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tags/tag16.xml" ContentType="application/vnd.openxmlformats-officedocument.presentationml.tags+xml"/>
  <Override PartName="/ppt/notesSlides/notesSlide17.xml" ContentType="application/vnd.openxmlformats-officedocument.presentationml.notesSlide+xml"/>
  <Override PartName="/ppt/tags/tag17.xml" ContentType="application/vnd.openxmlformats-officedocument.presentationml.tags+xml"/>
  <Override PartName="/ppt/notesSlides/notesSlide18.xml" ContentType="application/vnd.openxmlformats-officedocument.presentationml.notesSlide+xml"/>
  <Override PartName="/ppt/tags/tag18.xml" ContentType="application/vnd.openxmlformats-officedocument.presentationml.tags+xml"/>
  <Override PartName="/ppt/notesSlides/notesSlide19.xml" ContentType="application/vnd.openxmlformats-officedocument.presentationml.notesSlide+xml"/>
  <Override PartName="/ppt/tags/tag19.xml" ContentType="application/vnd.openxmlformats-officedocument.presentationml.tags+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tags/tag23.xml" ContentType="application/vnd.openxmlformats-officedocument.presentationml.tags+xml"/>
  <Override PartName="/ppt/notesSlides/notesSlide24.xml" ContentType="application/vnd.openxmlformats-officedocument.presentationml.notesSlide+xml"/>
  <Override PartName="/ppt/tags/tag24.xml" ContentType="application/vnd.openxmlformats-officedocument.presentationml.tags+xml"/>
  <Override PartName="/ppt/notesSlides/notesSlide25.xml" ContentType="application/vnd.openxmlformats-officedocument.presentationml.notesSlide+xml"/>
  <Override PartName="/ppt/tags/tag25.xml" ContentType="application/vnd.openxmlformats-officedocument.presentationml.tags+xml"/>
  <Override PartName="/ppt/notesSlides/notesSlide26.xml" ContentType="application/vnd.openxmlformats-officedocument.presentationml.notesSlide+xml"/>
  <Override PartName="/ppt/tags/tag26.xml" ContentType="application/vnd.openxmlformats-officedocument.presentationml.tags+xml"/>
  <Override PartName="/ppt/notesSlides/notesSlide27.xml" ContentType="application/vnd.openxmlformats-officedocument.presentationml.notesSlide+xml"/>
  <Override PartName="/ppt/tags/tag27.xml" ContentType="application/vnd.openxmlformats-officedocument.presentationml.tags+xml"/>
  <Override PartName="/ppt/notesSlides/notesSlide28.xml" ContentType="application/vnd.openxmlformats-officedocument.presentationml.notesSlide+xml"/>
  <Override PartName="/ppt/tags/tag28.xml" ContentType="application/vnd.openxmlformats-officedocument.presentationml.tags+xml"/>
  <Override PartName="/ppt/notesSlides/notesSlide29.xml" ContentType="application/vnd.openxmlformats-officedocument.presentationml.notesSlide+xml"/>
  <Override PartName="/ppt/tags/tag29.xml" ContentType="application/vnd.openxmlformats-officedocument.presentationml.tags+xml"/>
  <Override PartName="/ppt/notesSlides/notesSlide30.xml" ContentType="application/vnd.openxmlformats-officedocument.presentationml.notesSlide+xml"/>
  <Override PartName="/ppt/tags/tag30.xml" ContentType="application/vnd.openxmlformats-officedocument.presentationml.tags+xml"/>
  <Override PartName="/ppt/notesSlides/notesSlide31.xml" ContentType="application/vnd.openxmlformats-officedocument.presentationml.notesSlide+xml"/>
  <Override PartName="/ppt/tags/tag31.xml" ContentType="application/vnd.openxmlformats-officedocument.presentationml.tags+xml"/>
  <Override PartName="/ppt/notesSlides/notesSlide32.xml" ContentType="application/vnd.openxmlformats-officedocument.presentationml.notesSlide+xml"/>
  <Override PartName="/ppt/tags/tag32.xml" ContentType="application/vnd.openxmlformats-officedocument.presentationml.tags+xml"/>
  <Override PartName="/ppt/notesSlides/notesSlide33.xml" ContentType="application/vnd.openxmlformats-officedocument.presentationml.notesSlide+xml"/>
  <Override PartName="/ppt/tags/tag33.xml" ContentType="application/vnd.openxmlformats-officedocument.presentationml.tags+xml"/>
  <Override PartName="/ppt/notesSlides/notesSlide34.xml" ContentType="application/vnd.openxmlformats-officedocument.presentationml.notesSlide+xml"/>
  <Override PartName="/ppt/tags/tag34.xml" ContentType="application/vnd.openxmlformats-officedocument.presentationml.tags+xml"/>
  <Override PartName="/ppt/notesSlides/notesSlide35.xml" ContentType="application/vnd.openxmlformats-officedocument.presentationml.notesSlide+xml"/>
  <Override PartName="/ppt/tags/tag35.xml" ContentType="application/vnd.openxmlformats-officedocument.presentationml.tags+xml"/>
  <Override PartName="/ppt/notesSlides/notesSlide36.xml" ContentType="application/vnd.openxmlformats-officedocument.presentationml.notesSlide+xml"/>
  <Override PartName="/ppt/tags/tag36.xml" ContentType="application/vnd.openxmlformats-officedocument.presentationml.tags+xml"/>
  <Override PartName="/ppt/notesSlides/notesSlide37.xml" ContentType="application/vnd.openxmlformats-officedocument.presentationml.notesSlide+xml"/>
  <Override PartName="/ppt/tags/tag37.xml" ContentType="application/vnd.openxmlformats-officedocument.presentationml.tags+xml"/>
  <Override PartName="/ppt/notesSlides/notesSlide38.xml" ContentType="application/vnd.openxmlformats-officedocument.presentationml.notesSlide+xml"/>
  <Override PartName="/ppt/tags/tag38.xml" ContentType="application/vnd.openxmlformats-officedocument.presentationml.tags+xml"/>
  <Override PartName="/ppt/notesSlides/notesSlide3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276" r:id="rId6"/>
    <p:sldId id="552" r:id="rId7"/>
    <p:sldId id="636" r:id="rId8"/>
    <p:sldId id="637" r:id="rId9"/>
    <p:sldId id="638" r:id="rId10"/>
    <p:sldId id="639" r:id="rId11"/>
    <p:sldId id="594" r:id="rId12"/>
    <p:sldId id="640" r:id="rId13"/>
    <p:sldId id="641" r:id="rId14"/>
    <p:sldId id="642" r:id="rId15"/>
    <p:sldId id="645" r:id="rId16"/>
    <p:sldId id="643" r:id="rId17"/>
    <p:sldId id="646" r:id="rId18"/>
    <p:sldId id="671" r:id="rId19"/>
    <p:sldId id="634" r:id="rId20"/>
    <p:sldId id="647" r:id="rId21"/>
    <p:sldId id="648" r:id="rId22"/>
    <p:sldId id="649" r:id="rId23"/>
    <p:sldId id="650" r:id="rId24"/>
    <p:sldId id="651" r:id="rId25"/>
    <p:sldId id="652" r:id="rId26"/>
    <p:sldId id="653" r:id="rId27"/>
    <p:sldId id="654" r:id="rId28"/>
    <p:sldId id="657" r:id="rId29"/>
    <p:sldId id="553" r:id="rId30"/>
    <p:sldId id="658" r:id="rId31"/>
    <p:sldId id="659" r:id="rId32"/>
    <p:sldId id="661" r:id="rId33"/>
    <p:sldId id="664" r:id="rId34"/>
    <p:sldId id="660" r:id="rId35"/>
    <p:sldId id="665" r:id="rId36"/>
    <p:sldId id="662" r:id="rId37"/>
    <p:sldId id="663" r:id="rId38"/>
    <p:sldId id="620" r:id="rId39"/>
    <p:sldId id="666" r:id="rId40"/>
    <p:sldId id="669" r:id="rId41"/>
    <p:sldId id="670" r:id="rId42"/>
    <p:sldId id="31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552"/>
            <p14:sldId id="636"/>
            <p14:sldId id="637"/>
            <p14:sldId id="638"/>
            <p14:sldId id="639"/>
            <p14:sldId id="594"/>
            <p14:sldId id="640"/>
            <p14:sldId id="641"/>
            <p14:sldId id="642"/>
            <p14:sldId id="645"/>
            <p14:sldId id="643"/>
            <p14:sldId id="646"/>
            <p14:sldId id="671"/>
            <p14:sldId id="634"/>
            <p14:sldId id="647"/>
            <p14:sldId id="648"/>
            <p14:sldId id="649"/>
            <p14:sldId id="650"/>
            <p14:sldId id="651"/>
            <p14:sldId id="652"/>
            <p14:sldId id="653"/>
            <p14:sldId id="654"/>
            <p14:sldId id="657"/>
            <p14:sldId id="553"/>
            <p14:sldId id="658"/>
            <p14:sldId id="659"/>
            <p14:sldId id="661"/>
            <p14:sldId id="664"/>
            <p14:sldId id="660"/>
            <p14:sldId id="665"/>
            <p14:sldId id="662"/>
            <p14:sldId id="663"/>
            <p14:sldId id="620"/>
            <p14:sldId id="666"/>
            <p14:sldId id="669"/>
            <p14:sldId id="670"/>
            <p14:sldId id="31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2D3956"/>
    <a:srgbClr val="669BBC"/>
    <a:srgbClr val="FFD200"/>
    <a:srgbClr val="00AEEF"/>
    <a:srgbClr val="203E5F"/>
    <a:srgbClr val="000000"/>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06" autoAdjust="0"/>
    <p:restoredTop sz="85632" autoAdjust="0"/>
  </p:normalViewPr>
  <p:slideViewPr>
    <p:cSldViewPr snapToGrid="0">
      <p:cViewPr varScale="1">
        <p:scale>
          <a:sx n="60" d="100"/>
          <a:sy n="60" d="100"/>
        </p:scale>
        <p:origin x="1152" y="4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424790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5529883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54B7E-1FA3-BA35-C843-D6D82FEB97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1DE99E-700A-6989-1854-83EFA82AFF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7C96CB-8AA8-E985-5DD5-A4CF0AA05C79}"/>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C04C5399-3FC0-6355-EEB3-EFE17CA0D507}"/>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550538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4F48D6-376E-EC53-C651-9DBC3CA870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7C6E2F-4EA8-FA8B-6609-26A513BF79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A98C9D-8AFB-330F-46A7-C11527B88608}"/>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733F11FD-BE83-7230-A13C-79D43755B708}"/>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2927649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63C610-5A09-9F45-94DB-536AFBD85C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17A72D-153C-8497-1A4A-B0C4390658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4F834C-5917-A3D0-ED12-3E9701F7C134}"/>
              </a:ext>
            </a:extLst>
          </p:cNvPr>
          <p:cNvSpPr>
            <a:spLocks noGrp="1"/>
          </p:cNvSpPr>
          <p:nvPr>
            <p:ph type="body" idx="1"/>
          </p:nvPr>
        </p:nvSpPr>
        <p:spPr/>
        <p:txBody>
          <a:bodyPr/>
          <a:lstStyle/>
          <a:p>
            <a:pPr algn="r" rtl="1"/>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5E9C6AB1-288A-5A26-1CB5-7D8C1D04BD1D}"/>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312675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20A7AA-11AE-2E58-4CA7-8E06ABAAC4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A79BE3-B782-C25E-BF18-3194A310E1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441A6D-A38C-4644-1EA0-78C1646EAB5F}"/>
              </a:ext>
            </a:extLst>
          </p:cNvPr>
          <p:cNvSpPr>
            <a:spLocks noGrp="1"/>
          </p:cNvSpPr>
          <p:nvPr>
            <p:ph type="body" idx="1"/>
          </p:nvPr>
        </p:nvSpPr>
        <p:spPr/>
        <p:txBody>
          <a:bodyPr/>
          <a:lstStyle/>
          <a:p>
            <a:pPr algn="r" rtl="1"/>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E01F74D8-85D1-6457-36FE-CF8E7D7B3B1B}"/>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2460126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3DD66-2379-968D-6815-C117EC4011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C16EBE-2304-1E70-CFDA-53F47B3796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076CFC-793C-469E-F610-1AB2AC92A4E9}"/>
              </a:ext>
            </a:extLst>
          </p:cNvPr>
          <p:cNvSpPr>
            <a:spLocks noGrp="1"/>
          </p:cNvSpPr>
          <p:nvPr>
            <p:ph type="body" idx="1"/>
          </p:nvPr>
        </p:nvSpPr>
        <p:spPr/>
        <p:txBody>
          <a:bodyPr/>
          <a:lstStyle/>
          <a:p>
            <a:pPr marL="0" marR="0" algn="just" rtl="1">
              <a:lnSpc>
                <a:spcPct val="150000"/>
              </a:lnSpc>
              <a:spcAft>
                <a:spcPts val="600"/>
              </a:spcAft>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0E5FA968-D385-6508-5B47-1CA5EDF6D1B8}"/>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7343847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35DA8B-4C8E-2658-1AFE-DD21874D04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BC6AC3-01E1-3C02-4921-05B29EC734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49E383-D013-9B67-2079-9F879DC98FE7}"/>
              </a:ext>
            </a:extLst>
          </p:cNvPr>
          <p:cNvSpPr>
            <a:spLocks noGrp="1"/>
          </p:cNvSpPr>
          <p:nvPr>
            <p:ph type="body" idx="1"/>
          </p:nvPr>
        </p:nvSpPr>
        <p:spPr/>
        <p:txBody>
          <a:bodyPr/>
          <a:lstStyle/>
          <a:p>
            <a:pPr algn="r" rtl="1"/>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E159F536-D2A1-0856-BC4B-1F646D74647B}"/>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5595126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309105-8E53-8862-AC5A-F06E147A1F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FEE5C5-0B10-EF0D-808F-8EB0F384EC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A0CA92-FE76-BAB5-8ADD-E90FDEE501D2}"/>
              </a:ext>
            </a:extLst>
          </p:cNvPr>
          <p:cNvSpPr>
            <a:spLocks noGrp="1"/>
          </p:cNvSpPr>
          <p:nvPr>
            <p:ph type="body" idx="1"/>
          </p:nvPr>
        </p:nvSpPr>
        <p:spPr/>
        <p:txBody>
          <a:bodyPr/>
          <a:lstStyle/>
          <a:p>
            <a:pPr algn="r" rtl="1"/>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D7A222B3-EF07-A8D0-C3D9-65FF2628503E}"/>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5725682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167257-38E8-FB6F-9EC7-0CF2058EEA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F16D87-BC05-00C5-F001-EDD1F0CC7C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EA3AD3-68B4-EDCE-E1D9-1567DF4F075E}"/>
              </a:ext>
            </a:extLst>
          </p:cNvPr>
          <p:cNvSpPr>
            <a:spLocks noGrp="1"/>
          </p:cNvSpPr>
          <p:nvPr>
            <p:ph type="body" idx="1"/>
          </p:nvPr>
        </p:nvSpPr>
        <p:spPr/>
        <p:txBody>
          <a:bodyPr/>
          <a:lstStyle/>
          <a:p>
            <a:pPr algn="r" rtl="1"/>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5054BA1C-6A1B-DD76-2D19-7955D29EF95A}"/>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7052147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67AFF3-EE18-BB45-CB39-C066553743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6C2DC1-D1AE-7876-37A3-9A2C0F0708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6E7B82-2E46-909A-70E2-0EA55F4A01EE}"/>
              </a:ext>
            </a:extLst>
          </p:cNvPr>
          <p:cNvSpPr>
            <a:spLocks noGrp="1"/>
          </p:cNvSpPr>
          <p:nvPr>
            <p:ph type="body" idx="1"/>
          </p:nvPr>
        </p:nvSpPr>
        <p:spPr/>
        <p:txBody>
          <a:bodyPr/>
          <a:lstStyle/>
          <a:p>
            <a:pPr algn="r"/>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DF981B96-56A1-A6CD-4947-F643AE6AC89D}"/>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0805557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B9BAB4-AAF1-C6FA-01DC-41FFD44A10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7AEC66-92C6-39BC-CE8B-7A500101F3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84EB9D-E1A3-F16A-E37C-2444C1D98D17}"/>
              </a:ext>
            </a:extLst>
          </p:cNvPr>
          <p:cNvSpPr>
            <a:spLocks noGrp="1"/>
          </p:cNvSpPr>
          <p:nvPr>
            <p:ph type="body" idx="1"/>
          </p:nvPr>
        </p:nvSpPr>
        <p:spPr/>
        <p:txBody>
          <a:bodyPr/>
          <a:lstStyle/>
          <a:p>
            <a:pPr algn="r" rtl="1"/>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3785466D-8CF5-71D3-EF0C-4DC37592B724}"/>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443700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2D3BAE-13A6-75F8-B971-4E74C78D4F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2E5697-13B7-D9BC-0C3C-B0B3525921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3A0C03-F62A-CDC0-3DE5-2956DA5AA52E}"/>
              </a:ext>
            </a:extLst>
          </p:cNvPr>
          <p:cNvSpPr>
            <a:spLocks noGrp="1"/>
          </p:cNvSpPr>
          <p:nvPr>
            <p:ph type="body" idx="1"/>
          </p:nvPr>
        </p:nvSpPr>
        <p:spPr/>
        <p:txBody>
          <a:bodyPr/>
          <a:lstStyle/>
          <a:p>
            <a:pPr algn="r" rtl="1"/>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6ECCBFC6-1F44-610F-4414-6AE3049BE4AE}"/>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205132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A626EF-4230-3C8B-437D-0286F6F2B6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19CDD8-34F1-79D1-7E88-B3B16C9B60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AB410A-47A4-E5A5-A832-95E69B7D32EF}"/>
              </a:ext>
            </a:extLst>
          </p:cNvPr>
          <p:cNvSpPr>
            <a:spLocks noGrp="1"/>
          </p:cNvSpPr>
          <p:nvPr>
            <p:ph type="body" idx="1"/>
          </p:nvPr>
        </p:nvSpPr>
        <p:spPr/>
        <p:txBody>
          <a:bodyPr/>
          <a:lstStyle/>
          <a:p>
            <a:pPr algn="r" rtl="1"/>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C74D905C-04DC-7A41-3A73-5BFF363E30B8}"/>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8507395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C026A5-8C88-3067-3B10-3D4999C2A7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80B894-F12C-9FDB-A654-B6E4D4B24A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E54FFB-B862-C069-551D-826D830F70F7}"/>
              </a:ext>
            </a:extLst>
          </p:cNvPr>
          <p:cNvSpPr>
            <a:spLocks noGrp="1"/>
          </p:cNvSpPr>
          <p:nvPr>
            <p:ph type="body" idx="1"/>
          </p:nvPr>
        </p:nvSpPr>
        <p:spPr/>
        <p:txBody>
          <a:bodyPr/>
          <a:lstStyle/>
          <a:p>
            <a:pPr marL="0" marR="0" algn="just" rtl="1">
              <a:lnSpc>
                <a:spcPct val="150000"/>
              </a:lnSpc>
              <a:spcAft>
                <a:spcPts val="600"/>
              </a:spcAft>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0AF124FE-4482-33E1-B910-CE282667178E}"/>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61191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BCB576-BB3F-C7AF-C0E6-70BA6A708F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2155F5-5037-2764-C993-DB086C7EBF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CACF2B-B814-06B3-6CD4-BCD1EBA99B5C}"/>
              </a:ext>
            </a:extLst>
          </p:cNvPr>
          <p:cNvSpPr>
            <a:spLocks noGrp="1"/>
          </p:cNvSpPr>
          <p:nvPr>
            <p:ph type="body" idx="1"/>
          </p:nvPr>
        </p:nvSpPr>
        <p:spPr/>
        <p:txBody>
          <a:bodyPr/>
          <a:lstStyle/>
          <a:p>
            <a:pPr algn="r" rtl="1"/>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16D8842A-84AA-2E8B-E284-1B83C62F410C}"/>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9419311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24178A-9BE3-8316-12CD-BC83B7C168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49BF64-2E62-C0D6-20E9-8577484004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0DDF41-18F1-8FF2-D6E1-E7557A67ED4A}"/>
              </a:ext>
            </a:extLst>
          </p:cNvPr>
          <p:cNvSpPr>
            <a:spLocks noGrp="1"/>
          </p:cNvSpPr>
          <p:nvPr>
            <p:ph type="body" idx="1"/>
          </p:nvPr>
        </p:nvSpPr>
        <p:spPr/>
        <p:txBody>
          <a:bodyPr/>
          <a:lstStyle/>
          <a:p>
            <a:pPr algn="r" rtl="1"/>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3DF254F1-E4AF-1191-EFC1-0F48A6FB6F21}"/>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0814785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932BBD-A26B-BCCA-92D4-452ADC2A83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8ADC14-3F31-5ECD-C484-9A50F167D3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8B6D28-F6AE-432D-DA06-0DB0948F61FB}"/>
              </a:ext>
            </a:extLst>
          </p:cNvPr>
          <p:cNvSpPr>
            <a:spLocks noGrp="1"/>
          </p:cNvSpPr>
          <p:nvPr>
            <p:ph type="body" idx="1"/>
          </p:nvPr>
        </p:nvSpPr>
        <p:spPr/>
        <p:txBody>
          <a:bodyPr/>
          <a:lstStyle/>
          <a:p>
            <a:pPr algn="r" rtl="1"/>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6126B474-6217-A2B7-8279-173272BBA183}"/>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7331087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8F74D7-EE53-3346-B9BA-7F54729D87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1B8515-1A57-FDBC-B62D-9501860893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E48865-19DB-6742-D549-7E8750CDB7FB}"/>
              </a:ext>
            </a:extLst>
          </p:cNvPr>
          <p:cNvSpPr>
            <a:spLocks noGrp="1"/>
          </p:cNvSpPr>
          <p:nvPr>
            <p:ph type="body" idx="1"/>
          </p:nvPr>
        </p:nvSpPr>
        <p:spPr/>
        <p:txBody>
          <a:bodyPr/>
          <a:lstStyle/>
          <a:p>
            <a:pPr algn="r" rtl="1"/>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68979B17-4092-C7F3-EEAB-E333E1D1D914}"/>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4054595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B4D08B-B367-46B4-84DE-D033AD8508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E65E3B-E866-372E-EB4C-25F66C6F94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56C305-5E7F-460A-3BBA-2EBB463F0DC3}"/>
              </a:ext>
            </a:extLst>
          </p:cNvPr>
          <p:cNvSpPr>
            <a:spLocks noGrp="1"/>
          </p:cNvSpPr>
          <p:nvPr>
            <p:ph type="body" idx="1"/>
          </p:nvPr>
        </p:nvSpPr>
        <p:spPr/>
        <p:txBody>
          <a:bodyPr/>
          <a:lstStyle/>
          <a:p>
            <a:pPr algn="r" rtl="1"/>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E26F03C9-75A9-1364-7E31-E313E1F76D90}"/>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2863561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534FE9-C179-924C-FA48-CB043CB422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BECE4-4560-253B-2F4F-905317D4CE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A71F0E-CD8D-8DF4-F877-097BC52E05EC}"/>
              </a:ext>
            </a:extLst>
          </p:cNvPr>
          <p:cNvSpPr>
            <a:spLocks noGrp="1"/>
          </p:cNvSpPr>
          <p:nvPr>
            <p:ph type="body" idx="1"/>
          </p:nvPr>
        </p:nvSpPr>
        <p:spPr/>
        <p:txBody>
          <a:bodyPr/>
          <a:lstStyle/>
          <a:p>
            <a:pPr algn="r" rtl="1"/>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DD660644-79B2-BED2-E1A9-81479BC7C716}"/>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7933550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6F1454-A6A2-6051-4A69-194700BAE6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A1B97D-D7C1-503F-3E99-6516B51F43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50FCFF-C8B4-9394-4B50-6814E59B9CFD}"/>
              </a:ext>
            </a:extLst>
          </p:cNvPr>
          <p:cNvSpPr>
            <a:spLocks noGrp="1"/>
          </p:cNvSpPr>
          <p:nvPr>
            <p:ph type="body" idx="1"/>
          </p:nvPr>
        </p:nvSpPr>
        <p:spPr/>
        <p:txBody>
          <a:bodyPr/>
          <a:lstStyle/>
          <a:p>
            <a:pPr algn="r" rtl="1"/>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AD2EEDCA-A9C1-6386-4F9E-204BA3B170ED}"/>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4901307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55199F-1E1C-3DE8-C572-6F5D03C321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BD16B6-33C8-E82C-B7F4-4F586FCC54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A56A40-1A6C-78CF-38BE-B46569BDB9BB}"/>
              </a:ext>
            </a:extLst>
          </p:cNvPr>
          <p:cNvSpPr>
            <a:spLocks noGrp="1"/>
          </p:cNvSpPr>
          <p:nvPr>
            <p:ph type="body" idx="1"/>
          </p:nvPr>
        </p:nvSpPr>
        <p:spPr/>
        <p:txBody>
          <a:bodyPr/>
          <a:lstStyle/>
          <a:p>
            <a:pPr algn="r" rtl="1"/>
            <a:endParaRPr lang="ar-EG" sz="1200" b="0" i="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0DC8F851-55D9-72DF-8A21-D8B8383BE9BD}"/>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2795114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F8FD5D-733E-577A-B8B1-677BBC7321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717308-CEC3-1831-07D0-9C5195AFA2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A3E6E8-2EE4-A786-3A6B-6D4BE6000220}"/>
              </a:ext>
            </a:extLst>
          </p:cNvPr>
          <p:cNvSpPr>
            <a:spLocks noGrp="1"/>
          </p:cNvSpPr>
          <p:nvPr>
            <p:ph type="body" idx="1"/>
          </p:nvPr>
        </p:nvSpPr>
        <p:spPr/>
        <p:txBody>
          <a:bodyPr/>
          <a:lstStyle/>
          <a:p>
            <a:pPr algn="r" rtl="1"/>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33FB4E87-0F3D-2BA9-F88A-196DCB6A951B}"/>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53057272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CFB616-535F-FD3B-93C6-EF66CC7AFB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EC7A59-0C15-18A9-5117-A3612F1D43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712866-E10F-FF9E-846A-717DB8345C00}"/>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356A124F-EFA3-5DCB-09E1-665F247624EC}"/>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1500014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A9218B-470D-F56B-B1BA-EE89AE1657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F4A9B9-844D-158D-E5B8-18447D5287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F3614A-FDA3-08A5-44B2-3E6F83CF8871}"/>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FA0ADC6F-6F6B-E414-55B6-3E2163BD745C}"/>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3432936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9AE3D-6058-DC1E-64BE-F9CB3D2C8A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E91A29-8B59-9BC9-4862-5DFD066393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241929-2077-26F1-5DB5-32D07AFE8B05}"/>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23485B4C-A30F-C174-6BFF-E841B5D43FE2}"/>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8000063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CD8AE3-CBC8-B7DC-68AE-634D25FB98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7E10C2-342D-81CF-B8EF-D8F84148DC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38D7A0-7734-29EA-758A-1D1EEAA63166}"/>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6BDC362E-898B-34C4-5E8E-AEBD4E1C424E}"/>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0655873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B5498-7724-1062-3FE1-A14EDCFA67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9ACC07-7D48-7239-8114-2548DE0935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A96C89-D9CA-7660-4EAB-06FDC84F4FF1}"/>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266B57F1-0E6C-D53D-1C38-E8072F91450E}"/>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92740848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732634-E6F0-F458-9A4C-4C47476F0A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F7A0C9-F82B-75CD-039E-96A67C217E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0C966B-7481-5E39-B235-C701BECB10D7}"/>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BA0F202E-3285-655D-B195-1209775735E8}"/>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50153899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143355-8CE6-B2BF-23B5-CB2FD23CB7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100DFF-3184-2783-95E3-736CD33EED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9FBBA0-A1BF-7AA4-F752-9831D431C7D2}"/>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FFECB0DE-68CA-6ED7-DFD1-5BE1AD996E42}"/>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02615405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CE97DA-2967-217C-8DE5-8BE926E819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EDD391-4386-B948-7727-A108E7F23A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722805-3C2F-0173-FEFA-560F0F52326C}"/>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E0E01B63-0034-C760-5564-56A1164939C4}"/>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67298406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9B14A3-FC28-17A3-F139-1A03330A55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4328E4-4751-FE18-9CC1-F703ABF10A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DFA075-0757-7F20-7A0B-7E1CE37A26F2}"/>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EA2D36F2-3E5F-36A9-15E9-1F4DCCD636C6}"/>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30975971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2320EB-A93E-BD04-59D0-151784C1D4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D61209-8FA6-6BA4-7B30-E26A7D4550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5CB3B6-64DA-8C99-2ED9-54300673D4B0}"/>
              </a:ext>
            </a:extLst>
          </p:cNvPr>
          <p:cNvSpPr>
            <a:spLocks noGrp="1"/>
          </p:cNvSpPr>
          <p:nvPr>
            <p:ph type="body" idx="1"/>
          </p:nvPr>
        </p:nvSpPr>
        <p:spPr/>
        <p:txBody>
          <a:bodyPr/>
          <a:lstStyle/>
          <a:p>
            <a:pPr marL="0" marR="0" lvl="0" indent="0" algn="just" defTabSz="914400" rtl="1" eaLnBrk="1" fontAlgn="auto" latinLnBrk="0" hangingPunct="1">
              <a:lnSpc>
                <a:spcPct val="150000"/>
              </a:lnSpc>
              <a:spcBef>
                <a:spcPts val="0"/>
              </a:spcBef>
              <a:spcAft>
                <a:spcPts val="600"/>
              </a:spcAft>
              <a:buClrTx/>
              <a:buSzTx/>
              <a:buFontTx/>
              <a:buNone/>
              <a:tabLst/>
              <a:defRPr/>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26B78AB6-B6E3-D842-C48A-815A1992F2DB}"/>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44828059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431177-188A-9429-6041-6BF3A9B479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F57411-1408-BD2F-00A9-02D66F08E5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74B793-C59A-D6FE-C42E-499C22818961}"/>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3884BD7D-504E-5A5F-913A-0CE98D8AEFDB}"/>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47472815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336F77-21BD-92CB-67C2-68E47D4438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2D5758-3E86-261A-807D-E9794B8B4A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E1C863-6EA0-32EC-30D5-647C751C3922}"/>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1F1AA0A2-44FC-91ED-3D97-45D0F7E469AB}"/>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10264888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AF8CE0-FA31-5E7C-7943-473B21C5D6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C5B569-F1D9-DC91-200D-B94290DF8D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3A750F-72D5-5487-181A-EE55084710A0}"/>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54C5D4C0-55B2-6BA5-2D0B-17A798A65C02}"/>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27476008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4.xml"/><Relationship Id="rId1" Type="http://schemas.openxmlformats.org/officeDocument/2006/relationships/tags" Target="../tags/tag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4.xml"/><Relationship Id="rId1" Type="http://schemas.openxmlformats.org/officeDocument/2006/relationships/tags" Target="../tags/tag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4.xml"/><Relationship Id="rId1" Type="http://schemas.openxmlformats.org/officeDocument/2006/relationships/tags" Target="../tags/tag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tags" Target="../tags/tag4.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4.xml"/><Relationship Id="rId1" Type="http://schemas.openxmlformats.org/officeDocument/2006/relationships/tags" Target="../tags/tag5.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4.xml"/><Relationship Id="rId1" Type="http://schemas.openxmlformats.org/officeDocument/2006/relationships/tags" Target="../tags/tag6.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4.xml"/><Relationship Id="rId1" Type="http://schemas.openxmlformats.org/officeDocument/2006/relationships/tags" Target="../tags/tag8.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4.xml"/><Relationship Id="rId1" Type="http://schemas.openxmlformats.org/officeDocument/2006/relationships/tags" Target="../tags/tag9.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4.xml"/><Relationship Id="rId1" Type="http://schemas.openxmlformats.org/officeDocument/2006/relationships/tags" Target="../tags/tag10.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4.xml"/><Relationship Id="rId1" Type="http://schemas.openxmlformats.org/officeDocument/2006/relationships/tags" Target="../tags/tag11.xml"/><Relationship Id="rId5" Type="http://schemas.openxmlformats.org/officeDocument/2006/relationships/image" Target="../media/image5.JP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4.xml"/><Relationship Id="rId1" Type="http://schemas.openxmlformats.org/officeDocument/2006/relationships/tags" Target="../tags/tag12.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4.xml"/><Relationship Id="rId1" Type="http://schemas.openxmlformats.org/officeDocument/2006/relationships/tags" Target="../tags/tag13.xml"/><Relationship Id="rId5" Type="http://schemas.openxmlformats.org/officeDocument/2006/relationships/image" Target="../media/image6.JP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4.xml"/><Relationship Id="rId1" Type="http://schemas.openxmlformats.org/officeDocument/2006/relationships/tags" Target="../tags/tag14.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15.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4.xml"/><Relationship Id="rId1" Type="http://schemas.openxmlformats.org/officeDocument/2006/relationships/tags" Target="../tags/tag16.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4.xml"/><Relationship Id="rId1" Type="http://schemas.openxmlformats.org/officeDocument/2006/relationships/tags" Target="../tags/tag17.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4.xml"/><Relationship Id="rId1" Type="http://schemas.openxmlformats.org/officeDocument/2006/relationships/tags" Target="../tags/tag18.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4.xml"/><Relationship Id="rId1" Type="http://schemas.openxmlformats.org/officeDocument/2006/relationships/tags" Target="../tags/tag19.xml"/><Relationship Id="rId5" Type="http://schemas.openxmlformats.org/officeDocument/2006/relationships/image" Target="../media/image7.JP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4.xml"/><Relationship Id="rId1" Type="http://schemas.openxmlformats.org/officeDocument/2006/relationships/tags" Target="../tags/tag20.xml"/><Relationship Id="rId5" Type="http://schemas.openxmlformats.org/officeDocument/2006/relationships/image" Target="../media/image8.JP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4.xml"/><Relationship Id="rId1" Type="http://schemas.openxmlformats.org/officeDocument/2006/relationships/tags" Target="../tags/tag21.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4.xml"/><Relationship Id="rId1" Type="http://schemas.openxmlformats.org/officeDocument/2006/relationships/tags" Target="../tags/tag22.xml"/><Relationship Id="rId5" Type="http://schemas.openxmlformats.org/officeDocument/2006/relationships/image" Target="../media/image9.JP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4.xml"/><Relationship Id="rId1" Type="http://schemas.openxmlformats.org/officeDocument/2006/relationships/tags" Target="../tags/tag23.xml"/><Relationship Id="rId5" Type="http://schemas.openxmlformats.org/officeDocument/2006/relationships/image" Target="../media/image10.JP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4.xml"/><Relationship Id="rId1" Type="http://schemas.openxmlformats.org/officeDocument/2006/relationships/tags" Target="../tags/tag24.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4.xml"/><Relationship Id="rId1" Type="http://schemas.openxmlformats.org/officeDocument/2006/relationships/tags" Target="../tags/tag25.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4.xml"/><Relationship Id="rId1" Type="http://schemas.openxmlformats.org/officeDocument/2006/relationships/tags" Target="../tags/tag26.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4.xml"/><Relationship Id="rId1" Type="http://schemas.openxmlformats.org/officeDocument/2006/relationships/tags" Target="../tags/tag27.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4.xml"/><Relationship Id="rId1" Type="http://schemas.openxmlformats.org/officeDocument/2006/relationships/tags" Target="../tags/tag28.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4.xml"/><Relationship Id="rId1" Type="http://schemas.openxmlformats.org/officeDocument/2006/relationships/tags" Target="../tags/tag29.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4.xml"/><Relationship Id="rId1" Type="http://schemas.openxmlformats.org/officeDocument/2006/relationships/tags" Target="../tags/tag30.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4.xml"/><Relationship Id="rId1" Type="http://schemas.openxmlformats.org/officeDocument/2006/relationships/tags" Target="../tags/tag31.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4.xml"/><Relationship Id="rId1" Type="http://schemas.openxmlformats.org/officeDocument/2006/relationships/tags" Target="../tags/tag32.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4.xml"/><Relationship Id="rId1" Type="http://schemas.openxmlformats.org/officeDocument/2006/relationships/tags" Target="../tags/tag33.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xml"/><Relationship Id="rId1" Type="http://schemas.openxmlformats.org/officeDocument/2006/relationships/tags" Target="../tags/tag34.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4.xml"/><Relationship Id="rId1" Type="http://schemas.openxmlformats.org/officeDocument/2006/relationships/tags" Target="../tags/tag35.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4.xml"/><Relationship Id="rId1" Type="http://schemas.openxmlformats.org/officeDocument/2006/relationships/tags" Target="../tags/tag36.xml"/><Relationship Id="rId5" Type="http://schemas.openxmlformats.org/officeDocument/2006/relationships/image" Target="../media/image11.JPG"/><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4.xml"/><Relationship Id="rId1" Type="http://schemas.openxmlformats.org/officeDocument/2006/relationships/tags" Target="../tags/tag37.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3.xml"/><Relationship Id="rId1" Type="http://schemas.openxmlformats.org/officeDocument/2006/relationships/tags" Target="../tags/tag38.xml"/><Relationship Id="rId5" Type="http://schemas.openxmlformats.org/officeDocument/2006/relationships/image" Target="../media/image4.png"/><Relationship Id="rId4" Type="http://schemas.openxmlformats.org/officeDocument/2006/relationships/image" Target="../media/image12.jpeg"/></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5.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37904" y="3703229"/>
            <a:ext cx="5216525" cy="39878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Prepared by Dr. Hayat Farag</a:t>
            </a:r>
          </a:p>
        </p:txBody>
      </p:sp>
      <p:sp>
        <p:nvSpPr>
          <p:cNvPr id="31" name="TextBox 30"/>
          <p:cNvSpPr txBox="1"/>
          <p:nvPr/>
        </p:nvSpPr>
        <p:spPr>
          <a:xfrm>
            <a:off x="688662" y="2508440"/>
            <a:ext cx="4921219" cy="677108"/>
          </a:xfrm>
          <a:prstGeom prst="rect">
            <a:avLst/>
          </a:prstGeom>
          <a:noFill/>
        </p:spPr>
        <p:txBody>
          <a:bodyPr wrap="square" rtlCol="0">
            <a:spAutoFit/>
          </a:bodyPr>
          <a:lstStyle/>
          <a:p>
            <a:pPr algn="ctr"/>
            <a:r>
              <a:rPr lang="en-US" sz="3800" b="1" dirty="0">
                <a:solidFill>
                  <a:srgbClr val="00B0F0"/>
                </a:solidFill>
                <a:latin typeface="Times New Roman" panose="02020603050405020304" pitchFamily="18" charset="0"/>
                <a:cs typeface="Times New Roman" panose="02020603050405020304" pitchFamily="18" charset="0"/>
              </a:rPr>
              <a:t>CPT Coding</a:t>
            </a:r>
          </a:p>
        </p:txBody>
      </p:sp>
      <p:sp>
        <p:nvSpPr>
          <p:cNvPr id="34" name="Rectangle: Rounded Corners 33"/>
          <p:cNvSpPr/>
          <p:nvPr/>
        </p:nvSpPr>
        <p:spPr>
          <a:xfrm>
            <a:off x="158198" y="58390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6</a:t>
            </a:r>
          </a:p>
        </p:txBody>
      </p:sp>
      <p:sp>
        <p:nvSpPr>
          <p:cNvPr id="46" name="TextBox 45"/>
          <p:cNvSpPr txBox="1"/>
          <p:nvPr/>
        </p:nvSpPr>
        <p:spPr>
          <a:xfrm>
            <a:off x="329269" y="5104240"/>
            <a:ext cx="1949123"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MHA631</a:t>
            </a:r>
          </a:p>
          <a:p>
            <a:r>
              <a:rPr lang="en-US" sz="2000" dirty="0">
                <a:latin typeface="Times New Roman" panose="02020603050405020304" pitchFamily="18" charset="0"/>
                <a:cs typeface="Times New Roman" panose="02020603050405020304" pitchFamily="18" charset="0"/>
              </a:rPr>
              <a:t>Health Insurance</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4072624" y="802093"/>
            <a:ext cx="3902032" cy="769441"/>
          </a:xfrm>
          <a:prstGeom prst="rect">
            <a:avLst/>
          </a:prstGeom>
          <a:noFill/>
        </p:spPr>
        <p:txBody>
          <a:bodyPr wrap="square" rtlCol="0">
            <a:spAutoFit/>
          </a:bodyPr>
          <a:lstStyle/>
          <a:p>
            <a:pPr algn="ctr"/>
            <a:r>
              <a:rPr lang="en-US" sz="4400" b="1" dirty="0">
                <a:latin typeface="Times New Roman" panose="02020603050405020304" pitchFamily="18" charset="0"/>
                <a:cs typeface="Times New Roman" panose="02020603050405020304" pitchFamily="18" charset="0"/>
              </a:rPr>
              <a:t>Objectives </a:t>
            </a:r>
          </a:p>
        </p:txBody>
      </p:sp>
      <p:sp>
        <p:nvSpPr>
          <p:cNvPr id="48" name="TextBox 47"/>
          <p:cNvSpPr txBox="1"/>
          <p:nvPr/>
        </p:nvSpPr>
        <p:spPr>
          <a:xfrm>
            <a:off x="825500" y="2243451"/>
            <a:ext cx="10541000" cy="2896947"/>
          </a:xfrm>
          <a:prstGeom prst="rect">
            <a:avLst/>
          </a:prstGeom>
          <a:noFill/>
        </p:spPr>
        <p:txBody>
          <a:bodyPr wrap="square" rtlCol="0">
            <a:spAutoFit/>
          </a:bodyPr>
          <a:lstStyle/>
          <a:p>
            <a:pPr marL="342900" marR="0" lvl="0" indent="-342900" algn="just" rtl="0">
              <a:lnSpc>
                <a:spcPct val="200000"/>
              </a:lnSpc>
              <a:buFont typeface="Symbol" panose="05050102010706020507" pitchFamily="18" charset="2"/>
              <a:buChar char=""/>
            </a:pPr>
            <a:r>
              <a:rPr lang="en-US" sz="3200" kern="100" dirty="0">
                <a:effectLst/>
                <a:latin typeface="Times New Roman" panose="02020603050405020304" pitchFamily="18" charset="0"/>
                <a:ea typeface="Aptos" panose="020B0004020202020204" pitchFamily="34" charset="0"/>
                <a:cs typeface="Arial" panose="020B0604020202020204" pitchFamily="34" charset="0"/>
              </a:rPr>
              <a:t>Understand an Overview of CPT.</a:t>
            </a:r>
          </a:p>
          <a:p>
            <a:pPr marL="342900" marR="0" lvl="0" indent="-342900" algn="just" rtl="0">
              <a:lnSpc>
                <a:spcPct val="200000"/>
              </a:lnSpc>
              <a:buFont typeface="Symbol" panose="05050102010706020507" pitchFamily="18" charset="2"/>
              <a:buChar char=""/>
            </a:pPr>
            <a:r>
              <a:rPr lang="en-US" sz="3200" kern="100" dirty="0">
                <a:latin typeface="Times New Roman" panose="02020603050405020304" pitchFamily="18" charset="0"/>
                <a:ea typeface="Aptos" panose="020B0004020202020204" pitchFamily="34" charset="0"/>
                <a:cs typeface="Arial" panose="020B0604020202020204" pitchFamily="34" charset="0"/>
              </a:rPr>
              <a:t>Explore CPT Core Components.</a:t>
            </a:r>
          </a:p>
          <a:p>
            <a:pPr marL="342900" marR="0" lvl="0" indent="-342900" algn="just" rtl="0">
              <a:lnSpc>
                <a:spcPct val="200000"/>
              </a:lnSpc>
              <a:buFont typeface="Symbol" panose="05050102010706020507" pitchFamily="18" charset="2"/>
              <a:buChar char=""/>
            </a:pPr>
            <a:r>
              <a:rPr lang="en-US" sz="3200" kern="100" dirty="0">
                <a:latin typeface="Times New Roman" panose="02020603050405020304" pitchFamily="18" charset="0"/>
                <a:ea typeface="Aptos" panose="020B0004020202020204" pitchFamily="34" charset="0"/>
                <a:cs typeface="Arial" panose="020B0604020202020204" pitchFamily="34" charset="0"/>
              </a:rPr>
              <a:t>Discuss CPT Sections (Evaluation/Management &amp; Surgery).</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389596-9DC9-43C4-5D32-2FED9DD035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CF6653-FB3D-F869-E0A3-CECA4900E1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F3A5310-1DE6-F47B-0906-BA3A8B19722D}"/>
              </a:ext>
            </a:extLst>
          </p:cNvPr>
          <p:cNvSpPr txBox="1"/>
          <p:nvPr/>
        </p:nvSpPr>
        <p:spPr>
          <a:xfrm>
            <a:off x="3156156" y="935396"/>
            <a:ext cx="582561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800" b="1" dirty="0">
                <a:effectLst/>
                <a:latin typeface="Times New Roman" panose="02020603050405020304" pitchFamily="18" charset="0"/>
                <a:ea typeface="Aptos" panose="020B0004020202020204" pitchFamily="34" charset="0"/>
                <a:cs typeface="Arial" panose="020B0604020202020204" pitchFamily="34" charset="0"/>
              </a:rPr>
              <a:t>Overview of CPT</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AA0A37B-D601-B2BC-7CA1-372CAF1435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ABC713D2-3039-DCEA-9727-9BDDF31010FE}"/>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67CC43C-A38F-8F59-CF69-FED6D7B37031}"/>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3D732FC7-7226-90A6-A1E3-9C864B43B719}"/>
              </a:ext>
            </a:extLst>
          </p:cNvPr>
          <p:cNvSpPr txBox="1"/>
          <p:nvPr/>
        </p:nvSpPr>
        <p:spPr>
          <a:xfrm>
            <a:off x="919748" y="2121491"/>
            <a:ext cx="10084050" cy="3834127"/>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700" b="1" kern="100" dirty="0">
                <a:latin typeface="Times New Roman" panose="02020603050405020304" pitchFamily="18" charset="0"/>
                <a:ea typeface="Aptos" panose="020B0004020202020204" pitchFamily="34" charset="0"/>
                <a:cs typeface="Arial" panose="020B0604020202020204" pitchFamily="34" charset="0"/>
              </a:rPr>
              <a:t>Current Procedural Terminology (CPT) </a:t>
            </a:r>
            <a:r>
              <a:rPr lang="en-US" sz="2700" kern="100" dirty="0">
                <a:latin typeface="Times New Roman" panose="02020603050405020304" pitchFamily="18" charset="0"/>
                <a:ea typeface="Aptos" panose="020B0004020202020204" pitchFamily="34" charset="0"/>
                <a:cs typeface="Arial" panose="020B0604020202020204" pitchFamily="34" charset="0"/>
              </a:rPr>
              <a:t>is published by the American Medical Association (AMA) and includes codes for procedures performed and services provided to patients.</a:t>
            </a:r>
          </a:p>
          <a:p>
            <a:pPr marL="285750" marR="0" indent="-285750" algn="just">
              <a:lnSpc>
                <a:spcPct val="150000"/>
              </a:lnSpc>
              <a:spcAft>
                <a:spcPts val="600"/>
              </a:spcAft>
              <a:buFont typeface="Arial" panose="020B0604020202020204" pitchFamily="34" charset="0"/>
              <a:buChar char="•"/>
            </a:pPr>
            <a:r>
              <a:rPr lang="en-US" sz="2700" kern="100" dirty="0">
                <a:latin typeface="Times New Roman" panose="02020603050405020304" pitchFamily="18" charset="0"/>
                <a:ea typeface="Aptos" panose="020B0004020202020204" pitchFamily="34" charset="0"/>
                <a:cs typeface="Arial" panose="020B0604020202020204" pitchFamily="34" charset="0"/>
              </a:rPr>
              <a:t>AMA first published CPT in 1966, and subsequent editions expanded its descriptive terms and codes for diagnostic and therapeutic procedures.</a:t>
            </a:r>
          </a:p>
        </p:txBody>
      </p:sp>
      <p:pic>
        <p:nvPicPr>
          <p:cNvPr id="7" name="Graphic 21">
            <a:extLst>
              <a:ext uri="{FF2B5EF4-FFF2-40B4-BE49-F238E27FC236}">
                <a16:creationId xmlns:a16="http://schemas.microsoft.com/office/drawing/2014/main" id="{A24A8651-5356-C8BF-6E6C-FB6F86067E8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229388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CC2D55-910B-D70E-DE1A-94F6DA77B0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4BDFD2-A79A-A1EB-0B67-7B6A254F891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687465B-F1C2-3D30-70DB-CB0712C9D2B3}"/>
              </a:ext>
            </a:extLst>
          </p:cNvPr>
          <p:cNvSpPr txBox="1"/>
          <p:nvPr/>
        </p:nvSpPr>
        <p:spPr>
          <a:xfrm>
            <a:off x="3156156" y="935396"/>
            <a:ext cx="582561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800" b="1" dirty="0">
                <a:effectLst/>
                <a:latin typeface="Times New Roman" panose="02020603050405020304" pitchFamily="18" charset="0"/>
                <a:ea typeface="Aptos" panose="020B0004020202020204" pitchFamily="34" charset="0"/>
                <a:cs typeface="Arial" panose="020B0604020202020204" pitchFamily="34" charset="0"/>
              </a:rPr>
              <a:t>Overview of CPT</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CB84900F-486D-5836-AC5C-02C210BF27E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4641328-976F-9674-D03B-04B03014FC42}"/>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E508F0-2BB3-D1C4-5DEF-AD469AA7A106}"/>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40894B8B-344B-6901-F710-044F8BBD020E}"/>
              </a:ext>
            </a:extLst>
          </p:cNvPr>
          <p:cNvSpPr txBox="1"/>
          <p:nvPr/>
        </p:nvSpPr>
        <p:spPr>
          <a:xfrm>
            <a:off x="919748" y="2121491"/>
            <a:ext cx="10084050" cy="3323474"/>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CPT is a listing of </a:t>
            </a:r>
            <a:r>
              <a:rPr lang="en-US" sz="28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descriptive terms </a:t>
            </a:r>
            <a:r>
              <a:rPr lang="en-US" sz="2800" kern="100" dirty="0">
                <a:latin typeface="Times New Roman" panose="02020603050405020304" pitchFamily="18" charset="0"/>
                <a:ea typeface="Aptos" panose="020B0004020202020204" pitchFamily="34" charset="0"/>
                <a:cs typeface="Arial" panose="020B0604020202020204" pitchFamily="34" charset="0"/>
              </a:rPr>
              <a:t>and </a:t>
            </a:r>
            <a:r>
              <a:rPr lang="en-US" sz="28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identifying codes </a:t>
            </a:r>
            <a:r>
              <a:rPr lang="en-US" sz="2800" kern="100" dirty="0">
                <a:latin typeface="Times New Roman" panose="02020603050405020304" pitchFamily="18" charset="0"/>
                <a:ea typeface="Aptos" panose="020B0004020202020204" pitchFamily="34" charset="0"/>
                <a:cs typeface="Arial" panose="020B0604020202020204" pitchFamily="34" charset="0"/>
              </a:rPr>
              <a:t>for reporting medical services and procedures. </a:t>
            </a:r>
          </a:p>
          <a:p>
            <a:pPr marL="285750" marR="0" indent="-28575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It provides a </a:t>
            </a:r>
            <a:r>
              <a:rPr lang="en-US" sz="28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uniform language </a:t>
            </a:r>
            <a:r>
              <a:rPr lang="en-US" sz="2800" kern="100" dirty="0">
                <a:latin typeface="Times New Roman" panose="02020603050405020304" pitchFamily="18" charset="0"/>
                <a:ea typeface="Aptos" panose="020B0004020202020204" pitchFamily="34" charset="0"/>
                <a:cs typeface="Arial" panose="020B0604020202020204" pitchFamily="34" charset="0"/>
              </a:rPr>
              <a:t>that describes medical, surgical, and diagnostic services to facilitate communication among providers, patients, and insurers. </a:t>
            </a:r>
          </a:p>
        </p:txBody>
      </p:sp>
      <p:pic>
        <p:nvPicPr>
          <p:cNvPr id="7" name="Graphic 21">
            <a:extLst>
              <a:ext uri="{FF2B5EF4-FFF2-40B4-BE49-F238E27FC236}">
                <a16:creationId xmlns:a16="http://schemas.microsoft.com/office/drawing/2014/main" id="{C44C0882-B9D2-BF77-4E7C-7EC8F906A7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6841997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D27CCD-48DD-B3D9-EBFE-8AE5210D36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9C3011-21B5-1231-80E8-3E7F7953510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D3ED777-9B04-5765-525E-09566E5FFA58}"/>
              </a:ext>
            </a:extLst>
          </p:cNvPr>
          <p:cNvSpPr txBox="1"/>
          <p:nvPr/>
        </p:nvSpPr>
        <p:spPr>
          <a:xfrm>
            <a:off x="3156156" y="935396"/>
            <a:ext cx="582561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800" b="1" dirty="0">
                <a:effectLst/>
                <a:latin typeface="Times New Roman" panose="02020603050405020304" pitchFamily="18" charset="0"/>
                <a:ea typeface="Aptos" panose="020B0004020202020204" pitchFamily="34" charset="0"/>
                <a:cs typeface="Arial" panose="020B0604020202020204" pitchFamily="34" charset="0"/>
              </a:rPr>
              <a:t>Overview of CPT</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24DA9B1F-3488-3F5E-395B-B1BC6FB86F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1E7A052C-3402-95D7-F5C7-D473A3CEE24A}"/>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1AF1571-3E5A-3DAE-1689-E6EB82F1098D}"/>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1C200153-7C25-A47B-2283-FFFB24AA7F7C}"/>
              </a:ext>
            </a:extLst>
          </p:cNvPr>
          <p:cNvSpPr txBox="1"/>
          <p:nvPr/>
        </p:nvSpPr>
        <p:spPr>
          <a:xfrm>
            <a:off x="919748" y="2121491"/>
            <a:ext cx="10084050" cy="3969805"/>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Be sure to purchase updated coding manuals to avoid billing delays and claims rejections. </a:t>
            </a:r>
          </a:p>
          <a:p>
            <a:pPr marL="285750" marR="0" indent="-28575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If outdated codes are submitted on claims, providers and healthcare facilities will incur administrative costs associated with resubmitting corrected claims and delayed reimbursement for services provided.</a:t>
            </a:r>
          </a:p>
        </p:txBody>
      </p:sp>
      <p:pic>
        <p:nvPicPr>
          <p:cNvPr id="7" name="Graphic 21">
            <a:extLst>
              <a:ext uri="{FF2B5EF4-FFF2-40B4-BE49-F238E27FC236}">
                <a16:creationId xmlns:a16="http://schemas.microsoft.com/office/drawing/2014/main" id="{0AC68E81-3E70-2788-FE4D-445B42A7936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0252808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60D816-C3B5-E751-3F7A-4C1A16B627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6C9FEC-DFB4-BBB9-FF96-81A52D92C4F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D5895AE-FF59-E919-09CB-69A0E9E1D773}"/>
              </a:ext>
            </a:extLst>
          </p:cNvPr>
          <p:cNvSpPr txBox="1"/>
          <p:nvPr/>
        </p:nvSpPr>
        <p:spPr>
          <a:xfrm>
            <a:off x="3156156" y="935396"/>
            <a:ext cx="582561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800" b="1" dirty="0">
                <a:effectLst/>
                <a:latin typeface="Times New Roman" panose="02020603050405020304" pitchFamily="18" charset="0"/>
                <a:ea typeface="Aptos" panose="020B0004020202020204" pitchFamily="34" charset="0"/>
                <a:cs typeface="Arial" panose="020B0604020202020204" pitchFamily="34" charset="0"/>
              </a:rPr>
              <a:t>Overview of CPT</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8A643D05-3000-312E-76A8-368ADD16B8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069F716-B54C-74C0-861B-B0A72DC7AC2B}"/>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8F10515-BB3F-15C0-EBFE-C7FF1FD33CC4}"/>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758096E0-2688-F466-37CF-03F3739ED09B}"/>
              </a:ext>
            </a:extLst>
          </p:cNvPr>
          <p:cNvSpPr txBox="1"/>
          <p:nvPr/>
        </p:nvSpPr>
        <p:spPr>
          <a:xfrm>
            <a:off x="919748" y="2121491"/>
            <a:ext cx="10084050" cy="3580788"/>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CPT codes are used to report services and procedures performed on patients:</a:t>
            </a:r>
          </a:p>
          <a:p>
            <a:pPr marR="0" algn="just">
              <a:lnSpc>
                <a:spcPct val="150000"/>
              </a:lnSpc>
              <a:spcAft>
                <a:spcPts val="600"/>
              </a:spcAft>
            </a:pPr>
            <a:r>
              <a:rPr lang="en-US" sz="2400" kern="100" dirty="0">
                <a:latin typeface="Times New Roman" panose="02020603050405020304" pitchFamily="18" charset="0"/>
                <a:ea typeface="Aptos" panose="020B0004020202020204" pitchFamily="34" charset="0"/>
                <a:cs typeface="Arial" panose="020B0604020202020204" pitchFamily="34" charset="0"/>
              </a:rPr>
              <a:t>    ● By providers in offices, clinics, and private homes.</a:t>
            </a:r>
          </a:p>
          <a:p>
            <a:pPr marR="0" algn="just">
              <a:lnSpc>
                <a:spcPct val="150000"/>
              </a:lnSpc>
              <a:spcAft>
                <a:spcPts val="600"/>
              </a:spcAft>
            </a:pPr>
            <a:r>
              <a:rPr lang="en-US" sz="2400" kern="100" dirty="0">
                <a:latin typeface="Times New Roman" panose="02020603050405020304" pitchFamily="18" charset="0"/>
                <a:ea typeface="Aptos" panose="020B0004020202020204" pitchFamily="34" charset="0"/>
                <a:cs typeface="Arial" panose="020B0604020202020204" pitchFamily="34" charset="0"/>
              </a:rPr>
              <a:t>    ● By providers in institutional settings such as hospitals, nursing facilities, and hospices.</a:t>
            </a:r>
          </a:p>
          <a:p>
            <a:pPr marR="0" algn="just">
              <a:lnSpc>
                <a:spcPct val="150000"/>
              </a:lnSpc>
              <a:spcAft>
                <a:spcPts val="600"/>
              </a:spcAft>
            </a:pPr>
            <a:r>
              <a:rPr lang="en-US" sz="2400" kern="100" dirty="0">
                <a:latin typeface="Times New Roman" panose="02020603050405020304" pitchFamily="18" charset="0"/>
                <a:ea typeface="Aptos" panose="020B0004020202020204" pitchFamily="34" charset="0"/>
                <a:cs typeface="Arial" panose="020B0604020202020204" pitchFamily="34" charset="0"/>
              </a:rPr>
              <a:t>    ● By a hospital outpatient department (e.g., ambulatory surgery, emergency department, and outpatient laboratory or radiographic procedures).</a:t>
            </a:r>
          </a:p>
        </p:txBody>
      </p:sp>
      <p:pic>
        <p:nvPicPr>
          <p:cNvPr id="7" name="Graphic 21">
            <a:extLst>
              <a:ext uri="{FF2B5EF4-FFF2-40B4-BE49-F238E27FC236}">
                <a16:creationId xmlns:a16="http://schemas.microsoft.com/office/drawing/2014/main" id="{E8C9093F-42B5-42C6-2A0F-DE8F89E9CBC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1849305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23A2C8-AE2D-D942-A0C9-0BE89A3A01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783126-A600-2CAE-C6CB-151B7D6A16F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2FFCEE4-4587-FE7D-A15F-D367ECB04C9F}"/>
              </a:ext>
            </a:extLst>
          </p:cNvPr>
          <p:cNvSpPr txBox="1"/>
          <p:nvPr/>
        </p:nvSpPr>
        <p:spPr>
          <a:xfrm>
            <a:off x="3156156" y="935396"/>
            <a:ext cx="582561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800" b="1" dirty="0">
                <a:effectLst/>
                <a:latin typeface="Times New Roman" panose="02020603050405020304" pitchFamily="18" charset="0"/>
                <a:ea typeface="Aptos" panose="020B0004020202020204" pitchFamily="34" charset="0"/>
                <a:cs typeface="Arial" panose="020B0604020202020204" pitchFamily="34" charset="0"/>
              </a:rPr>
              <a:t>Overview of CPT</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5B7A464-4A03-DE32-4B80-84ADDF124C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54BE8AA8-39C6-DDCD-A6CC-7FAB882FCC36}"/>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73FB82-CB00-D3E0-31FF-B4E52447D01A}"/>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141A034B-557D-9BF0-DC56-2C751A34BCF6}"/>
              </a:ext>
            </a:extLst>
          </p:cNvPr>
          <p:cNvSpPr txBox="1"/>
          <p:nvPr/>
        </p:nvSpPr>
        <p:spPr>
          <a:xfrm>
            <a:off x="942308" y="2303961"/>
            <a:ext cx="10084050" cy="3323474"/>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Procedures and services submitted on a claim must be linked to the ICD-9-CM code that justifies the need for the service or procedure. </a:t>
            </a:r>
          </a:p>
          <a:p>
            <a:pPr marL="285750" marR="0" indent="-28575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That ICD-9-CM code must demonstrate </a:t>
            </a:r>
            <a:r>
              <a:rPr lang="en-US" sz="2800" i="1" kern="100" dirty="0">
                <a:solidFill>
                  <a:srgbClr val="0070C0"/>
                </a:solidFill>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medical necessity </a:t>
            </a:r>
            <a:r>
              <a:rPr lang="en-US" sz="2800" kern="100" dirty="0">
                <a:latin typeface="Times New Roman" panose="02020603050405020304" pitchFamily="18" charset="0"/>
                <a:ea typeface="Aptos" panose="020B0004020202020204" pitchFamily="34" charset="0"/>
                <a:cs typeface="Arial" panose="020B0604020202020204" pitchFamily="34" charset="0"/>
              </a:rPr>
              <a:t>for the service or procedure to receive reimbursement consideration by insurance payers.</a:t>
            </a:r>
          </a:p>
        </p:txBody>
      </p:sp>
      <p:pic>
        <p:nvPicPr>
          <p:cNvPr id="7" name="Graphic 21">
            <a:extLst>
              <a:ext uri="{FF2B5EF4-FFF2-40B4-BE49-F238E27FC236}">
                <a16:creationId xmlns:a16="http://schemas.microsoft.com/office/drawing/2014/main" id="{CE6660DF-7768-A1EE-E3D2-20B64C26459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1008354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96725A-6E59-2BDE-E709-52EBE902E4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68F5CD-59E1-EE5B-4967-0CC149620A2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89E1E15-B03A-5CAD-AF36-0355BC1E014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18CFDD9-8BC8-AF8F-FC31-6BC810F4B995}"/>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211DCCA9-BB04-5813-2B58-A1B8C93D6CF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036C234-7A25-5C43-444E-B6FAE620E030}"/>
              </a:ext>
            </a:extLst>
          </p:cNvPr>
          <p:cNvSpPr txBox="1"/>
          <p:nvPr/>
        </p:nvSpPr>
        <p:spPr>
          <a:xfrm>
            <a:off x="2205605" y="2976471"/>
            <a:ext cx="7275087" cy="1189493"/>
          </a:xfrm>
          <a:prstGeom prst="rect">
            <a:avLst/>
          </a:prstGeom>
          <a:noFill/>
        </p:spPr>
        <p:txBody>
          <a:bodyPr wrap="square" rtlCol="0">
            <a:spAutoFit/>
          </a:bodyPr>
          <a:lstStyle/>
          <a:p>
            <a:pPr marL="0" marR="0" algn="ctr">
              <a:lnSpc>
                <a:spcPct val="150000"/>
              </a:lnSpc>
              <a:spcAft>
                <a:spcPts val="600"/>
              </a:spcAft>
            </a:pPr>
            <a:r>
              <a:rPr lang="en-US" sz="5400" b="1" kern="100" dirty="0">
                <a:effectLst/>
                <a:latin typeface="Times New Roman" panose="02020603050405020304" pitchFamily="18" charset="0"/>
                <a:ea typeface="Aptos" panose="020B0004020202020204" pitchFamily="34" charset="0"/>
                <a:cs typeface="Arial" panose="020B0604020202020204" pitchFamily="34" charset="0"/>
              </a:rPr>
              <a:t>CPT Core Components</a:t>
            </a:r>
            <a:endParaRPr lang="en-US" sz="4800" kern="100" dirty="0">
              <a:effectLst/>
              <a:latin typeface="Times New Roman" panose="02020603050405020304" pitchFamily="18" charset="0"/>
              <a:ea typeface="Aptos" panose="020B00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26215861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D54362-5F66-6269-ECEF-F00966D652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BF75DB-3E92-6DBC-9419-8A52E3C4158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297B1C3-BCB6-0B4F-5923-73186DB2C518}"/>
              </a:ext>
            </a:extLst>
          </p:cNvPr>
          <p:cNvSpPr txBox="1"/>
          <p:nvPr/>
        </p:nvSpPr>
        <p:spPr>
          <a:xfrm>
            <a:off x="3156156" y="935396"/>
            <a:ext cx="582561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800" b="1" dirty="0">
                <a:latin typeface="Times New Roman" panose="02020603050405020304" pitchFamily="18" charset="0"/>
                <a:ea typeface="Aptos" panose="020B0004020202020204" pitchFamily="34" charset="0"/>
                <a:cs typeface="Arial" panose="020B0604020202020204" pitchFamily="34" charset="0"/>
              </a:rPr>
              <a:t>CPT </a:t>
            </a:r>
            <a:r>
              <a:rPr lang="en-US" sz="3800" b="1" dirty="0">
                <a:effectLst/>
                <a:latin typeface="Times New Roman" panose="02020603050405020304" pitchFamily="18" charset="0"/>
                <a:ea typeface="Aptos" panose="020B0004020202020204" pitchFamily="34" charset="0"/>
                <a:cs typeface="Arial" panose="020B0604020202020204" pitchFamily="34" charset="0"/>
              </a:rPr>
              <a:t>Guidelines</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EF91D3BB-8491-BFBE-AA8C-61C756BD78A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8A76437-2D24-0E0F-534C-9FBC7258BB4F}"/>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6205ED5-68D2-3038-E3E9-5B5E4E750DEA}"/>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C0F63281-2679-135F-6270-3976CDB0629A}"/>
              </a:ext>
            </a:extLst>
          </p:cNvPr>
          <p:cNvSpPr txBox="1"/>
          <p:nvPr/>
        </p:nvSpPr>
        <p:spPr>
          <a:xfrm>
            <a:off x="942308" y="2357211"/>
            <a:ext cx="10084050" cy="3400418"/>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Guidelines are located at the beginning of each CPT section, and should be carefully reviewed before attempting to code. </a:t>
            </a:r>
          </a:p>
          <a:p>
            <a:pPr marL="285750" marR="0" indent="-285750" algn="just">
              <a:lnSpc>
                <a:spcPct val="150000"/>
              </a:lnSpc>
              <a:spcAft>
                <a:spcPts val="600"/>
              </a:spcAft>
              <a:buFont typeface="Arial" panose="020B0604020202020204" pitchFamily="34" charset="0"/>
              <a:buChar char="•"/>
            </a:pPr>
            <a:endParaRPr lang="en-US" sz="2800" kern="100" dirty="0">
              <a:latin typeface="Times New Roman" panose="02020603050405020304" pitchFamily="18" charset="0"/>
              <a:ea typeface="Aptos" panose="020B0004020202020204" pitchFamily="34" charset="0"/>
              <a:cs typeface="Arial" panose="020B0604020202020204" pitchFamily="34" charset="0"/>
            </a:endParaRPr>
          </a:p>
          <a:p>
            <a:pPr marL="285750" marR="0" indent="-28575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Guidelines define terms and explain the assignment of codes for procedures and services located in a particular section.</a:t>
            </a:r>
          </a:p>
        </p:txBody>
      </p:sp>
      <p:pic>
        <p:nvPicPr>
          <p:cNvPr id="7" name="Graphic 21">
            <a:extLst>
              <a:ext uri="{FF2B5EF4-FFF2-40B4-BE49-F238E27FC236}">
                <a16:creationId xmlns:a16="http://schemas.microsoft.com/office/drawing/2014/main" id="{7F028EF5-7DC1-43B8-8DC7-2BC322762DB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6691965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F82E3B-BF7A-AAC9-A0E2-F716A2F054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B10F31-E576-F20B-E313-7C5601B3D61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CB24B61-791D-E302-F997-6AE503D8452F}"/>
              </a:ext>
            </a:extLst>
          </p:cNvPr>
          <p:cNvSpPr txBox="1"/>
          <p:nvPr/>
        </p:nvSpPr>
        <p:spPr>
          <a:xfrm>
            <a:off x="2941012" y="935396"/>
            <a:ext cx="6309975"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800" b="1" dirty="0">
                <a:effectLst/>
                <a:latin typeface="Times New Roman" panose="02020603050405020304" pitchFamily="18" charset="0"/>
                <a:ea typeface="Aptos" panose="020B0004020202020204" pitchFamily="34" charset="0"/>
                <a:cs typeface="Arial" panose="020B0604020202020204" pitchFamily="34" charset="0"/>
              </a:rPr>
              <a:t>Unlisted Procedures/Services</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C2B12DE5-FBDF-E008-CD35-F444BC5B4E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FC8D33C-5D72-C121-1943-F2BECFB6992B}"/>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BD6CCE4-4661-B032-E490-57E6AD84FADC}"/>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D8301C7D-04CF-5F41-1A8B-7448D76718D5}"/>
              </a:ext>
            </a:extLst>
          </p:cNvPr>
          <p:cNvSpPr txBox="1"/>
          <p:nvPr/>
        </p:nvSpPr>
        <p:spPr>
          <a:xfrm>
            <a:off x="919748" y="2121491"/>
            <a:ext cx="10084050" cy="3630481"/>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550" kern="100" dirty="0">
                <a:latin typeface="Times New Roman" panose="02020603050405020304" pitchFamily="18" charset="0"/>
                <a:ea typeface="Aptos" panose="020B0004020202020204" pitchFamily="34" charset="0"/>
                <a:cs typeface="Arial" panose="020B0604020202020204" pitchFamily="34" charset="0"/>
              </a:rPr>
              <a:t>An </a:t>
            </a:r>
            <a:r>
              <a:rPr lang="en-US" sz="255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unlisted procedure </a:t>
            </a:r>
            <a:r>
              <a:rPr lang="en-US" sz="2550" kern="100" dirty="0">
                <a:latin typeface="Times New Roman" panose="02020603050405020304" pitchFamily="18" charset="0"/>
                <a:ea typeface="Aptos" panose="020B0004020202020204" pitchFamily="34" charset="0"/>
                <a:cs typeface="Arial" panose="020B0604020202020204" pitchFamily="34" charset="0"/>
              </a:rPr>
              <a:t>or </a:t>
            </a:r>
            <a:r>
              <a:rPr lang="en-US" sz="2550" b="1" kern="100" dirty="0">
                <a:solidFill>
                  <a:srgbClr val="0070C0"/>
                </a:solidFill>
                <a:latin typeface="Times New Roman" panose="02020603050405020304" pitchFamily="18" charset="0"/>
                <a:cs typeface="Arial" panose="020B0604020202020204" pitchFamily="34" charset="0"/>
              </a:rPr>
              <a:t>unlisted service </a:t>
            </a:r>
            <a:r>
              <a:rPr lang="en-US" sz="2550" kern="100" dirty="0">
                <a:latin typeface="Times New Roman" panose="02020603050405020304" pitchFamily="18" charset="0"/>
                <a:ea typeface="Aptos" panose="020B0004020202020204" pitchFamily="34" charset="0"/>
                <a:cs typeface="Arial" panose="020B0604020202020204" pitchFamily="34" charset="0"/>
              </a:rPr>
              <a:t>code is assigned when the provider performs a procedure or service for which there is no CPT code. </a:t>
            </a:r>
          </a:p>
          <a:p>
            <a:pPr marL="285750" marR="0" indent="-285750" algn="just">
              <a:lnSpc>
                <a:spcPct val="150000"/>
              </a:lnSpc>
              <a:spcAft>
                <a:spcPts val="600"/>
              </a:spcAft>
              <a:buFont typeface="Arial" panose="020B0604020202020204" pitchFamily="34" charset="0"/>
              <a:buChar char="•"/>
            </a:pPr>
            <a:r>
              <a:rPr lang="en-US" sz="2550" kern="100" dirty="0">
                <a:latin typeface="Times New Roman" panose="02020603050405020304" pitchFamily="18" charset="0"/>
                <a:ea typeface="Aptos" panose="020B0004020202020204" pitchFamily="34" charset="0"/>
                <a:cs typeface="Arial" panose="020B0604020202020204" pitchFamily="34" charset="0"/>
              </a:rPr>
              <a:t>When an unlisted procedure or service code is reported, a special report (e.g., copy of procedure report) must accompany the claim to describe the nature, extent, and need for the procedure or service along with the time, effort, and equipment necessary to provide the service.</a:t>
            </a:r>
          </a:p>
        </p:txBody>
      </p:sp>
      <p:pic>
        <p:nvPicPr>
          <p:cNvPr id="7" name="Graphic 21">
            <a:extLst>
              <a:ext uri="{FF2B5EF4-FFF2-40B4-BE49-F238E27FC236}">
                <a16:creationId xmlns:a16="http://schemas.microsoft.com/office/drawing/2014/main" id="{0678D13C-AFB0-BD9D-26AB-04F704D969F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070973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0E4E4C-5198-AD6D-4DBB-1F65F6FD34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EEE57B-DD4D-947B-B5F8-CBA60303A21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0C6C66F-8EF6-E718-C5DF-886EB1953553}"/>
              </a:ext>
            </a:extLst>
          </p:cNvPr>
          <p:cNvSpPr txBox="1"/>
          <p:nvPr/>
        </p:nvSpPr>
        <p:spPr>
          <a:xfrm>
            <a:off x="3156156" y="935396"/>
            <a:ext cx="582561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800" b="1" dirty="0">
                <a:effectLst/>
                <a:latin typeface="Times New Roman" panose="02020603050405020304" pitchFamily="18" charset="0"/>
                <a:ea typeface="Aptos" panose="020B0004020202020204" pitchFamily="34" charset="0"/>
                <a:cs typeface="Arial" panose="020B0604020202020204" pitchFamily="34" charset="0"/>
              </a:rPr>
              <a:t>CPT Index</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CAEFFEB7-18B4-CC5D-16FE-FE28F231511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9D7CA36-0500-4A4C-8AEF-245DCAD9E661}"/>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7B96DB6-46AF-87A4-6025-7E1FA549AC89}"/>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9321DC0D-9D18-B6B9-1DBE-91355DDD6A42}"/>
              </a:ext>
            </a:extLst>
          </p:cNvPr>
          <p:cNvSpPr txBox="1"/>
          <p:nvPr/>
        </p:nvSpPr>
        <p:spPr>
          <a:xfrm>
            <a:off x="919748" y="2121491"/>
            <a:ext cx="10084050" cy="3775329"/>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The </a:t>
            </a:r>
            <a:r>
              <a:rPr lang="en-US" sz="26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CPT index </a:t>
            </a:r>
            <a:r>
              <a:rPr lang="en-US" sz="2600" kern="100" dirty="0">
                <a:latin typeface="Times New Roman" panose="02020603050405020304" pitchFamily="18" charset="0"/>
                <a:ea typeface="Aptos" panose="020B0004020202020204" pitchFamily="34" charset="0"/>
                <a:cs typeface="Arial" panose="020B0604020202020204" pitchFamily="34" charset="0"/>
              </a:rPr>
              <a:t>is organized by alphabetical main terms printed in boldface. </a:t>
            </a:r>
          </a:p>
          <a:p>
            <a:pPr marL="285750" marR="0" indent="-28575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The main terms represent procedures or services, organs, anatomic sites, conditions, eponyms, or abbreviations. </a:t>
            </a:r>
          </a:p>
          <a:p>
            <a:pPr marL="285750" marR="0" indent="-28575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The main term is followed by sub-terms that modify the main term. The sub-terms are followed by additional sub-terms that are indented.</a:t>
            </a:r>
          </a:p>
        </p:txBody>
      </p:sp>
      <p:pic>
        <p:nvPicPr>
          <p:cNvPr id="7" name="Graphic 21">
            <a:extLst>
              <a:ext uri="{FF2B5EF4-FFF2-40B4-BE49-F238E27FC236}">
                <a16:creationId xmlns:a16="http://schemas.microsoft.com/office/drawing/2014/main" id="{BE8480A7-74C2-3680-7E50-98571F3DEC3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40765746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FFF719-9E66-CA88-EC75-055A774E1A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EB6422-BE6C-458A-070E-C60B4D2853E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5740CB9-7579-55B2-5D02-A24FB8830923}"/>
              </a:ext>
            </a:extLst>
          </p:cNvPr>
          <p:cNvSpPr txBox="1"/>
          <p:nvPr/>
        </p:nvSpPr>
        <p:spPr>
          <a:xfrm>
            <a:off x="3156156" y="935396"/>
            <a:ext cx="582561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800" b="1" dirty="0">
                <a:effectLst/>
                <a:latin typeface="Times New Roman" panose="02020603050405020304" pitchFamily="18" charset="0"/>
                <a:ea typeface="Aptos" panose="020B0004020202020204" pitchFamily="34" charset="0"/>
                <a:cs typeface="Arial" panose="020B0604020202020204" pitchFamily="34" charset="0"/>
              </a:rPr>
              <a:t>CPT Index</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E00256B-F284-3DB1-B600-47758CCDA441}"/>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FDD02FB-7B03-A4A4-E328-F6E088885A1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56F265D3-8793-6AE7-2B26-359AD4B04E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83002" y="1705383"/>
            <a:ext cx="7976248" cy="4902319"/>
          </a:xfrm>
          <a:prstGeom prst="rect">
            <a:avLst/>
          </a:prstGeom>
        </p:spPr>
      </p:pic>
    </p:spTree>
    <p:custDataLst>
      <p:tags r:id="rId1"/>
    </p:custDataLst>
    <p:extLst>
      <p:ext uri="{BB962C8B-B14F-4D97-AF65-F5344CB8AC3E}">
        <p14:creationId xmlns:p14="http://schemas.microsoft.com/office/powerpoint/2010/main" val="28325528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E5CF44-8F66-6652-B784-CD0048418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554F83-D36C-19EE-322C-0CC41A8FF7B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128E0B4-2D4C-0254-A8F4-CCD81657B86D}"/>
              </a:ext>
            </a:extLst>
          </p:cNvPr>
          <p:cNvSpPr txBox="1"/>
          <p:nvPr/>
        </p:nvSpPr>
        <p:spPr>
          <a:xfrm>
            <a:off x="3156156" y="935396"/>
            <a:ext cx="582561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800" b="1" dirty="0">
                <a:effectLst/>
                <a:latin typeface="Times New Roman" panose="02020603050405020304" pitchFamily="18" charset="0"/>
                <a:ea typeface="Aptos" panose="020B0004020202020204" pitchFamily="34" charset="0"/>
                <a:cs typeface="Arial" panose="020B0604020202020204" pitchFamily="34" charset="0"/>
              </a:rPr>
              <a:t>CPT Modifiers</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7BBA6A2E-3E34-6B27-5017-4BBD340C0D1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D330BB8-C44A-FFAE-62A6-3D32667154D6}"/>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6A3CFDD-39AE-2863-0226-11A762479FA6}"/>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E0870FF9-8280-0CA5-0F09-42C1656FAE19}"/>
              </a:ext>
            </a:extLst>
          </p:cNvPr>
          <p:cNvSpPr txBox="1"/>
          <p:nvPr/>
        </p:nvSpPr>
        <p:spPr>
          <a:xfrm>
            <a:off x="919748" y="2121491"/>
            <a:ext cx="10084050" cy="3775329"/>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CPT modifiers clarify services and procedures performed by providers. </a:t>
            </a:r>
          </a:p>
          <a:p>
            <a:pPr marL="285750" marR="0" indent="-28575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Although the CPT code and description remain unchanged, modifiers indicate that the description of the service or procedure performed has been altered. </a:t>
            </a:r>
          </a:p>
          <a:p>
            <a:pPr marL="285750" marR="0" indent="-28575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CPT modifiers are reported as two-digit numeric codes added to the five-digit CPT code.</a:t>
            </a:r>
          </a:p>
        </p:txBody>
      </p:sp>
      <p:pic>
        <p:nvPicPr>
          <p:cNvPr id="7" name="Graphic 21">
            <a:extLst>
              <a:ext uri="{FF2B5EF4-FFF2-40B4-BE49-F238E27FC236}">
                <a16:creationId xmlns:a16="http://schemas.microsoft.com/office/drawing/2014/main" id="{B77B9AFA-14B6-7A29-958D-B54DB01ABDA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2409515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9E245D-98D5-5EFC-94F0-3CA789C352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29BAED-E051-4ABA-B498-FEDF5648C07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8D69E7C-F9F1-C551-7BD0-04CD81244C67}"/>
              </a:ext>
            </a:extLst>
          </p:cNvPr>
          <p:cNvSpPr txBox="1"/>
          <p:nvPr/>
        </p:nvSpPr>
        <p:spPr>
          <a:xfrm>
            <a:off x="3156156" y="935396"/>
            <a:ext cx="582561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800" b="1" dirty="0">
                <a:effectLst/>
                <a:latin typeface="Times New Roman" panose="02020603050405020304" pitchFamily="18" charset="0"/>
                <a:ea typeface="Aptos" panose="020B0004020202020204" pitchFamily="34" charset="0"/>
                <a:cs typeface="Arial" panose="020B0604020202020204" pitchFamily="34" charset="0"/>
              </a:rPr>
              <a:t>CPT Modifiers</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5B6C5B2-8F08-781A-6D55-6D323089B9A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10CFC91-AB36-2D26-6980-64F9CD9D0FA7}"/>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B4938F2-F5BA-F9D7-E2CC-C0C7A5498A94}"/>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pic>
        <p:nvPicPr>
          <p:cNvPr id="7" name="Graphic 21">
            <a:extLst>
              <a:ext uri="{FF2B5EF4-FFF2-40B4-BE49-F238E27FC236}">
                <a16:creationId xmlns:a16="http://schemas.microsoft.com/office/drawing/2014/main" id="{27782858-F493-8F6F-F260-6333F2448B3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white card with black text&#10;&#10;AI-generated content may be incorrect.">
            <a:extLst>
              <a:ext uri="{FF2B5EF4-FFF2-40B4-BE49-F238E27FC236}">
                <a16:creationId xmlns:a16="http://schemas.microsoft.com/office/drawing/2014/main" id="{3ACD2D66-2B26-0256-8F65-1E2D01F320F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2000" y="2441585"/>
            <a:ext cx="10668000" cy="3184626"/>
          </a:xfrm>
          <a:prstGeom prst="rect">
            <a:avLst/>
          </a:prstGeom>
        </p:spPr>
      </p:pic>
    </p:spTree>
    <p:custDataLst>
      <p:tags r:id="rId1"/>
    </p:custDataLst>
    <p:extLst>
      <p:ext uri="{BB962C8B-B14F-4D97-AF65-F5344CB8AC3E}">
        <p14:creationId xmlns:p14="http://schemas.microsoft.com/office/powerpoint/2010/main" val="25733707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6253BD-DE9C-D566-A024-33BC5CCE44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7A0871-5CD0-10AC-4B44-A670EFF4271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850D8A3-A5D4-44ED-48F2-447AE08C486F}"/>
              </a:ext>
            </a:extLst>
          </p:cNvPr>
          <p:cNvSpPr txBox="1"/>
          <p:nvPr/>
        </p:nvSpPr>
        <p:spPr>
          <a:xfrm>
            <a:off x="3156156" y="935396"/>
            <a:ext cx="582561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800" b="1" dirty="0">
                <a:effectLst/>
                <a:latin typeface="Times New Roman" panose="02020603050405020304" pitchFamily="18" charset="0"/>
                <a:ea typeface="Aptos" panose="020B0004020202020204" pitchFamily="34" charset="0"/>
                <a:cs typeface="Arial" panose="020B0604020202020204" pitchFamily="34" charset="0"/>
              </a:rPr>
              <a:t>CPT Sections</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523085FD-D117-2959-F00C-2CA0DE603C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5BAB08B7-39D2-6C72-626F-52C7DB209C68}"/>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7D0CE00-7A53-51D0-11D3-37BE6C193B3B}"/>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3A05DDD1-154D-043E-2850-2CE240EFABFB}"/>
              </a:ext>
            </a:extLst>
          </p:cNvPr>
          <p:cNvSpPr txBox="1"/>
          <p:nvPr/>
        </p:nvSpPr>
        <p:spPr>
          <a:xfrm>
            <a:off x="919748" y="2121491"/>
            <a:ext cx="10084050" cy="4057329"/>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200" kern="100" dirty="0">
                <a:latin typeface="Times New Roman" panose="02020603050405020304" pitchFamily="18" charset="0"/>
                <a:ea typeface="Aptos" panose="020B0004020202020204" pitchFamily="34" charset="0"/>
                <a:cs typeface="Arial" panose="020B0604020202020204" pitchFamily="34" charset="0"/>
              </a:rPr>
              <a:t>CPT organizes Category I procedures and services within six sections:</a:t>
            </a:r>
          </a:p>
          <a:p>
            <a:pPr marR="0" algn="just">
              <a:lnSpc>
                <a:spcPct val="150000"/>
              </a:lnSpc>
              <a:spcAft>
                <a:spcPts val="600"/>
              </a:spcAft>
            </a:pPr>
            <a:r>
              <a:rPr lang="en-US" sz="2200" kern="100" dirty="0">
                <a:latin typeface="Times New Roman" panose="02020603050405020304" pitchFamily="18" charset="0"/>
                <a:ea typeface="Aptos" panose="020B0004020202020204" pitchFamily="34" charset="0"/>
                <a:cs typeface="Arial" panose="020B0604020202020204" pitchFamily="34" charset="0"/>
              </a:rPr>
              <a:t>   ● Evaluation and Management (E/M) (99201–99499).</a:t>
            </a:r>
          </a:p>
          <a:p>
            <a:pPr marR="0" algn="just">
              <a:lnSpc>
                <a:spcPct val="150000"/>
              </a:lnSpc>
              <a:spcAft>
                <a:spcPts val="600"/>
              </a:spcAft>
            </a:pPr>
            <a:r>
              <a:rPr lang="en-US" sz="2200" kern="100" dirty="0">
                <a:latin typeface="Times New Roman" panose="02020603050405020304" pitchFamily="18" charset="0"/>
                <a:ea typeface="Aptos" panose="020B0004020202020204" pitchFamily="34" charset="0"/>
                <a:cs typeface="Arial" panose="020B0604020202020204" pitchFamily="34" charset="0"/>
              </a:rPr>
              <a:t>   ● Anesthesia (00100–01999, 99100–99140).</a:t>
            </a:r>
          </a:p>
          <a:p>
            <a:pPr marR="0" algn="just">
              <a:lnSpc>
                <a:spcPct val="150000"/>
              </a:lnSpc>
              <a:spcAft>
                <a:spcPts val="600"/>
              </a:spcAft>
            </a:pPr>
            <a:r>
              <a:rPr lang="en-US" sz="2200" kern="100" dirty="0">
                <a:latin typeface="Times New Roman" panose="02020603050405020304" pitchFamily="18" charset="0"/>
                <a:ea typeface="Aptos" panose="020B0004020202020204" pitchFamily="34" charset="0"/>
                <a:cs typeface="Arial" panose="020B0604020202020204" pitchFamily="34" charset="0"/>
              </a:rPr>
              <a:t>   ● Surgery (10021–69990).</a:t>
            </a:r>
          </a:p>
          <a:p>
            <a:pPr marR="0" algn="just">
              <a:lnSpc>
                <a:spcPct val="150000"/>
              </a:lnSpc>
              <a:spcAft>
                <a:spcPts val="600"/>
              </a:spcAft>
            </a:pPr>
            <a:r>
              <a:rPr lang="en-US" sz="2200" kern="100" dirty="0">
                <a:latin typeface="Times New Roman" panose="02020603050405020304" pitchFamily="18" charset="0"/>
                <a:ea typeface="Aptos" panose="020B0004020202020204" pitchFamily="34" charset="0"/>
                <a:cs typeface="Arial" panose="020B0604020202020204" pitchFamily="34" charset="0"/>
              </a:rPr>
              <a:t>   ● Radiology (70010–79999).</a:t>
            </a:r>
          </a:p>
          <a:p>
            <a:pPr marR="0" algn="just">
              <a:lnSpc>
                <a:spcPct val="150000"/>
              </a:lnSpc>
              <a:spcAft>
                <a:spcPts val="600"/>
              </a:spcAft>
            </a:pPr>
            <a:r>
              <a:rPr lang="en-US" sz="2200" kern="100" dirty="0">
                <a:latin typeface="Times New Roman" panose="02020603050405020304" pitchFamily="18" charset="0"/>
                <a:ea typeface="Aptos" panose="020B0004020202020204" pitchFamily="34" charset="0"/>
                <a:cs typeface="Arial" panose="020B0604020202020204" pitchFamily="34" charset="0"/>
              </a:rPr>
              <a:t>   ● Pathology and Laboratory (80047–89356).</a:t>
            </a:r>
          </a:p>
          <a:p>
            <a:pPr marR="0" algn="just">
              <a:lnSpc>
                <a:spcPct val="150000"/>
              </a:lnSpc>
              <a:spcAft>
                <a:spcPts val="600"/>
              </a:spcAft>
            </a:pPr>
            <a:r>
              <a:rPr lang="en-US" sz="2200" kern="100" dirty="0">
                <a:latin typeface="Times New Roman" panose="02020603050405020304" pitchFamily="18" charset="0"/>
                <a:ea typeface="Aptos" panose="020B0004020202020204" pitchFamily="34" charset="0"/>
                <a:cs typeface="Arial" panose="020B0604020202020204" pitchFamily="34" charset="0"/>
              </a:rPr>
              <a:t>   ● Medicine (90281–99199, 99500–99607).</a:t>
            </a:r>
          </a:p>
        </p:txBody>
      </p:sp>
      <p:pic>
        <p:nvPicPr>
          <p:cNvPr id="7" name="Graphic 21">
            <a:extLst>
              <a:ext uri="{FF2B5EF4-FFF2-40B4-BE49-F238E27FC236}">
                <a16:creationId xmlns:a16="http://schemas.microsoft.com/office/drawing/2014/main" id="{6BEBCA0B-E32E-3623-DDC9-C403ED03FA8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3005729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D56E67-7707-E1ED-633B-DD8EC5BC17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DF0F9C0-700D-15B2-26D2-A925AFEDB86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D345DA2-5E1E-E03A-B8C8-303110497A3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EE56DB5-160C-5581-DEDF-EB72081AA40C}"/>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E9B68313-BA67-AF15-490C-9CC354C8BF0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4ABB664C-CDA4-AB33-E29B-2B9BEF5870FB}"/>
              </a:ext>
            </a:extLst>
          </p:cNvPr>
          <p:cNvSpPr txBox="1"/>
          <p:nvPr/>
        </p:nvSpPr>
        <p:spPr>
          <a:xfrm>
            <a:off x="2205605" y="2712328"/>
            <a:ext cx="7275087" cy="2002023"/>
          </a:xfrm>
          <a:prstGeom prst="rect">
            <a:avLst/>
          </a:prstGeom>
          <a:noFill/>
        </p:spPr>
        <p:txBody>
          <a:bodyPr wrap="square" rtlCol="0">
            <a:spAutoFit/>
          </a:bodyPr>
          <a:lstStyle/>
          <a:p>
            <a:pPr marL="0" marR="0" algn="ctr">
              <a:lnSpc>
                <a:spcPct val="150000"/>
              </a:lnSpc>
              <a:spcAft>
                <a:spcPts val="600"/>
              </a:spcAft>
            </a:pPr>
            <a:r>
              <a:rPr lang="en-US" sz="4400" b="1" kern="100" dirty="0">
                <a:effectLst/>
                <a:latin typeface="Times New Roman" panose="02020603050405020304" pitchFamily="18" charset="0"/>
                <a:ea typeface="Aptos" panose="020B0004020202020204" pitchFamily="34" charset="0"/>
                <a:cs typeface="Arial" panose="020B0604020202020204" pitchFamily="34" charset="0"/>
              </a:rPr>
              <a:t>Evaluation and Management Section</a:t>
            </a:r>
            <a:endParaRPr lang="en-US" sz="4000" kern="100" dirty="0">
              <a:effectLst/>
              <a:latin typeface="Times New Roman" panose="02020603050405020304" pitchFamily="18" charset="0"/>
              <a:ea typeface="Aptos" panose="020B00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31981213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89096E-3D0D-A0A2-EFE9-EEB28151FC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3AA590-427D-9C6F-AF87-86995CE9E0D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6001A83-4BF9-4438-D1DB-FCA2CB87F62A}"/>
              </a:ext>
            </a:extLst>
          </p:cNvPr>
          <p:cNvSpPr txBox="1"/>
          <p:nvPr/>
        </p:nvSpPr>
        <p:spPr>
          <a:xfrm>
            <a:off x="3156156" y="935396"/>
            <a:ext cx="582561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800" b="1" dirty="0">
                <a:effectLst/>
                <a:latin typeface="Times New Roman" panose="02020603050405020304" pitchFamily="18" charset="0"/>
                <a:ea typeface="Aptos" panose="020B0004020202020204" pitchFamily="34" charset="0"/>
                <a:cs typeface="Arial" panose="020B0604020202020204" pitchFamily="34" charset="0"/>
              </a:rPr>
              <a:t>Overview of E/M Section</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8FEDE164-52FE-E0B8-2E65-CE4B8B4520C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03EDA7B-0875-9F6E-41AB-E8CAA2E71F13}"/>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847A0F5-62B8-1236-15FA-DB0793AF0226}"/>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FD24A97C-45E7-FE79-65C5-470E0664D5DE}"/>
              </a:ext>
            </a:extLst>
          </p:cNvPr>
          <p:cNvSpPr txBox="1"/>
          <p:nvPr/>
        </p:nvSpPr>
        <p:spPr>
          <a:xfrm>
            <a:off x="919748" y="2121491"/>
            <a:ext cx="10084050" cy="3630481"/>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550" kern="100" dirty="0">
                <a:latin typeface="Times New Roman" panose="02020603050405020304" pitchFamily="18" charset="0"/>
                <a:ea typeface="Aptos" panose="020B0004020202020204" pitchFamily="34" charset="0"/>
                <a:cs typeface="Arial" panose="020B0604020202020204" pitchFamily="34" charset="0"/>
              </a:rPr>
              <a:t>The Evaluation and Management (E/M) section (codes 99201–99499) is located at the beginning of CPT because these codes describe services most frequently provided by physicians. </a:t>
            </a:r>
          </a:p>
          <a:p>
            <a:pPr marL="285750" marR="0" indent="-285750" algn="just">
              <a:lnSpc>
                <a:spcPct val="150000"/>
              </a:lnSpc>
              <a:spcAft>
                <a:spcPts val="600"/>
              </a:spcAft>
              <a:buFont typeface="Arial" panose="020B0604020202020204" pitchFamily="34" charset="0"/>
              <a:buChar char="•"/>
            </a:pPr>
            <a:r>
              <a:rPr lang="en-US" sz="2550" kern="100" dirty="0">
                <a:latin typeface="Times New Roman" panose="02020603050405020304" pitchFamily="18" charset="0"/>
                <a:ea typeface="Aptos" panose="020B0004020202020204" pitchFamily="34" charset="0"/>
                <a:cs typeface="Arial" panose="020B0604020202020204" pitchFamily="34" charset="0"/>
              </a:rPr>
              <a:t>Accurate assignment of E/M codes is essential to the success of a physician’s practice because most of the revenue generated by the office is based on provision of these services.</a:t>
            </a:r>
          </a:p>
        </p:txBody>
      </p:sp>
      <p:pic>
        <p:nvPicPr>
          <p:cNvPr id="7" name="Graphic 21">
            <a:extLst>
              <a:ext uri="{FF2B5EF4-FFF2-40B4-BE49-F238E27FC236}">
                <a16:creationId xmlns:a16="http://schemas.microsoft.com/office/drawing/2014/main" id="{290EF09D-CCF1-5343-1FBD-2CD78DB6481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4808401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CE4175-4B6F-1ADD-56A9-D81414F318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8E8F1B-A9BB-E32F-F1BC-CFD6BF0A5EE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3BBFDDD-5A7C-7C80-12CB-D6BD53D1A442}"/>
              </a:ext>
            </a:extLst>
          </p:cNvPr>
          <p:cNvSpPr txBox="1"/>
          <p:nvPr/>
        </p:nvSpPr>
        <p:spPr>
          <a:xfrm>
            <a:off x="3156156" y="935396"/>
            <a:ext cx="582561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800" b="1" dirty="0">
                <a:effectLst/>
                <a:latin typeface="Times New Roman" panose="02020603050405020304" pitchFamily="18" charset="0"/>
                <a:ea typeface="Aptos" panose="020B0004020202020204" pitchFamily="34" charset="0"/>
                <a:cs typeface="Arial" panose="020B0604020202020204" pitchFamily="34" charset="0"/>
              </a:rPr>
              <a:t>Overview of E/M Section</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997EF55-12A1-D229-CC2B-13F74B5554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A007580F-5B26-DAC5-BF2C-80BC622AC322}"/>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8EE7D3A-3C5C-7945-393A-677EB4B4B922}"/>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5E805E7F-4208-3359-79C1-AAE0F58DFA20}"/>
              </a:ext>
            </a:extLst>
          </p:cNvPr>
          <p:cNvSpPr txBox="1"/>
          <p:nvPr/>
        </p:nvSpPr>
        <p:spPr>
          <a:xfrm>
            <a:off x="919748" y="2121491"/>
            <a:ext cx="10084050" cy="3989169"/>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100" kern="100" dirty="0">
                <a:latin typeface="Times New Roman" panose="02020603050405020304" pitchFamily="18" charset="0"/>
                <a:ea typeface="Aptos" panose="020B0004020202020204" pitchFamily="34" charset="0"/>
                <a:cs typeface="Arial" panose="020B0604020202020204" pitchFamily="34" charset="0"/>
              </a:rPr>
              <a:t>Most E/M services are </a:t>
            </a:r>
            <a:r>
              <a:rPr lang="en-US" sz="21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cognitive services</a:t>
            </a:r>
            <a:r>
              <a:rPr lang="en-US" sz="2100" kern="100" dirty="0">
                <a:latin typeface="Times New Roman" panose="02020603050405020304" pitchFamily="18" charset="0"/>
                <a:ea typeface="Aptos" panose="020B0004020202020204" pitchFamily="34" charset="0"/>
                <a:cs typeface="Arial" panose="020B0604020202020204" pitchFamily="34" charset="0"/>
              </a:rPr>
              <a:t>—this means that the provider must acquire information from the patient, use reasoning skills to process the information, interact with the patient to provide feedback, and respond by creating an appropriate plan of care.</a:t>
            </a:r>
          </a:p>
          <a:p>
            <a:pPr marL="285750" marR="0" indent="-285750" algn="just">
              <a:lnSpc>
                <a:spcPct val="150000"/>
              </a:lnSpc>
              <a:spcAft>
                <a:spcPts val="600"/>
              </a:spcAft>
              <a:buFont typeface="Arial" panose="020B0604020202020204" pitchFamily="34" charset="0"/>
              <a:buChar char="•"/>
            </a:pPr>
            <a:r>
              <a:rPr lang="en-US" sz="2100" kern="100" dirty="0">
                <a:latin typeface="Times New Roman" panose="02020603050405020304" pitchFamily="18" charset="0"/>
                <a:ea typeface="Aptos" panose="020B0004020202020204" pitchFamily="34" charset="0"/>
                <a:cs typeface="Arial" panose="020B0604020202020204" pitchFamily="34" charset="0"/>
              </a:rPr>
              <a:t>E/M services do not include significant procedural services (e.g., diagnostic tests or surgical procedures), which are coded separately. However, some services that arise directly from the E/M service provided are included (e.g., cleansing traumatic lesions, closing lacerations with adhesive strips, applying dressings, and providing counseling and educational services).</a:t>
            </a:r>
          </a:p>
        </p:txBody>
      </p:sp>
      <p:pic>
        <p:nvPicPr>
          <p:cNvPr id="7" name="Graphic 21">
            <a:extLst>
              <a:ext uri="{FF2B5EF4-FFF2-40B4-BE49-F238E27FC236}">
                <a16:creationId xmlns:a16="http://schemas.microsoft.com/office/drawing/2014/main" id="{2A4AD597-A028-D489-CA19-C895A5C54A4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5212107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F8E8D-DBBF-82E9-53E2-B5CFA61912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AC07DB-54C3-C405-6FC7-2F873C0E06F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6F0CD95-3C78-0149-9697-9920DAA30E65}"/>
              </a:ext>
            </a:extLst>
          </p:cNvPr>
          <p:cNvSpPr txBox="1"/>
          <p:nvPr/>
        </p:nvSpPr>
        <p:spPr>
          <a:xfrm>
            <a:off x="3156156" y="935396"/>
            <a:ext cx="582561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800" b="1" dirty="0">
                <a:effectLst/>
                <a:latin typeface="Times New Roman" panose="02020603050405020304" pitchFamily="18" charset="0"/>
                <a:ea typeface="Aptos" panose="020B0004020202020204" pitchFamily="34" charset="0"/>
                <a:cs typeface="Arial" panose="020B0604020202020204" pitchFamily="34" charset="0"/>
              </a:rPr>
              <a:t>Overview of E/M Section</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F40644F-00CB-56E8-4616-2C1679257E7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5AD8A4A-5DE4-2324-A55D-A2E8FF9EB69C}"/>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164EF63-2398-C710-A082-942552BF1A0A}"/>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0228F675-7EA2-A942-2721-8B9E96F359D6}"/>
              </a:ext>
            </a:extLst>
          </p:cNvPr>
          <p:cNvSpPr txBox="1"/>
          <p:nvPr/>
        </p:nvSpPr>
        <p:spPr>
          <a:xfrm>
            <a:off x="919748" y="2121491"/>
            <a:ext cx="10084050" cy="3669338"/>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01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Accurate assignment </a:t>
            </a:r>
            <a:r>
              <a:rPr lang="en-US" sz="2010" kern="100" dirty="0">
                <a:latin typeface="Times New Roman" panose="02020603050405020304" pitchFamily="18" charset="0"/>
                <a:ea typeface="Aptos" panose="020B0004020202020204" pitchFamily="34" charset="0"/>
                <a:cs typeface="Arial" panose="020B0604020202020204" pitchFamily="34" charset="0"/>
              </a:rPr>
              <a:t>of E/M codes depends on:</a:t>
            </a:r>
          </a:p>
          <a:p>
            <a:pPr marL="285750" marR="0" indent="-285750" algn="just">
              <a:lnSpc>
                <a:spcPct val="150000"/>
              </a:lnSpc>
              <a:spcAft>
                <a:spcPts val="600"/>
              </a:spcAft>
              <a:buFont typeface="Arial" panose="020B0604020202020204" pitchFamily="34" charset="0"/>
              <a:buChar char="•"/>
            </a:pPr>
            <a:r>
              <a:rPr lang="en-US" sz="2010" kern="100" dirty="0">
                <a:latin typeface="Times New Roman" panose="02020603050405020304" pitchFamily="18" charset="0"/>
                <a:ea typeface="Aptos" panose="020B0004020202020204" pitchFamily="34" charset="0"/>
                <a:cs typeface="Arial" panose="020B0604020202020204" pitchFamily="34" charset="0"/>
              </a:rPr>
              <a:t>(1) identifying the place of service (POS) and/or type of service (TOS) provided to the patient, </a:t>
            </a:r>
          </a:p>
          <a:p>
            <a:pPr marL="285750" marR="0" indent="-285750" algn="just">
              <a:lnSpc>
                <a:spcPct val="150000"/>
              </a:lnSpc>
              <a:spcAft>
                <a:spcPts val="600"/>
              </a:spcAft>
              <a:buFont typeface="Arial" panose="020B0604020202020204" pitchFamily="34" charset="0"/>
              <a:buChar char="•"/>
            </a:pPr>
            <a:r>
              <a:rPr lang="en-US" sz="2010" kern="100" dirty="0">
                <a:latin typeface="Times New Roman" panose="02020603050405020304" pitchFamily="18" charset="0"/>
                <a:ea typeface="Aptos" panose="020B0004020202020204" pitchFamily="34" charset="0"/>
                <a:cs typeface="Arial" panose="020B0604020202020204" pitchFamily="34" charset="0"/>
              </a:rPr>
              <a:t>(2) determining whether the patient is new or established to the practice, </a:t>
            </a:r>
          </a:p>
          <a:p>
            <a:pPr marL="285750" marR="0" indent="-285750" algn="just">
              <a:lnSpc>
                <a:spcPct val="150000"/>
              </a:lnSpc>
              <a:spcAft>
                <a:spcPts val="600"/>
              </a:spcAft>
              <a:buFont typeface="Arial" panose="020B0604020202020204" pitchFamily="34" charset="0"/>
              <a:buChar char="•"/>
            </a:pPr>
            <a:r>
              <a:rPr lang="en-US" sz="2010" kern="100" dirty="0">
                <a:latin typeface="Times New Roman" panose="02020603050405020304" pitchFamily="18" charset="0"/>
                <a:ea typeface="Aptos" panose="020B0004020202020204" pitchFamily="34" charset="0"/>
                <a:cs typeface="Arial" panose="020B0604020202020204" pitchFamily="34" charset="0"/>
              </a:rPr>
              <a:t>(3) reviewing the patient’s record for documentation of level of service components, </a:t>
            </a:r>
          </a:p>
          <a:p>
            <a:pPr marL="285750" marR="0" indent="-285750" algn="just">
              <a:lnSpc>
                <a:spcPct val="150000"/>
              </a:lnSpc>
              <a:spcAft>
                <a:spcPts val="600"/>
              </a:spcAft>
              <a:buFont typeface="Arial" panose="020B0604020202020204" pitchFamily="34" charset="0"/>
              <a:buChar char="•"/>
            </a:pPr>
            <a:r>
              <a:rPr lang="en-US" sz="2010" kern="100" dirty="0">
                <a:latin typeface="Times New Roman" panose="02020603050405020304" pitchFamily="18" charset="0"/>
                <a:ea typeface="Aptos" panose="020B0004020202020204" pitchFamily="34" charset="0"/>
                <a:cs typeface="Arial" panose="020B0604020202020204" pitchFamily="34" charset="0"/>
              </a:rPr>
              <a:t>(4) applying CMS’s Documentation Guidelines for Evaluation and Management Services, and </a:t>
            </a:r>
          </a:p>
          <a:p>
            <a:pPr marL="285750" marR="0" indent="-285750" algn="just">
              <a:lnSpc>
                <a:spcPct val="150000"/>
              </a:lnSpc>
              <a:spcAft>
                <a:spcPts val="600"/>
              </a:spcAft>
              <a:buFont typeface="Arial" panose="020B0604020202020204" pitchFamily="34" charset="0"/>
              <a:buChar char="•"/>
            </a:pPr>
            <a:r>
              <a:rPr lang="en-US" sz="2010" kern="100" dirty="0">
                <a:latin typeface="Times New Roman" panose="02020603050405020304" pitchFamily="18" charset="0"/>
                <a:ea typeface="Aptos" panose="020B0004020202020204" pitchFamily="34" charset="0"/>
                <a:cs typeface="Arial" panose="020B0604020202020204" pitchFamily="34" charset="0"/>
              </a:rPr>
              <a:t>(5) determining whether E/M guidelines (e.g., unlisted service) apply.</a:t>
            </a:r>
          </a:p>
        </p:txBody>
      </p:sp>
      <p:pic>
        <p:nvPicPr>
          <p:cNvPr id="7" name="Graphic 21">
            <a:extLst>
              <a:ext uri="{FF2B5EF4-FFF2-40B4-BE49-F238E27FC236}">
                <a16:creationId xmlns:a16="http://schemas.microsoft.com/office/drawing/2014/main" id="{76E48F3A-5637-F384-B5AE-E6BF771BE9E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40739301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97DC4D-6AFB-3629-5143-B1CEEBE69D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598B9C-8FE5-C253-968A-E3BA7D755BE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B69DB8A-5417-72F8-474B-A5B6E6C289DF}"/>
              </a:ext>
            </a:extLst>
          </p:cNvPr>
          <p:cNvSpPr txBox="1"/>
          <p:nvPr/>
        </p:nvSpPr>
        <p:spPr>
          <a:xfrm>
            <a:off x="3156156" y="935396"/>
            <a:ext cx="582561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800" b="1" dirty="0">
                <a:solidFill>
                  <a:srgbClr val="0070C0"/>
                </a:solidFill>
                <a:effectLst/>
                <a:latin typeface="Times New Roman" panose="02020603050405020304" pitchFamily="18" charset="0"/>
                <a:ea typeface="Aptos" panose="020B0004020202020204" pitchFamily="34" charset="0"/>
                <a:cs typeface="Arial" panose="020B0604020202020204" pitchFamily="34" charset="0"/>
              </a:rPr>
              <a:t>Place of Service (POS)</a:t>
            </a:r>
            <a:endParaRPr kumimoji="0" lang="en-US" sz="3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F8CF654-D451-A628-8C7E-F5A1F85F0B4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269E595-6483-FE6D-5722-0B68EE971ACB}"/>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9489D03-1B61-B006-8A34-2B0D7C36AD63}"/>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B3FB7C76-05A1-688E-68AE-1F6B760FBB57}"/>
              </a:ext>
            </a:extLst>
          </p:cNvPr>
          <p:cNvSpPr txBox="1"/>
          <p:nvPr/>
        </p:nvSpPr>
        <p:spPr>
          <a:xfrm>
            <a:off x="919748" y="2121491"/>
            <a:ext cx="10084050" cy="2318905"/>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400" b="1"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Place of service (POS) </a:t>
            </a:r>
            <a:r>
              <a:rPr lang="en-US" sz="2400" kern="100" dirty="0">
                <a:latin typeface="Times New Roman" panose="02020603050405020304" pitchFamily="18" charset="0"/>
                <a:ea typeface="Aptos" panose="020B0004020202020204" pitchFamily="34" charset="0"/>
                <a:cs typeface="Arial" panose="020B0604020202020204" pitchFamily="34" charset="0"/>
              </a:rPr>
              <a:t>refers to the physical location where health care is provided to patients (e.g., office or other outpatient settings, hospitals, NFs, home health care, or EDs).</a:t>
            </a:r>
          </a:p>
          <a:p>
            <a:pPr marL="285750" marR="0" indent="-285750" algn="just">
              <a:lnSpc>
                <a:spcPct val="150000"/>
              </a:lnSpc>
              <a:spcAft>
                <a:spcPts val="600"/>
              </a:spcAft>
              <a:buFont typeface="Arial" panose="020B0604020202020204" pitchFamily="34" charset="0"/>
              <a:buChar char="•"/>
            </a:pPr>
            <a:endParaRPr lang="en-US" sz="2400" kern="100" dirty="0">
              <a:latin typeface="Times New Roman" panose="02020603050405020304" pitchFamily="18" charset="0"/>
              <a:ea typeface="Aptos" panose="020B000402020202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F17E30B1-C883-615B-4234-21D4B056D38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 up of a sign&#10;&#10;AI-generated content may be incorrect.">
            <a:extLst>
              <a:ext uri="{FF2B5EF4-FFF2-40B4-BE49-F238E27FC236}">
                <a16:creationId xmlns:a16="http://schemas.microsoft.com/office/drawing/2014/main" id="{ECDE6D46-B334-DCEC-8290-6E5105745B7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85732" y="3956544"/>
            <a:ext cx="10220534" cy="1839696"/>
          </a:xfrm>
          <a:prstGeom prst="rect">
            <a:avLst/>
          </a:prstGeom>
        </p:spPr>
      </p:pic>
    </p:spTree>
    <p:custDataLst>
      <p:tags r:id="rId1"/>
    </p:custDataLst>
    <p:extLst>
      <p:ext uri="{BB962C8B-B14F-4D97-AF65-F5344CB8AC3E}">
        <p14:creationId xmlns:p14="http://schemas.microsoft.com/office/powerpoint/2010/main" val="40135995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CBF90-8450-CFE6-5CDD-F133E1FE52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35CFD7-65E7-A087-BDD6-142E3262D02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DB5AC18-1A08-F736-77E1-C9665C60E484}"/>
              </a:ext>
            </a:extLst>
          </p:cNvPr>
          <p:cNvSpPr txBox="1"/>
          <p:nvPr/>
        </p:nvSpPr>
        <p:spPr>
          <a:xfrm>
            <a:off x="3156156" y="935396"/>
            <a:ext cx="5825612" cy="677108"/>
          </a:xfrm>
          <a:prstGeom prst="rect">
            <a:avLst/>
          </a:prstGeom>
          <a:noFill/>
        </p:spPr>
        <p:txBody>
          <a:bodyPr wrap="square" rtlCol="0">
            <a:spAutoFit/>
          </a:bodyPr>
          <a:lstStyle/>
          <a:p>
            <a:pPr algn="ctr">
              <a:defRPr/>
            </a:pPr>
            <a:r>
              <a:rPr lang="en-US" sz="3800" b="1" dirty="0">
                <a:solidFill>
                  <a:srgbClr val="0070C0"/>
                </a:solidFill>
                <a:latin typeface="Times New Roman" panose="02020603050405020304" pitchFamily="18" charset="0"/>
                <a:cs typeface="Arial" panose="020B0604020202020204" pitchFamily="34" charset="0"/>
              </a:rPr>
              <a:t>Type of Service (TOS)</a:t>
            </a:r>
          </a:p>
        </p:txBody>
      </p:sp>
      <p:sp>
        <p:nvSpPr>
          <p:cNvPr id="5" name="Rectangle 4">
            <a:extLst>
              <a:ext uri="{FF2B5EF4-FFF2-40B4-BE49-F238E27FC236}">
                <a16:creationId xmlns:a16="http://schemas.microsoft.com/office/drawing/2014/main" id="{C23E8DFE-AD67-9460-DEC8-6CB6A5CF7FA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104D6B05-5664-76F7-AB34-75B09D249681}"/>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0DB26E3-FD8D-8AC0-87DB-18666C41D9C3}"/>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ECD1B340-99DC-70D5-8DA8-62E70123A05B}"/>
              </a:ext>
            </a:extLst>
          </p:cNvPr>
          <p:cNvSpPr txBox="1"/>
          <p:nvPr/>
        </p:nvSpPr>
        <p:spPr>
          <a:xfrm>
            <a:off x="919748" y="2121491"/>
            <a:ext cx="10084050" cy="2318905"/>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400" b="1" kern="100" dirty="0">
                <a:solidFill>
                  <a:srgbClr val="00B0F0"/>
                </a:solidFill>
                <a:latin typeface="Times New Roman" panose="02020603050405020304" pitchFamily="18" charset="0"/>
                <a:cs typeface="Arial" panose="020B0604020202020204" pitchFamily="34" charset="0"/>
              </a:rPr>
              <a:t>Type of service (TOS) </a:t>
            </a:r>
            <a:r>
              <a:rPr lang="en-US" sz="2400" kern="100" dirty="0">
                <a:latin typeface="Times New Roman" panose="02020603050405020304" pitchFamily="18" charset="0"/>
                <a:ea typeface="Aptos" panose="020B0004020202020204" pitchFamily="34" charset="0"/>
                <a:cs typeface="Arial" panose="020B0604020202020204" pitchFamily="34" charset="0"/>
              </a:rPr>
              <a:t>refers to the kind of healthcare services provided to patients. It includes critical care, consultation, initial hospital care, subsequent hospital care, and confirmatory consultation.</a:t>
            </a:r>
          </a:p>
          <a:p>
            <a:pPr marL="285750" marR="0" indent="-285750" algn="just">
              <a:lnSpc>
                <a:spcPct val="150000"/>
              </a:lnSpc>
              <a:spcAft>
                <a:spcPts val="600"/>
              </a:spcAft>
              <a:buFont typeface="Arial" panose="020B0604020202020204" pitchFamily="34" charset="0"/>
              <a:buChar char="•"/>
            </a:pPr>
            <a:endParaRPr lang="en-US" sz="2400" kern="100" dirty="0">
              <a:latin typeface="Times New Roman" panose="02020603050405020304" pitchFamily="18" charset="0"/>
              <a:ea typeface="Aptos" panose="020B000402020202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E5F4368C-3C55-52DA-8F04-ED8E1CD526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card&#10;&#10;AI-generated content may be incorrect.">
            <a:extLst>
              <a:ext uri="{FF2B5EF4-FFF2-40B4-BE49-F238E27FC236}">
                <a16:creationId xmlns:a16="http://schemas.microsoft.com/office/drawing/2014/main" id="{D0CA1164-5D56-0B9F-4589-8220B22BA9C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08472" y="3810930"/>
            <a:ext cx="9895326" cy="2130924"/>
          </a:xfrm>
          <a:prstGeom prst="rect">
            <a:avLst/>
          </a:prstGeom>
        </p:spPr>
      </p:pic>
    </p:spTree>
    <p:custDataLst>
      <p:tags r:id="rId1"/>
    </p:custDataLst>
    <p:extLst>
      <p:ext uri="{BB962C8B-B14F-4D97-AF65-F5344CB8AC3E}">
        <p14:creationId xmlns:p14="http://schemas.microsoft.com/office/powerpoint/2010/main" val="36385172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705FAA-733A-BB93-C6F7-FE52E2906D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09AD16-9DF9-BA4C-6F24-A4F9084172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EA7D4C3-E8EB-34DD-7581-9B09273572E6}"/>
              </a:ext>
            </a:extLst>
          </p:cNvPr>
          <p:cNvSpPr txBox="1"/>
          <p:nvPr/>
        </p:nvSpPr>
        <p:spPr>
          <a:xfrm>
            <a:off x="2806785" y="924308"/>
            <a:ext cx="6309975" cy="677108"/>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3800" b="1" dirty="0">
                <a:solidFill>
                  <a:srgbClr val="0070C0"/>
                </a:solidFill>
                <a:latin typeface="Times New Roman" panose="02020603050405020304" pitchFamily="18" charset="0"/>
                <a:cs typeface="Arial" panose="020B0604020202020204" pitchFamily="34" charset="0"/>
              </a:rPr>
              <a:t>New and Established Patients</a:t>
            </a:r>
          </a:p>
        </p:txBody>
      </p:sp>
      <p:sp>
        <p:nvSpPr>
          <p:cNvPr id="5" name="Rectangle 4">
            <a:extLst>
              <a:ext uri="{FF2B5EF4-FFF2-40B4-BE49-F238E27FC236}">
                <a16:creationId xmlns:a16="http://schemas.microsoft.com/office/drawing/2014/main" id="{08FA49CB-AC9B-3D64-F372-CAA8402B3EE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414E210-28DF-401D-37E9-D7A1E8DE2B67}"/>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D54EAC8-D930-72FF-027E-77C6063391DF}"/>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11A86AA8-58D7-5DB3-8B45-9A07856836BF}"/>
              </a:ext>
            </a:extLst>
          </p:cNvPr>
          <p:cNvSpPr txBox="1"/>
          <p:nvPr/>
        </p:nvSpPr>
        <p:spPr>
          <a:xfrm>
            <a:off x="919748" y="2121491"/>
            <a:ext cx="10084050" cy="3426900"/>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A </a:t>
            </a:r>
            <a:r>
              <a:rPr lang="en-US" sz="2400" b="1"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new patient </a:t>
            </a:r>
            <a:r>
              <a:rPr lang="en-US" sz="2400" kern="100" dirty="0">
                <a:latin typeface="Times New Roman" panose="02020603050405020304" pitchFamily="18" charset="0"/>
                <a:ea typeface="Aptos" panose="020B0004020202020204" pitchFamily="34" charset="0"/>
                <a:cs typeface="Arial" panose="020B0604020202020204" pitchFamily="34" charset="0"/>
              </a:rPr>
              <a:t>is one who has not received any professional services from the physician, or from another physician of the same specialty who belongs to the same group practice, within the past three years. </a:t>
            </a:r>
          </a:p>
          <a:p>
            <a:pPr marL="285750" marR="0" indent="-28575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An </a:t>
            </a:r>
            <a:r>
              <a:rPr lang="en-US" sz="2400" b="1" kern="100" dirty="0">
                <a:solidFill>
                  <a:srgbClr val="00B0F0"/>
                </a:solidFill>
                <a:latin typeface="Times New Roman" panose="02020603050405020304" pitchFamily="18" charset="0"/>
                <a:cs typeface="Arial" panose="020B0604020202020204" pitchFamily="34" charset="0"/>
              </a:rPr>
              <a:t>established patient </a:t>
            </a:r>
            <a:r>
              <a:rPr lang="en-US" sz="2400" kern="100" dirty="0">
                <a:latin typeface="Times New Roman" panose="02020603050405020304" pitchFamily="18" charset="0"/>
                <a:ea typeface="Aptos" panose="020B0004020202020204" pitchFamily="34" charset="0"/>
                <a:cs typeface="Arial" panose="020B0604020202020204" pitchFamily="34" charset="0"/>
              </a:rPr>
              <a:t>is one who has received professional services from the physician, or from another physician of the same specialty who belongs to the same group practice, within the past three years.</a:t>
            </a:r>
          </a:p>
        </p:txBody>
      </p:sp>
      <p:pic>
        <p:nvPicPr>
          <p:cNvPr id="7" name="Graphic 21">
            <a:extLst>
              <a:ext uri="{FF2B5EF4-FFF2-40B4-BE49-F238E27FC236}">
                <a16:creationId xmlns:a16="http://schemas.microsoft.com/office/drawing/2014/main" id="{E353E1C9-F797-EF77-CC05-FFCB0A5B08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4797027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73D1BC-3BCC-CD01-34D8-1AF6F2DC61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1479CE-9CBB-DA8E-F655-F565952BF22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19C300B-AAD1-F5EF-67ED-373B94FB44A8}"/>
              </a:ext>
            </a:extLst>
          </p:cNvPr>
          <p:cNvSpPr txBox="1"/>
          <p:nvPr/>
        </p:nvSpPr>
        <p:spPr>
          <a:xfrm>
            <a:off x="2806785" y="935396"/>
            <a:ext cx="6309975" cy="677108"/>
          </a:xfrm>
          <a:prstGeom prst="rect">
            <a:avLst/>
          </a:prstGeom>
          <a:noFill/>
        </p:spPr>
        <p:txBody>
          <a:bodyPr wrap="square" rtlCol="0">
            <a:spAutoFit/>
          </a:bodyPr>
          <a:lstStyle/>
          <a:p>
            <a:pPr algn="ctr">
              <a:defRPr/>
            </a:pPr>
            <a:r>
              <a:rPr lang="en-US" sz="3800" b="1" dirty="0">
                <a:solidFill>
                  <a:srgbClr val="0070C0"/>
                </a:solidFill>
                <a:latin typeface="Times New Roman" panose="02020603050405020304" pitchFamily="18" charset="0"/>
                <a:cs typeface="Arial" panose="020B0604020202020204" pitchFamily="34" charset="0"/>
              </a:rPr>
              <a:t>New and Established Patients</a:t>
            </a:r>
          </a:p>
        </p:txBody>
      </p:sp>
      <p:sp>
        <p:nvSpPr>
          <p:cNvPr id="5" name="Rectangle 4">
            <a:extLst>
              <a:ext uri="{FF2B5EF4-FFF2-40B4-BE49-F238E27FC236}">
                <a16:creationId xmlns:a16="http://schemas.microsoft.com/office/drawing/2014/main" id="{77C21519-258C-AD8E-ACD7-70114ED8A2B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4407DD6-EC8C-9A9F-E624-076C14A82BA1}"/>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16E40E7-33E2-6EB0-7BA7-049336D96E6D}"/>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pic>
        <p:nvPicPr>
          <p:cNvPr id="7" name="Graphic 21">
            <a:extLst>
              <a:ext uri="{FF2B5EF4-FFF2-40B4-BE49-F238E27FC236}">
                <a16:creationId xmlns:a16="http://schemas.microsoft.com/office/drawing/2014/main" id="{45728ACC-7033-A606-0B82-86D5DBD645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medical report&#10;&#10;AI-generated content may be incorrect.">
            <a:extLst>
              <a:ext uri="{FF2B5EF4-FFF2-40B4-BE49-F238E27FC236}">
                <a16:creationId xmlns:a16="http://schemas.microsoft.com/office/drawing/2014/main" id="{FDEFB364-C805-8F53-FBAD-E83C4356FD4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81386" y="2121491"/>
            <a:ext cx="10035513" cy="3731799"/>
          </a:xfrm>
          <a:prstGeom prst="rect">
            <a:avLst/>
          </a:prstGeom>
        </p:spPr>
      </p:pic>
    </p:spTree>
    <p:custDataLst>
      <p:tags r:id="rId1"/>
    </p:custDataLst>
    <p:extLst>
      <p:ext uri="{BB962C8B-B14F-4D97-AF65-F5344CB8AC3E}">
        <p14:creationId xmlns:p14="http://schemas.microsoft.com/office/powerpoint/2010/main" val="28376952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B8AE80-4C29-B039-104D-8E0DE4BC9F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C6B207-C90E-F6D1-8639-A38E13B4747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AEDD739-594B-D66E-5ED9-9A8646CE6B0D}"/>
              </a:ext>
            </a:extLst>
          </p:cNvPr>
          <p:cNvSpPr txBox="1"/>
          <p:nvPr/>
        </p:nvSpPr>
        <p:spPr>
          <a:xfrm>
            <a:off x="2914434" y="893235"/>
            <a:ext cx="6363132" cy="677108"/>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3800" b="1" dirty="0">
                <a:solidFill>
                  <a:srgbClr val="0070C0"/>
                </a:solidFill>
                <a:latin typeface="Times New Roman" panose="02020603050405020304" pitchFamily="18" charset="0"/>
                <a:cs typeface="Arial" panose="020B0604020202020204" pitchFamily="34" charset="0"/>
              </a:rPr>
              <a:t>New and Established Patients</a:t>
            </a:r>
          </a:p>
        </p:txBody>
      </p:sp>
      <p:sp>
        <p:nvSpPr>
          <p:cNvPr id="5" name="Rectangle 4">
            <a:extLst>
              <a:ext uri="{FF2B5EF4-FFF2-40B4-BE49-F238E27FC236}">
                <a16:creationId xmlns:a16="http://schemas.microsoft.com/office/drawing/2014/main" id="{5571E5EA-DD17-1AE4-7F39-E5A987EA07B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C9807EBA-929A-FDA1-F574-8188C5D9934D}"/>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53622A2-570E-8161-2E95-2B4A52F0D1F1}"/>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pic>
        <p:nvPicPr>
          <p:cNvPr id="7" name="Graphic 21">
            <a:extLst>
              <a:ext uri="{FF2B5EF4-FFF2-40B4-BE49-F238E27FC236}">
                <a16:creationId xmlns:a16="http://schemas.microsoft.com/office/drawing/2014/main" id="{1ECB1CFA-0660-5FAB-2B33-5D78D306A71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document&#10;&#10;AI-generated content may be incorrect.">
            <a:extLst>
              <a:ext uri="{FF2B5EF4-FFF2-40B4-BE49-F238E27FC236}">
                <a16:creationId xmlns:a16="http://schemas.microsoft.com/office/drawing/2014/main" id="{612E7733-52E4-96BE-F32F-D78DAD77918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2308" y="2282544"/>
            <a:ext cx="10397922" cy="3448557"/>
          </a:xfrm>
          <a:prstGeom prst="rect">
            <a:avLst/>
          </a:prstGeom>
        </p:spPr>
      </p:pic>
    </p:spTree>
    <p:custDataLst>
      <p:tags r:id="rId1"/>
    </p:custDataLst>
    <p:extLst>
      <p:ext uri="{BB962C8B-B14F-4D97-AF65-F5344CB8AC3E}">
        <p14:creationId xmlns:p14="http://schemas.microsoft.com/office/powerpoint/2010/main" val="22017805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F3BB2-2793-C221-623D-CCEC6F0220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46AF19-6962-6A7F-7500-E24EDD14E93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51650D0-EFFE-B202-77E4-85220A40D9F2}"/>
              </a:ext>
            </a:extLst>
          </p:cNvPr>
          <p:cNvSpPr txBox="1"/>
          <p:nvPr/>
        </p:nvSpPr>
        <p:spPr>
          <a:xfrm>
            <a:off x="2671793" y="935396"/>
            <a:ext cx="696549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800" b="1" dirty="0">
                <a:effectLst/>
                <a:latin typeface="Times New Roman" panose="02020603050405020304" pitchFamily="18" charset="0"/>
                <a:ea typeface="Aptos" panose="020B0004020202020204" pitchFamily="34" charset="0"/>
                <a:cs typeface="Arial" panose="020B0604020202020204" pitchFamily="34" charset="0"/>
              </a:rPr>
              <a:t>Levels of E/M Services</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279E08E5-8F0B-4637-CB2A-7F17071F7A3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2A02E61-F377-4F40-846C-6713238590FD}"/>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4897CE1-4E2E-07F2-B63F-1AD613977DF7}"/>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4B0E3525-7C70-F0A5-B272-76F664C4BA1B}"/>
              </a:ext>
            </a:extLst>
          </p:cNvPr>
          <p:cNvSpPr txBox="1"/>
          <p:nvPr/>
        </p:nvSpPr>
        <p:spPr>
          <a:xfrm>
            <a:off x="942308" y="2009676"/>
            <a:ext cx="10084050" cy="4123565"/>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000" kern="100" dirty="0">
                <a:latin typeface="Times New Roman" panose="02020603050405020304" pitchFamily="18" charset="0"/>
                <a:ea typeface="Aptos" panose="020B0004020202020204" pitchFamily="34" charset="0"/>
                <a:cs typeface="Arial" panose="020B0604020202020204" pitchFamily="34" charset="0"/>
              </a:rPr>
              <a:t>Evaluation and management (E/M) categories and subcategories contain codes that are classified according to level of services for reporting to third-party payers.</a:t>
            </a:r>
          </a:p>
          <a:p>
            <a:pPr marL="285750" marR="0" indent="-285750" algn="just">
              <a:lnSpc>
                <a:spcPct val="150000"/>
              </a:lnSpc>
              <a:spcAft>
                <a:spcPts val="600"/>
              </a:spcAft>
              <a:buFont typeface="Arial" panose="020B0604020202020204" pitchFamily="34" charset="0"/>
              <a:buChar char="•"/>
            </a:pPr>
            <a:r>
              <a:rPr lang="en-US" sz="2000" kern="100" dirty="0">
                <a:latin typeface="Times New Roman" panose="02020603050405020304" pitchFamily="18" charset="0"/>
                <a:ea typeface="Aptos" panose="020B0004020202020204" pitchFamily="34" charset="0"/>
                <a:cs typeface="Arial" panose="020B0604020202020204" pitchFamily="34" charset="0"/>
              </a:rPr>
              <a:t>The levels of E/M services code descriptions include seven components, six of which determine the level of E/M service code to be assigned:</a:t>
            </a:r>
          </a:p>
          <a:p>
            <a:pPr marR="0" algn="just">
              <a:lnSpc>
                <a:spcPct val="150000"/>
              </a:lnSpc>
              <a:spcAft>
                <a:spcPts val="600"/>
              </a:spcAft>
            </a:pPr>
            <a:r>
              <a:rPr lang="en-US" sz="2000" kern="100" dirty="0">
                <a:latin typeface="Times New Roman" panose="02020603050405020304" pitchFamily="18" charset="0"/>
                <a:ea typeface="Aptos" panose="020B0004020202020204" pitchFamily="34" charset="0"/>
                <a:cs typeface="Arial" panose="020B0604020202020204" pitchFamily="34" charset="0"/>
              </a:rPr>
              <a:t>   ● History</a:t>
            </a:r>
          </a:p>
          <a:p>
            <a:pPr marR="0" algn="just">
              <a:lnSpc>
                <a:spcPct val="150000"/>
              </a:lnSpc>
              <a:spcAft>
                <a:spcPts val="600"/>
              </a:spcAft>
            </a:pPr>
            <a:r>
              <a:rPr lang="en-US" sz="2000" kern="100" dirty="0">
                <a:latin typeface="Times New Roman" panose="02020603050405020304" pitchFamily="18" charset="0"/>
                <a:ea typeface="Aptos" panose="020B0004020202020204" pitchFamily="34" charset="0"/>
                <a:cs typeface="Arial" panose="020B0604020202020204" pitchFamily="34" charset="0"/>
              </a:rPr>
              <a:t>   ● Examination</a:t>
            </a:r>
          </a:p>
          <a:p>
            <a:pPr marR="0" algn="just">
              <a:lnSpc>
                <a:spcPct val="150000"/>
              </a:lnSpc>
              <a:spcAft>
                <a:spcPts val="600"/>
              </a:spcAft>
            </a:pPr>
            <a:r>
              <a:rPr lang="en-US" sz="2000" kern="100" dirty="0">
                <a:latin typeface="Times New Roman" panose="02020603050405020304" pitchFamily="18" charset="0"/>
                <a:ea typeface="Aptos" panose="020B0004020202020204" pitchFamily="34" charset="0"/>
                <a:cs typeface="Arial" panose="020B0604020202020204" pitchFamily="34" charset="0"/>
              </a:rPr>
              <a:t>   ● Medical decision making</a:t>
            </a:r>
          </a:p>
          <a:p>
            <a:pPr algn="just">
              <a:lnSpc>
                <a:spcPct val="150000"/>
              </a:lnSpc>
              <a:spcAft>
                <a:spcPts val="600"/>
              </a:spcAft>
            </a:pPr>
            <a:r>
              <a:rPr lang="en-US" sz="2000" kern="100" dirty="0">
                <a:latin typeface="Times New Roman" panose="02020603050405020304" pitchFamily="18" charset="0"/>
                <a:ea typeface="Aptos" panose="020B0004020202020204" pitchFamily="34" charset="0"/>
                <a:cs typeface="Arial" panose="020B0604020202020204" pitchFamily="34" charset="0"/>
              </a:rPr>
              <a:t>   ● Counseling</a:t>
            </a:r>
          </a:p>
        </p:txBody>
      </p:sp>
      <p:pic>
        <p:nvPicPr>
          <p:cNvPr id="7" name="Graphic 21">
            <a:extLst>
              <a:ext uri="{FF2B5EF4-FFF2-40B4-BE49-F238E27FC236}">
                <a16:creationId xmlns:a16="http://schemas.microsoft.com/office/drawing/2014/main" id="{7215145D-78A0-AE99-E871-4E7CCE591D0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Content Placeholder 7">
            <a:extLst>
              <a:ext uri="{FF2B5EF4-FFF2-40B4-BE49-F238E27FC236}">
                <a16:creationId xmlns:a16="http://schemas.microsoft.com/office/drawing/2014/main" id="{B57F3298-E6AC-31D8-D10D-8040906FBB85}"/>
              </a:ext>
            </a:extLst>
          </p:cNvPr>
          <p:cNvSpPr>
            <a:spLocks noGrp="1"/>
          </p:cNvSpPr>
          <p:nvPr>
            <p:ph sz="half" idx="2"/>
          </p:nvPr>
        </p:nvSpPr>
        <p:spPr>
          <a:xfrm>
            <a:off x="6248400" y="2028750"/>
            <a:ext cx="5181600" cy="4351338"/>
          </a:xfrm>
        </p:spPr>
        <p:txBody>
          <a:bodyPr>
            <a:noAutofit/>
          </a:bodyPr>
          <a:lstStyle/>
          <a:p>
            <a:endParaRPr lang="en-US" sz="2000" dirty="0"/>
          </a:p>
          <a:p>
            <a:endParaRPr lang="en-US" sz="2000" dirty="0"/>
          </a:p>
          <a:p>
            <a:endParaRPr lang="en-US" sz="2000" dirty="0"/>
          </a:p>
          <a:p>
            <a:endParaRPr lang="en-US" sz="2000" dirty="0"/>
          </a:p>
          <a:p>
            <a:endParaRPr lang="en-US" sz="2000" dirty="0"/>
          </a:p>
          <a:p>
            <a:pPr marL="0" indent="0" algn="just">
              <a:lnSpc>
                <a:spcPct val="150000"/>
              </a:lnSpc>
              <a:spcAft>
                <a:spcPts val="600"/>
              </a:spcAft>
              <a:buNone/>
            </a:pPr>
            <a:r>
              <a:rPr lang="en-US" sz="2000" kern="100" dirty="0">
                <a:latin typeface="Times New Roman" panose="02020603050405020304" pitchFamily="18" charset="0"/>
                <a:ea typeface="Aptos" panose="020B0004020202020204" pitchFamily="34" charset="0"/>
                <a:cs typeface="Arial" panose="020B0604020202020204" pitchFamily="34" charset="0"/>
              </a:rPr>
              <a:t>   ● Coordination of care</a:t>
            </a:r>
          </a:p>
          <a:p>
            <a:pPr marL="0" indent="0" algn="just">
              <a:lnSpc>
                <a:spcPct val="150000"/>
              </a:lnSpc>
              <a:spcAft>
                <a:spcPts val="600"/>
              </a:spcAft>
              <a:buNone/>
            </a:pPr>
            <a:r>
              <a:rPr lang="en-US" sz="2000" kern="100" dirty="0">
                <a:latin typeface="Times New Roman" panose="02020603050405020304" pitchFamily="18" charset="0"/>
                <a:ea typeface="Aptos" panose="020B0004020202020204" pitchFamily="34" charset="0"/>
                <a:cs typeface="Arial" panose="020B0604020202020204" pitchFamily="34" charset="0"/>
              </a:rPr>
              <a:t>   ● Nature of presenting problem</a:t>
            </a:r>
          </a:p>
          <a:p>
            <a:pPr marL="0" indent="0" algn="just">
              <a:lnSpc>
                <a:spcPct val="150000"/>
              </a:lnSpc>
              <a:spcAft>
                <a:spcPts val="600"/>
              </a:spcAft>
              <a:buNone/>
            </a:pPr>
            <a:r>
              <a:rPr lang="en-US" sz="2000" kern="100" dirty="0">
                <a:latin typeface="Times New Roman" panose="02020603050405020304" pitchFamily="18" charset="0"/>
                <a:ea typeface="Aptos" panose="020B0004020202020204" pitchFamily="34" charset="0"/>
                <a:cs typeface="Arial" panose="020B0604020202020204" pitchFamily="34" charset="0"/>
              </a:rPr>
              <a:t>   ● Time</a:t>
            </a:r>
          </a:p>
          <a:p>
            <a:endParaRPr lang="en-US" sz="2000" dirty="0"/>
          </a:p>
        </p:txBody>
      </p:sp>
    </p:spTree>
    <p:custDataLst>
      <p:tags r:id="rId1"/>
    </p:custDataLst>
    <p:extLst>
      <p:ext uri="{BB962C8B-B14F-4D97-AF65-F5344CB8AC3E}">
        <p14:creationId xmlns:p14="http://schemas.microsoft.com/office/powerpoint/2010/main" val="27468469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028B8-F051-35F1-58CF-026A172EB6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E5170A-A494-BEF8-D9F3-AAE41105725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2AC1CF8-30C9-F13F-9C83-47F6B030585C}"/>
              </a:ext>
            </a:extLst>
          </p:cNvPr>
          <p:cNvSpPr txBox="1"/>
          <p:nvPr/>
        </p:nvSpPr>
        <p:spPr>
          <a:xfrm>
            <a:off x="3067666" y="924868"/>
            <a:ext cx="6184982" cy="126188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Levels of E/M Services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effectLst/>
                <a:latin typeface="Times New Roman" panose="02020603050405020304" pitchFamily="18" charset="0"/>
                <a:ea typeface="Aptos" panose="020B0004020202020204" pitchFamily="34" charset="0"/>
                <a:cs typeface="Arial" panose="020B0604020202020204" pitchFamily="34" charset="0"/>
              </a:rPr>
              <a:t>  </a:t>
            </a:r>
            <a:endParaRPr kumimoji="0" lang="en-US" sz="4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71FA9FC2-A0A7-5802-57DB-D63C465CED8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AD7892D8-B574-4CF3-AD9E-382113245472}"/>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4640830-5C50-C047-C544-DFACDF3ACA77}"/>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5B2A482B-E6A0-7035-54C4-F6D14C9630FA}"/>
              </a:ext>
            </a:extLst>
          </p:cNvPr>
          <p:cNvSpPr txBox="1"/>
          <p:nvPr/>
        </p:nvSpPr>
        <p:spPr>
          <a:xfrm>
            <a:off x="919748" y="2121491"/>
            <a:ext cx="10084050" cy="3698385"/>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The </a:t>
            </a:r>
            <a:r>
              <a:rPr lang="en-US" sz="2600" kern="100" dirty="0">
                <a:solidFill>
                  <a:srgbClr val="00B0F0"/>
                </a:solidFill>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key components </a:t>
            </a:r>
            <a:r>
              <a:rPr lang="en-US" sz="2600" kern="100" dirty="0">
                <a:latin typeface="Times New Roman" panose="02020603050405020304" pitchFamily="18" charset="0"/>
                <a:ea typeface="Aptos" panose="020B0004020202020204" pitchFamily="34" charset="0"/>
                <a:cs typeface="Arial" panose="020B0604020202020204" pitchFamily="34" charset="0"/>
              </a:rPr>
              <a:t>of history, examination, and medical decision making are required when selecting an E/M level of service code. </a:t>
            </a:r>
          </a:p>
          <a:p>
            <a:pPr marL="342900" indent="-342900" algn="just">
              <a:lnSpc>
                <a:spcPct val="150000"/>
              </a:lnSpc>
              <a:spcAft>
                <a:spcPts val="600"/>
              </a:spcAft>
              <a:buFont typeface="Arial" panose="020B0604020202020204" pitchFamily="34" charset="0"/>
              <a:buChar char="•"/>
            </a:pPr>
            <a:r>
              <a:rPr lang="en-US" sz="2600" kern="100" dirty="0">
                <a:solidFill>
                  <a:srgbClr val="F58221"/>
                </a:solidFill>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Contributory components </a:t>
            </a:r>
            <a:r>
              <a:rPr lang="en-US" sz="2600" kern="100" dirty="0">
                <a:latin typeface="Times New Roman" panose="02020603050405020304" pitchFamily="18" charset="0"/>
                <a:ea typeface="Aptos" panose="020B0004020202020204" pitchFamily="34" charset="0"/>
                <a:cs typeface="Arial" panose="020B0604020202020204" pitchFamily="34" charset="0"/>
              </a:rPr>
              <a:t>include counseling, coordination of care, nature of presenting problem, and time; and they are used to select the appropriate E/M service code when patient record documentation indicates that they were the focus of the visit.</a:t>
            </a:r>
            <a:endParaRPr lang="en-US" sz="2600" kern="100" dirty="0">
              <a:latin typeface="Times New Roman" panose="02020603050405020304" pitchFamily="18" charset="0"/>
              <a:cs typeface="Arial" panose="020B0604020202020204" pitchFamily="34" charset="0"/>
            </a:endParaRPr>
          </a:p>
        </p:txBody>
      </p:sp>
      <p:pic>
        <p:nvPicPr>
          <p:cNvPr id="7" name="Graphic 21">
            <a:extLst>
              <a:ext uri="{FF2B5EF4-FFF2-40B4-BE49-F238E27FC236}">
                <a16:creationId xmlns:a16="http://schemas.microsoft.com/office/drawing/2014/main" id="{1561388A-A042-F942-6CFC-33369F7677C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3241700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DE7565-76D2-7E39-37A3-54CF684E2D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EBA47C-3DDF-C9F2-E836-5659AF8BF21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419B79D-FE7D-109A-9003-4DC95B110156}"/>
              </a:ext>
            </a:extLst>
          </p:cNvPr>
          <p:cNvSpPr txBox="1"/>
          <p:nvPr/>
        </p:nvSpPr>
        <p:spPr>
          <a:xfrm>
            <a:off x="3067666" y="924868"/>
            <a:ext cx="618498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Key Components</a:t>
            </a:r>
            <a:r>
              <a:rPr lang="en-US" sz="3600" b="1" dirty="0">
                <a:effectLst/>
                <a:latin typeface="Times New Roman" panose="02020603050405020304" pitchFamily="18" charset="0"/>
                <a:ea typeface="Aptos" panose="020B0004020202020204" pitchFamily="34" charset="0"/>
                <a:cs typeface="Arial" panose="020B0604020202020204" pitchFamily="34" charset="0"/>
              </a:rPr>
              <a:t>  </a:t>
            </a:r>
            <a:endParaRPr kumimoji="0" lang="en-US" sz="4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1015ECA5-D830-71F9-350D-F1A5586269B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2798034-7B8C-16A9-5CED-D9EE10639904}"/>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C4BAE10-08A7-437B-5023-006FF6891C5A}"/>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CA127322-17DD-A75A-7799-15880E1BA0BE}"/>
              </a:ext>
            </a:extLst>
          </p:cNvPr>
          <p:cNvSpPr txBox="1"/>
          <p:nvPr/>
        </p:nvSpPr>
        <p:spPr>
          <a:xfrm>
            <a:off x="919748" y="2121491"/>
            <a:ext cx="10084050" cy="3698385"/>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A </a:t>
            </a:r>
            <a:r>
              <a:rPr lang="en-US" sz="26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history </a:t>
            </a:r>
            <a:r>
              <a:rPr lang="en-US" sz="2600" kern="100" dirty="0">
                <a:latin typeface="Times New Roman" panose="02020603050405020304" pitchFamily="18" charset="0"/>
                <a:ea typeface="Aptos" panose="020B0004020202020204" pitchFamily="34" charset="0"/>
                <a:cs typeface="Arial" panose="020B0604020202020204" pitchFamily="34" charset="0"/>
              </a:rPr>
              <a:t>is an interview of the patient that includes the following elements: history of present illness (HPI) (including the patient’s chief complaint, CC), a review of systems (ROS), and a past/family/social history (PFSH).</a:t>
            </a:r>
          </a:p>
          <a:p>
            <a:pPr marL="342900" indent="-34290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A </a:t>
            </a:r>
            <a:r>
              <a:rPr lang="en-US" sz="26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physical examination </a:t>
            </a:r>
            <a:r>
              <a:rPr lang="en-US" sz="2600" kern="100" dirty="0">
                <a:latin typeface="Times New Roman" panose="02020603050405020304" pitchFamily="18" charset="0"/>
                <a:ea typeface="Aptos" panose="020B0004020202020204" pitchFamily="34" charset="0"/>
                <a:cs typeface="Arial" panose="020B0604020202020204" pitchFamily="34" charset="0"/>
              </a:rPr>
              <a:t>is an assessment of the patient’s organ (e.g., extremities) and body systems (e.g., cardiovascular).</a:t>
            </a:r>
          </a:p>
        </p:txBody>
      </p:sp>
      <p:pic>
        <p:nvPicPr>
          <p:cNvPr id="7" name="Graphic 21">
            <a:extLst>
              <a:ext uri="{FF2B5EF4-FFF2-40B4-BE49-F238E27FC236}">
                <a16:creationId xmlns:a16="http://schemas.microsoft.com/office/drawing/2014/main" id="{768B52FD-290B-DBB0-6FB8-CCE1BA941A5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3052689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14DE0-ACE9-06DC-19B2-48AF6B4834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4E635B-CDCE-9056-E832-1DFB5AAA638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8032065-97E1-B2AF-5E87-EFC742403196}"/>
              </a:ext>
            </a:extLst>
          </p:cNvPr>
          <p:cNvSpPr txBox="1"/>
          <p:nvPr/>
        </p:nvSpPr>
        <p:spPr>
          <a:xfrm>
            <a:off x="3067666" y="924868"/>
            <a:ext cx="618498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Key Components</a:t>
            </a:r>
            <a:r>
              <a:rPr lang="en-US" sz="3600" b="1" dirty="0">
                <a:effectLst/>
                <a:latin typeface="Times New Roman" panose="02020603050405020304" pitchFamily="18" charset="0"/>
                <a:ea typeface="Aptos" panose="020B0004020202020204" pitchFamily="34" charset="0"/>
                <a:cs typeface="Arial" panose="020B0604020202020204" pitchFamily="34" charset="0"/>
              </a:rPr>
              <a:t>  </a:t>
            </a:r>
            <a:endParaRPr kumimoji="0" lang="en-US" sz="4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BF3C8D9-55C3-7DC7-B885-E97E6815AA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10C30351-B3FA-0B00-4CD9-1D473977489E}"/>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4BA7D4A-4C31-93D6-B676-974568C100FF}"/>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73979318-2027-FF30-22FC-5FB45BE353E4}"/>
              </a:ext>
            </a:extLst>
          </p:cNvPr>
          <p:cNvSpPr txBox="1"/>
          <p:nvPr/>
        </p:nvSpPr>
        <p:spPr>
          <a:xfrm>
            <a:off x="919748" y="2121491"/>
            <a:ext cx="10084050" cy="3894143"/>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2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Medical decision making </a:t>
            </a:r>
            <a:r>
              <a:rPr lang="en-US" sz="2200" kern="100" dirty="0">
                <a:latin typeface="Times New Roman" panose="02020603050405020304" pitchFamily="18" charset="0"/>
                <a:ea typeface="Aptos" panose="020B0004020202020204" pitchFamily="34" charset="0"/>
                <a:cs typeface="Arial" panose="020B0604020202020204" pitchFamily="34" charset="0"/>
              </a:rPr>
              <a:t>refers to the complexity of establishing a diagnosis and/or selecting a management option as measured by the:</a:t>
            </a:r>
          </a:p>
          <a:p>
            <a:pPr algn="just">
              <a:lnSpc>
                <a:spcPct val="150000"/>
              </a:lnSpc>
              <a:spcAft>
                <a:spcPts val="600"/>
              </a:spcAft>
            </a:pPr>
            <a:r>
              <a:rPr lang="en-US" sz="2200" kern="100" dirty="0">
                <a:latin typeface="Times New Roman" panose="02020603050405020304" pitchFamily="18" charset="0"/>
                <a:ea typeface="Aptos" panose="020B0004020202020204" pitchFamily="34" charset="0"/>
                <a:cs typeface="Arial" panose="020B0604020202020204" pitchFamily="34" charset="0"/>
              </a:rPr>
              <a:t>    ● Number of diagnoses or management options.</a:t>
            </a:r>
          </a:p>
          <a:p>
            <a:pPr algn="just">
              <a:lnSpc>
                <a:spcPct val="150000"/>
              </a:lnSpc>
              <a:spcAft>
                <a:spcPts val="600"/>
              </a:spcAft>
            </a:pPr>
            <a:r>
              <a:rPr lang="en-US" sz="2200" kern="100" dirty="0">
                <a:latin typeface="Times New Roman" panose="02020603050405020304" pitchFamily="18" charset="0"/>
                <a:ea typeface="Aptos" panose="020B0004020202020204" pitchFamily="34" charset="0"/>
                <a:cs typeface="Arial" panose="020B0604020202020204" pitchFamily="34" charset="0"/>
              </a:rPr>
              <a:t>    ● Amount and/or complexity of data to be reviewed.</a:t>
            </a:r>
          </a:p>
          <a:p>
            <a:pPr algn="just">
              <a:lnSpc>
                <a:spcPct val="150000"/>
              </a:lnSpc>
              <a:spcAft>
                <a:spcPts val="600"/>
              </a:spcAft>
            </a:pPr>
            <a:r>
              <a:rPr lang="en-US" sz="2200" kern="100" dirty="0">
                <a:latin typeface="Times New Roman" panose="02020603050405020304" pitchFamily="18" charset="0"/>
                <a:ea typeface="Aptos" panose="020B0004020202020204" pitchFamily="34" charset="0"/>
                <a:cs typeface="Arial" panose="020B0604020202020204" pitchFamily="34" charset="0"/>
              </a:rPr>
              <a:t>    ● Risk of complications and/or morbidity or mortality.</a:t>
            </a:r>
          </a:p>
          <a:p>
            <a:pPr marL="342900" indent="-342900" algn="just">
              <a:lnSpc>
                <a:spcPct val="150000"/>
              </a:lnSpc>
              <a:spcAft>
                <a:spcPts val="600"/>
              </a:spcAft>
              <a:buFont typeface="Arial" panose="020B0604020202020204" pitchFamily="34" charset="0"/>
              <a:buChar char="•"/>
            </a:pPr>
            <a:r>
              <a:rPr lang="en-US" sz="2200" kern="100" dirty="0">
                <a:latin typeface="Times New Roman" panose="02020603050405020304" pitchFamily="18" charset="0"/>
                <a:ea typeface="Aptos" panose="020B0004020202020204" pitchFamily="34" charset="0"/>
                <a:cs typeface="Arial" panose="020B0604020202020204" pitchFamily="34" charset="0"/>
              </a:rPr>
              <a:t>The physician is responsible for determining the complexity of medical decision making, and that decision must be supported by documentation in the patient’s chart. </a:t>
            </a:r>
          </a:p>
        </p:txBody>
      </p:sp>
      <p:pic>
        <p:nvPicPr>
          <p:cNvPr id="7" name="Graphic 21">
            <a:extLst>
              <a:ext uri="{FF2B5EF4-FFF2-40B4-BE49-F238E27FC236}">
                <a16:creationId xmlns:a16="http://schemas.microsoft.com/office/drawing/2014/main" id="{D9EE16DC-323A-4750-CDEE-32676082A33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7815800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00AB4E-6588-45D9-82F3-D341D30CFF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38606E-0FA1-BA5A-2183-83559B56D03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3D0D94D-0F11-B7CC-5B66-D171E27B2CE8}"/>
              </a:ext>
            </a:extLst>
          </p:cNvPr>
          <p:cNvSpPr txBox="1"/>
          <p:nvPr/>
        </p:nvSpPr>
        <p:spPr>
          <a:xfrm>
            <a:off x="3067666" y="924868"/>
            <a:ext cx="618498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Key Components</a:t>
            </a:r>
            <a:r>
              <a:rPr lang="en-US" sz="3600" b="1" dirty="0">
                <a:effectLst/>
                <a:latin typeface="Times New Roman" panose="02020603050405020304" pitchFamily="18" charset="0"/>
                <a:ea typeface="Aptos" panose="020B0004020202020204" pitchFamily="34" charset="0"/>
                <a:cs typeface="Arial" panose="020B0604020202020204" pitchFamily="34" charset="0"/>
              </a:rPr>
              <a:t>  </a:t>
            </a:r>
            <a:endParaRPr kumimoji="0" lang="en-US" sz="4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8D0C9DF3-0C15-4FB6-7029-49F1D82EFD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32F137A-27FB-30C3-8048-01DAA2D866BA}"/>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55816EA-0DB1-732E-F837-4C9F76D638BF}"/>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E1FAE18D-8E38-EC3F-59D3-23D66F5A08C0}"/>
              </a:ext>
            </a:extLst>
          </p:cNvPr>
          <p:cNvSpPr txBox="1"/>
          <p:nvPr/>
        </p:nvSpPr>
        <p:spPr>
          <a:xfrm>
            <a:off x="919748" y="2121491"/>
            <a:ext cx="10084050" cy="4115037"/>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1950" kern="100" dirty="0">
                <a:latin typeface="Times New Roman" panose="02020603050405020304" pitchFamily="18" charset="0"/>
                <a:ea typeface="Aptos" panose="020B0004020202020204" pitchFamily="34" charset="0"/>
                <a:cs typeface="Arial" panose="020B0604020202020204" pitchFamily="34" charset="0"/>
              </a:rPr>
              <a:t>Once the key components for extent of history and examination are determined, the type of medical decision making can be selected as follows:</a:t>
            </a:r>
          </a:p>
          <a:p>
            <a:pPr algn="just">
              <a:lnSpc>
                <a:spcPct val="150000"/>
              </a:lnSpc>
              <a:spcAft>
                <a:spcPts val="600"/>
              </a:spcAft>
            </a:pPr>
            <a:r>
              <a:rPr lang="en-US" sz="1950" kern="100" dirty="0">
                <a:latin typeface="Times New Roman" panose="02020603050405020304" pitchFamily="18" charset="0"/>
                <a:ea typeface="Aptos" panose="020B0004020202020204" pitchFamily="34" charset="0"/>
                <a:cs typeface="Arial" panose="020B0604020202020204" pitchFamily="34" charset="0"/>
              </a:rPr>
              <a:t>     ● Straightforward</a:t>
            </a:r>
          </a:p>
          <a:p>
            <a:pPr algn="just">
              <a:lnSpc>
                <a:spcPct val="150000"/>
              </a:lnSpc>
              <a:spcAft>
                <a:spcPts val="600"/>
              </a:spcAft>
            </a:pPr>
            <a:r>
              <a:rPr lang="en-US" sz="1950" kern="100" dirty="0">
                <a:latin typeface="Times New Roman" panose="02020603050405020304" pitchFamily="18" charset="0"/>
                <a:ea typeface="Aptos" panose="020B0004020202020204" pitchFamily="34" charset="0"/>
                <a:cs typeface="Arial" panose="020B0604020202020204" pitchFamily="34" charset="0"/>
              </a:rPr>
              <a:t>     ● Low complexity</a:t>
            </a:r>
          </a:p>
          <a:p>
            <a:pPr algn="just">
              <a:lnSpc>
                <a:spcPct val="150000"/>
              </a:lnSpc>
              <a:spcAft>
                <a:spcPts val="600"/>
              </a:spcAft>
            </a:pPr>
            <a:r>
              <a:rPr lang="en-US" sz="1950" kern="100" dirty="0">
                <a:latin typeface="Times New Roman" panose="02020603050405020304" pitchFamily="18" charset="0"/>
                <a:ea typeface="Aptos" panose="020B0004020202020204" pitchFamily="34" charset="0"/>
                <a:cs typeface="Arial" panose="020B0604020202020204" pitchFamily="34" charset="0"/>
              </a:rPr>
              <a:t>     ● Moderate complexity</a:t>
            </a:r>
          </a:p>
          <a:p>
            <a:pPr algn="just">
              <a:lnSpc>
                <a:spcPct val="150000"/>
              </a:lnSpc>
              <a:spcAft>
                <a:spcPts val="600"/>
              </a:spcAft>
            </a:pPr>
            <a:r>
              <a:rPr lang="en-US" sz="1950" kern="100" dirty="0">
                <a:latin typeface="Times New Roman" panose="02020603050405020304" pitchFamily="18" charset="0"/>
                <a:ea typeface="Aptos" panose="020B0004020202020204" pitchFamily="34" charset="0"/>
                <a:cs typeface="Arial" panose="020B0604020202020204" pitchFamily="34" charset="0"/>
              </a:rPr>
              <a:t>     ● High complexity</a:t>
            </a:r>
          </a:p>
          <a:p>
            <a:pPr marL="342900" indent="-342900" algn="just">
              <a:lnSpc>
                <a:spcPct val="150000"/>
              </a:lnSpc>
              <a:spcAft>
                <a:spcPts val="600"/>
              </a:spcAft>
              <a:buFont typeface="Arial" panose="020B0604020202020204" pitchFamily="34" charset="0"/>
              <a:buChar char="•"/>
            </a:pPr>
            <a:r>
              <a:rPr lang="en-US" sz="1950" kern="100" dirty="0">
                <a:latin typeface="Times New Roman" panose="02020603050405020304" pitchFamily="18" charset="0"/>
                <a:ea typeface="Aptos" panose="020B0004020202020204" pitchFamily="34" charset="0"/>
                <a:cs typeface="Arial" panose="020B0604020202020204" pitchFamily="34" charset="0"/>
              </a:rPr>
              <a:t>Once the extent of history, extent of examination, and complexity of medical decision making are determined, select the appropriate E/M code.</a:t>
            </a:r>
          </a:p>
        </p:txBody>
      </p:sp>
      <p:pic>
        <p:nvPicPr>
          <p:cNvPr id="7" name="Graphic 21">
            <a:extLst>
              <a:ext uri="{FF2B5EF4-FFF2-40B4-BE49-F238E27FC236}">
                <a16:creationId xmlns:a16="http://schemas.microsoft.com/office/drawing/2014/main" id="{61A52F4A-6F9E-481C-6C9E-5F1AB5F4DAB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193564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E05EE8-BE05-776B-A7C8-264062A363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30AE51-ADD1-0F17-D888-5C7C6AB583B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5ACBE5B-72B5-A51D-A0E3-7AF88777F87B}"/>
              </a:ext>
            </a:extLst>
          </p:cNvPr>
          <p:cNvSpPr txBox="1"/>
          <p:nvPr/>
        </p:nvSpPr>
        <p:spPr>
          <a:xfrm>
            <a:off x="3067666" y="924868"/>
            <a:ext cx="618498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Contributory Components</a:t>
            </a:r>
            <a:r>
              <a:rPr lang="en-US" sz="3600" b="1" dirty="0">
                <a:effectLst/>
                <a:latin typeface="Times New Roman" panose="02020603050405020304" pitchFamily="18" charset="0"/>
                <a:ea typeface="Aptos" panose="020B0004020202020204" pitchFamily="34" charset="0"/>
                <a:cs typeface="Arial" panose="020B0604020202020204" pitchFamily="34" charset="0"/>
              </a:rPr>
              <a:t>  </a:t>
            </a:r>
            <a:endParaRPr kumimoji="0" lang="en-US" sz="4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79C92FCC-789F-7893-72DF-CDC290BADCA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4E347F7-94C4-8D1B-3C16-4A0E65B63F5F}"/>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F495C09-CD7B-60E1-14D1-055D042748E5}"/>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34196D5F-B29C-A566-CD1B-CB260738D824}"/>
              </a:ext>
            </a:extLst>
          </p:cNvPr>
          <p:cNvSpPr txBox="1"/>
          <p:nvPr/>
        </p:nvSpPr>
        <p:spPr>
          <a:xfrm>
            <a:off x="919748" y="2121491"/>
            <a:ext cx="10084050" cy="3903954"/>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CPT defines </a:t>
            </a:r>
            <a:r>
              <a:rPr lang="en-US" sz="2400" b="1"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counseling</a:t>
            </a:r>
            <a:r>
              <a:rPr lang="en-US" sz="2400" kern="100" dirty="0">
                <a:latin typeface="Times New Roman" panose="02020603050405020304" pitchFamily="18" charset="0"/>
                <a:ea typeface="Aptos" panose="020B0004020202020204" pitchFamily="34" charset="0"/>
                <a:cs typeface="Arial" panose="020B0604020202020204" pitchFamily="34" charset="0"/>
              </a:rPr>
              <a:t> as it relates to E/M coding as a discussion with a patient and/or family concerning one or more of the following areas: diagnostic results, and/or recommended diagnostic studies; prognosis; risks and benefits of management (treatment) options; instructions for management (treatment) and/or follow-up; importance of compliance with chosen management (treatment) options; risk factor reduction; patient and family education.</a:t>
            </a:r>
          </a:p>
        </p:txBody>
      </p:sp>
      <p:pic>
        <p:nvPicPr>
          <p:cNvPr id="7" name="Graphic 21">
            <a:extLst>
              <a:ext uri="{FF2B5EF4-FFF2-40B4-BE49-F238E27FC236}">
                <a16:creationId xmlns:a16="http://schemas.microsoft.com/office/drawing/2014/main" id="{2F28120E-3EF5-0081-90AD-479AC827C85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1964273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2DA682-E6E2-8D7B-3855-DD93971C1E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FC9882-ACCB-4B9D-D7E2-03CF87DE672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FA9E584-6205-2EF6-F09C-47C72D69DE78}"/>
              </a:ext>
            </a:extLst>
          </p:cNvPr>
          <p:cNvSpPr txBox="1"/>
          <p:nvPr/>
        </p:nvSpPr>
        <p:spPr>
          <a:xfrm>
            <a:off x="3067666" y="924868"/>
            <a:ext cx="618498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Contributory Components</a:t>
            </a:r>
            <a:r>
              <a:rPr lang="en-US" sz="3600" b="1" dirty="0">
                <a:effectLst/>
                <a:latin typeface="Times New Roman" panose="02020603050405020304" pitchFamily="18" charset="0"/>
                <a:ea typeface="Aptos" panose="020B0004020202020204" pitchFamily="34" charset="0"/>
                <a:cs typeface="Arial" panose="020B0604020202020204" pitchFamily="34" charset="0"/>
              </a:rPr>
              <a:t>  </a:t>
            </a:r>
            <a:endParaRPr kumimoji="0" lang="en-US" sz="4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59D4E98B-BA71-D7AD-435C-714B7145DB6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6B75300-4629-BC86-D775-6F0B1867759A}"/>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14BB78E-98E9-C73C-940B-D32068361ED6}"/>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49D5F8C8-2670-7920-893F-D0CAE16AE248}"/>
              </a:ext>
            </a:extLst>
          </p:cNvPr>
          <p:cNvSpPr txBox="1"/>
          <p:nvPr/>
        </p:nvSpPr>
        <p:spPr>
          <a:xfrm>
            <a:off x="919748" y="2121491"/>
            <a:ext cx="10084050" cy="3698385"/>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Some patients require counseling services (e.g., nutrition instruction, smoking cessation, and weight management) during an E/M visit. If provided, such counseling should be properly documented and the appropriate level of E/M code selected.</a:t>
            </a:r>
          </a:p>
          <a:p>
            <a:pPr marL="342900" indent="-342900" algn="just">
              <a:lnSpc>
                <a:spcPct val="150000"/>
              </a:lnSpc>
              <a:spcAft>
                <a:spcPts val="600"/>
              </a:spcAft>
              <a:buFont typeface="Arial" panose="020B0604020202020204" pitchFamily="34" charset="0"/>
              <a:buChar char="•"/>
            </a:pPr>
            <a:r>
              <a:rPr lang="en-US" sz="2600" b="1"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Coordination of Care </a:t>
            </a:r>
            <a:r>
              <a:rPr lang="en-US" sz="2600" kern="100" dirty="0">
                <a:latin typeface="Times New Roman" panose="02020603050405020304" pitchFamily="18" charset="0"/>
                <a:ea typeface="Aptos" panose="020B0004020202020204" pitchFamily="34" charset="0"/>
                <a:cs typeface="Arial" panose="020B0604020202020204" pitchFamily="34" charset="0"/>
              </a:rPr>
              <a:t>is when the physician makes arrangements with other providers or agencies for services to be provided to a patient.</a:t>
            </a:r>
          </a:p>
        </p:txBody>
      </p:sp>
      <p:pic>
        <p:nvPicPr>
          <p:cNvPr id="7" name="Graphic 21">
            <a:extLst>
              <a:ext uri="{FF2B5EF4-FFF2-40B4-BE49-F238E27FC236}">
                <a16:creationId xmlns:a16="http://schemas.microsoft.com/office/drawing/2014/main" id="{F108B476-2758-C3C5-8E91-10E49019398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8858875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DA1A1A-1B16-AC09-C857-48E748BD50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D57AA2-D07D-D3E6-18F3-7993C824BDA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65A3148-96A3-384B-19BD-D60BF42A9D00}"/>
              </a:ext>
            </a:extLst>
          </p:cNvPr>
          <p:cNvSpPr txBox="1"/>
          <p:nvPr/>
        </p:nvSpPr>
        <p:spPr>
          <a:xfrm>
            <a:off x="3067666" y="924868"/>
            <a:ext cx="618498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Contributory Components</a:t>
            </a:r>
            <a:r>
              <a:rPr lang="en-US" sz="3600" b="1" dirty="0">
                <a:effectLst/>
                <a:latin typeface="Times New Roman" panose="02020603050405020304" pitchFamily="18" charset="0"/>
                <a:ea typeface="Aptos" panose="020B0004020202020204" pitchFamily="34" charset="0"/>
                <a:cs typeface="Arial" panose="020B0604020202020204" pitchFamily="34" charset="0"/>
              </a:rPr>
              <a:t>  </a:t>
            </a:r>
            <a:endParaRPr kumimoji="0" lang="en-US" sz="4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04C8093-3FD3-51BA-A695-679BED8D250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8E5C9F9-BA60-AC08-3038-03927D2F5290}"/>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4C20AA0-67C6-58AC-E7A8-70A85184D416}"/>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93AFC007-205A-55AA-8AA7-F875E822717F}"/>
              </a:ext>
            </a:extLst>
          </p:cNvPr>
          <p:cNvSpPr txBox="1"/>
          <p:nvPr/>
        </p:nvSpPr>
        <p:spPr>
          <a:xfrm>
            <a:off x="919748" y="2121491"/>
            <a:ext cx="10084050" cy="3894143"/>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200" kern="100" dirty="0">
                <a:latin typeface="Times New Roman" panose="02020603050405020304" pitchFamily="18" charset="0"/>
                <a:ea typeface="Aptos" panose="020B0004020202020204" pitchFamily="34" charset="0"/>
                <a:cs typeface="Arial" panose="020B0604020202020204" pitchFamily="34" charset="0"/>
              </a:rPr>
              <a:t>CPT defines </a:t>
            </a:r>
            <a:r>
              <a:rPr lang="en-US" sz="2200" b="1"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nature of the presenting problem </a:t>
            </a:r>
            <a:r>
              <a:rPr lang="en-US" sz="2200" kern="100" dirty="0">
                <a:latin typeface="Times New Roman" panose="02020603050405020304" pitchFamily="18" charset="0"/>
                <a:ea typeface="Aptos" panose="020B0004020202020204" pitchFamily="34" charset="0"/>
                <a:cs typeface="Arial" panose="020B0604020202020204" pitchFamily="34" charset="0"/>
              </a:rPr>
              <a:t>as “a disease, condition, illness, injury, symptom, sign, finding, complaint, or other reason for the encounter, with or without a diagnosis being established at the time of the encounter.”</a:t>
            </a:r>
          </a:p>
          <a:p>
            <a:pPr marL="342900" indent="-342900" algn="just">
              <a:lnSpc>
                <a:spcPct val="150000"/>
              </a:lnSpc>
              <a:spcAft>
                <a:spcPts val="600"/>
              </a:spcAft>
              <a:buFont typeface="Arial" panose="020B0604020202020204" pitchFamily="34" charset="0"/>
              <a:buChar char="•"/>
            </a:pPr>
            <a:r>
              <a:rPr lang="en-US" sz="22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Five types </a:t>
            </a:r>
            <a:r>
              <a:rPr lang="en-US" sz="2200" kern="100" dirty="0">
                <a:latin typeface="Times New Roman" panose="02020603050405020304" pitchFamily="18" charset="0"/>
                <a:ea typeface="Aptos" panose="020B0004020202020204" pitchFamily="34" charset="0"/>
                <a:cs typeface="Arial" panose="020B0604020202020204" pitchFamily="34" charset="0"/>
              </a:rPr>
              <a:t>of presenting problems are recognized:</a:t>
            </a:r>
          </a:p>
          <a:p>
            <a:pPr marL="342900" indent="-342900" algn="just">
              <a:lnSpc>
                <a:spcPct val="150000"/>
              </a:lnSpc>
              <a:spcAft>
                <a:spcPts val="600"/>
              </a:spcAft>
              <a:buFont typeface="Arial" panose="020B0604020202020204" pitchFamily="34" charset="0"/>
              <a:buChar char="•"/>
            </a:pPr>
            <a:r>
              <a:rPr lang="en-US" sz="2200" kern="100" dirty="0">
                <a:latin typeface="Times New Roman" panose="02020603050405020304" pitchFamily="18" charset="0"/>
                <a:ea typeface="Aptos" panose="020B0004020202020204" pitchFamily="34" charset="0"/>
                <a:cs typeface="Arial" panose="020B0604020202020204" pitchFamily="34" charset="0"/>
              </a:rPr>
              <a:t>Minimal, </a:t>
            </a:r>
          </a:p>
          <a:p>
            <a:pPr marL="342900" indent="-342900" algn="just">
              <a:lnSpc>
                <a:spcPct val="150000"/>
              </a:lnSpc>
              <a:spcAft>
                <a:spcPts val="600"/>
              </a:spcAft>
              <a:buFont typeface="Arial" panose="020B0604020202020204" pitchFamily="34" charset="0"/>
              <a:buChar char="•"/>
            </a:pPr>
            <a:r>
              <a:rPr lang="en-US" sz="2200" kern="100" dirty="0">
                <a:latin typeface="Times New Roman" panose="02020603050405020304" pitchFamily="18" charset="0"/>
                <a:ea typeface="Aptos" panose="020B0004020202020204" pitchFamily="34" charset="0"/>
                <a:cs typeface="Arial" panose="020B0604020202020204" pitchFamily="34" charset="0"/>
              </a:rPr>
              <a:t>Self-limited or minor,</a:t>
            </a:r>
          </a:p>
          <a:p>
            <a:pPr marL="342900" indent="-342900" algn="just">
              <a:lnSpc>
                <a:spcPct val="150000"/>
              </a:lnSpc>
              <a:spcAft>
                <a:spcPts val="600"/>
              </a:spcAft>
              <a:buFont typeface="Arial" panose="020B0604020202020204" pitchFamily="34" charset="0"/>
              <a:buChar char="•"/>
            </a:pPr>
            <a:r>
              <a:rPr lang="en-US" sz="2200" kern="100" dirty="0">
                <a:latin typeface="Times New Roman" panose="02020603050405020304" pitchFamily="18" charset="0"/>
                <a:ea typeface="Aptos" panose="020B0004020202020204" pitchFamily="34" charset="0"/>
                <a:cs typeface="Arial" panose="020B0604020202020204" pitchFamily="34" charset="0"/>
              </a:rPr>
              <a:t> Low severity,</a:t>
            </a:r>
          </a:p>
        </p:txBody>
      </p:sp>
      <p:pic>
        <p:nvPicPr>
          <p:cNvPr id="7" name="Graphic 21">
            <a:extLst>
              <a:ext uri="{FF2B5EF4-FFF2-40B4-BE49-F238E27FC236}">
                <a16:creationId xmlns:a16="http://schemas.microsoft.com/office/drawing/2014/main" id="{30EAFE21-C008-09CB-73F8-8A419FF3ECE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Content Placeholder 7">
            <a:extLst>
              <a:ext uri="{FF2B5EF4-FFF2-40B4-BE49-F238E27FC236}">
                <a16:creationId xmlns:a16="http://schemas.microsoft.com/office/drawing/2014/main" id="{7B47162B-A20E-9E23-C4FC-EB15826B10BB}"/>
              </a:ext>
            </a:extLst>
          </p:cNvPr>
          <p:cNvSpPr>
            <a:spLocks noGrp="1"/>
          </p:cNvSpPr>
          <p:nvPr>
            <p:ph sz="half" idx="2"/>
          </p:nvPr>
        </p:nvSpPr>
        <p:spPr/>
        <p:txBody>
          <a:bodyPr/>
          <a:lstStyle/>
          <a:p>
            <a:endParaRPr lang="en-US" dirty="0"/>
          </a:p>
          <a:p>
            <a:endParaRPr lang="en-US" dirty="0"/>
          </a:p>
          <a:p>
            <a:endParaRPr lang="en-US" dirty="0"/>
          </a:p>
          <a:p>
            <a:endParaRPr lang="en-US" dirty="0"/>
          </a:p>
          <a:p>
            <a:pPr marL="0" indent="0">
              <a:buNone/>
            </a:pPr>
            <a:endParaRPr lang="en-US" dirty="0"/>
          </a:p>
          <a:p>
            <a:pPr marL="342900" indent="-342900" algn="just">
              <a:lnSpc>
                <a:spcPct val="150000"/>
              </a:lnSpc>
              <a:spcAft>
                <a:spcPts val="600"/>
              </a:spcAft>
            </a:pPr>
            <a:r>
              <a:rPr lang="en-US" sz="2200" kern="100" dirty="0">
                <a:latin typeface="Times New Roman" panose="02020603050405020304" pitchFamily="18" charset="0"/>
                <a:cs typeface="Arial" panose="020B0604020202020204" pitchFamily="34" charset="0"/>
              </a:rPr>
              <a:t>Moderate severity,     </a:t>
            </a:r>
          </a:p>
          <a:p>
            <a:pPr marL="342900" indent="-342900" algn="just">
              <a:lnSpc>
                <a:spcPct val="150000"/>
              </a:lnSpc>
              <a:spcAft>
                <a:spcPts val="600"/>
              </a:spcAft>
            </a:pPr>
            <a:r>
              <a:rPr lang="en-US" sz="2200" kern="100" dirty="0">
                <a:latin typeface="Times New Roman" panose="02020603050405020304" pitchFamily="18" charset="0"/>
                <a:cs typeface="Arial" panose="020B0604020202020204" pitchFamily="34" charset="0"/>
              </a:rPr>
              <a:t>High severity.</a:t>
            </a:r>
          </a:p>
        </p:txBody>
      </p:sp>
    </p:spTree>
    <p:custDataLst>
      <p:tags r:id="rId1"/>
    </p:custDataLst>
    <p:extLst>
      <p:ext uri="{BB962C8B-B14F-4D97-AF65-F5344CB8AC3E}">
        <p14:creationId xmlns:p14="http://schemas.microsoft.com/office/powerpoint/2010/main" val="41702439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xEl>
                                              <p:pRg st="5" end="5"/>
                                            </p:txEl>
                                          </p:spTgt>
                                        </p:tgtEl>
                                        <p:attrNameLst>
                                          <p:attrName>style.visibility</p:attrName>
                                        </p:attrNameLst>
                                      </p:cBhvr>
                                      <p:to>
                                        <p:strVal val="visible"/>
                                      </p:to>
                                    </p:set>
                                    <p:animEffect transition="in" filter="fade">
                                      <p:cBhvr>
                                        <p:cTn id="7" dur="1000"/>
                                        <p:tgtEl>
                                          <p:spTgt spid="8">
                                            <p:txEl>
                                              <p:pRg st="5" end="5"/>
                                            </p:txEl>
                                          </p:spTgt>
                                        </p:tgtEl>
                                      </p:cBhvr>
                                    </p:animEffect>
                                    <p:anim calcmode="lin" valueType="num">
                                      <p:cBhvr>
                                        <p:cTn id="8" dur="10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5" end="5"/>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8">
                                            <p:txEl>
                                              <p:pRg st="6" end="6"/>
                                            </p:txEl>
                                          </p:spTgt>
                                        </p:tgtEl>
                                        <p:attrNameLst>
                                          <p:attrName>style.visibility</p:attrName>
                                        </p:attrNameLst>
                                      </p:cBhvr>
                                      <p:to>
                                        <p:strVal val="visible"/>
                                      </p:to>
                                    </p:set>
                                    <p:animEffect transition="in" filter="fade">
                                      <p:cBhvr>
                                        <p:cTn id="12" dur="1000"/>
                                        <p:tgtEl>
                                          <p:spTgt spid="8">
                                            <p:txEl>
                                              <p:pRg st="6" end="6"/>
                                            </p:txEl>
                                          </p:spTgt>
                                        </p:tgtEl>
                                      </p:cBhvr>
                                    </p:animEffect>
                                    <p:anim calcmode="lin" valueType="num">
                                      <p:cBhvr>
                                        <p:cTn id="13"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14" dur="1000" fill="hold"/>
                                        <p:tgtEl>
                                          <p:spTgt spid="8">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B12B71-846F-8349-19D3-3CF29620EA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772961-EC63-6DAA-11A1-F6DC19D086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1128FD-FC1A-9F7B-CC74-2DE4CF2606ED}"/>
              </a:ext>
            </a:extLst>
          </p:cNvPr>
          <p:cNvSpPr txBox="1"/>
          <p:nvPr/>
        </p:nvSpPr>
        <p:spPr>
          <a:xfrm>
            <a:off x="3067666" y="924868"/>
            <a:ext cx="618498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Contributory Components </a:t>
            </a:r>
            <a:endParaRPr kumimoji="0" lang="en-US" sz="4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443DDA4-7EC3-C072-CEB5-224DD495F4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1ADE47D1-EF2C-37AA-9D4A-17C2CFA1440A}"/>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ECC0C87-CAD2-87B6-6B00-2F2CA3F5EA8A}"/>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94D905E7-9240-ACF2-AB01-256203A8724D}"/>
              </a:ext>
            </a:extLst>
          </p:cNvPr>
          <p:cNvSpPr txBox="1"/>
          <p:nvPr/>
        </p:nvSpPr>
        <p:spPr>
          <a:xfrm>
            <a:off x="919748" y="2121491"/>
            <a:ext cx="10084050" cy="4066113"/>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100" b="1" u="sng"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Time (Face-to-Face versus Unit/Floor)</a:t>
            </a:r>
          </a:p>
          <a:p>
            <a:pPr marL="342900" indent="-342900" algn="just">
              <a:lnSpc>
                <a:spcPct val="150000"/>
              </a:lnSpc>
              <a:spcAft>
                <a:spcPts val="600"/>
              </a:spcAft>
              <a:buFont typeface="Arial" panose="020B0604020202020204" pitchFamily="34" charset="0"/>
              <a:buChar char="•"/>
            </a:pPr>
            <a:r>
              <a:rPr lang="en-US" sz="2100" b="1" kern="100" dirty="0">
                <a:latin typeface="Times New Roman" panose="02020603050405020304" pitchFamily="18" charset="0"/>
                <a:ea typeface="Aptos" panose="020B0004020202020204" pitchFamily="34" charset="0"/>
                <a:cs typeface="Arial" panose="020B0604020202020204" pitchFamily="34" charset="0"/>
              </a:rPr>
              <a:t>Face-to-face time </a:t>
            </a:r>
            <a:r>
              <a:rPr lang="en-US" sz="2100" kern="100" dirty="0">
                <a:latin typeface="Times New Roman" panose="02020603050405020304" pitchFamily="18" charset="0"/>
                <a:ea typeface="Aptos" panose="020B0004020202020204" pitchFamily="34" charset="0"/>
                <a:cs typeface="Arial" panose="020B0604020202020204" pitchFamily="34" charset="0"/>
              </a:rPr>
              <a:t>is the amount of time the office or outpatient care provider spends with the patient and/or family. </a:t>
            </a:r>
          </a:p>
          <a:p>
            <a:pPr marL="342900" indent="-342900" algn="just">
              <a:lnSpc>
                <a:spcPct val="150000"/>
              </a:lnSpc>
              <a:spcAft>
                <a:spcPts val="600"/>
              </a:spcAft>
              <a:buFont typeface="Arial" panose="020B0604020202020204" pitchFamily="34" charset="0"/>
              <a:buChar char="•"/>
            </a:pPr>
            <a:r>
              <a:rPr lang="en-US" sz="2100" b="1" kern="100" dirty="0">
                <a:latin typeface="Times New Roman" panose="02020603050405020304" pitchFamily="18" charset="0"/>
                <a:ea typeface="Aptos" panose="020B0004020202020204" pitchFamily="34" charset="0"/>
                <a:cs typeface="Arial" panose="020B0604020202020204" pitchFamily="34" charset="0"/>
              </a:rPr>
              <a:t>Unit/floor time </a:t>
            </a:r>
            <a:r>
              <a:rPr lang="en-US" sz="2100" kern="100" dirty="0">
                <a:latin typeface="Times New Roman" panose="02020603050405020304" pitchFamily="18" charset="0"/>
                <a:ea typeface="Aptos" panose="020B0004020202020204" pitchFamily="34" charset="0"/>
                <a:cs typeface="Arial" panose="020B0604020202020204" pitchFamily="34" charset="0"/>
              </a:rPr>
              <a:t>is the amount of time the provider spends at the patient’s bedside and at management of the patient’s care on the unit or floor (e.g., writing orders for diagnostic tests or reviewing test results). Unit/floor time applies to inpatient hospital care, hospital observation care, initial and follow-up inpatient hospital consultations, and nursing facility services.</a:t>
            </a:r>
          </a:p>
        </p:txBody>
      </p:sp>
      <p:pic>
        <p:nvPicPr>
          <p:cNvPr id="7" name="Graphic 21">
            <a:extLst>
              <a:ext uri="{FF2B5EF4-FFF2-40B4-BE49-F238E27FC236}">
                <a16:creationId xmlns:a16="http://schemas.microsoft.com/office/drawing/2014/main" id="{2F1A86CB-A8EF-8D77-5123-9A6C1D7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341391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115EB3-1B22-E66A-1524-1BB5D99456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F34588-F226-E645-1957-EE9572ED087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48C3CD3-916D-8EFB-4561-A6A5685A5B20}"/>
              </a:ext>
            </a:extLst>
          </p:cNvPr>
          <p:cNvSpPr txBox="1"/>
          <p:nvPr/>
        </p:nvSpPr>
        <p:spPr>
          <a:xfrm>
            <a:off x="3067666" y="924868"/>
            <a:ext cx="618498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23273E9-BB8F-CAE4-ABD9-25529CB359D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6CEDB703-8DE4-C772-365E-EF3255BA6331}"/>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D420FEB-3E5C-F24B-1161-EE4782754B56}"/>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C028C84E-F0BB-FAB3-2A70-F3D916DA92BF}"/>
              </a:ext>
            </a:extLst>
          </p:cNvPr>
          <p:cNvSpPr txBox="1"/>
          <p:nvPr/>
        </p:nvSpPr>
        <p:spPr>
          <a:xfrm>
            <a:off x="919748" y="2121491"/>
            <a:ext cx="10084050" cy="3663311"/>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200" kern="100" dirty="0">
                <a:latin typeface="Times New Roman" panose="02020603050405020304" pitchFamily="18" charset="0"/>
                <a:ea typeface="Aptos" panose="020B0004020202020204" pitchFamily="34" charset="0"/>
                <a:cs typeface="Arial" panose="020B0604020202020204" pitchFamily="34" charset="0"/>
              </a:rPr>
              <a:t>Although the key components of history, examination, and medical decision making usually determine the E/M code, visits consisting predominantly of counseling and/or coordination of care are the exception. </a:t>
            </a:r>
          </a:p>
          <a:p>
            <a:pPr marL="342900" indent="-342900" algn="just">
              <a:lnSpc>
                <a:spcPct val="150000"/>
              </a:lnSpc>
              <a:spcAft>
                <a:spcPts val="600"/>
              </a:spcAft>
              <a:buFont typeface="Arial" panose="020B0604020202020204" pitchFamily="34" charset="0"/>
              <a:buChar char="•"/>
            </a:pPr>
            <a:r>
              <a:rPr lang="en-US" sz="2200" kern="100" dirty="0">
                <a:latin typeface="Times New Roman" panose="02020603050405020304" pitchFamily="18" charset="0"/>
                <a:ea typeface="Aptos" panose="020B0004020202020204" pitchFamily="34" charset="0"/>
                <a:cs typeface="Arial" panose="020B0604020202020204" pitchFamily="34" charset="0"/>
              </a:rPr>
              <a:t>When the physician spends more than </a:t>
            </a:r>
            <a:r>
              <a:rPr lang="en-US" sz="22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50 percent </a:t>
            </a:r>
            <a:r>
              <a:rPr lang="en-US" sz="2200" kern="100" dirty="0">
                <a:latin typeface="Times New Roman" panose="02020603050405020304" pitchFamily="18" charset="0"/>
                <a:ea typeface="Aptos" panose="020B0004020202020204" pitchFamily="34" charset="0"/>
                <a:cs typeface="Arial" panose="020B0604020202020204" pitchFamily="34" charset="0"/>
              </a:rPr>
              <a:t>of the encounter providing counseling and/or coordination of care, it is considered dominant and can be considered a key factor in selecting a particular E/M code. The extent of counseling must be documented in the patient’s chart to support the E/M code selected.</a:t>
            </a:r>
          </a:p>
        </p:txBody>
      </p:sp>
      <p:pic>
        <p:nvPicPr>
          <p:cNvPr id="7" name="Graphic 21">
            <a:extLst>
              <a:ext uri="{FF2B5EF4-FFF2-40B4-BE49-F238E27FC236}">
                <a16:creationId xmlns:a16="http://schemas.microsoft.com/office/drawing/2014/main" id="{7350CAC0-7CEF-B7AD-8412-F9FA8C86A26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6446073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23242E-2840-234D-99C4-3AFC89CCF7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BC39A1C-0BD5-73FA-3634-88D1F93A3D8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4380D60-54FE-8931-564E-6B09B612888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136CF4B-642A-838F-CDDC-5CE1AF743452}"/>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147BDB3D-93CF-53C3-7BDF-90A757452C5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DF22364-13FB-A02B-E4A7-3537CFB2E02D}"/>
              </a:ext>
            </a:extLst>
          </p:cNvPr>
          <p:cNvSpPr txBox="1"/>
          <p:nvPr/>
        </p:nvSpPr>
        <p:spPr>
          <a:xfrm>
            <a:off x="2283900" y="2834252"/>
            <a:ext cx="7118497" cy="1311449"/>
          </a:xfrm>
          <a:prstGeom prst="rect">
            <a:avLst/>
          </a:prstGeom>
          <a:noFill/>
        </p:spPr>
        <p:txBody>
          <a:bodyPr wrap="square" rtlCol="0">
            <a:spAutoFit/>
          </a:bodyPr>
          <a:lstStyle/>
          <a:p>
            <a:pPr marL="0" marR="0" algn="ctr">
              <a:lnSpc>
                <a:spcPct val="150000"/>
              </a:lnSpc>
              <a:spcAft>
                <a:spcPts val="600"/>
              </a:spcAft>
            </a:pPr>
            <a:r>
              <a:rPr lang="en-US" sz="6000" b="1" kern="100" dirty="0">
                <a:effectLst/>
                <a:latin typeface="Times New Roman" panose="02020603050405020304" pitchFamily="18" charset="0"/>
                <a:ea typeface="Aptos" panose="020B0004020202020204" pitchFamily="34" charset="0"/>
                <a:cs typeface="Arial" panose="020B0604020202020204" pitchFamily="34" charset="0"/>
              </a:rPr>
              <a:t>Surgery Section</a:t>
            </a:r>
            <a:endParaRPr lang="en-US" sz="6000" kern="100" dirty="0">
              <a:effectLst/>
              <a:latin typeface="Times New Roman" panose="02020603050405020304" pitchFamily="18" charset="0"/>
              <a:ea typeface="Aptos" panose="020B00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23768488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765A8-291F-1A77-7F25-2976D1E2AE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FF230D-04B0-24D1-1ED7-C776B3A41C4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2BE45D5-B945-2BE5-14FF-EE644C7740A8}"/>
              </a:ext>
            </a:extLst>
          </p:cNvPr>
          <p:cNvSpPr txBox="1"/>
          <p:nvPr/>
        </p:nvSpPr>
        <p:spPr>
          <a:xfrm>
            <a:off x="3067666" y="924868"/>
            <a:ext cx="6184982"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Surgery Section</a:t>
            </a:r>
          </a:p>
        </p:txBody>
      </p:sp>
      <p:sp>
        <p:nvSpPr>
          <p:cNvPr id="5" name="Rectangle 4">
            <a:extLst>
              <a:ext uri="{FF2B5EF4-FFF2-40B4-BE49-F238E27FC236}">
                <a16:creationId xmlns:a16="http://schemas.microsoft.com/office/drawing/2014/main" id="{56ADF92C-0CCB-1D63-201A-CC596C30A32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85EDAC56-4D4B-B8EA-CA7C-E6A91F9DF1B7}"/>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D5E11F6-D182-3ECD-AE72-2A14183048E3}"/>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C7292377-A860-E9FB-CDEA-2FA0ABD64455}"/>
              </a:ext>
            </a:extLst>
          </p:cNvPr>
          <p:cNvSpPr txBox="1"/>
          <p:nvPr/>
        </p:nvSpPr>
        <p:spPr>
          <a:xfrm>
            <a:off x="919748" y="2121491"/>
            <a:ext cx="10084050" cy="3980898"/>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Coders must be aware that </a:t>
            </a:r>
            <a:r>
              <a:rPr lang="en-US" sz="24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unbundling</a:t>
            </a:r>
            <a:r>
              <a:rPr lang="en-US" sz="2400" kern="100" dirty="0">
                <a:latin typeface="Times New Roman" panose="02020603050405020304" pitchFamily="18" charset="0"/>
                <a:ea typeface="Aptos" panose="020B0004020202020204" pitchFamily="34" charset="0"/>
                <a:cs typeface="Arial" panose="020B0604020202020204" pitchFamily="34" charset="0"/>
              </a:rPr>
              <a:t> is not allowed; unbundling means assigning multiple codes to procedures/services when just one comprehensive code should be reported.</a:t>
            </a:r>
          </a:p>
          <a:p>
            <a:pPr marL="342900" indent="-342900" algn="just">
              <a:lnSpc>
                <a:spcPct val="150000"/>
              </a:lnSpc>
              <a:spcAft>
                <a:spcPts val="600"/>
              </a:spcAft>
              <a:buFont typeface="Arial" panose="020B0604020202020204" pitchFamily="34" charset="0"/>
              <a:buChar char="•"/>
            </a:pPr>
            <a:r>
              <a:rPr lang="en-US" sz="24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Unbundling</a:t>
            </a:r>
            <a:r>
              <a:rPr lang="en-US" sz="2400" kern="100" dirty="0">
                <a:latin typeface="Times New Roman" panose="02020603050405020304" pitchFamily="18" charset="0"/>
                <a:ea typeface="Aptos" panose="020B0004020202020204" pitchFamily="34" charset="0"/>
                <a:cs typeface="Arial" panose="020B0604020202020204" pitchFamily="34" charset="0"/>
              </a:rPr>
              <a:t> occurs when a code for the separate surgical approach (e.g., laparotomy) is reported in addition to a code for the surgical procedure. Procedures performed to gain access to an area or organ system are not separately reported.</a:t>
            </a:r>
          </a:p>
        </p:txBody>
      </p:sp>
      <p:pic>
        <p:nvPicPr>
          <p:cNvPr id="7" name="Graphic 21">
            <a:extLst>
              <a:ext uri="{FF2B5EF4-FFF2-40B4-BE49-F238E27FC236}">
                <a16:creationId xmlns:a16="http://schemas.microsoft.com/office/drawing/2014/main" id="{6EEF4597-9F85-8728-D365-6DA942D26F8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8457850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07F5D-B740-B64C-4784-36EBCDBB87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363BC2-B127-A217-EB51-39EDA8A7F46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5C1B05D-0E26-DB56-9E29-CEC49ADCC58B}"/>
              </a:ext>
            </a:extLst>
          </p:cNvPr>
          <p:cNvSpPr txBox="1"/>
          <p:nvPr/>
        </p:nvSpPr>
        <p:spPr>
          <a:xfrm>
            <a:off x="3067666" y="924868"/>
            <a:ext cx="6184982"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Surgery Section</a:t>
            </a:r>
          </a:p>
        </p:txBody>
      </p:sp>
      <p:sp>
        <p:nvSpPr>
          <p:cNvPr id="5" name="Rectangle 4">
            <a:extLst>
              <a:ext uri="{FF2B5EF4-FFF2-40B4-BE49-F238E27FC236}">
                <a16:creationId xmlns:a16="http://schemas.microsoft.com/office/drawing/2014/main" id="{F244D99F-CA4F-1F8A-F8C2-7175F7A95C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8C9D858A-213A-02F3-D100-CAB87015D6AA}"/>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0230018-3169-C329-63F3-51AC44BBBFA2}"/>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pic>
        <p:nvPicPr>
          <p:cNvPr id="7" name="Graphic 21">
            <a:extLst>
              <a:ext uri="{FF2B5EF4-FFF2-40B4-BE49-F238E27FC236}">
                <a16:creationId xmlns:a16="http://schemas.microsoft.com/office/drawing/2014/main" id="{7E74DDB7-89D2-614C-BCFE-AA1CE6D9ECF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medical survey&#10;&#10;AI-generated content may be incorrect.">
            <a:extLst>
              <a:ext uri="{FF2B5EF4-FFF2-40B4-BE49-F238E27FC236}">
                <a16:creationId xmlns:a16="http://schemas.microsoft.com/office/drawing/2014/main" id="{46A971A3-C32F-AF61-DC15-80E5CAAAF6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7571" y="2427321"/>
            <a:ext cx="10702429" cy="2946783"/>
          </a:xfrm>
          <a:prstGeom prst="rect">
            <a:avLst/>
          </a:prstGeom>
        </p:spPr>
      </p:pic>
    </p:spTree>
    <p:custDataLst>
      <p:tags r:id="rId1"/>
    </p:custDataLst>
    <p:extLst>
      <p:ext uri="{BB962C8B-B14F-4D97-AF65-F5344CB8AC3E}">
        <p14:creationId xmlns:p14="http://schemas.microsoft.com/office/powerpoint/2010/main" val="24446525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F0BAA1-B54D-506A-A68B-ADB495DBB4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CCF2CC-2539-4885-B66E-EF878F01BC0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ABD902B-495C-56D1-DA0A-2178754EADB4}"/>
              </a:ext>
            </a:extLst>
          </p:cNvPr>
          <p:cNvSpPr txBox="1"/>
          <p:nvPr/>
        </p:nvSpPr>
        <p:spPr>
          <a:xfrm>
            <a:off x="2791326" y="924868"/>
            <a:ext cx="64613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Multiple Surgical Procedures</a:t>
            </a:r>
          </a:p>
        </p:txBody>
      </p:sp>
      <p:sp>
        <p:nvSpPr>
          <p:cNvPr id="5" name="Rectangle 4">
            <a:extLst>
              <a:ext uri="{FF2B5EF4-FFF2-40B4-BE49-F238E27FC236}">
                <a16:creationId xmlns:a16="http://schemas.microsoft.com/office/drawing/2014/main" id="{BE6F24D1-6663-D84E-1E8E-F1BFD4D18F4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B19FDA6-1A8B-B300-7444-519C798897D7}"/>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4342EF4-BAB9-51A4-5793-10826EFA5FD0}"/>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06</a:t>
            </a:r>
          </a:p>
        </p:txBody>
      </p:sp>
      <p:sp>
        <p:nvSpPr>
          <p:cNvPr id="48" name="TextBox 47">
            <a:extLst>
              <a:ext uri="{FF2B5EF4-FFF2-40B4-BE49-F238E27FC236}">
                <a16:creationId xmlns:a16="http://schemas.microsoft.com/office/drawing/2014/main" id="{57F2A7EF-251A-1BBD-D2C9-F65CED2E28AF}"/>
              </a:ext>
            </a:extLst>
          </p:cNvPr>
          <p:cNvSpPr txBox="1"/>
          <p:nvPr/>
        </p:nvSpPr>
        <p:spPr>
          <a:xfrm>
            <a:off x="942308" y="2066189"/>
            <a:ext cx="10084050" cy="4063998"/>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1900" kern="100" dirty="0">
                <a:latin typeface="Times New Roman" panose="02020603050405020304" pitchFamily="18" charset="0"/>
                <a:ea typeface="Aptos" panose="020B0004020202020204" pitchFamily="34" charset="0"/>
                <a:cs typeface="Arial" panose="020B0604020202020204" pitchFamily="34" charset="0"/>
              </a:rPr>
              <a:t>Great care must be taken when billing </a:t>
            </a:r>
            <a:r>
              <a:rPr lang="en-US" sz="1900" b="1" kern="100" dirty="0">
                <a:latin typeface="Times New Roman" panose="02020603050405020304" pitchFamily="18" charset="0"/>
                <a:ea typeface="Aptos" panose="020B0004020202020204" pitchFamily="34" charset="0"/>
                <a:cs typeface="Arial" panose="020B0604020202020204" pitchFamily="34" charset="0"/>
              </a:rPr>
              <a:t>multiple surgical procedures </a:t>
            </a:r>
            <a:r>
              <a:rPr lang="en-US" sz="1900" kern="100" dirty="0">
                <a:latin typeface="Times New Roman" panose="02020603050405020304" pitchFamily="18" charset="0"/>
                <a:ea typeface="Aptos" panose="020B0004020202020204" pitchFamily="34" charset="0"/>
                <a:cs typeface="Arial" panose="020B0604020202020204" pitchFamily="34" charset="0"/>
              </a:rPr>
              <a:t>(two or more surgeries performed during the same operative session). The major surgical procedure (the procedure reimbursed at the highest level) should be reported first on the claim, and the lesser surgeries listed on the claim in descending order of expense.</a:t>
            </a:r>
          </a:p>
          <a:p>
            <a:pPr marL="342900" indent="-342900" algn="just">
              <a:lnSpc>
                <a:spcPct val="150000"/>
              </a:lnSpc>
              <a:spcAft>
                <a:spcPts val="600"/>
              </a:spcAft>
              <a:buFont typeface="Arial" panose="020B0604020202020204" pitchFamily="34" charset="0"/>
              <a:buChar char="•"/>
            </a:pPr>
            <a:r>
              <a:rPr lang="en-US" sz="1900" kern="100" dirty="0">
                <a:latin typeface="Times New Roman" panose="02020603050405020304" pitchFamily="18" charset="0"/>
                <a:ea typeface="Aptos" panose="020B0004020202020204" pitchFamily="34" charset="0"/>
                <a:cs typeface="Arial" panose="020B0604020202020204" pitchFamily="34" charset="0"/>
              </a:rPr>
              <a:t>The ranking into major and minor procedures is done to accommodate the fact that most insurance companies will reduce the fee for the second surgery by 50 percent of the regular fee and for the third, fourth, and so on, by 50 to 75 percent. If a lesser procedure is listed first, it may be paid at 100 percent and the major or most expensive surgery reduced by 50 to 75 percent, resulting in a lower payment for the combined surgeries.</a:t>
            </a:r>
          </a:p>
        </p:txBody>
      </p:sp>
      <p:pic>
        <p:nvPicPr>
          <p:cNvPr id="7" name="Graphic 21">
            <a:extLst>
              <a:ext uri="{FF2B5EF4-FFF2-40B4-BE49-F238E27FC236}">
                <a16:creationId xmlns:a16="http://schemas.microsoft.com/office/drawing/2014/main" id="{E5B40878-48DC-CA65-0BC6-6548F9E0F36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42055119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314901" y="1212613"/>
            <a:ext cx="4113898" cy="823752"/>
          </a:xfrm>
          <a:prstGeom prst="rect">
            <a:avLst/>
          </a:prstGeom>
          <a:noFill/>
        </p:spPr>
        <p:txBody>
          <a:bodyPr wrap="square" rtlCol="0">
            <a:spAutoFit/>
          </a:bodyPr>
          <a:lstStyle/>
          <a:p>
            <a:pPr algn="ctr">
              <a:lnSpc>
                <a:spcPct val="150000"/>
              </a:lnSpc>
              <a:spcAft>
                <a:spcPts val="600"/>
              </a:spcAft>
            </a:pPr>
            <a:r>
              <a:rPr lang="en-US" sz="3600" b="1" kern="100" dirty="0">
                <a:latin typeface="Times New Roman" panose="02020603050405020304" pitchFamily="18" charset="0"/>
                <a:cs typeface="Arial" panose="020B0604020202020204" pitchFamily="34" charset="0"/>
              </a:rPr>
              <a:t>Key Takeaways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495028"/>
            <a:ext cx="8513935" cy="4018216"/>
          </a:xfrm>
          <a:prstGeom prst="rect">
            <a:avLst/>
          </a:prstGeom>
          <a:noFill/>
        </p:spPr>
        <p:txBody>
          <a:bodyPr wrap="square" rtlCol="0">
            <a:spAutoFit/>
          </a:bodyPr>
          <a:lstStyle/>
          <a:p>
            <a:pPr marL="457200" marR="0" indent="-457200" algn="just">
              <a:lnSpc>
                <a:spcPct val="150000"/>
              </a:lnSpc>
              <a:spcAft>
                <a:spcPts val="600"/>
              </a:spcAft>
              <a:buFont typeface="+mj-lt"/>
              <a:buAutoNum type="arabicPeriod"/>
            </a:pPr>
            <a:r>
              <a:rPr lang="en-US" kern="100" dirty="0">
                <a:latin typeface="Times New Roman" panose="02020603050405020304" pitchFamily="18" charset="0"/>
                <a:cs typeface="Arial" panose="020B0604020202020204" pitchFamily="34" charset="0"/>
              </a:rPr>
              <a:t>Current Procedural Terminology (CPT) is published by the American Medical Association (AMA) in 1966 and includes codes for procedures performed and services provided to patients.</a:t>
            </a:r>
          </a:p>
          <a:p>
            <a:pPr marL="457200" marR="0" indent="-457200" algn="just">
              <a:lnSpc>
                <a:spcPct val="150000"/>
              </a:lnSpc>
              <a:spcAft>
                <a:spcPts val="600"/>
              </a:spcAft>
              <a:buFont typeface="+mj-lt"/>
              <a:buAutoNum type="arabicPeriod"/>
            </a:pPr>
            <a:r>
              <a:rPr lang="en-US" kern="100" dirty="0">
                <a:latin typeface="Times New Roman" panose="02020603050405020304" pitchFamily="18" charset="0"/>
                <a:cs typeface="Arial" panose="020B0604020202020204" pitchFamily="34" charset="0"/>
              </a:rPr>
              <a:t>CPT codes are used to report services and procedures performed on patients in various settings.</a:t>
            </a:r>
          </a:p>
          <a:p>
            <a:pPr marL="457200" marR="0" indent="-457200" algn="just">
              <a:lnSpc>
                <a:spcPct val="150000"/>
              </a:lnSpc>
              <a:spcAft>
                <a:spcPts val="600"/>
              </a:spcAft>
              <a:buFont typeface="+mj-lt"/>
              <a:buAutoNum type="arabicPeriod"/>
            </a:pPr>
            <a:r>
              <a:rPr lang="en-US" kern="100" dirty="0">
                <a:latin typeface="Times New Roman" panose="02020603050405020304" pitchFamily="18" charset="0"/>
                <a:cs typeface="Arial" panose="020B0604020202020204" pitchFamily="34" charset="0"/>
              </a:rPr>
              <a:t>The Evaluation and Management (E/M) section is located at the beginning of CPT because these codes describe services most frequently provided by physicians. </a:t>
            </a:r>
          </a:p>
          <a:p>
            <a:pPr marL="457200" marR="0" indent="-457200" algn="just">
              <a:lnSpc>
                <a:spcPct val="150000"/>
              </a:lnSpc>
              <a:spcAft>
                <a:spcPts val="600"/>
              </a:spcAft>
              <a:buFont typeface="+mj-lt"/>
              <a:buAutoNum type="arabicPeriod"/>
            </a:pPr>
            <a:r>
              <a:rPr lang="en-US" kern="100" dirty="0">
                <a:latin typeface="Times New Roman" panose="02020603050405020304" pitchFamily="18" charset="0"/>
                <a:cs typeface="Arial" panose="020B0604020202020204" pitchFamily="34" charset="0"/>
              </a:rPr>
              <a:t>Regarding surgery section: * unbundling is not allowed, * great care must be taken when billing multiple surgical procedures.</a:t>
            </a:r>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06</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8.7|13.2|11.2"/>
</p:tagLst>
</file>

<file path=ppt/tags/tag2.xml><?xml version="1.0" encoding="utf-8"?>
<p:tagLst xmlns:a="http://schemas.openxmlformats.org/drawingml/2006/main" xmlns:r="http://schemas.openxmlformats.org/officeDocument/2006/relationships" xmlns:p="http://schemas.openxmlformats.org/presentationml/2006/main">
  <p:tag name="TIMING" val="|25.5|45"/>
</p:tagLst>
</file>

<file path=ppt/tags/tag3.xml><?xml version="1.0" encoding="utf-8"?>
<p:tagLst xmlns:a="http://schemas.openxmlformats.org/drawingml/2006/main" xmlns:r="http://schemas.openxmlformats.org/officeDocument/2006/relationships" xmlns:p="http://schemas.openxmlformats.org/presentationml/2006/main">
  <p:tag name="TIMING" val="|3.4|35.9"/>
</p:tagLst>
</file>

<file path=ppt/tags/tag4.xml><?xml version="1.0" encoding="utf-8"?>
<p:tagLst xmlns:a="http://schemas.openxmlformats.org/drawingml/2006/main" xmlns:r="http://schemas.openxmlformats.org/officeDocument/2006/relationships" xmlns:p="http://schemas.openxmlformats.org/presentationml/2006/main">
  <p:tag name="TIMING" val="|5.1|51.6"/>
</p:tagLst>
</file>

<file path=ppt/tags/tag5.xml><?xml version="1.0" encoding="utf-8"?>
<p:tagLst xmlns:a="http://schemas.openxmlformats.org/drawingml/2006/main" xmlns:r="http://schemas.openxmlformats.org/officeDocument/2006/relationships" xmlns:p="http://schemas.openxmlformats.org/presentationml/2006/main">
  <p:tag name="TIMING" val="|17.2|4.7|21.2|25.7"/>
</p:tagLst>
</file>

<file path=ppt/tags/tag6.xml><?xml version="1.0" encoding="utf-8"?>
<p:tagLst xmlns:a="http://schemas.openxmlformats.org/drawingml/2006/main" xmlns:r="http://schemas.openxmlformats.org/officeDocument/2006/relationships" xmlns:p="http://schemas.openxmlformats.org/presentationml/2006/main">
  <p:tag name="TIMING" val="|1.2|104.7"/>
</p:tagLst>
</file>

<file path=ppt/tags/tag7.xml><?xml version="1.0" encoding="utf-8"?>
<p:tagLst xmlns:a="http://schemas.openxmlformats.org/drawingml/2006/main" xmlns:r="http://schemas.openxmlformats.org/officeDocument/2006/relationships" xmlns:p="http://schemas.openxmlformats.org/presentationml/2006/main">
  <p:tag name="TIMING" val="|10.2"/>
</p:tagLst>
</file>

<file path=ppt/tags/tag8.xml><?xml version="1.0" encoding="utf-8"?>
<p:tagLst xmlns:a="http://schemas.openxmlformats.org/drawingml/2006/main" xmlns:r="http://schemas.openxmlformats.org/officeDocument/2006/relationships" xmlns:p="http://schemas.openxmlformats.org/presentationml/2006/main">
  <p:tag name="TIMING" val="|10.1|36.6"/>
</p:tagLst>
</file>

<file path=ppt/tags/tag9.xml><?xml version="1.0" encoding="utf-8"?>
<p:tagLst xmlns:a="http://schemas.openxmlformats.org/drawingml/2006/main" xmlns:r="http://schemas.openxmlformats.org/officeDocument/2006/relationships" xmlns:p="http://schemas.openxmlformats.org/presentationml/2006/main">
  <p:tag name="TIMING" val="|29.4|48.7"/>
</p:tagLst>
</file>

<file path=ppt/tags/tag10.xml><?xml version="1.0" encoding="utf-8"?>
<p:tagLst xmlns:a="http://schemas.openxmlformats.org/drawingml/2006/main" xmlns:r="http://schemas.openxmlformats.org/officeDocument/2006/relationships" xmlns:p="http://schemas.openxmlformats.org/presentationml/2006/main">
  <p:tag name="TIMING" val="|9.2|20.6|97.1"/>
</p:tagLst>
</file>

<file path=ppt/tags/tag11.xml><?xml version="1.0" encoding="utf-8"?>
<p:tagLst xmlns:a="http://schemas.openxmlformats.org/drawingml/2006/main" xmlns:r="http://schemas.openxmlformats.org/officeDocument/2006/relationships" xmlns:p="http://schemas.openxmlformats.org/presentationml/2006/main">
  <p:tag name="TIMING" val="|2.4"/>
</p:tagLst>
</file>

<file path=ppt/tags/tag12.xml><?xml version="1.0" encoding="utf-8"?>
<p:tagLst xmlns:a="http://schemas.openxmlformats.org/drawingml/2006/main" xmlns:r="http://schemas.openxmlformats.org/officeDocument/2006/relationships" xmlns:p="http://schemas.openxmlformats.org/presentationml/2006/main">
  <p:tag name="TIMING" val="|10.2|15|53.6"/>
</p:tagLst>
</file>

<file path=ppt/tags/tag13.xml><?xml version="1.0" encoding="utf-8"?>
<p:tagLst xmlns:a="http://schemas.openxmlformats.org/drawingml/2006/main" xmlns:r="http://schemas.openxmlformats.org/officeDocument/2006/relationships" xmlns:p="http://schemas.openxmlformats.org/presentationml/2006/main">
  <p:tag name="TIMING" val="|5.1"/>
</p:tagLst>
</file>

<file path=ppt/tags/tag14.xml><?xml version="1.0" encoding="utf-8"?>
<p:tagLst xmlns:a="http://schemas.openxmlformats.org/drawingml/2006/main" xmlns:r="http://schemas.openxmlformats.org/officeDocument/2006/relationships" xmlns:p="http://schemas.openxmlformats.org/presentationml/2006/main">
  <p:tag name="TIMING" val="|9.1|41.5"/>
</p:tagLst>
</file>

<file path=ppt/tags/tag15.xml><?xml version="1.0" encoding="utf-8"?>
<p:tagLst xmlns:a="http://schemas.openxmlformats.org/drawingml/2006/main" xmlns:r="http://schemas.openxmlformats.org/officeDocument/2006/relationships" xmlns:p="http://schemas.openxmlformats.org/presentationml/2006/main">
  <p:tag name="TIMING" val="|8.9"/>
</p:tagLst>
</file>

<file path=ppt/tags/tag16.xml><?xml version="1.0" encoding="utf-8"?>
<p:tagLst xmlns:a="http://schemas.openxmlformats.org/drawingml/2006/main" xmlns:r="http://schemas.openxmlformats.org/officeDocument/2006/relationships" xmlns:p="http://schemas.openxmlformats.org/presentationml/2006/main">
  <p:tag name="TIMING" val="|18.1|50"/>
</p:tagLst>
</file>

<file path=ppt/tags/tag17.xml><?xml version="1.0" encoding="utf-8"?>
<p:tagLst xmlns:a="http://schemas.openxmlformats.org/drawingml/2006/main" xmlns:r="http://schemas.openxmlformats.org/officeDocument/2006/relationships" xmlns:p="http://schemas.openxmlformats.org/presentationml/2006/main">
  <p:tag name="TIMING" val="|5.7|90.8"/>
</p:tagLst>
</file>

<file path=ppt/tags/tag18.xml><?xml version="1.0" encoding="utf-8"?>
<p:tagLst xmlns:a="http://schemas.openxmlformats.org/drawingml/2006/main" xmlns:r="http://schemas.openxmlformats.org/officeDocument/2006/relationships" xmlns:p="http://schemas.openxmlformats.org/presentationml/2006/main">
  <p:tag name="TIMING" val="|11|13.1|27.6|46.8|20.8|30.8"/>
</p:tagLst>
</file>

<file path=ppt/tags/tag19.xml><?xml version="1.0" encoding="utf-8"?>
<p:tagLst xmlns:a="http://schemas.openxmlformats.org/drawingml/2006/main" xmlns:r="http://schemas.openxmlformats.org/officeDocument/2006/relationships" xmlns:p="http://schemas.openxmlformats.org/presentationml/2006/main">
  <p:tag name="TIMING" val="|5.1|67.3"/>
</p:tagLst>
</file>

<file path=ppt/tags/tag20.xml><?xml version="1.0" encoding="utf-8"?>
<p:tagLst xmlns:a="http://schemas.openxmlformats.org/drawingml/2006/main" xmlns:r="http://schemas.openxmlformats.org/officeDocument/2006/relationships" xmlns:p="http://schemas.openxmlformats.org/presentationml/2006/main">
  <p:tag name="TIMING" val="|4.7|68.5"/>
</p:tagLst>
</file>

<file path=ppt/tags/tag21.xml><?xml version="1.0" encoding="utf-8"?>
<p:tagLst xmlns:a="http://schemas.openxmlformats.org/drawingml/2006/main" xmlns:r="http://schemas.openxmlformats.org/officeDocument/2006/relationships" xmlns:p="http://schemas.openxmlformats.org/presentationml/2006/main">
  <p:tag name="TIMING" val="|17.1|30.1"/>
</p:tagLst>
</file>

<file path=ppt/tags/tag22.xml><?xml version="1.0" encoding="utf-8"?>
<p:tagLst xmlns:a="http://schemas.openxmlformats.org/drawingml/2006/main" xmlns:r="http://schemas.openxmlformats.org/officeDocument/2006/relationships" xmlns:p="http://schemas.openxmlformats.org/presentationml/2006/main">
  <p:tag name="TIMING" val="|5.9"/>
</p:tagLst>
</file>

<file path=ppt/tags/tag23.xml><?xml version="1.0" encoding="utf-8"?>
<p:tagLst xmlns:a="http://schemas.openxmlformats.org/drawingml/2006/main" xmlns:r="http://schemas.openxmlformats.org/officeDocument/2006/relationships" xmlns:p="http://schemas.openxmlformats.org/presentationml/2006/main">
  <p:tag name="TIMING" val="|4.8"/>
</p:tagLst>
</file>

<file path=ppt/tags/tag24.xml><?xml version="1.0" encoding="utf-8"?>
<p:tagLst xmlns:a="http://schemas.openxmlformats.org/drawingml/2006/main" xmlns:r="http://schemas.openxmlformats.org/officeDocument/2006/relationships" xmlns:p="http://schemas.openxmlformats.org/presentationml/2006/main">
  <p:tag name="TIMING" val="|8.3|49.7|28.6|19"/>
</p:tagLst>
</file>

<file path=ppt/tags/tag25.xml><?xml version="1.0" encoding="utf-8"?>
<p:tagLst xmlns:a="http://schemas.openxmlformats.org/drawingml/2006/main" xmlns:r="http://schemas.openxmlformats.org/officeDocument/2006/relationships" xmlns:p="http://schemas.openxmlformats.org/presentationml/2006/main">
  <p:tag name="TIMING" val="|1.4|38.9"/>
</p:tagLst>
</file>

<file path=ppt/tags/tag26.xml><?xml version="1.0" encoding="utf-8"?>
<p:tagLst xmlns:a="http://schemas.openxmlformats.org/drawingml/2006/main" xmlns:r="http://schemas.openxmlformats.org/officeDocument/2006/relationships" xmlns:p="http://schemas.openxmlformats.org/presentationml/2006/main">
  <p:tag name="TIMING" val="|6.2|148.8"/>
</p:tagLst>
</file>

<file path=ppt/tags/tag27.xml><?xml version="1.0" encoding="utf-8"?>
<p:tagLst xmlns:a="http://schemas.openxmlformats.org/drawingml/2006/main" xmlns:r="http://schemas.openxmlformats.org/officeDocument/2006/relationships" xmlns:p="http://schemas.openxmlformats.org/presentationml/2006/main">
  <p:tag name="TIMING" val="|3.7|35.7|151"/>
</p:tagLst>
</file>

<file path=ppt/tags/tag28.xml><?xml version="1.0" encoding="utf-8"?>
<p:tagLst xmlns:a="http://schemas.openxmlformats.org/drawingml/2006/main" xmlns:r="http://schemas.openxmlformats.org/officeDocument/2006/relationships" xmlns:p="http://schemas.openxmlformats.org/presentationml/2006/main">
  <p:tag name="TIMING" val="|3|23.8|26.8"/>
</p:tagLst>
</file>

<file path=ppt/tags/tag29.xml><?xml version="1.0" encoding="utf-8"?>
<p:tagLst xmlns:a="http://schemas.openxmlformats.org/drawingml/2006/main" xmlns:r="http://schemas.openxmlformats.org/officeDocument/2006/relationships" xmlns:p="http://schemas.openxmlformats.org/presentationml/2006/main">
  <p:tag name="TIMING" val="|9.6"/>
</p:tagLst>
</file>

<file path=ppt/tags/tag30.xml><?xml version="1.0" encoding="utf-8"?>
<p:tagLst xmlns:a="http://schemas.openxmlformats.org/drawingml/2006/main" xmlns:r="http://schemas.openxmlformats.org/officeDocument/2006/relationships" xmlns:p="http://schemas.openxmlformats.org/presentationml/2006/main">
  <p:tag name="TIMING" val="|2.4|64"/>
</p:tagLst>
</file>

<file path=ppt/tags/tag31.xml><?xml version="1.0" encoding="utf-8"?>
<p:tagLst xmlns:a="http://schemas.openxmlformats.org/drawingml/2006/main" xmlns:r="http://schemas.openxmlformats.org/officeDocument/2006/relationships" xmlns:p="http://schemas.openxmlformats.org/presentationml/2006/main">
  <p:tag name="TIMING" val="|3.1|73.4|7.6|37.5"/>
</p:tagLst>
</file>

<file path=ppt/tags/tag32.xml><?xml version="1.0" encoding="utf-8"?>
<p:tagLst xmlns:a="http://schemas.openxmlformats.org/drawingml/2006/main" xmlns:r="http://schemas.openxmlformats.org/officeDocument/2006/relationships" xmlns:p="http://schemas.openxmlformats.org/presentationml/2006/main">
  <p:tag name="TIMING" val="|5.9|13.6|57.9"/>
</p:tagLst>
</file>

<file path=ppt/tags/tag33.xml><?xml version="1.0" encoding="utf-8"?>
<p:tagLst xmlns:a="http://schemas.openxmlformats.org/drawingml/2006/main" xmlns:r="http://schemas.openxmlformats.org/officeDocument/2006/relationships" xmlns:p="http://schemas.openxmlformats.org/presentationml/2006/main">
  <p:tag name="TIMING" val="|31.5|50.2"/>
</p:tagLst>
</file>

<file path=ppt/tags/tag34.xml><?xml version="1.0" encoding="utf-8"?>
<p:tagLst xmlns:a="http://schemas.openxmlformats.org/drawingml/2006/main" xmlns:r="http://schemas.openxmlformats.org/officeDocument/2006/relationships" xmlns:p="http://schemas.openxmlformats.org/presentationml/2006/main">
  <p:tag name="TIMING" val="|12.7"/>
</p:tagLst>
</file>

<file path=ppt/tags/tag35.xml><?xml version="1.0" encoding="utf-8"?>
<p:tagLst xmlns:a="http://schemas.openxmlformats.org/drawingml/2006/main" xmlns:r="http://schemas.openxmlformats.org/officeDocument/2006/relationships" xmlns:p="http://schemas.openxmlformats.org/presentationml/2006/main">
  <p:tag name="TIMING" val="|9.1|150.2"/>
</p:tagLst>
</file>

<file path=ppt/tags/tag36.xml><?xml version="1.0" encoding="utf-8"?>
<p:tagLst xmlns:a="http://schemas.openxmlformats.org/drawingml/2006/main" xmlns:r="http://schemas.openxmlformats.org/officeDocument/2006/relationships" xmlns:p="http://schemas.openxmlformats.org/presentationml/2006/main">
  <p:tag name="TIMING" val="|3.5"/>
</p:tagLst>
</file>

<file path=ppt/tags/tag37.xml><?xml version="1.0" encoding="utf-8"?>
<p:tagLst xmlns:a="http://schemas.openxmlformats.org/drawingml/2006/main" xmlns:r="http://schemas.openxmlformats.org/officeDocument/2006/relationships" xmlns:p="http://schemas.openxmlformats.org/presentationml/2006/main">
  <p:tag name="TIMING" val="|26.7|63.5"/>
</p:tagLst>
</file>

<file path=ppt/tags/tag38.xml><?xml version="1.0" encoding="utf-8"?>
<p:tagLst xmlns:a="http://schemas.openxmlformats.org/drawingml/2006/main" xmlns:r="http://schemas.openxmlformats.org/officeDocument/2006/relationships" xmlns:p="http://schemas.openxmlformats.org/presentationml/2006/main">
  <p:tag name="TIMING" val="|9.8|20.9|26.2|29.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4615</TotalTime>
  <Words>2441</Words>
  <Application>Microsoft Office PowerPoint</Application>
  <PresentationFormat>Widescreen</PresentationFormat>
  <Paragraphs>260</Paragraphs>
  <Slides>40</Slides>
  <Notes>39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Roboto Light</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Hayat Farag</cp:lastModifiedBy>
  <cp:revision>617</cp:revision>
  <dcterms:created xsi:type="dcterms:W3CDTF">2023-04-29T09:08:00Z</dcterms:created>
  <dcterms:modified xsi:type="dcterms:W3CDTF">2025-07-14T05:44:13Z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