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496" r:id="rId6"/>
    <p:sldId id="271" r:id="rId7"/>
    <p:sldId id="256" r:id="rId8"/>
    <p:sldId id="612" r:id="rId9"/>
    <p:sldId id="613" r:id="rId10"/>
    <p:sldId id="614" r:id="rId11"/>
    <p:sldId id="615" r:id="rId12"/>
    <p:sldId id="616" r:id="rId13"/>
    <p:sldId id="617" r:id="rId14"/>
    <p:sldId id="618" r:id="rId15"/>
    <p:sldId id="619" r:id="rId16"/>
    <p:sldId id="620" r:id="rId17"/>
    <p:sldId id="621" r:id="rId18"/>
    <p:sldId id="623" r:id="rId19"/>
    <p:sldId id="624" r:id="rId20"/>
    <p:sldId id="625" r:id="rId21"/>
    <p:sldId id="627" r:id="rId22"/>
    <p:sldId id="626" r:id="rId23"/>
    <p:sldId id="628" r:id="rId24"/>
    <p:sldId id="629" r:id="rId25"/>
    <p:sldId id="630" r:id="rId26"/>
    <p:sldId id="631" r:id="rId27"/>
    <p:sldId id="632" r:id="rId28"/>
    <p:sldId id="633" r:id="rId29"/>
    <p:sldId id="634" r:id="rId30"/>
    <p:sldId id="635" r:id="rId31"/>
    <p:sldId id="644" r:id="rId32"/>
    <p:sldId id="636" r:id="rId33"/>
    <p:sldId id="637" r:id="rId34"/>
    <p:sldId id="638" r:id="rId35"/>
    <p:sldId id="639" r:id="rId36"/>
    <p:sldId id="640" r:id="rId37"/>
    <p:sldId id="641" r:id="rId38"/>
    <p:sldId id="642" r:id="rId39"/>
    <p:sldId id="64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6"/>
            <p14:sldId id="271"/>
            <p14:sldId id="256"/>
            <p14:sldId id="612"/>
            <p14:sldId id="613"/>
            <p14:sldId id="614"/>
            <p14:sldId id="615"/>
            <p14:sldId id="616"/>
            <p14:sldId id="617"/>
            <p14:sldId id="618"/>
            <p14:sldId id="619"/>
            <p14:sldId id="620"/>
            <p14:sldId id="621"/>
            <p14:sldId id="623"/>
            <p14:sldId id="624"/>
            <p14:sldId id="625"/>
            <p14:sldId id="627"/>
            <p14:sldId id="626"/>
            <p14:sldId id="628"/>
            <p14:sldId id="629"/>
            <p14:sldId id="630"/>
            <p14:sldId id="631"/>
            <p14:sldId id="632"/>
            <p14:sldId id="633"/>
            <p14:sldId id="634"/>
            <p14:sldId id="635"/>
            <p14:sldId id="644"/>
            <p14:sldId id="636"/>
            <p14:sldId id="637"/>
            <p14:sldId id="638"/>
            <p14:sldId id="639"/>
            <p14:sldId id="640"/>
            <p14:sldId id="641"/>
            <p14:sldId id="642"/>
            <p14:sldId id="64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6"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77"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1DFD5F4-E602-45B0-8761-9547A82FCF06}" type="doc">
      <dgm:prSet loTypeId="urn:microsoft.com/office/officeart/2005/8/layout/cycle4" loCatId="cycle" qsTypeId="urn:microsoft.com/office/officeart/2005/8/quickstyle/simple1" qsCatId="simple" csTypeId="urn:microsoft.com/office/officeart/2005/8/colors/accent1_5" csCatId="accent1" phldr="1"/>
      <dgm:spPr/>
      <dgm:t>
        <a:bodyPr/>
        <a:lstStyle/>
        <a:p>
          <a:endParaRPr lang="en-US"/>
        </a:p>
      </dgm:t>
    </dgm:pt>
    <dgm:pt modelId="{B7D483BB-F40D-4F51-B92B-A1D6FEA5109D}">
      <dgm:prSet phldrT="[Text]"/>
      <dgm:spPr/>
      <dgm:t>
        <a:bodyPr/>
        <a:lstStyle/>
        <a:p>
          <a:r>
            <a:rPr lang="ar-EG" dirty="0" smtClean="0"/>
            <a:t>السمع والإنصات</a:t>
          </a:r>
          <a:endParaRPr lang="en-US" dirty="0"/>
        </a:p>
      </dgm:t>
    </dgm:pt>
    <dgm:pt modelId="{966CA3A4-590E-49A1-B0CE-AAA5BA2BB598}" type="parTrans" cxnId="{DFA0459F-8AE4-4379-8126-71FF56C9BA82}">
      <dgm:prSet/>
      <dgm:spPr/>
      <dgm:t>
        <a:bodyPr/>
        <a:lstStyle/>
        <a:p>
          <a:endParaRPr lang="en-US"/>
        </a:p>
      </dgm:t>
    </dgm:pt>
    <dgm:pt modelId="{B24FA07F-2EB7-4CA5-A1B7-7BE6E01EC636}" type="sibTrans" cxnId="{DFA0459F-8AE4-4379-8126-71FF56C9BA82}">
      <dgm:prSet/>
      <dgm:spPr/>
      <dgm:t>
        <a:bodyPr/>
        <a:lstStyle/>
        <a:p>
          <a:endParaRPr lang="en-US"/>
        </a:p>
      </dgm:t>
    </dgm:pt>
    <dgm:pt modelId="{A3156374-51E6-4E70-A6B2-A686740199B5}">
      <dgm:prSet phldrT="[Text]" custT="1"/>
      <dgm:spPr/>
      <dgm:t>
        <a:bodyPr/>
        <a:lstStyle/>
        <a:p>
          <a:r>
            <a:rPr lang="en-US" sz="28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Hearing and Listening</a:t>
          </a:r>
          <a:endParaRPr lang="en-US" sz="2800" b="1" dirty="0">
            <a:solidFill>
              <a:schemeClr val="tx1"/>
            </a:solidFill>
          </a:endParaRPr>
        </a:p>
      </dgm:t>
    </dgm:pt>
    <dgm:pt modelId="{62F753ED-3AD4-4F43-A683-0636A28A2195}" type="parTrans" cxnId="{C89BC9E8-CA29-49D4-9EFA-9B51DDB12D04}">
      <dgm:prSet/>
      <dgm:spPr/>
      <dgm:t>
        <a:bodyPr/>
        <a:lstStyle/>
        <a:p>
          <a:endParaRPr lang="en-US"/>
        </a:p>
      </dgm:t>
    </dgm:pt>
    <dgm:pt modelId="{654D2EC2-0629-4412-B9F8-49A613DB8E59}" type="sibTrans" cxnId="{C89BC9E8-CA29-49D4-9EFA-9B51DDB12D04}">
      <dgm:prSet/>
      <dgm:spPr/>
      <dgm:t>
        <a:bodyPr/>
        <a:lstStyle/>
        <a:p>
          <a:endParaRPr lang="en-US"/>
        </a:p>
      </dgm:t>
    </dgm:pt>
    <dgm:pt modelId="{6EA825EE-A796-4F5D-B81C-9A81D3BB332E}">
      <dgm:prSet phldrT="[Text]"/>
      <dgm:spPr/>
      <dgm:t>
        <a:bodyPr/>
        <a:lstStyle/>
        <a:p>
          <a:r>
            <a:rPr lang="ar-EG" dirty="0" smtClean="0"/>
            <a:t>عوائق الإنصات</a:t>
          </a:r>
          <a:endParaRPr lang="en-US" dirty="0"/>
        </a:p>
      </dgm:t>
    </dgm:pt>
    <dgm:pt modelId="{99493860-48D1-4F5B-A0E6-2E4E71D9F3C1}" type="parTrans" cxnId="{4E2B576B-A4F9-4A11-8701-AADD4D1B57B8}">
      <dgm:prSet/>
      <dgm:spPr/>
      <dgm:t>
        <a:bodyPr/>
        <a:lstStyle/>
        <a:p>
          <a:endParaRPr lang="en-US"/>
        </a:p>
      </dgm:t>
    </dgm:pt>
    <dgm:pt modelId="{80EC4037-771B-484A-A136-27A4B45E13BB}" type="sibTrans" cxnId="{4E2B576B-A4F9-4A11-8701-AADD4D1B57B8}">
      <dgm:prSet/>
      <dgm:spPr/>
      <dgm:t>
        <a:bodyPr/>
        <a:lstStyle/>
        <a:p>
          <a:endParaRPr lang="en-US"/>
        </a:p>
      </dgm:t>
    </dgm:pt>
    <dgm:pt modelId="{0615C2F2-D424-41DC-8D8A-5631A05D1B19}">
      <dgm:prSet phldrT="[Text]" custT="1"/>
      <dgm:spPr/>
      <dgm:t>
        <a:bodyPr/>
        <a:lstStyle/>
        <a:p>
          <a:r>
            <a:rPr lang="en-US" sz="2800" b="1"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Listening barriers</a:t>
          </a:r>
          <a:endParaRPr lang="en-US" sz="2800" b="1" dirty="0">
            <a:solidFill>
              <a:schemeClr val="tx1"/>
            </a:solidFill>
          </a:endParaRPr>
        </a:p>
      </dgm:t>
    </dgm:pt>
    <dgm:pt modelId="{366825C2-6B0C-427C-9288-E0504B04B4F5}" type="parTrans" cxnId="{CA32A6AF-6853-4D92-926D-323292124415}">
      <dgm:prSet/>
      <dgm:spPr/>
      <dgm:t>
        <a:bodyPr/>
        <a:lstStyle/>
        <a:p>
          <a:endParaRPr lang="en-US"/>
        </a:p>
      </dgm:t>
    </dgm:pt>
    <dgm:pt modelId="{10849DEA-5E22-447D-8C8A-176C3F1451D8}" type="sibTrans" cxnId="{CA32A6AF-6853-4D92-926D-323292124415}">
      <dgm:prSet/>
      <dgm:spPr/>
      <dgm:t>
        <a:bodyPr/>
        <a:lstStyle/>
        <a:p>
          <a:endParaRPr lang="en-US"/>
        </a:p>
      </dgm:t>
    </dgm:pt>
    <dgm:pt modelId="{643371D2-BE7B-4DB9-80C4-AADA679554A1}">
      <dgm:prSet phldrT="[Text]"/>
      <dgm:spPr/>
      <dgm:t>
        <a:bodyPr/>
        <a:lstStyle/>
        <a:p>
          <a:r>
            <a:rPr lang="ar-EG" dirty="0" smtClean="0"/>
            <a:t>تطوير مهارة الإنصات</a:t>
          </a:r>
          <a:endParaRPr lang="en-US" dirty="0"/>
        </a:p>
      </dgm:t>
    </dgm:pt>
    <dgm:pt modelId="{AC2EF7E7-D58E-4843-BD06-FB8AD5B97574}" type="parTrans" cxnId="{AD9B5936-9F95-477B-875B-349B1A8346C0}">
      <dgm:prSet/>
      <dgm:spPr/>
      <dgm:t>
        <a:bodyPr/>
        <a:lstStyle/>
        <a:p>
          <a:endParaRPr lang="en-US"/>
        </a:p>
      </dgm:t>
    </dgm:pt>
    <dgm:pt modelId="{9BD413ED-86AD-4353-B4F6-1B80DFE9DB7C}" type="sibTrans" cxnId="{AD9B5936-9F95-477B-875B-349B1A8346C0}">
      <dgm:prSet/>
      <dgm:spPr/>
      <dgm:t>
        <a:bodyPr/>
        <a:lstStyle/>
        <a:p>
          <a:endParaRPr lang="en-US"/>
        </a:p>
      </dgm:t>
    </dgm:pt>
    <dgm:pt modelId="{6760FAC1-F0B1-4CA1-A416-25F2C2B08328}">
      <dgm:prSet phldrT="[Text]" custT="1"/>
      <dgm:spPr/>
      <dgm:t>
        <a:bodyPr/>
        <a:lstStyle/>
        <a:p>
          <a:r>
            <a:rPr lang="en-US" sz="2800" b="1" dirty="0" smtClean="0">
              <a:solidFill>
                <a:schemeClr val="tx1"/>
              </a:solidFill>
              <a:latin typeface="Times New Roman" panose="02020603050405020304" pitchFamily="18" charset="0"/>
              <a:cs typeface="Times New Roman" panose="02020603050405020304" pitchFamily="18" charset="0"/>
            </a:rPr>
            <a:t>Improving Your Listening </a:t>
          </a:r>
          <a:endParaRPr lang="en-US" sz="2800" b="1" dirty="0">
            <a:solidFill>
              <a:schemeClr val="tx1"/>
            </a:solidFill>
          </a:endParaRPr>
        </a:p>
      </dgm:t>
    </dgm:pt>
    <dgm:pt modelId="{AAB4C9FE-59DE-4BFA-86DA-489042078196}" type="parTrans" cxnId="{B4677EEA-8465-4183-85DA-FF1D32F712AC}">
      <dgm:prSet/>
      <dgm:spPr/>
      <dgm:t>
        <a:bodyPr/>
        <a:lstStyle/>
        <a:p>
          <a:endParaRPr lang="en-US"/>
        </a:p>
      </dgm:t>
    </dgm:pt>
    <dgm:pt modelId="{D40B3D3D-1954-4C72-8E6F-6CCAE8D987A3}" type="sibTrans" cxnId="{B4677EEA-8465-4183-85DA-FF1D32F712AC}">
      <dgm:prSet/>
      <dgm:spPr/>
      <dgm:t>
        <a:bodyPr/>
        <a:lstStyle/>
        <a:p>
          <a:endParaRPr lang="en-US"/>
        </a:p>
      </dgm:t>
    </dgm:pt>
    <dgm:pt modelId="{8F6F9A23-32BF-48A4-BB3B-0252A2F9AE99}">
      <dgm:prSet phldrT="[Text]"/>
      <dgm:spPr/>
      <dgm:t>
        <a:bodyPr/>
        <a:lstStyle/>
        <a:p>
          <a:r>
            <a:rPr lang="ar-EG" dirty="0" smtClean="0"/>
            <a:t>أساليب الإنصات</a:t>
          </a:r>
          <a:endParaRPr lang="en-US" dirty="0"/>
        </a:p>
      </dgm:t>
    </dgm:pt>
    <dgm:pt modelId="{508DBB3E-662D-438C-B5D7-120E86D4456B}" type="parTrans" cxnId="{64379C80-B59E-4184-9B2C-55F6040F4AAB}">
      <dgm:prSet/>
      <dgm:spPr/>
      <dgm:t>
        <a:bodyPr/>
        <a:lstStyle/>
        <a:p>
          <a:endParaRPr lang="en-US"/>
        </a:p>
      </dgm:t>
    </dgm:pt>
    <dgm:pt modelId="{DF935A39-E864-49E3-9584-5B48F521B71B}" type="sibTrans" cxnId="{64379C80-B59E-4184-9B2C-55F6040F4AAB}">
      <dgm:prSet/>
      <dgm:spPr/>
      <dgm:t>
        <a:bodyPr/>
        <a:lstStyle/>
        <a:p>
          <a:endParaRPr lang="en-US"/>
        </a:p>
      </dgm:t>
    </dgm:pt>
    <dgm:pt modelId="{D27321B3-E478-4391-BC84-AAAB8FBE0384}">
      <dgm:prSet phldrT="[Text]" custT="1"/>
      <dgm:spPr/>
      <dgm:t>
        <a:bodyPr/>
        <a:lstStyle/>
        <a:p>
          <a:r>
            <a:rPr lang="en-US" sz="2800" b="1" dirty="0" smtClean="0">
              <a:solidFill>
                <a:schemeClr val="tx1"/>
              </a:solidFill>
              <a:latin typeface="Times New Roman" panose="02020603050405020304" pitchFamily="18" charset="0"/>
              <a:cs typeface="Times New Roman" panose="02020603050405020304" pitchFamily="18" charset="0"/>
            </a:rPr>
            <a:t>Listening styles </a:t>
          </a:r>
          <a:endParaRPr lang="en-US" sz="2800" b="1" dirty="0">
            <a:solidFill>
              <a:schemeClr val="tx1"/>
            </a:solidFill>
          </a:endParaRPr>
        </a:p>
      </dgm:t>
    </dgm:pt>
    <dgm:pt modelId="{26F1EC8A-B66D-48C1-984B-CEC91B734AC3}" type="parTrans" cxnId="{5DBE1213-53C2-474D-8D1B-54F5E63D519C}">
      <dgm:prSet/>
      <dgm:spPr/>
      <dgm:t>
        <a:bodyPr/>
        <a:lstStyle/>
        <a:p>
          <a:endParaRPr lang="en-US"/>
        </a:p>
      </dgm:t>
    </dgm:pt>
    <dgm:pt modelId="{2A0D7F47-3479-45B8-BF68-6558C6ADA3EE}" type="sibTrans" cxnId="{5DBE1213-53C2-474D-8D1B-54F5E63D519C}">
      <dgm:prSet/>
      <dgm:spPr/>
      <dgm:t>
        <a:bodyPr/>
        <a:lstStyle/>
        <a:p>
          <a:endParaRPr lang="en-US"/>
        </a:p>
      </dgm:t>
    </dgm:pt>
    <dgm:pt modelId="{B2A596FA-A83B-4C6D-8496-8FD5735716EE}">
      <dgm:prSet/>
      <dgm:spPr/>
      <dgm:t>
        <a:bodyPr/>
        <a:lstStyle/>
        <a:p>
          <a:endParaRPr lang="en-US"/>
        </a:p>
      </dgm:t>
    </dgm:pt>
    <dgm:pt modelId="{0551494C-E8E8-4ED2-92EE-AAA58AE74208}" type="parTrans" cxnId="{F39B804C-E07D-4997-8588-FF9A1B38E37C}">
      <dgm:prSet/>
      <dgm:spPr/>
      <dgm:t>
        <a:bodyPr/>
        <a:lstStyle/>
        <a:p>
          <a:endParaRPr lang="en-US"/>
        </a:p>
      </dgm:t>
    </dgm:pt>
    <dgm:pt modelId="{088B45AD-A43B-4143-B085-9B6E21DD2040}" type="sibTrans" cxnId="{F39B804C-E07D-4997-8588-FF9A1B38E37C}">
      <dgm:prSet/>
      <dgm:spPr/>
      <dgm:t>
        <a:bodyPr/>
        <a:lstStyle/>
        <a:p>
          <a:endParaRPr lang="en-US"/>
        </a:p>
      </dgm:t>
    </dgm:pt>
    <dgm:pt modelId="{9F993CCE-DD80-475B-99AE-107168ECCE53}" type="pres">
      <dgm:prSet presAssocID="{D1DFD5F4-E602-45B0-8761-9547A82FCF06}" presName="cycleMatrixDiagram" presStyleCnt="0">
        <dgm:presLayoutVars>
          <dgm:chMax val="1"/>
          <dgm:dir/>
          <dgm:animLvl val="lvl"/>
          <dgm:resizeHandles val="exact"/>
        </dgm:presLayoutVars>
      </dgm:prSet>
      <dgm:spPr/>
      <dgm:t>
        <a:bodyPr/>
        <a:lstStyle/>
        <a:p>
          <a:endParaRPr lang="en-US"/>
        </a:p>
      </dgm:t>
    </dgm:pt>
    <dgm:pt modelId="{3913CFC7-B220-4A43-A2B4-5492F104201A}" type="pres">
      <dgm:prSet presAssocID="{D1DFD5F4-E602-45B0-8761-9547A82FCF06}" presName="children" presStyleCnt="0"/>
      <dgm:spPr/>
    </dgm:pt>
    <dgm:pt modelId="{49BD9481-EF62-4B12-922F-F447E50DB267}" type="pres">
      <dgm:prSet presAssocID="{D1DFD5F4-E602-45B0-8761-9547A82FCF06}" presName="child1group" presStyleCnt="0"/>
      <dgm:spPr/>
    </dgm:pt>
    <dgm:pt modelId="{2681FCB9-74FC-45EF-A34A-21C350FB83AB}" type="pres">
      <dgm:prSet presAssocID="{D1DFD5F4-E602-45B0-8761-9547A82FCF06}" presName="child1" presStyleLbl="bgAcc1" presStyleIdx="0" presStyleCnt="4" custScaleX="127113"/>
      <dgm:spPr/>
      <dgm:t>
        <a:bodyPr/>
        <a:lstStyle/>
        <a:p>
          <a:endParaRPr lang="en-US"/>
        </a:p>
      </dgm:t>
    </dgm:pt>
    <dgm:pt modelId="{A2BC6F5B-4314-4FEF-8E0B-2E6C00D3EE10}" type="pres">
      <dgm:prSet presAssocID="{D1DFD5F4-E602-45B0-8761-9547A82FCF06}" presName="child1Text" presStyleLbl="bgAcc1" presStyleIdx="0" presStyleCnt="4">
        <dgm:presLayoutVars>
          <dgm:bulletEnabled val="1"/>
        </dgm:presLayoutVars>
      </dgm:prSet>
      <dgm:spPr/>
      <dgm:t>
        <a:bodyPr/>
        <a:lstStyle/>
        <a:p>
          <a:endParaRPr lang="en-US"/>
        </a:p>
      </dgm:t>
    </dgm:pt>
    <dgm:pt modelId="{B3CF23D0-F98E-4A4D-AAB7-E6E6056967F0}" type="pres">
      <dgm:prSet presAssocID="{D1DFD5F4-E602-45B0-8761-9547A82FCF06}" presName="child2group" presStyleCnt="0"/>
      <dgm:spPr/>
    </dgm:pt>
    <dgm:pt modelId="{B08F72BE-AD45-438C-912F-6CDDDEBACFD0}" type="pres">
      <dgm:prSet presAssocID="{D1DFD5F4-E602-45B0-8761-9547A82FCF06}" presName="child2" presStyleLbl="bgAcc1" presStyleIdx="1" presStyleCnt="4" custScaleX="132569"/>
      <dgm:spPr/>
      <dgm:t>
        <a:bodyPr/>
        <a:lstStyle/>
        <a:p>
          <a:endParaRPr lang="en-US"/>
        </a:p>
      </dgm:t>
    </dgm:pt>
    <dgm:pt modelId="{5F986F13-87A7-4E0F-ADD8-1979ABE08932}" type="pres">
      <dgm:prSet presAssocID="{D1DFD5F4-E602-45B0-8761-9547A82FCF06}" presName="child2Text" presStyleLbl="bgAcc1" presStyleIdx="1" presStyleCnt="4">
        <dgm:presLayoutVars>
          <dgm:bulletEnabled val="1"/>
        </dgm:presLayoutVars>
      </dgm:prSet>
      <dgm:spPr/>
      <dgm:t>
        <a:bodyPr/>
        <a:lstStyle/>
        <a:p>
          <a:endParaRPr lang="en-US"/>
        </a:p>
      </dgm:t>
    </dgm:pt>
    <dgm:pt modelId="{E3A7A352-0545-42FF-85A6-3747B57D2553}" type="pres">
      <dgm:prSet presAssocID="{D1DFD5F4-E602-45B0-8761-9547A82FCF06}" presName="child3group" presStyleCnt="0"/>
      <dgm:spPr/>
    </dgm:pt>
    <dgm:pt modelId="{1A07C6E5-1BC6-4F01-B5B7-F4D71FD0EF80}" type="pres">
      <dgm:prSet presAssocID="{D1DFD5F4-E602-45B0-8761-9547A82FCF06}" presName="child3" presStyleLbl="bgAcc1" presStyleIdx="2" presStyleCnt="4" custScaleX="161140" custLinFactNeighborX="24030"/>
      <dgm:spPr/>
      <dgm:t>
        <a:bodyPr/>
        <a:lstStyle/>
        <a:p>
          <a:endParaRPr lang="en-US"/>
        </a:p>
      </dgm:t>
    </dgm:pt>
    <dgm:pt modelId="{E183925E-3775-4EEF-B3EC-D534AD6B81DF}" type="pres">
      <dgm:prSet presAssocID="{D1DFD5F4-E602-45B0-8761-9547A82FCF06}" presName="child3Text" presStyleLbl="bgAcc1" presStyleIdx="2" presStyleCnt="4">
        <dgm:presLayoutVars>
          <dgm:bulletEnabled val="1"/>
        </dgm:presLayoutVars>
      </dgm:prSet>
      <dgm:spPr/>
      <dgm:t>
        <a:bodyPr/>
        <a:lstStyle/>
        <a:p>
          <a:endParaRPr lang="en-US"/>
        </a:p>
      </dgm:t>
    </dgm:pt>
    <dgm:pt modelId="{69FBE603-71D0-4AD9-8350-FAAE095F105A}" type="pres">
      <dgm:prSet presAssocID="{D1DFD5F4-E602-45B0-8761-9547A82FCF06}" presName="child4group" presStyleCnt="0"/>
      <dgm:spPr/>
    </dgm:pt>
    <dgm:pt modelId="{D6F07371-1B4F-402C-8C55-A18B9D292F6A}" type="pres">
      <dgm:prSet presAssocID="{D1DFD5F4-E602-45B0-8761-9547A82FCF06}" presName="child4" presStyleLbl="bgAcc1" presStyleIdx="3" presStyleCnt="4" custScaleX="152093"/>
      <dgm:spPr/>
      <dgm:t>
        <a:bodyPr/>
        <a:lstStyle/>
        <a:p>
          <a:endParaRPr lang="en-US"/>
        </a:p>
      </dgm:t>
    </dgm:pt>
    <dgm:pt modelId="{86EAAE23-7861-4812-B9C1-01E24BFCD5ED}" type="pres">
      <dgm:prSet presAssocID="{D1DFD5F4-E602-45B0-8761-9547A82FCF06}" presName="child4Text" presStyleLbl="bgAcc1" presStyleIdx="3" presStyleCnt="4">
        <dgm:presLayoutVars>
          <dgm:bulletEnabled val="1"/>
        </dgm:presLayoutVars>
      </dgm:prSet>
      <dgm:spPr/>
      <dgm:t>
        <a:bodyPr/>
        <a:lstStyle/>
        <a:p>
          <a:endParaRPr lang="en-US"/>
        </a:p>
      </dgm:t>
    </dgm:pt>
    <dgm:pt modelId="{105FC9D1-6636-408D-9344-8BC4ED00E9DC}" type="pres">
      <dgm:prSet presAssocID="{D1DFD5F4-E602-45B0-8761-9547A82FCF06}" presName="childPlaceholder" presStyleCnt="0"/>
      <dgm:spPr/>
    </dgm:pt>
    <dgm:pt modelId="{95D78126-3051-4121-BB1D-5E6997C3D39D}" type="pres">
      <dgm:prSet presAssocID="{D1DFD5F4-E602-45B0-8761-9547A82FCF06}" presName="circle" presStyleCnt="0"/>
      <dgm:spPr/>
    </dgm:pt>
    <dgm:pt modelId="{46CBD76D-A70A-4E1D-A060-0B7769A4FDA3}" type="pres">
      <dgm:prSet presAssocID="{D1DFD5F4-E602-45B0-8761-9547A82FCF06}" presName="quadrant1" presStyleLbl="node1" presStyleIdx="0" presStyleCnt="4">
        <dgm:presLayoutVars>
          <dgm:chMax val="1"/>
          <dgm:bulletEnabled val="1"/>
        </dgm:presLayoutVars>
      </dgm:prSet>
      <dgm:spPr/>
      <dgm:t>
        <a:bodyPr/>
        <a:lstStyle/>
        <a:p>
          <a:endParaRPr lang="en-US"/>
        </a:p>
      </dgm:t>
    </dgm:pt>
    <dgm:pt modelId="{79A8F044-D02C-4A9A-BDB3-B9A03D1A1D33}" type="pres">
      <dgm:prSet presAssocID="{D1DFD5F4-E602-45B0-8761-9547A82FCF06}" presName="quadrant2" presStyleLbl="node1" presStyleIdx="1" presStyleCnt="4">
        <dgm:presLayoutVars>
          <dgm:chMax val="1"/>
          <dgm:bulletEnabled val="1"/>
        </dgm:presLayoutVars>
      </dgm:prSet>
      <dgm:spPr/>
      <dgm:t>
        <a:bodyPr/>
        <a:lstStyle/>
        <a:p>
          <a:endParaRPr lang="en-US"/>
        </a:p>
      </dgm:t>
    </dgm:pt>
    <dgm:pt modelId="{E4B4EF66-BA06-437A-B24D-F27171BE8B87}" type="pres">
      <dgm:prSet presAssocID="{D1DFD5F4-E602-45B0-8761-9547A82FCF06}" presName="quadrant3" presStyleLbl="node1" presStyleIdx="2" presStyleCnt="4" custLinFactNeighborX="-962" custLinFactNeighborY="-962">
        <dgm:presLayoutVars>
          <dgm:chMax val="1"/>
          <dgm:bulletEnabled val="1"/>
        </dgm:presLayoutVars>
      </dgm:prSet>
      <dgm:spPr/>
      <dgm:t>
        <a:bodyPr/>
        <a:lstStyle/>
        <a:p>
          <a:endParaRPr lang="en-US"/>
        </a:p>
      </dgm:t>
    </dgm:pt>
    <dgm:pt modelId="{CA6ECF1D-3AEA-4142-89FE-165DFD353CC1}" type="pres">
      <dgm:prSet presAssocID="{D1DFD5F4-E602-45B0-8761-9547A82FCF06}" presName="quadrant4" presStyleLbl="node1" presStyleIdx="3" presStyleCnt="4">
        <dgm:presLayoutVars>
          <dgm:chMax val="1"/>
          <dgm:bulletEnabled val="1"/>
        </dgm:presLayoutVars>
      </dgm:prSet>
      <dgm:spPr/>
      <dgm:t>
        <a:bodyPr/>
        <a:lstStyle/>
        <a:p>
          <a:endParaRPr lang="en-US"/>
        </a:p>
      </dgm:t>
    </dgm:pt>
    <dgm:pt modelId="{78A4F578-A2BF-4DF2-8F9A-E0FF237770DB}" type="pres">
      <dgm:prSet presAssocID="{D1DFD5F4-E602-45B0-8761-9547A82FCF06}" presName="quadrantPlaceholder" presStyleCnt="0"/>
      <dgm:spPr/>
    </dgm:pt>
    <dgm:pt modelId="{E0297A41-4EA7-43DC-A0D6-4E56DA797AAF}" type="pres">
      <dgm:prSet presAssocID="{D1DFD5F4-E602-45B0-8761-9547A82FCF06}" presName="center1" presStyleLbl="fgShp" presStyleIdx="0" presStyleCnt="2"/>
      <dgm:spPr/>
    </dgm:pt>
    <dgm:pt modelId="{A3A16D49-44BD-4F25-864E-226F7CA7F4D6}" type="pres">
      <dgm:prSet presAssocID="{D1DFD5F4-E602-45B0-8761-9547A82FCF06}" presName="center2" presStyleLbl="fgShp" presStyleIdx="1" presStyleCnt="2"/>
      <dgm:spPr/>
    </dgm:pt>
  </dgm:ptLst>
  <dgm:cxnLst>
    <dgm:cxn modelId="{F39B804C-E07D-4997-8588-FF9A1B38E37C}" srcId="{D1DFD5F4-E602-45B0-8761-9547A82FCF06}" destId="{B2A596FA-A83B-4C6D-8496-8FD5735716EE}" srcOrd="4" destOrd="0" parTransId="{0551494C-E8E8-4ED2-92EE-AAA58AE74208}" sibTransId="{088B45AD-A43B-4143-B085-9B6E21DD2040}"/>
    <dgm:cxn modelId="{E1A1E9CD-5538-46FA-B363-AEF0D1CE9735}" type="presOf" srcId="{0615C2F2-D424-41DC-8D8A-5631A05D1B19}" destId="{B08F72BE-AD45-438C-912F-6CDDDEBACFD0}" srcOrd="0" destOrd="0" presId="urn:microsoft.com/office/officeart/2005/8/layout/cycle4"/>
    <dgm:cxn modelId="{B22FED26-CA71-482A-A0C1-9ABCBB6B4605}" type="presOf" srcId="{D27321B3-E478-4391-BC84-AAAB8FBE0384}" destId="{86EAAE23-7861-4812-B9C1-01E24BFCD5ED}" srcOrd="1" destOrd="0" presId="urn:microsoft.com/office/officeart/2005/8/layout/cycle4"/>
    <dgm:cxn modelId="{64379C80-B59E-4184-9B2C-55F6040F4AAB}" srcId="{D1DFD5F4-E602-45B0-8761-9547A82FCF06}" destId="{8F6F9A23-32BF-48A4-BB3B-0252A2F9AE99}" srcOrd="3" destOrd="0" parTransId="{508DBB3E-662D-438C-B5D7-120E86D4456B}" sibTransId="{DF935A39-E864-49E3-9584-5B48F521B71B}"/>
    <dgm:cxn modelId="{C306EFDB-F517-4823-A67F-B11DA51A5D25}" type="presOf" srcId="{8F6F9A23-32BF-48A4-BB3B-0252A2F9AE99}" destId="{CA6ECF1D-3AEA-4142-89FE-165DFD353CC1}" srcOrd="0" destOrd="0" presId="urn:microsoft.com/office/officeart/2005/8/layout/cycle4"/>
    <dgm:cxn modelId="{C89BC9E8-CA29-49D4-9EFA-9B51DDB12D04}" srcId="{B7D483BB-F40D-4F51-B92B-A1D6FEA5109D}" destId="{A3156374-51E6-4E70-A6B2-A686740199B5}" srcOrd="0" destOrd="0" parTransId="{62F753ED-3AD4-4F43-A683-0636A28A2195}" sibTransId="{654D2EC2-0629-4412-B9F8-49A613DB8E59}"/>
    <dgm:cxn modelId="{2F159453-E43D-4B87-9904-59227ADBB024}" type="presOf" srcId="{B7D483BB-F40D-4F51-B92B-A1D6FEA5109D}" destId="{46CBD76D-A70A-4E1D-A060-0B7769A4FDA3}" srcOrd="0" destOrd="0" presId="urn:microsoft.com/office/officeart/2005/8/layout/cycle4"/>
    <dgm:cxn modelId="{AD9B5936-9F95-477B-875B-349B1A8346C0}" srcId="{D1DFD5F4-E602-45B0-8761-9547A82FCF06}" destId="{643371D2-BE7B-4DB9-80C4-AADA679554A1}" srcOrd="2" destOrd="0" parTransId="{AC2EF7E7-D58E-4843-BD06-FB8AD5B97574}" sibTransId="{9BD413ED-86AD-4353-B4F6-1B80DFE9DB7C}"/>
    <dgm:cxn modelId="{CA32A6AF-6853-4D92-926D-323292124415}" srcId="{6EA825EE-A796-4F5D-B81C-9A81D3BB332E}" destId="{0615C2F2-D424-41DC-8D8A-5631A05D1B19}" srcOrd="0" destOrd="0" parTransId="{366825C2-6B0C-427C-9288-E0504B04B4F5}" sibTransId="{10849DEA-5E22-447D-8C8A-176C3F1451D8}"/>
    <dgm:cxn modelId="{24F919DD-ED31-4BE7-9E70-BC4C2A5ABC6B}" type="presOf" srcId="{0615C2F2-D424-41DC-8D8A-5631A05D1B19}" destId="{5F986F13-87A7-4E0F-ADD8-1979ABE08932}" srcOrd="1" destOrd="0" presId="urn:microsoft.com/office/officeart/2005/8/layout/cycle4"/>
    <dgm:cxn modelId="{4F42DB60-1FE2-4C38-A805-BF77CC31D8D1}" type="presOf" srcId="{D27321B3-E478-4391-BC84-AAAB8FBE0384}" destId="{D6F07371-1B4F-402C-8C55-A18B9D292F6A}" srcOrd="0" destOrd="0" presId="urn:microsoft.com/office/officeart/2005/8/layout/cycle4"/>
    <dgm:cxn modelId="{AE5274CD-C65D-4A0D-8F35-4E54932372C3}" type="presOf" srcId="{A3156374-51E6-4E70-A6B2-A686740199B5}" destId="{2681FCB9-74FC-45EF-A34A-21C350FB83AB}" srcOrd="0" destOrd="0" presId="urn:microsoft.com/office/officeart/2005/8/layout/cycle4"/>
    <dgm:cxn modelId="{B4677EEA-8465-4183-85DA-FF1D32F712AC}" srcId="{643371D2-BE7B-4DB9-80C4-AADA679554A1}" destId="{6760FAC1-F0B1-4CA1-A416-25F2C2B08328}" srcOrd="0" destOrd="0" parTransId="{AAB4C9FE-59DE-4BFA-86DA-489042078196}" sibTransId="{D40B3D3D-1954-4C72-8E6F-6CCAE8D987A3}"/>
    <dgm:cxn modelId="{6B7780C0-4E53-4A1F-B191-1C115949C245}" type="presOf" srcId="{643371D2-BE7B-4DB9-80C4-AADA679554A1}" destId="{E4B4EF66-BA06-437A-B24D-F27171BE8B87}" srcOrd="0" destOrd="0" presId="urn:microsoft.com/office/officeart/2005/8/layout/cycle4"/>
    <dgm:cxn modelId="{508F3247-E279-4BD0-A51A-9EC54B9D0F07}" type="presOf" srcId="{D1DFD5F4-E602-45B0-8761-9547A82FCF06}" destId="{9F993CCE-DD80-475B-99AE-107168ECCE53}" srcOrd="0" destOrd="0" presId="urn:microsoft.com/office/officeart/2005/8/layout/cycle4"/>
    <dgm:cxn modelId="{FC8D556D-4BC9-4FFD-B98B-23D089D97755}" type="presOf" srcId="{6EA825EE-A796-4F5D-B81C-9A81D3BB332E}" destId="{79A8F044-D02C-4A9A-BDB3-B9A03D1A1D33}" srcOrd="0" destOrd="0" presId="urn:microsoft.com/office/officeart/2005/8/layout/cycle4"/>
    <dgm:cxn modelId="{2DE1B1C2-03C3-4F6A-A96E-A71DE3FFF30D}" type="presOf" srcId="{6760FAC1-F0B1-4CA1-A416-25F2C2B08328}" destId="{E183925E-3775-4EEF-B3EC-D534AD6B81DF}" srcOrd="1" destOrd="0" presId="urn:microsoft.com/office/officeart/2005/8/layout/cycle4"/>
    <dgm:cxn modelId="{E7E6DB47-1E99-49AA-AD8A-2EC892593112}" type="presOf" srcId="{A3156374-51E6-4E70-A6B2-A686740199B5}" destId="{A2BC6F5B-4314-4FEF-8E0B-2E6C00D3EE10}" srcOrd="1" destOrd="0" presId="urn:microsoft.com/office/officeart/2005/8/layout/cycle4"/>
    <dgm:cxn modelId="{DFA0459F-8AE4-4379-8126-71FF56C9BA82}" srcId="{D1DFD5F4-E602-45B0-8761-9547A82FCF06}" destId="{B7D483BB-F40D-4F51-B92B-A1D6FEA5109D}" srcOrd="0" destOrd="0" parTransId="{966CA3A4-590E-49A1-B0CE-AAA5BA2BB598}" sibTransId="{B24FA07F-2EB7-4CA5-A1B7-7BE6E01EC636}"/>
    <dgm:cxn modelId="{4E2B576B-A4F9-4A11-8701-AADD4D1B57B8}" srcId="{D1DFD5F4-E602-45B0-8761-9547A82FCF06}" destId="{6EA825EE-A796-4F5D-B81C-9A81D3BB332E}" srcOrd="1" destOrd="0" parTransId="{99493860-48D1-4F5B-A0E6-2E4E71D9F3C1}" sibTransId="{80EC4037-771B-484A-A136-27A4B45E13BB}"/>
    <dgm:cxn modelId="{5DBE1213-53C2-474D-8D1B-54F5E63D519C}" srcId="{8F6F9A23-32BF-48A4-BB3B-0252A2F9AE99}" destId="{D27321B3-E478-4391-BC84-AAAB8FBE0384}" srcOrd="0" destOrd="0" parTransId="{26F1EC8A-B66D-48C1-984B-CEC91B734AC3}" sibTransId="{2A0D7F47-3479-45B8-BF68-6558C6ADA3EE}"/>
    <dgm:cxn modelId="{ED0E6F53-97D8-4E9E-9382-599AC16E4CF2}" type="presOf" srcId="{6760FAC1-F0B1-4CA1-A416-25F2C2B08328}" destId="{1A07C6E5-1BC6-4F01-B5B7-F4D71FD0EF80}" srcOrd="0" destOrd="0" presId="urn:microsoft.com/office/officeart/2005/8/layout/cycle4"/>
    <dgm:cxn modelId="{324B66C2-2839-491D-ACB4-093D24BEA526}" type="presParOf" srcId="{9F993CCE-DD80-475B-99AE-107168ECCE53}" destId="{3913CFC7-B220-4A43-A2B4-5492F104201A}" srcOrd="0" destOrd="0" presId="urn:microsoft.com/office/officeart/2005/8/layout/cycle4"/>
    <dgm:cxn modelId="{F49D822C-4809-4D3F-BD48-CEE9318A16A9}" type="presParOf" srcId="{3913CFC7-B220-4A43-A2B4-5492F104201A}" destId="{49BD9481-EF62-4B12-922F-F447E50DB267}" srcOrd="0" destOrd="0" presId="urn:microsoft.com/office/officeart/2005/8/layout/cycle4"/>
    <dgm:cxn modelId="{199F734D-7FBB-484F-BAF6-8BB55092A20A}" type="presParOf" srcId="{49BD9481-EF62-4B12-922F-F447E50DB267}" destId="{2681FCB9-74FC-45EF-A34A-21C350FB83AB}" srcOrd="0" destOrd="0" presId="urn:microsoft.com/office/officeart/2005/8/layout/cycle4"/>
    <dgm:cxn modelId="{6EB63BF1-0A5E-4A4E-8897-6374B11D3814}" type="presParOf" srcId="{49BD9481-EF62-4B12-922F-F447E50DB267}" destId="{A2BC6F5B-4314-4FEF-8E0B-2E6C00D3EE10}" srcOrd="1" destOrd="0" presId="urn:microsoft.com/office/officeart/2005/8/layout/cycle4"/>
    <dgm:cxn modelId="{3F7CF6C9-6628-4B68-A6C9-17415628DE02}" type="presParOf" srcId="{3913CFC7-B220-4A43-A2B4-5492F104201A}" destId="{B3CF23D0-F98E-4A4D-AAB7-E6E6056967F0}" srcOrd="1" destOrd="0" presId="urn:microsoft.com/office/officeart/2005/8/layout/cycle4"/>
    <dgm:cxn modelId="{AC3A5878-A996-464C-A78A-742D54503EC4}" type="presParOf" srcId="{B3CF23D0-F98E-4A4D-AAB7-E6E6056967F0}" destId="{B08F72BE-AD45-438C-912F-6CDDDEBACFD0}" srcOrd="0" destOrd="0" presId="urn:microsoft.com/office/officeart/2005/8/layout/cycle4"/>
    <dgm:cxn modelId="{B253EC44-A218-400A-8F23-19CD1974658F}" type="presParOf" srcId="{B3CF23D0-F98E-4A4D-AAB7-E6E6056967F0}" destId="{5F986F13-87A7-4E0F-ADD8-1979ABE08932}" srcOrd="1" destOrd="0" presId="urn:microsoft.com/office/officeart/2005/8/layout/cycle4"/>
    <dgm:cxn modelId="{84D50FC2-BA57-42F3-BF2E-B99DAAA42CCE}" type="presParOf" srcId="{3913CFC7-B220-4A43-A2B4-5492F104201A}" destId="{E3A7A352-0545-42FF-85A6-3747B57D2553}" srcOrd="2" destOrd="0" presId="urn:microsoft.com/office/officeart/2005/8/layout/cycle4"/>
    <dgm:cxn modelId="{033C9264-4B0E-4508-A08C-C017029AD99B}" type="presParOf" srcId="{E3A7A352-0545-42FF-85A6-3747B57D2553}" destId="{1A07C6E5-1BC6-4F01-B5B7-F4D71FD0EF80}" srcOrd="0" destOrd="0" presId="urn:microsoft.com/office/officeart/2005/8/layout/cycle4"/>
    <dgm:cxn modelId="{B3FD59DD-5609-441B-B8DB-0E313D92877C}" type="presParOf" srcId="{E3A7A352-0545-42FF-85A6-3747B57D2553}" destId="{E183925E-3775-4EEF-B3EC-D534AD6B81DF}" srcOrd="1" destOrd="0" presId="urn:microsoft.com/office/officeart/2005/8/layout/cycle4"/>
    <dgm:cxn modelId="{9C675A1F-289F-4512-BBB3-352E36E6A369}" type="presParOf" srcId="{3913CFC7-B220-4A43-A2B4-5492F104201A}" destId="{69FBE603-71D0-4AD9-8350-FAAE095F105A}" srcOrd="3" destOrd="0" presId="urn:microsoft.com/office/officeart/2005/8/layout/cycle4"/>
    <dgm:cxn modelId="{B0781DBA-2C42-4740-9BE2-32D48A04C570}" type="presParOf" srcId="{69FBE603-71D0-4AD9-8350-FAAE095F105A}" destId="{D6F07371-1B4F-402C-8C55-A18B9D292F6A}" srcOrd="0" destOrd="0" presId="urn:microsoft.com/office/officeart/2005/8/layout/cycle4"/>
    <dgm:cxn modelId="{40DC2AF5-2897-4166-A4A6-8823D3490BFD}" type="presParOf" srcId="{69FBE603-71D0-4AD9-8350-FAAE095F105A}" destId="{86EAAE23-7861-4812-B9C1-01E24BFCD5ED}" srcOrd="1" destOrd="0" presId="urn:microsoft.com/office/officeart/2005/8/layout/cycle4"/>
    <dgm:cxn modelId="{01C3333B-38EB-4BD1-A3E9-D49B9C17A29E}" type="presParOf" srcId="{3913CFC7-B220-4A43-A2B4-5492F104201A}" destId="{105FC9D1-6636-408D-9344-8BC4ED00E9DC}" srcOrd="4" destOrd="0" presId="urn:microsoft.com/office/officeart/2005/8/layout/cycle4"/>
    <dgm:cxn modelId="{1E20D0A0-4C1E-4736-B8F4-5CAB34975711}" type="presParOf" srcId="{9F993CCE-DD80-475B-99AE-107168ECCE53}" destId="{95D78126-3051-4121-BB1D-5E6997C3D39D}" srcOrd="1" destOrd="0" presId="urn:microsoft.com/office/officeart/2005/8/layout/cycle4"/>
    <dgm:cxn modelId="{0DB9360A-03E5-4098-983E-4194A97FE3B0}" type="presParOf" srcId="{95D78126-3051-4121-BB1D-5E6997C3D39D}" destId="{46CBD76D-A70A-4E1D-A060-0B7769A4FDA3}" srcOrd="0" destOrd="0" presId="urn:microsoft.com/office/officeart/2005/8/layout/cycle4"/>
    <dgm:cxn modelId="{0CA86126-5942-4D90-9FAA-F5C0CACD970C}" type="presParOf" srcId="{95D78126-3051-4121-BB1D-5E6997C3D39D}" destId="{79A8F044-D02C-4A9A-BDB3-B9A03D1A1D33}" srcOrd="1" destOrd="0" presId="urn:microsoft.com/office/officeart/2005/8/layout/cycle4"/>
    <dgm:cxn modelId="{CAFAEF62-0429-4863-B6A2-06AB973ABC4D}" type="presParOf" srcId="{95D78126-3051-4121-BB1D-5E6997C3D39D}" destId="{E4B4EF66-BA06-437A-B24D-F27171BE8B87}" srcOrd="2" destOrd="0" presId="urn:microsoft.com/office/officeart/2005/8/layout/cycle4"/>
    <dgm:cxn modelId="{C1069A98-BF5A-46D6-B54B-09D2163FF1DC}" type="presParOf" srcId="{95D78126-3051-4121-BB1D-5E6997C3D39D}" destId="{CA6ECF1D-3AEA-4142-89FE-165DFD353CC1}" srcOrd="3" destOrd="0" presId="urn:microsoft.com/office/officeart/2005/8/layout/cycle4"/>
    <dgm:cxn modelId="{756BD998-33E5-42B5-949F-ED7752D14CCA}" type="presParOf" srcId="{95D78126-3051-4121-BB1D-5E6997C3D39D}" destId="{78A4F578-A2BF-4DF2-8F9A-E0FF237770DB}" srcOrd="4" destOrd="0" presId="urn:microsoft.com/office/officeart/2005/8/layout/cycle4"/>
    <dgm:cxn modelId="{6DFD48FF-97DB-4165-9BED-4DD79ABDA75F}" type="presParOf" srcId="{9F993CCE-DD80-475B-99AE-107168ECCE53}" destId="{E0297A41-4EA7-43DC-A0D6-4E56DA797AAF}" srcOrd="2" destOrd="0" presId="urn:microsoft.com/office/officeart/2005/8/layout/cycle4"/>
    <dgm:cxn modelId="{AEA4FB0E-6EC4-427F-8C9C-0910EA847E76}" type="presParOf" srcId="{9F993CCE-DD80-475B-99AE-107168ECCE53}" destId="{A3A16D49-44BD-4F25-864E-226F7CA7F4D6}"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07C6E5-1BC6-4F01-B5B7-F4D71FD0EF80}">
      <dsp:nvSpPr>
        <dsp:cNvPr id="0" name=""/>
        <dsp:cNvSpPr/>
      </dsp:nvSpPr>
      <dsp:spPr>
        <a:xfrm>
          <a:off x="3786112" y="3317375"/>
          <a:ext cx="388343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26667"/>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285750" lvl="1" indent="-285750" algn="l" defTabSz="1244600">
            <a:lnSpc>
              <a:spcPct val="90000"/>
            </a:lnSpc>
            <a:spcBef>
              <a:spcPct val="0"/>
            </a:spcBef>
            <a:spcAft>
              <a:spcPct val="15000"/>
            </a:spcAft>
            <a:buChar char="••"/>
          </a:pPr>
          <a:r>
            <a:rPr lang="en-US" sz="2800" b="1" kern="1200" dirty="0" smtClean="0">
              <a:solidFill>
                <a:schemeClr val="tx1"/>
              </a:solidFill>
              <a:latin typeface="Times New Roman" panose="02020603050405020304" pitchFamily="18" charset="0"/>
              <a:cs typeface="Times New Roman" panose="02020603050405020304" pitchFamily="18" charset="0"/>
            </a:rPr>
            <a:t>Improving Your Listening </a:t>
          </a:r>
          <a:endParaRPr lang="en-US" sz="2800" b="1" kern="1200" dirty="0">
            <a:solidFill>
              <a:schemeClr val="tx1"/>
            </a:solidFill>
          </a:endParaRPr>
        </a:p>
      </dsp:txBody>
      <dsp:txXfrm>
        <a:off x="4985435" y="3741947"/>
        <a:ext cx="2649818" cy="1102252"/>
      </dsp:txXfrm>
    </dsp:sp>
    <dsp:sp modelId="{D6F07371-1B4F-402C-8C55-A18B9D292F6A}">
      <dsp:nvSpPr>
        <dsp:cNvPr id="0" name=""/>
        <dsp:cNvSpPr/>
      </dsp:nvSpPr>
      <dsp:spPr>
        <a:xfrm>
          <a:off x="-36937" y="3317375"/>
          <a:ext cx="3665404"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4000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285750" lvl="1" indent="-285750" algn="l" defTabSz="1244600">
            <a:lnSpc>
              <a:spcPct val="90000"/>
            </a:lnSpc>
            <a:spcBef>
              <a:spcPct val="0"/>
            </a:spcBef>
            <a:spcAft>
              <a:spcPct val="15000"/>
            </a:spcAft>
            <a:buChar char="••"/>
          </a:pPr>
          <a:r>
            <a:rPr lang="en-US" sz="2800" b="1" kern="1200" dirty="0" smtClean="0">
              <a:solidFill>
                <a:schemeClr val="tx1"/>
              </a:solidFill>
              <a:latin typeface="Times New Roman" panose="02020603050405020304" pitchFamily="18" charset="0"/>
              <a:cs typeface="Times New Roman" panose="02020603050405020304" pitchFamily="18" charset="0"/>
            </a:rPr>
            <a:t>Listening styles </a:t>
          </a:r>
          <a:endParaRPr lang="en-US" sz="2800" b="1" kern="1200" dirty="0">
            <a:solidFill>
              <a:schemeClr val="tx1"/>
            </a:solidFill>
          </a:endParaRPr>
        </a:p>
      </dsp:txBody>
      <dsp:txXfrm>
        <a:off x="-2644" y="3741947"/>
        <a:ext cx="2497196" cy="1102252"/>
      </dsp:txXfrm>
    </dsp:sp>
    <dsp:sp modelId="{B08F72BE-AD45-438C-912F-6CDDDEBACFD0}">
      <dsp:nvSpPr>
        <dsp:cNvPr id="0" name=""/>
        <dsp:cNvSpPr/>
      </dsp:nvSpPr>
      <dsp:spPr>
        <a:xfrm>
          <a:off x="4130389" y="0"/>
          <a:ext cx="3194880"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13333"/>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285750" lvl="1" indent="-285750" algn="l" defTabSz="1244600">
            <a:lnSpc>
              <a:spcPct val="90000"/>
            </a:lnSpc>
            <a:spcBef>
              <a:spcPct val="0"/>
            </a:spcBef>
            <a:spcAft>
              <a:spcPct val="15000"/>
            </a:spcAft>
            <a:buChar char="••"/>
          </a:pPr>
          <a:r>
            <a:rPr lang="en-US" sz="2800" b="1" kern="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Listening barriers</a:t>
          </a:r>
          <a:endParaRPr lang="en-US" sz="2800" b="1" kern="1200" dirty="0">
            <a:solidFill>
              <a:schemeClr val="tx1"/>
            </a:solidFill>
          </a:endParaRPr>
        </a:p>
      </dsp:txBody>
      <dsp:txXfrm>
        <a:off x="5123146" y="34293"/>
        <a:ext cx="2167830" cy="1102252"/>
      </dsp:txXfrm>
    </dsp:sp>
    <dsp:sp modelId="{2681FCB9-74FC-45EF-A34A-21C350FB83AB}">
      <dsp:nvSpPr>
        <dsp:cNvPr id="0" name=""/>
        <dsp:cNvSpPr/>
      </dsp:nvSpPr>
      <dsp:spPr>
        <a:xfrm>
          <a:off x="264068" y="0"/>
          <a:ext cx="3063392" cy="1561117"/>
        </a:xfrm>
        <a:prstGeom prst="roundRect">
          <a:avLst>
            <a:gd name="adj" fmla="val 10000"/>
          </a:avLst>
        </a:prstGeom>
        <a:solidFill>
          <a:schemeClr val="lt1">
            <a:alpha val="90000"/>
            <a:hueOff val="0"/>
            <a:satOff val="0"/>
            <a:lumOff val="0"/>
            <a:alphaOff val="0"/>
          </a:schemeClr>
        </a:solidFill>
        <a:ln w="12700" cap="flat" cmpd="sng" algn="ctr">
          <a:solidFill>
            <a:schemeClr val="accent1">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285750" lvl="1" indent="-285750" algn="l" defTabSz="1244600">
            <a:lnSpc>
              <a:spcPct val="90000"/>
            </a:lnSpc>
            <a:spcBef>
              <a:spcPct val="0"/>
            </a:spcBef>
            <a:spcAft>
              <a:spcPct val="15000"/>
            </a:spcAft>
            <a:buChar char="••"/>
          </a:pPr>
          <a:r>
            <a:rPr lang="en-US" sz="2800" b="1" kern="1200" dirty="0" smtClean="0">
              <a:solidFill>
                <a:schemeClr val="tx1"/>
              </a:solidFill>
              <a:latin typeface="Times New Roman" panose="02020603050405020304" pitchFamily="18" charset="0"/>
              <a:ea typeface="Calibri" panose="020F0502020204030204" pitchFamily="34" charset="0"/>
              <a:cs typeface="Times New Roman" panose="02020603050405020304" pitchFamily="18" charset="0"/>
            </a:rPr>
            <a:t>Hearing and Listening</a:t>
          </a:r>
          <a:endParaRPr lang="en-US" sz="2800" b="1" kern="1200" dirty="0">
            <a:solidFill>
              <a:schemeClr val="tx1"/>
            </a:solidFill>
          </a:endParaRPr>
        </a:p>
      </dsp:txBody>
      <dsp:txXfrm>
        <a:off x="298361" y="34293"/>
        <a:ext cx="2075788" cy="1102252"/>
      </dsp:txXfrm>
    </dsp:sp>
    <dsp:sp modelId="{46CBD76D-A70A-4E1D-A060-0B7769A4FDA3}">
      <dsp:nvSpPr>
        <dsp:cNvPr id="0" name=""/>
        <dsp:cNvSpPr/>
      </dsp:nvSpPr>
      <dsp:spPr>
        <a:xfrm>
          <a:off x="1655132" y="278074"/>
          <a:ext cx="2112387" cy="2112387"/>
        </a:xfrm>
        <a:prstGeom prst="pieWedge">
          <a:avLst/>
        </a:prstGeom>
        <a:solidFill>
          <a:schemeClr val="accent1">
            <a:alpha val="9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ar-EG" sz="2700" kern="1200" dirty="0" smtClean="0"/>
            <a:t>السمع والإنصات</a:t>
          </a:r>
          <a:endParaRPr lang="en-US" sz="2700" kern="1200" dirty="0"/>
        </a:p>
      </dsp:txBody>
      <dsp:txXfrm>
        <a:off x="2273836" y="896778"/>
        <a:ext cx="1493683" cy="1493683"/>
      </dsp:txXfrm>
    </dsp:sp>
    <dsp:sp modelId="{79A8F044-D02C-4A9A-BDB3-B9A03D1A1D33}">
      <dsp:nvSpPr>
        <dsp:cNvPr id="0" name=""/>
        <dsp:cNvSpPr/>
      </dsp:nvSpPr>
      <dsp:spPr>
        <a:xfrm rot="5400000">
          <a:off x="3865089" y="278074"/>
          <a:ext cx="2112387" cy="2112387"/>
        </a:xfrm>
        <a:prstGeom prst="pieWedge">
          <a:avLst/>
        </a:prstGeom>
        <a:solidFill>
          <a:schemeClr val="accent1">
            <a:alpha val="90000"/>
            <a:hueOff val="0"/>
            <a:satOff val="0"/>
            <a:lumOff val="0"/>
            <a:alphaOff val="-13333"/>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ar-EG" sz="2700" kern="1200" dirty="0" smtClean="0"/>
            <a:t>عوائق الإنصات</a:t>
          </a:r>
          <a:endParaRPr lang="en-US" sz="2700" kern="1200" dirty="0"/>
        </a:p>
      </dsp:txBody>
      <dsp:txXfrm rot="-5400000">
        <a:off x="3865089" y="896778"/>
        <a:ext cx="1493683" cy="1493683"/>
      </dsp:txXfrm>
    </dsp:sp>
    <dsp:sp modelId="{E4B4EF66-BA06-437A-B24D-F27171BE8B87}">
      <dsp:nvSpPr>
        <dsp:cNvPr id="0" name=""/>
        <dsp:cNvSpPr/>
      </dsp:nvSpPr>
      <dsp:spPr>
        <a:xfrm rot="10800000">
          <a:off x="3844768" y="2467710"/>
          <a:ext cx="2112387" cy="2112387"/>
        </a:xfrm>
        <a:prstGeom prst="pieWedge">
          <a:avLst/>
        </a:prstGeom>
        <a:solidFill>
          <a:schemeClr val="accent1">
            <a:alpha val="90000"/>
            <a:hueOff val="0"/>
            <a:satOff val="0"/>
            <a:lumOff val="0"/>
            <a:alphaOff val="-26667"/>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ar-EG" sz="2700" kern="1200" dirty="0" smtClean="0"/>
            <a:t>تطوير مهارة الإنصات</a:t>
          </a:r>
          <a:endParaRPr lang="en-US" sz="2700" kern="1200" dirty="0"/>
        </a:p>
      </dsp:txBody>
      <dsp:txXfrm rot="10800000">
        <a:off x="3844768" y="2467710"/>
        <a:ext cx="1493683" cy="1493683"/>
      </dsp:txXfrm>
    </dsp:sp>
    <dsp:sp modelId="{CA6ECF1D-3AEA-4142-89FE-165DFD353CC1}">
      <dsp:nvSpPr>
        <dsp:cNvPr id="0" name=""/>
        <dsp:cNvSpPr/>
      </dsp:nvSpPr>
      <dsp:spPr>
        <a:xfrm rot="16200000">
          <a:off x="1655132" y="2488031"/>
          <a:ext cx="2112387" cy="2112387"/>
        </a:xfrm>
        <a:prstGeom prst="pieWedge">
          <a:avLst/>
        </a:prstGeom>
        <a:solidFill>
          <a:schemeClr val="accent1">
            <a:alpha val="90000"/>
            <a:hueOff val="0"/>
            <a:satOff val="0"/>
            <a:lumOff val="0"/>
            <a:alpha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ar-EG" sz="2700" kern="1200" dirty="0" smtClean="0"/>
            <a:t>أساليب الإنصات</a:t>
          </a:r>
          <a:endParaRPr lang="en-US" sz="2700" kern="1200" dirty="0"/>
        </a:p>
      </dsp:txBody>
      <dsp:txXfrm rot="5400000">
        <a:off x="2273836" y="2488031"/>
        <a:ext cx="1493683" cy="1493683"/>
      </dsp:txXfrm>
    </dsp:sp>
    <dsp:sp modelId="{E0297A41-4EA7-43DC-A0D6-4E56DA797AAF}">
      <dsp:nvSpPr>
        <dsp:cNvPr id="0" name=""/>
        <dsp:cNvSpPr/>
      </dsp:nvSpPr>
      <dsp:spPr>
        <a:xfrm>
          <a:off x="3451637" y="2000182"/>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A16D49-44BD-4F25-864E-226F7CA7F4D6}">
      <dsp:nvSpPr>
        <dsp:cNvPr id="0" name=""/>
        <dsp:cNvSpPr/>
      </dsp:nvSpPr>
      <dsp:spPr>
        <a:xfrm rot="10800000">
          <a:off x="3451637" y="2244106"/>
          <a:ext cx="729334" cy="634204"/>
        </a:xfrm>
        <a:prstGeom prst="circularArrow">
          <a:avLst/>
        </a:prstGeom>
        <a:solidFill>
          <a:schemeClr val="accent1">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25-Oct-24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25-Oct-24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25-Oct-24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25-Oct-24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25-Oct-24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25-Oct-24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25-Oct-24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smtClean="0">
                <a:latin typeface="Alexandria" charset="0"/>
                <a:cs typeface="Alexandria" charset="0"/>
              </a:rPr>
              <a:t>Merna Emad</a:t>
            </a:r>
            <a:endParaRPr lang="en-US" sz="2000" dirty="0">
              <a:latin typeface="Alexandria" charset="0"/>
              <a:cs typeface="Alexandria" charset="0"/>
            </a:endParaRPr>
          </a:p>
        </p:txBody>
      </p:sp>
      <p:sp>
        <p:nvSpPr>
          <p:cNvPr id="31" name="TextBox 30"/>
          <p:cNvSpPr txBox="1"/>
          <p:nvPr/>
        </p:nvSpPr>
        <p:spPr>
          <a:xfrm>
            <a:off x="45272" y="2113349"/>
            <a:ext cx="6082114" cy="769441"/>
          </a:xfrm>
          <a:prstGeom prst="rect">
            <a:avLst/>
          </a:prstGeom>
          <a:noFill/>
        </p:spPr>
        <p:txBody>
          <a:bodyPr wrap="none" rtlCol="0">
            <a:spAutoFit/>
          </a:bodyPr>
          <a:lstStyle/>
          <a:p>
            <a:r>
              <a:rPr lang="en-US" sz="4400" b="1" dirty="0" smtClean="0">
                <a:solidFill>
                  <a:srgbClr val="00B0F0"/>
                </a:solidFill>
                <a:latin typeface="Alexandria" charset="0"/>
                <a:cs typeface="Alexandria" charset="0"/>
              </a:rPr>
              <a:t>Communication Skills</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4</a:t>
            </a:r>
            <a:endParaRPr lang="en-US" sz="2800" b="1" dirty="0">
              <a:solidFill>
                <a:schemeClr val="bg1"/>
              </a:solidFill>
              <a:latin typeface="Alexandria" charset="0"/>
              <a:cs typeface="Alexandria" charset="0"/>
            </a:endParaRP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smtClean="0">
                <a:latin typeface="Alexandria" charset="0"/>
                <a:cs typeface="Alexandria" charset="0"/>
              </a:rPr>
              <a:t>CMM 201</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2" name="Diagram 11"/>
          <p:cNvGraphicFramePr/>
          <p:nvPr>
            <p:extLst>
              <p:ext uri="{D42A27DB-BD31-4B8C-83A1-F6EECF244321}">
                <p14:modId xmlns:p14="http://schemas.microsoft.com/office/powerpoint/2010/main" val="1471410296"/>
              </p:ext>
            </p:extLst>
          </p:nvPr>
        </p:nvGraphicFramePr>
        <p:xfrm>
          <a:off x="180430" y="1595120"/>
          <a:ext cx="7632609" cy="4878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22996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3635932" cy="522259"/>
          </a:xfrm>
          <a:prstGeom prst="rect">
            <a:avLst/>
          </a:prstGeom>
          <a:noFill/>
        </p:spPr>
        <p:txBody>
          <a:bodyPr wrap="none" rtlCol="0">
            <a:spAutoFit/>
          </a:bodyPr>
          <a:lstStyle/>
          <a:p>
            <a:pPr>
              <a:lnSpc>
                <a:spcPct val="107000"/>
              </a:lnSpc>
              <a:spcAft>
                <a:spcPts val="800"/>
              </a:spcAft>
            </a:pPr>
            <a:r>
              <a:rPr lang="en-US" sz="28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796308" y="1514954"/>
            <a:ext cx="2090637"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السمع والإنصات</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481108" y="661422"/>
            <a:ext cx="1337225"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Hearing </a:t>
            </a:r>
          </a:p>
        </p:txBody>
      </p:sp>
      <p:sp>
        <p:nvSpPr>
          <p:cNvPr id="11" name="Rectangle 10"/>
          <p:cNvSpPr/>
          <p:nvPr/>
        </p:nvSpPr>
        <p:spPr>
          <a:xfrm>
            <a:off x="5309261" y="576233"/>
            <a:ext cx="88357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السمع</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5210144"/>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is your physical ability to detect sounds. It is the physiological process or function of receiving sounds. </a:t>
            </a:r>
            <a:br>
              <a:rPr lang="en-US" sz="2400" dirty="0">
                <a:latin typeface="Times New Roman" panose="02020603050405020304" pitchFamily="18" charset="0"/>
                <a:ea typeface="Calibri" panose="020F0502020204030204" pitchFamily="34" charset="0"/>
                <a:cs typeface="Arial" panose="020B0604020202020204" pitchFamily="34" charset="0"/>
              </a:rPr>
            </a:br>
            <a:endParaRPr lang="en-US" sz="2400" dirty="0">
              <a:latin typeface="Times New Roman" panose="02020603050405020304" pitchFamily="18" charset="0"/>
              <a:ea typeface="Calibri" panose="020F0502020204030204" pitchFamily="34" charset="0"/>
              <a:cs typeface="Arial" panose="020B0604020202020204" pitchFamily="34" charset="0"/>
            </a:endParaRPr>
          </a:p>
          <a:p>
            <a:pPr>
              <a:lnSpc>
                <a:spcPct val="107000"/>
              </a:lnSpc>
            </a:pPr>
            <a:r>
              <a:rPr lang="en-US" sz="2400" dirty="0">
                <a:solidFill>
                  <a:srgbClr val="333333"/>
                </a:solidFill>
                <a:latin typeface="Times New Roman" panose="02020603050405020304" pitchFamily="18" charset="0"/>
                <a:ea typeface="Calibri" panose="020F0502020204030204" pitchFamily="34" charset="0"/>
                <a:cs typeface="Arial" panose="020B0604020202020204" pitchFamily="34" charset="0"/>
              </a:rPr>
              <a:t>For example, we are accustomed to the sounds of airplanes, lawn mowers, furnace blowers, the rattling of pots and pans, and so on. We hear those incidental sounds and, unless we have a reason to do otherwise, we train ourselves to ignore them. </a:t>
            </a: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91955" y="1556869"/>
            <a:ext cx="3464560" cy="4893647"/>
          </a:xfrm>
          <a:prstGeom prst="rect">
            <a:avLst/>
          </a:prstGeom>
        </p:spPr>
        <p:txBody>
          <a:bodyPr wrap="square">
            <a:spAutoFit/>
          </a:bodyPr>
          <a:lstStyle/>
          <a:p>
            <a:pPr algn="r" rtl="1"/>
            <a:r>
              <a:rPr lang="ar-EG" sz="2400" dirty="0" smtClean="0"/>
              <a:t>إنها </a:t>
            </a:r>
            <a:r>
              <a:rPr lang="ar-EG" sz="2400" dirty="0"/>
              <a:t>القدرة الجسدية على اكتشاف الأصوات </a:t>
            </a:r>
            <a:r>
              <a:rPr lang="ar-EG" sz="2400" dirty="0" smtClean="0"/>
              <a:t>فهي </a:t>
            </a:r>
            <a:r>
              <a:rPr lang="ar-EG" sz="2400" dirty="0"/>
              <a:t>العملية الفسيولوجية أو الوظيفة التي تتمثل في استقبال الأصوات</a:t>
            </a:r>
            <a:r>
              <a:rPr lang="ar-EG" sz="2400" dirty="0" smtClean="0"/>
              <a:t>.</a:t>
            </a:r>
            <a:endParaRPr lang="en-US" sz="2400" dirty="0" smtClean="0"/>
          </a:p>
          <a:p>
            <a:pPr algn="r" rtl="1"/>
            <a:endParaRPr lang="en-US" sz="2400" dirty="0"/>
          </a:p>
          <a:p>
            <a:pPr algn="r" rtl="1"/>
            <a:r>
              <a:rPr lang="ar-EG" sz="2400" dirty="0" smtClean="0"/>
              <a:t> </a:t>
            </a:r>
            <a:r>
              <a:rPr lang="ar-EG" sz="2400" dirty="0"/>
              <a:t>على سبيل المثال، اعتدنا على سماع أصوات الطائرات، وآلات قص العشب، </a:t>
            </a:r>
            <a:r>
              <a:rPr lang="ar-EG" sz="2400" dirty="0" err="1"/>
              <a:t>ومنفاخات</a:t>
            </a:r>
            <a:r>
              <a:rPr lang="ar-EG" sz="2400" dirty="0"/>
              <a:t> الأفران، وصوت قعقعة الأواني والمقالي، وما إلى ذلك. فنحن نسمع هذه الأصوات العرضية، وما لم يكن لدينا سبب لتجاهلها، فإننا ندرب أنفسنا على تجاهلها.</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441837" y="661422"/>
            <a:ext cx="1415772" cy="461665"/>
          </a:xfrm>
          <a:prstGeom prst="rect">
            <a:avLst/>
          </a:prstGeom>
        </p:spPr>
        <p:txBody>
          <a:bodyPr wrap="none">
            <a:spAutoFit/>
          </a:bodyPr>
          <a:lstStyle/>
          <a:p>
            <a:pPr algn="ctr"/>
            <a:r>
              <a:rPr lang="en-US" sz="2400" b="1" dirty="0" smtClean="0">
                <a:latin typeface="Times New Roman" panose="02020603050405020304" pitchFamily="18" charset="0"/>
                <a:cs typeface="Times New Roman" panose="02020603050405020304" pitchFamily="18" charset="0"/>
              </a:rPr>
              <a:t>Listening</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5309261" y="576233"/>
            <a:ext cx="1130438"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الإنصات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3622274"/>
          </a:xfrm>
          <a:prstGeom prst="rect">
            <a:avLst/>
          </a:prstGeom>
        </p:spPr>
        <p:txBody>
          <a:bodyPr wrap="square">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requires you to concentrate on the verbal and nonverbal messages being sent and to determine the meaning of those messages.  Listening, at its best, is active, focused, concentrated attention for the purpose of understanding the meanings expressed by a speaker. </a:t>
            </a:r>
          </a:p>
        </p:txBody>
      </p:sp>
      <p:sp>
        <p:nvSpPr>
          <p:cNvPr id="6" name="Rectangle 5"/>
          <p:cNvSpPr/>
          <p:nvPr/>
        </p:nvSpPr>
        <p:spPr>
          <a:xfrm>
            <a:off x="4691955" y="1556869"/>
            <a:ext cx="3464560" cy="2308324"/>
          </a:xfrm>
          <a:prstGeom prst="rect">
            <a:avLst/>
          </a:prstGeom>
        </p:spPr>
        <p:txBody>
          <a:bodyPr wrap="square">
            <a:spAutoFit/>
          </a:bodyPr>
          <a:lstStyle/>
          <a:p>
            <a:pPr algn="r" rtl="1"/>
            <a:r>
              <a:rPr lang="ar-EG" sz="2400" dirty="0"/>
              <a:t>يتطلب منك التركيز على الرسائل اللفظية وغير اللفظية المرسلة وتحديد معنى تلك الرسائل. </a:t>
            </a:r>
            <a:r>
              <a:rPr lang="ar-EG" sz="2400" dirty="0" smtClean="0"/>
              <a:t>الإنصات، </a:t>
            </a:r>
            <a:r>
              <a:rPr lang="ar-EG" sz="2400" dirty="0"/>
              <a:t>في أفضل حالاته، هو انتباه نشط </a:t>
            </a:r>
            <a:r>
              <a:rPr lang="ar-EG" sz="2400" dirty="0" smtClean="0"/>
              <a:t>ومركّز </a:t>
            </a:r>
            <a:r>
              <a:rPr lang="ar-EG" sz="2400" dirty="0"/>
              <a:t>لغرض فهم المعاني التي يعبر عنها المتحدث.</a:t>
            </a:r>
          </a:p>
        </p:txBody>
      </p:sp>
    </p:spTree>
    <p:extLst>
      <p:ext uri="{BB962C8B-B14F-4D97-AF65-F5344CB8AC3E}">
        <p14:creationId xmlns:p14="http://schemas.microsoft.com/office/powerpoint/2010/main" val="179540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481108" y="661422"/>
            <a:ext cx="1337225" cy="461665"/>
          </a:xfrm>
          <a:prstGeom prst="rect">
            <a:avLst/>
          </a:prstGeom>
        </p:spPr>
        <p:txBody>
          <a:bodyPr wrap="none">
            <a:spAutoFit/>
          </a:bodyPr>
          <a:lstStyle/>
          <a:p>
            <a:pPr algn="ctr"/>
            <a:r>
              <a:rPr lang="en-US" sz="2400" b="1" dirty="0">
                <a:latin typeface="Times New Roman" panose="02020603050405020304" pitchFamily="18" charset="0"/>
                <a:cs typeface="Times New Roman" panose="02020603050405020304" pitchFamily="18" charset="0"/>
              </a:rPr>
              <a:t>Hearing </a:t>
            </a:r>
          </a:p>
        </p:txBody>
      </p:sp>
      <p:sp>
        <p:nvSpPr>
          <p:cNvPr id="11" name="Rectangle 10"/>
          <p:cNvSpPr/>
          <p:nvPr/>
        </p:nvSpPr>
        <p:spPr>
          <a:xfrm>
            <a:off x="5309261" y="576233"/>
            <a:ext cx="88357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السمع</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4" name="Picture 13"/>
          <p:cNvPicPr/>
          <p:nvPr/>
        </p:nvPicPr>
        <p:blipFill rotWithShape="1">
          <a:blip r:embed="rId3" cstate="print">
            <a:extLst>
              <a:ext uri="{28A0092B-C50C-407E-A947-70E740481C1C}">
                <a14:useLocalDpi xmlns:a14="http://schemas.microsoft.com/office/drawing/2010/main" val="0"/>
              </a:ext>
            </a:extLst>
          </a:blip>
          <a:srcRect l="20435" t="29772" r="16186" b="29481"/>
          <a:stretch/>
        </p:blipFill>
        <p:spPr bwMode="auto">
          <a:xfrm>
            <a:off x="169684" y="1934824"/>
            <a:ext cx="4353910" cy="316210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48923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33" y="406389"/>
            <a:ext cx="4602542" cy="587148"/>
          </a:xfrm>
          <a:prstGeom prst="rect">
            <a:avLst/>
          </a:prstGeom>
        </p:spPr>
        <p:txBody>
          <a:bodyPr wrap="none">
            <a:spAutoFit/>
          </a:bodyPr>
          <a:lstStyle/>
          <a:p>
            <a:pPr>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09261" y="576233"/>
            <a:ext cx="273825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أهمية الإنصات الفعال؟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93040" y="1394128"/>
            <a:ext cx="4267200" cy="6042680"/>
          </a:xfrm>
          <a:prstGeom prst="rect">
            <a:avLst/>
          </a:prstGeom>
        </p:spPr>
        <p:txBody>
          <a:bodyPr wrap="square">
            <a:spAutoFit/>
          </a:bodyPr>
          <a:lstStyle/>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is central to fostering interpersonal relationships with coworkers, leaders, and clients</a:t>
            </a:r>
            <a:r>
              <a:rPr lang="en-US" sz="24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4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can affect one’s relationship satisfaction and can be a determining factor in whether someone is an effective communicator</a:t>
            </a:r>
            <a:r>
              <a:rPr lang="en-US" sz="24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ar-EG" sz="2400" dirty="0" smtClean="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Effective listening can enhance your image as </a:t>
            </a:r>
            <a:r>
              <a:rPr lang="en-US" sz="24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People Will Perceive You as Intelligent and Perceptive.</a:t>
            </a:r>
            <a:endParaRPr lang="en-US" sz="24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spcAft>
                <a:spcPts val="800"/>
              </a:spcAft>
              <a:buFont typeface="Arial" panose="020B0604020202020204" pitchFamily="34" charset="0"/>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endParaRPr lang="en-US" sz="2400"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4691955" y="1556869"/>
            <a:ext cx="3464560" cy="4524315"/>
          </a:xfrm>
          <a:prstGeom prst="rect">
            <a:avLst/>
          </a:prstGeom>
        </p:spPr>
        <p:txBody>
          <a:bodyPr wrap="square">
            <a:spAutoFit/>
          </a:bodyPr>
          <a:lstStyle/>
          <a:p>
            <a:pPr marL="342900" indent="-342900" algn="r" rtl="1">
              <a:buFont typeface="Arial" panose="020B0604020202020204" pitchFamily="34" charset="0"/>
              <a:buChar char="•"/>
            </a:pPr>
            <a:r>
              <a:rPr lang="ar-EG" sz="2400" dirty="0" smtClean="0"/>
              <a:t>الإنصات </a:t>
            </a:r>
            <a:r>
              <a:rPr lang="ar-EG" sz="2400" dirty="0"/>
              <a:t>الفعال هو أمر أساسي لتعزيز العلاقات الشخصية مع زملاء العمل والقادة والعملاء.</a:t>
            </a:r>
          </a:p>
          <a:p>
            <a:pPr marL="342900" indent="-342900" algn="r" rtl="1">
              <a:buFont typeface="Arial" panose="020B0604020202020204" pitchFamily="34" charset="0"/>
              <a:buChar char="•"/>
            </a:pPr>
            <a:r>
              <a:rPr lang="ar-EG" sz="2400" dirty="0" smtClean="0"/>
              <a:t>الإنصات </a:t>
            </a:r>
            <a:r>
              <a:rPr lang="ar-EG" sz="2400" dirty="0"/>
              <a:t>الفعال يمكن أن يؤثر على رضا الفرد عن العلاقة ويمكن أن يكون عاملاً حاسماً في ما إذا كان شخص ما متواصلاً فعالاً.</a:t>
            </a:r>
          </a:p>
          <a:p>
            <a:pPr marL="342900" indent="-342900" algn="r" rtl="1">
              <a:buFont typeface="Arial" panose="020B0604020202020204" pitchFamily="34" charset="0"/>
              <a:buChar char="•"/>
            </a:pPr>
            <a:r>
              <a:rPr lang="ar-EG" sz="2400" dirty="0" smtClean="0"/>
              <a:t>الإنصات </a:t>
            </a:r>
            <a:r>
              <a:rPr lang="ar-EG" sz="2400" dirty="0"/>
              <a:t>الفعال يمكن أن يعزز صورتك حيث سينظر إليك الناس على أنك ذكي وفطن.</a:t>
            </a:r>
          </a:p>
        </p:txBody>
      </p:sp>
    </p:spTree>
    <p:extLst>
      <p:ext uri="{BB962C8B-B14F-4D97-AF65-F5344CB8AC3E}">
        <p14:creationId xmlns:p14="http://schemas.microsoft.com/office/powerpoint/2010/main" val="4055914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33" y="406389"/>
            <a:ext cx="4602542" cy="587148"/>
          </a:xfrm>
          <a:prstGeom prst="rect">
            <a:avLst/>
          </a:prstGeom>
        </p:spPr>
        <p:txBody>
          <a:bodyPr wrap="none">
            <a:spAutoFit/>
          </a:bodyPr>
          <a:lstStyle/>
          <a:p>
            <a:pPr>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Importance of Effective Listening</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09261" y="576233"/>
            <a:ext cx="2738250"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أهمية الإنصات الفعال؟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5324535"/>
          </a:xfrm>
          <a:prstGeom prst="rect">
            <a:avLst/>
          </a:prstGeom>
        </p:spPr>
        <p:txBody>
          <a:bodyPr wrap="square">
            <a:spAutoFit/>
          </a:bodyPr>
          <a:lstStyle/>
          <a:p>
            <a:pPr marL="342900" indent="-342900">
              <a:buFont typeface="Arial" panose="020B0604020202020204" pitchFamily="34" charset="0"/>
              <a:buChar char="•"/>
            </a:pPr>
            <a:r>
              <a:rPr lang="en-US" sz="2000" dirty="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rPr>
              <a:t>Good Listening Can Help Your Public Speaking.  As a result, you have the ability to analyze what you think works and doesn’t work in others’ speeches, which can help you transform your speeches in the process. </a:t>
            </a:r>
            <a:endParaRPr lang="ar-EG" sz="2000" dirty="0" smtClean="0">
              <a:solidFill>
                <a:srgbClr val="333333"/>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Listening, in addition to other communication abilities, is a likely predictor of who gets promoted or receives other relevant rewards, such as status and power.</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Better listeners hold higher-level positions and are promoted more often than those with less-developed listening abilities.</a:t>
            </a:r>
          </a:p>
          <a:p>
            <a:pPr marL="342900" indent="-342900">
              <a:buFont typeface="Arial" panose="020B0604020202020204" pitchFamily="34" charset="0"/>
              <a:buChar char="•"/>
            </a:pPr>
            <a:endParaRPr lang="en-US"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6" name="Rectangle 5"/>
          <p:cNvSpPr/>
          <p:nvPr/>
        </p:nvSpPr>
        <p:spPr>
          <a:xfrm>
            <a:off x="4720517" y="1222271"/>
            <a:ext cx="3464560" cy="5016758"/>
          </a:xfrm>
          <a:prstGeom prst="rect">
            <a:avLst/>
          </a:prstGeom>
        </p:spPr>
        <p:txBody>
          <a:bodyPr wrap="square">
            <a:spAutoFit/>
          </a:bodyPr>
          <a:lstStyle/>
          <a:p>
            <a:pPr marL="342900" indent="-342900" algn="r" rtl="1">
              <a:buFont typeface="Arial" panose="020B0604020202020204" pitchFamily="34" charset="0"/>
              <a:buChar char="•"/>
            </a:pPr>
            <a:r>
              <a:rPr lang="ar-EG" sz="2000" dirty="0"/>
              <a:t>الاستماع الجيد يمكن أن يساعدك في التحدث أمام الجمهور. ونتيجة لذلك، لديك القدرة على تحليل ما تعتقد أنه ينجح وما لا ينجح في خطابات الآخرين، مما قد يساعدك في تحويل خطاباتك في هذه العملية.</a:t>
            </a:r>
          </a:p>
          <a:p>
            <a:pPr marL="342900" indent="-342900" algn="r" rtl="1">
              <a:buFont typeface="Arial" panose="020B0604020202020204" pitchFamily="34" charset="0"/>
              <a:buChar char="•"/>
            </a:pPr>
            <a:endParaRPr lang="ar-EG" sz="2000" dirty="0"/>
          </a:p>
          <a:p>
            <a:pPr marL="342900" indent="-342900" algn="r" rtl="1">
              <a:buFont typeface="Arial" panose="020B0604020202020204" pitchFamily="34" charset="0"/>
              <a:buChar char="•"/>
            </a:pPr>
            <a:r>
              <a:rPr lang="ar-EG" sz="2000" dirty="0"/>
              <a:t>الاستماع، بالإضافة إلى قدرات الاتصال الأخرى، هو مؤشر محتمل لمن يحصل على ترقية أو يتلقى مكافآت أخرى ذات صلة، مثل المكانة والسلطة.</a:t>
            </a:r>
          </a:p>
          <a:p>
            <a:pPr marL="342900" indent="-342900" algn="r" rtl="1">
              <a:buFont typeface="Arial" panose="020B0604020202020204" pitchFamily="34" charset="0"/>
              <a:buChar char="•"/>
            </a:pPr>
            <a:r>
              <a:rPr lang="ar-EG" sz="2000" dirty="0"/>
              <a:t>يشغل المستمعون الأفضل مناصب أعلى مستوى ويتم ترقيتهم أكثر من أولئك الذين لديهم قدرات استماع أقل تطوراً.</a:t>
            </a:r>
          </a:p>
        </p:txBody>
      </p:sp>
    </p:spTree>
    <p:extLst>
      <p:ext uri="{BB962C8B-B14F-4D97-AF65-F5344CB8AC3E}">
        <p14:creationId xmlns:p14="http://schemas.microsoft.com/office/powerpoint/2010/main" val="3352065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33" y="406389"/>
            <a:ext cx="4482317" cy="587148"/>
          </a:xfrm>
          <a:prstGeom prst="rect">
            <a:avLst/>
          </a:prstGeom>
        </p:spPr>
        <p:txBody>
          <a:bodyPr wrap="none">
            <a:spAutoFit/>
          </a:bodyPr>
          <a:lstStyle/>
          <a:p>
            <a:pPr>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Characteristics of Good Listener</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09261" y="576233"/>
            <a:ext cx="287129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خصائص المُنصت الجيد</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5632311"/>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mj-cs"/>
              </a:rPr>
              <a:t>Admits that listening is difficult</a:t>
            </a:r>
            <a:r>
              <a:rPr lang="en-US" sz="2400" dirty="0" smtClean="0">
                <a:latin typeface="Times New Roman" panose="02020603050405020304" pitchFamily="18" charset="0"/>
                <a:cs typeface="+mj-cs"/>
              </a:rPr>
              <a:t>.</a:t>
            </a:r>
            <a:endParaRPr lang="ar-EG" sz="2400" dirty="0" smtClean="0">
              <a:latin typeface="Times New Roman" panose="02020603050405020304" pitchFamily="18" charset="0"/>
              <a:cs typeface="+mj-cs"/>
            </a:endParaRPr>
          </a:p>
          <a:p>
            <a:pPr marL="342900" indent="-342900">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mj-cs"/>
              </a:rPr>
              <a:t>Pays effort to carefully listen.</a:t>
            </a:r>
            <a:endParaRPr lang="en-US" sz="2400" dirty="0">
              <a:latin typeface="Calibri" panose="020F0502020204030204" pitchFamily="34" charset="0"/>
              <a:ea typeface="Calibri" panose="020F0502020204030204" pitchFamily="34" charset="0"/>
              <a:cs typeface="+mj-cs"/>
            </a:endParaRPr>
          </a:p>
          <a:p>
            <a:pPr marL="342900" indent="-342900">
              <a:buFont typeface="Arial" panose="020B0604020202020204" pitchFamily="34" charset="0"/>
              <a:buChar char="•"/>
            </a:pPr>
            <a:r>
              <a:rPr lang="en-US" sz="2400" dirty="0">
                <a:latin typeface="Times New Roman" panose="02020603050405020304" pitchFamily="18" charset="0"/>
                <a:cs typeface="+mj-cs"/>
              </a:rPr>
              <a:t>Reviews and mentally summarizes the talking points.</a:t>
            </a:r>
          </a:p>
          <a:p>
            <a:pPr marL="342900" indent="-342900">
              <a:buFont typeface="Arial" panose="020B0604020202020204" pitchFamily="34" charset="0"/>
              <a:buChar char="•"/>
            </a:pPr>
            <a:r>
              <a:rPr lang="en-US" sz="2400" dirty="0">
                <a:latin typeface="Times New Roman" panose="02020603050405020304" pitchFamily="18" charset="0"/>
                <a:cs typeface="+mj-cs"/>
              </a:rPr>
              <a:t>Pays attention to nonverbal communication (facial expressions, gestures, tone of voice) to see if it adds meaning to the spoken words.</a:t>
            </a:r>
          </a:p>
          <a:p>
            <a:pPr marL="342900" indent="-342900">
              <a:buFont typeface="Arial" panose="020B0604020202020204" pitchFamily="34" charset="0"/>
              <a:buChar char="•"/>
            </a:pPr>
            <a:r>
              <a:rPr lang="en-US" sz="2400" dirty="0">
                <a:latin typeface="Times New Roman" panose="02020603050405020304" pitchFamily="18" charset="0"/>
                <a:cs typeface="+mj-cs"/>
              </a:rPr>
              <a:t>Weighs the evidence used by the talker to support the points he or she makes.</a:t>
            </a:r>
          </a:p>
          <a:p>
            <a:pPr marL="342900" indent="-342900">
              <a:buFont typeface="Arial" panose="020B0604020202020204" pitchFamily="34" charset="0"/>
              <a:buChar char="•"/>
            </a:pPr>
            <a:r>
              <a:rPr lang="en-US" sz="2400" dirty="0">
                <a:latin typeface="Times New Roman" panose="02020603050405020304" pitchFamily="18" charset="0"/>
                <a:cs typeface="+mj-cs"/>
              </a:rPr>
              <a:t>Never forget to practice. </a:t>
            </a:r>
          </a:p>
          <a:p>
            <a:pPr marL="342900" indent="-342900">
              <a:buFont typeface="Arial" panose="020B0604020202020204" pitchFamily="34" charset="0"/>
              <a:buChar char="•"/>
            </a:pPr>
            <a:endParaRPr lang="ar-EG" sz="2400" dirty="0" smtClean="0">
              <a:latin typeface="Times New Roman" panose="02020603050405020304" pitchFamily="18" charset="0"/>
              <a:cs typeface="+mj-cs"/>
            </a:endParaRPr>
          </a:p>
        </p:txBody>
      </p:sp>
      <p:sp>
        <p:nvSpPr>
          <p:cNvPr id="6" name="Rectangle 5"/>
          <p:cNvSpPr/>
          <p:nvPr/>
        </p:nvSpPr>
        <p:spPr>
          <a:xfrm>
            <a:off x="4523594" y="1222271"/>
            <a:ext cx="3661483" cy="4893647"/>
          </a:xfrm>
          <a:prstGeom prst="rect">
            <a:avLst/>
          </a:prstGeom>
        </p:spPr>
        <p:txBody>
          <a:bodyPr wrap="square">
            <a:spAutoFit/>
          </a:bodyPr>
          <a:lstStyle/>
          <a:p>
            <a:pPr marL="342900" indent="-342900" algn="r" rtl="1">
              <a:buFont typeface="Arial" panose="020B0604020202020204" pitchFamily="34" charset="0"/>
              <a:buChar char="•"/>
            </a:pPr>
            <a:r>
              <a:rPr lang="ar-EG" sz="2400" dirty="0"/>
              <a:t>يعترف بأن الاستماع أمر صعب.</a:t>
            </a:r>
          </a:p>
          <a:p>
            <a:pPr marL="342900" indent="-342900" algn="r" rtl="1">
              <a:buFont typeface="Arial" panose="020B0604020202020204" pitchFamily="34" charset="0"/>
              <a:buChar char="•"/>
            </a:pPr>
            <a:r>
              <a:rPr lang="ar-EG" sz="2400" dirty="0"/>
              <a:t>يبذل جهدًا للاستماع بعناية.</a:t>
            </a:r>
          </a:p>
          <a:p>
            <a:pPr marL="342900" indent="-342900" algn="r" rtl="1">
              <a:buFont typeface="Arial" panose="020B0604020202020204" pitchFamily="34" charset="0"/>
              <a:buChar char="•"/>
            </a:pPr>
            <a:r>
              <a:rPr lang="ar-EG" sz="2400" dirty="0"/>
              <a:t>يراجع ويلخص نقاط الحديث ذهنيًا.</a:t>
            </a:r>
          </a:p>
          <a:p>
            <a:pPr marL="342900" indent="-342900" algn="r" rtl="1">
              <a:buFont typeface="Arial" panose="020B0604020202020204" pitchFamily="34" charset="0"/>
              <a:buChar char="•"/>
            </a:pPr>
            <a:r>
              <a:rPr lang="ar-EG" sz="2400" dirty="0"/>
              <a:t>ينتبه إلى التواصل غير اللفظي (تعبيرات الوجه والإيماءات ونبرة الصوت) لمعرفة ما إذا كان يضيف معنى إلى الكلمات المنطوقة.</a:t>
            </a:r>
          </a:p>
          <a:p>
            <a:pPr marL="342900" indent="-342900" algn="r" rtl="1">
              <a:buFont typeface="Arial" panose="020B0604020202020204" pitchFamily="34" charset="0"/>
              <a:buChar char="•"/>
            </a:pPr>
            <a:r>
              <a:rPr lang="ar-EG" sz="2400" dirty="0"/>
              <a:t>يزن الأدلة التي يستخدمها المتحدث لدعم النقاط التي يطرحها.</a:t>
            </a:r>
          </a:p>
          <a:p>
            <a:pPr marL="342900" indent="-342900" algn="r" rtl="1">
              <a:buFont typeface="Arial" panose="020B0604020202020204" pitchFamily="34" charset="0"/>
              <a:buChar char="•"/>
            </a:pPr>
            <a:r>
              <a:rPr lang="ar-EG" sz="2400" dirty="0"/>
              <a:t>لا تنسَ أبدًا التدرب.</a:t>
            </a:r>
          </a:p>
        </p:txBody>
      </p:sp>
    </p:spTree>
    <p:extLst>
      <p:ext uri="{BB962C8B-B14F-4D97-AF65-F5344CB8AC3E}">
        <p14:creationId xmlns:p14="http://schemas.microsoft.com/office/powerpoint/2010/main" val="237686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800" y="1067513"/>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397760" y="-19994"/>
            <a:ext cx="2933816" cy="460895"/>
          </a:xfrm>
          <a:prstGeom prst="rect">
            <a:avLst/>
          </a:prstGeom>
        </p:spPr>
        <p:txBody>
          <a:bodyPr wrap="none">
            <a:spAutoFit/>
          </a:bodyPr>
          <a:lstStyle/>
          <a:p>
            <a:pPr>
              <a:lnSpc>
                <a:spcPct val="107000"/>
              </a:lnSpc>
              <a:spcAft>
                <a:spcPts val="800"/>
              </a:spcAft>
            </a:pPr>
            <a:r>
              <a:rPr lang="en-US" sz="2400" dirty="0">
                <a:solidFill>
                  <a:srgbClr val="00B0F0"/>
                </a:solidFill>
                <a:latin typeface="Times New Roman" panose="02020603050405020304" pitchFamily="18" charset="0"/>
                <a:ea typeface="Calibri" panose="020F0502020204030204" pitchFamily="34" charset="0"/>
                <a:cs typeface="Times New Roman" panose="02020603050405020304" pitchFamily="18" charset="0"/>
              </a:rPr>
              <a:t>Hearing and Listening</a:t>
            </a:r>
          </a:p>
        </p:txBody>
      </p:sp>
      <p:sp>
        <p:nvSpPr>
          <p:cNvPr id="9" name="TextBox 8"/>
          <p:cNvSpPr txBox="1"/>
          <p:nvPr/>
        </p:nvSpPr>
        <p:spPr>
          <a:xfrm>
            <a:off x="8465255" y="-51934"/>
            <a:ext cx="2090637" cy="523220"/>
          </a:xfrm>
          <a:prstGeom prst="rect">
            <a:avLst/>
          </a:prstGeom>
          <a:noFill/>
        </p:spPr>
        <p:txBody>
          <a:bodyPr wrap="none" rtlCol="0">
            <a:spAutoFit/>
          </a:bodyPr>
          <a:lstStyle/>
          <a:p>
            <a:pPr algn="ctr"/>
            <a:r>
              <a:rPr lang="ar-EG" sz="2800" dirty="0" smtClean="0">
                <a:solidFill>
                  <a:srgbClr val="00B0F0"/>
                </a:solidFill>
                <a:latin typeface="Alexandria" charset="0"/>
                <a:cs typeface="Alexandria" charset="0"/>
              </a:rPr>
              <a:t>السمع والإنصات</a:t>
            </a:r>
            <a:endParaRPr lang="en-US" sz="28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50433" y="406389"/>
            <a:ext cx="4482317" cy="587148"/>
          </a:xfrm>
          <a:prstGeom prst="rect">
            <a:avLst/>
          </a:prstGeom>
        </p:spPr>
        <p:txBody>
          <a:bodyPr wrap="none">
            <a:spAutoFit/>
          </a:bodyPr>
          <a:lstStyle/>
          <a:p>
            <a:pPr>
              <a:lnSpc>
                <a:spcPct val="150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Characteristics of Good Listener</a:t>
            </a:r>
            <a:endParaRPr lang="en-US" sz="2000" b="1" dirty="0">
              <a:latin typeface="Calibri" panose="020F0502020204030204" pitchFamily="34" charset="0"/>
              <a:ea typeface="Calibri" panose="020F0502020204030204" pitchFamily="34" charset="0"/>
              <a:cs typeface="Arial" panose="020B0604020202020204" pitchFamily="34" charset="0"/>
            </a:endParaRPr>
          </a:p>
        </p:txBody>
      </p:sp>
      <p:sp>
        <p:nvSpPr>
          <p:cNvPr id="11" name="Rectangle 10"/>
          <p:cNvSpPr/>
          <p:nvPr/>
        </p:nvSpPr>
        <p:spPr>
          <a:xfrm>
            <a:off x="5309261" y="576233"/>
            <a:ext cx="287129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خصائص المُنصت الجيد</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5632311"/>
          </a:xfrm>
          <a:prstGeom prst="rect">
            <a:avLst/>
          </a:prstGeom>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mj-cs"/>
              </a:rPr>
              <a:t>Admits that listening is difficult</a:t>
            </a:r>
            <a:r>
              <a:rPr lang="en-US" sz="2400" dirty="0" smtClean="0">
                <a:latin typeface="Times New Roman" panose="02020603050405020304" pitchFamily="18" charset="0"/>
                <a:cs typeface="+mj-cs"/>
              </a:rPr>
              <a:t>.</a:t>
            </a:r>
            <a:endParaRPr lang="ar-EG" sz="2400" dirty="0" smtClean="0">
              <a:latin typeface="Times New Roman" panose="02020603050405020304" pitchFamily="18" charset="0"/>
              <a:cs typeface="+mj-cs"/>
            </a:endParaRPr>
          </a:p>
          <a:p>
            <a:pPr marL="342900" indent="-342900">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mj-cs"/>
              </a:rPr>
              <a:t>Pays effort to carefully listen.</a:t>
            </a:r>
            <a:endParaRPr lang="en-US" sz="2400" dirty="0">
              <a:latin typeface="Calibri" panose="020F0502020204030204" pitchFamily="34" charset="0"/>
              <a:ea typeface="Calibri" panose="020F0502020204030204" pitchFamily="34" charset="0"/>
              <a:cs typeface="+mj-cs"/>
            </a:endParaRPr>
          </a:p>
          <a:p>
            <a:pPr marL="342900" indent="-342900">
              <a:buFont typeface="Arial" panose="020B0604020202020204" pitchFamily="34" charset="0"/>
              <a:buChar char="•"/>
            </a:pPr>
            <a:r>
              <a:rPr lang="en-US" sz="2400" dirty="0">
                <a:latin typeface="Times New Roman" panose="02020603050405020304" pitchFamily="18" charset="0"/>
                <a:cs typeface="+mj-cs"/>
              </a:rPr>
              <a:t>Reviews and mentally summarizes the talking points.</a:t>
            </a:r>
          </a:p>
          <a:p>
            <a:pPr marL="342900" indent="-342900">
              <a:buFont typeface="Arial" panose="020B0604020202020204" pitchFamily="34" charset="0"/>
              <a:buChar char="•"/>
            </a:pPr>
            <a:r>
              <a:rPr lang="en-US" sz="2400" dirty="0">
                <a:latin typeface="Times New Roman" panose="02020603050405020304" pitchFamily="18" charset="0"/>
                <a:cs typeface="+mj-cs"/>
              </a:rPr>
              <a:t>Pays attention to nonverbal communication (facial expressions, gestures, tone of voice) to see if it adds meaning to the spoken words.</a:t>
            </a:r>
          </a:p>
          <a:p>
            <a:pPr marL="342900" indent="-342900">
              <a:buFont typeface="Arial" panose="020B0604020202020204" pitchFamily="34" charset="0"/>
              <a:buChar char="•"/>
            </a:pPr>
            <a:r>
              <a:rPr lang="en-US" sz="2400" dirty="0">
                <a:latin typeface="Times New Roman" panose="02020603050405020304" pitchFamily="18" charset="0"/>
                <a:cs typeface="+mj-cs"/>
              </a:rPr>
              <a:t>Weighs the evidence used by the talker to support the points he or she makes.</a:t>
            </a:r>
          </a:p>
          <a:p>
            <a:pPr marL="342900" indent="-342900">
              <a:buFont typeface="Arial" panose="020B0604020202020204" pitchFamily="34" charset="0"/>
              <a:buChar char="•"/>
            </a:pPr>
            <a:r>
              <a:rPr lang="en-US" sz="2400" dirty="0">
                <a:latin typeface="Times New Roman" panose="02020603050405020304" pitchFamily="18" charset="0"/>
                <a:cs typeface="+mj-cs"/>
              </a:rPr>
              <a:t>Never forget to practice. </a:t>
            </a:r>
          </a:p>
          <a:p>
            <a:pPr marL="342900" indent="-342900">
              <a:buFont typeface="Arial" panose="020B0604020202020204" pitchFamily="34" charset="0"/>
              <a:buChar char="•"/>
            </a:pPr>
            <a:endParaRPr lang="ar-EG" sz="2400" dirty="0" smtClean="0">
              <a:latin typeface="Times New Roman" panose="02020603050405020304" pitchFamily="18" charset="0"/>
              <a:cs typeface="+mj-cs"/>
            </a:endParaRPr>
          </a:p>
        </p:txBody>
      </p:sp>
      <p:sp>
        <p:nvSpPr>
          <p:cNvPr id="6" name="Rectangle 5"/>
          <p:cNvSpPr/>
          <p:nvPr/>
        </p:nvSpPr>
        <p:spPr>
          <a:xfrm>
            <a:off x="4523594" y="1222271"/>
            <a:ext cx="3661483" cy="4893647"/>
          </a:xfrm>
          <a:prstGeom prst="rect">
            <a:avLst/>
          </a:prstGeom>
        </p:spPr>
        <p:txBody>
          <a:bodyPr wrap="square">
            <a:spAutoFit/>
          </a:bodyPr>
          <a:lstStyle/>
          <a:p>
            <a:pPr marL="342900" indent="-342900" algn="r" rtl="1">
              <a:buFont typeface="Arial" panose="020B0604020202020204" pitchFamily="34" charset="0"/>
              <a:buChar char="•"/>
            </a:pPr>
            <a:r>
              <a:rPr lang="ar-EG" sz="2400" dirty="0"/>
              <a:t>يعترف بأن الاستماع أمر صعب.</a:t>
            </a:r>
          </a:p>
          <a:p>
            <a:pPr marL="342900" indent="-342900" algn="r" rtl="1">
              <a:buFont typeface="Arial" panose="020B0604020202020204" pitchFamily="34" charset="0"/>
              <a:buChar char="•"/>
            </a:pPr>
            <a:r>
              <a:rPr lang="ar-EG" sz="2400" dirty="0"/>
              <a:t>يبذل جهدًا للاستماع بعناية.</a:t>
            </a:r>
          </a:p>
          <a:p>
            <a:pPr marL="342900" indent="-342900" algn="r" rtl="1">
              <a:buFont typeface="Arial" panose="020B0604020202020204" pitchFamily="34" charset="0"/>
              <a:buChar char="•"/>
            </a:pPr>
            <a:r>
              <a:rPr lang="ar-EG" sz="2400" dirty="0"/>
              <a:t>يراجع ويلخص نقاط الحديث ذهنيًا.</a:t>
            </a:r>
          </a:p>
          <a:p>
            <a:pPr marL="342900" indent="-342900" algn="r" rtl="1">
              <a:buFont typeface="Arial" panose="020B0604020202020204" pitchFamily="34" charset="0"/>
              <a:buChar char="•"/>
            </a:pPr>
            <a:r>
              <a:rPr lang="ar-EG" sz="2400" dirty="0"/>
              <a:t>ينتبه إلى التواصل غير اللفظي (تعبيرات الوجه والإيماءات ونبرة الصوت) لمعرفة ما إذا كان يضيف معنى إلى الكلمات المنطوقة.</a:t>
            </a:r>
          </a:p>
          <a:p>
            <a:pPr marL="342900" indent="-342900" algn="r" rtl="1">
              <a:buFont typeface="Arial" panose="020B0604020202020204" pitchFamily="34" charset="0"/>
              <a:buChar char="•"/>
            </a:pPr>
            <a:r>
              <a:rPr lang="ar-EG" sz="2400" dirty="0"/>
              <a:t>يزن الأدلة التي يستخدمها المتحدث لدعم النقاط التي يطرحها.</a:t>
            </a:r>
          </a:p>
          <a:p>
            <a:pPr marL="342900" indent="-342900" algn="r" rtl="1">
              <a:buFont typeface="Arial" panose="020B0604020202020204" pitchFamily="34" charset="0"/>
              <a:buChar char="•"/>
            </a:pPr>
            <a:r>
              <a:rPr lang="ar-EG" sz="2400" dirty="0"/>
              <a:t>لا تنسَ أبدًا التدرب.</a:t>
            </a:r>
          </a:p>
        </p:txBody>
      </p:sp>
    </p:spTree>
    <p:extLst>
      <p:ext uri="{BB962C8B-B14F-4D97-AF65-F5344CB8AC3E}">
        <p14:creationId xmlns:p14="http://schemas.microsoft.com/office/powerpoint/2010/main" val="161599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481909" y="823601"/>
            <a:ext cx="4719433" cy="530594"/>
          </a:xfrm>
          <a:prstGeom prst="rect">
            <a:avLst/>
          </a:prstGeom>
          <a:noFill/>
        </p:spPr>
        <p:txBody>
          <a:bodyPr wrap="none" rtlCol="0">
            <a:spAutoFit/>
          </a:bodyPr>
          <a:lstStyle/>
          <a:p>
            <a:pPr algn="ctr">
              <a:lnSpc>
                <a:spcPct val="107000"/>
              </a:lnSpc>
            </a:pPr>
            <a:r>
              <a:rPr lang="en-US" sz="2800" b="1"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200" b="1"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850810" y="1514954"/>
            <a:ext cx="1981633"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عوائق الإنصات</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2009903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9610" y="1025054"/>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523594" y="1007264"/>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391806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Limit Distractions</a:t>
            </a:r>
          </a:p>
        </p:txBody>
      </p:sp>
      <p:sp>
        <p:nvSpPr>
          <p:cNvPr id="11" name="Rectangle 10"/>
          <p:cNvSpPr/>
          <p:nvPr/>
        </p:nvSpPr>
        <p:spPr>
          <a:xfrm>
            <a:off x="4412815" y="512690"/>
            <a:ext cx="407996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الحد من عوامل التشتيت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830997"/>
          </a:xfrm>
          <a:prstGeom prst="rect">
            <a:avLst/>
          </a:prstGeom>
        </p:spPr>
        <p:txBody>
          <a:bodyPr wrap="square">
            <a:spAutoFit/>
          </a:bodyPr>
          <a:lstStyle/>
          <a:p>
            <a:pPr algn="ctr">
              <a:spcAft>
                <a:spcPts val="800"/>
              </a:spcAft>
            </a:pPr>
            <a:r>
              <a:rPr lang="en-US" sz="2400" b="1" u="sng"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b="1" u="sng" dirty="0">
              <a:latin typeface="Calibri" panose="020F0502020204030204" pitchFamily="34" charset="0"/>
              <a:ea typeface="Calibri" panose="020F0502020204030204" pitchFamily="34" charset="0"/>
              <a:cs typeface="Arial" panose="020B0604020202020204" pitchFamily="34" charset="0"/>
            </a:endParaRPr>
          </a:p>
        </p:txBody>
      </p:sp>
      <p:cxnSp>
        <p:nvCxnSpPr>
          <p:cNvPr id="12" name="Straight Arrow Connector 11"/>
          <p:cNvCxnSpPr/>
          <p:nvPr/>
        </p:nvCxnSpPr>
        <p:spPr>
          <a:xfrm flipH="1">
            <a:off x="1371600" y="1981200"/>
            <a:ext cx="699850" cy="4775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2071450" y="1981200"/>
            <a:ext cx="814787" cy="4775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59630" y="2559884"/>
            <a:ext cx="1757212" cy="504625"/>
          </a:xfrm>
          <a:prstGeom prst="rect">
            <a:avLst/>
          </a:prstGeom>
          <a:solidFill>
            <a:schemeClr val="accent5">
              <a:lumMod val="40000"/>
              <a:lumOff val="60000"/>
            </a:schemeClr>
          </a:solidFill>
          <a:ln>
            <a:solidFill>
              <a:schemeClr val="accent1"/>
            </a:solidFill>
          </a:ln>
        </p:spPr>
        <p:txBody>
          <a:bodyPr wrap="none">
            <a:spAutoFit/>
          </a:bodyPr>
          <a:lstStyle/>
          <a:p>
            <a:pPr>
              <a:lnSpc>
                <a:spcPct val="150000"/>
              </a:lnSpc>
              <a:spcAft>
                <a:spcPts val="800"/>
              </a:spcAft>
            </a:pP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439013" y="2543826"/>
            <a:ext cx="1699504" cy="504625"/>
          </a:xfrm>
          <a:prstGeom prst="rect">
            <a:avLst/>
          </a:prstGeom>
          <a:ln>
            <a:solidFill>
              <a:schemeClr val="accent1"/>
            </a:solidFill>
          </a:ln>
        </p:spPr>
        <p:txBody>
          <a:bodyPr wrap="none">
            <a:spAutoFit/>
          </a:bodyPr>
          <a:lstStyle/>
          <a:p>
            <a:pPr>
              <a:lnSpc>
                <a:spcPct val="150000"/>
              </a:lnSpc>
              <a:spcAft>
                <a:spcPts val="800"/>
              </a:spcAft>
            </a:pPr>
            <a:r>
              <a:rPr lang="en-US"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19" name="Straight Arrow Connector 18"/>
          <p:cNvCxnSpPr/>
          <p:nvPr/>
        </p:nvCxnSpPr>
        <p:spPr>
          <a:xfrm>
            <a:off x="938236" y="3082002"/>
            <a:ext cx="0" cy="4130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Rectangle 20"/>
          <p:cNvSpPr/>
          <p:nvPr/>
        </p:nvSpPr>
        <p:spPr>
          <a:xfrm>
            <a:off x="59630" y="3459603"/>
            <a:ext cx="4320413" cy="507831"/>
          </a:xfrm>
          <a:prstGeom prst="rect">
            <a:avLst/>
          </a:prstGeom>
        </p:spPr>
        <p:txBody>
          <a:bodyPr wrap="none">
            <a:spAutoFit/>
          </a:bodyPr>
          <a:lstStyle/>
          <a:p>
            <a:pPr>
              <a:lnSpc>
                <a:spcPct val="150000"/>
              </a:lnSpc>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 includes external distractions.</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2" name="Rectangle 21"/>
          <p:cNvSpPr/>
          <p:nvPr/>
        </p:nvSpPr>
        <p:spPr>
          <a:xfrm>
            <a:off x="112420" y="3936800"/>
            <a:ext cx="4026097" cy="923330"/>
          </a:xfrm>
          <a:prstGeom prst="rect">
            <a:avLst/>
          </a:prstGeom>
        </p:spPr>
        <p:txBody>
          <a:bodyPr wrap="square">
            <a:spAutoFit/>
          </a:bodyPr>
          <a:lstStyle/>
          <a:p>
            <a:pPr>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For example, Audible talking during a meeting, ruffling of papers, or a cell phone going off in the next cubicle.  </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4" name="Rectangle 23"/>
          <p:cNvSpPr/>
          <p:nvPr/>
        </p:nvSpPr>
        <p:spPr>
          <a:xfrm>
            <a:off x="-1148" y="5493424"/>
            <a:ext cx="4785360" cy="1200329"/>
          </a:xfrm>
          <a:prstGeom prst="rect">
            <a:avLst/>
          </a:prstGeom>
        </p:spPr>
        <p:txBody>
          <a:bodyPr wrap="square">
            <a:spAutoFit/>
          </a:bodyPr>
          <a:lstStyle/>
          <a:p>
            <a:pPr>
              <a:spcAft>
                <a:spcPts val="800"/>
              </a:spcAft>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Whenever possible, you should take steps to control the external noise that might interfere with your ability to listen to others, as well as their ability to listen to you.</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
        <p:nvSpPr>
          <p:cNvPr id="26" name="Rectangle 25"/>
          <p:cNvSpPr/>
          <p:nvPr/>
        </p:nvSpPr>
        <p:spPr>
          <a:xfrm>
            <a:off x="82566" y="4883203"/>
            <a:ext cx="2082621" cy="587148"/>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7" name="Rectangle 26"/>
          <p:cNvSpPr/>
          <p:nvPr/>
        </p:nvSpPr>
        <p:spPr>
          <a:xfrm>
            <a:off x="4667218" y="1222271"/>
            <a:ext cx="3571156" cy="830997"/>
          </a:xfrm>
          <a:prstGeom prst="rect">
            <a:avLst/>
          </a:prstGeom>
        </p:spPr>
        <p:txBody>
          <a:bodyPr wrap="square">
            <a:spAutoFit/>
          </a:bodyPr>
          <a:lstStyle/>
          <a:p>
            <a:pPr algn="ctr" rtl="1"/>
            <a:r>
              <a:rPr lang="en-US" sz="2400" b="1" u="sng" dirty="0" err="1"/>
              <a:t>الضوضاء</a:t>
            </a:r>
            <a:r>
              <a:rPr lang="en-US" sz="2400" b="1" u="sng" dirty="0"/>
              <a:t> </a:t>
            </a:r>
            <a:r>
              <a:rPr lang="en-US" sz="2400" b="1" u="sng" dirty="0" err="1"/>
              <a:t>هي</a:t>
            </a:r>
            <a:r>
              <a:rPr lang="en-US" sz="2400" b="1" u="sng" dirty="0"/>
              <a:t> </a:t>
            </a:r>
            <a:r>
              <a:rPr lang="en-US" sz="2400" b="1" u="sng" dirty="0" err="1"/>
              <a:t>جزء</a:t>
            </a:r>
            <a:r>
              <a:rPr lang="en-US" sz="2400" b="1" u="sng" dirty="0"/>
              <a:t> </a:t>
            </a:r>
            <a:r>
              <a:rPr lang="en-US" sz="2400" b="1" u="sng" dirty="0" err="1"/>
              <a:t>من</a:t>
            </a:r>
            <a:r>
              <a:rPr lang="en-US" sz="2400" b="1" u="sng" dirty="0"/>
              <a:t> </a:t>
            </a:r>
            <a:r>
              <a:rPr lang="en-US" sz="2400" b="1" u="sng" dirty="0" err="1"/>
              <a:t>كل</a:t>
            </a:r>
            <a:r>
              <a:rPr lang="en-US" sz="2400" b="1" u="sng" dirty="0"/>
              <a:t> </a:t>
            </a:r>
            <a:r>
              <a:rPr lang="en-US" sz="2400" b="1" u="sng" dirty="0" err="1"/>
              <a:t>تفاعل</a:t>
            </a:r>
            <a:r>
              <a:rPr lang="en-US" sz="2400" b="1" u="sng" dirty="0"/>
              <a:t> </a:t>
            </a:r>
            <a:r>
              <a:rPr lang="en-US" sz="2400" b="1" u="sng" dirty="0" err="1"/>
              <a:t>تواصلي</a:t>
            </a:r>
            <a:r>
              <a:rPr lang="en-US" sz="2400" b="1" u="sng" dirty="0"/>
              <a:t>.</a:t>
            </a:r>
          </a:p>
        </p:txBody>
      </p:sp>
      <p:cxnSp>
        <p:nvCxnSpPr>
          <p:cNvPr id="28" name="Straight Arrow Connector 27"/>
          <p:cNvCxnSpPr/>
          <p:nvPr/>
        </p:nvCxnSpPr>
        <p:spPr>
          <a:xfrm flipH="1">
            <a:off x="5828070" y="1985707"/>
            <a:ext cx="699850" cy="4775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a:off x="6527920" y="1985707"/>
            <a:ext cx="814787" cy="47752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4516100" y="2564391"/>
            <a:ext cx="1561646" cy="504305"/>
          </a:xfrm>
          <a:prstGeom prst="rect">
            <a:avLst/>
          </a:prstGeom>
          <a:solidFill>
            <a:schemeClr val="accent5">
              <a:lumMod val="40000"/>
              <a:lumOff val="60000"/>
            </a:schemeClr>
          </a:solidFill>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خارجية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6895483" y="2548333"/>
            <a:ext cx="1460656" cy="504305"/>
          </a:xfrm>
          <a:prstGeom prst="rect">
            <a:avLst/>
          </a:prstGeom>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داخلية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32" name="Straight Arrow Connector 31"/>
          <p:cNvCxnSpPr/>
          <p:nvPr/>
        </p:nvCxnSpPr>
        <p:spPr>
          <a:xfrm>
            <a:off x="5235916" y="3082002"/>
            <a:ext cx="0" cy="41303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4" name="Rectangle 33"/>
          <p:cNvSpPr/>
          <p:nvPr/>
        </p:nvSpPr>
        <p:spPr>
          <a:xfrm>
            <a:off x="4155456" y="3474453"/>
            <a:ext cx="4045078" cy="1200329"/>
          </a:xfrm>
          <a:prstGeom prst="rect">
            <a:avLst/>
          </a:prstGeom>
        </p:spPr>
        <p:txBody>
          <a:bodyPr wrap="square">
            <a:spAutoFit/>
          </a:bodyPr>
          <a:lstStyle/>
          <a:p>
            <a:pPr algn="r" rtl="1"/>
            <a:r>
              <a:rPr lang="en-US" dirty="0" err="1"/>
              <a:t>تشمل</a:t>
            </a:r>
            <a:r>
              <a:rPr lang="en-US" dirty="0"/>
              <a:t> </a:t>
            </a:r>
            <a:r>
              <a:rPr lang="en-US" dirty="0" err="1"/>
              <a:t>الضوضاء</a:t>
            </a:r>
            <a:r>
              <a:rPr lang="en-US" dirty="0"/>
              <a:t> </a:t>
            </a:r>
            <a:r>
              <a:rPr lang="en-US" dirty="0" err="1"/>
              <a:t>الخارجية</a:t>
            </a:r>
            <a:r>
              <a:rPr lang="en-US" dirty="0"/>
              <a:t> </a:t>
            </a:r>
            <a:r>
              <a:rPr lang="en-US" dirty="0" err="1"/>
              <a:t>عوامل</a:t>
            </a:r>
            <a:r>
              <a:rPr lang="en-US" dirty="0"/>
              <a:t> </a:t>
            </a:r>
            <a:r>
              <a:rPr lang="en-US" dirty="0" err="1"/>
              <a:t>تشتيت</a:t>
            </a:r>
            <a:r>
              <a:rPr lang="en-US" dirty="0"/>
              <a:t> </a:t>
            </a:r>
            <a:r>
              <a:rPr lang="en-US" dirty="0" err="1"/>
              <a:t>الانتباه</a:t>
            </a:r>
            <a:r>
              <a:rPr lang="en-US" dirty="0"/>
              <a:t> </a:t>
            </a:r>
            <a:r>
              <a:rPr lang="en-US" dirty="0" err="1"/>
              <a:t>الخارجية</a:t>
            </a:r>
            <a:r>
              <a:rPr lang="en-US" dirty="0"/>
              <a:t>. </a:t>
            </a:r>
            <a:r>
              <a:rPr lang="en-US" dirty="0" err="1"/>
              <a:t>على</a:t>
            </a:r>
            <a:r>
              <a:rPr lang="en-US" dirty="0"/>
              <a:t> </a:t>
            </a:r>
            <a:r>
              <a:rPr lang="en-US" dirty="0" err="1"/>
              <a:t>سبيل</a:t>
            </a:r>
            <a:r>
              <a:rPr lang="en-US" dirty="0"/>
              <a:t> </a:t>
            </a:r>
            <a:r>
              <a:rPr lang="en-US" dirty="0" err="1"/>
              <a:t>المثال</a:t>
            </a:r>
            <a:r>
              <a:rPr lang="en-US" dirty="0"/>
              <a:t>، </a:t>
            </a:r>
            <a:r>
              <a:rPr lang="en-US" dirty="0" err="1"/>
              <a:t>التحدث</a:t>
            </a:r>
            <a:r>
              <a:rPr lang="en-US" dirty="0"/>
              <a:t> </a:t>
            </a:r>
            <a:r>
              <a:rPr lang="en-US" dirty="0" err="1"/>
              <a:t>المسموع</a:t>
            </a:r>
            <a:r>
              <a:rPr lang="en-US" dirty="0"/>
              <a:t> </a:t>
            </a:r>
            <a:r>
              <a:rPr lang="en-US" dirty="0" err="1"/>
              <a:t>أثناء</a:t>
            </a:r>
            <a:r>
              <a:rPr lang="en-US" dirty="0"/>
              <a:t> </a:t>
            </a:r>
            <a:r>
              <a:rPr lang="en-US" dirty="0" err="1"/>
              <a:t>الاجتماع</a:t>
            </a:r>
            <a:r>
              <a:rPr lang="en-US" dirty="0"/>
              <a:t>، </a:t>
            </a:r>
            <a:r>
              <a:rPr lang="en-US" dirty="0" err="1"/>
              <a:t>أو</a:t>
            </a:r>
            <a:r>
              <a:rPr lang="en-US" dirty="0"/>
              <a:t> </a:t>
            </a:r>
            <a:r>
              <a:rPr lang="en-US" dirty="0" err="1"/>
              <a:t>اهتزاز</a:t>
            </a:r>
            <a:r>
              <a:rPr lang="en-US" dirty="0"/>
              <a:t> </a:t>
            </a:r>
            <a:r>
              <a:rPr lang="en-US" dirty="0" err="1"/>
              <a:t>الأوراق</a:t>
            </a:r>
            <a:r>
              <a:rPr lang="en-US" dirty="0"/>
              <a:t>، </a:t>
            </a:r>
            <a:r>
              <a:rPr lang="en-US" dirty="0" err="1"/>
              <a:t>أو</a:t>
            </a:r>
            <a:r>
              <a:rPr lang="en-US" dirty="0"/>
              <a:t> </a:t>
            </a:r>
            <a:r>
              <a:rPr lang="en-US" dirty="0" err="1"/>
              <a:t>رنين</a:t>
            </a:r>
            <a:r>
              <a:rPr lang="en-US" dirty="0"/>
              <a:t> </a:t>
            </a:r>
            <a:r>
              <a:rPr lang="en-US" dirty="0" err="1"/>
              <a:t>الهاتف</a:t>
            </a:r>
            <a:r>
              <a:rPr lang="en-US" dirty="0"/>
              <a:t> </a:t>
            </a:r>
            <a:r>
              <a:rPr lang="en-US" dirty="0" err="1"/>
              <a:t>المحمول</a:t>
            </a:r>
            <a:r>
              <a:rPr lang="en-US" dirty="0"/>
              <a:t> </a:t>
            </a:r>
            <a:r>
              <a:rPr lang="en-US" dirty="0" err="1"/>
              <a:t>في</a:t>
            </a:r>
            <a:r>
              <a:rPr lang="en-US" dirty="0"/>
              <a:t> </a:t>
            </a:r>
            <a:r>
              <a:rPr lang="en-US" dirty="0" err="1"/>
              <a:t>الحجرة</a:t>
            </a:r>
            <a:r>
              <a:rPr lang="en-US" dirty="0"/>
              <a:t> </a:t>
            </a:r>
            <a:r>
              <a:rPr lang="en-US" dirty="0" err="1"/>
              <a:t>المجاورة</a:t>
            </a:r>
            <a:r>
              <a:rPr lang="en-US" dirty="0"/>
              <a:t>.</a:t>
            </a:r>
          </a:p>
        </p:txBody>
      </p:sp>
      <p:sp>
        <p:nvSpPr>
          <p:cNvPr id="35" name="Rectangle 34"/>
          <p:cNvSpPr/>
          <p:nvPr/>
        </p:nvSpPr>
        <p:spPr>
          <a:xfrm>
            <a:off x="4523593" y="5301890"/>
            <a:ext cx="3784211" cy="1200329"/>
          </a:xfrm>
          <a:prstGeom prst="rect">
            <a:avLst/>
          </a:prstGeom>
        </p:spPr>
        <p:txBody>
          <a:bodyPr wrap="square">
            <a:spAutoFit/>
          </a:bodyPr>
          <a:lstStyle/>
          <a:p>
            <a:pPr algn="r" rtl="1"/>
            <a:r>
              <a:rPr lang="en-US" dirty="0" err="1"/>
              <a:t>متى</a:t>
            </a:r>
            <a:r>
              <a:rPr lang="en-US" dirty="0"/>
              <a:t> </a:t>
            </a:r>
            <a:r>
              <a:rPr lang="en-US" dirty="0" err="1"/>
              <a:t>كان</a:t>
            </a:r>
            <a:r>
              <a:rPr lang="en-US" dirty="0"/>
              <a:t> </a:t>
            </a:r>
            <a:r>
              <a:rPr lang="en-US" dirty="0" err="1"/>
              <a:t>ذلك</a:t>
            </a:r>
            <a:r>
              <a:rPr lang="en-US" dirty="0"/>
              <a:t> </a:t>
            </a:r>
            <a:r>
              <a:rPr lang="en-US" dirty="0" err="1"/>
              <a:t>ممكنا</a:t>
            </a:r>
            <a:r>
              <a:rPr lang="en-US" dirty="0"/>
              <a:t>، </a:t>
            </a:r>
            <a:r>
              <a:rPr lang="en-US" dirty="0" err="1"/>
              <a:t>يجب</a:t>
            </a:r>
            <a:r>
              <a:rPr lang="en-US" dirty="0"/>
              <a:t> </a:t>
            </a:r>
            <a:r>
              <a:rPr lang="en-US" dirty="0" err="1"/>
              <a:t>عليك</a:t>
            </a:r>
            <a:r>
              <a:rPr lang="en-US" dirty="0"/>
              <a:t> </a:t>
            </a:r>
            <a:r>
              <a:rPr lang="en-US" dirty="0" err="1"/>
              <a:t>اتخاذ</a:t>
            </a:r>
            <a:r>
              <a:rPr lang="en-US" dirty="0"/>
              <a:t> </a:t>
            </a:r>
            <a:r>
              <a:rPr lang="en-US" dirty="0" err="1"/>
              <a:t>خطوات</a:t>
            </a:r>
            <a:r>
              <a:rPr lang="en-US" dirty="0"/>
              <a:t> </a:t>
            </a:r>
            <a:r>
              <a:rPr lang="en-US" dirty="0" err="1"/>
              <a:t>للسيطرة</a:t>
            </a:r>
            <a:r>
              <a:rPr lang="en-US" dirty="0"/>
              <a:t> </a:t>
            </a:r>
            <a:r>
              <a:rPr lang="en-US" dirty="0" err="1"/>
              <a:t>على</a:t>
            </a:r>
            <a:r>
              <a:rPr lang="en-US" dirty="0"/>
              <a:t> </a:t>
            </a:r>
            <a:r>
              <a:rPr lang="en-US" dirty="0" err="1"/>
              <a:t>الضوضاء</a:t>
            </a:r>
            <a:r>
              <a:rPr lang="en-US" dirty="0"/>
              <a:t> </a:t>
            </a:r>
            <a:r>
              <a:rPr lang="en-US" dirty="0" err="1"/>
              <a:t>الخارجية</a:t>
            </a:r>
            <a:r>
              <a:rPr lang="en-US" dirty="0"/>
              <a:t> </a:t>
            </a:r>
            <a:r>
              <a:rPr lang="en-US" dirty="0" err="1"/>
              <a:t>التي</a:t>
            </a:r>
            <a:r>
              <a:rPr lang="en-US" dirty="0"/>
              <a:t> </a:t>
            </a:r>
            <a:r>
              <a:rPr lang="en-US" dirty="0" err="1"/>
              <a:t>قد</a:t>
            </a:r>
            <a:r>
              <a:rPr lang="en-US" dirty="0"/>
              <a:t> </a:t>
            </a:r>
            <a:r>
              <a:rPr lang="en-US" dirty="0" err="1"/>
              <a:t>تتداخل</a:t>
            </a:r>
            <a:r>
              <a:rPr lang="en-US" dirty="0"/>
              <a:t> </a:t>
            </a:r>
            <a:r>
              <a:rPr lang="en-US" dirty="0" err="1"/>
              <a:t>مع</a:t>
            </a:r>
            <a:r>
              <a:rPr lang="en-US" dirty="0"/>
              <a:t> </a:t>
            </a:r>
            <a:r>
              <a:rPr lang="en-US" dirty="0" err="1"/>
              <a:t>قدرتك</a:t>
            </a:r>
            <a:r>
              <a:rPr lang="en-US" dirty="0"/>
              <a:t> </a:t>
            </a:r>
            <a:r>
              <a:rPr lang="en-US" dirty="0" err="1"/>
              <a:t>على</a:t>
            </a:r>
            <a:r>
              <a:rPr lang="en-US" dirty="0"/>
              <a:t> </a:t>
            </a:r>
            <a:r>
              <a:rPr lang="en-US" dirty="0" err="1"/>
              <a:t>الاستماع</a:t>
            </a:r>
            <a:r>
              <a:rPr lang="en-US" dirty="0"/>
              <a:t> </a:t>
            </a:r>
            <a:r>
              <a:rPr lang="en-US" dirty="0" err="1"/>
              <a:t>إلى</a:t>
            </a:r>
            <a:r>
              <a:rPr lang="en-US" dirty="0"/>
              <a:t> </a:t>
            </a:r>
            <a:r>
              <a:rPr lang="en-US" dirty="0" err="1"/>
              <a:t>الآخرين</a:t>
            </a:r>
            <a:r>
              <a:rPr lang="en-US" dirty="0"/>
              <a:t>، </a:t>
            </a:r>
            <a:r>
              <a:rPr lang="en-US" dirty="0" err="1"/>
              <a:t>وكذلك</a:t>
            </a:r>
            <a:r>
              <a:rPr lang="en-US" dirty="0"/>
              <a:t> </a:t>
            </a:r>
            <a:r>
              <a:rPr lang="en-US" dirty="0" err="1"/>
              <a:t>قدرتهم</a:t>
            </a:r>
            <a:r>
              <a:rPr lang="en-US" dirty="0"/>
              <a:t> </a:t>
            </a:r>
            <a:r>
              <a:rPr lang="en-US" dirty="0" err="1"/>
              <a:t>على</a:t>
            </a:r>
            <a:r>
              <a:rPr lang="en-US" dirty="0"/>
              <a:t> </a:t>
            </a:r>
            <a:r>
              <a:rPr lang="en-US" dirty="0" err="1"/>
              <a:t>الاستماع</a:t>
            </a:r>
            <a:r>
              <a:rPr lang="en-US" dirty="0"/>
              <a:t> </a:t>
            </a:r>
            <a:r>
              <a:rPr lang="en-US" dirty="0" err="1"/>
              <a:t>إليك</a:t>
            </a:r>
            <a:r>
              <a:rPr lang="en-US" dirty="0"/>
              <a:t>.</a:t>
            </a:r>
          </a:p>
        </p:txBody>
      </p:sp>
      <p:sp>
        <p:nvSpPr>
          <p:cNvPr id="36" name="Rectangle 35"/>
          <p:cNvSpPr/>
          <p:nvPr/>
        </p:nvSpPr>
        <p:spPr>
          <a:xfrm>
            <a:off x="5940741" y="4700974"/>
            <a:ext cx="2311851" cy="586699"/>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ar-EG"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كيف يُمكن تجنب هذا؟</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3415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ppt_x"/>
                                          </p:val>
                                        </p:tav>
                                        <p:tav tm="100000">
                                          <p:val>
                                            <p:strVal val="#ppt_x"/>
                                          </p:val>
                                        </p:tav>
                                      </p:tavLst>
                                    </p:anim>
                                    <p:anim calcmode="lin" valueType="num">
                                      <p:cBhvr additive="base">
                                        <p:cTn id="1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26" grpId="0" animBg="1"/>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1488" y="1013116"/>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391806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Limit Distractions</a:t>
            </a:r>
          </a:p>
        </p:txBody>
      </p:sp>
      <p:sp>
        <p:nvSpPr>
          <p:cNvPr id="11" name="Rectangle 10"/>
          <p:cNvSpPr/>
          <p:nvPr/>
        </p:nvSpPr>
        <p:spPr>
          <a:xfrm>
            <a:off x="4412815" y="512690"/>
            <a:ext cx="407996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الحد من عوامل التشتيت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830997"/>
          </a:xfrm>
          <a:prstGeom prst="rect">
            <a:avLst/>
          </a:prstGeom>
        </p:spPr>
        <p:txBody>
          <a:bodyPr wrap="square">
            <a:spAutoFit/>
          </a:bodyPr>
          <a:lstStyle/>
          <a:p>
            <a:pPr algn="ctr">
              <a:spcAft>
                <a:spcPts val="800"/>
              </a:spcAft>
            </a:pPr>
            <a:r>
              <a:rPr lang="en-US" sz="2400" b="1" u="sng"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b="1" u="sng" dirty="0">
              <a:latin typeface="Calibri" panose="020F0502020204030204" pitchFamily="34" charset="0"/>
              <a:ea typeface="Calibri" panose="020F0502020204030204" pitchFamily="34" charset="0"/>
              <a:cs typeface="Arial" panose="020B0604020202020204" pitchFamily="34" charset="0"/>
            </a:endParaRPr>
          </a:p>
        </p:txBody>
      </p:sp>
      <p:cxnSp>
        <p:nvCxnSpPr>
          <p:cNvPr id="12" name="Straight Arrow Connector 11"/>
          <p:cNvCxnSpPr/>
          <p:nvPr/>
        </p:nvCxnSpPr>
        <p:spPr>
          <a:xfrm flipH="1">
            <a:off x="1595120" y="1950720"/>
            <a:ext cx="476330" cy="407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2071450" y="1981200"/>
            <a:ext cx="619561" cy="406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59630" y="2378209"/>
            <a:ext cx="1757212" cy="504625"/>
          </a:xfrm>
          <a:prstGeom prst="rect">
            <a:avLst/>
          </a:prstGeom>
          <a:solidFill>
            <a:schemeClr val="accent5">
              <a:lumMod val="40000"/>
              <a:lumOff val="60000"/>
            </a:schemeClr>
          </a:solidFill>
          <a:ln>
            <a:solidFill>
              <a:schemeClr val="accent1"/>
            </a:solidFill>
          </a:ln>
        </p:spPr>
        <p:txBody>
          <a:bodyPr wrap="none">
            <a:spAutoFit/>
          </a:bodyPr>
          <a:lstStyle/>
          <a:p>
            <a:pPr>
              <a:lnSpc>
                <a:spcPct val="150000"/>
              </a:lnSpc>
              <a:spcAft>
                <a:spcPts val="800"/>
              </a:spcAft>
            </a:pP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435792" y="2358095"/>
            <a:ext cx="1699504" cy="504625"/>
          </a:xfrm>
          <a:prstGeom prst="rect">
            <a:avLst/>
          </a:prstGeom>
          <a:ln>
            <a:solidFill>
              <a:schemeClr val="accent1"/>
            </a:solidFill>
          </a:ln>
        </p:spPr>
        <p:txBody>
          <a:bodyPr wrap="none">
            <a:spAutoFit/>
          </a:bodyPr>
          <a:lstStyle/>
          <a:p>
            <a:pPr>
              <a:lnSpc>
                <a:spcPct val="150000"/>
              </a:lnSpc>
              <a:spcAft>
                <a:spcPts val="800"/>
              </a:spcAft>
            </a:pPr>
            <a:r>
              <a:rPr lang="en-US"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19" name="Straight Arrow Connector 18"/>
          <p:cNvCxnSpPr/>
          <p:nvPr/>
        </p:nvCxnSpPr>
        <p:spPr>
          <a:xfrm>
            <a:off x="938236" y="2882834"/>
            <a:ext cx="0" cy="3187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108043" y="3744432"/>
            <a:ext cx="4785360" cy="3067506"/>
          </a:xfrm>
          <a:prstGeom prst="rect">
            <a:avLst/>
          </a:prstGeom>
        </p:spPr>
        <p:txBody>
          <a:bodyPr wrap="square">
            <a:spAutoFit/>
          </a:bodyPr>
          <a:lstStyle/>
          <a:p>
            <a:pPr marL="285750" indent="-28575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When you are talking to someone on the phone, turn away from your computer if you are distracted by messages in your inbox</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are running a meeting, begin by asking everyone to turn off their cell </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phones.</a:t>
            </a:r>
            <a:endPar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If the work environment is such that it is difficult for people to break away from distractions, hold a retreat away from your worksite to maximize the team’s ability to listen effectively.</a:t>
            </a:r>
          </a:p>
        </p:txBody>
      </p:sp>
      <p:sp>
        <p:nvSpPr>
          <p:cNvPr id="26" name="Rectangle 25"/>
          <p:cNvSpPr/>
          <p:nvPr/>
        </p:nvSpPr>
        <p:spPr>
          <a:xfrm>
            <a:off x="35380" y="3209967"/>
            <a:ext cx="1765227" cy="504625"/>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27" name="Rectangle 26"/>
          <p:cNvSpPr/>
          <p:nvPr/>
        </p:nvSpPr>
        <p:spPr>
          <a:xfrm>
            <a:off x="4667218" y="1222271"/>
            <a:ext cx="3571156" cy="830997"/>
          </a:xfrm>
          <a:prstGeom prst="rect">
            <a:avLst/>
          </a:prstGeom>
        </p:spPr>
        <p:txBody>
          <a:bodyPr wrap="square">
            <a:spAutoFit/>
          </a:bodyPr>
          <a:lstStyle/>
          <a:p>
            <a:pPr algn="ctr" rtl="1"/>
            <a:r>
              <a:rPr lang="en-US" sz="2400" b="1" u="sng" dirty="0" err="1"/>
              <a:t>الضوضاء</a:t>
            </a:r>
            <a:r>
              <a:rPr lang="en-US" sz="2400" b="1" u="sng" dirty="0"/>
              <a:t> </a:t>
            </a:r>
            <a:r>
              <a:rPr lang="en-US" sz="2400" b="1" u="sng" dirty="0" err="1"/>
              <a:t>هي</a:t>
            </a:r>
            <a:r>
              <a:rPr lang="en-US" sz="2400" b="1" u="sng" dirty="0"/>
              <a:t> </a:t>
            </a:r>
            <a:r>
              <a:rPr lang="en-US" sz="2400" b="1" u="sng" dirty="0" err="1"/>
              <a:t>جزء</a:t>
            </a:r>
            <a:r>
              <a:rPr lang="en-US" sz="2400" b="1" u="sng" dirty="0"/>
              <a:t> </a:t>
            </a:r>
            <a:r>
              <a:rPr lang="en-US" sz="2400" b="1" u="sng" dirty="0" err="1"/>
              <a:t>من</a:t>
            </a:r>
            <a:r>
              <a:rPr lang="en-US" sz="2400" b="1" u="sng" dirty="0"/>
              <a:t> </a:t>
            </a:r>
            <a:r>
              <a:rPr lang="en-US" sz="2400" b="1" u="sng" dirty="0" err="1"/>
              <a:t>كل</a:t>
            </a:r>
            <a:r>
              <a:rPr lang="en-US" sz="2400" b="1" u="sng" dirty="0"/>
              <a:t> </a:t>
            </a:r>
            <a:r>
              <a:rPr lang="en-US" sz="2400" b="1" u="sng" dirty="0" err="1"/>
              <a:t>تفاعل</a:t>
            </a:r>
            <a:r>
              <a:rPr lang="en-US" sz="2400" b="1" u="sng" dirty="0"/>
              <a:t> </a:t>
            </a:r>
            <a:r>
              <a:rPr lang="en-US" sz="2400" b="1" u="sng" dirty="0" err="1"/>
              <a:t>تواصلي</a:t>
            </a:r>
            <a:r>
              <a:rPr lang="en-US" sz="2400" b="1" u="sng" dirty="0"/>
              <a:t>.</a:t>
            </a:r>
          </a:p>
        </p:txBody>
      </p:sp>
      <p:cxnSp>
        <p:nvCxnSpPr>
          <p:cNvPr id="28" name="Straight Arrow Connector 27"/>
          <p:cNvCxnSpPr/>
          <p:nvPr/>
        </p:nvCxnSpPr>
        <p:spPr>
          <a:xfrm flipH="1">
            <a:off x="6156960" y="1985707"/>
            <a:ext cx="370960" cy="307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a:off x="6527920" y="1985707"/>
            <a:ext cx="367563" cy="307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4504329" y="2260428"/>
            <a:ext cx="1561646" cy="504305"/>
          </a:xfrm>
          <a:prstGeom prst="rect">
            <a:avLst/>
          </a:prstGeom>
          <a:solidFill>
            <a:schemeClr val="accent5">
              <a:lumMod val="40000"/>
              <a:lumOff val="60000"/>
            </a:schemeClr>
          </a:solidFill>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خارجية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6621858" y="2291673"/>
            <a:ext cx="1460656" cy="504305"/>
          </a:xfrm>
          <a:prstGeom prst="rect">
            <a:avLst/>
          </a:prstGeom>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داخلية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32" name="Straight Arrow Connector 31"/>
          <p:cNvCxnSpPr/>
          <p:nvPr/>
        </p:nvCxnSpPr>
        <p:spPr>
          <a:xfrm>
            <a:off x="5224145" y="2778039"/>
            <a:ext cx="22658" cy="2883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5" name="Rectangle 34"/>
          <p:cNvSpPr/>
          <p:nvPr/>
        </p:nvSpPr>
        <p:spPr>
          <a:xfrm>
            <a:off x="4346906" y="3635698"/>
            <a:ext cx="3917430" cy="3139321"/>
          </a:xfrm>
          <a:prstGeom prst="rect">
            <a:avLst/>
          </a:prstGeom>
        </p:spPr>
        <p:txBody>
          <a:bodyPr wrap="square">
            <a:spAutoFit/>
          </a:bodyPr>
          <a:lstStyle/>
          <a:p>
            <a:pPr marL="285750" indent="-285750" algn="r" rtl="1">
              <a:buFont typeface="Arial" panose="020B0604020202020204" pitchFamily="34" charset="0"/>
              <a:buChar char="•"/>
            </a:pPr>
            <a:r>
              <a:rPr lang="ar-EG" dirty="0"/>
              <a:t>عندما تتحدث إلى شخص ما على الهاتف، ابتعد عن جهاز الكمبيوتر الخاص بك إذا كنت تشتت انتباهك برسائل في صندوق الوارد الخاص بك.</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إذا كنت تدير اجتماعًا، فابدأ بطلب من الجميع إغلاق هواتفهم المحمولة.</a:t>
            </a:r>
          </a:p>
          <a:p>
            <a:pPr marL="285750" indent="-285750" algn="r" rtl="1">
              <a:buFont typeface="Arial" panose="020B0604020202020204" pitchFamily="34" charset="0"/>
              <a:buChar char="•"/>
            </a:pPr>
            <a:r>
              <a:rPr lang="ar-EG" dirty="0"/>
              <a:t>إذا كانت بيئة العمل بحيث يصعب على الأشخاص الابتعاد عن عوامل التشتيت، فاحرص على تخصيص وقت بعيدًا عن مكان عملك لزيادة قدرة الفريق على الاستماع بشكل فعال.</a:t>
            </a:r>
            <a:endParaRPr lang="en-US" dirty="0"/>
          </a:p>
        </p:txBody>
      </p:sp>
      <p:sp>
        <p:nvSpPr>
          <p:cNvPr id="36" name="Rectangle 35"/>
          <p:cNvSpPr/>
          <p:nvPr/>
        </p:nvSpPr>
        <p:spPr>
          <a:xfrm>
            <a:off x="4417849" y="3098875"/>
            <a:ext cx="1954381" cy="504305"/>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ar-EG"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كيف يُمكن تجنب هذا؟</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09531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ppt_x"/>
                                          </p:val>
                                        </p:tav>
                                        <p:tav tm="100000">
                                          <p:val>
                                            <p:strVal val="#ppt_x"/>
                                          </p:val>
                                        </p:tav>
                                      </p:tavLst>
                                    </p:anim>
                                    <p:anim calcmode="lin" valueType="num">
                                      <p:cBhvr additive="base">
                                        <p:cTn id="1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additive="base">
                                        <p:cTn id="24" dur="500" fill="hold"/>
                                        <p:tgtEl>
                                          <p:spTgt spid="36"/>
                                        </p:tgtEl>
                                        <p:attrNameLst>
                                          <p:attrName>ppt_x</p:attrName>
                                        </p:attrNameLst>
                                      </p:cBhvr>
                                      <p:tavLst>
                                        <p:tav tm="0">
                                          <p:val>
                                            <p:strVal val="#ppt_x"/>
                                          </p:val>
                                        </p:tav>
                                        <p:tav tm="100000">
                                          <p:val>
                                            <p:strVal val="#ppt_x"/>
                                          </p:val>
                                        </p:tav>
                                      </p:tavLst>
                                    </p:anim>
                                    <p:anim calcmode="lin" valueType="num">
                                      <p:cBhvr additive="base">
                                        <p:cTn id="25"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26" grpId="0" animBg="1"/>
      <p:bldP spid="3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391806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Limit Distractions</a:t>
            </a:r>
          </a:p>
        </p:txBody>
      </p:sp>
      <p:sp>
        <p:nvSpPr>
          <p:cNvPr id="11" name="Rectangle 10"/>
          <p:cNvSpPr/>
          <p:nvPr/>
        </p:nvSpPr>
        <p:spPr>
          <a:xfrm>
            <a:off x="4412815" y="512690"/>
            <a:ext cx="4079963"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الحد من عوامل التشتيت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Rectangle 3"/>
          <p:cNvSpPr/>
          <p:nvPr/>
        </p:nvSpPr>
        <p:spPr>
          <a:xfrm>
            <a:off x="117238" y="1222271"/>
            <a:ext cx="4267200" cy="830997"/>
          </a:xfrm>
          <a:prstGeom prst="rect">
            <a:avLst/>
          </a:prstGeom>
        </p:spPr>
        <p:txBody>
          <a:bodyPr wrap="square">
            <a:spAutoFit/>
          </a:bodyPr>
          <a:lstStyle/>
          <a:p>
            <a:pPr algn="ctr">
              <a:spcAft>
                <a:spcPts val="800"/>
              </a:spcAft>
            </a:pPr>
            <a:r>
              <a:rPr lang="en-US" sz="2400" b="1" u="sng"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 is part of every communication interaction.</a:t>
            </a:r>
            <a:endParaRPr lang="en-US" sz="2000" b="1" u="sng" dirty="0">
              <a:latin typeface="Calibri" panose="020F0502020204030204" pitchFamily="34" charset="0"/>
              <a:ea typeface="Calibri" panose="020F0502020204030204" pitchFamily="34" charset="0"/>
              <a:cs typeface="Arial" panose="020B0604020202020204" pitchFamily="34" charset="0"/>
            </a:endParaRPr>
          </a:p>
        </p:txBody>
      </p:sp>
      <p:cxnSp>
        <p:nvCxnSpPr>
          <p:cNvPr id="12" name="Straight Arrow Connector 11"/>
          <p:cNvCxnSpPr/>
          <p:nvPr/>
        </p:nvCxnSpPr>
        <p:spPr>
          <a:xfrm flipH="1">
            <a:off x="1595120" y="1950720"/>
            <a:ext cx="476330" cy="40737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2071450" y="1981200"/>
            <a:ext cx="619561" cy="4067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5" name="Rectangle 14"/>
          <p:cNvSpPr/>
          <p:nvPr/>
        </p:nvSpPr>
        <p:spPr>
          <a:xfrm>
            <a:off x="59630" y="2378209"/>
            <a:ext cx="1757212" cy="504625"/>
          </a:xfrm>
          <a:prstGeom prst="rect">
            <a:avLst/>
          </a:prstGeom>
          <a:noFill/>
          <a:ln>
            <a:solidFill>
              <a:schemeClr val="accent1"/>
            </a:solidFill>
          </a:ln>
        </p:spPr>
        <p:txBody>
          <a:bodyPr wrap="none">
            <a:spAutoFit/>
          </a:bodyPr>
          <a:lstStyle/>
          <a:p>
            <a:pPr>
              <a:lnSpc>
                <a:spcPct val="150000"/>
              </a:lnSpc>
              <a:spcAft>
                <a:spcPts val="800"/>
              </a:spcAft>
            </a:pP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External 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2435792" y="2358095"/>
            <a:ext cx="1699504" cy="504625"/>
          </a:xfrm>
          <a:prstGeom prst="rect">
            <a:avLst/>
          </a:prstGeom>
          <a:solidFill>
            <a:schemeClr val="accent1">
              <a:lumMod val="40000"/>
              <a:lumOff val="60000"/>
            </a:schemeClr>
          </a:solidFill>
          <a:ln>
            <a:solidFill>
              <a:schemeClr val="accent1"/>
            </a:solidFill>
          </a:ln>
        </p:spPr>
        <p:txBody>
          <a:bodyPr wrap="none">
            <a:spAutoFit/>
          </a:bodyPr>
          <a:lstStyle/>
          <a:p>
            <a:pPr>
              <a:lnSpc>
                <a:spcPct val="150000"/>
              </a:lnSpc>
              <a:spcAft>
                <a:spcPts val="800"/>
              </a:spcAft>
            </a:pPr>
            <a:r>
              <a:rPr lang="en-US"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Internal </a:t>
            </a:r>
            <a:r>
              <a:rPr lang="en-US" sz="2000" b="1" dirty="0">
                <a:solidFill>
                  <a:srgbClr val="000000"/>
                </a:solidFill>
                <a:latin typeface="Times New Roman" panose="02020603050405020304" pitchFamily="18" charset="0"/>
                <a:ea typeface="Calibri" panose="020F0502020204030204" pitchFamily="34" charset="0"/>
                <a:cs typeface="Arial" panose="020B0604020202020204" pitchFamily="34" charset="0"/>
              </a:rPr>
              <a:t>noise</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19" name="Straight Arrow Connector 18"/>
          <p:cNvCxnSpPr/>
          <p:nvPr/>
        </p:nvCxnSpPr>
        <p:spPr>
          <a:xfrm>
            <a:off x="3160736" y="2862720"/>
            <a:ext cx="0" cy="31879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4" name="Rectangle 23"/>
          <p:cNvSpPr/>
          <p:nvPr/>
        </p:nvSpPr>
        <p:spPr>
          <a:xfrm>
            <a:off x="-43498" y="3365686"/>
            <a:ext cx="4449427" cy="3826689"/>
          </a:xfrm>
          <a:prstGeom prst="rect">
            <a:avLst/>
          </a:prstGeom>
        </p:spPr>
        <p:txBody>
          <a:bodyPr wrap="square">
            <a:spAutoFit/>
          </a:bodyPr>
          <a:lstStyle/>
          <a:p>
            <a:pPr marL="342900" indent="-342900">
              <a:spcAft>
                <a:spcPts val="800"/>
              </a:spcAft>
              <a:buFont typeface="Arial" panose="020B0604020202020204" pitchFamily="34" charset="0"/>
              <a:buChar char="•"/>
            </a:pP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You </a:t>
            </a: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must reflect on what is causing your internal noise.</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Address those factors.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have an urgent matter to deal with, don’t try to hold a conversation with someone. You simply won’t be able to listen</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p>
          <a:p>
            <a:pPr marL="342900" indent="-342900">
              <a:spcAft>
                <a:spcPts val="800"/>
              </a:spcAft>
              <a:buFont typeface="Arial" panose="020B0604020202020204" pitchFamily="34" charset="0"/>
              <a:buChar char="•"/>
            </a:pPr>
            <a:r>
              <a:rPr lang="en-US" dirty="0">
                <a:solidFill>
                  <a:srgbClr val="000000"/>
                </a:solidFill>
                <a:latin typeface="Times New Roman" panose="02020603050405020304" pitchFamily="18" charset="0"/>
                <a:ea typeface="Calibri" panose="020F0502020204030204" pitchFamily="34" charset="0"/>
                <a:cs typeface="Arial" panose="020B0604020202020204" pitchFamily="34" charset="0"/>
              </a:rPr>
              <a:t>Tell the other party you will need to reschedule your conversation for a time when you can give your undivided attention</a:t>
            </a:r>
            <a:r>
              <a:rPr lang="en-US"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a:t>
            </a:r>
            <a:endParaRPr lang="en-US" dirty="0">
              <a:latin typeface="Calibri" panose="020F0502020204030204" pitchFamily="34" charset="0"/>
              <a:ea typeface="Calibri" panose="020F0502020204030204" pitchFamily="34" charset="0"/>
              <a:cs typeface="Arial" panose="020B0604020202020204" pitchFamily="34" charset="0"/>
            </a:endParaRPr>
          </a:p>
          <a:p>
            <a:pPr marL="342900" indent="-342900">
              <a:spcAft>
                <a:spcPts val="800"/>
              </a:spcAft>
              <a:buFont typeface="Arial" panose="020B0604020202020204" pitchFamily="34" charset="0"/>
              <a:buChar char="•"/>
            </a:pPr>
            <a:endParaRPr lang="en-US" dirty="0">
              <a:latin typeface="Calibri" panose="020F0502020204030204" pitchFamily="34" charset="0"/>
              <a:ea typeface="Calibri" panose="020F0502020204030204" pitchFamily="34" charset="0"/>
              <a:cs typeface="Arial" panose="020B0604020202020204" pitchFamily="34" charset="0"/>
            </a:endParaRPr>
          </a:p>
        </p:txBody>
      </p:sp>
      <p:sp>
        <p:nvSpPr>
          <p:cNvPr id="27" name="Rectangle 26"/>
          <p:cNvSpPr/>
          <p:nvPr/>
        </p:nvSpPr>
        <p:spPr>
          <a:xfrm>
            <a:off x="4667218" y="1222271"/>
            <a:ext cx="3571156" cy="830997"/>
          </a:xfrm>
          <a:prstGeom prst="rect">
            <a:avLst/>
          </a:prstGeom>
        </p:spPr>
        <p:txBody>
          <a:bodyPr wrap="square">
            <a:spAutoFit/>
          </a:bodyPr>
          <a:lstStyle/>
          <a:p>
            <a:pPr algn="ctr" rtl="1"/>
            <a:r>
              <a:rPr lang="en-US" sz="2400" b="1" u="sng" dirty="0" err="1"/>
              <a:t>الضوضاء</a:t>
            </a:r>
            <a:r>
              <a:rPr lang="en-US" sz="2400" b="1" u="sng" dirty="0"/>
              <a:t> </a:t>
            </a:r>
            <a:r>
              <a:rPr lang="en-US" sz="2400" b="1" u="sng" dirty="0" err="1"/>
              <a:t>هي</a:t>
            </a:r>
            <a:r>
              <a:rPr lang="en-US" sz="2400" b="1" u="sng" dirty="0"/>
              <a:t> </a:t>
            </a:r>
            <a:r>
              <a:rPr lang="en-US" sz="2400" b="1" u="sng" dirty="0" err="1"/>
              <a:t>جزء</a:t>
            </a:r>
            <a:r>
              <a:rPr lang="en-US" sz="2400" b="1" u="sng" dirty="0"/>
              <a:t> </a:t>
            </a:r>
            <a:r>
              <a:rPr lang="en-US" sz="2400" b="1" u="sng" dirty="0" err="1"/>
              <a:t>من</a:t>
            </a:r>
            <a:r>
              <a:rPr lang="en-US" sz="2400" b="1" u="sng" dirty="0"/>
              <a:t> </a:t>
            </a:r>
            <a:r>
              <a:rPr lang="en-US" sz="2400" b="1" u="sng" dirty="0" err="1"/>
              <a:t>كل</a:t>
            </a:r>
            <a:r>
              <a:rPr lang="en-US" sz="2400" b="1" u="sng" dirty="0"/>
              <a:t> </a:t>
            </a:r>
            <a:r>
              <a:rPr lang="en-US" sz="2400" b="1" u="sng" dirty="0" err="1"/>
              <a:t>تفاعل</a:t>
            </a:r>
            <a:r>
              <a:rPr lang="en-US" sz="2400" b="1" u="sng" dirty="0"/>
              <a:t> </a:t>
            </a:r>
            <a:r>
              <a:rPr lang="en-US" sz="2400" b="1" u="sng" dirty="0" err="1"/>
              <a:t>تواصلي</a:t>
            </a:r>
            <a:r>
              <a:rPr lang="en-US" sz="2400" b="1" u="sng" dirty="0"/>
              <a:t>.</a:t>
            </a:r>
          </a:p>
        </p:txBody>
      </p:sp>
      <p:cxnSp>
        <p:nvCxnSpPr>
          <p:cNvPr id="28" name="Straight Arrow Connector 27"/>
          <p:cNvCxnSpPr/>
          <p:nvPr/>
        </p:nvCxnSpPr>
        <p:spPr>
          <a:xfrm flipH="1">
            <a:off x="6156960" y="1985707"/>
            <a:ext cx="370960" cy="307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Straight Arrow Connector 28"/>
          <p:cNvCxnSpPr/>
          <p:nvPr/>
        </p:nvCxnSpPr>
        <p:spPr>
          <a:xfrm>
            <a:off x="6527920" y="1985707"/>
            <a:ext cx="367563" cy="3072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0" name="Rectangle 29"/>
          <p:cNvSpPr/>
          <p:nvPr/>
        </p:nvSpPr>
        <p:spPr>
          <a:xfrm>
            <a:off x="4504329" y="2260428"/>
            <a:ext cx="1561646" cy="504305"/>
          </a:xfrm>
          <a:prstGeom prst="rect">
            <a:avLst/>
          </a:prstGeom>
          <a:noFill/>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خارجية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6621858" y="2291673"/>
            <a:ext cx="1460656" cy="504305"/>
          </a:xfrm>
          <a:prstGeom prst="rect">
            <a:avLst/>
          </a:prstGeom>
          <a:solidFill>
            <a:schemeClr val="accent1">
              <a:lumMod val="40000"/>
              <a:lumOff val="60000"/>
            </a:schemeClr>
          </a:solidFill>
          <a:ln>
            <a:solidFill>
              <a:schemeClr val="accent1"/>
            </a:solidFill>
          </a:ln>
        </p:spPr>
        <p:txBody>
          <a:bodyPr wrap="none">
            <a:spAutoFit/>
          </a:bodyPr>
          <a:lstStyle/>
          <a:p>
            <a:pPr>
              <a:lnSpc>
                <a:spcPct val="150000"/>
              </a:lnSpc>
              <a:spcAft>
                <a:spcPts val="800"/>
              </a:spcAft>
            </a:pPr>
            <a:r>
              <a:rPr lang="ar-EG" sz="2000" b="1" dirty="0" smtClean="0">
                <a:solidFill>
                  <a:srgbClr val="000000"/>
                </a:solidFill>
                <a:latin typeface="Times New Roman" panose="02020603050405020304" pitchFamily="18" charset="0"/>
                <a:ea typeface="Calibri" panose="020F0502020204030204" pitchFamily="34" charset="0"/>
                <a:cs typeface="Arial" panose="020B0604020202020204" pitchFamily="34" charset="0"/>
              </a:rPr>
              <a:t>ضوضاء داخلية</a:t>
            </a:r>
            <a:endParaRPr lang="en-US" b="1" dirty="0">
              <a:latin typeface="Calibri" panose="020F0502020204030204" pitchFamily="34" charset="0"/>
              <a:ea typeface="Calibri" panose="020F0502020204030204" pitchFamily="34" charset="0"/>
              <a:cs typeface="Arial" panose="020B0604020202020204" pitchFamily="34" charset="0"/>
            </a:endParaRPr>
          </a:p>
        </p:txBody>
      </p:sp>
      <p:cxnSp>
        <p:nvCxnSpPr>
          <p:cNvPr id="32" name="Straight Arrow Connector 31"/>
          <p:cNvCxnSpPr/>
          <p:nvPr/>
        </p:nvCxnSpPr>
        <p:spPr>
          <a:xfrm>
            <a:off x="7343931" y="2748829"/>
            <a:ext cx="22658" cy="2883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5" name="Rectangle 34"/>
          <p:cNvSpPr/>
          <p:nvPr/>
        </p:nvSpPr>
        <p:spPr>
          <a:xfrm>
            <a:off x="4346906" y="3635698"/>
            <a:ext cx="3917430" cy="2862322"/>
          </a:xfrm>
          <a:prstGeom prst="rect">
            <a:avLst/>
          </a:prstGeom>
        </p:spPr>
        <p:txBody>
          <a:bodyPr wrap="square">
            <a:spAutoFit/>
          </a:bodyPr>
          <a:lstStyle/>
          <a:p>
            <a:pPr marL="285750" indent="-285750" algn="r" rtl="1">
              <a:buFont typeface="Arial" panose="020B0604020202020204" pitchFamily="34" charset="0"/>
              <a:buChar char="•"/>
            </a:pPr>
            <a:r>
              <a:rPr lang="ar-EG" sz="2000" dirty="0"/>
              <a:t>يجب أن تفكر في الأسباب التي تؤدي إلى ضجيجك الداخلي.</a:t>
            </a:r>
          </a:p>
          <a:p>
            <a:pPr marL="285750" indent="-285750" algn="r" rtl="1">
              <a:buFont typeface="Arial" panose="020B0604020202020204" pitchFamily="34" charset="0"/>
              <a:buChar char="•"/>
            </a:pPr>
            <a:r>
              <a:rPr lang="ar-EG" sz="2000" dirty="0"/>
              <a:t>عالج هذه العوامل.</a:t>
            </a:r>
          </a:p>
          <a:p>
            <a:pPr marL="285750" indent="-285750" algn="r" rtl="1">
              <a:buFont typeface="Arial" panose="020B0604020202020204" pitchFamily="34" charset="0"/>
              <a:buChar char="•"/>
            </a:pPr>
            <a:r>
              <a:rPr lang="ar-EG" sz="2000" dirty="0"/>
              <a:t>إذا كان لديك أمر عاجل للتعامل معه، فلا تحاول إجراء محادثة مع شخص ما. فلن تتمكن ببساطة من الاستماع.</a:t>
            </a:r>
          </a:p>
          <a:p>
            <a:pPr marL="285750" indent="-285750" algn="r" rtl="1">
              <a:buFont typeface="Arial" panose="020B0604020202020204" pitchFamily="34" charset="0"/>
              <a:buChar char="•"/>
            </a:pPr>
            <a:r>
              <a:rPr lang="ar-EG" sz="2000" dirty="0"/>
              <a:t>أخبر الطرف الآخر أنك ستحتاج إلى إعادة جدولة المحادثة إلى وقت يمكنك فيه منحه انتباهك الكامل.</a:t>
            </a:r>
            <a:endParaRPr lang="en-US" sz="2000" dirty="0"/>
          </a:p>
        </p:txBody>
      </p:sp>
      <p:sp>
        <p:nvSpPr>
          <p:cNvPr id="33" name="Rectangle 32"/>
          <p:cNvSpPr/>
          <p:nvPr/>
        </p:nvSpPr>
        <p:spPr>
          <a:xfrm>
            <a:off x="1341125" y="2906112"/>
            <a:ext cx="1765227" cy="504625"/>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How to avoid?</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33"/>
          <p:cNvSpPr/>
          <p:nvPr/>
        </p:nvSpPr>
        <p:spPr>
          <a:xfrm>
            <a:off x="6309955" y="3045173"/>
            <a:ext cx="1954381" cy="504305"/>
          </a:xfrm>
          <a:prstGeom prst="rect">
            <a:avLst/>
          </a:prstGeom>
          <a:solidFill>
            <a:srgbClr val="C00000"/>
          </a:solidFill>
          <a:effectLst>
            <a:reflection blurRad="6350" stA="52000" endA="300" endPos="35000" dir="5400000" sy="-100000" algn="bl" rotWithShape="0"/>
          </a:effectLst>
        </p:spPr>
        <p:txBody>
          <a:bodyPr wrap="none">
            <a:spAutoFit/>
          </a:bodyPr>
          <a:lstStyle/>
          <a:p>
            <a:pPr>
              <a:lnSpc>
                <a:spcPct val="150000"/>
              </a:lnSpc>
              <a:spcAft>
                <a:spcPts val="800"/>
              </a:spcAft>
            </a:pPr>
            <a:r>
              <a:rPr lang="ar-EG" sz="20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كيف يُمكن تجنب هذا؟</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308753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3"/>
                                        </p:tgtEl>
                                        <p:attrNameLst>
                                          <p:attrName>style.visibility</p:attrName>
                                        </p:attrNameLst>
                                      </p:cBhvr>
                                      <p:to>
                                        <p:strVal val="visible"/>
                                      </p:to>
                                    </p:set>
                                    <p:anim calcmode="lin" valueType="num">
                                      <p:cBhvr additive="base">
                                        <p:cTn id="18" dur="500" fill="hold"/>
                                        <p:tgtEl>
                                          <p:spTgt spid="33"/>
                                        </p:tgtEl>
                                        <p:attrNameLst>
                                          <p:attrName>ppt_x</p:attrName>
                                        </p:attrNameLst>
                                      </p:cBhvr>
                                      <p:tavLst>
                                        <p:tav tm="0">
                                          <p:val>
                                            <p:strVal val="#ppt_x"/>
                                          </p:val>
                                        </p:tav>
                                        <p:tav tm="100000">
                                          <p:val>
                                            <p:strVal val="#ppt_x"/>
                                          </p:val>
                                        </p:tav>
                                      </p:tavLst>
                                    </p:anim>
                                    <p:anim calcmode="lin" valueType="num">
                                      <p:cBhvr additive="base">
                                        <p:cTn id="19"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4"/>
                                        </p:tgtEl>
                                        <p:attrNameLst>
                                          <p:attrName>style.visibility</p:attrName>
                                        </p:attrNameLst>
                                      </p:cBhvr>
                                      <p:to>
                                        <p:strVal val="visible"/>
                                      </p:to>
                                    </p:set>
                                    <p:anim calcmode="lin" valueType="num">
                                      <p:cBhvr additive="base">
                                        <p:cTn id="24" dur="500" fill="hold"/>
                                        <p:tgtEl>
                                          <p:spTgt spid="34"/>
                                        </p:tgtEl>
                                        <p:attrNameLst>
                                          <p:attrName>ppt_x</p:attrName>
                                        </p:attrNameLst>
                                      </p:cBhvr>
                                      <p:tavLst>
                                        <p:tav tm="0">
                                          <p:val>
                                            <p:strVal val="#ppt_x"/>
                                          </p:val>
                                        </p:tav>
                                        <p:tav tm="100000">
                                          <p:val>
                                            <p:strVal val="#ppt_x"/>
                                          </p:val>
                                        </p:tav>
                                      </p:tavLst>
                                    </p:anim>
                                    <p:anim calcmode="lin" valueType="num">
                                      <p:cBhvr additive="base">
                                        <p:cTn id="25"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4" grpId="0"/>
      <p:bldP spid="33" grpId="0" animBg="1"/>
      <p:bldP spid="3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36369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Focus on the Message</a:t>
            </a:r>
          </a:p>
        </p:txBody>
      </p:sp>
      <p:sp>
        <p:nvSpPr>
          <p:cNvPr id="11" name="Rectangle 10"/>
          <p:cNvSpPr/>
          <p:nvPr/>
        </p:nvSpPr>
        <p:spPr>
          <a:xfrm>
            <a:off x="4867622" y="537437"/>
            <a:ext cx="303480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عدم التركيز على الرسالة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54295" y="1853796"/>
            <a:ext cx="4449427" cy="4996240"/>
          </a:xfrm>
          <a:prstGeom prst="rect">
            <a:avLst/>
          </a:prstGeom>
        </p:spPr>
        <p:txBody>
          <a:bodyPr wrap="square">
            <a:spAutoFit/>
          </a:bodyPr>
          <a:lstStyle/>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In the ever-changing world of social media and emerging technology, we are locked into a mode of continuous partial attention. </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We are always scanning our smartphones for the next bit of news or the latest update. Multitasking is the norm, despite some evidence that it prevents us from doing anything to the best of our abilities. </a:t>
            </a:r>
          </a:p>
        </p:txBody>
      </p:sp>
      <p:sp>
        <p:nvSpPr>
          <p:cNvPr id="35" name="Rectangle 34"/>
          <p:cNvSpPr/>
          <p:nvPr/>
        </p:nvSpPr>
        <p:spPr>
          <a:xfrm>
            <a:off x="4395132" y="2061966"/>
            <a:ext cx="3917430" cy="3785652"/>
          </a:xfrm>
          <a:prstGeom prst="rect">
            <a:avLst/>
          </a:prstGeom>
        </p:spPr>
        <p:txBody>
          <a:bodyPr wrap="square">
            <a:spAutoFit/>
          </a:bodyPr>
          <a:lstStyle/>
          <a:p>
            <a:pPr marL="285750" indent="-285750" algn="r" rtl="1">
              <a:buFont typeface="Arial" panose="020B0604020202020204" pitchFamily="34" charset="0"/>
              <a:buChar char="•"/>
            </a:pPr>
            <a:r>
              <a:rPr lang="ar-EG" sz="2400" dirty="0"/>
              <a:t>في عالم وسائل التواصل الاجتماعي المتغير باستمرار والتكنولوجيا الناشئة، أصبحنا مقيدين بنمط من الاهتمام الجزئي المستمر</a:t>
            </a:r>
            <a:r>
              <a:rPr lang="ar-EG" sz="2400" dirty="0" smtClean="0"/>
              <a:t>.</a:t>
            </a:r>
          </a:p>
          <a:p>
            <a:pPr marL="285750" indent="-285750" algn="r" rtl="1">
              <a:buFont typeface="Arial" panose="020B0604020202020204" pitchFamily="34" charset="0"/>
              <a:buChar char="•"/>
            </a:pPr>
            <a:r>
              <a:rPr lang="ar-EG" sz="2400" dirty="0" smtClean="0"/>
              <a:t> </a:t>
            </a:r>
            <a:r>
              <a:rPr lang="ar-EG" sz="2400" dirty="0"/>
              <a:t>فنحن دائمًا نتصفح هواتفنا الذكية بحثًا عن الأخبار الجديدة أو أحدث التحديثات. وأصبح تعدد المهام أمرًا طبيعيًا، على الرغم من بعض الأدلة التي تشير إلى أنه يمنعنا من القيام بأي شيء بأفضل ما في وسعنا.</a:t>
            </a:r>
            <a:endParaRPr lang="en-US" sz="2400" dirty="0"/>
          </a:p>
        </p:txBody>
      </p:sp>
      <p:sp>
        <p:nvSpPr>
          <p:cNvPr id="36" name="Rectangle 35"/>
          <p:cNvSpPr/>
          <p:nvPr/>
        </p:nvSpPr>
        <p:spPr>
          <a:xfrm>
            <a:off x="323036" y="1084527"/>
            <a:ext cx="3812647" cy="40536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Because of the theme of our area.</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4593324" y="1042096"/>
            <a:ext cx="3489190" cy="40504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rtl="1">
              <a:lnSpc>
                <a:spcPct val="107000"/>
              </a:lnSpc>
              <a:spcAft>
                <a:spcPts val="800"/>
              </a:spcAft>
            </a:pPr>
            <a:r>
              <a:rPr lang="ar-EG" sz="20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بسبب طبيعة المنطقة المحيطة</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98349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style.rotation</p:attrName>
                                        </p:attrNameLst>
                                      </p:cBhvr>
                                      <p:tavLst>
                                        <p:tav tm="0">
                                          <p:val>
                                            <p:fltVal val="90"/>
                                          </p:val>
                                        </p:tav>
                                        <p:tav tm="100000">
                                          <p:val>
                                            <p:fltVal val="0"/>
                                          </p:val>
                                        </p:tav>
                                      </p:tavLst>
                                    </p:anim>
                                    <p:animEffect transition="in" filter="fade">
                                      <p:cBhvr>
                                        <p:cTn id="26"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36" grpId="0" animBg="1"/>
      <p:bldP spid="3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36369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Focus on the Message</a:t>
            </a:r>
          </a:p>
        </p:txBody>
      </p:sp>
      <p:sp>
        <p:nvSpPr>
          <p:cNvPr id="11" name="Rectangle 10"/>
          <p:cNvSpPr/>
          <p:nvPr/>
        </p:nvSpPr>
        <p:spPr>
          <a:xfrm>
            <a:off x="4867622" y="537437"/>
            <a:ext cx="303480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عدم التركيز على الرسالة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54295" y="1853796"/>
            <a:ext cx="4449427" cy="3990836"/>
          </a:xfrm>
          <a:prstGeom prst="rect">
            <a:avLst/>
          </a:prstGeom>
        </p:spPr>
        <p:txBody>
          <a:bodyPr wrap="square">
            <a:spAutoFit/>
          </a:bodyPr>
          <a:lstStyle/>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a speaker uses jargon (technical words used by specialized groups) with which you are not familiar.</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there is no common understanding, language can separate, insulate, and intimidate.</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Message overload can have the same impact as jargon. Message overload occurs when a speaker includes too many details in a message, making it difficult for the listener to comprehend.</a:t>
            </a:r>
          </a:p>
        </p:txBody>
      </p:sp>
      <p:sp>
        <p:nvSpPr>
          <p:cNvPr id="35" name="Rectangle 34"/>
          <p:cNvSpPr/>
          <p:nvPr/>
        </p:nvSpPr>
        <p:spPr>
          <a:xfrm>
            <a:off x="4395132" y="2061966"/>
            <a:ext cx="3917430" cy="4524315"/>
          </a:xfrm>
          <a:prstGeom prst="rect">
            <a:avLst/>
          </a:prstGeom>
        </p:spPr>
        <p:txBody>
          <a:bodyPr wrap="square">
            <a:spAutoFit/>
          </a:bodyPr>
          <a:lstStyle/>
          <a:p>
            <a:pPr marL="285750" indent="-285750" algn="r" rtl="1">
              <a:buFont typeface="Arial" panose="020B0604020202020204" pitchFamily="34" charset="0"/>
              <a:buChar char="•"/>
            </a:pPr>
            <a:r>
              <a:rPr lang="ar-EG" sz="2400" dirty="0"/>
              <a:t>إذا استخدم المتحدث لغة عامية (كلمات تقنية تستخدمها مجموعات متخصصة) لا تعرفها.</a:t>
            </a:r>
          </a:p>
          <a:p>
            <a:pPr marL="285750" indent="-285750" algn="r" rtl="1">
              <a:buFont typeface="Arial" panose="020B0604020202020204" pitchFamily="34" charset="0"/>
              <a:buChar char="•"/>
            </a:pPr>
            <a:r>
              <a:rPr lang="ar-EG" sz="2400" dirty="0"/>
              <a:t>إذا لم يكن هناك فهم مشترك، فقد تفصل اللغة وتعزل وتخيف.</a:t>
            </a:r>
          </a:p>
          <a:p>
            <a:pPr marL="285750" indent="-285750" algn="r" rtl="1">
              <a:buFont typeface="Arial" panose="020B0604020202020204" pitchFamily="34" charset="0"/>
              <a:buChar char="•"/>
            </a:pPr>
            <a:r>
              <a:rPr lang="ar-EG" sz="2400" dirty="0"/>
              <a:t>يمكن أن يكون لفرط التحميل بالرسائل نفس التأثير الذي تحدثه اللغة العامية. يحدث فرط التحميل بالرسائل عندما يتضمن المتحدث الكثير من التفاصيل في الرسالة، مما يجعل من الصعب على المستمع فهمها.</a:t>
            </a:r>
            <a:endParaRPr lang="en-US" sz="2400" dirty="0"/>
          </a:p>
        </p:txBody>
      </p:sp>
      <p:sp>
        <p:nvSpPr>
          <p:cNvPr id="36" name="Rectangle 35"/>
          <p:cNvSpPr/>
          <p:nvPr/>
        </p:nvSpPr>
        <p:spPr>
          <a:xfrm>
            <a:off x="447734" y="1109211"/>
            <a:ext cx="3445367" cy="40536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Because of speakers’ mistakes</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4593324" y="1042096"/>
            <a:ext cx="3489190" cy="40504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rtl="1">
              <a:lnSpc>
                <a:spcPct val="107000"/>
              </a:lnSpc>
              <a:spcAft>
                <a:spcPts val="800"/>
              </a:spcAft>
            </a:pPr>
            <a:r>
              <a:rPr lang="ar-EG"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بسبب أخطاء المتحدثين</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2363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style.rotation</p:attrName>
                                        </p:attrNameLst>
                                      </p:cBhvr>
                                      <p:tavLst>
                                        <p:tav tm="0">
                                          <p:val>
                                            <p:fltVal val="90"/>
                                          </p:val>
                                        </p:tav>
                                        <p:tav tm="100000">
                                          <p:val>
                                            <p:fltVal val="0"/>
                                          </p:val>
                                        </p:tav>
                                      </p:tavLst>
                                    </p:anim>
                                    <p:animEffect transition="in" filter="fade">
                                      <p:cBhvr>
                                        <p:cTn id="26"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36" grpId="0" animBg="1"/>
      <p:bldP spid="3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36369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Focus on the Message</a:t>
            </a:r>
          </a:p>
        </p:txBody>
      </p:sp>
      <p:sp>
        <p:nvSpPr>
          <p:cNvPr id="11" name="Rectangle 10"/>
          <p:cNvSpPr/>
          <p:nvPr/>
        </p:nvSpPr>
        <p:spPr>
          <a:xfrm>
            <a:off x="4867622" y="537437"/>
            <a:ext cx="303480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عدم التركيز على الرسالة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54295" y="1853796"/>
            <a:ext cx="4449427" cy="4503797"/>
          </a:xfrm>
          <a:prstGeom prst="rect">
            <a:avLst/>
          </a:prstGeom>
        </p:spPr>
        <p:txBody>
          <a:bodyPr wrap="square">
            <a:spAutoFit/>
          </a:bodyPr>
          <a:lstStyle/>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the environment is not suitable for you, try to postpone the meeting or highlight that you are not concentrating. </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Leave your smartphone during any kind of conversation.</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Read the non-verbal communication well as much attention you pay as you listen to the verbal communication.</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Try to concentrate on the main points during a mess presentations and sum up the content by yourself.</a:t>
            </a:r>
          </a:p>
          <a:p>
            <a:pPr marL="342900" indent="-342900">
              <a:spcAft>
                <a:spcPts val="800"/>
              </a:spcAft>
              <a:buFont typeface="Arial" panose="020B0604020202020204" pitchFamily="34" charset="0"/>
              <a:buChar char="•"/>
            </a:pPr>
            <a:r>
              <a:rPr lang="en-US" sz="2000" dirty="0">
                <a:solidFill>
                  <a:srgbClr val="000000"/>
                </a:solidFill>
                <a:latin typeface="Times New Roman" panose="02020603050405020304" pitchFamily="18" charset="0"/>
                <a:ea typeface="Calibri" panose="020F0502020204030204" pitchFamily="34" charset="0"/>
                <a:cs typeface="Arial" panose="020B0604020202020204" pitchFamily="34" charset="0"/>
              </a:rPr>
              <a:t>Ask questions. </a:t>
            </a:r>
          </a:p>
        </p:txBody>
      </p:sp>
      <p:sp>
        <p:nvSpPr>
          <p:cNvPr id="35" name="Rectangle 34"/>
          <p:cNvSpPr/>
          <p:nvPr/>
        </p:nvSpPr>
        <p:spPr>
          <a:xfrm>
            <a:off x="4395132" y="2061966"/>
            <a:ext cx="3917430" cy="4401205"/>
          </a:xfrm>
          <a:prstGeom prst="rect">
            <a:avLst/>
          </a:prstGeom>
        </p:spPr>
        <p:txBody>
          <a:bodyPr wrap="square">
            <a:spAutoFit/>
          </a:bodyPr>
          <a:lstStyle/>
          <a:p>
            <a:pPr marL="285750" indent="-285750" algn="r" rtl="1">
              <a:buFont typeface="Arial" panose="020B0604020202020204" pitchFamily="34" charset="0"/>
              <a:buChar char="•"/>
            </a:pPr>
            <a:r>
              <a:rPr lang="ar-EG" sz="2000" dirty="0"/>
              <a:t>إذا لم تكن البيئة مناسبة لك، حاول تأجيل الاجتماع أو سلط الضوء على عدم تركيزك</a:t>
            </a:r>
            <a:r>
              <a:rPr lang="ar-EG" sz="2000" dirty="0" smtClean="0"/>
              <a:t>.</a:t>
            </a:r>
            <a:endParaRPr lang="ar-EG" sz="2000" dirty="0"/>
          </a:p>
          <a:p>
            <a:pPr marL="285750" indent="-285750" algn="r" rtl="1">
              <a:buFont typeface="Arial" panose="020B0604020202020204" pitchFamily="34" charset="0"/>
              <a:buChar char="•"/>
            </a:pPr>
            <a:r>
              <a:rPr lang="ar-EG" sz="2000" dirty="0"/>
              <a:t>اترك هاتفك الذكي أثناء أي نوع من المحادثات</a:t>
            </a:r>
            <a:r>
              <a:rPr lang="ar-EG" sz="2000" dirty="0" smtClean="0"/>
              <a:t>.</a:t>
            </a:r>
            <a:endParaRPr lang="ar-EG" sz="2000" dirty="0"/>
          </a:p>
          <a:p>
            <a:pPr marL="285750" indent="-285750" algn="r" rtl="1">
              <a:buFont typeface="Arial" panose="020B0604020202020204" pitchFamily="34" charset="0"/>
              <a:buChar char="•"/>
            </a:pPr>
            <a:r>
              <a:rPr lang="ar-EG" sz="2000" dirty="0"/>
              <a:t>اقرأ التواصل غير اللفظي جيدًا بقدر ما توليه من اهتمام أثناء الاستماع إلى التواصل اللفظي.</a:t>
            </a:r>
          </a:p>
          <a:p>
            <a:pPr marL="285750" indent="-285750" algn="r" rtl="1">
              <a:buFont typeface="Arial" panose="020B0604020202020204" pitchFamily="34" charset="0"/>
              <a:buChar char="•"/>
            </a:pPr>
            <a:endParaRPr lang="ar-EG" sz="2000" dirty="0"/>
          </a:p>
          <a:p>
            <a:pPr marL="285750" indent="-285750" algn="r" rtl="1">
              <a:buFont typeface="Arial" panose="020B0604020202020204" pitchFamily="34" charset="0"/>
              <a:buChar char="•"/>
            </a:pPr>
            <a:r>
              <a:rPr lang="ar-EG" sz="2000" dirty="0"/>
              <a:t>حاول التركيز على النقاط الرئيسية أثناء العروض التقديمية الفوضوية ولخص المحتوى بنفسك.</a:t>
            </a:r>
          </a:p>
          <a:p>
            <a:pPr marL="285750" indent="-285750" algn="r" rtl="1">
              <a:buFont typeface="Arial" panose="020B0604020202020204" pitchFamily="34" charset="0"/>
              <a:buChar char="•"/>
            </a:pPr>
            <a:endParaRPr lang="ar-EG" sz="2000" dirty="0"/>
          </a:p>
          <a:p>
            <a:pPr marL="285750" indent="-285750" algn="r" rtl="1">
              <a:buFont typeface="Arial" panose="020B0604020202020204" pitchFamily="34" charset="0"/>
              <a:buChar char="•"/>
            </a:pPr>
            <a:r>
              <a:rPr lang="ar-EG" sz="2000" dirty="0"/>
              <a:t>اطرح الأسئلة.</a:t>
            </a:r>
            <a:endParaRPr lang="en-US" sz="2000" dirty="0"/>
          </a:p>
        </p:txBody>
      </p:sp>
      <p:sp>
        <p:nvSpPr>
          <p:cNvPr id="36" name="Rectangle 35"/>
          <p:cNvSpPr/>
          <p:nvPr/>
        </p:nvSpPr>
        <p:spPr>
          <a:xfrm>
            <a:off x="447734" y="1109211"/>
            <a:ext cx="3625095" cy="40536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07000"/>
              </a:lnSpc>
              <a:spcAft>
                <a:spcPts val="800"/>
              </a:spcAft>
            </a:pPr>
            <a:r>
              <a:rPr lang="en-US"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Because of presenters’ mistakes</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4593324" y="1042096"/>
            <a:ext cx="3489190" cy="40504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rtl="1">
              <a:lnSpc>
                <a:spcPct val="107000"/>
              </a:lnSpc>
              <a:spcAft>
                <a:spcPts val="800"/>
              </a:spcAft>
            </a:pPr>
            <a:r>
              <a:rPr lang="ar-EG"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بسبب أخطاء المقدمين</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87804" y="1398434"/>
            <a:ext cx="1765227" cy="504625"/>
          </a:xfrm>
          <a:prstGeom prst="rect">
            <a:avLst/>
          </a:prstGeom>
        </p:spPr>
        <p:txBody>
          <a:bodyPr wrap="none">
            <a:spAutoFit/>
          </a:bodyPr>
          <a:lstStyle/>
          <a:p>
            <a:pPr>
              <a:lnSpc>
                <a:spcPct val="150000"/>
              </a:lnSpc>
              <a:spcAft>
                <a:spcPts val="800"/>
              </a:spcAft>
            </a:pPr>
            <a:r>
              <a:rPr lang="en-US" sz="2000" b="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How to avoid?</a:t>
            </a:r>
            <a:endParaRPr lang="en-US"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5245507" y="1379457"/>
            <a:ext cx="1954381" cy="504305"/>
          </a:xfrm>
          <a:prstGeom prst="rect">
            <a:avLst/>
          </a:prstGeom>
        </p:spPr>
        <p:txBody>
          <a:bodyPr wrap="none">
            <a:spAutoFit/>
          </a:bodyPr>
          <a:lstStyle/>
          <a:p>
            <a:pPr>
              <a:lnSpc>
                <a:spcPct val="150000"/>
              </a:lnSpc>
              <a:spcAft>
                <a:spcPts val="800"/>
              </a:spcAft>
            </a:pPr>
            <a:r>
              <a:rPr lang="ar-EG" sz="2000" b="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كيف يُمكن تجنب هذا؟</a:t>
            </a:r>
            <a:endParaRPr lang="en-US"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95235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style.rotation</p:attrName>
                                        </p:attrNameLst>
                                      </p:cBhvr>
                                      <p:tavLst>
                                        <p:tav tm="0">
                                          <p:val>
                                            <p:fltVal val="90"/>
                                          </p:val>
                                        </p:tav>
                                        <p:tav tm="100000">
                                          <p:val>
                                            <p:fltVal val="0"/>
                                          </p:val>
                                        </p:tav>
                                      </p:tavLst>
                                    </p:anim>
                                    <p:animEffect transition="in" filter="fade">
                                      <p:cBhvr>
                                        <p:cTn id="26"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36" grpId="0" animBg="1"/>
      <p:bldP spid="3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36369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Focus on the Message</a:t>
            </a:r>
          </a:p>
        </p:txBody>
      </p:sp>
      <p:sp>
        <p:nvSpPr>
          <p:cNvPr id="11" name="Rectangle 10"/>
          <p:cNvSpPr/>
          <p:nvPr/>
        </p:nvSpPr>
        <p:spPr>
          <a:xfrm>
            <a:off x="4867622" y="537437"/>
            <a:ext cx="303480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عدم التركيز على الرسالة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54295" y="1853796"/>
            <a:ext cx="4449427" cy="4996240"/>
          </a:xfrm>
          <a:prstGeom prst="rect">
            <a:avLst/>
          </a:prstGeom>
        </p:spPr>
        <p:txBody>
          <a:bodyPr wrap="square">
            <a:spAutoFit/>
          </a:bodyPr>
          <a:lstStyle/>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Bias is any assumption we make or attitude we have about a person, an issue, or a topic before we have heard all the facts.</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If you equate a speaker with subject matter or experiences that have made you feel frustrated or angry in the past, chances are good that you will be biased about that person before he or she gives the speech.</a:t>
            </a:r>
          </a:p>
        </p:txBody>
      </p:sp>
      <p:sp>
        <p:nvSpPr>
          <p:cNvPr id="35" name="Rectangle 34"/>
          <p:cNvSpPr/>
          <p:nvPr/>
        </p:nvSpPr>
        <p:spPr>
          <a:xfrm>
            <a:off x="4395132" y="2061966"/>
            <a:ext cx="3917430" cy="3416320"/>
          </a:xfrm>
          <a:prstGeom prst="rect">
            <a:avLst/>
          </a:prstGeom>
        </p:spPr>
        <p:txBody>
          <a:bodyPr wrap="square">
            <a:spAutoFit/>
          </a:bodyPr>
          <a:lstStyle/>
          <a:p>
            <a:pPr marL="285750" indent="-285750" algn="r" rtl="1">
              <a:buFont typeface="Arial" panose="020B0604020202020204" pitchFamily="34" charset="0"/>
              <a:buChar char="•"/>
            </a:pPr>
            <a:r>
              <a:rPr lang="ar-EG" sz="2400" dirty="0"/>
              <a:t>التحيز هو أي افتراض نتخذه أو موقف نتخذه تجاه شخص أو قضية أو موضوع قبل أن نسمع كل الحقائق.</a:t>
            </a:r>
          </a:p>
          <a:p>
            <a:pPr marL="285750" indent="-285750" algn="r" rtl="1">
              <a:buFont typeface="Arial" panose="020B0604020202020204" pitchFamily="34" charset="0"/>
              <a:buChar char="•"/>
            </a:pPr>
            <a:r>
              <a:rPr lang="ar-EG" sz="2400" dirty="0"/>
              <a:t>إذا قارنت بين متحدث وموضوع أو تجارب جعلتك تشعر بالإحباط أو الغضب في الماضي، فمن المحتمل أن تكون متحيزًا تجاه هذا الشخص قبل أن يلقي خطابه.</a:t>
            </a:r>
            <a:endParaRPr lang="en-US" sz="2400" dirty="0"/>
          </a:p>
        </p:txBody>
      </p:sp>
      <p:sp>
        <p:nvSpPr>
          <p:cNvPr id="36" name="Rectangle 35"/>
          <p:cNvSpPr/>
          <p:nvPr/>
        </p:nvSpPr>
        <p:spPr>
          <a:xfrm>
            <a:off x="1324034" y="1101359"/>
            <a:ext cx="1140249" cy="504625"/>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Our bias</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4593324" y="1042096"/>
            <a:ext cx="3489190" cy="40504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rtl="1">
              <a:lnSpc>
                <a:spcPct val="107000"/>
              </a:lnSpc>
              <a:spcAft>
                <a:spcPts val="800"/>
              </a:spcAft>
            </a:pPr>
            <a:r>
              <a:rPr lang="ar-EG" sz="2000" b="1" dirty="0" smtClean="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التحيزات الخاصة بنا</a:t>
            </a:r>
            <a:endParaRPr lang="en-US"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50033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style.rotation</p:attrName>
                                        </p:attrNameLst>
                                      </p:cBhvr>
                                      <p:tavLst>
                                        <p:tav tm="0">
                                          <p:val>
                                            <p:fltVal val="90"/>
                                          </p:val>
                                        </p:tav>
                                        <p:tav tm="100000">
                                          <p:val>
                                            <p:fltVal val="0"/>
                                          </p:val>
                                        </p:tav>
                                      </p:tavLst>
                                    </p:anim>
                                    <p:animEffect transition="in" filter="fade">
                                      <p:cBhvr>
                                        <p:cTn id="26"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36" grpId="0" animBg="1"/>
      <p:bldP spid="3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821" y="1059549"/>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363695"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Focus on the Message</a:t>
            </a:r>
          </a:p>
        </p:txBody>
      </p:sp>
      <p:sp>
        <p:nvSpPr>
          <p:cNvPr id="11" name="Rectangle 10"/>
          <p:cNvSpPr/>
          <p:nvPr/>
        </p:nvSpPr>
        <p:spPr>
          <a:xfrm>
            <a:off x="4867622" y="537437"/>
            <a:ext cx="3034805"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عدم التركيز على الرسالة</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6454" y="1965471"/>
            <a:ext cx="4575625" cy="4934684"/>
          </a:xfrm>
          <a:prstGeom prst="rect">
            <a:avLst/>
          </a:prstGeom>
        </p:spPr>
        <p:txBody>
          <a:bodyPr wrap="square">
            <a:spAutoFit/>
          </a:bodyPr>
          <a:lstStyle/>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Effective listening requires you to put your biases aside and regard the other as having a valid point of view worthy of your time and careful attention. </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Admit that it is not a right thing.</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Listen to the message the other person trying to say until the end.</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Think of the message while breathing deeply.</a:t>
            </a:r>
          </a:p>
          <a:p>
            <a:pPr marL="342900" indent="-342900">
              <a:spcAft>
                <a:spcPts val="800"/>
              </a:spcAft>
              <a:buFont typeface="Arial" panose="020B0604020202020204" pitchFamily="34" charset="0"/>
              <a:buChar char="•"/>
            </a:pPr>
            <a:r>
              <a:rPr lang="en-US" sz="2400" dirty="0">
                <a:solidFill>
                  <a:srgbClr val="000000"/>
                </a:solidFill>
                <a:latin typeface="Times New Roman" panose="02020603050405020304" pitchFamily="18" charset="0"/>
                <a:ea typeface="Calibri" panose="020F0502020204030204" pitchFamily="34" charset="0"/>
                <a:cs typeface="Arial" panose="020B0604020202020204" pitchFamily="34" charset="0"/>
              </a:rPr>
              <a:t>Evaluate it.</a:t>
            </a:r>
          </a:p>
        </p:txBody>
      </p:sp>
      <p:sp>
        <p:nvSpPr>
          <p:cNvPr id="35" name="Rectangle 34"/>
          <p:cNvSpPr/>
          <p:nvPr/>
        </p:nvSpPr>
        <p:spPr>
          <a:xfrm>
            <a:off x="4395132" y="2061966"/>
            <a:ext cx="3917430" cy="4154984"/>
          </a:xfrm>
          <a:prstGeom prst="rect">
            <a:avLst/>
          </a:prstGeom>
        </p:spPr>
        <p:txBody>
          <a:bodyPr wrap="square">
            <a:spAutoFit/>
          </a:bodyPr>
          <a:lstStyle/>
          <a:p>
            <a:pPr marL="285750" indent="-285750" algn="r" rtl="1">
              <a:buFont typeface="Arial" panose="020B0604020202020204" pitchFamily="34" charset="0"/>
              <a:buChar char="•"/>
            </a:pPr>
            <a:r>
              <a:rPr lang="ar-EG" sz="2400" dirty="0"/>
              <a:t>يتطلب الاستماع الفعال منك أن تضع تحيزاتك جانبًا وتنظر إلى الآخر باعتباره صاحب وجهة نظر صالحة تستحق وقتك واهتمامك الدقيق</a:t>
            </a:r>
            <a:r>
              <a:rPr lang="ar-EG" sz="2400" dirty="0" smtClean="0"/>
              <a:t>.</a:t>
            </a:r>
            <a:endParaRPr lang="ar-EG" sz="2400" dirty="0"/>
          </a:p>
          <a:p>
            <a:pPr marL="285750" indent="-285750" algn="r" rtl="1">
              <a:buFont typeface="Arial" panose="020B0604020202020204" pitchFamily="34" charset="0"/>
              <a:buChar char="•"/>
            </a:pPr>
            <a:r>
              <a:rPr lang="ar-EG" sz="2400" dirty="0"/>
              <a:t>اعترف بأن هذا ليس بالأمر الصحيح</a:t>
            </a:r>
            <a:r>
              <a:rPr lang="ar-EG" sz="2400" dirty="0" smtClean="0"/>
              <a:t>.</a:t>
            </a:r>
            <a:endParaRPr lang="ar-EG" sz="2400" dirty="0"/>
          </a:p>
          <a:p>
            <a:pPr marL="285750" indent="-285750" algn="r" rtl="1">
              <a:buFont typeface="Arial" panose="020B0604020202020204" pitchFamily="34" charset="0"/>
              <a:buChar char="•"/>
            </a:pPr>
            <a:r>
              <a:rPr lang="ar-EG" sz="2400" dirty="0"/>
              <a:t>استمع إلى الرسالة التي يحاول الشخص الآخر قولها حتى النهاية</a:t>
            </a:r>
            <a:r>
              <a:rPr lang="ar-EG" sz="2400" dirty="0" smtClean="0"/>
              <a:t>.</a:t>
            </a:r>
            <a:endParaRPr lang="ar-EG" sz="2400" dirty="0"/>
          </a:p>
          <a:p>
            <a:pPr marL="285750" indent="-285750" algn="r" rtl="1">
              <a:buFont typeface="Arial" panose="020B0604020202020204" pitchFamily="34" charset="0"/>
              <a:buChar char="•"/>
            </a:pPr>
            <a:r>
              <a:rPr lang="ar-EG" sz="2400" dirty="0"/>
              <a:t>فكّر في الرسالة أثناء التنفس بعمق</a:t>
            </a:r>
            <a:r>
              <a:rPr lang="ar-EG" sz="2400" dirty="0" smtClean="0"/>
              <a:t>.</a:t>
            </a:r>
            <a:endParaRPr lang="ar-EG" sz="2400" dirty="0"/>
          </a:p>
          <a:p>
            <a:pPr marL="285750" indent="-285750" algn="r" rtl="1">
              <a:buFont typeface="Arial" panose="020B0604020202020204" pitchFamily="34" charset="0"/>
              <a:buChar char="•"/>
            </a:pPr>
            <a:r>
              <a:rPr lang="ar-EG" sz="2400" dirty="0"/>
              <a:t>قم بتقييمها.</a:t>
            </a:r>
            <a:endParaRPr lang="en-US" sz="2400" dirty="0"/>
          </a:p>
        </p:txBody>
      </p:sp>
      <p:sp>
        <p:nvSpPr>
          <p:cNvPr id="36" name="Rectangle 35"/>
          <p:cNvSpPr/>
          <p:nvPr/>
        </p:nvSpPr>
        <p:spPr>
          <a:xfrm>
            <a:off x="1485929" y="1080106"/>
            <a:ext cx="1140249" cy="504625"/>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none">
            <a:spAutoFit/>
          </a:bodyPr>
          <a:lstStyle/>
          <a:p>
            <a:pPr>
              <a:lnSpc>
                <a:spcPct val="150000"/>
              </a:lnSpc>
              <a:spcAft>
                <a:spcPts val="800"/>
              </a:spcAft>
            </a:pPr>
            <a:r>
              <a:rPr lang="en-US" sz="2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Our bias</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37" name="Rectangle 36"/>
          <p:cNvSpPr/>
          <p:nvPr/>
        </p:nvSpPr>
        <p:spPr>
          <a:xfrm>
            <a:off x="4593324" y="1042096"/>
            <a:ext cx="3489190" cy="405047"/>
          </a:xfrm>
          <a:prstGeom prst="rect">
            <a:avLst/>
          </a:prstGeom>
          <a:solidFill>
            <a:srgbClr val="FFEDB9"/>
          </a:solidFill>
          <a:ln>
            <a:solidFill>
              <a:schemeClr val="tx1"/>
            </a:solidFill>
          </a:ln>
          <a:effectLst>
            <a:outerShdw blurRad="50800" dist="38100" dir="2700000" algn="tl" rotWithShape="0">
              <a:prstClr val="black">
                <a:alpha val="40000"/>
              </a:prstClr>
            </a:outerShdw>
          </a:effectLst>
        </p:spPr>
        <p:txBody>
          <a:bodyPr wrap="square">
            <a:spAutoFit/>
          </a:bodyPr>
          <a:lstStyle/>
          <a:p>
            <a:pPr algn="ctr" rtl="1">
              <a:lnSpc>
                <a:spcPct val="107000"/>
              </a:lnSpc>
              <a:spcAft>
                <a:spcPts val="800"/>
              </a:spcAft>
            </a:pPr>
            <a:r>
              <a:rPr lang="ar-EG" sz="2000" b="1" dirty="0">
                <a:solidFill>
                  <a:srgbClr val="00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rPr>
              <a:t>التحيزات الخاصة بنا</a:t>
            </a:r>
            <a:endParaRPr lang="en-US" sz="20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26568" y="1447143"/>
            <a:ext cx="2082621" cy="587148"/>
          </a:xfrm>
          <a:prstGeom prst="rect">
            <a:avLst/>
          </a:prstGeom>
        </p:spPr>
        <p:txBody>
          <a:bodyPr wrap="none">
            <a:spAutoFit/>
          </a:bodyPr>
          <a:lstStyle/>
          <a:p>
            <a:pPr>
              <a:lnSpc>
                <a:spcPct val="150000"/>
              </a:lnSpc>
              <a:spcAft>
                <a:spcPts val="800"/>
              </a:spcAft>
            </a:pPr>
            <a:r>
              <a:rPr lang="en-US" sz="2400" b="1" dirty="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How to avoid?</a:t>
            </a:r>
            <a:endParaRPr lang="en-US" sz="20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7" name="Rectangle 16"/>
          <p:cNvSpPr/>
          <p:nvPr/>
        </p:nvSpPr>
        <p:spPr>
          <a:xfrm>
            <a:off x="6018725" y="1400723"/>
            <a:ext cx="2311851" cy="586699"/>
          </a:xfrm>
          <a:prstGeom prst="rect">
            <a:avLst/>
          </a:prstGeom>
        </p:spPr>
        <p:txBody>
          <a:bodyPr wrap="none">
            <a:spAutoFit/>
          </a:bodyPr>
          <a:lstStyle/>
          <a:p>
            <a:pPr>
              <a:lnSpc>
                <a:spcPct val="150000"/>
              </a:lnSpc>
              <a:spcAft>
                <a:spcPts val="800"/>
              </a:spcAft>
            </a:pPr>
            <a:r>
              <a:rPr lang="ar-EG" sz="2400" b="1" dirty="0" smtClean="0">
                <a:solidFill>
                  <a:srgbClr val="FF0000"/>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كيف يُمكن تجنب هذا؟</a:t>
            </a:r>
            <a:endParaRPr lang="en-US" sz="2000" b="1" dirty="0">
              <a:solidFill>
                <a:srgbClr val="FF0000"/>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50593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6"/>
                                        </p:tgtEl>
                                        <p:attrNameLst>
                                          <p:attrName>style.visibility</p:attrName>
                                        </p:attrNameLst>
                                      </p:cBhvr>
                                      <p:to>
                                        <p:strVal val="visible"/>
                                      </p:to>
                                    </p:set>
                                    <p:anim calcmode="lin" valueType="num">
                                      <p:cBhvr>
                                        <p:cTn id="15" dur="1000" fill="hold"/>
                                        <p:tgtEl>
                                          <p:spTgt spid="36"/>
                                        </p:tgtEl>
                                        <p:attrNameLst>
                                          <p:attrName>ppt_w</p:attrName>
                                        </p:attrNameLst>
                                      </p:cBhvr>
                                      <p:tavLst>
                                        <p:tav tm="0">
                                          <p:val>
                                            <p:fltVal val="0"/>
                                          </p:val>
                                        </p:tav>
                                        <p:tav tm="100000">
                                          <p:val>
                                            <p:strVal val="#ppt_w"/>
                                          </p:val>
                                        </p:tav>
                                      </p:tavLst>
                                    </p:anim>
                                    <p:anim calcmode="lin" valueType="num">
                                      <p:cBhvr>
                                        <p:cTn id="16" dur="1000" fill="hold"/>
                                        <p:tgtEl>
                                          <p:spTgt spid="36"/>
                                        </p:tgtEl>
                                        <p:attrNameLst>
                                          <p:attrName>ppt_h</p:attrName>
                                        </p:attrNameLst>
                                      </p:cBhvr>
                                      <p:tavLst>
                                        <p:tav tm="0">
                                          <p:val>
                                            <p:fltVal val="0"/>
                                          </p:val>
                                        </p:tav>
                                        <p:tav tm="100000">
                                          <p:val>
                                            <p:strVal val="#ppt_h"/>
                                          </p:val>
                                        </p:tav>
                                      </p:tavLst>
                                    </p:anim>
                                    <p:anim calcmode="lin" valueType="num">
                                      <p:cBhvr>
                                        <p:cTn id="17" dur="1000" fill="hold"/>
                                        <p:tgtEl>
                                          <p:spTgt spid="36"/>
                                        </p:tgtEl>
                                        <p:attrNameLst>
                                          <p:attrName>style.rotation</p:attrName>
                                        </p:attrNameLst>
                                      </p:cBhvr>
                                      <p:tavLst>
                                        <p:tav tm="0">
                                          <p:val>
                                            <p:fltVal val="90"/>
                                          </p:val>
                                        </p:tav>
                                        <p:tav tm="100000">
                                          <p:val>
                                            <p:fltVal val="0"/>
                                          </p:val>
                                        </p:tav>
                                      </p:tavLst>
                                    </p:anim>
                                    <p:animEffect transition="in" filter="fade">
                                      <p:cBhvr>
                                        <p:cTn id="18" dur="1000"/>
                                        <p:tgtEl>
                                          <p:spTgt spid="36"/>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37"/>
                                        </p:tgtEl>
                                        <p:attrNameLst>
                                          <p:attrName>style.visibility</p:attrName>
                                        </p:attrNameLst>
                                      </p:cBhvr>
                                      <p:to>
                                        <p:strVal val="visible"/>
                                      </p:to>
                                    </p:set>
                                    <p:anim calcmode="lin" valueType="num">
                                      <p:cBhvr>
                                        <p:cTn id="23" dur="1000" fill="hold"/>
                                        <p:tgtEl>
                                          <p:spTgt spid="37"/>
                                        </p:tgtEl>
                                        <p:attrNameLst>
                                          <p:attrName>ppt_w</p:attrName>
                                        </p:attrNameLst>
                                      </p:cBhvr>
                                      <p:tavLst>
                                        <p:tav tm="0">
                                          <p:val>
                                            <p:fltVal val="0"/>
                                          </p:val>
                                        </p:tav>
                                        <p:tav tm="100000">
                                          <p:val>
                                            <p:strVal val="#ppt_w"/>
                                          </p:val>
                                        </p:tav>
                                      </p:tavLst>
                                    </p:anim>
                                    <p:anim calcmode="lin" valueType="num">
                                      <p:cBhvr>
                                        <p:cTn id="24" dur="1000" fill="hold"/>
                                        <p:tgtEl>
                                          <p:spTgt spid="37"/>
                                        </p:tgtEl>
                                        <p:attrNameLst>
                                          <p:attrName>ppt_h</p:attrName>
                                        </p:attrNameLst>
                                      </p:cBhvr>
                                      <p:tavLst>
                                        <p:tav tm="0">
                                          <p:val>
                                            <p:fltVal val="0"/>
                                          </p:val>
                                        </p:tav>
                                        <p:tav tm="100000">
                                          <p:val>
                                            <p:strVal val="#ppt_h"/>
                                          </p:val>
                                        </p:tav>
                                      </p:tavLst>
                                    </p:anim>
                                    <p:anim calcmode="lin" valueType="num">
                                      <p:cBhvr>
                                        <p:cTn id="25" dur="1000" fill="hold"/>
                                        <p:tgtEl>
                                          <p:spTgt spid="37"/>
                                        </p:tgtEl>
                                        <p:attrNameLst>
                                          <p:attrName>style.rotation</p:attrName>
                                        </p:attrNameLst>
                                      </p:cBhvr>
                                      <p:tavLst>
                                        <p:tav tm="0">
                                          <p:val>
                                            <p:fltVal val="90"/>
                                          </p:val>
                                        </p:tav>
                                        <p:tav tm="100000">
                                          <p:val>
                                            <p:fltVal val="0"/>
                                          </p:val>
                                        </p:tav>
                                      </p:tavLst>
                                    </p:anim>
                                    <p:animEffect transition="in" filter="fade">
                                      <p:cBhvr>
                                        <p:cTn id="26"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P spid="36" grpId="0" animBg="1"/>
      <p:bldP spid="3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19300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be an active listener </a:t>
            </a:r>
          </a:p>
        </p:txBody>
      </p:sp>
      <p:sp>
        <p:nvSpPr>
          <p:cNvPr id="11" name="Rectangle 10"/>
          <p:cNvSpPr/>
          <p:nvPr/>
        </p:nvSpPr>
        <p:spPr>
          <a:xfrm>
            <a:off x="4867622" y="537437"/>
            <a:ext cx="3793026"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أن تكون مستمعًا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5791" y="1161351"/>
            <a:ext cx="4449427" cy="4257576"/>
          </a:xfrm>
          <a:prstGeom prst="rect">
            <a:avLst/>
          </a:prstGeom>
        </p:spPr>
        <p:txBody>
          <a:bodyPr wrap="square">
            <a:spAutoFit/>
          </a:bodyPr>
          <a:lstStyle/>
          <a:p>
            <a:pPr>
              <a:spcAft>
                <a:spcPts val="800"/>
              </a:spcAft>
            </a:pPr>
            <a:r>
              <a:rPr lang="en-US" sz="2400" dirty="0">
                <a:latin typeface="Times New Roman" panose="02020603050405020304" pitchFamily="18" charset="0"/>
                <a:cs typeface="Times New Roman" panose="02020603050405020304" pitchFamily="18" charset="0"/>
              </a:rPr>
              <a:t>An active listener focuses on asking questions and will often listen to the message and then paraphrase it for the sender</a:t>
            </a:r>
            <a:r>
              <a:rPr lang="en-US" sz="2400" dirty="0" smtClean="0">
                <a:latin typeface="Times New Roman" panose="02020603050405020304" pitchFamily="18" charset="0"/>
                <a:cs typeface="Times New Roman" panose="02020603050405020304" pitchFamily="18" charset="0"/>
              </a:rPr>
              <a:t>.</a:t>
            </a:r>
            <a:endParaRPr lang="ar-EG"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We cannot be active listeners unless we know the deference between various types of listening. </a:t>
            </a:r>
          </a:p>
          <a:p>
            <a:r>
              <a:rPr lang="en-US" sz="2400" dirty="0">
                <a:latin typeface="Times New Roman" panose="02020603050405020304" pitchFamily="18" charset="0"/>
                <a:cs typeface="Times New Roman" panose="02020603050405020304" pitchFamily="18" charset="0"/>
              </a:rPr>
              <a:t>In your professional career, you will engage in </a:t>
            </a:r>
            <a:r>
              <a:rPr lang="en-US" sz="2400" b="1" dirty="0">
                <a:solidFill>
                  <a:srgbClr val="C00000"/>
                </a:solidFill>
                <a:latin typeface="Times New Roman" panose="02020603050405020304" pitchFamily="18" charset="0"/>
                <a:cs typeface="Times New Roman" panose="02020603050405020304" pitchFamily="18" charset="0"/>
              </a:rPr>
              <a:t>three</a:t>
            </a:r>
            <a:r>
              <a:rPr lang="en-US" sz="2400" dirty="0">
                <a:latin typeface="Times New Roman" panose="02020603050405020304" pitchFamily="18" charset="0"/>
                <a:cs typeface="Times New Roman" panose="02020603050405020304" pitchFamily="18" charset="0"/>
              </a:rPr>
              <a:t> types of listening: </a:t>
            </a: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a:p>
            <a:pPr>
              <a:spcAft>
                <a:spcPts val="800"/>
              </a:spcAft>
            </a:pPr>
            <a:endParaRPr lang="en-US" sz="24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35" name="Rectangle 34"/>
          <p:cNvSpPr/>
          <p:nvPr/>
        </p:nvSpPr>
        <p:spPr>
          <a:xfrm>
            <a:off x="4318149" y="1338066"/>
            <a:ext cx="3917430" cy="3046988"/>
          </a:xfrm>
          <a:prstGeom prst="rect">
            <a:avLst/>
          </a:prstGeom>
        </p:spPr>
        <p:txBody>
          <a:bodyPr wrap="square">
            <a:spAutoFit/>
          </a:bodyPr>
          <a:lstStyle/>
          <a:p>
            <a:pPr algn="r" rtl="1"/>
            <a:r>
              <a:rPr lang="ar-EG" sz="2400" dirty="0"/>
              <a:t>يركز المستمع النشط على طرح الأسئلة، وغالبًا ما يستمع إلى الرسالة ثم يعيد صياغتها للمرسل.</a:t>
            </a:r>
          </a:p>
          <a:p>
            <a:pPr algn="r" rtl="1"/>
            <a:r>
              <a:rPr lang="ar-EG" sz="2400" dirty="0"/>
              <a:t>لا يمكننا أن نكون مستمعين نشطين إلا إذا كنا نعرف الفرق بين أنواع الاستماع المختلفة.</a:t>
            </a:r>
          </a:p>
          <a:p>
            <a:pPr algn="r" rtl="1"/>
            <a:r>
              <a:rPr lang="ar-EG" sz="2400" dirty="0"/>
              <a:t>في حياتك المهنية، ستشارك في </a:t>
            </a:r>
            <a:r>
              <a:rPr lang="ar-EG" sz="2400" b="1" dirty="0">
                <a:solidFill>
                  <a:srgbClr val="FF0000"/>
                </a:solidFill>
              </a:rPr>
              <a:t>ثلاثة</a:t>
            </a:r>
            <a:r>
              <a:rPr lang="ar-EG" sz="2400" dirty="0"/>
              <a:t> أنواع من الاستماع:</a:t>
            </a:r>
            <a:endParaRPr lang="en-US" sz="2400" dirty="0"/>
          </a:p>
        </p:txBody>
      </p:sp>
      <p:sp>
        <p:nvSpPr>
          <p:cNvPr id="4" name="Rectangle 3"/>
          <p:cNvSpPr/>
          <p:nvPr/>
        </p:nvSpPr>
        <p:spPr>
          <a:xfrm>
            <a:off x="374860" y="5188094"/>
            <a:ext cx="3296095" cy="461665"/>
          </a:xfrm>
          <a:prstGeom prst="rect">
            <a:avLst/>
          </a:prstGeom>
        </p:spPr>
        <p:txBody>
          <a:bodyPr wrap="none">
            <a:spAutoFit/>
          </a:bodyPr>
          <a:lstStyle/>
          <a:p>
            <a:r>
              <a:rPr lang="en-US" sz="2400" b="1" dirty="0">
                <a:latin typeface="Times New Roman" panose="02020603050405020304" pitchFamily="18" charset="0"/>
                <a:ea typeface="Calibri" panose="020F0502020204030204" pitchFamily="34" charset="0"/>
              </a:rPr>
              <a:t>Informational listening </a:t>
            </a:r>
            <a:endParaRPr lang="en-US" sz="2400" b="1" dirty="0"/>
          </a:p>
        </p:txBody>
      </p:sp>
      <p:sp>
        <p:nvSpPr>
          <p:cNvPr id="6" name="Rectangle 5"/>
          <p:cNvSpPr/>
          <p:nvPr/>
        </p:nvSpPr>
        <p:spPr>
          <a:xfrm>
            <a:off x="496688" y="5580611"/>
            <a:ext cx="2970685" cy="461665"/>
          </a:xfrm>
          <a:prstGeom prst="rect">
            <a:avLst/>
          </a:prstGeom>
        </p:spPr>
        <p:txBody>
          <a:bodyPr wrap="none">
            <a:spAutoFit/>
          </a:bodyPr>
          <a:lstStyle/>
          <a:p>
            <a:r>
              <a:rPr lang="en-US" sz="2400" b="1" dirty="0">
                <a:latin typeface="Times New Roman" panose="02020603050405020304" pitchFamily="18" charset="0"/>
                <a:ea typeface="Calibri" panose="020F0502020204030204" pitchFamily="34" charset="0"/>
              </a:rPr>
              <a:t>Empathetic listening </a:t>
            </a:r>
            <a:endParaRPr lang="en-US" sz="2400" b="1" dirty="0"/>
          </a:p>
        </p:txBody>
      </p:sp>
      <p:sp>
        <p:nvSpPr>
          <p:cNvPr id="8" name="Rectangle 7"/>
          <p:cNvSpPr/>
          <p:nvPr/>
        </p:nvSpPr>
        <p:spPr>
          <a:xfrm>
            <a:off x="691956" y="5970083"/>
            <a:ext cx="2456122" cy="461665"/>
          </a:xfrm>
          <a:prstGeom prst="rect">
            <a:avLst/>
          </a:prstGeom>
        </p:spPr>
        <p:txBody>
          <a:bodyPr wrap="none">
            <a:spAutoFit/>
          </a:bodyPr>
          <a:lstStyle/>
          <a:p>
            <a:r>
              <a:rPr lang="en-US" sz="2400" b="1" dirty="0">
                <a:latin typeface="Times New Roman" panose="02020603050405020304" pitchFamily="18" charset="0"/>
                <a:ea typeface="Calibri" panose="020F0502020204030204" pitchFamily="34" charset="0"/>
              </a:rPr>
              <a:t>Critical listening </a:t>
            </a:r>
            <a:endParaRPr lang="en-US" sz="2400" b="1" dirty="0"/>
          </a:p>
        </p:txBody>
      </p:sp>
      <p:sp>
        <p:nvSpPr>
          <p:cNvPr id="13" name="Rectangle 12"/>
          <p:cNvSpPr/>
          <p:nvPr/>
        </p:nvSpPr>
        <p:spPr>
          <a:xfrm>
            <a:off x="4413237" y="5335699"/>
            <a:ext cx="3530600" cy="1200329"/>
          </a:xfrm>
          <a:prstGeom prst="rect">
            <a:avLst/>
          </a:prstGeom>
        </p:spPr>
        <p:txBody>
          <a:bodyPr wrap="square">
            <a:spAutoFit/>
          </a:bodyPr>
          <a:lstStyle/>
          <a:p>
            <a:pPr algn="ctr" rtl="1"/>
            <a:r>
              <a:rPr lang="en-US" sz="2400" b="1" dirty="0" err="1">
                <a:latin typeface="Times New Roman" panose="02020603050405020304" pitchFamily="18" charset="0"/>
                <a:cs typeface="Times New Roman" panose="02020603050405020304" pitchFamily="18" charset="0"/>
              </a:rPr>
              <a:t>الاستماع</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المعلوماتي</a:t>
            </a:r>
            <a:endParaRPr lang="en-US" sz="2400" b="1" dirty="0">
              <a:latin typeface="Times New Roman" panose="02020603050405020304" pitchFamily="18" charset="0"/>
              <a:cs typeface="Times New Roman" panose="02020603050405020304" pitchFamily="18" charset="0"/>
            </a:endParaRPr>
          </a:p>
          <a:p>
            <a:pPr algn="ctr" rtl="1"/>
            <a:r>
              <a:rPr lang="en-US" sz="2400" b="1" dirty="0" err="1">
                <a:latin typeface="Times New Roman" panose="02020603050405020304" pitchFamily="18" charset="0"/>
                <a:cs typeface="Times New Roman" panose="02020603050405020304" pitchFamily="18" charset="0"/>
              </a:rPr>
              <a:t>الاستماع</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المتعاطف</a:t>
            </a:r>
            <a:endParaRPr lang="en-US" sz="2400" b="1" dirty="0">
              <a:latin typeface="Times New Roman" panose="02020603050405020304" pitchFamily="18" charset="0"/>
              <a:cs typeface="Times New Roman" panose="02020603050405020304" pitchFamily="18" charset="0"/>
            </a:endParaRPr>
          </a:p>
          <a:p>
            <a:pPr algn="ctr" rtl="1"/>
            <a:r>
              <a:rPr lang="en-US" sz="2400" b="1" dirty="0" err="1">
                <a:latin typeface="Times New Roman" panose="02020603050405020304" pitchFamily="18" charset="0"/>
                <a:cs typeface="Times New Roman" panose="02020603050405020304" pitchFamily="18" charset="0"/>
              </a:rPr>
              <a:t>الاستماع</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النقدي</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57372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19300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be an active listener </a:t>
            </a:r>
          </a:p>
        </p:txBody>
      </p:sp>
      <p:sp>
        <p:nvSpPr>
          <p:cNvPr id="11" name="Rectangle 10"/>
          <p:cNvSpPr/>
          <p:nvPr/>
        </p:nvSpPr>
        <p:spPr>
          <a:xfrm>
            <a:off x="4867622" y="537437"/>
            <a:ext cx="3793026"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أن تكون مستمعًا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3258" y="1793428"/>
            <a:ext cx="4449427" cy="3149580"/>
          </a:xfrm>
          <a:prstGeom prst="rect">
            <a:avLst/>
          </a:prstGeom>
        </p:spPr>
        <p:txBody>
          <a:bodyPr wrap="square">
            <a:spAutoFit/>
          </a:bodyPr>
          <a:lstStyle/>
          <a:p>
            <a:pPr>
              <a:spcAft>
                <a:spcPts val="800"/>
              </a:spcAft>
            </a:pPr>
            <a:r>
              <a:rPr lang="en-US" sz="2400" b="1" dirty="0">
                <a:latin typeface="Times New Roman" panose="02020603050405020304" pitchFamily="18" charset="0"/>
                <a:cs typeface="Times New Roman" panose="02020603050405020304" pitchFamily="18" charset="0"/>
              </a:rPr>
              <a:t>Informational listening </a:t>
            </a:r>
          </a:p>
          <a:p>
            <a:pPr>
              <a:spcAft>
                <a:spcPts val="800"/>
              </a:spcAft>
            </a:pPr>
            <a:r>
              <a:rPr lang="en-US" sz="2400" dirty="0">
                <a:latin typeface="Times New Roman" panose="02020603050405020304" pitchFamily="18" charset="0"/>
                <a:cs typeface="Times New Roman" panose="02020603050405020304" pitchFamily="18" charset="0"/>
              </a:rPr>
              <a:t>Informational listening occurs when you focus on the content of the message to acquire knowledge. Part of learning a new position involves listening to information during new-employee orientation and one-on-one training. </a:t>
            </a:r>
          </a:p>
        </p:txBody>
      </p:sp>
      <p:sp>
        <p:nvSpPr>
          <p:cNvPr id="35" name="Rectangle 34"/>
          <p:cNvSpPr/>
          <p:nvPr/>
        </p:nvSpPr>
        <p:spPr>
          <a:xfrm>
            <a:off x="4318149" y="1920044"/>
            <a:ext cx="3917430" cy="2677656"/>
          </a:xfrm>
          <a:prstGeom prst="rect">
            <a:avLst/>
          </a:prstGeom>
        </p:spPr>
        <p:txBody>
          <a:bodyPr wrap="square">
            <a:spAutoFit/>
          </a:bodyPr>
          <a:lstStyle/>
          <a:p>
            <a:pPr algn="r" rtl="1"/>
            <a:r>
              <a:rPr lang="ar-EG" sz="2400" b="1" dirty="0"/>
              <a:t>الاستماع المعلوماتي</a:t>
            </a:r>
          </a:p>
          <a:p>
            <a:pPr algn="r" rtl="1"/>
            <a:r>
              <a:rPr lang="ar-EG" sz="2400" dirty="0"/>
              <a:t>يحدث الاستماع المعلوماتي عندما تركز على محتوى الرسالة لاكتساب المعرفة. يتضمن جزء من تعلم منصب جديد الاستماع إلى المعلومات أثناء توجيه الموظف الجديد والتدريب الفردي.</a:t>
            </a:r>
            <a:endParaRPr lang="en-US" sz="2400" dirty="0"/>
          </a:p>
        </p:txBody>
      </p:sp>
    </p:spTree>
    <p:extLst>
      <p:ext uri="{BB962C8B-B14F-4D97-AF65-F5344CB8AC3E}">
        <p14:creationId xmlns:p14="http://schemas.microsoft.com/office/powerpoint/2010/main" val="2357860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695558" y="0"/>
            <a:ext cx="3245183" cy="405367"/>
          </a:xfrm>
          <a:prstGeom prst="rect">
            <a:avLst/>
          </a:prstGeom>
        </p:spPr>
        <p:txBody>
          <a:bodyPr wrap="none">
            <a:spAutoFit/>
          </a:bodyPr>
          <a:lstStyle/>
          <a:p>
            <a:pPr algn="ctr">
              <a:lnSpc>
                <a:spcPct val="107000"/>
              </a:lnSpc>
            </a:pPr>
            <a:r>
              <a:rPr lang="en-US" sz="2000" dirty="0">
                <a:solidFill>
                  <a:srgbClr val="00B0F0"/>
                </a:solidFill>
                <a:latin typeface="Times New Roman" panose="02020603050405020304" pitchFamily="18" charset="0"/>
                <a:ea typeface="Calibri" panose="020F0502020204030204" pitchFamily="34" charset="0"/>
                <a:cs typeface="Arial" panose="020B0604020202020204" pitchFamily="34" charset="0"/>
              </a:rPr>
              <a:t>BARRIERS TO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46" y="0"/>
            <a:ext cx="1739579"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عوائق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12420" y="540316"/>
            <a:ext cx="419300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Failing to be an active listener </a:t>
            </a:r>
          </a:p>
        </p:txBody>
      </p:sp>
      <p:sp>
        <p:nvSpPr>
          <p:cNvPr id="11" name="Rectangle 10"/>
          <p:cNvSpPr/>
          <p:nvPr/>
        </p:nvSpPr>
        <p:spPr>
          <a:xfrm>
            <a:off x="4867622" y="537437"/>
            <a:ext cx="3793026" cy="523220"/>
          </a:xfrm>
          <a:prstGeom prst="rect">
            <a:avLst/>
          </a:prstGeom>
        </p:spPr>
        <p:txBody>
          <a:bodyPr wrap="none">
            <a:spAutoFit/>
          </a:bodyPr>
          <a:lstStyle/>
          <a:p>
            <a:pPr>
              <a:spcAft>
                <a:spcPts val="400"/>
              </a:spcAft>
            </a:pPr>
            <a:r>
              <a:rPr lang="ar-EG" sz="2800" b="1" dirty="0">
                <a:latin typeface="Times New Roman" panose="02020603050405020304" pitchFamily="18" charset="0"/>
                <a:ea typeface="Calibri" panose="020F0502020204030204" pitchFamily="34" charset="0"/>
                <a:cs typeface="Times New Roman" panose="02020603050405020304" pitchFamily="18" charset="0"/>
              </a:rPr>
              <a:t>الفشل في أن تكون مستمعًا فعالًا</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3258" y="1793428"/>
            <a:ext cx="4449427" cy="3826689"/>
          </a:xfrm>
          <a:prstGeom prst="rect">
            <a:avLst/>
          </a:prstGeom>
        </p:spPr>
        <p:txBody>
          <a:bodyPr wrap="square">
            <a:spAutoFit/>
          </a:bodyPr>
          <a:lstStyle/>
          <a:p>
            <a:pPr>
              <a:spcAft>
                <a:spcPts val="800"/>
              </a:spcAft>
            </a:pPr>
            <a:r>
              <a:rPr lang="en-US" sz="2400" b="1" dirty="0">
                <a:latin typeface="Times New Roman" panose="02020603050405020304" pitchFamily="18" charset="0"/>
                <a:cs typeface="Times New Roman" panose="02020603050405020304" pitchFamily="18" charset="0"/>
              </a:rPr>
              <a:t>Critical listening </a:t>
            </a:r>
          </a:p>
          <a:p>
            <a:pPr>
              <a:spcAft>
                <a:spcPts val="800"/>
              </a:spcAft>
            </a:pPr>
            <a:r>
              <a:rPr lang="en-US" sz="2400" dirty="0">
                <a:latin typeface="Times New Roman" panose="02020603050405020304" pitchFamily="18" charset="0"/>
                <a:cs typeface="Times New Roman" panose="02020603050405020304" pitchFamily="18" charset="0"/>
              </a:rPr>
              <a:t>Critical listening asks you to evaluate the information being sent. </a:t>
            </a:r>
          </a:p>
          <a:p>
            <a:pPr>
              <a:spcAft>
                <a:spcPts val="800"/>
              </a:spcAft>
            </a:pPr>
            <a:endParaRPr lang="en-US" sz="2400" dirty="0">
              <a:latin typeface="Times New Roman" panose="02020603050405020304" pitchFamily="18" charset="0"/>
              <a:cs typeface="Times New Roman" panose="02020603050405020304" pitchFamily="18" charset="0"/>
            </a:endParaRPr>
          </a:p>
          <a:p>
            <a:pPr>
              <a:spcAft>
                <a:spcPts val="800"/>
              </a:spcAft>
            </a:pPr>
            <a:r>
              <a:rPr lang="en-US" sz="2400" b="1" dirty="0">
                <a:latin typeface="Times New Roman" panose="02020603050405020304" pitchFamily="18" charset="0"/>
                <a:cs typeface="Times New Roman" panose="02020603050405020304" pitchFamily="18" charset="0"/>
              </a:rPr>
              <a:t>Empathetic listening </a:t>
            </a:r>
          </a:p>
          <a:p>
            <a:pPr>
              <a:spcAft>
                <a:spcPts val="800"/>
              </a:spcAft>
            </a:pPr>
            <a:r>
              <a:rPr lang="en-US" sz="2400" dirty="0">
                <a:latin typeface="Times New Roman" panose="02020603050405020304" pitchFamily="18" charset="0"/>
                <a:cs typeface="Times New Roman" panose="02020603050405020304" pitchFamily="18" charset="0"/>
              </a:rPr>
              <a:t>Empathetic listening is listening to understand the speaker’s point of view without judgment.</a:t>
            </a:r>
          </a:p>
        </p:txBody>
      </p:sp>
      <p:sp>
        <p:nvSpPr>
          <p:cNvPr id="35" name="Rectangle 34"/>
          <p:cNvSpPr/>
          <p:nvPr/>
        </p:nvSpPr>
        <p:spPr>
          <a:xfrm>
            <a:off x="4318149" y="1920044"/>
            <a:ext cx="3917430" cy="3046988"/>
          </a:xfrm>
          <a:prstGeom prst="rect">
            <a:avLst/>
          </a:prstGeom>
        </p:spPr>
        <p:txBody>
          <a:bodyPr wrap="square">
            <a:spAutoFit/>
          </a:bodyPr>
          <a:lstStyle/>
          <a:p>
            <a:pPr algn="r" rtl="1"/>
            <a:r>
              <a:rPr lang="ar-EG" sz="2400" b="1" dirty="0"/>
              <a:t>الاستماع النقدي</a:t>
            </a:r>
          </a:p>
          <a:p>
            <a:pPr algn="r" rtl="1"/>
            <a:r>
              <a:rPr lang="ar-EG" sz="2400" dirty="0"/>
              <a:t>يطلب منك الاستماع النقدي تقييم المعلومات المرسلة.</a:t>
            </a:r>
          </a:p>
          <a:p>
            <a:pPr algn="r" rtl="1"/>
            <a:endParaRPr lang="ar-EG" sz="2400" dirty="0"/>
          </a:p>
          <a:p>
            <a:pPr algn="r" rtl="1"/>
            <a:r>
              <a:rPr lang="ar-EG" sz="2400" b="1" dirty="0"/>
              <a:t>الاستماع المتعاطف</a:t>
            </a:r>
          </a:p>
          <a:p>
            <a:pPr algn="r" rtl="1"/>
            <a:r>
              <a:rPr lang="ar-EG" sz="2400" dirty="0"/>
              <a:t>الاستماع المتعاطف هو الاستماع لفهم وجهة نظر المتحدث دون إصدار أحكام.</a:t>
            </a:r>
            <a:endParaRPr lang="en-US" sz="2400" dirty="0"/>
          </a:p>
        </p:txBody>
      </p:sp>
    </p:spTree>
    <p:extLst>
      <p:ext uri="{BB962C8B-B14F-4D97-AF65-F5344CB8AC3E}">
        <p14:creationId xmlns:p14="http://schemas.microsoft.com/office/powerpoint/2010/main" val="3447536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2547492" cy="522259"/>
          </a:xfrm>
          <a:prstGeom prst="rect">
            <a:avLst/>
          </a:prstGeom>
          <a:noFill/>
        </p:spPr>
        <p:txBody>
          <a:bodyPr wrap="none" rtlCol="0">
            <a:spAutoFit/>
          </a:bodyPr>
          <a:lstStyle/>
          <a:p>
            <a:pPr>
              <a:lnSpc>
                <a:spcPct val="107000"/>
              </a:lnSpc>
              <a:spcAft>
                <a:spcPts val="800"/>
              </a:spcAft>
            </a:pPr>
            <a:r>
              <a:rPr lang="en-US" sz="28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Listening styles</a:t>
            </a:r>
            <a:endParaRPr lang="en-US" sz="28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828370" y="1514954"/>
            <a:ext cx="2026517"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أساليب </a:t>
            </a:r>
            <a:r>
              <a:rPr lang="ar-EG" sz="2800" b="1" dirty="0" err="1" smtClean="0">
                <a:solidFill>
                  <a:srgbClr val="00B0F0"/>
                </a:solidFill>
                <a:latin typeface="Alexandria" charset="0"/>
                <a:cs typeface="Alexandria" charset="0"/>
              </a:rPr>
              <a:t>الانصات</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4558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19508" y="0"/>
            <a:ext cx="1797287"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78507" y="0"/>
            <a:ext cx="178286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أساليب </a:t>
            </a:r>
            <a:r>
              <a:rPr lang="ar-EG" sz="2400" dirty="0" err="1" smtClean="0">
                <a:solidFill>
                  <a:srgbClr val="00B0F0"/>
                </a:solidFill>
                <a:latin typeface="Alexandria" charset="0"/>
                <a:cs typeface="Alexandria" charset="0"/>
              </a:rPr>
              <a:t>الانصات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68201" y="616517"/>
            <a:ext cx="105509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People</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6693922" y="523759"/>
            <a:ext cx="85311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الناس</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3258" y="1793428"/>
            <a:ext cx="4449427" cy="2308324"/>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people-oriented listener is interested in the speaker. People-oriented listeners listen to the message in order to learn how the speaker thinks and how they feel about their message. </a:t>
            </a:r>
            <a:endParaRPr lang="en-US" sz="2800" dirty="0">
              <a:latin typeface="Times New Roman" panose="02020603050405020304" pitchFamily="18" charset="0"/>
              <a:cs typeface="Times New Roman" panose="02020603050405020304" pitchFamily="18" charset="0"/>
            </a:endParaRPr>
          </a:p>
        </p:txBody>
      </p:sp>
      <p:sp>
        <p:nvSpPr>
          <p:cNvPr id="35" name="Rectangle 34"/>
          <p:cNvSpPr/>
          <p:nvPr/>
        </p:nvSpPr>
        <p:spPr>
          <a:xfrm>
            <a:off x="4318149" y="1920044"/>
            <a:ext cx="3917430" cy="1938992"/>
          </a:xfrm>
          <a:prstGeom prst="rect">
            <a:avLst/>
          </a:prstGeom>
        </p:spPr>
        <p:txBody>
          <a:bodyPr wrap="square">
            <a:spAutoFit/>
          </a:bodyPr>
          <a:lstStyle/>
          <a:p>
            <a:pPr algn="r" rtl="1"/>
            <a:r>
              <a:rPr lang="ar-EG" sz="2400" dirty="0"/>
              <a:t>يهتم المستمع الموجه نحو الناس بالمتحدث. يستمع المستمعون الموجهون نحو الناس إلى الرسالة من أجل معرفة كيفية تفكير المتحدث وكيف يشعرون تجاه رسالته.</a:t>
            </a:r>
            <a:endParaRPr lang="en-US" sz="2400" dirty="0"/>
          </a:p>
        </p:txBody>
      </p:sp>
    </p:spTree>
    <p:extLst>
      <p:ext uri="{BB962C8B-B14F-4D97-AF65-F5344CB8AC3E}">
        <p14:creationId xmlns:p14="http://schemas.microsoft.com/office/powerpoint/2010/main" val="399945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19508" y="0"/>
            <a:ext cx="1797287"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78507" y="0"/>
            <a:ext cx="178286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أساليب </a:t>
            </a:r>
            <a:r>
              <a:rPr lang="ar-EG" sz="2400" dirty="0" err="1" smtClean="0">
                <a:solidFill>
                  <a:srgbClr val="00B0F0"/>
                </a:solidFill>
                <a:latin typeface="Alexandria" charset="0"/>
                <a:cs typeface="Alexandria" charset="0"/>
              </a:rPr>
              <a:t>الانصات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68201" y="616517"/>
            <a:ext cx="105509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People</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6693922" y="523759"/>
            <a:ext cx="853119"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الناس</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3258" y="1793428"/>
            <a:ext cx="4449427" cy="2677656"/>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people-oriented listener is likely to be more attentive to the speaker than to the message. If you tend to be such a listener, understand that the message is about what is important to the speaker.</a:t>
            </a:r>
          </a:p>
        </p:txBody>
      </p:sp>
      <p:sp>
        <p:nvSpPr>
          <p:cNvPr id="35" name="Rectangle 34"/>
          <p:cNvSpPr/>
          <p:nvPr/>
        </p:nvSpPr>
        <p:spPr>
          <a:xfrm>
            <a:off x="4318149" y="1920044"/>
            <a:ext cx="3917430" cy="1938992"/>
          </a:xfrm>
          <a:prstGeom prst="rect">
            <a:avLst/>
          </a:prstGeom>
        </p:spPr>
        <p:txBody>
          <a:bodyPr wrap="square">
            <a:spAutoFit/>
          </a:bodyPr>
          <a:lstStyle/>
          <a:p>
            <a:pPr algn="r" rtl="1"/>
            <a:r>
              <a:rPr lang="ar-EG" sz="2400" dirty="0"/>
              <a:t>من المرجح أن يكون المستمع الذي يركز على الناس أكثر انتباهاً للمتحدث من رسالته. إذا كنت تميل إلى أن تكون من هؤلاء المستمعين، فعليك أن تفهم أن الرسالة تتعلق بما يهم المتحدث.</a:t>
            </a:r>
            <a:endParaRPr lang="en-US" sz="2400" dirty="0"/>
          </a:p>
        </p:txBody>
      </p:sp>
    </p:spTree>
    <p:extLst>
      <p:ext uri="{BB962C8B-B14F-4D97-AF65-F5344CB8AC3E}">
        <p14:creationId xmlns:p14="http://schemas.microsoft.com/office/powerpoint/2010/main" val="398970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19508" y="0"/>
            <a:ext cx="1797287"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78507" y="0"/>
            <a:ext cx="178286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أساليب </a:t>
            </a:r>
            <a:r>
              <a:rPr lang="ar-EG" sz="2400" dirty="0" err="1" smtClean="0">
                <a:solidFill>
                  <a:srgbClr val="00B0F0"/>
                </a:solidFill>
                <a:latin typeface="Alexandria" charset="0"/>
                <a:cs typeface="Alexandria" charset="0"/>
              </a:rPr>
              <a:t>الانصات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68201" y="616517"/>
            <a:ext cx="1056700"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Action</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6693922" y="523759"/>
            <a:ext cx="756938"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الفعل</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13258" y="1793428"/>
            <a:ext cx="4449427" cy="378565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Action-oriented listeners are primarily interested in finding out what the speaker wants. </a:t>
            </a:r>
          </a:p>
          <a:p>
            <a:r>
              <a:rPr lang="en-US" sz="2400" dirty="0">
                <a:latin typeface="Times New Roman" panose="02020603050405020304" pitchFamily="18" charset="0"/>
                <a:cs typeface="Times New Roman" panose="02020603050405020304" pitchFamily="18" charset="0"/>
              </a:rPr>
              <a:t> Action-oriented listening is sometimes called task-oriented listening. In it, the listener seeks a clear message about what needs to be done, and might have less patience for listening to the reasons behind the task.</a:t>
            </a:r>
          </a:p>
        </p:txBody>
      </p:sp>
      <p:sp>
        <p:nvSpPr>
          <p:cNvPr id="35" name="Rectangle 34"/>
          <p:cNvSpPr/>
          <p:nvPr/>
        </p:nvSpPr>
        <p:spPr>
          <a:xfrm>
            <a:off x="4318149" y="1920044"/>
            <a:ext cx="3917430" cy="4154984"/>
          </a:xfrm>
          <a:prstGeom prst="rect">
            <a:avLst/>
          </a:prstGeom>
        </p:spPr>
        <p:txBody>
          <a:bodyPr wrap="square">
            <a:spAutoFit/>
          </a:bodyPr>
          <a:lstStyle/>
          <a:p>
            <a:pPr algn="r" rtl="1"/>
            <a:r>
              <a:rPr lang="ar-EG" sz="2400" dirty="0"/>
              <a:t>يهتم المستمعون الموجهون نحو الفعل في المقام الأول بمعرفة ما يريده المتحدث.</a:t>
            </a:r>
          </a:p>
          <a:p>
            <a:pPr algn="r" rtl="1"/>
            <a:endParaRPr lang="ar-EG" sz="2400" dirty="0"/>
          </a:p>
          <a:p>
            <a:pPr algn="r" rtl="1"/>
            <a:r>
              <a:rPr lang="ar-EG" sz="2400" dirty="0"/>
              <a:t>ويُطلق على الاستماع الموجه نحو الفعل أحيانًا اسم الاستماع الموجه نحو المهمة. وفي هذا النوع من الاستماع، يسعى المستمع إلى الحصول على رسالة واضحة حول ما يجب القيام به، وقد يكون لديه صبر أقل للاستماع إلى الأسباب وراء المهمة.</a:t>
            </a:r>
            <a:endParaRPr lang="en-US" sz="2400" dirty="0"/>
          </a:p>
        </p:txBody>
      </p:sp>
    </p:spTree>
    <p:extLst>
      <p:ext uri="{BB962C8B-B14F-4D97-AF65-F5344CB8AC3E}">
        <p14:creationId xmlns:p14="http://schemas.microsoft.com/office/powerpoint/2010/main" val="2222411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19508" y="0"/>
            <a:ext cx="1797287"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78507" y="0"/>
            <a:ext cx="178286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أساليب </a:t>
            </a:r>
            <a:r>
              <a:rPr lang="ar-EG" sz="2400" dirty="0" err="1" smtClean="0">
                <a:solidFill>
                  <a:srgbClr val="00B0F0"/>
                </a:solidFill>
                <a:latin typeface="Alexandria" charset="0"/>
                <a:cs typeface="Alexandria" charset="0"/>
              </a:rPr>
              <a:t>الانصات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68201" y="616517"/>
            <a:ext cx="861967"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Time</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6693922" y="523759"/>
            <a:ext cx="851515"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الوقت</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88609" y="938613"/>
            <a:ext cx="4449427" cy="6001643"/>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People using a time-oriented listening style prefer a message that gets to the point quickly. Time-oriented listeners can become impatient with slow delivery or lengthy explanations. </a:t>
            </a:r>
          </a:p>
          <a:p>
            <a:r>
              <a:rPr lang="en-US" sz="2400" dirty="0">
                <a:latin typeface="Times New Roman" panose="02020603050405020304" pitchFamily="18" charset="0"/>
                <a:cs typeface="Times New Roman" panose="02020603050405020304" pitchFamily="18" charset="0"/>
              </a:rPr>
              <a:t>This type of listeners may be receptive for only a brief amount of time; therefore, they tend to be impatient. Time-oriented listeners convey their impatience through eye rolling, shifting about in their seats, checking their cell phones, and other inappropriate behaviors. They want the pure message in the shortest time. </a:t>
            </a:r>
          </a:p>
        </p:txBody>
      </p:sp>
      <p:sp>
        <p:nvSpPr>
          <p:cNvPr id="35" name="Rectangle 34"/>
          <p:cNvSpPr/>
          <p:nvPr/>
        </p:nvSpPr>
        <p:spPr>
          <a:xfrm>
            <a:off x="4373658" y="1091167"/>
            <a:ext cx="3917430" cy="5632311"/>
          </a:xfrm>
          <a:prstGeom prst="rect">
            <a:avLst/>
          </a:prstGeom>
        </p:spPr>
        <p:txBody>
          <a:bodyPr wrap="square">
            <a:spAutoFit/>
          </a:bodyPr>
          <a:lstStyle/>
          <a:p>
            <a:pPr algn="r" rtl="1"/>
            <a:r>
              <a:rPr lang="ar-EG" sz="2400" dirty="0"/>
              <a:t>يفضل الأشخاص الذين يستخدمون أسلوب الاستماع الموجه نحو الوقت الرسالة التي تصل إلى النقطة بسرعة. يمكن أن يصبح المستمعون الموجهون نحو الوقت غير صبورين مع التسليم البطيء أو التفسيرات المطولة. قد يكون هذا النوع من المستمعين متقبلين لفترة وجيزة فقط من الوقت؛ لذلك، يميلون إلى عدم الصبر. ينقل المستمعون الموجهون نحو الوقت نفاد صبرهم من خلال دحرجة العيون، والتحرك في مقاعدهم، والتحقق من هواتفهم المحمولة، وغيرها من السلوكيات غير اللائقة. إنهم يريدون الرسالة النقية في أقصر وقت.</a:t>
            </a:r>
            <a:endParaRPr lang="en-US" sz="2400" dirty="0"/>
          </a:p>
        </p:txBody>
      </p:sp>
    </p:spTree>
    <p:extLst>
      <p:ext uri="{BB962C8B-B14F-4D97-AF65-F5344CB8AC3E}">
        <p14:creationId xmlns:p14="http://schemas.microsoft.com/office/powerpoint/2010/main" val="386603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3419508" y="0"/>
            <a:ext cx="1797287"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Listening styles</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578507" y="0"/>
            <a:ext cx="178286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أساليب </a:t>
            </a:r>
            <a:r>
              <a:rPr lang="ar-EG" sz="2400" dirty="0" err="1" smtClean="0">
                <a:solidFill>
                  <a:srgbClr val="00B0F0"/>
                </a:solidFill>
                <a:latin typeface="Alexandria" charset="0"/>
                <a:cs typeface="Alexandria" charset="0"/>
              </a:rPr>
              <a:t>الانصات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3" name="Rectangle 2"/>
          <p:cNvSpPr/>
          <p:nvPr/>
        </p:nvSpPr>
        <p:spPr>
          <a:xfrm>
            <a:off x="1068201" y="616517"/>
            <a:ext cx="1245854" cy="461665"/>
          </a:xfrm>
          <a:prstGeom prst="rect">
            <a:avLst/>
          </a:prstGeom>
        </p:spPr>
        <p:txBody>
          <a:bodyPr wrap="none">
            <a:spAutoFit/>
          </a:bodyPr>
          <a:lstStyle/>
          <a:p>
            <a:r>
              <a:rPr lang="en-US" sz="2400" b="1" dirty="0" smtClean="0">
                <a:latin typeface="Times New Roman" panose="02020603050405020304" pitchFamily="18" charset="0"/>
                <a:cs typeface="Times New Roman" panose="02020603050405020304" pitchFamily="18" charset="0"/>
              </a:rPr>
              <a:t>Content</a:t>
            </a:r>
            <a:endParaRPr lang="en-US" sz="2400" b="1" dirty="0">
              <a:latin typeface="Times New Roman" panose="02020603050405020304" pitchFamily="18" charset="0"/>
              <a:cs typeface="Times New Roman" panose="02020603050405020304" pitchFamily="18" charset="0"/>
            </a:endParaRPr>
          </a:p>
        </p:txBody>
      </p:sp>
      <p:sp>
        <p:nvSpPr>
          <p:cNvPr id="11" name="Rectangle 10"/>
          <p:cNvSpPr/>
          <p:nvPr/>
        </p:nvSpPr>
        <p:spPr>
          <a:xfrm>
            <a:off x="6693922" y="523759"/>
            <a:ext cx="1175322" cy="523220"/>
          </a:xfrm>
          <a:prstGeom prst="rect">
            <a:avLst/>
          </a:prstGeom>
        </p:spPr>
        <p:txBody>
          <a:bodyPr wrap="none">
            <a:spAutoFit/>
          </a:bodyPr>
          <a:lstStyle/>
          <a:p>
            <a:pPr>
              <a:spcAft>
                <a:spcPts val="400"/>
              </a:spcAft>
            </a:pPr>
            <a:r>
              <a:rPr lang="ar-EG" sz="2800" b="1" dirty="0" smtClean="0">
                <a:latin typeface="Times New Roman" panose="02020603050405020304" pitchFamily="18" charset="0"/>
                <a:ea typeface="Calibri" panose="020F0502020204030204" pitchFamily="34" charset="0"/>
                <a:cs typeface="Times New Roman" panose="02020603050405020304" pitchFamily="18" charset="0"/>
              </a:rPr>
              <a:t>المحتوى</a:t>
            </a:r>
            <a:endParaRPr lang="en-US" sz="2800" b="1"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 name="Rectangle 23"/>
          <p:cNvSpPr/>
          <p:nvPr/>
        </p:nvSpPr>
        <p:spPr>
          <a:xfrm>
            <a:off x="88609" y="938613"/>
            <a:ext cx="4449427" cy="3416320"/>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Content-oriented listeners are interested in the message itself, whether it makes sense, what it means, and whether it’s accurate. </a:t>
            </a:r>
            <a:endParaRPr lang="ar-EG" sz="2400" dirty="0" smtClean="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content-oriented listeners want to listen to well-developed information with solid explanations.</a:t>
            </a:r>
            <a:endParaRPr lang="en-US" sz="32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5" name="Rectangle 34"/>
          <p:cNvSpPr/>
          <p:nvPr/>
        </p:nvSpPr>
        <p:spPr>
          <a:xfrm>
            <a:off x="4373658" y="1091167"/>
            <a:ext cx="3917430" cy="2308324"/>
          </a:xfrm>
          <a:prstGeom prst="rect">
            <a:avLst/>
          </a:prstGeom>
        </p:spPr>
        <p:txBody>
          <a:bodyPr wrap="square">
            <a:spAutoFit/>
          </a:bodyPr>
          <a:lstStyle/>
          <a:p>
            <a:pPr algn="r" rtl="1"/>
            <a:r>
              <a:rPr lang="ar-EG" sz="2400" dirty="0"/>
              <a:t>يهتم المستمعون المهتمون بالمحتوى بالرسالة نفسها، وما إذا كانت منطقية، وما تعنيه، وما إذا كانت دقيقة.</a:t>
            </a:r>
          </a:p>
          <a:p>
            <a:pPr algn="r" rtl="1"/>
            <a:r>
              <a:rPr lang="ar-EG" sz="2400" dirty="0"/>
              <a:t>يرغب المستمعون المهتمون بالمحتوى في الاستماع إلى معلومات متطورة مع تفسيرات قوية.</a:t>
            </a:r>
            <a:endParaRPr lang="en-US" sz="2400" dirty="0"/>
          </a:p>
        </p:txBody>
      </p:sp>
    </p:spTree>
    <p:extLst>
      <p:ext uri="{BB962C8B-B14F-4D97-AF65-F5344CB8AC3E}">
        <p14:creationId xmlns:p14="http://schemas.microsoft.com/office/powerpoint/2010/main" val="3885511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arn(inVertical)">
                                      <p:cBhvr>
                                        <p:cTn id="1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4002891" cy="522259"/>
          </a:xfrm>
          <a:prstGeom prst="rect">
            <a:avLst/>
          </a:prstGeom>
          <a:noFill/>
        </p:spPr>
        <p:txBody>
          <a:bodyPr wrap="none" rtlCol="0">
            <a:spAutoFit/>
          </a:bodyPr>
          <a:lstStyle/>
          <a:p>
            <a:pPr>
              <a:lnSpc>
                <a:spcPct val="107000"/>
              </a:lnSpc>
              <a:spcAft>
                <a:spcPts val="800"/>
              </a:spcAft>
            </a:pPr>
            <a:r>
              <a:rPr lang="en-US" sz="2800" b="1" dirty="0" smtClean="0">
                <a:solidFill>
                  <a:srgbClr val="00B0F0"/>
                </a:solidFill>
                <a:latin typeface="Times New Roman" panose="02020603050405020304" pitchFamily="18" charset="0"/>
                <a:ea typeface="Calibri" panose="020F0502020204030204" pitchFamily="34" charset="0"/>
                <a:cs typeface="Times New Roman" panose="02020603050405020304" pitchFamily="18" charset="0"/>
              </a:rPr>
              <a:t>Improving your listening</a:t>
            </a:r>
            <a:endParaRPr lang="en-US" sz="2800" b="1" dirty="0">
              <a:solidFill>
                <a:srgbClr val="00B0F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876463" y="1514954"/>
            <a:ext cx="1930337" cy="523220"/>
          </a:xfrm>
          <a:prstGeom prst="rect">
            <a:avLst/>
          </a:prstGeom>
          <a:noFill/>
        </p:spPr>
        <p:txBody>
          <a:bodyPr wrap="none" rtlCol="0">
            <a:spAutoFit/>
          </a:bodyPr>
          <a:lstStyle/>
          <a:p>
            <a:pPr algn="ctr"/>
            <a:r>
              <a:rPr lang="ar-EG" sz="2800" b="1" dirty="0" smtClean="0">
                <a:solidFill>
                  <a:srgbClr val="00B0F0"/>
                </a:solidFill>
                <a:latin typeface="Alexandria" charset="0"/>
                <a:cs typeface="Alexandria" charset="0"/>
              </a:rPr>
              <a:t>تطوير </a:t>
            </a:r>
            <a:r>
              <a:rPr lang="ar-EG" sz="2800" b="1" dirty="0" err="1" smtClean="0">
                <a:solidFill>
                  <a:srgbClr val="00B0F0"/>
                </a:solidFill>
                <a:latin typeface="Alexandria" charset="0"/>
                <a:cs typeface="Alexandria" charset="0"/>
              </a:rPr>
              <a:t>الانصات</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06567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1" y="1548213"/>
            <a:ext cx="4449427" cy="3785652"/>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HURIER model provides a framework for skill-based listening by defining listening as six interrelated components: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Hearing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Understanding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Remembering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Interpreting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Evaluating</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Responding</a:t>
            </a:r>
          </a:p>
        </p:txBody>
      </p:sp>
      <p:sp>
        <p:nvSpPr>
          <p:cNvPr id="35" name="Rectangle 34"/>
          <p:cNvSpPr/>
          <p:nvPr/>
        </p:nvSpPr>
        <p:spPr>
          <a:xfrm>
            <a:off x="4354213" y="1548213"/>
            <a:ext cx="3917430" cy="3785652"/>
          </a:xfrm>
          <a:prstGeom prst="rect">
            <a:avLst/>
          </a:prstGeom>
        </p:spPr>
        <p:txBody>
          <a:bodyPr wrap="square">
            <a:spAutoFit/>
          </a:bodyPr>
          <a:lstStyle/>
          <a:p>
            <a:pPr algn="r" rtl="1"/>
            <a:r>
              <a:rPr lang="ar-EG" sz="2400" dirty="0"/>
              <a:t>يوفر نموذج </a:t>
            </a:r>
            <a:r>
              <a:rPr lang="en-US" sz="2400" dirty="0"/>
              <a:t>HURIER </a:t>
            </a:r>
            <a:r>
              <a:rPr lang="ar-EG" sz="2400" dirty="0"/>
              <a:t>إطارًا للاستماع القائم على المهارات من خلال تعريف الاستماع على أنه ستة مكونات مترابطة:</a:t>
            </a:r>
          </a:p>
          <a:p>
            <a:pPr marL="342900" indent="-342900" algn="r" rtl="1">
              <a:buFont typeface="Arial" panose="020B0604020202020204" pitchFamily="34" charset="0"/>
              <a:buChar char="•"/>
            </a:pPr>
            <a:r>
              <a:rPr lang="ar-EG" sz="2400" dirty="0"/>
              <a:t>السمع</a:t>
            </a:r>
          </a:p>
          <a:p>
            <a:pPr marL="342900" indent="-342900" algn="r" rtl="1">
              <a:buFont typeface="Arial" panose="020B0604020202020204" pitchFamily="34" charset="0"/>
              <a:buChar char="•"/>
            </a:pPr>
            <a:r>
              <a:rPr lang="ar-EG" sz="2400" dirty="0"/>
              <a:t>الفهم</a:t>
            </a:r>
          </a:p>
          <a:p>
            <a:pPr marL="342900" indent="-342900" algn="r" rtl="1">
              <a:buFont typeface="Arial" panose="020B0604020202020204" pitchFamily="34" charset="0"/>
              <a:buChar char="•"/>
            </a:pPr>
            <a:r>
              <a:rPr lang="ar-EG" sz="2400" dirty="0"/>
              <a:t>التذكر</a:t>
            </a:r>
          </a:p>
          <a:p>
            <a:pPr marL="342900" indent="-342900" algn="r" rtl="1">
              <a:buFont typeface="Arial" panose="020B0604020202020204" pitchFamily="34" charset="0"/>
              <a:buChar char="•"/>
            </a:pPr>
            <a:r>
              <a:rPr lang="ar-EG" sz="2400" dirty="0"/>
              <a:t>التفسير</a:t>
            </a:r>
          </a:p>
          <a:p>
            <a:pPr marL="342900" indent="-342900" algn="r" rtl="1">
              <a:buFont typeface="Arial" panose="020B0604020202020204" pitchFamily="34" charset="0"/>
              <a:buChar char="•"/>
            </a:pPr>
            <a:r>
              <a:rPr lang="ar-EG" sz="2400" dirty="0"/>
              <a:t>التقييم</a:t>
            </a:r>
          </a:p>
          <a:p>
            <a:pPr marL="342900" indent="-342900" algn="r" rtl="1">
              <a:buFont typeface="Arial" panose="020B0604020202020204" pitchFamily="34" charset="0"/>
              <a:buChar char="•"/>
            </a:pPr>
            <a:r>
              <a:rPr lang="ar-EG" sz="2400" dirty="0"/>
              <a:t>الاستجابة</a:t>
            </a:r>
            <a:endParaRPr lang="en-US" sz="2400" dirty="0"/>
          </a:p>
        </p:txBody>
      </p:sp>
      <p:sp>
        <p:nvSpPr>
          <p:cNvPr id="6" name="Rectangle 5"/>
          <p:cNvSpPr/>
          <p:nvPr/>
        </p:nvSpPr>
        <p:spPr>
          <a:xfrm>
            <a:off x="648210" y="648421"/>
            <a:ext cx="1157689" cy="461665"/>
          </a:xfrm>
          <a:prstGeom prst="rect">
            <a:avLst/>
          </a:prstGeom>
        </p:spPr>
        <p:txBody>
          <a:bodyPr wrap="none">
            <a:spAutoFit/>
          </a:bodyPr>
          <a:lstStyle/>
          <a:p>
            <a:r>
              <a:rPr lang="en-US" sz="2400" b="1" dirty="0"/>
              <a:t>HURIER</a:t>
            </a:r>
          </a:p>
        </p:txBody>
      </p:sp>
    </p:spTree>
    <p:extLst>
      <p:ext uri="{BB962C8B-B14F-4D97-AF65-F5344CB8AC3E}">
        <p14:creationId xmlns:p14="http://schemas.microsoft.com/office/powerpoint/2010/main" val="40738812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5755422"/>
          </a:xfrm>
          <a:prstGeom prst="rect">
            <a:avLst/>
          </a:prstGeom>
        </p:spPr>
        <p:txBody>
          <a:bodyPr wrap="square">
            <a:spAutoFit/>
          </a:bodyPr>
          <a:lstStyle/>
          <a:p>
            <a:r>
              <a:rPr lang="en-US" sz="2400" dirty="0" smtClean="0">
                <a:latin typeface="Times New Roman" panose="02020603050405020304" pitchFamily="18" charset="0"/>
                <a:ea typeface="Times New Roman" panose="02020603050405020304" pitchFamily="18" charset="0"/>
                <a:cs typeface="Times New Roman" panose="02020603050405020304" pitchFamily="18" charset="0"/>
              </a:rPr>
              <a:t>Hearing:</a:t>
            </a:r>
            <a:r>
              <a:rPr lang="ar-EG"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Hearing refers to concentrating on and attending to the message. </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Making sure you can properly hear the other person. </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 sure that you limit any distractions that would prevent you from doing so.</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Understanding is the process of attaching meaning to the verbal communication, or comprehending the literal meaning of the message.</a:t>
            </a:r>
          </a:p>
          <a:p>
            <a:endParaRPr lang="en-US" sz="3200" dirty="0">
              <a:latin typeface="Times New Roman" panose="02020603050405020304" pitchFamily="18" charset="0"/>
              <a:ea typeface="Times New Roman" panose="02020603050405020304" pitchFamily="18" charset="0"/>
            </a:endParaRPr>
          </a:p>
        </p:txBody>
      </p:sp>
      <p:sp>
        <p:nvSpPr>
          <p:cNvPr id="35" name="Rectangle 34"/>
          <p:cNvSpPr/>
          <p:nvPr/>
        </p:nvSpPr>
        <p:spPr>
          <a:xfrm>
            <a:off x="4354213" y="1548213"/>
            <a:ext cx="3917430" cy="3416320"/>
          </a:xfrm>
          <a:prstGeom prst="rect">
            <a:avLst/>
          </a:prstGeom>
        </p:spPr>
        <p:txBody>
          <a:bodyPr wrap="square">
            <a:spAutoFit/>
          </a:bodyPr>
          <a:lstStyle/>
          <a:p>
            <a:pPr algn="r" rtl="1"/>
            <a:r>
              <a:rPr lang="ar-EG" sz="2400" dirty="0"/>
              <a:t>السمع: يشير الاستماع إلى التركيز على الرسالة والانتباه إليها.</a:t>
            </a:r>
          </a:p>
          <a:p>
            <a:pPr marL="457200" indent="-457200" algn="r" rtl="1">
              <a:buFont typeface="+mj-lt"/>
              <a:buAutoNum type="arabicPeriod"/>
            </a:pPr>
            <a:r>
              <a:rPr lang="ar-EG" sz="2400" dirty="0"/>
              <a:t>التأكد من قدرتك على سماع الشخص الآخر بشكل صحيح.</a:t>
            </a:r>
          </a:p>
          <a:p>
            <a:pPr marL="457200" indent="-457200" algn="r" rtl="1">
              <a:buFont typeface="+mj-lt"/>
              <a:buAutoNum type="arabicPeriod"/>
            </a:pPr>
            <a:r>
              <a:rPr lang="ar-EG" sz="2400" dirty="0"/>
              <a:t>تأكد من الحد من أي عوامل تشتيت قد تمنعك من القيام بذلك.</a:t>
            </a:r>
          </a:p>
          <a:p>
            <a:pPr marL="457200" indent="-457200" algn="r" rtl="1">
              <a:buFont typeface="+mj-lt"/>
              <a:buAutoNum type="arabicPeriod"/>
            </a:pPr>
            <a:r>
              <a:rPr lang="ar-EG" sz="2400" dirty="0"/>
              <a:t>الفهم هو عملية ربط المعنى بالتواصل اللفظي، أو فهم المعنى الحرفي للرسالة.</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202037757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4893647"/>
          </a:xfrm>
          <a:prstGeom prst="rect">
            <a:avLst/>
          </a:prstGeom>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Understanding: Understanding is the process of attaching meaning to the verbal communication, or comprehending the literal meaning of the message.</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Hear the message</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Understand the speaker’s use of language and the basic context of the information considering all the other factors.</a:t>
            </a:r>
          </a:p>
          <a:p>
            <a:endParaRPr lang="en-US" sz="24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35" name="Rectangle 34"/>
          <p:cNvSpPr/>
          <p:nvPr/>
        </p:nvSpPr>
        <p:spPr>
          <a:xfrm>
            <a:off x="4354213" y="1548213"/>
            <a:ext cx="3917430" cy="3416320"/>
          </a:xfrm>
          <a:prstGeom prst="rect">
            <a:avLst/>
          </a:prstGeom>
        </p:spPr>
        <p:txBody>
          <a:bodyPr wrap="square">
            <a:spAutoFit/>
          </a:bodyPr>
          <a:lstStyle/>
          <a:p>
            <a:pPr algn="r" rtl="1"/>
            <a:r>
              <a:rPr lang="ar-EG" sz="2400" dirty="0"/>
              <a:t>الفهم: الفهم هو عملية ربط المعنى بالتواصل اللفظي، أو استيعاب المعنى الحرفي للرسالة.</a:t>
            </a:r>
          </a:p>
          <a:p>
            <a:pPr algn="r" rtl="1"/>
            <a:endParaRPr lang="ar-EG" sz="2400" dirty="0"/>
          </a:p>
          <a:p>
            <a:pPr marL="457200" indent="-457200" algn="r" rtl="1">
              <a:buFont typeface="+mj-lt"/>
              <a:buAutoNum type="arabicPeriod"/>
            </a:pPr>
            <a:r>
              <a:rPr lang="ar-EG" sz="2400" dirty="0"/>
              <a:t>استمع إلى الرسالة</a:t>
            </a:r>
          </a:p>
          <a:p>
            <a:pPr marL="457200" indent="-457200" algn="r" rtl="1">
              <a:buFont typeface="+mj-lt"/>
              <a:buAutoNum type="arabicPeriod"/>
            </a:pPr>
            <a:endParaRPr lang="ar-EG" sz="2400" dirty="0"/>
          </a:p>
          <a:p>
            <a:pPr marL="457200" indent="-457200" algn="r" rtl="1">
              <a:buFont typeface="+mj-lt"/>
              <a:buAutoNum type="arabicPeriod"/>
            </a:pPr>
            <a:r>
              <a:rPr lang="ar-EG" sz="2400" dirty="0"/>
              <a:t>فهم استخدام المتحدث للغة والسياق الأساسي للمعلومات مع مراعاة جميع العوامل الأخرى.</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166899787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2677656"/>
          </a:xfrm>
          <a:prstGeom prst="rect">
            <a:avLst/>
          </a:prstGeom>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Remembering: Remembering includes recalling the message so that it can be acted on.</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 present</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 mindful</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Create an outline of the main points.</a:t>
            </a:r>
          </a:p>
        </p:txBody>
      </p:sp>
      <p:sp>
        <p:nvSpPr>
          <p:cNvPr id="35" name="Rectangle 34"/>
          <p:cNvSpPr/>
          <p:nvPr/>
        </p:nvSpPr>
        <p:spPr>
          <a:xfrm>
            <a:off x="4354213" y="1548213"/>
            <a:ext cx="3917430" cy="1938992"/>
          </a:xfrm>
          <a:prstGeom prst="rect">
            <a:avLst/>
          </a:prstGeom>
        </p:spPr>
        <p:txBody>
          <a:bodyPr wrap="square">
            <a:spAutoFit/>
          </a:bodyPr>
          <a:lstStyle/>
          <a:p>
            <a:pPr algn="r" rtl="1"/>
            <a:r>
              <a:rPr lang="ar-EG" sz="2400" dirty="0"/>
              <a:t>التذكر: يتضمن التذكر تذكر الرسالة حتى يمكن التصرف بناءً عليها.</a:t>
            </a:r>
          </a:p>
          <a:p>
            <a:pPr marL="457200" indent="-457200" algn="r" rtl="1">
              <a:buFont typeface="+mj-lt"/>
              <a:buAutoNum type="arabicPeriod"/>
            </a:pPr>
            <a:r>
              <a:rPr lang="ar-EG" sz="2400" dirty="0"/>
              <a:t>كن حاضرًا</a:t>
            </a:r>
          </a:p>
          <a:p>
            <a:pPr marL="457200" indent="-457200" algn="r" rtl="1">
              <a:buFont typeface="+mj-lt"/>
              <a:buAutoNum type="arabicPeriod"/>
            </a:pPr>
            <a:r>
              <a:rPr lang="ar-EG" sz="2400" dirty="0"/>
              <a:t>كن منتبهًا</a:t>
            </a:r>
          </a:p>
          <a:p>
            <a:pPr marL="457200" indent="-457200" algn="r" rtl="1">
              <a:buFont typeface="+mj-lt"/>
              <a:buAutoNum type="arabicPeriod"/>
            </a:pPr>
            <a:r>
              <a:rPr lang="ar-EG" sz="2400" dirty="0"/>
              <a:t>قم بإنشاء مخطط للنقاط الرئيسية.</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342183407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3785652"/>
          </a:xfrm>
          <a:prstGeom prst="rect">
            <a:avLst/>
          </a:prstGeom>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Interpreting: Interpreting is the step where we make sense of the verbal and nonverbal codes to assign meaning to the information received or the sensitivity to nonverbal and contextual aspects of the message.</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 Observant</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Aside your bias. </a:t>
            </a:r>
          </a:p>
        </p:txBody>
      </p:sp>
      <p:sp>
        <p:nvSpPr>
          <p:cNvPr id="35" name="Rectangle 34"/>
          <p:cNvSpPr/>
          <p:nvPr/>
        </p:nvSpPr>
        <p:spPr>
          <a:xfrm>
            <a:off x="4354213" y="1548213"/>
            <a:ext cx="3917430" cy="2677656"/>
          </a:xfrm>
          <a:prstGeom prst="rect">
            <a:avLst/>
          </a:prstGeom>
        </p:spPr>
        <p:txBody>
          <a:bodyPr wrap="square">
            <a:spAutoFit/>
          </a:bodyPr>
          <a:lstStyle/>
          <a:p>
            <a:pPr algn="r" rtl="1"/>
            <a:r>
              <a:rPr lang="ar-EG" sz="2400" dirty="0"/>
              <a:t>الترجمة: الترجمة هي الخطوة التي نستوعب فيها الرموز اللفظية وغير اللفظية لتعيين معنى المعلومات المستلمة أو الحساسية للجوانب غير اللفظية والسياقية للرسالة.</a:t>
            </a:r>
          </a:p>
          <a:p>
            <a:pPr marL="457200" indent="-457200" algn="r" rtl="1">
              <a:buFont typeface="+mj-lt"/>
              <a:buAutoNum type="arabicPeriod"/>
            </a:pPr>
            <a:r>
              <a:rPr lang="ar-EG" sz="2400" dirty="0"/>
              <a:t>كن منتبهًا</a:t>
            </a:r>
          </a:p>
          <a:p>
            <a:pPr marL="457200" indent="-457200" algn="r" rtl="1">
              <a:buFont typeface="+mj-lt"/>
              <a:buAutoNum type="arabicPeriod"/>
            </a:pPr>
            <a:r>
              <a:rPr lang="ar-EG" sz="2400" dirty="0"/>
              <a:t>بصرف النظر عن تحيزك.</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320283458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4893647"/>
          </a:xfrm>
          <a:prstGeom prst="rect">
            <a:avLst/>
          </a:prstGeom>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Evaluating: Evaluating is the logical assessment of the value of the message. </a:t>
            </a:r>
          </a:p>
          <a:p>
            <a:r>
              <a:rPr lang="en-US" sz="2400" dirty="0">
                <a:latin typeface="Times New Roman" panose="02020603050405020304" pitchFamily="18" charset="0"/>
                <a:ea typeface="Times New Roman" panose="02020603050405020304" pitchFamily="18" charset="0"/>
                <a:cs typeface="Times New Roman" panose="02020603050405020304" pitchFamily="18" charset="0"/>
              </a:rPr>
              <a:t>Learning to evaluate a message without bias, distractions, apprehension, or gender/cultural differences takes time and patience.</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Be Observant</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Consider the message with its details.</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Listen to the end.</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Logically evaluate.</a:t>
            </a:r>
          </a:p>
        </p:txBody>
      </p:sp>
      <p:sp>
        <p:nvSpPr>
          <p:cNvPr id="35" name="Rectangle 34"/>
          <p:cNvSpPr/>
          <p:nvPr/>
        </p:nvSpPr>
        <p:spPr>
          <a:xfrm>
            <a:off x="4354213" y="1548213"/>
            <a:ext cx="3917430" cy="4154984"/>
          </a:xfrm>
          <a:prstGeom prst="rect">
            <a:avLst/>
          </a:prstGeom>
        </p:spPr>
        <p:txBody>
          <a:bodyPr wrap="square">
            <a:spAutoFit/>
          </a:bodyPr>
          <a:lstStyle/>
          <a:p>
            <a:pPr algn="r" rtl="1"/>
            <a:r>
              <a:rPr lang="ar-EG" sz="2400" dirty="0"/>
              <a:t>التقييم: التقييم هو التقييم المنطقي لقيمة الرسالة.</a:t>
            </a:r>
          </a:p>
          <a:p>
            <a:pPr algn="r" rtl="1"/>
            <a:r>
              <a:rPr lang="ar-EG" sz="2400" dirty="0"/>
              <a:t>إن تعلم كيفية تقييم الرسالة دون تحيز أو تشتيت أو تخوف أو اختلافات بين الجنسين/الثقافات يتطلب الوقت والصبر.</a:t>
            </a:r>
          </a:p>
          <a:p>
            <a:pPr algn="r" rtl="1"/>
            <a:endParaRPr lang="ar-EG" sz="2400" dirty="0"/>
          </a:p>
          <a:p>
            <a:pPr marL="457200" indent="-457200" algn="r" rtl="1">
              <a:buFont typeface="+mj-lt"/>
              <a:buAutoNum type="arabicPeriod"/>
            </a:pPr>
            <a:r>
              <a:rPr lang="ar-EG" sz="2400" dirty="0"/>
              <a:t>كن </a:t>
            </a:r>
            <a:r>
              <a:rPr lang="ar-EG" sz="2400" dirty="0" smtClean="0"/>
              <a:t>منتبهًا</a:t>
            </a:r>
            <a:endParaRPr lang="ar-EG" sz="2400" dirty="0"/>
          </a:p>
          <a:p>
            <a:pPr marL="457200" indent="-457200" algn="r" rtl="1">
              <a:buFont typeface="+mj-lt"/>
              <a:buAutoNum type="arabicPeriod"/>
            </a:pPr>
            <a:r>
              <a:rPr lang="ar-EG" sz="2400" dirty="0"/>
              <a:t>فكر في الرسالة بتفاصيلها</a:t>
            </a:r>
            <a:r>
              <a:rPr lang="ar-EG" sz="2400" dirty="0" smtClean="0"/>
              <a:t>.</a:t>
            </a:r>
            <a:endParaRPr lang="ar-EG" sz="2400" dirty="0"/>
          </a:p>
          <a:p>
            <a:pPr marL="457200" indent="-457200" algn="r" rtl="1">
              <a:buFont typeface="+mj-lt"/>
              <a:buAutoNum type="arabicPeriod"/>
            </a:pPr>
            <a:r>
              <a:rPr lang="ar-EG" sz="2400" dirty="0"/>
              <a:t>استمع إلى النهاية</a:t>
            </a:r>
            <a:r>
              <a:rPr lang="ar-EG" sz="2400" dirty="0" smtClean="0"/>
              <a:t>.</a:t>
            </a:r>
            <a:endParaRPr lang="ar-EG" sz="2400" dirty="0"/>
          </a:p>
          <a:p>
            <a:pPr marL="457200" indent="-457200" algn="r" rtl="1">
              <a:buFont typeface="+mj-lt"/>
              <a:buAutoNum type="arabicPeriod"/>
            </a:pPr>
            <a:r>
              <a:rPr lang="ar-EG" sz="2400" dirty="0"/>
              <a:t>قم بالتقييم بشكل منطقي.</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41177460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9036739" y="605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378" y="1044192"/>
            <a:ext cx="4348480" cy="57904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spcAft>
                <a:spcPts val="800"/>
              </a:spcAft>
            </a:pPr>
            <a:endParaRPr lang="en-US" sz="1600" b="1" dirty="0">
              <a:latin typeface="Calibri" panose="020F0502020204030204" pitchFamily="34" charset="0"/>
              <a:ea typeface="Calibri" panose="020F0502020204030204" pitchFamily="34" charset="0"/>
              <a:cs typeface="Arial" panose="020B0604020202020204"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7" name="Rectangle: Rounded Corners 24"/>
          <p:cNvSpPr/>
          <p:nvPr/>
        </p:nvSpPr>
        <p:spPr>
          <a:xfrm>
            <a:off x="4413237" y="1013116"/>
            <a:ext cx="3858406" cy="5754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2946626" y="0"/>
            <a:ext cx="2743059" cy="405367"/>
          </a:xfrm>
          <a:prstGeom prst="rect">
            <a:avLst/>
          </a:prstGeom>
        </p:spPr>
        <p:txBody>
          <a:bodyPr wrap="none">
            <a:spAutoFit/>
          </a:bodyPr>
          <a:lstStyle/>
          <a:p>
            <a:pPr algn="ctr">
              <a:lnSpc>
                <a:spcPct val="107000"/>
              </a:lnSpc>
            </a:pPr>
            <a:r>
              <a:rPr lang="en-US" sz="2000" dirty="0" smtClean="0">
                <a:solidFill>
                  <a:srgbClr val="00B0F0"/>
                </a:solidFill>
                <a:latin typeface="Times New Roman" panose="02020603050405020304" pitchFamily="18" charset="0"/>
                <a:ea typeface="Calibri" panose="020F0502020204030204" pitchFamily="34" charset="0"/>
                <a:cs typeface="Arial" panose="020B0604020202020204" pitchFamily="34" charset="0"/>
              </a:rPr>
              <a:t>Improving your listening</a:t>
            </a:r>
            <a:endParaRPr lang="en-US" sz="1050" dirty="0">
              <a:solidFill>
                <a:srgbClr val="00B0F0"/>
              </a:solidFill>
              <a:latin typeface="Calibri" panose="020F0502020204030204" pitchFamily="34" charset="0"/>
              <a:ea typeface="Calibri" panose="020F0502020204030204" pitchFamily="34" charset="0"/>
              <a:cs typeface="Arial" panose="020B0604020202020204" pitchFamily="34" charset="0"/>
            </a:endParaRPr>
          </a:p>
        </p:txBody>
      </p:sp>
      <p:sp>
        <p:nvSpPr>
          <p:cNvPr id="9" name="TextBox 8"/>
          <p:cNvSpPr txBox="1"/>
          <p:nvPr/>
        </p:nvSpPr>
        <p:spPr>
          <a:xfrm>
            <a:off x="8600150" y="0"/>
            <a:ext cx="1739580" cy="461665"/>
          </a:xfrm>
          <a:prstGeom prst="rect">
            <a:avLst/>
          </a:prstGeom>
          <a:noFill/>
        </p:spPr>
        <p:txBody>
          <a:bodyPr wrap="none" rtlCol="0">
            <a:spAutoFit/>
          </a:bodyPr>
          <a:lstStyle/>
          <a:p>
            <a:pPr algn="ctr"/>
            <a:r>
              <a:rPr lang="ar-EG" sz="2400" dirty="0" smtClean="0">
                <a:solidFill>
                  <a:srgbClr val="00B0F0"/>
                </a:solidFill>
                <a:latin typeface="Alexandria" charset="0"/>
                <a:cs typeface="Alexandria" charset="0"/>
              </a:rPr>
              <a:t>تطوير الإنصات</a:t>
            </a:r>
            <a:endParaRPr lang="en-US" sz="2400" dirty="0">
              <a:solidFill>
                <a:srgbClr val="00B0F0"/>
              </a:solidFill>
              <a:latin typeface="Alexandria" charset="0"/>
              <a:cs typeface="Alexandria" charset="0"/>
            </a:endParaRPr>
          </a:p>
        </p:txBody>
      </p:sp>
      <p:sp>
        <p:nvSpPr>
          <p:cNvPr id="10" name="Google Shape;8693;p58"/>
          <p:cNvSpPr/>
          <p:nvPr/>
        </p:nvSpPr>
        <p:spPr>
          <a:xfrm>
            <a:off x="6888779" y="-51934"/>
            <a:ext cx="463407" cy="441960"/>
          </a:xfrm>
          <a:custGeom>
            <a:avLst/>
            <a:gdLst/>
            <a:ahLst/>
            <a:cxnLst/>
            <a:rect l="l" t="t" r="r" b="b"/>
            <a:pathLst>
              <a:path w="12446" h="11870" extrusionOk="0">
                <a:moveTo>
                  <a:pt x="9421" y="1410"/>
                </a:moveTo>
                <a:cubicBezTo>
                  <a:pt x="9775" y="1410"/>
                  <a:pt x="10130" y="1544"/>
                  <a:pt x="10397" y="1812"/>
                </a:cubicBezTo>
                <a:cubicBezTo>
                  <a:pt x="10901" y="2316"/>
                  <a:pt x="10901" y="3198"/>
                  <a:pt x="10366" y="3734"/>
                </a:cubicBezTo>
                <a:lnTo>
                  <a:pt x="9169" y="4931"/>
                </a:lnTo>
                <a:cubicBezTo>
                  <a:pt x="8948" y="5152"/>
                  <a:pt x="8633" y="5278"/>
                  <a:pt x="8318" y="5309"/>
                </a:cubicBezTo>
                <a:lnTo>
                  <a:pt x="8476" y="5152"/>
                </a:lnTo>
                <a:cubicBezTo>
                  <a:pt x="8854" y="4773"/>
                  <a:pt x="8854" y="4112"/>
                  <a:pt x="8476" y="3702"/>
                </a:cubicBezTo>
                <a:cubicBezTo>
                  <a:pt x="8271" y="3513"/>
                  <a:pt x="8003" y="3419"/>
                  <a:pt x="7739" y="3419"/>
                </a:cubicBezTo>
                <a:cubicBezTo>
                  <a:pt x="7475" y="3419"/>
                  <a:pt x="7215" y="3513"/>
                  <a:pt x="7026" y="3702"/>
                </a:cubicBezTo>
                <a:lnTo>
                  <a:pt x="6869" y="3860"/>
                </a:lnTo>
                <a:cubicBezTo>
                  <a:pt x="6900" y="3545"/>
                  <a:pt x="7026" y="3230"/>
                  <a:pt x="7247" y="3009"/>
                </a:cubicBezTo>
                <a:lnTo>
                  <a:pt x="8444" y="1812"/>
                </a:lnTo>
                <a:cubicBezTo>
                  <a:pt x="8712" y="1544"/>
                  <a:pt x="9066" y="1410"/>
                  <a:pt x="9421" y="1410"/>
                </a:cubicBezTo>
                <a:close/>
                <a:moveTo>
                  <a:pt x="4128" y="6475"/>
                </a:moveTo>
                <a:lnTo>
                  <a:pt x="3970" y="6601"/>
                </a:lnTo>
                <a:cubicBezTo>
                  <a:pt x="3592" y="7010"/>
                  <a:pt x="3592" y="7672"/>
                  <a:pt x="3970" y="8081"/>
                </a:cubicBezTo>
                <a:cubicBezTo>
                  <a:pt x="4175" y="8270"/>
                  <a:pt x="4443" y="8365"/>
                  <a:pt x="4711" y="8365"/>
                </a:cubicBezTo>
                <a:cubicBezTo>
                  <a:pt x="4978" y="8365"/>
                  <a:pt x="5246" y="8270"/>
                  <a:pt x="5451" y="8081"/>
                </a:cubicBezTo>
                <a:lnTo>
                  <a:pt x="5577" y="7924"/>
                </a:lnTo>
                <a:lnTo>
                  <a:pt x="5577" y="7924"/>
                </a:lnTo>
                <a:cubicBezTo>
                  <a:pt x="5640" y="8270"/>
                  <a:pt x="5483" y="8586"/>
                  <a:pt x="5231" y="8838"/>
                </a:cubicBezTo>
                <a:lnTo>
                  <a:pt x="4065" y="10003"/>
                </a:lnTo>
                <a:cubicBezTo>
                  <a:pt x="3781" y="10271"/>
                  <a:pt x="3427" y="10405"/>
                  <a:pt x="3072" y="10405"/>
                </a:cubicBezTo>
                <a:cubicBezTo>
                  <a:pt x="2718" y="10405"/>
                  <a:pt x="2364" y="10271"/>
                  <a:pt x="2080" y="10003"/>
                </a:cubicBezTo>
                <a:cubicBezTo>
                  <a:pt x="1544" y="9468"/>
                  <a:pt x="1544" y="8586"/>
                  <a:pt x="2080" y="8050"/>
                </a:cubicBezTo>
                <a:lnTo>
                  <a:pt x="3277" y="6853"/>
                </a:lnTo>
                <a:cubicBezTo>
                  <a:pt x="3498" y="6601"/>
                  <a:pt x="3813" y="6506"/>
                  <a:pt x="4128" y="6475"/>
                </a:cubicBezTo>
                <a:close/>
                <a:moveTo>
                  <a:pt x="9373" y="0"/>
                </a:moveTo>
                <a:cubicBezTo>
                  <a:pt x="8665" y="0"/>
                  <a:pt x="7956" y="268"/>
                  <a:pt x="7404" y="804"/>
                </a:cubicBezTo>
                <a:lnTo>
                  <a:pt x="6239" y="1970"/>
                </a:lnTo>
                <a:cubicBezTo>
                  <a:pt x="5451" y="2757"/>
                  <a:pt x="5199" y="3986"/>
                  <a:pt x="5640" y="4994"/>
                </a:cubicBezTo>
                <a:lnTo>
                  <a:pt x="5325" y="5309"/>
                </a:lnTo>
                <a:cubicBezTo>
                  <a:pt x="4994" y="5170"/>
                  <a:pt x="4634" y="5100"/>
                  <a:pt x="4270" y="5100"/>
                </a:cubicBezTo>
                <a:cubicBezTo>
                  <a:pt x="3562" y="5100"/>
                  <a:pt x="2842" y="5366"/>
                  <a:pt x="2301" y="5908"/>
                </a:cubicBezTo>
                <a:lnTo>
                  <a:pt x="1103" y="7105"/>
                </a:lnTo>
                <a:cubicBezTo>
                  <a:pt x="1" y="8144"/>
                  <a:pt x="1" y="9940"/>
                  <a:pt x="1103" y="11043"/>
                </a:cubicBezTo>
                <a:cubicBezTo>
                  <a:pt x="1655" y="11594"/>
                  <a:pt x="2364" y="11870"/>
                  <a:pt x="3072" y="11870"/>
                </a:cubicBezTo>
                <a:cubicBezTo>
                  <a:pt x="3781" y="11870"/>
                  <a:pt x="4490" y="11594"/>
                  <a:pt x="5041" y="11043"/>
                </a:cubicBezTo>
                <a:lnTo>
                  <a:pt x="6239" y="9846"/>
                </a:lnTo>
                <a:cubicBezTo>
                  <a:pt x="7026" y="9058"/>
                  <a:pt x="7247" y="7829"/>
                  <a:pt x="6806" y="6821"/>
                </a:cubicBezTo>
                <a:lnTo>
                  <a:pt x="7121" y="6506"/>
                </a:lnTo>
                <a:cubicBezTo>
                  <a:pt x="7473" y="6656"/>
                  <a:pt x="7840" y="6729"/>
                  <a:pt x="8204" y="6729"/>
                </a:cubicBezTo>
                <a:cubicBezTo>
                  <a:pt x="8914" y="6729"/>
                  <a:pt x="9614" y="6449"/>
                  <a:pt x="10177" y="5908"/>
                </a:cubicBezTo>
                <a:lnTo>
                  <a:pt x="11342" y="4742"/>
                </a:lnTo>
                <a:cubicBezTo>
                  <a:pt x="12445" y="3639"/>
                  <a:pt x="12445" y="1907"/>
                  <a:pt x="11342" y="804"/>
                </a:cubicBezTo>
                <a:cubicBezTo>
                  <a:pt x="10791" y="268"/>
                  <a:pt x="10082" y="0"/>
                  <a:pt x="9373" y="0"/>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
        <p:nvSpPr>
          <p:cNvPr id="24" name="Rectangle 23"/>
          <p:cNvSpPr/>
          <p:nvPr/>
        </p:nvSpPr>
        <p:spPr>
          <a:xfrm>
            <a:off x="180432" y="1431174"/>
            <a:ext cx="4173782" cy="4524315"/>
          </a:xfrm>
          <a:prstGeom prst="rect">
            <a:avLst/>
          </a:prstGeom>
        </p:spPr>
        <p:txBody>
          <a:bodyPr wrap="square">
            <a:spAutoFit/>
          </a:bodyPr>
          <a:lstStyle/>
          <a:p>
            <a:r>
              <a:rPr lang="en-US" sz="2400" dirty="0">
                <a:latin typeface="Times New Roman" panose="02020603050405020304" pitchFamily="18" charset="0"/>
                <a:ea typeface="Times New Roman" panose="02020603050405020304" pitchFamily="18" charset="0"/>
                <a:cs typeface="Times New Roman" panose="02020603050405020304" pitchFamily="18" charset="0"/>
              </a:rPr>
              <a:t>Responding: Responding is the last step and involves giving some form of response to the message, either verbally or nonverbally.</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Paraphrasing</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Summarizing</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Reflecting</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Asking questions</a:t>
            </a:r>
          </a:p>
          <a:p>
            <a:pPr marL="457200" indent="-457200">
              <a:buFont typeface="+mj-lt"/>
              <a:buAutoNum type="arabicPeriod"/>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Using nonverbal cues such as head nods, emotional expressions.</a:t>
            </a:r>
          </a:p>
        </p:txBody>
      </p:sp>
      <p:sp>
        <p:nvSpPr>
          <p:cNvPr id="35" name="Rectangle 34"/>
          <p:cNvSpPr/>
          <p:nvPr/>
        </p:nvSpPr>
        <p:spPr>
          <a:xfrm>
            <a:off x="4354213" y="1548213"/>
            <a:ext cx="3917430" cy="4524315"/>
          </a:xfrm>
          <a:prstGeom prst="rect">
            <a:avLst/>
          </a:prstGeom>
        </p:spPr>
        <p:txBody>
          <a:bodyPr wrap="square">
            <a:spAutoFit/>
          </a:bodyPr>
          <a:lstStyle/>
          <a:p>
            <a:pPr algn="r" rtl="1"/>
            <a:r>
              <a:rPr lang="ar-EG" sz="2400" dirty="0"/>
              <a:t>الاستجابة: الاستجابة هي الخطوة الأخيرة وتتضمن تقديم شكل من أشكال الاستجابة للرسالة، سواء لفظيًا أو غير لفظيًا.</a:t>
            </a:r>
          </a:p>
          <a:p>
            <a:pPr algn="r" rtl="1"/>
            <a:endParaRPr lang="ar-EG" sz="2400" dirty="0"/>
          </a:p>
          <a:p>
            <a:pPr marL="457200" indent="-457200" algn="r" rtl="1">
              <a:buFont typeface="+mj-lt"/>
              <a:buAutoNum type="arabicPeriod"/>
            </a:pPr>
            <a:r>
              <a:rPr lang="ar-EG" sz="2400" dirty="0"/>
              <a:t>إعادة </a:t>
            </a:r>
            <a:r>
              <a:rPr lang="ar-EG" sz="2400" dirty="0" smtClean="0"/>
              <a:t>الصياغة</a:t>
            </a:r>
            <a:endParaRPr lang="ar-EG" sz="2400" dirty="0"/>
          </a:p>
          <a:p>
            <a:pPr marL="457200" indent="-457200" algn="r" rtl="1">
              <a:buFont typeface="+mj-lt"/>
              <a:buAutoNum type="arabicPeriod"/>
            </a:pPr>
            <a:r>
              <a:rPr lang="ar-EG" sz="2400" dirty="0" smtClean="0"/>
              <a:t>التلخيص</a:t>
            </a:r>
            <a:endParaRPr lang="ar-EG" sz="2400" dirty="0"/>
          </a:p>
          <a:p>
            <a:pPr marL="457200" indent="-457200" algn="r" rtl="1">
              <a:buFont typeface="+mj-lt"/>
              <a:buAutoNum type="arabicPeriod"/>
            </a:pPr>
            <a:r>
              <a:rPr lang="ar-EG" sz="2400" dirty="0" smtClean="0"/>
              <a:t>التأمل</a:t>
            </a:r>
            <a:endParaRPr lang="ar-EG" sz="2400" dirty="0"/>
          </a:p>
          <a:p>
            <a:pPr marL="457200" indent="-457200" algn="r" rtl="1">
              <a:buFont typeface="+mj-lt"/>
              <a:buAutoNum type="arabicPeriod"/>
            </a:pPr>
            <a:r>
              <a:rPr lang="ar-EG" sz="2400" dirty="0"/>
              <a:t>طرح </a:t>
            </a:r>
            <a:r>
              <a:rPr lang="ar-EG" sz="2400" dirty="0" smtClean="0"/>
              <a:t>الأسئلة</a:t>
            </a:r>
            <a:endParaRPr lang="ar-EG" sz="2400" dirty="0"/>
          </a:p>
          <a:p>
            <a:pPr marL="457200" indent="-457200" algn="r" rtl="1">
              <a:buFont typeface="+mj-lt"/>
              <a:buAutoNum type="arabicPeriod"/>
            </a:pPr>
            <a:r>
              <a:rPr lang="ar-EG" sz="2400" dirty="0"/>
              <a:t>استخدام الإشارات غير اللفظية مثل إيماءات الرأس والتعبيرات العاطفية.</a:t>
            </a:r>
            <a:endParaRPr lang="en-US" sz="2400" dirty="0"/>
          </a:p>
        </p:txBody>
      </p:sp>
      <p:sp>
        <p:nvSpPr>
          <p:cNvPr id="3" name="Rectangle 2"/>
          <p:cNvSpPr/>
          <p:nvPr/>
        </p:nvSpPr>
        <p:spPr>
          <a:xfrm>
            <a:off x="3694417" y="539528"/>
            <a:ext cx="1319592" cy="523220"/>
          </a:xfrm>
          <a:prstGeom prst="rect">
            <a:avLst/>
          </a:prstGeom>
        </p:spPr>
        <p:txBody>
          <a:bodyPr wrap="none">
            <a:spAutoFit/>
          </a:bodyPr>
          <a:lstStyle/>
          <a:p>
            <a:r>
              <a:rPr lang="en-US" sz="2800" b="1" dirty="0"/>
              <a:t>HURIER</a:t>
            </a:r>
          </a:p>
        </p:txBody>
      </p:sp>
    </p:spTree>
    <p:extLst>
      <p:ext uri="{BB962C8B-B14F-4D97-AF65-F5344CB8AC3E}">
        <p14:creationId xmlns:p14="http://schemas.microsoft.com/office/powerpoint/2010/main" val="279425312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metadata/properties"/>
    <ds:schemaRef ds:uri="688354b5-287c-4cda-825e-1d7935aea40e"/>
    <ds:schemaRef ds:uri="http://schemas.microsoft.com/office/2006/documentManagement/types"/>
    <ds:schemaRef ds:uri="http://purl.org/dc/elements/1.1/"/>
    <ds:schemaRef ds:uri="aca13214-df29-4e3c-a050-857c0bf7bd8e"/>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B908AA72-2A9E-47BD-B4EC-B36EB2C2F8D8}"/>
</file>

<file path=docProps/app.xml><?xml version="1.0" encoding="utf-8"?>
<Properties xmlns="http://schemas.openxmlformats.org/officeDocument/2006/extended-properties" xmlns:vt="http://schemas.openxmlformats.org/officeDocument/2006/docPropsVTypes">
  <TotalTime>633</TotalTime>
  <Words>3122</Words>
  <Application>Microsoft Office PowerPoint</Application>
  <PresentationFormat>Widescreen</PresentationFormat>
  <Paragraphs>393</Paragraphs>
  <Slides>37</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50</cp:revision>
  <dcterms:created xsi:type="dcterms:W3CDTF">2023-04-29T09:08:00Z</dcterms:created>
  <dcterms:modified xsi:type="dcterms:W3CDTF">2024-10-25T11:02:40Z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