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543" r:id="rId5"/>
    <p:sldId id="595" r:id="rId6"/>
    <p:sldId id="651" r:id="rId7"/>
    <p:sldId id="636" r:id="rId8"/>
    <p:sldId id="1539" r:id="rId9"/>
    <p:sldId id="281" r:id="rId10"/>
    <p:sldId id="282" r:id="rId11"/>
    <p:sldId id="394" r:id="rId12"/>
    <p:sldId id="1540" r:id="rId13"/>
    <p:sldId id="1541" r:id="rId14"/>
    <p:sldId id="398" r:id="rId15"/>
    <p:sldId id="285" r:id="rId16"/>
    <p:sldId id="286" r:id="rId17"/>
    <p:sldId id="287" r:id="rId18"/>
    <p:sldId id="288" r:id="rId19"/>
    <p:sldId id="289" r:id="rId20"/>
    <p:sldId id="290" r:id="rId21"/>
    <p:sldId id="291" r:id="rId22"/>
    <p:sldId id="305" r:id="rId23"/>
    <p:sldId id="295" r:id="rId24"/>
    <p:sldId id="296" r:id="rId25"/>
    <p:sldId id="345" r:id="rId26"/>
    <p:sldId id="346" r:id="rId27"/>
    <p:sldId id="347" r:id="rId28"/>
    <p:sldId id="348" r:id="rId29"/>
    <p:sldId id="1542" r:id="rId30"/>
    <p:sldId id="350" r:id="rId31"/>
    <p:sldId id="351" r:id="rId32"/>
    <p:sldId id="352" r:id="rId33"/>
    <p:sldId id="353" r:id="rId34"/>
    <p:sldId id="401" r:id="rId35"/>
    <p:sldId id="297" r:id="rId36"/>
    <p:sldId id="262" r:id="rId37"/>
    <p:sldId id="266" r:id="rId38"/>
    <p:sldId id="649" r:id="rId39"/>
    <p:sldId id="1543" r:id="rId40"/>
    <p:sldId id="1544" r:id="rId41"/>
    <p:sldId id="1545" r:id="rId42"/>
    <p:sldId id="673" r:id="rId43"/>
    <p:sldId id="1546" r:id="rId44"/>
    <p:sldId id="1547" r:id="rId45"/>
    <p:sldId id="672" r:id="rId46"/>
    <p:sldId id="1538" r:id="rId47"/>
    <p:sldId id="54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Lst>
        </p14:section>
        <p14:section name="Default Section" id="{499E002D-248F-479E-B226-F8846917348D}">
          <p14:sldIdLst>
            <p14:sldId id="595"/>
            <p14:sldId id="651"/>
            <p14:sldId id="636"/>
            <p14:sldId id="1539"/>
            <p14:sldId id="281"/>
            <p14:sldId id="282"/>
            <p14:sldId id="394"/>
            <p14:sldId id="1540"/>
            <p14:sldId id="1541"/>
            <p14:sldId id="398"/>
            <p14:sldId id="285"/>
            <p14:sldId id="286"/>
            <p14:sldId id="287"/>
            <p14:sldId id="288"/>
            <p14:sldId id="289"/>
            <p14:sldId id="290"/>
            <p14:sldId id="291"/>
            <p14:sldId id="305"/>
            <p14:sldId id="295"/>
            <p14:sldId id="296"/>
            <p14:sldId id="345"/>
            <p14:sldId id="346"/>
            <p14:sldId id="347"/>
            <p14:sldId id="348"/>
            <p14:sldId id="1542"/>
            <p14:sldId id="350"/>
            <p14:sldId id="351"/>
            <p14:sldId id="352"/>
            <p14:sldId id="353"/>
            <p14:sldId id="401"/>
            <p14:sldId id="297"/>
            <p14:sldId id="262"/>
            <p14:sldId id="266"/>
            <p14:sldId id="649"/>
            <p14:sldId id="1543"/>
            <p14:sldId id="1544"/>
            <p14:sldId id="1545"/>
            <p14:sldId id="673"/>
            <p14:sldId id="1546"/>
            <p14:sldId id="1547"/>
            <p14:sldId id="672"/>
            <p14:sldId id="1538"/>
            <p14:sldId id="54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C2F1"/>
    <a:srgbClr val="203E5F"/>
    <a:srgbClr val="F58221"/>
    <a:srgbClr val="FFD200"/>
    <a:srgbClr val="00AEEF"/>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BDD82EB-8924-F4D4-B108-ADAF2216A768}"/>
              </a:ext>
            </a:extLst>
          </p:cNvPr>
          <p:cNvSpPr>
            <a:spLocks noGrp="1" noChangeArrowheads="1"/>
          </p:cNvSpPr>
          <p:nvPr>
            <p:ph type="sldNum" sz="quarter" idx="5"/>
          </p:nvPr>
        </p:nvSpPr>
        <p:spPr>
          <a:ln/>
        </p:spPr>
        <p:txBody>
          <a:bodyPr/>
          <a:lstStyle/>
          <a:p>
            <a:fld id="{8E0DA88A-1CDF-4966-87B3-0CF8DF2250BC}" type="slidenum">
              <a:rPr lang="en-US" altLang="en-US"/>
              <a:pPr/>
              <a:t>8</a:t>
            </a:fld>
            <a:endParaRPr lang="en-US" altLang="en-US" dirty="0"/>
          </a:p>
        </p:txBody>
      </p:sp>
      <p:sp>
        <p:nvSpPr>
          <p:cNvPr id="352258" name="Rectangle 2">
            <a:extLst>
              <a:ext uri="{FF2B5EF4-FFF2-40B4-BE49-F238E27FC236}">
                <a16:creationId xmlns:a16="http://schemas.microsoft.com/office/drawing/2014/main" id="{F37D1576-2F07-FAD6-F3E0-9343EB53F99C}"/>
              </a:ext>
            </a:extLst>
          </p:cNvPr>
          <p:cNvSpPr>
            <a:spLocks noGrp="1" noRot="1" noChangeAspect="1" noChangeArrowheads="1" noTextEdit="1"/>
          </p:cNvSpPr>
          <p:nvPr>
            <p:ph type="sldImg"/>
          </p:nvPr>
        </p:nvSpPr>
        <p:spPr>
          <a:ln/>
        </p:spPr>
      </p:sp>
      <p:sp>
        <p:nvSpPr>
          <p:cNvPr id="352259" name="Rectangle 3">
            <a:extLst>
              <a:ext uri="{FF2B5EF4-FFF2-40B4-BE49-F238E27FC236}">
                <a16:creationId xmlns:a16="http://schemas.microsoft.com/office/drawing/2014/main" id="{DABE8C27-E43B-C36C-EDF8-0966E762D44D}"/>
              </a:ext>
            </a:extLst>
          </p:cNvPr>
          <p:cNvSpPr>
            <a:spLocks noGrp="1" noChangeArrowheads="1"/>
          </p:cNvSpPr>
          <p:nvPr>
            <p:ph type="body" idx="1"/>
          </p:nvPr>
        </p:nvSpPr>
        <p:spPr>
          <a:xfrm>
            <a:off x="974725" y="4532313"/>
            <a:ext cx="5365750" cy="263525"/>
          </a:xfrm>
        </p:spPr>
        <p:txBody>
          <a:bodyPr/>
          <a:lstStyle/>
          <a:p>
            <a:endParaRPr lang="en-US"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BDD82EB-8924-F4D4-B108-ADAF2216A768}"/>
              </a:ext>
            </a:extLst>
          </p:cNvPr>
          <p:cNvSpPr>
            <a:spLocks noGrp="1" noChangeArrowheads="1"/>
          </p:cNvSpPr>
          <p:nvPr>
            <p:ph type="sldNum" sz="quarter" idx="5"/>
          </p:nvPr>
        </p:nvSpPr>
        <p:spPr>
          <a:ln/>
        </p:spPr>
        <p:txBody>
          <a:bodyPr/>
          <a:lstStyle/>
          <a:p>
            <a:fld id="{8E0DA88A-1CDF-4966-87B3-0CF8DF2250BC}" type="slidenum">
              <a:rPr lang="en-US" altLang="en-US"/>
              <a:pPr/>
              <a:t>9</a:t>
            </a:fld>
            <a:endParaRPr lang="en-US" altLang="en-US" dirty="0"/>
          </a:p>
        </p:txBody>
      </p:sp>
      <p:sp>
        <p:nvSpPr>
          <p:cNvPr id="352258" name="Rectangle 2">
            <a:extLst>
              <a:ext uri="{FF2B5EF4-FFF2-40B4-BE49-F238E27FC236}">
                <a16:creationId xmlns:a16="http://schemas.microsoft.com/office/drawing/2014/main" id="{F37D1576-2F07-FAD6-F3E0-9343EB53F99C}"/>
              </a:ext>
            </a:extLst>
          </p:cNvPr>
          <p:cNvSpPr>
            <a:spLocks noGrp="1" noRot="1" noChangeAspect="1" noChangeArrowheads="1" noTextEdit="1"/>
          </p:cNvSpPr>
          <p:nvPr>
            <p:ph type="sldImg"/>
          </p:nvPr>
        </p:nvSpPr>
        <p:spPr>
          <a:ln/>
        </p:spPr>
      </p:sp>
      <p:sp>
        <p:nvSpPr>
          <p:cNvPr id="352259" name="Rectangle 3">
            <a:extLst>
              <a:ext uri="{FF2B5EF4-FFF2-40B4-BE49-F238E27FC236}">
                <a16:creationId xmlns:a16="http://schemas.microsoft.com/office/drawing/2014/main" id="{DABE8C27-E43B-C36C-EDF8-0966E762D44D}"/>
              </a:ext>
            </a:extLst>
          </p:cNvPr>
          <p:cNvSpPr>
            <a:spLocks noGrp="1" noChangeArrowheads="1"/>
          </p:cNvSpPr>
          <p:nvPr>
            <p:ph type="body" idx="1"/>
          </p:nvPr>
        </p:nvSpPr>
        <p:spPr>
          <a:xfrm>
            <a:off x="974725" y="4532313"/>
            <a:ext cx="5365750" cy="263525"/>
          </a:xfrm>
        </p:spPr>
        <p:txBody>
          <a:bodyPr/>
          <a:lstStyle/>
          <a:p>
            <a:endParaRPr lang="en-US" altLang="en-US" dirty="0"/>
          </a:p>
        </p:txBody>
      </p:sp>
    </p:spTree>
    <p:extLst>
      <p:ext uri="{BB962C8B-B14F-4D97-AF65-F5344CB8AC3E}">
        <p14:creationId xmlns:p14="http://schemas.microsoft.com/office/powerpoint/2010/main" val="966962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BDD82EB-8924-F4D4-B108-ADAF2216A768}"/>
              </a:ext>
            </a:extLst>
          </p:cNvPr>
          <p:cNvSpPr>
            <a:spLocks noGrp="1" noChangeArrowheads="1"/>
          </p:cNvSpPr>
          <p:nvPr>
            <p:ph type="sldNum" sz="quarter" idx="5"/>
          </p:nvPr>
        </p:nvSpPr>
        <p:spPr>
          <a:ln/>
        </p:spPr>
        <p:txBody>
          <a:bodyPr/>
          <a:lstStyle/>
          <a:p>
            <a:fld id="{8E0DA88A-1CDF-4966-87B3-0CF8DF2250BC}" type="slidenum">
              <a:rPr lang="en-US" altLang="en-US"/>
              <a:pPr/>
              <a:t>10</a:t>
            </a:fld>
            <a:endParaRPr lang="en-US" altLang="en-US" dirty="0"/>
          </a:p>
        </p:txBody>
      </p:sp>
      <p:sp>
        <p:nvSpPr>
          <p:cNvPr id="352258" name="Rectangle 2">
            <a:extLst>
              <a:ext uri="{FF2B5EF4-FFF2-40B4-BE49-F238E27FC236}">
                <a16:creationId xmlns:a16="http://schemas.microsoft.com/office/drawing/2014/main" id="{F37D1576-2F07-FAD6-F3E0-9343EB53F99C}"/>
              </a:ext>
            </a:extLst>
          </p:cNvPr>
          <p:cNvSpPr>
            <a:spLocks noGrp="1" noRot="1" noChangeAspect="1" noChangeArrowheads="1" noTextEdit="1"/>
          </p:cNvSpPr>
          <p:nvPr>
            <p:ph type="sldImg"/>
          </p:nvPr>
        </p:nvSpPr>
        <p:spPr>
          <a:ln/>
        </p:spPr>
      </p:sp>
      <p:sp>
        <p:nvSpPr>
          <p:cNvPr id="352259" name="Rectangle 3">
            <a:extLst>
              <a:ext uri="{FF2B5EF4-FFF2-40B4-BE49-F238E27FC236}">
                <a16:creationId xmlns:a16="http://schemas.microsoft.com/office/drawing/2014/main" id="{DABE8C27-E43B-C36C-EDF8-0966E762D44D}"/>
              </a:ext>
            </a:extLst>
          </p:cNvPr>
          <p:cNvSpPr>
            <a:spLocks noGrp="1" noChangeArrowheads="1"/>
          </p:cNvSpPr>
          <p:nvPr>
            <p:ph type="body" idx="1"/>
          </p:nvPr>
        </p:nvSpPr>
        <p:spPr>
          <a:xfrm>
            <a:off x="974725" y="4532313"/>
            <a:ext cx="5365750" cy="263525"/>
          </a:xfrm>
        </p:spPr>
        <p:txBody>
          <a:bodyPr/>
          <a:lstStyle/>
          <a:p>
            <a:endParaRPr lang="en-US" altLang="en-US" dirty="0"/>
          </a:p>
        </p:txBody>
      </p:sp>
    </p:spTree>
    <p:extLst>
      <p:ext uri="{BB962C8B-B14F-4D97-AF65-F5344CB8AC3E}">
        <p14:creationId xmlns:p14="http://schemas.microsoft.com/office/powerpoint/2010/main" val="3957136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1A0F44F-0223-C767-8495-D4F205E74229}"/>
              </a:ext>
            </a:extLst>
          </p:cNvPr>
          <p:cNvSpPr>
            <a:spLocks noGrp="1" noChangeArrowheads="1"/>
          </p:cNvSpPr>
          <p:nvPr>
            <p:ph type="sldNum" sz="quarter" idx="5"/>
          </p:nvPr>
        </p:nvSpPr>
        <p:spPr>
          <a:ln/>
        </p:spPr>
        <p:txBody>
          <a:bodyPr/>
          <a:lstStyle/>
          <a:p>
            <a:fld id="{C9216C65-B306-4A45-8AB8-852D5A5A2FF1}" type="slidenum">
              <a:rPr lang="en-US" altLang="en-US"/>
              <a:pPr/>
              <a:t>11</a:t>
            </a:fld>
            <a:endParaRPr lang="en-US" altLang="en-US" dirty="0"/>
          </a:p>
        </p:txBody>
      </p:sp>
      <p:sp>
        <p:nvSpPr>
          <p:cNvPr id="362498" name="Rectangle 2">
            <a:extLst>
              <a:ext uri="{FF2B5EF4-FFF2-40B4-BE49-F238E27FC236}">
                <a16:creationId xmlns:a16="http://schemas.microsoft.com/office/drawing/2014/main" id="{1B53AAF9-CAB1-942F-FBCC-76A072AFD0D2}"/>
              </a:ext>
            </a:extLst>
          </p:cNvPr>
          <p:cNvSpPr>
            <a:spLocks noGrp="1" noRot="1" noChangeAspect="1" noChangeArrowheads="1" noTextEdit="1"/>
          </p:cNvSpPr>
          <p:nvPr>
            <p:ph type="sldImg"/>
          </p:nvPr>
        </p:nvSpPr>
        <p:spPr>
          <a:ln/>
        </p:spPr>
      </p:sp>
      <p:sp>
        <p:nvSpPr>
          <p:cNvPr id="362499" name="Rectangle 3">
            <a:extLst>
              <a:ext uri="{FF2B5EF4-FFF2-40B4-BE49-F238E27FC236}">
                <a16:creationId xmlns:a16="http://schemas.microsoft.com/office/drawing/2014/main" id="{94DE6EFA-C8F1-8C0B-9636-9AE510941696}"/>
              </a:ext>
            </a:extLst>
          </p:cNvPr>
          <p:cNvSpPr>
            <a:spLocks noGrp="1" noChangeArrowheads="1"/>
          </p:cNvSpPr>
          <p:nvPr>
            <p:ph type="body" idx="1"/>
          </p:nvPr>
        </p:nvSpPr>
        <p:spPr>
          <a:xfrm>
            <a:off x="974725" y="4532313"/>
            <a:ext cx="5365750" cy="250825"/>
          </a:xfrm>
        </p:spPr>
        <p:txBody>
          <a:bodyPr/>
          <a:lstStyle/>
          <a:p>
            <a:pPr>
              <a:lnSpc>
                <a:spcPct val="100000"/>
              </a:lnSpc>
              <a:spcBef>
                <a:spcPct val="0"/>
              </a:spcBef>
            </a:pPr>
            <a:endParaRPr lang="en-US" altLang="en-US" sz="10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68FC3570-8088-7477-9E5F-C6F2F21748F6}"/>
              </a:ext>
            </a:extLst>
          </p:cNvPr>
          <p:cNvSpPr>
            <a:spLocks noGrp="1" noChangeArrowheads="1"/>
          </p:cNvSpPr>
          <p:nvPr>
            <p:ph type="sldNum" sz="quarter" idx="5"/>
          </p:nvPr>
        </p:nvSpPr>
        <p:spPr>
          <a:ln/>
        </p:spPr>
        <p:txBody>
          <a:bodyPr/>
          <a:lstStyle/>
          <a:p>
            <a:fld id="{79504D20-2443-4217-A5E7-C3F79DFF34B9}" type="slidenum">
              <a:rPr lang="en-US" altLang="en-US"/>
              <a:pPr/>
              <a:t>22</a:t>
            </a:fld>
            <a:endParaRPr lang="en-US" altLang="en-US"/>
          </a:p>
        </p:txBody>
      </p:sp>
      <p:sp>
        <p:nvSpPr>
          <p:cNvPr id="260098" name="Rectangle 2">
            <a:extLst>
              <a:ext uri="{FF2B5EF4-FFF2-40B4-BE49-F238E27FC236}">
                <a16:creationId xmlns:a16="http://schemas.microsoft.com/office/drawing/2014/main" id="{13B1C105-3AB9-8DC9-7B74-B36C8878CB50}"/>
              </a:ext>
            </a:extLst>
          </p:cNvPr>
          <p:cNvSpPr>
            <a:spLocks noGrp="1" noRot="1" noChangeAspect="1" noChangeArrowheads="1" noTextEdit="1"/>
          </p:cNvSpPr>
          <p:nvPr>
            <p:ph type="sldImg"/>
          </p:nvPr>
        </p:nvSpPr>
        <p:spPr>
          <a:xfrm>
            <a:off x="471488" y="727075"/>
            <a:ext cx="6370637" cy="3584575"/>
          </a:xfrm>
          <a:ln/>
        </p:spPr>
      </p:sp>
      <p:sp>
        <p:nvSpPr>
          <p:cNvPr id="260099" name="Rectangle 3">
            <a:extLst>
              <a:ext uri="{FF2B5EF4-FFF2-40B4-BE49-F238E27FC236}">
                <a16:creationId xmlns:a16="http://schemas.microsoft.com/office/drawing/2014/main" id="{11C4D18B-5A2B-7C45-A701-E924F326E9E9}"/>
              </a:ext>
            </a:extLst>
          </p:cNvPr>
          <p:cNvSpPr>
            <a:spLocks noGrp="1" noChangeArrowheads="1"/>
          </p:cNvSpPr>
          <p:nvPr>
            <p:ph type="body" idx="1"/>
          </p:nvPr>
        </p:nvSpPr>
        <p:spPr>
          <a:xfrm>
            <a:off x="976313" y="4560888"/>
            <a:ext cx="5362575" cy="263525"/>
          </a:xfrm>
        </p:spPr>
        <p:txBody>
          <a:bodyPr/>
          <a:lstStyle/>
          <a:p>
            <a:endParaRPr lang="en-US" altLang="en-US"/>
          </a:p>
        </p:txBody>
      </p:sp>
    </p:spTree>
    <p:extLst>
      <p:ext uri="{BB962C8B-B14F-4D97-AF65-F5344CB8AC3E}">
        <p14:creationId xmlns:p14="http://schemas.microsoft.com/office/powerpoint/2010/main" val="1031218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9B99899-A393-879C-F2AA-9546AB507078}"/>
              </a:ext>
            </a:extLst>
          </p:cNvPr>
          <p:cNvSpPr>
            <a:spLocks noGrp="1" noChangeArrowheads="1"/>
          </p:cNvSpPr>
          <p:nvPr>
            <p:ph type="sldNum" sz="quarter" idx="5"/>
          </p:nvPr>
        </p:nvSpPr>
        <p:spPr>
          <a:ln/>
        </p:spPr>
        <p:txBody>
          <a:bodyPr/>
          <a:lstStyle/>
          <a:p>
            <a:fld id="{E472877F-5F87-4CF1-ADB8-EF1356ED7B05}" type="slidenum">
              <a:rPr lang="en-US" altLang="en-US"/>
              <a:pPr/>
              <a:t>23</a:t>
            </a:fld>
            <a:endParaRPr lang="en-US" altLang="en-US"/>
          </a:p>
        </p:txBody>
      </p:sp>
      <p:sp>
        <p:nvSpPr>
          <p:cNvPr id="262146" name="Rectangle 2">
            <a:extLst>
              <a:ext uri="{FF2B5EF4-FFF2-40B4-BE49-F238E27FC236}">
                <a16:creationId xmlns:a16="http://schemas.microsoft.com/office/drawing/2014/main" id="{37315DB2-F109-B845-EC47-91C3F280AC14}"/>
              </a:ext>
            </a:extLst>
          </p:cNvPr>
          <p:cNvSpPr>
            <a:spLocks noGrp="1" noRot="1" noChangeAspect="1" noChangeArrowheads="1" noTextEdit="1"/>
          </p:cNvSpPr>
          <p:nvPr>
            <p:ph type="sldImg"/>
          </p:nvPr>
        </p:nvSpPr>
        <p:spPr>
          <a:ln/>
        </p:spPr>
      </p:sp>
      <p:sp>
        <p:nvSpPr>
          <p:cNvPr id="262147" name="Rectangle 3">
            <a:extLst>
              <a:ext uri="{FF2B5EF4-FFF2-40B4-BE49-F238E27FC236}">
                <a16:creationId xmlns:a16="http://schemas.microsoft.com/office/drawing/2014/main" id="{526648E1-BA4E-68CC-CED9-98FB9186E86E}"/>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3811451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6A3C7D97-2420-0143-BBCB-41F2A6DCC98B}"/>
              </a:ext>
            </a:extLst>
          </p:cNvPr>
          <p:cNvSpPr>
            <a:spLocks noGrp="1" noChangeArrowheads="1"/>
          </p:cNvSpPr>
          <p:nvPr>
            <p:ph type="sldNum" sz="quarter" idx="5"/>
          </p:nvPr>
        </p:nvSpPr>
        <p:spPr>
          <a:ln/>
        </p:spPr>
        <p:txBody>
          <a:bodyPr/>
          <a:lstStyle/>
          <a:p>
            <a:fld id="{026A6B38-303D-4CF8-8361-63E1E0C6EA57}" type="slidenum">
              <a:rPr lang="en-US" altLang="en-US"/>
              <a:pPr/>
              <a:t>24</a:t>
            </a:fld>
            <a:endParaRPr lang="en-US" altLang="en-US"/>
          </a:p>
        </p:txBody>
      </p:sp>
      <p:sp>
        <p:nvSpPr>
          <p:cNvPr id="264194" name="Rectangle 2">
            <a:extLst>
              <a:ext uri="{FF2B5EF4-FFF2-40B4-BE49-F238E27FC236}">
                <a16:creationId xmlns:a16="http://schemas.microsoft.com/office/drawing/2014/main" id="{016441CF-B808-AF32-E5C0-ED92303E1097}"/>
              </a:ext>
            </a:extLst>
          </p:cNvPr>
          <p:cNvSpPr>
            <a:spLocks noGrp="1" noRot="1" noChangeAspect="1" noChangeArrowheads="1" noTextEdit="1"/>
          </p:cNvSpPr>
          <p:nvPr>
            <p:ph type="sldImg"/>
          </p:nvPr>
        </p:nvSpPr>
        <p:spPr>
          <a:ln/>
        </p:spPr>
      </p:sp>
      <p:sp>
        <p:nvSpPr>
          <p:cNvPr id="264195" name="Rectangle 3">
            <a:extLst>
              <a:ext uri="{FF2B5EF4-FFF2-40B4-BE49-F238E27FC236}">
                <a16:creationId xmlns:a16="http://schemas.microsoft.com/office/drawing/2014/main" id="{0335020D-6AB4-845D-F3A8-D3E9767AEF76}"/>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1955042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6C19EAC-AD67-BF13-EAFA-B03FFFBAA769}"/>
              </a:ext>
            </a:extLst>
          </p:cNvPr>
          <p:cNvSpPr>
            <a:spLocks noGrp="1" noChangeArrowheads="1"/>
          </p:cNvSpPr>
          <p:nvPr>
            <p:ph type="sldNum" sz="quarter" idx="5"/>
          </p:nvPr>
        </p:nvSpPr>
        <p:spPr>
          <a:ln/>
        </p:spPr>
        <p:txBody>
          <a:bodyPr/>
          <a:lstStyle/>
          <a:p>
            <a:fld id="{24A48FFE-A0CD-4F27-9A4E-C6156A1B1E2A}" type="slidenum">
              <a:rPr lang="en-US" altLang="en-US"/>
              <a:pPr/>
              <a:t>25</a:t>
            </a:fld>
            <a:endParaRPr lang="en-US" altLang="en-US"/>
          </a:p>
        </p:txBody>
      </p:sp>
      <p:sp>
        <p:nvSpPr>
          <p:cNvPr id="266242" name="Rectangle 2">
            <a:extLst>
              <a:ext uri="{FF2B5EF4-FFF2-40B4-BE49-F238E27FC236}">
                <a16:creationId xmlns:a16="http://schemas.microsoft.com/office/drawing/2014/main" id="{944E7D92-15F7-BCBA-BE89-E2276BBC617E}"/>
              </a:ext>
            </a:extLst>
          </p:cNvPr>
          <p:cNvSpPr>
            <a:spLocks noGrp="1" noRot="1" noChangeAspect="1" noChangeArrowheads="1" noTextEdit="1"/>
          </p:cNvSpPr>
          <p:nvPr>
            <p:ph type="sldImg"/>
          </p:nvPr>
        </p:nvSpPr>
        <p:spPr>
          <a:ln/>
        </p:spPr>
      </p:sp>
      <p:sp>
        <p:nvSpPr>
          <p:cNvPr id="266243" name="Rectangle 3">
            <a:extLst>
              <a:ext uri="{FF2B5EF4-FFF2-40B4-BE49-F238E27FC236}">
                <a16:creationId xmlns:a16="http://schemas.microsoft.com/office/drawing/2014/main" id="{0EC853E0-A7B3-2828-E68F-34BE838DC038}"/>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33311186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A9A4FB2-8CC9-8988-0073-AE9AFA133532}"/>
              </a:ext>
            </a:extLst>
          </p:cNvPr>
          <p:cNvSpPr>
            <a:spLocks noGrp="1" noChangeArrowheads="1"/>
          </p:cNvSpPr>
          <p:nvPr>
            <p:ph type="sldNum" sz="quarter" idx="5"/>
          </p:nvPr>
        </p:nvSpPr>
        <p:spPr>
          <a:ln/>
        </p:spPr>
        <p:txBody>
          <a:bodyPr/>
          <a:lstStyle/>
          <a:p>
            <a:fld id="{F5B96717-6FE1-4F65-988D-25DE478C6983}" type="slidenum">
              <a:rPr lang="en-US" altLang="en-US"/>
              <a:pPr/>
              <a:t>26</a:t>
            </a:fld>
            <a:endParaRPr lang="en-US" altLang="en-US"/>
          </a:p>
        </p:txBody>
      </p:sp>
      <p:sp>
        <p:nvSpPr>
          <p:cNvPr id="268290" name="Rectangle 2">
            <a:extLst>
              <a:ext uri="{FF2B5EF4-FFF2-40B4-BE49-F238E27FC236}">
                <a16:creationId xmlns:a16="http://schemas.microsoft.com/office/drawing/2014/main" id="{12C5F280-B666-93D6-90AD-26B38EE20792}"/>
              </a:ext>
            </a:extLst>
          </p:cNvPr>
          <p:cNvSpPr>
            <a:spLocks noGrp="1" noRot="1" noChangeAspect="1" noChangeArrowheads="1" noTextEdit="1"/>
          </p:cNvSpPr>
          <p:nvPr>
            <p:ph type="sldImg"/>
          </p:nvPr>
        </p:nvSpPr>
        <p:spPr>
          <a:ln/>
        </p:spPr>
      </p:sp>
      <p:sp>
        <p:nvSpPr>
          <p:cNvPr id="268291" name="Rectangle 3">
            <a:extLst>
              <a:ext uri="{FF2B5EF4-FFF2-40B4-BE49-F238E27FC236}">
                <a16:creationId xmlns:a16="http://schemas.microsoft.com/office/drawing/2014/main" id="{CD654573-700C-8F13-7DEA-6E904D68B61E}"/>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6217178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752F24D-A517-0FAF-F8A0-9699EEAD01BF}"/>
              </a:ext>
            </a:extLst>
          </p:cNvPr>
          <p:cNvSpPr>
            <a:spLocks noGrp="1" noChangeArrowheads="1"/>
          </p:cNvSpPr>
          <p:nvPr>
            <p:ph type="sldNum" sz="quarter" idx="5"/>
          </p:nvPr>
        </p:nvSpPr>
        <p:spPr>
          <a:ln/>
        </p:spPr>
        <p:txBody>
          <a:bodyPr/>
          <a:lstStyle/>
          <a:p>
            <a:fld id="{61F9AA0A-3126-4718-9898-9E6683EA48C2}" type="slidenum">
              <a:rPr lang="en-US" altLang="en-US"/>
              <a:pPr/>
              <a:t>27</a:t>
            </a:fld>
            <a:endParaRPr lang="en-US" altLang="en-US"/>
          </a:p>
        </p:txBody>
      </p:sp>
      <p:sp>
        <p:nvSpPr>
          <p:cNvPr id="270338" name="Rectangle 2">
            <a:extLst>
              <a:ext uri="{FF2B5EF4-FFF2-40B4-BE49-F238E27FC236}">
                <a16:creationId xmlns:a16="http://schemas.microsoft.com/office/drawing/2014/main" id="{B76E826A-F023-5724-228C-F523415ADFA0}"/>
              </a:ext>
            </a:extLst>
          </p:cNvPr>
          <p:cNvSpPr>
            <a:spLocks noGrp="1" noRot="1" noChangeAspect="1" noChangeArrowheads="1" noTextEdit="1"/>
          </p:cNvSpPr>
          <p:nvPr>
            <p:ph type="sldImg"/>
          </p:nvPr>
        </p:nvSpPr>
        <p:spPr>
          <a:ln/>
        </p:spPr>
      </p:sp>
      <p:sp>
        <p:nvSpPr>
          <p:cNvPr id="270339" name="Rectangle 3">
            <a:extLst>
              <a:ext uri="{FF2B5EF4-FFF2-40B4-BE49-F238E27FC236}">
                <a16:creationId xmlns:a16="http://schemas.microsoft.com/office/drawing/2014/main" id="{53A40B79-00EE-1D72-DD76-54978E7F6FB7}"/>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39252785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CE8F9E9-9CA8-4081-8049-4F6C9A8542C2}"/>
              </a:ext>
            </a:extLst>
          </p:cNvPr>
          <p:cNvSpPr>
            <a:spLocks noGrp="1" noChangeArrowheads="1"/>
          </p:cNvSpPr>
          <p:nvPr>
            <p:ph type="sldNum" sz="quarter" idx="5"/>
          </p:nvPr>
        </p:nvSpPr>
        <p:spPr>
          <a:ln/>
        </p:spPr>
        <p:txBody>
          <a:bodyPr/>
          <a:lstStyle/>
          <a:p>
            <a:fld id="{4A824350-DB48-4E05-9E18-09EB09C11D13}" type="slidenum">
              <a:rPr lang="en-US" altLang="en-US"/>
              <a:pPr/>
              <a:t>28</a:t>
            </a:fld>
            <a:endParaRPr lang="en-US" altLang="en-US"/>
          </a:p>
        </p:txBody>
      </p:sp>
      <p:sp>
        <p:nvSpPr>
          <p:cNvPr id="272386" name="Rectangle 2">
            <a:extLst>
              <a:ext uri="{FF2B5EF4-FFF2-40B4-BE49-F238E27FC236}">
                <a16:creationId xmlns:a16="http://schemas.microsoft.com/office/drawing/2014/main" id="{5C5BB33C-55B4-66BC-3E13-945CA1F4609F}"/>
              </a:ext>
            </a:extLst>
          </p:cNvPr>
          <p:cNvSpPr>
            <a:spLocks noGrp="1" noRot="1" noChangeAspect="1" noChangeArrowheads="1" noTextEdit="1"/>
          </p:cNvSpPr>
          <p:nvPr>
            <p:ph type="sldImg"/>
          </p:nvPr>
        </p:nvSpPr>
        <p:spPr>
          <a:ln/>
        </p:spPr>
      </p:sp>
      <p:sp>
        <p:nvSpPr>
          <p:cNvPr id="272387" name="Rectangle 3">
            <a:extLst>
              <a:ext uri="{FF2B5EF4-FFF2-40B4-BE49-F238E27FC236}">
                <a16:creationId xmlns:a16="http://schemas.microsoft.com/office/drawing/2014/main" id="{D10196BA-AB27-F0FE-70AD-95727F6E3434}"/>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2428162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A007F23-AD5B-2DBD-EDEA-5208B81E873C}"/>
              </a:ext>
            </a:extLst>
          </p:cNvPr>
          <p:cNvSpPr>
            <a:spLocks noGrp="1" noChangeArrowheads="1"/>
          </p:cNvSpPr>
          <p:nvPr>
            <p:ph type="sldNum" sz="quarter" idx="5"/>
          </p:nvPr>
        </p:nvSpPr>
        <p:spPr>
          <a:ln/>
        </p:spPr>
        <p:txBody>
          <a:bodyPr/>
          <a:lstStyle/>
          <a:p>
            <a:fld id="{D503E3EC-9D79-4C58-983C-BCF910854160}" type="slidenum">
              <a:rPr lang="en-US" altLang="en-US"/>
              <a:pPr/>
              <a:t>29</a:t>
            </a:fld>
            <a:endParaRPr lang="en-US" altLang="en-US"/>
          </a:p>
        </p:txBody>
      </p:sp>
      <p:sp>
        <p:nvSpPr>
          <p:cNvPr id="274434" name="Rectangle 2">
            <a:extLst>
              <a:ext uri="{FF2B5EF4-FFF2-40B4-BE49-F238E27FC236}">
                <a16:creationId xmlns:a16="http://schemas.microsoft.com/office/drawing/2014/main" id="{BF8CE4E9-4425-9C24-3094-8643F0B45EBB}"/>
              </a:ext>
            </a:extLst>
          </p:cNvPr>
          <p:cNvSpPr>
            <a:spLocks noGrp="1" noRot="1" noChangeAspect="1" noChangeArrowheads="1" noTextEdit="1"/>
          </p:cNvSpPr>
          <p:nvPr>
            <p:ph type="sldImg"/>
          </p:nvPr>
        </p:nvSpPr>
        <p:spPr>
          <a:ln/>
        </p:spPr>
      </p:sp>
      <p:sp>
        <p:nvSpPr>
          <p:cNvPr id="274435" name="Rectangle 3">
            <a:extLst>
              <a:ext uri="{FF2B5EF4-FFF2-40B4-BE49-F238E27FC236}">
                <a16:creationId xmlns:a16="http://schemas.microsoft.com/office/drawing/2014/main" id="{49B83D95-906E-E145-5C2D-62DCD62E5AEE}"/>
              </a:ext>
            </a:extLst>
          </p:cNvPr>
          <p:cNvSpPr>
            <a:spLocks noGrp="1" noChangeArrowheads="1"/>
          </p:cNvSpPr>
          <p:nvPr>
            <p:ph type="body" idx="1"/>
          </p:nvPr>
        </p:nvSpPr>
        <p:spPr>
          <a:xfrm>
            <a:off x="974725" y="4532313"/>
            <a:ext cx="5365750" cy="261937"/>
          </a:xfrm>
        </p:spPr>
        <p:txBody>
          <a:bodyPr/>
          <a:lstStyle/>
          <a:p>
            <a:pPr>
              <a:buFontTx/>
              <a:buChar char="-"/>
            </a:pPr>
            <a:endParaRPr lang="en-US" altLang="en-US"/>
          </a:p>
        </p:txBody>
      </p:sp>
    </p:spTree>
    <p:extLst>
      <p:ext uri="{BB962C8B-B14F-4D97-AF65-F5344CB8AC3E}">
        <p14:creationId xmlns:p14="http://schemas.microsoft.com/office/powerpoint/2010/main" val="33722999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15D29EC-86BB-025A-CB87-AF47554C68D2}"/>
              </a:ext>
            </a:extLst>
          </p:cNvPr>
          <p:cNvSpPr>
            <a:spLocks noGrp="1" noChangeArrowheads="1"/>
          </p:cNvSpPr>
          <p:nvPr>
            <p:ph type="sldNum" sz="quarter" idx="5"/>
          </p:nvPr>
        </p:nvSpPr>
        <p:spPr>
          <a:ln/>
        </p:spPr>
        <p:txBody>
          <a:bodyPr/>
          <a:lstStyle/>
          <a:p>
            <a:fld id="{3F0E781B-66A7-4426-93D7-A3E2B94CF170}" type="slidenum">
              <a:rPr lang="en-US" altLang="en-US"/>
              <a:pPr/>
              <a:t>30</a:t>
            </a:fld>
            <a:endParaRPr lang="en-US" altLang="en-US"/>
          </a:p>
        </p:txBody>
      </p:sp>
      <p:sp>
        <p:nvSpPr>
          <p:cNvPr id="276482" name="Rectangle 2">
            <a:extLst>
              <a:ext uri="{FF2B5EF4-FFF2-40B4-BE49-F238E27FC236}">
                <a16:creationId xmlns:a16="http://schemas.microsoft.com/office/drawing/2014/main" id="{A21A660C-7FDC-4539-7820-E759EC700510}"/>
              </a:ext>
            </a:extLst>
          </p:cNvPr>
          <p:cNvSpPr>
            <a:spLocks noGrp="1" noRot="1" noChangeAspect="1" noChangeArrowheads="1" noTextEdit="1"/>
          </p:cNvSpPr>
          <p:nvPr>
            <p:ph type="sldImg"/>
          </p:nvPr>
        </p:nvSpPr>
        <p:spPr>
          <a:ln/>
        </p:spPr>
      </p:sp>
      <p:sp>
        <p:nvSpPr>
          <p:cNvPr id="276483" name="Rectangle 3">
            <a:extLst>
              <a:ext uri="{FF2B5EF4-FFF2-40B4-BE49-F238E27FC236}">
                <a16:creationId xmlns:a16="http://schemas.microsoft.com/office/drawing/2014/main" id="{A30E31BD-8FD9-4721-53CC-AFFBA90CA10B}"/>
              </a:ext>
            </a:extLst>
          </p:cNvPr>
          <p:cNvSpPr>
            <a:spLocks noGrp="1" noChangeArrowheads="1"/>
          </p:cNvSpPr>
          <p:nvPr>
            <p:ph type="body" idx="1"/>
          </p:nvPr>
        </p:nvSpPr>
        <p:spPr>
          <a:xfrm>
            <a:off x="974725" y="4532313"/>
            <a:ext cx="5365750" cy="263525"/>
          </a:xfrm>
        </p:spPr>
        <p:txBody>
          <a:bodyPr/>
          <a:lstStyle/>
          <a:p>
            <a:pPr>
              <a:buFontTx/>
              <a:buChar char="-"/>
            </a:pPr>
            <a:endParaRPr lang="en-US" altLang="en-US"/>
          </a:p>
        </p:txBody>
      </p:sp>
    </p:spTree>
    <p:extLst>
      <p:ext uri="{BB962C8B-B14F-4D97-AF65-F5344CB8AC3E}">
        <p14:creationId xmlns:p14="http://schemas.microsoft.com/office/powerpoint/2010/main" val="2005468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AE978-56E9-A1DD-40F4-2897FC6A7F39}"/>
              </a:ext>
            </a:extLst>
          </p:cNvPr>
          <p:cNvSpPr>
            <a:spLocks noGrp="1"/>
          </p:cNvSpPr>
          <p:nvPr>
            <p:ph type="title"/>
          </p:nvPr>
        </p:nvSpPr>
        <p:spPr>
          <a:xfrm>
            <a:off x="575734" y="188914"/>
            <a:ext cx="10888133" cy="636587"/>
          </a:xfrm>
        </p:spPr>
        <p:txBody>
          <a:bodyPr/>
          <a:lstStyle/>
          <a:p>
            <a:r>
              <a:rPr lang="en-US"/>
              <a:t>Click to edit Master title style</a:t>
            </a:r>
          </a:p>
        </p:txBody>
      </p:sp>
      <p:sp>
        <p:nvSpPr>
          <p:cNvPr id="3" name="Text Placeholder 2">
            <a:extLst>
              <a:ext uri="{FF2B5EF4-FFF2-40B4-BE49-F238E27FC236}">
                <a16:creationId xmlns:a16="http://schemas.microsoft.com/office/drawing/2014/main" id="{062B04E8-4E92-DA62-20B2-8D7AAA9B9AE2}"/>
              </a:ext>
            </a:extLst>
          </p:cNvPr>
          <p:cNvSpPr>
            <a:spLocks noGrp="1"/>
          </p:cNvSpPr>
          <p:nvPr>
            <p:ph type="body" sz="half" idx="1"/>
          </p:nvPr>
        </p:nvSpPr>
        <p:spPr>
          <a:xfrm>
            <a:off x="609600" y="1125538"/>
            <a:ext cx="5350933" cy="5351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D1A4ABC-683E-A4E3-7685-5D050A8E8514}"/>
              </a:ext>
            </a:extLst>
          </p:cNvPr>
          <p:cNvSpPr>
            <a:spLocks noGrp="1"/>
          </p:cNvSpPr>
          <p:nvPr>
            <p:ph sz="quarter" idx="2"/>
          </p:nvPr>
        </p:nvSpPr>
        <p:spPr>
          <a:xfrm>
            <a:off x="6163734" y="1125539"/>
            <a:ext cx="5350933" cy="25987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a:extLst>
              <a:ext uri="{FF2B5EF4-FFF2-40B4-BE49-F238E27FC236}">
                <a16:creationId xmlns:a16="http://schemas.microsoft.com/office/drawing/2014/main" id="{E66310B4-BCE8-D441-5DD6-A6FCC693CF10}"/>
              </a:ext>
            </a:extLst>
          </p:cNvPr>
          <p:cNvSpPr>
            <a:spLocks noGrp="1"/>
          </p:cNvSpPr>
          <p:nvPr>
            <p:ph sz="quarter" idx="3"/>
          </p:nvPr>
        </p:nvSpPr>
        <p:spPr>
          <a:xfrm>
            <a:off x="6163734" y="3876676"/>
            <a:ext cx="5350933" cy="2600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81641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5.xml"/><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image" Target="../media/image12.gif"/><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3.jpe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4.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1B20531-8335-8A06-4DEF-68F65E81AC94}"/>
              </a:ext>
            </a:extLst>
          </p:cNvPr>
          <p:cNvSpPr txBox="1"/>
          <p:nvPr/>
        </p:nvSpPr>
        <p:spPr>
          <a:xfrm>
            <a:off x="347011" y="2424037"/>
            <a:ext cx="4575291"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Design</a:t>
            </a:r>
            <a:r>
              <a:rPr lang="en-US" sz="4400" b="1" dirty="0">
                <a:solidFill>
                  <a:srgbClr val="00AEEF"/>
                </a:solidFill>
                <a:latin typeface="Tajawal Medium" panose="00000600000000000000" pitchFamily="2" charset="-78"/>
                <a:cs typeface="Tajawal Medium" panose="00000600000000000000" pitchFamily="2" charset="-78"/>
              </a:rPr>
              <a:t> Thinking</a:t>
            </a:r>
          </a:p>
        </p:txBody>
      </p:sp>
      <p:sp>
        <p:nvSpPr>
          <p:cNvPr id="3" name="TextBox 2">
            <a:extLst>
              <a:ext uri="{FF2B5EF4-FFF2-40B4-BE49-F238E27FC236}">
                <a16:creationId xmlns:a16="http://schemas.microsoft.com/office/drawing/2014/main" id="{E2AFEBD7-15AC-0649-E56D-D7FDACF31928}"/>
              </a:ext>
            </a:extLst>
          </p:cNvPr>
          <p:cNvSpPr txBox="1"/>
          <p:nvPr/>
        </p:nvSpPr>
        <p:spPr>
          <a:xfrm>
            <a:off x="146083" y="5088319"/>
            <a:ext cx="3358612"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ENT 621</a:t>
            </a:r>
          </a:p>
          <a:p>
            <a:r>
              <a:rPr lang="en-US" sz="2000" dirty="0">
                <a:latin typeface="Tajawal Medium" panose="00000600000000000000" pitchFamily="2" charset="-78"/>
                <a:cs typeface="Tajawal Medium" panose="00000600000000000000" pitchFamily="2" charset="-78"/>
              </a:rPr>
              <a:t>Master of Entrepreneurship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The previous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585323"/>
          </a:xfrm>
          <a:prstGeom prst="rect">
            <a:avLst/>
          </a:prstGeom>
          <a:noFill/>
        </p:spPr>
        <p:txBody>
          <a:bodyPr wrap="square" rtlCol="0">
            <a:spAutoFit/>
          </a:bodyPr>
          <a:lstStyle/>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What is 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Why is stakeholder mapping important?</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Common types of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Methods for mapping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A step-by-step guide for mapping stakeholders</a:t>
            </a:r>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Stakeholder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Mapping</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Guide </a:t>
            </a:r>
            <a:endParaRPr lang="en-US" sz="2400" dirty="0">
              <a:solidFill>
                <a:srgbClr val="FFFFFF"/>
              </a:solidFill>
            </a:endParaRPr>
          </a:p>
        </p:txBody>
      </p:sp>
      <p:pic>
        <p:nvPicPr>
          <p:cNvPr id="9" name="Graphic 21">
            <a:extLst>
              <a:ext uri="{FF2B5EF4-FFF2-40B4-BE49-F238E27FC236}">
                <a16:creationId xmlns:a16="http://schemas.microsoft.com/office/drawing/2014/main" id="{0D312AD7-4CAA-06A8-5093-401E22183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32718356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342900" indent="-342900">
              <a:buFont typeface="Arial" panose="020B0604020202020204" pitchFamily="34" charset="0"/>
              <a:buChar char="•"/>
            </a:pPr>
            <a:r>
              <a:rPr lang="en-US" sz="2400" b="1" u="sng" dirty="0">
                <a:solidFill>
                  <a:srgbClr val="2D3956"/>
                </a:solidFill>
                <a:latin typeface="Tajawal ExtraBold" panose="00000800000000000000" pitchFamily="2" charset="-78"/>
                <a:cs typeface="Tajawal ExtraBold" panose="00000800000000000000" pitchFamily="2" charset="-78"/>
              </a:rPr>
              <a:t>Prototyping</a:t>
            </a:r>
          </a:p>
          <a:p>
            <a:pPr marL="342900" indent="-342900">
              <a:buFont typeface="Arial" panose="020B0604020202020204" pitchFamily="34" charset="0"/>
              <a:buChar char="•"/>
            </a:pPr>
            <a:r>
              <a:rPr lang="en-US" sz="2400" b="1" u="sng" dirty="0">
                <a:solidFill>
                  <a:srgbClr val="2D3956"/>
                </a:solidFill>
                <a:latin typeface="Tajawal ExtraBold" panose="00000800000000000000" pitchFamily="2" charset="-78"/>
                <a:cs typeface="Tajawal ExtraBold" panose="00000800000000000000" pitchFamily="2" charset="-78"/>
              </a:rPr>
              <a:t>Benefits of prototyping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Prototyping techniques</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Storyboards</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Types of storyboards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Product - Market fit </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Prototyping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Storyboard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Product-market fit  </a:t>
            </a:r>
            <a:endParaRPr lang="en-US" sz="2400" dirty="0">
              <a:solidFill>
                <a:srgbClr val="FFFFFF"/>
              </a:solidFill>
            </a:endParaRPr>
          </a:p>
        </p:txBody>
      </p:sp>
      <p:pic>
        <p:nvPicPr>
          <p:cNvPr id="9" name="Graphic 21">
            <a:extLst>
              <a:ext uri="{FF2B5EF4-FFF2-40B4-BE49-F238E27FC236}">
                <a16:creationId xmlns:a16="http://schemas.microsoft.com/office/drawing/2014/main" id="{A80C0683-E190-D5A4-8143-FE6C17745E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5833815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Prototyping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706428"/>
            <a:ext cx="10938160" cy="2616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fontAlgn="base"/>
            <a:r>
              <a:rPr lang="en-US" sz="2800" b="1" i="0" dirty="0">
                <a:solidFill>
                  <a:srgbClr val="2E475D"/>
                </a:solidFill>
                <a:effectLst/>
                <a:latin typeface="Lexend Deca"/>
              </a:rPr>
              <a:t>What is prototyping?</a:t>
            </a:r>
          </a:p>
          <a:p>
            <a:pPr algn="l" fontAlgn="base"/>
            <a:r>
              <a:rPr lang="en-US" sz="2800" b="0" i="0" dirty="0">
                <a:solidFill>
                  <a:srgbClr val="2E475D"/>
                </a:solidFill>
                <a:effectLst/>
                <a:latin typeface="Lexend Deca"/>
              </a:rPr>
              <a:t>A prototype is an early mock-up or model of your product that tests out your ideas and see how viable they are. This might also be referred to as beta testing, sampling, or building a minimum viable product (MVP).</a:t>
            </a:r>
          </a:p>
          <a:p>
            <a:pPr algn="l" fontAlgn="base"/>
            <a:endParaRPr lang="en-US" sz="2800" b="0" i="0" dirty="0">
              <a:solidFill>
                <a:srgbClr val="2E475D"/>
              </a:solidFill>
              <a:effectLst/>
              <a:latin typeface="Lexend Deca"/>
            </a:endParaRPr>
          </a:p>
          <a:p>
            <a:endParaRPr lang="en-US" sz="2400" dirty="0"/>
          </a:p>
        </p:txBody>
      </p:sp>
      <p:sp>
        <p:nvSpPr>
          <p:cNvPr id="4" name="Rectangle 3">
            <a:extLst>
              <a:ext uri="{FF2B5EF4-FFF2-40B4-BE49-F238E27FC236}">
                <a16:creationId xmlns:a16="http://schemas.microsoft.com/office/drawing/2014/main" id="{452458FA-F733-DF42-2CCC-FC88DDEDD7D8}"/>
              </a:ext>
            </a:extLst>
          </p:cNvPr>
          <p:cNvSpPr txBox="1">
            <a:spLocks noChangeArrowheads="1"/>
          </p:cNvSpPr>
          <p:nvPr/>
        </p:nvSpPr>
        <p:spPr>
          <a:xfrm>
            <a:off x="418424" y="2893319"/>
            <a:ext cx="11314868" cy="2997035"/>
          </a:xfrm>
          <a:prstGeom prst="rect">
            <a:avLst/>
          </a:prstGeom>
          <a:noFill/>
        </p:spPr>
        <p:txBody>
          <a:bodyPr vert="horz" lIns="90841" tIns="44623" rIns="90841" bIns="44623"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Wingdings" panose="05000000000000000000" pitchFamily="2" charset="2"/>
              <a:buChar char="v"/>
            </a:pPr>
            <a:r>
              <a:rPr lang="en-US" altLang="en-US" dirty="0">
                <a:latin typeface="Lexend Deca"/>
              </a:rPr>
              <a:t>A prototype is an initial version of a system which may be used for experimentation</a:t>
            </a:r>
          </a:p>
          <a:p>
            <a:pPr marL="342900" indent="-342900" algn="l">
              <a:buFont typeface="Wingdings" panose="05000000000000000000" pitchFamily="2" charset="2"/>
              <a:buChar char="v"/>
            </a:pPr>
            <a:r>
              <a:rPr lang="en-US" altLang="en-US" dirty="0">
                <a:latin typeface="Lexend Deca"/>
              </a:rPr>
              <a:t>Prototypes are valuable for </a:t>
            </a:r>
            <a:r>
              <a:rPr lang="en-US" altLang="en-US" b="1" i="1" dirty="0">
                <a:solidFill>
                  <a:srgbClr val="47C2F1"/>
                </a:solidFill>
                <a:latin typeface="Lexend Deca"/>
              </a:rPr>
              <a:t>requirements elicitation</a:t>
            </a:r>
            <a:r>
              <a:rPr lang="en-US" altLang="en-US" dirty="0">
                <a:solidFill>
                  <a:srgbClr val="47C2F1"/>
                </a:solidFill>
                <a:latin typeface="Lexend Deca"/>
              </a:rPr>
              <a:t> </a:t>
            </a:r>
            <a:r>
              <a:rPr lang="en-US" altLang="en-US" dirty="0">
                <a:latin typeface="Lexend Deca"/>
              </a:rPr>
              <a:t>because users can experiment with the system and point out its strengths and weaknesses. They have something concrete to criticize</a:t>
            </a:r>
          </a:p>
          <a:p>
            <a:pPr marL="342900" indent="-342900" algn="l">
              <a:buFont typeface="Wingdings" panose="05000000000000000000" pitchFamily="2" charset="2"/>
              <a:buChar char="v"/>
            </a:pPr>
            <a:r>
              <a:rPr lang="en-US" altLang="en-US" dirty="0">
                <a:latin typeface="Lexend Deca"/>
              </a:rPr>
              <a:t>A prototype gives the</a:t>
            </a:r>
            <a:r>
              <a:rPr lang="en-US" altLang="en-US" b="1" dirty="0">
                <a:solidFill>
                  <a:srgbClr val="002060"/>
                </a:solidFill>
                <a:latin typeface="Lexend Deca"/>
              </a:rPr>
              <a:t> </a:t>
            </a:r>
            <a:r>
              <a:rPr lang="en-US" altLang="en-US" b="1" dirty="0">
                <a:solidFill>
                  <a:srgbClr val="F58221"/>
                </a:solidFill>
                <a:latin typeface="Lexend Deca"/>
              </a:rPr>
              <a:t>stakeholder</a:t>
            </a:r>
            <a:r>
              <a:rPr lang="en-US" altLang="en-US" b="1" dirty="0">
                <a:solidFill>
                  <a:srgbClr val="002060"/>
                </a:solidFill>
                <a:latin typeface="Lexend Deca"/>
              </a:rPr>
              <a:t> </a:t>
            </a:r>
            <a:r>
              <a:rPr lang="en-US" altLang="en-US" dirty="0">
                <a:latin typeface="Lexend Deca"/>
              </a:rPr>
              <a:t>something real, or at least something that has the appearance of reality. The prototype makes the product real enough for stakeholders to bring up requirements that might otherwise be missed.</a:t>
            </a:r>
          </a:p>
          <a:p>
            <a:pPr marL="342900" indent="-342900" algn="l">
              <a:buFont typeface="Wingdings" panose="05000000000000000000" pitchFamily="2" charset="2"/>
              <a:buChar char="v"/>
            </a:pPr>
            <a:r>
              <a:rPr lang="en-US" altLang="en-US" dirty="0">
                <a:latin typeface="Lexend Deca"/>
              </a:rPr>
              <a:t>Rapid development of prototypes is essential so that they are available early in the elicitation process</a:t>
            </a:r>
          </a:p>
        </p:txBody>
      </p:sp>
      <p:pic>
        <p:nvPicPr>
          <p:cNvPr id="5" name="Graphic 21">
            <a:extLst>
              <a:ext uri="{FF2B5EF4-FFF2-40B4-BE49-F238E27FC236}">
                <a16:creationId xmlns:a16="http://schemas.microsoft.com/office/drawing/2014/main" id="{0D715885-B58A-39D9-384A-5F3C16B5B1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3746007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benefits of prototyping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014883"/>
            <a:ext cx="10938160"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fontAlgn="base"/>
            <a:r>
              <a:rPr lang="en-US" sz="2800" b="1" i="0" dirty="0">
                <a:solidFill>
                  <a:srgbClr val="2E475D"/>
                </a:solidFill>
                <a:effectLst/>
                <a:latin typeface="Lexend Deca"/>
              </a:rPr>
              <a:t>What prototyping does is give you a way to gather feedback and make course corrections before you’ve invested too much time, money, or cash into a given feature or idea. </a:t>
            </a:r>
            <a:r>
              <a:rPr lang="en-US" sz="2800" b="1" i="0" dirty="0">
                <a:solidFill>
                  <a:srgbClr val="F58221"/>
                </a:solidFill>
                <a:effectLst/>
                <a:latin typeface="Lexend Deca"/>
              </a:rPr>
              <a:t>With prototyping, you can:</a:t>
            </a:r>
          </a:p>
          <a:p>
            <a:pPr algn="l" fontAlgn="base"/>
            <a:endParaRPr lang="en-US" sz="2800" b="1" dirty="0">
              <a:solidFill>
                <a:srgbClr val="2E475D"/>
              </a:solidFill>
              <a:latin typeface="Lexend Deca"/>
            </a:endParaRPr>
          </a:p>
          <a:p>
            <a:pPr marL="457200" indent="-457200" algn="l" fontAlgn="base">
              <a:buFont typeface="Courier New" panose="02070309020205020404" pitchFamily="49" charset="0"/>
              <a:buChar char="o"/>
            </a:pPr>
            <a:r>
              <a:rPr lang="en-US" sz="2800" b="1" i="0" dirty="0">
                <a:solidFill>
                  <a:srgbClr val="2E475D"/>
                </a:solidFill>
                <a:effectLst/>
                <a:latin typeface="Lexend Deca"/>
              </a:rPr>
              <a:t>See in real time how viable your product is</a:t>
            </a:r>
          </a:p>
          <a:p>
            <a:pPr marL="457200" indent="-457200" algn="l" fontAlgn="base">
              <a:buFont typeface="Courier New" panose="02070309020205020404" pitchFamily="49" charset="0"/>
              <a:buChar char="o"/>
            </a:pPr>
            <a:r>
              <a:rPr lang="en-US" sz="2800" b="1" i="0" dirty="0">
                <a:solidFill>
                  <a:srgbClr val="2E475D"/>
                </a:solidFill>
                <a:effectLst/>
                <a:latin typeface="Lexend Deca"/>
              </a:rPr>
              <a:t>Understand potential go-to-market issues upfront, such as cost, time for development, or materials</a:t>
            </a:r>
          </a:p>
          <a:p>
            <a:pPr marL="457200" indent="-457200" algn="l" fontAlgn="base">
              <a:buFont typeface="Courier New" panose="02070309020205020404" pitchFamily="49" charset="0"/>
              <a:buChar char="o"/>
            </a:pPr>
            <a:r>
              <a:rPr lang="en-US" sz="2800" b="1" i="0" dirty="0">
                <a:solidFill>
                  <a:srgbClr val="2E475D"/>
                </a:solidFill>
                <a:effectLst/>
                <a:latin typeface="Lexend Deca"/>
              </a:rPr>
              <a:t>Gather feedback from internal stakeholders and customers</a:t>
            </a:r>
          </a:p>
          <a:p>
            <a:pPr marL="457200" indent="-457200" algn="l" fontAlgn="base">
              <a:buFont typeface="Courier New" panose="02070309020205020404" pitchFamily="49" charset="0"/>
              <a:buChar char="o"/>
            </a:pPr>
            <a:r>
              <a:rPr lang="en-US" sz="2800" b="1" i="0" dirty="0">
                <a:solidFill>
                  <a:srgbClr val="2E475D"/>
                </a:solidFill>
                <a:effectLst/>
                <a:latin typeface="Lexend Deca"/>
              </a:rPr>
              <a:t>Test out new ideas that may not be in the market currently Get buy-in and support from investors and mentors</a:t>
            </a:r>
            <a:endParaRPr lang="en-US" sz="2400" dirty="0"/>
          </a:p>
        </p:txBody>
      </p:sp>
      <p:pic>
        <p:nvPicPr>
          <p:cNvPr id="4" name="Graphic 21">
            <a:extLst>
              <a:ext uri="{FF2B5EF4-FFF2-40B4-BE49-F238E27FC236}">
                <a16:creationId xmlns:a16="http://schemas.microsoft.com/office/drawing/2014/main" id="{2C2F7F78-1BA9-312A-C09A-5A63AF2F2C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3271583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00A204E0-90A1-A7BF-F145-D23EB212A30E}"/>
              </a:ext>
            </a:extLst>
          </p:cNvPr>
          <p:cNvSpPr>
            <a:spLocks noGrp="1" noChangeArrowheads="1"/>
          </p:cNvSpPr>
          <p:nvPr>
            <p:ph type="title"/>
          </p:nvPr>
        </p:nvSpPr>
        <p:spPr>
          <a:xfrm>
            <a:off x="2817129" y="-344565"/>
            <a:ext cx="7691647" cy="1325563"/>
          </a:xfrm>
        </p:spPr>
        <p:txBody>
          <a:bodyPr/>
          <a:lstStyle/>
          <a:p>
            <a:pPr eaLnBrk="1" hangingPunct="1"/>
            <a:r>
              <a:rPr lang="en-US" altLang="en-US" b="1" u="sng" dirty="0"/>
              <a:t>Prototyping Techniques</a:t>
            </a:r>
          </a:p>
        </p:txBody>
      </p:sp>
      <p:sp>
        <p:nvSpPr>
          <p:cNvPr id="9219" name="Rectangle 3">
            <a:extLst>
              <a:ext uri="{FF2B5EF4-FFF2-40B4-BE49-F238E27FC236}">
                <a16:creationId xmlns:a16="http://schemas.microsoft.com/office/drawing/2014/main" id="{3DCE05BA-4541-3CC3-7E3E-38C077B1DC89}"/>
              </a:ext>
            </a:extLst>
          </p:cNvPr>
          <p:cNvSpPr>
            <a:spLocks noGrp="1" noChangeArrowheads="1"/>
          </p:cNvSpPr>
          <p:nvPr>
            <p:ph type="body" idx="1"/>
          </p:nvPr>
        </p:nvSpPr>
        <p:spPr>
          <a:xfrm>
            <a:off x="810904" y="747447"/>
            <a:ext cx="10515600" cy="4351338"/>
          </a:xfrm>
        </p:spPr>
        <p:txBody>
          <a:bodyPr/>
          <a:lstStyle/>
          <a:p>
            <a:pPr eaLnBrk="1" hangingPunct="1"/>
            <a:r>
              <a:rPr lang="en-US" altLang="en-US" dirty="0"/>
              <a:t>Low-Fidelity Prototypes</a:t>
            </a:r>
          </a:p>
          <a:p>
            <a:pPr eaLnBrk="1" hangingPunct="1"/>
            <a:r>
              <a:rPr lang="en-US" altLang="en-US" dirty="0"/>
              <a:t>High-Fidelity Prototypes</a:t>
            </a:r>
          </a:p>
          <a:p>
            <a:pPr eaLnBrk="1" hangingPunct="1"/>
            <a:r>
              <a:rPr lang="en-US" altLang="en-US" dirty="0"/>
              <a:t>Storyboards</a:t>
            </a:r>
          </a:p>
          <a:p>
            <a:pPr lvl="1" eaLnBrk="1" hangingPunct="1"/>
            <a:r>
              <a:rPr lang="en-US" altLang="en-US" dirty="0"/>
              <a:t>Passive storyboards</a:t>
            </a:r>
          </a:p>
          <a:p>
            <a:pPr lvl="1" eaLnBrk="1" hangingPunct="1"/>
            <a:r>
              <a:rPr lang="en-US" altLang="en-US" dirty="0"/>
              <a:t>Active storyboards</a:t>
            </a:r>
          </a:p>
          <a:p>
            <a:pPr lvl="1" eaLnBrk="1" hangingPunct="1"/>
            <a:r>
              <a:rPr lang="en-US" altLang="en-US" dirty="0"/>
              <a:t>Interactive storyboards</a:t>
            </a:r>
          </a:p>
        </p:txBody>
      </p:sp>
      <p:sp>
        <p:nvSpPr>
          <p:cNvPr id="6" name="Line 5">
            <a:extLst>
              <a:ext uri="{FF2B5EF4-FFF2-40B4-BE49-F238E27FC236}">
                <a16:creationId xmlns:a16="http://schemas.microsoft.com/office/drawing/2014/main" id="{00EE4129-66F6-A2A0-F7CB-866CFA1A1FDD}"/>
              </a:ext>
            </a:extLst>
          </p:cNvPr>
          <p:cNvSpPr>
            <a:spLocks noChangeShapeType="1"/>
          </p:cNvSpPr>
          <p:nvPr/>
        </p:nvSpPr>
        <p:spPr bwMode="auto">
          <a:xfrm>
            <a:off x="1774825" y="3683928"/>
            <a:ext cx="8497888" cy="0"/>
          </a:xfrm>
          <a:prstGeom prst="line">
            <a:avLst/>
          </a:prstGeom>
          <a:noFill/>
          <a:ln w="127000">
            <a:solidFill>
              <a:schemeClr val="tx1"/>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endParaRPr lang="en-US" dirty="0"/>
          </a:p>
        </p:txBody>
      </p:sp>
      <p:grpSp>
        <p:nvGrpSpPr>
          <p:cNvPr id="7" name="Group 86">
            <a:extLst>
              <a:ext uri="{FF2B5EF4-FFF2-40B4-BE49-F238E27FC236}">
                <a16:creationId xmlns:a16="http://schemas.microsoft.com/office/drawing/2014/main" id="{E0E3AA0A-A41E-5426-4A0A-62174193229E}"/>
              </a:ext>
            </a:extLst>
          </p:cNvPr>
          <p:cNvGrpSpPr>
            <a:grpSpLocks/>
          </p:cNvGrpSpPr>
          <p:nvPr/>
        </p:nvGrpSpPr>
        <p:grpSpPr bwMode="auto">
          <a:xfrm>
            <a:off x="1703389" y="3755365"/>
            <a:ext cx="2376487" cy="2622550"/>
            <a:chOff x="113" y="1162"/>
            <a:chExt cx="1497" cy="1652"/>
          </a:xfrm>
        </p:grpSpPr>
        <p:pic>
          <p:nvPicPr>
            <p:cNvPr id="8" name="Picture 11">
              <a:extLst>
                <a:ext uri="{FF2B5EF4-FFF2-40B4-BE49-F238E27FC236}">
                  <a16:creationId xmlns:a16="http://schemas.microsoft.com/office/drawing/2014/main" id="{890A15D2-E52B-7950-1F08-59F776A76C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2227" t="32832" r="35345" b="25481"/>
            <a:stretch>
              <a:fillRect/>
            </a:stretch>
          </p:blipFill>
          <p:spPr bwMode="auto">
            <a:xfrm>
              <a:off x="113" y="1616"/>
              <a:ext cx="1497" cy="1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cap="flat" cmpd="sng">
                  <a:solidFill>
                    <a:schemeClr val="tx1"/>
                  </a:solidFill>
                  <a:prstDash val="solid"/>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 Box 8">
              <a:extLst>
                <a:ext uri="{FF2B5EF4-FFF2-40B4-BE49-F238E27FC236}">
                  <a16:creationId xmlns:a16="http://schemas.microsoft.com/office/drawing/2014/main" id="{D06737D8-ACD7-15CE-DFA0-FE79FF6CF272}"/>
                </a:ext>
              </a:extLst>
            </p:cNvPr>
            <p:cNvSpPr txBox="1">
              <a:spLocks noChangeArrowheads="1"/>
            </p:cNvSpPr>
            <p:nvPr/>
          </p:nvSpPr>
          <p:spPr bwMode="auto">
            <a:xfrm>
              <a:off x="113" y="1162"/>
              <a:ext cx="635"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sz="2000" dirty="0"/>
                <a:t>Low Fidelity</a:t>
              </a:r>
            </a:p>
          </p:txBody>
        </p:sp>
      </p:grpSp>
      <p:grpSp>
        <p:nvGrpSpPr>
          <p:cNvPr id="10" name="Group 83">
            <a:extLst>
              <a:ext uri="{FF2B5EF4-FFF2-40B4-BE49-F238E27FC236}">
                <a16:creationId xmlns:a16="http://schemas.microsoft.com/office/drawing/2014/main" id="{B7625573-A96D-0520-2AF7-BDAC00B045FB}"/>
              </a:ext>
            </a:extLst>
          </p:cNvPr>
          <p:cNvGrpSpPr>
            <a:grpSpLocks/>
          </p:cNvGrpSpPr>
          <p:nvPr/>
        </p:nvGrpSpPr>
        <p:grpSpPr bwMode="auto">
          <a:xfrm>
            <a:off x="4943476" y="3755365"/>
            <a:ext cx="2335213" cy="2649538"/>
            <a:chOff x="2154" y="1162"/>
            <a:chExt cx="1471" cy="1669"/>
          </a:xfrm>
        </p:grpSpPr>
        <p:sp>
          <p:nvSpPr>
            <p:cNvPr id="11" name="Text Box 10">
              <a:extLst>
                <a:ext uri="{FF2B5EF4-FFF2-40B4-BE49-F238E27FC236}">
                  <a16:creationId xmlns:a16="http://schemas.microsoft.com/office/drawing/2014/main" id="{22D84F36-A42A-942D-30C7-36672819D427}"/>
                </a:ext>
              </a:extLst>
            </p:cNvPr>
            <p:cNvSpPr txBox="1">
              <a:spLocks noChangeArrowheads="1"/>
            </p:cNvSpPr>
            <p:nvPr/>
          </p:nvSpPr>
          <p:spPr bwMode="auto">
            <a:xfrm>
              <a:off x="2562" y="1162"/>
              <a:ext cx="772"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spcBef>
                  <a:spcPct val="50000"/>
                </a:spcBef>
              </a:pPr>
              <a:r>
                <a:rPr lang="en-US" altLang="en-US" sz="2000" dirty="0"/>
                <a:t>Medium Fidelity</a:t>
              </a:r>
            </a:p>
          </p:txBody>
        </p:sp>
        <p:grpSp>
          <p:nvGrpSpPr>
            <p:cNvPr id="12" name="Group 76">
              <a:extLst>
                <a:ext uri="{FF2B5EF4-FFF2-40B4-BE49-F238E27FC236}">
                  <a16:creationId xmlns:a16="http://schemas.microsoft.com/office/drawing/2014/main" id="{D81658B6-9732-C99D-1834-8D77F5E1CDFF}"/>
                </a:ext>
              </a:extLst>
            </p:cNvPr>
            <p:cNvGrpSpPr>
              <a:grpSpLocks/>
            </p:cNvGrpSpPr>
            <p:nvPr/>
          </p:nvGrpSpPr>
          <p:grpSpPr bwMode="auto">
            <a:xfrm>
              <a:off x="2154" y="1661"/>
              <a:ext cx="1471" cy="1170"/>
              <a:chOff x="2084" y="2646"/>
              <a:chExt cx="1471" cy="1170"/>
            </a:xfrm>
          </p:grpSpPr>
          <p:sp>
            <p:nvSpPr>
              <p:cNvPr id="13" name="Rectangle 34">
                <a:extLst>
                  <a:ext uri="{FF2B5EF4-FFF2-40B4-BE49-F238E27FC236}">
                    <a16:creationId xmlns:a16="http://schemas.microsoft.com/office/drawing/2014/main" id="{10F53C8B-4CBC-C5DA-8B6F-CB9CA043A28C}"/>
                  </a:ext>
                </a:extLst>
              </p:cNvPr>
              <p:cNvSpPr>
                <a:spLocks noChangeArrowheads="1"/>
              </p:cNvSpPr>
              <p:nvPr/>
            </p:nvSpPr>
            <p:spPr bwMode="auto">
              <a:xfrm>
                <a:off x="2084" y="2646"/>
                <a:ext cx="1471" cy="1170"/>
              </a:xfrm>
              <a:prstGeom prst="rect">
                <a:avLst/>
              </a:prstGeom>
              <a:solidFill>
                <a:srgbClr val="FFFFFF"/>
              </a:solidFill>
              <a:ln w="6350">
                <a:solidFill>
                  <a:srgbClr val="000000"/>
                </a:solidFill>
                <a:miter lim="800000"/>
                <a:headEnd/>
                <a:tailEnd/>
              </a:ln>
            </p:spPr>
            <p:txBody>
              <a:bodyPr/>
              <a:lstStyle/>
              <a:p>
                <a:endParaRPr lang="en-US" dirty="0"/>
              </a:p>
            </p:txBody>
          </p:sp>
          <p:sp>
            <p:nvSpPr>
              <p:cNvPr id="14" name="Rectangle 35">
                <a:extLst>
                  <a:ext uri="{FF2B5EF4-FFF2-40B4-BE49-F238E27FC236}">
                    <a16:creationId xmlns:a16="http://schemas.microsoft.com/office/drawing/2014/main" id="{E3BA369E-7B1D-638E-A953-9CA88E8D25C3}"/>
                  </a:ext>
                </a:extLst>
              </p:cNvPr>
              <p:cNvSpPr>
                <a:spLocks noChangeArrowheads="1"/>
              </p:cNvSpPr>
              <p:nvPr/>
            </p:nvSpPr>
            <p:spPr bwMode="auto">
              <a:xfrm>
                <a:off x="2084" y="2646"/>
                <a:ext cx="1471" cy="126"/>
              </a:xfrm>
              <a:prstGeom prst="rect">
                <a:avLst/>
              </a:prstGeom>
              <a:solidFill>
                <a:srgbClr val="FFFFFF"/>
              </a:solidFill>
              <a:ln w="6350">
                <a:solidFill>
                  <a:srgbClr val="000000"/>
                </a:solidFill>
                <a:miter lim="800000"/>
                <a:headEnd/>
                <a:tailEnd/>
              </a:ln>
            </p:spPr>
            <p:txBody>
              <a:bodyPr/>
              <a:lstStyle/>
              <a:p>
                <a:endParaRPr lang="en-US" dirty="0"/>
              </a:p>
            </p:txBody>
          </p:sp>
          <p:sp>
            <p:nvSpPr>
              <p:cNvPr id="15" name="Rectangle 36">
                <a:extLst>
                  <a:ext uri="{FF2B5EF4-FFF2-40B4-BE49-F238E27FC236}">
                    <a16:creationId xmlns:a16="http://schemas.microsoft.com/office/drawing/2014/main" id="{C5DDB051-A65D-8646-9A4E-85A60E85714A}"/>
                  </a:ext>
                </a:extLst>
              </p:cNvPr>
              <p:cNvSpPr>
                <a:spLocks noChangeArrowheads="1"/>
              </p:cNvSpPr>
              <p:nvPr/>
            </p:nvSpPr>
            <p:spPr bwMode="auto">
              <a:xfrm>
                <a:off x="2168" y="2665"/>
                <a:ext cx="578" cy="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700" dirty="0">
                    <a:solidFill>
                      <a:srgbClr val="000000"/>
                    </a:solidFill>
                    <a:latin typeface="Times New Roman" panose="02020603050405020304" pitchFamily="18" charset="0"/>
                  </a:rPr>
                  <a:t>Control panel for pump 2</a:t>
                </a:r>
                <a:endParaRPr lang="en-US" altLang="en-US" dirty="0"/>
              </a:p>
            </p:txBody>
          </p:sp>
          <p:sp>
            <p:nvSpPr>
              <p:cNvPr id="16" name="Rectangle 37">
                <a:extLst>
                  <a:ext uri="{FF2B5EF4-FFF2-40B4-BE49-F238E27FC236}">
                    <a16:creationId xmlns:a16="http://schemas.microsoft.com/office/drawing/2014/main" id="{6993BDF5-D4CC-B0A1-76C7-37101B13BFAD}"/>
                  </a:ext>
                </a:extLst>
              </p:cNvPr>
              <p:cNvSpPr>
                <a:spLocks noChangeArrowheads="1"/>
              </p:cNvSpPr>
              <p:nvPr/>
            </p:nvSpPr>
            <p:spPr bwMode="auto">
              <a:xfrm>
                <a:off x="2171" y="3078"/>
                <a:ext cx="668" cy="86"/>
              </a:xfrm>
              <a:prstGeom prst="rect">
                <a:avLst/>
              </a:prstGeom>
              <a:solidFill>
                <a:srgbClr val="FFFFFF"/>
              </a:solidFill>
              <a:ln w="6350">
                <a:solidFill>
                  <a:srgbClr val="000000"/>
                </a:solidFill>
                <a:miter lim="800000"/>
                <a:headEnd/>
                <a:tailEnd/>
              </a:ln>
            </p:spPr>
            <p:txBody>
              <a:bodyPr/>
              <a:lstStyle/>
              <a:p>
                <a:endParaRPr lang="en-US" dirty="0"/>
              </a:p>
            </p:txBody>
          </p:sp>
          <p:sp>
            <p:nvSpPr>
              <p:cNvPr id="17" name="AutoShape 38">
                <a:extLst>
                  <a:ext uri="{FF2B5EF4-FFF2-40B4-BE49-F238E27FC236}">
                    <a16:creationId xmlns:a16="http://schemas.microsoft.com/office/drawing/2014/main" id="{F18DE50F-D31E-D5E6-AC40-F143B35EAA38}"/>
                  </a:ext>
                </a:extLst>
              </p:cNvPr>
              <p:cNvSpPr>
                <a:spLocks noChangeArrowheads="1"/>
              </p:cNvSpPr>
              <p:nvPr/>
            </p:nvSpPr>
            <p:spPr bwMode="auto">
              <a:xfrm>
                <a:off x="2465" y="3044"/>
                <a:ext cx="35" cy="167"/>
              </a:xfrm>
              <a:prstGeom prst="roundRect">
                <a:avLst>
                  <a:gd name="adj" fmla="val 21431"/>
                </a:avLst>
              </a:prstGeom>
              <a:solidFill>
                <a:srgbClr val="FFFFFF"/>
              </a:solidFill>
              <a:ln w="6350">
                <a:solidFill>
                  <a:srgbClr val="000000"/>
                </a:solidFill>
                <a:round/>
                <a:headEnd/>
                <a:tailEnd/>
              </a:ln>
            </p:spPr>
            <p:txBody>
              <a:bodyPr/>
              <a:lstStyle/>
              <a:p>
                <a:endParaRPr lang="en-US" dirty="0"/>
              </a:p>
            </p:txBody>
          </p:sp>
          <p:sp>
            <p:nvSpPr>
              <p:cNvPr id="18" name="Rectangle 39">
                <a:extLst>
                  <a:ext uri="{FF2B5EF4-FFF2-40B4-BE49-F238E27FC236}">
                    <a16:creationId xmlns:a16="http://schemas.microsoft.com/office/drawing/2014/main" id="{75B95807-9A7E-3AC7-0474-CBA0A0C82103}"/>
                  </a:ext>
                </a:extLst>
              </p:cNvPr>
              <p:cNvSpPr>
                <a:spLocks noChangeArrowheads="1"/>
              </p:cNvSpPr>
              <p:nvPr/>
            </p:nvSpPr>
            <p:spPr bwMode="auto">
              <a:xfrm>
                <a:off x="2165" y="3268"/>
                <a:ext cx="668" cy="86"/>
              </a:xfrm>
              <a:prstGeom prst="rect">
                <a:avLst/>
              </a:prstGeom>
              <a:solidFill>
                <a:srgbClr val="FFFFFF"/>
              </a:solidFill>
              <a:ln w="6350">
                <a:solidFill>
                  <a:srgbClr val="000000"/>
                </a:solidFill>
                <a:miter lim="800000"/>
                <a:headEnd/>
                <a:tailEnd/>
              </a:ln>
            </p:spPr>
            <p:txBody>
              <a:bodyPr/>
              <a:lstStyle/>
              <a:p>
                <a:endParaRPr lang="en-US" dirty="0"/>
              </a:p>
            </p:txBody>
          </p:sp>
          <p:sp>
            <p:nvSpPr>
              <p:cNvPr id="19" name="AutoShape 40">
                <a:extLst>
                  <a:ext uri="{FF2B5EF4-FFF2-40B4-BE49-F238E27FC236}">
                    <a16:creationId xmlns:a16="http://schemas.microsoft.com/office/drawing/2014/main" id="{2EAB0DB4-B2A5-73FD-A4FC-97815588D3A5}"/>
                  </a:ext>
                </a:extLst>
              </p:cNvPr>
              <p:cNvSpPr>
                <a:spLocks noChangeArrowheads="1"/>
              </p:cNvSpPr>
              <p:nvPr/>
            </p:nvSpPr>
            <p:spPr bwMode="auto">
              <a:xfrm>
                <a:off x="2355" y="3234"/>
                <a:ext cx="35" cy="167"/>
              </a:xfrm>
              <a:prstGeom prst="roundRect">
                <a:avLst>
                  <a:gd name="adj" fmla="val 21431"/>
                </a:avLst>
              </a:prstGeom>
              <a:solidFill>
                <a:srgbClr val="FFFFFF"/>
              </a:solidFill>
              <a:ln w="6350">
                <a:solidFill>
                  <a:srgbClr val="000000"/>
                </a:solidFill>
                <a:round/>
                <a:headEnd/>
                <a:tailEnd/>
              </a:ln>
            </p:spPr>
            <p:txBody>
              <a:bodyPr/>
              <a:lstStyle/>
              <a:p>
                <a:endParaRPr lang="en-US" dirty="0"/>
              </a:p>
            </p:txBody>
          </p:sp>
          <p:sp>
            <p:nvSpPr>
              <p:cNvPr id="20" name="Rectangle 41">
                <a:extLst>
                  <a:ext uri="{FF2B5EF4-FFF2-40B4-BE49-F238E27FC236}">
                    <a16:creationId xmlns:a16="http://schemas.microsoft.com/office/drawing/2014/main" id="{75EF3C85-C3BE-DB24-250A-E0CD1F6F2A3C}"/>
                  </a:ext>
                </a:extLst>
              </p:cNvPr>
              <p:cNvSpPr>
                <a:spLocks noChangeArrowheads="1"/>
              </p:cNvSpPr>
              <p:nvPr/>
            </p:nvSpPr>
            <p:spPr bwMode="auto">
              <a:xfrm>
                <a:off x="2159" y="3458"/>
                <a:ext cx="669" cy="88"/>
              </a:xfrm>
              <a:prstGeom prst="rect">
                <a:avLst/>
              </a:prstGeom>
              <a:solidFill>
                <a:srgbClr val="FFFFFF"/>
              </a:solidFill>
              <a:ln w="6350">
                <a:solidFill>
                  <a:srgbClr val="000000"/>
                </a:solidFill>
                <a:miter lim="800000"/>
                <a:headEnd/>
                <a:tailEnd/>
              </a:ln>
            </p:spPr>
            <p:txBody>
              <a:bodyPr/>
              <a:lstStyle/>
              <a:p>
                <a:endParaRPr lang="en-US" dirty="0"/>
              </a:p>
            </p:txBody>
          </p:sp>
          <p:sp>
            <p:nvSpPr>
              <p:cNvPr id="21" name="AutoShape 42">
                <a:extLst>
                  <a:ext uri="{FF2B5EF4-FFF2-40B4-BE49-F238E27FC236}">
                    <a16:creationId xmlns:a16="http://schemas.microsoft.com/office/drawing/2014/main" id="{38C5B2FE-4827-95F2-5A72-F6D906ABEBF8}"/>
                  </a:ext>
                </a:extLst>
              </p:cNvPr>
              <p:cNvSpPr>
                <a:spLocks noChangeArrowheads="1"/>
              </p:cNvSpPr>
              <p:nvPr/>
            </p:nvSpPr>
            <p:spPr bwMode="auto">
              <a:xfrm>
                <a:off x="2788" y="3419"/>
                <a:ext cx="34" cy="166"/>
              </a:xfrm>
              <a:prstGeom prst="roundRect">
                <a:avLst>
                  <a:gd name="adj" fmla="val 21431"/>
                </a:avLst>
              </a:prstGeom>
              <a:solidFill>
                <a:srgbClr val="FFFFFF"/>
              </a:solidFill>
              <a:ln w="6350">
                <a:solidFill>
                  <a:srgbClr val="000000"/>
                </a:solidFill>
                <a:round/>
                <a:headEnd/>
                <a:tailEnd/>
              </a:ln>
            </p:spPr>
            <p:txBody>
              <a:bodyPr/>
              <a:lstStyle/>
              <a:p>
                <a:endParaRPr lang="en-US" dirty="0"/>
              </a:p>
            </p:txBody>
          </p:sp>
          <p:sp>
            <p:nvSpPr>
              <p:cNvPr id="22" name="Rectangle 43">
                <a:extLst>
                  <a:ext uri="{FF2B5EF4-FFF2-40B4-BE49-F238E27FC236}">
                    <a16:creationId xmlns:a16="http://schemas.microsoft.com/office/drawing/2014/main" id="{6DE3CA43-04C4-0D9E-9338-5687DF4D0D93}"/>
                  </a:ext>
                </a:extLst>
              </p:cNvPr>
              <p:cNvSpPr>
                <a:spLocks noChangeArrowheads="1"/>
              </p:cNvSpPr>
              <p:nvPr/>
            </p:nvSpPr>
            <p:spPr bwMode="auto">
              <a:xfrm>
                <a:off x="2952" y="3086"/>
                <a:ext cx="34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600" dirty="0">
                    <a:solidFill>
                      <a:srgbClr val="000000"/>
                    </a:solidFill>
                  </a:rPr>
                  <a:t>coolant flow 45 %</a:t>
                </a:r>
                <a:endParaRPr lang="en-US" altLang="en-US" dirty="0"/>
              </a:p>
            </p:txBody>
          </p:sp>
          <p:sp>
            <p:nvSpPr>
              <p:cNvPr id="23" name="Rectangle 44">
                <a:extLst>
                  <a:ext uri="{FF2B5EF4-FFF2-40B4-BE49-F238E27FC236}">
                    <a16:creationId xmlns:a16="http://schemas.microsoft.com/office/drawing/2014/main" id="{07DEBC08-79CC-C2DA-E60D-F785990FD7BA}"/>
                  </a:ext>
                </a:extLst>
              </p:cNvPr>
              <p:cNvSpPr>
                <a:spLocks noChangeArrowheads="1"/>
              </p:cNvSpPr>
              <p:nvPr/>
            </p:nvSpPr>
            <p:spPr bwMode="auto">
              <a:xfrm>
                <a:off x="2952" y="3259"/>
                <a:ext cx="282"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600" dirty="0">
                    <a:solidFill>
                      <a:srgbClr val="000000"/>
                    </a:solidFill>
                  </a:rPr>
                  <a:t>retardant 20%</a:t>
                </a:r>
                <a:endParaRPr lang="en-US" altLang="en-US" dirty="0"/>
              </a:p>
            </p:txBody>
          </p:sp>
          <p:sp>
            <p:nvSpPr>
              <p:cNvPr id="24" name="Rectangle 45">
                <a:extLst>
                  <a:ext uri="{FF2B5EF4-FFF2-40B4-BE49-F238E27FC236}">
                    <a16:creationId xmlns:a16="http://schemas.microsoft.com/office/drawing/2014/main" id="{B6DC7CAB-585B-961C-024A-A0481127561E}"/>
                  </a:ext>
                </a:extLst>
              </p:cNvPr>
              <p:cNvSpPr>
                <a:spLocks noChangeArrowheads="1"/>
              </p:cNvSpPr>
              <p:nvPr/>
            </p:nvSpPr>
            <p:spPr bwMode="auto">
              <a:xfrm>
                <a:off x="2952" y="3445"/>
                <a:ext cx="236"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600" dirty="0">
                    <a:solidFill>
                      <a:srgbClr val="000000"/>
                    </a:solidFill>
                  </a:rPr>
                  <a:t>speed 100%</a:t>
                </a:r>
                <a:endParaRPr lang="en-US" altLang="en-US" dirty="0"/>
              </a:p>
            </p:txBody>
          </p:sp>
          <p:sp>
            <p:nvSpPr>
              <p:cNvPr id="25" name="AutoShape 64">
                <a:extLst>
                  <a:ext uri="{FF2B5EF4-FFF2-40B4-BE49-F238E27FC236}">
                    <a16:creationId xmlns:a16="http://schemas.microsoft.com/office/drawing/2014/main" id="{839A3C8D-0699-69D2-0AB5-CD7E6D54744C}"/>
                  </a:ext>
                </a:extLst>
              </p:cNvPr>
              <p:cNvSpPr>
                <a:spLocks noChangeArrowheads="1"/>
              </p:cNvSpPr>
              <p:nvPr/>
            </p:nvSpPr>
            <p:spPr bwMode="auto">
              <a:xfrm>
                <a:off x="2182" y="3707"/>
                <a:ext cx="663" cy="86"/>
              </a:xfrm>
              <a:prstGeom prst="roundRect">
                <a:avLst>
                  <a:gd name="adj" fmla="val 25000"/>
                </a:avLst>
              </a:prstGeom>
              <a:solidFill>
                <a:srgbClr val="FFFFFF"/>
              </a:solidFill>
              <a:ln w="6350">
                <a:solidFill>
                  <a:srgbClr val="000000"/>
                </a:solidFill>
                <a:round/>
                <a:headEnd/>
                <a:tailEnd/>
              </a:ln>
            </p:spPr>
            <p:txBody>
              <a:bodyPr/>
              <a:lstStyle/>
              <a:p>
                <a:endParaRPr lang="en-US" dirty="0"/>
              </a:p>
            </p:txBody>
          </p:sp>
          <p:sp>
            <p:nvSpPr>
              <p:cNvPr id="26" name="Rectangle 65">
                <a:extLst>
                  <a:ext uri="{FF2B5EF4-FFF2-40B4-BE49-F238E27FC236}">
                    <a16:creationId xmlns:a16="http://schemas.microsoft.com/office/drawing/2014/main" id="{14272936-0199-FB7A-311C-DA5A584DA140}"/>
                  </a:ext>
                </a:extLst>
              </p:cNvPr>
              <p:cNvSpPr>
                <a:spLocks noChangeArrowheads="1"/>
              </p:cNvSpPr>
              <p:nvPr/>
            </p:nvSpPr>
            <p:spPr bwMode="auto">
              <a:xfrm>
                <a:off x="2295" y="3710"/>
                <a:ext cx="215"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600" dirty="0">
                    <a:solidFill>
                      <a:srgbClr val="000000"/>
                    </a:solidFill>
                  </a:rPr>
                  <a:t>Shut Down</a:t>
                </a:r>
                <a:endParaRPr lang="en-US" altLang="en-US" dirty="0"/>
              </a:p>
            </p:txBody>
          </p:sp>
        </p:grpSp>
      </p:grpSp>
      <p:grpSp>
        <p:nvGrpSpPr>
          <p:cNvPr id="27" name="Group 85">
            <a:extLst>
              <a:ext uri="{FF2B5EF4-FFF2-40B4-BE49-F238E27FC236}">
                <a16:creationId xmlns:a16="http://schemas.microsoft.com/office/drawing/2014/main" id="{06223ABE-5D95-FA09-FCB1-69904EC28863}"/>
              </a:ext>
            </a:extLst>
          </p:cNvPr>
          <p:cNvGrpSpPr>
            <a:grpSpLocks/>
          </p:cNvGrpSpPr>
          <p:nvPr/>
        </p:nvGrpSpPr>
        <p:grpSpPr bwMode="auto">
          <a:xfrm>
            <a:off x="7824788" y="3826803"/>
            <a:ext cx="2457450" cy="2278062"/>
            <a:chOff x="3969" y="1207"/>
            <a:chExt cx="1548" cy="1435"/>
          </a:xfrm>
        </p:grpSpPr>
        <p:sp>
          <p:nvSpPr>
            <p:cNvPr id="28" name="Text Box 9">
              <a:extLst>
                <a:ext uri="{FF2B5EF4-FFF2-40B4-BE49-F238E27FC236}">
                  <a16:creationId xmlns:a16="http://schemas.microsoft.com/office/drawing/2014/main" id="{DD8D3A33-1CCA-6D98-EE59-650B7AB8A285}"/>
                </a:ext>
              </a:extLst>
            </p:cNvPr>
            <p:cNvSpPr txBox="1">
              <a:spLocks noChangeArrowheads="1"/>
            </p:cNvSpPr>
            <p:nvPr/>
          </p:nvSpPr>
          <p:spPr bwMode="auto">
            <a:xfrm>
              <a:off x="4876" y="1207"/>
              <a:ext cx="635"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0" bIns="46038">
              <a:spAutoFit/>
            </a:bodyPr>
            <a:lstStyle/>
            <a:p>
              <a:pPr algn="r">
                <a:spcBef>
                  <a:spcPct val="50000"/>
                </a:spcBef>
              </a:pPr>
              <a:r>
                <a:rPr lang="en-US" altLang="en-US" sz="2000" dirty="0"/>
                <a:t>High Fidelity</a:t>
              </a:r>
            </a:p>
          </p:txBody>
        </p:sp>
        <p:pic>
          <p:nvPicPr>
            <p:cNvPr id="29" name="Picture 80">
              <a:extLst>
                <a:ext uri="{FF2B5EF4-FFF2-40B4-BE49-F238E27FC236}">
                  <a16:creationId xmlns:a16="http://schemas.microsoft.com/office/drawing/2014/main" id="{413D3B18-ADA0-2B59-A41A-41A79BB542F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b="3145"/>
            <a:stretch>
              <a:fillRect/>
            </a:stretch>
          </p:blipFill>
          <p:spPr bwMode="auto">
            <a:xfrm>
              <a:off x="3969" y="1661"/>
              <a:ext cx="1548" cy="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30" name="Graphic 21">
            <a:extLst>
              <a:ext uri="{FF2B5EF4-FFF2-40B4-BE49-F238E27FC236}">
                <a16:creationId xmlns:a16="http://schemas.microsoft.com/office/drawing/2014/main" id="{4B96CA24-E82F-DEC3-741B-2E46463BEBD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2D2C779A-E941-7C31-C22D-308F75DD1D98}"/>
              </a:ext>
            </a:extLst>
          </p:cNvPr>
          <p:cNvSpPr>
            <a:spLocks noGrp="1"/>
          </p:cNvSpPr>
          <p:nvPr>
            <p:ph type="title"/>
          </p:nvPr>
        </p:nvSpPr>
        <p:spPr/>
        <p:txBody>
          <a:bodyPr/>
          <a:lstStyle/>
          <a:p>
            <a:r>
              <a:rPr lang="en-US" altLang="en-US" dirty="0"/>
              <a:t>Low Fidelity Prototypes</a:t>
            </a:r>
          </a:p>
        </p:txBody>
      </p:sp>
      <p:sp>
        <p:nvSpPr>
          <p:cNvPr id="10243" name="Content Placeholder 2">
            <a:extLst>
              <a:ext uri="{FF2B5EF4-FFF2-40B4-BE49-F238E27FC236}">
                <a16:creationId xmlns:a16="http://schemas.microsoft.com/office/drawing/2014/main" id="{1B622EDA-EF2F-F044-A047-43AAEFCF9146}"/>
              </a:ext>
            </a:extLst>
          </p:cNvPr>
          <p:cNvSpPr>
            <a:spLocks noGrp="1"/>
          </p:cNvSpPr>
          <p:nvPr>
            <p:ph idx="1"/>
          </p:nvPr>
        </p:nvSpPr>
        <p:spPr/>
        <p:txBody>
          <a:bodyPr/>
          <a:lstStyle/>
          <a:p>
            <a:r>
              <a:rPr lang="en-US" altLang="en-US" sz="2300" dirty="0"/>
              <a:t>Low-fidelity prototyping is a quick, simple way to show your idea — often a sketch, paper, or click-through visualization — that requires minimal effort to create</a:t>
            </a:r>
          </a:p>
          <a:p>
            <a:r>
              <a:rPr lang="en-US" altLang="en-US" sz="2300" dirty="0"/>
              <a:t>The Low-Fidelity prototype is not meant to look all that much like the finished product.</a:t>
            </a:r>
          </a:p>
          <a:p>
            <a:r>
              <a:rPr lang="en-US" altLang="en-US" sz="2300" dirty="0"/>
              <a:t>It is obviously an easy-to-change mock-up. </a:t>
            </a:r>
          </a:p>
          <a:p>
            <a:r>
              <a:rPr lang="en-US" altLang="en-US" sz="2300" dirty="0"/>
              <a:t>The Low-Fidelity prototype encourages iteration. </a:t>
            </a:r>
            <a:r>
              <a:rPr lang="en-US" altLang="en-US" sz="2000" dirty="0"/>
              <a:t>When you sketch a Low-Fidelity prototype, you demonstrate your ideas to the stakeholders and encourage them to iterate by changing and improving your ideas. </a:t>
            </a:r>
          </a:p>
          <a:p>
            <a:pPr marL="0" indent="0">
              <a:buNone/>
            </a:pPr>
            <a:endParaRPr lang="en-US" altLang="en-US" sz="2300" dirty="0"/>
          </a:p>
          <a:p>
            <a:endParaRPr lang="en-US" altLang="en-US" sz="2300" dirty="0"/>
          </a:p>
        </p:txBody>
      </p:sp>
      <p:pic>
        <p:nvPicPr>
          <p:cNvPr id="3" name="Picture 11">
            <a:extLst>
              <a:ext uri="{FF2B5EF4-FFF2-40B4-BE49-F238E27FC236}">
                <a16:creationId xmlns:a16="http://schemas.microsoft.com/office/drawing/2014/main" id="{871DFF80-93C7-1FA0-1157-355BF2FDEA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227" t="32832" r="35345" b="25481"/>
          <a:stretch>
            <a:fillRect/>
          </a:stretch>
        </p:blipFill>
        <p:spPr bwMode="auto">
          <a:xfrm>
            <a:off x="4487532" y="4827870"/>
            <a:ext cx="2376487" cy="190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cap="flat" cmpd="sng">
                <a:solidFill>
                  <a:schemeClr val="tx1"/>
                </a:solidFill>
                <a:prstDash val="solid"/>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Graphic 21">
            <a:extLst>
              <a:ext uri="{FF2B5EF4-FFF2-40B4-BE49-F238E27FC236}">
                <a16:creationId xmlns:a16="http://schemas.microsoft.com/office/drawing/2014/main" id="{E537F96B-2BA4-FE41-4283-A0E34288BF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a:extLst>
              <a:ext uri="{FF2B5EF4-FFF2-40B4-BE49-F238E27FC236}">
                <a16:creationId xmlns:a16="http://schemas.microsoft.com/office/drawing/2014/main" id="{3AF71FD0-A81D-F5C2-9EE1-E59C5DDF7D0C}"/>
              </a:ext>
            </a:extLst>
          </p:cNvPr>
          <p:cNvSpPr>
            <a:spLocks noGrp="1" noChangeArrowheads="1"/>
          </p:cNvSpPr>
          <p:nvPr>
            <p:ph type="title"/>
          </p:nvPr>
        </p:nvSpPr>
        <p:spPr/>
        <p:txBody>
          <a:bodyPr/>
          <a:lstStyle/>
          <a:p>
            <a:r>
              <a:rPr lang="en-US" altLang="en-US" dirty="0"/>
              <a:t>Low Fidelity Prototypes</a:t>
            </a:r>
          </a:p>
        </p:txBody>
      </p:sp>
      <p:sp>
        <p:nvSpPr>
          <p:cNvPr id="350211" name="Rectangle 3">
            <a:extLst>
              <a:ext uri="{FF2B5EF4-FFF2-40B4-BE49-F238E27FC236}">
                <a16:creationId xmlns:a16="http://schemas.microsoft.com/office/drawing/2014/main" id="{B952DA14-2AE2-71E8-EACF-DF2ECF56A82D}"/>
              </a:ext>
            </a:extLst>
          </p:cNvPr>
          <p:cNvSpPr>
            <a:spLocks noGrp="1" noChangeArrowheads="1"/>
          </p:cNvSpPr>
          <p:nvPr>
            <p:ph type="body" idx="1"/>
          </p:nvPr>
        </p:nvSpPr>
        <p:spPr/>
        <p:txBody>
          <a:bodyPr/>
          <a:lstStyle/>
          <a:p>
            <a:r>
              <a:rPr lang="en-US" altLang="en-US" dirty="0"/>
              <a:t>Hand drawn mockups of some design ideas</a:t>
            </a:r>
          </a:p>
          <a:p>
            <a:r>
              <a:rPr lang="en-US" altLang="en-US" dirty="0"/>
              <a:t>Focus on:</a:t>
            </a:r>
          </a:p>
          <a:p>
            <a:pPr lvl="1"/>
            <a:r>
              <a:rPr lang="en-US" altLang="en-US" dirty="0"/>
              <a:t>Brainstorming as many ideas as possible (discount usability)</a:t>
            </a:r>
          </a:p>
          <a:p>
            <a:pPr lvl="1"/>
            <a:r>
              <a:rPr lang="en-US" altLang="en-US" dirty="0"/>
              <a:t>Making it clear enough to be understandable</a:t>
            </a:r>
          </a:p>
          <a:p>
            <a:r>
              <a:rPr lang="en-US" altLang="en-US" dirty="0"/>
              <a:t>But don’t focus on making it “pretty”</a:t>
            </a:r>
          </a:p>
          <a:p>
            <a:pPr lvl="1"/>
            <a:r>
              <a:rPr lang="en-US" altLang="en-US" dirty="0"/>
              <a:t>They are not computer-generated images (</a:t>
            </a:r>
            <a:r>
              <a:rPr lang="en-US" altLang="en-US" i="1" dirty="0"/>
              <a:t>don’t</a:t>
            </a:r>
            <a:r>
              <a:rPr lang="en-US" altLang="en-US" dirty="0"/>
              <a:t> use drawing programs to generate them)</a:t>
            </a:r>
          </a:p>
          <a:p>
            <a:r>
              <a:rPr lang="en-US" altLang="en-US" dirty="0"/>
              <a:t>May be used to elicit feedback from the user </a:t>
            </a:r>
          </a:p>
        </p:txBody>
      </p:sp>
      <p:pic>
        <p:nvPicPr>
          <p:cNvPr id="6" name="Graphic 21">
            <a:extLst>
              <a:ext uri="{FF2B5EF4-FFF2-40B4-BE49-F238E27FC236}">
                <a16:creationId xmlns:a16="http://schemas.microsoft.com/office/drawing/2014/main" id="{A9DFFF25-FB32-D7A4-F386-A29DA20F40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a:extLst>
              <a:ext uri="{FF2B5EF4-FFF2-40B4-BE49-F238E27FC236}">
                <a16:creationId xmlns:a16="http://schemas.microsoft.com/office/drawing/2014/main" id="{3AF71FD0-A81D-F5C2-9EE1-E59C5DDF7D0C}"/>
              </a:ext>
            </a:extLst>
          </p:cNvPr>
          <p:cNvSpPr>
            <a:spLocks noGrp="1" noChangeArrowheads="1"/>
          </p:cNvSpPr>
          <p:nvPr>
            <p:ph type="title"/>
          </p:nvPr>
        </p:nvSpPr>
        <p:spPr/>
        <p:txBody>
          <a:bodyPr/>
          <a:lstStyle/>
          <a:p>
            <a:r>
              <a:rPr lang="en-US" altLang="en-US" dirty="0"/>
              <a:t>Low Fidelity Prototypes</a:t>
            </a:r>
          </a:p>
        </p:txBody>
      </p:sp>
      <p:sp>
        <p:nvSpPr>
          <p:cNvPr id="350211" name="Rectangle 3">
            <a:extLst>
              <a:ext uri="{FF2B5EF4-FFF2-40B4-BE49-F238E27FC236}">
                <a16:creationId xmlns:a16="http://schemas.microsoft.com/office/drawing/2014/main" id="{B952DA14-2AE2-71E8-EACF-DF2ECF56A82D}"/>
              </a:ext>
            </a:extLst>
          </p:cNvPr>
          <p:cNvSpPr>
            <a:spLocks noGrp="1" noChangeArrowheads="1"/>
          </p:cNvSpPr>
          <p:nvPr>
            <p:ph type="body" idx="1"/>
          </p:nvPr>
        </p:nvSpPr>
        <p:spPr>
          <a:xfrm>
            <a:off x="627797" y="1369554"/>
            <a:ext cx="10726003" cy="4807410"/>
          </a:xfrm>
        </p:spPr>
        <p:txBody>
          <a:bodyPr>
            <a:normAutofit fontScale="92500" lnSpcReduction="20000"/>
          </a:bodyPr>
          <a:lstStyle/>
          <a:p>
            <a:r>
              <a:rPr lang="en-US" altLang="en-US" u="sng" dirty="0">
                <a:solidFill>
                  <a:srgbClr val="F58221"/>
                </a:solidFill>
              </a:rPr>
              <a:t>Physical prototyping: </a:t>
            </a:r>
          </a:p>
          <a:p>
            <a:pPr marL="0" indent="0">
              <a:buNone/>
            </a:pPr>
            <a:r>
              <a:rPr lang="en-US" altLang="en-US" dirty="0"/>
              <a:t>Creating a mock-up of your product to understand dimensions, buttons, features, or design so you can see what it looks like in real life. This could be a quick 3D printout, simplified model, or a single sample from a supplier. This is not usually  functional, but you can get a sense of size, materials, and how it appears.</a:t>
            </a:r>
          </a:p>
          <a:p>
            <a:r>
              <a:rPr lang="en-US" altLang="en-US" u="sng" dirty="0">
                <a:solidFill>
                  <a:srgbClr val="F58221"/>
                </a:solidFill>
              </a:rPr>
              <a:t>Design or visual prototyping: </a:t>
            </a:r>
          </a:p>
          <a:p>
            <a:pPr marL="0" indent="0">
              <a:buNone/>
            </a:pPr>
            <a:r>
              <a:rPr lang="en-US" altLang="en-US" dirty="0"/>
              <a:t>On a software level, mapping out the usability — how a person moves through the software step by step — within a dashboard, website, or marketing campaign, so you can collect feedback from users and teammates on logic, intended functionality, and overall design. This often takes the format of a sketch, either within a software tool, PowerPoint, or simply on paper. You can’t interact with any features, but the prototype represents how it would work in different contexts and what it looks like</a:t>
            </a:r>
          </a:p>
        </p:txBody>
      </p:sp>
    </p:spTree>
    <p:extLst>
      <p:ext uri="{BB962C8B-B14F-4D97-AF65-F5344CB8AC3E}">
        <p14:creationId xmlns:p14="http://schemas.microsoft.com/office/powerpoint/2010/main" val="10610228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a:extLst>
              <a:ext uri="{FF2B5EF4-FFF2-40B4-BE49-F238E27FC236}">
                <a16:creationId xmlns:a16="http://schemas.microsoft.com/office/drawing/2014/main" id="{3AF71FD0-A81D-F5C2-9EE1-E59C5DDF7D0C}"/>
              </a:ext>
            </a:extLst>
          </p:cNvPr>
          <p:cNvSpPr>
            <a:spLocks noGrp="1" noChangeArrowheads="1"/>
          </p:cNvSpPr>
          <p:nvPr>
            <p:ph type="title"/>
          </p:nvPr>
        </p:nvSpPr>
        <p:spPr/>
        <p:txBody>
          <a:bodyPr/>
          <a:lstStyle/>
          <a:p>
            <a:r>
              <a:rPr lang="en-US" altLang="en-US" b="1" dirty="0">
                <a:solidFill>
                  <a:srgbClr val="F58221"/>
                </a:solidFill>
              </a:rPr>
              <a:t>Low Fidelity Prototypes</a:t>
            </a:r>
          </a:p>
        </p:txBody>
      </p:sp>
      <p:sp>
        <p:nvSpPr>
          <p:cNvPr id="6" name="Rectangle 3">
            <a:extLst>
              <a:ext uri="{FF2B5EF4-FFF2-40B4-BE49-F238E27FC236}">
                <a16:creationId xmlns:a16="http://schemas.microsoft.com/office/drawing/2014/main" id="{AF239A79-3191-895A-CB5B-6F4CAFEBEFB6}"/>
              </a:ext>
            </a:extLst>
          </p:cNvPr>
          <p:cNvSpPr txBox="1">
            <a:spLocks noChangeArrowheads="1"/>
          </p:cNvSpPr>
          <p:nvPr/>
        </p:nvSpPr>
        <p:spPr>
          <a:xfrm>
            <a:off x="602775" y="1375582"/>
            <a:ext cx="11130517" cy="19002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Sketches:</a:t>
            </a:r>
          </a:p>
          <a:p>
            <a:pPr marL="285750" lvl="1" indent="-171450"/>
            <a:r>
              <a:rPr lang="en-US" altLang="en-US" dirty="0"/>
              <a:t>A drawing of the high-level appearance of the intended system</a:t>
            </a:r>
          </a:p>
          <a:p>
            <a:pPr marL="285750" lvl="1" indent="-171450"/>
            <a:r>
              <a:rPr lang="en-US" altLang="en-US" dirty="0"/>
              <a:t>The crudity of the prototype means people concentrate on high level concepts</a:t>
            </a:r>
          </a:p>
          <a:p>
            <a:pPr marL="285750" lvl="1" indent="-171450"/>
            <a:r>
              <a:rPr lang="en-US" altLang="en-US" dirty="0"/>
              <a:t>It may be hard to envision the progression of a dialog </a:t>
            </a:r>
          </a:p>
        </p:txBody>
      </p:sp>
      <p:sp>
        <p:nvSpPr>
          <p:cNvPr id="9" name="Text Box 4">
            <a:extLst>
              <a:ext uri="{FF2B5EF4-FFF2-40B4-BE49-F238E27FC236}">
                <a16:creationId xmlns:a16="http://schemas.microsoft.com/office/drawing/2014/main" id="{0FF8AA67-AD1A-1913-9A2E-F6907075D1B3}"/>
              </a:ext>
            </a:extLst>
          </p:cNvPr>
          <p:cNvSpPr txBox="1">
            <a:spLocks noChangeArrowheads="1"/>
          </p:cNvSpPr>
          <p:nvPr/>
        </p:nvSpPr>
        <p:spPr bwMode="auto">
          <a:xfrm>
            <a:off x="679802" y="2965523"/>
            <a:ext cx="33131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dirty="0"/>
              <a:t>Screen 1: Initial order screen</a:t>
            </a:r>
          </a:p>
        </p:txBody>
      </p:sp>
      <p:pic>
        <p:nvPicPr>
          <p:cNvPr id="10" name="Picture 6">
            <a:extLst>
              <a:ext uri="{FF2B5EF4-FFF2-40B4-BE49-F238E27FC236}">
                <a16:creationId xmlns:a16="http://schemas.microsoft.com/office/drawing/2014/main" id="{C3460601-82AD-BAC2-2B81-E616FE69D5BA}"/>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848732" y="3360782"/>
            <a:ext cx="3554892" cy="264592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 name="Text Box 3">
            <a:extLst>
              <a:ext uri="{FF2B5EF4-FFF2-40B4-BE49-F238E27FC236}">
                <a16:creationId xmlns:a16="http://schemas.microsoft.com/office/drawing/2014/main" id="{0181FB61-D1BF-1375-4A11-904F5BA51F8E}"/>
              </a:ext>
            </a:extLst>
          </p:cNvPr>
          <p:cNvSpPr txBox="1">
            <a:spLocks noChangeArrowheads="1"/>
          </p:cNvSpPr>
          <p:nvPr/>
        </p:nvSpPr>
        <p:spPr bwMode="auto">
          <a:xfrm>
            <a:off x="5702191" y="3061056"/>
            <a:ext cx="33131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dirty="0"/>
              <a:t>Screen 2: Payment screen1</a:t>
            </a:r>
          </a:p>
        </p:txBody>
      </p:sp>
      <p:pic>
        <p:nvPicPr>
          <p:cNvPr id="12" name="Picture 6">
            <a:extLst>
              <a:ext uri="{FF2B5EF4-FFF2-40B4-BE49-F238E27FC236}">
                <a16:creationId xmlns:a16="http://schemas.microsoft.com/office/drawing/2014/main" id="{71539926-5E19-EC73-AE91-B30BBFD53E6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a:xfrm>
            <a:off x="5968487" y="3427768"/>
            <a:ext cx="3885156" cy="2978587"/>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Graphic 21">
            <a:extLst>
              <a:ext uri="{FF2B5EF4-FFF2-40B4-BE49-F238E27FC236}">
                <a16:creationId xmlns:a16="http://schemas.microsoft.com/office/drawing/2014/main" id="{D27B600E-C9EB-23D2-F7F1-D27AA77D4FD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3288840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Rectangle 2">
            <a:extLst>
              <a:ext uri="{FF2B5EF4-FFF2-40B4-BE49-F238E27FC236}">
                <a16:creationId xmlns:a16="http://schemas.microsoft.com/office/drawing/2014/main" id="{FC96D110-68B5-5CF2-3215-BC95D9D03C03}"/>
              </a:ext>
            </a:extLst>
          </p:cNvPr>
          <p:cNvSpPr>
            <a:spLocks noGrp="1" noChangeArrowheads="1"/>
          </p:cNvSpPr>
          <p:nvPr>
            <p:ph type="title"/>
          </p:nvPr>
        </p:nvSpPr>
        <p:spPr/>
        <p:txBody>
          <a:bodyPr/>
          <a:lstStyle/>
          <a:p>
            <a:r>
              <a:rPr lang="en-US" altLang="en-US" b="1" dirty="0">
                <a:solidFill>
                  <a:srgbClr val="F58221"/>
                </a:solidFill>
              </a:rPr>
              <a:t>Medium Fidelity Prototypes</a:t>
            </a:r>
          </a:p>
        </p:txBody>
      </p:sp>
      <p:sp>
        <p:nvSpPr>
          <p:cNvPr id="361475" name="Rectangle 3">
            <a:extLst>
              <a:ext uri="{FF2B5EF4-FFF2-40B4-BE49-F238E27FC236}">
                <a16:creationId xmlns:a16="http://schemas.microsoft.com/office/drawing/2014/main" id="{17576C1D-9D07-08C3-5700-308969715C32}"/>
              </a:ext>
            </a:extLst>
          </p:cNvPr>
          <p:cNvSpPr>
            <a:spLocks noGrp="1" noChangeArrowheads="1"/>
          </p:cNvSpPr>
          <p:nvPr>
            <p:ph type="body" idx="1"/>
          </p:nvPr>
        </p:nvSpPr>
        <p:spPr/>
        <p:txBody>
          <a:bodyPr/>
          <a:lstStyle/>
          <a:p>
            <a:pPr>
              <a:lnSpc>
                <a:spcPct val="70000"/>
              </a:lnSpc>
            </a:pPr>
            <a:r>
              <a:rPr lang="en-US" altLang="en-US" sz="2000" dirty="0"/>
              <a:t>Many different types</a:t>
            </a:r>
          </a:p>
          <a:p>
            <a:pPr lvl="1">
              <a:lnSpc>
                <a:spcPct val="80000"/>
              </a:lnSpc>
            </a:pPr>
            <a:r>
              <a:rPr lang="en-US" altLang="en-US" sz="1800" dirty="0"/>
              <a:t>Range from simple computer drawn images to partially working systems</a:t>
            </a:r>
          </a:p>
          <a:p>
            <a:pPr>
              <a:lnSpc>
                <a:spcPct val="70000"/>
              </a:lnSpc>
            </a:pPr>
            <a:r>
              <a:rPr lang="en-US" altLang="en-US" sz="2000" dirty="0"/>
              <a:t>They may take longer to generate and change than simple low fidelity representations</a:t>
            </a:r>
          </a:p>
          <a:p>
            <a:pPr>
              <a:lnSpc>
                <a:spcPct val="70000"/>
              </a:lnSpc>
            </a:pPr>
            <a:r>
              <a:rPr lang="en-US" altLang="en-US" sz="2000" dirty="0"/>
              <a:t>Benefits</a:t>
            </a:r>
          </a:p>
          <a:p>
            <a:pPr lvl="1">
              <a:lnSpc>
                <a:spcPct val="80000"/>
              </a:lnSpc>
            </a:pPr>
            <a:r>
              <a:rPr lang="en-US" altLang="en-US" sz="1800" dirty="0"/>
              <a:t>It seems more like the completed system so it provides a clearer idea of how it works</a:t>
            </a:r>
          </a:p>
          <a:p>
            <a:pPr lvl="1">
              <a:lnSpc>
                <a:spcPct val="80000"/>
              </a:lnSpc>
            </a:pPr>
            <a:r>
              <a:rPr lang="en-US" altLang="en-US" sz="1800" dirty="0"/>
              <a:t>May be used to elicit feedback from the user when low-fidelity approaches cannot be used</a:t>
            </a:r>
          </a:p>
          <a:p>
            <a:pPr lvl="1">
              <a:lnSpc>
                <a:spcPct val="80000"/>
              </a:lnSpc>
            </a:pPr>
            <a:r>
              <a:rPr lang="en-US" altLang="en-US" sz="1800" dirty="0"/>
              <a:t>Depending upon the type of medium fidelity prototype it may allow for some user testing.</a:t>
            </a:r>
          </a:p>
          <a:p>
            <a:pPr>
              <a:lnSpc>
                <a:spcPct val="70000"/>
              </a:lnSpc>
            </a:pPr>
            <a:r>
              <a:rPr lang="en-US" altLang="en-US" sz="2000" dirty="0"/>
              <a:t>Pitfalls</a:t>
            </a:r>
          </a:p>
          <a:p>
            <a:pPr lvl="1">
              <a:lnSpc>
                <a:spcPct val="80000"/>
              </a:lnSpc>
            </a:pPr>
            <a:r>
              <a:rPr lang="en-US" altLang="en-US" sz="1800" dirty="0"/>
              <a:t>User’s reactions are usually “in the small”</a:t>
            </a:r>
          </a:p>
          <a:p>
            <a:pPr lvl="2">
              <a:lnSpc>
                <a:spcPct val="80000"/>
              </a:lnSpc>
            </a:pPr>
            <a:r>
              <a:rPr lang="en-US" altLang="en-US" sz="1600" dirty="0"/>
              <a:t>Blinds people to major representational flaws because of a tendency to focus on more minor details </a:t>
            </a:r>
          </a:p>
          <a:p>
            <a:pPr lvl="1">
              <a:lnSpc>
                <a:spcPct val="80000"/>
              </a:lnSpc>
            </a:pPr>
            <a:r>
              <a:rPr lang="en-US" altLang="en-US" sz="1800" dirty="0"/>
              <a:t>Users reluctant to challenge/change the design itself</a:t>
            </a:r>
          </a:p>
          <a:p>
            <a:pPr lvl="2">
              <a:lnSpc>
                <a:spcPct val="80000"/>
              </a:lnSpc>
            </a:pPr>
            <a:r>
              <a:rPr lang="en-US" altLang="en-US" sz="1600" dirty="0"/>
              <a:t>Designs are too “pretty”, egos…</a:t>
            </a:r>
          </a:p>
          <a:p>
            <a:pPr lvl="1">
              <a:lnSpc>
                <a:spcPct val="80000"/>
              </a:lnSpc>
            </a:pPr>
            <a:r>
              <a:rPr lang="en-US" altLang="en-US" sz="1800" dirty="0"/>
              <a:t>Management may think its real!</a:t>
            </a:r>
          </a:p>
        </p:txBody>
      </p:sp>
      <p:pic>
        <p:nvPicPr>
          <p:cNvPr id="6" name="Graphic 21">
            <a:extLst>
              <a:ext uri="{FF2B5EF4-FFF2-40B4-BE49-F238E27FC236}">
                <a16:creationId xmlns:a16="http://schemas.microsoft.com/office/drawing/2014/main" id="{A5C36D04-F40E-3D72-3C47-B2721006BE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CC468A7A-358B-C151-B83A-72F3A57063EF}"/>
              </a:ext>
            </a:extLst>
          </p:cNvPr>
          <p:cNvSpPr>
            <a:spLocks noGrp="1"/>
          </p:cNvSpPr>
          <p:nvPr>
            <p:ph type="title"/>
          </p:nvPr>
        </p:nvSpPr>
        <p:spPr/>
        <p:txBody>
          <a:bodyPr/>
          <a:lstStyle/>
          <a:p>
            <a:r>
              <a:rPr lang="en-US" altLang="en-US" b="1" dirty="0">
                <a:solidFill>
                  <a:srgbClr val="F58221"/>
                </a:solidFill>
              </a:rPr>
              <a:t>High Fidelity Prototypes</a:t>
            </a:r>
          </a:p>
        </p:txBody>
      </p:sp>
      <p:sp>
        <p:nvSpPr>
          <p:cNvPr id="13315" name="Content Placeholder 2">
            <a:extLst>
              <a:ext uri="{FF2B5EF4-FFF2-40B4-BE49-F238E27FC236}">
                <a16:creationId xmlns:a16="http://schemas.microsoft.com/office/drawing/2014/main" id="{8B1ABB78-F233-3291-CBE0-E8E516E1EB8E}"/>
              </a:ext>
            </a:extLst>
          </p:cNvPr>
          <p:cNvSpPr>
            <a:spLocks noGrp="1"/>
          </p:cNvSpPr>
          <p:nvPr>
            <p:ph idx="1"/>
          </p:nvPr>
        </p:nvSpPr>
        <p:spPr>
          <a:xfrm>
            <a:off x="545909" y="1752600"/>
            <a:ext cx="11054687" cy="4724400"/>
          </a:xfrm>
        </p:spPr>
        <p:txBody>
          <a:bodyPr>
            <a:normAutofit/>
          </a:bodyPr>
          <a:lstStyle/>
          <a:p>
            <a:r>
              <a:rPr lang="en-US" altLang="en-US" sz="2200" dirty="0"/>
              <a:t>High-fidelity prototypes are built using software tools and have the appearance of working software products. </a:t>
            </a:r>
          </a:p>
          <a:p>
            <a:r>
              <a:rPr lang="en-US" altLang="en-US" sz="2200" dirty="0"/>
              <a:t>They appear to do whatever the use case does,  and give stakeholders the opportunity to "use" a realistic-looking product and decide whether the product displays the correct requirements.</a:t>
            </a:r>
          </a:p>
          <a:p>
            <a:r>
              <a:rPr lang="en-US" altLang="en-US" sz="2200" dirty="0"/>
              <a:t>The high-fidelity prototype gives the stakeholders greater opportunities to explore all the possibilities for the use case - </a:t>
            </a:r>
            <a:r>
              <a:rPr lang="en-US" altLang="en-US" sz="2200" b="1" i="1" dirty="0">
                <a:solidFill>
                  <a:srgbClr val="F58221"/>
                </a:solidFill>
              </a:rPr>
              <a:t>the exception and alternative paths;</a:t>
            </a:r>
          </a:p>
          <a:p>
            <a:r>
              <a:rPr lang="en-US" altLang="en-US" sz="2200" dirty="0"/>
              <a:t>The high-fidelity prototype is also effective for discovering usability requirements.</a:t>
            </a:r>
          </a:p>
          <a:p>
            <a:r>
              <a:rPr lang="en-US" altLang="en-US" sz="2200" dirty="0"/>
              <a:t>High-fidelity prototypes, on the other hand, function much closer to the final product. They may have more design elements or interactivity, and can be used for more complex testing</a:t>
            </a:r>
          </a:p>
        </p:txBody>
      </p:sp>
      <p:pic>
        <p:nvPicPr>
          <p:cNvPr id="6" name="Graphic 21">
            <a:extLst>
              <a:ext uri="{FF2B5EF4-FFF2-40B4-BE49-F238E27FC236}">
                <a16:creationId xmlns:a16="http://schemas.microsoft.com/office/drawing/2014/main" id="{29B495EB-AB6A-4454-0C00-2B9F103232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1E552CFD-B4CC-D1EC-81BF-5E775B752409}"/>
              </a:ext>
            </a:extLst>
          </p:cNvPr>
          <p:cNvSpPr>
            <a:spLocks noGrp="1"/>
          </p:cNvSpPr>
          <p:nvPr>
            <p:ph type="title"/>
          </p:nvPr>
        </p:nvSpPr>
        <p:spPr/>
        <p:txBody>
          <a:bodyPr/>
          <a:lstStyle/>
          <a:p>
            <a:r>
              <a:rPr lang="en-US" altLang="en-US" dirty="0"/>
              <a:t>Storyboards</a:t>
            </a:r>
          </a:p>
        </p:txBody>
      </p:sp>
      <p:sp>
        <p:nvSpPr>
          <p:cNvPr id="14339" name="Content Placeholder 2">
            <a:extLst>
              <a:ext uri="{FF2B5EF4-FFF2-40B4-BE49-F238E27FC236}">
                <a16:creationId xmlns:a16="http://schemas.microsoft.com/office/drawing/2014/main" id="{6A3EECAF-7C8A-A32F-FEF2-B795628DEF0B}"/>
              </a:ext>
            </a:extLst>
          </p:cNvPr>
          <p:cNvSpPr>
            <a:spLocks noGrp="1"/>
          </p:cNvSpPr>
          <p:nvPr>
            <p:ph idx="1"/>
          </p:nvPr>
        </p:nvSpPr>
        <p:spPr/>
        <p:txBody>
          <a:bodyPr/>
          <a:lstStyle/>
          <a:p>
            <a:r>
              <a:rPr lang="en-US" altLang="en-US" sz="2300" dirty="0"/>
              <a:t>Building a storyboard means thinking of the proposed functionality as a story and breaking it into a series of steps, or discrete actions Many storyboards show the user at a screen in each panel</a:t>
            </a:r>
          </a:p>
          <a:p>
            <a:r>
              <a:rPr lang="en-US" altLang="en-US" sz="2300" dirty="0"/>
              <a:t>Sometimes one picture is enough to illustrate all the actions and outcomes for a use case. </a:t>
            </a:r>
          </a:p>
          <a:p>
            <a:r>
              <a:rPr lang="en-US" altLang="en-US" sz="2300" dirty="0"/>
              <a:t>For more complex use cases, or for playing out of several use cases or aspects of the whole product, you need a sequence of pictures.</a:t>
            </a:r>
          </a:p>
        </p:txBody>
      </p:sp>
      <p:pic>
        <p:nvPicPr>
          <p:cNvPr id="6" name="Graphic 21">
            <a:extLst>
              <a:ext uri="{FF2B5EF4-FFF2-40B4-BE49-F238E27FC236}">
                <a16:creationId xmlns:a16="http://schemas.microsoft.com/office/drawing/2014/main" id="{0588D67F-3511-A710-DA65-0359C0442B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CEFAD9FD-6735-BE8B-DC0B-7FF9762C4178}"/>
              </a:ext>
            </a:extLst>
          </p:cNvPr>
          <p:cNvSpPr>
            <a:spLocks noGrp="1"/>
          </p:cNvSpPr>
          <p:nvPr>
            <p:ph type="title"/>
          </p:nvPr>
        </p:nvSpPr>
        <p:spPr/>
        <p:txBody>
          <a:bodyPr>
            <a:normAutofit/>
          </a:bodyPr>
          <a:lstStyle/>
          <a:p>
            <a:r>
              <a:rPr lang="en-US" altLang="en-US" sz="2000" b="1" u="sng" dirty="0">
                <a:solidFill>
                  <a:srgbClr val="F58221"/>
                </a:solidFill>
              </a:rPr>
              <a:t>A storyboard </a:t>
            </a:r>
            <a:r>
              <a:rPr lang="en-US" altLang="en-US" sz="2000" b="1" dirty="0"/>
              <a:t>demonstrates to the potential users how a product or different parts of a product, could work. Each panel represents an identifiable part of the story. The requirements analyst uses this kind of prototype to play through the product, experimenting with it and learning the requirements.</a:t>
            </a:r>
            <a:endParaRPr lang="en-US" altLang="en-US" sz="2000" dirty="0"/>
          </a:p>
        </p:txBody>
      </p:sp>
      <p:pic>
        <p:nvPicPr>
          <p:cNvPr id="15363" name="Picture 2">
            <a:extLst>
              <a:ext uri="{FF2B5EF4-FFF2-40B4-BE49-F238E27FC236}">
                <a16:creationId xmlns:a16="http://schemas.microsoft.com/office/drawing/2014/main" id="{70389BDA-3DE1-DCD8-CBBB-192CC98BEEF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057400" y="1905000"/>
            <a:ext cx="8229600" cy="4572000"/>
          </a:xfrm>
          <a:noFill/>
        </p:spPr>
      </p:pic>
      <p:pic>
        <p:nvPicPr>
          <p:cNvPr id="6" name="Graphic 21">
            <a:extLst>
              <a:ext uri="{FF2B5EF4-FFF2-40B4-BE49-F238E27FC236}">
                <a16:creationId xmlns:a16="http://schemas.microsoft.com/office/drawing/2014/main" id="{AFCC48A7-6EB1-51D7-3500-84A33E62E9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5449" y="5480215"/>
            <a:ext cx="2168755" cy="101266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08C9660D-16F1-5A7A-17D2-A2C0E3D25C17}"/>
              </a:ext>
            </a:extLst>
          </p:cNvPr>
          <p:cNvSpPr>
            <a:spLocks noGrp="1"/>
          </p:cNvSpPr>
          <p:nvPr>
            <p:ph type="title"/>
          </p:nvPr>
        </p:nvSpPr>
        <p:spPr/>
        <p:txBody>
          <a:bodyPr/>
          <a:lstStyle/>
          <a:p>
            <a:r>
              <a:rPr lang="en-US" altLang="en-US" dirty="0"/>
              <a:t>Types of </a:t>
            </a:r>
            <a:r>
              <a:rPr lang="en-US" altLang="en-US" dirty="0" err="1"/>
              <a:t>StoryBoards</a:t>
            </a:r>
            <a:endParaRPr lang="en-US" altLang="en-US" dirty="0"/>
          </a:p>
        </p:txBody>
      </p:sp>
      <p:sp>
        <p:nvSpPr>
          <p:cNvPr id="16387" name="Content Placeholder 2">
            <a:extLst>
              <a:ext uri="{FF2B5EF4-FFF2-40B4-BE49-F238E27FC236}">
                <a16:creationId xmlns:a16="http://schemas.microsoft.com/office/drawing/2014/main" id="{268B7C3C-CD9A-29C3-EFC6-5E0E63D51EA9}"/>
              </a:ext>
            </a:extLst>
          </p:cNvPr>
          <p:cNvSpPr>
            <a:spLocks noGrp="1"/>
          </p:cNvSpPr>
          <p:nvPr>
            <p:ph idx="1"/>
          </p:nvPr>
        </p:nvSpPr>
        <p:spPr/>
        <p:txBody>
          <a:bodyPr/>
          <a:lstStyle/>
          <a:p>
            <a:r>
              <a:rPr lang="en-US" altLang="en-US"/>
              <a:t>Passive StoryBoards</a:t>
            </a:r>
          </a:p>
          <a:p>
            <a:pPr>
              <a:buFont typeface="Wingdings" panose="05000000000000000000" pitchFamily="2" charset="2"/>
              <a:buNone/>
            </a:pPr>
            <a:endParaRPr lang="en-US" altLang="en-US"/>
          </a:p>
          <a:p>
            <a:r>
              <a:rPr lang="en-US" altLang="en-US"/>
              <a:t>Active StoryBoards</a:t>
            </a:r>
          </a:p>
          <a:p>
            <a:pPr>
              <a:buFont typeface="Wingdings" panose="05000000000000000000" pitchFamily="2" charset="2"/>
              <a:buNone/>
            </a:pPr>
            <a:endParaRPr lang="en-US" altLang="en-US"/>
          </a:p>
          <a:p>
            <a:r>
              <a:rPr lang="en-US" altLang="en-US"/>
              <a:t>Interactive StoryBoards</a:t>
            </a:r>
          </a:p>
        </p:txBody>
      </p:sp>
      <p:sp>
        <p:nvSpPr>
          <p:cNvPr id="2" name="Title 1">
            <a:extLst>
              <a:ext uri="{FF2B5EF4-FFF2-40B4-BE49-F238E27FC236}">
                <a16:creationId xmlns:a16="http://schemas.microsoft.com/office/drawing/2014/main" id="{A4364AE4-8AE7-FAD7-12E0-4BC89D306092}"/>
              </a:ext>
            </a:extLst>
          </p:cNvPr>
          <p:cNvSpPr txBox="1">
            <a:spLocks/>
          </p:cNvSpPr>
          <p:nvPr/>
        </p:nvSpPr>
        <p:spPr>
          <a:xfrm>
            <a:off x="690346" y="4332304"/>
            <a:ext cx="10173269" cy="431412"/>
          </a:xfrm>
          <a:prstGeom prst="rect">
            <a:avLst/>
          </a:prstGeom>
        </p:spPr>
        <p:txBody>
          <a:bodyPr vert="horz" lIns="91440" tIns="45720" rIns="91440" bIns="45720" rtlCol="0" anchor="ctr">
            <a:normAutofit fontScale="6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solidFill>
                  <a:srgbClr val="F58221"/>
                </a:solidFill>
              </a:rPr>
              <a:t>What Storyboards Do</a:t>
            </a:r>
          </a:p>
        </p:txBody>
      </p:sp>
      <p:sp>
        <p:nvSpPr>
          <p:cNvPr id="3" name="Content Placeholder 2">
            <a:extLst>
              <a:ext uri="{FF2B5EF4-FFF2-40B4-BE49-F238E27FC236}">
                <a16:creationId xmlns:a16="http://schemas.microsoft.com/office/drawing/2014/main" id="{48893D51-4413-0014-5027-54AFE1F1AEEF}"/>
              </a:ext>
            </a:extLst>
          </p:cNvPr>
          <p:cNvSpPr txBox="1">
            <a:spLocks/>
          </p:cNvSpPr>
          <p:nvPr/>
        </p:nvSpPr>
        <p:spPr>
          <a:xfrm>
            <a:off x="990600" y="4913193"/>
            <a:ext cx="10173269" cy="14161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a:t>In software, storyboards are used most often to work through the details of the human-to-machine interface.</a:t>
            </a:r>
            <a:endParaRPr lang="en-US" altLang="en-US" dirty="0"/>
          </a:p>
        </p:txBody>
      </p:sp>
      <p:pic>
        <p:nvPicPr>
          <p:cNvPr id="8" name="Graphic 21">
            <a:extLst>
              <a:ext uri="{FF2B5EF4-FFF2-40B4-BE49-F238E27FC236}">
                <a16:creationId xmlns:a16="http://schemas.microsoft.com/office/drawing/2014/main" id="{B548EB09-D03D-820C-E064-6CD3FAE064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1D383308-7FBA-399B-4D81-49AFD8BD7322}"/>
              </a:ext>
            </a:extLst>
          </p:cNvPr>
          <p:cNvSpPr>
            <a:spLocks noGrp="1"/>
          </p:cNvSpPr>
          <p:nvPr>
            <p:ph type="title"/>
          </p:nvPr>
        </p:nvSpPr>
        <p:spPr/>
        <p:txBody>
          <a:bodyPr/>
          <a:lstStyle/>
          <a:p>
            <a:r>
              <a:rPr lang="en-US" altLang="en-US" b="1" dirty="0">
                <a:solidFill>
                  <a:srgbClr val="F58221"/>
                </a:solidFill>
              </a:rPr>
              <a:t>Passive Storyboards </a:t>
            </a:r>
          </a:p>
        </p:txBody>
      </p:sp>
      <p:sp>
        <p:nvSpPr>
          <p:cNvPr id="17411" name="Content Placeholder 2">
            <a:extLst>
              <a:ext uri="{FF2B5EF4-FFF2-40B4-BE49-F238E27FC236}">
                <a16:creationId xmlns:a16="http://schemas.microsoft.com/office/drawing/2014/main" id="{3BC43F81-AC38-2DC2-58DE-2CD39EA327E5}"/>
              </a:ext>
            </a:extLst>
          </p:cNvPr>
          <p:cNvSpPr>
            <a:spLocks noGrp="1"/>
          </p:cNvSpPr>
          <p:nvPr>
            <p:ph idx="1"/>
          </p:nvPr>
        </p:nvSpPr>
        <p:spPr>
          <a:xfrm>
            <a:off x="2090738" y="1752600"/>
            <a:ext cx="8196262" cy="4267200"/>
          </a:xfrm>
        </p:spPr>
        <p:txBody>
          <a:bodyPr/>
          <a:lstStyle/>
          <a:p>
            <a:r>
              <a:rPr lang="en-US" altLang="en-US"/>
              <a:t>Tell a story to the user </a:t>
            </a:r>
          </a:p>
          <a:p>
            <a:r>
              <a:rPr lang="en-US" altLang="en-US"/>
              <a:t>They consist of sketches, pictures, screen shots, PowerPoint presentations, or sample application outputs. </a:t>
            </a:r>
          </a:p>
          <a:p>
            <a:r>
              <a:rPr lang="en-US" altLang="en-US"/>
              <a:t>The analyst plays the role of the system and simply walks the user through the storyboard, with a "When you do this, this happens" explanation.</a:t>
            </a:r>
          </a:p>
        </p:txBody>
      </p:sp>
      <p:pic>
        <p:nvPicPr>
          <p:cNvPr id="6" name="Graphic 21">
            <a:extLst>
              <a:ext uri="{FF2B5EF4-FFF2-40B4-BE49-F238E27FC236}">
                <a16:creationId xmlns:a16="http://schemas.microsoft.com/office/drawing/2014/main" id="{7734417E-29DD-FE99-B6BF-B4A0AB11AE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25D8C5E0-19E2-0FF9-3012-2421783BA346}"/>
              </a:ext>
            </a:extLst>
          </p:cNvPr>
          <p:cNvSpPr>
            <a:spLocks noGrp="1"/>
          </p:cNvSpPr>
          <p:nvPr>
            <p:ph type="title"/>
          </p:nvPr>
        </p:nvSpPr>
        <p:spPr/>
        <p:txBody>
          <a:bodyPr/>
          <a:lstStyle/>
          <a:p>
            <a:r>
              <a:rPr lang="en-US" altLang="en-US" b="1" dirty="0">
                <a:solidFill>
                  <a:srgbClr val="F58221"/>
                </a:solidFill>
              </a:rPr>
              <a:t>Active </a:t>
            </a:r>
            <a:r>
              <a:rPr lang="en-US" altLang="en-US" b="1" dirty="0" err="1">
                <a:solidFill>
                  <a:srgbClr val="F58221"/>
                </a:solidFill>
              </a:rPr>
              <a:t>StoryBoards</a:t>
            </a:r>
            <a:endParaRPr lang="en-US" altLang="en-US" b="1" dirty="0">
              <a:solidFill>
                <a:srgbClr val="F58221"/>
              </a:solidFill>
            </a:endParaRPr>
          </a:p>
        </p:txBody>
      </p:sp>
      <p:sp>
        <p:nvSpPr>
          <p:cNvPr id="18435" name="Content Placeholder 2">
            <a:extLst>
              <a:ext uri="{FF2B5EF4-FFF2-40B4-BE49-F238E27FC236}">
                <a16:creationId xmlns:a16="http://schemas.microsoft.com/office/drawing/2014/main" id="{C10BC614-2964-803B-CB72-8FECDF503EB5}"/>
              </a:ext>
            </a:extLst>
          </p:cNvPr>
          <p:cNvSpPr>
            <a:spLocks noGrp="1"/>
          </p:cNvSpPr>
          <p:nvPr>
            <p:ph idx="1"/>
          </p:nvPr>
        </p:nvSpPr>
        <p:spPr/>
        <p:txBody>
          <a:bodyPr/>
          <a:lstStyle/>
          <a:p>
            <a:r>
              <a:rPr lang="en-US" altLang="en-US" sz="2600" dirty="0"/>
              <a:t>Make the user see "a movie that hasn't actually been produced" </a:t>
            </a:r>
          </a:p>
          <a:p>
            <a:r>
              <a:rPr lang="en-US" altLang="en-US" sz="2600" dirty="0"/>
              <a:t>Active storyboards are animated or automated, perhaps by an automatically sequencing slide presentation, an animation tool, a recorded computer script or simulation, or even a homemade movie.</a:t>
            </a:r>
          </a:p>
          <a:p>
            <a:r>
              <a:rPr lang="en-US" altLang="en-US" sz="2600" dirty="0"/>
              <a:t>They provide an automated description of the way the system behaves in a typical usage or operational scenario.</a:t>
            </a:r>
          </a:p>
        </p:txBody>
      </p:sp>
      <p:pic>
        <p:nvPicPr>
          <p:cNvPr id="6" name="Graphic 21">
            <a:extLst>
              <a:ext uri="{FF2B5EF4-FFF2-40B4-BE49-F238E27FC236}">
                <a16:creationId xmlns:a16="http://schemas.microsoft.com/office/drawing/2014/main" id="{70060D52-8AF6-FC61-037B-1B4E23F7FE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CFB59CDA-F3BB-3CC0-0201-F5EB7CED9370}"/>
              </a:ext>
            </a:extLst>
          </p:cNvPr>
          <p:cNvSpPr>
            <a:spLocks noGrp="1"/>
          </p:cNvSpPr>
          <p:nvPr>
            <p:ph type="title"/>
          </p:nvPr>
        </p:nvSpPr>
        <p:spPr/>
        <p:txBody>
          <a:bodyPr/>
          <a:lstStyle/>
          <a:p>
            <a:r>
              <a:rPr lang="en-US" altLang="en-US" b="1" dirty="0">
                <a:solidFill>
                  <a:srgbClr val="F58221"/>
                </a:solidFill>
              </a:rPr>
              <a:t>Interactive </a:t>
            </a:r>
            <a:r>
              <a:rPr lang="en-US" altLang="en-US" b="1" dirty="0" err="1">
                <a:solidFill>
                  <a:srgbClr val="F58221"/>
                </a:solidFill>
              </a:rPr>
              <a:t>StoryBoards</a:t>
            </a:r>
            <a:endParaRPr lang="en-US" altLang="en-US" b="1" dirty="0">
              <a:solidFill>
                <a:srgbClr val="F58221"/>
              </a:solidFill>
            </a:endParaRPr>
          </a:p>
        </p:txBody>
      </p:sp>
      <p:sp>
        <p:nvSpPr>
          <p:cNvPr id="19459" name="Content Placeholder 2">
            <a:extLst>
              <a:ext uri="{FF2B5EF4-FFF2-40B4-BE49-F238E27FC236}">
                <a16:creationId xmlns:a16="http://schemas.microsoft.com/office/drawing/2014/main" id="{21B95D71-3EF0-C180-7005-7F6CDD2F9E47}"/>
              </a:ext>
            </a:extLst>
          </p:cNvPr>
          <p:cNvSpPr>
            <a:spLocks noGrp="1"/>
          </p:cNvSpPr>
          <p:nvPr>
            <p:ph idx="1"/>
          </p:nvPr>
        </p:nvSpPr>
        <p:spPr/>
        <p:txBody>
          <a:bodyPr/>
          <a:lstStyle/>
          <a:p>
            <a:r>
              <a:rPr lang="en-US" altLang="en-US" sz="2600"/>
              <a:t>Let the user experience the system in as realistic a manner as practical. </a:t>
            </a:r>
          </a:p>
          <a:p>
            <a:r>
              <a:rPr lang="en-US" altLang="en-US" sz="2600"/>
              <a:t>They require participation by the user.</a:t>
            </a:r>
          </a:p>
          <a:p>
            <a:r>
              <a:rPr lang="en-US" altLang="en-US" sz="2600"/>
              <a:t>Interactive storyboards can be simulations or mock-ups or can be advanced to the point of throwaway code. </a:t>
            </a:r>
          </a:p>
          <a:p>
            <a:r>
              <a:rPr lang="en-US" altLang="en-US" sz="2600"/>
              <a:t>An advanced, interactive storyboard built out of throwaway code can be </a:t>
            </a:r>
            <a:r>
              <a:rPr lang="en-US" altLang="en-US" sz="2600" i="1"/>
              <a:t>very close to </a:t>
            </a:r>
            <a:r>
              <a:rPr lang="en-US" altLang="en-US" sz="2600"/>
              <a:t>a throwaway prototype.</a:t>
            </a:r>
          </a:p>
        </p:txBody>
      </p:sp>
      <p:pic>
        <p:nvPicPr>
          <p:cNvPr id="6" name="Graphic 21">
            <a:extLst>
              <a:ext uri="{FF2B5EF4-FFF2-40B4-BE49-F238E27FC236}">
                <a16:creationId xmlns:a16="http://schemas.microsoft.com/office/drawing/2014/main" id="{7E8A3BAE-A8F3-4CBE-E277-F4FBB16B4B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17E8CAEB-0A6A-0DE2-B177-2F1614F63155}"/>
              </a:ext>
            </a:extLst>
          </p:cNvPr>
          <p:cNvSpPr>
            <a:spLocks noGrp="1"/>
          </p:cNvSpPr>
          <p:nvPr>
            <p:ph type="title"/>
          </p:nvPr>
        </p:nvSpPr>
        <p:spPr/>
        <p:txBody>
          <a:bodyPr/>
          <a:lstStyle/>
          <a:p>
            <a:r>
              <a:rPr lang="en-US" altLang="en-US" b="1" dirty="0">
                <a:solidFill>
                  <a:srgbClr val="F58221"/>
                </a:solidFill>
              </a:rPr>
              <a:t>Storyboarding</a:t>
            </a:r>
          </a:p>
        </p:txBody>
      </p:sp>
      <p:pic>
        <p:nvPicPr>
          <p:cNvPr id="22531" name="Picture 4">
            <a:extLst>
              <a:ext uri="{FF2B5EF4-FFF2-40B4-BE49-F238E27FC236}">
                <a16:creationId xmlns:a16="http://schemas.microsoft.com/office/drawing/2014/main" id="{B344332C-1509-F2B2-FEE0-AAAD9C17962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133600" y="1752600"/>
            <a:ext cx="8001000" cy="4419600"/>
          </a:xfrm>
          <a:noFill/>
        </p:spPr>
      </p:pic>
      <p:pic>
        <p:nvPicPr>
          <p:cNvPr id="6" name="Graphic 21">
            <a:extLst>
              <a:ext uri="{FF2B5EF4-FFF2-40B4-BE49-F238E27FC236}">
                <a16:creationId xmlns:a16="http://schemas.microsoft.com/office/drawing/2014/main" id="{076D9A09-F482-57FE-0E90-A00FDB1D65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1E835D45-725C-C02D-1E4B-B6B34CED94AB}"/>
              </a:ext>
            </a:extLst>
          </p:cNvPr>
          <p:cNvSpPr>
            <a:spLocks noGrp="1"/>
          </p:cNvSpPr>
          <p:nvPr>
            <p:ph type="title"/>
          </p:nvPr>
        </p:nvSpPr>
        <p:spPr/>
        <p:txBody>
          <a:bodyPr/>
          <a:lstStyle/>
          <a:p>
            <a:r>
              <a:rPr lang="en-US" altLang="en-US" b="1" dirty="0">
                <a:solidFill>
                  <a:srgbClr val="F58221"/>
                </a:solidFill>
              </a:rPr>
              <a:t>Storyboards for User Based Systems</a:t>
            </a:r>
          </a:p>
        </p:txBody>
      </p:sp>
      <p:sp>
        <p:nvSpPr>
          <p:cNvPr id="23555" name="Content Placeholder 2">
            <a:extLst>
              <a:ext uri="{FF2B5EF4-FFF2-40B4-BE49-F238E27FC236}">
                <a16:creationId xmlns:a16="http://schemas.microsoft.com/office/drawing/2014/main" id="{3B20DA13-09B0-010C-8FED-3B57EFC0E9E0}"/>
              </a:ext>
            </a:extLst>
          </p:cNvPr>
          <p:cNvSpPr>
            <a:spLocks noGrp="1"/>
          </p:cNvSpPr>
          <p:nvPr>
            <p:ph idx="1"/>
          </p:nvPr>
        </p:nvSpPr>
        <p:spPr/>
        <p:txBody>
          <a:bodyPr/>
          <a:lstStyle/>
          <a:p>
            <a:r>
              <a:rPr lang="en-US" altLang="en-US"/>
              <a:t>Storyboards for user-based systems deal with the three essential elements of any activity:</a:t>
            </a:r>
          </a:p>
          <a:p>
            <a:pPr lvl="1"/>
            <a:r>
              <a:rPr lang="en-US" altLang="en-US"/>
              <a:t>Who the players are</a:t>
            </a:r>
          </a:p>
          <a:p>
            <a:pPr lvl="1">
              <a:buFont typeface="Wingdings" panose="05000000000000000000" pitchFamily="2" charset="2"/>
              <a:buNone/>
            </a:pPr>
            <a:endParaRPr lang="en-US" altLang="en-US"/>
          </a:p>
          <a:p>
            <a:pPr lvl="1"/>
            <a:r>
              <a:rPr lang="en-US" altLang="en-US"/>
              <a:t>What happens to them</a:t>
            </a:r>
          </a:p>
          <a:p>
            <a:pPr lvl="1"/>
            <a:endParaRPr lang="en-US" altLang="en-US"/>
          </a:p>
          <a:p>
            <a:pPr lvl="1"/>
            <a:r>
              <a:rPr lang="en-US" altLang="en-US"/>
              <a:t>How it happens</a:t>
            </a:r>
          </a:p>
        </p:txBody>
      </p:sp>
      <p:pic>
        <p:nvPicPr>
          <p:cNvPr id="6" name="Graphic 21">
            <a:extLst>
              <a:ext uri="{FF2B5EF4-FFF2-40B4-BE49-F238E27FC236}">
                <a16:creationId xmlns:a16="http://schemas.microsoft.com/office/drawing/2014/main" id="{64CD5DEC-4A0C-2724-68F9-9C8C17ABA9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646F4F3B-11CC-EBEB-5144-FE061C94FB50}"/>
              </a:ext>
            </a:extLst>
          </p:cNvPr>
          <p:cNvSpPr>
            <a:spLocks noGrp="1"/>
          </p:cNvSpPr>
          <p:nvPr>
            <p:ph type="title"/>
          </p:nvPr>
        </p:nvSpPr>
        <p:spPr/>
        <p:txBody>
          <a:bodyPr/>
          <a:lstStyle/>
          <a:p>
            <a:r>
              <a:rPr lang="en-US" altLang="en-US" b="1" dirty="0">
                <a:solidFill>
                  <a:srgbClr val="F58221"/>
                </a:solidFill>
              </a:rPr>
              <a:t>Three Essential Elements</a:t>
            </a:r>
          </a:p>
        </p:txBody>
      </p:sp>
      <p:sp>
        <p:nvSpPr>
          <p:cNvPr id="24579" name="Content Placeholder 2">
            <a:extLst>
              <a:ext uri="{FF2B5EF4-FFF2-40B4-BE49-F238E27FC236}">
                <a16:creationId xmlns:a16="http://schemas.microsoft.com/office/drawing/2014/main" id="{8B20EEA2-BFBA-DD83-DCFB-7B46A5D60176}"/>
              </a:ext>
            </a:extLst>
          </p:cNvPr>
          <p:cNvSpPr>
            <a:spLocks noGrp="1"/>
          </p:cNvSpPr>
          <p:nvPr>
            <p:ph idx="1"/>
          </p:nvPr>
        </p:nvSpPr>
        <p:spPr>
          <a:xfrm>
            <a:off x="1905000" y="1752600"/>
            <a:ext cx="8458200" cy="4876800"/>
          </a:xfrm>
        </p:spPr>
        <p:txBody>
          <a:bodyPr/>
          <a:lstStyle/>
          <a:p>
            <a:r>
              <a:rPr lang="en-US" altLang="en-US" sz="2400"/>
              <a:t>The </a:t>
            </a:r>
            <a:r>
              <a:rPr lang="en-US" altLang="en-US" sz="2400" b="1" i="1"/>
              <a:t>who</a:t>
            </a:r>
            <a:r>
              <a:rPr lang="en-US" altLang="en-US" sz="2400"/>
              <a:t> element defines the players, or the users of the system.</a:t>
            </a:r>
          </a:p>
          <a:p>
            <a:r>
              <a:rPr lang="en-US" altLang="en-US" sz="2400"/>
              <a:t>The “who” are such players as users, other systems, or devices— they are the actors that interact with the solution system.</a:t>
            </a:r>
          </a:p>
          <a:p>
            <a:r>
              <a:rPr lang="en-US" altLang="en-US" sz="2400"/>
              <a:t>The </a:t>
            </a:r>
            <a:r>
              <a:rPr lang="en-US" altLang="en-US" sz="2400" b="1" i="1"/>
              <a:t>what</a:t>
            </a:r>
            <a:r>
              <a:rPr lang="en-US" altLang="en-US" sz="2400"/>
              <a:t> element represents the behavior of the users as they interact with the system as well as the behavior of the system as it interacts with the user.</a:t>
            </a:r>
          </a:p>
          <a:p>
            <a:r>
              <a:rPr lang="en-US" altLang="en-US" sz="2400"/>
              <a:t>The </a:t>
            </a:r>
            <a:r>
              <a:rPr lang="en-US" altLang="en-US" sz="2400" b="1" i="1"/>
              <a:t>how</a:t>
            </a:r>
            <a:r>
              <a:rPr lang="en-US" altLang="en-US" sz="2400"/>
              <a:t> element provides descriptions of how this interaction happens, showing events, states, and state transitions.</a:t>
            </a:r>
          </a:p>
          <a:p>
            <a:pPr>
              <a:buFont typeface="Wingdings" panose="05000000000000000000" pitchFamily="2" charset="2"/>
              <a:buNone/>
            </a:pPr>
            <a:endParaRPr lang="en-US" altLang="en-US" sz="2400"/>
          </a:p>
        </p:txBody>
      </p:sp>
      <p:pic>
        <p:nvPicPr>
          <p:cNvPr id="6" name="Graphic 21">
            <a:extLst>
              <a:ext uri="{FF2B5EF4-FFF2-40B4-BE49-F238E27FC236}">
                <a16:creationId xmlns:a16="http://schemas.microsoft.com/office/drawing/2014/main" id="{3F7AE136-EA0E-D401-CEDB-47B434110B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5" name="Rectangle 3">
            <a:extLst>
              <a:ext uri="{FF2B5EF4-FFF2-40B4-BE49-F238E27FC236}">
                <a16:creationId xmlns:a16="http://schemas.microsoft.com/office/drawing/2014/main" id="{8FA082E6-5B99-DCF3-BDDD-0D33545AAB2A}"/>
              </a:ext>
            </a:extLst>
          </p:cNvPr>
          <p:cNvSpPr>
            <a:spLocks noGrp="1" noChangeArrowheads="1"/>
          </p:cNvSpPr>
          <p:nvPr>
            <p:ph type="body" sz="half" idx="1"/>
          </p:nvPr>
        </p:nvSpPr>
        <p:spPr>
          <a:xfrm>
            <a:off x="1981200" y="1125538"/>
            <a:ext cx="8362950" cy="5351462"/>
          </a:xfrm>
        </p:spPr>
        <p:txBody>
          <a:bodyPr/>
          <a:lstStyle/>
          <a:p>
            <a:r>
              <a:rPr lang="en-US" altLang="en-US" dirty="0"/>
              <a:t>Storyboarding</a:t>
            </a:r>
          </a:p>
          <a:p>
            <a:pPr marL="285750" lvl="1" indent="-171450"/>
            <a:r>
              <a:rPr lang="en-US" altLang="en-US" dirty="0"/>
              <a:t>It’s a series of key frames</a:t>
            </a:r>
          </a:p>
          <a:p>
            <a:pPr marL="571500" lvl="2"/>
            <a:r>
              <a:rPr lang="en-US" altLang="en-US" dirty="0"/>
              <a:t>Originally from film; used to get the idea of a scene</a:t>
            </a:r>
          </a:p>
          <a:p>
            <a:pPr marL="571500" lvl="2"/>
            <a:r>
              <a:rPr lang="en-US" altLang="en-US" dirty="0"/>
              <a:t>Snapshots of the interface at particular points in the interaction</a:t>
            </a:r>
            <a:br>
              <a:rPr lang="en-US" altLang="en-US" dirty="0"/>
            </a:br>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285750" lvl="1" indent="-171450"/>
            <a:endParaRPr lang="en-US" altLang="en-US" dirty="0"/>
          </a:p>
          <a:p>
            <a:endParaRPr lang="en-US" altLang="en-US" sz="2000" dirty="0"/>
          </a:p>
        </p:txBody>
      </p:sp>
      <p:pic>
        <p:nvPicPr>
          <p:cNvPr id="259076" name="Picture 4">
            <a:extLst>
              <a:ext uri="{FF2B5EF4-FFF2-40B4-BE49-F238E27FC236}">
                <a16:creationId xmlns:a16="http://schemas.microsoft.com/office/drawing/2014/main" id="{7843BC89-0D49-5D3C-C5DA-AD0C2238AFC8}"/>
              </a:ext>
            </a:extLst>
          </p:cNvPr>
          <p:cNvPicPr>
            <a:picLocks noGrp="1" noChangeAspect="1" noChangeArrowheads="1"/>
          </p:cNvPicPr>
          <p:nvPr>
            <p:ph sz="quarter" idx="2"/>
          </p:nvPr>
        </p:nvPicPr>
        <p:blipFill>
          <a:blip r:embed="rId4">
            <a:extLst>
              <a:ext uri="{28A0092B-C50C-407E-A947-70E740481C1C}">
                <a14:useLocalDpi xmlns:a14="http://schemas.microsoft.com/office/drawing/2010/main" val="0"/>
              </a:ext>
            </a:extLst>
          </a:blip>
          <a:srcRect/>
          <a:stretch>
            <a:fillRect/>
          </a:stretch>
        </p:blipFill>
        <p:spPr>
          <a:xfrm>
            <a:off x="4146930" y="2725737"/>
            <a:ext cx="7127875" cy="14065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59077" name="Picture 5">
            <a:extLst>
              <a:ext uri="{FF2B5EF4-FFF2-40B4-BE49-F238E27FC236}">
                <a16:creationId xmlns:a16="http://schemas.microsoft.com/office/drawing/2014/main" id="{030428BF-BFB2-41EF-9302-13F0A70DBC4B}"/>
              </a:ext>
            </a:extLst>
          </p:cNvPr>
          <p:cNvPicPr>
            <a:picLocks noGrp="1" noChangeAspect="1" noChangeArrowheads="1" noCrop="1"/>
          </p:cNvPicPr>
          <p:nvPr>
            <p:ph sz="quarter" idx="3"/>
          </p:nvPr>
        </p:nvPicPr>
        <p:blipFill>
          <a:blip r:embed="rId5">
            <a:extLst>
              <a:ext uri="{28A0092B-C50C-407E-A947-70E740481C1C}">
                <a14:useLocalDpi xmlns:a14="http://schemas.microsoft.com/office/drawing/2010/main" val="0"/>
              </a:ext>
            </a:extLst>
          </a:blip>
          <a:srcRect/>
          <a:stretch>
            <a:fillRect/>
          </a:stretch>
        </p:blipFill>
        <p:spPr>
          <a:xfrm>
            <a:off x="2566989" y="3716339"/>
            <a:ext cx="1285875" cy="10429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9078" name="Text Box 6">
            <a:extLst>
              <a:ext uri="{FF2B5EF4-FFF2-40B4-BE49-F238E27FC236}">
                <a16:creationId xmlns:a16="http://schemas.microsoft.com/office/drawing/2014/main" id="{A91B9F74-3524-F7C6-2D4E-BD2BB944D94F}"/>
              </a:ext>
            </a:extLst>
          </p:cNvPr>
          <p:cNvSpPr txBox="1">
            <a:spLocks noChangeArrowheads="1"/>
          </p:cNvSpPr>
          <p:nvPr/>
        </p:nvSpPr>
        <p:spPr bwMode="auto">
          <a:xfrm>
            <a:off x="2135189" y="5084763"/>
            <a:ext cx="7488237" cy="708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marL="177800" indent="-1778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buFontTx/>
              <a:buChar char="•"/>
            </a:pPr>
            <a:r>
              <a:rPr lang="en-US" altLang="en-US" sz="2000"/>
              <a:t>For interfaces it allows users to quickly evaluate</a:t>
            </a:r>
            <a:r>
              <a:rPr lang="en-US" altLang="en-US" sz="1400">
                <a:latin typeface="Arial" panose="020B0604020202020204" pitchFamily="34" charset="0"/>
              </a:rPr>
              <a:t> </a:t>
            </a:r>
            <a:r>
              <a:rPr lang="en-US" altLang="en-US" sz="2000"/>
              <a:t>the direction of the design</a:t>
            </a:r>
          </a:p>
        </p:txBody>
      </p:sp>
      <p:pic>
        <p:nvPicPr>
          <p:cNvPr id="6" name="Graphic 21">
            <a:extLst>
              <a:ext uri="{FF2B5EF4-FFF2-40B4-BE49-F238E27FC236}">
                <a16:creationId xmlns:a16="http://schemas.microsoft.com/office/drawing/2014/main" id="{C2D155B5-9D85-04A5-AC84-F66C1D41EEC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ustDataLst>
      <p:tags r:id="rId1"/>
    </p:custDataLst>
    <p:extLst>
      <p:ext uri="{BB962C8B-B14F-4D97-AF65-F5344CB8AC3E}">
        <p14:creationId xmlns:p14="http://schemas.microsoft.com/office/powerpoint/2010/main" val="15433179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5907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5907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590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907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Rectangle 2">
            <a:extLst>
              <a:ext uri="{FF2B5EF4-FFF2-40B4-BE49-F238E27FC236}">
                <a16:creationId xmlns:a16="http://schemas.microsoft.com/office/drawing/2014/main" id="{F297034A-ED23-4F37-1901-469F90ECE5E4}"/>
              </a:ext>
            </a:extLst>
          </p:cNvPr>
          <p:cNvSpPr>
            <a:spLocks noGrp="1" noChangeArrowheads="1"/>
          </p:cNvSpPr>
          <p:nvPr>
            <p:ph type="title"/>
          </p:nvPr>
        </p:nvSpPr>
        <p:spPr/>
        <p:txBody>
          <a:bodyPr/>
          <a:lstStyle/>
          <a:p>
            <a:r>
              <a:rPr lang="en-US" altLang="en-US"/>
              <a:t>Storyboarding</a:t>
            </a:r>
          </a:p>
        </p:txBody>
      </p:sp>
      <p:pic>
        <p:nvPicPr>
          <p:cNvPr id="261123" name="Picture 3">
            <a:extLst>
              <a:ext uri="{FF2B5EF4-FFF2-40B4-BE49-F238E27FC236}">
                <a16:creationId xmlns:a16="http://schemas.microsoft.com/office/drawing/2014/main" id="{62C6412F-D09D-003B-C734-3FA5CBE1E0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1451" y="1341439"/>
            <a:ext cx="6335713" cy="48529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61124" name="Text Box 4">
            <a:extLst>
              <a:ext uri="{FF2B5EF4-FFF2-40B4-BE49-F238E27FC236}">
                <a16:creationId xmlns:a16="http://schemas.microsoft.com/office/drawing/2014/main" id="{90F8AAF3-79C4-7FEE-077E-EA95B1192E1F}"/>
              </a:ext>
            </a:extLst>
          </p:cNvPr>
          <p:cNvSpPr txBox="1">
            <a:spLocks noChangeArrowheads="1"/>
          </p:cNvSpPr>
          <p:nvPr/>
        </p:nvSpPr>
        <p:spPr bwMode="auto">
          <a:xfrm>
            <a:off x="2711451" y="6237288"/>
            <a:ext cx="35290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Initial order screen</a:t>
            </a:r>
          </a:p>
        </p:txBody>
      </p:sp>
      <p:sp>
        <p:nvSpPr>
          <p:cNvPr id="261125" name="AutoShape 5">
            <a:extLst>
              <a:ext uri="{FF2B5EF4-FFF2-40B4-BE49-F238E27FC236}">
                <a16:creationId xmlns:a16="http://schemas.microsoft.com/office/drawing/2014/main" id="{AD981FF2-A784-3453-378A-829F04669E80}"/>
              </a:ext>
            </a:extLst>
          </p:cNvPr>
          <p:cNvSpPr>
            <a:spLocks noChangeArrowheads="1"/>
          </p:cNvSpPr>
          <p:nvPr/>
        </p:nvSpPr>
        <p:spPr bwMode="auto">
          <a:xfrm>
            <a:off x="91201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6" name="Graphic 21">
            <a:extLst>
              <a:ext uri="{FF2B5EF4-FFF2-40B4-BE49-F238E27FC236}">
                <a16:creationId xmlns:a16="http://schemas.microsoft.com/office/drawing/2014/main" id="{240B140F-E2AA-0057-6A9E-9A88AF087BD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453878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Rectangle 2">
            <a:extLst>
              <a:ext uri="{FF2B5EF4-FFF2-40B4-BE49-F238E27FC236}">
                <a16:creationId xmlns:a16="http://schemas.microsoft.com/office/drawing/2014/main" id="{B7B9B60A-3E82-533C-DD5E-CCA8764A16A7}"/>
              </a:ext>
            </a:extLst>
          </p:cNvPr>
          <p:cNvSpPr>
            <a:spLocks noGrp="1" noChangeArrowheads="1"/>
          </p:cNvSpPr>
          <p:nvPr>
            <p:ph type="title"/>
          </p:nvPr>
        </p:nvSpPr>
        <p:spPr/>
        <p:txBody>
          <a:bodyPr/>
          <a:lstStyle/>
          <a:p>
            <a:r>
              <a:rPr lang="en-US" altLang="en-US"/>
              <a:t>Storyboarding (2)</a:t>
            </a:r>
          </a:p>
        </p:txBody>
      </p:sp>
      <p:pic>
        <p:nvPicPr>
          <p:cNvPr id="263171" name="Picture 3">
            <a:extLst>
              <a:ext uri="{FF2B5EF4-FFF2-40B4-BE49-F238E27FC236}">
                <a16:creationId xmlns:a16="http://schemas.microsoft.com/office/drawing/2014/main" id="{502F9333-36C1-DD22-BC39-7644FE2BB8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4114" y="1268414"/>
            <a:ext cx="6408737" cy="49037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3172" name="AutoShape 4">
            <a:extLst>
              <a:ext uri="{FF2B5EF4-FFF2-40B4-BE49-F238E27FC236}">
                <a16:creationId xmlns:a16="http://schemas.microsoft.com/office/drawing/2014/main" id="{D3FB20A7-48EF-86C9-6FF5-ADE440646D2D}"/>
              </a:ext>
            </a:extLst>
          </p:cNvPr>
          <p:cNvSpPr>
            <a:spLocks noChangeArrowheads="1"/>
          </p:cNvSpPr>
          <p:nvPr/>
        </p:nvSpPr>
        <p:spPr bwMode="auto">
          <a:xfrm>
            <a:off x="1774825"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63173" name="Text Box 5">
            <a:extLst>
              <a:ext uri="{FF2B5EF4-FFF2-40B4-BE49-F238E27FC236}">
                <a16:creationId xmlns:a16="http://schemas.microsoft.com/office/drawing/2014/main" id="{F55A5B59-DF99-81E0-60DE-33EEA8202091}"/>
              </a:ext>
            </a:extLst>
          </p:cNvPr>
          <p:cNvSpPr txBox="1">
            <a:spLocks noChangeArrowheads="1"/>
          </p:cNvSpPr>
          <p:nvPr/>
        </p:nvSpPr>
        <p:spPr bwMode="auto">
          <a:xfrm>
            <a:off x="2497139" y="6237288"/>
            <a:ext cx="41036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Person orders an “Ecstatic Burger”</a:t>
            </a:r>
          </a:p>
        </p:txBody>
      </p:sp>
      <p:sp>
        <p:nvSpPr>
          <p:cNvPr id="263174" name="AutoShape 6">
            <a:extLst>
              <a:ext uri="{FF2B5EF4-FFF2-40B4-BE49-F238E27FC236}">
                <a16:creationId xmlns:a16="http://schemas.microsoft.com/office/drawing/2014/main" id="{EC24FDF7-3787-8437-D5A1-50A75E1B9F0F}"/>
              </a:ext>
            </a:extLst>
          </p:cNvPr>
          <p:cNvSpPr>
            <a:spLocks noChangeArrowheads="1"/>
          </p:cNvSpPr>
          <p:nvPr/>
        </p:nvSpPr>
        <p:spPr bwMode="auto">
          <a:xfrm>
            <a:off x="89042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6" name="Graphic 21">
            <a:extLst>
              <a:ext uri="{FF2B5EF4-FFF2-40B4-BE49-F238E27FC236}">
                <a16:creationId xmlns:a16="http://schemas.microsoft.com/office/drawing/2014/main" id="{3A0EF26E-722B-6E3D-73E1-14C1B0536F8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36767696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2">
            <a:extLst>
              <a:ext uri="{FF2B5EF4-FFF2-40B4-BE49-F238E27FC236}">
                <a16:creationId xmlns:a16="http://schemas.microsoft.com/office/drawing/2014/main" id="{114E3D94-1D5E-CB3C-A784-329841BC44DB}"/>
              </a:ext>
            </a:extLst>
          </p:cNvPr>
          <p:cNvSpPr>
            <a:spLocks noGrp="1" noChangeArrowheads="1"/>
          </p:cNvSpPr>
          <p:nvPr>
            <p:ph type="title"/>
          </p:nvPr>
        </p:nvSpPr>
        <p:spPr/>
        <p:txBody>
          <a:bodyPr/>
          <a:lstStyle/>
          <a:p>
            <a:r>
              <a:rPr lang="en-US" altLang="en-US"/>
              <a:t>Storyboarding (3)</a:t>
            </a:r>
          </a:p>
        </p:txBody>
      </p:sp>
      <p:sp>
        <p:nvSpPr>
          <p:cNvPr id="265219" name="Text Box 3">
            <a:extLst>
              <a:ext uri="{FF2B5EF4-FFF2-40B4-BE49-F238E27FC236}">
                <a16:creationId xmlns:a16="http://schemas.microsoft.com/office/drawing/2014/main" id="{26B2D01D-9B82-5BA6-A636-59F1553B90A8}"/>
              </a:ext>
            </a:extLst>
          </p:cNvPr>
          <p:cNvSpPr txBox="1">
            <a:spLocks noChangeArrowheads="1"/>
          </p:cNvSpPr>
          <p:nvPr/>
        </p:nvSpPr>
        <p:spPr bwMode="auto">
          <a:xfrm>
            <a:off x="2424113" y="6308726"/>
            <a:ext cx="201771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Order is placed</a:t>
            </a:r>
          </a:p>
        </p:txBody>
      </p:sp>
      <p:sp>
        <p:nvSpPr>
          <p:cNvPr id="265220" name="AutoShape 4">
            <a:extLst>
              <a:ext uri="{FF2B5EF4-FFF2-40B4-BE49-F238E27FC236}">
                <a16:creationId xmlns:a16="http://schemas.microsoft.com/office/drawing/2014/main" id="{22B6503C-1750-0B4F-873F-DFAA892E8C4F}"/>
              </a:ext>
            </a:extLst>
          </p:cNvPr>
          <p:cNvSpPr>
            <a:spLocks noChangeArrowheads="1"/>
          </p:cNvSpPr>
          <p:nvPr/>
        </p:nvSpPr>
        <p:spPr bwMode="auto">
          <a:xfrm>
            <a:off x="1774825"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65221" name="AutoShape 5">
            <a:extLst>
              <a:ext uri="{FF2B5EF4-FFF2-40B4-BE49-F238E27FC236}">
                <a16:creationId xmlns:a16="http://schemas.microsoft.com/office/drawing/2014/main" id="{01EED432-6B40-3CB4-85DB-EC813EF16B2A}"/>
              </a:ext>
            </a:extLst>
          </p:cNvPr>
          <p:cNvSpPr>
            <a:spLocks noChangeArrowheads="1"/>
          </p:cNvSpPr>
          <p:nvPr/>
        </p:nvSpPr>
        <p:spPr bwMode="auto">
          <a:xfrm>
            <a:off x="9048750"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265222" name="Picture 6">
            <a:extLst>
              <a:ext uri="{FF2B5EF4-FFF2-40B4-BE49-F238E27FC236}">
                <a16:creationId xmlns:a16="http://schemas.microsoft.com/office/drawing/2014/main" id="{2D498702-FC3D-0F0A-3C2E-87FD327F0FC2}"/>
              </a:ext>
            </a:extLst>
          </p:cNvPr>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2424113" y="1268413"/>
            <a:ext cx="6551612" cy="4970462"/>
          </a:xfrm>
          <a:noFill/>
          <a:ln>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Graphic 21">
            <a:extLst>
              <a:ext uri="{FF2B5EF4-FFF2-40B4-BE49-F238E27FC236}">
                <a16:creationId xmlns:a16="http://schemas.microsoft.com/office/drawing/2014/main" id="{B875D8C1-410C-6694-481B-4731B878FA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4034205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2">
            <a:extLst>
              <a:ext uri="{FF2B5EF4-FFF2-40B4-BE49-F238E27FC236}">
                <a16:creationId xmlns:a16="http://schemas.microsoft.com/office/drawing/2014/main" id="{55B707CA-E82C-7F36-2DAB-EDB06E8E275F}"/>
              </a:ext>
            </a:extLst>
          </p:cNvPr>
          <p:cNvSpPr>
            <a:spLocks noGrp="1" noChangeArrowheads="1"/>
          </p:cNvSpPr>
          <p:nvPr>
            <p:ph type="title"/>
          </p:nvPr>
        </p:nvSpPr>
        <p:spPr/>
        <p:txBody>
          <a:bodyPr/>
          <a:lstStyle/>
          <a:p>
            <a:r>
              <a:rPr lang="en-US" altLang="en-US"/>
              <a:t>Storyboarding (4)</a:t>
            </a:r>
          </a:p>
        </p:txBody>
      </p:sp>
      <p:pic>
        <p:nvPicPr>
          <p:cNvPr id="267267" name="Picture 3">
            <a:extLst>
              <a:ext uri="{FF2B5EF4-FFF2-40B4-BE49-F238E27FC236}">
                <a16:creationId xmlns:a16="http://schemas.microsoft.com/office/drawing/2014/main" id="{2B29D6EA-2307-F40C-0F1F-AE6385CFB67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351088" y="1125538"/>
            <a:ext cx="6553200" cy="5078412"/>
          </a:xfrm>
          <a:noFill/>
          <a:ln>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7268" name="AutoShape 4">
            <a:extLst>
              <a:ext uri="{FF2B5EF4-FFF2-40B4-BE49-F238E27FC236}">
                <a16:creationId xmlns:a16="http://schemas.microsoft.com/office/drawing/2014/main" id="{86DAFA7C-7D2D-228B-9263-D26073BF416B}"/>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67269" name="Text Box 5">
            <a:extLst>
              <a:ext uri="{FF2B5EF4-FFF2-40B4-BE49-F238E27FC236}">
                <a16:creationId xmlns:a16="http://schemas.microsoft.com/office/drawing/2014/main" id="{54657B17-0B2C-9190-EE02-7B1E7A94F1B4}"/>
              </a:ext>
            </a:extLst>
          </p:cNvPr>
          <p:cNvSpPr txBox="1">
            <a:spLocks noChangeArrowheads="1"/>
          </p:cNvSpPr>
          <p:nvPr/>
        </p:nvSpPr>
        <p:spPr bwMode="auto">
          <a:xfrm>
            <a:off x="2351089" y="6237288"/>
            <a:ext cx="28082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Payment screen comes up</a:t>
            </a:r>
          </a:p>
        </p:txBody>
      </p:sp>
      <p:sp>
        <p:nvSpPr>
          <p:cNvPr id="267270" name="AutoShape 6">
            <a:extLst>
              <a:ext uri="{FF2B5EF4-FFF2-40B4-BE49-F238E27FC236}">
                <a16:creationId xmlns:a16="http://schemas.microsoft.com/office/drawing/2014/main" id="{64A0B13A-DBF9-3F46-910E-EA1EF7F80434}"/>
              </a:ext>
            </a:extLst>
          </p:cNvPr>
          <p:cNvSpPr>
            <a:spLocks noChangeArrowheads="1"/>
          </p:cNvSpPr>
          <p:nvPr/>
        </p:nvSpPr>
        <p:spPr bwMode="auto">
          <a:xfrm>
            <a:off x="8975725" y="3313944"/>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10" name="Graphic 21">
            <a:extLst>
              <a:ext uri="{FF2B5EF4-FFF2-40B4-BE49-F238E27FC236}">
                <a16:creationId xmlns:a16="http://schemas.microsoft.com/office/drawing/2014/main" id="{6C91B354-4146-627F-8ACC-BC3FB3B11CA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699586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a:extLst>
              <a:ext uri="{FF2B5EF4-FFF2-40B4-BE49-F238E27FC236}">
                <a16:creationId xmlns:a16="http://schemas.microsoft.com/office/drawing/2014/main" id="{58B02967-0769-6E67-671F-9E483A081D35}"/>
              </a:ext>
            </a:extLst>
          </p:cNvPr>
          <p:cNvSpPr>
            <a:spLocks noGrp="1" noChangeArrowheads="1"/>
          </p:cNvSpPr>
          <p:nvPr>
            <p:ph type="title"/>
          </p:nvPr>
        </p:nvSpPr>
        <p:spPr/>
        <p:txBody>
          <a:bodyPr/>
          <a:lstStyle/>
          <a:p>
            <a:r>
              <a:rPr lang="en-US" altLang="en-US"/>
              <a:t>Storyboarding (5)</a:t>
            </a:r>
          </a:p>
        </p:txBody>
      </p:sp>
      <p:pic>
        <p:nvPicPr>
          <p:cNvPr id="269315" name="Picture 3">
            <a:extLst>
              <a:ext uri="{FF2B5EF4-FFF2-40B4-BE49-F238E27FC236}">
                <a16:creationId xmlns:a16="http://schemas.microsoft.com/office/drawing/2014/main" id="{82B6DEB6-2062-41A0-5EC4-9CFE635177B0}"/>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351088" y="1196975"/>
            <a:ext cx="6553200" cy="4967288"/>
          </a:xfrm>
          <a:noFill/>
          <a:ln>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9316" name="Text Box 4">
            <a:extLst>
              <a:ext uri="{FF2B5EF4-FFF2-40B4-BE49-F238E27FC236}">
                <a16:creationId xmlns:a16="http://schemas.microsoft.com/office/drawing/2014/main" id="{0B31EE6A-0F5D-2A9C-CD85-F415D28F357A}"/>
              </a:ext>
            </a:extLst>
          </p:cNvPr>
          <p:cNvSpPr txBox="1">
            <a:spLocks noChangeArrowheads="1"/>
          </p:cNvSpPr>
          <p:nvPr/>
        </p:nvSpPr>
        <p:spPr bwMode="auto">
          <a:xfrm>
            <a:off x="2351089" y="6237288"/>
            <a:ext cx="22320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User pays with cash</a:t>
            </a:r>
          </a:p>
        </p:txBody>
      </p:sp>
      <p:sp>
        <p:nvSpPr>
          <p:cNvPr id="269317" name="AutoShape 5">
            <a:extLst>
              <a:ext uri="{FF2B5EF4-FFF2-40B4-BE49-F238E27FC236}">
                <a16:creationId xmlns:a16="http://schemas.microsoft.com/office/drawing/2014/main" id="{3F5DB259-39F3-CE42-90E3-0F83EA07F260}"/>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69318" name="AutoShape 6">
            <a:extLst>
              <a:ext uri="{FF2B5EF4-FFF2-40B4-BE49-F238E27FC236}">
                <a16:creationId xmlns:a16="http://schemas.microsoft.com/office/drawing/2014/main" id="{BAD4684A-31BD-6FB1-55CA-D873FDD3DCFD}"/>
              </a:ext>
            </a:extLst>
          </p:cNvPr>
          <p:cNvSpPr>
            <a:spLocks noChangeArrowheads="1"/>
          </p:cNvSpPr>
          <p:nvPr/>
        </p:nvSpPr>
        <p:spPr bwMode="auto">
          <a:xfrm>
            <a:off x="8975725"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6" name="Graphic 21">
            <a:extLst>
              <a:ext uri="{FF2B5EF4-FFF2-40B4-BE49-F238E27FC236}">
                <a16:creationId xmlns:a16="http://schemas.microsoft.com/office/drawing/2014/main" id="{BE28B0D7-AA28-686D-D53C-1F95E7C3EF5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24944929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2">
            <a:extLst>
              <a:ext uri="{FF2B5EF4-FFF2-40B4-BE49-F238E27FC236}">
                <a16:creationId xmlns:a16="http://schemas.microsoft.com/office/drawing/2014/main" id="{96D3E455-B832-032D-8F8C-C3CC1D160ED3}"/>
              </a:ext>
            </a:extLst>
          </p:cNvPr>
          <p:cNvSpPr>
            <a:spLocks noGrp="1" noChangeArrowheads="1"/>
          </p:cNvSpPr>
          <p:nvPr>
            <p:ph type="title"/>
          </p:nvPr>
        </p:nvSpPr>
        <p:spPr/>
        <p:txBody>
          <a:bodyPr/>
          <a:lstStyle/>
          <a:p>
            <a:r>
              <a:rPr lang="en-US" altLang="en-US"/>
              <a:t>Storyboarding (6)</a:t>
            </a:r>
          </a:p>
        </p:txBody>
      </p:sp>
      <p:sp>
        <p:nvSpPr>
          <p:cNvPr id="271363" name="Text Box 3">
            <a:extLst>
              <a:ext uri="{FF2B5EF4-FFF2-40B4-BE49-F238E27FC236}">
                <a16:creationId xmlns:a16="http://schemas.microsoft.com/office/drawing/2014/main" id="{F34B3863-86F8-E001-18E1-B6394A924129}"/>
              </a:ext>
            </a:extLst>
          </p:cNvPr>
          <p:cNvSpPr txBox="1">
            <a:spLocks noChangeArrowheads="1"/>
          </p:cNvSpPr>
          <p:nvPr/>
        </p:nvSpPr>
        <p:spPr bwMode="auto">
          <a:xfrm>
            <a:off x="2422526" y="6237288"/>
            <a:ext cx="39608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Order confirmation screen comes up</a:t>
            </a:r>
          </a:p>
        </p:txBody>
      </p:sp>
      <p:pic>
        <p:nvPicPr>
          <p:cNvPr id="271364" name="Picture 4">
            <a:extLst>
              <a:ext uri="{FF2B5EF4-FFF2-40B4-BE49-F238E27FC236}">
                <a16:creationId xmlns:a16="http://schemas.microsoft.com/office/drawing/2014/main" id="{CF7E1D0E-BB91-B924-48F7-B303EEE8F5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1088" y="1196975"/>
            <a:ext cx="6481762" cy="49863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1365" name="AutoShape 5">
            <a:extLst>
              <a:ext uri="{FF2B5EF4-FFF2-40B4-BE49-F238E27FC236}">
                <a16:creationId xmlns:a16="http://schemas.microsoft.com/office/drawing/2014/main" id="{B8CE4E61-D407-B180-ABDB-E00AB835C57C}"/>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71366" name="AutoShape 6">
            <a:extLst>
              <a:ext uri="{FF2B5EF4-FFF2-40B4-BE49-F238E27FC236}">
                <a16:creationId xmlns:a16="http://schemas.microsoft.com/office/drawing/2014/main" id="{22139C06-464E-04D0-26D4-7B275E737525}"/>
              </a:ext>
            </a:extLst>
          </p:cNvPr>
          <p:cNvSpPr>
            <a:spLocks noChangeArrowheads="1"/>
          </p:cNvSpPr>
          <p:nvPr/>
        </p:nvSpPr>
        <p:spPr bwMode="auto">
          <a:xfrm>
            <a:off x="8904288" y="3313944"/>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6" name="Graphic 21">
            <a:extLst>
              <a:ext uri="{FF2B5EF4-FFF2-40B4-BE49-F238E27FC236}">
                <a16:creationId xmlns:a16="http://schemas.microsoft.com/office/drawing/2014/main" id="{FB72AC9D-0099-6631-7FC2-35652943301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812025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a:extLst>
              <a:ext uri="{FF2B5EF4-FFF2-40B4-BE49-F238E27FC236}">
                <a16:creationId xmlns:a16="http://schemas.microsoft.com/office/drawing/2014/main" id="{19E5D994-6EF5-F9AE-7510-8CF9D7E4A736}"/>
              </a:ext>
            </a:extLst>
          </p:cNvPr>
          <p:cNvSpPr>
            <a:spLocks noGrp="1" noChangeArrowheads="1"/>
          </p:cNvSpPr>
          <p:nvPr>
            <p:ph type="title"/>
          </p:nvPr>
        </p:nvSpPr>
        <p:spPr/>
        <p:txBody>
          <a:bodyPr/>
          <a:lstStyle/>
          <a:p>
            <a:r>
              <a:rPr lang="en-US" altLang="en-US"/>
              <a:t>Storyboarding (7)</a:t>
            </a:r>
          </a:p>
        </p:txBody>
      </p:sp>
      <p:pic>
        <p:nvPicPr>
          <p:cNvPr id="273411" name="Picture 3">
            <a:extLst>
              <a:ext uri="{FF2B5EF4-FFF2-40B4-BE49-F238E27FC236}">
                <a16:creationId xmlns:a16="http://schemas.microsoft.com/office/drawing/2014/main" id="{EE6DDF5E-A559-9A5A-BD42-DC8B8067F58F}"/>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351089" y="1308100"/>
            <a:ext cx="6696075" cy="5080000"/>
          </a:xfrm>
          <a:noFill/>
          <a:ln>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3412" name="Text Box 4">
            <a:extLst>
              <a:ext uri="{FF2B5EF4-FFF2-40B4-BE49-F238E27FC236}">
                <a16:creationId xmlns:a16="http://schemas.microsoft.com/office/drawing/2014/main" id="{54824976-D818-61C2-ED53-CEAB2F0002A2}"/>
              </a:ext>
            </a:extLst>
          </p:cNvPr>
          <p:cNvSpPr txBox="1">
            <a:spLocks noChangeArrowheads="1"/>
          </p:cNvSpPr>
          <p:nvPr/>
        </p:nvSpPr>
        <p:spPr bwMode="auto">
          <a:xfrm>
            <a:off x="2351089" y="6491288"/>
            <a:ext cx="22320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Order is placed</a:t>
            </a:r>
          </a:p>
        </p:txBody>
      </p:sp>
      <p:sp>
        <p:nvSpPr>
          <p:cNvPr id="273413" name="AutoShape 5">
            <a:extLst>
              <a:ext uri="{FF2B5EF4-FFF2-40B4-BE49-F238E27FC236}">
                <a16:creationId xmlns:a16="http://schemas.microsoft.com/office/drawing/2014/main" id="{433C552D-1045-44B2-E934-9DDE57180487}"/>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73414" name="AutoShape 6">
            <a:extLst>
              <a:ext uri="{FF2B5EF4-FFF2-40B4-BE49-F238E27FC236}">
                <a16:creationId xmlns:a16="http://schemas.microsoft.com/office/drawing/2014/main" id="{584F0581-96D0-D01D-4D03-DFBE8ACC6053}"/>
              </a:ext>
            </a:extLst>
          </p:cNvPr>
          <p:cNvSpPr>
            <a:spLocks noChangeArrowheads="1"/>
          </p:cNvSpPr>
          <p:nvPr/>
        </p:nvSpPr>
        <p:spPr bwMode="auto">
          <a:xfrm>
            <a:off x="91201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6" name="Graphic 21">
            <a:extLst>
              <a:ext uri="{FF2B5EF4-FFF2-40B4-BE49-F238E27FC236}">
                <a16:creationId xmlns:a16="http://schemas.microsoft.com/office/drawing/2014/main" id="{0C5CB94A-FD9D-22D8-80FB-786008FE267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5527387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2">
            <a:extLst>
              <a:ext uri="{FF2B5EF4-FFF2-40B4-BE49-F238E27FC236}">
                <a16:creationId xmlns:a16="http://schemas.microsoft.com/office/drawing/2014/main" id="{893754EC-55F3-05C1-BA73-D52562E2D2E7}"/>
              </a:ext>
            </a:extLst>
          </p:cNvPr>
          <p:cNvSpPr>
            <a:spLocks noGrp="1" noChangeArrowheads="1"/>
          </p:cNvSpPr>
          <p:nvPr>
            <p:ph type="title"/>
          </p:nvPr>
        </p:nvSpPr>
        <p:spPr/>
        <p:txBody>
          <a:bodyPr/>
          <a:lstStyle/>
          <a:p>
            <a:r>
              <a:rPr lang="en-US" altLang="en-US"/>
              <a:t>Storyboarding (8)</a:t>
            </a:r>
          </a:p>
        </p:txBody>
      </p:sp>
      <p:sp>
        <p:nvSpPr>
          <p:cNvPr id="275459" name="Text Box 3">
            <a:extLst>
              <a:ext uri="{FF2B5EF4-FFF2-40B4-BE49-F238E27FC236}">
                <a16:creationId xmlns:a16="http://schemas.microsoft.com/office/drawing/2014/main" id="{52CAF531-249B-7649-A94E-3F54523DECFF}"/>
              </a:ext>
            </a:extLst>
          </p:cNvPr>
          <p:cNvSpPr txBox="1">
            <a:spLocks noChangeArrowheads="1"/>
          </p:cNvSpPr>
          <p:nvPr/>
        </p:nvSpPr>
        <p:spPr bwMode="auto">
          <a:xfrm>
            <a:off x="2351088" y="6237288"/>
            <a:ext cx="33131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Order confirmation is shown</a:t>
            </a:r>
          </a:p>
        </p:txBody>
      </p:sp>
      <p:grpSp>
        <p:nvGrpSpPr>
          <p:cNvPr id="275460" name="Group 4">
            <a:extLst>
              <a:ext uri="{FF2B5EF4-FFF2-40B4-BE49-F238E27FC236}">
                <a16:creationId xmlns:a16="http://schemas.microsoft.com/office/drawing/2014/main" id="{27DE34A7-34C3-A638-5778-323D0FC08EE7}"/>
              </a:ext>
            </a:extLst>
          </p:cNvPr>
          <p:cNvGrpSpPr>
            <a:grpSpLocks/>
          </p:cNvGrpSpPr>
          <p:nvPr/>
        </p:nvGrpSpPr>
        <p:grpSpPr bwMode="auto">
          <a:xfrm>
            <a:off x="2351088" y="1652233"/>
            <a:ext cx="6553200" cy="2938477"/>
            <a:chOff x="3038" y="1485"/>
            <a:chExt cx="2722" cy="1207"/>
          </a:xfrm>
        </p:grpSpPr>
        <p:pic>
          <p:nvPicPr>
            <p:cNvPr id="275461" name="Picture 5">
              <a:extLst>
                <a:ext uri="{FF2B5EF4-FFF2-40B4-BE49-F238E27FC236}">
                  <a16:creationId xmlns:a16="http://schemas.microsoft.com/office/drawing/2014/main" id="{628DC4F5-1AA6-E021-AB58-BEC95E8537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1160"/>
            <a:stretch>
              <a:fillRect/>
            </a:stretch>
          </p:blipFill>
          <p:spPr bwMode="auto">
            <a:xfrm>
              <a:off x="3425" y="1485"/>
              <a:ext cx="2222" cy="1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5462" name="Rectangle 6">
              <a:extLst>
                <a:ext uri="{FF2B5EF4-FFF2-40B4-BE49-F238E27FC236}">
                  <a16:creationId xmlns:a16="http://schemas.microsoft.com/office/drawing/2014/main" id="{18A21C1C-A537-AEEE-4BBD-F78EBB8F65B1}"/>
                </a:ext>
              </a:extLst>
            </p:cNvPr>
            <p:cNvSpPr>
              <a:spLocks noChangeArrowheads="1"/>
            </p:cNvSpPr>
            <p:nvPr/>
          </p:nvSpPr>
          <p:spPr bwMode="auto">
            <a:xfrm>
              <a:off x="3038" y="2243"/>
              <a:ext cx="2722" cy="152"/>
            </a:xfrm>
            <a:prstGeom prst="rect">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grpSp>
      <p:sp>
        <p:nvSpPr>
          <p:cNvPr id="275463" name="AutoShape 7">
            <a:extLst>
              <a:ext uri="{FF2B5EF4-FFF2-40B4-BE49-F238E27FC236}">
                <a16:creationId xmlns:a16="http://schemas.microsoft.com/office/drawing/2014/main" id="{68ECB5C3-05F5-8451-E787-042E2DA88696}"/>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6" name="Graphic 21">
            <a:extLst>
              <a:ext uri="{FF2B5EF4-FFF2-40B4-BE49-F238E27FC236}">
                <a16:creationId xmlns:a16="http://schemas.microsoft.com/office/drawing/2014/main" id="{6E1DAD3E-25B3-A4B1-C09F-FF6685543F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33341508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Rectangle 2">
            <a:extLst>
              <a:ext uri="{FF2B5EF4-FFF2-40B4-BE49-F238E27FC236}">
                <a16:creationId xmlns:a16="http://schemas.microsoft.com/office/drawing/2014/main" id="{18647F35-FD0E-1599-A242-014E131F02D9}"/>
              </a:ext>
            </a:extLst>
          </p:cNvPr>
          <p:cNvSpPr>
            <a:spLocks noGrp="1" noChangeArrowheads="1"/>
          </p:cNvSpPr>
          <p:nvPr>
            <p:ph type="title"/>
          </p:nvPr>
        </p:nvSpPr>
        <p:spPr/>
        <p:txBody>
          <a:bodyPr/>
          <a:lstStyle/>
          <a:p>
            <a:r>
              <a:rPr lang="en-US" altLang="en-US"/>
              <a:t>Storyboarding (9)</a:t>
            </a:r>
          </a:p>
        </p:txBody>
      </p:sp>
      <p:sp>
        <p:nvSpPr>
          <p:cNvPr id="370691" name="Rectangle 3">
            <a:extLst>
              <a:ext uri="{FF2B5EF4-FFF2-40B4-BE49-F238E27FC236}">
                <a16:creationId xmlns:a16="http://schemas.microsoft.com/office/drawing/2014/main" id="{420811D6-43D3-F5B3-5962-07B1747EBB97}"/>
              </a:ext>
            </a:extLst>
          </p:cNvPr>
          <p:cNvSpPr>
            <a:spLocks noGrp="1" noChangeArrowheads="1"/>
          </p:cNvSpPr>
          <p:nvPr>
            <p:ph type="body" idx="1"/>
          </p:nvPr>
        </p:nvSpPr>
        <p:spPr/>
        <p:txBody>
          <a:bodyPr/>
          <a:lstStyle/>
          <a:p>
            <a:pPr marL="115888" indent="-115888">
              <a:buFontTx/>
              <a:buChar char="•"/>
            </a:pPr>
            <a:r>
              <a:rPr lang="en-US" altLang="en-US"/>
              <a:t>Showing key points in the interaction makes it easy to figure out how the system works.</a:t>
            </a:r>
          </a:p>
          <a:p>
            <a:pPr marL="115888" indent="-115888">
              <a:buFontTx/>
              <a:buChar char="•"/>
            </a:pPr>
            <a:r>
              <a:rPr lang="en-US" altLang="en-US"/>
              <a:t>Showing an alternative interaction requires a whole new series of panels to be made.</a:t>
            </a:r>
          </a:p>
        </p:txBody>
      </p:sp>
      <p:pic>
        <p:nvPicPr>
          <p:cNvPr id="6" name="Graphic 21">
            <a:extLst>
              <a:ext uri="{FF2B5EF4-FFF2-40B4-BE49-F238E27FC236}">
                <a16:creationId xmlns:a16="http://schemas.microsoft.com/office/drawing/2014/main" id="{40967BC2-4539-DAF7-0E08-E875F54AFC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25763297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F5569CCF-F9EB-893F-48AC-4A377F5E9C93}"/>
              </a:ext>
            </a:extLst>
          </p:cNvPr>
          <p:cNvSpPr>
            <a:spLocks noGrp="1"/>
          </p:cNvSpPr>
          <p:nvPr>
            <p:ph type="title"/>
          </p:nvPr>
        </p:nvSpPr>
        <p:spPr/>
        <p:txBody>
          <a:bodyPr/>
          <a:lstStyle/>
          <a:p>
            <a:r>
              <a:rPr lang="en-US" altLang="en-US"/>
              <a:t>Tips for Storyboarding</a:t>
            </a:r>
          </a:p>
        </p:txBody>
      </p:sp>
      <p:sp>
        <p:nvSpPr>
          <p:cNvPr id="25603" name="Content Placeholder 2">
            <a:extLst>
              <a:ext uri="{FF2B5EF4-FFF2-40B4-BE49-F238E27FC236}">
                <a16:creationId xmlns:a16="http://schemas.microsoft.com/office/drawing/2014/main" id="{602A0D42-4893-D9CD-BAFE-DD43910733CB}"/>
              </a:ext>
            </a:extLst>
          </p:cNvPr>
          <p:cNvSpPr>
            <a:spLocks noGrp="1"/>
          </p:cNvSpPr>
          <p:nvPr>
            <p:ph idx="1"/>
          </p:nvPr>
        </p:nvSpPr>
        <p:spPr>
          <a:xfrm>
            <a:off x="2090738" y="1752600"/>
            <a:ext cx="8043862" cy="4876800"/>
          </a:xfrm>
        </p:spPr>
        <p:txBody>
          <a:bodyPr/>
          <a:lstStyle/>
          <a:p>
            <a:r>
              <a:rPr lang="en-US" altLang="en-US" sz="2200"/>
              <a:t>Don't invest too much in a storyboard. Customers will be intimidated about making changes if it looks like a real work product or they think they might insult you.</a:t>
            </a:r>
          </a:p>
          <a:p>
            <a:r>
              <a:rPr lang="en-US" altLang="en-US" sz="2200"/>
              <a:t>If you don't change anything, you don't learn anything. Make the storyboard easy to modify.</a:t>
            </a:r>
          </a:p>
          <a:p>
            <a:r>
              <a:rPr lang="en-US" altLang="en-US" sz="2200"/>
              <a:t>Don't make the storyboard too functional. If you do, some stakeholders may want you to "ship it." </a:t>
            </a:r>
          </a:p>
          <a:p>
            <a:r>
              <a:rPr lang="en-US" altLang="en-US" sz="2200"/>
              <a:t>Whenever possible, make the storyboard interactive. The customer's experience of use will generate more feedback and will elicit more new requirements than a passive storyboard will.</a:t>
            </a:r>
          </a:p>
          <a:p>
            <a:endParaRPr lang="en-US" altLang="en-US" sz="2200"/>
          </a:p>
        </p:txBody>
      </p:sp>
      <p:pic>
        <p:nvPicPr>
          <p:cNvPr id="6" name="Graphic 21">
            <a:extLst>
              <a:ext uri="{FF2B5EF4-FFF2-40B4-BE49-F238E27FC236}">
                <a16:creationId xmlns:a16="http://schemas.microsoft.com/office/drawing/2014/main" id="{43ED57B1-0A7C-92E2-F264-9E65DF7918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218B399B-BC07-AE6D-9489-7F572F9D6BF3}"/>
              </a:ext>
            </a:extLst>
          </p:cNvPr>
          <p:cNvSpPr>
            <a:spLocks noGrp="1" noChangeArrowheads="1"/>
          </p:cNvSpPr>
          <p:nvPr>
            <p:ph type="title"/>
          </p:nvPr>
        </p:nvSpPr>
        <p:spPr>
          <a:noFill/>
        </p:spPr>
        <p:txBody>
          <a:bodyPr vert="horz" lIns="90841" tIns="44623" rIns="90841" bIns="44623" rtlCol="0" anchor="ctr">
            <a:normAutofit/>
          </a:bodyPr>
          <a:lstStyle/>
          <a:p>
            <a:pPr eaLnBrk="1" hangingPunct="1"/>
            <a:r>
              <a:rPr lang="en-US" altLang="en-US"/>
              <a:t>Throw-Away Prototypes</a:t>
            </a:r>
          </a:p>
        </p:txBody>
      </p:sp>
      <p:sp>
        <p:nvSpPr>
          <p:cNvPr id="33795" name="Rectangle 3">
            <a:extLst>
              <a:ext uri="{FF2B5EF4-FFF2-40B4-BE49-F238E27FC236}">
                <a16:creationId xmlns:a16="http://schemas.microsoft.com/office/drawing/2014/main" id="{E86499B0-8AAA-F66B-BCF2-D81877BE2CDF}"/>
              </a:ext>
            </a:extLst>
          </p:cNvPr>
          <p:cNvSpPr>
            <a:spLocks noGrp="1" noChangeArrowheads="1"/>
          </p:cNvSpPr>
          <p:nvPr>
            <p:ph type="body" idx="1"/>
          </p:nvPr>
        </p:nvSpPr>
        <p:spPr>
          <a:noFill/>
        </p:spPr>
        <p:txBody>
          <a:bodyPr vert="horz" lIns="90841" tIns="44623" rIns="90841" bIns="44623" rtlCol="0">
            <a:normAutofit/>
          </a:bodyPr>
          <a:lstStyle/>
          <a:p>
            <a:pPr eaLnBrk="1" hangingPunct="1"/>
            <a:r>
              <a:rPr lang="en-US" altLang="en-US"/>
              <a:t>Prototyping for requirements gathering are throw-away prototypes</a:t>
            </a:r>
          </a:p>
          <a:p>
            <a:pPr lvl="1" eaLnBrk="1" hangingPunct="1"/>
            <a:r>
              <a:rPr lang="en-US" altLang="en-US"/>
              <a:t>Intended to help elicit and develop the system requirements</a:t>
            </a:r>
          </a:p>
          <a:p>
            <a:pPr lvl="1" eaLnBrk="1" hangingPunct="1"/>
            <a:r>
              <a:rPr lang="en-US" altLang="en-US"/>
              <a:t>Build the prototype to help capture requirements; </a:t>
            </a:r>
          </a:p>
          <a:p>
            <a:pPr lvl="1" eaLnBrk="1" hangingPunct="1"/>
            <a:r>
              <a:rPr lang="en-US" altLang="en-US"/>
              <a:t>Discard prototype later and build production quality system; </a:t>
            </a:r>
          </a:p>
          <a:p>
            <a:pPr lvl="1" eaLnBrk="1" hangingPunct="1"/>
            <a:r>
              <a:rPr lang="en-US" altLang="en-US"/>
              <a:t>Derive specs from prototype -- use for final, conventional software process model</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22444E8B-370D-488B-BF87-84DA551ED613}"/>
              </a:ext>
            </a:extLst>
          </p:cNvPr>
          <p:cNvSpPr>
            <a:spLocks noGrp="1" noChangeArrowheads="1"/>
          </p:cNvSpPr>
          <p:nvPr>
            <p:ph type="title"/>
          </p:nvPr>
        </p:nvSpPr>
        <p:spPr/>
        <p:txBody>
          <a:bodyPr/>
          <a:lstStyle/>
          <a:p>
            <a:pPr eaLnBrk="1" hangingPunct="1"/>
            <a:r>
              <a:rPr lang="en-US" altLang="en-US"/>
              <a:t>Perceptions of Prototyping</a:t>
            </a:r>
          </a:p>
        </p:txBody>
      </p:sp>
      <p:sp>
        <p:nvSpPr>
          <p:cNvPr id="35843" name="Rectangle 3">
            <a:extLst>
              <a:ext uri="{FF2B5EF4-FFF2-40B4-BE49-F238E27FC236}">
                <a16:creationId xmlns:a16="http://schemas.microsoft.com/office/drawing/2014/main" id="{9E9775A2-1D79-D342-7837-9F4DAFD38E0A}"/>
              </a:ext>
            </a:extLst>
          </p:cNvPr>
          <p:cNvSpPr>
            <a:spLocks noGrp="1" noChangeArrowheads="1"/>
          </p:cNvSpPr>
          <p:nvPr>
            <p:ph type="body" idx="1"/>
          </p:nvPr>
        </p:nvSpPr>
        <p:spPr/>
        <p:txBody>
          <a:bodyPr/>
          <a:lstStyle/>
          <a:p>
            <a:pPr eaLnBrk="1" hangingPunct="1">
              <a:lnSpc>
                <a:spcPct val="80000"/>
              </a:lnSpc>
            </a:pPr>
            <a:r>
              <a:rPr lang="en-US" altLang="en-US" sz="2600"/>
              <a:t>Main argument against prototyping is that the cost is too large a percentage of the total cost;  </a:t>
            </a:r>
          </a:p>
          <a:p>
            <a:pPr eaLnBrk="1" hangingPunct="1">
              <a:lnSpc>
                <a:spcPct val="80000"/>
              </a:lnSpc>
            </a:pPr>
            <a:r>
              <a:rPr lang="en-US" altLang="en-US" sz="2600"/>
              <a:t>May be  cheaper to modify finished product to get requirements right than to allow user to get requirements right and refine them with prototype before final system.</a:t>
            </a:r>
          </a:p>
          <a:p>
            <a:pPr eaLnBrk="1" hangingPunct="1">
              <a:lnSpc>
                <a:spcPct val="80000"/>
              </a:lnSpc>
            </a:pPr>
            <a:r>
              <a:rPr lang="en-US" altLang="en-US" sz="2600"/>
              <a:t>This may be true for some systems, but prototyping increases software quality and decreases costs overall;  </a:t>
            </a:r>
          </a:p>
          <a:p>
            <a:pPr eaLnBrk="1" hangingPunct="1">
              <a:lnSpc>
                <a:spcPct val="80000"/>
              </a:lnSpc>
            </a:pPr>
            <a:r>
              <a:rPr lang="en-US" altLang="en-US" sz="2600"/>
              <a:t>“Build cheap and fix later” can be more expensive in the long run.</a:t>
            </a:r>
          </a:p>
        </p:txBody>
      </p:sp>
      <p:pic>
        <p:nvPicPr>
          <p:cNvPr id="6" name="Graphic 21">
            <a:extLst>
              <a:ext uri="{FF2B5EF4-FFF2-40B4-BE49-F238E27FC236}">
                <a16:creationId xmlns:a16="http://schemas.microsoft.com/office/drawing/2014/main" id="{891484F6-9F9B-4E03-49BB-7502D3BFFC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2431435"/>
          </a:xfrm>
          <a:prstGeom prst="rect">
            <a:avLst/>
          </a:prstGeom>
          <a:noFill/>
        </p:spPr>
        <p:txBody>
          <a:bodyPr wrap="square" rtlCol="0">
            <a:spAutoFit/>
          </a:bodyPr>
          <a:lstStyle/>
          <a:p>
            <a:pPr algn="ctr"/>
            <a:r>
              <a:rPr lang="en-US" sz="4000" dirty="0">
                <a:solidFill>
                  <a:srgbClr val="203E5F"/>
                </a:solidFill>
                <a:latin typeface="Tajawal ExtraBold" panose="00000800000000000000" pitchFamily="2" charset="-78"/>
                <a:cs typeface="Tajawal ExtraBold" panose="00000800000000000000" pitchFamily="2" charset="-78"/>
              </a:rPr>
              <a:t>What is product-market fit?             </a:t>
            </a:r>
          </a:p>
          <a:p>
            <a:pPr algn="just"/>
            <a:r>
              <a:rPr lang="en-US" sz="2800" dirty="0">
                <a:solidFill>
                  <a:srgbClr val="8E5A6D"/>
                </a:solidFill>
                <a:latin typeface="Tajawal ExtraBold" panose="00000800000000000000" pitchFamily="2" charset="-78"/>
                <a:cs typeface="Tajawal ExtraBold" panose="00000800000000000000" pitchFamily="2" charset="-78"/>
              </a:rPr>
              <a:t> </a:t>
            </a:r>
            <a:r>
              <a:rPr lang="en-US" sz="2800" dirty="0">
                <a:solidFill>
                  <a:srgbClr val="002060"/>
                </a:solidFill>
                <a:latin typeface="Tajawal ExtraBold" panose="00000800000000000000" pitchFamily="2" charset="-78"/>
                <a:cs typeface="Tajawal ExtraBold" panose="00000800000000000000" pitchFamily="2" charset="-78"/>
              </a:rPr>
              <a:t>Product-market fit is when your product addresses and solves the needs of your buyer personas in correlating market segments and channels. Using this framework can potentially result in more business success than without proper alignment.</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1026" name="Picture 2" descr="Product-Market Fit - What is Product-Market Fit? - Aktiasolutions">
            <a:extLst>
              <a:ext uri="{FF2B5EF4-FFF2-40B4-BE49-F238E27FC236}">
                <a16:creationId xmlns:a16="http://schemas.microsoft.com/office/drawing/2014/main" id="{F73F4908-DD31-D78A-A86B-079D5A1420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2065" y="3438081"/>
            <a:ext cx="4378551" cy="3197494"/>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1070F32F-4FD4-5FB9-DC34-DFA5259EB80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2937" y="122060"/>
            <a:ext cx="2168755" cy="1012660"/>
          </a:xfrm>
          <a:prstGeom prst="rect">
            <a:avLst/>
          </a:prstGeom>
        </p:spPr>
      </p:pic>
    </p:spTree>
    <p:extLst>
      <p:ext uri="{BB962C8B-B14F-4D97-AF65-F5344CB8AC3E}">
        <p14:creationId xmlns:p14="http://schemas.microsoft.com/office/powerpoint/2010/main" val="38732862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3908762"/>
          </a:xfrm>
          <a:prstGeom prst="rect">
            <a:avLst/>
          </a:prstGeom>
          <a:noFill/>
        </p:spPr>
        <p:txBody>
          <a:bodyPr wrap="square" rtlCol="0">
            <a:spAutoFit/>
          </a:bodyPr>
          <a:lstStyle/>
          <a:p>
            <a:r>
              <a:rPr lang="en-US" sz="2400" dirty="0">
                <a:solidFill>
                  <a:srgbClr val="203E5F"/>
                </a:solidFill>
                <a:latin typeface="Tajawal ExtraBold" panose="00000800000000000000" pitchFamily="2" charset="-78"/>
                <a:cs typeface="Tajawal ExtraBold" panose="00000800000000000000" pitchFamily="2" charset="-78"/>
              </a:rPr>
              <a:t>The most tangible way to assess your product-market fit and understand how consumers view your products is by sending them </a:t>
            </a:r>
            <a:r>
              <a:rPr lang="en-US" sz="3200" b="1" dirty="0">
                <a:solidFill>
                  <a:srgbClr val="F58221"/>
                </a:solidFill>
                <a:latin typeface="Tajawal ExtraBold" panose="00000800000000000000" pitchFamily="2" charset="-78"/>
                <a:cs typeface="Tajawal ExtraBold" panose="00000800000000000000" pitchFamily="2" charset="-78"/>
              </a:rPr>
              <a:t>surveys</a:t>
            </a:r>
            <a:r>
              <a:rPr lang="en-US" sz="2400" dirty="0">
                <a:solidFill>
                  <a:srgbClr val="8E5A6D"/>
                </a:solidFill>
                <a:latin typeface="Tajawal ExtraBold" panose="00000800000000000000" pitchFamily="2" charset="-78"/>
                <a:cs typeface="Tajawal ExtraBold" panose="00000800000000000000" pitchFamily="2" charset="-78"/>
              </a:rPr>
              <a:t>. </a:t>
            </a:r>
            <a:r>
              <a:rPr lang="en-US" sz="2400" dirty="0">
                <a:solidFill>
                  <a:srgbClr val="203E5F"/>
                </a:solidFill>
                <a:latin typeface="Tajawal ExtraBold" panose="00000800000000000000" pitchFamily="2" charset="-78"/>
                <a:cs typeface="Tajawal ExtraBold" panose="00000800000000000000" pitchFamily="2" charset="-78"/>
              </a:rPr>
              <a:t>The questions in these surveys are pointed and ask customers if they think your product is a must-have and if they would miss it if it were gone.</a:t>
            </a:r>
          </a:p>
          <a:p>
            <a:endParaRPr lang="en-US" sz="2400" dirty="0">
              <a:solidFill>
                <a:srgbClr val="8E5A6D"/>
              </a:solidFill>
              <a:latin typeface="Tajawal ExtraBold" panose="00000800000000000000" pitchFamily="2" charset="-78"/>
              <a:cs typeface="Tajawal ExtraBold" panose="00000800000000000000" pitchFamily="2" charset="-78"/>
            </a:endParaRPr>
          </a:p>
          <a:p>
            <a:pPr marL="457200" indent="-457200">
              <a:buAutoNum type="arabicPeriod"/>
            </a:pPr>
            <a:r>
              <a:rPr lang="fr-FR" sz="2400" b="1" dirty="0">
                <a:solidFill>
                  <a:srgbClr val="002060"/>
                </a:solidFill>
                <a:latin typeface="Tajawal ExtraBold" panose="00000800000000000000" pitchFamily="2" charset="-78"/>
                <a:cs typeface="Tajawal ExtraBold" panose="00000800000000000000" pitchFamily="2" charset="-78"/>
              </a:rPr>
              <a:t>Multiple </a:t>
            </a:r>
            <a:r>
              <a:rPr lang="fr-FR" sz="2400" b="1" dirty="0" err="1">
                <a:solidFill>
                  <a:srgbClr val="002060"/>
                </a:solidFill>
                <a:latin typeface="Tajawal ExtraBold" panose="00000800000000000000" pitchFamily="2" charset="-78"/>
                <a:cs typeface="Tajawal ExtraBold" panose="00000800000000000000" pitchFamily="2" charset="-78"/>
              </a:rPr>
              <a:t>Choice</a:t>
            </a:r>
            <a:r>
              <a:rPr lang="fr-FR" sz="2400" b="1" dirty="0">
                <a:solidFill>
                  <a:srgbClr val="002060"/>
                </a:solidFill>
                <a:latin typeface="Tajawal ExtraBold" panose="00000800000000000000" pitchFamily="2" charset="-78"/>
                <a:cs typeface="Tajawal ExtraBold" panose="00000800000000000000" pitchFamily="2" charset="-78"/>
              </a:rPr>
              <a:t> Questions</a:t>
            </a:r>
          </a:p>
          <a:p>
            <a:r>
              <a:rPr lang="en-US" sz="2400" dirty="0">
                <a:solidFill>
                  <a:srgbClr val="002060"/>
                </a:solidFill>
                <a:latin typeface="Tajawal ExtraBold" panose="00000800000000000000" pitchFamily="2" charset="-78"/>
                <a:cs typeface="Tajawal ExtraBold" panose="00000800000000000000" pitchFamily="2" charset="-78"/>
              </a:rPr>
              <a:t>aid in better understanding the buyer persona that looks for your business.</a:t>
            </a:r>
          </a:p>
          <a:p>
            <a:r>
              <a:rPr lang="en-US" sz="2400" dirty="0">
                <a:solidFill>
                  <a:srgbClr val="002060"/>
                </a:solidFill>
                <a:latin typeface="Tajawal ExtraBold" panose="00000800000000000000" pitchFamily="2" charset="-78"/>
                <a:cs typeface="Tajawal ExtraBold" panose="00000800000000000000" pitchFamily="2" charset="-78"/>
              </a:rPr>
              <a:t>This can range from asking for information on their location, demographic, career aspirations, or current priorities to better envision the target market your product is going to serve</a:t>
            </a:r>
          </a:p>
        </p:txBody>
      </p:sp>
      <p:sp>
        <p:nvSpPr>
          <p:cNvPr id="3" name="TextBox 2">
            <a:extLst>
              <a:ext uri="{FF2B5EF4-FFF2-40B4-BE49-F238E27FC236}">
                <a16:creationId xmlns:a16="http://schemas.microsoft.com/office/drawing/2014/main" id="{875759A6-7E6B-0267-075D-8D87E5C4AEAB}"/>
              </a:ext>
            </a:extLst>
          </p:cNvPr>
          <p:cNvSpPr txBox="1"/>
          <p:nvPr/>
        </p:nvSpPr>
        <p:spPr>
          <a:xfrm>
            <a:off x="3254991" y="60983"/>
            <a:ext cx="6509982" cy="523220"/>
          </a:xfrm>
          <a:prstGeom prst="rect">
            <a:avLst/>
          </a:prstGeom>
          <a:noFill/>
        </p:spPr>
        <p:txBody>
          <a:bodyPr wrap="square">
            <a:spAutoFit/>
          </a:bodyPr>
          <a:lstStyle/>
          <a:p>
            <a:pPr algn="ctr"/>
            <a:r>
              <a:rPr lang="en-US" sz="2800" b="1" dirty="0">
                <a:solidFill>
                  <a:srgbClr val="203E5F"/>
                </a:solidFill>
                <a:latin typeface="Tajawal ExtraBold" panose="00000800000000000000" pitchFamily="2" charset="-78"/>
                <a:cs typeface="Tajawal ExtraBold" panose="00000800000000000000" pitchFamily="2" charset="-78"/>
              </a:rPr>
              <a:t>How To Measure Product-Market Fit</a:t>
            </a:r>
          </a:p>
        </p:txBody>
      </p:sp>
      <p:pic>
        <p:nvPicPr>
          <p:cNvPr id="2" name="Graphic 21">
            <a:extLst>
              <a:ext uri="{FF2B5EF4-FFF2-40B4-BE49-F238E27FC236}">
                <a16:creationId xmlns:a16="http://schemas.microsoft.com/office/drawing/2014/main" id="{6D29442B-C1F4-EBA1-6DBE-68AA388161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921" y="30018"/>
            <a:ext cx="2168755" cy="1012660"/>
          </a:xfrm>
          <a:prstGeom prst="rect">
            <a:avLst/>
          </a:prstGeom>
        </p:spPr>
      </p:pic>
    </p:spTree>
    <p:extLst>
      <p:ext uri="{BB962C8B-B14F-4D97-AF65-F5344CB8AC3E}">
        <p14:creationId xmlns:p14="http://schemas.microsoft.com/office/powerpoint/2010/main" val="36342833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5078313"/>
          </a:xfrm>
          <a:prstGeom prst="rect">
            <a:avLst/>
          </a:prstGeom>
          <a:noFill/>
        </p:spPr>
        <p:txBody>
          <a:bodyPr wrap="square" rtlCol="0">
            <a:spAutoFit/>
          </a:bodyPr>
          <a:lstStyle/>
          <a:p>
            <a:r>
              <a:rPr lang="en-US" sz="2400" b="1" u="sng" dirty="0">
                <a:solidFill>
                  <a:srgbClr val="F58221"/>
                </a:solidFill>
                <a:latin typeface="Tajawal ExtraBold" panose="00000800000000000000" pitchFamily="2" charset="-78"/>
                <a:cs typeface="Tajawal ExtraBold" panose="00000800000000000000" pitchFamily="2" charset="-78"/>
              </a:rPr>
              <a:t>2. Open-Ended Questions</a:t>
            </a:r>
          </a:p>
          <a:p>
            <a:r>
              <a:rPr lang="en-US" sz="2400" dirty="0">
                <a:solidFill>
                  <a:srgbClr val="8E5A6D"/>
                </a:solidFill>
                <a:latin typeface="Tajawal ExtraBold" panose="00000800000000000000" pitchFamily="2" charset="-78"/>
                <a:cs typeface="Tajawal ExtraBold" panose="00000800000000000000" pitchFamily="2" charset="-78"/>
              </a:rPr>
              <a:t>The following questions are open-ended and can help you understand how well your product fits into the market based on your consumers' individual experiences.</a:t>
            </a:r>
          </a:p>
          <a:p>
            <a:pPr marL="342900" indent="-342900">
              <a:buFont typeface="Arial" panose="020B0604020202020204" pitchFamily="34" charset="0"/>
              <a:buChar char="•"/>
            </a:pPr>
            <a:r>
              <a:rPr lang="en-US" sz="2000" dirty="0">
                <a:solidFill>
                  <a:srgbClr val="47C2F1"/>
                </a:solidFill>
                <a:latin typeface="Tajawal ExtraBold" panose="00000800000000000000" pitchFamily="2" charset="-78"/>
                <a:cs typeface="Tajawal ExtraBold" panose="00000800000000000000" pitchFamily="2" charset="-78"/>
              </a:rPr>
              <a:t>“What is the main benefit that you get from using [your product name]?”</a:t>
            </a:r>
          </a:p>
          <a:p>
            <a:pPr marL="342900" indent="-342900">
              <a:buFont typeface="Arial" panose="020B0604020202020204" pitchFamily="34" charset="0"/>
              <a:buChar char="•"/>
            </a:pPr>
            <a:r>
              <a:rPr lang="en-US" sz="2000" dirty="0">
                <a:solidFill>
                  <a:srgbClr val="47C2F1"/>
                </a:solidFill>
                <a:latin typeface="Tajawal ExtraBold" panose="00000800000000000000" pitchFamily="2" charset="-78"/>
                <a:cs typeface="Tajawal ExtraBold" panose="00000800000000000000" pitchFamily="2" charset="-78"/>
              </a:rPr>
              <a:t>“What type of person would benefit most from [your product name]?”</a:t>
            </a:r>
          </a:p>
          <a:p>
            <a:pPr marL="342900" indent="-342900">
              <a:buFont typeface="Arial" panose="020B0604020202020204" pitchFamily="34" charset="0"/>
              <a:buChar char="•"/>
            </a:pPr>
            <a:r>
              <a:rPr lang="en-US" sz="2000" dirty="0">
                <a:solidFill>
                  <a:srgbClr val="47C2F1"/>
                </a:solidFill>
                <a:latin typeface="Tajawal ExtraBold" panose="00000800000000000000" pitchFamily="2" charset="-78"/>
                <a:cs typeface="Tajawal ExtraBold" panose="00000800000000000000" pitchFamily="2" charset="-78"/>
              </a:rPr>
              <a:t>“How can we improve [your product name] to best meet your needs?”</a:t>
            </a:r>
          </a:p>
          <a:p>
            <a:pPr marL="342900" indent="-342900">
              <a:buFont typeface="Arial" panose="020B0604020202020204" pitchFamily="34" charset="0"/>
              <a:buChar char="•"/>
            </a:pPr>
            <a:r>
              <a:rPr lang="en-US" sz="2000" dirty="0">
                <a:solidFill>
                  <a:srgbClr val="47C2F1"/>
                </a:solidFill>
                <a:latin typeface="Tajawal ExtraBold" panose="00000800000000000000" pitchFamily="2" charset="-78"/>
                <a:cs typeface="Tajawal ExtraBold" panose="00000800000000000000" pitchFamily="2" charset="-78"/>
              </a:rPr>
              <a:t>“What motivated you to use our product?”</a:t>
            </a:r>
          </a:p>
          <a:p>
            <a:pPr marL="342900" indent="-342900">
              <a:buFont typeface="Arial" panose="020B0604020202020204" pitchFamily="34" charset="0"/>
              <a:buChar char="•"/>
            </a:pPr>
            <a:r>
              <a:rPr lang="en-US" sz="2000" dirty="0">
                <a:solidFill>
                  <a:srgbClr val="47C2F1"/>
                </a:solidFill>
                <a:latin typeface="Tajawal ExtraBold" panose="00000800000000000000" pitchFamily="2" charset="-78"/>
                <a:cs typeface="Tajawal ExtraBold" panose="00000800000000000000" pitchFamily="2" charset="-78"/>
              </a:rPr>
              <a:t>“Why are you using our product as opposed to other solutions?”</a:t>
            </a:r>
          </a:p>
          <a:p>
            <a:pPr marL="342900" indent="-342900">
              <a:buFont typeface="Arial" panose="020B0604020202020204" pitchFamily="34" charset="0"/>
              <a:buChar char="•"/>
            </a:pPr>
            <a:r>
              <a:rPr lang="en-US" sz="2000" dirty="0">
                <a:solidFill>
                  <a:srgbClr val="47C2F1"/>
                </a:solidFill>
                <a:latin typeface="Tajawal ExtraBold" panose="00000800000000000000" pitchFamily="2" charset="-78"/>
                <a:cs typeface="Tajawal ExtraBold" panose="00000800000000000000" pitchFamily="2" charset="-78"/>
              </a:rPr>
              <a:t>“What makes our product a must-have product?”</a:t>
            </a:r>
          </a:p>
          <a:p>
            <a:endParaRPr lang="en-US" sz="2400" b="1" u="sng" dirty="0">
              <a:solidFill>
                <a:srgbClr val="0070C0"/>
              </a:solidFill>
              <a:latin typeface="Tajawal ExtraBold" panose="00000800000000000000" pitchFamily="2" charset="-78"/>
              <a:cs typeface="Tajawal ExtraBold" panose="00000800000000000000" pitchFamily="2" charset="-78"/>
            </a:endParaRPr>
          </a:p>
          <a:p>
            <a:r>
              <a:rPr lang="en-US" sz="2400" b="1" u="sng" dirty="0">
                <a:solidFill>
                  <a:srgbClr val="FFD200"/>
                </a:solidFill>
                <a:latin typeface="Tajawal ExtraBold" panose="00000800000000000000" pitchFamily="2" charset="-78"/>
                <a:cs typeface="Tajawal ExtraBold" panose="00000800000000000000" pitchFamily="2" charset="-78"/>
              </a:rPr>
              <a:t>Pro Tip: </a:t>
            </a:r>
            <a:r>
              <a:rPr lang="en-US" sz="2000" dirty="0">
                <a:solidFill>
                  <a:srgbClr val="8E5A6D"/>
                </a:solidFill>
                <a:latin typeface="Tajawal ExtraBold" panose="00000800000000000000" pitchFamily="2" charset="-78"/>
                <a:cs typeface="Tajawal ExtraBold" panose="00000800000000000000" pitchFamily="2" charset="-78"/>
              </a:rPr>
              <a:t>The 40% rule is a popular metric for understanding product-market fit survey results. It states that if at least 40% of customers say they would be “very disappointed” if they no longer have access to your product or service or consider it a “must-have” (wouldn’t use an alternative), you’ve created a product that fits into the market</a:t>
            </a:r>
            <a:endParaRPr lang="en-US" sz="2000" dirty="0">
              <a:solidFill>
                <a:srgbClr val="002060"/>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875759A6-7E6B-0267-075D-8D87E5C4AEAB}"/>
              </a:ext>
            </a:extLst>
          </p:cNvPr>
          <p:cNvSpPr txBox="1"/>
          <p:nvPr/>
        </p:nvSpPr>
        <p:spPr>
          <a:xfrm>
            <a:off x="3254991" y="60983"/>
            <a:ext cx="6509982" cy="523220"/>
          </a:xfrm>
          <a:prstGeom prst="rect">
            <a:avLst/>
          </a:prstGeom>
          <a:noFill/>
        </p:spPr>
        <p:txBody>
          <a:bodyPr wrap="square">
            <a:spAutoFit/>
          </a:bodyPr>
          <a:lstStyle/>
          <a:p>
            <a:pPr algn="ctr"/>
            <a:r>
              <a:rPr lang="en-US" sz="2800" b="1" dirty="0">
                <a:solidFill>
                  <a:srgbClr val="203E5F"/>
                </a:solidFill>
                <a:latin typeface="Tajawal ExtraBold" panose="00000800000000000000" pitchFamily="2" charset="-78"/>
                <a:cs typeface="Tajawal ExtraBold" panose="00000800000000000000" pitchFamily="2" charset="-78"/>
              </a:rPr>
              <a:t>How To Measure Product-Market Fit</a:t>
            </a:r>
          </a:p>
        </p:txBody>
      </p:sp>
      <p:pic>
        <p:nvPicPr>
          <p:cNvPr id="2" name="Graphic 21">
            <a:extLst>
              <a:ext uri="{FF2B5EF4-FFF2-40B4-BE49-F238E27FC236}">
                <a16:creationId xmlns:a16="http://schemas.microsoft.com/office/drawing/2014/main" id="{15936B87-C64E-9007-7DE4-A52A8272D9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8411374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093428"/>
          </a:xfrm>
          <a:prstGeom prst="rect">
            <a:avLst/>
          </a:prstGeom>
          <a:noFill/>
        </p:spPr>
        <p:txBody>
          <a:bodyPr wrap="square" rtlCol="0">
            <a:spAutoFit/>
          </a:bodyPr>
          <a:lstStyle/>
          <a:p>
            <a:r>
              <a:rPr lang="en-US" sz="2400" b="1" u="sng" dirty="0">
                <a:solidFill>
                  <a:srgbClr val="203E5F"/>
                </a:solidFill>
                <a:latin typeface="Tajawal ExtraBold" panose="00000800000000000000" pitchFamily="2" charset="-78"/>
                <a:cs typeface="Tajawal ExtraBold" panose="00000800000000000000" pitchFamily="2" charset="-78"/>
              </a:rPr>
              <a:t>Many startups fail because they waste money on products that no one wants to buy. </a:t>
            </a:r>
          </a:p>
          <a:p>
            <a:endParaRPr lang="en-US" sz="2400" b="1" u="sng" dirty="0">
              <a:solidFill>
                <a:srgbClr val="203E5F"/>
              </a:solidFill>
              <a:latin typeface="Tajawal ExtraBold" panose="00000800000000000000" pitchFamily="2" charset="-78"/>
              <a:cs typeface="Tajawal ExtraBold" panose="00000800000000000000" pitchFamily="2" charset="-78"/>
            </a:endParaRPr>
          </a:p>
          <a:p>
            <a:r>
              <a:rPr lang="en-US" sz="2400" b="1" u="sng" dirty="0">
                <a:solidFill>
                  <a:srgbClr val="203E5F"/>
                </a:solidFill>
                <a:latin typeface="Tajawal ExtraBold" panose="00000800000000000000" pitchFamily="2" charset="-78"/>
                <a:cs typeface="Tajawal ExtraBold" panose="00000800000000000000" pitchFamily="2" charset="-78"/>
              </a:rPr>
              <a:t>Startups should prioritize product-market fit above all other goals because those that find it will dramatically increase their odds of success.</a:t>
            </a:r>
          </a:p>
          <a:p>
            <a:endParaRPr lang="en-US" sz="2400" b="1" u="sng" dirty="0">
              <a:solidFill>
                <a:srgbClr val="203E5F"/>
              </a:solidFill>
              <a:latin typeface="Tajawal ExtraBold" panose="00000800000000000000" pitchFamily="2" charset="-78"/>
              <a:cs typeface="Tajawal ExtraBold" panose="00000800000000000000" pitchFamily="2" charset="-78"/>
            </a:endParaRPr>
          </a:p>
          <a:p>
            <a:r>
              <a:rPr lang="en-US" sz="2400" b="1" u="sng" dirty="0">
                <a:solidFill>
                  <a:srgbClr val="203E5F"/>
                </a:solidFill>
                <a:latin typeface="Tajawal ExtraBold" panose="00000800000000000000" pitchFamily="2" charset="-78"/>
                <a:cs typeface="Tajawal ExtraBold" panose="00000800000000000000" pitchFamily="2" charset="-78"/>
              </a:rPr>
              <a:t>To avoid this fate, ensure you understand the pain points your product solves, and your customers seek to solve. You can do this by focusing on six primary areas</a:t>
            </a:r>
          </a:p>
          <a:p>
            <a:endParaRPr lang="en-US" sz="2400" b="1" u="sng" dirty="0">
              <a:solidFill>
                <a:srgbClr val="0070C0"/>
              </a:solidFill>
              <a:latin typeface="Tajawal ExtraBold" panose="00000800000000000000" pitchFamily="2" charset="-78"/>
              <a:cs typeface="Tajawal ExtraBold" panose="00000800000000000000" pitchFamily="2" charset="-78"/>
            </a:endParaRPr>
          </a:p>
          <a:p>
            <a:endParaRPr lang="en-US" sz="2000" dirty="0">
              <a:solidFill>
                <a:srgbClr val="002060"/>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875759A6-7E6B-0267-075D-8D87E5C4AEAB}"/>
              </a:ext>
            </a:extLst>
          </p:cNvPr>
          <p:cNvSpPr txBox="1"/>
          <p:nvPr/>
        </p:nvSpPr>
        <p:spPr>
          <a:xfrm>
            <a:off x="2866030" y="60983"/>
            <a:ext cx="6898943" cy="523220"/>
          </a:xfrm>
          <a:prstGeom prst="rect">
            <a:avLst/>
          </a:prstGeom>
          <a:noFill/>
        </p:spPr>
        <p:txBody>
          <a:bodyPr wrap="square">
            <a:spAutoFit/>
          </a:bodyPr>
          <a:lstStyle/>
          <a:p>
            <a:pPr algn="ctr"/>
            <a:r>
              <a:rPr lang="en-US" sz="2800" b="1" dirty="0">
                <a:solidFill>
                  <a:srgbClr val="F58221"/>
                </a:solidFill>
                <a:latin typeface="Tajawal ExtraBold" panose="00000800000000000000" pitchFamily="2" charset="-78"/>
                <a:cs typeface="Tajawal ExtraBold" panose="00000800000000000000" pitchFamily="2" charset="-78"/>
              </a:rPr>
              <a:t>Product-Market Fit Goals for Startups</a:t>
            </a:r>
          </a:p>
        </p:txBody>
      </p:sp>
      <p:pic>
        <p:nvPicPr>
          <p:cNvPr id="1026" name="Picture 2" descr="product market fit example graphic">
            <a:extLst>
              <a:ext uri="{FF2B5EF4-FFF2-40B4-BE49-F238E27FC236}">
                <a16:creationId xmlns:a16="http://schemas.microsoft.com/office/drawing/2014/main" id="{149EC57E-4319-73D4-F94C-20D7FDBAF8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0760" y="4692397"/>
            <a:ext cx="4128422" cy="2156835"/>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44311E60-2A9D-872A-F570-256E5C0A5E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49045" y="0"/>
            <a:ext cx="2168755" cy="1012660"/>
          </a:xfrm>
          <a:prstGeom prst="rect">
            <a:avLst/>
          </a:prstGeom>
        </p:spPr>
      </p:pic>
    </p:spTree>
    <p:extLst>
      <p:ext uri="{BB962C8B-B14F-4D97-AF65-F5344CB8AC3E}">
        <p14:creationId xmlns:p14="http://schemas.microsoft.com/office/powerpoint/2010/main" val="1154557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3152633" y="539"/>
            <a:ext cx="7028992" cy="523220"/>
          </a:xfrm>
          <a:prstGeom prst="rect">
            <a:avLst/>
          </a:prstGeom>
          <a:noFill/>
        </p:spPr>
        <p:txBody>
          <a:bodyPr wrap="square" rtlCol="0">
            <a:spAutoFit/>
          </a:bodyPr>
          <a:lstStyle/>
          <a:p>
            <a:pPr algn="ctr"/>
            <a:r>
              <a:rPr lang="en-US" sz="2800" b="1" dirty="0">
                <a:solidFill>
                  <a:srgbClr val="203E5F"/>
                </a:solidFill>
                <a:latin typeface="Tajawal ExtraBold" panose="00000800000000000000" pitchFamily="2" charset="-78"/>
                <a:cs typeface="Tajawal ExtraBold" panose="00000800000000000000" pitchFamily="2" charset="-78"/>
              </a:rPr>
              <a:t>Product-Market Fit Goals for Startups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501550"/>
            <a:ext cx="10938160"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indent="-457200">
              <a:buAutoNum type="arabicPeriod"/>
            </a:pPr>
            <a:r>
              <a:rPr lang="en-US" sz="2800" b="1" dirty="0"/>
              <a:t>Determine your target customer.</a:t>
            </a:r>
          </a:p>
          <a:p>
            <a:r>
              <a:rPr lang="en-US" sz="2400" dirty="0"/>
              <a:t>Work to identify the target customer who represents the users that will most likely benefit from your product. Use market segments to define your ideal customer, and develop buyer personas for those customers, so your team will clearly understand whom it's building toward</a:t>
            </a:r>
          </a:p>
          <a:p>
            <a:endParaRPr lang="en-US" sz="2400" dirty="0"/>
          </a:p>
          <a:p>
            <a:r>
              <a:rPr lang="en-US" sz="2400" dirty="0"/>
              <a:t>1-Analyzing your product or service</a:t>
            </a:r>
          </a:p>
          <a:p>
            <a:r>
              <a:rPr lang="en-US" sz="2400" dirty="0"/>
              <a:t>2-Familiarizing yourself with your competition</a:t>
            </a:r>
          </a:p>
          <a:p>
            <a:r>
              <a:rPr lang="en-US" sz="2400" dirty="0"/>
              <a:t>3-Choosing segment criteria</a:t>
            </a:r>
          </a:p>
          <a:p>
            <a:r>
              <a:rPr lang="en-US" sz="2400" dirty="0"/>
              <a:t>4-Performing research</a:t>
            </a:r>
          </a:p>
          <a:p>
            <a:endParaRPr lang="en-US" sz="2400" dirty="0"/>
          </a:p>
          <a:p>
            <a:r>
              <a:rPr lang="en-US" sz="2800" b="1" dirty="0"/>
              <a:t>2. Gather information </a:t>
            </a:r>
          </a:p>
          <a:p>
            <a:r>
              <a:rPr lang="en-US" sz="2400" dirty="0"/>
              <a:t>Talk to your customers to determine their pain points and how much they would consider paying for a solution to those challenges</a:t>
            </a:r>
            <a:r>
              <a:rPr lang="en-US" sz="2400" dirty="0">
                <a:solidFill>
                  <a:srgbClr val="F58221"/>
                </a:solidFill>
              </a:rPr>
              <a:t>. (your sales and marketing teams -meaningful feedback-face-to-face conversations -online surveys)</a:t>
            </a:r>
          </a:p>
        </p:txBody>
      </p:sp>
      <p:pic>
        <p:nvPicPr>
          <p:cNvPr id="4" name="Graphic 21">
            <a:extLst>
              <a:ext uri="{FF2B5EF4-FFF2-40B4-BE49-F238E27FC236}">
                <a16:creationId xmlns:a16="http://schemas.microsoft.com/office/drawing/2014/main" id="{2981F501-120F-F4C9-BD09-DA7F81916C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23245" y="104219"/>
            <a:ext cx="2168755" cy="1012660"/>
          </a:xfrm>
          <a:prstGeom prst="rect">
            <a:avLst/>
          </a:prstGeom>
        </p:spPr>
      </p:pic>
    </p:spTree>
    <p:extLst>
      <p:ext uri="{BB962C8B-B14F-4D97-AF65-F5344CB8AC3E}">
        <p14:creationId xmlns:p14="http://schemas.microsoft.com/office/powerpoint/2010/main" val="22638287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3152633" y="539"/>
            <a:ext cx="7028992" cy="523220"/>
          </a:xfrm>
          <a:prstGeom prst="rect">
            <a:avLst/>
          </a:prstGeom>
          <a:noFill/>
        </p:spPr>
        <p:txBody>
          <a:bodyPr wrap="square" rtlCol="0">
            <a:spAutoFit/>
          </a:bodyPr>
          <a:lstStyle/>
          <a:p>
            <a:pPr algn="ctr"/>
            <a:r>
              <a:rPr lang="en-US" sz="2800" b="1" dirty="0">
                <a:solidFill>
                  <a:srgbClr val="F58221"/>
                </a:solidFill>
                <a:latin typeface="Tajawal ExtraBold" panose="00000800000000000000" pitchFamily="2" charset="-78"/>
                <a:cs typeface="Tajawal ExtraBold" panose="00000800000000000000" pitchFamily="2" charset="-78"/>
              </a:rPr>
              <a:t>Product-Market Fit Goals for Startups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240213"/>
            <a:ext cx="10938160"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3. Focus on a single vertical.</a:t>
            </a:r>
          </a:p>
          <a:p>
            <a:r>
              <a:rPr lang="en-US" sz="2400" dirty="0"/>
              <a:t>Startups have small budgets, which means that trying to sell your products to everyone will likely result in disaster. Begin with a narrow focus and dive deep into that industry. Establish yourself as the industry expert in a single domain to stimulate a viral spread</a:t>
            </a:r>
          </a:p>
          <a:p>
            <a:endParaRPr lang="en-US" sz="2400" dirty="0"/>
          </a:p>
          <a:p>
            <a:r>
              <a:rPr lang="en-US" sz="2800" b="1" dirty="0"/>
              <a:t>4. Specify your value proposition.</a:t>
            </a:r>
          </a:p>
          <a:p>
            <a:endParaRPr lang="en-US" sz="2400" dirty="0"/>
          </a:p>
          <a:p>
            <a:r>
              <a:rPr lang="en-US" sz="2400" dirty="0"/>
              <a:t>Determine which customer needs you can best address with your product or service. Figure out how you can outperform your competitors and surprise your customers. Don’t lose sight of your product roadmap when determining which challenges you’ll address; not every problem will fit into yours</a:t>
            </a:r>
            <a:endParaRPr lang="en-US" sz="2400" dirty="0">
              <a:solidFill>
                <a:srgbClr val="FF0000"/>
              </a:solidFill>
            </a:endParaRPr>
          </a:p>
        </p:txBody>
      </p:sp>
      <p:pic>
        <p:nvPicPr>
          <p:cNvPr id="4" name="Graphic 21">
            <a:extLst>
              <a:ext uri="{FF2B5EF4-FFF2-40B4-BE49-F238E27FC236}">
                <a16:creationId xmlns:a16="http://schemas.microsoft.com/office/drawing/2014/main" id="{8A3936BB-12A6-A84D-2889-BD2BDCBEED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8545551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3152633" y="539"/>
            <a:ext cx="7028992" cy="523220"/>
          </a:xfrm>
          <a:prstGeom prst="rect">
            <a:avLst/>
          </a:prstGeom>
          <a:noFill/>
        </p:spPr>
        <p:txBody>
          <a:bodyPr wrap="square" rtlCol="0">
            <a:spAutoFit/>
          </a:bodyPr>
          <a:lstStyle/>
          <a:p>
            <a:pPr algn="ctr"/>
            <a:r>
              <a:rPr lang="en-US" sz="2800" b="1" dirty="0">
                <a:solidFill>
                  <a:srgbClr val="203E5F"/>
                </a:solidFill>
                <a:latin typeface="Tajawal ExtraBold" panose="00000800000000000000" pitchFamily="2" charset="-78"/>
                <a:cs typeface="Tajawal ExtraBold" panose="00000800000000000000" pitchFamily="2" charset="-78"/>
              </a:rPr>
              <a:t>Product-Market Fit Goals for Startups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316883"/>
            <a:ext cx="10938160"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5. Measure your </a:t>
            </a:r>
            <a:r>
              <a:rPr lang="en-US" sz="2800" b="1" dirty="0">
                <a:solidFill>
                  <a:srgbClr val="203E5F"/>
                </a:solidFill>
              </a:rPr>
              <a:t>product-market</a:t>
            </a:r>
            <a:r>
              <a:rPr lang="en-US" sz="2800" b="1" dirty="0"/>
              <a:t> fit</a:t>
            </a:r>
          </a:p>
          <a:p>
            <a:endParaRPr lang="en-US" sz="2400" dirty="0"/>
          </a:p>
          <a:p>
            <a:r>
              <a:rPr lang="en-US" sz="2400" dirty="0"/>
              <a:t>"Ask your customers if they want or need this product, send out surveys and conduct interviews, these are a part of the product validation process</a:t>
            </a:r>
          </a:p>
          <a:p>
            <a:endParaRPr lang="en-US" sz="2400" b="1" dirty="0"/>
          </a:p>
          <a:p>
            <a:r>
              <a:rPr lang="en-US" sz="2800" b="1" dirty="0"/>
              <a:t>6. Avoid complacency.</a:t>
            </a:r>
          </a:p>
          <a:p>
            <a:r>
              <a:rPr lang="en-US" sz="2400" dirty="0"/>
              <a:t>If you manage to achieve product-market fit, don’t assume you’ll always have it. Your customers’ needs will change over time, and you must constantly re-evaluate market conditions to continue meeting those needs.</a:t>
            </a:r>
          </a:p>
          <a:p>
            <a:endParaRPr lang="en-US" sz="2400" dirty="0"/>
          </a:p>
          <a:p>
            <a:r>
              <a:rPr lang="en-US" sz="2400" dirty="0"/>
              <a:t>An example of complacency can be seen in the market of online communication services is </a:t>
            </a:r>
            <a:r>
              <a:rPr lang="en-US" sz="2400" b="1" dirty="0">
                <a:solidFill>
                  <a:srgbClr val="F58221"/>
                </a:solidFill>
              </a:rPr>
              <a:t>Skype</a:t>
            </a:r>
            <a:r>
              <a:rPr lang="en-US" sz="2400" dirty="0"/>
              <a:t>. In 2020 when remote business and learning skyrocketed due to unprecedented change across the world, people were scrambling to use and share easy-to-use, </a:t>
            </a:r>
            <a:r>
              <a:rPr lang="en-US" sz="2400" b="1" dirty="0">
                <a:solidFill>
                  <a:srgbClr val="F58221"/>
                </a:solidFill>
              </a:rPr>
              <a:t>Zoom</a:t>
            </a:r>
            <a:r>
              <a:rPr lang="en-US" sz="2400" dirty="0"/>
              <a:t> fulfilled the product-market need quickly and now, almost half of the working adult population regularly uses Zoom over Skype, Microsoft Teams, and many more services in that industry</a:t>
            </a:r>
            <a:endParaRPr lang="en-US" sz="2400" dirty="0">
              <a:solidFill>
                <a:srgbClr val="FF0000"/>
              </a:solidFill>
            </a:endParaRPr>
          </a:p>
        </p:txBody>
      </p:sp>
      <p:pic>
        <p:nvPicPr>
          <p:cNvPr id="4" name="Graphic 21">
            <a:extLst>
              <a:ext uri="{FF2B5EF4-FFF2-40B4-BE49-F238E27FC236}">
                <a16:creationId xmlns:a16="http://schemas.microsoft.com/office/drawing/2014/main" id="{150BF5C0-A4D4-C99D-4D06-B5F280330F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4385146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273386"/>
            <a:ext cx="10999306" cy="4154984"/>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Conclusion:</a:t>
            </a:r>
          </a:p>
          <a:p>
            <a:r>
              <a:rPr lang="en-US" sz="2800" b="1" dirty="0">
                <a:solidFill>
                  <a:srgbClr val="F58221"/>
                </a:solidFill>
                <a:latin typeface="Tajawal ExtraBold" panose="00000800000000000000" pitchFamily="2" charset="-78"/>
                <a:cs typeface="Tajawal ExtraBold" panose="00000800000000000000" pitchFamily="2" charset="-78"/>
              </a:rPr>
              <a:t>Find the Right Fit for Your Product</a:t>
            </a:r>
          </a:p>
          <a:p>
            <a:endParaRPr lang="en-US" sz="2800" dirty="0">
              <a:solidFill>
                <a:srgbClr val="2D3956"/>
              </a:solidFill>
              <a:latin typeface="Tajawal ExtraBold" panose="00000800000000000000" pitchFamily="2" charset="-78"/>
              <a:cs typeface="Tajawal ExtraBold" panose="00000800000000000000" pitchFamily="2" charset="-78"/>
            </a:endParaRPr>
          </a:p>
          <a:p>
            <a:r>
              <a:rPr lang="en-US" sz="2800" dirty="0">
                <a:solidFill>
                  <a:srgbClr val="2D3956"/>
                </a:solidFill>
                <a:latin typeface="Tajawal ExtraBold" panose="00000800000000000000" pitchFamily="2" charset="-78"/>
                <a:cs typeface="Tajawal ExtraBold" panose="00000800000000000000" pitchFamily="2" charset="-78"/>
              </a:rPr>
              <a:t>When you achieve product-market fit, your job will become much easier because your customers and other interested parties will become a significant part of your marketing effort. They might even share their own stories with others so you can focus on the work of creating the same great experience for everyone who interacts with your company.</a:t>
            </a:r>
          </a:p>
        </p:txBody>
      </p:sp>
    </p:spTree>
    <p:extLst>
      <p:ext uri="{BB962C8B-B14F-4D97-AF65-F5344CB8AC3E}">
        <p14:creationId xmlns:p14="http://schemas.microsoft.com/office/powerpoint/2010/main" val="5404571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342900" indent="-342900">
              <a:buFont typeface="Arial" panose="020B0604020202020204" pitchFamily="34" charset="0"/>
              <a:buChar char="•"/>
            </a:pPr>
            <a:r>
              <a:rPr lang="en-US" sz="2400" b="1" u="sng" dirty="0">
                <a:solidFill>
                  <a:srgbClr val="2D3956"/>
                </a:solidFill>
                <a:latin typeface="Tajawal ExtraBold" panose="00000800000000000000" pitchFamily="2" charset="-78"/>
                <a:cs typeface="Tajawal ExtraBold" panose="00000800000000000000" pitchFamily="2" charset="-78"/>
              </a:rPr>
              <a:t>Prototyping</a:t>
            </a:r>
          </a:p>
          <a:p>
            <a:pPr marL="342900" indent="-342900">
              <a:buFont typeface="Arial" panose="020B0604020202020204" pitchFamily="34" charset="0"/>
              <a:buChar char="•"/>
            </a:pPr>
            <a:r>
              <a:rPr lang="en-US" sz="2400" b="1" u="sng" dirty="0">
                <a:solidFill>
                  <a:srgbClr val="2D3956"/>
                </a:solidFill>
                <a:latin typeface="Tajawal ExtraBold" panose="00000800000000000000" pitchFamily="2" charset="-78"/>
                <a:cs typeface="Tajawal ExtraBold" panose="00000800000000000000" pitchFamily="2" charset="-78"/>
              </a:rPr>
              <a:t>Benefits of prototyping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Prototyping techniques</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Storyboards</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Types of storyboards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Product - Market fit </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Prototyping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Storyboard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Product-market fit  </a:t>
            </a:r>
            <a:endParaRPr lang="en-US" sz="2400" dirty="0">
              <a:solidFill>
                <a:srgbClr val="FFFFFF"/>
              </a:solidFill>
            </a:endParaRPr>
          </a:p>
        </p:txBody>
      </p:sp>
      <p:pic>
        <p:nvPicPr>
          <p:cNvPr id="9" name="Graphic 21">
            <a:extLst>
              <a:ext uri="{FF2B5EF4-FFF2-40B4-BE49-F238E27FC236}">
                <a16:creationId xmlns:a16="http://schemas.microsoft.com/office/drawing/2014/main" id="{10ABEDEF-8363-2E31-A178-42BD1C5B9C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3711234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3"/>
</p:tagLst>
</file>

<file path=ppt/tags/tag2.xml><?xml version="1.0" encoding="utf-8"?>
<p:tagLst xmlns:a="http://schemas.openxmlformats.org/drawingml/2006/main" xmlns:r="http://schemas.openxmlformats.org/officeDocument/2006/relationships" xmlns:p="http://schemas.openxmlformats.org/presentationml/2006/main">
  <p:tag name="TIMING" val="|66|23.5|25.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28CFF613-44CE-44CF-83DE-032274CADDAF}"/>
</file>

<file path=docProps/app.xml><?xml version="1.0" encoding="utf-8"?>
<Properties xmlns="http://schemas.openxmlformats.org/officeDocument/2006/extended-properties" xmlns:vt="http://schemas.openxmlformats.org/officeDocument/2006/docPropsVTypes">
  <TotalTime>199</TotalTime>
  <Words>2720</Words>
  <Application>Microsoft Office PowerPoint</Application>
  <PresentationFormat>Widescreen</PresentationFormat>
  <Paragraphs>274</Paragraphs>
  <Slides>44</Slides>
  <Notes>14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Alexandria</vt:lpstr>
      <vt:lpstr>Arial</vt:lpstr>
      <vt:lpstr>Calibri</vt:lpstr>
      <vt:lpstr>Calibri Light</vt:lpstr>
      <vt:lpstr>Courier New</vt:lpstr>
      <vt:lpstr>Lexend Deca</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Prototyping Techniques</vt:lpstr>
      <vt:lpstr>Low Fidelity Prototypes</vt:lpstr>
      <vt:lpstr>Low Fidelity Prototypes</vt:lpstr>
      <vt:lpstr>Low Fidelity Prototypes</vt:lpstr>
      <vt:lpstr>Low Fidelity Prototypes</vt:lpstr>
      <vt:lpstr>Medium Fidelity Prototypes</vt:lpstr>
      <vt:lpstr>High Fidelity Prototypes</vt:lpstr>
      <vt:lpstr>Storyboards</vt:lpstr>
      <vt:lpstr>A storyboard demonstrates to the potential users how a product or different parts of a product, could work. Each panel represents an identifiable part of the story. The requirements analyst uses this kind of prototype to play through the product, experimenting with it and learning the requirements.</vt:lpstr>
      <vt:lpstr>Types of StoryBoards</vt:lpstr>
      <vt:lpstr>Passive Storyboards </vt:lpstr>
      <vt:lpstr>Active StoryBoards</vt:lpstr>
      <vt:lpstr>Interactive StoryBoards</vt:lpstr>
      <vt:lpstr>Storyboarding</vt:lpstr>
      <vt:lpstr>Storyboards for User Based Systems</vt:lpstr>
      <vt:lpstr>Three Essential Elements</vt:lpstr>
      <vt:lpstr>PowerPoint Presentation</vt:lpstr>
      <vt:lpstr>Storyboarding</vt:lpstr>
      <vt:lpstr>Storyboarding (2)</vt:lpstr>
      <vt:lpstr>Storyboarding (3)</vt:lpstr>
      <vt:lpstr>Storyboarding (4)</vt:lpstr>
      <vt:lpstr>Storyboarding (5)</vt:lpstr>
      <vt:lpstr>Storyboarding (6)</vt:lpstr>
      <vt:lpstr>Storyboarding (7)</vt:lpstr>
      <vt:lpstr>Storyboarding (8)</vt:lpstr>
      <vt:lpstr>Storyboarding (9)</vt:lpstr>
      <vt:lpstr>Tips for Storyboarding</vt:lpstr>
      <vt:lpstr>Throw-Away Prototypes</vt:lpstr>
      <vt:lpstr>Perceptions of Prototyping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11</cp:revision>
  <dcterms:created xsi:type="dcterms:W3CDTF">2023-04-29T09:08:00Z</dcterms:created>
  <dcterms:modified xsi:type="dcterms:W3CDTF">2025-06-01T13:09:53Z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