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68"/>
  </p:notesMasterIdLst>
  <p:sldIdLst>
    <p:sldId id="258" r:id="rId2"/>
    <p:sldId id="259" r:id="rId3"/>
    <p:sldId id="256" r:id="rId4"/>
    <p:sldId id="260" r:id="rId5"/>
    <p:sldId id="257" r:id="rId6"/>
    <p:sldId id="261" r:id="rId7"/>
    <p:sldId id="267" r:id="rId8"/>
    <p:sldId id="268" r:id="rId9"/>
    <p:sldId id="270" r:id="rId10"/>
    <p:sldId id="271" r:id="rId11"/>
    <p:sldId id="273" r:id="rId12"/>
    <p:sldId id="274" r:id="rId13"/>
    <p:sldId id="279" r:id="rId14"/>
    <p:sldId id="280" r:id="rId15"/>
    <p:sldId id="281" r:id="rId16"/>
    <p:sldId id="282" r:id="rId17"/>
    <p:sldId id="284" r:id="rId18"/>
    <p:sldId id="269" r:id="rId19"/>
    <p:sldId id="325" r:id="rId20"/>
    <p:sldId id="285" r:id="rId21"/>
    <p:sldId id="286" r:id="rId22"/>
    <p:sldId id="335" r:id="rId23"/>
    <p:sldId id="326" r:id="rId24"/>
    <p:sldId id="290" r:id="rId25"/>
    <p:sldId id="277" r:id="rId26"/>
    <p:sldId id="272" r:id="rId27"/>
    <p:sldId id="264" r:id="rId28"/>
    <p:sldId id="262" r:id="rId29"/>
    <p:sldId id="291" r:id="rId30"/>
    <p:sldId id="294" r:id="rId31"/>
    <p:sldId id="295" r:id="rId32"/>
    <p:sldId id="296" r:id="rId33"/>
    <p:sldId id="328" r:id="rId34"/>
    <p:sldId id="297" r:id="rId35"/>
    <p:sldId id="329" r:id="rId36"/>
    <p:sldId id="293" r:id="rId37"/>
    <p:sldId id="299" r:id="rId38"/>
    <p:sldId id="300" r:id="rId39"/>
    <p:sldId id="302" r:id="rId40"/>
    <p:sldId id="298" r:id="rId41"/>
    <p:sldId id="303" r:id="rId42"/>
    <p:sldId id="330" r:id="rId43"/>
    <p:sldId id="306" r:id="rId44"/>
    <p:sldId id="307" r:id="rId45"/>
    <p:sldId id="311" r:id="rId46"/>
    <p:sldId id="312" r:id="rId47"/>
    <p:sldId id="308" r:id="rId48"/>
    <p:sldId id="309" r:id="rId49"/>
    <p:sldId id="331" r:id="rId50"/>
    <p:sldId id="310" r:id="rId51"/>
    <p:sldId id="332" r:id="rId52"/>
    <p:sldId id="313" r:id="rId53"/>
    <p:sldId id="314" r:id="rId54"/>
    <p:sldId id="333" r:id="rId55"/>
    <p:sldId id="315" r:id="rId56"/>
    <p:sldId id="317" r:id="rId57"/>
    <p:sldId id="318" r:id="rId58"/>
    <p:sldId id="320" r:id="rId59"/>
    <p:sldId id="321" r:id="rId60"/>
    <p:sldId id="322" r:id="rId61"/>
    <p:sldId id="340" r:id="rId62"/>
    <p:sldId id="338" r:id="rId63"/>
    <p:sldId id="339" r:id="rId64"/>
    <p:sldId id="336" r:id="rId65"/>
    <p:sldId id="334" r:id="rId66"/>
    <p:sldId id="324" r:id="rId67"/>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203E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853" autoAdjust="0"/>
    <p:restoredTop sz="94660"/>
  </p:normalViewPr>
  <p:slideViewPr>
    <p:cSldViewPr snapToGrid="0" showGuides="1">
      <p:cViewPr varScale="1">
        <p:scale>
          <a:sx n="64" d="100"/>
          <a:sy n="64" d="100"/>
        </p:scale>
        <p:origin x="97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customXml" Target="../customXml/item2.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 Id="rId75"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D2FA3B4B-A523-4DDC-9DE5-0C573AB620E0}" type="datetimeFigureOut">
              <a:rPr lang="ar-SA" smtClean="0"/>
              <a:t>28/07/1447</a:t>
            </a:fld>
            <a:endParaRPr lang="ar-SA"/>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F9848906-9450-4838-8A5E-695F3DDB0155}" type="slidenum">
              <a:rPr lang="ar-SA" smtClean="0"/>
              <a:t>‹#›</a:t>
            </a:fld>
            <a:endParaRPr lang="ar-SA"/>
          </a:p>
        </p:txBody>
      </p:sp>
    </p:spTree>
    <p:extLst>
      <p:ext uri="{BB962C8B-B14F-4D97-AF65-F5344CB8AC3E}">
        <p14:creationId xmlns:p14="http://schemas.microsoft.com/office/powerpoint/2010/main" val="3213138766"/>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7C2DC97-0084-D43F-6503-9ECDCCED2B3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DE132468-BF64-8156-CFCE-89E1E7DBCD3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40BC792A-2F76-CB56-064A-FFEC43054DC9}"/>
              </a:ext>
            </a:extLst>
          </p:cNvPr>
          <p:cNvSpPr>
            <a:spLocks noGrp="1"/>
          </p:cNvSpPr>
          <p:nvPr>
            <p:ph type="dt" sz="half" idx="10"/>
          </p:nvPr>
        </p:nvSpPr>
        <p:spPr>
          <a:xfrm>
            <a:off x="8610600" y="6356350"/>
            <a:ext cx="2743200" cy="365125"/>
          </a:xfrm>
          <a:prstGeom prst="rect">
            <a:avLst/>
          </a:prstGeom>
        </p:spPr>
        <p:txBody>
          <a:bodyPr/>
          <a:lstStyle/>
          <a:p>
            <a:fld id="{61BE9768-CD9F-4797-8281-B78768D836CE}" type="uaqdatetime1">
              <a:rPr lang="ar-SA" smtClean="0"/>
              <a:t>27/07/1447</a:t>
            </a:fld>
            <a:endParaRPr lang="ar-SA"/>
          </a:p>
        </p:txBody>
      </p:sp>
      <p:sp>
        <p:nvSpPr>
          <p:cNvPr id="5" name="عنصر نائب للتذييل 4">
            <a:extLst>
              <a:ext uri="{FF2B5EF4-FFF2-40B4-BE49-F238E27FC236}">
                <a16:creationId xmlns:a16="http://schemas.microsoft.com/office/drawing/2014/main" id="{E4889AA3-8475-F7CE-B6A2-C04BD659C2B1}"/>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C5E35090-601A-789E-19FE-1E13D324F5B3}"/>
              </a:ext>
            </a:extLst>
          </p:cNvPr>
          <p:cNvSpPr>
            <a:spLocks noGrp="1"/>
          </p:cNvSpPr>
          <p:nvPr>
            <p:ph type="sldNum" sz="quarter" idx="12"/>
          </p:nvPr>
        </p:nvSpPr>
        <p:spPr/>
        <p:txBody>
          <a:bodyPr/>
          <a:lstStyle/>
          <a:p>
            <a:fld id="{65BAE9C7-B4F8-411D-8901-01FEB6CA2BFF}" type="slidenum">
              <a:rPr lang="ar-SA" smtClean="0"/>
              <a:t>‹#›</a:t>
            </a:fld>
            <a:endParaRPr lang="ar-SA" dirty="0"/>
          </a:p>
        </p:txBody>
      </p:sp>
    </p:spTree>
    <p:extLst>
      <p:ext uri="{BB962C8B-B14F-4D97-AF65-F5344CB8AC3E}">
        <p14:creationId xmlns:p14="http://schemas.microsoft.com/office/powerpoint/2010/main" val="56551821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4890131-C37C-32C6-0405-15D057E4BA0D}"/>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93E199FD-CE6F-5F29-139A-69318C51C7FE}"/>
              </a:ext>
            </a:extLst>
          </p:cNvPr>
          <p:cNvSpPr>
            <a:spLocks noGrp="1"/>
          </p:cNvSpPr>
          <p:nvPr>
            <p:ph idx="1"/>
          </p:nvPr>
        </p:nvSpPr>
        <p:spPr>
          <a:xfrm>
            <a:off x="838200" y="1825625"/>
            <a:ext cx="10515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8A8846E8-04BF-1059-3D37-82EF6C0A4D9D}"/>
              </a:ext>
            </a:extLst>
          </p:cNvPr>
          <p:cNvSpPr>
            <a:spLocks noGrp="1"/>
          </p:cNvSpPr>
          <p:nvPr>
            <p:ph type="dt" sz="half" idx="10"/>
          </p:nvPr>
        </p:nvSpPr>
        <p:spPr>
          <a:xfrm>
            <a:off x="8610600" y="6356350"/>
            <a:ext cx="2743200" cy="365125"/>
          </a:xfrm>
          <a:prstGeom prst="rect">
            <a:avLst/>
          </a:prstGeom>
        </p:spPr>
        <p:txBody>
          <a:bodyPr/>
          <a:lstStyle/>
          <a:p>
            <a:fld id="{77BB17D7-C070-4548-80A1-A94D47217E2E}" type="uaqdatetime1">
              <a:rPr lang="ar-SA" smtClean="0"/>
              <a:t>27/07/1447</a:t>
            </a:fld>
            <a:endParaRPr lang="ar-SA"/>
          </a:p>
        </p:txBody>
      </p:sp>
      <p:sp>
        <p:nvSpPr>
          <p:cNvPr id="5" name="عنصر نائب للتذييل 4">
            <a:extLst>
              <a:ext uri="{FF2B5EF4-FFF2-40B4-BE49-F238E27FC236}">
                <a16:creationId xmlns:a16="http://schemas.microsoft.com/office/drawing/2014/main" id="{DB3372D1-286C-31FF-2D01-6E0DD54F3360}"/>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D23C06A7-003A-DFDA-0986-2AC5C9EFD809}"/>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8255620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6824508-4833-1260-7CD4-25A50593454B}"/>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79FBA8E7-B2DF-8423-19E5-8BD7688ECD48}"/>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7DDA2E49-597C-CEBD-7C69-B68C5E03E120}"/>
              </a:ext>
            </a:extLst>
          </p:cNvPr>
          <p:cNvSpPr>
            <a:spLocks noGrp="1"/>
          </p:cNvSpPr>
          <p:nvPr>
            <p:ph type="dt" sz="half" idx="10"/>
          </p:nvPr>
        </p:nvSpPr>
        <p:spPr>
          <a:xfrm>
            <a:off x="8610600" y="6356350"/>
            <a:ext cx="2743200" cy="365125"/>
          </a:xfrm>
          <a:prstGeom prst="rect">
            <a:avLst/>
          </a:prstGeom>
        </p:spPr>
        <p:txBody>
          <a:bodyPr/>
          <a:lstStyle/>
          <a:p>
            <a:fld id="{854F88B8-7C32-47C5-A5CE-F1BE85822398}" type="uaqdatetime1">
              <a:rPr lang="ar-SA" smtClean="0"/>
              <a:t>27/07/1447</a:t>
            </a:fld>
            <a:endParaRPr lang="ar-SA"/>
          </a:p>
        </p:txBody>
      </p:sp>
      <p:sp>
        <p:nvSpPr>
          <p:cNvPr id="5" name="عنصر نائب للتذييل 4">
            <a:extLst>
              <a:ext uri="{FF2B5EF4-FFF2-40B4-BE49-F238E27FC236}">
                <a16:creationId xmlns:a16="http://schemas.microsoft.com/office/drawing/2014/main" id="{B30E9F4B-6200-79AC-ED15-D0FA5E05759E}"/>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6E35ED4A-6642-904A-F83E-60C7763CB01B}"/>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2057958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6164482-5ADA-DF81-A88F-8D0A1037DD5D}"/>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DE4C4CA3-1F18-8170-6930-96213D6C4E1D}"/>
              </a:ext>
            </a:extLst>
          </p:cNvPr>
          <p:cNvSpPr>
            <a:spLocks noGrp="1"/>
          </p:cNvSpPr>
          <p:nvPr>
            <p:ph sz="half" idx="1"/>
          </p:nvPr>
        </p:nvSpPr>
        <p:spPr>
          <a:xfrm>
            <a:off x="838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9F5483AB-1535-1480-5289-43E5BE7827E6}"/>
              </a:ext>
            </a:extLst>
          </p:cNvPr>
          <p:cNvSpPr>
            <a:spLocks noGrp="1"/>
          </p:cNvSpPr>
          <p:nvPr>
            <p:ph sz="half" idx="2"/>
          </p:nvPr>
        </p:nvSpPr>
        <p:spPr>
          <a:xfrm>
            <a:off x="6172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063A0BE6-E36C-FDAB-2B5E-2E1E141A737B}"/>
              </a:ext>
            </a:extLst>
          </p:cNvPr>
          <p:cNvSpPr>
            <a:spLocks noGrp="1"/>
          </p:cNvSpPr>
          <p:nvPr>
            <p:ph type="dt" sz="half" idx="10"/>
          </p:nvPr>
        </p:nvSpPr>
        <p:spPr>
          <a:xfrm>
            <a:off x="8610600" y="6356350"/>
            <a:ext cx="2743200" cy="365125"/>
          </a:xfrm>
          <a:prstGeom prst="rect">
            <a:avLst/>
          </a:prstGeom>
        </p:spPr>
        <p:txBody>
          <a:bodyPr/>
          <a:lstStyle/>
          <a:p>
            <a:fld id="{9C87A663-1285-4146-8A70-FB2B53802C98}" type="uaqdatetime1">
              <a:rPr lang="ar-SA" smtClean="0"/>
              <a:t>27/07/1447</a:t>
            </a:fld>
            <a:endParaRPr lang="ar-SA"/>
          </a:p>
        </p:txBody>
      </p:sp>
      <p:sp>
        <p:nvSpPr>
          <p:cNvPr id="6" name="عنصر نائب للتذييل 5">
            <a:extLst>
              <a:ext uri="{FF2B5EF4-FFF2-40B4-BE49-F238E27FC236}">
                <a16:creationId xmlns:a16="http://schemas.microsoft.com/office/drawing/2014/main" id="{969E66C4-1DB7-7D8F-8712-4CC5DA13F6CF}"/>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F81077CF-BC37-2420-73A6-C700839213AE}"/>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39113171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E862DC3-4883-C944-6480-76747539D9A5}"/>
              </a:ext>
            </a:extLst>
          </p:cNvPr>
          <p:cNvSpPr>
            <a:spLocks noGrp="1"/>
          </p:cNvSpPr>
          <p:nvPr>
            <p:ph type="title"/>
          </p:nvPr>
        </p:nvSpPr>
        <p:spPr>
          <a:xfrm>
            <a:off x="839788" y="365125"/>
            <a:ext cx="10515600" cy="1325563"/>
          </a:xfrm>
          <a:prstGeom prst="rect">
            <a:avLst/>
          </a:prstGeo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4AF940F3-ECA0-33AE-743C-66DEE2B4D5B3}"/>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CFA0E32D-F2EC-B7FE-D659-DCC4661D4751}"/>
              </a:ext>
            </a:extLst>
          </p:cNvPr>
          <p:cNvSpPr>
            <a:spLocks noGrp="1"/>
          </p:cNvSpPr>
          <p:nvPr>
            <p:ph sz="half" idx="2"/>
          </p:nvPr>
        </p:nvSpPr>
        <p:spPr>
          <a:xfrm>
            <a:off x="839788" y="2505075"/>
            <a:ext cx="5157787"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05082AA8-90DF-5708-0FCF-A5C8A2BC833E}"/>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33FBFD81-7F58-19E3-4905-F1053E29CD1C}"/>
              </a:ext>
            </a:extLst>
          </p:cNvPr>
          <p:cNvSpPr>
            <a:spLocks noGrp="1"/>
          </p:cNvSpPr>
          <p:nvPr>
            <p:ph sz="quarter" idx="4"/>
          </p:nvPr>
        </p:nvSpPr>
        <p:spPr>
          <a:xfrm>
            <a:off x="6172200" y="2505075"/>
            <a:ext cx="5183188"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9136531E-3329-0F50-4BF0-32BD95F3E18C}"/>
              </a:ext>
            </a:extLst>
          </p:cNvPr>
          <p:cNvSpPr>
            <a:spLocks noGrp="1"/>
          </p:cNvSpPr>
          <p:nvPr>
            <p:ph type="dt" sz="half" idx="10"/>
          </p:nvPr>
        </p:nvSpPr>
        <p:spPr>
          <a:xfrm>
            <a:off x="8610600" y="6356350"/>
            <a:ext cx="2743200" cy="365125"/>
          </a:xfrm>
          <a:prstGeom prst="rect">
            <a:avLst/>
          </a:prstGeom>
        </p:spPr>
        <p:txBody>
          <a:bodyPr/>
          <a:lstStyle/>
          <a:p>
            <a:fld id="{FF19F604-6F3A-47F7-9F1E-FF07F76454A5}" type="uaqdatetime1">
              <a:rPr lang="ar-SA" smtClean="0"/>
              <a:t>27/07/1447</a:t>
            </a:fld>
            <a:endParaRPr lang="ar-SA"/>
          </a:p>
        </p:txBody>
      </p:sp>
      <p:sp>
        <p:nvSpPr>
          <p:cNvPr id="8" name="عنصر نائب للتذييل 7">
            <a:extLst>
              <a:ext uri="{FF2B5EF4-FFF2-40B4-BE49-F238E27FC236}">
                <a16:creationId xmlns:a16="http://schemas.microsoft.com/office/drawing/2014/main" id="{39AE8B45-CD07-9976-08BA-7080913738EB}"/>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9" name="عنصر نائب لرقم الشريحة 8">
            <a:extLst>
              <a:ext uri="{FF2B5EF4-FFF2-40B4-BE49-F238E27FC236}">
                <a16:creationId xmlns:a16="http://schemas.microsoft.com/office/drawing/2014/main" id="{32FA982B-3808-553A-0FCE-5925A8F231EC}"/>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3408456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D0C0266-C6BE-825D-0A03-50F564AD140F}"/>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B174AFBE-F86A-F0D8-7340-09CD620E0DE2}"/>
              </a:ext>
            </a:extLst>
          </p:cNvPr>
          <p:cNvSpPr>
            <a:spLocks noGrp="1"/>
          </p:cNvSpPr>
          <p:nvPr>
            <p:ph type="dt" sz="half" idx="10"/>
          </p:nvPr>
        </p:nvSpPr>
        <p:spPr>
          <a:xfrm>
            <a:off x="8610600" y="6356350"/>
            <a:ext cx="2743200" cy="365125"/>
          </a:xfrm>
          <a:prstGeom prst="rect">
            <a:avLst/>
          </a:prstGeom>
        </p:spPr>
        <p:txBody>
          <a:bodyPr/>
          <a:lstStyle/>
          <a:p>
            <a:fld id="{FF1F66CA-B36F-4410-9D52-3B53E3611D98}" type="uaqdatetime1">
              <a:rPr lang="ar-SA" smtClean="0"/>
              <a:t>27/07/1447</a:t>
            </a:fld>
            <a:endParaRPr lang="ar-SA"/>
          </a:p>
        </p:txBody>
      </p:sp>
      <p:sp>
        <p:nvSpPr>
          <p:cNvPr id="4" name="عنصر نائب للتذييل 3">
            <a:extLst>
              <a:ext uri="{FF2B5EF4-FFF2-40B4-BE49-F238E27FC236}">
                <a16:creationId xmlns:a16="http://schemas.microsoft.com/office/drawing/2014/main" id="{F3B9AA64-BD9D-0180-4722-F871F1DA65E2}"/>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5" name="عنصر نائب لرقم الشريحة 4">
            <a:extLst>
              <a:ext uri="{FF2B5EF4-FFF2-40B4-BE49-F238E27FC236}">
                <a16:creationId xmlns:a16="http://schemas.microsoft.com/office/drawing/2014/main" id="{2940E761-98DE-47DD-2031-257C47D9F862}"/>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3758260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1CA6C282-3E36-15F5-1342-8441651A8153}"/>
              </a:ext>
            </a:extLst>
          </p:cNvPr>
          <p:cNvSpPr>
            <a:spLocks noGrp="1"/>
          </p:cNvSpPr>
          <p:nvPr>
            <p:ph type="dt" sz="half" idx="10"/>
          </p:nvPr>
        </p:nvSpPr>
        <p:spPr>
          <a:xfrm>
            <a:off x="8610600" y="6356350"/>
            <a:ext cx="2743200" cy="365125"/>
          </a:xfrm>
          <a:prstGeom prst="rect">
            <a:avLst/>
          </a:prstGeom>
        </p:spPr>
        <p:txBody>
          <a:bodyPr/>
          <a:lstStyle/>
          <a:p>
            <a:fld id="{DF18A2AB-DBAA-41EA-868B-EC10C967BDEB}" type="uaqdatetime1">
              <a:rPr lang="ar-SA" smtClean="0"/>
              <a:t>27/07/1447</a:t>
            </a:fld>
            <a:endParaRPr lang="ar-SA"/>
          </a:p>
        </p:txBody>
      </p:sp>
      <p:sp>
        <p:nvSpPr>
          <p:cNvPr id="3" name="عنصر نائب للتذييل 2">
            <a:extLst>
              <a:ext uri="{FF2B5EF4-FFF2-40B4-BE49-F238E27FC236}">
                <a16:creationId xmlns:a16="http://schemas.microsoft.com/office/drawing/2014/main" id="{76EB88F0-3321-BE5C-F8C2-B9055E30C988}"/>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4" name="عنصر نائب لرقم الشريحة 3">
            <a:extLst>
              <a:ext uri="{FF2B5EF4-FFF2-40B4-BE49-F238E27FC236}">
                <a16:creationId xmlns:a16="http://schemas.microsoft.com/office/drawing/2014/main" id="{5556EFD9-F79B-D8E9-AAB9-C76B44CFFADF}"/>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33671387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F02795B-91F2-42E5-4557-5A4433DCCA26}"/>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A1FC1906-FFD0-199C-1340-686513DA9EB8}"/>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EE18BD9A-79B5-804B-3C44-B097BBBCF446}"/>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3786625F-6801-03E2-0F4C-DFA9AA96F465}"/>
              </a:ext>
            </a:extLst>
          </p:cNvPr>
          <p:cNvSpPr>
            <a:spLocks noGrp="1"/>
          </p:cNvSpPr>
          <p:nvPr>
            <p:ph type="dt" sz="half" idx="10"/>
          </p:nvPr>
        </p:nvSpPr>
        <p:spPr>
          <a:xfrm>
            <a:off x="8610600" y="6356350"/>
            <a:ext cx="2743200" cy="365125"/>
          </a:xfrm>
          <a:prstGeom prst="rect">
            <a:avLst/>
          </a:prstGeom>
        </p:spPr>
        <p:txBody>
          <a:bodyPr/>
          <a:lstStyle/>
          <a:p>
            <a:fld id="{682F8E53-E7EA-4290-B628-638BA0E361E3}" type="uaqdatetime1">
              <a:rPr lang="ar-SA" smtClean="0"/>
              <a:t>27/07/1447</a:t>
            </a:fld>
            <a:endParaRPr lang="ar-SA"/>
          </a:p>
        </p:txBody>
      </p:sp>
      <p:sp>
        <p:nvSpPr>
          <p:cNvPr id="6" name="عنصر نائب للتذييل 5">
            <a:extLst>
              <a:ext uri="{FF2B5EF4-FFF2-40B4-BE49-F238E27FC236}">
                <a16:creationId xmlns:a16="http://schemas.microsoft.com/office/drawing/2014/main" id="{A1962A23-C7E8-4DC5-8CB3-45159DEB4850}"/>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CA91F562-EA74-CC0B-A12D-92E245415B99}"/>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1871670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D497522-0043-FE0D-1C13-DC3F8B6ABA0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566603C6-9F15-8501-31FD-6E77A4ACBD68}"/>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360426BB-72FF-AD83-A559-B21725C54968}"/>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8857C25B-1DEE-1F39-9067-AFCFCD011E37}"/>
              </a:ext>
            </a:extLst>
          </p:cNvPr>
          <p:cNvSpPr>
            <a:spLocks noGrp="1"/>
          </p:cNvSpPr>
          <p:nvPr>
            <p:ph type="dt" sz="half" idx="10"/>
          </p:nvPr>
        </p:nvSpPr>
        <p:spPr>
          <a:xfrm>
            <a:off x="8610600" y="6356350"/>
            <a:ext cx="2743200" cy="365125"/>
          </a:xfrm>
          <a:prstGeom prst="rect">
            <a:avLst/>
          </a:prstGeom>
        </p:spPr>
        <p:txBody>
          <a:bodyPr/>
          <a:lstStyle/>
          <a:p>
            <a:fld id="{D4388267-90DA-4B04-8AF6-0D83988259C8}" type="uaqdatetime1">
              <a:rPr lang="ar-SA" smtClean="0"/>
              <a:t>27/07/1447</a:t>
            </a:fld>
            <a:endParaRPr lang="ar-SA"/>
          </a:p>
        </p:txBody>
      </p:sp>
      <p:sp>
        <p:nvSpPr>
          <p:cNvPr id="6" name="عنصر نائب للتذييل 5">
            <a:extLst>
              <a:ext uri="{FF2B5EF4-FFF2-40B4-BE49-F238E27FC236}">
                <a16:creationId xmlns:a16="http://schemas.microsoft.com/office/drawing/2014/main" id="{61160B48-3938-A7DC-2145-CE6C32252F97}"/>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id="{AFA6F7E9-4D91-F56E-DE5F-61DEC0C560EE}"/>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30428100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376FD5F-35BD-15C2-4307-71D1F7AB1B43}"/>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0FE05C53-B98A-9A2C-3539-664F944D87E9}"/>
              </a:ext>
            </a:extLst>
          </p:cNvPr>
          <p:cNvSpPr>
            <a:spLocks noGrp="1"/>
          </p:cNvSpPr>
          <p:nvPr>
            <p:ph type="body" orient="vert" idx="1"/>
          </p:nvPr>
        </p:nvSpPr>
        <p:spPr>
          <a:xfrm>
            <a:off x="838200" y="1825625"/>
            <a:ext cx="10515600" cy="43513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D38098E9-E5C4-DAF6-8A3D-774E06E118C4}"/>
              </a:ext>
            </a:extLst>
          </p:cNvPr>
          <p:cNvSpPr>
            <a:spLocks noGrp="1"/>
          </p:cNvSpPr>
          <p:nvPr>
            <p:ph type="dt" sz="half" idx="10"/>
          </p:nvPr>
        </p:nvSpPr>
        <p:spPr>
          <a:xfrm>
            <a:off x="8610600" y="6356350"/>
            <a:ext cx="2743200" cy="365125"/>
          </a:xfrm>
          <a:prstGeom prst="rect">
            <a:avLst/>
          </a:prstGeom>
        </p:spPr>
        <p:txBody>
          <a:bodyPr/>
          <a:lstStyle/>
          <a:p>
            <a:fld id="{6D25D4A8-4AC5-42C6-9C93-2E4F76193774}" type="uaqdatetime1">
              <a:rPr lang="ar-SA" smtClean="0"/>
              <a:t>27/07/1447</a:t>
            </a:fld>
            <a:endParaRPr lang="ar-SA"/>
          </a:p>
        </p:txBody>
      </p:sp>
      <p:sp>
        <p:nvSpPr>
          <p:cNvPr id="5" name="عنصر نائب للتذييل 4">
            <a:extLst>
              <a:ext uri="{FF2B5EF4-FFF2-40B4-BE49-F238E27FC236}">
                <a16:creationId xmlns:a16="http://schemas.microsoft.com/office/drawing/2014/main" id="{9B74B995-FADD-1DDC-83EC-1577B42468BC}"/>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680DD7AE-E7DB-E6D5-F320-A58F1847E16A}"/>
              </a:ext>
            </a:extLst>
          </p:cNvPr>
          <p:cNvSpPr>
            <a:spLocks noGrp="1"/>
          </p:cNvSpPr>
          <p:nvPr>
            <p:ph type="sldNum" sz="quarter" idx="12"/>
          </p:nvPr>
        </p:nvSpPr>
        <p:spPr/>
        <p:txBody>
          <a:bodyPr/>
          <a:lstStyle/>
          <a:p>
            <a:fld id="{65BAE9C7-B4F8-411D-8901-01FEB6CA2BFF}" type="slidenum">
              <a:rPr lang="ar-SA" smtClean="0"/>
              <a:t>‹#›</a:t>
            </a:fld>
            <a:endParaRPr lang="ar-SA"/>
          </a:p>
        </p:txBody>
      </p:sp>
    </p:spTree>
    <p:extLst>
      <p:ext uri="{BB962C8B-B14F-4D97-AF65-F5344CB8AC3E}">
        <p14:creationId xmlns:p14="http://schemas.microsoft.com/office/powerpoint/2010/main" val="3098555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20A259AC-759F-8DC6-754B-C68919D63D05}"/>
              </a:ext>
            </a:extLst>
          </p:cNvPr>
          <p:cNvSpPr>
            <a:spLocks noGrp="1"/>
          </p:cNvSpPr>
          <p:nvPr>
            <p:ph type="title" orient="vert"/>
          </p:nvPr>
        </p:nvSpPr>
        <p:spPr>
          <a:xfrm>
            <a:off x="8724900" y="365125"/>
            <a:ext cx="2628900" cy="5811838"/>
          </a:xfrm>
          <a:prstGeom prst="rect">
            <a:avLst/>
          </a:prstGeo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05568347-14F7-B04A-793C-E6DC2C751321}"/>
              </a:ext>
            </a:extLst>
          </p:cNvPr>
          <p:cNvSpPr>
            <a:spLocks noGrp="1"/>
          </p:cNvSpPr>
          <p:nvPr>
            <p:ph type="body" orient="vert" idx="1"/>
          </p:nvPr>
        </p:nvSpPr>
        <p:spPr>
          <a:xfrm>
            <a:off x="838200" y="365125"/>
            <a:ext cx="7734300" cy="58118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2323B4F3-6FF3-DFEE-DEF3-DF16907E56C3}"/>
              </a:ext>
            </a:extLst>
          </p:cNvPr>
          <p:cNvSpPr>
            <a:spLocks noGrp="1"/>
          </p:cNvSpPr>
          <p:nvPr>
            <p:ph type="dt" sz="half" idx="10"/>
          </p:nvPr>
        </p:nvSpPr>
        <p:spPr>
          <a:xfrm>
            <a:off x="8610600" y="6356350"/>
            <a:ext cx="2743200" cy="365125"/>
          </a:xfrm>
          <a:prstGeom prst="rect">
            <a:avLst/>
          </a:prstGeom>
        </p:spPr>
        <p:txBody>
          <a:bodyPr/>
          <a:lstStyle/>
          <a:p>
            <a:fld id="{408C3329-F4E0-4C9F-A713-F03BD4959A92}" type="uaqdatetime1">
              <a:rPr lang="ar-SA" smtClean="0"/>
              <a:t>27/07/1447</a:t>
            </a:fld>
            <a:endParaRPr lang="ar-SA"/>
          </a:p>
        </p:txBody>
      </p:sp>
      <p:sp>
        <p:nvSpPr>
          <p:cNvPr id="5" name="عنصر نائب للتذييل 4">
            <a:extLst>
              <a:ext uri="{FF2B5EF4-FFF2-40B4-BE49-F238E27FC236}">
                <a16:creationId xmlns:a16="http://schemas.microsoft.com/office/drawing/2014/main" id="{9A973E72-D3D0-8948-3495-54B8718BE017}"/>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id="{B71E6024-DCB0-8E6F-5DAD-FE6727169677}"/>
              </a:ext>
            </a:extLst>
          </p:cNvPr>
          <p:cNvSpPr>
            <a:spLocks noGrp="1"/>
          </p:cNvSpPr>
          <p:nvPr>
            <p:ph type="sldNum" sz="quarter" idx="12"/>
          </p:nvPr>
        </p:nvSpPr>
        <p:spPr/>
        <p:txBody>
          <a:bodyPr/>
          <a:lstStyle/>
          <a:p>
            <a:fld id="{65BAE9C7-B4F8-411D-8901-01FEB6CA2BFF}" type="slidenum">
              <a:rPr lang="ar-SA" smtClean="0"/>
              <a:t>‹#›</a:t>
            </a:fld>
            <a:endParaRPr lang="ar-SA" dirty="0"/>
          </a:p>
        </p:txBody>
      </p:sp>
    </p:spTree>
    <p:extLst>
      <p:ext uri="{BB962C8B-B14F-4D97-AF65-F5344CB8AC3E}">
        <p14:creationId xmlns:p14="http://schemas.microsoft.com/office/powerpoint/2010/main" val="36569255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عنصر نائب لرقم الشريحة 5">
            <a:extLst>
              <a:ext uri="{FF2B5EF4-FFF2-40B4-BE49-F238E27FC236}">
                <a16:creationId xmlns:a16="http://schemas.microsoft.com/office/drawing/2014/main" id="{9C05A4C6-B469-321E-9AE7-D876FAAC5D53}"/>
              </a:ext>
            </a:extLst>
          </p:cNvPr>
          <p:cNvSpPr>
            <a:spLocks noGrp="1"/>
          </p:cNvSpPr>
          <p:nvPr>
            <p:ph type="sldNum" sz="quarter" idx="4"/>
          </p:nvPr>
        </p:nvSpPr>
        <p:spPr>
          <a:xfrm>
            <a:off x="2053045" y="6270172"/>
            <a:ext cx="938349" cy="451304"/>
          </a:xfrm>
          <a:prstGeom prst="rect">
            <a:avLst/>
          </a:prstGeom>
          <a:noFill/>
          <a:ln>
            <a:noFill/>
          </a:ln>
        </p:spPr>
        <p:txBody>
          <a:bodyPr vert="horz" lIns="91440" tIns="45720" rIns="91440" bIns="45720" rtlCol="1" anchor="ctr"/>
          <a:lstStyle>
            <a:lvl1pPr algn="l">
              <a:defRPr sz="1400" b="1">
                <a:solidFill>
                  <a:srgbClr val="00B0F0"/>
                </a:solidFill>
                <a:latin typeface="Alexandria-VariableFont_wght"/>
              </a:defRPr>
            </a:lvl1pPr>
          </a:lstStyle>
          <a:p>
            <a:r>
              <a:rPr lang="en-US" dirty="0"/>
              <a:t>‹#›</a:t>
            </a:r>
            <a:endParaRPr lang="ar-SA" dirty="0"/>
          </a:p>
        </p:txBody>
      </p:sp>
      <p:sp>
        <p:nvSpPr>
          <p:cNvPr id="2" name="مربع نص 1">
            <a:extLst>
              <a:ext uri="{FF2B5EF4-FFF2-40B4-BE49-F238E27FC236}">
                <a16:creationId xmlns:a16="http://schemas.microsoft.com/office/drawing/2014/main" id="{2A78149F-E7B9-687E-2F88-42AB07B750DE}"/>
              </a:ext>
            </a:extLst>
          </p:cNvPr>
          <p:cNvSpPr txBox="1"/>
          <p:nvPr userDrawn="1"/>
        </p:nvSpPr>
        <p:spPr>
          <a:xfrm>
            <a:off x="91440" y="6469699"/>
            <a:ext cx="1031966" cy="307777"/>
          </a:xfrm>
          <a:prstGeom prst="rect">
            <a:avLst/>
          </a:prstGeom>
          <a:noFill/>
        </p:spPr>
        <p:txBody>
          <a:bodyPr wrap="square" rtlCol="1">
            <a:spAutoFit/>
          </a:bodyPr>
          <a:lstStyle/>
          <a:p>
            <a:pPr algn="l"/>
            <a:fld id="{DA99EBC6-F80B-4845-9A84-E5D93FC3303A}" type="slidenum">
              <a:rPr lang="en-US" sz="1400" smtClean="0">
                <a:solidFill>
                  <a:srgbClr val="00B0F0"/>
                </a:solidFill>
                <a:latin typeface="Alexandria Medium" pitchFamily="2" charset="-78"/>
                <a:cs typeface="Alexandria Medium" pitchFamily="2" charset="-78"/>
              </a:rPr>
              <a:t>‹#›</a:t>
            </a:fld>
            <a:endParaRPr lang="ar-SA" sz="1400" dirty="0">
              <a:solidFill>
                <a:srgbClr val="00B0F0"/>
              </a:solidFill>
              <a:latin typeface="Alexandria Medium" pitchFamily="2" charset="-78"/>
              <a:cs typeface="Alexandria Medium" pitchFamily="2" charset="-78"/>
            </a:endParaRPr>
          </a:p>
        </p:txBody>
      </p:sp>
    </p:spTree>
    <p:extLst>
      <p:ext uri="{BB962C8B-B14F-4D97-AF65-F5344CB8AC3E}">
        <p14:creationId xmlns:p14="http://schemas.microsoft.com/office/powerpoint/2010/main" val="20952003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5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5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5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66.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jpeg"/><Relationship Id="rId7" Type="http://schemas.openxmlformats.org/officeDocument/2006/relationships/image" Target="../media/image18.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10" name="Oval 17">
            <a:extLst>
              <a:ext uri="{FF2B5EF4-FFF2-40B4-BE49-F238E27FC236}">
                <a16:creationId xmlns:a16="http://schemas.microsoft.com/office/drawing/2014/main" id="{0353B92B-E3D6-FBBC-EEF7-E6BA64F45EA9}"/>
              </a:ext>
            </a:extLst>
          </p:cNvPr>
          <p:cNvSpPr/>
          <p:nvPr/>
        </p:nvSpPr>
        <p:spPr>
          <a:xfrm>
            <a:off x="6054429" y="-720725"/>
            <a:ext cx="7782357" cy="7578725"/>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1" name="TextBox 29">
            <a:extLst>
              <a:ext uri="{FF2B5EF4-FFF2-40B4-BE49-F238E27FC236}">
                <a16:creationId xmlns:a16="http://schemas.microsoft.com/office/drawing/2014/main" id="{50ABC284-F571-43DE-757F-EDC4C1D917CD}"/>
              </a:ext>
            </a:extLst>
          </p:cNvPr>
          <p:cNvSpPr txBox="1"/>
          <p:nvPr/>
        </p:nvSpPr>
        <p:spPr>
          <a:xfrm>
            <a:off x="541009" y="3937898"/>
            <a:ext cx="5216525" cy="398780"/>
          </a:xfrm>
          <a:prstGeom prst="rect">
            <a:avLst/>
          </a:prstGeom>
          <a:noFill/>
        </p:spPr>
        <p:txBody>
          <a:bodyPr wrap="square" rtlCol="0">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Prepared by Dr   Sulaiman Al-</a:t>
            </a:r>
            <a:r>
              <a:rPr kumimoji="0" lang="en-US" sz="20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luhaidan</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2" name="TextBox 30">
            <a:extLst>
              <a:ext uri="{FF2B5EF4-FFF2-40B4-BE49-F238E27FC236}">
                <a16:creationId xmlns:a16="http://schemas.microsoft.com/office/drawing/2014/main" id="{7DB108CB-1B72-400F-09A2-3E163D6CAADC}"/>
              </a:ext>
            </a:extLst>
          </p:cNvPr>
          <p:cNvSpPr txBox="1"/>
          <p:nvPr/>
        </p:nvSpPr>
        <p:spPr>
          <a:xfrm>
            <a:off x="1538794" y="2424037"/>
            <a:ext cx="3098925" cy="1323439"/>
          </a:xfrm>
          <a:prstGeom prst="rect">
            <a:avLst/>
          </a:prstGeom>
          <a:noFill/>
        </p:spPr>
        <p:txBody>
          <a:bodyPr wrap="non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a:t>
            </a:r>
            <a:endPar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13" name="Rectangle: Rounded Corners 33">
            <a:extLst>
              <a:ext uri="{FF2B5EF4-FFF2-40B4-BE49-F238E27FC236}">
                <a16:creationId xmlns:a16="http://schemas.microsoft.com/office/drawing/2014/main" id="{99EF0EFC-5876-B0CC-99FB-7D13646FCBA1}"/>
              </a:ext>
            </a:extLst>
          </p:cNvPr>
          <p:cNvSpPr/>
          <p:nvPr/>
        </p:nvSpPr>
        <p:spPr>
          <a:xfrm>
            <a:off x="337633" y="5929382"/>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Alexandria" charset="0"/>
                <a:ea typeface="+mn-ea"/>
                <a:cs typeface="Alexandria" charset="0"/>
              </a:rPr>
              <a:t>Lecture 1</a:t>
            </a:r>
          </a:p>
        </p:txBody>
      </p:sp>
      <p:sp>
        <p:nvSpPr>
          <p:cNvPr id="14" name="TextBox 45">
            <a:extLst>
              <a:ext uri="{FF2B5EF4-FFF2-40B4-BE49-F238E27FC236}">
                <a16:creationId xmlns:a16="http://schemas.microsoft.com/office/drawing/2014/main" id="{53C7DA80-3D1E-7962-A9D8-D18055581D57}"/>
              </a:ext>
            </a:extLst>
          </p:cNvPr>
          <p:cNvSpPr txBox="1"/>
          <p:nvPr/>
        </p:nvSpPr>
        <p:spPr>
          <a:xfrm>
            <a:off x="147087" y="5104240"/>
            <a:ext cx="3571812" cy="707886"/>
          </a:xfrm>
          <a:prstGeom prst="rect">
            <a:avLst/>
          </a:prstGeom>
          <a:noFill/>
        </p:spPr>
        <p:txBody>
          <a:bodyPr wrap="none" rtlCol="0">
            <a:spAutoFit/>
          </a:bodyPr>
          <a:lstStyle/>
          <a:p>
            <a:pPr algn="l"/>
            <a:r>
              <a:rPr lang="en-US" sz="2000" dirty="0">
                <a:latin typeface="Alexandria" pitchFamily="2" charset="-78"/>
                <a:cs typeface="Alexandria" pitchFamily="2" charset="-78"/>
              </a:rPr>
              <a:t>PRL 627</a:t>
            </a:r>
          </a:p>
          <a:p>
            <a:pPr algn="l"/>
            <a:r>
              <a:rPr lang="en-US" sz="2000" dirty="0">
                <a:latin typeface="Alexandria" pitchFamily="2" charset="-78"/>
                <a:cs typeface="Alexandria" pitchFamily="2" charset="-78"/>
              </a:rPr>
              <a:t>Public Relations (part two)</a:t>
            </a:r>
          </a:p>
        </p:txBody>
      </p:sp>
      <p:sp>
        <p:nvSpPr>
          <p:cNvPr id="15" name="Oval 13">
            <a:extLst>
              <a:ext uri="{FF2B5EF4-FFF2-40B4-BE49-F238E27FC236}">
                <a16:creationId xmlns:a16="http://schemas.microsoft.com/office/drawing/2014/main" id="{7F2385E5-5C3D-7077-E3B0-786F7A3FCA0C}"/>
              </a:ext>
            </a:extLst>
          </p:cNvPr>
          <p:cNvSpPr/>
          <p:nvPr/>
        </p:nvSpPr>
        <p:spPr>
          <a:xfrm>
            <a:off x="6200343" y="-320675"/>
            <a:ext cx="7410450" cy="7410450"/>
          </a:xfrm>
          <a:prstGeom prst="ellipse">
            <a:avLst/>
          </a:prstGeom>
          <a:blipFill>
            <a:blip r:embed="rId3"/>
            <a:stretch>
              <a:fillRect t="-1000"/>
            </a:stretch>
          </a:blipFill>
          <a:ln w="12700" cap="flat" cmpd="sng" algn="ctr">
            <a:solidFill>
              <a:srgbClr val="4472C4">
                <a:shade val="15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16" name="Graphic 21">
            <a:extLst>
              <a:ext uri="{FF2B5EF4-FFF2-40B4-BE49-F238E27FC236}">
                <a16:creationId xmlns:a16="http://schemas.microsoft.com/office/drawing/2014/main" id="{D1F04FA0-5184-E97F-6A67-BFD97F2CA0A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7267685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id="{D549799F-5EEE-6F39-58CC-29F199E43B77}"/>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a:prstGeom prst="rect">
            <a:avLst/>
          </a:prstGeom>
        </p:spPr>
      </p:pic>
      <p:sp>
        <p:nvSpPr>
          <p:cNvPr id="3" name="Right Triangle 1">
            <a:extLst>
              <a:ext uri="{FF2B5EF4-FFF2-40B4-BE49-F238E27FC236}">
                <a16:creationId xmlns:a16="http://schemas.microsoft.com/office/drawing/2014/main" id="{B057E5FB-DB87-31F8-0DB9-575E9DD7431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Parallelogram 7">
            <a:extLst>
              <a:ext uri="{FF2B5EF4-FFF2-40B4-BE49-F238E27FC236}">
                <a16:creationId xmlns:a16="http://schemas.microsoft.com/office/drawing/2014/main" id="{127C946E-F6C5-6D42-65F7-47E33E7EB17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24">
            <a:extLst>
              <a:ext uri="{FF2B5EF4-FFF2-40B4-BE49-F238E27FC236}">
                <a16:creationId xmlns:a16="http://schemas.microsoft.com/office/drawing/2014/main" id="{62F048CF-B9C7-1063-3A1E-CF7203FB3F74}"/>
              </a:ext>
            </a:extLst>
          </p:cNvPr>
          <p:cNvSpPr txBox="1"/>
          <p:nvPr/>
        </p:nvSpPr>
        <p:spPr>
          <a:xfrm>
            <a:off x="6115630" y="1103329"/>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7" name="Rectangle 27">
            <a:extLst>
              <a:ext uri="{FF2B5EF4-FFF2-40B4-BE49-F238E27FC236}">
                <a16:creationId xmlns:a16="http://schemas.microsoft.com/office/drawing/2014/main" id="{E87975DA-43BC-058C-AAC9-0663E70DF24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30">
            <a:extLst>
              <a:ext uri="{FF2B5EF4-FFF2-40B4-BE49-F238E27FC236}">
                <a16:creationId xmlns:a16="http://schemas.microsoft.com/office/drawing/2014/main" id="{49B68720-3C46-D7BE-4177-2115166A6FD2}"/>
              </a:ext>
            </a:extLst>
          </p:cNvPr>
          <p:cNvSpPr txBox="1"/>
          <p:nvPr/>
        </p:nvSpPr>
        <p:spPr>
          <a:xfrm>
            <a:off x="6115630" y="1590210"/>
            <a:ext cx="5899940" cy="4616007"/>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مقدمة  </a:t>
            </a:r>
            <a:endParaRPr lang="ar-EG"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القيادة عبر التاريخ  </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مفهوم القيادة  </a:t>
            </a:r>
            <a:endParaRPr lang="ar-SA"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مفهوم القيادة الإدارية</a:t>
            </a:r>
            <a:r>
              <a:rPr lang="ar-SA" sz="1600" dirty="0">
                <a:latin typeface="Alexandria" pitchFamily="2" charset="-78"/>
                <a:cs typeface="Alexandria" pitchFamily="2" charset="-78"/>
              </a:rPr>
              <a:t>  </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الفرق بين القيادة والإدارة</a:t>
            </a:r>
            <a:r>
              <a:rPr lang="ar-SA" sz="1600" dirty="0">
                <a:latin typeface="Alexandria" pitchFamily="2" charset="-78"/>
                <a:cs typeface="Alexandria" pitchFamily="2" charset="-78"/>
              </a:rPr>
              <a:t>  </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علاقة القيادة الإدارية بالعلوم الأخرى</a:t>
            </a:r>
            <a:r>
              <a:rPr lang="ar-SA" sz="1600" dirty="0">
                <a:latin typeface="Alexandria" pitchFamily="2" charset="-78"/>
                <a:cs typeface="Alexandria" pitchFamily="2" charset="-78"/>
              </a:rPr>
              <a:t>  </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وسائل التأثير في القيادة</a:t>
            </a:r>
            <a:r>
              <a:rPr lang="ar-SA" sz="1600" dirty="0">
                <a:latin typeface="Alexandria" pitchFamily="2" charset="-78"/>
                <a:cs typeface="Alexandria" pitchFamily="2" charset="-78"/>
              </a:rPr>
              <a:t>  </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عناصر القيادة</a:t>
            </a:r>
            <a:r>
              <a:rPr lang="ar-SA" sz="1600" dirty="0">
                <a:latin typeface="Alexandria" pitchFamily="2" charset="-78"/>
                <a:cs typeface="Alexandria" pitchFamily="2" charset="-78"/>
              </a:rPr>
              <a:t>  </a:t>
            </a:r>
          </a:p>
          <a:p>
            <a:pPr marL="285750" indent="-285750" algn="r" rtl="1">
              <a:lnSpc>
                <a:spcPct val="150000"/>
              </a:lnSpc>
              <a:buFont typeface="Wingdings" panose="05000000000000000000" pitchFamily="2" charset="2"/>
              <a:buChar char="v"/>
            </a:pPr>
            <a:r>
              <a:rPr lang="ar-EG" sz="1600" dirty="0">
                <a:latin typeface="Alexandria" pitchFamily="2" charset="-78"/>
                <a:cs typeface="Alexandria" pitchFamily="2" charset="-78"/>
              </a:rPr>
              <a:t>الوظائف الأساسية للقيادة</a:t>
            </a:r>
            <a:r>
              <a:rPr lang="ar-SA" sz="1600" dirty="0">
                <a:latin typeface="Alexandria" pitchFamily="2" charset="-78"/>
                <a:cs typeface="Alexandria" pitchFamily="2" charset="-78"/>
              </a:rPr>
              <a:t>  </a:t>
            </a: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أهمية القيادة  </a:t>
            </a:r>
          </a:p>
          <a:p>
            <a:pPr marL="285750" indent="-285750">
              <a:lnSpc>
                <a:spcPct val="150000"/>
              </a:lnSpc>
              <a:buFont typeface="Wingdings" panose="05000000000000000000" pitchFamily="2" charset="2"/>
              <a:buChar char="v"/>
            </a:pPr>
            <a:r>
              <a:rPr lang="ar-SA" sz="1600" dirty="0">
                <a:solidFill>
                  <a:prstClr val="black"/>
                </a:solidFill>
                <a:latin typeface="Alexandria" pitchFamily="2" charset="-78"/>
                <a:cs typeface="Alexandria" pitchFamily="2" charset="-78"/>
              </a:rPr>
              <a:t>أهمية القيادة في العلاقات العامة</a:t>
            </a:r>
            <a:endParaRPr lang="ar-SA"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SA" sz="1600" dirty="0">
                <a:latin typeface="Alexandria" pitchFamily="2" charset="-78"/>
                <a:cs typeface="Alexandria" pitchFamily="2" charset="-78"/>
              </a:rPr>
              <a:t>ملخص المحاضرة  </a:t>
            </a:r>
          </a:p>
        </p:txBody>
      </p:sp>
      <p:sp>
        <p:nvSpPr>
          <p:cNvPr id="9" name="Rectangle 31">
            <a:extLst>
              <a:ext uri="{FF2B5EF4-FFF2-40B4-BE49-F238E27FC236}">
                <a16:creationId xmlns:a16="http://schemas.microsoft.com/office/drawing/2014/main" id="{933714DC-7DC5-DDD3-34CE-10BA5C54469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32">
            <a:extLst>
              <a:ext uri="{FF2B5EF4-FFF2-40B4-BE49-F238E27FC236}">
                <a16:creationId xmlns:a16="http://schemas.microsoft.com/office/drawing/2014/main" id="{7347B640-7E05-BF19-44F3-7FFBA7E74C58}"/>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33">
            <a:extLst>
              <a:ext uri="{FF2B5EF4-FFF2-40B4-BE49-F238E27FC236}">
                <a16:creationId xmlns:a16="http://schemas.microsoft.com/office/drawing/2014/main" id="{E5ED3C19-FB7C-8F62-C663-1424C0AEB681}"/>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3" name="Graphic 21">
            <a:extLst>
              <a:ext uri="{FF2B5EF4-FFF2-40B4-BE49-F238E27FC236}">
                <a16:creationId xmlns:a16="http://schemas.microsoft.com/office/drawing/2014/main" id="{7305A1AA-5792-DB76-7E34-2FC5579CC59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089386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7" name="Rectangle 5">
            <a:extLst>
              <a:ext uri="{FF2B5EF4-FFF2-40B4-BE49-F238E27FC236}">
                <a16:creationId xmlns:a16="http://schemas.microsoft.com/office/drawing/2014/main" id="{5D39F281-1F21-FE97-16D0-465C6821740F}"/>
              </a:ext>
            </a:extLst>
          </p:cNvPr>
          <p:cNvSpPr/>
          <p:nvPr/>
        </p:nvSpPr>
        <p:spPr>
          <a:xfrm>
            <a:off x="0" y="500900"/>
            <a:ext cx="923734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6245B7A5-1108-3DF7-5A21-5D9CD38CBE4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111107"/>
            <a:ext cx="2954655" cy="1379622"/>
          </a:xfrm>
          <a:prstGeom prst="rect">
            <a:avLst/>
          </a:prstGeom>
        </p:spPr>
      </p:pic>
      <p:pic>
        <p:nvPicPr>
          <p:cNvPr id="16" name="Picture Placeholder 3">
            <a:extLst>
              <a:ext uri="{FF2B5EF4-FFF2-40B4-BE49-F238E27FC236}">
                <a16:creationId xmlns:a16="http://schemas.microsoft.com/office/drawing/2014/main" id="{55B6782D-9A9B-8F6E-A898-9434EFFB4FB7}"/>
              </a:ext>
            </a:extLst>
          </p:cNvPr>
          <p:cNvPicPr>
            <a:picLocks noChangeAspect="1"/>
          </p:cNvPicPr>
          <p:nvPr/>
        </p:nvPicPr>
        <p:blipFill>
          <a:blip r:embed="rId4" cstate="print">
            <a:extLst>
              <a:ext uri="{28A0092B-C50C-407E-A947-70E740481C1C}">
                <a14:useLocalDpi xmlns:a14="http://schemas.microsoft.com/office/drawing/2010/main" val="0"/>
              </a:ext>
            </a:extLst>
          </a:blip>
          <a:srcRect t="8679" b="8679"/>
          <a:stretch>
            <a:fillRect/>
          </a:stretch>
        </p:blipFill>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ysClr val="window" lastClr="FFFFFF">
              <a:lumMod val="85000"/>
              <a:alpha val="50000"/>
            </a:sysClr>
          </a:solidFill>
        </p:spPr>
      </p:pic>
      <p:sp>
        <p:nvSpPr>
          <p:cNvPr id="17" name="Rectangle 10">
            <a:extLst>
              <a:ext uri="{FF2B5EF4-FFF2-40B4-BE49-F238E27FC236}">
                <a16:creationId xmlns:a16="http://schemas.microsoft.com/office/drawing/2014/main" id="{1D17F3E6-7733-828C-95E8-3E869CE501A4}"/>
              </a:ext>
            </a:extLst>
          </p:cNvPr>
          <p:cNvSpPr/>
          <p:nvPr/>
        </p:nvSpPr>
        <p:spPr>
          <a:xfrm>
            <a:off x="4951095" y="1117694"/>
            <a:ext cx="1116793" cy="96256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18" name="TextBox 40">
            <a:extLst>
              <a:ext uri="{FF2B5EF4-FFF2-40B4-BE49-F238E27FC236}">
                <a16:creationId xmlns:a16="http://schemas.microsoft.com/office/drawing/2014/main" id="{BD9367B3-711C-7F24-718B-B4A816F1837D}"/>
              </a:ext>
            </a:extLst>
          </p:cNvPr>
          <p:cNvSpPr txBox="1"/>
          <p:nvPr/>
        </p:nvSpPr>
        <p:spPr>
          <a:xfrm>
            <a:off x="6974512" y="1276857"/>
            <a:ext cx="3336170" cy="400110"/>
          </a:xfrm>
          <a:prstGeom prst="rect">
            <a:avLst/>
          </a:prstGeom>
          <a:noFill/>
        </p:spPr>
        <p:txBody>
          <a:bodyPr wrap="none" rtlCol="0">
            <a:spAutoFit/>
          </a:bodyPr>
          <a:lstStyle/>
          <a:p>
            <a:pPr algn="l" rtl="0"/>
            <a:r>
              <a:rPr lang="ar-EG" sz="2000" b="1" dirty="0">
                <a:solidFill>
                  <a:srgbClr val="00B0F0"/>
                </a:solidFill>
                <a:latin typeface="Alexandria" pitchFamily="2" charset="-78"/>
                <a:cs typeface="Alexandria" pitchFamily="2" charset="-78"/>
              </a:rPr>
              <a:t>مدخل إلى مفهوم القيادة</a:t>
            </a:r>
            <a:endParaRPr lang="en-US" sz="2000" b="1" dirty="0">
              <a:solidFill>
                <a:srgbClr val="00B0F0"/>
              </a:solidFill>
              <a:latin typeface="Alexandria" pitchFamily="2" charset="-78"/>
              <a:cs typeface="Alexandria" pitchFamily="2" charset="-78"/>
            </a:endParaRPr>
          </a:p>
        </p:txBody>
      </p:sp>
      <p:sp>
        <p:nvSpPr>
          <p:cNvPr id="19" name="TextBox 41">
            <a:extLst>
              <a:ext uri="{FF2B5EF4-FFF2-40B4-BE49-F238E27FC236}">
                <a16:creationId xmlns:a16="http://schemas.microsoft.com/office/drawing/2014/main" id="{7CC63655-1670-7B92-9101-2506ABD61690}"/>
              </a:ext>
            </a:extLst>
          </p:cNvPr>
          <p:cNvSpPr txBox="1"/>
          <p:nvPr/>
        </p:nvSpPr>
        <p:spPr>
          <a:xfrm>
            <a:off x="5071247" y="1139330"/>
            <a:ext cx="917148" cy="338554"/>
          </a:xfrm>
          <a:prstGeom prst="rect">
            <a:avLst/>
          </a:prstGeom>
          <a:noFill/>
        </p:spPr>
        <p:txBody>
          <a:bodyPr wrap="square" rtlCol="0">
            <a:spAutoFit/>
          </a:bodyPr>
          <a:lstStyle/>
          <a:p>
            <a:pPr algn="ctr" rtl="0"/>
            <a:r>
              <a:rPr lang="en-US" sz="1600" dirty="0">
                <a:solidFill>
                  <a:prstClr val="white"/>
                </a:solidFill>
                <a:latin typeface="Times New Roman" panose="02020603050405020304" pitchFamily="18" charset="0"/>
                <a:cs typeface="Times New Roman" panose="02020603050405020304" pitchFamily="18" charset="0"/>
              </a:rPr>
              <a:t>Chapter</a:t>
            </a:r>
          </a:p>
        </p:txBody>
      </p:sp>
      <p:sp>
        <p:nvSpPr>
          <p:cNvPr id="20" name="TextBox 42">
            <a:extLst>
              <a:ext uri="{FF2B5EF4-FFF2-40B4-BE49-F238E27FC236}">
                <a16:creationId xmlns:a16="http://schemas.microsoft.com/office/drawing/2014/main" id="{ED4BA609-53AA-1E2D-30FF-1354A735C6E0}"/>
              </a:ext>
            </a:extLst>
          </p:cNvPr>
          <p:cNvSpPr txBox="1"/>
          <p:nvPr/>
        </p:nvSpPr>
        <p:spPr>
          <a:xfrm>
            <a:off x="5056021" y="1354195"/>
            <a:ext cx="942618" cy="830997"/>
          </a:xfrm>
          <a:prstGeom prst="rect">
            <a:avLst/>
          </a:prstGeom>
          <a:noFill/>
        </p:spPr>
        <p:txBody>
          <a:bodyPr wrap="square" rtlCol="0">
            <a:spAutoFit/>
          </a:bodyPr>
          <a:lstStyle/>
          <a:p>
            <a:pPr algn="ctr" rtl="0"/>
            <a:r>
              <a:rPr lang="en-US" sz="4800" b="1" dirty="0">
                <a:solidFill>
                  <a:prstClr val="white"/>
                </a:solidFill>
                <a:latin typeface="Times New Roman" panose="02020603050405020304" pitchFamily="18" charset="0"/>
                <a:cs typeface="Times New Roman" panose="02020603050405020304" pitchFamily="18" charset="0"/>
              </a:rPr>
              <a:t>1</a:t>
            </a:r>
            <a:endParaRPr lang="en-US" sz="14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22141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254A3236-476E-54B1-1DAF-0A7C463DEF23}"/>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إن عملية القيادة قديمة جدا قدم تاريخ الإنسان ويرجع وجودها إلى الحياة الاجتماعية الأولى، وذلك عندما تطلبت ضرورات الحياة وديمومتها قادة أو رؤساء يتولون أمورها ويديرون شؤونها، وهؤلاء يتميزون عن الآخرين بالقدرة في التأثير على أفرادها،</a:t>
            </a:r>
          </a:p>
          <a:p>
            <a:pPr marL="0" marR="0" lvl="0" indent="0" algn="justLow" defTabSz="914400"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القيادة الإدارية علم منظم له أصوله وقواعده، وأيضاً هي فن عرفته البشرية ومارسته عملياً منذ قديم الزمان   تعتبر القيادة من أهم الوظائف الإدارية التي يمارسها المدير وذلك لأن الخطة بعد أن يتم وضعها تنتقل إلى حيز التنفيذ وتتناولها العقول والأيدي والآلات لتنجزها حسب الأهداف المقررة والمراحل المحددة، ويدير القائد في ذلك مجموعة من الأفراد يوجههم ويرشدهم ويدربهم وينسق أعمالهم ويوفق بين مجهوداتهم ويستثير دوافعهم وطموحهم ويحفزهم على التعاون والتنافس ويقوم نتائج أعمالهم فيكافئ المجتهدين ويرشد المقصرين إلى كيفية علاج أخطائهم، وهي مهمة ليست اليسيرة، بل تتطلب من القائد جهدا ووقتا ومهارات، حتى يستطيع أن يقود جماعته نحو الهدف المنشود بالكفاءة والفعالية اللازمة   وبذلك يمكن القول بأن القيادة هي جوهر العملية الإدارية وقلبها النابض وهي مفتاح الإدارة، كما أن أهمية مكانتها دورها نابع من كونها تقوم بدور أساسي يشمل كل جوانب العملية الإدارية  </a:t>
            </a:r>
            <a:endParaRPr kumimoji="0" lang="en-US" sz="14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
        <p:nvSpPr>
          <p:cNvPr id="3" name="TextBox 2">
            <a:extLst>
              <a:ext uri="{FF2B5EF4-FFF2-40B4-BE49-F238E27FC236}">
                <a16:creationId xmlns:a16="http://schemas.microsoft.com/office/drawing/2014/main" id="{55AF5F59-54C1-AA1E-C97B-F61508621D81}"/>
              </a:ext>
            </a:extLst>
          </p:cNvPr>
          <p:cNvSpPr txBox="1"/>
          <p:nvPr/>
        </p:nvSpPr>
        <p:spPr>
          <a:xfrm>
            <a:off x="4656743" y="925551"/>
            <a:ext cx="3902032" cy="400110"/>
          </a:xfrm>
          <a:prstGeom prst="rect">
            <a:avLst/>
          </a:prstGeom>
          <a:noFill/>
        </p:spPr>
        <p:txBody>
          <a:bodyPr wrap="square" rtlCol="0">
            <a:spAutoFit/>
          </a:bodyPr>
          <a:lstStyle/>
          <a:p>
            <a:pPr algn="ctr" rtl="0"/>
            <a:r>
              <a:rPr lang="ar-SA" sz="2000" b="1" dirty="0">
                <a:solidFill>
                  <a:prstClr val="black"/>
                </a:solidFill>
                <a:latin typeface="Alexandria" pitchFamily="2" charset="-78"/>
                <a:cs typeface="Alexandria" pitchFamily="2" charset="-78"/>
              </a:rPr>
              <a:t>مقدمة</a:t>
            </a:r>
            <a:endParaRPr lang="en-US"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id="{78873754-51DB-5970-1422-4B3642778C5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E9CEBFCD-D71C-27FC-CA3A-306D04E896A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EDAE1A9D-88D5-8269-AECC-B2B7EA804F7B}"/>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9" name="Graphic 21">
            <a:extLst>
              <a:ext uri="{FF2B5EF4-FFF2-40B4-BE49-F238E27FC236}">
                <a16:creationId xmlns:a16="http://schemas.microsoft.com/office/drawing/2014/main" id="{155B0178-07DA-FC47-E3E0-F8E0E9033E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28055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770739" y="2864161"/>
            <a:ext cx="2737094"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القيادة عبر التاريخ</a:t>
            </a:r>
            <a:endParaRPr lang="en-US" sz="2000" b="1" dirty="0">
              <a:solidFill>
                <a:srgbClr val="00B0F0"/>
              </a:solidFill>
              <a:latin typeface="Alexandria" pitchFamily="2" charset="-78"/>
              <a:cs typeface="Alexandria" pitchFamily="2" charset="-78"/>
            </a:endParaRP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18291411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تطور مفهوم القيادة عبر التاريخ:</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إن ما وصل إلينا عن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التاريخ القديم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لمفهوم "القيادة" كان واضحاً، فالنظرة للقائد غالبا تقوم على مبدأ الملك، والإله، والمسير والمسيطر على كل الأمور والموجه لتحركاتها والمرشد لقراراتها، إن أصاب وإن أخطاء، حكيم في كل ما يقول وقد وصلت الحالة إلى استخفاف القادة لعقول المنقادين إليهم بدعوتهم لعبوديتهم وتأليههم أمثال فرعون وغيره في التاريخ القديم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algn="just">
              <a:lnSpc>
                <a:spcPct val="150000"/>
              </a:lnSpc>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ومن مفاهيم القيادة تاريخيا نتذكر نظرة (أفلاطون) عن المدينة الفاضلة بأنها تلك المدينة التي تتألف من أولئك الذين يعرفون، فالمعرفة هي الأساس الصحيح الأوحد ولا مدينة إلا بالعلم ولا حكومة أو قيادة إلا بالعقل والفلسفة، مدينة تقوم على التكافل والتضامن، لا على الخوف والقهر، الكل فيها يُدرك إمكاناته وصلاحياته وواجباته والقائد هو العارف الحكيم الفيلسوف الذي تقترن لديه الفلسفة بالعقل والعدل، ومحورها الفضيلة قولاً وفكرا وفعلاً</a:t>
            </a:r>
            <a:r>
              <a:rPr lang="ar-SA" sz="1400" kern="0" dirty="0">
                <a:solidFill>
                  <a:prstClr val="black"/>
                </a:solidFill>
                <a:latin typeface="Alexandria" charset="0"/>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وهذه النظرة تعبر عن حال القيادة في تلك العصور  </a:t>
            </a:r>
          </a:p>
          <a:p>
            <a:pPr marL="282575" algn="just">
              <a:lnSpc>
                <a:spcPct val="150000"/>
              </a:lnSpc>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algn="just">
              <a:lnSpc>
                <a:spcPct val="150000"/>
              </a:lnSpc>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وبشكل عام فقد اختلفت الشعوب في رؤيتها وفلسفتها للقيادة فمنهم من صنفها من الدرجة الأولى في ترتيب البشر وهم الصينيون واليابانيون الذين كانوا يحرمون النظر للإمبراطور القائد، أما بالنسبة للرومان فآمنوا بالديمقراطية وحكم الشعب وليس الإمبراطور سوى وكيل للشعب، وعموما فقد تباينت الشعوب في رؤيتها وفلسفتها للقائد  </a:t>
            </a:r>
            <a:endParaRPr lang="ar-SA" sz="1400" kern="0" dirty="0">
              <a:solidFill>
                <a:prstClr val="black"/>
              </a:solidFill>
              <a:latin typeface="Alexandria" charset="0"/>
              <a:cs typeface="Alexandria" charset="0"/>
            </a:endParaRPr>
          </a:p>
          <a:p>
            <a:pPr marL="282575" algn="just">
              <a:lnSpc>
                <a:spcPct val="150000"/>
              </a:lnSpc>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461711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وفي بداية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الثورة الصناعية </a:t>
            </a:r>
            <a:r>
              <a:rPr kumimoji="0" lang="ar-SA" sz="1400" i="0" u="none" strike="noStrike" kern="0" cap="none" spc="0" normalizeH="0" baseline="0" noProof="0" dirty="0">
                <a:ln>
                  <a:noFill/>
                </a:ln>
                <a:solidFill>
                  <a:prstClr val="black"/>
                </a:solidFill>
                <a:effectLst/>
                <a:uLnTx/>
                <a:uFillTx/>
                <a:latin typeface="Alexandria" charset="0"/>
                <a:ea typeface="+mn-ea"/>
                <a:cs typeface="Alexandria" charset="0"/>
              </a:rPr>
              <a:t>كانت هناك نقلة نوعية في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الرؤية العامة للموارد البشرية عموماً وللقيادات خصوصاً   فهي مرحلة هجينة تحمل في طياتها تلك النظرة القديمة لمفهوم القائد ومحاولة ارتداء ثوب الحداثة لا لشيء، ولكن لظروف الفترة من خلال توسيع المعارف والمهام الإدارية وتعددها من جهة وكذلك أتساع الإعمال وأنماطها من جهة أخرى وغيرها من الأسباب التي فرضت على القائد طلب الاستشارة والعون والمساعدة في أداء وظائفه ساعياً بذلك لتحقيق أهداف التنظيم بصورة عامة  </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وحينها ظهرت حركة الإدارة العلمية والتي فرضت نوع جديدا من التعامل القيادي والذي ظهر بداية في كتابات "اندرو" في عام 1835م في كتابه فلسفه التصنيع ولقد سبقه في ذلك المضمار "روبرت أون" في عام 1771 ونظرته الجديدة كقيادي حيث كان الصالح العام للعاملين هدفه الأساس، وكذلك كتابات أدم سميث" في عام 1776 في كتابه ثورة الشعوب مروراً بفردريك تايلور</a:t>
            </a:r>
            <a:r>
              <a:rPr lang="ar-SA" sz="1400" kern="0" dirty="0">
                <a:solidFill>
                  <a:prstClr val="black"/>
                </a:solidFill>
                <a:latin typeface="Alexandria" charset="0"/>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الأب الحقيقي </a:t>
            </a:r>
            <a:r>
              <a:rPr lang="ar-SA" sz="1400" kern="0" dirty="0">
                <a:solidFill>
                  <a:prstClr val="black"/>
                </a:solidFill>
                <a:latin typeface="Alexandria" charset="0"/>
                <a:cs typeface="Alexandria" charset="0"/>
              </a:rPr>
              <a:t>ل</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حركة الإدارة العلمية   وصولا إلى حركة العلاقات الإنسانية والتي نادت بالمشاركة والموائمة بين جميع الأطراف أفراداً وجماعات وقيادات على حد سواء وأن تركيز حركة الإدارة العلمية على التنظيم وسلسلة القيادة والسلطة، ونطاق الإشراف  </a:t>
            </a:r>
          </a:p>
          <a:p>
            <a:pPr marL="282575" marR="0" lvl="0" algn="just"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826993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برزت بعد ذلك مدرسة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إدارة الموارد البشرية الحديثة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والتي جاءت بمفاهيم متعددة حول العاملين والقيادات وطريقة التعامل معها فنظرتهم إلى القيادة جاءت على أنها المسؤولة عن توجيه الأفراد العاملين باتجاه أداء أعمالهم ورفع معنوياتهم وزيادة دافعيتهم للعمل، لذلك فإن مفهوم القائد الاستراتيجي يرتبط بالدور الذي يمارسه في التأثير على الآخرين وقيادته لهم لاستناده إلى حالات تحقيق التفاعل والرضا بين الأفراد والمجموعات إلى جانب توفير الإمكانات والمستلزمات المطلوبة التي تعينهم على إنجاز الأهداف المشتركة، ويتركز مفهوم القيادة الإدارية غالباً بالدور الإنساني والمساهمة في تعزيز العلاقات وترسيخ الولاء التنظيمي للعاملين في المنظمة أو الأفراد في المجموعات وفرق العمل  </a:t>
            </a:r>
          </a:p>
          <a:p>
            <a:pPr marL="282575" marR="0" lvl="0" algn="just"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74396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rgbClr val="00B0F0"/>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القيادة في الفكر الإداري القديم:</a:t>
            </a:r>
            <a:endParaRPr lang="ar-SA" sz="1600" b="1" kern="0" dirty="0">
              <a:solidFill>
                <a:srgbClr val="00B0F0"/>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r>
              <a:rPr lang="ar-SA" sz="1600" b="1" kern="0" dirty="0">
                <a:solidFill>
                  <a:srgbClr val="00B0F0"/>
                </a:solidFill>
                <a:latin typeface="Alexandria" charset="0"/>
                <a:cs typeface="Alexandria" charset="0"/>
              </a:rPr>
              <a:t>أولاً: </a:t>
            </a:r>
            <a:r>
              <a:rPr lang="ar-SA" sz="1600" b="1" kern="0" dirty="0">
                <a:solidFill>
                  <a:schemeClr val="tx1">
                    <a:lumMod val="95000"/>
                    <a:lumOff val="5000"/>
                  </a:schemeClr>
                </a:solidFill>
                <a:latin typeface="Alexandria" charset="0"/>
                <a:cs typeface="Alexandria" charset="0"/>
              </a:rPr>
              <a:t>في الحضارة الصينية القديمة</a:t>
            </a: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chemeClr val="tx1">
                  <a:lumMod val="95000"/>
                  <a:lumOff val="5000"/>
                </a:schemeClr>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chemeClr val="tx1">
                  <a:lumMod val="95000"/>
                  <a:lumOff val="5000"/>
                </a:schemeClr>
              </a:solidFill>
              <a:latin typeface="Alexandria" charset="0"/>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lang="ar-SA" sz="1400" b="1" kern="0" dirty="0">
              <a:solidFill>
                <a:srgbClr val="00B0F0"/>
              </a:solidFill>
              <a:latin typeface="Alexandria" charset="0"/>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7" name="صورة 26">
            <a:extLst>
              <a:ext uri="{FF2B5EF4-FFF2-40B4-BE49-F238E27FC236}">
                <a16:creationId xmlns:a16="http://schemas.microsoft.com/office/drawing/2014/main" id="{9D9E4B3A-A5CD-4206-83A8-7DCB859BFA1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200" y="2388163"/>
            <a:ext cx="3295460" cy="3295460"/>
          </a:xfrm>
          <a:prstGeom prst="rect">
            <a:avLst/>
          </a:prstGeom>
        </p:spPr>
      </p:pic>
      <p:sp>
        <p:nvSpPr>
          <p:cNvPr id="28" name="Rectangle 3">
            <a:extLst>
              <a:ext uri="{FF2B5EF4-FFF2-40B4-BE49-F238E27FC236}">
                <a16:creationId xmlns:a16="http://schemas.microsoft.com/office/drawing/2014/main" id="{9C1E8169-E542-158D-6B05-4D388845265A}"/>
              </a:ext>
            </a:extLst>
          </p:cNvPr>
          <p:cNvSpPr txBox="1">
            <a:spLocks noChangeArrowheads="1"/>
          </p:cNvSpPr>
          <p:nvPr/>
        </p:nvSpPr>
        <p:spPr>
          <a:xfrm>
            <a:off x="4659179" y="3286598"/>
            <a:ext cx="6172241" cy="2199802"/>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1" indent="0" algn="justLow" rtl="1">
              <a:lnSpc>
                <a:spcPct val="150000"/>
              </a:lnSpc>
              <a:buNone/>
              <a:defRPr/>
            </a:pPr>
            <a:r>
              <a:rPr lang="ar-SA" sz="1400" dirty="0">
                <a:latin typeface="Alexandria" charset="0"/>
                <a:cs typeface="Alexandria" charset="0"/>
              </a:rPr>
              <a:t>     حظيت القيادة الإدارية باهتمام كبير وخاصة فيما بعد عام 2357 ق  م فقد عرف الصين ولأول مرة شكل الدولة الواحدة على يد الامبراطور (</a:t>
            </a:r>
            <a:r>
              <a:rPr lang="ar-SA" sz="1400" dirty="0" err="1">
                <a:latin typeface="Alexandria" charset="0"/>
                <a:cs typeface="Alexandria" charset="0"/>
              </a:rPr>
              <a:t>ياو</a:t>
            </a:r>
            <a:r>
              <a:rPr lang="ar-SA" sz="1400" dirty="0">
                <a:latin typeface="Alexandria" charset="0"/>
                <a:cs typeface="Alexandria" charset="0"/>
              </a:rPr>
              <a:t>) بعد أن كانت تضم مجموعة من الدويلات والمقاطعات المتناحرة   وفي عهد امبراطور الصين العظيم ( شن الكبير) حوالي 2200 ق  م شهدت الإدارة الصينية مستوى عالياً من الدقة والتنظيم وفي عام 1100 ق  م كان دستور (تشاو) بمثابة دليل إداري لجميع موظفي الدولة بمن فيهم الامبراطور نفسه  </a:t>
            </a:r>
            <a:endParaRPr lang="ar-SA" sz="2000" dirty="0">
              <a:latin typeface="Alexandria" charset="0"/>
              <a:cs typeface="Alexandria" charset="0"/>
            </a:endParaRPr>
          </a:p>
        </p:txBody>
      </p:sp>
    </p:spTree>
    <p:extLst>
      <p:ext uri="{BB962C8B-B14F-4D97-AF65-F5344CB8AC3E}">
        <p14:creationId xmlns:p14="http://schemas.microsoft.com/office/powerpoint/2010/main" val="33467090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لقد كانت الإدارة الصينية تعتمد على عدة مبادئ أساسية منها: التخطيط والتوجيه والتخصص بالعمل وتنظيم الإدارة واختيار القادة والموظفين بطريقة (الاختبار)   </a:t>
            </a:r>
            <a:r>
              <a:rPr lang="ar-SA" sz="1400" kern="0" dirty="0">
                <a:solidFill>
                  <a:prstClr val="black"/>
                </a:solidFill>
                <a:latin typeface="Alexandria" charset="0"/>
                <a:cs typeface="Alexandria" charset="0"/>
              </a:rPr>
              <a:t>كما عرفت الإدارة الصينية نظام استخدام المستشارين ومبدأ الشورى وتفويض السلطة إلى الوزراء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كما رأى ( كونفوشيوس) أنه يجب على القائد عند معالجته لأية مشكلة أن يضع في اعتباره آراء تابعيه وأن يتيح لهم الفرصة لإبداء هذه الآراء وأكد كونفوشيوس) على ضرورة توافر المعرفة لدى القائد وأن يتبع أسلوب الحكمة والقدوة الحسنة والإدراك الواعي لعادات وتقاليد التابعين إضافة إلى اتباعه أسلوب الاستشارة وقد حذر من أسلوب التسلط والإجبار  </a:t>
            </a: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712924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rgbClr val="00B0F0"/>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القيادة في الفكر الإداري القديم:</a:t>
            </a: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r>
              <a:rPr lang="ar-SA" sz="1600" b="1" kern="0" dirty="0">
                <a:solidFill>
                  <a:srgbClr val="00B0F0"/>
                </a:solidFill>
                <a:latin typeface="Alexandria" charset="0"/>
                <a:cs typeface="Alexandria" charset="0"/>
              </a:rPr>
              <a:t>ثانيا: </a:t>
            </a:r>
            <a:r>
              <a:rPr lang="ar-SA" sz="1600" b="1" kern="0" dirty="0">
                <a:solidFill>
                  <a:schemeClr val="tx1">
                    <a:lumMod val="95000"/>
                    <a:lumOff val="5000"/>
                  </a:schemeClr>
                </a:solidFill>
                <a:latin typeface="Alexandria" charset="0"/>
                <a:cs typeface="Alexandria" charset="0"/>
              </a:rPr>
              <a:t>في الحضارة المصرية القديمة</a:t>
            </a: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chemeClr val="tx1">
                  <a:lumMod val="95000"/>
                  <a:lumOff val="5000"/>
                </a:schemeClr>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chemeClr val="tx1">
                  <a:lumMod val="95000"/>
                  <a:lumOff val="5000"/>
                </a:schemeClr>
              </a:solidFill>
              <a:latin typeface="Alexandria" charset="0"/>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lang="ar-SA" sz="1400" b="1" kern="0" dirty="0">
              <a:solidFill>
                <a:srgbClr val="00B0F0"/>
              </a:solidFill>
              <a:latin typeface="Alexandria" charset="0"/>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 name="Rectangle 3">
            <a:extLst>
              <a:ext uri="{FF2B5EF4-FFF2-40B4-BE49-F238E27FC236}">
                <a16:creationId xmlns:a16="http://schemas.microsoft.com/office/drawing/2014/main" id="{9C1E8169-E542-158D-6B05-4D388845265A}"/>
              </a:ext>
            </a:extLst>
          </p:cNvPr>
          <p:cNvSpPr txBox="1">
            <a:spLocks noChangeArrowheads="1"/>
          </p:cNvSpPr>
          <p:nvPr/>
        </p:nvSpPr>
        <p:spPr>
          <a:xfrm>
            <a:off x="4659179" y="3272950"/>
            <a:ext cx="6172241" cy="2942726"/>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1" indent="0" algn="justLow" rtl="1">
              <a:lnSpc>
                <a:spcPct val="150000"/>
              </a:lnSpc>
              <a:buNone/>
              <a:defRPr/>
            </a:pPr>
            <a:r>
              <a:rPr lang="ar-SA" sz="1400" dirty="0">
                <a:latin typeface="Alexandria" charset="0"/>
                <a:cs typeface="Alexandria" charset="0"/>
              </a:rPr>
              <a:t>     وخاصة في الفترة الواقعة بين  2900 - 2475 ق  م عرفت القيادة الإدارية في الحضارة المصرية شكلاً من أشكال التنظيم المركزي والذي كان على درجة عالية من التنظيم والتنسيق للجهاز الحكومي حيث كان التنظيم الحكومي يضم حكومة مركزية قوية برئاسة الفرعون   يتبع له جهاز مركزي قدير يضم الوزير الأول وعدداً من القادة المركزيين لإدارة مصالح الدولة إلا أنه وفي الفترة الواقعة بين 1788 - 2160 ق  م ظهرت نظم اللامركزية الجديدة التي أدت إلى تراخي الولاء للدولة وانخفاض دخلها وضعف قوتها مما أدى إلى عودة المركزية والحكم المطلق للفرعون  </a:t>
            </a:r>
            <a:endParaRPr lang="ar-SA" sz="2000" dirty="0">
              <a:latin typeface="Alexandria" charset="0"/>
              <a:cs typeface="Alexandria" charset="0"/>
            </a:endParaRPr>
          </a:p>
        </p:txBody>
      </p:sp>
      <p:pic>
        <p:nvPicPr>
          <p:cNvPr id="15" name="صورة 14">
            <a:extLst>
              <a:ext uri="{FF2B5EF4-FFF2-40B4-BE49-F238E27FC236}">
                <a16:creationId xmlns:a16="http://schemas.microsoft.com/office/drawing/2014/main" id="{8549161D-7D04-1096-2FD9-7CDB28FB5470}"/>
              </a:ext>
            </a:extLst>
          </p:cNvPr>
          <p:cNvPicPr>
            <a:picLocks noChangeAspect="1"/>
          </p:cNvPicPr>
          <p:nvPr/>
        </p:nvPicPr>
        <p:blipFill rotWithShape="1">
          <a:blip r:embed="rId4">
            <a:extLst>
              <a:ext uri="{28A0092B-C50C-407E-A947-70E740481C1C}">
                <a14:useLocalDpi xmlns:a14="http://schemas.microsoft.com/office/drawing/2010/main" val="0"/>
              </a:ext>
            </a:extLst>
          </a:blip>
          <a:srcRect l="25974" r="7908"/>
          <a:stretch/>
        </p:blipFill>
        <p:spPr>
          <a:xfrm>
            <a:off x="838201" y="2415459"/>
            <a:ext cx="3295460" cy="3322851"/>
          </a:xfrm>
          <a:prstGeom prst="rect">
            <a:avLst/>
          </a:prstGeom>
        </p:spPr>
      </p:pic>
    </p:spTree>
    <p:extLst>
      <p:ext uri="{BB962C8B-B14F-4D97-AF65-F5344CB8AC3E}">
        <p14:creationId xmlns:p14="http://schemas.microsoft.com/office/powerpoint/2010/main" val="3734644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algn="justLow">
              <a:lnSpc>
                <a:spcPct val="150000"/>
              </a:lnSpc>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كل ذلك كان يحتاج إلى كادر إداري وقيادة إدارية حازمة وواعية ومدركة المتطلبات ذلك العصر ولعل بناء الأهرامات أكبر شاهد على قدرة المصريين على الإدارة بالقوة والحزم أما الكتابات والمدونات الموجودة على ورق البردي فهي تدل على تطور الفكر الإداري والقيادة الإدارية </a:t>
            </a:r>
            <a:r>
              <a:rPr lang="ar-SA" sz="1400" kern="0" dirty="0">
                <a:solidFill>
                  <a:prstClr val="black"/>
                </a:solidFill>
                <a:latin typeface="Alexandria" charset="0"/>
                <a:cs typeface="Alexandria" charset="0"/>
              </a:rPr>
              <a:t>المتسمة بالوعي والفهم والخبرة واعتماد مبدأ الاستعانة بالمستشارين والتخطيط للمستقبل وتدريب كبار القادة والموظفين لتنمية مقدراتهم القيادية وزيادة معرفتهم وخبراتهم  </a:t>
            </a:r>
          </a:p>
          <a:p>
            <a:pPr marL="282575" algn="justLow">
              <a:lnSpc>
                <a:spcPct val="150000"/>
              </a:lnSpc>
              <a:defRPr/>
            </a:pPr>
            <a:endParaRPr lang="ar-SA" sz="1400" kern="0" dirty="0">
              <a:solidFill>
                <a:prstClr val="black"/>
              </a:solidFill>
              <a:latin typeface="Alexandria" charset="0"/>
              <a:cs typeface="Alexandria" charset="0"/>
            </a:endParaRPr>
          </a:p>
          <a:p>
            <a:pPr marL="282575" algn="justLow">
              <a:lnSpc>
                <a:spcPct val="150000"/>
              </a:lnSpc>
              <a:defRPr/>
            </a:pPr>
            <a:r>
              <a:rPr lang="ar-SA" sz="1400" kern="0" dirty="0">
                <a:solidFill>
                  <a:prstClr val="black"/>
                </a:solidFill>
                <a:latin typeface="Alexandria" charset="0"/>
                <a:cs typeface="Alexandria" charset="0"/>
              </a:rPr>
              <a:t>وعرف عن المصريين القدماء أيضاً مبدأ التوازن بين السلطة والمسؤولية ومبدأ توصيف الوظائف ومبدأ الرقابة على الإدارة من خلال رقابة السجلات والدفاتر إضافة إلى مبدأ التخصص ومبدأ الحوافز  </a:t>
            </a: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    </a:t>
            </a: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692430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rgbClr val="00B0F0"/>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القيادة في الفكر الإداري القديم:</a:t>
            </a:r>
          </a:p>
          <a:p>
            <a:pPr marL="0" marR="0" lvl="0" indent="0" defTabSz="914400" eaLnBrk="1" fontAlgn="auto" latinLnBrk="0" hangingPunct="1">
              <a:lnSpc>
                <a:spcPct val="150000"/>
              </a:lnSpc>
              <a:spcBef>
                <a:spcPts val="0"/>
              </a:spcBef>
              <a:spcAft>
                <a:spcPts val="0"/>
              </a:spcAft>
              <a:buClrTx/>
              <a:buSzTx/>
              <a:buFontTx/>
              <a:buNone/>
              <a:tabLst/>
              <a:defRPr/>
            </a:pPr>
            <a:r>
              <a:rPr lang="ar-SA" sz="1600" b="1" kern="0" dirty="0">
                <a:solidFill>
                  <a:srgbClr val="00B0F0"/>
                </a:solidFill>
                <a:latin typeface="Alexandria" charset="0"/>
                <a:cs typeface="Alexandria" charset="0"/>
              </a:rPr>
              <a:t>ثالثا: </a:t>
            </a:r>
            <a:r>
              <a:rPr lang="ar-SA" sz="1600" b="1" kern="0" dirty="0">
                <a:solidFill>
                  <a:schemeClr val="tx1">
                    <a:lumMod val="95000"/>
                    <a:lumOff val="5000"/>
                  </a:schemeClr>
                </a:solidFill>
                <a:latin typeface="Alexandria" charset="0"/>
                <a:cs typeface="Alexandria" charset="0"/>
              </a:rPr>
              <a:t>في الحضارة الرومانية</a:t>
            </a: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chemeClr val="tx1">
                  <a:lumMod val="95000"/>
                  <a:lumOff val="5000"/>
                </a:schemeClr>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chemeClr val="tx1">
                  <a:lumMod val="95000"/>
                  <a:lumOff val="5000"/>
                </a:schemeClr>
              </a:solidFill>
              <a:latin typeface="Alexandria" charset="0"/>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lang="ar-SA" sz="1400" b="1" kern="0" dirty="0">
              <a:solidFill>
                <a:srgbClr val="00B0F0"/>
              </a:solidFill>
              <a:latin typeface="Alexandria" charset="0"/>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 name="Rectangle 3">
            <a:extLst>
              <a:ext uri="{FF2B5EF4-FFF2-40B4-BE49-F238E27FC236}">
                <a16:creationId xmlns:a16="http://schemas.microsoft.com/office/drawing/2014/main" id="{9C1E8169-E542-158D-6B05-4D388845265A}"/>
              </a:ext>
            </a:extLst>
          </p:cNvPr>
          <p:cNvSpPr txBox="1">
            <a:spLocks noChangeArrowheads="1"/>
          </p:cNvSpPr>
          <p:nvPr/>
        </p:nvSpPr>
        <p:spPr>
          <a:xfrm>
            <a:off x="4659179" y="3272950"/>
            <a:ext cx="6172241" cy="2451712"/>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1" indent="0" algn="justLow" rtl="1">
              <a:lnSpc>
                <a:spcPct val="150000"/>
              </a:lnSpc>
              <a:buNone/>
              <a:defRPr/>
            </a:pPr>
            <a:r>
              <a:rPr lang="ar-SA" sz="1400" dirty="0">
                <a:latin typeface="Alexandria" charset="0"/>
                <a:cs typeface="Alexandria" charset="0"/>
              </a:rPr>
              <a:t>     استطاع الرومان من خلال مواهبهم الإدارية الرفيعة أن يسيطروا على شعوب يفوق تعدادهم الخمسين مليون نسمة   كما استطاعوا فرض وجودهم على رقعة شاسعة من الأرض ضمت أوربا وشمال أفريقيا وبلاد الشام وتركيا   وتمكنوا من إنشاء كيان حكومي وعسكري عملاق نتيجة كفاءاتهم ومقدراتهم الإدارية والقيادية، فقد كان الملك هو القائد الأعلى للجهاز الإداري في الدولة فهو أعلى سلطة دينية وأعلى سلطة عسكرية يساعده في ذلك عدد من الكهنة والمتخصصين  </a:t>
            </a:r>
            <a:endParaRPr lang="ar-SA" sz="2000" dirty="0">
              <a:latin typeface="Alexandria" charset="0"/>
              <a:cs typeface="Alexandria" charset="0"/>
            </a:endParaRPr>
          </a:p>
        </p:txBody>
      </p:sp>
      <p:pic>
        <p:nvPicPr>
          <p:cNvPr id="13" name="صورة 12">
            <a:extLst>
              <a:ext uri="{FF2B5EF4-FFF2-40B4-BE49-F238E27FC236}">
                <a16:creationId xmlns:a16="http://schemas.microsoft.com/office/drawing/2014/main" id="{29A3766C-5A13-8077-52F3-EE8277C5F053}"/>
              </a:ext>
            </a:extLst>
          </p:cNvPr>
          <p:cNvPicPr>
            <a:picLocks noChangeAspect="1"/>
          </p:cNvPicPr>
          <p:nvPr/>
        </p:nvPicPr>
        <p:blipFill rotWithShape="1">
          <a:blip r:embed="rId4">
            <a:extLst>
              <a:ext uri="{28A0092B-C50C-407E-A947-70E740481C1C}">
                <a14:useLocalDpi xmlns:a14="http://schemas.microsoft.com/office/drawing/2010/main" val="0"/>
              </a:ext>
            </a:extLst>
          </a:blip>
          <a:srcRect r="25070"/>
          <a:stretch/>
        </p:blipFill>
        <p:spPr>
          <a:xfrm>
            <a:off x="838200" y="2403537"/>
            <a:ext cx="3295460" cy="3322851"/>
          </a:xfrm>
          <a:prstGeom prst="rect">
            <a:avLst/>
          </a:prstGeom>
        </p:spPr>
      </p:pic>
    </p:spTree>
    <p:extLst>
      <p:ext uri="{BB962C8B-B14F-4D97-AF65-F5344CB8AC3E}">
        <p14:creationId xmlns:p14="http://schemas.microsoft.com/office/powerpoint/2010/main" val="2371782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تطورت الأمور بعد ذلك لدى الرومان حيث ظهرت الجمهورية التي دامت منذ 509 ق  م حتى عام 27 ق   م حيث كان للحاكم جهاز استشاري يضم مائة عضو أما القيادة الإدارية فكانت حكراً على الطبقة الارستقراطية وكان الدستور الروماني يطبق نظام جمع السلطات  </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وفي عهد الإمبراطورية شهدت البلاد الكثير التطبيقات الإدارية السلمية فقد أصبح اختيار القادة للمناصب العليا في البلاد يعتمد على الجدارة والمؤهلات وكان الشخص المعين في إحدى الوظائف يخضع الحلقات تدريبية تابعة للإدارة التي عين فيها وشهدت البلاد تنظيماً إدارياً راقياً في العديد من مجالات الحياة  </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lang="ar-SA" sz="1400" kern="0" dirty="0">
              <a:solidFill>
                <a:prstClr val="black"/>
              </a:solidFill>
              <a:latin typeface="Alexandria" charset="0"/>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وبعد اعتناق الرومان للديانة المسيحية ظهرت أفكاراً إدارية أكثر رقياً وفي أواخر عهد الإمبراطورية طبقت الإدارة الرمانية مبدأ الإدارة بالمشاركة ضمن تسلسل هرمي تدريجي مركزي في الهيكل والتنظيم ولا مركزي في إدارة الأقسام والأقاليم أي مبدأ ( تفويض السلطة بالتتابع ) هذا هو حال الإدارات والقيادات في العصور القديمة  </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indent="0" algn="r"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Calibri" panose="020F0502020204030204"/>
                <a:ea typeface="+mn-ea"/>
                <a:cs typeface="+mn-cs"/>
              </a:rPr>
              <a:t>  </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74457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rgbClr val="00B0F0"/>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القيادة في الفكر الإداري القديم:</a:t>
            </a:r>
          </a:p>
          <a:p>
            <a:pPr marL="0" marR="0" lvl="0" indent="0" defTabSz="914400" eaLnBrk="1" fontAlgn="auto" latinLnBrk="0" hangingPunct="1">
              <a:lnSpc>
                <a:spcPct val="150000"/>
              </a:lnSpc>
              <a:spcBef>
                <a:spcPts val="0"/>
              </a:spcBef>
              <a:spcAft>
                <a:spcPts val="0"/>
              </a:spcAft>
              <a:buClrTx/>
              <a:buSzTx/>
              <a:buFontTx/>
              <a:buNone/>
              <a:tabLst/>
              <a:defRPr/>
            </a:pPr>
            <a:r>
              <a:rPr lang="ar-SA" sz="1600" b="1" kern="0" dirty="0">
                <a:solidFill>
                  <a:srgbClr val="00B0F0"/>
                </a:solidFill>
                <a:latin typeface="Alexandria" charset="0"/>
                <a:cs typeface="Alexandria" charset="0"/>
              </a:rPr>
              <a:t>رابعاً: </a:t>
            </a:r>
            <a:r>
              <a:rPr lang="ar-SA" sz="1600" b="1" kern="0" dirty="0">
                <a:solidFill>
                  <a:schemeClr val="tx1">
                    <a:lumMod val="95000"/>
                    <a:lumOff val="5000"/>
                  </a:schemeClr>
                </a:solidFill>
                <a:latin typeface="Alexandria" charset="0"/>
                <a:cs typeface="Alexandria" charset="0"/>
              </a:rPr>
              <a:t>في الحضارة الاسلامية</a:t>
            </a: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chemeClr val="tx1">
                  <a:lumMod val="95000"/>
                  <a:lumOff val="5000"/>
                </a:schemeClr>
              </a:solidFill>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endParaRPr lang="ar-SA" sz="1400" b="1" kern="0" dirty="0">
              <a:solidFill>
                <a:schemeClr val="tx1">
                  <a:lumMod val="95000"/>
                  <a:lumOff val="5000"/>
                </a:schemeClr>
              </a:solidFill>
              <a:latin typeface="Alexandria" charset="0"/>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lang="ar-SA" sz="1400" b="1" kern="0" dirty="0">
              <a:solidFill>
                <a:srgbClr val="00B0F0"/>
              </a:solidFill>
              <a:latin typeface="Alexandria" charset="0"/>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 name="Rectangle 3">
            <a:extLst>
              <a:ext uri="{FF2B5EF4-FFF2-40B4-BE49-F238E27FC236}">
                <a16:creationId xmlns:a16="http://schemas.microsoft.com/office/drawing/2014/main" id="{9C1E8169-E542-158D-6B05-4D388845265A}"/>
              </a:ext>
            </a:extLst>
          </p:cNvPr>
          <p:cNvSpPr txBox="1">
            <a:spLocks noChangeArrowheads="1"/>
          </p:cNvSpPr>
          <p:nvPr/>
        </p:nvSpPr>
        <p:spPr>
          <a:xfrm>
            <a:off x="4659179" y="3272950"/>
            <a:ext cx="6172241" cy="2076972"/>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1" indent="0" algn="justLow" rtl="1">
              <a:lnSpc>
                <a:spcPct val="150000"/>
              </a:lnSpc>
              <a:buNone/>
              <a:defRPr/>
            </a:pPr>
            <a:r>
              <a:rPr lang="ar-SA" sz="1400" dirty="0">
                <a:latin typeface="Alexandria" charset="0"/>
                <a:cs typeface="Alexandria" charset="0"/>
              </a:rPr>
              <a:t>     أما عند العرب وخاصة مع ظهور الرسالة المحمدية فقد أوجد الإسلام العديد من القواعد الإدارية الراسخة والمتطورة لتنظيم شؤون المجتمع هي على غاية من الدقة والتطور والإنسانية ومن أرقى الأمثلة على ذلك مبدأ الشورى والأمر بتطبيقه ليتسنى للناس أن يكونوا شركاء في مسؤولية الحكم ولقد اتسم الإسلام بطابع المرونة الإدارية لتتطابق الأنظمة الإدارية مع كل زمان ومكان  </a:t>
            </a:r>
            <a:endParaRPr lang="ar-SA" sz="2000" dirty="0">
              <a:latin typeface="Alexandria" charset="0"/>
              <a:cs typeface="Alexandria" charset="0"/>
            </a:endParaRPr>
          </a:p>
        </p:txBody>
      </p:sp>
      <p:pic>
        <p:nvPicPr>
          <p:cNvPr id="11" name="صورة 10">
            <a:extLst>
              <a:ext uri="{FF2B5EF4-FFF2-40B4-BE49-F238E27FC236}">
                <a16:creationId xmlns:a16="http://schemas.microsoft.com/office/drawing/2014/main" id="{4E2AB3F5-05D5-9B36-FD5F-A16190B6965E}"/>
              </a:ext>
            </a:extLst>
          </p:cNvPr>
          <p:cNvPicPr>
            <a:picLocks noChangeAspect="1"/>
          </p:cNvPicPr>
          <p:nvPr/>
        </p:nvPicPr>
        <p:blipFill rotWithShape="1">
          <a:blip r:embed="rId4">
            <a:extLst>
              <a:ext uri="{28A0092B-C50C-407E-A947-70E740481C1C}">
                <a14:useLocalDpi xmlns:a14="http://schemas.microsoft.com/office/drawing/2010/main" val="0"/>
              </a:ext>
            </a:extLst>
          </a:blip>
          <a:srcRect l="27502" r="7393"/>
          <a:stretch/>
        </p:blipFill>
        <p:spPr>
          <a:xfrm>
            <a:off x="838200" y="2401812"/>
            <a:ext cx="3295460" cy="3322850"/>
          </a:xfrm>
          <a:prstGeom prst="rect">
            <a:avLst/>
          </a:prstGeom>
        </p:spPr>
      </p:pic>
    </p:spTree>
    <p:extLst>
      <p:ext uri="{BB962C8B-B14F-4D97-AF65-F5344CB8AC3E}">
        <p14:creationId xmlns:p14="http://schemas.microsoft.com/office/powerpoint/2010/main" val="5639201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فقد كانت الإدارة والقيادة الإدارية في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زمن الرسول ﷺ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ذات مفهوم عام وشامل حيث كانت تنطوي على سلطات دينية وإدارية وسياسية   فقد كان محمد ﷺ كقائد هو النبي والمشرع والحاكم والقاضي والقائد الأعلى للجيش ورئيس الهيئة الإدارية  </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وقد اتسمت الإدارة في عهده بمظهرها المركزي القوي المنظم بكل أبعاده رغم بساطتها أما القادة الذين يساعدونه فكان يعتمد في اختيارهم على مبادئ الدقة والأمانة والقدرة على التصرف والنزاهة والاستقامة والتمتع بالخلق وسعة العلم، وبعد وفاة الرسول الكريم ﷺ ظهر للوجود مؤسسة سياسية جديدة للدولة الإسلامية تعتمد على مفهوم جديد سمي</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 بالخلافة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فاختلف مفهوم القيادة والإدارة عما كان عليه زمن الرسول ﷺ حيث أصبحت صلاحيات الخليفة أقل شأناً منها عن الرسول فالخليفة قائد للدولة لا يستمد وجوده من خلال تفويض إلهي بل من خلال اجتماع إرادة غالبية المؤمنين المتمثلة ( بالبيعة ) إذ كان لابد من أخذ موافقة الشعب على شخص الخليفة عن طريق بيعة الناس له بالخلافة كما كان يجب على الخليفة أن يسير في قيادته وإدارته للناس وفق القرآن وسنة نبيه محمد ﷺ،</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indent="0" algn="r"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Calibri" panose="020F0502020204030204"/>
                <a:ea typeface="+mn-ea"/>
                <a:cs typeface="+mn-cs"/>
              </a:rPr>
              <a:t>  </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026893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lang="ar-SA" sz="1400" kern="0" dirty="0">
              <a:solidFill>
                <a:prstClr val="black"/>
              </a:solidFill>
              <a:latin typeface="Alexandria" charset="0"/>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والقيادة في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العهد الأموي</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أخذت شكل اللامركزية بسبب ما استجد من ظروف وضرورات القرابة أو رابطة المصلحة المشتركة مع الأسر وذلك لضمان الولاء والتبعية بشكل كامل للخليفة والأسرية وفي هذا العهد أعطى الخليفة الأموي السلطة المطلقة للولاة فتضاءلت المركزية بشكل واضح والقيادة  </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lang="ar-SA" sz="1400" kern="0" dirty="0">
              <a:solidFill>
                <a:prstClr val="black"/>
              </a:solidFill>
              <a:latin typeface="Alexandria" charset="0"/>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في </a:t>
            </a:r>
            <a:r>
              <a:rPr lang="ar-SA" sz="1400" b="1" kern="0" dirty="0">
                <a:solidFill>
                  <a:prstClr val="black"/>
                </a:solidFill>
                <a:latin typeface="Alexandria" charset="0"/>
                <a:cs typeface="Alexandria" charset="0"/>
              </a:rPr>
              <a:t>العهد العباسي</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شهدت القيادة نظاماً إدارياً محكماً يعتمد على منح الولاة حق الإشراف التام على ولاياتهم مع التبعية المطلقة للخليفة   وكان هناك تطور ملحوظ في تطوير الإدارة يشهد على ذلك تطور الدواوين وغير ذلك واتبع في هذا العهد مبادئ إيجابية منها مبدأ الاختيار على أساس الجدارة وتدريب القادة ومبدأ التخصص والجد والاهتمام بالعمل  </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ومن الجدير ذكره أن القيادة عند المسلمين كان لها الفضل الكبير على الإنسانية إذا ساهمت في نشر العديد من مبادئها وأساليبها لدى الكثير من أصقاع الأرض   كما يمكننا أن نقول </a:t>
            </a:r>
            <a:r>
              <a:rPr lang="ar-SA" sz="1400" kern="0" dirty="0">
                <a:solidFill>
                  <a:prstClr val="black"/>
                </a:solidFill>
                <a:latin typeface="Alexandria" charset="0"/>
                <a:cs typeface="Alexandria" charset="0"/>
              </a:rPr>
              <a:t>أ</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ن</a:t>
            </a:r>
            <a:r>
              <a:rPr lang="ar-SA" sz="1400" kern="0" dirty="0">
                <a:solidFill>
                  <a:prstClr val="black"/>
                </a:solidFill>
                <a:latin typeface="Alexandria" charset="0"/>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شمس العرب كانت فعلاً تسطع على الكثير من بقاع الخليقة بفضل ما قدمته من حضارة ورقي انعكس على جميع أنحاء المعمورة  </a:t>
            </a: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indent="0" algn="r"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Calibri" panose="020F0502020204030204"/>
                <a:ea typeface="+mn-ea"/>
                <a:cs typeface="+mn-cs"/>
              </a:rPr>
              <a:t>  </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199305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EG" sz="2000" b="1" dirty="0">
                <a:solidFill>
                  <a:prstClr val="black"/>
                </a:solidFill>
                <a:latin typeface="Alexandria" pitchFamily="2" charset="-78"/>
                <a:cs typeface="Alexandria" pitchFamily="2" charset="-78"/>
              </a:rPr>
              <a:t>القيادة عبر التاريخ</a:t>
            </a: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127">
            <a:extLst>
              <a:ext uri="{FF2B5EF4-FFF2-40B4-BE49-F238E27FC236}">
                <a16:creationId xmlns:a16="http://schemas.microsoft.com/office/drawing/2014/main" id="{63487A7F-E5E4-37F7-3B0A-B5A43AE5912D}"/>
              </a:ext>
            </a:extLst>
          </p:cNvPr>
          <p:cNvSpPr txBox="1"/>
          <p:nvPr/>
        </p:nvSpPr>
        <p:spPr>
          <a:xfrm>
            <a:off x="8404548" y="3567466"/>
            <a:ext cx="2669481" cy="1592872"/>
          </a:xfrm>
          <a:prstGeom prst="rect">
            <a:avLst/>
          </a:prstGeom>
          <a:noFill/>
          <a:ln>
            <a:noFill/>
          </a:ln>
        </p:spPr>
        <p:txBody>
          <a:bodyPr wrap="square" lIns="0" tIns="0" rIns="0" bIns="0" anchor="t">
            <a:spAutoFit/>
          </a:bodyPr>
          <a:lstStyle/>
          <a:p>
            <a:pPr algn="justLow" rtl="1">
              <a:lnSpc>
                <a:spcPct val="125000"/>
              </a:lnSpc>
              <a:defRPr lang="en-US"/>
            </a:pPr>
            <a:r>
              <a:rPr lang="ar-SA" sz="1400" dirty="0">
                <a:latin typeface="Alexandria" charset="0"/>
                <a:cs typeface="Alexandria" charset="0"/>
              </a:rPr>
              <a:t>امتازت هذه الفترة للقائد بالنظرة الطقوسية، العبودية والدكتاتورية والتسلطية والعبقرية والمسددة من قبل السماء فهي لا تخطئ وأن أخطأت فهي لا تتعدى الرشد والصواب  </a:t>
            </a:r>
          </a:p>
        </p:txBody>
      </p:sp>
      <p:sp>
        <p:nvSpPr>
          <p:cNvPr id="11" name="مستطيل 10">
            <a:extLst>
              <a:ext uri="{FF2B5EF4-FFF2-40B4-BE49-F238E27FC236}">
                <a16:creationId xmlns:a16="http://schemas.microsoft.com/office/drawing/2014/main" id="{E14988EB-0158-DABB-9321-5DF3D75DBCDF}"/>
              </a:ext>
            </a:extLst>
          </p:cNvPr>
          <p:cNvSpPr/>
          <p:nvPr/>
        </p:nvSpPr>
        <p:spPr>
          <a:xfrm>
            <a:off x="2777306" y="1808193"/>
            <a:ext cx="8330685" cy="637342"/>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مما تقدم يمكن القول أن القيادة في رحلتها التاريخية مرت بثلاث مراحل رئيسية:</a:t>
            </a:r>
          </a:p>
        </p:txBody>
      </p:sp>
      <p:sp>
        <p:nvSpPr>
          <p:cNvPr id="12" name="مستطيل: زوايا مستديرة 11">
            <a:extLst>
              <a:ext uri="{FF2B5EF4-FFF2-40B4-BE49-F238E27FC236}">
                <a16:creationId xmlns:a16="http://schemas.microsoft.com/office/drawing/2014/main" id="{7ABC134B-B959-844A-F4F7-2D43136D31FF}"/>
              </a:ext>
            </a:extLst>
          </p:cNvPr>
          <p:cNvSpPr/>
          <p:nvPr/>
        </p:nvSpPr>
        <p:spPr>
          <a:xfrm>
            <a:off x="8404548" y="2590770"/>
            <a:ext cx="2703443" cy="832240"/>
          </a:xfrm>
          <a:prstGeom prst="roundRect">
            <a:avLst/>
          </a:prstGeom>
          <a:solidFill>
            <a:srgbClr val="00AEE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800" dirty="0">
                <a:solidFill>
                  <a:schemeClr val="bg1"/>
                </a:solidFill>
                <a:latin typeface="Alexandria" charset="0"/>
                <a:cs typeface="Alexandria" charset="0"/>
              </a:rPr>
              <a:t>مرحلة ما قبل الثورة الصناعية</a:t>
            </a:r>
          </a:p>
        </p:txBody>
      </p:sp>
      <p:sp>
        <p:nvSpPr>
          <p:cNvPr id="13" name="TextBox 127">
            <a:extLst>
              <a:ext uri="{FF2B5EF4-FFF2-40B4-BE49-F238E27FC236}">
                <a16:creationId xmlns:a16="http://schemas.microsoft.com/office/drawing/2014/main" id="{1B7EA2F5-7038-E378-EA1B-F550F747A794}"/>
              </a:ext>
            </a:extLst>
          </p:cNvPr>
          <p:cNvSpPr txBox="1"/>
          <p:nvPr/>
        </p:nvSpPr>
        <p:spPr>
          <a:xfrm>
            <a:off x="4639466" y="3567466"/>
            <a:ext cx="2669481" cy="1862176"/>
          </a:xfrm>
          <a:prstGeom prst="rect">
            <a:avLst/>
          </a:prstGeom>
          <a:noFill/>
          <a:ln>
            <a:noFill/>
          </a:ln>
        </p:spPr>
        <p:txBody>
          <a:bodyPr wrap="square" lIns="0" tIns="0" rIns="0" bIns="0" anchor="t">
            <a:spAutoFit/>
          </a:bodyPr>
          <a:lstStyle/>
          <a:p>
            <a:pPr algn="justLow" rtl="1">
              <a:lnSpc>
                <a:spcPct val="125000"/>
              </a:lnSpc>
              <a:defRPr lang="en-US"/>
            </a:pPr>
            <a:r>
              <a:rPr lang="ar-SA" sz="1400" dirty="0">
                <a:latin typeface="Alexandria" charset="0"/>
                <a:cs typeface="Alexandria" charset="0"/>
              </a:rPr>
              <a:t>هي مرحلة هجينة لم تخلو من الصفات المذكورة في المرحلة الأولى ولكن ضغوط الانفتاح واتساع وتطور الأعمال والمهام فرضت عليها نوعا من المرونة وطلب المشورة والمحاورة وخلق نوع من المشاركة  </a:t>
            </a:r>
          </a:p>
        </p:txBody>
      </p:sp>
      <p:sp>
        <p:nvSpPr>
          <p:cNvPr id="14" name="مستطيل: زوايا مستديرة 13">
            <a:extLst>
              <a:ext uri="{FF2B5EF4-FFF2-40B4-BE49-F238E27FC236}">
                <a16:creationId xmlns:a16="http://schemas.microsoft.com/office/drawing/2014/main" id="{DDBF7EA3-2D1E-6ABD-E313-040614886365}"/>
              </a:ext>
            </a:extLst>
          </p:cNvPr>
          <p:cNvSpPr/>
          <p:nvPr/>
        </p:nvSpPr>
        <p:spPr>
          <a:xfrm>
            <a:off x="4639466" y="2590770"/>
            <a:ext cx="2703443" cy="832240"/>
          </a:xfrm>
          <a:prstGeom prst="roundRect">
            <a:avLst/>
          </a:prstGeom>
          <a:solidFill>
            <a:srgbClr val="203E5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800" dirty="0">
                <a:solidFill>
                  <a:schemeClr val="bg1"/>
                </a:solidFill>
                <a:latin typeface="Alexandria" charset="0"/>
                <a:cs typeface="Alexandria" charset="0"/>
              </a:rPr>
              <a:t>مرحلة الثورة الصناعية </a:t>
            </a:r>
          </a:p>
        </p:txBody>
      </p:sp>
      <p:sp>
        <p:nvSpPr>
          <p:cNvPr id="15" name="TextBox 127">
            <a:extLst>
              <a:ext uri="{FF2B5EF4-FFF2-40B4-BE49-F238E27FC236}">
                <a16:creationId xmlns:a16="http://schemas.microsoft.com/office/drawing/2014/main" id="{4502CF3C-8069-C9E8-4166-4E75FE7CF692}"/>
              </a:ext>
            </a:extLst>
          </p:cNvPr>
          <p:cNvSpPr txBox="1"/>
          <p:nvPr/>
        </p:nvSpPr>
        <p:spPr>
          <a:xfrm>
            <a:off x="942308" y="3567466"/>
            <a:ext cx="2669481" cy="2131481"/>
          </a:xfrm>
          <a:prstGeom prst="rect">
            <a:avLst/>
          </a:prstGeom>
          <a:noFill/>
          <a:ln>
            <a:noFill/>
          </a:ln>
        </p:spPr>
        <p:txBody>
          <a:bodyPr wrap="square" lIns="0" tIns="0" rIns="0" bIns="0" anchor="t">
            <a:spAutoFit/>
          </a:bodyPr>
          <a:lstStyle/>
          <a:p>
            <a:pPr algn="justLow" rtl="1">
              <a:lnSpc>
                <a:spcPct val="125000"/>
              </a:lnSpc>
              <a:defRPr lang="en-US"/>
            </a:pPr>
            <a:r>
              <a:rPr lang="ar-SA" sz="1400" dirty="0">
                <a:latin typeface="Alexandria" charset="0"/>
                <a:cs typeface="Alexandria" charset="0"/>
              </a:rPr>
              <a:t>تفجرت الإبداعات العلمية متمثلة بدراسات نتج عنها فكرة أو نظرة جديدة للقيادة وقدراتها وفاعليتها من خلال قدرة القائد على الاندماج والتعايش والتأثير ومشاركة الآخرين في أعمالهم وآراءهم فظهور فكرة القائد الميداني والقائد التحولي والقائد الفاعل  </a:t>
            </a:r>
          </a:p>
        </p:txBody>
      </p:sp>
      <p:sp>
        <p:nvSpPr>
          <p:cNvPr id="16" name="مستطيل: زوايا مستديرة 15">
            <a:extLst>
              <a:ext uri="{FF2B5EF4-FFF2-40B4-BE49-F238E27FC236}">
                <a16:creationId xmlns:a16="http://schemas.microsoft.com/office/drawing/2014/main" id="{07DB52BA-7846-FC5C-CCC0-1DA9D0545280}"/>
              </a:ext>
            </a:extLst>
          </p:cNvPr>
          <p:cNvSpPr/>
          <p:nvPr/>
        </p:nvSpPr>
        <p:spPr>
          <a:xfrm>
            <a:off x="942308" y="2590770"/>
            <a:ext cx="2703443" cy="832240"/>
          </a:xfrm>
          <a:prstGeom prst="roundRect">
            <a:avLst/>
          </a:prstGeom>
          <a:solidFill>
            <a:srgbClr val="FFCC0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1800" dirty="0">
                <a:solidFill>
                  <a:schemeClr val="bg1"/>
                </a:solidFill>
                <a:latin typeface="Alexandria" charset="0"/>
                <a:cs typeface="Alexandria" charset="0"/>
              </a:rPr>
              <a:t>مرحلة ما بعد الثورة الصناعية </a:t>
            </a:r>
          </a:p>
        </p:txBody>
      </p:sp>
    </p:spTree>
    <p:extLst>
      <p:ext uri="{BB962C8B-B14F-4D97-AF65-F5344CB8AC3E}">
        <p14:creationId xmlns:p14="http://schemas.microsoft.com/office/powerpoint/2010/main" val="35895381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770739" y="2864161"/>
            <a:ext cx="2737094"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مفهوم القيادة</a:t>
            </a: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13304178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مفهوم القيادة :</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إن اختلاف الرؤى للقيادة ساهم في رسم أوجه متعددة لمفهوم واحد ولم يكن ذلك وليد الصدفة، ولكن لأهمية القيادة وما تشغله من مواقع تجعلها متصدره لكافة الأنشطة ولقدم هذا المصطلح وتطور وتعدد وتقلص وتوسع مهامه، إضافة إلى أنه لم تعد الرؤية كما كانت لكثير من الأمور، فمفاهيم الحرية والديمقراطية والاشتراكية        الخ جعلت من اختلاف المفاهيم أمراً طبيعياً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kern="0" dirty="0">
                <a:solidFill>
                  <a:prstClr val="black"/>
                </a:solidFill>
                <a:latin typeface="Alexandria" charset="0"/>
                <a:cs typeface="Alexandria" charset="0"/>
              </a:rPr>
              <a:t>ولذا يعد مفهوم القيادة من المفاهيم السلوكية التي أثارت الكثير من النقاش والخلاف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281113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31" name="مجموعة 30">
            <a:extLst>
              <a:ext uri="{FF2B5EF4-FFF2-40B4-BE49-F238E27FC236}">
                <a16:creationId xmlns:a16="http://schemas.microsoft.com/office/drawing/2014/main" id="{6151AE04-F210-A7A4-E867-F4A7BB242F36}"/>
              </a:ext>
            </a:extLst>
          </p:cNvPr>
          <p:cNvGrpSpPr/>
          <p:nvPr/>
        </p:nvGrpSpPr>
        <p:grpSpPr>
          <a:xfrm>
            <a:off x="1319667" y="2603415"/>
            <a:ext cx="1705012" cy="682004"/>
            <a:chOff x="1946923" y="160760"/>
            <a:chExt cx="1705012" cy="682004"/>
          </a:xfrm>
        </p:grpSpPr>
        <p:sp>
          <p:nvSpPr>
            <p:cNvPr id="32" name="مستطيل 31">
              <a:extLst>
                <a:ext uri="{FF2B5EF4-FFF2-40B4-BE49-F238E27FC236}">
                  <a16:creationId xmlns:a16="http://schemas.microsoft.com/office/drawing/2014/main" id="{917F16E5-67A5-7BD8-CADE-E2D6D179EFFC}"/>
                </a:ext>
              </a:extLst>
            </p:cNvPr>
            <p:cNvSpPr/>
            <p:nvPr/>
          </p:nvSpPr>
          <p:spPr>
            <a:xfrm>
              <a:off x="1946923" y="160760"/>
              <a:ext cx="1705012" cy="682004"/>
            </a:xfrm>
            <a:prstGeom prst="rect">
              <a:avLst/>
            </a:prstGeom>
          </p:spPr>
          <p:style>
            <a:lnRef idx="2">
              <a:schemeClr val="accent3">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ar-SA"/>
            </a:p>
          </p:txBody>
        </p:sp>
        <p:sp>
          <p:nvSpPr>
            <p:cNvPr id="33" name="مربع نص 32">
              <a:extLst>
                <a:ext uri="{FF2B5EF4-FFF2-40B4-BE49-F238E27FC236}">
                  <a16:creationId xmlns:a16="http://schemas.microsoft.com/office/drawing/2014/main" id="{F6B390CF-0710-EA90-EB3F-F51ED7D82062}"/>
                </a:ext>
              </a:extLst>
            </p:cNvPr>
            <p:cNvSpPr txBox="1"/>
            <p:nvPr/>
          </p:nvSpPr>
          <p:spPr>
            <a:xfrm>
              <a:off x="1946923" y="160760"/>
              <a:ext cx="1705012" cy="682004"/>
            </a:xfrm>
            <a:prstGeom prst="rect">
              <a:avLst/>
            </a:prstGeom>
            <a:solidFill>
              <a:schemeClr val="tx2"/>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marR="0" lvl="0" indent="0" algn="ctr" defTabSz="622300" rtl="1" eaLnBrk="1" fontAlgn="auto" latinLnBrk="0" hangingPunct="1">
                <a:lnSpc>
                  <a:spcPct val="90000"/>
                </a:lnSpc>
                <a:spcBef>
                  <a:spcPct val="0"/>
                </a:spcBef>
                <a:spcAft>
                  <a:spcPct val="35000"/>
                </a:spcAft>
                <a:buClrTx/>
                <a:buSzTx/>
                <a:buFontTx/>
                <a:buNone/>
                <a:tabLst/>
                <a:defRPr/>
              </a:pPr>
              <a:r>
                <a:rPr kumimoji="0" lang="ar-SA" sz="1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القيادة هي</a:t>
              </a:r>
            </a:p>
          </p:txBody>
        </p:sp>
      </p:grpSp>
      <p:grpSp>
        <p:nvGrpSpPr>
          <p:cNvPr id="34" name="مجموعة 33">
            <a:extLst>
              <a:ext uri="{FF2B5EF4-FFF2-40B4-BE49-F238E27FC236}">
                <a16:creationId xmlns:a16="http://schemas.microsoft.com/office/drawing/2014/main" id="{83C42F01-D245-CA3A-FDEB-045F24A715BE}"/>
              </a:ext>
            </a:extLst>
          </p:cNvPr>
          <p:cNvGrpSpPr/>
          <p:nvPr/>
        </p:nvGrpSpPr>
        <p:grpSpPr>
          <a:xfrm>
            <a:off x="1319667" y="3437831"/>
            <a:ext cx="1705012" cy="2435646"/>
            <a:chOff x="1946923" y="842765"/>
            <a:chExt cx="1705012" cy="2854800"/>
          </a:xfrm>
          <a:solidFill>
            <a:schemeClr val="tx2">
              <a:lumMod val="20000"/>
              <a:lumOff val="80000"/>
            </a:schemeClr>
          </a:solidFill>
        </p:grpSpPr>
        <p:sp>
          <p:nvSpPr>
            <p:cNvPr id="35" name="مستطيل 34">
              <a:extLst>
                <a:ext uri="{FF2B5EF4-FFF2-40B4-BE49-F238E27FC236}">
                  <a16:creationId xmlns:a16="http://schemas.microsoft.com/office/drawing/2014/main" id="{4B5FFDD3-2813-D7F6-6A3C-55576184D7DC}"/>
                </a:ext>
              </a:extLst>
            </p:cNvPr>
            <p:cNvSpPr/>
            <p:nvPr/>
          </p:nvSpPr>
          <p:spPr>
            <a:xfrm>
              <a:off x="1946923" y="842765"/>
              <a:ext cx="1705012" cy="2854800"/>
            </a:xfrm>
            <a:prstGeom prst="rect">
              <a:avLst/>
            </a:prstGeom>
            <a:grpFill/>
          </p:spPr>
          <p:style>
            <a:lnRef idx="2">
              <a:schemeClr val="accent3">
                <a:tint val="40000"/>
                <a:alpha val="90000"/>
                <a:hueOff val="0"/>
                <a:satOff val="0"/>
                <a:lumOff val="0"/>
                <a:alphaOff val="0"/>
              </a:schemeClr>
            </a:lnRef>
            <a:fillRef idx="1">
              <a:schemeClr val="accent3">
                <a:tint val="40000"/>
                <a:alpha val="90000"/>
                <a:hueOff val="0"/>
                <a:satOff val="0"/>
                <a:lumOff val="0"/>
                <a:alphaOff val="0"/>
              </a:schemeClr>
            </a:fillRef>
            <a:effectRef idx="0">
              <a:schemeClr val="accent3">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36" name="مربع نص 35">
              <a:extLst>
                <a:ext uri="{FF2B5EF4-FFF2-40B4-BE49-F238E27FC236}">
                  <a16:creationId xmlns:a16="http://schemas.microsoft.com/office/drawing/2014/main" id="{82642505-3509-45B3-84E4-B68A24ED8801}"/>
                </a:ext>
              </a:extLst>
            </p:cNvPr>
            <p:cNvSpPr txBox="1"/>
            <p:nvPr/>
          </p:nvSpPr>
          <p:spPr>
            <a:xfrm>
              <a:off x="1946923"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عملية اتصال وتوجيه وتحفيز لإيصال تصورات مستقبلية للتابعين بهدف إحداث عمليات التغيير في المنظمة  </a:t>
              </a:r>
            </a:p>
          </p:txBody>
        </p:sp>
      </p:grpSp>
      <p:grpSp>
        <p:nvGrpSpPr>
          <p:cNvPr id="37" name="مجموعة 36">
            <a:extLst>
              <a:ext uri="{FF2B5EF4-FFF2-40B4-BE49-F238E27FC236}">
                <a16:creationId xmlns:a16="http://schemas.microsoft.com/office/drawing/2014/main" id="{CBDB2818-132C-4946-0110-D51E2C6E58FD}"/>
              </a:ext>
            </a:extLst>
          </p:cNvPr>
          <p:cNvGrpSpPr/>
          <p:nvPr/>
        </p:nvGrpSpPr>
        <p:grpSpPr>
          <a:xfrm>
            <a:off x="3263380" y="2603415"/>
            <a:ext cx="1705012" cy="682004"/>
            <a:chOff x="3890636" y="160760"/>
            <a:chExt cx="1705012" cy="682004"/>
          </a:xfrm>
        </p:grpSpPr>
        <p:sp>
          <p:nvSpPr>
            <p:cNvPr id="38" name="مستطيل 37">
              <a:extLst>
                <a:ext uri="{FF2B5EF4-FFF2-40B4-BE49-F238E27FC236}">
                  <a16:creationId xmlns:a16="http://schemas.microsoft.com/office/drawing/2014/main" id="{2955080E-7B07-C2A2-E9AD-384B4D1A967D}"/>
                </a:ext>
              </a:extLst>
            </p:cNvPr>
            <p:cNvSpPr/>
            <p:nvPr/>
          </p:nvSpPr>
          <p:spPr>
            <a:xfrm>
              <a:off x="3890636" y="160760"/>
              <a:ext cx="1705012" cy="682004"/>
            </a:xfrm>
            <a:prstGeom prst="rect">
              <a:avLst/>
            </a:pr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a:lstStyle/>
            <a:p>
              <a:endParaRPr lang="ar-SA"/>
            </a:p>
          </p:txBody>
        </p:sp>
        <p:sp>
          <p:nvSpPr>
            <p:cNvPr id="39" name="مربع نص 38">
              <a:extLst>
                <a:ext uri="{FF2B5EF4-FFF2-40B4-BE49-F238E27FC236}">
                  <a16:creationId xmlns:a16="http://schemas.microsoft.com/office/drawing/2014/main" id="{BE95343D-9CB1-008A-5ABF-92851EDA828C}"/>
                </a:ext>
              </a:extLst>
            </p:cNvPr>
            <p:cNvSpPr txBox="1"/>
            <p:nvPr/>
          </p:nvSpPr>
          <p:spPr>
            <a:xfrm>
              <a:off x="3890636" y="160760"/>
              <a:ext cx="1705012" cy="6820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endParaRPr lang="ar-SA" sz="1400" b="1" kern="1200" dirty="0">
                <a:latin typeface="Alexandria" pitchFamily="2" charset="-78"/>
                <a:cs typeface="Alexandria" pitchFamily="2" charset="-78"/>
              </a:endParaRPr>
            </a:p>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القيادة هي</a:t>
              </a:r>
            </a:p>
            <a:p>
              <a:pPr marL="0" lvl="0" indent="0" algn="ctr" defTabSz="622300" rtl="1">
                <a:lnSpc>
                  <a:spcPct val="90000"/>
                </a:lnSpc>
                <a:spcBef>
                  <a:spcPct val="0"/>
                </a:spcBef>
                <a:spcAft>
                  <a:spcPct val="35000"/>
                </a:spcAft>
                <a:buNone/>
              </a:pPr>
              <a:endParaRPr lang="ar-SA" sz="1400" kern="1200" dirty="0">
                <a:latin typeface="Alexandria" pitchFamily="2" charset="-78"/>
                <a:cs typeface="Alexandria" pitchFamily="2" charset="-78"/>
              </a:endParaRPr>
            </a:p>
          </p:txBody>
        </p:sp>
      </p:grpSp>
      <p:grpSp>
        <p:nvGrpSpPr>
          <p:cNvPr id="40" name="مجموعة 39">
            <a:extLst>
              <a:ext uri="{FF2B5EF4-FFF2-40B4-BE49-F238E27FC236}">
                <a16:creationId xmlns:a16="http://schemas.microsoft.com/office/drawing/2014/main" id="{BFF9248D-2FF8-404B-04C0-8FF6CEE20D70}"/>
              </a:ext>
            </a:extLst>
          </p:cNvPr>
          <p:cNvGrpSpPr/>
          <p:nvPr/>
        </p:nvGrpSpPr>
        <p:grpSpPr>
          <a:xfrm>
            <a:off x="3263380" y="3437831"/>
            <a:ext cx="1705012" cy="2435646"/>
            <a:chOff x="3890636" y="842765"/>
            <a:chExt cx="1705012" cy="2854800"/>
          </a:xfrm>
        </p:grpSpPr>
        <p:sp>
          <p:nvSpPr>
            <p:cNvPr id="41" name="مستطيل 40">
              <a:extLst>
                <a:ext uri="{FF2B5EF4-FFF2-40B4-BE49-F238E27FC236}">
                  <a16:creationId xmlns:a16="http://schemas.microsoft.com/office/drawing/2014/main" id="{2E1B8040-B99C-B68D-481E-DE0D96695879}"/>
                </a:ext>
              </a:extLst>
            </p:cNvPr>
            <p:cNvSpPr/>
            <p:nvPr/>
          </p:nvSpPr>
          <p:spPr>
            <a:xfrm>
              <a:off x="3890636" y="842765"/>
              <a:ext cx="1705012" cy="2854800"/>
            </a:xfrm>
            <a:prstGeom prst="rect">
              <a:avLst/>
            </a:prstGeom>
          </p:spPr>
          <p:style>
            <a:lnRef idx="2">
              <a:schemeClr val="accent4">
                <a:tint val="40000"/>
                <a:alpha val="90000"/>
                <a:hueOff val="0"/>
                <a:satOff val="0"/>
                <a:lumOff val="0"/>
                <a:alphaOff val="0"/>
              </a:schemeClr>
            </a:lnRef>
            <a:fillRef idx="1">
              <a:schemeClr val="accent4">
                <a:tint val="40000"/>
                <a:alpha val="90000"/>
                <a:hueOff val="0"/>
                <a:satOff val="0"/>
                <a:lumOff val="0"/>
                <a:alphaOff val="0"/>
              </a:schemeClr>
            </a:fillRef>
            <a:effectRef idx="0">
              <a:schemeClr val="accent4">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42" name="مربع نص 41">
              <a:extLst>
                <a:ext uri="{FF2B5EF4-FFF2-40B4-BE49-F238E27FC236}">
                  <a16:creationId xmlns:a16="http://schemas.microsoft.com/office/drawing/2014/main" id="{A6170E98-14C2-0194-B20A-F69C052FD19E}"/>
                </a:ext>
              </a:extLst>
            </p:cNvPr>
            <p:cNvSpPr txBox="1"/>
            <p:nvPr/>
          </p:nvSpPr>
          <p:spPr>
            <a:xfrm>
              <a:off x="3890636" y="842765"/>
              <a:ext cx="1705012" cy="285480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عملية السيطرة على أنشطة المنظمة وجهود أفرادها لوضع أهداف المنظمة وتحقيقها  </a:t>
              </a:r>
            </a:p>
          </p:txBody>
        </p:sp>
      </p:grpSp>
      <p:grpSp>
        <p:nvGrpSpPr>
          <p:cNvPr id="43" name="مجموعة 42">
            <a:extLst>
              <a:ext uri="{FF2B5EF4-FFF2-40B4-BE49-F238E27FC236}">
                <a16:creationId xmlns:a16="http://schemas.microsoft.com/office/drawing/2014/main" id="{6EB87DA9-9B0E-D3A6-D2BE-B5C34178794F}"/>
              </a:ext>
            </a:extLst>
          </p:cNvPr>
          <p:cNvGrpSpPr/>
          <p:nvPr/>
        </p:nvGrpSpPr>
        <p:grpSpPr>
          <a:xfrm>
            <a:off x="5207094" y="2603415"/>
            <a:ext cx="1705012" cy="682004"/>
            <a:chOff x="5834350" y="160760"/>
            <a:chExt cx="1705012" cy="682004"/>
          </a:xfrm>
        </p:grpSpPr>
        <p:sp>
          <p:nvSpPr>
            <p:cNvPr id="44" name="مستطيل 43">
              <a:extLst>
                <a:ext uri="{FF2B5EF4-FFF2-40B4-BE49-F238E27FC236}">
                  <a16:creationId xmlns:a16="http://schemas.microsoft.com/office/drawing/2014/main" id="{D46365D5-B106-6CC3-81FD-92B95AA32D18}"/>
                </a:ext>
              </a:extLst>
            </p:cNvPr>
            <p:cNvSpPr/>
            <p:nvPr/>
          </p:nvSpPr>
          <p:spPr>
            <a:xfrm>
              <a:off x="5834350" y="160760"/>
              <a:ext cx="1705012" cy="682004"/>
            </a:xfrm>
            <a:prstGeom prst="rect">
              <a:avLst/>
            </a:pr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a:lstStyle/>
            <a:p>
              <a:endParaRPr lang="ar-SA"/>
            </a:p>
          </p:txBody>
        </p:sp>
        <p:sp>
          <p:nvSpPr>
            <p:cNvPr id="45" name="مربع نص 44">
              <a:extLst>
                <a:ext uri="{FF2B5EF4-FFF2-40B4-BE49-F238E27FC236}">
                  <a16:creationId xmlns:a16="http://schemas.microsoft.com/office/drawing/2014/main" id="{29D66D6C-08EC-64C2-3AE0-A482D5736F6F}"/>
                </a:ext>
              </a:extLst>
            </p:cNvPr>
            <p:cNvSpPr txBox="1"/>
            <p:nvPr/>
          </p:nvSpPr>
          <p:spPr>
            <a:xfrm>
              <a:off x="5834350" y="160760"/>
              <a:ext cx="1705012" cy="682004"/>
            </a:xfrm>
            <a:prstGeom prst="rect">
              <a:avLst/>
            </a:prstGeom>
            <a:solidFill>
              <a:srgbClr val="00AEEF"/>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endParaRPr lang="ar-SA" sz="1400" b="1" kern="1200" dirty="0">
                <a:latin typeface="Alexandria" pitchFamily="2" charset="-78"/>
                <a:cs typeface="Alexandria" pitchFamily="2" charset="-78"/>
              </a:endParaRPr>
            </a:p>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القيادة هي</a:t>
              </a:r>
            </a:p>
            <a:p>
              <a:pPr marL="0" lvl="0" indent="0" algn="ctr" defTabSz="622300" rtl="1">
                <a:lnSpc>
                  <a:spcPct val="90000"/>
                </a:lnSpc>
                <a:spcBef>
                  <a:spcPct val="0"/>
                </a:spcBef>
                <a:spcAft>
                  <a:spcPct val="35000"/>
                </a:spcAft>
                <a:buNone/>
              </a:pPr>
              <a:endParaRPr lang="ar-SA" sz="1400" kern="1200" dirty="0">
                <a:latin typeface="Alexandria" pitchFamily="2" charset="-78"/>
                <a:cs typeface="Alexandria" pitchFamily="2" charset="-78"/>
              </a:endParaRPr>
            </a:p>
          </p:txBody>
        </p:sp>
      </p:grpSp>
      <p:grpSp>
        <p:nvGrpSpPr>
          <p:cNvPr id="46" name="مجموعة 45">
            <a:extLst>
              <a:ext uri="{FF2B5EF4-FFF2-40B4-BE49-F238E27FC236}">
                <a16:creationId xmlns:a16="http://schemas.microsoft.com/office/drawing/2014/main" id="{8BC38D05-519C-E5ED-7153-78351BF6C587}"/>
              </a:ext>
            </a:extLst>
          </p:cNvPr>
          <p:cNvGrpSpPr/>
          <p:nvPr/>
        </p:nvGrpSpPr>
        <p:grpSpPr>
          <a:xfrm>
            <a:off x="5207094" y="3437831"/>
            <a:ext cx="1705012" cy="2435646"/>
            <a:chOff x="5834350" y="842765"/>
            <a:chExt cx="1705012" cy="2854800"/>
          </a:xfrm>
          <a:solidFill>
            <a:schemeClr val="accent1">
              <a:lumMod val="20000"/>
              <a:lumOff val="80000"/>
            </a:schemeClr>
          </a:solidFill>
        </p:grpSpPr>
        <p:sp>
          <p:nvSpPr>
            <p:cNvPr id="47" name="مستطيل 46">
              <a:extLst>
                <a:ext uri="{FF2B5EF4-FFF2-40B4-BE49-F238E27FC236}">
                  <a16:creationId xmlns:a16="http://schemas.microsoft.com/office/drawing/2014/main" id="{D5338A6F-B859-BFEF-0FA8-456AFFEFE8C9}"/>
                </a:ext>
              </a:extLst>
            </p:cNvPr>
            <p:cNvSpPr/>
            <p:nvPr/>
          </p:nvSpPr>
          <p:spPr>
            <a:xfrm>
              <a:off x="5834350" y="842765"/>
              <a:ext cx="1705012" cy="2854800"/>
            </a:xfrm>
            <a:prstGeom prst="rect">
              <a:avLst/>
            </a:prstGeom>
            <a:grpFill/>
          </p:spPr>
          <p:style>
            <a:lnRef idx="2">
              <a:schemeClr val="accent5">
                <a:tint val="40000"/>
                <a:alpha val="90000"/>
                <a:hueOff val="0"/>
                <a:satOff val="0"/>
                <a:lumOff val="0"/>
                <a:alphaOff val="0"/>
              </a:schemeClr>
            </a:lnRef>
            <a:fillRef idx="1">
              <a:schemeClr val="accent5">
                <a:tint val="40000"/>
                <a:alpha val="90000"/>
                <a:hueOff val="0"/>
                <a:satOff val="0"/>
                <a:lumOff val="0"/>
                <a:alphaOff val="0"/>
              </a:schemeClr>
            </a:fillRef>
            <a:effectRef idx="0">
              <a:schemeClr val="accent5">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48" name="مربع نص 47">
              <a:extLst>
                <a:ext uri="{FF2B5EF4-FFF2-40B4-BE49-F238E27FC236}">
                  <a16:creationId xmlns:a16="http://schemas.microsoft.com/office/drawing/2014/main" id="{2B3225CA-E4F2-6CC1-5B9E-77C50EB6ADDB}"/>
                </a:ext>
              </a:extLst>
            </p:cNvPr>
            <p:cNvSpPr txBox="1"/>
            <p:nvPr/>
          </p:nvSpPr>
          <p:spPr>
            <a:xfrm>
              <a:off x="5834350"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عملية تتميز بالقدرة على التأثير في اتجاهات التابعين وقيمهم مما يسهل الأنشطة ويحسن العلاقات فيما بينهم  </a:t>
              </a:r>
            </a:p>
          </p:txBody>
        </p:sp>
      </p:grpSp>
      <p:grpSp>
        <p:nvGrpSpPr>
          <p:cNvPr id="49" name="مجموعة 48">
            <a:extLst>
              <a:ext uri="{FF2B5EF4-FFF2-40B4-BE49-F238E27FC236}">
                <a16:creationId xmlns:a16="http://schemas.microsoft.com/office/drawing/2014/main" id="{BD172068-48E7-E767-0C83-3EDE6FD80CDF}"/>
              </a:ext>
            </a:extLst>
          </p:cNvPr>
          <p:cNvGrpSpPr/>
          <p:nvPr/>
        </p:nvGrpSpPr>
        <p:grpSpPr>
          <a:xfrm>
            <a:off x="7150808" y="2603415"/>
            <a:ext cx="1705012" cy="682004"/>
            <a:chOff x="7778064" y="160760"/>
            <a:chExt cx="1705012" cy="682004"/>
          </a:xfrm>
        </p:grpSpPr>
        <p:sp>
          <p:nvSpPr>
            <p:cNvPr id="50" name="مستطيل 49">
              <a:extLst>
                <a:ext uri="{FF2B5EF4-FFF2-40B4-BE49-F238E27FC236}">
                  <a16:creationId xmlns:a16="http://schemas.microsoft.com/office/drawing/2014/main" id="{D5BC6237-BA10-62F6-E5E5-2E5408263700}"/>
                </a:ext>
              </a:extLst>
            </p:cNvPr>
            <p:cNvSpPr/>
            <p:nvPr/>
          </p:nvSpPr>
          <p:spPr>
            <a:xfrm>
              <a:off x="7778064" y="160760"/>
              <a:ext cx="1705012" cy="682004"/>
            </a:xfrm>
            <a:prstGeom prst="rect">
              <a:avLst/>
            </a:prstGeom>
          </p:spPr>
          <p:style>
            <a:lnRef idx="2">
              <a:schemeClr val="accent6">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txBody>
            <a:bodyPr/>
            <a:lstStyle/>
            <a:p>
              <a:endParaRPr lang="ar-SA"/>
            </a:p>
          </p:txBody>
        </p:sp>
        <p:sp>
          <p:nvSpPr>
            <p:cNvPr id="51" name="مربع نص 50">
              <a:extLst>
                <a:ext uri="{FF2B5EF4-FFF2-40B4-BE49-F238E27FC236}">
                  <a16:creationId xmlns:a16="http://schemas.microsoft.com/office/drawing/2014/main" id="{2B02C949-22A2-5613-752A-26D83C8D63A0}"/>
                </a:ext>
              </a:extLst>
            </p:cNvPr>
            <p:cNvSpPr txBox="1"/>
            <p:nvPr/>
          </p:nvSpPr>
          <p:spPr>
            <a:xfrm>
              <a:off x="7778064" y="160760"/>
              <a:ext cx="1705012" cy="682004"/>
            </a:xfrm>
            <a:prstGeom prst="rect">
              <a:avLst/>
            </a:prstGeom>
            <a:solidFill>
              <a:schemeClr val="tx2"/>
            </a:solidFill>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endParaRPr lang="ar-SA" sz="1400" b="1" dirty="0">
                <a:latin typeface="Alexandria" pitchFamily="2" charset="-78"/>
                <a:cs typeface="Alexandria" pitchFamily="2" charset="-78"/>
              </a:endParaRPr>
            </a:p>
            <a:p>
              <a:pPr marL="0" lvl="0" indent="0" algn="ctr" defTabSz="622300" rtl="1">
                <a:lnSpc>
                  <a:spcPct val="90000"/>
                </a:lnSpc>
                <a:spcBef>
                  <a:spcPct val="0"/>
                </a:spcBef>
                <a:spcAft>
                  <a:spcPct val="35000"/>
                </a:spcAft>
                <a:buNone/>
              </a:pPr>
              <a:r>
                <a:rPr lang="ar-SA" sz="1400" b="1" dirty="0">
                  <a:latin typeface="Alexandria" pitchFamily="2" charset="-78"/>
                  <a:cs typeface="Alexandria" pitchFamily="2" charset="-78"/>
                </a:rPr>
                <a:t>القيادة هي</a:t>
              </a:r>
            </a:p>
            <a:p>
              <a:pPr marL="0" lvl="0" indent="0" algn="ctr" defTabSz="622300" rtl="1">
                <a:lnSpc>
                  <a:spcPct val="90000"/>
                </a:lnSpc>
                <a:spcBef>
                  <a:spcPct val="0"/>
                </a:spcBef>
                <a:spcAft>
                  <a:spcPct val="35000"/>
                </a:spcAft>
                <a:buNone/>
              </a:pPr>
              <a:endParaRPr lang="ar-SA" sz="1400" kern="1200" dirty="0">
                <a:latin typeface="Alexandria" pitchFamily="2" charset="-78"/>
                <a:cs typeface="Alexandria" pitchFamily="2" charset="-78"/>
              </a:endParaRPr>
            </a:p>
          </p:txBody>
        </p:sp>
      </p:grpSp>
      <p:grpSp>
        <p:nvGrpSpPr>
          <p:cNvPr id="52" name="مجموعة 51">
            <a:extLst>
              <a:ext uri="{FF2B5EF4-FFF2-40B4-BE49-F238E27FC236}">
                <a16:creationId xmlns:a16="http://schemas.microsoft.com/office/drawing/2014/main" id="{B6B1925E-C5E5-1470-B3C3-6D82A70AFAE6}"/>
              </a:ext>
            </a:extLst>
          </p:cNvPr>
          <p:cNvGrpSpPr/>
          <p:nvPr/>
        </p:nvGrpSpPr>
        <p:grpSpPr>
          <a:xfrm>
            <a:off x="7150808" y="3437831"/>
            <a:ext cx="1705012" cy="2435646"/>
            <a:chOff x="7778064" y="842765"/>
            <a:chExt cx="1705012" cy="2854800"/>
          </a:xfrm>
          <a:solidFill>
            <a:schemeClr val="tx2">
              <a:lumMod val="20000"/>
              <a:lumOff val="80000"/>
            </a:schemeClr>
          </a:solidFill>
        </p:grpSpPr>
        <p:sp>
          <p:nvSpPr>
            <p:cNvPr id="53" name="مستطيل 52">
              <a:extLst>
                <a:ext uri="{FF2B5EF4-FFF2-40B4-BE49-F238E27FC236}">
                  <a16:creationId xmlns:a16="http://schemas.microsoft.com/office/drawing/2014/main" id="{1D54C083-9826-4178-3946-C8D4410691D6}"/>
                </a:ext>
              </a:extLst>
            </p:cNvPr>
            <p:cNvSpPr/>
            <p:nvPr/>
          </p:nvSpPr>
          <p:spPr>
            <a:xfrm>
              <a:off x="7778064" y="842765"/>
              <a:ext cx="1705012" cy="2854800"/>
            </a:xfrm>
            <a:prstGeom prst="rect">
              <a:avLst/>
            </a:prstGeom>
            <a:grpFill/>
          </p:spPr>
          <p:style>
            <a:lnRef idx="2">
              <a:schemeClr val="accent6">
                <a:tint val="40000"/>
                <a:alpha val="90000"/>
                <a:hueOff val="0"/>
                <a:satOff val="0"/>
                <a:lumOff val="0"/>
                <a:alphaOff val="0"/>
              </a:schemeClr>
            </a:lnRef>
            <a:fillRef idx="1">
              <a:schemeClr val="accent6">
                <a:tint val="40000"/>
                <a:alpha val="90000"/>
                <a:hueOff val="0"/>
                <a:satOff val="0"/>
                <a:lumOff val="0"/>
                <a:alphaOff val="0"/>
              </a:schemeClr>
            </a:fillRef>
            <a:effectRef idx="0">
              <a:schemeClr val="accent6">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54" name="مربع نص 53">
              <a:extLst>
                <a:ext uri="{FF2B5EF4-FFF2-40B4-BE49-F238E27FC236}">
                  <a16:creationId xmlns:a16="http://schemas.microsoft.com/office/drawing/2014/main" id="{817ABA21-0D09-6783-6331-B8712BE9906B}"/>
                </a:ext>
              </a:extLst>
            </p:cNvPr>
            <p:cNvSpPr txBox="1"/>
            <p:nvPr/>
          </p:nvSpPr>
          <p:spPr>
            <a:xfrm>
              <a:off x="7778064" y="842765"/>
              <a:ext cx="1705012" cy="2854800"/>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عملية التأثير في سلوك الجماعات وتوجيههم نحو تحقيق الأهداف المنشودة  </a:t>
              </a:r>
            </a:p>
          </p:txBody>
        </p:sp>
      </p:grpSp>
      <p:grpSp>
        <p:nvGrpSpPr>
          <p:cNvPr id="55" name="مجموعة 54">
            <a:extLst>
              <a:ext uri="{FF2B5EF4-FFF2-40B4-BE49-F238E27FC236}">
                <a16:creationId xmlns:a16="http://schemas.microsoft.com/office/drawing/2014/main" id="{F12C0D74-4937-2FE3-3B91-F46C71D5D5A8}"/>
              </a:ext>
            </a:extLst>
          </p:cNvPr>
          <p:cNvGrpSpPr/>
          <p:nvPr/>
        </p:nvGrpSpPr>
        <p:grpSpPr>
          <a:xfrm>
            <a:off x="9094522" y="2603415"/>
            <a:ext cx="1705012" cy="682004"/>
            <a:chOff x="9721778" y="160760"/>
            <a:chExt cx="1705012" cy="682004"/>
          </a:xfrm>
        </p:grpSpPr>
        <p:sp>
          <p:nvSpPr>
            <p:cNvPr id="56" name="مستطيل 55">
              <a:extLst>
                <a:ext uri="{FF2B5EF4-FFF2-40B4-BE49-F238E27FC236}">
                  <a16:creationId xmlns:a16="http://schemas.microsoft.com/office/drawing/2014/main" id="{BE754100-5887-1970-AD8D-A5C064C126F7}"/>
                </a:ext>
              </a:extLst>
            </p:cNvPr>
            <p:cNvSpPr/>
            <p:nvPr/>
          </p:nvSpPr>
          <p:spPr>
            <a:xfrm>
              <a:off x="9721778" y="160760"/>
              <a:ext cx="1705012" cy="682004"/>
            </a:xfrm>
            <a:prstGeom prst="rect">
              <a:avLst/>
            </a:prstGeom>
          </p:spPr>
          <p:style>
            <a:lnRef idx="2">
              <a:schemeClr val="accent2">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ar-SA"/>
            </a:p>
          </p:txBody>
        </p:sp>
        <p:sp>
          <p:nvSpPr>
            <p:cNvPr id="57" name="مربع نص 56">
              <a:extLst>
                <a:ext uri="{FF2B5EF4-FFF2-40B4-BE49-F238E27FC236}">
                  <a16:creationId xmlns:a16="http://schemas.microsoft.com/office/drawing/2014/main" id="{2944D357-65FD-78DF-2815-B0CBEDA85C36}"/>
                </a:ext>
              </a:extLst>
            </p:cNvPr>
            <p:cNvSpPr txBox="1"/>
            <p:nvPr/>
          </p:nvSpPr>
          <p:spPr>
            <a:xfrm>
              <a:off x="9721778" y="160760"/>
              <a:ext cx="1705012" cy="68200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9568" tIns="56896" rIns="99568" bIns="56896" numCol="1" spcCol="1270" anchor="ctr" anchorCtr="0">
              <a:noAutofit/>
            </a:bodyPr>
            <a:lstStyle/>
            <a:p>
              <a:pPr marL="0" lvl="0" indent="0" algn="ctr" defTabSz="622300" rtl="1">
                <a:lnSpc>
                  <a:spcPct val="90000"/>
                </a:lnSpc>
                <a:spcBef>
                  <a:spcPct val="0"/>
                </a:spcBef>
                <a:spcAft>
                  <a:spcPct val="35000"/>
                </a:spcAft>
                <a:buNone/>
              </a:pPr>
              <a:endParaRPr lang="ar-SA" sz="1400" b="1" kern="1200" dirty="0">
                <a:latin typeface="Alexandria" pitchFamily="2" charset="-78"/>
                <a:cs typeface="Alexandria" pitchFamily="2" charset="-78"/>
              </a:endParaRPr>
            </a:p>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القيادة هي</a:t>
              </a:r>
            </a:p>
            <a:p>
              <a:pPr marL="0" lvl="0" indent="0" algn="ctr" defTabSz="622300" rtl="1">
                <a:lnSpc>
                  <a:spcPct val="90000"/>
                </a:lnSpc>
                <a:spcBef>
                  <a:spcPct val="0"/>
                </a:spcBef>
                <a:spcAft>
                  <a:spcPct val="35000"/>
                </a:spcAft>
                <a:buNone/>
              </a:pPr>
              <a:endParaRPr lang="ar-SA" sz="1400" kern="1200" dirty="0">
                <a:latin typeface="Alexandria" pitchFamily="2" charset="-78"/>
                <a:cs typeface="Alexandria" pitchFamily="2" charset="-78"/>
              </a:endParaRPr>
            </a:p>
          </p:txBody>
        </p:sp>
      </p:grpSp>
      <p:grpSp>
        <p:nvGrpSpPr>
          <p:cNvPr id="58" name="مجموعة 57">
            <a:extLst>
              <a:ext uri="{FF2B5EF4-FFF2-40B4-BE49-F238E27FC236}">
                <a16:creationId xmlns:a16="http://schemas.microsoft.com/office/drawing/2014/main" id="{39FF1EE3-2B0A-0560-913D-586169CF66A1}"/>
              </a:ext>
            </a:extLst>
          </p:cNvPr>
          <p:cNvGrpSpPr/>
          <p:nvPr/>
        </p:nvGrpSpPr>
        <p:grpSpPr>
          <a:xfrm>
            <a:off x="9094522" y="3437831"/>
            <a:ext cx="1705012" cy="2435646"/>
            <a:chOff x="9721778" y="842765"/>
            <a:chExt cx="1705012" cy="2854800"/>
          </a:xfrm>
        </p:grpSpPr>
        <p:sp>
          <p:nvSpPr>
            <p:cNvPr id="59" name="مستطيل 58">
              <a:extLst>
                <a:ext uri="{FF2B5EF4-FFF2-40B4-BE49-F238E27FC236}">
                  <a16:creationId xmlns:a16="http://schemas.microsoft.com/office/drawing/2014/main" id="{F8E5AA61-3AD5-2B03-E79C-F84CA3F39550}"/>
                </a:ext>
              </a:extLst>
            </p:cNvPr>
            <p:cNvSpPr/>
            <p:nvPr/>
          </p:nvSpPr>
          <p:spPr>
            <a:xfrm>
              <a:off x="9721778" y="842765"/>
              <a:ext cx="1705012" cy="2854800"/>
            </a:xfrm>
            <a:prstGeom prst="rect">
              <a:avLst/>
            </a:prstGeom>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a:lstStyle/>
            <a:p>
              <a:endParaRPr lang="ar-SA"/>
            </a:p>
          </p:txBody>
        </p:sp>
        <p:sp>
          <p:nvSpPr>
            <p:cNvPr id="60" name="مربع نص 59">
              <a:extLst>
                <a:ext uri="{FF2B5EF4-FFF2-40B4-BE49-F238E27FC236}">
                  <a16:creationId xmlns:a16="http://schemas.microsoft.com/office/drawing/2014/main" id="{88E45DDE-131F-D1CE-9A51-E4EA1DC7783C}"/>
                </a:ext>
              </a:extLst>
            </p:cNvPr>
            <p:cNvSpPr txBox="1"/>
            <p:nvPr/>
          </p:nvSpPr>
          <p:spPr>
            <a:xfrm>
              <a:off x="9721778" y="842765"/>
              <a:ext cx="1705012" cy="285480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عملية يؤثر من خلالها فرد واحد في مجموعة من الأفراد بهدف تحقيق أهداف مشتركة  </a:t>
              </a:r>
            </a:p>
          </p:txBody>
        </p:sp>
      </p:grpSp>
      <p:sp>
        <p:nvSpPr>
          <p:cNvPr id="10" name="مستطيل 9">
            <a:extLst>
              <a:ext uri="{FF2B5EF4-FFF2-40B4-BE49-F238E27FC236}">
                <a16:creationId xmlns:a16="http://schemas.microsoft.com/office/drawing/2014/main" id="{8E86E038-23F6-3A9D-3546-9B88CD5178E9}"/>
              </a:ext>
            </a:extLst>
          </p:cNvPr>
          <p:cNvSpPr/>
          <p:nvPr/>
        </p:nvSpPr>
        <p:spPr>
          <a:xfrm>
            <a:off x="2777306" y="1808193"/>
            <a:ext cx="8330685" cy="637342"/>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تباينت تعريفات القيادة في الفكر الإداري، وهنا نستعرض البعض منها :</a:t>
            </a:r>
          </a:p>
        </p:txBody>
      </p:sp>
    </p:spTree>
    <p:extLst>
      <p:ext uri="{BB962C8B-B14F-4D97-AF65-F5344CB8AC3E}">
        <p14:creationId xmlns:p14="http://schemas.microsoft.com/office/powerpoint/2010/main" val="13101288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nSpc>
                <a:spcPct val="150000"/>
              </a:lnSpc>
            </a:pPr>
            <a:endParaRPr lang="ar-SA" sz="1400" b="0" i="0" dirty="0">
              <a:solidFill>
                <a:srgbClr val="000000"/>
              </a:solidFill>
              <a:effectLst/>
              <a:highlight>
                <a:srgbClr val="F7F7F7"/>
              </a:highlight>
              <a:latin typeface="Alexandria" pitchFamily="2" charset="-78"/>
              <a:cs typeface="Alexandria" pitchFamily="2" charset="-78"/>
            </a:endParaRPr>
          </a:p>
          <a:p>
            <a:pPr>
              <a:lnSpc>
                <a:spcPct val="150000"/>
              </a:lnSpc>
            </a:pPr>
            <a:endParaRPr lang="ar-SA" sz="1400" dirty="0">
              <a:solidFill>
                <a:srgbClr val="000000"/>
              </a:solidFill>
              <a:highlight>
                <a:srgbClr val="F7F7F7"/>
              </a:highlight>
              <a:latin typeface="Alexandria" pitchFamily="2" charset="-78"/>
              <a:cs typeface="Alexandria" pitchFamily="2" charset="-78"/>
            </a:endParaRPr>
          </a:p>
          <a:p>
            <a:pPr>
              <a:lnSpc>
                <a:spcPct val="150000"/>
              </a:lnSpc>
            </a:pPr>
            <a:endParaRPr lang="ar-SA" sz="1400" b="0" i="0" dirty="0">
              <a:solidFill>
                <a:srgbClr val="000000"/>
              </a:solidFill>
              <a:effectLst/>
              <a:highlight>
                <a:srgbClr val="F7F7F7"/>
              </a:highlight>
              <a:latin typeface="Alexandria" pitchFamily="2" charset="-78"/>
              <a:cs typeface="Alexandria" pitchFamily="2" charset="-78"/>
            </a:endParaRPr>
          </a:p>
          <a:p>
            <a:pPr>
              <a:lnSpc>
                <a:spcPct val="150000"/>
              </a:lnSpc>
            </a:pPr>
            <a:endParaRPr lang="ar-SA" sz="1400" dirty="0">
              <a:solidFill>
                <a:srgbClr val="000000"/>
              </a:solidFill>
              <a:highlight>
                <a:srgbClr val="F7F7F7"/>
              </a:highlight>
              <a:latin typeface="Alexandria" pitchFamily="2" charset="-78"/>
              <a:cs typeface="Alexandria" pitchFamily="2" charset="-78"/>
            </a:endParaRPr>
          </a:p>
          <a:p>
            <a:pPr>
              <a:lnSpc>
                <a:spcPct val="150000"/>
              </a:lnSpc>
            </a:pPr>
            <a:endParaRPr lang="ar-SA" sz="1400" b="0" i="0" dirty="0">
              <a:solidFill>
                <a:srgbClr val="000000"/>
              </a:solidFill>
              <a:effectLst/>
              <a:highlight>
                <a:srgbClr val="F7F7F7"/>
              </a:highlight>
              <a:latin typeface="Alexandria" pitchFamily="2" charset="-78"/>
              <a:cs typeface="Alexandria" pitchFamily="2" charset="-78"/>
            </a:endParaRPr>
          </a:p>
          <a:p>
            <a:pPr>
              <a:lnSpc>
                <a:spcPct val="150000"/>
              </a:lnSpc>
            </a:pPr>
            <a:endParaRPr lang="ar-SA" sz="1400" dirty="0">
              <a:solidFill>
                <a:srgbClr val="000000"/>
              </a:solidFill>
              <a:highlight>
                <a:srgbClr val="F7F7F7"/>
              </a:highlight>
              <a:latin typeface="Alexandria" pitchFamily="2" charset="-78"/>
              <a:cs typeface="Alexandria" pitchFamily="2" charset="-78"/>
            </a:endParaRPr>
          </a:p>
          <a:p>
            <a:pPr>
              <a:lnSpc>
                <a:spcPct val="150000"/>
              </a:lnSpc>
            </a:pPr>
            <a:endParaRPr lang="ar-SA" sz="1400" b="0" i="0" dirty="0">
              <a:solidFill>
                <a:srgbClr val="000000"/>
              </a:solidFill>
              <a:effectLst/>
              <a:highlight>
                <a:srgbClr val="F7F7F7"/>
              </a:highlight>
              <a:latin typeface="Alexandria" pitchFamily="2" charset="-78"/>
              <a:cs typeface="Alexandria" pitchFamily="2" charset="-78"/>
            </a:endParaRPr>
          </a:p>
          <a:p>
            <a:pPr>
              <a:lnSpc>
                <a:spcPct val="150000"/>
              </a:lnSpc>
            </a:pPr>
            <a:endParaRPr lang="ar-SA" sz="1400" b="0" i="0" dirty="0">
              <a:solidFill>
                <a:srgbClr val="000000"/>
              </a:solidFill>
              <a:effectLst/>
              <a:highlight>
                <a:srgbClr val="F7F7F7"/>
              </a:highlight>
              <a:latin typeface="Alexandria" pitchFamily="2" charset="-78"/>
              <a:cs typeface="Alexandria" pitchFamily="2" charset="-78"/>
            </a:endParaRPr>
          </a:p>
          <a:p>
            <a:pPr>
              <a:lnSpc>
                <a:spcPct val="150000"/>
              </a:lnSpc>
            </a:pPr>
            <a:r>
              <a:rPr lang="ar-SA" sz="1400" b="1" i="0" dirty="0">
                <a:solidFill>
                  <a:srgbClr val="000000"/>
                </a:solidFill>
                <a:effectLst/>
                <a:highlight>
                  <a:srgbClr val="F7F7F7"/>
                </a:highlight>
                <a:latin typeface="Alexandria" pitchFamily="2" charset="-78"/>
                <a:cs typeface="Alexandria" pitchFamily="2" charset="-78"/>
              </a:rPr>
              <a:t>هذا التعريف يركز على عدة جوانب مهمة للقيادة الفعالة:</a:t>
            </a:r>
          </a:p>
          <a:p>
            <a:pPr marL="628650" indent="-342900" fontAlgn="t">
              <a:lnSpc>
                <a:spcPct val="150000"/>
              </a:lnSpc>
              <a:buFont typeface="+mj-lt"/>
              <a:buAutoNum type="arabicPeriod"/>
            </a:pPr>
            <a:r>
              <a:rPr lang="ar-SA" sz="1400" b="0" i="0" dirty="0">
                <a:solidFill>
                  <a:srgbClr val="000000"/>
                </a:solidFill>
                <a:effectLst/>
                <a:highlight>
                  <a:srgbClr val="F7F7F7"/>
                </a:highlight>
                <a:latin typeface="Alexandria" pitchFamily="2" charset="-78"/>
                <a:cs typeface="Alexandria" pitchFamily="2" charset="-78"/>
              </a:rPr>
              <a:t>السلوكيات التي يمارسها القائد في التفاعل مع الجماعة  </a:t>
            </a:r>
          </a:p>
          <a:p>
            <a:pPr marL="628650" indent="-342900" fontAlgn="t">
              <a:lnSpc>
                <a:spcPct val="150000"/>
              </a:lnSpc>
              <a:buFont typeface="+mj-lt"/>
              <a:buAutoNum type="arabicPeriod"/>
            </a:pPr>
            <a:r>
              <a:rPr lang="ar-SA" sz="1400" b="0" i="0" dirty="0">
                <a:solidFill>
                  <a:srgbClr val="000000"/>
                </a:solidFill>
                <a:effectLst/>
                <a:highlight>
                  <a:srgbClr val="F7F7F7"/>
                </a:highlight>
                <a:latin typeface="Alexandria" pitchFamily="2" charset="-78"/>
                <a:cs typeface="Alexandria" pitchFamily="2" charset="-78"/>
              </a:rPr>
              <a:t>تأثير سمات شخصية القائد والموظفين، وخصائص المهمة والنسق التنظيمي، والسياق الثقافي  </a:t>
            </a:r>
          </a:p>
          <a:p>
            <a:pPr marL="628650" indent="-342900" fontAlgn="t">
              <a:lnSpc>
                <a:spcPct val="150000"/>
              </a:lnSpc>
              <a:buFont typeface="+mj-lt"/>
              <a:buAutoNum type="arabicPeriod"/>
            </a:pPr>
            <a:r>
              <a:rPr lang="ar-SA" sz="1400" b="0" i="0" dirty="0">
                <a:solidFill>
                  <a:srgbClr val="000000"/>
                </a:solidFill>
                <a:effectLst/>
                <a:highlight>
                  <a:srgbClr val="F7F7F7"/>
                </a:highlight>
                <a:latin typeface="Alexandria" pitchFamily="2" charset="-78"/>
                <a:cs typeface="Alexandria" pitchFamily="2" charset="-78"/>
              </a:rPr>
              <a:t>الهدف الأساسي للقيادة وهو حث الأفراد على تحقيق أهداف الجماعة بفعالية  </a:t>
            </a:r>
          </a:p>
          <a:p>
            <a:pPr marL="628650" indent="-342900" fontAlgn="t">
              <a:lnSpc>
                <a:spcPct val="150000"/>
              </a:lnSpc>
              <a:buFont typeface="+mj-lt"/>
              <a:buAutoNum type="arabicPeriod"/>
            </a:pPr>
            <a:r>
              <a:rPr lang="ar-SA" sz="1400" b="0" i="0" dirty="0">
                <a:solidFill>
                  <a:srgbClr val="000000"/>
                </a:solidFill>
                <a:effectLst/>
                <a:highlight>
                  <a:srgbClr val="F7F7F7"/>
                </a:highlight>
                <a:latin typeface="Alexandria" pitchFamily="2" charset="-78"/>
                <a:cs typeface="Alexandria" pitchFamily="2" charset="-78"/>
              </a:rPr>
              <a:t>مؤشرات الفعالية القيادية والتي تتمثل في كفاءة الأداء، الرضا لدى الأفراد، وتماسك الجماعة  </a:t>
            </a: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مربع نص 16">
            <a:extLst>
              <a:ext uri="{FF2B5EF4-FFF2-40B4-BE49-F238E27FC236}">
                <a16:creationId xmlns:a16="http://schemas.microsoft.com/office/drawing/2014/main" id="{6C985988-B738-A9E8-D552-D21826F9D789}"/>
              </a:ext>
            </a:extLst>
          </p:cNvPr>
          <p:cNvSpPr txBox="1"/>
          <p:nvPr/>
        </p:nvSpPr>
        <p:spPr>
          <a:xfrm>
            <a:off x="2777305" y="2634372"/>
            <a:ext cx="8330685" cy="1589256"/>
          </a:xfrm>
          <a:prstGeom prst="rect">
            <a:avLst/>
          </a:prstGeom>
          <a:solidFill>
            <a:schemeClr val="tx2">
              <a:lumMod val="20000"/>
              <a:lumOff val="80000"/>
            </a:schemeClr>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4676" tIns="74676" rIns="99568" bIns="112014" numCol="1" spcCol="1270" anchor="t" anchorCtr="0">
            <a:noAutofit/>
          </a:bodyPr>
          <a:lstStyle/>
          <a:p>
            <a:pPr algn="justLow" rtl="1">
              <a:lnSpc>
                <a:spcPct val="150000"/>
              </a:lnSpc>
              <a:defRPr lang="en-US"/>
            </a:pPr>
            <a:r>
              <a:rPr lang="ar-SA" sz="1400" dirty="0">
                <a:latin typeface="Alexandria" charset="0"/>
                <a:cs typeface="Alexandria" charset="0"/>
              </a:rPr>
              <a:t>     مجموعة السلوكيات التي يمارسها القائد في الجماعة والتي تعد محصلة للتفاعل بين سمات شخصية القائد والموظفين وخصائص المهمة والنسق التنظيمي والسياق الثقافي المحيط وتستهدف حث الأفراد على تحقيق الأهداف المنوطة بالجماعة بأكبر قدر من الفعالية التي تتمثل في كفاءة عالية في أداء الأفراد مع توافر درجة كبيرة من الرضا وقدرا عاليا من تماسك الجماعة   </a:t>
            </a:r>
          </a:p>
        </p:txBody>
      </p:sp>
      <p:sp>
        <p:nvSpPr>
          <p:cNvPr id="18" name="مستطيل 17">
            <a:extLst>
              <a:ext uri="{FF2B5EF4-FFF2-40B4-BE49-F238E27FC236}">
                <a16:creationId xmlns:a16="http://schemas.microsoft.com/office/drawing/2014/main" id="{A7B15DBC-65C8-9CF1-71A1-5701EC325E0F}"/>
              </a:ext>
            </a:extLst>
          </p:cNvPr>
          <p:cNvSpPr/>
          <p:nvPr/>
        </p:nvSpPr>
        <p:spPr>
          <a:xfrm>
            <a:off x="2777306" y="1808193"/>
            <a:ext cx="8330685" cy="637342"/>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22300" rtl="1" eaLnBrk="1" fontAlgn="auto" latinLnBrk="0" hangingPunct="1">
              <a:lnSpc>
                <a:spcPct val="90000"/>
              </a:lnSpc>
              <a:spcBef>
                <a:spcPct val="0"/>
              </a:spcBef>
              <a:spcAft>
                <a:spcPct val="35000"/>
              </a:spcAft>
              <a:buClrTx/>
              <a:buSzTx/>
              <a:buFontTx/>
              <a:buNone/>
              <a:tabLst/>
              <a:defRPr/>
            </a:pPr>
            <a:r>
              <a:rPr kumimoji="0" lang="ar-SA" sz="16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وخلاصة القول يمكن تعريف القيادة بأنها:</a:t>
            </a:r>
          </a:p>
        </p:txBody>
      </p:sp>
    </p:spTree>
    <p:extLst>
      <p:ext uri="{BB962C8B-B14F-4D97-AF65-F5344CB8AC3E}">
        <p14:creationId xmlns:p14="http://schemas.microsoft.com/office/powerpoint/2010/main" val="42151677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770738" y="2864161"/>
            <a:ext cx="3096683"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مفهوم القيادة الإدارية </a:t>
            </a: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2028274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7BB0C5B9-63C6-F3E6-1020-456D5601917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القيادة الإدارية: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لا شك أن سر تقدم الدول وأسباب نجاحها في عالمنا اليوم يرجع إلى مجموعة من العوامل اجتمعت فكانت مساهماتها وبصماتها واضحة تخلق نوعا من التمايز في القدرات والإمكانيات بين الدول، فوجود قيادات إدارية واعية لمهامها ولقواعد وأنظمة الإدارة العلمية الحديثة والتي مكنتها من التحكم بعوامل الإنتاج للوصول إلى ما نحن عليه اليوم من عالم متقدم ودول نامية ودول العالم الثالث أو ما دون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حيث لم تأت هذه التقسيمات بشكل عفوي أو نتيجة للصدفة وإنما أسهمت الفوارق الاقتصادية والبنيوية والاجتماعية والثقافية والعلمية في خلق نوع من التمايز كحقيقة لا يمكن تجاهلها، فعملية الإنتاج تتضمن عدة عناصر على القائد تنفيذها، وتعتبر حلقات مترابطة لا يمكن فصل بعضها عن بعض، فهي تجتمع كلها مع باقي عوامل الإنتاج لتحقيق هدف وجود أي تنظيم  </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148FB5E8-F493-1D30-5C08-173CF3A001CC}"/>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266573D-FE6E-2821-2CD4-28DC2E6608E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6EA9601-37BB-C084-B176-71AA584D41F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007B0D22-938B-9BE3-A563-07C6F84C7C8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B91E237D-2AEC-905E-FA5A-65C8DB4909D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2DFEDC2D-24FA-02B1-CCB9-98E954B9C5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706352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عنصر نائب لرقم الشريحة 1">
            <a:extLst>
              <a:ext uri="{FF2B5EF4-FFF2-40B4-BE49-F238E27FC236}">
                <a16:creationId xmlns:a16="http://schemas.microsoft.com/office/drawing/2014/main" id="{509D01FF-472D-C50C-7BEC-69649835275E}"/>
              </a:ext>
            </a:extLst>
          </p:cNvPr>
          <p:cNvSpPr txBox="1">
            <a:spLocks/>
          </p:cNvSpPr>
          <p:nvPr/>
        </p:nvSpPr>
        <p:spPr>
          <a:xfrm>
            <a:off x="838200" y="6270172"/>
            <a:ext cx="768531" cy="451304"/>
          </a:xfrm>
          <a:prstGeom prst="rect">
            <a:avLst/>
          </a:prstGeom>
          <a:noFill/>
          <a:ln>
            <a:noFill/>
          </a:ln>
        </p:spPr>
        <p:txBody>
          <a:bodyPr vert="horz" lIns="91440" tIns="45720" rIns="91440" bIns="45720" rtlCol="1" anchor="ctr"/>
          <a:lstStyle>
            <a:defPPr>
              <a:defRPr lang="ar-SA"/>
            </a:defPPr>
            <a:lvl1pPr marL="0" algn="l" defTabSz="914400" rtl="1" eaLnBrk="1" latinLnBrk="0" hangingPunct="1">
              <a:defRPr sz="1400" b="1" kern="1200">
                <a:solidFill>
                  <a:srgbClr val="00B0F0"/>
                </a:solidFill>
                <a:latin typeface="Alexandria-VariableFont_wgh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fld id="{65BAE9C7-B4F8-411D-8901-01FEB6CA2BFF}" type="slidenum">
              <a:rPr lang="ar-SA" smtClean="0"/>
              <a:pPr/>
              <a:t>25</a:t>
            </a:fld>
            <a:endParaRPr lang="ar-SA"/>
          </a:p>
        </p:txBody>
      </p:sp>
      <p:sp>
        <p:nvSpPr>
          <p:cNvPr id="4" name="Rectangle: Rounded Corners 24">
            <a:extLst>
              <a:ext uri="{FF2B5EF4-FFF2-40B4-BE49-F238E27FC236}">
                <a16:creationId xmlns:a16="http://schemas.microsoft.com/office/drawing/2014/main" id="{1B038812-8DBA-37D3-59FE-21E9B0A6751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وتختلف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القيادة الإدارية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عن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القيادة</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بشكل عام وذلك أن القيادة تستمد قوتها من السمات والصفات الشخصية التي يتمتع بها القائد بينما القيادة الإدارية تعتمد على السلطة الرسمية أولا في ممارسة نشاطها، ثم على ما يتوفر لها من السمات والصفات الشخصية، وبالإضافة إلى ذلك نجد أن القيادة الإدارية تمثل:</a:t>
            </a:r>
            <a:endParaRPr lang="ar-SA" sz="1400" kern="0" noProof="0" dirty="0">
              <a:solidFill>
                <a:prstClr val="black"/>
              </a:solidFill>
              <a:latin typeface="Alexandria" charset="0"/>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العملية التي يتم من خلالها التأثير على الأفراد ضمن كيان تنظيمي محدد المعالم والأنشطة والاختصاصات</a:t>
            </a:r>
            <a:r>
              <a:rPr lang="ar-SA" sz="1400" kern="0" dirty="0">
                <a:solidFill>
                  <a:prstClr val="black"/>
                </a:solidFill>
                <a:latin typeface="Alexandria" charset="0"/>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ونستعرض فيما يلي أهم التعريفات التي قدمها الباحثون المفهوم القيادة الإدارية نذكر منها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5" name="TextBox 2">
            <a:extLst>
              <a:ext uri="{FF2B5EF4-FFF2-40B4-BE49-F238E27FC236}">
                <a16:creationId xmlns:a16="http://schemas.microsoft.com/office/drawing/2014/main" id="{1E1D3CDA-D65A-9EB7-7127-EB4446B89FDF}"/>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6" name="Rectangle 4">
            <a:extLst>
              <a:ext uri="{FF2B5EF4-FFF2-40B4-BE49-F238E27FC236}">
                <a16:creationId xmlns:a16="http://schemas.microsoft.com/office/drawing/2014/main" id="{B67B2D82-87AC-6BE2-29C6-6A1118A8732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5">
            <a:extLst>
              <a:ext uri="{FF2B5EF4-FFF2-40B4-BE49-F238E27FC236}">
                <a16:creationId xmlns:a16="http://schemas.microsoft.com/office/drawing/2014/main" id="{A2854BD5-CDDA-E343-3592-5CA4E480B34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8" name="TextBox 9">
            <a:extLst>
              <a:ext uri="{FF2B5EF4-FFF2-40B4-BE49-F238E27FC236}">
                <a16:creationId xmlns:a16="http://schemas.microsoft.com/office/drawing/2014/main" id="{3D33AEC4-A858-5258-987A-1F10D197167D}"/>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9" name="TextBox 3">
            <a:extLst>
              <a:ext uri="{FF2B5EF4-FFF2-40B4-BE49-F238E27FC236}">
                <a16:creationId xmlns:a16="http://schemas.microsoft.com/office/drawing/2014/main" id="{48DFE79D-3656-E6D3-B502-9B57736B207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10" name="Graphic 21">
            <a:extLst>
              <a:ext uri="{FF2B5EF4-FFF2-40B4-BE49-F238E27FC236}">
                <a16:creationId xmlns:a16="http://schemas.microsoft.com/office/drawing/2014/main" id="{929C5D45-0BDA-4D36-C15B-8D9A6DEC96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00019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عنصر نائب لرقم الشريحة 1">
            <a:extLst>
              <a:ext uri="{FF2B5EF4-FFF2-40B4-BE49-F238E27FC236}">
                <a16:creationId xmlns:a16="http://schemas.microsoft.com/office/drawing/2014/main" id="{C2B12DAF-32E3-27AA-B281-008EBE191C60}"/>
              </a:ext>
            </a:extLst>
          </p:cNvPr>
          <p:cNvSpPr txBox="1">
            <a:spLocks/>
          </p:cNvSpPr>
          <p:nvPr/>
        </p:nvSpPr>
        <p:spPr>
          <a:xfrm>
            <a:off x="838200" y="6270172"/>
            <a:ext cx="768531" cy="451304"/>
          </a:xfrm>
          <a:prstGeom prst="rect">
            <a:avLst/>
          </a:prstGeom>
          <a:noFill/>
          <a:ln>
            <a:noFill/>
          </a:ln>
        </p:spPr>
        <p:txBody>
          <a:bodyPr vert="horz" lIns="91440" tIns="45720" rIns="91440" bIns="45720" rtlCol="1" anchor="ctr"/>
          <a:lstStyle>
            <a:defPPr>
              <a:defRPr lang="ar-SA"/>
            </a:defPPr>
            <a:lvl1pPr marL="0" algn="l" defTabSz="914400" rtl="1" eaLnBrk="1" latinLnBrk="0" hangingPunct="1">
              <a:defRPr sz="1400" b="1" kern="1200">
                <a:solidFill>
                  <a:srgbClr val="00B0F0"/>
                </a:solidFill>
                <a:latin typeface="Alexandria-VariableFont_wgh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fld id="{65BAE9C7-B4F8-411D-8901-01FEB6CA2BFF}" type="slidenum">
              <a:rPr lang="ar-SA" smtClean="0"/>
              <a:pPr/>
              <a:t>26</a:t>
            </a:fld>
            <a:endParaRPr lang="ar-SA"/>
          </a:p>
        </p:txBody>
      </p:sp>
      <p:sp>
        <p:nvSpPr>
          <p:cNvPr id="4" name="عنصر نائب لرقم الشريحة 1">
            <a:extLst>
              <a:ext uri="{FF2B5EF4-FFF2-40B4-BE49-F238E27FC236}">
                <a16:creationId xmlns:a16="http://schemas.microsoft.com/office/drawing/2014/main" id="{3DC1B49F-F274-A181-D19C-116C7EC051C3}"/>
              </a:ext>
            </a:extLst>
          </p:cNvPr>
          <p:cNvSpPr txBox="1">
            <a:spLocks/>
          </p:cNvSpPr>
          <p:nvPr/>
        </p:nvSpPr>
        <p:spPr>
          <a:xfrm>
            <a:off x="838200" y="6270172"/>
            <a:ext cx="768531" cy="451304"/>
          </a:xfrm>
          <a:prstGeom prst="rect">
            <a:avLst/>
          </a:prstGeom>
          <a:noFill/>
          <a:ln>
            <a:noFill/>
          </a:ln>
        </p:spPr>
        <p:txBody>
          <a:bodyPr vert="horz" lIns="91440" tIns="45720" rIns="91440" bIns="45720" rtlCol="1" anchor="ctr"/>
          <a:lstStyle>
            <a:defPPr>
              <a:defRPr lang="ar-SA"/>
            </a:defPPr>
            <a:lvl1pPr marL="0" algn="l" defTabSz="914400" rtl="1" eaLnBrk="1" latinLnBrk="0" hangingPunct="1">
              <a:defRPr sz="1400" b="1" kern="1200">
                <a:solidFill>
                  <a:srgbClr val="00B0F0"/>
                </a:solidFill>
                <a:latin typeface="Alexandria-VariableFont_wgh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fld id="{65BAE9C7-B4F8-411D-8901-01FEB6CA2BFF}" type="slidenum">
              <a:rPr lang="ar-SA" smtClean="0"/>
              <a:pPr/>
              <a:t>26</a:t>
            </a:fld>
            <a:endParaRPr lang="ar-SA"/>
          </a:p>
        </p:txBody>
      </p:sp>
      <p:sp>
        <p:nvSpPr>
          <p:cNvPr id="5" name="Rectangle: Rounded Corners 24">
            <a:extLst>
              <a:ext uri="{FF2B5EF4-FFF2-40B4-BE49-F238E27FC236}">
                <a16:creationId xmlns:a16="http://schemas.microsoft.com/office/drawing/2014/main" id="{71E89F1B-2172-2765-18DA-8B94D8E5FA38}"/>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6" name="TextBox 2">
            <a:extLst>
              <a:ext uri="{FF2B5EF4-FFF2-40B4-BE49-F238E27FC236}">
                <a16:creationId xmlns:a16="http://schemas.microsoft.com/office/drawing/2014/main" id="{38D260C0-3750-778B-DE18-24C756B6A377}"/>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10" name="TextBox 3">
            <a:extLst>
              <a:ext uri="{FF2B5EF4-FFF2-40B4-BE49-F238E27FC236}">
                <a16:creationId xmlns:a16="http://schemas.microsoft.com/office/drawing/2014/main" id="{79DB2ABC-6E13-5B01-C3AD-9A9AE400FB3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11" name="Graphic 21">
            <a:extLst>
              <a:ext uri="{FF2B5EF4-FFF2-40B4-BE49-F238E27FC236}">
                <a16:creationId xmlns:a16="http://schemas.microsoft.com/office/drawing/2014/main" id="{2DE9210D-CAA8-F7CF-B84A-E79DD5C232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Free Form 108">
            <a:extLst>
              <a:ext uri="{FF2B5EF4-FFF2-40B4-BE49-F238E27FC236}">
                <a16:creationId xmlns:a16="http://schemas.microsoft.com/office/drawing/2014/main" id="{CAED7B98-45A7-69A9-A744-CAADA3714AFE}"/>
              </a:ext>
            </a:extLst>
          </p:cNvPr>
          <p:cNvSpPr/>
          <p:nvPr/>
        </p:nvSpPr>
        <p:spPr>
          <a:xfrm rot="10800000">
            <a:off x="9124101" y="2052147"/>
            <a:ext cx="1749192" cy="1825456"/>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FFCC00"/>
          </a:solidFill>
          <a:ln w="0" cap="flat" cmpd="sng">
            <a:noFill/>
            <a:prstDash val="solid"/>
            <a:miter lim="800000"/>
          </a:ln>
        </p:spPr>
        <p:txBody>
          <a:bodyPr wrap="square" anchor="t">
            <a:spAutoFit/>
          </a:bodyPr>
          <a:lstStyle/>
          <a:p>
            <a:pPr algn="ctr"/>
            <a:endParaRPr lang="en-US" sz="1200" dirty="0">
              <a:solidFill>
                <a:srgbClr val="414042"/>
              </a:solidFill>
            </a:endParaRPr>
          </a:p>
        </p:txBody>
      </p:sp>
      <p:sp>
        <p:nvSpPr>
          <p:cNvPr id="14" name="Free Form 109">
            <a:extLst>
              <a:ext uri="{FF2B5EF4-FFF2-40B4-BE49-F238E27FC236}">
                <a16:creationId xmlns:a16="http://schemas.microsoft.com/office/drawing/2014/main" id="{68A260F1-229D-7120-C4D7-2CE9BB756F6E}"/>
              </a:ext>
            </a:extLst>
          </p:cNvPr>
          <p:cNvSpPr/>
          <p:nvPr/>
        </p:nvSpPr>
        <p:spPr>
          <a:xfrm rot="10800000">
            <a:off x="6819145" y="2101414"/>
            <a:ext cx="1749192" cy="1825456"/>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00AEEF"/>
          </a:solidFill>
          <a:ln w="0" cap="flat" cmpd="sng">
            <a:noFill/>
            <a:prstDash val="solid"/>
            <a:miter lim="800000"/>
          </a:ln>
        </p:spPr>
        <p:txBody>
          <a:bodyPr wrap="square" anchor="t">
            <a:spAutoFit/>
          </a:bodyPr>
          <a:lstStyle/>
          <a:p>
            <a:pPr algn="ctr" rtl="1"/>
            <a:endParaRPr lang="en-US" sz="1200" dirty="0">
              <a:solidFill>
                <a:srgbClr val="414042"/>
              </a:solidFill>
            </a:endParaRPr>
          </a:p>
        </p:txBody>
      </p:sp>
      <p:sp>
        <p:nvSpPr>
          <p:cNvPr id="15" name="Free Form 110">
            <a:extLst>
              <a:ext uri="{FF2B5EF4-FFF2-40B4-BE49-F238E27FC236}">
                <a16:creationId xmlns:a16="http://schemas.microsoft.com/office/drawing/2014/main" id="{FC9B121A-97C5-A171-7966-2C33495A63A3}"/>
              </a:ext>
            </a:extLst>
          </p:cNvPr>
          <p:cNvSpPr/>
          <p:nvPr/>
        </p:nvSpPr>
        <p:spPr>
          <a:xfrm rot="10800000">
            <a:off x="4429985" y="2014224"/>
            <a:ext cx="1749192" cy="1825456"/>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F58221"/>
          </a:solidFill>
          <a:ln w="0" cap="flat" cmpd="sng">
            <a:noFill/>
            <a:prstDash val="solid"/>
            <a:miter lim="800000"/>
          </a:ln>
        </p:spPr>
        <p:txBody>
          <a:bodyPr wrap="square" anchor="t">
            <a:spAutoFit/>
          </a:bodyPr>
          <a:lstStyle/>
          <a:p>
            <a:pPr algn="ctr"/>
            <a:endParaRPr lang="en-US" sz="1200" dirty="0">
              <a:solidFill>
                <a:srgbClr val="414042"/>
              </a:solidFill>
            </a:endParaRPr>
          </a:p>
        </p:txBody>
      </p:sp>
      <p:sp>
        <p:nvSpPr>
          <p:cNvPr id="16" name="Free Form 111">
            <a:extLst>
              <a:ext uri="{FF2B5EF4-FFF2-40B4-BE49-F238E27FC236}">
                <a16:creationId xmlns:a16="http://schemas.microsoft.com/office/drawing/2014/main" id="{52C3435C-CAF3-3699-11EF-148C6E80D2AC}"/>
              </a:ext>
            </a:extLst>
          </p:cNvPr>
          <p:cNvSpPr/>
          <p:nvPr/>
        </p:nvSpPr>
        <p:spPr>
          <a:xfrm rot="10800000">
            <a:off x="1985537" y="2014223"/>
            <a:ext cx="1749192" cy="1825456"/>
          </a:xfrm>
          <a:custGeom>
            <a:avLst/>
            <a:gdLst/>
            <a:ahLst/>
            <a:cxnLst/>
            <a:rect l="0" t="0" r="0" b="0"/>
            <a:pathLst>
              <a:path w="749300" h="749300">
                <a:moveTo>
                  <a:pt x="0" y="374650"/>
                </a:moveTo>
                <a:cubicBezTo>
                  <a:pt x="0" y="167722"/>
                  <a:pt x="167722" y="0"/>
                  <a:pt x="374650" y="0"/>
                </a:cubicBezTo>
                <a:cubicBezTo>
                  <a:pt x="581577" y="0"/>
                  <a:pt x="749300" y="167722"/>
                  <a:pt x="749300" y="374650"/>
                </a:cubicBezTo>
                <a:cubicBezTo>
                  <a:pt x="749300" y="581577"/>
                  <a:pt x="581577" y="749300"/>
                  <a:pt x="374650" y="749300"/>
                </a:cubicBezTo>
                <a:cubicBezTo>
                  <a:pt x="167722" y="749300"/>
                  <a:pt x="0" y="581577"/>
                  <a:pt x="0" y="374650"/>
                </a:cubicBezTo>
                <a:close/>
              </a:path>
            </a:pathLst>
          </a:custGeom>
          <a:solidFill>
            <a:srgbClr val="203E5F"/>
          </a:solidFill>
          <a:ln w="0" cap="flat" cmpd="sng">
            <a:noFill/>
            <a:prstDash val="solid"/>
            <a:miter lim="800000"/>
          </a:ln>
        </p:spPr>
        <p:txBody>
          <a:bodyPr wrap="square" anchor="t">
            <a:spAutoFit/>
          </a:bodyPr>
          <a:lstStyle/>
          <a:p>
            <a:pPr algn="ctr" rtl="1"/>
            <a:endParaRPr lang="en-US" sz="1200" dirty="0">
              <a:solidFill>
                <a:srgbClr val="414042"/>
              </a:solidFill>
            </a:endParaRPr>
          </a:p>
        </p:txBody>
      </p:sp>
      <p:sp>
        <p:nvSpPr>
          <p:cNvPr id="18" name="TextBox 127">
            <a:extLst>
              <a:ext uri="{FF2B5EF4-FFF2-40B4-BE49-F238E27FC236}">
                <a16:creationId xmlns:a16="http://schemas.microsoft.com/office/drawing/2014/main" id="{369F6406-7B9B-2A37-8898-13D30D2809EC}"/>
              </a:ext>
            </a:extLst>
          </p:cNvPr>
          <p:cNvSpPr txBox="1"/>
          <p:nvPr/>
        </p:nvSpPr>
        <p:spPr>
          <a:xfrm>
            <a:off x="9185008" y="4040386"/>
            <a:ext cx="1920680" cy="1938992"/>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النشاط الذي يمارسه القائد الإداري في مجال اتخاذ القرار وإصدار الأوامر والإشراف الإداري على الآخرين باستخدام السلطة الرسمية وعن طريق التأثير والاستمالة بقصد تحقيق هدف معين  </a:t>
            </a:r>
          </a:p>
        </p:txBody>
      </p:sp>
      <p:sp>
        <p:nvSpPr>
          <p:cNvPr id="21" name="TextBox 118">
            <a:extLst>
              <a:ext uri="{FF2B5EF4-FFF2-40B4-BE49-F238E27FC236}">
                <a16:creationId xmlns:a16="http://schemas.microsoft.com/office/drawing/2014/main" id="{8AB7E5C9-F6FA-C372-5FCE-8927CBCCF173}"/>
              </a:ext>
            </a:extLst>
          </p:cNvPr>
          <p:cNvSpPr txBox="1"/>
          <p:nvPr/>
        </p:nvSpPr>
        <p:spPr>
          <a:xfrm>
            <a:off x="9342426" y="2733142"/>
            <a:ext cx="1295882" cy="555962"/>
          </a:xfrm>
          <a:prstGeom prst="rect">
            <a:avLst/>
          </a:prstGeom>
          <a:noFill/>
          <a:ln>
            <a:noFill/>
          </a:ln>
        </p:spPr>
        <p:txBody>
          <a:bodyPr wrap="square" lIns="0" tIns="0" rIns="0" bIns="0" anchor="t"/>
          <a:lstStyle/>
          <a:p>
            <a:pPr marL="0" marR="0" lvl="0" indent="0" algn="ctr" defTabSz="622300" rtl="1" eaLnBrk="1" fontAlgn="auto" latinLnBrk="0" hangingPunct="1">
              <a:lnSpc>
                <a:spcPct val="90000"/>
              </a:lnSpc>
              <a:spcBef>
                <a:spcPct val="0"/>
              </a:spcBef>
              <a:spcAft>
                <a:spcPct val="35000"/>
              </a:spcAft>
              <a:buClrTx/>
              <a:buSzTx/>
              <a:buFontTx/>
              <a:buNone/>
              <a:tabLst/>
              <a:defRPr/>
            </a:pPr>
            <a:r>
              <a:rPr kumimoji="0" lang="ar-SA" sz="1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القيادة الإدارية هي</a:t>
            </a:r>
          </a:p>
        </p:txBody>
      </p:sp>
      <p:sp>
        <p:nvSpPr>
          <p:cNvPr id="25" name="TextBox 118">
            <a:extLst>
              <a:ext uri="{FF2B5EF4-FFF2-40B4-BE49-F238E27FC236}">
                <a16:creationId xmlns:a16="http://schemas.microsoft.com/office/drawing/2014/main" id="{4C5A862F-4C7F-A25F-B460-A947CD0BCF77}"/>
              </a:ext>
            </a:extLst>
          </p:cNvPr>
          <p:cNvSpPr txBox="1"/>
          <p:nvPr/>
        </p:nvSpPr>
        <p:spPr>
          <a:xfrm>
            <a:off x="7045800" y="2739014"/>
            <a:ext cx="1295882" cy="555962"/>
          </a:xfrm>
          <a:prstGeom prst="rect">
            <a:avLst/>
          </a:prstGeom>
          <a:noFill/>
          <a:ln>
            <a:noFill/>
          </a:ln>
        </p:spPr>
        <p:txBody>
          <a:bodyPr wrap="square" lIns="0" tIns="0" rIns="0" bIns="0" anchor="t"/>
          <a:lstStyle/>
          <a:p>
            <a:pPr marL="0" marR="0" lvl="0" indent="0" algn="ctr" defTabSz="622300" rtl="1" eaLnBrk="1" fontAlgn="auto" latinLnBrk="0" hangingPunct="1">
              <a:lnSpc>
                <a:spcPct val="90000"/>
              </a:lnSpc>
              <a:spcBef>
                <a:spcPct val="0"/>
              </a:spcBef>
              <a:spcAft>
                <a:spcPct val="35000"/>
              </a:spcAft>
              <a:buClrTx/>
              <a:buSzTx/>
              <a:buFontTx/>
              <a:buNone/>
              <a:tabLst/>
              <a:defRPr/>
            </a:pPr>
            <a:r>
              <a:rPr kumimoji="0" lang="ar-SA" sz="1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القيادة الإدارية هي</a:t>
            </a:r>
          </a:p>
        </p:txBody>
      </p:sp>
      <p:sp>
        <p:nvSpPr>
          <p:cNvPr id="26" name="TextBox 118">
            <a:extLst>
              <a:ext uri="{FF2B5EF4-FFF2-40B4-BE49-F238E27FC236}">
                <a16:creationId xmlns:a16="http://schemas.microsoft.com/office/drawing/2014/main" id="{6BCF2517-B676-61ED-C3F4-9EE8CDB7BB8F}"/>
              </a:ext>
            </a:extLst>
          </p:cNvPr>
          <p:cNvSpPr txBox="1"/>
          <p:nvPr/>
        </p:nvSpPr>
        <p:spPr>
          <a:xfrm>
            <a:off x="4599542" y="2733142"/>
            <a:ext cx="1295882" cy="555962"/>
          </a:xfrm>
          <a:prstGeom prst="rect">
            <a:avLst/>
          </a:prstGeom>
          <a:noFill/>
          <a:ln>
            <a:noFill/>
          </a:ln>
        </p:spPr>
        <p:txBody>
          <a:bodyPr wrap="square" lIns="0" tIns="0" rIns="0" bIns="0" anchor="t"/>
          <a:lstStyle/>
          <a:p>
            <a:pPr marL="0" marR="0" lvl="0" indent="0" algn="ctr" defTabSz="622300" rtl="1" eaLnBrk="1" fontAlgn="auto" latinLnBrk="0" hangingPunct="1">
              <a:lnSpc>
                <a:spcPct val="90000"/>
              </a:lnSpc>
              <a:spcBef>
                <a:spcPct val="0"/>
              </a:spcBef>
              <a:spcAft>
                <a:spcPct val="35000"/>
              </a:spcAft>
              <a:buClrTx/>
              <a:buSzTx/>
              <a:buFontTx/>
              <a:buNone/>
              <a:tabLst/>
              <a:defRPr/>
            </a:pPr>
            <a:r>
              <a:rPr kumimoji="0" lang="ar-SA" sz="1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القيادة الإدارية هي</a:t>
            </a:r>
          </a:p>
        </p:txBody>
      </p:sp>
      <p:sp>
        <p:nvSpPr>
          <p:cNvPr id="27" name="TextBox 118">
            <a:extLst>
              <a:ext uri="{FF2B5EF4-FFF2-40B4-BE49-F238E27FC236}">
                <a16:creationId xmlns:a16="http://schemas.microsoft.com/office/drawing/2014/main" id="{6468B9CA-D43A-3883-2182-79E3FDE6E5C4}"/>
              </a:ext>
            </a:extLst>
          </p:cNvPr>
          <p:cNvSpPr txBox="1"/>
          <p:nvPr/>
        </p:nvSpPr>
        <p:spPr>
          <a:xfrm>
            <a:off x="2208279" y="2748620"/>
            <a:ext cx="1295882" cy="555962"/>
          </a:xfrm>
          <a:prstGeom prst="rect">
            <a:avLst/>
          </a:prstGeom>
          <a:noFill/>
          <a:ln>
            <a:noFill/>
          </a:ln>
        </p:spPr>
        <p:txBody>
          <a:bodyPr wrap="square" lIns="0" tIns="0" rIns="0" bIns="0" anchor="t"/>
          <a:lstStyle/>
          <a:p>
            <a:pPr marL="0" marR="0" lvl="0" indent="0" algn="ctr" defTabSz="622300" rtl="1" eaLnBrk="1" fontAlgn="auto" latinLnBrk="0" hangingPunct="1">
              <a:lnSpc>
                <a:spcPct val="90000"/>
              </a:lnSpc>
              <a:spcBef>
                <a:spcPct val="0"/>
              </a:spcBef>
              <a:spcAft>
                <a:spcPct val="35000"/>
              </a:spcAft>
              <a:buClrTx/>
              <a:buSzTx/>
              <a:buFontTx/>
              <a:buNone/>
              <a:tabLst/>
              <a:defRPr/>
            </a:pPr>
            <a:r>
              <a:rPr kumimoji="0" lang="ar-SA" sz="1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القيادة الإدارية هي</a:t>
            </a:r>
          </a:p>
        </p:txBody>
      </p:sp>
      <p:sp>
        <p:nvSpPr>
          <p:cNvPr id="7" name="Rectangle 4">
            <a:extLst>
              <a:ext uri="{FF2B5EF4-FFF2-40B4-BE49-F238E27FC236}">
                <a16:creationId xmlns:a16="http://schemas.microsoft.com/office/drawing/2014/main" id="{1E2C14B4-62E5-D0C5-73E7-7B7C05724B4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436ABD10-1B59-FE28-893C-32B8C8CC2C07}"/>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340DAE02-9604-32E8-AD48-00C799778F0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28" name="TextBox 127">
            <a:extLst>
              <a:ext uri="{FF2B5EF4-FFF2-40B4-BE49-F238E27FC236}">
                <a16:creationId xmlns:a16="http://schemas.microsoft.com/office/drawing/2014/main" id="{7035D4FA-80CD-5311-E3AF-19542E7E1D75}"/>
              </a:ext>
            </a:extLst>
          </p:cNvPr>
          <p:cNvSpPr txBox="1"/>
          <p:nvPr/>
        </p:nvSpPr>
        <p:spPr>
          <a:xfrm>
            <a:off x="6710104" y="4032230"/>
            <a:ext cx="1920680" cy="1508105"/>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الوسيلة المناسبة التي يتمكن بواسطتها المدير من بث روح التآلف والتعاون المثمر بين الموظفين في المنظمة من أجل تحقيق الأهداف</a:t>
            </a:r>
          </a:p>
          <a:p>
            <a:pPr algn="justLow" rtl="1">
              <a:defRPr lang="en-US"/>
            </a:pPr>
            <a:r>
              <a:rPr lang="ar-SA" sz="1400" dirty="0">
                <a:latin typeface="Alexandria" charset="0"/>
                <a:cs typeface="Alexandria" charset="0"/>
              </a:rPr>
              <a:t>المشروعة  </a:t>
            </a:r>
          </a:p>
        </p:txBody>
      </p:sp>
      <p:sp>
        <p:nvSpPr>
          <p:cNvPr id="29" name="TextBox 127">
            <a:extLst>
              <a:ext uri="{FF2B5EF4-FFF2-40B4-BE49-F238E27FC236}">
                <a16:creationId xmlns:a16="http://schemas.microsoft.com/office/drawing/2014/main" id="{82A7C436-BDAD-68FB-0646-ED50883D7DC2}"/>
              </a:ext>
            </a:extLst>
          </p:cNvPr>
          <p:cNvSpPr txBox="1"/>
          <p:nvPr/>
        </p:nvSpPr>
        <p:spPr>
          <a:xfrm>
            <a:off x="4320943" y="4023501"/>
            <a:ext cx="1920680" cy="861774"/>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القدرة على التخطيط والتنظيم والتوجيه والتنسيق والرقابة لتحقيق هدف معين  </a:t>
            </a:r>
          </a:p>
        </p:txBody>
      </p:sp>
      <p:sp>
        <p:nvSpPr>
          <p:cNvPr id="31" name="TextBox 127">
            <a:extLst>
              <a:ext uri="{FF2B5EF4-FFF2-40B4-BE49-F238E27FC236}">
                <a16:creationId xmlns:a16="http://schemas.microsoft.com/office/drawing/2014/main" id="{6BAB3F03-AE04-7C45-6F5C-06F05885106D}"/>
              </a:ext>
            </a:extLst>
          </p:cNvPr>
          <p:cNvSpPr txBox="1"/>
          <p:nvPr/>
        </p:nvSpPr>
        <p:spPr>
          <a:xfrm>
            <a:off x="1872583" y="4023501"/>
            <a:ext cx="1920680" cy="1077218"/>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عملية التأثير التي يقوم بها المدير في مرؤوسيه لإقناعهم بالمساهمة الفعالة بجهودهم في </a:t>
            </a:r>
            <a:r>
              <a:rPr lang="ar-SA" sz="1400" dirty="0" err="1">
                <a:latin typeface="Alexandria" charset="0"/>
                <a:cs typeface="Alexandria" charset="0"/>
              </a:rPr>
              <a:t>آداء</a:t>
            </a:r>
            <a:r>
              <a:rPr lang="ar-SA" sz="1400" dirty="0">
                <a:latin typeface="Alexandria" charset="0"/>
                <a:cs typeface="Alexandria" charset="0"/>
              </a:rPr>
              <a:t> النشاط التعاوني  </a:t>
            </a:r>
          </a:p>
        </p:txBody>
      </p:sp>
    </p:spTree>
    <p:extLst>
      <p:ext uri="{BB962C8B-B14F-4D97-AF65-F5344CB8AC3E}">
        <p14:creationId xmlns:p14="http://schemas.microsoft.com/office/powerpoint/2010/main" val="6200480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04FCFD9D-11FB-FA7C-B359-A9D4D550C377}"/>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من خلال مراجعة التعاريف السابقة يمكننا تقديم تعريف شامل للقيادة الإدارية على أنها:</a:t>
            </a: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 "النشاط الذي يمارسه القائد الإداري في مجال اتخاذ القرار، وإصدار الأوامر والإشراف الإداري على الآخرين باستخدام السلطة الرسمية وعن طريق التأثير والاستمالة بقصد تحقيق هدف معين"</a:t>
            </a:r>
            <a:endParaRPr lang="ar-SA" sz="1400" kern="0" dirty="0">
              <a:solidFill>
                <a:prstClr val="black"/>
              </a:solidFill>
              <a:latin typeface="Alexandria" charset="0"/>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والقيادة الإدارية بهذا المفهوم تجمع بين استخدام السلطة الرسمية وبين التأثير على سلوك الآخرين واستمالتهم للتعاون لتحقيق الهدف، وتعتمد في نجاحها على </a:t>
            </a: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تنفيذ العمليات الآتية:</a:t>
            </a:r>
            <a:endParaRPr kumimoji="0" lang="en-US" sz="1800" b="1" i="0" u="none" strike="noStrike" kern="0" cap="none" spc="0" normalizeH="0" baseline="0" noProof="0" dirty="0">
              <a:ln>
                <a:noFill/>
              </a:ln>
              <a:solidFill>
                <a:srgbClr val="00B0F0"/>
              </a:solidFill>
              <a:effectLst/>
              <a:uLnTx/>
              <a:uFillTx/>
              <a:latin typeface="Calibri"/>
              <a:ea typeface="+mn-ea"/>
              <a:cs typeface="+mn-cs"/>
            </a:endParaRPr>
          </a:p>
        </p:txBody>
      </p:sp>
      <p:sp>
        <p:nvSpPr>
          <p:cNvPr id="4" name="TextBox 2">
            <a:extLst>
              <a:ext uri="{FF2B5EF4-FFF2-40B4-BE49-F238E27FC236}">
                <a16:creationId xmlns:a16="http://schemas.microsoft.com/office/drawing/2014/main" id="{2BC01336-97DA-9117-4CB0-BA52421A7712}"/>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712A3605-AD77-3C18-E66C-C7B75AC36C4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67E91024-C2B3-6B32-1A87-E5EBF2EB6F1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68FEBE68-7535-8886-2E53-8A30D655A942}"/>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CDA5B37B-7384-5757-473F-F3317A8F7F6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385536C0-8374-2029-2363-4ACD7DBC2B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434329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D4FC2FAF-53AF-1231-062F-65689A8BD3D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أولاً: القيادة كقدرة في التأثير في الآخرين</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ضمن هذا الاتجاه فإن القيادة الإدارية هي القدرة في التأثير في الآخرين وضمن هذا التصور فإن القيادة هي العملية التي تستهدف التأثير التوجيهي في سلوك الفرد أو الجماعة وتنسيق جهودهم وعلاقاتهم وضرب المثل لهم في الأفعال والتصرفات بما</a:t>
            </a:r>
            <a:r>
              <a:rPr lang="ar-SA" sz="1400" kern="0" dirty="0">
                <a:solidFill>
                  <a:prstClr val="black"/>
                </a:solidFill>
                <a:latin typeface="Alexandria" charset="0"/>
                <a:cs typeface="Alexandria" charset="0"/>
              </a:rPr>
              <a:t>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يكفل تحقيق الأهداف المنشودة  </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ومن ملاحظة هذا المفهوم يتضح أن فعالية القيادة بوصفها عملية تأثير تتحدد في المدى الذي يكون فيه القائد قادراً على التأثير في تابعيه بالطريقة التي تقود إلى تحقيق أو انجاز الأهداف المنشودة وقدرة القائد بالتأثير في الآخرين تكون في ضوء ما يتمتع به من سمات شخصية تمكنه من هذا التأثير  </a:t>
            </a: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A29CD41D-9296-805C-B82F-E56EDDA641F5}"/>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C7B81A94-300B-6BBB-44EB-4F3E9B6AB1F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92AF1B2-4B61-6692-55CD-24BA82633B0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E02FBB45-8A61-9BC4-55D5-2E508DDED28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3206A1E0-6067-CE5D-AD69-CDDA7B2A2EE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131CF4E0-DC50-4895-CF3F-66480300E6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97442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1F3EB671-9658-606A-DD92-BBF73A4DA8F9}"/>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ثانياً: القيادة كسلوك</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ضمن هذا الاتجاه فإن القيادة الإدارية هي عملية سلوكية تنجز من القادة الذين يرشدون الآخرين والذين بدورهم يصفون صفة الشرعية على هذا السلوك  </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ومن ملاحظة هذا المفهوم فإن القيادة بوصفها سلوكاً هي النتيجة الطبيعية للتفاعل الاجتماعي بين البشر فالوجود المشترك في زمان واحد ومكان واحد ينتج عنه بالضرورة أن يبرز للوجود من يتولى توجيه الأفراد وتنظيم شؤونهم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4D39EB52-5DFF-A661-06EC-5FB6733921BF}"/>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92E9E05-8828-CA76-24F2-1B1DE79BE2B6}"/>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3D5B2BF-7779-3590-897D-A22BBE0015F8}"/>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7C9C7C45-5047-2ACE-3896-AF6779990AD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FF16C111-DDB9-3E27-B539-0026DB301D2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678A1167-49D0-CA50-EA10-BFA10663D7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820919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33373A8E-8F06-38AD-EB2D-38111485C589}"/>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ثالثاً: القيادة كعملية </a:t>
            </a:r>
            <a:r>
              <a:rPr kumimoji="0" lang="ar-SA" sz="1400" b="1" i="0" u="none" strike="noStrike" kern="0" cap="none" spc="0" normalizeH="0" baseline="0" noProof="0" dirty="0" err="1">
                <a:ln>
                  <a:noFill/>
                </a:ln>
                <a:solidFill>
                  <a:srgbClr val="00B0F0"/>
                </a:solidFill>
                <a:effectLst/>
                <a:uLnTx/>
                <a:uFillTx/>
                <a:latin typeface="Alexandria" charset="0"/>
                <a:ea typeface="+mn-ea"/>
                <a:cs typeface="Alexandria" charset="0"/>
              </a:rPr>
              <a:t>موقفية</a:t>
            </a: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ضمن هذا الاتجاه فإن القيادة الإدارية هي عملية تأثير في نشاطات أفراد الجماعة نحو تحقيق الأهداف في موقف محدد بذاته، فالموقف فيه من العناصر المختلفة التي تتطلب قيادة معينة والقائد الناجح في موقف معين ليس بالضرورة أن يكون قائدا في كل المواقف  </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ومن ملاحظة هذا المفهوم فإن القيادة الإدارية الناجحة يجب أن تكون قادرة على فهم الموقف من اتجاهات مختلفة وان تكون قادرة على تحديد العوامل وثيقة الصلة بالموقف مما يساعدها في تحديد الموقف بدقة من أجل أن تكون قراراتها المتخذة المعالجة ذلك الموقف قرارات صائبة  </a:t>
            </a:r>
            <a:endParaRPr lang="ar-SA" sz="1400" kern="0" dirty="0">
              <a:solidFill>
                <a:prstClr val="black"/>
              </a:solidFill>
              <a:latin typeface="Alexandria" charset="0"/>
              <a:cs typeface="Alexandria" charset="0"/>
            </a:endParaRPr>
          </a:p>
          <a:p>
            <a:pPr marL="282575" marR="0" lvl="0"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4E0564A0-875E-42D3-3C4D-6C0F0EC90C0B}"/>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4F63EB6-83D6-05F9-3F61-3D08BE4A36CE}"/>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81D4A83E-5DBB-A030-AB39-A98CA5DAB2C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B0FDD028-BBB2-F474-A85D-76E2F2F5501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6BB859A4-2A1C-DFBC-67DB-12204CE10E1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A5313F50-838F-3010-973E-24ECB1FFB4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940819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6D82EAFB-8D90-22B1-2BC6-CA30CAC0F84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رابعاً: القيادة كعملية تفاعلية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ضمن هذا الاتجاه فإن القيادة الإدارية هي محصلة تفاعل بين مواقف تستدعي الابتكار وبين مهارات إنسانية قادرة على التفاعل مع هذه المواقف وعليه فالقيادة هي حصيلة كل هذه المتغيرات  </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ومن ملاحظة هذا المفهوم فإن التفاعل بين سمات القائد وسمات الأتباع وخصائص المنظمة وطبيعة الموقف هو الذي يبرز القائد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73504E1D-136B-AB0F-9D7E-E719A9DFF6BB}"/>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0BB327D2-4F87-DDC1-60DA-3D0C5B95975E}"/>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7FAA048-A21E-DCCD-4342-79A36121FB5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B85D8052-9214-373B-B8C2-13925426E70D}"/>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C0D4373F-F179-69D1-AE34-8CC5D5162A1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1D8067BF-1D3B-A9A8-EB92-F3F1CF951B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387113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44FBD68D-FC44-DD56-7BC8-E86ACCC0498F}"/>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algn="r" defTabSz="914400" rtl="1" eaLnBrk="1" fontAlgn="auto" latinLnBrk="0" hangingPunct="1">
              <a:lnSpc>
                <a:spcPct val="250000"/>
              </a:lnSpc>
              <a:spcBef>
                <a:spcPts val="0"/>
              </a:spcBef>
              <a:spcAft>
                <a:spcPts val="0"/>
              </a:spcAft>
              <a:buClrTx/>
              <a:buSzTx/>
              <a:buFontTx/>
              <a:buNone/>
              <a:tabLst/>
              <a:defRPr/>
            </a:pPr>
            <a:r>
              <a:rPr kumimoji="0" lang="ar-SA" sz="1400" b="1" i="0" u="none" strike="noStrike" kern="1200" cap="none" spc="0" normalizeH="0" baseline="0" noProof="0" dirty="0">
                <a:ln>
                  <a:noFill/>
                </a:ln>
                <a:solidFill>
                  <a:prstClr val="black"/>
                </a:solidFill>
                <a:effectLst/>
                <a:uLnTx/>
                <a:uFillTx/>
                <a:latin typeface="Alexandria" charset="0"/>
                <a:ea typeface="+mn-ea"/>
                <a:cs typeface="Alexandria" charset="0"/>
              </a:rPr>
              <a:t>ومن خلال ملاحظة المفاهيم السابقة الذكر يمكن أن نلاحظ مجموعة مشتركات هي:</a:t>
            </a:r>
          </a:p>
          <a:p>
            <a:pPr marL="285750" marR="0" lvl="0" indent="-285750" algn="justLow" defTabSz="914400" rtl="1" eaLnBrk="1" fontAlgn="auto" latinLnBrk="0" hangingPunct="1">
              <a:lnSpc>
                <a:spcPct val="250000"/>
              </a:lnSpc>
              <a:spcBef>
                <a:spcPts val="0"/>
              </a:spcBef>
              <a:spcAft>
                <a:spcPts val="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وجود قائد يمتلك صفات ومهارات وقدرات عملية عقلية بدنية  </a:t>
            </a:r>
          </a:p>
          <a:p>
            <a:pPr marL="285750" marR="0" lvl="0" indent="-2857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وجود هدف أو مجموعة أهداف مشتركة يسعى الجميع لتحقيقها   </a:t>
            </a:r>
          </a:p>
          <a:p>
            <a:pPr marL="285750" marR="0" lvl="0" indent="-2857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وجود تابعين مقتنعين بالأهداف والمشتركات فيما بينهم وبين القيادة والتنظيم  </a:t>
            </a:r>
          </a:p>
          <a:p>
            <a:pPr marL="285750" marR="0" lvl="0" indent="-2857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وجود موقف أو ظرف معين يؤدي القائد والتابعين فيه وظائفهم  </a:t>
            </a:r>
          </a:p>
          <a:p>
            <a:pPr marL="285750" marR="0" lvl="0" indent="-2857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نتاج تفاعلي ذو تأثير تبادلي بين القائد وجماعات العمل فالقيادة حصيلة جهدهما  </a:t>
            </a:r>
          </a:p>
          <a:p>
            <a:pPr marL="285750" marR="0" lvl="0" indent="-2857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يرتبط نجاح القيادة بالموقف وطاعة الأتباع ومهارة القائد ووضوح الهدف  </a:t>
            </a:r>
          </a:p>
          <a:p>
            <a:pPr marL="285750" marR="0" lvl="0" indent="-2857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إتباع أساليب التحفيز المختلفة لتحقيق الأهداف  </a:t>
            </a:r>
          </a:p>
          <a:p>
            <a:pPr marL="568325" marR="0" lvl="0" indent="-285750" algn="justLow" defTabSz="914400"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27B2E3FB-3D21-B8BD-1032-A7B649C7E0E7}"/>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مفهوم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FBDEC3CF-C7ED-255E-E21E-268794EEC16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6ABF64DF-0688-C56C-42A2-C9DCC5BB9BE9}"/>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E2DD32C1-B20E-5408-C4A5-79729F15A51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3810E8C2-178F-EB24-E433-8C5AFDA5AB3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DBE8D1B0-D256-0F17-7B7F-91675FC038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001308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606731" y="2864161"/>
            <a:ext cx="3434308"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الفرق بين القيادة والإدارة </a:t>
            </a: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3312099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B721D551-3119-9B98-1038-BE18B60ED4C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5EC3112A-42E4-A497-EC0D-64013BEA9548}"/>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الفرق بين القيادة والإدارة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C9669D94-2AAD-46CD-000D-23EDF294AC7E}"/>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FFE60EC-C581-8E76-DB7A-E57E3B02F685}"/>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C7EF0A45-F93E-B3FF-51E2-94BC076E8BA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DBBAF5F8-D925-F75E-FD48-2104FF283A5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98E9E865-CBDA-DAF3-E31B-782F434203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صورة 11">
            <a:extLst>
              <a:ext uri="{FF2B5EF4-FFF2-40B4-BE49-F238E27FC236}">
                <a16:creationId xmlns:a16="http://schemas.microsoft.com/office/drawing/2014/main" id="{020C4AC0-A1E6-CCEA-A326-EF3AA573DD0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35730" y="2093797"/>
            <a:ext cx="8347835" cy="3823250"/>
          </a:xfrm>
          <a:prstGeom prst="rect">
            <a:avLst/>
          </a:prstGeom>
        </p:spPr>
      </p:pic>
    </p:spTree>
    <p:extLst>
      <p:ext uri="{BB962C8B-B14F-4D97-AF65-F5344CB8AC3E}">
        <p14:creationId xmlns:p14="http://schemas.microsoft.com/office/powerpoint/2010/main" val="31493452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133853" y="2864161"/>
            <a:ext cx="4676103"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علاقة القيادة الإدارية بالعلوم الأخرى</a:t>
            </a: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30907461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4" name="TextBox 2">
            <a:extLst>
              <a:ext uri="{FF2B5EF4-FFF2-40B4-BE49-F238E27FC236}">
                <a16:creationId xmlns:a16="http://schemas.microsoft.com/office/drawing/2014/main" id="{884D9D31-E979-32A6-56DE-A3F536DB9427}"/>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علاقة القيادة الإدارية بالعلوم الأخرى</a:t>
            </a:r>
            <a:endParaRPr lang="ar-EG" sz="2000" b="1" dirty="0">
              <a:solidFill>
                <a:prstClr val="black"/>
              </a:solidFill>
              <a:latin typeface="Alexandria" pitchFamily="2" charset="-78"/>
              <a:cs typeface="Alexandria" pitchFamily="2" charset="-78"/>
            </a:endParaRPr>
          </a:p>
        </p:txBody>
      </p:sp>
      <p:sp>
        <p:nvSpPr>
          <p:cNvPr id="8" name="TextBox 3">
            <a:extLst>
              <a:ext uri="{FF2B5EF4-FFF2-40B4-BE49-F238E27FC236}">
                <a16:creationId xmlns:a16="http://schemas.microsoft.com/office/drawing/2014/main" id="{2D8FBB62-A533-43AF-33F4-2C72CB0CDBA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71D0B64B-E44C-C6C5-3C06-29FD95C517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Rounded Corners 24">
            <a:extLst>
              <a:ext uri="{FF2B5EF4-FFF2-40B4-BE49-F238E27FC236}">
                <a16:creationId xmlns:a16="http://schemas.microsoft.com/office/drawing/2014/main" id="{2F4C7E3D-1AE3-6395-940A-6581CF2633C3}"/>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علاقة القيادة الإدارية بالعلوم الأخرى:</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يعتمد علم الإدارة كثيراً على العديد من العلوم الاجتماعية والإنسانية والرياضية ولا سيما العلوم السلوكية، ولذا يعتبر علماً متعدد الحقول والمصادر    وهذا يتطلب من المدير أن يكون ملماً بالمبادئ الأساسية في كثير من العلوم ذات الصلة الوثيقة بعلم الإدارة، ومن بينها العلوم الآتية:</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13" name="Rectangle 4">
            <a:extLst>
              <a:ext uri="{FF2B5EF4-FFF2-40B4-BE49-F238E27FC236}">
                <a16:creationId xmlns:a16="http://schemas.microsoft.com/office/drawing/2014/main" id="{0D4018ED-7877-E690-CC56-B4E41E505DE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4" name="TextBox 5">
            <a:extLst>
              <a:ext uri="{FF2B5EF4-FFF2-40B4-BE49-F238E27FC236}">
                <a16:creationId xmlns:a16="http://schemas.microsoft.com/office/drawing/2014/main" id="{FDB70B06-DA18-5421-9705-A116ADEBE756}"/>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5" name="TextBox 9">
            <a:extLst>
              <a:ext uri="{FF2B5EF4-FFF2-40B4-BE49-F238E27FC236}">
                <a16:creationId xmlns:a16="http://schemas.microsoft.com/office/drawing/2014/main" id="{624AB1AA-99A0-06D4-AB85-E0C2B711FAA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3" name="Round Diagonal Corner Rectangle 17">
            <a:extLst>
              <a:ext uri="{FF2B5EF4-FFF2-40B4-BE49-F238E27FC236}">
                <a16:creationId xmlns:a16="http://schemas.microsoft.com/office/drawing/2014/main" id="{E2AD4E46-FD70-5300-4ED2-4F3EB1DA9A43}"/>
              </a:ext>
            </a:extLst>
          </p:cNvPr>
          <p:cNvSpPr/>
          <p:nvPr/>
        </p:nvSpPr>
        <p:spPr>
          <a:xfrm>
            <a:off x="762000" y="456876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علم الاقتصاد</a:t>
            </a:r>
          </a:p>
        </p:txBody>
      </p:sp>
      <p:sp>
        <p:nvSpPr>
          <p:cNvPr id="5" name="Round Diagonal Corner Rectangle 17">
            <a:extLst>
              <a:ext uri="{FF2B5EF4-FFF2-40B4-BE49-F238E27FC236}">
                <a16:creationId xmlns:a16="http://schemas.microsoft.com/office/drawing/2014/main" id="{74B697DA-B89F-3CC0-F1AF-9B35ABA43721}"/>
              </a:ext>
            </a:extLst>
          </p:cNvPr>
          <p:cNvSpPr/>
          <p:nvPr/>
        </p:nvSpPr>
        <p:spPr>
          <a:xfrm>
            <a:off x="8828567" y="456876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علم النفس</a:t>
            </a:r>
          </a:p>
        </p:txBody>
      </p:sp>
      <p:sp>
        <p:nvSpPr>
          <p:cNvPr id="6" name="Round Diagonal Corner Rectangle 17">
            <a:extLst>
              <a:ext uri="{FF2B5EF4-FFF2-40B4-BE49-F238E27FC236}">
                <a16:creationId xmlns:a16="http://schemas.microsoft.com/office/drawing/2014/main" id="{9B914DAE-6E81-C545-40F3-F0303E4C7973}"/>
              </a:ext>
            </a:extLst>
          </p:cNvPr>
          <p:cNvSpPr/>
          <p:nvPr/>
        </p:nvSpPr>
        <p:spPr>
          <a:xfrm>
            <a:off x="6155974" y="456876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علم الاجتماع</a:t>
            </a:r>
          </a:p>
        </p:txBody>
      </p:sp>
      <p:sp>
        <p:nvSpPr>
          <p:cNvPr id="7" name="Round Diagonal Corner Rectangle 17">
            <a:extLst>
              <a:ext uri="{FF2B5EF4-FFF2-40B4-BE49-F238E27FC236}">
                <a16:creationId xmlns:a16="http://schemas.microsoft.com/office/drawing/2014/main" id="{265D7686-9E88-3070-1A6E-97857BE44251}"/>
              </a:ext>
            </a:extLst>
          </p:cNvPr>
          <p:cNvSpPr/>
          <p:nvPr/>
        </p:nvSpPr>
        <p:spPr>
          <a:xfrm>
            <a:off x="4493865" y="5300756"/>
            <a:ext cx="3182851" cy="452073"/>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علوم الإحصاء والمحاسبة</a:t>
            </a:r>
          </a:p>
        </p:txBody>
      </p:sp>
      <p:sp>
        <p:nvSpPr>
          <p:cNvPr id="10" name="Round Diagonal Corner Rectangle 17">
            <a:extLst>
              <a:ext uri="{FF2B5EF4-FFF2-40B4-BE49-F238E27FC236}">
                <a16:creationId xmlns:a16="http://schemas.microsoft.com/office/drawing/2014/main" id="{912FFE9F-3504-9F7B-9C25-BC15F9426686}"/>
              </a:ext>
            </a:extLst>
          </p:cNvPr>
          <p:cNvSpPr/>
          <p:nvPr/>
        </p:nvSpPr>
        <p:spPr>
          <a:xfrm>
            <a:off x="3467602" y="4567025"/>
            <a:ext cx="2488842" cy="430653"/>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القانون</a:t>
            </a:r>
          </a:p>
        </p:txBody>
      </p:sp>
    </p:spTree>
    <p:extLst>
      <p:ext uri="{BB962C8B-B14F-4D97-AF65-F5344CB8AC3E}">
        <p14:creationId xmlns:p14="http://schemas.microsoft.com/office/powerpoint/2010/main" val="42265713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4A55003-1DC9-327D-AC68-EF1D6377A812}"/>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علاقة القيادة الإدارية بالعلوم الأخرى</a:t>
            </a:r>
            <a:endParaRPr lang="ar-EG" sz="2000" b="1"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AEA56EBA-BC05-89BA-6552-8AC2B9A3C89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5" name="Graphic 21">
            <a:extLst>
              <a:ext uri="{FF2B5EF4-FFF2-40B4-BE49-F238E27FC236}">
                <a16:creationId xmlns:a16="http://schemas.microsoft.com/office/drawing/2014/main" id="{0206EC08-7A46-40EA-6AAE-B97D332707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E8E3DEE7-A51A-3954-4480-CA6F091C151C}"/>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يهتم علم النفس بدراسة السلوك الإنساني، شخصيات الأفراد ودوافعهم وحاجاتهم واتجاهاتهم، بما يساعد على التنبؤ بسلوك الفرد وتوجيهه لما فيه خير الفرد والمجتمع   إن عمل القائد أساساً هو إنجاز الأعمال بواسطة الآخرين   لذا يتوجب عليه أن يعي ويتفهم كيف يتعامل مع الأفراد ويزيد من دافعيتهم وحافزتيهم وانتمائهم للعمل  </a:t>
            </a:r>
            <a:endParaRPr kumimoji="0" lang="ar-SA" sz="140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C273B506-8329-144C-7C52-953125DC225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61CF7091-2386-93B5-2468-33BC9618368E}"/>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3964CA3E-ECC9-27E4-56CF-F01A669EF24A}"/>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Round Diagonal Corner Rectangle 17">
            <a:extLst>
              <a:ext uri="{FF2B5EF4-FFF2-40B4-BE49-F238E27FC236}">
                <a16:creationId xmlns:a16="http://schemas.microsoft.com/office/drawing/2014/main" id="{182CD33C-2A46-88E8-48AE-FC6C4D80B6A1}"/>
              </a:ext>
            </a:extLst>
          </p:cNvPr>
          <p:cNvSpPr/>
          <p:nvPr/>
        </p:nvSpPr>
        <p:spPr>
          <a:xfrm>
            <a:off x="8778240" y="215511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2000" dirty="0">
                <a:solidFill>
                  <a:schemeClr val="bg1"/>
                </a:solidFill>
                <a:latin typeface="Alexandria" charset="0"/>
                <a:cs typeface="Alexandria" charset="0"/>
              </a:rPr>
              <a:t>علم النفس</a:t>
            </a:r>
          </a:p>
        </p:txBody>
      </p:sp>
    </p:spTree>
    <p:extLst>
      <p:ext uri="{BB962C8B-B14F-4D97-AF65-F5344CB8AC3E}">
        <p14:creationId xmlns:p14="http://schemas.microsoft.com/office/powerpoint/2010/main" val="30378648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19ACA4F-AF11-0811-F585-5967ABB36957}"/>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علاقة القيادة الإدارية بالعلوم الأخرى</a:t>
            </a:r>
            <a:endParaRPr lang="ar-EG" sz="2000" b="1"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40D5FD4E-E0EB-5602-BCBF-389B9B843F4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5" name="Graphic 21">
            <a:extLst>
              <a:ext uri="{FF2B5EF4-FFF2-40B4-BE49-F238E27FC236}">
                <a16:creationId xmlns:a16="http://schemas.microsoft.com/office/drawing/2014/main" id="{220E8A58-084C-DC13-5982-880BD17102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D9A39B08-8225-F83D-8388-9360E85E42AB}"/>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يركز علم الاجتماع على دراسة الجماعات بما في ذلك نشأتها وتكوينها ووظائفها والعلاقات فيما بين أعضائها   وحيث أن الفرد يعمل ضمن جماعة، والمنظمة عبارة عن جماعات إدارات اقسام، فرق عمل، وأن المنظمة تعيش في مجتمع وتتفاعل معه، لذا من الضروري أن يكون المدير ملماً بالمبادئ الأساسية في علم الاجتماع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3E39817C-A227-B2D4-9C0F-C5A52CD352B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19A3248B-F10C-3737-85CD-AF0B88E24D46}"/>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D367E534-394A-7599-6DE7-3BA0A5A906C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Round Diagonal Corner Rectangle 17">
            <a:extLst>
              <a:ext uri="{FF2B5EF4-FFF2-40B4-BE49-F238E27FC236}">
                <a16:creationId xmlns:a16="http://schemas.microsoft.com/office/drawing/2014/main" id="{A6153A48-E510-A869-D729-FC1EA431D9EB}"/>
              </a:ext>
            </a:extLst>
          </p:cNvPr>
          <p:cNvSpPr/>
          <p:nvPr/>
        </p:nvSpPr>
        <p:spPr>
          <a:xfrm>
            <a:off x="8778240" y="215511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2000" dirty="0">
                <a:solidFill>
                  <a:schemeClr val="bg1"/>
                </a:solidFill>
                <a:latin typeface="Alexandria" charset="0"/>
                <a:cs typeface="Alexandria" charset="0"/>
              </a:rPr>
              <a:t>علم الاجتماع</a:t>
            </a:r>
          </a:p>
        </p:txBody>
      </p:sp>
    </p:spTree>
    <p:extLst>
      <p:ext uri="{BB962C8B-B14F-4D97-AF65-F5344CB8AC3E}">
        <p14:creationId xmlns:p14="http://schemas.microsoft.com/office/powerpoint/2010/main" val="12990792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1964D51-850A-03E7-D578-27C4E3931798}"/>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علاقة القيادة الإدارية بالعلوم الأخرى</a:t>
            </a:r>
            <a:endParaRPr lang="ar-EG" sz="2000" b="1"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DF2C7167-4C12-97D4-BDE4-4B285620AE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5" name="Graphic 21">
            <a:extLst>
              <a:ext uri="{FF2B5EF4-FFF2-40B4-BE49-F238E27FC236}">
                <a16:creationId xmlns:a16="http://schemas.microsoft.com/office/drawing/2014/main" id="{6E93D3FF-C992-6102-4B6C-9343750F0A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08AE2E6B-E677-5EDE-115A-35674093B14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في كل مجتمع هنالك قوانين وتشريعات متنوعة تنظم العلاقات وتضبط الأنشطة المختلفة لضمان بناء المجتمع واستمراره   وإن معرفة الإداري بهذه التشريعات أمر ضروري حتى تكون قراراته وأفعاله وتصرفاته منسجمة مع هذه التشريعات ولا تخالفها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16958190-ECFA-FA37-8954-C297444AFB8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8F76C0C1-C083-ED39-5FAE-0C6B99FEABA7}"/>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3F0005E1-38DE-14E7-5D0E-DF9073F2A81D}"/>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Round Diagonal Corner Rectangle 17">
            <a:extLst>
              <a:ext uri="{FF2B5EF4-FFF2-40B4-BE49-F238E27FC236}">
                <a16:creationId xmlns:a16="http://schemas.microsoft.com/office/drawing/2014/main" id="{C333F75B-EED1-EA37-264C-7197F3C0E637}"/>
              </a:ext>
            </a:extLst>
          </p:cNvPr>
          <p:cNvSpPr/>
          <p:nvPr/>
        </p:nvSpPr>
        <p:spPr>
          <a:xfrm>
            <a:off x="8778240" y="215511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2000" dirty="0">
                <a:solidFill>
                  <a:schemeClr val="bg1"/>
                </a:solidFill>
                <a:latin typeface="Alexandria" charset="0"/>
                <a:cs typeface="Alexandria" charset="0"/>
              </a:rPr>
              <a:t>القانون</a:t>
            </a:r>
          </a:p>
        </p:txBody>
      </p:sp>
    </p:spTree>
    <p:extLst>
      <p:ext uri="{BB962C8B-B14F-4D97-AF65-F5344CB8AC3E}">
        <p14:creationId xmlns:p14="http://schemas.microsoft.com/office/powerpoint/2010/main" val="5744343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2899A7F-C214-E85A-8705-73448FEDC8E5}"/>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علاقة القيادة الإدارية بالعلوم الأخرى</a:t>
            </a:r>
            <a:endParaRPr lang="ar-EG" sz="2000" b="1"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04306743-F42E-F652-31CC-AFD7567751B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5" name="Graphic 21">
            <a:extLst>
              <a:ext uri="{FF2B5EF4-FFF2-40B4-BE49-F238E27FC236}">
                <a16:creationId xmlns:a16="http://schemas.microsoft.com/office/drawing/2014/main" id="{1451CC75-251F-B42B-C11E-47B8B9FAC7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D24AC966-06E0-7CA9-89D0-40DB256EBD90}"/>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يعني علم الاقتصاد باستغلال وتوزيع الموارد بأفضل الطرق الممكنة الإشباع الحاجات الإنسانية   ويتوافق ذلك مع هدف الإدارة وهو توظيف وتنسيق الموارد والجهود بما يحقق أفضل استغلال لها  </a:t>
            </a:r>
            <a:endParaRPr kumimoji="0" lang="ar-SA" sz="140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BA05F6C4-CF36-0BB6-DDAD-5B758FD4792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A560824B-64AC-17F2-6188-A969D434CE0C}"/>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ECA98702-7821-B93A-D9CA-4BD33CA5835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6" name="Round Diagonal Corner Rectangle 17">
            <a:extLst>
              <a:ext uri="{FF2B5EF4-FFF2-40B4-BE49-F238E27FC236}">
                <a16:creationId xmlns:a16="http://schemas.microsoft.com/office/drawing/2014/main" id="{4A8FFADC-1BE4-791D-472E-F982DF629CEC}"/>
              </a:ext>
            </a:extLst>
          </p:cNvPr>
          <p:cNvSpPr/>
          <p:nvPr/>
        </p:nvSpPr>
        <p:spPr>
          <a:xfrm>
            <a:off x="8778240" y="215511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2000" dirty="0">
                <a:solidFill>
                  <a:schemeClr val="bg1"/>
                </a:solidFill>
                <a:latin typeface="Alexandria" charset="0"/>
                <a:cs typeface="Alexandria" charset="0"/>
              </a:rPr>
              <a:t>علم الاقتصاد</a:t>
            </a:r>
          </a:p>
        </p:txBody>
      </p:sp>
    </p:spTree>
    <p:extLst>
      <p:ext uri="{BB962C8B-B14F-4D97-AF65-F5344CB8AC3E}">
        <p14:creationId xmlns:p14="http://schemas.microsoft.com/office/powerpoint/2010/main" val="19930125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FB73D0E-792B-469D-542F-B7BD0A56867D}"/>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علاقة القيادة الإدارية بالعلوم الأخرى</a:t>
            </a:r>
            <a:endParaRPr lang="ar-EG" sz="2000" b="1"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2F5D40D5-5F8F-60AC-F04C-8B28A7B4FDB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5" name="Graphic 21">
            <a:extLst>
              <a:ext uri="{FF2B5EF4-FFF2-40B4-BE49-F238E27FC236}">
                <a16:creationId xmlns:a16="http://schemas.microsoft.com/office/drawing/2014/main" id="{235C4C0C-5793-9DC0-7748-FA7607099A6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CA5DFE56-450A-3A63-9D4A-49CD14B8DB5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يستعين الإداري بالكثير من النماذج الرياضية ونظريات الاحتمالات والمعادلات في صنع القرارات، وفي إعداد التنبؤات ووضع الخطط وغيرها   </a:t>
            </a:r>
          </a:p>
          <a:p>
            <a:pPr marL="0" marR="0" lvl="0" indent="0" defTabSz="914400" eaLnBrk="1" fontAlgn="auto" latinLnBrk="0" hangingPunct="1">
              <a:lnSpc>
                <a:spcPct val="150000"/>
              </a:lnSpc>
              <a:spcBef>
                <a:spcPts val="0"/>
              </a:spcBef>
              <a:spcAft>
                <a:spcPts val="0"/>
              </a:spcAft>
              <a:buClrTx/>
              <a:buSzTx/>
              <a:buFontTx/>
              <a:buNone/>
              <a:tabLst/>
              <a:defRPr/>
            </a:pPr>
            <a:endParaRPr lang="ar-SA" sz="1400" kern="0" dirty="0">
              <a:latin typeface="Alexandria" charset="0"/>
              <a:cs typeface="Alexandria" charset="0"/>
            </a:endParaRPr>
          </a:p>
          <a:p>
            <a:pPr marL="0" marR="0" lvl="0" indent="0" defTabSz="914400" eaLnBrk="1" fontAlgn="auto" latinLnBrk="0" hangingPunct="1">
              <a:lnSpc>
                <a:spcPct val="150000"/>
              </a:lnSpc>
              <a:spcBef>
                <a:spcPts val="0"/>
              </a:spcBef>
              <a:spcAft>
                <a:spcPts val="0"/>
              </a:spcAft>
              <a:buClrTx/>
              <a:buSzTx/>
              <a:buFontTx/>
              <a:buNone/>
              <a:tabLst/>
              <a:defRPr/>
            </a:pPr>
            <a:r>
              <a:rPr lang="ar-SA" sz="1400" kern="0" dirty="0">
                <a:latin typeface="Alexandria" charset="0"/>
                <a:cs typeface="Alexandria" charset="0"/>
              </a:rPr>
              <a:t>كما أن </a:t>
            </a:r>
            <a:r>
              <a:rPr kumimoji="0" lang="ar-SA" sz="1400" i="0" u="none" strike="noStrike" kern="0" cap="none" spc="0" normalizeH="0" baseline="0" noProof="0" dirty="0">
                <a:ln>
                  <a:noFill/>
                </a:ln>
                <a:effectLst/>
                <a:uLnTx/>
                <a:uFillTx/>
                <a:latin typeface="Alexandria" charset="0"/>
                <a:ea typeface="+mn-ea"/>
                <a:cs typeface="Alexandria" charset="0"/>
              </a:rPr>
              <a:t>توفر البيانات والقيود المحاسبية والميزانيات والقواعد المالية وغيرها صورة صادقة وحقيقية عن أوضاع المنظمة وموقفها المالي والتكاليف والإيرادات والأرباح المأمولة وغيرها، فهو لا يستطيع الإداري الاستغناء عنها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CA93C51A-58A2-069D-F9E2-EA95C5E2FBD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A9E20061-4E12-DD73-16F5-B2150EFB3674}"/>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F571072C-BBA1-FE44-4C32-D93BF505CDDA}"/>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Round Diagonal Corner Rectangle 17">
            <a:extLst>
              <a:ext uri="{FF2B5EF4-FFF2-40B4-BE49-F238E27FC236}">
                <a16:creationId xmlns:a16="http://schemas.microsoft.com/office/drawing/2014/main" id="{86BA328F-C3BC-47DB-66BE-CE3D6F425CA0}"/>
              </a:ext>
            </a:extLst>
          </p:cNvPr>
          <p:cNvSpPr/>
          <p:nvPr/>
        </p:nvSpPr>
        <p:spPr>
          <a:xfrm>
            <a:off x="8124764" y="2155119"/>
            <a:ext cx="314231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2000" dirty="0">
                <a:solidFill>
                  <a:schemeClr val="bg1"/>
                </a:solidFill>
                <a:latin typeface="Alexandria" charset="0"/>
                <a:cs typeface="Alexandria" charset="0"/>
              </a:rPr>
              <a:t>علوم الإحصاء والمحاسبة</a:t>
            </a:r>
          </a:p>
        </p:txBody>
      </p:sp>
    </p:spTree>
    <p:extLst>
      <p:ext uri="{BB962C8B-B14F-4D97-AF65-F5344CB8AC3E}">
        <p14:creationId xmlns:p14="http://schemas.microsoft.com/office/powerpoint/2010/main" val="2168842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133853" y="2864161"/>
            <a:ext cx="4676103"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وسائل التأثير في القيادة الإدارية </a:t>
            </a: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37825840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F59DC22E-2FD4-6C73-6229-797E5A6F4A43}"/>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وسائل التأثير في القيادة الإدارية:</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يستخدم القادة عددا من الوسائل للتأثير على مرؤوسيهم وذلك حسب الموقف وحسب طبيعة المرؤوسين أو التابعين واتجاهاتهم نحو عملهم، ومن وسائل وأدوات التأثير القيادي التي يمكن للقائد التأثير في مرؤوسيه كما يرى الكثير من الباحثين ما يلي:</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A3DDEE84-2746-93E6-C0E5-EF5F042118D9}"/>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وسائل التأثير في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9A131E33-2814-0B74-D1B5-A2C21D5CE98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7D0CD50-E8E2-A5B1-A25F-D1CE3D9353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F03C7323-BF7E-395A-C557-2270160E101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CB72DFA6-9930-AE91-D07B-1DC83C959D5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5522D941-6DA8-4C12-C87F-BE2F8782DB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17">
            <a:extLst>
              <a:ext uri="{FF2B5EF4-FFF2-40B4-BE49-F238E27FC236}">
                <a16:creationId xmlns:a16="http://schemas.microsoft.com/office/drawing/2014/main" id="{FADBF762-58BD-8F66-B65C-C0EBA71CD9FE}"/>
              </a:ext>
            </a:extLst>
          </p:cNvPr>
          <p:cNvSpPr/>
          <p:nvPr/>
        </p:nvSpPr>
        <p:spPr>
          <a:xfrm>
            <a:off x="8711122" y="3959350"/>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قوة الشرعية </a:t>
            </a:r>
          </a:p>
        </p:txBody>
      </p:sp>
      <p:sp>
        <p:nvSpPr>
          <p:cNvPr id="11" name="Round Diagonal Corner Rectangle 17">
            <a:extLst>
              <a:ext uri="{FF2B5EF4-FFF2-40B4-BE49-F238E27FC236}">
                <a16:creationId xmlns:a16="http://schemas.microsoft.com/office/drawing/2014/main" id="{94457B35-34A2-DD84-F53A-B02F06C2043E}"/>
              </a:ext>
            </a:extLst>
          </p:cNvPr>
          <p:cNvSpPr/>
          <p:nvPr/>
        </p:nvSpPr>
        <p:spPr>
          <a:xfrm>
            <a:off x="8711122" y="470944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قوة الإعجاب </a:t>
            </a:r>
          </a:p>
        </p:txBody>
      </p:sp>
      <p:sp>
        <p:nvSpPr>
          <p:cNvPr id="12" name="Round Diagonal Corner Rectangle 17">
            <a:extLst>
              <a:ext uri="{FF2B5EF4-FFF2-40B4-BE49-F238E27FC236}">
                <a16:creationId xmlns:a16="http://schemas.microsoft.com/office/drawing/2014/main" id="{3D47DFFB-25E1-1A6A-656F-17CF27C6178E}"/>
              </a:ext>
            </a:extLst>
          </p:cNvPr>
          <p:cNvSpPr/>
          <p:nvPr/>
        </p:nvSpPr>
        <p:spPr>
          <a:xfrm>
            <a:off x="6093358" y="3948367"/>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 قوة المعرفة </a:t>
            </a:r>
          </a:p>
        </p:txBody>
      </p:sp>
      <p:sp>
        <p:nvSpPr>
          <p:cNvPr id="13" name="Round Diagonal Corner Rectangle 17">
            <a:extLst>
              <a:ext uri="{FF2B5EF4-FFF2-40B4-BE49-F238E27FC236}">
                <a16:creationId xmlns:a16="http://schemas.microsoft.com/office/drawing/2014/main" id="{BE77447C-7978-A08B-6C1F-4971953B90EF}"/>
              </a:ext>
            </a:extLst>
          </p:cNvPr>
          <p:cNvSpPr/>
          <p:nvPr/>
        </p:nvSpPr>
        <p:spPr>
          <a:xfrm>
            <a:off x="6093358" y="4709449"/>
            <a:ext cx="2488842" cy="430653"/>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قوة الإقناع </a:t>
            </a:r>
          </a:p>
        </p:txBody>
      </p:sp>
      <p:sp>
        <p:nvSpPr>
          <p:cNvPr id="14" name="Round Diagonal Corner Rectangle 17">
            <a:extLst>
              <a:ext uri="{FF2B5EF4-FFF2-40B4-BE49-F238E27FC236}">
                <a16:creationId xmlns:a16="http://schemas.microsoft.com/office/drawing/2014/main" id="{7AD33166-8B97-ECA1-4EA5-712E3A034D17}"/>
              </a:ext>
            </a:extLst>
          </p:cNvPr>
          <p:cNvSpPr/>
          <p:nvPr/>
        </p:nvSpPr>
        <p:spPr>
          <a:xfrm>
            <a:off x="3475594" y="4698466"/>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الإلهام والهاب الحماس </a:t>
            </a:r>
          </a:p>
        </p:txBody>
      </p:sp>
      <p:sp>
        <p:nvSpPr>
          <p:cNvPr id="15" name="Round Diagonal Corner Rectangle 17">
            <a:extLst>
              <a:ext uri="{FF2B5EF4-FFF2-40B4-BE49-F238E27FC236}">
                <a16:creationId xmlns:a16="http://schemas.microsoft.com/office/drawing/2014/main" id="{953F10D3-6148-77FE-EB9C-9C1607215DC6}"/>
              </a:ext>
            </a:extLst>
          </p:cNvPr>
          <p:cNvSpPr/>
          <p:nvPr/>
        </p:nvSpPr>
        <p:spPr>
          <a:xfrm>
            <a:off x="3475594" y="3948367"/>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قوة المكافأة </a:t>
            </a:r>
          </a:p>
        </p:txBody>
      </p:sp>
      <p:sp>
        <p:nvSpPr>
          <p:cNvPr id="16" name="Round Diagonal Corner Rectangle 17">
            <a:extLst>
              <a:ext uri="{FF2B5EF4-FFF2-40B4-BE49-F238E27FC236}">
                <a16:creationId xmlns:a16="http://schemas.microsoft.com/office/drawing/2014/main" id="{4C4BD417-E2F7-DB71-148D-249309715BBC}"/>
              </a:ext>
            </a:extLst>
          </p:cNvPr>
          <p:cNvSpPr/>
          <p:nvPr/>
        </p:nvSpPr>
        <p:spPr>
          <a:xfrm>
            <a:off x="857830" y="4698466"/>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تنمية أو تغيير القيم </a:t>
            </a:r>
          </a:p>
        </p:txBody>
      </p:sp>
      <p:sp>
        <p:nvSpPr>
          <p:cNvPr id="17" name="Round Diagonal Corner Rectangle 17">
            <a:extLst>
              <a:ext uri="{FF2B5EF4-FFF2-40B4-BE49-F238E27FC236}">
                <a16:creationId xmlns:a16="http://schemas.microsoft.com/office/drawing/2014/main" id="{8EF7B857-8567-0B8F-E960-360FA85A7C0C}"/>
              </a:ext>
            </a:extLst>
          </p:cNvPr>
          <p:cNvSpPr/>
          <p:nvPr/>
        </p:nvSpPr>
        <p:spPr>
          <a:xfrm>
            <a:off x="857830" y="3948367"/>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قوة الإكراه </a:t>
            </a:r>
          </a:p>
        </p:txBody>
      </p:sp>
      <p:sp>
        <p:nvSpPr>
          <p:cNvPr id="18" name="Round Diagonal Corner Rectangle 17">
            <a:extLst>
              <a:ext uri="{FF2B5EF4-FFF2-40B4-BE49-F238E27FC236}">
                <a16:creationId xmlns:a16="http://schemas.microsoft.com/office/drawing/2014/main" id="{7FF96448-9782-317B-631D-8D91D6895AB5}"/>
              </a:ext>
            </a:extLst>
          </p:cNvPr>
          <p:cNvSpPr/>
          <p:nvPr/>
        </p:nvSpPr>
        <p:spPr>
          <a:xfrm>
            <a:off x="7301132" y="5442007"/>
            <a:ext cx="284041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المشاركة في اتخاذ القرار </a:t>
            </a:r>
          </a:p>
        </p:txBody>
      </p:sp>
      <p:sp>
        <p:nvSpPr>
          <p:cNvPr id="19" name="Round Diagonal Corner Rectangle 17">
            <a:extLst>
              <a:ext uri="{FF2B5EF4-FFF2-40B4-BE49-F238E27FC236}">
                <a16:creationId xmlns:a16="http://schemas.microsoft.com/office/drawing/2014/main" id="{A9BB2E73-1C67-8C5D-430B-240840994A8F}"/>
              </a:ext>
            </a:extLst>
          </p:cNvPr>
          <p:cNvSpPr/>
          <p:nvPr/>
        </p:nvSpPr>
        <p:spPr>
          <a:xfrm>
            <a:off x="4691458" y="5442007"/>
            <a:ext cx="2488842" cy="430653"/>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تطويع ظروف البيئة </a:t>
            </a:r>
          </a:p>
        </p:txBody>
      </p:sp>
      <p:sp>
        <p:nvSpPr>
          <p:cNvPr id="20" name="Round Diagonal Corner Rectangle 17">
            <a:extLst>
              <a:ext uri="{FF2B5EF4-FFF2-40B4-BE49-F238E27FC236}">
                <a16:creationId xmlns:a16="http://schemas.microsoft.com/office/drawing/2014/main" id="{A0130860-E251-CDCB-C324-CADC991730B0}"/>
              </a:ext>
            </a:extLst>
          </p:cNvPr>
          <p:cNvSpPr/>
          <p:nvPr/>
        </p:nvSpPr>
        <p:spPr>
          <a:xfrm>
            <a:off x="1722121" y="5431024"/>
            <a:ext cx="284041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تطويع القائد للمعلومات </a:t>
            </a:r>
          </a:p>
        </p:txBody>
      </p:sp>
    </p:spTree>
    <p:extLst>
      <p:ext uri="{BB962C8B-B14F-4D97-AF65-F5344CB8AC3E}">
        <p14:creationId xmlns:p14="http://schemas.microsoft.com/office/powerpoint/2010/main" val="98476425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6030CF69-2EA4-B788-98B0-88A89FD14AAC}"/>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وسائل التأثير في القيادة الإدارية:</a:t>
            </a: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1-</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قوة الشرعية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وهي ما يسمى بسلطة المنصب ومصدرها الدور الرسمي الذي يشغله صاحب القوة الشرعية، والذي يؤهله لأن يصدر الأوامر - في حدود السلطة المفوضة له وأن يطلب من مرؤوسيه الالتزام بها   فالقوة هنا لا تكمن في العلاقات، ولكن في المركز الذي يشغله  </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2-</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قوة المعرفة أو الخبرة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وهي القوة التي يمتلكها بعض الأشخاص نتيجة معرفتهم وخبرتهم المتميزة في مجال أو أكثر من مجالات العمل، والتي تؤهلهم للتعامل بطريقة سليمة مع المواقف التنظيمية المختلفة وتكسبهم بالتالي قوة على الآخرين، فتزداد قدرة القائد على التأثير كلما كان على دراية كبيرة بالنشاط الذي يعمل فيه  </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3-</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قوة المكافأة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وتشير هذه القوة إلى قدرة القائد على مكافأة المرؤوس أو عقابه بحسب نتائج الأعمال التي يقوم بها    فكلما زادت إمكانية القائد في توزيع المكافآت كلما زادت قدرته على التأثير على الأفراد  </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A5799F90-5980-D2F2-EA3A-4F8F4137F25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وسائل التأثير في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2ADF3363-0C70-A944-BAC1-A86CE2E5A38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D8882D9B-BF2A-3F5A-BDEB-5A02BED4BFD8}"/>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3084712B-2383-01C6-9721-13648B5B0442}"/>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CCA4E9C7-A420-D785-6A6E-3185A00F648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179CFA43-AAED-28BE-8D4D-EFFE5EBC42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469665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11944416-F004-08AF-EE6C-39350F6396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وسائل التأثير في القيادة الإدارية :</a:t>
            </a: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srgbClr val="00B0F0"/>
                </a:solidFill>
                <a:effectLst/>
                <a:uLnTx/>
                <a:uFillTx/>
                <a:latin typeface="Alexandria" charset="0"/>
                <a:ea typeface="+mn-ea"/>
                <a:cs typeface="Alexandria" charset="0"/>
              </a:rPr>
              <a:t>4-</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قوة الإكراه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وتشير إلى قدرة القائد على إجبار الموظف على إطاعة أوامره ومحاسبته على نتائج أعماله عن طريق استثارة الخوف والتهديد وتوقيع الجزاء  </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5-</a:t>
            </a:r>
            <a:r>
              <a:rPr kumimoji="0" lang="ar-SA" sz="1400" b="0" i="0" u="none" strike="noStrike" kern="0" cap="none" spc="0" normalizeH="0" baseline="0" noProof="0" dirty="0">
                <a:ln>
                  <a:noFill/>
                </a:ln>
                <a:solidFill>
                  <a:srgbClr val="00B0F0"/>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قوة الإعجاب والانتماء الشخصي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يعتمد القائد أحيانا على إعجاب التابعين وانتمائهم لشخصيته، ومحاكاتهم للسلوك الذي يسعى إليه، وتعتمد صور المحاكاة، أساسا على كون التابعين يتأثرون بصفات القائد بسب إعجابهم بشخصيته وصفاته   وقد يستثمر القائد هذه الظاهرة في تنمية أنماط سلوكية معينة باتجاه تحقيق أهداف المنظمة  </a:t>
            </a:r>
          </a:p>
          <a:p>
            <a:pPr marL="282575" marR="0" lvl="0" algn="justLow"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BF0BB1DE-AFE4-B57E-2C0A-53F6764B69F8}"/>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وسائل التأثير في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8D5D2A15-DD3A-C019-F4D5-68523AADE86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336910B-BE5D-0206-818D-5D3970D11913}"/>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5A2AC27D-0165-131E-742A-36284EF05E4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11B2CFFE-C31C-02E8-A485-381B46763F6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E97B4839-3982-7218-12CA-1533ACEBAB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183343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DB88F688-255F-972B-4CDD-37CB6012C8E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وسائل التأثير في القيادة الإدارية :</a:t>
            </a:r>
          </a:p>
          <a:p>
            <a:pPr marL="282575" marR="0" lvl="0" algn="just"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6-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قوة الإقناع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يستطيع القائد التأثير في التابعين من خلال استمالتهم وإقناعهم بان السلوك المطلوب أداؤه يمثل أفضل الوسائل الهادفة لتحقيق إشباع حاجاتهم وطموحاتهم   ويعتمد هذا الأسلوب على القدرة التي يمتلكها القائد في إيضاح سبل إشباع حاجات التابعين وقدرته على الإقناع  </a:t>
            </a: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7-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الإلهام والهاب الحماس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يعتمد القائد أحيانا على تقوية روح الحماس لدى التابعين من خلال الضرب على أوتار القيم والمثل التي من شأنها أن تدفعهم إلى ممارسة سلوك معين، فقد يشجع القائد مرؤوسيه للقيام بأداء معين باعتباره مؤشرا أساسيا للولاء للمنظمة والإخلاص لها    أو قد يحرك فيهم الاندفاع </a:t>
            </a:r>
            <a:r>
              <a:rPr kumimoji="0" lang="ar-SA" sz="1400" b="0" i="0" u="none" strike="noStrike" kern="0" cap="none" spc="0" normalizeH="0" baseline="0" noProof="0" dirty="0" err="1">
                <a:ln>
                  <a:noFill/>
                </a:ln>
                <a:solidFill>
                  <a:prstClr val="black"/>
                </a:solidFill>
                <a:effectLst/>
                <a:uLnTx/>
                <a:uFillTx/>
                <a:latin typeface="Alexandria" charset="0"/>
                <a:ea typeface="+mn-ea"/>
                <a:cs typeface="Alexandria" charset="0"/>
              </a:rPr>
              <a:t>لآداء</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معين استنادا لقيم الوفاء أو الصداقة أو المودة  </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768993F4-EF4E-2EE9-1B9F-0A8F487E5FBE}"/>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وسائل التأثير في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C6BC2401-2DB1-7018-8B18-554B8CBE161B}"/>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2B38CBA-B7B0-DD2B-265D-A57A6E022803}"/>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10330E1C-DB3F-738F-88E6-0D345CD57C8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F4BBACFA-D07F-CE23-D31A-EB1A03EC6A3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78EBD60E-1EDF-8E5F-4AD7-63A606FBDE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0754118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F9E129C2-3D72-7219-71C2-9846FA7EA32E}"/>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algn="justLow"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وسائل التأثير في القيادة الإدارية :</a:t>
            </a:r>
          </a:p>
          <a:p>
            <a:pPr marL="282575" marR="0" lvl="0" algn="justLow"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8-</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تنمية أو تغيير القيم والمعتقدات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يستخدم القائد صور الإلهام والهاب الحماس عندما يعتقد بان القيم والمعتقدات راسخة في وجدان التابعين، أما عندما لا يجدها راسخة في أذهانهم فإنه يلجأ إلى تنميتها واستخدامها لتحقيق استجابة التابعين وإذعانهم له، ولذلك غالبا ما يلجأ القائد إلى تنمية وتقوية القيم والمعتقدات التي يجد ضرورة اعتمادها في تحقيق أهداف المنظمة، مثل احترام التقاليد، والولاء للمنظمة، ونكران الذات، والطاعة  </a:t>
            </a: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lang="ar-SA" sz="1400" b="1" kern="0" dirty="0">
                <a:solidFill>
                  <a:srgbClr val="00B0F0"/>
                </a:solidFill>
                <a:latin typeface="Alexandria" charset="0"/>
                <a:cs typeface="Alexandria" charset="0"/>
              </a:rPr>
              <a:t>9</a:t>
            </a: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المشاركة في اتخاذ القرار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يمكن للقائد أن يؤثر في سلوك التابعين من خلال اشتراكهم في القرارات المتخذة والمطلوب تنفيذها ومن شأن المشاركة أن تنمي لدى التابعين درجات عالية من الحماس نحو القرار المتخذ والالتزام به كما يؤدي إلى زيادة تفاعلهم وحماسهم في الاتجاهات المتعلقة بأهداف المنظمة  </a:t>
            </a:r>
            <a:endParaRPr lang="ar-SA" sz="1400" kern="0" dirty="0">
              <a:solidFill>
                <a:prstClr val="black"/>
              </a:solidFill>
              <a:latin typeface="Alexandria" charset="0"/>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4CA6FDCE-EA09-6C9E-8B1F-8D2A8CE19A30}"/>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وسائل التأثير في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1B3BF66-95DC-B9EE-BC55-290206D1866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661FF15E-0DDA-CEF0-0C56-0E99DBC463C3}"/>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1150AC21-F6C0-9C61-79C7-0623A312FC86}"/>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F71B2E74-6D3D-752B-C807-2BBD92CEC19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19D075E4-30F5-B874-E211-776C99B50F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1475704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C0C99A10-191A-367A-9C64-3F0214A63268}"/>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defTabSz="914400"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وسائل التأثير في القيادة الإدارية :</a:t>
            </a:r>
          </a:p>
          <a:p>
            <a:pPr marL="282575" marR="0" lvl="0" algn="just"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 10-</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تطويع ظروف البيئة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يمكن للقائد أن يؤثر على مشاعر وسلوك الأفراد التابعين بصورة غير مباشرة من خلال تطويع الظروف المادية للبيئة أو الظروف الاجتماعية التي يعمل بها الأفراد، كالتحكم في مكان العمل أو تحديد الأدوات المستخدمة في الآداء، أو تشكيل الجماعات الصغيرة أو فرق العمل أو إتاحة فرص التفاعل والتنافس        الخ   </a:t>
            </a: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11-</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تطويع القائد للمعلومات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يعتمد القائد أسلوب تطويع المعلومات من خلال السيطرة على إيصالها للمرؤوسين، وتوفير تلك المعلومات التي من شأنها أن تقود إلى استنتاجات معينة باتجاه تحقيق أهداف المنظمة، وتعتمد درجة تحقيق هذه الأهداف على إمكانية عزل التابعين عن مصدر المعلومات الأخرى البديلة  </a:t>
            </a:r>
          </a:p>
          <a:p>
            <a:pPr marL="282575" marR="0" lvl="0" algn="just" defTabSz="914400" eaLnBrk="1" fontAlgn="auto" latinLnBrk="0" hangingPunct="1">
              <a:lnSpc>
                <a:spcPct val="150000"/>
              </a:lnSpc>
              <a:spcBef>
                <a:spcPts val="0"/>
              </a:spcBef>
              <a:spcAft>
                <a:spcPts val="0"/>
              </a:spcAft>
              <a:buClrTx/>
              <a:buSzTx/>
              <a:tabLst/>
              <a:defRPr/>
            </a:pPr>
            <a:endParaRPr lang="ar-SA" sz="1400" kern="0" dirty="0">
              <a:solidFill>
                <a:prstClr val="black"/>
              </a:solidFill>
              <a:latin typeface="Alexandria" charset="0"/>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57F1350F-C217-BB1E-D62F-9B756C768F82}"/>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وسائل التأثير في القيادة الإدارية</a:t>
            </a:r>
            <a:r>
              <a:rPr lang="en-US" sz="2000" b="1" dirty="0">
                <a:solidFill>
                  <a:prstClr val="black"/>
                </a:solidFill>
                <a:latin typeface="Alexandria" pitchFamily="2" charset="-78"/>
                <a:cs typeface="Alexandria" pitchFamily="2" charset="-78"/>
              </a:rPr>
              <a:t> </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5595944-5AA9-2FA7-0519-51D8D515306C}"/>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659911BD-BA79-8123-4281-1C497BD39360}"/>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734CD927-CFFD-B534-975C-49B7694E6C4F}"/>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F7FA460C-72C2-4E8E-60AC-00A1287C30C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E851B309-8752-2A20-A6CB-7F6FC3B7CD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3500022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133853" y="2864161"/>
            <a:ext cx="4676103"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عناصر القيادة</a:t>
            </a: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316577434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D292B2DC-B842-D547-DB79-24D8F05F4783}"/>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TextBox 2">
            <a:extLst>
              <a:ext uri="{FF2B5EF4-FFF2-40B4-BE49-F238E27FC236}">
                <a16:creationId xmlns:a16="http://schemas.microsoft.com/office/drawing/2014/main" id="{98E5F986-D301-51EB-B07F-65EA3FDD62FF}"/>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عناصر القيادة</a:t>
            </a:r>
            <a:endParaRPr lang="ar-EG" sz="2000" b="1" dirty="0">
              <a:solidFill>
                <a:prstClr val="black"/>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7CBAEB3-DD4B-7CE3-5A8D-1627F9AF1FC6}"/>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6236EC8-3921-65B0-ADF7-E22C24EAC35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7" name="TextBox 9">
            <a:extLst>
              <a:ext uri="{FF2B5EF4-FFF2-40B4-BE49-F238E27FC236}">
                <a16:creationId xmlns:a16="http://schemas.microsoft.com/office/drawing/2014/main" id="{A3DC39EA-3129-66C5-B456-0F442E8CAEC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8" name="TextBox 3">
            <a:extLst>
              <a:ext uri="{FF2B5EF4-FFF2-40B4-BE49-F238E27FC236}">
                <a16:creationId xmlns:a16="http://schemas.microsoft.com/office/drawing/2014/main" id="{70DB094D-D15F-86C1-B622-E43A63C2EAA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9" name="Graphic 21">
            <a:extLst>
              <a:ext uri="{FF2B5EF4-FFF2-40B4-BE49-F238E27FC236}">
                <a16:creationId xmlns:a16="http://schemas.microsoft.com/office/drawing/2014/main" id="{B35017DB-1710-AD9E-7D38-9E4A04AF82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5" name="Free Form 35">
            <a:extLst>
              <a:ext uri="{FF2B5EF4-FFF2-40B4-BE49-F238E27FC236}">
                <a16:creationId xmlns:a16="http://schemas.microsoft.com/office/drawing/2014/main" id="{521C844B-609D-8984-EF15-0D18709C5C3B}"/>
              </a:ext>
            </a:extLst>
          </p:cNvPr>
          <p:cNvSpPr/>
          <p:nvPr/>
        </p:nvSpPr>
        <p:spPr>
          <a:xfrm>
            <a:off x="7358847" y="4455320"/>
            <a:ext cx="3839787" cy="1485828"/>
          </a:xfrm>
          <a:custGeom>
            <a:avLst/>
            <a:gdLst/>
            <a:ahLst/>
            <a:cxnLst/>
            <a:rect l="0" t="0" r="0" b="0"/>
            <a:pathLst>
              <a:path w="1810435" h="879322">
                <a:moveTo>
                  <a:pt x="1731835" y="879322"/>
                </a:moveTo>
                <a:lnTo>
                  <a:pt x="0" y="879322"/>
                </a:lnTo>
                <a:lnTo>
                  <a:pt x="0" y="83286"/>
                </a:lnTo>
                <a:cubicBezTo>
                  <a:pt x="0" y="37287"/>
                  <a:pt x="35210" y="0"/>
                  <a:pt x="78600" y="0"/>
                </a:cubicBezTo>
                <a:lnTo>
                  <a:pt x="1810435" y="0"/>
                </a:lnTo>
                <a:lnTo>
                  <a:pt x="1810435" y="796036"/>
                </a:lnTo>
                <a:cubicBezTo>
                  <a:pt x="1810435" y="842035"/>
                  <a:pt x="1775225" y="879322"/>
                  <a:pt x="1731835" y="879322"/>
                </a:cubicBezTo>
                <a:close/>
              </a:path>
            </a:pathLst>
          </a:custGeom>
          <a:solidFill>
            <a:srgbClr val="F0F1F1">
              <a:alpha val="100000"/>
            </a:srgbClr>
          </a:solidFill>
          <a:ln w="0" cap="flat" cmpd="sng">
            <a:noFill/>
            <a:prstDash val="solid"/>
            <a:miter lim="800000"/>
          </a:ln>
        </p:spPr>
        <p:txBody>
          <a:bodyPr wrap="square" lIns="82296" tIns="41148" rIns="82296" bIns="41148" anchor="ctr">
            <a:spAutoFit/>
          </a:bodyPr>
          <a:lstStyle/>
          <a:p>
            <a:pPr algn="ctr" rtl="1"/>
            <a:endParaRPr lang="en-US" sz="1400" dirty="0">
              <a:latin typeface="Alexandria" pitchFamily="2" charset="-78"/>
              <a:cs typeface="Alexandria" pitchFamily="2" charset="-78"/>
            </a:endParaRPr>
          </a:p>
        </p:txBody>
      </p:sp>
      <p:sp>
        <p:nvSpPr>
          <p:cNvPr id="26" name="Free Form 36">
            <a:extLst>
              <a:ext uri="{FF2B5EF4-FFF2-40B4-BE49-F238E27FC236}">
                <a16:creationId xmlns:a16="http://schemas.microsoft.com/office/drawing/2014/main" id="{3A947A00-56DF-B49A-4A9D-3DADD2A193A6}"/>
              </a:ext>
            </a:extLst>
          </p:cNvPr>
          <p:cNvSpPr/>
          <p:nvPr/>
        </p:nvSpPr>
        <p:spPr>
          <a:xfrm>
            <a:off x="7341994" y="4403948"/>
            <a:ext cx="533470" cy="490531"/>
          </a:xfrm>
          <a:custGeom>
            <a:avLst/>
            <a:gdLst/>
            <a:ahLst/>
            <a:cxnLst/>
            <a:rect l="0" t="0" r="0" b="0"/>
            <a:pathLst>
              <a:path w="294024" h="311657">
                <a:moveTo>
                  <a:pt x="294024" y="57848"/>
                </a:moveTo>
                <a:lnTo>
                  <a:pt x="288696" y="306050"/>
                </a:lnTo>
                <a:lnTo>
                  <a:pt x="54546" y="311657"/>
                </a:lnTo>
                <a:lnTo>
                  <a:pt x="114414" y="248202"/>
                </a:lnTo>
                <a:lnTo>
                  <a:pt x="0" y="126949"/>
                </a:lnTo>
                <a:lnTo>
                  <a:pt x="119741" y="0"/>
                </a:lnTo>
                <a:lnTo>
                  <a:pt x="234156" y="121297"/>
                </a:lnTo>
                <a:close/>
              </a:path>
            </a:pathLst>
          </a:custGeom>
          <a:solidFill>
            <a:srgbClr val="00AEEF"/>
          </a:solidFill>
          <a:ln w="0" cap="flat" cmpd="sng">
            <a:noFill/>
            <a:prstDash val="solid"/>
            <a:miter lim="800000"/>
          </a:ln>
        </p:spPr>
        <p:txBody>
          <a:bodyPr wrap="square" lIns="82296" tIns="41148" rIns="82296" bIns="41148"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effectLst/>
              <a:uLnTx/>
              <a:uFillTx/>
              <a:latin typeface="Alexandria" pitchFamily="2" charset="-78"/>
              <a:cs typeface="Alexandria" pitchFamily="2" charset="-78"/>
            </a:endParaRPr>
          </a:p>
        </p:txBody>
      </p:sp>
      <p:sp>
        <p:nvSpPr>
          <p:cNvPr id="27" name="Free Form 38">
            <a:extLst>
              <a:ext uri="{FF2B5EF4-FFF2-40B4-BE49-F238E27FC236}">
                <a16:creationId xmlns:a16="http://schemas.microsoft.com/office/drawing/2014/main" id="{BD7584FD-5E15-E8B4-800C-56C4E5DB4542}"/>
              </a:ext>
            </a:extLst>
          </p:cNvPr>
          <p:cNvSpPr/>
          <p:nvPr/>
        </p:nvSpPr>
        <p:spPr>
          <a:xfrm>
            <a:off x="2313822" y="4455322"/>
            <a:ext cx="3839787" cy="1485828"/>
          </a:xfrm>
          <a:custGeom>
            <a:avLst/>
            <a:gdLst/>
            <a:ahLst/>
            <a:cxnLst/>
            <a:rect l="0" t="0" r="0" b="0"/>
            <a:pathLst>
              <a:path w="1810435" h="879322">
                <a:moveTo>
                  <a:pt x="78600" y="879322"/>
                </a:moveTo>
                <a:lnTo>
                  <a:pt x="1810435" y="879322"/>
                </a:lnTo>
                <a:lnTo>
                  <a:pt x="1810435" y="83286"/>
                </a:lnTo>
                <a:cubicBezTo>
                  <a:pt x="1810435" y="37287"/>
                  <a:pt x="1775218" y="0"/>
                  <a:pt x="1731835" y="0"/>
                </a:cubicBezTo>
                <a:lnTo>
                  <a:pt x="0" y="0"/>
                </a:lnTo>
                <a:lnTo>
                  <a:pt x="0" y="796036"/>
                </a:lnTo>
                <a:cubicBezTo>
                  <a:pt x="0" y="842035"/>
                  <a:pt x="35198" y="879322"/>
                  <a:pt x="78600" y="879322"/>
                </a:cubicBezTo>
                <a:close/>
              </a:path>
            </a:pathLst>
          </a:custGeom>
          <a:solidFill>
            <a:srgbClr val="F0F1F1">
              <a:alpha val="100000"/>
            </a:srgbClr>
          </a:solidFill>
          <a:ln w="0" cap="flat" cmpd="sng">
            <a:noFill/>
            <a:prstDash val="solid"/>
            <a:miter lim="800000"/>
          </a:ln>
        </p:spPr>
        <p:txBody>
          <a:bodyPr wrap="square" lIns="82296" tIns="41148" rIns="82296" bIns="41148" anchor="ctr">
            <a:spAutoFit/>
          </a:bodyPr>
          <a:lstStyle/>
          <a:p>
            <a:pPr algn="ctr" rtl="1"/>
            <a:endParaRPr lang="en-US" sz="1400" dirty="0">
              <a:latin typeface="Alexandria" pitchFamily="2" charset="-78"/>
              <a:cs typeface="Alexandria" pitchFamily="2" charset="-78"/>
            </a:endParaRPr>
          </a:p>
        </p:txBody>
      </p:sp>
      <p:sp>
        <p:nvSpPr>
          <p:cNvPr id="28" name="Free Form 39">
            <a:extLst>
              <a:ext uri="{FF2B5EF4-FFF2-40B4-BE49-F238E27FC236}">
                <a16:creationId xmlns:a16="http://schemas.microsoft.com/office/drawing/2014/main" id="{B420BF66-4A10-E481-FE5A-FD3ADCA110F7}"/>
              </a:ext>
            </a:extLst>
          </p:cNvPr>
          <p:cNvSpPr/>
          <p:nvPr/>
        </p:nvSpPr>
        <p:spPr>
          <a:xfrm>
            <a:off x="5298858" y="4513291"/>
            <a:ext cx="533470" cy="490531"/>
          </a:xfrm>
          <a:custGeom>
            <a:avLst/>
            <a:gdLst/>
            <a:ahLst/>
            <a:cxnLst/>
            <a:rect l="0" t="0" r="0" b="0"/>
            <a:pathLst>
              <a:path w="294024" h="311657">
                <a:moveTo>
                  <a:pt x="0" y="57848"/>
                </a:moveTo>
                <a:lnTo>
                  <a:pt x="5321" y="306050"/>
                </a:lnTo>
                <a:lnTo>
                  <a:pt x="239477" y="311657"/>
                </a:lnTo>
                <a:lnTo>
                  <a:pt x="179609" y="248202"/>
                </a:lnTo>
                <a:lnTo>
                  <a:pt x="294024" y="126949"/>
                </a:lnTo>
                <a:lnTo>
                  <a:pt x="174282" y="0"/>
                </a:lnTo>
                <a:lnTo>
                  <a:pt x="59867" y="121297"/>
                </a:lnTo>
                <a:close/>
              </a:path>
            </a:pathLst>
          </a:custGeom>
          <a:solidFill>
            <a:srgbClr val="FFCC00"/>
          </a:solidFill>
          <a:ln w="0" cap="flat" cmpd="sng">
            <a:noFill/>
            <a:prstDash val="solid"/>
            <a:miter lim="800000"/>
          </a:ln>
        </p:spPr>
        <p:txBody>
          <a:bodyPr wrap="square" lIns="82296" tIns="41148" rIns="82296" bIns="41148"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effectLst/>
              <a:uLnTx/>
              <a:uFillTx/>
              <a:latin typeface="Alexandria" pitchFamily="2" charset="-78"/>
              <a:cs typeface="Alexandria" pitchFamily="2" charset="-78"/>
            </a:endParaRPr>
          </a:p>
        </p:txBody>
      </p:sp>
      <p:sp>
        <p:nvSpPr>
          <p:cNvPr id="29" name="Free Form 41">
            <a:extLst>
              <a:ext uri="{FF2B5EF4-FFF2-40B4-BE49-F238E27FC236}">
                <a16:creationId xmlns:a16="http://schemas.microsoft.com/office/drawing/2014/main" id="{B2914A03-A334-1753-08AC-F92E75502ACF}"/>
              </a:ext>
            </a:extLst>
          </p:cNvPr>
          <p:cNvSpPr/>
          <p:nvPr/>
        </p:nvSpPr>
        <p:spPr>
          <a:xfrm>
            <a:off x="7358847" y="1781161"/>
            <a:ext cx="3839787" cy="1485837"/>
          </a:xfrm>
          <a:custGeom>
            <a:avLst/>
            <a:gdLst/>
            <a:ahLst/>
            <a:cxnLst/>
            <a:rect l="0" t="0" r="0" b="0"/>
            <a:pathLst>
              <a:path w="1810435" h="879328">
                <a:moveTo>
                  <a:pt x="1731835" y="0"/>
                </a:moveTo>
                <a:lnTo>
                  <a:pt x="0" y="0"/>
                </a:lnTo>
                <a:lnTo>
                  <a:pt x="0" y="796036"/>
                </a:lnTo>
                <a:cubicBezTo>
                  <a:pt x="0" y="842041"/>
                  <a:pt x="35210" y="879328"/>
                  <a:pt x="78600" y="879328"/>
                </a:cubicBezTo>
                <a:lnTo>
                  <a:pt x="1810435" y="879328"/>
                </a:lnTo>
                <a:lnTo>
                  <a:pt x="1810435" y="83286"/>
                </a:lnTo>
                <a:cubicBezTo>
                  <a:pt x="1810435" y="37280"/>
                  <a:pt x="1775225" y="0"/>
                  <a:pt x="1731835" y="0"/>
                </a:cubicBezTo>
                <a:close/>
              </a:path>
            </a:pathLst>
          </a:custGeom>
          <a:solidFill>
            <a:srgbClr val="F0F1F1">
              <a:alpha val="100000"/>
            </a:srgbClr>
          </a:solidFill>
          <a:ln w="0" cap="flat" cmpd="sng">
            <a:noFill/>
            <a:prstDash val="solid"/>
            <a:miter lim="800000"/>
          </a:ln>
        </p:spPr>
        <p:txBody>
          <a:bodyPr wrap="square" lIns="82296" tIns="41148" rIns="82296" bIns="41148" anchor="ctr">
            <a:spAutoFit/>
          </a:bodyPr>
          <a:lstStyle/>
          <a:p>
            <a:pPr algn="ctr" rtl="1"/>
            <a:endParaRPr lang="en-US" sz="1400" dirty="0">
              <a:latin typeface="Alexandria" pitchFamily="2" charset="-78"/>
              <a:cs typeface="Alexandria" pitchFamily="2" charset="-78"/>
            </a:endParaRPr>
          </a:p>
        </p:txBody>
      </p:sp>
      <p:sp>
        <p:nvSpPr>
          <p:cNvPr id="30" name="Free Form 42">
            <a:extLst>
              <a:ext uri="{FF2B5EF4-FFF2-40B4-BE49-F238E27FC236}">
                <a16:creationId xmlns:a16="http://schemas.microsoft.com/office/drawing/2014/main" id="{7FF6FCEC-7434-6E18-BF4B-B8C1D8D4C6B3}"/>
              </a:ext>
            </a:extLst>
          </p:cNvPr>
          <p:cNvSpPr/>
          <p:nvPr/>
        </p:nvSpPr>
        <p:spPr>
          <a:xfrm>
            <a:off x="7357720" y="2502446"/>
            <a:ext cx="533470" cy="490531"/>
          </a:xfrm>
          <a:custGeom>
            <a:avLst/>
            <a:gdLst/>
            <a:ahLst/>
            <a:cxnLst/>
            <a:rect l="0" t="0" r="0" b="0"/>
            <a:pathLst>
              <a:path w="294024" h="311658">
                <a:moveTo>
                  <a:pt x="294024" y="253809"/>
                </a:moveTo>
                <a:lnTo>
                  <a:pt x="288696" y="5651"/>
                </a:lnTo>
                <a:lnTo>
                  <a:pt x="54546" y="0"/>
                </a:lnTo>
                <a:lnTo>
                  <a:pt x="114414" y="63455"/>
                </a:lnTo>
                <a:lnTo>
                  <a:pt x="0" y="184708"/>
                </a:lnTo>
                <a:lnTo>
                  <a:pt x="119741" y="311658"/>
                </a:lnTo>
                <a:lnTo>
                  <a:pt x="234156" y="190360"/>
                </a:lnTo>
                <a:close/>
              </a:path>
            </a:pathLst>
          </a:custGeom>
          <a:solidFill>
            <a:srgbClr val="203E5F"/>
          </a:solidFill>
          <a:ln w="0" cap="flat" cmpd="sng">
            <a:noFill/>
            <a:prstDash val="solid"/>
            <a:miter lim="800000"/>
          </a:ln>
        </p:spPr>
        <p:txBody>
          <a:bodyPr wrap="square" lIns="82296" tIns="41148" rIns="82296" bIns="41148"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effectLst/>
              <a:uLnTx/>
              <a:uFillTx/>
              <a:latin typeface="Alexandria" pitchFamily="2" charset="-78"/>
              <a:cs typeface="Alexandria" pitchFamily="2" charset="-78"/>
            </a:endParaRPr>
          </a:p>
        </p:txBody>
      </p:sp>
      <p:sp>
        <p:nvSpPr>
          <p:cNvPr id="31" name="Free Form 44">
            <a:extLst>
              <a:ext uri="{FF2B5EF4-FFF2-40B4-BE49-F238E27FC236}">
                <a16:creationId xmlns:a16="http://schemas.microsoft.com/office/drawing/2014/main" id="{CAE7B27A-A0FE-A2C7-C996-FF5145246C08}"/>
              </a:ext>
            </a:extLst>
          </p:cNvPr>
          <p:cNvSpPr/>
          <p:nvPr/>
        </p:nvSpPr>
        <p:spPr>
          <a:xfrm>
            <a:off x="2313822" y="1781161"/>
            <a:ext cx="3839787" cy="1485837"/>
          </a:xfrm>
          <a:custGeom>
            <a:avLst/>
            <a:gdLst/>
            <a:ahLst/>
            <a:cxnLst/>
            <a:rect l="0" t="0" r="0" b="0"/>
            <a:pathLst>
              <a:path w="1810435" h="879328">
                <a:moveTo>
                  <a:pt x="78600" y="0"/>
                </a:moveTo>
                <a:lnTo>
                  <a:pt x="1810435" y="0"/>
                </a:lnTo>
                <a:lnTo>
                  <a:pt x="1810435" y="796036"/>
                </a:lnTo>
                <a:cubicBezTo>
                  <a:pt x="1810435" y="842041"/>
                  <a:pt x="1775218" y="879328"/>
                  <a:pt x="1731835" y="879328"/>
                </a:cubicBezTo>
                <a:lnTo>
                  <a:pt x="0" y="879328"/>
                </a:lnTo>
                <a:lnTo>
                  <a:pt x="0" y="83286"/>
                </a:lnTo>
                <a:cubicBezTo>
                  <a:pt x="0" y="37280"/>
                  <a:pt x="35198" y="0"/>
                  <a:pt x="78600" y="0"/>
                </a:cubicBezTo>
                <a:close/>
              </a:path>
            </a:pathLst>
          </a:custGeom>
          <a:solidFill>
            <a:srgbClr val="F0F1F1">
              <a:alpha val="100000"/>
            </a:srgbClr>
          </a:solidFill>
          <a:ln w="0" cap="flat" cmpd="sng">
            <a:noFill/>
            <a:prstDash val="solid"/>
            <a:miter lim="800000"/>
          </a:ln>
        </p:spPr>
        <p:txBody>
          <a:bodyPr wrap="square" lIns="82296" tIns="41148" rIns="82296" bIns="41148" anchor="ctr">
            <a:spAutoFit/>
          </a:bodyPr>
          <a:lstStyle/>
          <a:p>
            <a:pPr algn="ctr" rtl="1"/>
            <a:endParaRPr lang="en-US" sz="1400" dirty="0">
              <a:latin typeface="Alexandria" pitchFamily="2" charset="-78"/>
              <a:cs typeface="Alexandria" pitchFamily="2" charset="-78"/>
            </a:endParaRPr>
          </a:p>
        </p:txBody>
      </p:sp>
      <p:sp>
        <p:nvSpPr>
          <p:cNvPr id="32" name="Free Form 45">
            <a:extLst>
              <a:ext uri="{FF2B5EF4-FFF2-40B4-BE49-F238E27FC236}">
                <a16:creationId xmlns:a16="http://schemas.microsoft.com/office/drawing/2014/main" id="{706E5871-CEC2-557D-6D3B-7D4667A0FA0D}"/>
              </a:ext>
            </a:extLst>
          </p:cNvPr>
          <p:cNvSpPr/>
          <p:nvPr/>
        </p:nvSpPr>
        <p:spPr>
          <a:xfrm>
            <a:off x="5248271" y="2402424"/>
            <a:ext cx="533470" cy="490531"/>
          </a:xfrm>
          <a:custGeom>
            <a:avLst/>
            <a:gdLst/>
            <a:ahLst/>
            <a:cxnLst/>
            <a:rect l="0" t="0" r="0" b="0"/>
            <a:pathLst>
              <a:path w="294024" h="311658">
                <a:moveTo>
                  <a:pt x="0" y="253809"/>
                </a:moveTo>
                <a:lnTo>
                  <a:pt x="5321" y="5651"/>
                </a:lnTo>
                <a:lnTo>
                  <a:pt x="239477" y="0"/>
                </a:lnTo>
                <a:lnTo>
                  <a:pt x="179609" y="63455"/>
                </a:lnTo>
                <a:lnTo>
                  <a:pt x="294024" y="184708"/>
                </a:lnTo>
                <a:lnTo>
                  <a:pt x="174282" y="311658"/>
                </a:lnTo>
                <a:lnTo>
                  <a:pt x="59867" y="190360"/>
                </a:lnTo>
                <a:close/>
              </a:path>
            </a:pathLst>
          </a:custGeom>
          <a:solidFill>
            <a:srgbClr val="F58221"/>
          </a:solidFill>
          <a:ln w="0" cap="flat" cmpd="sng">
            <a:noFill/>
            <a:prstDash val="solid"/>
            <a:miter lim="800000"/>
          </a:ln>
        </p:spPr>
        <p:txBody>
          <a:bodyPr wrap="square" lIns="82296" tIns="41148" rIns="82296" bIns="41148" anchor="ctr">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effectLst/>
              <a:uLnTx/>
              <a:uFillTx/>
              <a:latin typeface="Alexandria" pitchFamily="2" charset="-78"/>
              <a:cs typeface="Alexandria" pitchFamily="2" charset="-78"/>
            </a:endParaRPr>
          </a:p>
        </p:txBody>
      </p:sp>
      <p:sp>
        <p:nvSpPr>
          <p:cNvPr id="33" name="Free Form 47">
            <a:extLst>
              <a:ext uri="{FF2B5EF4-FFF2-40B4-BE49-F238E27FC236}">
                <a16:creationId xmlns:a16="http://schemas.microsoft.com/office/drawing/2014/main" id="{38EDF475-2148-6870-FF67-2FF4551A810B}"/>
              </a:ext>
            </a:extLst>
          </p:cNvPr>
          <p:cNvSpPr/>
          <p:nvPr/>
        </p:nvSpPr>
        <p:spPr>
          <a:xfrm>
            <a:off x="5404960" y="2459296"/>
            <a:ext cx="1101993" cy="1198066"/>
          </a:xfrm>
          <a:custGeom>
            <a:avLst/>
            <a:gdLst/>
            <a:ahLst/>
            <a:cxnLst/>
            <a:rect l="0" t="0" r="0" b="0"/>
            <a:pathLst>
              <a:path w="543242" h="576300">
                <a:moveTo>
                  <a:pt x="0" y="576300"/>
                </a:moveTo>
                <a:cubicBezTo>
                  <a:pt x="0" y="258032"/>
                  <a:pt x="243243" y="0"/>
                  <a:pt x="543242" y="0"/>
                </a:cubicBezTo>
                <a:lnTo>
                  <a:pt x="543242" y="576300"/>
                </a:lnTo>
                <a:close/>
              </a:path>
            </a:pathLst>
          </a:custGeom>
          <a:solidFill>
            <a:srgbClr val="F58221"/>
          </a:solidFill>
          <a:ln w="0" cap="flat" cmpd="sng">
            <a:noFill/>
            <a:prstDash val="solid"/>
            <a:miter lim="800000"/>
          </a:ln>
        </p:spPr>
        <p:txBody>
          <a:bodyPr wrap="square" lIns="82296" tIns="41148" rIns="82296" bIns="41148" anchor="ctr">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effectLst/>
              <a:uLnTx/>
              <a:uFillTx/>
              <a:latin typeface="Alexandria" pitchFamily="2" charset="-78"/>
              <a:cs typeface="Alexandria" pitchFamily="2" charset="-78"/>
            </a:endParaRPr>
          </a:p>
        </p:txBody>
      </p:sp>
      <p:sp>
        <p:nvSpPr>
          <p:cNvPr id="34" name="Free Form 49">
            <a:extLst>
              <a:ext uri="{FF2B5EF4-FFF2-40B4-BE49-F238E27FC236}">
                <a16:creationId xmlns:a16="http://schemas.microsoft.com/office/drawing/2014/main" id="{05F3D03A-98B0-14A8-ED30-2FABD7EC0144}"/>
              </a:ext>
            </a:extLst>
          </p:cNvPr>
          <p:cNvSpPr/>
          <p:nvPr/>
        </p:nvSpPr>
        <p:spPr>
          <a:xfrm>
            <a:off x="6562342" y="2459298"/>
            <a:ext cx="1101995" cy="1198064"/>
          </a:xfrm>
          <a:custGeom>
            <a:avLst/>
            <a:gdLst/>
            <a:ahLst/>
            <a:cxnLst/>
            <a:rect l="0" t="0" r="0" b="0"/>
            <a:pathLst>
              <a:path w="543242" h="576300">
                <a:moveTo>
                  <a:pt x="0" y="0"/>
                </a:moveTo>
                <a:cubicBezTo>
                  <a:pt x="299993" y="0"/>
                  <a:pt x="543242" y="258032"/>
                  <a:pt x="543242" y="576300"/>
                </a:cubicBezTo>
                <a:lnTo>
                  <a:pt x="0" y="576300"/>
                </a:lnTo>
                <a:close/>
              </a:path>
            </a:pathLst>
          </a:custGeom>
          <a:solidFill>
            <a:srgbClr val="203E5F"/>
          </a:solidFill>
          <a:ln w="0" cap="flat" cmpd="sng">
            <a:noFill/>
            <a:prstDash val="solid"/>
            <a:miter lim="800000"/>
          </a:ln>
        </p:spPr>
        <p:txBody>
          <a:bodyPr wrap="square" lIns="82296" tIns="41148" rIns="82296" bIns="41148"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effectLst/>
              <a:uLnTx/>
              <a:uFillTx/>
              <a:latin typeface="Alexandria" pitchFamily="2" charset="-78"/>
              <a:cs typeface="Alexandria" pitchFamily="2" charset="-78"/>
            </a:endParaRPr>
          </a:p>
        </p:txBody>
      </p:sp>
      <p:sp>
        <p:nvSpPr>
          <p:cNvPr id="35" name="Free Form 51">
            <a:extLst>
              <a:ext uri="{FF2B5EF4-FFF2-40B4-BE49-F238E27FC236}">
                <a16:creationId xmlns:a16="http://schemas.microsoft.com/office/drawing/2014/main" id="{E310DD37-23C1-9FC8-23EA-37B2AB16FC1F}"/>
              </a:ext>
            </a:extLst>
          </p:cNvPr>
          <p:cNvSpPr/>
          <p:nvPr/>
        </p:nvSpPr>
        <p:spPr>
          <a:xfrm>
            <a:off x="5394034" y="3696535"/>
            <a:ext cx="1101995" cy="1195770"/>
          </a:xfrm>
          <a:custGeom>
            <a:avLst/>
            <a:gdLst/>
            <a:ahLst/>
            <a:cxnLst/>
            <a:rect l="0" t="0" r="0" b="0"/>
            <a:pathLst>
              <a:path w="543242" h="575195">
                <a:moveTo>
                  <a:pt x="543242" y="575195"/>
                </a:moveTo>
                <a:cubicBezTo>
                  <a:pt x="243243" y="575195"/>
                  <a:pt x="0" y="317671"/>
                  <a:pt x="0" y="0"/>
                </a:cubicBezTo>
                <a:lnTo>
                  <a:pt x="543242" y="0"/>
                </a:lnTo>
                <a:close/>
              </a:path>
            </a:pathLst>
          </a:custGeom>
          <a:solidFill>
            <a:srgbClr val="FFCC00"/>
          </a:solidFill>
          <a:ln w="0" cap="flat" cmpd="sng">
            <a:noFill/>
            <a:prstDash val="solid"/>
            <a:miter lim="800000"/>
          </a:ln>
        </p:spPr>
        <p:txBody>
          <a:bodyPr wrap="square" lIns="82296" tIns="41148" rIns="82296" bIns="41148" anchor="ctr">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effectLst/>
              <a:uLnTx/>
              <a:uFillTx/>
              <a:latin typeface="Alexandria" pitchFamily="2" charset="-78"/>
              <a:cs typeface="Alexandria" pitchFamily="2" charset="-78"/>
            </a:endParaRPr>
          </a:p>
        </p:txBody>
      </p:sp>
      <p:sp>
        <p:nvSpPr>
          <p:cNvPr id="36" name="Free Form 53">
            <a:extLst>
              <a:ext uri="{FF2B5EF4-FFF2-40B4-BE49-F238E27FC236}">
                <a16:creationId xmlns:a16="http://schemas.microsoft.com/office/drawing/2014/main" id="{F7E66BC8-BCA6-C1E8-CCE5-49F71C5AC041}"/>
              </a:ext>
            </a:extLst>
          </p:cNvPr>
          <p:cNvSpPr/>
          <p:nvPr/>
        </p:nvSpPr>
        <p:spPr>
          <a:xfrm>
            <a:off x="6562342" y="3696535"/>
            <a:ext cx="1101993" cy="1195770"/>
          </a:xfrm>
          <a:custGeom>
            <a:avLst/>
            <a:gdLst/>
            <a:ahLst/>
            <a:cxnLst/>
            <a:rect l="0" t="0" r="0" b="0"/>
            <a:pathLst>
              <a:path w="543242" h="575195">
                <a:moveTo>
                  <a:pt x="543242" y="0"/>
                </a:moveTo>
                <a:cubicBezTo>
                  <a:pt x="543242" y="317671"/>
                  <a:pt x="299993" y="575195"/>
                  <a:pt x="0" y="575195"/>
                </a:cubicBezTo>
                <a:lnTo>
                  <a:pt x="0" y="0"/>
                </a:lnTo>
                <a:close/>
              </a:path>
            </a:pathLst>
          </a:custGeom>
          <a:solidFill>
            <a:srgbClr val="00AEEF"/>
          </a:solidFill>
          <a:ln w="0" cap="flat" cmpd="sng">
            <a:noFill/>
            <a:prstDash val="solid"/>
            <a:miter lim="800000"/>
          </a:ln>
        </p:spPr>
        <p:txBody>
          <a:bodyPr wrap="square" lIns="82296" tIns="41148" rIns="82296" bIns="41148" anchor="ctr">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effectLst/>
              <a:uLnTx/>
              <a:uFillTx/>
              <a:latin typeface="Alexandria" pitchFamily="2" charset="-78"/>
              <a:cs typeface="Alexandria" pitchFamily="2" charset="-78"/>
            </a:endParaRPr>
          </a:p>
        </p:txBody>
      </p:sp>
      <p:sp>
        <p:nvSpPr>
          <p:cNvPr id="37" name="TextBox 55">
            <a:extLst>
              <a:ext uri="{FF2B5EF4-FFF2-40B4-BE49-F238E27FC236}">
                <a16:creationId xmlns:a16="http://schemas.microsoft.com/office/drawing/2014/main" id="{4D74CB4E-738B-C63E-5958-C68B0205F97E}"/>
              </a:ext>
            </a:extLst>
          </p:cNvPr>
          <p:cNvSpPr txBox="1"/>
          <p:nvPr/>
        </p:nvSpPr>
        <p:spPr>
          <a:xfrm>
            <a:off x="2436058" y="1912842"/>
            <a:ext cx="2678798" cy="1179208"/>
          </a:xfrm>
          <a:prstGeom prst="rect">
            <a:avLst/>
          </a:prstGeom>
          <a:noFill/>
          <a:ln>
            <a:noFill/>
          </a:ln>
        </p:spPr>
        <p:txBody>
          <a:bodyPr wrap="square" lIns="0" tIns="0" rIns="0" bIns="0" anchor="t"/>
          <a:lstStyle/>
          <a:p>
            <a:pPr algn="r" rtl="1">
              <a:spcAft>
                <a:spcPts val="200"/>
              </a:spcAft>
              <a:defRPr lang="en-US"/>
            </a:pPr>
            <a:r>
              <a:rPr lang="ar-SA" sz="1400" b="1" kern="0" dirty="0">
                <a:solidFill>
                  <a:srgbClr val="00B0F0"/>
                </a:solidFill>
                <a:latin typeface="Alexandria" pitchFamily="2" charset="-78"/>
                <a:ea typeface="GE SS Text Medium" panose="020A0503020102020204" pitchFamily="18" charset="-78"/>
                <a:cs typeface="Alexandria" pitchFamily="2" charset="-78"/>
              </a:rPr>
              <a:t>وجود هدف مشترك </a:t>
            </a:r>
          </a:p>
          <a:p>
            <a:pPr algn="justLow" rtl="1">
              <a:defRPr lang="en-US"/>
            </a:pPr>
            <a:r>
              <a:rPr lang="ar-SA" sz="1400" dirty="0">
                <a:latin typeface="Alexandria" charset="0"/>
                <a:cs typeface="Alexandria" charset="0"/>
              </a:rPr>
              <a:t>إن دور القيادة هو السعي لتوحيد الأهداف والعمل على تحقيق التقارب بينها  </a:t>
            </a:r>
          </a:p>
        </p:txBody>
      </p:sp>
      <p:sp>
        <p:nvSpPr>
          <p:cNvPr id="38" name="TextBox 56">
            <a:extLst>
              <a:ext uri="{FF2B5EF4-FFF2-40B4-BE49-F238E27FC236}">
                <a16:creationId xmlns:a16="http://schemas.microsoft.com/office/drawing/2014/main" id="{E2F79E22-05A0-04D0-3E89-8321F13CD98D}"/>
              </a:ext>
            </a:extLst>
          </p:cNvPr>
          <p:cNvSpPr txBox="1"/>
          <p:nvPr/>
        </p:nvSpPr>
        <p:spPr>
          <a:xfrm>
            <a:off x="8043225" y="1932240"/>
            <a:ext cx="3065278" cy="1334758"/>
          </a:xfrm>
          <a:prstGeom prst="rect">
            <a:avLst/>
          </a:prstGeom>
          <a:noFill/>
          <a:ln>
            <a:noFill/>
          </a:ln>
        </p:spPr>
        <p:txBody>
          <a:bodyPr wrap="square" lIns="0" tIns="0" rIns="0" bIns="0" anchor="t"/>
          <a:lstStyle/>
          <a:p>
            <a:pPr algn="r" rtl="1">
              <a:spcAft>
                <a:spcPts val="200"/>
              </a:spcAft>
              <a:defRPr lang="en-US"/>
            </a:pPr>
            <a:r>
              <a:rPr lang="ar-SA" sz="1400" b="1" kern="0" dirty="0">
                <a:solidFill>
                  <a:srgbClr val="00B0F0"/>
                </a:solidFill>
                <a:latin typeface="Alexandria" pitchFamily="2" charset="-78"/>
                <a:ea typeface="GE SS Text Medium" panose="020A0503020102020204" pitchFamily="18" charset="-78"/>
                <a:cs typeface="Alexandria" pitchFamily="2" charset="-78"/>
              </a:rPr>
              <a:t>وجود الجماعة </a:t>
            </a:r>
          </a:p>
          <a:p>
            <a:pPr algn="justLow" rtl="1">
              <a:defRPr lang="en-US"/>
            </a:pPr>
            <a:r>
              <a:rPr lang="ar-SA" sz="1400" dirty="0">
                <a:latin typeface="Alexandria" charset="0"/>
                <a:cs typeface="Alexandria" charset="0"/>
              </a:rPr>
              <a:t>حيث تعتبر القيادة في حقيقتها أحد المظاهر الاجتماعية التي نشأت بنشوء المجتمعات، فعندما يوجد لدينا مجتمع ما، وإن كان محدودا، يصبح هناك حاجة للقيادة  </a:t>
            </a:r>
          </a:p>
        </p:txBody>
      </p:sp>
      <p:sp>
        <p:nvSpPr>
          <p:cNvPr id="39" name="TextBox 57">
            <a:extLst>
              <a:ext uri="{FF2B5EF4-FFF2-40B4-BE49-F238E27FC236}">
                <a16:creationId xmlns:a16="http://schemas.microsoft.com/office/drawing/2014/main" id="{89762ED4-EA9C-565D-5C3D-BFF8434006AB}"/>
              </a:ext>
            </a:extLst>
          </p:cNvPr>
          <p:cNvSpPr txBox="1"/>
          <p:nvPr/>
        </p:nvSpPr>
        <p:spPr>
          <a:xfrm>
            <a:off x="2436057" y="4538337"/>
            <a:ext cx="2796487" cy="1395261"/>
          </a:xfrm>
          <a:prstGeom prst="rect">
            <a:avLst/>
          </a:prstGeom>
          <a:noFill/>
          <a:ln>
            <a:noFill/>
          </a:ln>
        </p:spPr>
        <p:txBody>
          <a:bodyPr wrap="square" lIns="0" tIns="0" rIns="0" bIns="0" anchor="t"/>
          <a:lstStyle/>
          <a:p>
            <a:pPr algn="r" rtl="1">
              <a:spcAft>
                <a:spcPts val="200"/>
              </a:spcAft>
              <a:defRPr lang="en-US"/>
            </a:pPr>
            <a:r>
              <a:rPr lang="ar-SA" sz="1400" b="1" kern="0" dirty="0">
                <a:solidFill>
                  <a:srgbClr val="00B0F0"/>
                </a:solidFill>
                <a:latin typeface="Alexandria" pitchFamily="2" charset="-78"/>
                <a:ea typeface="GE SS Text Medium" panose="020A0503020102020204" pitchFamily="18" charset="-78"/>
                <a:cs typeface="Alexandria" pitchFamily="2" charset="-78"/>
              </a:rPr>
              <a:t>القدرة على التأثير </a:t>
            </a:r>
          </a:p>
          <a:p>
            <a:pPr algn="justLow" rtl="1">
              <a:defRPr lang="en-US"/>
            </a:pPr>
            <a:r>
              <a:rPr lang="ar-SA" sz="1400" dirty="0">
                <a:latin typeface="Alexandria" charset="0"/>
                <a:cs typeface="Alexandria" charset="0"/>
              </a:rPr>
              <a:t>إن جوهر معنى القيادة هو القدرة على التأثير في سلوك الجماعة وهي تعتبر الخطوة التنفيذية التي تتمثل في الممارسة الفعلية للقيادة  </a:t>
            </a:r>
          </a:p>
        </p:txBody>
      </p:sp>
      <p:sp>
        <p:nvSpPr>
          <p:cNvPr id="40" name="TextBox 58">
            <a:extLst>
              <a:ext uri="{FF2B5EF4-FFF2-40B4-BE49-F238E27FC236}">
                <a16:creationId xmlns:a16="http://schemas.microsoft.com/office/drawing/2014/main" id="{4BDF24A0-9A8D-F198-E535-2C5A14A65458}"/>
              </a:ext>
            </a:extLst>
          </p:cNvPr>
          <p:cNvSpPr txBox="1"/>
          <p:nvPr/>
        </p:nvSpPr>
        <p:spPr>
          <a:xfrm>
            <a:off x="7955862" y="4517911"/>
            <a:ext cx="3152641" cy="1415688"/>
          </a:xfrm>
          <a:prstGeom prst="rect">
            <a:avLst/>
          </a:prstGeom>
          <a:noFill/>
          <a:ln>
            <a:noFill/>
          </a:ln>
        </p:spPr>
        <p:txBody>
          <a:bodyPr wrap="square" lIns="0" tIns="0" rIns="0" bIns="0" anchor="t"/>
          <a:lstStyle/>
          <a:p>
            <a:pPr algn="r" rtl="1">
              <a:spcAft>
                <a:spcPts val="200"/>
              </a:spcAft>
              <a:defRPr lang="en-US"/>
            </a:pPr>
            <a:r>
              <a:rPr lang="ar-SA" sz="1400" b="1" kern="0" dirty="0">
                <a:solidFill>
                  <a:srgbClr val="00B0F0"/>
                </a:solidFill>
                <a:latin typeface="Alexandria" pitchFamily="2" charset="-78"/>
                <a:ea typeface="GE SS Text Medium" panose="020A0503020102020204" pitchFamily="18" charset="-78"/>
                <a:cs typeface="Alexandria" pitchFamily="2" charset="-78"/>
              </a:rPr>
              <a:t>التناسق والانسجام </a:t>
            </a:r>
          </a:p>
          <a:p>
            <a:pPr algn="justLow" rtl="1">
              <a:defRPr lang="en-US"/>
            </a:pPr>
            <a:r>
              <a:rPr lang="ar-SA" sz="1400" dirty="0">
                <a:latin typeface="Alexandria" charset="0"/>
                <a:cs typeface="Alexandria" charset="0"/>
              </a:rPr>
              <a:t>نجاح العمل المشترك يتطلب تناسق وانسجام بين أعضاء الجماعة حتى يوجهوا جميع جهودهم نحو تحقيق الهدف المشترك بشكل يساعد ولا يعيق العملية ذاتها  </a:t>
            </a:r>
          </a:p>
        </p:txBody>
      </p:sp>
    </p:spTree>
    <p:extLst>
      <p:ext uri="{BB962C8B-B14F-4D97-AF65-F5344CB8AC3E}">
        <p14:creationId xmlns:p14="http://schemas.microsoft.com/office/powerpoint/2010/main" val="41818761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133853" y="2864161"/>
            <a:ext cx="4676103"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الوظائف الأساسية للقيادة</a:t>
            </a: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31210895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42B89F06-DE18-682C-53DB-60348877537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indent="0" algn="r"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Rectangle 4">
            <a:extLst>
              <a:ext uri="{FF2B5EF4-FFF2-40B4-BE49-F238E27FC236}">
                <a16:creationId xmlns:a16="http://schemas.microsoft.com/office/drawing/2014/main" id="{500CCA8D-6A4F-A2F8-AFC7-C7648E6208DC}"/>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DB633CD0-05C9-ABEA-4FD6-425406D75031}"/>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9">
            <a:extLst>
              <a:ext uri="{FF2B5EF4-FFF2-40B4-BE49-F238E27FC236}">
                <a16:creationId xmlns:a16="http://schemas.microsoft.com/office/drawing/2014/main" id="{F1F8E3E1-B671-97B5-1BDA-B5917E457837}"/>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3">
            <a:extLst>
              <a:ext uri="{FF2B5EF4-FFF2-40B4-BE49-F238E27FC236}">
                <a16:creationId xmlns:a16="http://schemas.microsoft.com/office/drawing/2014/main" id="{0FFB94C5-F40F-FC5B-99DB-E00641303F8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1">
            <a:extLst>
              <a:ext uri="{FF2B5EF4-FFF2-40B4-BE49-F238E27FC236}">
                <a16:creationId xmlns:a16="http://schemas.microsoft.com/office/drawing/2014/main" id="{E0A8F755-8A13-D4CE-7CBC-CB5476ACE3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Rounded Corners 217">
            <a:extLst>
              <a:ext uri="{FF2B5EF4-FFF2-40B4-BE49-F238E27FC236}">
                <a16:creationId xmlns:a16="http://schemas.microsoft.com/office/drawing/2014/main" id="{12FAB6A3-AB69-6503-5249-20705ED2464E}"/>
              </a:ext>
            </a:extLst>
          </p:cNvPr>
          <p:cNvSpPr/>
          <p:nvPr/>
        </p:nvSpPr>
        <p:spPr>
          <a:xfrm>
            <a:off x="8697918" y="2659800"/>
            <a:ext cx="2359947" cy="3170228"/>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algn="justLow" rtl="1">
              <a:lnSpc>
                <a:spcPct val="150000"/>
              </a:lnSpc>
              <a:defRPr lang="en-US"/>
            </a:pPr>
            <a:r>
              <a:rPr lang="ar-SA" sz="1400" b="1" dirty="0">
                <a:solidFill>
                  <a:schemeClr val="bg1"/>
                </a:solidFill>
                <a:latin typeface="Alexandria" charset="0"/>
                <a:cs typeface="Alexandria" charset="0"/>
              </a:rPr>
              <a:t>1- توفير المعلومات:</a:t>
            </a:r>
          </a:p>
          <a:p>
            <a:pPr algn="justLow" rtl="1">
              <a:lnSpc>
                <a:spcPct val="150000"/>
              </a:lnSpc>
              <a:defRPr lang="en-US"/>
            </a:pPr>
            <a:endParaRPr lang="ar-SA" sz="1400" dirty="0">
              <a:solidFill>
                <a:schemeClr val="bg1"/>
              </a:solidFill>
              <a:latin typeface="Alexandria" charset="0"/>
              <a:cs typeface="Alexandria" charset="0"/>
            </a:endParaRPr>
          </a:p>
          <a:p>
            <a:pPr algn="justLow" rtl="1">
              <a:lnSpc>
                <a:spcPct val="150000"/>
              </a:lnSpc>
              <a:defRPr lang="en-US"/>
            </a:pPr>
            <a:r>
              <a:rPr lang="ar-SA" sz="1400" dirty="0">
                <a:solidFill>
                  <a:schemeClr val="bg1"/>
                </a:solidFill>
                <a:latin typeface="Alexandria" charset="0"/>
                <a:cs typeface="Alexandria" charset="0"/>
              </a:rPr>
              <a:t>  حيث يجب أن يتوفر في القيادة قدر من المعرفة الواعية التي تجعلها المصدر الموضوعي للعاملين داخل المنظمة  </a:t>
            </a:r>
          </a:p>
        </p:txBody>
      </p:sp>
      <p:sp>
        <p:nvSpPr>
          <p:cNvPr id="10" name="Rectangle: Rounded Corners 217">
            <a:extLst>
              <a:ext uri="{FF2B5EF4-FFF2-40B4-BE49-F238E27FC236}">
                <a16:creationId xmlns:a16="http://schemas.microsoft.com/office/drawing/2014/main" id="{3F1EC0DB-BC0A-CAA5-464B-3AF6E939C5F5}"/>
              </a:ext>
            </a:extLst>
          </p:cNvPr>
          <p:cNvSpPr/>
          <p:nvPr/>
        </p:nvSpPr>
        <p:spPr>
          <a:xfrm>
            <a:off x="6096000" y="2659800"/>
            <a:ext cx="2359947" cy="3170228"/>
          </a:xfrm>
          <a:prstGeom prst="roundRect">
            <a:avLst/>
          </a:prstGeom>
          <a:solidFill>
            <a:srgbClr val="00AEEF"/>
          </a:solidFill>
          <a:ln w="12700" cap="flat" cmpd="sng" algn="ctr">
            <a:solidFill>
              <a:srgbClr val="D56F61"/>
            </a:solidFill>
            <a:prstDash val="solid"/>
          </a:ln>
          <a:effectLst/>
        </p:spPr>
        <p:txBody>
          <a:bodyPr lIns="45720" tIns="72000" rIns="45720" bIns="72000" rtlCol="0" anchor="t"/>
          <a:lstStyle/>
          <a:p>
            <a:pPr algn="justLow" rtl="1">
              <a:lnSpc>
                <a:spcPct val="150000"/>
              </a:lnSpc>
              <a:defRPr lang="en-US"/>
            </a:pPr>
            <a:r>
              <a:rPr lang="ar-SA" sz="1400" b="1" dirty="0">
                <a:solidFill>
                  <a:schemeClr val="bg1"/>
                </a:solidFill>
                <a:latin typeface="Alexandria" charset="0"/>
                <a:cs typeface="Alexandria" charset="0"/>
              </a:rPr>
              <a:t>2- توفير الخبرة:</a:t>
            </a:r>
          </a:p>
          <a:p>
            <a:pPr algn="justLow" rtl="1">
              <a:lnSpc>
                <a:spcPct val="150000"/>
              </a:lnSpc>
              <a:defRPr lang="en-US"/>
            </a:pPr>
            <a:endParaRPr lang="ar-SA" sz="1400" dirty="0">
              <a:solidFill>
                <a:schemeClr val="bg1"/>
              </a:solidFill>
              <a:latin typeface="Alexandria" charset="0"/>
              <a:cs typeface="Alexandria" charset="0"/>
            </a:endParaRPr>
          </a:p>
          <a:p>
            <a:pPr algn="justLow" rtl="1">
              <a:lnSpc>
                <a:spcPct val="150000"/>
              </a:lnSpc>
              <a:defRPr lang="en-US"/>
            </a:pPr>
            <a:r>
              <a:rPr lang="ar-SA" sz="1400" dirty="0">
                <a:solidFill>
                  <a:schemeClr val="bg1"/>
                </a:solidFill>
                <a:latin typeface="Alexandria" charset="0"/>
                <a:cs typeface="Alexandria" charset="0"/>
              </a:rPr>
              <a:t>   فالقيادة يجب أن تكون مصدر المعرفة والخبرة في المنظمة نتيجة تراكم الخبرات المعرفية والمهنية للقائمين على الإدارة  </a:t>
            </a:r>
          </a:p>
        </p:txBody>
      </p:sp>
      <p:sp>
        <p:nvSpPr>
          <p:cNvPr id="11" name="Rectangle: Rounded Corners 217">
            <a:extLst>
              <a:ext uri="{FF2B5EF4-FFF2-40B4-BE49-F238E27FC236}">
                <a16:creationId xmlns:a16="http://schemas.microsoft.com/office/drawing/2014/main" id="{0318C035-DDB3-59CD-1CBC-21FE69E34651}"/>
              </a:ext>
            </a:extLst>
          </p:cNvPr>
          <p:cNvSpPr/>
          <p:nvPr/>
        </p:nvSpPr>
        <p:spPr>
          <a:xfrm>
            <a:off x="3494082" y="2708784"/>
            <a:ext cx="2359947" cy="3127179"/>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algn="justLow" rtl="1">
              <a:lnSpc>
                <a:spcPct val="150000"/>
              </a:lnSpc>
              <a:defRPr lang="en-US"/>
            </a:pPr>
            <a:r>
              <a:rPr lang="ar-SA" sz="1400" b="1" dirty="0">
                <a:solidFill>
                  <a:schemeClr val="bg1"/>
                </a:solidFill>
                <a:latin typeface="Alexandria" charset="0"/>
                <a:cs typeface="Alexandria" charset="0"/>
              </a:rPr>
              <a:t>3- رسم استراتيجيات المنظمة: </a:t>
            </a:r>
          </a:p>
          <a:p>
            <a:pPr algn="justLow" rtl="1">
              <a:lnSpc>
                <a:spcPct val="150000"/>
              </a:lnSpc>
              <a:defRPr lang="en-US"/>
            </a:pPr>
            <a:endParaRPr lang="ar-SA" sz="1400" dirty="0">
              <a:solidFill>
                <a:schemeClr val="bg1"/>
              </a:solidFill>
              <a:latin typeface="Alexandria" charset="0"/>
              <a:cs typeface="Alexandria" charset="0"/>
            </a:endParaRPr>
          </a:p>
          <a:p>
            <a:pPr algn="justLow" rtl="1">
              <a:lnSpc>
                <a:spcPct val="150000"/>
              </a:lnSpc>
              <a:defRPr lang="en-US"/>
            </a:pPr>
            <a:r>
              <a:rPr lang="ar-SA" sz="1400" dirty="0">
                <a:solidFill>
                  <a:schemeClr val="bg1"/>
                </a:solidFill>
                <a:latin typeface="Alexandria" charset="0"/>
                <a:cs typeface="Alexandria" charset="0"/>
              </a:rPr>
              <a:t>  تضع القيادة السياسة العامة للمنظمة وتحديد الأهداف الإستراتيجية والتكتيكية لها  </a:t>
            </a:r>
          </a:p>
        </p:txBody>
      </p:sp>
      <p:sp>
        <p:nvSpPr>
          <p:cNvPr id="12" name="Rectangle: Rounded Corners 217">
            <a:extLst>
              <a:ext uri="{FF2B5EF4-FFF2-40B4-BE49-F238E27FC236}">
                <a16:creationId xmlns:a16="http://schemas.microsoft.com/office/drawing/2014/main" id="{8225D4D8-F018-83BC-310F-334C97236E48}"/>
              </a:ext>
            </a:extLst>
          </p:cNvPr>
          <p:cNvSpPr/>
          <p:nvPr/>
        </p:nvSpPr>
        <p:spPr>
          <a:xfrm>
            <a:off x="892164" y="2708784"/>
            <a:ext cx="2359947" cy="3127179"/>
          </a:xfrm>
          <a:prstGeom prst="roundRect">
            <a:avLst/>
          </a:prstGeom>
          <a:solidFill>
            <a:srgbClr val="00AEEF"/>
          </a:solidFill>
          <a:ln w="12700" cap="flat" cmpd="sng" algn="ctr">
            <a:solidFill>
              <a:srgbClr val="D56F61"/>
            </a:solidFill>
            <a:prstDash val="solid"/>
          </a:ln>
          <a:effectLst/>
        </p:spPr>
        <p:txBody>
          <a:bodyPr lIns="45720" tIns="72000" rIns="45720" bIns="72000" rtlCol="0" anchor="t"/>
          <a:lstStyle/>
          <a:p>
            <a:pPr algn="justLow" rtl="1">
              <a:lnSpc>
                <a:spcPct val="150000"/>
              </a:lnSpc>
              <a:defRPr lang="en-US"/>
            </a:pPr>
            <a:r>
              <a:rPr lang="ar-SA" sz="1400" b="1" dirty="0">
                <a:solidFill>
                  <a:schemeClr val="bg1"/>
                </a:solidFill>
                <a:latin typeface="Alexandria" charset="0"/>
                <a:cs typeface="Alexandria" charset="0"/>
              </a:rPr>
              <a:t>4- التخطيط التنفيذي:</a:t>
            </a:r>
          </a:p>
          <a:p>
            <a:pPr algn="justLow" rtl="1">
              <a:lnSpc>
                <a:spcPct val="150000"/>
              </a:lnSpc>
              <a:defRPr lang="en-US"/>
            </a:pPr>
            <a:endParaRPr lang="ar-SA" sz="1400" dirty="0">
              <a:solidFill>
                <a:schemeClr val="bg1"/>
              </a:solidFill>
              <a:latin typeface="Alexandria" charset="0"/>
              <a:cs typeface="Alexandria" charset="0"/>
            </a:endParaRPr>
          </a:p>
          <a:p>
            <a:pPr algn="justLow" rtl="1">
              <a:lnSpc>
                <a:spcPct val="150000"/>
              </a:lnSpc>
              <a:defRPr lang="en-US"/>
            </a:pPr>
            <a:r>
              <a:rPr lang="ar-SA" sz="1400" dirty="0">
                <a:solidFill>
                  <a:schemeClr val="bg1"/>
                </a:solidFill>
                <a:latin typeface="Alexandria" charset="0"/>
                <a:cs typeface="Alexandria" charset="0"/>
              </a:rPr>
              <a:t>تتولى القيادة الإشراف على وضع الخطط وأساليب العمل ووسائل التنفيذ والبرنامج الزمني  </a:t>
            </a:r>
          </a:p>
        </p:txBody>
      </p:sp>
      <p:sp>
        <p:nvSpPr>
          <p:cNvPr id="13" name="TextBox 2">
            <a:extLst>
              <a:ext uri="{FF2B5EF4-FFF2-40B4-BE49-F238E27FC236}">
                <a16:creationId xmlns:a16="http://schemas.microsoft.com/office/drawing/2014/main" id="{AF2260C5-8054-0B60-0C30-6E595D5BC010}"/>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الوظائف الأساسية للقيادة</a:t>
            </a:r>
            <a:endParaRPr lang="ar-EG" sz="2000" b="1" dirty="0">
              <a:solidFill>
                <a:prstClr val="black"/>
              </a:solidFill>
              <a:latin typeface="Alexandria" pitchFamily="2" charset="-78"/>
              <a:cs typeface="Alexandria" pitchFamily="2" charset="-78"/>
            </a:endParaRPr>
          </a:p>
        </p:txBody>
      </p:sp>
      <p:sp>
        <p:nvSpPr>
          <p:cNvPr id="14" name="مستطيل 13">
            <a:extLst>
              <a:ext uri="{FF2B5EF4-FFF2-40B4-BE49-F238E27FC236}">
                <a16:creationId xmlns:a16="http://schemas.microsoft.com/office/drawing/2014/main" id="{FBE6086C-ACEF-B974-4EF1-C4200FAA611A}"/>
              </a:ext>
            </a:extLst>
          </p:cNvPr>
          <p:cNvSpPr/>
          <p:nvPr/>
        </p:nvSpPr>
        <p:spPr>
          <a:xfrm>
            <a:off x="2777306" y="1808193"/>
            <a:ext cx="8330685" cy="637342"/>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القيادة لها العديد من الوظائف الأساسية ومنها:</a:t>
            </a:r>
          </a:p>
        </p:txBody>
      </p:sp>
    </p:spTree>
    <p:extLst>
      <p:ext uri="{BB962C8B-B14F-4D97-AF65-F5344CB8AC3E}">
        <p14:creationId xmlns:p14="http://schemas.microsoft.com/office/powerpoint/2010/main" val="344232240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Rounded Corners 24">
            <a:extLst>
              <a:ext uri="{FF2B5EF4-FFF2-40B4-BE49-F238E27FC236}">
                <a16:creationId xmlns:a16="http://schemas.microsoft.com/office/drawing/2014/main" id="{0551E68E-1263-0416-3FF9-DEF7C0A05D55}"/>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p>
          <a:p>
            <a:pPr marL="282575" marR="0" lvl="0" indent="0" algn="r"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Rectangle 4">
            <a:extLst>
              <a:ext uri="{FF2B5EF4-FFF2-40B4-BE49-F238E27FC236}">
                <a16:creationId xmlns:a16="http://schemas.microsoft.com/office/drawing/2014/main" id="{87C50742-CC59-C537-43EB-E49F418596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id="{96C728FF-9AF8-7D7F-6483-6160D4FB453D}"/>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9">
            <a:extLst>
              <a:ext uri="{FF2B5EF4-FFF2-40B4-BE49-F238E27FC236}">
                <a16:creationId xmlns:a16="http://schemas.microsoft.com/office/drawing/2014/main" id="{2FF3FE03-A0C6-D257-0716-BC754A7AC053}"/>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3">
            <a:extLst>
              <a:ext uri="{FF2B5EF4-FFF2-40B4-BE49-F238E27FC236}">
                <a16:creationId xmlns:a16="http://schemas.microsoft.com/office/drawing/2014/main" id="{334C27C4-43FC-0AEE-BF8F-1A6B08B8D34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1">
            <a:extLst>
              <a:ext uri="{FF2B5EF4-FFF2-40B4-BE49-F238E27FC236}">
                <a16:creationId xmlns:a16="http://schemas.microsoft.com/office/drawing/2014/main" id="{928A2647-48D2-1C37-A728-AE06BB3098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Rounded Corners 217">
            <a:extLst>
              <a:ext uri="{FF2B5EF4-FFF2-40B4-BE49-F238E27FC236}">
                <a16:creationId xmlns:a16="http://schemas.microsoft.com/office/drawing/2014/main" id="{3FE96E8D-C4CF-5DE0-5B8A-DD55A0B04802}"/>
              </a:ext>
            </a:extLst>
          </p:cNvPr>
          <p:cNvSpPr/>
          <p:nvPr/>
        </p:nvSpPr>
        <p:spPr>
          <a:xfrm>
            <a:off x="8748062" y="2682259"/>
            <a:ext cx="2359947" cy="3170228"/>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algn="justLow" rtl="1">
              <a:lnSpc>
                <a:spcPct val="150000"/>
              </a:lnSpc>
              <a:defRPr lang="en-US"/>
            </a:pPr>
            <a:r>
              <a:rPr lang="ar-SA" sz="1400" b="1" dirty="0">
                <a:solidFill>
                  <a:schemeClr val="bg1"/>
                </a:solidFill>
                <a:latin typeface="Alexandria" charset="0"/>
                <a:cs typeface="Alexandria" charset="0"/>
              </a:rPr>
              <a:t>5- الحفاظ على الأخلاقيات المهنية:</a:t>
            </a:r>
          </a:p>
          <a:p>
            <a:pPr algn="justLow" rtl="1">
              <a:lnSpc>
                <a:spcPct val="150000"/>
              </a:lnSpc>
              <a:defRPr lang="en-US"/>
            </a:pPr>
            <a:endParaRPr lang="ar-SA" sz="1400" dirty="0">
              <a:solidFill>
                <a:schemeClr val="bg1"/>
              </a:solidFill>
              <a:latin typeface="Alexandria" charset="0"/>
              <a:cs typeface="Alexandria" charset="0"/>
            </a:endParaRPr>
          </a:p>
          <a:p>
            <a:pPr algn="justLow" rtl="1">
              <a:lnSpc>
                <a:spcPct val="150000"/>
              </a:lnSpc>
              <a:defRPr lang="en-US"/>
            </a:pPr>
            <a:r>
              <a:rPr lang="ar-SA" sz="1400" dirty="0">
                <a:solidFill>
                  <a:schemeClr val="bg1"/>
                </a:solidFill>
                <a:latin typeface="Alexandria" charset="0"/>
                <a:cs typeface="Alexandria" charset="0"/>
              </a:rPr>
              <a:t>   عبر تقديم السلوك القيادي النموذجي في العلاقة مع جمهور المنظمة والعمل على صيانة أخلاقيات المهنة وتقديم القدوة في تحمل المسؤولية وضبط العمل وبذل الجهد  </a:t>
            </a:r>
          </a:p>
        </p:txBody>
      </p:sp>
      <p:sp>
        <p:nvSpPr>
          <p:cNvPr id="10" name="Rectangle: Rounded Corners 217">
            <a:extLst>
              <a:ext uri="{FF2B5EF4-FFF2-40B4-BE49-F238E27FC236}">
                <a16:creationId xmlns:a16="http://schemas.microsoft.com/office/drawing/2014/main" id="{9C95643E-9F5B-3B49-C92D-CB0479F814E9}"/>
              </a:ext>
            </a:extLst>
          </p:cNvPr>
          <p:cNvSpPr/>
          <p:nvPr/>
        </p:nvSpPr>
        <p:spPr>
          <a:xfrm>
            <a:off x="6146144" y="2682259"/>
            <a:ext cx="2359947" cy="3170228"/>
          </a:xfrm>
          <a:prstGeom prst="roundRect">
            <a:avLst/>
          </a:prstGeom>
          <a:solidFill>
            <a:srgbClr val="00AEEF"/>
          </a:solidFill>
          <a:ln w="12700" cap="flat" cmpd="sng" algn="ctr">
            <a:solidFill>
              <a:srgbClr val="D56F61"/>
            </a:solidFill>
            <a:prstDash val="solid"/>
          </a:ln>
          <a:effectLst/>
        </p:spPr>
        <p:txBody>
          <a:bodyPr lIns="45720" tIns="72000" rIns="45720" bIns="72000" rtlCol="0" anchor="t"/>
          <a:lstStyle/>
          <a:p>
            <a:pPr algn="justLow" rtl="1">
              <a:lnSpc>
                <a:spcPct val="150000"/>
              </a:lnSpc>
              <a:defRPr lang="en-US"/>
            </a:pPr>
            <a:r>
              <a:rPr lang="ar-SA" sz="1400" b="1" dirty="0">
                <a:solidFill>
                  <a:schemeClr val="bg1"/>
                </a:solidFill>
                <a:latin typeface="Alexandria" charset="0"/>
                <a:cs typeface="Alexandria" charset="0"/>
              </a:rPr>
              <a:t>6- التمثيل الخارجي للمنظمة:</a:t>
            </a:r>
          </a:p>
          <a:p>
            <a:pPr algn="justLow" rtl="1">
              <a:lnSpc>
                <a:spcPct val="150000"/>
              </a:lnSpc>
              <a:defRPr lang="en-US"/>
            </a:pPr>
            <a:endParaRPr lang="ar-SA" sz="1400" dirty="0">
              <a:solidFill>
                <a:schemeClr val="bg1"/>
              </a:solidFill>
              <a:latin typeface="Alexandria" charset="0"/>
              <a:cs typeface="Alexandria" charset="0"/>
            </a:endParaRPr>
          </a:p>
          <a:p>
            <a:pPr algn="justLow" rtl="1">
              <a:lnSpc>
                <a:spcPct val="150000"/>
              </a:lnSpc>
              <a:defRPr lang="en-US"/>
            </a:pPr>
            <a:r>
              <a:rPr lang="ar-SA" sz="1400" dirty="0">
                <a:solidFill>
                  <a:schemeClr val="bg1"/>
                </a:solidFill>
                <a:latin typeface="Alexandria" charset="0"/>
                <a:cs typeface="Alexandria" charset="0"/>
              </a:rPr>
              <a:t>  فالقائد يقوم بتمثيل المنظمة ومصالحها وعلاقاتها الخارجية وكذلك التزاماتها اتجاه المجتمع بأسره  </a:t>
            </a:r>
          </a:p>
        </p:txBody>
      </p:sp>
      <p:sp>
        <p:nvSpPr>
          <p:cNvPr id="11" name="Rectangle: Rounded Corners 217">
            <a:extLst>
              <a:ext uri="{FF2B5EF4-FFF2-40B4-BE49-F238E27FC236}">
                <a16:creationId xmlns:a16="http://schemas.microsoft.com/office/drawing/2014/main" id="{62282B63-E27A-4EA9-B82A-25BB48575D8F}"/>
              </a:ext>
            </a:extLst>
          </p:cNvPr>
          <p:cNvSpPr/>
          <p:nvPr/>
        </p:nvSpPr>
        <p:spPr>
          <a:xfrm>
            <a:off x="3544226" y="2731243"/>
            <a:ext cx="2359947" cy="3127179"/>
          </a:xfrm>
          <a:prstGeom prst="roundRect">
            <a:avLst/>
          </a:prstGeom>
          <a:solidFill>
            <a:srgbClr val="203E5F"/>
          </a:solidFill>
          <a:ln w="12700" cap="flat" cmpd="sng" algn="ctr">
            <a:solidFill>
              <a:srgbClr val="D56F61"/>
            </a:solidFill>
            <a:prstDash val="solid"/>
          </a:ln>
          <a:effectLst/>
        </p:spPr>
        <p:txBody>
          <a:bodyPr lIns="45720" tIns="72000" rIns="45720" bIns="72000" rtlCol="0" anchor="t"/>
          <a:lstStyle/>
          <a:p>
            <a:pPr algn="justLow" rtl="1">
              <a:lnSpc>
                <a:spcPct val="150000"/>
              </a:lnSpc>
              <a:defRPr lang="en-US"/>
            </a:pPr>
            <a:r>
              <a:rPr lang="ar-SA" sz="1400" b="1" dirty="0">
                <a:solidFill>
                  <a:schemeClr val="bg1"/>
                </a:solidFill>
                <a:latin typeface="Alexandria" charset="0"/>
                <a:cs typeface="Alexandria" charset="0"/>
              </a:rPr>
              <a:t>7- التنظيم:</a:t>
            </a:r>
          </a:p>
          <a:p>
            <a:pPr algn="justLow" rtl="1">
              <a:lnSpc>
                <a:spcPct val="150000"/>
              </a:lnSpc>
              <a:defRPr lang="en-US"/>
            </a:pPr>
            <a:endParaRPr lang="ar-SA" sz="1400" dirty="0">
              <a:solidFill>
                <a:schemeClr val="bg1"/>
              </a:solidFill>
              <a:latin typeface="Alexandria" charset="0"/>
              <a:cs typeface="Alexandria" charset="0"/>
            </a:endParaRPr>
          </a:p>
          <a:p>
            <a:pPr algn="justLow" rtl="1">
              <a:lnSpc>
                <a:spcPct val="150000"/>
              </a:lnSpc>
              <a:defRPr lang="en-US"/>
            </a:pPr>
            <a:r>
              <a:rPr lang="ar-SA" sz="1400" dirty="0">
                <a:solidFill>
                  <a:schemeClr val="bg1"/>
                </a:solidFill>
                <a:latin typeface="Alexandria" charset="0"/>
                <a:cs typeface="Alexandria" charset="0"/>
              </a:rPr>
              <a:t>  عبر قيام القيادة بتنظيم العلاقات الداخلية في المنظمة عبر القيام بأدوار السيطرة أو الوساطة بين العاملين في المنظمة  </a:t>
            </a:r>
          </a:p>
        </p:txBody>
      </p:sp>
      <p:sp>
        <p:nvSpPr>
          <p:cNvPr id="12" name="Rectangle: Rounded Corners 217">
            <a:extLst>
              <a:ext uri="{FF2B5EF4-FFF2-40B4-BE49-F238E27FC236}">
                <a16:creationId xmlns:a16="http://schemas.microsoft.com/office/drawing/2014/main" id="{D42C921C-6270-EC3D-0C14-6BE0C2AD1998}"/>
              </a:ext>
            </a:extLst>
          </p:cNvPr>
          <p:cNvSpPr/>
          <p:nvPr/>
        </p:nvSpPr>
        <p:spPr>
          <a:xfrm>
            <a:off x="942308" y="2731243"/>
            <a:ext cx="2359947" cy="3127179"/>
          </a:xfrm>
          <a:prstGeom prst="roundRect">
            <a:avLst/>
          </a:prstGeom>
          <a:solidFill>
            <a:srgbClr val="00AEEF"/>
          </a:solidFill>
          <a:ln w="12700" cap="flat" cmpd="sng" algn="ctr">
            <a:solidFill>
              <a:srgbClr val="D56F61"/>
            </a:solidFill>
            <a:prstDash val="solid"/>
          </a:ln>
          <a:effectLst/>
        </p:spPr>
        <p:txBody>
          <a:bodyPr lIns="45720" tIns="72000" rIns="45720" bIns="72000" rtlCol="0" anchor="t"/>
          <a:lstStyle/>
          <a:p>
            <a:pPr algn="justLow" rtl="1">
              <a:lnSpc>
                <a:spcPct val="150000"/>
              </a:lnSpc>
              <a:defRPr lang="en-US"/>
            </a:pPr>
            <a:r>
              <a:rPr lang="ar-SA" sz="1400" b="1" dirty="0">
                <a:solidFill>
                  <a:schemeClr val="bg1"/>
                </a:solidFill>
                <a:latin typeface="Alexandria" charset="0"/>
                <a:cs typeface="Alexandria" charset="0"/>
              </a:rPr>
              <a:t>8- الرقابة والتقييم: </a:t>
            </a:r>
          </a:p>
          <a:p>
            <a:pPr algn="justLow" rtl="1">
              <a:lnSpc>
                <a:spcPct val="150000"/>
              </a:lnSpc>
              <a:defRPr lang="en-US"/>
            </a:pPr>
            <a:endParaRPr lang="ar-SA" sz="1400" dirty="0">
              <a:solidFill>
                <a:schemeClr val="bg1"/>
              </a:solidFill>
              <a:latin typeface="Alexandria" charset="0"/>
              <a:cs typeface="Alexandria" charset="0"/>
            </a:endParaRPr>
          </a:p>
          <a:p>
            <a:pPr algn="justLow" rtl="1">
              <a:lnSpc>
                <a:spcPct val="150000"/>
              </a:lnSpc>
              <a:defRPr lang="en-US"/>
            </a:pPr>
            <a:r>
              <a:rPr lang="ar-SA" sz="1400" dirty="0">
                <a:solidFill>
                  <a:schemeClr val="bg1"/>
                </a:solidFill>
                <a:latin typeface="Alexandria" charset="0"/>
                <a:cs typeface="Alexandria" charset="0"/>
              </a:rPr>
              <a:t>من خلال القدرة على منح الثواب أو العقاب بالاستفادة من الخبرة والحرص على توفر عامل العدالة  </a:t>
            </a:r>
          </a:p>
        </p:txBody>
      </p:sp>
      <p:sp>
        <p:nvSpPr>
          <p:cNvPr id="13" name="TextBox 2">
            <a:extLst>
              <a:ext uri="{FF2B5EF4-FFF2-40B4-BE49-F238E27FC236}">
                <a16:creationId xmlns:a16="http://schemas.microsoft.com/office/drawing/2014/main" id="{483BF5B8-30F8-AC9E-8A9D-59166D9EAE41}"/>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الوظائف الأساسية للقيادة</a:t>
            </a:r>
            <a:endParaRPr lang="ar-EG" sz="2000" b="1" dirty="0">
              <a:solidFill>
                <a:prstClr val="black"/>
              </a:solidFill>
              <a:latin typeface="Alexandria" pitchFamily="2" charset="-78"/>
              <a:cs typeface="Alexandria" pitchFamily="2" charset="-78"/>
            </a:endParaRPr>
          </a:p>
        </p:txBody>
      </p:sp>
      <p:sp>
        <p:nvSpPr>
          <p:cNvPr id="14" name="مستطيل 13">
            <a:extLst>
              <a:ext uri="{FF2B5EF4-FFF2-40B4-BE49-F238E27FC236}">
                <a16:creationId xmlns:a16="http://schemas.microsoft.com/office/drawing/2014/main" id="{2DB422EB-B0DC-C6CC-8D90-C6A89D009F1B}"/>
              </a:ext>
            </a:extLst>
          </p:cNvPr>
          <p:cNvSpPr/>
          <p:nvPr/>
        </p:nvSpPr>
        <p:spPr>
          <a:xfrm>
            <a:off x="2777306" y="1808193"/>
            <a:ext cx="8330685" cy="637342"/>
          </a:xfrm>
          <a:prstGeom prst="rect">
            <a:avLst/>
          </a:prstGeom>
          <a:solidFill>
            <a:srgbClr val="203E5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latin typeface="Alexandria" pitchFamily="2" charset="-78"/>
                <a:cs typeface="Alexandria" pitchFamily="2" charset="-78"/>
              </a:rPr>
              <a:t>القيادة لها العديد من الوظائف الأساسية ومنها:</a:t>
            </a:r>
          </a:p>
        </p:txBody>
      </p:sp>
    </p:spTree>
    <p:extLst>
      <p:ext uri="{BB962C8B-B14F-4D97-AF65-F5344CB8AC3E}">
        <p14:creationId xmlns:p14="http://schemas.microsoft.com/office/powerpoint/2010/main" val="304758075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133853" y="2864161"/>
            <a:ext cx="4676103" cy="400110"/>
          </a:xfrm>
          <a:prstGeom prst="rect">
            <a:avLst/>
          </a:prstGeom>
          <a:noFill/>
        </p:spPr>
        <p:txBody>
          <a:bodyPr wrap="square" rtlCol="0">
            <a:spAutoFit/>
          </a:bodyPr>
          <a:lstStyle/>
          <a:p>
            <a:pPr algn="ctr" rtl="0"/>
            <a:r>
              <a:rPr lang="ar-EG" sz="2000" b="1" dirty="0">
                <a:solidFill>
                  <a:srgbClr val="00B0F0"/>
                </a:solidFill>
                <a:latin typeface="Alexandria" pitchFamily="2" charset="-78"/>
                <a:cs typeface="Alexandria" pitchFamily="2" charset="-78"/>
              </a:rPr>
              <a:t>أهمية القياد</a:t>
            </a:r>
            <a:r>
              <a:rPr lang="ar-SA" sz="2000" b="1" dirty="0">
                <a:solidFill>
                  <a:srgbClr val="00B0F0"/>
                </a:solidFill>
                <a:latin typeface="Alexandria" pitchFamily="2" charset="-78"/>
                <a:cs typeface="Alexandria" pitchFamily="2" charset="-78"/>
              </a:rPr>
              <a:t>ة</a:t>
            </a:r>
            <a:endParaRPr lang="ar-EG" sz="2000" b="1" dirty="0">
              <a:solidFill>
                <a:srgbClr val="00B0F0"/>
              </a:solidFill>
              <a:latin typeface="Alexandria" pitchFamily="2" charset="-78"/>
              <a:cs typeface="Alexandria" pitchFamily="2" charset="-78"/>
            </a:endParaRP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4">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130127356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E14A1F4-181B-D847-6BC3-0F75B82E573A}"/>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أهمية القيادة الإدارية</a:t>
            </a:r>
            <a:endParaRPr lang="ar-EG" sz="2000" b="1"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769F9636-9E98-B83F-809E-B9AEC001F96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5" name="Graphic 21">
            <a:extLst>
              <a:ext uri="{FF2B5EF4-FFF2-40B4-BE49-F238E27FC236}">
                <a16:creationId xmlns:a16="http://schemas.microsoft.com/office/drawing/2014/main" id="{5BB93E1D-D25E-BCC1-2D87-73CAC92C5F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063C6C45-414F-4917-B948-12651BD4B42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أهمية القيادة:</a:t>
            </a: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لقد ذهب كثير من رجال الفكر الإداري إلى القول بأن</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 القيادة هي جوهر العملية الإدارية وقلبها النابض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وأنها مفتاح الإدارة  </a:t>
            </a:r>
          </a:p>
          <a:p>
            <a:pPr marL="282575" marR="0" lvl="0" indent="0" algn="justLow" defTabSz="914400" rtl="1" eaLnBrk="1" fontAlgn="auto" latinLnBrk="0" hangingPunct="1">
              <a:lnSpc>
                <a:spcPct val="150000"/>
              </a:lnSpc>
              <a:spcBef>
                <a:spcPts val="0"/>
              </a:spcBef>
              <a:spcAft>
                <a:spcPts val="0"/>
              </a:spcAft>
              <a:buClrTx/>
              <a:buSzTx/>
              <a:buFontTx/>
              <a:buNone/>
              <a:tabLst/>
              <a:defRPr/>
            </a:pPr>
            <a:r>
              <a:rPr lang="ar-SA" sz="1400" kern="0" dirty="0">
                <a:solidFill>
                  <a:prstClr val="black"/>
                </a:solidFill>
                <a:latin typeface="Alexandria" charset="0"/>
                <a:cs typeface="Alexandria" charset="0"/>
              </a:rPr>
              <a:t> و</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المعيار الذي يحدد على ضوئه نجاح أي تنظيم إداري، ومن هنا جعل علماء الإدارة من القيادة موضوعًا رئيسيا في دراساتهم، وأصبحت تحتل جزءا بارزا في معظم كتب الإدارة العامة وإدارة الأعمال وعلم النفس الإداري   وتنبع أهمية ومكانة القيادة ودورها من كونها تقوم بدور أساسي يسري في كل جوانب العملية الإدارية فتجعل الإدارة أكثر ديناميكية وفاعلية   وتعمل كأداة محركة لها لتحقيق أهدافها   بل إن نجاح أو فشل القيادة الإدارية يمكن أن يؤثر في كيان الدولة ككل، فعلى سبيل المثال تعود المشكلات الاقتصادية التي عانت منها الولايات المتحدة أثناء العقد السابع من القرن العشرين إلى سوء الإدارة  </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algn="justLow">
              <a:lnSpc>
                <a:spcPct val="150000"/>
              </a:lnSpc>
              <a:defRPr/>
            </a:pPr>
            <a:r>
              <a:rPr lang="ar-SA" sz="1400" b="1" dirty="0">
                <a:solidFill>
                  <a:srgbClr val="00B0F0"/>
                </a:solidFill>
                <a:latin typeface="Alexandria" pitchFamily="2" charset="-78"/>
                <a:cs typeface="Alexandria" pitchFamily="2" charset="-78"/>
              </a:rPr>
              <a:t>وبشكل عام تظهر أهمية القيادة من خلال النقاط التالية: </a:t>
            </a:r>
            <a:endParaRPr lang="ar-EG" sz="1400" b="1" dirty="0">
              <a:solidFill>
                <a:srgbClr val="00B0F0"/>
              </a:solidFill>
              <a:latin typeface="Alexandria" pitchFamily="2" charset="-78"/>
              <a:cs typeface="Alexandria" pitchFamily="2" charset="-78"/>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7C4C9153-8F48-4A4E-A08F-4DCBAE7231D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3E673E7F-99FB-EBCD-DD38-78B847A3CD24}"/>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95307E5A-29BB-6802-C600-C101C9462212}"/>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053959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B121003-0EDE-FACD-C03D-C5F16C496FE1}"/>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أهمية القيادة</a:t>
            </a:r>
            <a:endParaRPr lang="ar-EG" sz="2000" b="1"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C4FD2288-254A-FFAF-0886-463DB8947CE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5" name="Graphic 21">
            <a:extLst>
              <a:ext uri="{FF2B5EF4-FFF2-40B4-BE49-F238E27FC236}">
                <a16:creationId xmlns:a16="http://schemas.microsoft.com/office/drawing/2014/main" id="{CF9CFEC6-1996-FBCB-823B-431283E42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79C13499-CAEA-D62D-EB24-C30B347069ED}"/>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213ECEC7-1FAF-471B-2C87-297AA6A6EA41}"/>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ECBC8E5A-5A4D-7EA2-E425-250B25EE373A}"/>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07FC6984-4EDF-A370-4913-6BC8587D1ED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Round Diagonal Corner Rectangle 34">
            <a:extLst>
              <a:ext uri="{FF2B5EF4-FFF2-40B4-BE49-F238E27FC236}">
                <a16:creationId xmlns:a16="http://schemas.microsoft.com/office/drawing/2014/main" id="{5986F11F-03DF-DCAD-304F-E53FD385AD6C}"/>
              </a:ext>
            </a:extLst>
          </p:cNvPr>
          <p:cNvSpPr/>
          <p:nvPr/>
        </p:nvSpPr>
        <p:spPr>
          <a:xfrm>
            <a:off x="2558349" y="1859476"/>
            <a:ext cx="7933052" cy="727974"/>
          </a:xfrm>
          <a:prstGeom prst="round2DiagRect">
            <a:avLst>
              <a:gd name="adj1" fmla="val 50000"/>
              <a:gd name="adj2" fmla="val 0"/>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dirty="0">
                <a:latin typeface="Alexandria" charset="0"/>
                <a:cs typeface="Alexandria" charset="0"/>
              </a:rPr>
              <a:t>تستطيع القيادة الإدارية تحويل الأهداف المطلوبة إلى نتائج  </a:t>
            </a:r>
            <a:endParaRPr lang="ar-SA" b="1" dirty="0">
              <a:solidFill>
                <a:srgbClr val="FFFFFF"/>
              </a:solidFill>
            </a:endParaRPr>
          </a:p>
        </p:txBody>
      </p:sp>
      <p:sp>
        <p:nvSpPr>
          <p:cNvPr id="11" name="Round Diagonal Corner Rectangle 36">
            <a:extLst>
              <a:ext uri="{FF2B5EF4-FFF2-40B4-BE49-F238E27FC236}">
                <a16:creationId xmlns:a16="http://schemas.microsoft.com/office/drawing/2014/main" id="{36ACD948-6E44-AC89-FF80-E1143DCB6A71}"/>
              </a:ext>
            </a:extLst>
          </p:cNvPr>
          <p:cNvSpPr/>
          <p:nvPr/>
        </p:nvSpPr>
        <p:spPr>
          <a:xfrm>
            <a:off x="2558347" y="2714204"/>
            <a:ext cx="7933052" cy="727974"/>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dirty="0">
                <a:solidFill>
                  <a:prstClr val="white"/>
                </a:solidFill>
                <a:latin typeface="Alexandria" charset="0"/>
                <a:cs typeface="Alexandria" charset="0"/>
              </a:rPr>
              <a:t>توجه القيادة الإدارية العناصر الإنتاجية بفعالية نحو تحقيق الأهداف  </a:t>
            </a:r>
            <a:endParaRPr lang="ar-SA" b="1" dirty="0">
              <a:solidFill>
                <a:srgbClr val="FFFFFF"/>
              </a:solidFill>
            </a:endParaRPr>
          </a:p>
        </p:txBody>
      </p:sp>
      <p:sp>
        <p:nvSpPr>
          <p:cNvPr id="12" name="Round Diagonal Corner Rectangle 39">
            <a:extLst>
              <a:ext uri="{FF2B5EF4-FFF2-40B4-BE49-F238E27FC236}">
                <a16:creationId xmlns:a16="http://schemas.microsoft.com/office/drawing/2014/main" id="{81B0CDDC-3446-DA28-E2B0-96AD4C780C94}"/>
              </a:ext>
            </a:extLst>
          </p:cNvPr>
          <p:cNvSpPr/>
          <p:nvPr/>
        </p:nvSpPr>
        <p:spPr>
          <a:xfrm>
            <a:off x="2565755" y="3534382"/>
            <a:ext cx="7925642" cy="727974"/>
          </a:xfrm>
          <a:prstGeom prst="round2DiagRect">
            <a:avLst>
              <a:gd name="adj1" fmla="val 50000"/>
              <a:gd name="adj2" fmla="val 0"/>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dirty="0">
                <a:solidFill>
                  <a:prstClr val="white"/>
                </a:solidFill>
                <a:latin typeface="Alexandria" charset="0"/>
                <a:cs typeface="Alexandria" charset="0"/>
              </a:rPr>
              <a:t>بدون القيادة يفقد التخطيط والتنظيم والرقابة تأثيرها في تحقيق أهداف المنظمة  </a:t>
            </a:r>
            <a:endParaRPr lang="ar-SA" b="1" dirty="0">
              <a:solidFill>
                <a:srgbClr val="FFFFFF"/>
              </a:solidFill>
            </a:endParaRPr>
          </a:p>
        </p:txBody>
      </p:sp>
      <p:sp>
        <p:nvSpPr>
          <p:cNvPr id="13" name="Round Diagonal Corner Rectangle 42">
            <a:extLst>
              <a:ext uri="{FF2B5EF4-FFF2-40B4-BE49-F238E27FC236}">
                <a16:creationId xmlns:a16="http://schemas.microsoft.com/office/drawing/2014/main" id="{77DDABE1-4057-F845-152A-775458DCB2D0}"/>
              </a:ext>
            </a:extLst>
          </p:cNvPr>
          <p:cNvSpPr/>
          <p:nvPr/>
        </p:nvSpPr>
        <p:spPr>
          <a:xfrm>
            <a:off x="2565757" y="4354561"/>
            <a:ext cx="7925642" cy="727974"/>
          </a:xfrm>
          <a:prstGeom prst="round2DiagRect">
            <a:avLst>
              <a:gd name="adj1" fmla="val 50000"/>
              <a:gd name="adj2" fmla="val 0"/>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sz="1750" dirty="0">
                <a:solidFill>
                  <a:srgbClr val="203E5F"/>
                </a:solidFill>
                <a:latin typeface="Alexandria" charset="0"/>
                <a:cs typeface="Alexandria" charset="0"/>
              </a:rPr>
              <a:t>بدون القيادة يصعب على المنظمة التعامل مع متغيرات البيئة الخارجية والتي تؤثر بشكل مباشر أو غير مباشر في تحقيق المنظمة لأهدافها المرسومة</a:t>
            </a:r>
            <a:endParaRPr lang="ar-SA" sz="1750" b="1" dirty="0">
              <a:solidFill>
                <a:srgbClr val="203E5F"/>
              </a:solidFill>
            </a:endParaRPr>
          </a:p>
        </p:txBody>
      </p:sp>
      <p:sp>
        <p:nvSpPr>
          <p:cNvPr id="14" name="Round Diagonal Corner Rectangle 44">
            <a:extLst>
              <a:ext uri="{FF2B5EF4-FFF2-40B4-BE49-F238E27FC236}">
                <a16:creationId xmlns:a16="http://schemas.microsoft.com/office/drawing/2014/main" id="{5621C71F-C6D3-D057-A1F2-B28CE74F4990}"/>
              </a:ext>
            </a:extLst>
          </p:cNvPr>
          <p:cNvSpPr/>
          <p:nvPr/>
        </p:nvSpPr>
        <p:spPr>
          <a:xfrm>
            <a:off x="2558347" y="5138941"/>
            <a:ext cx="7933050" cy="727974"/>
          </a:xfrm>
          <a:prstGeom prst="round2DiagRect">
            <a:avLst>
              <a:gd name="adj1" fmla="val 50000"/>
              <a:gd name="adj2" fmla="val 0"/>
            </a:avLst>
          </a:prstGeom>
          <a:solidFill>
            <a:srgbClr val="FEEFC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SA" dirty="0">
                <a:solidFill>
                  <a:srgbClr val="203E5F"/>
                </a:solidFill>
                <a:latin typeface="Alexandria" charset="0"/>
                <a:cs typeface="Alexandria" charset="0"/>
              </a:rPr>
              <a:t>إن تصرفات القائد الإداري وسلوكه هي التي تحفز الأفراد وتدفعهم إلى تحقيق أهداف المشروع  </a:t>
            </a:r>
            <a:endParaRPr lang="ar-SA" b="1" dirty="0">
              <a:solidFill>
                <a:srgbClr val="203E5F"/>
              </a:solidFill>
            </a:endParaRPr>
          </a:p>
        </p:txBody>
      </p:sp>
      <p:sp>
        <p:nvSpPr>
          <p:cNvPr id="15" name="Text Box 2248">
            <a:extLst>
              <a:ext uri="{FF2B5EF4-FFF2-40B4-BE49-F238E27FC236}">
                <a16:creationId xmlns:a16="http://schemas.microsoft.com/office/drawing/2014/main" id="{CA525BEC-4DD6-1292-0831-9DD680E1D9A2}"/>
              </a:ext>
            </a:extLst>
          </p:cNvPr>
          <p:cNvSpPr txBox="1">
            <a:spLocks noChangeArrowheads="1"/>
          </p:cNvSpPr>
          <p:nvPr/>
        </p:nvSpPr>
        <p:spPr bwMode="auto">
          <a:xfrm>
            <a:off x="10575852" y="5157817"/>
            <a:ext cx="642258"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05</a:t>
            </a:r>
          </a:p>
        </p:txBody>
      </p:sp>
      <p:sp>
        <p:nvSpPr>
          <p:cNvPr id="16" name="Text Box 2248">
            <a:extLst>
              <a:ext uri="{FF2B5EF4-FFF2-40B4-BE49-F238E27FC236}">
                <a16:creationId xmlns:a16="http://schemas.microsoft.com/office/drawing/2014/main" id="{254650F9-ACF8-597E-136E-419BC2208CEE}"/>
              </a:ext>
            </a:extLst>
          </p:cNvPr>
          <p:cNvSpPr txBox="1">
            <a:spLocks noChangeArrowheads="1"/>
          </p:cNvSpPr>
          <p:nvPr/>
        </p:nvSpPr>
        <p:spPr bwMode="auto">
          <a:xfrm>
            <a:off x="10575852" y="3612254"/>
            <a:ext cx="642563"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03</a:t>
            </a:r>
          </a:p>
        </p:txBody>
      </p:sp>
      <p:sp>
        <p:nvSpPr>
          <p:cNvPr id="17" name="Text Box 2248">
            <a:extLst>
              <a:ext uri="{FF2B5EF4-FFF2-40B4-BE49-F238E27FC236}">
                <a16:creationId xmlns:a16="http://schemas.microsoft.com/office/drawing/2014/main" id="{E9575A40-B9E5-6757-0616-607B16FB3B23}"/>
              </a:ext>
            </a:extLst>
          </p:cNvPr>
          <p:cNvSpPr txBox="1">
            <a:spLocks noChangeArrowheads="1"/>
          </p:cNvSpPr>
          <p:nvPr/>
        </p:nvSpPr>
        <p:spPr bwMode="auto">
          <a:xfrm>
            <a:off x="10653711" y="2799971"/>
            <a:ext cx="486537"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02</a:t>
            </a:r>
          </a:p>
        </p:txBody>
      </p:sp>
      <p:sp>
        <p:nvSpPr>
          <p:cNvPr id="18" name="Text Box 2248">
            <a:extLst>
              <a:ext uri="{FF2B5EF4-FFF2-40B4-BE49-F238E27FC236}">
                <a16:creationId xmlns:a16="http://schemas.microsoft.com/office/drawing/2014/main" id="{1E768B98-46C7-AF86-BC5E-36C9A42CBAC5}"/>
              </a:ext>
            </a:extLst>
          </p:cNvPr>
          <p:cNvSpPr txBox="1">
            <a:spLocks noChangeArrowheads="1"/>
          </p:cNvSpPr>
          <p:nvPr/>
        </p:nvSpPr>
        <p:spPr bwMode="auto">
          <a:xfrm>
            <a:off x="10575851" y="1966236"/>
            <a:ext cx="642564"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01</a:t>
            </a:r>
          </a:p>
        </p:txBody>
      </p:sp>
      <p:sp>
        <p:nvSpPr>
          <p:cNvPr id="19" name="Text Box 2248">
            <a:extLst>
              <a:ext uri="{FF2B5EF4-FFF2-40B4-BE49-F238E27FC236}">
                <a16:creationId xmlns:a16="http://schemas.microsoft.com/office/drawing/2014/main" id="{D4692754-7FC6-2075-8B6A-C06EB3A7C2DE}"/>
              </a:ext>
            </a:extLst>
          </p:cNvPr>
          <p:cNvSpPr txBox="1">
            <a:spLocks noChangeArrowheads="1"/>
          </p:cNvSpPr>
          <p:nvPr/>
        </p:nvSpPr>
        <p:spPr bwMode="auto">
          <a:xfrm>
            <a:off x="10575851" y="4416745"/>
            <a:ext cx="642259" cy="4308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cap="flat">
                <a:solidFill>
                  <a:srgbClr val="808080"/>
                </a:solidFill>
                <a:round/>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wrap="square" lIns="0" tIns="0" rIns="0" bIns="0">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5pPr>
            <a:lvl6pPr marL="25146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6pPr>
            <a:lvl7pPr marL="29718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7pPr>
            <a:lvl8pPr marL="34290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8pPr>
            <a:lvl9pPr marL="3886200" indent="-228600" fontAlgn="base" hangingPunct="0">
              <a:lnSpc>
                <a:spcPct val="93000"/>
              </a:lnSpc>
              <a:spcBef>
                <a:spcPct val="0"/>
              </a:spcBef>
              <a:spcAft>
                <a:spcPct val="0"/>
              </a:spcAft>
              <a:buClr>
                <a:srgbClr val="000000"/>
              </a:buClr>
              <a:buSzPct val="100000"/>
              <a:buFont typeface="Times New Roman"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charset="0"/>
                <a:ea typeface="SimSun" charset="0"/>
                <a:cs typeface="SimSun" charset="0"/>
              </a:defRPr>
            </a:lvl9pPr>
          </a:lstStyle>
          <a:p>
            <a:pPr algn="ctr"/>
            <a:r>
              <a:rPr lang="en-US" sz="2800" b="1" dirty="0">
                <a:latin typeface="Alexandria" pitchFamily="2" charset="-78"/>
                <a:cs typeface="Alexandria" pitchFamily="2" charset="-78"/>
              </a:rPr>
              <a:t>04</a:t>
            </a:r>
          </a:p>
        </p:txBody>
      </p:sp>
    </p:spTree>
    <p:extLst>
      <p:ext uri="{BB962C8B-B14F-4D97-AF65-F5344CB8AC3E}">
        <p14:creationId xmlns:p14="http://schemas.microsoft.com/office/powerpoint/2010/main" val="62501864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5" name="TextBox 2">
            <a:extLst>
              <a:ext uri="{FF2B5EF4-FFF2-40B4-BE49-F238E27FC236}">
                <a16:creationId xmlns:a16="http://schemas.microsoft.com/office/drawing/2014/main" id="{B2653A71-9731-ABC1-158E-446C509E62EA}"/>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أهمية القيادة</a:t>
            </a:r>
            <a:endParaRPr lang="ar-EG" sz="2000" b="1" dirty="0">
              <a:solidFill>
                <a:prstClr val="black"/>
              </a:solidFill>
              <a:latin typeface="Alexandria" pitchFamily="2" charset="-78"/>
              <a:cs typeface="Alexandria" pitchFamily="2" charset="-78"/>
            </a:endParaRPr>
          </a:p>
        </p:txBody>
      </p:sp>
      <p:sp>
        <p:nvSpPr>
          <p:cNvPr id="6" name="TextBox 3">
            <a:extLst>
              <a:ext uri="{FF2B5EF4-FFF2-40B4-BE49-F238E27FC236}">
                <a16:creationId xmlns:a16="http://schemas.microsoft.com/office/drawing/2014/main" id="{CB769671-1ADB-CDB7-C54A-52287317C55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7" name="Graphic 21">
            <a:extLst>
              <a:ext uri="{FF2B5EF4-FFF2-40B4-BE49-F238E27FC236}">
                <a16:creationId xmlns:a16="http://schemas.microsoft.com/office/drawing/2014/main" id="{DEE6E1F9-E279-8303-5600-A3F98FB786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Rounded Corners 24">
            <a:extLst>
              <a:ext uri="{FF2B5EF4-FFF2-40B4-BE49-F238E27FC236}">
                <a16:creationId xmlns:a16="http://schemas.microsoft.com/office/drawing/2014/main" id="{3B831141-0DF6-9A82-EFA7-BEE1307448E2}"/>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أهمية القيادة:</a:t>
            </a: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ويمكن القول أن تأثير العامل القيادي يسير في اتجاهين متعاكسين </a:t>
            </a:r>
            <a:r>
              <a:rPr kumimoji="0" lang="ar-SA" sz="1400" b="1" i="0" u="none" strike="noStrike" kern="0" cap="none" spc="0" normalizeH="0" baseline="0" noProof="0" dirty="0">
                <a:ln>
                  <a:noFill/>
                </a:ln>
                <a:solidFill>
                  <a:prstClr val="black"/>
                </a:solidFill>
                <a:effectLst/>
                <a:uLnTx/>
                <a:uFillTx/>
                <a:latin typeface="Alexandria" charset="0"/>
                <a:ea typeface="+mn-ea"/>
                <a:cs typeface="Alexandria" charset="0"/>
              </a:rPr>
              <a:t>فالقائد يؤثر على أتباعه ويتأثر بهم </a:t>
            </a: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وذلك يؤدي إلى تعديل سلوك القائد والمرؤوسين وتصرفاتهم ومن المعروف أن العمل القيادي إذا تم تكراره عدة مرات فإنه يترك أثرا (انطباعا) كبيرا في سلوك المرؤوسين وعاداتهم ( القدوة ) حيث أن عمل القائد ( ضمنا أو علانية) يعمل على تفسير الخطط والسياسات التي تتبعها إدارة المؤسسة الرسمية وبذلك يصبح مثالا يقتدي به المرؤوسين في سلوكهم وتصرفاتهم   </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lang="ar-SA" sz="1400" kern="0" dirty="0">
              <a:solidFill>
                <a:prstClr val="black"/>
              </a:solidFill>
              <a:latin typeface="Alexandria" charset="0"/>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ومما لا شك فيه أن القيادة ليست مجرد علاقة شخصية بين شخصين وإنما يمتد تأثيرها إلى النظم الاجتماعية الموجودة في الشركة (المؤسسة) ويتصف القائد الناجح بأنه يعمل جادا في تحسين مقدرته على الإلمام والتبصير في أحوال الأفراد الذين يعمل معهم ويتطلب ذلك منه سلوكاً معيناً كالاعتناق والإدراك الذاتي والموضوعية :</a:t>
            </a: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lang="ar-SA" sz="1400" kern="0" dirty="0">
              <a:solidFill>
                <a:prstClr val="black"/>
              </a:solidFill>
              <a:latin typeface="Alexandria" charset="0"/>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indent="0" algn="justLow" defTabSz="914400" rtl="1" eaLnBrk="1" fontAlgn="auto" latinLnBrk="0" hangingPunct="1">
              <a:lnSpc>
                <a:spcPct val="150000"/>
              </a:lnSpc>
              <a:spcBef>
                <a:spcPts val="0"/>
              </a:spcBef>
              <a:spcAft>
                <a:spcPts val="0"/>
              </a:spcAft>
              <a:buClrTx/>
              <a:buSzTx/>
              <a:buFontTx/>
              <a:buNone/>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endPar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9" name="Rectangle 4">
            <a:extLst>
              <a:ext uri="{FF2B5EF4-FFF2-40B4-BE49-F238E27FC236}">
                <a16:creationId xmlns:a16="http://schemas.microsoft.com/office/drawing/2014/main" id="{ADF5C9A1-9EBC-7B6C-3953-693F192A67B7}"/>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5">
            <a:extLst>
              <a:ext uri="{FF2B5EF4-FFF2-40B4-BE49-F238E27FC236}">
                <a16:creationId xmlns:a16="http://schemas.microsoft.com/office/drawing/2014/main" id="{BF7A973B-C357-8D70-BD52-B01C9DBD5DC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1" name="TextBox 9">
            <a:extLst>
              <a:ext uri="{FF2B5EF4-FFF2-40B4-BE49-F238E27FC236}">
                <a16:creationId xmlns:a16="http://schemas.microsoft.com/office/drawing/2014/main" id="{D8FAD624-1045-4B52-BC53-AFE0E92F663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3" name="Round Diagonal Corner Rectangle 17">
            <a:extLst>
              <a:ext uri="{FF2B5EF4-FFF2-40B4-BE49-F238E27FC236}">
                <a16:creationId xmlns:a16="http://schemas.microsoft.com/office/drawing/2014/main" id="{1E903AFE-8238-F063-76BE-D686787ED456}"/>
              </a:ext>
            </a:extLst>
          </p:cNvPr>
          <p:cNvSpPr/>
          <p:nvPr/>
        </p:nvSpPr>
        <p:spPr>
          <a:xfrm>
            <a:off x="8742457" y="5274267"/>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الاعتناق </a:t>
            </a:r>
          </a:p>
        </p:txBody>
      </p:sp>
      <p:sp>
        <p:nvSpPr>
          <p:cNvPr id="4" name="Round Diagonal Corner Rectangle 17">
            <a:extLst>
              <a:ext uri="{FF2B5EF4-FFF2-40B4-BE49-F238E27FC236}">
                <a16:creationId xmlns:a16="http://schemas.microsoft.com/office/drawing/2014/main" id="{1C0EC2A9-2D25-8CBE-6D1A-5C7E5204A90E}"/>
              </a:ext>
            </a:extLst>
          </p:cNvPr>
          <p:cNvSpPr/>
          <p:nvPr/>
        </p:nvSpPr>
        <p:spPr>
          <a:xfrm>
            <a:off x="4851579" y="5262961"/>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الإدراك الذاتي</a:t>
            </a:r>
          </a:p>
        </p:txBody>
      </p:sp>
      <p:sp>
        <p:nvSpPr>
          <p:cNvPr id="12" name="Round Diagonal Corner Rectangle 17">
            <a:extLst>
              <a:ext uri="{FF2B5EF4-FFF2-40B4-BE49-F238E27FC236}">
                <a16:creationId xmlns:a16="http://schemas.microsoft.com/office/drawing/2014/main" id="{60FC42FE-5836-43D1-863C-285BEF5745E3}"/>
              </a:ext>
            </a:extLst>
          </p:cNvPr>
          <p:cNvSpPr/>
          <p:nvPr/>
        </p:nvSpPr>
        <p:spPr>
          <a:xfrm>
            <a:off x="960701" y="5274267"/>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الموضوعية</a:t>
            </a:r>
          </a:p>
        </p:txBody>
      </p:sp>
    </p:spTree>
    <p:extLst>
      <p:ext uri="{BB962C8B-B14F-4D97-AF65-F5344CB8AC3E}">
        <p14:creationId xmlns:p14="http://schemas.microsoft.com/office/powerpoint/2010/main" val="259858196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A275C10-E474-C33D-6BB5-5705D4ABD33F}"/>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أهمية القيادة الإدارية</a:t>
            </a:r>
          </a:p>
        </p:txBody>
      </p:sp>
      <p:sp>
        <p:nvSpPr>
          <p:cNvPr id="4" name="TextBox 3">
            <a:extLst>
              <a:ext uri="{FF2B5EF4-FFF2-40B4-BE49-F238E27FC236}">
                <a16:creationId xmlns:a16="http://schemas.microsoft.com/office/drawing/2014/main" id="{48974E41-F863-D207-9678-635006E036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5" name="Graphic 21">
            <a:extLst>
              <a:ext uri="{FF2B5EF4-FFF2-40B4-BE49-F238E27FC236}">
                <a16:creationId xmlns:a16="http://schemas.microsoft.com/office/drawing/2014/main" id="{46DA683F-C4BB-3A5B-775F-82C72C6F5A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CC06BB9C-51A4-22D2-9C10-A0FB45D35A06}"/>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هو مقدرة الشخص على تفحص الأمور والنظر إليها من زاوية الشخص الآخر فحتى يتمكن القائد من توجيه مرؤوسيه على العمل وتحفيزهم لا بد أن يكون قادرا على وضع نفسه موضع ذلك المرؤوس فيحس بإحساسه ويشعر بشعوره تجاه المؤسسة وأهدافها وتجاه زملائه ورؤسائه تجاه القيم التي تؤثر على إنتاجية الموظف وكفاءته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ABEDAD13-5C6D-1259-F840-9D1660B9737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4E23B9F2-83F2-4BDA-BA47-8B137E8FE712}"/>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A438AF6C-ECF8-661E-6219-2A26C5AD4965}"/>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Round Diagonal Corner Rectangle 17">
            <a:extLst>
              <a:ext uri="{FF2B5EF4-FFF2-40B4-BE49-F238E27FC236}">
                <a16:creationId xmlns:a16="http://schemas.microsoft.com/office/drawing/2014/main" id="{05E4A9F6-F497-91A1-1B0A-8E7D9B580367}"/>
              </a:ext>
            </a:extLst>
          </p:cNvPr>
          <p:cNvSpPr/>
          <p:nvPr/>
        </p:nvSpPr>
        <p:spPr>
          <a:xfrm>
            <a:off x="8778240" y="215511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الاعتناق </a:t>
            </a:r>
          </a:p>
        </p:txBody>
      </p:sp>
    </p:spTree>
    <p:extLst>
      <p:ext uri="{BB962C8B-B14F-4D97-AF65-F5344CB8AC3E}">
        <p14:creationId xmlns:p14="http://schemas.microsoft.com/office/powerpoint/2010/main" val="207864575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2D706DB-3D0F-0D2A-84FC-E1F089CECC2D}"/>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أهمية القيادة الإدارية</a:t>
            </a:r>
          </a:p>
        </p:txBody>
      </p:sp>
      <p:sp>
        <p:nvSpPr>
          <p:cNvPr id="4" name="TextBox 3">
            <a:extLst>
              <a:ext uri="{FF2B5EF4-FFF2-40B4-BE49-F238E27FC236}">
                <a16:creationId xmlns:a16="http://schemas.microsoft.com/office/drawing/2014/main" id="{9B0B0F00-57DB-3585-ABCD-904968C37EC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5" name="Graphic 21">
            <a:extLst>
              <a:ext uri="{FF2B5EF4-FFF2-40B4-BE49-F238E27FC236}">
                <a16:creationId xmlns:a16="http://schemas.microsoft.com/office/drawing/2014/main" id="{BAF7103C-E49F-D86E-20FC-46AD545C78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2E065B6F-E295-1082-CC7C-C5D4C7E08490}"/>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هي مقدرة الشخص على تقييم نفسه بين الآخرين تقييما صحيحا، فهناك الكثيرون الذين يحملون عن أنفسهم فكرة تختلف عن الفكرة التي يحملها الآخرون   فقد يعتقد بعض الرؤساء بأنهم عادلون ورحيمون في معاملاتهم لمرؤسيهم وموضوعيون في تحليلهم للمشاكل التي توجههم، إلا أن مرء وسيهم قد يروا بأن هؤلاء الرؤساء متحيزون ولا يتميزوا بالعدل أو الرحمة أو الموضوعية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4143375C-5431-4F70-7B86-BCC86F4E1DCF}"/>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C00F300F-544F-5EF6-CA42-0CC082AE6FA3}"/>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1C45629E-920E-FF70-BCC6-BDD813D1258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Round Diagonal Corner Rectangle 17">
            <a:extLst>
              <a:ext uri="{FF2B5EF4-FFF2-40B4-BE49-F238E27FC236}">
                <a16:creationId xmlns:a16="http://schemas.microsoft.com/office/drawing/2014/main" id="{A02EBDF0-66A6-736C-4083-B56BA915BD4C}"/>
              </a:ext>
            </a:extLst>
          </p:cNvPr>
          <p:cNvSpPr/>
          <p:nvPr/>
        </p:nvSpPr>
        <p:spPr>
          <a:xfrm>
            <a:off x="8778240" y="215511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الإدراك الذاتي</a:t>
            </a:r>
          </a:p>
        </p:txBody>
      </p:sp>
    </p:spTree>
    <p:extLst>
      <p:ext uri="{BB962C8B-B14F-4D97-AF65-F5344CB8AC3E}">
        <p14:creationId xmlns:p14="http://schemas.microsoft.com/office/powerpoint/2010/main" val="6441365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أهمية القيادة الإدارية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هي مقدرة الشخص على تحليل الوضع الراهن تحليلا عقلانيا دون تدخل العاطفة   فالقائد الناجح هو الذي يستطيع تحديد القوى التي دفعت بمرؤوسيه لأن يسلكوا سلوك معين   إن قدرته على تجميد العاطفة وتحليل الأمور بموضوعية تمكنه من تفهم أفضل لسلوك المرؤوسين وبالتالي توجيههم وإرشادهم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0" name="Round Diagonal Corner Rectangle 17">
            <a:extLst>
              <a:ext uri="{FF2B5EF4-FFF2-40B4-BE49-F238E27FC236}">
                <a16:creationId xmlns:a16="http://schemas.microsoft.com/office/drawing/2014/main" id="{564AA849-2D83-BF69-C942-B874F8495A4B}"/>
              </a:ext>
            </a:extLst>
          </p:cNvPr>
          <p:cNvSpPr/>
          <p:nvPr/>
        </p:nvSpPr>
        <p:spPr>
          <a:xfrm>
            <a:off x="8778240" y="2155119"/>
            <a:ext cx="2488842"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dirty="0">
                <a:solidFill>
                  <a:schemeClr val="bg1"/>
                </a:solidFill>
                <a:latin typeface="Alexandria" charset="0"/>
                <a:cs typeface="Alexandria" charset="0"/>
              </a:rPr>
              <a:t>الموضوعية</a:t>
            </a:r>
          </a:p>
        </p:txBody>
      </p:sp>
    </p:spTree>
    <p:extLst>
      <p:ext uri="{BB962C8B-B14F-4D97-AF65-F5344CB8AC3E}">
        <p14:creationId xmlns:p14="http://schemas.microsoft.com/office/powerpoint/2010/main" val="140931734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1133853" y="2864161"/>
            <a:ext cx="4676103" cy="400110"/>
          </a:xfrm>
          <a:prstGeom prst="rect">
            <a:avLst/>
          </a:prstGeom>
          <a:noFill/>
        </p:spPr>
        <p:txBody>
          <a:bodyPr wrap="square" rtlCol="0">
            <a:spAutoFit/>
          </a:bodyPr>
          <a:lstStyle/>
          <a:p>
            <a:pPr algn="ctr" rtl="0"/>
            <a:r>
              <a:rPr lang="ar-SA" sz="2000" b="1" dirty="0">
                <a:solidFill>
                  <a:srgbClr val="00B0F0"/>
                </a:solidFill>
                <a:latin typeface="Alexandria" pitchFamily="2" charset="-78"/>
                <a:cs typeface="Alexandria" pitchFamily="2" charset="-78"/>
              </a:rPr>
              <a:t>أهمية القيادة في العلاقات العامة</a:t>
            </a: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3">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406338615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أهمية القيادة في العلاقات العامة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lang="ar-SA" sz="1600" b="1" kern="0" dirty="0">
                <a:solidFill>
                  <a:srgbClr val="00B0F0"/>
                </a:solidFill>
                <a:latin typeface="Alexandria" charset="0"/>
                <a:cs typeface="Alexandria" charset="0"/>
              </a:rPr>
              <a:t>هناك أسباب عديدة تجعل من تعلم القيادة ضرورة لمختصي العلاقات العامة منها:</a:t>
            </a:r>
          </a:p>
          <a:p>
            <a:pPr marL="0" marR="0" lvl="0" indent="0" algn="justLow" defTabSz="914400" eaLnBrk="1" fontAlgn="auto" latinLnBrk="0" hangingPunct="1">
              <a:lnSpc>
                <a:spcPct val="150000"/>
              </a:lnSpc>
              <a:spcBef>
                <a:spcPts val="0"/>
              </a:spcBef>
              <a:spcAft>
                <a:spcPts val="0"/>
              </a:spcAft>
              <a:buClrTx/>
              <a:buSzTx/>
              <a:buFontTx/>
              <a:buNone/>
              <a:tabLst/>
              <a:defRPr/>
            </a:pPr>
            <a:endParaRPr kumimoji="0" lang="ar-SA" sz="1400" i="0" u="none" strike="noStrike" kern="0" cap="none" spc="0" normalizeH="0" baseline="0" noProof="0" dirty="0">
              <a:ln>
                <a:noFill/>
              </a:ln>
              <a:effectLst/>
              <a:uLnTx/>
              <a:uFillTx/>
              <a:latin typeface="Alexandria" charset="0"/>
              <a:ea typeface="+mn-ea"/>
              <a:cs typeface="Alexandria" charset="0"/>
            </a:endParaRP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600" b="1" i="0" u="none" strike="noStrike" kern="0" cap="none" spc="0" normalizeH="0" baseline="0" noProof="0" dirty="0">
                <a:ln>
                  <a:noFill/>
                </a:ln>
                <a:effectLst/>
                <a:uLnTx/>
                <a:uFillTx/>
                <a:latin typeface="Alexandria" charset="0"/>
                <a:ea typeface="+mn-ea"/>
                <a:cs typeface="Alexandria" charset="0"/>
              </a:rPr>
              <a:t>1   فهم دور القيادة في إدارة العلاقات العامة:</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 مختصو العلاقات العامة بحاجة إلى فهم كيف يؤثر القادة على استراتيجيات ونشاطات العلاقات العامة  </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 هذا الفهم يساعدهم على محاذاة جهود العلاقات العامة مع الأولويات القيادية للمنظمة  </a:t>
            </a:r>
          </a:p>
          <a:p>
            <a:pPr marL="0" marR="0" lvl="0" indent="0" algn="justLow" defTabSz="914400" eaLnBrk="1" fontAlgn="auto" latinLnBrk="0" hangingPunct="1">
              <a:lnSpc>
                <a:spcPct val="150000"/>
              </a:lnSpc>
              <a:spcBef>
                <a:spcPts val="0"/>
              </a:spcBef>
              <a:spcAft>
                <a:spcPts val="0"/>
              </a:spcAft>
              <a:buClrTx/>
              <a:buSzTx/>
              <a:buFontTx/>
              <a:buNone/>
              <a:tabLst/>
              <a:defRPr/>
            </a:pPr>
            <a:endParaRPr kumimoji="0" lang="ar-SA" sz="1400" i="0" u="none" strike="noStrike" kern="0" cap="none" spc="0" normalizeH="0" baseline="0" noProof="0" dirty="0">
              <a:ln>
                <a:noFill/>
              </a:ln>
              <a:effectLst/>
              <a:uLnTx/>
              <a:uFillTx/>
              <a:latin typeface="Alexandria" charset="0"/>
              <a:ea typeface="+mn-ea"/>
              <a:cs typeface="Alexandria" charset="0"/>
            </a:endParaRP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600" b="1" i="0" u="none" strike="noStrike" kern="0" cap="none" spc="0" normalizeH="0" baseline="0" noProof="0" dirty="0">
                <a:ln>
                  <a:noFill/>
                </a:ln>
                <a:effectLst/>
                <a:uLnTx/>
                <a:uFillTx/>
                <a:latin typeface="Alexandria" charset="0"/>
                <a:ea typeface="+mn-ea"/>
                <a:cs typeface="Alexandria" charset="0"/>
              </a:rPr>
              <a:t>2   تطوير مهارات القيادة الشخصية:</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 مختصو العلاقات العامة بحاجة إلى التمتع بمهارات قيادية لإدارة فرق وحملات العلاقات العامة بنجاح  </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 مهارات مثل التواصل الفعال، بناء الفرق، وصناعة القرار ضرورية لقيادة العمليات في العلاقات العامة  </a:t>
            </a: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330047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أهمية القيادة في العلاقات العامة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b="1" i="0" u="none" strike="noStrike" kern="0" cap="none" spc="0" normalizeH="0" baseline="0" noProof="0" dirty="0">
                <a:ln>
                  <a:noFill/>
                </a:ln>
                <a:effectLst/>
                <a:uLnTx/>
                <a:uFillTx/>
                <a:latin typeface="Alexandria" charset="0"/>
                <a:ea typeface="+mn-ea"/>
                <a:cs typeface="Alexandria" charset="0"/>
              </a:rPr>
              <a:t>3   التأثير على القرارات الإدارية:</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 مختصو العلاقات العامة الذين يمتلكون قدرات قيادية يكونون أكثر قدرة على التأثير على القرارات الإدارية العليا  </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 هذا يساعد على ضمان أن وجهات نظر العلاقات العامة مأخوذة في الاعتبار عند صنع السياسات والاستراتيجيات  </a:t>
            </a:r>
          </a:p>
          <a:p>
            <a:pPr marL="0" marR="0" lvl="0" indent="0" algn="justLow" defTabSz="914400" eaLnBrk="1" fontAlgn="auto" latinLnBrk="0" hangingPunct="1">
              <a:lnSpc>
                <a:spcPct val="150000"/>
              </a:lnSpc>
              <a:spcBef>
                <a:spcPts val="0"/>
              </a:spcBef>
              <a:spcAft>
                <a:spcPts val="0"/>
              </a:spcAft>
              <a:buClrTx/>
              <a:buSzTx/>
              <a:buFontTx/>
              <a:buNone/>
              <a:tabLst/>
              <a:defRPr/>
            </a:pPr>
            <a:endParaRPr kumimoji="0" lang="ar-SA" sz="1400" i="0" u="none" strike="noStrike" kern="0" cap="none" spc="0" normalizeH="0" baseline="0" noProof="0" dirty="0">
              <a:ln>
                <a:noFill/>
              </a:ln>
              <a:effectLst/>
              <a:uLnTx/>
              <a:uFillTx/>
              <a:latin typeface="Alexandria" charset="0"/>
              <a:ea typeface="+mn-ea"/>
              <a:cs typeface="Alexandria" charset="0"/>
            </a:endParaRP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b="1" i="0" u="none" strike="noStrike" kern="0" cap="none" spc="0" normalizeH="0" baseline="0" noProof="0" dirty="0">
                <a:ln>
                  <a:noFill/>
                </a:ln>
                <a:effectLst/>
                <a:uLnTx/>
                <a:uFillTx/>
                <a:latin typeface="Alexandria" charset="0"/>
                <a:ea typeface="+mn-ea"/>
                <a:cs typeface="Alexandria" charset="0"/>
              </a:rPr>
              <a:t>4   التطور المهني والوصول إلى مراكز قيادية:</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 امتلاك مهارات قيادية يمكّن مختصي العلاقات العامة من الترقي إلى مناصب قيادية في المنظمة  </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 هذا يوسع من آفاق التطور المهني ويعزز من مكانة العلاقات العامة كوظيفة استراتيجية  </a:t>
            </a:r>
          </a:p>
          <a:p>
            <a:pPr marL="0" marR="0" lvl="0" indent="0" algn="justLow" defTabSz="914400" eaLnBrk="1" fontAlgn="auto" latinLnBrk="0" hangingPunct="1">
              <a:lnSpc>
                <a:spcPct val="150000"/>
              </a:lnSpc>
              <a:spcBef>
                <a:spcPts val="0"/>
              </a:spcBef>
              <a:spcAft>
                <a:spcPts val="0"/>
              </a:spcAft>
              <a:buClrTx/>
              <a:buSzTx/>
              <a:buFontTx/>
              <a:buNone/>
              <a:tabLst/>
              <a:defRPr/>
            </a:pPr>
            <a:endParaRPr kumimoji="0" lang="ar-SA" sz="1400" i="0" u="none" strike="noStrike" kern="0" cap="none" spc="0" normalizeH="0" baseline="0" noProof="0" dirty="0">
              <a:ln>
                <a:noFill/>
              </a:ln>
              <a:effectLst/>
              <a:uLnTx/>
              <a:uFillTx/>
              <a:latin typeface="Alexandria" charset="0"/>
              <a:ea typeface="+mn-ea"/>
              <a:cs typeface="Alexandria" charset="0"/>
            </a:endParaRP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rPr>
              <a:t>وخلاصة القول:</a:t>
            </a:r>
          </a:p>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b="1" i="0" u="none" strike="noStrike" kern="0" cap="none" spc="0" normalizeH="0" baseline="0" noProof="0" dirty="0">
                <a:ln>
                  <a:noFill/>
                </a:ln>
                <a:solidFill>
                  <a:srgbClr val="203E5F"/>
                </a:solidFill>
                <a:effectLst/>
                <a:uLnTx/>
                <a:uFillTx/>
                <a:latin typeface="Alexandria" charset="0"/>
                <a:ea typeface="+mn-ea"/>
                <a:cs typeface="Alexandria" charset="0"/>
              </a:rPr>
              <a:t>تعد القيادة مهارة أساسية يجب على مختصي العلاقات العامة اكتسابها لضمان نجاح العلاقات العامة وتعزيز دورها الاستراتيجي داخل المنظمات  </a:t>
            </a: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418175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2A8C0318-D54C-26CD-FCA3-855EE889364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17">
            <a:extLst>
              <a:ext uri="{FF2B5EF4-FFF2-40B4-BE49-F238E27FC236}">
                <a16:creationId xmlns:a16="http://schemas.microsoft.com/office/drawing/2014/main" id="{D4DF1E17-E8BE-C6D2-30E5-3A1036A4E6B4}"/>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18">
            <a:extLst>
              <a:ext uri="{FF2B5EF4-FFF2-40B4-BE49-F238E27FC236}">
                <a16:creationId xmlns:a16="http://schemas.microsoft.com/office/drawing/2014/main" id="{B063E3EC-17F1-ECB8-FEEA-55D3330DC561}"/>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22">
            <a:extLst>
              <a:ext uri="{FF2B5EF4-FFF2-40B4-BE49-F238E27FC236}">
                <a16:creationId xmlns:a16="http://schemas.microsoft.com/office/drawing/2014/main" id="{CEFDAF47-8310-E1A6-0A72-B5E33AA1CE76}"/>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Rectangle 28">
            <a:extLst>
              <a:ext uri="{FF2B5EF4-FFF2-40B4-BE49-F238E27FC236}">
                <a16:creationId xmlns:a16="http://schemas.microsoft.com/office/drawing/2014/main" id="{E5EEA13C-078C-8852-4975-CAFBC9E4C91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2">
            <a:extLst>
              <a:ext uri="{FF2B5EF4-FFF2-40B4-BE49-F238E27FC236}">
                <a16:creationId xmlns:a16="http://schemas.microsoft.com/office/drawing/2014/main" id="{C0EECD01-C9F4-A31A-E6D9-05B6D75E27F3}"/>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9" name="Graphic 21">
            <a:extLst>
              <a:ext uri="{FF2B5EF4-FFF2-40B4-BE49-F238E27FC236}">
                <a16:creationId xmlns:a16="http://schemas.microsoft.com/office/drawing/2014/main" id="{F0411481-D512-2DE4-B259-41B27190BC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6">
            <a:extLst>
              <a:ext uri="{FF2B5EF4-FFF2-40B4-BE49-F238E27FC236}">
                <a16:creationId xmlns:a16="http://schemas.microsoft.com/office/drawing/2014/main" id="{6CCCE8E6-005B-1903-DE57-257D7021EBA0}"/>
              </a:ext>
            </a:extLst>
          </p:cNvPr>
          <p:cNvSpPr txBox="1"/>
          <p:nvPr/>
        </p:nvSpPr>
        <p:spPr>
          <a:xfrm>
            <a:off x="838200" y="2904281"/>
            <a:ext cx="4676103" cy="400110"/>
          </a:xfrm>
          <a:prstGeom prst="rect">
            <a:avLst/>
          </a:prstGeom>
          <a:noFill/>
        </p:spPr>
        <p:txBody>
          <a:bodyPr wrap="square" rtlCol="0">
            <a:spAutoFit/>
          </a:bodyPr>
          <a:lstStyle/>
          <a:p>
            <a:pPr algn="ctr" rtl="0"/>
            <a:r>
              <a:rPr lang="ar-SA" sz="2000" b="1" dirty="0">
                <a:solidFill>
                  <a:srgbClr val="00B0F0"/>
                </a:solidFill>
                <a:latin typeface="Alexandria" pitchFamily="2" charset="-78"/>
                <a:cs typeface="Alexandria" pitchFamily="2" charset="-78"/>
              </a:rPr>
              <a:t>ملخص المحاضرة</a:t>
            </a:r>
            <a:endParaRPr lang="ar-EG" sz="2000" b="1" dirty="0">
              <a:solidFill>
                <a:srgbClr val="00B0F0"/>
              </a:solidFill>
              <a:latin typeface="Alexandria" pitchFamily="2" charset="-78"/>
              <a:cs typeface="Alexandria" pitchFamily="2" charset="-78"/>
            </a:endParaRPr>
          </a:p>
        </p:txBody>
      </p:sp>
      <p:pic>
        <p:nvPicPr>
          <p:cNvPr id="13" name="صورة 12">
            <a:extLst>
              <a:ext uri="{FF2B5EF4-FFF2-40B4-BE49-F238E27FC236}">
                <a16:creationId xmlns:a16="http://schemas.microsoft.com/office/drawing/2014/main" id="{99B6F752-2CF3-0364-7D1B-6152899BEFBB}"/>
              </a:ext>
            </a:extLst>
          </p:cNvPr>
          <p:cNvPicPr>
            <a:picLocks noChangeAspect="1"/>
          </p:cNvPicPr>
          <p:nvPr/>
        </p:nvPicPr>
        <p:blipFill rotWithShape="1">
          <a:blip r:embed="rId3">
            <a:extLst>
              <a:ext uri="{28A0092B-C50C-407E-A947-70E740481C1C}">
                <a14:useLocalDpi xmlns:a14="http://schemas.microsoft.com/office/drawing/2010/main" val="0"/>
              </a:ext>
            </a:extLst>
          </a:blip>
          <a:srcRect t="8285" b="8810"/>
          <a:stretch/>
        </p:blipFill>
        <p:spPr>
          <a:xfrm>
            <a:off x="6115669" y="2135362"/>
            <a:ext cx="5863094" cy="3240506"/>
          </a:xfrm>
          <a:prstGeom prst="rect">
            <a:avLst/>
          </a:prstGeom>
        </p:spPr>
      </p:pic>
    </p:spTree>
    <p:extLst>
      <p:ext uri="{BB962C8B-B14F-4D97-AF65-F5344CB8AC3E}">
        <p14:creationId xmlns:p14="http://schemas.microsoft.com/office/powerpoint/2010/main" val="111077523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ملخص المحاضرة</a:t>
            </a:r>
          </a:p>
        </p:txBody>
      </p:sp>
      <p:sp>
        <p:nvSpPr>
          <p:cNvPr id="4" name="TextBox 3">
            <a:extLst>
              <a:ext uri="{FF2B5EF4-FFF2-40B4-BE49-F238E27FC236}">
                <a16:creationId xmlns:a16="http://schemas.microsoft.com/office/drawing/2014/main"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  </a:t>
            </a:r>
          </a:p>
        </p:txBody>
      </p:sp>
      <p:pic>
        <p:nvPicPr>
          <p:cNvPr id="5" name="Graphic 21">
            <a:extLst>
              <a:ext uri="{FF2B5EF4-FFF2-40B4-BE49-F238E27FC236}">
                <a16:creationId xmlns:a16="http://schemas.microsoft.com/office/drawing/2014/main" id="{457F6DFC-BCA1-D144-5D2B-A4F5974C45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14" name="صورة 13">
            <a:extLst>
              <a:ext uri="{FF2B5EF4-FFF2-40B4-BE49-F238E27FC236}">
                <a16:creationId xmlns:a16="http://schemas.microsoft.com/office/drawing/2014/main" id="{3A9C4433-06C7-CB04-040C-EC101F7E1A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48972" y="1842062"/>
            <a:ext cx="9355015" cy="3559933"/>
          </a:xfrm>
          <a:prstGeom prst="rect">
            <a:avLst/>
          </a:prstGeom>
        </p:spPr>
      </p:pic>
      <p:sp>
        <p:nvSpPr>
          <p:cNvPr id="16" name="مربع نص 15">
            <a:extLst>
              <a:ext uri="{FF2B5EF4-FFF2-40B4-BE49-F238E27FC236}">
                <a16:creationId xmlns:a16="http://schemas.microsoft.com/office/drawing/2014/main" id="{3AE67304-8724-075B-E517-2A5B968A66D0}"/>
              </a:ext>
            </a:extLst>
          </p:cNvPr>
          <p:cNvSpPr txBox="1"/>
          <p:nvPr/>
        </p:nvSpPr>
        <p:spPr>
          <a:xfrm>
            <a:off x="9093591" y="2491581"/>
            <a:ext cx="1593165"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القيادة عبر التاريخ</a:t>
            </a:r>
          </a:p>
        </p:txBody>
      </p:sp>
      <p:sp>
        <p:nvSpPr>
          <p:cNvPr id="17" name="مربع نص 16">
            <a:extLst>
              <a:ext uri="{FF2B5EF4-FFF2-40B4-BE49-F238E27FC236}">
                <a16:creationId xmlns:a16="http://schemas.microsoft.com/office/drawing/2014/main" id="{5C774DB9-7E8D-673E-D55A-78EC01C73B56}"/>
              </a:ext>
            </a:extLst>
          </p:cNvPr>
          <p:cNvSpPr txBox="1"/>
          <p:nvPr/>
        </p:nvSpPr>
        <p:spPr>
          <a:xfrm>
            <a:off x="1606731" y="2491581"/>
            <a:ext cx="1336347"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مفهوم القيادة</a:t>
            </a:r>
          </a:p>
        </p:txBody>
      </p:sp>
      <p:sp>
        <p:nvSpPr>
          <p:cNvPr id="18" name="مربع نص 17">
            <a:extLst>
              <a:ext uri="{FF2B5EF4-FFF2-40B4-BE49-F238E27FC236}">
                <a16:creationId xmlns:a16="http://schemas.microsoft.com/office/drawing/2014/main" id="{FAE37E64-6078-911B-5771-7E5168A276AE}"/>
              </a:ext>
            </a:extLst>
          </p:cNvPr>
          <p:cNvSpPr txBox="1"/>
          <p:nvPr/>
        </p:nvSpPr>
        <p:spPr>
          <a:xfrm>
            <a:off x="6657533" y="3316456"/>
            <a:ext cx="1965960"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مفهوم القيادة الإدارية</a:t>
            </a:r>
          </a:p>
        </p:txBody>
      </p:sp>
      <p:sp>
        <p:nvSpPr>
          <p:cNvPr id="19" name="مربع نص 18">
            <a:extLst>
              <a:ext uri="{FF2B5EF4-FFF2-40B4-BE49-F238E27FC236}">
                <a16:creationId xmlns:a16="http://schemas.microsoft.com/office/drawing/2014/main" id="{E71B9CD2-1215-90F2-1202-30AA6520E24C}"/>
              </a:ext>
            </a:extLst>
          </p:cNvPr>
          <p:cNvSpPr txBox="1"/>
          <p:nvPr/>
        </p:nvSpPr>
        <p:spPr>
          <a:xfrm>
            <a:off x="3266634" y="3316456"/>
            <a:ext cx="2109303"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الفرق بين القيادة والإدارة</a:t>
            </a:r>
          </a:p>
        </p:txBody>
      </p:sp>
      <p:sp>
        <p:nvSpPr>
          <p:cNvPr id="20" name="مربع نص 19">
            <a:extLst>
              <a:ext uri="{FF2B5EF4-FFF2-40B4-BE49-F238E27FC236}">
                <a16:creationId xmlns:a16="http://schemas.microsoft.com/office/drawing/2014/main" id="{BEBA8BBD-BA20-DC19-0A64-6B48D1065B02}"/>
              </a:ext>
            </a:extLst>
          </p:cNvPr>
          <p:cNvSpPr txBox="1"/>
          <p:nvPr/>
        </p:nvSpPr>
        <p:spPr>
          <a:xfrm>
            <a:off x="6051776" y="4263744"/>
            <a:ext cx="3077308"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علاقة القيادة الإدارية بالعلوم الأخرى</a:t>
            </a:r>
          </a:p>
        </p:txBody>
      </p:sp>
      <p:sp>
        <p:nvSpPr>
          <p:cNvPr id="21" name="مربع نص 20">
            <a:extLst>
              <a:ext uri="{FF2B5EF4-FFF2-40B4-BE49-F238E27FC236}">
                <a16:creationId xmlns:a16="http://schemas.microsoft.com/office/drawing/2014/main" id="{72ADEA20-0E5D-8F7D-9450-3A0447EEDCBF}"/>
              </a:ext>
            </a:extLst>
          </p:cNvPr>
          <p:cNvSpPr txBox="1"/>
          <p:nvPr/>
        </p:nvSpPr>
        <p:spPr>
          <a:xfrm>
            <a:off x="3281294" y="4263744"/>
            <a:ext cx="1982108"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وسائل التأثير في القيادة</a:t>
            </a:r>
          </a:p>
        </p:txBody>
      </p:sp>
      <p:sp>
        <p:nvSpPr>
          <p:cNvPr id="22" name="مربع نص 21">
            <a:extLst>
              <a:ext uri="{FF2B5EF4-FFF2-40B4-BE49-F238E27FC236}">
                <a16:creationId xmlns:a16="http://schemas.microsoft.com/office/drawing/2014/main" id="{A03EBB27-030A-1CCE-2050-ABFB43B9FE92}"/>
              </a:ext>
            </a:extLst>
          </p:cNvPr>
          <p:cNvSpPr txBox="1"/>
          <p:nvPr/>
        </p:nvSpPr>
        <p:spPr>
          <a:xfrm>
            <a:off x="9340945" y="5185359"/>
            <a:ext cx="1219199"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عناصر القيادة</a:t>
            </a:r>
          </a:p>
        </p:txBody>
      </p:sp>
      <p:sp>
        <p:nvSpPr>
          <p:cNvPr id="23" name="مربع نص 22">
            <a:extLst>
              <a:ext uri="{FF2B5EF4-FFF2-40B4-BE49-F238E27FC236}">
                <a16:creationId xmlns:a16="http://schemas.microsoft.com/office/drawing/2014/main" id="{C601500F-20BF-F9CE-735E-B1770C90BF9E}"/>
              </a:ext>
            </a:extLst>
          </p:cNvPr>
          <p:cNvSpPr txBox="1"/>
          <p:nvPr/>
        </p:nvSpPr>
        <p:spPr>
          <a:xfrm>
            <a:off x="6401708" y="5185359"/>
            <a:ext cx="2116274"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الوظائف الأساسية للقيادة</a:t>
            </a:r>
          </a:p>
        </p:txBody>
      </p:sp>
      <p:sp>
        <p:nvSpPr>
          <p:cNvPr id="24" name="مربع نص 23">
            <a:extLst>
              <a:ext uri="{FF2B5EF4-FFF2-40B4-BE49-F238E27FC236}">
                <a16:creationId xmlns:a16="http://schemas.microsoft.com/office/drawing/2014/main" id="{A035BCD5-5D26-4F1E-5B75-14A8A5B385F2}"/>
              </a:ext>
            </a:extLst>
          </p:cNvPr>
          <p:cNvSpPr txBox="1"/>
          <p:nvPr/>
        </p:nvSpPr>
        <p:spPr>
          <a:xfrm>
            <a:off x="4331939" y="5183014"/>
            <a:ext cx="1219199" cy="338106"/>
          </a:xfrm>
          <a:prstGeom prst="rect">
            <a:avLst/>
          </a:prstGeom>
          <a:noFill/>
        </p:spPr>
        <p:txBody>
          <a:bodyPr wrap="square">
            <a:spAutoFit/>
          </a:bodyPr>
          <a:lstStyle/>
          <a:p>
            <a:pPr algn="r" rtl="1">
              <a:lnSpc>
                <a:spcPct val="150000"/>
              </a:lnSpc>
            </a:pPr>
            <a:r>
              <a:rPr lang="ar-EG" sz="1200" b="1" dirty="0">
                <a:solidFill>
                  <a:srgbClr val="00B0F0"/>
                </a:solidFill>
                <a:latin typeface="Alexandria" pitchFamily="2" charset="-78"/>
                <a:cs typeface="Alexandria" pitchFamily="2" charset="-78"/>
              </a:rPr>
              <a:t>أهمية القيادة</a:t>
            </a:r>
          </a:p>
        </p:txBody>
      </p:sp>
      <p:sp>
        <p:nvSpPr>
          <p:cNvPr id="25" name="مربع نص 24">
            <a:extLst>
              <a:ext uri="{FF2B5EF4-FFF2-40B4-BE49-F238E27FC236}">
                <a16:creationId xmlns:a16="http://schemas.microsoft.com/office/drawing/2014/main" id="{6A5B9217-239C-2194-57A9-2D206227189B}"/>
              </a:ext>
            </a:extLst>
          </p:cNvPr>
          <p:cNvSpPr txBox="1"/>
          <p:nvPr/>
        </p:nvSpPr>
        <p:spPr>
          <a:xfrm>
            <a:off x="762000" y="5183014"/>
            <a:ext cx="2766568" cy="338106"/>
          </a:xfrm>
          <a:prstGeom prst="rect">
            <a:avLst/>
          </a:prstGeom>
          <a:noFill/>
        </p:spPr>
        <p:txBody>
          <a:bodyPr wrap="square">
            <a:spAutoFit/>
          </a:bodyPr>
          <a:lstStyle/>
          <a:p>
            <a:pPr algn="r" rtl="1">
              <a:lnSpc>
                <a:spcPct val="150000"/>
              </a:lnSpc>
            </a:pPr>
            <a:r>
              <a:rPr lang="ar-SA" sz="1200" b="1" dirty="0">
                <a:solidFill>
                  <a:srgbClr val="00B0F0"/>
                </a:solidFill>
                <a:latin typeface="Alexandria" pitchFamily="2" charset="-78"/>
                <a:cs typeface="Alexandria" pitchFamily="2" charset="-78"/>
              </a:rPr>
              <a:t>أهمية القيادة في العلاقات العامة</a:t>
            </a:r>
          </a:p>
        </p:txBody>
      </p:sp>
      <p:sp>
        <p:nvSpPr>
          <p:cNvPr id="26" name="مربع نص 25">
            <a:extLst>
              <a:ext uri="{FF2B5EF4-FFF2-40B4-BE49-F238E27FC236}">
                <a16:creationId xmlns:a16="http://schemas.microsoft.com/office/drawing/2014/main" id="{6BA3B421-F0B7-FE3C-CB47-D276A33AB881}"/>
              </a:ext>
            </a:extLst>
          </p:cNvPr>
          <p:cNvSpPr txBox="1"/>
          <p:nvPr/>
        </p:nvSpPr>
        <p:spPr>
          <a:xfrm>
            <a:off x="5617697" y="1947095"/>
            <a:ext cx="966228"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القيـــــــادة</a:t>
            </a:r>
            <a:endParaRPr lang="ar-EG" sz="1200" b="1" dirty="0">
              <a:solidFill>
                <a:schemeClr val="bg1"/>
              </a:solidFill>
              <a:latin typeface="Alexandria" pitchFamily="2" charset="-78"/>
              <a:cs typeface="Alexandria" pitchFamily="2" charset="-78"/>
            </a:endParaRPr>
          </a:p>
        </p:txBody>
      </p:sp>
      <p:sp>
        <p:nvSpPr>
          <p:cNvPr id="27" name="مربع نص 26">
            <a:extLst>
              <a:ext uri="{FF2B5EF4-FFF2-40B4-BE49-F238E27FC236}">
                <a16:creationId xmlns:a16="http://schemas.microsoft.com/office/drawing/2014/main" id="{1D5E7886-9B21-311F-AE5D-D47A733AE2C6}"/>
              </a:ext>
            </a:extLst>
          </p:cNvPr>
          <p:cNvSpPr txBox="1"/>
          <p:nvPr/>
        </p:nvSpPr>
        <p:spPr>
          <a:xfrm>
            <a:off x="8874632" y="2820162"/>
            <a:ext cx="2401901" cy="1154162"/>
          </a:xfrm>
          <a:prstGeom prst="rect">
            <a:avLst/>
          </a:prstGeom>
          <a:noFill/>
        </p:spPr>
        <p:txBody>
          <a:bodyPr wrap="square" rtlCol="1">
            <a:spAutoFit/>
          </a:bodyPr>
          <a:lstStyle/>
          <a:p>
            <a:pPr algn="ctr"/>
            <a:r>
              <a:rPr lang="ar-SA" sz="1100" dirty="0">
                <a:latin typeface="Alexandria" pitchFamily="2" charset="-78"/>
                <a:cs typeface="Alexandria" pitchFamily="2" charset="-78"/>
              </a:rPr>
              <a:t>1- تطور مفهوم القيادة عبر التاريخ</a:t>
            </a:r>
          </a:p>
          <a:p>
            <a:pPr algn="ctr"/>
            <a:r>
              <a:rPr lang="ar-SA" sz="1100" dirty="0">
                <a:latin typeface="Alexandria" pitchFamily="2" charset="-78"/>
                <a:cs typeface="Alexandria" pitchFamily="2" charset="-78"/>
              </a:rPr>
              <a:t>2- القيادة في الفكر الإداري القديم:</a:t>
            </a:r>
          </a:p>
          <a:p>
            <a:pPr marL="171450" indent="-171450" algn="ctr">
              <a:buFont typeface="Arial" panose="020B0604020202020204" pitchFamily="34" charset="0"/>
              <a:buChar char="•"/>
            </a:pPr>
            <a:r>
              <a:rPr lang="ar-SA" sz="900" dirty="0">
                <a:solidFill>
                  <a:srgbClr val="203E5F"/>
                </a:solidFill>
                <a:latin typeface="Alexandria" pitchFamily="2" charset="-78"/>
                <a:cs typeface="Alexandria" pitchFamily="2" charset="-78"/>
              </a:rPr>
              <a:t>‌في الحضارة الصينية</a:t>
            </a:r>
          </a:p>
          <a:p>
            <a:pPr marL="171450" indent="-171450" algn="ctr">
              <a:buFont typeface="Arial" panose="020B0604020202020204" pitchFamily="34" charset="0"/>
              <a:buChar char="•"/>
            </a:pPr>
            <a:r>
              <a:rPr lang="ar-SA" sz="900" dirty="0">
                <a:solidFill>
                  <a:srgbClr val="203E5F"/>
                </a:solidFill>
                <a:latin typeface="Alexandria" pitchFamily="2" charset="-78"/>
                <a:cs typeface="Alexandria" pitchFamily="2" charset="-78"/>
              </a:rPr>
              <a:t>‌في الحضارة المصرية القديمة</a:t>
            </a:r>
          </a:p>
          <a:p>
            <a:pPr marL="171450" indent="-171450" algn="ctr">
              <a:buFont typeface="Arial" panose="020B0604020202020204" pitchFamily="34" charset="0"/>
              <a:buChar char="•"/>
            </a:pPr>
            <a:r>
              <a:rPr lang="ar-SA" sz="900" dirty="0">
                <a:solidFill>
                  <a:srgbClr val="203E5F"/>
                </a:solidFill>
                <a:latin typeface="Alexandria" pitchFamily="2" charset="-78"/>
                <a:cs typeface="Alexandria" pitchFamily="2" charset="-78"/>
              </a:rPr>
              <a:t>‌في الحضارة الرومانية القديمة</a:t>
            </a:r>
          </a:p>
          <a:p>
            <a:pPr marL="171450" indent="-171450" algn="ctr">
              <a:buFont typeface="Arial" panose="020B0604020202020204" pitchFamily="34" charset="0"/>
              <a:buChar char="•"/>
            </a:pPr>
            <a:r>
              <a:rPr lang="ar-SA" sz="900" dirty="0">
                <a:solidFill>
                  <a:srgbClr val="203E5F"/>
                </a:solidFill>
                <a:latin typeface="Alexandria" pitchFamily="2" charset="-78"/>
                <a:cs typeface="Alexandria" pitchFamily="2" charset="-78"/>
              </a:rPr>
              <a:t>‌في الحضارة الإسلامية</a:t>
            </a:r>
          </a:p>
          <a:p>
            <a:pPr algn="ctr"/>
            <a:r>
              <a:rPr lang="ar-SA" sz="1100" dirty="0">
                <a:latin typeface="Alexandria" pitchFamily="2" charset="-78"/>
                <a:cs typeface="Alexandria" pitchFamily="2" charset="-78"/>
              </a:rPr>
              <a:t>3- أهم مراحل القيادة التاريخية</a:t>
            </a:r>
          </a:p>
        </p:txBody>
      </p:sp>
      <p:sp>
        <p:nvSpPr>
          <p:cNvPr id="28" name="مربع نص 27">
            <a:extLst>
              <a:ext uri="{FF2B5EF4-FFF2-40B4-BE49-F238E27FC236}">
                <a16:creationId xmlns:a16="http://schemas.microsoft.com/office/drawing/2014/main" id="{D90E9847-3DE3-30E8-CDE6-C230B75397A6}"/>
              </a:ext>
            </a:extLst>
          </p:cNvPr>
          <p:cNvSpPr txBox="1"/>
          <p:nvPr/>
        </p:nvSpPr>
        <p:spPr>
          <a:xfrm>
            <a:off x="609477" y="2833660"/>
            <a:ext cx="2401901" cy="600164"/>
          </a:xfrm>
          <a:prstGeom prst="rect">
            <a:avLst/>
          </a:prstGeom>
          <a:noFill/>
        </p:spPr>
        <p:txBody>
          <a:bodyPr wrap="square" rtlCol="1">
            <a:spAutoFit/>
          </a:bodyPr>
          <a:lstStyle/>
          <a:p>
            <a:pPr algn="ctr"/>
            <a:r>
              <a:rPr lang="ar-SA" sz="1100" dirty="0">
                <a:latin typeface="Alexandria" pitchFamily="2" charset="-78"/>
                <a:cs typeface="Alexandria" pitchFamily="2" charset="-78"/>
              </a:rPr>
              <a:t>إن اختلاف الرؤى للقيادة ساهم في رسم أوجه متعددة لمفهوم واحد ولم يكن ذلك وليد الصدفة</a:t>
            </a:r>
          </a:p>
        </p:txBody>
      </p:sp>
      <p:sp>
        <p:nvSpPr>
          <p:cNvPr id="29" name="مربع نص 28">
            <a:extLst>
              <a:ext uri="{FF2B5EF4-FFF2-40B4-BE49-F238E27FC236}">
                <a16:creationId xmlns:a16="http://schemas.microsoft.com/office/drawing/2014/main" id="{E5D92E77-D958-91FC-F1FB-F53BA65D0C73}"/>
              </a:ext>
            </a:extLst>
          </p:cNvPr>
          <p:cNvSpPr txBox="1"/>
          <p:nvPr/>
        </p:nvSpPr>
        <p:spPr>
          <a:xfrm>
            <a:off x="6319264" y="3609832"/>
            <a:ext cx="2401901" cy="430887"/>
          </a:xfrm>
          <a:prstGeom prst="rect">
            <a:avLst/>
          </a:prstGeom>
          <a:noFill/>
        </p:spPr>
        <p:txBody>
          <a:bodyPr wrap="square" rtlCol="1">
            <a:spAutoFit/>
          </a:bodyPr>
          <a:lstStyle/>
          <a:p>
            <a:pPr algn="ctr"/>
            <a:r>
              <a:rPr lang="ar-SA" sz="1100" dirty="0">
                <a:latin typeface="Alexandria" pitchFamily="2" charset="-78"/>
                <a:cs typeface="Alexandria" pitchFamily="2" charset="-78"/>
              </a:rPr>
              <a:t>القيادة الإدارية تعتمد على السلطة الرسمية أولا في ممارسة نشاطها</a:t>
            </a:r>
          </a:p>
        </p:txBody>
      </p:sp>
      <p:sp>
        <p:nvSpPr>
          <p:cNvPr id="30" name="مربع نص 29">
            <a:extLst>
              <a:ext uri="{FF2B5EF4-FFF2-40B4-BE49-F238E27FC236}">
                <a16:creationId xmlns:a16="http://schemas.microsoft.com/office/drawing/2014/main" id="{46B87BC7-2E00-DFBC-F1FE-348CA0B4F757}"/>
              </a:ext>
            </a:extLst>
          </p:cNvPr>
          <p:cNvSpPr txBox="1"/>
          <p:nvPr/>
        </p:nvSpPr>
        <p:spPr>
          <a:xfrm>
            <a:off x="3092634" y="3618616"/>
            <a:ext cx="2401901" cy="430887"/>
          </a:xfrm>
          <a:prstGeom prst="rect">
            <a:avLst/>
          </a:prstGeom>
          <a:noFill/>
        </p:spPr>
        <p:txBody>
          <a:bodyPr wrap="square" rtlCol="1">
            <a:spAutoFit/>
          </a:bodyPr>
          <a:lstStyle/>
          <a:p>
            <a:pPr algn="ctr"/>
            <a:r>
              <a:rPr lang="ar-SA" sz="1100" dirty="0">
                <a:latin typeface="Alexandria" pitchFamily="2" charset="-78"/>
                <a:cs typeface="Alexandria" pitchFamily="2" charset="-78"/>
              </a:rPr>
              <a:t>تختلف من حيث تصميم البرامج والتنمية البشرية والتخطيط والنتائج </a:t>
            </a:r>
          </a:p>
        </p:txBody>
      </p:sp>
      <p:sp>
        <p:nvSpPr>
          <p:cNvPr id="31" name="مربع نص 30">
            <a:extLst>
              <a:ext uri="{FF2B5EF4-FFF2-40B4-BE49-F238E27FC236}">
                <a16:creationId xmlns:a16="http://schemas.microsoft.com/office/drawing/2014/main" id="{D6A74FDD-420D-9890-3326-D245CA979074}"/>
              </a:ext>
            </a:extLst>
          </p:cNvPr>
          <p:cNvSpPr txBox="1"/>
          <p:nvPr/>
        </p:nvSpPr>
        <p:spPr>
          <a:xfrm>
            <a:off x="6023640" y="4557832"/>
            <a:ext cx="4602804" cy="430887"/>
          </a:xfrm>
          <a:prstGeom prst="rect">
            <a:avLst/>
          </a:prstGeom>
          <a:noFill/>
        </p:spPr>
        <p:txBody>
          <a:bodyPr wrap="square" rtlCol="1">
            <a:spAutoFit/>
          </a:bodyPr>
          <a:lstStyle/>
          <a:p>
            <a:pPr algn="ctr"/>
            <a:r>
              <a:rPr lang="ar-SA" sz="1100" dirty="0">
                <a:latin typeface="Alexandria" pitchFamily="2" charset="-78"/>
                <a:cs typeface="Alexandria" pitchFamily="2" charset="-78"/>
              </a:rPr>
              <a:t>يعتمد علم القيادة كثيراً على العديد من العلوم الاجتماعية والإنسانية والرياضية ولذا يعتبر علماً متعدد الحقول والمصادر</a:t>
            </a:r>
          </a:p>
        </p:txBody>
      </p:sp>
      <p:sp>
        <p:nvSpPr>
          <p:cNvPr id="32" name="مربع نص 31">
            <a:extLst>
              <a:ext uri="{FF2B5EF4-FFF2-40B4-BE49-F238E27FC236}">
                <a16:creationId xmlns:a16="http://schemas.microsoft.com/office/drawing/2014/main" id="{D2F0BC1F-6BC0-966F-0792-C40B02AD1618}"/>
              </a:ext>
            </a:extLst>
          </p:cNvPr>
          <p:cNvSpPr txBox="1"/>
          <p:nvPr/>
        </p:nvSpPr>
        <p:spPr>
          <a:xfrm>
            <a:off x="1057437" y="4557832"/>
            <a:ext cx="5023217" cy="430887"/>
          </a:xfrm>
          <a:prstGeom prst="rect">
            <a:avLst/>
          </a:prstGeom>
          <a:noFill/>
        </p:spPr>
        <p:txBody>
          <a:bodyPr wrap="square" rtlCol="1">
            <a:spAutoFit/>
          </a:bodyPr>
          <a:lstStyle/>
          <a:p>
            <a:pPr algn="ctr"/>
            <a:r>
              <a:rPr lang="ar-SA" sz="1100" dirty="0">
                <a:latin typeface="Alexandria" pitchFamily="2" charset="-78"/>
                <a:cs typeface="Alexandria" pitchFamily="2" charset="-78"/>
              </a:rPr>
              <a:t>يستخدم القادة عددا من الوسائل للتأثير على مرؤوسيهم وذلك حسب الموقف وحسب طبيعة المرؤوسين أو التابعين واتجاهاتهم نحو عملهم </a:t>
            </a:r>
          </a:p>
        </p:txBody>
      </p:sp>
      <p:sp>
        <p:nvSpPr>
          <p:cNvPr id="33" name="مربع نص 32">
            <a:extLst>
              <a:ext uri="{FF2B5EF4-FFF2-40B4-BE49-F238E27FC236}">
                <a16:creationId xmlns:a16="http://schemas.microsoft.com/office/drawing/2014/main" id="{A66010F5-1F39-3DFE-C1A1-2DDCEC6CD5D1}"/>
              </a:ext>
            </a:extLst>
          </p:cNvPr>
          <p:cNvSpPr txBox="1"/>
          <p:nvPr/>
        </p:nvSpPr>
        <p:spPr>
          <a:xfrm>
            <a:off x="8912193" y="5452742"/>
            <a:ext cx="2116274" cy="769441"/>
          </a:xfrm>
          <a:prstGeom prst="rect">
            <a:avLst/>
          </a:prstGeom>
          <a:noFill/>
        </p:spPr>
        <p:txBody>
          <a:bodyPr wrap="square" rtlCol="1">
            <a:spAutoFit/>
          </a:bodyPr>
          <a:lstStyle/>
          <a:p>
            <a:pPr algn="ctr"/>
            <a:r>
              <a:rPr lang="ar-SA" sz="1100" dirty="0">
                <a:latin typeface="Alexandria" pitchFamily="2" charset="-78"/>
                <a:cs typeface="Alexandria" pitchFamily="2" charset="-78"/>
              </a:rPr>
              <a:t>وجود الجماعة ، وجود هدف مشترك، التناسق والانسجام، القدرة على التأثير</a:t>
            </a:r>
          </a:p>
          <a:p>
            <a:pPr algn="ctr"/>
            <a:endParaRPr lang="ar-SA" sz="1100" dirty="0">
              <a:latin typeface="Alexandria" pitchFamily="2" charset="-78"/>
              <a:cs typeface="Alexandria" pitchFamily="2" charset="-78"/>
            </a:endParaRPr>
          </a:p>
        </p:txBody>
      </p:sp>
      <p:sp>
        <p:nvSpPr>
          <p:cNvPr id="34" name="مربع نص 33">
            <a:extLst>
              <a:ext uri="{FF2B5EF4-FFF2-40B4-BE49-F238E27FC236}">
                <a16:creationId xmlns:a16="http://schemas.microsoft.com/office/drawing/2014/main" id="{229EF0DA-CEBA-AFD7-8BD2-D988323A516D}"/>
              </a:ext>
            </a:extLst>
          </p:cNvPr>
          <p:cNvSpPr txBox="1"/>
          <p:nvPr/>
        </p:nvSpPr>
        <p:spPr>
          <a:xfrm>
            <a:off x="6331296" y="5455240"/>
            <a:ext cx="2116274" cy="600164"/>
          </a:xfrm>
          <a:prstGeom prst="rect">
            <a:avLst/>
          </a:prstGeom>
          <a:noFill/>
        </p:spPr>
        <p:txBody>
          <a:bodyPr wrap="square" rtlCol="1">
            <a:spAutoFit/>
          </a:bodyPr>
          <a:lstStyle/>
          <a:p>
            <a:pPr algn="ctr"/>
            <a:r>
              <a:rPr lang="ar-SA" sz="1100" dirty="0">
                <a:latin typeface="Alexandria" pitchFamily="2" charset="-78"/>
                <a:cs typeface="Alexandria" pitchFamily="2" charset="-78"/>
              </a:rPr>
              <a:t>توفير (المعلومات، الخبرة) الاستراتيجيات، التنظيم، الرقابة والتنفيذ </a:t>
            </a:r>
          </a:p>
        </p:txBody>
      </p:sp>
      <p:sp>
        <p:nvSpPr>
          <p:cNvPr id="35" name="مربع نص 34">
            <a:extLst>
              <a:ext uri="{FF2B5EF4-FFF2-40B4-BE49-F238E27FC236}">
                <a16:creationId xmlns:a16="http://schemas.microsoft.com/office/drawing/2014/main" id="{D3D67D5F-8FF2-A3B6-511F-C082641F9266}"/>
              </a:ext>
            </a:extLst>
          </p:cNvPr>
          <p:cNvSpPr txBox="1"/>
          <p:nvPr/>
        </p:nvSpPr>
        <p:spPr>
          <a:xfrm>
            <a:off x="3930101" y="5451229"/>
            <a:ext cx="2227764" cy="600164"/>
          </a:xfrm>
          <a:prstGeom prst="rect">
            <a:avLst/>
          </a:prstGeom>
          <a:noFill/>
        </p:spPr>
        <p:txBody>
          <a:bodyPr wrap="square" rtlCol="1">
            <a:spAutoFit/>
          </a:bodyPr>
          <a:lstStyle/>
          <a:p>
            <a:pPr algn="ctr"/>
            <a:r>
              <a:rPr lang="ar-SA" sz="1100" dirty="0">
                <a:latin typeface="Alexandria" pitchFamily="2" charset="-78"/>
                <a:cs typeface="Alexandria" pitchFamily="2" charset="-78"/>
              </a:rPr>
              <a:t>القيادة هي جوهر العملية الإدارية والمعيار الذي يحدد على ضوئه نجاح أي تنظيم</a:t>
            </a:r>
          </a:p>
        </p:txBody>
      </p:sp>
      <p:sp>
        <p:nvSpPr>
          <p:cNvPr id="10" name="مربع نص 9">
            <a:extLst>
              <a:ext uri="{FF2B5EF4-FFF2-40B4-BE49-F238E27FC236}">
                <a16:creationId xmlns:a16="http://schemas.microsoft.com/office/drawing/2014/main" id="{BFFE1B75-CBE3-A066-8052-27BF7C5B2929}"/>
              </a:ext>
            </a:extLst>
          </p:cNvPr>
          <p:cNvSpPr txBox="1"/>
          <p:nvPr/>
        </p:nvSpPr>
        <p:spPr>
          <a:xfrm>
            <a:off x="576468" y="5428869"/>
            <a:ext cx="3121321" cy="600164"/>
          </a:xfrm>
          <a:prstGeom prst="rect">
            <a:avLst/>
          </a:prstGeom>
          <a:noFill/>
        </p:spPr>
        <p:txBody>
          <a:bodyPr wrap="square" rtlCol="1">
            <a:spAutoFit/>
          </a:bodyPr>
          <a:lstStyle/>
          <a:p>
            <a:pPr algn="ctr"/>
            <a:r>
              <a:rPr lang="ar-SA" sz="1100" dirty="0">
                <a:latin typeface="Alexandria" pitchFamily="2" charset="-78"/>
                <a:cs typeface="Alexandria" pitchFamily="2" charset="-78"/>
              </a:rPr>
              <a:t>القيادة مهارة أساسية يجب على مختصي العلاقات العامة اكتسابها لضمان نجاح العلاقات العامة وتعزيز دورها الاستراتيجي</a:t>
            </a:r>
          </a:p>
        </p:txBody>
      </p:sp>
    </p:spTree>
    <p:extLst>
      <p:ext uri="{BB962C8B-B14F-4D97-AF65-F5344CB8AC3E}">
        <p14:creationId xmlns:p14="http://schemas.microsoft.com/office/powerpoint/2010/main" val="221677359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1000"/>
            <a:lum/>
          </a:blip>
          <a:srcRect/>
          <a:stretch>
            <a:fillRect t="-9000" b="-9000"/>
          </a:stretch>
        </a:blipFill>
        <a:effectLst/>
      </p:bgPr>
    </p:bg>
    <p:spTree>
      <p:nvGrpSpPr>
        <p:cNvPr id="1" name=""/>
        <p:cNvGrpSpPr/>
        <p:nvPr/>
      </p:nvGrpSpPr>
      <p:grpSpPr>
        <a:xfrm>
          <a:off x="0" y="0"/>
          <a:ext cx="0" cy="0"/>
          <a:chOff x="0" y="0"/>
          <a:chExt cx="0" cy="0"/>
        </a:xfrm>
      </p:grpSpPr>
      <p:pic>
        <p:nvPicPr>
          <p:cNvPr id="3" name="Picture 8">
            <a:extLst>
              <a:ext uri="{FF2B5EF4-FFF2-40B4-BE49-F238E27FC236}">
                <a16:creationId xmlns:a16="http://schemas.microsoft.com/office/drawing/2014/main" id="{70D3B232-0897-E5D3-4F32-6BB6E7E7659B}"/>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4" name="Right Triangle 1">
            <a:extLst>
              <a:ext uri="{FF2B5EF4-FFF2-40B4-BE49-F238E27FC236}">
                <a16:creationId xmlns:a16="http://schemas.microsoft.com/office/drawing/2014/main" id="{CDB27168-6E53-D9F4-5150-297D39277E1A}"/>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TextBox 9">
            <a:extLst>
              <a:ext uri="{FF2B5EF4-FFF2-40B4-BE49-F238E27FC236}">
                <a16:creationId xmlns:a16="http://schemas.microsoft.com/office/drawing/2014/main" id="{3DAB7C5A-6B4D-4945-9C20-F799FF9AEA75}"/>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6" name="Graphic 12">
            <a:extLst>
              <a:ext uri="{FF2B5EF4-FFF2-40B4-BE49-F238E27FC236}">
                <a16:creationId xmlns:a16="http://schemas.microsoft.com/office/drawing/2014/main" id="{5E9157DA-A4E3-FB22-3D33-0390CEB7FE8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7" name="Parallelogram 13">
            <a:extLst>
              <a:ext uri="{FF2B5EF4-FFF2-40B4-BE49-F238E27FC236}">
                <a16:creationId xmlns:a16="http://schemas.microsoft.com/office/drawing/2014/main" id="{B65992BB-3EA9-804F-0E46-6AFDDF50E558}"/>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8" name="Graphic 21">
            <a:extLst>
              <a:ext uri="{FF2B5EF4-FFF2-40B4-BE49-F238E27FC236}">
                <a16:creationId xmlns:a16="http://schemas.microsoft.com/office/drawing/2014/main" id="{6F68C1AC-39C2-27E3-44C2-0366C58DEE3E}"/>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9" name="Graphic 22">
            <a:extLst>
              <a:ext uri="{FF2B5EF4-FFF2-40B4-BE49-F238E27FC236}">
                <a16:creationId xmlns:a16="http://schemas.microsoft.com/office/drawing/2014/main" id="{9BD7B5C2-F52A-4C59-5080-E4EA292C653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388637311"/>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90B2438-8AD6-44CD-B799-7568DA98CFA0}"/>
</file>

<file path=customXml/itemProps2.xml><?xml version="1.0" encoding="utf-8"?>
<ds:datastoreItem xmlns:ds="http://schemas.openxmlformats.org/officeDocument/2006/customXml" ds:itemID="{88B8D091-3B91-42DA-BD4B-448342E02287}"/>
</file>

<file path=customXml/itemProps3.xml><?xml version="1.0" encoding="utf-8"?>
<ds:datastoreItem xmlns:ds="http://schemas.openxmlformats.org/officeDocument/2006/customXml" ds:itemID="{05FB4143-BF8E-4ED9-B5EC-264AF6A8009C}"/>
</file>

<file path=docProps/app.xml><?xml version="1.0" encoding="utf-8"?>
<Properties xmlns="http://schemas.openxmlformats.org/officeDocument/2006/extended-properties" xmlns:vt="http://schemas.openxmlformats.org/officeDocument/2006/docPropsVTypes">
  <TotalTime>6</TotalTime>
  <Words>5346</Words>
  <Application>Microsoft Office PowerPoint</Application>
  <PresentationFormat>Widescreen</PresentationFormat>
  <Paragraphs>723</Paragraphs>
  <Slides>66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66</vt:i4>
      </vt:variant>
    </vt:vector>
  </HeadingPairs>
  <TitlesOfParts>
    <vt:vector size="75" baseType="lpstr">
      <vt:lpstr>Alexandria</vt:lpstr>
      <vt:lpstr>Alexandria Medium</vt:lpstr>
      <vt:lpstr>Alexandria-VariableFont_wght</vt:lpstr>
      <vt:lpstr>Arial</vt:lpstr>
      <vt:lpstr>Calibri</vt:lpstr>
      <vt:lpstr>Roboto Light</vt:lpstr>
      <vt:lpstr>Times New Roman</vt:lpstr>
      <vt:lpstr>Wingdings</vt:lpstr>
      <vt:lpstr>نسق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Nuha Naif</dc:creator>
  <cp:lastModifiedBy>platiunm</cp:lastModifiedBy>
  <cp:revision>170</cp:revision>
  <dcterms:created xsi:type="dcterms:W3CDTF">2024-05-26T15:02:40Z</dcterms:created>
  <dcterms:modified xsi:type="dcterms:W3CDTF">2026-01-16T11:32:01Z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