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33"/>
  </p:notesMasterIdLst>
  <p:sldIdLst>
    <p:sldId id="480" r:id="rId2"/>
    <p:sldId id="303" r:id="rId3"/>
    <p:sldId id="271" r:id="rId4"/>
    <p:sldId id="313" r:id="rId5"/>
    <p:sldId id="276" r:id="rId6"/>
    <p:sldId id="490" r:id="rId7"/>
    <p:sldId id="491" r:id="rId8"/>
    <p:sldId id="492" r:id="rId9"/>
    <p:sldId id="493" r:id="rId10"/>
    <p:sldId id="494" r:id="rId11"/>
    <p:sldId id="495" r:id="rId12"/>
    <p:sldId id="496" r:id="rId13"/>
    <p:sldId id="489" r:id="rId14"/>
    <p:sldId id="497" r:id="rId15"/>
    <p:sldId id="498" r:id="rId16"/>
    <p:sldId id="499" r:id="rId17"/>
    <p:sldId id="256" r:id="rId18"/>
    <p:sldId id="500" r:id="rId19"/>
    <p:sldId id="501" r:id="rId20"/>
    <p:sldId id="502" r:id="rId21"/>
    <p:sldId id="503" r:id="rId22"/>
    <p:sldId id="306" r:id="rId23"/>
    <p:sldId id="504" r:id="rId24"/>
    <p:sldId id="505" r:id="rId25"/>
    <p:sldId id="506" r:id="rId26"/>
    <p:sldId id="507" r:id="rId27"/>
    <p:sldId id="508" r:id="rId28"/>
    <p:sldId id="509" r:id="rId29"/>
    <p:sldId id="510" r:id="rId30"/>
    <p:sldId id="511" r:id="rId31"/>
    <p:sldId id="349" r:id="rId3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73925AE7-E9D8-48BC-A988-41815CE32A48}">
          <p14:sldIdLst>
            <p14:sldId id="480"/>
            <p14:sldId id="303"/>
            <p14:sldId id="271"/>
            <p14:sldId id="313"/>
            <p14:sldId id="276"/>
            <p14:sldId id="490"/>
            <p14:sldId id="491"/>
            <p14:sldId id="492"/>
            <p14:sldId id="493"/>
            <p14:sldId id="494"/>
            <p14:sldId id="495"/>
            <p14:sldId id="496"/>
            <p14:sldId id="489"/>
            <p14:sldId id="497"/>
            <p14:sldId id="498"/>
            <p14:sldId id="499"/>
            <p14:sldId id="256"/>
            <p14:sldId id="500"/>
            <p14:sldId id="501"/>
            <p14:sldId id="502"/>
            <p14:sldId id="503"/>
            <p14:sldId id="306"/>
            <p14:sldId id="504"/>
            <p14:sldId id="505"/>
            <p14:sldId id="506"/>
            <p14:sldId id="507"/>
            <p14:sldId id="508"/>
            <p14:sldId id="509"/>
            <p14:sldId id="510"/>
            <p14:sldId id="511"/>
            <p14:sldId id="349"/>
          </p14:sldIdLst>
        </p14:section>
        <p14:section name="Untitled Section" id="{2F6AD2C2-46A9-4BC4-94FF-3A698A8E8EFB}">
          <p14:sldIdLst/>
        </p14:section>
      </p14:sectionLst>
    </p:ext>
    <p:ext uri="{EFAFB233-063F-42B5-8137-9DF3F51BA10A}">
      <p15:sldGuideLst xmlns:p15="http://schemas.microsoft.com/office/powerpoint/2012/main">
        <p15:guide id="1" orient="horz" pos="2160">
          <p15:clr>
            <a:srgbClr val="A4A3A4"/>
          </p15:clr>
        </p15:guide>
        <p15:guide id="2" pos="384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showAnimation="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669BBC"/>
    <a:srgbClr val="2D3956"/>
    <a:srgbClr val="8E5A6D"/>
    <a:srgbClr val="FAC748"/>
    <a:srgbClr val="852F4A"/>
    <a:srgbClr val="FFFFFF"/>
    <a:srgbClr val="4472C4"/>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3738" autoAdjust="0"/>
  </p:normalViewPr>
  <p:slideViewPr>
    <p:cSldViewPr snapToGrid="0">
      <p:cViewPr varScale="1">
        <p:scale>
          <a:sx n="64" d="100"/>
          <a:sy n="64" d="100"/>
        </p:scale>
        <p:origin x="876" y="6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viewProps" Target="viewProps.xml"/><Relationship Id="rId8" Type="http://schemas.openxmlformats.org/officeDocument/2006/relationships/slide" Target="slides/slide7.xml"/><Relationship Id="rId3" Type="http://schemas.openxmlformats.org/officeDocument/2006/relationships/slide" Target="slides/slide2.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E8DF744-AB4A-4A0F-92CE-6DEBABF2DA97}" type="datetimeFigureOut">
              <a:rPr lang="en-US" smtClean="0"/>
              <a:t>10/27/2023</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8088B5-5D3D-41C5-9929-9FAB3A249D9E}" type="slidenum">
              <a:rPr lang="en-US" smtClean="0"/>
              <a:t>‹#›</a:t>
            </a:fld>
            <a:endParaRPr lang="en-US"/>
          </a:p>
        </p:txBody>
      </p:sp>
    </p:spTree>
    <p:extLst>
      <p:ext uri="{BB962C8B-B14F-4D97-AF65-F5344CB8AC3E}">
        <p14:creationId xmlns:p14="http://schemas.microsoft.com/office/powerpoint/2010/main" val="28979100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1</a:t>
            </a:fld>
            <a:endParaRPr lang="en-US" dirty="0"/>
          </a:p>
        </p:txBody>
      </p:sp>
    </p:spTree>
    <p:extLst>
      <p:ext uri="{BB962C8B-B14F-4D97-AF65-F5344CB8AC3E}">
        <p14:creationId xmlns:p14="http://schemas.microsoft.com/office/powerpoint/2010/main" val="173563025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2</a:t>
            </a:fld>
            <a:endParaRPr lang="en-US" dirty="0"/>
          </a:p>
        </p:txBody>
      </p:sp>
    </p:spTree>
    <p:extLst>
      <p:ext uri="{BB962C8B-B14F-4D97-AF65-F5344CB8AC3E}">
        <p14:creationId xmlns:p14="http://schemas.microsoft.com/office/powerpoint/2010/main" val="375741542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4</a:t>
            </a:fld>
            <a:endParaRPr lang="en-US" dirty="0"/>
          </a:p>
        </p:txBody>
      </p:sp>
    </p:spTree>
    <p:extLst>
      <p:ext uri="{BB962C8B-B14F-4D97-AF65-F5344CB8AC3E}">
        <p14:creationId xmlns:p14="http://schemas.microsoft.com/office/powerpoint/2010/main" val="388551640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E88088B5-5D3D-41C5-9929-9FAB3A249D9E}" type="slidenum">
              <a:rPr lang="en-US" smtClean="0"/>
              <a:t>31</a:t>
            </a:fld>
            <a:endParaRPr lang="en-US"/>
          </a:p>
        </p:txBody>
      </p:sp>
    </p:spTree>
    <p:extLst>
      <p:ext uri="{BB962C8B-B14F-4D97-AF65-F5344CB8AC3E}">
        <p14:creationId xmlns:p14="http://schemas.microsoft.com/office/powerpoint/2010/main" val="290601136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5D95098-09E1-C4E1-F131-563DA7A29107}"/>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F1DB6B52-1098-3A61-90F1-ED7F8C19F6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1CA7B7F2-C594-2226-10C3-8AC3C8D66601}"/>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57567B6F-AABD-ABF2-1716-8CA10C09EED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A7F058B-4E26-075C-3DA4-A864D221D406}"/>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4131141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C59ED8-839F-740F-5380-EB20BD607CD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B5DBA814-F4FF-953C-65F6-7755FFA224F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D0F5B59B-14BB-0F36-FA1D-86F9E28D7782}"/>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945EDB51-73D6-A3E4-04E1-FA0E4D318AD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6E15A03-D852-FE42-22A2-986BA6AFDD9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2047379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FAF0B5-6A1B-819F-8BDB-8723AD6F80E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E6D59A6B-040C-D231-73AA-94BF982AB5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81F9F7B-C72F-8488-63C2-893D10A71873}"/>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997D509D-91A2-39D0-0202-9348AED744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1A98602-767F-9F7F-3A34-40E803A3BD2B}"/>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53872526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49C40-2B03-A723-1A25-72E120ED2D3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DCC05F17-3155-8F58-9417-872859F01BC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F0A6FADA-9339-2718-AE06-345636476CB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CC7B5477-D6C1-D0EF-360E-AAF1F8F26BA5}"/>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8EE8FCE8-EE63-38DE-2FCA-4EA8F13B84F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E2D33A2-7BEA-C0F6-8DC4-5841AF8D50F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19689125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B6B58D-F759-624C-F4B5-076FD713366E}"/>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40DE3D4E-050C-4BD6-B7EB-39F9E2DE1CC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280C419-BB65-0AE7-334A-03DB570FB6CB}"/>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F05432BE-90AA-3340-26A3-24C2C60ED4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72C4A7-BEA2-2193-0159-41A66555323C}"/>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82EDC5C-9D31-77DA-AB6E-212A67AE9801}"/>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8" name="Footer Placeholder 7">
            <a:extLst>
              <a:ext uri="{FF2B5EF4-FFF2-40B4-BE49-F238E27FC236}">
                <a16:creationId xmlns:a16="http://schemas.microsoft.com/office/drawing/2014/main" id="{A2F1C937-530C-BE6A-062C-EAEB60924AA7}"/>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6965C7C-2F3A-7C73-65EE-071EA3B57E61}"/>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159070105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1AF804-BA6F-7137-4401-2ABEE47663D1}"/>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85E1951F-F9DF-2D36-66CD-0ADE1A8E8AC9}"/>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4" name="Footer Placeholder 3">
            <a:extLst>
              <a:ext uri="{FF2B5EF4-FFF2-40B4-BE49-F238E27FC236}">
                <a16:creationId xmlns:a16="http://schemas.microsoft.com/office/drawing/2014/main" id="{B067CA20-9E1C-BEF8-F7E6-B3C4C995857A}"/>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C61B1B8-1D1F-02F4-C933-47FC32EC2AB2}"/>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45931334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FE2AC4-08F1-175E-50F9-B90ABA9113B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3" name="Footer Placeholder 2">
            <a:extLst>
              <a:ext uri="{FF2B5EF4-FFF2-40B4-BE49-F238E27FC236}">
                <a16:creationId xmlns:a16="http://schemas.microsoft.com/office/drawing/2014/main" id="{CEAEA4DB-632D-D9D1-3D14-B1B180E010C4}"/>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B715F8A-1D92-41F1-20A4-7DCD4E8AAA0A}"/>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94776312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F15944-338D-38CB-1B4E-769DD7BE2175}"/>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8D1760F-940D-CAB5-053A-5873FA1D8F0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543F859B-EC99-D3C1-C197-1297F988533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78B70CE-2216-EDAB-7EA9-CCE161AC492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7E7F4EBE-FF18-55EE-6B98-05B25C8FC2C0}"/>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4F5F087-5F13-6A44-1590-C7C340B94C44}"/>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89547006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AD5A4-F7CC-0324-C194-023F89C76D6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E06BFFB0-F5DC-8580-5C03-1E026A3F947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09C9C8D9-5BE1-6BCB-A317-EB9D0B08ED9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473CEC4-4BC0-D998-48CD-C0E75413B0FC}"/>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6" name="Footer Placeholder 5">
            <a:extLst>
              <a:ext uri="{FF2B5EF4-FFF2-40B4-BE49-F238E27FC236}">
                <a16:creationId xmlns:a16="http://schemas.microsoft.com/office/drawing/2014/main" id="{6205997B-9DB4-C221-C9C3-2CC6584C97A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8972CE3-5F1C-8C5A-3A36-9FA4D8498D4D}"/>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056692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DD1990-0403-E7BD-DC37-9AFB471B60F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1792BEF8-6FCF-04D0-BF56-B13A28622EB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E6B7518-7F38-0E9F-31BE-48CF51807FFD}"/>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1499AE5E-BECF-D8F0-0176-F5D6F6177AA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C169AFA-75A4-D04B-AD01-2B44BABE31A8}"/>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334060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5253B29-BA54-390A-6D3D-817CE947730A}"/>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33E21C0-5144-CF89-6AE0-510711E0981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E99442B-8870-38B1-A26D-CE928268F2CA}"/>
              </a:ext>
            </a:extLst>
          </p:cNvPr>
          <p:cNvSpPr>
            <a:spLocks noGrp="1"/>
          </p:cNvSpPr>
          <p:nvPr>
            <p:ph type="dt" sz="half" idx="10"/>
          </p:nvPr>
        </p:nvSpPr>
        <p:spPr/>
        <p:txBody>
          <a:body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D1037066-A86D-748B-99F7-904DF1C0EE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D951710-EE2B-4532-5DDE-8ED9C5A66825}"/>
              </a:ext>
            </a:extLst>
          </p:cNvPr>
          <p:cNvSpPr>
            <a:spLocks noGrp="1"/>
          </p:cNvSpPr>
          <p:nvPr>
            <p:ph type="sldNum" sz="quarter" idx="12"/>
          </p:nvPr>
        </p:nvSpPr>
        <p:spPr/>
        <p:txBody>
          <a:bodyPr/>
          <a:lstStyle/>
          <a:p>
            <a:fld id="{F7542ADD-394E-41F3-B704-951748884AEE}" type="slidenum">
              <a:rPr lang="en-US" smtClean="0"/>
              <a:t>‹#›</a:t>
            </a:fld>
            <a:endParaRPr lang="en-US"/>
          </a:p>
        </p:txBody>
      </p:sp>
    </p:spTree>
    <p:extLst>
      <p:ext uri="{BB962C8B-B14F-4D97-AF65-F5344CB8AC3E}">
        <p14:creationId xmlns:p14="http://schemas.microsoft.com/office/powerpoint/2010/main" val="296778946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8_Title Slide">
    <p:spTree>
      <p:nvGrpSpPr>
        <p:cNvPr id="1" name=""/>
        <p:cNvGrpSpPr/>
        <p:nvPr/>
      </p:nvGrpSpPr>
      <p:grpSpPr>
        <a:xfrm>
          <a:off x="0" y="0"/>
          <a:ext cx="0" cy="0"/>
          <a:chOff x="0" y="0"/>
          <a:chExt cx="0" cy="0"/>
        </a:xfrm>
      </p:grpSpPr>
      <p:sp>
        <p:nvSpPr>
          <p:cNvPr id="11" name="Picture Placeholder 10">
            <a:extLst>
              <a:ext uri="{FF2B5EF4-FFF2-40B4-BE49-F238E27FC236}">
                <a16:creationId xmlns:a16="http://schemas.microsoft.com/office/drawing/2014/main" id="{EA7BAD81-B37C-4E58-A969-A361C2B6AA3B}"/>
              </a:ext>
            </a:extLst>
          </p:cNvPr>
          <p:cNvSpPr>
            <a:spLocks noGrp="1"/>
          </p:cNvSpPr>
          <p:nvPr>
            <p:ph type="pic" sz="quarter" idx="10"/>
          </p:nvPr>
        </p:nvSpPr>
        <p:spPr>
          <a:xfrm>
            <a:off x="0" y="0"/>
            <a:ext cx="12192000" cy="6858000"/>
          </a:xfrm>
          <a:custGeom>
            <a:avLst/>
            <a:gdLst>
              <a:gd name="connsiteX0" fmla="*/ 0 w 8118764"/>
              <a:gd name="connsiteY0" fmla="*/ 0 h 2521527"/>
              <a:gd name="connsiteX1" fmla="*/ 8118764 w 8118764"/>
              <a:gd name="connsiteY1" fmla="*/ 0 h 2521527"/>
              <a:gd name="connsiteX2" fmla="*/ 8118764 w 8118764"/>
              <a:gd name="connsiteY2" fmla="*/ 2521527 h 2521527"/>
              <a:gd name="connsiteX3" fmla="*/ 0 w 8118764"/>
              <a:gd name="connsiteY3" fmla="*/ 2521527 h 2521527"/>
            </a:gdLst>
            <a:ahLst/>
            <a:cxnLst>
              <a:cxn ang="0">
                <a:pos x="connsiteX0" y="connsiteY0"/>
              </a:cxn>
              <a:cxn ang="0">
                <a:pos x="connsiteX1" y="connsiteY1"/>
              </a:cxn>
              <a:cxn ang="0">
                <a:pos x="connsiteX2" y="connsiteY2"/>
              </a:cxn>
              <a:cxn ang="0">
                <a:pos x="connsiteX3" y="connsiteY3"/>
              </a:cxn>
            </a:cxnLst>
            <a:rect l="l" t="t" r="r" b="b"/>
            <a:pathLst>
              <a:path w="8118764" h="2521527">
                <a:moveTo>
                  <a:pt x="0" y="0"/>
                </a:moveTo>
                <a:lnTo>
                  <a:pt x="8118764" y="0"/>
                </a:lnTo>
                <a:lnTo>
                  <a:pt x="8118764" y="2521527"/>
                </a:lnTo>
                <a:lnTo>
                  <a:pt x="0" y="2521527"/>
                </a:lnTo>
                <a:close/>
              </a:path>
            </a:pathLst>
          </a:custGeom>
        </p:spPr>
        <p:txBody>
          <a:bodyPr wrap="square">
            <a:noAutofit/>
          </a:bodyPr>
          <a:lstStyle/>
          <a:p>
            <a:endParaRPr lang="en-US"/>
          </a:p>
        </p:txBody>
      </p:sp>
    </p:spTree>
    <p:extLst>
      <p:ext uri="{BB962C8B-B14F-4D97-AF65-F5344CB8AC3E}">
        <p14:creationId xmlns:p14="http://schemas.microsoft.com/office/powerpoint/2010/main" val="385424060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23_Title Slide">
    <p:spTree>
      <p:nvGrpSpPr>
        <p:cNvPr id="1" name=""/>
        <p:cNvGrpSpPr/>
        <p:nvPr/>
      </p:nvGrpSpPr>
      <p:grpSpPr>
        <a:xfrm>
          <a:off x="0" y="0"/>
          <a:ext cx="0" cy="0"/>
          <a:chOff x="0" y="0"/>
          <a:chExt cx="0" cy="0"/>
        </a:xfrm>
      </p:grpSpPr>
      <p:sp>
        <p:nvSpPr>
          <p:cNvPr id="14" name="Picture Placeholder 13">
            <a:extLst>
              <a:ext uri="{FF2B5EF4-FFF2-40B4-BE49-F238E27FC236}">
                <a16:creationId xmlns:a16="http://schemas.microsoft.com/office/drawing/2014/main" id="{A728A220-9096-471D-8E9D-3A0DD26FAEC5}"/>
              </a:ext>
            </a:extLst>
          </p:cNvPr>
          <p:cNvSpPr>
            <a:spLocks noGrp="1"/>
          </p:cNvSpPr>
          <p:nvPr>
            <p:ph type="pic" sz="quarter" idx="10"/>
          </p:nvPr>
        </p:nvSpPr>
        <p:spPr>
          <a:xfrm>
            <a:off x="1" y="0"/>
            <a:ext cx="9740898" cy="5962650"/>
          </a:xfrm>
          <a:custGeom>
            <a:avLst/>
            <a:gdLst>
              <a:gd name="connsiteX0" fmla="*/ 8177976 w 9740898"/>
              <a:gd name="connsiteY0" fmla="*/ 0 h 5962650"/>
              <a:gd name="connsiteX1" fmla="*/ 9740898 w 9740898"/>
              <a:gd name="connsiteY1" fmla="*/ 0 h 5962650"/>
              <a:gd name="connsiteX2" fmla="*/ 9740898 w 9740898"/>
              <a:gd name="connsiteY2" fmla="*/ 1513279 h 5962650"/>
              <a:gd name="connsiteX3" fmla="*/ 8959437 w 9740898"/>
              <a:gd name="connsiteY3" fmla="*/ 2294740 h 5962650"/>
              <a:gd name="connsiteX4" fmla="*/ 8177976 w 9740898"/>
              <a:gd name="connsiteY4" fmla="*/ 1513279 h 5962650"/>
              <a:gd name="connsiteX5" fmla="*/ 6542379 w 9740898"/>
              <a:gd name="connsiteY5" fmla="*/ 0 h 5962650"/>
              <a:gd name="connsiteX6" fmla="*/ 8105301 w 9740898"/>
              <a:gd name="connsiteY6" fmla="*/ 0 h 5962650"/>
              <a:gd name="connsiteX7" fmla="*/ 8105301 w 9740898"/>
              <a:gd name="connsiteY7" fmla="*/ 2370965 h 5962650"/>
              <a:gd name="connsiteX8" fmla="*/ 7323840 w 9740898"/>
              <a:gd name="connsiteY8" fmla="*/ 3152426 h 5962650"/>
              <a:gd name="connsiteX9" fmla="*/ 6542379 w 9740898"/>
              <a:gd name="connsiteY9" fmla="*/ 2370965 h 5962650"/>
              <a:gd name="connsiteX10" fmla="*/ 4906785 w 9740898"/>
              <a:gd name="connsiteY10" fmla="*/ 0 h 5962650"/>
              <a:gd name="connsiteX11" fmla="*/ 6469706 w 9740898"/>
              <a:gd name="connsiteY11" fmla="*/ 0 h 5962650"/>
              <a:gd name="connsiteX12" fmla="*/ 6469706 w 9740898"/>
              <a:gd name="connsiteY12" fmla="*/ 3345442 h 5962650"/>
              <a:gd name="connsiteX13" fmla="*/ 5688245 w 9740898"/>
              <a:gd name="connsiteY13" fmla="*/ 4126903 h 5962650"/>
              <a:gd name="connsiteX14" fmla="*/ 4906785 w 9740898"/>
              <a:gd name="connsiteY14" fmla="*/ 3345442 h 5962650"/>
              <a:gd name="connsiteX15" fmla="*/ 3271189 w 9740898"/>
              <a:gd name="connsiteY15" fmla="*/ 0 h 5962650"/>
              <a:gd name="connsiteX16" fmla="*/ 4834111 w 9740898"/>
              <a:gd name="connsiteY16" fmla="*/ 0 h 5962650"/>
              <a:gd name="connsiteX17" fmla="*/ 4834111 w 9740898"/>
              <a:gd name="connsiteY17" fmla="*/ 4489022 h 5962650"/>
              <a:gd name="connsiteX18" fmla="*/ 4052650 w 9740898"/>
              <a:gd name="connsiteY18" fmla="*/ 5270483 h 5962650"/>
              <a:gd name="connsiteX19" fmla="*/ 3271189 w 9740898"/>
              <a:gd name="connsiteY19" fmla="*/ 4489022 h 5962650"/>
              <a:gd name="connsiteX20" fmla="*/ 1635594 w 9740898"/>
              <a:gd name="connsiteY20" fmla="*/ 0 h 5962650"/>
              <a:gd name="connsiteX21" fmla="*/ 3198517 w 9740898"/>
              <a:gd name="connsiteY21" fmla="*/ 0 h 5962650"/>
              <a:gd name="connsiteX22" fmla="*/ 3198517 w 9740898"/>
              <a:gd name="connsiteY22" fmla="*/ 5181189 h 5962650"/>
              <a:gd name="connsiteX23" fmla="*/ 2417056 w 9740898"/>
              <a:gd name="connsiteY23" fmla="*/ 5962650 h 5962650"/>
              <a:gd name="connsiteX24" fmla="*/ 1635594 w 9740898"/>
              <a:gd name="connsiteY24" fmla="*/ 5181189 h 5962650"/>
              <a:gd name="connsiteX25" fmla="*/ 0 w 9740898"/>
              <a:gd name="connsiteY25" fmla="*/ 0 h 5962650"/>
              <a:gd name="connsiteX26" fmla="*/ 1562922 w 9740898"/>
              <a:gd name="connsiteY26" fmla="*/ 0 h 5962650"/>
              <a:gd name="connsiteX27" fmla="*/ 1562922 w 9740898"/>
              <a:gd name="connsiteY27" fmla="*/ 3108571 h 5962650"/>
              <a:gd name="connsiteX28" fmla="*/ 781461 w 9740898"/>
              <a:gd name="connsiteY28" fmla="*/ 3890032 h 5962650"/>
              <a:gd name="connsiteX29" fmla="*/ 0 w 9740898"/>
              <a:gd name="connsiteY29" fmla="*/ 3108571 h 5962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9740898" h="5962650">
                <a:moveTo>
                  <a:pt x="8177976" y="0"/>
                </a:moveTo>
                <a:lnTo>
                  <a:pt x="9740898" y="0"/>
                </a:lnTo>
                <a:lnTo>
                  <a:pt x="9740898" y="1513279"/>
                </a:lnTo>
                <a:cubicBezTo>
                  <a:pt x="9740898" y="1944869"/>
                  <a:pt x="9391026" y="2294740"/>
                  <a:pt x="8959437" y="2294740"/>
                </a:cubicBezTo>
                <a:cubicBezTo>
                  <a:pt x="8527848" y="2294740"/>
                  <a:pt x="8177976" y="1944869"/>
                  <a:pt x="8177976" y="1513279"/>
                </a:cubicBezTo>
                <a:close/>
                <a:moveTo>
                  <a:pt x="6542379" y="0"/>
                </a:moveTo>
                <a:lnTo>
                  <a:pt x="8105301" y="0"/>
                </a:lnTo>
                <a:lnTo>
                  <a:pt x="8105301" y="2370965"/>
                </a:lnTo>
                <a:cubicBezTo>
                  <a:pt x="8105301" y="2802554"/>
                  <a:pt x="7755429" y="3152426"/>
                  <a:pt x="7323840" y="3152426"/>
                </a:cubicBezTo>
                <a:cubicBezTo>
                  <a:pt x="6892251" y="3152426"/>
                  <a:pt x="6542379" y="2802554"/>
                  <a:pt x="6542379" y="2370965"/>
                </a:cubicBezTo>
                <a:close/>
                <a:moveTo>
                  <a:pt x="4906785" y="0"/>
                </a:moveTo>
                <a:lnTo>
                  <a:pt x="6469706" y="0"/>
                </a:lnTo>
                <a:lnTo>
                  <a:pt x="6469706" y="3345442"/>
                </a:lnTo>
                <a:cubicBezTo>
                  <a:pt x="6469706" y="3777031"/>
                  <a:pt x="6119834" y="4126903"/>
                  <a:pt x="5688245" y="4126903"/>
                </a:cubicBezTo>
                <a:cubicBezTo>
                  <a:pt x="5256656" y="4126903"/>
                  <a:pt x="4906785" y="3777031"/>
                  <a:pt x="4906785" y="3345442"/>
                </a:cubicBezTo>
                <a:close/>
                <a:moveTo>
                  <a:pt x="3271189" y="0"/>
                </a:moveTo>
                <a:lnTo>
                  <a:pt x="4834111" y="0"/>
                </a:lnTo>
                <a:lnTo>
                  <a:pt x="4834111" y="4489022"/>
                </a:lnTo>
                <a:cubicBezTo>
                  <a:pt x="4834111" y="4920611"/>
                  <a:pt x="4484240" y="5270483"/>
                  <a:pt x="4052650" y="5270483"/>
                </a:cubicBezTo>
                <a:cubicBezTo>
                  <a:pt x="3621061" y="5270483"/>
                  <a:pt x="3271189" y="4920611"/>
                  <a:pt x="3271189" y="4489022"/>
                </a:cubicBezTo>
                <a:close/>
                <a:moveTo>
                  <a:pt x="1635594" y="0"/>
                </a:moveTo>
                <a:lnTo>
                  <a:pt x="3198517" y="0"/>
                </a:lnTo>
                <a:lnTo>
                  <a:pt x="3198517" y="5181189"/>
                </a:lnTo>
                <a:cubicBezTo>
                  <a:pt x="3198517" y="5612778"/>
                  <a:pt x="2848644" y="5962650"/>
                  <a:pt x="2417056" y="5962650"/>
                </a:cubicBezTo>
                <a:cubicBezTo>
                  <a:pt x="1985466" y="5962650"/>
                  <a:pt x="1635594" y="5612778"/>
                  <a:pt x="1635594" y="5181189"/>
                </a:cubicBezTo>
                <a:close/>
                <a:moveTo>
                  <a:pt x="0" y="0"/>
                </a:moveTo>
                <a:lnTo>
                  <a:pt x="1562922" y="0"/>
                </a:lnTo>
                <a:lnTo>
                  <a:pt x="1562922" y="3108571"/>
                </a:lnTo>
                <a:cubicBezTo>
                  <a:pt x="1562922" y="3540160"/>
                  <a:pt x="1213050" y="3890032"/>
                  <a:pt x="781461" y="3890032"/>
                </a:cubicBezTo>
                <a:cubicBezTo>
                  <a:pt x="349872" y="3890032"/>
                  <a:pt x="0" y="3540160"/>
                  <a:pt x="0" y="3108571"/>
                </a:cubicBez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278961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1" decel="100000" fill="hold" grpId="0" nodeType="withEffect">
                                  <p:stCondLst>
                                    <p:cond delay="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ppt_x"/>
                                          </p:val>
                                        </p:tav>
                                        <p:tav tm="100000">
                                          <p:val>
                                            <p:strVal val="#ppt_x"/>
                                          </p:val>
                                        </p:tav>
                                      </p:tavLst>
                                    </p:anim>
                                    <p:anim calcmode="lin" valueType="num">
                                      <p:cBhvr additive="base">
                                        <p:cTn id="8" dur="500" fill="hold"/>
                                        <p:tgtEl>
                                          <p:spTgt spid="14"/>
                                        </p:tgtEl>
                                        <p:attrNameLst>
                                          <p:attrName>ppt_y</p:attrName>
                                        </p:attrNameLst>
                                      </p:cBhvr>
                                      <p:tavLst>
                                        <p:tav tm="0">
                                          <p:val>
                                            <p:strVal val="0-#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29_Title Slide">
    <p:spTree>
      <p:nvGrpSpPr>
        <p:cNvPr id="1" name=""/>
        <p:cNvGrpSpPr/>
        <p:nvPr/>
      </p:nvGrpSpPr>
      <p:grpSpPr>
        <a:xfrm>
          <a:off x="0" y="0"/>
          <a:ext cx="0" cy="0"/>
          <a:chOff x="0" y="0"/>
          <a:chExt cx="0" cy="0"/>
        </a:xfrm>
      </p:grpSpPr>
      <p:sp>
        <p:nvSpPr>
          <p:cNvPr id="7" name="Picture Placeholder 6">
            <a:extLst>
              <a:ext uri="{FF2B5EF4-FFF2-40B4-BE49-F238E27FC236}">
                <a16:creationId xmlns:a16="http://schemas.microsoft.com/office/drawing/2014/main" id="{B150257C-F063-4712-86B9-6B30CE114C01}"/>
              </a:ext>
            </a:extLst>
          </p:cNvPr>
          <p:cNvSpPr>
            <a:spLocks noGrp="1"/>
          </p:cNvSpPr>
          <p:nvPr>
            <p:ph type="pic" sz="quarter" idx="10"/>
          </p:nvPr>
        </p:nvSpPr>
        <p:spPr>
          <a:xfrm>
            <a:off x="1127760" y="1123950"/>
            <a:ext cx="9936480" cy="4610100"/>
          </a:xfrm>
          <a:custGeom>
            <a:avLst/>
            <a:gdLst>
              <a:gd name="connsiteX0" fmla="*/ 4992680 w 9936480"/>
              <a:gd name="connsiteY0" fmla="*/ 888184 h 4610100"/>
              <a:gd name="connsiteX1" fmla="*/ 9936480 w 9936480"/>
              <a:gd name="connsiteY1" fmla="*/ 888184 h 4610100"/>
              <a:gd name="connsiteX2" fmla="*/ 9936480 w 9936480"/>
              <a:gd name="connsiteY2" fmla="*/ 4610100 h 4610100"/>
              <a:gd name="connsiteX3" fmla="*/ 4992680 w 9936480"/>
              <a:gd name="connsiteY3" fmla="*/ 4610100 h 4610100"/>
              <a:gd name="connsiteX4" fmla="*/ 0 w 9936480"/>
              <a:gd name="connsiteY4" fmla="*/ 0 h 4610100"/>
              <a:gd name="connsiteX5" fmla="*/ 4943800 w 9936480"/>
              <a:gd name="connsiteY5" fmla="*/ 0 h 4610100"/>
              <a:gd name="connsiteX6" fmla="*/ 4943800 w 9936480"/>
              <a:gd name="connsiteY6" fmla="*/ 3721916 h 4610100"/>
              <a:gd name="connsiteX7" fmla="*/ 0 w 9936480"/>
              <a:gd name="connsiteY7" fmla="*/ 3721916 h 46101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9936480" h="4610100">
                <a:moveTo>
                  <a:pt x="4992680" y="888184"/>
                </a:moveTo>
                <a:lnTo>
                  <a:pt x="9936480" y="888184"/>
                </a:lnTo>
                <a:lnTo>
                  <a:pt x="9936480" y="4610100"/>
                </a:lnTo>
                <a:lnTo>
                  <a:pt x="4992680" y="4610100"/>
                </a:lnTo>
                <a:close/>
                <a:moveTo>
                  <a:pt x="0" y="0"/>
                </a:moveTo>
                <a:lnTo>
                  <a:pt x="4943800" y="0"/>
                </a:lnTo>
                <a:lnTo>
                  <a:pt x="4943800" y="3721916"/>
                </a:lnTo>
                <a:lnTo>
                  <a:pt x="0" y="3721916"/>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20564587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0"/>
                                  </p:stCondLst>
                                  <p:childTnLst>
                                    <p:set>
                                      <p:cBhvr>
                                        <p:cTn id="6" dur="1" fill="hold">
                                          <p:stCondLst>
                                            <p:cond delay="0"/>
                                          </p:stCondLst>
                                        </p:cTn>
                                        <p:tgtEl>
                                          <p:spTgt spid="7"/>
                                        </p:tgtEl>
                                        <p:attrNameLst>
                                          <p:attrName>style.visibility</p:attrName>
                                        </p:attrNameLst>
                                      </p:cBhvr>
                                      <p:to>
                                        <p:strVal val="visible"/>
                                      </p:to>
                                    </p:set>
                                    <p:anim calcmode="lin" valueType="num">
                                      <p:cBhvr additive="base">
                                        <p:cTn id="7" dur="500" fill="hold"/>
                                        <p:tgtEl>
                                          <p:spTgt spid="7"/>
                                        </p:tgtEl>
                                        <p:attrNameLst>
                                          <p:attrName>ppt_x</p:attrName>
                                        </p:attrNameLst>
                                      </p:cBhvr>
                                      <p:tavLst>
                                        <p:tav tm="0">
                                          <p:val>
                                            <p:strVal val="#ppt_x"/>
                                          </p:val>
                                        </p:tav>
                                        <p:tav tm="100000">
                                          <p:val>
                                            <p:strVal val="#ppt_x"/>
                                          </p:val>
                                        </p:tav>
                                      </p:tavLst>
                                    </p:anim>
                                    <p:anim calcmode="lin" valueType="num">
                                      <p:cBhvr additive="base">
                                        <p:cTn id="8"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Layout>
</file>

<file path=ppt/slideLayouts/slideLayout15.xml><?xml version="1.0" encoding="utf-8"?>
<p:sldLayout xmlns:a="http://schemas.openxmlformats.org/drawingml/2006/main" xmlns:r="http://schemas.openxmlformats.org/officeDocument/2006/relationships" xmlns:p="http://schemas.openxmlformats.org/presentationml/2006/main" userDrawn="1">
  <p:cSld name="33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FC9C52C9-E1A1-4DAC-AD31-A7ADAED4AB84}"/>
              </a:ext>
            </a:extLst>
          </p:cNvPr>
          <p:cNvSpPr>
            <a:spLocks noGrp="1"/>
          </p:cNvSpPr>
          <p:nvPr>
            <p:ph type="pic" sz="quarter" idx="10"/>
          </p:nvPr>
        </p:nvSpPr>
        <p:spPr>
          <a:xfrm>
            <a:off x="0" y="1"/>
            <a:ext cx="6826172" cy="6857998"/>
          </a:xfrm>
          <a:custGeom>
            <a:avLst/>
            <a:gdLst>
              <a:gd name="connsiteX0" fmla="*/ 0 w 6826172"/>
              <a:gd name="connsiteY0" fmla="*/ 0 h 6857998"/>
              <a:gd name="connsiteX1" fmla="*/ 6826172 w 6826172"/>
              <a:gd name="connsiteY1" fmla="*/ 0 h 6857998"/>
              <a:gd name="connsiteX2" fmla="*/ 0 w 6826172"/>
              <a:gd name="connsiteY2" fmla="*/ 6857998 h 6857998"/>
            </a:gdLst>
            <a:ahLst/>
            <a:cxnLst>
              <a:cxn ang="0">
                <a:pos x="connsiteX0" y="connsiteY0"/>
              </a:cxn>
              <a:cxn ang="0">
                <a:pos x="connsiteX1" y="connsiteY1"/>
              </a:cxn>
              <a:cxn ang="0">
                <a:pos x="connsiteX2" y="connsiteY2"/>
              </a:cxn>
            </a:cxnLst>
            <a:rect l="l" t="t" r="r" b="b"/>
            <a:pathLst>
              <a:path w="6826172" h="6857998">
                <a:moveTo>
                  <a:pt x="0" y="0"/>
                </a:moveTo>
                <a:lnTo>
                  <a:pt x="6826172" y="0"/>
                </a:lnTo>
                <a:lnTo>
                  <a:pt x="0" y="6857998"/>
                </a:lnTo>
                <a:close/>
              </a:path>
            </a:pathLst>
          </a:custGeom>
          <a:solidFill>
            <a:schemeClr val="bg1">
              <a:lumMod val="85000"/>
              <a:alpha val="50000"/>
            </a:schemeClr>
          </a:solidFill>
        </p:spPr>
        <p:txBody>
          <a:bodyPr wrap="square">
            <a:noAutofit/>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43018853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8" decel="100000" fill="hold" grpId="0" nodeType="with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0-#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6.xml><?xml version="1.0" encoding="utf-8"?>
<p:sldLayout xmlns:a="http://schemas.openxmlformats.org/drawingml/2006/main" xmlns:r="http://schemas.openxmlformats.org/officeDocument/2006/relationships" xmlns:p="http://schemas.openxmlformats.org/presentationml/2006/main" userDrawn="1">
  <p:cSld name="3_Title Slide">
    <p:spTree>
      <p:nvGrpSpPr>
        <p:cNvPr id="1" name=""/>
        <p:cNvGrpSpPr/>
        <p:nvPr/>
      </p:nvGrpSpPr>
      <p:grpSpPr>
        <a:xfrm>
          <a:off x="0" y="0"/>
          <a:ext cx="0" cy="0"/>
          <a:chOff x="0" y="0"/>
          <a:chExt cx="0" cy="0"/>
        </a:xfrm>
      </p:grpSpPr>
      <p:sp>
        <p:nvSpPr>
          <p:cNvPr id="3" name="Picture Placeholder 3">
            <a:extLst>
              <a:ext uri="{FF2B5EF4-FFF2-40B4-BE49-F238E27FC236}">
                <a16:creationId xmlns:a16="http://schemas.microsoft.com/office/drawing/2014/main" id="{4D87B024-DF46-4DF2-934F-975B0169D37C}"/>
              </a:ext>
            </a:extLst>
          </p:cNvPr>
          <p:cNvSpPr>
            <a:spLocks noGrp="1"/>
          </p:cNvSpPr>
          <p:nvPr>
            <p:ph type="pic" sz="quarter" idx="11"/>
          </p:nvPr>
        </p:nvSpPr>
        <p:spPr>
          <a:xfrm>
            <a:off x="7088924" y="508820"/>
            <a:ext cx="3701847" cy="5184057"/>
          </a:xfrm>
          <a:prstGeom prst="rect">
            <a:avLst/>
          </a:prstGeom>
          <a:solidFill>
            <a:schemeClr val="bg1">
              <a:lumMod val="85000"/>
              <a:alpha val="50000"/>
            </a:schemeClr>
          </a:solidFill>
          <a:ln w="127000">
            <a:gradFill>
              <a:gsLst>
                <a:gs pos="1000">
                  <a:schemeClr val="bg1"/>
                </a:gs>
                <a:gs pos="100000">
                  <a:srgbClr val="F5F5F5"/>
                </a:gs>
              </a:gsLst>
              <a:lin ang="5400000" scaled="1"/>
            </a:gradFill>
            <a:miter lim="800000"/>
          </a:ln>
          <a:effectLst/>
        </p:spPr>
        <p:txBody>
          <a:bodyPr/>
          <a:lstStyle>
            <a:lvl1pPr marL="0" indent="0" algn="ctr">
              <a:buNone/>
              <a:defRPr sz="1600">
                <a:solidFill>
                  <a:schemeClr val="tx1">
                    <a:lumMod val="50000"/>
                    <a:lumOff val="50000"/>
                  </a:schemeClr>
                </a:solidFill>
              </a:defRPr>
            </a:lvl1pPr>
          </a:lstStyle>
          <a:p>
            <a:endParaRPr lang="id-ID"/>
          </a:p>
        </p:txBody>
      </p:sp>
    </p:spTree>
    <p:extLst>
      <p:ext uri="{BB962C8B-B14F-4D97-AF65-F5344CB8AC3E}">
        <p14:creationId xmlns:p14="http://schemas.microsoft.com/office/powerpoint/2010/main" val="13788980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4" decel="100000" fill="hold" grpId="0" nodeType="withEffect">
                                  <p:stCondLst>
                                    <p:cond delay="7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Layouts/slideLayout17.xml><?xml version="1.0" encoding="utf-8"?>
<p:sldLayout xmlns:a="http://schemas.openxmlformats.org/drawingml/2006/main" xmlns:r="http://schemas.openxmlformats.org/officeDocument/2006/relationships" xmlns:p="http://schemas.openxmlformats.org/presentationml/2006/main" userDrawn="1">
  <p:cSld name="48_Title Slide">
    <p:spTree>
      <p:nvGrpSpPr>
        <p:cNvPr id="1" name=""/>
        <p:cNvGrpSpPr/>
        <p:nvPr/>
      </p:nvGrpSpPr>
      <p:grpSpPr>
        <a:xfrm>
          <a:off x="0" y="0"/>
          <a:ext cx="0" cy="0"/>
          <a:chOff x="0" y="0"/>
          <a:chExt cx="0" cy="0"/>
        </a:xfrm>
      </p:grpSpPr>
      <p:sp>
        <p:nvSpPr>
          <p:cNvPr id="4" name="Picture Placeholder 3">
            <a:extLst>
              <a:ext uri="{FF2B5EF4-FFF2-40B4-BE49-F238E27FC236}">
                <a16:creationId xmlns:a16="http://schemas.microsoft.com/office/drawing/2014/main" id="{94057321-887A-4B9F-AE60-CB2705D39324}"/>
              </a:ext>
            </a:extLst>
          </p:cNvPr>
          <p:cNvSpPr>
            <a:spLocks noGrp="1"/>
          </p:cNvSpPr>
          <p:nvPr>
            <p:ph type="pic" sz="quarter" idx="10"/>
          </p:nvPr>
        </p:nvSpPr>
        <p:spPr>
          <a:xfrm>
            <a:off x="3452649" y="-3"/>
            <a:ext cx="8739351" cy="6858000"/>
          </a:xfrm>
          <a:custGeom>
            <a:avLst/>
            <a:gdLst>
              <a:gd name="connsiteX0" fmla="*/ 0 w 8739351"/>
              <a:gd name="connsiteY0" fmla="*/ 0 h 6858000"/>
              <a:gd name="connsiteX1" fmla="*/ 8739351 w 8739351"/>
              <a:gd name="connsiteY1" fmla="*/ 0 h 6858000"/>
              <a:gd name="connsiteX2" fmla="*/ 8739351 w 8739351"/>
              <a:gd name="connsiteY2" fmla="*/ 6858000 h 6858000"/>
            </a:gdLst>
            <a:ahLst/>
            <a:cxnLst>
              <a:cxn ang="0">
                <a:pos x="connsiteX0" y="connsiteY0"/>
              </a:cxn>
              <a:cxn ang="0">
                <a:pos x="connsiteX1" y="connsiteY1"/>
              </a:cxn>
              <a:cxn ang="0">
                <a:pos x="connsiteX2" y="connsiteY2"/>
              </a:cxn>
            </a:cxnLst>
            <a:rect l="l" t="t" r="r" b="b"/>
            <a:pathLst>
              <a:path w="8739351" h="6858000">
                <a:moveTo>
                  <a:pt x="0" y="0"/>
                </a:moveTo>
                <a:lnTo>
                  <a:pt x="8739351" y="0"/>
                </a:lnTo>
                <a:lnTo>
                  <a:pt x="8739351" y="6858000"/>
                </a:lnTo>
                <a:close/>
              </a:path>
            </a:pathLst>
          </a:custGeom>
          <a:solidFill>
            <a:schemeClr val="bg1">
              <a:lumMod val="85000"/>
              <a:alpha val="50000"/>
            </a:schemeClr>
          </a:solidFill>
        </p:spPr>
        <p:txBody>
          <a:bodyPr wrap="square">
            <a:noAutofit/>
          </a:bodyPr>
          <a:lstStyle>
            <a:lvl1pPr marL="0" indent="0">
              <a:buNone/>
              <a:defRPr sz="1200"/>
            </a:lvl1pPr>
          </a:lstStyle>
          <a:p>
            <a:endParaRPr lang="id-ID"/>
          </a:p>
        </p:txBody>
      </p:sp>
    </p:spTree>
    <p:extLst>
      <p:ext uri="{BB962C8B-B14F-4D97-AF65-F5344CB8AC3E}">
        <p14:creationId xmlns:p14="http://schemas.microsoft.com/office/powerpoint/2010/main" val="29052834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50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1+#ppt_w/2"/>
                                          </p:val>
                                        </p:tav>
                                        <p:tav tm="100000">
                                          <p:val>
                                            <p:strVal val="#ppt_x"/>
                                          </p:val>
                                        </p:tav>
                                      </p:tavLst>
                                    </p:anim>
                                    <p:anim calcmode="lin" valueType="num">
                                      <p:cBhvr additive="base">
                                        <p:cTn id="8" dur="500" fill="hold"/>
                                        <p:tgtEl>
                                          <p:spTgt spid="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Layout>
</file>

<file path=ppt/slideLayouts/slideLayout18.xml><?xml version="1.0" encoding="utf-8"?>
<p:sldLayout xmlns:a="http://schemas.openxmlformats.org/drawingml/2006/main" xmlns:r="http://schemas.openxmlformats.org/officeDocument/2006/relationships" xmlns:p="http://schemas.openxmlformats.org/presentationml/2006/main" userDrawn="1">
  <p:cSld name="25_Title Slide">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806A67A1-AA69-46FE-9FEA-358EC9C58E6C}"/>
              </a:ext>
            </a:extLst>
          </p:cNvPr>
          <p:cNvSpPr>
            <a:spLocks noGrp="1"/>
          </p:cNvSpPr>
          <p:nvPr>
            <p:ph type="pic" sz="quarter" idx="10"/>
          </p:nvPr>
        </p:nvSpPr>
        <p:spPr>
          <a:xfrm>
            <a:off x="6096000" y="933450"/>
            <a:ext cx="4962146" cy="2495550"/>
          </a:xfrm>
          <a:prstGeom prst="rect">
            <a:avLst/>
          </a:prstGeom>
          <a:solidFill>
            <a:schemeClr val="bg1">
              <a:lumMod val="85000"/>
              <a:alpha val="50000"/>
            </a:schemeClr>
          </a:solidFill>
        </p:spPr>
        <p:txBody>
          <a:bodyPr/>
          <a:lstStyle>
            <a:lvl1pPr marL="0" indent="0">
              <a:buNone/>
              <a:defRPr sz="1600">
                <a:solidFill>
                  <a:schemeClr val="bg1">
                    <a:lumMod val="50000"/>
                  </a:schemeClr>
                </a:solidFill>
              </a:defRPr>
            </a:lvl1pPr>
          </a:lstStyle>
          <a:p>
            <a:endParaRPr lang="id-ID"/>
          </a:p>
        </p:txBody>
      </p:sp>
    </p:spTree>
    <p:extLst>
      <p:ext uri="{BB962C8B-B14F-4D97-AF65-F5344CB8AC3E}">
        <p14:creationId xmlns:p14="http://schemas.microsoft.com/office/powerpoint/2010/main" val="3457074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2" presetClass="entr" presetSubtype="2" decel="100000" fill="hold" grpId="0" nodeType="withEffect">
                                  <p:stCondLst>
                                    <p:cond delay="25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1+#ppt_w/2"/>
                                          </p:val>
                                        </p:tav>
                                        <p:tav tm="100000">
                                          <p:val>
                                            <p:strVal val="#ppt_x"/>
                                          </p:val>
                                        </p:tav>
                                      </p:tavLst>
                                    </p:anim>
                                    <p:anim calcmode="lin" valueType="num">
                                      <p:cBhvr additive="base">
                                        <p:cTn id="8" dur="500" fill="hold"/>
                                        <p:tgtEl>
                                          <p:spTgt spid="3"/>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animBg="1"/>
    </p:bld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1271F50-F801-DAB9-DC83-4E0CB52B6E5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15570735-514D-409D-F8D8-891193ADB18A}"/>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9101CE-4C3C-27B3-84CC-50ABDD6C31A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AD86B2E-B702-4422-B277-3A08C7449694}" type="datetimeFigureOut">
              <a:rPr lang="en-US" smtClean="0"/>
              <a:t>10/27/2023</a:t>
            </a:fld>
            <a:endParaRPr lang="en-US"/>
          </a:p>
        </p:txBody>
      </p:sp>
      <p:sp>
        <p:nvSpPr>
          <p:cNvPr id="5" name="Footer Placeholder 4">
            <a:extLst>
              <a:ext uri="{FF2B5EF4-FFF2-40B4-BE49-F238E27FC236}">
                <a16:creationId xmlns:a16="http://schemas.microsoft.com/office/drawing/2014/main" id="{51C52485-947C-CA79-AEAE-42689D9B9C2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18052FD-3283-6346-20D0-32F2F0297C58}"/>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542ADD-394E-41F3-B704-951748884AEE}" type="slidenum">
              <a:rPr lang="en-US" smtClean="0"/>
              <a:t>‹#›</a:t>
            </a:fld>
            <a:endParaRPr lang="en-US"/>
          </a:p>
        </p:txBody>
      </p:sp>
      <p:sp>
        <p:nvSpPr>
          <p:cNvPr id="8" name="Rectangle 7">
            <a:extLst>
              <a:ext uri="{FF2B5EF4-FFF2-40B4-BE49-F238E27FC236}">
                <a16:creationId xmlns:a16="http://schemas.microsoft.com/office/drawing/2014/main" id="{ADB57316-93DF-55FF-871F-F7A63A9FF2F0}"/>
              </a:ext>
            </a:extLst>
          </p:cNvPr>
          <p:cNvSpPr/>
          <p:nvPr userDrawn="1"/>
        </p:nvSpPr>
        <p:spPr>
          <a:xfrm flipV="1">
            <a:off x="-124683" y="603769"/>
            <a:ext cx="9752693" cy="4571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Graphic 21">
            <a:extLst>
              <a:ext uri="{FF2B5EF4-FFF2-40B4-BE49-F238E27FC236}">
                <a16:creationId xmlns:a16="http://schemas.microsoft.com/office/drawing/2014/main" id="{D28298DC-6C4E-D4D2-0EF2-1A79C3BD5BD4}"/>
              </a:ext>
            </a:extLst>
          </p:cNvPr>
          <p:cNvPicPr>
            <a:picLocks noChangeAspect="1"/>
          </p:cNvPicPr>
          <p:nvPr userDrawn="1"/>
        </p:nvPicPr>
        <p:blipFill rotWithShape="1">
          <a:blip r:embed="rId20"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9782999" y="59789"/>
            <a:ext cx="2305141" cy="1076343"/>
          </a:xfrm>
          <a:prstGeom prst="rect">
            <a:avLst/>
          </a:prstGeom>
        </p:spPr>
      </p:pic>
    </p:spTree>
    <p:extLst>
      <p:ext uri="{BB962C8B-B14F-4D97-AF65-F5344CB8AC3E}">
        <p14:creationId xmlns:p14="http://schemas.microsoft.com/office/powerpoint/2010/main" val="49298891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2" r:id="rId13"/>
    <p:sldLayoutId id="2147483664" r:id="rId14"/>
    <p:sldLayoutId id="2147483665" r:id="rId15"/>
    <p:sldLayoutId id="2147483666" r:id="rId16"/>
    <p:sldLayoutId id="2147483667" r:id="rId17"/>
    <p:sldLayoutId id="2147483668" r:id="rId1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13.xml"/><Relationship Id="rId6" Type="http://schemas.openxmlformats.org/officeDocument/2006/relationships/image" Target="../media/image5.png"/><Relationship Id="rId5" Type="http://schemas.openxmlformats.org/officeDocument/2006/relationships/image" Target="../media/image6.sv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3.xml"/><Relationship Id="rId1" Type="http://schemas.openxmlformats.org/officeDocument/2006/relationships/slideLayout" Target="../slideLayouts/slideLayout15.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6.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31.xml.rels><?xml version="1.0" encoding="UTF-8" standalone="yes"?>
<Relationships xmlns="http://schemas.openxmlformats.org/package/2006/relationships"><Relationship Id="rId3" Type="http://schemas.openxmlformats.org/officeDocument/2006/relationships/image" Target="../media/image7.png"/><Relationship Id="rId7" Type="http://schemas.openxmlformats.org/officeDocument/2006/relationships/image" Target="../media/image8.jpg"/><Relationship Id="rId2" Type="http://schemas.openxmlformats.org/officeDocument/2006/relationships/notesSlide" Target="../notesSlides/notesSlide4.xml"/><Relationship Id="rId1" Type="http://schemas.openxmlformats.org/officeDocument/2006/relationships/slideLayout" Target="../slideLayouts/slideLayout17.xml"/><Relationship Id="rId6" Type="http://schemas.openxmlformats.org/officeDocument/2006/relationships/image" Target="../media/image6.svg"/><Relationship Id="rId5" Type="http://schemas.openxmlformats.org/officeDocument/2006/relationships/image" Target="../media/image4.png"/><Relationship Id="rId4" Type="http://schemas.openxmlformats.org/officeDocument/2006/relationships/image" Target="../media/image12.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 name="Oval 17">
            <a:extLst>
              <a:ext uri="{FF2B5EF4-FFF2-40B4-BE49-F238E27FC236}">
                <a16:creationId xmlns:a16="http://schemas.microsoft.com/office/drawing/2014/main" id="{3DCC2A7E-4E6F-BB97-13D0-0AA6AB2F93D5}"/>
              </a:ext>
            </a:extLst>
          </p:cNvPr>
          <p:cNvSpPr/>
          <p:nvPr/>
        </p:nvSpPr>
        <p:spPr>
          <a:xfrm>
            <a:off x="6054429" y="-720725"/>
            <a:ext cx="7782357" cy="7578725"/>
          </a:xfrm>
          <a:prstGeom prst="ellipse">
            <a:avLst/>
          </a:prstGeom>
          <a:solidFill>
            <a:srgbClr val="00B0F0"/>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TextBox 29">
            <a:extLst>
              <a:ext uri="{FF2B5EF4-FFF2-40B4-BE49-F238E27FC236}">
                <a16:creationId xmlns:a16="http://schemas.microsoft.com/office/drawing/2014/main" id="{1BBD67B8-DB49-942C-018D-7F74C671F260}"/>
              </a:ext>
            </a:extLst>
          </p:cNvPr>
          <p:cNvSpPr txBox="1"/>
          <p:nvPr/>
        </p:nvSpPr>
        <p:spPr>
          <a:xfrm>
            <a:off x="1105196" y="3794396"/>
            <a:ext cx="4886463" cy="461665"/>
          </a:xfrm>
          <a:prstGeom prst="rect">
            <a:avLst/>
          </a:prstGeom>
          <a:noFill/>
        </p:spPr>
        <p:txBody>
          <a:bodyPr wrap="square" rtlCol="0">
            <a:spAutoFit/>
          </a:bodyPr>
          <a:lstStyle/>
          <a:p>
            <a:r>
              <a:rPr lang="en-US" sz="2400" b="1" dirty="0">
                <a:solidFill>
                  <a:srgbClr val="000000"/>
                </a:solidFill>
                <a:latin typeface="Times New Roman" panose="02020603050405020304" pitchFamily="18" charset="0"/>
                <a:cs typeface="Times New Roman" panose="02020603050405020304" pitchFamily="18" charset="0"/>
              </a:rPr>
              <a:t>Prepared by Dr. Galal Elmasry</a:t>
            </a:r>
          </a:p>
        </p:txBody>
      </p:sp>
      <p:sp>
        <p:nvSpPr>
          <p:cNvPr id="31" name="TextBox 30">
            <a:extLst>
              <a:ext uri="{FF2B5EF4-FFF2-40B4-BE49-F238E27FC236}">
                <a16:creationId xmlns:a16="http://schemas.microsoft.com/office/drawing/2014/main" id="{16E4CC76-2D0D-6204-3FBC-B0856D8E8836}"/>
              </a:ext>
            </a:extLst>
          </p:cNvPr>
          <p:cNvSpPr txBox="1"/>
          <p:nvPr/>
        </p:nvSpPr>
        <p:spPr>
          <a:xfrm>
            <a:off x="1650170" y="2424037"/>
            <a:ext cx="3243196" cy="769441"/>
          </a:xfrm>
          <a:prstGeom prst="rect">
            <a:avLst/>
          </a:prstGeom>
          <a:noFill/>
        </p:spPr>
        <p:txBody>
          <a:bodyPr wrap="non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Business law</a:t>
            </a:r>
          </a:p>
        </p:txBody>
      </p:sp>
      <p:sp>
        <p:nvSpPr>
          <p:cNvPr id="34" name="Rectangle: Rounded Corners 33">
            <a:extLst>
              <a:ext uri="{FF2B5EF4-FFF2-40B4-BE49-F238E27FC236}">
                <a16:creationId xmlns:a16="http://schemas.microsoft.com/office/drawing/2014/main" id="{15C30772-0DD8-7BE1-E943-20DE696CFBEA}"/>
              </a:ext>
            </a:extLst>
          </p:cNvPr>
          <p:cNvSpPr/>
          <p:nvPr/>
        </p:nvSpPr>
        <p:spPr>
          <a:xfrm>
            <a:off x="329269" y="5888093"/>
            <a:ext cx="3516608" cy="529167"/>
          </a:xfrm>
          <a:prstGeom prst="roundRect">
            <a:avLst/>
          </a:prstGeom>
          <a:solidFill>
            <a:schemeClr val="bg1"/>
          </a:solidFill>
          <a:ln>
            <a:solidFill>
              <a:srgbClr val="00B0F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rgbClr val="000000"/>
                </a:solidFill>
                <a:latin typeface="Times New Roman" panose="02020603050405020304" pitchFamily="18" charset="0"/>
                <a:cs typeface="Times New Roman" panose="02020603050405020304" pitchFamily="18" charset="0"/>
              </a:rPr>
              <a:t>Lecture </a:t>
            </a:r>
            <a:r>
              <a:rPr lang="en-US" sz="2800" b="1" dirty="0" smtClean="0">
                <a:solidFill>
                  <a:srgbClr val="000000"/>
                </a:solidFill>
                <a:latin typeface="Times New Roman" panose="02020603050405020304" pitchFamily="18" charset="0"/>
                <a:cs typeface="Times New Roman" panose="02020603050405020304" pitchFamily="18" charset="0"/>
              </a:rPr>
              <a:t>4</a:t>
            </a:r>
            <a:endParaRPr lang="en-US" sz="2800" b="1" dirty="0">
              <a:solidFill>
                <a:srgbClr val="000000"/>
              </a:solidFill>
              <a:latin typeface="Times New Roman" panose="02020603050405020304" pitchFamily="18" charset="0"/>
              <a:cs typeface="Times New Roman" panose="02020603050405020304" pitchFamily="18" charset="0"/>
            </a:endParaRPr>
          </a:p>
        </p:txBody>
      </p:sp>
      <p:sp>
        <p:nvSpPr>
          <p:cNvPr id="46" name="TextBox 45">
            <a:extLst>
              <a:ext uri="{FF2B5EF4-FFF2-40B4-BE49-F238E27FC236}">
                <a16:creationId xmlns:a16="http://schemas.microsoft.com/office/drawing/2014/main" id="{FA59789B-D841-DB76-25B9-1348B202C2B5}"/>
              </a:ext>
            </a:extLst>
          </p:cNvPr>
          <p:cNvSpPr txBox="1"/>
          <p:nvPr/>
        </p:nvSpPr>
        <p:spPr>
          <a:xfrm>
            <a:off x="329269" y="5104240"/>
            <a:ext cx="1210588" cy="400110"/>
          </a:xfrm>
          <a:prstGeom prst="rect">
            <a:avLst/>
          </a:prstGeom>
          <a:noFill/>
        </p:spPr>
        <p:txBody>
          <a:bodyPr wrap="none" rtlCol="0">
            <a:spAutoFit/>
          </a:bodyPr>
          <a:lstStyle/>
          <a:p>
            <a:r>
              <a:rPr lang="en-US" sz="2000" dirty="0">
                <a:solidFill>
                  <a:srgbClr val="000000"/>
                </a:solidFill>
                <a:latin typeface="Times New Roman" panose="02020603050405020304" pitchFamily="18" charset="0"/>
                <a:cs typeface="Times New Roman" panose="02020603050405020304" pitchFamily="18" charset="0"/>
              </a:rPr>
              <a:t>MGM412</a:t>
            </a:r>
          </a:p>
        </p:txBody>
      </p:sp>
      <p:sp>
        <p:nvSpPr>
          <p:cNvPr id="14" name="Oval 13">
            <a:extLst>
              <a:ext uri="{FF2B5EF4-FFF2-40B4-BE49-F238E27FC236}">
                <a16:creationId xmlns:a16="http://schemas.microsoft.com/office/drawing/2014/main" id="{46F3C90B-EB3F-EA91-08C5-03400C278827}"/>
              </a:ext>
            </a:extLst>
          </p:cNvPr>
          <p:cNvSpPr/>
          <p:nvPr/>
        </p:nvSpPr>
        <p:spPr>
          <a:xfrm>
            <a:off x="6200343" y="-320675"/>
            <a:ext cx="7410450" cy="7410450"/>
          </a:xfrm>
          <a:prstGeom prst="ellipse">
            <a:avLst/>
          </a:prstGeom>
          <a:blipFill>
            <a:blip r:embed="rId3"/>
            <a:stretch>
              <a:fillRect t="-1000"/>
            </a:stretch>
          </a:blip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10" name="Graphic 21">
            <a:extLst>
              <a:ext uri="{FF2B5EF4-FFF2-40B4-BE49-F238E27FC236}">
                <a16:creationId xmlns:a16="http://schemas.microsoft.com/office/drawing/2014/main" id="{BB3A9522-6B3A-2726-A5B2-11D474097204}"/>
              </a:ext>
            </a:extLst>
          </p:cNvPr>
          <p:cNvPicPr>
            <a:picLocks noChangeAspect="1"/>
          </p:cNvPicPr>
          <p:nvPr/>
        </p:nvPicPr>
        <p:blipFill rotWithShape="1">
          <a:blip r:embed="rId4" cstate="hqprint">
            <a:clrChange>
              <a:clrFrom>
                <a:srgbClr val="FFFFFF"/>
              </a:clrFrom>
              <a:clrTo>
                <a:srgbClr val="FFFFFF">
                  <a:alpha val="0"/>
                </a:srgbClr>
              </a:clrTo>
            </a:clrChange>
            <a:extLst>
              <a:ext uri="{28A0092B-C50C-407E-A947-70E740481C1C}">
                <a14:useLocalDpi xmlns:a14="http://schemas.microsoft.com/office/drawing/2010/main" val="0"/>
              </a:ext>
            </a:extLst>
          </a:blip>
          <a:srcRect t="27877" b="25429"/>
          <a:stretch/>
        </p:blipFill>
        <p:spPr>
          <a:xfrm>
            <a:off x="194617" y="269653"/>
            <a:ext cx="2954655" cy="1379622"/>
          </a:xfrm>
          <a:prstGeom prst="rect">
            <a:avLst/>
          </a:prstGeom>
        </p:spPr>
      </p:pic>
    </p:spTree>
    <p:extLst>
      <p:ext uri="{BB962C8B-B14F-4D97-AF65-F5344CB8AC3E}">
        <p14:creationId xmlns:p14="http://schemas.microsoft.com/office/powerpoint/2010/main" val="377498479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Single Corner Rounded 1">
            <a:extLst>
              <a:ext uri="{FF2B5EF4-FFF2-40B4-BE49-F238E27FC236}">
                <a16:creationId xmlns:a16="http://schemas.microsoft.com/office/drawing/2014/main" id="{EF875848-86E8-4CAA-B094-688608BC5D7F}"/>
              </a:ext>
            </a:extLst>
          </p:cNvPr>
          <p:cNvSpPr/>
          <p:nvPr/>
        </p:nvSpPr>
        <p:spPr>
          <a:xfrm flipV="1">
            <a:off x="-1" y="-43544"/>
            <a:ext cx="12191999" cy="5816453"/>
          </a:xfrm>
          <a:prstGeom prst="round1Rect">
            <a:avLst>
              <a:gd name="adj" fmla="val 32222"/>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ID" dirty="0"/>
          </a:p>
        </p:txBody>
      </p:sp>
      <p:pic>
        <p:nvPicPr>
          <p:cNvPr id="5" name="Picture Placeholder 4">
            <a:extLst>
              <a:ext uri="{FF2B5EF4-FFF2-40B4-BE49-F238E27FC236}">
                <a16:creationId xmlns:a16="http://schemas.microsoft.com/office/drawing/2014/main" id="{5CEA2981-6362-5745-D4B0-417C013DA894}"/>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4175" r="4175"/>
          <a:stretch/>
        </p:blipFill>
        <p:spPr>
          <a:xfrm>
            <a:off x="0" y="-43542"/>
            <a:ext cx="8659664" cy="5300798"/>
          </a:xfrm>
        </p:spPr>
      </p:pic>
      <p:sp>
        <p:nvSpPr>
          <p:cNvPr id="9" name="TextBox 8">
            <a:extLst>
              <a:ext uri="{FF2B5EF4-FFF2-40B4-BE49-F238E27FC236}">
                <a16:creationId xmlns:a16="http://schemas.microsoft.com/office/drawing/2014/main" id="{25760A6C-566F-B7E3-1EEE-CB29F0CF0113}"/>
              </a:ext>
            </a:extLst>
          </p:cNvPr>
          <p:cNvSpPr txBox="1"/>
          <p:nvPr/>
        </p:nvSpPr>
        <p:spPr>
          <a:xfrm>
            <a:off x="6849424" y="2785710"/>
            <a:ext cx="3243196" cy="769441"/>
          </a:xfrm>
          <a:prstGeom prst="rect">
            <a:avLst/>
          </a:prstGeom>
          <a:noFill/>
        </p:spPr>
        <p:txBody>
          <a:bodyPr wrap="none" rtlCol="0">
            <a:spAutoFit/>
          </a:bodyPr>
          <a:lstStyle/>
          <a:p>
            <a:pPr algn="ctr"/>
            <a:r>
              <a:rPr lang="en-US" sz="4400" b="1" dirty="0">
                <a:solidFill>
                  <a:srgbClr val="00B0F0"/>
                </a:solidFill>
                <a:latin typeface="Times New Roman" panose="02020603050405020304" pitchFamily="18" charset="0"/>
                <a:cs typeface="Times New Roman" panose="02020603050405020304" pitchFamily="18" charset="0"/>
              </a:rPr>
              <a:t>Business law</a:t>
            </a:r>
          </a:p>
        </p:txBody>
      </p:sp>
      <p:sp>
        <p:nvSpPr>
          <p:cNvPr id="10" name="Rectangle: Rounded Corners 9">
            <a:extLst>
              <a:ext uri="{FF2B5EF4-FFF2-40B4-BE49-F238E27FC236}">
                <a16:creationId xmlns:a16="http://schemas.microsoft.com/office/drawing/2014/main" id="{844810E4-E8A9-2051-4D02-31024B944D7B}"/>
              </a:ext>
            </a:extLst>
          </p:cNvPr>
          <p:cNvSpPr/>
          <p:nvPr/>
        </p:nvSpPr>
        <p:spPr>
          <a:xfrm>
            <a:off x="6384738" y="4232260"/>
            <a:ext cx="3516608" cy="529167"/>
          </a:xfrm>
          <a:prstGeom prst="roundRect">
            <a:avLst/>
          </a:prstGeom>
          <a:solidFill>
            <a:schemeClr val="bg1"/>
          </a:solidFill>
          <a:ln>
            <a:solidFill>
              <a:srgbClr val="8E5A6D"/>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2800" b="1" dirty="0">
                <a:solidFill>
                  <a:schemeClr val="tx1"/>
                </a:solidFill>
                <a:latin typeface="Times New Roman" panose="02020603050405020304" pitchFamily="18" charset="0"/>
                <a:cs typeface="Times New Roman" panose="02020603050405020304" pitchFamily="18" charset="0"/>
              </a:rPr>
              <a:t>Lecture </a:t>
            </a:r>
            <a:r>
              <a:rPr lang="en-US" sz="2800" b="1" dirty="0" smtClean="0">
                <a:solidFill>
                  <a:schemeClr val="tx1"/>
                </a:solidFill>
                <a:latin typeface="Times New Roman" panose="02020603050405020304" pitchFamily="18" charset="0"/>
                <a:cs typeface="Times New Roman" panose="02020603050405020304" pitchFamily="18" charset="0"/>
              </a:rPr>
              <a:t>4</a:t>
            </a:r>
            <a:endParaRPr lang="en-US" sz="2800" b="1" dirty="0">
              <a:solidFill>
                <a:schemeClr val="tx1"/>
              </a:solidFill>
              <a:latin typeface="Times New Roman" panose="02020603050405020304" pitchFamily="18" charset="0"/>
              <a:cs typeface="Times New Roman" panose="02020603050405020304" pitchFamily="18" charset="0"/>
            </a:endParaRPr>
          </a:p>
        </p:txBody>
      </p:sp>
      <p:sp>
        <p:nvSpPr>
          <p:cNvPr id="11" name="TextBox 10">
            <a:extLst>
              <a:ext uri="{FF2B5EF4-FFF2-40B4-BE49-F238E27FC236}">
                <a16:creationId xmlns:a16="http://schemas.microsoft.com/office/drawing/2014/main" id="{781F72BC-06B8-4FB5-F2D5-D8EA1BFF812E}"/>
              </a:ext>
            </a:extLst>
          </p:cNvPr>
          <p:cNvSpPr txBox="1"/>
          <p:nvPr/>
        </p:nvSpPr>
        <p:spPr>
          <a:xfrm>
            <a:off x="6370224" y="4802552"/>
            <a:ext cx="1252266" cy="400110"/>
          </a:xfrm>
          <a:prstGeom prst="rect">
            <a:avLst/>
          </a:prstGeom>
          <a:noFill/>
        </p:spPr>
        <p:txBody>
          <a:bodyPr wrap="none" rtlCol="0">
            <a:spAutoFit/>
          </a:bodyPr>
          <a:lstStyle/>
          <a:p>
            <a:r>
              <a:rPr lang="en-US" sz="2000" b="1" dirty="0" smtClean="0">
                <a:latin typeface="Times New Roman" panose="02020603050405020304" pitchFamily="18" charset="0"/>
                <a:cs typeface="Times New Roman" panose="02020603050405020304" pitchFamily="18" charset="0"/>
              </a:rPr>
              <a:t>MGM412</a:t>
            </a:r>
            <a:endParaRPr lang="en-US" sz="2000" b="1"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8C520B7F-7764-8B81-C7C7-A7440DA2CCAF}"/>
              </a:ext>
            </a:extLst>
          </p:cNvPr>
          <p:cNvSpPr txBox="1"/>
          <p:nvPr/>
        </p:nvSpPr>
        <p:spPr>
          <a:xfrm>
            <a:off x="459185" y="6187539"/>
            <a:ext cx="4886463"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Dr. Galal Elmasry</a:t>
            </a:r>
          </a:p>
        </p:txBody>
      </p:sp>
      <p:sp>
        <p:nvSpPr>
          <p:cNvPr id="13" name="TextBox 12">
            <a:extLst>
              <a:ext uri="{FF2B5EF4-FFF2-40B4-BE49-F238E27FC236}">
                <a16:creationId xmlns:a16="http://schemas.microsoft.com/office/drawing/2014/main" id="{8F2D6F91-78DB-C333-FFAC-FF52CB9F2DF3}"/>
              </a:ext>
            </a:extLst>
          </p:cNvPr>
          <p:cNvSpPr txBox="1"/>
          <p:nvPr/>
        </p:nvSpPr>
        <p:spPr>
          <a:xfrm>
            <a:off x="459185" y="5830966"/>
            <a:ext cx="4886463" cy="461665"/>
          </a:xfrm>
          <a:prstGeom prst="rect">
            <a:avLst/>
          </a:prstGeom>
          <a:noFill/>
        </p:spPr>
        <p:txBody>
          <a:bodyPr wrap="square" rtlCol="0">
            <a:spAutoFit/>
          </a:bodyPr>
          <a:lstStyle/>
          <a:p>
            <a:r>
              <a:rPr lang="en-US" sz="2400" dirty="0">
                <a:solidFill>
                  <a:srgbClr val="00B0F0"/>
                </a:solidFill>
                <a:latin typeface="Times New Roman" panose="02020603050405020304" pitchFamily="18" charset="0"/>
                <a:cs typeface="Times New Roman" panose="02020603050405020304" pitchFamily="18" charset="0"/>
              </a:rPr>
              <a:t>Prepared by</a:t>
            </a:r>
          </a:p>
        </p:txBody>
      </p:sp>
      <p:pic>
        <p:nvPicPr>
          <p:cNvPr id="22" name="Graphic 21">
            <a:extLst>
              <a:ext uri="{FF2B5EF4-FFF2-40B4-BE49-F238E27FC236}">
                <a16:creationId xmlns:a16="http://schemas.microsoft.com/office/drawing/2014/main" id="{FA5D44C7-1F20-0684-5315-73F4013F0EB0}"/>
              </a:ext>
            </a:extLst>
          </p:cNvPr>
          <p:cNvPicPr>
            <a:picLocks noChangeAspect="1"/>
          </p:cNvPicPr>
          <p:nvPr/>
        </p:nvPicPr>
        <p:blipFill>
          <a:blip r:embed="rId4">
            <a:extLst>
              <a:ext uri="{96DAC541-7B7A-43D3-8B79-37D633B846F1}">
                <asvg:svgBlip xmlns:asvg="http://schemas.microsoft.com/office/drawing/2016/SVG/main" xmlns="" r:embed="rId5"/>
              </a:ext>
            </a:extLst>
          </a:blip>
          <a:stretch>
            <a:fillRect/>
          </a:stretch>
        </p:blipFill>
        <p:spPr>
          <a:xfrm>
            <a:off x="313679" y="372325"/>
            <a:ext cx="2457656" cy="670874"/>
          </a:xfrm>
          <a:prstGeom prst="rect">
            <a:avLst/>
          </a:prstGeom>
        </p:spPr>
      </p:pic>
      <p:pic>
        <p:nvPicPr>
          <p:cNvPr id="23" name="Graphic 22">
            <a:extLst>
              <a:ext uri="{FF2B5EF4-FFF2-40B4-BE49-F238E27FC236}">
                <a16:creationId xmlns:a16="http://schemas.microsoft.com/office/drawing/2014/main" id="{ACE76E66-5FF1-83D6-4EAC-3853027A6FDC}"/>
              </a:ext>
            </a:extLst>
          </p:cNvPr>
          <p:cNvPicPr>
            <a:picLocks noChangeAspect="1"/>
          </p:cNvPicPr>
          <p:nvPr/>
        </p:nvPicPr>
        <p:blipFill>
          <a:blip r:embed="rId6" cstate="print">
            <a:extLst>
              <a:ext uri="{28A0092B-C50C-407E-A947-70E740481C1C}">
                <a14:useLocalDpi xmlns:a14="http://schemas.microsoft.com/office/drawing/2010/main" val="0"/>
              </a:ext>
            </a:extLst>
          </a:blip>
          <a:srcRect/>
          <a:stretch/>
        </p:blipFill>
        <p:spPr>
          <a:xfrm>
            <a:off x="9264625" y="248508"/>
            <a:ext cx="2470340" cy="1166001"/>
          </a:xfrm>
          <a:prstGeom prst="rect">
            <a:avLst/>
          </a:prstGeom>
        </p:spPr>
      </p:pic>
      <p:sp>
        <p:nvSpPr>
          <p:cNvPr id="3" name="TextBox 2">
            <a:extLst>
              <a:ext uri="{FF2B5EF4-FFF2-40B4-BE49-F238E27FC236}">
                <a16:creationId xmlns:a16="http://schemas.microsoft.com/office/drawing/2014/main" id="{75DD345E-3E3C-C8BD-7DE1-6E42EB52FC9F}"/>
              </a:ext>
            </a:extLst>
          </p:cNvPr>
          <p:cNvSpPr txBox="1"/>
          <p:nvPr/>
        </p:nvSpPr>
        <p:spPr>
          <a:xfrm>
            <a:off x="9264625" y="6292631"/>
            <a:ext cx="2616200" cy="400110"/>
          </a:xfrm>
          <a:prstGeom prst="rect">
            <a:avLst/>
          </a:prstGeom>
          <a:noFill/>
        </p:spPr>
        <p:txBody>
          <a:bodyPr wrap="square" rtlCol="0">
            <a:spAutoFit/>
          </a:bodyPr>
          <a:lstStyle/>
          <a:p>
            <a:pPr algn="ctr"/>
            <a:r>
              <a:rPr lang="en-US" sz="2000" b="1" dirty="0">
                <a:solidFill>
                  <a:schemeClr val="bg1"/>
                </a:solidFill>
              </a:rPr>
              <a:t>www.midocean.ae</a:t>
            </a:r>
          </a:p>
        </p:txBody>
      </p:sp>
    </p:spTree>
    <p:extLst>
      <p:ext uri="{BB962C8B-B14F-4D97-AF65-F5344CB8AC3E}">
        <p14:creationId xmlns:p14="http://schemas.microsoft.com/office/powerpoint/2010/main" val="70163207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5A075604-73CD-4507-8013-424F369DFDEB}"/>
              </a:ext>
            </a:extLst>
          </p:cNvPr>
          <p:cNvSpPr/>
          <p:nvPr/>
        </p:nvSpPr>
        <p:spPr>
          <a:xfrm>
            <a:off x="44172" y="672613"/>
            <a:ext cx="1562100" cy="962568"/>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100" dirty="0">
              <a:solidFill>
                <a:srgbClr val="00B0F0"/>
              </a:solidFill>
              <a:ea typeface="Roboto Light" panose="02000000000000000000" pitchFamily="2" charset="0"/>
            </a:endParaRPr>
          </a:p>
        </p:txBody>
      </p:sp>
      <p:sp>
        <p:nvSpPr>
          <p:cNvPr id="34" name="Rectangle 33">
            <a:extLst>
              <a:ext uri="{FF2B5EF4-FFF2-40B4-BE49-F238E27FC236}">
                <a16:creationId xmlns:a16="http://schemas.microsoft.com/office/drawing/2014/main" id="{FFBC9732-D32E-DCF9-3982-D4B68F971747}"/>
              </a:ext>
            </a:extLst>
          </p:cNvPr>
          <p:cNvSpPr/>
          <p:nvPr/>
        </p:nvSpPr>
        <p:spPr>
          <a:xfrm>
            <a:off x="44172" y="2064989"/>
            <a:ext cx="12147828" cy="2369880"/>
          </a:xfrm>
          <a:prstGeom prst="rect">
            <a:avLst/>
          </a:prstGeom>
          <a:noFill/>
        </p:spPr>
        <p:txBody>
          <a:bodyPr wrap="square">
            <a:spAutoFit/>
          </a:bodyPr>
          <a:lstStyle/>
          <a:p>
            <a:pPr algn="just"/>
            <a:r>
              <a:rPr lang="en-US" sz="2800" b="1" u="sng" dirty="0">
                <a:solidFill>
                  <a:srgbClr val="000000"/>
                </a:solidFill>
                <a:latin typeface="Times New Roman" panose="02020603050405020304" pitchFamily="18" charset="0"/>
              </a:rPr>
              <a:t>The most important main themes of the lecture:</a:t>
            </a:r>
          </a:p>
          <a:p>
            <a:pPr algn="just"/>
            <a:r>
              <a:rPr lang="en-US" sz="2400" dirty="0" smtClean="0">
                <a:solidFill>
                  <a:srgbClr val="000000"/>
                </a:solidFill>
                <a:latin typeface="Times New Roman" panose="02020603050405020304" pitchFamily="18" charset="0"/>
              </a:rPr>
              <a:t>1- Introduction.</a:t>
            </a:r>
          </a:p>
          <a:p>
            <a:pPr algn="just"/>
            <a:r>
              <a:rPr lang="en-US" sz="2400" dirty="0" smtClean="0">
                <a:solidFill>
                  <a:srgbClr val="000000"/>
                </a:solidFill>
                <a:latin typeface="Times New Roman" panose="02020603050405020304" pitchFamily="18" charset="0"/>
              </a:rPr>
              <a:t>2- Company Identifiers.</a:t>
            </a:r>
          </a:p>
          <a:p>
            <a:pPr algn="just"/>
            <a:r>
              <a:rPr lang="en-US" sz="2400" dirty="0" smtClean="0">
                <a:solidFill>
                  <a:srgbClr val="000000"/>
                </a:solidFill>
                <a:latin typeface="Times New Roman" panose="02020603050405020304" pitchFamily="18" charset="0"/>
              </a:rPr>
              <a:t>3-Registration Of Companies.</a:t>
            </a:r>
          </a:p>
          <a:p>
            <a:pPr algn="just"/>
            <a:r>
              <a:rPr lang="en-US" sz="2400" dirty="0" smtClean="0">
                <a:solidFill>
                  <a:srgbClr val="000000"/>
                </a:solidFill>
                <a:latin typeface="Times New Roman" panose="02020603050405020304" pitchFamily="18" charset="0"/>
              </a:rPr>
              <a:t>4- Represntation and Presentation Of Companies.</a:t>
            </a:r>
          </a:p>
          <a:p>
            <a:pPr algn="just"/>
            <a:r>
              <a:rPr lang="en-US" sz="2400" dirty="0">
                <a:solidFill>
                  <a:srgbClr val="000000"/>
                </a:solidFill>
                <a:latin typeface="Times New Roman" panose="02020603050405020304" pitchFamily="18" charset="0"/>
              </a:rPr>
              <a:t>5- </a:t>
            </a:r>
            <a:r>
              <a:rPr lang="en-US" sz="2400" dirty="0" smtClean="0">
                <a:solidFill>
                  <a:srgbClr val="000000"/>
                </a:solidFill>
                <a:latin typeface="Times New Roman" panose="02020603050405020304" pitchFamily="18" charset="0"/>
              </a:rPr>
              <a:t>Status Changes and Change Of Form.</a:t>
            </a:r>
            <a:endParaRPr lang="en-US" sz="2400" dirty="0">
              <a:solidFill>
                <a:srgbClr val="000000"/>
              </a:solidFill>
              <a:latin typeface="Times New Roman" panose="02020603050405020304" pitchFamily="18" charset="0"/>
            </a:endParaRPr>
          </a:p>
        </p:txBody>
      </p:sp>
      <p:sp>
        <p:nvSpPr>
          <p:cNvPr id="41" name="TextBox 40">
            <a:extLst>
              <a:ext uri="{FF2B5EF4-FFF2-40B4-BE49-F238E27FC236}">
                <a16:creationId xmlns:a16="http://schemas.microsoft.com/office/drawing/2014/main" id="{C7D257D7-D9C6-8F63-F8F8-E2BE53F2E2DB}"/>
              </a:ext>
            </a:extLst>
          </p:cNvPr>
          <p:cNvSpPr txBox="1"/>
          <p:nvPr/>
        </p:nvSpPr>
        <p:spPr>
          <a:xfrm>
            <a:off x="2480916" y="658045"/>
            <a:ext cx="6146250"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Chapter </a:t>
            </a:r>
            <a:r>
              <a:rPr lang="en-US" sz="2800" b="1" dirty="0">
                <a:solidFill>
                  <a:srgbClr val="00B0F0"/>
                </a:solidFill>
                <a:latin typeface="Times New Roman" panose="02020603050405020304" pitchFamily="18" charset="0"/>
                <a:cs typeface="Times New Roman" panose="02020603050405020304" pitchFamily="18" charset="0"/>
              </a:rPr>
              <a:t>4 :</a:t>
            </a:r>
            <a:r>
              <a:rPr lang="en-US" sz="2800" b="1" dirty="0" smtClean="0">
                <a:solidFill>
                  <a:srgbClr val="00B0F0"/>
                </a:solidFill>
                <a:latin typeface="Times New Roman" panose="02020603050405020304" pitchFamily="18" charset="0"/>
                <a:cs typeface="Times New Roman" panose="02020603050405020304" pitchFamily="18" charset="0"/>
              </a:rPr>
              <a:t>COMPANIES: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42" name="TextBox 41">
            <a:extLst>
              <a:ext uri="{FF2B5EF4-FFF2-40B4-BE49-F238E27FC236}">
                <a16:creationId xmlns:a16="http://schemas.microsoft.com/office/drawing/2014/main" id="{AB738525-DD8E-2E85-F385-345FF64341EB}"/>
              </a:ext>
            </a:extLst>
          </p:cNvPr>
          <p:cNvSpPr txBox="1"/>
          <p:nvPr/>
        </p:nvSpPr>
        <p:spPr>
          <a:xfrm>
            <a:off x="44172" y="658046"/>
            <a:ext cx="1562100" cy="523220"/>
          </a:xfrm>
          <a:prstGeom prst="rect">
            <a:avLst/>
          </a:prstGeom>
          <a:noFill/>
        </p:spPr>
        <p:txBody>
          <a:bodyPr wrap="square" rtlCol="0">
            <a:spAutoFit/>
          </a:bodyPr>
          <a:lstStyle/>
          <a:p>
            <a:pPr algn="ctr"/>
            <a:r>
              <a:rPr lang="en-US" sz="2800" dirty="0" smtClean="0">
                <a:solidFill>
                  <a:schemeClr val="bg1"/>
                </a:solidFill>
                <a:latin typeface="Times New Roman" panose="02020603050405020304" pitchFamily="18" charset="0"/>
                <a:cs typeface="Times New Roman" panose="02020603050405020304" pitchFamily="18" charset="0"/>
              </a:rPr>
              <a:t>Chapter</a:t>
            </a:r>
            <a:endParaRPr lang="en-US" dirty="0">
              <a:solidFill>
                <a:schemeClr val="bg1"/>
              </a:solidFill>
              <a:latin typeface="Times New Roman" panose="02020603050405020304" pitchFamily="18" charset="0"/>
              <a:cs typeface="Times New Roman" panose="02020603050405020304" pitchFamily="18" charset="0"/>
            </a:endParaRPr>
          </a:p>
        </p:txBody>
      </p:sp>
      <p:sp>
        <p:nvSpPr>
          <p:cNvPr id="43" name="TextBox 42">
            <a:extLst>
              <a:ext uri="{FF2B5EF4-FFF2-40B4-BE49-F238E27FC236}">
                <a16:creationId xmlns:a16="http://schemas.microsoft.com/office/drawing/2014/main" id="{183B5688-FE98-684A-8FDB-4023CCDDD82C}"/>
              </a:ext>
            </a:extLst>
          </p:cNvPr>
          <p:cNvSpPr txBox="1"/>
          <p:nvPr/>
        </p:nvSpPr>
        <p:spPr>
          <a:xfrm>
            <a:off x="185142" y="927973"/>
            <a:ext cx="94261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400" b="1" dirty="0">
              <a:solidFill>
                <a:schemeClr val="bg1"/>
              </a:solidFill>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20D19C38-D110-EE5A-C35B-B7A999B6858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25738801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Placeholder 4">
            <a:extLst>
              <a:ext uri="{FF2B5EF4-FFF2-40B4-BE49-F238E27FC236}">
                <a16:creationId xmlns:a16="http://schemas.microsoft.com/office/drawing/2014/main" id="{7A23C5C4-4FD9-93DE-9391-0CA92C90FFA6}"/>
              </a:ext>
            </a:extLst>
          </p:cNvPr>
          <p:cNvPicPr>
            <a:picLocks noGrp="1" noChangeAspect="1"/>
          </p:cNvPicPr>
          <p:nvPr>
            <p:ph type="pic" sz="quarter" idx="10"/>
          </p:nvPr>
        </p:nvPicPr>
        <p:blipFill>
          <a:blip r:embed="rId3" cstate="print">
            <a:extLst>
              <a:ext uri="{28A0092B-C50C-407E-A947-70E740481C1C}">
                <a14:useLocalDpi xmlns:a14="http://schemas.microsoft.com/office/drawing/2010/main" val="0"/>
              </a:ext>
            </a:extLst>
          </a:blip>
          <a:srcRect l="13924" r="13924"/>
          <a:stretch/>
        </p:blipFill>
        <p:spPr>
          <a:xfrm>
            <a:off x="2808" y="0"/>
            <a:ext cx="5547685" cy="5573488"/>
          </a:xfrm>
        </p:spPr>
      </p:pic>
      <p:sp>
        <p:nvSpPr>
          <p:cNvPr id="2" name="Right Triangle 1">
            <a:extLst>
              <a:ext uri="{FF2B5EF4-FFF2-40B4-BE49-F238E27FC236}">
                <a16:creationId xmlns:a16="http://schemas.microsoft.com/office/drawing/2014/main" id="{D52E2043-1E7F-4FB3-99FA-88B6CF1F2478}"/>
              </a:ext>
            </a:extLst>
          </p:cNvPr>
          <p:cNvSpPr/>
          <p:nvPr/>
        </p:nvSpPr>
        <p:spPr>
          <a:xfrm rot="5400000">
            <a:off x="-4175" y="4176"/>
            <a:ext cx="1799302" cy="1790952"/>
          </a:xfrm>
          <a:prstGeom prst="rtTriangl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8" name="Parallelogram 7">
            <a:extLst>
              <a:ext uri="{FF2B5EF4-FFF2-40B4-BE49-F238E27FC236}">
                <a16:creationId xmlns:a16="http://schemas.microsoft.com/office/drawing/2014/main" id="{DEE0AF26-C85E-4AE1-9B7E-0A3454BF24BB}"/>
              </a:ext>
            </a:extLst>
          </p:cNvPr>
          <p:cNvSpPr/>
          <p:nvPr/>
        </p:nvSpPr>
        <p:spPr>
          <a:xfrm rot="16200000" flipV="1">
            <a:off x="-639822" y="4099490"/>
            <a:ext cx="5573486" cy="2477106"/>
          </a:xfrm>
          <a:prstGeom prst="parallelogram">
            <a:avLst>
              <a:gd name="adj" fmla="val 100467"/>
            </a:avLst>
          </a:prstGeom>
          <a:solidFill>
            <a:srgbClr val="669BBC">
              <a:alpha val="27059"/>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solidFill>
                <a:srgbClr val="669BBC"/>
              </a:solidFill>
            </a:endParaRPr>
          </a:p>
        </p:txBody>
      </p:sp>
      <p:sp>
        <p:nvSpPr>
          <p:cNvPr id="25" name="TextBox 24">
            <a:extLst>
              <a:ext uri="{FF2B5EF4-FFF2-40B4-BE49-F238E27FC236}">
                <a16:creationId xmlns:a16="http://schemas.microsoft.com/office/drawing/2014/main" id="{904B7CA6-23A4-2E24-5FFC-ECEA38831F6A}"/>
              </a:ext>
            </a:extLst>
          </p:cNvPr>
          <p:cNvSpPr txBox="1"/>
          <p:nvPr/>
        </p:nvSpPr>
        <p:spPr>
          <a:xfrm>
            <a:off x="3988903" y="718482"/>
            <a:ext cx="5791201"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31" name="TextBox 30">
            <a:extLst>
              <a:ext uri="{FF2B5EF4-FFF2-40B4-BE49-F238E27FC236}">
                <a16:creationId xmlns:a16="http://schemas.microsoft.com/office/drawing/2014/main" id="{4527402C-3F97-690D-9C20-A459E375AEB7}"/>
              </a:ext>
            </a:extLst>
          </p:cNvPr>
          <p:cNvSpPr txBox="1"/>
          <p:nvPr/>
        </p:nvSpPr>
        <p:spPr>
          <a:xfrm>
            <a:off x="169409" y="2335206"/>
            <a:ext cx="11853182" cy="3637919"/>
          </a:xfrm>
          <a:prstGeom prst="rect">
            <a:avLst/>
          </a:prstGeom>
          <a:noFill/>
        </p:spPr>
        <p:txBody>
          <a:bodyPr wrap="square" rtlCol="0">
            <a:spAutoFit/>
          </a:bodyPr>
          <a:lstStyle/>
          <a:p>
            <a:pPr algn="just">
              <a:lnSpc>
                <a:spcPct val="120000"/>
              </a:lnSpc>
            </a:pPr>
            <a:r>
              <a:rPr lang="en-US" sz="2400" b="1" u="sng" dirty="0">
                <a:solidFill>
                  <a:srgbClr val="000000"/>
                </a:solidFill>
                <a:latin typeface="Times New Roman" panose="02020603050405020304" pitchFamily="18" charset="0"/>
              </a:rPr>
              <a:t>1- </a:t>
            </a:r>
            <a:r>
              <a:rPr lang="en-US" sz="2400" b="1" u="sng" dirty="0" smtClean="0">
                <a:solidFill>
                  <a:srgbClr val="000000"/>
                </a:solidFill>
                <a:latin typeface="Times New Roman" panose="02020603050405020304" pitchFamily="18" charset="0"/>
              </a:rPr>
              <a:t>Definition:</a:t>
            </a:r>
          </a:p>
          <a:p>
            <a:pPr algn="just">
              <a:lnSpc>
                <a:spcPct val="120000"/>
              </a:lnSpc>
            </a:pPr>
            <a:r>
              <a:rPr lang="en-US" sz="2400" dirty="0">
                <a:solidFill>
                  <a:srgbClr val="000000"/>
                </a:solidFill>
                <a:latin typeface="Times New Roman" panose="02020603050405020304" pitchFamily="18" charset="0"/>
              </a:rPr>
              <a:t>There are various conceptual definitions of a business entity in legal theory. In general, a business entity (company) is a business organization which represents: a union of generally two or more parties (natural and/or legal persons) created by a contract, with a status of a legal entity, in which these parties invest the capital and </a:t>
            </a:r>
            <a:r>
              <a:rPr lang="en-US" sz="2400" dirty="0" err="1">
                <a:solidFill>
                  <a:srgbClr val="000000"/>
                </a:solidFill>
                <a:latin typeface="Times New Roman" panose="02020603050405020304" pitchFamily="18" charset="0"/>
              </a:rPr>
              <a:t>labour</a:t>
            </a:r>
            <a:r>
              <a:rPr lang="en-US" sz="2400" dirty="0">
                <a:solidFill>
                  <a:srgbClr val="000000"/>
                </a:solidFill>
                <a:latin typeface="Times New Roman" panose="02020603050405020304" pitchFamily="18" charset="0"/>
              </a:rPr>
              <a:t> and as such, conduct a registered business activity under a joint name (business name) with the</a:t>
            </a:r>
          </a:p>
          <a:p>
            <a:pPr algn="just">
              <a:lnSpc>
                <a:spcPct val="120000"/>
              </a:lnSpc>
            </a:pPr>
            <a:r>
              <a:rPr lang="en-US" sz="2400" dirty="0">
                <a:solidFill>
                  <a:srgbClr val="000000"/>
                </a:solidFill>
                <a:latin typeface="Times New Roman" panose="02020603050405020304" pitchFamily="18" charset="0"/>
              </a:rPr>
              <a:t>goal of making </a:t>
            </a:r>
            <a:r>
              <a:rPr lang="en-US" sz="2400" dirty="0" smtClean="0">
                <a:solidFill>
                  <a:srgbClr val="000000"/>
                </a:solidFill>
                <a:latin typeface="Times New Roman" panose="02020603050405020304" pitchFamily="18" charset="0"/>
              </a:rPr>
              <a:t>profit</a:t>
            </a:r>
            <a:r>
              <a:rPr lang="en-US" sz="2400" dirty="0">
                <a:solidFill>
                  <a:srgbClr val="000000"/>
                </a:solidFill>
                <a:latin typeface="Times New Roman" panose="02020603050405020304" pitchFamily="18" charset="0"/>
              </a:rPr>
              <a:t>. A business entity can be formed and run by one person (one man company, Ger. </a:t>
            </a:r>
            <a:r>
              <a:rPr lang="en-US" sz="2400" dirty="0" err="1" smtClean="0">
                <a:solidFill>
                  <a:srgbClr val="000000"/>
                </a:solidFill>
                <a:latin typeface="Times New Roman" panose="02020603050405020304" pitchFamily="18" charset="0"/>
              </a:rPr>
              <a:t>Einmann</a:t>
            </a:r>
            <a:r>
              <a:rPr lang="en-US" sz="2400" dirty="0" smtClean="0">
                <a:solidFill>
                  <a:srgbClr val="000000"/>
                </a:solidFill>
                <a:latin typeface="Times New Roman" panose="02020603050405020304" pitchFamily="18" charset="0"/>
              </a:rPr>
              <a:t> Gesell </a:t>
            </a:r>
            <a:r>
              <a:rPr lang="en-US" sz="2400" dirty="0" err="1" smtClean="0">
                <a:solidFill>
                  <a:srgbClr val="000000"/>
                </a:solidFill>
                <a:latin typeface="Times New Roman" panose="02020603050405020304" pitchFamily="18" charset="0"/>
              </a:rPr>
              <a:t>schaft</a:t>
            </a:r>
            <a:r>
              <a:rPr lang="en-US" sz="2400" dirty="0" smtClean="0">
                <a:solidFill>
                  <a:srgbClr val="000000"/>
                </a:solidFill>
                <a:latin typeface="Times New Roman" panose="02020603050405020304" pitchFamily="18" charset="0"/>
              </a:rPr>
              <a:t>.</a:t>
            </a:r>
            <a:endParaRPr lang="en-US" sz="2400" dirty="0">
              <a:solidFill>
                <a:srgbClr val="000000"/>
              </a:solidFill>
              <a:latin typeface="Times New Roman" panose="02020603050405020304" pitchFamily="18" charset="0"/>
            </a:endParaRPr>
          </a:p>
        </p:txBody>
      </p:sp>
      <p:sp>
        <p:nvSpPr>
          <p:cNvPr id="32" name="Rectangle 31">
            <a:extLst>
              <a:ext uri="{FF2B5EF4-FFF2-40B4-BE49-F238E27FC236}">
                <a16:creationId xmlns:a16="http://schemas.microsoft.com/office/drawing/2014/main" id="{6FE380F3-A68B-26EA-9084-2C15BB9E43F9}"/>
              </a:ext>
            </a:extLst>
          </p:cNvPr>
          <p:cNvSpPr/>
          <p:nvPr/>
        </p:nvSpPr>
        <p:spPr>
          <a:xfrm>
            <a:off x="0" y="-36526"/>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dirty="0">
              <a:ea typeface="Roboto Light" panose="02000000000000000000" pitchFamily="2" charset="0"/>
            </a:endParaRPr>
          </a:p>
        </p:txBody>
      </p:sp>
      <p:sp>
        <p:nvSpPr>
          <p:cNvPr id="33" name="TextBox 32">
            <a:extLst>
              <a:ext uri="{FF2B5EF4-FFF2-40B4-BE49-F238E27FC236}">
                <a16:creationId xmlns:a16="http://schemas.microsoft.com/office/drawing/2014/main" id="{7C16A569-901B-C6A9-5510-154F90D28A49}"/>
              </a:ext>
            </a:extLst>
          </p:cNvPr>
          <p:cNvSpPr txBox="1"/>
          <p:nvPr/>
        </p:nvSpPr>
        <p:spPr>
          <a:xfrm>
            <a:off x="49795" y="0"/>
            <a:ext cx="1091009" cy="400110"/>
          </a:xfrm>
          <a:prstGeom prst="rect">
            <a:avLst/>
          </a:prstGeom>
          <a:noFill/>
        </p:spPr>
        <p:txBody>
          <a:bodyPr wrap="square" rtlCol="0">
            <a:spAutoFit/>
          </a:bodyPr>
          <a:lstStyle/>
          <a:p>
            <a:pPr algn="ctr"/>
            <a:r>
              <a:rPr lang="en-US" sz="2000" dirty="0" smtClean="0">
                <a:solidFill>
                  <a:schemeClr val="bg1"/>
                </a:solidFill>
                <a:latin typeface="Times New Roman" panose="02020603050405020304" pitchFamily="18" charset="0"/>
                <a:cs typeface="Times New Roman" panose="02020603050405020304" pitchFamily="18" charset="0"/>
              </a:rPr>
              <a:t>Chapter</a:t>
            </a: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34" name="TextBox 33">
            <a:extLst>
              <a:ext uri="{FF2B5EF4-FFF2-40B4-BE49-F238E27FC236}">
                <a16:creationId xmlns:a16="http://schemas.microsoft.com/office/drawing/2014/main" id="{1E819771-40E4-115E-1677-879EF07CAA9A}"/>
              </a:ext>
            </a:extLst>
          </p:cNvPr>
          <p:cNvSpPr txBox="1"/>
          <p:nvPr/>
        </p:nvSpPr>
        <p:spPr>
          <a:xfrm>
            <a:off x="185750" y="182486"/>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D2A61C26-2216-E13E-2DAA-FEF4A7305383}"/>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694081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46852" y="829860"/>
            <a:ext cx="6785114"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9051" y="1999561"/>
            <a:ext cx="11661840" cy="3785652"/>
          </a:xfrm>
          <a:prstGeom prst="rect">
            <a:avLst/>
          </a:prstGeom>
          <a:noFill/>
        </p:spPr>
        <p:txBody>
          <a:bodyPr wrap="square" rtlCol="0">
            <a:spAutoFit/>
          </a:bodyPr>
          <a:lstStyle/>
          <a:p>
            <a:pPr algn="just"/>
            <a:r>
              <a:rPr lang="en-US" sz="2400" b="1" u="sng" dirty="0">
                <a:solidFill>
                  <a:srgbClr val="2D3956"/>
                </a:solidFill>
                <a:latin typeface="Times New Roman" panose="02020603050405020304" pitchFamily="18" charset="0"/>
              </a:rPr>
              <a:t>1- Definition:</a:t>
            </a:r>
          </a:p>
          <a:p>
            <a:pPr algn="just"/>
            <a:r>
              <a:rPr lang="en-US" sz="2400" b="1" dirty="0">
                <a:solidFill>
                  <a:srgbClr val="2D3956"/>
                </a:solidFill>
                <a:latin typeface="Times New Roman" panose="02020603050405020304" pitchFamily="18" charset="0"/>
              </a:rPr>
              <a:t>Therefore, </a:t>
            </a:r>
            <a:r>
              <a:rPr lang="en-US" sz="2400" dirty="0">
                <a:solidFill>
                  <a:srgbClr val="2D3956"/>
                </a:solidFill>
                <a:latin typeface="Times New Roman" panose="02020603050405020304" pitchFamily="18" charset="0"/>
              </a:rPr>
              <a:t>a business entity/company can be defined as a </a:t>
            </a:r>
            <a:r>
              <a:rPr lang="en-US" sz="2400" dirty="0" err="1">
                <a:solidFill>
                  <a:srgbClr val="2D3956"/>
                </a:solidFill>
                <a:latin typeface="Times New Roman" panose="02020603050405020304" pitchFamily="18" charset="0"/>
              </a:rPr>
              <a:t>forprofit</a:t>
            </a:r>
            <a:r>
              <a:rPr lang="en-US" sz="2400" dirty="0">
                <a:solidFill>
                  <a:srgbClr val="2D3956"/>
                </a:solidFill>
                <a:latin typeface="Times New Roman" panose="02020603050405020304" pitchFamily="18" charset="0"/>
              </a:rPr>
              <a:t> organisation with a status of a legal entity, formed by one or more natural or legal persons in which they permanently invest the capital (money, goods, rights) through their contributions,  whose equity is divided into stakes, with the goal of conducting aregistered business activity on the market and gaining profit, and such an organisation is run by company members</a:t>
            </a:r>
            <a:r>
              <a:rPr lang="en-US" sz="2400" dirty="0" smtClean="0">
                <a:solidFill>
                  <a:srgbClr val="2D3956"/>
                </a:solidFill>
                <a:latin typeface="Times New Roman" panose="02020603050405020304" pitchFamily="18" charset="0"/>
              </a:rPr>
              <a:t>.</a:t>
            </a:r>
          </a:p>
          <a:p>
            <a:pPr algn="just"/>
            <a:r>
              <a:rPr lang="en-US" sz="2400" dirty="0">
                <a:solidFill>
                  <a:srgbClr val="2D3956"/>
                </a:solidFill>
                <a:latin typeface="Times New Roman" panose="02020603050405020304" pitchFamily="18" charset="0"/>
              </a:rPr>
              <a:t>The elements of the general definition of a company are the following: company’s goal, legal status, legal basis for the establishment, founders, permanent contributions, registration,  equity capital, assets and liability.</a:t>
            </a:r>
            <a:r>
              <a:rPr lang="en-US" sz="2400" b="1" u="sng" dirty="0">
                <a:solidFill>
                  <a:srgbClr val="2D3956"/>
                </a:solidFill>
                <a:latin typeface="Times New Roman" panose="02020603050405020304" pitchFamily="18" charset="0"/>
              </a:rPr>
              <a:t> In other words, companies have the following legal characteristics</a:t>
            </a:r>
            <a:r>
              <a:rPr lang="en-US" sz="2400" b="1" u="sng" dirty="0" smtClean="0">
                <a:solidFill>
                  <a:srgbClr val="2D3956"/>
                </a:solidFill>
                <a:latin typeface="Times New Roman" panose="02020603050405020304" pitchFamily="18" charset="0"/>
              </a:rPr>
              <a:t>:</a:t>
            </a:r>
            <a:endParaRPr lang="en-US" sz="2400" b="1" u="sng"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7926172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46852" y="829860"/>
            <a:ext cx="6785114"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9051" y="1999561"/>
            <a:ext cx="11661840" cy="3785652"/>
          </a:xfrm>
          <a:prstGeom prst="rect">
            <a:avLst/>
          </a:prstGeom>
          <a:noFill/>
        </p:spPr>
        <p:txBody>
          <a:bodyPr wrap="square" rtlCol="0">
            <a:spAutoFit/>
          </a:bodyPr>
          <a:lstStyle/>
          <a:p>
            <a:pPr algn="just"/>
            <a:r>
              <a:rPr lang="en-US" sz="2400" b="1" dirty="0">
                <a:solidFill>
                  <a:srgbClr val="2D3956"/>
                </a:solidFill>
                <a:latin typeface="Times New Roman" panose="02020603050405020304" pitchFamily="18" charset="0"/>
              </a:rPr>
              <a:t>1- Goal: </a:t>
            </a:r>
            <a:r>
              <a:rPr lang="en-US" sz="2400" dirty="0">
                <a:solidFill>
                  <a:srgbClr val="2D3956"/>
                </a:solidFill>
                <a:latin typeface="Times New Roman" panose="02020603050405020304" pitchFamily="18" charset="0"/>
              </a:rPr>
              <a:t>gaining profit, in accordance with financial regulations,  which is distributed among its members. </a:t>
            </a:r>
          </a:p>
          <a:p>
            <a:pPr algn="just"/>
            <a:r>
              <a:rPr lang="en-US" sz="2400" b="1" dirty="0">
                <a:solidFill>
                  <a:srgbClr val="2D3956"/>
                </a:solidFill>
                <a:latin typeface="Times New Roman" panose="02020603050405020304" pitchFamily="18" charset="0"/>
              </a:rPr>
              <a:t>2- Legal status: </a:t>
            </a:r>
            <a:r>
              <a:rPr lang="en-US" sz="2400" dirty="0">
                <a:solidFill>
                  <a:srgbClr val="2D3956"/>
                </a:solidFill>
                <a:latin typeface="Times New Roman" panose="02020603050405020304" pitchFamily="18" charset="0"/>
              </a:rPr>
              <a:t>positive law gives a company as a social creation the attribute of a legal entity, which means that it can sue and be sued.</a:t>
            </a:r>
          </a:p>
          <a:p>
            <a:pPr algn="just"/>
            <a:r>
              <a:rPr lang="en-US" sz="2400" b="1" dirty="0">
                <a:solidFill>
                  <a:srgbClr val="2D3956"/>
                </a:solidFill>
                <a:latin typeface="Times New Roman" panose="02020603050405020304" pitchFamily="18" charset="0"/>
              </a:rPr>
              <a:t>3-Legal basis for the establishment: </a:t>
            </a:r>
            <a:r>
              <a:rPr lang="en-US" sz="2400" dirty="0">
                <a:solidFill>
                  <a:srgbClr val="2D3956"/>
                </a:solidFill>
                <a:latin typeface="Times New Roman" panose="02020603050405020304" pitchFamily="18" charset="0"/>
              </a:rPr>
              <a:t>it is generally a contract between founders (contract of incorporation), whereas in a one man company, a decision on incorporation represents a founding document.</a:t>
            </a:r>
          </a:p>
          <a:p>
            <a:pPr algn="just"/>
            <a:r>
              <a:rPr lang="en-US" sz="2400" b="1" dirty="0">
                <a:solidFill>
                  <a:srgbClr val="2D3956"/>
                </a:solidFill>
                <a:latin typeface="Times New Roman" panose="02020603050405020304" pitchFamily="18" charset="0"/>
              </a:rPr>
              <a:t>4- Founders: </a:t>
            </a:r>
            <a:r>
              <a:rPr lang="en-US" sz="2400" dirty="0">
                <a:solidFill>
                  <a:srgbClr val="2D3956"/>
                </a:solidFill>
                <a:latin typeface="Times New Roman" panose="02020603050405020304" pitchFamily="18" charset="0"/>
              </a:rPr>
              <a:t>one or more persons (proprietorship and corporations), or two or more persons (partnerships), whether they are legal entities and/or natural persons, domestic and/ or foreign</a:t>
            </a:r>
            <a:r>
              <a:rPr lang="en-US" sz="2400" dirty="0" smtClean="0">
                <a:solidFill>
                  <a:srgbClr val="2D3956"/>
                </a:solidFill>
                <a:latin typeface="Times New Roman" panose="02020603050405020304" pitchFamily="18" charset="0"/>
              </a:rPr>
              <a:t>.</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893510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46852" y="829860"/>
            <a:ext cx="6785114"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9051" y="1999561"/>
            <a:ext cx="11661840" cy="4524315"/>
          </a:xfrm>
          <a:prstGeom prst="rect">
            <a:avLst/>
          </a:prstGeom>
          <a:noFill/>
        </p:spPr>
        <p:txBody>
          <a:bodyPr wrap="square" rtlCol="0">
            <a:spAutoFit/>
          </a:bodyPr>
          <a:lstStyle/>
          <a:p>
            <a:pPr algn="just"/>
            <a:r>
              <a:rPr lang="en-US" sz="2400" b="1" dirty="0">
                <a:solidFill>
                  <a:srgbClr val="2D3956"/>
                </a:solidFill>
                <a:latin typeface="Times New Roman" panose="02020603050405020304" pitchFamily="18" charset="0"/>
              </a:rPr>
              <a:t>5- Permanent contributions: </a:t>
            </a:r>
            <a:r>
              <a:rPr lang="en-US" sz="2400" dirty="0">
                <a:solidFill>
                  <a:srgbClr val="2D3956"/>
                </a:solidFill>
                <a:latin typeface="Times New Roman" panose="02020603050405020304" pitchFamily="18" charset="0"/>
              </a:rPr>
              <a:t>founders and investors invest their capital into a company in the form of permanent contributions, which generally cannot be withdrawn, except in special cases permitted by the law.</a:t>
            </a:r>
          </a:p>
          <a:p>
            <a:pPr algn="just"/>
            <a:r>
              <a:rPr lang="en-US" sz="2400" b="1" dirty="0">
                <a:solidFill>
                  <a:srgbClr val="2D3956"/>
                </a:solidFill>
                <a:latin typeface="Times New Roman" panose="02020603050405020304" pitchFamily="18" charset="0"/>
              </a:rPr>
              <a:t>6- Registration: </a:t>
            </a:r>
            <a:r>
              <a:rPr lang="en-US" sz="2400" dirty="0">
                <a:solidFill>
                  <a:srgbClr val="2D3956"/>
                </a:solidFill>
                <a:latin typeface="Times New Roman" panose="02020603050405020304" pitchFamily="18" charset="0"/>
              </a:rPr>
              <a:t>in our law, a company is obliged to be registered at a court, along with its activities (business operations),  including other legally relevant facts prescribed by the law.</a:t>
            </a:r>
          </a:p>
          <a:p>
            <a:pPr algn="just"/>
            <a:r>
              <a:rPr lang="en-US" sz="2400" b="1" dirty="0">
                <a:solidFill>
                  <a:srgbClr val="2D3956"/>
                </a:solidFill>
                <a:latin typeface="Times New Roman" panose="02020603050405020304" pitchFamily="18" charset="0"/>
              </a:rPr>
              <a:t>7- Equity capital: </a:t>
            </a:r>
            <a:r>
              <a:rPr lang="en-US" sz="2400" dirty="0">
                <a:solidFill>
                  <a:srgbClr val="2D3956"/>
                </a:solidFill>
                <a:latin typeface="Times New Roman" panose="02020603050405020304" pitchFamily="18" charset="0"/>
              </a:rPr>
              <a:t>Equity capital is a </a:t>
            </a:r>
            <a:r>
              <a:rPr lang="en-US" sz="2400" dirty="0" smtClean="0">
                <a:solidFill>
                  <a:srgbClr val="2D3956"/>
                </a:solidFill>
                <a:latin typeface="Times New Roman" panose="02020603050405020304" pitchFamily="18" charset="0"/>
              </a:rPr>
              <a:t>financial </a:t>
            </a:r>
            <a:r>
              <a:rPr lang="en-US" sz="2400" dirty="0">
                <a:solidFill>
                  <a:srgbClr val="2D3956"/>
                </a:solidFill>
                <a:latin typeface="Times New Roman" panose="02020603050405020304" pitchFamily="18" charset="0"/>
              </a:rPr>
              <a:t>category formed in a company from founders’ contributions and subsequent investments. During the establishment of a company, it is initial equity capital, which increases with new investments.</a:t>
            </a:r>
          </a:p>
          <a:p>
            <a:pPr algn="just"/>
            <a:r>
              <a:rPr lang="en-US" sz="2400" b="1" dirty="0">
                <a:solidFill>
                  <a:srgbClr val="2D3956"/>
                </a:solidFill>
                <a:latin typeface="Times New Roman" panose="02020603050405020304" pitchFamily="18" charset="0"/>
              </a:rPr>
              <a:t>8- Assets: </a:t>
            </a:r>
            <a:r>
              <a:rPr lang="en-US" sz="2400" dirty="0">
                <a:solidFill>
                  <a:srgbClr val="2D3956"/>
                </a:solidFill>
                <a:latin typeface="Times New Roman" panose="02020603050405020304" pitchFamily="18" charset="0"/>
              </a:rPr>
              <a:t>a company’s assets are separated from its members’ assets and these two categories must not be legally confused.</a:t>
            </a:r>
          </a:p>
          <a:p>
            <a:pPr algn="just"/>
            <a:r>
              <a:rPr lang="en-US" sz="2400" b="1" dirty="0">
                <a:solidFill>
                  <a:srgbClr val="2D3956"/>
                </a:solidFill>
                <a:latin typeface="Times New Roman" panose="02020603050405020304" pitchFamily="18" charset="0"/>
              </a:rPr>
              <a:t>9- Liability: </a:t>
            </a:r>
            <a:r>
              <a:rPr lang="en-US" sz="2400" dirty="0">
                <a:solidFill>
                  <a:srgbClr val="2D3956"/>
                </a:solidFill>
                <a:latin typeface="Times New Roman" panose="02020603050405020304" pitchFamily="18" charset="0"/>
              </a:rPr>
              <a:t>as a legal entity, a company is held liable with its </a:t>
            </a:r>
            <a:r>
              <a:rPr lang="en-US" sz="2400" dirty="0" smtClean="0">
                <a:solidFill>
                  <a:srgbClr val="2D3956"/>
                </a:solidFill>
                <a:latin typeface="Times New Roman" panose="02020603050405020304" pitchFamily="18" charset="0"/>
              </a:rPr>
              <a:t>entire assets </a:t>
            </a:r>
            <a:r>
              <a:rPr lang="en-US" sz="2400" dirty="0">
                <a:solidFill>
                  <a:srgbClr val="2D3956"/>
                </a:solidFill>
                <a:latin typeface="Times New Roman" panose="02020603050405020304" pitchFamily="18" charset="0"/>
              </a:rPr>
              <a:t>for its obligations created through transactions</a:t>
            </a:r>
            <a:r>
              <a:rPr lang="en-US" sz="2400" dirty="0" smtClean="0">
                <a:solidFill>
                  <a:srgbClr val="2D3956"/>
                </a:solidFill>
                <a:latin typeface="Times New Roman" panose="02020603050405020304" pitchFamily="18" charset="0"/>
              </a:rPr>
              <a:t>. </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86232101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46852" y="829860"/>
            <a:ext cx="6785114"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9051" y="1999561"/>
            <a:ext cx="11661840" cy="3785652"/>
          </a:xfrm>
          <a:prstGeom prst="rect">
            <a:avLst/>
          </a:prstGeom>
          <a:noFill/>
        </p:spPr>
        <p:txBody>
          <a:bodyPr wrap="square" rtlCol="0">
            <a:spAutoFit/>
          </a:bodyPr>
          <a:lstStyle/>
          <a:p>
            <a:pPr algn="just"/>
            <a:r>
              <a:rPr lang="en-US" sz="2400" b="1" u="sng" dirty="0">
                <a:solidFill>
                  <a:srgbClr val="2D3956"/>
                </a:solidFill>
                <a:latin typeface="Times New Roman" panose="02020603050405020304" pitchFamily="18" charset="0"/>
              </a:rPr>
              <a:t>2- Types of business entities( companies):</a:t>
            </a:r>
          </a:p>
          <a:p>
            <a:pPr algn="just"/>
            <a:r>
              <a:rPr lang="en-US" sz="2400" dirty="0" smtClean="0">
                <a:solidFill>
                  <a:srgbClr val="2D3956"/>
                </a:solidFill>
                <a:latin typeface="Times New Roman" panose="02020603050405020304" pitchFamily="18" charset="0"/>
              </a:rPr>
              <a:t>- Business </a:t>
            </a:r>
            <a:r>
              <a:rPr lang="en-US" sz="2400" dirty="0">
                <a:solidFill>
                  <a:srgbClr val="2D3956"/>
                </a:solidFill>
                <a:latin typeface="Times New Roman" panose="02020603050405020304" pitchFamily="18" charset="0"/>
              </a:rPr>
              <a:t>entities/companies are generally classified into:</a:t>
            </a:r>
          </a:p>
          <a:p>
            <a:pPr algn="just"/>
            <a:r>
              <a:rPr lang="en-US" sz="2400" dirty="0">
                <a:solidFill>
                  <a:srgbClr val="2D3956"/>
                </a:solidFill>
                <a:latin typeface="Times New Roman" panose="02020603050405020304" pitchFamily="18" charset="0"/>
              </a:rPr>
              <a:t>1) Corporations (capital companies), and</a:t>
            </a:r>
          </a:p>
          <a:p>
            <a:pPr algn="just"/>
            <a:r>
              <a:rPr lang="en-US" sz="2400" dirty="0">
                <a:solidFill>
                  <a:srgbClr val="2D3956"/>
                </a:solidFill>
                <a:latin typeface="Times New Roman" panose="02020603050405020304" pitchFamily="18" charset="0"/>
              </a:rPr>
              <a:t>2) Partnerships (personal companies).</a:t>
            </a:r>
          </a:p>
          <a:p>
            <a:pPr algn="just"/>
            <a:r>
              <a:rPr lang="en-US" sz="2400" b="1" dirty="0" smtClean="0">
                <a:solidFill>
                  <a:srgbClr val="2D3956"/>
                </a:solidFill>
                <a:latin typeface="Times New Roman" panose="02020603050405020304" pitchFamily="18" charset="0"/>
              </a:rPr>
              <a:t>- In </a:t>
            </a:r>
            <a:r>
              <a:rPr lang="en-US" sz="2400" b="1" dirty="0">
                <a:solidFill>
                  <a:srgbClr val="2D3956"/>
                </a:solidFill>
                <a:latin typeface="Times New Roman" panose="02020603050405020304" pitchFamily="18" charset="0"/>
              </a:rPr>
              <a:t>addition to the aforementioned general classification, </a:t>
            </a:r>
            <a:r>
              <a:rPr lang="en-US" sz="2400" b="1" dirty="0" smtClean="0">
                <a:solidFill>
                  <a:srgbClr val="2D3956"/>
                </a:solidFill>
                <a:latin typeface="Times New Roman" panose="02020603050405020304" pitchFamily="18" charset="0"/>
              </a:rPr>
              <a:t>business entities </a:t>
            </a:r>
            <a:r>
              <a:rPr lang="en-US" sz="2400" b="1" dirty="0">
                <a:solidFill>
                  <a:srgbClr val="2D3956"/>
                </a:solidFill>
                <a:latin typeface="Times New Roman" panose="02020603050405020304" pitchFamily="18" charset="0"/>
              </a:rPr>
              <a:t>are classified into the following:</a:t>
            </a:r>
          </a:p>
          <a:p>
            <a:pPr algn="just"/>
            <a:r>
              <a:rPr lang="en-US" sz="2400" dirty="0">
                <a:solidFill>
                  <a:srgbClr val="2D3956"/>
                </a:solidFill>
                <a:latin typeface="Times New Roman" panose="02020603050405020304" pitchFamily="18" charset="0"/>
              </a:rPr>
              <a:t>1- a joint stock company.</a:t>
            </a:r>
          </a:p>
          <a:p>
            <a:pPr algn="just"/>
            <a:r>
              <a:rPr lang="en-US" sz="2400" dirty="0">
                <a:solidFill>
                  <a:srgbClr val="2D3956"/>
                </a:solidFill>
                <a:latin typeface="Times New Roman" panose="02020603050405020304" pitchFamily="18" charset="0"/>
              </a:rPr>
              <a:t>2- a limited liability </a:t>
            </a:r>
            <a:r>
              <a:rPr lang="en-US" sz="2400" dirty="0" smtClean="0">
                <a:solidFill>
                  <a:srgbClr val="2D3956"/>
                </a:solidFill>
                <a:latin typeface="Times New Roman" panose="02020603050405020304" pitchFamily="18" charset="0"/>
              </a:rPr>
              <a:t>company.</a:t>
            </a:r>
            <a:endParaRPr lang="en-US" sz="2400" dirty="0">
              <a:solidFill>
                <a:srgbClr val="2D3956"/>
              </a:solidFill>
              <a:latin typeface="Times New Roman" panose="02020603050405020304" pitchFamily="18" charset="0"/>
            </a:endParaRPr>
          </a:p>
          <a:p>
            <a:pPr algn="just"/>
            <a:r>
              <a:rPr lang="en-US" sz="2400" dirty="0">
                <a:solidFill>
                  <a:srgbClr val="2D3956"/>
                </a:solidFill>
                <a:latin typeface="Times New Roman" panose="02020603050405020304" pitchFamily="18" charset="0"/>
              </a:rPr>
              <a:t>3- a general </a:t>
            </a:r>
            <a:r>
              <a:rPr lang="en-US" sz="2400" dirty="0" smtClean="0">
                <a:solidFill>
                  <a:srgbClr val="2D3956"/>
                </a:solidFill>
                <a:latin typeface="Times New Roman" panose="02020603050405020304" pitchFamily="18" charset="0"/>
              </a:rPr>
              <a:t>partnership.</a:t>
            </a:r>
            <a:endParaRPr lang="en-US" sz="2400" dirty="0">
              <a:solidFill>
                <a:srgbClr val="2D3956"/>
              </a:solidFill>
              <a:latin typeface="Times New Roman" panose="02020603050405020304" pitchFamily="18" charset="0"/>
            </a:endParaRPr>
          </a:p>
          <a:p>
            <a:pPr algn="just"/>
            <a:r>
              <a:rPr lang="en-US" sz="2400" dirty="0">
                <a:solidFill>
                  <a:srgbClr val="2D3956"/>
                </a:solidFill>
                <a:latin typeface="Times New Roman" panose="02020603050405020304" pitchFamily="18" charset="0"/>
              </a:rPr>
              <a:t>4- a limited </a:t>
            </a:r>
            <a:r>
              <a:rPr lang="en-US" sz="2400" dirty="0" smtClean="0">
                <a:solidFill>
                  <a:srgbClr val="2D3956"/>
                </a:solidFill>
                <a:latin typeface="Times New Roman" panose="02020603050405020304" pitchFamily="18" charset="0"/>
              </a:rPr>
              <a:t>partnership.</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7646379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46852" y="829860"/>
            <a:ext cx="6785114"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9051" y="1999561"/>
            <a:ext cx="11661840" cy="3416320"/>
          </a:xfrm>
          <a:prstGeom prst="rect">
            <a:avLst/>
          </a:prstGeom>
          <a:noFill/>
        </p:spPr>
        <p:txBody>
          <a:bodyPr wrap="square" rtlCol="0">
            <a:spAutoFit/>
          </a:bodyPr>
          <a:lstStyle/>
          <a:p>
            <a:pPr algn="just"/>
            <a:r>
              <a:rPr lang="en-US" sz="2400" b="1" u="sng" dirty="0">
                <a:solidFill>
                  <a:srgbClr val="2D3956"/>
                </a:solidFill>
                <a:latin typeface="Times New Roman" panose="02020603050405020304" pitchFamily="18" charset="0"/>
              </a:rPr>
              <a:t>3- Legal nature of companies: </a:t>
            </a:r>
          </a:p>
          <a:p>
            <a:pPr algn="just"/>
            <a:r>
              <a:rPr lang="en-US" sz="2400" dirty="0" smtClean="0">
                <a:solidFill>
                  <a:srgbClr val="2D3956"/>
                </a:solidFill>
                <a:latin typeface="Times New Roman" panose="02020603050405020304" pitchFamily="18" charset="0"/>
              </a:rPr>
              <a:t>- Legal </a:t>
            </a:r>
            <a:r>
              <a:rPr lang="en-US" sz="2400" dirty="0">
                <a:solidFill>
                  <a:srgbClr val="2D3956"/>
                </a:solidFill>
                <a:latin typeface="Times New Roman" panose="02020603050405020304" pitchFamily="18" charset="0"/>
              </a:rPr>
              <a:t>theory is not unanimous with regard to the legal nature of companies. In American theory, the legal nature of companies,  especially of corporations, is compared to the nature of a person,  individual (entity), the state and nationality.115 There are three basic theories in the European law: contract theory, institutional theory and mixed theory.116 Basic conceptions of these theories will be illustrated</a:t>
            </a:r>
            <a:r>
              <a:rPr lang="en-US" sz="2400" dirty="0" smtClean="0">
                <a:solidFill>
                  <a:srgbClr val="2D3956"/>
                </a:solidFill>
                <a:latin typeface="Times New Roman" panose="02020603050405020304" pitchFamily="18" charset="0"/>
              </a:rPr>
              <a:t>.</a:t>
            </a:r>
          </a:p>
          <a:p>
            <a:pPr algn="just"/>
            <a:r>
              <a:rPr lang="en-US" sz="2400" dirty="0" smtClean="0">
                <a:solidFill>
                  <a:srgbClr val="2D3956"/>
                </a:solidFill>
                <a:latin typeface="Times New Roman" panose="02020603050405020304" pitchFamily="18" charset="0"/>
              </a:rPr>
              <a:t>-According </a:t>
            </a:r>
            <a:r>
              <a:rPr lang="en-US" sz="2400" dirty="0">
                <a:solidFill>
                  <a:srgbClr val="2D3956"/>
                </a:solidFill>
                <a:latin typeface="Times New Roman" panose="02020603050405020304" pitchFamily="18" charset="0"/>
              </a:rPr>
              <a:t>to the contract theory, a company represents an entity-contract. The basic postulate of this theory lies in the fact that a company is a contractual entity. This legal act regulates its legal structure, legal organization and all other functions of a company. </a:t>
            </a: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1478360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46852" y="829860"/>
            <a:ext cx="6785114"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9051" y="1999561"/>
            <a:ext cx="11661840" cy="4524315"/>
          </a:xfrm>
          <a:prstGeom prst="rect">
            <a:avLst/>
          </a:prstGeom>
          <a:noFill/>
        </p:spPr>
        <p:txBody>
          <a:bodyPr wrap="square" rtlCol="0">
            <a:spAutoFit/>
          </a:bodyPr>
          <a:lstStyle/>
          <a:p>
            <a:pPr algn="just"/>
            <a:r>
              <a:rPr lang="en-US" sz="2400" b="1" u="sng" dirty="0">
                <a:solidFill>
                  <a:srgbClr val="2D3956"/>
                </a:solidFill>
                <a:latin typeface="Times New Roman" panose="02020603050405020304" pitchFamily="18" charset="0"/>
              </a:rPr>
              <a:t>3- Legal nature of companies: </a:t>
            </a:r>
          </a:p>
          <a:p>
            <a:pPr algn="just"/>
            <a:r>
              <a:rPr lang="en-US" sz="2400" dirty="0" smtClean="0">
                <a:solidFill>
                  <a:srgbClr val="2D3956"/>
                </a:solidFill>
                <a:latin typeface="Times New Roman" panose="02020603050405020304" pitchFamily="18" charset="0"/>
              </a:rPr>
              <a:t>- A </a:t>
            </a:r>
            <a:r>
              <a:rPr lang="en-US" sz="2400" dirty="0">
                <a:solidFill>
                  <a:srgbClr val="2D3956"/>
                </a:solidFill>
                <a:latin typeface="Times New Roman" panose="02020603050405020304" pitchFamily="18" charset="0"/>
              </a:rPr>
              <a:t>company is registered according to a contract and in a manner determined by a contract. Resolutions of other acts  (statutes, rules) derive from the basic contract. The relations between founders (members) of an entity are determined, prima vista, by a contract. According to the advocates of this theory,  if a contract does not include certain resolutions, then </a:t>
            </a:r>
            <a:r>
              <a:rPr lang="en-US" sz="2400" dirty="0" smtClean="0">
                <a:solidFill>
                  <a:srgbClr val="2D3956"/>
                </a:solidFill>
                <a:latin typeface="Times New Roman" panose="02020603050405020304" pitchFamily="18" charset="0"/>
              </a:rPr>
              <a:t>general rules </a:t>
            </a:r>
            <a:r>
              <a:rPr lang="en-US" sz="2400" dirty="0">
                <a:solidFill>
                  <a:srgbClr val="2D3956"/>
                </a:solidFill>
                <a:latin typeface="Times New Roman" panose="02020603050405020304" pitchFamily="18" charset="0"/>
              </a:rPr>
              <a:t>of contract theory (law of obligations) should be applied.  The institutional theory recognizes a company as a distinct and autonomous legal institution (individual, entity).</a:t>
            </a:r>
          </a:p>
          <a:p>
            <a:pPr algn="just"/>
            <a:r>
              <a:rPr lang="en-US" sz="2400" dirty="0" smtClean="0">
                <a:solidFill>
                  <a:srgbClr val="2D3956"/>
                </a:solidFill>
                <a:latin typeface="Times New Roman" panose="02020603050405020304" pitchFamily="18" charset="0"/>
              </a:rPr>
              <a:t>- The </a:t>
            </a:r>
            <a:r>
              <a:rPr lang="en-US" sz="2400" dirty="0">
                <a:solidFill>
                  <a:srgbClr val="2D3956"/>
                </a:solidFill>
                <a:latin typeface="Times New Roman" panose="02020603050405020304" pitchFamily="18" charset="0"/>
              </a:rPr>
              <a:t>theory of a mixed legal nature of companies is based on the standpoint that companies are neither fully contracts nor institutions. The rules of contract law and legal rules, along with the autonomous rules stipulated in statutes and decisions of management bodies (rules of a company-institution) coexist parallelly in these entities.</a:t>
            </a: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023431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46852" y="829860"/>
            <a:ext cx="6785114"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9051" y="1999561"/>
            <a:ext cx="11661840" cy="3416320"/>
          </a:xfrm>
          <a:prstGeom prst="rect">
            <a:avLst/>
          </a:prstGeom>
          <a:noFill/>
        </p:spPr>
        <p:txBody>
          <a:bodyPr wrap="square" rtlCol="0">
            <a:spAutoFit/>
          </a:bodyPr>
          <a:lstStyle/>
          <a:p>
            <a:pPr algn="just"/>
            <a:r>
              <a:rPr lang="en-US" sz="2400" b="1" u="sng" dirty="0">
                <a:solidFill>
                  <a:srgbClr val="2D3956"/>
                </a:solidFill>
                <a:latin typeface="Times New Roman" panose="02020603050405020304" pitchFamily="18" charset="0"/>
              </a:rPr>
              <a:t>4- Systems of establishing companies:</a:t>
            </a:r>
          </a:p>
          <a:p>
            <a:pPr algn="just"/>
            <a:r>
              <a:rPr lang="en-US" sz="2400" dirty="0" smtClean="0">
                <a:solidFill>
                  <a:srgbClr val="2D3956"/>
                </a:solidFill>
                <a:latin typeface="Times New Roman" panose="02020603050405020304" pitchFamily="18" charset="0"/>
              </a:rPr>
              <a:t>-Theoretically </a:t>
            </a:r>
            <a:r>
              <a:rPr lang="en-US" sz="2400" dirty="0">
                <a:solidFill>
                  <a:srgbClr val="2D3956"/>
                </a:solidFill>
                <a:latin typeface="Times New Roman" panose="02020603050405020304" pitchFamily="18" charset="0"/>
              </a:rPr>
              <a:t>observed, the establishment of a company includes a set of legal and factual actions of founders (one or more) and a state authority, taken in accordance with a procedure prescribed by the law and meeting legal requirements, in order for the unity of capital and work to be </a:t>
            </a:r>
            <a:r>
              <a:rPr lang="en-US" sz="2400" dirty="0" smtClean="0">
                <a:solidFill>
                  <a:srgbClr val="2D3956"/>
                </a:solidFill>
                <a:latin typeface="Times New Roman" panose="02020603050405020304" pitchFamily="18" charset="0"/>
              </a:rPr>
              <a:t>recognized </a:t>
            </a:r>
            <a:r>
              <a:rPr lang="en-US" sz="2400" dirty="0">
                <a:solidFill>
                  <a:srgbClr val="2D3956"/>
                </a:solidFill>
                <a:latin typeface="Times New Roman" panose="02020603050405020304" pitchFamily="18" charset="0"/>
              </a:rPr>
              <a:t>by a legal order so that it creates a legal entity. The system of establishment represents a set of legal rules which regulate the method and requirements of the establishment. There are three basic systems whereby companies are formed: concession, a normative system (the system of free establishment) and the system of the law or administrative act</a:t>
            </a:r>
            <a:r>
              <a:rPr lang="en-US" sz="2400" dirty="0" smtClean="0">
                <a:solidFill>
                  <a:srgbClr val="2D3956"/>
                </a:solidFill>
                <a:latin typeface="Times New Roman" panose="02020603050405020304" pitchFamily="18" charset="0"/>
              </a:rPr>
              <a:t>. </a:t>
            </a:r>
            <a:endParaRPr lang="en-US" sz="2400" dirty="0">
              <a:solidFill>
                <a:srgbClr val="2D3956"/>
              </a:solidFill>
              <a:latin typeface="Times New Roman" panose="02020603050405020304" pitchFamily="18" charset="0"/>
            </a:endParaRP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90720988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 name="Rectangle: Rounded Corners 24">
            <a:extLst>
              <a:ext uri="{FF2B5EF4-FFF2-40B4-BE49-F238E27FC236}">
                <a16:creationId xmlns:a16="http://schemas.microsoft.com/office/drawing/2014/main" id="{2BC869EB-5623-4AA1-9123-4AF9DF916049}"/>
              </a:ext>
            </a:extLst>
          </p:cNvPr>
          <p:cNvSpPr/>
          <p:nvPr/>
        </p:nvSpPr>
        <p:spPr>
          <a:xfrm>
            <a:off x="109050" y="1956000"/>
            <a:ext cx="11874403" cy="4370412"/>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TextBox 2">
            <a:extLst>
              <a:ext uri="{FF2B5EF4-FFF2-40B4-BE49-F238E27FC236}">
                <a16:creationId xmlns:a16="http://schemas.microsoft.com/office/drawing/2014/main" id="{F9A80F9F-74DB-1D57-04E8-E20E92A09B0A}"/>
              </a:ext>
            </a:extLst>
          </p:cNvPr>
          <p:cNvSpPr txBox="1"/>
          <p:nvPr/>
        </p:nvSpPr>
        <p:spPr>
          <a:xfrm>
            <a:off x="2146852" y="829860"/>
            <a:ext cx="6785114" cy="523220"/>
          </a:xfrm>
          <a:prstGeom prst="rect">
            <a:avLst/>
          </a:prstGeom>
          <a:noFill/>
        </p:spPr>
        <p:txBody>
          <a:bodyPr wrap="square" rtlCol="0">
            <a:spAutoFit/>
          </a:bodyPr>
          <a:lstStyle/>
          <a:p>
            <a:pPr algn="ctr" rtl="1"/>
            <a:r>
              <a:rPr lang="en-US" sz="2800" b="1" dirty="0">
                <a:solidFill>
                  <a:srgbClr val="00B0F0"/>
                </a:solidFill>
                <a:latin typeface="Times New Roman" panose="02020603050405020304" pitchFamily="18" charset="0"/>
                <a:cs typeface="Times New Roman" panose="02020603050405020304" pitchFamily="18" charset="0"/>
              </a:rPr>
              <a:t>1. INTRODUCTION: </a:t>
            </a:r>
          </a:p>
        </p:txBody>
      </p:sp>
      <p:sp>
        <p:nvSpPr>
          <p:cNvPr id="5" name="Rectangle 4">
            <a:extLst>
              <a:ext uri="{FF2B5EF4-FFF2-40B4-BE49-F238E27FC236}">
                <a16:creationId xmlns:a16="http://schemas.microsoft.com/office/drawing/2014/main" id="{3985EAE6-BFA6-766D-A032-077E4DCB399E}"/>
              </a:ext>
            </a:extLst>
          </p:cNvPr>
          <p:cNvSpPr/>
          <p:nvPr/>
        </p:nvSpPr>
        <p:spPr>
          <a:xfrm>
            <a:off x="75837" y="699698"/>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6" name="TextBox 5">
            <a:extLst>
              <a:ext uri="{FF2B5EF4-FFF2-40B4-BE49-F238E27FC236}">
                <a16:creationId xmlns:a16="http://schemas.microsoft.com/office/drawing/2014/main" id="{05E43288-C9C0-B2CA-0970-EB4E627B30CA}"/>
              </a:ext>
            </a:extLst>
          </p:cNvPr>
          <p:cNvSpPr txBox="1"/>
          <p:nvPr/>
        </p:nvSpPr>
        <p:spPr>
          <a:xfrm>
            <a:off x="109051" y="651572"/>
            <a:ext cx="1371243" cy="461665"/>
          </a:xfrm>
          <a:prstGeom prst="rect">
            <a:avLst/>
          </a:prstGeom>
          <a:noFill/>
        </p:spPr>
        <p:txBody>
          <a:bodyPr wrap="square" rtlCol="0">
            <a:spAutoFit/>
          </a:bodyPr>
          <a:lstStyle/>
          <a:p>
            <a:pPr algn="ctr"/>
            <a:r>
              <a:rPr lang="en-US" sz="2400" dirty="0" smtClean="0">
                <a:solidFill>
                  <a:schemeClr val="bg1"/>
                </a:solidFill>
                <a:latin typeface="Times New Roman" panose="02020603050405020304" pitchFamily="18" charset="0"/>
                <a:cs typeface="Times New Roman" panose="02020603050405020304" pitchFamily="18" charset="0"/>
              </a:rPr>
              <a:t>Chapter</a:t>
            </a:r>
            <a:endParaRPr lang="en-US" sz="2400" dirty="0">
              <a:solidFill>
                <a:schemeClr val="bg1"/>
              </a:solidFill>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48" name="TextBox 47">
            <a:extLst>
              <a:ext uri="{FF2B5EF4-FFF2-40B4-BE49-F238E27FC236}">
                <a16:creationId xmlns:a16="http://schemas.microsoft.com/office/drawing/2014/main" id="{050976E4-0CF2-BA00-34CA-2F9419409B9E}"/>
              </a:ext>
            </a:extLst>
          </p:cNvPr>
          <p:cNvSpPr txBox="1"/>
          <p:nvPr/>
        </p:nvSpPr>
        <p:spPr>
          <a:xfrm>
            <a:off x="109051" y="1999561"/>
            <a:ext cx="11661840" cy="2308324"/>
          </a:xfrm>
          <a:prstGeom prst="rect">
            <a:avLst/>
          </a:prstGeom>
          <a:noFill/>
        </p:spPr>
        <p:txBody>
          <a:bodyPr wrap="square" rtlCol="0">
            <a:spAutoFit/>
          </a:bodyPr>
          <a:lstStyle/>
          <a:p>
            <a:pPr algn="just"/>
            <a:r>
              <a:rPr lang="en-US" sz="2400" b="1" u="sng" dirty="0">
                <a:solidFill>
                  <a:srgbClr val="2D3956"/>
                </a:solidFill>
                <a:latin typeface="Times New Roman" panose="02020603050405020304" pitchFamily="18" charset="0"/>
              </a:rPr>
              <a:t>4- Systems of establishing companies:</a:t>
            </a:r>
          </a:p>
          <a:p>
            <a:pPr algn="just"/>
            <a:r>
              <a:rPr lang="en-US" sz="2400" dirty="0" smtClean="0">
                <a:solidFill>
                  <a:srgbClr val="2D3956"/>
                </a:solidFill>
                <a:latin typeface="Times New Roman" panose="02020603050405020304" pitchFamily="18" charset="0"/>
              </a:rPr>
              <a:t>-Which </a:t>
            </a:r>
            <a:r>
              <a:rPr lang="en-US" sz="2400" dirty="0">
                <a:solidFill>
                  <a:srgbClr val="2D3956"/>
                </a:solidFill>
                <a:latin typeface="Times New Roman" panose="02020603050405020304" pitchFamily="18" charset="0"/>
              </a:rPr>
              <a:t>system is going to be applied in a country depends on the attitude of the society towards economy and interference of the state in economic activity. Positive regulations generally combine these systems. However, one system always dominates. Most frequently, differences occur depending on the sector in which a company is established (financial sector) or depending on the founders (foreign investment).</a:t>
            </a:r>
          </a:p>
        </p:txBody>
      </p:sp>
      <p:sp>
        <p:nvSpPr>
          <p:cNvPr id="8" name="TextBox 7">
            <a:extLst>
              <a:ext uri="{FF2B5EF4-FFF2-40B4-BE49-F238E27FC236}">
                <a16:creationId xmlns:a16="http://schemas.microsoft.com/office/drawing/2014/main" id="{3620D0A5-176B-EAD8-BA5B-53AB3048E130}"/>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65706362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109051" y="2005141"/>
            <a:ext cx="11744282" cy="4524315"/>
          </a:xfrm>
          <a:prstGeom prst="rect">
            <a:avLst/>
          </a:prstGeom>
          <a:noFill/>
        </p:spPr>
        <p:txBody>
          <a:bodyPr wrap="square" rtlCol="0">
            <a:spAutoFit/>
          </a:bodyPr>
          <a:lstStyle/>
          <a:p>
            <a:pPr lvl="0" algn="just"/>
            <a:r>
              <a:rPr lang="en-US" sz="2400" dirty="0" smtClean="0">
                <a:solidFill>
                  <a:srgbClr val="2D3956"/>
                </a:solidFill>
                <a:latin typeface="Times New Roman" panose="02020603050405020304" pitchFamily="18" charset="0"/>
              </a:rPr>
              <a:t>- Companies </a:t>
            </a:r>
            <a:r>
              <a:rPr lang="en-US" sz="2400" dirty="0">
                <a:solidFill>
                  <a:srgbClr val="2D3956"/>
                </a:solidFill>
                <a:latin typeface="Times New Roman" panose="02020603050405020304" pitchFamily="18" charset="0"/>
              </a:rPr>
              <a:t>are participants in the market, and therefore they have a reasonable economic interest to acquire business reputation  (image), and goodwill through their identifiers. It is very important for companies to differentiate in the market by their individual identifiers for prospective business partners as users of their services or buyers of their products. Hence, a company’s identifiers have extensive significance for its differentiation in the market, regarding: the fulfilment of its business; the fulfilment of consumers’ interests and consumer protection; the fulfilment and acquirement of legal security in the market; and the assurance of wider social interests</a:t>
            </a:r>
            <a:r>
              <a:rPr lang="en-US" sz="2400" dirty="0" smtClean="0">
                <a:solidFill>
                  <a:srgbClr val="2D3956"/>
                </a:solidFill>
                <a:latin typeface="Times New Roman" panose="02020603050405020304" pitchFamily="18" charset="0"/>
              </a:rPr>
              <a:t>.</a:t>
            </a:r>
          </a:p>
          <a:p>
            <a:pPr lvl="0" algn="just"/>
            <a:r>
              <a:rPr lang="en-US" sz="2400" dirty="0">
                <a:solidFill>
                  <a:srgbClr val="2D3956"/>
                </a:solidFill>
                <a:latin typeface="Times New Roman" panose="02020603050405020304" pitchFamily="18" charset="0"/>
              </a:rPr>
              <a:t>Every company in the market achieves its individuality through the following compulsory identifiers: company name (trade name),  company activity (company objects); head </a:t>
            </a:r>
            <a:r>
              <a:rPr lang="en-US" sz="2400" dirty="0" smtClean="0">
                <a:solidFill>
                  <a:srgbClr val="2D3956"/>
                </a:solidFill>
                <a:latin typeface="Times New Roman" panose="02020603050405020304" pitchFamily="18" charset="0"/>
              </a:rPr>
              <a:t>office</a:t>
            </a:r>
            <a:r>
              <a:rPr lang="en-US" sz="2400" dirty="0">
                <a:solidFill>
                  <a:srgbClr val="2D3956"/>
                </a:solidFill>
                <a:latin typeface="Times New Roman" panose="02020603050405020304" pitchFamily="18" charset="0"/>
              </a:rPr>
              <a:t>; nationality  (country of origin) and a unique </a:t>
            </a:r>
            <a:r>
              <a:rPr lang="en-US" sz="2400" dirty="0" smtClean="0">
                <a:solidFill>
                  <a:srgbClr val="2D3956"/>
                </a:solidFill>
                <a:latin typeface="Times New Roman" panose="02020603050405020304" pitchFamily="18" charset="0"/>
              </a:rPr>
              <a:t>identification </a:t>
            </a:r>
            <a:r>
              <a:rPr lang="en-US" sz="2400" dirty="0">
                <a:solidFill>
                  <a:srgbClr val="2D3956"/>
                </a:solidFill>
                <a:latin typeface="Times New Roman" panose="02020603050405020304" pitchFamily="18" charset="0"/>
              </a:rPr>
              <a:t>number. In business practise, there are other </a:t>
            </a:r>
            <a:r>
              <a:rPr lang="en-US" sz="2400" dirty="0" smtClean="0">
                <a:solidFill>
                  <a:srgbClr val="2D3956"/>
                </a:solidFill>
                <a:latin typeface="Times New Roman" panose="02020603050405020304" pitchFamily="18" charset="0"/>
              </a:rPr>
              <a:t>identifiers </a:t>
            </a:r>
            <a:r>
              <a:rPr lang="en-US" sz="2400" dirty="0">
                <a:solidFill>
                  <a:srgbClr val="2D3956"/>
                </a:solidFill>
                <a:latin typeface="Times New Roman" panose="02020603050405020304" pitchFamily="18" charset="0"/>
              </a:rPr>
              <a:t>by which a company achieves is recognition (e.g. management).</a:t>
            </a:r>
            <a:endParaRPr lang="ar-EG" sz="2400" dirty="0" smtClean="0">
              <a:solidFill>
                <a:srgbClr val="2D3956"/>
              </a:solidFill>
              <a:latin typeface="Times New Roman" panose="02020603050405020304" pitchFamily="18" charset="0"/>
            </a:endParaRPr>
          </a:p>
        </p:txBody>
      </p:sp>
      <p:sp>
        <p:nvSpPr>
          <p:cNvPr id="6" name="TextBox 5">
            <a:extLst>
              <a:ext uri="{FF2B5EF4-FFF2-40B4-BE49-F238E27FC236}">
                <a16:creationId xmlns:a16="http://schemas.microsoft.com/office/drawing/2014/main"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Company </a:t>
            </a:r>
            <a:r>
              <a:rPr lang="en-US" sz="2800" b="1" dirty="0" smtClean="0">
                <a:solidFill>
                  <a:srgbClr val="00B0F0"/>
                </a:solidFill>
                <a:latin typeface="Times New Roman" panose="02020603050405020304" pitchFamily="18" charset="0"/>
                <a:cs typeface="Times New Roman" panose="02020603050405020304" pitchFamily="18" charset="0"/>
              </a:rPr>
              <a:t>Identifiers: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3" name="TextBox 12">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0351722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109051" y="2005141"/>
            <a:ext cx="11744282" cy="3785652"/>
          </a:xfrm>
          <a:prstGeom prst="rect">
            <a:avLst/>
          </a:prstGeom>
          <a:noFill/>
        </p:spPr>
        <p:txBody>
          <a:bodyPr wrap="square" rtlCol="0">
            <a:spAutoFit/>
          </a:bodyPr>
          <a:lstStyle/>
          <a:p>
            <a:pPr lvl="0" algn="just"/>
            <a:r>
              <a:rPr lang="en-US" sz="2400" b="1" dirty="0">
                <a:solidFill>
                  <a:srgbClr val="2D3956"/>
                </a:solidFill>
                <a:latin typeface="Times New Roman" panose="02020603050405020304" pitchFamily="18" charset="0"/>
              </a:rPr>
              <a:t>1- Business name:</a:t>
            </a:r>
          </a:p>
          <a:p>
            <a:pPr lvl="0" algn="just"/>
            <a:r>
              <a:rPr lang="en-US" sz="2400" dirty="0" smtClean="0">
                <a:solidFill>
                  <a:srgbClr val="2D3956"/>
                </a:solidFill>
                <a:latin typeface="Times New Roman" panose="02020603050405020304" pitchFamily="18" charset="0"/>
              </a:rPr>
              <a:t>- The </a:t>
            </a:r>
            <a:r>
              <a:rPr lang="en-US" sz="2400" dirty="0">
                <a:solidFill>
                  <a:srgbClr val="2D3956"/>
                </a:solidFill>
                <a:latin typeface="Times New Roman" panose="02020603050405020304" pitchFamily="18" charset="0"/>
              </a:rPr>
              <a:t>Bosnian term for business name (trade name, trading name) – “firma” originates from German law. In business practise, this term is usually used as a synonym for a company (company).</a:t>
            </a:r>
          </a:p>
          <a:p>
            <a:pPr lvl="0" algn="just"/>
            <a:r>
              <a:rPr lang="en-US" sz="2400" dirty="0" smtClean="0">
                <a:solidFill>
                  <a:srgbClr val="2D3956"/>
                </a:solidFill>
                <a:latin typeface="Times New Roman" panose="02020603050405020304" pitchFamily="18" charset="0"/>
              </a:rPr>
              <a:t>-This </a:t>
            </a:r>
            <a:r>
              <a:rPr lang="en-US" sz="2400" dirty="0">
                <a:solidFill>
                  <a:srgbClr val="2D3956"/>
                </a:solidFill>
                <a:latin typeface="Times New Roman" panose="02020603050405020304" pitchFamily="18" charset="0"/>
              </a:rPr>
              <a:t>is due to a great economic significance of a business name in comparison with other status identifications of an entity. A business name represents an individual identification under which a company has the right and obligation to operate and torepresent and sign itself in its operations. A business name is a name under which a company operates.</a:t>
            </a:r>
          </a:p>
          <a:p>
            <a:pPr lvl="0" algn="just"/>
            <a:r>
              <a:rPr lang="en-US" sz="2400" dirty="0">
                <a:solidFill>
                  <a:srgbClr val="2D3956"/>
                </a:solidFill>
                <a:latin typeface="Times New Roman" panose="02020603050405020304" pitchFamily="18" charset="0"/>
              </a:rPr>
              <a:t>This is precisely why a business name is the most significant mark of </a:t>
            </a:r>
            <a:r>
              <a:rPr lang="en-US" sz="2400" dirty="0" smtClean="0">
                <a:solidFill>
                  <a:srgbClr val="2D3956"/>
                </a:solidFill>
                <a:latin typeface="Times New Roman" panose="02020603050405020304" pitchFamily="18" charset="0"/>
              </a:rPr>
              <a:t>individualization </a:t>
            </a:r>
            <a:r>
              <a:rPr lang="en-US" sz="2400" dirty="0">
                <a:solidFill>
                  <a:srgbClr val="2D3956"/>
                </a:solidFill>
                <a:latin typeface="Times New Roman" panose="02020603050405020304" pitchFamily="18" charset="0"/>
              </a:rPr>
              <a:t>and a status identifier inseparable from a company.</a:t>
            </a:r>
          </a:p>
        </p:txBody>
      </p:sp>
      <p:sp>
        <p:nvSpPr>
          <p:cNvPr id="6" name="TextBox 5">
            <a:extLst>
              <a:ext uri="{FF2B5EF4-FFF2-40B4-BE49-F238E27FC236}">
                <a16:creationId xmlns:a16="http://schemas.microsoft.com/office/drawing/2014/main"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Company </a:t>
            </a:r>
            <a:r>
              <a:rPr lang="en-US" sz="2800" b="1" dirty="0" smtClean="0">
                <a:solidFill>
                  <a:srgbClr val="00B0F0"/>
                </a:solidFill>
                <a:latin typeface="Times New Roman" panose="02020603050405020304" pitchFamily="18" charset="0"/>
                <a:cs typeface="Times New Roman" panose="02020603050405020304" pitchFamily="18" charset="0"/>
              </a:rPr>
              <a:t>Identifiers: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3" name="TextBox 12">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0753870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109051" y="2005141"/>
            <a:ext cx="11744282" cy="3416320"/>
          </a:xfrm>
          <a:prstGeom prst="rect">
            <a:avLst/>
          </a:prstGeom>
          <a:noFill/>
        </p:spPr>
        <p:txBody>
          <a:bodyPr wrap="square" rtlCol="0">
            <a:spAutoFit/>
          </a:bodyPr>
          <a:lstStyle/>
          <a:p>
            <a:pPr lvl="0" algn="just"/>
            <a:r>
              <a:rPr lang="en-US" sz="2400" b="1" dirty="0">
                <a:solidFill>
                  <a:srgbClr val="2D3956"/>
                </a:solidFill>
                <a:latin typeface="Times New Roman" panose="02020603050405020304" pitchFamily="18" charset="0"/>
              </a:rPr>
              <a:t>2- Head office:</a:t>
            </a:r>
          </a:p>
          <a:p>
            <a:pPr lvl="0" algn="just"/>
            <a:r>
              <a:rPr lang="en-US" sz="2400" dirty="0">
                <a:solidFill>
                  <a:srgbClr val="2D3956"/>
                </a:solidFill>
                <a:latin typeface="Times New Roman" panose="02020603050405020304" pitchFamily="18" charset="0"/>
              </a:rPr>
              <a:t>A company’s head office is its compulsory element, i.e. it represents a constituent part of a business name. A company’s head office is the place which is recorded as the head office in the register of companies. It is determined in a memorandum of association or the statute (Art. 10 of the LBE), and in practice it is determined in both acts. A head office is a compulsory element of a business name and therefore every company can have only one head office. Determination of a head office is a matter of</a:t>
            </a:r>
          </a:p>
          <a:p>
            <a:pPr lvl="0" algn="just"/>
            <a:r>
              <a:rPr lang="en-US" sz="2400" dirty="0">
                <a:solidFill>
                  <a:srgbClr val="2D3956"/>
                </a:solidFill>
                <a:latin typeface="Times New Roman" panose="02020603050405020304" pitchFamily="18" charset="0"/>
              </a:rPr>
              <a:t>freely expressed will of a company’s founders. Generally, a head office is the place where business operations are managed from - the seat of the general management.</a:t>
            </a:r>
          </a:p>
        </p:txBody>
      </p:sp>
      <p:sp>
        <p:nvSpPr>
          <p:cNvPr id="6" name="TextBox 5">
            <a:extLst>
              <a:ext uri="{FF2B5EF4-FFF2-40B4-BE49-F238E27FC236}">
                <a16:creationId xmlns:a16="http://schemas.microsoft.com/office/drawing/2014/main"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Company </a:t>
            </a:r>
            <a:r>
              <a:rPr lang="en-US" sz="2800" b="1" dirty="0" smtClean="0">
                <a:solidFill>
                  <a:srgbClr val="00B0F0"/>
                </a:solidFill>
                <a:latin typeface="Times New Roman" panose="02020603050405020304" pitchFamily="18" charset="0"/>
                <a:cs typeface="Times New Roman" panose="02020603050405020304" pitchFamily="18" charset="0"/>
              </a:rPr>
              <a:t>Identifiers: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3" name="TextBox 12">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954778192"/>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995E94FF-98B8-EC32-6A4F-5A7B41A22586}"/>
              </a:ext>
            </a:extLst>
          </p:cNvPr>
          <p:cNvSpPr/>
          <p:nvPr/>
        </p:nvSpPr>
        <p:spPr>
          <a:xfrm>
            <a:off x="109052" y="1964267"/>
            <a:ext cx="11744282" cy="4436498"/>
          </a:xfrm>
          <a:prstGeom prst="rect">
            <a:avLst/>
          </a:prstGeom>
          <a:ln>
            <a:noFill/>
          </a:ln>
        </p:spPr>
        <p:style>
          <a:lnRef idx="2">
            <a:schemeClr val="accent1"/>
          </a:lnRef>
          <a:fillRef idx="1">
            <a:schemeClr val="lt1"/>
          </a:fillRef>
          <a:effectRef idx="0">
            <a:schemeClr val="accent1"/>
          </a:effectRef>
          <a:fontRef idx="minor">
            <a:schemeClr val="dk1"/>
          </a:fontRef>
        </p:style>
        <p:txBody>
          <a:bodyPr rtlCol="0" anchor="ctr"/>
          <a:lstStyle/>
          <a:p>
            <a:pPr algn="ctr"/>
            <a:endParaRPr lang="en-US" dirty="0"/>
          </a:p>
        </p:txBody>
      </p:sp>
      <p:sp>
        <p:nvSpPr>
          <p:cNvPr id="10" name="TextBox 9">
            <a:extLst>
              <a:ext uri="{FF2B5EF4-FFF2-40B4-BE49-F238E27FC236}">
                <a16:creationId xmlns:a16="http://schemas.microsoft.com/office/drawing/2014/main" id="{D3AFF27D-76F2-4464-F1D9-0E91274BD432}"/>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11" name="TextBox 10">
            <a:extLst>
              <a:ext uri="{FF2B5EF4-FFF2-40B4-BE49-F238E27FC236}">
                <a16:creationId xmlns:a16="http://schemas.microsoft.com/office/drawing/2014/main" id="{F302B31E-7905-011C-84CF-EEAEA8E33539}"/>
              </a:ext>
            </a:extLst>
          </p:cNvPr>
          <p:cNvSpPr txBox="1"/>
          <p:nvPr/>
        </p:nvSpPr>
        <p:spPr>
          <a:xfrm>
            <a:off x="109051" y="2005141"/>
            <a:ext cx="11744282" cy="3046988"/>
          </a:xfrm>
          <a:prstGeom prst="rect">
            <a:avLst/>
          </a:prstGeom>
          <a:noFill/>
        </p:spPr>
        <p:txBody>
          <a:bodyPr wrap="square" rtlCol="0">
            <a:spAutoFit/>
          </a:bodyPr>
          <a:lstStyle/>
          <a:p>
            <a:pPr lvl="0" algn="just"/>
            <a:r>
              <a:rPr lang="en-US" sz="2400" b="1" dirty="0" smtClean="0">
                <a:solidFill>
                  <a:srgbClr val="2D3956"/>
                </a:solidFill>
                <a:latin typeface="Times New Roman" panose="02020603050405020304" pitchFamily="18" charset="0"/>
              </a:rPr>
              <a:t>3- </a:t>
            </a:r>
            <a:r>
              <a:rPr lang="en-US" sz="2400" b="1" dirty="0">
                <a:solidFill>
                  <a:srgbClr val="2D3956"/>
                </a:solidFill>
                <a:latin typeface="Times New Roman" panose="02020603050405020304" pitchFamily="18" charset="0"/>
              </a:rPr>
              <a:t>Activity: </a:t>
            </a:r>
          </a:p>
          <a:p>
            <a:pPr lvl="0" algn="just"/>
            <a:r>
              <a:rPr lang="en-US" sz="2400" dirty="0" smtClean="0">
                <a:solidFill>
                  <a:srgbClr val="2D3956"/>
                </a:solidFill>
                <a:latin typeface="Times New Roman" panose="02020603050405020304" pitchFamily="18" charset="0"/>
              </a:rPr>
              <a:t>-Activity </a:t>
            </a:r>
            <a:r>
              <a:rPr lang="en-US" sz="2400" dirty="0">
                <a:solidFill>
                  <a:srgbClr val="2D3956"/>
                </a:solidFill>
                <a:latin typeface="Times New Roman" panose="02020603050405020304" pitchFamily="18" charset="0"/>
              </a:rPr>
              <a:t>represents business operations that a company performs in order to accomplish its goals that are listed in the court register.</a:t>
            </a:r>
          </a:p>
          <a:p>
            <a:pPr lvl="0" algn="just"/>
            <a:r>
              <a:rPr lang="en-US" sz="2400" dirty="0" smtClean="0">
                <a:solidFill>
                  <a:srgbClr val="2D3956"/>
                </a:solidFill>
                <a:latin typeface="Times New Roman" panose="02020603050405020304" pitchFamily="18" charset="0"/>
              </a:rPr>
              <a:t>- Activity </a:t>
            </a:r>
            <a:r>
              <a:rPr lang="en-US" sz="2400" dirty="0">
                <a:solidFill>
                  <a:srgbClr val="2D3956"/>
                </a:solidFill>
                <a:latin typeface="Times New Roman" panose="02020603050405020304" pitchFamily="18" charset="0"/>
              </a:rPr>
              <a:t>is often referred to as an object of business. A company can perform its activity in domestic or international transactions. Companies generally register a number of activities; usually activities that they assume could be the object of their business.  Founders, i.e. company members are free in the determination of activities that are prescribed by the law and elaborated in bylaws.</a:t>
            </a:r>
          </a:p>
        </p:txBody>
      </p:sp>
      <p:sp>
        <p:nvSpPr>
          <p:cNvPr id="6" name="TextBox 5">
            <a:extLst>
              <a:ext uri="{FF2B5EF4-FFF2-40B4-BE49-F238E27FC236}">
                <a16:creationId xmlns:a16="http://schemas.microsoft.com/office/drawing/2014/main" id="{F9A80F9F-74DB-1D57-04E8-E20E92A09B0A}"/>
              </a:ext>
            </a:extLst>
          </p:cNvPr>
          <p:cNvSpPr txBox="1"/>
          <p:nvPr/>
        </p:nvSpPr>
        <p:spPr>
          <a:xfrm>
            <a:off x="1855305" y="737893"/>
            <a:ext cx="6832392"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2- Company </a:t>
            </a:r>
            <a:r>
              <a:rPr lang="en-US" sz="2800" b="1" dirty="0" smtClean="0">
                <a:solidFill>
                  <a:srgbClr val="00B0F0"/>
                </a:solidFill>
                <a:latin typeface="Times New Roman" panose="02020603050405020304" pitchFamily="18" charset="0"/>
                <a:cs typeface="Times New Roman" panose="02020603050405020304" pitchFamily="18" charset="0"/>
              </a:rPr>
              <a:t>Identifiers: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9" name="Rectangle 8">
            <a:extLst>
              <a:ext uri="{FF2B5EF4-FFF2-40B4-BE49-F238E27FC236}">
                <a16:creationId xmlns:a16="http://schemas.microsoft.com/office/drawing/2014/main" id="{3985EAE6-BFA6-766D-A032-077E4DCB399E}"/>
              </a:ext>
            </a:extLst>
          </p:cNvPr>
          <p:cNvSpPr/>
          <p:nvPr/>
        </p:nvSpPr>
        <p:spPr>
          <a:xfrm>
            <a:off x="0" y="612000"/>
            <a:ext cx="1404457" cy="1166000"/>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12" name="TextBox 11">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3" name="TextBox 12">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37119939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7785" y="1728530"/>
            <a:ext cx="10949153" cy="4093428"/>
          </a:xfrm>
          <a:prstGeom prst="rect">
            <a:avLst/>
          </a:prstGeom>
          <a:noFill/>
        </p:spPr>
        <p:txBody>
          <a:bodyPr wrap="square" rtlCol="0">
            <a:spAutoFit/>
          </a:bodyPr>
          <a:lstStyle/>
          <a:p>
            <a:pPr algn="just"/>
            <a:r>
              <a:rPr lang="en-US" sz="2400" b="1" u="sng" dirty="0">
                <a:solidFill>
                  <a:srgbClr val="2D3956"/>
                </a:solidFill>
                <a:latin typeface="Times New Roman" panose="02020603050405020304" pitchFamily="18" charset="0"/>
              </a:rPr>
              <a:t>1- Definition and subjects of registration:</a:t>
            </a:r>
          </a:p>
          <a:p>
            <a:pPr algn="just"/>
            <a:r>
              <a:rPr lang="en-US" sz="2400" dirty="0" smtClean="0">
                <a:solidFill>
                  <a:srgbClr val="2D3956"/>
                </a:solidFill>
                <a:latin typeface="Times New Roman" panose="02020603050405020304" pitchFamily="18" charset="0"/>
              </a:rPr>
              <a:t>- Registration </a:t>
            </a:r>
            <a:r>
              <a:rPr lang="en-US" sz="2400" dirty="0">
                <a:solidFill>
                  <a:srgbClr val="2D3956"/>
                </a:solidFill>
                <a:latin typeface="Times New Roman" panose="02020603050405020304" pitchFamily="18" charset="0"/>
              </a:rPr>
              <a:t>is a documented entry of by the law prescribed facts  and legal states of a company in the court or other register, by a prescribed procedure. Companies are registered in the register of companies (court register), whereas sole traders are registered in the register of individual entrepreneurs kept in municipalities.</a:t>
            </a:r>
          </a:p>
          <a:p>
            <a:pPr algn="just"/>
            <a:r>
              <a:rPr lang="en-US" sz="2400" dirty="0" smtClean="0">
                <a:solidFill>
                  <a:srgbClr val="2D3956"/>
                </a:solidFill>
                <a:latin typeface="Times New Roman" panose="02020603050405020304" pitchFamily="18" charset="0"/>
              </a:rPr>
              <a:t>- A </a:t>
            </a:r>
            <a:r>
              <a:rPr lang="en-US" sz="2400" dirty="0">
                <a:solidFill>
                  <a:srgbClr val="2D3956"/>
                </a:solidFill>
                <a:latin typeface="Times New Roman" panose="02020603050405020304" pitchFamily="18" charset="0"/>
              </a:rPr>
              <a:t>court register has a significance of a public registry. The data listed in the court register are public and therefore, without any proof of a legal interest, anyone can review the data in the main registry along with the public data in the collection of identification documents in the register, and request to be issued an extract, i.e. a copy of public data from the main registry.</a:t>
            </a:r>
          </a:p>
          <a:p>
            <a:endParaRPr lang="en-US" sz="2000" dirty="0">
              <a:solidFill>
                <a:srgbClr val="2D3956"/>
              </a:solidFill>
              <a:latin typeface="Times New Roman" panose="02020603050405020304" pitchFamily="18" charset="0"/>
              <a:cs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3-Registration Of </a:t>
            </a:r>
            <a:r>
              <a:rPr lang="en-US" sz="2800" b="1" dirty="0" smtClean="0">
                <a:solidFill>
                  <a:srgbClr val="00B0F0"/>
                </a:solidFill>
                <a:latin typeface="Times New Roman" panose="02020603050405020304" pitchFamily="18" charset="0"/>
                <a:cs typeface="Times New Roman" panose="02020603050405020304" pitchFamily="18" charset="0"/>
              </a:rPr>
              <a:t>Companies: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43439664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7785" y="1728530"/>
            <a:ext cx="10949153" cy="4154984"/>
          </a:xfrm>
          <a:prstGeom prst="rect">
            <a:avLst/>
          </a:prstGeom>
          <a:noFill/>
        </p:spPr>
        <p:txBody>
          <a:bodyPr wrap="square" rtlCol="0">
            <a:spAutoFit/>
          </a:bodyPr>
          <a:lstStyle/>
          <a:p>
            <a:pPr algn="just"/>
            <a:r>
              <a:rPr lang="en-US" sz="2400" b="1" u="sng" dirty="0">
                <a:solidFill>
                  <a:srgbClr val="2D3956"/>
                </a:solidFill>
                <a:latin typeface="Times New Roman" panose="02020603050405020304" pitchFamily="18" charset="0"/>
              </a:rPr>
              <a:t>2- Object of registration and registration procedure:</a:t>
            </a:r>
          </a:p>
          <a:p>
            <a:pPr algn="just"/>
            <a:r>
              <a:rPr lang="en-US" sz="2400" dirty="0" smtClean="0">
                <a:solidFill>
                  <a:srgbClr val="2D3956"/>
                </a:solidFill>
                <a:latin typeface="Times New Roman" panose="02020603050405020304" pitchFamily="18" charset="0"/>
              </a:rPr>
              <a:t>- A </a:t>
            </a:r>
            <a:r>
              <a:rPr lang="en-US" sz="2400" dirty="0">
                <a:solidFill>
                  <a:srgbClr val="2D3956"/>
                </a:solidFill>
                <a:latin typeface="Times New Roman" panose="02020603050405020304" pitchFamily="18" charset="0"/>
              </a:rPr>
              <a:t>register is a database which includes data and documents of subjects of registration which are obliged to be registered pursuant to the provisions of the LRBE, and it consists of the main register and a collection of registry documents. The main register represents the public section of the register, which contains data on the subjects of entry, and the collection of registry documents is a part of register that contains documents based on which the entry of data was made, as well as other supporting documents of proof and decisions made during the process of registration.</a:t>
            </a:r>
          </a:p>
          <a:p>
            <a:pPr algn="just"/>
            <a:r>
              <a:rPr lang="en-US" sz="2400" dirty="0" smtClean="0">
                <a:solidFill>
                  <a:srgbClr val="2D3956"/>
                </a:solidFill>
                <a:latin typeface="Times New Roman" panose="02020603050405020304" pitchFamily="18" charset="0"/>
              </a:rPr>
              <a:t>- The </a:t>
            </a:r>
            <a:r>
              <a:rPr lang="en-US" sz="2400" dirty="0">
                <a:solidFill>
                  <a:srgbClr val="2D3956"/>
                </a:solidFill>
                <a:latin typeface="Times New Roman" panose="02020603050405020304" pitchFamily="18" charset="0"/>
              </a:rPr>
              <a:t>register is kept by a competent registration court which A court register contains data on legal states (situations) of legal status character which a company obtains during the period of its existence, from its establishment until its termination</a:t>
            </a:r>
            <a:r>
              <a:rPr lang="en-US" sz="2400" dirty="0" smtClean="0">
                <a:solidFill>
                  <a:srgbClr val="2D3956"/>
                </a:solidFill>
                <a:latin typeface="Times New Roman" panose="02020603050405020304" pitchFamily="18" charset="0"/>
              </a:rPr>
              <a:t>.</a:t>
            </a:r>
            <a:endParaRPr lang="en-US" sz="2400" dirty="0">
              <a:solidFill>
                <a:srgbClr val="2D3956"/>
              </a:solidFill>
              <a:latin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3-Registration Of </a:t>
            </a:r>
            <a:r>
              <a:rPr lang="en-US" sz="2800" b="1" dirty="0" smtClean="0">
                <a:solidFill>
                  <a:srgbClr val="00B0F0"/>
                </a:solidFill>
                <a:latin typeface="Times New Roman" panose="02020603050405020304" pitchFamily="18" charset="0"/>
                <a:cs typeface="Times New Roman" panose="02020603050405020304" pitchFamily="18" charset="0"/>
              </a:rPr>
              <a:t>Companies: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63455362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7785" y="1728530"/>
            <a:ext cx="10949153" cy="4154984"/>
          </a:xfrm>
          <a:prstGeom prst="rect">
            <a:avLst/>
          </a:prstGeom>
          <a:noFill/>
        </p:spPr>
        <p:txBody>
          <a:bodyPr wrap="square" rtlCol="0">
            <a:spAutoFit/>
          </a:bodyPr>
          <a:lstStyle/>
          <a:p>
            <a:pPr algn="just"/>
            <a:r>
              <a:rPr lang="en-US" sz="2400" dirty="0" smtClean="0">
                <a:solidFill>
                  <a:srgbClr val="2D3956"/>
                </a:solidFill>
                <a:latin typeface="Times New Roman" panose="02020603050405020304" pitchFamily="18" charset="0"/>
              </a:rPr>
              <a:t>- A </a:t>
            </a:r>
            <a:r>
              <a:rPr lang="en-US" sz="2400" dirty="0">
                <a:solidFill>
                  <a:srgbClr val="2D3956"/>
                </a:solidFill>
                <a:latin typeface="Times New Roman" panose="02020603050405020304" pitchFamily="18" charset="0"/>
              </a:rPr>
              <a:t>court register contains data on legal states (situations) of legal status character which a company obtains during the period of its existence, from its establishment until its termination.</a:t>
            </a:r>
          </a:p>
          <a:p>
            <a:pPr algn="just"/>
            <a:r>
              <a:rPr lang="en-US" sz="2400" b="1" u="sng" dirty="0">
                <a:solidFill>
                  <a:srgbClr val="2D3956"/>
                </a:solidFill>
                <a:latin typeface="Times New Roman" panose="02020603050405020304" pitchFamily="18" charset="0"/>
              </a:rPr>
              <a:t>3- Types of registration</a:t>
            </a:r>
            <a:r>
              <a:rPr lang="en-US" sz="2400" u="sng" dirty="0">
                <a:solidFill>
                  <a:srgbClr val="2D3956"/>
                </a:solidFill>
                <a:latin typeface="Times New Roman" panose="02020603050405020304" pitchFamily="18" charset="0"/>
              </a:rPr>
              <a:t>:</a:t>
            </a:r>
          </a:p>
          <a:p>
            <a:pPr algn="just"/>
            <a:r>
              <a:rPr lang="en-US" sz="2400" dirty="0" smtClean="0">
                <a:solidFill>
                  <a:srgbClr val="2D3956"/>
                </a:solidFill>
                <a:latin typeface="Times New Roman" panose="02020603050405020304" pitchFamily="18" charset="0"/>
              </a:rPr>
              <a:t>- Types </a:t>
            </a:r>
            <a:r>
              <a:rPr lang="en-US" sz="2400" dirty="0">
                <a:solidFill>
                  <a:srgbClr val="2D3956"/>
                </a:solidFill>
                <a:latin typeface="Times New Roman" panose="02020603050405020304" pitchFamily="18" charset="0"/>
              </a:rPr>
              <a:t>of registration in the court register can be classified according to a number of criteria. The most common method is their classification according to the effect of registration, into:  final, temporary (conditional) and informative.</a:t>
            </a:r>
          </a:p>
          <a:p>
            <a:pPr algn="just"/>
            <a:r>
              <a:rPr lang="en-US" sz="2400" dirty="0" smtClean="0">
                <a:solidFill>
                  <a:srgbClr val="2D3956"/>
                </a:solidFill>
                <a:latin typeface="Times New Roman" panose="02020603050405020304" pitchFamily="18" charset="0"/>
              </a:rPr>
              <a:t>- A </a:t>
            </a:r>
            <a:r>
              <a:rPr lang="en-US" sz="2400" dirty="0">
                <a:solidFill>
                  <a:srgbClr val="2D3956"/>
                </a:solidFill>
                <a:latin typeface="Times New Roman" panose="02020603050405020304" pitchFamily="18" charset="0"/>
              </a:rPr>
              <a:t>final registration is such a registration in which the listed facts are unconditional and final, with no time limitation. This type of registration includes: registration of establishment, </a:t>
            </a:r>
            <a:r>
              <a:rPr lang="en-US" sz="2400" dirty="0" smtClean="0">
                <a:solidFill>
                  <a:srgbClr val="2D3956"/>
                </a:solidFill>
                <a:latin typeface="Times New Roman" panose="02020603050405020304" pitchFamily="18" charset="0"/>
              </a:rPr>
              <a:t>organizational </a:t>
            </a:r>
            <a:r>
              <a:rPr lang="en-US" sz="2400" dirty="0">
                <a:solidFill>
                  <a:srgbClr val="2D3956"/>
                </a:solidFill>
                <a:latin typeface="Times New Roman" panose="02020603050405020304" pitchFamily="18" charset="0"/>
              </a:rPr>
              <a:t>form change (transformation), status change registration, registration of status merger, and registration of termination of a company. </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3-Registration Of </a:t>
            </a:r>
            <a:r>
              <a:rPr lang="en-US" sz="2800" b="1" dirty="0" smtClean="0">
                <a:solidFill>
                  <a:srgbClr val="00B0F0"/>
                </a:solidFill>
                <a:latin typeface="Times New Roman" panose="02020603050405020304" pitchFamily="18" charset="0"/>
                <a:cs typeface="Times New Roman" panose="02020603050405020304" pitchFamily="18" charset="0"/>
              </a:rPr>
              <a:t>Companies: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2697111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7785" y="1728530"/>
            <a:ext cx="10949153" cy="3785652"/>
          </a:xfrm>
          <a:prstGeom prst="rect">
            <a:avLst/>
          </a:prstGeom>
          <a:noFill/>
        </p:spPr>
        <p:txBody>
          <a:bodyPr wrap="square" rtlCol="0">
            <a:spAutoFit/>
          </a:bodyPr>
          <a:lstStyle/>
          <a:p>
            <a:pPr algn="just"/>
            <a:r>
              <a:rPr lang="en-US" sz="2400" dirty="0">
                <a:solidFill>
                  <a:srgbClr val="2D3956"/>
                </a:solidFill>
                <a:latin typeface="Times New Roman" panose="02020603050405020304" pitchFamily="18" charset="0"/>
              </a:rPr>
              <a:t>A competent registration court shall remove an unsubstantial final registration by virtue of the office,  or upon a request of a person with a legal interest</a:t>
            </a:r>
            <a:r>
              <a:rPr lang="en-US" sz="2400" dirty="0" smtClean="0">
                <a:solidFill>
                  <a:srgbClr val="2D3956"/>
                </a:solidFill>
                <a:latin typeface="Times New Roman" panose="02020603050405020304" pitchFamily="18" charset="0"/>
              </a:rPr>
              <a:t>.</a:t>
            </a:r>
          </a:p>
          <a:p>
            <a:pPr algn="just"/>
            <a:r>
              <a:rPr lang="en-US" sz="2400" b="1" u="sng" dirty="0" smtClean="0">
                <a:solidFill>
                  <a:srgbClr val="2D3956"/>
                </a:solidFill>
                <a:latin typeface="Times New Roman" panose="02020603050405020304" pitchFamily="18" charset="0"/>
              </a:rPr>
              <a:t>4- </a:t>
            </a:r>
            <a:r>
              <a:rPr lang="en-US" sz="2400" b="1" u="sng" dirty="0">
                <a:solidFill>
                  <a:srgbClr val="2D3956"/>
                </a:solidFill>
                <a:latin typeface="Times New Roman" panose="02020603050405020304" pitchFamily="18" charset="0"/>
              </a:rPr>
              <a:t>Principles of registration in a court register:</a:t>
            </a:r>
          </a:p>
          <a:p>
            <a:pPr algn="just"/>
            <a:r>
              <a:rPr lang="en-US" sz="2400" b="1" u="sng" dirty="0">
                <a:solidFill>
                  <a:srgbClr val="2D3956"/>
                </a:solidFill>
                <a:latin typeface="Times New Roman" panose="02020603050405020304" pitchFamily="18" charset="0"/>
              </a:rPr>
              <a:t>There are several principles on which the registration of </a:t>
            </a:r>
            <a:r>
              <a:rPr lang="en-US" sz="2400" b="1" u="sng" dirty="0" smtClean="0">
                <a:solidFill>
                  <a:srgbClr val="2D3956"/>
                </a:solidFill>
                <a:latin typeface="Times New Roman" panose="02020603050405020304" pitchFamily="18" charset="0"/>
              </a:rPr>
              <a:t>subjects in </a:t>
            </a:r>
            <a:r>
              <a:rPr lang="en-US" sz="2400" b="1" u="sng" dirty="0">
                <a:solidFill>
                  <a:srgbClr val="2D3956"/>
                </a:solidFill>
                <a:latin typeface="Times New Roman" panose="02020603050405020304" pitchFamily="18" charset="0"/>
              </a:rPr>
              <a:t>a court register is conducted:</a:t>
            </a:r>
          </a:p>
          <a:p>
            <a:pPr algn="just"/>
            <a:r>
              <a:rPr lang="en-US" sz="2400" dirty="0" smtClean="0">
                <a:solidFill>
                  <a:srgbClr val="2D3956"/>
                </a:solidFill>
                <a:latin typeface="Times New Roman" panose="02020603050405020304" pitchFamily="18" charset="0"/>
              </a:rPr>
              <a:t>-The </a:t>
            </a:r>
            <a:r>
              <a:rPr lang="en-US" sz="2400" dirty="0">
                <a:solidFill>
                  <a:srgbClr val="2D3956"/>
                </a:solidFill>
                <a:latin typeface="Times New Roman" panose="02020603050405020304" pitchFamily="18" charset="0"/>
              </a:rPr>
              <a:t>principle of obligatority implies that, by the law, all companies are obliged to register in a court register.</a:t>
            </a:r>
          </a:p>
          <a:p>
            <a:pPr algn="just"/>
            <a:r>
              <a:rPr lang="en-US" sz="2400" dirty="0" smtClean="0">
                <a:solidFill>
                  <a:srgbClr val="2D3956"/>
                </a:solidFill>
                <a:latin typeface="Times New Roman" panose="02020603050405020304" pitchFamily="18" charset="0"/>
              </a:rPr>
              <a:t>-The </a:t>
            </a:r>
            <a:r>
              <a:rPr lang="en-US" sz="2400" dirty="0">
                <a:solidFill>
                  <a:srgbClr val="2D3956"/>
                </a:solidFill>
                <a:latin typeface="Times New Roman" panose="02020603050405020304" pitchFamily="18" charset="0"/>
              </a:rPr>
              <a:t>principle of legality supplements the principle of obligatority. Basically, it stems from the normative system of the establishment of business subjects.</a:t>
            </a:r>
          </a:p>
          <a:p>
            <a:pPr algn="just"/>
            <a:r>
              <a:rPr lang="en-US" sz="2400" dirty="0" smtClean="0">
                <a:solidFill>
                  <a:srgbClr val="2D3956"/>
                </a:solidFill>
                <a:latin typeface="Times New Roman" panose="02020603050405020304" pitchFamily="18" charset="0"/>
              </a:rPr>
              <a:t>-The </a:t>
            </a:r>
            <a:r>
              <a:rPr lang="en-US" sz="2400" dirty="0">
                <a:solidFill>
                  <a:srgbClr val="2D3956"/>
                </a:solidFill>
                <a:latin typeface="Times New Roman" panose="02020603050405020304" pitchFamily="18" charset="0"/>
              </a:rPr>
              <a:t>principle of formality is applied during the entire </a:t>
            </a:r>
            <a:r>
              <a:rPr lang="en-US" sz="2400" dirty="0" smtClean="0">
                <a:solidFill>
                  <a:srgbClr val="2D3956"/>
                </a:solidFill>
                <a:latin typeface="Times New Roman" panose="02020603050405020304" pitchFamily="18" charset="0"/>
              </a:rPr>
              <a:t>procedure of </a:t>
            </a:r>
            <a:r>
              <a:rPr lang="en-US" sz="2400" dirty="0">
                <a:solidFill>
                  <a:srgbClr val="2D3956"/>
                </a:solidFill>
                <a:latin typeface="Times New Roman" panose="02020603050405020304" pitchFamily="18" charset="0"/>
              </a:rPr>
              <a:t>registration</a:t>
            </a:r>
            <a:r>
              <a:rPr lang="en-US" sz="2400" dirty="0" smtClean="0">
                <a:solidFill>
                  <a:srgbClr val="2D3956"/>
                </a:solidFill>
                <a:latin typeface="Times New Roman" panose="02020603050405020304" pitchFamily="18" charset="0"/>
              </a:rPr>
              <a:t>.</a:t>
            </a: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3-Registration Of </a:t>
            </a:r>
            <a:r>
              <a:rPr lang="en-US" sz="2800" b="1" dirty="0" smtClean="0">
                <a:solidFill>
                  <a:srgbClr val="00B0F0"/>
                </a:solidFill>
                <a:latin typeface="Times New Roman" panose="02020603050405020304" pitchFamily="18" charset="0"/>
                <a:cs typeface="Times New Roman" panose="02020603050405020304" pitchFamily="18" charset="0"/>
              </a:rPr>
              <a:t>Companies: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746084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 name="Rectangle: Rounded Corners 22">
            <a:extLst>
              <a:ext uri="{FF2B5EF4-FFF2-40B4-BE49-F238E27FC236}">
                <a16:creationId xmlns:a16="http://schemas.microsoft.com/office/drawing/2014/main" id="{52297C4B-84D7-EDC8-F6F6-53F29890AA2A}"/>
              </a:ext>
            </a:extLst>
          </p:cNvPr>
          <p:cNvSpPr/>
          <p:nvPr/>
        </p:nvSpPr>
        <p:spPr>
          <a:xfrm>
            <a:off x="8063578" y="1418897"/>
            <a:ext cx="4128422" cy="4952309"/>
          </a:xfrm>
          <a:prstGeom prst="roundRect">
            <a:avLst>
              <a:gd name="adj" fmla="val 6140"/>
            </a:avLst>
          </a:prstGeom>
          <a:solidFill>
            <a:srgbClr val="00B0F0">
              <a:alpha val="61961"/>
            </a:srgbClr>
          </a:solidFill>
          <a:ln w="38100">
            <a:no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5" name="Rectangle: Rounded Corners 24">
            <a:extLst>
              <a:ext uri="{FF2B5EF4-FFF2-40B4-BE49-F238E27FC236}">
                <a16:creationId xmlns:a16="http://schemas.microsoft.com/office/drawing/2014/main" id="{FE1BA4EE-2B88-B99F-6A81-884E42CCA968}"/>
              </a:ext>
            </a:extLst>
          </p:cNvPr>
          <p:cNvSpPr/>
          <p:nvPr/>
        </p:nvSpPr>
        <p:spPr>
          <a:xfrm>
            <a:off x="417785" y="1751243"/>
            <a:ext cx="11083159" cy="4287616"/>
          </a:xfrm>
          <a:prstGeom prst="roundRect">
            <a:avLst>
              <a:gd name="adj" fmla="val 6140"/>
            </a:avLst>
          </a:prstGeom>
          <a:solidFill>
            <a:schemeClr val="bg1"/>
          </a:solidFill>
          <a:ln w="38100">
            <a:solidFill>
              <a:srgbClr val="00B0F0"/>
            </a:solidFill>
          </a:ln>
          <a:effectLst>
            <a:outerShdw blurRad="571500" sx="86000" sy="86000" algn="ctr" rotWithShape="0">
              <a:prstClr val="black">
                <a:alpha val="2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TextBox 23">
            <a:extLst>
              <a:ext uri="{FF2B5EF4-FFF2-40B4-BE49-F238E27FC236}">
                <a16:creationId xmlns:a16="http://schemas.microsoft.com/office/drawing/2014/main" id="{6083F8E2-699C-9C01-0329-7C9299434C08}"/>
              </a:ext>
            </a:extLst>
          </p:cNvPr>
          <p:cNvSpPr txBox="1"/>
          <p:nvPr/>
        </p:nvSpPr>
        <p:spPr>
          <a:xfrm>
            <a:off x="417785" y="1728530"/>
            <a:ext cx="10949153" cy="3046988"/>
          </a:xfrm>
          <a:prstGeom prst="rect">
            <a:avLst/>
          </a:prstGeom>
          <a:noFill/>
        </p:spPr>
        <p:txBody>
          <a:bodyPr wrap="square" rtlCol="0">
            <a:spAutoFit/>
          </a:bodyPr>
          <a:lstStyle/>
          <a:p>
            <a:pPr algn="just"/>
            <a:r>
              <a:rPr lang="en-US" sz="2400" dirty="0">
                <a:solidFill>
                  <a:srgbClr val="2D3956"/>
                </a:solidFill>
                <a:latin typeface="Times New Roman" panose="02020603050405020304" pitchFamily="18" charset="0"/>
              </a:rPr>
              <a:t>-The principle of documentarity implies that the registration in the court register is conducted based on the presented documents and identifications that prove the facts relevant for registration</a:t>
            </a:r>
            <a:r>
              <a:rPr lang="en-US" sz="2400" dirty="0" smtClean="0">
                <a:solidFill>
                  <a:srgbClr val="2D3956"/>
                </a:solidFill>
                <a:latin typeface="Times New Roman" panose="02020603050405020304" pitchFamily="18" charset="0"/>
              </a:rPr>
              <a:t>.</a:t>
            </a:r>
          </a:p>
          <a:p>
            <a:pPr algn="just"/>
            <a:r>
              <a:rPr lang="en-US" sz="2400" dirty="0" smtClean="0">
                <a:solidFill>
                  <a:srgbClr val="2D3956"/>
                </a:solidFill>
                <a:latin typeface="Times New Roman" panose="02020603050405020304" pitchFamily="18" charset="0"/>
              </a:rPr>
              <a:t>-The </a:t>
            </a:r>
            <a:r>
              <a:rPr lang="en-US" sz="2400" dirty="0">
                <a:solidFill>
                  <a:srgbClr val="2D3956"/>
                </a:solidFill>
                <a:latin typeface="Times New Roman" panose="02020603050405020304" pitchFamily="18" charset="0"/>
              </a:rPr>
              <a:t>principle of priority implies the priority of that subject which requested the registration first, i.e.</a:t>
            </a:r>
          </a:p>
          <a:p>
            <a:pPr algn="just"/>
            <a:r>
              <a:rPr lang="en-US" sz="2400" dirty="0" smtClean="0">
                <a:solidFill>
                  <a:srgbClr val="2D3956"/>
                </a:solidFill>
                <a:latin typeface="Times New Roman" panose="02020603050405020304" pitchFamily="18" charset="0"/>
              </a:rPr>
              <a:t>-The </a:t>
            </a:r>
            <a:r>
              <a:rPr lang="en-US" sz="2400" dirty="0">
                <a:solidFill>
                  <a:srgbClr val="2D3956"/>
                </a:solidFill>
                <a:latin typeface="Times New Roman" panose="02020603050405020304" pitchFamily="18" charset="0"/>
              </a:rPr>
              <a:t>principle of constitutionality means that the real facts regarding the subject of registration become legal facts at the moment of registration.</a:t>
            </a:r>
          </a:p>
          <a:p>
            <a:pPr algn="just"/>
            <a:endParaRPr lang="en-US" sz="2400" dirty="0">
              <a:solidFill>
                <a:srgbClr val="2D3956"/>
              </a:solidFill>
              <a:latin typeface="Times New Roman" panose="02020603050405020304" pitchFamily="18" charset="0"/>
            </a:endParaRPr>
          </a:p>
        </p:txBody>
      </p:sp>
      <p:sp>
        <p:nvSpPr>
          <p:cNvPr id="4" name="TextBox 3">
            <a:extLst>
              <a:ext uri="{FF2B5EF4-FFF2-40B4-BE49-F238E27FC236}">
                <a16:creationId xmlns:a16="http://schemas.microsoft.com/office/drawing/2014/main" id="{F4348071-CE82-4950-9337-A8B929809A72}"/>
              </a:ext>
            </a:extLst>
          </p:cNvPr>
          <p:cNvSpPr txBox="1"/>
          <p:nvPr/>
        </p:nvSpPr>
        <p:spPr>
          <a:xfrm>
            <a:off x="4328048"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
        <p:nvSpPr>
          <p:cNvPr id="5" name="Rectangle 4">
            <a:extLst>
              <a:ext uri="{FF2B5EF4-FFF2-40B4-BE49-F238E27FC236}">
                <a16:creationId xmlns:a16="http://schemas.microsoft.com/office/drawing/2014/main" id="{ADB57316-93DF-55FF-871F-F7A63A9FF2F0}"/>
              </a:ext>
            </a:extLst>
          </p:cNvPr>
          <p:cNvSpPr/>
          <p:nvPr/>
        </p:nvSpPr>
        <p:spPr>
          <a:xfrm flipV="1">
            <a:off x="173420" y="554054"/>
            <a:ext cx="9458403" cy="4571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extBox 6">
            <a:extLst>
              <a:ext uri="{FF2B5EF4-FFF2-40B4-BE49-F238E27FC236}">
                <a16:creationId xmlns:a16="http://schemas.microsoft.com/office/drawing/2014/main" id="{F9A80F9F-74DB-1D57-04E8-E20E92A09B0A}"/>
              </a:ext>
            </a:extLst>
          </p:cNvPr>
          <p:cNvSpPr txBox="1"/>
          <p:nvPr/>
        </p:nvSpPr>
        <p:spPr>
          <a:xfrm>
            <a:off x="2120348" y="737893"/>
            <a:ext cx="5908737"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3-Registration Of </a:t>
            </a:r>
            <a:r>
              <a:rPr lang="en-US" sz="2800" b="1" dirty="0" smtClean="0">
                <a:solidFill>
                  <a:srgbClr val="00B0F0"/>
                </a:solidFill>
                <a:latin typeface="Times New Roman" panose="02020603050405020304" pitchFamily="18" charset="0"/>
                <a:cs typeface="Times New Roman" panose="02020603050405020304" pitchFamily="18" charset="0"/>
              </a:rPr>
              <a:t>Companies:</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8" name="Rectangle 7">
            <a:extLst>
              <a:ext uri="{FF2B5EF4-FFF2-40B4-BE49-F238E27FC236}">
                <a16:creationId xmlns:a16="http://schemas.microsoft.com/office/drawing/2014/main" id="{3985EAE6-BFA6-766D-A032-077E4DCB399E}"/>
              </a:ext>
            </a:extLst>
          </p:cNvPr>
          <p:cNvSpPr/>
          <p:nvPr/>
        </p:nvSpPr>
        <p:spPr>
          <a:xfrm>
            <a:off x="24310" y="707045"/>
            <a:ext cx="1404457" cy="942162"/>
          </a:xfrm>
          <a:prstGeom prst="rect">
            <a:avLst/>
          </a:prstGeom>
          <a:solidFill>
            <a:srgbClr val="00B0F0"/>
          </a:solid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ea typeface="Roboto Light" panose="02000000000000000000" pitchFamily="2" charset="0"/>
            </a:endParaRPr>
          </a:p>
        </p:txBody>
      </p:sp>
      <p:sp>
        <p:nvSpPr>
          <p:cNvPr id="9" name="TextBox 8">
            <a:extLst>
              <a:ext uri="{FF2B5EF4-FFF2-40B4-BE49-F238E27FC236}">
                <a16:creationId xmlns:a16="http://schemas.microsoft.com/office/drawing/2014/main" id="{05E43288-C9C0-B2CA-0970-EB4E627B30CA}"/>
              </a:ext>
            </a:extLst>
          </p:cNvPr>
          <p:cNvSpPr txBox="1"/>
          <p:nvPr/>
        </p:nvSpPr>
        <p:spPr>
          <a:xfrm>
            <a:off x="109051" y="651572"/>
            <a:ext cx="1371243" cy="523220"/>
          </a:xfrm>
          <a:prstGeom prst="rect">
            <a:avLst/>
          </a:prstGeom>
          <a:noFill/>
        </p:spPr>
        <p:txBody>
          <a:bodyPr wrap="square" rtlCol="0">
            <a:spAutoFit/>
          </a:bodyPr>
          <a:lstStyle/>
          <a:p>
            <a:pPr algn="ctr"/>
            <a:r>
              <a:rPr lang="en-US" sz="2800" dirty="0">
                <a:solidFill>
                  <a:schemeClr val="bg1"/>
                </a:solidFill>
                <a:latin typeface="Times New Roman" panose="02020603050405020304" pitchFamily="18" charset="0"/>
                <a:cs typeface="Times New Roman" panose="02020603050405020304" pitchFamily="18" charset="0"/>
              </a:rPr>
              <a:t>Chapter</a:t>
            </a:r>
          </a:p>
        </p:txBody>
      </p:sp>
      <p:sp>
        <p:nvSpPr>
          <p:cNvPr id="10" name="TextBox 9">
            <a:extLst>
              <a:ext uri="{FF2B5EF4-FFF2-40B4-BE49-F238E27FC236}">
                <a16:creationId xmlns:a16="http://schemas.microsoft.com/office/drawing/2014/main" id="{463D680D-A11B-0A8A-63D5-DD2C6F3FD516}"/>
              </a:ext>
            </a:extLst>
          </p:cNvPr>
          <p:cNvSpPr txBox="1"/>
          <p:nvPr/>
        </p:nvSpPr>
        <p:spPr>
          <a:xfrm>
            <a:off x="294951" y="939770"/>
            <a:ext cx="966228"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5726255"/>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4042453"/>
          </a:xfrm>
          <a:prstGeom prst="rect">
            <a:avLst/>
          </a:prstGeom>
        </p:spPr>
        <p:txBody>
          <a:bodyPr wrap="square">
            <a:spAutoFit/>
          </a:bodyPr>
          <a:lstStyle/>
          <a:p>
            <a:pPr algn="just">
              <a:lnSpc>
                <a:spcPct val="120000"/>
              </a:lnSpc>
            </a:pPr>
            <a:r>
              <a:rPr lang="en-US" sz="2400" b="1" u="sng" dirty="0">
                <a:solidFill>
                  <a:srgbClr val="000000"/>
                </a:solidFill>
                <a:latin typeface="Times New Roman" panose="02020603050405020304" pitchFamily="18" charset="0"/>
              </a:rPr>
              <a:t>1- Definition:</a:t>
            </a:r>
          </a:p>
          <a:p>
            <a:pPr algn="just">
              <a:lnSpc>
                <a:spcPct val="120000"/>
              </a:lnSpc>
            </a:pPr>
            <a:r>
              <a:rPr lang="en-US" sz="2400" dirty="0" smtClean="0">
                <a:solidFill>
                  <a:srgbClr val="000000"/>
                </a:solidFill>
                <a:latin typeface="Times New Roman" panose="02020603050405020304" pitchFamily="18" charset="0"/>
              </a:rPr>
              <a:t>-Representation </a:t>
            </a:r>
            <a:r>
              <a:rPr lang="en-US" sz="2400" dirty="0">
                <a:solidFill>
                  <a:srgbClr val="000000"/>
                </a:solidFill>
                <a:latin typeface="Times New Roman" panose="02020603050405020304" pitchFamily="18" charset="0"/>
              </a:rPr>
              <a:t>implies taking legal actions in the name of and on behalf of another person. In a company, a legal representative is,  </a:t>
            </a:r>
            <a:r>
              <a:rPr lang="en-US" sz="2400" dirty="0" err="1" smtClean="0">
                <a:solidFill>
                  <a:srgbClr val="000000"/>
                </a:solidFill>
                <a:latin typeface="Times New Roman" panose="02020603050405020304" pitchFamily="18" charset="0"/>
              </a:rPr>
              <a:t>exlege</a:t>
            </a:r>
            <a:r>
              <a:rPr lang="en-US" sz="2400" dirty="0">
                <a:solidFill>
                  <a:srgbClr val="000000"/>
                </a:solidFill>
                <a:latin typeface="Times New Roman" panose="02020603050405020304" pitchFamily="18" charset="0"/>
              </a:rPr>
              <a:t>, the director or the president of the board of managers.</a:t>
            </a:r>
          </a:p>
          <a:p>
            <a:pPr algn="just">
              <a:lnSpc>
                <a:spcPct val="120000"/>
              </a:lnSpc>
            </a:pPr>
            <a:r>
              <a:rPr lang="en-US" sz="2400" dirty="0" smtClean="0">
                <a:solidFill>
                  <a:srgbClr val="000000"/>
                </a:solidFill>
                <a:latin typeface="Times New Roman" panose="02020603050405020304" pitchFamily="18" charset="0"/>
              </a:rPr>
              <a:t>-The </a:t>
            </a:r>
            <a:r>
              <a:rPr lang="en-US" sz="2400" dirty="0">
                <a:solidFill>
                  <a:srgbClr val="000000"/>
                </a:solidFill>
                <a:latin typeface="Times New Roman" panose="02020603050405020304" pitchFamily="18" charset="0"/>
              </a:rPr>
              <a:t>statute of a company can specify a wider circle of managers or employees as the company’s representatives. If there are several representatives, the statute or some other act must separate and restrict the authority. Representation can be classified into legal,  statutory, contractual and representation based on a unilateral declaration of will in the form of an authorisation.</a:t>
            </a: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4-Represntation </a:t>
            </a:r>
            <a:r>
              <a:rPr lang="en-US" sz="2800" b="1" dirty="0">
                <a:solidFill>
                  <a:srgbClr val="00B0F0"/>
                </a:solidFill>
                <a:latin typeface="Times New Roman" panose="02020603050405020304" pitchFamily="18" charset="0"/>
                <a:cs typeface="Times New Roman" panose="02020603050405020304" pitchFamily="18" charset="0"/>
              </a:rPr>
              <a:t>and Presentation Of </a:t>
            </a:r>
            <a:r>
              <a:rPr lang="en-US" sz="2800" b="1" dirty="0" smtClean="0">
                <a:solidFill>
                  <a:srgbClr val="00B0F0"/>
                </a:solidFill>
                <a:latin typeface="Times New Roman" panose="02020603050405020304" pitchFamily="18" charset="0"/>
                <a:cs typeface="Times New Roman" panose="02020603050405020304" pitchFamily="18" charset="0"/>
              </a:rPr>
              <a:t>Companies: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2078484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4450449"/>
          </a:xfrm>
          <a:prstGeom prst="rect">
            <a:avLst/>
          </a:prstGeom>
        </p:spPr>
        <p:txBody>
          <a:bodyPr wrap="square">
            <a:spAutoFit/>
          </a:bodyPr>
          <a:lstStyle/>
          <a:p>
            <a:pPr algn="just">
              <a:lnSpc>
                <a:spcPct val="120000"/>
              </a:lnSpc>
            </a:pPr>
            <a:r>
              <a:rPr lang="en-US" sz="2400" b="1" u="sng" dirty="0">
                <a:solidFill>
                  <a:srgbClr val="000000"/>
                </a:solidFill>
                <a:latin typeface="Times New Roman" panose="02020603050405020304" pitchFamily="18" charset="0"/>
              </a:rPr>
              <a:t>1- Definition:</a:t>
            </a:r>
          </a:p>
          <a:p>
            <a:pPr algn="just">
              <a:lnSpc>
                <a:spcPct val="120000"/>
              </a:lnSpc>
            </a:pPr>
            <a:r>
              <a:rPr lang="en-US" sz="2400" dirty="0">
                <a:solidFill>
                  <a:srgbClr val="000000"/>
                </a:solidFill>
                <a:latin typeface="Times New Roman" panose="02020603050405020304" pitchFamily="18" charset="0"/>
              </a:rPr>
              <a:t>-The function of a legal representative in corporations is performed by the management. Partnerships use different methods of representation as compared to corporations. Regardless of the type of partnership,  the function of representation is implemented through the equality of all members/partners</a:t>
            </a:r>
            <a:r>
              <a:rPr lang="en-US" sz="2400" dirty="0" smtClean="0">
                <a:solidFill>
                  <a:srgbClr val="000000"/>
                </a:solidFill>
                <a:latin typeface="Times New Roman" panose="02020603050405020304" pitchFamily="18" charset="0"/>
              </a:rPr>
              <a:t>.</a:t>
            </a:r>
          </a:p>
          <a:p>
            <a:pPr algn="just">
              <a:lnSpc>
                <a:spcPct val="115000"/>
              </a:lnSpc>
            </a:pPr>
            <a:r>
              <a:rPr lang="en-US" sz="2400" b="1" u="sng" dirty="0">
                <a:latin typeface="Times New Roman"/>
                <a:ea typeface="Calibri"/>
                <a:cs typeface="Arial"/>
              </a:rPr>
              <a:t>2- Power of attorney:</a:t>
            </a:r>
            <a:endParaRPr lang="en-US" sz="2400" u="sng" dirty="0">
              <a:ea typeface="Calibri"/>
              <a:cs typeface="Arial"/>
            </a:endParaRPr>
          </a:p>
          <a:p>
            <a:pPr algn="just">
              <a:lnSpc>
                <a:spcPct val="115000"/>
              </a:lnSpc>
            </a:pPr>
            <a:r>
              <a:rPr lang="en-US" sz="2400" dirty="0" smtClean="0">
                <a:latin typeface="Times New Roman"/>
                <a:ea typeface="Calibri"/>
                <a:cs typeface="Arial"/>
              </a:rPr>
              <a:t>- Power </a:t>
            </a:r>
            <a:r>
              <a:rPr lang="en-US" sz="2400" dirty="0">
                <a:latin typeface="Times New Roman"/>
                <a:ea typeface="Calibri"/>
                <a:cs typeface="Arial"/>
              </a:rPr>
              <a:t>of attorney is a legal foundation based on which a certain person called an agent or attorney-in-fact is </a:t>
            </a:r>
            <a:r>
              <a:rPr lang="en-US" sz="2400" dirty="0" smtClean="0">
                <a:latin typeface="Times New Roman"/>
                <a:ea typeface="Calibri"/>
                <a:cs typeface="Arial"/>
              </a:rPr>
              <a:t>authorized </a:t>
            </a:r>
            <a:r>
              <a:rPr lang="en-US" sz="2400" dirty="0">
                <a:latin typeface="Times New Roman"/>
                <a:ea typeface="Calibri"/>
                <a:cs typeface="Arial"/>
              </a:rPr>
              <a:t>to represent another person, known as a grantor or principal. Power of attorney, in our legal system, is prescribed by the norms of the </a:t>
            </a:r>
            <a:r>
              <a:rPr lang="en-US" sz="2400" dirty="0" err="1">
                <a:latin typeface="Times New Roman"/>
                <a:ea typeface="Calibri"/>
                <a:cs typeface="Arial"/>
              </a:rPr>
              <a:t>LoO</a:t>
            </a:r>
            <a:r>
              <a:rPr lang="en-US" sz="2400" dirty="0">
                <a:latin typeface="Times New Roman"/>
                <a:ea typeface="Calibri"/>
                <a:cs typeface="Arial"/>
              </a:rPr>
              <a:t>.</a:t>
            </a:r>
            <a:endParaRPr lang="en-US" sz="2400" dirty="0">
              <a:ea typeface="Calibri"/>
              <a:cs typeface="Arial"/>
            </a:endParaRPr>
          </a:p>
          <a:p>
            <a:pPr algn="just">
              <a:lnSpc>
                <a:spcPct val="120000"/>
              </a:lnSpc>
            </a:pPr>
            <a:endParaRPr lang="en-US"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4-Represntation </a:t>
            </a:r>
            <a:r>
              <a:rPr lang="en-US" sz="2800" b="1" dirty="0">
                <a:solidFill>
                  <a:srgbClr val="00B0F0"/>
                </a:solidFill>
                <a:latin typeface="Times New Roman" panose="02020603050405020304" pitchFamily="18" charset="0"/>
                <a:cs typeface="Times New Roman" panose="02020603050405020304" pitchFamily="18" charset="0"/>
              </a:rPr>
              <a:t>and Presentation Of </a:t>
            </a:r>
            <a:r>
              <a:rPr lang="en-US" sz="2800" b="1" dirty="0" smtClean="0">
                <a:solidFill>
                  <a:srgbClr val="00B0F0"/>
                </a:solidFill>
                <a:latin typeface="Times New Roman" panose="02020603050405020304" pitchFamily="18" charset="0"/>
                <a:cs typeface="Times New Roman" panose="02020603050405020304" pitchFamily="18" charset="0"/>
              </a:rPr>
              <a:t>Companies: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58075310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3194721"/>
          </a:xfrm>
          <a:prstGeom prst="rect">
            <a:avLst/>
          </a:prstGeom>
        </p:spPr>
        <p:txBody>
          <a:bodyPr wrap="square">
            <a:spAutoFit/>
          </a:bodyPr>
          <a:lstStyle/>
          <a:p>
            <a:pPr algn="just">
              <a:lnSpc>
                <a:spcPct val="120000"/>
              </a:lnSpc>
            </a:pPr>
            <a:r>
              <a:rPr lang="en-US" sz="2400" b="1" u="sng" dirty="0">
                <a:solidFill>
                  <a:srgbClr val="000000"/>
                </a:solidFill>
                <a:latin typeface="Times New Roman" panose="02020603050405020304" pitchFamily="18" charset="0"/>
              </a:rPr>
              <a:t>3- Procuration:</a:t>
            </a:r>
          </a:p>
          <a:p>
            <a:pPr algn="just">
              <a:lnSpc>
                <a:spcPct val="120000"/>
              </a:lnSpc>
            </a:pPr>
            <a:r>
              <a:rPr lang="en-US" sz="2400" dirty="0" smtClean="0">
                <a:solidFill>
                  <a:srgbClr val="000000"/>
                </a:solidFill>
                <a:latin typeface="Times New Roman" panose="02020603050405020304" pitchFamily="18" charset="0"/>
              </a:rPr>
              <a:t>- Procuration </a:t>
            </a:r>
            <a:r>
              <a:rPr lang="en-US" sz="2400" dirty="0">
                <a:solidFill>
                  <a:srgbClr val="000000"/>
                </a:solidFill>
                <a:latin typeface="Times New Roman" panose="02020603050405020304" pitchFamily="18" charset="0"/>
              </a:rPr>
              <a:t>(general power to represent) is a type of business authorisation that implies taking legal actions in the name of and on behalf of a company. It originates from the German legal circles and today it represents a common type of a business power of attorney. Procuration, comparatively observed, is legally defined in two ways, either within obligations or within commercial codifications.</a:t>
            </a:r>
          </a:p>
          <a:p>
            <a:pPr algn="just">
              <a:lnSpc>
                <a:spcPct val="120000"/>
              </a:lnSpc>
            </a:pPr>
            <a:endParaRPr lang="en-US"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4-Represntation </a:t>
            </a:r>
            <a:r>
              <a:rPr lang="en-US" sz="2800" b="1" dirty="0">
                <a:solidFill>
                  <a:srgbClr val="00B0F0"/>
                </a:solidFill>
                <a:latin typeface="Times New Roman" panose="02020603050405020304" pitchFamily="18" charset="0"/>
                <a:cs typeface="Times New Roman" panose="02020603050405020304" pitchFamily="18" charset="0"/>
              </a:rPr>
              <a:t>and Presentation Of </a:t>
            </a:r>
            <a:r>
              <a:rPr lang="en-US" sz="2800" b="1" dirty="0" smtClean="0">
                <a:solidFill>
                  <a:srgbClr val="00B0F0"/>
                </a:solidFill>
                <a:latin typeface="Times New Roman" panose="02020603050405020304" pitchFamily="18" charset="0"/>
                <a:cs typeface="Times New Roman" panose="02020603050405020304" pitchFamily="18" charset="0"/>
              </a:rPr>
              <a:t>Companies: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472233496"/>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4485652"/>
          </a:xfrm>
          <a:prstGeom prst="rect">
            <a:avLst/>
          </a:prstGeom>
        </p:spPr>
        <p:txBody>
          <a:bodyPr wrap="square">
            <a:spAutoFit/>
          </a:bodyPr>
          <a:lstStyle/>
          <a:p>
            <a:pPr algn="just">
              <a:lnSpc>
                <a:spcPct val="120000"/>
              </a:lnSpc>
            </a:pPr>
            <a:r>
              <a:rPr lang="en-US" sz="2400" b="1" u="sng" dirty="0">
                <a:solidFill>
                  <a:srgbClr val="000000"/>
                </a:solidFill>
                <a:latin typeface="Times New Roman" panose="02020603050405020304" pitchFamily="18" charset="0"/>
              </a:rPr>
              <a:t>3- Procuration:</a:t>
            </a:r>
          </a:p>
          <a:p>
            <a:pPr algn="just">
              <a:lnSpc>
                <a:spcPct val="120000"/>
              </a:lnSpc>
            </a:pPr>
            <a:r>
              <a:rPr lang="en-US" sz="2400" dirty="0">
                <a:solidFill>
                  <a:srgbClr val="000000"/>
                </a:solidFill>
                <a:latin typeface="Times New Roman" panose="02020603050405020304" pitchFamily="18" charset="0"/>
              </a:rPr>
              <a:t>- Procuration is defined as the broadest business power of attorney, and therefore should not have any limitations. If nothing is specified, it is considered that procuration is issued to the entire company. It can be issued to a subsidiary as well,  which must be explicitly specified and registered in the register of companies. Procuration is only issued to persons with business capacity. These individuals do not have to be related to a company. They can be employees, founders or third parties</a:t>
            </a:r>
          </a:p>
          <a:p>
            <a:pPr algn="just">
              <a:lnSpc>
                <a:spcPct val="120000"/>
              </a:lnSpc>
            </a:pPr>
            <a:r>
              <a:rPr lang="en-US" sz="2400" dirty="0" smtClean="0">
                <a:solidFill>
                  <a:srgbClr val="000000"/>
                </a:solidFill>
                <a:latin typeface="Times New Roman" panose="02020603050405020304" pitchFamily="18" charset="0"/>
              </a:rPr>
              <a:t>- outside </a:t>
            </a:r>
            <a:r>
              <a:rPr lang="en-US" sz="2400" dirty="0">
                <a:solidFill>
                  <a:srgbClr val="000000"/>
                </a:solidFill>
                <a:latin typeface="Times New Roman" panose="02020603050405020304" pitchFamily="18" charset="0"/>
              </a:rPr>
              <a:t>of the company. In business practise, procuration is </a:t>
            </a:r>
            <a:r>
              <a:rPr lang="en-US" sz="2400" dirty="0" smtClean="0">
                <a:solidFill>
                  <a:srgbClr val="000000"/>
                </a:solidFill>
                <a:latin typeface="Times New Roman" panose="02020603050405020304" pitchFamily="18" charset="0"/>
              </a:rPr>
              <a:t>often used </a:t>
            </a:r>
            <a:r>
              <a:rPr lang="en-US" sz="2400" dirty="0">
                <a:solidFill>
                  <a:srgbClr val="000000"/>
                </a:solidFill>
                <a:latin typeface="Times New Roman" panose="02020603050405020304" pitchFamily="18" charset="0"/>
              </a:rPr>
              <a:t>so that the founders who do not perform any management functions in a company can keep full control over the </a:t>
            </a:r>
            <a:r>
              <a:rPr lang="en-US" sz="2400" dirty="0" smtClean="0">
                <a:solidFill>
                  <a:srgbClr val="000000"/>
                </a:solidFill>
                <a:latin typeface="Times New Roman" panose="02020603050405020304" pitchFamily="18" charset="0"/>
              </a:rPr>
              <a:t>company's operations, </a:t>
            </a:r>
            <a:r>
              <a:rPr lang="en-US" sz="2400" dirty="0">
                <a:solidFill>
                  <a:srgbClr val="000000"/>
                </a:solidFill>
                <a:latin typeface="Times New Roman" panose="02020603050405020304" pitchFamily="18" charset="0"/>
              </a:rPr>
              <a:t>particularly with regard to the interest in </a:t>
            </a:r>
            <a:r>
              <a:rPr lang="en-US" sz="2400" dirty="0" smtClean="0">
                <a:solidFill>
                  <a:srgbClr val="000000"/>
                </a:solidFill>
                <a:latin typeface="Times New Roman" panose="02020603050405020304" pitchFamily="18" charset="0"/>
              </a:rPr>
              <a:t>company's assets.</a:t>
            </a:r>
            <a:endParaRPr lang="en-US"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smtClean="0">
                <a:solidFill>
                  <a:srgbClr val="00B0F0"/>
                </a:solidFill>
                <a:latin typeface="Times New Roman" panose="02020603050405020304" pitchFamily="18" charset="0"/>
                <a:cs typeface="Times New Roman" panose="02020603050405020304" pitchFamily="18" charset="0"/>
              </a:rPr>
              <a:t>4-Represntation </a:t>
            </a:r>
            <a:r>
              <a:rPr lang="en-US" sz="2800" b="1" dirty="0">
                <a:solidFill>
                  <a:srgbClr val="00B0F0"/>
                </a:solidFill>
                <a:latin typeface="Times New Roman" panose="02020603050405020304" pitchFamily="18" charset="0"/>
                <a:cs typeface="Times New Roman" panose="02020603050405020304" pitchFamily="18" charset="0"/>
              </a:rPr>
              <a:t>and Presentation Of </a:t>
            </a:r>
            <a:r>
              <a:rPr lang="en-US" sz="2800" b="1" dirty="0" smtClean="0">
                <a:solidFill>
                  <a:srgbClr val="00B0F0"/>
                </a:solidFill>
                <a:latin typeface="Times New Roman" panose="02020603050405020304" pitchFamily="18" charset="0"/>
                <a:cs typeface="Times New Roman" panose="02020603050405020304" pitchFamily="18" charset="0"/>
              </a:rPr>
              <a:t>Companies: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123862347"/>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4485652"/>
          </a:xfrm>
          <a:prstGeom prst="rect">
            <a:avLst/>
          </a:prstGeom>
        </p:spPr>
        <p:txBody>
          <a:bodyPr wrap="square">
            <a:spAutoFit/>
          </a:bodyPr>
          <a:lstStyle/>
          <a:p>
            <a:pPr algn="just">
              <a:lnSpc>
                <a:spcPct val="120000"/>
              </a:lnSpc>
            </a:pPr>
            <a:r>
              <a:rPr lang="en-US" sz="2400" dirty="0" smtClean="0">
                <a:solidFill>
                  <a:srgbClr val="000000"/>
                </a:solidFill>
                <a:latin typeface="Times New Roman" panose="02020603050405020304" pitchFamily="18" charset="0"/>
              </a:rPr>
              <a:t>- Status </a:t>
            </a:r>
            <a:r>
              <a:rPr lang="en-US" sz="2400" dirty="0">
                <a:solidFill>
                  <a:srgbClr val="000000"/>
                </a:solidFill>
                <a:latin typeface="Times New Roman" panose="02020603050405020304" pitchFamily="18" charset="0"/>
              </a:rPr>
              <a:t>changes represent a set of legal and factual actions performed pursuant to the law, which lead to universal succession of property and a change of a legal status  (position) of a company or entities affected by these changes.</a:t>
            </a:r>
          </a:p>
          <a:p>
            <a:pPr algn="just">
              <a:lnSpc>
                <a:spcPct val="120000"/>
              </a:lnSpc>
            </a:pPr>
            <a:r>
              <a:rPr lang="en-US" sz="2400" dirty="0" smtClean="0">
                <a:solidFill>
                  <a:srgbClr val="000000"/>
                </a:solidFill>
                <a:latin typeface="Times New Roman" panose="02020603050405020304" pitchFamily="18" charset="0"/>
              </a:rPr>
              <a:t>- The </a:t>
            </a:r>
            <a:r>
              <a:rPr lang="en-US" sz="2400" dirty="0">
                <a:solidFill>
                  <a:srgbClr val="000000"/>
                </a:solidFill>
                <a:latin typeface="Times New Roman" panose="02020603050405020304" pitchFamily="18" charset="0"/>
              </a:rPr>
              <a:t>changes occur in the economic and legal identity of entities,  which is reflected in legal transactions. These changes lead to the formation of larger or smaller companies as the assets of existing companies merge to form a new company, merge to absorb, or split. Some forms of status changes represent aspects of integration or concentration of capital (merger by formation of a new company or merger by absorption), whereas others cause a splitting of existent assets into pieces and the formation of a multitude of subjects in economic life (split).</a:t>
            </a: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5- Status Changes and Change Of </a:t>
            </a:r>
            <a:r>
              <a:rPr lang="en-US" sz="2800" b="1" dirty="0" smtClean="0">
                <a:solidFill>
                  <a:srgbClr val="00B0F0"/>
                </a:solidFill>
                <a:latin typeface="Times New Roman" panose="02020603050405020304" pitchFamily="18" charset="0"/>
                <a:cs typeface="Times New Roman" panose="02020603050405020304" pitchFamily="18" charset="0"/>
              </a:rPr>
              <a:t>Form: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300339495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4081117"/>
          </a:xfrm>
          <a:prstGeom prst="rect">
            <a:avLst/>
          </a:prstGeom>
        </p:spPr>
        <p:txBody>
          <a:bodyPr wrap="square">
            <a:spAutoFit/>
          </a:bodyPr>
          <a:lstStyle/>
          <a:p>
            <a:pPr algn="just">
              <a:lnSpc>
                <a:spcPct val="120000"/>
              </a:lnSpc>
            </a:pPr>
            <a:r>
              <a:rPr lang="en-US" sz="2400" b="1" dirty="0" smtClean="0">
                <a:solidFill>
                  <a:srgbClr val="000000"/>
                </a:solidFill>
                <a:latin typeface="Times New Roman" panose="02020603050405020304" pitchFamily="18" charset="0"/>
              </a:rPr>
              <a:t>-There </a:t>
            </a:r>
            <a:r>
              <a:rPr lang="en-US" sz="2400" b="1" dirty="0">
                <a:solidFill>
                  <a:srgbClr val="000000"/>
                </a:solidFill>
                <a:latin typeface="Times New Roman" panose="02020603050405020304" pitchFamily="18" charset="0"/>
              </a:rPr>
              <a:t>are various reasons for the implementation of status changes of companies</a:t>
            </a:r>
            <a:r>
              <a:rPr lang="en-US" sz="2400" b="1" dirty="0" smtClean="0">
                <a:solidFill>
                  <a:srgbClr val="000000"/>
                </a:solidFill>
                <a:latin typeface="Times New Roman" panose="02020603050405020304" pitchFamily="18" charset="0"/>
              </a:rPr>
              <a:t>:</a:t>
            </a:r>
          </a:p>
          <a:p>
            <a:pPr algn="just">
              <a:lnSpc>
                <a:spcPct val="120000"/>
              </a:lnSpc>
            </a:pPr>
            <a:r>
              <a:rPr lang="en-US" sz="2400" b="1" dirty="0">
                <a:solidFill>
                  <a:srgbClr val="000000"/>
                </a:solidFill>
                <a:latin typeface="Times New Roman" panose="02020603050405020304" pitchFamily="18" charset="0"/>
              </a:rPr>
              <a:t>1- Merger by formation of a new company:</a:t>
            </a:r>
          </a:p>
          <a:p>
            <a:pPr algn="just">
              <a:lnSpc>
                <a:spcPct val="120000"/>
              </a:lnSpc>
            </a:pPr>
            <a:r>
              <a:rPr lang="en-US" sz="2400" dirty="0">
                <a:solidFill>
                  <a:srgbClr val="000000"/>
                </a:solidFill>
                <a:latin typeface="Times New Roman" panose="02020603050405020304" pitchFamily="18" charset="0"/>
              </a:rPr>
              <a:t>A merger by formation of a new company represents merging of two or more companies of the same or different organizational form into a new company. It implies a merger of two or more companies for the purpose of establishing a new company without the implementation of a liquidation procedure. This is universal succession in terms of the obligation to obtain the predecessors’ rights and liabilities. The decision on a status change is made by the general meeting in corporations, and by all members in partnerships.</a:t>
            </a:r>
          </a:p>
          <a:p>
            <a:pPr algn="just">
              <a:lnSpc>
                <a:spcPct val="120000"/>
              </a:lnSpc>
            </a:pPr>
            <a:endParaRPr lang="en-US"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5- Status Changes and Change Of </a:t>
            </a:r>
            <a:r>
              <a:rPr lang="en-US" sz="2800" b="1" dirty="0" smtClean="0">
                <a:solidFill>
                  <a:srgbClr val="00B0F0"/>
                </a:solidFill>
                <a:latin typeface="Times New Roman" panose="02020603050405020304" pitchFamily="18" charset="0"/>
                <a:cs typeface="Times New Roman" panose="02020603050405020304" pitchFamily="18" charset="0"/>
              </a:rPr>
              <a:t>Form: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47711894"/>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4485652"/>
          </a:xfrm>
          <a:prstGeom prst="rect">
            <a:avLst/>
          </a:prstGeom>
        </p:spPr>
        <p:txBody>
          <a:bodyPr wrap="square">
            <a:spAutoFit/>
          </a:bodyPr>
          <a:lstStyle/>
          <a:p>
            <a:pPr algn="just">
              <a:lnSpc>
                <a:spcPct val="120000"/>
              </a:lnSpc>
            </a:pPr>
            <a:r>
              <a:rPr lang="en-US" sz="2400" b="1" dirty="0">
                <a:solidFill>
                  <a:srgbClr val="000000"/>
                </a:solidFill>
                <a:latin typeface="Times New Roman" panose="02020603050405020304" pitchFamily="18" charset="0"/>
              </a:rPr>
              <a:t>2- Merger by absorption:</a:t>
            </a:r>
          </a:p>
          <a:p>
            <a:pPr algn="just">
              <a:lnSpc>
                <a:spcPct val="120000"/>
              </a:lnSpc>
            </a:pPr>
            <a:r>
              <a:rPr lang="en-US" sz="2400" dirty="0">
                <a:solidFill>
                  <a:srgbClr val="000000"/>
                </a:solidFill>
                <a:latin typeface="Times New Roman" panose="02020603050405020304" pitchFamily="18" charset="0"/>
              </a:rPr>
              <a:t>A merger by absorption is another form of fusion, which is more common in practice. By this status change, one or more companies are merged into another company, whereby they cease to exist as independent legal entities. They are assimilated, absorbed by the other company. A merger by absorption does not lead to the formation of a new company. A company which had absorbed other companies keeps its legal status, with a slightly changed structure of assets. Namely, the assets of the absorbed entities are included into its assets, forming a single, much stronger </a:t>
            </a:r>
            <a:r>
              <a:rPr lang="en-US" sz="2400" dirty="0" smtClean="0">
                <a:solidFill>
                  <a:srgbClr val="000000"/>
                </a:solidFill>
                <a:latin typeface="Times New Roman" panose="02020603050405020304" pitchFamily="18" charset="0"/>
              </a:rPr>
              <a:t>and more </a:t>
            </a:r>
            <a:r>
              <a:rPr lang="en-US" sz="2400" dirty="0">
                <a:solidFill>
                  <a:srgbClr val="000000"/>
                </a:solidFill>
                <a:latin typeface="Times New Roman" panose="02020603050405020304" pitchFamily="18" charset="0"/>
              </a:rPr>
              <a:t>powerful unit. The absorbed companies are dissolved,  deleted from the court register, and their legal successor is the company that absorbed them. </a:t>
            </a: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5- Status Changes and Change Of </a:t>
            </a:r>
            <a:r>
              <a:rPr lang="en-US" sz="2800" b="1" dirty="0" smtClean="0">
                <a:solidFill>
                  <a:srgbClr val="00B0F0"/>
                </a:solidFill>
                <a:latin typeface="Times New Roman" panose="02020603050405020304" pitchFamily="18" charset="0"/>
                <a:cs typeface="Times New Roman" panose="02020603050405020304" pitchFamily="18" charset="0"/>
              </a:rPr>
              <a:t>Form: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025745771"/>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3194721"/>
          </a:xfrm>
          <a:prstGeom prst="rect">
            <a:avLst/>
          </a:prstGeom>
        </p:spPr>
        <p:txBody>
          <a:bodyPr wrap="square">
            <a:spAutoFit/>
          </a:bodyPr>
          <a:lstStyle/>
          <a:p>
            <a:pPr algn="just">
              <a:lnSpc>
                <a:spcPct val="120000"/>
              </a:lnSpc>
            </a:pPr>
            <a:r>
              <a:rPr lang="en-US" sz="2400" dirty="0" smtClean="0">
                <a:solidFill>
                  <a:srgbClr val="000000"/>
                </a:solidFill>
                <a:latin typeface="Times New Roman" panose="02020603050405020304" pitchFamily="18" charset="0"/>
              </a:rPr>
              <a:t>Hence</a:t>
            </a:r>
            <a:r>
              <a:rPr lang="en-US" sz="2400" dirty="0">
                <a:solidFill>
                  <a:srgbClr val="000000"/>
                </a:solidFill>
                <a:latin typeface="Times New Roman" panose="02020603050405020304" pitchFamily="18" charset="0"/>
              </a:rPr>
              <a:t>, the company that absorbed other companies is liable for their obligations created prior to the merger, as a universal successor</a:t>
            </a:r>
            <a:r>
              <a:rPr lang="en-US" sz="2400" dirty="0" smtClean="0">
                <a:solidFill>
                  <a:srgbClr val="000000"/>
                </a:solidFill>
                <a:latin typeface="Times New Roman" panose="02020603050405020304" pitchFamily="18" charset="0"/>
              </a:rPr>
              <a:t>.</a:t>
            </a:r>
          </a:p>
          <a:p>
            <a:pPr algn="just">
              <a:lnSpc>
                <a:spcPct val="120000"/>
              </a:lnSpc>
            </a:pPr>
            <a:r>
              <a:rPr lang="en-US" sz="2400" b="1" dirty="0">
                <a:solidFill>
                  <a:srgbClr val="000000"/>
                </a:solidFill>
                <a:latin typeface="Times New Roman" panose="02020603050405020304" pitchFamily="18" charset="0"/>
              </a:rPr>
              <a:t>3-Split:</a:t>
            </a:r>
          </a:p>
          <a:p>
            <a:pPr algn="just">
              <a:lnSpc>
                <a:spcPct val="120000"/>
              </a:lnSpc>
            </a:pPr>
            <a:r>
              <a:rPr lang="en-US" sz="2400" dirty="0">
                <a:solidFill>
                  <a:srgbClr val="000000"/>
                </a:solidFill>
                <a:latin typeface="Times New Roman" panose="02020603050405020304" pitchFamily="18" charset="0"/>
              </a:rPr>
              <a:t>A split represents a type of status change in which one company is divided into two or more companies by transfer of assets and obligations, without a liquidation procedure. The new companies become its legal successors, jointly liable for its obligations</a:t>
            </a:r>
            <a:r>
              <a:rPr lang="en-US" sz="2400" dirty="0" smtClean="0">
                <a:solidFill>
                  <a:srgbClr val="000000"/>
                </a:solidFill>
                <a:latin typeface="Times New Roman" panose="02020603050405020304" pitchFamily="18" charset="0"/>
              </a:rPr>
              <a:t>.</a:t>
            </a:r>
            <a:endParaRPr lang="en-US" sz="2400" dirty="0">
              <a:solidFill>
                <a:srgbClr val="000000"/>
              </a:solidFill>
              <a:latin typeface="Times New Roman" panose="02020603050405020304" pitchFamily="18" charset="0"/>
            </a:endParaRPr>
          </a:p>
          <a:p>
            <a:pPr algn="just">
              <a:lnSpc>
                <a:spcPct val="120000"/>
              </a:lnSpc>
            </a:pPr>
            <a:endParaRPr lang="en-US"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5- Status Changes and Change Of </a:t>
            </a:r>
            <a:r>
              <a:rPr lang="en-US" sz="2800" b="1" dirty="0" smtClean="0">
                <a:solidFill>
                  <a:srgbClr val="00B0F0"/>
                </a:solidFill>
                <a:latin typeface="Times New Roman" panose="02020603050405020304" pitchFamily="18" charset="0"/>
                <a:cs typeface="Times New Roman" panose="02020603050405020304" pitchFamily="18" charset="0"/>
              </a:rPr>
              <a:t>Form: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1744423900"/>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0AD33B2-84DB-498D-99BC-48015ABD3174}"/>
              </a:ext>
            </a:extLst>
          </p:cNvPr>
          <p:cNvSpPr/>
          <p:nvPr/>
        </p:nvSpPr>
        <p:spPr>
          <a:xfrm>
            <a:off x="144517" y="1641229"/>
            <a:ext cx="11902966" cy="4414561"/>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
        <p:nvSpPr>
          <p:cNvPr id="6" name="Rectangle 5">
            <a:extLst>
              <a:ext uri="{FF2B5EF4-FFF2-40B4-BE49-F238E27FC236}">
                <a16:creationId xmlns:a16="http://schemas.microsoft.com/office/drawing/2014/main" id="{0AC2650A-C51A-9ACB-723B-68D89C868D01}"/>
              </a:ext>
            </a:extLst>
          </p:cNvPr>
          <p:cNvSpPr/>
          <p:nvPr/>
        </p:nvSpPr>
        <p:spPr>
          <a:xfrm>
            <a:off x="268014" y="1710371"/>
            <a:ext cx="11401897" cy="2751522"/>
          </a:xfrm>
          <a:prstGeom prst="rect">
            <a:avLst/>
          </a:prstGeom>
        </p:spPr>
        <p:txBody>
          <a:bodyPr wrap="square">
            <a:spAutoFit/>
          </a:bodyPr>
          <a:lstStyle/>
          <a:p>
            <a:pPr algn="just">
              <a:lnSpc>
                <a:spcPct val="120000"/>
              </a:lnSpc>
            </a:pPr>
            <a:r>
              <a:rPr lang="en-US" sz="2400" b="1" dirty="0">
                <a:solidFill>
                  <a:srgbClr val="000000"/>
                </a:solidFill>
                <a:latin typeface="Times New Roman" panose="02020603050405020304" pitchFamily="18" charset="0"/>
              </a:rPr>
              <a:t>4- Change of form:</a:t>
            </a:r>
          </a:p>
          <a:p>
            <a:pPr algn="just">
              <a:lnSpc>
                <a:spcPct val="120000"/>
              </a:lnSpc>
            </a:pPr>
            <a:r>
              <a:rPr lang="en-US" sz="2400" dirty="0">
                <a:solidFill>
                  <a:srgbClr val="000000"/>
                </a:solidFill>
                <a:latin typeface="Times New Roman" panose="02020603050405020304" pitchFamily="18" charset="0"/>
              </a:rPr>
              <a:t>A change of form is a transformation of a company from one type into another, in which the structure of ownership, assets,  business name, as well as other company identifiers remain unchanged. All companies, excluding a general partnership and an open joint stock company can change its form.</a:t>
            </a:r>
          </a:p>
          <a:p>
            <a:pPr algn="just">
              <a:lnSpc>
                <a:spcPct val="120000"/>
              </a:lnSpc>
            </a:pPr>
            <a:endParaRPr lang="en-US" sz="2400" dirty="0">
              <a:solidFill>
                <a:srgbClr val="000000"/>
              </a:solidFill>
              <a:latin typeface="Times New Roman" panose="02020603050405020304" pitchFamily="18" charset="0"/>
            </a:endParaRPr>
          </a:p>
        </p:txBody>
      </p:sp>
      <p:sp>
        <p:nvSpPr>
          <p:cNvPr id="17" name="TextBox 16">
            <a:extLst>
              <a:ext uri="{FF2B5EF4-FFF2-40B4-BE49-F238E27FC236}">
                <a16:creationId xmlns:a16="http://schemas.microsoft.com/office/drawing/2014/main" id="{954B34D3-F436-A1EE-53D3-534D66D793CE}"/>
              </a:ext>
            </a:extLst>
          </p:cNvPr>
          <p:cNvSpPr txBox="1"/>
          <p:nvPr/>
        </p:nvSpPr>
        <p:spPr>
          <a:xfrm>
            <a:off x="1630017" y="733289"/>
            <a:ext cx="8070574" cy="523220"/>
          </a:xfrm>
          <a:prstGeom prst="rect">
            <a:avLst/>
          </a:prstGeom>
          <a:noFill/>
        </p:spPr>
        <p:txBody>
          <a:bodyPr wrap="square" rtlCol="0">
            <a:spAutoFit/>
          </a:bodyPr>
          <a:lstStyle/>
          <a:p>
            <a:r>
              <a:rPr lang="en-US" sz="2800" b="1" dirty="0">
                <a:solidFill>
                  <a:srgbClr val="00B0F0"/>
                </a:solidFill>
                <a:latin typeface="Times New Roman" panose="02020603050405020304" pitchFamily="18" charset="0"/>
                <a:cs typeface="Times New Roman" panose="02020603050405020304" pitchFamily="18" charset="0"/>
              </a:rPr>
              <a:t>5- Status Changes and Change Of </a:t>
            </a:r>
            <a:r>
              <a:rPr lang="en-US" sz="2800" b="1" dirty="0" smtClean="0">
                <a:solidFill>
                  <a:srgbClr val="00B0F0"/>
                </a:solidFill>
                <a:latin typeface="Times New Roman" panose="02020603050405020304" pitchFamily="18" charset="0"/>
                <a:cs typeface="Times New Roman" panose="02020603050405020304" pitchFamily="18" charset="0"/>
              </a:rPr>
              <a:t>Form: </a:t>
            </a:r>
            <a:endParaRPr lang="en-US" sz="2800" b="1" dirty="0">
              <a:solidFill>
                <a:srgbClr val="00B0F0"/>
              </a:solidFill>
              <a:latin typeface="Times New Roman" panose="02020603050405020304" pitchFamily="18" charset="0"/>
              <a:cs typeface="Times New Roman" panose="02020603050405020304" pitchFamily="18" charset="0"/>
            </a:endParaRPr>
          </a:p>
        </p:txBody>
      </p:sp>
      <p:sp>
        <p:nvSpPr>
          <p:cNvPr id="18" name="Rectangle 17">
            <a:extLst>
              <a:ext uri="{FF2B5EF4-FFF2-40B4-BE49-F238E27FC236}">
                <a16:creationId xmlns:a16="http://schemas.microsoft.com/office/drawing/2014/main" id="{9BFC32B8-BDEE-2CBC-DFF5-CD482608568C}"/>
              </a:ext>
            </a:extLst>
          </p:cNvPr>
          <p:cNvSpPr/>
          <p:nvPr/>
        </p:nvSpPr>
        <p:spPr>
          <a:xfrm>
            <a:off x="0" y="561033"/>
            <a:ext cx="1190600" cy="988453"/>
          </a:xfrm>
          <a:prstGeom prst="rect">
            <a:avLst/>
          </a:prstGeom>
          <a:solidFill>
            <a:srgbClr val="00B0F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1400">
              <a:ea typeface="Roboto Light" panose="02000000000000000000" pitchFamily="2" charset="0"/>
            </a:endParaRPr>
          </a:p>
        </p:txBody>
      </p:sp>
      <p:sp>
        <p:nvSpPr>
          <p:cNvPr id="19" name="TextBox 18">
            <a:extLst>
              <a:ext uri="{FF2B5EF4-FFF2-40B4-BE49-F238E27FC236}">
                <a16:creationId xmlns:a16="http://schemas.microsoft.com/office/drawing/2014/main" id="{286030D9-F3A9-5CAC-74B0-1F810F0D8C45}"/>
              </a:ext>
            </a:extLst>
          </p:cNvPr>
          <p:cNvSpPr txBox="1"/>
          <p:nvPr/>
        </p:nvSpPr>
        <p:spPr>
          <a:xfrm>
            <a:off x="0" y="576421"/>
            <a:ext cx="1091009" cy="830997"/>
          </a:xfrm>
          <a:prstGeom prst="rect">
            <a:avLst/>
          </a:prstGeom>
          <a:noFill/>
        </p:spPr>
        <p:txBody>
          <a:bodyPr wrap="square" rtlCol="0">
            <a:spAutoFit/>
          </a:bodyPr>
          <a:lstStyle/>
          <a:p>
            <a:pPr algn="ctr"/>
            <a:r>
              <a:rPr lang="en-US" sz="2000" dirty="0">
                <a:solidFill>
                  <a:schemeClr val="bg1"/>
                </a:solidFill>
                <a:latin typeface="Times New Roman" panose="02020603050405020304" pitchFamily="18" charset="0"/>
                <a:cs typeface="Times New Roman" panose="02020603050405020304" pitchFamily="18" charset="0"/>
              </a:rPr>
              <a:t>Chapter</a:t>
            </a:r>
          </a:p>
          <a:p>
            <a:pPr algn="ctr"/>
            <a:endParaRPr lang="en-US" sz="2800" dirty="0">
              <a:solidFill>
                <a:schemeClr val="bg1"/>
              </a:solidFill>
              <a:latin typeface="Times New Roman" panose="02020603050405020304" pitchFamily="18" charset="0"/>
              <a:cs typeface="Times New Roman" panose="02020603050405020304" pitchFamily="18" charset="0"/>
            </a:endParaRPr>
          </a:p>
        </p:txBody>
      </p:sp>
      <p:sp>
        <p:nvSpPr>
          <p:cNvPr id="23" name="TextBox 22">
            <a:extLst>
              <a:ext uri="{FF2B5EF4-FFF2-40B4-BE49-F238E27FC236}">
                <a16:creationId xmlns:a16="http://schemas.microsoft.com/office/drawing/2014/main" id="{96E902E1-2A80-699E-4D0C-B8C82D90F38B}"/>
              </a:ext>
            </a:extLst>
          </p:cNvPr>
          <p:cNvSpPr txBox="1"/>
          <p:nvPr/>
        </p:nvSpPr>
        <p:spPr>
          <a:xfrm>
            <a:off x="135954" y="871788"/>
            <a:ext cx="819100" cy="769441"/>
          </a:xfrm>
          <a:prstGeom prst="rect">
            <a:avLst/>
          </a:prstGeom>
          <a:noFill/>
        </p:spPr>
        <p:txBody>
          <a:bodyPr wrap="square" rtlCol="0">
            <a:spAutoFit/>
          </a:bodyPr>
          <a:lstStyle/>
          <a:p>
            <a:pPr algn="ctr"/>
            <a:r>
              <a:rPr lang="en-US" sz="4400" b="1" dirty="0" smtClean="0">
                <a:solidFill>
                  <a:schemeClr val="bg1"/>
                </a:solidFill>
                <a:latin typeface="Times New Roman" panose="02020603050405020304" pitchFamily="18" charset="0"/>
                <a:cs typeface="Times New Roman" panose="02020603050405020304" pitchFamily="18" charset="0"/>
              </a:rPr>
              <a:t>04</a:t>
            </a:r>
            <a:endParaRPr lang="en-US" sz="1200" b="1" dirty="0">
              <a:solidFill>
                <a:schemeClr val="bg1"/>
              </a:solidFill>
              <a:latin typeface="Times New Roman" panose="02020603050405020304" pitchFamily="18" charset="0"/>
              <a:cs typeface="Times New Roman" panose="02020603050405020304" pitchFamily="18" charset="0"/>
            </a:endParaRPr>
          </a:p>
        </p:txBody>
      </p:sp>
      <p:sp>
        <p:nvSpPr>
          <p:cNvPr id="8" name="TextBox 7">
            <a:extLst>
              <a:ext uri="{FF2B5EF4-FFF2-40B4-BE49-F238E27FC236}">
                <a16:creationId xmlns:a16="http://schemas.microsoft.com/office/drawing/2014/main" id="{D2E0B38C-D385-1421-48A4-45B060659A0E}"/>
              </a:ext>
            </a:extLst>
          </p:cNvPr>
          <p:cNvSpPr txBox="1"/>
          <p:nvPr/>
        </p:nvSpPr>
        <p:spPr>
          <a:xfrm>
            <a:off x="4787900" y="6400766"/>
            <a:ext cx="2616200" cy="400110"/>
          </a:xfrm>
          <a:prstGeom prst="rect">
            <a:avLst/>
          </a:prstGeom>
          <a:noFill/>
        </p:spPr>
        <p:txBody>
          <a:bodyPr wrap="square" rtlCol="0">
            <a:spAutoFit/>
          </a:bodyPr>
          <a:lstStyle/>
          <a:p>
            <a:pPr algn="ctr"/>
            <a:r>
              <a:rPr lang="en-US" sz="2000" dirty="0">
                <a:solidFill>
                  <a:schemeClr val="bg1"/>
                </a:solidFill>
              </a:rPr>
              <a:t>www.midocean.ae</a:t>
            </a:r>
          </a:p>
        </p:txBody>
      </p:sp>
    </p:spTree>
    <p:extLst>
      <p:ext uri="{BB962C8B-B14F-4D97-AF65-F5344CB8AC3E}">
        <p14:creationId xmlns:p14="http://schemas.microsoft.com/office/powerpoint/2010/main" val="2538085568"/>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3" name="Graphic 12">
            <a:extLst>
              <a:ext uri="{FF2B5EF4-FFF2-40B4-BE49-F238E27FC236}">
                <a16:creationId xmlns:a16="http://schemas.microsoft.com/office/drawing/2014/main" id="{6632DC9F-5757-0B8A-BF9A-324C5DCF66B9}"/>
              </a:ext>
            </a:extLst>
          </p:cNvPr>
          <p:cNvPicPr>
            <a:picLocks noChangeAspect="1"/>
          </p:cNvPicPr>
          <p:nvPr/>
        </p:nvPicPr>
        <p:blipFill>
          <a:blip r:embed="rId3">
            <a:extLst>
              <a:ext uri="{96DAC541-7B7A-43D3-8B79-37D633B846F1}">
                <asvg:svgBlip xmlns:asvg="http://schemas.microsoft.com/office/drawing/2016/SVG/main" xmlns="" r:embed="rId4"/>
              </a:ext>
            </a:extLst>
          </a:blip>
          <a:stretch>
            <a:fillRect/>
          </a:stretch>
        </p:blipFill>
        <p:spPr>
          <a:xfrm>
            <a:off x="9576180" y="6168740"/>
            <a:ext cx="2279266" cy="384052"/>
          </a:xfrm>
          <a:prstGeom prst="rect">
            <a:avLst/>
          </a:prstGeom>
        </p:spPr>
      </p:pic>
      <p:pic>
        <p:nvPicPr>
          <p:cNvPr id="23" name="Graphic 22">
            <a:extLst>
              <a:ext uri="{FF2B5EF4-FFF2-40B4-BE49-F238E27FC236}">
                <a16:creationId xmlns:a16="http://schemas.microsoft.com/office/drawing/2014/main" id="{7F2EF6CE-6A19-1FC7-706F-5BC62F62930A}"/>
              </a:ext>
            </a:extLst>
          </p:cNvPr>
          <p:cNvPicPr>
            <a:picLocks noChangeAspect="1"/>
          </p:cNvPicPr>
          <p:nvPr/>
        </p:nvPicPr>
        <p:blipFill>
          <a:blip r:embed="rId5">
            <a:extLst>
              <a:ext uri="{96DAC541-7B7A-43D3-8B79-37D633B846F1}">
                <asvg:svgBlip xmlns:asvg="http://schemas.microsoft.com/office/drawing/2016/SVG/main" xmlns="" r:embed="rId6"/>
              </a:ext>
            </a:extLst>
          </a:blip>
          <a:stretch>
            <a:fillRect/>
          </a:stretch>
        </p:blipFill>
        <p:spPr>
          <a:xfrm>
            <a:off x="367465" y="694028"/>
            <a:ext cx="2758843" cy="753090"/>
          </a:xfrm>
          <a:prstGeom prst="rect">
            <a:avLst/>
          </a:prstGeom>
        </p:spPr>
      </p:pic>
      <p:sp>
        <p:nvSpPr>
          <p:cNvPr id="10" name="TextBox 9">
            <a:extLst>
              <a:ext uri="{FF2B5EF4-FFF2-40B4-BE49-F238E27FC236}">
                <a16:creationId xmlns:a16="http://schemas.microsoft.com/office/drawing/2014/main" id="{2C2209B7-A564-4A7C-687E-49DE198161B1}"/>
              </a:ext>
            </a:extLst>
          </p:cNvPr>
          <p:cNvSpPr txBox="1"/>
          <p:nvPr/>
        </p:nvSpPr>
        <p:spPr>
          <a:xfrm>
            <a:off x="534381" y="5945200"/>
            <a:ext cx="4524565" cy="707886"/>
          </a:xfrm>
          <a:prstGeom prst="rect">
            <a:avLst/>
          </a:prstGeom>
          <a:noFill/>
        </p:spPr>
        <p:txBody>
          <a:bodyPr wrap="square" rtlCol="0">
            <a:spAutoFit/>
          </a:bodyPr>
          <a:lstStyle/>
          <a:p>
            <a:r>
              <a:rPr lang="en-US" sz="4000" b="1" dirty="0">
                <a:solidFill>
                  <a:schemeClr val="bg1"/>
                </a:solidFill>
                <a:latin typeface="Times New Roman" panose="02020603050405020304" pitchFamily="18" charset="0"/>
                <a:cs typeface="Times New Roman" panose="02020603050405020304" pitchFamily="18" charset="0"/>
              </a:rPr>
              <a:t>Thank You</a:t>
            </a:r>
          </a:p>
        </p:txBody>
      </p:sp>
      <p:sp>
        <p:nvSpPr>
          <p:cNvPr id="6" name="Rectangle 5">
            <a:extLst>
              <a:ext uri="{FF2B5EF4-FFF2-40B4-BE49-F238E27FC236}">
                <a16:creationId xmlns:a16="http://schemas.microsoft.com/office/drawing/2014/main" id="{CBD73658-9ED2-5C09-E85C-0C090C5E47C3}"/>
              </a:ext>
            </a:extLst>
          </p:cNvPr>
          <p:cNvSpPr/>
          <p:nvPr/>
        </p:nvSpPr>
        <p:spPr>
          <a:xfrm>
            <a:off x="1340017" y="1410088"/>
            <a:ext cx="9661358" cy="4312207"/>
          </a:xfrm>
          <a:custGeom>
            <a:avLst/>
            <a:gdLst>
              <a:gd name="connsiteX0" fmla="*/ 0 w 10096121"/>
              <a:gd name="connsiteY0" fmla="*/ 0 h 4414561"/>
              <a:gd name="connsiteX1" fmla="*/ 10096121 w 10096121"/>
              <a:gd name="connsiteY1" fmla="*/ 0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0 w 10096121"/>
              <a:gd name="connsiteY3" fmla="*/ 4414561 h 4414561"/>
              <a:gd name="connsiteX4" fmla="*/ 0 w 10096121"/>
              <a:gd name="connsiteY4" fmla="*/ 0 h 4414561"/>
              <a:gd name="connsiteX0" fmla="*/ 0 w 10096121"/>
              <a:gd name="connsiteY0" fmla="*/ 0 h 4414561"/>
              <a:gd name="connsiteX1" fmla="*/ 9924671 w 10096121"/>
              <a:gd name="connsiteY1" fmla="*/ 180975 h 4414561"/>
              <a:gd name="connsiteX2" fmla="*/ 10096121 w 10096121"/>
              <a:gd name="connsiteY2" fmla="*/ 4414561 h 4414561"/>
              <a:gd name="connsiteX3" fmla="*/ 76200 w 10096121"/>
              <a:gd name="connsiteY3" fmla="*/ 4366936 h 4414561"/>
              <a:gd name="connsiteX4" fmla="*/ 0 w 10096121"/>
              <a:gd name="connsiteY4" fmla="*/ 0 h 4414561"/>
              <a:gd name="connsiteX0" fmla="*/ 0 w 10286621"/>
              <a:gd name="connsiteY0" fmla="*/ 0 h 4385986"/>
              <a:gd name="connsiteX1" fmla="*/ 10115171 w 10286621"/>
              <a:gd name="connsiteY1" fmla="*/ 152400 h 4385986"/>
              <a:gd name="connsiteX2" fmla="*/ 10286621 w 10286621"/>
              <a:gd name="connsiteY2" fmla="*/ 4385986 h 4385986"/>
              <a:gd name="connsiteX3" fmla="*/ 266700 w 10286621"/>
              <a:gd name="connsiteY3" fmla="*/ 4338361 h 4385986"/>
              <a:gd name="connsiteX4" fmla="*/ 0 w 10286621"/>
              <a:gd name="connsiteY4" fmla="*/ 0 h 4385986"/>
              <a:gd name="connsiteX0" fmla="*/ 0 w 10286621"/>
              <a:gd name="connsiteY0" fmla="*/ 0 h 4385986"/>
              <a:gd name="connsiteX1" fmla="*/ 10115171 w 10286621"/>
              <a:gd name="connsiteY1" fmla="*/ 152400 h 4385986"/>
              <a:gd name="connsiteX2" fmla="*/ 10286621 w 10286621"/>
              <a:gd name="connsiteY2" fmla="*/ 4385986 h 4385986"/>
              <a:gd name="connsiteX3" fmla="*/ 333375 w 10286621"/>
              <a:gd name="connsiteY3" fmla="*/ 4138336 h 4385986"/>
              <a:gd name="connsiteX4" fmla="*/ 0 w 10286621"/>
              <a:gd name="connsiteY4" fmla="*/ 0 h 4385986"/>
              <a:gd name="connsiteX0" fmla="*/ 0 w 10324721"/>
              <a:gd name="connsiteY0" fmla="*/ 0 h 4385986"/>
              <a:gd name="connsiteX1" fmla="*/ 10153271 w 10324721"/>
              <a:gd name="connsiteY1" fmla="*/ 152400 h 4385986"/>
              <a:gd name="connsiteX2" fmla="*/ 10324721 w 10324721"/>
              <a:gd name="connsiteY2" fmla="*/ 4385986 h 4385986"/>
              <a:gd name="connsiteX3" fmla="*/ 371475 w 10324721"/>
              <a:gd name="connsiteY3" fmla="*/ 4138336 h 4385986"/>
              <a:gd name="connsiteX4" fmla="*/ 0 w 10324721"/>
              <a:gd name="connsiteY4" fmla="*/ 0 h 4385986"/>
              <a:gd name="connsiteX0" fmla="*/ 0 w 10296146"/>
              <a:gd name="connsiteY0" fmla="*/ 0 h 4138336"/>
              <a:gd name="connsiteX1" fmla="*/ 10153271 w 10296146"/>
              <a:gd name="connsiteY1" fmla="*/ 152400 h 4138336"/>
              <a:gd name="connsiteX2" fmla="*/ 10296146 w 10296146"/>
              <a:gd name="connsiteY2" fmla="*/ 4138336 h 4138336"/>
              <a:gd name="connsiteX3" fmla="*/ 371475 w 10296146"/>
              <a:gd name="connsiteY3" fmla="*/ 4138336 h 4138336"/>
              <a:gd name="connsiteX4" fmla="*/ 0 w 10296146"/>
              <a:gd name="connsiteY4" fmla="*/ 0 h 4138336"/>
              <a:gd name="connsiteX0" fmla="*/ 0 w 10296146"/>
              <a:gd name="connsiteY0" fmla="*/ 0 h 4405036"/>
              <a:gd name="connsiteX1" fmla="*/ 10153271 w 10296146"/>
              <a:gd name="connsiteY1" fmla="*/ 152400 h 4405036"/>
              <a:gd name="connsiteX2" fmla="*/ 10296146 w 10296146"/>
              <a:gd name="connsiteY2" fmla="*/ 4138336 h 4405036"/>
              <a:gd name="connsiteX3" fmla="*/ 438150 w 10296146"/>
              <a:gd name="connsiteY3" fmla="*/ 4405036 h 4405036"/>
              <a:gd name="connsiteX4" fmla="*/ 0 w 10296146"/>
              <a:gd name="connsiteY4" fmla="*/ 0 h 4405036"/>
              <a:gd name="connsiteX0" fmla="*/ 0 w 10296146"/>
              <a:gd name="connsiteY0" fmla="*/ 190500 h 4595536"/>
              <a:gd name="connsiteX1" fmla="*/ 9886571 w 10296146"/>
              <a:gd name="connsiteY1" fmla="*/ 0 h 4595536"/>
              <a:gd name="connsiteX2" fmla="*/ 10296146 w 10296146"/>
              <a:gd name="connsiteY2" fmla="*/ 4328836 h 4595536"/>
              <a:gd name="connsiteX3" fmla="*/ 438150 w 10296146"/>
              <a:gd name="connsiteY3" fmla="*/ 4595536 h 4595536"/>
              <a:gd name="connsiteX4" fmla="*/ 0 w 10296146"/>
              <a:gd name="connsiteY4" fmla="*/ 190500 h 459553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96146" h="4595536">
                <a:moveTo>
                  <a:pt x="0" y="190500"/>
                </a:moveTo>
                <a:lnTo>
                  <a:pt x="9886571" y="0"/>
                </a:lnTo>
                <a:lnTo>
                  <a:pt x="10296146" y="4328836"/>
                </a:lnTo>
                <a:lnTo>
                  <a:pt x="438150" y="4595536"/>
                </a:lnTo>
                <a:lnTo>
                  <a:pt x="0" y="19050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a:p>
        </p:txBody>
      </p:sp>
      <p:sp>
        <p:nvSpPr>
          <p:cNvPr id="5" name="Rectangle 4">
            <a:extLst>
              <a:ext uri="{FF2B5EF4-FFF2-40B4-BE49-F238E27FC236}">
                <a16:creationId xmlns:a16="http://schemas.microsoft.com/office/drawing/2014/main" id="{121B20AF-04F0-22A2-15B6-B1C1AE520C9F}"/>
              </a:ext>
            </a:extLst>
          </p:cNvPr>
          <p:cNvSpPr/>
          <p:nvPr/>
        </p:nvSpPr>
        <p:spPr>
          <a:xfrm>
            <a:off x="1468709" y="1526062"/>
            <a:ext cx="9473666" cy="4142390"/>
          </a:xfrm>
          <a:prstGeom prst="rect">
            <a:avLst/>
          </a:prstGeom>
          <a:blipFill dpi="0" rotWithShape="1">
            <a:blip r:embed="rId7"/>
            <a:srcRect/>
            <a:tile tx="0" ty="-381000" sx="99000" sy="98000" flip="none" algn="ctr"/>
          </a:bli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id-ID" dirty="0"/>
          </a:p>
        </p:txBody>
      </p:sp>
    </p:spTree>
    <p:extLst>
      <p:ext uri="{BB962C8B-B14F-4D97-AF65-F5344CB8AC3E}">
        <p14:creationId xmlns:p14="http://schemas.microsoft.com/office/powerpoint/2010/main" val="22696879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1687</TotalTime>
  <Words>3494</Words>
  <Application>Microsoft Office PowerPoint</Application>
  <PresentationFormat>Widescreen</PresentationFormat>
  <Paragraphs>222</Paragraphs>
  <Slides>31</Slides>
  <Notes>4</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31</vt:i4>
      </vt:variant>
    </vt:vector>
  </HeadingPairs>
  <TitlesOfParts>
    <vt:vector size="37" baseType="lpstr">
      <vt:lpstr>Arial</vt:lpstr>
      <vt:lpstr>Calibri</vt:lpstr>
      <vt:lpstr>Calibri Light</vt:lpstr>
      <vt:lpstr>Roboto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start</dc:creator>
  <cp:lastModifiedBy>HP</cp:lastModifiedBy>
  <cp:revision>335</cp:revision>
  <dcterms:created xsi:type="dcterms:W3CDTF">2023-04-29T09:08:23Z</dcterms:created>
  <dcterms:modified xsi:type="dcterms:W3CDTF">2023-10-27T17:28:14Z</dcterms:modified>
</cp:coreProperties>
</file>