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3" r:id="rId3"/>
  </p:sldMasterIdLst>
  <p:notesMasterIdLst>
    <p:notesMasterId r:id="rId47"/>
  </p:notesMasterIdLst>
  <p:sldIdLst>
    <p:sldId id="480" r:id="rId4"/>
    <p:sldId id="303" r:id="rId5"/>
    <p:sldId id="732" r:id="rId6"/>
    <p:sldId id="755" r:id="rId7"/>
    <p:sldId id="725" r:id="rId8"/>
    <p:sldId id="733" r:id="rId9"/>
    <p:sldId id="726" r:id="rId10"/>
    <p:sldId id="695" r:id="rId11"/>
    <p:sldId id="696" r:id="rId12"/>
    <p:sldId id="730" r:id="rId13"/>
    <p:sldId id="699" r:id="rId14"/>
    <p:sldId id="759" r:id="rId15"/>
    <p:sldId id="700" r:id="rId16"/>
    <p:sldId id="760" r:id="rId17"/>
    <p:sldId id="761" r:id="rId18"/>
    <p:sldId id="682" r:id="rId19"/>
    <p:sldId id="756" r:id="rId20"/>
    <p:sldId id="698" r:id="rId21"/>
    <p:sldId id="679" r:id="rId22"/>
    <p:sldId id="717" r:id="rId23"/>
    <p:sldId id="680" r:id="rId24"/>
    <p:sldId id="705" r:id="rId25"/>
    <p:sldId id="763" r:id="rId26"/>
    <p:sldId id="707" r:id="rId27"/>
    <p:sldId id="708" r:id="rId28"/>
    <p:sldId id="702" r:id="rId29"/>
    <p:sldId id="731" r:id="rId30"/>
    <p:sldId id="703" r:id="rId31"/>
    <p:sldId id="718" r:id="rId32"/>
    <p:sldId id="734" r:id="rId33"/>
    <p:sldId id="714" r:id="rId34"/>
    <p:sldId id="738" r:id="rId35"/>
    <p:sldId id="736" r:id="rId36"/>
    <p:sldId id="739" r:id="rId37"/>
    <p:sldId id="742" r:id="rId38"/>
    <p:sldId id="743" r:id="rId39"/>
    <p:sldId id="750" r:id="rId40"/>
    <p:sldId id="751" r:id="rId41"/>
    <p:sldId id="754" r:id="rId42"/>
    <p:sldId id="752" r:id="rId43"/>
    <p:sldId id="753" r:id="rId44"/>
    <p:sldId id="758" r:id="rId45"/>
    <p:sldId id="60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732"/>
            <p14:sldId id="755"/>
            <p14:sldId id="725"/>
            <p14:sldId id="733"/>
            <p14:sldId id="726"/>
            <p14:sldId id="695"/>
            <p14:sldId id="696"/>
            <p14:sldId id="730"/>
            <p14:sldId id="699"/>
            <p14:sldId id="759"/>
            <p14:sldId id="700"/>
            <p14:sldId id="760"/>
            <p14:sldId id="761"/>
            <p14:sldId id="682"/>
            <p14:sldId id="756"/>
            <p14:sldId id="698"/>
            <p14:sldId id="679"/>
            <p14:sldId id="717"/>
            <p14:sldId id="680"/>
            <p14:sldId id="705"/>
            <p14:sldId id="763"/>
            <p14:sldId id="707"/>
            <p14:sldId id="708"/>
            <p14:sldId id="702"/>
            <p14:sldId id="731"/>
            <p14:sldId id="703"/>
            <p14:sldId id="718"/>
            <p14:sldId id="734"/>
            <p14:sldId id="714"/>
            <p14:sldId id="738"/>
            <p14:sldId id="736"/>
            <p14:sldId id="739"/>
            <p14:sldId id="742"/>
            <p14:sldId id="743"/>
            <p14:sldId id="750"/>
            <p14:sldId id="751"/>
            <p14:sldId id="754"/>
            <p14:sldId id="752"/>
            <p14:sldId id="753"/>
            <p14:sldId id="758"/>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15" autoAdjust="0"/>
    <p:restoredTop sz="91091" autoAdjust="0"/>
  </p:normalViewPr>
  <p:slideViewPr>
    <p:cSldViewPr snapToGrid="0">
      <p:cViewPr varScale="1">
        <p:scale>
          <a:sx n="74" d="100"/>
          <a:sy n="74" d="100"/>
        </p:scale>
        <p:origin x="10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2"/>
        <p:cNvGrpSpPr/>
        <p:nvPr/>
      </p:nvGrpSpPr>
      <p:grpSpPr>
        <a:xfrm>
          <a:off x="0" y="0"/>
          <a:ext cx="0" cy="0"/>
          <a:chOff x="0" y="0"/>
          <a:chExt cx="0" cy="0"/>
        </a:xfrm>
      </p:grpSpPr>
      <p:sp>
        <p:nvSpPr>
          <p:cNvPr id="1363" name="Google Shape;1363;g806ada915c_0_6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4" name="Google Shape;1364;g806ada915c_0_6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55877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498411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0694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4718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02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251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865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931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64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7127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717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81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8832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190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226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852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244264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0298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239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67352" y="2164533"/>
            <a:ext cx="4686000" cy="1874400"/>
          </a:xfrm>
          <a:prstGeom prst="rect">
            <a:avLst/>
          </a:prstGeom>
        </p:spPr>
        <p:txBody>
          <a:bodyPr spcFirstLastPara="1" wrap="square" lIns="91425" tIns="91425" rIns="91425" bIns="91425" anchor="ctr" anchorCtr="0">
            <a:noAutofit/>
          </a:bodyPr>
          <a:lstStyle>
            <a:lvl1pPr lvl="0">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0" name="Google Shape;10;p2"/>
          <p:cNvSpPr txBox="1">
            <a:spLocks noGrp="1"/>
          </p:cNvSpPr>
          <p:nvPr>
            <p:ph type="subTitle" idx="1"/>
          </p:nvPr>
        </p:nvSpPr>
        <p:spPr>
          <a:xfrm>
            <a:off x="867352" y="4189867"/>
            <a:ext cx="4686000" cy="503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2133">
                <a:solidFill>
                  <a:schemeClr val="dk1"/>
                </a:solidFill>
              </a:defRPr>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35215047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3" name="Google Shape;13;p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13393128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4"/>
        <p:cNvGrpSpPr/>
        <p:nvPr/>
      </p:nvGrpSpPr>
      <p:grpSpPr>
        <a:xfrm>
          <a:off x="0" y="0"/>
          <a:ext cx="0" cy="0"/>
          <a:chOff x="0" y="0"/>
          <a:chExt cx="0" cy="0"/>
        </a:xfrm>
      </p:grpSpPr>
      <p:sp>
        <p:nvSpPr>
          <p:cNvPr id="15" name="Google Shape;15;p4"/>
          <p:cNvSpPr txBox="1">
            <a:spLocks noGrp="1"/>
          </p:cNvSpPr>
          <p:nvPr>
            <p:ph type="title"/>
          </p:nvPr>
        </p:nvSpPr>
        <p:spPr>
          <a:xfrm>
            <a:off x="947033" y="715533"/>
            <a:ext cx="102980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6" name="Google Shape;16;p4"/>
          <p:cNvSpPr txBox="1">
            <a:spLocks noGrp="1"/>
          </p:cNvSpPr>
          <p:nvPr>
            <p:ph type="body" idx="1"/>
          </p:nvPr>
        </p:nvSpPr>
        <p:spPr>
          <a:xfrm>
            <a:off x="947033" y="1536633"/>
            <a:ext cx="10298000" cy="46060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17" name="Google Shape;1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30740843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947033" y="715533"/>
            <a:ext cx="102980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0" name="Google Shape;20;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1" name="Google Shape;21;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2" name="Google Shape;22;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14954543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947033" y="715533"/>
            <a:ext cx="102980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extLst>
      <p:ext uri="{BB962C8B-B14F-4D97-AF65-F5344CB8AC3E}">
        <p14:creationId xmlns:p14="http://schemas.microsoft.com/office/powerpoint/2010/main" val="35650082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5"/>
        <p:cNvGrpSpPr/>
        <p:nvPr/>
      </p:nvGrpSpPr>
      <p:grpSpPr>
        <a:xfrm>
          <a:off x="0" y="0"/>
          <a:ext cx="0" cy="0"/>
          <a:chOff x="0" y="0"/>
          <a:chExt cx="0" cy="0"/>
        </a:xfrm>
      </p:grpSpPr>
      <p:sp>
        <p:nvSpPr>
          <p:cNvPr id="26" name="Google Shape;26;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27" name="Google Shape;27;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a:spcBef>
                <a:spcPts val="0"/>
              </a:spcBef>
              <a:spcAft>
                <a:spcPts val="0"/>
              </a:spcAft>
              <a:buSzPts val="1200"/>
              <a:buChar char="●"/>
              <a:defRPr sz="1600"/>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8" name="Google Shape;28;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15549267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31" name="Google Shape;31;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3918694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2"/>
        <p:cNvGrpSpPr/>
        <p:nvPr/>
      </p:nvGrpSpPr>
      <p:grpSpPr>
        <a:xfrm>
          <a:off x="0" y="0"/>
          <a:ext cx="0" cy="0"/>
          <a:chOff x="0" y="0"/>
          <a:chExt cx="0" cy="0"/>
        </a:xfrm>
      </p:grpSpPr>
      <p:sp>
        <p:nvSpPr>
          <p:cNvPr id="33" name="Google Shape;33;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dirty="0">
              <a:ln>
                <a:noFill/>
              </a:ln>
              <a:solidFill>
                <a:srgbClr val="000000"/>
              </a:solidFill>
              <a:effectLst/>
              <a:uLnTx/>
              <a:uFillTx/>
              <a:latin typeface="Arial"/>
              <a:cs typeface="Arial"/>
              <a:sym typeface="Arial"/>
            </a:endParaRPr>
          </a:p>
        </p:txBody>
      </p:sp>
      <p:sp>
        <p:nvSpPr>
          <p:cNvPr id="34" name="Google Shape;34;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5" name="Google Shape;35;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6" name="Google Shape;36;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37" name="Google Shape;37;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1970877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
        <p:cNvGrpSpPr/>
        <p:nvPr/>
      </p:nvGrpSpPr>
      <p:grpSpPr>
        <a:xfrm>
          <a:off x="0" y="0"/>
          <a:ext cx="0" cy="0"/>
          <a:chOff x="0" y="0"/>
          <a:chExt cx="0" cy="0"/>
        </a:xfrm>
      </p:grpSpPr>
      <p:sp>
        <p:nvSpPr>
          <p:cNvPr id="39" name="Google Shape;39;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a:lnSpc>
                <a:spcPct val="100000"/>
              </a:lnSpc>
              <a:spcBef>
                <a:spcPts val="0"/>
              </a:spcBef>
              <a:spcAft>
                <a:spcPts val="0"/>
              </a:spcAft>
              <a:buSzPts val="1800"/>
              <a:buNone/>
              <a:defRPr/>
            </a:lvl1pPr>
          </a:lstStyle>
          <a:p>
            <a:endParaRPr/>
          </a:p>
        </p:txBody>
      </p:sp>
      <p:sp>
        <p:nvSpPr>
          <p:cNvPr id="40" name="Google Shape;40;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42028781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1"/>
        <p:cNvGrpSpPr/>
        <p:nvPr/>
      </p:nvGrpSpPr>
      <p:grpSpPr>
        <a:xfrm>
          <a:off x="0" y="0"/>
          <a:ext cx="0" cy="0"/>
          <a:chOff x="0" y="0"/>
          <a:chExt cx="0" cy="0"/>
        </a:xfrm>
      </p:grpSpPr>
      <p:sp>
        <p:nvSpPr>
          <p:cNvPr id="42" name="Google Shape;42;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6000"/>
            </a:lvl1pPr>
            <a:lvl2pPr lvl="1" algn="ctr">
              <a:spcBef>
                <a:spcPts val="0"/>
              </a:spcBef>
              <a:spcAft>
                <a:spcPts val="0"/>
              </a:spcAft>
              <a:buSzPts val="12000"/>
              <a:buNone/>
              <a:defRPr sz="16000"/>
            </a:lvl2pPr>
            <a:lvl3pPr lvl="2" algn="ctr">
              <a:spcBef>
                <a:spcPts val="0"/>
              </a:spcBef>
              <a:spcAft>
                <a:spcPts val="0"/>
              </a:spcAft>
              <a:buSzPts val="12000"/>
              <a:buNone/>
              <a:defRPr sz="16000"/>
            </a:lvl3pPr>
            <a:lvl4pPr lvl="3" algn="ctr">
              <a:spcBef>
                <a:spcPts val="0"/>
              </a:spcBef>
              <a:spcAft>
                <a:spcPts val="0"/>
              </a:spcAft>
              <a:buSzPts val="12000"/>
              <a:buNone/>
              <a:defRPr sz="16000"/>
            </a:lvl4pPr>
            <a:lvl5pPr lvl="4" algn="ctr">
              <a:spcBef>
                <a:spcPts val="0"/>
              </a:spcBef>
              <a:spcAft>
                <a:spcPts val="0"/>
              </a:spcAft>
              <a:buSzPts val="12000"/>
              <a:buNone/>
              <a:defRPr sz="16000"/>
            </a:lvl5pPr>
            <a:lvl6pPr lvl="5" algn="ctr">
              <a:spcBef>
                <a:spcPts val="0"/>
              </a:spcBef>
              <a:spcAft>
                <a:spcPts val="0"/>
              </a:spcAft>
              <a:buSzPts val="12000"/>
              <a:buNone/>
              <a:defRPr sz="16000"/>
            </a:lvl6pPr>
            <a:lvl7pPr lvl="6" algn="ctr">
              <a:spcBef>
                <a:spcPts val="0"/>
              </a:spcBef>
              <a:spcAft>
                <a:spcPts val="0"/>
              </a:spcAft>
              <a:buSzPts val="12000"/>
              <a:buNone/>
              <a:defRPr sz="16000"/>
            </a:lvl7pPr>
            <a:lvl8pPr lvl="7" algn="ctr">
              <a:spcBef>
                <a:spcPts val="0"/>
              </a:spcBef>
              <a:spcAft>
                <a:spcPts val="0"/>
              </a:spcAft>
              <a:buSzPts val="12000"/>
              <a:buNone/>
              <a:defRPr sz="16000"/>
            </a:lvl8pPr>
            <a:lvl9pPr lvl="8" algn="ctr">
              <a:spcBef>
                <a:spcPts val="0"/>
              </a:spcBef>
              <a:spcAft>
                <a:spcPts val="0"/>
              </a:spcAft>
              <a:buSzPts val="12000"/>
              <a:buNone/>
              <a:defRPr sz="16000"/>
            </a:lvl9pPr>
          </a:lstStyle>
          <a:p>
            <a:r>
              <a:t>xx%</a:t>
            </a:r>
          </a:p>
        </p:txBody>
      </p:sp>
      <p:sp>
        <p:nvSpPr>
          <p:cNvPr id="43" name="Google Shape;43;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a:spcBef>
                <a:spcPts val="0"/>
              </a:spcBef>
              <a:spcAft>
                <a:spcPts val="0"/>
              </a:spcAft>
              <a:buSzPts val="1800"/>
              <a:buChar char="●"/>
              <a:defRPr/>
            </a:lvl1pPr>
            <a:lvl2pPr marL="1219170" lvl="1" indent="-423323" algn="ctr">
              <a:spcBef>
                <a:spcPts val="2133"/>
              </a:spcBef>
              <a:spcAft>
                <a:spcPts val="0"/>
              </a:spcAft>
              <a:buSzPts val="1400"/>
              <a:buChar char="○"/>
              <a:defRPr/>
            </a:lvl2pPr>
            <a:lvl3pPr marL="1828754" lvl="2" indent="-423323" algn="ctr">
              <a:spcBef>
                <a:spcPts val="2133"/>
              </a:spcBef>
              <a:spcAft>
                <a:spcPts val="0"/>
              </a:spcAft>
              <a:buSzPts val="1400"/>
              <a:buChar char="■"/>
              <a:defRPr/>
            </a:lvl3pPr>
            <a:lvl4pPr marL="2438339" lvl="3" indent="-423323" algn="ctr">
              <a:spcBef>
                <a:spcPts val="2133"/>
              </a:spcBef>
              <a:spcAft>
                <a:spcPts val="0"/>
              </a:spcAft>
              <a:buSzPts val="1400"/>
              <a:buChar char="●"/>
              <a:defRPr/>
            </a:lvl4pPr>
            <a:lvl5pPr marL="3047924" lvl="4" indent="-423323" algn="ctr">
              <a:spcBef>
                <a:spcPts val="2133"/>
              </a:spcBef>
              <a:spcAft>
                <a:spcPts val="0"/>
              </a:spcAft>
              <a:buSzPts val="1400"/>
              <a:buChar char="○"/>
              <a:defRPr/>
            </a:lvl5pPr>
            <a:lvl6pPr marL="3657509" lvl="5" indent="-423323" algn="ctr">
              <a:spcBef>
                <a:spcPts val="2133"/>
              </a:spcBef>
              <a:spcAft>
                <a:spcPts val="0"/>
              </a:spcAft>
              <a:buSzPts val="1400"/>
              <a:buChar char="■"/>
              <a:defRPr/>
            </a:lvl6pPr>
            <a:lvl7pPr marL="4267093" lvl="6" indent="-423323" algn="ctr">
              <a:spcBef>
                <a:spcPts val="2133"/>
              </a:spcBef>
              <a:spcAft>
                <a:spcPts val="0"/>
              </a:spcAft>
              <a:buSzPts val="1400"/>
              <a:buChar char="●"/>
              <a:defRPr/>
            </a:lvl7pPr>
            <a:lvl8pPr marL="4876678" lvl="7" indent="-423323" algn="ctr">
              <a:spcBef>
                <a:spcPts val="2133"/>
              </a:spcBef>
              <a:spcAft>
                <a:spcPts val="0"/>
              </a:spcAft>
              <a:buSzPts val="1400"/>
              <a:buChar char="○"/>
              <a:defRPr/>
            </a:lvl8pPr>
            <a:lvl9pPr marL="5486263" lvl="8" indent="-423323" algn="ctr">
              <a:spcBef>
                <a:spcPts val="2133"/>
              </a:spcBef>
              <a:spcAft>
                <a:spcPts val="2133"/>
              </a:spcAft>
              <a:buSzPts val="1400"/>
              <a:buChar char="■"/>
              <a:defRPr/>
            </a:lvl9pPr>
          </a:lstStyle>
          <a:p>
            <a:endParaRPr/>
          </a:p>
        </p:txBody>
      </p:sp>
      <p:sp>
        <p:nvSpPr>
          <p:cNvPr id="44" name="Google Shape;44;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741332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1391949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12/6/2023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23830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47033" y="715533"/>
            <a:ext cx="10298000" cy="6416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1pPr>
            <a:lvl2pPr lvl="1">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2pPr>
            <a:lvl3pPr lvl="2">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3pPr>
            <a:lvl4pPr lvl="3">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4pPr>
            <a:lvl5pPr lvl="4">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5pPr>
            <a:lvl6pPr lvl="5">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6pPr>
            <a:lvl7pPr lvl="6">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7pPr>
            <a:lvl8pPr lvl="7">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8pPr>
            <a:lvl9pPr lvl="8">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9pPr>
          </a:lstStyle>
          <a:p>
            <a:endParaRPr/>
          </a:p>
        </p:txBody>
      </p:sp>
      <p:sp>
        <p:nvSpPr>
          <p:cNvPr id="7" name="Google Shape;7;p1"/>
          <p:cNvSpPr txBox="1">
            <a:spLocks noGrp="1"/>
          </p:cNvSpPr>
          <p:nvPr>
            <p:ph type="body" idx="1"/>
          </p:nvPr>
        </p:nvSpPr>
        <p:spPr>
          <a:xfrm>
            <a:off x="947033" y="1536633"/>
            <a:ext cx="10298000" cy="46060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rgbClr val="434343"/>
              </a:buClr>
              <a:buSzPts val="1800"/>
              <a:buFont typeface="Roboto"/>
              <a:buChar char="●"/>
              <a:defRPr sz="1800">
                <a:solidFill>
                  <a:srgbClr val="434343"/>
                </a:solidFill>
                <a:latin typeface="Roboto"/>
                <a:ea typeface="Roboto"/>
                <a:cs typeface="Roboto"/>
                <a:sym typeface="Roboto"/>
              </a:defRPr>
            </a:lvl1pPr>
            <a:lvl2pPr marL="914400" lvl="1"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2pPr>
            <a:lvl3pPr marL="1371600" lvl="2"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3pPr>
            <a:lvl4pPr marL="1828800" lvl="3"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4pPr>
            <a:lvl5pPr marL="2286000" lvl="4"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5pPr>
            <a:lvl6pPr marL="2743200" lvl="5"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6pPr>
            <a:lvl7pPr marL="3200400" lvl="6"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7pPr>
            <a:lvl8pPr marL="3657600" lvl="7"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8pPr>
            <a:lvl9pPr marL="4114800" lvl="8" indent="-317500">
              <a:lnSpc>
                <a:spcPct val="115000"/>
              </a:lnSpc>
              <a:spcBef>
                <a:spcPts val="1600"/>
              </a:spcBef>
              <a:spcAft>
                <a:spcPts val="1600"/>
              </a:spcAft>
              <a:buClr>
                <a:srgbClr val="434343"/>
              </a:buClr>
              <a:buSzPts val="1400"/>
              <a:buFont typeface="Roboto"/>
              <a:buChar char="■"/>
              <a:defRPr>
                <a:solidFill>
                  <a:srgbClr val="434343"/>
                </a:solidFill>
                <a:latin typeface="Roboto"/>
                <a:ea typeface="Roboto"/>
                <a:cs typeface="Roboto"/>
                <a:sym typeface="Roboto"/>
              </a:defRPr>
            </a:lvl9pPr>
          </a:lstStyle>
          <a:p>
            <a:endParaRPr/>
          </a:p>
        </p:txBody>
      </p:sp>
    </p:spTree>
    <p:extLst>
      <p:ext uri="{BB962C8B-B14F-4D97-AF65-F5344CB8AC3E}">
        <p14:creationId xmlns:p14="http://schemas.microsoft.com/office/powerpoint/2010/main" val="1432949884"/>
      </p:ext>
    </p:extLst>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3.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9.xml"/><Relationship Id="rId6" Type="http://schemas.openxmlformats.org/officeDocument/2006/relationships/image" Target="../media/image6.svg"/><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841" y="-18708"/>
            <a:ext cx="1363023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5955535" cy="923330"/>
          </a:xfrm>
          <a:prstGeom prst="rect">
            <a:avLst/>
          </a:prstGeom>
          <a:noFill/>
        </p:spPr>
        <p:txBody>
          <a:bodyPr wrap="square" rtlCol="0">
            <a:spAutoFit/>
          </a:bodyPr>
          <a:lstStyle/>
          <a:p>
            <a:r>
              <a:rPr lang="ar-EG" sz="5400" b="1" i="1" u="sng" dirty="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99968" y="231775"/>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PRL (611)</a:t>
            </a:r>
          </a:p>
        </p:txBody>
      </p:sp>
      <p:sp>
        <p:nvSpPr>
          <p:cNvPr id="14" name="Oval 13">
            <a:extLst>
              <a:ext uri="{FF2B5EF4-FFF2-40B4-BE49-F238E27FC236}">
                <a16:creationId xmlns:a16="http://schemas.microsoft.com/office/drawing/2014/main" id="{46F3C90B-EB3F-EA91-08C5-03400C278827}"/>
              </a:ext>
            </a:extLst>
          </p:cNvPr>
          <p:cNvSpPr/>
          <p:nvPr/>
        </p:nvSpPr>
        <p:spPr>
          <a:xfrm>
            <a:off x="6200127" y="-436562"/>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597526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815840" y="3096205"/>
            <a:ext cx="7178040" cy="646331"/>
          </a:xfrm>
          <a:prstGeom prst="rect">
            <a:avLst/>
          </a:prstGeom>
          <a:noFill/>
        </p:spPr>
        <p:txBody>
          <a:bodyPr wrap="square" rtlCol="0">
            <a:spAutoFit/>
          </a:bodyPr>
          <a:lstStyle/>
          <a:p>
            <a:pPr algn="ctr"/>
            <a:r>
              <a:rPr lang="ar-EG" sz="3600" b="1"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نماذج ونظريات إدارة إتصالات الأزمة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a:solidFill>
                  <a:srgbClr val="00B0F0"/>
                </a:solidFill>
                <a:latin typeface="Times New Roman" panose="02020603050405020304" pitchFamily="18" charset="0"/>
                <a:cs typeface="Times New Roman" panose="02020603050405020304" pitchFamily="18" charset="0"/>
              </a:rPr>
              <a:t>إ</a:t>
            </a:r>
            <a:r>
              <a:rPr lang="ar-EG" sz="2800" b="1" dirty="0">
                <a:solidFill>
                  <a:srgbClr val="00B0F0"/>
                </a:solidFill>
                <a:latin typeface="Times New Roman" panose="02020603050405020304" pitchFamily="18" charset="0"/>
                <a:cs typeface="Times New Roman" panose="02020603050405020304" pitchFamily="18" charset="0"/>
              </a:rPr>
              <a:t>عداد</a:t>
            </a:r>
            <a:r>
              <a:rPr lang="ar-EG" sz="2400" dirty="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4" name="Picture 3"/>
          <p:cNvPicPr>
            <a:picLocks noChangeAspect="1"/>
          </p:cNvPicPr>
          <p:nvPr/>
        </p:nvPicPr>
        <p:blipFill>
          <a:blip r:embed="rId7"/>
          <a:stretch>
            <a:fillRect/>
          </a:stretch>
        </p:blipFill>
        <p:spPr>
          <a:xfrm>
            <a:off x="5868839" y="4480560"/>
            <a:ext cx="3092281" cy="145116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65"/>
        <p:cNvGrpSpPr/>
        <p:nvPr/>
      </p:nvGrpSpPr>
      <p:grpSpPr>
        <a:xfrm>
          <a:off x="0" y="0"/>
          <a:ext cx="0" cy="0"/>
          <a:chOff x="0" y="0"/>
          <a:chExt cx="0" cy="0"/>
        </a:xfrm>
      </p:grpSpPr>
      <p:sp>
        <p:nvSpPr>
          <p:cNvPr id="1366" name="Google Shape;1366;p31"/>
          <p:cNvSpPr txBox="1">
            <a:spLocks noGrp="1"/>
          </p:cNvSpPr>
          <p:nvPr>
            <p:ph type="title"/>
          </p:nvPr>
        </p:nvSpPr>
        <p:spPr>
          <a:xfrm>
            <a:off x="947033" y="715533"/>
            <a:ext cx="10298000" cy="641600"/>
          </a:xfrm>
          <a:prstGeom prst="rect">
            <a:avLst/>
          </a:prstGeom>
        </p:spPr>
        <p:txBody>
          <a:bodyPr spcFirstLastPara="1" wrap="square" lIns="121900" tIns="121900" rIns="121900" bIns="121900" anchor="ctr" anchorCtr="0">
            <a:noAutofit/>
          </a:bodyPr>
          <a:lstStyle/>
          <a:p>
            <a:r>
              <a:rPr lang="ar-EG" sz="4800" b="1" u="sng" dirty="0"/>
              <a:t>محتوي المحاضرة </a:t>
            </a:r>
            <a:endParaRPr sz="4800" b="1" u="sng" dirty="0"/>
          </a:p>
        </p:txBody>
      </p:sp>
      <p:cxnSp>
        <p:nvCxnSpPr>
          <p:cNvPr id="1367" name="Google Shape;1367;p31"/>
          <p:cNvCxnSpPr/>
          <p:nvPr/>
        </p:nvCxnSpPr>
        <p:spPr>
          <a:xfrm>
            <a:off x="945533" y="4501933"/>
            <a:ext cx="1988800" cy="0"/>
          </a:xfrm>
          <a:prstGeom prst="straightConnector1">
            <a:avLst/>
          </a:prstGeom>
          <a:noFill/>
          <a:ln w="38100" cap="flat" cmpd="sng">
            <a:solidFill>
              <a:schemeClr val="accent3"/>
            </a:solidFill>
            <a:prstDash val="solid"/>
            <a:round/>
            <a:headEnd type="none" w="med" len="med"/>
            <a:tailEnd type="none" w="med" len="med"/>
          </a:ln>
        </p:spPr>
      </p:cxnSp>
      <p:cxnSp>
        <p:nvCxnSpPr>
          <p:cNvPr id="1368" name="Google Shape;1368;p31"/>
          <p:cNvCxnSpPr/>
          <p:nvPr/>
        </p:nvCxnSpPr>
        <p:spPr>
          <a:xfrm rot="10800000" flipH="1">
            <a:off x="2932900" y="2843367"/>
            <a:ext cx="1578000" cy="1658000"/>
          </a:xfrm>
          <a:prstGeom prst="straightConnector1">
            <a:avLst/>
          </a:prstGeom>
          <a:noFill/>
          <a:ln w="38100" cap="flat" cmpd="sng">
            <a:solidFill>
              <a:schemeClr val="accent3"/>
            </a:solidFill>
            <a:prstDash val="solid"/>
            <a:round/>
            <a:headEnd type="none" w="med" len="med"/>
            <a:tailEnd type="none" w="med" len="med"/>
          </a:ln>
        </p:spPr>
      </p:cxnSp>
      <p:cxnSp>
        <p:nvCxnSpPr>
          <p:cNvPr id="1369" name="Google Shape;1369;p31"/>
          <p:cNvCxnSpPr/>
          <p:nvPr/>
        </p:nvCxnSpPr>
        <p:spPr>
          <a:xfrm rot="10800000">
            <a:off x="4510900" y="2843367"/>
            <a:ext cx="1578000" cy="1658000"/>
          </a:xfrm>
          <a:prstGeom prst="straightConnector1">
            <a:avLst/>
          </a:prstGeom>
          <a:noFill/>
          <a:ln w="38100" cap="flat" cmpd="sng">
            <a:solidFill>
              <a:schemeClr val="accent3"/>
            </a:solidFill>
            <a:prstDash val="solid"/>
            <a:round/>
            <a:headEnd type="none" w="med" len="med"/>
            <a:tailEnd type="none" w="med" len="med"/>
          </a:ln>
        </p:spPr>
      </p:cxnSp>
      <p:cxnSp>
        <p:nvCxnSpPr>
          <p:cNvPr id="1370" name="Google Shape;1370;p31"/>
          <p:cNvCxnSpPr/>
          <p:nvPr/>
        </p:nvCxnSpPr>
        <p:spPr>
          <a:xfrm rot="10800000" flipH="1">
            <a:off x="6103333" y="2843367"/>
            <a:ext cx="1578000" cy="1658000"/>
          </a:xfrm>
          <a:prstGeom prst="straightConnector1">
            <a:avLst/>
          </a:prstGeom>
          <a:noFill/>
          <a:ln w="38100" cap="flat" cmpd="sng">
            <a:solidFill>
              <a:schemeClr val="accent3"/>
            </a:solidFill>
            <a:prstDash val="solid"/>
            <a:round/>
            <a:headEnd type="none" w="med" len="med"/>
            <a:tailEnd type="none" w="med" len="med"/>
          </a:ln>
        </p:spPr>
      </p:cxnSp>
      <p:cxnSp>
        <p:nvCxnSpPr>
          <p:cNvPr id="1371" name="Google Shape;1371;p31"/>
          <p:cNvCxnSpPr/>
          <p:nvPr/>
        </p:nvCxnSpPr>
        <p:spPr>
          <a:xfrm rot="10800000">
            <a:off x="7681333" y="2843367"/>
            <a:ext cx="1578000" cy="1658000"/>
          </a:xfrm>
          <a:prstGeom prst="straightConnector1">
            <a:avLst/>
          </a:prstGeom>
          <a:noFill/>
          <a:ln w="38100" cap="flat" cmpd="sng">
            <a:solidFill>
              <a:schemeClr val="accent3"/>
            </a:solidFill>
            <a:prstDash val="solid"/>
            <a:round/>
            <a:headEnd type="none" w="med" len="med"/>
            <a:tailEnd type="none" w="med" len="med"/>
          </a:ln>
        </p:spPr>
      </p:cxnSp>
      <p:cxnSp>
        <p:nvCxnSpPr>
          <p:cNvPr id="1372" name="Google Shape;1372;p31"/>
          <p:cNvCxnSpPr/>
          <p:nvPr/>
        </p:nvCxnSpPr>
        <p:spPr>
          <a:xfrm>
            <a:off x="9257667" y="4501933"/>
            <a:ext cx="1988800" cy="0"/>
          </a:xfrm>
          <a:prstGeom prst="straightConnector1">
            <a:avLst/>
          </a:prstGeom>
          <a:noFill/>
          <a:ln w="38100" cap="flat" cmpd="sng">
            <a:solidFill>
              <a:schemeClr val="accent3"/>
            </a:solidFill>
            <a:prstDash val="solid"/>
            <a:round/>
            <a:headEnd type="none" w="med" len="med"/>
            <a:tailEnd type="none" w="med" len="med"/>
          </a:ln>
        </p:spPr>
      </p:cxnSp>
      <p:grpSp>
        <p:nvGrpSpPr>
          <p:cNvPr id="1373" name="Google Shape;1373;p31"/>
          <p:cNvGrpSpPr/>
          <p:nvPr/>
        </p:nvGrpSpPr>
        <p:grpSpPr>
          <a:xfrm>
            <a:off x="2119538" y="1575919"/>
            <a:ext cx="1612479" cy="3072405"/>
            <a:chOff x="1589653" y="1181939"/>
            <a:chExt cx="1209359" cy="2304304"/>
          </a:xfrm>
        </p:grpSpPr>
        <p:sp>
          <p:nvSpPr>
            <p:cNvPr id="1374" name="Google Shape;1374;p31"/>
            <p:cNvSpPr/>
            <p:nvPr/>
          </p:nvSpPr>
          <p:spPr>
            <a:xfrm>
              <a:off x="2129085" y="1345446"/>
              <a:ext cx="130496" cy="124162"/>
            </a:xfrm>
            <a:custGeom>
              <a:avLst/>
              <a:gdLst/>
              <a:ahLst/>
              <a:cxnLst/>
              <a:rect l="l" t="t" r="r" b="b"/>
              <a:pathLst>
                <a:path w="4656" h="4430" extrusionOk="0">
                  <a:moveTo>
                    <a:pt x="2429" y="477"/>
                  </a:moveTo>
                  <a:cubicBezTo>
                    <a:pt x="2881" y="477"/>
                    <a:pt x="3322" y="644"/>
                    <a:pt x="3667" y="977"/>
                  </a:cubicBezTo>
                  <a:cubicBezTo>
                    <a:pt x="4001" y="1310"/>
                    <a:pt x="4179" y="1751"/>
                    <a:pt x="4179" y="2215"/>
                  </a:cubicBezTo>
                  <a:cubicBezTo>
                    <a:pt x="4179" y="2680"/>
                    <a:pt x="4001" y="3120"/>
                    <a:pt x="3667" y="3453"/>
                  </a:cubicBezTo>
                  <a:cubicBezTo>
                    <a:pt x="3334" y="3775"/>
                    <a:pt x="2893" y="3965"/>
                    <a:pt x="2429" y="3965"/>
                  </a:cubicBezTo>
                  <a:cubicBezTo>
                    <a:pt x="1965" y="3965"/>
                    <a:pt x="1524" y="3775"/>
                    <a:pt x="1203" y="3453"/>
                  </a:cubicBezTo>
                  <a:cubicBezTo>
                    <a:pt x="512" y="2775"/>
                    <a:pt x="512" y="1668"/>
                    <a:pt x="1203" y="977"/>
                  </a:cubicBezTo>
                  <a:cubicBezTo>
                    <a:pt x="1536" y="644"/>
                    <a:pt x="1988" y="477"/>
                    <a:pt x="2429" y="477"/>
                  </a:cubicBezTo>
                  <a:close/>
                  <a:moveTo>
                    <a:pt x="2429" y="1"/>
                  </a:moveTo>
                  <a:cubicBezTo>
                    <a:pt x="1860" y="1"/>
                    <a:pt x="1292" y="215"/>
                    <a:pt x="857" y="644"/>
                  </a:cubicBezTo>
                  <a:cubicBezTo>
                    <a:pt x="0" y="1513"/>
                    <a:pt x="0" y="2918"/>
                    <a:pt x="857" y="3787"/>
                  </a:cubicBezTo>
                  <a:cubicBezTo>
                    <a:pt x="1286" y="4204"/>
                    <a:pt x="1834" y="4430"/>
                    <a:pt x="2429" y="4430"/>
                  </a:cubicBezTo>
                  <a:cubicBezTo>
                    <a:pt x="3024" y="4430"/>
                    <a:pt x="3584" y="4204"/>
                    <a:pt x="4001" y="3787"/>
                  </a:cubicBezTo>
                  <a:cubicBezTo>
                    <a:pt x="4417" y="3370"/>
                    <a:pt x="4655" y="2811"/>
                    <a:pt x="4655" y="2215"/>
                  </a:cubicBezTo>
                  <a:cubicBezTo>
                    <a:pt x="4655" y="1620"/>
                    <a:pt x="4417" y="1060"/>
                    <a:pt x="4001" y="644"/>
                  </a:cubicBezTo>
                  <a:cubicBezTo>
                    <a:pt x="3566" y="215"/>
                    <a:pt x="2997" y="1"/>
                    <a:pt x="2429"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75" name="Google Shape;1375;p31"/>
            <p:cNvSpPr/>
            <p:nvPr/>
          </p:nvSpPr>
          <p:spPr>
            <a:xfrm>
              <a:off x="1678921" y="1480568"/>
              <a:ext cx="1030823" cy="2005676"/>
            </a:xfrm>
            <a:custGeom>
              <a:avLst/>
              <a:gdLst/>
              <a:ahLst/>
              <a:cxnLst/>
              <a:rect l="l" t="t" r="r" b="b"/>
              <a:pathLst>
                <a:path w="36779" h="71561" extrusionOk="0">
                  <a:moveTo>
                    <a:pt x="8287" y="1"/>
                  </a:moveTo>
                  <a:cubicBezTo>
                    <a:pt x="3727" y="1"/>
                    <a:pt x="1" y="3728"/>
                    <a:pt x="1" y="8288"/>
                  </a:cubicBezTo>
                  <a:lnTo>
                    <a:pt x="1" y="32124"/>
                  </a:lnTo>
                  <a:cubicBezTo>
                    <a:pt x="1" y="39280"/>
                    <a:pt x="4132" y="45507"/>
                    <a:pt x="10133" y="48543"/>
                  </a:cubicBezTo>
                  <a:cubicBezTo>
                    <a:pt x="14098" y="50555"/>
                    <a:pt x="16657" y="54567"/>
                    <a:pt x="16657" y="59020"/>
                  </a:cubicBezTo>
                  <a:lnTo>
                    <a:pt x="16657" y="59449"/>
                  </a:lnTo>
                  <a:cubicBezTo>
                    <a:pt x="16657" y="61628"/>
                    <a:pt x="16003" y="63723"/>
                    <a:pt x="14919" y="65616"/>
                  </a:cubicBezTo>
                  <a:cubicBezTo>
                    <a:pt x="14526" y="66319"/>
                    <a:pt x="14324" y="67140"/>
                    <a:pt x="14419" y="68033"/>
                  </a:cubicBezTo>
                  <a:cubicBezTo>
                    <a:pt x="14621" y="69855"/>
                    <a:pt x="16098" y="71331"/>
                    <a:pt x="17919" y="71534"/>
                  </a:cubicBezTo>
                  <a:cubicBezTo>
                    <a:pt x="18077" y="71552"/>
                    <a:pt x="18233" y="71560"/>
                    <a:pt x="18387" y="71560"/>
                  </a:cubicBezTo>
                  <a:cubicBezTo>
                    <a:pt x="20583" y="71560"/>
                    <a:pt x="22360" y="69784"/>
                    <a:pt x="22360" y="67581"/>
                  </a:cubicBezTo>
                  <a:cubicBezTo>
                    <a:pt x="22360" y="66854"/>
                    <a:pt x="22158" y="66164"/>
                    <a:pt x="21813" y="65580"/>
                  </a:cubicBezTo>
                  <a:cubicBezTo>
                    <a:pt x="20717" y="63723"/>
                    <a:pt x="20110" y="61628"/>
                    <a:pt x="20110" y="59484"/>
                  </a:cubicBezTo>
                  <a:lnTo>
                    <a:pt x="20110" y="59020"/>
                  </a:lnTo>
                  <a:cubicBezTo>
                    <a:pt x="20110" y="54567"/>
                    <a:pt x="22670" y="50555"/>
                    <a:pt x="26647" y="48543"/>
                  </a:cubicBezTo>
                  <a:cubicBezTo>
                    <a:pt x="32636" y="45507"/>
                    <a:pt x="36779" y="39280"/>
                    <a:pt x="36779" y="32124"/>
                  </a:cubicBezTo>
                  <a:lnTo>
                    <a:pt x="36779" y="8288"/>
                  </a:lnTo>
                  <a:cubicBezTo>
                    <a:pt x="36779" y="3728"/>
                    <a:pt x="33040" y="1"/>
                    <a:pt x="28480" y="1"/>
                  </a:cubicBezTo>
                  <a:close/>
                </a:path>
              </a:pathLst>
            </a:custGeom>
            <a:solidFill>
              <a:srgbClr val="F2F2F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76" name="Google Shape;1376;p31"/>
            <p:cNvSpPr/>
            <p:nvPr/>
          </p:nvSpPr>
          <p:spPr>
            <a:xfrm>
              <a:off x="1589653" y="1687459"/>
              <a:ext cx="1209359" cy="310377"/>
            </a:xfrm>
            <a:custGeom>
              <a:avLst/>
              <a:gdLst/>
              <a:ahLst/>
              <a:cxnLst/>
              <a:rect l="l" t="t" r="r" b="b"/>
              <a:pathLst>
                <a:path w="43149" h="11074" extrusionOk="0">
                  <a:moveTo>
                    <a:pt x="3084" y="1"/>
                  </a:moveTo>
                  <a:cubicBezTo>
                    <a:pt x="1393" y="1"/>
                    <a:pt x="0" y="1382"/>
                    <a:pt x="0" y="3085"/>
                  </a:cubicBezTo>
                  <a:lnTo>
                    <a:pt x="0" y="7990"/>
                  </a:lnTo>
                  <a:cubicBezTo>
                    <a:pt x="0" y="9692"/>
                    <a:pt x="1393" y="11074"/>
                    <a:pt x="3084" y="11074"/>
                  </a:cubicBezTo>
                  <a:lnTo>
                    <a:pt x="40065" y="11074"/>
                  </a:lnTo>
                  <a:cubicBezTo>
                    <a:pt x="41767" y="11074"/>
                    <a:pt x="43148" y="9692"/>
                    <a:pt x="43148" y="7990"/>
                  </a:cubicBezTo>
                  <a:lnTo>
                    <a:pt x="43148" y="3085"/>
                  </a:lnTo>
                  <a:cubicBezTo>
                    <a:pt x="43148" y="1382"/>
                    <a:pt x="41767" y="1"/>
                    <a:pt x="40065" y="1"/>
                  </a:cubicBezTo>
                  <a:close/>
                </a:path>
              </a:pathLst>
            </a:custGeom>
            <a:solidFill>
              <a:srgbClr val="EC3A3B"/>
            </a:solidFill>
            <a:ln>
              <a:noFill/>
            </a:ln>
          </p:spPr>
          <p:txBody>
            <a:bodyPr spcFirstLastPara="1" wrap="square" lIns="121900" tIns="121900" rIns="121900" bIns="121900" anchor="ctr" anchorCtr="0">
              <a:noAutofit/>
            </a:bodyPr>
            <a:lstStyle/>
            <a:p>
              <a:pPr algn="ctr" defTabSz="1219170">
                <a:buClr>
                  <a:srgbClr val="000000"/>
                </a:buClr>
              </a:pPr>
              <a:endParaRPr sz="1867" kern="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377" name="Google Shape;1377;p31"/>
            <p:cNvSpPr/>
            <p:nvPr/>
          </p:nvSpPr>
          <p:spPr>
            <a:xfrm>
              <a:off x="2127417" y="3309520"/>
              <a:ext cx="133831" cy="133859"/>
            </a:xfrm>
            <a:custGeom>
              <a:avLst/>
              <a:gdLst/>
              <a:ahLst/>
              <a:cxnLst/>
              <a:rect l="l" t="t" r="r" b="b"/>
              <a:pathLst>
                <a:path w="4775" h="4776" extrusionOk="0">
                  <a:moveTo>
                    <a:pt x="2381" y="1"/>
                  </a:moveTo>
                  <a:cubicBezTo>
                    <a:pt x="1060" y="1"/>
                    <a:pt x="0" y="1073"/>
                    <a:pt x="0" y="2394"/>
                  </a:cubicBezTo>
                  <a:cubicBezTo>
                    <a:pt x="0" y="3716"/>
                    <a:pt x="1060" y="4775"/>
                    <a:pt x="2381" y="4775"/>
                  </a:cubicBezTo>
                  <a:cubicBezTo>
                    <a:pt x="3703" y="4775"/>
                    <a:pt x="4774" y="3716"/>
                    <a:pt x="4774" y="2394"/>
                  </a:cubicBezTo>
                  <a:cubicBezTo>
                    <a:pt x="4774" y="1073"/>
                    <a:pt x="3703" y="1"/>
                    <a:pt x="2381" y="1"/>
                  </a:cubicBezTo>
                  <a:close/>
                </a:path>
              </a:pathLst>
            </a:custGeom>
            <a:solidFill>
              <a:srgbClr val="EC3A3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78" name="Google Shape;1378;p31"/>
            <p:cNvSpPr/>
            <p:nvPr/>
          </p:nvSpPr>
          <p:spPr>
            <a:xfrm>
              <a:off x="1925689" y="1181939"/>
              <a:ext cx="537287" cy="537287"/>
            </a:xfrm>
            <a:custGeom>
              <a:avLst/>
              <a:gdLst/>
              <a:ahLst/>
              <a:cxnLst/>
              <a:rect l="l" t="t" r="r" b="b"/>
              <a:pathLst>
                <a:path w="19170" h="19170" extrusionOk="0">
                  <a:moveTo>
                    <a:pt x="9586" y="1"/>
                  </a:moveTo>
                  <a:cubicBezTo>
                    <a:pt x="4287" y="1"/>
                    <a:pt x="1" y="4287"/>
                    <a:pt x="1" y="9585"/>
                  </a:cubicBezTo>
                  <a:cubicBezTo>
                    <a:pt x="1" y="14872"/>
                    <a:pt x="4287" y="19170"/>
                    <a:pt x="9586" y="19170"/>
                  </a:cubicBezTo>
                  <a:cubicBezTo>
                    <a:pt x="14872" y="19170"/>
                    <a:pt x="19170" y="14872"/>
                    <a:pt x="19170" y="9585"/>
                  </a:cubicBezTo>
                  <a:cubicBezTo>
                    <a:pt x="19170" y="4287"/>
                    <a:pt x="14872" y="1"/>
                    <a:pt x="9586"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79" name="Google Shape;1379;p31"/>
            <p:cNvSpPr/>
            <p:nvPr/>
          </p:nvSpPr>
          <p:spPr>
            <a:xfrm>
              <a:off x="1988765" y="1244999"/>
              <a:ext cx="411135" cy="410827"/>
            </a:xfrm>
            <a:custGeom>
              <a:avLst/>
              <a:gdLst/>
              <a:ahLst/>
              <a:cxnLst/>
              <a:rect l="l" t="t" r="r" b="b"/>
              <a:pathLst>
                <a:path w="14669" h="14658" extrusionOk="0">
                  <a:moveTo>
                    <a:pt x="7335" y="1"/>
                  </a:moveTo>
                  <a:cubicBezTo>
                    <a:pt x="3286" y="1"/>
                    <a:pt x="0" y="3275"/>
                    <a:pt x="0" y="7335"/>
                  </a:cubicBezTo>
                  <a:cubicBezTo>
                    <a:pt x="0" y="11383"/>
                    <a:pt x="3286" y="14657"/>
                    <a:pt x="7335" y="14657"/>
                  </a:cubicBezTo>
                  <a:cubicBezTo>
                    <a:pt x="11383" y="14657"/>
                    <a:pt x="14669" y="11383"/>
                    <a:pt x="14669" y="7335"/>
                  </a:cubicBezTo>
                  <a:cubicBezTo>
                    <a:pt x="14669" y="3275"/>
                    <a:pt x="11383" y="1"/>
                    <a:pt x="7335" y="1"/>
                  </a:cubicBezTo>
                  <a:close/>
                </a:path>
              </a:pathLst>
            </a:custGeom>
            <a:solidFill>
              <a:srgbClr val="EC3A3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80" name="Google Shape;1380;p31"/>
            <p:cNvSpPr/>
            <p:nvPr/>
          </p:nvSpPr>
          <p:spPr>
            <a:xfrm>
              <a:off x="2064677" y="1309403"/>
              <a:ext cx="259310" cy="258329"/>
            </a:xfrm>
            <a:custGeom>
              <a:avLst/>
              <a:gdLst/>
              <a:ahLst/>
              <a:cxnLst/>
              <a:rect l="l" t="t" r="r" b="b"/>
              <a:pathLst>
                <a:path w="9252" h="9217" extrusionOk="0">
                  <a:moveTo>
                    <a:pt x="3501" y="477"/>
                  </a:moveTo>
                  <a:cubicBezTo>
                    <a:pt x="4311" y="477"/>
                    <a:pt x="5073" y="799"/>
                    <a:pt x="5644" y="1370"/>
                  </a:cubicBezTo>
                  <a:cubicBezTo>
                    <a:pt x="6216" y="1930"/>
                    <a:pt x="6525" y="2692"/>
                    <a:pt x="6525" y="3501"/>
                  </a:cubicBezTo>
                  <a:cubicBezTo>
                    <a:pt x="6525" y="4311"/>
                    <a:pt x="6216" y="5073"/>
                    <a:pt x="5644" y="5644"/>
                  </a:cubicBezTo>
                  <a:cubicBezTo>
                    <a:pt x="5073" y="6216"/>
                    <a:pt x="4311" y="6525"/>
                    <a:pt x="3501" y="6525"/>
                  </a:cubicBezTo>
                  <a:cubicBezTo>
                    <a:pt x="2691" y="6525"/>
                    <a:pt x="1941" y="6216"/>
                    <a:pt x="1370" y="5644"/>
                  </a:cubicBezTo>
                  <a:cubicBezTo>
                    <a:pt x="798" y="5073"/>
                    <a:pt x="477" y="4311"/>
                    <a:pt x="477" y="3501"/>
                  </a:cubicBezTo>
                  <a:cubicBezTo>
                    <a:pt x="477" y="2692"/>
                    <a:pt x="798" y="1930"/>
                    <a:pt x="1370" y="1370"/>
                  </a:cubicBezTo>
                  <a:cubicBezTo>
                    <a:pt x="1941" y="799"/>
                    <a:pt x="2691" y="477"/>
                    <a:pt x="3501" y="477"/>
                  </a:cubicBezTo>
                  <a:close/>
                  <a:moveTo>
                    <a:pt x="6549" y="5537"/>
                  </a:moveTo>
                  <a:cubicBezTo>
                    <a:pt x="6597" y="5537"/>
                    <a:pt x="6656" y="5549"/>
                    <a:pt x="6692" y="5597"/>
                  </a:cubicBezTo>
                  <a:cubicBezTo>
                    <a:pt x="6763" y="5668"/>
                    <a:pt x="6763" y="5787"/>
                    <a:pt x="6692" y="5871"/>
                  </a:cubicBezTo>
                  <a:lnTo>
                    <a:pt x="5870" y="6692"/>
                  </a:lnTo>
                  <a:cubicBezTo>
                    <a:pt x="5835" y="6728"/>
                    <a:pt x="5784" y="6746"/>
                    <a:pt x="5733" y="6746"/>
                  </a:cubicBezTo>
                  <a:cubicBezTo>
                    <a:pt x="5683" y="6746"/>
                    <a:pt x="5632" y="6728"/>
                    <a:pt x="5596" y="6692"/>
                  </a:cubicBezTo>
                  <a:cubicBezTo>
                    <a:pt x="5513" y="6609"/>
                    <a:pt x="5513" y="6490"/>
                    <a:pt x="5596" y="6406"/>
                  </a:cubicBezTo>
                  <a:lnTo>
                    <a:pt x="6418" y="5597"/>
                  </a:lnTo>
                  <a:cubicBezTo>
                    <a:pt x="6454" y="5549"/>
                    <a:pt x="6501" y="5537"/>
                    <a:pt x="6549" y="5537"/>
                  </a:cubicBezTo>
                  <a:close/>
                  <a:moveTo>
                    <a:pt x="6882" y="6454"/>
                  </a:moveTo>
                  <a:lnTo>
                    <a:pt x="8728" y="8288"/>
                  </a:lnTo>
                  <a:lnTo>
                    <a:pt x="8299" y="8728"/>
                  </a:lnTo>
                  <a:lnTo>
                    <a:pt x="6454" y="6883"/>
                  </a:lnTo>
                  <a:lnTo>
                    <a:pt x="6882" y="6454"/>
                  </a:lnTo>
                  <a:close/>
                  <a:moveTo>
                    <a:pt x="3501" y="1"/>
                  </a:moveTo>
                  <a:cubicBezTo>
                    <a:pt x="2572" y="1"/>
                    <a:pt x="1691" y="370"/>
                    <a:pt x="1024" y="1025"/>
                  </a:cubicBezTo>
                  <a:cubicBezTo>
                    <a:pt x="370" y="1691"/>
                    <a:pt x="0" y="2573"/>
                    <a:pt x="0" y="3501"/>
                  </a:cubicBezTo>
                  <a:cubicBezTo>
                    <a:pt x="0" y="4442"/>
                    <a:pt x="370" y="5311"/>
                    <a:pt x="1024" y="5978"/>
                  </a:cubicBezTo>
                  <a:cubicBezTo>
                    <a:pt x="1691" y="6633"/>
                    <a:pt x="2572" y="7002"/>
                    <a:pt x="3501" y="7002"/>
                  </a:cubicBezTo>
                  <a:cubicBezTo>
                    <a:pt x="4061" y="7002"/>
                    <a:pt x="4584" y="6871"/>
                    <a:pt x="5073" y="6633"/>
                  </a:cubicBezTo>
                  <a:cubicBezTo>
                    <a:pt x="5084" y="6775"/>
                    <a:pt x="5144" y="6918"/>
                    <a:pt x="5251" y="7025"/>
                  </a:cubicBezTo>
                  <a:cubicBezTo>
                    <a:pt x="5382" y="7156"/>
                    <a:pt x="5549" y="7216"/>
                    <a:pt x="5727" y="7216"/>
                  </a:cubicBezTo>
                  <a:cubicBezTo>
                    <a:pt x="5846" y="7216"/>
                    <a:pt x="5954" y="7192"/>
                    <a:pt x="6049" y="7145"/>
                  </a:cubicBezTo>
                  <a:cubicBezTo>
                    <a:pt x="6061" y="7156"/>
                    <a:pt x="6073" y="7180"/>
                    <a:pt x="6096" y="7204"/>
                  </a:cubicBezTo>
                  <a:lnTo>
                    <a:pt x="7978" y="9085"/>
                  </a:lnTo>
                  <a:cubicBezTo>
                    <a:pt x="8061" y="9169"/>
                    <a:pt x="8180" y="9216"/>
                    <a:pt x="8299" y="9216"/>
                  </a:cubicBezTo>
                  <a:cubicBezTo>
                    <a:pt x="8406" y="9216"/>
                    <a:pt x="8525" y="9169"/>
                    <a:pt x="8609" y="9085"/>
                  </a:cubicBezTo>
                  <a:lnTo>
                    <a:pt x="9085" y="8609"/>
                  </a:lnTo>
                  <a:cubicBezTo>
                    <a:pt x="9252" y="8430"/>
                    <a:pt x="9252" y="8157"/>
                    <a:pt x="9085" y="7978"/>
                  </a:cubicBezTo>
                  <a:lnTo>
                    <a:pt x="7204" y="6097"/>
                  </a:lnTo>
                  <a:cubicBezTo>
                    <a:pt x="7180" y="6073"/>
                    <a:pt x="7156" y="6061"/>
                    <a:pt x="7144" y="6049"/>
                  </a:cubicBezTo>
                  <a:cubicBezTo>
                    <a:pt x="7275" y="5787"/>
                    <a:pt x="7239" y="5466"/>
                    <a:pt x="7025" y="5251"/>
                  </a:cubicBezTo>
                  <a:cubicBezTo>
                    <a:pt x="6918" y="5144"/>
                    <a:pt x="6775" y="5085"/>
                    <a:pt x="6632" y="5061"/>
                  </a:cubicBezTo>
                  <a:cubicBezTo>
                    <a:pt x="6870" y="4585"/>
                    <a:pt x="7001" y="4049"/>
                    <a:pt x="7001" y="3501"/>
                  </a:cubicBezTo>
                  <a:cubicBezTo>
                    <a:pt x="7001" y="2573"/>
                    <a:pt x="6632" y="1691"/>
                    <a:pt x="5977" y="1025"/>
                  </a:cubicBezTo>
                  <a:cubicBezTo>
                    <a:pt x="5311" y="370"/>
                    <a:pt x="4442" y="1"/>
                    <a:pt x="3501"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81" name="Google Shape;1381;p31"/>
            <p:cNvSpPr txBox="1"/>
            <p:nvPr/>
          </p:nvSpPr>
          <p:spPr>
            <a:xfrm>
              <a:off x="1679083" y="2073550"/>
              <a:ext cx="1030500" cy="5349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ar-EG" sz="1867" b="1" kern="0" dirty="0">
                  <a:solidFill>
                    <a:srgbClr val="434343"/>
                  </a:solidFill>
                  <a:latin typeface="Roboto"/>
                  <a:ea typeface="Roboto"/>
                  <a:cs typeface="Roboto"/>
                  <a:sym typeface="Roboto"/>
                </a:rPr>
                <a:t>نظرية الفوضى وتأثير الفراشة </a:t>
              </a:r>
              <a:endParaRPr sz="1867" b="1" kern="0" dirty="0">
                <a:solidFill>
                  <a:srgbClr val="434343"/>
                </a:solidFill>
                <a:latin typeface="Roboto"/>
                <a:ea typeface="Roboto"/>
                <a:cs typeface="Roboto"/>
                <a:sym typeface="Roboto"/>
              </a:endParaRPr>
            </a:p>
          </p:txBody>
        </p:sp>
      </p:grpSp>
      <p:grpSp>
        <p:nvGrpSpPr>
          <p:cNvPr id="1382" name="Google Shape;1382;p31"/>
          <p:cNvGrpSpPr/>
          <p:nvPr/>
        </p:nvGrpSpPr>
        <p:grpSpPr>
          <a:xfrm>
            <a:off x="5289762" y="1575919"/>
            <a:ext cx="1612479" cy="3072405"/>
            <a:chOff x="3967321" y="1181939"/>
            <a:chExt cx="1209359" cy="2304304"/>
          </a:xfrm>
        </p:grpSpPr>
        <p:sp>
          <p:nvSpPr>
            <p:cNvPr id="1383" name="Google Shape;1383;p31"/>
            <p:cNvSpPr/>
            <p:nvPr/>
          </p:nvSpPr>
          <p:spPr>
            <a:xfrm>
              <a:off x="4056743" y="1480568"/>
              <a:ext cx="1030515" cy="2005676"/>
            </a:xfrm>
            <a:custGeom>
              <a:avLst/>
              <a:gdLst/>
              <a:ahLst/>
              <a:cxnLst/>
              <a:rect l="l" t="t" r="r" b="b"/>
              <a:pathLst>
                <a:path w="36768" h="71561" extrusionOk="0">
                  <a:moveTo>
                    <a:pt x="8288" y="1"/>
                  </a:moveTo>
                  <a:cubicBezTo>
                    <a:pt x="3728" y="1"/>
                    <a:pt x="1" y="3728"/>
                    <a:pt x="1" y="8288"/>
                  </a:cubicBezTo>
                  <a:lnTo>
                    <a:pt x="1" y="32124"/>
                  </a:lnTo>
                  <a:cubicBezTo>
                    <a:pt x="1" y="39280"/>
                    <a:pt x="4132" y="45507"/>
                    <a:pt x="10121" y="48543"/>
                  </a:cubicBezTo>
                  <a:cubicBezTo>
                    <a:pt x="14098" y="50555"/>
                    <a:pt x="16658" y="54567"/>
                    <a:pt x="16658" y="59020"/>
                  </a:cubicBezTo>
                  <a:lnTo>
                    <a:pt x="16658" y="59449"/>
                  </a:lnTo>
                  <a:cubicBezTo>
                    <a:pt x="16658" y="61628"/>
                    <a:pt x="16003" y="63723"/>
                    <a:pt x="14920" y="65616"/>
                  </a:cubicBezTo>
                  <a:cubicBezTo>
                    <a:pt x="14515" y="66319"/>
                    <a:pt x="14324" y="67140"/>
                    <a:pt x="14419" y="68033"/>
                  </a:cubicBezTo>
                  <a:cubicBezTo>
                    <a:pt x="14622" y="69855"/>
                    <a:pt x="16086" y="71331"/>
                    <a:pt x="17920" y="71534"/>
                  </a:cubicBezTo>
                  <a:cubicBezTo>
                    <a:pt x="18078" y="71552"/>
                    <a:pt x="18234" y="71560"/>
                    <a:pt x="18387" y="71560"/>
                  </a:cubicBezTo>
                  <a:cubicBezTo>
                    <a:pt x="20582" y="71560"/>
                    <a:pt x="22349" y="69784"/>
                    <a:pt x="22349" y="67581"/>
                  </a:cubicBezTo>
                  <a:cubicBezTo>
                    <a:pt x="22349" y="66854"/>
                    <a:pt x="22147" y="66164"/>
                    <a:pt x="21801" y="65580"/>
                  </a:cubicBezTo>
                  <a:cubicBezTo>
                    <a:pt x="20718" y="63723"/>
                    <a:pt x="20111" y="61628"/>
                    <a:pt x="20111" y="59484"/>
                  </a:cubicBezTo>
                  <a:lnTo>
                    <a:pt x="20111" y="59020"/>
                  </a:lnTo>
                  <a:cubicBezTo>
                    <a:pt x="20111" y="54567"/>
                    <a:pt x="22670" y="50555"/>
                    <a:pt x="26635" y="48543"/>
                  </a:cubicBezTo>
                  <a:cubicBezTo>
                    <a:pt x="32636" y="45507"/>
                    <a:pt x="36767" y="39280"/>
                    <a:pt x="36767" y="32124"/>
                  </a:cubicBezTo>
                  <a:lnTo>
                    <a:pt x="36767" y="8288"/>
                  </a:lnTo>
                  <a:cubicBezTo>
                    <a:pt x="36767" y="3728"/>
                    <a:pt x="33041" y="1"/>
                    <a:pt x="28481" y="1"/>
                  </a:cubicBezTo>
                  <a:close/>
                </a:path>
              </a:pathLst>
            </a:custGeom>
            <a:solidFill>
              <a:srgbClr val="F2F2F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84" name="Google Shape;1384;p31"/>
            <p:cNvSpPr/>
            <p:nvPr/>
          </p:nvSpPr>
          <p:spPr>
            <a:xfrm>
              <a:off x="3967321" y="1687459"/>
              <a:ext cx="1209359" cy="310377"/>
            </a:xfrm>
            <a:custGeom>
              <a:avLst/>
              <a:gdLst/>
              <a:ahLst/>
              <a:cxnLst/>
              <a:rect l="l" t="t" r="r" b="b"/>
              <a:pathLst>
                <a:path w="43149" h="11074" extrusionOk="0">
                  <a:moveTo>
                    <a:pt x="3084" y="1"/>
                  </a:moveTo>
                  <a:cubicBezTo>
                    <a:pt x="1394" y="1"/>
                    <a:pt x="1" y="1382"/>
                    <a:pt x="1" y="3085"/>
                  </a:cubicBezTo>
                  <a:lnTo>
                    <a:pt x="1" y="7990"/>
                  </a:lnTo>
                  <a:cubicBezTo>
                    <a:pt x="1" y="9692"/>
                    <a:pt x="1394" y="11074"/>
                    <a:pt x="3084" y="11074"/>
                  </a:cubicBezTo>
                  <a:lnTo>
                    <a:pt x="40065" y="11074"/>
                  </a:lnTo>
                  <a:cubicBezTo>
                    <a:pt x="41756" y="11074"/>
                    <a:pt x="43149" y="9692"/>
                    <a:pt x="43149" y="7990"/>
                  </a:cubicBezTo>
                  <a:lnTo>
                    <a:pt x="43149" y="3085"/>
                  </a:lnTo>
                  <a:cubicBezTo>
                    <a:pt x="43149" y="1382"/>
                    <a:pt x="41756" y="1"/>
                    <a:pt x="40065" y="1"/>
                  </a:cubicBezTo>
                  <a:close/>
                </a:path>
              </a:pathLst>
            </a:custGeom>
            <a:solidFill>
              <a:srgbClr val="4949E7"/>
            </a:solidFill>
            <a:ln>
              <a:noFill/>
            </a:ln>
          </p:spPr>
          <p:txBody>
            <a:bodyPr spcFirstLastPara="1" wrap="square" lIns="121900" tIns="121900" rIns="121900" bIns="121900" anchor="ctr" anchorCtr="0">
              <a:noAutofit/>
            </a:bodyPr>
            <a:lstStyle/>
            <a:p>
              <a:pPr algn="ctr" defTabSz="1219170">
                <a:buClr>
                  <a:srgbClr val="000000"/>
                </a:buClr>
              </a:pPr>
              <a:endParaRPr sz="1867" kern="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385" name="Google Shape;1385;p31"/>
            <p:cNvSpPr/>
            <p:nvPr/>
          </p:nvSpPr>
          <p:spPr>
            <a:xfrm>
              <a:off x="4505085" y="3309520"/>
              <a:ext cx="133831" cy="133859"/>
            </a:xfrm>
            <a:custGeom>
              <a:avLst/>
              <a:gdLst/>
              <a:ahLst/>
              <a:cxnLst/>
              <a:rect l="l" t="t" r="r" b="b"/>
              <a:pathLst>
                <a:path w="4775" h="4776" extrusionOk="0">
                  <a:moveTo>
                    <a:pt x="2394" y="1"/>
                  </a:moveTo>
                  <a:cubicBezTo>
                    <a:pt x="1072" y="1"/>
                    <a:pt x="1" y="1073"/>
                    <a:pt x="1" y="2394"/>
                  </a:cubicBezTo>
                  <a:cubicBezTo>
                    <a:pt x="1" y="3716"/>
                    <a:pt x="1072" y="4775"/>
                    <a:pt x="2394" y="4775"/>
                  </a:cubicBezTo>
                  <a:cubicBezTo>
                    <a:pt x="3703" y="4775"/>
                    <a:pt x="4775" y="3716"/>
                    <a:pt x="4775" y="2394"/>
                  </a:cubicBezTo>
                  <a:cubicBezTo>
                    <a:pt x="4775" y="1073"/>
                    <a:pt x="3703" y="1"/>
                    <a:pt x="2394" y="1"/>
                  </a:cubicBezTo>
                  <a:close/>
                </a:path>
              </a:pathLst>
            </a:custGeom>
            <a:solidFill>
              <a:srgbClr val="4949E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86" name="Google Shape;1386;p31"/>
            <p:cNvSpPr/>
            <p:nvPr/>
          </p:nvSpPr>
          <p:spPr>
            <a:xfrm>
              <a:off x="4303357" y="1181939"/>
              <a:ext cx="537287" cy="537287"/>
            </a:xfrm>
            <a:custGeom>
              <a:avLst/>
              <a:gdLst/>
              <a:ahLst/>
              <a:cxnLst/>
              <a:rect l="l" t="t" r="r" b="b"/>
              <a:pathLst>
                <a:path w="19170" h="19170" extrusionOk="0">
                  <a:moveTo>
                    <a:pt x="9585" y="1"/>
                  </a:moveTo>
                  <a:cubicBezTo>
                    <a:pt x="4299" y="1"/>
                    <a:pt x="1" y="4287"/>
                    <a:pt x="1" y="9585"/>
                  </a:cubicBezTo>
                  <a:cubicBezTo>
                    <a:pt x="1" y="14872"/>
                    <a:pt x="4299" y="19170"/>
                    <a:pt x="9585" y="19170"/>
                  </a:cubicBezTo>
                  <a:cubicBezTo>
                    <a:pt x="14883" y="19170"/>
                    <a:pt x="19170" y="14872"/>
                    <a:pt x="19170" y="9585"/>
                  </a:cubicBezTo>
                  <a:cubicBezTo>
                    <a:pt x="19170" y="4287"/>
                    <a:pt x="14883" y="1"/>
                    <a:pt x="9585"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87" name="Google Shape;1387;p31"/>
            <p:cNvSpPr/>
            <p:nvPr/>
          </p:nvSpPr>
          <p:spPr>
            <a:xfrm>
              <a:off x="4366419" y="1244999"/>
              <a:ext cx="411163" cy="410827"/>
            </a:xfrm>
            <a:custGeom>
              <a:avLst/>
              <a:gdLst/>
              <a:ahLst/>
              <a:cxnLst/>
              <a:rect l="l" t="t" r="r" b="b"/>
              <a:pathLst>
                <a:path w="14670" h="14658" extrusionOk="0">
                  <a:moveTo>
                    <a:pt x="7335" y="1"/>
                  </a:moveTo>
                  <a:cubicBezTo>
                    <a:pt x="3287" y="1"/>
                    <a:pt x="1" y="3275"/>
                    <a:pt x="1" y="7335"/>
                  </a:cubicBezTo>
                  <a:cubicBezTo>
                    <a:pt x="1" y="11383"/>
                    <a:pt x="3287" y="14657"/>
                    <a:pt x="7335" y="14657"/>
                  </a:cubicBezTo>
                  <a:cubicBezTo>
                    <a:pt x="11395" y="14657"/>
                    <a:pt x="14669" y="11383"/>
                    <a:pt x="14669" y="7335"/>
                  </a:cubicBezTo>
                  <a:cubicBezTo>
                    <a:pt x="14669" y="3275"/>
                    <a:pt x="11395" y="1"/>
                    <a:pt x="7335" y="1"/>
                  </a:cubicBezTo>
                  <a:close/>
                </a:path>
              </a:pathLst>
            </a:custGeom>
            <a:solidFill>
              <a:srgbClr val="4949E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88" name="Google Shape;1388;p31"/>
            <p:cNvSpPr/>
            <p:nvPr/>
          </p:nvSpPr>
          <p:spPr>
            <a:xfrm>
              <a:off x="4453192" y="1364139"/>
              <a:ext cx="237617" cy="169202"/>
            </a:xfrm>
            <a:custGeom>
              <a:avLst/>
              <a:gdLst/>
              <a:ahLst/>
              <a:cxnLst/>
              <a:rect l="l" t="t" r="r" b="b"/>
              <a:pathLst>
                <a:path w="8478" h="6037" extrusionOk="0">
                  <a:moveTo>
                    <a:pt x="7656" y="441"/>
                  </a:moveTo>
                  <a:lnTo>
                    <a:pt x="4477" y="2846"/>
                  </a:lnTo>
                  <a:lnTo>
                    <a:pt x="751" y="441"/>
                  </a:lnTo>
                  <a:close/>
                  <a:moveTo>
                    <a:pt x="8037" y="715"/>
                  </a:moveTo>
                  <a:lnTo>
                    <a:pt x="8037" y="5323"/>
                  </a:lnTo>
                  <a:cubicBezTo>
                    <a:pt x="8037" y="5477"/>
                    <a:pt x="7906" y="5596"/>
                    <a:pt x="7764" y="5596"/>
                  </a:cubicBezTo>
                  <a:lnTo>
                    <a:pt x="715" y="5596"/>
                  </a:lnTo>
                  <a:cubicBezTo>
                    <a:pt x="560" y="5596"/>
                    <a:pt x="441" y="5477"/>
                    <a:pt x="441" y="5323"/>
                  </a:cubicBezTo>
                  <a:lnTo>
                    <a:pt x="441" y="774"/>
                  </a:lnTo>
                  <a:lnTo>
                    <a:pt x="4370" y="3298"/>
                  </a:lnTo>
                  <a:cubicBezTo>
                    <a:pt x="4406" y="3322"/>
                    <a:pt x="4442" y="3334"/>
                    <a:pt x="4489" y="3334"/>
                  </a:cubicBezTo>
                  <a:cubicBezTo>
                    <a:pt x="4537" y="3334"/>
                    <a:pt x="4585" y="3322"/>
                    <a:pt x="4620" y="3287"/>
                  </a:cubicBezTo>
                  <a:lnTo>
                    <a:pt x="8037" y="715"/>
                  </a:lnTo>
                  <a:close/>
                  <a:moveTo>
                    <a:pt x="715" y="0"/>
                  </a:moveTo>
                  <a:cubicBezTo>
                    <a:pt x="322" y="0"/>
                    <a:pt x="1" y="322"/>
                    <a:pt x="1" y="715"/>
                  </a:cubicBezTo>
                  <a:lnTo>
                    <a:pt x="1" y="5323"/>
                  </a:lnTo>
                  <a:cubicBezTo>
                    <a:pt x="1" y="5715"/>
                    <a:pt x="322" y="6037"/>
                    <a:pt x="715" y="6037"/>
                  </a:cubicBezTo>
                  <a:lnTo>
                    <a:pt x="7764" y="6037"/>
                  </a:lnTo>
                  <a:cubicBezTo>
                    <a:pt x="8157" y="6037"/>
                    <a:pt x="8478" y="5715"/>
                    <a:pt x="8478" y="5323"/>
                  </a:cubicBezTo>
                  <a:lnTo>
                    <a:pt x="8478" y="715"/>
                  </a:lnTo>
                  <a:cubicBezTo>
                    <a:pt x="8478" y="322"/>
                    <a:pt x="8157" y="0"/>
                    <a:pt x="7764"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89" name="Google Shape;1389;p31"/>
            <p:cNvSpPr txBox="1"/>
            <p:nvPr/>
          </p:nvSpPr>
          <p:spPr>
            <a:xfrm>
              <a:off x="4056751" y="2073550"/>
              <a:ext cx="1030500" cy="5349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ar-EG" sz="2133" b="1" kern="0" dirty="0">
                  <a:solidFill>
                    <a:srgbClr val="434343"/>
                  </a:solidFill>
                  <a:latin typeface="Roboto"/>
                  <a:ea typeface="Roboto"/>
                  <a:cs typeface="Roboto"/>
                  <a:sym typeface="Roboto"/>
                </a:rPr>
                <a:t>نظرية الإبتكار </a:t>
              </a:r>
              <a:endParaRPr sz="2133" b="1" kern="0" dirty="0">
                <a:solidFill>
                  <a:srgbClr val="434343"/>
                </a:solidFill>
                <a:latin typeface="Roboto"/>
                <a:ea typeface="Roboto"/>
                <a:cs typeface="Roboto"/>
                <a:sym typeface="Roboto"/>
              </a:endParaRPr>
            </a:p>
          </p:txBody>
        </p:sp>
      </p:grpSp>
      <p:grpSp>
        <p:nvGrpSpPr>
          <p:cNvPr id="1390" name="Google Shape;1390;p31"/>
          <p:cNvGrpSpPr/>
          <p:nvPr/>
        </p:nvGrpSpPr>
        <p:grpSpPr>
          <a:xfrm>
            <a:off x="8563306" y="1506996"/>
            <a:ext cx="1612029" cy="3072405"/>
            <a:chOff x="6345325" y="1181939"/>
            <a:chExt cx="1209022" cy="2304304"/>
          </a:xfrm>
        </p:grpSpPr>
        <p:sp>
          <p:nvSpPr>
            <p:cNvPr id="1391" name="Google Shape;1391;p31"/>
            <p:cNvSpPr/>
            <p:nvPr/>
          </p:nvSpPr>
          <p:spPr>
            <a:xfrm>
              <a:off x="6434411" y="1480568"/>
              <a:ext cx="1030851" cy="2005676"/>
            </a:xfrm>
            <a:custGeom>
              <a:avLst/>
              <a:gdLst/>
              <a:ahLst/>
              <a:cxnLst/>
              <a:rect l="l" t="t" r="r" b="b"/>
              <a:pathLst>
                <a:path w="36780" h="71561" extrusionOk="0">
                  <a:moveTo>
                    <a:pt x="8288" y="1"/>
                  </a:moveTo>
                  <a:cubicBezTo>
                    <a:pt x="3728" y="1"/>
                    <a:pt x="1" y="3728"/>
                    <a:pt x="1" y="8288"/>
                  </a:cubicBezTo>
                  <a:lnTo>
                    <a:pt x="1" y="32124"/>
                  </a:lnTo>
                  <a:cubicBezTo>
                    <a:pt x="1" y="39280"/>
                    <a:pt x="4132" y="45507"/>
                    <a:pt x="10133" y="48543"/>
                  </a:cubicBezTo>
                  <a:cubicBezTo>
                    <a:pt x="14098" y="50555"/>
                    <a:pt x="16658" y="54567"/>
                    <a:pt x="16658" y="59020"/>
                  </a:cubicBezTo>
                  <a:lnTo>
                    <a:pt x="16658" y="59449"/>
                  </a:lnTo>
                  <a:cubicBezTo>
                    <a:pt x="16658" y="61628"/>
                    <a:pt x="16015" y="63723"/>
                    <a:pt x="14931" y="65616"/>
                  </a:cubicBezTo>
                  <a:cubicBezTo>
                    <a:pt x="14526" y="66319"/>
                    <a:pt x="14336" y="67140"/>
                    <a:pt x="14431" y="68033"/>
                  </a:cubicBezTo>
                  <a:cubicBezTo>
                    <a:pt x="14622" y="69855"/>
                    <a:pt x="16098" y="71331"/>
                    <a:pt x="17920" y="71534"/>
                  </a:cubicBezTo>
                  <a:cubicBezTo>
                    <a:pt x="18077" y="71552"/>
                    <a:pt x="18233" y="71560"/>
                    <a:pt x="18387" y="71560"/>
                  </a:cubicBezTo>
                  <a:cubicBezTo>
                    <a:pt x="20583" y="71560"/>
                    <a:pt x="22361" y="69784"/>
                    <a:pt x="22361" y="67581"/>
                  </a:cubicBezTo>
                  <a:cubicBezTo>
                    <a:pt x="22361" y="66854"/>
                    <a:pt x="22158" y="66164"/>
                    <a:pt x="21813" y="65580"/>
                  </a:cubicBezTo>
                  <a:cubicBezTo>
                    <a:pt x="20718" y="63723"/>
                    <a:pt x="20111" y="61628"/>
                    <a:pt x="20111" y="59484"/>
                  </a:cubicBezTo>
                  <a:lnTo>
                    <a:pt x="20111" y="59020"/>
                  </a:lnTo>
                  <a:cubicBezTo>
                    <a:pt x="20111" y="54567"/>
                    <a:pt x="22670" y="50555"/>
                    <a:pt x="26647" y="48543"/>
                  </a:cubicBezTo>
                  <a:cubicBezTo>
                    <a:pt x="32636" y="45507"/>
                    <a:pt x="36779" y="39280"/>
                    <a:pt x="36779" y="32124"/>
                  </a:cubicBezTo>
                  <a:lnTo>
                    <a:pt x="36779" y="8288"/>
                  </a:lnTo>
                  <a:cubicBezTo>
                    <a:pt x="36779" y="3728"/>
                    <a:pt x="33041" y="1"/>
                    <a:pt x="28481" y="1"/>
                  </a:cubicBezTo>
                  <a:close/>
                </a:path>
              </a:pathLst>
            </a:custGeom>
            <a:solidFill>
              <a:srgbClr val="F2F2F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92" name="Google Shape;1392;p31"/>
            <p:cNvSpPr/>
            <p:nvPr/>
          </p:nvSpPr>
          <p:spPr>
            <a:xfrm>
              <a:off x="6345325" y="1687459"/>
              <a:ext cx="1209022" cy="310377"/>
            </a:xfrm>
            <a:custGeom>
              <a:avLst/>
              <a:gdLst/>
              <a:ahLst/>
              <a:cxnLst/>
              <a:rect l="l" t="t" r="r" b="b"/>
              <a:pathLst>
                <a:path w="43137" h="11074" extrusionOk="0">
                  <a:moveTo>
                    <a:pt x="3072" y="1"/>
                  </a:moveTo>
                  <a:cubicBezTo>
                    <a:pt x="1381" y="1"/>
                    <a:pt x="0" y="1382"/>
                    <a:pt x="0" y="3085"/>
                  </a:cubicBezTo>
                  <a:lnTo>
                    <a:pt x="0" y="7990"/>
                  </a:lnTo>
                  <a:cubicBezTo>
                    <a:pt x="0" y="9692"/>
                    <a:pt x="1381" y="11074"/>
                    <a:pt x="3072" y="11074"/>
                  </a:cubicBezTo>
                  <a:lnTo>
                    <a:pt x="40053" y="11074"/>
                  </a:lnTo>
                  <a:cubicBezTo>
                    <a:pt x="41756" y="11074"/>
                    <a:pt x="43137" y="9692"/>
                    <a:pt x="43137" y="7990"/>
                  </a:cubicBezTo>
                  <a:lnTo>
                    <a:pt x="43137" y="3085"/>
                  </a:lnTo>
                  <a:cubicBezTo>
                    <a:pt x="43137" y="1382"/>
                    <a:pt x="41756" y="1"/>
                    <a:pt x="40053" y="1"/>
                  </a:cubicBezTo>
                  <a:close/>
                </a:path>
              </a:pathLst>
            </a:custGeom>
            <a:solidFill>
              <a:srgbClr val="69E781"/>
            </a:solidFill>
            <a:ln>
              <a:noFill/>
            </a:ln>
          </p:spPr>
          <p:txBody>
            <a:bodyPr spcFirstLastPara="1" wrap="square" lIns="121900" tIns="121900" rIns="121900" bIns="121900" anchor="ctr" anchorCtr="0">
              <a:noAutofit/>
            </a:bodyPr>
            <a:lstStyle/>
            <a:p>
              <a:pPr algn="ctr" defTabSz="1219170">
                <a:buClr>
                  <a:srgbClr val="000000"/>
                </a:buClr>
              </a:pPr>
              <a:endParaRPr sz="1867" kern="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393" name="Google Shape;1393;p31"/>
            <p:cNvSpPr/>
            <p:nvPr/>
          </p:nvSpPr>
          <p:spPr>
            <a:xfrm>
              <a:off x="6882921" y="3309520"/>
              <a:ext cx="133831" cy="133859"/>
            </a:xfrm>
            <a:custGeom>
              <a:avLst/>
              <a:gdLst/>
              <a:ahLst/>
              <a:cxnLst/>
              <a:rect l="l" t="t" r="r" b="b"/>
              <a:pathLst>
                <a:path w="4775" h="4776" extrusionOk="0">
                  <a:moveTo>
                    <a:pt x="2382" y="1"/>
                  </a:moveTo>
                  <a:cubicBezTo>
                    <a:pt x="1060" y="1"/>
                    <a:pt x="0" y="1073"/>
                    <a:pt x="0" y="2394"/>
                  </a:cubicBezTo>
                  <a:cubicBezTo>
                    <a:pt x="0" y="3716"/>
                    <a:pt x="1060" y="4775"/>
                    <a:pt x="2382" y="4775"/>
                  </a:cubicBezTo>
                  <a:cubicBezTo>
                    <a:pt x="3703" y="4775"/>
                    <a:pt x="4775" y="3716"/>
                    <a:pt x="4775" y="2394"/>
                  </a:cubicBezTo>
                  <a:cubicBezTo>
                    <a:pt x="4775" y="1073"/>
                    <a:pt x="3703" y="1"/>
                    <a:pt x="2382" y="1"/>
                  </a:cubicBezTo>
                  <a:close/>
                </a:path>
              </a:pathLst>
            </a:custGeom>
            <a:solidFill>
              <a:srgbClr val="69E78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94" name="Google Shape;1394;p31"/>
            <p:cNvSpPr/>
            <p:nvPr/>
          </p:nvSpPr>
          <p:spPr>
            <a:xfrm>
              <a:off x="6681193" y="1181939"/>
              <a:ext cx="537287" cy="537287"/>
            </a:xfrm>
            <a:custGeom>
              <a:avLst/>
              <a:gdLst/>
              <a:ahLst/>
              <a:cxnLst/>
              <a:rect l="l" t="t" r="r" b="b"/>
              <a:pathLst>
                <a:path w="19170" h="19170" extrusionOk="0">
                  <a:moveTo>
                    <a:pt x="9585" y="1"/>
                  </a:moveTo>
                  <a:cubicBezTo>
                    <a:pt x="4287" y="1"/>
                    <a:pt x="0" y="4287"/>
                    <a:pt x="0" y="9585"/>
                  </a:cubicBezTo>
                  <a:cubicBezTo>
                    <a:pt x="0" y="14872"/>
                    <a:pt x="4287" y="19170"/>
                    <a:pt x="9585" y="19170"/>
                  </a:cubicBezTo>
                  <a:cubicBezTo>
                    <a:pt x="14871" y="19170"/>
                    <a:pt x="19169" y="14872"/>
                    <a:pt x="19169" y="9585"/>
                  </a:cubicBezTo>
                  <a:cubicBezTo>
                    <a:pt x="19169" y="4287"/>
                    <a:pt x="14871" y="1"/>
                    <a:pt x="9585"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95" name="Google Shape;1395;p31"/>
            <p:cNvSpPr/>
            <p:nvPr/>
          </p:nvSpPr>
          <p:spPr>
            <a:xfrm>
              <a:off x="6744255" y="1244999"/>
              <a:ext cx="411163" cy="410827"/>
            </a:xfrm>
            <a:custGeom>
              <a:avLst/>
              <a:gdLst/>
              <a:ahLst/>
              <a:cxnLst/>
              <a:rect l="l" t="t" r="r" b="b"/>
              <a:pathLst>
                <a:path w="14670" h="14658" extrusionOk="0">
                  <a:moveTo>
                    <a:pt x="7335" y="1"/>
                  </a:moveTo>
                  <a:cubicBezTo>
                    <a:pt x="3287" y="1"/>
                    <a:pt x="1" y="3275"/>
                    <a:pt x="1" y="7335"/>
                  </a:cubicBezTo>
                  <a:cubicBezTo>
                    <a:pt x="1" y="11383"/>
                    <a:pt x="3287" y="14657"/>
                    <a:pt x="7335" y="14657"/>
                  </a:cubicBezTo>
                  <a:cubicBezTo>
                    <a:pt x="11383" y="14657"/>
                    <a:pt x="14669" y="11383"/>
                    <a:pt x="14669" y="7335"/>
                  </a:cubicBezTo>
                  <a:cubicBezTo>
                    <a:pt x="14669" y="3275"/>
                    <a:pt x="11383" y="1"/>
                    <a:pt x="7335" y="1"/>
                  </a:cubicBezTo>
                  <a:close/>
                </a:path>
              </a:pathLst>
            </a:custGeom>
            <a:solidFill>
              <a:srgbClr val="69E78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96" name="Google Shape;1396;p31"/>
            <p:cNvSpPr/>
            <p:nvPr/>
          </p:nvSpPr>
          <p:spPr>
            <a:xfrm>
              <a:off x="6908608" y="1404357"/>
              <a:ext cx="82457" cy="81280"/>
            </a:xfrm>
            <a:custGeom>
              <a:avLst/>
              <a:gdLst/>
              <a:ahLst/>
              <a:cxnLst/>
              <a:rect l="l" t="t" r="r" b="b"/>
              <a:pathLst>
                <a:path w="2942" h="2900" extrusionOk="0">
                  <a:moveTo>
                    <a:pt x="243" y="0"/>
                  </a:moveTo>
                  <a:cubicBezTo>
                    <a:pt x="201" y="0"/>
                    <a:pt x="157" y="14"/>
                    <a:pt x="120" y="42"/>
                  </a:cubicBezTo>
                  <a:cubicBezTo>
                    <a:pt x="25" y="101"/>
                    <a:pt x="1" y="232"/>
                    <a:pt x="60" y="328"/>
                  </a:cubicBezTo>
                  <a:cubicBezTo>
                    <a:pt x="156" y="447"/>
                    <a:pt x="1846" y="2125"/>
                    <a:pt x="2573" y="2840"/>
                  </a:cubicBezTo>
                  <a:cubicBezTo>
                    <a:pt x="2620" y="2875"/>
                    <a:pt x="2668" y="2899"/>
                    <a:pt x="2715" y="2899"/>
                  </a:cubicBezTo>
                  <a:cubicBezTo>
                    <a:pt x="2775" y="2899"/>
                    <a:pt x="2823" y="2875"/>
                    <a:pt x="2870" y="2840"/>
                  </a:cubicBezTo>
                  <a:cubicBezTo>
                    <a:pt x="2942" y="2756"/>
                    <a:pt x="2942" y="2625"/>
                    <a:pt x="2858" y="2542"/>
                  </a:cubicBezTo>
                  <a:cubicBezTo>
                    <a:pt x="1965" y="1661"/>
                    <a:pt x="513" y="220"/>
                    <a:pt x="406" y="89"/>
                  </a:cubicBezTo>
                  <a:cubicBezTo>
                    <a:pt x="370" y="32"/>
                    <a:pt x="307" y="0"/>
                    <a:pt x="243"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97" name="Google Shape;1397;p31"/>
            <p:cNvSpPr/>
            <p:nvPr/>
          </p:nvSpPr>
          <p:spPr>
            <a:xfrm>
              <a:off x="6908608" y="1404469"/>
              <a:ext cx="82457" cy="81168"/>
            </a:xfrm>
            <a:custGeom>
              <a:avLst/>
              <a:gdLst/>
              <a:ahLst/>
              <a:cxnLst/>
              <a:rect l="l" t="t" r="r" b="b"/>
              <a:pathLst>
                <a:path w="2942" h="2896" extrusionOk="0">
                  <a:moveTo>
                    <a:pt x="2706" y="0"/>
                  </a:moveTo>
                  <a:cubicBezTo>
                    <a:pt x="2668" y="0"/>
                    <a:pt x="2631" y="12"/>
                    <a:pt x="2596" y="38"/>
                  </a:cubicBezTo>
                  <a:cubicBezTo>
                    <a:pt x="2465" y="121"/>
                    <a:pt x="786" y="1812"/>
                    <a:pt x="84" y="2538"/>
                  </a:cubicBezTo>
                  <a:cubicBezTo>
                    <a:pt x="1" y="2621"/>
                    <a:pt x="1" y="2752"/>
                    <a:pt x="84" y="2836"/>
                  </a:cubicBezTo>
                  <a:cubicBezTo>
                    <a:pt x="120" y="2871"/>
                    <a:pt x="179" y="2895"/>
                    <a:pt x="227" y="2895"/>
                  </a:cubicBezTo>
                  <a:cubicBezTo>
                    <a:pt x="275" y="2895"/>
                    <a:pt x="334" y="2871"/>
                    <a:pt x="370" y="2836"/>
                  </a:cubicBezTo>
                  <a:cubicBezTo>
                    <a:pt x="1251" y="1943"/>
                    <a:pt x="2691" y="490"/>
                    <a:pt x="2822" y="371"/>
                  </a:cubicBezTo>
                  <a:cubicBezTo>
                    <a:pt x="2918" y="312"/>
                    <a:pt x="2942" y="181"/>
                    <a:pt x="2882" y="97"/>
                  </a:cubicBezTo>
                  <a:cubicBezTo>
                    <a:pt x="2836" y="37"/>
                    <a:pt x="2772" y="0"/>
                    <a:pt x="2706"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98" name="Google Shape;1398;p31"/>
            <p:cNvSpPr/>
            <p:nvPr/>
          </p:nvSpPr>
          <p:spPr>
            <a:xfrm>
              <a:off x="6829529" y="1325771"/>
              <a:ext cx="240616" cy="240952"/>
            </a:xfrm>
            <a:custGeom>
              <a:avLst/>
              <a:gdLst/>
              <a:ahLst/>
              <a:cxnLst/>
              <a:rect l="l" t="t" r="r" b="b"/>
              <a:pathLst>
                <a:path w="8585" h="8597" extrusionOk="0">
                  <a:moveTo>
                    <a:pt x="4287" y="417"/>
                  </a:moveTo>
                  <a:cubicBezTo>
                    <a:pt x="6430" y="417"/>
                    <a:pt x="8168" y="2155"/>
                    <a:pt x="8168" y="4298"/>
                  </a:cubicBezTo>
                  <a:cubicBezTo>
                    <a:pt x="8168" y="6441"/>
                    <a:pt x="6430" y="8180"/>
                    <a:pt x="4287" y="8180"/>
                  </a:cubicBezTo>
                  <a:cubicBezTo>
                    <a:pt x="2156" y="8180"/>
                    <a:pt x="405" y="6441"/>
                    <a:pt x="405" y="4298"/>
                  </a:cubicBezTo>
                  <a:cubicBezTo>
                    <a:pt x="405" y="2155"/>
                    <a:pt x="2156" y="417"/>
                    <a:pt x="4287" y="417"/>
                  </a:cubicBezTo>
                  <a:close/>
                  <a:moveTo>
                    <a:pt x="4287" y="0"/>
                  </a:moveTo>
                  <a:cubicBezTo>
                    <a:pt x="1918" y="0"/>
                    <a:pt x="1" y="1929"/>
                    <a:pt x="1" y="4298"/>
                  </a:cubicBezTo>
                  <a:cubicBezTo>
                    <a:pt x="1" y="6668"/>
                    <a:pt x="1918" y="8597"/>
                    <a:pt x="4287" y="8597"/>
                  </a:cubicBezTo>
                  <a:cubicBezTo>
                    <a:pt x="6656" y="8597"/>
                    <a:pt x="8585" y="6668"/>
                    <a:pt x="8585" y="4298"/>
                  </a:cubicBezTo>
                  <a:cubicBezTo>
                    <a:pt x="8585" y="1929"/>
                    <a:pt x="6656" y="0"/>
                    <a:pt x="4287"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399" name="Google Shape;1399;p31"/>
            <p:cNvSpPr/>
            <p:nvPr/>
          </p:nvSpPr>
          <p:spPr>
            <a:xfrm>
              <a:off x="6860723" y="1357133"/>
              <a:ext cx="178227" cy="178227"/>
            </a:xfrm>
            <a:custGeom>
              <a:avLst/>
              <a:gdLst/>
              <a:ahLst/>
              <a:cxnLst/>
              <a:rect l="l" t="t" r="r" b="b"/>
              <a:pathLst>
                <a:path w="6359" h="6359" extrusionOk="0">
                  <a:moveTo>
                    <a:pt x="3180" y="417"/>
                  </a:moveTo>
                  <a:cubicBezTo>
                    <a:pt x="4704" y="417"/>
                    <a:pt x="5942" y="1655"/>
                    <a:pt x="5942" y="3179"/>
                  </a:cubicBezTo>
                  <a:cubicBezTo>
                    <a:pt x="5942" y="4703"/>
                    <a:pt x="4704" y="5942"/>
                    <a:pt x="3180" y="5942"/>
                  </a:cubicBezTo>
                  <a:cubicBezTo>
                    <a:pt x="1656" y="5942"/>
                    <a:pt x="418" y="4703"/>
                    <a:pt x="418" y="3179"/>
                  </a:cubicBezTo>
                  <a:cubicBezTo>
                    <a:pt x="418" y="1655"/>
                    <a:pt x="1656" y="417"/>
                    <a:pt x="3180" y="417"/>
                  </a:cubicBezTo>
                  <a:close/>
                  <a:moveTo>
                    <a:pt x="3180" y="0"/>
                  </a:moveTo>
                  <a:cubicBezTo>
                    <a:pt x="1430" y="0"/>
                    <a:pt x="1" y="1429"/>
                    <a:pt x="1" y="3179"/>
                  </a:cubicBezTo>
                  <a:cubicBezTo>
                    <a:pt x="1" y="4930"/>
                    <a:pt x="1430" y="6358"/>
                    <a:pt x="3180" y="6358"/>
                  </a:cubicBezTo>
                  <a:cubicBezTo>
                    <a:pt x="4930" y="6358"/>
                    <a:pt x="6359" y="4930"/>
                    <a:pt x="6359" y="3179"/>
                  </a:cubicBezTo>
                  <a:cubicBezTo>
                    <a:pt x="6359" y="1429"/>
                    <a:pt x="4930" y="0"/>
                    <a:pt x="3180"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00" name="Google Shape;1400;p31"/>
            <p:cNvSpPr txBox="1"/>
            <p:nvPr/>
          </p:nvSpPr>
          <p:spPr>
            <a:xfrm>
              <a:off x="6434587" y="2073550"/>
              <a:ext cx="1030500" cy="5349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ar-EG" sz="1867" b="1" kern="0" dirty="0">
                  <a:solidFill>
                    <a:srgbClr val="434343"/>
                  </a:solidFill>
                  <a:latin typeface="Roboto"/>
                  <a:ea typeface="Roboto"/>
                  <a:cs typeface="Roboto"/>
                  <a:sym typeface="Roboto"/>
                </a:rPr>
                <a:t>نظرية الإسناد </a:t>
              </a:r>
              <a:endParaRPr sz="1867" b="1" kern="0" dirty="0">
                <a:solidFill>
                  <a:srgbClr val="434343"/>
                </a:solidFill>
                <a:latin typeface="Roboto"/>
                <a:ea typeface="Roboto"/>
                <a:cs typeface="Roboto"/>
                <a:sym typeface="Roboto"/>
              </a:endParaRPr>
            </a:p>
          </p:txBody>
        </p:sp>
      </p:grpSp>
      <p:grpSp>
        <p:nvGrpSpPr>
          <p:cNvPr id="1401" name="Google Shape;1401;p31"/>
          <p:cNvGrpSpPr/>
          <p:nvPr/>
        </p:nvGrpSpPr>
        <p:grpSpPr>
          <a:xfrm>
            <a:off x="6874861" y="2842840"/>
            <a:ext cx="1612479" cy="3072369"/>
            <a:chOff x="5156323" y="2022404"/>
            <a:chExt cx="1209359" cy="2304277"/>
          </a:xfrm>
        </p:grpSpPr>
        <p:sp>
          <p:nvSpPr>
            <p:cNvPr id="1402" name="Google Shape;1402;p31"/>
            <p:cNvSpPr/>
            <p:nvPr/>
          </p:nvSpPr>
          <p:spPr>
            <a:xfrm>
              <a:off x="5245591" y="2022404"/>
              <a:ext cx="1030823" cy="2005676"/>
            </a:xfrm>
            <a:custGeom>
              <a:avLst/>
              <a:gdLst/>
              <a:ahLst/>
              <a:cxnLst/>
              <a:rect l="l" t="t" r="r" b="b"/>
              <a:pathLst>
                <a:path w="36779" h="71561" extrusionOk="0">
                  <a:moveTo>
                    <a:pt x="18392" y="1"/>
                  </a:moveTo>
                  <a:cubicBezTo>
                    <a:pt x="16196" y="1"/>
                    <a:pt x="14419" y="1777"/>
                    <a:pt x="14419" y="3980"/>
                  </a:cubicBezTo>
                  <a:cubicBezTo>
                    <a:pt x="14419" y="4707"/>
                    <a:pt x="14621" y="5397"/>
                    <a:pt x="14966" y="5981"/>
                  </a:cubicBezTo>
                  <a:cubicBezTo>
                    <a:pt x="16062" y="7838"/>
                    <a:pt x="16669" y="9933"/>
                    <a:pt x="16669" y="12077"/>
                  </a:cubicBezTo>
                  <a:lnTo>
                    <a:pt x="16669" y="12541"/>
                  </a:lnTo>
                  <a:cubicBezTo>
                    <a:pt x="16669" y="16994"/>
                    <a:pt x="14109" y="21006"/>
                    <a:pt x="10132" y="23018"/>
                  </a:cubicBezTo>
                  <a:cubicBezTo>
                    <a:pt x="4143" y="26054"/>
                    <a:pt x="0" y="32281"/>
                    <a:pt x="0" y="39437"/>
                  </a:cubicBezTo>
                  <a:lnTo>
                    <a:pt x="0" y="63273"/>
                  </a:lnTo>
                  <a:cubicBezTo>
                    <a:pt x="0" y="67833"/>
                    <a:pt x="3739" y="71560"/>
                    <a:pt x="8299" y="71560"/>
                  </a:cubicBezTo>
                  <a:lnTo>
                    <a:pt x="28492" y="71560"/>
                  </a:lnTo>
                  <a:cubicBezTo>
                    <a:pt x="33052" y="71560"/>
                    <a:pt x="36778" y="67833"/>
                    <a:pt x="36778" y="63273"/>
                  </a:cubicBezTo>
                  <a:lnTo>
                    <a:pt x="36778" y="39437"/>
                  </a:lnTo>
                  <a:cubicBezTo>
                    <a:pt x="36778" y="32281"/>
                    <a:pt x="32647" y="26054"/>
                    <a:pt x="26646" y="23018"/>
                  </a:cubicBezTo>
                  <a:cubicBezTo>
                    <a:pt x="22681" y="21006"/>
                    <a:pt x="20122" y="16994"/>
                    <a:pt x="20122" y="12541"/>
                  </a:cubicBezTo>
                  <a:lnTo>
                    <a:pt x="20122" y="12112"/>
                  </a:lnTo>
                  <a:cubicBezTo>
                    <a:pt x="20122" y="9933"/>
                    <a:pt x="20776" y="7838"/>
                    <a:pt x="21860" y="5945"/>
                  </a:cubicBezTo>
                  <a:cubicBezTo>
                    <a:pt x="22253" y="5242"/>
                    <a:pt x="22455" y="4421"/>
                    <a:pt x="22360" y="3528"/>
                  </a:cubicBezTo>
                  <a:cubicBezTo>
                    <a:pt x="22158" y="1706"/>
                    <a:pt x="20681" y="230"/>
                    <a:pt x="18860" y="27"/>
                  </a:cubicBezTo>
                  <a:cubicBezTo>
                    <a:pt x="18702" y="10"/>
                    <a:pt x="18546" y="1"/>
                    <a:pt x="18392" y="1"/>
                  </a:cubicBezTo>
                  <a:close/>
                </a:path>
              </a:pathLst>
            </a:custGeom>
            <a:solidFill>
              <a:srgbClr val="F2F2F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03" name="Google Shape;1403;p31"/>
            <p:cNvSpPr/>
            <p:nvPr/>
          </p:nvSpPr>
          <p:spPr>
            <a:xfrm>
              <a:off x="5156323" y="3510751"/>
              <a:ext cx="1209359" cy="310377"/>
            </a:xfrm>
            <a:custGeom>
              <a:avLst/>
              <a:gdLst/>
              <a:ahLst/>
              <a:cxnLst/>
              <a:rect l="l" t="t" r="r" b="b"/>
              <a:pathLst>
                <a:path w="43149" h="11074" extrusionOk="0">
                  <a:moveTo>
                    <a:pt x="3084" y="0"/>
                  </a:moveTo>
                  <a:cubicBezTo>
                    <a:pt x="1394" y="0"/>
                    <a:pt x="1" y="1382"/>
                    <a:pt x="1" y="3084"/>
                  </a:cubicBezTo>
                  <a:lnTo>
                    <a:pt x="1" y="7990"/>
                  </a:lnTo>
                  <a:cubicBezTo>
                    <a:pt x="1" y="9692"/>
                    <a:pt x="1394" y="11073"/>
                    <a:pt x="3084" y="11073"/>
                  </a:cubicBezTo>
                  <a:lnTo>
                    <a:pt x="40065" y="11073"/>
                  </a:lnTo>
                  <a:cubicBezTo>
                    <a:pt x="41756" y="11073"/>
                    <a:pt x="43149" y="9692"/>
                    <a:pt x="43149" y="7990"/>
                  </a:cubicBezTo>
                  <a:lnTo>
                    <a:pt x="43149" y="3084"/>
                  </a:lnTo>
                  <a:cubicBezTo>
                    <a:pt x="43149" y="1382"/>
                    <a:pt x="41756" y="0"/>
                    <a:pt x="40065" y="0"/>
                  </a:cubicBezTo>
                  <a:close/>
                </a:path>
              </a:pathLst>
            </a:custGeom>
            <a:solidFill>
              <a:srgbClr val="5EB2FC"/>
            </a:solidFill>
            <a:ln>
              <a:noFill/>
            </a:ln>
          </p:spPr>
          <p:txBody>
            <a:bodyPr spcFirstLastPara="1" wrap="square" lIns="121900" tIns="121900" rIns="121900" bIns="121900" anchor="ctr" anchorCtr="0">
              <a:noAutofit/>
            </a:bodyPr>
            <a:lstStyle/>
            <a:p>
              <a:pPr algn="ctr" defTabSz="1219170">
                <a:buClr>
                  <a:srgbClr val="000000"/>
                </a:buClr>
              </a:pPr>
              <a:endParaRPr sz="1867" kern="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404" name="Google Shape;1404;p31"/>
            <p:cNvSpPr/>
            <p:nvPr/>
          </p:nvSpPr>
          <p:spPr>
            <a:xfrm>
              <a:off x="5694087" y="2065200"/>
              <a:ext cx="133831" cy="133859"/>
            </a:xfrm>
            <a:custGeom>
              <a:avLst/>
              <a:gdLst/>
              <a:ahLst/>
              <a:cxnLst/>
              <a:rect l="l" t="t" r="r" b="b"/>
              <a:pathLst>
                <a:path w="4775" h="4776" extrusionOk="0">
                  <a:moveTo>
                    <a:pt x="2394" y="1"/>
                  </a:moveTo>
                  <a:cubicBezTo>
                    <a:pt x="1072" y="1"/>
                    <a:pt x="1" y="1060"/>
                    <a:pt x="1" y="2382"/>
                  </a:cubicBezTo>
                  <a:cubicBezTo>
                    <a:pt x="1" y="3704"/>
                    <a:pt x="1072" y="4775"/>
                    <a:pt x="2394" y="4775"/>
                  </a:cubicBezTo>
                  <a:cubicBezTo>
                    <a:pt x="3715" y="4775"/>
                    <a:pt x="4775" y="3704"/>
                    <a:pt x="4775" y="2382"/>
                  </a:cubicBezTo>
                  <a:cubicBezTo>
                    <a:pt x="4775" y="1060"/>
                    <a:pt x="3715" y="1"/>
                    <a:pt x="2394" y="1"/>
                  </a:cubicBezTo>
                  <a:close/>
                </a:path>
              </a:pathLst>
            </a:custGeom>
            <a:solidFill>
              <a:srgbClr val="5EB2FC"/>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05" name="Google Shape;1405;p31"/>
            <p:cNvSpPr/>
            <p:nvPr/>
          </p:nvSpPr>
          <p:spPr>
            <a:xfrm>
              <a:off x="5492359" y="3789393"/>
              <a:ext cx="537287" cy="537287"/>
            </a:xfrm>
            <a:custGeom>
              <a:avLst/>
              <a:gdLst/>
              <a:ahLst/>
              <a:cxnLst/>
              <a:rect l="l" t="t" r="r" b="b"/>
              <a:pathLst>
                <a:path w="19170" h="19170" extrusionOk="0">
                  <a:moveTo>
                    <a:pt x="9585" y="0"/>
                  </a:moveTo>
                  <a:cubicBezTo>
                    <a:pt x="4299" y="0"/>
                    <a:pt x="1" y="4299"/>
                    <a:pt x="1" y="9585"/>
                  </a:cubicBezTo>
                  <a:cubicBezTo>
                    <a:pt x="1" y="14883"/>
                    <a:pt x="4299" y="19169"/>
                    <a:pt x="9585" y="19169"/>
                  </a:cubicBezTo>
                  <a:cubicBezTo>
                    <a:pt x="14884" y="19169"/>
                    <a:pt x="19170" y="14883"/>
                    <a:pt x="19170" y="9585"/>
                  </a:cubicBezTo>
                  <a:cubicBezTo>
                    <a:pt x="19170" y="4299"/>
                    <a:pt x="14884" y="0"/>
                    <a:pt x="9585"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06" name="Google Shape;1406;p31"/>
            <p:cNvSpPr/>
            <p:nvPr/>
          </p:nvSpPr>
          <p:spPr>
            <a:xfrm>
              <a:off x="5555435" y="3852789"/>
              <a:ext cx="411135" cy="410827"/>
            </a:xfrm>
            <a:custGeom>
              <a:avLst/>
              <a:gdLst/>
              <a:ahLst/>
              <a:cxnLst/>
              <a:rect l="l" t="t" r="r" b="b"/>
              <a:pathLst>
                <a:path w="14669" h="14658" extrusionOk="0">
                  <a:moveTo>
                    <a:pt x="7334" y="1"/>
                  </a:moveTo>
                  <a:cubicBezTo>
                    <a:pt x="3286" y="1"/>
                    <a:pt x="0" y="3275"/>
                    <a:pt x="0" y="7323"/>
                  </a:cubicBezTo>
                  <a:cubicBezTo>
                    <a:pt x="0" y="11383"/>
                    <a:pt x="3286" y="14657"/>
                    <a:pt x="7334" y="14657"/>
                  </a:cubicBezTo>
                  <a:cubicBezTo>
                    <a:pt x="11383" y="14657"/>
                    <a:pt x="14669" y="11383"/>
                    <a:pt x="14669" y="7323"/>
                  </a:cubicBezTo>
                  <a:cubicBezTo>
                    <a:pt x="14669" y="3275"/>
                    <a:pt x="11383" y="1"/>
                    <a:pt x="7334" y="1"/>
                  </a:cubicBezTo>
                  <a:close/>
                </a:path>
              </a:pathLst>
            </a:custGeom>
            <a:solidFill>
              <a:srgbClr val="5EB2FC"/>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07" name="Google Shape;1407;p31"/>
            <p:cNvSpPr/>
            <p:nvPr/>
          </p:nvSpPr>
          <p:spPr>
            <a:xfrm>
              <a:off x="5670880" y="3945893"/>
              <a:ext cx="180245" cy="197566"/>
            </a:xfrm>
            <a:custGeom>
              <a:avLst/>
              <a:gdLst/>
              <a:ahLst/>
              <a:cxnLst/>
              <a:rect l="l" t="t" r="r" b="b"/>
              <a:pathLst>
                <a:path w="6431" h="7049" extrusionOk="0">
                  <a:moveTo>
                    <a:pt x="3215" y="453"/>
                  </a:moveTo>
                  <a:cubicBezTo>
                    <a:pt x="4061" y="453"/>
                    <a:pt x="4751" y="1143"/>
                    <a:pt x="4751" y="1989"/>
                  </a:cubicBezTo>
                  <a:cubicBezTo>
                    <a:pt x="4751" y="2834"/>
                    <a:pt x="4061" y="3525"/>
                    <a:pt x="3215" y="3525"/>
                  </a:cubicBezTo>
                  <a:cubicBezTo>
                    <a:pt x="2370" y="3525"/>
                    <a:pt x="1680" y="2834"/>
                    <a:pt x="1680" y="1989"/>
                  </a:cubicBezTo>
                  <a:cubicBezTo>
                    <a:pt x="1680" y="1143"/>
                    <a:pt x="2370" y="453"/>
                    <a:pt x="3215" y="453"/>
                  </a:cubicBezTo>
                  <a:close/>
                  <a:moveTo>
                    <a:pt x="3215" y="4060"/>
                  </a:moveTo>
                  <a:cubicBezTo>
                    <a:pt x="4668" y="4060"/>
                    <a:pt x="5859" y="5180"/>
                    <a:pt x="5978" y="6608"/>
                  </a:cubicBezTo>
                  <a:lnTo>
                    <a:pt x="453" y="6608"/>
                  </a:lnTo>
                  <a:cubicBezTo>
                    <a:pt x="572" y="5180"/>
                    <a:pt x="1763" y="4060"/>
                    <a:pt x="3215" y="4060"/>
                  </a:cubicBezTo>
                  <a:close/>
                  <a:moveTo>
                    <a:pt x="3215" y="0"/>
                  </a:moveTo>
                  <a:cubicBezTo>
                    <a:pt x="2120" y="0"/>
                    <a:pt x="1239" y="893"/>
                    <a:pt x="1239" y="1989"/>
                  </a:cubicBezTo>
                  <a:cubicBezTo>
                    <a:pt x="1239" y="2751"/>
                    <a:pt x="1680" y="3417"/>
                    <a:pt x="2311" y="3751"/>
                  </a:cubicBezTo>
                  <a:cubicBezTo>
                    <a:pt x="977" y="4132"/>
                    <a:pt x="1" y="5370"/>
                    <a:pt x="1" y="6835"/>
                  </a:cubicBezTo>
                  <a:cubicBezTo>
                    <a:pt x="1" y="6954"/>
                    <a:pt x="96" y="7049"/>
                    <a:pt x="227" y="7049"/>
                  </a:cubicBezTo>
                  <a:lnTo>
                    <a:pt x="6204" y="7049"/>
                  </a:lnTo>
                  <a:cubicBezTo>
                    <a:pt x="6323" y="7049"/>
                    <a:pt x="6430" y="6954"/>
                    <a:pt x="6430" y="6835"/>
                  </a:cubicBezTo>
                  <a:cubicBezTo>
                    <a:pt x="6430" y="5370"/>
                    <a:pt x="5454" y="4132"/>
                    <a:pt x="4108" y="3751"/>
                  </a:cubicBezTo>
                  <a:cubicBezTo>
                    <a:pt x="4751" y="3417"/>
                    <a:pt x="5192" y="2751"/>
                    <a:pt x="5192" y="1989"/>
                  </a:cubicBezTo>
                  <a:cubicBezTo>
                    <a:pt x="5192" y="893"/>
                    <a:pt x="4311" y="0"/>
                    <a:pt x="3215"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08" name="Google Shape;1408;p31"/>
            <p:cNvSpPr txBox="1"/>
            <p:nvPr/>
          </p:nvSpPr>
          <p:spPr>
            <a:xfrm>
              <a:off x="5245753" y="2899650"/>
              <a:ext cx="1030500" cy="5349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ar-EG" sz="1600" b="1" kern="0" dirty="0">
                  <a:solidFill>
                    <a:srgbClr val="434343"/>
                  </a:solidFill>
                  <a:latin typeface="Roboto"/>
                  <a:ea typeface="Roboto"/>
                  <a:cs typeface="Roboto"/>
                  <a:sym typeface="Roboto"/>
                </a:rPr>
                <a:t>نظرية إتصالات الأزمة الموقفية </a:t>
              </a:r>
              <a:endParaRPr sz="1600" b="1" kern="0" dirty="0">
                <a:solidFill>
                  <a:srgbClr val="434343"/>
                </a:solidFill>
                <a:latin typeface="Roboto"/>
                <a:ea typeface="Roboto"/>
                <a:cs typeface="Roboto"/>
                <a:sym typeface="Roboto"/>
              </a:endParaRPr>
            </a:p>
          </p:txBody>
        </p:sp>
      </p:grpSp>
      <p:grpSp>
        <p:nvGrpSpPr>
          <p:cNvPr id="1409" name="Google Shape;1409;p31"/>
          <p:cNvGrpSpPr/>
          <p:nvPr/>
        </p:nvGrpSpPr>
        <p:grpSpPr>
          <a:xfrm>
            <a:off x="3704875" y="2696540"/>
            <a:ext cx="1612029" cy="3072369"/>
            <a:chOff x="2778656" y="2022404"/>
            <a:chExt cx="1209022" cy="2304277"/>
          </a:xfrm>
        </p:grpSpPr>
        <p:sp>
          <p:nvSpPr>
            <p:cNvPr id="1410" name="Google Shape;1410;p31"/>
            <p:cNvSpPr/>
            <p:nvPr/>
          </p:nvSpPr>
          <p:spPr>
            <a:xfrm>
              <a:off x="2867755" y="2022404"/>
              <a:ext cx="1030823" cy="2005676"/>
            </a:xfrm>
            <a:custGeom>
              <a:avLst/>
              <a:gdLst/>
              <a:ahLst/>
              <a:cxnLst/>
              <a:rect l="l" t="t" r="r" b="b"/>
              <a:pathLst>
                <a:path w="36779" h="71561" extrusionOk="0">
                  <a:moveTo>
                    <a:pt x="18382" y="1"/>
                  </a:moveTo>
                  <a:cubicBezTo>
                    <a:pt x="16196" y="1"/>
                    <a:pt x="14418" y="1777"/>
                    <a:pt x="14418" y="3980"/>
                  </a:cubicBezTo>
                  <a:cubicBezTo>
                    <a:pt x="14418" y="4707"/>
                    <a:pt x="14621" y="5397"/>
                    <a:pt x="14966" y="5981"/>
                  </a:cubicBezTo>
                  <a:cubicBezTo>
                    <a:pt x="16062" y="7838"/>
                    <a:pt x="16657" y="9933"/>
                    <a:pt x="16657" y="12077"/>
                  </a:cubicBezTo>
                  <a:lnTo>
                    <a:pt x="16657" y="12541"/>
                  </a:lnTo>
                  <a:cubicBezTo>
                    <a:pt x="16657" y="16994"/>
                    <a:pt x="14097" y="21006"/>
                    <a:pt x="10132" y="23018"/>
                  </a:cubicBezTo>
                  <a:cubicBezTo>
                    <a:pt x="4131" y="26054"/>
                    <a:pt x="0" y="32281"/>
                    <a:pt x="0" y="39437"/>
                  </a:cubicBezTo>
                  <a:lnTo>
                    <a:pt x="0" y="63273"/>
                  </a:lnTo>
                  <a:cubicBezTo>
                    <a:pt x="0" y="67833"/>
                    <a:pt x="3727" y="71560"/>
                    <a:pt x="8287" y="71560"/>
                  </a:cubicBezTo>
                  <a:lnTo>
                    <a:pt x="28492" y="71560"/>
                  </a:lnTo>
                  <a:cubicBezTo>
                    <a:pt x="33052" y="71560"/>
                    <a:pt x="36778" y="67833"/>
                    <a:pt x="36778" y="63273"/>
                  </a:cubicBezTo>
                  <a:lnTo>
                    <a:pt x="36778" y="39437"/>
                  </a:lnTo>
                  <a:cubicBezTo>
                    <a:pt x="36778" y="32281"/>
                    <a:pt x="32647" y="26054"/>
                    <a:pt x="26646" y="23018"/>
                  </a:cubicBezTo>
                  <a:cubicBezTo>
                    <a:pt x="22670" y="21006"/>
                    <a:pt x="20122" y="16994"/>
                    <a:pt x="20122" y="12541"/>
                  </a:cubicBezTo>
                  <a:lnTo>
                    <a:pt x="20122" y="12112"/>
                  </a:lnTo>
                  <a:cubicBezTo>
                    <a:pt x="20122" y="9933"/>
                    <a:pt x="20765" y="7838"/>
                    <a:pt x="21848" y="5945"/>
                  </a:cubicBezTo>
                  <a:cubicBezTo>
                    <a:pt x="22253" y="5242"/>
                    <a:pt x="22443" y="4421"/>
                    <a:pt x="22348" y="3528"/>
                  </a:cubicBezTo>
                  <a:cubicBezTo>
                    <a:pt x="22158" y="1706"/>
                    <a:pt x="20681" y="230"/>
                    <a:pt x="18848" y="27"/>
                  </a:cubicBezTo>
                  <a:cubicBezTo>
                    <a:pt x="18691" y="10"/>
                    <a:pt x="18535" y="1"/>
                    <a:pt x="18382" y="1"/>
                  </a:cubicBezTo>
                  <a:close/>
                </a:path>
              </a:pathLst>
            </a:custGeom>
            <a:solidFill>
              <a:srgbClr val="F2F2F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11" name="Google Shape;1411;p31"/>
            <p:cNvSpPr/>
            <p:nvPr/>
          </p:nvSpPr>
          <p:spPr>
            <a:xfrm>
              <a:off x="2778656" y="3510751"/>
              <a:ext cx="1209022" cy="310377"/>
            </a:xfrm>
            <a:custGeom>
              <a:avLst/>
              <a:gdLst/>
              <a:ahLst/>
              <a:cxnLst/>
              <a:rect l="l" t="t" r="r" b="b"/>
              <a:pathLst>
                <a:path w="43137" h="11074" extrusionOk="0">
                  <a:moveTo>
                    <a:pt x="3084" y="0"/>
                  </a:moveTo>
                  <a:cubicBezTo>
                    <a:pt x="1382" y="0"/>
                    <a:pt x="1" y="1382"/>
                    <a:pt x="1" y="3084"/>
                  </a:cubicBezTo>
                  <a:lnTo>
                    <a:pt x="1" y="7990"/>
                  </a:lnTo>
                  <a:cubicBezTo>
                    <a:pt x="1" y="9692"/>
                    <a:pt x="1382" y="11073"/>
                    <a:pt x="3084" y="11073"/>
                  </a:cubicBezTo>
                  <a:lnTo>
                    <a:pt x="40053" y="11073"/>
                  </a:lnTo>
                  <a:cubicBezTo>
                    <a:pt x="41756" y="11073"/>
                    <a:pt x="43137" y="9692"/>
                    <a:pt x="43137" y="7990"/>
                  </a:cubicBezTo>
                  <a:lnTo>
                    <a:pt x="43137" y="3084"/>
                  </a:lnTo>
                  <a:cubicBezTo>
                    <a:pt x="43137" y="1382"/>
                    <a:pt x="41756" y="0"/>
                    <a:pt x="40053" y="0"/>
                  </a:cubicBezTo>
                  <a:close/>
                </a:path>
              </a:pathLst>
            </a:custGeom>
            <a:solidFill>
              <a:srgbClr val="FCBD24"/>
            </a:solidFill>
            <a:ln>
              <a:noFill/>
            </a:ln>
          </p:spPr>
          <p:txBody>
            <a:bodyPr spcFirstLastPara="1" wrap="square" lIns="121900" tIns="121900" rIns="121900" bIns="121900" anchor="ctr" anchorCtr="0">
              <a:noAutofit/>
            </a:bodyPr>
            <a:lstStyle/>
            <a:p>
              <a:pPr algn="ctr" defTabSz="1219170">
                <a:buClr>
                  <a:srgbClr val="000000"/>
                </a:buClr>
              </a:pPr>
              <a:endParaRPr sz="1867" kern="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412" name="Google Shape;1412;p31"/>
            <p:cNvSpPr/>
            <p:nvPr/>
          </p:nvSpPr>
          <p:spPr>
            <a:xfrm>
              <a:off x="3316251" y="2065200"/>
              <a:ext cx="133831" cy="133859"/>
            </a:xfrm>
            <a:custGeom>
              <a:avLst/>
              <a:gdLst/>
              <a:ahLst/>
              <a:cxnLst/>
              <a:rect l="l" t="t" r="r" b="b"/>
              <a:pathLst>
                <a:path w="4775" h="4776" extrusionOk="0">
                  <a:moveTo>
                    <a:pt x="2394" y="1"/>
                  </a:moveTo>
                  <a:cubicBezTo>
                    <a:pt x="1072" y="1"/>
                    <a:pt x="0" y="1060"/>
                    <a:pt x="0" y="2382"/>
                  </a:cubicBezTo>
                  <a:cubicBezTo>
                    <a:pt x="0" y="3704"/>
                    <a:pt x="1072" y="4775"/>
                    <a:pt x="2394" y="4775"/>
                  </a:cubicBezTo>
                  <a:cubicBezTo>
                    <a:pt x="3703" y="4775"/>
                    <a:pt x="4775" y="3704"/>
                    <a:pt x="4775" y="2382"/>
                  </a:cubicBezTo>
                  <a:cubicBezTo>
                    <a:pt x="4775" y="1060"/>
                    <a:pt x="3703" y="1"/>
                    <a:pt x="2394" y="1"/>
                  </a:cubicBezTo>
                  <a:close/>
                </a:path>
              </a:pathLst>
            </a:custGeom>
            <a:solidFill>
              <a:srgbClr val="FCBD2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13" name="Google Shape;1413;p31"/>
            <p:cNvSpPr/>
            <p:nvPr/>
          </p:nvSpPr>
          <p:spPr>
            <a:xfrm>
              <a:off x="3114523" y="3789393"/>
              <a:ext cx="537287" cy="537287"/>
            </a:xfrm>
            <a:custGeom>
              <a:avLst/>
              <a:gdLst/>
              <a:ahLst/>
              <a:cxnLst/>
              <a:rect l="l" t="t" r="r" b="b"/>
              <a:pathLst>
                <a:path w="19170" h="19170" extrusionOk="0">
                  <a:moveTo>
                    <a:pt x="9585" y="0"/>
                  </a:moveTo>
                  <a:cubicBezTo>
                    <a:pt x="4287" y="0"/>
                    <a:pt x="1" y="4299"/>
                    <a:pt x="1" y="9585"/>
                  </a:cubicBezTo>
                  <a:cubicBezTo>
                    <a:pt x="1" y="14883"/>
                    <a:pt x="4287" y="19169"/>
                    <a:pt x="9585" y="19169"/>
                  </a:cubicBezTo>
                  <a:cubicBezTo>
                    <a:pt x="14884" y="19169"/>
                    <a:pt x="19170" y="14883"/>
                    <a:pt x="19170" y="9585"/>
                  </a:cubicBezTo>
                  <a:cubicBezTo>
                    <a:pt x="19170" y="4299"/>
                    <a:pt x="14884" y="0"/>
                    <a:pt x="9585"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14" name="Google Shape;1414;p31"/>
            <p:cNvSpPr/>
            <p:nvPr/>
          </p:nvSpPr>
          <p:spPr>
            <a:xfrm>
              <a:off x="3177599" y="3852789"/>
              <a:ext cx="411135" cy="410827"/>
            </a:xfrm>
            <a:custGeom>
              <a:avLst/>
              <a:gdLst/>
              <a:ahLst/>
              <a:cxnLst/>
              <a:rect l="l" t="t" r="r" b="b"/>
              <a:pathLst>
                <a:path w="14669" h="14658" extrusionOk="0">
                  <a:moveTo>
                    <a:pt x="7334" y="1"/>
                  </a:moveTo>
                  <a:cubicBezTo>
                    <a:pt x="3286" y="1"/>
                    <a:pt x="0" y="3275"/>
                    <a:pt x="0" y="7323"/>
                  </a:cubicBezTo>
                  <a:cubicBezTo>
                    <a:pt x="0" y="11383"/>
                    <a:pt x="3286" y="14657"/>
                    <a:pt x="7334" y="14657"/>
                  </a:cubicBezTo>
                  <a:cubicBezTo>
                    <a:pt x="11383" y="14657"/>
                    <a:pt x="14669" y="11383"/>
                    <a:pt x="14669" y="7323"/>
                  </a:cubicBezTo>
                  <a:cubicBezTo>
                    <a:pt x="14669" y="3275"/>
                    <a:pt x="11383" y="1"/>
                    <a:pt x="7334" y="1"/>
                  </a:cubicBezTo>
                  <a:close/>
                </a:path>
              </a:pathLst>
            </a:custGeom>
            <a:solidFill>
              <a:srgbClr val="FCBD2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15" name="Google Shape;1415;p31"/>
            <p:cNvSpPr/>
            <p:nvPr/>
          </p:nvSpPr>
          <p:spPr>
            <a:xfrm>
              <a:off x="3254857" y="3923192"/>
              <a:ext cx="256620" cy="256311"/>
            </a:xfrm>
            <a:custGeom>
              <a:avLst/>
              <a:gdLst/>
              <a:ahLst/>
              <a:cxnLst/>
              <a:rect l="l" t="t" r="r" b="b"/>
              <a:pathLst>
                <a:path w="9156" h="9145" extrusionOk="0">
                  <a:moveTo>
                    <a:pt x="4798" y="453"/>
                  </a:moveTo>
                  <a:cubicBezTo>
                    <a:pt x="5739" y="501"/>
                    <a:pt x="6584" y="858"/>
                    <a:pt x="7251" y="1430"/>
                  </a:cubicBezTo>
                  <a:cubicBezTo>
                    <a:pt x="6489" y="2227"/>
                    <a:pt x="6060" y="3251"/>
                    <a:pt x="6001" y="4347"/>
                  </a:cubicBezTo>
                  <a:lnTo>
                    <a:pt x="4798" y="4347"/>
                  </a:lnTo>
                  <a:lnTo>
                    <a:pt x="4798" y="453"/>
                  </a:lnTo>
                  <a:close/>
                  <a:moveTo>
                    <a:pt x="1524" y="1799"/>
                  </a:moveTo>
                  <a:cubicBezTo>
                    <a:pt x="2167" y="2501"/>
                    <a:pt x="2548" y="3394"/>
                    <a:pt x="2596" y="4358"/>
                  </a:cubicBezTo>
                  <a:lnTo>
                    <a:pt x="453" y="4358"/>
                  </a:lnTo>
                  <a:cubicBezTo>
                    <a:pt x="512" y="3370"/>
                    <a:pt x="905" y="2477"/>
                    <a:pt x="1524" y="1799"/>
                  </a:cubicBezTo>
                  <a:close/>
                  <a:moveTo>
                    <a:pt x="4358" y="453"/>
                  </a:moveTo>
                  <a:lnTo>
                    <a:pt x="4358" y="4358"/>
                  </a:lnTo>
                  <a:lnTo>
                    <a:pt x="3036" y="4358"/>
                  </a:lnTo>
                  <a:cubicBezTo>
                    <a:pt x="2989" y="3275"/>
                    <a:pt x="2572" y="2275"/>
                    <a:pt x="1846" y="1477"/>
                  </a:cubicBezTo>
                  <a:cubicBezTo>
                    <a:pt x="2524" y="882"/>
                    <a:pt x="3393" y="501"/>
                    <a:pt x="4358" y="453"/>
                  </a:cubicBezTo>
                  <a:close/>
                  <a:moveTo>
                    <a:pt x="7573" y="1727"/>
                  </a:moveTo>
                  <a:cubicBezTo>
                    <a:pt x="8227" y="2418"/>
                    <a:pt x="8656" y="3335"/>
                    <a:pt x="8704" y="4358"/>
                  </a:cubicBezTo>
                  <a:lnTo>
                    <a:pt x="6441" y="4358"/>
                  </a:lnTo>
                  <a:cubicBezTo>
                    <a:pt x="6501" y="3370"/>
                    <a:pt x="6894" y="2442"/>
                    <a:pt x="7573" y="1727"/>
                  </a:cubicBezTo>
                  <a:close/>
                  <a:moveTo>
                    <a:pt x="2596" y="4799"/>
                  </a:moveTo>
                  <a:cubicBezTo>
                    <a:pt x="2548" y="5751"/>
                    <a:pt x="2167" y="6644"/>
                    <a:pt x="1524" y="7359"/>
                  </a:cubicBezTo>
                  <a:cubicBezTo>
                    <a:pt x="905" y="6668"/>
                    <a:pt x="512" y="5775"/>
                    <a:pt x="453" y="4799"/>
                  </a:cubicBezTo>
                  <a:close/>
                  <a:moveTo>
                    <a:pt x="8704" y="4799"/>
                  </a:moveTo>
                  <a:cubicBezTo>
                    <a:pt x="8656" y="5811"/>
                    <a:pt x="8227" y="6728"/>
                    <a:pt x="7573" y="7418"/>
                  </a:cubicBezTo>
                  <a:cubicBezTo>
                    <a:pt x="6894" y="6704"/>
                    <a:pt x="6501" y="5775"/>
                    <a:pt x="6441" y="4799"/>
                  </a:cubicBezTo>
                  <a:close/>
                  <a:moveTo>
                    <a:pt x="4358" y="4799"/>
                  </a:moveTo>
                  <a:lnTo>
                    <a:pt x="4358" y="8692"/>
                  </a:lnTo>
                  <a:cubicBezTo>
                    <a:pt x="3393" y="8645"/>
                    <a:pt x="2524" y="8264"/>
                    <a:pt x="1846" y="7668"/>
                  </a:cubicBezTo>
                  <a:cubicBezTo>
                    <a:pt x="2572" y="6871"/>
                    <a:pt x="2989" y="5871"/>
                    <a:pt x="3036" y="4799"/>
                  </a:cubicBezTo>
                  <a:close/>
                  <a:moveTo>
                    <a:pt x="6001" y="4799"/>
                  </a:moveTo>
                  <a:cubicBezTo>
                    <a:pt x="6060" y="5894"/>
                    <a:pt x="6489" y="6918"/>
                    <a:pt x="7251" y="7716"/>
                  </a:cubicBezTo>
                  <a:cubicBezTo>
                    <a:pt x="6584" y="8288"/>
                    <a:pt x="5739" y="8645"/>
                    <a:pt x="4798" y="8692"/>
                  </a:cubicBezTo>
                  <a:lnTo>
                    <a:pt x="4798" y="4799"/>
                  </a:lnTo>
                  <a:close/>
                  <a:moveTo>
                    <a:pt x="4584" y="1"/>
                  </a:moveTo>
                  <a:cubicBezTo>
                    <a:pt x="2060" y="1"/>
                    <a:pt x="0" y="2049"/>
                    <a:pt x="0" y="4573"/>
                  </a:cubicBezTo>
                  <a:cubicBezTo>
                    <a:pt x="0" y="7097"/>
                    <a:pt x="2060" y="9145"/>
                    <a:pt x="4584" y="9145"/>
                  </a:cubicBezTo>
                  <a:cubicBezTo>
                    <a:pt x="7108" y="9145"/>
                    <a:pt x="9156" y="7097"/>
                    <a:pt x="9156" y="4573"/>
                  </a:cubicBezTo>
                  <a:cubicBezTo>
                    <a:pt x="9156" y="2049"/>
                    <a:pt x="7108" y="1"/>
                    <a:pt x="4584"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416" name="Google Shape;1416;p31"/>
            <p:cNvSpPr txBox="1"/>
            <p:nvPr/>
          </p:nvSpPr>
          <p:spPr>
            <a:xfrm>
              <a:off x="2867917" y="2899650"/>
              <a:ext cx="1030500" cy="534900"/>
            </a:xfrm>
            <a:prstGeom prst="rect">
              <a:avLst/>
            </a:prstGeom>
            <a:noFill/>
            <a:ln>
              <a:noFill/>
            </a:ln>
          </p:spPr>
          <p:txBody>
            <a:bodyPr spcFirstLastPara="1" wrap="square" lIns="121900" tIns="121900" rIns="121900" bIns="121900" anchor="ctr" anchorCtr="0">
              <a:noAutofit/>
            </a:bodyPr>
            <a:lstStyle/>
            <a:p>
              <a:pPr algn="ctr" defTabSz="1219170">
                <a:buClr>
                  <a:srgbClr val="000000"/>
                </a:buClr>
              </a:pPr>
              <a:r>
                <a:rPr lang="ar-EG" sz="1600" b="1" kern="0" dirty="0">
                  <a:solidFill>
                    <a:srgbClr val="434343"/>
                  </a:solidFill>
                  <a:latin typeface="Roboto"/>
                  <a:ea typeface="Roboto"/>
                  <a:cs typeface="Roboto"/>
                  <a:sym typeface="Roboto"/>
                </a:rPr>
                <a:t>نظرية إستعادة الصورة أو نظرية الإصلاح </a:t>
              </a:r>
              <a:endParaRPr sz="1600" b="1" kern="0" dirty="0">
                <a:solidFill>
                  <a:srgbClr val="434343"/>
                </a:solidFill>
                <a:latin typeface="Roboto"/>
                <a:ea typeface="Roboto"/>
                <a:cs typeface="Roboto"/>
                <a:sym typeface="Roboto"/>
              </a:endParaRPr>
            </a:p>
          </p:txBody>
        </p:sp>
      </p:grpSp>
      <p:sp>
        <p:nvSpPr>
          <p:cNvPr id="1417" name="Google Shape;1417;p31"/>
          <p:cNvSpPr/>
          <p:nvPr/>
        </p:nvSpPr>
        <p:spPr>
          <a:xfrm>
            <a:off x="947033" y="4412733"/>
            <a:ext cx="178400" cy="178400"/>
          </a:xfrm>
          <a:prstGeom prst="ellipse">
            <a:avLst/>
          </a:prstGeom>
          <a:solidFill>
            <a:schemeClr val="accent3"/>
          </a:solidFill>
          <a:ln w="2857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pic>
        <p:nvPicPr>
          <p:cNvPr id="4" name="Picture 3"/>
          <p:cNvPicPr>
            <a:picLocks noChangeAspect="1"/>
          </p:cNvPicPr>
          <p:nvPr/>
        </p:nvPicPr>
        <p:blipFill>
          <a:blip r:embed="rId3"/>
          <a:stretch>
            <a:fillRect/>
          </a:stretch>
        </p:blipFill>
        <p:spPr>
          <a:xfrm>
            <a:off x="171505" y="2931864"/>
            <a:ext cx="1609484" cy="3072651"/>
          </a:xfrm>
          <a:prstGeom prst="rect">
            <a:avLst/>
          </a:prstGeom>
        </p:spPr>
      </p:pic>
    </p:spTree>
    <p:extLst>
      <p:ext uri="{BB962C8B-B14F-4D97-AF65-F5344CB8AC3E}">
        <p14:creationId xmlns:p14="http://schemas.microsoft.com/office/powerpoint/2010/main" val="1894990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938006"/>
            <a:ext cx="10799379" cy="461665"/>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5608320" y="2691469"/>
            <a:ext cx="6133003" cy="1323439"/>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1" u="sng" strike="noStrike" kern="1200" cap="none" spc="0" normalizeH="0" baseline="0" noProof="0" dirty="0">
                <a:ln>
                  <a:noFill/>
                </a:ln>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نماذج ونظريات إدارة إتصالات الأزمة  </a:t>
            </a:r>
            <a:endParaRPr kumimoji="0" lang="en-US" sz="4000" b="1" i="1" u="sng" strike="noStrike" kern="1200" cap="none" spc="0" normalizeH="0" baseline="0" noProof="0" dirty="0">
              <a:ln>
                <a:noFill/>
              </a:ln>
              <a:effectLst>
                <a:outerShdw blurRad="38100" dist="38100" dir="2700000" algn="tl">
                  <a:srgbClr val="000000">
                    <a:alpha val="43137"/>
                  </a:srgbClr>
                </a:outerShdw>
              </a:effectLst>
              <a:uLnTx/>
              <a:uFillTx/>
              <a:latin typeface="Calibri" panose="020F0502020204030204"/>
            </a:endParaRPr>
          </a:p>
        </p:txBody>
      </p:sp>
      <p:pic>
        <p:nvPicPr>
          <p:cNvPr id="3" name="Picture 2"/>
          <p:cNvPicPr>
            <a:picLocks noChangeAspect="1"/>
          </p:cNvPicPr>
          <p:nvPr/>
        </p:nvPicPr>
        <p:blipFill>
          <a:blip r:embed="rId3"/>
          <a:stretch>
            <a:fillRect/>
          </a:stretch>
        </p:blipFill>
        <p:spPr>
          <a:xfrm>
            <a:off x="311175" y="1646207"/>
            <a:ext cx="5505249" cy="4628467"/>
          </a:xfrm>
          <a:prstGeom prst="rect">
            <a:avLst/>
          </a:prstGeom>
        </p:spPr>
      </p:pic>
    </p:spTree>
    <p:extLst>
      <p:ext uri="{BB962C8B-B14F-4D97-AF65-F5344CB8AC3E}">
        <p14:creationId xmlns:p14="http://schemas.microsoft.com/office/powerpoint/2010/main" val="410101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938006"/>
            <a:ext cx="10799379" cy="4462760"/>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تعتبر نماذج ونظريات إدارة الأزمات هي الإطار المفاهيمي لجميع جوانب الإستعداد للأزمة ومنعها والتعامل والتعافي منها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إذ تساعد مديري الأزمات وتمدهم بالخبرات لتطبيق أفضل الممارسات بشكل أفضل</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والأزمة</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هي حدث غير متوقع أو منخفض الاحتمال يمكن أ ومنخفض الإحتمال يمكن أن يتسبب في آثار سلبية كبيرة على الأعمال التجارية ، وغاليا ما تكون أسباب الأزمة وعواقبها وحلولها غير واضحة.</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وفي الواقع فإنه ليس من السهل الإتفاق على ما يشكل الأزمة ، ولكن على الرغم من عدم الوضوح ،هناك شروط محددة للأزمات في أدبيات الأزمة ،وعلى سبيل المثال تشترك حالات الأزمات في ست خصائص وهي نادرة وهامة وعالية التأثير وغامضة وعاجلة وتنطوي على مخاطر عالية .</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وتنطوي الأزمة على فترة من التوقف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،وهي حالة تتعرض فيها القيم الأساسية للمنظمة للتهديد ، وما يتطلب إتخاذ قرارات حاسمة ،فهناك تأثير مزعزع لإستقرار المنظمة وأصحاب المصالح ومن المتوقع تصعيد مشكلة أو أخطاء أو إجراءات أو أكثر في هذه الفترة. </a:t>
            </a:r>
          </a:p>
          <a:p>
            <a:pPr lvl="0" algn="justLow" rtl="1">
              <a:spcBef>
                <a:spcPts val="600"/>
              </a:spcBef>
              <a:defRPr/>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1583712" y="568990"/>
            <a:ext cx="6343403" cy="58477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مقدمة...نماذج</a:t>
            </a:r>
            <a:r>
              <a:rPr kumimoji="0" lang="ar-EG" sz="3200" b="1" i="0" u="sng" strike="noStrike" kern="1200" cap="none" spc="0" normalizeH="0" noProof="0" dirty="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ونظريات إدارة إتصالات الأزمة </a:t>
            </a:r>
            <a:r>
              <a:rPr kumimoji="0" lang="ar-EG" sz="32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32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ndParaRPr>
          </a:p>
        </p:txBody>
      </p:sp>
    </p:spTree>
    <p:extLst>
      <p:ext uri="{BB962C8B-B14F-4D97-AF65-F5344CB8AC3E}">
        <p14:creationId xmlns:p14="http://schemas.microsoft.com/office/powerpoint/2010/main" val="109790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938006"/>
            <a:ext cx="10799379" cy="4755148"/>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ويمكن أن تبدأ الأزمة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من خلال خبر بسيط يتم نشره عبر وسائل الإعلام أو الشبكات الإجتماعية ويتم إستقباله وتداوله من قبل عدد كبير من المتلقين على نطاق واسع ،مما يؤدي إلى حالة من الهياج وعدم اليقين ،من جهة</a:t>
            </a:r>
            <a:r>
              <a:rPr kumimoji="0" lang="ar-EG" sz="2400" b="0" i="0" u="none" strike="noStrike" kern="1200" cap="none" spc="0" normalizeH="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ويمكن حصر الأزمة لتجنب التغطية الإعلامية السلبية ، ومع ذلك ، فإن هذا يتعلق فقط بجانب الإتصال في الأزمة ،ومن هنا</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تبدأ - من جهة أخرى- إستجابة منع الأزمات والتخفيف من حدتها والإتصال بخطة عمل إستراتيجية ، وتعد نواهة وشرعية المنظمة أمراً محورياً لموضوع الأزمة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ويبدأ الحل ضد أي أزمة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البداية بمحاربة أسبابها مثل التعامل بكفاءة مع مصادر الشائعات والأخبار الكاذبة بما في ذلك وسائلالإتصال الإجتماعي التي تستهدف المنظمات الرسمية وغير الرسمية وتخلق بيئة سامة تتحول إلى بيئةمتفجرة في العالم الحقيقي ،إذا لم يتم التعامل معها مبكراً وبكفاءة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فإدارة</a:t>
            </a:r>
            <a:r>
              <a:rPr kumimoji="0" lang="ar-EG" sz="2400" b="1" i="0" u="none" strike="noStrike" kern="1200" cap="none" spc="0" normalizeH="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الأزمات هي </a:t>
            </a:r>
            <a:r>
              <a:rPr kumimoji="0" lang="ar-EG" sz="2400" b="0" i="0" u="none" strike="noStrike" kern="1200" cap="none" spc="0" normalizeH="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عملية إستباقية تتضمن التعامل مع الأزمة قبل حدوثها وأثناء الأزمة وبعدها ،وهي عملية مصممة لمنع أو تقليل الضرر الذي يمكن أن تلحقه أزمة ما بالمنظمة وأصحاب المصالح فيها ، والغرض منها حماية المنظمة أو القطاع أو أصحاب المصالح من الضرر ومنع أو تقليل النتائج السلبية للأزمة.</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Low"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1644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23560" y="1739779"/>
            <a:ext cx="5842664" cy="4308872"/>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تهتم نظرية الإسناد بالمنظمات حين تعاني ضرراً في سمعتها ، وعندما يلومها الجمهور على حدوث أزمة.</a:t>
            </a:r>
          </a:p>
          <a:p>
            <a:pPr lvl="0" algn="justLow" rtl="1">
              <a:spcBef>
                <a:spcPts val="600"/>
              </a:spcBef>
              <a:defRPr/>
            </a:pPr>
            <a:r>
              <a:rPr lang="ar-EG" sz="24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 تبدأ نظرية الإسناد من فرضية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الطبيعة البشرية تسعى لشرح أسباب وقوع الحوادث والأزمات، وخاصة الأزمات المفاجئة، والمدمرة.</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وعادةً ما ينسب الأشخاص المسئولية إلى كيان، مثل شركة أو منظمة، وعندما يلوم الأفراد منظمة ما، فإنهم يوجهون المشاعر السلبية تجاهها. ووجد كومبس أن هذا يمكن أن يؤدي إلى الإضرار بسمعة المنظمة، وتقلل نية القيام بأعمال تجارية مع الشركة، وزيادة الميل للتحدث بشكل سلبي مع أشخاص آخرين حول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598858" y="721640"/>
            <a:ext cx="5545684" cy="584775"/>
          </a:xfrm>
          <a:prstGeom prst="rect">
            <a:avLst/>
          </a:prstGeom>
        </p:spPr>
        <p:txBody>
          <a:bodyPr wrap="none">
            <a:spAutoFit/>
          </a:bodyPr>
          <a:lstStyle/>
          <a:p>
            <a:pPr lvl="0" algn="justLow" rtl="1">
              <a:spcBef>
                <a:spcPts val="600"/>
              </a:spcBef>
              <a:defRPr/>
            </a:pPr>
            <a:r>
              <a:rPr lang="ar-EG" sz="3200" b="1" u="sng" dirty="0">
                <a:solidFill>
                  <a:schemeClr val="bg1"/>
                </a:solidFill>
                <a:latin typeface="Times New Roman" panose="02020603050405020304" pitchFamily="18" charset="0"/>
                <a:ea typeface="Times New Roman" panose="02020603050405020304" pitchFamily="18" charset="0"/>
                <a:cs typeface="+mj-cs"/>
              </a:rPr>
              <a:t>نظرية  الإسناد </a:t>
            </a:r>
            <a:r>
              <a:rPr lang="en-US" sz="3200" b="1" u="sng" dirty="0">
                <a:solidFill>
                  <a:schemeClr val="bg1"/>
                </a:solidFill>
                <a:latin typeface="Times New Roman" panose="02020603050405020304" pitchFamily="18" charset="0"/>
                <a:ea typeface="Times New Roman" panose="02020603050405020304" pitchFamily="18" charset="0"/>
                <a:cs typeface="+mj-cs"/>
              </a:rPr>
              <a:t>A</a:t>
            </a:r>
            <a:r>
              <a:rPr lang="en-US" sz="32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ttribution Theory</a:t>
            </a:r>
          </a:p>
        </p:txBody>
      </p:sp>
      <p:pic>
        <p:nvPicPr>
          <p:cNvPr id="4" name="Picture 3"/>
          <p:cNvPicPr>
            <a:picLocks noChangeAspect="1"/>
          </p:cNvPicPr>
          <p:nvPr/>
        </p:nvPicPr>
        <p:blipFill>
          <a:blip r:embed="rId3"/>
          <a:stretch>
            <a:fillRect/>
          </a:stretch>
        </p:blipFill>
        <p:spPr>
          <a:xfrm>
            <a:off x="252246" y="1646208"/>
            <a:ext cx="4914113" cy="4628467"/>
          </a:xfrm>
          <a:prstGeom prst="rect">
            <a:avLst/>
          </a:prstGeom>
        </p:spPr>
      </p:pic>
    </p:spTree>
    <p:extLst>
      <p:ext uri="{BB962C8B-B14F-4D97-AF65-F5344CB8AC3E}">
        <p14:creationId xmlns:p14="http://schemas.microsoft.com/office/powerpoint/2010/main" val="18107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0208" y="1737952"/>
            <a:ext cx="10872654" cy="5062924"/>
          </a:xfrm>
          <a:prstGeom prst="rect">
            <a:avLst/>
          </a:prstGeom>
          <a:noFill/>
        </p:spPr>
        <p:txBody>
          <a:bodyPr wrap="square" rtlCol="0">
            <a:spAutoFit/>
          </a:bodyPr>
          <a:lstStyle/>
          <a:p>
            <a:pPr lvl="0" algn="justLow" rtl="1">
              <a:spcBef>
                <a:spcPts val="600"/>
              </a:spcBef>
              <a:defRPr/>
            </a:pPr>
            <a:r>
              <a:rPr lang="ar-EG" sz="24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جمع كومبس أفضل ممارسات في مجال اتصالات الأزمات بناء على نظرية الإسناد، بما في ذلك الاعتذار في ظروف معينة وهي:</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1-تزويد جميع الضحايا أو الضحايا المحتملين بالتعليمات المطلوبة، مثل معلومات الاستدعاء. </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2-إبداء التعاطف مع جميع الضحايا وتقديم المعلومات حول الإجراءات التصحيحية والاستشارات المتعلقة بالصدمات.</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3-بالنسبة للأزمات التي تواجه فيها المنظمة الحد الأدنى من اللوم ولا يوجد ما يسمى بالعوامل المتصاعدة (تاريخ الأزمة والسمعة السلبية الماضية)، فإن الخطوتين السابقتين تكفيان.</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4-إذا كان هناك كثافة في اللوم تقدم المنظمة الأعذار أو التبرير.</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5-ينطبق نفس الرد على أزمة يكون فيها اللوم ضعيفاً ولا يوجد تاريخ للأزمة أو سمعة سيئة في الماضي.</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6-إذا كان الجمهور ينسب المسئولية إلى المنظمة بقوة، يتم تقديم الخطوتين الأوليين بالإضافة إلى التعويض أو الاعتذار.</a:t>
            </a:r>
          </a:p>
          <a:p>
            <a:pPr lvl="0" algn="justLow" rtl="1">
              <a:spcBef>
                <a:spcPts val="600"/>
              </a:spcBef>
              <a:defRPr/>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509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18960" y="2049985"/>
            <a:ext cx="4645643" cy="3647152"/>
          </a:xfrm>
          <a:prstGeom prst="rect">
            <a:avLst/>
          </a:prstGeom>
          <a:noFill/>
        </p:spPr>
        <p:txBody>
          <a:bodyPr wrap="square" rtlCol="0">
            <a:spAutoFit/>
          </a:bodyPr>
          <a:lstStyle/>
          <a:p>
            <a:pPr marL="168275" lvl="0" indent="-168275" algn="justLow" rtl="1">
              <a:spcBef>
                <a:spcPts val="600"/>
              </a:spcBef>
              <a:buFontTx/>
              <a:buChar char="-"/>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7-يستخدم التعويض في أي وقت تتعرض فيه الضحية لضرر جسيم.</a:t>
            </a:r>
          </a:p>
          <a:p>
            <a:pPr marL="168275" lvl="0" indent="-168275" algn="justLow" rtl="1">
              <a:spcBef>
                <a:spcPts val="600"/>
              </a:spcBef>
              <a:buFontTx/>
              <a:buChar char="-"/>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8-يتم استكمال أي استجابة باستراتيجيات التذكير والتعبير.</a:t>
            </a:r>
          </a:p>
          <a:p>
            <a:pPr marL="168275" lvl="0" indent="-168275" algn="justLow" rtl="1">
              <a:spcBef>
                <a:spcPts val="600"/>
              </a:spcBef>
              <a:buFontTx/>
              <a:buChar char="-"/>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9-الإنكار والهجوم على المتهم في الأزمات التي تنطوي على إشاعات وتحديات يدعي فيها أحد أصحاب المصالح أن المنظمة تتصرف بشكل خاطئ.</a:t>
            </a:r>
          </a:p>
          <a:p>
            <a:pPr marL="342900" lvl="0" indent="-342900" algn="justLow" rtl="1">
              <a:spcBef>
                <a:spcPts val="600"/>
              </a:spcBef>
              <a:buFontTx/>
              <a:buChar char="-"/>
              <a:defRPr/>
            </a:pP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30514" y="1646208"/>
            <a:ext cx="6372225" cy="4628467"/>
          </a:xfrm>
          <a:prstGeom prst="rect">
            <a:avLst/>
          </a:prstGeom>
        </p:spPr>
      </p:pic>
    </p:spTree>
    <p:extLst>
      <p:ext uri="{BB962C8B-B14F-4D97-AF65-F5344CB8AC3E}">
        <p14:creationId xmlns:p14="http://schemas.microsoft.com/office/powerpoint/2010/main" val="2660687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4929" y="2034745"/>
            <a:ext cx="7027471" cy="4231928"/>
          </a:xfrm>
          <a:prstGeom prst="rect">
            <a:avLst/>
          </a:prstGeom>
          <a:noFill/>
        </p:spPr>
        <p:txBody>
          <a:bodyPr wrap="square" rtlCol="0">
            <a:spAutoFit/>
          </a:bodyPr>
          <a:lstStyle/>
          <a:p>
            <a:pPr marL="342900" marR="0" lvl="0" indent="-342900" algn="justLow" defTabSz="914400" rtl="1" eaLnBrk="1" fontAlgn="auto" latinLnBrk="0" hangingPunct="1">
              <a:lnSpc>
                <a:spcPct val="100000"/>
              </a:lnSpc>
              <a:spcBef>
                <a:spcPts val="600"/>
              </a:spcBef>
              <a:spcAft>
                <a:spcPts val="0"/>
              </a:spcAft>
              <a:buClrTx/>
              <a:buSzTx/>
              <a:buFontTx/>
              <a:buChar char="-"/>
              <a:tabLst/>
              <a:defRPr/>
            </a:pP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ونظرية الإسناد تسلط الضوء على البعد الاتصالي والإعلامي</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وتؤكد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على أهمية دور العلاقات العامة في إدارة الأزمات وتشرح كيف يفهم الأفراد الحوادث والأزمات. وعندما يقع حدث ما وخاصة عندما يكون هذا الحدث سلبياً، يحاول الأشخاص تحديد سبب حدوثه، ويقوم الأفراد بإسناد المسئولية عن الأحداث على أشخاص أو جهة معينة، ويحدد أصحاب المصالح مسئوليات الأزمات داخلياً (منظمة) أو خارجياً (عوامل بيئية). منطقيا، إذا كان أصحاب المصالح ينسبون المسئولية إلى المنظمات عن حالات الأزمات، فسيكون لديهم المزيد من الصور السلبية للمنظمة والعكس صحيح، وتعتمد هذه النظرية على الجمهور وتحاول فهم العوامل التي تشكل سمات الأزمة.</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7559040" y="1798320"/>
            <a:ext cx="4321784" cy="4358640"/>
          </a:xfrm>
          <a:prstGeom prst="rect">
            <a:avLst/>
          </a:prstGeom>
        </p:spPr>
      </p:pic>
    </p:spTree>
    <p:extLst>
      <p:ext uri="{BB962C8B-B14F-4D97-AF65-F5344CB8AC3E}">
        <p14:creationId xmlns:p14="http://schemas.microsoft.com/office/powerpoint/2010/main" val="2424614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6280" y="2399621"/>
            <a:ext cx="11179439" cy="2385268"/>
          </a:xfrm>
          <a:prstGeom prst="rect">
            <a:avLst/>
          </a:prstGeom>
          <a:noFill/>
        </p:spPr>
        <p:txBody>
          <a:bodyPr wrap="square" rtlCol="0">
            <a:spAutoFit/>
          </a:bodyPr>
          <a:lstStyle/>
          <a:p>
            <a:pPr marL="342900" lvl="0" indent="-342900" algn="justLow" rtl="1">
              <a:spcBef>
                <a:spcPts val="600"/>
              </a:spcBef>
              <a:buFontTx/>
              <a:buChar char="-"/>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حين أن كومبس لم يتوقع قوة وسائل التواصل الاجتماعي في تضخيم الضرر الذي يلحق بالسمعة، فإن التغريدات والمشاركة الأخرى يمكن أن تشكل ضرراً بشكل خاص من الكلمات الشفهية السلبية التي تصفها. فقد قدمت هذه المنصات الاجتماعية مستوى من الاتصال السريع ثنائي الاتجاه بين المستهلكين والمنظمات لم يكن موجوداً في السباق، ما ساعد على اختبار قدرة المنظمات على التحكم في الرسائل. لذلك، تُعد إدارة وسائل التواصل الاجتماعي جزءاً أساسياً من إدارة الأزمات.</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313006" y="907534"/>
            <a:ext cx="5708614" cy="584775"/>
          </a:xfrm>
          <a:prstGeom prst="rect">
            <a:avLst/>
          </a:prstGeom>
        </p:spPr>
        <p:txBody>
          <a:bodyPr wrap="none">
            <a:spAutoFit/>
          </a:bodyPr>
          <a:lstStyle/>
          <a:p>
            <a:pPr lvl="0" algn="justLow" rtl="1">
              <a:spcBef>
                <a:spcPts val="600"/>
              </a:spcBef>
              <a:defRPr/>
            </a:pPr>
            <a:r>
              <a:rPr lang="ar-EG" sz="32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نظرية الإسناد ووسائل التواصل الاجتماعي</a:t>
            </a:r>
          </a:p>
        </p:txBody>
      </p:sp>
      <p:pic>
        <p:nvPicPr>
          <p:cNvPr id="4" name="Picture 3"/>
          <p:cNvPicPr>
            <a:picLocks noChangeAspect="1"/>
          </p:cNvPicPr>
          <p:nvPr/>
        </p:nvPicPr>
        <p:blipFill>
          <a:blip r:embed="rId3"/>
          <a:stretch>
            <a:fillRect/>
          </a:stretch>
        </p:blipFill>
        <p:spPr>
          <a:xfrm>
            <a:off x="627697" y="4170503"/>
            <a:ext cx="3578543" cy="2095500"/>
          </a:xfrm>
          <a:prstGeom prst="rect">
            <a:avLst/>
          </a:prstGeom>
        </p:spPr>
      </p:pic>
    </p:spTree>
    <p:extLst>
      <p:ext uri="{BB962C8B-B14F-4D97-AF65-F5344CB8AC3E}">
        <p14:creationId xmlns:p14="http://schemas.microsoft.com/office/powerpoint/2010/main" val="2992126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653454"/>
            <a:ext cx="11049324" cy="5047536"/>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تعد نظرية اتصالات الأزمة الموقفية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Situational Crisis Communication Theory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من النظريات التي تركز علي كيفية توظيف الاتصالات للإستجابة الملائمة خلال موقف الأزمة ،  لاصلاح سمعة المنظمة ،ووفقا لهذه النظرية فإن الموقف الأزموي يتألف من 4 عناصر تستخدم لتقييم الاثر المحتمل للأزمة علي سمعة المنظمة وتتمثل هذه العناصر في نوع الازمة ، مدي الضرر الناتج عن الأزمة ، تاريخ الأزمة مع المنظمة وعلاقة المنظمة بالأزمة ،ومن ثم فإن عملية إدارة الأزمة تعتمد علي اختيار الإستجابة الاتصالية الملائمة وفقاً للعناصر السابقة . </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وتشير هذه النظرية الي كيفية تأثير إدراك الجمهور للأزمة علي إستجابتهم نحو المنظمة من حيث  تأثير الأزمة علي السمعة والنية الشرائية والصورة الذهنية والولاء للمنظمة ،ولاشك ان تهديد سمعة المنظمة جراء الأزمة والتأثير عليها سلبا ً يرتبط بمدي مسؤولية المنظمة عن الأزمة وكذلك الازمات السابقة او المشابهة التي سبق وتعرضت لها المنظمة ومدي تاثر سمعتها بهذه الازمات ،ومن ثم فإن مسؤولية المنظمة تتحدد في ثلاث حالات الاولي المسؤولية الضعيفة للمنظمة حيث تكون المنظمة هنا ضحية احداث معينة أو ان الازمة التي تسببت فيها عوامل طبيعية ،والثانية مسؤولية متوسطة في حالة وقوع حادث عرضي كالحوادث التقنية والثالثة المسؤولية القوية حيث تكون الشركة مسببة للأزمة خلال سياسات او قرارات خاطئة او ان تسببها اخطاء بشرية .</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899" y="63008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81711" y="243348"/>
            <a:ext cx="8393759" cy="1092607"/>
          </a:xfrm>
          <a:prstGeom prst="rect">
            <a:avLst/>
          </a:prstGeom>
        </p:spPr>
        <p:txBody>
          <a:bodyPr wrap="square">
            <a:spAutoFit/>
          </a:bodyPr>
          <a:lstStyle/>
          <a:p>
            <a:pPr marL="0" marR="0" lvl="0" indent="247650" algn="ctr" defTabSz="914400" rtl="1" eaLnBrk="1" fontAlgn="auto" latinLnBrk="0" hangingPunct="1">
              <a:lnSpc>
                <a:spcPct val="100000"/>
              </a:lnSpc>
              <a:spcBef>
                <a:spcPts val="60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نظرية اتصالات الأزمات الظرفية</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Situational Crisis Communication Theory (SCCT)</a:t>
            </a:r>
          </a:p>
        </p:txBody>
      </p:sp>
    </p:spTree>
    <p:extLst>
      <p:ext uri="{BB962C8B-B14F-4D97-AF65-F5344CB8AC3E}">
        <p14:creationId xmlns:p14="http://schemas.microsoft.com/office/powerpoint/2010/main" val="1221795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3714" y="1904724"/>
            <a:ext cx="11125641" cy="2015936"/>
          </a:xfrm>
          <a:prstGeom prst="rect">
            <a:avLst/>
          </a:prstGeom>
          <a:noFill/>
        </p:spPr>
        <p:txBody>
          <a:bodyPr wrap="square" rtlCol="0">
            <a:spAutoFit/>
          </a:bodyPr>
          <a:lstStyle/>
          <a:p>
            <a:pPr lvl="0" algn="justLow" rtl="1">
              <a:spcBef>
                <a:spcPts val="600"/>
              </a:spcBef>
              <a:defRPr/>
            </a:pPr>
            <a:r>
              <a:rPr lang="ar-EG"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اقترحها كومبس وهي امتداد لنظرية الإسناد،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الفكرة الأساسية وراء نظرية اتصال الأزمات الظرفية </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SCCT </a:t>
            </a:r>
            <a:r>
              <a:rPr lang="ar-EG"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أن  المنظمات يجب أن تستجيب استراتيجيا لحالة الأزمة بناء على فهم كيفية إسناد الجمهور المسئولية عن الأزمة. إذا رأي الجمهور أن الأزمة أكثر تعمداً، فإنهم ينسبون المزيد من المسئولية إلى المنظمة والعكس بالعكس، ويتم استخدام نظرية اتصال الأزمات الظرفية </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SSCT </a:t>
            </a:r>
            <a:r>
              <a:rPr lang="ar-EG"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لاختبار استراتيجيات مختلفة للاستجابة للأزمات، وهي نظرية موجهة للجمهور ولاتزال تتطور.</a:t>
            </a:r>
            <a:endPar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defRPr/>
            </a:pPr>
            <a:r>
              <a:rPr lang="ar-EG"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وتعتمد نظرية اتصالات الأزمات الظرفية على هذه الفكرة من خلال التوصية بأن تصمم المنظمات اتصالات الأزمات بما يتناسب مع احتمال أن تضر الأزمة بسمعة الشركة. في نظرية اتصالات الأزمات الظرفية</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252246" y="3920659"/>
            <a:ext cx="3822106" cy="2354015"/>
          </a:xfrm>
          <a:prstGeom prst="rect">
            <a:avLst/>
          </a:prstGeom>
        </p:spPr>
      </p:pic>
    </p:spTree>
    <p:extLst>
      <p:ext uri="{BB962C8B-B14F-4D97-AF65-F5344CB8AC3E}">
        <p14:creationId xmlns:p14="http://schemas.microsoft.com/office/powerpoint/2010/main" val="210924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33159" y="2476414"/>
            <a:ext cx="5143661" cy="3493264"/>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ولاشك ان تعرض المنظمة لازمات سبق وتعرضت لها او ازمات مشابهة يعكس عدم قدرة المنظمة علي إدارة الأزمة بشكل فاعل وانها ليس لديها آلية لإدارة أزماتها بنجاح او التعلم من ازماتها السابقة ومن ثم يؤدي ذلك الي ذات التأثير السلبي علي سمعة المنظمة ، ويضر بها وهو ما يتطلب التخطيط الجيد لتطبيق استجابة اتصالية مناسبة للتعامل مع تداعيات الأزمة </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899" y="63008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81711" y="1634777"/>
            <a:ext cx="3880714" cy="4628467"/>
          </a:xfrm>
          <a:prstGeom prst="rect">
            <a:avLst/>
          </a:prstGeom>
        </p:spPr>
      </p:pic>
    </p:spTree>
    <p:extLst>
      <p:ext uri="{BB962C8B-B14F-4D97-AF65-F5344CB8AC3E}">
        <p14:creationId xmlns:p14="http://schemas.microsoft.com/office/powerpoint/2010/main" val="2146958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3939540"/>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بالإضافة إلى إصلاح الصورة، تدعم نظرية التواصل في حالة الأزمات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SCCT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الجهود التنظيمية لاختيار الاستجابة الأكثر فاعلية للأزمات، وتستند الاستراتيجيات إلى تصورات الجمهور للأزمة وأهداف المنظمة.</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ويمكن أن تشتمل الأهداف على تصورات متغيرة للمؤسسة أو الأزمة، ويجب أن تتضمن فهماً لنوع الأزمة، وتاريخ أزمة المنظمة، وسمعتها قبل حدوث الأزمة حيث غالباً ما يُنظر إلى السمعة الإيجابية السابقة على أنها أحد الأصول في الأزمة. </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وقد لاحظ كومبس (2012) أن إدارة الأزمات يجب أن تكون وظيفة إستباقية للمنظمة؛ فيجب أن تكون المؤسسات والمنظمات في عملية مستمرة للتعلم من الأزمات  السابقة وذلك للاستعداد بشكل أفضل للأزمات المستقبلية أو منعها تماماً، وهذا يشمل وجود خطة اتصالات أزمات حالية ومدروسة، وبمجرد فهم هذه العملية يجب على المؤسسات والأفراد الذين يواجهون أزمة ما أن يفكروا في استخدام واحدة على الأقل من استراتيجيات الاستجابة الخاصة بنظرية اتصالات الأزمات الظرفية</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899" y="63008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68540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4839" y="2189481"/>
            <a:ext cx="10942321" cy="2169825"/>
          </a:xfrm>
          <a:prstGeom prst="rect">
            <a:avLst/>
          </a:prstGeom>
          <a:noFill/>
        </p:spPr>
        <p:txBody>
          <a:bodyPr wrap="square" rtlCol="0">
            <a:spAutoFit/>
          </a:bodyPr>
          <a:lstStyle/>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قال كومبس إنه يجب على مديري الأزمات أولاً تحديد التهديد الذي يهدد سمعة المنظمة من خلال تقييم أي من المجموعات الثلاث التالية التي تناسب الأزمة: </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 – مجموعة الضحايا (المنظمة ضحية).</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 المجموعة العرضية (المنظمة تسببت في الأزمة عن غير قصد).</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 المجموعة المتعمدة (المنظمة تصرفت بشكل خاطئ عن قصد).</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311175" y="3200400"/>
            <a:ext cx="3879825" cy="3074275"/>
          </a:xfrm>
          <a:prstGeom prst="rect">
            <a:avLst/>
          </a:prstGeom>
        </p:spPr>
      </p:pic>
    </p:spTree>
    <p:extLst>
      <p:ext uri="{BB962C8B-B14F-4D97-AF65-F5344CB8AC3E}">
        <p14:creationId xmlns:p14="http://schemas.microsoft.com/office/powerpoint/2010/main" val="2604545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9079" y="1910343"/>
            <a:ext cx="6170169" cy="4016484"/>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ولدى المجموعات احتمالية متصاعدة للإضرار بسمعة المنظمة بسبب مستوى المسئولية المنسوب إلى المنظمة (ضئيل أو منخفض أو قوي). بناءً على تقييم الموقف ومخاطر السمعة</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ويعتقد كومبس أن المنظمة يجب أن تستجيب بإحدى الاستراتيجيات التالية:</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1.استراتيجية الإنكار أو الرفض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Deny Strategy</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هذه الاستراتيجية تعيد توجيه اللوم بالكامل بعيداً عن المنظمة ويتحقق ذلك  من خلال مواجهة المتهمين لاتهاماتهم الباطلة، وادعاء عدم وجود أزمة، أو لوم طرف آخر على الأزمة. في استراتيجيات الإنكار أو الرفض لا تتحمل المنظمة أي مسئولية.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6736080" y="2030730"/>
            <a:ext cx="4831080" cy="3775710"/>
          </a:xfrm>
          <a:prstGeom prst="rect">
            <a:avLst/>
          </a:prstGeom>
        </p:spPr>
      </p:pic>
    </p:spTree>
    <p:extLst>
      <p:ext uri="{BB962C8B-B14F-4D97-AF65-F5344CB8AC3E}">
        <p14:creationId xmlns:p14="http://schemas.microsoft.com/office/powerpoint/2010/main" val="2812536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1023" y="2567261"/>
            <a:ext cx="6011393" cy="2308324"/>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ويجب استخدام استراتيجيات إنكار الأزمات في أزمات الضحايا عندما تواجه المنظمة شائعات أو اتهامات ضارة، ولكنها غير صحيحة. وبدلاً من إعادة بناء العلاقة من الأفضل مواجهة سبب الأزمة على الفور لتجنب المزيد من التصعيد. هذه الإستراتيجة تكون فعالة فقط إذا لم ترتكب المنظمة أي خطأ في الموقف.</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6581192" y="2061210"/>
            <a:ext cx="5299631" cy="3882390"/>
          </a:xfrm>
          <a:prstGeom prst="rect">
            <a:avLst/>
          </a:prstGeom>
        </p:spPr>
      </p:pic>
    </p:spTree>
    <p:extLst>
      <p:ext uri="{BB962C8B-B14F-4D97-AF65-F5344CB8AC3E}">
        <p14:creationId xmlns:p14="http://schemas.microsoft.com/office/powerpoint/2010/main" val="853077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729061"/>
            <a:ext cx="11424149" cy="2754600"/>
          </a:xfrm>
          <a:prstGeom prst="rect">
            <a:avLst/>
          </a:prstGeom>
          <a:noFill/>
        </p:spPr>
        <p:txBody>
          <a:bodyPr wrap="square" rtlCol="0">
            <a:spAutoFit/>
          </a:bodyPr>
          <a:lstStyle/>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استراتيجية التقليل أو التقليص </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Diminish Strategy</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تعمل هذه الاستراتيجية على تقليل مقدار المسئولية الملقاة على عاتق المنظمة ويتحقق ذلك من خلال تبرير وتقديم الأعذار لأفعال المنظمة، ويجب استخدامها بشكل متكرر استجابة لأزمات الضحايا حيث لا يكون المنظمة مخطئة. وإذا تم استخدامها للرد على أزمات عرضية، فقد يجعل هذا المنظمة تبدو مهملة أو دفاعية. وإذا استخدمت للرد على أزمة عرضية، فلابد من التأكد بعدم وجود تاريخ مسبق من الأزمات وسمعة إيجابية نسبياً أما بالنسبة للأزمات الأصغر، فيمكن أن تساعد هذه الاستراتيجية المنظمات على تقليل الآثار السلبية للموقف مع تجنب ارتكاب أخطاء غير ضرورية، إذ تسعى الاستراتيجية إلى التقليل من خطورة الأزمة.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52247" y="4242221"/>
            <a:ext cx="4000500" cy="2095500"/>
          </a:xfrm>
          <a:prstGeom prst="rect">
            <a:avLst/>
          </a:prstGeom>
        </p:spPr>
      </p:pic>
    </p:spTree>
    <p:extLst>
      <p:ext uri="{BB962C8B-B14F-4D97-AF65-F5344CB8AC3E}">
        <p14:creationId xmlns:p14="http://schemas.microsoft.com/office/powerpoint/2010/main" val="936834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89120" y="1843249"/>
            <a:ext cx="7287276" cy="4231928"/>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إستراتيجية إعادة البناء </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Rebuilding Strategy</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تهدف هذه الاستراتيجية إلى إعادة بناء العلاقات مع أصحاب المصالح من خلال استرداد سمعة المنظمة ويتحقق ذلك بتحمل المسئولية عن الأزمة وتقديم الاعتذار أو التعويض للمتضررين من النتيجة. وتميل استراتيجية إعادة البناء إلى الاستجابة للاعتذار، ويجب استخدام إستراتيجيات إعادة بناء الأزمات بشكل متكرر استجابة للأزمات العرضية، خاصة عندما يكون للمنظمة تاريخ من الأزمات المماثلة أو لو اكتسبت سمعة سلبية في الماضي. ويجب أيضاً مراعاة إستراتيجيات إعادة البناء دائماً للأزمات التي يمكن تجنبها حيث قد تتضرر علاقات أصحاب المصالح بشكل دائم بينما قد يستغرق الأمر مزيداً من الوقت لإعادة إحياء العلاقة، وستمثل هذه الإجراءات الخطوة الأولى نحو التعافي</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52247" y="1643752"/>
            <a:ext cx="4136873" cy="4630923"/>
          </a:xfrm>
          <a:prstGeom prst="rect">
            <a:avLst/>
          </a:prstGeom>
        </p:spPr>
      </p:pic>
    </p:spTree>
    <p:extLst>
      <p:ext uri="{BB962C8B-B14F-4D97-AF65-F5344CB8AC3E}">
        <p14:creationId xmlns:p14="http://schemas.microsoft.com/office/powerpoint/2010/main" val="1463927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3361" y="1750360"/>
            <a:ext cx="11074935" cy="4016484"/>
          </a:xfrm>
          <a:prstGeom prst="rect">
            <a:avLst/>
          </a:prstGeom>
          <a:noFill/>
        </p:spPr>
        <p:txBody>
          <a:bodyPr wrap="square" rtlCol="0">
            <a:spAutoFit/>
          </a:bodyPr>
          <a:lstStyle/>
          <a:p>
            <a:pPr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 إستراتيجية التعزيز </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Bolster Strategy</a:t>
            </a:r>
          </a:p>
          <a:p>
            <a:pPr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تربط هذه الإستراتيجية بين وضع المنظمة وأصحاب المصالح، ويتم تحقيق ذلك من خلال تذكير أصحاب المصالح بالأعمال الصالحة السابقة للمؤسسة والثناء على أصحاب المصالح لتفانيهم وولائهم. </a:t>
            </a:r>
          </a:p>
          <a:p>
            <a:pPr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وبينما يُتوقع أن تكون كل من هذه الاستراتيجيات فعالة في أزمات محددة، يبقى أنه من المستحيل أن يتم التنبؤ بالضبط كيف سيتفاعل أصحاب المصالح والجمهور بشكل عام مع الاستجابة التي تختارها المنظمة. لذلك، من المهم أن تستعد المنظمة ليس فقط لاستجابة الجمهور للأزمة، ولكن أيضاً لاستجابتهم لقراراتها، وهذا يعني إنشاء خطة اتصال للأزمات تحميسمعة المنظمة وتعالج بشكل مناسب مخاوف الجمهور. </a:t>
            </a:r>
          </a:p>
          <a:p>
            <a:pPr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وتسعى المنظمة عند تطبيق هذه الإستراتيجية إلى استخدام الردود الثانوية وتشمل التذكير (على سبيل المثال، لفت الانتباه إلى الأعمال الصالحة السابقة للشركة) أو الشكر (مدح أصحاب المصالح) أوتعرضها للإيذاء (الإشارة إلى وضع المنظمة كضحية).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3145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5402" y="1914643"/>
            <a:ext cx="11102266" cy="3493264"/>
          </a:xfrm>
          <a:prstGeom prst="rect">
            <a:avLst/>
          </a:prstGeom>
          <a:noFill/>
        </p:spPr>
        <p:txBody>
          <a:bodyPr wrap="square" rtlCol="0">
            <a:spAutoFit/>
          </a:bodyPr>
          <a:lstStyle/>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وتحدد نظرية تواصل الأزمات الموقفية /الظرفية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SCCT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استراتيجيات الاستجابة التي يمكن للمنظمات استخدامها للتعامل مع الأزمات، وتعتمد على من كان المسئول عن التسبب في الأزمة وكذلك مدى أهمية التهديد لسمعة المنظمة، وإن كانت النظرية مساراً للاتصال أثناء الأزمات، لكن المنظمة هي التي تحدد الإجراءات التي ستتخذها بناء على الموقف، ولا تعتمد النظرية فقط على فهم المنظمة للأزمة، ولكن أيضاً على مفهومها المسبق عن كيفية استجابة أصحاب المصالح لردود فعلها.</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وتتكون نظرية التواصل للأزمات الموقفية / الظرفية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SCCT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 ثلاثة عناصر أساسية وهي حالة الأزمة والاستجابات لحالة الأزمات ونظام لمطابقة وضع الأزمة واستراتيجيات الاستجابة للأزمات من خلال الثقة، ويعد الاتصال الفعال هو النجاح الرئيسي للمنظمة ويعتمد على طبيعة حالة الأزمة التي تمر بها، وتساعد هذه النظرية في شرح وإظهار الإجراء الإلزامي للتعامل مع أزمة الاتصالات.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777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656576"/>
            <a:ext cx="11049324" cy="4755148"/>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60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وهنا لابد ان يكون هناك توافق بين العوامل التي تشكل مدركات الجمهور عن موقف الأزمة من خلال تحديد نوع الازمة ثم مدي الضرر الذي تسببت فيه الازمة وسجل المنظمة ولان الجمهور المتنوع والمتعدد يمكن ان يحدد اسناداً مختلف، فأن المنظمة لابد وان تبحث كيف يمكن للجمهور المتنوع ان يري الشواهد، والاضرار وان يحكم على تاريخ الشركة ...</a:t>
            </a:r>
          </a:p>
          <a:p>
            <a:pPr marL="342900" marR="0" lvl="0" indent="-342900" algn="just" defTabSz="914400" rtl="1" eaLnBrk="1" fontAlgn="auto" latinLnBrk="0" hangingPunct="1">
              <a:lnSpc>
                <a:spcPct val="100000"/>
              </a:lnSpc>
              <a:spcBef>
                <a:spcPts val="60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اما استراتيجيات الاستجابة الاتصالية للازمات فهي محاولة من قبل المنظمة لحماية سمعتها وسمعة علامتها التجارية من خلال العمل على تعديل مدركات الجمهور حول مسؤولية المنظمة عن الازمة أو انطباعاتها عن المنظمة ذاتها.</a:t>
            </a:r>
          </a:p>
          <a:p>
            <a:pPr marL="342900" marR="0" lvl="0" indent="-342900" algn="just" defTabSz="914400" rtl="1" eaLnBrk="1" fontAlgn="auto" latinLnBrk="0" hangingPunct="1">
              <a:lnSpc>
                <a:spcPct val="100000"/>
              </a:lnSpc>
              <a:spcBef>
                <a:spcPts val="600"/>
              </a:spcBef>
              <a:spcAft>
                <a:spcPts val="0"/>
              </a:spcAft>
              <a:buClrTx/>
              <a:buSzTx/>
              <a:buFontTx/>
              <a:buChar char="-"/>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ويشير بعد الملائمة الي ضرورة تحقيق نوع من التوافق والانسجام بين بين موقف الازمة الذي تتعرض له وبين الاستجابة الاتصالية الملائمة للموقف، وتكمن أهمية هذا العنصر في أن نجاح المنظمة في تحقيق الموائمة بين موقف الازمة والاستجابة الاتصالية الملائمة من شأنه ان يحقق نجاحاً للمنظمة في تجاوز أزمتها بنجاح وانها أدارات ازمتها بشكل ناجح والعكس صحيح. </a:t>
            </a:r>
          </a:p>
          <a:p>
            <a:pPr marL="342900" marR="0" lvl="0" indent="-342900" algn="just" defTabSz="914400" rtl="1" eaLnBrk="1" fontAlgn="auto" latinLnBrk="0" hangingPunct="1">
              <a:lnSpc>
                <a:spcPct val="100000"/>
              </a:lnSpc>
              <a:spcBef>
                <a:spcPts val="600"/>
              </a:spcBef>
              <a:spcAft>
                <a:spcPts val="0"/>
              </a:spcAft>
              <a:buClrTx/>
              <a:buSzTx/>
              <a:buFontTx/>
              <a:buChar char="-"/>
              <a:tabLst/>
              <a:defRPr/>
            </a:pP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926070" y="653534"/>
            <a:ext cx="6253635" cy="523220"/>
          </a:xfrm>
          <a:prstGeom prst="rect">
            <a:avLst/>
          </a:prstGeom>
        </p:spPr>
        <p:txBody>
          <a:bodyPr wrap="none">
            <a:spAutoFit/>
          </a:bodyPr>
          <a:lstStyle/>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1" i="0" u="sng"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الملائمة بين موقف الازمة ونوع الاستجابة الاتصالية </a:t>
            </a:r>
          </a:p>
        </p:txBody>
      </p:sp>
    </p:spTree>
    <p:extLst>
      <p:ext uri="{BB962C8B-B14F-4D97-AF65-F5344CB8AC3E}">
        <p14:creationId xmlns:p14="http://schemas.microsoft.com/office/powerpoint/2010/main" val="1935273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890048"/>
            <a:ext cx="11470578" cy="2385268"/>
          </a:xfrm>
          <a:prstGeom prst="rect">
            <a:avLst/>
          </a:prstGeom>
          <a:noFill/>
        </p:spPr>
        <p:txBody>
          <a:bodyPr wrap="square" rtlCol="0">
            <a:spAutoFit/>
          </a:bodyPr>
          <a:lstStyle/>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وإن وجه البعض انتقادات لكومبس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الذي افترض أن جميع أصحاب المصالح لديهم نفس التصور حول الأزمة الي يتعاملون معها. ولكن في الواقع، ترى كل مجموعة من أصحاب المصالح (أي أصحاب المصالح الداخليين، بما في ذلك الموظفين) الأزمات بشكل مختلف.</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ومن منظور عام، أوضح أحد الباحثين ،عملياً أن الاتصال الداخلي أثناء الأزمات قد تم اعتباره عبارة عن مرسل رسالة يركز على توجيه كيفية تواصل الإدارة مع موظفيها، وحتى في بعض الأبحاث حول التواصل الداخلي للأزمات كان هناك اهتمام أكبر بالأمور النفسية وجوانب التنظيم الداخلي للمنظمة.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65630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18560" y="1906452"/>
            <a:ext cx="7819135" cy="4308872"/>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تم تطبيق بعض نظريات الإدارة في إدارة الأزمات، بما في ذلك نظرية نشر الابتكار.</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وتصف نظريات الابتكار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كيف تنتشر الأفكار الجديدة وتصبح مقبولة. ووفقاً لإيفرت روجرز الذي ابتكر النظرية في كتابه الصادر عام 1962 بعنوان "نشر الابتكارات"، فإن أقلية صغيرة من الأفراد تتبنى في البداية الابتكارات، وعندما يتبنى حوالي 20% من السكان سلوكاً جديداً، فإن 70% من الأشخاص المتبقين سيتبنونه أيضاً. </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وأثرت هذه الفكرة على إدارة الأزمات من خلال تشكيل الجهود لتغيير السلوك والمواقففي حالات الطوارئ. على وجه التحديد، يمكن لنظرية الابتكار تحديد السلوكيات التي يمكن تغييرها بسهولة، والأشخاص الذين قد يتبنون ممارسات جديدة ويؤثرون على الآخرين، والطرق الأكثر فاعلية لنشر الأفكار الجديدة.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1018337" y="665946"/>
            <a:ext cx="5399812" cy="584775"/>
          </a:xfrm>
          <a:prstGeom prst="rect">
            <a:avLst/>
          </a:prstGeom>
        </p:spPr>
        <p:txBody>
          <a:bodyPr wrap="none">
            <a:spAutoFit/>
          </a:bodyPr>
          <a:lstStyle/>
          <a:p>
            <a:pPr lvl="0" algn="justLow" rtl="1">
              <a:spcBef>
                <a:spcPts val="600"/>
              </a:spcBef>
              <a:defRPr/>
            </a:pPr>
            <a:r>
              <a:rPr lang="ar-EG" sz="32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نظرية الابتكار </a:t>
            </a:r>
            <a:r>
              <a:rPr lang="en-US" sz="32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Innovation Theory</a:t>
            </a:r>
          </a:p>
        </p:txBody>
      </p:sp>
      <p:pic>
        <p:nvPicPr>
          <p:cNvPr id="3" name="Picture 2"/>
          <p:cNvPicPr>
            <a:picLocks noChangeAspect="1"/>
          </p:cNvPicPr>
          <p:nvPr/>
        </p:nvPicPr>
        <p:blipFill>
          <a:blip r:embed="rId3"/>
          <a:stretch>
            <a:fillRect/>
          </a:stretch>
        </p:blipFill>
        <p:spPr>
          <a:xfrm>
            <a:off x="252247" y="1684085"/>
            <a:ext cx="3466313" cy="4590590"/>
          </a:xfrm>
          <a:prstGeom prst="rect">
            <a:avLst/>
          </a:prstGeom>
        </p:spPr>
      </p:pic>
    </p:spTree>
    <p:extLst>
      <p:ext uri="{BB962C8B-B14F-4D97-AF65-F5344CB8AC3E}">
        <p14:creationId xmlns:p14="http://schemas.microsoft.com/office/powerpoint/2010/main" val="4168922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2534" y="1952199"/>
            <a:ext cx="10942321" cy="3801041"/>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ويمكن استخدام طريقة نشر مبدأ الإبداع لمشاركة المعلومات كطريقة لإدارة الأزمات. وطور روجرز هذه التقنية ووفقاً لفلسفة كيفية نشر ونقل الإبداع على مدى فترة زمنية من خلال استخدام شبكات معينة. وينتشر الابتكار كشخص من خلال الآخرين، ويعبر عن مفهوم جديد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عملية الاتصال كالتالي:</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التواصل الابتكاري.</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-التواصل من خلال شخص أو وحدة يعرف أو لديه خبرة في استخدام الابتكار. </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-التواصل من خلال شخص أو وحدة ليسوا على دراية بالابتكار.</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-عبر قناة اتصال تربط الوحدتين.</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 أحد الأمثلة على تطبيق هذه النظرية هي الجهود التي تبذلها وكالات الصحة العامة لجعل الأفراد يرتدون أقنعة أثناء جائحة كوفيد 19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366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3881" y="2023895"/>
            <a:ext cx="5471159" cy="4231928"/>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تشترك نظرية إصلاح الصورة والمعروفة أيضاً باسم نظرية استعادة الصورة في التركيز على إعادة بناء سمعة المؤسسة عندما تتضرر بسبب أزمة ما.</a:t>
            </a:r>
          </a:p>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حيث ابتكر عالم الاتصال ويليام بينوا نظرية استعادة الصورة أو إصلاح الصورة ونظر لها في كتابه "المحاسبة والاعتذار: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نظرية استراتيجيات استعادة الصور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"والذي يركز على الرسائل التي يجب على المنظمة توصيللها أثناء الأزمات. وقدم خمس فئات من استراتيجيات إصلاح الصورة: الإنكار، والتهرب من المسئولية، والتقليل من شأن الحدث، والإجراءات التصحيحية، والاعتذار.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716592" y="245825"/>
            <a:ext cx="9045583" cy="1400383"/>
          </a:xfrm>
          <a:prstGeom prst="rect">
            <a:avLst/>
          </a:prstGeom>
        </p:spPr>
        <p:txBody>
          <a:bodyPr wrap="square">
            <a:spAutoFit/>
          </a:bodyPr>
          <a:lstStyle/>
          <a:p>
            <a:pPr lvl="0" algn="justLow" rtl="1">
              <a:spcBef>
                <a:spcPts val="600"/>
              </a:spcBef>
              <a:defRPr/>
            </a:pPr>
            <a:r>
              <a:rPr lang="ar-EG" sz="4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نظرية استعادة الصورة أو نظرية الإصلاح </a:t>
            </a:r>
          </a:p>
          <a:p>
            <a:pPr lvl="0" algn="justLow" rtl="1">
              <a:spcBef>
                <a:spcPts val="600"/>
              </a:spcBef>
              <a:defRPr/>
            </a:pPr>
            <a:r>
              <a:rPr lang="en-US" sz="4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Image Restoration or Repair Theory</a:t>
            </a:r>
          </a:p>
        </p:txBody>
      </p:sp>
      <p:pic>
        <p:nvPicPr>
          <p:cNvPr id="4" name="Picture 3"/>
          <p:cNvPicPr>
            <a:picLocks noChangeAspect="1"/>
          </p:cNvPicPr>
          <p:nvPr/>
        </p:nvPicPr>
        <p:blipFill>
          <a:blip r:embed="rId3"/>
          <a:stretch>
            <a:fillRect/>
          </a:stretch>
        </p:blipFill>
        <p:spPr>
          <a:xfrm>
            <a:off x="6346674" y="1772299"/>
            <a:ext cx="5534150" cy="4483524"/>
          </a:xfrm>
          <a:prstGeom prst="rect">
            <a:avLst/>
          </a:prstGeom>
        </p:spPr>
      </p:pic>
    </p:spTree>
    <p:extLst>
      <p:ext uri="{BB962C8B-B14F-4D97-AF65-F5344CB8AC3E}">
        <p14:creationId xmlns:p14="http://schemas.microsoft.com/office/powerpoint/2010/main" val="1596588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5374" y="2349895"/>
            <a:ext cx="10942321" cy="2754600"/>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ويرى بينوا أن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استراتيجيات استعادة الصورة هي استراتيجيات لإصلاح السمعة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يمكن استخدامها بعد الأزمة وأن الحل الناجح للأزمات يتطلب تواصلاً صادقاً وأخلاقياً في أوقات الأزمات. وتقدم نظرية استعادة الصورة العديد من استراتيجيات الاستجابة للأزمات ويمكن أن يتراوح هذا من "الإنكار" إلى "التهرب من المسئولية" و"التقليل من شأن الحدث" وهناك العديد من الخيارات للاختيار من بين هذه الاستراتيجيات. </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تطورت النظرية التي طورها وليام بينوا على مر السنين، ويوضح المفهوم الأساسي للنظرية أن الهجوم يمكن أن يهدد السمعة (الصورة)، ويعتبر الفعل العدواني أو الاتهام بالمسئولية عن الفعل تهديداً للسمعة، وتستخدم النظرية التواصل للدفاع عن سمعتها.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91014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2356267"/>
            <a:ext cx="11049324" cy="2754600"/>
          </a:xfrm>
          <a:prstGeom prst="rect">
            <a:avLst/>
          </a:prstGeom>
          <a:noFill/>
        </p:spPr>
        <p:txBody>
          <a:bodyPr wrap="square" rtlCol="0">
            <a:spAutoFit/>
          </a:bodyPr>
          <a:lstStyle/>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تأتي نظرية الفوضى من الرياضيات، وترى أن بعض الأنظمة معقدة للغاية لدرجة أن الاختلافات الصغيرة في ظروف البداية يمكن أن تجعلها تتصرف بشكل مختلف تماماً وغير متوقع.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قام الباحثون بتطبيق كل من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نظرية الفوضى وتأثير الفراشة في إدارة الأزمات.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على سبيل المثال، درسوا المسئولين الذين وضعوا تنبؤات دقيقة حول الكوارث دون أخذ متغيرات الطقس غير المتوقعة في الحسبان. حدث هذا في الفيضانات الكندية في عام 1997 حيث كان الاتصال غير الدقيق يعني أن العديد من المجتمعات لم تكن مستعدة لحجم الكارثة التي حدثت، وفي عالم الشركات، يمكن أن تظهر نظرية الفوضى حدود السيطرة على التصور العام المتقلب للأزمة.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4"/>
          <a:stretch>
            <a:fillRect/>
          </a:stretch>
        </p:blipFill>
        <p:spPr>
          <a:xfrm>
            <a:off x="281711" y="377194"/>
            <a:ext cx="9217951" cy="1188823"/>
          </a:xfrm>
          <a:prstGeom prst="rect">
            <a:avLst/>
          </a:prstGeom>
        </p:spPr>
      </p:pic>
    </p:spTree>
    <p:extLst>
      <p:ext uri="{BB962C8B-B14F-4D97-AF65-F5344CB8AC3E}">
        <p14:creationId xmlns:p14="http://schemas.microsoft.com/office/powerpoint/2010/main" val="2719960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3262432"/>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وتقدم العديد من النظريات والنماذج، مثل نموذج </a:t>
            </a: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Gonzales-Herrera and Prat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أدوات مدروسة وعملية لإدارة الأزمات،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وتقترح نظرية الفراشة لإدارة الأزمات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أنه يجب على مديري الأزمات أن يتوقعوا، وأن يستعدوا للاستجابة للأحداث ذات الاحتمالية الصغيرة والمنخفضة التي من المحتمل أن تؤدي إلى أزمات ضارة كبيرة.</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وكجزء من إستراتيجية إدارة الأزمات يجب على القادة إعداد خطط طوارئ للأحداث الصغيرة والمنخفضة الاحتمالية التي قد تؤدي إلى حدوث أزمة، حيث يمكن توقع العديد من هذه الأحداث بما في ذلك الكوارث الطبيعية، والطقس القاسي، والحرائق، والتسرب الكيميائي، وحوادث الحافلات، والتهديد بالقنابل، وتفشي الأمراض، والإرهاب، وإطلاق النار، ومخالفات الموظفين.</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92740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2010019"/>
            <a:ext cx="11049324" cy="1938992"/>
          </a:xfrm>
          <a:prstGeom prst="rect">
            <a:avLst/>
          </a:prstGeom>
          <a:noFill/>
        </p:spPr>
        <p:txBody>
          <a:bodyPr wrap="square" rtlCol="0">
            <a:spAutoFit/>
          </a:bodyPr>
          <a:lstStyle/>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بالإضافة إلى  الاستعداد لتأثيرات الفراشة كسبب للأزمات، يجب أن يكون القادة أيضاً منفتحين على تأثيرات الفراشة كحلول ممكنة للأزمات، ويستشهد هونج وصن (2000) بتأثير الفراشة كأحداث حاسمة لتطبيع العلاقات الدبلوماسية بين الصين والولايات المتحدة في السبعينيات بعد توتر العلاقات بين البلدين خلال الحرب الباردة ولكن خلال منافسة دولية في اليابان، كان لدى فريقي بينغ بونغ الوطنيين الأمريكي والصيني تفاعلات ودية، وحدث عدد من تأثيرات الفراشة الإضافية مما أدى إلى التقارب النهائي بين الولايات المتحدة والصين.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4156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3257" y="1979241"/>
            <a:ext cx="11049324" cy="3200876"/>
          </a:xfrm>
          <a:prstGeom prst="rect">
            <a:avLst/>
          </a:prstGeom>
          <a:noFill/>
        </p:spPr>
        <p:txBody>
          <a:bodyPr wrap="square" rtlCol="0">
            <a:spAutoFit/>
          </a:bodyPr>
          <a:lstStyle/>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لاشك أنه من الممكن توظيف تقنيات الذكاء الإصطناعي في التنبؤ بإنتشار بالأحداث الحرجة والأزمات ، وقد أفاد إستخدام الذكاء الإصطناعي خاصة وقت فيروس كورونا وذلك في  تتبع الإصابات وتشخيص الحالات المصابة وإقتراح البدائل العلاجية ورصد الحالة النفسية ، كما ظهر دور الذكاء الإصطناعي في دعم هيئات الصحه العامة من خلال تطبيقات تعمل على الهواتف النقاله وتساعد على تقييم الاخطار وفهم الجوانب المختلفة المتعلقة بإنتشار الوباء مثل الوعي الصحي وسلوكيات السكان.</a:t>
            </a:r>
          </a:p>
          <a:p>
            <a:pPr lvl="0" indent="247650" algn="just"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ظهر دور البيانات الضخمه في تحليل التوجهات </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Trends</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محتوى وسائل الإعلام والتواصل الإجتماعي لرصد الحالة النفسية للجمهور..</a:t>
            </a:r>
          </a:p>
          <a:p>
            <a:pPr lvl="0" indent="247650" algn="just" rtl="1">
              <a:spcBef>
                <a:spcPts val="600"/>
              </a:spcBef>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p:cNvPicPr>
            <a:picLocks noChangeAspect="1"/>
          </p:cNvPicPr>
          <p:nvPr/>
        </p:nvPicPr>
        <p:blipFill>
          <a:blip r:embed="rId3"/>
          <a:stretch>
            <a:fillRect/>
          </a:stretch>
        </p:blipFill>
        <p:spPr>
          <a:xfrm>
            <a:off x="281710" y="365760"/>
            <a:ext cx="8930143" cy="1269018"/>
          </a:xfrm>
          <a:prstGeom prst="rect">
            <a:avLst/>
          </a:prstGeom>
        </p:spPr>
      </p:pic>
    </p:spTree>
    <p:extLst>
      <p:ext uri="{BB962C8B-B14F-4D97-AF65-F5344CB8AC3E}">
        <p14:creationId xmlns:p14="http://schemas.microsoft.com/office/powerpoint/2010/main" val="1153874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6" y="1748408"/>
            <a:ext cx="11178703" cy="4832092"/>
          </a:xfrm>
          <a:prstGeom prst="rect">
            <a:avLst/>
          </a:prstGeom>
          <a:noFill/>
        </p:spPr>
        <p:txBody>
          <a:bodyPr wrap="square" rtlCol="0">
            <a:spAutoFit/>
          </a:bodyPr>
          <a:lstStyle/>
          <a:p>
            <a:pPr lvl="0" algn="r">
              <a:defRPr/>
            </a:pPr>
            <a:r>
              <a:rPr lang="ar-EG" sz="2400" b="1" u="sng" dirty="0"/>
              <a:t>نموذج الكشف عن الاحداث الحرجة المدعوم بالذكاء الإصطناعي</a:t>
            </a:r>
          </a:p>
          <a:p>
            <a:pPr lvl="0" algn="just" rtl="1">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يسعى هذا النموذج  لإختبار دور  الذكاء الإصطناعي في التنبؤ  بالأزمات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التي من شأنها التأثير على المنظمات  ، فالبيانات الضخمه من شأنها أن تقود  لهذا التنبؤ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يتم من خلالها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فحص دور عملاء الذكاء الاصطناعي بوساطة الكمبيوتر في اكتشاف الأزمات المتعلقة بالأحداث في الشركة.عبر البريد الإلكتروني لإكتشاف اي أزمات تنظيمية ، </a:t>
            </a:r>
          </a:p>
          <a:p>
            <a:pPr marR="0" lvl="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ويرى الباحثين أن المعرفة المستخلصة من اتصالات البيانات اليومية مثل اتصالات البريد الإلكتروني للشركة يمكن أن تؤدي إلى استشعار الأحداث الحاسمة المتعلقة بالأنشطة التجارية.</a:t>
            </a:r>
          </a:p>
          <a:p>
            <a:pPr marR="0" lvl="0" indent="60325"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وتشكل الأحداث الحرجة عموما، إن لم يتم اكتشافها في المراحل المبكرة، تهديدا للمنظمة، ويمكن أن تصبح أزمات يتعذر السيطرة عليها. </a:t>
            </a:r>
          </a:p>
          <a:p>
            <a:pPr marR="0" lvl="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وتوفر التكنولوجيا منصة يتم فيها الحصول على المعلومات المتعلقة بالأزمات بأسرع الطرق وأكثرها مباشرة. تسهل منصات الاتصال التي تعمل بوساطة الحاسوب، مثل قنوات الاتصال الداخلية للمنظمة وقنوات التواصل الاجتماعي الخارجية، الحوار في الوقت الحقيقي بين أصحاب المصلحة المستهدفين، وبالتالي تصبح ذات أهمية استراتيجية</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919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6" y="1748408"/>
            <a:ext cx="11178703" cy="4308872"/>
          </a:xfrm>
          <a:prstGeom prst="rect">
            <a:avLst/>
          </a:prstGeom>
          <a:noFill/>
        </p:spPr>
        <p:txBody>
          <a:bodyPr wrap="square" rtlCol="0">
            <a:spAutoFit/>
          </a:bodyPr>
          <a:lstStyle/>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تساعد أدوات مراقبة الذكاء الاصطناعي المتخصصين في العلاقات العامة على مراقبة والتواصل بفعالية أثناء الأزمة. و كيف يمكن للذكاء الاصطناعي تحسين قدرة فريق الاتصالات في الأزمات على الإعلام والتواصل مع مختلف الجماهير في الوقت الفعلي.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ويمكن أن يكون توظيف الذكاء الإصطناعي حاسماً أوقات الأزمات،  من خلال تحليل المنشورات وفق تقنيات مدعومه بالذكاء الإصطناعي  مثل معالجة اللغة الطبيعية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وفي أوقات الأزمات، تساعد مراقبة المحادثات عبر الإنترنت المتخصصين في العلاقات العامة على تحديد الموضوعات الرئيسية والموضوعات الشائعة التي ستساعدهم على تعزيز جهود الاتصال الخاصة بهم، وزيادة وضوحها وتوسيع رسالتها. تمكن الصليب الأحمر البريطاني من التواصل مع المتضررين من الإعصار وكذلك المانحين المحتملين الذين يمكنهم تقديم الدعم المالي لجهود المعونة التي تبذلها المنظمة ، إعداد خطة لإدارة الأزمات للاستجابة للأزمات المتعلقة بالذكاء الاصطناعي مثل هجمات البوت نت والتزييف العميق وانتهاكات البيانات وانتشار المعلومات المضللة.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13512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6" y="1748408"/>
            <a:ext cx="11178703" cy="2754600"/>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وقد تم توظيف الذكاء الإصطناعي من خلال الطائرات بدون طيار وقت جائحة كمورونا ووجد أن هذه الطائرات نجحت في التعامل خلال الازمة ،كما  تم إستخدام مستشعرات  يمكن إرتداؤها لتسجيل الملاحظات في أماكن الجسد  من خلال جمع البيانات وهو ما كان ذا جدوي في الأماكن المزدحمة والنائية التي لا يمكن الوصول إليها  ، وتم اأيضاُ  الاستفادة من الطائرات  في عمليات التعقيم والتتبع للحملات في الحجر الصحي المسح الضوئي لإلتقاط المناطق الشاخنة </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وتم إستخدام تقنية المسح الحراري الجوي عبر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طائرات الدرون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المزوده بكاميرات حرارية لمراقبة الحرارة في المناطق التي يتواجد بها الجماهير.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81711" y="4167745"/>
            <a:ext cx="3714750" cy="2095500"/>
          </a:xfrm>
          <a:prstGeom prst="rect">
            <a:avLst/>
          </a:prstGeom>
        </p:spPr>
      </p:pic>
    </p:spTree>
    <p:extLst>
      <p:ext uri="{BB962C8B-B14F-4D97-AF65-F5344CB8AC3E}">
        <p14:creationId xmlns:p14="http://schemas.microsoft.com/office/powerpoint/2010/main" val="505676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6" y="1748408"/>
            <a:ext cx="11178703" cy="3585597"/>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ومن هنا نجد أن الذكاء</a:t>
            </a:r>
            <a:r>
              <a:rPr kumimoji="0" lang="ar-EG" sz="2400" b="0" i="0" u="none" strike="noStrike" kern="1200" cap="none" spc="0" normalizeH="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الإصطناعي يمكن أن يساعد في التعامل مع الازمات بفاعلية من خلال :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التنبؤ بحالات الأزمات المحتملة والإعداد لها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توفير معلومات دقيقة أثناء الأزمات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الإستجابة بأكبر سرعة ممكنة للحالات والسيناريوهات التي يصعب التحكم بها.</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يمكن إستنتاج ان ابرز ادوار الذكاء الإصطناعي ذات العلاقة بإدارة الأزمات في مراحل حياتها المحتلفة في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*التنبؤ بالأزمات . *تفعيل العمل الجماعي. *دعم اتخاذ القرار وتوليد المعلومات.</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*تحليل المعلومات. *مشاركة المعلومات. *تصنيف المعلومات.</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*توليد المعارف. *نشر المعارف. *التدريب. *دعم تفاعل الخبراء.</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98192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6" y="1748408"/>
            <a:ext cx="11178703" cy="3123932"/>
          </a:xfrm>
          <a:prstGeom prst="rect">
            <a:avLst/>
          </a:prstGeom>
          <a:noFill/>
        </p:spPr>
        <p:txBody>
          <a:bodyPr wrap="square" rtlCol="0">
            <a:spAutoFit/>
          </a:bodyPr>
          <a:lstStyle/>
          <a:p>
            <a:pPr lvl="0" indent="247650" algn="just"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وجاء في صحيفة البيان الإماراتية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عددها الصدار في 21 ابريل 2020 أن هناك الكثير من أوجه تسخير الابتكار العلمي والذكاء الاصطناعي في تطبيق الإجراءات المتبعة بالدولة لمواجهة الوباء، حيث سجلت الإمارات تسلسل الجينوم الخاص بالفيروس من قبل باحثين في جامعة محمد بن راشد للطب والعلوم الصحية، ودشنت الإمارات أكبر مختبر في العالم - خارج الصين - لفحص وتشخيص الإصابة بـ«كوفيد - 19»، وافتتحت مراكز الفحص بالمركبة في أغلب إمارات ومناطق الدولة.</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واستخدمت الإمارات «ريبوتات» و«درونز» في عمليات التعقيم الوطني، إضافة إلى العديد من الابتكارات المرتبطة بعمليات الحماية الذاتية كالخوذة الذكية، ورادار تشخيص المؤشرات الحيوية، ومعدات الوقاية الذكية وممرات التعقيم.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898948" y="537432"/>
            <a:ext cx="2398413" cy="769441"/>
          </a:xfrm>
          <a:prstGeom prst="rect">
            <a:avLst/>
          </a:prstGeom>
        </p:spPr>
        <p:txBody>
          <a:bodyPr wrap="none">
            <a:spAutoFit/>
          </a:bodyPr>
          <a:lstStyle/>
          <a:p>
            <a:pPr algn="ctr"/>
            <a:r>
              <a:rPr lang="ar-EG" sz="44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دراسة حالة </a:t>
            </a:r>
            <a:endParaRPr lang="en-US" sz="4400" u="sng" dirty="0">
              <a:solidFill>
                <a:schemeClr val="bg1"/>
              </a:solidFill>
            </a:endParaRPr>
          </a:p>
        </p:txBody>
      </p:sp>
      <p:pic>
        <p:nvPicPr>
          <p:cNvPr id="4" name="Picture 3"/>
          <p:cNvPicPr>
            <a:picLocks noChangeAspect="1"/>
          </p:cNvPicPr>
          <p:nvPr/>
        </p:nvPicPr>
        <p:blipFill>
          <a:blip r:embed="rId3"/>
          <a:stretch>
            <a:fillRect/>
          </a:stretch>
        </p:blipFill>
        <p:spPr>
          <a:xfrm>
            <a:off x="281711" y="4594762"/>
            <a:ext cx="4191000" cy="1575957"/>
          </a:xfrm>
          <a:prstGeom prst="rect">
            <a:avLst/>
          </a:prstGeom>
        </p:spPr>
      </p:pic>
    </p:spTree>
    <p:extLst>
      <p:ext uri="{BB962C8B-B14F-4D97-AF65-F5344CB8AC3E}">
        <p14:creationId xmlns:p14="http://schemas.microsoft.com/office/powerpoint/2010/main" val="68060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6" y="1748408"/>
            <a:ext cx="11178703" cy="5478423"/>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الخوذة الذكية</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ولم تقتصر الحلول الابتكارية لمواجهة الوباء على تسريع عمليات الفحص والتوسع بها بل امتدت لتشمل كافة الإجراءات الوقائية والاحترازية التي تطبقها دولة الإمارات منذ وقت مبكر، وفي هذا الإطار اعتمدت وزارة الداخلية تقنية الخوذ الذكية القادرة على رصد الأشخاص المحتمل إصابتهم بفيروس كورونا «كوفيد - 19» وذلك لاستخدامها من قبل الفرق الشرطية المختصة بالدولة.</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وتتيح الخوذة الذكية قراءة عدد من المعطيات الحيوية على بعد خمسة أمتار، وتسهل عمل عناصر الدوريات في الميدان من خلال أخذ القراءات المطلوبة والتعرف على الأشخاص من خلال ربطها مباشرة بغرفة العمليات المركزية بالوزارة تقنياً لتقدم تقريراً سريعاً وقدرة على المساعدة على اتخاذ القرارات المناسبة.</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وتعد الخوذ الذكية منظومة عمل قادرة على التعامل مع الحشود البشرية بمسح المنطقة كاملة من الشاشة وتزويدها كافة القراءات ونتائج المسح الحراري لتقدم تحذيراً إذا تلقت بياناً عن ارتفاع درجة حرارة فوق المعدل الطبيعي.</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46800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347252" y="1748408"/>
            <a:ext cx="6402787" cy="4585871"/>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روبوت التعقيم</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وشكلت حملات التعقيم التي تشهدها كافة مناطق الدولة، بيئة خصبة للإبداع وتطبيق الابتكارات الحديثة التي تسهل عمل هذه الحملات وتساهم في انتشارها على أوسع نطاق جغرافي ممكن.</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واستخدمت الإدارة العامة الدفاع المدني - أبوظبي الروبوت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TAF35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للمرة الأولى في تعقيم الشوارع الرئيسة والفرعية والذي يتميز بالقدرة على ضخ كميات كبيرة من المواد المعقمة والمطهرة بالتحكم عن بُعد بمدى 300 متر، فيما استخدمت بلدية دبي طائرات من دون طيار «درونز».</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1285719" y="1748408"/>
            <a:ext cx="3057525" cy="2095500"/>
          </a:xfrm>
          <a:prstGeom prst="rect">
            <a:avLst/>
          </a:prstGeom>
        </p:spPr>
      </p:pic>
    </p:spTree>
    <p:extLst>
      <p:ext uri="{BB962C8B-B14F-4D97-AF65-F5344CB8AC3E}">
        <p14:creationId xmlns:p14="http://schemas.microsoft.com/office/powerpoint/2010/main" val="2216899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347252" y="1748408"/>
            <a:ext cx="6402787" cy="4385816"/>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بدورها أطلقت مؤسسة دبي لخدمات الإسعاف أول ممر للتعقيم الذاتي لوقاية وحماية المسعفين والمخالطين لهم من زملاء العمل أو الأسر من التعرض لمختلف الجراثيم والفيروسات ومن ضمنها فيروس كورونا المستجد.</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ويعمل الممر على رش رذاذ مواد طبية معقمة من خلال رشاشات مثبتة في مختلف الجهات ويعقم ملابس الفرد في فترة قصيرة لا تتجاوز 20 ثانية، كما يحتوي الممر على مجسات تستشعر الحركة، وتقوم بتشغيل الرشاشات وأضواء ممر التعقيم في حالة مرور أحد المسعفين من خلاله.</a:t>
            </a: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616227" y="1748408"/>
            <a:ext cx="4570776" cy="4385816"/>
          </a:xfrm>
          <a:prstGeom prst="rect">
            <a:avLst/>
          </a:prstGeom>
        </p:spPr>
      </p:pic>
    </p:spTree>
    <p:extLst>
      <p:ext uri="{BB962C8B-B14F-4D97-AF65-F5344CB8AC3E}">
        <p14:creationId xmlns:p14="http://schemas.microsoft.com/office/powerpoint/2010/main" val="2248876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6" y="1748408"/>
            <a:ext cx="11178703" cy="1477328"/>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ختامأ....</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198305" y="1462876"/>
            <a:ext cx="5897694" cy="4903509"/>
          </a:xfrm>
          <a:prstGeom prst="rect">
            <a:avLst/>
          </a:prstGeom>
        </p:spPr>
      </p:pic>
      <p:pic>
        <p:nvPicPr>
          <p:cNvPr id="4" name="Picture 3"/>
          <p:cNvPicPr>
            <a:picLocks noChangeAspect="1"/>
          </p:cNvPicPr>
          <p:nvPr/>
        </p:nvPicPr>
        <p:blipFill>
          <a:blip r:embed="rId4"/>
          <a:stretch>
            <a:fillRect/>
          </a:stretch>
        </p:blipFill>
        <p:spPr>
          <a:xfrm>
            <a:off x="6095999" y="1462875"/>
            <a:ext cx="5814289" cy="4903509"/>
          </a:xfrm>
          <a:prstGeom prst="rect">
            <a:avLst/>
          </a:prstGeom>
        </p:spPr>
      </p:pic>
    </p:spTree>
    <p:extLst>
      <p:ext uri="{BB962C8B-B14F-4D97-AF65-F5344CB8AC3E}">
        <p14:creationId xmlns:p14="http://schemas.microsoft.com/office/powerpoint/2010/main" val="3306247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42452" y="2082475"/>
            <a:ext cx="6402787" cy="4093428"/>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وختاماً ....</a:t>
            </a:r>
          </a:p>
          <a:p>
            <a:pPr lvl="0" indent="247650" algn="just" rtl="1">
              <a:spcBef>
                <a:spcPts val="600"/>
              </a:spcBef>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فإن</a:t>
            </a:r>
            <a:r>
              <a:rPr kumimoji="0" lang="ar-EG" sz="2400" b="0" i="0" u="none" strike="noStrike" kern="1200" cap="none" spc="0" normalizeH="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نماذج ونظريات إدارة الأزمات هامة للغاية لكل المنظمات للتنبؤ بالقضايا والازمات التي يمكن أن تعيق أعمال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المنظمة .... تطرقنا لنظرية الإسناد ، نظرية إتصالات الأزمة الموقفية ، نظرية الإبتكار ،نظرية إستعادة الصورة ،نظرية الفوضى وتأثير الفراشة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نموذج الكشف عن الاحداث الحرجة المدعوم بالذكاء الإصطناعي...وجميعها نماذج ونظريات من شأنها دعم المنظمات في إدارتها لأزماتها.</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415708" y="1735508"/>
            <a:ext cx="4492747" cy="4427005"/>
          </a:xfrm>
          <a:prstGeom prst="rect">
            <a:avLst/>
          </a:prstGeom>
        </p:spPr>
      </p:pic>
    </p:spTree>
    <p:extLst>
      <p:ext uri="{BB962C8B-B14F-4D97-AF65-F5344CB8AC3E}">
        <p14:creationId xmlns:p14="http://schemas.microsoft.com/office/powerpoint/2010/main" val="2132098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270959" y="1410089"/>
            <a:ext cx="9866733" cy="44837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1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meline Infographics by Slidesgo">
  <a:themeElements>
    <a:clrScheme name="Simple Light">
      <a:dk1>
        <a:srgbClr val="000000"/>
      </a:dk1>
      <a:lt1>
        <a:srgbClr val="FFFFFF"/>
      </a:lt1>
      <a:dk2>
        <a:srgbClr val="595959"/>
      </a:dk2>
      <a:lt2>
        <a:srgbClr val="EEEEEE"/>
      </a:lt2>
      <a:accent1>
        <a:srgbClr val="5EB2FC"/>
      </a:accent1>
      <a:accent2>
        <a:srgbClr val="69E781"/>
      </a:accent2>
      <a:accent3>
        <a:srgbClr val="869FB2"/>
      </a:accent3>
      <a:accent4>
        <a:srgbClr val="4949E7"/>
      </a:accent4>
      <a:accent5>
        <a:srgbClr val="FCBD24"/>
      </a:accent5>
      <a:accent6>
        <a:srgbClr val="EC3A3B"/>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8503</TotalTime>
  <Words>4317</Words>
  <Application>Microsoft Office PowerPoint</Application>
  <PresentationFormat>Widescreen</PresentationFormat>
  <Paragraphs>190</Paragraphs>
  <Slides>43</Slides>
  <Notes>7</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43</vt:i4>
      </vt:variant>
    </vt:vector>
  </HeadingPairs>
  <TitlesOfParts>
    <vt:vector size="53" baseType="lpstr">
      <vt:lpstr>Arial</vt:lpstr>
      <vt:lpstr>Calibri</vt:lpstr>
      <vt:lpstr>Calibri Light</vt:lpstr>
      <vt:lpstr>Fira Sans Extra Condensed Medium</vt:lpstr>
      <vt:lpstr>Fira Sans Extra Condensed SemiBold</vt:lpstr>
      <vt:lpstr>Roboto</vt:lpstr>
      <vt:lpstr>Times New Roman</vt:lpstr>
      <vt:lpstr>Office Theme</vt:lpstr>
      <vt:lpstr>1_Office Theme</vt:lpstr>
      <vt:lpstr>Timeline Infographics by Slidesgo</vt:lpstr>
      <vt:lpstr>PowerPoint Presentation</vt:lpstr>
      <vt:lpstr>PowerPoint Presentation</vt:lpstr>
      <vt:lpstr>محتوي المحاضرة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447</cp:revision>
  <dcterms:created xsi:type="dcterms:W3CDTF">2023-04-29T09:08:23Z</dcterms:created>
  <dcterms:modified xsi:type="dcterms:W3CDTF">2023-12-06T16:05:01Z</dcterms:modified>
</cp:coreProperties>
</file>