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326" r:id="rId2"/>
    <p:sldId id="329" r:id="rId3"/>
    <p:sldId id="347" r:id="rId4"/>
    <p:sldId id="330" r:id="rId5"/>
    <p:sldId id="331" r:id="rId6"/>
    <p:sldId id="332" r:id="rId7"/>
    <p:sldId id="348" r:id="rId8"/>
    <p:sldId id="349" r:id="rId9"/>
    <p:sldId id="350" r:id="rId10"/>
    <p:sldId id="351" r:id="rId11"/>
    <p:sldId id="352" r:id="rId12"/>
    <p:sldId id="342" r:id="rId13"/>
    <p:sldId id="343" r:id="rId14"/>
    <p:sldId id="34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8" d="100"/>
          <a:sy n="78" d="100"/>
        </p:scale>
        <p:origin x="806" y="62"/>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9/23/2023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1859786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67" name="Google Shape;16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8880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a:t>
            </a:fld>
            <a:endParaRPr lang="en-US"/>
          </a:p>
        </p:txBody>
      </p:sp>
    </p:spTree>
    <p:extLst>
      <p:ext uri="{BB962C8B-B14F-4D97-AF65-F5344CB8AC3E}">
        <p14:creationId xmlns:p14="http://schemas.microsoft.com/office/powerpoint/2010/main" val="42501114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5</a:t>
            </a:fld>
            <a:endParaRPr lang="en-US"/>
          </a:p>
        </p:txBody>
      </p:sp>
    </p:spTree>
    <p:extLst>
      <p:ext uri="{BB962C8B-B14F-4D97-AF65-F5344CB8AC3E}">
        <p14:creationId xmlns:p14="http://schemas.microsoft.com/office/powerpoint/2010/main" val="2397007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a:t>
            </a:fld>
            <a:endParaRPr lang="en-US"/>
          </a:p>
        </p:txBody>
      </p:sp>
    </p:spTree>
    <p:extLst>
      <p:ext uri="{BB962C8B-B14F-4D97-AF65-F5344CB8AC3E}">
        <p14:creationId xmlns:p14="http://schemas.microsoft.com/office/powerpoint/2010/main" val="32861823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34" name="Google Shape;234;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23613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46" name="Google Shape;2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7557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59" name="Google Shape;25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76685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1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70" name="Google Shape;27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9507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77" name="Google Shape;277;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84655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12</a:t>
            </a:fld>
            <a:endParaRPr lang="en-US"/>
          </a:p>
        </p:txBody>
      </p:sp>
    </p:spTree>
    <p:extLst>
      <p:ext uri="{BB962C8B-B14F-4D97-AF65-F5344CB8AC3E}">
        <p14:creationId xmlns:p14="http://schemas.microsoft.com/office/powerpoint/2010/main" val="23771895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13</a:t>
            </a:fld>
            <a:endParaRPr lang="en-US"/>
          </a:p>
        </p:txBody>
      </p:sp>
    </p:spTree>
    <p:extLst>
      <p:ext uri="{BB962C8B-B14F-4D97-AF65-F5344CB8AC3E}">
        <p14:creationId xmlns:p14="http://schemas.microsoft.com/office/powerpoint/2010/main" val="15998737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14</a:t>
            </a:fld>
            <a:endParaRPr lang="en-US"/>
          </a:p>
        </p:txBody>
      </p:sp>
    </p:spTree>
    <p:extLst>
      <p:ext uri="{BB962C8B-B14F-4D97-AF65-F5344CB8AC3E}">
        <p14:creationId xmlns:p14="http://schemas.microsoft.com/office/powerpoint/2010/main" val="463323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6" name="Footer Placeholder 5">
            <a:extLst>
              <a:ext uri="{FF2B5EF4-FFF2-40B4-BE49-F238E27FC236}">
                <a16:creationId xmlns=""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8" name="Footer Placeholder 7">
            <a:extLst>
              <a:ext uri="{FF2B5EF4-FFF2-40B4-BE49-F238E27FC236}">
                <a16:creationId xmlns=""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4" name="Footer Placeholder 3">
            <a:extLst>
              <a:ext uri="{FF2B5EF4-FFF2-40B4-BE49-F238E27FC236}">
                <a16:creationId xmlns=""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3" name="Footer Placeholder 2">
            <a:extLst>
              <a:ext uri="{FF2B5EF4-FFF2-40B4-BE49-F238E27FC236}">
                <a16:creationId xmlns=""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reserve="1">
  <p:cSld name="1_Blank">
    <p:spTree>
      <p:nvGrpSpPr>
        <p:cNvPr id="1" name="Shape 44"/>
        <p:cNvGrpSpPr/>
        <p:nvPr/>
      </p:nvGrpSpPr>
      <p:grpSpPr>
        <a:xfrm>
          <a:off x="0" y="0"/>
          <a:ext cx="0" cy="0"/>
          <a:chOff x="0" y="0"/>
          <a:chExt cx="0" cy="0"/>
        </a:xfrm>
      </p:grpSpPr>
      <p:sp>
        <p:nvSpPr>
          <p:cNvPr id="45" name="Google Shape;45;p25"/>
          <p:cNvSpPr txBox="1">
            <a:spLocks noGrp="1"/>
          </p:cNvSpPr>
          <p:nvPr>
            <p:ph type="sldNum" idx="12"/>
          </p:nvPr>
        </p:nvSpPr>
        <p:spPr>
          <a:xfrm>
            <a:off x="11304680" y="6492875"/>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solidFill>
                  <a:srgbClr val="A5300F"/>
                </a:solidFill>
              </a:defRPr>
            </a:lvl1pPr>
            <a:lvl2pPr marL="0" lvl="1" indent="0" algn="r">
              <a:spcBef>
                <a:spcPts val="0"/>
              </a:spcBef>
              <a:spcAft>
                <a:spcPts val="0"/>
              </a:spcAft>
              <a:buNone/>
              <a:defRPr>
                <a:solidFill>
                  <a:srgbClr val="A5300F"/>
                </a:solidFill>
              </a:defRPr>
            </a:lvl2pPr>
            <a:lvl3pPr marL="0" lvl="2" indent="0" algn="r">
              <a:spcBef>
                <a:spcPts val="0"/>
              </a:spcBef>
              <a:spcAft>
                <a:spcPts val="0"/>
              </a:spcAft>
              <a:buNone/>
              <a:defRPr>
                <a:solidFill>
                  <a:srgbClr val="A5300F"/>
                </a:solidFill>
              </a:defRPr>
            </a:lvl3pPr>
            <a:lvl4pPr marL="0" lvl="3" indent="0" algn="r">
              <a:spcBef>
                <a:spcPts val="0"/>
              </a:spcBef>
              <a:spcAft>
                <a:spcPts val="0"/>
              </a:spcAft>
              <a:buNone/>
              <a:defRPr>
                <a:solidFill>
                  <a:srgbClr val="A5300F"/>
                </a:solidFill>
              </a:defRPr>
            </a:lvl4pPr>
            <a:lvl5pPr marL="0" lvl="4" indent="0" algn="r">
              <a:spcBef>
                <a:spcPts val="0"/>
              </a:spcBef>
              <a:spcAft>
                <a:spcPts val="0"/>
              </a:spcAft>
              <a:buNone/>
              <a:defRPr>
                <a:solidFill>
                  <a:srgbClr val="A5300F"/>
                </a:solidFill>
              </a:defRPr>
            </a:lvl5pPr>
            <a:lvl6pPr marL="0" lvl="5" indent="0" algn="r">
              <a:spcBef>
                <a:spcPts val="0"/>
              </a:spcBef>
              <a:spcAft>
                <a:spcPts val="0"/>
              </a:spcAft>
              <a:buNone/>
              <a:defRPr>
                <a:solidFill>
                  <a:srgbClr val="A5300F"/>
                </a:solidFill>
              </a:defRPr>
            </a:lvl6pPr>
            <a:lvl7pPr marL="0" lvl="6" indent="0" algn="r">
              <a:spcBef>
                <a:spcPts val="0"/>
              </a:spcBef>
              <a:spcAft>
                <a:spcPts val="0"/>
              </a:spcAft>
              <a:buNone/>
              <a:defRPr>
                <a:solidFill>
                  <a:srgbClr val="A5300F"/>
                </a:solidFill>
              </a:defRPr>
            </a:lvl7pPr>
            <a:lvl8pPr marL="0" lvl="7" indent="0" algn="r">
              <a:spcBef>
                <a:spcPts val="0"/>
              </a:spcBef>
              <a:spcAft>
                <a:spcPts val="0"/>
              </a:spcAft>
              <a:buNone/>
              <a:defRPr>
                <a:solidFill>
                  <a:srgbClr val="A5300F"/>
                </a:solidFill>
              </a:defRPr>
            </a:lvl8pPr>
            <a:lvl9pPr marL="0" lvl="8" indent="0" algn="r">
              <a:spcBef>
                <a:spcPts val="0"/>
              </a:spcBef>
              <a:spcAft>
                <a:spcPts val="0"/>
              </a:spcAft>
              <a:buNone/>
              <a:defRPr>
                <a:solidFill>
                  <a:srgbClr val="A5300F"/>
                </a:solidFill>
              </a:defRPr>
            </a:lvl9pPr>
          </a:lstStyle>
          <a:p>
            <a:pPr marL="0" lvl="0" indent="0" algn="r" rtl="0">
              <a:spcBef>
                <a:spcPts val="0"/>
              </a:spcBef>
              <a:spcAft>
                <a:spcPts val="0"/>
              </a:spcAft>
              <a:buNone/>
            </a:pPr>
            <a:fld id="{00000000-1234-1234-1234-123412341234}" type="slidenum">
              <a:rPr lang="en-US"/>
              <a:t>‹#›</a:t>
            </a:fld>
            <a:endParaRPr/>
          </a:p>
        </p:txBody>
      </p:sp>
      <p:pic>
        <p:nvPicPr>
          <p:cNvPr id="47" name="Google Shape;47;p25"/>
          <p:cNvPicPr preferRelativeResize="0"/>
          <p:nvPr/>
        </p:nvPicPr>
        <p:blipFill rotWithShape="1">
          <a:blip r:embed="rId2">
            <a:alphaModFix/>
          </a:blip>
          <a:srcRect/>
          <a:stretch/>
        </p:blipFill>
        <p:spPr>
          <a:xfrm>
            <a:off x="-14111" y="-4618"/>
            <a:ext cx="7870175" cy="1610200"/>
          </a:xfrm>
          <a:prstGeom prst="rect">
            <a:avLst/>
          </a:prstGeom>
          <a:noFill/>
          <a:ln>
            <a:noFill/>
          </a:ln>
        </p:spPr>
      </p:pic>
      <p:pic>
        <p:nvPicPr>
          <p:cNvPr id="48" name="Google Shape;48;p25"/>
          <p:cNvPicPr preferRelativeResize="0"/>
          <p:nvPr/>
        </p:nvPicPr>
        <p:blipFill rotWithShape="1">
          <a:blip r:embed="rId3">
            <a:alphaModFix/>
          </a:blip>
          <a:srcRect/>
          <a:stretch/>
        </p:blipFill>
        <p:spPr>
          <a:xfrm>
            <a:off x="2343252" y="6229660"/>
            <a:ext cx="9902229" cy="204838"/>
          </a:xfrm>
          <a:prstGeom prst="rect">
            <a:avLst/>
          </a:prstGeom>
          <a:noFill/>
          <a:ln>
            <a:noFill/>
          </a:ln>
        </p:spPr>
      </p:pic>
      <p:pic>
        <p:nvPicPr>
          <p:cNvPr id="49" name="Google Shape;49;p2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0" name="Google Shape;50;p25"/>
          <p:cNvPicPr preferRelativeResize="0"/>
          <p:nvPr/>
        </p:nvPicPr>
        <p:blipFill rotWithShape="1">
          <a:blip r:embed="rId4">
            <a:alphaModFix/>
          </a:blip>
          <a:srcRect/>
          <a:stretch/>
        </p:blipFill>
        <p:spPr>
          <a:xfrm>
            <a:off x="12072675" y="2204822"/>
            <a:ext cx="238650" cy="2709534"/>
          </a:xfrm>
          <a:prstGeom prst="rect">
            <a:avLst/>
          </a:prstGeom>
          <a:noFill/>
          <a:ln>
            <a:noFill/>
          </a:ln>
        </p:spPr>
      </p:pic>
      <p:sp>
        <p:nvSpPr>
          <p:cNvPr id="51" name="Google Shape;51;p25"/>
          <p:cNvSpPr txBox="1"/>
          <p:nvPr/>
        </p:nvSpPr>
        <p:spPr>
          <a:xfrm>
            <a:off x="2590800" y="609600"/>
            <a:ext cx="518160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a:solidFill>
                  <a:schemeClr val="dk1"/>
                </a:solidFill>
                <a:latin typeface="Times New Roman"/>
                <a:ea typeface="Times New Roman"/>
                <a:cs typeface="Times New Roman"/>
                <a:sym typeface="Times New Roman"/>
              </a:rPr>
              <a:t> </a:t>
            </a:r>
            <a:endParaRPr sz="3200">
              <a:solidFill>
                <a:schemeClr val="accent6"/>
              </a:solidFill>
              <a:latin typeface="Times New Roman"/>
              <a:ea typeface="Times New Roman"/>
              <a:cs typeface="Times New Roman"/>
              <a:sym typeface="Times New Roman"/>
            </a:endParaRPr>
          </a:p>
        </p:txBody>
      </p:sp>
      <p:pic>
        <p:nvPicPr>
          <p:cNvPr id="52" name="Google Shape;52;p25"/>
          <p:cNvPicPr preferRelativeResize="0"/>
          <p:nvPr/>
        </p:nvPicPr>
        <p:blipFill rotWithShape="1">
          <a:blip r:embed="rId5">
            <a:alphaModFix/>
          </a:blip>
          <a:srcRect/>
          <a:stretch/>
        </p:blipFill>
        <p:spPr>
          <a:xfrm>
            <a:off x="-14111" y="0"/>
            <a:ext cx="1610798" cy="1283854"/>
          </a:xfrm>
          <a:prstGeom prst="rect">
            <a:avLst/>
          </a:prstGeom>
          <a:noFill/>
          <a:ln>
            <a:noFill/>
          </a:ln>
        </p:spPr>
      </p:pic>
    </p:spTree>
    <p:extLst>
      <p:ext uri="{BB962C8B-B14F-4D97-AF65-F5344CB8AC3E}">
        <p14:creationId xmlns:p14="http://schemas.microsoft.com/office/powerpoint/2010/main" val="169116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6" name="Footer Placeholder 5">
            <a:extLst>
              <a:ext uri="{FF2B5EF4-FFF2-40B4-BE49-F238E27FC236}">
                <a16:creationId xmlns=""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6" name="Footer Placeholder 5">
            <a:extLst>
              <a:ext uri="{FF2B5EF4-FFF2-40B4-BE49-F238E27FC236}">
                <a16:creationId xmlns=""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9/23/2023</a:t>
            </a:fld>
            <a:endParaRPr lang="en-US"/>
          </a:p>
        </p:txBody>
      </p:sp>
      <p:sp>
        <p:nvSpPr>
          <p:cNvPr id="5" name="Footer Placeholder 4">
            <a:extLst>
              <a:ext uri="{FF2B5EF4-FFF2-40B4-BE49-F238E27FC236}">
                <a16:creationId xmlns=""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1" r:id="rId8"/>
    <p:sldLayoutId id="2147483656" r:id="rId9"/>
    <p:sldLayoutId id="2147483657" r:id="rId10"/>
    <p:sldLayoutId id="2147483658" r:id="rId11"/>
    <p:sldLayoutId id="2147483659" r:id="rId12"/>
    <p:sldLayoutId id="214748366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sv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sv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7.svg"/><Relationship Id="rId5" Type="http://schemas.openxmlformats.org/officeDocument/2006/relationships/image" Target="../media/image9.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8.xml"/><Relationship Id="rId5"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7.sv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7.sv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11795" y="-43544"/>
            <a:ext cx="6117514" cy="3744684"/>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3419300" y="1961622"/>
            <a:ext cx="8478982" cy="2185214"/>
          </a:xfrm>
          <a:prstGeom prst="rect">
            <a:avLst/>
          </a:prstGeom>
          <a:noFill/>
        </p:spPr>
        <p:txBody>
          <a:bodyPr wrap="square" rtlCol="0">
            <a:spAutoFit/>
          </a:bodyPr>
          <a:lstStyle/>
          <a:p>
            <a:pPr algn="ctr"/>
            <a:r>
              <a:rPr lang="en-US" sz="3200" b="1" dirty="0">
                <a:solidFill>
                  <a:srgbClr val="00B050"/>
                </a:solidFill>
              </a:rPr>
              <a:t>Introduction to Information Technology</a:t>
            </a:r>
            <a:br>
              <a:rPr lang="en-US" sz="3200" b="1" dirty="0">
                <a:solidFill>
                  <a:srgbClr val="00B050"/>
                </a:solidFill>
              </a:rPr>
            </a:br>
            <a:r>
              <a:rPr lang="en-US" sz="3200" b="1" dirty="0">
                <a:solidFill>
                  <a:srgbClr val="0D78C9"/>
                </a:solidFill>
                <a:latin typeface="Times New Roman"/>
                <a:ea typeface="Times New Roman"/>
                <a:cs typeface="Times New Roman"/>
                <a:sym typeface="Times New Roman"/>
              </a:rPr>
              <a:t>Bachelor of Science in Information Technology</a:t>
            </a:r>
          </a:p>
          <a:p>
            <a:pPr algn="ctr"/>
            <a:r>
              <a:rPr lang="en-US" sz="3600" dirty="0" smtClean="0">
                <a:solidFill>
                  <a:srgbClr val="FFC000"/>
                </a:solidFill>
                <a:effectLst>
                  <a:outerShdw blurRad="38100" dist="38100" dir="2700000" algn="tl">
                    <a:srgbClr val="000000">
                      <a:alpha val="43137"/>
                    </a:srgbClr>
                  </a:outerShdw>
                </a:effectLst>
              </a:rPr>
              <a:t>Orientation </a:t>
            </a:r>
            <a:r>
              <a:rPr lang="en-US" sz="3600" dirty="0">
                <a:solidFill>
                  <a:srgbClr val="FFC000"/>
                </a:solidFill>
                <a:effectLst>
                  <a:outerShdw blurRad="38100" dist="38100" dir="2700000" algn="tl">
                    <a:srgbClr val="000000">
                      <a:alpha val="43137"/>
                    </a:srgbClr>
                  </a:outerShdw>
                </a:effectLst>
              </a:rPr>
              <a:t>show</a:t>
            </a:r>
            <a:br>
              <a:rPr lang="en-US" sz="3600" dirty="0">
                <a:solidFill>
                  <a:srgbClr val="FFC000"/>
                </a:solidFill>
                <a:effectLst>
                  <a:outerShdw blurRad="38100" dist="38100" dir="2700000" algn="tl">
                    <a:srgbClr val="000000">
                      <a:alpha val="43137"/>
                    </a:srgbClr>
                  </a:outerShdw>
                </a:effectLst>
              </a:rPr>
            </a:br>
            <a:r>
              <a:rPr lang="ar-YE" sz="3600" dirty="0">
                <a:solidFill>
                  <a:srgbClr val="FFC000"/>
                </a:solidFill>
                <a:effectLst>
                  <a:outerShdw blurRad="38100" dist="38100" dir="2700000" algn="tl">
                    <a:srgbClr val="000000">
                      <a:alpha val="43137"/>
                    </a:srgbClr>
                  </a:outerShdw>
                </a:effectLst>
              </a:rPr>
              <a:t>عرض </a:t>
            </a:r>
            <a:r>
              <a:rPr lang="ar-YE" sz="3600" dirty="0" smtClean="0">
                <a:solidFill>
                  <a:srgbClr val="FFC000"/>
                </a:solidFill>
                <a:effectLst>
                  <a:outerShdw blurRad="38100" dist="38100" dir="2700000" algn="tl">
                    <a:srgbClr val="000000">
                      <a:alpha val="43137"/>
                    </a:srgbClr>
                  </a:outerShdw>
                </a:effectLst>
              </a:rPr>
              <a:t>توجيه</a:t>
            </a:r>
            <a:r>
              <a:rPr lang="ar-EG" sz="3600" dirty="0" smtClean="0">
                <a:solidFill>
                  <a:srgbClr val="FFC000"/>
                </a:solidFill>
                <a:effectLst>
                  <a:outerShdw blurRad="38100" dist="38100" dir="2700000" algn="tl">
                    <a:srgbClr val="000000">
                      <a:alpha val="43137"/>
                    </a:srgbClr>
                  </a:outerShdw>
                </a:effectLst>
              </a:rPr>
              <a:t>ى</a:t>
            </a:r>
            <a:r>
              <a:rPr lang="en-US" sz="3600" dirty="0" smtClean="0">
                <a:solidFill>
                  <a:srgbClr val="FFC000"/>
                </a:solidFill>
                <a:effectLst>
                  <a:outerShdw blurRad="38100" dist="38100" dir="2700000" algn="tl">
                    <a:srgbClr val="000000">
                      <a:alpha val="43137"/>
                    </a:srgbClr>
                  </a:outerShdw>
                </a:effectLst>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36307" y="4689762"/>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0 -  Overview</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681559" y="4139795"/>
            <a:ext cx="6891009" cy="523220"/>
          </a:xfrm>
          <a:prstGeom prst="rect">
            <a:avLst/>
          </a:prstGeom>
          <a:noFill/>
        </p:spPr>
        <p:txBody>
          <a:bodyPr wrap="square" rtlCol="0">
            <a:spAutoFit/>
          </a:bodyPr>
          <a:lstStyle/>
          <a:p>
            <a:pPr algn="ct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Eng. </a:t>
            </a:r>
            <a:r>
              <a:rPr lang="ar-EG" sz="2800" b="1" dirty="0">
                <a:solidFill>
                  <a:schemeClr val="accent4">
                    <a:lumMod val="60000"/>
                    <a:lumOff val="40000"/>
                  </a:schemeClr>
                </a:solidFill>
                <a:latin typeface="Times New Roman" panose="02020603050405020304" pitchFamily="18" charset="0"/>
                <a:cs typeface="Times New Roman" panose="02020603050405020304" pitchFamily="18" charset="0"/>
              </a:rPr>
              <a:t>:</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Hesham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Abou</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err="1" smtClean="0">
                <a:solidFill>
                  <a:schemeClr val="accent4">
                    <a:lumMod val="60000"/>
                    <a:lumOff val="40000"/>
                  </a:schemeClr>
                </a:solidFill>
                <a:latin typeface="Times New Roman" panose="02020603050405020304" pitchFamily="18" charset="0"/>
                <a:cs typeface="Times New Roman" panose="02020603050405020304" pitchFamily="18" charset="0"/>
              </a:rPr>
              <a:t>Elfetouh</a:t>
            </a:r>
            <a:r>
              <a:rPr lang="ar-EG" sz="2800" b="1" dirty="0" smtClean="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smtClean="0">
                <a:solidFill>
                  <a:schemeClr val="accent4">
                    <a:lumMod val="60000"/>
                    <a:lumOff val="40000"/>
                  </a:schemeClr>
                </a:solidFill>
                <a:latin typeface="Times New Roman" panose="02020603050405020304" pitchFamily="18" charset="0"/>
                <a:cs typeface="Times New Roman" panose="02020603050405020304" pitchFamily="18" charset="0"/>
              </a:rPr>
              <a:t> Salman</a:t>
            </a:r>
            <a:endPar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 xmlns:a16="http://schemas.microsoft.com/office/drawing/2014/main" id="{E5E2D01B-0E78-027F-160A-F532D98C46A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sp>
        <p:nvSpPr>
          <p:cNvPr id="14" name="TextBox 13">
            <a:extLst>
              <a:ext uri="{FF2B5EF4-FFF2-40B4-BE49-F238E27FC236}">
                <a16:creationId xmlns="" xmlns:a16="http://schemas.microsoft.com/office/drawing/2014/main" id="{3620D0A5-176B-EAD8-BA5B-53AB3048E130}"/>
              </a:ext>
            </a:extLst>
          </p:cNvPr>
          <p:cNvSpPr txBox="1"/>
          <p:nvPr/>
        </p:nvSpPr>
        <p:spPr>
          <a:xfrm>
            <a:off x="7918714" y="60956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2555644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118298" y="1467065"/>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0" indent="0" algn="ctr" rtl="1">
              <a:lnSpc>
                <a:spcPct val="107000"/>
              </a:lnSpc>
              <a:spcBef>
                <a:spcPts val="0"/>
              </a:spcBef>
              <a:spcAft>
                <a:spcPts val="800"/>
              </a:spcAft>
              <a:buNone/>
            </a:pPr>
            <a:r>
              <a:rPr lang="ar-EG" sz="2400" b="1" dirty="0">
                <a:ln w="10160" cap="flat" cmpd="sng" algn="ctr">
                  <a:solidFill>
                    <a:srgbClr val="5B9BD5"/>
                  </a:solidFill>
                  <a:prstDash val="solid"/>
                  <a:round/>
                </a:ln>
                <a:solidFill>
                  <a:srgbClr val="0070C0"/>
                </a:solidFill>
                <a:latin typeface="Calibri" panose="020F0502020204030204" pitchFamily="34" charset="0"/>
              </a:rPr>
              <a:t>بسم الله الرحمن الرحيم</a:t>
            </a:r>
            <a:endParaRPr lang="en-US" sz="2400" b="1" dirty="0">
              <a:ln w="10160" cap="flat" cmpd="sng" algn="ctr">
                <a:solidFill>
                  <a:srgbClr val="5B9BD5"/>
                </a:solidFill>
                <a:prstDash val="solid"/>
                <a:round/>
              </a:ln>
              <a:solidFill>
                <a:srgbClr val="0070C0"/>
              </a:solidFill>
              <a:latin typeface="Calibri" panose="020F0502020204030204" pitchFamily="34" charset="0"/>
            </a:endParaRPr>
          </a:p>
          <a:p>
            <a:pPr marL="0" marR="0" indent="0" algn="ctr" rtl="1">
              <a:lnSpc>
                <a:spcPct val="107000"/>
              </a:lnSpc>
              <a:spcBef>
                <a:spcPts val="0"/>
              </a:spcBef>
              <a:spcAft>
                <a:spcPts val="800"/>
              </a:spcAft>
              <a:buNone/>
            </a:pPr>
            <a:r>
              <a:rPr lang="ar-EG" sz="2400" b="1" dirty="0" smtClean="0">
                <a:ln w="10160" cap="flat" cmpd="sng" algn="ctr">
                  <a:solidFill>
                    <a:srgbClr val="5B9BD5"/>
                  </a:solidFill>
                  <a:prstDash val="solid"/>
                  <a:round/>
                </a:ln>
                <a:solidFill>
                  <a:srgbClr val="0070C0"/>
                </a:solidFill>
                <a:latin typeface="Calibri" panose="020F0502020204030204" pitchFamily="34" charset="0"/>
              </a:rPr>
              <a:t>اللهم </a:t>
            </a:r>
            <a:r>
              <a:rPr lang="ar-EG" sz="2400" b="1" dirty="0">
                <a:ln w="10160" cap="flat" cmpd="sng" algn="ctr">
                  <a:solidFill>
                    <a:srgbClr val="5B9BD5"/>
                  </a:solidFill>
                  <a:prstDash val="solid"/>
                  <a:round/>
                </a:ln>
                <a:solidFill>
                  <a:srgbClr val="0070C0"/>
                </a:solidFill>
                <a:latin typeface="Calibri" panose="020F0502020204030204" pitchFamily="34" charset="0"/>
              </a:rPr>
              <a:t>صلي و سلم و بارك على اشرف المرسلين سيدنا محمد و على آله وأصحابه أفضل التسليم</a:t>
            </a:r>
            <a:endParaRPr lang="en-US" sz="2400" b="1" dirty="0">
              <a:ln w="10160" cap="flat" cmpd="sng" algn="ctr">
                <a:solidFill>
                  <a:srgbClr val="5B9BD5"/>
                </a:solidFill>
                <a:prstDash val="solid"/>
                <a:round/>
              </a:ln>
              <a:solidFill>
                <a:srgbClr val="0070C0"/>
              </a:solidFill>
              <a:latin typeface="Calibri" panose="020F0502020204030204" pitchFamily="34" charset="0"/>
            </a:endParaRPr>
          </a:p>
          <a:p>
            <a:pPr marL="0" marR="0" indent="0" algn="just" rtl="1">
              <a:lnSpc>
                <a:spcPct val="107000"/>
              </a:lnSpc>
              <a:spcBef>
                <a:spcPts val="0"/>
              </a:spcBef>
              <a:spcAft>
                <a:spcPts val="800"/>
              </a:spcAft>
              <a:buNone/>
            </a:pPr>
            <a:r>
              <a:rPr lang="ar-EG" sz="2400" b="1" dirty="0">
                <a:ln w="10160" cap="flat" cmpd="sng" algn="ctr">
                  <a:solidFill>
                    <a:srgbClr val="5B9BD5"/>
                  </a:solidFill>
                  <a:prstDash val="solid"/>
                  <a:round/>
                </a:ln>
                <a:solidFill>
                  <a:srgbClr val="0070C0"/>
                </a:solidFill>
                <a:latin typeface="Calibri" panose="020F0502020204030204" pitchFamily="34" charset="0"/>
              </a:rPr>
              <a:t>يسعدني أن أرحب بكم ترحيبا خاصا في مستهل هذا الفصل الدراسي الجديد، الذي نتطلع فيه إلى المزيد من العمل المثمر والجاد من أجل بلوغ الأهداف التي إجتمعنا من أجلها في هذا الصرح العلمي العظيم، راجيا من الله العلي القدير أن يوفقنا  جميعا لتأدية مهامنا الأكاديمية والإدارية والتربوية على الوجه الذي يحبه و يرضاه.</a:t>
            </a:r>
            <a:endParaRPr lang="en-US" sz="2400" b="1" dirty="0">
              <a:ln w="10160" cap="flat" cmpd="sng" algn="ctr">
                <a:solidFill>
                  <a:srgbClr val="5B9BD5"/>
                </a:solidFill>
                <a:prstDash val="solid"/>
                <a:round/>
              </a:ln>
              <a:solidFill>
                <a:srgbClr val="0070C0"/>
              </a:solidFill>
              <a:latin typeface="Calibri" panose="020F0502020204030204" pitchFamily="34" charset="0"/>
            </a:endParaRPr>
          </a:p>
          <a:p>
            <a:pPr marL="0" indent="0" algn="ctr">
              <a:buNone/>
            </a:pPr>
            <a:r>
              <a:rPr lang="ar-EG" sz="3600" b="1" dirty="0">
                <a:ln w="10160" cap="flat" cmpd="sng" algn="ctr">
                  <a:solidFill>
                    <a:srgbClr val="5B9BD5"/>
                  </a:solidFill>
                  <a:prstDash val="solid"/>
                  <a:round/>
                </a:ln>
                <a:solidFill>
                  <a:srgbClr val="0070C0"/>
                </a:solidFill>
                <a:latin typeface="Calibri" panose="020F0502020204030204" pitchFamily="34" charset="0"/>
                <a:ea typeface="Calibri" panose="020F0502020204030204" pitchFamily="34" charset="0"/>
              </a:rPr>
              <a:t>كل عام وأنتم بخير</a:t>
            </a:r>
            <a:endParaRPr lang="en-US" sz="3600" b="1" dirty="0">
              <a:ln w="10160" cap="flat" cmpd="sng" algn="ctr">
                <a:solidFill>
                  <a:srgbClr val="5B9BD5"/>
                </a:solidFill>
                <a:prstDash val="solid"/>
                <a:round/>
              </a:ln>
              <a:solidFill>
                <a:srgbClr val="0070C0"/>
              </a:solidFill>
              <a:latin typeface="Calibri" panose="020F0502020204030204" pitchFamily="34" charset="0"/>
              <a:ea typeface="Calibri" panose="020F0502020204030204" pitchFamily="34" charset="0"/>
            </a:endParaRPr>
          </a:p>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3511826" y="5839016"/>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3511826" y="5837978"/>
            <a:ext cx="9003121" cy="615553"/>
          </a:xfrm>
          <a:prstGeom prst="rect">
            <a:avLst/>
          </a:prstGeom>
          <a:noFill/>
        </p:spPr>
        <p:txBody>
          <a:bodyPr wrap="square" rtlCol="0">
            <a:spAutoFit/>
          </a:bodyPr>
          <a:lstStyle/>
          <a:p>
            <a:r>
              <a:rPr lang="en-US" sz="1600" b="1" dirty="0">
                <a:solidFill>
                  <a:srgbClr val="00B050"/>
                </a:solidFill>
                <a:latin typeface="Times New Roman"/>
                <a:ea typeface="Times New Roman"/>
                <a:cs typeface="Times New Roman"/>
                <a:sym typeface="Times New Roman"/>
              </a:rPr>
              <a:t>Introduction to Information </a:t>
            </a:r>
            <a:r>
              <a:rPr lang="en-US" sz="1600" b="1" dirty="0" smtClean="0">
                <a:solidFill>
                  <a:srgbClr val="00B050"/>
                </a:solidFill>
                <a:latin typeface="Times New Roman"/>
                <a:ea typeface="Times New Roman"/>
                <a:cs typeface="Times New Roman"/>
                <a:sym typeface="Times New Roman"/>
              </a:rPr>
              <a:t>Technology        </a:t>
            </a:r>
            <a:r>
              <a:rPr lang="en-US" sz="1600" b="1" dirty="0">
                <a:solidFill>
                  <a:srgbClr val="FFFF00"/>
                </a:solidFill>
                <a:latin typeface="Times New Roman"/>
                <a:ea typeface="Times New Roman"/>
                <a:cs typeface="Times New Roman"/>
                <a:sym typeface="Times New Roman"/>
              </a:rPr>
              <a:t>Bachelor of Science in Information Technology</a:t>
            </a:r>
            <a:endParaRPr lang="en-US" b="1" dirty="0">
              <a:solidFill>
                <a:srgbClr val="FFFF00"/>
              </a:solidFill>
              <a:latin typeface="Times New Roman"/>
              <a:ea typeface="Times New Roman"/>
              <a:cs typeface="Times New Roman"/>
              <a:sym typeface="Times New Roman"/>
            </a:endParaRPr>
          </a:p>
          <a:p>
            <a:endParaRPr lang="en-US" sz="18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52130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70" name="Google Shape;170;p3"/>
          <p:cNvPicPr preferRelativeResize="0"/>
          <p:nvPr/>
        </p:nvPicPr>
        <p:blipFill rotWithShape="1">
          <a:blip r:embed="rId3">
            <a:alphaModFix/>
          </a:blip>
          <a:srcRect/>
          <a:stretch/>
        </p:blipFill>
        <p:spPr>
          <a:xfrm>
            <a:off x="2440788" y="6290620"/>
            <a:ext cx="9902229" cy="204838"/>
          </a:xfrm>
          <a:prstGeom prst="rect">
            <a:avLst/>
          </a:prstGeom>
          <a:noFill/>
          <a:ln>
            <a:noFill/>
          </a:ln>
        </p:spPr>
      </p:pic>
      <p:sp>
        <p:nvSpPr>
          <p:cNvPr id="172" name="Google Shape;172;p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3</a:t>
            </a:fld>
            <a:endParaRPr/>
          </a:p>
        </p:txBody>
      </p:sp>
      <p:sp>
        <p:nvSpPr>
          <p:cNvPr id="173" name="Google Shape;173;p3"/>
          <p:cNvSpPr/>
          <p:nvPr/>
        </p:nvSpPr>
        <p:spPr>
          <a:xfrm>
            <a:off x="1864473" y="5048477"/>
            <a:ext cx="6024282" cy="204838"/>
          </a:xfrm>
          <a:custGeom>
            <a:avLst/>
            <a:gdLst/>
            <a:ahLst/>
            <a:cxnLst/>
            <a:rect l="l" t="t" r="r" b="b"/>
            <a:pathLst>
              <a:path w="284634" h="5400" extrusionOk="0">
                <a:moveTo>
                  <a:pt x="0" y="1"/>
                </a:moveTo>
                <a:lnTo>
                  <a:pt x="0" y="5399"/>
                </a:lnTo>
                <a:lnTo>
                  <a:pt x="284633" y="5399"/>
                </a:lnTo>
                <a:lnTo>
                  <a:pt x="284633" y="1"/>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Trebuchet MS"/>
              <a:buNone/>
            </a:pPr>
            <a:endParaRPr sz="1800">
              <a:solidFill>
                <a:schemeClr val="dk1"/>
              </a:solidFill>
              <a:latin typeface="Trebuchet MS"/>
              <a:ea typeface="Trebuchet MS"/>
              <a:cs typeface="Trebuchet MS"/>
              <a:sym typeface="Trebuchet MS"/>
            </a:endParaRPr>
          </a:p>
        </p:txBody>
      </p:sp>
      <p:pic>
        <p:nvPicPr>
          <p:cNvPr id="174" name="Google Shape;174;p3" descr="8,529 Welcome Back Illustrations &amp; Clip Art - iStock"/>
          <p:cNvPicPr preferRelativeResize="0"/>
          <p:nvPr/>
        </p:nvPicPr>
        <p:blipFill rotWithShape="1">
          <a:blip r:embed="rId4">
            <a:alphaModFix/>
          </a:blip>
          <a:srcRect/>
          <a:stretch/>
        </p:blipFill>
        <p:spPr>
          <a:xfrm>
            <a:off x="3238314" y="1851139"/>
            <a:ext cx="3276600" cy="2501900"/>
          </a:xfrm>
          <a:prstGeom prst="rect">
            <a:avLst/>
          </a:prstGeom>
          <a:noFill/>
          <a:ln>
            <a:noFill/>
          </a:ln>
        </p:spPr>
      </p:pic>
      <p:sp>
        <p:nvSpPr>
          <p:cNvPr id="176" name="Google Shape;176;p3"/>
          <p:cNvSpPr txBox="1"/>
          <p:nvPr/>
        </p:nvSpPr>
        <p:spPr>
          <a:xfrm>
            <a:off x="2133600" y="6514570"/>
            <a:ext cx="6831012" cy="36512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200" b="1" dirty="0">
                <a:solidFill>
                  <a:schemeClr val="dk1"/>
                </a:solidFill>
                <a:latin typeface="Times New Roman"/>
                <a:ea typeface="Times New Roman"/>
                <a:cs typeface="Times New Roman"/>
                <a:sym typeface="Times New Roman"/>
              </a:rPr>
              <a:t>Introduction to Information </a:t>
            </a:r>
            <a:r>
              <a:rPr lang="en-US" sz="1200" b="1" dirty="0" smtClean="0">
                <a:solidFill>
                  <a:schemeClr val="dk1"/>
                </a:solidFill>
                <a:latin typeface="Times New Roman"/>
                <a:ea typeface="Times New Roman"/>
                <a:cs typeface="Times New Roman"/>
                <a:sym typeface="Times New Roman"/>
              </a:rPr>
              <a:t>Technology</a:t>
            </a:r>
            <a:endParaRPr sz="12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811387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algn="ctr">
              <a:defRPr/>
            </a:pPr>
            <a:r>
              <a:rPr lang="en-US" sz="2400" b="1" i="1" dirty="0">
                <a:solidFill>
                  <a:srgbClr val="FF0000"/>
                </a:solidFill>
              </a:rPr>
              <a:t>Dr. </a:t>
            </a:r>
            <a:r>
              <a:rPr lang="en-US" sz="2400" b="1" i="1" dirty="0" smtClean="0">
                <a:solidFill>
                  <a:srgbClr val="FF0000"/>
                </a:solidFill>
              </a:rPr>
              <a:t>Eng. : Hesham </a:t>
            </a:r>
            <a:r>
              <a:rPr lang="en-US" sz="2400" b="1" i="1" dirty="0" err="1">
                <a:solidFill>
                  <a:srgbClr val="FF0000"/>
                </a:solidFill>
              </a:rPr>
              <a:t>Abou</a:t>
            </a:r>
            <a:r>
              <a:rPr lang="en-US" sz="2400" b="1" i="1" dirty="0">
                <a:solidFill>
                  <a:srgbClr val="FF0000"/>
                </a:solidFill>
              </a:rPr>
              <a:t> </a:t>
            </a:r>
            <a:r>
              <a:rPr lang="en-US" sz="2400" b="1" i="1" dirty="0" err="1" smtClean="0">
                <a:solidFill>
                  <a:srgbClr val="FF0000"/>
                </a:solidFill>
              </a:rPr>
              <a:t>Elfetouh</a:t>
            </a:r>
            <a:r>
              <a:rPr lang="en-US" sz="2400" b="1" i="1" dirty="0" smtClean="0">
                <a:solidFill>
                  <a:srgbClr val="FF0000"/>
                </a:solidFill>
              </a:rPr>
              <a:t> Salman</a:t>
            </a:r>
            <a:endParaRPr lang="en-US" sz="2400" b="1" i="1" dirty="0">
              <a:solidFill>
                <a:srgbClr val="FF0000"/>
              </a:solidFill>
            </a:endParaRPr>
          </a:p>
          <a:p>
            <a:endParaRPr lang="en-US" sz="1400" dirty="0">
              <a:solidFill>
                <a:srgbClr val="000000"/>
              </a:solidFill>
              <a:latin typeface="Times New Roman" panose="02020603050405020304" pitchFamily="18" charset="0"/>
            </a:endParaRPr>
          </a:p>
          <a:p>
            <a:pPr marL="285750" indent="-285750">
              <a:buFont typeface="Wingdings" panose="05000000000000000000" pitchFamily="2" charset="2"/>
              <a:buChar char="Ø"/>
            </a:pPr>
            <a:r>
              <a:rPr lang="en-GB" sz="1400" dirty="0">
                <a:solidFill>
                  <a:srgbClr val="000000"/>
                </a:solidFill>
                <a:latin typeface="Times New Roman" panose="02020603050405020304" pitchFamily="18" charset="0"/>
              </a:rPr>
              <a:t> </a:t>
            </a:r>
            <a:r>
              <a:rPr lang="en-GB" sz="2400" b="1" dirty="0">
                <a:solidFill>
                  <a:srgbClr val="000000"/>
                </a:solidFill>
                <a:latin typeface="Times New Roman" panose="02020603050405020304" pitchFamily="18" charset="0"/>
              </a:rPr>
              <a:t>Doctor of Philosophy Ph.D. </a:t>
            </a:r>
            <a:r>
              <a:rPr lang="en-GB"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Department Of Computer Systems, </a:t>
            </a:r>
            <a:r>
              <a:rPr lang="en-GB" sz="2400" dirty="0">
                <a:solidFill>
                  <a:srgbClr val="000000"/>
                </a:solidFill>
                <a:latin typeface="Times New Roman" panose="02020603050405020304" pitchFamily="18" charset="0"/>
              </a:rPr>
              <a:t>Faculty Of Computer &amp; Information Sciences, </a:t>
            </a:r>
            <a:r>
              <a:rPr lang="en-US" sz="2400" dirty="0">
                <a:solidFill>
                  <a:srgbClr val="000000"/>
                </a:solidFill>
                <a:latin typeface="Times New Roman" panose="02020603050405020304" pitchFamily="18" charset="0"/>
              </a:rPr>
              <a:t>Ain Shams University.</a:t>
            </a:r>
          </a:p>
          <a:p>
            <a:pPr marL="285750" indent="-285750">
              <a:buFont typeface="Wingdings" panose="05000000000000000000" pitchFamily="2" charset="2"/>
              <a:buChar char="Ø"/>
            </a:pPr>
            <a:r>
              <a:rPr lang="en-US" sz="2400" b="1" dirty="0" smtClean="0">
                <a:solidFill>
                  <a:srgbClr val="000000"/>
                </a:solidFill>
                <a:latin typeface="Times New Roman" panose="02020603050405020304" pitchFamily="18" charset="0"/>
              </a:rPr>
              <a:t>Master </a:t>
            </a:r>
            <a:r>
              <a:rPr lang="en-US" sz="2400" b="1" dirty="0">
                <a:solidFill>
                  <a:srgbClr val="000000"/>
                </a:solidFill>
                <a:latin typeface="Times New Roman" panose="02020603050405020304" pitchFamily="18" charset="0"/>
              </a:rPr>
              <a:t>Degree </a:t>
            </a:r>
            <a:r>
              <a:rPr lang="en-US" sz="2400" dirty="0">
                <a:solidFill>
                  <a:srgbClr val="000000"/>
                </a:solidFill>
                <a:latin typeface="Times New Roman" panose="02020603050405020304" pitchFamily="18" charset="0"/>
              </a:rPr>
              <a:t>of Computer Engineering, </a:t>
            </a:r>
            <a:r>
              <a:rPr lang="en-GB" sz="2400" dirty="0">
                <a:solidFill>
                  <a:srgbClr val="000000"/>
                </a:solidFill>
                <a:latin typeface="Times New Roman" panose="02020603050405020304" pitchFamily="18" charset="0"/>
              </a:rPr>
              <a:t> Engineering faculty of Ain shams </a:t>
            </a:r>
            <a:r>
              <a:rPr lang="en-GB" sz="2400" dirty="0" smtClean="0">
                <a:solidFill>
                  <a:srgbClr val="000000"/>
                </a:solidFill>
                <a:latin typeface="Times New Roman" panose="02020603050405020304" pitchFamily="18" charset="0"/>
              </a:rPr>
              <a:t>university</a:t>
            </a:r>
          </a:p>
          <a:p>
            <a:pPr>
              <a:buFont typeface="Wingdings" panose="05000000000000000000" pitchFamily="2" charset="2"/>
              <a:buChar char="Ø"/>
            </a:pPr>
            <a:r>
              <a:rPr lang="de-DE" sz="2400" b="1" dirty="0">
                <a:solidFill>
                  <a:srgbClr val="000000"/>
                </a:solidFill>
                <a:latin typeface="Times New Roman" panose="02020603050405020304" pitchFamily="18" charset="0"/>
              </a:rPr>
              <a:t>Diploma In Information Systems Management</a:t>
            </a:r>
            <a:r>
              <a:rPr lang="de-DE"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Fort Gordon -Georgia - USA</a:t>
            </a:r>
            <a:endParaRPr lang="en-US" sz="2400" b="1" dirty="0">
              <a:solidFill>
                <a:srgbClr val="000000"/>
              </a:solidFill>
              <a:latin typeface="Times New Roman" panose="02020603050405020304" pitchFamily="18" charset="0"/>
            </a:endParaRPr>
          </a:p>
          <a:p>
            <a:pPr>
              <a:buFont typeface="Wingdings" panose="05000000000000000000" pitchFamily="2" charset="2"/>
              <a:buChar char="Ø"/>
            </a:pPr>
            <a:r>
              <a:rPr lang="en-GB" sz="2400" b="1" dirty="0">
                <a:solidFill>
                  <a:srgbClr val="000000"/>
                </a:solidFill>
                <a:latin typeface="Times New Roman" panose="02020603050405020304" pitchFamily="18" charset="0"/>
              </a:rPr>
              <a:t>B. S. c: </a:t>
            </a:r>
            <a:r>
              <a:rPr lang="en-US"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cs typeface="Arial" panose="020B0604020202020204" pitchFamily="34" charset="0"/>
              </a:rPr>
              <a:t>Bachelor of Computer Engineering , Military technical College.</a:t>
            </a:r>
          </a:p>
          <a:p>
            <a:pPr marL="285750" indent="-285750">
              <a:buFont typeface="Wingdings" panose="05000000000000000000" pitchFamily="2" charset="2"/>
              <a:buChar char="Ø"/>
            </a:pPr>
            <a:endParaRPr lang="en-GB" sz="2400" dirty="0">
              <a:solidFill>
                <a:srgbClr val="000000"/>
              </a:solidFill>
              <a:latin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2954655" cy="707886"/>
          </a:xfrm>
          <a:prstGeom prst="rect">
            <a:avLst/>
          </a:prstGeom>
          <a:noFill/>
        </p:spPr>
        <p:txBody>
          <a:bodyPr wrap="none" rtlCol="0">
            <a:spAutoFit/>
          </a:bodyPr>
          <a:lstStyle/>
          <a:p>
            <a:r>
              <a:rPr lang="en-US" sz="4000" b="1" dirty="0">
                <a:solidFill>
                  <a:srgbClr val="0070C0"/>
                </a:solidFill>
                <a:latin typeface="Tajawal Medium" panose="00000600000000000000" pitchFamily="2" charset="-78"/>
                <a:cs typeface="Tajawal Medium" panose="00000600000000000000" pitchFamily="2" charset="-78"/>
              </a:rPr>
              <a:t>Who Am I?</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8141729" y="6282627"/>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3511826" y="5876446"/>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3834774" y="5846395"/>
            <a:ext cx="9228853" cy="338554"/>
          </a:xfrm>
          <a:prstGeom prst="rect">
            <a:avLst/>
          </a:prstGeom>
          <a:noFill/>
        </p:spPr>
        <p:txBody>
          <a:bodyPr wrap="square" rtlCol="0">
            <a:spAutoFit/>
          </a:bodyPr>
          <a:lstStyle/>
          <a:p>
            <a:r>
              <a:rPr lang="en-US" sz="1600" b="1" dirty="0">
                <a:solidFill>
                  <a:srgbClr val="00B050"/>
                </a:solidFill>
                <a:latin typeface="Times New Roman"/>
                <a:ea typeface="Times New Roman"/>
                <a:cs typeface="Times New Roman"/>
                <a:sym typeface="Times New Roman"/>
              </a:rPr>
              <a:t>Introduction to Information Technology        </a:t>
            </a:r>
            <a:r>
              <a:rPr lang="en-US" sz="1600" b="1" dirty="0">
                <a:solidFill>
                  <a:srgbClr val="FFFF00"/>
                </a:solidFill>
                <a:latin typeface="Times New Roman"/>
                <a:ea typeface="Times New Roman"/>
                <a:cs typeface="Times New Roman"/>
                <a:sym typeface="Times New Roman"/>
              </a:rPr>
              <a:t>Bachelor of Science in Information Technology</a:t>
            </a: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4680152" y="6222470"/>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98309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fontScale="92500" lnSpcReduction="10000"/>
          </a:bodyPr>
          <a:lstStyle/>
          <a:p>
            <a:pPr marL="338138" indent="-338138">
              <a:buFont typeface="Wingdings" panose="05000000000000000000" pitchFamily="2" charset="2"/>
              <a:buChar char="Ø"/>
            </a:pPr>
            <a:r>
              <a:rPr lang="en-US" sz="2400" dirty="0">
                <a:solidFill>
                  <a:srgbClr val="000000"/>
                </a:solidFill>
                <a:latin typeface="Times New Roman" panose="02020603050405020304" pitchFamily="18" charset="0"/>
              </a:rPr>
              <a:t>Higher Institute for Computers &amp; Information Technology, Management Information system Dep. </a:t>
            </a:r>
            <a:r>
              <a:rPr lang="en-US" sz="2400" dirty="0" err="1">
                <a:solidFill>
                  <a:srgbClr val="000000"/>
                </a:solidFill>
                <a:latin typeface="Times New Roman" panose="02020603050405020304" pitchFamily="18" charset="0"/>
              </a:rPr>
              <a:t>ElShorouk</a:t>
            </a:r>
            <a:r>
              <a:rPr lang="en-US" sz="2400" dirty="0">
                <a:solidFill>
                  <a:srgbClr val="000000"/>
                </a:solidFill>
                <a:latin typeface="Times New Roman" panose="02020603050405020304" pitchFamily="18" charset="0"/>
              </a:rPr>
              <a:t>, Cairo, Egypt.</a:t>
            </a:r>
          </a:p>
          <a:p>
            <a:pPr>
              <a:buFont typeface="Wingdings" panose="05000000000000000000" pitchFamily="2" charset="2"/>
              <a:buChar char="Ø"/>
            </a:pPr>
            <a:r>
              <a:rPr lang="en-GB" sz="2400" dirty="0">
                <a:solidFill>
                  <a:srgbClr val="000000"/>
                </a:solidFill>
                <a:latin typeface="Times New Roman" panose="02020603050405020304" pitchFamily="18" charset="0"/>
              </a:rPr>
              <a:t>Faculty of Computing and Information Technology, Information System Department, King Abdulaziz University. </a:t>
            </a:r>
          </a:p>
          <a:p>
            <a:pPr>
              <a:buFont typeface="Wingdings" panose="05000000000000000000" pitchFamily="2" charset="2"/>
              <a:buChar char="Ø"/>
            </a:pPr>
            <a:r>
              <a:rPr lang="en-GB" sz="2400" dirty="0">
                <a:solidFill>
                  <a:srgbClr val="000000"/>
                </a:solidFill>
                <a:latin typeface="Times New Roman" panose="02020603050405020304" pitchFamily="18" charset="0"/>
              </a:rPr>
              <a:t>General Manager of the Technology Competency Centre, Ministry of Commerce and Industry, Cairo, Egypt.</a:t>
            </a:r>
          </a:p>
          <a:p>
            <a:pPr>
              <a:buFont typeface="Wingdings" panose="05000000000000000000" pitchFamily="2" charset="2"/>
              <a:buChar char="Ø"/>
            </a:pPr>
            <a:r>
              <a:rPr lang="en-GB" sz="2400" dirty="0">
                <a:solidFill>
                  <a:srgbClr val="000000"/>
                </a:solidFill>
                <a:latin typeface="Times New Roman" panose="02020603050405020304" pitchFamily="18" charset="0"/>
              </a:rPr>
              <a:t>I have </a:t>
            </a:r>
            <a:r>
              <a:rPr lang="en-GB" sz="2400" dirty="0" smtClean="0">
                <a:solidFill>
                  <a:srgbClr val="000000"/>
                </a:solidFill>
                <a:latin typeface="Times New Roman" panose="02020603050405020304" pitchFamily="18" charset="0"/>
              </a:rPr>
              <a:t>about 41 </a:t>
            </a:r>
            <a:r>
              <a:rPr lang="en-GB" sz="2400" dirty="0">
                <a:solidFill>
                  <a:srgbClr val="000000"/>
                </a:solidFill>
                <a:latin typeface="Times New Roman" panose="02020603050405020304" pitchFamily="18" charset="0"/>
              </a:rPr>
              <a:t>years of experience in the fields of network engineering, Data Base Centres and programming applications. </a:t>
            </a:r>
          </a:p>
          <a:p>
            <a:pPr>
              <a:buFont typeface="Wingdings" panose="05000000000000000000" pitchFamily="2" charset="2"/>
              <a:buChar char="Ø"/>
            </a:pPr>
            <a:r>
              <a:rPr lang="en-GB" sz="2400" dirty="0">
                <a:solidFill>
                  <a:srgbClr val="000000"/>
                </a:solidFill>
                <a:latin typeface="Times New Roman" panose="02020603050405020304" pitchFamily="18" charset="0"/>
              </a:rPr>
              <a:t>I have publications in the area of networks, data mining, wire and mobile networks planning and network security.</a:t>
            </a:r>
            <a:endParaRPr lang="en-US" sz="2400" dirty="0">
              <a:solidFill>
                <a:srgbClr val="000000"/>
              </a:solidFill>
              <a:latin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3814057" cy="646331"/>
          </a:xfrm>
          <a:prstGeom prst="rect">
            <a:avLst/>
          </a:prstGeom>
          <a:noFill/>
        </p:spPr>
        <p:txBody>
          <a:bodyPr wrap="none" rtlCol="0">
            <a:spAutoFit/>
          </a:bodyPr>
          <a:lstStyle/>
          <a:p>
            <a:pPr fontAlgn="auto">
              <a:spcAft>
                <a:spcPts val="0"/>
              </a:spcAft>
            </a:pPr>
            <a:r>
              <a:rPr lang="en-US" sz="3600" b="1" dirty="0">
                <a:solidFill>
                  <a:srgbClr val="0070C0"/>
                </a:solidFill>
                <a:latin typeface="Times New Roman" panose="02020603050405020304" pitchFamily="18" charset="0"/>
                <a:cs typeface="Arial" panose="020B0604020202020204" pitchFamily="34" charset="0"/>
              </a:rPr>
              <a:t>Work Experiences</a:t>
            </a:r>
            <a:endParaRPr lang="en-US" sz="3600" dirty="0">
              <a:solidFill>
                <a:srgbClr val="0070C0"/>
              </a:solidFill>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3327952" y="5894453"/>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3529425" y="5905462"/>
            <a:ext cx="9933336" cy="338554"/>
          </a:xfrm>
          <a:prstGeom prst="rect">
            <a:avLst/>
          </a:prstGeom>
          <a:noFill/>
        </p:spPr>
        <p:txBody>
          <a:bodyPr wrap="square" rtlCol="0">
            <a:spAutoFit/>
          </a:bodyPr>
          <a:lstStyle/>
          <a:p>
            <a:r>
              <a:rPr lang="en-US" sz="1600" b="1" dirty="0">
                <a:solidFill>
                  <a:srgbClr val="00B050"/>
                </a:solidFill>
                <a:latin typeface="Times New Roman"/>
                <a:ea typeface="Times New Roman"/>
                <a:cs typeface="Times New Roman"/>
                <a:sym typeface="Times New Roman"/>
              </a:rPr>
              <a:t>Introduction to Information Technology        </a:t>
            </a:r>
            <a:r>
              <a:rPr lang="en-US" sz="1600" b="1" dirty="0">
                <a:solidFill>
                  <a:srgbClr val="FFFF00"/>
                </a:solidFill>
                <a:latin typeface="Times New Roman"/>
                <a:ea typeface="Times New Roman"/>
                <a:cs typeface="Times New Roman"/>
                <a:sym typeface="Times New Roman"/>
              </a:rPr>
              <a:t>Bachelor of Science in Information Technology</a:t>
            </a: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422810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1257300" lvl="2" indent="-342900">
              <a:buFont typeface="Wingdings" panose="05000000000000000000" pitchFamily="2" charset="2"/>
              <a:buChar char="§"/>
              <a:defRPr/>
            </a:pPr>
            <a:r>
              <a:rPr lang="en-US" sz="3200" dirty="0">
                <a:latin typeface="Times New Roman" panose="02020603050405020304" pitchFamily="18" charset="0"/>
                <a:cs typeface="Times New Roman" panose="02020603050405020304" pitchFamily="18" charset="0"/>
              </a:rPr>
              <a:t>By email at </a:t>
            </a:r>
            <a:r>
              <a:rPr lang="en-US" sz="3200" dirty="0">
                <a:solidFill>
                  <a:srgbClr val="0B06D0"/>
                </a:solidFill>
                <a:latin typeface="Times New Roman" panose="02020603050405020304" pitchFamily="18" charset="0"/>
                <a:cs typeface="Times New Roman" panose="02020603050405020304" pitchFamily="18" charset="0"/>
              </a:rPr>
              <a:t>hesham.salman@esu.ac.ae</a:t>
            </a:r>
            <a:br>
              <a:rPr lang="en-US" sz="3200" dirty="0">
                <a:solidFill>
                  <a:srgbClr val="0B06D0"/>
                </a:solidFill>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please include </a:t>
            </a:r>
            <a:r>
              <a:rPr lang="en-US" sz="3200" dirty="0" smtClean="0">
                <a:latin typeface="Times New Roman" panose="02020603050405020304" pitchFamily="18" charset="0"/>
                <a:cs typeface="Times New Roman" panose="02020603050405020304" pitchFamily="18" charset="0"/>
              </a:rPr>
              <a:t>“</a:t>
            </a:r>
            <a:r>
              <a:rPr lang="en-US" sz="2800" b="1" dirty="0">
                <a:solidFill>
                  <a:srgbClr val="00B050"/>
                </a:solidFill>
                <a:latin typeface="Times New Roman"/>
                <a:ea typeface="Times New Roman"/>
                <a:cs typeface="Times New Roman"/>
                <a:sym typeface="Times New Roman"/>
              </a:rPr>
              <a:t>Introduction to Information Technology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subject line)</a:t>
            </a:r>
          </a:p>
          <a:p>
            <a:pPr marL="914400" lvl="2" indent="0">
              <a:defRPr/>
            </a:pPr>
            <a:endParaRPr lang="en-US" sz="3200" dirty="0">
              <a:latin typeface="Times New Roman" panose="02020603050405020304" pitchFamily="18" charset="0"/>
              <a:cs typeface="Times New Roman" panose="02020603050405020304" pitchFamily="18" charset="0"/>
            </a:endParaRPr>
          </a:p>
          <a:p>
            <a:pPr marL="800100" lvl="1" indent="-342900">
              <a:buFont typeface="Wingdings" panose="05000000000000000000" pitchFamily="2" charset="2"/>
              <a:buChar char="v"/>
              <a:defRPr/>
            </a:pPr>
            <a:r>
              <a:rPr lang="en-US" sz="3200" dirty="0">
                <a:solidFill>
                  <a:srgbClr val="0070C0"/>
                </a:solidFill>
                <a:latin typeface="Times New Roman" panose="02020603050405020304" pitchFamily="18" charset="0"/>
                <a:cs typeface="Times New Roman" panose="02020603050405020304" pitchFamily="18" charset="0"/>
              </a:rPr>
              <a:t>Office hours</a:t>
            </a:r>
          </a:p>
          <a:p>
            <a:pPr marL="1262063" lvl="1" indent="-342900">
              <a:buFont typeface="Wingdings" panose="05000000000000000000" pitchFamily="2" charset="2"/>
              <a:buChar char="§"/>
              <a:defRPr/>
            </a:pPr>
            <a:r>
              <a:rPr lang="en-US" sz="3200" dirty="0">
                <a:latin typeface="Times New Roman" panose="02020603050405020304" pitchFamily="18" charset="0"/>
                <a:cs typeface="Times New Roman" panose="02020603050405020304" pitchFamily="18" charset="0"/>
              </a:rPr>
              <a:t> Discussion Time </a:t>
            </a:r>
            <a:r>
              <a:rPr lang="en-US" sz="3200" dirty="0" smtClean="0">
                <a:latin typeface="Times New Roman" panose="02020603050405020304" pitchFamily="18" charset="0"/>
                <a:cs typeface="Times New Roman" panose="02020603050405020304" pitchFamily="18" charset="0"/>
              </a:rPr>
              <a:t>(Wednesday at 8:00 </a:t>
            </a:r>
            <a:r>
              <a:rPr lang="en-US" sz="3200" dirty="0">
                <a:latin typeface="Times New Roman" panose="02020603050405020304" pitchFamily="18" charset="0"/>
                <a:cs typeface="Times New Roman" panose="02020603050405020304" pitchFamily="18" charset="0"/>
              </a:rPr>
              <a:t>PM) every Week</a:t>
            </a: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4276958" cy="584775"/>
          </a:xfrm>
          <a:prstGeom prst="rect">
            <a:avLst/>
          </a:prstGeom>
          <a:noFill/>
        </p:spPr>
        <p:txBody>
          <a:bodyPr wrap="square" rtlCol="0">
            <a:spAutoFit/>
          </a:bodyPr>
          <a:lstStyle/>
          <a:p>
            <a:r>
              <a:rPr lang="en-US" sz="3200" b="1" dirty="0">
                <a:solidFill>
                  <a:srgbClr val="0070C0"/>
                </a:solidFill>
                <a:latin typeface="Times New Roman" panose="02020603050405020304" pitchFamily="18" charset="0"/>
                <a:cs typeface="Times New Roman" panose="02020603050405020304" pitchFamily="18" charset="0"/>
              </a:rPr>
              <a:t>Contact Information</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3544958" y="5820432"/>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4150071" y="5805913"/>
            <a:ext cx="8364877" cy="338554"/>
          </a:xfrm>
          <a:prstGeom prst="rect">
            <a:avLst/>
          </a:prstGeom>
          <a:noFill/>
        </p:spPr>
        <p:txBody>
          <a:bodyPr wrap="square" rtlCol="0">
            <a:spAutoFit/>
          </a:bodyPr>
          <a:lstStyle/>
          <a:p>
            <a:r>
              <a:rPr lang="en-US" sz="1600" b="1" dirty="0">
                <a:solidFill>
                  <a:srgbClr val="00B050"/>
                </a:solidFill>
                <a:latin typeface="Times New Roman"/>
                <a:ea typeface="Times New Roman"/>
                <a:cs typeface="Times New Roman"/>
                <a:sym typeface="Times New Roman"/>
              </a:rPr>
              <a:t>Introduction to Information Technology        </a:t>
            </a:r>
            <a:r>
              <a:rPr lang="en-US" sz="1600" b="1" dirty="0">
                <a:solidFill>
                  <a:srgbClr val="FFFF00"/>
                </a:solidFill>
                <a:latin typeface="Times New Roman"/>
                <a:ea typeface="Times New Roman"/>
                <a:cs typeface="Times New Roman"/>
                <a:sym typeface="Times New Roman"/>
              </a:rPr>
              <a:t>Bachelor of Science in Information Technology</a:t>
            </a: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91920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7" name="Google Shape;237;p9"/>
          <p:cNvPicPr preferRelativeResize="0"/>
          <p:nvPr/>
        </p:nvPicPr>
        <p:blipFill rotWithShape="1">
          <a:blip r:embed="rId3">
            <a:alphaModFix/>
          </a:blip>
          <a:srcRect/>
          <a:stretch/>
        </p:blipFill>
        <p:spPr>
          <a:xfrm>
            <a:off x="1978672" y="6223924"/>
            <a:ext cx="9902229" cy="204838"/>
          </a:xfrm>
          <a:prstGeom prst="rect">
            <a:avLst/>
          </a:prstGeom>
          <a:noFill/>
          <a:ln>
            <a:noFill/>
          </a:ln>
        </p:spPr>
      </p:pic>
      <p:pic>
        <p:nvPicPr>
          <p:cNvPr id="238" name="Google Shape;238;p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39" name="Google Shape;239;p9"/>
          <p:cNvPicPr preferRelativeResize="0"/>
          <p:nvPr/>
        </p:nvPicPr>
        <p:blipFill rotWithShape="1">
          <a:blip r:embed="rId4">
            <a:alphaModFix/>
          </a:blip>
          <a:srcRect/>
          <a:stretch/>
        </p:blipFill>
        <p:spPr>
          <a:xfrm>
            <a:off x="12072675" y="2204822"/>
            <a:ext cx="238650" cy="2709534"/>
          </a:xfrm>
          <a:prstGeom prst="rect">
            <a:avLst/>
          </a:prstGeom>
          <a:noFill/>
          <a:ln>
            <a:noFill/>
          </a:ln>
        </p:spPr>
      </p:pic>
      <p:sp>
        <p:nvSpPr>
          <p:cNvPr id="240" name="Google Shape;240;p9"/>
          <p:cNvSpPr txBox="1"/>
          <p:nvPr/>
        </p:nvSpPr>
        <p:spPr>
          <a:xfrm>
            <a:off x="2650377" y="543490"/>
            <a:ext cx="543173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bg1"/>
                </a:solidFill>
                <a:latin typeface="Tajawal Medium"/>
                <a:ea typeface="Tajawal Medium"/>
                <a:cs typeface="Tajawal Medium"/>
                <a:sym typeface="Tajawal Medium"/>
              </a:rPr>
              <a:t>The course that will be taught</a:t>
            </a:r>
            <a:endParaRPr dirty="0">
              <a:solidFill>
                <a:schemeClr val="bg1"/>
              </a:solidFill>
            </a:endParaRPr>
          </a:p>
        </p:txBody>
      </p:sp>
      <p:sp>
        <p:nvSpPr>
          <p:cNvPr id="241" name="Google Shape;241;p9"/>
          <p:cNvSpPr txBox="1">
            <a:spLocks noGrp="1"/>
          </p:cNvSpPr>
          <p:nvPr>
            <p:ph type="sldNum" idx="12"/>
          </p:nvPr>
        </p:nvSpPr>
        <p:spPr>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7</a:t>
            </a:fld>
            <a:endParaRPr/>
          </a:p>
        </p:txBody>
      </p:sp>
      <p:sp>
        <p:nvSpPr>
          <p:cNvPr id="242" name="Google Shape;242;p9"/>
          <p:cNvSpPr txBox="1"/>
          <p:nvPr/>
        </p:nvSpPr>
        <p:spPr>
          <a:xfrm>
            <a:off x="2133600" y="6514570"/>
            <a:ext cx="6831012" cy="36512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200" b="1" dirty="0">
                <a:solidFill>
                  <a:schemeClr val="dk1"/>
                </a:solidFill>
                <a:latin typeface="Times New Roman"/>
                <a:ea typeface="Times New Roman"/>
                <a:cs typeface="Times New Roman"/>
                <a:sym typeface="Times New Roman"/>
              </a:rPr>
              <a:t>Introduction to Information </a:t>
            </a:r>
            <a:r>
              <a:rPr lang="en-US" sz="1200" b="1" dirty="0" smtClean="0">
                <a:solidFill>
                  <a:schemeClr val="dk1"/>
                </a:solidFill>
                <a:latin typeface="Times New Roman"/>
                <a:ea typeface="Times New Roman"/>
                <a:cs typeface="Times New Roman"/>
                <a:sym typeface="Times New Roman"/>
              </a:rPr>
              <a:t>Technology</a:t>
            </a:r>
            <a:endParaRPr sz="1200" b="1" dirty="0">
              <a:solidFill>
                <a:schemeClr val="dk1"/>
              </a:solidFill>
              <a:latin typeface="Times New Roman"/>
              <a:ea typeface="Times New Roman"/>
              <a:cs typeface="Times New Roman"/>
              <a:sym typeface="Times New Roman"/>
            </a:endParaRPr>
          </a:p>
        </p:txBody>
      </p:sp>
      <p:pic>
        <p:nvPicPr>
          <p:cNvPr id="243" name="Google Shape;243;p9"/>
          <p:cNvPicPr preferRelativeResize="0"/>
          <p:nvPr/>
        </p:nvPicPr>
        <p:blipFill rotWithShape="1">
          <a:blip r:embed="rId5">
            <a:alphaModFix/>
          </a:blip>
          <a:srcRect/>
          <a:stretch/>
        </p:blipFill>
        <p:spPr>
          <a:xfrm>
            <a:off x="3462592" y="1445342"/>
            <a:ext cx="4309808" cy="4714793"/>
          </a:xfrm>
          <a:prstGeom prst="rect">
            <a:avLst/>
          </a:prstGeom>
          <a:noFill/>
          <a:ln>
            <a:noFill/>
          </a:ln>
        </p:spPr>
      </p:pic>
      <p:pic>
        <p:nvPicPr>
          <p:cNvPr id="9" name="Graphic 5">
            <a:extLst>
              <a:ext uri="{FF2B5EF4-FFF2-40B4-BE49-F238E27FC236}">
                <a16:creationId xmlns="" xmlns:a16="http://schemas.microsoft.com/office/drawing/2014/main" id="{902BBFB4-4066-A635-9290-40C309C023B5}"/>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01650" y="5632263"/>
            <a:ext cx="2167470" cy="591661"/>
          </a:xfrm>
          <a:prstGeom prst="rect">
            <a:avLst/>
          </a:prstGeom>
        </p:spPr>
      </p:pic>
    </p:spTree>
    <p:extLst>
      <p:ext uri="{BB962C8B-B14F-4D97-AF65-F5344CB8AC3E}">
        <p14:creationId xmlns:p14="http://schemas.microsoft.com/office/powerpoint/2010/main" val="16858203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pic>
        <p:nvPicPr>
          <p:cNvPr id="249" name="Google Shape;249;p10"/>
          <p:cNvPicPr preferRelativeResize="0"/>
          <p:nvPr/>
        </p:nvPicPr>
        <p:blipFill rotWithShape="1">
          <a:blip r:embed="rId3">
            <a:alphaModFix/>
          </a:blip>
          <a:srcRect/>
          <a:stretch/>
        </p:blipFill>
        <p:spPr>
          <a:xfrm>
            <a:off x="2440788" y="6180892"/>
            <a:ext cx="9902229" cy="204838"/>
          </a:xfrm>
          <a:prstGeom prst="rect">
            <a:avLst/>
          </a:prstGeom>
          <a:noFill/>
          <a:ln>
            <a:noFill/>
          </a:ln>
        </p:spPr>
      </p:pic>
      <p:pic>
        <p:nvPicPr>
          <p:cNvPr id="250" name="Google Shape;250;p1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51" name="Google Shape;251;p10"/>
          <p:cNvPicPr preferRelativeResize="0"/>
          <p:nvPr/>
        </p:nvPicPr>
        <p:blipFill rotWithShape="1">
          <a:blip r:embed="rId4">
            <a:alphaModFix/>
          </a:blip>
          <a:srcRect/>
          <a:stretch/>
        </p:blipFill>
        <p:spPr>
          <a:xfrm>
            <a:off x="12072675" y="2204822"/>
            <a:ext cx="238650" cy="2709534"/>
          </a:xfrm>
          <a:prstGeom prst="rect">
            <a:avLst/>
          </a:prstGeom>
          <a:noFill/>
          <a:ln>
            <a:noFill/>
          </a:ln>
        </p:spPr>
      </p:pic>
      <p:sp>
        <p:nvSpPr>
          <p:cNvPr id="252" name="Google Shape;252;p10"/>
          <p:cNvSpPr txBox="1"/>
          <p:nvPr/>
        </p:nvSpPr>
        <p:spPr>
          <a:xfrm>
            <a:off x="2650377" y="543490"/>
            <a:ext cx="350608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Arial"/>
                <a:ea typeface="Arial"/>
                <a:cs typeface="Arial"/>
                <a:sym typeface="Arial"/>
              </a:rPr>
              <a:t>Learning Resources:</a:t>
            </a:r>
            <a:endParaRPr sz="2800">
              <a:solidFill>
                <a:schemeClr val="lt1"/>
              </a:solidFill>
              <a:latin typeface="Tajawal Medium"/>
              <a:ea typeface="Tajawal Medium"/>
              <a:cs typeface="Tajawal Medium"/>
              <a:sym typeface="Tajawal Medium"/>
            </a:endParaRPr>
          </a:p>
        </p:txBody>
      </p:sp>
      <p:sp>
        <p:nvSpPr>
          <p:cNvPr id="253" name="Google Shape;253;p10"/>
          <p:cNvSpPr txBox="1"/>
          <p:nvPr/>
        </p:nvSpPr>
        <p:spPr>
          <a:xfrm>
            <a:off x="482578" y="2033779"/>
            <a:ext cx="6950610" cy="2739211"/>
          </a:xfrm>
          <a:prstGeom prst="rect">
            <a:avLst/>
          </a:prstGeom>
          <a:noFill/>
          <a:ln>
            <a:noFill/>
          </a:ln>
        </p:spPr>
        <p:txBody>
          <a:bodyPr spcFirstLastPara="1" wrap="square" lIns="91425" tIns="45700" rIns="91425" bIns="45700" anchor="t" anchorCtr="0">
            <a:spAutoFit/>
          </a:bodyPr>
          <a:lstStyle/>
          <a:p>
            <a:pPr marL="0" marR="0" lvl="0" indent="-152400" algn="l" rtl="0">
              <a:spcBef>
                <a:spcPts val="0"/>
              </a:spcBef>
              <a:spcAft>
                <a:spcPts val="0"/>
              </a:spcAft>
              <a:buClr>
                <a:srgbClr val="FF0000"/>
              </a:buClr>
              <a:buSzPts val="2400"/>
              <a:buFont typeface="Noto Sans Symbols"/>
              <a:buChar char="⮚"/>
            </a:pPr>
            <a:r>
              <a:rPr lang="en-US" sz="2400" b="1" i="1" dirty="0">
                <a:solidFill>
                  <a:srgbClr val="FF0000"/>
                </a:solidFill>
                <a:latin typeface="Arial"/>
                <a:ea typeface="Arial"/>
                <a:cs typeface="Arial"/>
                <a:sym typeface="Arial"/>
              </a:rPr>
              <a:t> </a:t>
            </a:r>
            <a:r>
              <a:rPr lang="en-US" sz="3200" b="1" i="1" dirty="0">
                <a:solidFill>
                  <a:srgbClr val="FF0000"/>
                </a:solidFill>
                <a:latin typeface="Times New Roman"/>
                <a:ea typeface="Times New Roman"/>
                <a:cs typeface="Times New Roman"/>
                <a:sym typeface="Times New Roman"/>
              </a:rPr>
              <a:t>Credit Hours</a:t>
            </a:r>
            <a:r>
              <a:rPr lang="en-US" sz="3200" dirty="0">
                <a:solidFill>
                  <a:schemeClr val="dk1"/>
                </a:solidFill>
                <a:latin typeface="Times New Roman"/>
                <a:ea typeface="Times New Roman"/>
                <a:cs typeface="Times New Roman"/>
                <a:sym typeface="Times New Roman"/>
              </a:rPr>
              <a:t>:  3 credit hours.  </a:t>
            </a:r>
            <a:endParaRPr dirty="0"/>
          </a:p>
          <a:p>
            <a:pPr marL="0" marR="0" lvl="0" indent="0" algn="l" rtl="0">
              <a:spcBef>
                <a:spcPts val="0"/>
              </a:spcBef>
              <a:spcAft>
                <a:spcPts val="0"/>
              </a:spcAft>
              <a:buNone/>
            </a:pPr>
            <a:endParaRPr sz="3200" dirty="0">
              <a:solidFill>
                <a:schemeClr val="dk1"/>
              </a:solidFill>
              <a:latin typeface="Times New Roman"/>
              <a:ea typeface="Times New Roman"/>
              <a:cs typeface="Times New Roman"/>
              <a:sym typeface="Times New Roman"/>
            </a:endParaRPr>
          </a:p>
          <a:p>
            <a:pPr marL="457200" marR="0" lvl="1" indent="-457200" algn="l" rtl="0">
              <a:spcBef>
                <a:spcPts val="0"/>
              </a:spcBef>
              <a:spcAft>
                <a:spcPts val="0"/>
              </a:spcAft>
              <a:buClr>
                <a:schemeClr val="accent6"/>
              </a:buClr>
              <a:buSzPts val="3200"/>
              <a:buFont typeface="Noto Sans Symbols"/>
              <a:buChar char="⮚"/>
            </a:pPr>
            <a:r>
              <a:rPr lang="en-US" sz="3200" b="1" i="1" u="none" strike="noStrike" cap="none" dirty="0">
                <a:solidFill>
                  <a:schemeClr val="accent6"/>
                </a:solidFill>
                <a:latin typeface="Times New Roman"/>
                <a:ea typeface="Times New Roman"/>
                <a:cs typeface="Times New Roman"/>
                <a:sym typeface="Times New Roman"/>
              </a:rPr>
              <a:t>Required </a:t>
            </a:r>
            <a:r>
              <a:rPr lang="en-US" sz="3200" b="1" i="1" u="none" strike="noStrike" cap="none" dirty="0" smtClean="0">
                <a:solidFill>
                  <a:schemeClr val="accent6"/>
                </a:solidFill>
                <a:latin typeface="Times New Roman"/>
                <a:ea typeface="Times New Roman"/>
                <a:cs typeface="Times New Roman"/>
                <a:sym typeface="Times New Roman"/>
              </a:rPr>
              <a:t>Textbook </a:t>
            </a:r>
            <a:r>
              <a:rPr lang="en-US" sz="3200" b="1" i="1" u="none" strike="noStrike" cap="none" dirty="0" smtClean="0">
                <a:solidFill>
                  <a:srgbClr val="FF0000"/>
                </a:solidFill>
                <a:latin typeface="Times New Roman"/>
                <a:ea typeface="Times New Roman"/>
                <a:cs typeface="Times New Roman"/>
                <a:sym typeface="Times New Roman"/>
              </a:rPr>
              <a:t>: </a:t>
            </a:r>
            <a:endParaRPr sz="3200" b="1" i="1" u="none" strike="noStrike" cap="none" dirty="0">
              <a:solidFill>
                <a:srgbClr val="FF0000"/>
              </a:solidFill>
              <a:latin typeface="Times New Roman"/>
              <a:ea typeface="Times New Roman"/>
              <a:cs typeface="Times New Roman"/>
              <a:sym typeface="Times New Roman"/>
            </a:endParaRPr>
          </a:p>
          <a:p>
            <a:pPr marL="0" marR="0" lvl="0" indent="0" algn="l" rtl="0">
              <a:spcBef>
                <a:spcPts val="0"/>
              </a:spcBef>
              <a:spcAft>
                <a:spcPts val="0"/>
              </a:spcAft>
              <a:buNone/>
            </a:pPr>
            <a:r>
              <a:rPr lang="en-US" sz="2800" b="1" i="1" u="none" strike="noStrike" dirty="0">
                <a:solidFill>
                  <a:schemeClr val="dk1"/>
                </a:solidFill>
                <a:latin typeface="Times New Roman"/>
                <a:ea typeface="Times New Roman"/>
                <a:cs typeface="Times New Roman"/>
                <a:sym typeface="Times New Roman"/>
              </a:rPr>
              <a:t>Foundations of Computer Science,</a:t>
            </a:r>
            <a:endParaRPr dirty="0"/>
          </a:p>
          <a:p>
            <a:pPr marL="0" marR="0" lvl="0" indent="0" algn="l" rtl="0">
              <a:spcBef>
                <a:spcPts val="0"/>
              </a:spcBef>
              <a:spcAft>
                <a:spcPts val="0"/>
              </a:spcAft>
              <a:buNone/>
            </a:pPr>
            <a:r>
              <a:rPr lang="en-US" sz="2400" b="1" i="1" u="none" strike="noStrike" dirty="0">
                <a:solidFill>
                  <a:schemeClr val="dk1"/>
                </a:solidFill>
                <a:latin typeface="Times New Roman"/>
                <a:ea typeface="Times New Roman"/>
                <a:cs typeface="Times New Roman"/>
                <a:sym typeface="Times New Roman"/>
              </a:rPr>
              <a:t>4th Edition</a:t>
            </a:r>
            <a:endParaRPr dirty="0"/>
          </a:p>
          <a:p>
            <a:pPr marL="0" marR="0" lvl="0" indent="0" algn="l" rtl="0">
              <a:spcBef>
                <a:spcPts val="0"/>
              </a:spcBef>
              <a:spcAft>
                <a:spcPts val="0"/>
              </a:spcAft>
              <a:buNone/>
            </a:pPr>
            <a:r>
              <a:rPr lang="en-US" sz="2400" b="1" i="1" u="none" strike="noStrike" dirty="0">
                <a:solidFill>
                  <a:schemeClr val="dk1"/>
                </a:solidFill>
                <a:latin typeface="Times New Roman"/>
                <a:ea typeface="Times New Roman"/>
                <a:cs typeface="Times New Roman"/>
                <a:sym typeface="Times New Roman"/>
              </a:rPr>
              <a:t>Behrouz </a:t>
            </a:r>
            <a:r>
              <a:rPr lang="en-US" sz="2400" b="1" i="1" u="none" strike="noStrike" dirty="0" err="1">
                <a:solidFill>
                  <a:schemeClr val="dk1"/>
                </a:solidFill>
                <a:latin typeface="Times New Roman"/>
                <a:ea typeface="Times New Roman"/>
                <a:cs typeface="Times New Roman"/>
                <a:sym typeface="Times New Roman"/>
              </a:rPr>
              <a:t>Forouzan</a:t>
            </a:r>
            <a:endParaRPr sz="2400" b="1" i="1" dirty="0">
              <a:solidFill>
                <a:srgbClr val="FF0000"/>
              </a:solidFill>
              <a:latin typeface="Times New Roman"/>
              <a:ea typeface="Times New Roman"/>
              <a:cs typeface="Times New Roman"/>
              <a:sym typeface="Times New Roman"/>
            </a:endParaRPr>
          </a:p>
        </p:txBody>
      </p:sp>
      <p:sp>
        <p:nvSpPr>
          <p:cNvPr id="254" name="Google Shape;254;p10"/>
          <p:cNvSpPr txBox="1">
            <a:spLocks noGrp="1"/>
          </p:cNvSpPr>
          <p:nvPr>
            <p:ph type="sldNum" idx="12"/>
          </p:nvPr>
        </p:nvSpPr>
        <p:spPr>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8</a:t>
            </a:fld>
            <a:endParaRPr/>
          </a:p>
        </p:txBody>
      </p:sp>
      <p:sp>
        <p:nvSpPr>
          <p:cNvPr id="255" name="Google Shape;255;p10"/>
          <p:cNvSpPr txBox="1"/>
          <p:nvPr/>
        </p:nvSpPr>
        <p:spPr>
          <a:xfrm>
            <a:off x="2133600" y="6514570"/>
            <a:ext cx="6831012" cy="36512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200" b="1" dirty="0">
                <a:solidFill>
                  <a:schemeClr val="dk1"/>
                </a:solidFill>
                <a:latin typeface="Times New Roman"/>
                <a:ea typeface="Times New Roman"/>
                <a:cs typeface="Times New Roman"/>
                <a:sym typeface="Times New Roman"/>
              </a:rPr>
              <a:t>Introduction to Information </a:t>
            </a:r>
            <a:r>
              <a:rPr lang="en-US" sz="1200" b="1" dirty="0" smtClean="0">
                <a:solidFill>
                  <a:schemeClr val="dk1"/>
                </a:solidFill>
                <a:latin typeface="Times New Roman"/>
                <a:ea typeface="Times New Roman"/>
                <a:cs typeface="Times New Roman"/>
                <a:sym typeface="Times New Roman"/>
              </a:rPr>
              <a:t>Technology</a:t>
            </a:r>
            <a:endParaRPr sz="1200" b="1" dirty="0">
              <a:solidFill>
                <a:schemeClr val="dk1"/>
              </a:solidFill>
              <a:latin typeface="Times New Roman"/>
              <a:ea typeface="Times New Roman"/>
              <a:cs typeface="Times New Roman"/>
              <a:sym typeface="Times New Roman"/>
            </a:endParaRPr>
          </a:p>
        </p:txBody>
      </p:sp>
      <p:pic>
        <p:nvPicPr>
          <p:cNvPr id="256" name="Google Shape;256;p10"/>
          <p:cNvPicPr preferRelativeResize="0"/>
          <p:nvPr/>
        </p:nvPicPr>
        <p:blipFill rotWithShape="1">
          <a:blip r:embed="rId5">
            <a:alphaModFix/>
          </a:blip>
          <a:srcRect/>
          <a:stretch/>
        </p:blipFill>
        <p:spPr>
          <a:xfrm>
            <a:off x="7797079" y="1257650"/>
            <a:ext cx="4309808" cy="4888587"/>
          </a:xfrm>
          <a:prstGeom prst="rect">
            <a:avLst/>
          </a:prstGeom>
          <a:noFill/>
          <a:ln>
            <a:noFill/>
          </a:ln>
        </p:spPr>
      </p:pic>
      <p:pic>
        <p:nvPicPr>
          <p:cNvPr id="11" name="Graphic 5">
            <a:extLst>
              <a:ext uri="{FF2B5EF4-FFF2-40B4-BE49-F238E27FC236}">
                <a16:creationId xmlns="" xmlns:a16="http://schemas.microsoft.com/office/drawing/2014/main" id="{902BBFB4-4066-A635-9290-40C309C023B5}"/>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73318" y="5589231"/>
            <a:ext cx="2167470" cy="591661"/>
          </a:xfrm>
          <a:prstGeom prst="rect">
            <a:avLst/>
          </a:prstGeom>
        </p:spPr>
      </p:pic>
    </p:spTree>
    <p:extLst>
      <p:ext uri="{BB962C8B-B14F-4D97-AF65-F5344CB8AC3E}">
        <p14:creationId xmlns:p14="http://schemas.microsoft.com/office/powerpoint/2010/main" val="3406579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pic>
        <p:nvPicPr>
          <p:cNvPr id="262" name="Google Shape;262;p11"/>
          <p:cNvPicPr preferRelativeResize="0"/>
          <p:nvPr/>
        </p:nvPicPr>
        <p:blipFill rotWithShape="1">
          <a:blip r:embed="rId3">
            <a:alphaModFix/>
          </a:blip>
          <a:srcRect/>
          <a:stretch/>
        </p:blipFill>
        <p:spPr>
          <a:xfrm>
            <a:off x="2440788" y="6327196"/>
            <a:ext cx="9902229" cy="204838"/>
          </a:xfrm>
          <a:prstGeom prst="rect">
            <a:avLst/>
          </a:prstGeom>
          <a:noFill/>
          <a:ln>
            <a:noFill/>
          </a:ln>
        </p:spPr>
      </p:pic>
      <p:pic>
        <p:nvPicPr>
          <p:cNvPr id="263" name="Google Shape;263;p11"/>
          <p:cNvPicPr preferRelativeResize="0"/>
          <p:nvPr/>
        </p:nvPicPr>
        <p:blipFill rotWithShape="1">
          <a:blip r:embed="rId4">
            <a:alphaModFix/>
          </a:blip>
          <a:srcRect/>
          <a:stretch/>
        </p:blipFill>
        <p:spPr>
          <a:xfrm>
            <a:off x="-108036" y="2204822"/>
            <a:ext cx="238650" cy="2709534"/>
          </a:xfrm>
          <a:prstGeom prst="rect">
            <a:avLst/>
          </a:prstGeom>
          <a:noFill/>
          <a:ln>
            <a:noFill/>
          </a:ln>
        </p:spPr>
      </p:pic>
      <p:sp>
        <p:nvSpPr>
          <p:cNvPr id="264" name="Google Shape;264;p11"/>
          <p:cNvSpPr txBox="1"/>
          <p:nvPr/>
        </p:nvSpPr>
        <p:spPr>
          <a:xfrm>
            <a:off x="2057400" y="451924"/>
            <a:ext cx="5250155"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lt1"/>
                </a:solidFill>
                <a:latin typeface="Times New Roman"/>
                <a:ea typeface="Times New Roman"/>
                <a:cs typeface="Times New Roman"/>
                <a:sym typeface="Times New Roman"/>
              </a:rPr>
              <a:t>Description of the course:</a:t>
            </a:r>
            <a:endParaRPr sz="3600" b="1">
              <a:solidFill>
                <a:schemeClr val="lt1"/>
              </a:solidFill>
              <a:latin typeface="Tajawal Medium"/>
              <a:ea typeface="Tajawal Medium"/>
              <a:cs typeface="Tajawal Medium"/>
              <a:sym typeface="Tajawal Medium"/>
            </a:endParaRPr>
          </a:p>
        </p:txBody>
      </p:sp>
      <p:sp>
        <p:nvSpPr>
          <p:cNvPr id="265" name="Google Shape;265;p11"/>
          <p:cNvSpPr/>
          <p:nvPr/>
        </p:nvSpPr>
        <p:spPr>
          <a:xfrm>
            <a:off x="2037828" y="1708280"/>
            <a:ext cx="8534400" cy="39703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a:solidFill>
                  <a:srgbClr val="000000"/>
                </a:solidFill>
                <a:latin typeface="Times New Roman"/>
                <a:ea typeface="Times New Roman"/>
                <a:cs typeface="Times New Roman"/>
                <a:sym typeface="Times New Roman"/>
              </a:rPr>
              <a:t>This course contains an introduction to information technology and computing systems. </a:t>
            </a:r>
            <a:r>
              <a:rPr lang="en-US" sz="2800" b="1">
                <a:solidFill>
                  <a:schemeClr val="dk1"/>
                </a:solidFill>
                <a:latin typeface="Times New Roman"/>
                <a:ea typeface="Times New Roman"/>
                <a:cs typeface="Times New Roman"/>
                <a:sym typeface="Times New Roman"/>
              </a:rPr>
              <a:t>This course is intended to introduce the discipline of computing, computer systems, number systems, data representation, basic computer organization, operating system functionality, basics of networking and Internet. This course also provides an overview of database systems, models, software engineering methodologies and programming languishes.</a:t>
            </a:r>
            <a:endParaRPr sz="2800" b="1">
              <a:solidFill>
                <a:schemeClr val="dk1"/>
              </a:solidFill>
              <a:latin typeface="Times New Roman"/>
              <a:ea typeface="Times New Roman"/>
              <a:cs typeface="Times New Roman"/>
              <a:sym typeface="Times New Roman"/>
            </a:endParaRPr>
          </a:p>
        </p:txBody>
      </p:sp>
      <p:sp>
        <p:nvSpPr>
          <p:cNvPr id="266" name="Google Shape;266;p11"/>
          <p:cNvSpPr txBox="1">
            <a:spLocks noGrp="1"/>
          </p:cNvSpPr>
          <p:nvPr>
            <p:ph type="sldNum" idx="12"/>
          </p:nvPr>
        </p:nvSpPr>
        <p:spPr>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9</a:t>
            </a:fld>
            <a:endParaRPr/>
          </a:p>
        </p:txBody>
      </p:sp>
      <p:sp>
        <p:nvSpPr>
          <p:cNvPr id="267" name="Google Shape;267;p11"/>
          <p:cNvSpPr txBox="1"/>
          <p:nvPr/>
        </p:nvSpPr>
        <p:spPr>
          <a:xfrm>
            <a:off x="2133600" y="6514570"/>
            <a:ext cx="6831012" cy="36512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200" b="1" dirty="0">
                <a:solidFill>
                  <a:schemeClr val="dk1"/>
                </a:solidFill>
                <a:latin typeface="Times New Roman"/>
                <a:ea typeface="Times New Roman"/>
                <a:cs typeface="Times New Roman"/>
                <a:sym typeface="Times New Roman"/>
              </a:rPr>
              <a:t>Introduction to Information </a:t>
            </a:r>
            <a:r>
              <a:rPr lang="en-US" sz="1200" b="1" dirty="0" smtClean="0">
                <a:solidFill>
                  <a:schemeClr val="dk1"/>
                </a:solidFill>
                <a:latin typeface="Times New Roman"/>
                <a:ea typeface="Times New Roman"/>
                <a:cs typeface="Times New Roman"/>
                <a:sym typeface="Times New Roman"/>
              </a:rPr>
              <a:t>Technology</a:t>
            </a:r>
            <a:endParaRPr sz="1200" b="1" dirty="0">
              <a:solidFill>
                <a:schemeClr val="dk1"/>
              </a:solidFill>
              <a:latin typeface="Times New Roman"/>
              <a:ea typeface="Times New Roman"/>
              <a:cs typeface="Times New Roman"/>
              <a:sym typeface="Times New Roman"/>
            </a:endParaRPr>
          </a:p>
        </p:txBody>
      </p:sp>
      <p:pic>
        <p:nvPicPr>
          <p:cNvPr id="9" name="Graphic 5">
            <a:extLst>
              <a:ext uri="{FF2B5EF4-FFF2-40B4-BE49-F238E27FC236}">
                <a16:creationId xmlns="" xmlns:a16="http://schemas.microsoft.com/office/drawing/2014/main" id="{902BBFB4-4066-A635-9290-40C309C023B5}"/>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19724" y="5750328"/>
            <a:ext cx="2167470" cy="591661"/>
          </a:xfrm>
          <a:prstGeom prst="rect">
            <a:avLst/>
          </a:prstGeom>
        </p:spPr>
      </p:pic>
    </p:spTree>
    <p:extLst>
      <p:ext uri="{BB962C8B-B14F-4D97-AF65-F5344CB8AC3E}">
        <p14:creationId xmlns:p14="http://schemas.microsoft.com/office/powerpoint/2010/main" val="37583102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10</a:t>
            </a:fld>
            <a:endParaRPr lang="en-US"/>
          </a:p>
        </p:txBody>
      </p:sp>
      <p:sp>
        <p:nvSpPr>
          <p:cNvPr id="272" name="Google Shape;272;p12"/>
          <p:cNvSpPr txBox="1">
            <a:spLocks noGrp="1"/>
          </p:cNvSpPr>
          <p:nvPr>
            <p:ph type="body" idx="4294967295"/>
          </p:nvPr>
        </p:nvSpPr>
        <p:spPr>
          <a:xfrm>
            <a:off x="2359742" y="1383775"/>
            <a:ext cx="8596313" cy="4681538"/>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l" rtl="0">
              <a:lnSpc>
                <a:spcPct val="150000"/>
              </a:lnSpc>
              <a:spcBef>
                <a:spcPts val="0"/>
              </a:spcBef>
              <a:spcAft>
                <a:spcPts val="0"/>
              </a:spcAft>
              <a:buSzPct val="80000"/>
              <a:buNone/>
            </a:pPr>
            <a:r>
              <a:rPr lang="en-US" sz="3200" b="1" dirty="0">
                <a:solidFill>
                  <a:srgbClr val="000000"/>
                </a:solidFill>
                <a:latin typeface="Calibri"/>
                <a:ea typeface="Calibri"/>
                <a:cs typeface="Calibri"/>
                <a:sym typeface="Calibri"/>
              </a:rPr>
              <a:t>Upon successful completion of this course, students should be able to:</a:t>
            </a:r>
            <a:endParaRPr sz="3200" b="1" dirty="0">
              <a:latin typeface="Calibri"/>
              <a:ea typeface="Calibri"/>
              <a:cs typeface="Calibri"/>
              <a:sym typeface="Calibri"/>
            </a:endParaRPr>
          </a:p>
          <a:p>
            <a:pPr marL="342900" marR="0" lvl="0" indent="-342900" algn="l" rtl="0">
              <a:spcBef>
                <a:spcPts val="0"/>
              </a:spcBef>
              <a:spcAft>
                <a:spcPts val="0"/>
              </a:spcAft>
              <a:buSzPct val="80000"/>
              <a:buFont typeface="Trebuchet MS"/>
              <a:buAutoNum type="arabicPeriod"/>
            </a:pPr>
            <a:r>
              <a:rPr lang="en-US" sz="3000" dirty="0">
                <a:solidFill>
                  <a:schemeClr val="dk1"/>
                </a:solidFill>
                <a:latin typeface="Times New Roman"/>
                <a:ea typeface="Times New Roman"/>
                <a:cs typeface="Times New Roman"/>
                <a:sym typeface="Times New Roman"/>
              </a:rPr>
              <a:t>Identify the historical development of computer science and technologies and their applications.</a:t>
            </a:r>
            <a:endParaRPr dirty="0"/>
          </a:p>
          <a:p>
            <a:pPr marL="342900" marR="0" lvl="0" indent="-342900" algn="l" rtl="0">
              <a:spcBef>
                <a:spcPts val="0"/>
              </a:spcBef>
              <a:spcAft>
                <a:spcPts val="0"/>
              </a:spcAft>
              <a:buSzPct val="80000"/>
              <a:buFont typeface="Trebuchet MS"/>
              <a:buAutoNum type="arabicPeriod"/>
            </a:pPr>
            <a:r>
              <a:rPr lang="en-US" sz="3000" dirty="0">
                <a:solidFill>
                  <a:schemeClr val="dk1"/>
                </a:solidFill>
                <a:latin typeface="Times New Roman"/>
                <a:ea typeface="Times New Roman"/>
                <a:cs typeface="Times New Roman"/>
                <a:sym typeface="Times New Roman"/>
              </a:rPr>
              <a:t>Distinguish and converting between different number systems.</a:t>
            </a:r>
            <a:endParaRPr dirty="0"/>
          </a:p>
          <a:p>
            <a:pPr marL="342900" marR="0" lvl="0" indent="-342900" algn="l" rtl="0">
              <a:spcBef>
                <a:spcPts val="0"/>
              </a:spcBef>
              <a:spcAft>
                <a:spcPts val="0"/>
              </a:spcAft>
              <a:buSzPct val="80000"/>
              <a:buFont typeface="Trebuchet MS"/>
              <a:buAutoNum type="arabicPeriod"/>
            </a:pPr>
            <a:r>
              <a:rPr lang="en-US" sz="3000" dirty="0">
                <a:solidFill>
                  <a:schemeClr val="dk1"/>
                </a:solidFill>
                <a:latin typeface="Times New Roman"/>
                <a:ea typeface="Times New Roman"/>
                <a:cs typeface="Times New Roman"/>
                <a:sym typeface="Times New Roman"/>
              </a:rPr>
              <a:t>Describe how computer represent, manipulate different data types and how to communicate with peripheral devices.</a:t>
            </a:r>
            <a:endParaRPr dirty="0"/>
          </a:p>
          <a:p>
            <a:pPr marL="342900" marR="0" lvl="0" indent="-342900" algn="l" rtl="0">
              <a:spcBef>
                <a:spcPts val="0"/>
              </a:spcBef>
              <a:spcAft>
                <a:spcPts val="0"/>
              </a:spcAft>
              <a:buSzPct val="80000"/>
              <a:buFont typeface="Trebuchet MS"/>
              <a:buAutoNum type="arabicPeriod"/>
            </a:pPr>
            <a:r>
              <a:rPr lang="en-US" sz="3000" dirty="0">
                <a:solidFill>
                  <a:schemeClr val="dk1"/>
                </a:solidFill>
                <a:latin typeface="Times New Roman"/>
                <a:ea typeface="Times New Roman"/>
                <a:cs typeface="Times New Roman"/>
                <a:sym typeface="Times New Roman"/>
              </a:rPr>
              <a:t>Describe the basic structures and functional components of computer hardware.</a:t>
            </a:r>
            <a:endParaRPr sz="3000" dirty="0">
              <a:solidFill>
                <a:schemeClr val="dk1"/>
              </a:solidFill>
              <a:latin typeface="Times New Roman"/>
              <a:ea typeface="Times New Roman"/>
              <a:cs typeface="Times New Roman"/>
              <a:sym typeface="Times New Roman"/>
            </a:endParaRPr>
          </a:p>
        </p:txBody>
      </p:sp>
      <p:sp>
        <p:nvSpPr>
          <p:cNvPr id="273" name="Google Shape;273;p12"/>
          <p:cNvSpPr txBox="1"/>
          <p:nvPr/>
        </p:nvSpPr>
        <p:spPr>
          <a:xfrm>
            <a:off x="2590800" y="473738"/>
            <a:ext cx="8596668" cy="762000"/>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Clr>
                <a:schemeClr val="lt1"/>
              </a:buClr>
              <a:buSzPts val="4000"/>
              <a:buFont typeface="Times New Roman"/>
              <a:buNone/>
            </a:pPr>
            <a:r>
              <a:rPr lang="en-US" sz="4000" b="1">
                <a:solidFill>
                  <a:schemeClr val="lt1"/>
                </a:solidFill>
                <a:latin typeface="Times New Roman"/>
                <a:ea typeface="Times New Roman"/>
                <a:cs typeface="Times New Roman"/>
                <a:sym typeface="Times New Roman"/>
              </a:rPr>
              <a:t>Learning Outcomes</a:t>
            </a:r>
            <a:endParaRPr sz="4000">
              <a:solidFill>
                <a:schemeClr val="lt1"/>
              </a:solidFill>
              <a:latin typeface="Times New Roman"/>
              <a:ea typeface="Times New Roman"/>
              <a:cs typeface="Times New Roman"/>
              <a:sym typeface="Times New Roman"/>
            </a:endParaRPr>
          </a:p>
        </p:txBody>
      </p:sp>
      <p:sp>
        <p:nvSpPr>
          <p:cNvPr id="274" name="Google Shape;274;p12"/>
          <p:cNvSpPr txBox="1"/>
          <p:nvPr/>
        </p:nvSpPr>
        <p:spPr>
          <a:xfrm>
            <a:off x="2133600" y="6514570"/>
            <a:ext cx="6831012" cy="36512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200" b="1" dirty="0">
                <a:solidFill>
                  <a:schemeClr val="dk1"/>
                </a:solidFill>
                <a:latin typeface="Times New Roman"/>
                <a:ea typeface="Times New Roman"/>
                <a:cs typeface="Times New Roman"/>
                <a:sym typeface="Times New Roman"/>
              </a:rPr>
              <a:t>Introduction to Information </a:t>
            </a:r>
            <a:r>
              <a:rPr lang="en-US" sz="1200" b="1" dirty="0" smtClean="0">
                <a:solidFill>
                  <a:schemeClr val="dk1"/>
                </a:solidFill>
                <a:latin typeface="Times New Roman"/>
                <a:ea typeface="Times New Roman"/>
                <a:cs typeface="Times New Roman"/>
                <a:sym typeface="Times New Roman"/>
              </a:rPr>
              <a:t>Technology</a:t>
            </a:r>
            <a:endParaRPr sz="1200" b="1" dirty="0">
              <a:solidFill>
                <a:schemeClr val="dk1"/>
              </a:solidFill>
              <a:latin typeface="Times New Roman"/>
              <a:ea typeface="Times New Roman"/>
              <a:cs typeface="Times New Roman"/>
              <a:sym typeface="Times New Roman"/>
            </a:endParaRPr>
          </a:p>
        </p:txBody>
      </p:sp>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192272" y="5621689"/>
            <a:ext cx="2167470" cy="591661"/>
          </a:xfrm>
          <a:prstGeom prst="rect">
            <a:avLst/>
          </a:prstGeom>
        </p:spPr>
      </p:pic>
    </p:spTree>
    <p:extLst>
      <p:ext uri="{BB962C8B-B14F-4D97-AF65-F5344CB8AC3E}">
        <p14:creationId xmlns:p14="http://schemas.microsoft.com/office/powerpoint/2010/main" val="14489872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11</a:t>
            </a:fld>
            <a:endParaRPr lang="en-US"/>
          </a:p>
        </p:txBody>
      </p:sp>
      <p:sp>
        <p:nvSpPr>
          <p:cNvPr id="279" name="Google Shape;279;p13"/>
          <p:cNvSpPr txBox="1">
            <a:spLocks noGrp="1"/>
          </p:cNvSpPr>
          <p:nvPr>
            <p:ph type="body" idx="4294967295"/>
          </p:nvPr>
        </p:nvSpPr>
        <p:spPr>
          <a:xfrm>
            <a:off x="2263775" y="1643063"/>
            <a:ext cx="9928225" cy="4441825"/>
          </a:xfrm>
          <a:prstGeom prst="rect">
            <a:avLst/>
          </a:prstGeom>
          <a:noFill/>
          <a:ln>
            <a:noFill/>
          </a:ln>
        </p:spPr>
        <p:txBody>
          <a:bodyPr spcFirstLastPara="1" wrap="square" lIns="91425" tIns="45700" rIns="91425" bIns="45700" anchor="t" anchorCtr="0">
            <a:noAutofit/>
          </a:bodyPr>
          <a:lstStyle/>
          <a:p>
            <a:pPr marL="514350" marR="0" lvl="0" indent="-514350" algn="l" rtl="0">
              <a:spcBef>
                <a:spcPts val="0"/>
              </a:spcBef>
              <a:spcAft>
                <a:spcPts val="0"/>
              </a:spcAft>
              <a:buSzPts val="2240"/>
              <a:buFont typeface="Trebuchet MS"/>
              <a:buAutoNum type="arabicPeriod" startAt="5"/>
            </a:pPr>
            <a:r>
              <a:rPr lang="en-US" sz="2800">
                <a:solidFill>
                  <a:schemeClr val="dk1"/>
                </a:solidFill>
                <a:latin typeface="Times New Roman"/>
                <a:ea typeface="Times New Roman"/>
                <a:cs typeface="Times New Roman"/>
                <a:sym typeface="Times New Roman"/>
              </a:rPr>
              <a:t>Describe basic operating systems functions and how they do it.</a:t>
            </a:r>
            <a:endParaRPr/>
          </a:p>
          <a:p>
            <a:pPr marL="342900" marR="0" lvl="0" indent="-342900" algn="l" rtl="0">
              <a:spcBef>
                <a:spcPts val="0"/>
              </a:spcBef>
              <a:spcAft>
                <a:spcPts val="0"/>
              </a:spcAft>
              <a:buSzPts val="2240"/>
              <a:buFont typeface="Trebuchet MS"/>
              <a:buAutoNum type="arabicPeriod" startAt="5"/>
            </a:pPr>
            <a:r>
              <a:rPr lang="en-US" sz="2800">
                <a:solidFill>
                  <a:schemeClr val="dk1"/>
                </a:solidFill>
                <a:latin typeface="Times New Roman"/>
                <a:ea typeface="Times New Roman"/>
                <a:cs typeface="Times New Roman"/>
                <a:sym typeface="Times New Roman"/>
              </a:rPr>
              <a:t>Compare different operating systems.</a:t>
            </a:r>
            <a:endParaRPr/>
          </a:p>
          <a:p>
            <a:pPr marL="342900" marR="0" lvl="0" indent="-342900" algn="l" rtl="0">
              <a:spcBef>
                <a:spcPts val="0"/>
              </a:spcBef>
              <a:spcAft>
                <a:spcPts val="0"/>
              </a:spcAft>
              <a:buSzPts val="2240"/>
              <a:buFont typeface="Trebuchet MS"/>
              <a:buAutoNum type="arabicPeriod" startAt="5"/>
            </a:pPr>
            <a:r>
              <a:rPr lang="en-US" sz="2800">
                <a:solidFill>
                  <a:schemeClr val="dk1"/>
                </a:solidFill>
                <a:latin typeface="Times New Roman"/>
                <a:ea typeface="Times New Roman"/>
                <a:cs typeface="Times New Roman"/>
                <a:sym typeface="Times New Roman"/>
              </a:rPr>
              <a:t>Describe constructions and operation of computer networks, applications of networks, Internet.</a:t>
            </a:r>
            <a:endParaRPr/>
          </a:p>
          <a:p>
            <a:pPr marL="342900" marR="0" lvl="0" indent="-342900" algn="l" rtl="0">
              <a:spcBef>
                <a:spcPts val="0"/>
              </a:spcBef>
              <a:spcAft>
                <a:spcPts val="0"/>
              </a:spcAft>
              <a:buSzPts val="2240"/>
              <a:buFont typeface="Trebuchet MS"/>
              <a:buAutoNum type="arabicPeriod" startAt="5"/>
            </a:pPr>
            <a:r>
              <a:rPr lang="en-US" sz="2800">
                <a:solidFill>
                  <a:schemeClr val="dk1"/>
                </a:solidFill>
                <a:latin typeface="Times New Roman"/>
                <a:ea typeface="Times New Roman"/>
                <a:cs typeface="Times New Roman"/>
                <a:sym typeface="Times New Roman"/>
              </a:rPr>
              <a:t>Identify the basics of software engineering discipline and software life cycle.</a:t>
            </a:r>
            <a:endParaRPr/>
          </a:p>
          <a:p>
            <a:pPr marL="342900" marR="0" lvl="0" indent="-342900" algn="l" rtl="0">
              <a:spcBef>
                <a:spcPts val="0"/>
              </a:spcBef>
              <a:spcAft>
                <a:spcPts val="0"/>
              </a:spcAft>
              <a:buSzPts val="2240"/>
              <a:buFont typeface="Trebuchet MS"/>
              <a:buAutoNum type="arabicPeriod" startAt="5"/>
            </a:pPr>
            <a:r>
              <a:rPr lang="en-US" sz="2800">
                <a:solidFill>
                  <a:schemeClr val="dk1"/>
                </a:solidFill>
                <a:latin typeface="Times New Roman"/>
                <a:ea typeface="Times New Roman"/>
                <a:cs typeface="Times New Roman"/>
                <a:sym typeface="Times New Roman"/>
              </a:rPr>
              <a:t>Compare different software engineering methodologies.</a:t>
            </a:r>
            <a:endParaRPr sz="2800">
              <a:solidFill>
                <a:schemeClr val="dk1"/>
              </a:solidFill>
              <a:latin typeface="Times New Roman"/>
              <a:ea typeface="Times New Roman"/>
              <a:cs typeface="Times New Roman"/>
              <a:sym typeface="Times New Roman"/>
            </a:endParaRPr>
          </a:p>
          <a:p>
            <a:pPr marL="342900" marR="0" lvl="0" indent="-342900" algn="l" rtl="0">
              <a:spcBef>
                <a:spcPts val="0"/>
              </a:spcBef>
              <a:spcAft>
                <a:spcPts val="0"/>
              </a:spcAft>
              <a:buSzPts val="2240"/>
              <a:buFont typeface="Trebuchet MS"/>
              <a:buAutoNum type="arabicPeriod" startAt="5"/>
            </a:pPr>
            <a:r>
              <a:rPr lang="en-US" sz="2800">
                <a:solidFill>
                  <a:schemeClr val="dk1"/>
                </a:solidFill>
                <a:latin typeface="Times New Roman"/>
                <a:ea typeface="Times New Roman"/>
                <a:cs typeface="Times New Roman"/>
                <a:sym typeface="Times New Roman"/>
              </a:rPr>
              <a:t>Recognize the commonality and diversity among programming languages and their associated methodologies.</a:t>
            </a:r>
            <a:endParaRPr/>
          </a:p>
          <a:p>
            <a:pPr marL="342900" marR="0" lvl="0" indent="-200660" algn="just" rtl="0">
              <a:lnSpc>
                <a:spcPct val="115000"/>
              </a:lnSpc>
              <a:spcBef>
                <a:spcPts val="0"/>
              </a:spcBef>
              <a:spcAft>
                <a:spcPts val="0"/>
              </a:spcAft>
              <a:buSzPts val="2240"/>
              <a:buFont typeface="Noto Sans Symbols"/>
              <a:buNone/>
            </a:pPr>
            <a:endParaRPr sz="2800">
              <a:solidFill>
                <a:srgbClr val="000000"/>
              </a:solidFill>
              <a:latin typeface="Times New Roman"/>
              <a:ea typeface="Times New Roman"/>
              <a:cs typeface="Times New Roman"/>
              <a:sym typeface="Times New Roman"/>
            </a:endParaRPr>
          </a:p>
        </p:txBody>
      </p:sp>
      <p:sp>
        <p:nvSpPr>
          <p:cNvPr id="280" name="Google Shape;280;p13"/>
          <p:cNvSpPr txBox="1"/>
          <p:nvPr/>
        </p:nvSpPr>
        <p:spPr>
          <a:xfrm>
            <a:off x="2590800" y="473738"/>
            <a:ext cx="8596668" cy="762000"/>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Clr>
                <a:schemeClr val="lt1"/>
              </a:buClr>
              <a:buSzPts val="4000"/>
              <a:buFont typeface="Times New Roman"/>
              <a:buNone/>
            </a:pPr>
            <a:r>
              <a:rPr lang="en-US" sz="4000" b="1">
                <a:solidFill>
                  <a:schemeClr val="lt1"/>
                </a:solidFill>
                <a:latin typeface="Times New Roman"/>
                <a:ea typeface="Times New Roman"/>
                <a:cs typeface="Times New Roman"/>
                <a:sym typeface="Times New Roman"/>
              </a:rPr>
              <a:t>Learning Outcomes</a:t>
            </a:r>
            <a:endParaRPr sz="4000">
              <a:solidFill>
                <a:schemeClr val="lt1"/>
              </a:solidFill>
              <a:latin typeface="Times New Roman"/>
              <a:ea typeface="Times New Roman"/>
              <a:cs typeface="Times New Roman"/>
              <a:sym typeface="Times New Roman"/>
            </a:endParaRPr>
          </a:p>
        </p:txBody>
      </p:sp>
      <p:sp>
        <p:nvSpPr>
          <p:cNvPr id="281" name="Google Shape;281;p13"/>
          <p:cNvSpPr txBox="1"/>
          <p:nvPr/>
        </p:nvSpPr>
        <p:spPr>
          <a:xfrm>
            <a:off x="2133600" y="6514570"/>
            <a:ext cx="6831012" cy="36512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200" b="1" dirty="0">
                <a:solidFill>
                  <a:schemeClr val="dk1"/>
                </a:solidFill>
                <a:latin typeface="Times New Roman"/>
                <a:ea typeface="Times New Roman"/>
                <a:cs typeface="Times New Roman"/>
                <a:sym typeface="Times New Roman"/>
              </a:rPr>
              <a:t>Introduction to Information </a:t>
            </a:r>
            <a:r>
              <a:rPr lang="en-US" sz="1200" b="1" dirty="0" smtClean="0">
                <a:solidFill>
                  <a:schemeClr val="dk1"/>
                </a:solidFill>
                <a:latin typeface="Times New Roman"/>
                <a:ea typeface="Times New Roman"/>
                <a:cs typeface="Times New Roman"/>
                <a:sym typeface="Times New Roman"/>
              </a:rPr>
              <a:t>Technology</a:t>
            </a:r>
            <a:endParaRPr sz="1200" b="1" dirty="0">
              <a:solidFill>
                <a:schemeClr val="dk1"/>
              </a:solidFill>
              <a:latin typeface="Times New Roman"/>
              <a:ea typeface="Times New Roman"/>
              <a:cs typeface="Times New Roman"/>
              <a:sym typeface="Times New Roman"/>
            </a:endParaRPr>
          </a:p>
        </p:txBody>
      </p:sp>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250812" y="5493227"/>
            <a:ext cx="2167470" cy="591661"/>
          </a:xfrm>
          <a:prstGeom prst="rect">
            <a:avLst/>
          </a:prstGeom>
        </p:spPr>
      </p:pic>
    </p:spTree>
    <p:extLst>
      <p:ext uri="{BB962C8B-B14F-4D97-AF65-F5344CB8AC3E}">
        <p14:creationId xmlns:p14="http://schemas.microsoft.com/office/powerpoint/2010/main" val="1036100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644640" y="582615"/>
            <a:ext cx="3032759"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1319213" lvl="1" indent="-342900">
              <a:buFont typeface="Wingdings" panose="05000000000000000000" pitchFamily="2" charset="2"/>
              <a:buChar char="Ø"/>
              <a:defRPr/>
            </a:pPr>
            <a:r>
              <a:rPr lang="en-US" sz="3200" b="1" dirty="0">
                <a:solidFill>
                  <a:srgbClr val="FF0000"/>
                </a:solidFill>
              </a:rPr>
              <a:t>Assessment Method:</a:t>
            </a:r>
          </a:p>
          <a:p>
            <a:pPr marL="0" indent="0"/>
            <a:r>
              <a:rPr lang="en-GB" sz="2400" dirty="0"/>
              <a:t>Short Exam</a:t>
            </a:r>
          </a:p>
          <a:p>
            <a:pPr lvl="1"/>
            <a:r>
              <a:rPr lang="en-US" sz="2000" dirty="0"/>
              <a:t>80</a:t>
            </a:r>
            <a:r>
              <a:rPr lang="en-GB" sz="2000" dirty="0"/>
              <a:t>% mark</a:t>
            </a:r>
            <a:r>
              <a:rPr lang="en-US" sz="2000" dirty="0"/>
              <a:t>s</a:t>
            </a:r>
            <a:endParaRPr lang="en-GB" sz="2000" dirty="0"/>
          </a:p>
          <a:p>
            <a:pPr lvl="2"/>
            <a:r>
              <a:rPr lang="en-GB" sz="1800" dirty="0"/>
              <a:t>Count of short Exam 10 (Weekly)</a:t>
            </a:r>
          </a:p>
          <a:p>
            <a:pPr lvl="2"/>
            <a:r>
              <a:rPr lang="en-GB" sz="1800" dirty="0"/>
              <a:t>8 Marks for every each of short Exam. </a:t>
            </a:r>
          </a:p>
          <a:p>
            <a:pPr lvl="2"/>
            <a:endParaRPr lang="en-GB" sz="1800" dirty="0"/>
          </a:p>
          <a:p>
            <a:pPr lvl="1"/>
            <a:r>
              <a:rPr lang="en-US" sz="2000" dirty="0"/>
              <a:t>20</a:t>
            </a:r>
            <a:r>
              <a:rPr lang="en-GB" sz="2000" dirty="0"/>
              <a:t>% Final Examination</a:t>
            </a: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Course Information</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3511826" y="5820432"/>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3677265" y="5837534"/>
            <a:ext cx="8837683" cy="338554"/>
          </a:xfrm>
          <a:prstGeom prst="rect">
            <a:avLst/>
          </a:prstGeom>
          <a:noFill/>
        </p:spPr>
        <p:txBody>
          <a:bodyPr wrap="square" rtlCol="0">
            <a:spAutoFit/>
          </a:bodyPr>
          <a:lstStyle/>
          <a:p>
            <a:r>
              <a:rPr lang="en-US" sz="1600" b="1" dirty="0">
                <a:solidFill>
                  <a:srgbClr val="00B050"/>
                </a:solidFill>
                <a:latin typeface="Times New Roman"/>
                <a:ea typeface="Times New Roman"/>
                <a:cs typeface="Times New Roman"/>
                <a:sym typeface="Times New Roman"/>
              </a:rPr>
              <a:t>Introduction to Information Technology        </a:t>
            </a:r>
            <a:r>
              <a:rPr lang="en-US" sz="1600" b="1" dirty="0">
                <a:solidFill>
                  <a:srgbClr val="FFFF00"/>
                </a:solidFill>
                <a:latin typeface="Times New Roman"/>
                <a:ea typeface="Times New Roman"/>
                <a:cs typeface="Times New Roman"/>
                <a:sym typeface="Times New Roman"/>
              </a:rPr>
              <a:t>Bachelor of Science in Information Technology</a:t>
            </a:r>
          </a:p>
        </p:txBody>
      </p:sp>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049103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644640" y="582615"/>
            <a:ext cx="3032759"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Academic Calendar</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3468784" y="5833705"/>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3999180" y="5850997"/>
            <a:ext cx="8515768" cy="338554"/>
          </a:xfrm>
          <a:prstGeom prst="rect">
            <a:avLst/>
          </a:prstGeom>
          <a:noFill/>
        </p:spPr>
        <p:txBody>
          <a:bodyPr wrap="square" rtlCol="0">
            <a:spAutoFit/>
          </a:bodyPr>
          <a:lstStyle/>
          <a:p>
            <a:r>
              <a:rPr lang="en-US" sz="1600" b="1" dirty="0">
                <a:solidFill>
                  <a:srgbClr val="00B050"/>
                </a:solidFill>
                <a:latin typeface="Times New Roman"/>
                <a:ea typeface="Times New Roman"/>
                <a:cs typeface="Times New Roman"/>
                <a:sym typeface="Times New Roman"/>
              </a:rPr>
              <a:t>Introduction to Information Technology        </a:t>
            </a:r>
            <a:r>
              <a:rPr lang="en-US" sz="1600" b="1" dirty="0">
                <a:solidFill>
                  <a:srgbClr val="FFFF00"/>
                </a:solidFill>
                <a:latin typeface="Times New Roman"/>
                <a:ea typeface="Times New Roman"/>
                <a:cs typeface="Times New Roman"/>
                <a:sym typeface="Times New Roman"/>
              </a:rPr>
              <a:t>Bachelor of Science in Information Technology</a:t>
            </a:r>
          </a:p>
        </p:txBody>
      </p:sp>
      <p:sp>
        <p:nvSpPr>
          <p:cNvPr id="15" name="Google Shape;1103;p33">
            <a:extLst>
              <a:ext uri="{FF2B5EF4-FFF2-40B4-BE49-F238E27FC236}">
                <a16:creationId xmlns:a16="http://schemas.microsoft.com/office/drawing/2014/main" xmlns="" id="{8BCBFB35-849A-A846-920B-05F167933D55}"/>
              </a:ext>
            </a:extLst>
          </p:cNvPr>
          <p:cNvSpPr txBox="1">
            <a:spLocks/>
          </p:cNvSpPr>
          <p:nvPr/>
        </p:nvSpPr>
        <p:spPr>
          <a:xfrm>
            <a:off x="6827776" y="2113251"/>
            <a:ext cx="4373393" cy="2452839"/>
          </a:xfrm>
          <a:prstGeom prst="rect">
            <a:avLst/>
          </a:prstGeom>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a:t>
            </a:r>
            <a:r>
              <a:rPr lang="ar-SA" sz="24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مد</a:t>
            </a:r>
            <a:r>
              <a:rPr lang="ar-EG" sz="24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تها</a:t>
            </a:r>
            <a:r>
              <a:rPr lang="ar-SA" sz="24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١٣أسبوع</a:t>
            </a:r>
            <a:endPar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ctr" rtl="1">
              <a:lnSpc>
                <a:spcPct val="100000"/>
              </a:lnSpc>
              <a:spcBef>
                <a:spcPts val="0"/>
              </a:spcBef>
              <a:buClr>
                <a:srgbClr val="212950"/>
              </a:buClr>
              <a:buSzPts val="2600"/>
              <a:buFont typeface="Catamaran"/>
              <a:buNone/>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   (منهم </a:t>
            </a:r>
            <a:r>
              <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rPr>
              <a:t>أسبوع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للاختبار النهائي)</a:t>
            </a:r>
          </a:p>
        </p:txBody>
      </p:sp>
      <p:grpSp>
        <p:nvGrpSpPr>
          <p:cNvPr id="56" name="Google Shape;531;p45">
            <a:extLst>
              <a:ext uri="{FF2B5EF4-FFF2-40B4-BE49-F238E27FC236}">
                <a16:creationId xmlns:a16="http://schemas.microsoft.com/office/drawing/2014/main" xmlns="" id="{5594617E-7544-D04F-B38A-E344AC5615A3}"/>
              </a:ext>
            </a:extLst>
          </p:cNvPr>
          <p:cNvGrpSpPr/>
          <p:nvPr/>
        </p:nvGrpSpPr>
        <p:grpSpPr>
          <a:xfrm>
            <a:off x="453975" y="2434427"/>
            <a:ext cx="4446494" cy="1884958"/>
            <a:chOff x="4189650" y="2440275"/>
            <a:chExt cx="4195525" cy="2055425"/>
          </a:xfrm>
        </p:grpSpPr>
        <p:sp>
          <p:nvSpPr>
            <p:cNvPr id="57" name="Google Shape;532;p45">
              <a:extLst>
                <a:ext uri="{FF2B5EF4-FFF2-40B4-BE49-F238E27FC236}">
                  <a16:creationId xmlns:a16="http://schemas.microsoft.com/office/drawing/2014/main" xmlns=""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58" name="Google Shape;533;p45">
              <a:extLst>
                <a:ext uri="{FF2B5EF4-FFF2-40B4-BE49-F238E27FC236}">
                  <a16:creationId xmlns:a16="http://schemas.microsoft.com/office/drawing/2014/main" xmlns=""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9" name="Google Shape;534;p45">
              <a:extLst>
                <a:ext uri="{FF2B5EF4-FFF2-40B4-BE49-F238E27FC236}">
                  <a16:creationId xmlns:a16="http://schemas.microsoft.com/office/drawing/2014/main" xmlns=""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0" name="Google Shape;535;p45">
              <a:extLst>
                <a:ext uri="{FF2B5EF4-FFF2-40B4-BE49-F238E27FC236}">
                  <a16:creationId xmlns:a16="http://schemas.microsoft.com/office/drawing/2014/main" xmlns=""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1" name="Google Shape;536;p45">
              <a:extLst>
                <a:ext uri="{FF2B5EF4-FFF2-40B4-BE49-F238E27FC236}">
                  <a16:creationId xmlns:a16="http://schemas.microsoft.com/office/drawing/2014/main" xmlns=""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2" name="Google Shape;537;p45">
              <a:extLst>
                <a:ext uri="{FF2B5EF4-FFF2-40B4-BE49-F238E27FC236}">
                  <a16:creationId xmlns:a16="http://schemas.microsoft.com/office/drawing/2014/main" xmlns=""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3" name="Google Shape;538;p45">
              <a:extLst>
                <a:ext uri="{FF2B5EF4-FFF2-40B4-BE49-F238E27FC236}">
                  <a16:creationId xmlns:a16="http://schemas.microsoft.com/office/drawing/2014/main" xmlns=""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4" name="Google Shape;539;p45">
              <a:extLst>
                <a:ext uri="{FF2B5EF4-FFF2-40B4-BE49-F238E27FC236}">
                  <a16:creationId xmlns:a16="http://schemas.microsoft.com/office/drawing/2014/main" xmlns=""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5" name="Google Shape;540;p45">
              <a:extLst>
                <a:ext uri="{FF2B5EF4-FFF2-40B4-BE49-F238E27FC236}">
                  <a16:creationId xmlns:a16="http://schemas.microsoft.com/office/drawing/2014/main" xmlns=""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6" name="Google Shape;541;p45">
              <a:extLst>
                <a:ext uri="{FF2B5EF4-FFF2-40B4-BE49-F238E27FC236}">
                  <a16:creationId xmlns:a16="http://schemas.microsoft.com/office/drawing/2014/main" xmlns=""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7" name="Google Shape;542;p45">
              <a:extLst>
                <a:ext uri="{FF2B5EF4-FFF2-40B4-BE49-F238E27FC236}">
                  <a16:creationId xmlns:a16="http://schemas.microsoft.com/office/drawing/2014/main" xmlns=""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8" name="Google Shape;543;p45">
              <a:extLst>
                <a:ext uri="{FF2B5EF4-FFF2-40B4-BE49-F238E27FC236}">
                  <a16:creationId xmlns:a16="http://schemas.microsoft.com/office/drawing/2014/main" xmlns=""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9" name="Google Shape;544;p45">
              <a:extLst>
                <a:ext uri="{FF2B5EF4-FFF2-40B4-BE49-F238E27FC236}">
                  <a16:creationId xmlns:a16="http://schemas.microsoft.com/office/drawing/2014/main" xmlns=""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70" name="Google Shape;545;p45">
              <a:extLst>
                <a:ext uri="{FF2B5EF4-FFF2-40B4-BE49-F238E27FC236}">
                  <a16:creationId xmlns:a16="http://schemas.microsoft.com/office/drawing/2014/main" xmlns=""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71" name="Google Shape;546;p45">
              <a:extLst>
                <a:ext uri="{FF2B5EF4-FFF2-40B4-BE49-F238E27FC236}">
                  <a16:creationId xmlns:a16="http://schemas.microsoft.com/office/drawing/2014/main" xmlns=""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2" name="Google Shape;547;p45">
              <a:extLst>
                <a:ext uri="{FF2B5EF4-FFF2-40B4-BE49-F238E27FC236}">
                  <a16:creationId xmlns:a16="http://schemas.microsoft.com/office/drawing/2014/main" xmlns=""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3" name="Google Shape;548;p45">
              <a:extLst>
                <a:ext uri="{FF2B5EF4-FFF2-40B4-BE49-F238E27FC236}">
                  <a16:creationId xmlns:a16="http://schemas.microsoft.com/office/drawing/2014/main" xmlns=""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4" name="Google Shape;549;p45">
              <a:extLst>
                <a:ext uri="{FF2B5EF4-FFF2-40B4-BE49-F238E27FC236}">
                  <a16:creationId xmlns:a16="http://schemas.microsoft.com/office/drawing/2014/main" xmlns=""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75" name="Google Shape;550;p45">
              <a:extLst>
                <a:ext uri="{FF2B5EF4-FFF2-40B4-BE49-F238E27FC236}">
                  <a16:creationId xmlns:a16="http://schemas.microsoft.com/office/drawing/2014/main" xmlns=""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76" name="Google Shape;551;p45">
              <a:extLst>
                <a:ext uri="{FF2B5EF4-FFF2-40B4-BE49-F238E27FC236}">
                  <a16:creationId xmlns:a16="http://schemas.microsoft.com/office/drawing/2014/main" xmlns=""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7" name="Google Shape;552;p45">
              <a:extLst>
                <a:ext uri="{FF2B5EF4-FFF2-40B4-BE49-F238E27FC236}">
                  <a16:creationId xmlns:a16="http://schemas.microsoft.com/office/drawing/2014/main" xmlns=""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8" name="Google Shape;553;p45">
              <a:extLst>
                <a:ext uri="{FF2B5EF4-FFF2-40B4-BE49-F238E27FC236}">
                  <a16:creationId xmlns:a16="http://schemas.microsoft.com/office/drawing/2014/main" xmlns=""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9" name="Google Shape;554;p45">
              <a:extLst>
                <a:ext uri="{FF2B5EF4-FFF2-40B4-BE49-F238E27FC236}">
                  <a16:creationId xmlns:a16="http://schemas.microsoft.com/office/drawing/2014/main" xmlns=""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0" name="Google Shape;555;p45">
              <a:extLst>
                <a:ext uri="{FF2B5EF4-FFF2-40B4-BE49-F238E27FC236}">
                  <a16:creationId xmlns:a16="http://schemas.microsoft.com/office/drawing/2014/main" xmlns=""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1" name="Google Shape;556;p45">
              <a:extLst>
                <a:ext uri="{FF2B5EF4-FFF2-40B4-BE49-F238E27FC236}">
                  <a16:creationId xmlns:a16="http://schemas.microsoft.com/office/drawing/2014/main" xmlns=""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2" name="Google Shape;557;p45">
              <a:extLst>
                <a:ext uri="{FF2B5EF4-FFF2-40B4-BE49-F238E27FC236}">
                  <a16:creationId xmlns:a16="http://schemas.microsoft.com/office/drawing/2014/main" xmlns=""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3" name="Google Shape;558;p45">
              <a:extLst>
                <a:ext uri="{FF2B5EF4-FFF2-40B4-BE49-F238E27FC236}">
                  <a16:creationId xmlns:a16="http://schemas.microsoft.com/office/drawing/2014/main" xmlns=""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4" name="Google Shape;559;p45">
              <a:extLst>
                <a:ext uri="{FF2B5EF4-FFF2-40B4-BE49-F238E27FC236}">
                  <a16:creationId xmlns:a16="http://schemas.microsoft.com/office/drawing/2014/main" xmlns=""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5" name="Google Shape;560;p45">
              <a:extLst>
                <a:ext uri="{FF2B5EF4-FFF2-40B4-BE49-F238E27FC236}">
                  <a16:creationId xmlns:a16="http://schemas.microsoft.com/office/drawing/2014/main" xmlns=""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6" name="Google Shape;561;p45">
              <a:extLst>
                <a:ext uri="{FF2B5EF4-FFF2-40B4-BE49-F238E27FC236}">
                  <a16:creationId xmlns:a16="http://schemas.microsoft.com/office/drawing/2014/main" xmlns=""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7" name="Google Shape;562;p45">
              <a:extLst>
                <a:ext uri="{FF2B5EF4-FFF2-40B4-BE49-F238E27FC236}">
                  <a16:creationId xmlns:a16="http://schemas.microsoft.com/office/drawing/2014/main" xmlns=""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8" name="Google Shape;563;p45">
              <a:extLst>
                <a:ext uri="{FF2B5EF4-FFF2-40B4-BE49-F238E27FC236}">
                  <a16:creationId xmlns:a16="http://schemas.microsoft.com/office/drawing/2014/main" xmlns=""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9" name="Google Shape;564;p45">
              <a:extLst>
                <a:ext uri="{FF2B5EF4-FFF2-40B4-BE49-F238E27FC236}">
                  <a16:creationId xmlns:a16="http://schemas.microsoft.com/office/drawing/2014/main" xmlns=""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0" name="Google Shape;565;p45">
              <a:extLst>
                <a:ext uri="{FF2B5EF4-FFF2-40B4-BE49-F238E27FC236}">
                  <a16:creationId xmlns:a16="http://schemas.microsoft.com/office/drawing/2014/main" xmlns=""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1" name="Google Shape;566;p45">
              <a:extLst>
                <a:ext uri="{FF2B5EF4-FFF2-40B4-BE49-F238E27FC236}">
                  <a16:creationId xmlns:a16="http://schemas.microsoft.com/office/drawing/2014/main" xmlns=""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2" name="Google Shape;567;p45">
              <a:extLst>
                <a:ext uri="{FF2B5EF4-FFF2-40B4-BE49-F238E27FC236}">
                  <a16:creationId xmlns:a16="http://schemas.microsoft.com/office/drawing/2014/main" xmlns=""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3" name="Google Shape;568;p45">
              <a:extLst>
                <a:ext uri="{FF2B5EF4-FFF2-40B4-BE49-F238E27FC236}">
                  <a16:creationId xmlns:a16="http://schemas.microsoft.com/office/drawing/2014/main" xmlns=""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4" name="Google Shape;569;p45">
              <a:extLst>
                <a:ext uri="{FF2B5EF4-FFF2-40B4-BE49-F238E27FC236}">
                  <a16:creationId xmlns:a16="http://schemas.microsoft.com/office/drawing/2014/main" xmlns=""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sp>
        <p:nvSpPr>
          <p:cNvPr id="54" name="TextBox 53">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261173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644640" y="582615"/>
            <a:ext cx="3032759"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62270"/>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3544958" y="5863798"/>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3544959" y="5835222"/>
            <a:ext cx="8698958" cy="338554"/>
          </a:xfrm>
          <a:prstGeom prst="rect">
            <a:avLst/>
          </a:prstGeom>
          <a:noFill/>
        </p:spPr>
        <p:txBody>
          <a:bodyPr wrap="square" rtlCol="0">
            <a:spAutoFit/>
          </a:bodyPr>
          <a:lstStyle/>
          <a:p>
            <a:r>
              <a:rPr lang="en-US" sz="1600" b="1" dirty="0">
                <a:solidFill>
                  <a:srgbClr val="00B050"/>
                </a:solidFill>
                <a:latin typeface="Times New Roman"/>
                <a:ea typeface="Times New Roman"/>
                <a:cs typeface="Times New Roman"/>
                <a:sym typeface="Times New Roman"/>
              </a:rPr>
              <a:t>Introduction to Information Technology        </a:t>
            </a:r>
            <a:r>
              <a:rPr lang="en-US" sz="1600" b="1" dirty="0">
                <a:solidFill>
                  <a:srgbClr val="FFFF00"/>
                </a:solidFill>
                <a:latin typeface="Times New Roman"/>
                <a:ea typeface="Times New Roman"/>
                <a:cs typeface="Times New Roman"/>
                <a:sym typeface="Times New Roman"/>
              </a:rPr>
              <a:t>Bachelor of Science in Information Technology</a:t>
            </a:r>
          </a:p>
        </p:txBody>
      </p:sp>
      <p:pic>
        <p:nvPicPr>
          <p:cNvPr id="16" name="Content Placeholder 15">
            <a:extLst>
              <a:ext uri="{FF2B5EF4-FFF2-40B4-BE49-F238E27FC236}">
                <a16:creationId xmlns:a16="http://schemas.microsoft.com/office/drawing/2014/main" xmlns="" id="{FF1165F4-8B05-DE45-8021-00287CC6DF41}"/>
              </a:ext>
            </a:extLst>
          </p:cNvPr>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a:xfrm>
            <a:off x="3142202" y="1825625"/>
            <a:ext cx="5907595" cy="3417888"/>
          </a:xfrm>
          <a:prstGeom prst="rect">
            <a:avLst/>
          </a:prstGeom>
        </p:spPr>
      </p:pic>
      <p:sp>
        <p:nvSpPr>
          <p:cNvPr id="15" name="TextBox 14">
            <a:extLst>
              <a:ext uri="{FF2B5EF4-FFF2-40B4-BE49-F238E27FC236}">
                <a16:creationId xmlns="" xmlns:a16="http://schemas.microsoft.com/office/drawing/2014/main" id="{3620D0A5-176B-EAD8-BA5B-53AB3048E130}"/>
              </a:ext>
            </a:extLst>
          </p:cNvPr>
          <p:cNvSpPr txBox="1"/>
          <p:nvPr/>
        </p:nvSpPr>
        <p:spPr>
          <a:xfrm>
            <a:off x="8174861" y="6235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5143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300</TotalTime>
  <Words>685</Words>
  <Application>Microsoft Office PowerPoint</Application>
  <PresentationFormat>Widescreen</PresentationFormat>
  <Paragraphs>124</Paragraphs>
  <Slides>14</Slides>
  <Notes>14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14</vt:i4>
      </vt:variant>
    </vt:vector>
  </HeadingPairs>
  <TitlesOfParts>
    <vt:vector size="26" baseType="lpstr">
      <vt:lpstr>Arial</vt:lpstr>
      <vt:lpstr>Calibri</vt:lpstr>
      <vt:lpstr>Calibri Light</vt:lpstr>
      <vt:lpstr>Catamaran</vt:lpstr>
      <vt:lpstr>Noto Sans Symbols</vt:lpstr>
      <vt:lpstr>Roboto Light</vt:lpstr>
      <vt:lpstr>Tahoma</vt:lpstr>
      <vt:lpstr>Tajawal Medium</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39</cp:revision>
  <dcterms:created xsi:type="dcterms:W3CDTF">2023-05-27T09:20:30Z</dcterms:created>
  <dcterms:modified xsi:type="dcterms:W3CDTF">2023-09-23T14:52:47Z</dcterms:modified>
</cp:coreProperties>
</file>