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58" r:id="rId6"/>
    <p:sldId id="257" r:id="rId7"/>
    <p:sldId id="601" r:id="rId8"/>
    <p:sldId id="559" r:id="rId9"/>
    <p:sldId id="560" r:id="rId10"/>
    <p:sldId id="561" r:id="rId11"/>
    <p:sldId id="563" r:id="rId12"/>
    <p:sldId id="564" r:id="rId13"/>
    <p:sldId id="565" r:id="rId14"/>
    <p:sldId id="566" r:id="rId15"/>
    <p:sldId id="567" r:id="rId16"/>
    <p:sldId id="568" r:id="rId17"/>
    <p:sldId id="569" r:id="rId18"/>
    <p:sldId id="570" r:id="rId19"/>
    <p:sldId id="571" r:id="rId20"/>
    <p:sldId id="603" r:id="rId21"/>
    <p:sldId id="604" r:id="rId22"/>
    <p:sldId id="605" r:id="rId23"/>
    <p:sldId id="572" r:id="rId24"/>
    <p:sldId id="573" r:id="rId25"/>
    <p:sldId id="574" r:id="rId26"/>
    <p:sldId id="575" r:id="rId27"/>
    <p:sldId id="576" r:id="rId28"/>
    <p:sldId id="577" r:id="rId29"/>
    <p:sldId id="578" r:id="rId30"/>
    <p:sldId id="579" r:id="rId31"/>
    <p:sldId id="581" r:id="rId32"/>
    <p:sldId id="582" r:id="rId33"/>
    <p:sldId id="584" r:id="rId34"/>
    <p:sldId id="583" r:id="rId35"/>
    <p:sldId id="585" r:id="rId36"/>
    <p:sldId id="586" r:id="rId37"/>
    <p:sldId id="587" r:id="rId38"/>
    <p:sldId id="588" r:id="rId39"/>
    <p:sldId id="589" r:id="rId40"/>
    <p:sldId id="590" r:id="rId41"/>
    <p:sldId id="591" r:id="rId42"/>
    <p:sldId id="592" r:id="rId43"/>
    <p:sldId id="593" r:id="rId44"/>
    <p:sldId id="594" r:id="rId45"/>
    <p:sldId id="596" r:id="rId46"/>
    <p:sldId id="595" r:id="rId47"/>
    <p:sldId id="597" r:id="rId48"/>
    <p:sldId id="598" r:id="rId49"/>
    <p:sldId id="599" r:id="rId50"/>
    <p:sldId id="600"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257"/>
            <p14:sldId id="601"/>
            <p14:sldId id="559"/>
            <p14:sldId id="560"/>
            <p14:sldId id="561"/>
            <p14:sldId id="563"/>
            <p14:sldId id="564"/>
            <p14:sldId id="565"/>
            <p14:sldId id="566"/>
            <p14:sldId id="567"/>
            <p14:sldId id="568"/>
            <p14:sldId id="569"/>
            <p14:sldId id="570"/>
            <p14:sldId id="571"/>
            <p14:sldId id="603"/>
            <p14:sldId id="604"/>
            <p14:sldId id="605"/>
            <p14:sldId id="572"/>
            <p14:sldId id="573"/>
            <p14:sldId id="574"/>
            <p14:sldId id="575"/>
            <p14:sldId id="576"/>
            <p14:sldId id="577"/>
            <p14:sldId id="578"/>
            <p14:sldId id="579"/>
            <p14:sldId id="581"/>
            <p14:sldId id="582"/>
            <p14:sldId id="584"/>
            <p14:sldId id="583"/>
            <p14:sldId id="585"/>
            <p14:sldId id="586"/>
            <p14:sldId id="587"/>
            <p14:sldId id="588"/>
            <p14:sldId id="589"/>
            <p14:sldId id="590"/>
            <p14:sldId id="591"/>
            <p14:sldId id="592"/>
            <p14:sldId id="593"/>
            <p14:sldId id="594"/>
            <p14:sldId id="596"/>
            <p14:sldId id="595"/>
            <p14:sldId id="597"/>
            <p14:sldId id="598"/>
            <p14:sldId id="599"/>
            <p14:sldId id="60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846"/>
    <p:restoredTop sz="94729"/>
  </p:normalViewPr>
  <p:slideViewPr>
    <p:cSldViewPr snapToGrid="0">
      <p:cViewPr varScale="1">
        <p:scale>
          <a:sx n="53" d="100"/>
          <a:sy n="53" d="100"/>
        </p:scale>
        <p:origin x="168" y="130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805566-470A-4FCC-A650-03470A8919BB}" type="doc">
      <dgm:prSet loTypeId="urn:microsoft.com/office/officeart/2005/8/layout/orgChart1" loCatId="hierarchy" qsTypeId="urn:microsoft.com/office/officeart/2005/8/quickstyle/simple1" qsCatId="simple" csTypeId="urn:microsoft.com/office/officeart/2005/8/colors/colorful2" csCatId="colorful" phldr="1"/>
      <dgm:spPr/>
      <dgm:t>
        <a:bodyPr/>
        <a:lstStyle/>
        <a:p>
          <a:endParaRPr lang="en-US"/>
        </a:p>
      </dgm:t>
    </dgm:pt>
    <dgm:pt modelId="{281E911E-22FE-46FF-A3E5-D88314A734AE}">
      <dgm:prSet/>
      <dgm:spPr>
        <a:solidFill>
          <a:srgbClr val="0070C0"/>
        </a:solidFill>
      </dgm:spPr>
      <dgm:t>
        <a:bodyPr/>
        <a:lstStyle/>
        <a:p>
          <a:r>
            <a:rPr lang="en-US" b="1" i="0" u="none" strike="noStrike" baseline="0" dirty="0">
              <a:latin typeface="TimesLTPro-Roman"/>
            </a:rPr>
            <a:t>Economic factors affecting country’s attractiveness</a:t>
          </a:r>
        </a:p>
        <a:p>
          <a:r>
            <a:rPr lang="ar-SA" b="1" i="0" u="none" strike="noStrike" baseline="0" dirty="0">
              <a:latin typeface="TimesLTPro-Roman"/>
            </a:rPr>
            <a:t>العوامل الاقتصادية المؤثرة على جاذبية الدولة</a:t>
          </a:r>
          <a:endParaRPr lang="en-US" b="1" dirty="0"/>
        </a:p>
      </dgm:t>
    </dgm:pt>
    <dgm:pt modelId="{BD8EF64D-4F6E-4AAD-9E72-D0C6BAA5B26F}" type="parTrans" cxnId="{857B9279-84BB-4471-9C92-7794E2EA5E32}">
      <dgm:prSet/>
      <dgm:spPr/>
      <dgm:t>
        <a:bodyPr/>
        <a:lstStyle/>
        <a:p>
          <a:endParaRPr lang="en-US" b="1"/>
        </a:p>
      </dgm:t>
    </dgm:pt>
    <dgm:pt modelId="{31522143-5484-437E-A179-D36DE63272E6}" type="sibTrans" cxnId="{857B9279-84BB-4471-9C92-7794E2EA5E32}">
      <dgm:prSet/>
      <dgm:spPr/>
      <dgm:t>
        <a:bodyPr/>
        <a:lstStyle/>
        <a:p>
          <a:endParaRPr lang="en-US" b="1"/>
        </a:p>
      </dgm:t>
    </dgm:pt>
    <dgm:pt modelId="{ADE1A230-5C20-453F-ADAD-09A1FC29CB33}">
      <dgm:prSet/>
      <dgm:spPr>
        <a:solidFill>
          <a:schemeClr val="accent6">
            <a:lumMod val="75000"/>
          </a:schemeClr>
        </a:solidFill>
      </dgm:spPr>
      <dgm:t>
        <a:bodyPr/>
        <a:lstStyle/>
        <a:p>
          <a:r>
            <a:rPr lang="en-US" b="1" dirty="0"/>
            <a:t>Industrial structure</a:t>
          </a:r>
        </a:p>
        <a:p>
          <a:r>
            <a:rPr lang="ar-SA" b="1" dirty="0"/>
            <a:t>الهيكل الصناعي</a:t>
          </a:r>
          <a:endParaRPr lang="en-US" b="1" dirty="0"/>
        </a:p>
      </dgm:t>
    </dgm:pt>
    <dgm:pt modelId="{DF6F0C0C-F3C5-4698-B9A3-F6EB8388D368}" type="parTrans" cxnId="{E7A31AB8-872C-4682-B020-F166E0A0DB7B}">
      <dgm:prSet/>
      <dgm:spPr/>
      <dgm:t>
        <a:bodyPr/>
        <a:lstStyle/>
        <a:p>
          <a:endParaRPr lang="en-US" b="1"/>
        </a:p>
      </dgm:t>
    </dgm:pt>
    <dgm:pt modelId="{A1568F4B-E3F2-42E7-8DAD-4F2035548B16}" type="sibTrans" cxnId="{E7A31AB8-872C-4682-B020-F166E0A0DB7B}">
      <dgm:prSet/>
      <dgm:spPr/>
      <dgm:t>
        <a:bodyPr/>
        <a:lstStyle/>
        <a:p>
          <a:endParaRPr lang="en-US" b="1"/>
        </a:p>
      </dgm:t>
    </dgm:pt>
    <dgm:pt modelId="{899B927C-CF25-4E9E-B260-7C08E07832AE}">
      <dgm:prSet/>
      <dgm:spPr>
        <a:solidFill>
          <a:schemeClr val="accent6">
            <a:lumMod val="75000"/>
          </a:schemeClr>
        </a:solidFill>
      </dgm:spPr>
      <dgm:t>
        <a:bodyPr/>
        <a:lstStyle/>
        <a:p>
          <a:r>
            <a:rPr lang="en-US" b="1" dirty="0"/>
            <a:t>Income distribution</a:t>
          </a:r>
        </a:p>
        <a:p>
          <a:r>
            <a:rPr lang="ar-SA" b="1" dirty="0"/>
            <a:t>توزيع الدخل</a:t>
          </a:r>
          <a:endParaRPr lang="en-US" b="1" dirty="0"/>
        </a:p>
      </dgm:t>
    </dgm:pt>
    <dgm:pt modelId="{B22C467E-1F27-42EE-868E-E19F9F74E5B1}" type="parTrans" cxnId="{CCF3A4D7-5E44-4521-9E4A-24B21C6031B0}">
      <dgm:prSet/>
      <dgm:spPr/>
      <dgm:t>
        <a:bodyPr/>
        <a:lstStyle/>
        <a:p>
          <a:endParaRPr lang="en-US" b="1"/>
        </a:p>
      </dgm:t>
    </dgm:pt>
    <dgm:pt modelId="{FF539BB6-603E-4C17-8B86-821FCE807AC7}" type="sibTrans" cxnId="{CCF3A4D7-5E44-4521-9E4A-24B21C6031B0}">
      <dgm:prSet/>
      <dgm:spPr/>
      <dgm:t>
        <a:bodyPr/>
        <a:lstStyle/>
        <a:p>
          <a:endParaRPr lang="en-US" b="1"/>
        </a:p>
      </dgm:t>
    </dgm:pt>
    <dgm:pt modelId="{573587FC-EAD8-404A-BA71-72492593C979}" type="pres">
      <dgm:prSet presAssocID="{2C805566-470A-4FCC-A650-03470A8919BB}" presName="hierChild1" presStyleCnt="0">
        <dgm:presLayoutVars>
          <dgm:orgChart val="1"/>
          <dgm:chPref val="1"/>
          <dgm:dir/>
          <dgm:animOne val="branch"/>
          <dgm:animLvl val="lvl"/>
          <dgm:resizeHandles/>
        </dgm:presLayoutVars>
      </dgm:prSet>
      <dgm:spPr/>
    </dgm:pt>
    <dgm:pt modelId="{5CA4D1E7-2B68-4489-B977-D54E3378E15D}" type="pres">
      <dgm:prSet presAssocID="{281E911E-22FE-46FF-A3E5-D88314A734AE}" presName="hierRoot1" presStyleCnt="0">
        <dgm:presLayoutVars>
          <dgm:hierBranch val="init"/>
        </dgm:presLayoutVars>
      </dgm:prSet>
      <dgm:spPr/>
    </dgm:pt>
    <dgm:pt modelId="{3698869A-B06B-4A11-A8F1-ACD271D9D378}" type="pres">
      <dgm:prSet presAssocID="{281E911E-22FE-46FF-A3E5-D88314A734AE}" presName="rootComposite1" presStyleCnt="0"/>
      <dgm:spPr/>
    </dgm:pt>
    <dgm:pt modelId="{8379B773-ECA6-4414-9F13-D603F0A03D4D}" type="pres">
      <dgm:prSet presAssocID="{281E911E-22FE-46FF-A3E5-D88314A734AE}" presName="rootText1" presStyleLbl="node0" presStyleIdx="0" presStyleCnt="1" custScaleX="143888" custScaleY="152792">
        <dgm:presLayoutVars>
          <dgm:chPref val="3"/>
        </dgm:presLayoutVars>
      </dgm:prSet>
      <dgm:spPr/>
    </dgm:pt>
    <dgm:pt modelId="{B07F7767-7BD7-4E08-ABBB-7490A664A444}" type="pres">
      <dgm:prSet presAssocID="{281E911E-22FE-46FF-A3E5-D88314A734AE}" presName="rootConnector1" presStyleLbl="node1" presStyleIdx="0" presStyleCnt="0"/>
      <dgm:spPr/>
    </dgm:pt>
    <dgm:pt modelId="{54643C7C-F84A-45F4-9433-DE6043308AAE}" type="pres">
      <dgm:prSet presAssocID="{281E911E-22FE-46FF-A3E5-D88314A734AE}" presName="hierChild2" presStyleCnt="0"/>
      <dgm:spPr/>
    </dgm:pt>
    <dgm:pt modelId="{C6F214A8-4E47-41D8-BDB6-CE312349EE72}" type="pres">
      <dgm:prSet presAssocID="{DF6F0C0C-F3C5-4698-B9A3-F6EB8388D368}" presName="Name37" presStyleLbl="parChTrans1D2" presStyleIdx="0" presStyleCnt="2"/>
      <dgm:spPr/>
    </dgm:pt>
    <dgm:pt modelId="{8099EA31-CED6-4495-887E-2BEDFB14C205}" type="pres">
      <dgm:prSet presAssocID="{ADE1A230-5C20-453F-ADAD-09A1FC29CB33}" presName="hierRoot2" presStyleCnt="0">
        <dgm:presLayoutVars>
          <dgm:hierBranch val="init"/>
        </dgm:presLayoutVars>
      </dgm:prSet>
      <dgm:spPr/>
    </dgm:pt>
    <dgm:pt modelId="{DC62C928-97A7-4277-A950-8AFC8F77ACBC}" type="pres">
      <dgm:prSet presAssocID="{ADE1A230-5C20-453F-ADAD-09A1FC29CB33}" presName="rootComposite" presStyleCnt="0"/>
      <dgm:spPr/>
    </dgm:pt>
    <dgm:pt modelId="{59B5E4ED-EE4C-49E6-8FCE-2424BA78202B}" type="pres">
      <dgm:prSet presAssocID="{ADE1A230-5C20-453F-ADAD-09A1FC29CB33}" presName="rootText" presStyleLbl="node2" presStyleIdx="0" presStyleCnt="2" custScaleX="125376" custLinFactNeighborY="6786">
        <dgm:presLayoutVars>
          <dgm:chPref val="3"/>
        </dgm:presLayoutVars>
      </dgm:prSet>
      <dgm:spPr/>
    </dgm:pt>
    <dgm:pt modelId="{9D5ECFEB-B99C-4398-B902-CEF4905F1526}" type="pres">
      <dgm:prSet presAssocID="{ADE1A230-5C20-453F-ADAD-09A1FC29CB33}" presName="rootConnector" presStyleLbl="node2" presStyleIdx="0" presStyleCnt="2"/>
      <dgm:spPr/>
    </dgm:pt>
    <dgm:pt modelId="{1366FA20-CE7D-46F3-9C21-196E6B788625}" type="pres">
      <dgm:prSet presAssocID="{ADE1A230-5C20-453F-ADAD-09A1FC29CB33}" presName="hierChild4" presStyleCnt="0"/>
      <dgm:spPr/>
    </dgm:pt>
    <dgm:pt modelId="{E5019213-304E-499D-9F0D-E4B975AAB74D}" type="pres">
      <dgm:prSet presAssocID="{ADE1A230-5C20-453F-ADAD-09A1FC29CB33}" presName="hierChild5" presStyleCnt="0"/>
      <dgm:spPr/>
    </dgm:pt>
    <dgm:pt modelId="{81D2A1B0-3380-4D41-936A-340177635688}" type="pres">
      <dgm:prSet presAssocID="{B22C467E-1F27-42EE-868E-E19F9F74E5B1}" presName="Name37" presStyleLbl="parChTrans1D2" presStyleIdx="1" presStyleCnt="2"/>
      <dgm:spPr/>
    </dgm:pt>
    <dgm:pt modelId="{1E597DBB-9478-4084-9E2D-95E2675102DD}" type="pres">
      <dgm:prSet presAssocID="{899B927C-CF25-4E9E-B260-7C08E07832AE}" presName="hierRoot2" presStyleCnt="0">
        <dgm:presLayoutVars>
          <dgm:hierBranch val="init"/>
        </dgm:presLayoutVars>
      </dgm:prSet>
      <dgm:spPr/>
    </dgm:pt>
    <dgm:pt modelId="{ECFE4BB7-2C5A-4BD0-85E4-DC45636F9010}" type="pres">
      <dgm:prSet presAssocID="{899B927C-CF25-4E9E-B260-7C08E07832AE}" presName="rootComposite" presStyleCnt="0"/>
      <dgm:spPr/>
    </dgm:pt>
    <dgm:pt modelId="{AE96C58C-864A-4BD3-B028-A396939E1F70}" type="pres">
      <dgm:prSet presAssocID="{899B927C-CF25-4E9E-B260-7C08E07832AE}" presName="rootText" presStyleLbl="node2" presStyleIdx="1" presStyleCnt="2" custScaleX="131216" custLinFactNeighborX="502" custLinFactNeighborY="6692">
        <dgm:presLayoutVars>
          <dgm:chPref val="3"/>
        </dgm:presLayoutVars>
      </dgm:prSet>
      <dgm:spPr/>
    </dgm:pt>
    <dgm:pt modelId="{C9CEE95C-BB94-4CE9-B9FD-2E421FDEB1F2}" type="pres">
      <dgm:prSet presAssocID="{899B927C-CF25-4E9E-B260-7C08E07832AE}" presName="rootConnector" presStyleLbl="node2" presStyleIdx="1" presStyleCnt="2"/>
      <dgm:spPr/>
    </dgm:pt>
    <dgm:pt modelId="{3FB28BB3-2201-463F-95EF-E55058D693D0}" type="pres">
      <dgm:prSet presAssocID="{899B927C-CF25-4E9E-B260-7C08E07832AE}" presName="hierChild4" presStyleCnt="0"/>
      <dgm:spPr/>
    </dgm:pt>
    <dgm:pt modelId="{0A4C96D1-C274-4D98-851D-879C61CAD83B}" type="pres">
      <dgm:prSet presAssocID="{899B927C-CF25-4E9E-B260-7C08E07832AE}" presName="hierChild5" presStyleCnt="0"/>
      <dgm:spPr/>
    </dgm:pt>
    <dgm:pt modelId="{83EC8249-7A64-49FA-A275-846BDCF83455}" type="pres">
      <dgm:prSet presAssocID="{281E911E-22FE-46FF-A3E5-D88314A734AE}" presName="hierChild3" presStyleCnt="0"/>
      <dgm:spPr/>
    </dgm:pt>
  </dgm:ptLst>
  <dgm:cxnLst>
    <dgm:cxn modelId="{F5944B18-C137-4AEF-B0B9-F03A3CC76A9F}" type="presOf" srcId="{ADE1A230-5C20-453F-ADAD-09A1FC29CB33}" destId="{59B5E4ED-EE4C-49E6-8FCE-2424BA78202B}" srcOrd="0" destOrd="0" presId="urn:microsoft.com/office/officeart/2005/8/layout/orgChart1"/>
    <dgm:cxn modelId="{D6408E35-7AB5-4F06-A33F-6363EF751460}" type="presOf" srcId="{281E911E-22FE-46FF-A3E5-D88314A734AE}" destId="{B07F7767-7BD7-4E08-ABBB-7490A664A444}" srcOrd="1" destOrd="0" presId="urn:microsoft.com/office/officeart/2005/8/layout/orgChart1"/>
    <dgm:cxn modelId="{857B9279-84BB-4471-9C92-7794E2EA5E32}" srcId="{2C805566-470A-4FCC-A650-03470A8919BB}" destId="{281E911E-22FE-46FF-A3E5-D88314A734AE}" srcOrd="0" destOrd="0" parTransId="{BD8EF64D-4F6E-4AAD-9E72-D0C6BAA5B26F}" sibTransId="{31522143-5484-437E-A179-D36DE63272E6}"/>
    <dgm:cxn modelId="{E813778C-4F75-42EC-B9AA-E03DF321FDD2}" type="presOf" srcId="{ADE1A230-5C20-453F-ADAD-09A1FC29CB33}" destId="{9D5ECFEB-B99C-4398-B902-CEF4905F1526}" srcOrd="1" destOrd="0" presId="urn:microsoft.com/office/officeart/2005/8/layout/orgChart1"/>
    <dgm:cxn modelId="{706C009F-6796-4EB0-916C-9FBD6A275189}" type="presOf" srcId="{899B927C-CF25-4E9E-B260-7C08E07832AE}" destId="{AE96C58C-864A-4BD3-B028-A396939E1F70}" srcOrd="0" destOrd="0" presId="urn:microsoft.com/office/officeart/2005/8/layout/orgChart1"/>
    <dgm:cxn modelId="{EF1553A0-F6CB-4013-B28F-89A8CDCC3F01}" type="presOf" srcId="{B22C467E-1F27-42EE-868E-E19F9F74E5B1}" destId="{81D2A1B0-3380-4D41-936A-340177635688}" srcOrd="0" destOrd="0" presId="urn:microsoft.com/office/officeart/2005/8/layout/orgChart1"/>
    <dgm:cxn modelId="{286E57A0-E684-4945-AFF9-18B0EC60618E}" type="presOf" srcId="{DF6F0C0C-F3C5-4698-B9A3-F6EB8388D368}" destId="{C6F214A8-4E47-41D8-BDB6-CE312349EE72}" srcOrd="0" destOrd="0" presId="urn:microsoft.com/office/officeart/2005/8/layout/orgChart1"/>
    <dgm:cxn modelId="{F99C6AAB-588F-4CD7-A70E-15D419E920FD}" type="presOf" srcId="{899B927C-CF25-4E9E-B260-7C08E07832AE}" destId="{C9CEE95C-BB94-4CE9-B9FD-2E421FDEB1F2}" srcOrd="1" destOrd="0" presId="urn:microsoft.com/office/officeart/2005/8/layout/orgChart1"/>
    <dgm:cxn modelId="{E7A31AB8-872C-4682-B020-F166E0A0DB7B}" srcId="{281E911E-22FE-46FF-A3E5-D88314A734AE}" destId="{ADE1A230-5C20-453F-ADAD-09A1FC29CB33}" srcOrd="0" destOrd="0" parTransId="{DF6F0C0C-F3C5-4698-B9A3-F6EB8388D368}" sibTransId="{A1568F4B-E3F2-42E7-8DAD-4F2035548B16}"/>
    <dgm:cxn modelId="{3712A1CE-7186-4154-9AF2-D97AA0DA1CCC}" type="presOf" srcId="{2C805566-470A-4FCC-A650-03470A8919BB}" destId="{573587FC-EAD8-404A-BA71-72492593C979}" srcOrd="0" destOrd="0" presId="urn:microsoft.com/office/officeart/2005/8/layout/orgChart1"/>
    <dgm:cxn modelId="{CCF3A4D7-5E44-4521-9E4A-24B21C6031B0}" srcId="{281E911E-22FE-46FF-A3E5-D88314A734AE}" destId="{899B927C-CF25-4E9E-B260-7C08E07832AE}" srcOrd="1" destOrd="0" parTransId="{B22C467E-1F27-42EE-868E-E19F9F74E5B1}" sibTransId="{FF539BB6-603E-4C17-8B86-821FCE807AC7}"/>
    <dgm:cxn modelId="{84B35DFE-0F23-4048-B84F-E4E6D4842263}" type="presOf" srcId="{281E911E-22FE-46FF-A3E5-D88314A734AE}" destId="{8379B773-ECA6-4414-9F13-D603F0A03D4D}" srcOrd="0" destOrd="0" presId="urn:microsoft.com/office/officeart/2005/8/layout/orgChart1"/>
    <dgm:cxn modelId="{44103B11-A415-4576-96E9-4360456252DF}" type="presParOf" srcId="{573587FC-EAD8-404A-BA71-72492593C979}" destId="{5CA4D1E7-2B68-4489-B977-D54E3378E15D}" srcOrd="0" destOrd="0" presId="urn:microsoft.com/office/officeart/2005/8/layout/orgChart1"/>
    <dgm:cxn modelId="{BFE1AB99-FA30-4166-8CE1-6C6BDAF03CFF}" type="presParOf" srcId="{5CA4D1E7-2B68-4489-B977-D54E3378E15D}" destId="{3698869A-B06B-4A11-A8F1-ACD271D9D378}" srcOrd="0" destOrd="0" presId="urn:microsoft.com/office/officeart/2005/8/layout/orgChart1"/>
    <dgm:cxn modelId="{9F39CA0A-3169-4B5C-A417-26B5A8D6AD62}" type="presParOf" srcId="{3698869A-B06B-4A11-A8F1-ACD271D9D378}" destId="{8379B773-ECA6-4414-9F13-D603F0A03D4D}" srcOrd="0" destOrd="0" presId="urn:microsoft.com/office/officeart/2005/8/layout/orgChart1"/>
    <dgm:cxn modelId="{4591B645-EE29-4558-A95B-B4A81CB9CE82}" type="presParOf" srcId="{3698869A-B06B-4A11-A8F1-ACD271D9D378}" destId="{B07F7767-7BD7-4E08-ABBB-7490A664A444}" srcOrd="1" destOrd="0" presId="urn:microsoft.com/office/officeart/2005/8/layout/orgChart1"/>
    <dgm:cxn modelId="{BA5C70B9-3471-426A-859D-F08E242F8430}" type="presParOf" srcId="{5CA4D1E7-2B68-4489-B977-D54E3378E15D}" destId="{54643C7C-F84A-45F4-9433-DE6043308AAE}" srcOrd="1" destOrd="0" presId="urn:microsoft.com/office/officeart/2005/8/layout/orgChart1"/>
    <dgm:cxn modelId="{8AE3F72E-4312-43EB-8798-7A3E2F4903A0}" type="presParOf" srcId="{54643C7C-F84A-45F4-9433-DE6043308AAE}" destId="{C6F214A8-4E47-41D8-BDB6-CE312349EE72}" srcOrd="0" destOrd="0" presId="urn:microsoft.com/office/officeart/2005/8/layout/orgChart1"/>
    <dgm:cxn modelId="{5712C60A-6CDA-434F-87A3-1F0C7D83120D}" type="presParOf" srcId="{54643C7C-F84A-45F4-9433-DE6043308AAE}" destId="{8099EA31-CED6-4495-887E-2BEDFB14C205}" srcOrd="1" destOrd="0" presId="urn:microsoft.com/office/officeart/2005/8/layout/orgChart1"/>
    <dgm:cxn modelId="{02F515E3-8C66-40AF-8A58-BFE95ADF0E6C}" type="presParOf" srcId="{8099EA31-CED6-4495-887E-2BEDFB14C205}" destId="{DC62C928-97A7-4277-A950-8AFC8F77ACBC}" srcOrd="0" destOrd="0" presId="urn:microsoft.com/office/officeart/2005/8/layout/orgChart1"/>
    <dgm:cxn modelId="{1C62AAAE-EA00-4D9B-B1DC-720ECDF63D5B}" type="presParOf" srcId="{DC62C928-97A7-4277-A950-8AFC8F77ACBC}" destId="{59B5E4ED-EE4C-49E6-8FCE-2424BA78202B}" srcOrd="0" destOrd="0" presId="urn:microsoft.com/office/officeart/2005/8/layout/orgChart1"/>
    <dgm:cxn modelId="{124208FD-FE9E-42A9-BC7B-400C82905133}" type="presParOf" srcId="{DC62C928-97A7-4277-A950-8AFC8F77ACBC}" destId="{9D5ECFEB-B99C-4398-B902-CEF4905F1526}" srcOrd="1" destOrd="0" presId="urn:microsoft.com/office/officeart/2005/8/layout/orgChart1"/>
    <dgm:cxn modelId="{3FE44E14-6181-429E-91A5-2BA53A235EA8}" type="presParOf" srcId="{8099EA31-CED6-4495-887E-2BEDFB14C205}" destId="{1366FA20-CE7D-46F3-9C21-196E6B788625}" srcOrd="1" destOrd="0" presId="urn:microsoft.com/office/officeart/2005/8/layout/orgChart1"/>
    <dgm:cxn modelId="{76BFDD28-9A9D-4E52-B0A4-6AE509FB1DDF}" type="presParOf" srcId="{8099EA31-CED6-4495-887E-2BEDFB14C205}" destId="{E5019213-304E-499D-9F0D-E4B975AAB74D}" srcOrd="2" destOrd="0" presId="urn:microsoft.com/office/officeart/2005/8/layout/orgChart1"/>
    <dgm:cxn modelId="{6E6EF1D3-30E0-4F40-A781-11B141A8FD8C}" type="presParOf" srcId="{54643C7C-F84A-45F4-9433-DE6043308AAE}" destId="{81D2A1B0-3380-4D41-936A-340177635688}" srcOrd="2" destOrd="0" presId="urn:microsoft.com/office/officeart/2005/8/layout/orgChart1"/>
    <dgm:cxn modelId="{126BAA62-C74F-4CAF-B004-7FB383593024}" type="presParOf" srcId="{54643C7C-F84A-45F4-9433-DE6043308AAE}" destId="{1E597DBB-9478-4084-9E2D-95E2675102DD}" srcOrd="3" destOrd="0" presId="urn:microsoft.com/office/officeart/2005/8/layout/orgChart1"/>
    <dgm:cxn modelId="{BBED8F4B-FCB9-43A7-80CB-3EC73C94FE6E}" type="presParOf" srcId="{1E597DBB-9478-4084-9E2D-95E2675102DD}" destId="{ECFE4BB7-2C5A-4BD0-85E4-DC45636F9010}" srcOrd="0" destOrd="0" presId="urn:microsoft.com/office/officeart/2005/8/layout/orgChart1"/>
    <dgm:cxn modelId="{BA31227C-FA1C-4E07-BE8B-30786F77B6BD}" type="presParOf" srcId="{ECFE4BB7-2C5A-4BD0-85E4-DC45636F9010}" destId="{AE96C58C-864A-4BD3-B028-A396939E1F70}" srcOrd="0" destOrd="0" presId="urn:microsoft.com/office/officeart/2005/8/layout/orgChart1"/>
    <dgm:cxn modelId="{813A42AB-7713-4961-9CBB-09FFD208A398}" type="presParOf" srcId="{ECFE4BB7-2C5A-4BD0-85E4-DC45636F9010}" destId="{C9CEE95C-BB94-4CE9-B9FD-2E421FDEB1F2}" srcOrd="1" destOrd="0" presId="urn:microsoft.com/office/officeart/2005/8/layout/orgChart1"/>
    <dgm:cxn modelId="{1D0A0AEC-65B6-41A8-9638-D359AB005275}" type="presParOf" srcId="{1E597DBB-9478-4084-9E2D-95E2675102DD}" destId="{3FB28BB3-2201-463F-95EF-E55058D693D0}" srcOrd="1" destOrd="0" presId="urn:microsoft.com/office/officeart/2005/8/layout/orgChart1"/>
    <dgm:cxn modelId="{44F58CA6-818F-4E3F-B94A-57F60BC4A5A2}" type="presParOf" srcId="{1E597DBB-9478-4084-9E2D-95E2675102DD}" destId="{0A4C96D1-C274-4D98-851D-879C61CAD83B}" srcOrd="2" destOrd="0" presId="urn:microsoft.com/office/officeart/2005/8/layout/orgChart1"/>
    <dgm:cxn modelId="{4272B70A-9018-4081-96B2-F6F20186A06B}" type="presParOf" srcId="{5CA4D1E7-2B68-4489-B977-D54E3378E15D}" destId="{83EC8249-7A64-49FA-A275-846BDCF8345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A72E57-E863-40B4-93CB-9F2E9C731613}"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AFA21AAC-0B1E-47AF-89B1-AD03B51A8C37}">
      <dgm:prSet phldrT="[Text]"/>
      <dgm:spPr>
        <a:solidFill>
          <a:schemeClr val="accent3">
            <a:lumMod val="50000"/>
          </a:schemeClr>
        </a:solidFill>
      </dgm:spPr>
      <dgm:t>
        <a:bodyPr/>
        <a:lstStyle/>
        <a:p>
          <a:r>
            <a:rPr lang="en-US" b="1" i="1" u="none" strike="noStrike" baseline="0" dirty="0">
              <a:latin typeface="TimesLTPro-BoldItalic"/>
              <a:cs typeface="+mj-cs"/>
            </a:rPr>
            <a:t>Subsistence economies</a:t>
          </a:r>
          <a:r>
            <a:rPr lang="ar-SA" b="1" i="1" u="none" strike="noStrike" baseline="0" dirty="0">
              <a:latin typeface="TimesLTPro-BoldItalic"/>
              <a:cs typeface="+mj-cs"/>
            </a:rPr>
            <a:t>  </a:t>
          </a:r>
          <a:r>
            <a:rPr lang="ar-SA" b="1" dirty="0">
              <a:solidFill>
                <a:schemeClr val="bg1"/>
              </a:solidFill>
              <a:cs typeface="+mj-cs"/>
            </a:rPr>
            <a:t>اقتصاديات حد الكفاف</a:t>
          </a:r>
          <a:r>
            <a:rPr lang="ar-SA" b="1" i="1" u="none" strike="noStrike" baseline="0" dirty="0">
              <a:solidFill>
                <a:schemeClr val="bg1"/>
              </a:solidFill>
              <a:latin typeface="TimesLTPro-BoldItalic"/>
              <a:cs typeface="+mj-cs"/>
            </a:rPr>
            <a:t> </a:t>
          </a:r>
          <a:r>
            <a:rPr lang="en-US" b="1" i="1" u="none" strike="noStrike" baseline="0" dirty="0">
              <a:solidFill>
                <a:schemeClr val="bg1"/>
              </a:solidFill>
              <a:latin typeface="TimesLTPro-BoldItalic"/>
              <a:cs typeface="+mj-cs"/>
            </a:rPr>
            <a:t> </a:t>
          </a:r>
          <a:endParaRPr lang="en-US" dirty="0">
            <a:solidFill>
              <a:schemeClr val="bg1"/>
            </a:solidFill>
            <a:cs typeface="+mj-cs"/>
          </a:endParaRPr>
        </a:p>
      </dgm:t>
    </dgm:pt>
    <dgm:pt modelId="{2A47BEFF-58E8-4460-A30E-B2B55105C006}" type="parTrans" cxnId="{581B0949-8F18-40C0-BF02-E48FB2DEA9D3}">
      <dgm:prSet/>
      <dgm:spPr/>
      <dgm:t>
        <a:bodyPr/>
        <a:lstStyle/>
        <a:p>
          <a:endParaRPr lang="en-US"/>
        </a:p>
      </dgm:t>
    </dgm:pt>
    <dgm:pt modelId="{041C8A69-3A1B-4F30-8DAE-54DD6788DB4E}" type="sibTrans" cxnId="{581B0949-8F18-40C0-BF02-E48FB2DEA9D3}">
      <dgm:prSet/>
      <dgm:spPr/>
      <dgm:t>
        <a:bodyPr/>
        <a:lstStyle/>
        <a:p>
          <a:endParaRPr lang="en-US"/>
        </a:p>
      </dgm:t>
    </dgm:pt>
    <dgm:pt modelId="{DB728EC4-8CC5-48DB-B6B3-D745055B608D}">
      <dgm:prSet phldrT="[Text]"/>
      <dgm:spPr/>
      <dgm:t>
        <a:bodyPr/>
        <a:lstStyle/>
        <a:p>
          <a:r>
            <a:rPr lang="en-US" b="1" i="1" u="none" strike="noStrike" baseline="0" dirty="0">
              <a:latin typeface="TimesLTPro-BoldItalic"/>
            </a:rPr>
            <a:t>Emerging economies </a:t>
          </a:r>
          <a:r>
            <a:rPr lang="ar-SA" b="1" i="1" u="none" strike="noStrike" baseline="0" dirty="0">
              <a:latin typeface="TimesLTPro-BoldItalic"/>
            </a:rPr>
            <a:t>الاقتصادات الناشئة</a:t>
          </a:r>
          <a:r>
            <a:rPr lang="en-US" b="1" i="1" u="none" strike="noStrike" baseline="0" dirty="0">
              <a:latin typeface="TimesLTPro-BoldItalic"/>
            </a:rPr>
            <a:t> </a:t>
          </a:r>
          <a:endParaRPr lang="en-US" dirty="0"/>
        </a:p>
      </dgm:t>
    </dgm:pt>
    <dgm:pt modelId="{96BDA355-8049-4569-B918-272F506D483F}" type="parTrans" cxnId="{0D844BDD-5795-4A8D-9451-6895B38E31AA}">
      <dgm:prSet/>
      <dgm:spPr/>
      <dgm:t>
        <a:bodyPr/>
        <a:lstStyle/>
        <a:p>
          <a:endParaRPr lang="en-US"/>
        </a:p>
      </dgm:t>
    </dgm:pt>
    <dgm:pt modelId="{6D2301BC-4298-485B-93BC-83F45F7A8505}" type="sibTrans" cxnId="{0D844BDD-5795-4A8D-9451-6895B38E31AA}">
      <dgm:prSet/>
      <dgm:spPr/>
      <dgm:t>
        <a:bodyPr/>
        <a:lstStyle/>
        <a:p>
          <a:endParaRPr lang="en-US"/>
        </a:p>
      </dgm:t>
    </dgm:pt>
    <dgm:pt modelId="{29048BBC-73EC-4FDB-8598-40200FD76396}">
      <dgm:prSet/>
      <dgm:spPr/>
      <dgm:t>
        <a:bodyPr/>
        <a:lstStyle/>
        <a:p>
          <a:r>
            <a:rPr lang="en-US" b="1" i="1" u="none" strike="noStrike" baseline="0" dirty="0">
              <a:latin typeface="TimesLTPro-BoldItalic"/>
            </a:rPr>
            <a:t>Raw material exporting economies </a:t>
          </a:r>
          <a:r>
            <a:rPr lang="ar-SA" b="1" i="1" u="none" strike="noStrike" baseline="0" dirty="0">
              <a:latin typeface="TimesLTPro-BoldItalic"/>
            </a:rPr>
            <a:t>اقتصادات تصدير المواد الخام</a:t>
          </a:r>
          <a:endParaRPr lang="en-US" b="1" i="1" u="none" strike="noStrike" baseline="0" dirty="0">
            <a:latin typeface="TimesLTPro-BoldItalic"/>
          </a:endParaRPr>
        </a:p>
      </dgm:t>
    </dgm:pt>
    <dgm:pt modelId="{4497E26F-6907-4B33-A897-F2AE32994BBF}" type="parTrans" cxnId="{811B3B79-DD65-460E-9C58-9D1BC1096E80}">
      <dgm:prSet/>
      <dgm:spPr/>
      <dgm:t>
        <a:bodyPr/>
        <a:lstStyle/>
        <a:p>
          <a:endParaRPr lang="en-US"/>
        </a:p>
      </dgm:t>
    </dgm:pt>
    <dgm:pt modelId="{0109A274-723A-44DB-A82B-4FB5F8ADDE00}" type="sibTrans" cxnId="{811B3B79-DD65-460E-9C58-9D1BC1096E80}">
      <dgm:prSet/>
      <dgm:spPr/>
      <dgm:t>
        <a:bodyPr/>
        <a:lstStyle/>
        <a:p>
          <a:endParaRPr lang="en-US"/>
        </a:p>
      </dgm:t>
    </dgm:pt>
    <dgm:pt modelId="{53D08941-6D3F-42F0-BC27-8667C5BD7A39}">
      <dgm:prSet/>
      <dgm:spPr/>
      <dgm:t>
        <a:bodyPr/>
        <a:lstStyle/>
        <a:p>
          <a:r>
            <a:rPr lang="en-US" b="1" i="1" u="none" strike="noStrike" baseline="0" dirty="0">
              <a:latin typeface="TimesLTPro-BoldItalic"/>
            </a:rPr>
            <a:t>Industrial economies </a:t>
          </a:r>
          <a:r>
            <a:rPr lang="ar-SA" b="1" i="1" u="none" strike="noStrike" baseline="0" dirty="0">
              <a:latin typeface="TimesLTPro-BoldItalic"/>
            </a:rPr>
            <a:t>الاقتصادات الصناعية</a:t>
          </a:r>
          <a:endParaRPr lang="en-US" dirty="0"/>
        </a:p>
      </dgm:t>
    </dgm:pt>
    <dgm:pt modelId="{31D34D4E-2E85-42B4-87DE-98221C4FF243}" type="parTrans" cxnId="{9CA069D2-ADB7-4F0D-82F7-28D98F2C2D8E}">
      <dgm:prSet/>
      <dgm:spPr/>
      <dgm:t>
        <a:bodyPr/>
        <a:lstStyle/>
        <a:p>
          <a:endParaRPr lang="en-US"/>
        </a:p>
      </dgm:t>
    </dgm:pt>
    <dgm:pt modelId="{D2F87750-D37E-4CB4-942C-FFD5A0B2341F}" type="sibTrans" cxnId="{9CA069D2-ADB7-4F0D-82F7-28D98F2C2D8E}">
      <dgm:prSet/>
      <dgm:spPr/>
      <dgm:t>
        <a:bodyPr/>
        <a:lstStyle/>
        <a:p>
          <a:endParaRPr lang="en-US"/>
        </a:p>
      </dgm:t>
    </dgm:pt>
    <dgm:pt modelId="{F6C54F27-6A26-48E7-89EA-4CECB44E7216}" type="pres">
      <dgm:prSet presAssocID="{C8A72E57-E863-40B4-93CB-9F2E9C731613}" presName="linear" presStyleCnt="0">
        <dgm:presLayoutVars>
          <dgm:animLvl val="lvl"/>
          <dgm:resizeHandles val="exact"/>
        </dgm:presLayoutVars>
      </dgm:prSet>
      <dgm:spPr/>
    </dgm:pt>
    <dgm:pt modelId="{6D97DED1-28CF-4064-ABB1-51CA04EB621F}" type="pres">
      <dgm:prSet presAssocID="{AFA21AAC-0B1E-47AF-89B1-AD03B51A8C37}" presName="parentText" presStyleLbl="node1" presStyleIdx="0" presStyleCnt="4">
        <dgm:presLayoutVars>
          <dgm:chMax val="0"/>
          <dgm:bulletEnabled val="1"/>
        </dgm:presLayoutVars>
      </dgm:prSet>
      <dgm:spPr/>
    </dgm:pt>
    <dgm:pt modelId="{6639AC4B-7E62-4203-8E50-AEBEACC369D2}" type="pres">
      <dgm:prSet presAssocID="{041C8A69-3A1B-4F30-8DAE-54DD6788DB4E}" presName="spacer" presStyleCnt="0"/>
      <dgm:spPr/>
    </dgm:pt>
    <dgm:pt modelId="{266ABEEA-F56E-44A4-86DA-9F01D8BB75B5}" type="pres">
      <dgm:prSet presAssocID="{DB728EC4-8CC5-48DB-B6B3-D745055B608D}" presName="parentText" presStyleLbl="node1" presStyleIdx="1" presStyleCnt="4">
        <dgm:presLayoutVars>
          <dgm:chMax val="0"/>
          <dgm:bulletEnabled val="1"/>
        </dgm:presLayoutVars>
      </dgm:prSet>
      <dgm:spPr/>
    </dgm:pt>
    <dgm:pt modelId="{AEB83017-5851-4F56-AB6F-6F13B5C90C65}" type="pres">
      <dgm:prSet presAssocID="{6D2301BC-4298-485B-93BC-83F45F7A8505}" presName="spacer" presStyleCnt="0"/>
      <dgm:spPr/>
    </dgm:pt>
    <dgm:pt modelId="{9244FA0C-7C7B-43E8-A74C-5902EF432372}" type="pres">
      <dgm:prSet presAssocID="{29048BBC-73EC-4FDB-8598-40200FD76396}" presName="parentText" presStyleLbl="node1" presStyleIdx="2" presStyleCnt="4" custScaleX="98971" custScaleY="88924">
        <dgm:presLayoutVars>
          <dgm:chMax val="0"/>
          <dgm:bulletEnabled val="1"/>
        </dgm:presLayoutVars>
      </dgm:prSet>
      <dgm:spPr/>
    </dgm:pt>
    <dgm:pt modelId="{0679EBFB-5E37-46A0-AE19-7DE40ADDD19A}" type="pres">
      <dgm:prSet presAssocID="{0109A274-723A-44DB-A82B-4FB5F8ADDE00}" presName="spacer" presStyleCnt="0"/>
      <dgm:spPr/>
    </dgm:pt>
    <dgm:pt modelId="{A02B4F1E-10E7-48E0-9A04-627DB809810B}" type="pres">
      <dgm:prSet presAssocID="{53D08941-6D3F-42F0-BC27-8667C5BD7A39}" presName="parentText" presStyleLbl="node1" presStyleIdx="3" presStyleCnt="4">
        <dgm:presLayoutVars>
          <dgm:chMax val="0"/>
          <dgm:bulletEnabled val="1"/>
        </dgm:presLayoutVars>
      </dgm:prSet>
      <dgm:spPr/>
    </dgm:pt>
  </dgm:ptLst>
  <dgm:cxnLst>
    <dgm:cxn modelId="{2AAAC808-900E-443A-884B-A3DBD5A96A82}" type="presOf" srcId="{53D08941-6D3F-42F0-BC27-8667C5BD7A39}" destId="{A02B4F1E-10E7-48E0-9A04-627DB809810B}" srcOrd="0" destOrd="0" presId="urn:microsoft.com/office/officeart/2005/8/layout/vList2"/>
    <dgm:cxn modelId="{F4CA1512-7312-4DB3-B761-678AE81E44A6}" type="presOf" srcId="{AFA21AAC-0B1E-47AF-89B1-AD03B51A8C37}" destId="{6D97DED1-28CF-4064-ABB1-51CA04EB621F}" srcOrd="0" destOrd="0" presId="urn:microsoft.com/office/officeart/2005/8/layout/vList2"/>
    <dgm:cxn modelId="{651CB739-C940-4AD8-9BFF-0C9CC91BC7C5}" type="presOf" srcId="{29048BBC-73EC-4FDB-8598-40200FD76396}" destId="{9244FA0C-7C7B-43E8-A74C-5902EF432372}" srcOrd="0" destOrd="0" presId="urn:microsoft.com/office/officeart/2005/8/layout/vList2"/>
    <dgm:cxn modelId="{581B0949-8F18-40C0-BF02-E48FB2DEA9D3}" srcId="{C8A72E57-E863-40B4-93CB-9F2E9C731613}" destId="{AFA21AAC-0B1E-47AF-89B1-AD03B51A8C37}" srcOrd="0" destOrd="0" parTransId="{2A47BEFF-58E8-4460-A30E-B2B55105C006}" sibTransId="{041C8A69-3A1B-4F30-8DAE-54DD6788DB4E}"/>
    <dgm:cxn modelId="{811B3B79-DD65-460E-9C58-9D1BC1096E80}" srcId="{C8A72E57-E863-40B4-93CB-9F2E9C731613}" destId="{29048BBC-73EC-4FDB-8598-40200FD76396}" srcOrd="2" destOrd="0" parTransId="{4497E26F-6907-4B33-A897-F2AE32994BBF}" sibTransId="{0109A274-723A-44DB-A82B-4FB5F8ADDE00}"/>
    <dgm:cxn modelId="{0BADF48D-0CCA-447C-BCBF-E538B1DBD94E}" type="presOf" srcId="{DB728EC4-8CC5-48DB-B6B3-D745055B608D}" destId="{266ABEEA-F56E-44A4-86DA-9F01D8BB75B5}" srcOrd="0" destOrd="0" presId="urn:microsoft.com/office/officeart/2005/8/layout/vList2"/>
    <dgm:cxn modelId="{9CA069D2-ADB7-4F0D-82F7-28D98F2C2D8E}" srcId="{C8A72E57-E863-40B4-93CB-9F2E9C731613}" destId="{53D08941-6D3F-42F0-BC27-8667C5BD7A39}" srcOrd="3" destOrd="0" parTransId="{31D34D4E-2E85-42B4-87DE-98221C4FF243}" sibTransId="{D2F87750-D37E-4CB4-942C-FFD5A0B2341F}"/>
    <dgm:cxn modelId="{0D844BDD-5795-4A8D-9451-6895B38E31AA}" srcId="{C8A72E57-E863-40B4-93CB-9F2E9C731613}" destId="{DB728EC4-8CC5-48DB-B6B3-D745055B608D}" srcOrd="1" destOrd="0" parTransId="{96BDA355-8049-4569-B918-272F506D483F}" sibTransId="{6D2301BC-4298-485B-93BC-83F45F7A8505}"/>
    <dgm:cxn modelId="{BC12F4FC-7CC2-4054-AB44-69F5F9EA69F7}" type="presOf" srcId="{C8A72E57-E863-40B4-93CB-9F2E9C731613}" destId="{F6C54F27-6A26-48E7-89EA-4CECB44E7216}" srcOrd="0" destOrd="0" presId="urn:microsoft.com/office/officeart/2005/8/layout/vList2"/>
    <dgm:cxn modelId="{92C56D95-8E54-4499-B76C-FEED1E913F56}" type="presParOf" srcId="{F6C54F27-6A26-48E7-89EA-4CECB44E7216}" destId="{6D97DED1-28CF-4064-ABB1-51CA04EB621F}" srcOrd="0" destOrd="0" presId="urn:microsoft.com/office/officeart/2005/8/layout/vList2"/>
    <dgm:cxn modelId="{BDD9B153-E499-4EE8-80A2-D9847FCC92C4}" type="presParOf" srcId="{F6C54F27-6A26-48E7-89EA-4CECB44E7216}" destId="{6639AC4B-7E62-4203-8E50-AEBEACC369D2}" srcOrd="1" destOrd="0" presId="urn:microsoft.com/office/officeart/2005/8/layout/vList2"/>
    <dgm:cxn modelId="{EC1B34FB-A079-4EC3-8F03-626E674E8DF0}" type="presParOf" srcId="{F6C54F27-6A26-48E7-89EA-4CECB44E7216}" destId="{266ABEEA-F56E-44A4-86DA-9F01D8BB75B5}" srcOrd="2" destOrd="0" presId="urn:microsoft.com/office/officeart/2005/8/layout/vList2"/>
    <dgm:cxn modelId="{7E5495EB-312D-4E20-A9A0-A12996B53132}" type="presParOf" srcId="{F6C54F27-6A26-48E7-89EA-4CECB44E7216}" destId="{AEB83017-5851-4F56-AB6F-6F13B5C90C65}" srcOrd="3" destOrd="0" presId="urn:microsoft.com/office/officeart/2005/8/layout/vList2"/>
    <dgm:cxn modelId="{BCD5726A-BF52-4527-9100-ECA22D659BB0}" type="presParOf" srcId="{F6C54F27-6A26-48E7-89EA-4CECB44E7216}" destId="{9244FA0C-7C7B-43E8-A74C-5902EF432372}" srcOrd="4" destOrd="0" presId="urn:microsoft.com/office/officeart/2005/8/layout/vList2"/>
    <dgm:cxn modelId="{7FD89199-1D09-4DBD-BC5C-63CA90B57790}" type="presParOf" srcId="{F6C54F27-6A26-48E7-89EA-4CECB44E7216}" destId="{0679EBFB-5E37-46A0-AE19-7DE40ADDD19A}" srcOrd="5" destOrd="0" presId="urn:microsoft.com/office/officeart/2005/8/layout/vList2"/>
    <dgm:cxn modelId="{1DCEABFA-E581-46A3-ACFE-36F723264514}" type="presParOf" srcId="{F6C54F27-6A26-48E7-89EA-4CECB44E7216}" destId="{A02B4F1E-10E7-48E0-9A04-627DB809810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2A1B0-3380-4D41-936A-340177635688}">
      <dsp:nvSpPr>
        <dsp:cNvPr id="0" name=""/>
        <dsp:cNvSpPr/>
      </dsp:nvSpPr>
      <dsp:spPr>
        <a:xfrm>
          <a:off x="3619909" y="1843776"/>
          <a:ext cx="1777906" cy="507246"/>
        </a:xfrm>
        <a:custGeom>
          <a:avLst/>
          <a:gdLst/>
          <a:ahLst/>
          <a:cxnLst/>
          <a:rect l="0" t="0" r="0" b="0"/>
          <a:pathLst>
            <a:path>
              <a:moveTo>
                <a:pt x="0" y="0"/>
              </a:moveTo>
              <a:lnTo>
                <a:pt x="0" y="253914"/>
              </a:lnTo>
              <a:lnTo>
                <a:pt x="1777906" y="253914"/>
              </a:lnTo>
              <a:lnTo>
                <a:pt x="1777906" y="507246"/>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F214A8-4E47-41D8-BDB6-CE312349EE72}">
      <dsp:nvSpPr>
        <dsp:cNvPr id="0" name=""/>
        <dsp:cNvSpPr/>
      </dsp:nvSpPr>
      <dsp:spPr>
        <a:xfrm>
          <a:off x="1783664" y="1843776"/>
          <a:ext cx="1836245" cy="507246"/>
        </a:xfrm>
        <a:custGeom>
          <a:avLst/>
          <a:gdLst/>
          <a:ahLst/>
          <a:cxnLst/>
          <a:rect l="0" t="0" r="0" b="0"/>
          <a:pathLst>
            <a:path>
              <a:moveTo>
                <a:pt x="1836245" y="0"/>
              </a:moveTo>
              <a:lnTo>
                <a:pt x="1836245" y="253914"/>
              </a:lnTo>
              <a:lnTo>
                <a:pt x="0" y="253914"/>
              </a:lnTo>
              <a:lnTo>
                <a:pt x="0" y="507246"/>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79B773-ECA6-4414-9F13-D603F0A03D4D}">
      <dsp:nvSpPr>
        <dsp:cNvPr id="0" name=""/>
        <dsp:cNvSpPr/>
      </dsp:nvSpPr>
      <dsp:spPr>
        <a:xfrm>
          <a:off x="1884128" y="582"/>
          <a:ext cx="3471562" cy="1843193"/>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i="0" u="none" strike="noStrike" kern="1200" baseline="0" dirty="0">
              <a:latin typeface="TimesLTPro-Roman"/>
            </a:rPr>
            <a:t>Economic factors affecting country’s attractiveness</a:t>
          </a:r>
        </a:p>
        <a:p>
          <a:pPr marL="0" lvl="0" indent="0" algn="ctr" defTabSz="1111250">
            <a:lnSpc>
              <a:spcPct val="90000"/>
            </a:lnSpc>
            <a:spcBef>
              <a:spcPct val="0"/>
            </a:spcBef>
            <a:spcAft>
              <a:spcPct val="35000"/>
            </a:spcAft>
            <a:buNone/>
          </a:pPr>
          <a:r>
            <a:rPr lang="ar-SA" sz="2500" b="1" i="0" u="none" strike="noStrike" kern="1200" baseline="0" dirty="0">
              <a:latin typeface="TimesLTPro-Roman"/>
            </a:rPr>
            <a:t>العوامل الاقتصادية المؤثرة على جاذبية الدولة</a:t>
          </a:r>
          <a:endParaRPr lang="en-US" sz="2500" b="1" kern="1200" dirty="0"/>
        </a:p>
      </dsp:txBody>
      <dsp:txXfrm>
        <a:off x="1884128" y="582"/>
        <a:ext cx="3471562" cy="1843193"/>
      </dsp:txXfrm>
    </dsp:sp>
    <dsp:sp modelId="{59B5E4ED-EE4C-49E6-8FCE-2424BA78202B}">
      <dsp:nvSpPr>
        <dsp:cNvPr id="0" name=""/>
        <dsp:cNvSpPr/>
      </dsp:nvSpPr>
      <dsp:spPr>
        <a:xfrm>
          <a:off x="271200" y="2351023"/>
          <a:ext cx="3024926" cy="1206341"/>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kern="1200" dirty="0"/>
            <a:t>Industrial structure</a:t>
          </a:r>
        </a:p>
        <a:p>
          <a:pPr marL="0" lvl="0" indent="0" algn="ctr" defTabSz="1111250">
            <a:lnSpc>
              <a:spcPct val="90000"/>
            </a:lnSpc>
            <a:spcBef>
              <a:spcPct val="0"/>
            </a:spcBef>
            <a:spcAft>
              <a:spcPct val="35000"/>
            </a:spcAft>
            <a:buNone/>
          </a:pPr>
          <a:r>
            <a:rPr lang="ar-SA" sz="2500" b="1" kern="1200" dirty="0"/>
            <a:t>الهيكل الصناعي</a:t>
          </a:r>
          <a:endParaRPr lang="en-US" sz="2500" b="1" kern="1200" dirty="0"/>
        </a:p>
      </dsp:txBody>
      <dsp:txXfrm>
        <a:off x="271200" y="2351023"/>
        <a:ext cx="3024926" cy="1206341"/>
      </dsp:txXfrm>
    </dsp:sp>
    <dsp:sp modelId="{AE96C58C-864A-4BD3-B028-A396939E1F70}">
      <dsp:nvSpPr>
        <dsp:cNvPr id="0" name=""/>
        <dsp:cNvSpPr/>
      </dsp:nvSpPr>
      <dsp:spPr>
        <a:xfrm>
          <a:off x="3814902" y="2351023"/>
          <a:ext cx="3165827" cy="1206341"/>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kern="1200" dirty="0"/>
            <a:t>Income distribution</a:t>
          </a:r>
        </a:p>
        <a:p>
          <a:pPr marL="0" lvl="0" indent="0" algn="ctr" defTabSz="1111250">
            <a:lnSpc>
              <a:spcPct val="90000"/>
            </a:lnSpc>
            <a:spcBef>
              <a:spcPct val="0"/>
            </a:spcBef>
            <a:spcAft>
              <a:spcPct val="35000"/>
            </a:spcAft>
            <a:buNone/>
          </a:pPr>
          <a:r>
            <a:rPr lang="ar-SA" sz="2500" b="1" kern="1200" dirty="0"/>
            <a:t>توزيع الدخل</a:t>
          </a:r>
          <a:endParaRPr lang="en-US" sz="2500" b="1" kern="1200" dirty="0"/>
        </a:p>
      </dsp:txBody>
      <dsp:txXfrm>
        <a:off x="3814902" y="2351023"/>
        <a:ext cx="3165827" cy="12063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7DED1-28CF-4064-ABB1-51CA04EB621F}">
      <dsp:nvSpPr>
        <dsp:cNvPr id="0" name=""/>
        <dsp:cNvSpPr/>
      </dsp:nvSpPr>
      <dsp:spPr>
        <a:xfrm>
          <a:off x="0" y="1647"/>
          <a:ext cx="6574033" cy="1049343"/>
        </a:xfrm>
        <a:prstGeom prst="roundRect">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1" u="none" strike="noStrike" kern="1200" baseline="0" dirty="0">
              <a:latin typeface="TimesLTPro-BoldItalic"/>
              <a:cs typeface="+mj-cs"/>
            </a:rPr>
            <a:t>Subsistence economies</a:t>
          </a:r>
          <a:r>
            <a:rPr lang="ar-SA" sz="2400" b="1" i="1" u="none" strike="noStrike" kern="1200" baseline="0" dirty="0">
              <a:latin typeface="TimesLTPro-BoldItalic"/>
              <a:cs typeface="+mj-cs"/>
            </a:rPr>
            <a:t>  </a:t>
          </a:r>
          <a:r>
            <a:rPr lang="ar-SA" sz="2400" b="1" kern="1200" dirty="0">
              <a:solidFill>
                <a:schemeClr val="bg1"/>
              </a:solidFill>
              <a:cs typeface="+mj-cs"/>
            </a:rPr>
            <a:t>اقتصاديات حد الكفاف</a:t>
          </a:r>
          <a:r>
            <a:rPr lang="ar-SA" sz="2400" b="1" i="1" u="none" strike="noStrike" kern="1200" baseline="0" dirty="0">
              <a:solidFill>
                <a:schemeClr val="bg1"/>
              </a:solidFill>
              <a:latin typeface="TimesLTPro-BoldItalic"/>
              <a:cs typeface="+mj-cs"/>
            </a:rPr>
            <a:t> </a:t>
          </a:r>
          <a:r>
            <a:rPr lang="en-US" sz="2400" b="1" i="1" u="none" strike="noStrike" kern="1200" baseline="0" dirty="0">
              <a:solidFill>
                <a:schemeClr val="bg1"/>
              </a:solidFill>
              <a:latin typeface="TimesLTPro-BoldItalic"/>
              <a:cs typeface="+mj-cs"/>
            </a:rPr>
            <a:t> </a:t>
          </a:r>
          <a:endParaRPr lang="en-US" sz="2400" kern="1200" dirty="0">
            <a:solidFill>
              <a:schemeClr val="bg1"/>
            </a:solidFill>
            <a:cs typeface="+mj-cs"/>
          </a:endParaRPr>
        </a:p>
      </dsp:txBody>
      <dsp:txXfrm>
        <a:off x="51225" y="52872"/>
        <a:ext cx="6471583" cy="946893"/>
      </dsp:txXfrm>
    </dsp:sp>
    <dsp:sp modelId="{266ABEEA-F56E-44A4-86DA-9F01D8BB75B5}">
      <dsp:nvSpPr>
        <dsp:cNvPr id="0" name=""/>
        <dsp:cNvSpPr/>
      </dsp:nvSpPr>
      <dsp:spPr>
        <a:xfrm>
          <a:off x="0" y="1131631"/>
          <a:ext cx="6574033" cy="1049343"/>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1" u="none" strike="noStrike" kern="1200" baseline="0" dirty="0">
              <a:latin typeface="TimesLTPro-BoldItalic"/>
            </a:rPr>
            <a:t>Emerging economies </a:t>
          </a:r>
          <a:r>
            <a:rPr lang="ar-SA" sz="2400" b="1" i="1" u="none" strike="noStrike" kern="1200" baseline="0" dirty="0">
              <a:latin typeface="TimesLTPro-BoldItalic"/>
            </a:rPr>
            <a:t>الاقتصادات الناشئة</a:t>
          </a:r>
          <a:r>
            <a:rPr lang="en-US" sz="2400" b="1" i="1" u="none" strike="noStrike" kern="1200" baseline="0" dirty="0">
              <a:latin typeface="TimesLTPro-BoldItalic"/>
            </a:rPr>
            <a:t> </a:t>
          </a:r>
          <a:endParaRPr lang="en-US" sz="2400" kern="1200" dirty="0"/>
        </a:p>
      </dsp:txBody>
      <dsp:txXfrm>
        <a:off x="51225" y="1182856"/>
        <a:ext cx="6471583" cy="946893"/>
      </dsp:txXfrm>
    </dsp:sp>
    <dsp:sp modelId="{9244FA0C-7C7B-43E8-A74C-5902EF432372}">
      <dsp:nvSpPr>
        <dsp:cNvPr id="0" name=""/>
        <dsp:cNvSpPr/>
      </dsp:nvSpPr>
      <dsp:spPr>
        <a:xfrm>
          <a:off x="33823" y="2261615"/>
          <a:ext cx="6506387" cy="933118"/>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1" u="none" strike="noStrike" kern="1200" baseline="0" dirty="0">
              <a:latin typeface="TimesLTPro-BoldItalic"/>
            </a:rPr>
            <a:t>Raw material exporting economies </a:t>
          </a:r>
          <a:r>
            <a:rPr lang="ar-SA" sz="2400" b="1" i="1" u="none" strike="noStrike" kern="1200" baseline="0" dirty="0">
              <a:latin typeface="TimesLTPro-BoldItalic"/>
            </a:rPr>
            <a:t>اقتصادات تصدير المواد الخام</a:t>
          </a:r>
          <a:endParaRPr lang="en-US" sz="2400" b="1" i="1" u="none" strike="noStrike" kern="1200" baseline="0" dirty="0">
            <a:latin typeface="TimesLTPro-BoldItalic"/>
          </a:endParaRPr>
        </a:p>
      </dsp:txBody>
      <dsp:txXfrm>
        <a:off x="79374" y="2307166"/>
        <a:ext cx="6415285" cy="842016"/>
      </dsp:txXfrm>
    </dsp:sp>
    <dsp:sp modelId="{A02B4F1E-10E7-48E0-9A04-627DB809810B}">
      <dsp:nvSpPr>
        <dsp:cNvPr id="0" name=""/>
        <dsp:cNvSpPr/>
      </dsp:nvSpPr>
      <dsp:spPr>
        <a:xfrm>
          <a:off x="0" y="3275373"/>
          <a:ext cx="6574033" cy="1049343"/>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1" u="none" strike="noStrike" kern="1200" baseline="0" dirty="0">
              <a:latin typeface="TimesLTPro-BoldItalic"/>
            </a:rPr>
            <a:t>Industrial economies </a:t>
          </a:r>
          <a:r>
            <a:rPr lang="ar-SA" sz="2400" b="1" i="1" u="none" strike="noStrike" kern="1200" baseline="0" dirty="0">
              <a:latin typeface="TimesLTPro-BoldItalic"/>
            </a:rPr>
            <a:t>الاقتصادات الصناعية</a:t>
          </a:r>
          <a:endParaRPr lang="en-US" sz="2400" kern="1200" dirty="0"/>
        </a:p>
      </dsp:txBody>
      <dsp:txXfrm>
        <a:off x="51225" y="3326598"/>
        <a:ext cx="6471583" cy="94689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02038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6</a:t>
            </a:fld>
            <a:endParaRPr lang="en-US" dirty="0"/>
          </a:p>
        </p:txBody>
      </p:sp>
    </p:spTree>
    <p:extLst>
      <p:ext uri="{BB962C8B-B14F-4D97-AF65-F5344CB8AC3E}">
        <p14:creationId xmlns:p14="http://schemas.microsoft.com/office/powerpoint/2010/main" val="179428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13</a:t>
            </a:fld>
            <a:endParaRPr lang="en-US" dirty="0"/>
          </a:p>
        </p:txBody>
      </p:sp>
    </p:spTree>
    <p:extLst>
      <p:ext uri="{BB962C8B-B14F-4D97-AF65-F5344CB8AC3E}">
        <p14:creationId xmlns:p14="http://schemas.microsoft.com/office/powerpoint/2010/main" val="1631468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14</a:t>
            </a:fld>
            <a:endParaRPr lang="en-US" dirty="0"/>
          </a:p>
        </p:txBody>
      </p:sp>
    </p:spTree>
    <p:extLst>
      <p:ext uri="{BB962C8B-B14F-4D97-AF65-F5344CB8AC3E}">
        <p14:creationId xmlns:p14="http://schemas.microsoft.com/office/powerpoint/2010/main" val="2294903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209675-FF12-4A93-932D-C15A521596A8}" type="slidenum">
              <a:rPr lang="ar-EG" smtClean="0"/>
              <a:pPr/>
              <a:t>19</a:t>
            </a:fld>
            <a:endParaRPr lang="ar-EG"/>
          </a:p>
        </p:txBody>
      </p:sp>
    </p:spTree>
    <p:extLst>
      <p:ext uri="{BB962C8B-B14F-4D97-AF65-F5344CB8AC3E}">
        <p14:creationId xmlns:p14="http://schemas.microsoft.com/office/powerpoint/2010/main" val="143219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53424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11/25/24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11/25/24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11/25/24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11/25/24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6E21A0-7ADD-D599-8413-556C1BB62F33}"/>
              </a:ext>
            </a:extLst>
          </p:cNvPr>
          <p:cNvPicPr>
            <a:picLocks noChangeAspect="1"/>
          </p:cNvPicPr>
          <p:nvPr userDrawn="1"/>
        </p:nvPicPr>
        <p:blipFill rotWithShape="1">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269653"/>
            <a:ext cx="1876294" cy="87610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media" Target="../media/media3.mp4"/><Relationship Id="rId7" Type="http://schemas.openxmlformats.org/officeDocument/2006/relationships/image" Target="../media/image32.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31.png"/><Relationship Id="rId5" Type="http://schemas.openxmlformats.org/officeDocument/2006/relationships/slideLayout" Target="../slideLayouts/slideLayout2.xml"/><Relationship Id="rId4" Type="http://schemas.openxmlformats.org/officeDocument/2006/relationships/video" Target="../media/media3.mp4"/></Relationships>
</file>

<file path=ppt/slides/_rels/slide4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428970" y="1670467"/>
            <a:ext cx="5422331" cy="2123658"/>
          </a:xfrm>
          <a:prstGeom prst="rect">
            <a:avLst/>
          </a:prstGeom>
          <a:noFill/>
        </p:spPr>
        <p:txBody>
          <a:bodyPr wrap="square" rtlCol="0">
            <a:spAutoFit/>
          </a:bodyPr>
          <a:lstStyle/>
          <a:p>
            <a:r>
              <a:rPr lang="en-US" sz="4400" b="1" dirty="0">
                <a:solidFill>
                  <a:srgbClr val="00B0F0"/>
                </a:solidFill>
                <a:latin typeface="Alexandria" charset="0"/>
                <a:cs typeface="Alexandria" charset="0"/>
              </a:rPr>
              <a:t>International Marketing </a:t>
            </a:r>
            <a:r>
              <a:rPr lang="ar-SA" sz="4400" b="1" dirty="0">
                <a:solidFill>
                  <a:srgbClr val="00B0F0"/>
                </a:solidFill>
                <a:latin typeface="Alexandria" charset="0"/>
                <a:cs typeface="Alexandria" charset="0"/>
              </a:rPr>
              <a:t>التسويق الدولي</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09</a:t>
            </a:r>
          </a:p>
        </p:txBody>
      </p:sp>
      <p:sp>
        <p:nvSpPr>
          <p:cNvPr id="46" name="TextBox 45"/>
          <p:cNvSpPr txBox="1"/>
          <p:nvPr/>
        </p:nvSpPr>
        <p:spPr>
          <a:xfrm>
            <a:off x="329269" y="5104240"/>
            <a:ext cx="3001143" cy="707886"/>
          </a:xfrm>
          <a:prstGeom prst="rect">
            <a:avLst/>
          </a:prstGeom>
          <a:noFill/>
        </p:spPr>
        <p:txBody>
          <a:bodyPr wrap="none" rtlCol="0">
            <a:spAutoFit/>
          </a:bodyPr>
          <a:lstStyle/>
          <a:p>
            <a:r>
              <a:rPr lang="en-US" sz="2000" b="1" dirty="0">
                <a:cs typeface="Tajawal Medium" panose="00000600000000000000" pitchFamily="2" charset="-78"/>
              </a:rPr>
              <a:t>MGM204</a:t>
            </a:r>
          </a:p>
          <a:p>
            <a:r>
              <a:rPr lang="en-US" sz="2000" b="1" dirty="0">
                <a:cs typeface="Tajawal Medium" panose="00000600000000000000" pitchFamily="2" charset="-78"/>
              </a:rPr>
              <a:t>PRINCIPLE OF MARKETING</a:t>
            </a:r>
            <a:endParaRPr lang="en-US" sz="2000" b="1" dirty="0">
              <a:latin typeface="Tajawal Medium" panose="00000600000000000000" pitchFamily="2" charset="-78"/>
              <a:cs typeface="Tajawal Medium" panose="00000600000000000000"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4942368" y="-8900"/>
            <a:ext cx="6586491" cy="1319081"/>
          </a:xfrm>
          <a:prstGeom prst="rect">
            <a:avLst/>
          </a:prstGeom>
        </p:spPr>
        <p:txBody>
          <a:bodyPr vert="horz" lIns="91440" tIns="45720" rIns="91440" bIns="45720" rtlCol="0" anchor="b">
            <a:normAutofit/>
          </a:bodyPr>
          <a:lstStyle/>
          <a:p>
            <a:r>
              <a:rPr lang="en-US" sz="4800" dirty="0"/>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4324352" y="1242778"/>
            <a:ext cx="7867648" cy="5389841"/>
          </a:xfrm>
          <a:prstGeom prst="rect">
            <a:avLst/>
          </a:prstGeom>
        </p:spPr>
        <p:txBody>
          <a:bodyPr vert="horz" lIns="91440" tIns="45720" rIns="91440" bIns="45720" rtlCol="0">
            <a:normAutofit lnSpcReduction="10000"/>
          </a:bodyPr>
          <a:lstStyle/>
          <a:p>
            <a:pPr marL="342900">
              <a:lnSpc>
                <a:spcPct val="90000"/>
              </a:lnSpc>
              <a:spcAft>
                <a:spcPts val="600"/>
              </a:spcAft>
            </a:pPr>
            <a:r>
              <a:rPr lang="en-US" sz="2500" b="1" dirty="0"/>
              <a:t>1. </a:t>
            </a:r>
            <a:r>
              <a:rPr lang="en-US" sz="2200" b="1" dirty="0"/>
              <a:t>Defining International Marketing</a:t>
            </a:r>
          </a:p>
          <a:p>
            <a:pPr marL="342900">
              <a:lnSpc>
                <a:spcPct val="90000"/>
              </a:lnSpc>
              <a:spcAft>
                <a:spcPts val="600"/>
              </a:spcAft>
            </a:pPr>
            <a:r>
              <a:rPr lang="en-US" sz="2200" b="1" i="0" u="none" strike="noStrike" baseline="0" dirty="0"/>
              <a:t>2. Major international Marketing Decisions</a:t>
            </a:r>
          </a:p>
          <a:p>
            <a:pPr marL="800100" lvl="2">
              <a:lnSpc>
                <a:spcPct val="90000"/>
              </a:lnSpc>
              <a:spcAft>
                <a:spcPts val="600"/>
              </a:spcAft>
            </a:pPr>
            <a:r>
              <a:rPr lang="en-US" sz="2200" b="1" dirty="0"/>
              <a:t>2.1.  Looking at the global Marketing environment</a:t>
            </a:r>
          </a:p>
          <a:p>
            <a:pPr marL="800100" lvl="2">
              <a:lnSpc>
                <a:spcPct val="90000"/>
              </a:lnSpc>
              <a:spcAft>
                <a:spcPts val="600"/>
              </a:spcAft>
            </a:pPr>
            <a:r>
              <a:rPr lang="en-US" sz="2200" b="1" dirty="0"/>
              <a:t>2.2.  Deciding whether to go global </a:t>
            </a:r>
          </a:p>
          <a:p>
            <a:pPr marL="800100" lvl="2">
              <a:lnSpc>
                <a:spcPct val="90000"/>
              </a:lnSpc>
              <a:spcAft>
                <a:spcPts val="600"/>
              </a:spcAft>
            </a:pPr>
            <a:r>
              <a:rPr lang="en-US" sz="2200" b="1" dirty="0"/>
              <a:t>2.3.  Deciding Which Markets to enter</a:t>
            </a:r>
          </a:p>
          <a:p>
            <a:pPr marL="800100" lvl="2">
              <a:lnSpc>
                <a:spcPct val="90000"/>
              </a:lnSpc>
              <a:spcAft>
                <a:spcPts val="600"/>
              </a:spcAft>
            </a:pPr>
            <a:r>
              <a:rPr lang="en-US" sz="2200" b="1" dirty="0"/>
              <a:t>2.4.  Deciding how to enter the markets</a:t>
            </a:r>
          </a:p>
          <a:p>
            <a:pPr marL="800100" lvl="2">
              <a:lnSpc>
                <a:spcPct val="90000"/>
              </a:lnSpc>
              <a:spcAft>
                <a:spcPts val="600"/>
              </a:spcAft>
            </a:pPr>
            <a:r>
              <a:rPr lang="en-US" sz="2200" b="1" dirty="0"/>
              <a:t>2.5.  Deciding on the global Marketing organization </a:t>
            </a:r>
          </a:p>
          <a:p>
            <a:pPr marL="800100" lvl="2" algn="r">
              <a:lnSpc>
                <a:spcPct val="90000"/>
              </a:lnSpc>
              <a:spcAft>
                <a:spcPts val="600"/>
              </a:spcAft>
            </a:pPr>
            <a:r>
              <a:rPr lang="ar-SA" sz="2200" b="1" dirty="0"/>
              <a:t>1. تعريف التسويق الدولي</a:t>
            </a:r>
          </a:p>
          <a:p>
            <a:pPr marL="800100" lvl="2" algn="r">
              <a:lnSpc>
                <a:spcPct val="90000"/>
              </a:lnSpc>
              <a:spcAft>
                <a:spcPts val="600"/>
              </a:spcAft>
            </a:pPr>
            <a:r>
              <a:rPr lang="ar-SA" sz="2200" b="1" dirty="0"/>
              <a:t>2. القرارات التسويقية الدولية الرئيسية</a:t>
            </a:r>
          </a:p>
          <a:p>
            <a:pPr marL="800100" lvl="2" algn="r">
              <a:lnSpc>
                <a:spcPct val="90000"/>
              </a:lnSpc>
              <a:spcAft>
                <a:spcPts val="600"/>
              </a:spcAft>
            </a:pPr>
            <a:r>
              <a:rPr lang="ar-SA" sz="2200" b="1" dirty="0"/>
              <a:t>2.1. النظر إلى بيئة التسويق العالمية</a:t>
            </a:r>
          </a:p>
          <a:p>
            <a:pPr marL="800100" lvl="2" algn="r">
              <a:lnSpc>
                <a:spcPct val="90000"/>
              </a:lnSpc>
              <a:spcAft>
                <a:spcPts val="600"/>
              </a:spcAft>
            </a:pPr>
            <a:r>
              <a:rPr lang="ar-SA" sz="2200" b="1" dirty="0"/>
              <a:t>2.2. اتخاذ قرار بشأن التوجه نحو العالمية</a:t>
            </a:r>
          </a:p>
          <a:p>
            <a:pPr marL="800100" lvl="2" algn="r">
              <a:lnSpc>
                <a:spcPct val="90000"/>
              </a:lnSpc>
              <a:spcAft>
                <a:spcPts val="600"/>
              </a:spcAft>
            </a:pPr>
            <a:r>
              <a:rPr lang="ar-SA" sz="2200" b="1" dirty="0"/>
              <a:t>2.3. اتخاذ قرار بشأن الأسواق التي يجب الدخول إليها</a:t>
            </a:r>
          </a:p>
          <a:p>
            <a:pPr marL="800100" lvl="2" algn="r">
              <a:lnSpc>
                <a:spcPct val="90000"/>
              </a:lnSpc>
              <a:spcAft>
                <a:spcPts val="600"/>
              </a:spcAft>
            </a:pPr>
            <a:r>
              <a:rPr lang="ar-SA" sz="2200" b="1" dirty="0"/>
              <a:t>2.4. اتخاذ قرار بشأن كيفية الدخول إلى الأسواق</a:t>
            </a:r>
          </a:p>
          <a:p>
            <a:pPr marL="800100" lvl="2" algn="r">
              <a:lnSpc>
                <a:spcPct val="90000"/>
              </a:lnSpc>
              <a:spcAft>
                <a:spcPts val="600"/>
              </a:spcAft>
            </a:pPr>
            <a:r>
              <a:rPr lang="ar-SA" sz="2200" b="1" dirty="0"/>
              <a:t>2.5. اتخاذ قرار بشأن منظمة التسويق العالمية</a:t>
            </a:r>
            <a:endParaRPr lang="en-US" sz="2200" b="1" dirty="0"/>
          </a:p>
          <a:p>
            <a:pPr marL="571500" lvl="1" indent="-228600">
              <a:lnSpc>
                <a:spcPct val="90000"/>
              </a:lnSpc>
              <a:spcAft>
                <a:spcPts val="600"/>
              </a:spcAft>
              <a:buFont typeface="Arial" panose="020B0604020202020204" pitchFamily="34" charset="0"/>
              <a:buChar char="•"/>
            </a:pPr>
            <a:endParaRPr lang="en-US" sz="2500" b="1" dirty="0"/>
          </a:p>
          <a:p>
            <a:pPr marL="571500" indent="-228600">
              <a:lnSpc>
                <a:spcPct val="90000"/>
              </a:lnSpc>
              <a:spcAft>
                <a:spcPts val="600"/>
              </a:spcAft>
              <a:buFont typeface="Arial" panose="020B0604020202020204" pitchFamily="34" charset="0"/>
              <a:buChar char="•"/>
            </a:pPr>
            <a:endParaRPr lang="en-US" sz="2500" dirty="0"/>
          </a:p>
          <a:p>
            <a:pPr marL="571500" indent="-228600">
              <a:lnSpc>
                <a:spcPct val="90000"/>
              </a:lnSpc>
              <a:spcAft>
                <a:spcPts val="600"/>
              </a:spcAft>
              <a:buFont typeface="Arial" panose="020B0604020202020204" pitchFamily="34" charset="0"/>
              <a:buChar char="•"/>
            </a:pPr>
            <a:endParaRPr lang="en-US" sz="2500" dirty="0"/>
          </a:p>
        </p:txBody>
      </p:sp>
      <p:pic>
        <p:nvPicPr>
          <p:cNvPr id="18" name="Picture 17" descr="A world map made of pins and strings">
            <a:extLst>
              <a:ext uri="{FF2B5EF4-FFF2-40B4-BE49-F238E27FC236}">
                <a16:creationId xmlns:a16="http://schemas.microsoft.com/office/drawing/2014/main" id="{50F9AD2C-B9B9-4BCE-C67E-4CB14022B88B}"/>
              </a:ext>
            </a:extLst>
          </p:cNvPr>
          <p:cNvPicPr>
            <a:picLocks noChangeAspect="1"/>
          </p:cNvPicPr>
          <p:nvPr/>
        </p:nvPicPr>
        <p:blipFill rotWithShape="1">
          <a:blip r:embed="rId3"/>
          <a:srcRect l="28564" r="26317" b="-1"/>
          <a:stretch/>
        </p:blipFill>
        <p:spPr>
          <a:xfrm>
            <a:off x="20" y="10"/>
            <a:ext cx="4635571" cy="6857990"/>
          </a:xfrm>
          <a:prstGeom prst="rect">
            <a:avLst/>
          </a:prstGeom>
          <a:effectLst/>
        </p:spPr>
      </p:pic>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090" y="251543"/>
            <a:ext cx="9632859" cy="1031568"/>
          </a:xfrm>
          <a:noFill/>
        </p:spPr>
        <p:txBody>
          <a:bodyPr>
            <a:noAutofit/>
          </a:bodyPr>
          <a:lstStyle/>
          <a:p>
            <a:br>
              <a:rPr lang="en-US" sz="4400" dirty="0"/>
            </a:br>
            <a:r>
              <a:rPr lang="en-US" sz="4400" dirty="0"/>
              <a:t>1. </a:t>
            </a:r>
            <a:r>
              <a:rPr lang="en-US" dirty="0"/>
              <a:t>Defining </a:t>
            </a:r>
            <a:r>
              <a:rPr lang="en-US" sz="4400" dirty="0"/>
              <a:t>International Marketing</a:t>
            </a:r>
            <a:br>
              <a:rPr lang="en-US" sz="4400" dirty="0"/>
            </a:br>
            <a:endParaRPr lang="ar-SA" sz="4400" dirty="0"/>
          </a:p>
        </p:txBody>
      </p:sp>
      <p:sp>
        <p:nvSpPr>
          <p:cNvPr id="3" name="Content Placeholder 2"/>
          <p:cNvSpPr>
            <a:spLocks noGrp="1"/>
          </p:cNvSpPr>
          <p:nvPr>
            <p:ph idx="1"/>
          </p:nvPr>
        </p:nvSpPr>
        <p:spPr>
          <a:xfrm>
            <a:off x="0" y="1094705"/>
            <a:ext cx="12192000" cy="5763296"/>
          </a:xfrm>
        </p:spPr>
        <p:txBody>
          <a:bodyPr anchor="ctr">
            <a:normAutofit/>
          </a:bodyPr>
          <a:lstStyle/>
          <a:p>
            <a:r>
              <a:rPr lang="en-US" sz="2400" b="1" dirty="0">
                <a:solidFill>
                  <a:srgbClr val="C00000"/>
                </a:solidFill>
              </a:rPr>
              <a:t>International marketing</a:t>
            </a:r>
            <a:r>
              <a:rPr lang="en-US" sz="2400" dirty="0">
                <a:solidFill>
                  <a:srgbClr val="C00000"/>
                </a:solidFill>
              </a:rPr>
              <a:t> </a:t>
            </a:r>
            <a:r>
              <a:rPr lang="en-US" sz="2400" b="1" dirty="0"/>
              <a:t>is simply the application of marketing principles to more than one country. However, there is a crossover between what is commonly expressed as international marketing and global marketing, which is a similar term.</a:t>
            </a:r>
          </a:p>
          <a:p>
            <a:endParaRPr lang="en-US" sz="2400" b="1" dirty="0"/>
          </a:p>
          <a:p>
            <a:r>
              <a:rPr lang="en-US" sz="2400" b="1" dirty="0">
                <a:solidFill>
                  <a:srgbClr val="0A1F61"/>
                </a:solidFill>
              </a:rPr>
              <a:t>International marketing </a:t>
            </a:r>
            <a:r>
              <a:rPr lang="en-US" sz="2400" b="1" dirty="0"/>
              <a:t>involves the firm in making one or more marketing mix decisions across national boundaries. At its most complex level, it involves the firm in establishing manufacturing facilities overseas and coordinating marketing strategies across the globe. </a:t>
            </a:r>
          </a:p>
          <a:p>
            <a:pPr marL="0" indent="0" algn="r">
              <a:buNone/>
            </a:pPr>
            <a:r>
              <a:rPr lang="ar-SA" sz="2400" b="1" dirty="0"/>
              <a:t>التسويق الدولي هو ببساطة تطبيق مبادئ التسويق على أكثر من دولة. ومع ذلك، هناك تداخل بين ما يُطلق عليه عادةً التسويق الدولي والتسويق العالمي، وهو مصطلح مشابه.</a:t>
            </a:r>
          </a:p>
          <a:p>
            <a:pPr marL="0" indent="0" algn="r">
              <a:buNone/>
            </a:pPr>
            <a:endParaRPr lang="ar-SA" sz="2400" b="1" dirty="0"/>
          </a:p>
          <a:p>
            <a:pPr marL="0" indent="0" algn="r">
              <a:buNone/>
            </a:pPr>
            <a:r>
              <a:rPr lang="ar-SA" sz="2400" b="1" dirty="0"/>
              <a:t>يتضمن التسويق الدولي قيام الشركة باتخاذ قرار أو أكثر بشأن مزيج التسويق عبر الحدود الوطنية. وعلى المستوى الأكثر تعقيدًا، يتضمن التسويق الدولي قيام الشركة بإنشاء مرافق تصنيع في الخارج وتنسيق استراتيجيات التسويق في جميع أنحاء العالم.</a:t>
            </a:r>
            <a:endParaRPr lang="en-US" sz="2400" b="1" dirty="0"/>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8F9B2-B0EE-4B9E-9C97-65F9492C8681}"/>
              </a:ext>
            </a:extLst>
          </p:cNvPr>
          <p:cNvSpPr>
            <a:spLocks noGrp="1"/>
          </p:cNvSpPr>
          <p:nvPr>
            <p:ph type="title"/>
          </p:nvPr>
        </p:nvSpPr>
        <p:spPr>
          <a:xfrm>
            <a:off x="2347415" y="409433"/>
            <a:ext cx="9170158" cy="873456"/>
          </a:xfrm>
          <a:noFill/>
          <a:ln>
            <a:noFill/>
          </a:ln>
        </p:spPr>
        <p:txBody>
          <a:bodyPr>
            <a:normAutofit fontScale="90000"/>
          </a:bodyPr>
          <a:lstStyle/>
          <a:p>
            <a:r>
              <a:rPr lang="en-US" sz="3000" dirty="0"/>
              <a:t>Who operates in foreign countries? </a:t>
            </a:r>
            <a:r>
              <a:rPr lang="ar-SA" sz="3000" dirty="0"/>
              <a:t>من يعمل في البلدان الأجنبية؟ </a:t>
            </a:r>
            <a:r>
              <a:rPr lang="en-US" sz="3000" dirty="0"/>
              <a:t> </a:t>
            </a:r>
          </a:p>
        </p:txBody>
      </p:sp>
      <p:sp>
        <p:nvSpPr>
          <p:cNvPr id="3" name="Content Placeholder 2">
            <a:extLst>
              <a:ext uri="{FF2B5EF4-FFF2-40B4-BE49-F238E27FC236}">
                <a16:creationId xmlns:a16="http://schemas.microsoft.com/office/drawing/2014/main" id="{79B02B8D-C228-4CCA-8467-3677251DCC4D}"/>
              </a:ext>
            </a:extLst>
          </p:cNvPr>
          <p:cNvSpPr>
            <a:spLocks noGrp="1"/>
          </p:cNvSpPr>
          <p:nvPr>
            <p:ph idx="1"/>
          </p:nvPr>
        </p:nvSpPr>
        <p:spPr>
          <a:xfrm>
            <a:off x="0" y="1171976"/>
            <a:ext cx="12192000" cy="5686023"/>
          </a:xfrm>
        </p:spPr>
        <p:txBody>
          <a:bodyPr>
            <a:normAutofit fontScale="92500" lnSpcReduction="10000"/>
          </a:bodyPr>
          <a:lstStyle/>
          <a:p>
            <a:r>
              <a:rPr lang="en-US" sz="2400" b="1" i="1" kern="1200" dirty="0">
                <a:solidFill>
                  <a:srgbClr val="C00000"/>
                </a:solidFill>
                <a:effectLst/>
                <a:latin typeface="+mn-lt"/>
                <a:ea typeface="+mn-ea"/>
                <a:cs typeface="+mn-cs"/>
              </a:rPr>
              <a:t>International companies</a:t>
            </a:r>
            <a:r>
              <a:rPr lang="en-US" sz="2400" b="0" i="0" kern="1200" dirty="0">
                <a:solidFill>
                  <a:srgbClr val="C00000"/>
                </a:solidFill>
                <a:effectLst/>
                <a:latin typeface="+mn-lt"/>
                <a:ea typeface="+mn-ea"/>
                <a:cs typeface="+mn-cs"/>
              </a:rPr>
              <a:t> </a:t>
            </a:r>
            <a:r>
              <a:rPr lang="en-US" sz="2400" b="0" i="0" kern="1200" dirty="0">
                <a:solidFill>
                  <a:schemeClr val="tx1"/>
                </a:solidFill>
                <a:effectLst/>
                <a:latin typeface="+mn-lt"/>
                <a:ea typeface="+mn-ea"/>
                <a:cs typeface="+mn-cs"/>
              </a:rPr>
              <a:t>are importers and exporters, they have no investment outside of their home country.</a:t>
            </a:r>
          </a:p>
          <a:p>
            <a:r>
              <a:rPr lang="en-US" sz="2400" b="1" i="1" kern="1200" dirty="0">
                <a:solidFill>
                  <a:srgbClr val="C00000"/>
                </a:solidFill>
                <a:effectLst/>
                <a:latin typeface="+mn-lt"/>
                <a:ea typeface="+mn-ea"/>
                <a:cs typeface="+mn-cs"/>
              </a:rPr>
              <a:t>Multinational companies</a:t>
            </a:r>
            <a:r>
              <a:rPr lang="en-US" sz="2400" b="0" i="0" kern="1200" dirty="0">
                <a:solidFill>
                  <a:srgbClr val="C00000"/>
                </a:solidFill>
                <a:effectLst/>
                <a:latin typeface="+mn-lt"/>
                <a:ea typeface="+mn-ea"/>
                <a:cs typeface="+mn-cs"/>
              </a:rPr>
              <a:t> </a:t>
            </a:r>
            <a:r>
              <a:rPr lang="en-US" sz="2400" b="0" i="0" kern="1200" dirty="0">
                <a:solidFill>
                  <a:schemeClr val="tx1"/>
                </a:solidFill>
                <a:effectLst/>
                <a:latin typeface="+mn-lt"/>
                <a:ea typeface="+mn-ea"/>
                <a:cs typeface="+mn-cs"/>
              </a:rPr>
              <a:t>have investment in other countries, but do not have coordinated product offerings in each country. More focused on adapting their products and service to each individual local market.</a:t>
            </a:r>
          </a:p>
          <a:p>
            <a:r>
              <a:rPr lang="en-US" sz="2400" b="1" i="1" kern="1200" dirty="0">
                <a:solidFill>
                  <a:srgbClr val="C00000"/>
                </a:solidFill>
                <a:effectLst/>
                <a:latin typeface="+mn-lt"/>
                <a:ea typeface="+mn-ea"/>
                <a:cs typeface="+mn-cs"/>
              </a:rPr>
              <a:t>Global companies</a:t>
            </a:r>
            <a:r>
              <a:rPr lang="en-US" sz="2400" b="0" i="0" kern="1200" dirty="0">
                <a:solidFill>
                  <a:srgbClr val="C00000"/>
                </a:solidFill>
                <a:effectLst/>
                <a:latin typeface="+mn-lt"/>
                <a:ea typeface="+mn-ea"/>
                <a:cs typeface="+mn-cs"/>
              </a:rPr>
              <a:t> </a:t>
            </a:r>
            <a:r>
              <a:rPr lang="en-US" sz="2400" b="0" i="0" kern="1200" dirty="0">
                <a:solidFill>
                  <a:schemeClr val="tx1"/>
                </a:solidFill>
                <a:effectLst/>
                <a:latin typeface="+mn-lt"/>
                <a:ea typeface="+mn-ea"/>
                <a:cs typeface="+mn-cs"/>
              </a:rPr>
              <a:t>have invested and are present in many countries. They market their products through the use of the same coordinated image/brand in all markets. Generally, one corporate office that is responsible for global strategy. Emphasis on volume, cost management and efficiency.</a:t>
            </a:r>
          </a:p>
          <a:p>
            <a:pPr marL="0" indent="0" algn="r">
              <a:buNone/>
            </a:pPr>
            <a:r>
              <a:rPr lang="ar-SA" sz="2600" b="1" dirty="0">
                <a:solidFill>
                  <a:srgbClr val="C00000"/>
                </a:solidFill>
              </a:rPr>
              <a:t>الشركات الدولية </a:t>
            </a:r>
            <a:r>
              <a:rPr lang="ar-SA" sz="2600" dirty="0"/>
              <a:t>هي شركات مستوردة ومصدرة، وليس لديها أي استثمارات خارج بلدها الأصلي.</a:t>
            </a:r>
          </a:p>
          <a:p>
            <a:pPr marL="0" indent="0" algn="r">
              <a:buNone/>
            </a:pPr>
            <a:endParaRPr lang="ar-SA" sz="2600" dirty="0"/>
          </a:p>
          <a:p>
            <a:pPr marL="0" indent="0" algn="r">
              <a:buNone/>
            </a:pPr>
            <a:r>
              <a:rPr lang="ar-SA" sz="2600" b="1" dirty="0">
                <a:solidFill>
                  <a:srgbClr val="C00000"/>
                </a:solidFill>
              </a:rPr>
              <a:t>الشركات المتعددة الجنسيات </a:t>
            </a:r>
            <a:r>
              <a:rPr lang="ar-SA" sz="2600" dirty="0"/>
              <a:t>لديها استثمارات في دول أخرى، ولكن ليس لديها عروض منتجات منسقة في كل دولة. وتركز بشكل أكبر على تكييف منتجاتها وخدماتها مع كل سوق محلية فردية.</a:t>
            </a:r>
          </a:p>
          <a:p>
            <a:pPr marL="0" indent="0" algn="r">
              <a:buNone/>
            </a:pPr>
            <a:endParaRPr lang="ar-SA" sz="2600" dirty="0"/>
          </a:p>
          <a:p>
            <a:pPr marL="0" indent="0" algn="r">
              <a:buNone/>
            </a:pPr>
            <a:r>
              <a:rPr lang="ar-SA" sz="2600" dirty="0"/>
              <a:t>لقد استثمرت </a:t>
            </a:r>
            <a:r>
              <a:rPr lang="ar-SA" sz="2600" b="1" dirty="0">
                <a:solidFill>
                  <a:srgbClr val="C00000"/>
                </a:solidFill>
              </a:rPr>
              <a:t>الشركات العالمية</a:t>
            </a:r>
            <a:r>
              <a:rPr lang="ar-SA" sz="2600" dirty="0"/>
              <a:t> وهي موجودة في العديد من البلدان. ​​وهي تسوق منتجاتها من خلال استخدام نفس الصورة/العلامة التجارية المنسقة في جميع الأسواق. بشكل عام، يوجد مكتب مؤسسي واحد مسؤول عن الاستراتيجية العالمية. التركيز على الحجم وإدارة التكاليف والكفاءة</a:t>
            </a:r>
            <a:r>
              <a:rPr lang="ar-SA" dirty="0"/>
              <a:t>.</a:t>
            </a:r>
            <a:endParaRPr lang="en-US" dirty="0"/>
          </a:p>
        </p:txBody>
      </p:sp>
    </p:spTree>
    <p:extLst>
      <p:ext uri="{BB962C8B-B14F-4D97-AF65-F5344CB8AC3E}">
        <p14:creationId xmlns:p14="http://schemas.microsoft.com/office/powerpoint/2010/main" val="305523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7EAE-0C76-4D09-9EED-44702058084D}"/>
              </a:ext>
            </a:extLst>
          </p:cNvPr>
          <p:cNvSpPr>
            <a:spLocks noGrp="1"/>
          </p:cNvSpPr>
          <p:nvPr>
            <p:ph type="title"/>
          </p:nvPr>
        </p:nvSpPr>
        <p:spPr>
          <a:xfrm>
            <a:off x="524256" y="516804"/>
            <a:ext cx="6594189" cy="1625210"/>
          </a:xfrm>
        </p:spPr>
        <p:txBody>
          <a:bodyPr>
            <a:normAutofit/>
          </a:bodyPr>
          <a:lstStyle/>
          <a:p>
            <a:r>
              <a:rPr lang="en-US" sz="3000" dirty="0"/>
              <a:t>What is a Global firm? </a:t>
            </a:r>
            <a:r>
              <a:rPr lang="ar-SA" sz="3000" dirty="0"/>
              <a:t>ما هي الشركة العالمية؟</a:t>
            </a:r>
            <a:endParaRPr lang="en-US" sz="3000" dirty="0"/>
          </a:p>
        </p:txBody>
      </p:sp>
      <p:pic>
        <p:nvPicPr>
          <p:cNvPr id="4" name="Picture 3">
            <a:extLst>
              <a:ext uri="{FF2B5EF4-FFF2-40B4-BE49-F238E27FC236}">
                <a16:creationId xmlns:a16="http://schemas.microsoft.com/office/drawing/2014/main" id="{B23D6269-3E75-4041-B874-DD35DCBE1741}"/>
              </a:ext>
            </a:extLst>
          </p:cNvPr>
          <p:cNvPicPr>
            <a:picLocks noChangeAspect="1"/>
          </p:cNvPicPr>
          <p:nvPr/>
        </p:nvPicPr>
        <p:blipFill>
          <a:blip r:embed="rId2"/>
          <a:stretch>
            <a:fillRect/>
          </a:stretch>
        </p:blipFill>
        <p:spPr>
          <a:xfrm>
            <a:off x="566744" y="1922586"/>
            <a:ext cx="6579910" cy="4274884"/>
          </a:xfrm>
          <a:prstGeom prst="rect">
            <a:avLst/>
          </a:prstGeom>
        </p:spPr>
      </p:pic>
      <p:sp>
        <p:nvSpPr>
          <p:cNvPr id="3" name="Content Placeholder 2">
            <a:extLst>
              <a:ext uri="{FF2B5EF4-FFF2-40B4-BE49-F238E27FC236}">
                <a16:creationId xmlns:a16="http://schemas.microsoft.com/office/drawing/2014/main" id="{051653BF-3BCB-4445-816D-B68E4951915A}"/>
              </a:ext>
            </a:extLst>
          </p:cNvPr>
          <p:cNvSpPr>
            <a:spLocks noGrp="1"/>
          </p:cNvSpPr>
          <p:nvPr>
            <p:ph idx="1"/>
          </p:nvPr>
        </p:nvSpPr>
        <p:spPr>
          <a:xfrm>
            <a:off x="7146654" y="0"/>
            <a:ext cx="5045345" cy="6858000"/>
          </a:xfrm>
        </p:spPr>
        <p:txBody>
          <a:bodyPr anchor="ctr">
            <a:normAutofit/>
          </a:bodyPr>
          <a:lstStyle/>
          <a:p>
            <a:pPr marL="0" indent="0">
              <a:buNone/>
            </a:pPr>
            <a:r>
              <a:rPr lang="en-US" sz="2400" b="1" i="0" u="none" strike="noStrike" baseline="0" dirty="0">
                <a:solidFill>
                  <a:srgbClr val="C00000"/>
                </a:solidFill>
                <a:latin typeface="ArialNarrowMTPro-Bold"/>
              </a:rPr>
              <a:t>Global firm:  </a:t>
            </a:r>
            <a:r>
              <a:rPr lang="en-US" sz="2400" b="0" i="0" u="none" strike="noStrike" baseline="0" dirty="0">
                <a:latin typeface="TimesLTPro-Roman"/>
              </a:rPr>
              <a:t>A firm that, by operating in more than one country, gains R&amp;D, production, marketing, and financial advantages in its costs and reputation that are not available to purely domestic competitors.</a:t>
            </a:r>
          </a:p>
          <a:p>
            <a:pPr marL="0" indent="0" algn="r">
              <a:buNone/>
            </a:pPr>
            <a:r>
              <a:rPr lang="ar-SA" sz="2400" dirty="0">
                <a:solidFill>
                  <a:srgbClr val="C00000"/>
                </a:solidFill>
              </a:rPr>
              <a:t>الشركة العالمية</a:t>
            </a:r>
            <a:r>
              <a:rPr lang="ar-SA" sz="2400" dirty="0"/>
              <a:t>: هي الشركة التي تعمل في أكثر من دولة وتحصل من خلالها على مزايا في البحث والتطوير والإنتاج والتسويق والمزايا المالية من حيث التكاليف والسمعة والتي لا تتوفر لدى المنافسين المحليين فقط.</a:t>
            </a:r>
            <a:endParaRPr lang="en-US" sz="2400" dirty="0"/>
          </a:p>
        </p:txBody>
      </p:sp>
    </p:spTree>
    <p:extLst>
      <p:ext uri="{BB962C8B-B14F-4D97-AF65-F5344CB8AC3E}">
        <p14:creationId xmlns:p14="http://schemas.microsoft.com/office/powerpoint/2010/main" val="1463096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454D6-97C5-4A6C-9537-53119EBA00F6}"/>
              </a:ext>
            </a:extLst>
          </p:cNvPr>
          <p:cNvSpPr>
            <a:spLocks noGrp="1"/>
          </p:cNvSpPr>
          <p:nvPr>
            <p:ph type="title"/>
          </p:nvPr>
        </p:nvSpPr>
        <p:spPr>
          <a:xfrm>
            <a:off x="2331346" y="225016"/>
            <a:ext cx="9170158" cy="1325563"/>
          </a:xfrm>
        </p:spPr>
        <p:txBody>
          <a:bodyPr/>
          <a:lstStyle/>
          <a:p>
            <a:r>
              <a:rPr lang="en-US" dirty="0"/>
              <a:t>Example of Global firms</a:t>
            </a:r>
          </a:p>
        </p:txBody>
      </p:sp>
      <p:sp>
        <p:nvSpPr>
          <p:cNvPr id="3" name="Content Placeholder 2">
            <a:extLst>
              <a:ext uri="{FF2B5EF4-FFF2-40B4-BE49-F238E27FC236}">
                <a16:creationId xmlns:a16="http://schemas.microsoft.com/office/drawing/2014/main" id="{A69A2332-A43D-4F64-8CFB-2C51CFD8B4A6}"/>
              </a:ext>
            </a:extLst>
          </p:cNvPr>
          <p:cNvSpPr>
            <a:spLocks noGrp="1"/>
          </p:cNvSpPr>
          <p:nvPr>
            <p:ph idx="1"/>
          </p:nvPr>
        </p:nvSpPr>
        <p:spPr>
          <a:xfrm>
            <a:off x="0" y="1184856"/>
            <a:ext cx="8912180" cy="5673144"/>
          </a:xfrm>
        </p:spPr>
        <p:txBody>
          <a:bodyPr>
            <a:normAutofit lnSpcReduction="10000"/>
          </a:bodyPr>
          <a:lstStyle/>
          <a:p>
            <a:pPr marL="0" indent="0" algn="l">
              <a:lnSpc>
                <a:spcPct val="120000"/>
              </a:lnSpc>
              <a:buNone/>
            </a:pPr>
            <a:r>
              <a:rPr lang="en-US" sz="1800" b="0" i="0" u="none" strike="noStrike" baseline="0" dirty="0">
                <a:latin typeface="TimesLTPro-Roman"/>
              </a:rPr>
              <a:t>U.S.-based Otis Elevator, the world’s largest elevator maker, is headquartered in Farmington, Connecticut. However, it offers products in more than 200 countries and achieves 83 percent of its sales from outside the United States. It gets elevator door systems from France, small geared parts from Spain, electronics from Germany, and special motor drives from Japan. It operates manufacturing facilities in the Americas, Europe, and Asia and engineering and test centers in the United States, Austria, Brazil, China, Czech Republic, France, Germany, India, Italy, Japan, Korea, and Spain. In turn, Otis Elevator is a wholly owned subsidiary of global commercial and aerospace giant United Technologies Corporation.5 Many of today’s global corporations—both large and small—have become truly borderless.</a:t>
            </a:r>
          </a:p>
          <a:p>
            <a:pPr marL="0" indent="0" algn="r">
              <a:lnSpc>
                <a:spcPct val="120000"/>
              </a:lnSpc>
              <a:buNone/>
            </a:pPr>
            <a:r>
              <a:rPr lang="ar-SA" sz="1800" dirty="0"/>
              <a:t>تتخذ شركة </a:t>
            </a:r>
            <a:r>
              <a:rPr lang="ar-SA" sz="1800" dirty="0" err="1"/>
              <a:t>أوتيس</a:t>
            </a:r>
            <a:r>
              <a:rPr lang="ar-SA" sz="1800" dirty="0"/>
              <a:t> للمصاعد، التي تتخذ من الولايات المتحدة مقراً لها، وهي أكبر شركة لصناعة المصاعد في العالم، من </a:t>
            </a:r>
            <a:r>
              <a:rPr lang="ar-SA" sz="1800" dirty="0" err="1"/>
              <a:t>فارمنجتون</a:t>
            </a:r>
            <a:r>
              <a:rPr lang="ar-SA" sz="1800" dirty="0"/>
              <a:t> بولاية </a:t>
            </a:r>
            <a:r>
              <a:rPr lang="ar-SA" sz="1800" dirty="0" err="1"/>
              <a:t>كونيتيكت</a:t>
            </a:r>
            <a:r>
              <a:rPr lang="ar-SA" sz="1800" dirty="0"/>
              <a:t> مقراً لها. ومع ذلك، تقدم الشركة منتجاتها في أكثر من 200 دولة وتحقق 83% من مبيعاتها من خارج الولايات المتحدة. فهي تحصل على أنظمة أبواب المصاعد من فرنسا، والأجزاء الصغيرة ذات التروس من إسبانيا، والإلكترونيات من ألمانيا، ومحركات خاصة من اليابان. وتدير الشركة مرافق تصنيع في </a:t>
            </a:r>
            <a:r>
              <a:rPr lang="ar-SA" sz="1800" dirty="0" err="1"/>
              <a:t>الأمريكتين</a:t>
            </a:r>
            <a:r>
              <a:rPr lang="ar-SA" sz="1800" dirty="0"/>
              <a:t> وأوروبا وآسيا ومراكز هندسية واختبارية في الولايات المتحدة والنمسا والبرازيل والصين وجمهورية التشيك وفرنسا وألمانيا والهند وإيطاليا واليابان وكوريا وإسبانيا. بدورها، تعد شركة </a:t>
            </a:r>
            <a:r>
              <a:rPr lang="ar-SA" sz="1800" dirty="0" err="1"/>
              <a:t>أوتيس</a:t>
            </a:r>
            <a:r>
              <a:rPr lang="ar-SA" sz="1800" dirty="0"/>
              <a:t> للمصاعد شركة تابعة مملوكة بالكامل لشركة يونايتد </a:t>
            </a:r>
            <a:r>
              <a:rPr lang="ar-SA" sz="1800" dirty="0" err="1"/>
              <a:t>تكنولوجيز</a:t>
            </a:r>
            <a:r>
              <a:rPr lang="ar-SA" sz="1800" dirty="0"/>
              <a:t> كوربوريشن العملاقة العالمية في مجال التجارة والفضاء الجوي. لقد أصبحت العديد من الشركات العالمية اليوم ــ الكبيرة والصغيرة ــ بلا حدود حقاً.</a:t>
            </a:r>
            <a:endParaRPr lang="en-US" sz="1800" dirty="0"/>
          </a:p>
        </p:txBody>
      </p:sp>
      <p:pic>
        <p:nvPicPr>
          <p:cNvPr id="4" name="Picture 3">
            <a:extLst>
              <a:ext uri="{FF2B5EF4-FFF2-40B4-BE49-F238E27FC236}">
                <a16:creationId xmlns:a16="http://schemas.microsoft.com/office/drawing/2014/main" id="{9C4472E7-8F5A-4E47-8C1D-ADB82095C3E8}"/>
              </a:ext>
            </a:extLst>
          </p:cNvPr>
          <p:cNvPicPr>
            <a:picLocks noChangeAspect="1"/>
          </p:cNvPicPr>
          <p:nvPr/>
        </p:nvPicPr>
        <p:blipFill>
          <a:blip r:embed="rId3"/>
          <a:stretch>
            <a:fillRect/>
          </a:stretch>
        </p:blipFill>
        <p:spPr>
          <a:xfrm>
            <a:off x="8912180" y="2309441"/>
            <a:ext cx="2871830" cy="3486675"/>
          </a:xfrm>
          <a:prstGeom prst="rect">
            <a:avLst/>
          </a:prstGeom>
        </p:spPr>
      </p:pic>
      <p:pic>
        <p:nvPicPr>
          <p:cNvPr id="5" name="Picture 4">
            <a:extLst>
              <a:ext uri="{FF2B5EF4-FFF2-40B4-BE49-F238E27FC236}">
                <a16:creationId xmlns:a16="http://schemas.microsoft.com/office/drawing/2014/main" id="{BCF9720E-4643-4902-8FAE-AB9D3BE1A02F}"/>
              </a:ext>
            </a:extLst>
          </p:cNvPr>
          <p:cNvPicPr>
            <a:picLocks noChangeAspect="1"/>
          </p:cNvPicPr>
          <p:nvPr/>
        </p:nvPicPr>
        <p:blipFill>
          <a:blip r:embed="rId4"/>
          <a:stretch>
            <a:fillRect/>
          </a:stretch>
        </p:blipFill>
        <p:spPr>
          <a:xfrm>
            <a:off x="9190739" y="1488312"/>
            <a:ext cx="2050025" cy="674626"/>
          </a:xfrm>
          <a:prstGeom prst="rect">
            <a:avLst/>
          </a:prstGeom>
        </p:spPr>
      </p:pic>
    </p:spTree>
    <p:extLst>
      <p:ext uri="{BB962C8B-B14F-4D97-AF65-F5344CB8AC3E}">
        <p14:creationId xmlns:p14="http://schemas.microsoft.com/office/powerpoint/2010/main" val="1706830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C78AE-78A9-4FE8-90B9-343D9EFE2575}"/>
              </a:ext>
            </a:extLst>
          </p:cNvPr>
          <p:cNvSpPr>
            <a:spLocks noGrp="1"/>
          </p:cNvSpPr>
          <p:nvPr>
            <p:ph type="title"/>
          </p:nvPr>
        </p:nvSpPr>
        <p:spPr>
          <a:xfrm>
            <a:off x="2434364" y="210268"/>
            <a:ext cx="9170158" cy="1325563"/>
          </a:xfrm>
        </p:spPr>
        <p:txBody>
          <a:bodyPr>
            <a:normAutofit/>
          </a:bodyPr>
          <a:lstStyle/>
          <a:p>
            <a:r>
              <a:rPr lang="en-US" sz="2400" b="1" i="0" u="none" strike="noStrike" baseline="0" dirty="0">
                <a:latin typeface="ArialNarrowMTPro-Bold"/>
              </a:rPr>
              <a:t>2. Major international Marketing Decisions</a:t>
            </a:r>
            <a:br>
              <a:rPr lang="en-US" sz="2400" b="1" i="0" u="none" strike="noStrike" baseline="0" dirty="0">
                <a:latin typeface="ArialNarrowMTPro-Bold"/>
              </a:rPr>
            </a:br>
            <a:r>
              <a:rPr lang="ar-SA" sz="2400" dirty="0">
                <a:latin typeface="ArialNarrowMTPro-Bold"/>
              </a:rPr>
              <a:t>2. أهم القرارات التسويقية الدولية</a:t>
            </a:r>
            <a:endParaRPr lang="en-US" sz="5400" dirty="0"/>
          </a:p>
        </p:txBody>
      </p:sp>
      <p:pic>
        <p:nvPicPr>
          <p:cNvPr id="5" name="Picture 4">
            <a:extLst>
              <a:ext uri="{FF2B5EF4-FFF2-40B4-BE49-F238E27FC236}">
                <a16:creationId xmlns:a16="http://schemas.microsoft.com/office/drawing/2014/main" id="{56B49A72-A725-43EE-A531-5EAC666D5495}"/>
              </a:ext>
            </a:extLst>
          </p:cNvPr>
          <p:cNvPicPr>
            <a:picLocks noChangeAspect="1"/>
          </p:cNvPicPr>
          <p:nvPr/>
        </p:nvPicPr>
        <p:blipFill>
          <a:blip r:embed="rId2"/>
          <a:stretch>
            <a:fillRect/>
          </a:stretch>
        </p:blipFill>
        <p:spPr>
          <a:xfrm>
            <a:off x="516193" y="2087477"/>
            <a:ext cx="11506077" cy="2683046"/>
          </a:xfrm>
          <a:prstGeom prst="rect">
            <a:avLst/>
          </a:prstGeom>
        </p:spPr>
      </p:pic>
      <p:sp>
        <p:nvSpPr>
          <p:cNvPr id="3" name="مربع نص 2"/>
          <p:cNvSpPr txBox="1"/>
          <p:nvPr/>
        </p:nvSpPr>
        <p:spPr>
          <a:xfrm>
            <a:off x="349047" y="4447357"/>
            <a:ext cx="1724452" cy="646331"/>
          </a:xfrm>
          <a:prstGeom prst="rect">
            <a:avLst/>
          </a:prstGeom>
          <a:noFill/>
        </p:spPr>
        <p:txBody>
          <a:bodyPr wrap="square" rtlCol="1">
            <a:spAutoFit/>
          </a:bodyPr>
          <a:lstStyle/>
          <a:p>
            <a:pPr algn="r"/>
            <a:r>
              <a:rPr lang="ar-SA" dirty="0"/>
              <a:t>النظر الى البيئة التسويقية العالمية</a:t>
            </a:r>
          </a:p>
        </p:txBody>
      </p:sp>
      <p:sp>
        <p:nvSpPr>
          <p:cNvPr id="6" name="مربع نص 5"/>
          <p:cNvSpPr txBox="1"/>
          <p:nvPr/>
        </p:nvSpPr>
        <p:spPr>
          <a:xfrm>
            <a:off x="2435425" y="4490143"/>
            <a:ext cx="1724452" cy="646331"/>
          </a:xfrm>
          <a:prstGeom prst="rect">
            <a:avLst/>
          </a:prstGeom>
          <a:noFill/>
        </p:spPr>
        <p:txBody>
          <a:bodyPr wrap="square" rtlCol="1">
            <a:spAutoFit/>
          </a:bodyPr>
          <a:lstStyle/>
          <a:p>
            <a:pPr algn="r"/>
            <a:r>
              <a:rPr lang="ar-SA" dirty="0"/>
              <a:t>تقرير اذا سيتم دخول الأسواق العالمية</a:t>
            </a:r>
          </a:p>
        </p:txBody>
      </p:sp>
      <p:sp>
        <p:nvSpPr>
          <p:cNvPr id="8" name="مربع نص 7"/>
          <p:cNvSpPr txBox="1"/>
          <p:nvPr/>
        </p:nvSpPr>
        <p:spPr>
          <a:xfrm>
            <a:off x="4544779" y="4463408"/>
            <a:ext cx="1392382" cy="923330"/>
          </a:xfrm>
          <a:prstGeom prst="rect">
            <a:avLst/>
          </a:prstGeom>
          <a:noFill/>
        </p:spPr>
        <p:txBody>
          <a:bodyPr wrap="square" rtlCol="1">
            <a:spAutoFit/>
          </a:bodyPr>
          <a:lstStyle/>
          <a:p>
            <a:pPr algn="r"/>
            <a:r>
              <a:rPr lang="ar-SA" dirty="0"/>
              <a:t>تقرير الأسواق التي سيتم دخولها</a:t>
            </a:r>
          </a:p>
        </p:txBody>
      </p:sp>
      <p:sp>
        <p:nvSpPr>
          <p:cNvPr id="9" name="مربع نص 8"/>
          <p:cNvSpPr txBox="1"/>
          <p:nvPr/>
        </p:nvSpPr>
        <p:spPr>
          <a:xfrm>
            <a:off x="6500221" y="4448334"/>
            <a:ext cx="1392382" cy="646331"/>
          </a:xfrm>
          <a:prstGeom prst="rect">
            <a:avLst/>
          </a:prstGeom>
          <a:noFill/>
        </p:spPr>
        <p:txBody>
          <a:bodyPr wrap="square" rtlCol="1">
            <a:spAutoFit/>
          </a:bodyPr>
          <a:lstStyle/>
          <a:p>
            <a:pPr algn="r"/>
            <a:r>
              <a:rPr lang="ar-SA" dirty="0"/>
              <a:t>تقرير كيفية دخول الأسواق</a:t>
            </a:r>
          </a:p>
        </p:txBody>
      </p:sp>
      <p:sp>
        <p:nvSpPr>
          <p:cNvPr id="10" name="مربع نص 9"/>
          <p:cNvSpPr txBox="1"/>
          <p:nvPr/>
        </p:nvSpPr>
        <p:spPr>
          <a:xfrm>
            <a:off x="8318923" y="4448334"/>
            <a:ext cx="1724452" cy="646331"/>
          </a:xfrm>
          <a:prstGeom prst="rect">
            <a:avLst/>
          </a:prstGeom>
          <a:noFill/>
        </p:spPr>
        <p:txBody>
          <a:bodyPr wrap="square" rtlCol="1">
            <a:spAutoFit/>
          </a:bodyPr>
          <a:lstStyle/>
          <a:p>
            <a:pPr algn="r"/>
            <a:r>
              <a:rPr lang="ar-SA" dirty="0"/>
              <a:t>تقرير برنامج التسويق العالمي</a:t>
            </a:r>
          </a:p>
        </p:txBody>
      </p:sp>
      <p:sp>
        <p:nvSpPr>
          <p:cNvPr id="11" name="مربع نص 10"/>
          <p:cNvSpPr txBox="1"/>
          <p:nvPr/>
        </p:nvSpPr>
        <p:spPr>
          <a:xfrm>
            <a:off x="10297818" y="4502048"/>
            <a:ext cx="1724452" cy="646331"/>
          </a:xfrm>
          <a:prstGeom prst="rect">
            <a:avLst/>
          </a:prstGeom>
          <a:noFill/>
        </p:spPr>
        <p:txBody>
          <a:bodyPr wrap="square" rtlCol="1">
            <a:spAutoFit/>
          </a:bodyPr>
          <a:lstStyle/>
          <a:p>
            <a:pPr algn="r"/>
            <a:r>
              <a:rPr lang="ar-SA" dirty="0"/>
              <a:t>تقرير منظمة التسويق العالمي</a:t>
            </a:r>
          </a:p>
        </p:txBody>
      </p:sp>
    </p:spTree>
    <p:extLst>
      <p:ext uri="{BB962C8B-B14F-4D97-AF65-F5344CB8AC3E}">
        <p14:creationId xmlns:p14="http://schemas.microsoft.com/office/powerpoint/2010/main" val="383365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22428" y="317089"/>
            <a:ext cx="9170158" cy="840659"/>
          </a:xfrm>
          <a:noFill/>
          <a:ln>
            <a:noFill/>
          </a:ln>
        </p:spPr>
        <p:txBody>
          <a:bodyPr>
            <a:normAutofit/>
          </a:bodyPr>
          <a:lstStyle/>
          <a:p>
            <a:r>
              <a:rPr lang="en-US" sz="2400" dirty="0">
                <a:latin typeface="ArialNarrowMTPro-Bold"/>
              </a:rPr>
              <a:t>2.1</a:t>
            </a:r>
            <a:r>
              <a:rPr lang="en-US" sz="2400" dirty="0"/>
              <a:t>. </a:t>
            </a:r>
            <a:r>
              <a:rPr lang="en-US" sz="2400" dirty="0">
                <a:latin typeface="ArialNarrowMTPro-Bold"/>
              </a:rPr>
              <a:t>L</a:t>
            </a:r>
            <a:r>
              <a:rPr lang="en-US" sz="2400" b="1" i="0" u="none" strike="noStrike" baseline="0" dirty="0">
                <a:latin typeface="ArialNarrowMTPro-Bold"/>
              </a:rPr>
              <a:t>ooking at the global Marketing environment</a:t>
            </a:r>
            <a:r>
              <a:rPr lang="en-US" sz="2400" dirty="0"/>
              <a:t> </a:t>
            </a:r>
            <a:br>
              <a:rPr lang="en-US" sz="2400" dirty="0"/>
            </a:br>
            <a:r>
              <a:rPr lang="ar-SA" sz="2400" dirty="0"/>
              <a:t>2.1. النظر إلى بيئة التسويق العالمية</a:t>
            </a:r>
            <a:endParaRPr lang="en-US" sz="24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171977"/>
            <a:ext cx="12034684" cy="5686023"/>
          </a:xfrm>
        </p:spPr>
        <p:txBody>
          <a:bodyPr>
            <a:normAutofit fontScale="92500" lnSpcReduction="20000"/>
          </a:bodyPr>
          <a:lstStyle/>
          <a:p>
            <a:pPr marL="0" indent="0">
              <a:buNone/>
            </a:pPr>
            <a:r>
              <a:rPr lang="en-US" sz="1600" b="1" dirty="0">
                <a:solidFill>
                  <a:srgbClr val="960000"/>
                </a:solidFill>
              </a:rPr>
              <a:t>2.1.1. The international trade system:</a:t>
            </a:r>
          </a:p>
          <a:p>
            <a:pPr algn="l">
              <a:lnSpc>
                <a:spcPct val="110000"/>
              </a:lnSpc>
            </a:pPr>
            <a:r>
              <a:rPr lang="en-US" sz="1600" b="1" u="none" strike="noStrike" baseline="0" dirty="0">
                <a:latin typeface="TimesLTPro-Roman"/>
              </a:rPr>
              <a:t>Companies looking abroad must start by understanding the international </a:t>
            </a:r>
            <a:r>
              <a:rPr lang="en-US" sz="1600" b="1" u="none" strike="noStrike" baseline="0" dirty="0">
                <a:latin typeface="TimesLTPro-Italic"/>
              </a:rPr>
              <a:t>trade system</a:t>
            </a:r>
            <a:r>
              <a:rPr lang="en-US" sz="1600" b="1" u="none" strike="noStrike" baseline="0" dirty="0">
                <a:latin typeface="TimesLTPro-Roman"/>
              </a:rPr>
              <a:t>.</a:t>
            </a:r>
          </a:p>
          <a:p>
            <a:pPr marL="0" indent="0" algn="l">
              <a:lnSpc>
                <a:spcPct val="110000"/>
              </a:lnSpc>
              <a:buNone/>
            </a:pPr>
            <a:r>
              <a:rPr lang="en-US" sz="1600" b="1" u="none" strike="noStrike" baseline="0" dirty="0">
                <a:solidFill>
                  <a:schemeClr val="accent2">
                    <a:lumMod val="75000"/>
                  </a:schemeClr>
                </a:solidFill>
                <a:latin typeface="TimesLTPro-Roman"/>
              </a:rPr>
              <a:t>2.1.1.1. Restrictions on trade between nations</a:t>
            </a:r>
            <a:r>
              <a:rPr lang="en-US" sz="1600" b="1" u="none" strike="noStrike" baseline="0" dirty="0">
                <a:solidFill>
                  <a:srgbClr val="0070C0"/>
                </a:solidFill>
                <a:latin typeface="TimesLTPro-Roman"/>
              </a:rPr>
              <a:t>:</a:t>
            </a:r>
          </a:p>
          <a:p>
            <a:pPr lvl="1">
              <a:lnSpc>
                <a:spcPct val="110000"/>
              </a:lnSpc>
            </a:pPr>
            <a:r>
              <a:rPr lang="en-US" sz="1600" b="1" u="none" strike="noStrike" baseline="0" dirty="0">
                <a:solidFill>
                  <a:srgbClr val="0070C0"/>
                </a:solidFill>
                <a:latin typeface="TimesLTPro-Italic"/>
              </a:rPr>
              <a:t>Tariffs </a:t>
            </a:r>
            <a:r>
              <a:rPr lang="en-US" sz="1600" b="1" u="none" strike="noStrike" baseline="0" dirty="0">
                <a:solidFill>
                  <a:srgbClr val="0070C0"/>
                </a:solidFill>
                <a:latin typeface="TimesLTPro-Roman"/>
              </a:rPr>
              <a:t>or </a:t>
            </a:r>
            <a:r>
              <a:rPr lang="en-US" sz="1600" b="1" u="none" strike="noStrike" baseline="0" dirty="0">
                <a:solidFill>
                  <a:srgbClr val="0070C0"/>
                </a:solidFill>
                <a:latin typeface="TimesLTPro-Italic"/>
              </a:rPr>
              <a:t>duties</a:t>
            </a:r>
            <a:r>
              <a:rPr lang="en-US" sz="1600" b="1" u="none" strike="noStrike" baseline="0" dirty="0">
                <a:solidFill>
                  <a:srgbClr val="0070C0"/>
                </a:solidFill>
                <a:latin typeface="TimesLTPro-Roman"/>
              </a:rPr>
              <a:t>: </a:t>
            </a:r>
            <a:r>
              <a:rPr lang="en-US" sz="1600" b="1" u="none" strike="noStrike" baseline="0" dirty="0">
                <a:latin typeface="TimesLTPro-Roman"/>
              </a:rPr>
              <a:t>taxes on certain imported products designed to raise revenue or protect domestic firms. Tariffs and duties are often used to force favorable trade behaviors from other nations.</a:t>
            </a:r>
          </a:p>
          <a:p>
            <a:pPr lvl="1">
              <a:lnSpc>
                <a:spcPct val="110000"/>
              </a:lnSpc>
            </a:pPr>
            <a:r>
              <a:rPr lang="en-US" sz="1600" b="1" u="none" strike="noStrike" baseline="0" dirty="0">
                <a:solidFill>
                  <a:srgbClr val="0070C0"/>
                </a:solidFill>
                <a:latin typeface="TimesLTPro-Roman"/>
              </a:rPr>
              <a:t>Quotas: </a:t>
            </a:r>
            <a:r>
              <a:rPr lang="en-US" sz="1600" b="1" u="none" strike="noStrike" baseline="0" dirty="0">
                <a:latin typeface="TimesLTPro-Roman"/>
              </a:rPr>
              <a:t>limits on the amount of foreign imports that they will accept in certain product categories. The purpose of a quota is to conserve on foreign exchange and protect local industry and employment. </a:t>
            </a:r>
          </a:p>
          <a:p>
            <a:pPr lvl="1">
              <a:lnSpc>
                <a:spcPct val="110000"/>
              </a:lnSpc>
            </a:pPr>
            <a:r>
              <a:rPr lang="en-US" sz="1600" b="1" u="none" strike="noStrike" baseline="0" dirty="0">
                <a:solidFill>
                  <a:srgbClr val="0070C0"/>
                </a:solidFill>
                <a:latin typeface="TimesLTPro-Italic"/>
              </a:rPr>
              <a:t>Exchange controls</a:t>
            </a:r>
            <a:r>
              <a:rPr lang="en-US" sz="1600" b="1" u="none" strike="noStrike" baseline="0" dirty="0">
                <a:solidFill>
                  <a:srgbClr val="0070C0"/>
                </a:solidFill>
                <a:latin typeface="TimesLTPro-Roman"/>
              </a:rPr>
              <a:t>: </a:t>
            </a:r>
            <a:r>
              <a:rPr lang="en-US" sz="1600" b="1" u="none" strike="noStrike" baseline="0" dirty="0">
                <a:latin typeface="TimesLTPro-Roman"/>
              </a:rPr>
              <a:t>which limit the amount of foreign exchange and the exchange rate against other currencies.</a:t>
            </a:r>
          </a:p>
          <a:p>
            <a:pPr lvl="1">
              <a:lnSpc>
                <a:spcPct val="110000"/>
              </a:lnSpc>
            </a:pPr>
            <a:r>
              <a:rPr lang="en-US" sz="1600" b="1" dirty="0">
                <a:solidFill>
                  <a:srgbClr val="0070C0"/>
                </a:solidFill>
                <a:latin typeface="TimesLTPro-Italic"/>
              </a:rPr>
              <a:t>Nontariff trade barriers: </a:t>
            </a:r>
            <a:r>
              <a:rPr lang="en-US" sz="1600" b="1" dirty="0">
                <a:latin typeface="TimesLTPro-Roman"/>
              </a:rPr>
              <a:t>such as biases against its bids, restrictive product standards, or excessive host-country regulations or enforcement. (Walmart in India limited its expansion because the Indian government requires foreign retailers in India to buy 30 percent of the merchandise they sell from local small businesses. Such a requirement is nearly impossible for Walmart because small suppliers can’t produce the quantities of goods needed by the giant retailer. </a:t>
            </a:r>
          </a:p>
          <a:p>
            <a:pPr marL="0" indent="0" algn="r">
              <a:buNone/>
            </a:pPr>
            <a:r>
              <a:rPr lang="ar-SA" sz="1600" b="1" dirty="0">
                <a:solidFill>
                  <a:srgbClr val="960000"/>
                </a:solidFill>
              </a:rPr>
              <a:t>2.1.1. نظام التجارة الدولية:</a:t>
            </a:r>
          </a:p>
          <a:p>
            <a:pPr marL="0" indent="0" algn="r">
              <a:buNone/>
            </a:pPr>
            <a:r>
              <a:rPr lang="ar-SA" sz="1600" b="1" dirty="0">
                <a:solidFill>
                  <a:srgbClr val="960000"/>
                </a:solidFill>
              </a:rPr>
              <a:t>يتعين على الشركات التي تتطلع إلى الخارج أن تبدأ بفهم نظام التجارة الدولية.</a:t>
            </a:r>
          </a:p>
          <a:p>
            <a:pPr marL="0" indent="0" algn="r">
              <a:buNone/>
            </a:pPr>
            <a:r>
              <a:rPr lang="ar-SA" sz="1600" b="1" dirty="0">
                <a:solidFill>
                  <a:srgbClr val="960000"/>
                </a:solidFill>
              </a:rPr>
              <a:t>2.1.1.1. القيود المفروضة على التجارة بين الدول:</a:t>
            </a:r>
          </a:p>
          <a:p>
            <a:pPr marL="0" indent="0" algn="r">
              <a:buNone/>
            </a:pPr>
            <a:r>
              <a:rPr lang="ar-SA" sz="1600" b="1" dirty="0">
                <a:solidFill>
                  <a:srgbClr val="960000"/>
                </a:solidFill>
              </a:rPr>
              <a:t>الرسوم الجمركية: الضرائب المفروضة على بعض المنتجات المستوردة بهدف زيادة الإيرادات أو حماية الشركات المحلية. وكثيراً ما تستخدم الرسوم الجمركية لإجبار الدول الأخرى على تبني سلوكيات تجارية مواتية.</a:t>
            </a:r>
          </a:p>
          <a:p>
            <a:pPr marL="0" indent="0" algn="r">
              <a:buNone/>
            </a:pPr>
            <a:r>
              <a:rPr lang="ar-SA" sz="1600" b="1" dirty="0">
                <a:solidFill>
                  <a:srgbClr val="960000"/>
                </a:solidFill>
              </a:rPr>
              <a:t>الحصص: القيود المفروضة على كمية الواردات الأجنبية التي ستقبلها في فئات معينة من المنتجات. والغرض من الحصص هو الحفاظ على النقد الأجنبي وحماية الصناعة المحلية والعمالة.</a:t>
            </a:r>
          </a:p>
          <a:p>
            <a:pPr marL="0" indent="0" algn="r">
              <a:buNone/>
            </a:pPr>
            <a:r>
              <a:rPr lang="ar-SA" sz="1600" b="1" dirty="0">
                <a:solidFill>
                  <a:srgbClr val="960000"/>
                </a:solidFill>
              </a:rPr>
              <a:t>ضوابط الصرف: التي تحد من كمية النقد الأجنبي وسعر الصرف مقابل العملات الأخرى.</a:t>
            </a:r>
          </a:p>
          <a:p>
            <a:pPr marL="0" indent="0" algn="r">
              <a:buNone/>
            </a:pPr>
            <a:r>
              <a:rPr lang="ar-SA" sz="1600" b="1" dirty="0">
                <a:solidFill>
                  <a:srgbClr val="960000"/>
                </a:solidFill>
              </a:rPr>
              <a:t>الحواجز التجارية غير الجمركية: مثل التحيز ضد عطاءاتها، أو معايير المنتجات التقييدية، أو اللوائح أو الإنفاذ المفرط من جانب الدولة المضيفة. (لقد حدت شركة وول مارت في الهند من توسعها لأن الحكومة الهندية تلزم تجار التجزئة الأجانب في الهند بشراء 30% من البضائع التي يبيعونها من الشركات الصغيرة المحلية. وهذا الشرط يكاد يكون مستحيلاً بالنسبة لشركة وول مارت لأن الموردين الصغار لا يستطيعون إنتاج الكميات اللازمة من السلع التي يحتاجها بائع التجزئة العملاق.</a:t>
            </a:r>
            <a:endParaRPr lang="en-US" sz="1600" b="1" dirty="0">
              <a:solidFill>
                <a:srgbClr val="960000"/>
              </a:solidFill>
            </a:endParaRPr>
          </a:p>
        </p:txBody>
      </p:sp>
    </p:spTree>
    <p:extLst>
      <p:ext uri="{BB962C8B-B14F-4D97-AF65-F5344CB8AC3E}">
        <p14:creationId xmlns:p14="http://schemas.microsoft.com/office/powerpoint/2010/main" val="205967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sz="2200" b="1" dirty="0">
                <a:solidFill>
                  <a:srgbClr val="960000"/>
                </a:solidFill>
              </a:rPr>
              <a:t>2.1.1. The international trade system:</a:t>
            </a:r>
          </a:p>
          <a:p>
            <a:pPr marL="0" indent="0" algn="l">
              <a:lnSpc>
                <a:spcPct val="110000"/>
              </a:lnSpc>
              <a:buNone/>
            </a:pPr>
            <a:r>
              <a:rPr lang="en-US" sz="2200" b="1" u="none" strike="noStrike" baseline="0" dirty="0">
                <a:solidFill>
                  <a:schemeClr val="accent2">
                    <a:lumMod val="75000"/>
                  </a:schemeClr>
                </a:solidFill>
                <a:latin typeface="TimesLTPro-Roman"/>
              </a:rPr>
              <a:t>2.1.1.2. The World Trade Organization: </a:t>
            </a:r>
            <a:endParaRPr lang="en-US" sz="2200" b="0" u="none" strike="noStrike" baseline="0" dirty="0">
              <a:solidFill>
                <a:srgbClr val="0070C0"/>
              </a:solidFill>
              <a:latin typeface="TimesLTPro-Roman"/>
            </a:endParaRPr>
          </a:p>
          <a:p>
            <a:pPr lvl="1">
              <a:lnSpc>
                <a:spcPct val="100000"/>
              </a:lnSpc>
            </a:pPr>
            <a:r>
              <a:rPr lang="en-US" sz="2200" dirty="0">
                <a:latin typeface="TimesLTPro-Roman"/>
              </a:rPr>
              <a:t>the WTO promotes trade by reducing tariffs and other international trade barriers. it also imposes international trade sanctions and mediates global trade disputes.</a:t>
            </a:r>
          </a:p>
          <a:p>
            <a:pPr marL="457200" lvl="1" indent="0" algn="r">
              <a:lnSpc>
                <a:spcPct val="100000"/>
              </a:lnSpc>
              <a:buNone/>
            </a:pPr>
            <a:r>
              <a:rPr lang="ar-SA" sz="2200" dirty="0">
                <a:latin typeface="TimesLTPro-Roman"/>
              </a:rPr>
              <a:t>2.1.1. نظام التجارة الدولية:</a:t>
            </a:r>
          </a:p>
          <a:p>
            <a:pPr marL="457200" lvl="1" indent="0" algn="r">
              <a:lnSpc>
                <a:spcPct val="100000"/>
              </a:lnSpc>
              <a:buNone/>
            </a:pPr>
            <a:r>
              <a:rPr lang="ar-SA" sz="2200" dirty="0">
                <a:latin typeface="TimesLTPro-Roman"/>
              </a:rPr>
              <a:t>2.1.1.2. منظمة التجارة العالمية:</a:t>
            </a:r>
          </a:p>
          <a:p>
            <a:pPr marL="457200" lvl="1" indent="0" algn="r">
              <a:lnSpc>
                <a:spcPct val="100000"/>
              </a:lnSpc>
              <a:buNone/>
            </a:pPr>
            <a:r>
              <a:rPr lang="ar-SA" sz="2200" dirty="0">
                <a:latin typeface="TimesLTPro-Roman"/>
              </a:rPr>
              <a:t>تعمل منظمة التجارة العالمية على تعزيز التجارة من خلال خفض التعريفات الجمركية وغيرها من الحواجز التجارية الدولية. كما تفرض عقوبات تجارية دولية وتتوسط في النزاعات التجارية العالمية.</a:t>
            </a:r>
            <a:endParaRPr lang="en-US" sz="2200" dirty="0">
              <a:latin typeface="TimesLTPro-Roman"/>
            </a:endParaRPr>
          </a:p>
        </p:txBody>
      </p:sp>
      <p:pic>
        <p:nvPicPr>
          <p:cNvPr id="4" name="Picture 3">
            <a:extLst>
              <a:ext uri="{FF2B5EF4-FFF2-40B4-BE49-F238E27FC236}">
                <a16:creationId xmlns:a16="http://schemas.microsoft.com/office/drawing/2014/main" id="{AEFC39EA-4D12-42C2-81EF-BCBE6E174CAD}"/>
              </a:ext>
            </a:extLst>
          </p:cNvPr>
          <p:cNvPicPr>
            <a:picLocks noChangeAspect="1"/>
          </p:cNvPicPr>
          <p:nvPr/>
        </p:nvPicPr>
        <p:blipFill>
          <a:blip r:embed="rId2"/>
          <a:stretch>
            <a:fillRect/>
          </a:stretch>
        </p:blipFill>
        <p:spPr>
          <a:xfrm>
            <a:off x="2008067" y="4780484"/>
            <a:ext cx="7032902" cy="2077516"/>
          </a:xfrm>
          <a:prstGeom prst="rect">
            <a:avLst/>
          </a:prstGeom>
        </p:spPr>
      </p:pic>
    </p:spTree>
    <p:extLst>
      <p:ext uri="{BB962C8B-B14F-4D97-AF65-F5344CB8AC3E}">
        <p14:creationId xmlns:p14="http://schemas.microsoft.com/office/powerpoint/2010/main" val="386548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4060056" y="309717"/>
            <a:ext cx="8131944" cy="972654"/>
          </a:xfrm>
          <a:noFill/>
          <a:ln>
            <a:noFill/>
          </a:ln>
        </p:spPr>
        <p:txBody>
          <a:bodyPr>
            <a:noAutofit/>
          </a:bodyPr>
          <a:lstStyle/>
          <a:p>
            <a:r>
              <a:rPr lang="en-US" sz="2800" dirty="0">
                <a:latin typeface="ArialNarrowMTPro-Bold"/>
              </a:rPr>
              <a:t>2.1</a:t>
            </a:r>
            <a:r>
              <a:rPr lang="en-US" sz="2800" dirty="0"/>
              <a:t>. </a:t>
            </a:r>
            <a:r>
              <a:rPr lang="en-US" sz="2800" dirty="0">
                <a:latin typeface="ArialNarrowMTPro-Bold"/>
              </a:rPr>
              <a:t>L</a:t>
            </a:r>
            <a:r>
              <a:rPr lang="en-US" sz="2800" b="1" i="0" u="none" strike="noStrike" baseline="0" dirty="0">
                <a:latin typeface="ArialNarrowMTPro-Bold"/>
              </a:rPr>
              <a:t>ooking at the global Marketing environment</a:t>
            </a:r>
            <a:r>
              <a:rPr lang="en-US" sz="2800" dirty="0"/>
              <a:t> </a:t>
            </a:r>
          </a:p>
        </p:txBody>
      </p:sp>
      <p:pic>
        <p:nvPicPr>
          <p:cNvPr id="7" name="Picture 6">
            <a:extLst>
              <a:ext uri="{FF2B5EF4-FFF2-40B4-BE49-F238E27FC236}">
                <a16:creationId xmlns:a16="http://schemas.microsoft.com/office/drawing/2014/main" id="{D76C2A61-C5E8-4C5B-B107-2BFC0F196E26}"/>
              </a:ext>
            </a:extLst>
          </p:cNvPr>
          <p:cNvPicPr>
            <a:picLocks noChangeAspect="1"/>
          </p:cNvPicPr>
          <p:nvPr/>
        </p:nvPicPr>
        <p:blipFill>
          <a:blip r:embed="rId2"/>
          <a:stretch>
            <a:fillRect/>
          </a:stretch>
        </p:blipFill>
        <p:spPr>
          <a:xfrm>
            <a:off x="1257046" y="4294356"/>
            <a:ext cx="1642818" cy="1635351"/>
          </a:xfrm>
          <a:prstGeom prst="rect">
            <a:avLst/>
          </a:prstGeom>
        </p:spPr>
      </p:pic>
      <p:pic>
        <p:nvPicPr>
          <p:cNvPr id="5" name="Picture 4">
            <a:extLst>
              <a:ext uri="{FF2B5EF4-FFF2-40B4-BE49-F238E27FC236}">
                <a16:creationId xmlns:a16="http://schemas.microsoft.com/office/drawing/2014/main" id="{F0BC3145-F01D-4A84-8432-1717011AB6E9}"/>
              </a:ext>
            </a:extLst>
          </p:cNvPr>
          <p:cNvPicPr>
            <a:picLocks noChangeAspect="1"/>
          </p:cNvPicPr>
          <p:nvPr/>
        </p:nvPicPr>
        <p:blipFill>
          <a:blip r:embed="rId3"/>
          <a:stretch>
            <a:fillRect/>
          </a:stretch>
        </p:blipFill>
        <p:spPr>
          <a:xfrm>
            <a:off x="804672" y="733897"/>
            <a:ext cx="2518317" cy="1357916"/>
          </a:xfrm>
          <a:prstGeom prst="rect">
            <a:avLst/>
          </a:prstGeom>
        </p:spPr>
      </p:pic>
      <p:pic>
        <p:nvPicPr>
          <p:cNvPr id="6" name="Picture 5">
            <a:extLst>
              <a:ext uri="{FF2B5EF4-FFF2-40B4-BE49-F238E27FC236}">
                <a16:creationId xmlns:a16="http://schemas.microsoft.com/office/drawing/2014/main" id="{8D960A7A-2397-4250-9F83-26F4706DD254}"/>
              </a:ext>
            </a:extLst>
          </p:cNvPr>
          <p:cNvPicPr>
            <a:picLocks noChangeAspect="1"/>
          </p:cNvPicPr>
          <p:nvPr/>
        </p:nvPicPr>
        <p:blipFill>
          <a:blip r:embed="rId4"/>
          <a:stretch>
            <a:fillRect/>
          </a:stretch>
        </p:blipFill>
        <p:spPr>
          <a:xfrm>
            <a:off x="804672" y="2561697"/>
            <a:ext cx="2518317" cy="1383494"/>
          </a:xfrm>
          <a:prstGeom prst="rect">
            <a:avLst/>
          </a:prstGeom>
          <a:effectLst/>
        </p:spPr>
      </p:pic>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3322989" y="1184856"/>
            <a:ext cx="8869011" cy="5673144"/>
          </a:xfrm>
        </p:spPr>
        <p:txBody>
          <a:bodyPr>
            <a:normAutofit lnSpcReduction="10000"/>
          </a:bodyPr>
          <a:lstStyle/>
          <a:p>
            <a:pPr marL="0" indent="0">
              <a:buNone/>
            </a:pPr>
            <a:r>
              <a:rPr lang="en-US" sz="2200" b="1" dirty="0">
                <a:solidFill>
                  <a:srgbClr val="960000"/>
                </a:solidFill>
              </a:rPr>
              <a:t>2.1.1. The international trade system:</a:t>
            </a:r>
          </a:p>
          <a:p>
            <a:pPr marL="0" indent="0">
              <a:buNone/>
            </a:pPr>
            <a:r>
              <a:rPr lang="en-US" sz="2200" b="1" dirty="0">
                <a:solidFill>
                  <a:schemeClr val="accent2">
                    <a:lumMod val="75000"/>
                  </a:schemeClr>
                </a:solidFill>
                <a:latin typeface="TimesLTPro-Roman"/>
              </a:rPr>
              <a:t>2.1.1.3. Regional Free Trade Zones: </a:t>
            </a:r>
          </a:p>
          <a:p>
            <a:pPr lvl="1"/>
            <a:r>
              <a:rPr lang="en-US" sz="2200" dirty="0">
                <a:latin typeface="TimesLTPro-Roman"/>
              </a:rPr>
              <a:t>Certain countries have formed free trade zones or economic communities. These are groups of nations organized to work toward common goals in the regulation of international trade. </a:t>
            </a:r>
          </a:p>
          <a:p>
            <a:pPr lvl="1"/>
            <a:r>
              <a:rPr lang="en-US" sz="2200" dirty="0">
                <a:latin typeface="TimesLTPro-Roman"/>
              </a:rPr>
              <a:t>Examples of Regional Free Trade Zones: </a:t>
            </a:r>
          </a:p>
          <a:p>
            <a:pPr lvl="2"/>
            <a:r>
              <a:rPr lang="en-US" sz="2200" dirty="0">
                <a:latin typeface="TimesLTPro-Roman"/>
              </a:rPr>
              <a:t>European Union (EU).</a:t>
            </a:r>
          </a:p>
          <a:p>
            <a:pPr lvl="2"/>
            <a:r>
              <a:rPr lang="en-US" sz="2200" dirty="0">
                <a:latin typeface="TimesLTPro-Roman"/>
              </a:rPr>
              <a:t>North American Free Trade Agreement (NAFTA)</a:t>
            </a:r>
          </a:p>
          <a:p>
            <a:pPr lvl="2"/>
            <a:r>
              <a:rPr lang="en-US" sz="2200" dirty="0">
                <a:latin typeface="TimesLTPro-Roman"/>
              </a:rPr>
              <a:t>Gulf Cooperation Council (GCC)</a:t>
            </a:r>
          </a:p>
          <a:p>
            <a:pPr marL="914400" lvl="2" indent="0" algn="r">
              <a:buNone/>
            </a:pPr>
            <a:r>
              <a:rPr lang="ar-SA" sz="2200" dirty="0">
                <a:latin typeface="TimesLTPro-Roman"/>
              </a:rPr>
              <a:t>2.1.1. نظام التجارة الدولية:</a:t>
            </a:r>
          </a:p>
          <a:p>
            <a:pPr marL="914400" lvl="2" indent="0" algn="r">
              <a:buNone/>
            </a:pPr>
            <a:r>
              <a:rPr lang="ar-SA" sz="2200" dirty="0">
                <a:latin typeface="TimesLTPro-Roman"/>
              </a:rPr>
              <a:t>2.1.1.3. مناطق التجارة الحرة الإقليمية:</a:t>
            </a:r>
          </a:p>
          <a:p>
            <a:pPr marL="914400" lvl="2" indent="0" algn="r">
              <a:buNone/>
            </a:pPr>
            <a:r>
              <a:rPr lang="ar-SA" sz="2200" dirty="0">
                <a:latin typeface="TimesLTPro-Roman"/>
              </a:rPr>
              <a:t>لقد شكلت بعض الدول مناطق تجارة حرة أو مجتمعات اقتصادية. وهي عبارة عن مجموعات من الدول المنظمة للعمل نحو تحقيق أهداف مشتركة في تنظيم التجارة الدولية.</a:t>
            </a:r>
          </a:p>
          <a:p>
            <a:pPr marL="914400" lvl="2" indent="0" algn="r">
              <a:buNone/>
            </a:pPr>
            <a:r>
              <a:rPr lang="ar-SA" sz="2200" dirty="0">
                <a:latin typeface="TimesLTPro-Roman"/>
              </a:rPr>
              <a:t>أمثلة على مناطق التجارة الحرة الإقليمية:</a:t>
            </a:r>
          </a:p>
          <a:p>
            <a:pPr marL="914400" lvl="2" indent="0" algn="r">
              <a:buNone/>
            </a:pPr>
            <a:r>
              <a:rPr lang="ar-SA" sz="2200" dirty="0">
                <a:latin typeface="TimesLTPro-Roman"/>
              </a:rPr>
              <a:t>-الاتحاد الأوروبي.</a:t>
            </a:r>
          </a:p>
          <a:p>
            <a:pPr marL="914400" lvl="2" indent="0" algn="r">
              <a:buNone/>
            </a:pPr>
            <a:r>
              <a:rPr lang="ar-SA" sz="2200" dirty="0">
                <a:latin typeface="TimesLTPro-Roman"/>
              </a:rPr>
              <a:t>-اتفاقية التجارة الحرة لأمريكا الشمالية (نافتا)</a:t>
            </a:r>
          </a:p>
          <a:p>
            <a:pPr marL="914400" lvl="2" indent="0" algn="r">
              <a:buNone/>
            </a:pPr>
            <a:r>
              <a:rPr lang="ar-SA" sz="2200" dirty="0">
                <a:latin typeface="TimesLTPro-Roman"/>
              </a:rPr>
              <a:t>-مجلس التعاون الخليجي </a:t>
            </a:r>
            <a:endParaRPr lang="en-US" sz="2200" dirty="0">
              <a:latin typeface="TimesLTPro-Roman"/>
            </a:endParaRPr>
          </a:p>
        </p:txBody>
      </p:sp>
    </p:spTree>
    <p:extLst>
      <p:ext uri="{BB962C8B-B14F-4D97-AF65-F5344CB8AC3E}">
        <p14:creationId xmlns:p14="http://schemas.microsoft.com/office/powerpoint/2010/main" val="1564617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207987"/>
            <a:ext cx="9170158" cy="840659"/>
          </a:xfrm>
          <a:noFill/>
          <a:ln>
            <a:noFill/>
          </a:ln>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2.1.2. The Economic Environment  </a:t>
            </a:r>
            <a:r>
              <a:rPr lang="ar-SA" b="1" dirty="0">
                <a:solidFill>
                  <a:srgbClr val="960000"/>
                </a:solidFill>
              </a:rPr>
              <a:t>2.1.2. البيئة الاقتصادية</a:t>
            </a:r>
            <a:endParaRPr lang="en-US" b="1" dirty="0">
              <a:solidFill>
                <a:srgbClr val="960000"/>
              </a:solidFill>
            </a:endParaRPr>
          </a:p>
        </p:txBody>
      </p:sp>
      <p:graphicFrame>
        <p:nvGraphicFramePr>
          <p:cNvPr id="5" name="Diagram 4">
            <a:extLst>
              <a:ext uri="{FF2B5EF4-FFF2-40B4-BE49-F238E27FC236}">
                <a16:creationId xmlns:a16="http://schemas.microsoft.com/office/drawing/2014/main" id="{162BE42A-C3B0-4962-8B94-6BBF4EE51AFA}"/>
              </a:ext>
            </a:extLst>
          </p:cNvPr>
          <p:cNvGraphicFramePr/>
          <p:nvPr>
            <p:extLst>
              <p:ext uri="{D42A27DB-BD31-4B8C-83A1-F6EECF244321}">
                <p14:modId xmlns:p14="http://schemas.microsoft.com/office/powerpoint/2010/main" val="1657654160"/>
              </p:ext>
            </p:extLst>
          </p:nvPr>
        </p:nvGraphicFramePr>
        <p:xfrm>
          <a:off x="2345874" y="2344993"/>
          <a:ext cx="7239819" cy="35573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0012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357218" y="523309"/>
            <a:ext cx="9170158" cy="742721"/>
          </a:xfrm>
        </p:spPr>
        <p:txBody>
          <a:bodyPr/>
          <a:lstStyle/>
          <a:p>
            <a:r>
              <a:rPr lang="en-US" b="1" dirty="0">
                <a:solidFill>
                  <a:srgbClr val="C00000"/>
                </a:solidFill>
              </a:rPr>
              <a:t>1. Industrial structure: </a:t>
            </a:r>
            <a:r>
              <a:rPr lang="ar-SA" dirty="0">
                <a:solidFill>
                  <a:srgbClr val="C00000"/>
                </a:solidFill>
              </a:rPr>
              <a:t>1. الهيكل الصناعي:</a:t>
            </a:r>
            <a:endParaRPr lang="en-US" dirty="0">
              <a:solidFill>
                <a:srgbClr val="C00000"/>
              </a:solidFill>
            </a:endParaRPr>
          </a:p>
        </p:txBody>
      </p:sp>
      <p:graphicFrame>
        <p:nvGraphicFramePr>
          <p:cNvPr id="4" name="Diagram 3">
            <a:extLst>
              <a:ext uri="{FF2B5EF4-FFF2-40B4-BE49-F238E27FC236}">
                <a16:creationId xmlns:a16="http://schemas.microsoft.com/office/drawing/2014/main" id="{F0AB450D-82FD-4101-A4D3-F2336143C18C}"/>
              </a:ext>
            </a:extLst>
          </p:cNvPr>
          <p:cNvGraphicFramePr/>
          <p:nvPr>
            <p:extLst>
              <p:ext uri="{D42A27DB-BD31-4B8C-83A1-F6EECF244321}">
                <p14:modId xmlns:p14="http://schemas.microsoft.com/office/powerpoint/2010/main" val="152131582"/>
              </p:ext>
            </p:extLst>
          </p:nvPr>
        </p:nvGraphicFramePr>
        <p:xfrm>
          <a:off x="2647239" y="2531635"/>
          <a:ext cx="6574034" cy="43263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0C0E98E0-B429-4780-95E4-8056379D2A00}"/>
              </a:ext>
            </a:extLst>
          </p:cNvPr>
          <p:cNvSpPr txBox="1"/>
          <p:nvPr/>
        </p:nvSpPr>
        <p:spPr>
          <a:xfrm>
            <a:off x="2850092" y="1697159"/>
            <a:ext cx="5732900" cy="830997"/>
          </a:xfrm>
          <a:prstGeom prst="rect">
            <a:avLst/>
          </a:prstGeom>
          <a:noFill/>
        </p:spPr>
        <p:txBody>
          <a:bodyPr wrap="square">
            <a:spAutoFit/>
          </a:bodyPr>
          <a:lstStyle/>
          <a:p>
            <a:pPr marL="0" indent="0" algn="ctr">
              <a:buNone/>
            </a:pPr>
            <a:r>
              <a:rPr lang="en-US" sz="2400" b="1" u="none" strike="noStrike" baseline="0" dirty="0">
                <a:solidFill>
                  <a:srgbClr val="960000"/>
                </a:solidFill>
                <a:latin typeface="TimesLTPro-Roman"/>
              </a:rPr>
              <a:t>The four types of industrial structures</a:t>
            </a:r>
          </a:p>
          <a:p>
            <a:pPr algn="ctr"/>
            <a:r>
              <a:rPr lang="ar-SA" sz="2400" b="1" dirty="0">
                <a:solidFill>
                  <a:srgbClr val="960000"/>
                </a:solidFill>
              </a:rPr>
              <a:t>أنواع الهياكل الصناعية الأربعة</a:t>
            </a:r>
            <a:endParaRPr lang="en-US" sz="2400" b="1" dirty="0">
              <a:solidFill>
                <a:srgbClr val="960000"/>
              </a:solidFill>
            </a:endParaRPr>
          </a:p>
        </p:txBody>
      </p:sp>
    </p:spTree>
    <p:extLst>
      <p:ext uri="{BB962C8B-B14F-4D97-AF65-F5344CB8AC3E}">
        <p14:creationId xmlns:p14="http://schemas.microsoft.com/office/powerpoint/2010/main" val="2680627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493579" y="210267"/>
            <a:ext cx="9170158" cy="1325563"/>
          </a:xfrm>
        </p:spPr>
        <p:txBody>
          <a:bodyPr/>
          <a:lstStyle/>
          <a:p>
            <a:r>
              <a:rPr lang="en-US" b="1" dirty="0">
                <a:solidFill>
                  <a:srgbClr val="C00000"/>
                </a:solidFill>
              </a:rPr>
              <a:t>1. Industrial structure</a:t>
            </a:r>
            <a:endParaRPr lang="en-US" dirty="0">
              <a:solidFill>
                <a:srgbClr val="C00000"/>
              </a:solidFill>
            </a:endParaRPr>
          </a:p>
        </p:txBody>
      </p:sp>
      <p:sp>
        <p:nvSpPr>
          <p:cNvPr id="3" name="Content Placeholder 2">
            <a:extLst>
              <a:ext uri="{FF2B5EF4-FFF2-40B4-BE49-F238E27FC236}">
                <a16:creationId xmlns:a16="http://schemas.microsoft.com/office/drawing/2014/main" id="{A55BE635-8EA3-4BA9-B1F7-60ADADEB4409}"/>
              </a:ext>
            </a:extLst>
          </p:cNvPr>
          <p:cNvSpPr>
            <a:spLocks noGrp="1"/>
          </p:cNvSpPr>
          <p:nvPr>
            <p:ph idx="1"/>
          </p:nvPr>
        </p:nvSpPr>
        <p:spPr>
          <a:xfrm>
            <a:off x="0" y="1146220"/>
            <a:ext cx="12192000" cy="5711780"/>
          </a:xfrm>
        </p:spPr>
        <p:txBody>
          <a:bodyPr>
            <a:normAutofit lnSpcReduction="10000"/>
          </a:bodyPr>
          <a:lstStyle/>
          <a:p>
            <a:pPr algn="l">
              <a:lnSpc>
                <a:spcPct val="110000"/>
              </a:lnSpc>
            </a:pPr>
            <a:r>
              <a:rPr lang="en-US" sz="1600" b="1" i="1" dirty="0">
                <a:solidFill>
                  <a:srgbClr val="960000"/>
                </a:solidFill>
                <a:latin typeface="TimesLTPro-BoldItalic"/>
              </a:rPr>
              <a:t>Subsistence economies</a:t>
            </a:r>
            <a:r>
              <a:rPr lang="en-US" sz="1600" b="1" i="1" u="none" strike="noStrike" baseline="0" dirty="0">
                <a:solidFill>
                  <a:srgbClr val="960000"/>
                </a:solidFill>
                <a:latin typeface="TimesLTPro-BoldItalic"/>
              </a:rPr>
              <a:t>. </a:t>
            </a:r>
            <a:r>
              <a:rPr lang="en-US" sz="1600" b="0" i="0" u="none" strike="noStrike" baseline="0" dirty="0">
                <a:solidFill>
                  <a:srgbClr val="000000"/>
                </a:solidFill>
                <a:latin typeface="TimesLTPro-Roman"/>
              </a:rPr>
              <a:t>In a subsistence economy, the vast majority of people engage in simple agriculture. These economies offer few market opportunities. Many African countries fall into this category.</a:t>
            </a:r>
          </a:p>
          <a:p>
            <a:pPr algn="l">
              <a:lnSpc>
                <a:spcPct val="110000"/>
              </a:lnSpc>
            </a:pPr>
            <a:r>
              <a:rPr lang="en-US" sz="1600" b="1" i="1" u="none" strike="noStrike" baseline="0" dirty="0">
                <a:solidFill>
                  <a:srgbClr val="960000"/>
                </a:solidFill>
                <a:latin typeface="TimesLTPro-BoldItalic"/>
              </a:rPr>
              <a:t>Raw material exporting economies.</a:t>
            </a:r>
            <a:r>
              <a:rPr lang="en-US" sz="1600" b="1" i="1" u="none" strike="noStrike" baseline="0" dirty="0">
                <a:solidFill>
                  <a:srgbClr val="000000"/>
                </a:solidFill>
                <a:latin typeface="TimesLTPro-BoldItalic"/>
              </a:rPr>
              <a:t> </a:t>
            </a:r>
            <a:r>
              <a:rPr lang="en-US" sz="1600" b="0" i="0" u="none" strike="noStrike" baseline="0" dirty="0">
                <a:solidFill>
                  <a:srgbClr val="000000"/>
                </a:solidFill>
                <a:latin typeface="TimesLTPro-Roman"/>
              </a:rPr>
              <a:t>These economies are rich in one or more natural resources but poor in other ways. Much of their revenue comes from exporting these resources. These countries are good markets for large equipment, tools and supplies, and trucks. If there are many foreign residents and a wealthy upper class, they are also a market for luxury goods.</a:t>
            </a:r>
          </a:p>
          <a:p>
            <a:pPr algn="l">
              <a:lnSpc>
                <a:spcPct val="110000"/>
              </a:lnSpc>
            </a:pPr>
            <a:r>
              <a:rPr lang="en-US" sz="1600" b="1" i="1" u="none" strike="noStrike" baseline="0" dirty="0">
                <a:solidFill>
                  <a:srgbClr val="960000"/>
                </a:solidFill>
                <a:latin typeface="TimesLTPro-BoldItalic"/>
              </a:rPr>
              <a:t>Emerging economies (industrializing economies). </a:t>
            </a:r>
            <a:r>
              <a:rPr lang="en-US" sz="1600" b="0" i="0" u="none" strike="noStrike" baseline="0" dirty="0">
                <a:solidFill>
                  <a:srgbClr val="000000"/>
                </a:solidFill>
                <a:latin typeface="TimesLTPro-Roman"/>
              </a:rPr>
              <a:t>In an emerging economy, fast growth in manufacturing results in rapid overall economic growth. Examples include the BRIC countries—Brazil, Russia, India, and China. As more developed markets stagnate and become increasingly competitive, many marketers are now targeting growth opportunities in emerging markets.</a:t>
            </a:r>
          </a:p>
          <a:p>
            <a:pPr algn="l">
              <a:lnSpc>
                <a:spcPct val="110000"/>
              </a:lnSpc>
            </a:pPr>
            <a:r>
              <a:rPr lang="en-US" sz="1600" b="1" i="1" u="none" strike="noStrike" baseline="0" dirty="0">
                <a:solidFill>
                  <a:srgbClr val="960000"/>
                </a:solidFill>
                <a:latin typeface="TimesLTPro-BoldItalic"/>
              </a:rPr>
              <a:t>Industrial economies. </a:t>
            </a:r>
            <a:r>
              <a:rPr lang="en-US" sz="1600" b="0" i="0" u="none" strike="noStrike" baseline="0" dirty="0">
                <a:solidFill>
                  <a:srgbClr val="000000"/>
                </a:solidFill>
                <a:latin typeface="TimesLTPro-Roman"/>
              </a:rPr>
              <a:t>Industrial economies are major exporters of manufactured goods, services, and investment funds. They trade goods among themselves and also export them to other types of economies for raw materials and semifinished goods. Examples include the United States, Japan, and Norway.</a:t>
            </a:r>
          </a:p>
          <a:p>
            <a:pPr marL="0" indent="0" algn="r">
              <a:lnSpc>
                <a:spcPct val="110000"/>
              </a:lnSpc>
              <a:buNone/>
            </a:pPr>
            <a:r>
              <a:rPr lang="ar-SA" sz="1600" b="1" dirty="0"/>
              <a:t>-اقتصاديات حد الكفاف. في اقتصاد الكفاف، تشارك الغالبية العظمى من الناس في الزراعة البسيطة. تقدم هذه الاقتصادات فرصًا قليلة للسوق. تندرج العديد من الدول الأفريقية ضمن هذه الفئة.</a:t>
            </a:r>
          </a:p>
          <a:p>
            <a:pPr marL="0" indent="0" algn="r">
              <a:lnSpc>
                <a:spcPct val="110000"/>
              </a:lnSpc>
              <a:buNone/>
            </a:pPr>
            <a:r>
              <a:rPr lang="ar-SA" sz="1600" b="1" dirty="0"/>
              <a:t>-اقتصادات تصدير المواد الخام. هذه الاقتصادات غنية بمورد طبيعي واحد أو أكثر ولكنها فقيرة بطرق أخرى. يأتي الكثير من عائداتها من تصدير هذه الموارد. هذه البلدان هي أسواق جيدة للمعدات الكبيرة والأدوات والإمدادات والشاحنات. إذا كان هناك العديد من المقيمين الأجانب وطبقة عليا ثرية، فهي أيضًا سوق للسلع الفاخرة.</a:t>
            </a:r>
          </a:p>
          <a:p>
            <a:pPr marL="0" indent="0" algn="r">
              <a:lnSpc>
                <a:spcPct val="110000"/>
              </a:lnSpc>
              <a:buNone/>
            </a:pPr>
            <a:r>
              <a:rPr lang="ar-SA" sz="1600" b="1" dirty="0"/>
              <a:t>-الاقتصادات الناشئة (الاقتصادات في طور التصنيع). في الاقتصاد الناشئ، يؤدي النمو السريع في التصنيع إلى نمو اقتصادي سريع بشكل عام. تشمل الأمثلة دول </a:t>
            </a:r>
            <a:r>
              <a:rPr lang="ar-SA" sz="1600" b="1" dirty="0" err="1"/>
              <a:t>البريكس</a:t>
            </a:r>
            <a:r>
              <a:rPr lang="ar-SA" sz="1600" b="1" dirty="0"/>
              <a:t> - البرازيل وروسيا والهند والصين. مع ركود الأسواق الأكثر تقدمًا وزيادة قدرتها التنافسية، يستهدف العديد من المسوقين الآن فرص النمو في الأسواق الناشئة.</a:t>
            </a:r>
          </a:p>
          <a:p>
            <a:pPr marL="0" indent="0" algn="r">
              <a:lnSpc>
                <a:spcPct val="110000"/>
              </a:lnSpc>
              <a:buNone/>
            </a:pPr>
            <a:r>
              <a:rPr lang="ar-SA" sz="1600" b="1" dirty="0"/>
              <a:t>-الاقتصادات الصناعية. الاقتصادات الصناعية هي المصدرون الرئيسيون للسلع المصنعة والخدمات وصناديق الاستثمار. يتاجرون بالسلع فيما بينهم ويصدرونها أيضًا إلى أنواع أخرى من الاقتصادات للمواد الخام والسلع شبه المصنعة. تشمل الأمثلة الولايات المتحدة واليابان والنرويج</a:t>
            </a:r>
            <a:r>
              <a:rPr lang="ar-SA" sz="1600" dirty="0"/>
              <a:t>.</a:t>
            </a:r>
            <a:endParaRPr lang="en-US" sz="1600" dirty="0"/>
          </a:p>
        </p:txBody>
      </p:sp>
    </p:spTree>
    <p:extLst>
      <p:ext uri="{BB962C8B-B14F-4D97-AF65-F5344CB8AC3E}">
        <p14:creationId xmlns:p14="http://schemas.microsoft.com/office/powerpoint/2010/main" val="517497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423240" y="67880"/>
            <a:ext cx="9170158" cy="1325563"/>
          </a:xfrm>
        </p:spPr>
        <p:txBody>
          <a:bodyPr/>
          <a:lstStyle/>
          <a:p>
            <a:r>
              <a:rPr lang="en-US" b="1" dirty="0">
                <a:solidFill>
                  <a:srgbClr val="C00000"/>
                </a:solidFill>
              </a:rPr>
              <a:t>2. Income distribution </a:t>
            </a:r>
            <a:r>
              <a:rPr lang="ar-SA" dirty="0">
                <a:solidFill>
                  <a:srgbClr val="C00000"/>
                </a:solidFill>
              </a:rPr>
              <a:t>2. توزيع الدخل</a:t>
            </a:r>
            <a:endParaRPr lang="en-US" dirty="0">
              <a:solidFill>
                <a:srgbClr val="C00000"/>
              </a:solidFill>
            </a:endParaRPr>
          </a:p>
        </p:txBody>
      </p:sp>
      <p:sp>
        <p:nvSpPr>
          <p:cNvPr id="3" name="Content Placeholder 2">
            <a:extLst>
              <a:ext uri="{FF2B5EF4-FFF2-40B4-BE49-F238E27FC236}">
                <a16:creationId xmlns:a16="http://schemas.microsoft.com/office/drawing/2014/main" id="{A55BE635-8EA3-4BA9-B1F7-60ADADEB4409}"/>
              </a:ext>
            </a:extLst>
          </p:cNvPr>
          <p:cNvSpPr>
            <a:spLocks noGrp="1"/>
          </p:cNvSpPr>
          <p:nvPr>
            <p:ph idx="1"/>
          </p:nvPr>
        </p:nvSpPr>
        <p:spPr>
          <a:xfrm>
            <a:off x="0" y="1210614"/>
            <a:ext cx="12192000" cy="5647386"/>
          </a:xfrm>
        </p:spPr>
        <p:txBody>
          <a:bodyPr>
            <a:normAutofit/>
          </a:bodyPr>
          <a:lstStyle/>
          <a:p>
            <a:pPr algn="l">
              <a:lnSpc>
                <a:spcPct val="110000"/>
              </a:lnSpc>
            </a:pPr>
            <a:r>
              <a:rPr lang="en-US" sz="2000" b="0" i="0" u="none" strike="noStrike" baseline="0" dirty="0">
                <a:solidFill>
                  <a:srgbClr val="000000"/>
                </a:solidFill>
                <a:latin typeface="TimesLTPro-Roman"/>
              </a:rPr>
              <a:t>Industrialized nations may have low-, medium-, and high-income households. In contrast, countries with subsistence economies consist mostly of households with very low family incomes. Still other countries may have households with either very low or very high incomes.</a:t>
            </a:r>
          </a:p>
          <a:p>
            <a:pPr algn="l">
              <a:lnSpc>
                <a:spcPct val="110000"/>
              </a:lnSpc>
            </a:pPr>
            <a:r>
              <a:rPr lang="en-US" sz="2000" b="1" dirty="0"/>
              <a:t>These days, companies in a wide range of industries—from cars to computers to soft drinks—are increasingly targeting middle-income or low-income consumers in emerging economies. For example, as soft drink sales growth has lost its fizz in North America and Europe, Coca-Cola has had to look elsewhere to meet its ambitious growth goals. So, the company has set its sights on Africa, with its promising though challenging long-term growth opportunities.</a:t>
            </a:r>
          </a:p>
          <a:p>
            <a:pPr marL="0" indent="0" algn="r">
              <a:lnSpc>
                <a:spcPct val="110000"/>
              </a:lnSpc>
              <a:buNone/>
            </a:pPr>
            <a:r>
              <a:rPr lang="ar-SA" sz="2000" dirty="0"/>
              <a:t>-إن الدول الصناعية قد تضم أسراً من ذوي الدخول المنخفضة والمتوسطة والمرتفعة. وعلى النقيض من ذلك، تتألف الدول ذات الاقتصادات التي تعيش على الكفاف في الغالب من أسر ذات دخول أسرية منخفضة للغاية. وقد تضم دول أخرى أسراً ذات دخول منخفضة للغاية أو مرتفعة للغاية. </a:t>
            </a:r>
          </a:p>
          <a:p>
            <a:pPr marL="0" indent="0" algn="r">
              <a:lnSpc>
                <a:spcPct val="110000"/>
              </a:lnSpc>
              <a:buNone/>
            </a:pPr>
            <a:r>
              <a:rPr lang="ar-SA" sz="2000" dirty="0"/>
              <a:t>-في هذه الأيام، تستهدف الشركات في مجموعة واسعة من الصناعات ــ من السيارات إلى أجهزة الكمبيوتر إلى المشروبات الغازية ــ المستهلكين من ذوي الدخول المتوسطة أو المنخفضة في الاقتصادات الناشئة على نحو متزايد. على سبيل المثال، مع فقدان نمو مبيعات المشروبات الغازية لقوتها في أميركا الشمالية وأوروبا، اضطرت شركة كوكا كولا إلى البحث في أماكن أخرى لتحقيق أهداف النمو الطموحة. وعلى هذا فقد وجهت الشركة أنظارها إلى أفريقيا، حيث فرص النمو الواعدة على المدى الطويل رغم التحديات التي تواجهها.</a:t>
            </a:r>
            <a:endParaRPr lang="en-US" sz="2000" dirty="0"/>
          </a:p>
        </p:txBody>
      </p:sp>
    </p:spTree>
    <p:extLst>
      <p:ext uri="{BB962C8B-B14F-4D97-AF65-F5344CB8AC3E}">
        <p14:creationId xmlns:p14="http://schemas.microsoft.com/office/powerpoint/2010/main" val="1172359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210614"/>
            <a:ext cx="12034684" cy="5647386"/>
          </a:xfrm>
        </p:spPr>
        <p:txBody>
          <a:bodyPr>
            <a:normAutofit/>
          </a:bodyPr>
          <a:lstStyle/>
          <a:p>
            <a:pPr marL="0" indent="0">
              <a:buNone/>
            </a:pPr>
            <a:r>
              <a:rPr lang="en-US" sz="2000" b="1" dirty="0">
                <a:solidFill>
                  <a:srgbClr val="960000"/>
                </a:solidFill>
              </a:rPr>
              <a:t>2.1.3. Political-legal environment:</a:t>
            </a:r>
          </a:p>
          <a:p>
            <a:pPr algn="l">
              <a:lnSpc>
                <a:spcPct val="100000"/>
              </a:lnSpc>
            </a:pPr>
            <a:r>
              <a:rPr lang="en-US" sz="2000" b="0" i="0" u="none" strike="noStrike" baseline="0" dirty="0">
                <a:latin typeface="TimesLTPro-Roman"/>
              </a:rPr>
              <a:t>In considering whether to do business in a given country, a company should consider factors such as the country’s attitudes toward international buying, government bureaucracy, political stability, and monetary regulations. Some nations are very receptive to foreign firms; others are less accommodating.</a:t>
            </a:r>
          </a:p>
          <a:p>
            <a:pPr algn="l">
              <a:lnSpc>
                <a:spcPct val="100000"/>
              </a:lnSpc>
            </a:pPr>
            <a:r>
              <a:rPr lang="en-US" sz="2000" dirty="0">
                <a:latin typeface="TimesLTPro-Roman"/>
              </a:rPr>
              <a:t>For example, India has tended to bother foreign businesses with import quotas, currency restrictions, and other limitations that make operating there a challenge. In contrast, neighboring Asian countries, such as Singapore and Thailand, court foreign investors and shower them with incentives and favorable operating conditions.</a:t>
            </a:r>
          </a:p>
          <a:p>
            <a:pPr marL="0" indent="0" algn="r">
              <a:lnSpc>
                <a:spcPct val="100000"/>
              </a:lnSpc>
              <a:buNone/>
            </a:pPr>
            <a:r>
              <a:rPr lang="ar-SA" sz="2000" dirty="0">
                <a:latin typeface="TimesLTPro-Roman"/>
              </a:rPr>
              <a:t>2.1.3. البيئة السياسية والقانونية:</a:t>
            </a:r>
          </a:p>
          <a:p>
            <a:pPr marL="0" indent="0" algn="r">
              <a:lnSpc>
                <a:spcPct val="100000"/>
              </a:lnSpc>
              <a:buNone/>
            </a:pPr>
            <a:r>
              <a:rPr lang="ar-SA" sz="2000" dirty="0">
                <a:latin typeface="TimesLTPro-Roman"/>
              </a:rPr>
              <a:t>عند النظر في ما إذا كان ينبغي للشركة ممارسة الأعمال في بلد معين، ينبغي لها أن تأخذ في الاعتبار عوامل مثل مواقف البلد تجاه الشراء الدولي، والبيروقراطية الحكومية، والاستقرار السياسي، والتنظيمات النقدية. بعض الدول متقبلة للغاية للشركات الأجنبية؛ والبعض الآخر أقل استيعابًا.</a:t>
            </a:r>
          </a:p>
          <a:p>
            <a:pPr marL="0" indent="0" algn="r">
              <a:lnSpc>
                <a:spcPct val="100000"/>
              </a:lnSpc>
              <a:buNone/>
            </a:pPr>
            <a:r>
              <a:rPr lang="ar-SA" sz="2000" dirty="0">
                <a:latin typeface="TimesLTPro-Roman"/>
              </a:rPr>
              <a:t>على سبيل المثال، تميل الهند إلى إزعاج الشركات الأجنبية بحصص الاستيراد، والقيود على العملة، وغيرها من القيود التي تجعل العمل هناك تحديًا. وعلى النقيض من ذلك، فإن الدول الآسيوية المجاورة، مثل سنغافورة وتايلاند، تغازل المستثمرين الأجانب وتغدق عليهم الحوافز وظروف التشغيل المواتية.</a:t>
            </a:r>
            <a:endParaRPr lang="en-US" sz="2000" dirty="0">
              <a:latin typeface="TimesLTPro-Roman"/>
            </a:endParaRPr>
          </a:p>
        </p:txBody>
      </p:sp>
    </p:spTree>
    <p:extLst>
      <p:ext uri="{BB962C8B-B14F-4D97-AF65-F5344CB8AC3E}">
        <p14:creationId xmlns:p14="http://schemas.microsoft.com/office/powerpoint/2010/main" val="2760716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275008"/>
            <a:ext cx="12034684" cy="5582992"/>
          </a:xfrm>
        </p:spPr>
        <p:txBody>
          <a:bodyPr>
            <a:normAutofit/>
          </a:bodyPr>
          <a:lstStyle/>
          <a:p>
            <a:pPr marL="0" indent="0">
              <a:buNone/>
            </a:pPr>
            <a:r>
              <a:rPr lang="en-US" sz="2000" b="1" dirty="0">
                <a:solidFill>
                  <a:srgbClr val="960000"/>
                </a:solidFill>
              </a:rPr>
              <a:t>2.1.4. Cultural environment:</a:t>
            </a:r>
          </a:p>
          <a:p>
            <a:pPr algn="l">
              <a:lnSpc>
                <a:spcPct val="100000"/>
              </a:lnSpc>
            </a:pPr>
            <a:r>
              <a:rPr lang="en-US" sz="2000" b="1" i="0" u="none" strike="noStrike" baseline="0" dirty="0">
                <a:solidFill>
                  <a:schemeClr val="accent6">
                    <a:lumMod val="75000"/>
                  </a:schemeClr>
                </a:solidFill>
                <a:latin typeface="ArialNarrowMTPro-Bold"/>
              </a:rPr>
              <a:t>The impact of culture on Marketing strategy: </a:t>
            </a:r>
          </a:p>
          <a:p>
            <a:pPr lvl="1">
              <a:lnSpc>
                <a:spcPct val="100000"/>
              </a:lnSpc>
            </a:pPr>
            <a:r>
              <a:rPr lang="en-US" sz="2000" dirty="0">
                <a:latin typeface="TimesLTPro-Roman"/>
              </a:rPr>
              <a:t>Sellers must understand the ways that consumers in different countries think about and use certain products before planning a marketing program.</a:t>
            </a:r>
          </a:p>
          <a:p>
            <a:pPr lvl="1">
              <a:lnSpc>
                <a:spcPct val="100000"/>
              </a:lnSpc>
            </a:pPr>
            <a:r>
              <a:rPr lang="en-US" sz="2000" dirty="0">
                <a:latin typeface="TimesLTPro-Roman"/>
              </a:rPr>
              <a:t>Example: the average French man uses almost twice as many cosmetics and grooming aids as his wife. The Germans and the French eat more packaged, branded spaghetti than Italians do. Some 49 percent of Chinese eat on the way to work. Most American women let down their hair and take off makeup at bedtime, whereas 15 percent of Chinese women style their hair at bedtime and 11 percent put on makeup. </a:t>
            </a:r>
          </a:p>
          <a:p>
            <a:pPr marL="457200" lvl="1" indent="0" algn="r">
              <a:lnSpc>
                <a:spcPct val="100000"/>
              </a:lnSpc>
              <a:buNone/>
            </a:pPr>
            <a:r>
              <a:rPr lang="ar-SA" sz="2000" dirty="0">
                <a:latin typeface="TimesLTPro-Roman"/>
              </a:rPr>
              <a:t>2.1.4. البيئة الثقافية:</a:t>
            </a:r>
          </a:p>
          <a:p>
            <a:pPr marL="457200" lvl="1" indent="0" algn="r">
              <a:lnSpc>
                <a:spcPct val="100000"/>
              </a:lnSpc>
              <a:buNone/>
            </a:pPr>
            <a:r>
              <a:rPr lang="ar-SA" sz="2000" dirty="0">
                <a:latin typeface="TimesLTPro-Roman"/>
              </a:rPr>
              <a:t>تأثير الثقافة على استراتيجية التسويق:</a:t>
            </a:r>
          </a:p>
          <a:p>
            <a:pPr marL="457200" lvl="1" indent="0" algn="r">
              <a:lnSpc>
                <a:spcPct val="100000"/>
              </a:lnSpc>
              <a:buNone/>
            </a:pPr>
            <a:r>
              <a:rPr lang="ar-SA" sz="2000" dirty="0">
                <a:latin typeface="TimesLTPro-Roman"/>
              </a:rPr>
              <a:t>يتعين على البائعين أن يفهموا الطرق التي يفكر بها المستهلكون في مختلف البلدان في منتجات معينة ويستخدمونها قبل التخطيط لبرنامج تسويقي.</a:t>
            </a:r>
          </a:p>
          <a:p>
            <a:pPr marL="457200" lvl="1" indent="0" algn="r">
              <a:lnSpc>
                <a:spcPct val="100000"/>
              </a:lnSpc>
              <a:buNone/>
            </a:pPr>
            <a:r>
              <a:rPr lang="ar-SA" sz="2000" dirty="0">
                <a:latin typeface="TimesLTPro-Roman"/>
              </a:rPr>
              <a:t>مثال: يستخدم الرجل الفرنسي العادي مستحضرات التجميل وأدوات العناية الشخصية أكثر من زوجته بمرتين تقريبًا. ويتناول الألمان والفرنسيون معكرونة معلبة تحمل علامات تجارية أكثر من الإيطاليين. ويتناول حوالي 49% من الصينيين الطعام في طريقهم إلى العمل. وتترك معظم النساء الأمريكيات شعرهن </a:t>
            </a:r>
            <a:r>
              <a:rPr lang="ar-SA" sz="2000" dirty="0" err="1">
                <a:latin typeface="TimesLTPro-Roman"/>
              </a:rPr>
              <a:t>منسدلاً</a:t>
            </a:r>
            <a:r>
              <a:rPr lang="ar-SA" sz="2000" dirty="0">
                <a:latin typeface="TimesLTPro-Roman"/>
              </a:rPr>
              <a:t> ويزيلن المكياج قبل النوم، في حين تصفف 15% من النساء الصينيات شعرهن قبل النوم وتضع 11% منهن المكياج.</a:t>
            </a:r>
            <a:endParaRPr lang="en-US" sz="2000" dirty="0">
              <a:latin typeface="TimesLTPro-Roman"/>
            </a:endParaRPr>
          </a:p>
        </p:txBody>
      </p:sp>
    </p:spTree>
    <p:extLst>
      <p:ext uri="{BB962C8B-B14F-4D97-AF65-F5344CB8AC3E}">
        <p14:creationId xmlns:p14="http://schemas.microsoft.com/office/powerpoint/2010/main" val="265093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EBBEA-BB5E-43D2-AE8A-0FDD48C1C3FF}"/>
              </a:ext>
            </a:extLst>
          </p:cNvPr>
          <p:cNvSpPr>
            <a:spLocks noGrp="1"/>
          </p:cNvSpPr>
          <p:nvPr>
            <p:ph type="title"/>
          </p:nvPr>
        </p:nvSpPr>
        <p:spPr>
          <a:xfrm>
            <a:off x="2124513" y="4108817"/>
            <a:ext cx="7772400" cy="1362075"/>
          </a:xfrm>
        </p:spPr>
        <p:txBody>
          <a:bodyPr>
            <a:normAutofit fontScale="90000"/>
          </a:bodyPr>
          <a:lstStyle/>
          <a:p>
            <a:pPr algn="ctr"/>
            <a:r>
              <a:rPr lang="en-US" dirty="0">
                <a:solidFill>
                  <a:schemeClr val="tx2"/>
                </a:solidFill>
              </a:rPr>
              <a:t>“</a:t>
            </a:r>
            <a:r>
              <a:rPr lang="en-US" sz="3300" dirty="0">
                <a:solidFill>
                  <a:schemeClr val="tx2"/>
                </a:solidFill>
              </a:rPr>
              <a:t>please notice our size is </a:t>
            </a:r>
            <a:r>
              <a:rPr lang="en-US" sz="3300" dirty="0" err="1">
                <a:solidFill>
                  <a:schemeClr val="tx2"/>
                </a:solidFill>
              </a:rPr>
              <a:t>chinese</a:t>
            </a:r>
            <a:r>
              <a:rPr lang="en-US" sz="3300" dirty="0">
                <a:solidFill>
                  <a:schemeClr val="tx2"/>
                </a:solidFill>
              </a:rPr>
              <a:t> size, it may be 1-2 size smaller than Europe or US </a:t>
            </a:r>
            <a:r>
              <a:rPr lang="en-US" sz="3300" dirty="0" err="1">
                <a:solidFill>
                  <a:schemeClr val="tx2"/>
                </a:solidFill>
              </a:rPr>
              <a:t>size,so</a:t>
            </a:r>
            <a:r>
              <a:rPr lang="en-US" sz="3300" dirty="0">
                <a:solidFill>
                  <a:schemeClr val="tx2"/>
                </a:solidFill>
              </a:rPr>
              <a:t> please check the size suggestion carefully before buying</a:t>
            </a:r>
            <a:r>
              <a:rPr lang="en-US" dirty="0">
                <a:solidFill>
                  <a:schemeClr val="tx2"/>
                </a:solidFill>
              </a:rPr>
              <a:t>”</a:t>
            </a:r>
            <a:br>
              <a:rPr lang="en-US" dirty="0">
                <a:solidFill>
                  <a:schemeClr val="tx2"/>
                </a:solidFill>
              </a:rPr>
            </a:br>
            <a:r>
              <a:rPr lang="ar-SA" sz="3300" dirty="0">
                <a:solidFill>
                  <a:schemeClr val="tx2"/>
                </a:solidFill>
              </a:rPr>
              <a:t>يرجى ملاحظة أن مقاسنا هو المقاس الصيني، وقد يكون أصغر بمقاس أو اثنين من المقاس الأوروبي أو الأمريكي، لذا يرجى التحقق من اقتراح المقاس بعناية قبل الشراء</a:t>
            </a:r>
            <a:endParaRPr lang="en-US" sz="3300" dirty="0">
              <a:solidFill>
                <a:schemeClr val="tx2"/>
              </a:solidFill>
            </a:endParaRPr>
          </a:p>
        </p:txBody>
      </p:sp>
      <p:sp>
        <p:nvSpPr>
          <p:cNvPr id="4" name="Date Placeholder 3">
            <a:extLst>
              <a:ext uri="{FF2B5EF4-FFF2-40B4-BE49-F238E27FC236}">
                <a16:creationId xmlns:a16="http://schemas.microsoft.com/office/drawing/2014/main" id="{2B8F16BB-3B24-4397-9F6B-691F602D2E90}"/>
              </a:ext>
            </a:extLst>
          </p:cNvPr>
          <p:cNvSpPr>
            <a:spLocks noGrp="1"/>
          </p:cNvSpPr>
          <p:nvPr>
            <p:ph type="dt" sz="half" idx="10"/>
          </p:nvPr>
        </p:nvSpPr>
        <p:spPr/>
        <p:txBody>
          <a:bodyPr/>
          <a:lstStyle/>
          <a:p>
            <a:r>
              <a:rPr lang="en-US"/>
              <a:t>www.themegallery.com</a:t>
            </a:r>
          </a:p>
        </p:txBody>
      </p:sp>
      <p:sp>
        <p:nvSpPr>
          <p:cNvPr id="5" name="Footer Placeholder 4">
            <a:extLst>
              <a:ext uri="{FF2B5EF4-FFF2-40B4-BE49-F238E27FC236}">
                <a16:creationId xmlns:a16="http://schemas.microsoft.com/office/drawing/2014/main" id="{B842F461-DAD7-4CCF-83E9-DD688B854F71}"/>
              </a:ext>
            </a:extLst>
          </p:cNvPr>
          <p:cNvSpPr>
            <a:spLocks noGrp="1"/>
          </p:cNvSpPr>
          <p:nvPr>
            <p:ph type="ftr" sz="quarter" idx="11"/>
          </p:nvPr>
        </p:nvSpPr>
        <p:spPr/>
        <p:txBody>
          <a:bodyPr/>
          <a:lstStyle/>
          <a:p>
            <a:r>
              <a:rPr lang="en-US"/>
              <a:t>Company  Logo</a:t>
            </a:r>
          </a:p>
        </p:txBody>
      </p:sp>
    </p:spTree>
    <p:extLst>
      <p:ext uri="{BB962C8B-B14F-4D97-AF65-F5344CB8AC3E}">
        <p14:creationId xmlns:p14="http://schemas.microsoft.com/office/powerpoint/2010/main" val="506318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BF6ACD-4ABE-4050-953D-20709944A54D}"/>
              </a:ext>
            </a:extLst>
          </p:cNvPr>
          <p:cNvSpPr>
            <a:spLocks noGrp="1"/>
          </p:cNvSpPr>
          <p:nvPr>
            <p:ph type="dt" sz="half" idx="10"/>
          </p:nvPr>
        </p:nvSpPr>
        <p:spPr/>
        <p:txBody>
          <a:bodyPr/>
          <a:lstStyle/>
          <a:p>
            <a:r>
              <a:rPr lang="en-US"/>
              <a:t>www.themegallery.com</a:t>
            </a:r>
          </a:p>
        </p:txBody>
      </p:sp>
      <p:sp>
        <p:nvSpPr>
          <p:cNvPr id="3" name="Footer Placeholder 2">
            <a:extLst>
              <a:ext uri="{FF2B5EF4-FFF2-40B4-BE49-F238E27FC236}">
                <a16:creationId xmlns:a16="http://schemas.microsoft.com/office/drawing/2014/main" id="{4500DDC4-5CE2-4A52-A75C-8022EDC19805}"/>
              </a:ext>
            </a:extLst>
          </p:cNvPr>
          <p:cNvSpPr>
            <a:spLocks noGrp="1"/>
          </p:cNvSpPr>
          <p:nvPr>
            <p:ph type="ftr" sz="quarter" idx="11"/>
          </p:nvPr>
        </p:nvSpPr>
        <p:spPr/>
        <p:txBody>
          <a:bodyPr/>
          <a:lstStyle/>
          <a:p>
            <a:r>
              <a:rPr lang="en-US"/>
              <a:t>Company  Logo</a:t>
            </a:r>
          </a:p>
        </p:txBody>
      </p:sp>
      <p:pic>
        <p:nvPicPr>
          <p:cNvPr id="2050" name="Picture 2">
            <a:extLst>
              <a:ext uri="{FF2B5EF4-FFF2-40B4-BE49-F238E27FC236}">
                <a16:creationId xmlns:a16="http://schemas.microsoft.com/office/drawing/2014/main" id="{245A4A77-8CA6-430D-97B6-8F2151D77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476672"/>
            <a:ext cx="7315200" cy="6186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559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product size us vs europe">
            <a:extLst>
              <a:ext uri="{FF2B5EF4-FFF2-40B4-BE49-F238E27FC236}">
                <a16:creationId xmlns:a16="http://schemas.microsoft.com/office/drawing/2014/main" id="{F9CFDA4D-9986-4F00-A103-6BA2259063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2105472"/>
            <a:ext cx="5328592" cy="43924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lated image">
            <a:extLst>
              <a:ext uri="{FF2B5EF4-FFF2-40B4-BE49-F238E27FC236}">
                <a16:creationId xmlns:a16="http://schemas.microsoft.com/office/drawing/2014/main" id="{EFF6BC3F-E81E-4661-9450-057E3F278A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2104" y="1008112"/>
            <a:ext cx="3491880" cy="548984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37A3A3C-EB39-46C9-B247-D2F5A1E3730B}"/>
              </a:ext>
            </a:extLst>
          </p:cNvPr>
          <p:cNvSpPr txBox="1"/>
          <p:nvPr/>
        </p:nvSpPr>
        <p:spPr>
          <a:xfrm>
            <a:off x="2927648" y="1196752"/>
            <a:ext cx="2808312" cy="369332"/>
          </a:xfrm>
          <a:prstGeom prst="rect">
            <a:avLst/>
          </a:prstGeom>
          <a:noFill/>
        </p:spPr>
        <p:txBody>
          <a:bodyPr wrap="square" rtlCol="0">
            <a:spAutoFit/>
          </a:bodyPr>
          <a:lstStyle/>
          <a:p>
            <a:pPr algn="ctr"/>
            <a:r>
              <a:rPr lang="en-US" b="1" dirty="0"/>
              <a:t>Europe vs. USA</a:t>
            </a:r>
          </a:p>
        </p:txBody>
      </p:sp>
    </p:spTree>
    <p:extLst>
      <p:ext uri="{BB962C8B-B14F-4D97-AF65-F5344CB8AC3E}">
        <p14:creationId xmlns:p14="http://schemas.microsoft.com/office/powerpoint/2010/main" val="1938614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br>
              <a:rPr lang="en-US" dirty="0"/>
            </a:br>
            <a:r>
              <a:rPr lang="ar-SA" dirty="0"/>
              <a:t>مثال على الأخطاء التسويقية</a:t>
            </a:r>
            <a:endParaRPr lang="en-US" dirty="0"/>
          </a:p>
        </p:txBody>
      </p:sp>
      <p:sp>
        <p:nvSpPr>
          <p:cNvPr id="3" name="Content Placeholder 2">
            <a:extLst>
              <a:ext uri="{FF2B5EF4-FFF2-40B4-BE49-F238E27FC236}">
                <a16:creationId xmlns:a16="http://schemas.microsoft.com/office/drawing/2014/main" id="{7D613427-ED21-46C6-A8A4-C88A1BE60C8B}"/>
              </a:ext>
            </a:extLst>
          </p:cNvPr>
          <p:cNvSpPr>
            <a:spLocks noGrp="1"/>
          </p:cNvSpPr>
          <p:nvPr>
            <p:ph idx="1"/>
          </p:nvPr>
        </p:nvSpPr>
        <p:spPr>
          <a:xfrm>
            <a:off x="0" y="1714446"/>
            <a:ext cx="6953487" cy="5143553"/>
          </a:xfrm>
        </p:spPr>
        <p:txBody>
          <a:bodyPr>
            <a:normAutofit/>
          </a:bodyPr>
          <a:lstStyle/>
          <a:p>
            <a:pPr marL="0" indent="0">
              <a:lnSpc>
                <a:spcPct val="100000"/>
              </a:lnSpc>
              <a:buNone/>
            </a:pPr>
            <a:r>
              <a:rPr lang="en-US" sz="2200" b="0" i="0" u="none" strike="noStrike" baseline="0" dirty="0">
                <a:latin typeface="TimesLTPro-Roman"/>
              </a:rPr>
              <a:t>Nike inadvertently offended Chinese officials when it ran an ad featuring LeBron James crushing a number of culturally revered Chinese figures in a kung fu–themed television ad. The Chinese government found that the ad violated regulations to uphold national dignity and respect the “motherland’s culture” and yanked the multimillion-dollar campaign. Nike released a formal apology.</a:t>
            </a:r>
          </a:p>
          <a:p>
            <a:pPr marL="0" indent="0" algn="r">
              <a:lnSpc>
                <a:spcPct val="100000"/>
              </a:lnSpc>
              <a:buNone/>
            </a:pPr>
            <a:r>
              <a:rPr lang="ar-SA" sz="2200" dirty="0"/>
              <a:t>لقد أساءت شركة </a:t>
            </a:r>
            <a:r>
              <a:rPr lang="ar-SA" sz="2200" dirty="0" err="1"/>
              <a:t>نايكي</a:t>
            </a:r>
            <a:r>
              <a:rPr lang="ar-SA" sz="2200" dirty="0"/>
              <a:t> عن غير قصد إلى المسؤولين الصينيين عندما بثت إعلاناً تلفزيونياً يظهر فيه </a:t>
            </a:r>
            <a:r>
              <a:rPr lang="ar-SA" sz="2200" dirty="0" err="1"/>
              <a:t>ليبرون</a:t>
            </a:r>
            <a:r>
              <a:rPr lang="ar-SA" sz="2200" dirty="0"/>
              <a:t> جيمس وهو يسحق عدداً من الشخصيات الصينية المحترمة ثقافياً في إعلان تلفزيوني يتناول موضوع الكونغ فو. ووجدت الحكومة الصينية أن الإعلان ينتهك القواعد التي تلزم بالحفاظ على الكرامة الوطنية واحترام "ثقافة الوطن الأم" وسحبت الحملة التي كلفت ملايين الدولارات. كما أصدرت شركة </a:t>
            </a:r>
            <a:r>
              <a:rPr lang="ar-SA" sz="2200" dirty="0" err="1"/>
              <a:t>نايكي</a:t>
            </a:r>
            <a:r>
              <a:rPr lang="ar-SA" sz="2200" dirty="0"/>
              <a:t> اعتذاراً رسمياً.</a:t>
            </a:r>
            <a:endParaRPr lang="en-US" sz="2200" dirty="0"/>
          </a:p>
        </p:txBody>
      </p:sp>
      <p:pic>
        <p:nvPicPr>
          <p:cNvPr id="4" name="videoplayback">
            <a:hlinkClick r:id="" action="ppaction://media"/>
            <a:extLst>
              <a:ext uri="{FF2B5EF4-FFF2-40B4-BE49-F238E27FC236}">
                <a16:creationId xmlns:a16="http://schemas.microsoft.com/office/drawing/2014/main" id="{898C8B41-D2D9-4848-9610-C10AC361EBB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953487" y="1449956"/>
            <a:ext cx="4838975" cy="3598562"/>
          </a:xfrm>
          <a:prstGeom prst="rect">
            <a:avLst/>
          </a:prstGeom>
        </p:spPr>
      </p:pic>
      <p:pic>
        <p:nvPicPr>
          <p:cNvPr id="5" name="Picture 4">
            <a:extLst>
              <a:ext uri="{FF2B5EF4-FFF2-40B4-BE49-F238E27FC236}">
                <a16:creationId xmlns:a16="http://schemas.microsoft.com/office/drawing/2014/main" id="{8AEC54FF-21BF-4841-BA31-3C290C455C4C}"/>
              </a:ext>
            </a:extLst>
          </p:cNvPr>
          <p:cNvPicPr>
            <a:picLocks noChangeAspect="1"/>
          </p:cNvPicPr>
          <p:nvPr/>
        </p:nvPicPr>
        <p:blipFill rotWithShape="1">
          <a:blip r:embed="rId5"/>
          <a:srcRect l="15656" t="26209" r="11340" b="27517"/>
          <a:stretch/>
        </p:blipFill>
        <p:spPr>
          <a:xfrm>
            <a:off x="9744331" y="392243"/>
            <a:ext cx="1828800" cy="846240"/>
          </a:xfrm>
          <a:prstGeom prst="rect">
            <a:avLst/>
          </a:prstGeom>
        </p:spPr>
      </p:pic>
    </p:spTree>
    <p:extLst>
      <p:ext uri="{BB962C8B-B14F-4D97-AF65-F5344CB8AC3E}">
        <p14:creationId xmlns:p14="http://schemas.microsoft.com/office/powerpoint/2010/main" val="110501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p>
        </p:txBody>
      </p:sp>
      <p:sp>
        <p:nvSpPr>
          <p:cNvPr id="3" name="Content Placeholder 2">
            <a:extLst>
              <a:ext uri="{FF2B5EF4-FFF2-40B4-BE49-F238E27FC236}">
                <a16:creationId xmlns:a16="http://schemas.microsoft.com/office/drawing/2014/main" id="{7D613427-ED21-46C6-A8A4-C88A1BE60C8B}"/>
              </a:ext>
            </a:extLst>
          </p:cNvPr>
          <p:cNvSpPr>
            <a:spLocks noGrp="1"/>
          </p:cNvSpPr>
          <p:nvPr>
            <p:ph idx="1"/>
          </p:nvPr>
        </p:nvSpPr>
        <p:spPr>
          <a:xfrm>
            <a:off x="154547" y="1257095"/>
            <a:ext cx="5923784" cy="5478556"/>
          </a:xfrm>
        </p:spPr>
        <p:txBody>
          <a:bodyPr>
            <a:normAutofit/>
          </a:bodyPr>
          <a:lstStyle/>
          <a:p>
            <a:pPr marL="0" indent="0" algn="l">
              <a:buNone/>
            </a:pPr>
            <a:r>
              <a:rPr lang="en-US" sz="2300" b="0" i="0" u="none" strike="noStrike" baseline="0" dirty="0">
                <a:latin typeface="TimesLTPro-Roman"/>
              </a:rPr>
              <a:t>Burger King made a mistake when it created in-store ads in Spain showing Hindu goddess Lakshmi atop a ham sandwich with the caption “a snack that is sacred.” Cultural and religious groups worldwide objected strenuously—Hindus are vegetarian. Burger King apologized and pulled the ads.</a:t>
            </a:r>
          </a:p>
          <a:p>
            <a:pPr marL="0" indent="0" algn="r">
              <a:buNone/>
            </a:pPr>
            <a:r>
              <a:rPr lang="ar-SA" sz="2300" dirty="0"/>
              <a:t>ارتكبت شركة </a:t>
            </a:r>
            <a:r>
              <a:rPr lang="ar-SA" sz="2300" dirty="0" err="1"/>
              <a:t>برجر</a:t>
            </a:r>
            <a:r>
              <a:rPr lang="ar-SA" sz="2300" dirty="0"/>
              <a:t> كنج خطأ عندما نشرت إعلانات داخل متاجرها في إسبانيا تظهر فيها الإلهة الهندوسية </a:t>
            </a:r>
            <a:r>
              <a:rPr lang="ar-SA" sz="2300" dirty="0" err="1"/>
              <a:t>لاكشمي</a:t>
            </a:r>
            <a:r>
              <a:rPr lang="ar-SA" sz="2300" dirty="0"/>
              <a:t> فوق شطيرة لحم خنزير مع تعليق "وجبة خفيفة مقدسة". وقد اعترضت الجماعات الثقافية والدينية في جميع أنحاء العالم بشدة - الهندوس نباتيون. واعتذرت </a:t>
            </a:r>
            <a:r>
              <a:rPr lang="ar-SA" sz="2300" dirty="0" err="1"/>
              <a:t>برجر</a:t>
            </a:r>
            <a:r>
              <a:rPr lang="ar-SA" sz="2300" dirty="0"/>
              <a:t> كنج وسحبت الإعلانات.</a:t>
            </a:r>
            <a:endParaRPr lang="en-US" sz="2300" dirty="0"/>
          </a:p>
        </p:txBody>
      </p:sp>
      <p:pic>
        <p:nvPicPr>
          <p:cNvPr id="6" name="Picture 5">
            <a:extLst>
              <a:ext uri="{FF2B5EF4-FFF2-40B4-BE49-F238E27FC236}">
                <a16:creationId xmlns:a16="http://schemas.microsoft.com/office/drawing/2014/main" id="{75CC18D6-7FBF-413E-814A-3AE60CFE6C44}"/>
              </a:ext>
            </a:extLst>
          </p:cNvPr>
          <p:cNvPicPr>
            <a:picLocks noChangeAspect="1"/>
          </p:cNvPicPr>
          <p:nvPr/>
        </p:nvPicPr>
        <p:blipFill>
          <a:blip r:embed="rId2"/>
          <a:stretch>
            <a:fillRect/>
          </a:stretch>
        </p:blipFill>
        <p:spPr>
          <a:xfrm>
            <a:off x="9827187" y="180770"/>
            <a:ext cx="2124075" cy="2152650"/>
          </a:xfrm>
          <a:prstGeom prst="rect">
            <a:avLst/>
          </a:prstGeom>
        </p:spPr>
      </p:pic>
      <p:pic>
        <p:nvPicPr>
          <p:cNvPr id="7" name="Picture 6">
            <a:extLst>
              <a:ext uri="{FF2B5EF4-FFF2-40B4-BE49-F238E27FC236}">
                <a16:creationId xmlns:a16="http://schemas.microsoft.com/office/drawing/2014/main" id="{C07B6570-93A7-4631-89D0-E94F7753E839}"/>
              </a:ext>
            </a:extLst>
          </p:cNvPr>
          <p:cNvPicPr>
            <a:picLocks noChangeAspect="1"/>
          </p:cNvPicPr>
          <p:nvPr/>
        </p:nvPicPr>
        <p:blipFill>
          <a:blip r:embed="rId3"/>
          <a:stretch>
            <a:fillRect/>
          </a:stretch>
        </p:blipFill>
        <p:spPr>
          <a:xfrm>
            <a:off x="6078331" y="1506333"/>
            <a:ext cx="3748856" cy="4440393"/>
          </a:xfrm>
          <a:prstGeom prst="rect">
            <a:avLst/>
          </a:prstGeom>
        </p:spPr>
      </p:pic>
    </p:spTree>
    <p:extLst>
      <p:ext uri="{BB962C8B-B14F-4D97-AF65-F5344CB8AC3E}">
        <p14:creationId xmlns:p14="http://schemas.microsoft.com/office/powerpoint/2010/main" val="1487413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30B92-76D3-4BEE-9799-1A84F35BD850}"/>
              </a:ext>
            </a:extLst>
          </p:cNvPr>
          <p:cNvSpPr>
            <a:spLocks noGrp="1"/>
          </p:cNvSpPr>
          <p:nvPr>
            <p:ph type="title"/>
          </p:nvPr>
        </p:nvSpPr>
        <p:spPr>
          <a:xfrm>
            <a:off x="2449334" y="136525"/>
            <a:ext cx="9170158" cy="1325563"/>
          </a:xfrm>
        </p:spPr>
        <p:txBody>
          <a:bodyPr/>
          <a:lstStyle/>
          <a:p>
            <a:r>
              <a:rPr lang="en-US" b="1" dirty="0"/>
              <a:t>Cultural environment </a:t>
            </a:r>
            <a:r>
              <a:rPr lang="ar-SA" dirty="0"/>
              <a:t>البيئة الثقافية</a:t>
            </a:r>
            <a:endParaRPr lang="en-US" dirty="0"/>
          </a:p>
        </p:txBody>
      </p:sp>
      <p:sp>
        <p:nvSpPr>
          <p:cNvPr id="3" name="Content Placeholder 2">
            <a:extLst>
              <a:ext uri="{FF2B5EF4-FFF2-40B4-BE49-F238E27FC236}">
                <a16:creationId xmlns:a16="http://schemas.microsoft.com/office/drawing/2014/main" id="{F6363C60-13A4-458E-9F07-73CDCF154509}"/>
              </a:ext>
            </a:extLst>
          </p:cNvPr>
          <p:cNvSpPr>
            <a:spLocks noGrp="1"/>
          </p:cNvSpPr>
          <p:nvPr>
            <p:ph idx="1"/>
          </p:nvPr>
        </p:nvSpPr>
        <p:spPr>
          <a:xfrm>
            <a:off x="0" y="1184856"/>
            <a:ext cx="12192000" cy="5673144"/>
          </a:xfrm>
        </p:spPr>
        <p:txBody>
          <a:bodyPr>
            <a:normAutofit lnSpcReduction="10000"/>
          </a:bodyPr>
          <a:lstStyle/>
          <a:p>
            <a:r>
              <a:rPr lang="en-US" sz="2000" b="1" dirty="0">
                <a:solidFill>
                  <a:srgbClr val="640000"/>
                </a:solidFill>
              </a:rPr>
              <a:t>Business norms and behaviors also vary from country to country</a:t>
            </a:r>
            <a:r>
              <a:rPr lang="en-US" sz="2000" b="1" dirty="0"/>
              <a:t>:</a:t>
            </a:r>
          </a:p>
          <a:p>
            <a:r>
              <a:rPr lang="en-US" sz="2000" b="1" dirty="0"/>
              <a:t>For example, American executives like to get right down to business and engage in fast and tough face-to-face bargaining. However, Japanese and other Asian businesspeople often find this behavior offensive. They prefer to start with polite conversation, and they rarely say no in face-to-face conversations. </a:t>
            </a:r>
          </a:p>
          <a:p>
            <a:r>
              <a:rPr lang="en-US" sz="2000" b="1" dirty="0"/>
              <a:t>Microsoft founder Bill Gates once set off a flurry of international controversy when he shook the hand of South Korea’s president with his right hand while keeping his left hand in his pocket, something that Koreans consider highly disrespectful.</a:t>
            </a:r>
          </a:p>
          <a:p>
            <a:r>
              <a:rPr lang="en-US" sz="2000" b="1" dirty="0"/>
              <a:t>In some countries, when being entertained at a meal, not finishing all the food implies that it was somehow substandard. In other countries, in contrast, wolfing down every last bite might be taken as a mild insult, suggesting that the host didn’t supply enough quantity.</a:t>
            </a:r>
          </a:p>
          <a:p>
            <a:pPr marL="0" indent="0" algn="r">
              <a:buNone/>
            </a:pPr>
            <a:r>
              <a:rPr lang="ar-SA" sz="2000" b="1" dirty="0"/>
              <a:t>-وتختلف معايير وسلوكيات العمل أيضاً من بلد إلى آخر:</a:t>
            </a:r>
          </a:p>
          <a:p>
            <a:pPr marL="0" indent="0" algn="r">
              <a:buNone/>
            </a:pPr>
            <a:r>
              <a:rPr lang="ar-SA" sz="2000" b="1" dirty="0"/>
              <a:t>-على سبيل المثال، يحب المديرون التنفيذيون الأميركيون الدخول في تفاصيل العمل والانخراط في مفاوضات سريعة وصعبة وجهاً لوجه. ومع ذلك، غالباً ما يجد رجال الأعمال اليابانيون وغيرهم من الآسيويين هذا السلوك مسيئاً. فهم يفضلون البدء بمحادثة مهذبة، ونادراً ما يقولون لا في المحادثات وجهاً لوجه.</a:t>
            </a:r>
          </a:p>
          <a:p>
            <a:pPr marL="0" indent="0" algn="r">
              <a:buNone/>
            </a:pPr>
            <a:r>
              <a:rPr lang="ar-SA" sz="2000" b="1" dirty="0"/>
              <a:t>-أثار مؤسس شركة مايكروسوفت بيل جيتس ذات مرة موجة من الجدل الدولي عندما صافح رئيس كوريا الجنوبية بيده اليمنى بينما أبقى يده اليسرى في جيبه، وهو الأمر الذي يعتبره الكوريون غير محترم إلى حد كبير.</a:t>
            </a:r>
          </a:p>
          <a:p>
            <a:pPr marL="0" indent="0" algn="r">
              <a:buNone/>
            </a:pPr>
            <a:r>
              <a:rPr lang="ar-SA" sz="2000" b="1" dirty="0"/>
              <a:t>-في بعض البلدان، عند استضافة شخص ما على وجبة طعام، فإن عدم إنهاء كل الطعام يعني أنه كان دون المستوى بطريقة أو بأخرى. وفي بلدان أخرى، على النقيض من ذلك، قد يُنظر إلى التهام كل </a:t>
            </a:r>
            <a:r>
              <a:rPr lang="ar-SA" sz="2000" b="1" dirty="0" err="1"/>
              <a:t>قضمة</a:t>
            </a:r>
            <a:r>
              <a:rPr lang="ar-SA" sz="2000" b="1" dirty="0"/>
              <a:t> على أنها إهانة خفيفة، مما يشير إلى أن المضيف لم يقدم كمية كافية.</a:t>
            </a:r>
            <a:endParaRPr lang="en-US" sz="2000" b="1" dirty="0"/>
          </a:p>
        </p:txBody>
      </p:sp>
    </p:spTree>
    <p:extLst>
      <p:ext uri="{BB962C8B-B14F-4D97-AF65-F5344CB8AC3E}">
        <p14:creationId xmlns:p14="http://schemas.microsoft.com/office/powerpoint/2010/main" val="1215432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F88F-AEF8-4565-978F-3DAD35E6A038}"/>
              </a:ext>
            </a:extLst>
          </p:cNvPr>
          <p:cNvSpPr>
            <a:spLocks noGrp="1"/>
          </p:cNvSpPr>
          <p:nvPr>
            <p:ph type="title"/>
          </p:nvPr>
        </p:nvSpPr>
        <p:spPr>
          <a:xfrm>
            <a:off x="2403987" y="13541"/>
            <a:ext cx="6563032" cy="1276451"/>
          </a:xfrm>
          <a:noFill/>
          <a:ln>
            <a:noFill/>
          </a:ln>
        </p:spPr>
        <p:txBody>
          <a:bodyPr>
            <a:noAutofit/>
          </a:bodyPr>
          <a:lstStyle/>
          <a:p>
            <a:r>
              <a:rPr lang="en-US" sz="3600" dirty="0"/>
              <a:t>Example of success in using Culture in marketing</a:t>
            </a:r>
          </a:p>
        </p:txBody>
      </p:sp>
      <p:sp>
        <p:nvSpPr>
          <p:cNvPr id="6" name="TextBox 5">
            <a:extLst>
              <a:ext uri="{FF2B5EF4-FFF2-40B4-BE49-F238E27FC236}">
                <a16:creationId xmlns:a16="http://schemas.microsoft.com/office/drawing/2014/main" id="{78D287A5-7DC4-47FE-81DC-7545F6A5B8BC}"/>
              </a:ext>
            </a:extLst>
          </p:cNvPr>
          <p:cNvSpPr txBox="1"/>
          <p:nvPr/>
        </p:nvSpPr>
        <p:spPr>
          <a:xfrm>
            <a:off x="0" y="1019259"/>
            <a:ext cx="12192000" cy="5632311"/>
          </a:xfrm>
          <a:prstGeom prst="rect">
            <a:avLst/>
          </a:prstGeom>
          <a:noFill/>
        </p:spPr>
        <p:txBody>
          <a:bodyPr wrap="square">
            <a:spAutoFit/>
          </a:bodyPr>
          <a:lstStyle/>
          <a:p>
            <a:pPr marL="285750" indent="-285750">
              <a:buFont typeface="Arial" panose="020B0604020202020204" pitchFamily="34" charset="0"/>
              <a:buChar char="•"/>
            </a:pPr>
            <a:r>
              <a:rPr lang="en-US" sz="2000" dirty="0"/>
              <a:t>In Chinese, IKEA is known as Yi Jia. Translated, it means “comfortable home,” </a:t>
            </a:r>
          </a:p>
          <a:p>
            <a:pPr marL="285750" indent="-285750">
              <a:buFont typeface="Arial" panose="020B0604020202020204" pitchFamily="34" charset="0"/>
              <a:buChar char="•"/>
            </a:pPr>
            <a:r>
              <a:rPr lang="en-US" sz="2000" dirty="0"/>
              <a:t>“Customers come on family outings, hop into display beds and nap, pose for snapshots with the décor, and hang out for hours to enjoy the air conditioning and free soda refills”.</a:t>
            </a:r>
          </a:p>
          <a:p>
            <a:pPr marL="285750" indent="-285750">
              <a:buFont typeface="Arial" panose="020B0604020202020204" pitchFamily="34" charset="0"/>
              <a:buChar char="•"/>
            </a:pPr>
            <a:r>
              <a:rPr lang="en-US" sz="2000" dirty="0"/>
              <a:t>One Chinese IKEA has even hosted several weddings. IKEA managers encourage such behavior, figuring that familiarity with the store will result in later purchasing when shoppers’ incomes eventually rise to match their aspirations. “Maybe if you’ve been visiting IKEA, eating meatballs, hot dogs, or ice cream for 10 years, then maybe you will consider IKEA when you get yourself a sofa,” says the company’s Asia-Pacific president.</a:t>
            </a:r>
          </a:p>
          <a:p>
            <a:pPr marL="285750" indent="-285750">
              <a:buFont typeface="Arial" panose="020B0604020202020204" pitchFamily="34" charset="0"/>
              <a:buChar char="•"/>
            </a:pPr>
            <a:r>
              <a:rPr lang="en-US" sz="2000" dirty="0"/>
              <a:t>Thanks to such cultural understandings coupled with competitively low prices, China was IKEA’s fastest-growing market last year. What do Chinese consumers think of Swedish meatballs? “They love them,” says IKEA China’s marketing director.</a:t>
            </a:r>
          </a:p>
          <a:p>
            <a:pPr algn="r"/>
            <a:r>
              <a:rPr lang="ar-SA" sz="2000" dirty="0"/>
              <a:t>في اللغة الصينية، تُعرف إيكيا باسم </a:t>
            </a:r>
            <a:r>
              <a:rPr lang="ar-SA" sz="2000" dirty="0" err="1"/>
              <a:t>يي</a:t>
            </a:r>
            <a:r>
              <a:rPr lang="ar-SA" sz="2000" dirty="0"/>
              <a:t> جيا. وتعني هذه الكلمة "المنزل المريح"،</a:t>
            </a:r>
          </a:p>
          <a:p>
            <a:pPr algn="r"/>
            <a:r>
              <a:rPr lang="ar-SA" sz="2000" dirty="0"/>
              <a:t>"يأتي العملاء في نزهات عائلية، ويقفزون إلى أسرّة العرض وينامون، ويلتقطون الصور مع الديكور، ويقضون ساعات في الاستمتاع بالتكييف وإعادة تعبئة الصودا المجانية".</a:t>
            </a:r>
          </a:p>
          <a:p>
            <a:pPr algn="r"/>
            <a:r>
              <a:rPr lang="ar-SA" sz="2000" dirty="0"/>
              <a:t>حتى أن أحد إيكيا الصينيين استضافت عدة حفلات زفاف. ويشجع مديرو إيكيا مثل هذا السلوك، حيث يعتقدون أن الألفة بالمتجر ستؤدي إلى الشراء لاحقًا عندما ترتفع دخول المتسوقين في النهاية لتتناسب مع تطلعاتهم. يقول رئيس الشركة في منطقة آسيا والمحيط الهادئ: "ربما إذا كنت تزور إيكيا، وتأكل كرات اللحم، أو النقانق، أو الآيس كريم لمدة 10 سنوات، فربما تفكر في إيكيا عندما تحصل على أريكة".</a:t>
            </a:r>
          </a:p>
          <a:p>
            <a:pPr algn="r"/>
            <a:r>
              <a:rPr lang="ar-SA" sz="2000" dirty="0"/>
              <a:t>بفضل مثل هذه التفاهمات الثقافية إلى جانب الأسعار المنخفضة التنافسية، كانت الصين أسرع سوق نمو لشركة إيكيا في العام الماضي. ماذا يعتقد المستهلكون الصينيون عن كرات اللحم السويدية؟ يقول مدير التسويق في إيكيا الصين: "إنهم يحبونها".</a:t>
            </a:r>
            <a:endParaRPr lang="en-US" sz="2000" dirty="0"/>
          </a:p>
        </p:txBody>
      </p:sp>
    </p:spTree>
    <p:extLst>
      <p:ext uri="{BB962C8B-B14F-4D97-AF65-F5344CB8AC3E}">
        <p14:creationId xmlns:p14="http://schemas.microsoft.com/office/powerpoint/2010/main" val="2350210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313646"/>
            <a:ext cx="12191999" cy="5544354"/>
          </a:xfrm>
        </p:spPr>
        <p:txBody>
          <a:bodyPr>
            <a:normAutofit fontScale="92500"/>
          </a:bodyPr>
          <a:lstStyle/>
          <a:p>
            <a:pPr algn="l">
              <a:lnSpc>
                <a:spcPct val="100000"/>
              </a:lnSpc>
            </a:pPr>
            <a:r>
              <a:rPr lang="en-US" sz="2000" b="1" i="0" u="none" strike="noStrike" baseline="0" dirty="0">
                <a:solidFill>
                  <a:schemeClr val="accent6">
                    <a:lumMod val="75000"/>
                  </a:schemeClr>
                </a:solidFill>
                <a:latin typeface="ArialNarrowMTPro-Bold"/>
              </a:rPr>
              <a:t>The impact Marketing strategy on culture:  </a:t>
            </a:r>
          </a:p>
          <a:p>
            <a:pPr lvl="1">
              <a:lnSpc>
                <a:spcPct val="100000"/>
              </a:lnSpc>
            </a:pPr>
            <a:r>
              <a:rPr lang="en-US" sz="1800" dirty="0">
                <a:latin typeface="ArialNarrowMTPro-Bold"/>
              </a:rPr>
              <a:t>S</a:t>
            </a:r>
            <a:r>
              <a:rPr lang="en-US" sz="1800" i="0" u="none" strike="noStrike" baseline="0" dirty="0">
                <a:latin typeface="ArialNarrowMTPro-Bold"/>
              </a:rPr>
              <a:t>ocial critics contend that large American multinationals, such as McDonald’s, Coca-Cola, Starbucks, Nike, Google, Disney, and Facebook, aren’t just globalizing their brands; they are Americanizing the world’s cultures.</a:t>
            </a:r>
          </a:p>
          <a:p>
            <a:pPr lvl="1">
              <a:lnSpc>
                <a:spcPct val="100000"/>
              </a:lnSpc>
            </a:pPr>
            <a:r>
              <a:rPr lang="en-US" sz="1800" i="0" u="none" strike="noStrike" baseline="0" dirty="0">
                <a:latin typeface="ArialNarrowMTPro-Bold"/>
              </a:rPr>
              <a:t>Other elements of American culture have become pervasive worldwide. For instance, more people now study English in China than speak it in the United States.</a:t>
            </a:r>
          </a:p>
          <a:p>
            <a:pPr lvl="1">
              <a:lnSpc>
                <a:spcPct val="100000"/>
              </a:lnSpc>
            </a:pPr>
            <a:r>
              <a:rPr lang="en-US" sz="1800" i="0" u="none" strike="noStrike" baseline="0" dirty="0">
                <a:latin typeface="ArialNarrowMTPro-Bold"/>
              </a:rPr>
              <a:t>In China, most people never drank coffee before Starbucks entered the market. Now Chinese consumers rush to Starbucks stores because it symbolizes a new kind of lifestyle. Similarly, in China, where McDonald’s operates more than 80 restaurants in Beijing alone, nearly half of all children identify the chain as a domestic brand.</a:t>
            </a:r>
          </a:p>
          <a:p>
            <a:pPr lvl="1">
              <a:lnSpc>
                <a:spcPct val="100000"/>
              </a:lnSpc>
            </a:pPr>
            <a:r>
              <a:rPr lang="en-US" sz="1800" i="0" u="none" strike="noStrike" baseline="0" dirty="0">
                <a:latin typeface="ArialNarrowMTPro-Bold"/>
              </a:rPr>
              <a:t>Critics worry that, under such “</a:t>
            </a:r>
            <a:r>
              <a:rPr lang="en-US" sz="1800" i="0" u="none" strike="noStrike" baseline="0" dirty="0" err="1">
                <a:latin typeface="ArialNarrowMTPro-Bold"/>
              </a:rPr>
              <a:t>McDomination</a:t>
            </a:r>
            <a:r>
              <a:rPr lang="en-US" sz="1800" i="0" u="none" strike="noStrike" baseline="0" dirty="0">
                <a:latin typeface="ArialNarrowMTPro-Bold"/>
              </a:rPr>
              <a:t>,” countries around the globe are losing</a:t>
            </a:r>
            <a:r>
              <a:rPr lang="en-US" sz="1800" dirty="0">
                <a:latin typeface="ArialNarrowMTPro-Bold"/>
              </a:rPr>
              <a:t> </a:t>
            </a:r>
            <a:r>
              <a:rPr lang="en-US" sz="1800" i="0" u="none" strike="noStrike" baseline="0" dirty="0">
                <a:latin typeface="ArialNarrowMTPro-Bold"/>
              </a:rPr>
              <a:t>their individual cultural identities.</a:t>
            </a:r>
          </a:p>
          <a:p>
            <a:pPr marL="457200" lvl="1" indent="0" algn="r">
              <a:lnSpc>
                <a:spcPct val="100000"/>
              </a:lnSpc>
              <a:buNone/>
            </a:pPr>
            <a:r>
              <a:rPr lang="ar-SA" sz="1800" b="1" dirty="0">
                <a:latin typeface="ArialNarrowMTPro-Bold"/>
              </a:rPr>
              <a:t>إن تأثير استراتيجية التسويق على الثقافة:</a:t>
            </a:r>
          </a:p>
          <a:p>
            <a:pPr marL="457200" lvl="1" indent="0" algn="r">
              <a:lnSpc>
                <a:spcPct val="100000"/>
              </a:lnSpc>
              <a:buNone/>
            </a:pPr>
            <a:r>
              <a:rPr lang="ar-SA" sz="1800" b="1" dirty="0">
                <a:latin typeface="ArialNarrowMTPro-Bold"/>
              </a:rPr>
              <a:t>يزعم النقاد الاجتماعيون أن الشركات المتعددة الجنسيات الأميركية الكبرى، مثل ماكدونالدز وكوكا كولا وستاربكس </a:t>
            </a:r>
            <a:r>
              <a:rPr lang="ar-SA" sz="1800" b="1" dirty="0" err="1">
                <a:latin typeface="ArialNarrowMTPro-Bold"/>
              </a:rPr>
              <a:t>ونايكي</a:t>
            </a:r>
            <a:r>
              <a:rPr lang="ar-SA" sz="1800" b="1" dirty="0">
                <a:latin typeface="ArialNarrowMTPro-Bold"/>
              </a:rPr>
              <a:t> وجوجل وديزني </a:t>
            </a:r>
            <a:r>
              <a:rPr lang="ar-SA" sz="1800" b="1" dirty="0" err="1">
                <a:latin typeface="ArialNarrowMTPro-Bold"/>
              </a:rPr>
              <a:t>وفيسبوك</a:t>
            </a:r>
            <a:r>
              <a:rPr lang="ar-SA" sz="1800" b="1" dirty="0">
                <a:latin typeface="ArialNarrowMTPro-Bold"/>
              </a:rPr>
              <a:t>، لا تعمل على عولمة علاماتها التجارية فحسب؛ بل إنها تعمل على إضفاء الطابع الأميركي على ثقافات العالم.</a:t>
            </a:r>
          </a:p>
          <a:p>
            <a:pPr marL="457200" lvl="1" indent="0" algn="r">
              <a:lnSpc>
                <a:spcPct val="100000"/>
              </a:lnSpc>
              <a:buNone/>
            </a:pPr>
            <a:r>
              <a:rPr lang="ar-SA" sz="1800" b="1" dirty="0">
                <a:latin typeface="ArialNarrowMTPro-Bold"/>
              </a:rPr>
              <a:t>لقد أصبحت عناصر أخرى من الثقافة الأميركية منتشرة في مختلف أنحاء العالم. على سبيل المثال، يدرس عدد أكبر من الناس اللغة الإنجليزية في الصين الآن مقارنة بمن </a:t>
            </a:r>
            <a:r>
              <a:rPr lang="ar-SA" sz="1800" b="1" dirty="0" err="1">
                <a:latin typeface="ArialNarrowMTPro-Bold"/>
              </a:rPr>
              <a:t>يتحدثونها</a:t>
            </a:r>
            <a:r>
              <a:rPr lang="ar-SA" sz="1800" b="1" dirty="0">
                <a:latin typeface="ArialNarrowMTPro-Bold"/>
              </a:rPr>
              <a:t> في الولايات المتحدة.</a:t>
            </a:r>
          </a:p>
          <a:p>
            <a:pPr marL="457200" lvl="1" indent="0" algn="r">
              <a:lnSpc>
                <a:spcPct val="100000"/>
              </a:lnSpc>
              <a:buNone/>
            </a:pPr>
            <a:r>
              <a:rPr lang="ar-SA" sz="1800" b="1" dirty="0">
                <a:latin typeface="ArialNarrowMTPro-Bold"/>
              </a:rPr>
              <a:t>في الصين، لم يكن أغلب الناس يشربون القهوة قبل دخول ستاربكس إلى السوق. والآن يهرع المستهلكون الصينيون إلى متاجر ستاربكس لأنها ترمز إلى نمط حياة جديد. وعلى نحو مماثل، في الصين، حيث تدير ماكدونالدز أكثر من 80 مطعماً في بكين وحدها، فإن ما يقرب من نصف الأطفال يعتبرون السلسلة علامة تجارية محلية.</a:t>
            </a:r>
          </a:p>
          <a:p>
            <a:pPr marL="457200" lvl="1" indent="0" algn="r">
              <a:lnSpc>
                <a:spcPct val="100000"/>
              </a:lnSpc>
              <a:buNone/>
            </a:pPr>
            <a:r>
              <a:rPr lang="ar-SA" sz="1800" b="1" dirty="0">
                <a:latin typeface="ArialNarrowMTPro-Bold"/>
              </a:rPr>
              <a:t>ويخشى المنتقدون أن تفقد البلدان في مختلف أنحاء العالم هوياتها الثقافية الفردية في ظل "هيمنة ماكدونالدز".</a:t>
            </a:r>
            <a:endParaRPr lang="en-US" sz="1800" b="1" i="0" u="none" strike="noStrike" baseline="0" dirty="0">
              <a:latin typeface="ArialNarrowMTPro-Bold"/>
            </a:endParaRPr>
          </a:p>
        </p:txBody>
      </p:sp>
    </p:spTree>
    <p:extLst>
      <p:ext uri="{BB962C8B-B14F-4D97-AF65-F5344CB8AC3E}">
        <p14:creationId xmlns:p14="http://schemas.microsoft.com/office/powerpoint/2010/main" val="144912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ACCC58-5277-4B5A-A550-859D7A2FC2F3}"/>
              </a:ext>
            </a:extLst>
          </p:cNvPr>
          <p:cNvPicPr>
            <a:picLocks noChangeAspect="1"/>
          </p:cNvPicPr>
          <p:nvPr/>
        </p:nvPicPr>
        <p:blipFill>
          <a:blip r:embed="rId2"/>
          <a:stretch>
            <a:fillRect/>
          </a:stretch>
        </p:blipFill>
        <p:spPr>
          <a:xfrm>
            <a:off x="1767859" y="554525"/>
            <a:ext cx="4526733" cy="5748950"/>
          </a:xfrm>
          <a:prstGeom prst="rect">
            <a:avLst/>
          </a:prstGeom>
        </p:spPr>
      </p:pic>
      <p:sp>
        <p:nvSpPr>
          <p:cNvPr id="5" name="TextBox 4">
            <a:extLst>
              <a:ext uri="{FF2B5EF4-FFF2-40B4-BE49-F238E27FC236}">
                <a16:creationId xmlns:a16="http://schemas.microsoft.com/office/drawing/2014/main" id="{0C2C103B-18CD-4736-BAC8-F9C1E9B01CA5}"/>
              </a:ext>
            </a:extLst>
          </p:cNvPr>
          <p:cNvSpPr txBox="1"/>
          <p:nvPr/>
        </p:nvSpPr>
        <p:spPr>
          <a:xfrm>
            <a:off x="6518786" y="1483201"/>
            <a:ext cx="4973893" cy="4154984"/>
          </a:xfrm>
          <a:prstGeom prst="rect">
            <a:avLst/>
          </a:prstGeom>
          <a:noFill/>
        </p:spPr>
        <p:txBody>
          <a:bodyPr wrap="square">
            <a:spAutoFit/>
          </a:bodyPr>
          <a:lstStyle/>
          <a:p>
            <a:r>
              <a:rPr lang="en-US" sz="2400" dirty="0"/>
              <a:t>American brands in other cultures: KFC has become one of Japan's leading Christmas dining traditions, with the iconic colonel sanders standing in as a kind of Japanese father Christmas.</a:t>
            </a:r>
          </a:p>
          <a:p>
            <a:pPr algn="r"/>
            <a:r>
              <a:rPr lang="ar-SA" sz="2400" dirty="0"/>
              <a:t>العلامات التجارية الأمريكية في ثقافات أخرى: أصبحت كنتاكي فرايد </a:t>
            </a:r>
            <a:r>
              <a:rPr lang="ar-SA" sz="2400" dirty="0" err="1"/>
              <a:t>تشيكن</a:t>
            </a:r>
            <a:r>
              <a:rPr lang="ar-SA" sz="2400" dirty="0"/>
              <a:t> واحدة من تقاليد تناول الطعام الرائدة في عيد الميلاد في اليابان، مع وقوف الكولونيل </a:t>
            </a:r>
            <a:r>
              <a:rPr lang="ar-SA" sz="2400" dirty="0" err="1"/>
              <a:t>ساندرز</a:t>
            </a:r>
            <a:r>
              <a:rPr lang="ar-SA" sz="2400" dirty="0"/>
              <a:t> الشهير كنوع من بابا نويل الياباني.</a:t>
            </a:r>
            <a:endParaRPr lang="en-US" sz="2400" dirty="0"/>
          </a:p>
        </p:txBody>
      </p:sp>
    </p:spTree>
    <p:extLst>
      <p:ext uri="{BB962C8B-B14F-4D97-AF65-F5344CB8AC3E}">
        <p14:creationId xmlns:p14="http://schemas.microsoft.com/office/powerpoint/2010/main" val="367172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31895" y="108832"/>
            <a:ext cx="10371599" cy="1422871"/>
          </a:xfrm>
        </p:spPr>
        <p:txBody>
          <a:bodyPr>
            <a:normAutofit/>
          </a:bodyPr>
          <a:lstStyle/>
          <a:p>
            <a:r>
              <a:rPr lang="en-US" dirty="0">
                <a:solidFill>
                  <a:srgbClr val="C00000"/>
                </a:solidFill>
                <a:latin typeface="ArialNarrowMTPro-Bold"/>
              </a:rPr>
              <a:t>2.2</a:t>
            </a:r>
            <a:r>
              <a:rPr lang="en-US" dirty="0">
                <a:solidFill>
                  <a:srgbClr val="C00000"/>
                </a:solidFill>
              </a:rPr>
              <a:t>. </a:t>
            </a:r>
            <a:r>
              <a:rPr lang="en-US" dirty="0">
                <a:solidFill>
                  <a:srgbClr val="C00000"/>
                </a:solidFill>
                <a:latin typeface="ArialNarrowMTPro-Bold"/>
              </a:rPr>
              <a:t>Deciding whether to go global</a:t>
            </a:r>
            <a:br>
              <a:rPr lang="en-US" dirty="0">
                <a:solidFill>
                  <a:srgbClr val="C00000"/>
                </a:solidFill>
                <a:latin typeface="ArialNarrowMTPro-Bold"/>
              </a:rPr>
            </a:br>
            <a:r>
              <a:rPr lang="ar-SA" dirty="0">
                <a:solidFill>
                  <a:srgbClr val="C00000"/>
                </a:solidFill>
                <a:latin typeface="ArialNarrowMTPro-Bold"/>
              </a:rPr>
              <a:t>2.2. اتخاذ قرار بشأن التوسع عالميًا</a:t>
            </a:r>
            <a:endParaRPr lang="en-US" dirty="0">
              <a:solidFill>
                <a:srgbClr val="C00000"/>
              </a:solidFill>
            </a:endParaRPr>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403797"/>
            <a:ext cx="8903412" cy="5357611"/>
          </a:xfrm>
        </p:spPr>
        <p:txBody>
          <a:bodyPr anchor="ctr">
            <a:normAutofit lnSpcReduction="10000"/>
          </a:bodyPr>
          <a:lstStyle/>
          <a:p>
            <a:r>
              <a:rPr lang="en-US" sz="2000" b="0" i="0" u="none" strike="noStrike" baseline="0" dirty="0">
                <a:latin typeface="TimesLTPro-Roman"/>
              </a:rPr>
              <a:t>Before going abroad, the company must weigh several risks and answer many questions about its ability to operate globally. </a:t>
            </a:r>
          </a:p>
          <a:p>
            <a:pPr lvl="1"/>
            <a:r>
              <a:rPr lang="en-US" sz="2000" b="0" i="0" u="none" strike="noStrike" baseline="0" dirty="0">
                <a:latin typeface="TimesLTPro-Roman"/>
              </a:rPr>
              <a:t>Can the company learn to understand the preferences and buyer behavior of consumers in other countries? </a:t>
            </a:r>
          </a:p>
          <a:p>
            <a:pPr lvl="1"/>
            <a:r>
              <a:rPr lang="en-US" sz="2000" b="0" i="0" u="none" strike="noStrike" baseline="0" dirty="0">
                <a:latin typeface="TimesLTPro-Roman"/>
              </a:rPr>
              <a:t>Can it offer competitively attractive products? </a:t>
            </a:r>
          </a:p>
          <a:p>
            <a:pPr lvl="1"/>
            <a:r>
              <a:rPr lang="en-US" sz="2000" b="0" i="0" u="none" strike="noStrike" baseline="0" dirty="0">
                <a:latin typeface="TimesLTPro-Roman"/>
              </a:rPr>
              <a:t>Will it be able to adapt to other countries’ business cultures and deal effectively with foreign nationals? </a:t>
            </a:r>
          </a:p>
          <a:p>
            <a:pPr lvl="1"/>
            <a:r>
              <a:rPr lang="en-US" sz="2000" b="0" i="0" u="none" strike="noStrike" baseline="0" dirty="0">
                <a:latin typeface="TimesLTPro-Roman"/>
              </a:rPr>
              <a:t>Do the company’s managers have the necessary international experience? </a:t>
            </a:r>
          </a:p>
          <a:p>
            <a:pPr lvl="1"/>
            <a:r>
              <a:rPr lang="en-US" sz="2000" b="0" i="0" u="none" strike="noStrike" baseline="0" dirty="0">
                <a:latin typeface="TimesLTPro-Roman"/>
              </a:rPr>
              <a:t>Has management considered the impact of regulations and the political environments of other countries</a:t>
            </a:r>
          </a:p>
          <a:p>
            <a:pPr marL="457200" lvl="1" indent="0" algn="r">
              <a:buNone/>
            </a:pPr>
            <a:r>
              <a:rPr lang="ar-SA" sz="2000" b="1" dirty="0"/>
              <a:t>قبل التوجه إلى الخارج، يجب على الشركة أن تزن العديد من المخاطر وتجيب على العديد من الأسئلة حول قدرتها على العمل على المستوى العالمي.</a:t>
            </a:r>
          </a:p>
          <a:p>
            <a:pPr marL="457200" lvl="1" indent="0" algn="r">
              <a:buNone/>
            </a:pPr>
            <a:r>
              <a:rPr lang="ar-SA" sz="2000" b="1" dirty="0"/>
              <a:t>هل تستطيع الشركة أن تتعلم كيف تفهم تفضيلات وسلوكيات المشترين في البلدان الأخرى؟</a:t>
            </a:r>
          </a:p>
          <a:p>
            <a:pPr marL="457200" lvl="1" indent="0" algn="r">
              <a:buNone/>
            </a:pPr>
            <a:r>
              <a:rPr lang="ar-SA" sz="2000" b="1" dirty="0"/>
              <a:t>هل تستطيع تقديم منتجات جذابة تنافسية؟</a:t>
            </a:r>
          </a:p>
          <a:p>
            <a:pPr marL="457200" lvl="1" indent="0" algn="r">
              <a:buNone/>
            </a:pPr>
            <a:r>
              <a:rPr lang="ar-SA" sz="2000" b="1" dirty="0"/>
              <a:t>هل ستكون قادرة على التكيف مع ثقافات الأعمال في البلدان الأخرى والتعامل بشكل فعال مع الأجانب؟</a:t>
            </a:r>
          </a:p>
          <a:p>
            <a:pPr marL="457200" lvl="1" indent="0" algn="r">
              <a:buNone/>
            </a:pPr>
            <a:r>
              <a:rPr lang="ar-SA" sz="2000" b="1" dirty="0"/>
              <a:t>هل يتمتع مديرو الشركة بالخبرة الدولية اللازمة؟</a:t>
            </a:r>
          </a:p>
          <a:p>
            <a:pPr marL="457200" lvl="1" indent="0" algn="r">
              <a:buNone/>
            </a:pPr>
            <a:r>
              <a:rPr lang="ar-SA" sz="2000" b="1" dirty="0"/>
              <a:t>هل أخذت الإدارة في الاعتبار تأثير اللوائح والبيئات السياسية في البلدان الأخرى؟</a:t>
            </a:r>
            <a:endParaRPr lang="en-US" sz="2000" b="1" dirty="0"/>
          </a:p>
        </p:txBody>
      </p:sp>
      <p:pic>
        <p:nvPicPr>
          <p:cNvPr id="4" name="Picture 3">
            <a:extLst>
              <a:ext uri="{FF2B5EF4-FFF2-40B4-BE49-F238E27FC236}">
                <a16:creationId xmlns:a16="http://schemas.microsoft.com/office/drawing/2014/main" id="{1C5CA73D-1200-48D6-AD6D-62EECD806CB1}"/>
              </a:ext>
            </a:extLst>
          </p:cNvPr>
          <p:cNvPicPr>
            <a:picLocks noChangeAspect="1"/>
          </p:cNvPicPr>
          <p:nvPr/>
        </p:nvPicPr>
        <p:blipFill>
          <a:blip r:embed="rId3"/>
          <a:stretch>
            <a:fillRect/>
          </a:stretch>
        </p:blipFill>
        <p:spPr>
          <a:xfrm>
            <a:off x="8903412" y="1626371"/>
            <a:ext cx="3288588" cy="2533506"/>
          </a:xfrm>
          <a:prstGeom prst="rect">
            <a:avLst/>
          </a:prstGeom>
        </p:spPr>
      </p:pic>
    </p:spTree>
    <p:extLst>
      <p:ext uri="{BB962C8B-B14F-4D97-AF65-F5344CB8AC3E}">
        <p14:creationId xmlns:p14="http://schemas.microsoft.com/office/powerpoint/2010/main" val="4163252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rmAutofit fontScale="90000"/>
          </a:bodyPr>
          <a:lstStyle/>
          <a:p>
            <a:r>
              <a:rPr lang="en-US" dirty="0">
                <a:latin typeface="ArialNarrowMTPro-Bold"/>
              </a:rPr>
              <a:t>2.3. Deciding Which Markets to enter</a:t>
            </a:r>
            <a:br>
              <a:rPr lang="en-US" dirty="0">
                <a:latin typeface="ArialNarrowMTPro-Bold"/>
              </a:rPr>
            </a:br>
            <a:r>
              <a:rPr lang="ar-SA" dirty="0">
                <a:latin typeface="ArialNarrowMTPro-Bold"/>
              </a:rPr>
              <a:t>2.3. تحديد الأسواق التي يجب الدخول إليها</a:t>
            </a:r>
            <a:endParaRPr lang="en-US" dirty="0">
              <a:latin typeface="ArialNarrowMTPro-Bold"/>
            </a:endParaRPr>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0" y="1339404"/>
            <a:ext cx="12192000" cy="5518596"/>
          </a:xfrm>
        </p:spPr>
        <p:txBody>
          <a:bodyPr>
            <a:normAutofit/>
          </a:bodyPr>
          <a:lstStyle/>
          <a:p>
            <a:pPr algn="l"/>
            <a:r>
              <a:rPr lang="en-US" sz="1800" b="0" i="0" u="none" strike="noStrike" baseline="0" dirty="0">
                <a:latin typeface="TimesLTPro-Roman"/>
              </a:rPr>
              <a:t>Before going abroad, the company should try to define its international </a:t>
            </a:r>
            <a:r>
              <a:rPr lang="en-US" sz="1800" b="1" i="1" u="none" strike="noStrike" baseline="0" dirty="0">
                <a:solidFill>
                  <a:srgbClr val="0A1F61"/>
                </a:solidFill>
                <a:latin typeface="TimesLTPro-Italic"/>
              </a:rPr>
              <a:t>marketing objective and policies</a:t>
            </a:r>
            <a:r>
              <a:rPr lang="en-US" sz="1800" b="1" i="0" u="none" strike="noStrike" baseline="0" dirty="0">
                <a:solidFill>
                  <a:srgbClr val="0A1F61"/>
                </a:solidFill>
                <a:latin typeface="TimesLTPro-Roman"/>
              </a:rPr>
              <a:t>. </a:t>
            </a:r>
          </a:p>
          <a:p>
            <a:pPr algn="l"/>
            <a:r>
              <a:rPr lang="en-US" sz="1800" b="0" i="0" u="none" strike="noStrike" baseline="0" dirty="0">
                <a:latin typeface="TimesLTPro-Roman"/>
              </a:rPr>
              <a:t>It should decide what </a:t>
            </a:r>
            <a:r>
              <a:rPr lang="en-US" sz="1800" b="1" i="1" u="none" strike="noStrike" baseline="0" dirty="0">
                <a:solidFill>
                  <a:srgbClr val="0A1F61"/>
                </a:solidFill>
                <a:latin typeface="TimesLTPro-Italic"/>
              </a:rPr>
              <a:t>volume </a:t>
            </a:r>
            <a:r>
              <a:rPr lang="en-US" sz="1800" b="1" i="0" u="none" strike="noStrike" baseline="0" dirty="0">
                <a:solidFill>
                  <a:srgbClr val="0A1F61"/>
                </a:solidFill>
                <a:latin typeface="TimesLTPro-Roman"/>
              </a:rPr>
              <a:t>of foreign sales it wants</a:t>
            </a:r>
            <a:r>
              <a:rPr lang="en-US" sz="1800" b="0" i="0" u="none" strike="noStrike" baseline="0" dirty="0">
                <a:latin typeface="TimesLTPro-Roman"/>
              </a:rPr>
              <a:t>. Most companies start small when they go abroad. Some plan to stay small, seeing international sales as a small part of their business. Other companies have bigger plans, however, seeing international business as equal to—or even more important than—their domestic business.</a:t>
            </a:r>
          </a:p>
          <a:p>
            <a:pPr algn="l"/>
            <a:r>
              <a:rPr lang="en-US" sz="1800" b="0" i="0" u="none" strike="noStrike" baseline="0" dirty="0">
                <a:latin typeface="TimesLTPro-Roman"/>
              </a:rPr>
              <a:t>The company also needs to choose in </a:t>
            </a:r>
            <a:r>
              <a:rPr lang="en-US" sz="1800" b="1" i="1" u="none" strike="noStrike" baseline="0" dirty="0">
                <a:solidFill>
                  <a:srgbClr val="0A1F61"/>
                </a:solidFill>
                <a:latin typeface="TimesLTPro-Italic"/>
              </a:rPr>
              <a:t>how many </a:t>
            </a:r>
            <a:r>
              <a:rPr lang="en-US" sz="1800" b="1" i="0" u="none" strike="noStrike" baseline="0" dirty="0">
                <a:solidFill>
                  <a:srgbClr val="0A1F61"/>
                </a:solidFill>
                <a:latin typeface="TimesLTPro-Roman"/>
              </a:rPr>
              <a:t>countries it wants to market</a:t>
            </a:r>
            <a:r>
              <a:rPr lang="en-US" sz="1800" b="0" i="0" u="none" strike="noStrike" baseline="0" dirty="0">
                <a:latin typeface="TimesLTPro-Roman"/>
              </a:rPr>
              <a:t>. Companies must be careful not to spread themselves too thin or expand beyond their capabilities by operating in too many countries too soon. </a:t>
            </a:r>
          </a:p>
          <a:p>
            <a:pPr algn="l"/>
            <a:r>
              <a:rPr lang="en-US" sz="1800" b="0" i="0" u="none" strike="noStrike" baseline="0" dirty="0">
                <a:latin typeface="TimesLTPro-Roman"/>
              </a:rPr>
              <a:t>Next, the company needs to decide on the </a:t>
            </a:r>
            <a:r>
              <a:rPr lang="en-US" sz="1800" b="1" i="1" u="none" strike="noStrike" baseline="0" dirty="0">
                <a:solidFill>
                  <a:srgbClr val="0A1F61"/>
                </a:solidFill>
                <a:latin typeface="TimesLTPro-Italic"/>
              </a:rPr>
              <a:t>types </a:t>
            </a:r>
            <a:r>
              <a:rPr lang="en-US" sz="1800" b="1" i="0" u="none" strike="noStrike" baseline="0" dirty="0">
                <a:solidFill>
                  <a:srgbClr val="0A1F61"/>
                </a:solidFill>
                <a:latin typeface="TimesLTPro-Roman"/>
              </a:rPr>
              <a:t>of countries to enter</a:t>
            </a:r>
            <a:r>
              <a:rPr lang="en-US" sz="1800" b="0" i="0" u="none" strike="noStrike" baseline="0" dirty="0">
                <a:latin typeface="TimesLTPro-Roman"/>
              </a:rPr>
              <a:t>. A country’s attractiveness depends on the product, geographical factors, income and population, political climate, and other considerations. In recent years, many major new markets have emerged, offering both substantial opportunities and daunting challenges. </a:t>
            </a:r>
          </a:p>
          <a:p>
            <a:pPr marL="0" indent="0" algn="r">
              <a:buNone/>
            </a:pPr>
            <a:r>
              <a:rPr lang="ar-SA" sz="1800" b="1" dirty="0">
                <a:solidFill>
                  <a:srgbClr val="960000"/>
                </a:solidFill>
              </a:rPr>
              <a:t>قبل السفر إلى الخارج، يجب على الشركة أن تحاول تحديد أهدافها وسياساتها التسويقية الدولية.</a:t>
            </a:r>
            <a:endParaRPr lang="ar-SA" sz="1800" b="1" dirty="0"/>
          </a:p>
          <a:p>
            <a:pPr marL="0" indent="0" algn="r">
              <a:buNone/>
            </a:pPr>
            <a:r>
              <a:rPr lang="ar-SA" sz="1800" b="1" dirty="0"/>
              <a:t>يجب أن تقرر حجم المبيعات الأجنبية التي تريدها. تبدأ معظم الشركات صغيرة عندما تسافر إلى الخارج. يخطط البعض للبقاء صغيرًا، وينظرون إلى المبيعات الدولية كجزء صغير من أعمالهم. ومع ذلك، لدى شركات أخرى خطط أكبر، حيث تنظر إلى الأعمال التجارية الدولية على أنها مساوية - أو حتى أكثر أهمية - من أعمالها المحلية.</a:t>
            </a:r>
          </a:p>
          <a:p>
            <a:pPr marL="0" indent="0" algn="r">
              <a:buNone/>
            </a:pPr>
            <a:r>
              <a:rPr lang="ar-SA" sz="1800" b="1" dirty="0"/>
              <a:t>تحتاج الشركة أيضًا إلى اختيار عدد البلدان التي تريد تسويق منتجاتها فيها. يجب أن تكون الشركات حريصة على عدم نشر نفسها بشكل مفرط أو التوسع بما يتجاوز قدراتها من خلال العمل في العديد من البلدان في وقت مبكر جدًا.</a:t>
            </a:r>
          </a:p>
          <a:p>
            <a:pPr marL="0" indent="0" algn="r">
              <a:buNone/>
            </a:pPr>
            <a:r>
              <a:rPr lang="ar-SA" sz="1800" b="1" dirty="0"/>
              <a:t>بعد ذلك، تحتاج الشركة إلى تحديد أنواع البلدان التي ستدخلها. تعتمد جاذبية الدولة على المنتج والعوامل الجغرافية والدخل والسكان والمناخ السياسي واعتبارات أخرى. في السنوات الأخيرة، ظهرت العديد من الأسواق الجديدة الكبرى، مما يوفر فرصًا كبيرة وتحديات هائلة.</a:t>
            </a:r>
            <a:endParaRPr lang="en-US" sz="1800" b="1" dirty="0"/>
          </a:p>
        </p:txBody>
      </p:sp>
    </p:spTree>
    <p:extLst>
      <p:ext uri="{BB962C8B-B14F-4D97-AF65-F5344CB8AC3E}">
        <p14:creationId xmlns:p14="http://schemas.microsoft.com/office/powerpoint/2010/main" val="1104667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D66FA-5E37-4C00-9D92-6417C317CC51}"/>
              </a:ext>
            </a:extLst>
          </p:cNvPr>
          <p:cNvSpPr>
            <a:spLocks noGrp="1"/>
          </p:cNvSpPr>
          <p:nvPr>
            <p:ph type="title"/>
          </p:nvPr>
        </p:nvSpPr>
        <p:spPr>
          <a:xfrm>
            <a:off x="2478831" y="210267"/>
            <a:ext cx="9170158" cy="1325563"/>
          </a:xfrm>
        </p:spPr>
        <p:txBody>
          <a:bodyPr/>
          <a:lstStyle/>
          <a:p>
            <a:r>
              <a:rPr lang="en-US" dirty="0"/>
              <a:t>EXAMPLE: NETFLIX</a:t>
            </a:r>
          </a:p>
        </p:txBody>
      </p:sp>
      <p:sp>
        <p:nvSpPr>
          <p:cNvPr id="3" name="Content Placeholder 2">
            <a:extLst>
              <a:ext uri="{FF2B5EF4-FFF2-40B4-BE49-F238E27FC236}">
                <a16:creationId xmlns:a16="http://schemas.microsoft.com/office/drawing/2014/main" id="{968CFAD9-EA27-4F40-81A2-F34E1F6F81F1}"/>
              </a:ext>
            </a:extLst>
          </p:cNvPr>
          <p:cNvSpPr>
            <a:spLocks noGrp="1"/>
          </p:cNvSpPr>
          <p:nvPr>
            <p:ph idx="1"/>
          </p:nvPr>
        </p:nvSpPr>
        <p:spPr>
          <a:xfrm>
            <a:off x="0" y="1545466"/>
            <a:ext cx="12192000" cy="5312534"/>
          </a:xfrm>
        </p:spPr>
        <p:txBody>
          <a:bodyPr>
            <a:normAutofit lnSpcReduction="10000"/>
          </a:bodyPr>
          <a:lstStyle/>
          <a:p>
            <a:pPr algn="l">
              <a:lnSpc>
                <a:spcPct val="100000"/>
              </a:lnSpc>
            </a:pPr>
            <a:r>
              <a:rPr lang="en-US" sz="2000" dirty="0"/>
              <a:t>Netflix needs to grow its subscriber base to cover rapidly rising content costs, and Europe offers huge opportunities. Western Europe boasts 134 million broadband homes, compared with 94 million in the United States.</a:t>
            </a:r>
          </a:p>
          <a:p>
            <a:pPr algn="l"/>
            <a:r>
              <a:rPr lang="en-US" sz="2000" dirty="0"/>
              <a:t>Netflix has already entered the UK and the Nordic nations and is the leading video service in Sweden after only two years.</a:t>
            </a:r>
          </a:p>
          <a:p>
            <a:pPr algn="l"/>
            <a:r>
              <a:rPr lang="en-US" sz="2000" dirty="0"/>
              <a:t>However, as Netflix considers expanding into new European markets, it must ask some important questions:</a:t>
            </a:r>
          </a:p>
          <a:p>
            <a:pPr lvl="1"/>
            <a:r>
              <a:rPr lang="en-US" sz="2000" dirty="0"/>
              <a:t>Can it compete effectively on a country-by-country basis with local competitors? </a:t>
            </a:r>
          </a:p>
          <a:p>
            <a:pPr lvl="1"/>
            <a:r>
              <a:rPr lang="en-US" sz="2000" dirty="0"/>
              <a:t>Can it master the varied cultural and buying differences of European consumers? </a:t>
            </a:r>
          </a:p>
          <a:p>
            <a:pPr lvl="1"/>
            <a:r>
              <a:rPr lang="en-US" sz="2000" dirty="0"/>
              <a:t>Will it be able to meet environmental and regulatory hurdles in each country?</a:t>
            </a:r>
          </a:p>
          <a:p>
            <a:pPr lvl="1"/>
            <a:endParaRPr lang="en-US" sz="2000" dirty="0"/>
          </a:p>
          <a:p>
            <a:pPr marL="457200" lvl="1" indent="0" algn="r">
              <a:buNone/>
            </a:pPr>
            <a:r>
              <a:rPr lang="ar-SA" sz="2000" b="1" dirty="0"/>
              <a:t>إن شركة </a:t>
            </a:r>
            <a:r>
              <a:rPr lang="ar-SA" sz="2000" b="1" dirty="0" err="1"/>
              <a:t>نتفليكس</a:t>
            </a:r>
            <a:r>
              <a:rPr lang="ar-SA" sz="2000" b="1" dirty="0"/>
              <a:t> تحتاج إلى توسيع قاعدة مشتركيها لتغطية تكاليف المحتوى المتزايدة بسرعة، وتوفر أوروبا فرصاً هائلة. إذ تضم أوروبا الغربية 134 مليون منزل مزود بخدمة النطاق العريض، مقارنة بـ 94 مليون منزل في الولايات المتحدة.</a:t>
            </a:r>
          </a:p>
          <a:p>
            <a:pPr marL="457200" lvl="1" indent="0" algn="r">
              <a:buNone/>
            </a:pPr>
            <a:r>
              <a:rPr lang="ar-SA" sz="2000" b="1" dirty="0"/>
              <a:t>وقد دخلت </a:t>
            </a:r>
            <a:r>
              <a:rPr lang="ar-SA" sz="2000" b="1" dirty="0" err="1"/>
              <a:t>نتفليكس</a:t>
            </a:r>
            <a:r>
              <a:rPr lang="ar-SA" sz="2000" b="1" dirty="0"/>
              <a:t> بالفعل إلى المملكة المتحدة ودول الشمال الأوروبي، وهي خدمة الفيديو الرائدة في السويد بعد عامين فقط.</a:t>
            </a:r>
          </a:p>
          <a:p>
            <a:pPr marL="457200" lvl="1" indent="0" algn="r">
              <a:buNone/>
            </a:pPr>
            <a:r>
              <a:rPr lang="ar-SA" sz="2000" b="1" dirty="0"/>
              <a:t>ولكن مع تفكير </a:t>
            </a:r>
            <a:r>
              <a:rPr lang="ar-SA" sz="2000" b="1" dirty="0" err="1"/>
              <a:t>نتفليكس</a:t>
            </a:r>
            <a:r>
              <a:rPr lang="ar-SA" sz="2000" b="1" dirty="0"/>
              <a:t> في التوسع في أسواق أوروبية جديدة، يتعين عليها أن تطرح بعض الأسئلة المهمة:</a:t>
            </a:r>
          </a:p>
          <a:p>
            <a:pPr marL="457200" lvl="1" indent="0" algn="r">
              <a:buNone/>
            </a:pPr>
            <a:r>
              <a:rPr lang="ar-SA" sz="2000" b="1" dirty="0"/>
              <a:t>هل يمكنها المنافسة بفعالية على أساس كل دولة على حدة مع المنافسين المحليين؟</a:t>
            </a:r>
          </a:p>
          <a:p>
            <a:pPr marL="457200" lvl="1" indent="0" algn="r">
              <a:buNone/>
            </a:pPr>
            <a:r>
              <a:rPr lang="ar-SA" sz="2000" b="1" dirty="0"/>
              <a:t>هل يمكنها إتقان الاختلافات الثقافية والشراء المتنوعة للمستهلكين الأوروبيين؟</a:t>
            </a:r>
          </a:p>
          <a:p>
            <a:pPr marL="457200" lvl="1" indent="0" algn="r">
              <a:buNone/>
            </a:pPr>
            <a:r>
              <a:rPr lang="ar-SA" sz="2000" b="1" dirty="0"/>
              <a:t>هل ستكون قادرة على تلبية العقبات البيئية والتنظيمية في كل دولة؟</a:t>
            </a:r>
            <a:endParaRPr lang="en-US" sz="2000" b="1" dirty="0"/>
          </a:p>
        </p:txBody>
      </p:sp>
      <p:pic>
        <p:nvPicPr>
          <p:cNvPr id="4" name="Picture 3">
            <a:extLst>
              <a:ext uri="{FF2B5EF4-FFF2-40B4-BE49-F238E27FC236}">
                <a16:creationId xmlns:a16="http://schemas.microsoft.com/office/drawing/2014/main" id="{4BD46198-330A-4586-BF7C-4C2A2E4BC8A8}"/>
              </a:ext>
            </a:extLst>
          </p:cNvPr>
          <p:cNvPicPr>
            <a:picLocks noChangeAspect="1"/>
          </p:cNvPicPr>
          <p:nvPr/>
        </p:nvPicPr>
        <p:blipFill>
          <a:blip r:embed="rId2"/>
          <a:stretch>
            <a:fillRect/>
          </a:stretch>
        </p:blipFill>
        <p:spPr>
          <a:xfrm>
            <a:off x="9234152" y="80528"/>
            <a:ext cx="2169424" cy="1214877"/>
          </a:xfrm>
          <a:prstGeom prst="rect">
            <a:avLst/>
          </a:prstGeom>
        </p:spPr>
      </p:pic>
    </p:spTree>
    <p:extLst>
      <p:ext uri="{BB962C8B-B14F-4D97-AF65-F5344CB8AC3E}">
        <p14:creationId xmlns:p14="http://schemas.microsoft.com/office/powerpoint/2010/main" val="506895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6CAC37-9BC6-44C5-88AE-0131CEB3D719}"/>
              </a:ext>
            </a:extLst>
          </p:cNvPr>
          <p:cNvSpPr>
            <a:spLocks noGrp="1"/>
          </p:cNvSpPr>
          <p:nvPr>
            <p:ph idx="1"/>
          </p:nvPr>
        </p:nvSpPr>
        <p:spPr>
          <a:xfrm>
            <a:off x="0" y="1249250"/>
            <a:ext cx="12192000" cy="5608749"/>
          </a:xfrm>
        </p:spPr>
        <p:txBody>
          <a:bodyPr>
            <a:normAutofit fontScale="92500" lnSpcReduction="20000"/>
          </a:bodyPr>
          <a:lstStyle/>
          <a:p>
            <a:pPr algn="l">
              <a:lnSpc>
                <a:spcPct val="110000"/>
              </a:lnSpc>
            </a:pPr>
            <a:r>
              <a:rPr lang="en-US" sz="1800" b="0" i="0" u="none" strike="noStrike" baseline="0" dirty="0">
                <a:latin typeface="TimesLTPro-Roman"/>
              </a:rPr>
              <a:t>In entering new European markets, Netflix will face many challenges. For example, Europe is now crowded with formidable </a:t>
            </a:r>
            <a:r>
              <a:rPr lang="en-US" sz="1800" b="0" i="0" u="none" strike="noStrike" baseline="0" dirty="0">
                <a:solidFill>
                  <a:srgbClr val="960000"/>
                </a:solidFill>
                <a:latin typeface="TimesLTPro-Roman"/>
              </a:rPr>
              <a:t>competitors.</a:t>
            </a:r>
            <a:r>
              <a:rPr lang="en-US" sz="1800" b="0" i="0" u="none" strike="noStrike" baseline="0" dirty="0">
                <a:latin typeface="TimesLTPro-Roman"/>
              </a:rPr>
              <a:t> More than a dozen local Netflix-like rivals have sprung up there during the past few years</a:t>
            </a:r>
          </a:p>
          <a:p>
            <a:pPr algn="l">
              <a:lnSpc>
                <a:spcPct val="110000"/>
              </a:lnSpc>
            </a:pPr>
            <a:r>
              <a:rPr lang="en-US" sz="1800" b="0" i="0" u="none" strike="noStrike" baseline="0" dirty="0">
                <a:solidFill>
                  <a:srgbClr val="960000"/>
                </a:solidFill>
                <a:latin typeface="TimesLTPro-Roman"/>
              </a:rPr>
              <a:t>Content </a:t>
            </a:r>
            <a:r>
              <a:rPr lang="en-US" sz="1800" b="0" i="0" u="none" strike="noStrike" baseline="0" dirty="0">
                <a:latin typeface="TimesLTPro-Roman"/>
              </a:rPr>
              <a:t>is another major consideration. Although Netflix is building its own portfolio of international content rights, European competitors already own exclusive in-country rights to many popular U.S. and non-U.S. shows. </a:t>
            </a:r>
          </a:p>
          <a:p>
            <a:pPr algn="l">
              <a:lnSpc>
                <a:spcPct val="110000"/>
              </a:lnSpc>
            </a:pPr>
            <a:r>
              <a:rPr lang="en-US" sz="1800" b="0" i="0" u="none" strike="noStrike" baseline="0" dirty="0">
                <a:latin typeface="TimesLTPro-Roman"/>
              </a:rPr>
              <a:t>Netflix may also encounter </a:t>
            </a:r>
            <a:r>
              <a:rPr lang="en-US" sz="1800" b="0" i="0" u="none" strike="noStrike" baseline="0" dirty="0">
                <a:solidFill>
                  <a:srgbClr val="C00000"/>
                </a:solidFill>
                <a:latin typeface="TimesLTPro-Roman"/>
              </a:rPr>
              <a:t>local regulatory obstacles</a:t>
            </a:r>
            <a:r>
              <a:rPr lang="en-US" sz="1800" b="0" i="0" u="none" strike="noStrike" baseline="0" dirty="0">
                <a:latin typeface="TimesLTPro-Roman"/>
              </a:rPr>
              <a:t>. Regulations in France, for instance, restrict services like Netflix from airing films until three years after they open nationally in theaters, and video services there are usually required to invest in film production in the country. </a:t>
            </a:r>
          </a:p>
          <a:p>
            <a:pPr algn="l">
              <a:lnSpc>
                <a:spcPct val="110000"/>
              </a:lnSpc>
            </a:pPr>
            <a:r>
              <a:rPr lang="en-US" sz="1800" b="0" i="0" u="none" strike="noStrike" baseline="0" dirty="0">
                <a:latin typeface="TimesLTPro-Roman"/>
              </a:rPr>
              <a:t>Despite these challenges, however, Netflix CEO Reed Hastings seems unfazed. “We can still build a very successful business [in these new markets],” he says. Wherever Netflix goes, “I think the key is having unique content, a great reputation, and a good value proposition”.</a:t>
            </a:r>
          </a:p>
          <a:p>
            <a:pPr marL="0" indent="0" algn="r">
              <a:lnSpc>
                <a:spcPct val="110000"/>
              </a:lnSpc>
              <a:buNone/>
            </a:pPr>
            <a:r>
              <a:rPr lang="ar-SA" sz="2100" dirty="0"/>
              <a:t>عند دخول أسواق أوروبية جديدة، ستواجه </a:t>
            </a:r>
            <a:r>
              <a:rPr lang="ar-SA" sz="2100" dirty="0" err="1"/>
              <a:t>نيتفليكس</a:t>
            </a:r>
            <a:r>
              <a:rPr lang="ar-SA" sz="2100" dirty="0"/>
              <a:t> العديد من التحديات. على سبيل المثال، أصبحت أوروبا الآن مزدحمة بمنافسين هائلين. فقد نشأ أكثر من اثني عشر منافسًا محليًا يشبهون </a:t>
            </a:r>
            <a:r>
              <a:rPr lang="ar-SA" sz="2100" dirty="0" err="1"/>
              <a:t>نيتفليكس</a:t>
            </a:r>
            <a:r>
              <a:rPr lang="ar-SA" sz="2100" dirty="0"/>
              <a:t> هناك خلال السنوات القليلة الماضية.</a:t>
            </a:r>
          </a:p>
          <a:p>
            <a:pPr marL="0" indent="0" algn="r">
              <a:lnSpc>
                <a:spcPct val="110000"/>
              </a:lnSpc>
              <a:buNone/>
            </a:pPr>
            <a:r>
              <a:rPr lang="ar-SA" sz="2100" dirty="0"/>
              <a:t>المحتوى هو اعتبار رئيسي آخر. على الرغم من أن </a:t>
            </a:r>
            <a:r>
              <a:rPr lang="ar-SA" sz="2100" dirty="0" err="1"/>
              <a:t>نيتفليكس</a:t>
            </a:r>
            <a:r>
              <a:rPr lang="ar-SA" sz="2100" dirty="0"/>
              <a:t> تبني محفظتها الخاصة من حقوق المحتوى الدولي، فإن المنافسين الأوروبيين يمتلكون بالفعل حقوقًا حصرية داخل البلاد للعديد من العروض الشعبية الأمريكية وغير الأمريكية.</a:t>
            </a:r>
          </a:p>
          <a:p>
            <a:pPr marL="0" indent="0" algn="r">
              <a:lnSpc>
                <a:spcPct val="110000"/>
              </a:lnSpc>
              <a:buNone/>
            </a:pPr>
            <a:r>
              <a:rPr lang="ar-SA" sz="2100" dirty="0"/>
              <a:t>قد تواجه </a:t>
            </a:r>
            <a:r>
              <a:rPr lang="ar-SA" sz="2100" dirty="0" err="1"/>
              <a:t>نيتفليكس</a:t>
            </a:r>
            <a:r>
              <a:rPr lang="ar-SA" sz="2100" dirty="0"/>
              <a:t> أيضًا عقبات تنظيمية محلية. على سبيل المثال، تقيد اللوائح في فرنسا خدمات مثل </a:t>
            </a:r>
            <a:r>
              <a:rPr lang="ar-SA" sz="2100" dirty="0" err="1"/>
              <a:t>نيتفليكس</a:t>
            </a:r>
            <a:r>
              <a:rPr lang="ar-SA" sz="2100" dirty="0"/>
              <a:t> من بث الأفلام حتى ثلاث سنوات بعد افتتاحها على المستوى الوطني في دور العرض، وعادة ما تكون خدمات الفيديو هناك ملزمة بالاستثمار في إنتاج الأفلام في البلاد.</a:t>
            </a:r>
          </a:p>
          <a:p>
            <a:pPr marL="0" indent="0" algn="r">
              <a:lnSpc>
                <a:spcPct val="110000"/>
              </a:lnSpc>
              <a:buNone/>
            </a:pPr>
            <a:r>
              <a:rPr lang="ar-SA" sz="2100" dirty="0"/>
              <a:t>لكن على الرغم من هذه التحديات، يبدو الرئيس التنفيذي لشركة </a:t>
            </a:r>
            <a:r>
              <a:rPr lang="ar-SA" sz="2100" dirty="0" err="1"/>
              <a:t>نيتفليكس</a:t>
            </a:r>
            <a:r>
              <a:rPr lang="ar-SA" sz="2100" dirty="0"/>
              <a:t> ريد </a:t>
            </a:r>
            <a:r>
              <a:rPr lang="ar-SA" sz="2100" dirty="0" err="1"/>
              <a:t>هاستينجز</a:t>
            </a:r>
            <a:r>
              <a:rPr lang="ar-SA" sz="2100" dirty="0"/>
              <a:t> غير منزعج. يقول: "لا يزال بإمكاننا بناء عمل ناجح للغاية [في هذه الأسواق الجديدة]". أينما ذهبت </a:t>
            </a:r>
            <a:r>
              <a:rPr lang="ar-SA" sz="2100" dirty="0" err="1"/>
              <a:t>نيتفليكس</a:t>
            </a:r>
            <a:r>
              <a:rPr lang="ar-SA" sz="2100" dirty="0"/>
              <a:t>، "أعتقد أن المفتاح هو وجود محتوى فريد وسمعة طيبة وقيمة جيدة".</a:t>
            </a:r>
            <a:endParaRPr lang="en-US" sz="2100" dirty="0"/>
          </a:p>
        </p:txBody>
      </p:sp>
      <p:sp>
        <p:nvSpPr>
          <p:cNvPr id="4" name="Title 1">
            <a:extLst>
              <a:ext uri="{FF2B5EF4-FFF2-40B4-BE49-F238E27FC236}">
                <a16:creationId xmlns:a16="http://schemas.microsoft.com/office/drawing/2014/main" id="{0F752531-A974-48A3-8A72-A0801A5E6429}"/>
              </a:ext>
            </a:extLst>
          </p:cNvPr>
          <p:cNvSpPr>
            <a:spLocks noGrp="1"/>
          </p:cNvSpPr>
          <p:nvPr>
            <p:ph type="title"/>
          </p:nvPr>
        </p:nvSpPr>
        <p:spPr>
          <a:xfrm>
            <a:off x="2581429" y="180770"/>
            <a:ext cx="9170987" cy="1325563"/>
          </a:xfrm>
        </p:spPr>
        <p:txBody>
          <a:bodyPr/>
          <a:lstStyle/>
          <a:p>
            <a:r>
              <a:rPr lang="en-US" dirty="0"/>
              <a:t>EXAMPLE: NETFLIX</a:t>
            </a:r>
          </a:p>
        </p:txBody>
      </p:sp>
      <p:pic>
        <p:nvPicPr>
          <p:cNvPr id="5" name="Picture 4">
            <a:extLst>
              <a:ext uri="{FF2B5EF4-FFF2-40B4-BE49-F238E27FC236}">
                <a16:creationId xmlns:a16="http://schemas.microsoft.com/office/drawing/2014/main" id="{C36B496E-63BF-4A1E-BF6C-B65494307E96}"/>
              </a:ext>
            </a:extLst>
          </p:cNvPr>
          <p:cNvPicPr>
            <a:picLocks noChangeAspect="1"/>
          </p:cNvPicPr>
          <p:nvPr/>
        </p:nvPicPr>
        <p:blipFill>
          <a:blip r:embed="rId2"/>
          <a:stretch>
            <a:fillRect/>
          </a:stretch>
        </p:blipFill>
        <p:spPr>
          <a:xfrm>
            <a:off x="9347322" y="62592"/>
            <a:ext cx="2116133" cy="1186659"/>
          </a:xfrm>
          <a:prstGeom prst="rect">
            <a:avLst/>
          </a:prstGeom>
        </p:spPr>
      </p:pic>
    </p:spTree>
    <p:extLst>
      <p:ext uri="{BB962C8B-B14F-4D97-AF65-F5344CB8AC3E}">
        <p14:creationId xmlns:p14="http://schemas.microsoft.com/office/powerpoint/2010/main" val="4153704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noFill/>
          <a:ln>
            <a:noFill/>
          </a:ln>
        </p:spPr>
        <p:txBody>
          <a:bodyPr>
            <a:noAutofit/>
          </a:bodyPr>
          <a:lstStyle/>
          <a:p>
            <a:r>
              <a:rPr lang="en-US" sz="3600" dirty="0">
                <a:latin typeface="ArialNarrowMTPro-Bold"/>
              </a:rPr>
              <a:t>2.4. Deciding how to enter the Markets</a:t>
            </a:r>
            <a:br>
              <a:rPr lang="en-US" sz="3600" dirty="0">
                <a:latin typeface="ArialNarrowMTPro-Bold"/>
              </a:rPr>
            </a:br>
            <a:r>
              <a:rPr lang="ar-SA" sz="3600" dirty="0">
                <a:latin typeface="ArialNarrowMTPro-Bold"/>
              </a:rPr>
              <a:t>2.4. تحديد كيفية دخول الأسواق</a:t>
            </a:r>
            <a:endParaRPr lang="en-US" sz="3600" dirty="0">
              <a:latin typeface="ArialNarrowMTPro-Bold"/>
            </a:endParaRPr>
          </a:p>
        </p:txBody>
      </p:sp>
      <p:pic>
        <p:nvPicPr>
          <p:cNvPr id="10" name="Picture 9">
            <a:extLst>
              <a:ext uri="{FF2B5EF4-FFF2-40B4-BE49-F238E27FC236}">
                <a16:creationId xmlns:a16="http://schemas.microsoft.com/office/drawing/2014/main" id="{458391EC-C7B9-4431-BAE7-6E469C53FDA8}"/>
              </a:ext>
            </a:extLst>
          </p:cNvPr>
          <p:cNvPicPr>
            <a:picLocks noChangeAspect="1"/>
          </p:cNvPicPr>
          <p:nvPr/>
        </p:nvPicPr>
        <p:blipFill>
          <a:blip r:embed="rId2"/>
          <a:stretch>
            <a:fillRect/>
          </a:stretch>
        </p:blipFill>
        <p:spPr>
          <a:xfrm>
            <a:off x="2358530" y="2332704"/>
            <a:ext cx="8507693" cy="3542236"/>
          </a:xfrm>
          <a:prstGeom prst="rect">
            <a:avLst/>
          </a:prstGeom>
        </p:spPr>
      </p:pic>
      <p:pic>
        <p:nvPicPr>
          <p:cNvPr id="12" name="Picture 11">
            <a:extLst>
              <a:ext uri="{FF2B5EF4-FFF2-40B4-BE49-F238E27FC236}">
                <a16:creationId xmlns:a16="http://schemas.microsoft.com/office/drawing/2014/main" id="{6429D9F7-5630-447E-A046-F0137A49D120}"/>
              </a:ext>
            </a:extLst>
          </p:cNvPr>
          <p:cNvPicPr>
            <a:picLocks noChangeAspect="1"/>
          </p:cNvPicPr>
          <p:nvPr/>
        </p:nvPicPr>
        <p:blipFill>
          <a:blip r:embed="rId3">
            <a:duotone>
              <a:prstClr val="black"/>
              <a:schemeClr val="accent5">
                <a:tint val="45000"/>
                <a:satMod val="400000"/>
              </a:schemeClr>
            </a:duotone>
          </a:blip>
          <a:stretch>
            <a:fillRect/>
          </a:stretch>
        </p:blipFill>
        <p:spPr>
          <a:xfrm>
            <a:off x="4746522" y="1367912"/>
            <a:ext cx="2698955" cy="5899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مربع نص 2"/>
          <p:cNvSpPr txBox="1"/>
          <p:nvPr/>
        </p:nvSpPr>
        <p:spPr>
          <a:xfrm>
            <a:off x="1755948" y="2649864"/>
            <a:ext cx="973343" cy="1477328"/>
          </a:xfrm>
          <a:prstGeom prst="rect">
            <a:avLst/>
          </a:prstGeom>
          <a:noFill/>
        </p:spPr>
        <p:txBody>
          <a:bodyPr wrap="none" rtlCol="1">
            <a:spAutoFit/>
          </a:bodyPr>
          <a:lstStyle/>
          <a:p>
            <a:pPr algn="ctr"/>
            <a:r>
              <a:rPr lang="ar-SA" dirty="0"/>
              <a:t>التصدير</a:t>
            </a:r>
          </a:p>
          <a:p>
            <a:endParaRPr lang="ar-SA" dirty="0"/>
          </a:p>
          <a:p>
            <a:endParaRPr lang="ar-SA" dirty="0"/>
          </a:p>
          <a:p>
            <a:pPr algn="ctr"/>
            <a:r>
              <a:rPr lang="ar-SA" dirty="0"/>
              <a:t>غير مباشر</a:t>
            </a:r>
          </a:p>
          <a:p>
            <a:pPr algn="ctr"/>
            <a:r>
              <a:rPr lang="ar-SA" dirty="0"/>
              <a:t>مباشر</a:t>
            </a:r>
          </a:p>
        </p:txBody>
      </p:sp>
      <p:sp>
        <p:nvSpPr>
          <p:cNvPr id="4" name="مربع نص 3"/>
          <p:cNvSpPr txBox="1"/>
          <p:nvPr/>
        </p:nvSpPr>
        <p:spPr>
          <a:xfrm>
            <a:off x="11037193" y="2662743"/>
            <a:ext cx="1356461" cy="1477328"/>
          </a:xfrm>
          <a:prstGeom prst="rect">
            <a:avLst/>
          </a:prstGeom>
          <a:noFill/>
        </p:spPr>
        <p:txBody>
          <a:bodyPr wrap="none" rtlCol="1">
            <a:spAutoFit/>
          </a:bodyPr>
          <a:lstStyle/>
          <a:p>
            <a:r>
              <a:rPr lang="ar-SA" dirty="0"/>
              <a:t>استثمار مباشر</a:t>
            </a:r>
          </a:p>
          <a:p>
            <a:endParaRPr lang="ar-SA" dirty="0"/>
          </a:p>
          <a:p>
            <a:endParaRPr lang="ar-SA" dirty="0"/>
          </a:p>
          <a:p>
            <a:r>
              <a:rPr lang="ar-SA" dirty="0"/>
              <a:t>منشئات التجميع</a:t>
            </a:r>
          </a:p>
          <a:p>
            <a:r>
              <a:rPr lang="ar-SA" dirty="0"/>
              <a:t>منشئات التصنيع</a:t>
            </a:r>
          </a:p>
        </p:txBody>
      </p:sp>
      <p:sp>
        <p:nvSpPr>
          <p:cNvPr id="5" name="مربع نص 4"/>
          <p:cNvSpPr txBox="1"/>
          <p:nvPr/>
        </p:nvSpPr>
        <p:spPr>
          <a:xfrm>
            <a:off x="5436203" y="2332704"/>
            <a:ext cx="1319592" cy="369332"/>
          </a:xfrm>
          <a:prstGeom prst="rect">
            <a:avLst/>
          </a:prstGeom>
          <a:noFill/>
        </p:spPr>
        <p:txBody>
          <a:bodyPr wrap="none" rtlCol="1">
            <a:spAutoFit/>
          </a:bodyPr>
          <a:lstStyle/>
          <a:p>
            <a:r>
              <a:rPr lang="ar-SA" dirty="0"/>
              <a:t>مشروع مشترك</a:t>
            </a:r>
          </a:p>
        </p:txBody>
      </p:sp>
      <p:sp>
        <p:nvSpPr>
          <p:cNvPr id="6" name="مربع نص 5"/>
          <p:cNvSpPr txBox="1"/>
          <p:nvPr/>
        </p:nvSpPr>
        <p:spPr>
          <a:xfrm>
            <a:off x="4406273" y="5469159"/>
            <a:ext cx="3865161" cy="400110"/>
          </a:xfrm>
          <a:prstGeom prst="rect">
            <a:avLst/>
          </a:prstGeom>
          <a:noFill/>
        </p:spPr>
        <p:txBody>
          <a:bodyPr wrap="none" rtlCol="1">
            <a:spAutoFit/>
          </a:bodyPr>
          <a:lstStyle/>
          <a:p>
            <a:r>
              <a:rPr lang="ar-SA" sz="2000" dirty="0"/>
              <a:t>كمية الالتزام, الخطر, التحكم و الربح المحتمل</a:t>
            </a:r>
          </a:p>
        </p:txBody>
      </p:sp>
    </p:spTree>
    <p:extLst>
      <p:ext uri="{BB962C8B-B14F-4D97-AF65-F5344CB8AC3E}">
        <p14:creationId xmlns:p14="http://schemas.microsoft.com/office/powerpoint/2010/main" val="24246034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0" y="914400"/>
            <a:ext cx="12192000" cy="5943600"/>
          </a:xfrm>
        </p:spPr>
        <p:txBody>
          <a:bodyPr>
            <a:normAutofit/>
          </a:bodyPr>
          <a:lstStyle/>
          <a:p>
            <a:pPr marL="0" indent="0">
              <a:buNone/>
            </a:pPr>
            <a:r>
              <a:rPr lang="en-US" b="1" dirty="0">
                <a:solidFill>
                  <a:srgbClr val="960000"/>
                </a:solidFill>
              </a:rPr>
              <a:t>2.4.1. </a:t>
            </a:r>
            <a:r>
              <a:rPr lang="en-US" sz="2600" b="1" dirty="0">
                <a:solidFill>
                  <a:srgbClr val="960000"/>
                </a:solidFill>
              </a:rPr>
              <a:t>Exporting</a:t>
            </a:r>
            <a:r>
              <a:rPr lang="en-US" b="1" dirty="0">
                <a:solidFill>
                  <a:srgbClr val="960000"/>
                </a:solidFill>
              </a:rPr>
              <a:t>: </a:t>
            </a:r>
          </a:p>
          <a:p>
            <a:pPr algn="l">
              <a:lnSpc>
                <a:spcPct val="100000"/>
              </a:lnSpc>
            </a:pPr>
            <a:r>
              <a:rPr lang="en-US" sz="2000" dirty="0">
                <a:latin typeface="TimesLTPro-Roman"/>
              </a:rPr>
              <a:t>Exporting is entering foreign markets by selling goods produced in the company’s home </a:t>
            </a:r>
            <a:r>
              <a:rPr lang="en-US" sz="2000" b="0" i="0" u="none" strike="noStrike" baseline="0" dirty="0">
                <a:latin typeface="TimesLTPro-Roman"/>
              </a:rPr>
              <a:t>country, often with little modification.</a:t>
            </a:r>
          </a:p>
          <a:p>
            <a:pPr algn="l">
              <a:lnSpc>
                <a:spcPct val="100000"/>
              </a:lnSpc>
            </a:pPr>
            <a:r>
              <a:rPr lang="en-US" sz="2000" dirty="0">
                <a:latin typeface="TimesLTPro-Roman"/>
              </a:rPr>
              <a:t>It is the simplest way to enter a foreign market. </a:t>
            </a:r>
          </a:p>
          <a:p>
            <a:pPr algn="l">
              <a:lnSpc>
                <a:spcPct val="100000"/>
              </a:lnSpc>
            </a:pPr>
            <a:r>
              <a:rPr lang="en-US" sz="2000" dirty="0">
                <a:latin typeface="TimesLTPro-Roman"/>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algn="l">
              <a:lnSpc>
                <a:spcPct val="100000"/>
              </a:lnSpc>
            </a:pPr>
            <a:r>
              <a:rPr lang="en-US" sz="2000" dirty="0">
                <a:latin typeface="TimesLTPro-Roman"/>
              </a:rPr>
              <a:t>Exporting involves the least change in the company’s product lines, organization, investments, or mission.</a:t>
            </a:r>
          </a:p>
          <a:p>
            <a:pPr marL="0" indent="0" algn="r">
              <a:lnSpc>
                <a:spcPct val="100000"/>
              </a:lnSpc>
              <a:buNone/>
            </a:pPr>
            <a:r>
              <a:rPr lang="ar-SA" sz="2000" dirty="0">
                <a:latin typeface="TimesLTPro-Roman"/>
              </a:rPr>
              <a:t>2.4.1. التصدير:</a:t>
            </a:r>
          </a:p>
          <a:p>
            <a:pPr marL="0" indent="0" algn="r">
              <a:lnSpc>
                <a:spcPct val="100000"/>
              </a:lnSpc>
              <a:buNone/>
            </a:pPr>
            <a:r>
              <a:rPr lang="ar-SA" sz="2000" dirty="0">
                <a:latin typeface="TimesLTPro-Roman"/>
              </a:rPr>
              <a:t>-التصدير هو دخول الأسواق الأجنبية عن طريق بيع السلع المنتجة في بلد الشركة الأصلي، وغالبًا مع القليل من التعديل.</a:t>
            </a:r>
          </a:p>
          <a:p>
            <a:pPr marL="0" indent="0" algn="r">
              <a:lnSpc>
                <a:spcPct val="100000"/>
              </a:lnSpc>
              <a:buNone/>
            </a:pPr>
            <a:r>
              <a:rPr lang="ar-SA" sz="2000" dirty="0">
                <a:latin typeface="TimesLTPro-Roman"/>
              </a:rPr>
              <a:t>-إنها أبسط طريقة لدخول سوق أجنبية.</a:t>
            </a:r>
          </a:p>
          <a:p>
            <a:pPr marL="0" indent="0" algn="r">
              <a:lnSpc>
                <a:spcPct val="100000"/>
              </a:lnSpc>
              <a:buNone/>
            </a:pPr>
            <a:r>
              <a:rPr lang="ar-SA" sz="2000" dirty="0">
                <a:latin typeface="TimesLTPro-Roman"/>
              </a:rPr>
              <a:t>-قد تقوم الشركة بتصدير فوائضها بشكل سلبي من وقت لآخر، أو قد تلتزم بنشاط بتوسيع الصادرات إلى سوق معينة. وفي كلتا الحالتين، تنتج الشركة جميع سلعها في بلدها الأصلي. وقد تقوم أو لا تقوم بتعديلها لسوق التصدير.</a:t>
            </a:r>
          </a:p>
          <a:p>
            <a:pPr marL="0" indent="0" algn="r">
              <a:lnSpc>
                <a:spcPct val="100000"/>
              </a:lnSpc>
              <a:buNone/>
            </a:pPr>
            <a:r>
              <a:rPr lang="ar-SA" sz="2000" dirty="0">
                <a:latin typeface="TimesLTPro-Roman"/>
              </a:rPr>
              <a:t>-يتضمن التصدير أقل قدر من التغيير في خطوط منتجات الشركة أو تنظيمها أو استثماراتها أو مهمتها.</a:t>
            </a:r>
            <a:endParaRPr lang="en-US" sz="2000" dirty="0">
              <a:latin typeface="TimesLTPro-Roman"/>
            </a:endParaRP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noFill/>
          <a:ln>
            <a:noFill/>
          </a:ln>
        </p:spPr>
        <p:txBody>
          <a:bodyPr>
            <a:noAutofit/>
          </a:bodyPr>
          <a:lstStyle/>
          <a:p>
            <a:r>
              <a:rPr lang="en-US" sz="3600" dirty="0">
                <a:latin typeface="ArialNarrowMTPro-Bold"/>
              </a:rPr>
              <a:t>2.4. Deciding how to enter the markets</a:t>
            </a:r>
          </a:p>
        </p:txBody>
      </p:sp>
    </p:spTree>
    <p:extLst>
      <p:ext uri="{BB962C8B-B14F-4D97-AF65-F5344CB8AC3E}">
        <p14:creationId xmlns:p14="http://schemas.microsoft.com/office/powerpoint/2010/main" val="3716151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8315" y="0"/>
            <a:ext cx="9859108" cy="1676603"/>
          </a:xfrm>
          <a:noFill/>
          <a:ln>
            <a:noFill/>
          </a:ln>
        </p:spPr>
        <p:txBody>
          <a:bodyPr>
            <a:normAutofit/>
          </a:bodyPr>
          <a:lstStyle/>
          <a:p>
            <a:r>
              <a:rPr lang="en-US" sz="4000">
                <a:latin typeface="ArialNarrowMTPro-Bold"/>
              </a:rPr>
              <a:t>2.4. Deciding how to enter the markets</a:t>
            </a:r>
          </a:p>
        </p:txBody>
      </p:sp>
      <p:pic>
        <p:nvPicPr>
          <p:cNvPr id="2" name="Picture 1">
            <a:extLst>
              <a:ext uri="{FF2B5EF4-FFF2-40B4-BE49-F238E27FC236}">
                <a16:creationId xmlns:a16="http://schemas.microsoft.com/office/drawing/2014/main" id="{CE524C59-758B-4BB2-94E0-45D9AF019CF7}"/>
              </a:ext>
            </a:extLst>
          </p:cNvPr>
          <p:cNvPicPr>
            <a:picLocks noChangeAspect="1"/>
          </p:cNvPicPr>
          <p:nvPr/>
        </p:nvPicPr>
        <p:blipFill>
          <a:blip r:embed="rId2"/>
          <a:stretch>
            <a:fillRect/>
          </a:stretch>
        </p:blipFill>
        <p:spPr>
          <a:xfrm>
            <a:off x="761364" y="2557282"/>
            <a:ext cx="3113280" cy="1743436"/>
          </a:xfrm>
          <a:prstGeom prst="rect">
            <a:avLst/>
          </a:prstGeom>
          <a:effectLst/>
        </p:spPr>
      </p:pic>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3874644" y="1493950"/>
            <a:ext cx="8317356" cy="5364050"/>
          </a:xfrm>
        </p:spPr>
        <p:txBody>
          <a:bodyPr>
            <a:normAutofit fontScale="92500" lnSpcReduction="20000"/>
          </a:bodyPr>
          <a:lstStyle/>
          <a:p>
            <a:pPr marL="0" indent="0">
              <a:buNone/>
            </a:pPr>
            <a:r>
              <a:rPr lang="en-US" sz="3600" b="1" dirty="0">
                <a:solidFill>
                  <a:srgbClr val="960000"/>
                </a:solidFill>
              </a:rPr>
              <a:t>2.4.2. Joint Venturing</a:t>
            </a:r>
          </a:p>
          <a:p>
            <a:pPr>
              <a:lnSpc>
                <a:spcPct val="110000"/>
              </a:lnSpc>
            </a:pPr>
            <a:r>
              <a:rPr lang="en-US" sz="2400" dirty="0">
                <a:latin typeface="TimesLTPro-Roman"/>
              </a:rPr>
              <a:t>Joint venturing is entering foreign markets by joining with foreign companies to produce or market products or services.</a:t>
            </a:r>
          </a:p>
          <a:p>
            <a:pPr algn="l">
              <a:lnSpc>
                <a:spcPct val="110000"/>
              </a:lnSpc>
            </a:pPr>
            <a:r>
              <a:rPr lang="en-US" sz="2400" b="0" i="0" u="none" strike="noStrike" baseline="0" dirty="0">
                <a:latin typeface="TimesLTPro-Roman"/>
              </a:rPr>
              <a:t>Joint venturing differs from exporting in that the company joins with a host country partner to sell or market abroad.</a:t>
            </a:r>
          </a:p>
          <a:p>
            <a:pPr algn="l">
              <a:lnSpc>
                <a:spcPct val="110000"/>
              </a:lnSpc>
            </a:pPr>
            <a:r>
              <a:rPr lang="en-US" sz="2400" b="0" i="0" u="none" strike="noStrike" baseline="0" dirty="0">
                <a:latin typeface="TimesLTPro-Roman"/>
              </a:rPr>
              <a:t>There are four types of joint ventures: </a:t>
            </a:r>
            <a:r>
              <a:rPr lang="en-US" sz="2400" b="0" i="1" u="none" strike="noStrike" baseline="0" dirty="0">
                <a:latin typeface="TimesLTPro-Italic"/>
              </a:rPr>
              <a:t>licensing, contract manufacturing, management, contracting</a:t>
            </a:r>
            <a:r>
              <a:rPr lang="en-US" sz="2400" b="0" i="0" u="none" strike="noStrike" baseline="0" dirty="0">
                <a:latin typeface="TimesLTPro-Roman"/>
              </a:rPr>
              <a:t>, and </a:t>
            </a:r>
            <a:r>
              <a:rPr lang="en-US" sz="2400" b="0" i="1" u="none" strike="noStrike" baseline="0" dirty="0">
                <a:latin typeface="TimesLTPro-Italic"/>
              </a:rPr>
              <a:t>joint ownership</a:t>
            </a:r>
          </a:p>
          <a:p>
            <a:pPr marL="0" indent="0" algn="r">
              <a:lnSpc>
                <a:spcPct val="110000"/>
              </a:lnSpc>
              <a:buNone/>
            </a:pPr>
            <a:r>
              <a:rPr lang="ar-SA" sz="2400" dirty="0">
                <a:latin typeface="TimesLTPro-Roman"/>
              </a:rPr>
              <a:t>2.4.2. المشروع المشترك</a:t>
            </a:r>
          </a:p>
          <a:p>
            <a:pPr marL="0" indent="0" algn="r">
              <a:lnSpc>
                <a:spcPct val="110000"/>
              </a:lnSpc>
              <a:buNone/>
            </a:pPr>
            <a:r>
              <a:rPr lang="ar-SA" sz="2400" dirty="0">
                <a:latin typeface="TimesLTPro-Roman"/>
              </a:rPr>
              <a:t>المشروع المشترك هو دخول الأسواق الأجنبية من خلال الانضمام إلى شركات أجنبية لإنتاج أو تسويق المنتجات أو الخدمات.</a:t>
            </a:r>
          </a:p>
          <a:p>
            <a:pPr marL="0" indent="0" algn="r">
              <a:lnSpc>
                <a:spcPct val="110000"/>
              </a:lnSpc>
              <a:buNone/>
            </a:pPr>
            <a:r>
              <a:rPr lang="ar-SA" sz="2400" dirty="0">
                <a:latin typeface="TimesLTPro-Roman"/>
              </a:rPr>
              <a:t>يختلف المشروع المشترك عن التصدير في أن الشركة تنضم إلى شريك في الدولة المضيفة لبيع أو تسويق منتجاتها في الخارج.</a:t>
            </a:r>
          </a:p>
          <a:p>
            <a:pPr marL="0" indent="0" algn="r">
              <a:lnSpc>
                <a:spcPct val="110000"/>
              </a:lnSpc>
              <a:buNone/>
            </a:pPr>
            <a:r>
              <a:rPr lang="ar-SA" sz="2400" dirty="0">
                <a:latin typeface="TimesLTPro-Roman"/>
              </a:rPr>
              <a:t>هناك أربعة أنواع من المشروعات المشتركة: الترخيص، والتصنيع التعاقدي، والإدارة، والتعاقد، والملكية المشتركة</a:t>
            </a:r>
            <a:endParaRPr lang="en-US" sz="2400" dirty="0">
              <a:latin typeface="TimesLTPro-Roman"/>
            </a:endParaRPr>
          </a:p>
        </p:txBody>
      </p:sp>
    </p:spTree>
    <p:extLst>
      <p:ext uri="{BB962C8B-B14F-4D97-AF65-F5344CB8AC3E}">
        <p14:creationId xmlns:p14="http://schemas.microsoft.com/office/powerpoint/2010/main" val="3157322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0" y="1107582"/>
            <a:ext cx="12192000" cy="5750418"/>
          </a:xfrm>
        </p:spPr>
        <p:txBody>
          <a:bodyPr>
            <a:normAutofit fontScale="92500" lnSpcReduction="20000"/>
          </a:bodyPr>
          <a:lstStyle/>
          <a:p>
            <a:pPr marL="0" indent="0">
              <a:buNone/>
            </a:pPr>
            <a:r>
              <a:rPr lang="en-US" sz="3300" b="1" dirty="0">
                <a:solidFill>
                  <a:schemeClr val="accent6">
                    <a:lumMod val="50000"/>
                  </a:schemeClr>
                </a:solidFill>
              </a:rPr>
              <a:t>2.4.2.1. Licensing:</a:t>
            </a:r>
          </a:p>
          <a:p>
            <a:pPr algn="l">
              <a:lnSpc>
                <a:spcPct val="110000"/>
              </a:lnSpc>
            </a:pPr>
            <a:r>
              <a:rPr lang="en-US" sz="1800" dirty="0">
                <a:latin typeface="TimesLTPro-Roman"/>
              </a:rPr>
              <a:t>Licensing is entering foreign markets through developing an agreement with a licensee in the foreign market.</a:t>
            </a:r>
          </a:p>
          <a:p>
            <a:pPr algn="l">
              <a:lnSpc>
                <a:spcPct val="110000"/>
              </a:lnSpc>
            </a:pPr>
            <a:r>
              <a:rPr lang="en-US" sz="1800" dirty="0">
                <a:latin typeface="TimesLTPro-Roman"/>
              </a:rPr>
              <a:t>For a fee or royalty payments, the licensee buys the right to use the company’s manufacturing process, trademark, patent, trade secret, or other item of value. </a:t>
            </a:r>
          </a:p>
          <a:p>
            <a:pPr algn="l">
              <a:lnSpc>
                <a:spcPct val="110000"/>
              </a:lnSpc>
            </a:pPr>
            <a:r>
              <a:rPr lang="en-US" sz="1800" dirty="0">
                <a:latin typeface="TimesLTPro-Roman"/>
              </a:rPr>
              <a:t>The company thus gains entry into a foreign market at little risk; at the same time, the licensee gains production expertise or a well-known product or name without having to start from scratch</a:t>
            </a:r>
          </a:p>
          <a:p>
            <a:pPr algn="l">
              <a:lnSpc>
                <a:spcPct val="110000"/>
              </a:lnSpc>
            </a:pPr>
            <a:r>
              <a:rPr lang="en-US" sz="1800" dirty="0">
                <a:latin typeface="TimesLTPro-Roman"/>
              </a:rPr>
              <a:t>Coca-Cola markets internationally by licensing bottlers around the world and supplying them with the syrup needed to produce the product. Its global bottling partners range from the Coca-Cola Bottling Company of Saudi Arabia to Europe-based Coca-Cola Hellenic, which bottles and markets 136 Coca-Cola brands to 589 million people in 28 countries. </a:t>
            </a:r>
          </a:p>
          <a:p>
            <a:pPr marL="0" indent="0" algn="r">
              <a:lnSpc>
                <a:spcPct val="110000"/>
              </a:lnSpc>
              <a:buNone/>
            </a:pPr>
            <a:r>
              <a:rPr lang="ar-SA" sz="1800" b="1" dirty="0">
                <a:latin typeface="TimesLTPro-Roman"/>
              </a:rPr>
              <a:t>2.4.2.1. الترخيص:</a:t>
            </a:r>
          </a:p>
          <a:p>
            <a:pPr marL="0" indent="0" algn="r">
              <a:lnSpc>
                <a:spcPct val="110000"/>
              </a:lnSpc>
              <a:buNone/>
            </a:pPr>
            <a:r>
              <a:rPr lang="ar-SA" sz="1800" b="1" dirty="0">
                <a:latin typeface="TimesLTPro-Roman"/>
              </a:rPr>
              <a:t>الترخيص هو دخول الأسواق الأجنبية من خلال تطوير اتفاقية مع المرخص له في السوق الأجنبية.</a:t>
            </a:r>
          </a:p>
          <a:p>
            <a:pPr marL="0" indent="0" algn="r">
              <a:lnSpc>
                <a:spcPct val="110000"/>
              </a:lnSpc>
              <a:buNone/>
            </a:pPr>
            <a:r>
              <a:rPr lang="ar-SA" sz="1800" b="1" dirty="0">
                <a:latin typeface="TimesLTPro-Roman"/>
              </a:rPr>
              <a:t>في مقابل رسوم أو مدفوعات إتاوات، يشتري المرخص له الحق في استخدام عملية التصنيع الخاصة بالشركة أو العلامة التجارية أو براءة الاختراع أو السر التجاري أو أي عنصر آخر ذي قيمة.</a:t>
            </a:r>
          </a:p>
          <a:p>
            <a:pPr marL="0" indent="0" algn="r">
              <a:lnSpc>
                <a:spcPct val="110000"/>
              </a:lnSpc>
              <a:buNone/>
            </a:pPr>
            <a:r>
              <a:rPr lang="ar-SA" sz="1800" b="1" dirty="0">
                <a:latin typeface="TimesLTPro-Roman"/>
              </a:rPr>
              <a:t>وبالتالي، تكتسب الشركة دخولاً إلى سوق أجنبية بمخاطر قليلة؛ وفي الوقت نفسه، يكتسب المرخص له خبرة الإنتاج أو منتجًا أو اسمًا معروفًا دون الحاجة إلى البدء من الصفر</a:t>
            </a:r>
          </a:p>
          <a:p>
            <a:pPr marL="0" indent="0" algn="r">
              <a:lnSpc>
                <a:spcPct val="110000"/>
              </a:lnSpc>
              <a:buNone/>
            </a:pPr>
            <a:r>
              <a:rPr lang="ar-SA" sz="1800" b="1" dirty="0">
                <a:latin typeface="TimesLTPro-Roman"/>
              </a:rPr>
              <a:t>تسوق شركة كوكاكولا دوليًا من خلال ترخيص شركات التعبئة والتغليف في جميع أنحاء العالم وتزويدها بالشراب اللازم لإنتاج المنتج. يتراوح شركاؤها العالميون في التعبئة والتغليف من شركة تعبئة كوكاكولا في المملكة العربية السعودية إلى شركة كوكاكولا </a:t>
            </a:r>
            <a:r>
              <a:rPr lang="ar-SA" sz="1800" b="1" dirty="0" err="1">
                <a:latin typeface="TimesLTPro-Roman"/>
              </a:rPr>
              <a:t>هيلينيك</a:t>
            </a:r>
            <a:r>
              <a:rPr lang="ar-SA" sz="1800" b="1" dirty="0">
                <a:latin typeface="TimesLTPro-Roman"/>
              </a:rPr>
              <a:t> التي تتخذ من أوروبا مقراً لها، والتي تقوم بتعبئة وتسويق 136 علامة تجارية من كوكاكولا إلى 589 مليون شخص في 28 دولة.</a:t>
            </a:r>
            <a:endParaRPr lang="en-US" sz="1800" b="1" dirty="0">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48609"/>
            <a:ext cx="9170987" cy="1264855"/>
          </a:xfrm>
          <a:noFill/>
          <a:ln>
            <a:noFill/>
          </a:ln>
        </p:spPr>
        <p:txBody>
          <a:bodyPr>
            <a:noAutofit/>
          </a:bodyPr>
          <a:lstStyle/>
          <a:p>
            <a:r>
              <a:rPr lang="en-US" sz="3600" dirty="0">
                <a:latin typeface="ArialNarrowMTPro-Bold"/>
              </a:rPr>
              <a:t>2.4. Deciding how to enter the markets</a:t>
            </a:r>
          </a:p>
        </p:txBody>
      </p:sp>
    </p:spTree>
    <p:extLst>
      <p:ext uri="{BB962C8B-B14F-4D97-AF65-F5344CB8AC3E}">
        <p14:creationId xmlns:p14="http://schemas.microsoft.com/office/powerpoint/2010/main" val="2714815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7804355" cy="4525144"/>
          </a:xfrm>
        </p:spPr>
        <p:txBody>
          <a:bodyPr>
            <a:normAutofit fontScale="85000" lnSpcReduction="20000"/>
          </a:bodyPr>
          <a:lstStyle/>
          <a:p>
            <a:pPr marL="0" indent="0">
              <a:buNone/>
            </a:pPr>
            <a:r>
              <a:rPr lang="en-US" sz="3300" b="1" dirty="0">
                <a:solidFill>
                  <a:schemeClr val="accent6">
                    <a:lumMod val="50000"/>
                  </a:schemeClr>
                </a:solidFill>
              </a:rPr>
              <a:t>2.4.2.1. Licensing:</a:t>
            </a:r>
          </a:p>
          <a:p>
            <a:pPr algn="l">
              <a:lnSpc>
                <a:spcPct val="100000"/>
              </a:lnSpc>
            </a:pPr>
            <a:r>
              <a:rPr lang="en-US" dirty="0">
                <a:latin typeface="TimesLTPro-Roman"/>
              </a:rPr>
              <a:t>Licensing has potential disadvantages:</a:t>
            </a:r>
          </a:p>
          <a:p>
            <a:pPr lvl="1">
              <a:lnSpc>
                <a:spcPct val="100000"/>
              </a:lnSpc>
            </a:pPr>
            <a:r>
              <a:rPr lang="en-US" dirty="0">
                <a:latin typeface="TimesLTPro-Roman"/>
              </a:rPr>
              <a:t>The firm has less control over the licensee than it would over its own operations. </a:t>
            </a:r>
          </a:p>
          <a:p>
            <a:pPr lvl="1">
              <a:lnSpc>
                <a:spcPct val="100000"/>
              </a:lnSpc>
            </a:pPr>
            <a:r>
              <a:rPr lang="en-US" dirty="0">
                <a:latin typeface="TimesLTPro-Roman"/>
              </a:rPr>
              <a:t>If the </a:t>
            </a:r>
            <a:r>
              <a:rPr lang="en-US" b="0" i="0" u="none" strike="noStrike" baseline="0" dirty="0">
                <a:latin typeface="TimesLTPro-Roman"/>
              </a:rPr>
              <a:t>licensee is very successful, the firm has given up these profits, and if and when the contract ends, it may find it has created a competitor. </a:t>
            </a:r>
          </a:p>
          <a:p>
            <a:pPr marL="457200" lvl="1" indent="0" algn="r">
              <a:lnSpc>
                <a:spcPct val="100000"/>
              </a:lnSpc>
              <a:buNone/>
            </a:pPr>
            <a:r>
              <a:rPr lang="ar-SA" sz="3200" dirty="0">
                <a:latin typeface="TimesLTPro-Roman"/>
              </a:rPr>
              <a:t>2.4.2.1. الترخيص:</a:t>
            </a:r>
          </a:p>
          <a:p>
            <a:pPr marL="457200" lvl="1" indent="0" algn="r">
              <a:lnSpc>
                <a:spcPct val="100000"/>
              </a:lnSpc>
              <a:buNone/>
            </a:pPr>
            <a:r>
              <a:rPr lang="ar-SA" sz="3200" dirty="0">
                <a:latin typeface="TimesLTPro-Roman"/>
              </a:rPr>
              <a:t>الترخيص له عيوب محتملة:</a:t>
            </a:r>
          </a:p>
          <a:p>
            <a:pPr marL="457200" lvl="1" indent="0" algn="r">
              <a:lnSpc>
                <a:spcPct val="100000"/>
              </a:lnSpc>
              <a:buNone/>
            </a:pPr>
            <a:r>
              <a:rPr lang="ar-SA" sz="3200" dirty="0">
                <a:latin typeface="TimesLTPro-Roman"/>
              </a:rPr>
              <a:t>-تتمتع الشركة بسيطرة أقل على المرخص له مقارنة بعملياتها الخاصة.</a:t>
            </a:r>
          </a:p>
          <a:p>
            <a:pPr marL="457200" lvl="1" indent="0" algn="r">
              <a:lnSpc>
                <a:spcPct val="100000"/>
              </a:lnSpc>
              <a:buNone/>
            </a:pPr>
            <a:r>
              <a:rPr lang="ar-SA" sz="3200" dirty="0">
                <a:latin typeface="TimesLTPro-Roman"/>
              </a:rPr>
              <a:t>-إذا حقق المرخص له نجاحًا كبيرًا، فإن الشركة تتنازل عن هذه الأرباح، وإذا انتهى العقد، فقد تجد أنها خلقت منافسًا.</a:t>
            </a:r>
            <a:endParaRPr lang="en-US" sz="3200" dirty="0">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noFill/>
          <a:ln>
            <a:noFill/>
          </a:ln>
        </p:spPr>
        <p:txBody>
          <a:bodyPr>
            <a:noAutofit/>
          </a:bodyPr>
          <a:lstStyle/>
          <a:p>
            <a:r>
              <a:rPr lang="en-US" sz="3600" dirty="0">
                <a:latin typeface="ArialNarrowMTPro-Bold"/>
              </a:rPr>
              <a:t>2.4. Deciding how to enter the markets</a:t>
            </a:r>
          </a:p>
        </p:txBody>
      </p:sp>
      <p:pic>
        <p:nvPicPr>
          <p:cNvPr id="2" name="Picture 1">
            <a:extLst>
              <a:ext uri="{FF2B5EF4-FFF2-40B4-BE49-F238E27FC236}">
                <a16:creationId xmlns:a16="http://schemas.microsoft.com/office/drawing/2014/main" id="{C1A6F582-BA9E-44C9-9942-3D631BECF02E}"/>
              </a:ext>
            </a:extLst>
          </p:cNvPr>
          <p:cNvPicPr>
            <a:picLocks noChangeAspect="1"/>
          </p:cNvPicPr>
          <p:nvPr/>
        </p:nvPicPr>
        <p:blipFill>
          <a:blip r:embed="rId2"/>
          <a:stretch>
            <a:fillRect/>
          </a:stretch>
        </p:blipFill>
        <p:spPr>
          <a:xfrm>
            <a:off x="8894261" y="1651819"/>
            <a:ext cx="2873754" cy="4310631"/>
          </a:xfrm>
          <a:prstGeom prst="rect">
            <a:avLst/>
          </a:prstGeom>
        </p:spPr>
      </p:pic>
    </p:spTree>
    <p:extLst>
      <p:ext uri="{BB962C8B-B14F-4D97-AF65-F5344CB8AC3E}">
        <p14:creationId xmlns:p14="http://schemas.microsoft.com/office/powerpoint/2010/main" val="4047314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0" y="1275008"/>
            <a:ext cx="12192000" cy="5582992"/>
          </a:xfrm>
        </p:spPr>
        <p:txBody>
          <a:bodyPr>
            <a:normAutofit fontScale="85000" lnSpcReduction="20000"/>
          </a:bodyPr>
          <a:lstStyle/>
          <a:p>
            <a:pPr marL="0" indent="0">
              <a:buNone/>
            </a:pPr>
            <a:r>
              <a:rPr lang="en-US" sz="1800" dirty="0">
                <a:solidFill>
                  <a:schemeClr val="accent6">
                    <a:lumMod val="50000"/>
                  </a:schemeClr>
                </a:solidFill>
              </a:rPr>
              <a:t>2.4.2.2. Contract Manufacturing</a:t>
            </a:r>
          </a:p>
          <a:p>
            <a:pPr algn="l">
              <a:lnSpc>
                <a:spcPct val="110000"/>
              </a:lnSpc>
            </a:pPr>
            <a:r>
              <a:rPr lang="en-US" sz="1800" dirty="0">
                <a:solidFill>
                  <a:srgbClr val="000000"/>
                </a:solidFill>
                <a:latin typeface="TimesLTPro-Roman"/>
              </a:rPr>
              <a:t>Contract manufacturing is a joint venture in which a company contracts with manufacturers in a foreign market to produce its product or provide its service.</a:t>
            </a:r>
          </a:p>
          <a:p>
            <a:pPr algn="l">
              <a:lnSpc>
                <a:spcPct val="110000"/>
              </a:lnSpc>
            </a:pPr>
            <a:r>
              <a:rPr lang="en-US" sz="1800" dirty="0">
                <a:solidFill>
                  <a:schemeClr val="accent4">
                    <a:lumMod val="75000"/>
                  </a:schemeClr>
                </a:solidFill>
                <a:latin typeface="TimesLTPro-Roman"/>
              </a:rPr>
              <a:t>Advantages:</a:t>
            </a:r>
          </a:p>
          <a:p>
            <a:pPr lvl="1">
              <a:lnSpc>
                <a:spcPct val="110000"/>
              </a:lnSpc>
            </a:pPr>
            <a:r>
              <a:rPr lang="en-US" sz="1800" dirty="0">
                <a:solidFill>
                  <a:srgbClr val="000000"/>
                </a:solidFill>
                <a:latin typeface="TimesLTPro-Roman"/>
              </a:rPr>
              <a:t>the chance to start faster, with less risk, and the later opportunity either to form a partnership with or buy out the local manufacturer. </a:t>
            </a:r>
          </a:p>
          <a:p>
            <a:pPr lvl="1">
              <a:lnSpc>
                <a:spcPct val="110000"/>
              </a:lnSpc>
            </a:pPr>
            <a:r>
              <a:rPr lang="en-US" sz="1800" dirty="0">
                <a:solidFill>
                  <a:srgbClr val="000000"/>
                </a:solidFill>
                <a:latin typeface="TimesLTPro-Roman"/>
              </a:rPr>
              <a:t>Contract manufacturing can also reduce plant investment, transportation, and tariff costs while at the same time helping to meet the host country’s local manufacturing requirements</a:t>
            </a:r>
          </a:p>
          <a:p>
            <a:pPr>
              <a:lnSpc>
                <a:spcPct val="110000"/>
              </a:lnSpc>
            </a:pPr>
            <a:r>
              <a:rPr lang="en-US" sz="1800" dirty="0">
                <a:solidFill>
                  <a:schemeClr val="accent4">
                    <a:lumMod val="75000"/>
                  </a:schemeClr>
                </a:solidFill>
                <a:latin typeface="TimesLTPro-Roman"/>
              </a:rPr>
              <a:t>Inconvenient: </a:t>
            </a:r>
          </a:p>
          <a:p>
            <a:pPr lvl="1">
              <a:lnSpc>
                <a:spcPct val="110000"/>
              </a:lnSpc>
            </a:pPr>
            <a:r>
              <a:rPr lang="en-US" sz="1800" dirty="0">
                <a:solidFill>
                  <a:srgbClr val="000000"/>
                </a:solidFill>
                <a:latin typeface="TimesLTPro-Roman"/>
              </a:rPr>
              <a:t>Decreased control over the manufacturing process </a:t>
            </a:r>
          </a:p>
          <a:p>
            <a:pPr lvl="1">
              <a:lnSpc>
                <a:spcPct val="110000"/>
              </a:lnSpc>
            </a:pPr>
            <a:r>
              <a:rPr lang="en-US" sz="1800" dirty="0">
                <a:solidFill>
                  <a:srgbClr val="000000"/>
                </a:solidFill>
                <a:latin typeface="TimesLTPro-Roman"/>
              </a:rPr>
              <a:t>Loss of potential profits on manufacturing. </a:t>
            </a:r>
          </a:p>
          <a:p>
            <a:pPr marL="457200" lvl="1" indent="0" algn="r">
              <a:lnSpc>
                <a:spcPct val="110000"/>
              </a:lnSpc>
              <a:buNone/>
            </a:pPr>
            <a:r>
              <a:rPr lang="ar-SA" sz="2100" dirty="0">
                <a:solidFill>
                  <a:srgbClr val="000000"/>
                </a:solidFill>
                <a:latin typeface="TimesLTPro-Roman"/>
              </a:rPr>
              <a:t>2.4.2.2. عقود التصنيع</a:t>
            </a:r>
          </a:p>
          <a:p>
            <a:pPr marL="457200" lvl="1" indent="0" algn="r">
              <a:lnSpc>
                <a:spcPct val="110000"/>
              </a:lnSpc>
              <a:buNone/>
            </a:pPr>
            <a:r>
              <a:rPr lang="ar-SA" sz="2100" dirty="0">
                <a:solidFill>
                  <a:srgbClr val="000000"/>
                </a:solidFill>
                <a:latin typeface="TimesLTPro-Roman"/>
              </a:rPr>
              <a:t>عقود التصنيع هو مشروع مشترك تتعاقد فيه شركة مع مصنعين في سوق أجنبية لإنتاج منتجها أو تقديم خدماتها.</a:t>
            </a:r>
          </a:p>
          <a:p>
            <a:pPr marL="457200" lvl="1" indent="0" algn="r">
              <a:lnSpc>
                <a:spcPct val="110000"/>
              </a:lnSpc>
              <a:buNone/>
            </a:pPr>
            <a:r>
              <a:rPr lang="ar-SA" sz="2100" dirty="0">
                <a:solidFill>
                  <a:srgbClr val="FF0000"/>
                </a:solidFill>
                <a:latin typeface="TimesLTPro-Roman"/>
              </a:rPr>
              <a:t>المزايا</a:t>
            </a:r>
            <a:r>
              <a:rPr lang="ar-SA" sz="2100" dirty="0">
                <a:solidFill>
                  <a:srgbClr val="000000"/>
                </a:solidFill>
                <a:latin typeface="TimesLTPro-Roman"/>
              </a:rPr>
              <a:t>:</a:t>
            </a:r>
          </a:p>
          <a:p>
            <a:pPr marL="457200" lvl="1" indent="0" algn="r">
              <a:lnSpc>
                <a:spcPct val="110000"/>
              </a:lnSpc>
              <a:buNone/>
            </a:pPr>
            <a:r>
              <a:rPr lang="ar-SA" sz="2100" dirty="0">
                <a:solidFill>
                  <a:srgbClr val="000000"/>
                </a:solidFill>
                <a:latin typeface="TimesLTPro-Roman"/>
              </a:rPr>
              <a:t>فرصة البدء بشكل أسرع وبمخاطر أقل، والفرصة اللاحقة إما لتكوين شراكة مع الشركة المصنعة المحلية أو شرائها.</a:t>
            </a:r>
          </a:p>
          <a:p>
            <a:pPr marL="457200" lvl="1" indent="0" algn="r">
              <a:lnSpc>
                <a:spcPct val="110000"/>
              </a:lnSpc>
              <a:buNone/>
            </a:pPr>
            <a:r>
              <a:rPr lang="ar-SA" sz="2100" dirty="0">
                <a:solidFill>
                  <a:srgbClr val="000000"/>
                </a:solidFill>
                <a:latin typeface="TimesLTPro-Roman"/>
              </a:rPr>
              <a:t>يمكن للتصنيع التعاقدي أيضًا تقليل تكاليف الاستثمار في المصنع والنقل والتعريفات الجمركية وفي نفس الوقت المساعدة في تلبية متطلبات التصنيع المحلية للبلد المضيف.</a:t>
            </a:r>
          </a:p>
          <a:p>
            <a:pPr marL="457200" lvl="1" indent="0" algn="r">
              <a:lnSpc>
                <a:spcPct val="110000"/>
              </a:lnSpc>
              <a:buNone/>
            </a:pPr>
            <a:r>
              <a:rPr lang="ar-SA" sz="2100" dirty="0">
                <a:solidFill>
                  <a:srgbClr val="FF0000"/>
                </a:solidFill>
                <a:latin typeface="TimesLTPro-Roman"/>
              </a:rPr>
              <a:t>العيوب:</a:t>
            </a:r>
          </a:p>
          <a:p>
            <a:pPr marL="457200" lvl="1" indent="0" algn="r">
              <a:lnSpc>
                <a:spcPct val="110000"/>
              </a:lnSpc>
              <a:buNone/>
            </a:pPr>
            <a:r>
              <a:rPr lang="ar-SA" sz="2100" dirty="0">
                <a:solidFill>
                  <a:srgbClr val="000000"/>
                </a:solidFill>
                <a:latin typeface="TimesLTPro-Roman"/>
              </a:rPr>
              <a:t>انخفاض السيطرة على عملية التصنيع</a:t>
            </a:r>
          </a:p>
          <a:p>
            <a:pPr marL="457200" lvl="1" indent="0" algn="r">
              <a:lnSpc>
                <a:spcPct val="110000"/>
              </a:lnSpc>
              <a:buNone/>
            </a:pPr>
            <a:r>
              <a:rPr lang="ar-SA" sz="2100" dirty="0">
                <a:solidFill>
                  <a:srgbClr val="000000"/>
                </a:solidFill>
                <a:latin typeface="TimesLTPro-Roman"/>
              </a:rPr>
              <a:t>خسارة الأرباح المحتملة في التصنيع.</a:t>
            </a:r>
            <a:endParaRPr lang="en-US" sz="2100" dirty="0">
              <a:solidFill>
                <a:srgbClr val="000000"/>
              </a:solidFill>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334881"/>
            <a:ext cx="9170987" cy="1264855"/>
          </a:xfrm>
          <a:noFill/>
          <a:ln>
            <a:noFill/>
          </a:ln>
        </p:spPr>
        <p:txBody>
          <a:bodyPr>
            <a:noAutofit/>
          </a:bodyPr>
          <a:lstStyle/>
          <a:p>
            <a:r>
              <a:rPr lang="en-US" sz="3600" dirty="0">
                <a:latin typeface="ArialNarrowMTPro-Bold"/>
              </a:rPr>
              <a:t>2.4. Deciding how to enter the markets</a:t>
            </a:r>
          </a:p>
        </p:txBody>
      </p:sp>
    </p:spTree>
    <p:extLst>
      <p:ext uri="{BB962C8B-B14F-4D97-AF65-F5344CB8AC3E}">
        <p14:creationId xmlns:p14="http://schemas.microsoft.com/office/powerpoint/2010/main" val="3391029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0" y="1105126"/>
            <a:ext cx="9658350" cy="5752874"/>
          </a:xfrm>
        </p:spPr>
        <p:txBody>
          <a:bodyPr>
            <a:normAutofit fontScale="92500" lnSpcReduction="10000"/>
          </a:bodyPr>
          <a:lstStyle/>
          <a:p>
            <a:pPr marL="0" indent="0">
              <a:buNone/>
            </a:pPr>
            <a:r>
              <a:rPr lang="en-US" sz="1700" b="1" dirty="0">
                <a:solidFill>
                  <a:schemeClr val="accent6">
                    <a:lumMod val="50000"/>
                  </a:schemeClr>
                </a:solidFill>
              </a:rPr>
              <a:t>2.4.2.3. Management Contracting</a:t>
            </a:r>
          </a:p>
          <a:p>
            <a:pPr algn="l">
              <a:lnSpc>
                <a:spcPct val="110000"/>
              </a:lnSpc>
            </a:pPr>
            <a:r>
              <a:rPr lang="en-US" sz="1700" dirty="0">
                <a:solidFill>
                  <a:srgbClr val="000000"/>
                </a:solidFill>
                <a:latin typeface="TimesLTPro-Roman"/>
              </a:rPr>
              <a:t>It is a joint venture in which the domestic firm supplies the management knowhow to a foreign company that supplies the capital; the domestic firm exports management services rather than products.</a:t>
            </a:r>
          </a:p>
          <a:p>
            <a:pPr algn="l">
              <a:lnSpc>
                <a:spcPct val="110000"/>
              </a:lnSpc>
            </a:pPr>
            <a:r>
              <a:rPr lang="en-US" sz="1700" b="1" dirty="0">
                <a:solidFill>
                  <a:schemeClr val="accent4">
                    <a:lumMod val="75000"/>
                  </a:schemeClr>
                </a:solidFill>
                <a:latin typeface="TimesLTPro-Roman"/>
              </a:rPr>
              <a:t>Advantages:</a:t>
            </a:r>
          </a:p>
          <a:p>
            <a:pPr lvl="1">
              <a:lnSpc>
                <a:spcPct val="110000"/>
              </a:lnSpc>
            </a:pPr>
            <a:r>
              <a:rPr lang="en-US" sz="1700" dirty="0">
                <a:solidFill>
                  <a:srgbClr val="000000"/>
                </a:solidFill>
                <a:latin typeface="TimesLTPro-Roman"/>
              </a:rPr>
              <a:t>Low-risk method of getting into a foreign market, and it  yields income from the beginning. </a:t>
            </a:r>
          </a:p>
          <a:p>
            <a:r>
              <a:rPr lang="en-US" sz="1700" b="1" dirty="0">
                <a:solidFill>
                  <a:schemeClr val="accent4">
                    <a:lumMod val="75000"/>
                  </a:schemeClr>
                </a:solidFill>
                <a:latin typeface="TimesLTPro-Roman"/>
              </a:rPr>
              <a:t>Inconvenient: </a:t>
            </a:r>
          </a:p>
          <a:p>
            <a:pPr lvl="1">
              <a:lnSpc>
                <a:spcPct val="110000"/>
              </a:lnSpc>
            </a:pPr>
            <a:r>
              <a:rPr lang="en-US" sz="1700" dirty="0">
                <a:solidFill>
                  <a:srgbClr val="000000"/>
                </a:solidFill>
                <a:latin typeface="TimesLTPro-Roman"/>
              </a:rPr>
              <a:t>Not sensible if the company can put its scarce management talent to better uses or if it can make greater profits by undertaking the whole venture. </a:t>
            </a:r>
          </a:p>
          <a:p>
            <a:pPr lvl="1">
              <a:lnSpc>
                <a:spcPct val="110000"/>
              </a:lnSpc>
            </a:pPr>
            <a:r>
              <a:rPr lang="en-US" sz="1700" dirty="0">
                <a:solidFill>
                  <a:srgbClr val="000000"/>
                </a:solidFill>
                <a:latin typeface="TimesLTPro-Roman"/>
              </a:rPr>
              <a:t>Prevents the company from setting up its own operations for a period of time</a:t>
            </a:r>
          </a:p>
          <a:p>
            <a:pPr marL="457200" lvl="1" indent="0" algn="r">
              <a:lnSpc>
                <a:spcPct val="110000"/>
              </a:lnSpc>
              <a:buNone/>
            </a:pPr>
            <a:r>
              <a:rPr lang="ar-SA" sz="1700" dirty="0">
                <a:solidFill>
                  <a:srgbClr val="000000"/>
                </a:solidFill>
                <a:latin typeface="TimesLTPro-Roman"/>
              </a:rPr>
              <a:t>2.4.2.3</a:t>
            </a:r>
            <a:r>
              <a:rPr lang="ar-SA" sz="1900" dirty="0">
                <a:solidFill>
                  <a:srgbClr val="000000"/>
                </a:solidFill>
                <a:latin typeface="TimesLTPro-Roman"/>
              </a:rPr>
              <a:t>. عقود الإدارة</a:t>
            </a:r>
          </a:p>
          <a:p>
            <a:pPr marL="457200" lvl="1" indent="0" algn="r">
              <a:lnSpc>
                <a:spcPct val="110000"/>
              </a:lnSpc>
              <a:buNone/>
            </a:pPr>
            <a:r>
              <a:rPr lang="ar-SA" sz="1900" dirty="0">
                <a:solidFill>
                  <a:srgbClr val="000000"/>
                </a:solidFill>
                <a:latin typeface="TimesLTPro-Roman"/>
              </a:rPr>
              <a:t>إنه مشروع مشترك تقوم فيه الشركة المحلية بتزويد شركة أجنبية بخبرة الإدارة، وتقوم الشركة المحلية بتصدير خدمات الإدارة بدلاً من المنتجات.</a:t>
            </a:r>
          </a:p>
          <a:p>
            <a:pPr marL="457200" lvl="1" indent="0" algn="r">
              <a:lnSpc>
                <a:spcPct val="110000"/>
              </a:lnSpc>
              <a:buNone/>
            </a:pPr>
            <a:r>
              <a:rPr lang="ar-SA" sz="1900" dirty="0">
                <a:solidFill>
                  <a:srgbClr val="FF0000"/>
                </a:solidFill>
                <a:latin typeface="TimesLTPro-Roman"/>
              </a:rPr>
              <a:t>المزايا:</a:t>
            </a:r>
          </a:p>
          <a:p>
            <a:pPr marL="457200" lvl="1" indent="0" algn="r">
              <a:lnSpc>
                <a:spcPct val="110000"/>
              </a:lnSpc>
              <a:buNone/>
            </a:pPr>
            <a:r>
              <a:rPr lang="ar-SA" sz="1900" dirty="0">
                <a:solidFill>
                  <a:srgbClr val="000000"/>
                </a:solidFill>
                <a:latin typeface="TimesLTPro-Roman"/>
              </a:rPr>
              <a:t>طريقة منخفضة المخاطر لدخول السوق الأجنبية، وتدر دخلاً منذ البداية.</a:t>
            </a:r>
          </a:p>
          <a:p>
            <a:pPr marL="457200" lvl="1" indent="0" algn="r">
              <a:lnSpc>
                <a:spcPct val="110000"/>
              </a:lnSpc>
              <a:buNone/>
            </a:pPr>
            <a:r>
              <a:rPr lang="ar-SA" sz="1900" dirty="0">
                <a:solidFill>
                  <a:srgbClr val="FF0000"/>
                </a:solidFill>
                <a:latin typeface="TimesLTPro-Roman"/>
              </a:rPr>
              <a:t>العيوب:</a:t>
            </a:r>
          </a:p>
          <a:p>
            <a:pPr marL="457200" lvl="1" indent="0" algn="r">
              <a:lnSpc>
                <a:spcPct val="110000"/>
              </a:lnSpc>
              <a:buNone/>
            </a:pPr>
            <a:r>
              <a:rPr lang="ar-SA" sz="1900" dirty="0">
                <a:solidFill>
                  <a:srgbClr val="000000"/>
                </a:solidFill>
                <a:latin typeface="TimesLTPro-Roman"/>
              </a:rPr>
              <a:t>ليس من المعقول أن تتمكن الشركة من استخدام مواهبها الإدارية النادرة بشكل أفضل أو إذا تمكنت من تحقيق أرباح أكبر من خلال تنفيذ المشروع بالكامل.</a:t>
            </a:r>
          </a:p>
          <a:p>
            <a:pPr marL="457200" lvl="1" indent="0" algn="r">
              <a:lnSpc>
                <a:spcPct val="110000"/>
              </a:lnSpc>
              <a:buNone/>
            </a:pPr>
            <a:r>
              <a:rPr lang="ar-SA" sz="1900" dirty="0">
                <a:solidFill>
                  <a:srgbClr val="000000"/>
                </a:solidFill>
                <a:latin typeface="TimesLTPro-Roman"/>
              </a:rPr>
              <a:t>يمنع الشركة من إنشاء عملياتها الخاصة لفترة من الوقت</a:t>
            </a:r>
            <a:endParaRPr lang="en-US" sz="1900" dirty="0">
              <a:solidFill>
                <a:srgbClr val="000000"/>
              </a:solidFill>
              <a:latin typeface="TimesLTPro-Roman"/>
            </a:endParaRPr>
          </a:p>
          <a:p>
            <a:pPr lvl="1">
              <a:lnSpc>
                <a:spcPct val="110000"/>
              </a:lnSpc>
            </a:pPr>
            <a:endParaRPr lang="en-US" sz="1900" dirty="0">
              <a:solidFill>
                <a:srgbClr val="000000"/>
              </a:solidFill>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noFill/>
          <a:ln>
            <a:noFill/>
          </a:ln>
        </p:spPr>
        <p:txBody>
          <a:bodyPr>
            <a:noAutofit/>
          </a:bodyPr>
          <a:lstStyle/>
          <a:p>
            <a:r>
              <a:rPr lang="en-US" sz="3600" dirty="0">
                <a:latin typeface="ArialNarrowMTPro-Bold"/>
              </a:rPr>
              <a:t>2.4. Deciding how to enter the markets</a:t>
            </a:r>
          </a:p>
        </p:txBody>
      </p:sp>
      <p:pic>
        <p:nvPicPr>
          <p:cNvPr id="5" name="Picture 4">
            <a:extLst>
              <a:ext uri="{FF2B5EF4-FFF2-40B4-BE49-F238E27FC236}">
                <a16:creationId xmlns:a16="http://schemas.microsoft.com/office/drawing/2014/main" id="{6E4E6DB0-2D92-4395-A1D3-057D388C09F4}"/>
              </a:ext>
            </a:extLst>
          </p:cNvPr>
          <p:cNvPicPr>
            <a:picLocks noChangeAspect="1"/>
          </p:cNvPicPr>
          <p:nvPr/>
        </p:nvPicPr>
        <p:blipFill>
          <a:blip r:embed="rId2"/>
          <a:stretch>
            <a:fillRect/>
          </a:stretch>
        </p:blipFill>
        <p:spPr>
          <a:xfrm>
            <a:off x="9658350" y="1105127"/>
            <a:ext cx="2533650" cy="1809750"/>
          </a:xfrm>
          <a:prstGeom prst="rect">
            <a:avLst/>
          </a:prstGeom>
        </p:spPr>
      </p:pic>
      <p:sp>
        <p:nvSpPr>
          <p:cNvPr id="7" name="TextBox 6">
            <a:extLst>
              <a:ext uri="{FF2B5EF4-FFF2-40B4-BE49-F238E27FC236}">
                <a16:creationId xmlns:a16="http://schemas.microsoft.com/office/drawing/2014/main" id="{23BBFC5E-0E70-4102-8E26-7BD2AD21A03D}"/>
              </a:ext>
            </a:extLst>
          </p:cNvPr>
          <p:cNvSpPr txBox="1"/>
          <p:nvPr/>
        </p:nvSpPr>
        <p:spPr>
          <a:xfrm>
            <a:off x="10545163" y="3235929"/>
            <a:ext cx="1266825" cy="3416320"/>
          </a:xfrm>
          <a:prstGeom prst="rect">
            <a:avLst/>
          </a:prstGeom>
          <a:noFill/>
        </p:spPr>
        <p:txBody>
          <a:bodyPr wrap="square">
            <a:spAutoFit/>
          </a:bodyPr>
          <a:lstStyle/>
          <a:p>
            <a:pPr algn="l"/>
            <a:r>
              <a:rPr lang="en-US" sz="1800" b="0" i="0" u="none" strike="noStrike" baseline="0" dirty="0">
                <a:latin typeface="TimesLTPro-Roman"/>
              </a:rPr>
              <a:t>The properties are locally owned, but Hilton manages the hotels with its world-renowned hospitality expertise</a:t>
            </a:r>
            <a:endParaRPr lang="en-US" dirty="0"/>
          </a:p>
        </p:txBody>
      </p:sp>
    </p:spTree>
    <p:extLst>
      <p:ext uri="{BB962C8B-B14F-4D97-AF65-F5344CB8AC3E}">
        <p14:creationId xmlns:p14="http://schemas.microsoft.com/office/powerpoint/2010/main" val="1128531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1" y="991672"/>
            <a:ext cx="12192000" cy="5866328"/>
          </a:xfrm>
        </p:spPr>
        <p:txBody>
          <a:bodyPr>
            <a:normAutofit/>
          </a:bodyPr>
          <a:lstStyle/>
          <a:p>
            <a:pPr marL="0" indent="0">
              <a:buNone/>
            </a:pPr>
            <a:r>
              <a:rPr lang="en-US" sz="2000" b="1" dirty="0">
                <a:solidFill>
                  <a:schemeClr val="accent6">
                    <a:lumMod val="50000"/>
                  </a:schemeClr>
                </a:solidFill>
              </a:rPr>
              <a:t>2.4.2.4. Joint ownership</a:t>
            </a:r>
          </a:p>
          <a:p>
            <a:pPr algn="l">
              <a:lnSpc>
                <a:spcPct val="110000"/>
              </a:lnSpc>
            </a:pPr>
            <a:r>
              <a:rPr lang="en-US" sz="2000" dirty="0">
                <a:solidFill>
                  <a:srgbClr val="000000"/>
                </a:solidFill>
                <a:latin typeface="TimesLTPro-Roman"/>
              </a:rPr>
              <a:t>A cooperative venture in which a company creates a local business with investors in a foreign market who share ownership and control..</a:t>
            </a:r>
          </a:p>
          <a:p>
            <a:pPr algn="l">
              <a:lnSpc>
                <a:spcPct val="110000"/>
              </a:lnSpc>
            </a:pPr>
            <a:r>
              <a:rPr lang="en-US" sz="2000" dirty="0">
                <a:solidFill>
                  <a:srgbClr val="000000"/>
                </a:solidFill>
                <a:latin typeface="TimesLTPro-Roman"/>
              </a:rPr>
              <a:t>Joint ownership may be needed for economic or political reasons. For example, the firm may lack the financial, physical, or managerial resources to undertake the venture alone. Alternatively, a foreign government may require joint ownership as a condition for entry.</a:t>
            </a:r>
          </a:p>
          <a:p>
            <a:pPr algn="l">
              <a:lnSpc>
                <a:spcPct val="110000"/>
              </a:lnSpc>
            </a:pPr>
            <a:r>
              <a:rPr lang="en-US" sz="2000" dirty="0">
                <a:solidFill>
                  <a:srgbClr val="000000"/>
                </a:solidFill>
                <a:latin typeface="TimesLTPro-Roman"/>
              </a:rPr>
              <a:t>Joint ownership has certain drawbacks, however. The partners may disagree over investment, marketing, or other policies</a:t>
            </a:r>
          </a:p>
          <a:p>
            <a:pPr marL="0" indent="0" algn="r">
              <a:lnSpc>
                <a:spcPct val="110000"/>
              </a:lnSpc>
              <a:buNone/>
            </a:pPr>
            <a:r>
              <a:rPr lang="ar-SA" sz="2000" dirty="0">
                <a:solidFill>
                  <a:srgbClr val="000000"/>
                </a:solidFill>
                <a:latin typeface="TimesLTPro-Roman"/>
              </a:rPr>
              <a:t>2.4.2.4. الملكية المشتركة</a:t>
            </a:r>
          </a:p>
          <a:p>
            <a:pPr marL="0" indent="0" algn="r">
              <a:lnSpc>
                <a:spcPct val="110000"/>
              </a:lnSpc>
              <a:buNone/>
            </a:pPr>
            <a:r>
              <a:rPr lang="ar-SA" sz="2000" dirty="0">
                <a:solidFill>
                  <a:srgbClr val="000000"/>
                </a:solidFill>
                <a:latin typeface="TimesLTPro-Roman"/>
              </a:rPr>
              <a:t>مشروع تعاوني تقوم فيه شركة بإنشاء عمل تجاري محلي مع مستثمرين في سوق أجنبية يتقاسمون الملكية والسيطرة..</a:t>
            </a:r>
          </a:p>
          <a:p>
            <a:pPr marL="0" indent="0" algn="r">
              <a:lnSpc>
                <a:spcPct val="110000"/>
              </a:lnSpc>
              <a:buNone/>
            </a:pPr>
            <a:r>
              <a:rPr lang="ar-SA" sz="2000" dirty="0">
                <a:solidFill>
                  <a:srgbClr val="000000"/>
                </a:solidFill>
                <a:latin typeface="TimesLTPro-Roman"/>
              </a:rPr>
              <a:t>قد تكون الملكية المشتركة ضرورية لأسباب اقتصادية أو سياسية. على سبيل المثال، قد تفتقر الشركة إلى الموارد المالية أو المادية أو الإدارية اللازمة للقيام بالمشروع بمفردها. أو قد تطلب الحكومة الأجنبية الملكية المشتركة كشرط للدخول.</a:t>
            </a:r>
          </a:p>
          <a:p>
            <a:pPr marL="0" indent="0" algn="r">
              <a:lnSpc>
                <a:spcPct val="110000"/>
              </a:lnSpc>
              <a:buNone/>
            </a:pPr>
            <a:r>
              <a:rPr lang="ar-SA" sz="2000" dirty="0">
                <a:solidFill>
                  <a:srgbClr val="000000"/>
                </a:solidFill>
                <a:latin typeface="TimesLTPro-Roman"/>
              </a:rPr>
              <a:t>مع ذلك، فإن الملكية المشتركة لها بعض العيوب. فقد يختلف الشركاء بشأن الاستثمار أو التسويق أو السياسات الأخرى</a:t>
            </a:r>
            <a:endParaRPr lang="en-US" sz="2000" dirty="0">
              <a:solidFill>
                <a:srgbClr val="000000"/>
              </a:solidFill>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0"/>
            <a:ext cx="9170987" cy="1264855"/>
          </a:xfrm>
          <a:noFill/>
          <a:ln>
            <a:noFill/>
          </a:ln>
        </p:spPr>
        <p:txBody>
          <a:bodyPr>
            <a:noAutofit/>
          </a:bodyPr>
          <a:lstStyle/>
          <a:p>
            <a:r>
              <a:rPr lang="en-US" sz="2800" dirty="0">
                <a:latin typeface="ArialNarrowMTPro-Bold"/>
              </a:rPr>
              <a:t>2.4. Deciding how to enter the markets</a:t>
            </a:r>
          </a:p>
        </p:txBody>
      </p:sp>
    </p:spTree>
    <p:extLst>
      <p:ext uri="{BB962C8B-B14F-4D97-AF65-F5344CB8AC3E}">
        <p14:creationId xmlns:p14="http://schemas.microsoft.com/office/powerpoint/2010/main" val="2663182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0" y="914400"/>
            <a:ext cx="12192000" cy="5943600"/>
          </a:xfrm>
        </p:spPr>
        <p:txBody>
          <a:bodyPr>
            <a:normAutofit fontScale="92500" lnSpcReduction="10000"/>
          </a:bodyPr>
          <a:lstStyle/>
          <a:p>
            <a:pPr marL="0" indent="0">
              <a:buNone/>
            </a:pPr>
            <a:r>
              <a:rPr lang="en-US" sz="1600" b="1" dirty="0">
                <a:solidFill>
                  <a:srgbClr val="960000"/>
                </a:solidFill>
              </a:rPr>
              <a:t>2.4.3. Direct Investing: </a:t>
            </a:r>
          </a:p>
          <a:p>
            <a:pPr>
              <a:lnSpc>
                <a:spcPct val="110000"/>
              </a:lnSpc>
            </a:pPr>
            <a:r>
              <a:rPr lang="en-US" sz="1600" dirty="0">
                <a:solidFill>
                  <a:schemeClr val="accent6">
                    <a:lumMod val="75000"/>
                  </a:schemeClr>
                </a:solidFill>
                <a:latin typeface="TimesLTPro-Roman"/>
              </a:rPr>
              <a:t>Direct investment: </a:t>
            </a:r>
            <a:r>
              <a:rPr lang="en-US" sz="1600" dirty="0">
                <a:solidFill>
                  <a:srgbClr val="000000"/>
                </a:solidFill>
                <a:latin typeface="TimesLTPro-Roman"/>
              </a:rPr>
              <a:t>Entering a foreign market by developing foreign-based assembly or manufacturing facilities. It is the biggest involvement in a foreign market</a:t>
            </a:r>
          </a:p>
          <a:p>
            <a:pPr>
              <a:lnSpc>
                <a:spcPct val="110000"/>
              </a:lnSpc>
            </a:pPr>
            <a:r>
              <a:rPr lang="en-US" sz="1600" b="1" dirty="0">
                <a:solidFill>
                  <a:schemeClr val="accent2"/>
                </a:solidFill>
                <a:latin typeface="TimesLTPro-Roman"/>
              </a:rPr>
              <a:t>Advantages:</a:t>
            </a:r>
          </a:p>
          <a:p>
            <a:pPr lvl="1">
              <a:lnSpc>
                <a:spcPct val="110000"/>
              </a:lnSpc>
            </a:pPr>
            <a:r>
              <a:rPr lang="en-US" sz="1600" dirty="0">
                <a:solidFill>
                  <a:srgbClr val="000000"/>
                </a:solidFill>
                <a:latin typeface="TimesLTPro-Roman"/>
              </a:rPr>
              <a:t>The firm may have lower costs in the form of cheaper labor or raw materials, foreign government investment incentives, and freight savings. </a:t>
            </a:r>
          </a:p>
          <a:p>
            <a:pPr lvl="1">
              <a:lnSpc>
                <a:spcPct val="110000"/>
              </a:lnSpc>
            </a:pPr>
            <a:r>
              <a:rPr lang="en-US" sz="1600" dirty="0">
                <a:solidFill>
                  <a:srgbClr val="000000"/>
                </a:solidFill>
                <a:latin typeface="TimesLTPro-Roman"/>
              </a:rPr>
              <a:t>The firm may also improve its image in the host country because it creates jobs. </a:t>
            </a:r>
          </a:p>
          <a:p>
            <a:pPr lvl="1">
              <a:lnSpc>
                <a:spcPct val="110000"/>
              </a:lnSpc>
            </a:pPr>
            <a:r>
              <a:rPr lang="en-US" sz="1600" dirty="0">
                <a:solidFill>
                  <a:srgbClr val="000000"/>
                </a:solidFill>
                <a:latin typeface="TimesLTPro-Roman"/>
              </a:rPr>
              <a:t>The firm keeps full control over the investment and therefore can develop manufacturing and marketing policies that serve its long-term international objectives. </a:t>
            </a:r>
          </a:p>
          <a:p>
            <a:pPr>
              <a:lnSpc>
                <a:spcPct val="110000"/>
              </a:lnSpc>
            </a:pPr>
            <a:r>
              <a:rPr lang="en-US" sz="1600" b="1" dirty="0">
                <a:solidFill>
                  <a:schemeClr val="accent2"/>
                </a:solidFill>
                <a:latin typeface="TimesLTPro-Roman"/>
              </a:rPr>
              <a:t>Disadvantages:</a:t>
            </a:r>
          </a:p>
          <a:p>
            <a:pPr lvl="1">
              <a:lnSpc>
                <a:spcPct val="110000"/>
              </a:lnSpc>
            </a:pPr>
            <a:r>
              <a:rPr lang="en-US" sz="1600" dirty="0">
                <a:solidFill>
                  <a:srgbClr val="000000"/>
                </a:solidFill>
                <a:latin typeface="TimesLTPro-Roman"/>
              </a:rPr>
              <a:t>The firm faces many risks, such as restricted or devalued currencies, falling markets, or government changes</a:t>
            </a:r>
          </a:p>
          <a:p>
            <a:pPr marL="457200" lvl="1" indent="0" algn="r">
              <a:lnSpc>
                <a:spcPct val="110000"/>
              </a:lnSpc>
              <a:buNone/>
            </a:pPr>
            <a:r>
              <a:rPr lang="ar-SA" sz="1900" dirty="0">
                <a:solidFill>
                  <a:srgbClr val="000000"/>
                </a:solidFill>
                <a:latin typeface="TimesLTPro-Roman"/>
              </a:rPr>
              <a:t>2.4.3. الاستثمار المباشر:</a:t>
            </a:r>
          </a:p>
          <a:p>
            <a:pPr marL="457200" lvl="1" indent="0" algn="r">
              <a:lnSpc>
                <a:spcPct val="110000"/>
              </a:lnSpc>
              <a:buNone/>
            </a:pPr>
            <a:r>
              <a:rPr lang="ar-SA" sz="1900" dirty="0">
                <a:solidFill>
                  <a:srgbClr val="000000"/>
                </a:solidFill>
                <a:latin typeface="TimesLTPro-Roman"/>
              </a:rPr>
              <a:t>الاستثمار المباشر: دخول سوق أجنبية من خلال تطوير مرافق التجميع أو التصنيع الأجنبية. وهو أكبر مشاركة في سوق أجنبية</a:t>
            </a:r>
          </a:p>
          <a:p>
            <a:pPr marL="457200" lvl="1" indent="0" algn="r">
              <a:lnSpc>
                <a:spcPct val="110000"/>
              </a:lnSpc>
              <a:buNone/>
            </a:pPr>
            <a:r>
              <a:rPr lang="ar-SA" sz="1900" dirty="0">
                <a:solidFill>
                  <a:srgbClr val="000000"/>
                </a:solidFill>
                <a:latin typeface="TimesLTPro-Roman"/>
              </a:rPr>
              <a:t>المزايا:</a:t>
            </a:r>
          </a:p>
          <a:p>
            <a:pPr marL="457200" lvl="1" indent="0" algn="r">
              <a:lnSpc>
                <a:spcPct val="110000"/>
              </a:lnSpc>
              <a:buNone/>
            </a:pPr>
            <a:r>
              <a:rPr lang="ar-SA" sz="1900" dirty="0">
                <a:solidFill>
                  <a:srgbClr val="000000"/>
                </a:solidFill>
                <a:latin typeface="TimesLTPro-Roman"/>
              </a:rPr>
              <a:t>قد تكون تكاليف الشركة أقل في شكل عمالة أو مواد خام أرخص، وحوافز استثمارية من الحكومة الأجنبية، وتوفير في تكاليف الشحن.</a:t>
            </a:r>
          </a:p>
          <a:p>
            <a:pPr marL="457200" lvl="1" indent="0" algn="r">
              <a:lnSpc>
                <a:spcPct val="110000"/>
              </a:lnSpc>
              <a:buNone/>
            </a:pPr>
            <a:r>
              <a:rPr lang="ar-SA" sz="1900" dirty="0">
                <a:solidFill>
                  <a:srgbClr val="000000"/>
                </a:solidFill>
                <a:latin typeface="TimesLTPro-Roman"/>
              </a:rPr>
              <a:t>كما قد تعمل الشركة على تحسين صورتها في البلد المضيف لأنها تخلق فرص عمل.</a:t>
            </a:r>
          </a:p>
          <a:p>
            <a:pPr marL="457200" lvl="1" indent="0" algn="r">
              <a:lnSpc>
                <a:spcPct val="110000"/>
              </a:lnSpc>
              <a:buNone/>
            </a:pPr>
            <a:r>
              <a:rPr lang="ar-SA" sz="1900" dirty="0">
                <a:solidFill>
                  <a:srgbClr val="000000"/>
                </a:solidFill>
                <a:latin typeface="TimesLTPro-Roman"/>
              </a:rPr>
              <a:t>تحتفظ الشركة بالسيطرة الكاملة على الاستثمار وبالتالي يمكنها تطوير سياسات التصنيع والتسويق التي تخدم أهدافها الدولية طويلة الأجل.</a:t>
            </a:r>
          </a:p>
          <a:p>
            <a:pPr marL="457200" lvl="1" indent="0" algn="r">
              <a:lnSpc>
                <a:spcPct val="110000"/>
              </a:lnSpc>
              <a:buNone/>
            </a:pPr>
            <a:r>
              <a:rPr lang="ar-SA" sz="1900" dirty="0">
                <a:solidFill>
                  <a:srgbClr val="000000"/>
                </a:solidFill>
                <a:latin typeface="TimesLTPro-Roman"/>
              </a:rPr>
              <a:t>العيوب:</a:t>
            </a:r>
          </a:p>
          <a:p>
            <a:pPr marL="457200" lvl="1" indent="0" algn="r">
              <a:lnSpc>
                <a:spcPct val="110000"/>
              </a:lnSpc>
              <a:buNone/>
            </a:pPr>
            <a:r>
              <a:rPr lang="ar-SA" sz="1900" dirty="0">
                <a:solidFill>
                  <a:srgbClr val="000000"/>
                </a:solidFill>
                <a:latin typeface="TimesLTPro-Roman"/>
              </a:rPr>
              <a:t>تواجه الشركة العديد من المخاطر، مثل العملات المقيدة أو المنخفضة القيمة، أو الأسواق المتدهورة، أو التغييرات الحكومية</a:t>
            </a:r>
            <a:endParaRPr lang="en-US" sz="1900" dirty="0">
              <a:solidFill>
                <a:srgbClr val="000000"/>
              </a:solidFill>
              <a:latin typeface="TimesLTPro-Roman"/>
            </a:endParaRP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noFill/>
          <a:ln>
            <a:noFill/>
          </a:ln>
        </p:spPr>
        <p:txBody>
          <a:bodyPr>
            <a:noAutofit/>
          </a:bodyPr>
          <a:lstStyle/>
          <a:p>
            <a:r>
              <a:rPr lang="en-US" sz="3200" dirty="0">
                <a:latin typeface="ArialNarrowMTPro-Bold"/>
              </a:rPr>
              <a:t>2.4. Deciding how to enter the markets</a:t>
            </a:r>
          </a:p>
        </p:txBody>
      </p:sp>
    </p:spTree>
    <p:extLst>
      <p:ext uri="{BB962C8B-B14F-4D97-AF65-F5344CB8AC3E}">
        <p14:creationId xmlns:p14="http://schemas.microsoft.com/office/powerpoint/2010/main" val="2019430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0" y="1210614"/>
            <a:ext cx="12192000" cy="5647386"/>
          </a:xfrm>
        </p:spPr>
        <p:txBody>
          <a:bodyPr>
            <a:normAutofit/>
          </a:bodyPr>
          <a:lstStyle/>
          <a:p>
            <a:pPr algn="l">
              <a:lnSpc>
                <a:spcPct val="100000"/>
              </a:lnSpc>
            </a:pPr>
            <a:r>
              <a:rPr lang="en-US" sz="2200" dirty="0">
                <a:solidFill>
                  <a:srgbClr val="000000"/>
                </a:solidFill>
                <a:latin typeface="TimesLTPro-Roman"/>
              </a:rPr>
              <a:t>Companies that operate in one or more foreign markets must decide how much, if at all, to adapt their marketing strategies and programs to local conditions:</a:t>
            </a:r>
          </a:p>
          <a:p>
            <a:pPr lvl="1">
              <a:lnSpc>
                <a:spcPct val="100000"/>
              </a:lnSpc>
            </a:pPr>
            <a:r>
              <a:rPr lang="en-US" sz="2200" b="1" dirty="0">
                <a:solidFill>
                  <a:srgbClr val="960000"/>
                </a:solidFill>
                <a:latin typeface="TimesLTPro-Roman"/>
              </a:rPr>
              <a:t>Standardized global marketing:  </a:t>
            </a:r>
            <a:r>
              <a:rPr lang="en-US" sz="2200" dirty="0">
                <a:solidFill>
                  <a:srgbClr val="000000"/>
                </a:solidFill>
                <a:latin typeface="TimesLTPro-Roman"/>
              </a:rPr>
              <a:t>A global marketing strategy that basically uses the same marketing strategy and mix in all of the company’s international markets.</a:t>
            </a:r>
          </a:p>
          <a:p>
            <a:pPr lvl="1">
              <a:lnSpc>
                <a:spcPct val="100000"/>
              </a:lnSpc>
            </a:pPr>
            <a:endParaRPr lang="en-US" sz="2200" dirty="0">
              <a:solidFill>
                <a:srgbClr val="000000"/>
              </a:solidFill>
              <a:latin typeface="TimesLTPro-Roman"/>
            </a:endParaRPr>
          </a:p>
          <a:p>
            <a:pPr lvl="1">
              <a:lnSpc>
                <a:spcPct val="100000"/>
              </a:lnSpc>
            </a:pPr>
            <a:r>
              <a:rPr lang="en-US" sz="2200" b="1" dirty="0">
                <a:solidFill>
                  <a:srgbClr val="960000"/>
                </a:solidFill>
                <a:latin typeface="TimesLTPro-Roman"/>
              </a:rPr>
              <a:t>Adapted global marketing: </a:t>
            </a:r>
            <a:r>
              <a:rPr lang="en-US" sz="2200" dirty="0">
                <a:solidFill>
                  <a:srgbClr val="000000"/>
                </a:solidFill>
                <a:latin typeface="TimesLTPro-Roman"/>
              </a:rPr>
              <a:t>A global marketing approach that adjusts the marketing strategy and mix elements to each international target market, which creates more costs but hopefully produces a larger market share and return.</a:t>
            </a:r>
          </a:p>
          <a:p>
            <a:pPr marL="457200" lvl="1" indent="0" algn="r">
              <a:lnSpc>
                <a:spcPct val="100000"/>
              </a:lnSpc>
              <a:buNone/>
            </a:pPr>
            <a:r>
              <a:rPr lang="ar-SA" sz="2200" dirty="0">
                <a:solidFill>
                  <a:srgbClr val="000000"/>
                </a:solidFill>
                <a:latin typeface="TimesLTPro-Roman"/>
              </a:rPr>
              <a:t>يجب على الشركات التي تعمل في سوق أجنبية واحدة أو أكثر أن تقرر إلى أي مدى، إن كان هناك حاجة إلى ذلك على الإطلاق، لتكييف استراتيجياتها وبرامجها التسويقية مع الظروف المحلية:</a:t>
            </a:r>
          </a:p>
          <a:p>
            <a:pPr marL="457200" lvl="1" indent="0" algn="r">
              <a:lnSpc>
                <a:spcPct val="100000"/>
              </a:lnSpc>
              <a:buNone/>
            </a:pPr>
            <a:r>
              <a:rPr lang="ar-SA" sz="2200" dirty="0">
                <a:solidFill>
                  <a:srgbClr val="000000"/>
                </a:solidFill>
                <a:latin typeface="TimesLTPro-Roman"/>
              </a:rPr>
              <a:t>-التسويق العالمي الموحد: استراتيجية تسويق عالمية تستخدم في الأساس نفس استراتيجية التسويق والمزيج في جميع الأسواق الدولية للشركة.</a:t>
            </a:r>
          </a:p>
          <a:p>
            <a:pPr marL="457200" lvl="1" indent="0" algn="r">
              <a:lnSpc>
                <a:spcPct val="100000"/>
              </a:lnSpc>
              <a:buNone/>
            </a:pPr>
            <a:r>
              <a:rPr lang="ar-SA" sz="2200" dirty="0">
                <a:solidFill>
                  <a:srgbClr val="000000"/>
                </a:solidFill>
                <a:latin typeface="TimesLTPro-Roman"/>
              </a:rPr>
              <a:t>-التسويق العالمي المتكيف: نهج تسويقي عالمي يضبط استراتيجية التسويق وعناصر المزيج لكل سوق مستهدفة دولية، مما يخلق المزيد من التكاليف ولكن نأمل أن ينتج حصة سوقية وعائدًا أكبر.</a:t>
            </a:r>
            <a:endParaRPr lang="en-US" sz="2200" dirty="0">
              <a:solidFill>
                <a:srgbClr val="000000"/>
              </a:solidFill>
              <a:latin typeface="TimesLTPro-Roman"/>
            </a:endParaRP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noFill/>
          <a:ln>
            <a:noFill/>
          </a:ln>
        </p:spPr>
        <p:txBody>
          <a:bodyPr>
            <a:noAutofit/>
          </a:bodyPr>
          <a:lstStyle/>
          <a:p>
            <a:r>
              <a:rPr lang="en-US" sz="3200" dirty="0">
                <a:latin typeface="ArialNarrowMTPro-Bold"/>
              </a:rPr>
              <a:t>2.4. Deciding on the global Marketing Program</a:t>
            </a:r>
            <a:br>
              <a:rPr lang="en-US" sz="3200" dirty="0">
                <a:latin typeface="ArialNarrowMTPro-Bold"/>
              </a:rPr>
            </a:br>
            <a:r>
              <a:rPr lang="ar-SA" sz="3200" dirty="0">
                <a:latin typeface="ArialNarrowMTPro-Bold"/>
              </a:rPr>
              <a:t>2.4. تحديد برنامج التسويق العالمي</a:t>
            </a:r>
            <a:endParaRPr lang="en-US" sz="3200" dirty="0">
              <a:latin typeface="ArialNarrowMTPro-Bold"/>
            </a:endParaRPr>
          </a:p>
        </p:txBody>
      </p:sp>
    </p:spTree>
    <p:extLst>
      <p:ext uri="{BB962C8B-B14F-4D97-AF65-F5344CB8AC3E}">
        <p14:creationId xmlns:p14="http://schemas.microsoft.com/office/powerpoint/2010/main" val="28229986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46D-E572-4D27-92EA-3B3A7E300616}"/>
              </a:ext>
            </a:extLst>
          </p:cNvPr>
          <p:cNvSpPr>
            <a:spLocks noGrp="1"/>
          </p:cNvSpPr>
          <p:nvPr>
            <p:ph type="title"/>
          </p:nvPr>
        </p:nvSpPr>
        <p:spPr>
          <a:xfrm>
            <a:off x="2670559" y="136525"/>
            <a:ext cx="9170158" cy="1325563"/>
          </a:xfrm>
        </p:spPr>
        <p:txBody>
          <a:bodyPr/>
          <a:lstStyle/>
          <a:p>
            <a:r>
              <a:rPr lang="en-US" dirty="0"/>
              <a:t>Standardize or adapt? </a:t>
            </a:r>
            <a:r>
              <a:rPr lang="ar-SA" dirty="0"/>
              <a:t>التوحيد أو التكيف؟</a:t>
            </a:r>
            <a:endParaRPr lang="en-US" dirty="0"/>
          </a:p>
        </p:txBody>
      </p:sp>
      <p:sp>
        <p:nvSpPr>
          <p:cNvPr id="5" name="TextBox 4">
            <a:extLst>
              <a:ext uri="{FF2B5EF4-FFF2-40B4-BE49-F238E27FC236}">
                <a16:creationId xmlns:a16="http://schemas.microsoft.com/office/drawing/2014/main" id="{1CD8A153-B8F5-4815-983A-6FB1DF4C5A49}"/>
              </a:ext>
            </a:extLst>
          </p:cNvPr>
          <p:cNvSpPr txBox="1"/>
          <p:nvPr/>
        </p:nvSpPr>
        <p:spPr>
          <a:xfrm>
            <a:off x="0" y="1991033"/>
            <a:ext cx="12191999" cy="4832092"/>
          </a:xfrm>
          <a:prstGeom prst="rect">
            <a:avLst/>
          </a:prstGeom>
          <a:noFill/>
        </p:spPr>
        <p:txBody>
          <a:bodyPr wrap="square">
            <a:spAutoFit/>
          </a:bodyPr>
          <a:lstStyle/>
          <a:p>
            <a:pPr marL="457200" indent="-457200" algn="l">
              <a:buFont typeface="Arial" panose="020B0604020202020204" pitchFamily="34" charset="0"/>
              <a:buChar char="•"/>
            </a:pPr>
            <a:r>
              <a:rPr lang="en-US" sz="2800" dirty="0">
                <a:latin typeface="TimesLTPro-Roman"/>
              </a:rPr>
              <a:t>G</a:t>
            </a:r>
            <a:r>
              <a:rPr lang="en-US" sz="2800" b="0" i="0" u="none" strike="noStrike" baseline="0" dirty="0">
                <a:latin typeface="TimesLTPro-Roman"/>
              </a:rPr>
              <a:t>lobal standardization is not an all-or-nothing proposition. It’s a matter of degree. </a:t>
            </a:r>
          </a:p>
          <a:p>
            <a:pPr marL="457200" indent="-457200" algn="l">
              <a:buFont typeface="Arial" panose="020B0604020202020204" pitchFamily="34" charset="0"/>
              <a:buChar char="•"/>
            </a:pPr>
            <a:r>
              <a:rPr lang="en-US" sz="2800" b="0" i="0" u="none" strike="noStrike" baseline="0" dirty="0">
                <a:latin typeface="TimesLTPro-Roman"/>
              </a:rPr>
              <a:t>Most international marketers suggest that companies should </a:t>
            </a:r>
            <a:r>
              <a:rPr lang="en-US" sz="2800" b="0" i="0" u="none" strike="noStrike" baseline="0" dirty="0">
                <a:solidFill>
                  <a:srgbClr val="960000"/>
                </a:solidFill>
                <a:latin typeface="TimesLTPro-Roman"/>
              </a:rPr>
              <a:t>“think globally but  act locally.” </a:t>
            </a:r>
          </a:p>
          <a:p>
            <a:pPr marL="457200" indent="-457200" algn="l">
              <a:buFont typeface="Arial" panose="020B0604020202020204" pitchFamily="34" charset="0"/>
              <a:buChar char="•"/>
            </a:pPr>
            <a:r>
              <a:rPr lang="en-US" sz="2800" b="0" i="0" u="none" strike="noStrike" baseline="0" dirty="0">
                <a:latin typeface="TimesLTPro-Roman"/>
              </a:rPr>
              <a:t>They should seek a balance between standardization and adaptation, leveraging global brand recognition but adapting their marketing, products, and operations to specific markets.</a:t>
            </a:r>
          </a:p>
          <a:p>
            <a:pPr algn="r"/>
            <a:r>
              <a:rPr lang="ar-SA" sz="2800" dirty="0"/>
              <a:t>-إن التوحيد القياسي العالمي ليس اقتراحًا إما كل شيء أو لا شيء. إنه مسألة درجة.</a:t>
            </a:r>
          </a:p>
          <a:p>
            <a:pPr algn="r"/>
            <a:r>
              <a:rPr lang="ar-SA" sz="2800" dirty="0"/>
              <a:t>-يقترح معظم المسوقين الدوليين أن الشركات يجب أن "تفكر عالميًا ولكن تتصرف محليًا".</a:t>
            </a:r>
          </a:p>
          <a:p>
            <a:pPr algn="r"/>
            <a:r>
              <a:rPr lang="ar-SA" sz="2800" dirty="0"/>
              <a:t>-يجب أن تسعى إلى إيجاد توازن بين التوحيد القياسي والتكيف، والاستفادة من التعرف العالمي على العلامة التجارية ولكن مع تكييف تسويقها ومنتجاتها وعملياتها مع أسواق محددة.</a:t>
            </a:r>
            <a:endParaRPr lang="en-US" sz="2800" dirty="0"/>
          </a:p>
        </p:txBody>
      </p:sp>
    </p:spTree>
    <p:extLst>
      <p:ext uri="{BB962C8B-B14F-4D97-AF65-F5344CB8AC3E}">
        <p14:creationId xmlns:p14="http://schemas.microsoft.com/office/powerpoint/2010/main" val="26118766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595B8-FA00-4700-904F-9087281E2B12}"/>
              </a:ext>
            </a:extLst>
          </p:cNvPr>
          <p:cNvSpPr>
            <a:spLocks noGrp="1"/>
          </p:cNvSpPr>
          <p:nvPr>
            <p:ph type="title"/>
          </p:nvPr>
        </p:nvSpPr>
        <p:spPr>
          <a:xfrm>
            <a:off x="2508327" y="151274"/>
            <a:ext cx="9170158" cy="1325563"/>
          </a:xfrm>
        </p:spPr>
        <p:txBody>
          <a:bodyPr>
            <a:normAutofit/>
          </a:bodyPr>
          <a:lstStyle/>
          <a:p>
            <a:r>
              <a:rPr lang="en-US" sz="3800" dirty="0"/>
              <a:t>INTERNATIONAL PRODUCT </a:t>
            </a:r>
            <a:r>
              <a:rPr lang="ar-SA" sz="3800" dirty="0"/>
              <a:t>المنتج الدولي</a:t>
            </a:r>
            <a:endParaRPr lang="en-US" sz="3800" dirty="0"/>
          </a:p>
        </p:txBody>
      </p:sp>
      <p:sp>
        <p:nvSpPr>
          <p:cNvPr id="3" name="Content Placeholder 2">
            <a:extLst>
              <a:ext uri="{FF2B5EF4-FFF2-40B4-BE49-F238E27FC236}">
                <a16:creationId xmlns:a16="http://schemas.microsoft.com/office/drawing/2014/main" id="{F0AD98E7-09CF-4B6B-9F27-D2932AFD1680}"/>
              </a:ext>
            </a:extLst>
          </p:cNvPr>
          <p:cNvSpPr>
            <a:spLocks noGrp="1"/>
          </p:cNvSpPr>
          <p:nvPr>
            <p:ph idx="1"/>
          </p:nvPr>
        </p:nvSpPr>
        <p:spPr>
          <a:xfrm>
            <a:off x="-1" y="1043188"/>
            <a:ext cx="9303657" cy="5814811"/>
          </a:xfrm>
        </p:spPr>
        <p:txBody>
          <a:bodyPr>
            <a:normAutofit/>
          </a:bodyPr>
          <a:lstStyle/>
          <a:p>
            <a:r>
              <a:rPr lang="en-US" sz="2400" b="1" dirty="0">
                <a:solidFill>
                  <a:srgbClr val="0A1F61"/>
                </a:solidFill>
              </a:rPr>
              <a:t>There are 3 product strategies: </a:t>
            </a:r>
          </a:p>
          <a:p>
            <a:pPr marL="457200" indent="-457200" algn="l">
              <a:buFont typeface="+mj-lt"/>
              <a:buAutoNum type="arabicPeriod"/>
            </a:pPr>
            <a:r>
              <a:rPr lang="en-US" sz="2200" b="1" dirty="0">
                <a:solidFill>
                  <a:srgbClr val="960000"/>
                </a:solidFill>
                <a:latin typeface="TimesLTPro-Roman"/>
              </a:rPr>
              <a:t>Straight product extension: </a:t>
            </a:r>
            <a:r>
              <a:rPr lang="en-US" sz="2200" dirty="0">
                <a:latin typeface="TimesLTPro-Roman"/>
              </a:rPr>
              <a:t>it means marketing a product in a foreign market without making significant changes to the product. Top management tells its marketing people, “Take the product as is and find customers for it.” (Example apple)</a:t>
            </a:r>
          </a:p>
          <a:p>
            <a:pPr marL="457200" indent="-457200" algn="l">
              <a:buFont typeface="+mj-lt"/>
              <a:buAutoNum type="arabicPeriod"/>
            </a:pPr>
            <a:r>
              <a:rPr lang="en-US" sz="2200" b="1" dirty="0">
                <a:solidFill>
                  <a:srgbClr val="960000"/>
                </a:solidFill>
                <a:latin typeface="TimesLTPro-Roman"/>
              </a:rPr>
              <a:t>Product adaptation: </a:t>
            </a:r>
            <a:r>
              <a:rPr lang="en-US" sz="2200" dirty="0">
                <a:latin typeface="TimesLTPro-Roman"/>
              </a:rPr>
              <a:t>it involves changing the product to meet local requirements, conditions, or wants (Example Mc Donald's). </a:t>
            </a:r>
          </a:p>
          <a:p>
            <a:pPr marL="457200" indent="-457200" algn="l">
              <a:buFont typeface="+mj-lt"/>
              <a:buAutoNum type="arabicPeriod"/>
            </a:pPr>
            <a:r>
              <a:rPr lang="en-US" sz="2200" b="1" dirty="0">
                <a:solidFill>
                  <a:srgbClr val="960000"/>
                </a:solidFill>
                <a:latin typeface="TimesLTPro-Roman"/>
              </a:rPr>
              <a:t>Product invention: </a:t>
            </a:r>
            <a:r>
              <a:rPr lang="en-US" sz="2200" dirty="0">
                <a:latin typeface="TimesLTPro-Roman"/>
              </a:rPr>
              <a:t>it consists of creating something new to meet the needs of consumers in a given country (Example Haier). </a:t>
            </a:r>
          </a:p>
          <a:p>
            <a:pPr marL="0" indent="0" algn="r">
              <a:buNone/>
            </a:pPr>
            <a:r>
              <a:rPr lang="ar-SA" sz="2200" dirty="0">
                <a:latin typeface="TimesLTPro-Roman"/>
              </a:rPr>
              <a:t>هناك ثلاث استراتيجيات للمنتج:</a:t>
            </a:r>
          </a:p>
          <a:p>
            <a:pPr marL="0" indent="0" algn="r">
              <a:buNone/>
            </a:pPr>
            <a:r>
              <a:rPr lang="ar-SA" sz="2200" dirty="0">
                <a:latin typeface="TimesLTPro-Roman"/>
              </a:rPr>
              <a:t>التوسع المباشر للمنتج: ويعني تسويق منتج في سوق أجنبية دون إجراء تغييرات كبيرة على المنتج. تخبر الإدارة العليا موظفي التسويق لديها، "خذ المنتج كما هو وابحث عن عملاء له." (مثال: شركة آبل)</a:t>
            </a:r>
          </a:p>
          <a:p>
            <a:pPr marL="0" indent="0" algn="r">
              <a:buNone/>
            </a:pPr>
            <a:r>
              <a:rPr lang="ar-SA" sz="2200" dirty="0">
                <a:latin typeface="TimesLTPro-Roman"/>
              </a:rPr>
              <a:t>تكييف المنتج: يتضمن تغيير المنتج لتلبية المتطلبات أو الظروف أو الرغبات المحلية (مثال: شركة ماكدونالدز).</a:t>
            </a:r>
          </a:p>
          <a:p>
            <a:pPr marL="0" indent="0" algn="r">
              <a:buNone/>
            </a:pPr>
            <a:r>
              <a:rPr lang="ar-SA" sz="2200" dirty="0">
                <a:latin typeface="TimesLTPro-Roman"/>
              </a:rPr>
              <a:t>اختراع المنتج: يتكون من خلق شيء جديد لتلبية احتياجات المستهلكين في بلد معين (مثال: شركة </a:t>
            </a:r>
            <a:r>
              <a:rPr lang="ar-SA" sz="2200" dirty="0" err="1">
                <a:latin typeface="TimesLTPro-Roman"/>
              </a:rPr>
              <a:t>هاير</a:t>
            </a:r>
            <a:r>
              <a:rPr lang="ar-SA" sz="2200" dirty="0">
                <a:latin typeface="TimesLTPro-Roman"/>
              </a:rPr>
              <a:t>).</a:t>
            </a:r>
            <a:endParaRPr lang="en-US" sz="2200" dirty="0">
              <a:latin typeface="TimesLTPro-Roman"/>
            </a:endParaRPr>
          </a:p>
        </p:txBody>
      </p:sp>
      <p:pic>
        <p:nvPicPr>
          <p:cNvPr id="4" name="Picture 3">
            <a:extLst>
              <a:ext uri="{FF2B5EF4-FFF2-40B4-BE49-F238E27FC236}">
                <a16:creationId xmlns:a16="http://schemas.microsoft.com/office/drawing/2014/main" id="{AD4B2DD5-90BB-4C47-A863-B80C71E68F80}"/>
              </a:ext>
            </a:extLst>
          </p:cNvPr>
          <p:cNvPicPr>
            <a:picLocks noChangeAspect="1"/>
          </p:cNvPicPr>
          <p:nvPr/>
        </p:nvPicPr>
        <p:blipFill>
          <a:blip r:embed="rId2"/>
          <a:stretch>
            <a:fillRect/>
          </a:stretch>
        </p:blipFill>
        <p:spPr>
          <a:xfrm>
            <a:off x="9303657" y="1476837"/>
            <a:ext cx="2374828" cy="2043606"/>
          </a:xfrm>
          <a:prstGeom prst="rect">
            <a:avLst/>
          </a:prstGeom>
        </p:spPr>
      </p:pic>
      <p:pic>
        <p:nvPicPr>
          <p:cNvPr id="5" name="Picture 4">
            <a:extLst>
              <a:ext uri="{FF2B5EF4-FFF2-40B4-BE49-F238E27FC236}">
                <a16:creationId xmlns:a16="http://schemas.microsoft.com/office/drawing/2014/main" id="{9DAC7953-FD9A-49E9-9BA2-1EBB0A01BC9D}"/>
              </a:ext>
            </a:extLst>
          </p:cNvPr>
          <p:cNvPicPr>
            <a:picLocks noChangeAspect="1"/>
          </p:cNvPicPr>
          <p:nvPr/>
        </p:nvPicPr>
        <p:blipFill>
          <a:blip r:embed="rId3"/>
          <a:stretch>
            <a:fillRect/>
          </a:stretch>
        </p:blipFill>
        <p:spPr>
          <a:xfrm>
            <a:off x="9303657" y="3999500"/>
            <a:ext cx="2374828" cy="1878786"/>
          </a:xfrm>
          <a:prstGeom prst="rect">
            <a:avLst/>
          </a:prstGeom>
        </p:spPr>
      </p:pic>
    </p:spTree>
    <p:extLst>
      <p:ext uri="{BB962C8B-B14F-4D97-AF65-F5344CB8AC3E}">
        <p14:creationId xmlns:p14="http://schemas.microsoft.com/office/powerpoint/2010/main" val="1426456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595B8-FA00-4700-904F-9087281E2B12}"/>
              </a:ext>
            </a:extLst>
          </p:cNvPr>
          <p:cNvSpPr>
            <a:spLocks noGrp="1"/>
          </p:cNvSpPr>
          <p:nvPr>
            <p:ph type="title"/>
          </p:nvPr>
        </p:nvSpPr>
        <p:spPr>
          <a:xfrm>
            <a:off x="2232556" y="260533"/>
            <a:ext cx="9170158" cy="1325563"/>
          </a:xfrm>
        </p:spPr>
        <p:txBody>
          <a:bodyPr/>
          <a:lstStyle/>
          <a:p>
            <a:r>
              <a:rPr lang="en-US" dirty="0"/>
              <a:t>INTERNATIONAL PROMOTION</a:t>
            </a:r>
            <a:br>
              <a:rPr lang="en-US" dirty="0"/>
            </a:br>
            <a:r>
              <a:rPr lang="ar-SA" dirty="0"/>
              <a:t>الترويج الدولي</a:t>
            </a:r>
            <a:endParaRPr lang="en-US" dirty="0"/>
          </a:p>
        </p:txBody>
      </p:sp>
      <p:sp>
        <p:nvSpPr>
          <p:cNvPr id="3" name="Content Placeholder 2">
            <a:extLst>
              <a:ext uri="{FF2B5EF4-FFF2-40B4-BE49-F238E27FC236}">
                <a16:creationId xmlns:a16="http://schemas.microsoft.com/office/drawing/2014/main" id="{F0AD98E7-09CF-4B6B-9F27-D2932AFD1680}"/>
              </a:ext>
            </a:extLst>
          </p:cNvPr>
          <p:cNvSpPr>
            <a:spLocks noGrp="1"/>
          </p:cNvSpPr>
          <p:nvPr>
            <p:ph idx="1"/>
          </p:nvPr>
        </p:nvSpPr>
        <p:spPr>
          <a:xfrm>
            <a:off x="799563" y="1490775"/>
            <a:ext cx="11253716" cy="1054053"/>
          </a:xfrm>
        </p:spPr>
        <p:txBody>
          <a:bodyPr>
            <a:normAutofit fontScale="85000" lnSpcReduction="10000"/>
          </a:bodyPr>
          <a:lstStyle/>
          <a:p>
            <a:pPr marL="0" indent="0" algn="l">
              <a:buNone/>
            </a:pPr>
            <a:r>
              <a:rPr lang="en-US" b="1" dirty="0">
                <a:solidFill>
                  <a:srgbClr val="0A1F61"/>
                </a:solidFill>
              </a:rPr>
              <a:t>There are 2 strategies: </a:t>
            </a:r>
            <a:r>
              <a:rPr lang="en-US" sz="2400" dirty="0">
                <a:latin typeface="TimesLTPro-Roman"/>
              </a:rPr>
              <a:t>Companies can adopt the </a:t>
            </a:r>
            <a:r>
              <a:rPr lang="en-US" sz="2400" dirty="0">
                <a:solidFill>
                  <a:srgbClr val="960000"/>
                </a:solidFill>
                <a:latin typeface="TimesLTPro-Roman"/>
              </a:rPr>
              <a:t>same communication strategy </a:t>
            </a:r>
            <a:r>
              <a:rPr lang="en-US" sz="2400" dirty="0">
                <a:latin typeface="TimesLTPro-Roman"/>
              </a:rPr>
              <a:t>they use in the home market or </a:t>
            </a:r>
            <a:r>
              <a:rPr lang="en-US" sz="2400" dirty="0">
                <a:solidFill>
                  <a:srgbClr val="960000"/>
                </a:solidFill>
                <a:latin typeface="TimesLTPro-Roman"/>
              </a:rPr>
              <a:t>change it for each local market</a:t>
            </a:r>
            <a:r>
              <a:rPr lang="en-US" sz="2400" dirty="0">
                <a:latin typeface="TimesLTPro-Roman"/>
              </a:rPr>
              <a:t>.</a:t>
            </a:r>
          </a:p>
          <a:p>
            <a:pPr marL="0" indent="0" algn="r">
              <a:buNone/>
            </a:pPr>
            <a:r>
              <a:rPr lang="ar-SA" sz="2400" dirty="0">
                <a:latin typeface="TimesLTPro-Roman"/>
              </a:rPr>
              <a:t>هناك استراتيجيتان: يمكن للشركات أن تعتمد نفس استراتيجية الاتصال التي تستخدمها في السوق المحلية أو تغييرها لكل سوق محلي.</a:t>
            </a:r>
            <a:endParaRPr lang="en-US" sz="2400" dirty="0">
              <a:latin typeface="TimesLTPro-Roman"/>
            </a:endParaRPr>
          </a:p>
        </p:txBody>
      </p:sp>
      <p:pic>
        <p:nvPicPr>
          <p:cNvPr id="7" name="اعلان_ايفون_10_أو_ايفون_x_النسخة_العربية (1) (3)">
            <a:hlinkClick r:id="" action="ppaction://media"/>
            <a:extLst>
              <a:ext uri="{FF2B5EF4-FFF2-40B4-BE49-F238E27FC236}">
                <a16:creationId xmlns:a16="http://schemas.microsoft.com/office/drawing/2014/main" id="{1A354238-4B42-4993-B76A-AC0A61B4608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551923" y="2879678"/>
            <a:ext cx="4544077" cy="3357634"/>
          </a:xfrm>
          <a:prstGeom prst="rect">
            <a:avLst/>
          </a:prstGeom>
        </p:spPr>
      </p:pic>
      <p:pic>
        <p:nvPicPr>
          <p:cNvPr id="10" name="Nike- What will they say about you">
            <a:hlinkClick r:id="" action="ppaction://media"/>
            <a:extLst>
              <a:ext uri="{FF2B5EF4-FFF2-40B4-BE49-F238E27FC236}">
                <a16:creationId xmlns:a16="http://schemas.microsoft.com/office/drawing/2014/main" id="{21755119-352B-43AD-9B22-3B4EB3CC7DE3}"/>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7076593" y="2879678"/>
            <a:ext cx="4840225" cy="3357634"/>
          </a:xfrm>
          <a:prstGeom prst="rect">
            <a:avLst/>
          </a:prstGeom>
        </p:spPr>
      </p:pic>
    </p:spTree>
    <p:extLst>
      <p:ext uri="{BB962C8B-B14F-4D97-AF65-F5344CB8AC3E}">
        <p14:creationId xmlns:p14="http://schemas.microsoft.com/office/powerpoint/2010/main" val="132876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1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10"/>
                                        </p:tgtEl>
                                      </p:cBhvr>
                                    </p:cmd>
                                  </p:childTnLst>
                                </p:cTn>
                              </p:par>
                            </p:childTnLst>
                          </p:cTn>
                        </p:par>
                      </p:childTnLst>
                    </p:cTn>
                  </p:par>
                </p:childTnLst>
              </p:cTn>
              <p:nextCondLst>
                <p:cond evt="onClick" delay="0">
                  <p:tgtEl>
                    <p:spTgt spid="10"/>
                  </p:tgtEl>
                </p:cond>
              </p:nextCondLst>
            </p:seq>
            <p:video>
              <p:cMediaNode vol="80000">
                <p:cTn id="18" fill="hold" display="0">
                  <p:stCondLst>
                    <p:cond delay="indefinite"/>
                  </p:stCondLst>
                </p:cTn>
                <p:tgtEl>
                  <p:spTgt spid="10"/>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AC0C2C-FE3F-4DF2-AE8F-3D93BE981798}"/>
              </a:ext>
            </a:extLst>
          </p:cNvPr>
          <p:cNvPicPr>
            <a:picLocks noChangeAspect="1"/>
          </p:cNvPicPr>
          <p:nvPr/>
        </p:nvPicPr>
        <p:blipFill>
          <a:blip r:embed="rId2"/>
          <a:stretch>
            <a:fillRect/>
          </a:stretch>
        </p:blipFill>
        <p:spPr>
          <a:xfrm>
            <a:off x="1830220" y="1856096"/>
            <a:ext cx="9333812" cy="3441618"/>
          </a:xfrm>
          <a:prstGeom prst="rect">
            <a:avLst/>
          </a:prstGeom>
        </p:spPr>
      </p:pic>
      <p:sp>
        <p:nvSpPr>
          <p:cNvPr id="5" name="TextBox 4">
            <a:extLst>
              <a:ext uri="{FF2B5EF4-FFF2-40B4-BE49-F238E27FC236}">
                <a16:creationId xmlns:a16="http://schemas.microsoft.com/office/drawing/2014/main" id="{A67BD555-F260-4EFC-BB8E-41E1F6A92E79}"/>
              </a:ext>
            </a:extLst>
          </p:cNvPr>
          <p:cNvSpPr txBox="1"/>
          <p:nvPr/>
        </p:nvSpPr>
        <p:spPr>
          <a:xfrm>
            <a:off x="3821373" y="5297714"/>
            <a:ext cx="7891872" cy="646331"/>
          </a:xfrm>
          <a:prstGeom prst="rect">
            <a:avLst/>
          </a:prstGeom>
          <a:noFill/>
        </p:spPr>
        <p:txBody>
          <a:bodyPr wrap="square">
            <a:spAutoFit/>
          </a:bodyPr>
          <a:lstStyle/>
          <a:p>
            <a:pPr algn="l"/>
            <a:r>
              <a:rPr lang="en-US" sz="1800" b="1" i="0" u="none" strike="noStrike" baseline="0" dirty="0">
                <a:solidFill>
                  <a:srgbClr val="960000"/>
                </a:solidFill>
                <a:latin typeface="ArialNarrowMTPro-Bold"/>
              </a:rPr>
              <a:t>Five global Product  and communications strategies</a:t>
            </a:r>
          </a:p>
          <a:p>
            <a:pPr algn="l"/>
            <a:r>
              <a:rPr lang="ar-SA" dirty="0">
                <a:solidFill>
                  <a:srgbClr val="960000"/>
                </a:solidFill>
              </a:rPr>
              <a:t>خمس استراتيجيات عالمية للمنتجات والاتصالات</a:t>
            </a:r>
            <a:endParaRPr lang="en-US" dirty="0">
              <a:solidFill>
                <a:srgbClr val="960000"/>
              </a:solidFill>
            </a:endParaRPr>
          </a:p>
        </p:txBody>
      </p:sp>
      <p:sp>
        <p:nvSpPr>
          <p:cNvPr id="7" name="TextBox 6">
            <a:extLst>
              <a:ext uri="{FF2B5EF4-FFF2-40B4-BE49-F238E27FC236}">
                <a16:creationId xmlns:a16="http://schemas.microsoft.com/office/drawing/2014/main" id="{A95B2724-207D-4E35-814F-58F7B0FF4C2A}"/>
              </a:ext>
            </a:extLst>
          </p:cNvPr>
          <p:cNvSpPr txBox="1"/>
          <p:nvPr/>
        </p:nvSpPr>
        <p:spPr>
          <a:xfrm>
            <a:off x="2320381" y="603930"/>
            <a:ext cx="7086601" cy="400110"/>
          </a:xfrm>
          <a:prstGeom prst="rect">
            <a:avLst/>
          </a:prstGeom>
          <a:noFill/>
        </p:spPr>
        <p:txBody>
          <a:bodyPr wrap="square">
            <a:spAutoFit/>
          </a:bodyPr>
          <a:lstStyle/>
          <a:p>
            <a:pPr algn="l"/>
            <a:r>
              <a:rPr lang="en-US" sz="2000" b="1" i="0" u="none" strike="noStrike" baseline="0" dirty="0">
                <a:latin typeface="ArialNarrowMTPro-Bold"/>
              </a:rPr>
              <a:t>Five global Product  and communications strategies</a:t>
            </a:r>
            <a:endParaRPr lang="en-US" sz="2000" dirty="0"/>
          </a:p>
        </p:txBody>
      </p:sp>
      <p:sp>
        <p:nvSpPr>
          <p:cNvPr id="4" name="TextBox 3">
            <a:extLst>
              <a:ext uri="{FF2B5EF4-FFF2-40B4-BE49-F238E27FC236}">
                <a16:creationId xmlns:a16="http://schemas.microsoft.com/office/drawing/2014/main" id="{39085AF1-C62E-DD8A-E649-7EDEA20333AF}"/>
              </a:ext>
            </a:extLst>
          </p:cNvPr>
          <p:cNvSpPr txBox="1"/>
          <p:nvPr/>
        </p:nvSpPr>
        <p:spPr>
          <a:xfrm>
            <a:off x="-168232" y="3505655"/>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التوسع المباشر </a:t>
            </a:r>
            <a:endParaRPr lang="en-US" sz="1600" dirty="0"/>
          </a:p>
        </p:txBody>
      </p:sp>
      <p:sp>
        <p:nvSpPr>
          <p:cNvPr id="6" name="TextBox 5">
            <a:extLst>
              <a:ext uri="{FF2B5EF4-FFF2-40B4-BE49-F238E27FC236}">
                <a16:creationId xmlns:a16="http://schemas.microsoft.com/office/drawing/2014/main" id="{1B80818D-C4C3-40A7-4933-4FF6E8905662}"/>
              </a:ext>
            </a:extLst>
          </p:cNvPr>
          <p:cNvSpPr txBox="1"/>
          <p:nvPr/>
        </p:nvSpPr>
        <p:spPr>
          <a:xfrm>
            <a:off x="2086100" y="3505655"/>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تكييف المنتج</a:t>
            </a:r>
            <a:endParaRPr lang="en-US" sz="1600" dirty="0"/>
          </a:p>
        </p:txBody>
      </p:sp>
      <p:sp>
        <p:nvSpPr>
          <p:cNvPr id="8" name="TextBox 7">
            <a:extLst>
              <a:ext uri="{FF2B5EF4-FFF2-40B4-BE49-F238E27FC236}">
                <a16:creationId xmlns:a16="http://schemas.microsoft.com/office/drawing/2014/main" id="{9B66DD46-A676-D76C-2AB9-446AFE3E60A2}"/>
              </a:ext>
            </a:extLst>
          </p:cNvPr>
          <p:cNvSpPr txBox="1"/>
          <p:nvPr/>
        </p:nvSpPr>
        <p:spPr>
          <a:xfrm>
            <a:off x="2086100" y="4526988"/>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التكييف المزدوج</a:t>
            </a:r>
            <a:endParaRPr lang="en-US" sz="1600" dirty="0"/>
          </a:p>
        </p:txBody>
      </p:sp>
      <p:sp>
        <p:nvSpPr>
          <p:cNvPr id="9" name="TextBox 8">
            <a:extLst>
              <a:ext uri="{FF2B5EF4-FFF2-40B4-BE49-F238E27FC236}">
                <a16:creationId xmlns:a16="http://schemas.microsoft.com/office/drawing/2014/main" id="{60C9D90A-8F24-F950-C7BB-0B1A6C48745E}"/>
              </a:ext>
            </a:extLst>
          </p:cNvPr>
          <p:cNvSpPr txBox="1"/>
          <p:nvPr/>
        </p:nvSpPr>
        <p:spPr>
          <a:xfrm>
            <a:off x="-234297" y="4556714"/>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تكييف الترويج</a:t>
            </a:r>
            <a:endParaRPr lang="en-US" sz="1600" dirty="0"/>
          </a:p>
        </p:txBody>
      </p:sp>
      <p:sp>
        <p:nvSpPr>
          <p:cNvPr id="10" name="TextBox 9">
            <a:extLst>
              <a:ext uri="{FF2B5EF4-FFF2-40B4-BE49-F238E27FC236}">
                <a16:creationId xmlns:a16="http://schemas.microsoft.com/office/drawing/2014/main" id="{FC1F6FC7-1565-B7AC-CFBD-4D204CD93A54}"/>
              </a:ext>
            </a:extLst>
          </p:cNvPr>
          <p:cNvSpPr txBox="1"/>
          <p:nvPr/>
        </p:nvSpPr>
        <p:spPr>
          <a:xfrm>
            <a:off x="4324502" y="4168461"/>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اختراع المنتج</a:t>
            </a:r>
            <a:endParaRPr lang="en-US" sz="1600" dirty="0"/>
          </a:p>
        </p:txBody>
      </p:sp>
      <p:sp>
        <p:nvSpPr>
          <p:cNvPr id="11" name="TextBox 10">
            <a:extLst>
              <a:ext uri="{FF2B5EF4-FFF2-40B4-BE49-F238E27FC236}">
                <a16:creationId xmlns:a16="http://schemas.microsoft.com/office/drawing/2014/main" id="{D2FC012D-2AD6-6FAF-9FD5-96D42B2B45CB}"/>
              </a:ext>
            </a:extLst>
          </p:cNvPr>
          <p:cNvSpPr txBox="1"/>
          <p:nvPr/>
        </p:nvSpPr>
        <p:spPr>
          <a:xfrm>
            <a:off x="-1552458" y="2278375"/>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المنتج لا يتغير</a:t>
            </a:r>
            <a:endParaRPr lang="en-US" sz="1600" dirty="0"/>
          </a:p>
        </p:txBody>
      </p:sp>
      <p:sp>
        <p:nvSpPr>
          <p:cNvPr id="13" name="TextBox 12">
            <a:extLst>
              <a:ext uri="{FF2B5EF4-FFF2-40B4-BE49-F238E27FC236}">
                <a16:creationId xmlns:a16="http://schemas.microsoft.com/office/drawing/2014/main" id="{2CBD1719-550B-AD20-F38D-DDFB6EF09999}"/>
              </a:ext>
            </a:extLst>
          </p:cNvPr>
          <p:cNvSpPr txBox="1"/>
          <p:nvPr/>
        </p:nvSpPr>
        <p:spPr>
          <a:xfrm>
            <a:off x="-2021021" y="2810849"/>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الاتصالات لا تتغير</a:t>
            </a:r>
            <a:endParaRPr lang="en-US" sz="1600" dirty="0"/>
          </a:p>
        </p:txBody>
      </p:sp>
      <p:sp>
        <p:nvSpPr>
          <p:cNvPr id="14" name="TextBox 13">
            <a:extLst>
              <a:ext uri="{FF2B5EF4-FFF2-40B4-BE49-F238E27FC236}">
                <a16:creationId xmlns:a16="http://schemas.microsoft.com/office/drawing/2014/main" id="{4800A584-1522-8D37-ED8A-79999A2579E4}"/>
              </a:ext>
            </a:extLst>
          </p:cNvPr>
          <p:cNvSpPr txBox="1"/>
          <p:nvPr/>
        </p:nvSpPr>
        <p:spPr>
          <a:xfrm>
            <a:off x="-1962115" y="3770825"/>
            <a:ext cx="6097978" cy="338554"/>
          </a:xfrm>
          <a:prstGeom prst="rect">
            <a:avLst/>
          </a:prstGeom>
          <a:noFill/>
        </p:spPr>
        <p:txBody>
          <a:bodyPr wrap="square">
            <a:spAutoFit/>
          </a:bodyPr>
          <a:lstStyle/>
          <a:p>
            <a:pPr marL="0" algn="r" defTabSz="914400" rtl="1" eaLnBrk="1" latinLnBrk="0" hangingPunct="1"/>
            <a:r>
              <a:rPr lang="ar-SA" sz="1600" dirty="0">
                <a:latin typeface="TimesLTPro-Roman"/>
              </a:rPr>
              <a:t>تكييف الاتصالات</a:t>
            </a:r>
            <a:endParaRPr lang="en-US" sz="1600" dirty="0"/>
          </a:p>
        </p:txBody>
      </p:sp>
      <p:sp>
        <p:nvSpPr>
          <p:cNvPr id="15" name="TextBox 14">
            <a:extLst>
              <a:ext uri="{FF2B5EF4-FFF2-40B4-BE49-F238E27FC236}">
                <a16:creationId xmlns:a16="http://schemas.microsoft.com/office/drawing/2014/main" id="{97C6D322-83F3-2BFD-9628-4CA3B62E16D4}"/>
              </a:ext>
            </a:extLst>
          </p:cNvPr>
          <p:cNvSpPr txBox="1"/>
          <p:nvPr/>
        </p:nvSpPr>
        <p:spPr>
          <a:xfrm>
            <a:off x="6709557" y="2259353"/>
            <a:ext cx="1948825" cy="584775"/>
          </a:xfrm>
          <a:prstGeom prst="rect">
            <a:avLst/>
          </a:prstGeom>
          <a:noFill/>
        </p:spPr>
        <p:txBody>
          <a:bodyPr wrap="square">
            <a:spAutoFit/>
          </a:bodyPr>
          <a:lstStyle/>
          <a:p>
            <a:pPr marL="0" algn="r" defTabSz="914400" rtl="1" eaLnBrk="1" latinLnBrk="0" hangingPunct="1"/>
            <a:r>
              <a:rPr lang="ar-SA" sz="1600" dirty="0">
                <a:latin typeface="TimesLTPro-Roman"/>
              </a:rPr>
              <a:t>تكييف</a:t>
            </a:r>
          </a:p>
          <a:p>
            <a:pPr marL="0" algn="r" defTabSz="914400" rtl="1" eaLnBrk="1" latinLnBrk="0" hangingPunct="1"/>
            <a:r>
              <a:rPr lang="ar-SA" sz="1600" dirty="0">
                <a:latin typeface="TimesLTPro-Roman"/>
              </a:rPr>
              <a:t>المنتج</a:t>
            </a:r>
            <a:endParaRPr lang="en-US" sz="1600" dirty="0"/>
          </a:p>
        </p:txBody>
      </p:sp>
      <p:sp>
        <p:nvSpPr>
          <p:cNvPr id="16" name="TextBox 15">
            <a:extLst>
              <a:ext uri="{FF2B5EF4-FFF2-40B4-BE49-F238E27FC236}">
                <a16:creationId xmlns:a16="http://schemas.microsoft.com/office/drawing/2014/main" id="{B744C38A-A2F3-1047-C7F9-48A85810664C}"/>
              </a:ext>
            </a:extLst>
          </p:cNvPr>
          <p:cNvSpPr txBox="1"/>
          <p:nvPr/>
        </p:nvSpPr>
        <p:spPr>
          <a:xfrm>
            <a:off x="8515401" y="1862877"/>
            <a:ext cx="1948825" cy="338554"/>
          </a:xfrm>
          <a:prstGeom prst="rect">
            <a:avLst/>
          </a:prstGeom>
          <a:noFill/>
        </p:spPr>
        <p:txBody>
          <a:bodyPr wrap="square">
            <a:spAutoFit/>
          </a:bodyPr>
          <a:lstStyle/>
          <a:p>
            <a:pPr marL="0" algn="r" defTabSz="914400" rtl="1" eaLnBrk="1" latinLnBrk="0" hangingPunct="1"/>
            <a:r>
              <a:rPr lang="ar-SA" sz="1600" dirty="0">
                <a:latin typeface="TimesLTPro-Roman"/>
              </a:rPr>
              <a:t>تطوير منتج جديد</a:t>
            </a:r>
            <a:endParaRPr lang="en-US" sz="1600" dirty="0"/>
          </a:p>
        </p:txBody>
      </p:sp>
    </p:spTree>
    <p:extLst>
      <p:ext uri="{BB962C8B-B14F-4D97-AF65-F5344CB8AC3E}">
        <p14:creationId xmlns:p14="http://schemas.microsoft.com/office/powerpoint/2010/main" val="32389795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88D93-E850-4698-AFB3-B3CF50C39EC4}"/>
              </a:ext>
            </a:extLst>
          </p:cNvPr>
          <p:cNvSpPr>
            <a:spLocks noGrp="1"/>
          </p:cNvSpPr>
          <p:nvPr>
            <p:ph type="title"/>
          </p:nvPr>
        </p:nvSpPr>
        <p:spPr>
          <a:xfrm>
            <a:off x="2075421" y="163821"/>
            <a:ext cx="9170158" cy="1325563"/>
          </a:xfrm>
        </p:spPr>
        <p:txBody>
          <a:bodyPr>
            <a:normAutofit/>
          </a:bodyPr>
          <a:lstStyle/>
          <a:p>
            <a:r>
              <a:rPr lang="en-US" sz="3800" dirty="0"/>
              <a:t>INTERNATIONAL PRICING </a:t>
            </a:r>
            <a:r>
              <a:rPr lang="ar-SA" sz="3800" dirty="0"/>
              <a:t>التسعير الدولي</a:t>
            </a:r>
            <a:endParaRPr lang="en-US" sz="3800" dirty="0"/>
          </a:p>
        </p:txBody>
      </p:sp>
      <p:sp>
        <p:nvSpPr>
          <p:cNvPr id="3" name="Content Placeholder 2">
            <a:extLst>
              <a:ext uri="{FF2B5EF4-FFF2-40B4-BE49-F238E27FC236}">
                <a16:creationId xmlns:a16="http://schemas.microsoft.com/office/drawing/2014/main" id="{6D473D97-CC32-428C-84DC-B9AA9715BDF8}"/>
              </a:ext>
            </a:extLst>
          </p:cNvPr>
          <p:cNvSpPr>
            <a:spLocks noGrp="1"/>
          </p:cNvSpPr>
          <p:nvPr>
            <p:ph idx="1"/>
          </p:nvPr>
        </p:nvSpPr>
        <p:spPr>
          <a:xfrm>
            <a:off x="0" y="1294519"/>
            <a:ext cx="12192000" cy="5563481"/>
          </a:xfrm>
        </p:spPr>
        <p:txBody>
          <a:bodyPr>
            <a:normAutofit fontScale="92500" lnSpcReduction="10000"/>
          </a:bodyPr>
          <a:lstStyle/>
          <a:p>
            <a:pPr algn="l">
              <a:lnSpc>
                <a:spcPct val="110000"/>
              </a:lnSpc>
            </a:pPr>
            <a:r>
              <a:rPr lang="en-US" sz="1800" b="0" i="0" u="none" strike="noStrike" baseline="0" dirty="0">
                <a:latin typeface="TimesLTPro-Roman"/>
              </a:rPr>
              <a:t>It could set a </a:t>
            </a:r>
            <a:r>
              <a:rPr lang="en-US" sz="1800" b="0" i="0" u="none" strike="noStrike" baseline="0" dirty="0">
                <a:solidFill>
                  <a:srgbClr val="960000"/>
                </a:solidFill>
                <a:latin typeface="TimesLTPro-Roman"/>
              </a:rPr>
              <a:t>uniform price </a:t>
            </a:r>
            <a:r>
              <a:rPr lang="en-US" sz="1800" b="0" i="0" u="none" strike="noStrike" baseline="0" dirty="0">
                <a:latin typeface="TimesLTPro-Roman"/>
              </a:rPr>
              <a:t>globally, but this amount would be too high of a price in poor countries and not high enough in rich ones. </a:t>
            </a:r>
          </a:p>
          <a:p>
            <a:pPr algn="l">
              <a:lnSpc>
                <a:spcPct val="110000"/>
              </a:lnSpc>
            </a:pPr>
            <a:r>
              <a:rPr lang="en-US" sz="1800" b="0" i="0" u="none" strike="noStrike" baseline="0" dirty="0">
                <a:latin typeface="TimesLTPro-Roman"/>
              </a:rPr>
              <a:t>It could </a:t>
            </a:r>
            <a:r>
              <a:rPr lang="en-US" sz="1800" b="0" i="0" u="none" strike="noStrike" baseline="0" dirty="0">
                <a:solidFill>
                  <a:srgbClr val="960000"/>
                </a:solidFill>
                <a:latin typeface="TimesLTPro-Roman"/>
              </a:rPr>
              <a:t>charge what consumers in each country would bear</a:t>
            </a:r>
            <a:r>
              <a:rPr lang="en-US" sz="1800" b="0" i="0" u="none" strike="noStrike" baseline="0" dirty="0">
                <a:latin typeface="TimesLTPro-Roman"/>
              </a:rPr>
              <a:t>, but this strategy ignores differences in the actual costs from country to country. </a:t>
            </a:r>
          </a:p>
          <a:p>
            <a:pPr algn="l">
              <a:lnSpc>
                <a:spcPct val="110000"/>
              </a:lnSpc>
            </a:pPr>
            <a:r>
              <a:rPr lang="en-US" sz="1800" b="0" i="0" u="none" strike="noStrike" baseline="0" dirty="0">
                <a:latin typeface="TimesLTPro-Roman"/>
              </a:rPr>
              <a:t>The company could use a </a:t>
            </a:r>
            <a:r>
              <a:rPr lang="en-US" sz="1800" b="0" i="0" u="none" strike="noStrike" baseline="0" dirty="0">
                <a:solidFill>
                  <a:srgbClr val="960000"/>
                </a:solidFill>
                <a:latin typeface="TimesLTPro-Roman"/>
              </a:rPr>
              <a:t>standard markup of its costs everywhere</a:t>
            </a:r>
            <a:r>
              <a:rPr lang="en-US" sz="1800" b="0" i="0" u="none" strike="noStrike" baseline="0" dirty="0">
                <a:latin typeface="TimesLTPro-Roman"/>
              </a:rPr>
              <a:t>, but this approach might price the product out of the market in some countries where costs are high.</a:t>
            </a:r>
          </a:p>
          <a:p>
            <a:pPr algn="l">
              <a:lnSpc>
                <a:spcPct val="110000"/>
              </a:lnSpc>
            </a:pPr>
            <a:r>
              <a:rPr lang="en-US" sz="1800" dirty="0">
                <a:latin typeface="TimesLTPro-Roman"/>
              </a:rPr>
              <a:t>Regardless of how companies go about pricing their products, their foreign prices probably will be higher than their domestic prices for comparable products. </a:t>
            </a:r>
          </a:p>
          <a:p>
            <a:pPr algn="l">
              <a:lnSpc>
                <a:spcPct val="110000"/>
              </a:lnSpc>
            </a:pPr>
            <a:r>
              <a:rPr lang="en-US" sz="1800" dirty="0">
                <a:latin typeface="TimesLTPro-Roman"/>
              </a:rPr>
              <a:t>Companies usually face a price escalation problem: it must add the cost of transportation, tariffs,  importer margin, wholesaler margin, and retailer margin to its factory price. </a:t>
            </a:r>
          </a:p>
          <a:p>
            <a:pPr marL="0" indent="0" algn="r">
              <a:lnSpc>
                <a:spcPct val="110000"/>
              </a:lnSpc>
              <a:buNone/>
            </a:pPr>
            <a:r>
              <a:rPr lang="ar-SA" sz="1900" dirty="0">
                <a:latin typeface="TimesLTPro-Roman"/>
              </a:rPr>
              <a:t>-إن الشركات قادرة على تحديد سعر موحد على مستوى العالم، ولكن هذا المبلغ سيكون مرتفعاً للغاية في البلدان الفقيرة وغير مرتفع بما يكفي في البلدان الغنية.</a:t>
            </a:r>
          </a:p>
          <a:p>
            <a:pPr marL="0" indent="0" algn="r">
              <a:lnSpc>
                <a:spcPct val="110000"/>
              </a:lnSpc>
              <a:buNone/>
            </a:pPr>
            <a:r>
              <a:rPr lang="ar-SA" sz="1900" dirty="0">
                <a:latin typeface="TimesLTPro-Roman"/>
              </a:rPr>
              <a:t>-وقد تفرض الشركة ما قد يتحمله المستهلكون في كل بلد، ولكن هذه الاستراتيجية تتجاهل الاختلافات في التكاليف الفعلية من بلد إلى آخر.</a:t>
            </a:r>
          </a:p>
          <a:p>
            <a:pPr marL="0" indent="0" algn="r">
              <a:lnSpc>
                <a:spcPct val="110000"/>
              </a:lnSpc>
              <a:buNone/>
            </a:pPr>
            <a:r>
              <a:rPr lang="ar-SA" sz="1900" dirty="0">
                <a:latin typeface="TimesLTPro-Roman"/>
              </a:rPr>
              <a:t>-وقد تستخدم الشركة هامش ربح قياسي لتكاليفها في كل مكان، ولكن هذا النهج قد يؤدي إلى إخراج المنتج من السوق في بعض البلدان حيث تكون التكاليف مرتفعة.</a:t>
            </a:r>
          </a:p>
          <a:p>
            <a:pPr marL="0" indent="0" algn="r">
              <a:lnSpc>
                <a:spcPct val="110000"/>
              </a:lnSpc>
              <a:buNone/>
            </a:pPr>
            <a:r>
              <a:rPr lang="ar-SA" sz="1900" dirty="0">
                <a:latin typeface="TimesLTPro-Roman"/>
              </a:rPr>
              <a:t>-وبصرف النظر عن الكيفية التي تتبعها الشركات في تسعير منتجاتها، فمن المرجح أن تكون أسعارها الأجنبية أعلى من أسعارها المحلية للمنتجات المماثلة.</a:t>
            </a:r>
          </a:p>
          <a:p>
            <a:pPr marL="0" indent="0" algn="r">
              <a:lnSpc>
                <a:spcPct val="110000"/>
              </a:lnSpc>
              <a:buNone/>
            </a:pPr>
            <a:r>
              <a:rPr lang="ar-SA" sz="1900" dirty="0">
                <a:latin typeface="TimesLTPro-Roman"/>
              </a:rPr>
              <a:t>-وتواجه الشركات عادة مشكلة تصاعد الأسعار: إذ يتعين عليها إضافة تكلفة النقل، والتعريفات الجمركية، وهامش المستورد، وهامش تاجر الجملة، وهامش تاجر التجزئة إلى سعر المصنع</a:t>
            </a:r>
            <a:r>
              <a:rPr lang="ar-SA" sz="1800" dirty="0">
                <a:latin typeface="TimesLTPro-Roman"/>
              </a:rPr>
              <a:t>.</a:t>
            </a:r>
            <a:endParaRPr lang="en-US" sz="1800" dirty="0">
              <a:latin typeface="TimesLTPro-Roman"/>
            </a:endParaRPr>
          </a:p>
        </p:txBody>
      </p:sp>
      <p:pic>
        <p:nvPicPr>
          <p:cNvPr id="4" name="Picture 3">
            <a:extLst>
              <a:ext uri="{FF2B5EF4-FFF2-40B4-BE49-F238E27FC236}">
                <a16:creationId xmlns:a16="http://schemas.microsoft.com/office/drawing/2014/main" id="{3EDB32D1-4E8F-4AA3-A70D-F9A8B9D34893}"/>
              </a:ext>
            </a:extLst>
          </p:cNvPr>
          <p:cNvPicPr>
            <a:picLocks noChangeAspect="1"/>
          </p:cNvPicPr>
          <p:nvPr/>
        </p:nvPicPr>
        <p:blipFill>
          <a:blip r:embed="rId2"/>
          <a:stretch>
            <a:fillRect/>
          </a:stretch>
        </p:blipFill>
        <p:spPr>
          <a:xfrm>
            <a:off x="9607710" y="0"/>
            <a:ext cx="2592088" cy="1294519"/>
          </a:xfrm>
          <a:prstGeom prst="rect">
            <a:avLst/>
          </a:prstGeom>
          <a:ln>
            <a:noFill/>
          </a:ln>
          <a:effectLst>
            <a:softEdge rad="112500"/>
          </a:effectLst>
        </p:spPr>
      </p:pic>
    </p:spTree>
    <p:extLst>
      <p:ext uri="{BB962C8B-B14F-4D97-AF65-F5344CB8AC3E}">
        <p14:creationId xmlns:p14="http://schemas.microsoft.com/office/powerpoint/2010/main" val="11632766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88D93-E850-4698-AFB3-B3CF50C39EC4}"/>
              </a:ext>
            </a:extLst>
          </p:cNvPr>
          <p:cNvSpPr>
            <a:spLocks noGrp="1"/>
          </p:cNvSpPr>
          <p:nvPr>
            <p:ph type="title"/>
          </p:nvPr>
        </p:nvSpPr>
        <p:spPr>
          <a:xfrm>
            <a:off x="2320120" y="163821"/>
            <a:ext cx="9170158" cy="1325563"/>
          </a:xfrm>
        </p:spPr>
        <p:txBody>
          <a:bodyPr>
            <a:normAutofit/>
          </a:bodyPr>
          <a:lstStyle/>
          <a:p>
            <a:r>
              <a:rPr lang="en-US" sz="3800" dirty="0"/>
              <a:t>INTERNATIONAL DISTRIBUTION </a:t>
            </a:r>
            <a:r>
              <a:rPr lang="ar-SA" sz="3800" dirty="0"/>
              <a:t>التوزيع الدولي</a:t>
            </a:r>
            <a:endParaRPr lang="en-US" sz="3800" dirty="0"/>
          </a:p>
        </p:txBody>
      </p:sp>
      <p:sp>
        <p:nvSpPr>
          <p:cNvPr id="3" name="Content Placeholder 2">
            <a:extLst>
              <a:ext uri="{FF2B5EF4-FFF2-40B4-BE49-F238E27FC236}">
                <a16:creationId xmlns:a16="http://schemas.microsoft.com/office/drawing/2014/main" id="{6D473D97-CC32-428C-84DC-B9AA9715BDF8}"/>
              </a:ext>
            </a:extLst>
          </p:cNvPr>
          <p:cNvSpPr>
            <a:spLocks noGrp="1"/>
          </p:cNvSpPr>
          <p:nvPr>
            <p:ph idx="1"/>
          </p:nvPr>
        </p:nvSpPr>
        <p:spPr>
          <a:xfrm>
            <a:off x="838200" y="1825625"/>
            <a:ext cx="10816988" cy="4351338"/>
          </a:xfrm>
        </p:spPr>
        <p:txBody>
          <a:bodyPr>
            <a:normAutofit/>
          </a:bodyPr>
          <a:lstStyle/>
          <a:p>
            <a:pPr algn="l">
              <a:lnSpc>
                <a:spcPct val="100000"/>
              </a:lnSpc>
            </a:pPr>
            <a:r>
              <a:rPr lang="en-US" sz="2000" b="0" i="0" u="none" strike="noStrike" baseline="0" dirty="0">
                <a:latin typeface="TimesLTPro-Roman"/>
              </a:rPr>
              <a:t>An international company must take a </a:t>
            </a:r>
            <a:r>
              <a:rPr lang="en-US" sz="2000" b="1" i="0" u="none" strike="noStrike" baseline="0" dirty="0">
                <a:latin typeface="TimesLTPro-Bold"/>
              </a:rPr>
              <a:t>whole-channel view </a:t>
            </a:r>
            <a:r>
              <a:rPr lang="en-US" sz="2000" b="0" i="0" u="none" strike="noStrike" baseline="0" dirty="0">
                <a:latin typeface="TimesLTPro-Roman"/>
              </a:rPr>
              <a:t>of the problem of distributing products to final consumers.</a:t>
            </a:r>
          </a:p>
          <a:p>
            <a:pPr algn="l">
              <a:lnSpc>
                <a:spcPct val="100000"/>
              </a:lnSpc>
            </a:pPr>
            <a:r>
              <a:rPr lang="en-US" sz="2000" b="1" i="0" u="none" strike="noStrike" baseline="0" dirty="0">
                <a:solidFill>
                  <a:srgbClr val="960000"/>
                </a:solidFill>
                <a:latin typeface="ArialNarrowMTPro-Bold"/>
              </a:rPr>
              <a:t>Whole-channel view:  </a:t>
            </a:r>
            <a:r>
              <a:rPr lang="en-US" sz="2000" b="0" i="0" u="none" strike="noStrike" baseline="0" dirty="0">
                <a:solidFill>
                  <a:srgbClr val="000000"/>
                </a:solidFill>
                <a:latin typeface="TimesLTPro-Roman"/>
              </a:rPr>
              <a:t>Designing international channels that take into account the entire global supply chain and marketing channel, forging an effective global value delivery network.</a:t>
            </a:r>
          </a:p>
          <a:p>
            <a:pPr marL="0" indent="0" algn="r">
              <a:lnSpc>
                <a:spcPct val="100000"/>
              </a:lnSpc>
              <a:buNone/>
            </a:pPr>
            <a:r>
              <a:rPr lang="ar-SA" sz="2400" dirty="0">
                <a:latin typeface="TimesLTPro-Roman"/>
              </a:rPr>
              <a:t>يجب على الشركة الدولية أن تتبنى وجهة نظر شاملة لمشكلة توزيع المنتجات إلى المستهلكين النهائيين.</a:t>
            </a:r>
          </a:p>
          <a:p>
            <a:pPr marL="0" indent="0" algn="r">
              <a:lnSpc>
                <a:spcPct val="100000"/>
              </a:lnSpc>
              <a:buNone/>
            </a:pPr>
            <a:r>
              <a:rPr lang="ar-SA" sz="2400" dirty="0">
                <a:latin typeface="TimesLTPro-Roman"/>
              </a:rPr>
              <a:t>وجهة نظر شاملة: تصميم قنوات دولية تأخذ في الاعتبار سلسلة التوريد العالمية بأكملها وقناة التسويق، وتشكيل شبكة عالمية فعالة لتقديم القيمة.</a:t>
            </a:r>
            <a:endParaRPr lang="en-US" sz="2400" dirty="0">
              <a:latin typeface="TimesLTPro-Roman"/>
            </a:endParaRPr>
          </a:p>
        </p:txBody>
      </p:sp>
      <p:pic>
        <p:nvPicPr>
          <p:cNvPr id="7" name="Picture 6">
            <a:extLst>
              <a:ext uri="{FF2B5EF4-FFF2-40B4-BE49-F238E27FC236}">
                <a16:creationId xmlns:a16="http://schemas.microsoft.com/office/drawing/2014/main" id="{5C13DD72-89C3-4D84-91A6-7BB9A8200091}"/>
              </a:ext>
            </a:extLst>
          </p:cNvPr>
          <p:cNvPicPr>
            <a:picLocks noChangeAspect="1"/>
          </p:cNvPicPr>
          <p:nvPr/>
        </p:nvPicPr>
        <p:blipFill>
          <a:blip r:embed="rId2"/>
          <a:stretch>
            <a:fillRect/>
          </a:stretch>
        </p:blipFill>
        <p:spPr>
          <a:xfrm>
            <a:off x="1465156" y="4831248"/>
            <a:ext cx="7783499" cy="1867538"/>
          </a:xfrm>
          <a:prstGeom prst="rect">
            <a:avLst/>
          </a:prstGeom>
        </p:spPr>
      </p:pic>
      <p:sp>
        <p:nvSpPr>
          <p:cNvPr id="9" name="TextBox 8">
            <a:extLst>
              <a:ext uri="{FF2B5EF4-FFF2-40B4-BE49-F238E27FC236}">
                <a16:creationId xmlns:a16="http://schemas.microsoft.com/office/drawing/2014/main" id="{D1097038-C571-4291-9828-EB5B904E08EF}"/>
              </a:ext>
            </a:extLst>
          </p:cNvPr>
          <p:cNvSpPr txBox="1"/>
          <p:nvPr/>
        </p:nvSpPr>
        <p:spPr>
          <a:xfrm>
            <a:off x="2250849" y="6514120"/>
            <a:ext cx="6212114" cy="369332"/>
          </a:xfrm>
          <a:prstGeom prst="rect">
            <a:avLst/>
          </a:prstGeom>
          <a:noFill/>
        </p:spPr>
        <p:txBody>
          <a:bodyPr wrap="square">
            <a:spAutoFit/>
          </a:bodyPr>
          <a:lstStyle/>
          <a:p>
            <a:r>
              <a:rPr lang="en-US" sz="1800" b="1" i="0" u="none" strike="noStrike" baseline="0" dirty="0">
                <a:latin typeface="ArialNarrowMTPro-Bold"/>
              </a:rPr>
              <a:t>Whole-channel concept for international Marketing</a:t>
            </a:r>
            <a:endParaRPr lang="en-US" dirty="0"/>
          </a:p>
        </p:txBody>
      </p:sp>
      <p:sp>
        <p:nvSpPr>
          <p:cNvPr id="4" name="مربع نص 3"/>
          <p:cNvSpPr txBox="1"/>
          <p:nvPr/>
        </p:nvSpPr>
        <p:spPr>
          <a:xfrm>
            <a:off x="850005" y="5280338"/>
            <a:ext cx="853789" cy="646331"/>
          </a:xfrm>
          <a:prstGeom prst="rect">
            <a:avLst/>
          </a:prstGeom>
          <a:noFill/>
        </p:spPr>
        <p:txBody>
          <a:bodyPr wrap="square" rtlCol="1">
            <a:spAutoFit/>
          </a:bodyPr>
          <a:lstStyle/>
          <a:p>
            <a:pPr algn="r"/>
            <a:r>
              <a:rPr lang="ar-SA" dirty="0"/>
              <a:t>البائع الدولي</a:t>
            </a:r>
          </a:p>
        </p:txBody>
      </p:sp>
      <p:sp>
        <p:nvSpPr>
          <p:cNvPr id="8" name="مربع نص 7"/>
          <p:cNvSpPr txBox="1"/>
          <p:nvPr/>
        </p:nvSpPr>
        <p:spPr>
          <a:xfrm>
            <a:off x="3554570" y="4820040"/>
            <a:ext cx="1545465" cy="369332"/>
          </a:xfrm>
          <a:prstGeom prst="rect">
            <a:avLst/>
          </a:prstGeom>
          <a:noFill/>
        </p:spPr>
        <p:txBody>
          <a:bodyPr wrap="square" rtlCol="1">
            <a:spAutoFit/>
          </a:bodyPr>
          <a:lstStyle/>
          <a:p>
            <a:pPr algn="r"/>
            <a:r>
              <a:rPr lang="ar-SA" dirty="0"/>
              <a:t>القنوات بين الدول</a:t>
            </a:r>
          </a:p>
        </p:txBody>
      </p:sp>
      <p:sp>
        <p:nvSpPr>
          <p:cNvPr id="10" name="مربع نص 9"/>
          <p:cNvSpPr txBox="1"/>
          <p:nvPr/>
        </p:nvSpPr>
        <p:spPr>
          <a:xfrm>
            <a:off x="5471376" y="4787774"/>
            <a:ext cx="1545465" cy="369332"/>
          </a:xfrm>
          <a:prstGeom prst="rect">
            <a:avLst/>
          </a:prstGeom>
          <a:noFill/>
        </p:spPr>
        <p:txBody>
          <a:bodyPr wrap="square" rtlCol="1">
            <a:spAutoFit/>
          </a:bodyPr>
          <a:lstStyle/>
          <a:p>
            <a:pPr algn="r"/>
            <a:r>
              <a:rPr lang="ar-SA" dirty="0"/>
              <a:t>القنوات في الدولة</a:t>
            </a:r>
          </a:p>
        </p:txBody>
      </p:sp>
      <p:sp>
        <p:nvSpPr>
          <p:cNvPr id="11" name="مربع نص 10"/>
          <p:cNvSpPr txBox="1"/>
          <p:nvPr/>
        </p:nvSpPr>
        <p:spPr>
          <a:xfrm>
            <a:off x="9038822" y="5157347"/>
            <a:ext cx="853789" cy="1200329"/>
          </a:xfrm>
          <a:prstGeom prst="rect">
            <a:avLst/>
          </a:prstGeom>
          <a:noFill/>
        </p:spPr>
        <p:txBody>
          <a:bodyPr wrap="square" rtlCol="1">
            <a:spAutoFit/>
          </a:bodyPr>
          <a:lstStyle/>
          <a:p>
            <a:pPr algn="r"/>
            <a:r>
              <a:rPr lang="ar-SA" dirty="0"/>
              <a:t>المستخدم النهائي أو المشتري</a:t>
            </a:r>
          </a:p>
        </p:txBody>
      </p:sp>
    </p:spTree>
    <p:extLst>
      <p:ext uri="{BB962C8B-B14F-4D97-AF65-F5344CB8AC3E}">
        <p14:creationId xmlns:p14="http://schemas.microsoft.com/office/powerpoint/2010/main" val="18110433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631065" y="1440736"/>
            <a:ext cx="10815095" cy="2577472"/>
          </a:xfrm>
        </p:spPr>
        <p:txBody>
          <a:bodyPr>
            <a:normAutofit/>
          </a:bodyPr>
          <a:lstStyle/>
          <a:p>
            <a:pPr algn="l">
              <a:lnSpc>
                <a:spcPct val="100000"/>
              </a:lnSpc>
            </a:pPr>
            <a:r>
              <a:rPr lang="en-US" sz="2400" dirty="0">
                <a:solidFill>
                  <a:srgbClr val="000000"/>
                </a:solidFill>
                <a:latin typeface="TimesLTPro-Roman"/>
              </a:rPr>
              <a:t>Companies manage their international marketing activities in at least three different ways: Most companies first organize an </a:t>
            </a:r>
            <a:r>
              <a:rPr lang="en-US" sz="2400" dirty="0">
                <a:solidFill>
                  <a:srgbClr val="960000"/>
                </a:solidFill>
                <a:latin typeface="TimesLTPro-Roman"/>
              </a:rPr>
              <a:t>export department</a:t>
            </a:r>
            <a:r>
              <a:rPr lang="en-US" sz="2400" dirty="0">
                <a:solidFill>
                  <a:srgbClr val="000000"/>
                </a:solidFill>
                <a:latin typeface="TimesLTPro-Roman"/>
              </a:rPr>
              <a:t>, then create an </a:t>
            </a:r>
            <a:r>
              <a:rPr lang="en-US" sz="2400" dirty="0">
                <a:solidFill>
                  <a:srgbClr val="960000"/>
                </a:solidFill>
                <a:latin typeface="TimesLTPro-Roman"/>
              </a:rPr>
              <a:t>international division</a:t>
            </a:r>
            <a:r>
              <a:rPr lang="en-US" sz="2400" dirty="0">
                <a:solidFill>
                  <a:srgbClr val="000000"/>
                </a:solidFill>
                <a:latin typeface="TimesLTPro-Roman"/>
              </a:rPr>
              <a:t>, and finally become a </a:t>
            </a:r>
            <a:r>
              <a:rPr lang="en-US" sz="2400" dirty="0">
                <a:solidFill>
                  <a:srgbClr val="960000"/>
                </a:solidFill>
                <a:latin typeface="TimesLTPro-Roman"/>
              </a:rPr>
              <a:t>global organization.</a:t>
            </a:r>
          </a:p>
          <a:p>
            <a:pPr marL="0" indent="0" algn="r">
              <a:lnSpc>
                <a:spcPct val="100000"/>
              </a:lnSpc>
              <a:buNone/>
            </a:pPr>
            <a:r>
              <a:rPr lang="ar-SA" sz="2600" dirty="0">
                <a:latin typeface="TimesLTPro-Roman"/>
              </a:rPr>
              <a:t>تدير الشركات أنشطتها التسويقية الدولية بثلاث طرق مختلفة على الأقل: تقوم معظم الشركات أولاً بتنظيم قسم التصدير، ثم إنشاء قسم دولي، وأخيرًا تصبح منظمة عالمية.</a:t>
            </a:r>
            <a:endParaRPr lang="en-US" sz="2600" dirty="0">
              <a:latin typeface="TimesLTPro-Roman"/>
            </a:endParaRP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noFill/>
          <a:ln>
            <a:noFill/>
          </a:ln>
        </p:spPr>
        <p:txBody>
          <a:bodyPr>
            <a:noAutofit/>
          </a:bodyPr>
          <a:lstStyle/>
          <a:p>
            <a:r>
              <a:rPr lang="en-US" sz="2800" dirty="0">
                <a:latin typeface="ArialNarrowMTPro-Bold"/>
              </a:rPr>
              <a:t>2.5. Deciding on the global Marketing organization</a:t>
            </a:r>
            <a:br>
              <a:rPr lang="en-US" sz="2800" dirty="0">
                <a:latin typeface="ArialNarrowMTPro-Bold"/>
              </a:rPr>
            </a:br>
            <a:r>
              <a:rPr lang="ar-SA" sz="2800" dirty="0">
                <a:latin typeface="ArialNarrowMTPro-Bold"/>
              </a:rPr>
              <a:t>2.5. تحديد منظمة التسويق العالمية</a:t>
            </a:r>
            <a:endParaRPr lang="en-US" sz="2800" dirty="0">
              <a:latin typeface="ArialNarrowMTPro-Bold"/>
            </a:endParaRPr>
          </a:p>
        </p:txBody>
      </p:sp>
      <p:pic>
        <p:nvPicPr>
          <p:cNvPr id="2" name="Picture 1">
            <a:extLst>
              <a:ext uri="{FF2B5EF4-FFF2-40B4-BE49-F238E27FC236}">
                <a16:creationId xmlns:a16="http://schemas.microsoft.com/office/drawing/2014/main" id="{E7DFFCA7-EA0C-4086-A41A-087F71AD4A13}"/>
              </a:ext>
            </a:extLst>
          </p:cNvPr>
          <p:cNvPicPr>
            <a:picLocks noChangeAspect="1"/>
          </p:cNvPicPr>
          <p:nvPr/>
        </p:nvPicPr>
        <p:blipFill>
          <a:blip r:embed="rId2"/>
          <a:stretch>
            <a:fillRect/>
          </a:stretch>
        </p:blipFill>
        <p:spPr>
          <a:xfrm>
            <a:off x="0" y="4756721"/>
            <a:ext cx="2143125" cy="2143125"/>
          </a:xfrm>
          <a:prstGeom prst="rect">
            <a:avLst/>
          </a:prstGeom>
        </p:spPr>
      </p:pic>
      <p:pic>
        <p:nvPicPr>
          <p:cNvPr id="7" name="Picture 6">
            <a:extLst>
              <a:ext uri="{FF2B5EF4-FFF2-40B4-BE49-F238E27FC236}">
                <a16:creationId xmlns:a16="http://schemas.microsoft.com/office/drawing/2014/main" id="{05B449F1-9A30-4056-AB7D-C716284FA3F5}"/>
              </a:ext>
            </a:extLst>
          </p:cNvPr>
          <p:cNvPicPr>
            <a:picLocks noChangeAspect="1"/>
          </p:cNvPicPr>
          <p:nvPr/>
        </p:nvPicPr>
        <p:blipFill rotWithShape="1">
          <a:blip r:embed="rId3"/>
          <a:srcRect t="10547"/>
          <a:stretch/>
        </p:blipFill>
        <p:spPr>
          <a:xfrm>
            <a:off x="8189492" y="4172735"/>
            <a:ext cx="4002508" cy="2685265"/>
          </a:xfrm>
          <a:prstGeom prst="rect">
            <a:avLst/>
          </a:prstGeom>
        </p:spPr>
      </p:pic>
      <p:pic>
        <p:nvPicPr>
          <p:cNvPr id="1026" name="Picture 2" descr="Global Structure &amp; Design - ppt video online download">
            <a:extLst>
              <a:ext uri="{FF2B5EF4-FFF2-40B4-BE49-F238E27FC236}">
                <a16:creationId xmlns:a16="http://schemas.microsoft.com/office/drawing/2014/main" id="{7A769998-2E64-446E-901A-A1D51B4114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78176" y="4324495"/>
            <a:ext cx="3378007" cy="253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1189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FB3DFC-32F5-4851-A7F1-F98273406D19}"/>
              </a:ext>
            </a:extLst>
          </p:cNvPr>
          <p:cNvPicPr>
            <a:picLocks noChangeAspect="1"/>
          </p:cNvPicPr>
          <p:nvPr/>
        </p:nvPicPr>
        <p:blipFill>
          <a:blip r:embed="rId2"/>
          <a:stretch>
            <a:fillRect/>
          </a:stretch>
        </p:blipFill>
        <p:spPr>
          <a:xfrm>
            <a:off x="163773" y="0"/>
            <a:ext cx="11887200" cy="6698342"/>
          </a:xfrm>
          <a:prstGeom prst="rect">
            <a:avLst/>
          </a:prstGeom>
        </p:spPr>
      </p:pic>
    </p:spTree>
    <p:extLst>
      <p:ext uri="{BB962C8B-B14F-4D97-AF65-F5344CB8AC3E}">
        <p14:creationId xmlns:p14="http://schemas.microsoft.com/office/powerpoint/2010/main" val="2866070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BAB83E-CAF6-46B5-AB20-6A56B977F63E}"/>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94</TotalTime>
  <Words>7862</Words>
  <Application>Microsoft Macintosh PowerPoint</Application>
  <PresentationFormat>Widescreen</PresentationFormat>
  <Paragraphs>404</Paragraphs>
  <Slides>47</Slides>
  <Notes>7</Notes>
  <HiddenSlides>0</HiddenSlides>
  <MMClips>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Alexandria</vt:lpstr>
      <vt:lpstr>Arial</vt:lpstr>
      <vt:lpstr>ArialNarrowMTPro-Bold</vt:lpstr>
      <vt:lpstr>Calibri</vt:lpstr>
      <vt:lpstr>Tajawal Medium</vt:lpstr>
      <vt:lpstr>TimesLTPro-Bold</vt:lpstr>
      <vt:lpstr>TimesLTPro-BoldItalic</vt:lpstr>
      <vt:lpstr>TimesLTPro-Italic</vt:lpstr>
      <vt:lpstr>TimesLTPro-Roman</vt:lpstr>
      <vt:lpstr>Office Theme</vt:lpstr>
      <vt:lpstr>PowerPoint Presentation</vt:lpstr>
      <vt:lpstr>CONTENT</vt:lpstr>
      <vt:lpstr> 1. Defining International Marketing </vt:lpstr>
      <vt:lpstr>Who operates in foreign countries? من يعمل في البلدان الأجنبية؟  </vt:lpstr>
      <vt:lpstr>What is a Global firm? ما هي الشركة العالمية؟</vt:lpstr>
      <vt:lpstr>Example of Global firms</vt:lpstr>
      <vt:lpstr>2. Major international Marketing Decisions 2. أهم القرارات التسويقية الدولية</vt:lpstr>
      <vt:lpstr>2.1. Looking at the global Marketing environment  2.1. النظر إلى بيئة التسويق العالمية</vt:lpstr>
      <vt:lpstr>2.1. Looking at the global Marketing environment </vt:lpstr>
      <vt:lpstr>2.1. Looking at the global Marketing environment </vt:lpstr>
      <vt:lpstr>2.1. Looking at the global Marketing environment </vt:lpstr>
      <vt:lpstr>1. Industrial structure: 1. الهيكل الصناعي:</vt:lpstr>
      <vt:lpstr>1. Industrial structure</vt:lpstr>
      <vt:lpstr>2. Income distribution 2. توزيع الدخل</vt:lpstr>
      <vt:lpstr>2.1. Looking at the global Marketing environment </vt:lpstr>
      <vt:lpstr>2.1. Looking at the global Marketing environment </vt:lpstr>
      <vt:lpstr>“please notice our size is chinese size, it may be 1-2 size smaller than Europe or US size,so please check the size suggestion carefully before buying” يرجى ملاحظة أن مقاسنا هو المقاس الصيني، وقد يكون أصغر بمقاس أو اثنين من المقاس الأوروبي أو الأمريكي، لذا يرجى التحقق من اقتراح المقاس بعناية قبل الشراء</vt:lpstr>
      <vt:lpstr>PowerPoint Presentation</vt:lpstr>
      <vt:lpstr>PowerPoint Presentation</vt:lpstr>
      <vt:lpstr>Example of marketing missteps  مثال على الأخطاء التسويقية</vt:lpstr>
      <vt:lpstr>Example of marketing missteps </vt:lpstr>
      <vt:lpstr>Cultural environment البيئة الثقافية</vt:lpstr>
      <vt:lpstr>Example of success in using Culture in marketing</vt:lpstr>
      <vt:lpstr>2.1. Looking at the global Marketing environment </vt:lpstr>
      <vt:lpstr>PowerPoint Presentation</vt:lpstr>
      <vt:lpstr>2.2. Deciding whether to go global 2.2. اتخاذ قرار بشأن التوسع عالميًا</vt:lpstr>
      <vt:lpstr>2.3. Deciding Which Markets to enter 2.3. تحديد الأسواق التي يجب الدخول إليها</vt:lpstr>
      <vt:lpstr>EXAMPLE: NETFLIX</vt:lpstr>
      <vt:lpstr>EXAMPLE: NETFLIX</vt:lpstr>
      <vt:lpstr>2.4. Deciding how to enter the Markets 2.4. تحديد كيفية دخول الأسواق</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on the global Marketing Program 2.4. تحديد برنامج التسويق العالمي</vt:lpstr>
      <vt:lpstr>Standardize or adapt? التوحيد أو التكيف؟</vt:lpstr>
      <vt:lpstr>INTERNATIONAL PRODUCT المنتج الدولي</vt:lpstr>
      <vt:lpstr>INTERNATIONAL PROMOTION الترويج الدولي</vt:lpstr>
      <vt:lpstr>PowerPoint Presentation</vt:lpstr>
      <vt:lpstr>INTERNATIONAL PRICING التسعير الدولي</vt:lpstr>
      <vt:lpstr>INTERNATIONAL DISTRIBUTION التوزيع الدولي</vt:lpstr>
      <vt:lpstr>2.5. Deciding on the global Marketing organization 2.5. تحديد منظمة التسويق العالمية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15</cp:revision>
  <dcterms:created xsi:type="dcterms:W3CDTF">2023-04-29T09:08:00Z</dcterms:created>
  <dcterms:modified xsi:type="dcterms:W3CDTF">2024-11-25T06:22:41Z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