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480" r:id="rId5"/>
    <p:sldId id="494" r:id="rId6"/>
    <p:sldId id="276" r:id="rId7"/>
    <p:sldId id="535" r:id="rId8"/>
    <p:sldId id="536" r:id="rId9"/>
    <p:sldId id="537" r:id="rId10"/>
    <p:sldId id="538" r:id="rId11"/>
    <p:sldId id="539" r:id="rId12"/>
    <p:sldId id="540" r:id="rId13"/>
    <p:sldId id="541" r:id="rId14"/>
    <p:sldId id="542" r:id="rId15"/>
    <p:sldId id="543" r:id="rId16"/>
    <p:sldId id="544" r:id="rId17"/>
    <p:sldId id="545" r:id="rId18"/>
    <p:sldId id="546" r:id="rId19"/>
    <p:sldId id="547" r:id="rId20"/>
    <p:sldId id="548" r:id="rId21"/>
    <p:sldId id="549" r:id="rId22"/>
    <p:sldId id="550" r:id="rId23"/>
    <p:sldId id="551" r:id="rId24"/>
    <p:sldId id="552" r:id="rId25"/>
    <p:sldId id="553" r:id="rId26"/>
    <p:sldId id="554" r:id="rId27"/>
    <p:sldId id="555" r:id="rId28"/>
    <p:sldId id="556" r:id="rId29"/>
    <p:sldId id="557" r:id="rId30"/>
    <p:sldId id="558" r:id="rId31"/>
    <p:sldId id="559" r:id="rId32"/>
    <p:sldId id="560" r:id="rId33"/>
    <p:sldId id="561" r:id="rId34"/>
    <p:sldId id="562" r:id="rId35"/>
    <p:sldId id="563" r:id="rId36"/>
    <p:sldId id="564" r:id="rId37"/>
    <p:sldId id="565" r:id="rId38"/>
    <p:sldId id="566" r:id="rId39"/>
    <p:sldId id="567" r:id="rId40"/>
    <p:sldId id="568" r:id="rId41"/>
    <p:sldId id="569" r:id="rId42"/>
    <p:sldId id="533" r:id="rId43"/>
    <p:sldId id="534"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4"/>
            <p14:sldId id="276"/>
            <p14:sldId id="535"/>
            <p14:sldId id="536"/>
            <p14:sldId id="537"/>
            <p14:sldId id="538"/>
            <p14:sldId id="539"/>
            <p14:sldId id="540"/>
            <p14:sldId id="541"/>
            <p14:sldId id="542"/>
            <p14:sldId id="543"/>
            <p14:sldId id="544"/>
            <p14:sldId id="545"/>
            <p14:sldId id="546"/>
            <p14:sldId id="547"/>
            <p14:sldId id="548"/>
            <p14:sldId id="549"/>
            <p14:sldId id="550"/>
            <p14:sldId id="551"/>
            <p14:sldId id="552"/>
            <p14:sldId id="553"/>
            <p14:sldId id="554"/>
            <p14:sldId id="555"/>
            <p14:sldId id="556"/>
            <p14:sldId id="557"/>
            <p14:sldId id="558"/>
            <p14:sldId id="559"/>
            <p14:sldId id="560"/>
            <p14:sldId id="561"/>
            <p14:sldId id="562"/>
            <p14:sldId id="563"/>
            <p14:sldId id="564"/>
            <p14:sldId id="565"/>
            <p14:sldId id="566"/>
            <p14:sldId id="567"/>
            <p14:sldId id="568"/>
            <p14:sldId id="569"/>
            <p14:sldId id="533"/>
            <p14:sldId id="534"/>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A133"/>
    <a:srgbClr val="FFD8AA"/>
    <a:srgbClr val="00B0F0"/>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69" autoAdjust="0"/>
    <p:restoredTop sz="93738" autoAdjust="0"/>
  </p:normalViewPr>
  <p:slideViewPr>
    <p:cSldViewPr snapToGrid="0">
      <p:cViewPr varScale="1">
        <p:scale>
          <a:sx n="81" d="100"/>
          <a:sy n="81" d="100"/>
        </p:scale>
        <p:origin x="562" y="6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67405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323318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6.jp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7.svg"/><Relationship Id="rId2" Type="http://schemas.openxmlformats.org/officeDocument/2006/relationships/image" Target="../media/image13.jpeg"/><Relationship Id="rId1" Type="http://schemas.openxmlformats.org/officeDocument/2006/relationships/slideLayout" Target="../slideLayouts/slideLayout14.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830997"/>
          </a:xfrm>
          <a:prstGeom prst="rect">
            <a:avLst/>
          </a:prstGeom>
          <a:noFill/>
        </p:spPr>
        <p:txBody>
          <a:bodyPr wrap="square" rtlCol="0">
            <a:spAutoFit/>
          </a:bodyPr>
          <a:lstStyle/>
          <a:p>
            <a:r>
              <a:rPr lang="en-US" sz="2400" dirty="0" smtClean="0">
                <a:latin typeface="Times New Roman" panose="02020603050405020304" pitchFamily="18" charset="0"/>
                <a:cs typeface="Times New Roman" panose="02020603050405020304" pitchFamily="18" charset="0"/>
              </a:rPr>
              <a:t>Prepared by</a:t>
            </a:r>
          </a:p>
          <a:p>
            <a:r>
              <a:rPr lang="en-US" sz="2400" b="1" dirty="0" smtClean="0">
                <a:solidFill>
                  <a:srgbClr val="FF0000"/>
                </a:solidFill>
                <a:latin typeface="Times New Roman" panose="02020603050405020304" pitchFamily="18" charset="0"/>
                <a:cs typeface="Times New Roman" panose="02020603050405020304" pitchFamily="18" charset="0"/>
              </a:rPr>
              <a:t>Dr. Mohamed Barakat</a:t>
            </a:r>
            <a:endParaRPr lang="en-US" sz="2400" b="1" dirty="0">
              <a:solidFill>
                <a:srgbClr val="FF0000"/>
              </a:solidFill>
              <a:latin typeface="Times New Roman" panose="02020603050405020304" pitchFamily="18" charset="0"/>
              <a:cs typeface="Times New Roman" panose="02020603050405020304" pitchFamily="18" charset="0"/>
            </a:endParaRPr>
          </a:p>
        </p:txBody>
      </p:sp>
      <p:sp>
        <p:nvSpPr>
          <p:cNvPr id="31" name="TextBox 30"/>
          <p:cNvSpPr txBox="1"/>
          <p:nvPr/>
        </p:nvSpPr>
        <p:spPr>
          <a:xfrm>
            <a:off x="521374" y="1998560"/>
            <a:ext cx="4495141" cy="1446550"/>
          </a:xfrm>
          <a:prstGeom prst="rect">
            <a:avLst/>
          </a:prstGeom>
          <a:noFill/>
        </p:spPr>
        <p:txBody>
          <a:bodyPr wrap="none" rtlCol="0">
            <a:spAutoFit/>
          </a:bodyPr>
          <a:lstStyle/>
          <a:p>
            <a:pPr lvl="0"/>
            <a:r>
              <a:rPr lang="fr-FR" sz="4400" dirty="0">
                <a:latin typeface="Times New Roman" panose="02020603050405020304" pitchFamily="18" charset="0"/>
                <a:ea typeface="Tajawal Medium"/>
                <a:cs typeface="Times New Roman" panose="02020603050405020304" pitchFamily="18" charset="0"/>
                <a:sym typeface="Tajawal Medium"/>
              </a:rPr>
              <a:t>Project </a:t>
            </a:r>
            <a:r>
              <a:rPr lang="fr-FR" sz="4400" dirty="0" smtClean="0">
                <a:latin typeface="Times New Roman" panose="02020603050405020304" pitchFamily="18" charset="0"/>
                <a:ea typeface="Tajawal Medium"/>
                <a:cs typeface="Times New Roman" panose="02020603050405020304" pitchFamily="18" charset="0"/>
                <a:sym typeface="Tajawal Medium"/>
              </a:rPr>
              <a:t>Monitoring</a:t>
            </a:r>
          </a:p>
          <a:p>
            <a:pPr lvl="0" algn="ctr"/>
            <a:r>
              <a:rPr lang="fr-FR" sz="4400" dirty="0" smtClean="0">
                <a:latin typeface="Times New Roman" panose="02020603050405020304" pitchFamily="18" charset="0"/>
                <a:ea typeface="Tajawal Medium"/>
                <a:cs typeface="Times New Roman" panose="02020603050405020304" pitchFamily="18" charset="0"/>
                <a:sym typeface="Tajawal Medium"/>
              </a:rPr>
              <a:t>PMG333</a:t>
            </a:r>
            <a:endParaRPr lang="fr-FR" sz="4400" dirty="0">
              <a:latin typeface="Times New Roman" panose="02020603050405020304" pitchFamily="18" charset="0"/>
              <a:ea typeface="Tajawal Medium"/>
              <a:cs typeface="Times New Roman" panose="02020603050405020304" pitchFamily="18" charset="0"/>
              <a:sym typeface="Tajawal Medium"/>
            </a:endParaRPr>
          </a:p>
        </p:txBody>
      </p:sp>
      <p:sp>
        <p:nvSpPr>
          <p:cNvPr id="34" name="Rectangle: Rounded Corners 33"/>
          <p:cNvSpPr/>
          <p:nvPr/>
        </p:nvSpPr>
        <p:spPr>
          <a:xfrm>
            <a:off x="194617" y="5062194"/>
            <a:ext cx="3792921" cy="63159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p:cNvSpPr/>
          <p:nvPr/>
        </p:nvSpPr>
        <p:spPr>
          <a:xfrm>
            <a:off x="6209770" y="-311248"/>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p:cNvSpPr txBox="1"/>
          <p:nvPr/>
        </p:nvSpPr>
        <p:spPr>
          <a:xfrm>
            <a:off x="-838387" y="5212394"/>
            <a:ext cx="5440238" cy="584775"/>
          </a:xfrm>
          <a:prstGeom prst="rect">
            <a:avLst/>
          </a:prstGeom>
          <a:noFill/>
        </p:spPr>
        <p:txBody>
          <a:bodyPr wrap="square" rtlCol="0">
            <a:spAutoFit/>
          </a:bodyPr>
          <a:lstStyle/>
          <a:p>
            <a:pPr lvl="0" algn="ctr"/>
            <a:r>
              <a:rPr lang="en-US" sz="1600" b="1" dirty="0">
                <a:solidFill>
                  <a:schemeClr val="lt1"/>
                </a:solidFill>
                <a:latin typeface="Times New Roman" panose="02020603050405020304" pitchFamily="18" charset="0"/>
                <a:ea typeface="Tajawal Medium"/>
                <a:cs typeface="Times New Roman" panose="02020603050405020304" pitchFamily="18" charset="0"/>
                <a:sym typeface="Tajawal Medium"/>
              </a:rPr>
              <a:t>Lecture </a:t>
            </a:r>
            <a:r>
              <a:rPr lang="en-US" sz="1600" b="1" dirty="0" smtClean="0">
                <a:solidFill>
                  <a:schemeClr val="lt1"/>
                </a:solidFill>
                <a:latin typeface="Times New Roman" panose="02020603050405020304" pitchFamily="18" charset="0"/>
                <a:ea typeface="Tajawal Medium"/>
                <a:cs typeface="Times New Roman" panose="02020603050405020304" pitchFamily="18" charset="0"/>
                <a:sym typeface="Tajawal Medium"/>
              </a:rPr>
              <a:t>09</a:t>
            </a:r>
            <a:r>
              <a:rPr lang="en-US" sz="1600" smtClean="0">
                <a:solidFill>
                  <a:schemeClr val="lt1"/>
                </a:solidFill>
                <a:latin typeface="Times New Roman" panose="02020603050405020304" pitchFamily="18" charset="0"/>
                <a:ea typeface="Tajawal Medium"/>
                <a:cs typeface="Times New Roman" panose="02020603050405020304" pitchFamily="18" charset="0"/>
                <a:sym typeface="Tajawal Medium"/>
              </a:rPr>
              <a:t>: </a:t>
            </a:r>
            <a:r>
              <a:rPr lang="en-US" sz="1600" b="1" smtClean="0">
                <a:solidFill>
                  <a:schemeClr val="dk1"/>
                </a:solidFill>
                <a:latin typeface="Times New Roman" panose="02020603050405020304" pitchFamily="18" charset="0"/>
                <a:ea typeface="Calibri"/>
                <a:cs typeface="Times New Roman" panose="02020603050405020304" pitchFamily="18" charset="0"/>
                <a:sym typeface="Calibri"/>
              </a:rPr>
              <a:t>Evaluation Part (2)</a:t>
            </a:r>
            <a:endParaRPr lang="en-US" sz="1600" b="1" dirty="0">
              <a:solidFill>
                <a:schemeClr val="dk1"/>
              </a:solidFill>
              <a:latin typeface="Times New Roman" panose="02020603050405020304" pitchFamily="18" charset="0"/>
              <a:ea typeface="Calibri"/>
              <a:cs typeface="Times New Roman" panose="02020603050405020304" pitchFamily="18" charset="0"/>
              <a:sym typeface="Calibri"/>
            </a:endParaRPr>
          </a:p>
          <a:p>
            <a:pPr algn="ctr"/>
            <a:endParaRPr lang="en-US" sz="16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685495"/>
            <a:ext cx="10817433" cy="39988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13150" y="1019069"/>
            <a:ext cx="3902032" cy="523220"/>
          </a:xfrm>
          <a:prstGeom prst="rect">
            <a:avLst/>
          </a:prstGeom>
          <a:noFill/>
        </p:spPr>
        <p:txBody>
          <a:bodyPr wrap="square" rtlCol="0">
            <a:spAutoFit/>
          </a:bodyPr>
          <a:lstStyle/>
          <a:p>
            <a:r>
              <a:rPr lang="en-US" sz="2800" b="1" dirty="0" smtClean="0">
                <a:latin typeface="Times New Roman" panose="02020603050405020304" pitchFamily="18" charset="0"/>
                <a:cs typeface="Times New Roman" panose="02020603050405020304" pitchFamily="18" charset="0"/>
              </a:rPr>
              <a:t>General Introduction</a:t>
            </a:r>
            <a:endParaRPr lang="en-US" sz="2800" b="1" dirty="0">
              <a:latin typeface="Times New Roman" panose="02020603050405020304" pitchFamily="18" charset="0"/>
              <a:cs typeface="Times New Roman" panose="02020603050405020304" pitchFamily="18"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ounded Rectangle 1"/>
          <p:cNvSpPr/>
          <p:nvPr/>
        </p:nvSpPr>
        <p:spPr>
          <a:xfrm>
            <a:off x="4204596" y="1777100"/>
            <a:ext cx="4628561" cy="369044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4275296" y="1920307"/>
            <a:ext cx="4279769" cy="3447098"/>
          </a:xfrm>
          <a:prstGeom prst="rect">
            <a:avLst/>
          </a:prstGeom>
          <a:noFill/>
        </p:spPr>
        <p:txBody>
          <a:bodyPr wrap="square" rtlCol="0">
            <a:spAutoFit/>
          </a:bodyPr>
          <a:lstStyle/>
          <a:p>
            <a:pPr lvl="0" algn="ctr"/>
            <a:r>
              <a:rPr lang="en-US" sz="3200" b="1" dirty="0">
                <a:solidFill>
                  <a:schemeClr val="dk1"/>
                </a:solidFill>
                <a:ea typeface="Calibri"/>
                <a:cs typeface="Calibri"/>
                <a:sym typeface="Calibri"/>
              </a:rPr>
              <a:t>« </a:t>
            </a:r>
            <a:r>
              <a:rPr lang="en-US" sz="2800" b="1" dirty="0">
                <a:solidFill>
                  <a:schemeClr val="dk1"/>
                </a:solidFill>
                <a:ea typeface="Calibri"/>
                <a:cs typeface="Calibri"/>
                <a:sym typeface="Calibri"/>
              </a:rPr>
              <a:t> You can accomplish anything in life if you have the courage to dream it, the intelligence to make it a realistic project, and the will to see this project carried out.</a:t>
            </a:r>
            <a:r>
              <a:rPr lang="en-US" b="1" i="1" dirty="0">
                <a:solidFill>
                  <a:schemeClr val="dk1"/>
                </a:solidFill>
                <a:ea typeface="Calibri"/>
                <a:cs typeface="Calibri"/>
                <a:sym typeface="Calibri"/>
              </a:rPr>
              <a:t>»</a:t>
            </a:r>
            <a:r>
              <a:rPr lang="en-US" b="1" i="1" dirty="0">
                <a:solidFill>
                  <a:schemeClr val="dk1"/>
                </a:solidFill>
                <a:latin typeface="Arial"/>
                <a:ea typeface="Arial"/>
                <a:cs typeface="Arial"/>
                <a:sym typeface="Arial"/>
              </a:rPr>
              <a:t> Sidney A. Friedman</a:t>
            </a:r>
            <a:endParaRPr lang="en-US" b="1" i="1" dirty="0">
              <a:solidFill>
                <a:schemeClr val="dk1"/>
              </a:solidFill>
              <a:ea typeface="Calibri"/>
              <a:cs typeface="Calibri"/>
              <a:sym typeface="Calibri"/>
            </a:endParaRPr>
          </a:p>
          <a:p>
            <a:endParaRPr lang="en-US" dirty="0"/>
          </a:p>
        </p:txBody>
      </p:sp>
    </p:spTree>
    <p:extLst>
      <p:ext uri="{BB962C8B-B14F-4D97-AF65-F5344CB8AC3E}">
        <p14:creationId xmlns:p14="http://schemas.microsoft.com/office/powerpoint/2010/main" val="30701252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9620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a:t>
            </a:r>
            <a:r>
              <a:rPr lang="en-US" sz="2800" b="1" dirty="0" smtClean="0">
                <a:latin typeface="Times New Roman" panose="02020603050405020304" pitchFamily="18" charset="0"/>
                <a:ea typeface="Tajawal Medium"/>
                <a:cs typeface="Times New Roman" panose="02020603050405020304" pitchFamily="18" charset="0"/>
                <a:sym typeface="Tajawal Medium"/>
              </a:rPr>
              <a:t>Part 2)</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119658" y="3635629"/>
            <a:ext cx="2591670" cy="2667532"/>
          </a:xfrm>
          <a:prstGeom prst="rect">
            <a:avLst/>
          </a:prstGeom>
          <a:noFill/>
          <a:ln>
            <a:noFill/>
          </a:ln>
        </p:spPr>
      </p:pic>
      <p:grpSp>
        <p:nvGrpSpPr>
          <p:cNvPr id="37" name="Group 36"/>
          <p:cNvGrpSpPr/>
          <p:nvPr/>
        </p:nvGrpSpPr>
        <p:grpSpPr>
          <a:xfrm>
            <a:off x="2304192" y="1752488"/>
            <a:ext cx="10671906" cy="4095494"/>
            <a:chOff x="201478" y="1353199"/>
            <a:chExt cx="9885966" cy="3723940"/>
          </a:xfrm>
        </p:grpSpPr>
        <p:sp>
          <p:nvSpPr>
            <p:cNvPr id="39" name="Google Shape;131;p3"/>
            <p:cNvSpPr/>
            <p:nvPr/>
          </p:nvSpPr>
          <p:spPr>
            <a:xfrm>
              <a:off x="201478" y="1353199"/>
              <a:ext cx="8340542" cy="3170099"/>
            </a:xfrm>
            <a:prstGeom prst="rect">
              <a:avLst/>
            </a:prstGeom>
            <a:noFill/>
            <a:ln>
              <a:noFill/>
            </a:ln>
          </p:spPr>
          <p:txBody>
            <a:bodyPr spcFirstLastPara="1" wrap="square" lIns="91425" tIns="45700" rIns="91425" bIns="45700" anchor="t" anchorCtr="0">
              <a:spAutoFit/>
            </a:bodyPr>
            <a:lstStyle/>
            <a:p>
              <a:pPr marL="285750" marR="0" lvl="0" indent="-158750" algn="l" rtl="0">
                <a:spcBef>
                  <a:spcPts val="0"/>
                </a:spcBef>
                <a:spcAft>
                  <a:spcPts val="0"/>
                </a:spcAft>
                <a:buClr>
                  <a:schemeClr val="dk1"/>
                </a:buClr>
                <a:buSzPts val="2000"/>
                <a:buFont typeface="Noto Sans Symbols"/>
                <a:buNone/>
              </a:pPr>
              <a:endParaRPr sz="2000" b="1">
                <a:solidFill>
                  <a:schemeClr val="dk1"/>
                </a:solidFill>
                <a:latin typeface="Times New Roman"/>
                <a:ea typeface="Times New Roman"/>
                <a:cs typeface="Times New Roman"/>
                <a:sym typeface="Times New Roman"/>
              </a:endParaRPr>
            </a:p>
            <a:p>
              <a:pPr marL="285750" marR="0" lvl="0" indent="-285750" algn="ctr" rtl="0">
                <a:lnSpc>
                  <a:spcPct val="150000"/>
                </a:lnSpc>
                <a:spcBef>
                  <a:spcPts val="0"/>
                </a:spcBef>
                <a:spcAft>
                  <a:spcPts val="0"/>
                </a:spcAft>
                <a:buClr>
                  <a:srgbClr val="FF0000"/>
                </a:buClr>
                <a:buSzPts val="2400"/>
                <a:buFont typeface="Noto Sans Symbols"/>
                <a:buChar char="✔"/>
              </a:pPr>
              <a:r>
                <a:rPr lang="en-US" sz="2400" b="1">
                  <a:solidFill>
                    <a:srgbClr val="FF0000"/>
                  </a:solidFill>
                  <a:latin typeface="Calibri"/>
                  <a:ea typeface="Calibri"/>
                  <a:cs typeface="Calibri"/>
                  <a:sym typeface="Calibri"/>
                </a:rPr>
                <a:t>An overview of chapter 5</a:t>
              </a:r>
              <a:endParaRPr sz="2400" b="1">
                <a:solidFill>
                  <a:srgbClr val="FF0000"/>
                </a:solidFill>
                <a:latin typeface="Calibri"/>
                <a:ea typeface="Calibri"/>
                <a:cs typeface="Calibri"/>
                <a:sym typeface="Calibri"/>
              </a:endParaRPr>
            </a:p>
            <a:p>
              <a:pPr marL="285750" marR="0" lvl="0" indent="-133350" algn="just" rtl="0">
                <a:lnSpc>
                  <a:spcPct val="150000"/>
                </a:lnSpc>
                <a:spcBef>
                  <a:spcPts val="0"/>
                </a:spcBef>
                <a:spcAft>
                  <a:spcPts val="0"/>
                </a:spcAft>
                <a:buClr>
                  <a:schemeClr val="dk1"/>
                </a:buClr>
                <a:buSzPts val="2400"/>
                <a:buFont typeface="Noto Sans Symbols"/>
                <a:buNone/>
              </a:pPr>
              <a:endParaRPr sz="2400" b="1">
                <a:solidFill>
                  <a:srgbClr val="0070C0"/>
                </a:solidFill>
                <a:latin typeface="Times New Roman"/>
                <a:ea typeface="Times New Roman"/>
                <a:cs typeface="Times New Roman"/>
                <a:sym typeface="Times New Roman"/>
              </a:endParaRPr>
            </a:p>
            <a:p>
              <a:pPr marL="0" marR="0" lvl="0" indent="0" algn="just" rtl="0">
                <a:lnSpc>
                  <a:spcPct val="150000"/>
                </a:lnSpc>
                <a:spcBef>
                  <a:spcPts val="0"/>
                </a:spcBef>
                <a:spcAft>
                  <a:spcPts val="0"/>
                </a:spcAft>
                <a:buNone/>
              </a:pPr>
              <a:endParaRPr sz="2000" b="1">
                <a:solidFill>
                  <a:schemeClr val="dk1"/>
                </a:solidFill>
                <a:latin typeface="Times New Roman"/>
                <a:ea typeface="Times New Roman"/>
                <a:cs typeface="Times New Roman"/>
                <a:sym typeface="Times New Roman"/>
              </a:endParaRPr>
            </a:p>
            <a:p>
              <a:pPr marL="0" marR="0" lvl="0" indent="0" algn="just" rtl="0">
                <a:lnSpc>
                  <a:spcPct val="150000"/>
                </a:lnSpc>
                <a:spcBef>
                  <a:spcPts val="0"/>
                </a:spcBef>
                <a:spcAft>
                  <a:spcPts val="0"/>
                </a:spcAft>
                <a:buNone/>
              </a:pPr>
              <a:endParaRPr sz="2000" b="1">
                <a:solidFill>
                  <a:schemeClr val="dk1"/>
                </a:solidFill>
                <a:latin typeface="Times New Roman"/>
                <a:ea typeface="Times New Roman"/>
                <a:cs typeface="Times New Roman"/>
                <a:sym typeface="Times New Roman"/>
              </a:endParaRPr>
            </a:p>
            <a:p>
              <a:pPr marL="0" marR="0" lvl="0" indent="0" algn="just" rtl="0">
                <a:lnSpc>
                  <a:spcPct val="150000"/>
                </a:lnSpc>
                <a:spcBef>
                  <a:spcPts val="0"/>
                </a:spcBef>
                <a:spcAft>
                  <a:spcPts val="0"/>
                </a:spcAft>
                <a:buNone/>
              </a:pPr>
              <a:endParaRPr sz="2000" b="1">
                <a:solidFill>
                  <a:schemeClr val="dk1"/>
                </a:solidFill>
                <a:latin typeface="Times New Roman"/>
                <a:ea typeface="Times New Roman"/>
                <a:cs typeface="Times New Roman"/>
                <a:sym typeface="Times New Roman"/>
              </a:endParaRPr>
            </a:p>
            <a:p>
              <a:pPr marL="0" marR="0" lvl="0" indent="0" algn="ctr" rtl="0">
                <a:spcBef>
                  <a:spcPts val="0"/>
                </a:spcBef>
                <a:spcAft>
                  <a:spcPts val="0"/>
                </a:spcAft>
                <a:buNone/>
              </a:pPr>
              <a:endParaRPr sz="1800" b="1">
                <a:solidFill>
                  <a:schemeClr val="dk1"/>
                </a:solidFill>
                <a:latin typeface="Calibri"/>
                <a:ea typeface="Calibri"/>
                <a:cs typeface="Calibri"/>
                <a:sym typeface="Calibri"/>
              </a:endParaRPr>
            </a:p>
          </p:txBody>
        </p:sp>
        <p:grpSp>
          <p:nvGrpSpPr>
            <p:cNvPr id="40" name="Google Shape;143;p3"/>
            <p:cNvGrpSpPr/>
            <p:nvPr/>
          </p:nvGrpSpPr>
          <p:grpSpPr>
            <a:xfrm>
              <a:off x="566926" y="2588383"/>
              <a:ext cx="9520518" cy="2488756"/>
              <a:chOff x="1417" y="274"/>
              <a:chExt cx="8948" cy="1643"/>
            </a:xfrm>
          </p:grpSpPr>
          <p:sp>
            <p:nvSpPr>
              <p:cNvPr id="45" name="Google Shape;144;p3"/>
              <p:cNvSpPr/>
              <p:nvPr/>
            </p:nvSpPr>
            <p:spPr>
              <a:xfrm>
                <a:off x="1417" y="278"/>
                <a:ext cx="1316" cy="1622"/>
              </a:xfrm>
              <a:custGeom>
                <a:avLst/>
                <a:gdLst/>
                <a:ahLst/>
                <a:cxnLst/>
                <a:rect l="l" t="t" r="r" b="b"/>
                <a:pathLst>
                  <a:path w="1316" h="1622" extrusionOk="0">
                    <a:moveTo>
                      <a:pt x="1202" y="0"/>
                    </a:moveTo>
                    <a:lnTo>
                      <a:pt x="114" y="0"/>
                    </a:lnTo>
                    <a:lnTo>
                      <a:pt x="70" y="9"/>
                    </a:lnTo>
                    <a:lnTo>
                      <a:pt x="34" y="33"/>
                    </a:lnTo>
                    <a:lnTo>
                      <a:pt x="9" y="69"/>
                    </a:lnTo>
                    <a:lnTo>
                      <a:pt x="0" y="113"/>
                    </a:lnTo>
                    <a:lnTo>
                      <a:pt x="0" y="1508"/>
                    </a:lnTo>
                    <a:lnTo>
                      <a:pt x="9" y="1552"/>
                    </a:lnTo>
                    <a:lnTo>
                      <a:pt x="34" y="1588"/>
                    </a:lnTo>
                    <a:lnTo>
                      <a:pt x="70" y="1612"/>
                    </a:lnTo>
                    <a:lnTo>
                      <a:pt x="114" y="1621"/>
                    </a:lnTo>
                    <a:lnTo>
                      <a:pt x="1202" y="1621"/>
                    </a:lnTo>
                    <a:lnTo>
                      <a:pt x="1246" y="1612"/>
                    </a:lnTo>
                    <a:lnTo>
                      <a:pt x="1282" y="1588"/>
                    </a:lnTo>
                    <a:lnTo>
                      <a:pt x="1307" y="1552"/>
                    </a:lnTo>
                    <a:lnTo>
                      <a:pt x="1316" y="1508"/>
                    </a:lnTo>
                    <a:lnTo>
                      <a:pt x="1316" y="113"/>
                    </a:lnTo>
                    <a:lnTo>
                      <a:pt x="1307" y="69"/>
                    </a:lnTo>
                    <a:lnTo>
                      <a:pt x="1282" y="33"/>
                    </a:lnTo>
                    <a:lnTo>
                      <a:pt x="1246" y="9"/>
                    </a:lnTo>
                    <a:lnTo>
                      <a:pt x="1202" y="0"/>
                    </a:lnTo>
                    <a:close/>
                  </a:path>
                </a:pathLst>
              </a:custGeom>
              <a:solidFill>
                <a:srgbClr val="55B6B2"/>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6" name="Google Shape;145;p3"/>
              <p:cNvSpPr/>
              <p:nvPr/>
            </p:nvSpPr>
            <p:spPr>
              <a:xfrm>
                <a:off x="2947" y="278"/>
                <a:ext cx="1316" cy="1622"/>
              </a:xfrm>
              <a:custGeom>
                <a:avLst/>
                <a:gdLst/>
                <a:ahLst/>
                <a:cxnLst/>
                <a:rect l="l" t="t" r="r" b="b"/>
                <a:pathLst>
                  <a:path w="1316" h="1622" extrusionOk="0">
                    <a:moveTo>
                      <a:pt x="1202" y="0"/>
                    </a:moveTo>
                    <a:lnTo>
                      <a:pt x="113" y="0"/>
                    </a:lnTo>
                    <a:lnTo>
                      <a:pt x="69" y="9"/>
                    </a:lnTo>
                    <a:lnTo>
                      <a:pt x="33" y="33"/>
                    </a:lnTo>
                    <a:lnTo>
                      <a:pt x="9" y="69"/>
                    </a:lnTo>
                    <a:lnTo>
                      <a:pt x="0" y="113"/>
                    </a:lnTo>
                    <a:lnTo>
                      <a:pt x="0" y="1508"/>
                    </a:lnTo>
                    <a:lnTo>
                      <a:pt x="9" y="1552"/>
                    </a:lnTo>
                    <a:lnTo>
                      <a:pt x="33" y="1588"/>
                    </a:lnTo>
                    <a:lnTo>
                      <a:pt x="69" y="1612"/>
                    </a:lnTo>
                    <a:lnTo>
                      <a:pt x="113" y="1621"/>
                    </a:lnTo>
                    <a:lnTo>
                      <a:pt x="1202" y="1621"/>
                    </a:lnTo>
                    <a:lnTo>
                      <a:pt x="1246" y="1612"/>
                    </a:lnTo>
                    <a:lnTo>
                      <a:pt x="1282" y="1588"/>
                    </a:lnTo>
                    <a:lnTo>
                      <a:pt x="1306" y="1552"/>
                    </a:lnTo>
                    <a:lnTo>
                      <a:pt x="1315" y="1508"/>
                    </a:lnTo>
                    <a:lnTo>
                      <a:pt x="1315" y="113"/>
                    </a:lnTo>
                    <a:lnTo>
                      <a:pt x="1306" y="69"/>
                    </a:lnTo>
                    <a:lnTo>
                      <a:pt x="1282" y="33"/>
                    </a:lnTo>
                    <a:lnTo>
                      <a:pt x="1246" y="9"/>
                    </a:lnTo>
                    <a:lnTo>
                      <a:pt x="1202" y="0"/>
                    </a:lnTo>
                    <a:close/>
                  </a:path>
                </a:pathLst>
              </a:custGeom>
              <a:solidFill>
                <a:srgbClr val="F4B22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47" name="Google Shape;146;p3"/>
              <p:cNvCxnSpPr/>
              <p:nvPr/>
            </p:nvCxnSpPr>
            <p:spPr>
              <a:xfrm>
                <a:off x="2714" y="1017"/>
                <a:ext cx="196" cy="0"/>
              </a:xfrm>
              <a:prstGeom prst="straightConnector1">
                <a:avLst/>
              </a:prstGeom>
              <a:noFill/>
              <a:ln w="63500" cap="flat" cmpd="sng">
                <a:solidFill>
                  <a:srgbClr val="55B6B2"/>
                </a:solidFill>
                <a:prstDash val="solid"/>
                <a:round/>
                <a:headEnd type="none" w="med" len="med"/>
                <a:tailEnd type="none" w="med" len="med"/>
              </a:ln>
            </p:spPr>
          </p:cxnSp>
          <p:sp>
            <p:nvSpPr>
              <p:cNvPr id="48" name="Google Shape;147;p3"/>
              <p:cNvSpPr/>
              <p:nvPr/>
            </p:nvSpPr>
            <p:spPr>
              <a:xfrm>
                <a:off x="2825" y="814"/>
                <a:ext cx="218" cy="405"/>
              </a:xfrm>
              <a:custGeom>
                <a:avLst/>
                <a:gdLst/>
                <a:ahLst/>
                <a:cxnLst/>
                <a:rect l="l" t="t" r="r" b="b"/>
                <a:pathLst>
                  <a:path w="218" h="405" extrusionOk="0">
                    <a:moveTo>
                      <a:pt x="0" y="0"/>
                    </a:moveTo>
                    <a:lnTo>
                      <a:pt x="0" y="404"/>
                    </a:lnTo>
                    <a:lnTo>
                      <a:pt x="217" y="202"/>
                    </a:lnTo>
                    <a:lnTo>
                      <a:pt x="0" y="0"/>
                    </a:lnTo>
                    <a:close/>
                  </a:path>
                </a:pathLst>
              </a:custGeom>
              <a:solidFill>
                <a:srgbClr val="55B6B2"/>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49" name="Google Shape;148;p3"/>
              <p:cNvCxnSpPr/>
              <p:nvPr/>
            </p:nvCxnSpPr>
            <p:spPr>
              <a:xfrm>
                <a:off x="4263" y="1017"/>
                <a:ext cx="195" cy="0"/>
              </a:xfrm>
              <a:prstGeom prst="straightConnector1">
                <a:avLst/>
              </a:prstGeom>
              <a:noFill/>
              <a:ln w="63500" cap="flat" cmpd="sng">
                <a:solidFill>
                  <a:srgbClr val="F4B228"/>
                </a:solidFill>
                <a:prstDash val="solid"/>
                <a:round/>
                <a:headEnd type="none" w="med" len="med"/>
                <a:tailEnd type="none" w="med" len="med"/>
              </a:ln>
            </p:spPr>
          </p:cxnSp>
          <p:sp>
            <p:nvSpPr>
              <p:cNvPr id="50" name="Google Shape;149;p3"/>
              <p:cNvSpPr/>
              <p:nvPr/>
            </p:nvSpPr>
            <p:spPr>
              <a:xfrm>
                <a:off x="4542" y="295"/>
                <a:ext cx="1265" cy="1622"/>
              </a:xfrm>
              <a:custGeom>
                <a:avLst/>
                <a:gdLst/>
                <a:ahLst/>
                <a:cxnLst/>
                <a:rect l="l" t="t" r="r" b="b"/>
                <a:pathLst>
                  <a:path w="1265" h="1622" extrusionOk="0">
                    <a:moveTo>
                      <a:pt x="1151" y="0"/>
                    </a:moveTo>
                    <a:lnTo>
                      <a:pt x="113" y="0"/>
                    </a:lnTo>
                    <a:lnTo>
                      <a:pt x="69" y="9"/>
                    </a:lnTo>
                    <a:lnTo>
                      <a:pt x="33" y="33"/>
                    </a:lnTo>
                    <a:lnTo>
                      <a:pt x="9" y="69"/>
                    </a:lnTo>
                    <a:lnTo>
                      <a:pt x="0" y="113"/>
                    </a:lnTo>
                    <a:lnTo>
                      <a:pt x="0" y="1508"/>
                    </a:lnTo>
                    <a:lnTo>
                      <a:pt x="9" y="1552"/>
                    </a:lnTo>
                    <a:lnTo>
                      <a:pt x="33" y="1588"/>
                    </a:lnTo>
                    <a:lnTo>
                      <a:pt x="69" y="1612"/>
                    </a:lnTo>
                    <a:lnTo>
                      <a:pt x="113" y="1621"/>
                    </a:lnTo>
                    <a:lnTo>
                      <a:pt x="1151" y="1621"/>
                    </a:lnTo>
                    <a:lnTo>
                      <a:pt x="1195" y="1612"/>
                    </a:lnTo>
                    <a:lnTo>
                      <a:pt x="1231" y="1588"/>
                    </a:lnTo>
                    <a:lnTo>
                      <a:pt x="1255" y="1552"/>
                    </a:lnTo>
                    <a:lnTo>
                      <a:pt x="1264" y="1508"/>
                    </a:lnTo>
                    <a:lnTo>
                      <a:pt x="1264" y="113"/>
                    </a:lnTo>
                    <a:lnTo>
                      <a:pt x="1255" y="69"/>
                    </a:lnTo>
                    <a:lnTo>
                      <a:pt x="1231" y="33"/>
                    </a:lnTo>
                    <a:lnTo>
                      <a:pt x="1195" y="9"/>
                    </a:lnTo>
                    <a:lnTo>
                      <a:pt x="1151" y="0"/>
                    </a:lnTo>
                    <a:close/>
                  </a:path>
                </a:pathLst>
              </a:custGeom>
              <a:solidFill>
                <a:srgbClr val="FF681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1" name="Google Shape;150;p3"/>
              <p:cNvSpPr/>
              <p:nvPr/>
            </p:nvSpPr>
            <p:spPr>
              <a:xfrm>
                <a:off x="4374" y="814"/>
                <a:ext cx="218" cy="405"/>
              </a:xfrm>
              <a:custGeom>
                <a:avLst/>
                <a:gdLst/>
                <a:ahLst/>
                <a:cxnLst/>
                <a:rect l="l" t="t" r="r" b="b"/>
                <a:pathLst>
                  <a:path w="218" h="405" extrusionOk="0">
                    <a:moveTo>
                      <a:pt x="0" y="0"/>
                    </a:moveTo>
                    <a:lnTo>
                      <a:pt x="0" y="404"/>
                    </a:lnTo>
                    <a:lnTo>
                      <a:pt x="218" y="202"/>
                    </a:lnTo>
                    <a:lnTo>
                      <a:pt x="0" y="0"/>
                    </a:lnTo>
                    <a:close/>
                  </a:path>
                </a:pathLst>
              </a:custGeom>
              <a:solidFill>
                <a:srgbClr val="F4B22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52" name="Google Shape;151;p3"/>
              <p:cNvCxnSpPr/>
              <p:nvPr/>
            </p:nvCxnSpPr>
            <p:spPr>
              <a:xfrm>
                <a:off x="5799" y="1017"/>
                <a:ext cx="195" cy="0"/>
              </a:xfrm>
              <a:prstGeom prst="straightConnector1">
                <a:avLst/>
              </a:prstGeom>
              <a:noFill/>
              <a:ln w="63500" cap="flat" cmpd="sng">
                <a:solidFill>
                  <a:srgbClr val="FF681E"/>
                </a:solidFill>
                <a:prstDash val="solid"/>
                <a:round/>
                <a:headEnd type="none" w="med" len="med"/>
                <a:tailEnd type="none" w="med" len="med"/>
              </a:ln>
            </p:spPr>
          </p:cxnSp>
          <p:sp>
            <p:nvSpPr>
              <p:cNvPr id="53" name="Google Shape;152;p3"/>
              <p:cNvSpPr/>
              <p:nvPr/>
            </p:nvSpPr>
            <p:spPr>
              <a:xfrm>
                <a:off x="6083" y="278"/>
                <a:ext cx="1265" cy="1622"/>
              </a:xfrm>
              <a:custGeom>
                <a:avLst/>
                <a:gdLst/>
                <a:ahLst/>
                <a:cxnLst/>
                <a:rect l="l" t="t" r="r" b="b"/>
                <a:pathLst>
                  <a:path w="1265" h="1622" extrusionOk="0">
                    <a:moveTo>
                      <a:pt x="1151" y="0"/>
                    </a:moveTo>
                    <a:lnTo>
                      <a:pt x="114" y="0"/>
                    </a:lnTo>
                    <a:lnTo>
                      <a:pt x="70" y="9"/>
                    </a:lnTo>
                    <a:lnTo>
                      <a:pt x="34" y="33"/>
                    </a:lnTo>
                    <a:lnTo>
                      <a:pt x="9" y="69"/>
                    </a:lnTo>
                    <a:lnTo>
                      <a:pt x="0" y="113"/>
                    </a:lnTo>
                    <a:lnTo>
                      <a:pt x="0" y="1508"/>
                    </a:lnTo>
                    <a:lnTo>
                      <a:pt x="9" y="1552"/>
                    </a:lnTo>
                    <a:lnTo>
                      <a:pt x="34" y="1588"/>
                    </a:lnTo>
                    <a:lnTo>
                      <a:pt x="70" y="1612"/>
                    </a:lnTo>
                    <a:lnTo>
                      <a:pt x="114" y="1621"/>
                    </a:lnTo>
                    <a:lnTo>
                      <a:pt x="1151" y="1621"/>
                    </a:lnTo>
                    <a:lnTo>
                      <a:pt x="1195" y="1612"/>
                    </a:lnTo>
                    <a:lnTo>
                      <a:pt x="1232" y="1588"/>
                    </a:lnTo>
                    <a:lnTo>
                      <a:pt x="1256" y="1552"/>
                    </a:lnTo>
                    <a:lnTo>
                      <a:pt x="1265" y="1508"/>
                    </a:lnTo>
                    <a:lnTo>
                      <a:pt x="1265" y="113"/>
                    </a:lnTo>
                    <a:lnTo>
                      <a:pt x="1256" y="69"/>
                    </a:lnTo>
                    <a:lnTo>
                      <a:pt x="1232" y="33"/>
                    </a:lnTo>
                    <a:lnTo>
                      <a:pt x="1195" y="9"/>
                    </a:lnTo>
                    <a:lnTo>
                      <a:pt x="1151" y="0"/>
                    </a:lnTo>
                    <a:close/>
                  </a:path>
                </a:pathLst>
              </a:custGeom>
              <a:solidFill>
                <a:srgbClr val="D52A2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4" name="Google Shape;153;p3"/>
              <p:cNvSpPr/>
              <p:nvPr/>
            </p:nvSpPr>
            <p:spPr>
              <a:xfrm>
                <a:off x="5910" y="814"/>
                <a:ext cx="218" cy="405"/>
              </a:xfrm>
              <a:custGeom>
                <a:avLst/>
                <a:gdLst/>
                <a:ahLst/>
                <a:cxnLst/>
                <a:rect l="l" t="t" r="r" b="b"/>
                <a:pathLst>
                  <a:path w="218" h="405" extrusionOk="0">
                    <a:moveTo>
                      <a:pt x="0" y="0"/>
                    </a:moveTo>
                    <a:lnTo>
                      <a:pt x="0" y="404"/>
                    </a:lnTo>
                    <a:lnTo>
                      <a:pt x="218" y="202"/>
                    </a:lnTo>
                    <a:lnTo>
                      <a:pt x="0" y="0"/>
                    </a:lnTo>
                    <a:close/>
                  </a:path>
                </a:pathLst>
              </a:custGeom>
              <a:solidFill>
                <a:srgbClr val="FF681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5" name="Google Shape;154;p3"/>
              <p:cNvSpPr/>
              <p:nvPr/>
            </p:nvSpPr>
            <p:spPr>
              <a:xfrm>
                <a:off x="7582" y="274"/>
                <a:ext cx="1265" cy="1627"/>
              </a:xfrm>
              <a:custGeom>
                <a:avLst/>
                <a:gdLst/>
                <a:ahLst/>
                <a:cxnLst/>
                <a:rect l="l" t="t" r="r" b="b"/>
                <a:pathLst>
                  <a:path w="1265" h="1627" extrusionOk="0">
                    <a:moveTo>
                      <a:pt x="1151" y="0"/>
                    </a:moveTo>
                    <a:lnTo>
                      <a:pt x="113" y="0"/>
                    </a:lnTo>
                    <a:lnTo>
                      <a:pt x="69" y="9"/>
                    </a:lnTo>
                    <a:lnTo>
                      <a:pt x="33" y="33"/>
                    </a:lnTo>
                    <a:lnTo>
                      <a:pt x="9" y="69"/>
                    </a:lnTo>
                    <a:lnTo>
                      <a:pt x="0" y="113"/>
                    </a:lnTo>
                    <a:lnTo>
                      <a:pt x="0" y="1513"/>
                    </a:lnTo>
                    <a:lnTo>
                      <a:pt x="9" y="1557"/>
                    </a:lnTo>
                    <a:lnTo>
                      <a:pt x="33" y="1593"/>
                    </a:lnTo>
                    <a:lnTo>
                      <a:pt x="69" y="1617"/>
                    </a:lnTo>
                    <a:lnTo>
                      <a:pt x="113" y="1626"/>
                    </a:lnTo>
                    <a:lnTo>
                      <a:pt x="1151" y="1626"/>
                    </a:lnTo>
                    <a:lnTo>
                      <a:pt x="1195" y="1617"/>
                    </a:lnTo>
                    <a:lnTo>
                      <a:pt x="1231" y="1593"/>
                    </a:lnTo>
                    <a:lnTo>
                      <a:pt x="1255" y="1557"/>
                    </a:lnTo>
                    <a:lnTo>
                      <a:pt x="1264" y="1513"/>
                    </a:lnTo>
                    <a:lnTo>
                      <a:pt x="1264" y="113"/>
                    </a:lnTo>
                    <a:lnTo>
                      <a:pt x="1255" y="69"/>
                    </a:lnTo>
                    <a:lnTo>
                      <a:pt x="1231" y="33"/>
                    </a:lnTo>
                    <a:lnTo>
                      <a:pt x="1195" y="9"/>
                    </a:lnTo>
                    <a:lnTo>
                      <a:pt x="1151" y="0"/>
                    </a:lnTo>
                    <a:close/>
                  </a:path>
                </a:pathLst>
              </a:custGeom>
              <a:solidFill>
                <a:srgbClr val="368DDD"/>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57" name="Google Shape;155;p3"/>
              <p:cNvCxnSpPr/>
              <p:nvPr/>
            </p:nvCxnSpPr>
            <p:spPr>
              <a:xfrm>
                <a:off x="7353" y="1017"/>
                <a:ext cx="196" cy="0"/>
              </a:xfrm>
              <a:prstGeom prst="straightConnector1">
                <a:avLst/>
              </a:prstGeom>
              <a:noFill/>
              <a:ln w="63500" cap="flat" cmpd="sng">
                <a:solidFill>
                  <a:srgbClr val="D52A2F"/>
                </a:solidFill>
                <a:prstDash val="solid"/>
                <a:round/>
                <a:headEnd type="none" w="med" len="med"/>
                <a:tailEnd type="none" w="med" len="med"/>
              </a:ln>
            </p:spPr>
          </p:cxnSp>
          <p:sp>
            <p:nvSpPr>
              <p:cNvPr id="84" name="Google Shape;156;p3"/>
              <p:cNvSpPr/>
              <p:nvPr/>
            </p:nvSpPr>
            <p:spPr>
              <a:xfrm>
                <a:off x="7464" y="814"/>
                <a:ext cx="218" cy="405"/>
              </a:xfrm>
              <a:custGeom>
                <a:avLst/>
                <a:gdLst/>
                <a:ahLst/>
                <a:cxnLst/>
                <a:rect l="l" t="t" r="r" b="b"/>
                <a:pathLst>
                  <a:path w="218" h="405" extrusionOk="0">
                    <a:moveTo>
                      <a:pt x="0" y="0"/>
                    </a:moveTo>
                    <a:lnTo>
                      <a:pt x="0" y="404"/>
                    </a:lnTo>
                    <a:lnTo>
                      <a:pt x="217" y="202"/>
                    </a:lnTo>
                    <a:lnTo>
                      <a:pt x="0" y="0"/>
                    </a:lnTo>
                    <a:close/>
                  </a:path>
                </a:pathLst>
              </a:custGeom>
              <a:solidFill>
                <a:srgbClr val="D52A2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85" name="Google Shape;157;p3"/>
              <p:cNvCxnSpPr/>
              <p:nvPr/>
            </p:nvCxnSpPr>
            <p:spPr>
              <a:xfrm>
                <a:off x="8843" y="1017"/>
                <a:ext cx="195" cy="0"/>
              </a:xfrm>
              <a:prstGeom prst="straightConnector1">
                <a:avLst/>
              </a:prstGeom>
              <a:noFill/>
              <a:ln w="63500" cap="flat" cmpd="sng">
                <a:solidFill>
                  <a:srgbClr val="368DDD"/>
                </a:solidFill>
                <a:prstDash val="solid"/>
                <a:round/>
                <a:headEnd type="none" w="med" len="med"/>
                <a:tailEnd type="none" w="med" len="med"/>
              </a:ln>
            </p:spPr>
          </p:cxnSp>
          <p:sp>
            <p:nvSpPr>
              <p:cNvPr id="86" name="Google Shape;158;p3"/>
              <p:cNvSpPr txBox="1"/>
              <p:nvPr/>
            </p:nvSpPr>
            <p:spPr>
              <a:xfrm>
                <a:off x="1515" y="493"/>
                <a:ext cx="1045" cy="1418"/>
              </a:xfrm>
              <a:prstGeom prst="rect">
                <a:avLst/>
              </a:prstGeom>
              <a:noFill/>
              <a:ln>
                <a:noFill/>
              </a:ln>
            </p:spPr>
            <p:txBody>
              <a:bodyPr spcFirstLastPara="1" wrap="square" lIns="0" tIns="0" rIns="0" bIns="0" anchor="t" anchorCtr="0">
                <a:noAutofit/>
              </a:bodyPr>
              <a:lstStyle/>
              <a:p>
                <a:pPr marL="0" marR="11430" lvl="0" indent="0" algn="ctr" rtl="0">
                  <a:lnSpc>
                    <a:spcPct val="98000"/>
                  </a:lnSpc>
                  <a:spcBef>
                    <a:spcPts val="0"/>
                  </a:spcBef>
                  <a:spcAft>
                    <a:spcPts val="0"/>
                  </a:spcAft>
                  <a:buNone/>
                </a:pPr>
                <a:endParaRPr sz="1100" b="1">
                  <a:solidFill>
                    <a:srgbClr val="FFFFFF"/>
                  </a:solidFill>
                  <a:latin typeface="Tahoma"/>
                  <a:ea typeface="Tahoma"/>
                  <a:cs typeface="Tahoma"/>
                  <a:sym typeface="Tahoma"/>
                </a:endParaRPr>
              </a:p>
              <a:p>
                <a:pPr marL="0" marR="11430" lvl="0" indent="0" algn="ctr" rtl="0">
                  <a:lnSpc>
                    <a:spcPct val="98000"/>
                  </a:lnSpc>
                  <a:spcBef>
                    <a:spcPts val="0"/>
                  </a:spcBef>
                  <a:spcAft>
                    <a:spcPts val="0"/>
                  </a:spcAft>
                  <a:buNone/>
                </a:pPr>
                <a:endParaRPr sz="1100" b="1">
                  <a:solidFill>
                    <a:srgbClr val="FFFFFF"/>
                  </a:solidFill>
                  <a:latin typeface="Tahoma"/>
                  <a:ea typeface="Tahoma"/>
                  <a:cs typeface="Tahoma"/>
                  <a:sym typeface="Tahoma"/>
                </a:endParaRPr>
              </a:p>
              <a:p>
                <a:pPr marL="0" marR="11430" lvl="0" indent="0" algn="ctr" rtl="0">
                  <a:lnSpc>
                    <a:spcPct val="98000"/>
                  </a:lnSpc>
                  <a:spcBef>
                    <a:spcPts val="0"/>
                  </a:spcBef>
                  <a:spcAft>
                    <a:spcPts val="0"/>
                  </a:spcAft>
                  <a:buNone/>
                </a:pPr>
                <a:endParaRPr sz="1100" b="1">
                  <a:solidFill>
                    <a:srgbClr val="FFFFFF"/>
                  </a:solidFill>
                  <a:latin typeface="Tahoma"/>
                  <a:ea typeface="Tahoma"/>
                  <a:cs typeface="Tahoma"/>
                  <a:sym typeface="Tahoma"/>
                </a:endParaRPr>
              </a:p>
              <a:p>
                <a:pPr marL="0" marR="11430" lvl="0" indent="0" algn="ctr" rtl="0">
                  <a:lnSpc>
                    <a:spcPct val="98000"/>
                  </a:lnSpc>
                  <a:spcBef>
                    <a:spcPts val="0"/>
                  </a:spcBef>
                  <a:spcAft>
                    <a:spcPts val="0"/>
                  </a:spcAft>
                  <a:buNone/>
                </a:pPr>
                <a:r>
                  <a:rPr lang="en-US" sz="1600" b="1">
                    <a:solidFill>
                      <a:srgbClr val="66FF33"/>
                    </a:solidFill>
                    <a:latin typeface="Tahoma"/>
                    <a:ea typeface="Tahoma"/>
                    <a:cs typeface="Tahoma"/>
                    <a:sym typeface="Tahoma"/>
                  </a:rPr>
                  <a:t>Evaluation overview</a:t>
                </a:r>
                <a:endParaRPr sz="1600" b="1">
                  <a:solidFill>
                    <a:srgbClr val="66FF33"/>
                  </a:solidFill>
                  <a:latin typeface="Tahoma"/>
                  <a:ea typeface="Tahoma"/>
                  <a:cs typeface="Tahoma"/>
                  <a:sym typeface="Tahoma"/>
                </a:endParaRPr>
              </a:p>
            </p:txBody>
          </p:sp>
          <p:sp>
            <p:nvSpPr>
              <p:cNvPr id="87" name="Google Shape;159;p3"/>
              <p:cNvSpPr txBox="1"/>
              <p:nvPr/>
            </p:nvSpPr>
            <p:spPr>
              <a:xfrm>
                <a:off x="3075" y="459"/>
                <a:ext cx="1065" cy="865"/>
              </a:xfrm>
              <a:prstGeom prst="rect">
                <a:avLst/>
              </a:prstGeom>
              <a:noFill/>
              <a:ln>
                <a:noFill/>
              </a:ln>
            </p:spPr>
            <p:txBody>
              <a:bodyPr spcFirstLastPara="1" wrap="square" lIns="0" tIns="0" rIns="0" bIns="0" anchor="t" anchorCtr="0">
                <a:noAutofit/>
              </a:bodyPr>
              <a:lstStyle/>
              <a:p>
                <a:pPr marL="0" marR="11430" lvl="0" indent="146050" algn="ctr" rtl="0">
                  <a:lnSpc>
                    <a:spcPct val="98000"/>
                  </a:lnSpc>
                  <a:spcBef>
                    <a:spcPts val="0"/>
                  </a:spcBef>
                  <a:spcAft>
                    <a:spcPts val="0"/>
                  </a:spcAft>
                  <a:buNone/>
                </a:pPr>
                <a:endParaRPr sz="1100" b="1">
                  <a:solidFill>
                    <a:srgbClr val="FFFFFF"/>
                  </a:solidFill>
                  <a:latin typeface="Tahoma"/>
                  <a:ea typeface="Tahoma"/>
                  <a:cs typeface="Tahoma"/>
                  <a:sym typeface="Tahoma"/>
                </a:endParaRPr>
              </a:p>
            </p:txBody>
          </p:sp>
          <p:sp>
            <p:nvSpPr>
              <p:cNvPr id="88" name="Google Shape;160;p3"/>
              <p:cNvSpPr txBox="1"/>
              <p:nvPr/>
            </p:nvSpPr>
            <p:spPr>
              <a:xfrm>
                <a:off x="4606" y="463"/>
                <a:ext cx="1045" cy="1081"/>
              </a:xfrm>
              <a:prstGeom prst="rect">
                <a:avLst/>
              </a:prstGeom>
              <a:noFill/>
              <a:ln>
                <a:noFill/>
              </a:ln>
            </p:spPr>
            <p:txBody>
              <a:bodyPr spcFirstLastPara="1" wrap="square" lIns="0" tIns="0" rIns="0" bIns="0" anchor="t" anchorCtr="0">
                <a:noAutofit/>
              </a:bodyPr>
              <a:lstStyle/>
              <a:p>
                <a:pPr marL="0" marR="11430" lvl="0" indent="0" algn="ctr" rtl="0">
                  <a:lnSpc>
                    <a:spcPct val="98000"/>
                  </a:lnSpc>
                  <a:spcBef>
                    <a:spcPts val="0"/>
                  </a:spcBef>
                  <a:spcAft>
                    <a:spcPts val="0"/>
                  </a:spcAft>
                  <a:buNone/>
                </a:pPr>
                <a:endParaRPr sz="1200" b="1">
                  <a:solidFill>
                    <a:schemeClr val="dk1"/>
                  </a:solidFill>
                  <a:latin typeface="Tahoma"/>
                  <a:ea typeface="Tahoma"/>
                  <a:cs typeface="Tahoma"/>
                  <a:sym typeface="Tahoma"/>
                </a:endParaRPr>
              </a:p>
            </p:txBody>
          </p:sp>
          <p:sp>
            <p:nvSpPr>
              <p:cNvPr id="89" name="Google Shape;161;p3"/>
              <p:cNvSpPr txBox="1"/>
              <p:nvPr/>
            </p:nvSpPr>
            <p:spPr>
              <a:xfrm>
                <a:off x="6257" y="678"/>
                <a:ext cx="983" cy="649"/>
              </a:xfrm>
              <a:prstGeom prst="rect">
                <a:avLst/>
              </a:prstGeom>
              <a:noFill/>
              <a:ln>
                <a:noFill/>
              </a:ln>
            </p:spPr>
            <p:txBody>
              <a:bodyPr spcFirstLastPara="1" wrap="square" lIns="0" tIns="0" rIns="0" bIns="0" anchor="t" anchorCtr="0">
                <a:noAutofit/>
              </a:bodyPr>
              <a:lstStyle/>
              <a:p>
                <a:pPr marL="0" marR="10160" lvl="0" indent="55880" algn="ctr" rtl="0">
                  <a:lnSpc>
                    <a:spcPct val="98000"/>
                  </a:lnSpc>
                  <a:spcBef>
                    <a:spcPts val="0"/>
                  </a:spcBef>
                  <a:spcAft>
                    <a:spcPts val="0"/>
                  </a:spcAft>
                  <a:buNone/>
                </a:pPr>
                <a:endParaRPr sz="1200" b="1">
                  <a:solidFill>
                    <a:schemeClr val="dk1"/>
                  </a:solidFill>
                  <a:latin typeface="Tahoma"/>
                  <a:ea typeface="Tahoma"/>
                  <a:cs typeface="Tahoma"/>
                  <a:sym typeface="Tahoma"/>
                </a:endParaRPr>
              </a:p>
            </p:txBody>
          </p:sp>
          <p:sp>
            <p:nvSpPr>
              <p:cNvPr id="90" name="Google Shape;162;p3"/>
              <p:cNvSpPr txBox="1"/>
              <p:nvPr/>
            </p:nvSpPr>
            <p:spPr>
              <a:xfrm>
                <a:off x="7870" y="683"/>
                <a:ext cx="684" cy="416"/>
              </a:xfrm>
              <a:prstGeom prst="rect">
                <a:avLst/>
              </a:prstGeom>
              <a:noFill/>
              <a:ln>
                <a:noFill/>
              </a:ln>
            </p:spPr>
            <p:txBody>
              <a:bodyPr spcFirstLastPara="1" wrap="square" lIns="0" tIns="0" rIns="0" bIns="0" anchor="t" anchorCtr="0">
                <a:noAutofit/>
              </a:bodyPr>
              <a:lstStyle/>
              <a:p>
                <a:pPr marL="120650" marR="0" lvl="0" indent="-120650" algn="l" rtl="0">
                  <a:lnSpc>
                    <a:spcPct val="98000"/>
                  </a:lnSpc>
                  <a:spcBef>
                    <a:spcPts val="0"/>
                  </a:spcBef>
                  <a:spcAft>
                    <a:spcPts val="0"/>
                  </a:spcAft>
                  <a:buNone/>
                </a:pPr>
                <a:endParaRPr sz="1400" b="1">
                  <a:solidFill>
                    <a:schemeClr val="dk1"/>
                  </a:solidFill>
                  <a:latin typeface="Tahoma"/>
                  <a:ea typeface="Tahoma"/>
                  <a:cs typeface="Tahoma"/>
                  <a:sym typeface="Tahoma"/>
                </a:endParaRPr>
              </a:p>
            </p:txBody>
          </p:sp>
          <p:sp>
            <p:nvSpPr>
              <p:cNvPr id="91" name="Google Shape;163;p3"/>
              <p:cNvSpPr txBox="1"/>
              <p:nvPr/>
            </p:nvSpPr>
            <p:spPr>
              <a:xfrm>
                <a:off x="9184" y="567"/>
                <a:ext cx="1181" cy="977"/>
              </a:xfrm>
              <a:prstGeom prst="rect">
                <a:avLst/>
              </a:prstGeom>
              <a:noFill/>
              <a:ln>
                <a:noFill/>
              </a:ln>
            </p:spPr>
            <p:txBody>
              <a:bodyPr spcFirstLastPara="1" wrap="square" lIns="0" tIns="0" rIns="0" bIns="0" anchor="t" anchorCtr="0">
                <a:noAutofit/>
              </a:bodyPr>
              <a:lstStyle/>
              <a:p>
                <a:pPr marL="71755" marR="0" lvl="0" indent="-71755" algn="l" rtl="0">
                  <a:lnSpc>
                    <a:spcPct val="98000"/>
                  </a:lnSpc>
                  <a:spcBef>
                    <a:spcPts val="0"/>
                  </a:spcBef>
                  <a:spcAft>
                    <a:spcPts val="0"/>
                  </a:spcAft>
                  <a:buNone/>
                </a:pPr>
                <a:endParaRPr sz="1200" b="1">
                  <a:solidFill>
                    <a:srgbClr val="FFFFFF"/>
                  </a:solidFill>
                  <a:latin typeface="Tahoma"/>
                  <a:ea typeface="Tahoma"/>
                  <a:cs typeface="Tahoma"/>
                  <a:sym typeface="Tahoma"/>
                </a:endParaRPr>
              </a:p>
              <a:p>
                <a:pPr marL="71755" marR="0" lvl="0" indent="-71755" algn="l" rtl="0">
                  <a:lnSpc>
                    <a:spcPct val="98000"/>
                  </a:lnSpc>
                  <a:spcBef>
                    <a:spcPts val="0"/>
                  </a:spcBef>
                  <a:spcAft>
                    <a:spcPts val="0"/>
                  </a:spcAft>
                  <a:buNone/>
                </a:pPr>
                <a:endParaRPr sz="1200" b="1">
                  <a:solidFill>
                    <a:srgbClr val="FFFFFF"/>
                  </a:solidFill>
                  <a:latin typeface="Tahoma"/>
                  <a:ea typeface="Tahoma"/>
                  <a:cs typeface="Tahoma"/>
                  <a:sym typeface="Tahoma"/>
                </a:endParaRPr>
              </a:p>
            </p:txBody>
          </p:sp>
        </p:grpSp>
        <p:sp>
          <p:nvSpPr>
            <p:cNvPr id="41" name="Google Shape;164;p3"/>
            <p:cNvSpPr/>
            <p:nvPr/>
          </p:nvSpPr>
          <p:spPr>
            <a:xfrm>
              <a:off x="2181543" y="3207722"/>
              <a:ext cx="1354836" cy="816145"/>
            </a:xfrm>
            <a:prstGeom prst="rect">
              <a:avLst/>
            </a:prstGeom>
            <a:noFill/>
            <a:ln>
              <a:noFill/>
            </a:ln>
          </p:spPr>
          <p:txBody>
            <a:bodyPr spcFirstLastPara="1" wrap="square" lIns="91425" tIns="45700" rIns="91425" bIns="45700" anchor="t" anchorCtr="0">
              <a:spAutoFit/>
            </a:bodyPr>
            <a:lstStyle/>
            <a:p>
              <a:pPr marL="0" marR="11430" lvl="0" indent="0" algn="ctr" rtl="0">
                <a:lnSpc>
                  <a:spcPct val="98000"/>
                </a:lnSpc>
                <a:spcBef>
                  <a:spcPts val="0"/>
                </a:spcBef>
                <a:spcAft>
                  <a:spcPts val="0"/>
                </a:spcAft>
                <a:buNone/>
              </a:pPr>
              <a:r>
                <a:rPr lang="en-US" sz="1600" b="1" dirty="0">
                  <a:solidFill>
                    <a:srgbClr val="FFFFFF"/>
                  </a:solidFill>
                  <a:latin typeface="Tahoma"/>
                  <a:ea typeface="Tahoma"/>
                  <a:cs typeface="Tahoma"/>
                  <a:sym typeface="Tahoma"/>
                </a:rPr>
                <a:t>Planning for evaluation</a:t>
              </a:r>
              <a:endParaRPr sz="1600" b="1" dirty="0">
                <a:solidFill>
                  <a:srgbClr val="FFFFFF"/>
                </a:solidFill>
                <a:latin typeface="Tahoma"/>
                <a:ea typeface="Tahoma"/>
                <a:cs typeface="Tahoma"/>
                <a:sym typeface="Tahoma"/>
              </a:endParaRPr>
            </a:p>
          </p:txBody>
        </p:sp>
        <p:sp>
          <p:nvSpPr>
            <p:cNvPr id="42" name="Google Shape;165;p3"/>
            <p:cNvSpPr txBox="1"/>
            <p:nvPr/>
          </p:nvSpPr>
          <p:spPr>
            <a:xfrm>
              <a:off x="3734735" y="3224260"/>
              <a:ext cx="1661941" cy="64629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dirty="0">
                  <a:solidFill>
                    <a:srgbClr val="FFFFFF"/>
                  </a:solidFill>
                  <a:latin typeface="Tahoma"/>
                  <a:ea typeface="Tahoma"/>
                  <a:cs typeface="Tahoma"/>
                  <a:sym typeface="Tahoma"/>
                </a:rPr>
                <a:t>Undertaking evaluation</a:t>
              </a:r>
              <a:endParaRPr sz="1800" b="1" dirty="0">
                <a:solidFill>
                  <a:srgbClr val="FFFFFF"/>
                </a:solidFill>
                <a:latin typeface="Tahoma"/>
                <a:ea typeface="Tahoma"/>
                <a:cs typeface="Tahoma"/>
                <a:sym typeface="Tahoma"/>
              </a:endParaRPr>
            </a:p>
          </p:txBody>
        </p:sp>
        <p:sp>
          <p:nvSpPr>
            <p:cNvPr id="43" name="Google Shape;166;p3"/>
            <p:cNvSpPr txBox="1"/>
            <p:nvPr/>
          </p:nvSpPr>
          <p:spPr>
            <a:xfrm>
              <a:off x="5476077" y="3154149"/>
              <a:ext cx="1544507" cy="923289"/>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dirty="0">
                  <a:solidFill>
                    <a:srgbClr val="FFFFFF"/>
                  </a:solidFill>
                  <a:latin typeface="Tahoma"/>
                  <a:ea typeface="Tahoma"/>
                  <a:cs typeface="Tahoma"/>
                  <a:sym typeface="Tahoma"/>
                </a:rPr>
                <a:t>Follow-up and using evaluation</a:t>
              </a:r>
              <a:endParaRPr sz="1800" b="1" dirty="0">
                <a:solidFill>
                  <a:srgbClr val="FFFFFF"/>
                </a:solidFill>
                <a:latin typeface="Tahoma"/>
                <a:ea typeface="Tahoma"/>
                <a:cs typeface="Tahoma"/>
                <a:sym typeface="Tahoma"/>
              </a:endParaRPr>
            </a:p>
          </p:txBody>
        </p:sp>
        <p:sp>
          <p:nvSpPr>
            <p:cNvPr id="44" name="Google Shape;167;p3"/>
            <p:cNvSpPr txBox="1"/>
            <p:nvPr/>
          </p:nvSpPr>
          <p:spPr>
            <a:xfrm>
              <a:off x="7155787" y="2732574"/>
              <a:ext cx="1284479" cy="203132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endParaRPr sz="1800" b="1" dirty="0">
                <a:solidFill>
                  <a:srgbClr val="FFFFFF"/>
                </a:solidFill>
                <a:latin typeface="Tahoma"/>
                <a:ea typeface="Tahoma"/>
                <a:cs typeface="Tahoma"/>
                <a:sym typeface="Tahoma"/>
              </a:endParaRPr>
            </a:p>
            <a:p>
              <a:pPr marL="0" marR="0" lvl="0" indent="0" algn="ctr" rtl="0">
                <a:spcBef>
                  <a:spcPts val="0"/>
                </a:spcBef>
                <a:spcAft>
                  <a:spcPts val="0"/>
                </a:spcAft>
                <a:buNone/>
              </a:pPr>
              <a:r>
                <a:rPr lang="en-US" sz="1800" b="1" dirty="0">
                  <a:solidFill>
                    <a:srgbClr val="FFFFFF"/>
                  </a:solidFill>
                  <a:latin typeface="Tahoma"/>
                  <a:ea typeface="Tahoma"/>
                  <a:cs typeface="Tahoma"/>
                  <a:sym typeface="Tahoma"/>
                </a:rPr>
                <a:t>Accountability and learning from evaluation</a:t>
              </a:r>
              <a:endParaRPr sz="1800" b="1" dirty="0">
                <a:solidFill>
                  <a:srgbClr val="FFFFFF"/>
                </a:solidFill>
                <a:latin typeface="Tahoma"/>
                <a:ea typeface="Tahoma"/>
                <a:cs typeface="Tahoma"/>
                <a:sym typeface="Tahoma"/>
              </a:endParaRPr>
            </a:p>
          </p:txBody>
        </p:sp>
      </p:gr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25564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a:t>
            </a:r>
            <a:r>
              <a:rPr lang="en-US" sz="2800" b="1" dirty="0" smtClean="0">
                <a:latin typeface="Times New Roman" panose="02020603050405020304" pitchFamily="18" charset="0"/>
                <a:ea typeface="Tajawal Medium"/>
                <a:cs typeface="Times New Roman" panose="02020603050405020304" pitchFamily="18" charset="0"/>
                <a:sym typeface="Tajawal Medium"/>
              </a:rPr>
              <a:t>Part 2)</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300198" y="2142148"/>
            <a:ext cx="2591670" cy="2667532"/>
          </a:xfrm>
          <a:prstGeom prst="rect">
            <a:avLst/>
          </a:prstGeom>
          <a:noFill/>
          <a:ln>
            <a:noFill/>
          </a:ln>
        </p:spPr>
      </p:pic>
      <p:sp>
        <p:nvSpPr>
          <p:cNvPr id="2" name="Rectangle 1"/>
          <p:cNvSpPr/>
          <p:nvPr/>
        </p:nvSpPr>
        <p:spPr>
          <a:xfrm>
            <a:off x="3932993" y="2284685"/>
            <a:ext cx="6131935" cy="461665"/>
          </a:xfrm>
          <a:prstGeom prst="rect">
            <a:avLst/>
          </a:prstGeom>
        </p:spPr>
        <p:txBody>
          <a:bodyPr wrap="none">
            <a:spAutoFit/>
          </a:bodyPr>
          <a:lstStyle/>
          <a:p>
            <a:pPr lvl="2" algn="ctr"/>
            <a:r>
              <a:rPr lang="en-US" sz="2400" b="1" dirty="0">
                <a:solidFill>
                  <a:schemeClr val="accent2"/>
                </a:solidFill>
                <a:latin typeface="Times New Roman"/>
                <a:ea typeface="Times New Roman"/>
                <a:cs typeface="Times New Roman"/>
                <a:sym typeface="Times New Roman"/>
              </a:rPr>
              <a:t>Prepare evaluation terms of reference </a:t>
            </a:r>
            <a:endParaRPr lang="en-US" sz="2400" b="1" dirty="0">
              <a:solidFill>
                <a:schemeClr val="accent2"/>
              </a:solidFill>
              <a:latin typeface="Times New Roman"/>
              <a:ea typeface="Times New Roman"/>
              <a:cs typeface="Times New Roman"/>
              <a:sym typeface="Times New Roman"/>
            </a:endParaRPr>
          </a:p>
        </p:txBody>
      </p:sp>
      <p:grpSp>
        <p:nvGrpSpPr>
          <p:cNvPr id="11" name="Google Shape;197;p4"/>
          <p:cNvGrpSpPr/>
          <p:nvPr/>
        </p:nvGrpSpPr>
        <p:grpSpPr>
          <a:xfrm>
            <a:off x="3528384" y="2946255"/>
            <a:ext cx="7110704" cy="1342934"/>
            <a:chOff x="1786" y="216"/>
            <a:chExt cx="8323" cy="1525"/>
          </a:xfrm>
        </p:grpSpPr>
        <p:sp>
          <p:nvSpPr>
            <p:cNvPr id="12" name="Google Shape;198;p4"/>
            <p:cNvSpPr/>
            <p:nvPr/>
          </p:nvSpPr>
          <p:spPr>
            <a:xfrm>
              <a:off x="3015" y="226"/>
              <a:ext cx="7094" cy="1135"/>
            </a:xfrm>
            <a:custGeom>
              <a:avLst/>
              <a:gdLst/>
              <a:ahLst/>
              <a:cxnLst/>
              <a:rect l="l" t="t" r="r" b="b"/>
              <a:pathLst>
                <a:path w="7094" h="1135" extrusionOk="0">
                  <a:moveTo>
                    <a:pt x="0" y="0"/>
                  </a:moveTo>
                  <a:lnTo>
                    <a:pt x="0" y="1135"/>
                  </a:lnTo>
                  <a:lnTo>
                    <a:pt x="6854" y="1135"/>
                  </a:lnTo>
                  <a:lnTo>
                    <a:pt x="6930" y="1123"/>
                  </a:lnTo>
                  <a:lnTo>
                    <a:pt x="6996" y="1089"/>
                  </a:lnTo>
                  <a:lnTo>
                    <a:pt x="7048" y="1037"/>
                  </a:lnTo>
                  <a:lnTo>
                    <a:pt x="7082" y="971"/>
                  </a:lnTo>
                  <a:lnTo>
                    <a:pt x="7094" y="895"/>
                  </a:lnTo>
                  <a:lnTo>
                    <a:pt x="7094" y="240"/>
                  </a:lnTo>
                  <a:lnTo>
                    <a:pt x="7082" y="164"/>
                  </a:lnTo>
                  <a:lnTo>
                    <a:pt x="7048" y="98"/>
                  </a:lnTo>
                  <a:lnTo>
                    <a:pt x="6996" y="46"/>
                  </a:lnTo>
                  <a:lnTo>
                    <a:pt x="6930" y="12"/>
                  </a:lnTo>
                  <a:lnTo>
                    <a:pt x="6854" y="0"/>
                  </a:lnTo>
                  <a:lnTo>
                    <a:pt x="0" y="0"/>
                  </a:lnTo>
                  <a:close/>
                </a:path>
              </a:pathLst>
            </a:custGeom>
            <a:noFill/>
            <a:ln w="12700" cap="flat" cmpd="sng">
              <a:solidFill>
                <a:srgbClr val="6950A1"/>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3" name="Google Shape;199;p4"/>
            <p:cNvSpPr/>
            <p:nvPr/>
          </p:nvSpPr>
          <p:spPr>
            <a:xfrm>
              <a:off x="1786" y="216"/>
              <a:ext cx="1229" cy="1525"/>
            </a:xfrm>
            <a:custGeom>
              <a:avLst/>
              <a:gdLst/>
              <a:ahLst/>
              <a:cxnLst/>
              <a:rect l="l" t="t" r="r" b="b"/>
              <a:pathLst>
                <a:path w="1239" h="1525" extrusionOk="0">
                  <a:moveTo>
                    <a:pt x="1238" y="0"/>
                  </a:moveTo>
                  <a:lnTo>
                    <a:pt x="633" y="398"/>
                  </a:lnTo>
                  <a:lnTo>
                    <a:pt x="0" y="0"/>
                  </a:lnTo>
                  <a:lnTo>
                    <a:pt x="0" y="1159"/>
                  </a:lnTo>
                  <a:lnTo>
                    <a:pt x="647" y="1524"/>
                  </a:lnTo>
                  <a:lnTo>
                    <a:pt x="1238" y="1159"/>
                  </a:lnTo>
                  <a:lnTo>
                    <a:pt x="1238" y="0"/>
                  </a:lnTo>
                  <a:close/>
                </a:path>
              </a:pathLst>
            </a:custGeom>
            <a:solidFill>
              <a:srgbClr val="6950A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4" name="Google Shape;200;p4"/>
            <p:cNvSpPr txBox="1"/>
            <p:nvPr/>
          </p:nvSpPr>
          <p:spPr>
            <a:xfrm>
              <a:off x="1881" y="708"/>
              <a:ext cx="1134" cy="529"/>
            </a:xfrm>
            <a:prstGeom prst="rect">
              <a:avLst/>
            </a:prstGeom>
            <a:noFill/>
            <a:ln>
              <a:noFill/>
            </a:ln>
          </p:spPr>
          <p:txBody>
            <a:bodyPr spcFirstLastPara="1" wrap="square" lIns="0" tIns="0" rIns="0" bIns="0" anchor="t" anchorCtr="0">
              <a:noAutofit/>
            </a:bodyPr>
            <a:lstStyle/>
            <a:p>
              <a:pPr marL="48260" marR="0" lvl="0" indent="-48260" algn="ctr" rtl="0">
                <a:lnSpc>
                  <a:spcPct val="102000"/>
                </a:lnSpc>
                <a:spcBef>
                  <a:spcPts val="0"/>
                </a:spcBef>
                <a:spcAft>
                  <a:spcPts val="0"/>
                </a:spcAft>
                <a:buNone/>
              </a:pPr>
              <a:r>
                <a:rPr lang="en-US" sz="1400" b="1" dirty="0">
                  <a:solidFill>
                    <a:srgbClr val="FFFFFF"/>
                  </a:solidFill>
                  <a:latin typeface="Trebuchet MS"/>
                  <a:ea typeface="Trebuchet MS"/>
                  <a:cs typeface="Trebuchet MS"/>
                  <a:sym typeface="Trebuchet MS"/>
                </a:rPr>
                <a:t>Planning for evaluation</a:t>
              </a:r>
              <a:endParaRPr sz="1400" b="1" dirty="0">
                <a:solidFill>
                  <a:schemeClr val="dk1"/>
                </a:solidFill>
                <a:latin typeface="Trebuchet MS"/>
                <a:ea typeface="Trebuchet MS"/>
                <a:cs typeface="Trebuchet MS"/>
                <a:sym typeface="Trebuchet MS"/>
              </a:endParaRPr>
            </a:p>
          </p:txBody>
        </p:sp>
        <p:sp>
          <p:nvSpPr>
            <p:cNvPr id="15" name="Google Shape;201;p4"/>
            <p:cNvSpPr txBox="1"/>
            <p:nvPr/>
          </p:nvSpPr>
          <p:spPr>
            <a:xfrm>
              <a:off x="3365" y="452"/>
              <a:ext cx="6492" cy="723"/>
            </a:xfrm>
            <a:prstGeom prst="rect">
              <a:avLst/>
            </a:prstGeom>
            <a:noFill/>
            <a:ln>
              <a:noFill/>
            </a:ln>
          </p:spPr>
          <p:txBody>
            <a:bodyPr spcFirstLastPara="1" wrap="square" lIns="0" tIns="0" rIns="0" bIns="0" anchor="t" anchorCtr="0">
              <a:noAutofit/>
            </a:bodyPr>
            <a:lstStyle/>
            <a:p>
              <a:pPr marL="190500" marR="0" lvl="0" indent="-190500" algn="ctr" rtl="0">
                <a:spcBef>
                  <a:spcPts val="0"/>
                </a:spcBef>
                <a:spcAft>
                  <a:spcPts val="0"/>
                </a:spcAft>
                <a:buNone/>
              </a:pPr>
              <a:r>
                <a:rPr lang="en-US" sz="1600" b="1" dirty="0">
                  <a:solidFill>
                    <a:schemeClr val="dk1"/>
                  </a:solidFill>
                  <a:latin typeface="Trebuchet MS"/>
                  <a:ea typeface="Trebuchet MS"/>
                  <a:cs typeface="Trebuchet MS"/>
                  <a:sym typeface="Trebuchet MS"/>
                </a:rPr>
                <a:t>Define the purpose and evaluability of evaluation</a:t>
              </a:r>
              <a:endParaRPr sz="2000" b="1" dirty="0">
                <a:solidFill>
                  <a:schemeClr val="dk1"/>
                </a:solidFill>
                <a:latin typeface="Trebuchet MS"/>
                <a:ea typeface="Trebuchet MS"/>
                <a:cs typeface="Trebuchet MS"/>
                <a:sym typeface="Trebuchet MS"/>
              </a:endParaRPr>
            </a:p>
            <a:p>
              <a:pPr marL="190500" marR="0" lvl="0" indent="-190500" algn="ctr" rtl="0">
                <a:spcBef>
                  <a:spcPts val="0"/>
                </a:spcBef>
                <a:spcAft>
                  <a:spcPts val="0"/>
                </a:spcAft>
                <a:buNone/>
              </a:pPr>
              <a:r>
                <a:rPr lang="en-US" sz="1600" b="1" dirty="0">
                  <a:solidFill>
                    <a:srgbClr val="C00000"/>
                  </a:solidFill>
                  <a:latin typeface="Tahoma"/>
                  <a:ea typeface="Tahoma"/>
                  <a:cs typeface="Tahoma"/>
                  <a:sym typeface="Tahoma"/>
                </a:rPr>
                <a:t>Prepare evaluation terms of reference (</a:t>
              </a:r>
              <a:r>
                <a:rPr lang="en-US" sz="1600" b="1" dirty="0" err="1">
                  <a:solidFill>
                    <a:srgbClr val="C00000"/>
                  </a:solidFill>
                  <a:latin typeface="Tahoma"/>
                  <a:ea typeface="Tahoma"/>
                  <a:cs typeface="Tahoma"/>
                  <a:sym typeface="Tahoma"/>
                </a:rPr>
                <a:t>ToR</a:t>
              </a:r>
              <a:r>
                <a:rPr lang="en-US" sz="1600" b="1" dirty="0">
                  <a:solidFill>
                    <a:srgbClr val="C00000"/>
                  </a:solidFill>
                  <a:latin typeface="Tahoma"/>
                  <a:ea typeface="Tahoma"/>
                  <a:cs typeface="Tahoma"/>
                  <a:sym typeface="Tahoma"/>
                </a:rPr>
                <a:t>)</a:t>
              </a:r>
              <a:endParaRPr sz="2000" b="1" dirty="0">
                <a:solidFill>
                  <a:srgbClr val="C00000"/>
                </a:solidFill>
                <a:latin typeface="Trebuchet MS"/>
                <a:ea typeface="Trebuchet MS"/>
                <a:cs typeface="Trebuchet MS"/>
                <a:sym typeface="Trebuchet MS"/>
              </a:endParaRPr>
            </a:p>
            <a:p>
              <a:pPr marL="342900" marR="0" lvl="0" indent="-342900" algn="ctr" rtl="0">
                <a:spcBef>
                  <a:spcPts val="0"/>
                </a:spcBef>
                <a:spcAft>
                  <a:spcPts val="0"/>
                </a:spcAft>
                <a:buClr>
                  <a:schemeClr val="dk1"/>
                </a:buClr>
                <a:buSzPts val="1000"/>
                <a:buFont typeface="Tahoma"/>
                <a:buChar char="•"/>
              </a:pPr>
              <a:r>
                <a:rPr lang="en-US" sz="1600" b="1" dirty="0">
                  <a:solidFill>
                    <a:schemeClr val="dk1"/>
                  </a:solidFill>
                  <a:latin typeface="Trebuchet MS"/>
                  <a:ea typeface="Trebuchet MS"/>
                  <a:cs typeface="Trebuchet MS"/>
                  <a:sym typeface="Trebuchet MS"/>
                </a:rPr>
                <a:t>Select evaluator(s)</a:t>
              </a:r>
              <a:endParaRPr sz="2000" b="1" dirty="0">
                <a:solidFill>
                  <a:schemeClr val="dk1"/>
                </a:solidFill>
                <a:latin typeface="Trebuchet MS"/>
                <a:ea typeface="Trebuchet MS"/>
                <a:cs typeface="Trebuchet MS"/>
                <a:sym typeface="Trebuchet MS"/>
              </a:endParaRPr>
            </a:p>
          </p:txBody>
        </p:sp>
      </p:grpSp>
    </p:spTree>
    <p:extLst>
      <p:ext uri="{BB962C8B-B14F-4D97-AF65-F5344CB8AC3E}">
        <p14:creationId xmlns:p14="http://schemas.microsoft.com/office/powerpoint/2010/main" val="35938175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0364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a:t>
            </a:r>
            <a:r>
              <a:rPr lang="en-US" sz="2800" b="1" dirty="0" smtClean="0">
                <a:latin typeface="Times New Roman" panose="02020603050405020304" pitchFamily="18" charset="0"/>
                <a:ea typeface="Tajawal Medium"/>
                <a:cs typeface="Times New Roman" panose="02020603050405020304" pitchFamily="18" charset="0"/>
                <a:sym typeface="Tajawal Medium"/>
              </a:rPr>
              <a:t>Part 2)</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374725" y="3625099"/>
            <a:ext cx="2591670" cy="2667532"/>
          </a:xfrm>
          <a:prstGeom prst="rect">
            <a:avLst/>
          </a:prstGeom>
          <a:noFill/>
          <a:ln>
            <a:noFill/>
          </a:ln>
        </p:spPr>
      </p:pic>
      <p:sp>
        <p:nvSpPr>
          <p:cNvPr id="2" name="Rectangle 1"/>
          <p:cNvSpPr/>
          <p:nvPr/>
        </p:nvSpPr>
        <p:spPr>
          <a:xfrm>
            <a:off x="4742883" y="2225590"/>
            <a:ext cx="4935967" cy="369332"/>
          </a:xfrm>
          <a:prstGeom prst="rect">
            <a:avLst/>
          </a:prstGeom>
        </p:spPr>
        <p:txBody>
          <a:bodyPr wrap="none">
            <a:spAutoFit/>
          </a:bodyPr>
          <a:lstStyle/>
          <a:p>
            <a:pPr lvl="0" algn="ctr"/>
            <a:r>
              <a:rPr lang="en-US" b="1" i="1" dirty="0">
                <a:solidFill>
                  <a:schemeClr val="accent2"/>
                </a:solidFill>
                <a:latin typeface="Times New Roman"/>
                <a:ea typeface="Times New Roman"/>
                <a:cs typeface="Times New Roman"/>
                <a:sym typeface="Times New Roman"/>
              </a:rPr>
              <a:t>Overview of key components of terms of reference</a:t>
            </a:r>
            <a:endParaRPr lang="en-US" b="1" i="1" dirty="0">
              <a:solidFill>
                <a:schemeClr val="accent2"/>
              </a:solidFill>
              <a:latin typeface="Times New Roman"/>
              <a:ea typeface="Times New Roman"/>
              <a:cs typeface="Times New Roman"/>
              <a:sym typeface="Times New Roman"/>
            </a:endParaRPr>
          </a:p>
        </p:txBody>
      </p:sp>
      <p:pic>
        <p:nvPicPr>
          <p:cNvPr id="11" name="Google Shape;222;p5"/>
          <p:cNvPicPr preferRelativeResize="0"/>
          <p:nvPr/>
        </p:nvPicPr>
        <p:blipFill rotWithShape="1">
          <a:blip r:embed="rId4">
            <a:alphaModFix/>
          </a:blip>
          <a:srcRect/>
          <a:stretch/>
        </p:blipFill>
        <p:spPr>
          <a:xfrm>
            <a:off x="3406202" y="2718396"/>
            <a:ext cx="7866497" cy="3147155"/>
          </a:xfrm>
          <a:prstGeom prst="rect">
            <a:avLst/>
          </a:prstGeom>
          <a:noFill/>
          <a:ln>
            <a:noFill/>
          </a:ln>
        </p:spPr>
      </p:pic>
    </p:spTree>
    <p:extLst>
      <p:ext uri="{BB962C8B-B14F-4D97-AF65-F5344CB8AC3E}">
        <p14:creationId xmlns:p14="http://schemas.microsoft.com/office/powerpoint/2010/main" val="21206625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7400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a:t>
            </a:r>
            <a:r>
              <a:rPr lang="en-US" sz="2800" b="1" dirty="0" smtClean="0">
                <a:latin typeface="Times New Roman" panose="02020603050405020304" pitchFamily="18" charset="0"/>
                <a:ea typeface="Tajawal Medium"/>
                <a:cs typeface="Times New Roman" panose="02020603050405020304" pitchFamily="18" charset="0"/>
                <a:sym typeface="Tajawal Medium"/>
              </a:rPr>
              <a:t>Part 2)</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690732" y="3125776"/>
            <a:ext cx="2591670" cy="2667532"/>
          </a:xfrm>
          <a:prstGeom prst="rect">
            <a:avLst/>
          </a:prstGeom>
          <a:noFill/>
          <a:ln>
            <a:noFill/>
          </a:ln>
        </p:spPr>
      </p:pic>
      <p:sp>
        <p:nvSpPr>
          <p:cNvPr id="11" name="Google Shape;250;p6"/>
          <p:cNvSpPr/>
          <p:nvPr/>
        </p:nvSpPr>
        <p:spPr>
          <a:xfrm>
            <a:off x="4756824" y="2190064"/>
            <a:ext cx="6074596" cy="2246729"/>
          </a:xfrm>
          <a:prstGeom prst="rect">
            <a:avLst/>
          </a:prstGeom>
          <a:solidFill>
            <a:schemeClr val="lt1"/>
          </a:solidFill>
          <a:ln w="12700" cap="flat" cmpd="sng">
            <a:solidFill>
              <a:schemeClr val="accent2"/>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just" rtl="0">
              <a:spcBef>
                <a:spcPts val="0"/>
              </a:spcBef>
              <a:spcAft>
                <a:spcPts val="0"/>
              </a:spcAft>
              <a:buNone/>
            </a:pPr>
            <a:r>
              <a:rPr lang="en-US" sz="1400" b="1" dirty="0">
                <a:solidFill>
                  <a:schemeClr val="dk1"/>
                </a:solidFill>
                <a:latin typeface="Times New Roman"/>
                <a:ea typeface="Times New Roman"/>
                <a:cs typeface="Times New Roman"/>
                <a:sym typeface="Times New Roman"/>
              </a:rPr>
              <a:t>The </a:t>
            </a:r>
            <a:r>
              <a:rPr lang="en-US" sz="1400" b="1" u="sng" dirty="0">
                <a:solidFill>
                  <a:srgbClr val="C00000"/>
                </a:solidFill>
                <a:latin typeface="Times New Roman"/>
                <a:ea typeface="Times New Roman"/>
                <a:cs typeface="Times New Roman"/>
                <a:sym typeface="Times New Roman"/>
              </a:rPr>
              <a:t>evaluation context </a:t>
            </a:r>
            <a:r>
              <a:rPr lang="en-US" sz="1400" b="1" dirty="0">
                <a:solidFill>
                  <a:schemeClr val="dk1"/>
                </a:solidFill>
                <a:latin typeface="Times New Roman"/>
                <a:ea typeface="Times New Roman"/>
                <a:cs typeface="Times New Roman"/>
                <a:sym typeface="Times New Roman"/>
              </a:rPr>
              <a:t>section provides a summary description of the political, economic, social, environmental and/or legal contexts in which the intervention is being implemented.</a:t>
            </a:r>
            <a:endParaRPr sz="1600" dirty="0"/>
          </a:p>
          <a:p>
            <a:pPr marL="0" marR="0" lvl="0" indent="0" algn="just" rtl="0">
              <a:spcBef>
                <a:spcPts val="0"/>
              </a:spcBef>
              <a:spcAft>
                <a:spcPts val="0"/>
              </a:spcAft>
              <a:buNone/>
            </a:pPr>
            <a:endParaRPr sz="1400" b="1" dirty="0">
              <a:solidFill>
                <a:schemeClr val="dk1"/>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400" b="1" dirty="0">
                <a:solidFill>
                  <a:schemeClr val="dk1"/>
                </a:solidFill>
                <a:latin typeface="Times New Roman"/>
                <a:ea typeface="Times New Roman"/>
                <a:cs typeface="Times New Roman"/>
                <a:sym typeface="Times New Roman"/>
              </a:rPr>
              <a:t>The </a:t>
            </a:r>
            <a:r>
              <a:rPr lang="en-US" sz="1400" b="1" u="sng" dirty="0">
                <a:solidFill>
                  <a:srgbClr val="C00000"/>
                </a:solidFill>
                <a:latin typeface="Times New Roman"/>
                <a:ea typeface="Times New Roman"/>
                <a:cs typeface="Times New Roman"/>
                <a:sym typeface="Times New Roman"/>
              </a:rPr>
              <a:t>evaluation purpose/objective </a:t>
            </a:r>
            <a:r>
              <a:rPr lang="en-US" sz="1400" b="1" dirty="0">
                <a:solidFill>
                  <a:schemeClr val="dk1"/>
                </a:solidFill>
                <a:latin typeface="Times New Roman"/>
                <a:ea typeface="Times New Roman"/>
                <a:cs typeface="Times New Roman"/>
                <a:sym typeface="Times New Roman"/>
              </a:rPr>
              <a:t>section explains why the evaluation is being conducted and the main objective of the evaluation itself. In this section, the intended audience for the evaluation and how the evaluation will be used are also included. These are important elements that provide information on its utilization for both accountability and learning purposes, as well as who may be concerned by its recommendations</a:t>
            </a:r>
            <a:r>
              <a:rPr lang="en-US" sz="1400" b="1" dirty="0" smtClean="0">
                <a:solidFill>
                  <a:schemeClr val="dk1"/>
                </a:solidFill>
                <a:latin typeface="Times New Roman"/>
                <a:ea typeface="Times New Roman"/>
                <a:cs typeface="Times New Roman"/>
                <a:sym typeface="Times New Roman"/>
              </a:rPr>
              <a:t>.</a:t>
            </a:r>
            <a:endParaRPr sz="1400" b="1" dirty="0">
              <a:solidFill>
                <a:schemeClr val="dk1"/>
              </a:solidFill>
              <a:latin typeface="Times New Roman"/>
              <a:ea typeface="Times New Roman"/>
              <a:cs typeface="Times New Roman"/>
              <a:sym typeface="Times New Roman"/>
            </a:endParaRPr>
          </a:p>
        </p:txBody>
      </p:sp>
      <p:sp>
        <p:nvSpPr>
          <p:cNvPr id="12" name="Google Shape;258;p6"/>
          <p:cNvSpPr/>
          <p:nvPr/>
        </p:nvSpPr>
        <p:spPr>
          <a:xfrm>
            <a:off x="4756824" y="4436793"/>
            <a:ext cx="6096000" cy="1169511"/>
          </a:xfrm>
          <a:prstGeom prst="rect">
            <a:avLst/>
          </a:prstGeom>
          <a:solidFill>
            <a:schemeClr val="lt1"/>
          </a:solidFill>
          <a:ln w="12700" cap="flat" cmpd="sng">
            <a:solidFill>
              <a:schemeClr val="accent2"/>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l" rtl="0">
              <a:spcBef>
                <a:spcPts val="0"/>
              </a:spcBef>
              <a:spcAft>
                <a:spcPts val="0"/>
              </a:spcAft>
              <a:buNone/>
            </a:pPr>
            <a:r>
              <a:rPr lang="en-US" sz="1400" b="1" dirty="0">
                <a:solidFill>
                  <a:schemeClr val="dk1"/>
                </a:solidFill>
                <a:latin typeface="Times New Roman"/>
                <a:ea typeface="Times New Roman"/>
                <a:cs typeface="Times New Roman"/>
                <a:sym typeface="Times New Roman"/>
              </a:rPr>
              <a:t>An </a:t>
            </a:r>
            <a:r>
              <a:rPr lang="en-US" sz="1400" b="1" u="sng" dirty="0">
                <a:solidFill>
                  <a:srgbClr val="C00000"/>
                </a:solidFill>
                <a:latin typeface="Times New Roman"/>
                <a:ea typeface="Times New Roman"/>
                <a:cs typeface="Times New Roman"/>
                <a:sym typeface="Times New Roman"/>
              </a:rPr>
              <a:t>evaluation scope </a:t>
            </a:r>
            <a:r>
              <a:rPr lang="en-US" sz="1400" b="1" dirty="0">
                <a:solidFill>
                  <a:schemeClr val="dk1"/>
                </a:solidFill>
                <a:latin typeface="Times New Roman"/>
                <a:ea typeface="Times New Roman"/>
                <a:cs typeface="Times New Roman"/>
                <a:sym typeface="Times New Roman"/>
              </a:rPr>
              <a:t>specifies what will be covered by the evaluation, including, for instance, the components or phases of the intervention that will be assessed, the period of the intervention to be covered (relevant phases or given years), any other intervention(s) that should also be considered or the geographical area to be covered</a:t>
            </a:r>
            <a:r>
              <a:rPr lang="en-US" sz="1400" b="1" dirty="0" smtClean="0">
                <a:solidFill>
                  <a:schemeClr val="dk1"/>
                </a:solidFill>
                <a:latin typeface="Times New Roman"/>
                <a:ea typeface="Times New Roman"/>
                <a:cs typeface="Times New Roman"/>
                <a:sym typeface="Times New Roman"/>
              </a:rPr>
              <a:t>.</a:t>
            </a:r>
            <a:endParaRPr sz="1400" b="1" dirty="0">
              <a:solidFill>
                <a:schemeClr val="dk1"/>
              </a:solidFill>
              <a:latin typeface="Times New Roman"/>
              <a:ea typeface="Times New Roman"/>
              <a:cs typeface="Times New Roman"/>
              <a:sym typeface="Times New Roman"/>
            </a:endParaRPr>
          </a:p>
        </p:txBody>
      </p:sp>
      <p:grpSp>
        <p:nvGrpSpPr>
          <p:cNvPr id="13" name="Google Shape;245;p6"/>
          <p:cNvGrpSpPr/>
          <p:nvPr/>
        </p:nvGrpSpPr>
        <p:grpSpPr>
          <a:xfrm>
            <a:off x="3884728" y="3073568"/>
            <a:ext cx="711426" cy="697230"/>
            <a:chOff x="0" y="0"/>
            <a:chExt cx="979" cy="1098"/>
          </a:xfrm>
        </p:grpSpPr>
        <p:sp>
          <p:nvSpPr>
            <p:cNvPr id="14" name="Google Shape;246;p6"/>
            <p:cNvSpPr/>
            <p:nvPr/>
          </p:nvSpPr>
          <p:spPr>
            <a:xfrm>
              <a:off x="0" y="0"/>
              <a:ext cx="979" cy="1098"/>
            </a:xfrm>
            <a:custGeom>
              <a:avLst/>
              <a:gdLst/>
              <a:ahLst/>
              <a:cxnLst/>
              <a:rect l="l" t="t" r="r" b="b"/>
              <a:pathLst>
                <a:path w="979" h="1098" extrusionOk="0">
                  <a:moveTo>
                    <a:pt x="466" y="816"/>
                  </a:moveTo>
                  <a:lnTo>
                    <a:pt x="441" y="787"/>
                  </a:lnTo>
                  <a:lnTo>
                    <a:pt x="429" y="764"/>
                  </a:lnTo>
                  <a:lnTo>
                    <a:pt x="429" y="808"/>
                  </a:lnTo>
                  <a:lnTo>
                    <a:pt x="394" y="823"/>
                  </a:lnTo>
                  <a:lnTo>
                    <a:pt x="360" y="840"/>
                  </a:lnTo>
                  <a:lnTo>
                    <a:pt x="327" y="861"/>
                  </a:lnTo>
                  <a:lnTo>
                    <a:pt x="297" y="886"/>
                  </a:lnTo>
                  <a:lnTo>
                    <a:pt x="21" y="886"/>
                  </a:lnTo>
                  <a:lnTo>
                    <a:pt x="21" y="881"/>
                  </a:lnTo>
                  <a:lnTo>
                    <a:pt x="20" y="876"/>
                  </a:lnTo>
                  <a:lnTo>
                    <a:pt x="20" y="779"/>
                  </a:lnTo>
                  <a:lnTo>
                    <a:pt x="22" y="765"/>
                  </a:lnTo>
                  <a:lnTo>
                    <a:pt x="26" y="754"/>
                  </a:lnTo>
                  <a:lnTo>
                    <a:pt x="34" y="744"/>
                  </a:lnTo>
                  <a:lnTo>
                    <a:pt x="44" y="735"/>
                  </a:lnTo>
                  <a:lnTo>
                    <a:pt x="81" y="713"/>
                  </a:lnTo>
                  <a:lnTo>
                    <a:pt x="119" y="696"/>
                  </a:lnTo>
                  <a:lnTo>
                    <a:pt x="158" y="682"/>
                  </a:lnTo>
                  <a:lnTo>
                    <a:pt x="200" y="672"/>
                  </a:lnTo>
                  <a:lnTo>
                    <a:pt x="229" y="668"/>
                  </a:lnTo>
                  <a:lnTo>
                    <a:pt x="259" y="668"/>
                  </a:lnTo>
                  <a:lnTo>
                    <a:pt x="288" y="670"/>
                  </a:lnTo>
                  <a:lnTo>
                    <a:pt x="317" y="675"/>
                  </a:lnTo>
                  <a:lnTo>
                    <a:pt x="335" y="679"/>
                  </a:lnTo>
                  <a:lnTo>
                    <a:pt x="387" y="693"/>
                  </a:lnTo>
                  <a:lnTo>
                    <a:pt x="390" y="709"/>
                  </a:lnTo>
                  <a:lnTo>
                    <a:pt x="394" y="725"/>
                  </a:lnTo>
                  <a:lnTo>
                    <a:pt x="397" y="740"/>
                  </a:lnTo>
                  <a:lnTo>
                    <a:pt x="402" y="754"/>
                  </a:lnTo>
                  <a:lnTo>
                    <a:pt x="407" y="768"/>
                  </a:lnTo>
                  <a:lnTo>
                    <a:pt x="414" y="782"/>
                  </a:lnTo>
                  <a:lnTo>
                    <a:pt x="422" y="795"/>
                  </a:lnTo>
                  <a:lnTo>
                    <a:pt x="429" y="808"/>
                  </a:lnTo>
                  <a:lnTo>
                    <a:pt x="429" y="764"/>
                  </a:lnTo>
                  <a:lnTo>
                    <a:pt x="424" y="755"/>
                  </a:lnTo>
                  <a:lnTo>
                    <a:pt x="413" y="720"/>
                  </a:lnTo>
                  <a:lnTo>
                    <a:pt x="409" y="682"/>
                  </a:lnTo>
                  <a:lnTo>
                    <a:pt x="404" y="680"/>
                  </a:lnTo>
                  <a:lnTo>
                    <a:pt x="401" y="678"/>
                  </a:lnTo>
                  <a:lnTo>
                    <a:pt x="397" y="677"/>
                  </a:lnTo>
                  <a:lnTo>
                    <a:pt x="373" y="669"/>
                  </a:lnTo>
                  <a:lnTo>
                    <a:pt x="368" y="668"/>
                  </a:lnTo>
                  <a:lnTo>
                    <a:pt x="349" y="662"/>
                  </a:lnTo>
                  <a:lnTo>
                    <a:pt x="325" y="656"/>
                  </a:lnTo>
                  <a:lnTo>
                    <a:pt x="300" y="651"/>
                  </a:lnTo>
                  <a:lnTo>
                    <a:pt x="271" y="648"/>
                  </a:lnTo>
                  <a:lnTo>
                    <a:pt x="242" y="647"/>
                  </a:lnTo>
                  <a:lnTo>
                    <a:pt x="213" y="649"/>
                  </a:lnTo>
                  <a:lnTo>
                    <a:pt x="184" y="654"/>
                  </a:lnTo>
                  <a:lnTo>
                    <a:pt x="144" y="665"/>
                  </a:lnTo>
                  <a:lnTo>
                    <a:pt x="106" y="679"/>
                  </a:lnTo>
                  <a:lnTo>
                    <a:pt x="69" y="697"/>
                  </a:lnTo>
                  <a:lnTo>
                    <a:pt x="33" y="718"/>
                  </a:lnTo>
                  <a:lnTo>
                    <a:pt x="18" y="731"/>
                  </a:lnTo>
                  <a:lnTo>
                    <a:pt x="8" y="745"/>
                  </a:lnTo>
                  <a:lnTo>
                    <a:pt x="2" y="762"/>
                  </a:lnTo>
                  <a:lnTo>
                    <a:pt x="0" y="779"/>
                  </a:lnTo>
                  <a:lnTo>
                    <a:pt x="0" y="895"/>
                  </a:lnTo>
                  <a:lnTo>
                    <a:pt x="1" y="901"/>
                  </a:lnTo>
                  <a:lnTo>
                    <a:pt x="1" y="907"/>
                  </a:lnTo>
                  <a:lnTo>
                    <a:pt x="305" y="907"/>
                  </a:lnTo>
                  <a:lnTo>
                    <a:pt x="315" y="898"/>
                  </a:lnTo>
                  <a:lnTo>
                    <a:pt x="323" y="888"/>
                  </a:lnTo>
                  <a:lnTo>
                    <a:pt x="326" y="886"/>
                  </a:lnTo>
                  <a:lnTo>
                    <a:pt x="333" y="881"/>
                  </a:lnTo>
                  <a:lnTo>
                    <a:pt x="354" y="867"/>
                  </a:lnTo>
                  <a:lnTo>
                    <a:pt x="375" y="855"/>
                  </a:lnTo>
                  <a:lnTo>
                    <a:pt x="397" y="844"/>
                  </a:lnTo>
                  <a:lnTo>
                    <a:pt x="420" y="834"/>
                  </a:lnTo>
                  <a:lnTo>
                    <a:pt x="466" y="816"/>
                  </a:lnTo>
                  <a:close/>
                  <a:moveTo>
                    <a:pt x="829" y="1076"/>
                  </a:moveTo>
                  <a:lnTo>
                    <a:pt x="829" y="957"/>
                  </a:lnTo>
                  <a:lnTo>
                    <a:pt x="829" y="939"/>
                  </a:lnTo>
                  <a:lnTo>
                    <a:pt x="822" y="926"/>
                  </a:lnTo>
                  <a:lnTo>
                    <a:pt x="812" y="918"/>
                  </a:lnTo>
                  <a:lnTo>
                    <a:pt x="809" y="915"/>
                  </a:lnTo>
                  <a:lnTo>
                    <a:pt x="809" y="1076"/>
                  </a:lnTo>
                  <a:lnTo>
                    <a:pt x="345" y="1076"/>
                  </a:lnTo>
                  <a:lnTo>
                    <a:pt x="345" y="1071"/>
                  </a:lnTo>
                  <a:lnTo>
                    <a:pt x="344" y="1065"/>
                  </a:lnTo>
                  <a:lnTo>
                    <a:pt x="344" y="986"/>
                  </a:lnTo>
                  <a:lnTo>
                    <a:pt x="344" y="971"/>
                  </a:lnTo>
                  <a:lnTo>
                    <a:pt x="345" y="956"/>
                  </a:lnTo>
                  <a:lnTo>
                    <a:pt x="349" y="943"/>
                  </a:lnTo>
                  <a:lnTo>
                    <a:pt x="357" y="931"/>
                  </a:lnTo>
                  <a:lnTo>
                    <a:pt x="369" y="922"/>
                  </a:lnTo>
                  <a:lnTo>
                    <a:pt x="392" y="907"/>
                  </a:lnTo>
                  <a:lnTo>
                    <a:pt x="416" y="894"/>
                  </a:lnTo>
                  <a:lnTo>
                    <a:pt x="441" y="883"/>
                  </a:lnTo>
                  <a:lnTo>
                    <a:pt x="468" y="874"/>
                  </a:lnTo>
                  <a:lnTo>
                    <a:pt x="488" y="868"/>
                  </a:lnTo>
                  <a:lnTo>
                    <a:pt x="508" y="863"/>
                  </a:lnTo>
                  <a:lnTo>
                    <a:pt x="529" y="859"/>
                  </a:lnTo>
                  <a:lnTo>
                    <a:pt x="550" y="856"/>
                  </a:lnTo>
                  <a:lnTo>
                    <a:pt x="563" y="855"/>
                  </a:lnTo>
                  <a:lnTo>
                    <a:pt x="576" y="855"/>
                  </a:lnTo>
                  <a:lnTo>
                    <a:pt x="604" y="857"/>
                  </a:lnTo>
                  <a:lnTo>
                    <a:pt x="622" y="859"/>
                  </a:lnTo>
                  <a:lnTo>
                    <a:pt x="640" y="862"/>
                  </a:lnTo>
                  <a:lnTo>
                    <a:pt x="658" y="866"/>
                  </a:lnTo>
                  <a:lnTo>
                    <a:pt x="676" y="871"/>
                  </a:lnTo>
                  <a:lnTo>
                    <a:pt x="707" y="880"/>
                  </a:lnTo>
                  <a:lnTo>
                    <a:pt x="737" y="892"/>
                  </a:lnTo>
                  <a:lnTo>
                    <a:pt x="765" y="908"/>
                  </a:lnTo>
                  <a:lnTo>
                    <a:pt x="791" y="927"/>
                  </a:lnTo>
                  <a:lnTo>
                    <a:pt x="800" y="935"/>
                  </a:lnTo>
                  <a:lnTo>
                    <a:pt x="809" y="944"/>
                  </a:lnTo>
                  <a:lnTo>
                    <a:pt x="809" y="951"/>
                  </a:lnTo>
                  <a:lnTo>
                    <a:pt x="809" y="1076"/>
                  </a:lnTo>
                  <a:lnTo>
                    <a:pt x="809" y="915"/>
                  </a:lnTo>
                  <a:lnTo>
                    <a:pt x="794" y="904"/>
                  </a:lnTo>
                  <a:lnTo>
                    <a:pt x="776" y="891"/>
                  </a:lnTo>
                  <a:lnTo>
                    <a:pt x="757" y="879"/>
                  </a:lnTo>
                  <a:lnTo>
                    <a:pt x="736" y="870"/>
                  </a:lnTo>
                  <a:lnTo>
                    <a:pt x="719" y="864"/>
                  </a:lnTo>
                  <a:lnTo>
                    <a:pt x="703" y="858"/>
                  </a:lnTo>
                  <a:lnTo>
                    <a:pt x="693" y="855"/>
                  </a:lnTo>
                  <a:lnTo>
                    <a:pt x="686" y="853"/>
                  </a:lnTo>
                  <a:lnTo>
                    <a:pt x="669" y="848"/>
                  </a:lnTo>
                  <a:lnTo>
                    <a:pt x="645" y="842"/>
                  </a:lnTo>
                  <a:lnTo>
                    <a:pt x="621" y="838"/>
                  </a:lnTo>
                  <a:lnTo>
                    <a:pt x="597" y="835"/>
                  </a:lnTo>
                  <a:lnTo>
                    <a:pt x="572" y="835"/>
                  </a:lnTo>
                  <a:lnTo>
                    <a:pt x="556" y="835"/>
                  </a:lnTo>
                  <a:lnTo>
                    <a:pt x="539" y="837"/>
                  </a:lnTo>
                  <a:lnTo>
                    <a:pt x="523" y="839"/>
                  </a:lnTo>
                  <a:lnTo>
                    <a:pt x="507" y="843"/>
                  </a:lnTo>
                  <a:lnTo>
                    <a:pt x="467" y="853"/>
                  </a:lnTo>
                  <a:lnTo>
                    <a:pt x="429" y="866"/>
                  </a:lnTo>
                  <a:lnTo>
                    <a:pt x="392" y="883"/>
                  </a:lnTo>
                  <a:lnTo>
                    <a:pt x="357" y="905"/>
                  </a:lnTo>
                  <a:lnTo>
                    <a:pt x="342" y="918"/>
                  </a:lnTo>
                  <a:lnTo>
                    <a:pt x="331" y="933"/>
                  </a:lnTo>
                  <a:lnTo>
                    <a:pt x="325" y="951"/>
                  </a:lnTo>
                  <a:lnTo>
                    <a:pt x="323" y="972"/>
                  </a:lnTo>
                  <a:lnTo>
                    <a:pt x="323" y="986"/>
                  </a:lnTo>
                  <a:lnTo>
                    <a:pt x="324" y="1016"/>
                  </a:lnTo>
                  <a:lnTo>
                    <a:pt x="323" y="1031"/>
                  </a:lnTo>
                  <a:lnTo>
                    <a:pt x="323" y="1096"/>
                  </a:lnTo>
                  <a:lnTo>
                    <a:pt x="329" y="1097"/>
                  </a:lnTo>
                  <a:lnTo>
                    <a:pt x="333" y="1097"/>
                  </a:lnTo>
                  <a:lnTo>
                    <a:pt x="826" y="1097"/>
                  </a:lnTo>
                  <a:lnTo>
                    <a:pt x="826" y="1096"/>
                  </a:lnTo>
                  <a:lnTo>
                    <a:pt x="827" y="1095"/>
                  </a:lnTo>
                  <a:lnTo>
                    <a:pt x="828" y="1095"/>
                  </a:lnTo>
                  <a:lnTo>
                    <a:pt x="829" y="1093"/>
                  </a:lnTo>
                  <a:lnTo>
                    <a:pt x="829" y="1076"/>
                  </a:lnTo>
                  <a:close/>
                  <a:moveTo>
                    <a:pt x="979" y="47"/>
                  </a:moveTo>
                  <a:lnTo>
                    <a:pt x="979" y="43"/>
                  </a:lnTo>
                  <a:lnTo>
                    <a:pt x="975" y="27"/>
                  </a:lnTo>
                  <a:lnTo>
                    <a:pt x="971" y="21"/>
                  </a:lnTo>
                  <a:lnTo>
                    <a:pt x="966" y="13"/>
                  </a:lnTo>
                  <a:lnTo>
                    <a:pt x="958" y="8"/>
                  </a:lnTo>
                  <a:lnTo>
                    <a:pt x="958" y="34"/>
                  </a:lnTo>
                  <a:lnTo>
                    <a:pt x="958" y="391"/>
                  </a:lnTo>
                  <a:lnTo>
                    <a:pt x="945" y="405"/>
                  </a:lnTo>
                  <a:lnTo>
                    <a:pt x="615" y="405"/>
                  </a:lnTo>
                  <a:lnTo>
                    <a:pt x="518" y="501"/>
                  </a:lnTo>
                  <a:lnTo>
                    <a:pt x="518" y="426"/>
                  </a:lnTo>
                  <a:lnTo>
                    <a:pt x="518" y="405"/>
                  </a:lnTo>
                  <a:lnTo>
                    <a:pt x="474" y="405"/>
                  </a:lnTo>
                  <a:lnTo>
                    <a:pt x="454" y="405"/>
                  </a:lnTo>
                  <a:lnTo>
                    <a:pt x="444" y="405"/>
                  </a:lnTo>
                  <a:lnTo>
                    <a:pt x="419" y="405"/>
                  </a:lnTo>
                  <a:lnTo>
                    <a:pt x="411" y="397"/>
                  </a:lnTo>
                  <a:lnTo>
                    <a:pt x="409" y="379"/>
                  </a:lnTo>
                  <a:lnTo>
                    <a:pt x="409" y="375"/>
                  </a:lnTo>
                  <a:lnTo>
                    <a:pt x="409" y="51"/>
                  </a:lnTo>
                  <a:lnTo>
                    <a:pt x="409" y="48"/>
                  </a:lnTo>
                  <a:lnTo>
                    <a:pt x="411" y="29"/>
                  </a:lnTo>
                  <a:lnTo>
                    <a:pt x="419" y="22"/>
                  </a:lnTo>
                  <a:lnTo>
                    <a:pt x="436" y="21"/>
                  </a:lnTo>
                  <a:lnTo>
                    <a:pt x="438" y="21"/>
                  </a:lnTo>
                  <a:lnTo>
                    <a:pt x="942" y="21"/>
                  </a:lnTo>
                  <a:lnTo>
                    <a:pt x="952" y="27"/>
                  </a:lnTo>
                  <a:lnTo>
                    <a:pt x="958" y="34"/>
                  </a:lnTo>
                  <a:lnTo>
                    <a:pt x="958" y="8"/>
                  </a:lnTo>
                  <a:lnTo>
                    <a:pt x="953" y="5"/>
                  </a:lnTo>
                  <a:lnTo>
                    <a:pt x="936" y="1"/>
                  </a:lnTo>
                  <a:lnTo>
                    <a:pt x="935" y="1"/>
                  </a:lnTo>
                  <a:lnTo>
                    <a:pt x="933" y="0"/>
                  </a:lnTo>
                  <a:lnTo>
                    <a:pt x="930" y="1"/>
                  </a:lnTo>
                  <a:lnTo>
                    <a:pt x="436" y="1"/>
                  </a:lnTo>
                  <a:lnTo>
                    <a:pt x="432" y="0"/>
                  </a:lnTo>
                  <a:lnTo>
                    <a:pt x="427" y="1"/>
                  </a:lnTo>
                  <a:lnTo>
                    <a:pt x="416" y="4"/>
                  </a:lnTo>
                  <a:lnTo>
                    <a:pt x="406" y="9"/>
                  </a:lnTo>
                  <a:lnTo>
                    <a:pt x="398" y="17"/>
                  </a:lnTo>
                  <a:lnTo>
                    <a:pt x="393" y="28"/>
                  </a:lnTo>
                  <a:lnTo>
                    <a:pt x="390" y="39"/>
                  </a:lnTo>
                  <a:lnTo>
                    <a:pt x="389" y="51"/>
                  </a:lnTo>
                  <a:lnTo>
                    <a:pt x="388" y="371"/>
                  </a:lnTo>
                  <a:lnTo>
                    <a:pt x="388" y="374"/>
                  </a:lnTo>
                  <a:lnTo>
                    <a:pt x="388" y="375"/>
                  </a:lnTo>
                  <a:lnTo>
                    <a:pt x="389" y="379"/>
                  </a:lnTo>
                  <a:lnTo>
                    <a:pt x="393" y="400"/>
                  </a:lnTo>
                  <a:lnTo>
                    <a:pt x="402" y="413"/>
                  </a:lnTo>
                  <a:lnTo>
                    <a:pt x="415" y="422"/>
                  </a:lnTo>
                  <a:lnTo>
                    <a:pt x="436" y="425"/>
                  </a:lnTo>
                  <a:lnTo>
                    <a:pt x="447" y="426"/>
                  </a:lnTo>
                  <a:lnTo>
                    <a:pt x="458" y="426"/>
                  </a:lnTo>
                  <a:lnTo>
                    <a:pt x="469" y="426"/>
                  </a:lnTo>
                  <a:lnTo>
                    <a:pt x="484" y="426"/>
                  </a:lnTo>
                  <a:lnTo>
                    <a:pt x="486" y="426"/>
                  </a:lnTo>
                  <a:lnTo>
                    <a:pt x="490" y="426"/>
                  </a:lnTo>
                  <a:lnTo>
                    <a:pt x="497" y="427"/>
                  </a:lnTo>
                  <a:lnTo>
                    <a:pt x="497" y="548"/>
                  </a:lnTo>
                  <a:lnTo>
                    <a:pt x="502" y="550"/>
                  </a:lnTo>
                  <a:lnTo>
                    <a:pt x="507" y="545"/>
                  </a:lnTo>
                  <a:lnTo>
                    <a:pt x="511" y="540"/>
                  </a:lnTo>
                  <a:lnTo>
                    <a:pt x="549" y="501"/>
                  </a:lnTo>
                  <a:lnTo>
                    <a:pt x="561" y="490"/>
                  </a:lnTo>
                  <a:lnTo>
                    <a:pt x="584" y="467"/>
                  </a:lnTo>
                  <a:lnTo>
                    <a:pt x="606" y="443"/>
                  </a:lnTo>
                  <a:lnTo>
                    <a:pt x="616" y="435"/>
                  </a:lnTo>
                  <a:lnTo>
                    <a:pt x="627" y="429"/>
                  </a:lnTo>
                  <a:lnTo>
                    <a:pt x="638" y="426"/>
                  </a:lnTo>
                  <a:lnTo>
                    <a:pt x="651" y="425"/>
                  </a:lnTo>
                  <a:lnTo>
                    <a:pt x="786" y="426"/>
                  </a:lnTo>
                  <a:lnTo>
                    <a:pt x="927" y="426"/>
                  </a:lnTo>
                  <a:lnTo>
                    <a:pt x="933" y="426"/>
                  </a:lnTo>
                  <a:lnTo>
                    <a:pt x="937" y="426"/>
                  </a:lnTo>
                  <a:lnTo>
                    <a:pt x="938" y="425"/>
                  </a:lnTo>
                  <a:lnTo>
                    <a:pt x="939" y="425"/>
                  </a:lnTo>
                  <a:lnTo>
                    <a:pt x="952" y="422"/>
                  </a:lnTo>
                  <a:lnTo>
                    <a:pt x="963" y="416"/>
                  </a:lnTo>
                  <a:lnTo>
                    <a:pt x="971" y="406"/>
                  </a:lnTo>
                  <a:lnTo>
                    <a:pt x="976" y="393"/>
                  </a:lnTo>
                  <a:lnTo>
                    <a:pt x="977" y="384"/>
                  </a:lnTo>
                  <a:lnTo>
                    <a:pt x="979" y="375"/>
                  </a:lnTo>
                  <a:lnTo>
                    <a:pt x="979" y="51"/>
                  </a:lnTo>
                  <a:lnTo>
                    <a:pt x="979" y="47"/>
                  </a:lnTo>
                  <a:close/>
                </a:path>
              </a:pathLst>
            </a:custGeom>
            <a:solidFill>
              <a:srgbClr val="6950A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5" name="Google Shape;247;p6"/>
            <p:cNvPicPr preferRelativeResize="0"/>
            <p:nvPr/>
          </p:nvPicPr>
          <p:blipFill rotWithShape="1">
            <a:blip r:embed="rId4">
              <a:alphaModFix/>
            </a:blip>
            <a:srcRect/>
            <a:stretch/>
          </p:blipFill>
          <p:spPr>
            <a:xfrm>
              <a:off x="444" y="560"/>
              <a:ext cx="264" cy="262"/>
            </a:xfrm>
            <a:prstGeom prst="rect">
              <a:avLst/>
            </a:prstGeom>
            <a:noFill/>
            <a:ln>
              <a:noFill/>
            </a:ln>
          </p:spPr>
        </p:pic>
        <p:pic>
          <p:nvPicPr>
            <p:cNvPr id="16" name="Google Shape;248;p6"/>
            <p:cNvPicPr preferRelativeResize="0"/>
            <p:nvPr/>
          </p:nvPicPr>
          <p:blipFill rotWithShape="1">
            <a:blip r:embed="rId5">
              <a:alphaModFix/>
            </a:blip>
            <a:srcRect/>
            <a:stretch/>
          </p:blipFill>
          <p:spPr>
            <a:xfrm>
              <a:off x="121" y="373"/>
              <a:ext cx="262" cy="259"/>
            </a:xfrm>
            <a:prstGeom prst="rect">
              <a:avLst/>
            </a:prstGeom>
            <a:noFill/>
            <a:ln>
              <a:noFill/>
            </a:ln>
          </p:spPr>
        </p:pic>
        <p:pic>
          <p:nvPicPr>
            <p:cNvPr id="17" name="Google Shape;249;p6"/>
            <p:cNvPicPr preferRelativeResize="0"/>
            <p:nvPr/>
          </p:nvPicPr>
          <p:blipFill rotWithShape="1">
            <a:blip r:embed="rId6">
              <a:alphaModFix/>
            </a:blip>
            <a:srcRect/>
            <a:stretch/>
          </p:blipFill>
          <p:spPr>
            <a:xfrm>
              <a:off x="577" y="52"/>
              <a:ext cx="208" cy="321"/>
            </a:xfrm>
            <a:prstGeom prst="rect">
              <a:avLst/>
            </a:prstGeom>
            <a:noFill/>
            <a:ln>
              <a:noFill/>
            </a:ln>
          </p:spPr>
        </p:pic>
      </p:grpSp>
      <p:grpSp>
        <p:nvGrpSpPr>
          <p:cNvPr id="18" name="Google Shape;251;p6"/>
          <p:cNvGrpSpPr/>
          <p:nvPr/>
        </p:nvGrpSpPr>
        <p:grpSpPr>
          <a:xfrm>
            <a:off x="3820184" y="4629938"/>
            <a:ext cx="775970" cy="532130"/>
            <a:chOff x="0" y="0"/>
            <a:chExt cx="1222" cy="838"/>
          </a:xfrm>
        </p:grpSpPr>
        <p:sp>
          <p:nvSpPr>
            <p:cNvPr id="19" name="Google Shape;252;p6"/>
            <p:cNvSpPr/>
            <p:nvPr/>
          </p:nvSpPr>
          <p:spPr>
            <a:xfrm>
              <a:off x="82" y="184"/>
              <a:ext cx="376" cy="641"/>
            </a:xfrm>
            <a:custGeom>
              <a:avLst/>
              <a:gdLst/>
              <a:ahLst/>
              <a:cxnLst/>
              <a:rect l="l" t="t" r="r" b="b"/>
              <a:pathLst>
                <a:path w="376" h="641" extrusionOk="0">
                  <a:moveTo>
                    <a:pt x="102" y="0"/>
                  </a:moveTo>
                  <a:lnTo>
                    <a:pt x="82" y="0"/>
                  </a:lnTo>
                  <a:lnTo>
                    <a:pt x="49" y="10"/>
                  </a:lnTo>
                  <a:lnTo>
                    <a:pt x="23" y="31"/>
                  </a:lnTo>
                  <a:lnTo>
                    <a:pt x="6" y="61"/>
                  </a:lnTo>
                  <a:lnTo>
                    <a:pt x="0" y="95"/>
                  </a:lnTo>
                  <a:lnTo>
                    <a:pt x="0" y="314"/>
                  </a:lnTo>
                  <a:lnTo>
                    <a:pt x="7" y="350"/>
                  </a:lnTo>
                  <a:lnTo>
                    <a:pt x="27" y="380"/>
                  </a:lnTo>
                  <a:lnTo>
                    <a:pt x="56" y="400"/>
                  </a:lnTo>
                  <a:lnTo>
                    <a:pt x="93" y="407"/>
                  </a:lnTo>
                  <a:lnTo>
                    <a:pt x="243" y="407"/>
                  </a:lnTo>
                  <a:lnTo>
                    <a:pt x="243" y="583"/>
                  </a:lnTo>
                  <a:lnTo>
                    <a:pt x="247" y="603"/>
                  </a:lnTo>
                  <a:lnTo>
                    <a:pt x="257" y="621"/>
                  </a:lnTo>
                  <a:lnTo>
                    <a:pt x="273" y="633"/>
                  </a:lnTo>
                  <a:lnTo>
                    <a:pt x="293" y="639"/>
                  </a:lnTo>
                  <a:lnTo>
                    <a:pt x="294" y="640"/>
                  </a:lnTo>
                  <a:lnTo>
                    <a:pt x="296" y="640"/>
                  </a:lnTo>
                  <a:lnTo>
                    <a:pt x="298" y="640"/>
                  </a:lnTo>
                  <a:lnTo>
                    <a:pt x="319" y="636"/>
                  </a:lnTo>
                  <a:lnTo>
                    <a:pt x="337" y="624"/>
                  </a:lnTo>
                  <a:lnTo>
                    <a:pt x="348" y="607"/>
                  </a:lnTo>
                  <a:lnTo>
                    <a:pt x="297" y="607"/>
                  </a:lnTo>
                  <a:lnTo>
                    <a:pt x="296" y="607"/>
                  </a:lnTo>
                  <a:lnTo>
                    <a:pt x="284" y="605"/>
                  </a:lnTo>
                  <a:lnTo>
                    <a:pt x="276" y="595"/>
                  </a:lnTo>
                  <a:lnTo>
                    <a:pt x="276" y="585"/>
                  </a:lnTo>
                  <a:lnTo>
                    <a:pt x="276" y="374"/>
                  </a:lnTo>
                  <a:lnTo>
                    <a:pt x="93" y="374"/>
                  </a:lnTo>
                  <a:lnTo>
                    <a:pt x="69" y="369"/>
                  </a:lnTo>
                  <a:lnTo>
                    <a:pt x="50" y="356"/>
                  </a:lnTo>
                  <a:lnTo>
                    <a:pt x="37" y="337"/>
                  </a:lnTo>
                  <a:lnTo>
                    <a:pt x="33" y="314"/>
                  </a:lnTo>
                  <a:lnTo>
                    <a:pt x="33" y="95"/>
                  </a:lnTo>
                  <a:lnTo>
                    <a:pt x="36" y="72"/>
                  </a:lnTo>
                  <a:lnTo>
                    <a:pt x="48" y="53"/>
                  </a:lnTo>
                  <a:lnTo>
                    <a:pt x="65" y="39"/>
                  </a:lnTo>
                  <a:lnTo>
                    <a:pt x="86" y="32"/>
                  </a:lnTo>
                  <a:lnTo>
                    <a:pt x="165" y="32"/>
                  </a:lnTo>
                  <a:lnTo>
                    <a:pt x="160" y="28"/>
                  </a:lnTo>
                  <a:lnTo>
                    <a:pt x="154" y="23"/>
                  </a:lnTo>
                  <a:lnTo>
                    <a:pt x="138" y="11"/>
                  </a:lnTo>
                  <a:lnTo>
                    <a:pt x="121" y="4"/>
                  </a:lnTo>
                  <a:lnTo>
                    <a:pt x="102" y="0"/>
                  </a:lnTo>
                  <a:close/>
                  <a:moveTo>
                    <a:pt x="139" y="110"/>
                  </a:moveTo>
                  <a:lnTo>
                    <a:pt x="129" y="112"/>
                  </a:lnTo>
                  <a:lnTo>
                    <a:pt x="118" y="126"/>
                  </a:lnTo>
                  <a:lnTo>
                    <a:pt x="120" y="137"/>
                  </a:lnTo>
                  <a:lnTo>
                    <a:pt x="152" y="160"/>
                  </a:lnTo>
                  <a:lnTo>
                    <a:pt x="152" y="330"/>
                  </a:lnTo>
                  <a:lnTo>
                    <a:pt x="310" y="330"/>
                  </a:lnTo>
                  <a:lnTo>
                    <a:pt x="320" y="340"/>
                  </a:lnTo>
                  <a:lnTo>
                    <a:pt x="320" y="597"/>
                  </a:lnTo>
                  <a:lnTo>
                    <a:pt x="310" y="607"/>
                  </a:lnTo>
                  <a:lnTo>
                    <a:pt x="348" y="607"/>
                  </a:lnTo>
                  <a:lnTo>
                    <a:pt x="349" y="607"/>
                  </a:lnTo>
                  <a:lnTo>
                    <a:pt x="353" y="585"/>
                  </a:lnTo>
                  <a:lnTo>
                    <a:pt x="353" y="352"/>
                  </a:lnTo>
                  <a:lnTo>
                    <a:pt x="349" y="331"/>
                  </a:lnTo>
                  <a:lnTo>
                    <a:pt x="337" y="313"/>
                  </a:lnTo>
                  <a:lnTo>
                    <a:pt x="319" y="301"/>
                  </a:lnTo>
                  <a:lnTo>
                    <a:pt x="298" y="297"/>
                  </a:lnTo>
                  <a:lnTo>
                    <a:pt x="185" y="297"/>
                  </a:lnTo>
                  <a:lnTo>
                    <a:pt x="185" y="185"/>
                  </a:lnTo>
                  <a:lnTo>
                    <a:pt x="348" y="185"/>
                  </a:lnTo>
                  <a:lnTo>
                    <a:pt x="357" y="179"/>
                  </a:lnTo>
                  <a:lnTo>
                    <a:pt x="369" y="164"/>
                  </a:lnTo>
                  <a:lnTo>
                    <a:pt x="370" y="160"/>
                  </a:lnTo>
                  <a:lnTo>
                    <a:pt x="331" y="160"/>
                  </a:lnTo>
                  <a:lnTo>
                    <a:pt x="319" y="160"/>
                  </a:lnTo>
                  <a:lnTo>
                    <a:pt x="209" y="160"/>
                  </a:lnTo>
                  <a:lnTo>
                    <a:pt x="205" y="159"/>
                  </a:lnTo>
                  <a:lnTo>
                    <a:pt x="201" y="156"/>
                  </a:lnTo>
                  <a:lnTo>
                    <a:pt x="139" y="110"/>
                  </a:lnTo>
                  <a:close/>
                  <a:moveTo>
                    <a:pt x="348" y="185"/>
                  </a:moveTo>
                  <a:lnTo>
                    <a:pt x="185" y="185"/>
                  </a:lnTo>
                  <a:lnTo>
                    <a:pt x="193" y="190"/>
                  </a:lnTo>
                  <a:lnTo>
                    <a:pt x="204" y="193"/>
                  </a:lnTo>
                  <a:lnTo>
                    <a:pt x="319" y="193"/>
                  </a:lnTo>
                  <a:lnTo>
                    <a:pt x="339" y="189"/>
                  </a:lnTo>
                  <a:lnTo>
                    <a:pt x="348" y="185"/>
                  </a:lnTo>
                  <a:close/>
                  <a:moveTo>
                    <a:pt x="165" y="32"/>
                  </a:moveTo>
                  <a:lnTo>
                    <a:pt x="99" y="32"/>
                  </a:lnTo>
                  <a:lnTo>
                    <a:pt x="111" y="35"/>
                  </a:lnTo>
                  <a:lnTo>
                    <a:pt x="122" y="40"/>
                  </a:lnTo>
                  <a:lnTo>
                    <a:pt x="132" y="47"/>
                  </a:lnTo>
                  <a:lnTo>
                    <a:pt x="138" y="53"/>
                  </a:lnTo>
                  <a:lnTo>
                    <a:pt x="147" y="61"/>
                  </a:lnTo>
                  <a:lnTo>
                    <a:pt x="156" y="69"/>
                  </a:lnTo>
                  <a:lnTo>
                    <a:pt x="166" y="76"/>
                  </a:lnTo>
                  <a:lnTo>
                    <a:pt x="221" y="117"/>
                  </a:lnTo>
                  <a:lnTo>
                    <a:pt x="333" y="117"/>
                  </a:lnTo>
                  <a:lnTo>
                    <a:pt x="343" y="126"/>
                  </a:lnTo>
                  <a:lnTo>
                    <a:pt x="343" y="141"/>
                  </a:lnTo>
                  <a:lnTo>
                    <a:pt x="341" y="152"/>
                  </a:lnTo>
                  <a:lnTo>
                    <a:pt x="331" y="160"/>
                  </a:lnTo>
                  <a:lnTo>
                    <a:pt x="370" y="160"/>
                  </a:lnTo>
                  <a:lnTo>
                    <a:pt x="376" y="144"/>
                  </a:lnTo>
                  <a:lnTo>
                    <a:pt x="373" y="122"/>
                  </a:lnTo>
                  <a:lnTo>
                    <a:pt x="364" y="104"/>
                  </a:lnTo>
                  <a:lnTo>
                    <a:pt x="347" y="90"/>
                  </a:lnTo>
                  <a:lnTo>
                    <a:pt x="327" y="84"/>
                  </a:lnTo>
                  <a:lnTo>
                    <a:pt x="325" y="84"/>
                  </a:lnTo>
                  <a:lnTo>
                    <a:pt x="323" y="84"/>
                  </a:lnTo>
                  <a:lnTo>
                    <a:pt x="232" y="84"/>
                  </a:lnTo>
                  <a:lnTo>
                    <a:pt x="185" y="50"/>
                  </a:lnTo>
                  <a:lnTo>
                    <a:pt x="177" y="43"/>
                  </a:lnTo>
                  <a:lnTo>
                    <a:pt x="168" y="36"/>
                  </a:lnTo>
                  <a:lnTo>
                    <a:pt x="165" y="32"/>
                  </a:lnTo>
                  <a:close/>
                </a:path>
              </a:pathLst>
            </a:custGeom>
            <a:solidFill>
              <a:srgbClr val="6950A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0" name="Google Shape;253;p6"/>
            <p:cNvPicPr preferRelativeResize="0"/>
            <p:nvPr/>
          </p:nvPicPr>
          <p:blipFill rotWithShape="1">
            <a:blip r:embed="rId7">
              <a:alphaModFix/>
            </a:blip>
            <a:srcRect/>
            <a:stretch/>
          </p:blipFill>
          <p:spPr>
            <a:xfrm>
              <a:off x="82" y="0"/>
              <a:ext cx="166" cy="165"/>
            </a:xfrm>
            <a:prstGeom prst="rect">
              <a:avLst/>
            </a:prstGeom>
            <a:noFill/>
            <a:ln>
              <a:noFill/>
            </a:ln>
          </p:spPr>
        </p:pic>
        <p:sp>
          <p:nvSpPr>
            <p:cNvPr id="21" name="Google Shape;254;p6"/>
            <p:cNvSpPr/>
            <p:nvPr/>
          </p:nvSpPr>
          <p:spPr>
            <a:xfrm>
              <a:off x="0" y="184"/>
              <a:ext cx="1140" cy="654"/>
            </a:xfrm>
            <a:custGeom>
              <a:avLst/>
              <a:gdLst/>
              <a:ahLst/>
              <a:cxnLst/>
              <a:rect l="l" t="t" r="r" b="b"/>
              <a:pathLst>
                <a:path w="1140" h="654" extrusionOk="0">
                  <a:moveTo>
                    <a:pt x="297" y="463"/>
                  </a:moveTo>
                  <a:lnTo>
                    <a:pt x="290" y="455"/>
                  </a:lnTo>
                  <a:lnTo>
                    <a:pt x="281" y="455"/>
                  </a:lnTo>
                  <a:lnTo>
                    <a:pt x="165" y="455"/>
                  </a:lnTo>
                  <a:lnTo>
                    <a:pt x="114" y="445"/>
                  </a:lnTo>
                  <a:lnTo>
                    <a:pt x="72" y="416"/>
                  </a:lnTo>
                  <a:lnTo>
                    <a:pt x="43" y="375"/>
                  </a:lnTo>
                  <a:lnTo>
                    <a:pt x="33" y="323"/>
                  </a:lnTo>
                  <a:lnTo>
                    <a:pt x="33" y="100"/>
                  </a:lnTo>
                  <a:lnTo>
                    <a:pt x="26" y="92"/>
                  </a:lnTo>
                  <a:lnTo>
                    <a:pt x="7" y="92"/>
                  </a:lnTo>
                  <a:lnTo>
                    <a:pt x="0" y="100"/>
                  </a:lnTo>
                  <a:lnTo>
                    <a:pt x="0" y="323"/>
                  </a:lnTo>
                  <a:lnTo>
                    <a:pt x="10" y="379"/>
                  </a:lnTo>
                  <a:lnTo>
                    <a:pt x="37" y="427"/>
                  </a:lnTo>
                  <a:lnTo>
                    <a:pt x="79" y="464"/>
                  </a:lnTo>
                  <a:lnTo>
                    <a:pt x="132" y="485"/>
                  </a:lnTo>
                  <a:lnTo>
                    <a:pt x="132" y="620"/>
                  </a:lnTo>
                  <a:lnTo>
                    <a:pt x="50" y="620"/>
                  </a:lnTo>
                  <a:lnTo>
                    <a:pt x="50" y="653"/>
                  </a:lnTo>
                  <a:lnTo>
                    <a:pt x="248" y="653"/>
                  </a:lnTo>
                  <a:lnTo>
                    <a:pt x="248" y="620"/>
                  </a:lnTo>
                  <a:lnTo>
                    <a:pt x="165" y="620"/>
                  </a:lnTo>
                  <a:lnTo>
                    <a:pt x="165" y="488"/>
                  </a:lnTo>
                  <a:lnTo>
                    <a:pt x="290" y="488"/>
                  </a:lnTo>
                  <a:lnTo>
                    <a:pt x="297" y="481"/>
                  </a:lnTo>
                  <a:lnTo>
                    <a:pt x="297" y="463"/>
                  </a:lnTo>
                  <a:close/>
                  <a:moveTo>
                    <a:pt x="908" y="232"/>
                  </a:moveTo>
                  <a:lnTo>
                    <a:pt x="901" y="224"/>
                  </a:lnTo>
                  <a:lnTo>
                    <a:pt x="321" y="224"/>
                  </a:lnTo>
                  <a:lnTo>
                    <a:pt x="314" y="232"/>
                  </a:lnTo>
                  <a:lnTo>
                    <a:pt x="314" y="250"/>
                  </a:lnTo>
                  <a:lnTo>
                    <a:pt x="321" y="257"/>
                  </a:lnTo>
                  <a:lnTo>
                    <a:pt x="594" y="257"/>
                  </a:lnTo>
                  <a:lnTo>
                    <a:pt x="594" y="620"/>
                  </a:lnTo>
                  <a:lnTo>
                    <a:pt x="479" y="620"/>
                  </a:lnTo>
                  <a:lnTo>
                    <a:pt x="479" y="653"/>
                  </a:lnTo>
                  <a:lnTo>
                    <a:pt x="743" y="653"/>
                  </a:lnTo>
                  <a:lnTo>
                    <a:pt x="743" y="620"/>
                  </a:lnTo>
                  <a:lnTo>
                    <a:pt x="627" y="620"/>
                  </a:lnTo>
                  <a:lnTo>
                    <a:pt x="627" y="257"/>
                  </a:lnTo>
                  <a:lnTo>
                    <a:pt x="901" y="257"/>
                  </a:lnTo>
                  <a:lnTo>
                    <a:pt x="908" y="250"/>
                  </a:lnTo>
                  <a:lnTo>
                    <a:pt x="908" y="232"/>
                  </a:lnTo>
                  <a:close/>
                  <a:moveTo>
                    <a:pt x="1139" y="314"/>
                  </a:moveTo>
                  <a:lnTo>
                    <a:pt x="1139" y="95"/>
                  </a:lnTo>
                  <a:lnTo>
                    <a:pt x="1133" y="61"/>
                  </a:lnTo>
                  <a:lnTo>
                    <a:pt x="1117" y="32"/>
                  </a:lnTo>
                  <a:lnTo>
                    <a:pt x="1116" y="31"/>
                  </a:lnTo>
                  <a:lnTo>
                    <a:pt x="1106" y="24"/>
                  </a:lnTo>
                  <a:lnTo>
                    <a:pt x="1106" y="95"/>
                  </a:lnTo>
                  <a:lnTo>
                    <a:pt x="1106" y="314"/>
                  </a:lnTo>
                  <a:lnTo>
                    <a:pt x="1102" y="337"/>
                  </a:lnTo>
                  <a:lnTo>
                    <a:pt x="1089" y="356"/>
                  </a:lnTo>
                  <a:lnTo>
                    <a:pt x="1070" y="369"/>
                  </a:lnTo>
                  <a:lnTo>
                    <a:pt x="1046" y="374"/>
                  </a:lnTo>
                  <a:lnTo>
                    <a:pt x="863" y="374"/>
                  </a:lnTo>
                  <a:lnTo>
                    <a:pt x="863" y="585"/>
                  </a:lnTo>
                  <a:lnTo>
                    <a:pt x="863" y="595"/>
                  </a:lnTo>
                  <a:lnTo>
                    <a:pt x="855" y="605"/>
                  </a:lnTo>
                  <a:lnTo>
                    <a:pt x="843" y="607"/>
                  </a:lnTo>
                  <a:lnTo>
                    <a:pt x="837" y="607"/>
                  </a:lnTo>
                  <a:lnTo>
                    <a:pt x="831" y="605"/>
                  </a:lnTo>
                  <a:lnTo>
                    <a:pt x="826" y="601"/>
                  </a:lnTo>
                  <a:lnTo>
                    <a:pt x="822" y="597"/>
                  </a:lnTo>
                  <a:lnTo>
                    <a:pt x="819" y="591"/>
                  </a:lnTo>
                  <a:lnTo>
                    <a:pt x="819" y="340"/>
                  </a:lnTo>
                  <a:lnTo>
                    <a:pt x="829" y="330"/>
                  </a:lnTo>
                  <a:lnTo>
                    <a:pt x="987" y="330"/>
                  </a:lnTo>
                  <a:lnTo>
                    <a:pt x="987" y="185"/>
                  </a:lnTo>
                  <a:lnTo>
                    <a:pt x="987" y="160"/>
                  </a:lnTo>
                  <a:lnTo>
                    <a:pt x="1012" y="142"/>
                  </a:lnTo>
                  <a:lnTo>
                    <a:pt x="1019" y="137"/>
                  </a:lnTo>
                  <a:lnTo>
                    <a:pt x="1021" y="126"/>
                  </a:lnTo>
                  <a:lnTo>
                    <a:pt x="1010" y="112"/>
                  </a:lnTo>
                  <a:lnTo>
                    <a:pt x="1000" y="110"/>
                  </a:lnTo>
                  <a:lnTo>
                    <a:pt x="938" y="156"/>
                  </a:lnTo>
                  <a:lnTo>
                    <a:pt x="934" y="158"/>
                  </a:lnTo>
                  <a:lnTo>
                    <a:pt x="930" y="160"/>
                  </a:lnTo>
                  <a:lnTo>
                    <a:pt x="925" y="160"/>
                  </a:lnTo>
                  <a:lnTo>
                    <a:pt x="820" y="160"/>
                  </a:lnTo>
                  <a:lnTo>
                    <a:pt x="808" y="160"/>
                  </a:lnTo>
                  <a:lnTo>
                    <a:pt x="798" y="152"/>
                  </a:lnTo>
                  <a:lnTo>
                    <a:pt x="796" y="141"/>
                  </a:lnTo>
                  <a:lnTo>
                    <a:pt x="795" y="129"/>
                  </a:lnTo>
                  <a:lnTo>
                    <a:pt x="804" y="118"/>
                  </a:lnTo>
                  <a:lnTo>
                    <a:pt x="816" y="117"/>
                  </a:lnTo>
                  <a:lnTo>
                    <a:pt x="817" y="117"/>
                  </a:lnTo>
                  <a:lnTo>
                    <a:pt x="918" y="117"/>
                  </a:lnTo>
                  <a:lnTo>
                    <a:pt x="973" y="76"/>
                  </a:lnTo>
                  <a:lnTo>
                    <a:pt x="983" y="69"/>
                  </a:lnTo>
                  <a:lnTo>
                    <a:pt x="992" y="61"/>
                  </a:lnTo>
                  <a:lnTo>
                    <a:pt x="1001" y="53"/>
                  </a:lnTo>
                  <a:lnTo>
                    <a:pt x="1007" y="47"/>
                  </a:lnTo>
                  <a:lnTo>
                    <a:pt x="1017" y="40"/>
                  </a:lnTo>
                  <a:lnTo>
                    <a:pt x="1028" y="35"/>
                  </a:lnTo>
                  <a:lnTo>
                    <a:pt x="1040" y="32"/>
                  </a:lnTo>
                  <a:lnTo>
                    <a:pt x="1052" y="32"/>
                  </a:lnTo>
                  <a:lnTo>
                    <a:pt x="1074" y="39"/>
                  </a:lnTo>
                  <a:lnTo>
                    <a:pt x="1091" y="53"/>
                  </a:lnTo>
                  <a:lnTo>
                    <a:pt x="1103" y="72"/>
                  </a:lnTo>
                  <a:lnTo>
                    <a:pt x="1106" y="95"/>
                  </a:lnTo>
                  <a:lnTo>
                    <a:pt x="1106" y="24"/>
                  </a:lnTo>
                  <a:lnTo>
                    <a:pt x="1090" y="10"/>
                  </a:lnTo>
                  <a:lnTo>
                    <a:pt x="1056" y="0"/>
                  </a:lnTo>
                  <a:lnTo>
                    <a:pt x="1037" y="0"/>
                  </a:lnTo>
                  <a:lnTo>
                    <a:pt x="1018" y="4"/>
                  </a:lnTo>
                  <a:lnTo>
                    <a:pt x="1001" y="11"/>
                  </a:lnTo>
                  <a:lnTo>
                    <a:pt x="985" y="22"/>
                  </a:lnTo>
                  <a:lnTo>
                    <a:pt x="978" y="28"/>
                  </a:lnTo>
                  <a:lnTo>
                    <a:pt x="971" y="36"/>
                  </a:lnTo>
                  <a:lnTo>
                    <a:pt x="962" y="43"/>
                  </a:lnTo>
                  <a:lnTo>
                    <a:pt x="953" y="49"/>
                  </a:lnTo>
                  <a:lnTo>
                    <a:pt x="907" y="84"/>
                  </a:lnTo>
                  <a:lnTo>
                    <a:pt x="818" y="84"/>
                  </a:lnTo>
                  <a:lnTo>
                    <a:pt x="797" y="88"/>
                  </a:lnTo>
                  <a:lnTo>
                    <a:pt x="779" y="100"/>
                  </a:lnTo>
                  <a:lnTo>
                    <a:pt x="767" y="117"/>
                  </a:lnTo>
                  <a:lnTo>
                    <a:pt x="763" y="138"/>
                  </a:lnTo>
                  <a:lnTo>
                    <a:pt x="763" y="142"/>
                  </a:lnTo>
                  <a:lnTo>
                    <a:pt x="763" y="144"/>
                  </a:lnTo>
                  <a:lnTo>
                    <a:pt x="770" y="164"/>
                  </a:lnTo>
                  <a:lnTo>
                    <a:pt x="782" y="179"/>
                  </a:lnTo>
                  <a:lnTo>
                    <a:pt x="800" y="189"/>
                  </a:lnTo>
                  <a:lnTo>
                    <a:pt x="820" y="193"/>
                  </a:lnTo>
                  <a:lnTo>
                    <a:pt x="935" y="193"/>
                  </a:lnTo>
                  <a:lnTo>
                    <a:pt x="946" y="190"/>
                  </a:lnTo>
                  <a:lnTo>
                    <a:pt x="954" y="185"/>
                  </a:lnTo>
                  <a:lnTo>
                    <a:pt x="954" y="297"/>
                  </a:lnTo>
                  <a:lnTo>
                    <a:pt x="841" y="297"/>
                  </a:lnTo>
                  <a:lnTo>
                    <a:pt x="820" y="302"/>
                  </a:lnTo>
                  <a:lnTo>
                    <a:pt x="802" y="313"/>
                  </a:lnTo>
                  <a:lnTo>
                    <a:pt x="790" y="331"/>
                  </a:lnTo>
                  <a:lnTo>
                    <a:pt x="786" y="352"/>
                  </a:lnTo>
                  <a:lnTo>
                    <a:pt x="786" y="585"/>
                  </a:lnTo>
                  <a:lnTo>
                    <a:pt x="790" y="606"/>
                  </a:lnTo>
                  <a:lnTo>
                    <a:pt x="802" y="624"/>
                  </a:lnTo>
                  <a:lnTo>
                    <a:pt x="819" y="635"/>
                  </a:lnTo>
                  <a:lnTo>
                    <a:pt x="841" y="640"/>
                  </a:lnTo>
                  <a:lnTo>
                    <a:pt x="845" y="640"/>
                  </a:lnTo>
                  <a:lnTo>
                    <a:pt x="846" y="639"/>
                  </a:lnTo>
                  <a:lnTo>
                    <a:pt x="866" y="633"/>
                  </a:lnTo>
                  <a:lnTo>
                    <a:pt x="882" y="621"/>
                  </a:lnTo>
                  <a:lnTo>
                    <a:pt x="890" y="607"/>
                  </a:lnTo>
                  <a:lnTo>
                    <a:pt x="892" y="603"/>
                  </a:lnTo>
                  <a:lnTo>
                    <a:pt x="896" y="583"/>
                  </a:lnTo>
                  <a:lnTo>
                    <a:pt x="896" y="407"/>
                  </a:lnTo>
                  <a:lnTo>
                    <a:pt x="1046" y="407"/>
                  </a:lnTo>
                  <a:lnTo>
                    <a:pt x="1082" y="400"/>
                  </a:lnTo>
                  <a:lnTo>
                    <a:pt x="1112" y="380"/>
                  </a:lnTo>
                  <a:lnTo>
                    <a:pt x="1132" y="350"/>
                  </a:lnTo>
                  <a:lnTo>
                    <a:pt x="1139" y="314"/>
                  </a:lnTo>
                  <a:close/>
                </a:path>
              </a:pathLst>
            </a:custGeom>
            <a:solidFill>
              <a:srgbClr val="6950A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2" name="Google Shape;255;p6"/>
            <p:cNvPicPr preferRelativeResize="0"/>
            <p:nvPr/>
          </p:nvPicPr>
          <p:blipFill rotWithShape="1">
            <a:blip r:embed="rId7">
              <a:alphaModFix/>
            </a:blip>
            <a:srcRect/>
            <a:stretch/>
          </p:blipFill>
          <p:spPr>
            <a:xfrm>
              <a:off x="974" y="0"/>
              <a:ext cx="166" cy="165"/>
            </a:xfrm>
            <a:prstGeom prst="rect">
              <a:avLst/>
            </a:prstGeom>
            <a:noFill/>
            <a:ln>
              <a:noFill/>
            </a:ln>
          </p:spPr>
        </p:pic>
        <p:sp>
          <p:nvSpPr>
            <p:cNvPr id="23" name="Google Shape;256;p6"/>
            <p:cNvSpPr/>
            <p:nvPr/>
          </p:nvSpPr>
          <p:spPr>
            <a:xfrm>
              <a:off x="924" y="277"/>
              <a:ext cx="298" cy="561"/>
            </a:xfrm>
            <a:custGeom>
              <a:avLst/>
              <a:gdLst/>
              <a:ahLst/>
              <a:cxnLst/>
              <a:rect l="l" t="t" r="r" b="b"/>
              <a:pathLst>
                <a:path w="298" h="561" extrusionOk="0">
                  <a:moveTo>
                    <a:pt x="289" y="0"/>
                  </a:moveTo>
                  <a:lnTo>
                    <a:pt x="280" y="0"/>
                  </a:lnTo>
                  <a:lnTo>
                    <a:pt x="271" y="0"/>
                  </a:lnTo>
                  <a:lnTo>
                    <a:pt x="264" y="8"/>
                  </a:lnTo>
                  <a:lnTo>
                    <a:pt x="264" y="231"/>
                  </a:lnTo>
                  <a:lnTo>
                    <a:pt x="253" y="283"/>
                  </a:lnTo>
                  <a:lnTo>
                    <a:pt x="225" y="324"/>
                  </a:lnTo>
                  <a:lnTo>
                    <a:pt x="183" y="353"/>
                  </a:lnTo>
                  <a:lnTo>
                    <a:pt x="132" y="363"/>
                  </a:lnTo>
                  <a:lnTo>
                    <a:pt x="7" y="363"/>
                  </a:lnTo>
                  <a:lnTo>
                    <a:pt x="0" y="371"/>
                  </a:lnTo>
                  <a:lnTo>
                    <a:pt x="0" y="389"/>
                  </a:lnTo>
                  <a:lnTo>
                    <a:pt x="7" y="396"/>
                  </a:lnTo>
                  <a:lnTo>
                    <a:pt x="132" y="396"/>
                  </a:lnTo>
                  <a:lnTo>
                    <a:pt x="132" y="528"/>
                  </a:lnTo>
                  <a:lnTo>
                    <a:pt x="49" y="528"/>
                  </a:lnTo>
                  <a:lnTo>
                    <a:pt x="49" y="561"/>
                  </a:lnTo>
                  <a:lnTo>
                    <a:pt x="247" y="561"/>
                  </a:lnTo>
                  <a:lnTo>
                    <a:pt x="247" y="528"/>
                  </a:lnTo>
                  <a:lnTo>
                    <a:pt x="165" y="528"/>
                  </a:lnTo>
                  <a:lnTo>
                    <a:pt x="165" y="393"/>
                  </a:lnTo>
                  <a:lnTo>
                    <a:pt x="218" y="372"/>
                  </a:lnTo>
                  <a:lnTo>
                    <a:pt x="260" y="335"/>
                  </a:lnTo>
                  <a:lnTo>
                    <a:pt x="287" y="287"/>
                  </a:lnTo>
                  <a:lnTo>
                    <a:pt x="297" y="231"/>
                  </a:lnTo>
                  <a:lnTo>
                    <a:pt x="297" y="8"/>
                  </a:lnTo>
                  <a:lnTo>
                    <a:pt x="289" y="0"/>
                  </a:lnTo>
                  <a:close/>
                </a:path>
              </a:pathLst>
            </a:custGeom>
            <a:solidFill>
              <a:srgbClr val="6950A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spTree>
    <p:extLst>
      <p:ext uri="{BB962C8B-B14F-4D97-AF65-F5344CB8AC3E}">
        <p14:creationId xmlns:p14="http://schemas.microsoft.com/office/powerpoint/2010/main" val="18737585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4331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a:t>
            </a:r>
            <a:r>
              <a:rPr lang="en-US" sz="2800" b="1" dirty="0" smtClean="0">
                <a:latin typeface="Times New Roman" panose="02020603050405020304" pitchFamily="18" charset="0"/>
                <a:ea typeface="Tajawal Medium"/>
                <a:cs typeface="Times New Roman" panose="02020603050405020304" pitchFamily="18" charset="0"/>
                <a:sym typeface="Tajawal Medium"/>
              </a:rPr>
              <a:t>Part 2)</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687271" y="2818868"/>
            <a:ext cx="2591670" cy="2667532"/>
          </a:xfrm>
          <a:prstGeom prst="rect">
            <a:avLst/>
          </a:prstGeom>
          <a:noFill/>
          <a:ln>
            <a:noFill/>
          </a:ln>
        </p:spPr>
      </p:pic>
      <p:sp>
        <p:nvSpPr>
          <p:cNvPr id="11" name="Google Shape;278;p7"/>
          <p:cNvSpPr/>
          <p:nvPr/>
        </p:nvSpPr>
        <p:spPr>
          <a:xfrm>
            <a:off x="4579130" y="2129562"/>
            <a:ext cx="6096000" cy="1292621"/>
          </a:xfrm>
          <a:prstGeom prst="rect">
            <a:avLst/>
          </a:prstGeom>
          <a:solidFill>
            <a:schemeClr val="lt1"/>
          </a:solidFill>
          <a:ln w="12700" cap="flat" cmpd="sng">
            <a:solidFill>
              <a:schemeClr val="accent2"/>
            </a:solidFill>
            <a:prstDash val="solid"/>
            <a:miter lim="800000"/>
            <a:headEnd type="none" w="sm" len="sm"/>
            <a:tailEnd type="none" w="sm" len="sm"/>
          </a:ln>
        </p:spPr>
        <p:txBody>
          <a:bodyPr spcFirstLastPara="1" wrap="square" lIns="91425" tIns="45700" rIns="91425" bIns="45700" anchor="t" anchorCtr="0">
            <a:spAutoFit/>
          </a:bodyPr>
          <a:lstStyle/>
          <a:p>
            <a:pPr marL="342900" marR="0" lvl="0" indent="-342900" algn="just" rtl="0">
              <a:spcBef>
                <a:spcPts val="0"/>
              </a:spcBef>
              <a:spcAft>
                <a:spcPts val="0"/>
              </a:spcAft>
              <a:buClr>
                <a:srgbClr val="C00000"/>
              </a:buClr>
              <a:buSzPts val="1600"/>
              <a:buFont typeface="Noto Sans Symbols"/>
              <a:buChar char="⮚"/>
            </a:pPr>
            <a:r>
              <a:rPr lang="en-US" sz="1400" b="1" u="sng">
                <a:solidFill>
                  <a:srgbClr val="C00000"/>
                </a:solidFill>
                <a:latin typeface="Times New Roman"/>
                <a:ea typeface="Times New Roman"/>
                <a:cs typeface="Times New Roman"/>
                <a:sym typeface="Times New Roman"/>
              </a:rPr>
              <a:t>The evaluation criteria</a:t>
            </a:r>
            <a:r>
              <a:rPr lang="en-US" b="1">
                <a:solidFill>
                  <a:srgbClr val="C00000"/>
                </a:solidFill>
                <a:latin typeface="Calibri"/>
                <a:ea typeface="Calibri"/>
                <a:cs typeface="Calibri"/>
                <a:sym typeface="Calibri"/>
              </a:rPr>
              <a:t> </a:t>
            </a:r>
            <a:r>
              <a:rPr lang="en-US" sz="1400" b="1">
                <a:solidFill>
                  <a:schemeClr val="dk1"/>
                </a:solidFill>
                <a:latin typeface="Times New Roman"/>
                <a:ea typeface="Times New Roman"/>
                <a:cs typeface="Times New Roman"/>
                <a:sym typeface="Times New Roman"/>
              </a:rPr>
              <a:t>are those described in the previous section of this chapter. The criteria selected for the evaluation should be listed clearly in this section of the ToR </a:t>
            </a:r>
            <a:endParaRPr sz="1400" b="1">
              <a:solidFill>
                <a:schemeClr val="dk1"/>
              </a:solidFill>
              <a:latin typeface="Times New Roman"/>
              <a:ea typeface="Times New Roman"/>
              <a:cs typeface="Times New Roman"/>
              <a:sym typeface="Times New Roman"/>
            </a:endParaRPr>
          </a:p>
          <a:p>
            <a:pPr marL="342900" marR="0" lvl="0" indent="-342900" algn="just" rtl="0">
              <a:spcBef>
                <a:spcPts val="0"/>
              </a:spcBef>
              <a:spcAft>
                <a:spcPts val="0"/>
              </a:spcAft>
              <a:buClr>
                <a:srgbClr val="C00000"/>
              </a:buClr>
              <a:buSzPts val="1600"/>
              <a:buFont typeface="Noto Sans Symbols"/>
              <a:buChar char="⮚"/>
            </a:pPr>
            <a:r>
              <a:rPr lang="en-US" sz="1400" b="1" u="sng">
                <a:solidFill>
                  <a:srgbClr val="C00000"/>
                </a:solidFill>
                <a:latin typeface="Times New Roman"/>
                <a:ea typeface="Times New Roman"/>
                <a:cs typeface="Times New Roman"/>
                <a:sym typeface="Times New Roman"/>
              </a:rPr>
              <a:t>Evaluation questions</a:t>
            </a:r>
            <a:r>
              <a:rPr lang="en-US" b="1">
                <a:solidFill>
                  <a:srgbClr val="C00000"/>
                </a:solidFill>
                <a:latin typeface="Calibri"/>
                <a:ea typeface="Calibri"/>
                <a:cs typeface="Calibri"/>
                <a:sym typeface="Calibri"/>
              </a:rPr>
              <a:t> </a:t>
            </a:r>
            <a:r>
              <a:rPr lang="en-US" sz="1400" b="1">
                <a:solidFill>
                  <a:schemeClr val="dk1"/>
                </a:solidFill>
                <a:latin typeface="Times New Roman"/>
                <a:ea typeface="Times New Roman"/>
                <a:cs typeface="Times New Roman"/>
                <a:sym typeface="Times New Roman"/>
              </a:rPr>
              <a:t>should be developed based on the evaluation criteria selected. The questions should be categorized per the criteria.</a:t>
            </a:r>
            <a:endParaRPr sz="1400" b="1">
              <a:solidFill>
                <a:schemeClr val="dk1"/>
              </a:solidFill>
              <a:latin typeface="Times New Roman"/>
              <a:ea typeface="Times New Roman"/>
              <a:cs typeface="Times New Roman"/>
              <a:sym typeface="Times New Roman"/>
            </a:endParaRPr>
          </a:p>
        </p:txBody>
      </p:sp>
      <p:sp>
        <p:nvSpPr>
          <p:cNvPr id="12" name="Google Shape;280;p7"/>
          <p:cNvSpPr/>
          <p:nvPr/>
        </p:nvSpPr>
        <p:spPr>
          <a:xfrm>
            <a:off x="4570422" y="3422183"/>
            <a:ext cx="6113415" cy="1980029"/>
          </a:xfrm>
          <a:prstGeom prst="rect">
            <a:avLst/>
          </a:prstGeom>
          <a:solidFill>
            <a:schemeClr val="lt1"/>
          </a:solidFill>
          <a:ln w="12700" cap="flat" cmpd="sng">
            <a:solidFill>
              <a:schemeClr val="accent2"/>
            </a:solidFill>
            <a:prstDash val="solid"/>
            <a:miter lim="800000"/>
            <a:headEnd type="none" w="sm" len="sm"/>
            <a:tailEnd type="none" w="sm" len="sm"/>
          </a:ln>
        </p:spPr>
        <p:txBody>
          <a:bodyPr spcFirstLastPara="1" wrap="square" lIns="91425" tIns="45700" rIns="91425" bIns="45700" anchor="t" anchorCtr="0">
            <a:spAutoFit/>
          </a:bodyPr>
          <a:lstStyle/>
          <a:p>
            <a:pPr marL="444500" marR="112395" lvl="0" indent="-342900" algn="just" rtl="0">
              <a:spcBef>
                <a:spcPts val="0"/>
              </a:spcBef>
              <a:spcAft>
                <a:spcPts val="0"/>
              </a:spcAft>
              <a:buClr>
                <a:srgbClr val="C00000"/>
              </a:buClr>
              <a:buSzPts val="1600"/>
              <a:buFont typeface="Noto Sans Symbols"/>
              <a:buChar char="⮚"/>
            </a:pPr>
            <a:r>
              <a:rPr lang="en-US" sz="1600" b="1" u="sng" dirty="0">
                <a:solidFill>
                  <a:srgbClr val="C00000"/>
                </a:solidFill>
                <a:latin typeface="Times New Roman"/>
                <a:ea typeface="Times New Roman"/>
                <a:cs typeface="Times New Roman"/>
                <a:sym typeface="Times New Roman"/>
              </a:rPr>
              <a:t>methodology section </a:t>
            </a:r>
            <a:r>
              <a:rPr lang="en-US" sz="1600" b="1" dirty="0">
                <a:solidFill>
                  <a:schemeClr val="dk1"/>
                </a:solidFill>
                <a:latin typeface="Times New Roman"/>
                <a:ea typeface="Times New Roman"/>
                <a:cs typeface="Times New Roman"/>
                <a:sym typeface="Times New Roman"/>
              </a:rPr>
              <a:t>can be proposed by evaluators in the proposals submitted during the selection process or during the inception phase.</a:t>
            </a:r>
            <a:r>
              <a:rPr lang="en-US" sz="1800" dirty="0">
                <a:solidFill>
                  <a:schemeClr val="dk1"/>
                </a:solidFill>
                <a:latin typeface="Calibri"/>
                <a:ea typeface="Calibri"/>
                <a:cs typeface="Calibri"/>
                <a:sym typeface="Calibri"/>
              </a:rPr>
              <a:t> </a:t>
            </a:r>
            <a:r>
              <a:rPr lang="en-US" sz="1600" b="1" dirty="0">
                <a:solidFill>
                  <a:schemeClr val="dk1"/>
                </a:solidFill>
                <a:latin typeface="Times New Roman"/>
                <a:ea typeface="Times New Roman"/>
                <a:cs typeface="Times New Roman"/>
                <a:sym typeface="Times New Roman"/>
              </a:rPr>
              <a:t>This section describes the type of data collection and analysis methods to be used in the evaluation and inform the evaluator accordingly. </a:t>
            </a:r>
            <a:endParaRPr sz="1600" b="1" dirty="0">
              <a:solidFill>
                <a:schemeClr val="dk1"/>
              </a:solidFill>
              <a:latin typeface="Times New Roman"/>
              <a:ea typeface="Times New Roman"/>
              <a:cs typeface="Times New Roman"/>
              <a:sym typeface="Times New Roman"/>
            </a:endParaRPr>
          </a:p>
          <a:p>
            <a:pPr marL="444500" marR="112395" lvl="0" indent="-342900" algn="just" rtl="0">
              <a:spcBef>
                <a:spcPts val="815"/>
              </a:spcBef>
              <a:spcAft>
                <a:spcPts val="0"/>
              </a:spcAft>
              <a:buClr>
                <a:srgbClr val="C00000"/>
              </a:buClr>
              <a:buSzPts val="1600"/>
              <a:buFont typeface="Noto Sans Symbols"/>
              <a:buChar char="⮚"/>
            </a:pPr>
            <a:r>
              <a:rPr lang="en-US" sz="1600" b="1" u="sng" dirty="0">
                <a:solidFill>
                  <a:srgbClr val="C00000"/>
                </a:solidFill>
                <a:latin typeface="Times New Roman"/>
                <a:ea typeface="Times New Roman"/>
                <a:cs typeface="Times New Roman"/>
                <a:sym typeface="Times New Roman"/>
              </a:rPr>
              <a:t>Ethics, norms and standards for evaluation</a:t>
            </a:r>
            <a:r>
              <a:rPr lang="en-US" sz="1800" dirty="0">
                <a:solidFill>
                  <a:schemeClr val="dk1"/>
                </a:solidFill>
                <a:latin typeface="Calibri"/>
                <a:ea typeface="Calibri"/>
                <a:cs typeface="Calibri"/>
                <a:sym typeface="Calibri"/>
              </a:rPr>
              <a:t> </a:t>
            </a:r>
            <a:r>
              <a:rPr lang="en-US" sz="1600" b="1" dirty="0">
                <a:solidFill>
                  <a:schemeClr val="dk1"/>
                </a:solidFill>
                <a:latin typeface="Times New Roman"/>
                <a:ea typeface="Times New Roman"/>
                <a:cs typeface="Times New Roman"/>
                <a:sym typeface="Times New Roman"/>
              </a:rPr>
              <a:t>Include the following statement at the end of the </a:t>
            </a:r>
            <a:r>
              <a:rPr lang="en-US" sz="1600" b="1" dirty="0" err="1">
                <a:solidFill>
                  <a:schemeClr val="dk1"/>
                </a:solidFill>
                <a:latin typeface="Times New Roman"/>
                <a:ea typeface="Times New Roman"/>
                <a:cs typeface="Times New Roman"/>
                <a:sym typeface="Times New Roman"/>
              </a:rPr>
              <a:t>ToR</a:t>
            </a:r>
            <a:r>
              <a:rPr lang="en-US" sz="1600" b="1" dirty="0">
                <a:solidFill>
                  <a:schemeClr val="dk1"/>
                </a:solidFill>
                <a:latin typeface="Times New Roman"/>
                <a:ea typeface="Times New Roman"/>
                <a:cs typeface="Times New Roman"/>
                <a:sym typeface="Times New Roman"/>
              </a:rPr>
              <a:t>.</a:t>
            </a:r>
            <a:endParaRPr dirty="0"/>
          </a:p>
        </p:txBody>
      </p:sp>
      <p:pic>
        <p:nvPicPr>
          <p:cNvPr id="13" name="Google Shape;281;p7"/>
          <p:cNvPicPr preferRelativeResize="0"/>
          <p:nvPr/>
        </p:nvPicPr>
        <p:blipFill rotWithShape="1">
          <a:blip r:embed="rId4">
            <a:alphaModFix/>
          </a:blip>
          <a:srcRect/>
          <a:stretch/>
        </p:blipFill>
        <p:spPr>
          <a:xfrm>
            <a:off x="3808511" y="2385347"/>
            <a:ext cx="650875" cy="781050"/>
          </a:xfrm>
          <a:prstGeom prst="rect">
            <a:avLst/>
          </a:prstGeom>
          <a:noFill/>
          <a:ln>
            <a:noFill/>
          </a:ln>
        </p:spPr>
      </p:pic>
      <p:sp>
        <p:nvSpPr>
          <p:cNvPr id="16" name="Google Shape;282;p7"/>
          <p:cNvSpPr/>
          <p:nvPr/>
        </p:nvSpPr>
        <p:spPr>
          <a:xfrm>
            <a:off x="3550592" y="4071506"/>
            <a:ext cx="958850" cy="734695"/>
          </a:xfrm>
          <a:custGeom>
            <a:avLst/>
            <a:gdLst/>
            <a:ahLst/>
            <a:cxnLst/>
            <a:rect l="l" t="t" r="r" b="b"/>
            <a:pathLst>
              <a:path w="1510" h="1157" extrusionOk="0">
                <a:moveTo>
                  <a:pt x="1098" y="741"/>
                </a:moveTo>
                <a:lnTo>
                  <a:pt x="1042" y="741"/>
                </a:lnTo>
                <a:lnTo>
                  <a:pt x="1042" y="772"/>
                </a:lnTo>
                <a:lnTo>
                  <a:pt x="744" y="1122"/>
                </a:lnTo>
                <a:lnTo>
                  <a:pt x="445" y="772"/>
                </a:lnTo>
                <a:lnTo>
                  <a:pt x="449" y="763"/>
                </a:lnTo>
                <a:lnTo>
                  <a:pt x="577" y="763"/>
                </a:lnTo>
                <a:lnTo>
                  <a:pt x="606" y="763"/>
                </a:lnTo>
                <a:lnTo>
                  <a:pt x="621" y="757"/>
                </a:lnTo>
                <a:lnTo>
                  <a:pt x="626" y="743"/>
                </a:lnTo>
                <a:lnTo>
                  <a:pt x="626" y="742"/>
                </a:lnTo>
                <a:lnTo>
                  <a:pt x="627" y="721"/>
                </a:lnTo>
                <a:lnTo>
                  <a:pt x="627" y="699"/>
                </a:lnTo>
                <a:lnTo>
                  <a:pt x="627" y="625"/>
                </a:lnTo>
                <a:lnTo>
                  <a:pt x="627" y="488"/>
                </a:lnTo>
                <a:lnTo>
                  <a:pt x="626" y="417"/>
                </a:lnTo>
                <a:lnTo>
                  <a:pt x="628" y="398"/>
                </a:lnTo>
                <a:lnTo>
                  <a:pt x="634" y="385"/>
                </a:lnTo>
                <a:lnTo>
                  <a:pt x="646" y="378"/>
                </a:lnTo>
                <a:lnTo>
                  <a:pt x="665" y="376"/>
                </a:lnTo>
                <a:lnTo>
                  <a:pt x="706" y="378"/>
                </a:lnTo>
                <a:lnTo>
                  <a:pt x="748" y="378"/>
                </a:lnTo>
                <a:lnTo>
                  <a:pt x="789" y="378"/>
                </a:lnTo>
                <a:lnTo>
                  <a:pt x="830" y="377"/>
                </a:lnTo>
                <a:lnTo>
                  <a:pt x="846" y="378"/>
                </a:lnTo>
                <a:lnTo>
                  <a:pt x="857" y="384"/>
                </a:lnTo>
                <a:lnTo>
                  <a:pt x="862" y="395"/>
                </a:lnTo>
                <a:lnTo>
                  <a:pt x="864" y="410"/>
                </a:lnTo>
                <a:lnTo>
                  <a:pt x="863" y="467"/>
                </a:lnTo>
                <a:lnTo>
                  <a:pt x="863" y="592"/>
                </a:lnTo>
                <a:lnTo>
                  <a:pt x="864" y="723"/>
                </a:lnTo>
                <a:lnTo>
                  <a:pt x="864" y="745"/>
                </a:lnTo>
                <a:lnTo>
                  <a:pt x="869" y="758"/>
                </a:lnTo>
                <a:lnTo>
                  <a:pt x="882" y="763"/>
                </a:lnTo>
                <a:lnTo>
                  <a:pt x="907" y="763"/>
                </a:lnTo>
                <a:lnTo>
                  <a:pt x="940" y="763"/>
                </a:lnTo>
                <a:lnTo>
                  <a:pt x="1036" y="763"/>
                </a:lnTo>
                <a:lnTo>
                  <a:pt x="1042" y="772"/>
                </a:lnTo>
                <a:lnTo>
                  <a:pt x="1042" y="741"/>
                </a:lnTo>
                <a:lnTo>
                  <a:pt x="1007" y="741"/>
                </a:lnTo>
                <a:lnTo>
                  <a:pt x="965" y="741"/>
                </a:lnTo>
                <a:lnTo>
                  <a:pt x="923" y="742"/>
                </a:lnTo>
                <a:lnTo>
                  <a:pt x="905" y="740"/>
                </a:lnTo>
                <a:lnTo>
                  <a:pt x="893" y="734"/>
                </a:lnTo>
                <a:lnTo>
                  <a:pt x="887" y="723"/>
                </a:lnTo>
                <a:lnTo>
                  <a:pt x="885" y="704"/>
                </a:lnTo>
                <a:lnTo>
                  <a:pt x="886" y="627"/>
                </a:lnTo>
                <a:lnTo>
                  <a:pt x="886" y="442"/>
                </a:lnTo>
                <a:lnTo>
                  <a:pt x="886" y="388"/>
                </a:lnTo>
                <a:lnTo>
                  <a:pt x="885" y="377"/>
                </a:lnTo>
                <a:lnTo>
                  <a:pt x="885" y="376"/>
                </a:lnTo>
                <a:lnTo>
                  <a:pt x="884" y="372"/>
                </a:lnTo>
                <a:lnTo>
                  <a:pt x="879" y="362"/>
                </a:lnTo>
                <a:lnTo>
                  <a:pt x="869" y="356"/>
                </a:lnTo>
                <a:lnTo>
                  <a:pt x="863" y="356"/>
                </a:lnTo>
                <a:lnTo>
                  <a:pt x="853" y="355"/>
                </a:lnTo>
                <a:lnTo>
                  <a:pt x="748" y="356"/>
                </a:lnTo>
                <a:lnTo>
                  <a:pt x="695" y="355"/>
                </a:lnTo>
                <a:lnTo>
                  <a:pt x="642" y="355"/>
                </a:lnTo>
                <a:lnTo>
                  <a:pt x="624" y="356"/>
                </a:lnTo>
                <a:lnTo>
                  <a:pt x="612" y="363"/>
                </a:lnTo>
                <a:lnTo>
                  <a:pt x="606" y="375"/>
                </a:lnTo>
                <a:lnTo>
                  <a:pt x="604" y="393"/>
                </a:lnTo>
                <a:lnTo>
                  <a:pt x="605" y="442"/>
                </a:lnTo>
                <a:lnTo>
                  <a:pt x="606" y="492"/>
                </a:lnTo>
                <a:lnTo>
                  <a:pt x="605" y="542"/>
                </a:lnTo>
                <a:lnTo>
                  <a:pt x="605" y="592"/>
                </a:lnTo>
                <a:lnTo>
                  <a:pt x="604" y="627"/>
                </a:lnTo>
                <a:lnTo>
                  <a:pt x="602" y="663"/>
                </a:lnTo>
                <a:lnTo>
                  <a:pt x="601" y="699"/>
                </a:lnTo>
                <a:lnTo>
                  <a:pt x="599" y="735"/>
                </a:lnTo>
                <a:lnTo>
                  <a:pt x="457" y="741"/>
                </a:lnTo>
                <a:lnTo>
                  <a:pt x="442" y="742"/>
                </a:lnTo>
                <a:lnTo>
                  <a:pt x="426" y="742"/>
                </a:lnTo>
                <a:lnTo>
                  <a:pt x="389" y="741"/>
                </a:lnTo>
                <a:lnTo>
                  <a:pt x="744" y="1156"/>
                </a:lnTo>
                <a:lnTo>
                  <a:pt x="773" y="1122"/>
                </a:lnTo>
                <a:lnTo>
                  <a:pt x="1079" y="763"/>
                </a:lnTo>
                <a:lnTo>
                  <a:pt x="1097" y="742"/>
                </a:lnTo>
                <a:lnTo>
                  <a:pt x="1098" y="741"/>
                </a:lnTo>
                <a:close/>
                <a:moveTo>
                  <a:pt x="1510" y="677"/>
                </a:moveTo>
                <a:lnTo>
                  <a:pt x="1506" y="610"/>
                </a:lnTo>
                <a:lnTo>
                  <a:pt x="1488" y="556"/>
                </a:lnTo>
                <a:lnTo>
                  <a:pt x="1488" y="640"/>
                </a:lnTo>
                <a:lnTo>
                  <a:pt x="1485" y="710"/>
                </a:lnTo>
                <a:lnTo>
                  <a:pt x="1457" y="779"/>
                </a:lnTo>
                <a:lnTo>
                  <a:pt x="1409" y="839"/>
                </a:lnTo>
                <a:lnTo>
                  <a:pt x="1346" y="881"/>
                </a:lnTo>
                <a:lnTo>
                  <a:pt x="1288" y="899"/>
                </a:lnTo>
                <a:lnTo>
                  <a:pt x="1230" y="904"/>
                </a:lnTo>
                <a:lnTo>
                  <a:pt x="1111" y="903"/>
                </a:lnTo>
                <a:lnTo>
                  <a:pt x="1128" y="872"/>
                </a:lnTo>
                <a:lnTo>
                  <a:pt x="1153" y="846"/>
                </a:lnTo>
                <a:lnTo>
                  <a:pt x="1183" y="830"/>
                </a:lnTo>
                <a:lnTo>
                  <a:pt x="1214" y="823"/>
                </a:lnTo>
                <a:lnTo>
                  <a:pt x="1234" y="822"/>
                </a:lnTo>
                <a:lnTo>
                  <a:pt x="1253" y="821"/>
                </a:lnTo>
                <a:lnTo>
                  <a:pt x="1273" y="819"/>
                </a:lnTo>
                <a:lnTo>
                  <a:pt x="1292" y="816"/>
                </a:lnTo>
                <a:lnTo>
                  <a:pt x="1322" y="803"/>
                </a:lnTo>
                <a:lnTo>
                  <a:pt x="1345" y="793"/>
                </a:lnTo>
                <a:lnTo>
                  <a:pt x="1384" y="753"/>
                </a:lnTo>
                <a:lnTo>
                  <a:pt x="1406" y="700"/>
                </a:lnTo>
                <a:lnTo>
                  <a:pt x="1410" y="637"/>
                </a:lnTo>
                <a:lnTo>
                  <a:pt x="1395" y="586"/>
                </a:lnTo>
                <a:lnTo>
                  <a:pt x="1361" y="543"/>
                </a:lnTo>
                <a:lnTo>
                  <a:pt x="1328" y="522"/>
                </a:lnTo>
                <a:lnTo>
                  <a:pt x="1315" y="513"/>
                </a:lnTo>
                <a:lnTo>
                  <a:pt x="1261" y="500"/>
                </a:lnTo>
                <a:lnTo>
                  <a:pt x="1228" y="498"/>
                </a:lnTo>
                <a:lnTo>
                  <a:pt x="1210" y="491"/>
                </a:lnTo>
                <a:lnTo>
                  <a:pt x="1203" y="473"/>
                </a:lnTo>
                <a:lnTo>
                  <a:pt x="1199" y="440"/>
                </a:lnTo>
                <a:lnTo>
                  <a:pt x="1181" y="373"/>
                </a:lnTo>
                <a:lnTo>
                  <a:pt x="1138" y="315"/>
                </a:lnTo>
                <a:lnTo>
                  <a:pt x="1078" y="272"/>
                </a:lnTo>
                <a:lnTo>
                  <a:pt x="1056" y="266"/>
                </a:lnTo>
                <a:lnTo>
                  <a:pt x="1008" y="251"/>
                </a:lnTo>
                <a:lnTo>
                  <a:pt x="932" y="257"/>
                </a:lnTo>
                <a:lnTo>
                  <a:pt x="927" y="258"/>
                </a:lnTo>
                <a:lnTo>
                  <a:pt x="922" y="258"/>
                </a:lnTo>
                <a:lnTo>
                  <a:pt x="918" y="261"/>
                </a:lnTo>
                <a:lnTo>
                  <a:pt x="902" y="266"/>
                </a:lnTo>
                <a:lnTo>
                  <a:pt x="889" y="264"/>
                </a:lnTo>
                <a:lnTo>
                  <a:pt x="878" y="256"/>
                </a:lnTo>
                <a:lnTo>
                  <a:pt x="868" y="242"/>
                </a:lnTo>
                <a:lnTo>
                  <a:pt x="822" y="179"/>
                </a:lnTo>
                <a:lnTo>
                  <a:pt x="765" y="134"/>
                </a:lnTo>
                <a:lnTo>
                  <a:pt x="740" y="123"/>
                </a:lnTo>
                <a:lnTo>
                  <a:pt x="700" y="107"/>
                </a:lnTo>
                <a:lnTo>
                  <a:pt x="630" y="101"/>
                </a:lnTo>
                <a:lnTo>
                  <a:pt x="557" y="115"/>
                </a:lnTo>
                <a:lnTo>
                  <a:pt x="488" y="151"/>
                </a:lnTo>
                <a:lnTo>
                  <a:pt x="434" y="206"/>
                </a:lnTo>
                <a:lnTo>
                  <a:pt x="398" y="274"/>
                </a:lnTo>
                <a:lnTo>
                  <a:pt x="383" y="353"/>
                </a:lnTo>
                <a:lnTo>
                  <a:pt x="383" y="363"/>
                </a:lnTo>
                <a:lnTo>
                  <a:pt x="383" y="377"/>
                </a:lnTo>
                <a:lnTo>
                  <a:pt x="383" y="402"/>
                </a:lnTo>
                <a:lnTo>
                  <a:pt x="376" y="406"/>
                </a:lnTo>
                <a:lnTo>
                  <a:pt x="330" y="405"/>
                </a:lnTo>
                <a:lnTo>
                  <a:pt x="303" y="404"/>
                </a:lnTo>
                <a:lnTo>
                  <a:pt x="276" y="405"/>
                </a:lnTo>
                <a:lnTo>
                  <a:pt x="250" y="409"/>
                </a:lnTo>
                <a:lnTo>
                  <a:pt x="183" y="440"/>
                </a:lnTo>
                <a:lnTo>
                  <a:pt x="134" y="490"/>
                </a:lnTo>
                <a:lnTo>
                  <a:pt x="105" y="557"/>
                </a:lnTo>
                <a:lnTo>
                  <a:pt x="100" y="636"/>
                </a:lnTo>
                <a:lnTo>
                  <a:pt x="117" y="704"/>
                </a:lnTo>
                <a:lnTo>
                  <a:pt x="157" y="761"/>
                </a:lnTo>
                <a:lnTo>
                  <a:pt x="215" y="801"/>
                </a:lnTo>
                <a:lnTo>
                  <a:pt x="288" y="821"/>
                </a:lnTo>
                <a:lnTo>
                  <a:pt x="318" y="830"/>
                </a:lnTo>
                <a:lnTo>
                  <a:pt x="340" y="847"/>
                </a:lnTo>
                <a:lnTo>
                  <a:pt x="358" y="869"/>
                </a:lnTo>
                <a:lnTo>
                  <a:pt x="375" y="891"/>
                </a:lnTo>
                <a:lnTo>
                  <a:pt x="372" y="902"/>
                </a:lnTo>
                <a:lnTo>
                  <a:pt x="344" y="902"/>
                </a:lnTo>
                <a:lnTo>
                  <a:pt x="316" y="901"/>
                </a:lnTo>
                <a:lnTo>
                  <a:pt x="288" y="900"/>
                </a:lnTo>
                <a:lnTo>
                  <a:pt x="260" y="896"/>
                </a:lnTo>
                <a:lnTo>
                  <a:pt x="193" y="876"/>
                </a:lnTo>
                <a:lnTo>
                  <a:pt x="134" y="843"/>
                </a:lnTo>
                <a:lnTo>
                  <a:pt x="87" y="798"/>
                </a:lnTo>
                <a:lnTo>
                  <a:pt x="51" y="742"/>
                </a:lnTo>
                <a:lnTo>
                  <a:pt x="29" y="678"/>
                </a:lnTo>
                <a:lnTo>
                  <a:pt x="22" y="606"/>
                </a:lnTo>
                <a:lnTo>
                  <a:pt x="32" y="533"/>
                </a:lnTo>
                <a:lnTo>
                  <a:pt x="57" y="468"/>
                </a:lnTo>
                <a:lnTo>
                  <a:pt x="97" y="412"/>
                </a:lnTo>
                <a:lnTo>
                  <a:pt x="148" y="368"/>
                </a:lnTo>
                <a:lnTo>
                  <a:pt x="209" y="338"/>
                </a:lnTo>
                <a:lnTo>
                  <a:pt x="278" y="324"/>
                </a:lnTo>
                <a:lnTo>
                  <a:pt x="293" y="321"/>
                </a:lnTo>
                <a:lnTo>
                  <a:pt x="304" y="315"/>
                </a:lnTo>
                <a:lnTo>
                  <a:pt x="311" y="305"/>
                </a:lnTo>
                <a:lnTo>
                  <a:pt x="315" y="290"/>
                </a:lnTo>
                <a:lnTo>
                  <a:pt x="341" y="214"/>
                </a:lnTo>
                <a:lnTo>
                  <a:pt x="382" y="148"/>
                </a:lnTo>
                <a:lnTo>
                  <a:pt x="435" y="94"/>
                </a:lnTo>
                <a:lnTo>
                  <a:pt x="499" y="54"/>
                </a:lnTo>
                <a:lnTo>
                  <a:pt x="572" y="29"/>
                </a:lnTo>
                <a:lnTo>
                  <a:pt x="651" y="23"/>
                </a:lnTo>
                <a:lnTo>
                  <a:pt x="722" y="32"/>
                </a:lnTo>
                <a:lnTo>
                  <a:pt x="787" y="56"/>
                </a:lnTo>
                <a:lnTo>
                  <a:pt x="845" y="94"/>
                </a:lnTo>
                <a:lnTo>
                  <a:pt x="895" y="146"/>
                </a:lnTo>
                <a:lnTo>
                  <a:pt x="907" y="159"/>
                </a:lnTo>
                <a:lnTo>
                  <a:pt x="921" y="169"/>
                </a:lnTo>
                <a:lnTo>
                  <a:pt x="937" y="174"/>
                </a:lnTo>
                <a:lnTo>
                  <a:pt x="1029" y="175"/>
                </a:lnTo>
                <a:lnTo>
                  <a:pt x="1096" y="192"/>
                </a:lnTo>
                <a:lnTo>
                  <a:pt x="1154" y="224"/>
                </a:lnTo>
                <a:lnTo>
                  <a:pt x="1203" y="268"/>
                </a:lnTo>
                <a:lnTo>
                  <a:pt x="1242" y="325"/>
                </a:lnTo>
                <a:lnTo>
                  <a:pt x="1268" y="393"/>
                </a:lnTo>
                <a:lnTo>
                  <a:pt x="1273" y="406"/>
                </a:lnTo>
                <a:lnTo>
                  <a:pt x="1280" y="416"/>
                </a:lnTo>
                <a:lnTo>
                  <a:pt x="1289" y="423"/>
                </a:lnTo>
                <a:lnTo>
                  <a:pt x="1303" y="428"/>
                </a:lnTo>
                <a:lnTo>
                  <a:pt x="1375" y="458"/>
                </a:lnTo>
                <a:lnTo>
                  <a:pt x="1430" y="504"/>
                </a:lnTo>
                <a:lnTo>
                  <a:pt x="1468" y="565"/>
                </a:lnTo>
                <a:lnTo>
                  <a:pt x="1488" y="640"/>
                </a:lnTo>
                <a:lnTo>
                  <a:pt x="1488" y="556"/>
                </a:lnTo>
                <a:lnTo>
                  <a:pt x="1485" y="545"/>
                </a:lnTo>
                <a:lnTo>
                  <a:pt x="1445" y="488"/>
                </a:lnTo>
                <a:lnTo>
                  <a:pt x="1390" y="441"/>
                </a:lnTo>
                <a:lnTo>
                  <a:pt x="1319" y="410"/>
                </a:lnTo>
                <a:lnTo>
                  <a:pt x="1307" y="405"/>
                </a:lnTo>
                <a:lnTo>
                  <a:pt x="1298" y="398"/>
                </a:lnTo>
                <a:lnTo>
                  <a:pt x="1291" y="388"/>
                </a:lnTo>
                <a:lnTo>
                  <a:pt x="1285" y="373"/>
                </a:lnTo>
                <a:lnTo>
                  <a:pt x="1258" y="308"/>
                </a:lnTo>
                <a:lnTo>
                  <a:pt x="1219" y="252"/>
                </a:lnTo>
                <a:lnTo>
                  <a:pt x="1171" y="207"/>
                </a:lnTo>
                <a:lnTo>
                  <a:pt x="1114" y="175"/>
                </a:lnTo>
                <a:lnTo>
                  <a:pt x="1049" y="157"/>
                </a:lnTo>
                <a:lnTo>
                  <a:pt x="953" y="150"/>
                </a:lnTo>
                <a:lnTo>
                  <a:pt x="934" y="144"/>
                </a:lnTo>
                <a:lnTo>
                  <a:pt x="917" y="134"/>
                </a:lnTo>
                <a:lnTo>
                  <a:pt x="901" y="119"/>
                </a:lnTo>
                <a:lnTo>
                  <a:pt x="845" y="68"/>
                </a:lnTo>
                <a:lnTo>
                  <a:pt x="784" y="32"/>
                </a:lnTo>
                <a:lnTo>
                  <a:pt x="758" y="23"/>
                </a:lnTo>
                <a:lnTo>
                  <a:pt x="721" y="9"/>
                </a:lnTo>
                <a:lnTo>
                  <a:pt x="656" y="0"/>
                </a:lnTo>
                <a:lnTo>
                  <a:pt x="591" y="3"/>
                </a:lnTo>
                <a:lnTo>
                  <a:pt x="528" y="18"/>
                </a:lnTo>
                <a:lnTo>
                  <a:pt x="469" y="45"/>
                </a:lnTo>
                <a:lnTo>
                  <a:pt x="415" y="83"/>
                </a:lnTo>
                <a:lnTo>
                  <a:pt x="368" y="131"/>
                </a:lnTo>
                <a:lnTo>
                  <a:pt x="330" y="188"/>
                </a:lnTo>
                <a:lnTo>
                  <a:pt x="301" y="255"/>
                </a:lnTo>
                <a:lnTo>
                  <a:pt x="294" y="275"/>
                </a:lnTo>
                <a:lnTo>
                  <a:pt x="283" y="290"/>
                </a:lnTo>
                <a:lnTo>
                  <a:pt x="269" y="300"/>
                </a:lnTo>
                <a:lnTo>
                  <a:pt x="176" y="329"/>
                </a:lnTo>
                <a:lnTo>
                  <a:pt x="115" y="365"/>
                </a:lnTo>
                <a:lnTo>
                  <a:pt x="67" y="412"/>
                </a:lnTo>
                <a:lnTo>
                  <a:pt x="31" y="472"/>
                </a:lnTo>
                <a:lnTo>
                  <a:pt x="8" y="543"/>
                </a:lnTo>
                <a:lnTo>
                  <a:pt x="0" y="617"/>
                </a:lnTo>
                <a:lnTo>
                  <a:pt x="7" y="686"/>
                </a:lnTo>
                <a:lnTo>
                  <a:pt x="30" y="749"/>
                </a:lnTo>
                <a:lnTo>
                  <a:pt x="68" y="807"/>
                </a:lnTo>
                <a:lnTo>
                  <a:pt x="122" y="860"/>
                </a:lnTo>
                <a:lnTo>
                  <a:pt x="191" y="900"/>
                </a:lnTo>
                <a:lnTo>
                  <a:pt x="264" y="918"/>
                </a:lnTo>
                <a:lnTo>
                  <a:pt x="340" y="922"/>
                </a:lnTo>
                <a:lnTo>
                  <a:pt x="419" y="919"/>
                </a:lnTo>
                <a:lnTo>
                  <a:pt x="420" y="916"/>
                </a:lnTo>
                <a:lnTo>
                  <a:pt x="423" y="912"/>
                </a:lnTo>
                <a:lnTo>
                  <a:pt x="415" y="902"/>
                </a:lnTo>
                <a:lnTo>
                  <a:pt x="392" y="875"/>
                </a:lnTo>
                <a:lnTo>
                  <a:pt x="376" y="856"/>
                </a:lnTo>
                <a:lnTo>
                  <a:pt x="361" y="837"/>
                </a:lnTo>
                <a:lnTo>
                  <a:pt x="347" y="821"/>
                </a:lnTo>
                <a:lnTo>
                  <a:pt x="332" y="810"/>
                </a:lnTo>
                <a:lnTo>
                  <a:pt x="315" y="803"/>
                </a:lnTo>
                <a:lnTo>
                  <a:pt x="294" y="800"/>
                </a:lnTo>
                <a:lnTo>
                  <a:pt x="218" y="777"/>
                </a:lnTo>
                <a:lnTo>
                  <a:pt x="161" y="730"/>
                </a:lnTo>
                <a:lnTo>
                  <a:pt x="127" y="663"/>
                </a:lnTo>
                <a:lnTo>
                  <a:pt x="122" y="583"/>
                </a:lnTo>
                <a:lnTo>
                  <a:pt x="144" y="519"/>
                </a:lnTo>
                <a:lnTo>
                  <a:pt x="189" y="464"/>
                </a:lnTo>
                <a:lnTo>
                  <a:pt x="253" y="430"/>
                </a:lnTo>
                <a:lnTo>
                  <a:pt x="334" y="425"/>
                </a:lnTo>
                <a:lnTo>
                  <a:pt x="351" y="427"/>
                </a:lnTo>
                <a:lnTo>
                  <a:pt x="405" y="434"/>
                </a:lnTo>
                <a:lnTo>
                  <a:pt x="405" y="425"/>
                </a:lnTo>
                <a:lnTo>
                  <a:pt x="405" y="406"/>
                </a:lnTo>
                <a:lnTo>
                  <a:pt x="405" y="360"/>
                </a:lnTo>
                <a:lnTo>
                  <a:pt x="419" y="282"/>
                </a:lnTo>
                <a:lnTo>
                  <a:pt x="455" y="214"/>
                </a:lnTo>
                <a:lnTo>
                  <a:pt x="510" y="162"/>
                </a:lnTo>
                <a:lnTo>
                  <a:pt x="580" y="131"/>
                </a:lnTo>
                <a:lnTo>
                  <a:pt x="658" y="123"/>
                </a:lnTo>
                <a:lnTo>
                  <a:pt x="731" y="141"/>
                </a:lnTo>
                <a:lnTo>
                  <a:pt x="794" y="182"/>
                </a:lnTo>
                <a:lnTo>
                  <a:pt x="845" y="244"/>
                </a:lnTo>
                <a:lnTo>
                  <a:pt x="863" y="274"/>
                </a:lnTo>
                <a:lnTo>
                  <a:pt x="879" y="288"/>
                </a:lnTo>
                <a:lnTo>
                  <a:pt x="899" y="289"/>
                </a:lnTo>
                <a:lnTo>
                  <a:pt x="933" y="279"/>
                </a:lnTo>
                <a:lnTo>
                  <a:pt x="1003" y="272"/>
                </a:lnTo>
                <a:lnTo>
                  <a:pt x="1068" y="292"/>
                </a:lnTo>
                <a:lnTo>
                  <a:pt x="1123" y="332"/>
                </a:lnTo>
                <a:lnTo>
                  <a:pt x="1161" y="386"/>
                </a:lnTo>
                <a:lnTo>
                  <a:pt x="1178" y="446"/>
                </a:lnTo>
                <a:lnTo>
                  <a:pt x="1178" y="472"/>
                </a:lnTo>
                <a:lnTo>
                  <a:pt x="1177" y="485"/>
                </a:lnTo>
                <a:lnTo>
                  <a:pt x="1179" y="502"/>
                </a:lnTo>
                <a:lnTo>
                  <a:pt x="1186" y="515"/>
                </a:lnTo>
                <a:lnTo>
                  <a:pt x="1199" y="521"/>
                </a:lnTo>
                <a:lnTo>
                  <a:pt x="1216" y="523"/>
                </a:lnTo>
                <a:lnTo>
                  <a:pt x="1236" y="522"/>
                </a:lnTo>
                <a:lnTo>
                  <a:pt x="1255" y="522"/>
                </a:lnTo>
                <a:lnTo>
                  <a:pt x="1303" y="533"/>
                </a:lnTo>
                <a:lnTo>
                  <a:pt x="1344" y="558"/>
                </a:lnTo>
                <a:lnTo>
                  <a:pt x="1374" y="596"/>
                </a:lnTo>
                <a:lnTo>
                  <a:pt x="1388" y="643"/>
                </a:lnTo>
                <a:lnTo>
                  <a:pt x="1385" y="695"/>
                </a:lnTo>
                <a:lnTo>
                  <a:pt x="1366" y="740"/>
                </a:lnTo>
                <a:lnTo>
                  <a:pt x="1332" y="775"/>
                </a:lnTo>
                <a:lnTo>
                  <a:pt x="1285" y="795"/>
                </a:lnTo>
                <a:lnTo>
                  <a:pt x="1263" y="798"/>
                </a:lnTo>
                <a:lnTo>
                  <a:pt x="1241" y="800"/>
                </a:lnTo>
                <a:lnTo>
                  <a:pt x="1218" y="800"/>
                </a:lnTo>
                <a:lnTo>
                  <a:pt x="1196" y="802"/>
                </a:lnTo>
                <a:lnTo>
                  <a:pt x="1184" y="803"/>
                </a:lnTo>
                <a:lnTo>
                  <a:pt x="1169" y="802"/>
                </a:lnTo>
                <a:lnTo>
                  <a:pt x="1162" y="809"/>
                </a:lnTo>
                <a:lnTo>
                  <a:pt x="1135" y="835"/>
                </a:lnTo>
                <a:lnTo>
                  <a:pt x="1109" y="862"/>
                </a:lnTo>
                <a:lnTo>
                  <a:pt x="1057" y="915"/>
                </a:lnTo>
                <a:lnTo>
                  <a:pt x="1064" y="925"/>
                </a:lnTo>
                <a:lnTo>
                  <a:pt x="1159" y="926"/>
                </a:lnTo>
                <a:lnTo>
                  <a:pt x="1206" y="926"/>
                </a:lnTo>
                <a:lnTo>
                  <a:pt x="1253" y="925"/>
                </a:lnTo>
                <a:lnTo>
                  <a:pt x="1332" y="911"/>
                </a:lnTo>
                <a:lnTo>
                  <a:pt x="1346" y="904"/>
                </a:lnTo>
                <a:lnTo>
                  <a:pt x="1399" y="877"/>
                </a:lnTo>
                <a:lnTo>
                  <a:pt x="1453" y="826"/>
                </a:lnTo>
                <a:lnTo>
                  <a:pt x="1491" y="758"/>
                </a:lnTo>
                <a:lnTo>
                  <a:pt x="1510" y="677"/>
                </a:lnTo>
                <a:close/>
              </a:path>
            </a:pathLst>
          </a:custGeom>
          <a:solidFill>
            <a:srgbClr val="6950A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2649305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897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a:t>
            </a:r>
            <a:r>
              <a:rPr lang="en-US" sz="2800" b="1" dirty="0" smtClean="0">
                <a:latin typeface="Times New Roman" panose="02020603050405020304" pitchFamily="18" charset="0"/>
                <a:ea typeface="Tajawal Medium"/>
                <a:cs typeface="Times New Roman" panose="02020603050405020304" pitchFamily="18" charset="0"/>
                <a:sym typeface="Tajawal Medium"/>
              </a:rPr>
              <a:t>Part 2)</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658818" y="3291476"/>
            <a:ext cx="2591670" cy="2667532"/>
          </a:xfrm>
          <a:prstGeom prst="rect">
            <a:avLst/>
          </a:prstGeom>
          <a:noFill/>
          <a:ln>
            <a:noFill/>
          </a:ln>
        </p:spPr>
      </p:pic>
      <p:sp>
        <p:nvSpPr>
          <p:cNvPr id="11" name="Google Shape;307;p8"/>
          <p:cNvSpPr/>
          <p:nvPr/>
        </p:nvSpPr>
        <p:spPr>
          <a:xfrm>
            <a:off x="4476725" y="2103532"/>
            <a:ext cx="6096000" cy="1815841"/>
          </a:xfrm>
          <a:prstGeom prst="rect">
            <a:avLst/>
          </a:prstGeom>
          <a:solidFill>
            <a:schemeClr val="lt1"/>
          </a:solidFill>
          <a:ln w="12700" cap="flat" cmpd="sng">
            <a:solidFill>
              <a:schemeClr val="accent2"/>
            </a:solidFill>
            <a:prstDash val="solid"/>
            <a:miter lim="800000"/>
            <a:headEnd type="none" w="sm" len="sm"/>
            <a:tailEnd type="none" w="sm" len="sm"/>
          </a:ln>
        </p:spPr>
        <p:txBody>
          <a:bodyPr spcFirstLastPara="1" wrap="square" lIns="91425" tIns="45700" rIns="91425" bIns="45700" anchor="t" anchorCtr="0">
            <a:spAutoFit/>
          </a:bodyPr>
          <a:lstStyle/>
          <a:p>
            <a:pPr marL="285750" marR="0" lvl="0" indent="-285750" algn="just" rtl="0">
              <a:spcBef>
                <a:spcPts val="0"/>
              </a:spcBef>
              <a:spcAft>
                <a:spcPts val="0"/>
              </a:spcAft>
              <a:buClr>
                <a:schemeClr val="dk1"/>
              </a:buClr>
              <a:buSzPts val="1600"/>
              <a:buFont typeface="Noto Sans Symbols"/>
              <a:buChar char="⮚"/>
            </a:pPr>
            <a:r>
              <a:rPr lang="en-US" sz="1400" b="1" dirty="0">
                <a:solidFill>
                  <a:schemeClr val="dk1"/>
                </a:solidFill>
                <a:latin typeface="Times New Roman"/>
                <a:ea typeface="Times New Roman"/>
                <a:cs typeface="Times New Roman"/>
                <a:sym typeface="Times New Roman"/>
              </a:rPr>
              <a:t>The coverage of </a:t>
            </a:r>
            <a:r>
              <a:rPr lang="en-US" sz="1400" b="1" u="sng" dirty="0">
                <a:solidFill>
                  <a:srgbClr val="C00000"/>
                </a:solidFill>
                <a:latin typeface="Times New Roman"/>
                <a:ea typeface="Times New Roman"/>
                <a:cs typeface="Times New Roman"/>
                <a:sym typeface="Times New Roman"/>
              </a:rPr>
              <a:t>cross-cutting themes</a:t>
            </a:r>
            <a:r>
              <a:rPr lang="en-US" sz="1400" b="1" dirty="0">
                <a:solidFill>
                  <a:schemeClr val="dk1"/>
                </a:solidFill>
                <a:latin typeface="Times New Roman"/>
                <a:ea typeface="Times New Roman"/>
                <a:cs typeface="Times New Roman"/>
                <a:sym typeface="Times New Roman"/>
              </a:rPr>
              <a:t> should be explained in the </a:t>
            </a:r>
            <a:r>
              <a:rPr lang="en-US" sz="1400" b="1" dirty="0" err="1">
                <a:solidFill>
                  <a:schemeClr val="dk1"/>
                </a:solidFill>
                <a:latin typeface="Times New Roman"/>
                <a:ea typeface="Times New Roman"/>
                <a:cs typeface="Times New Roman"/>
                <a:sym typeface="Times New Roman"/>
              </a:rPr>
              <a:t>ToR</a:t>
            </a:r>
            <a:r>
              <a:rPr lang="en-US" sz="1400" b="1" dirty="0">
                <a:solidFill>
                  <a:schemeClr val="dk1"/>
                </a:solidFill>
                <a:latin typeface="Times New Roman"/>
                <a:ea typeface="Times New Roman"/>
                <a:cs typeface="Times New Roman"/>
                <a:sym typeface="Times New Roman"/>
              </a:rPr>
              <a:t> within the evaluation scope section, as well as in a specific subsection to the evaluation questions listed or through specific questions under the relevant criteria. In addition, in the evaluation methodology, evaluators could be asked to consider evaluation approaches and methods that properly address cross-cutting issues (for instance, in the collection of data and presenting data disaggregated by sex, geographic location and income</a:t>
            </a:r>
            <a:r>
              <a:rPr lang="en-US" sz="1400" b="1" dirty="0" smtClean="0">
                <a:solidFill>
                  <a:schemeClr val="dk1"/>
                </a:solidFill>
                <a:latin typeface="Times New Roman"/>
                <a:ea typeface="Times New Roman"/>
                <a:cs typeface="Times New Roman"/>
                <a:sym typeface="Times New Roman"/>
              </a:rPr>
              <a:t>).</a:t>
            </a:r>
            <a:endParaRPr sz="1600" b="1" dirty="0">
              <a:solidFill>
                <a:schemeClr val="dk1"/>
              </a:solidFill>
              <a:latin typeface="Times New Roman"/>
              <a:ea typeface="Times New Roman"/>
              <a:cs typeface="Times New Roman"/>
              <a:sym typeface="Times New Roman"/>
            </a:endParaRPr>
          </a:p>
        </p:txBody>
      </p:sp>
      <p:sp>
        <p:nvSpPr>
          <p:cNvPr id="12" name="Google Shape;315;p8"/>
          <p:cNvSpPr/>
          <p:nvPr/>
        </p:nvSpPr>
        <p:spPr>
          <a:xfrm>
            <a:off x="4476725" y="3919373"/>
            <a:ext cx="6096000" cy="2031285"/>
          </a:xfrm>
          <a:prstGeom prst="rect">
            <a:avLst/>
          </a:prstGeom>
          <a:solidFill>
            <a:schemeClr val="lt1"/>
          </a:solidFill>
          <a:ln w="12700" cap="flat" cmpd="sng">
            <a:solidFill>
              <a:schemeClr val="accent2"/>
            </a:solidFill>
            <a:prstDash val="solid"/>
            <a:miter lim="800000"/>
            <a:headEnd type="none" w="sm" len="sm"/>
            <a:tailEnd type="none" w="sm" len="sm"/>
          </a:ln>
        </p:spPr>
        <p:txBody>
          <a:bodyPr spcFirstLastPara="1" wrap="square" lIns="91425" tIns="45700" rIns="91425" bIns="45700" anchor="t" anchorCtr="0">
            <a:spAutoFit/>
          </a:bodyPr>
          <a:lstStyle/>
          <a:p>
            <a:pPr marL="285750" marR="0" lvl="0" indent="-285750" algn="just" rtl="0">
              <a:spcBef>
                <a:spcPts val="0"/>
              </a:spcBef>
              <a:spcAft>
                <a:spcPts val="0"/>
              </a:spcAft>
              <a:buClr>
                <a:srgbClr val="C00000"/>
              </a:buClr>
              <a:buSzPts val="1600"/>
              <a:buFont typeface="Noto Sans Symbols"/>
              <a:buChar char="⮚"/>
            </a:pPr>
            <a:r>
              <a:rPr lang="en-US" sz="1400" b="1" u="sng" dirty="0">
                <a:solidFill>
                  <a:srgbClr val="C00000"/>
                </a:solidFill>
                <a:latin typeface="Times New Roman"/>
                <a:ea typeface="Times New Roman"/>
                <a:cs typeface="Times New Roman"/>
                <a:sym typeface="Times New Roman"/>
              </a:rPr>
              <a:t>Budget: </a:t>
            </a:r>
            <a:r>
              <a:rPr lang="en-US" sz="1400" b="1" dirty="0">
                <a:solidFill>
                  <a:schemeClr val="dk1"/>
                </a:solidFill>
                <a:latin typeface="Times New Roman"/>
                <a:ea typeface="Times New Roman"/>
                <a:cs typeface="Times New Roman"/>
                <a:sym typeface="Times New Roman"/>
              </a:rPr>
              <a:t>This section specifies the resources that are available to conduct an evaluation, including in-kind support provided, such as transportation and translation.</a:t>
            </a:r>
            <a:endParaRPr sz="1400" b="1" dirty="0">
              <a:solidFill>
                <a:schemeClr val="dk1"/>
              </a:solidFill>
              <a:latin typeface="Times New Roman"/>
              <a:ea typeface="Times New Roman"/>
              <a:cs typeface="Times New Roman"/>
              <a:sym typeface="Times New Roman"/>
            </a:endParaRPr>
          </a:p>
          <a:p>
            <a:pPr marL="0" marR="0" lvl="0" indent="0" algn="just" rtl="0">
              <a:spcBef>
                <a:spcPts val="0"/>
              </a:spcBef>
              <a:spcAft>
                <a:spcPts val="0"/>
              </a:spcAft>
              <a:buNone/>
            </a:pPr>
            <a:r>
              <a:rPr lang="en-US" sz="1400" b="1" dirty="0">
                <a:solidFill>
                  <a:schemeClr val="dk1"/>
                </a:solidFill>
                <a:latin typeface="Times New Roman"/>
                <a:ea typeface="Times New Roman"/>
                <a:cs typeface="Times New Roman"/>
                <a:sym typeface="Times New Roman"/>
              </a:rPr>
              <a:t> </a:t>
            </a:r>
            <a:endParaRPr sz="1400" b="1" dirty="0">
              <a:solidFill>
                <a:schemeClr val="dk1"/>
              </a:solidFill>
              <a:latin typeface="Times New Roman"/>
              <a:ea typeface="Times New Roman"/>
              <a:cs typeface="Times New Roman"/>
              <a:sym typeface="Times New Roman"/>
            </a:endParaRPr>
          </a:p>
          <a:p>
            <a:pPr marL="457200" marR="0" lvl="1" indent="0" algn="just" rtl="0">
              <a:spcBef>
                <a:spcPts val="0"/>
              </a:spcBef>
              <a:spcAft>
                <a:spcPts val="0"/>
              </a:spcAft>
              <a:buNone/>
            </a:pPr>
            <a:r>
              <a:rPr lang="en-US" sz="1400" b="1" i="0" u="none" strike="noStrike" cap="none" dirty="0">
                <a:solidFill>
                  <a:schemeClr val="dk1"/>
                </a:solidFill>
                <a:latin typeface="Times New Roman"/>
                <a:ea typeface="Times New Roman"/>
                <a:cs typeface="Times New Roman"/>
                <a:sym typeface="Times New Roman"/>
              </a:rPr>
              <a:t>The section also outlines which costs related to the evaluation will be covered  and which are to be covered by the consultant or service provider. These include the consultancy fee, travel, daily subsistence allowance, as well as any data collection or technical costs to be considered</a:t>
            </a:r>
            <a:r>
              <a:rPr lang="en-US" sz="1400" b="1" i="0" u="none" strike="noStrike" cap="none" dirty="0" smtClean="0">
                <a:solidFill>
                  <a:schemeClr val="dk1"/>
                </a:solidFill>
                <a:latin typeface="Times New Roman"/>
                <a:ea typeface="Times New Roman"/>
                <a:cs typeface="Times New Roman"/>
                <a:sym typeface="Times New Roman"/>
              </a:rPr>
              <a:t>.</a:t>
            </a:r>
            <a:endParaRPr sz="1400" b="1" i="0" u="none" strike="noStrike" cap="none" dirty="0">
              <a:solidFill>
                <a:schemeClr val="dk1"/>
              </a:solidFill>
              <a:latin typeface="Times New Roman"/>
              <a:ea typeface="Times New Roman"/>
              <a:cs typeface="Times New Roman"/>
              <a:sym typeface="Times New Roman"/>
            </a:endParaRPr>
          </a:p>
        </p:txBody>
      </p:sp>
      <p:grpSp>
        <p:nvGrpSpPr>
          <p:cNvPr id="13" name="Google Shape;335;p9"/>
          <p:cNvGrpSpPr/>
          <p:nvPr/>
        </p:nvGrpSpPr>
        <p:grpSpPr>
          <a:xfrm>
            <a:off x="3507893" y="2608040"/>
            <a:ext cx="711426" cy="697230"/>
            <a:chOff x="0" y="0"/>
            <a:chExt cx="979" cy="1098"/>
          </a:xfrm>
        </p:grpSpPr>
        <p:sp>
          <p:nvSpPr>
            <p:cNvPr id="14" name="Google Shape;336;p9"/>
            <p:cNvSpPr/>
            <p:nvPr/>
          </p:nvSpPr>
          <p:spPr>
            <a:xfrm>
              <a:off x="0" y="0"/>
              <a:ext cx="979" cy="1098"/>
            </a:xfrm>
            <a:custGeom>
              <a:avLst/>
              <a:gdLst/>
              <a:ahLst/>
              <a:cxnLst/>
              <a:rect l="l" t="t" r="r" b="b"/>
              <a:pathLst>
                <a:path w="979" h="1098" extrusionOk="0">
                  <a:moveTo>
                    <a:pt x="466" y="816"/>
                  </a:moveTo>
                  <a:lnTo>
                    <a:pt x="441" y="787"/>
                  </a:lnTo>
                  <a:lnTo>
                    <a:pt x="429" y="764"/>
                  </a:lnTo>
                  <a:lnTo>
                    <a:pt x="429" y="808"/>
                  </a:lnTo>
                  <a:lnTo>
                    <a:pt x="394" y="823"/>
                  </a:lnTo>
                  <a:lnTo>
                    <a:pt x="360" y="840"/>
                  </a:lnTo>
                  <a:lnTo>
                    <a:pt x="327" y="861"/>
                  </a:lnTo>
                  <a:lnTo>
                    <a:pt x="297" y="886"/>
                  </a:lnTo>
                  <a:lnTo>
                    <a:pt x="21" y="886"/>
                  </a:lnTo>
                  <a:lnTo>
                    <a:pt x="21" y="881"/>
                  </a:lnTo>
                  <a:lnTo>
                    <a:pt x="20" y="876"/>
                  </a:lnTo>
                  <a:lnTo>
                    <a:pt x="20" y="779"/>
                  </a:lnTo>
                  <a:lnTo>
                    <a:pt x="22" y="765"/>
                  </a:lnTo>
                  <a:lnTo>
                    <a:pt x="26" y="754"/>
                  </a:lnTo>
                  <a:lnTo>
                    <a:pt x="34" y="744"/>
                  </a:lnTo>
                  <a:lnTo>
                    <a:pt x="44" y="735"/>
                  </a:lnTo>
                  <a:lnTo>
                    <a:pt x="81" y="713"/>
                  </a:lnTo>
                  <a:lnTo>
                    <a:pt x="119" y="696"/>
                  </a:lnTo>
                  <a:lnTo>
                    <a:pt x="158" y="682"/>
                  </a:lnTo>
                  <a:lnTo>
                    <a:pt x="200" y="672"/>
                  </a:lnTo>
                  <a:lnTo>
                    <a:pt x="229" y="668"/>
                  </a:lnTo>
                  <a:lnTo>
                    <a:pt x="259" y="668"/>
                  </a:lnTo>
                  <a:lnTo>
                    <a:pt x="288" y="670"/>
                  </a:lnTo>
                  <a:lnTo>
                    <a:pt x="317" y="675"/>
                  </a:lnTo>
                  <a:lnTo>
                    <a:pt x="335" y="679"/>
                  </a:lnTo>
                  <a:lnTo>
                    <a:pt x="387" y="693"/>
                  </a:lnTo>
                  <a:lnTo>
                    <a:pt x="390" y="709"/>
                  </a:lnTo>
                  <a:lnTo>
                    <a:pt x="394" y="725"/>
                  </a:lnTo>
                  <a:lnTo>
                    <a:pt x="397" y="740"/>
                  </a:lnTo>
                  <a:lnTo>
                    <a:pt x="402" y="754"/>
                  </a:lnTo>
                  <a:lnTo>
                    <a:pt x="407" y="768"/>
                  </a:lnTo>
                  <a:lnTo>
                    <a:pt x="414" y="782"/>
                  </a:lnTo>
                  <a:lnTo>
                    <a:pt x="422" y="795"/>
                  </a:lnTo>
                  <a:lnTo>
                    <a:pt x="429" y="808"/>
                  </a:lnTo>
                  <a:lnTo>
                    <a:pt x="429" y="764"/>
                  </a:lnTo>
                  <a:lnTo>
                    <a:pt x="424" y="755"/>
                  </a:lnTo>
                  <a:lnTo>
                    <a:pt x="413" y="720"/>
                  </a:lnTo>
                  <a:lnTo>
                    <a:pt x="409" y="682"/>
                  </a:lnTo>
                  <a:lnTo>
                    <a:pt x="404" y="680"/>
                  </a:lnTo>
                  <a:lnTo>
                    <a:pt x="401" y="678"/>
                  </a:lnTo>
                  <a:lnTo>
                    <a:pt x="397" y="677"/>
                  </a:lnTo>
                  <a:lnTo>
                    <a:pt x="373" y="669"/>
                  </a:lnTo>
                  <a:lnTo>
                    <a:pt x="368" y="668"/>
                  </a:lnTo>
                  <a:lnTo>
                    <a:pt x="349" y="662"/>
                  </a:lnTo>
                  <a:lnTo>
                    <a:pt x="325" y="656"/>
                  </a:lnTo>
                  <a:lnTo>
                    <a:pt x="300" y="651"/>
                  </a:lnTo>
                  <a:lnTo>
                    <a:pt x="271" y="648"/>
                  </a:lnTo>
                  <a:lnTo>
                    <a:pt x="242" y="647"/>
                  </a:lnTo>
                  <a:lnTo>
                    <a:pt x="213" y="649"/>
                  </a:lnTo>
                  <a:lnTo>
                    <a:pt x="184" y="654"/>
                  </a:lnTo>
                  <a:lnTo>
                    <a:pt x="144" y="665"/>
                  </a:lnTo>
                  <a:lnTo>
                    <a:pt x="106" y="679"/>
                  </a:lnTo>
                  <a:lnTo>
                    <a:pt x="69" y="697"/>
                  </a:lnTo>
                  <a:lnTo>
                    <a:pt x="33" y="718"/>
                  </a:lnTo>
                  <a:lnTo>
                    <a:pt x="18" y="731"/>
                  </a:lnTo>
                  <a:lnTo>
                    <a:pt x="8" y="745"/>
                  </a:lnTo>
                  <a:lnTo>
                    <a:pt x="2" y="762"/>
                  </a:lnTo>
                  <a:lnTo>
                    <a:pt x="0" y="779"/>
                  </a:lnTo>
                  <a:lnTo>
                    <a:pt x="0" y="895"/>
                  </a:lnTo>
                  <a:lnTo>
                    <a:pt x="1" y="901"/>
                  </a:lnTo>
                  <a:lnTo>
                    <a:pt x="1" y="907"/>
                  </a:lnTo>
                  <a:lnTo>
                    <a:pt x="305" y="907"/>
                  </a:lnTo>
                  <a:lnTo>
                    <a:pt x="315" y="898"/>
                  </a:lnTo>
                  <a:lnTo>
                    <a:pt x="323" y="888"/>
                  </a:lnTo>
                  <a:lnTo>
                    <a:pt x="326" y="886"/>
                  </a:lnTo>
                  <a:lnTo>
                    <a:pt x="333" y="881"/>
                  </a:lnTo>
                  <a:lnTo>
                    <a:pt x="354" y="867"/>
                  </a:lnTo>
                  <a:lnTo>
                    <a:pt x="375" y="855"/>
                  </a:lnTo>
                  <a:lnTo>
                    <a:pt x="397" y="844"/>
                  </a:lnTo>
                  <a:lnTo>
                    <a:pt x="420" y="834"/>
                  </a:lnTo>
                  <a:lnTo>
                    <a:pt x="466" y="816"/>
                  </a:lnTo>
                  <a:close/>
                  <a:moveTo>
                    <a:pt x="829" y="1076"/>
                  </a:moveTo>
                  <a:lnTo>
                    <a:pt x="829" y="957"/>
                  </a:lnTo>
                  <a:lnTo>
                    <a:pt x="829" y="939"/>
                  </a:lnTo>
                  <a:lnTo>
                    <a:pt x="822" y="926"/>
                  </a:lnTo>
                  <a:lnTo>
                    <a:pt x="812" y="918"/>
                  </a:lnTo>
                  <a:lnTo>
                    <a:pt x="809" y="915"/>
                  </a:lnTo>
                  <a:lnTo>
                    <a:pt x="809" y="1076"/>
                  </a:lnTo>
                  <a:lnTo>
                    <a:pt x="345" y="1076"/>
                  </a:lnTo>
                  <a:lnTo>
                    <a:pt x="345" y="1071"/>
                  </a:lnTo>
                  <a:lnTo>
                    <a:pt x="344" y="1065"/>
                  </a:lnTo>
                  <a:lnTo>
                    <a:pt x="344" y="986"/>
                  </a:lnTo>
                  <a:lnTo>
                    <a:pt x="344" y="971"/>
                  </a:lnTo>
                  <a:lnTo>
                    <a:pt x="345" y="956"/>
                  </a:lnTo>
                  <a:lnTo>
                    <a:pt x="349" y="943"/>
                  </a:lnTo>
                  <a:lnTo>
                    <a:pt x="357" y="931"/>
                  </a:lnTo>
                  <a:lnTo>
                    <a:pt x="369" y="922"/>
                  </a:lnTo>
                  <a:lnTo>
                    <a:pt x="392" y="907"/>
                  </a:lnTo>
                  <a:lnTo>
                    <a:pt x="416" y="894"/>
                  </a:lnTo>
                  <a:lnTo>
                    <a:pt x="441" y="883"/>
                  </a:lnTo>
                  <a:lnTo>
                    <a:pt x="468" y="874"/>
                  </a:lnTo>
                  <a:lnTo>
                    <a:pt x="488" y="868"/>
                  </a:lnTo>
                  <a:lnTo>
                    <a:pt x="508" y="863"/>
                  </a:lnTo>
                  <a:lnTo>
                    <a:pt x="529" y="859"/>
                  </a:lnTo>
                  <a:lnTo>
                    <a:pt x="550" y="856"/>
                  </a:lnTo>
                  <a:lnTo>
                    <a:pt x="563" y="855"/>
                  </a:lnTo>
                  <a:lnTo>
                    <a:pt x="576" y="855"/>
                  </a:lnTo>
                  <a:lnTo>
                    <a:pt x="604" y="857"/>
                  </a:lnTo>
                  <a:lnTo>
                    <a:pt x="622" y="859"/>
                  </a:lnTo>
                  <a:lnTo>
                    <a:pt x="640" y="862"/>
                  </a:lnTo>
                  <a:lnTo>
                    <a:pt x="658" y="866"/>
                  </a:lnTo>
                  <a:lnTo>
                    <a:pt x="676" y="871"/>
                  </a:lnTo>
                  <a:lnTo>
                    <a:pt x="707" y="880"/>
                  </a:lnTo>
                  <a:lnTo>
                    <a:pt x="737" y="892"/>
                  </a:lnTo>
                  <a:lnTo>
                    <a:pt x="765" y="908"/>
                  </a:lnTo>
                  <a:lnTo>
                    <a:pt x="791" y="927"/>
                  </a:lnTo>
                  <a:lnTo>
                    <a:pt x="800" y="935"/>
                  </a:lnTo>
                  <a:lnTo>
                    <a:pt x="809" y="944"/>
                  </a:lnTo>
                  <a:lnTo>
                    <a:pt x="809" y="951"/>
                  </a:lnTo>
                  <a:lnTo>
                    <a:pt x="809" y="1076"/>
                  </a:lnTo>
                  <a:lnTo>
                    <a:pt x="809" y="915"/>
                  </a:lnTo>
                  <a:lnTo>
                    <a:pt x="794" y="904"/>
                  </a:lnTo>
                  <a:lnTo>
                    <a:pt x="776" y="891"/>
                  </a:lnTo>
                  <a:lnTo>
                    <a:pt x="757" y="879"/>
                  </a:lnTo>
                  <a:lnTo>
                    <a:pt x="736" y="870"/>
                  </a:lnTo>
                  <a:lnTo>
                    <a:pt x="719" y="864"/>
                  </a:lnTo>
                  <a:lnTo>
                    <a:pt x="703" y="858"/>
                  </a:lnTo>
                  <a:lnTo>
                    <a:pt x="693" y="855"/>
                  </a:lnTo>
                  <a:lnTo>
                    <a:pt x="686" y="853"/>
                  </a:lnTo>
                  <a:lnTo>
                    <a:pt x="669" y="848"/>
                  </a:lnTo>
                  <a:lnTo>
                    <a:pt x="645" y="842"/>
                  </a:lnTo>
                  <a:lnTo>
                    <a:pt x="621" y="838"/>
                  </a:lnTo>
                  <a:lnTo>
                    <a:pt x="597" y="835"/>
                  </a:lnTo>
                  <a:lnTo>
                    <a:pt x="572" y="835"/>
                  </a:lnTo>
                  <a:lnTo>
                    <a:pt x="556" y="835"/>
                  </a:lnTo>
                  <a:lnTo>
                    <a:pt x="539" y="837"/>
                  </a:lnTo>
                  <a:lnTo>
                    <a:pt x="523" y="839"/>
                  </a:lnTo>
                  <a:lnTo>
                    <a:pt x="507" y="843"/>
                  </a:lnTo>
                  <a:lnTo>
                    <a:pt x="467" y="853"/>
                  </a:lnTo>
                  <a:lnTo>
                    <a:pt x="429" y="866"/>
                  </a:lnTo>
                  <a:lnTo>
                    <a:pt x="392" y="883"/>
                  </a:lnTo>
                  <a:lnTo>
                    <a:pt x="357" y="905"/>
                  </a:lnTo>
                  <a:lnTo>
                    <a:pt x="342" y="918"/>
                  </a:lnTo>
                  <a:lnTo>
                    <a:pt x="331" y="933"/>
                  </a:lnTo>
                  <a:lnTo>
                    <a:pt x="325" y="951"/>
                  </a:lnTo>
                  <a:lnTo>
                    <a:pt x="323" y="972"/>
                  </a:lnTo>
                  <a:lnTo>
                    <a:pt x="323" y="986"/>
                  </a:lnTo>
                  <a:lnTo>
                    <a:pt x="324" y="1016"/>
                  </a:lnTo>
                  <a:lnTo>
                    <a:pt x="323" y="1031"/>
                  </a:lnTo>
                  <a:lnTo>
                    <a:pt x="323" y="1096"/>
                  </a:lnTo>
                  <a:lnTo>
                    <a:pt x="329" y="1097"/>
                  </a:lnTo>
                  <a:lnTo>
                    <a:pt x="333" y="1097"/>
                  </a:lnTo>
                  <a:lnTo>
                    <a:pt x="826" y="1097"/>
                  </a:lnTo>
                  <a:lnTo>
                    <a:pt x="826" y="1096"/>
                  </a:lnTo>
                  <a:lnTo>
                    <a:pt x="827" y="1095"/>
                  </a:lnTo>
                  <a:lnTo>
                    <a:pt x="828" y="1095"/>
                  </a:lnTo>
                  <a:lnTo>
                    <a:pt x="829" y="1093"/>
                  </a:lnTo>
                  <a:lnTo>
                    <a:pt x="829" y="1076"/>
                  </a:lnTo>
                  <a:close/>
                  <a:moveTo>
                    <a:pt x="979" y="47"/>
                  </a:moveTo>
                  <a:lnTo>
                    <a:pt x="979" y="43"/>
                  </a:lnTo>
                  <a:lnTo>
                    <a:pt x="975" y="27"/>
                  </a:lnTo>
                  <a:lnTo>
                    <a:pt x="971" y="21"/>
                  </a:lnTo>
                  <a:lnTo>
                    <a:pt x="966" y="13"/>
                  </a:lnTo>
                  <a:lnTo>
                    <a:pt x="958" y="8"/>
                  </a:lnTo>
                  <a:lnTo>
                    <a:pt x="958" y="34"/>
                  </a:lnTo>
                  <a:lnTo>
                    <a:pt x="958" y="391"/>
                  </a:lnTo>
                  <a:lnTo>
                    <a:pt x="945" y="405"/>
                  </a:lnTo>
                  <a:lnTo>
                    <a:pt x="615" y="405"/>
                  </a:lnTo>
                  <a:lnTo>
                    <a:pt x="518" y="501"/>
                  </a:lnTo>
                  <a:lnTo>
                    <a:pt x="518" y="426"/>
                  </a:lnTo>
                  <a:lnTo>
                    <a:pt x="518" y="405"/>
                  </a:lnTo>
                  <a:lnTo>
                    <a:pt x="474" y="405"/>
                  </a:lnTo>
                  <a:lnTo>
                    <a:pt x="454" y="405"/>
                  </a:lnTo>
                  <a:lnTo>
                    <a:pt x="444" y="405"/>
                  </a:lnTo>
                  <a:lnTo>
                    <a:pt x="419" y="405"/>
                  </a:lnTo>
                  <a:lnTo>
                    <a:pt x="411" y="397"/>
                  </a:lnTo>
                  <a:lnTo>
                    <a:pt x="409" y="379"/>
                  </a:lnTo>
                  <a:lnTo>
                    <a:pt x="409" y="375"/>
                  </a:lnTo>
                  <a:lnTo>
                    <a:pt x="409" y="51"/>
                  </a:lnTo>
                  <a:lnTo>
                    <a:pt x="409" y="48"/>
                  </a:lnTo>
                  <a:lnTo>
                    <a:pt x="411" y="29"/>
                  </a:lnTo>
                  <a:lnTo>
                    <a:pt x="419" y="22"/>
                  </a:lnTo>
                  <a:lnTo>
                    <a:pt x="436" y="21"/>
                  </a:lnTo>
                  <a:lnTo>
                    <a:pt x="438" y="21"/>
                  </a:lnTo>
                  <a:lnTo>
                    <a:pt x="942" y="21"/>
                  </a:lnTo>
                  <a:lnTo>
                    <a:pt x="952" y="27"/>
                  </a:lnTo>
                  <a:lnTo>
                    <a:pt x="958" y="34"/>
                  </a:lnTo>
                  <a:lnTo>
                    <a:pt x="958" y="8"/>
                  </a:lnTo>
                  <a:lnTo>
                    <a:pt x="953" y="5"/>
                  </a:lnTo>
                  <a:lnTo>
                    <a:pt x="936" y="1"/>
                  </a:lnTo>
                  <a:lnTo>
                    <a:pt x="935" y="1"/>
                  </a:lnTo>
                  <a:lnTo>
                    <a:pt x="933" y="0"/>
                  </a:lnTo>
                  <a:lnTo>
                    <a:pt x="930" y="1"/>
                  </a:lnTo>
                  <a:lnTo>
                    <a:pt x="436" y="1"/>
                  </a:lnTo>
                  <a:lnTo>
                    <a:pt x="432" y="0"/>
                  </a:lnTo>
                  <a:lnTo>
                    <a:pt x="427" y="1"/>
                  </a:lnTo>
                  <a:lnTo>
                    <a:pt x="416" y="4"/>
                  </a:lnTo>
                  <a:lnTo>
                    <a:pt x="406" y="9"/>
                  </a:lnTo>
                  <a:lnTo>
                    <a:pt x="398" y="17"/>
                  </a:lnTo>
                  <a:lnTo>
                    <a:pt x="393" y="28"/>
                  </a:lnTo>
                  <a:lnTo>
                    <a:pt x="390" y="39"/>
                  </a:lnTo>
                  <a:lnTo>
                    <a:pt x="389" y="51"/>
                  </a:lnTo>
                  <a:lnTo>
                    <a:pt x="388" y="371"/>
                  </a:lnTo>
                  <a:lnTo>
                    <a:pt x="388" y="374"/>
                  </a:lnTo>
                  <a:lnTo>
                    <a:pt x="388" y="375"/>
                  </a:lnTo>
                  <a:lnTo>
                    <a:pt x="389" y="379"/>
                  </a:lnTo>
                  <a:lnTo>
                    <a:pt x="393" y="400"/>
                  </a:lnTo>
                  <a:lnTo>
                    <a:pt x="402" y="413"/>
                  </a:lnTo>
                  <a:lnTo>
                    <a:pt x="415" y="422"/>
                  </a:lnTo>
                  <a:lnTo>
                    <a:pt x="436" y="425"/>
                  </a:lnTo>
                  <a:lnTo>
                    <a:pt x="447" y="426"/>
                  </a:lnTo>
                  <a:lnTo>
                    <a:pt x="458" y="426"/>
                  </a:lnTo>
                  <a:lnTo>
                    <a:pt x="469" y="426"/>
                  </a:lnTo>
                  <a:lnTo>
                    <a:pt x="484" y="426"/>
                  </a:lnTo>
                  <a:lnTo>
                    <a:pt x="486" y="426"/>
                  </a:lnTo>
                  <a:lnTo>
                    <a:pt x="490" y="426"/>
                  </a:lnTo>
                  <a:lnTo>
                    <a:pt x="497" y="427"/>
                  </a:lnTo>
                  <a:lnTo>
                    <a:pt x="497" y="548"/>
                  </a:lnTo>
                  <a:lnTo>
                    <a:pt x="502" y="550"/>
                  </a:lnTo>
                  <a:lnTo>
                    <a:pt x="507" y="545"/>
                  </a:lnTo>
                  <a:lnTo>
                    <a:pt x="511" y="540"/>
                  </a:lnTo>
                  <a:lnTo>
                    <a:pt x="549" y="501"/>
                  </a:lnTo>
                  <a:lnTo>
                    <a:pt x="561" y="490"/>
                  </a:lnTo>
                  <a:lnTo>
                    <a:pt x="584" y="467"/>
                  </a:lnTo>
                  <a:lnTo>
                    <a:pt x="606" y="443"/>
                  </a:lnTo>
                  <a:lnTo>
                    <a:pt x="616" y="435"/>
                  </a:lnTo>
                  <a:lnTo>
                    <a:pt x="627" y="429"/>
                  </a:lnTo>
                  <a:lnTo>
                    <a:pt x="638" y="426"/>
                  </a:lnTo>
                  <a:lnTo>
                    <a:pt x="651" y="425"/>
                  </a:lnTo>
                  <a:lnTo>
                    <a:pt x="786" y="426"/>
                  </a:lnTo>
                  <a:lnTo>
                    <a:pt x="927" y="426"/>
                  </a:lnTo>
                  <a:lnTo>
                    <a:pt x="933" y="426"/>
                  </a:lnTo>
                  <a:lnTo>
                    <a:pt x="937" y="426"/>
                  </a:lnTo>
                  <a:lnTo>
                    <a:pt x="938" y="425"/>
                  </a:lnTo>
                  <a:lnTo>
                    <a:pt x="939" y="425"/>
                  </a:lnTo>
                  <a:lnTo>
                    <a:pt x="952" y="422"/>
                  </a:lnTo>
                  <a:lnTo>
                    <a:pt x="963" y="416"/>
                  </a:lnTo>
                  <a:lnTo>
                    <a:pt x="971" y="406"/>
                  </a:lnTo>
                  <a:lnTo>
                    <a:pt x="976" y="393"/>
                  </a:lnTo>
                  <a:lnTo>
                    <a:pt x="977" y="384"/>
                  </a:lnTo>
                  <a:lnTo>
                    <a:pt x="979" y="375"/>
                  </a:lnTo>
                  <a:lnTo>
                    <a:pt x="979" y="51"/>
                  </a:lnTo>
                  <a:lnTo>
                    <a:pt x="979" y="47"/>
                  </a:lnTo>
                  <a:close/>
                </a:path>
              </a:pathLst>
            </a:custGeom>
            <a:solidFill>
              <a:srgbClr val="6950A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5" name="Google Shape;337;p9"/>
            <p:cNvPicPr preferRelativeResize="0"/>
            <p:nvPr/>
          </p:nvPicPr>
          <p:blipFill rotWithShape="1">
            <a:blip r:embed="rId4">
              <a:alphaModFix/>
            </a:blip>
            <a:srcRect/>
            <a:stretch/>
          </p:blipFill>
          <p:spPr>
            <a:xfrm>
              <a:off x="444" y="560"/>
              <a:ext cx="264" cy="262"/>
            </a:xfrm>
            <a:prstGeom prst="rect">
              <a:avLst/>
            </a:prstGeom>
            <a:noFill/>
            <a:ln>
              <a:noFill/>
            </a:ln>
          </p:spPr>
        </p:pic>
        <p:pic>
          <p:nvPicPr>
            <p:cNvPr id="16" name="Google Shape;338;p9"/>
            <p:cNvPicPr preferRelativeResize="0"/>
            <p:nvPr/>
          </p:nvPicPr>
          <p:blipFill rotWithShape="1">
            <a:blip r:embed="rId5">
              <a:alphaModFix/>
            </a:blip>
            <a:srcRect/>
            <a:stretch/>
          </p:blipFill>
          <p:spPr>
            <a:xfrm>
              <a:off x="121" y="373"/>
              <a:ext cx="262" cy="259"/>
            </a:xfrm>
            <a:prstGeom prst="rect">
              <a:avLst/>
            </a:prstGeom>
            <a:noFill/>
            <a:ln>
              <a:noFill/>
            </a:ln>
          </p:spPr>
        </p:pic>
        <p:pic>
          <p:nvPicPr>
            <p:cNvPr id="17" name="Google Shape;339;p9"/>
            <p:cNvPicPr preferRelativeResize="0"/>
            <p:nvPr/>
          </p:nvPicPr>
          <p:blipFill rotWithShape="1">
            <a:blip r:embed="rId6">
              <a:alphaModFix/>
            </a:blip>
            <a:srcRect/>
            <a:stretch/>
          </p:blipFill>
          <p:spPr>
            <a:xfrm>
              <a:off x="577" y="52"/>
              <a:ext cx="208" cy="321"/>
            </a:xfrm>
            <a:prstGeom prst="rect">
              <a:avLst/>
            </a:prstGeom>
            <a:noFill/>
            <a:ln>
              <a:noFill/>
            </a:ln>
          </p:spPr>
        </p:pic>
      </p:grpSp>
      <p:grpSp>
        <p:nvGrpSpPr>
          <p:cNvPr id="18" name="Google Shape;341;p9"/>
          <p:cNvGrpSpPr/>
          <p:nvPr/>
        </p:nvGrpSpPr>
        <p:grpSpPr>
          <a:xfrm>
            <a:off x="3443349" y="4625242"/>
            <a:ext cx="775970" cy="532130"/>
            <a:chOff x="0" y="0"/>
            <a:chExt cx="1222" cy="838"/>
          </a:xfrm>
        </p:grpSpPr>
        <p:sp>
          <p:nvSpPr>
            <p:cNvPr id="19" name="Google Shape;342;p9"/>
            <p:cNvSpPr/>
            <p:nvPr/>
          </p:nvSpPr>
          <p:spPr>
            <a:xfrm>
              <a:off x="82" y="184"/>
              <a:ext cx="376" cy="641"/>
            </a:xfrm>
            <a:custGeom>
              <a:avLst/>
              <a:gdLst/>
              <a:ahLst/>
              <a:cxnLst/>
              <a:rect l="l" t="t" r="r" b="b"/>
              <a:pathLst>
                <a:path w="376" h="641" extrusionOk="0">
                  <a:moveTo>
                    <a:pt x="102" y="0"/>
                  </a:moveTo>
                  <a:lnTo>
                    <a:pt x="82" y="0"/>
                  </a:lnTo>
                  <a:lnTo>
                    <a:pt x="49" y="10"/>
                  </a:lnTo>
                  <a:lnTo>
                    <a:pt x="23" y="31"/>
                  </a:lnTo>
                  <a:lnTo>
                    <a:pt x="6" y="61"/>
                  </a:lnTo>
                  <a:lnTo>
                    <a:pt x="0" y="95"/>
                  </a:lnTo>
                  <a:lnTo>
                    <a:pt x="0" y="314"/>
                  </a:lnTo>
                  <a:lnTo>
                    <a:pt x="7" y="350"/>
                  </a:lnTo>
                  <a:lnTo>
                    <a:pt x="27" y="380"/>
                  </a:lnTo>
                  <a:lnTo>
                    <a:pt x="56" y="400"/>
                  </a:lnTo>
                  <a:lnTo>
                    <a:pt x="93" y="407"/>
                  </a:lnTo>
                  <a:lnTo>
                    <a:pt x="243" y="407"/>
                  </a:lnTo>
                  <a:lnTo>
                    <a:pt x="243" y="583"/>
                  </a:lnTo>
                  <a:lnTo>
                    <a:pt x="247" y="603"/>
                  </a:lnTo>
                  <a:lnTo>
                    <a:pt x="257" y="621"/>
                  </a:lnTo>
                  <a:lnTo>
                    <a:pt x="273" y="633"/>
                  </a:lnTo>
                  <a:lnTo>
                    <a:pt x="293" y="639"/>
                  </a:lnTo>
                  <a:lnTo>
                    <a:pt x="294" y="640"/>
                  </a:lnTo>
                  <a:lnTo>
                    <a:pt x="296" y="640"/>
                  </a:lnTo>
                  <a:lnTo>
                    <a:pt x="298" y="640"/>
                  </a:lnTo>
                  <a:lnTo>
                    <a:pt x="319" y="636"/>
                  </a:lnTo>
                  <a:lnTo>
                    <a:pt x="337" y="624"/>
                  </a:lnTo>
                  <a:lnTo>
                    <a:pt x="348" y="607"/>
                  </a:lnTo>
                  <a:lnTo>
                    <a:pt x="297" y="607"/>
                  </a:lnTo>
                  <a:lnTo>
                    <a:pt x="296" y="607"/>
                  </a:lnTo>
                  <a:lnTo>
                    <a:pt x="284" y="605"/>
                  </a:lnTo>
                  <a:lnTo>
                    <a:pt x="276" y="595"/>
                  </a:lnTo>
                  <a:lnTo>
                    <a:pt x="276" y="585"/>
                  </a:lnTo>
                  <a:lnTo>
                    <a:pt x="276" y="374"/>
                  </a:lnTo>
                  <a:lnTo>
                    <a:pt x="93" y="374"/>
                  </a:lnTo>
                  <a:lnTo>
                    <a:pt x="69" y="369"/>
                  </a:lnTo>
                  <a:lnTo>
                    <a:pt x="50" y="356"/>
                  </a:lnTo>
                  <a:lnTo>
                    <a:pt x="37" y="337"/>
                  </a:lnTo>
                  <a:lnTo>
                    <a:pt x="33" y="314"/>
                  </a:lnTo>
                  <a:lnTo>
                    <a:pt x="33" y="95"/>
                  </a:lnTo>
                  <a:lnTo>
                    <a:pt x="36" y="72"/>
                  </a:lnTo>
                  <a:lnTo>
                    <a:pt x="48" y="53"/>
                  </a:lnTo>
                  <a:lnTo>
                    <a:pt x="65" y="39"/>
                  </a:lnTo>
                  <a:lnTo>
                    <a:pt x="86" y="32"/>
                  </a:lnTo>
                  <a:lnTo>
                    <a:pt x="165" y="32"/>
                  </a:lnTo>
                  <a:lnTo>
                    <a:pt x="160" y="28"/>
                  </a:lnTo>
                  <a:lnTo>
                    <a:pt x="154" y="23"/>
                  </a:lnTo>
                  <a:lnTo>
                    <a:pt x="138" y="11"/>
                  </a:lnTo>
                  <a:lnTo>
                    <a:pt x="121" y="4"/>
                  </a:lnTo>
                  <a:lnTo>
                    <a:pt x="102" y="0"/>
                  </a:lnTo>
                  <a:close/>
                  <a:moveTo>
                    <a:pt x="139" y="110"/>
                  </a:moveTo>
                  <a:lnTo>
                    <a:pt x="129" y="112"/>
                  </a:lnTo>
                  <a:lnTo>
                    <a:pt x="118" y="126"/>
                  </a:lnTo>
                  <a:lnTo>
                    <a:pt x="120" y="137"/>
                  </a:lnTo>
                  <a:lnTo>
                    <a:pt x="152" y="160"/>
                  </a:lnTo>
                  <a:lnTo>
                    <a:pt x="152" y="330"/>
                  </a:lnTo>
                  <a:lnTo>
                    <a:pt x="310" y="330"/>
                  </a:lnTo>
                  <a:lnTo>
                    <a:pt x="320" y="340"/>
                  </a:lnTo>
                  <a:lnTo>
                    <a:pt x="320" y="597"/>
                  </a:lnTo>
                  <a:lnTo>
                    <a:pt x="310" y="607"/>
                  </a:lnTo>
                  <a:lnTo>
                    <a:pt x="348" y="607"/>
                  </a:lnTo>
                  <a:lnTo>
                    <a:pt x="349" y="607"/>
                  </a:lnTo>
                  <a:lnTo>
                    <a:pt x="353" y="585"/>
                  </a:lnTo>
                  <a:lnTo>
                    <a:pt x="353" y="352"/>
                  </a:lnTo>
                  <a:lnTo>
                    <a:pt x="349" y="331"/>
                  </a:lnTo>
                  <a:lnTo>
                    <a:pt x="337" y="313"/>
                  </a:lnTo>
                  <a:lnTo>
                    <a:pt x="319" y="301"/>
                  </a:lnTo>
                  <a:lnTo>
                    <a:pt x="298" y="297"/>
                  </a:lnTo>
                  <a:lnTo>
                    <a:pt x="185" y="297"/>
                  </a:lnTo>
                  <a:lnTo>
                    <a:pt x="185" y="185"/>
                  </a:lnTo>
                  <a:lnTo>
                    <a:pt x="348" y="185"/>
                  </a:lnTo>
                  <a:lnTo>
                    <a:pt x="357" y="179"/>
                  </a:lnTo>
                  <a:lnTo>
                    <a:pt x="369" y="164"/>
                  </a:lnTo>
                  <a:lnTo>
                    <a:pt x="370" y="160"/>
                  </a:lnTo>
                  <a:lnTo>
                    <a:pt x="331" y="160"/>
                  </a:lnTo>
                  <a:lnTo>
                    <a:pt x="319" y="160"/>
                  </a:lnTo>
                  <a:lnTo>
                    <a:pt x="209" y="160"/>
                  </a:lnTo>
                  <a:lnTo>
                    <a:pt x="205" y="159"/>
                  </a:lnTo>
                  <a:lnTo>
                    <a:pt x="201" y="156"/>
                  </a:lnTo>
                  <a:lnTo>
                    <a:pt x="139" y="110"/>
                  </a:lnTo>
                  <a:close/>
                  <a:moveTo>
                    <a:pt x="348" y="185"/>
                  </a:moveTo>
                  <a:lnTo>
                    <a:pt x="185" y="185"/>
                  </a:lnTo>
                  <a:lnTo>
                    <a:pt x="193" y="190"/>
                  </a:lnTo>
                  <a:lnTo>
                    <a:pt x="204" y="193"/>
                  </a:lnTo>
                  <a:lnTo>
                    <a:pt x="319" y="193"/>
                  </a:lnTo>
                  <a:lnTo>
                    <a:pt x="339" y="189"/>
                  </a:lnTo>
                  <a:lnTo>
                    <a:pt x="348" y="185"/>
                  </a:lnTo>
                  <a:close/>
                  <a:moveTo>
                    <a:pt x="165" y="32"/>
                  </a:moveTo>
                  <a:lnTo>
                    <a:pt x="99" y="32"/>
                  </a:lnTo>
                  <a:lnTo>
                    <a:pt x="111" y="35"/>
                  </a:lnTo>
                  <a:lnTo>
                    <a:pt x="122" y="40"/>
                  </a:lnTo>
                  <a:lnTo>
                    <a:pt x="132" y="47"/>
                  </a:lnTo>
                  <a:lnTo>
                    <a:pt x="138" y="53"/>
                  </a:lnTo>
                  <a:lnTo>
                    <a:pt x="147" y="61"/>
                  </a:lnTo>
                  <a:lnTo>
                    <a:pt x="156" y="69"/>
                  </a:lnTo>
                  <a:lnTo>
                    <a:pt x="166" y="76"/>
                  </a:lnTo>
                  <a:lnTo>
                    <a:pt x="221" y="117"/>
                  </a:lnTo>
                  <a:lnTo>
                    <a:pt x="333" y="117"/>
                  </a:lnTo>
                  <a:lnTo>
                    <a:pt x="343" y="126"/>
                  </a:lnTo>
                  <a:lnTo>
                    <a:pt x="343" y="141"/>
                  </a:lnTo>
                  <a:lnTo>
                    <a:pt x="341" y="152"/>
                  </a:lnTo>
                  <a:lnTo>
                    <a:pt x="331" y="160"/>
                  </a:lnTo>
                  <a:lnTo>
                    <a:pt x="370" y="160"/>
                  </a:lnTo>
                  <a:lnTo>
                    <a:pt x="376" y="144"/>
                  </a:lnTo>
                  <a:lnTo>
                    <a:pt x="373" y="122"/>
                  </a:lnTo>
                  <a:lnTo>
                    <a:pt x="364" y="104"/>
                  </a:lnTo>
                  <a:lnTo>
                    <a:pt x="347" y="90"/>
                  </a:lnTo>
                  <a:lnTo>
                    <a:pt x="327" y="84"/>
                  </a:lnTo>
                  <a:lnTo>
                    <a:pt x="325" y="84"/>
                  </a:lnTo>
                  <a:lnTo>
                    <a:pt x="323" y="84"/>
                  </a:lnTo>
                  <a:lnTo>
                    <a:pt x="232" y="84"/>
                  </a:lnTo>
                  <a:lnTo>
                    <a:pt x="185" y="50"/>
                  </a:lnTo>
                  <a:lnTo>
                    <a:pt x="177" y="43"/>
                  </a:lnTo>
                  <a:lnTo>
                    <a:pt x="168" y="36"/>
                  </a:lnTo>
                  <a:lnTo>
                    <a:pt x="165" y="32"/>
                  </a:lnTo>
                  <a:close/>
                </a:path>
              </a:pathLst>
            </a:custGeom>
            <a:solidFill>
              <a:srgbClr val="6950A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0" name="Google Shape;343;p9"/>
            <p:cNvPicPr preferRelativeResize="0"/>
            <p:nvPr/>
          </p:nvPicPr>
          <p:blipFill rotWithShape="1">
            <a:blip r:embed="rId7">
              <a:alphaModFix/>
            </a:blip>
            <a:srcRect/>
            <a:stretch/>
          </p:blipFill>
          <p:spPr>
            <a:xfrm>
              <a:off x="82" y="0"/>
              <a:ext cx="166" cy="165"/>
            </a:xfrm>
            <a:prstGeom prst="rect">
              <a:avLst/>
            </a:prstGeom>
            <a:noFill/>
            <a:ln>
              <a:noFill/>
            </a:ln>
          </p:spPr>
        </p:pic>
        <p:sp>
          <p:nvSpPr>
            <p:cNvPr id="21" name="Google Shape;344;p9"/>
            <p:cNvSpPr/>
            <p:nvPr/>
          </p:nvSpPr>
          <p:spPr>
            <a:xfrm>
              <a:off x="0" y="184"/>
              <a:ext cx="1140" cy="654"/>
            </a:xfrm>
            <a:custGeom>
              <a:avLst/>
              <a:gdLst/>
              <a:ahLst/>
              <a:cxnLst/>
              <a:rect l="l" t="t" r="r" b="b"/>
              <a:pathLst>
                <a:path w="1140" h="654" extrusionOk="0">
                  <a:moveTo>
                    <a:pt x="297" y="463"/>
                  </a:moveTo>
                  <a:lnTo>
                    <a:pt x="290" y="455"/>
                  </a:lnTo>
                  <a:lnTo>
                    <a:pt x="281" y="455"/>
                  </a:lnTo>
                  <a:lnTo>
                    <a:pt x="165" y="455"/>
                  </a:lnTo>
                  <a:lnTo>
                    <a:pt x="114" y="445"/>
                  </a:lnTo>
                  <a:lnTo>
                    <a:pt x="72" y="416"/>
                  </a:lnTo>
                  <a:lnTo>
                    <a:pt x="43" y="375"/>
                  </a:lnTo>
                  <a:lnTo>
                    <a:pt x="33" y="323"/>
                  </a:lnTo>
                  <a:lnTo>
                    <a:pt x="33" y="100"/>
                  </a:lnTo>
                  <a:lnTo>
                    <a:pt x="26" y="92"/>
                  </a:lnTo>
                  <a:lnTo>
                    <a:pt x="7" y="92"/>
                  </a:lnTo>
                  <a:lnTo>
                    <a:pt x="0" y="100"/>
                  </a:lnTo>
                  <a:lnTo>
                    <a:pt x="0" y="323"/>
                  </a:lnTo>
                  <a:lnTo>
                    <a:pt x="10" y="379"/>
                  </a:lnTo>
                  <a:lnTo>
                    <a:pt x="37" y="427"/>
                  </a:lnTo>
                  <a:lnTo>
                    <a:pt x="79" y="464"/>
                  </a:lnTo>
                  <a:lnTo>
                    <a:pt x="132" y="485"/>
                  </a:lnTo>
                  <a:lnTo>
                    <a:pt x="132" y="620"/>
                  </a:lnTo>
                  <a:lnTo>
                    <a:pt x="50" y="620"/>
                  </a:lnTo>
                  <a:lnTo>
                    <a:pt x="50" y="653"/>
                  </a:lnTo>
                  <a:lnTo>
                    <a:pt x="248" y="653"/>
                  </a:lnTo>
                  <a:lnTo>
                    <a:pt x="248" y="620"/>
                  </a:lnTo>
                  <a:lnTo>
                    <a:pt x="165" y="620"/>
                  </a:lnTo>
                  <a:lnTo>
                    <a:pt x="165" y="488"/>
                  </a:lnTo>
                  <a:lnTo>
                    <a:pt x="290" y="488"/>
                  </a:lnTo>
                  <a:lnTo>
                    <a:pt x="297" y="481"/>
                  </a:lnTo>
                  <a:lnTo>
                    <a:pt x="297" y="463"/>
                  </a:lnTo>
                  <a:close/>
                  <a:moveTo>
                    <a:pt x="908" y="232"/>
                  </a:moveTo>
                  <a:lnTo>
                    <a:pt x="901" y="224"/>
                  </a:lnTo>
                  <a:lnTo>
                    <a:pt x="321" y="224"/>
                  </a:lnTo>
                  <a:lnTo>
                    <a:pt x="314" y="232"/>
                  </a:lnTo>
                  <a:lnTo>
                    <a:pt x="314" y="250"/>
                  </a:lnTo>
                  <a:lnTo>
                    <a:pt x="321" y="257"/>
                  </a:lnTo>
                  <a:lnTo>
                    <a:pt x="594" y="257"/>
                  </a:lnTo>
                  <a:lnTo>
                    <a:pt x="594" y="620"/>
                  </a:lnTo>
                  <a:lnTo>
                    <a:pt x="479" y="620"/>
                  </a:lnTo>
                  <a:lnTo>
                    <a:pt x="479" y="653"/>
                  </a:lnTo>
                  <a:lnTo>
                    <a:pt x="743" y="653"/>
                  </a:lnTo>
                  <a:lnTo>
                    <a:pt x="743" y="620"/>
                  </a:lnTo>
                  <a:lnTo>
                    <a:pt x="627" y="620"/>
                  </a:lnTo>
                  <a:lnTo>
                    <a:pt x="627" y="257"/>
                  </a:lnTo>
                  <a:lnTo>
                    <a:pt x="901" y="257"/>
                  </a:lnTo>
                  <a:lnTo>
                    <a:pt x="908" y="250"/>
                  </a:lnTo>
                  <a:lnTo>
                    <a:pt x="908" y="232"/>
                  </a:lnTo>
                  <a:close/>
                  <a:moveTo>
                    <a:pt x="1139" y="314"/>
                  </a:moveTo>
                  <a:lnTo>
                    <a:pt x="1139" y="95"/>
                  </a:lnTo>
                  <a:lnTo>
                    <a:pt x="1133" y="61"/>
                  </a:lnTo>
                  <a:lnTo>
                    <a:pt x="1117" y="32"/>
                  </a:lnTo>
                  <a:lnTo>
                    <a:pt x="1116" y="31"/>
                  </a:lnTo>
                  <a:lnTo>
                    <a:pt x="1106" y="24"/>
                  </a:lnTo>
                  <a:lnTo>
                    <a:pt x="1106" y="95"/>
                  </a:lnTo>
                  <a:lnTo>
                    <a:pt x="1106" y="314"/>
                  </a:lnTo>
                  <a:lnTo>
                    <a:pt x="1102" y="337"/>
                  </a:lnTo>
                  <a:lnTo>
                    <a:pt x="1089" y="356"/>
                  </a:lnTo>
                  <a:lnTo>
                    <a:pt x="1070" y="369"/>
                  </a:lnTo>
                  <a:lnTo>
                    <a:pt x="1046" y="374"/>
                  </a:lnTo>
                  <a:lnTo>
                    <a:pt x="863" y="374"/>
                  </a:lnTo>
                  <a:lnTo>
                    <a:pt x="863" y="585"/>
                  </a:lnTo>
                  <a:lnTo>
                    <a:pt x="863" y="595"/>
                  </a:lnTo>
                  <a:lnTo>
                    <a:pt x="855" y="605"/>
                  </a:lnTo>
                  <a:lnTo>
                    <a:pt x="843" y="607"/>
                  </a:lnTo>
                  <a:lnTo>
                    <a:pt x="837" y="607"/>
                  </a:lnTo>
                  <a:lnTo>
                    <a:pt x="831" y="605"/>
                  </a:lnTo>
                  <a:lnTo>
                    <a:pt x="826" y="601"/>
                  </a:lnTo>
                  <a:lnTo>
                    <a:pt x="822" y="597"/>
                  </a:lnTo>
                  <a:lnTo>
                    <a:pt x="819" y="591"/>
                  </a:lnTo>
                  <a:lnTo>
                    <a:pt x="819" y="340"/>
                  </a:lnTo>
                  <a:lnTo>
                    <a:pt x="829" y="330"/>
                  </a:lnTo>
                  <a:lnTo>
                    <a:pt x="987" y="330"/>
                  </a:lnTo>
                  <a:lnTo>
                    <a:pt x="987" y="185"/>
                  </a:lnTo>
                  <a:lnTo>
                    <a:pt x="987" y="160"/>
                  </a:lnTo>
                  <a:lnTo>
                    <a:pt x="1012" y="142"/>
                  </a:lnTo>
                  <a:lnTo>
                    <a:pt x="1019" y="137"/>
                  </a:lnTo>
                  <a:lnTo>
                    <a:pt x="1021" y="126"/>
                  </a:lnTo>
                  <a:lnTo>
                    <a:pt x="1010" y="112"/>
                  </a:lnTo>
                  <a:lnTo>
                    <a:pt x="1000" y="110"/>
                  </a:lnTo>
                  <a:lnTo>
                    <a:pt x="938" y="156"/>
                  </a:lnTo>
                  <a:lnTo>
                    <a:pt x="934" y="158"/>
                  </a:lnTo>
                  <a:lnTo>
                    <a:pt x="930" y="160"/>
                  </a:lnTo>
                  <a:lnTo>
                    <a:pt x="925" y="160"/>
                  </a:lnTo>
                  <a:lnTo>
                    <a:pt x="820" y="160"/>
                  </a:lnTo>
                  <a:lnTo>
                    <a:pt x="808" y="160"/>
                  </a:lnTo>
                  <a:lnTo>
                    <a:pt x="798" y="152"/>
                  </a:lnTo>
                  <a:lnTo>
                    <a:pt x="796" y="141"/>
                  </a:lnTo>
                  <a:lnTo>
                    <a:pt x="795" y="129"/>
                  </a:lnTo>
                  <a:lnTo>
                    <a:pt x="804" y="118"/>
                  </a:lnTo>
                  <a:lnTo>
                    <a:pt x="816" y="117"/>
                  </a:lnTo>
                  <a:lnTo>
                    <a:pt x="817" y="117"/>
                  </a:lnTo>
                  <a:lnTo>
                    <a:pt x="918" y="117"/>
                  </a:lnTo>
                  <a:lnTo>
                    <a:pt x="973" y="76"/>
                  </a:lnTo>
                  <a:lnTo>
                    <a:pt x="983" y="69"/>
                  </a:lnTo>
                  <a:lnTo>
                    <a:pt x="992" y="61"/>
                  </a:lnTo>
                  <a:lnTo>
                    <a:pt x="1001" y="53"/>
                  </a:lnTo>
                  <a:lnTo>
                    <a:pt x="1007" y="47"/>
                  </a:lnTo>
                  <a:lnTo>
                    <a:pt x="1017" y="40"/>
                  </a:lnTo>
                  <a:lnTo>
                    <a:pt x="1028" y="35"/>
                  </a:lnTo>
                  <a:lnTo>
                    <a:pt x="1040" y="32"/>
                  </a:lnTo>
                  <a:lnTo>
                    <a:pt x="1052" y="32"/>
                  </a:lnTo>
                  <a:lnTo>
                    <a:pt x="1074" y="39"/>
                  </a:lnTo>
                  <a:lnTo>
                    <a:pt x="1091" y="53"/>
                  </a:lnTo>
                  <a:lnTo>
                    <a:pt x="1103" y="72"/>
                  </a:lnTo>
                  <a:lnTo>
                    <a:pt x="1106" y="95"/>
                  </a:lnTo>
                  <a:lnTo>
                    <a:pt x="1106" y="24"/>
                  </a:lnTo>
                  <a:lnTo>
                    <a:pt x="1090" y="10"/>
                  </a:lnTo>
                  <a:lnTo>
                    <a:pt x="1056" y="0"/>
                  </a:lnTo>
                  <a:lnTo>
                    <a:pt x="1037" y="0"/>
                  </a:lnTo>
                  <a:lnTo>
                    <a:pt x="1018" y="4"/>
                  </a:lnTo>
                  <a:lnTo>
                    <a:pt x="1001" y="11"/>
                  </a:lnTo>
                  <a:lnTo>
                    <a:pt x="985" y="22"/>
                  </a:lnTo>
                  <a:lnTo>
                    <a:pt x="978" y="28"/>
                  </a:lnTo>
                  <a:lnTo>
                    <a:pt x="971" y="36"/>
                  </a:lnTo>
                  <a:lnTo>
                    <a:pt x="962" y="43"/>
                  </a:lnTo>
                  <a:lnTo>
                    <a:pt x="953" y="49"/>
                  </a:lnTo>
                  <a:lnTo>
                    <a:pt x="907" y="84"/>
                  </a:lnTo>
                  <a:lnTo>
                    <a:pt x="818" y="84"/>
                  </a:lnTo>
                  <a:lnTo>
                    <a:pt x="797" y="88"/>
                  </a:lnTo>
                  <a:lnTo>
                    <a:pt x="779" y="100"/>
                  </a:lnTo>
                  <a:lnTo>
                    <a:pt x="767" y="117"/>
                  </a:lnTo>
                  <a:lnTo>
                    <a:pt x="763" y="138"/>
                  </a:lnTo>
                  <a:lnTo>
                    <a:pt x="763" y="142"/>
                  </a:lnTo>
                  <a:lnTo>
                    <a:pt x="763" y="144"/>
                  </a:lnTo>
                  <a:lnTo>
                    <a:pt x="770" y="164"/>
                  </a:lnTo>
                  <a:lnTo>
                    <a:pt x="782" y="179"/>
                  </a:lnTo>
                  <a:lnTo>
                    <a:pt x="800" y="189"/>
                  </a:lnTo>
                  <a:lnTo>
                    <a:pt x="820" y="193"/>
                  </a:lnTo>
                  <a:lnTo>
                    <a:pt x="935" y="193"/>
                  </a:lnTo>
                  <a:lnTo>
                    <a:pt x="946" y="190"/>
                  </a:lnTo>
                  <a:lnTo>
                    <a:pt x="954" y="185"/>
                  </a:lnTo>
                  <a:lnTo>
                    <a:pt x="954" y="297"/>
                  </a:lnTo>
                  <a:lnTo>
                    <a:pt x="841" y="297"/>
                  </a:lnTo>
                  <a:lnTo>
                    <a:pt x="820" y="302"/>
                  </a:lnTo>
                  <a:lnTo>
                    <a:pt x="802" y="313"/>
                  </a:lnTo>
                  <a:lnTo>
                    <a:pt x="790" y="331"/>
                  </a:lnTo>
                  <a:lnTo>
                    <a:pt x="786" y="352"/>
                  </a:lnTo>
                  <a:lnTo>
                    <a:pt x="786" y="585"/>
                  </a:lnTo>
                  <a:lnTo>
                    <a:pt x="790" y="606"/>
                  </a:lnTo>
                  <a:lnTo>
                    <a:pt x="802" y="624"/>
                  </a:lnTo>
                  <a:lnTo>
                    <a:pt x="819" y="635"/>
                  </a:lnTo>
                  <a:lnTo>
                    <a:pt x="841" y="640"/>
                  </a:lnTo>
                  <a:lnTo>
                    <a:pt x="845" y="640"/>
                  </a:lnTo>
                  <a:lnTo>
                    <a:pt x="846" y="639"/>
                  </a:lnTo>
                  <a:lnTo>
                    <a:pt x="866" y="633"/>
                  </a:lnTo>
                  <a:lnTo>
                    <a:pt x="882" y="621"/>
                  </a:lnTo>
                  <a:lnTo>
                    <a:pt x="890" y="607"/>
                  </a:lnTo>
                  <a:lnTo>
                    <a:pt x="892" y="603"/>
                  </a:lnTo>
                  <a:lnTo>
                    <a:pt x="896" y="583"/>
                  </a:lnTo>
                  <a:lnTo>
                    <a:pt x="896" y="407"/>
                  </a:lnTo>
                  <a:lnTo>
                    <a:pt x="1046" y="407"/>
                  </a:lnTo>
                  <a:lnTo>
                    <a:pt x="1082" y="400"/>
                  </a:lnTo>
                  <a:lnTo>
                    <a:pt x="1112" y="380"/>
                  </a:lnTo>
                  <a:lnTo>
                    <a:pt x="1132" y="350"/>
                  </a:lnTo>
                  <a:lnTo>
                    <a:pt x="1139" y="314"/>
                  </a:lnTo>
                  <a:close/>
                </a:path>
              </a:pathLst>
            </a:custGeom>
            <a:solidFill>
              <a:srgbClr val="6950A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2" name="Google Shape;345;p9"/>
            <p:cNvPicPr preferRelativeResize="0"/>
            <p:nvPr/>
          </p:nvPicPr>
          <p:blipFill rotWithShape="1">
            <a:blip r:embed="rId7">
              <a:alphaModFix/>
            </a:blip>
            <a:srcRect/>
            <a:stretch/>
          </p:blipFill>
          <p:spPr>
            <a:xfrm>
              <a:off x="974" y="0"/>
              <a:ext cx="166" cy="165"/>
            </a:xfrm>
            <a:prstGeom prst="rect">
              <a:avLst/>
            </a:prstGeom>
            <a:noFill/>
            <a:ln>
              <a:noFill/>
            </a:ln>
          </p:spPr>
        </p:pic>
        <p:sp>
          <p:nvSpPr>
            <p:cNvPr id="23" name="Google Shape;346;p9"/>
            <p:cNvSpPr/>
            <p:nvPr/>
          </p:nvSpPr>
          <p:spPr>
            <a:xfrm>
              <a:off x="924" y="277"/>
              <a:ext cx="298" cy="561"/>
            </a:xfrm>
            <a:custGeom>
              <a:avLst/>
              <a:gdLst/>
              <a:ahLst/>
              <a:cxnLst/>
              <a:rect l="l" t="t" r="r" b="b"/>
              <a:pathLst>
                <a:path w="298" h="561" extrusionOk="0">
                  <a:moveTo>
                    <a:pt x="289" y="0"/>
                  </a:moveTo>
                  <a:lnTo>
                    <a:pt x="280" y="0"/>
                  </a:lnTo>
                  <a:lnTo>
                    <a:pt x="271" y="0"/>
                  </a:lnTo>
                  <a:lnTo>
                    <a:pt x="264" y="8"/>
                  </a:lnTo>
                  <a:lnTo>
                    <a:pt x="264" y="231"/>
                  </a:lnTo>
                  <a:lnTo>
                    <a:pt x="253" y="283"/>
                  </a:lnTo>
                  <a:lnTo>
                    <a:pt x="225" y="324"/>
                  </a:lnTo>
                  <a:lnTo>
                    <a:pt x="183" y="353"/>
                  </a:lnTo>
                  <a:lnTo>
                    <a:pt x="132" y="363"/>
                  </a:lnTo>
                  <a:lnTo>
                    <a:pt x="7" y="363"/>
                  </a:lnTo>
                  <a:lnTo>
                    <a:pt x="0" y="371"/>
                  </a:lnTo>
                  <a:lnTo>
                    <a:pt x="0" y="389"/>
                  </a:lnTo>
                  <a:lnTo>
                    <a:pt x="7" y="396"/>
                  </a:lnTo>
                  <a:lnTo>
                    <a:pt x="132" y="396"/>
                  </a:lnTo>
                  <a:lnTo>
                    <a:pt x="132" y="528"/>
                  </a:lnTo>
                  <a:lnTo>
                    <a:pt x="49" y="528"/>
                  </a:lnTo>
                  <a:lnTo>
                    <a:pt x="49" y="561"/>
                  </a:lnTo>
                  <a:lnTo>
                    <a:pt x="247" y="561"/>
                  </a:lnTo>
                  <a:lnTo>
                    <a:pt x="247" y="528"/>
                  </a:lnTo>
                  <a:lnTo>
                    <a:pt x="165" y="528"/>
                  </a:lnTo>
                  <a:lnTo>
                    <a:pt x="165" y="393"/>
                  </a:lnTo>
                  <a:lnTo>
                    <a:pt x="218" y="372"/>
                  </a:lnTo>
                  <a:lnTo>
                    <a:pt x="260" y="335"/>
                  </a:lnTo>
                  <a:lnTo>
                    <a:pt x="287" y="287"/>
                  </a:lnTo>
                  <a:lnTo>
                    <a:pt x="297" y="231"/>
                  </a:lnTo>
                  <a:lnTo>
                    <a:pt x="297" y="8"/>
                  </a:lnTo>
                  <a:lnTo>
                    <a:pt x="289" y="0"/>
                  </a:lnTo>
                  <a:close/>
                </a:path>
              </a:pathLst>
            </a:custGeom>
            <a:solidFill>
              <a:srgbClr val="6950A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spTree>
    <p:extLst>
      <p:ext uri="{BB962C8B-B14F-4D97-AF65-F5344CB8AC3E}">
        <p14:creationId xmlns:p14="http://schemas.microsoft.com/office/powerpoint/2010/main" val="20564821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0364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a:t>
            </a:r>
            <a:r>
              <a:rPr lang="en-US" sz="2800" b="1" dirty="0" smtClean="0">
                <a:latin typeface="Times New Roman" panose="02020603050405020304" pitchFamily="18" charset="0"/>
                <a:ea typeface="Tajawal Medium"/>
                <a:cs typeface="Times New Roman" panose="02020603050405020304" pitchFamily="18" charset="0"/>
                <a:sym typeface="Tajawal Medium"/>
              </a:rPr>
              <a:t>Part 2)</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715906" y="3422183"/>
            <a:ext cx="2591670" cy="2667532"/>
          </a:xfrm>
          <a:prstGeom prst="rect">
            <a:avLst/>
          </a:prstGeom>
          <a:noFill/>
          <a:ln>
            <a:noFill/>
          </a:ln>
        </p:spPr>
      </p:pic>
      <p:sp>
        <p:nvSpPr>
          <p:cNvPr id="11" name="Google Shape;340;p9"/>
          <p:cNvSpPr/>
          <p:nvPr/>
        </p:nvSpPr>
        <p:spPr>
          <a:xfrm>
            <a:off x="4476725" y="2107780"/>
            <a:ext cx="6096000" cy="1969730"/>
          </a:xfrm>
          <a:prstGeom prst="rect">
            <a:avLst/>
          </a:prstGeom>
          <a:solidFill>
            <a:schemeClr val="lt1"/>
          </a:solidFill>
          <a:ln w="12700" cap="flat" cmpd="sng">
            <a:solidFill>
              <a:schemeClr val="accent2"/>
            </a:solidFill>
            <a:prstDash val="solid"/>
            <a:miter lim="800000"/>
            <a:headEnd type="none" w="sm" len="sm"/>
            <a:tailEnd type="none" w="sm" len="sm"/>
          </a:ln>
        </p:spPr>
        <p:txBody>
          <a:bodyPr spcFirstLastPara="1" wrap="square" lIns="91425" tIns="45700" rIns="91425" bIns="45700" anchor="t" anchorCtr="0">
            <a:spAutoFit/>
          </a:bodyPr>
          <a:lstStyle/>
          <a:p>
            <a:pPr marL="285750" marR="0" lvl="0" indent="-285750" algn="just" rtl="0">
              <a:spcBef>
                <a:spcPts val="0"/>
              </a:spcBef>
              <a:spcAft>
                <a:spcPts val="0"/>
              </a:spcAft>
              <a:buClr>
                <a:srgbClr val="C00000"/>
              </a:buClr>
              <a:buSzPts val="1600"/>
              <a:buFont typeface="Noto Sans Symbols"/>
              <a:buChar char="⮚"/>
            </a:pPr>
            <a:r>
              <a:rPr lang="en-US" sz="1200" b="1" u="sng" dirty="0">
                <a:solidFill>
                  <a:srgbClr val="C00000"/>
                </a:solidFill>
                <a:latin typeface="Times New Roman"/>
                <a:ea typeface="Times New Roman"/>
                <a:cs typeface="Times New Roman"/>
                <a:sym typeface="Times New Roman"/>
              </a:rPr>
              <a:t>Specification of roles</a:t>
            </a:r>
            <a:r>
              <a:rPr lang="en-US" sz="1400" b="1" dirty="0">
                <a:solidFill>
                  <a:schemeClr val="dk1"/>
                </a:solidFill>
                <a:latin typeface="Calibri"/>
                <a:ea typeface="Calibri"/>
                <a:cs typeface="Calibri"/>
                <a:sym typeface="Calibri"/>
              </a:rPr>
              <a:t> </a:t>
            </a:r>
            <a:r>
              <a:rPr lang="en-US" sz="1200" b="1" dirty="0">
                <a:solidFill>
                  <a:schemeClr val="dk1"/>
                </a:solidFill>
                <a:latin typeface="Times New Roman"/>
                <a:ea typeface="Times New Roman"/>
                <a:cs typeface="Times New Roman"/>
                <a:sym typeface="Times New Roman"/>
              </a:rPr>
              <a:t>This section specifies </a:t>
            </a:r>
            <a:r>
              <a:rPr lang="en-US" sz="1200" b="1" u="sng" dirty="0">
                <a:solidFill>
                  <a:schemeClr val="dk1"/>
                </a:solidFill>
                <a:latin typeface="Times New Roman"/>
                <a:ea typeface="Times New Roman"/>
                <a:cs typeface="Times New Roman"/>
                <a:sym typeface="Times New Roman"/>
              </a:rPr>
              <a:t>the roles of those involved in the evaluation</a:t>
            </a:r>
            <a:r>
              <a:rPr lang="en-US" sz="1200" b="1" dirty="0">
                <a:solidFill>
                  <a:schemeClr val="dk1"/>
                </a:solidFill>
                <a:latin typeface="Times New Roman"/>
                <a:ea typeface="Times New Roman"/>
                <a:cs typeface="Times New Roman"/>
                <a:sym typeface="Times New Roman"/>
              </a:rPr>
              <a:t> to inform all parties of the tasks they need to accomplish and what is expected of them. Examples of this include providing general information about project management and relevant focal points, such as those tasked with facilitating access to project-related documentation or setting up meetings and collecting data from project partners.</a:t>
            </a:r>
            <a:endParaRPr sz="1200" b="1" dirty="0">
              <a:solidFill>
                <a:schemeClr val="dk1"/>
              </a:solidFill>
              <a:latin typeface="Times New Roman"/>
              <a:ea typeface="Times New Roman"/>
              <a:cs typeface="Times New Roman"/>
              <a:sym typeface="Times New Roman"/>
            </a:endParaRPr>
          </a:p>
          <a:p>
            <a:pPr marL="285750" marR="0" lvl="0" indent="-285750" algn="just" rtl="0">
              <a:spcBef>
                <a:spcPts val="0"/>
              </a:spcBef>
              <a:spcAft>
                <a:spcPts val="0"/>
              </a:spcAft>
              <a:buClr>
                <a:schemeClr val="dk1"/>
              </a:buClr>
              <a:buSzPts val="1600"/>
              <a:buFont typeface="Noto Sans Symbols"/>
              <a:buChar char="⮚"/>
            </a:pPr>
            <a:r>
              <a:rPr lang="en-US" sz="1200" b="1" dirty="0">
                <a:solidFill>
                  <a:schemeClr val="dk1"/>
                </a:solidFill>
                <a:latin typeface="Times New Roman"/>
                <a:ea typeface="Times New Roman"/>
                <a:cs typeface="Times New Roman"/>
                <a:sym typeface="Times New Roman"/>
              </a:rPr>
              <a:t>An indicative </a:t>
            </a:r>
            <a:r>
              <a:rPr lang="en-US" sz="1200" b="1" u="sng" dirty="0">
                <a:solidFill>
                  <a:srgbClr val="C00000"/>
                </a:solidFill>
                <a:latin typeface="Times New Roman"/>
                <a:ea typeface="Times New Roman"/>
                <a:cs typeface="Times New Roman"/>
                <a:sym typeface="Times New Roman"/>
              </a:rPr>
              <a:t>time schedule </a:t>
            </a:r>
            <a:r>
              <a:rPr lang="en-US" sz="1200" b="1" dirty="0">
                <a:solidFill>
                  <a:schemeClr val="dk1"/>
                </a:solidFill>
                <a:latin typeface="Times New Roman"/>
                <a:ea typeface="Times New Roman"/>
                <a:cs typeface="Times New Roman"/>
                <a:sym typeface="Times New Roman"/>
              </a:rPr>
              <a:t>sets out, in chronological order, the dates by when tasks need to be accomplished or products handed over, the amount of time allocated for the completion of tasks and products and who is responsible for the completion of each task or product. It can also include the dates of field visits or surveys to be conducted. </a:t>
            </a:r>
            <a:endParaRPr sz="1200" b="1" dirty="0">
              <a:solidFill>
                <a:schemeClr val="dk1"/>
              </a:solidFill>
              <a:latin typeface="Times New Roman"/>
              <a:ea typeface="Times New Roman"/>
              <a:cs typeface="Times New Roman"/>
              <a:sym typeface="Times New Roman"/>
            </a:endParaRPr>
          </a:p>
        </p:txBody>
      </p:sp>
      <p:sp>
        <p:nvSpPr>
          <p:cNvPr id="12" name="Google Shape;340;p9"/>
          <p:cNvSpPr/>
          <p:nvPr/>
        </p:nvSpPr>
        <p:spPr>
          <a:xfrm>
            <a:off x="4476725" y="4071506"/>
            <a:ext cx="6096000" cy="1969730"/>
          </a:xfrm>
          <a:prstGeom prst="rect">
            <a:avLst/>
          </a:prstGeom>
          <a:solidFill>
            <a:schemeClr val="lt1"/>
          </a:solidFill>
          <a:ln w="12700" cap="flat" cmpd="sng">
            <a:solidFill>
              <a:schemeClr val="accent2"/>
            </a:solidFill>
            <a:prstDash val="solid"/>
            <a:miter lim="800000"/>
            <a:headEnd type="none" w="sm" len="sm"/>
            <a:tailEnd type="none" w="sm" len="sm"/>
          </a:ln>
        </p:spPr>
        <p:txBody>
          <a:bodyPr spcFirstLastPara="1" wrap="square" lIns="91425" tIns="45700" rIns="91425" bIns="45700" anchor="t" anchorCtr="0">
            <a:spAutoFit/>
          </a:bodyPr>
          <a:lstStyle/>
          <a:p>
            <a:pPr marL="285750" marR="0" lvl="0" indent="-285750" algn="just" rtl="0">
              <a:spcBef>
                <a:spcPts val="0"/>
              </a:spcBef>
              <a:spcAft>
                <a:spcPts val="0"/>
              </a:spcAft>
              <a:buClr>
                <a:srgbClr val="C00000"/>
              </a:buClr>
              <a:buSzPts val="1600"/>
              <a:buFont typeface="Noto Sans Symbols"/>
              <a:buChar char="⮚"/>
            </a:pPr>
            <a:r>
              <a:rPr lang="en-US" sz="1200" b="1" u="sng" dirty="0">
                <a:solidFill>
                  <a:srgbClr val="C00000"/>
                </a:solidFill>
                <a:latin typeface="Times New Roman"/>
                <a:ea typeface="Times New Roman"/>
                <a:cs typeface="Times New Roman"/>
                <a:sym typeface="Times New Roman"/>
              </a:rPr>
              <a:t>Specification of roles</a:t>
            </a:r>
            <a:r>
              <a:rPr lang="en-US" sz="1400" b="1" dirty="0">
                <a:solidFill>
                  <a:schemeClr val="dk1"/>
                </a:solidFill>
                <a:latin typeface="Calibri"/>
                <a:ea typeface="Calibri"/>
                <a:cs typeface="Calibri"/>
                <a:sym typeface="Calibri"/>
              </a:rPr>
              <a:t> </a:t>
            </a:r>
            <a:r>
              <a:rPr lang="en-US" sz="1200" b="1" dirty="0">
                <a:solidFill>
                  <a:schemeClr val="dk1"/>
                </a:solidFill>
                <a:latin typeface="Times New Roman"/>
                <a:ea typeface="Times New Roman"/>
                <a:cs typeface="Times New Roman"/>
                <a:sym typeface="Times New Roman"/>
              </a:rPr>
              <a:t>This section specifies </a:t>
            </a:r>
            <a:r>
              <a:rPr lang="en-US" sz="1200" b="1" u="sng" dirty="0">
                <a:solidFill>
                  <a:schemeClr val="dk1"/>
                </a:solidFill>
                <a:latin typeface="Times New Roman"/>
                <a:ea typeface="Times New Roman"/>
                <a:cs typeface="Times New Roman"/>
                <a:sym typeface="Times New Roman"/>
              </a:rPr>
              <a:t>the roles of those involved in the evaluation</a:t>
            </a:r>
            <a:r>
              <a:rPr lang="en-US" sz="1200" b="1" dirty="0">
                <a:solidFill>
                  <a:schemeClr val="dk1"/>
                </a:solidFill>
                <a:latin typeface="Times New Roman"/>
                <a:ea typeface="Times New Roman"/>
                <a:cs typeface="Times New Roman"/>
                <a:sym typeface="Times New Roman"/>
              </a:rPr>
              <a:t> to inform all parties of the tasks they need to accomplish and what is expected of them. Examples of this include providing general information about project management and relevant focal points, such as those tasked with facilitating access to project-related documentation or setting up meetings and collecting data from project partners.</a:t>
            </a:r>
            <a:endParaRPr sz="1200" b="1" dirty="0">
              <a:solidFill>
                <a:schemeClr val="dk1"/>
              </a:solidFill>
              <a:latin typeface="Times New Roman"/>
              <a:ea typeface="Times New Roman"/>
              <a:cs typeface="Times New Roman"/>
              <a:sym typeface="Times New Roman"/>
            </a:endParaRPr>
          </a:p>
          <a:p>
            <a:pPr marL="285750" marR="0" lvl="0" indent="-285750" algn="just" rtl="0">
              <a:spcBef>
                <a:spcPts val="0"/>
              </a:spcBef>
              <a:spcAft>
                <a:spcPts val="0"/>
              </a:spcAft>
              <a:buClr>
                <a:schemeClr val="dk1"/>
              </a:buClr>
              <a:buSzPts val="1600"/>
              <a:buFont typeface="Noto Sans Symbols"/>
              <a:buChar char="⮚"/>
            </a:pPr>
            <a:r>
              <a:rPr lang="en-US" sz="1200" b="1" dirty="0">
                <a:solidFill>
                  <a:schemeClr val="dk1"/>
                </a:solidFill>
                <a:latin typeface="Times New Roman"/>
                <a:ea typeface="Times New Roman"/>
                <a:cs typeface="Times New Roman"/>
                <a:sym typeface="Times New Roman"/>
              </a:rPr>
              <a:t>An indicative </a:t>
            </a:r>
            <a:r>
              <a:rPr lang="en-US" sz="1200" b="1" u="sng" dirty="0">
                <a:solidFill>
                  <a:srgbClr val="C00000"/>
                </a:solidFill>
                <a:latin typeface="Times New Roman"/>
                <a:ea typeface="Times New Roman"/>
                <a:cs typeface="Times New Roman"/>
                <a:sym typeface="Times New Roman"/>
              </a:rPr>
              <a:t>time schedule </a:t>
            </a:r>
            <a:r>
              <a:rPr lang="en-US" sz="1200" b="1" dirty="0">
                <a:solidFill>
                  <a:schemeClr val="dk1"/>
                </a:solidFill>
                <a:latin typeface="Times New Roman"/>
                <a:ea typeface="Times New Roman"/>
                <a:cs typeface="Times New Roman"/>
                <a:sym typeface="Times New Roman"/>
              </a:rPr>
              <a:t>sets out, in chronological order, the dates by when tasks need to be accomplished or products handed over, the amount of time allocated for the completion of tasks and products and who is responsible for the completion of each task or product. It can also include the dates of field visits or surveys to be conducted. </a:t>
            </a:r>
            <a:endParaRPr sz="1200" b="1" dirty="0">
              <a:solidFill>
                <a:schemeClr val="dk1"/>
              </a:solidFill>
              <a:latin typeface="Times New Roman"/>
              <a:ea typeface="Times New Roman"/>
              <a:cs typeface="Times New Roman"/>
              <a:sym typeface="Times New Roman"/>
            </a:endParaRPr>
          </a:p>
        </p:txBody>
      </p:sp>
      <p:grpSp>
        <p:nvGrpSpPr>
          <p:cNvPr id="13" name="Google Shape;341;p9"/>
          <p:cNvGrpSpPr/>
          <p:nvPr/>
        </p:nvGrpSpPr>
        <p:grpSpPr>
          <a:xfrm>
            <a:off x="3504165" y="4987832"/>
            <a:ext cx="775970" cy="532130"/>
            <a:chOff x="0" y="0"/>
            <a:chExt cx="1222" cy="838"/>
          </a:xfrm>
        </p:grpSpPr>
        <p:sp>
          <p:nvSpPr>
            <p:cNvPr id="14" name="Google Shape;342;p9"/>
            <p:cNvSpPr/>
            <p:nvPr/>
          </p:nvSpPr>
          <p:spPr>
            <a:xfrm>
              <a:off x="82" y="184"/>
              <a:ext cx="376" cy="641"/>
            </a:xfrm>
            <a:custGeom>
              <a:avLst/>
              <a:gdLst/>
              <a:ahLst/>
              <a:cxnLst/>
              <a:rect l="l" t="t" r="r" b="b"/>
              <a:pathLst>
                <a:path w="376" h="641" extrusionOk="0">
                  <a:moveTo>
                    <a:pt x="102" y="0"/>
                  </a:moveTo>
                  <a:lnTo>
                    <a:pt x="82" y="0"/>
                  </a:lnTo>
                  <a:lnTo>
                    <a:pt x="49" y="10"/>
                  </a:lnTo>
                  <a:lnTo>
                    <a:pt x="23" y="31"/>
                  </a:lnTo>
                  <a:lnTo>
                    <a:pt x="6" y="61"/>
                  </a:lnTo>
                  <a:lnTo>
                    <a:pt x="0" y="95"/>
                  </a:lnTo>
                  <a:lnTo>
                    <a:pt x="0" y="314"/>
                  </a:lnTo>
                  <a:lnTo>
                    <a:pt x="7" y="350"/>
                  </a:lnTo>
                  <a:lnTo>
                    <a:pt x="27" y="380"/>
                  </a:lnTo>
                  <a:lnTo>
                    <a:pt x="56" y="400"/>
                  </a:lnTo>
                  <a:lnTo>
                    <a:pt x="93" y="407"/>
                  </a:lnTo>
                  <a:lnTo>
                    <a:pt x="243" y="407"/>
                  </a:lnTo>
                  <a:lnTo>
                    <a:pt x="243" y="583"/>
                  </a:lnTo>
                  <a:lnTo>
                    <a:pt x="247" y="603"/>
                  </a:lnTo>
                  <a:lnTo>
                    <a:pt x="257" y="621"/>
                  </a:lnTo>
                  <a:lnTo>
                    <a:pt x="273" y="633"/>
                  </a:lnTo>
                  <a:lnTo>
                    <a:pt x="293" y="639"/>
                  </a:lnTo>
                  <a:lnTo>
                    <a:pt x="294" y="640"/>
                  </a:lnTo>
                  <a:lnTo>
                    <a:pt x="296" y="640"/>
                  </a:lnTo>
                  <a:lnTo>
                    <a:pt x="298" y="640"/>
                  </a:lnTo>
                  <a:lnTo>
                    <a:pt x="319" y="636"/>
                  </a:lnTo>
                  <a:lnTo>
                    <a:pt x="337" y="624"/>
                  </a:lnTo>
                  <a:lnTo>
                    <a:pt x="348" y="607"/>
                  </a:lnTo>
                  <a:lnTo>
                    <a:pt x="297" y="607"/>
                  </a:lnTo>
                  <a:lnTo>
                    <a:pt x="296" y="607"/>
                  </a:lnTo>
                  <a:lnTo>
                    <a:pt x="284" y="605"/>
                  </a:lnTo>
                  <a:lnTo>
                    <a:pt x="276" y="595"/>
                  </a:lnTo>
                  <a:lnTo>
                    <a:pt x="276" y="585"/>
                  </a:lnTo>
                  <a:lnTo>
                    <a:pt x="276" y="374"/>
                  </a:lnTo>
                  <a:lnTo>
                    <a:pt x="93" y="374"/>
                  </a:lnTo>
                  <a:lnTo>
                    <a:pt x="69" y="369"/>
                  </a:lnTo>
                  <a:lnTo>
                    <a:pt x="50" y="356"/>
                  </a:lnTo>
                  <a:lnTo>
                    <a:pt x="37" y="337"/>
                  </a:lnTo>
                  <a:lnTo>
                    <a:pt x="33" y="314"/>
                  </a:lnTo>
                  <a:lnTo>
                    <a:pt x="33" y="95"/>
                  </a:lnTo>
                  <a:lnTo>
                    <a:pt x="36" y="72"/>
                  </a:lnTo>
                  <a:lnTo>
                    <a:pt x="48" y="53"/>
                  </a:lnTo>
                  <a:lnTo>
                    <a:pt x="65" y="39"/>
                  </a:lnTo>
                  <a:lnTo>
                    <a:pt x="86" y="32"/>
                  </a:lnTo>
                  <a:lnTo>
                    <a:pt x="165" y="32"/>
                  </a:lnTo>
                  <a:lnTo>
                    <a:pt x="160" y="28"/>
                  </a:lnTo>
                  <a:lnTo>
                    <a:pt x="154" y="23"/>
                  </a:lnTo>
                  <a:lnTo>
                    <a:pt x="138" y="11"/>
                  </a:lnTo>
                  <a:lnTo>
                    <a:pt x="121" y="4"/>
                  </a:lnTo>
                  <a:lnTo>
                    <a:pt x="102" y="0"/>
                  </a:lnTo>
                  <a:close/>
                  <a:moveTo>
                    <a:pt x="139" y="110"/>
                  </a:moveTo>
                  <a:lnTo>
                    <a:pt x="129" y="112"/>
                  </a:lnTo>
                  <a:lnTo>
                    <a:pt x="118" y="126"/>
                  </a:lnTo>
                  <a:lnTo>
                    <a:pt x="120" y="137"/>
                  </a:lnTo>
                  <a:lnTo>
                    <a:pt x="152" y="160"/>
                  </a:lnTo>
                  <a:lnTo>
                    <a:pt x="152" y="330"/>
                  </a:lnTo>
                  <a:lnTo>
                    <a:pt x="310" y="330"/>
                  </a:lnTo>
                  <a:lnTo>
                    <a:pt x="320" y="340"/>
                  </a:lnTo>
                  <a:lnTo>
                    <a:pt x="320" y="597"/>
                  </a:lnTo>
                  <a:lnTo>
                    <a:pt x="310" y="607"/>
                  </a:lnTo>
                  <a:lnTo>
                    <a:pt x="348" y="607"/>
                  </a:lnTo>
                  <a:lnTo>
                    <a:pt x="349" y="607"/>
                  </a:lnTo>
                  <a:lnTo>
                    <a:pt x="353" y="585"/>
                  </a:lnTo>
                  <a:lnTo>
                    <a:pt x="353" y="352"/>
                  </a:lnTo>
                  <a:lnTo>
                    <a:pt x="349" y="331"/>
                  </a:lnTo>
                  <a:lnTo>
                    <a:pt x="337" y="313"/>
                  </a:lnTo>
                  <a:lnTo>
                    <a:pt x="319" y="301"/>
                  </a:lnTo>
                  <a:lnTo>
                    <a:pt x="298" y="297"/>
                  </a:lnTo>
                  <a:lnTo>
                    <a:pt x="185" y="297"/>
                  </a:lnTo>
                  <a:lnTo>
                    <a:pt x="185" y="185"/>
                  </a:lnTo>
                  <a:lnTo>
                    <a:pt x="348" y="185"/>
                  </a:lnTo>
                  <a:lnTo>
                    <a:pt x="357" y="179"/>
                  </a:lnTo>
                  <a:lnTo>
                    <a:pt x="369" y="164"/>
                  </a:lnTo>
                  <a:lnTo>
                    <a:pt x="370" y="160"/>
                  </a:lnTo>
                  <a:lnTo>
                    <a:pt x="331" y="160"/>
                  </a:lnTo>
                  <a:lnTo>
                    <a:pt x="319" y="160"/>
                  </a:lnTo>
                  <a:lnTo>
                    <a:pt x="209" y="160"/>
                  </a:lnTo>
                  <a:lnTo>
                    <a:pt x="205" y="159"/>
                  </a:lnTo>
                  <a:lnTo>
                    <a:pt x="201" y="156"/>
                  </a:lnTo>
                  <a:lnTo>
                    <a:pt x="139" y="110"/>
                  </a:lnTo>
                  <a:close/>
                  <a:moveTo>
                    <a:pt x="348" y="185"/>
                  </a:moveTo>
                  <a:lnTo>
                    <a:pt x="185" y="185"/>
                  </a:lnTo>
                  <a:lnTo>
                    <a:pt x="193" y="190"/>
                  </a:lnTo>
                  <a:lnTo>
                    <a:pt x="204" y="193"/>
                  </a:lnTo>
                  <a:lnTo>
                    <a:pt x="319" y="193"/>
                  </a:lnTo>
                  <a:lnTo>
                    <a:pt x="339" y="189"/>
                  </a:lnTo>
                  <a:lnTo>
                    <a:pt x="348" y="185"/>
                  </a:lnTo>
                  <a:close/>
                  <a:moveTo>
                    <a:pt x="165" y="32"/>
                  </a:moveTo>
                  <a:lnTo>
                    <a:pt x="99" y="32"/>
                  </a:lnTo>
                  <a:lnTo>
                    <a:pt x="111" y="35"/>
                  </a:lnTo>
                  <a:lnTo>
                    <a:pt x="122" y="40"/>
                  </a:lnTo>
                  <a:lnTo>
                    <a:pt x="132" y="47"/>
                  </a:lnTo>
                  <a:lnTo>
                    <a:pt x="138" y="53"/>
                  </a:lnTo>
                  <a:lnTo>
                    <a:pt x="147" y="61"/>
                  </a:lnTo>
                  <a:lnTo>
                    <a:pt x="156" y="69"/>
                  </a:lnTo>
                  <a:lnTo>
                    <a:pt x="166" y="76"/>
                  </a:lnTo>
                  <a:lnTo>
                    <a:pt x="221" y="117"/>
                  </a:lnTo>
                  <a:lnTo>
                    <a:pt x="333" y="117"/>
                  </a:lnTo>
                  <a:lnTo>
                    <a:pt x="343" y="126"/>
                  </a:lnTo>
                  <a:lnTo>
                    <a:pt x="343" y="141"/>
                  </a:lnTo>
                  <a:lnTo>
                    <a:pt x="341" y="152"/>
                  </a:lnTo>
                  <a:lnTo>
                    <a:pt x="331" y="160"/>
                  </a:lnTo>
                  <a:lnTo>
                    <a:pt x="370" y="160"/>
                  </a:lnTo>
                  <a:lnTo>
                    <a:pt x="376" y="144"/>
                  </a:lnTo>
                  <a:lnTo>
                    <a:pt x="373" y="122"/>
                  </a:lnTo>
                  <a:lnTo>
                    <a:pt x="364" y="104"/>
                  </a:lnTo>
                  <a:lnTo>
                    <a:pt x="347" y="90"/>
                  </a:lnTo>
                  <a:lnTo>
                    <a:pt x="327" y="84"/>
                  </a:lnTo>
                  <a:lnTo>
                    <a:pt x="325" y="84"/>
                  </a:lnTo>
                  <a:lnTo>
                    <a:pt x="323" y="84"/>
                  </a:lnTo>
                  <a:lnTo>
                    <a:pt x="232" y="84"/>
                  </a:lnTo>
                  <a:lnTo>
                    <a:pt x="185" y="50"/>
                  </a:lnTo>
                  <a:lnTo>
                    <a:pt x="177" y="43"/>
                  </a:lnTo>
                  <a:lnTo>
                    <a:pt x="168" y="36"/>
                  </a:lnTo>
                  <a:lnTo>
                    <a:pt x="165" y="32"/>
                  </a:lnTo>
                  <a:close/>
                </a:path>
              </a:pathLst>
            </a:custGeom>
            <a:solidFill>
              <a:srgbClr val="6950A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5" name="Google Shape;343;p9"/>
            <p:cNvPicPr preferRelativeResize="0"/>
            <p:nvPr/>
          </p:nvPicPr>
          <p:blipFill rotWithShape="1">
            <a:blip r:embed="rId4">
              <a:alphaModFix/>
            </a:blip>
            <a:srcRect/>
            <a:stretch/>
          </p:blipFill>
          <p:spPr>
            <a:xfrm>
              <a:off x="82" y="0"/>
              <a:ext cx="166" cy="165"/>
            </a:xfrm>
            <a:prstGeom prst="rect">
              <a:avLst/>
            </a:prstGeom>
            <a:noFill/>
            <a:ln>
              <a:noFill/>
            </a:ln>
          </p:spPr>
        </p:pic>
        <p:sp>
          <p:nvSpPr>
            <p:cNvPr id="16" name="Google Shape;344;p9"/>
            <p:cNvSpPr/>
            <p:nvPr/>
          </p:nvSpPr>
          <p:spPr>
            <a:xfrm>
              <a:off x="0" y="184"/>
              <a:ext cx="1140" cy="654"/>
            </a:xfrm>
            <a:custGeom>
              <a:avLst/>
              <a:gdLst/>
              <a:ahLst/>
              <a:cxnLst/>
              <a:rect l="l" t="t" r="r" b="b"/>
              <a:pathLst>
                <a:path w="1140" h="654" extrusionOk="0">
                  <a:moveTo>
                    <a:pt x="297" y="463"/>
                  </a:moveTo>
                  <a:lnTo>
                    <a:pt x="290" y="455"/>
                  </a:lnTo>
                  <a:lnTo>
                    <a:pt x="281" y="455"/>
                  </a:lnTo>
                  <a:lnTo>
                    <a:pt x="165" y="455"/>
                  </a:lnTo>
                  <a:lnTo>
                    <a:pt x="114" y="445"/>
                  </a:lnTo>
                  <a:lnTo>
                    <a:pt x="72" y="416"/>
                  </a:lnTo>
                  <a:lnTo>
                    <a:pt x="43" y="375"/>
                  </a:lnTo>
                  <a:lnTo>
                    <a:pt x="33" y="323"/>
                  </a:lnTo>
                  <a:lnTo>
                    <a:pt x="33" y="100"/>
                  </a:lnTo>
                  <a:lnTo>
                    <a:pt x="26" y="92"/>
                  </a:lnTo>
                  <a:lnTo>
                    <a:pt x="7" y="92"/>
                  </a:lnTo>
                  <a:lnTo>
                    <a:pt x="0" y="100"/>
                  </a:lnTo>
                  <a:lnTo>
                    <a:pt x="0" y="323"/>
                  </a:lnTo>
                  <a:lnTo>
                    <a:pt x="10" y="379"/>
                  </a:lnTo>
                  <a:lnTo>
                    <a:pt x="37" y="427"/>
                  </a:lnTo>
                  <a:lnTo>
                    <a:pt x="79" y="464"/>
                  </a:lnTo>
                  <a:lnTo>
                    <a:pt x="132" y="485"/>
                  </a:lnTo>
                  <a:lnTo>
                    <a:pt x="132" y="620"/>
                  </a:lnTo>
                  <a:lnTo>
                    <a:pt x="50" y="620"/>
                  </a:lnTo>
                  <a:lnTo>
                    <a:pt x="50" y="653"/>
                  </a:lnTo>
                  <a:lnTo>
                    <a:pt x="248" y="653"/>
                  </a:lnTo>
                  <a:lnTo>
                    <a:pt x="248" y="620"/>
                  </a:lnTo>
                  <a:lnTo>
                    <a:pt x="165" y="620"/>
                  </a:lnTo>
                  <a:lnTo>
                    <a:pt x="165" y="488"/>
                  </a:lnTo>
                  <a:lnTo>
                    <a:pt x="290" y="488"/>
                  </a:lnTo>
                  <a:lnTo>
                    <a:pt x="297" y="481"/>
                  </a:lnTo>
                  <a:lnTo>
                    <a:pt x="297" y="463"/>
                  </a:lnTo>
                  <a:close/>
                  <a:moveTo>
                    <a:pt x="908" y="232"/>
                  </a:moveTo>
                  <a:lnTo>
                    <a:pt x="901" y="224"/>
                  </a:lnTo>
                  <a:lnTo>
                    <a:pt x="321" y="224"/>
                  </a:lnTo>
                  <a:lnTo>
                    <a:pt x="314" y="232"/>
                  </a:lnTo>
                  <a:lnTo>
                    <a:pt x="314" y="250"/>
                  </a:lnTo>
                  <a:lnTo>
                    <a:pt x="321" y="257"/>
                  </a:lnTo>
                  <a:lnTo>
                    <a:pt x="594" y="257"/>
                  </a:lnTo>
                  <a:lnTo>
                    <a:pt x="594" y="620"/>
                  </a:lnTo>
                  <a:lnTo>
                    <a:pt x="479" y="620"/>
                  </a:lnTo>
                  <a:lnTo>
                    <a:pt x="479" y="653"/>
                  </a:lnTo>
                  <a:lnTo>
                    <a:pt x="743" y="653"/>
                  </a:lnTo>
                  <a:lnTo>
                    <a:pt x="743" y="620"/>
                  </a:lnTo>
                  <a:lnTo>
                    <a:pt x="627" y="620"/>
                  </a:lnTo>
                  <a:lnTo>
                    <a:pt x="627" y="257"/>
                  </a:lnTo>
                  <a:lnTo>
                    <a:pt x="901" y="257"/>
                  </a:lnTo>
                  <a:lnTo>
                    <a:pt x="908" y="250"/>
                  </a:lnTo>
                  <a:lnTo>
                    <a:pt x="908" y="232"/>
                  </a:lnTo>
                  <a:close/>
                  <a:moveTo>
                    <a:pt x="1139" y="314"/>
                  </a:moveTo>
                  <a:lnTo>
                    <a:pt x="1139" y="95"/>
                  </a:lnTo>
                  <a:lnTo>
                    <a:pt x="1133" y="61"/>
                  </a:lnTo>
                  <a:lnTo>
                    <a:pt x="1117" y="32"/>
                  </a:lnTo>
                  <a:lnTo>
                    <a:pt x="1116" y="31"/>
                  </a:lnTo>
                  <a:lnTo>
                    <a:pt x="1106" y="24"/>
                  </a:lnTo>
                  <a:lnTo>
                    <a:pt x="1106" y="95"/>
                  </a:lnTo>
                  <a:lnTo>
                    <a:pt x="1106" y="314"/>
                  </a:lnTo>
                  <a:lnTo>
                    <a:pt x="1102" y="337"/>
                  </a:lnTo>
                  <a:lnTo>
                    <a:pt x="1089" y="356"/>
                  </a:lnTo>
                  <a:lnTo>
                    <a:pt x="1070" y="369"/>
                  </a:lnTo>
                  <a:lnTo>
                    <a:pt x="1046" y="374"/>
                  </a:lnTo>
                  <a:lnTo>
                    <a:pt x="863" y="374"/>
                  </a:lnTo>
                  <a:lnTo>
                    <a:pt x="863" y="585"/>
                  </a:lnTo>
                  <a:lnTo>
                    <a:pt x="863" y="595"/>
                  </a:lnTo>
                  <a:lnTo>
                    <a:pt x="855" y="605"/>
                  </a:lnTo>
                  <a:lnTo>
                    <a:pt x="843" y="607"/>
                  </a:lnTo>
                  <a:lnTo>
                    <a:pt x="837" y="607"/>
                  </a:lnTo>
                  <a:lnTo>
                    <a:pt x="831" y="605"/>
                  </a:lnTo>
                  <a:lnTo>
                    <a:pt x="826" y="601"/>
                  </a:lnTo>
                  <a:lnTo>
                    <a:pt x="822" y="597"/>
                  </a:lnTo>
                  <a:lnTo>
                    <a:pt x="819" y="591"/>
                  </a:lnTo>
                  <a:lnTo>
                    <a:pt x="819" y="340"/>
                  </a:lnTo>
                  <a:lnTo>
                    <a:pt x="829" y="330"/>
                  </a:lnTo>
                  <a:lnTo>
                    <a:pt x="987" y="330"/>
                  </a:lnTo>
                  <a:lnTo>
                    <a:pt x="987" y="185"/>
                  </a:lnTo>
                  <a:lnTo>
                    <a:pt x="987" y="160"/>
                  </a:lnTo>
                  <a:lnTo>
                    <a:pt x="1012" y="142"/>
                  </a:lnTo>
                  <a:lnTo>
                    <a:pt x="1019" y="137"/>
                  </a:lnTo>
                  <a:lnTo>
                    <a:pt x="1021" y="126"/>
                  </a:lnTo>
                  <a:lnTo>
                    <a:pt x="1010" y="112"/>
                  </a:lnTo>
                  <a:lnTo>
                    <a:pt x="1000" y="110"/>
                  </a:lnTo>
                  <a:lnTo>
                    <a:pt x="938" y="156"/>
                  </a:lnTo>
                  <a:lnTo>
                    <a:pt x="934" y="158"/>
                  </a:lnTo>
                  <a:lnTo>
                    <a:pt x="930" y="160"/>
                  </a:lnTo>
                  <a:lnTo>
                    <a:pt x="925" y="160"/>
                  </a:lnTo>
                  <a:lnTo>
                    <a:pt x="820" y="160"/>
                  </a:lnTo>
                  <a:lnTo>
                    <a:pt x="808" y="160"/>
                  </a:lnTo>
                  <a:lnTo>
                    <a:pt x="798" y="152"/>
                  </a:lnTo>
                  <a:lnTo>
                    <a:pt x="796" y="141"/>
                  </a:lnTo>
                  <a:lnTo>
                    <a:pt x="795" y="129"/>
                  </a:lnTo>
                  <a:lnTo>
                    <a:pt x="804" y="118"/>
                  </a:lnTo>
                  <a:lnTo>
                    <a:pt x="816" y="117"/>
                  </a:lnTo>
                  <a:lnTo>
                    <a:pt x="817" y="117"/>
                  </a:lnTo>
                  <a:lnTo>
                    <a:pt x="918" y="117"/>
                  </a:lnTo>
                  <a:lnTo>
                    <a:pt x="973" y="76"/>
                  </a:lnTo>
                  <a:lnTo>
                    <a:pt x="983" y="69"/>
                  </a:lnTo>
                  <a:lnTo>
                    <a:pt x="992" y="61"/>
                  </a:lnTo>
                  <a:lnTo>
                    <a:pt x="1001" y="53"/>
                  </a:lnTo>
                  <a:lnTo>
                    <a:pt x="1007" y="47"/>
                  </a:lnTo>
                  <a:lnTo>
                    <a:pt x="1017" y="40"/>
                  </a:lnTo>
                  <a:lnTo>
                    <a:pt x="1028" y="35"/>
                  </a:lnTo>
                  <a:lnTo>
                    <a:pt x="1040" y="32"/>
                  </a:lnTo>
                  <a:lnTo>
                    <a:pt x="1052" y="32"/>
                  </a:lnTo>
                  <a:lnTo>
                    <a:pt x="1074" y="39"/>
                  </a:lnTo>
                  <a:lnTo>
                    <a:pt x="1091" y="53"/>
                  </a:lnTo>
                  <a:lnTo>
                    <a:pt x="1103" y="72"/>
                  </a:lnTo>
                  <a:lnTo>
                    <a:pt x="1106" y="95"/>
                  </a:lnTo>
                  <a:lnTo>
                    <a:pt x="1106" y="24"/>
                  </a:lnTo>
                  <a:lnTo>
                    <a:pt x="1090" y="10"/>
                  </a:lnTo>
                  <a:lnTo>
                    <a:pt x="1056" y="0"/>
                  </a:lnTo>
                  <a:lnTo>
                    <a:pt x="1037" y="0"/>
                  </a:lnTo>
                  <a:lnTo>
                    <a:pt x="1018" y="4"/>
                  </a:lnTo>
                  <a:lnTo>
                    <a:pt x="1001" y="11"/>
                  </a:lnTo>
                  <a:lnTo>
                    <a:pt x="985" y="22"/>
                  </a:lnTo>
                  <a:lnTo>
                    <a:pt x="978" y="28"/>
                  </a:lnTo>
                  <a:lnTo>
                    <a:pt x="971" y="36"/>
                  </a:lnTo>
                  <a:lnTo>
                    <a:pt x="962" y="43"/>
                  </a:lnTo>
                  <a:lnTo>
                    <a:pt x="953" y="49"/>
                  </a:lnTo>
                  <a:lnTo>
                    <a:pt x="907" y="84"/>
                  </a:lnTo>
                  <a:lnTo>
                    <a:pt x="818" y="84"/>
                  </a:lnTo>
                  <a:lnTo>
                    <a:pt x="797" y="88"/>
                  </a:lnTo>
                  <a:lnTo>
                    <a:pt x="779" y="100"/>
                  </a:lnTo>
                  <a:lnTo>
                    <a:pt x="767" y="117"/>
                  </a:lnTo>
                  <a:lnTo>
                    <a:pt x="763" y="138"/>
                  </a:lnTo>
                  <a:lnTo>
                    <a:pt x="763" y="142"/>
                  </a:lnTo>
                  <a:lnTo>
                    <a:pt x="763" y="144"/>
                  </a:lnTo>
                  <a:lnTo>
                    <a:pt x="770" y="164"/>
                  </a:lnTo>
                  <a:lnTo>
                    <a:pt x="782" y="179"/>
                  </a:lnTo>
                  <a:lnTo>
                    <a:pt x="800" y="189"/>
                  </a:lnTo>
                  <a:lnTo>
                    <a:pt x="820" y="193"/>
                  </a:lnTo>
                  <a:lnTo>
                    <a:pt x="935" y="193"/>
                  </a:lnTo>
                  <a:lnTo>
                    <a:pt x="946" y="190"/>
                  </a:lnTo>
                  <a:lnTo>
                    <a:pt x="954" y="185"/>
                  </a:lnTo>
                  <a:lnTo>
                    <a:pt x="954" y="297"/>
                  </a:lnTo>
                  <a:lnTo>
                    <a:pt x="841" y="297"/>
                  </a:lnTo>
                  <a:lnTo>
                    <a:pt x="820" y="302"/>
                  </a:lnTo>
                  <a:lnTo>
                    <a:pt x="802" y="313"/>
                  </a:lnTo>
                  <a:lnTo>
                    <a:pt x="790" y="331"/>
                  </a:lnTo>
                  <a:lnTo>
                    <a:pt x="786" y="352"/>
                  </a:lnTo>
                  <a:lnTo>
                    <a:pt x="786" y="585"/>
                  </a:lnTo>
                  <a:lnTo>
                    <a:pt x="790" y="606"/>
                  </a:lnTo>
                  <a:lnTo>
                    <a:pt x="802" y="624"/>
                  </a:lnTo>
                  <a:lnTo>
                    <a:pt x="819" y="635"/>
                  </a:lnTo>
                  <a:lnTo>
                    <a:pt x="841" y="640"/>
                  </a:lnTo>
                  <a:lnTo>
                    <a:pt x="845" y="640"/>
                  </a:lnTo>
                  <a:lnTo>
                    <a:pt x="846" y="639"/>
                  </a:lnTo>
                  <a:lnTo>
                    <a:pt x="866" y="633"/>
                  </a:lnTo>
                  <a:lnTo>
                    <a:pt x="882" y="621"/>
                  </a:lnTo>
                  <a:lnTo>
                    <a:pt x="890" y="607"/>
                  </a:lnTo>
                  <a:lnTo>
                    <a:pt x="892" y="603"/>
                  </a:lnTo>
                  <a:lnTo>
                    <a:pt x="896" y="583"/>
                  </a:lnTo>
                  <a:lnTo>
                    <a:pt x="896" y="407"/>
                  </a:lnTo>
                  <a:lnTo>
                    <a:pt x="1046" y="407"/>
                  </a:lnTo>
                  <a:lnTo>
                    <a:pt x="1082" y="400"/>
                  </a:lnTo>
                  <a:lnTo>
                    <a:pt x="1112" y="380"/>
                  </a:lnTo>
                  <a:lnTo>
                    <a:pt x="1132" y="350"/>
                  </a:lnTo>
                  <a:lnTo>
                    <a:pt x="1139" y="314"/>
                  </a:lnTo>
                  <a:close/>
                </a:path>
              </a:pathLst>
            </a:custGeom>
            <a:solidFill>
              <a:srgbClr val="6950A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7" name="Google Shape;345;p9"/>
            <p:cNvPicPr preferRelativeResize="0"/>
            <p:nvPr/>
          </p:nvPicPr>
          <p:blipFill rotWithShape="1">
            <a:blip r:embed="rId4">
              <a:alphaModFix/>
            </a:blip>
            <a:srcRect/>
            <a:stretch/>
          </p:blipFill>
          <p:spPr>
            <a:xfrm>
              <a:off x="974" y="0"/>
              <a:ext cx="166" cy="165"/>
            </a:xfrm>
            <a:prstGeom prst="rect">
              <a:avLst/>
            </a:prstGeom>
            <a:noFill/>
            <a:ln>
              <a:noFill/>
            </a:ln>
          </p:spPr>
        </p:pic>
        <p:sp>
          <p:nvSpPr>
            <p:cNvPr id="18" name="Google Shape;346;p9"/>
            <p:cNvSpPr/>
            <p:nvPr/>
          </p:nvSpPr>
          <p:spPr>
            <a:xfrm>
              <a:off x="924" y="277"/>
              <a:ext cx="298" cy="561"/>
            </a:xfrm>
            <a:custGeom>
              <a:avLst/>
              <a:gdLst/>
              <a:ahLst/>
              <a:cxnLst/>
              <a:rect l="l" t="t" r="r" b="b"/>
              <a:pathLst>
                <a:path w="298" h="561" extrusionOk="0">
                  <a:moveTo>
                    <a:pt x="289" y="0"/>
                  </a:moveTo>
                  <a:lnTo>
                    <a:pt x="280" y="0"/>
                  </a:lnTo>
                  <a:lnTo>
                    <a:pt x="271" y="0"/>
                  </a:lnTo>
                  <a:lnTo>
                    <a:pt x="264" y="8"/>
                  </a:lnTo>
                  <a:lnTo>
                    <a:pt x="264" y="231"/>
                  </a:lnTo>
                  <a:lnTo>
                    <a:pt x="253" y="283"/>
                  </a:lnTo>
                  <a:lnTo>
                    <a:pt x="225" y="324"/>
                  </a:lnTo>
                  <a:lnTo>
                    <a:pt x="183" y="353"/>
                  </a:lnTo>
                  <a:lnTo>
                    <a:pt x="132" y="363"/>
                  </a:lnTo>
                  <a:lnTo>
                    <a:pt x="7" y="363"/>
                  </a:lnTo>
                  <a:lnTo>
                    <a:pt x="0" y="371"/>
                  </a:lnTo>
                  <a:lnTo>
                    <a:pt x="0" y="389"/>
                  </a:lnTo>
                  <a:lnTo>
                    <a:pt x="7" y="396"/>
                  </a:lnTo>
                  <a:lnTo>
                    <a:pt x="132" y="396"/>
                  </a:lnTo>
                  <a:lnTo>
                    <a:pt x="132" y="528"/>
                  </a:lnTo>
                  <a:lnTo>
                    <a:pt x="49" y="528"/>
                  </a:lnTo>
                  <a:lnTo>
                    <a:pt x="49" y="561"/>
                  </a:lnTo>
                  <a:lnTo>
                    <a:pt x="247" y="561"/>
                  </a:lnTo>
                  <a:lnTo>
                    <a:pt x="247" y="528"/>
                  </a:lnTo>
                  <a:lnTo>
                    <a:pt x="165" y="528"/>
                  </a:lnTo>
                  <a:lnTo>
                    <a:pt x="165" y="393"/>
                  </a:lnTo>
                  <a:lnTo>
                    <a:pt x="218" y="372"/>
                  </a:lnTo>
                  <a:lnTo>
                    <a:pt x="260" y="335"/>
                  </a:lnTo>
                  <a:lnTo>
                    <a:pt x="287" y="287"/>
                  </a:lnTo>
                  <a:lnTo>
                    <a:pt x="297" y="231"/>
                  </a:lnTo>
                  <a:lnTo>
                    <a:pt x="297" y="8"/>
                  </a:lnTo>
                  <a:lnTo>
                    <a:pt x="289" y="0"/>
                  </a:lnTo>
                  <a:close/>
                </a:path>
              </a:pathLst>
            </a:custGeom>
            <a:solidFill>
              <a:srgbClr val="6950A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grpSp>
        <p:nvGrpSpPr>
          <p:cNvPr id="19" name="Google Shape;335;p9"/>
          <p:cNvGrpSpPr/>
          <p:nvPr/>
        </p:nvGrpSpPr>
        <p:grpSpPr>
          <a:xfrm>
            <a:off x="3510402" y="2921952"/>
            <a:ext cx="711426" cy="697230"/>
            <a:chOff x="0" y="0"/>
            <a:chExt cx="979" cy="1098"/>
          </a:xfrm>
        </p:grpSpPr>
        <p:sp>
          <p:nvSpPr>
            <p:cNvPr id="20" name="Google Shape;336;p9"/>
            <p:cNvSpPr/>
            <p:nvPr/>
          </p:nvSpPr>
          <p:spPr>
            <a:xfrm>
              <a:off x="0" y="0"/>
              <a:ext cx="979" cy="1098"/>
            </a:xfrm>
            <a:custGeom>
              <a:avLst/>
              <a:gdLst/>
              <a:ahLst/>
              <a:cxnLst/>
              <a:rect l="l" t="t" r="r" b="b"/>
              <a:pathLst>
                <a:path w="979" h="1098" extrusionOk="0">
                  <a:moveTo>
                    <a:pt x="466" y="816"/>
                  </a:moveTo>
                  <a:lnTo>
                    <a:pt x="441" y="787"/>
                  </a:lnTo>
                  <a:lnTo>
                    <a:pt x="429" y="764"/>
                  </a:lnTo>
                  <a:lnTo>
                    <a:pt x="429" y="808"/>
                  </a:lnTo>
                  <a:lnTo>
                    <a:pt x="394" y="823"/>
                  </a:lnTo>
                  <a:lnTo>
                    <a:pt x="360" y="840"/>
                  </a:lnTo>
                  <a:lnTo>
                    <a:pt x="327" y="861"/>
                  </a:lnTo>
                  <a:lnTo>
                    <a:pt x="297" y="886"/>
                  </a:lnTo>
                  <a:lnTo>
                    <a:pt x="21" y="886"/>
                  </a:lnTo>
                  <a:lnTo>
                    <a:pt x="21" y="881"/>
                  </a:lnTo>
                  <a:lnTo>
                    <a:pt x="20" y="876"/>
                  </a:lnTo>
                  <a:lnTo>
                    <a:pt x="20" y="779"/>
                  </a:lnTo>
                  <a:lnTo>
                    <a:pt x="22" y="765"/>
                  </a:lnTo>
                  <a:lnTo>
                    <a:pt x="26" y="754"/>
                  </a:lnTo>
                  <a:lnTo>
                    <a:pt x="34" y="744"/>
                  </a:lnTo>
                  <a:lnTo>
                    <a:pt x="44" y="735"/>
                  </a:lnTo>
                  <a:lnTo>
                    <a:pt x="81" y="713"/>
                  </a:lnTo>
                  <a:lnTo>
                    <a:pt x="119" y="696"/>
                  </a:lnTo>
                  <a:lnTo>
                    <a:pt x="158" y="682"/>
                  </a:lnTo>
                  <a:lnTo>
                    <a:pt x="200" y="672"/>
                  </a:lnTo>
                  <a:lnTo>
                    <a:pt x="229" y="668"/>
                  </a:lnTo>
                  <a:lnTo>
                    <a:pt x="259" y="668"/>
                  </a:lnTo>
                  <a:lnTo>
                    <a:pt x="288" y="670"/>
                  </a:lnTo>
                  <a:lnTo>
                    <a:pt x="317" y="675"/>
                  </a:lnTo>
                  <a:lnTo>
                    <a:pt x="335" y="679"/>
                  </a:lnTo>
                  <a:lnTo>
                    <a:pt x="387" y="693"/>
                  </a:lnTo>
                  <a:lnTo>
                    <a:pt x="390" y="709"/>
                  </a:lnTo>
                  <a:lnTo>
                    <a:pt x="394" y="725"/>
                  </a:lnTo>
                  <a:lnTo>
                    <a:pt x="397" y="740"/>
                  </a:lnTo>
                  <a:lnTo>
                    <a:pt x="402" y="754"/>
                  </a:lnTo>
                  <a:lnTo>
                    <a:pt x="407" y="768"/>
                  </a:lnTo>
                  <a:lnTo>
                    <a:pt x="414" y="782"/>
                  </a:lnTo>
                  <a:lnTo>
                    <a:pt x="422" y="795"/>
                  </a:lnTo>
                  <a:lnTo>
                    <a:pt x="429" y="808"/>
                  </a:lnTo>
                  <a:lnTo>
                    <a:pt x="429" y="764"/>
                  </a:lnTo>
                  <a:lnTo>
                    <a:pt x="424" y="755"/>
                  </a:lnTo>
                  <a:lnTo>
                    <a:pt x="413" y="720"/>
                  </a:lnTo>
                  <a:lnTo>
                    <a:pt x="409" y="682"/>
                  </a:lnTo>
                  <a:lnTo>
                    <a:pt x="404" y="680"/>
                  </a:lnTo>
                  <a:lnTo>
                    <a:pt x="401" y="678"/>
                  </a:lnTo>
                  <a:lnTo>
                    <a:pt x="397" y="677"/>
                  </a:lnTo>
                  <a:lnTo>
                    <a:pt x="373" y="669"/>
                  </a:lnTo>
                  <a:lnTo>
                    <a:pt x="368" y="668"/>
                  </a:lnTo>
                  <a:lnTo>
                    <a:pt x="349" y="662"/>
                  </a:lnTo>
                  <a:lnTo>
                    <a:pt x="325" y="656"/>
                  </a:lnTo>
                  <a:lnTo>
                    <a:pt x="300" y="651"/>
                  </a:lnTo>
                  <a:lnTo>
                    <a:pt x="271" y="648"/>
                  </a:lnTo>
                  <a:lnTo>
                    <a:pt x="242" y="647"/>
                  </a:lnTo>
                  <a:lnTo>
                    <a:pt x="213" y="649"/>
                  </a:lnTo>
                  <a:lnTo>
                    <a:pt x="184" y="654"/>
                  </a:lnTo>
                  <a:lnTo>
                    <a:pt x="144" y="665"/>
                  </a:lnTo>
                  <a:lnTo>
                    <a:pt x="106" y="679"/>
                  </a:lnTo>
                  <a:lnTo>
                    <a:pt x="69" y="697"/>
                  </a:lnTo>
                  <a:lnTo>
                    <a:pt x="33" y="718"/>
                  </a:lnTo>
                  <a:lnTo>
                    <a:pt x="18" y="731"/>
                  </a:lnTo>
                  <a:lnTo>
                    <a:pt x="8" y="745"/>
                  </a:lnTo>
                  <a:lnTo>
                    <a:pt x="2" y="762"/>
                  </a:lnTo>
                  <a:lnTo>
                    <a:pt x="0" y="779"/>
                  </a:lnTo>
                  <a:lnTo>
                    <a:pt x="0" y="895"/>
                  </a:lnTo>
                  <a:lnTo>
                    <a:pt x="1" y="901"/>
                  </a:lnTo>
                  <a:lnTo>
                    <a:pt x="1" y="907"/>
                  </a:lnTo>
                  <a:lnTo>
                    <a:pt x="305" y="907"/>
                  </a:lnTo>
                  <a:lnTo>
                    <a:pt x="315" y="898"/>
                  </a:lnTo>
                  <a:lnTo>
                    <a:pt x="323" y="888"/>
                  </a:lnTo>
                  <a:lnTo>
                    <a:pt x="326" y="886"/>
                  </a:lnTo>
                  <a:lnTo>
                    <a:pt x="333" y="881"/>
                  </a:lnTo>
                  <a:lnTo>
                    <a:pt x="354" y="867"/>
                  </a:lnTo>
                  <a:lnTo>
                    <a:pt x="375" y="855"/>
                  </a:lnTo>
                  <a:lnTo>
                    <a:pt x="397" y="844"/>
                  </a:lnTo>
                  <a:lnTo>
                    <a:pt x="420" y="834"/>
                  </a:lnTo>
                  <a:lnTo>
                    <a:pt x="466" y="816"/>
                  </a:lnTo>
                  <a:close/>
                  <a:moveTo>
                    <a:pt x="829" y="1076"/>
                  </a:moveTo>
                  <a:lnTo>
                    <a:pt x="829" y="957"/>
                  </a:lnTo>
                  <a:lnTo>
                    <a:pt x="829" y="939"/>
                  </a:lnTo>
                  <a:lnTo>
                    <a:pt x="822" y="926"/>
                  </a:lnTo>
                  <a:lnTo>
                    <a:pt x="812" y="918"/>
                  </a:lnTo>
                  <a:lnTo>
                    <a:pt x="809" y="915"/>
                  </a:lnTo>
                  <a:lnTo>
                    <a:pt x="809" y="1076"/>
                  </a:lnTo>
                  <a:lnTo>
                    <a:pt x="345" y="1076"/>
                  </a:lnTo>
                  <a:lnTo>
                    <a:pt x="345" y="1071"/>
                  </a:lnTo>
                  <a:lnTo>
                    <a:pt x="344" y="1065"/>
                  </a:lnTo>
                  <a:lnTo>
                    <a:pt x="344" y="986"/>
                  </a:lnTo>
                  <a:lnTo>
                    <a:pt x="344" y="971"/>
                  </a:lnTo>
                  <a:lnTo>
                    <a:pt x="345" y="956"/>
                  </a:lnTo>
                  <a:lnTo>
                    <a:pt x="349" y="943"/>
                  </a:lnTo>
                  <a:lnTo>
                    <a:pt x="357" y="931"/>
                  </a:lnTo>
                  <a:lnTo>
                    <a:pt x="369" y="922"/>
                  </a:lnTo>
                  <a:lnTo>
                    <a:pt x="392" y="907"/>
                  </a:lnTo>
                  <a:lnTo>
                    <a:pt x="416" y="894"/>
                  </a:lnTo>
                  <a:lnTo>
                    <a:pt x="441" y="883"/>
                  </a:lnTo>
                  <a:lnTo>
                    <a:pt x="468" y="874"/>
                  </a:lnTo>
                  <a:lnTo>
                    <a:pt x="488" y="868"/>
                  </a:lnTo>
                  <a:lnTo>
                    <a:pt x="508" y="863"/>
                  </a:lnTo>
                  <a:lnTo>
                    <a:pt x="529" y="859"/>
                  </a:lnTo>
                  <a:lnTo>
                    <a:pt x="550" y="856"/>
                  </a:lnTo>
                  <a:lnTo>
                    <a:pt x="563" y="855"/>
                  </a:lnTo>
                  <a:lnTo>
                    <a:pt x="576" y="855"/>
                  </a:lnTo>
                  <a:lnTo>
                    <a:pt x="604" y="857"/>
                  </a:lnTo>
                  <a:lnTo>
                    <a:pt x="622" y="859"/>
                  </a:lnTo>
                  <a:lnTo>
                    <a:pt x="640" y="862"/>
                  </a:lnTo>
                  <a:lnTo>
                    <a:pt x="658" y="866"/>
                  </a:lnTo>
                  <a:lnTo>
                    <a:pt x="676" y="871"/>
                  </a:lnTo>
                  <a:lnTo>
                    <a:pt x="707" y="880"/>
                  </a:lnTo>
                  <a:lnTo>
                    <a:pt x="737" y="892"/>
                  </a:lnTo>
                  <a:lnTo>
                    <a:pt x="765" y="908"/>
                  </a:lnTo>
                  <a:lnTo>
                    <a:pt x="791" y="927"/>
                  </a:lnTo>
                  <a:lnTo>
                    <a:pt x="800" y="935"/>
                  </a:lnTo>
                  <a:lnTo>
                    <a:pt x="809" y="944"/>
                  </a:lnTo>
                  <a:lnTo>
                    <a:pt x="809" y="951"/>
                  </a:lnTo>
                  <a:lnTo>
                    <a:pt x="809" y="1076"/>
                  </a:lnTo>
                  <a:lnTo>
                    <a:pt x="809" y="915"/>
                  </a:lnTo>
                  <a:lnTo>
                    <a:pt x="794" y="904"/>
                  </a:lnTo>
                  <a:lnTo>
                    <a:pt x="776" y="891"/>
                  </a:lnTo>
                  <a:lnTo>
                    <a:pt x="757" y="879"/>
                  </a:lnTo>
                  <a:lnTo>
                    <a:pt x="736" y="870"/>
                  </a:lnTo>
                  <a:lnTo>
                    <a:pt x="719" y="864"/>
                  </a:lnTo>
                  <a:lnTo>
                    <a:pt x="703" y="858"/>
                  </a:lnTo>
                  <a:lnTo>
                    <a:pt x="693" y="855"/>
                  </a:lnTo>
                  <a:lnTo>
                    <a:pt x="686" y="853"/>
                  </a:lnTo>
                  <a:lnTo>
                    <a:pt x="669" y="848"/>
                  </a:lnTo>
                  <a:lnTo>
                    <a:pt x="645" y="842"/>
                  </a:lnTo>
                  <a:lnTo>
                    <a:pt x="621" y="838"/>
                  </a:lnTo>
                  <a:lnTo>
                    <a:pt x="597" y="835"/>
                  </a:lnTo>
                  <a:lnTo>
                    <a:pt x="572" y="835"/>
                  </a:lnTo>
                  <a:lnTo>
                    <a:pt x="556" y="835"/>
                  </a:lnTo>
                  <a:lnTo>
                    <a:pt x="539" y="837"/>
                  </a:lnTo>
                  <a:lnTo>
                    <a:pt x="523" y="839"/>
                  </a:lnTo>
                  <a:lnTo>
                    <a:pt x="507" y="843"/>
                  </a:lnTo>
                  <a:lnTo>
                    <a:pt x="467" y="853"/>
                  </a:lnTo>
                  <a:lnTo>
                    <a:pt x="429" y="866"/>
                  </a:lnTo>
                  <a:lnTo>
                    <a:pt x="392" y="883"/>
                  </a:lnTo>
                  <a:lnTo>
                    <a:pt x="357" y="905"/>
                  </a:lnTo>
                  <a:lnTo>
                    <a:pt x="342" y="918"/>
                  </a:lnTo>
                  <a:lnTo>
                    <a:pt x="331" y="933"/>
                  </a:lnTo>
                  <a:lnTo>
                    <a:pt x="325" y="951"/>
                  </a:lnTo>
                  <a:lnTo>
                    <a:pt x="323" y="972"/>
                  </a:lnTo>
                  <a:lnTo>
                    <a:pt x="323" y="986"/>
                  </a:lnTo>
                  <a:lnTo>
                    <a:pt x="324" y="1016"/>
                  </a:lnTo>
                  <a:lnTo>
                    <a:pt x="323" y="1031"/>
                  </a:lnTo>
                  <a:lnTo>
                    <a:pt x="323" y="1096"/>
                  </a:lnTo>
                  <a:lnTo>
                    <a:pt x="329" y="1097"/>
                  </a:lnTo>
                  <a:lnTo>
                    <a:pt x="333" y="1097"/>
                  </a:lnTo>
                  <a:lnTo>
                    <a:pt x="826" y="1097"/>
                  </a:lnTo>
                  <a:lnTo>
                    <a:pt x="826" y="1096"/>
                  </a:lnTo>
                  <a:lnTo>
                    <a:pt x="827" y="1095"/>
                  </a:lnTo>
                  <a:lnTo>
                    <a:pt x="828" y="1095"/>
                  </a:lnTo>
                  <a:lnTo>
                    <a:pt x="829" y="1093"/>
                  </a:lnTo>
                  <a:lnTo>
                    <a:pt x="829" y="1076"/>
                  </a:lnTo>
                  <a:close/>
                  <a:moveTo>
                    <a:pt x="979" y="47"/>
                  </a:moveTo>
                  <a:lnTo>
                    <a:pt x="979" y="43"/>
                  </a:lnTo>
                  <a:lnTo>
                    <a:pt x="975" y="27"/>
                  </a:lnTo>
                  <a:lnTo>
                    <a:pt x="971" y="21"/>
                  </a:lnTo>
                  <a:lnTo>
                    <a:pt x="966" y="13"/>
                  </a:lnTo>
                  <a:lnTo>
                    <a:pt x="958" y="8"/>
                  </a:lnTo>
                  <a:lnTo>
                    <a:pt x="958" y="34"/>
                  </a:lnTo>
                  <a:lnTo>
                    <a:pt x="958" y="391"/>
                  </a:lnTo>
                  <a:lnTo>
                    <a:pt x="945" y="405"/>
                  </a:lnTo>
                  <a:lnTo>
                    <a:pt x="615" y="405"/>
                  </a:lnTo>
                  <a:lnTo>
                    <a:pt x="518" y="501"/>
                  </a:lnTo>
                  <a:lnTo>
                    <a:pt x="518" y="426"/>
                  </a:lnTo>
                  <a:lnTo>
                    <a:pt x="518" y="405"/>
                  </a:lnTo>
                  <a:lnTo>
                    <a:pt x="474" y="405"/>
                  </a:lnTo>
                  <a:lnTo>
                    <a:pt x="454" y="405"/>
                  </a:lnTo>
                  <a:lnTo>
                    <a:pt x="444" y="405"/>
                  </a:lnTo>
                  <a:lnTo>
                    <a:pt x="419" y="405"/>
                  </a:lnTo>
                  <a:lnTo>
                    <a:pt x="411" y="397"/>
                  </a:lnTo>
                  <a:lnTo>
                    <a:pt x="409" y="379"/>
                  </a:lnTo>
                  <a:lnTo>
                    <a:pt x="409" y="375"/>
                  </a:lnTo>
                  <a:lnTo>
                    <a:pt x="409" y="51"/>
                  </a:lnTo>
                  <a:lnTo>
                    <a:pt x="409" y="48"/>
                  </a:lnTo>
                  <a:lnTo>
                    <a:pt x="411" y="29"/>
                  </a:lnTo>
                  <a:lnTo>
                    <a:pt x="419" y="22"/>
                  </a:lnTo>
                  <a:lnTo>
                    <a:pt x="436" y="21"/>
                  </a:lnTo>
                  <a:lnTo>
                    <a:pt x="438" y="21"/>
                  </a:lnTo>
                  <a:lnTo>
                    <a:pt x="942" y="21"/>
                  </a:lnTo>
                  <a:lnTo>
                    <a:pt x="952" y="27"/>
                  </a:lnTo>
                  <a:lnTo>
                    <a:pt x="958" y="34"/>
                  </a:lnTo>
                  <a:lnTo>
                    <a:pt x="958" y="8"/>
                  </a:lnTo>
                  <a:lnTo>
                    <a:pt x="953" y="5"/>
                  </a:lnTo>
                  <a:lnTo>
                    <a:pt x="936" y="1"/>
                  </a:lnTo>
                  <a:lnTo>
                    <a:pt x="935" y="1"/>
                  </a:lnTo>
                  <a:lnTo>
                    <a:pt x="933" y="0"/>
                  </a:lnTo>
                  <a:lnTo>
                    <a:pt x="930" y="1"/>
                  </a:lnTo>
                  <a:lnTo>
                    <a:pt x="436" y="1"/>
                  </a:lnTo>
                  <a:lnTo>
                    <a:pt x="432" y="0"/>
                  </a:lnTo>
                  <a:lnTo>
                    <a:pt x="427" y="1"/>
                  </a:lnTo>
                  <a:lnTo>
                    <a:pt x="416" y="4"/>
                  </a:lnTo>
                  <a:lnTo>
                    <a:pt x="406" y="9"/>
                  </a:lnTo>
                  <a:lnTo>
                    <a:pt x="398" y="17"/>
                  </a:lnTo>
                  <a:lnTo>
                    <a:pt x="393" y="28"/>
                  </a:lnTo>
                  <a:lnTo>
                    <a:pt x="390" y="39"/>
                  </a:lnTo>
                  <a:lnTo>
                    <a:pt x="389" y="51"/>
                  </a:lnTo>
                  <a:lnTo>
                    <a:pt x="388" y="371"/>
                  </a:lnTo>
                  <a:lnTo>
                    <a:pt x="388" y="374"/>
                  </a:lnTo>
                  <a:lnTo>
                    <a:pt x="388" y="375"/>
                  </a:lnTo>
                  <a:lnTo>
                    <a:pt x="389" y="379"/>
                  </a:lnTo>
                  <a:lnTo>
                    <a:pt x="393" y="400"/>
                  </a:lnTo>
                  <a:lnTo>
                    <a:pt x="402" y="413"/>
                  </a:lnTo>
                  <a:lnTo>
                    <a:pt x="415" y="422"/>
                  </a:lnTo>
                  <a:lnTo>
                    <a:pt x="436" y="425"/>
                  </a:lnTo>
                  <a:lnTo>
                    <a:pt x="447" y="426"/>
                  </a:lnTo>
                  <a:lnTo>
                    <a:pt x="458" y="426"/>
                  </a:lnTo>
                  <a:lnTo>
                    <a:pt x="469" y="426"/>
                  </a:lnTo>
                  <a:lnTo>
                    <a:pt x="484" y="426"/>
                  </a:lnTo>
                  <a:lnTo>
                    <a:pt x="486" y="426"/>
                  </a:lnTo>
                  <a:lnTo>
                    <a:pt x="490" y="426"/>
                  </a:lnTo>
                  <a:lnTo>
                    <a:pt x="497" y="427"/>
                  </a:lnTo>
                  <a:lnTo>
                    <a:pt x="497" y="548"/>
                  </a:lnTo>
                  <a:lnTo>
                    <a:pt x="502" y="550"/>
                  </a:lnTo>
                  <a:lnTo>
                    <a:pt x="507" y="545"/>
                  </a:lnTo>
                  <a:lnTo>
                    <a:pt x="511" y="540"/>
                  </a:lnTo>
                  <a:lnTo>
                    <a:pt x="549" y="501"/>
                  </a:lnTo>
                  <a:lnTo>
                    <a:pt x="561" y="490"/>
                  </a:lnTo>
                  <a:lnTo>
                    <a:pt x="584" y="467"/>
                  </a:lnTo>
                  <a:lnTo>
                    <a:pt x="606" y="443"/>
                  </a:lnTo>
                  <a:lnTo>
                    <a:pt x="616" y="435"/>
                  </a:lnTo>
                  <a:lnTo>
                    <a:pt x="627" y="429"/>
                  </a:lnTo>
                  <a:lnTo>
                    <a:pt x="638" y="426"/>
                  </a:lnTo>
                  <a:lnTo>
                    <a:pt x="651" y="425"/>
                  </a:lnTo>
                  <a:lnTo>
                    <a:pt x="786" y="426"/>
                  </a:lnTo>
                  <a:lnTo>
                    <a:pt x="927" y="426"/>
                  </a:lnTo>
                  <a:lnTo>
                    <a:pt x="933" y="426"/>
                  </a:lnTo>
                  <a:lnTo>
                    <a:pt x="937" y="426"/>
                  </a:lnTo>
                  <a:lnTo>
                    <a:pt x="938" y="425"/>
                  </a:lnTo>
                  <a:lnTo>
                    <a:pt x="939" y="425"/>
                  </a:lnTo>
                  <a:lnTo>
                    <a:pt x="952" y="422"/>
                  </a:lnTo>
                  <a:lnTo>
                    <a:pt x="963" y="416"/>
                  </a:lnTo>
                  <a:lnTo>
                    <a:pt x="971" y="406"/>
                  </a:lnTo>
                  <a:lnTo>
                    <a:pt x="976" y="393"/>
                  </a:lnTo>
                  <a:lnTo>
                    <a:pt x="977" y="384"/>
                  </a:lnTo>
                  <a:lnTo>
                    <a:pt x="979" y="375"/>
                  </a:lnTo>
                  <a:lnTo>
                    <a:pt x="979" y="51"/>
                  </a:lnTo>
                  <a:lnTo>
                    <a:pt x="979" y="47"/>
                  </a:lnTo>
                  <a:close/>
                </a:path>
              </a:pathLst>
            </a:custGeom>
            <a:solidFill>
              <a:srgbClr val="6950A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1" name="Google Shape;337;p9"/>
            <p:cNvPicPr preferRelativeResize="0"/>
            <p:nvPr/>
          </p:nvPicPr>
          <p:blipFill rotWithShape="1">
            <a:blip r:embed="rId5">
              <a:alphaModFix/>
            </a:blip>
            <a:srcRect/>
            <a:stretch/>
          </p:blipFill>
          <p:spPr>
            <a:xfrm>
              <a:off x="444" y="560"/>
              <a:ext cx="264" cy="262"/>
            </a:xfrm>
            <a:prstGeom prst="rect">
              <a:avLst/>
            </a:prstGeom>
            <a:noFill/>
            <a:ln>
              <a:noFill/>
            </a:ln>
          </p:spPr>
        </p:pic>
        <p:pic>
          <p:nvPicPr>
            <p:cNvPr id="22" name="Google Shape;338;p9"/>
            <p:cNvPicPr preferRelativeResize="0"/>
            <p:nvPr/>
          </p:nvPicPr>
          <p:blipFill rotWithShape="1">
            <a:blip r:embed="rId6">
              <a:alphaModFix/>
            </a:blip>
            <a:srcRect/>
            <a:stretch/>
          </p:blipFill>
          <p:spPr>
            <a:xfrm>
              <a:off x="121" y="373"/>
              <a:ext cx="262" cy="259"/>
            </a:xfrm>
            <a:prstGeom prst="rect">
              <a:avLst/>
            </a:prstGeom>
            <a:noFill/>
            <a:ln>
              <a:noFill/>
            </a:ln>
          </p:spPr>
        </p:pic>
        <p:pic>
          <p:nvPicPr>
            <p:cNvPr id="23" name="Google Shape;339;p9"/>
            <p:cNvPicPr preferRelativeResize="0"/>
            <p:nvPr/>
          </p:nvPicPr>
          <p:blipFill rotWithShape="1">
            <a:blip r:embed="rId7">
              <a:alphaModFix/>
            </a:blip>
            <a:srcRect/>
            <a:stretch/>
          </p:blipFill>
          <p:spPr>
            <a:xfrm>
              <a:off x="577" y="52"/>
              <a:ext cx="208" cy="321"/>
            </a:xfrm>
            <a:prstGeom prst="rect">
              <a:avLst/>
            </a:prstGeom>
            <a:noFill/>
            <a:ln>
              <a:noFill/>
            </a:ln>
          </p:spPr>
        </p:pic>
      </p:grpSp>
    </p:spTree>
    <p:extLst>
      <p:ext uri="{BB962C8B-B14F-4D97-AF65-F5344CB8AC3E}">
        <p14:creationId xmlns:p14="http://schemas.microsoft.com/office/powerpoint/2010/main" val="29962463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1165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a:t>
            </a:r>
            <a:r>
              <a:rPr lang="en-US" sz="2800" b="1" dirty="0" smtClean="0">
                <a:latin typeface="Times New Roman" panose="02020603050405020304" pitchFamily="18" charset="0"/>
                <a:ea typeface="Tajawal Medium"/>
                <a:cs typeface="Times New Roman" panose="02020603050405020304" pitchFamily="18" charset="0"/>
                <a:sym typeface="Tajawal Medium"/>
              </a:rPr>
              <a:t>Part 2)</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682504" y="2559588"/>
            <a:ext cx="2591670" cy="2667532"/>
          </a:xfrm>
          <a:prstGeom prst="rect">
            <a:avLst/>
          </a:prstGeom>
          <a:noFill/>
          <a:ln>
            <a:noFill/>
          </a:ln>
        </p:spPr>
      </p:pic>
      <p:sp>
        <p:nvSpPr>
          <p:cNvPr id="2" name="Rectangle 1"/>
          <p:cNvSpPr/>
          <p:nvPr/>
        </p:nvSpPr>
        <p:spPr>
          <a:xfrm>
            <a:off x="5321074" y="2039472"/>
            <a:ext cx="3525324" cy="461665"/>
          </a:xfrm>
          <a:prstGeom prst="rect">
            <a:avLst/>
          </a:prstGeom>
        </p:spPr>
        <p:txBody>
          <a:bodyPr wrap="none">
            <a:spAutoFit/>
          </a:bodyPr>
          <a:lstStyle/>
          <a:p>
            <a:pPr lvl="2" algn="ctr"/>
            <a:r>
              <a:rPr lang="en-US" sz="2400" b="1" dirty="0">
                <a:solidFill>
                  <a:schemeClr val="accent2"/>
                </a:solidFill>
                <a:latin typeface="Times New Roman"/>
                <a:ea typeface="Times New Roman"/>
                <a:cs typeface="Times New Roman"/>
                <a:sym typeface="Times New Roman"/>
              </a:rPr>
              <a:t>Select evaluator(s)</a:t>
            </a:r>
            <a:endParaRPr lang="en-US" dirty="0"/>
          </a:p>
        </p:txBody>
      </p:sp>
      <p:grpSp>
        <p:nvGrpSpPr>
          <p:cNvPr id="11" name="Google Shape;365;p10"/>
          <p:cNvGrpSpPr/>
          <p:nvPr/>
        </p:nvGrpSpPr>
        <p:grpSpPr>
          <a:xfrm>
            <a:off x="3914512" y="2634316"/>
            <a:ext cx="7080068" cy="1426890"/>
            <a:chOff x="1786" y="185"/>
            <a:chExt cx="8323" cy="1525"/>
          </a:xfrm>
        </p:grpSpPr>
        <p:sp>
          <p:nvSpPr>
            <p:cNvPr id="12" name="Google Shape;366;p10"/>
            <p:cNvSpPr/>
            <p:nvPr/>
          </p:nvSpPr>
          <p:spPr>
            <a:xfrm>
              <a:off x="3015" y="195"/>
              <a:ext cx="7094" cy="1135"/>
            </a:xfrm>
            <a:custGeom>
              <a:avLst/>
              <a:gdLst/>
              <a:ahLst/>
              <a:cxnLst/>
              <a:rect l="l" t="t" r="r" b="b"/>
              <a:pathLst>
                <a:path w="7094" h="1135" extrusionOk="0">
                  <a:moveTo>
                    <a:pt x="0" y="0"/>
                  </a:moveTo>
                  <a:lnTo>
                    <a:pt x="0" y="1135"/>
                  </a:lnTo>
                  <a:lnTo>
                    <a:pt x="6854" y="1135"/>
                  </a:lnTo>
                  <a:lnTo>
                    <a:pt x="6930" y="1123"/>
                  </a:lnTo>
                  <a:lnTo>
                    <a:pt x="6996" y="1089"/>
                  </a:lnTo>
                  <a:lnTo>
                    <a:pt x="7048" y="1037"/>
                  </a:lnTo>
                  <a:lnTo>
                    <a:pt x="7082" y="971"/>
                  </a:lnTo>
                  <a:lnTo>
                    <a:pt x="7094" y="895"/>
                  </a:lnTo>
                  <a:lnTo>
                    <a:pt x="7094" y="240"/>
                  </a:lnTo>
                  <a:lnTo>
                    <a:pt x="7082" y="165"/>
                  </a:lnTo>
                  <a:lnTo>
                    <a:pt x="7048" y="99"/>
                  </a:lnTo>
                  <a:lnTo>
                    <a:pt x="6996" y="47"/>
                  </a:lnTo>
                  <a:lnTo>
                    <a:pt x="6930" y="13"/>
                  </a:lnTo>
                  <a:lnTo>
                    <a:pt x="6854" y="0"/>
                  </a:lnTo>
                  <a:lnTo>
                    <a:pt x="0" y="0"/>
                  </a:lnTo>
                  <a:close/>
                </a:path>
              </a:pathLst>
            </a:custGeom>
            <a:noFill/>
            <a:ln w="12700" cap="flat" cmpd="sng">
              <a:solidFill>
                <a:srgbClr val="6950A1"/>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3" name="Google Shape;367;p10"/>
            <p:cNvSpPr/>
            <p:nvPr/>
          </p:nvSpPr>
          <p:spPr>
            <a:xfrm>
              <a:off x="1786" y="185"/>
              <a:ext cx="1239" cy="1525"/>
            </a:xfrm>
            <a:custGeom>
              <a:avLst/>
              <a:gdLst/>
              <a:ahLst/>
              <a:cxnLst/>
              <a:rect l="l" t="t" r="r" b="b"/>
              <a:pathLst>
                <a:path w="1239" h="1525" extrusionOk="0">
                  <a:moveTo>
                    <a:pt x="1238" y="0"/>
                  </a:moveTo>
                  <a:lnTo>
                    <a:pt x="633" y="397"/>
                  </a:lnTo>
                  <a:lnTo>
                    <a:pt x="0" y="0"/>
                  </a:lnTo>
                  <a:lnTo>
                    <a:pt x="0" y="1158"/>
                  </a:lnTo>
                  <a:lnTo>
                    <a:pt x="647" y="1524"/>
                  </a:lnTo>
                  <a:lnTo>
                    <a:pt x="1238" y="1158"/>
                  </a:lnTo>
                  <a:lnTo>
                    <a:pt x="1238" y="0"/>
                  </a:lnTo>
                  <a:close/>
                </a:path>
              </a:pathLst>
            </a:custGeom>
            <a:solidFill>
              <a:srgbClr val="6950A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4" name="Google Shape;368;p10"/>
            <p:cNvSpPr txBox="1"/>
            <p:nvPr/>
          </p:nvSpPr>
          <p:spPr>
            <a:xfrm>
              <a:off x="1881" y="676"/>
              <a:ext cx="1144" cy="529"/>
            </a:xfrm>
            <a:prstGeom prst="rect">
              <a:avLst/>
            </a:prstGeom>
            <a:noFill/>
            <a:ln>
              <a:noFill/>
            </a:ln>
          </p:spPr>
          <p:txBody>
            <a:bodyPr spcFirstLastPara="1" wrap="square" lIns="0" tIns="0" rIns="0" bIns="0" anchor="t" anchorCtr="0">
              <a:noAutofit/>
            </a:bodyPr>
            <a:lstStyle/>
            <a:p>
              <a:pPr marL="48260" marR="0" lvl="0" indent="-48260" algn="ctr" rtl="0">
                <a:lnSpc>
                  <a:spcPct val="102000"/>
                </a:lnSpc>
                <a:spcBef>
                  <a:spcPts val="0"/>
                </a:spcBef>
                <a:spcAft>
                  <a:spcPts val="0"/>
                </a:spcAft>
                <a:buNone/>
              </a:pPr>
              <a:r>
                <a:rPr lang="en-US" sz="1400" b="1" dirty="0">
                  <a:solidFill>
                    <a:srgbClr val="FFFFFF"/>
                  </a:solidFill>
                  <a:latin typeface="Trebuchet MS"/>
                  <a:ea typeface="Trebuchet MS"/>
                  <a:cs typeface="Trebuchet MS"/>
                  <a:sym typeface="Trebuchet MS"/>
                </a:rPr>
                <a:t>Planning for evaluation</a:t>
              </a:r>
              <a:endParaRPr sz="1400" b="1" dirty="0">
                <a:solidFill>
                  <a:schemeClr val="dk1"/>
                </a:solidFill>
                <a:latin typeface="Trebuchet MS"/>
                <a:ea typeface="Trebuchet MS"/>
                <a:cs typeface="Trebuchet MS"/>
                <a:sym typeface="Trebuchet MS"/>
              </a:endParaRPr>
            </a:p>
          </p:txBody>
        </p:sp>
        <p:sp>
          <p:nvSpPr>
            <p:cNvPr id="15" name="Google Shape;369;p10"/>
            <p:cNvSpPr txBox="1"/>
            <p:nvPr/>
          </p:nvSpPr>
          <p:spPr>
            <a:xfrm>
              <a:off x="3199" y="421"/>
              <a:ext cx="6326" cy="723"/>
            </a:xfrm>
            <a:prstGeom prst="rect">
              <a:avLst/>
            </a:prstGeom>
            <a:noFill/>
            <a:ln>
              <a:noFill/>
            </a:ln>
          </p:spPr>
          <p:txBody>
            <a:bodyPr spcFirstLastPara="1" wrap="square" lIns="0" tIns="0" rIns="0" bIns="0" anchor="t" anchorCtr="0">
              <a:noAutofit/>
            </a:bodyPr>
            <a:lstStyle/>
            <a:p>
              <a:pPr marL="190500" marR="0" lvl="0" indent="-190500" algn="ctr" rtl="0">
                <a:spcBef>
                  <a:spcPts val="0"/>
                </a:spcBef>
                <a:spcAft>
                  <a:spcPts val="0"/>
                </a:spcAft>
                <a:buNone/>
              </a:pPr>
              <a:r>
                <a:rPr lang="en-US" sz="2000" b="1" dirty="0">
                  <a:solidFill>
                    <a:schemeClr val="dk1"/>
                  </a:solidFill>
                  <a:latin typeface="Times New Roman"/>
                  <a:ea typeface="Times New Roman"/>
                  <a:cs typeface="Times New Roman"/>
                  <a:sym typeface="Times New Roman"/>
                </a:rPr>
                <a:t>Define the purpose and evaluability of evaluation</a:t>
              </a:r>
              <a:endParaRPr sz="2000" b="1" dirty="0">
                <a:solidFill>
                  <a:schemeClr val="dk1"/>
                </a:solidFill>
                <a:latin typeface="Times New Roman"/>
                <a:ea typeface="Times New Roman"/>
                <a:cs typeface="Times New Roman"/>
                <a:sym typeface="Times New Roman"/>
              </a:endParaRPr>
            </a:p>
            <a:p>
              <a:pPr marL="190500" marR="0" lvl="0" indent="-190500" algn="ctr" rtl="0">
                <a:spcBef>
                  <a:spcPts val="40"/>
                </a:spcBef>
                <a:spcAft>
                  <a:spcPts val="0"/>
                </a:spcAft>
                <a:buNone/>
              </a:pPr>
              <a:r>
                <a:rPr lang="en-US" sz="2000" b="1" dirty="0">
                  <a:solidFill>
                    <a:schemeClr val="dk1"/>
                  </a:solidFill>
                  <a:latin typeface="Times New Roman"/>
                  <a:ea typeface="Times New Roman"/>
                  <a:cs typeface="Times New Roman"/>
                  <a:sym typeface="Times New Roman"/>
                </a:rPr>
                <a:t>Prepare evaluation terms of reference (</a:t>
              </a:r>
              <a:r>
                <a:rPr lang="en-US" sz="2000" b="1" dirty="0" err="1">
                  <a:solidFill>
                    <a:schemeClr val="dk1"/>
                  </a:solidFill>
                  <a:latin typeface="Times New Roman"/>
                  <a:ea typeface="Times New Roman"/>
                  <a:cs typeface="Times New Roman"/>
                  <a:sym typeface="Times New Roman"/>
                </a:rPr>
                <a:t>ToR</a:t>
              </a:r>
              <a:r>
                <a:rPr lang="en-US" sz="2000" b="1" dirty="0">
                  <a:solidFill>
                    <a:schemeClr val="dk1"/>
                  </a:solidFill>
                  <a:latin typeface="Times New Roman"/>
                  <a:ea typeface="Times New Roman"/>
                  <a:cs typeface="Times New Roman"/>
                  <a:sym typeface="Times New Roman"/>
                </a:rPr>
                <a:t>)</a:t>
              </a:r>
              <a:endParaRPr sz="2000" b="1" dirty="0">
                <a:solidFill>
                  <a:schemeClr val="dk1"/>
                </a:solidFill>
                <a:latin typeface="Times New Roman"/>
                <a:ea typeface="Times New Roman"/>
                <a:cs typeface="Times New Roman"/>
                <a:sym typeface="Times New Roman"/>
              </a:endParaRPr>
            </a:p>
          </p:txBody>
        </p:sp>
      </p:grpSp>
      <p:sp>
        <p:nvSpPr>
          <p:cNvPr id="8" name="Rectangle 7"/>
          <p:cNvSpPr/>
          <p:nvPr/>
        </p:nvSpPr>
        <p:spPr>
          <a:xfrm>
            <a:off x="4612849" y="3846442"/>
            <a:ext cx="6096000" cy="1323439"/>
          </a:xfrm>
          <a:prstGeom prst="rect">
            <a:avLst/>
          </a:prstGeom>
        </p:spPr>
        <p:txBody>
          <a:bodyPr>
            <a:spAutoFit/>
          </a:bodyPr>
          <a:lstStyle/>
          <a:p>
            <a:pPr lvl="1" algn="ctr"/>
            <a:r>
              <a:rPr lang="en-US" sz="1600" b="1" dirty="0">
                <a:solidFill>
                  <a:srgbClr val="000099"/>
                </a:solidFill>
                <a:latin typeface="Times New Roman"/>
                <a:ea typeface="Times New Roman"/>
                <a:cs typeface="Times New Roman"/>
                <a:sym typeface="Times New Roman"/>
              </a:rPr>
              <a:t>As part of the planning phase, once the purpose and evaluability of a planned evaluation have been defined and the </a:t>
            </a:r>
            <a:r>
              <a:rPr lang="en-US" sz="1600" b="1" dirty="0" err="1">
                <a:solidFill>
                  <a:srgbClr val="000099"/>
                </a:solidFill>
                <a:latin typeface="Times New Roman"/>
                <a:ea typeface="Times New Roman"/>
                <a:cs typeface="Times New Roman"/>
                <a:sym typeface="Times New Roman"/>
              </a:rPr>
              <a:t>ToR</a:t>
            </a:r>
            <a:r>
              <a:rPr lang="en-US" sz="1600" b="1" dirty="0">
                <a:solidFill>
                  <a:srgbClr val="000099"/>
                </a:solidFill>
                <a:latin typeface="Times New Roman"/>
                <a:ea typeface="Times New Roman"/>
                <a:cs typeface="Times New Roman"/>
                <a:sym typeface="Times New Roman"/>
              </a:rPr>
              <a:t> for the evaluation has been elaborated, a selection process for evaluator(s) must take place, in line with what has already been agreed in the project proposal and/or </a:t>
            </a:r>
            <a:r>
              <a:rPr lang="en-US" sz="1600" b="1" dirty="0" err="1">
                <a:solidFill>
                  <a:srgbClr val="000099"/>
                </a:solidFill>
                <a:latin typeface="Times New Roman"/>
                <a:ea typeface="Times New Roman"/>
                <a:cs typeface="Times New Roman"/>
                <a:sym typeface="Times New Roman"/>
              </a:rPr>
              <a:t>ToR</a:t>
            </a:r>
            <a:r>
              <a:rPr lang="en-US" sz="1600" b="1" dirty="0">
                <a:solidFill>
                  <a:srgbClr val="000099"/>
                </a:solidFill>
                <a:latin typeface="Times New Roman"/>
                <a:ea typeface="Times New Roman"/>
                <a:cs typeface="Times New Roman"/>
                <a:sym typeface="Times New Roman"/>
              </a:rPr>
              <a:t>.</a:t>
            </a:r>
            <a:endParaRPr lang="en-US" sz="1600" b="1" dirty="0">
              <a:solidFill>
                <a:srgbClr val="000099"/>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21036799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8125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a:t>
            </a:r>
            <a:r>
              <a:rPr lang="en-US" sz="2800" b="1" dirty="0" smtClean="0">
                <a:latin typeface="Times New Roman" panose="02020603050405020304" pitchFamily="18" charset="0"/>
                <a:ea typeface="Tajawal Medium"/>
                <a:cs typeface="Times New Roman" panose="02020603050405020304" pitchFamily="18" charset="0"/>
                <a:sym typeface="Tajawal Medium"/>
              </a:rPr>
              <a:t>Part 2)</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374725" y="3248571"/>
            <a:ext cx="2591670" cy="2667532"/>
          </a:xfrm>
          <a:prstGeom prst="rect">
            <a:avLst/>
          </a:prstGeom>
          <a:noFill/>
          <a:ln>
            <a:noFill/>
          </a:ln>
        </p:spPr>
      </p:pic>
      <p:sp>
        <p:nvSpPr>
          <p:cNvPr id="2" name="Rectangle 1"/>
          <p:cNvSpPr/>
          <p:nvPr/>
        </p:nvSpPr>
        <p:spPr>
          <a:xfrm>
            <a:off x="5269778" y="2053297"/>
            <a:ext cx="3627916" cy="369332"/>
          </a:xfrm>
          <a:prstGeom prst="rect">
            <a:avLst/>
          </a:prstGeom>
        </p:spPr>
        <p:txBody>
          <a:bodyPr wrap="none">
            <a:spAutoFit/>
          </a:bodyPr>
          <a:lstStyle/>
          <a:p>
            <a:pPr lvl="0"/>
            <a:r>
              <a:rPr lang="en-US" b="1" u="sng" smtClean="0">
                <a:solidFill>
                  <a:srgbClr val="C00000"/>
                </a:solidFill>
                <a:latin typeface="Times New Roman"/>
                <a:ea typeface="Times New Roman"/>
                <a:cs typeface="Times New Roman"/>
                <a:sym typeface="Times New Roman"/>
              </a:rPr>
              <a:t>Internal versus external evaluators</a:t>
            </a:r>
            <a:endParaRPr lang="en-US" b="1" u="sng" dirty="0">
              <a:solidFill>
                <a:srgbClr val="C00000"/>
              </a:solidFill>
              <a:latin typeface="Times New Roman"/>
              <a:ea typeface="Times New Roman"/>
              <a:cs typeface="Times New Roman"/>
              <a:sym typeface="Times New Roman"/>
            </a:endParaRPr>
          </a:p>
        </p:txBody>
      </p:sp>
      <p:sp>
        <p:nvSpPr>
          <p:cNvPr id="8" name="Rectangle 7"/>
          <p:cNvSpPr/>
          <p:nvPr/>
        </p:nvSpPr>
        <p:spPr>
          <a:xfrm>
            <a:off x="2565937" y="2397752"/>
            <a:ext cx="8944546" cy="338554"/>
          </a:xfrm>
          <a:prstGeom prst="rect">
            <a:avLst/>
          </a:prstGeom>
        </p:spPr>
        <p:txBody>
          <a:bodyPr wrap="square">
            <a:spAutoFit/>
          </a:bodyPr>
          <a:lstStyle/>
          <a:p>
            <a:pPr marL="285750" lvl="0" indent="-285750">
              <a:buClr>
                <a:srgbClr val="000099"/>
              </a:buClr>
              <a:buSzPts val="1600"/>
              <a:buFont typeface="Noto Sans Symbols"/>
              <a:buChar char="✔"/>
            </a:pPr>
            <a:r>
              <a:rPr lang="en-US" sz="1600" b="1" dirty="0">
                <a:solidFill>
                  <a:srgbClr val="000099"/>
                </a:solidFill>
                <a:latin typeface="Times New Roman"/>
                <a:ea typeface="Times New Roman"/>
                <a:cs typeface="Times New Roman"/>
                <a:sym typeface="Times New Roman"/>
              </a:rPr>
              <a:t>The following table provides some tips on the benefits of using internal or external evaluator(s):</a:t>
            </a:r>
            <a:endParaRPr lang="en-US" sz="1600" b="1" dirty="0">
              <a:solidFill>
                <a:srgbClr val="000099"/>
              </a:solidFill>
              <a:latin typeface="Times New Roman"/>
              <a:ea typeface="Times New Roman"/>
              <a:cs typeface="Times New Roman"/>
              <a:sym typeface="Times New Roman"/>
            </a:endParaRPr>
          </a:p>
        </p:txBody>
      </p:sp>
      <p:graphicFrame>
        <p:nvGraphicFramePr>
          <p:cNvPr id="12" name="Google Shape;391;p11"/>
          <p:cNvGraphicFramePr/>
          <p:nvPr>
            <p:extLst>
              <p:ext uri="{D42A27DB-BD31-4B8C-83A1-F6EECF244321}">
                <p14:modId xmlns:p14="http://schemas.microsoft.com/office/powerpoint/2010/main" val="318848082"/>
              </p:ext>
            </p:extLst>
          </p:nvPr>
        </p:nvGraphicFramePr>
        <p:xfrm>
          <a:off x="3009310" y="2836728"/>
          <a:ext cx="8057800" cy="2956580"/>
        </p:xfrm>
        <a:graphic>
          <a:graphicData uri="http://schemas.openxmlformats.org/drawingml/2006/table">
            <a:tbl>
              <a:tblPr firstRow="1" bandRow="1">
                <a:noFill/>
              </a:tblPr>
              <a:tblGrid>
                <a:gridCol w="4028900">
                  <a:extLst>
                    <a:ext uri="{9D8B030D-6E8A-4147-A177-3AD203B41FA5}">
                      <a16:colId xmlns:a16="http://schemas.microsoft.com/office/drawing/2014/main" val="20000"/>
                    </a:ext>
                  </a:extLst>
                </a:gridCol>
                <a:gridCol w="4028900">
                  <a:extLst>
                    <a:ext uri="{9D8B030D-6E8A-4147-A177-3AD203B41FA5}">
                      <a16:colId xmlns:a16="http://schemas.microsoft.com/office/drawing/2014/main" val="20001"/>
                    </a:ext>
                  </a:extLst>
                </a:gridCol>
              </a:tblGrid>
              <a:tr h="231111">
                <a:tc>
                  <a:txBody>
                    <a:bodyPr/>
                    <a:lstStyle/>
                    <a:p>
                      <a:pPr marL="0" marR="0" lvl="0" indent="0" algn="ctr" rtl="0">
                        <a:spcBef>
                          <a:spcPts val="0"/>
                        </a:spcBef>
                        <a:spcAft>
                          <a:spcPts val="0"/>
                        </a:spcAft>
                        <a:buNone/>
                      </a:pPr>
                      <a:r>
                        <a:rPr lang="en-US" sz="1400" b="1" u="none" strike="noStrike" cap="none" dirty="0">
                          <a:solidFill>
                            <a:srgbClr val="FF0000"/>
                          </a:solidFill>
                          <a:latin typeface="Calibri"/>
                          <a:ea typeface="Calibri"/>
                          <a:cs typeface="Calibri"/>
                          <a:sym typeface="Calibri"/>
                        </a:rPr>
                        <a:t>Internal evaluator(s)</a:t>
                      </a:r>
                      <a:endParaRPr sz="1400" u="none" strike="noStrike" cap="none" dirty="0">
                        <a:solidFill>
                          <a:srgbClr val="FF0000"/>
                        </a:solidFill>
                      </a:endParaRPr>
                    </a:p>
                  </a:txBody>
                  <a:tcPr marL="91450" marR="91450" marT="45725" marB="45725"/>
                </a:tc>
                <a:tc>
                  <a:txBody>
                    <a:bodyPr/>
                    <a:lstStyle/>
                    <a:p>
                      <a:pPr marL="0" marR="0" lvl="0" indent="0" algn="ctr" rtl="0">
                        <a:spcBef>
                          <a:spcPts val="0"/>
                        </a:spcBef>
                        <a:spcAft>
                          <a:spcPts val="0"/>
                        </a:spcAft>
                        <a:buNone/>
                      </a:pPr>
                      <a:r>
                        <a:rPr lang="en-US" sz="1400" b="1" u="none" strike="noStrike" cap="none" dirty="0">
                          <a:solidFill>
                            <a:srgbClr val="FF0000"/>
                          </a:solidFill>
                          <a:latin typeface="Calibri"/>
                          <a:ea typeface="Calibri"/>
                          <a:cs typeface="Calibri"/>
                          <a:sym typeface="Calibri"/>
                        </a:rPr>
                        <a:t>External evaluator(s)</a:t>
                      </a:r>
                      <a:endParaRPr sz="1400" b="1" u="none" strike="noStrike" cap="none" dirty="0">
                        <a:solidFill>
                          <a:srgbClr val="FF0000"/>
                        </a:solidFill>
                        <a:latin typeface="Calibri"/>
                        <a:ea typeface="Calibri"/>
                        <a:cs typeface="Calibri"/>
                        <a:sym typeface="Calibri"/>
                      </a:endParaRPr>
                    </a:p>
                  </a:txBody>
                  <a:tcPr marL="91450" marR="91450" marT="45725" marB="45725"/>
                </a:tc>
                <a:extLst>
                  <a:ext uri="{0D108BD9-81ED-4DB2-BD59-A6C34878D82A}">
                    <a16:rowId xmlns:a16="http://schemas.microsoft.com/office/drawing/2014/main" val="10000"/>
                  </a:ext>
                </a:extLst>
              </a:tr>
              <a:tr h="2570859">
                <a:tc>
                  <a:txBody>
                    <a:bodyPr/>
                    <a:lstStyle/>
                    <a:p>
                      <a:pPr marL="285750" marR="0" lvl="0" indent="-285750" algn="just" rtl="0">
                        <a:spcBef>
                          <a:spcPts val="0"/>
                        </a:spcBef>
                        <a:spcAft>
                          <a:spcPts val="0"/>
                        </a:spcAft>
                        <a:buClr>
                          <a:schemeClr val="dk1"/>
                        </a:buClr>
                        <a:buSzPts val="1800"/>
                        <a:buFont typeface="Noto Sans Symbols"/>
                        <a:buChar char="✔"/>
                      </a:pPr>
                      <a:r>
                        <a:rPr lang="en-US" sz="1400" b="1" u="none" strike="noStrike" cap="none">
                          <a:solidFill>
                            <a:schemeClr val="dk1"/>
                          </a:solidFill>
                          <a:latin typeface="Times New Roman"/>
                          <a:ea typeface="Times New Roman"/>
                          <a:cs typeface="Times New Roman"/>
                          <a:sym typeface="Times New Roman"/>
                        </a:rPr>
                        <a:t>Familiar with the context and object of the study.	</a:t>
                      </a:r>
                      <a:endParaRPr sz="1400"/>
                    </a:p>
                    <a:p>
                      <a:pPr marL="285750" marR="0" lvl="0" indent="-285750" algn="just" rtl="0">
                        <a:spcBef>
                          <a:spcPts val="0"/>
                        </a:spcBef>
                        <a:spcAft>
                          <a:spcPts val="0"/>
                        </a:spcAft>
                        <a:buClr>
                          <a:schemeClr val="dk1"/>
                        </a:buClr>
                        <a:buSzPts val="1800"/>
                        <a:buFont typeface="Noto Sans Symbols"/>
                        <a:buChar char="✔"/>
                      </a:pPr>
                      <a:r>
                        <a:rPr lang="en-US" sz="1400" b="1" u="none" strike="noStrike" cap="none">
                          <a:solidFill>
                            <a:schemeClr val="dk1"/>
                          </a:solidFill>
                          <a:latin typeface="Times New Roman"/>
                          <a:ea typeface="Times New Roman"/>
                          <a:cs typeface="Times New Roman"/>
                          <a:sym typeface="Times New Roman"/>
                        </a:rPr>
                        <a:t>May lead to greater acceptability of the findings.	</a:t>
                      </a:r>
                      <a:endParaRPr sz="1400"/>
                    </a:p>
                    <a:p>
                      <a:pPr marL="285750" marR="0" lvl="0" indent="-285750" algn="just" rtl="0">
                        <a:spcBef>
                          <a:spcPts val="0"/>
                        </a:spcBef>
                        <a:spcAft>
                          <a:spcPts val="0"/>
                        </a:spcAft>
                        <a:buClr>
                          <a:schemeClr val="dk1"/>
                        </a:buClr>
                        <a:buSzPts val="1800"/>
                        <a:buFont typeface="Noto Sans Symbols"/>
                        <a:buChar char="✔"/>
                      </a:pPr>
                      <a:r>
                        <a:rPr lang="en-US" sz="1400" b="1" u="none" strike="noStrike" cap="none">
                          <a:solidFill>
                            <a:schemeClr val="dk1"/>
                          </a:solidFill>
                          <a:latin typeface="Times New Roman"/>
                          <a:ea typeface="Times New Roman"/>
                          <a:cs typeface="Times New Roman"/>
                          <a:sym typeface="Times New Roman"/>
                        </a:rPr>
                        <a:t>Well placed to understand , its mandate and operations.</a:t>
                      </a:r>
                      <a:endParaRPr sz="1400"/>
                    </a:p>
                    <a:p>
                      <a:pPr marL="285750" marR="0" lvl="0" indent="-285750" algn="just" rtl="0">
                        <a:spcBef>
                          <a:spcPts val="0"/>
                        </a:spcBef>
                        <a:spcAft>
                          <a:spcPts val="0"/>
                        </a:spcAft>
                        <a:buClr>
                          <a:schemeClr val="dk1"/>
                        </a:buClr>
                        <a:buSzPts val="1800"/>
                        <a:buFont typeface="Noto Sans Symbols"/>
                        <a:buChar char="✔"/>
                      </a:pPr>
                      <a:r>
                        <a:rPr lang="en-US" sz="1400" b="1" u="none" strike="noStrike" cap="none">
                          <a:solidFill>
                            <a:schemeClr val="dk1"/>
                          </a:solidFill>
                          <a:latin typeface="Times New Roman"/>
                          <a:ea typeface="Times New Roman"/>
                          <a:cs typeface="Times New Roman"/>
                          <a:sym typeface="Times New Roman"/>
                        </a:rPr>
                        <a:t>Less expensive.</a:t>
                      </a:r>
                      <a:endParaRPr sz="1400"/>
                    </a:p>
                    <a:p>
                      <a:pPr marL="285750" marR="0" lvl="0" indent="-285750" algn="just" rtl="0">
                        <a:lnSpc>
                          <a:spcPct val="100000"/>
                        </a:lnSpc>
                        <a:spcBef>
                          <a:spcPts val="0"/>
                        </a:spcBef>
                        <a:spcAft>
                          <a:spcPts val="0"/>
                        </a:spcAft>
                        <a:buClr>
                          <a:schemeClr val="dk1"/>
                        </a:buClr>
                        <a:buSzPts val="1800"/>
                        <a:buFont typeface="Noto Sans Symbols"/>
                        <a:buChar char="✔"/>
                      </a:pPr>
                      <a:r>
                        <a:rPr lang="en-US" sz="1400" b="1" u="none" strike="noStrike" cap="none">
                          <a:solidFill>
                            <a:schemeClr val="dk1"/>
                          </a:solidFill>
                          <a:latin typeface="Times New Roman"/>
                          <a:ea typeface="Times New Roman"/>
                          <a:cs typeface="Times New Roman"/>
                          <a:sym typeface="Times New Roman"/>
                        </a:rPr>
                        <a:t>Can learn from the evaluation experience and apply for it to one’s own work.	</a:t>
                      </a:r>
                      <a:endParaRPr sz="1400"/>
                    </a:p>
                    <a:p>
                      <a:pPr marL="285750" marR="0" lvl="0" indent="-285750" algn="just" rtl="0">
                        <a:lnSpc>
                          <a:spcPct val="100000"/>
                        </a:lnSpc>
                        <a:spcBef>
                          <a:spcPts val="0"/>
                        </a:spcBef>
                        <a:spcAft>
                          <a:spcPts val="0"/>
                        </a:spcAft>
                        <a:buClr>
                          <a:schemeClr val="dk1"/>
                        </a:buClr>
                        <a:buSzPts val="1800"/>
                        <a:buFont typeface="Noto Sans Symbols"/>
                        <a:buChar char="✔"/>
                      </a:pPr>
                      <a:r>
                        <a:rPr lang="en-US" sz="1400" b="1" u="none" strike="noStrike" cap="none">
                          <a:solidFill>
                            <a:schemeClr val="dk1"/>
                          </a:solidFill>
                          <a:latin typeface="Times New Roman"/>
                          <a:ea typeface="Times New Roman"/>
                          <a:cs typeface="Times New Roman"/>
                          <a:sym typeface="Times New Roman"/>
                        </a:rPr>
                        <a:t>Can continue building on the evaluation over time with the utilization of evaluation results.</a:t>
                      </a:r>
                      <a:r>
                        <a:rPr lang="en-US" sz="1400" u="none" strike="noStrike" cap="none">
                          <a:solidFill>
                            <a:schemeClr val="dk1"/>
                          </a:solidFill>
                          <a:latin typeface="Calibri"/>
                          <a:ea typeface="Calibri"/>
                          <a:cs typeface="Calibri"/>
                          <a:sym typeface="Calibri"/>
                        </a:rPr>
                        <a:t>	</a:t>
                      </a:r>
                      <a:endParaRPr sz="1400"/>
                    </a:p>
                  </a:txBody>
                  <a:tcPr marL="91450" marR="91450" marT="45725" marB="45725"/>
                </a:tc>
                <a:tc>
                  <a:txBody>
                    <a:bodyPr/>
                    <a:lstStyle/>
                    <a:p>
                      <a:pPr marL="285750" marR="0" lvl="0" indent="-285750" algn="just" rtl="0">
                        <a:spcBef>
                          <a:spcPts val="0"/>
                        </a:spcBef>
                        <a:spcAft>
                          <a:spcPts val="0"/>
                        </a:spcAft>
                        <a:buClr>
                          <a:schemeClr val="dk1"/>
                        </a:buClr>
                        <a:buSzPts val="1800"/>
                        <a:buFont typeface="Noto Sans Symbols"/>
                        <a:buChar char="✔"/>
                      </a:pPr>
                      <a:r>
                        <a:rPr lang="en-US" sz="1400" b="1" u="none" strike="noStrike" cap="none" dirty="0">
                          <a:solidFill>
                            <a:schemeClr val="dk1"/>
                          </a:solidFill>
                          <a:latin typeface="Times New Roman"/>
                          <a:ea typeface="Times New Roman"/>
                          <a:cs typeface="Times New Roman"/>
                          <a:sym typeface="Times New Roman"/>
                        </a:rPr>
                        <a:t>Could ensure the inclusion of independent study and external views in the analysis.</a:t>
                      </a:r>
                      <a:endParaRPr sz="1400" dirty="0"/>
                    </a:p>
                    <a:p>
                      <a:pPr marL="285750" marR="0" lvl="0" indent="-285750" algn="just" rtl="0">
                        <a:spcBef>
                          <a:spcPts val="0"/>
                        </a:spcBef>
                        <a:spcAft>
                          <a:spcPts val="0"/>
                        </a:spcAft>
                        <a:buClr>
                          <a:schemeClr val="dk1"/>
                        </a:buClr>
                        <a:buSzPts val="1800"/>
                        <a:buFont typeface="Noto Sans Symbols"/>
                        <a:buChar char="✔"/>
                      </a:pPr>
                      <a:r>
                        <a:rPr lang="en-US" sz="1400" b="1" u="none" strike="noStrike" cap="none" dirty="0">
                          <a:solidFill>
                            <a:schemeClr val="dk1"/>
                          </a:solidFill>
                          <a:latin typeface="Times New Roman"/>
                          <a:ea typeface="Times New Roman"/>
                          <a:cs typeface="Times New Roman"/>
                          <a:sym typeface="Times New Roman"/>
                        </a:rPr>
                        <a:t>Can bring new perspectives and lessons findings by colleagues learned from similar projects that has been evaluated.</a:t>
                      </a:r>
                      <a:endParaRPr sz="1400" dirty="0"/>
                    </a:p>
                    <a:p>
                      <a:pPr marL="285750" marR="0" lvl="0" indent="-285750" algn="just" rtl="0">
                        <a:lnSpc>
                          <a:spcPct val="100000"/>
                        </a:lnSpc>
                        <a:spcBef>
                          <a:spcPts val="0"/>
                        </a:spcBef>
                        <a:spcAft>
                          <a:spcPts val="0"/>
                        </a:spcAft>
                        <a:buClr>
                          <a:schemeClr val="dk1"/>
                        </a:buClr>
                        <a:buSzPts val="1800"/>
                        <a:buFont typeface="Noto Sans Symbols"/>
                        <a:buChar char="✔"/>
                      </a:pPr>
                      <a:r>
                        <a:rPr lang="en-US" sz="1400" b="1" u="none" strike="noStrike" cap="none" dirty="0">
                          <a:solidFill>
                            <a:schemeClr val="dk1"/>
                          </a:solidFill>
                          <a:latin typeface="Times New Roman"/>
                          <a:ea typeface="Times New Roman"/>
                          <a:cs typeface="Times New Roman"/>
                          <a:sym typeface="Times New Roman"/>
                        </a:rPr>
                        <a:t>Could be more familiar with ethical and independence principles to be applied for the conduct of an evaluation.</a:t>
                      </a:r>
                      <a:endParaRPr sz="1400" dirty="0"/>
                    </a:p>
                    <a:p>
                      <a:pPr marL="285750" marR="0" lvl="0" indent="-285750" algn="just" rtl="0">
                        <a:spcBef>
                          <a:spcPts val="0"/>
                        </a:spcBef>
                        <a:spcAft>
                          <a:spcPts val="0"/>
                        </a:spcAft>
                        <a:buClr>
                          <a:schemeClr val="dk1"/>
                        </a:buClr>
                        <a:buSzPts val="1800"/>
                        <a:buFont typeface="Noto Sans Symbols"/>
                        <a:buChar char="✔"/>
                      </a:pPr>
                      <a:r>
                        <a:rPr lang="en-US" sz="1400" b="1" u="none" strike="noStrike" cap="none" dirty="0">
                          <a:solidFill>
                            <a:schemeClr val="dk1"/>
                          </a:solidFill>
                          <a:latin typeface="Times New Roman"/>
                          <a:ea typeface="Times New Roman"/>
                          <a:cs typeface="Times New Roman"/>
                          <a:sym typeface="Times New Roman"/>
                        </a:rPr>
                        <a:t>Generally  perceived  to  be  unbiased,  as not influenced by internal factors, and with relevant evaluation expertise.</a:t>
                      </a:r>
                      <a:endParaRPr sz="1400" b="1" u="none" strike="noStrike" cap="none" dirty="0">
                        <a:solidFill>
                          <a:schemeClr val="dk1"/>
                        </a:solidFill>
                        <a:latin typeface="Times New Roman"/>
                        <a:ea typeface="Times New Roman"/>
                        <a:cs typeface="Times New Roman"/>
                        <a:sym typeface="Times New Roman"/>
                      </a:endParaRPr>
                    </a:p>
                  </a:txBody>
                  <a:tcPr marL="91450" marR="91450" marT="45725" marB="45725"/>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432249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0364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a:t>
            </a:r>
            <a:r>
              <a:rPr lang="en-US" sz="2800" b="1" dirty="0" smtClean="0">
                <a:latin typeface="Times New Roman" panose="02020603050405020304" pitchFamily="18" charset="0"/>
                <a:ea typeface="Tajawal Medium"/>
                <a:cs typeface="Times New Roman" panose="02020603050405020304" pitchFamily="18" charset="0"/>
                <a:sym typeface="Tajawal Medium"/>
              </a:rPr>
              <a:t>Part 2)</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411318" y="3431179"/>
            <a:ext cx="2591670" cy="2667532"/>
          </a:xfrm>
          <a:prstGeom prst="rect">
            <a:avLst/>
          </a:prstGeom>
          <a:noFill/>
          <a:ln>
            <a:noFill/>
          </a:ln>
        </p:spPr>
      </p:pic>
      <p:sp>
        <p:nvSpPr>
          <p:cNvPr id="11" name="Google Shape;409;p12"/>
          <p:cNvSpPr/>
          <p:nvPr/>
        </p:nvSpPr>
        <p:spPr>
          <a:xfrm>
            <a:off x="3002988" y="2107780"/>
            <a:ext cx="8161497" cy="1323399"/>
          </a:xfrm>
          <a:prstGeom prst="rect">
            <a:avLst/>
          </a:prstGeom>
          <a:solidFill>
            <a:schemeClr val="lt1"/>
          </a:solidFill>
          <a:ln w="12700" cap="flat" cmpd="sng">
            <a:solidFill>
              <a:schemeClr val="accent1"/>
            </a:solidFill>
            <a:prstDash val="solid"/>
            <a:miter lim="800000"/>
            <a:headEnd type="none" w="sm" len="sm"/>
            <a:tailEnd type="none" w="sm" len="sm"/>
          </a:ln>
        </p:spPr>
        <p:txBody>
          <a:bodyPr spcFirstLastPara="1" wrap="square" lIns="91425" tIns="45700" rIns="91425" bIns="45700" anchor="t" anchorCtr="0">
            <a:spAutoFit/>
          </a:bodyPr>
          <a:lstStyle/>
          <a:p>
            <a:pPr marL="285750" marR="0" lvl="0" indent="-285750" algn="just" rtl="0">
              <a:spcBef>
                <a:spcPts val="0"/>
              </a:spcBef>
              <a:spcAft>
                <a:spcPts val="0"/>
              </a:spcAft>
              <a:buClr>
                <a:schemeClr val="dk1"/>
              </a:buClr>
              <a:buSzPts val="1800"/>
              <a:buFont typeface="Noto Sans Symbols"/>
              <a:buChar char="✔"/>
            </a:pPr>
            <a:r>
              <a:rPr lang="en-US" sz="1600" b="1" dirty="0">
                <a:solidFill>
                  <a:schemeClr val="dk1"/>
                </a:solidFill>
                <a:latin typeface="Times New Roman"/>
                <a:ea typeface="Times New Roman"/>
                <a:cs typeface="Times New Roman"/>
                <a:sym typeface="Times New Roman"/>
              </a:rPr>
              <a:t>A mixed team of internal and external evaluators can be used, with the roles and responsibilities defined by their strengths highlighted above. An external evaluator could, for instance, benefit from the knowledge of the organization of the internal evaluator to prepare the inception report and focus on methodology given her/his evaluation expertise.</a:t>
            </a:r>
            <a:endParaRPr sz="1600" b="1" dirty="0">
              <a:solidFill>
                <a:schemeClr val="dk1"/>
              </a:solidFill>
              <a:latin typeface="Times New Roman"/>
              <a:ea typeface="Times New Roman"/>
              <a:cs typeface="Times New Roman"/>
              <a:sym typeface="Times New Roman"/>
            </a:endParaRPr>
          </a:p>
        </p:txBody>
      </p:sp>
      <p:graphicFrame>
        <p:nvGraphicFramePr>
          <p:cNvPr id="12" name="Google Shape;410;p12"/>
          <p:cNvGraphicFramePr/>
          <p:nvPr>
            <p:extLst>
              <p:ext uri="{D42A27DB-BD31-4B8C-83A1-F6EECF244321}">
                <p14:modId xmlns:p14="http://schemas.microsoft.com/office/powerpoint/2010/main" val="1786550443"/>
              </p:ext>
            </p:extLst>
          </p:nvPr>
        </p:nvGraphicFramePr>
        <p:xfrm>
          <a:off x="3002988" y="3422183"/>
          <a:ext cx="8285450" cy="2732900"/>
        </p:xfrm>
        <a:graphic>
          <a:graphicData uri="http://schemas.openxmlformats.org/drawingml/2006/table">
            <a:tbl>
              <a:tblPr firstRow="1" firstCol="1" bandRow="1">
                <a:noFill/>
              </a:tblPr>
              <a:tblGrid>
                <a:gridCol w="8285450">
                  <a:extLst>
                    <a:ext uri="{9D8B030D-6E8A-4147-A177-3AD203B41FA5}">
                      <a16:colId xmlns:a16="http://schemas.microsoft.com/office/drawing/2014/main" val="20000"/>
                    </a:ext>
                  </a:extLst>
                </a:gridCol>
              </a:tblGrid>
              <a:tr h="450700">
                <a:tc>
                  <a:txBody>
                    <a:bodyPr/>
                    <a:lstStyle/>
                    <a:p>
                      <a:pPr marL="124460" marR="112395" lvl="0" indent="0" algn="ctr" rtl="0">
                        <a:spcBef>
                          <a:spcPts val="0"/>
                        </a:spcBef>
                        <a:spcAft>
                          <a:spcPts val="0"/>
                        </a:spcAft>
                        <a:buNone/>
                      </a:pPr>
                      <a:r>
                        <a:rPr lang="en-US" sz="1600" b="1" u="none" strike="noStrike" cap="none" dirty="0">
                          <a:solidFill>
                            <a:srgbClr val="7030A0"/>
                          </a:solidFill>
                          <a:latin typeface="Times New Roman"/>
                          <a:ea typeface="Times New Roman"/>
                          <a:cs typeface="Times New Roman"/>
                          <a:sym typeface="Times New Roman"/>
                        </a:rPr>
                        <a:t>Considerations for selecting an internal versus external evaluator</a:t>
                      </a:r>
                      <a:endParaRPr sz="1600" b="1" u="none" strike="noStrike" cap="none" dirty="0">
                        <a:solidFill>
                          <a:srgbClr val="7030A0"/>
                        </a:solidFill>
                        <a:latin typeface="Times New Roman"/>
                        <a:ea typeface="Times New Roman"/>
                        <a:cs typeface="Times New Roman"/>
                        <a:sym typeface="Times New Roman"/>
                      </a:endParaRPr>
                    </a:p>
                  </a:txBody>
                  <a:tcPr marL="0" marR="0" marT="0" marB="0"/>
                </a:tc>
                <a:extLst>
                  <a:ext uri="{0D108BD9-81ED-4DB2-BD59-A6C34878D82A}">
                    <a16:rowId xmlns:a16="http://schemas.microsoft.com/office/drawing/2014/main" val="10000"/>
                  </a:ext>
                </a:extLst>
              </a:tr>
              <a:tr h="2282200">
                <a:tc>
                  <a:txBody>
                    <a:bodyPr/>
                    <a:lstStyle/>
                    <a:p>
                      <a:pPr marL="203200" marR="217170" lvl="0" indent="0" algn="ctr" rtl="0">
                        <a:lnSpc>
                          <a:spcPct val="102000"/>
                        </a:lnSpc>
                        <a:spcBef>
                          <a:spcPts val="0"/>
                        </a:spcBef>
                        <a:spcAft>
                          <a:spcPts val="0"/>
                        </a:spcAft>
                        <a:buNone/>
                      </a:pPr>
                      <a:r>
                        <a:rPr lang="en-US" sz="1600" b="1" u="none" strike="noStrike" cap="none" dirty="0">
                          <a:solidFill>
                            <a:srgbClr val="000099"/>
                          </a:solidFill>
                          <a:latin typeface="Times New Roman"/>
                          <a:ea typeface="Times New Roman"/>
                          <a:cs typeface="Times New Roman"/>
                          <a:sym typeface="Times New Roman"/>
                        </a:rPr>
                        <a:t>Based on the benefits listed above, the following considerations are useful for selecting an internal evaluator versus an external evaluator:</a:t>
                      </a:r>
                      <a:endParaRPr sz="1600" b="1" u="none" strike="noStrike" cap="none" dirty="0">
                        <a:solidFill>
                          <a:srgbClr val="000099"/>
                        </a:solidFill>
                        <a:latin typeface="Times New Roman"/>
                        <a:ea typeface="Times New Roman"/>
                        <a:cs typeface="Times New Roman"/>
                        <a:sym typeface="Times New Roman"/>
                      </a:endParaRPr>
                    </a:p>
                    <a:p>
                      <a:pPr marL="203200" marR="217170" lvl="0" indent="0" algn="ctr" rtl="0">
                        <a:lnSpc>
                          <a:spcPct val="102000"/>
                        </a:lnSpc>
                        <a:spcBef>
                          <a:spcPts val="505"/>
                        </a:spcBef>
                        <a:spcAft>
                          <a:spcPts val="0"/>
                        </a:spcAft>
                        <a:buNone/>
                      </a:pPr>
                      <a:r>
                        <a:rPr lang="en-US" sz="1600" b="1" u="none" strike="noStrike" cap="none" dirty="0">
                          <a:solidFill>
                            <a:srgbClr val="000099"/>
                          </a:solidFill>
                          <a:latin typeface="Times New Roman"/>
                          <a:ea typeface="Times New Roman"/>
                          <a:cs typeface="Times New Roman"/>
                          <a:sym typeface="Times New Roman"/>
                        </a:rPr>
                        <a:t> </a:t>
                      </a:r>
                      <a:endParaRPr sz="1600" b="1" u="none" strike="noStrike" cap="none" dirty="0">
                        <a:solidFill>
                          <a:srgbClr val="000099"/>
                        </a:solidFill>
                        <a:latin typeface="Times New Roman"/>
                        <a:ea typeface="Times New Roman"/>
                        <a:cs typeface="Times New Roman"/>
                        <a:sym typeface="Times New Roman"/>
                      </a:endParaRPr>
                    </a:p>
                    <a:p>
                      <a:pPr marL="342900" marR="0" lvl="0" indent="-342900" algn="ctr" rtl="0">
                        <a:spcBef>
                          <a:spcPts val="0"/>
                        </a:spcBef>
                        <a:spcAft>
                          <a:spcPts val="0"/>
                        </a:spcAft>
                        <a:buClr>
                          <a:srgbClr val="000099"/>
                        </a:buClr>
                        <a:buSzPts val="1000"/>
                        <a:buFont typeface="Trebuchet MS"/>
                        <a:buChar char="•"/>
                      </a:pPr>
                      <a:r>
                        <a:rPr lang="en-US" sz="1600" b="1" u="none" strike="noStrike" cap="none" dirty="0">
                          <a:solidFill>
                            <a:srgbClr val="000099"/>
                          </a:solidFill>
                          <a:latin typeface="Times New Roman"/>
                          <a:ea typeface="Times New Roman"/>
                          <a:cs typeface="Times New Roman"/>
                          <a:sym typeface="Times New Roman"/>
                        </a:rPr>
                        <a:t>Budget availability;</a:t>
                      </a:r>
                      <a:endParaRPr sz="1600" b="1" u="none" strike="noStrike" cap="none" dirty="0">
                        <a:solidFill>
                          <a:srgbClr val="000099"/>
                        </a:solidFill>
                        <a:latin typeface="Times New Roman"/>
                        <a:ea typeface="Times New Roman"/>
                        <a:cs typeface="Times New Roman"/>
                        <a:sym typeface="Times New Roman"/>
                      </a:endParaRPr>
                    </a:p>
                    <a:p>
                      <a:pPr marL="342900" marR="0" lvl="0" indent="-342900" algn="ctr" rtl="0">
                        <a:spcBef>
                          <a:spcPts val="325"/>
                        </a:spcBef>
                        <a:spcAft>
                          <a:spcPts val="0"/>
                        </a:spcAft>
                        <a:buClr>
                          <a:srgbClr val="000099"/>
                        </a:buClr>
                        <a:buSzPts val="1000"/>
                        <a:buFont typeface="Trebuchet MS"/>
                        <a:buChar char="•"/>
                      </a:pPr>
                      <a:r>
                        <a:rPr lang="en-US" sz="1600" b="1" u="none" strike="noStrike" cap="none" dirty="0">
                          <a:solidFill>
                            <a:srgbClr val="000099"/>
                          </a:solidFill>
                          <a:latin typeface="Times New Roman"/>
                          <a:ea typeface="Times New Roman"/>
                          <a:cs typeface="Times New Roman"/>
                          <a:sym typeface="Times New Roman"/>
                        </a:rPr>
                        <a:t>Understanding of the thematic area and context;</a:t>
                      </a:r>
                      <a:endParaRPr sz="1600" b="1" u="none" strike="noStrike" cap="none" dirty="0">
                        <a:solidFill>
                          <a:srgbClr val="000099"/>
                        </a:solidFill>
                        <a:latin typeface="Times New Roman"/>
                        <a:ea typeface="Times New Roman"/>
                        <a:cs typeface="Times New Roman"/>
                        <a:sym typeface="Times New Roman"/>
                      </a:endParaRPr>
                    </a:p>
                    <a:p>
                      <a:pPr marL="342900" marR="0" lvl="0" indent="-342900" algn="ctr" rtl="0">
                        <a:spcBef>
                          <a:spcPts val="320"/>
                        </a:spcBef>
                        <a:spcAft>
                          <a:spcPts val="0"/>
                        </a:spcAft>
                        <a:buClr>
                          <a:srgbClr val="000099"/>
                        </a:buClr>
                        <a:buSzPts val="1000"/>
                        <a:buFont typeface="Trebuchet MS"/>
                        <a:buChar char="•"/>
                      </a:pPr>
                      <a:r>
                        <a:rPr lang="en-US" sz="1600" b="1" u="none" strike="noStrike" cap="none" dirty="0">
                          <a:solidFill>
                            <a:srgbClr val="000099"/>
                          </a:solidFill>
                          <a:latin typeface="Times New Roman"/>
                          <a:ea typeface="Times New Roman"/>
                          <a:cs typeface="Times New Roman"/>
                          <a:sym typeface="Times New Roman"/>
                        </a:rPr>
                        <a:t>Technical competencies required;</a:t>
                      </a:r>
                      <a:endParaRPr sz="1600" b="1" u="none" strike="noStrike" cap="none" dirty="0">
                        <a:solidFill>
                          <a:srgbClr val="000099"/>
                        </a:solidFill>
                        <a:latin typeface="Times New Roman"/>
                        <a:ea typeface="Times New Roman"/>
                        <a:cs typeface="Times New Roman"/>
                        <a:sym typeface="Times New Roman"/>
                      </a:endParaRPr>
                    </a:p>
                    <a:p>
                      <a:pPr marL="342900" marR="0" lvl="0" indent="-342900" algn="ctr" rtl="0">
                        <a:spcBef>
                          <a:spcPts val="325"/>
                        </a:spcBef>
                        <a:spcAft>
                          <a:spcPts val="0"/>
                        </a:spcAft>
                        <a:buClr>
                          <a:srgbClr val="000099"/>
                        </a:buClr>
                        <a:buSzPts val="1000"/>
                        <a:buFont typeface="Trebuchet MS"/>
                        <a:buChar char="•"/>
                      </a:pPr>
                      <a:r>
                        <a:rPr lang="en-US" sz="1600" b="1" u="none" strike="noStrike" cap="none" dirty="0">
                          <a:solidFill>
                            <a:srgbClr val="000099"/>
                          </a:solidFill>
                          <a:latin typeface="Times New Roman"/>
                          <a:ea typeface="Times New Roman"/>
                          <a:cs typeface="Times New Roman"/>
                          <a:sym typeface="Times New Roman"/>
                        </a:rPr>
                        <a:t>Existing workload staff to be approached as internal evaluator;</a:t>
                      </a:r>
                      <a:endParaRPr sz="1600" b="1" u="none" strike="noStrike" cap="none" dirty="0">
                        <a:solidFill>
                          <a:srgbClr val="000099"/>
                        </a:solidFill>
                        <a:latin typeface="Times New Roman"/>
                        <a:ea typeface="Times New Roman"/>
                        <a:cs typeface="Times New Roman"/>
                        <a:sym typeface="Times New Roman"/>
                      </a:endParaRPr>
                    </a:p>
                    <a:p>
                      <a:pPr marL="342900" marR="0" lvl="0" indent="-342900" algn="ctr" rtl="0">
                        <a:spcBef>
                          <a:spcPts val="320"/>
                        </a:spcBef>
                        <a:spcAft>
                          <a:spcPts val="0"/>
                        </a:spcAft>
                        <a:buClr>
                          <a:srgbClr val="000099"/>
                        </a:buClr>
                        <a:buSzPts val="1000"/>
                        <a:buFont typeface="Trebuchet MS"/>
                        <a:buChar char="•"/>
                      </a:pPr>
                      <a:r>
                        <a:rPr lang="en-US" sz="1600" b="1" u="none" strike="noStrike" cap="none" dirty="0">
                          <a:solidFill>
                            <a:srgbClr val="000099"/>
                          </a:solidFill>
                          <a:latin typeface="Times New Roman"/>
                          <a:ea typeface="Times New Roman"/>
                          <a:cs typeface="Times New Roman"/>
                          <a:sym typeface="Times New Roman"/>
                        </a:rPr>
                        <a:t>Expertise in data collection and analysis methodology.</a:t>
                      </a:r>
                      <a:endParaRPr sz="1600" b="1" u="none" strike="noStrike" cap="none" dirty="0">
                        <a:solidFill>
                          <a:srgbClr val="000099"/>
                        </a:solidFill>
                        <a:latin typeface="Times New Roman"/>
                        <a:ea typeface="Times New Roman"/>
                        <a:cs typeface="Times New Roman"/>
                        <a:sym typeface="Times New Roman"/>
                      </a:endParaRPr>
                    </a:p>
                  </a:txBody>
                  <a:tcPr marL="0" marR="0" marT="0" marB="0"/>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6873624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4990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a:t>
            </a:r>
            <a:r>
              <a:rPr lang="en-US" sz="2800" b="1" dirty="0" smtClean="0">
                <a:latin typeface="Times New Roman" panose="02020603050405020304" pitchFamily="18" charset="0"/>
                <a:ea typeface="Tajawal Medium"/>
                <a:cs typeface="Times New Roman" panose="02020603050405020304" pitchFamily="18" charset="0"/>
                <a:sym typeface="Tajawal Medium"/>
              </a:rPr>
              <a:t>Part 2)</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280251" y="3104388"/>
            <a:ext cx="2591670" cy="2667532"/>
          </a:xfrm>
          <a:prstGeom prst="rect">
            <a:avLst/>
          </a:prstGeom>
          <a:noFill/>
          <a:ln>
            <a:noFill/>
          </a:ln>
        </p:spPr>
      </p:pic>
      <p:sp>
        <p:nvSpPr>
          <p:cNvPr id="11" name="Google Shape;428;p13"/>
          <p:cNvSpPr/>
          <p:nvPr/>
        </p:nvSpPr>
        <p:spPr>
          <a:xfrm>
            <a:off x="2871921" y="2208066"/>
            <a:ext cx="8423630" cy="3221804"/>
          </a:xfrm>
          <a:prstGeom prst="rect">
            <a:avLst/>
          </a:prstGeom>
          <a:solidFill>
            <a:schemeClr val="lt1"/>
          </a:solidFill>
          <a:ln w="12700" cap="flat" cmpd="sng">
            <a:solidFill>
              <a:schemeClr val="accent2"/>
            </a:solidFill>
            <a:prstDash val="solid"/>
            <a:miter lim="800000"/>
            <a:headEnd type="none" w="sm" len="sm"/>
            <a:tailEnd type="none" w="sm" len="sm"/>
          </a:ln>
        </p:spPr>
        <p:txBody>
          <a:bodyPr spcFirstLastPara="1" wrap="square" lIns="91425" tIns="45700" rIns="91425" bIns="45700" anchor="t" anchorCtr="0">
            <a:spAutoFit/>
          </a:bodyPr>
          <a:lstStyle/>
          <a:p>
            <a:pPr marL="899795" marR="0" lvl="0" indent="0" algn="just" rtl="0">
              <a:spcBef>
                <a:spcPts val="0"/>
              </a:spcBef>
              <a:spcAft>
                <a:spcPts val="0"/>
              </a:spcAft>
              <a:buNone/>
            </a:pPr>
            <a:r>
              <a:rPr lang="en-US" b="1" u="sng">
                <a:solidFill>
                  <a:srgbClr val="C00000"/>
                </a:solidFill>
                <a:latin typeface="Times New Roman"/>
                <a:ea typeface="Times New Roman"/>
                <a:cs typeface="Times New Roman"/>
                <a:sym typeface="Times New Roman"/>
              </a:rPr>
              <a:t>Selecting evaluator(s)</a:t>
            </a:r>
            <a:endParaRPr b="1" u="sng">
              <a:solidFill>
                <a:srgbClr val="C00000"/>
              </a:solidFill>
              <a:latin typeface="Times New Roman"/>
              <a:ea typeface="Times New Roman"/>
              <a:cs typeface="Times New Roman"/>
              <a:sym typeface="Times New Roman"/>
            </a:endParaRPr>
          </a:p>
          <a:p>
            <a:pPr marL="899795" marR="97790" lvl="0" indent="0" algn="just" rtl="0">
              <a:lnSpc>
                <a:spcPct val="102000"/>
              </a:lnSpc>
              <a:spcBef>
                <a:spcPts val="745"/>
              </a:spcBef>
              <a:spcAft>
                <a:spcPts val="0"/>
              </a:spcAft>
              <a:buNone/>
            </a:pPr>
            <a:r>
              <a:rPr lang="en-US" sz="1600" b="1">
                <a:solidFill>
                  <a:schemeClr val="dk1"/>
                </a:solidFill>
                <a:latin typeface="Times New Roman"/>
                <a:ea typeface="Times New Roman"/>
                <a:cs typeface="Times New Roman"/>
                <a:sym typeface="Times New Roman"/>
              </a:rPr>
              <a:t>In parallel to the decision to select an internal or external evaluator, the use of multiple evaluators instead of a single evaluator can also be considered. For instance, a team may be required if specific expertise is required to analyse the performance of an intervention (such as an engineer to review a construction- related program component or a health expert to review the response to a specific disease within a programme) or if additional national evaluators can bring an added value to the exercise (such as in case of complex interventions that require good knowledge of national context, stakeholders or politics). The evaluation commissioner, the evaluation manager or management committee can determine which option is best suited to the task, include it in the ToR and adjust the selection process accordingly.</a:t>
            </a:r>
            <a:endParaRPr sz="1600" b="1">
              <a:solidFill>
                <a:schemeClr val="dk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29767740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0364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a:t>
            </a:r>
            <a:r>
              <a:rPr lang="en-US" sz="2800" b="1" dirty="0" smtClean="0">
                <a:latin typeface="Times New Roman" panose="02020603050405020304" pitchFamily="18" charset="0"/>
                <a:ea typeface="Tajawal Medium"/>
                <a:cs typeface="Times New Roman" panose="02020603050405020304" pitchFamily="18" charset="0"/>
                <a:sym typeface="Tajawal Medium"/>
              </a:rPr>
              <a:t>Part 2)</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715906" y="3422183"/>
            <a:ext cx="2591670" cy="2667532"/>
          </a:xfrm>
          <a:prstGeom prst="rect">
            <a:avLst/>
          </a:prstGeom>
          <a:noFill/>
          <a:ln>
            <a:noFill/>
          </a:ln>
        </p:spPr>
      </p:pic>
      <p:sp>
        <p:nvSpPr>
          <p:cNvPr id="2" name="Rectangle 1"/>
          <p:cNvSpPr/>
          <p:nvPr/>
        </p:nvSpPr>
        <p:spPr>
          <a:xfrm>
            <a:off x="2853506" y="2175804"/>
            <a:ext cx="8245311" cy="3785652"/>
          </a:xfrm>
          <a:prstGeom prst="rect">
            <a:avLst/>
          </a:prstGeom>
        </p:spPr>
        <p:txBody>
          <a:bodyPr wrap="square">
            <a:spAutoFit/>
          </a:bodyPr>
          <a:lstStyle/>
          <a:p>
            <a:pPr lvl="0"/>
            <a:r>
              <a:rPr lang="en-US" sz="1600" b="1" dirty="0">
                <a:solidFill>
                  <a:srgbClr val="000099"/>
                </a:solidFill>
                <a:latin typeface="Times New Roman"/>
                <a:ea typeface="Times New Roman"/>
                <a:cs typeface="Times New Roman"/>
                <a:sym typeface="Times New Roman"/>
              </a:rPr>
              <a:t>The main points for consideration in the choice between a single evaluator or a team can be summarized as follows:</a:t>
            </a:r>
          </a:p>
          <a:p>
            <a:pPr lvl="0"/>
            <a:r>
              <a:rPr lang="en-US" sz="1600" b="1" dirty="0">
                <a:solidFill>
                  <a:schemeClr val="dk1"/>
                </a:solidFill>
                <a:latin typeface="Times New Roman"/>
                <a:ea typeface="Times New Roman"/>
                <a:cs typeface="Times New Roman"/>
                <a:sym typeface="Times New Roman"/>
              </a:rPr>
              <a:t> </a:t>
            </a:r>
          </a:p>
          <a:p>
            <a:pPr marL="1657350" lvl="3" indent="-285750">
              <a:buClr>
                <a:srgbClr val="C00000"/>
              </a:buClr>
              <a:buSzPts val="1800"/>
              <a:buFont typeface="Noto Sans Symbols"/>
              <a:buChar char="⮚"/>
            </a:pPr>
            <a:r>
              <a:rPr lang="en-US" sz="1600" b="1" u="sng" dirty="0">
                <a:solidFill>
                  <a:srgbClr val="C00000"/>
                </a:solidFill>
                <a:latin typeface="Times New Roman"/>
                <a:ea typeface="Times New Roman"/>
                <a:cs typeface="Times New Roman"/>
                <a:sym typeface="Times New Roman"/>
              </a:rPr>
              <a:t>Complexity of the evaluation: </a:t>
            </a:r>
            <a:r>
              <a:rPr lang="en-US" sz="1600" b="1" dirty="0">
                <a:solidFill>
                  <a:schemeClr val="dk1"/>
                </a:solidFill>
                <a:latin typeface="Times New Roman"/>
                <a:ea typeface="Times New Roman"/>
                <a:cs typeface="Times New Roman"/>
                <a:sym typeface="Times New Roman"/>
              </a:rPr>
              <a:t>Should the evaluation require significant data collection, in- depth and multiple field visits, have a multi-country scope, a combination of specific evaluation methods, involve multiple languages or require a national evaluator perspective, an evaluation team may be best suited to conduct the evaluation.</a:t>
            </a:r>
          </a:p>
          <a:p>
            <a:pPr marL="1657350" lvl="3" indent="-285750">
              <a:buClr>
                <a:srgbClr val="C00000"/>
              </a:buClr>
              <a:buSzPts val="1800"/>
              <a:buFont typeface="Noto Sans Symbols"/>
              <a:buChar char="⮚"/>
            </a:pPr>
            <a:r>
              <a:rPr lang="en-US" sz="1600" b="1" u="sng" dirty="0">
                <a:solidFill>
                  <a:srgbClr val="C00000"/>
                </a:solidFill>
                <a:latin typeface="Times New Roman"/>
                <a:ea typeface="Times New Roman"/>
                <a:cs typeface="Times New Roman"/>
                <a:sym typeface="Times New Roman"/>
              </a:rPr>
              <a:t>Duration of the evaluation: </a:t>
            </a:r>
            <a:r>
              <a:rPr lang="en-US" sz="1600" b="1" dirty="0">
                <a:solidFill>
                  <a:schemeClr val="dk1"/>
                </a:solidFill>
                <a:latin typeface="Times New Roman"/>
                <a:ea typeface="Times New Roman"/>
                <a:cs typeface="Times New Roman"/>
                <a:sym typeface="Times New Roman"/>
              </a:rPr>
              <a:t>If the evaluation time frame is short, it may be better to consider a team, where the members can work together and complete the evaluation within a shorter time frame.</a:t>
            </a:r>
          </a:p>
          <a:p>
            <a:pPr marL="1657350" lvl="3" indent="-285750">
              <a:buClr>
                <a:srgbClr val="C00000"/>
              </a:buClr>
              <a:buSzPts val="1800"/>
              <a:buFont typeface="Noto Sans Symbols"/>
              <a:buChar char="⮚"/>
            </a:pPr>
            <a:r>
              <a:rPr lang="en-US" sz="1600" b="1" u="sng" dirty="0">
                <a:solidFill>
                  <a:srgbClr val="C00000"/>
                </a:solidFill>
                <a:latin typeface="Times New Roman"/>
                <a:ea typeface="Times New Roman"/>
                <a:cs typeface="Times New Roman"/>
                <a:sym typeface="Times New Roman"/>
              </a:rPr>
              <a:t>Multiple areas of expertise: </a:t>
            </a:r>
            <a:r>
              <a:rPr lang="en-US" sz="1600" b="1" dirty="0">
                <a:solidFill>
                  <a:schemeClr val="dk1"/>
                </a:solidFill>
                <a:latin typeface="Times New Roman"/>
                <a:ea typeface="Times New Roman"/>
                <a:cs typeface="Times New Roman"/>
                <a:sym typeface="Times New Roman"/>
              </a:rPr>
              <a:t>If an evaluation requires different areas of very specific expertise that may not be found within one evaluator, it may be necessary to consider selecting an evaluation team that can meet the requirements through its various members.</a:t>
            </a:r>
            <a:endParaRPr lang="en-US" sz="1600" b="1" dirty="0">
              <a:solidFill>
                <a:schemeClr val="dk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7142472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4802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a:t>
            </a:r>
            <a:r>
              <a:rPr lang="en-US" sz="2800" b="1" dirty="0" smtClean="0">
                <a:latin typeface="Times New Roman" panose="02020603050405020304" pitchFamily="18" charset="0"/>
                <a:ea typeface="Tajawal Medium"/>
                <a:cs typeface="Times New Roman" panose="02020603050405020304" pitchFamily="18" charset="0"/>
                <a:sym typeface="Tajawal Medium"/>
              </a:rPr>
              <a:t>Part 2)</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826729" y="2854781"/>
            <a:ext cx="2591670" cy="2667532"/>
          </a:xfrm>
          <a:prstGeom prst="rect">
            <a:avLst/>
          </a:prstGeom>
          <a:noFill/>
          <a:ln>
            <a:noFill/>
          </a:ln>
        </p:spPr>
      </p:pic>
      <p:sp>
        <p:nvSpPr>
          <p:cNvPr id="11" name="Google Shape;461;p15"/>
          <p:cNvSpPr/>
          <p:nvPr/>
        </p:nvSpPr>
        <p:spPr>
          <a:xfrm>
            <a:off x="3969023" y="2190064"/>
            <a:ext cx="6603702" cy="3139281"/>
          </a:xfrm>
          <a:prstGeom prst="rect">
            <a:avLst/>
          </a:prstGeom>
          <a:solidFill>
            <a:schemeClr val="lt1"/>
          </a:solidFill>
          <a:ln w="12700" cap="flat" cmpd="sng">
            <a:solidFill>
              <a:schemeClr val="accent2"/>
            </a:solidFill>
            <a:prstDash val="solid"/>
            <a:miter lim="800000"/>
            <a:headEnd type="none" w="sm" len="sm"/>
            <a:tailEnd type="none" w="sm" len="sm"/>
          </a:ln>
        </p:spPr>
        <p:txBody>
          <a:bodyPr spcFirstLastPara="1" wrap="square" lIns="91425" tIns="45700" rIns="91425" bIns="45700" anchor="t" anchorCtr="0">
            <a:spAutoFit/>
          </a:bodyPr>
          <a:lstStyle/>
          <a:p>
            <a:pPr marL="899795" marR="0" lvl="0" indent="0" algn="just" rtl="0">
              <a:spcBef>
                <a:spcPts val="0"/>
              </a:spcBef>
              <a:spcAft>
                <a:spcPts val="0"/>
              </a:spcAft>
              <a:buNone/>
            </a:pPr>
            <a:r>
              <a:rPr lang="en-US" b="1" u="sng" dirty="0">
                <a:solidFill>
                  <a:srgbClr val="C00000"/>
                </a:solidFill>
                <a:latin typeface="Times New Roman"/>
                <a:ea typeface="Times New Roman"/>
                <a:cs typeface="Times New Roman"/>
                <a:sym typeface="Times New Roman"/>
              </a:rPr>
              <a:t>Selection process </a:t>
            </a:r>
            <a:endParaRPr sz="1600" dirty="0"/>
          </a:p>
          <a:p>
            <a:pPr marL="899795" marR="0" lvl="0" indent="0" algn="just" rtl="0">
              <a:spcBef>
                <a:spcPts val="0"/>
              </a:spcBef>
              <a:spcAft>
                <a:spcPts val="0"/>
              </a:spcAft>
              <a:buNone/>
            </a:pPr>
            <a:endParaRPr b="1" u="sng" dirty="0">
              <a:solidFill>
                <a:srgbClr val="C00000"/>
              </a:solidFill>
              <a:latin typeface="Times New Roman"/>
              <a:ea typeface="Times New Roman"/>
              <a:cs typeface="Times New Roman"/>
              <a:sym typeface="Times New Roman"/>
            </a:endParaRPr>
          </a:p>
          <a:p>
            <a:pPr marL="899795" marR="0" lvl="0" indent="0" algn="just" rtl="0">
              <a:spcBef>
                <a:spcPts val="0"/>
              </a:spcBef>
              <a:spcAft>
                <a:spcPts val="0"/>
              </a:spcAft>
              <a:buNone/>
            </a:pPr>
            <a:r>
              <a:rPr lang="en-US" sz="1600" b="1" dirty="0">
                <a:solidFill>
                  <a:schemeClr val="dk1"/>
                </a:solidFill>
                <a:latin typeface="Times New Roman"/>
                <a:ea typeface="Times New Roman"/>
                <a:cs typeface="Times New Roman"/>
                <a:sym typeface="Times New Roman"/>
              </a:rPr>
              <a:t>The following section discusses the selection process for hiring an external evaluator or evaluators; this can be done mainly by applying the following:</a:t>
            </a:r>
            <a:endParaRPr sz="1600" dirty="0"/>
          </a:p>
          <a:p>
            <a:pPr marL="1185545" marR="0" lvl="0" indent="-285750" algn="just" rtl="0">
              <a:spcBef>
                <a:spcPts val="0"/>
              </a:spcBef>
              <a:spcAft>
                <a:spcPts val="0"/>
              </a:spcAft>
              <a:buClr>
                <a:schemeClr val="dk1"/>
              </a:buClr>
              <a:buSzPts val="1800"/>
              <a:buFont typeface="Noto Sans Symbols"/>
              <a:buChar char="✔"/>
            </a:pPr>
            <a:r>
              <a:rPr lang="en-US" sz="1600" b="1" dirty="0">
                <a:solidFill>
                  <a:schemeClr val="dk1"/>
                </a:solidFill>
                <a:latin typeface="Times New Roman"/>
                <a:ea typeface="Times New Roman"/>
                <a:cs typeface="Times New Roman"/>
                <a:sym typeface="Times New Roman"/>
              </a:rPr>
              <a:t> Recruitment of an individual consultant; </a:t>
            </a:r>
            <a:endParaRPr sz="1600" dirty="0"/>
          </a:p>
          <a:p>
            <a:pPr marL="1185545" marR="0" lvl="0" indent="-285750" algn="just" rtl="0">
              <a:spcBef>
                <a:spcPts val="0"/>
              </a:spcBef>
              <a:spcAft>
                <a:spcPts val="0"/>
              </a:spcAft>
              <a:buClr>
                <a:schemeClr val="dk1"/>
              </a:buClr>
              <a:buSzPts val="1800"/>
              <a:buFont typeface="Noto Sans Symbols"/>
              <a:buChar char="✔"/>
            </a:pPr>
            <a:r>
              <a:rPr lang="en-US" sz="1600" b="1" dirty="0">
                <a:solidFill>
                  <a:schemeClr val="dk1"/>
                </a:solidFill>
                <a:latin typeface="Times New Roman"/>
                <a:ea typeface="Times New Roman"/>
                <a:cs typeface="Times New Roman"/>
                <a:sym typeface="Times New Roman"/>
              </a:rPr>
              <a:t>Engagement of a consulting firm or service provider. This process applies to external evaluator(s) only, as internal evaluators have been pre-identified at the global and regional levels and may be engaged through direct negotiation with the identified evaluator(s) </a:t>
            </a:r>
            <a:r>
              <a:rPr lang="en-US" sz="1600" b="1" dirty="0" smtClean="0">
                <a:solidFill>
                  <a:schemeClr val="dk1"/>
                </a:solidFill>
                <a:latin typeface="Times New Roman"/>
                <a:ea typeface="Times New Roman"/>
                <a:cs typeface="Times New Roman"/>
                <a:sym typeface="Times New Roman"/>
              </a:rPr>
              <a:t>supervisor</a:t>
            </a:r>
            <a:endParaRPr b="1" u="sng" dirty="0">
              <a:solidFill>
                <a:srgbClr val="C00000"/>
              </a:solidFill>
              <a:latin typeface="Times New Roman"/>
              <a:ea typeface="Times New Roman"/>
              <a:cs typeface="Times New Roman"/>
              <a:sym typeface="Times New Roman"/>
            </a:endParaRPr>
          </a:p>
          <a:p>
            <a:pPr marL="899795" marR="0" lvl="0" indent="0" algn="just" rtl="0">
              <a:spcBef>
                <a:spcPts val="0"/>
              </a:spcBef>
              <a:spcAft>
                <a:spcPts val="0"/>
              </a:spcAft>
              <a:buNone/>
            </a:pPr>
            <a:endParaRPr b="1" u="sng" dirty="0">
              <a:solidFill>
                <a:srgbClr val="C00000"/>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27689474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0364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a:t>
            </a:r>
            <a:r>
              <a:rPr lang="en-US" sz="2800" b="1" dirty="0" smtClean="0">
                <a:latin typeface="Times New Roman" panose="02020603050405020304" pitchFamily="18" charset="0"/>
                <a:ea typeface="Tajawal Medium"/>
                <a:cs typeface="Times New Roman" panose="02020603050405020304" pitchFamily="18" charset="0"/>
                <a:sym typeface="Tajawal Medium"/>
              </a:rPr>
              <a:t>Part 2)</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715906" y="3422183"/>
            <a:ext cx="2591670" cy="2667532"/>
          </a:xfrm>
          <a:prstGeom prst="rect">
            <a:avLst/>
          </a:prstGeom>
          <a:noFill/>
          <a:ln>
            <a:noFill/>
          </a:ln>
        </p:spPr>
      </p:pic>
      <p:sp>
        <p:nvSpPr>
          <p:cNvPr id="2" name="Rectangle 1"/>
          <p:cNvSpPr/>
          <p:nvPr/>
        </p:nvSpPr>
        <p:spPr>
          <a:xfrm>
            <a:off x="3401674" y="2147902"/>
            <a:ext cx="7934227" cy="3847207"/>
          </a:xfrm>
          <a:prstGeom prst="rect">
            <a:avLst/>
          </a:prstGeom>
        </p:spPr>
        <p:txBody>
          <a:bodyPr wrap="square">
            <a:spAutoFit/>
          </a:bodyPr>
          <a:lstStyle/>
          <a:p>
            <a:pPr marL="899795" lvl="0" algn="ctr"/>
            <a:r>
              <a:rPr lang="en-US" b="1" u="sng" dirty="0">
                <a:solidFill>
                  <a:srgbClr val="C00000"/>
                </a:solidFill>
                <a:latin typeface="Times New Roman"/>
                <a:ea typeface="Times New Roman"/>
                <a:cs typeface="Times New Roman"/>
                <a:sym typeface="Times New Roman"/>
              </a:rPr>
              <a:t>Selecting individual consultants</a:t>
            </a:r>
            <a:endParaRPr lang="en-US" sz="1600" dirty="0"/>
          </a:p>
          <a:p>
            <a:pPr marL="899795" lvl="0" algn="ctr"/>
            <a:endParaRPr lang="en-US" b="1" u="sng" dirty="0">
              <a:solidFill>
                <a:srgbClr val="C00000"/>
              </a:solidFill>
              <a:latin typeface="Times New Roman"/>
              <a:ea typeface="Times New Roman"/>
              <a:cs typeface="Times New Roman"/>
              <a:sym typeface="Times New Roman"/>
            </a:endParaRPr>
          </a:p>
          <a:p>
            <a:pPr marL="285750" lvl="0" indent="-285750" algn="just">
              <a:buClr>
                <a:schemeClr val="dk1"/>
              </a:buClr>
              <a:buSzPts val="1800"/>
              <a:buFont typeface="Noto Sans Symbols"/>
              <a:buChar char="▪"/>
            </a:pPr>
            <a:r>
              <a:rPr lang="en-US" sz="1600" b="1" dirty="0">
                <a:solidFill>
                  <a:schemeClr val="dk1"/>
                </a:solidFill>
                <a:latin typeface="Times New Roman"/>
                <a:ea typeface="Times New Roman"/>
                <a:cs typeface="Times New Roman"/>
                <a:sym typeface="Times New Roman"/>
              </a:rPr>
              <a:t>For the recruitment of a single evaluator, a call for evaluator(s) is issued, including the evaluation </a:t>
            </a:r>
          </a:p>
          <a:p>
            <a:pPr marL="285750" lvl="0" indent="-285750" algn="just">
              <a:buClr>
                <a:schemeClr val="dk1"/>
              </a:buClr>
              <a:buSzPts val="1800"/>
              <a:buFont typeface="Noto Sans Symbols"/>
              <a:buChar char="▪"/>
            </a:pPr>
            <a:r>
              <a:rPr lang="en-US" sz="1600" b="1" dirty="0">
                <a:solidFill>
                  <a:schemeClr val="dk1"/>
                </a:solidFill>
                <a:latin typeface="Times New Roman"/>
                <a:ea typeface="Times New Roman"/>
                <a:cs typeface="Times New Roman"/>
                <a:sym typeface="Times New Roman"/>
              </a:rPr>
              <a:t>Instructions for the submission of the application: This should include what additional documents are expected to be submitted as part of the application, such as previous evaluation reports. It should also include the deadline for the submission of the application and the contact details for the person to whom the application should be sent.</a:t>
            </a:r>
            <a:endParaRPr lang="en-US" sz="1600" dirty="0"/>
          </a:p>
          <a:p>
            <a:pPr marL="285750" lvl="0" indent="-285750" algn="just">
              <a:buClr>
                <a:schemeClr val="dk1"/>
              </a:buClr>
              <a:buSzPts val="1800"/>
              <a:buFont typeface="Noto Sans Symbols"/>
              <a:buChar char="▪"/>
            </a:pPr>
            <a:r>
              <a:rPr lang="en-US" sz="1600" b="1" dirty="0">
                <a:solidFill>
                  <a:schemeClr val="dk1"/>
                </a:solidFill>
                <a:latin typeface="Times New Roman"/>
                <a:ea typeface="Times New Roman"/>
                <a:cs typeface="Times New Roman"/>
                <a:sym typeface="Times New Roman"/>
              </a:rPr>
              <a:t>Once the applications are received, the evaluation manager/committee assesses them and shortlists applicants. </a:t>
            </a:r>
            <a:endParaRPr lang="en-US" sz="1600" dirty="0"/>
          </a:p>
          <a:p>
            <a:pPr marL="285750" lvl="0" indent="-285750" algn="just">
              <a:buClr>
                <a:schemeClr val="dk1"/>
              </a:buClr>
              <a:buSzPts val="1800"/>
              <a:buFont typeface="Noto Sans Symbols"/>
              <a:buChar char="▪"/>
            </a:pPr>
            <a:r>
              <a:rPr lang="en-US" sz="1600" b="1" dirty="0">
                <a:solidFill>
                  <a:schemeClr val="dk1"/>
                </a:solidFill>
                <a:latin typeface="Times New Roman"/>
                <a:ea typeface="Times New Roman"/>
                <a:cs typeface="Times New Roman"/>
                <a:sym typeface="Times New Roman"/>
              </a:rPr>
              <a:t> a scorecard for the assessment of applications for evaluations must be </a:t>
            </a:r>
            <a:r>
              <a:rPr lang="en-US" sz="1600" b="1" dirty="0" smtClean="0">
                <a:solidFill>
                  <a:schemeClr val="dk1"/>
                </a:solidFill>
                <a:latin typeface="Times New Roman"/>
                <a:ea typeface="Times New Roman"/>
                <a:cs typeface="Times New Roman"/>
                <a:sym typeface="Times New Roman"/>
              </a:rPr>
              <a:t>developed</a:t>
            </a:r>
            <a:r>
              <a:rPr lang="en-US" sz="1600" b="1" dirty="0">
                <a:solidFill>
                  <a:schemeClr val="dk1"/>
                </a:solidFill>
                <a:latin typeface="Times New Roman"/>
                <a:ea typeface="Times New Roman"/>
                <a:cs typeface="Times New Roman"/>
                <a:sym typeface="Times New Roman"/>
              </a:rPr>
              <a:t>, which is a helpful tool in the selection process.</a:t>
            </a:r>
            <a:endParaRPr lang="en-US" sz="1600" dirty="0"/>
          </a:p>
          <a:p>
            <a:pPr marL="285750" lvl="0" indent="-285750" algn="just">
              <a:buClr>
                <a:schemeClr val="dk1"/>
              </a:buClr>
              <a:buSzPts val="1800"/>
              <a:buFont typeface="Noto Sans Symbols"/>
              <a:buChar char="▪"/>
            </a:pPr>
            <a:r>
              <a:rPr lang="en-US" sz="1600" b="1" dirty="0">
                <a:solidFill>
                  <a:schemeClr val="dk1"/>
                </a:solidFill>
                <a:latin typeface="Times New Roman"/>
                <a:ea typeface="Times New Roman"/>
                <a:cs typeface="Times New Roman"/>
                <a:sym typeface="Times New Roman"/>
              </a:rPr>
              <a:t> Once the selection is completed, the evaluation manager and/or program manager prepare a contract, in accordance with instructions on hiring consultant(s) </a:t>
            </a:r>
            <a:endParaRPr lang="en-US" sz="1600" b="1" dirty="0">
              <a:solidFill>
                <a:schemeClr val="dk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16093929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23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a:t>
            </a:r>
            <a:r>
              <a:rPr lang="en-US" sz="2800" b="1" dirty="0" smtClean="0">
                <a:latin typeface="Times New Roman" panose="02020603050405020304" pitchFamily="18" charset="0"/>
                <a:ea typeface="Tajawal Medium"/>
                <a:cs typeface="Times New Roman" panose="02020603050405020304" pitchFamily="18" charset="0"/>
                <a:sym typeface="Tajawal Medium"/>
              </a:rPr>
              <a:t>Part 2)</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715906" y="3422183"/>
            <a:ext cx="2591670" cy="2667532"/>
          </a:xfrm>
          <a:prstGeom prst="rect">
            <a:avLst/>
          </a:prstGeom>
          <a:noFill/>
          <a:ln>
            <a:noFill/>
          </a:ln>
        </p:spPr>
      </p:pic>
      <p:sp>
        <p:nvSpPr>
          <p:cNvPr id="2" name="Rectangle 1"/>
          <p:cNvSpPr/>
          <p:nvPr/>
        </p:nvSpPr>
        <p:spPr>
          <a:xfrm>
            <a:off x="5494356" y="2191324"/>
            <a:ext cx="3767378" cy="461665"/>
          </a:xfrm>
          <a:prstGeom prst="rect">
            <a:avLst/>
          </a:prstGeom>
        </p:spPr>
        <p:txBody>
          <a:bodyPr wrap="none">
            <a:spAutoFit/>
          </a:bodyPr>
          <a:lstStyle/>
          <a:p>
            <a:pPr lvl="1" algn="ctr"/>
            <a:r>
              <a:rPr lang="en-US" sz="2400" b="1" dirty="0">
                <a:solidFill>
                  <a:schemeClr val="accent2"/>
                </a:solidFill>
                <a:latin typeface="Times New Roman"/>
                <a:ea typeface="Times New Roman"/>
                <a:cs typeface="Times New Roman"/>
                <a:sym typeface="Times New Roman"/>
              </a:rPr>
              <a:t>Undertaking evaluation</a:t>
            </a:r>
            <a:endParaRPr lang="en-US" sz="2400" b="1" dirty="0">
              <a:solidFill>
                <a:schemeClr val="accent2"/>
              </a:solidFill>
              <a:latin typeface="Times New Roman"/>
              <a:ea typeface="Times New Roman"/>
              <a:cs typeface="Times New Roman"/>
              <a:sym typeface="Times New Roman"/>
            </a:endParaRPr>
          </a:p>
        </p:txBody>
      </p:sp>
      <p:grpSp>
        <p:nvGrpSpPr>
          <p:cNvPr id="11" name="Google Shape;492;p17"/>
          <p:cNvGrpSpPr/>
          <p:nvPr/>
        </p:nvGrpSpPr>
        <p:grpSpPr>
          <a:xfrm>
            <a:off x="3593662" y="2606554"/>
            <a:ext cx="7735510" cy="2023430"/>
            <a:chOff x="1786" y="590"/>
            <a:chExt cx="8323" cy="1525"/>
          </a:xfrm>
        </p:grpSpPr>
        <p:sp>
          <p:nvSpPr>
            <p:cNvPr id="12" name="Google Shape;493;p17"/>
            <p:cNvSpPr/>
            <p:nvPr/>
          </p:nvSpPr>
          <p:spPr>
            <a:xfrm>
              <a:off x="3015" y="600"/>
              <a:ext cx="7094" cy="1135"/>
            </a:xfrm>
            <a:custGeom>
              <a:avLst/>
              <a:gdLst/>
              <a:ahLst/>
              <a:cxnLst/>
              <a:rect l="l" t="t" r="r" b="b"/>
              <a:pathLst>
                <a:path w="7094" h="1135" extrusionOk="0">
                  <a:moveTo>
                    <a:pt x="0" y="0"/>
                  </a:moveTo>
                  <a:lnTo>
                    <a:pt x="0" y="1135"/>
                  </a:lnTo>
                  <a:lnTo>
                    <a:pt x="6854" y="1135"/>
                  </a:lnTo>
                  <a:lnTo>
                    <a:pt x="6930" y="1123"/>
                  </a:lnTo>
                  <a:lnTo>
                    <a:pt x="6996" y="1089"/>
                  </a:lnTo>
                  <a:lnTo>
                    <a:pt x="7048" y="1037"/>
                  </a:lnTo>
                  <a:lnTo>
                    <a:pt x="7082" y="971"/>
                  </a:lnTo>
                  <a:lnTo>
                    <a:pt x="7094" y="895"/>
                  </a:lnTo>
                  <a:lnTo>
                    <a:pt x="7094" y="240"/>
                  </a:lnTo>
                  <a:lnTo>
                    <a:pt x="7082" y="164"/>
                  </a:lnTo>
                  <a:lnTo>
                    <a:pt x="7048" y="99"/>
                  </a:lnTo>
                  <a:lnTo>
                    <a:pt x="6996" y="47"/>
                  </a:lnTo>
                  <a:lnTo>
                    <a:pt x="6930" y="13"/>
                  </a:lnTo>
                  <a:lnTo>
                    <a:pt x="6854" y="0"/>
                  </a:lnTo>
                  <a:lnTo>
                    <a:pt x="0" y="0"/>
                  </a:lnTo>
                  <a:close/>
                </a:path>
              </a:pathLst>
            </a:custGeom>
            <a:noFill/>
            <a:ln w="12700" cap="flat" cmpd="sng">
              <a:solidFill>
                <a:srgbClr val="8B79B8"/>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a:solidFill>
                  <a:schemeClr val="dk1"/>
                </a:solidFill>
                <a:latin typeface="Calibri"/>
                <a:ea typeface="Calibri"/>
                <a:cs typeface="Calibri"/>
                <a:sym typeface="Calibri"/>
              </a:endParaRPr>
            </a:p>
          </p:txBody>
        </p:sp>
        <p:sp>
          <p:nvSpPr>
            <p:cNvPr id="13" name="Google Shape;494;p17"/>
            <p:cNvSpPr/>
            <p:nvPr/>
          </p:nvSpPr>
          <p:spPr>
            <a:xfrm>
              <a:off x="1786" y="590"/>
              <a:ext cx="1239" cy="1525"/>
            </a:xfrm>
            <a:custGeom>
              <a:avLst/>
              <a:gdLst/>
              <a:ahLst/>
              <a:cxnLst/>
              <a:rect l="l" t="t" r="r" b="b"/>
              <a:pathLst>
                <a:path w="1239" h="1525" extrusionOk="0">
                  <a:moveTo>
                    <a:pt x="1238" y="0"/>
                  </a:moveTo>
                  <a:lnTo>
                    <a:pt x="633" y="398"/>
                  </a:lnTo>
                  <a:lnTo>
                    <a:pt x="0" y="0"/>
                  </a:lnTo>
                  <a:lnTo>
                    <a:pt x="0" y="1159"/>
                  </a:lnTo>
                  <a:lnTo>
                    <a:pt x="647" y="1525"/>
                  </a:lnTo>
                  <a:lnTo>
                    <a:pt x="1238" y="1159"/>
                  </a:lnTo>
                  <a:lnTo>
                    <a:pt x="1238" y="0"/>
                  </a:lnTo>
                  <a:close/>
                </a:path>
              </a:pathLst>
            </a:custGeom>
            <a:solidFill>
              <a:srgbClr val="8B79B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2400">
                <a:solidFill>
                  <a:schemeClr val="dk1"/>
                </a:solidFill>
                <a:latin typeface="Calibri"/>
                <a:ea typeface="Calibri"/>
                <a:cs typeface="Calibri"/>
                <a:sym typeface="Calibri"/>
              </a:endParaRPr>
            </a:p>
          </p:txBody>
        </p:sp>
        <p:sp>
          <p:nvSpPr>
            <p:cNvPr id="14" name="Google Shape;495;p17"/>
            <p:cNvSpPr txBox="1"/>
            <p:nvPr/>
          </p:nvSpPr>
          <p:spPr>
            <a:xfrm>
              <a:off x="1855" y="1081"/>
              <a:ext cx="1103" cy="529"/>
            </a:xfrm>
            <a:prstGeom prst="rect">
              <a:avLst/>
            </a:prstGeom>
            <a:noFill/>
            <a:ln>
              <a:noFill/>
            </a:ln>
          </p:spPr>
          <p:txBody>
            <a:bodyPr spcFirstLastPara="1" wrap="square" lIns="0" tIns="0" rIns="0" bIns="0" anchor="t" anchorCtr="0">
              <a:noAutofit/>
            </a:bodyPr>
            <a:lstStyle/>
            <a:p>
              <a:pPr marL="64770" marR="0" lvl="0" indent="-64770" algn="ctr" rtl="0">
                <a:lnSpc>
                  <a:spcPct val="102000"/>
                </a:lnSpc>
                <a:spcBef>
                  <a:spcPts val="0"/>
                </a:spcBef>
                <a:spcAft>
                  <a:spcPts val="0"/>
                </a:spcAft>
                <a:buNone/>
              </a:pPr>
              <a:r>
                <a:rPr lang="en-US" sz="1400" b="1">
                  <a:solidFill>
                    <a:srgbClr val="FFFFFF"/>
                  </a:solidFill>
                  <a:latin typeface="Trebuchet MS"/>
                  <a:ea typeface="Trebuchet MS"/>
                  <a:cs typeface="Trebuchet MS"/>
                  <a:sym typeface="Trebuchet MS"/>
                </a:rPr>
                <a:t>Undertaking evaluation</a:t>
              </a:r>
              <a:endParaRPr sz="1400" b="1">
                <a:solidFill>
                  <a:srgbClr val="FFFFFF"/>
                </a:solidFill>
                <a:latin typeface="Trebuchet MS"/>
                <a:ea typeface="Trebuchet MS"/>
                <a:cs typeface="Trebuchet MS"/>
                <a:sym typeface="Trebuchet MS"/>
              </a:endParaRPr>
            </a:p>
          </p:txBody>
        </p:sp>
        <p:sp>
          <p:nvSpPr>
            <p:cNvPr id="15" name="Google Shape;496;p17"/>
            <p:cNvSpPr txBox="1"/>
            <p:nvPr/>
          </p:nvSpPr>
          <p:spPr>
            <a:xfrm>
              <a:off x="3183" y="686"/>
              <a:ext cx="6782" cy="961"/>
            </a:xfrm>
            <a:prstGeom prst="rect">
              <a:avLst/>
            </a:prstGeom>
            <a:noFill/>
            <a:ln>
              <a:noFill/>
            </a:ln>
          </p:spPr>
          <p:txBody>
            <a:bodyPr spcFirstLastPara="1" wrap="square" lIns="0" tIns="0" rIns="0" bIns="0" anchor="t" anchorCtr="0">
              <a:noAutofit/>
            </a:bodyPr>
            <a:lstStyle/>
            <a:p>
              <a:pPr marL="342900" marR="0" lvl="0" indent="-342900" algn="ctr" rtl="0">
                <a:spcBef>
                  <a:spcPts val="0"/>
                </a:spcBef>
                <a:spcAft>
                  <a:spcPts val="0"/>
                </a:spcAft>
                <a:buClr>
                  <a:schemeClr val="dk1"/>
                </a:buClr>
                <a:buSzPts val="2000"/>
                <a:buFont typeface="Noto Sans Symbols"/>
                <a:buChar char="✔"/>
              </a:pPr>
              <a:r>
                <a:rPr lang="en-US" sz="2000" b="1" dirty="0">
                  <a:solidFill>
                    <a:schemeClr val="dk1"/>
                  </a:solidFill>
                  <a:latin typeface="Times New Roman"/>
                  <a:ea typeface="Times New Roman"/>
                  <a:cs typeface="Times New Roman"/>
                  <a:sym typeface="Times New Roman"/>
                </a:rPr>
                <a:t>Supervise evaluation implementation and </a:t>
              </a:r>
              <a:r>
                <a:rPr lang="en-US" sz="2000" b="1" dirty="0" err="1">
                  <a:solidFill>
                    <a:schemeClr val="dk1"/>
                  </a:solidFill>
                  <a:latin typeface="Times New Roman"/>
                  <a:ea typeface="Times New Roman"/>
                  <a:cs typeface="Times New Roman"/>
                  <a:sym typeface="Times New Roman"/>
                </a:rPr>
                <a:t>workplan</a:t>
              </a:r>
              <a:endParaRPr sz="2000" b="1" dirty="0">
                <a:solidFill>
                  <a:schemeClr val="dk1"/>
                </a:solidFill>
                <a:latin typeface="Times New Roman"/>
                <a:ea typeface="Times New Roman"/>
                <a:cs typeface="Times New Roman"/>
                <a:sym typeface="Times New Roman"/>
              </a:endParaRPr>
            </a:p>
            <a:p>
              <a:pPr marL="342900" marR="0" lvl="0" indent="-342900" algn="ctr" rtl="0">
                <a:spcBef>
                  <a:spcPts val="40"/>
                </a:spcBef>
                <a:spcAft>
                  <a:spcPts val="0"/>
                </a:spcAft>
                <a:buClr>
                  <a:schemeClr val="dk1"/>
                </a:buClr>
                <a:buSzPts val="2000"/>
                <a:buFont typeface="Noto Sans Symbols"/>
                <a:buChar char="✔"/>
              </a:pPr>
              <a:r>
                <a:rPr lang="en-US" sz="2000" b="1" dirty="0">
                  <a:solidFill>
                    <a:schemeClr val="dk1"/>
                  </a:solidFill>
                  <a:latin typeface="Times New Roman"/>
                  <a:ea typeface="Times New Roman"/>
                  <a:cs typeface="Times New Roman"/>
                  <a:sym typeface="Times New Roman"/>
                </a:rPr>
                <a:t>Evaluation deliverables</a:t>
              </a:r>
              <a:endParaRPr sz="2000" b="1" dirty="0">
                <a:solidFill>
                  <a:schemeClr val="dk1"/>
                </a:solidFill>
                <a:latin typeface="Times New Roman"/>
                <a:ea typeface="Times New Roman"/>
                <a:cs typeface="Times New Roman"/>
                <a:sym typeface="Times New Roman"/>
              </a:endParaRPr>
            </a:p>
            <a:p>
              <a:pPr marL="342900" marR="0" lvl="0" indent="-342900" algn="ctr" rtl="0">
                <a:spcBef>
                  <a:spcPts val="35"/>
                </a:spcBef>
                <a:spcAft>
                  <a:spcPts val="0"/>
                </a:spcAft>
                <a:buClr>
                  <a:schemeClr val="dk1"/>
                </a:buClr>
                <a:buSzPts val="2000"/>
                <a:buFont typeface="Noto Sans Symbols"/>
                <a:buChar char="✔"/>
              </a:pPr>
              <a:r>
                <a:rPr lang="en-US" sz="2000" b="1" dirty="0">
                  <a:solidFill>
                    <a:schemeClr val="dk1"/>
                  </a:solidFill>
                  <a:latin typeface="Times New Roman"/>
                  <a:ea typeface="Times New Roman"/>
                  <a:cs typeface="Times New Roman"/>
                  <a:sym typeface="Times New Roman"/>
                </a:rPr>
                <a:t>Provide feedback on all phases of the evaluation</a:t>
              </a:r>
              <a:endParaRPr sz="2000" b="1" dirty="0">
                <a:solidFill>
                  <a:schemeClr val="dk1"/>
                </a:solidFill>
                <a:latin typeface="Times New Roman"/>
                <a:ea typeface="Times New Roman"/>
                <a:cs typeface="Times New Roman"/>
                <a:sym typeface="Times New Roman"/>
              </a:endParaRPr>
            </a:p>
            <a:p>
              <a:pPr marL="342900" marR="0" lvl="0" indent="-342900" algn="ctr" rtl="0">
                <a:spcBef>
                  <a:spcPts val="40"/>
                </a:spcBef>
                <a:spcAft>
                  <a:spcPts val="0"/>
                </a:spcAft>
                <a:buClr>
                  <a:schemeClr val="dk1"/>
                </a:buClr>
                <a:buSzPts val="2000"/>
                <a:buFont typeface="Noto Sans Symbols"/>
                <a:buChar char="✔"/>
              </a:pPr>
              <a:r>
                <a:rPr lang="en-US" sz="2000" b="1" dirty="0">
                  <a:solidFill>
                    <a:schemeClr val="dk1"/>
                  </a:solidFill>
                  <a:latin typeface="Times New Roman"/>
                  <a:ea typeface="Times New Roman"/>
                  <a:cs typeface="Times New Roman"/>
                  <a:sym typeface="Times New Roman"/>
                </a:rPr>
                <a:t>Ensure evaluation quality</a:t>
              </a:r>
              <a:endParaRPr sz="2000" b="1" dirty="0">
                <a:solidFill>
                  <a:schemeClr val="dk1"/>
                </a:solidFill>
                <a:latin typeface="Times New Roman"/>
                <a:ea typeface="Times New Roman"/>
                <a:cs typeface="Times New Roman"/>
                <a:sym typeface="Times New Roman"/>
              </a:endParaRPr>
            </a:p>
          </p:txBody>
        </p:sp>
      </p:grpSp>
      <p:sp>
        <p:nvSpPr>
          <p:cNvPr id="16" name="Google Shape;497;p17"/>
          <p:cNvSpPr/>
          <p:nvPr/>
        </p:nvSpPr>
        <p:spPr>
          <a:xfrm>
            <a:off x="3307576" y="4583667"/>
            <a:ext cx="7922970" cy="1617582"/>
          </a:xfrm>
          <a:prstGeom prst="rect">
            <a:avLst/>
          </a:prstGeom>
          <a:solidFill>
            <a:schemeClr val="lt1"/>
          </a:solidFill>
          <a:ln w="12700" cap="flat" cmpd="sng">
            <a:solidFill>
              <a:schemeClr val="dk1"/>
            </a:solidFill>
            <a:prstDash val="solid"/>
            <a:miter lim="800000"/>
            <a:headEnd type="none" w="sm" len="sm"/>
            <a:tailEnd type="none" w="sm" len="sm"/>
          </a:ln>
        </p:spPr>
        <p:txBody>
          <a:bodyPr spcFirstLastPara="1" wrap="square" lIns="91425" tIns="45700" rIns="91425" bIns="45700" anchor="t" anchorCtr="0">
            <a:spAutoFit/>
          </a:bodyPr>
          <a:lstStyle/>
          <a:p>
            <a:pPr marL="899795" marR="97790" lvl="0" indent="0" algn="ctr" rtl="0">
              <a:lnSpc>
                <a:spcPct val="102000"/>
              </a:lnSpc>
              <a:spcBef>
                <a:spcPts val="0"/>
              </a:spcBef>
              <a:spcAft>
                <a:spcPts val="0"/>
              </a:spcAft>
              <a:buNone/>
            </a:pPr>
            <a:r>
              <a:rPr lang="en-US" sz="1400" b="1" dirty="0">
                <a:solidFill>
                  <a:schemeClr val="dk1"/>
                </a:solidFill>
                <a:latin typeface="Times New Roman"/>
                <a:ea typeface="Times New Roman"/>
                <a:cs typeface="Times New Roman"/>
                <a:sym typeface="Times New Roman"/>
              </a:rPr>
              <a:t>Once the evaluator(s) is/are commissioned, the evaluation work itself can start and the evaluation manager has three main tasks to perform: </a:t>
            </a:r>
            <a:endParaRPr sz="1400" b="1" dirty="0">
              <a:solidFill>
                <a:schemeClr val="dk1"/>
              </a:solidFill>
              <a:latin typeface="Times New Roman"/>
              <a:ea typeface="Times New Roman"/>
              <a:cs typeface="Times New Roman"/>
              <a:sym typeface="Times New Roman"/>
            </a:endParaRPr>
          </a:p>
          <a:p>
            <a:pPr marL="342900" marR="0" lvl="0" indent="-342900" algn="ctr" rtl="0">
              <a:spcBef>
                <a:spcPts val="5"/>
              </a:spcBef>
              <a:spcAft>
                <a:spcPts val="0"/>
              </a:spcAft>
              <a:buClr>
                <a:srgbClr val="000099"/>
              </a:buClr>
              <a:buSzPts val="1100"/>
              <a:buFont typeface="Trebuchet MS"/>
              <a:buAutoNum type="alphaLcParenBoth"/>
            </a:pPr>
            <a:r>
              <a:rPr lang="en-US" sz="1400" b="1" dirty="0">
                <a:solidFill>
                  <a:srgbClr val="000099"/>
                </a:solidFill>
                <a:latin typeface="Times New Roman"/>
                <a:ea typeface="Times New Roman"/>
                <a:cs typeface="Times New Roman"/>
                <a:sym typeface="Times New Roman"/>
              </a:rPr>
              <a:t>Supervising the evaluation implementation and </a:t>
            </a:r>
            <a:r>
              <a:rPr lang="en-US" sz="1400" b="1" dirty="0" err="1">
                <a:solidFill>
                  <a:srgbClr val="000099"/>
                </a:solidFill>
                <a:latin typeface="Times New Roman"/>
                <a:ea typeface="Times New Roman"/>
                <a:cs typeface="Times New Roman"/>
                <a:sym typeface="Times New Roman"/>
              </a:rPr>
              <a:t>workplan</a:t>
            </a:r>
            <a:r>
              <a:rPr lang="en-US" sz="1400" b="1" dirty="0">
                <a:solidFill>
                  <a:schemeClr val="dk1"/>
                </a:solidFill>
                <a:latin typeface="Times New Roman"/>
                <a:ea typeface="Times New Roman"/>
                <a:cs typeface="Times New Roman"/>
                <a:sym typeface="Times New Roman"/>
              </a:rPr>
              <a:t>.</a:t>
            </a:r>
            <a:endParaRPr sz="1400" b="1" dirty="0">
              <a:solidFill>
                <a:schemeClr val="dk1"/>
              </a:solidFill>
              <a:latin typeface="Times New Roman"/>
              <a:ea typeface="Times New Roman"/>
              <a:cs typeface="Times New Roman"/>
              <a:sym typeface="Times New Roman"/>
            </a:endParaRPr>
          </a:p>
          <a:p>
            <a:pPr marL="342900" marR="264160" lvl="0" indent="-342900" algn="ctr" rtl="0">
              <a:lnSpc>
                <a:spcPct val="102000"/>
              </a:lnSpc>
              <a:spcBef>
                <a:spcPts val="40"/>
              </a:spcBef>
              <a:spcAft>
                <a:spcPts val="0"/>
              </a:spcAft>
              <a:buClr>
                <a:srgbClr val="000099"/>
              </a:buClr>
              <a:buSzPts val="1100"/>
              <a:buFont typeface="Trebuchet MS"/>
              <a:buAutoNum type="alphaLcParenBoth"/>
            </a:pPr>
            <a:r>
              <a:rPr lang="en-US" sz="1400" b="1" dirty="0">
                <a:solidFill>
                  <a:srgbClr val="000099"/>
                </a:solidFill>
                <a:latin typeface="Times New Roman"/>
                <a:ea typeface="Times New Roman"/>
                <a:cs typeface="Times New Roman"/>
                <a:sym typeface="Times New Roman"/>
              </a:rPr>
              <a:t>Providing feedback on the activities conducted for the development of the report and on the draft report itself</a:t>
            </a:r>
            <a:r>
              <a:rPr lang="en-US" sz="1400" b="1" dirty="0">
                <a:solidFill>
                  <a:schemeClr val="dk1"/>
                </a:solidFill>
                <a:latin typeface="Times New Roman"/>
                <a:ea typeface="Times New Roman"/>
                <a:cs typeface="Times New Roman"/>
                <a:sym typeface="Times New Roman"/>
              </a:rPr>
              <a:t>.</a:t>
            </a:r>
            <a:endParaRPr sz="1400" b="1" dirty="0">
              <a:solidFill>
                <a:schemeClr val="dk1"/>
              </a:solidFill>
              <a:latin typeface="Times New Roman"/>
              <a:ea typeface="Times New Roman"/>
              <a:cs typeface="Times New Roman"/>
              <a:sym typeface="Times New Roman"/>
            </a:endParaRPr>
          </a:p>
          <a:p>
            <a:pPr marL="342900" marR="0" lvl="0" indent="-342900" algn="ctr" rtl="0">
              <a:spcBef>
                <a:spcPts val="10"/>
              </a:spcBef>
              <a:spcAft>
                <a:spcPts val="0"/>
              </a:spcAft>
              <a:buClr>
                <a:srgbClr val="000099"/>
              </a:buClr>
              <a:buSzPts val="1100"/>
              <a:buFont typeface="Trebuchet MS"/>
              <a:buAutoNum type="alphaLcParenBoth"/>
            </a:pPr>
            <a:r>
              <a:rPr lang="en-US" sz="1400" b="1" dirty="0">
                <a:solidFill>
                  <a:srgbClr val="000099"/>
                </a:solidFill>
                <a:latin typeface="Times New Roman"/>
                <a:ea typeface="Times New Roman"/>
                <a:cs typeface="Times New Roman"/>
                <a:sym typeface="Times New Roman"/>
              </a:rPr>
              <a:t>Ensuring quality requirements are understood and quality review is monitored. </a:t>
            </a:r>
            <a:endParaRPr sz="1400" b="1" dirty="0">
              <a:solidFill>
                <a:srgbClr val="000099"/>
              </a:solidFill>
              <a:latin typeface="Times New Roman"/>
              <a:ea typeface="Times New Roman"/>
              <a:cs typeface="Times New Roman"/>
              <a:sym typeface="Times New Roman"/>
            </a:endParaRPr>
          </a:p>
          <a:p>
            <a:pPr marL="0" marR="0" lvl="0" indent="0" algn="ctr" rtl="0">
              <a:spcBef>
                <a:spcPts val="0"/>
              </a:spcBef>
              <a:spcAft>
                <a:spcPts val="0"/>
              </a:spcAft>
              <a:buNone/>
            </a:pPr>
            <a:r>
              <a:rPr lang="en-US" sz="1400" b="1" dirty="0">
                <a:solidFill>
                  <a:srgbClr val="000099"/>
                </a:solidFill>
                <a:latin typeface="Times New Roman"/>
                <a:ea typeface="Times New Roman"/>
                <a:cs typeface="Times New Roman"/>
                <a:sym typeface="Times New Roman"/>
              </a:rPr>
              <a:t>The evaluator(s) will complete the evaluation during this phase.</a:t>
            </a:r>
            <a:r>
              <a:rPr lang="en-US" sz="1400" b="1" dirty="0">
                <a:solidFill>
                  <a:schemeClr val="dk1"/>
                </a:solidFill>
                <a:latin typeface="Times New Roman"/>
                <a:ea typeface="Times New Roman"/>
                <a:cs typeface="Times New Roman"/>
                <a:sym typeface="Times New Roman"/>
              </a:rPr>
              <a:t> </a:t>
            </a:r>
            <a:endParaRPr sz="1400" b="1" dirty="0">
              <a:solidFill>
                <a:schemeClr val="dk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261266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0364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a:t>
            </a:r>
            <a:r>
              <a:rPr lang="en-US" sz="2800" b="1" dirty="0" smtClean="0">
                <a:latin typeface="Times New Roman" panose="02020603050405020304" pitchFamily="18" charset="0"/>
                <a:ea typeface="Tajawal Medium"/>
                <a:cs typeface="Times New Roman" panose="02020603050405020304" pitchFamily="18" charset="0"/>
                <a:sym typeface="Tajawal Medium"/>
              </a:rPr>
              <a:t>Part 2)</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715906" y="3422183"/>
            <a:ext cx="2591670" cy="2667532"/>
          </a:xfrm>
          <a:prstGeom prst="rect">
            <a:avLst/>
          </a:prstGeom>
          <a:noFill/>
          <a:ln>
            <a:noFill/>
          </a:ln>
        </p:spPr>
      </p:pic>
      <p:sp>
        <p:nvSpPr>
          <p:cNvPr id="2" name="Rectangle 1"/>
          <p:cNvSpPr/>
          <p:nvPr/>
        </p:nvSpPr>
        <p:spPr>
          <a:xfrm>
            <a:off x="3208255" y="2214153"/>
            <a:ext cx="8094482" cy="3600986"/>
          </a:xfrm>
          <a:prstGeom prst="rect">
            <a:avLst/>
          </a:prstGeom>
        </p:spPr>
        <p:txBody>
          <a:bodyPr wrap="square">
            <a:spAutoFit/>
          </a:bodyPr>
          <a:lstStyle/>
          <a:p>
            <a:pPr marL="671195" lvl="2" algn="ctr"/>
            <a:r>
              <a:rPr lang="en-US" b="1" u="sng" dirty="0">
                <a:solidFill>
                  <a:srgbClr val="C00000"/>
                </a:solidFill>
                <a:latin typeface="Times New Roman"/>
                <a:ea typeface="Times New Roman"/>
                <a:cs typeface="Times New Roman"/>
                <a:sym typeface="Times New Roman"/>
              </a:rPr>
              <a:t>Supervise evaluation implementation and </a:t>
            </a:r>
            <a:r>
              <a:rPr lang="en-US" b="1" u="sng" dirty="0" err="1">
                <a:solidFill>
                  <a:srgbClr val="C00000"/>
                </a:solidFill>
                <a:latin typeface="Times New Roman"/>
                <a:ea typeface="Times New Roman"/>
                <a:cs typeface="Times New Roman"/>
                <a:sym typeface="Times New Roman"/>
              </a:rPr>
              <a:t>workplan</a:t>
            </a:r>
            <a:endParaRPr lang="en-US" b="1" u="sng" dirty="0">
              <a:solidFill>
                <a:srgbClr val="C00000"/>
              </a:solidFill>
              <a:latin typeface="Times New Roman"/>
              <a:ea typeface="Times New Roman"/>
              <a:cs typeface="Times New Roman"/>
              <a:sym typeface="Times New Roman"/>
            </a:endParaRPr>
          </a:p>
          <a:p>
            <a:pPr marL="671195" lvl="2" algn="ctr">
              <a:spcBef>
                <a:spcPts val="5"/>
              </a:spcBef>
            </a:pPr>
            <a:endParaRPr lang="en-US" b="1" u="sng" dirty="0">
              <a:solidFill>
                <a:srgbClr val="C00000"/>
              </a:solidFill>
              <a:latin typeface="Times New Roman"/>
              <a:ea typeface="Times New Roman"/>
              <a:cs typeface="Times New Roman"/>
              <a:sym typeface="Times New Roman"/>
            </a:endParaRPr>
          </a:p>
          <a:p>
            <a:pPr marL="285750" lvl="2" indent="-285750" algn="just">
              <a:spcBef>
                <a:spcPts val="5"/>
              </a:spcBef>
              <a:buClr>
                <a:srgbClr val="6950A1"/>
              </a:buClr>
              <a:buSzPts val="1300"/>
              <a:buFont typeface="Noto Sans Symbols"/>
              <a:buChar char="▪"/>
            </a:pPr>
            <a:r>
              <a:rPr lang="en-US" sz="1600" b="1" dirty="0">
                <a:solidFill>
                  <a:schemeClr val="dk1"/>
                </a:solidFill>
                <a:latin typeface="Times New Roman"/>
                <a:ea typeface="Times New Roman"/>
                <a:cs typeface="Times New Roman"/>
                <a:sym typeface="Times New Roman"/>
              </a:rPr>
              <a:t>The process of overseeing the implementation of the evaluation implies not only supervising the evaluator(s), but also managing and organizing the collection of documents and other materials for the evaluation, organizing the field visits, interviews and written surveys, as well as maintaining communication with key stakeholders.</a:t>
            </a:r>
            <a:endParaRPr lang="en-US" sz="1600" dirty="0"/>
          </a:p>
          <a:p>
            <a:pPr marL="285750" lvl="2" indent="-285750" algn="just">
              <a:spcBef>
                <a:spcPts val="5"/>
              </a:spcBef>
              <a:buClr>
                <a:srgbClr val="6950A1"/>
              </a:buClr>
              <a:buSzPts val="1300"/>
              <a:buFont typeface="Noto Sans Symbols"/>
              <a:buChar char="▪"/>
            </a:pPr>
            <a:r>
              <a:rPr lang="en-US" sz="1600" b="1" dirty="0">
                <a:solidFill>
                  <a:schemeClr val="dk1"/>
                </a:solidFill>
                <a:latin typeface="Times New Roman"/>
                <a:ea typeface="Times New Roman"/>
                <a:cs typeface="Times New Roman"/>
                <a:sym typeface="Times New Roman"/>
              </a:rPr>
              <a:t>At the outset of this phase, the evaluation manager, evaluation commissioner, evaluation management committee (if present) and selected evaluator(s) should jointly review the </a:t>
            </a:r>
            <a:r>
              <a:rPr lang="en-US" sz="1600" b="1" dirty="0" err="1">
                <a:solidFill>
                  <a:schemeClr val="dk1"/>
                </a:solidFill>
                <a:latin typeface="Times New Roman"/>
                <a:ea typeface="Times New Roman"/>
                <a:cs typeface="Times New Roman"/>
                <a:sym typeface="Times New Roman"/>
              </a:rPr>
              <a:t>ToR</a:t>
            </a:r>
            <a:r>
              <a:rPr lang="en-US" sz="1600" b="1" dirty="0">
                <a:solidFill>
                  <a:schemeClr val="dk1"/>
                </a:solidFill>
                <a:latin typeface="Times New Roman"/>
                <a:ea typeface="Times New Roman"/>
                <a:cs typeface="Times New Roman"/>
                <a:sym typeface="Times New Roman"/>
              </a:rPr>
              <a:t> to ensure that there are no comments, questions or key points that need to be renegotiated. </a:t>
            </a:r>
          </a:p>
          <a:p>
            <a:pPr marL="285750" lvl="2" indent="-285750" algn="just">
              <a:spcBef>
                <a:spcPts val="5"/>
              </a:spcBef>
              <a:buClr>
                <a:srgbClr val="6950A1"/>
              </a:buClr>
              <a:buSzPts val="1300"/>
              <a:buFont typeface="Noto Sans Symbols"/>
              <a:buChar char="▪"/>
            </a:pPr>
            <a:r>
              <a:rPr lang="en-US" sz="1600" b="1" dirty="0">
                <a:solidFill>
                  <a:schemeClr val="dk1"/>
                </a:solidFill>
                <a:latin typeface="Times New Roman"/>
                <a:ea typeface="Times New Roman"/>
                <a:cs typeface="Times New Roman"/>
                <a:sym typeface="Times New Roman"/>
              </a:rPr>
              <a:t>It is also standard practice to have a management meeting at the beginning of the evaluation process to ensure that the evaluation manager, evaluator(s) and stakeholders (if relevant) all share a common understanding of the evaluation process and various roles and responsibilities. </a:t>
            </a:r>
            <a:endParaRPr lang="en-US" sz="1600" b="1" dirty="0">
              <a:solidFill>
                <a:schemeClr val="dk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42398394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26342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a:t>
            </a:r>
            <a:r>
              <a:rPr lang="en-US" sz="2800" b="1" dirty="0" smtClean="0">
                <a:latin typeface="Times New Roman" panose="02020603050405020304" pitchFamily="18" charset="0"/>
                <a:ea typeface="Tajawal Medium"/>
                <a:cs typeface="Times New Roman" panose="02020603050405020304" pitchFamily="18" charset="0"/>
                <a:sym typeface="Tajawal Medium"/>
              </a:rPr>
              <a:t>Part 2)</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826729" y="2649186"/>
            <a:ext cx="2591670" cy="2667532"/>
          </a:xfrm>
          <a:prstGeom prst="rect">
            <a:avLst/>
          </a:prstGeom>
          <a:noFill/>
          <a:ln>
            <a:noFill/>
          </a:ln>
        </p:spPr>
      </p:pic>
      <p:sp>
        <p:nvSpPr>
          <p:cNvPr id="2" name="Rectangle 1"/>
          <p:cNvSpPr/>
          <p:nvPr/>
        </p:nvSpPr>
        <p:spPr>
          <a:xfrm>
            <a:off x="3736156" y="2157000"/>
            <a:ext cx="6096000" cy="2862322"/>
          </a:xfrm>
          <a:prstGeom prst="rect">
            <a:avLst/>
          </a:prstGeom>
        </p:spPr>
        <p:txBody>
          <a:bodyPr>
            <a:spAutoFit/>
          </a:bodyPr>
          <a:lstStyle/>
          <a:p>
            <a:pPr marL="671195" lvl="2" algn="ctr"/>
            <a:r>
              <a:rPr lang="en-US" sz="2000" b="1" u="sng" dirty="0">
                <a:solidFill>
                  <a:srgbClr val="C00000"/>
                </a:solidFill>
                <a:latin typeface="Times New Roman"/>
                <a:ea typeface="Times New Roman"/>
                <a:cs typeface="Times New Roman"/>
                <a:sym typeface="Times New Roman"/>
              </a:rPr>
              <a:t>Evaluation deliverables</a:t>
            </a:r>
            <a:endParaRPr lang="en-US" dirty="0"/>
          </a:p>
          <a:p>
            <a:pPr marL="671195" lvl="2" algn="ctr">
              <a:spcBef>
                <a:spcPts val="5"/>
              </a:spcBef>
            </a:pPr>
            <a:endParaRPr lang="en-US" sz="2000" b="1" u="sng" dirty="0">
              <a:solidFill>
                <a:srgbClr val="C00000"/>
              </a:solidFill>
              <a:latin typeface="Times New Roman"/>
              <a:ea typeface="Times New Roman"/>
              <a:cs typeface="Times New Roman"/>
              <a:sym typeface="Times New Roman"/>
            </a:endParaRPr>
          </a:p>
          <a:p>
            <a:pPr marL="1014095" lvl="2" indent="-342900" algn="just">
              <a:spcBef>
                <a:spcPts val="5"/>
              </a:spcBef>
              <a:buClr>
                <a:srgbClr val="6950A1"/>
              </a:buClr>
              <a:buSzPts val="1300"/>
              <a:buFont typeface="Noto Sans Symbols"/>
              <a:buChar char="⮚"/>
            </a:pPr>
            <a:r>
              <a:rPr lang="en-US" sz="2000" b="1" dirty="0">
                <a:solidFill>
                  <a:schemeClr val="dk1"/>
                </a:solidFill>
                <a:latin typeface="Times New Roman"/>
                <a:ea typeface="Times New Roman"/>
                <a:cs typeface="Times New Roman"/>
                <a:sym typeface="Times New Roman"/>
              </a:rPr>
              <a:t>Evaluators are expected to provide several key deliverables, which should be clearly stated in the </a:t>
            </a:r>
            <a:r>
              <a:rPr lang="en-US" sz="2000" b="1" dirty="0" err="1">
                <a:solidFill>
                  <a:schemeClr val="dk1"/>
                </a:solidFill>
                <a:latin typeface="Times New Roman"/>
                <a:ea typeface="Times New Roman"/>
                <a:cs typeface="Times New Roman"/>
                <a:sym typeface="Times New Roman"/>
              </a:rPr>
              <a:t>ToR</a:t>
            </a:r>
            <a:r>
              <a:rPr lang="en-US" sz="2000" b="1" dirty="0">
                <a:solidFill>
                  <a:schemeClr val="dk1"/>
                </a:solidFill>
                <a:latin typeface="Times New Roman"/>
                <a:ea typeface="Times New Roman"/>
                <a:cs typeface="Times New Roman"/>
                <a:sym typeface="Times New Roman"/>
              </a:rPr>
              <a:t>.</a:t>
            </a:r>
            <a:endParaRPr lang="en-US" dirty="0"/>
          </a:p>
          <a:p>
            <a:pPr marL="1014095" lvl="2" indent="-260350" algn="just">
              <a:spcBef>
                <a:spcPts val="5"/>
              </a:spcBef>
              <a:buClr>
                <a:srgbClr val="6950A1"/>
              </a:buClr>
              <a:buSzPts val="1300"/>
            </a:pPr>
            <a:endParaRPr lang="en-US" sz="2000" b="1" dirty="0">
              <a:solidFill>
                <a:schemeClr val="dk1"/>
              </a:solidFill>
              <a:latin typeface="Times New Roman"/>
              <a:ea typeface="Times New Roman"/>
              <a:cs typeface="Times New Roman"/>
              <a:sym typeface="Times New Roman"/>
            </a:endParaRPr>
          </a:p>
          <a:p>
            <a:pPr marL="1014095" lvl="2" indent="-342900" algn="just">
              <a:spcBef>
                <a:spcPts val="5"/>
              </a:spcBef>
              <a:buClr>
                <a:srgbClr val="6950A1"/>
              </a:buClr>
              <a:buSzPts val="1300"/>
              <a:buFont typeface="Noto Sans Symbols"/>
              <a:buChar char="⮚"/>
            </a:pPr>
            <a:r>
              <a:rPr lang="en-US" sz="2000" b="1" dirty="0">
                <a:solidFill>
                  <a:schemeClr val="dk1"/>
                </a:solidFill>
                <a:latin typeface="Times New Roman"/>
                <a:ea typeface="Times New Roman"/>
                <a:cs typeface="Times New Roman"/>
                <a:sym typeface="Times New Roman"/>
              </a:rPr>
              <a:t> Each of these deliverables are outlined below, with key information concerning their content and potential structure</a:t>
            </a:r>
            <a:r>
              <a:rPr lang="en-US" sz="2000" dirty="0">
                <a:solidFill>
                  <a:schemeClr val="dk1"/>
                </a:solidFill>
                <a:ea typeface="Calibri"/>
                <a:cs typeface="Calibri"/>
                <a:sym typeface="Calibri"/>
              </a:rPr>
              <a:t>.</a:t>
            </a:r>
            <a:endParaRPr lang="en-US" dirty="0"/>
          </a:p>
        </p:txBody>
      </p:sp>
    </p:spTree>
    <p:extLst>
      <p:ext uri="{BB962C8B-B14F-4D97-AF65-F5344CB8AC3E}">
        <p14:creationId xmlns:p14="http://schemas.microsoft.com/office/powerpoint/2010/main" val="21460653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0364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a:t>
            </a:r>
            <a:r>
              <a:rPr lang="en-US" sz="2800" b="1" dirty="0" smtClean="0">
                <a:latin typeface="Times New Roman" panose="02020603050405020304" pitchFamily="18" charset="0"/>
                <a:ea typeface="Tajawal Medium"/>
                <a:cs typeface="Times New Roman" panose="02020603050405020304" pitchFamily="18" charset="0"/>
                <a:sym typeface="Tajawal Medium"/>
              </a:rPr>
              <a:t>Part 2)</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715906" y="3422183"/>
            <a:ext cx="2591670" cy="2667532"/>
          </a:xfrm>
          <a:prstGeom prst="rect">
            <a:avLst/>
          </a:prstGeom>
          <a:noFill/>
          <a:ln>
            <a:noFill/>
          </a:ln>
        </p:spPr>
      </p:pic>
      <p:sp>
        <p:nvSpPr>
          <p:cNvPr id="2" name="Rectangle 1"/>
          <p:cNvSpPr/>
          <p:nvPr/>
        </p:nvSpPr>
        <p:spPr>
          <a:xfrm>
            <a:off x="2970507" y="2047545"/>
            <a:ext cx="8226458" cy="3801041"/>
          </a:xfrm>
          <a:prstGeom prst="rect">
            <a:avLst/>
          </a:prstGeom>
        </p:spPr>
        <p:txBody>
          <a:bodyPr wrap="square">
            <a:spAutoFit/>
          </a:bodyPr>
          <a:lstStyle/>
          <a:p>
            <a:pPr marL="342900" lvl="0" indent="-342900" algn="ctr">
              <a:lnSpc>
                <a:spcPct val="150000"/>
              </a:lnSpc>
              <a:buClr>
                <a:srgbClr val="000099"/>
              </a:buClr>
              <a:buSzPts val="1800"/>
              <a:buFont typeface="Calibri"/>
              <a:buAutoNum type="alphaLcPeriod"/>
            </a:pPr>
            <a:r>
              <a:rPr lang="en-US" sz="1600" b="1" u="sng" dirty="0">
                <a:solidFill>
                  <a:srgbClr val="000099"/>
                </a:solidFill>
                <a:latin typeface="Times New Roman"/>
                <a:ea typeface="Times New Roman"/>
                <a:cs typeface="Times New Roman"/>
                <a:sym typeface="Times New Roman"/>
              </a:rPr>
              <a:t>The</a:t>
            </a:r>
            <a:r>
              <a:rPr lang="en-US" sz="1600" b="1" u="sng" dirty="0">
                <a:solidFill>
                  <a:schemeClr val="dk1"/>
                </a:solidFill>
                <a:latin typeface="Times New Roman"/>
                <a:ea typeface="Times New Roman"/>
                <a:cs typeface="Times New Roman"/>
                <a:sym typeface="Times New Roman"/>
              </a:rPr>
              <a:t> </a:t>
            </a:r>
            <a:r>
              <a:rPr lang="en-US" sz="1600" b="1" u="sng" dirty="0">
                <a:solidFill>
                  <a:srgbClr val="000099"/>
                </a:solidFill>
                <a:latin typeface="Times New Roman"/>
                <a:ea typeface="Times New Roman"/>
                <a:cs typeface="Times New Roman"/>
                <a:sym typeface="Times New Roman"/>
              </a:rPr>
              <a:t>inception report :</a:t>
            </a:r>
            <a:endParaRPr lang="en-US" sz="1600" dirty="0"/>
          </a:p>
          <a:p>
            <a:pPr marL="742950" lvl="1" indent="-285750" algn="just">
              <a:lnSpc>
                <a:spcPct val="150000"/>
              </a:lnSpc>
              <a:buClr>
                <a:schemeClr val="dk1"/>
              </a:buClr>
              <a:buSzPts val="1600"/>
              <a:buFont typeface="Arial"/>
              <a:buChar char="•"/>
            </a:pPr>
            <a:r>
              <a:rPr lang="en-US" sz="1400" b="1" dirty="0">
                <a:solidFill>
                  <a:schemeClr val="dk1"/>
                </a:solidFill>
                <a:latin typeface="Times New Roman"/>
                <a:ea typeface="Times New Roman"/>
                <a:cs typeface="Times New Roman"/>
                <a:sym typeface="Times New Roman"/>
              </a:rPr>
              <a:t>Is the first main deliverable that is provided by the evaluator. This report should be written following an initial document review and meetings with the evaluation manager or management committee. This document reveals the evaluator(s)’ understanding of the evaluation exercise, how each evaluation question will be answered and the intended data collection methods</a:t>
            </a:r>
          </a:p>
          <a:p>
            <a:pPr marL="742950" lvl="1" indent="-285750" algn="just">
              <a:lnSpc>
                <a:spcPct val="150000"/>
              </a:lnSpc>
              <a:buClr>
                <a:srgbClr val="00B050"/>
              </a:buClr>
              <a:buSzPts val="1600"/>
              <a:buFont typeface="Arial"/>
              <a:buChar char="•"/>
            </a:pPr>
            <a:r>
              <a:rPr lang="en-US" sz="1400" b="1" dirty="0">
                <a:solidFill>
                  <a:srgbClr val="00B050"/>
                </a:solidFill>
                <a:latin typeface="Times New Roman"/>
                <a:ea typeface="Times New Roman"/>
                <a:cs typeface="Times New Roman"/>
                <a:sym typeface="Times New Roman"/>
              </a:rPr>
              <a:t>In the case of an internal evaluation, an evaluation matrix will be sufficient as it will help to frame the understanding of the exercise by the internal evaluator.</a:t>
            </a:r>
          </a:p>
          <a:p>
            <a:pPr marL="742950" lvl="1" indent="-285750" algn="just">
              <a:lnSpc>
                <a:spcPct val="150000"/>
              </a:lnSpc>
              <a:buClr>
                <a:schemeClr val="dk1"/>
              </a:buClr>
              <a:buSzPts val="1600"/>
              <a:buFont typeface="Arial"/>
              <a:buChar char="•"/>
            </a:pPr>
            <a:r>
              <a:rPr lang="en-US" sz="1400" b="1" dirty="0">
                <a:solidFill>
                  <a:schemeClr val="dk1"/>
                </a:solidFill>
                <a:latin typeface="Times New Roman"/>
                <a:ea typeface="Times New Roman"/>
                <a:cs typeface="Times New Roman"/>
                <a:sym typeface="Times New Roman"/>
              </a:rPr>
              <a:t>One key element of the inception report is the evaluation matrix. </a:t>
            </a:r>
          </a:p>
          <a:p>
            <a:pPr marL="742950" lvl="1" indent="-285750" algn="just">
              <a:buClr>
                <a:srgbClr val="660066"/>
              </a:buClr>
              <a:buSzPts val="1600"/>
              <a:buFont typeface="Arial"/>
              <a:buChar char="•"/>
            </a:pPr>
            <a:r>
              <a:rPr lang="en-US" sz="1400" b="1" dirty="0">
                <a:solidFill>
                  <a:srgbClr val="660066"/>
                </a:solidFill>
                <a:latin typeface="Times New Roman"/>
                <a:ea typeface="Times New Roman"/>
                <a:cs typeface="Times New Roman"/>
                <a:sym typeface="Times New Roman"/>
              </a:rPr>
              <a:t>An evaluation matrix is a tool for guiding the evaluation by specifying the following:</a:t>
            </a:r>
            <a:endParaRPr lang="en-US" sz="1600" dirty="0"/>
          </a:p>
          <a:p>
            <a:pPr lvl="1" algn="just"/>
            <a:r>
              <a:rPr lang="en-US" sz="1400" b="1" dirty="0">
                <a:solidFill>
                  <a:srgbClr val="660066"/>
                </a:solidFill>
                <a:latin typeface="Times New Roman"/>
                <a:ea typeface="Times New Roman"/>
                <a:cs typeface="Times New Roman"/>
                <a:sym typeface="Times New Roman"/>
              </a:rPr>
              <a:t> (a) criteria being assessed by the evaluation; (b) questions and </a:t>
            </a:r>
            <a:r>
              <a:rPr lang="en-US" sz="1400" b="1" dirty="0" err="1">
                <a:solidFill>
                  <a:srgbClr val="660066"/>
                </a:solidFill>
                <a:latin typeface="Times New Roman"/>
                <a:ea typeface="Times New Roman"/>
                <a:cs typeface="Times New Roman"/>
                <a:sym typeface="Times New Roman"/>
              </a:rPr>
              <a:t>subquestions</a:t>
            </a:r>
            <a:r>
              <a:rPr lang="en-US" sz="1400" b="1" dirty="0">
                <a:solidFill>
                  <a:srgbClr val="660066"/>
                </a:solidFill>
                <a:latin typeface="Times New Roman"/>
                <a:ea typeface="Times New Roman"/>
                <a:cs typeface="Times New Roman"/>
                <a:sym typeface="Times New Roman"/>
              </a:rPr>
              <a:t> that will be answered to assess each criterion; (c) indicators to be used to guide the assessment; (d) sources of data; and I data collection tools. It can clearly represent how the evaluation will be conducted, although it does not replace the need for a full inception report. </a:t>
            </a:r>
            <a:endParaRPr lang="en-US" sz="1400" b="1" dirty="0">
              <a:solidFill>
                <a:srgbClr val="660066"/>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12519493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5530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a:t>
            </a:r>
            <a:r>
              <a:rPr lang="en-US" sz="2800" b="1" dirty="0" smtClean="0">
                <a:latin typeface="Times New Roman" panose="02020603050405020304" pitchFamily="18" charset="0"/>
                <a:ea typeface="Tajawal Medium"/>
                <a:cs typeface="Times New Roman" panose="02020603050405020304" pitchFamily="18" charset="0"/>
                <a:sym typeface="Tajawal Medium"/>
              </a:rPr>
              <a:t>Part 2)</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706479" y="2976627"/>
            <a:ext cx="2591670" cy="2667532"/>
          </a:xfrm>
          <a:prstGeom prst="rect">
            <a:avLst/>
          </a:prstGeom>
          <a:noFill/>
          <a:ln>
            <a:noFill/>
          </a:ln>
        </p:spPr>
      </p:pic>
      <p:sp>
        <p:nvSpPr>
          <p:cNvPr id="2" name="Rectangle 1"/>
          <p:cNvSpPr/>
          <p:nvPr/>
        </p:nvSpPr>
        <p:spPr>
          <a:xfrm>
            <a:off x="3222226" y="2190064"/>
            <a:ext cx="8179324" cy="3416320"/>
          </a:xfrm>
          <a:prstGeom prst="rect">
            <a:avLst/>
          </a:prstGeom>
        </p:spPr>
        <p:txBody>
          <a:bodyPr wrap="square">
            <a:spAutoFit/>
          </a:bodyPr>
          <a:lstStyle/>
          <a:p>
            <a:pPr marL="285750" lvl="0" indent="-285750" algn="just">
              <a:lnSpc>
                <a:spcPct val="150000"/>
              </a:lnSpc>
              <a:buClr>
                <a:schemeClr val="dk1"/>
              </a:buClr>
              <a:buSzPts val="1800"/>
              <a:buFont typeface="Noto Sans Symbols"/>
              <a:buChar char="⮚"/>
            </a:pPr>
            <a:r>
              <a:rPr lang="en-US" sz="1600" b="1" dirty="0">
                <a:solidFill>
                  <a:schemeClr val="dk1"/>
                </a:solidFill>
                <a:latin typeface="Times New Roman"/>
                <a:ea typeface="Times New Roman"/>
                <a:cs typeface="Times New Roman"/>
                <a:sym typeface="Times New Roman"/>
              </a:rPr>
              <a:t>Furthermore, the need for progress reports may vary depending on the duration and complexity of the evaluation. </a:t>
            </a:r>
          </a:p>
          <a:p>
            <a:pPr marL="285750" lvl="0" indent="-285750" algn="just">
              <a:lnSpc>
                <a:spcPct val="150000"/>
              </a:lnSpc>
              <a:buClr>
                <a:schemeClr val="dk1"/>
              </a:buClr>
              <a:buSzPts val="1800"/>
              <a:buFont typeface="Noto Sans Symbols"/>
              <a:buChar char="⮚"/>
            </a:pPr>
            <a:r>
              <a:rPr lang="en-US" sz="1600" b="1" dirty="0">
                <a:solidFill>
                  <a:schemeClr val="dk1"/>
                </a:solidFill>
                <a:latin typeface="Times New Roman"/>
                <a:ea typeface="Times New Roman"/>
                <a:cs typeface="Times New Roman"/>
                <a:sym typeface="Times New Roman"/>
              </a:rPr>
              <a:t>The evaluation management should ensure that suitable logistical arrangements are made for data collection.</a:t>
            </a:r>
            <a:endParaRPr lang="en-US" sz="1600" dirty="0"/>
          </a:p>
          <a:p>
            <a:pPr marL="285750" lvl="0" indent="-285750" algn="just">
              <a:lnSpc>
                <a:spcPct val="150000"/>
              </a:lnSpc>
              <a:buClr>
                <a:schemeClr val="dk1"/>
              </a:buClr>
              <a:buSzPts val="1800"/>
              <a:buFont typeface="Noto Sans Symbols"/>
              <a:buChar char="⮚"/>
            </a:pPr>
            <a:r>
              <a:rPr lang="en-US" sz="1600" b="1" dirty="0">
                <a:solidFill>
                  <a:schemeClr val="dk1"/>
                </a:solidFill>
                <a:latin typeface="Times New Roman"/>
                <a:ea typeface="Times New Roman"/>
                <a:cs typeface="Times New Roman"/>
                <a:sym typeface="Times New Roman"/>
              </a:rPr>
              <a:t> If circumstances outside or the evaluator’s control occur (such as weather, social or political events that prevent some site visits), the evaluator(s) and the evaluation management should examine whether these circumstances will affect the quality and credibility of the exercise and in case, discuss relevant methodological and practical alternatives.</a:t>
            </a:r>
            <a:endParaRPr lang="en-US" sz="1600" b="1" dirty="0">
              <a:solidFill>
                <a:schemeClr val="dk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26333230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0364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a:t>
            </a:r>
            <a:r>
              <a:rPr lang="en-US" sz="2800" b="1" dirty="0" smtClean="0">
                <a:latin typeface="Times New Roman" panose="02020603050405020304" pitchFamily="18" charset="0"/>
                <a:ea typeface="Tajawal Medium"/>
                <a:cs typeface="Times New Roman" panose="02020603050405020304" pitchFamily="18" charset="0"/>
                <a:sym typeface="Tajawal Medium"/>
              </a:rPr>
              <a:t>Part 2)</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715906" y="3422183"/>
            <a:ext cx="2591670" cy="2667532"/>
          </a:xfrm>
          <a:prstGeom prst="rect">
            <a:avLst/>
          </a:prstGeom>
          <a:noFill/>
          <a:ln>
            <a:noFill/>
          </a:ln>
        </p:spPr>
      </p:pic>
      <p:sp>
        <p:nvSpPr>
          <p:cNvPr id="2" name="Rectangle 1"/>
          <p:cNvSpPr/>
          <p:nvPr/>
        </p:nvSpPr>
        <p:spPr>
          <a:xfrm>
            <a:off x="3197245" y="1842398"/>
            <a:ext cx="7934227" cy="4247317"/>
          </a:xfrm>
          <a:prstGeom prst="rect">
            <a:avLst/>
          </a:prstGeom>
        </p:spPr>
        <p:txBody>
          <a:bodyPr wrap="square">
            <a:spAutoFit/>
          </a:bodyPr>
          <a:lstStyle/>
          <a:p>
            <a:pPr marL="671195" lvl="2" algn="ctr"/>
            <a:endParaRPr lang="en-US" sz="1400" b="1" u="sng" dirty="0">
              <a:solidFill>
                <a:srgbClr val="000099"/>
              </a:solidFill>
              <a:latin typeface="Times New Roman"/>
              <a:ea typeface="Times New Roman"/>
              <a:cs typeface="Times New Roman"/>
              <a:sym typeface="Times New Roman"/>
            </a:endParaRPr>
          </a:p>
          <a:p>
            <a:pPr lvl="0" algn="ctr"/>
            <a:r>
              <a:rPr lang="en-US" sz="1600" b="1" u="sng" dirty="0">
                <a:solidFill>
                  <a:srgbClr val="000099"/>
                </a:solidFill>
                <a:latin typeface="Times New Roman"/>
                <a:ea typeface="Times New Roman"/>
                <a:cs typeface="Times New Roman"/>
                <a:sym typeface="Times New Roman"/>
              </a:rPr>
              <a:t>b. Progress reports:</a:t>
            </a:r>
            <a:endParaRPr lang="en-US" sz="1600" dirty="0"/>
          </a:p>
          <a:p>
            <a:pPr marL="285750" lvl="0" indent="-285750" algn="just">
              <a:lnSpc>
                <a:spcPct val="150000"/>
              </a:lnSpc>
              <a:buClr>
                <a:schemeClr val="dk1"/>
              </a:buClr>
              <a:buSzPts val="1800"/>
              <a:buFont typeface="Noto Sans Symbols"/>
              <a:buChar char="⮚"/>
            </a:pPr>
            <a:r>
              <a:rPr lang="en-US" sz="1600" dirty="0">
                <a:solidFill>
                  <a:schemeClr val="dk1"/>
                </a:solidFill>
                <a:ea typeface="Calibri"/>
                <a:cs typeface="Calibri"/>
                <a:sym typeface="Calibri"/>
              </a:rPr>
              <a:t> </a:t>
            </a:r>
            <a:r>
              <a:rPr lang="en-US" sz="1600" b="1" dirty="0">
                <a:solidFill>
                  <a:schemeClr val="dk1"/>
                </a:solidFill>
                <a:latin typeface="Times New Roman"/>
                <a:ea typeface="Times New Roman"/>
                <a:cs typeface="Times New Roman"/>
                <a:sym typeface="Times New Roman"/>
              </a:rPr>
              <a:t>It is encouraged that evaluator(s) regularly report on the progress made while conducting the evaluation, so the evaluation manager or committee can periodically monitor how well data collection is going and if the methodologies selected for the evaluation are being properly used. </a:t>
            </a:r>
          </a:p>
          <a:p>
            <a:pPr marL="285750" lvl="0" indent="-285750" algn="just">
              <a:lnSpc>
                <a:spcPct val="150000"/>
              </a:lnSpc>
              <a:buClr>
                <a:schemeClr val="dk1"/>
              </a:buClr>
              <a:buSzPts val="1800"/>
              <a:buFont typeface="Noto Sans Symbols"/>
              <a:buChar char="⮚"/>
            </a:pPr>
            <a:r>
              <a:rPr lang="en-US" sz="1600" b="1" dirty="0">
                <a:solidFill>
                  <a:schemeClr val="dk1"/>
                </a:solidFill>
                <a:latin typeface="Times New Roman"/>
                <a:ea typeface="Times New Roman"/>
                <a:cs typeface="Times New Roman"/>
                <a:sym typeface="Times New Roman"/>
              </a:rPr>
              <a:t>The purpose of this is to ensure that when problems are encountered in the data collection process that could adversely affect the quality of the evaluation (such as the cancellation of scheduled meetings, unmet target numbers of interview or survey respondents or basic documents not properly reviewed), corrective measures can be introduced in a timely manner. Progress reports do not need to be lengthy and can be provided in an email or during regular meetings. </a:t>
            </a:r>
            <a:endParaRPr lang="en-US" sz="1600" b="1" dirty="0">
              <a:solidFill>
                <a:schemeClr val="dk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8964123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0364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a:t>
            </a:r>
            <a:r>
              <a:rPr lang="en-US" sz="2800" b="1" dirty="0" smtClean="0">
                <a:latin typeface="Times New Roman" panose="02020603050405020304" pitchFamily="18" charset="0"/>
                <a:ea typeface="Tajawal Medium"/>
                <a:cs typeface="Times New Roman" panose="02020603050405020304" pitchFamily="18" charset="0"/>
                <a:sym typeface="Tajawal Medium"/>
              </a:rPr>
              <a:t>Part 2)</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715906" y="3422183"/>
            <a:ext cx="2591670" cy="2667532"/>
          </a:xfrm>
          <a:prstGeom prst="rect">
            <a:avLst/>
          </a:prstGeom>
          <a:noFill/>
          <a:ln>
            <a:noFill/>
          </a:ln>
        </p:spPr>
      </p:pic>
      <p:sp>
        <p:nvSpPr>
          <p:cNvPr id="2" name="Rectangle 1"/>
          <p:cNvSpPr/>
          <p:nvPr/>
        </p:nvSpPr>
        <p:spPr>
          <a:xfrm>
            <a:off x="3017641" y="2309567"/>
            <a:ext cx="8132190" cy="3600986"/>
          </a:xfrm>
          <a:prstGeom prst="rect">
            <a:avLst/>
          </a:prstGeom>
        </p:spPr>
        <p:txBody>
          <a:bodyPr wrap="square">
            <a:spAutoFit/>
          </a:bodyPr>
          <a:lstStyle/>
          <a:p>
            <a:pPr lvl="1" algn="just"/>
            <a:r>
              <a:rPr lang="en-US" sz="1200" b="1" u="sng" dirty="0">
                <a:solidFill>
                  <a:srgbClr val="000099"/>
                </a:solidFill>
                <a:latin typeface="Times New Roman"/>
                <a:ea typeface="Times New Roman"/>
                <a:cs typeface="Times New Roman"/>
                <a:sym typeface="Times New Roman"/>
              </a:rPr>
              <a:t>c</a:t>
            </a:r>
            <a:r>
              <a:rPr lang="en-US" sz="1400" b="1" u="sng" dirty="0">
                <a:solidFill>
                  <a:srgbClr val="000099"/>
                </a:solidFill>
                <a:latin typeface="Times New Roman"/>
                <a:ea typeface="Times New Roman"/>
                <a:cs typeface="Times New Roman"/>
                <a:sym typeface="Times New Roman"/>
              </a:rPr>
              <a:t>. Debrief of initial findings</a:t>
            </a:r>
          </a:p>
          <a:p>
            <a:pPr lvl="1" algn="just"/>
            <a:r>
              <a:rPr lang="en-US" sz="1600" dirty="0">
                <a:solidFill>
                  <a:schemeClr val="dk1"/>
                </a:solidFill>
                <a:ea typeface="Calibri"/>
                <a:cs typeface="Calibri"/>
                <a:sym typeface="Calibri"/>
              </a:rPr>
              <a:t> </a:t>
            </a:r>
            <a:endParaRPr lang="en-US" sz="2000" dirty="0">
              <a:solidFill>
                <a:schemeClr val="dk1"/>
              </a:solidFill>
              <a:ea typeface="Calibri"/>
              <a:cs typeface="Calibri"/>
              <a:sym typeface="Calibri"/>
            </a:endParaRPr>
          </a:p>
          <a:p>
            <a:pPr lvl="1" algn="just"/>
            <a:r>
              <a:rPr lang="en-US" sz="1400" b="1" u="sng" dirty="0">
                <a:solidFill>
                  <a:schemeClr val="dk1"/>
                </a:solidFill>
                <a:latin typeface="Times New Roman"/>
                <a:ea typeface="Times New Roman"/>
                <a:cs typeface="Times New Roman"/>
                <a:sym typeface="Times New Roman"/>
              </a:rPr>
              <a:t>Initial findings </a:t>
            </a:r>
            <a:r>
              <a:rPr lang="en-US" sz="1400" b="1" dirty="0">
                <a:solidFill>
                  <a:schemeClr val="dk1"/>
                </a:solidFill>
                <a:latin typeface="Times New Roman"/>
                <a:ea typeface="Times New Roman"/>
                <a:cs typeface="Times New Roman"/>
                <a:sym typeface="Times New Roman"/>
              </a:rPr>
              <a:t>should be presented at the end of the field visit or the data collection phase, providing an opportunity for relevant parties – such as government stakeholders, donors, beneficiaries or implementing partners – to identify any misinterpretation or factual mistake at an early stage before report writing. This can be done in the form of a PowerPoint or short report; it should be added as a deliverable if expected.</a:t>
            </a:r>
            <a:endParaRPr lang="en-US" sz="1400" dirty="0"/>
          </a:p>
          <a:p>
            <a:pPr lvl="1" algn="just"/>
            <a:endParaRPr lang="en-US" sz="1400" b="1" dirty="0">
              <a:solidFill>
                <a:schemeClr val="dk1"/>
              </a:solidFill>
              <a:latin typeface="Times New Roman"/>
              <a:ea typeface="Times New Roman"/>
              <a:cs typeface="Times New Roman"/>
              <a:sym typeface="Times New Roman"/>
            </a:endParaRPr>
          </a:p>
          <a:p>
            <a:pPr lvl="1" algn="just"/>
            <a:r>
              <a:rPr lang="en-US" sz="1400" b="1" u="sng" dirty="0">
                <a:solidFill>
                  <a:srgbClr val="000099"/>
                </a:solidFill>
                <a:latin typeface="Times New Roman"/>
                <a:ea typeface="Times New Roman"/>
                <a:cs typeface="Times New Roman"/>
                <a:sym typeface="Times New Roman"/>
              </a:rPr>
              <a:t>d. Evaluation report</a:t>
            </a:r>
            <a:r>
              <a:rPr lang="en-US" sz="1600" dirty="0">
                <a:solidFill>
                  <a:schemeClr val="dk1"/>
                </a:solidFill>
                <a:ea typeface="Calibri"/>
                <a:cs typeface="Calibri"/>
                <a:sym typeface="Calibri"/>
              </a:rPr>
              <a:t> </a:t>
            </a:r>
            <a:r>
              <a:rPr lang="en-US" sz="1400" b="1" dirty="0">
                <a:solidFill>
                  <a:schemeClr val="dk1"/>
                </a:solidFill>
                <a:latin typeface="Times New Roman"/>
                <a:ea typeface="Times New Roman"/>
                <a:cs typeface="Times New Roman"/>
                <a:sym typeface="Times New Roman"/>
              </a:rPr>
              <a:t>The evaluation report should first be provided in draft format to allow stakeholders to provide comments.</a:t>
            </a:r>
            <a:endParaRPr lang="en-US" sz="1400" dirty="0"/>
          </a:p>
          <a:p>
            <a:pPr marL="742950" lvl="1" indent="-285750" algn="just">
              <a:buClr>
                <a:schemeClr val="dk1"/>
              </a:buClr>
              <a:buSzPts val="1800"/>
              <a:buFont typeface="Noto Sans Symbols"/>
              <a:buChar char="▪"/>
            </a:pPr>
            <a:r>
              <a:rPr lang="en-US" sz="1400" b="1" dirty="0">
                <a:solidFill>
                  <a:schemeClr val="dk1"/>
                </a:solidFill>
                <a:latin typeface="Times New Roman"/>
                <a:ea typeface="Times New Roman"/>
                <a:cs typeface="Times New Roman"/>
                <a:sym typeface="Times New Roman"/>
              </a:rPr>
              <a:t> After the evaluator receives the consolidated feedback, he/she should revise the report as necessary and submit the final version.</a:t>
            </a:r>
          </a:p>
          <a:p>
            <a:pPr marL="742950" lvl="1" indent="-285750" algn="just">
              <a:buClr>
                <a:schemeClr val="dk1"/>
              </a:buClr>
              <a:buSzPts val="1800"/>
              <a:buFont typeface="Noto Sans Symbols"/>
              <a:buChar char="▪"/>
            </a:pPr>
            <a:r>
              <a:rPr lang="en-US" sz="1400" b="1" dirty="0">
                <a:solidFill>
                  <a:schemeClr val="dk1"/>
                </a:solidFill>
                <a:latin typeface="Times New Roman"/>
                <a:ea typeface="Times New Roman"/>
                <a:cs typeface="Times New Roman"/>
                <a:sym typeface="Times New Roman"/>
              </a:rPr>
              <a:t> Final evaluation reports are to be written. If not possible, a summary of the findings and recommendations should be prepared.</a:t>
            </a:r>
          </a:p>
          <a:p>
            <a:pPr marL="742950" lvl="1" indent="-285750" algn="just">
              <a:buClr>
                <a:schemeClr val="dk1"/>
              </a:buClr>
              <a:buSzPts val="1800"/>
              <a:buFont typeface="Noto Sans Symbols"/>
              <a:buChar char="▪"/>
            </a:pPr>
            <a:r>
              <a:rPr lang="en-US" sz="1400" b="1" dirty="0">
                <a:solidFill>
                  <a:schemeClr val="dk1"/>
                </a:solidFill>
                <a:latin typeface="Times New Roman"/>
                <a:ea typeface="Times New Roman"/>
                <a:cs typeface="Times New Roman"/>
                <a:sym typeface="Times New Roman"/>
              </a:rPr>
              <a:t>Although all evaluators are not obliged to use the same reporting format, but they are expected to address all the following components:</a:t>
            </a:r>
            <a:endParaRPr lang="en-US" sz="1400" dirty="0"/>
          </a:p>
        </p:txBody>
      </p:sp>
    </p:spTree>
    <p:extLst>
      <p:ext uri="{BB962C8B-B14F-4D97-AF65-F5344CB8AC3E}">
        <p14:creationId xmlns:p14="http://schemas.microsoft.com/office/powerpoint/2010/main" val="8838096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1691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a:t>
            </a:r>
            <a:r>
              <a:rPr lang="en-US" sz="2800" b="1" dirty="0" smtClean="0">
                <a:latin typeface="Times New Roman" panose="02020603050405020304" pitchFamily="18" charset="0"/>
                <a:ea typeface="Tajawal Medium"/>
                <a:cs typeface="Times New Roman" panose="02020603050405020304" pitchFamily="18" charset="0"/>
                <a:sym typeface="Tajawal Medium"/>
              </a:rPr>
              <a:t>Part 2)</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655825" y="2607103"/>
            <a:ext cx="2591670" cy="2667532"/>
          </a:xfrm>
          <a:prstGeom prst="rect">
            <a:avLst/>
          </a:prstGeom>
          <a:noFill/>
          <a:ln>
            <a:noFill/>
          </a:ln>
        </p:spPr>
      </p:pic>
      <p:sp>
        <p:nvSpPr>
          <p:cNvPr id="2" name="Rectangle 1"/>
          <p:cNvSpPr/>
          <p:nvPr/>
        </p:nvSpPr>
        <p:spPr>
          <a:xfrm>
            <a:off x="3227108" y="2107780"/>
            <a:ext cx="8122763" cy="3293209"/>
          </a:xfrm>
          <a:prstGeom prst="rect">
            <a:avLst/>
          </a:prstGeom>
        </p:spPr>
        <p:txBody>
          <a:bodyPr wrap="square">
            <a:spAutoFit/>
          </a:bodyPr>
          <a:lstStyle/>
          <a:p>
            <a:pPr marL="285750" lvl="0" indent="-285750" algn="just">
              <a:buClr>
                <a:srgbClr val="00B050"/>
              </a:buClr>
              <a:buSzPts val="1800"/>
              <a:buFont typeface="Noto Sans Symbols"/>
              <a:buChar char="✔"/>
            </a:pPr>
            <a:r>
              <a:rPr lang="en-US" sz="1600" b="1" dirty="0">
                <a:solidFill>
                  <a:srgbClr val="00B050"/>
                </a:solidFill>
                <a:latin typeface="Times New Roman"/>
                <a:ea typeface="Times New Roman"/>
                <a:cs typeface="Times New Roman"/>
                <a:sym typeface="Times New Roman"/>
              </a:rPr>
              <a:t>Title page</a:t>
            </a:r>
            <a:r>
              <a:rPr lang="en-US" sz="1600" b="1" dirty="0">
                <a:solidFill>
                  <a:schemeClr val="dk1"/>
                </a:solidFill>
                <a:latin typeface="Times New Roman"/>
                <a:ea typeface="Times New Roman"/>
                <a:cs typeface="Times New Roman"/>
                <a:sym typeface="Times New Roman"/>
              </a:rPr>
              <a:t>, including the title of the evaluation, date of completion (such as the date that the draft report is submitted) and the name of the evaluator(s) or evaluation firm(s);</a:t>
            </a:r>
          </a:p>
          <a:p>
            <a:pPr marL="285750" lvl="0" indent="-285750" algn="just">
              <a:buClr>
                <a:srgbClr val="00B050"/>
              </a:buClr>
              <a:buSzPts val="1800"/>
              <a:buFont typeface="Noto Sans Symbols"/>
              <a:buChar char="✔"/>
            </a:pPr>
            <a:r>
              <a:rPr lang="en-US" sz="1600" b="1" dirty="0">
                <a:solidFill>
                  <a:srgbClr val="00B050"/>
                </a:solidFill>
                <a:latin typeface="Times New Roman"/>
                <a:ea typeface="Times New Roman"/>
                <a:cs typeface="Times New Roman"/>
                <a:sym typeface="Times New Roman"/>
              </a:rPr>
              <a:t>Executive summary, </a:t>
            </a:r>
            <a:r>
              <a:rPr lang="en-US" sz="1600" b="1" dirty="0">
                <a:solidFill>
                  <a:schemeClr val="dk1"/>
                </a:solidFill>
                <a:latin typeface="Times New Roman"/>
                <a:ea typeface="Times New Roman"/>
                <a:cs typeface="Times New Roman"/>
                <a:sym typeface="Times New Roman"/>
              </a:rPr>
              <a:t>including an explanation of the project background, overview of evaluation background, concise description of the evaluation methodology, summary of all evaluation findings, summary of all conclusions, summary of all lessons learned and good practices and a summary of all recommendations;</a:t>
            </a:r>
          </a:p>
          <a:p>
            <a:pPr marL="285750" lvl="0" indent="-285750" algn="just">
              <a:buClr>
                <a:srgbClr val="00B050"/>
              </a:buClr>
              <a:buSzPts val="1800"/>
              <a:buFont typeface="Noto Sans Symbols"/>
              <a:buChar char="✔"/>
            </a:pPr>
            <a:r>
              <a:rPr lang="en-US" sz="1600" b="1" dirty="0">
                <a:solidFill>
                  <a:srgbClr val="00B050"/>
                </a:solidFill>
                <a:latin typeface="Times New Roman"/>
                <a:ea typeface="Times New Roman"/>
                <a:cs typeface="Times New Roman"/>
                <a:sym typeface="Times New Roman"/>
              </a:rPr>
              <a:t>Project background</a:t>
            </a:r>
            <a:r>
              <a:rPr lang="en-US" sz="1600" b="1" dirty="0">
                <a:solidFill>
                  <a:schemeClr val="dk1"/>
                </a:solidFill>
                <a:latin typeface="Times New Roman"/>
                <a:ea typeface="Times New Roman"/>
                <a:cs typeface="Times New Roman"/>
                <a:sym typeface="Times New Roman"/>
              </a:rPr>
              <a:t>, including a brief overview of contextual factors, clear and relevant description of key stakeholders, description of intervention logic and funding arrangements;</a:t>
            </a:r>
          </a:p>
          <a:p>
            <a:pPr marL="285750" lvl="0" indent="-285750" algn="just">
              <a:buClr>
                <a:srgbClr val="00B050"/>
              </a:buClr>
              <a:buSzPts val="1800"/>
              <a:buFont typeface="Noto Sans Symbols"/>
              <a:buChar char="✔"/>
            </a:pPr>
            <a:r>
              <a:rPr lang="en-US" sz="1600" b="1" dirty="0">
                <a:solidFill>
                  <a:srgbClr val="00B050"/>
                </a:solidFill>
                <a:latin typeface="Times New Roman"/>
                <a:ea typeface="Times New Roman"/>
                <a:cs typeface="Times New Roman"/>
                <a:sym typeface="Times New Roman"/>
              </a:rPr>
              <a:t>Evaluation background</a:t>
            </a:r>
            <a:r>
              <a:rPr lang="en-US" sz="1600" b="1" dirty="0">
                <a:solidFill>
                  <a:schemeClr val="dk1"/>
                </a:solidFill>
                <a:latin typeface="Times New Roman"/>
                <a:ea typeface="Times New Roman"/>
                <a:cs typeface="Times New Roman"/>
                <a:sym typeface="Times New Roman"/>
              </a:rPr>
              <a:t>, including an explanation of the purpose of the evaluation, description of evaluation scope and list of evaluation clients and main audience for the report;</a:t>
            </a:r>
          </a:p>
          <a:p>
            <a:pPr lvl="0" algn="just"/>
            <a:r>
              <a:rPr lang="en-US" sz="1600" b="1" dirty="0">
                <a:solidFill>
                  <a:schemeClr val="dk1"/>
                </a:solidFill>
                <a:latin typeface="Times New Roman"/>
                <a:ea typeface="Times New Roman"/>
                <a:cs typeface="Times New Roman"/>
                <a:sym typeface="Times New Roman"/>
              </a:rPr>
              <a:t> </a:t>
            </a:r>
            <a:endParaRPr lang="en-US" sz="1600" b="1" dirty="0">
              <a:solidFill>
                <a:schemeClr val="dk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22219104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3199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a:t>
            </a:r>
            <a:r>
              <a:rPr lang="en-US" sz="2800" b="1" dirty="0" smtClean="0">
                <a:latin typeface="Times New Roman" panose="02020603050405020304" pitchFamily="18" charset="0"/>
                <a:ea typeface="Tajawal Medium"/>
                <a:cs typeface="Times New Roman" panose="02020603050405020304" pitchFamily="18" charset="0"/>
                <a:sym typeface="Tajawal Medium"/>
              </a:rPr>
              <a:t>Part 2)</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753613" y="2729635"/>
            <a:ext cx="2591670" cy="2667532"/>
          </a:xfrm>
          <a:prstGeom prst="rect">
            <a:avLst/>
          </a:prstGeom>
          <a:noFill/>
          <a:ln>
            <a:noFill/>
          </a:ln>
        </p:spPr>
      </p:pic>
      <p:sp>
        <p:nvSpPr>
          <p:cNvPr id="2" name="Rectangle 1"/>
          <p:cNvSpPr/>
          <p:nvPr/>
        </p:nvSpPr>
        <p:spPr>
          <a:xfrm>
            <a:off x="3246133" y="2264697"/>
            <a:ext cx="8245311" cy="3108543"/>
          </a:xfrm>
          <a:prstGeom prst="rect">
            <a:avLst/>
          </a:prstGeom>
        </p:spPr>
        <p:txBody>
          <a:bodyPr wrap="square">
            <a:spAutoFit/>
          </a:bodyPr>
          <a:lstStyle/>
          <a:p>
            <a:pPr marL="285750" lvl="0" indent="-285750" algn="just">
              <a:buClr>
                <a:srgbClr val="00B050"/>
              </a:buClr>
              <a:buSzPts val="1600"/>
              <a:buFont typeface="Noto Sans Symbols"/>
              <a:buChar char="✔"/>
            </a:pPr>
            <a:r>
              <a:rPr lang="en-US" sz="1400" b="1" dirty="0">
                <a:solidFill>
                  <a:srgbClr val="00B050"/>
                </a:solidFill>
                <a:latin typeface="Times New Roman"/>
                <a:ea typeface="Times New Roman"/>
                <a:cs typeface="Times New Roman"/>
                <a:sym typeface="Times New Roman"/>
              </a:rPr>
              <a:t>Evaluation approach and methodology, </a:t>
            </a:r>
            <a:r>
              <a:rPr lang="en-US" sz="1400" b="1" dirty="0">
                <a:solidFill>
                  <a:schemeClr val="dk1"/>
                </a:solidFill>
                <a:latin typeface="Times New Roman"/>
                <a:ea typeface="Times New Roman"/>
                <a:cs typeface="Times New Roman"/>
                <a:sym typeface="Times New Roman"/>
              </a:rPr>
              <a:t>including a statement of the evaluation approach, evaluation questions and criteria (providing a justification for their use or lack thereof), methodology used, inclusion of cross-cutting themes, stakeholder participation, limitations of the evaluation and description of evaluation norms and standards;</a:t>
            </a:r>
          </a:p>
          <a:p>
            <a:pPr marL="285750" lvl="0" indent="-285750" algn="just">
              <a:buClr>
                <a:srgbClr val="00B050"/>
              </a:buClr>
              <a:buSzPts val="1600"/>
              <a:buFont typeface="Noto Sans Symbols"/>
              <a:buChar char="✔"/>
            </a:pPr>
            <a:r>
              <a:rPr lang="en-US" sz="1400" b="1" dirty="0">
                <a:solidFill>
                  <a:srgbClr val="00B050"/>
                </a:solidFill>
                <a:latin typeface="Times New Roman"/>
                <a:ea typeface="Times New Roman"/>
                <a:cs typeface="Times New Roman"/>
                <a:sym typeface="Times New Roman"/>
              </a:rPr>
              <a:t>Evaluation findings per criteria </a:t>
            </a:r>
            <a:r>
              <a:rPr lang="en-US" sz="1400" b="1" dirty="0">
                <a:solidFill>
                  <a:schemeClr val="dk1"/>
                </a:solidFill>
                <a:latin typeface="Times New Roman"/>
                <a:ea typeface="Times New Roman"/>
                <a:cs typeface="Times New Roman"/>
                <a:sym typeface="Times New Roman"/>
              </a:rPr>
              <a:t>that are complete (all questions are addressed and findings aligned with purpose, questions and approach), robust (findings are justified by evidence and data disaggregated by key variables), identify causal factors that led to accomplishments.</a:t>
            </a:r>
          </a:p>
          <a:p>
            <a:pPr marL="285750" lvl="0" indent="-285750" algn="just">
              <a:buClr>
                <a:srgbClr val="00B050"/>
              </a:buClr>
              <a:buSzPts val="1600"/>
              <a:buFont typeface="Noto Sans Symbols"/>
              <a:buChar char="✔"/>
            </a:pPr>
            <a:r>
              <a:rPr lang="en-US" sz="1400" b="1" dirty="0">
                <a:solidFill>
                  <a:srgbClr val="00B050"/>
                </a:solidFill>
                <a:latin typeface="Times New Roman"/>
                <a:ea typeface="Times New Roman"/>
                <a:cs typeface="Times New Roman"/>
                <a:sym typeface="Times New Roman"/>
              </a:rPr>
              <a:t>Conclusions</a:t>
            </a:r>
            <a:r>
              <a:rPr lang="en-US" sz="1400" b="1" dirty="0">
                <a:solidFill>
                  <a:schemeClr val="dk1"/>
                </a:solidFill>
                <a:latin typeface="Times New Roman"/>
                <a:ea typeface="Times New Roman"/>
                <a:cs typeface="Times New Roman"/>
                <a:sym typeface="Times New Roman"/>
              </a:rPr>
              <a:t> that are based on and clearly linked to the evidence presented in the Evaluation findings section and that are, to the extent possible, objective and clearly justified;</a:t>
            </a:r>
          </a:p>
          <a:p>
            <a:pPr marL="285750" lvl="0" indent="-285750" algn="just">
              <a:buClr>
                <a:srgbClr val="00B050"/>
              </a:buClr>
              <a:buSzPts val="1600"/>
              <a:buFont typeface="Noto Sans Symbols"/>
              <a:buChar char="✔"/>
            </a:pPr>
            <a:r>
              <a:rPr lang="en-US" sz="1400" b="1" dirty="0">
                <a:solidFill>
                  <a:srgbClr val="00B050"/>
                </a:solidFill>
                <a:latin typeface="Times New Roman"/>
                <a:ea typeface="Times New Roman"/>
                <a:cs typeface="Times New Roman"/>
                <a:sym typeface="Times New Roman"/>
              </a:rPr>
              <a:t>Recommendations</a:t>
            </a:r>
            <a:r>
              <a:rPr lang="en-US" sz="1400" b="1" dirty="0">
                <a:solidFill>
                  <a:schemeClr val="dk1"/>
                </a:solidFill>
                <a:latin typeface="Times New Roman"/>
                <a:ea typeface="Times New Roman"/>
                <a:cs typeface="Times New Roman"/>
                <a:sym typeface="Times New Roman"/>
              </a:rPr>
              <a:t> that are clear and concise, based on findings and/or conclusions of the report are relevant, identify the person responsible for their implementation and that are actionable;</a:t>
            </a:r>
          </a:p>
          <a:p>
            <a:pPr marL="285750" lvl="0" indent="-285750" algn="ctr">
              <a:buClr>
                <a:srgbClr val="FF0000"/>
              </a:buClr>
              <a:buSzPts val="1600"/>
              <a:buFont typeface="Noto Sans Symbols"/>
              <a:buChar char="⮚"/>
            </a:pPr>
            <a:r>
              <a:rPr lang="en-US" sz="1400" b="1" dirty="0">
                <a:solidFill>
                  <a:srgbClr val="FF0000"/>
                </a:solidFill>
                <a:latin typeface="Times New Roman"/>
                <a:ea typeface="Times New Roman"/>
                <a:cs typeface="Times New Roman"/>
                <a:sym typeface="Times New Roman"/>
              </a:rPr>
              <a:t>Lessons learned </a:t>
            </a:r>
            <a:r>
              <a:rPr lang="en-US" sz="1400" b="1" dirty="0">
                <a:solidFill>
                  <a:schemeClr val="dk1"/>
                </a:solidFill>
                <a:latin typeface="Times New Roman"/>
                <a:ea typeface="Times New Roman"/>
                <a:cs typeface="Times New Roman"/>
                <a:sym typeface="Times New Roman"/>
              </a:rPr>
              <a:t>that are relevant, specific to the context, targeting specific users and applicable;</a:t>
            </a:r>
          </a:p>
          <a:p>
            <a:pPr lvl="0" algn="ctr"/>
            <a:r>
              <a:rPr lang="en-US" sz="1400" b="1" dirty="0">
                <a:solidFill>
                  <a:schemeClr val="dk1"/>
                </a:solidFill>
                <a:latin typeface="Times New Roman"/>
                <a:ea typeface="Times New Roman"/>
                <a:cs typeface="Times New Roman"/>
                <a:sym typeface="Times New Roman"/>
              </a:rPr>
              <a:t>Good practices that concisely capture the context from which they are derived and specify target users, are applicable and replicable and demonstrate a link to specific impacts that are realistic.</a:t>
            </a:r>
            <a:endParaRPr lang="en-US" sz="1400" b="1" dirty="0">
              <a:solidFill>
                <a:schemeClr val="dk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38496826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0364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a:t>
            </a:r>
            <a:r>
              <a:rPr lang="en-US" sz="2800" b="1" dirty="0" smtClean="0">
                <a:latin typeface="Times New Roman" panose="02020603050405020304" pitchFamily="18" charset="0"/>
                <a:ea typeface="Tajawal Medium"/>
                <a:cs typeface="Times New Roman" panose="02020603050405020304" pitchFamily="18" charset="0"/>
                <a:sym typeface="Tajawal Medium"/>
              </a:rPr>
              <a:t>Part 2)</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715906" y="3422183"/>
            <a:ext cx="2591670" cy="2667532"/>
          </a:xfrm>
          <a:prstGeom prst="rect">
            <a:avLst/>
          </a:prstGeom>
          <a:noFill/>
          <a:ln>
            <a:noFill/>
          </a:ln>
        </p:spPr>
      </p:pic>
      <p:sp>
        <p:nvSpPr>
          <p:cNvPr id="2" name="Rectangle 1"/>
          <p:cNvSpPr/>
          <p:nvPr/>
        </p:nvSpPr>
        <p:spPr>
          <a:xfrm>
            <a:off x="3269530" y="2214153"/>
            <a:ext cx="8160470" cy="3754874"/>
          </a:xfrm>
          <a:prstGeom prst="rect">
            <a:avLst/>
          </a:prstGeom>
        </p:spPr>
        <p:txBody>
          <a:bodyPr wrap="square">
            <a:spAutoFit/>
          </a:bodyPr>
          <a:lstStyle/>
          <a:p>
            <a:pPr lvl="0" algn="just"/>
            <a:r>
              <a:rPr lang="en-US" sz="1400" b="1" u="sng" dirty="0">
                <a:solidFill>
                  <a:srgbClr val="000099"/>
                </a:solidFill>
                <a:latin typeface="Times New Roman"/>
                <a:ea typeface="Times New Roman"/>
                <a:cs typeface="Times New Roman"/>
                <a:sym typeface="Times New Roman"/>
              </a:rPr>
              <a:t>e. Evaluation brief: </a:t>
            </a:r>
            <a:r>
              <a:rPr lang="en-US" sz="1400" b="1" dirty="0">
                <a:solidFill>
                  <a:schemeClr val="dk1"/>
                </a:solidFill>
                <a:latin typeface="Times New Roman"/>
                <a:ea typeface="Times New Roman"/>
                <a:cs typeface="Times New Roman"/>
                <a:sym typeface="Times New Roman"/>
              </a:rPr>
              <a:t>An evaluation brief should be developed by the evaluators after the final report has been completed. A template for this will be provided for developed on Microsoft Publisher. The brief provides a short </a:t>
            </a:r>
            <a:r>
              <a:rPr lang="en-US" sz="1400" b="1" dirty="0" err="1">
                <a:solidFill>
                  <a:schemeClr val="dk1"/>
                </a:solidFill>
                <a:latin typeface="Times New Roman"/>
                <a:ea typeface="Times New Roman"/>
                <a:cs typeface="Times New Roman"/>
                <a:sym typeface="Times New Roman"/>
              </a:rPr>
              <a:t>overivew</a:t>
            </a:r>
            <a:r>
              <a:rPr lang="en-US" sz="1400" b="1" dirty="0">
                <a:solidFill>
                  <a:schemeClr val="dk1"/>
                </a:solidFill>
                <a:latin typeface="Times New Roman"/>
                <a:ea typeface="Times New Roman"/>
                <a:cs typeface="Times New Roman"/>
                <a:sym typeface="Times New Roman"/>
              </a:rPr>
              <a:t> of the evaluation, ensuring that conclusions, recommendations, lessons learned and good practices are provided.</a:t>
            </a:r>
            <a:endParaRPr lang="en-US" sz="1400" dirty="0"/>
          </a:p>
          <a:p>
            <a:pPr lvl="0" algn="just"/>
            <a:endParaRPr lang="en-US" sz="1400" b="1" dirty="0">
              <a:solidFill>
                <a:schemeClr val="dk1"/>
              </a:solidFill>
              <a:latin typeface="Times New Roman"/>
              <a:ea typeface="Times New Roman"/>
              <a:cs typeface="Times New Roman"/>
              <a:sym typeface="Times New Roman"/>
            </a:endParaRPr>
          </a:p>
          <a:p>
            <a:pPr lvl="0" algn="just"/>
            <a:r>
              <a:rPr lang="en-US" sz="1400" b="1" u="sng" dirty="0">
                <a:solidFill>
                  <a:srgbClr val="000099"/>
                </a:solidFill>
                <a:latin typeface="Times New Roman"/>
                <a:ea typeface="Times New Roman"/>
                <a:cs typeface="Times New Roman"/>
                <a:sym typeface="Times New Roman"/>
              </a:rPr>
              <a:t>f. Final presentation of the evaluation: </a:t>
            </a:r>
            <a:r>
              <a:rPr lang="en-US" sz="1400" b="1" dirty="0">
                <a:solidFill>
                  <a:schemeClr val="dk1"/>
                </a:solidFill>
                <a:latin typeface="Times New Roman"/>
                <a:ea typeface="Times New Roman"/>
                <a:cs typeface="Times New Roman"/>
                <a:sym typeface="Times New Roman"/>
              </a:rPr>
              <a:t>may be expected for some evaluations that would once again provide an overview of the key elements of the evaluation with a strong focus on the findings, conclusions and recommendations. Other deliverables presenting the evaluation, such as a PowerPoint presentation or infographic, may also be requested from the evaluator. In the event this kind of deliverable is anticipated, it should be clearly stated within the deliverable section of the evaluation </a:t>
            </a:r>
            <a:r>
              <a:rPr lang="en-US" sz="1400" b="1" dirty="0" err="1">
                <a:solidFill>
                  <a:schemeClr val="dk1"/>
                </a:solidFill>
                <a:latin typeface="Times New Roman"/>
                <a:ea typeface="Times New Roman"/>
                <a:cs typeface="Times New Roman"/>
                <a:sym typeface="Times New Roman"/>
              </a:rPr>
              <a:t>ToR</a:t>
            </a:r>
            <a:r>
              <a:rPr lang="en-US" sz="1400" b="1" dirty="0">
                <a:solidFill>
                  <a:schemeClr val="dk1"/>
                </a:solidFill>
                <a:latin typeface="Times New Roman"/>
                <a:ea typeface="Times New Roman"/>
                <a:cs typeface="Times New Roman"/>
                <a:sym typeface="Times New Roman"/>
              </a:rPr>
              <a:t>.</a:t>
            </a:r>
            <a:endParaRPr lang="en-US" sz="1400" dirty="0"/>
          </a:p>
          <a:p>
            <a:pPr lvl="0" algn="just"/>
            <a:endParaRPr lang="en-US" sz="1400" b="1" dirty="0">
              <a:solidFill>
                <a:schemeClr val="dk1"/>
              </a:solidFill>
              <a:latin typeface="Times New Roman"/>
              <a:ea typeface="Times New Roman"/>
              <a:cs typeface="Times New Roman"/>
              <a:sym typeface="Times New Roman"/>
            </a:endParaRPr>
          </a:p>
          <a:p>
            <a:pPr lvl="0" algn="just"/>
            <a:r>
              <a:rPr lang="en-US" sz="1400" b="1" u="sng" dirty="0">
                <a:solidFill>
                  <a:srgbClr val="000099"/>
                </a:solidFill>
                <a:latin typeface="Times New Roman"/>
                <a:ea typeface="Times New Roman"/>
                <a:cs typeface="Times New Roman"/>
                <a:sym typeface="Times New Roman"/>
              </a:rPr>
              <a:t>g. Preliminary management response matrix: </a:t>
            </a:r>
            <a:r>
              <a:rPr lang="en-US" sz="1400" b="1" dirty="0">
                <a:solidFill>
                  <a:schemeClr val="dk1"/>
                </a:solidFill>
                <a:latin typeface="Times New Roman"/>
                <a:ea typeface="Times New Roman"/>
                <a:cs typeface="Times New Roman"/>
                <a:sym typeface="Times New Roman"/>
              </a:rPr>
              <a:t>Evaluator(s) should prepare a draft management response matrix by inserting the recommendations, as well as indicative time frame or deadline for implementation. This draft matrix will then be shared with the evaluation manager, who will then liaise with relevant IOM management and staff to complete the matrix. If a draft management response matrix is expected from the evaluator(s), its preparation should be agreed upon at the start of the evaluation as a part of the evaluator’s deliverables</a:t>
            </a:r>
            <a:endParaRPr lang="en-US" sz="1400" b="1" dirty="0">
              <a:solidFill>
                <a:schemeClr val="dk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18697304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0364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a:t>
            </a:r>
            <a:r>
              <a:rPr lang="en-US" sz="2800" b="1" dirty="0" smtClean="0">
                <a:latin typeface="Times New Roman" panose="02020603050405020304" pitchFamily="18" charset="0"/>
                <a:ea typeface="Tajawal Medium"/>
                <a:cs typeface="Times New Roman" panose="02020603050405020304" pitchFamily="18" charset="0"/>
                <a:sym typeface="Tajawal Medium"/>
              </a:rPr>
              <a:t>Part 2)</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0" y="3660929"/>
            <a:ext cx="2591670" cy="2667532"/>
          </a:xfrm>
          <a:prstGeom prst="rect">
            <a:avLst/>
          </a:prstGeom>
          <a:noFill/>
          <a:ln>
            <a:noFill/>
          </a:ln>
        </p:spPr>
      </p:pic>
      <p:sp>
        <p:nvSpPr>
          <p:cNvPr id="2" name="Rectangle 1"/>
          <p:cNvSpPr/>
          <p:nvPr/>
        </p:nvSpPr>
        <p:spPr>
          <a:xfrm>
            <a:off x="2320362" y="2214153"/>
            <a:ext cx="9130955" cy="3600986"/>
          </a:xfrm>
          <a:prstGeom prst="rect">
            <a:avLst/>
          </a:prstGeom>
        </p:spPr>
        <p:txBody>
          <a:bodyPr wrap="square">
            <a:spAutoFit/>
          </a:bodyPr>
          <a:lstStyle/>
          <a:p>
            <a:pPr lvl="2" algn="ctr"/>
            <a:r>
              <a:rPr lang="en-US" b="1" u="sng" dirty="0">
                <a:solidFill>
                  <a:srgbClr val="C00000"/>
                </a:solidFill>
                <a:latin typeface="Times New Roman"/>
                <a:ea typeface="Times New Roman"/>
                <a:cs typeface="Times New Roman"/>
                <a:sym typeface="Times New Roman"/>
              </a:rPr>
              <a:t>Provide feedback on all phases of the evaluation</a:t>
            </a:r>
            <a:endParaRPr lang="en-US" b="1" dirty="0">
              <a:solidFill>
                <a:schemeClr val="accent2"/>
              </a:solidFill>
              <a:latin typeface="Times New Roman"/>
              <a:ea typeface="Times New Roman"/>
              <a:cs typeface="Times New Roman"/>
              <a:sym typeface="Times New Roman"/>
            </a:endParaRPr>
          </a:p>
          <a:p>
            <a:pPr marL="285750" lvl="0" indent="-285750" algn="just">
              <a:lnSpc>
                <a:spcPct val="150000"/>
              </a:lnSpc>
              <a:buClr>
                <a:schemeClr val="dk1"/>
              </a:buClr>
              <a:buSzPts val="1600"/>
              <a:buFont typeface="Arial"/>
              <a:buChar char="•"/>
            </a:pPr>
            <a:r>
              <a:rPr lang="en-US" sz="1400" b="1" dirty="0">
                <a:solidFill>
                  <a:schemeClr val="dk1"/>
                </a:solidFill>
                <a:latin typeface="Times New Roman"/>
                <a:ea typeface="Times New Roman"/>
                <a:cs typeface="Times New Roman"/>
                <a:sym typeface="Times New Roman"/>
              </a:rPr>
              <a:t>Reviewing and providing feedback to the draft evaluation report is a critical step in the evaluation process. Involving the evaluation commissioner, manager (or management committee), as well as other key stakeholders in the process also ensures that all the intended evaluation users will receive the information that they need. If this is not undertaken properly, there is a risk that the evaluation may be discredited by its users once it is published. This step allows for a transparent and open process to review the evaluation prior to finalization.</a:t>
            </a:r>
          </a:p>
          <a:p>
            <a:pPr marL="285750" lvl="0" indent="-285750" algn="ctr">
              <a:lnSpc>
                <a:spcPct val="150000"/>
              </a:lnSpc>
              <a:buClr>
                <a:schemeClr val="dk1"/>
              </a:buClr>
              <a:buSzPts val="1600"/>
              <a:buFont typeface="Arial"/>
              <a:buChar char="•"/>
            </a:pPr>
            <a:r>
              <a:rPr lang="en-US" sz="1400" b="1" dirty="0">
                <a:solidFill>
                  <a:schemeClr val="dk1"/>
                </a:solidFill>
                <a:latin typeface="Times New Roman"/>
                <a:ea typeface="Times New Roman"/>
                <a:cs typeface="Times New Roman"/>
                <a:sym typeface="Times New Roman"/>
              </a:rPr>
              <a:t>Reviewing and providing feedback to the draft evaluation report is a critical step in the evaluation process. Involving the evaluation commissioner, manager (or management committee), as well as other key stakeholders in the process also ensures that all the intended evaluation users will receive the information that they need.</a:t>
            </a:r>
            <a:endParaRPr lang="en-US" sz="1600" dirty="0"/>
          </a:p>
          <a:p>
            <a:pPr marL="285750" lvl="0" indent="-285750" algn="ctr">
              <a:lnSpc>
                <a:spcPct val="150000"/>
              </a:lnSpc>
              <a:buClr>
                <a:schemeClr val="dk1"/>
              </a:buClr>
              <a:buSzPts val="1600"/>
              <a:buFont typeface="Arial"/>
              <a:buChar char="•"/>
            </a:pPr>
            <a:r>
              <a:rPr lang="en-US" sz="1400" b="1" dirty="0">
                <a:solidFill>
                  <a:schemeClr val="dk1"/>
                </a:solidFill>
                <a:latin typeface="Times New Roman"/>
                <a:ea typeface="Times New Roman"/>
                <a:cs typeface="Times New Roman"/>
                <a:sym typeface="Times New Roman"/>
              </a:rPr>
              <a:t> If this is not undertaken properly, there is a risk that the evaluation may be discredited by its users once it is published. </a:t>
            </a:r>
            <a:r>
              <a:rPr lang="en-US" sz="1400" b="1" dirty="0">
                <a:solidFill>
                  <a:srgbClr val="FF0000"/>
                </a:solidFill>
                <a:latin typeface="Times New Roman"/>
                <a:ea typeface="Times New Roman"/>
                <a:cs typeface="Times New Roman"/>
                <a:sym typeface="Times New Roman"/>
              </a:rPr>
              <a:t>This step allows for a transparent and open process to review the evaluation prior to finalization.</a:t>
            </a:r>
            <a:endParaRPr lang="en-US" sz="1400" b="1" dirty="0">
              <a:solidFill>
                <a:srgbClr val="FF0000"/>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4016090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5617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a:t>
            </a:r>
            <a:r>
              <a:rPr lang="en-US" sz="2800" b="1" dirty="0" smtClean="0">
                <a:latin typeface="Times New Roman" panose="02020603050405020304" pitchFamily="18" charset="0"/>
                <a:ea typeface="Tajawal Medium"/>
                <a:cs typeface="Times New Roman" panose="02020603050405020304" pitchFamily="18" charset="0"/>
                <a:sym typeface="Tajawal Medium"/>
              </a:rPr>
              <a:t>Part 2)</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715906" y="2921952"/>
            <a:ext cx="2591670" cy="2667532"/>
          </a:xfrm>
          <a:prstGeom prst="rect">
            <a:avLst/>
          </a:prstGeom>
          <a:noFill/>
          <a:ln>
            <a:noFill/>
          </a:ln>
        </p:spPr>
      </p:pic>
      <p:sp>
        <p:nvSpPr>
          <p:cNvPr id="2" name="Rectangle 1"/>
          <p:cNvSpPr/>
          <p:nvPr/>
        </p:nvSpPr>
        <p:spPr>
          <a:xfrm>
            <a:off x="3151525" y="1752488"/>
            <a:ext cx="8226458" cy="3862596"/>
          </a:xfrm>
          <a:prstGeom prst="rect">
            <a:avLst/>
          </a:prstGeom>
        </p:spPr>
        <p:txBody>
          <a:bodyPr wrap="square">
            <a:spAutoFit/>
          </a:bodyPr>
          <a:lstStyle/>
          <a:p>
            <a:pPr lvl="0" algn="ctr"/>
            <a:endParaRPr lang="en-US" sz="1600" b="1" dirty="0">
              <a:solidFill>
                <a:srgbClr val="0070C0"/>
              </a:solidFill>
              <a:latin typeface="Times New Roman"/>
              <a:ea typeface="Times New Roman"/>
              <a:cs typeface="Times New Roman"/>
              <a:sym typeface="Times New Roman"/>
            </a:endParaRPr>
          </a:p>
          <a:p>
            <a:pPr lvl="2" indent="-285750" algn="ctr">
              <a:lnSpc>
                <a:spcPct val="150000"/>
              </a:lnSpc>
              <a:buClr>
                <a:schemeClr val="accent2"/>
              </a:buClr>
              <a:buSzPts val="1800"/>
              <a:buFont typeface="Arial"/>
              <a:buChar char="•"/>
            </a:pPr>
            <a:r>
              <a:rPr lang="en-US" sz="1600" b="1" dirty="0">
                <a:solidFill>
                  <a:schemeClr val="accent2"/>
                </a:solidFill>
                <a:latin typeface="Times New Roman"/>
                <a:ea typeface="Times New Roman"/>
                <a:cs typeface="Times New Roman"/>
                <a:sym typeface="Times New Roman"/>
              </a:rPr>
              <a:t>Involving key stakeholders in providing feedback</a:t>
            </a:r>
          </a:p>
          <a:p>
            <a:pPr lvl="0" algn="ctr"/>
            <a:endParaRPr lang="en-US" sz="1600" b="1" dirty="0">
              <a:solidFill>
                <a:schemeClr val="dk1"/>
              </a:solidFill>
              <a:ea typeface="Calibri"/>
              <a:cs typeface="Calibri"/>
              <a:sym typeface="Calibri"/>
            </a:endParaRPr>
          </a:p>
          <a:p>
            <a:pPr marL="285750" lvl="0" indent="-285750" algn="just">
              <a:lnSpc>
                <a:spcPct val="150000"/>
              </a:lnSpc>
              <a:buClr>
                <a:srgbClr val="C00000"/>
              </a:buClr>
              <a:buSzPts val="1600"/>
              <a:buFont typeface="Noto Sans Symbols"/>
              <a:buChar char="⮚"/>
            </a:pPr>
            <a:r>
              <a:rPr lang="en-US" sz="1400" b="1" dirty="0">
                <a:solidFill>
                  <a:srgbClr val="C00000"/>
                </a:solidFill>
                <a:latin typeface="Times New Roman"/>
                <a:ea typeface="Times New Roman"/>
                <a:cs typeface="Times New Roman"/>
                <a:sym typeface="Times New Roman"/>
              </a:rPr>
              <a:t>Key stakeholders </a:t>
            </a:r>
            <a:r>
              <a:rPr lang="en-US" sz="1400" b="1" dirty="0">
                <a:solidFill>
                  <a:schemeClr val="dk1"/>
                </a:solidFill>
                <a:latin typeface="Times New Roman"/>
                <a:ea typeface="Times New Roman"/>
                <a:cs typeface="Times New Roman"/>
                <a:sym typeface="Times New Roman"/>
              </a:rPr>
              <a:t>should have an opportunity to comment on the report, which is common with participatory approaches. If a reference group or other stakeholder engagement mechanism has been established for the purpose of the evaluation, their involvement in this process can guarantee broader participation in the feedback loop.</a:t>
            </a:r>
            <a:endParaRPr lang="en-US" sz="1600" dirty="0"/>
          </a:p>
          <a:p>
            <a:pPr lvl="0" algn="just">
              <a:lnSpc>
                <a:spcPct val="150000"/>
              </a:lnSpc>
            </a:pPr>
            <a:endParaRPr lang="en-US" sz="1400" b="1" dirty="0">
              <a:solidFill>
                <a:schemeClr val="dk1"/>
              </a:solidFill>
              <a:latin typeface="Times New Roman"/>
              <a:ea typeface="Times New Roman"/>
              <a:cs typeface="Times New Roman"/>
              <a:sym typeface="Times New Roman"/>
            </a:endParaRPr>
          </a:p>
          <a:p>
            <a:pPr marL="285750" lvl="0" indent="-285750" algn="just">
              <a:lnSpc>
                <a:spcPct val="150000"/>
              </a:lnSpc>
              <a:buClr>
                <a:schemeClr val="dk1"/>
              </a:buClr>
              <a:buSzPts val="1600"/>
              <a:buFont typeface="Noto Sans Symbols"/>
              <a:buChar char="⮚"/>
            </a:pPr>
            <a:r>
              <a:rPr lang="en-US" sz="1400" b="1" dirty="0">
                <a:solidFill>
                  <a:schemeClr val="dk1"/>
                </a:solidFill>
                <a:latin typeface="Times New Roman"/>
                <a:ea typeface="Times New Roman"/>
                <a:cs typeface="Times New Roman"/>
                <a:sym typeface="Times New Roman"/>
              </a:rPr>
              <a:t> </a:t>
            </a:r>
            <a:r>
              <a:rPr lang="en-US" sz="1400" b="1" dirty="0">
                <a:solidFill>
                  <a:srgbClr val="C00000"/>
                </a:solidFill>
                <a:latin typeface="Times New Roman"/>
                <a:ea typeface="Times New Roman"/>
                <a:cs typeface="Times New Roman"/>
                <a:sym typeface="Times New Roman"/>
              </a:rPr>
              <a:t>External stakeholders </a:t>
            </a:r>
            <a:r>
              <a:rPr lang="en-US" sz="1400" b="1" dirty="0">
                <a:solidFill>
                  <a:schemeClr val="dk1"/>
                </a:solidFill>
                <a:latin typeface="Times New Roman"/>
                <a:ea typeface="Times New Roman"/>
                <a:cs typeface="Times New Roman"/>
                <a:sym typeface="Times New Roman"/>
              </a:rPr>
              <a:t>can include partners, donors and beneficiaries. Internal stakeholders can include </a:t>
            </a:r>
            <a:r>
              <a:rPr lang="en-US" sz="1400" b="1" dirty="0" err="1">
                <a:solidFill>
                  <a:schemeClr val="dk1"/>
                </a:solidFill>
                <a:latin typeface="Times New Roman"/>
                <a:ea typeface="Times New Roman"/>
                <a:cs typeface="Times New Roman"/>
                <a:sym typeface="Times New Roman"/>
              </a:rPr>
              <a:t>CoMs</a:t>
            </a:r>
            <a:r>
              <a:rPr lang="en-US" sz="1400" b="1" dirty="0">
                <a:solidFill>
                  <a:schemeClr val="dk1"/>
                </a:solidFill>
                <a:latin typeface="Times New Roman"/>
                <a:ea typeface="Times New Roman"/>
                <a:cs typeface="Times New Roman"/>
                <a:sym typeface="Times New Roman"/>
              </a:rPr>
              <a:t>, regional thematic specialists and other staff who have contributed to implementation (for instance, from other programs that have influenced the implementation of the program evaluated).</a:t>
            </a:r>
            <a:endParaRPr lang="en-US" sz="1400" b="1" dirty="0">
              <a:solidFill>
                <a:schemeClr val="dk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21986108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0364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a:t>
            </a:r>
            <a:r>
              <a:rPr lang="en-US" sz="2800" b="1" dirty="0" smtClean="0">
                <a:latin typeface="Times New Roman" panose="02020603050405020304" pitchFamily="18" charset="0"/>
                <a:ea typeface="Tajawal Medium"/>
                <a:cs typeface="Times New Roman" panose="02020603050405020304" pitchFamily="18" charset="0"/>
                <a:sym typeface="Tajawal Medium"/>
              </a:rPr>
              <a:t>Part 2)</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616585" y="3540749"/>
            <a:ext cx="2591670" cy="2667532"/>
          </a:xfrm>
          <a:prstGeom prst="rect">
            <a:avLst/>
          </a:prstGeom>
          <a:noFill/>
          <a:ln>
            <a:noFill/>
          </a:ln>
        </p:spPr>
      </p:pic>
      <p:sp>
        <p:nvSpPr>
          <p:cNvPr id="2" name="Rectangle 1"/>
          <p:cNvSpPr/>
          <p:nvPr/>
        </p:nvSpPr>
        <p:spPr>
          <a:xfrm>
            <a:off x="3208255" y="1934731"/>
            <a:ext cx="8000214" cy="4154984"/>
          </a:xfrm>
          <a:prstGeom prst="rect">
            <a:avLst/>
          </a:prstGeom>
        </p:spPr>
        <p:txBody>
          <a:bodyPr wrap="square">
            <a:spAutoFit/>
          </a:bodyPr>
          <a:lstStyle/>
          <a:p>
            <a:pPr lvl="1" algn="ctr">
              <a:lnSpc>
                <a:spcPct val="150000"/>
              </a:lnSpc>
            </a:pPr>
            <a:r>
              <a:rPr lang="en-US" sz="2000" b="1" u="sng" dirty="0">
                <a:solidFill>
                  <a:srgbClr val="C00000"/>
                </a:solidFill>
                <a:latin typeface="Times New Roman"/>
                <a:ea typeface="Times New Roman"/>
                <a:cs typeface="Times New Roman"/>
                <a:sym typeface="Times New Roman"/>
              </a:rPr>
              <a:t>Ensure evaluation quality</a:t>
            </a:r>
            <a:endParaRPr lang="en-US" dirty="0"/>
          </a:p>
          <a:p>
            <a:pPr lvl="0" algn="ctr"/>
            <a:endParaRPr lang="en-US" b="1" dirty="0">
              <a:solidFill>
                <a:schemeClr val="dk1"/>
              </a:solidFill>
              <a:ea typeface="Calibri"/>
              <a:cs typeface="Calibri"/>
              <a:sym typeface="Calibri"/>
            </a:endParaRPr>
          </a:p>
          <a:p>
            <a:pPr marL="0" lvl="1" algn="just">
              <a:lnSpc>
                <a:spcPct val="150000"/>
              </a:lnSpc>
              <a:buClr>
                <a:schemeClr val="dk1"/>
              </a:buClr>
              <a:buSzPts val="1600"/>
              <a:buFont typeface="Noto Sans Symbols"/>
              <a:buChar char="⮚"/>
            </a:pPr>
            <a:r>
              <a:rPr lang="en-US" sz="1600" b="1" dirty="0">
                <a:solidFill>
                  <a:schemeClr val="dk1"/>
                </a:solidFill>
                <a:latin typeface="Times New Roman"/>
                <a:ea typeface="Times New Roman"/>
                <a:cs typeface="Times New Roman"/>
                <a:sym typeface="Times New Roman"/>
              </a:rPr>
              <a:t>Communication on the progress of the evaluation is key for guaranteeing quality and relevant reporting, and each party has a role to play, in particular at the level of the evaluation management and the evaluator(s). </a:t>
            </a:r>
          </a:p>
          <a:p>
            <a:pPr marL="0" lvl="1" algn="just">
              <a:lnSpc>
                <a:spcPct val="150000"/>
              </a:lnSpc>
              <a:buClr>
                <a:schemeClr val="dk1"/>
              </a:buClr>
              <a:buSzPts val="1600"/>
              <a:buFont typeface="Noto Sans Symbols"/>
              <a:buChar char="⮚"/>
            </a:pPr>
            <a:r>
              <a:rPr lang="en-US" sz="1600" b="1" dirty="0">
                <a:solidFill>
                  <a:schemeClr val="dk1"/>
                </a:solidFill>
                <a:latin typeface="Times New Roman"/>
                <a:ea typeface="Times New Roman"/>
                <a:cs typeface="Times New Roman"/>
                <a:sym typeface="Times New Roman"/>
              </a:rPr>
              <a:t>Maintaining quality standards for an evaluation is particularly important, as it also enhances the credibility and objectivity of the exercise.</a:t>
            </a:r>
            <a:endParaRPr lang="en-US" dirty="0"/>
          </a:p>
          <a:p>
            <a:pPr marL="0" lvl="1" algn="just">
              <a:lnSpc>
                <a:spcPct val="150000"/>
              </a:lnSpc>
              <a:buClr>
                <a:schemeClr val="dk1"/>
              </a:buClr>
              <a:buSzPts val="1600"/>
              <a:buFont typeface="Noto Sans Symbols"/>
              <a:buChar char="⮚"/>
            </a:pPr>
            <a:r>
              <a:rPr lang="en-US" sz="1600" b="1" dirty="0">
                <a:solidFill>
                  <a:schemeClr val="dk1"/>
                </a:solidFill>
                <a:latin typeface="Times New Roman"/>
                <a:ea typeface="Times New Roman"/>
                <a:cs typeface="Times New Roman"/>
                <a:sym typeface="Times New Roman"/>
              </a:rPr>
              <a:t> </a:t>
            </a:r>
            <a:r>
              <a:rPr lang="en-US" sz="1600" b="1" dirty="0">
                <a:solidFill>
                  <a:srgbClr val="C00000"/>
                </a:solidFill>
                <a:latin typeface="Times New Roman"/>
                <a:ea typeface="Times New Roman"/>
                <a:cs typeface="Times New Roman"/>
                <a:sym typeface="Times New Roman"/>
              </a:rPr>
              <a:t>Quality standards </a:t>
            </a:r>
            <a:r>
              <a:rPr lang="en-US" sz="1600" b="1" dirty="0">
                <a:solidFill>
                  <a:schemeClr val="dk1"/>
                </a:solidFill>
                <a:latin typeface="Times New Roman"/>
                <a:ea typeface="Times New Roman"/>
                <a:cs typeface="Times New Roman"/>
                <a:sym typeface="Times New Roman"/>
              </a:rPr>
              <a:t>ensure that evaluations are conducted in line with the procedural and technical requirements, as well as with the evaluation norms and standards, applied in the organization. They also contribute to the provision of accurate and useful information and to regularly monitor the quality of the evaluations.</a:t>
            </a:r>
            <a:endParaRPr lang="en-US" dirty="0"/>
          </a:p>
        </p:txBody>
      </p:sp>
    </p:spTree>
    <p:extLst>
      <p:ext uri="{BB962C8B-B14F-4D97-AF65-F5344CB8AC3E}">
        <p14:creationId xmlns:p14="http://schemas.microsoft.com/office/powerpoint/2010/main" val="23196239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27284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a:t>
            </a:r>
            <a:r>
              <a:rPr lang="en-US" sz="2800" b="1" dirty="0" smtClean="0">
                <a:latin typeface="Times New Roman" panose="02020603050405020304" pitchFamily="18" charset="0"/>
                <a:ea typeface="Tajawal Medium"/>
                <a:cs typeface="Times New Roman" panose="02020603050405020304" pitchFamily="18" charset="0"/>
                <a:sym typeface="Tajawal Medium"/>
              </a:rPr>
              <a:t>Part 2)</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272846" y="2658612"/>
            <a:ext cx="2591670" cy="2667532"/>
          </a:xfrm>
          <a:prstGeom prst="rect">
            <a:avLst/>
          </a:prstGeom>
          <a:noFill/>
          <a:ln>
            <a:noFill/>
          </a:ln>
        </p:spPr>
      </p:pic>
      <p:sp>
        <p:nvSpPr>
          <p:cNvPr id="2" name="Rectangle 1"/>
          <p:cNvSpPr/>
          <p:nvPr/>
        </p:nvSpPr>
        <p:spPr>
          <a:xfrm>
            <a:off x="4338487" y="2107780"/>
            <a:ext cx="5947141" cy="369332"/>
          </a:xfrm>
          <a:prstGeom prst="rect">
            <a:avLst/>
          </a:prstGeom>
        </p:spPr>
        <p:txBody>
          <a:bodyPr wrap="none">
            <a:spAutoFit/>
          </a:bodyPr>
          <a:lstStyle/>
          <a:p>
            <a:pPr lvl="0" algn="ctr"/>
            <a:r>
              <a:rPr lang="en-US" b="1" dirty="0">
                <a:solidFill>
                  <a:srgbClr val="1E4E79"/>
                </a:solidFill>
                <a:latin typeface="Times New Roman"/>
                <a:ea typeface="Times New Roman"/>
                <a:cs typeface="Times New Roman"/>
                <a:sym typeface="Times New Roman"/>
              </a:rPr>
              <a:t>Key roles and activities to ensure a high-quality evaluation</a:t>
            </a:r>
            <a:endParaRPr lang="en-US" b="1" dirty="0">
              <a:solidFill>
                <a:srgbClr val="1E4E79"/>
              </a:solidFill>
              <a:latin typeface="Times New Roman"/>
              <a:ea typeface="Times New Roman"/>
              <a:cs typeface="Times New Roman"/>
              <a:sym typeface="Times New Roman"/>
            </a:endParaRPr>
          </a:p>
        </p:txBody>
      </p:sp>
      <p:graphicFrame>
        <p:nvGraphicFramePr>
          <p:cNvPr id="11" name="Google Shape;692;p30"/>
          <p:cNvGraphicFramePr/>
          <p:nvPr>
            <p:extLst>
              <p:ext uri="{D42A27DB-BD31-4B8C-83A1-F6EECF244321}">
                <p14:modId xmlns:p14="http://schemas.microsoft.com/office/powerpoint/2010/main" val="2813822648"/>
              </p:ext>
            </p:extLst>
          </p:nvPr>
        </p:nvGraphicFramePr>
        <p:xfrm>
          <a:off x="2797912" y="2445916"/>
          <a:ext cx="8462200" cy="2750947"/>
        </p:xfrm>
        <a:graphic>
          <a:graphicData uri="http://schemas.openxmlformats.org/drawingml/2006/table">
            <a:tbl>
              <a:tblPr firstRow="1" firstCol="1" bandRow="1">
                <a:noFill/>
              </a:tblPr>
              <a:tblGrid>
                <a:gridCol w="8462200">
                  <a:extLst>
                    <a:ext uri="{9D8B030D-6E8A-4147-A177-3AD203B41FA5}">
                      <a16:colId xmlns:a16="http://schemas.microsoft.com/office/drawing/2014/main" val="20000"/>
                    </a:ext>
                  </a:extLst>
                </a:gridCol>
              </a:tblGrid>
              <a:tr h="146445">
                <a:tc>
                  <a:txBody>
                    <a:bodyPr/>
                    <a:lstStyle/>
                    <a:p>
                      <a:pPr marL="202565" marR="0" lvl="0" indent="0" algn="ctr" rtl="0">
                        <a:spcBef>
                          <a:spcPts val="0"/>
                        </a:spcBef>
                        <a:spcAft>
                          <a:spcPts val="0"/>
                        </a:spcAft>
                        <a:buNone/>
                      </a:pPr>
                      <a:r>
                        <a:rPr lang="en-US" sz="1200" b="1" u="none" strike="noStrike" cap="none" dirty="0">
                          <a:solidFill>
                            <a:srgbClr val="FF0000"/>
                          </a:solidFill>
                        </a:rPr>
                        <a:t>The evaluation manager should:</a:t>
                      </a:r>
                      <a:endParaRPr sz="1600" b="1" u="none" strike="noStrike" cap="none" dirty="0">
                        <a:solidFill>
                          <a:srgbClr val="FF0000"/>
                        </a:solidFill>
                      </a:endParaRPr>
                    </a:p>
                  </a:txBody>
                  <a:tcPr marL="0" marR="0" marT="0" marB="0"/>
                </a:tc>
                <a:extLst>
                  <a:ext uri="{0D108BD9-81ED-4DB2-BD59-A6C34878D82A}">
                    <a16:rowId xmlns:a16="http://schemas.microsoft.com/office/drawing/2014/main" val="10000"/>
                  </a:ext>
                </a:extLst>
              </a:tr>
              <a:tr h="2563224">
                <a:tc>
                  <a:txBody>
                    <a:bodyPr/>
                    <a:lstStyle/>
                    <a:p>
                      <a:pPr marL="0" marR="0" lvl="0" indent="0" algn="l" rtl="0">
                        <a:spcBef>
                          <a:spcPts val="0"/>
                        </a:spcBef>
                        <a:spcAft>
                          <a:spcPts val="0"/>
                        </a:spcAft>
                        <a:buNone/>
                      </a:pPr>
                      <a:r>
                        <a:rPr lang="en-US" sz="900" b="1" u="none" strike="noStrike" cap="none" dirty="0"/>
                        <a:t> </a:t>
                      </a:r>
                      <a:endParaRPr sz="1000" b="1" u="none" strike="noStrike" cap="none" dirty="0"/>
                    </a:p>
                    <a:p>
                      <a:pPr marL="342900" marR="224155" lvl="0" indent="-342900" algn="ctr" rtl="0">
                        <a:lnSpc>
                          <a:spcPct val="102000"/>
                        </a:lnSpc>
                        <a:spcBef>
                          <a:spcPts val="0"/>
                        </a:spcBef>
                        <a:spcAft>
                          <a:spcPts val="0"/>
                        </a:spcAft>
                        <a:buClr>
                          <a:schemeClr val="lt1"/>
                        </a:buClr>
                        <a:buSzPts val="1000"/>
                        <a:buFont typeface="Trebuchet MS"/>
                        <a:buChar char="•"/>
                      </a:pPr>
                      <a:r>
                        <a:rPr lang="en-US" sz="1200" b="1" u="none" strike="noStrike" cap="none" dirty="0">
                          <a:solidFill>
                            <a:srgbClr val="7030A0"/>
                          </a:solidFill>
                        </a:rPr>
                        <a:t>Ensure that the evaluation objectives are clear and that the methodologies and activities implemented by the evaluator(s) will contribute to reaching them;</a:t>
                      </a:r>
                      <a:endParaRPr sz="1600" b="1" u="none" strike="noStrike" cap="none" dirty="0">
                        <a:solidFill>
                          <a:srgbClr val="7030A0"/>
                        </a:solidFill>
                      </a:endParaRPr>
                    </a:p>
                    <a:p>
                      <a:pPr marL="342900" marR="224155" lvl="0" indent="-342900" algn="ctr" rtl="0">
                        <a:lnSpc>
                          <a:spcPct val="102000"/>
                        </a:lnSpc>
                        <a:spcBef>
                          <a:spcPts val="150"/>
                        </a:spcBef>
                        <a:spcAft>
                          <a:spcPts val="0"/>
                        </a:spcAft>
                        <a:buClr>
                          <a:schemeClr val="lt1"/>
                        </a:buClr>
                        <a:buSzPts val="1000"/>
                        <a:buFont typeface="Trebuchet MS"/>
                        <a:buChar char="•"/>
                      </a:pPr>
                      <a:r>
                        <a:rPr lang="en-US" sz="1200" b="1" u="none" strike="noStrike" cap="none" dirty="0">
                          <a:solidFill>
                            <a:srgbClr val="7030A0"/>
                          </a:solidFill>
                        </a:rPr>
                        <a:t>Maintain ownership of the evaluation by ensuring that the decision-making responsibility is retained and that decisions are made in a timely manner;</a:t>
                      </a:r>
                      <a:endParaRPr sz="1600" b="1" u="none" strike="noStrike" cap="none" dirty="0">
                        <a:solidFill>
                          <a:srgbClr val="7030A0"/>
                        </a:solidFill>
                      </a:endParaRPr>
                    </a:p>
                    <a:p>
                      <a:pPr marL="342900" marR="223520" lvl="0" indent="-342900" algn="ctr" rtl="0">
                        <a:lnSpc>
                          <a:spcPct val="102000"/>
                        </a:lnSpc>
                        <a:spcBef>
                          <a:spcPts val="150"/>
                        </a:spcBef>
                        <a:spcAft>
                          <a:spcPts val="0"/>
                        </a:spcAft>
                        <a:buClr>
                          <a:schemeClr val="lt1"/>
                        </a:buClr>
                        <a:buSzPts val="1000"/>
                        <a:buFont typeface="Trebuchet MS"/>
                        <a:buChar char="•"/>
                      </a:pPr>
                      <a:r>
                        <a:rPr lang="en-US" sz="1200" b="1" u="none" strike="noStrike" cap="none" dirty="0">
                          <a:solidFill>
                            <a:srgbClr val="7030A0"/>
                          </a:solidFill>
                        </a:rPr>
                        <a:t>Monitor the progress of the evaluation and provide relevant and timely feedback and guidance to the evaluator(s);</a:t>
                      </a:r>
                      <a:endParaRPr sz="1600" b="1" u="none" strike="noStrike" cap="none" dirty="0">
                        <a:solidFill>
                          <a:srgbClr val="7030A0"/>
                        </a:solidFill>
                      </a:endParaRPr>
                    </a:p>
                    <a:p>
                      <a:pPr marL="342900" marR="0" lvl="0" indent="-342900" algn="ctr" rtl="0">
                        <a:spcBef>
                          <a:spcPts val="150"/>
                        </a:spcBef>
                        <a:spcAft>
                          <a:spcPts val="0"/>
                        </a:spcAft>
                        <a:buClr>
                          <a:schemeClr val="lt1"/>
                        </a:buClr>
                        <a:buSzPts val="1000"/>
                        <a:buFont typeface="Trebuchet MS"/>
                        <a:buChar char="•"/>
                      </a:pPr>
                      <a:r>
                        <a:rPr lang="en-US" sz="1200" b="1" u="none" strike="noStrike" cap="none" dirty="0">
                          <a:solidFill>
                            <a:srgbClr val="7030A0"/>
                          </a:solidFill>
                        </a:rPr>
                        <a:t>Consider and discuss suggestions from evaluators of possible solutions, if problems arise;</a:t>
                      </a:r>
                      <a:endParaRPr sz="1600" b="1" u="none" strike="noStrike" cap="none" dirty="0">
                        <a:solidFill>
                          <a:srgbClr val="7030A0"/>
                        </a:solidFill>
                      </a:endParaRPr>
                    </a:p>
                    <a:p>
                      <a:pPr marL="342900" marR="222884" lvl="0" indent="-342900" algn="ctr" rtl="0">
                        <a:lnSpc>
                          <a:spcPct val="102000"/>
                        </a:lnSpc>
                        <a:spcBef>
                          <a:spcPts val="180"/>
                        </a:spcBef>
                        <a:spcAft>
                          <a:spcPts val="0"/>
                        </a:spcAft>
                        <a:buClr>
                          <a:schemeClr val="lt1"/>
                        </a:buClr>
                        <a:buSzPts val="1000"/>
                        <a:buFont typeface="Trebuchet MS"/>
                        <a:buChar char="•"/>
                      </a:pPr>
                      <a:r>
                        <a:rPr lang="en-US" sz="1200" b="1" u="none" strike="noStrike" cap="none" dirty="0">
                          <a:solidFill>
                            <a:srgbClr val="7030A0"/>
                          </a:solidFill>
                        </a:rPr>
                        <a:t>Discuss and ensure agreement on communication protocols, from the beginning, with all evaluation actors;</a:t>
                      </a:r>
                      <a:endParaRPr sz="1600" b="1" u="none" strike="noStrike" cap="none" dirty="0">
                        <a:solidFill>
                          <a:srgbClr val="7030A0"/>
                        </a:solidFill>
                      </a:endParaRPr>
                    </a:p>
                    <a:p>
                      <a:pPr marL="342900" marR="223520" lvl="0" indent="-342900" algn="ctr" rtl="0">
                        <a:lnSpc>
                          <a:spcPct val="102000"/>
                        </a:lnSpc>
                        <a:spcBef>
                          <a:spcPts val="150"/>
                        </a:spcBef>
                        <a:spcAft>
                          <a:spcPts val="0"/>
                        </a:spcAft>
                        <a:buClr>
                          <a:schemeClr val="lt1"/>
                        </a:buClr>
                        <a:buSzPts val="1000"/>
                        <a:buFont typeface="Trebuchet MS"/>
                        <a:buChar char="•"/>
                      </a:pPr>
                      <a:r>
                        <a:rPr lang="en-US" sz="1200" b="1" u="none" strike="noStrike" cap="none" dirty="0">
                          <a:solidFill>
                            <a:srgbClr val="7030A0"/>
                          </a:solidFill>
                        </a:rPr>
                        <a:t>Ensure evaluators, the evaluation commissioner and evaluation committees have full access to information from the beginning;</a:t>
                      </a:r>
                      <a:endParaRPr sz="1600" b="1" u="none" strike="noStrike" cap="none" dirty="0">
                        <a:solidFill>
                          <a:srgbClr val="7030A0"/>
                        </a:solidFill>
                      </a:endParaRPr>
                    </a:p>
                    <a:p>
                      <a:pPr marL="342900" marR="223520" lvl="0" indent="-342900" algn="ctr" rtl="0">
                        <a:lnSpc>
                          <a:spcPct val="102000"/>
                        </a:lnSpc>
                        <a:spcBef>
                          <a:spcPts val="150"/>
                        </a:spcBef>
                        <a:spcAft>
                          <a:spcPts val="0"/>
                        </a:spcAft>
                        <a:buClr>
                          <a:schemeClr val="lt1"/>
                        </a:buClr>
                        <a:buSzPts val="1000"/>
                        <a:buFont typeface="Trebuchet MS"/>
                        <a:buChar char="•"/>
                      </a:pPr>
                      <a:r>
                        <a:rPr lang="en-US" sz="1200" b="1" u="none" strike="noStrike" cap="none" dirty="0">
                          <a:solidFill>
                            <a:srgbClr val="7030A0"/>
                          </a:solidFill>
                        </a:rPr>
                        <a:t>Meet with evaluators, the evaluation steering committee and stakeholders to discuss draft reports and revisions;</a:t>
                      </a:r>
                      <a:endParaRPr sz="1600" b="1" u="none" strike="noStrike" cap="none" dirty="0">
                        <a:solidFill>
                          <a:srgbClr val="7030A0"/>
                        </a:solidFill>
                      </a:endParaRPr>
                    </a:p>
                    <a:p>
                      <a:pPr marL="342900" marR="0" lvl="0" indent="-342900" algn="ctr" rtl="0">
                        <a:spcBef>
                          <a:spcPts val="150"/>
                        </a:spcBef>
                        <a:spcAft>
                          <a:spcPts val="0"/>
                        </a:spcAft>
                        <a:buClr>
                          <a:schemeClr val="lt1"/>
                        </a:buClr>
                        <a:buSzPts val="1000"/>
                        <a:buFont typeface="Trebuchet MS"/>
                        <a:buChar char="•"/>
                      </a:pPr>
                      <a:r>
                        <a:rPr lang="en-US" sz="1200" b="1" u="none" strike="noStrike" cap="none" dirty="0">
                          <a:solidFill>
                            <a:srgbClr val="7030A0"/>
                          </a:solidFill>
                        </a:rPr>
                        <a:t>Approve the final report and organize a presentation of the evaluation findings for stakeholders;</a:t>
                      </a:r>
                      <a:endParaRPr sz="1600" b="1" u="none" strike="noStrike" cap="none" dirty="0">
                        <a:solidFill>
                          <a:srgbClr val="7030A0"/>
                        </a:solidFill>
                      </a:endParaRPr>
                    </a:p>
                    <a:p>
                      <a:pPr marL="342900" marR="0" lvl="0" indent="-342900" algn="ctr" rtl="0">
                        <a:spcBef>
                          <a:spcPts val="185"/>
                        </a:spcBef>
                        <a:spcAft>
                          <a:spcPts val="0"/>
                        </a:spcAft>
                        <a:buClr>
                          <a:schemeClr val="lt1"/>
                        </a:buClr>
                        <a:buSzPts val="1000"/>
                        <a:buFont typeface="Trebuchet MS"/>
                        <a:buChar char="•"/>
                      </a:pPr>
                      <a:r>
                        <a:rPr lang="en-US" sz="1200" b="1" u="none" strike="noStrike" cap="none" dirty="0">
                          <a:solidFill>
                            <a:srgbClr val="7030A0"/>
                          </a:solidFill>
                        </a:rPr>
                        <a:t>Provide a management response that responds to all recommendations for follow-up.</a:t>
                      </a:r>
                      <a:endParaRPr sz="1600" b="1" u="none" strike="noStrike" cap="none" dirty="0">
                        <a:solidFill>
                          <a:srgbClr val="7030A0"/>
                        </a:solidFill>
                        <a:latin typeface="Trebuchet MS"/>
                        <a:ea typeface="Trebuchet MS"/>
                        <a:cs typeface="Trebuchet MS"/>
                        <a:sym typeface="Trebuchet MS"/>
                      </a:endParaRPr>
                    </a:p>
                  </a:txBody>
                  <a:tcPr marL="0" marR="0" marT="0" marB="0"/>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564342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5085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a:t>
            </a:r>
            <a:r>
              <a:rPr lang="en-US" sz="2800" b="1" dirty="0" smtClean="0">
                <a:latin typeface="Times New Roman" panose="02020603050405020304" pitchFamily="18" charset="0"/>
                <a:ea typeface="Tajawal Medium"/>
                <a:cs typeface="Times New Roman" panose="02020603050405020304" pitchFamily="18" charset="0"/>
                <a:sym typeface="Tajawal Medium"/>
              </a:rPr>
              <a:t>Part 2)</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374725" y="2921952"/>
            <a:ext cx="2591670" cy="2667532"/>
          </a:xfrm>
          <a:prstGeom prst="rect">
            <a:avLst/>
          </a:prstGeom>
          <a:noFill/>
          <a:ln>
            <a:noFill/>
          </a:ln>
        </p:spPr>
      </p:pic>
      <p:sp>
        <p:nvSpPr>
          <p:cNvPr id="2" name="Rectangle 1"/>
          <p:cNvSpPr/>
          <p:nvPr/>
        </p:nvSpPr>
        <p:spPr>
          <a:xfrm>
            <a:off x="4411823" y="2161724"/>
            <a:ext cx="5947141" cy="369332"/>
          </a:xfrm>
          <a:prstGeom prst="rect">
            <a:avLst/>
          </a:prstGeom>
        </p:spPr>
        <p:txBody>
          <a:bodyPr wrap="none">
            <a:spAutoFit/>
          </a:bodyPr>
          <a:lstStyle/>
          <a:p>
            <a:pPr lvl="0" algn="ctr"/>
            <a:r>
              <a:rPr lang="en-US" b="1" dirty="0">
                <a:solidFill>
                  <a:srgbClr val="1E4E79"/>
                </a:solidFill>
                <a:latin typeface="Times New Roman"/>
                <a:ea typeface="Times New Roman"/>
                <a:cs typeface="Times New Roman"/>
                <a:sym typeface="Times New Roman"/>
              </a:rPr>
              <a:t>Key roles and activities to ensure a high-quality evaluation</a:t>
            </a:r>
            <a:endParaRPr lang="en-US" b="1" dirty="0">
              <a:solidFill>
                <a:srgbClr val="1E4E79"/>
              </a:solidFill>
              <a:latin typeface="Times New Roman"/>
              <a:ea typeface="Times New Roman"/>
              <a:cs typeface="Times New Roman"/>
              <a:sym typeface="Times New Roman"/>
            </a:endParaRPr>
          </a:p>
        </p:txBody>
      </p:sp>
      <p:graphicFrame>
        <p:nvGraphicFramePr>
          <p:cNvPr id="11" name="Google Shape;712;p31"/>
          <p:cNvGraphicFramePr/>
          <p:nvPr>
            <p:extLst>
              <p:ext uri="{D42A27DB-BD31-4B8C-83A1-F6EECF244321}">
                <p14:modId xmlns:p14="http://schemas.microsoft.com/office/powerpoint/2010/main" val="3041819134"/>
              </p:ext>
            </p:extLst>
          </p:nvPr>
        </p:nvGraphicFramePr>
        <p:xfrm>
          <a:off x="2951400" y="2607103"/>
          <a:ext cx="8405800" cy="2783401"/>
        </p:xfrm>
        <a:graphic>
          <a:graphicData uri="http://schemas.openxmlformats.org/drawingml/2006/table">
            <a:tbl>
              <a:tblPr firstRow="1" firstCol="1" bandRow="1">
                <a:noFill/>
              </a:tblPr>
              <a:tblGrid>
                <a:gridCol w="8405800">
                  <a:extLst>
                    <a:ext uri="{9D8B030D-6E8A-4147-A177-3AD203B41FA5}">
                      <a16:colId xmlns:a16="http://schemas.microsoft.com/office/drawing/2014/main" val="20000"/>
                    </a:ext>
                  </a:extLst>
                </a:gridCol>
              </a:tblGrid>
              <a:tr h="290756">
                <a:tc>
                  <a:txBody>
                    <a:bodyPr/>
                    <a:lstStyle/>
                    <a:p>
                      <a:pPr marL="202565" marR="0" lvl="0" indent="0" algn="ctr" rtl="0">
                        <a:spcBef>
                          <a:spcPts val="0"/>
                        </a:spcBef>
                        <a:spcAft>
                          <a:spcPts val="0"/>
                        </a:spcAft>
                        <a:buNone/>
                      </a:pPr>
                      <a:r>
                        <a:rPr lang="en-US" sz="1400" u="none" strike="noStrike" cap="none" dirty="0">
                          <a:solidFill>
                            <a:srgbClr val="FF0000"/>
                          </a:solidFill>
                        </a:rPr>
                        <a:t>The evaluator should:</a:t>
                      </a:r>
                      <a:endParaRPr sz="1800" u="none" strike="noStrike" cap="none" dirty="0">
                        <a:solidFill>
                          <a:srgbClr val="FF0000"/>
                        </a:solidFill>
                      </a:endParaRPr>
                    </a:p>
                  </a:txBody>
                  <a:tcPr marL="0" marR="0" marT="0" marB="0"/>
                </a:tc>
                <a:extLst>
                  <a:ext uri="{0D108BD9-81ED-4DB2-BD59-A6C34878D82A}">
                    <a16:rowId xmlns:a16="http://schemas.microsoft.com/office/drawing/2014/main" val="10000"/>
                  </a:ext>
                </a:extLst>
              </a:tr>
              <a:tr h="2492645">
                <a:tc>
                  <a:txBody>
                    <a:bodyPr/>
                    <a:lstStyle/>
                    <a:p>
                      <a:pPr marL="342900" marR="0" lvl="0" indent="-342900" algn="ctr" rtl="0">
                        <a:lnSpc>
                          <a:spcPct val="102000"/>
                        </a:lnSpc>
                        <a:spcBef>
                          <a:spcPts val="0"/>
                        </a:spcBef>
                        <a:spcAft>
                          <a:spcPts val="0"/>
                        </a:spcAft>
                        <a:buClr>
                          <a:schemeClr val="dk1"/>
                        </a:buClr>
                        <a:buSzPts val="1000"/>
                        <a:buFont typeface="Trebuchet MS"/>
                        <a:buChar char="•"/>
                      </a:pPr>
                      <a:r>
                        <a:rPr lang="en-US" sz="1000" u="none" strike="noStrike" cap="none" dirty="0">
                          <a:solidFill>
                            <a:srgbClr val="7030A0"/>
                          </a:solidFill>
                        </a:rPr>
                        <a:t> </a:t>
                      </a:r>
                      <a:r>
                        <a:rPr lang="en-US" sz="1600" b="1" u="none" strike="noStrike" cap="none" dirty="0">
                          <a:solidFill>
                            <a:srgbClr val="7030A0"/>
                          </a:solidFill>
                          <a:latin typeface="Calibri"/>
                          <a:ea typeface="Calibri"/>
                          <a:cs typeface="Calibri"/>
                          <a:sym typeface="Calibri"/>
                        </a:rPr>
                        <a:t>Conduct the evaluation within the allotted time frame and budget;</a:t>
                      </a:r>
                      <a:endParaRPr sz="1600" b="1" u="none" strike="noStrike" cap="none" dirty="0">
                        <a:solidFill>
                          <a:srgbClr val="7030A0"/>
                        </a:solidFill>
                        <a:latin typeface="Calibri"/>
                        <a:ea typeface="Calibri"/>
                        <a:cs typeface="Calibri"/>
                        <a:sym typeface="Calibri"/>
                      </a:endParaRPr>
                    </a:p>
                    <a:p>
                      <a:pPr marL="342900" marR="0" lvl="0" indent="-342900" algn="ctr" rtl="0">
                        <a:lnSpc>
                          <a:spcPct val="102000"/>
                        </a:lnSpc>
                        <a:spcBef>
                          <a:spcPts val="150"/>
                        </a:spcBef>
                        <a:spcAft>
                          <a:spcPts val="0"/>
                        </a:spcAft>
                        <a:buClr>
                          <a:schemeClr val="lt1"/>
                        </a:buClr>
                        <a:buSzPts val="1000"/>
                        <a:buFont typeface="Trebuchet MS"/>
                        <a:buChar char="•"/>
                      </a:pPr>
                      <a:r>
                        <a:rPr lang="en-US" sz="1600" b="1" u="none" strike="noStrike" cap="none" dirty="0">
                          <a:solidFill>
                            <a:srgbClr val="7030A0"/>
                          </a:solidFill>
                          <a:latin typeface="Calibri"/>
                          <a:ea typeface="Calibri"/>
                          <a:cs typeface="Calibri"/>
                          <a:sym typeface="Calibri"/>
                        </a:rPr>
                        <a:t>Ensure implementation of proper methodologies for conducting surveys and analysis of data/results;</a:t>
                      </a:r>
                      <a:endParaRPr sz="1600" b="1" u="none" strike="noStrike" cap="none" dirty="0">
                        <a:solidFill>
                          <a:srgbClr val="7030A0"/>
                        </a:solidFill>
                        <a:latin typeface="Calibri"/>
                        <a:ea typeface="Calibri"/>
                        <a:cs typeface="Calibri"/>
                        <a:sym typeface="Calibri"/>
                      </a:endParaRPr>
                    </a:p>
                    <a:p>
                      <a:pPr marL="342900" marR="0" lvl="0" indent="-342900" algn="ctr" rtl="0">
                        <a:lnSpc>
                          <a:spcPct val="102000"/>
                        </a:lnSpc>
                        <a:spcBef>
                          <a:spcPts val="150"/>
                        </a:spcBef>
                        <a:spcAft>
                          <a:spcPts val="0"/>
                        </a:spcAft>
                        <a:buClr>
                          <a:schemeClr val="lt1"/>
                        </a:buClr>
                        <a:buSzPts val="1000"/>
                        <a:buFont typeface="Trebuchet MS"/>
                        <a:buChar char="•"/>
                      </a:pPr>
                      <a:r>
                        <a:rPr lang="en-US" sz="1600" b="1" u="none" strike="noStrike" cap="none" dirty="0">
                          <a:solidFill>
                            <a:srgbClr val="7030A0"/>
                          </a:solidFill>
                          <a:latin typeface="Calibri"/>
                          <a:ea typeface="Calibri"/>
                          <a:cs typeface="Calibri"/>
                          <a:sym typeface="Calibri"/>
                        </a:rPr>
                        <a:t>Provide regular progress reports to the evaluation manager/committee and communicate problems that require their attention in a timely manner;</a:t>
                      </a:r>
                      <a:endParaRPr sz="1600" b="1" u="none" strike="noStrike" cap="none" dirty="0">
                        <a:solidFill>
                          <a:srgbClr val="7030A0"/>
                        </a:solidFill>
                        <a:latin typeface="Calibri"/>
                        <a:ea typeface="Calibri"/>
                        <a:cs typeface="Calibri"/>
                        <a:sym typeface="Calibri"/>
                      </a:endParaRPr>
                    </a:p>
                    <a:p>
                      <a:pPr marL="342900" marR="0" lvl="0" indent="-342900" algn="ctr" rtl="0">
                        <a:lnSpc>
                          <a:spcPct val="102000"/>
                        </a:lnSpc>
                        <a:spcBef>
                          <a:spcPts val="150"/>
                        </a:spcBef>
                        <a:spcAft>
                          <a:spcPts val="0"/>
                        </a:spcAft>
                        <a:buClr>
                          <a:schemeClr val="lt1"/>
                        </a:buClr>
                        <a:buSzPts val="1000"/>
                        <a:buFont typeface="Trebuchet MS"/>
                        <a:buChar char="•"/>
                      </a:pPr>
                      <a:r>
                        <a:rPr lang="en-US" sz="1600" b="1" u="none" strike="noStrike" cap="none" dirty="0">
                          <a:solidFill>
                            <a:srgbClr val="7030A0"/>
                          </a:solidFill>
                          <a:latin typeface="Calibri"/>
                          <a:ea typeface="Calibri"/>
                          <a:cs typeface="Calibri"/>
                          <a:sym typeface="Calibri"/>
                        </a:rPr>
                        <a:t>Ensure that the process of commenting on the draft report is well organized and includes feedback on the corrections and clarifications on misinterpretations;</a:t>
                      </a:r>
                      <a:endParaRPr sz="1600" b="1" u="none" strike="noStrike" cap="none" dirty="0">
                        <a:solidFill>
                          <a:srgbClr val="7030A0"/>
                        </a:solidFill>
                        <a:latin typeface="Calibri"/>
                        <a:ea typeface="Calibri"/>
                        <a:cs typeface="Calibri"/>
                        <a:sym typeface="Calibri"/>
                      </a:endParaRPr>
                    </a:p>
                    <a:p>
                      <a:pPr marL="342900" marR="0" lvl="0" indent="-342900" algn="ctr" rtl="0">
                        <a:lnSpc>
                          <a:spcPct val="102000"/>
                        </a:lnSpc>
                        <a:spcBef>
                          <a:spcPts val="150"/>
                        </a:spcBef>
                        <a:spcAft>
                          <a:spcPts val="0"/>
                        </a:spcAft>
                        <a:buClr>
                          <a:schemeClr val="lt1"/>
                        </a:buClr>
                        <a:buSzPts val="1000"/>
                        <a:buFont typeface="Trebuchet MS"/>
                        <a:buChar char="•"/>
                      </a:pPr>
                      <a:r>
                        <a:rPr lang="en-US" sz="1600" b="1" u="none" strike="noStrike" cap="none" dirty="0">
                          <a:solidFill>
                            <a:srgbClr val="7030A0"/>
                          </a:solidFill>
                          <a:latin typeface="Calibri"/>
                          <a:ea typeface="Calibri"/>
                          <a:cs typeface="Calibri"/>
                          <a:sym typeface="Calibri"/>
                        </a:rPr>
                        <a:t>When requested, make a presentation of the initial findings during the conduct of the evaluation (if possible, for beneficiaries as well).</a:t>
                      </a:r>
                      <a:endParaRPr sz="1600" b="1" u="none" strike="noStrike" cap="none" dirty="0">
                        <a:solidFill>
                          <a:srgbClr val="7030A0"/>
                        </a:solidFill>
                        <a:latin typeface="Calibri"/>
                        <a:ea typeface="Calibri"/>
                        <a:cs typeface="Calibri"/>
                        <a:sym typeface="Calibri"/>
                      </a:endParaRPr>
                    </a:p>
                  </a:txBody>
                  <a:tcPr marL="0" marR="0" marT="0" marB="0"/>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6333496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0364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a:t>
            </a:r>
            <a:r>
              <a:rPr lang="en-US" sz="2800" b="1" dirty="0" smtClean="0">
                <a:latin typeface="Times New Roman" panose="02020603050405020304" pitchFamily="18" charset="0"/>
                <a:ea typeface="Tajawal Medium"/>
                <a:cs typeface="Times New Roman" panose="02020603050405020304" pitchFamily="18" charset="0"/>
                <a:sym typeface="Tajawal Medium"/>
              </a:rPr>
              <a:t>Part 2)</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715906" y="3422183"/>
            <a:ext cx="2591670" cy="2667532"/>
          </a:xfrm>
          <a:prstGeom prst="rect">
            <a:avLst/>
          </a:prstGeom>
          <a:noFill/>
          <a:ln>
            <a:noFill/>
          </a:ln>
        </p:spPr>
      </p:pic>
      <p:sp>
        <p:nvSpPr>
          <p:cNvPr id="2" name="Rectangle 1"/>
          <p:cNvSpPr/>
          <p:nvPr/>
        </p:nvSpPr>
        <p:spPr>
          <a:xfrm>
            <a:off x="3048000" y="2120950"/>
            <a:ext cx="6096000" cy="646331"/>
          </a:xfrm>
          <a:prstGeom prst="rect">
            <a:avLst/>
          </a:prstGeom>
        </p:spPr>
        <p:txBody>
          <a:bodyPr>
            <a:spAutoFit/>
          </a:bodyPr>
          <a:lstStyle/>
          <a:p>
            <a:pPr lvl="0" algn="ctr"/>
            <a:r>
              <a:rPr lang="en-US" b="1" u="sng" dirty="0" smtClean="0">
                <a:solidFill>
                  <a:srgbClr val="C00000"/>
                </a:solidFill>
                <a:latin typeface="Times New Roman"/>
                <a:ea typeface="Times New Roman"/>
                <a:cs typeface="Times New Roman"/>
                <a:sym typeface="Times New Roman"/>
              </a:rPr>
              <a:t>Follow-up </a:t>
            </a:r>
            <a:r>
              <a:rPr lang="en-US" b="1" u="sng" dirty="0">
                <a:solidFill>
                  <a:srgbClr val="C00000"/>
                </a:solidFill>
                <a:latin typeface="Times New Roman"/>
                <a:ea typeface="Times New Roman"/>
                <a:cs typeface="Times New Roman"/>
                <a:sym typeface="Times New Roman"/>
              </a:rPr>
              <a:t>and using evaluation</a:t>
            </a:r>
          </a:p>
          <a:p>
            <a:pPr lvl="0" algn="ctr"/>
            <a:endParaRPr lang="en-US" b="1" dirty="0">
              <a:solidFill>
                <a:schemeClr val="dk1"/>
              </a:solidFill>
              <a:ea typeface="Calibri"/>
              <a:cs typeface="Calibri"/>
              <a:sym typeface="Calibri"/>
            </a:endParaRPr>
          </a:p>
        </p:txBody>
      </p:sp>
      <p:grpSp>
        <p:nvGrpSpPr>
          <p:cNvPr id="11" name="Google Shape;729;p32"/>
          <p:cNvGrpSpPr/>
          <p:nvPr/>
        </p:nvGrpSpPr>
        <p:grpSpPr>
          <a:xfrm>
            <a:off x="2011741" y="2512483"/>
            <a:ext cx="8455043" cy="1193074"/>
            <a:chOff x="1786" y="379"/>
            <a:chExt cx="8323" cy="1525"/>
          </a:xfrm>
        </p:grpSpPr>
        <p:sp>
          <p:nvSpPr>
            <p:cNvPr id="12" name="Google Shape;730;p32"/>
            <p:cNvSpPr/>
            <p:nvPr/>
          </p:nvSpPr>
          <p:spPr>
            <a:xfrm>
              <a:off x="3015" y="388"/>
              <a:ext cx="7094" cy="1135"/>
            </a:xfrm>
            <a:custGeom>
              <a:avLst/>
              <a:gdLst/>
              <a:ahLst/>
              <a:cxnLst/>
              <a:rect l="l" t="t" r="r" b="b"/>
              <a:pathLst>
                <a:path w="7094" h="1135" extrusionOk="0">
                  <a:moveTo>
                    <a:pt x="0" y="0"/>
                  </a:moveTo>
                  <a:lnTo>
                    <a:pt x="0" y="1135"/>
                  </a:lnTo>
                  <a:lnTo>
                    <a:pt x="6854" y="1135"/>
                  </a:lnTo>
                  <a:lnTo>
                    <a:pt x="6930" y="1123"/>
                  </a:lnTo>
                  <a:lnTo>
                    <a:pt x="6996" y="1089"/>
                  </a:lnTo>
                  <a:lnTo>
                    <a:pt x="7048" y="1037"/>
                  </a:lnTo>
                  <a:lnTo>
                    <a:pt x="7082" y="971"/>
                  </a:lnTo>
                  <a:lnTo>
                    <a:pt x="7094" y="895"/>
                  </a:lnTo>
                  <a:lnTo>
                    <a:pt x="7094" y="240"/>
                  </a:lnTo>
                  <a:lnTo>
                    <a:pt x="7082" y="164"/>
                  </a:lnTo>
                  <a:lnTo>
                    <a:pt x="7048" y="98"/>
                  </a:lnTo>
                  <a:lnTo>
                    <a:pt x="6996" y="46"/>
                  </a:lnTo>
                  <a:lnTo>
                    <a:pt x="6930" y="12"/>
                  </a:lnTo>
                  <a:lnTo>
                    <a:pt x="6854" y="0"/>
                  </a:lnTo>
                  <a:lnTo>
                    <a:pt x="0" y="0"/>
                  </a:lnTo>
                  <a:close/>
                </a:path>
              </a:pathLst>
            </a:custGeom>
            <a:noFill/>
            <a:ln w="12700" cap="flat" cmpd="sng">
              <a:solidFill>
                <a:srgbClr val="C5BCDD"/>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3" name="Google Shape;731;p32"/>
            <p:cNvSpPr/>
            <p:nvPr/>
          </p:nvSpPr>
          <p:spPr>
            <a:xfrm>
              <a:off x="1786" y="379"/>
              <a:ext cx="1239" cy="1525"/>
            </a:xfrm>
            <a:custGeom>
              <a:avLst/>
              <a:gdLst/>
              <a:ahLst/>
              <a:cxnLst/>
              <a:rect l="l" t="t" r="r" b="b"/>
              <a:pathLst>
                <a:path w="1239" h="1525" extrusionOk="0">
                  <a:moveTo>
                    <a:pt x="1238" y="0"/>
                  </a:moveTo>
                  <a:lnTo>
                    <a:pt x="633" y="398"/>
                  </a:lnTo>
                  <a:lnTo>
                    <a:pt x="0" y="0"/>
                  </a:lnTo>
                  <a:lnTo>
                    <a:pt x="0" y="1159"/>
                  </a:lnTo>
                  <a:lnTo>
                    <a:pt x="647" y="1525"/>
                  </a:lnTo>
                  <a:lnTo>
                    <a:pt x="1238" y="1159"/>
                  </a:lnTo>
                  <a:lnTo>
                    <a:pt x="1238" y="0"/>
                  </a:lnTo>
                  <a:close/>
                </a:path>
              </a:pathLst>
            </a:custGeom>
            <a:solidFill>
              <a:srgbClr val="C5BCDD"/>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4" name="Google Shape;732;p32"/>
            <p:cNvSpPr txBox="1"/>
            <p:nvPr/>
          </p:nvSpPr>
          <p:spPr>
            <a:xfrm>
              <a:off x="1957" y="810"/>
              <a:ext cx="898" cy="793"/>
            </a:xfrm>
            <a:prstGeom prst="rect">
              <a:avLst/>
            </a:prstGeom>
            <a:noFill/>
            <a:ln>
              <a:noFill/>
            </a:ln>
          </p:spPr>
          <p:txBody>
            <a:bodyPr spcFirstLastPara="1" wrap="square" lIns="0" tIns="0" rIns="0" bIns="0" anchor="t" anchorCtr="0">
              <a:noAutofit/>
            </a:bodyPr>
            <a:lstStyle/>
            <a:p>
              <a:pPr marL="0" marR="11430" lvl="0" indent="3175" algn="ctr" rtl="0">
                <a:lnSpc>
                  <a:spcPct val="102000"/>
                </a:lnSpc>
                <a:spcBef>
                  <a:spcPts val="0"/>
                </a:spcBef>
                <a:spcAft>
                  <a:spcPts val="0"/>
                </a:spcAft>
                <a:buNone/>
              </a:pPr>
              <a:r>
                <a:rPr lang="en-US" sz="1100" b="1">
                  <a:solidFill>
                    <a:schemeClr val="dk1"/>
                  </a:solidFill>
                  <a:latin typeface="Trebuchet MS"/>
                  <a:ea typeface="Trebuchet MS"/>
                  <a:cs typeface="Trebuchet MS"/>
                  <a:sym typeface="Trebuchet MS"/>
                </a:rPr>
                <a:t>Follow-up and using evaluation</a:t>
              </a:r>
              <a:endParaRPr sz="1100" b="1">
                <a:solidFill>
                  <a:schemeClr val="dk1"/>
                </a:solidFill>
                <a:latin typeface="Trebuchet MS"/>
                <a:ea typeface="Trebuchet MS"/>
                <a:cs typeface="Trebuchet MS"/>
                <a:sym typeface="Trebuchet MS"/>
              </a:endParaRPr>
            </a:p>
          </p:txBody>
        </p:sp>
        <p:sp>
          <p:nvSpPr>
            <p:cNvPr id="15" name="Google Shape;733;p32"/>
            <p:cNvSpPr txBox="1"/>
            <p:nvPr/>
          </p:nvSpPr>
          <p:spPr>
            <a:xfrm>
              <a:off x="3365" y="574"/>
              <a:ext cx="6227" cy="721"/>
            </a:xfrm>
            <a:prstGeom prst="rect">
              <a:avLst/>
            </a:prstGeom>
            <a:noFill/>
            <a:ln>
              <a:noFill/>
            </a:ln>
          </p:spPr>
          <p:txBody>
            <a:bodyPr spcFirstLastPara="1" wrap="square" lIns="0" tIns="0" rIns="0" bIns="0" anchor="t" anchorCtr="0">
              <a:noAutofit/>
            </a:bodyPr>
            <a:lstStyle/>
            <a:p>
              <a:pPr marL="285750" marR="11430" lvl="0" indent="-285750" algn="ctr" rtl="0">
                <a:lnSpc>
                  <a:spcPct val="102000"/>
                </a:lnSpc>
                <a:spcBef>
                  <a:spcPts val="0"/>
                </a:spcBef>
                <a:spcAft>
                  <a:spcPts val="0"/>
                </a:spcAft>
                <a:buClr>
                  <a:schemeClr val="dk1"/>
                </a:buClr>
                <a:buSzPts val="1600"/>
                <a:buFont typeface="Noto Sans Symbols"/>
                <a:buChar char="✔"/>
              </a:pPr>
              <a:r>
                <a:rPr lang="en-US" sz="1600" b="1">
                  <a:solidFill>
                    <a:schemeClr val="dk1"/>
                  </a:solidFill>
                  <a:latin typeface="Times New Roman"/>
                  <a:ea typeface="Times New Roman"/>
                  <a:cs typeface="Times New Roman"/>
                  <a:sym typeface="Times New Roman"/>
                </a:rPr>
                <a:t>Follow-up on the implementation of recommendations and use of the report</a:t>
              </a:r>
              <a:endParaRPr sz="1600" b="1">
                <a:solidFill>
                  <a:schemeClr val="dk1"/>
                </a:solidFill>
                <a:latin typeface="Times New Roman"/>
                <a:ea typeface="Times New Roman"/>
                <a:cs typeface="Times New Roman"/>
                <a:sym typeface="Times New Roman"/>
              </a:endParaRPr>
            </a:p>
            <a:p>
              <a:pPr marL="285750" marR="0" lvl="0" indent="-285750" algn="ctr" rtl="0">
                <a:spcBef>
                  <a:spcPts val="10"/>
                </a:spcBef>
                <a:spcAft>
                  <a:spcPts val="0"/>
                </a:spcAft>
                <a:buClr>
                  <a:schemeClr val="dk1"/>
                </a:buClr>
                <a:buSzPts val="1600"/>
                <a:buFont typeface="Noto Sans Symbols"/>
                <a:buChar char="✔"/>
              </a:pPr>
              <a:r>
                <a:rPr lang="en-US" sz="1600" b="1">
                  <a:solidFill>
                    <a:schemeClr val="dk1"/>
                  </a:solidFill>
                  <a:latin typeface="Times New Roman"/>
                  <a:ea typeface="Times New Roman"/>
                  <a:cs typeface="Times New Roman"/>
                  <a:sym typeface="Times New Roman"/>
                </a:rPr>
                <a:t>Using and disseminating the evaluation</a:t>
              </a:r>
              <a:endParaRPr sz="1600" b="1">
                <a:solidFill>
                  <a:schemeClr val="dk1"/>
                </a:solidFill>
                <a:latin typeface="Times New Roman"/>
                <a:ea typeface="Times New Roman"/>
                <a:cs typeface="Times New Roman"/>
                <a:sym typeface="Times New Roman"/>
              </a:endParaRPr>
            </a:p>
          </p:txBody>
        </p:sp>
      </p:grpSp>
      <p:sp>
        <p:nvSpPr>
          <p:cNvPr id="8" name="Rectangle 7"/>
          <p:cNvSpPr/>
          <p:nvPr/>
        </p:nvSpPr>
        <p:spPr>
          <a:xfrm>
            <a:off x="3581048" y="3315878"/>
            <a:ext cx="7538301" cy="1708160"/>
          </a:xfrm>
          <a:prstGeom prst="rect">
            <a:avLst/>
          </a:prstGeom>
        </p:spPr>
        <p:txBody>
          <a:bodyPr wrap="square">
            <a:spAutoFit/>
          </a:bodyPr>
          <a:lstStyle/>
          <a:p>
            <a:pPr marR="244475" lvl="0" algn="just">
              <a:lnSpc>
                <a:spcPct val="150000"/>
              </a:lnSpc>
              <a:buClr>
                <a:schemeClr val="dk1"/>
              </a:buClr>
              <a:buSzPts val="1600"/>
              <a:buFont typeface="Noto Sans Symbols"/>
              <a:buChar char="⮚"/>
            </a:pPr>
            <a:r>
              <a:rPr lang="en-US" sz="1400" b="1" dirty="0">
                <a:solidFill>
                  <a:schemeClr val="dk1"/>
                </a:solidFill>
                <a:latin typeface="Times New Roman"/>
                <a:ea typeface="Times New Roman"/>
                <a:cs typeface="Times New Roman"/>
                <a:sym typeface="Times New Roman"/>
              </a:rPr>
              <a:t>A common misconception about managing an evaluation is that the evaluation process is considered finished once the final report is submitted and approved. In fact, the conduct and then approval of the report represent the first two thirds of the process, but the main raison d’être and benefit of an evaluation lies within the final third of the process, namely the use of the report, its findings and recommendations</a:t>
            </a:r>
            <a:endParaRPr lang="en-US" sz="1400" b="1" dirty="0">
              <a:solidFill>
                <a:schemeClr val="dk1"/>
              </a:solidFill>
              <a:latin typeface="Times New Roman"/>
              <a:ea typeface="Times New Roman"/>
              <a:cs typeface="Times New Roman"/>
              <a:sym typeface="Times New Roman"/>
            </a:endParaRPr>
          </a:p>
        </p:txBody>
      </p:sp>
      <p:sp>
        <p:nvSpPr>
          <p:cNvPr id="17" name="Google Shape;728;p32"/>
          <p:cNvSpPr txBox="1"/>
          <p:nvPr/>
        </p:nvSpPr>
        <p:spPr>
          <a:xfrm>
            <a:off x="5608948" y="4936375"/>
            <a:ext cx="5580668" cy="1077178"/>
          </a:xfrm>
          <a:prstGeom prst="rect">
            <a:avLst/>
          </a:prstGeom>
          <a:gradFill>
            <a:gsLst>
              <a:gs pos="0">
                <a:srgbClr val="F7BCA2"/>
              </a:gs>
              <a:gs pos="50000">
                <a:srgbClr val="F4B093"/>
              </a:gs>
              <a:gs pos="100000">
                <a:srgbClr val="F7A47F"/>
              </a:gs>
            </a:gsLst>
            <a:lin ang="5400000" scaled="0"/>
          </a:gradFill>
          <a:ln w="9525" cap="flat" cmpd="sng">
            <a:solidFill>
              <a:schemeClr val="accent2"/>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200" b="1" u="sng">
                <a:solidFill>
                  <a:schemeClr val="dk1"/>
                </a:solidFill>
                <a:latin typeface="Times New Roman"/>
                <a:ea typeface="Times New Roman"/>
                <a:cs typeface="Times New Roman"/>
                <a:sym typeface="Times New Roman"/>
              </a:rPr>
              <a:t>The final third:</a:t>
            </a:r>
            <a:endParaRPr sz="1400"/>
          </a:p>
          <a:p>
            <a:pPr marL="285750" marR="0" lvl="0" indent="-285750" algn="l" rtl="0">
              <a:spcBef>
                <a:spcPts val="0"/>
              </a:spcBef>
              <a:spcAft>
                <a:spcPts val="0"/>
              </a:spcAft>
              <a:buClr>
                <a:schemeClr val="dk1"/>
              </a:buClr>
              <a:buSzPts val="1600"/>
              <a:buFont typeface="Noto Sans Symbols"/>
              <a:buChar char="✔"/>
            </a:pPr>
            <a:r>
              <a:rPr lang="en-US" sz="1200" b="1">
                <a:solidFill>
                  <a:schemeClr val="dk1"/>
                </a:solidFill>
                <a:latin typeface="Times New Roman"/>
                <a:ea typeface="Times New Roman"/>
                <a:cs typeface="Times New Roman"/>
                <a:sym typeface="Times New Roman"/>
              </a:rPr>
              <a:t>Use and follow-up of evaluation findings and recommendations.</a:t>
            </a:r>
            <a:endParaRPr sz="1200" b="1">
              <a:solidFill>
                <a:schemeClr val="dk1"/>
              </a:solidFill>
              <a:latin typeface="Times New Roman"/>
              <a:ea typeface="Times New Roman"/>
              <a:cs typeface="Times New Roman"/>
              <a:sym typeface="Times New Roman"/>
            </a:endParaRPr>
          </a:p>
          <a:p>
            <a:pPr marL="285750" marR="0" lvl="0" indent="-285750" algn="l" rtl="0">
              <a:spcBef>
                <a:spcPts val="0"/>
              </a:spcBef>
              <a:spcAft>
                <a:spcPts val="0"/>
              </a:spcAft>
              <a:buClr>
                <a:schemeClr val="dk1"/>
              </a:buClr>
              <a:buSzPts val="1600"/>
              <a:buFont typeface="Noto Sans Symbols"/>
              <a:buChar char="✔"/>
            </a:pPr>
            <a:r>
              <a:rPr lang="en-US" sz="1200" b="1">
                <a:solidFill>
                  <a:schemeClr val="dk1"/>
                </a:solidFill>
                <a:latin typeface="Times New Roman"/>
                <a:ea typeface="Times New Roman"/>
                <a:cs typeface="Times New Roman"/>
                <a:sym typeface="Times New Roman"/>
              </a:rPr>
              <a:t>Internal and external promotion for replication and learning.</a:t>
            </a:r>
            <a:endParaRPr sz="1200" b="1">
              <a:solidFill>
                <a:schemeClr val="dk1"/>
              </a:solidFill>
              <a:latin typeface="Times New Roman"/>
              <a:ea typeface="Times New Roman"/>
              <a:cs typeface="Times New Roman"/>
              <a:sym typeface="Times New Roman"/>
            </a:endParaRPr>
          </a:p>
          <a:p>
            <a:pPr marL="285750" marR="0" lvl="0" indent="-285750" algn="l" rtl="0">
              <a:spcBef>
                <a:spcPts val="0"/>
              </a:spcBef>
              <a:spcAft>
                <a:spcPts val="0"/>
              </a:spcAft>
              <a:buClr>
                <a:schemeClr val="dk1"/>
              </a:buClr>
              <a:buSzPts val="1600"/>
              <a:buFont typeface="Noto Sans Symbols"/>
              <a:buChar char="✔"/>
            </a:pPr>
            <a:r>
              <a:rPr lang="en-US" sz="1200" b="1">
                <a:solidFill>
                  <a:schemeClr val="dk1"/>
                </a:solidFill>
                <a:latin typeface="Times New Roman"/>
                <a:ea typeface="Times New Roman"/>
                <a:cs typeface="Times New Roman"/>
                <a:sym typeface="Times New Roman"/>
              </a:rPr>
              <a:t>Use for other purposes, such as synthesis evaluations or meta evaluations.</a:t>
            </a:r>
            <a:endParaRPr sz="1200" b="1">
              <a:solidFill>
                <a:schemeClr val="dk1"/>
              </a:solidFill>
              <a:latin typeface="Times New Roman"/>
              <a:ea typeface="Times New Roman"/>
              <a:cs typeface="Times New Roman"/>
              <a:sym typeface="Times New Roman"/>
            </a:endParaRPr>
          </a:p>
          <a:p>
            <a:pPr marL="0" marR="0" lvl="0" indent="0" algn="l" rtl="0">
              <a:spcBef>
                <a:spcPts val="0"/>
              </a:spcBef>
              <a:spcAft>
                <a:spcPts val="0"/>
              </a:spcAft>
              <a:buNone/>
            </a:pPr>
            <a:endParaRPr sz="140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988713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0364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a:t>
            </a:r>
            <a:r>
              <a:rPr lang="en-US" sz="2800" b="1" dirty="0" smtClean="0">
                <a:latin typeface="Times New Roman" panose="02020603050405020304" pitchFamily="18" charset="0"/>
                <a:ea typeface="Tajawal Medium"/>
                <a:cs typeface="Times New Roman" panose="02020603050405020304" pitchFamily="18" charset="0"/>
                <a:sym typeface="Tajawal Medium"/>
              </a:rPr>
              <a:t>Part 2)</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715906" y="3422183"/>
            <a:ext cx="2591670" cy="2667532"/>
          </a:xfrm>
          <a:prstGeom prst="rect">
            <a:avLst/>
          </a:prstGeom>
          <a:noFill/>
          <a:ln>
            <a:noFill/>
          </a:ln>
        </p:spPr>
      </p:pic>
      <p:sp>
        <p:nvSpPr>
          <p:cNvPr id="2" name="Rectangle 1"/>
          <p:cNvSpPr/>
          <p:nvPr/>
        </p:nvSpPr>
        <p:spPr>
          <a:xfrm>
            <a:off x="3285362" y="2190064"/>
            <a:ext cx="7596747" cy="3970318"/>
          </a:xfrm>
          <a:prstGeom prst="rect">
            <a:avLst/>
          </a:prstGeom>
        </p:spPr>
        <p:txBody>
          <a:bodyPr wrap="square">
            <a:spAutoFit/>
          </a:bodyPr>
          <a:lstStyle/>
          <a:p>
            <a:pPr lvl="0" algn="ctr"/>
            <a:r>
              <a:rPr lang="en-US" sz="1600" b="1" u="sng" dirty="0">
                <a:solidFill>
                  <a:srgbClr val="C00000"/>
                </a:solidFill>
                <a:latin typeface="Times New Roman"/>
                <a:ea typeface="Times New Roman"/>
                <a:cs typeface="Times New Roman"/>
                <a:sym typeface="Times New Roman"/>
              </a:rPr>
              <a:t>Follow-up on implementation of recommendations and use of the report</a:t>
            </a:r>
          </a:p>
          <a:p>
            <a:pPr lvl="0" algn="ctr"/>
            <a:endParaRPr lang="en-US" sz="2000" b="1" dirty="0">
              <a:solidFill>
                <a:schemeClr val="accent2"/>
              </a:solidFill>
              <a:latin typeface="Times New Roman"/>
              <a:ea typeface="Times New Roman"/>
              <a:cs typeface="Times New Roman"/>
              <a:sym typeface="Times New Roman"/>
            </a:endParaRPr>
          </a:p>
          <a:p>
            <a:pPr marL="542925" marR="244475" lvl="0" indent="-285750" algn="just">
              <a:lnSpc>
                <a:spcPct val="150000"/>
              </a:lnSpc>
              <a:spcBef>
                <a:spcPts val="5"/>
              </a:spcBef>
              <a:buClr>
                <a:schemeClr val="dk1"/>
              </a:buClr>
              <a:buSzPts val="1800"/>
              <a:buFont typeface="Noto Sans Symbols"/>
              <a:buChar char="⮚"/>
            </a:pPr>
            <a:r>
              <a:rPr lang="en-US" sz="1600" b="1" dirty="0">
                <a:solidFill>
                  <a:schemeClr val="dk1"/>
                </a:solidFill>
                <a:latin typeface="Times New Roman"/>
                <a:ea typeface="Times New Roman"/>
                <a:cs typeface="Times New Roman"/>
                <a:sym typeface="Times New Roman"/>
              </a:rPr>
              <a:t>After the final report is approved, the evaluation commissioner or manager should work on the follow- up to the evaluation recommendations, in coordination with senior management and the project stakeholders, as appropriate. </a:t>
            </a:r>
          </a:p>
          <a:p>
            <a:pPr marL="542925" marR="244475" lvl="0" indent="-285750" algn="just">
              <a:lnSpc>
                <a:spcPct val="150000"/>
              </a:lnSpc>
              <a:spcBef>
                <a:spcPts val="5"/>
              </a:spcBef>
              <a:buClr>
                <a:schemeClr val="dk1"/>
              </a:buClr>
              <a:buSzPts val="1800"/>
              <a:buFont typeface="Noto Sans Symbols"/>
              <a:buChar char="⮚"/>
            </a:pPr>
            <a:r>
              <a:rPr lang="en-US" sz="1600" b="1" dirty="0">
                <a:solidFill>
                  <a:schemeClr val="dk1"/>
                </a:solidFill>
                <a:latin typeface="Times New Roman"/>
                <a:ea typeface="Times New Roman"/>
                <a:cs typeface="Times New Roman"/>
                <a:sym typeface="Times New Roman"/>
              </a:rPr>
              <a:t>The evaluation commissioner and manager should consider and discuss with relevant entities how the findings of the report will be communicated to a broader audience as well. The evaluation manager will then finalize the management response matrix drafted by the evaluator, in line with the instructions provided.</a:t>
            </a:r>
            <a:endParaRPr lang="en-US" sz="1600" b="1" dirty="0">
              <a:solidFill>
                <a:schemeClr val="dk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33808474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858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a:t>
            </a:r>
            <a:r>
              <a:rPr lang="en-US" sz="2800" b="1" dirty="0" smtClean="0">
                <a:latin typeface="Times New Roman" panose="02020603050405020304" pitchFamily="18" charset="0"/>
                <a:ea typeface="Tajawal Medium"/>
                <a:cs typeface="Times New Roman" panose="02020603050405020304" pitchFamily="18" charset="0"/>
                <a:sym typeface="Tajawal Medium"/>
              </a:rPr>
              <a:t>Part 2)</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665947" y="3266599"/>
            <a:ext cx="2591670" cy="2667532"/>
          </a:xfrm>
          <a:prstGeom prst="rect">
            <a:avLst/>
          </a:prstGeom>
          <a:noFill/>
          <a:ln>
            <a:noFill/>
          </a:ln>
        </p:spPr>
      </p:pic>
      <p:sp>
        <p:nvSpPr>
          <p:cNvPr id="2" name="Rectangle 1"/>
          <p:cNvSpPr/>
          <p:nvPr/>
        </p:nvSpPr>
        <p:spPr>
          <a:xfrm>
            <a:off x="3561761" y="2225870"/>
            <a:ext cx="7868239" cy="369332"/>
          </a:xfrm>
          <a:prstGeom prst="rect">
            <a:avLst/>
          </a:prstGeom>
        </p:spPr>
        <p:txBody>
          <a:bodyPr wrap="square">
            <a:spAutoFit/>
          </a:bodyPr>
          <a:lstStyle/>
          <a:p>
            <a:pPr marL="1320800" marR="1320800" lvl="0" algn="ctr">
              <a:spcBef>
                <a:spcPts val="495"/>
              </a:spcBef>
            </a:pPr>
            <a:r>
              <a:rPr lang="en-US" b="1" dirty="0">
                <a:solidFill>
                  <a:srgbClr val="1E4E79"/>
                </a:solidFill>
                <a:latin typeface="Times New Roman"/>
                <a:ea typeface="Times New Roman"/>
                <a:cs typeface="Times New Roman"/>
                <a:sym typeface="Times New Roman"/>
              </a:rPr>
              <a:t>The management response matrix is a tool to:</a:t>
            </a:r>
            <a:endParaRPr lang="en-US" b="1" dirty="0">
              <a:solidFill>
                <a:srgbClr val="1E4E79"/>
              </a:solidFill>
              <a:latin typeface="Times New Roman"/>
              <a:ea typeface="Times New Roman"/>
              <a:cs typeface="Times New Roman"/>
              <a:sym typeface="Times New Roman"/>
            </a:endParaRPr>
          </a:p>
        </p:txBody>
      </p:sp>
      <p:sp>
        <p:nvSpPr>
          <p:cNvPr id="11" name="Google Shape;765;p34"/>
          <p:cNvSpPr txBox="1"/>
          <p:nvPr/>
        </p:nvSpPr>
        <p:spPr>
          <a:xfrm>
            <a:off x="3764036" y="2897074"/>
            <a:ext cx="6944812" cy="2824995"/>
          </a:xfrm>
          <a:prstGeom prst="rect">
            <a:avLst/>
          </a:prstGeom>
          <a:solidFill>
            <a:schemeClr val="lt1"/>
          </a:solidFill>
          <a:ln w="12700" cap="flat" cmpd="sng">
            <a:solidFill>
              <a:schemeClr val="accent2"/>
            </a:solidFill>
            <a:prstDash val="solid"/>
            <a:miter lim="800000"/>
            <a:headEnd type="none" w="sm" len="sm"/>
            <a:tailEnd type="none" w="sm" len="sm"/>
          </a:ln>
        </p:spPr>
        <p:txBody>
          <a:bodyPr spcFirstLastPara="1" wrap="square" lIns="0" tIns="0" rIns="0" bIns="0" anchor="t" anchorCtr="0">
            <a:noAutofit/>
          </a:bodyPr>
          <a:lstStyle/>
          <a:p>
            <a:pPr marL="545465" marR="0" lvl="0" indent="-285750" algn="just" rtl="0">
              <a:lnSpc>
                <a:spcPct val="150000"/>
              </a:lnSpc>
              <a:spcBef>
                <a:spcPts val="0"/>
              </a:spcBef>
              <a:spcAft>
                <a:spcPts val="0"/>
              </a:spcAft>
              <a:buClr>
                <a:schemeClr val="dk1"/>
              </a:buClr>
              <a:buSzPts val="1600"/>
              <a:buFont typeface="Noto Sans Symbols"/>
              <a:buChar char="❖"/>
            </a:pPr>
            <a:r>
              <a:rPr lang="en-US" sz="1400" b="1" u="sng" dirty="0">
                <a:solidFill>
                  <a:schemeClr val="dk1"/>
                </a:solidFill>
                <a:latin typeface="Times New Roman"/>
                <a:ea typeface="Times New Roman"/>
                <a:cs typeface="Times New Roman"/>
                <a:sym typeface="Times New Roman"/>
              </a:rPr>
              <a:t>Indicate</a:t>
            </a:r>
            <a:r>
              <a:rPr lang="en-US" sz="1400" b="1" dirty="0">
                <a:solidFill>
                  <a:schemeClr val="dk1"/>
                </a:solidFill>
                <a:latin typeface="Times New Roman"/>
                <a:ea typeface="Times New Roman"/>
                <a:cs typeface="Times New Roman"/>
                <a:sym typeface="Times New Roman"/>
              </a:rPr>
              <a:t> if the evaluation recommendations are accepted, partially accepted or rejected.</a:t>
            </a:r>
            <a:endParaRPr sz="1400" b="1" dirty="0">
              <a:solidFill>
                <a:schemeClr val="dk1"/>
              </a:solidFill>
              <a:latin typeface="Times New Roman"/>
              <a:ea typeface="Times New Roman"/>
              <a:cs typeface="Times New Roman"/>
              <a:sym typeface="Times New Roman"/>
            </a:endParaRPr>
          </a:p>
          <a:p>
            <a:pPr marL="545465" marR="0" lvl="0" indent="-285750" algn="just" rtl="0">
              <a:lnSpc>
                <a:spcPct val="150000"/>
              </a:lnSpc>
              <a:spcBef>
                <a:spcPts val="795"/>
              </a:spcBef>
              <a:spcAft>
                <a:spcPts val="0"/>
              </a:spcAft>
              <a:buClr>
                <a:schemeClr val="dk1"/>
              </a:buClr>
              <a:buSzPts val="1600"/>
              <a:buFont typeface="Noto Sans Symbols"/>
              <a:buChar char="❖"/>
            </a:pPr>
            <a:r>
              <a:rPr lang="en-US" sz="1400" b="1" u="sng" dirty="0">
                <a:solidFill>
                  <a:schemeClr val="dk1"/>
                </a:solidFill>
                <a:latin typeface="Times New Roman"/>
                <a:ea typeface="Times New Roman"/>
                <a:cs typeface="Times New Roman"/>
                <a:sym typeface="Times New Roman"/>
              </a:rPr>
              <a:t>Describe</a:t>
            </a:r>
            <a:r>
              <a:rPr lang="en-US" sz="1400" b="1" dirty="0">
                <a:solidFill>
                  <a:schemeClr val="dk1"/>
                </a:solidFill>
                <a:latin typeface="Times New Roman"/>
                <a:ea typeface="Times New Roman"/>
                <a:cs typeface="Times New Roman"/>
                <a:sym typeface="Times New Roman"/>
              </a:rPr>
              <a:t> the follow-up actions to be taken to address the recommendations.</a:t>
            </a:r>
            <a:endParaRPr sz="1400" b="1" dirty="0">
              <a:solidFill>
                <a:schemeClr val="dk1"/>
              </a:solidFill>
              <a:latin typeface="Times New Roman"/>
              <a:ea typeface="Times New Roman"/>
              <a:cs typeface="Times New Roman"/>
              <a:sym typeface="Times New Roman"/>
            </a:endParaRPr>
          </a:p>
          <a:p>
            <a:pPr marL="545465" marR="0" lvl="0" indent="-285750" algn="just" rtl="0">
              <a:lnSpc>
                <a:spcPct val="150000"/>
              </a:lnSpc>
              <a:spcBef>
                <a:spcPts val="795"/>
              </a:spcBef>
              <a:spcAft>
                <a:spcPts val="0"/>
              </a:spcAft>
              <a:buClr>
                <a:schemeClr val="dk1"/>
              </a:buClr>
              <a:buSzPts val="1600"/>
              <a:buFont typeface="Noto Sans Symbols"/>
              <a:buChar char="❖"/>
            </a:pPr>
            <a:r>
              <a:rPr lang="en-US" sz="1400" b="1" u="sng" dirty="0">
                <a:solidFill>
                  <a:schemeClr val="dk1"/>
                </a:solidFill>
                <a:latin typeface="Times New Roman"/>
                <a:ea typeface="Times New Roman"/>
                <a:cs typeface="Times New Roman"/>
                <a:sym typeface="Times New Roman"/>
              </a:rPr>
              <a:t>Indicate</a:t>
            </a:r>
            <a:r>
              <a:rPr lang="en-US" sz="1400" b="1" dirty="0">
                <a:solidFill>
                  <a:schemeClr val="dk1"/>
                </a:solidFill>
                <a:latin typeface="Times New Roman"/>
                <a:ea typeface="Times New Roman"/>
                <a:cs typeface="Times New Roman"/>
                <a:sym typeface="Times New Roman"/>
              </a:rPr>
              <a:t> the deadline for follow-up actions taken and who is responsible for each action.</a:t>
            </a:r>
            <a:endParaRPr sz="1400" b="1" dirty="0">
              <a:solidFill>
                <a:schemeClr val="dk1"/>
              </a:solidFill>
              <a:latin typeface="Times New Roman"/>
              <a:ea typeface="Times New Roman"/>
              <a:cs typeface="Times New Roman"/>
              <a:sym typeface="Times New Roman"/>
            </a:endParaRPr>
          </a:p>
          <a:p>
            <a:pPr marL="545465" marR="0" lvl="0" indent="-285750" algn="just" rtl="0">
              <a:lnSpc>
                <a:spcPct val="150000"/>
              </a:lnSpc>
              <a:spcBef>
                <a:spcPts val="795"/>
              </a:spcBef>
              <a:spcAft>
                <a:spcPts val="0"/>
              </a:spcAft>
              <a:buClr>
                <a:schemeClr val="dk1"/>
              </a:buClr>
              <a:buSzPts val="1600"/>
              <a:buFont typeface="Noto Sans Symbols"/>
              <a:buChar char="❖"/>
            </a:pPr>
            <a:r>
              <a:rPr lang="en-US" sz="1400" b="1" u="sng" dirty="0">
                <a:solidFill>
                  <a:schemeClr val="dk1"/>
                </a:solidFill>
                <a:latin typeface="Times New Roman"/>
                <a:ea typeface="Times New Roman"/>
                <a:cs typeface="Times New Roman"/>
                <a:sym typeface="Times New Roman"/>
              </a:rPr>
              <a:t>Monitor</a:t>
            </a:r>
            <a:r>
              <a:rPr lang="en-US" sz="1400" b="1" dirty="0">
                <a:solidFill>
                  <a:schemeClr val="dk1"/>
                </a:solidFill>
                <a:latin typeface="Times New Roman"/>
                <a:ea typeface="Times New Roman"/>
                <a:cs typeface="Times New Roman"/>
                <a:sym typeface="Times New Roman"/>
              </a:rPr>
              <a:t> the implementation of the follow-up action.</a:t>
            </a:r>
            <a:endParaRPr sz="1400" b="1" dirty="0">
              <a:solidFill>
                <a:schemeClr val="dk1"/>
              </a:solidFill>
              <a:latin typeface="Times New Roman"/>
              <a:ea typeface="Times New Roman"/>
              <a:cs typeface="Times New Roman"/>
              <a:sym typeface="Times New Roman"/>
            </a:endParaRPr>
          </a:p>
          <a:p>
            <a:pPr marL="545465" marR="0" lvl="0" indent="-285750" algn="just" rtl="0">
              <a:lnSpc>
                <a:spcPct val="150000"/>
              </a:lnSpc>
              <a:spcBef>
                <a:spcPts val="795"/>
              </a:spcBef>
              <a:spcAft>
                <a:spcPts val="0"/>
              </a:spcAft>
              <a:buClr>
                <a:schemeClr val="dk1"/>
              </a:buClr>
              <a:buSzPts val="1600"/>
              <a:buFont typeface="Noto Sans Symbols"/>
              <a:buChar char="❖"/>
            </a:pPr>
            <a:r>
              <a:rPr lang="en-US" sz="1400" b="1" u="sng" dirty="0">
                <a:solidFill>
                  <a:schemeClr val="dk1"/>
                </a:solidFill>
                <a:latin typeface="Times New Roman"/>
                <a:ea typeface="Times New Roman"/>
                <a:cs typeface="Times New Roman"/>
                <a:sym typeface="Times New Roman"/>
              </a:rPr>
              <a:t>Facilitate </a:t>
            </a:r>
            <a:r>
              <a:rPr lang="en-US" sz="1400" b="1" dirty="0">
                <a:solidFill>
                  <a:schemeClr val="dk1"/>
                </a:solidFill>
                <a:latin typeface="Times New Roman"/>
                <a:ea typeface="Times New Roman"/>
                <a:cs typeface="Times New Roman"/>
                <a:sym typeface="Times New Roman"/>
              </a:rPr>
              <a:t>integration of accepted evaluation recommendations into future actions.</a:t>
            </a:r>
            <a:endParaRPr sz="1400" b="1" dirty="0">
              <a:solidFill>
                <a:schemeClr val="dk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1552947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0364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a:t>
            </a:r>
            <a:r>
              <a:rPr lang="en-US" sz="2800" b="1" dirty="0" smtClean="0">
                <a:latin typeface="Times New Roman" panose="02020603050405020304" pitchFamily="18" charset="0"/>
                <a:ea typeface="Tajawal Medium"/>
                <a:cs typeface="Times New Roman" panose="02020603050405020304" pitchFamily="18" charset="0"/>
                <a:sym typeface="Tajawal Medium"/>
              </a:rPr>
              <a:t>Part 2)</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715906" y="3422183"/>
            <a:ext cx="2591670" cy="2667532"/>
          </a:xfrm>
          <a:prstGeom prst="rect">
            <a:avLst/>
          </a:prstGeom>
          <a:noFill/>
          <a:ln>
            <a:noFill/>
          </a:ln>
        </p:spPr>
      </p:pic>
      <p:sp>
        <p:nvSpPr>
          <p:cNvPr id="2" name="Rectangle 1"/>
          <p:cNvSpPr/>
          <p:nvPr/>
        </p:nvSpPr>
        <p:spPr>
          <a:xfrm>
            <a:off x="3080824" y="1752488"/>
            <a:ext cx="8273592" cy="4154984"/>
          </a:xfrm>
          <a:prstGeom prst="rect">
            <a:avLst/>
          </a:prstGeom>
        </p:spPr>
        <p:txBody>
          <a:bodyPr wrap="square">
            <a:spAutoFit/>
          </a:bodyPr>
          <a:lstStyle/>
          <a:p>
            <a:pPr lvl="0" algn="ctr"/>
            <a:endParaRPr lang="en-US" sz="1600" b="1" dirty="0">
              <a:solidFill>
                <a:schemeClr val="dk1"/>
              </a:solidFill>
              <a:ea typeface="Calibri"/>
              <a:cs typeface="Calibri"/>
              <a:sym typeface="Calibri"/>
            </a:endParaRPr>
          </a:p>
          <a:p>
            <a:pPr marL="285750" lvl="0" indent="-285750" algn="ctr">
              <a:buClr>
                <a:srgbClr val="C00000"/>
              </a:buClr>
              <a:buSzPts val="1800"/>
              <a:buFont typeface="Noto Sans Symbols"/>
              <a:buChar char="⮚"/>
            </a:pPr>
            <a:r>
              <a:rPr lang="en-US" sz="1600" b="1" u="sng" dirty="0">
                <a:solidFill>
                  <a:srgbClr val="C00000"/>
                </a:solidFill>
                <a:latin typeface="Times New Roman"/>
                <a:ea typeface="Times New Roman"/>
                <a:cs typeface="Times New Roman"/>
                <a:sym typeface="Times New Roman"/>
              </a:rPr>
              <a:t>Using and disseminating the evaluation</a:t>
            </a:r>
          </a:p>
          <a:p>
            <a:pPr lvl="0" algn="ctr"/>
            <a:endParaRPr lang="en-US" sz="1600" b="1" dirty="0">
              <a:solidFill>
                <a:schemeClr val="dk1"/>
              </a:solidFill>
              <a:ea typeface="Calibri"/>
              <a:cs typeface="Calibri"/>
              <a:sym typeface="Calibri"/>
            </a:endParaRPr>
          </a:p>
          <a:p>
            <a:pPr marL="257175" marR="244475" lvl="0" algn="just">
              <a:lnSpc>
                <a:spcPct val="150000"/>
              </a:lnSpc>
              <a:spcBef>
                <a:spcPts val="5"/>
              </a:spcBef>
            </a:pPr>
            <a:r>
              <a:rPr lang="en-US" sz="1600" b="1" dirty="0">
                <a:solidFill>
                  <a:schemeClr val="dk1"/>
                </a:solidFill>
                <a:latin typeface="Times New Roman"/>
                <a:ea typeface="Times New Roman"/>
                <a:cs typeface="Times New Roman"/>
                <a:sym typeface="Times New Roman"/>
              </a:rPr>
              <a:t>Sharing and publicizing evaluation reports are important steps for guaranteeing the relevant use of evaluation. Evaluation managers and/or commissioners may want to discuss and prepare a communication and dissemination strategy, which will require deliberate action and analysis to reach the right audience. The following points may be considered:</a:t>
            </a:r>
          </a:p>
          <a:p>
            <a:pPr marL="542925" marR="244475" lvl="0" indent="-285750" algn="ctr">
              <a:lnSpc>
                <a:spcPct val="150000"/>
              </a:lnSpc>
              <a:spcBef>
                <a:spcPts val="5"/>
              </a:spcBef>
              <a:buClr>
                <a:srgbClr val="660066"/>
              </a:buClr>
              <a:buSzPts val="1800"/>
              <a:buFont typeface="Noto Sans Symbols"/>
              <a:buChar char="⮚"/>
            </a:pPr>
            <a:r>
              <a:rPr lang="en-US" sz="1600" b="1" dirty="0">
                <a:solidFill>
                  <a:srgbClr val="660066"/>
                </a:solidFill>
                <a:latin typeface="Times New Roman"/>
                <a:ea typeface="Times New Roman"/>
                <a:cs typeface="Times New Roman"/>
                <a:sym typeface="Times New Roman"/>
              </a:rPr>
              <a:t>How will the evaluation be used and disseminated?</a:t>
            </a:r>
          </a:p>
          <a:p>
            <a:pPr marL="542925" marR="244475" lvl="0" indent="-285750" algn="ctr">
              <a:lnSpc>
                <a:spcPct val="150000"/>
              </a:lnSpc>
              <a:spcBef>
                <a:spcPts val="5"/>
              </a:spcBef>
              <a:buClr>
                <a:srgbClr val="660066"/>
              </a:buClr>
              <a:buSzPts val="1800"/>
              <a:buFont typeface="Noto Sans Symbols"/>
              <a:buChar char="⮚"/>
            </a:pPr>
            <a:r>
              <a:rPr lang="en-US" sz="1600" b="1" dirty="0">
                <a:solidFill>
                  <a:srgbClr val="660066"/>
                </a:solidFill>
                <a:latin typeface="Times New Roman"/>
                <a:ea typeface="Times New Roman"/>
                <a:cs typeface="Times New Roman"/>
                <a:sym typeface="Times New Roman"/>
              </a:rPr>
              <a:t>How will the findings in the evaluation report be shared with various groups of stakeholders who may have diverging points of view?</a:t>
            </a:r>
          </a:p>
          <a:p>
            <a:pPr marL="542925" marR="244475" lvl="0" indent="-285750" algn="ctr">
              <a:lnSpc>
                <a:spcPct val="150000"/>
              </a:lnSpc>
              <a:spcBef>
                <a:spcPts val="5"/>
              </a:spcBef>
              <a:buClr>
                <a:srgbClr val="660066"/>
              </a:buClr>
              <a:buSzPts val="1800"/>
              <a:buFont typeface="Noto Sans Symbols"/>
              <a:buChar char="⮚"/>
            </a:pPr>
            <a:r>
              <a:rPr lang="en-US" sz="1600" b="1" dirty="0">
                <a:solidFill>
                  <a:srgbClr val="660066"/>
                </a:solidFill>
                <a:latin typeface="Times New Roman"/>
                <a:ea typeface="Times New Roman"/>
                <a:cs typeface="Times New Roman"/>
                <a:sym typeface="Times New Roman"/>
              </a:rPr>
              <a:t>When is the best time to disseminate the evaluation to ensure its optimal use?</a:t>
            </a:r>
            <a:endParaRPr lang="en-US" sz="1600" b="1" dirty="0">
              <a:solidFill>
                <a:srgbClr val="660066"/>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13894634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5650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a:t>
            </a:r>
            <a:r>
              <a:rPr lang="en-US" sz="2800" b="1" dirty="0" smtClean="0">
                <a:latin typeface="Times New Roman" panose="02020603050405020304" pitchFamily="18" charset="0"/>
                <a:ea typeface="Tajawal Medium"/>
                <a:cs typeface="Times New Roman" panose="02020603050405020304" pitchFamily="18" charset="0"/>
                <a:sym typeface="Tajawal Medium"/>
              </a:rPr>
              <a:t>Part 2)</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697581" y="2921952"/>
            <a:ext cx="2591670" cy="2667532"/>
          </a:xfrm>
          <a:prstGeom prst="rect">
            <a:avLst/>
          </a:prstGeom>
          <a:noFill/>
          <a:ln>
            <a:noFill/>
          </a:ln>
        </p:spPr>
      </p:pic>
      <p:sp>
        <p:nvSpPr>
          <p:cNvPr id="11" name="Google Shape;796;p36"/>
          <p:cNvSpPr/>
          <p:nvPr/>
        </p:nvSpPr>
        <p:spPr>
          <a:xfrm>
            <a:off x="3526690" y="2107780"/>
            <a:ext cx="7665871" cy="3416279"/>
          </a:xfrm>
          <a:prstGeom prst="rect">
            <a:avLst/>
          </a:prstGeom>
          <a:solidFill>
            <a:schemeClr val="lt1"/>
          </a:solidFill>
          <a:ln w="12700" cap="flat" cmpd="sng">
            <a:solidFill>
              <a:schemeClr val="accent2"/>
            </a:solidFill>
            <a:prstDash val="solid"/>
            <a:miter lim="800000"/>
            <a:headEnd type="none" w="sm" len="sm"/>
            <a:tailEnd type="none" w="sm" len="sm"/>
          </a:ln>
        </p:spPr>
        <p:txBody>
          <a:bodyPr spcFirstLastPara="1" wrap="square" lIns="91425" tIns="45700" rIns="91425" bIns="45700" anchor="t" anchorCtr="0">
            <a:spAutoFit/>
          </a:bodyPr>
          <a:lstStyle/>
          <a:p>
            <a:pPr marL="0" marR="0" lvl="0" indent="0" algn="ctr" rtl="0">
              <a:spcBef>
                <a:spcPts val="0"/>
              </a:spcBef>
              <a:spcAft>
                <a:spcPts val="0"/>
              </a:spcAft>
              <a:buNone/>
            </a:pPr>
            <a:endParaRPr sz="1600" b="1">
              <a:solidFill>
                <a:srgbClr val="C00000"/>
              </a:solidFill>
              <a:latin typeface="Times New Roman"/>
              <a:ea typeface="Times New Roman"/>
              <a:cs typeface="Times New Roman"/>
              <a:sym typeface="Times New Roman"/>
            </a:endParaRPr>
          </a:p>
          <a:p>
            <a:pPr marL="285750" marR="0" lvl="0" indent="-285750" algn="ctr" rtl="0">
              <a:spcBef>
                <a:spcPts val="0"/>
              </a:spcBef>
              <a:spcAft>
                <a:spcPts val="0"/>
              </a:spcAft>
              <a:buClr>
                <a:srgbClr val="C00000"/>
              </a:buClr>
              <a:buSzPts val="1800"/>
              <a:buFont typeface="Noto Sans Symbols"/>
              <a:buChar char="⮚"/>
            </a:pPr>
            <a:r>
              <a:rPr lang="en-US" sz="1600" b="1" u="sng">
                <a:solidFill>
                  <a:srgbClr val="C00000"/>
                </a:solidFill>
                <a:latin typeface="Times New Roman"/>
                <a:ea typeface="Times New Roman"/>
                <a:cs typeface="Times New Roman"/>
                <a:sym typeface="Times New Roman"/>
              </a:rPr>
              <a:t>Utilisation-focused evaluation and disseminating evaluation</a:t>
            </a:r>
            <a:endParaRPr sz="1600" b="1" u="sng">
              <a:solidFill>
                <a:srgbClr val="C00000"/>
              </a:solidFill>
              <a:latin typeface="Times New Roman"/>
              <a:ea typeface="Times New Roman"/>
              <a:cs typeface="Times New Roman"/>
              <a:sym typeface="Times New Roman"/>
            </a:endParaRPr>
          </a:p>
          <a:p>
            <a:pPr marL="285750" marR="0" lvl="0" indent="-171450" algn="ctr" rtl="0">
              <a:spcBef>
                <a:spcPts val="0"/>
              </a:spcBef>
              <a:spcAft>
                <a:spcPts val="0"/>
              </a:spcAft>
              <a:buClr>
                <a:schemeClr val="dk1"/>
              </a:buClr>
              <a:buSzPts val="1800"/>
              <a:buFont typeface="Noto Sans Symbols"/>
              <a:buNone/>
            </a:pPr>
            <a:endParaRPr sz="1600" b="1" u="sng">
              <a:solidFill>
                <a:srgbClr val="C00000"/>
              </a:solidFill>
              <a:latin typeface="Times New Roman"/>
              <a:ea typeface="Times New Roman"/>
              <a:cs typeface="Times New Roman"/>
              <a:sym typeface="Times New Roman"/>
            </a:endParaRPr>
          </a:p>
          <a:p>
            <a:pPr marL="742950" marR="244475" lvl="1" indent="-285750" algn="just" rtl="0">
              <a:lnSpc>
                <a:spcPct val="150000"/>
              </a:lnSpc>
              <a:spcBef>
                <a:spcPts val="5"/>
              </a:spcBef>
              <a:spcAft>
                <a:spcPts val="0"/>
              </a:spcAft>
              <a:buClr>
                <a:schemeClr val="dk1"/>
              </a:buClr>
              <a:buSzPts val="1600"/>
              <a:buFont typeface="Arial"/>
              <a:buChar char="•"/>
            </a:pPr>
            <a:r>
              <a:rPr lang="en-US" sz="1400" b="1" i="0" u="none" strike="noStrike" cap="none">
                <a:solidFill>
                  <a:schemeClr val="dk1"/>
                </a:solidFill>
                <a:latin typeface="Times New Roman"/>
                <a:ea typeface="Times New Roman"/>
                <a:cs typeface="Times New Roman"/>
                <a:sym typeface="Times New Roman"/>
              </a:rPr>
              <a:t>For reports shared internally, a similar distinction applies, as with external reports. While the evaluation of a policy may be shared more often at the departmental level, evaluations of projects, programs, as well as local or regional strategies, are more valuable for the field offices concerned and relevant thematic specialists at the regional and departmental levels. </a:t>
            </a:r>
            <a:endParaRPr sz="1400" b="1" i="0" u="none" strike="noStrike" cap="none">
              <a:solidFill>
                <a:schemeClr val="dk1"/>
              </a:solidFill>
              <a:latin typeface="Times New Roman"/>
              <a:ea typeface="Times New Roman"/>
              <a:cs typeface="Times New Roman"/>
              <a:sym typeface="Times New Roman"/>
            </a:endParaRPr>
          </a:p>
          <a:p>
            <a:pPr marL="742950" marR="244475" lvl="1" indent="-285750" algn="just" rtl="0">
              <a:lnSpc>
                <a:spcPct val="150000"/>
              </a:lnSpc>
              <a:spcBef>
                <a:spcPts val="5"/>
              </a:spcBef>
              <a:spcAft>
                <a:spcPts val="0"/>
              </a:spcAft>
              <a:buClr>
                <a:schemeClr val="dk1"/>
              </a:buClr>
              <a:buSzPts val="1600"/>
              <a:buFont typeface="Arial"/>
              <a:buChar char="•"/>
            </a:pPr>
            <a:r>
              <a:rPr lang="en-US" sz="1400" b="1" i="0" u="none" strike="noStrike" cap="none">
                <a:solidFill>
                  <a:schemeClr val="dk1"/>
                </a:solidFill>
                <a:latin typeface="Times New Roman"/>
                <a:ea typeface="Times New Roman"/>
                <a:cs typeface="Times New Roman"/>
                <a:sym typeface="Times New Roman"/>
              </a:rPr>
              <a:t>If the policy evaluation’s dissemination is mainly at the department level for the purpose of organizing the follow-up or lessons learning, it can also be shared more broadly, including worldwide, given their possible interest on a corporate policy. </a:t>
            </a:r>
            <a:endParaRPr sz="1600" b="1"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352692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5933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a:t>
            </a:r>
            <a:r>
              <a:rPr lang="en-US" sz="2800" b="1" dirty="0" smtClean="0">
                <a:latin typeface="Times New Roman" panose="02020603050405020304" pitchFamily="18" charset="0"/>
                <a:ea typeface="Tajawal Medium"/>
                <a:cs typeface="Times New Roman" panose="02020603050405020304" pitchFamily="18" charset="0"/>
                <a:sym typeface="Tajawal Medium"/>
              </a:rPr>
              <a:t>Part 2)</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744187" y="3017558"/>
            <a:ext cx="2591670" cy="2667532"/>
          </a:xfrm>
          <a:prstGeom prst="rect">
            <a:avLst/>
          </a:prstGeom>
          <a:noFill/>
          <a:ln>
            <a:noFill/>
          </a:ln>
        </p:spPr>
      </p:pic>
      <p:sp>
        <p:nvSpPr>
          <p:cNvPr id="11" name="Google Shape;812;p37"/>
          <p:cNvSpPr/>
          <p:nvPr/>
        </p:nvSpPr>
        <p:spPr>
          <a:xfrm>
            <a:off x="3978111" y="2214153"/>
            <a:ext cx="7231916" cy="3277780"/>
          </a:xfrm>
          <a:prstGeom prst="rect">
            <a:avLst/>
          </a:prstGeom>
          <a:solidFill>
            <a:schemeClr val="lt1"/>
          </a:solidFill>
          <a:ln w="12700" cap="flat" cmpd="sng">
            <a:solidFill>
              <a:schemeClr val="accent2"/>
            </a:solidFill>
            <a:prstDash val="solid"/>
            <a:miter lim="800000"/>
            <a:headEnd type="none" w="sm" len="sm"/>
            <a:tailEnd type="none" w="sm" len="sm"/>
          </a:ln>
        </p:spPr>
        <p:txBody>
          <a:bodyPr spcFirstLastPara="1" wrap="square" lIns="91425" tIns="45700" rIns="91425" bIns="45700" anchor="t" anchorCtr="0">
            <a:spAutoFit/>
          </a:bodyPr>
          <a:lstStyle/>
          <a:p>
            <a:pPr marL="285750" marR="0" lvl="0" indent="-285750" algn="just" rtl="0">
              <a:lnSpc>
                <a:spcPct val="150000"/>
              </a:lnSpc>
              <a:spcBef>
                <a:spcPts val="0"/>
              </a:spcBef>
              <a:spcAft>
                <a:spcPts val="0"/>
              </a:spcAft>
              <a:buClr>
                <a:schemeClr val="dk1"/>
              </a:buClr>
              <a:buSzPts val="1600"/>
              <a:buFont typeface="Arial"/>
              <a:buChar char="•"/>
            </a:pPr>
            <a:r>
              <a:rPr lang="en-US" sz="1400" b="1">
                <a:solidFill>
                  <a:schemeClr val="dk1"/>
                </a:solidFill>
                <a:latin typeface="Times New Roman"/>
                <a:ea typeface="Times New Roman"/>
                <a:cs typeface="Times New Roman"/>
                <a:sym typeface="Times New Roman"/>
              </a:rPr>
              <a:t>Generally, it is recommended to have just one version of a report that can be shared both externally and internally and that serves all stakeholders with varied points of view. </a:t>
            </a:r>
            <a:endParaRPr sz="1400" b="1">
              <a:solidFill>
                <a:schemeClr val="dk1"/>
              </a:solidFill>
              <a:latin typeface="Times New Roman"/>
              <a:ea typeface="Times New Roman"/>
              <a:cs typeface="Times New Roman"/>
              <a:sym typeface="Times New Roman"/>
            </a:endParaRPr>
          </a:p>
          <a:p>
            <a:pPr marL="285750" marR="0" lvl="0" indent="-285750" algn="just" rtl="0">
              <a:lnSpc>
                <a:spcPct val="150000"/>
              </a:lnSpc>
              <a:spcBef>
                <a:spcPts val="0"/>
              </a:spcBef>
              <a:spcAft>
                <a:spcPts val="0"/>
              </a:spcAft>
              <a:buClr>
                <a:schemeClr val="dk1"/>
              </a:buClr>
              <a:buSzPts val="1600"/>
              <a:buFont typeface="Arial"/>
              <a:buChar char="•"/>
            </a:pPr>
            <a:r>
              <a:rPr lang="en-US" sz="1400" b="1">
                <a:solidFill>
                  <a:schemeClr val="dk1"/>
                </a:solidFill>
                <a:latin typeface="Times New Roman"/>
                <a:ea typeface="Times New Roman"/>
                <a:cs typeface="Times New Roman"/>
                <a:sym typeface="Times New Roman"/>
              </a:rPr>
              <a:t>It has happened, in a limited number of cases, that two versions of an evaluation report – one for limited distribution and internal use and the other for external consumption – were produced; for instance, when the report contains some sections covering confidential or sensitive issues related to demobilization activities. </a:t>
            </a:r>
            <a:endParaRPr sz="1400" b="1">
              <a:solidFill>
                <a:schemeClr val="dk1"/>
              </a:solidFill>
              <a:latin typeface="Times New Roman"/>
              <a:ea typeface="Times New Roman"/>
              <a:cs typeface="Times New Roman"/>
              <a:sym typeface="Times New Roman"/>
            </a:endParaRPr>
          </a:p>
          <a:p>
            <a:pPr marL="285750" marR="0" lvl="0" indent="-285750" algn="just" rtl="0">
              <a:lnSpc>
                <a:spcPct val="150000"/>
              </a:lnSpc>
              <a:spcBef>
                <a:spcPts val="0"/>
              </a:spcBef>
              <a:spcAft>
                <a:spcPts val="0"/>
              </a:spcAft>
              <a:buClr>
                <a:schemeClr val="dk1"/>
              </a:buClr>
              <a:buSzPts val="1600"/>
              <a:buFont typeface="Arial"/>
              <a:buChar char="•"/>
            </a:pPr>
            <a:r>
              <a:rPr lang="en-US" sz="1400" b="1">
                <a:solidFill>
                  <a:schemeClr val="dk1"/>
                </a:solidFill>
                <a:latin typeface="Times New Roman"/>
                <a:ea typeface="Times New Roman"/>
                <a:cs typeface="Times New Roman"/>
                <a:sym typeface="Times New Roman"/>
              </a:rPr>
              <a:t>If uncertain about the dissemination of an evaluation report, the evaluation manager should consult with the CoM for country-level interventions, regional directors for regional or cross-regional interventions Evaluation.</a:t>
            </a:r>
            <a:endParaRPr sz="1400" b="1">
              <a:solidFill>
                <a:schemeClr val="dk1"/>
              </a:solidFill>
              <a:latin typeface="Times New Roman"/>
              <a:ea typeface="Times New Roman"/>
              <a:cs typeface="Times New Roman"/>
              <a:sym typeface="Times New Roman"/>
            </a:endParaRPr>
          </a:p>
          <a:p>
            <a:pPr marL="0" marR="0" lvl="0" indent="0" algn="ctr" rtl="0">
              <a:spcBef>
                <a:spcPts val="0"/>
              </a:spcBef>
              <a:spcAft>
                <a:spcPts val="0"/>
              </a:spcAft>
              <a:buNone/>
            </a:pPr>
            <a:endParaRPr sz="1600" b="1">
              <a:solidFill>
                <a:srgbClr val="0070C0"/>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16823316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33294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341678" y="1321409"/>
            <a:ext cx="9484116" cy="523220"/>
          </a:xfrm>
          <a:prstGeom prst="rect">
            <a:avLst/>
          </a:prstGeom>
          <a:noFill/>
        </p:spPr>
        <p:txBody>
          <a:bodyPr wrap="square" rtlCol="0">
            <a:spAutoFit/>
          </a:bodyPr>
          <a:lstStyle/>
          <a:p>
            <a:pPr lvl="0"/>
            <a:r>
              <a:rPr lang="en-US" sz="2800" b="1" dirty="0" smtClean="0">
                <a:latin typeface="Times New Roman" panose="02020603050405020304" pitchFamily="18" charset="0"/>
                <a:ea typeface="Tajawal Medium"/>
                <a:cs typeface="Times New Roman" panose="02020603050405020304" pitchFamily="18" charset="0"/>
                <a:sym typeface="Tajawal Medium"/>
              </a:rPr>
              <a:t>Session 5: Evaluation</a:t>
            </a:r>
            <a:r>
              <a:rPr lang="en-US" sz="2800" dirty="0" smtClean="0">
                <a:latin typeface="Times New Roman" panose="02020603050405020304" pitchFamily="18" charset="0"/>
                <a:cs typeface="Times New Roman" panose="02020603050405020304" pitchFamily="18" charset="0"/>
                <a:sym typeface="Tajawal Medium"/>
              </a:rPr>
              <a:t> </a:t>
            </a:r>
            <a:r>
              <a:rPr lang="en-US" sz="2800" b="1" dirty="0" smtClean="0">
                <a:latin typeface="Times New Roman" panose="02020603050405020304" pitchFamily="18" charset="0"/>
                <a:ea typeface="Tajawal Medium"/>
                <a:cs typeface="Times New Roman" panose="02020603050405020304" pitchFamily="18" charset="0"/>
                <a:sym typeface="Tajawal Medium"/>
              </a:rPr>
              <a:t>(</a:t>
            </a:r>
            <a:r>
              <a:rPr lang="en-US" sz="2800" b="1" dirty="0" smtClean="0">
                <a:latin typeface="Times New Roman" panose="02020603050405020304" pitchFamily="18" charset="0"/>
                <a:ea typeface="Tajawal Medium"/>
                <a:cs typeface="Times New Roman" panose="02020603050405020304" pitchFamily="18" charset="0"/>
                <a:sym typeface="Tajawal Medium"/>
              </a:rPr>
              <a:t>Part 2)</a:t>
            </a:r>
            <a:endParaRPr lang="en-US" sz="2800" b="1" dirty="0">
              <a:latin typeface="Times New Roman" panose="02020603050405020304" pitchFamily="18" charset="0"/>
              <a:ea typeface="Tajawal Medium"/>
              <a:cs typeface="Times New Roman" panose="02020603050405020304" pitchFamily="18" charset="0"/>
              <a:sym typeface="Tajawal Medium"/>
            </a:endParaRPr>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0" name="Google Shape;133;p3"/>
          <p:cNvPicPr preferRelativeResize="0"/>
          <p:nvPr/>
        </p:nvPicPr>
        <p:blipFill rotWithShape="1">
          <a:blip r:embed="rId3">
            <a:alphaModFix/>
          </a:blip>
          <a:srcRect/>
          <a:stretch/>
        </p:blipFill>
        <p:spPr>
          <a:xfrm>
            <a:off x="687625" y="2734864"/>
            <a:ext cx="2591670" cy="2667532"/>
          </a:xfrm>
          <a:prstGeom prst="rect">
            <a:avLst/>
          </a:prstGeom>
          <a:noFill/>
          <a:ln>
            <a:noFill/>
          </a:ln>
        </p:spPr>
      </p:pic>
      <p:sp>
        <p:nvSpPr>
          <p:cNvPr id="2" name="Rectangle 1"/>
          <p:cNvSpPr/>
          <p:nvPr/>
        </p:nvSpPr>
        <p:spPr>
          <a:xfrm>
            <a:off x="4629612" y="1875599"/>
            <a:ext cx="6096000" cy="677108"/>
          </a:xfrm>
          <a:prstGeom prst="rect">
            <a:avLst/>
          </a:prstGeom>
        </p:spPr>
        <p:txBody>
          <a:bodyPr>
            <a:spAutoFit/>
          </a:bodyPr>
          <a:lstStyle/>
          <a:p>
            <a:pPr marL="285750" lvl="0" indent="-158750">
              <a:buClr>
                <a:schemeClr val="dk1"/>
              </a:buClr>
              <a:buSzPts val="2000"/>
            </a:pPr>
            <a:endParaRPr lang="en-US" sz="2000" b="1" dirty="0">
              <a:solidFill>
                <a:schemeClr val="dk1"/>
              </a:solidFill>
              <a:latin typeface="Times New Roman"/>
              <a:ea typeface="Times New Roman"/>
              <a:cs typeface="Times New Roman"/>
              <a:sym typeface="Times New Roman"/>
            </a:endParaRPr>
          </a:p>
          <a:p>
            <a:pPr lvl="0" algn="ctr"/>
            <a:r>
              <a:rPr lang="en-US" b="1" u="sng" dirty="0">
                <a:solidFill>
                  <a:srgbClr val="C00000"/>
                </a:solidFill>
                <a:latin typeface="Times New Roman"/>
                <a:ea typeface="Times New Roman"/>
                <a:cs typeface="Times New Roman"/>
                <a:sym typeface="Times New Roman"/>
              </a:rPr>
              <a:t>Ways of sharing evaluations</a:t>
            </a:r>
            <a:endParaRPr lang="en-US" b="1" u="sng" dirty="0">
              <a:solidFill>
                <a:srgbClr val="C00000"/>
              </a:solidFill>
              <a:latin typeface="Times New Roman"/>
              <a:ea typeface="Times New Roman"/>
              <a:cs typeface="Times New Roman"/>
              <a:sym typeface="Times New Roman"/>
            </a:endParaRPr>
          </a:p>
        </p:txBody>
      </p:sp>
      <p:graphicFrame>
        <p:nvGraphicFramePr>
          <p:cNvPr id="11" name="Google Shape;828;p38"/>
          <p:cNvGraphicFramePr/>
          <p:nvPr>
            <p:extLst>
              <p:ext uri="{D42A27DB-BD31-4B8C-83A1-F6EECF244321}">
                <p14:modId xmlns:p14="http://schemas.microsoft.com/office/powerpoint/2010/main" val="1480976800"/>
              </p:ext>
            </p:extLst>
          </p:nvPr>
        </p:nvGraphicFramePr>
        <p:xfrm>
          <a:off x="4242062" y="2714192"/>
          <a:ext cx="6871100" cy="2472408"/>
        </p:xfrm>
        <a:graphic>
          <a:graphicData uri="http://schemas.openxmlformats.org/drawingml/2006/table">
            <a:tbl>
              <a:tblPr firstRow="1" firstCol="1" bandRow="1">
                <a:noFill/>
              </a:tblPr>
              <a:tblGrid>
                <a:gridCol w="6871100">
                  <a:extLst>
                    <a:ext uri="{9D8B030D-6E8A-4147-A177-3AD203B41FA5}">
                      <a16:colId xmlns:a16="http://schemas.microsoft.com/office/drawing/2014/main" val="20000"/>
                    </a:ext>
                  </a:extLst>
                </a:gridCol>
              </a:tblGrid>
              <a:tr h="120455">
                <a:tc>
                  <a:txBody>
                    <a:bodyPr/>
                    <a:lstStyle/>
                    <a:p>
                      <a:pPr marL="124460" marR="112395" lvl="0" indent="0" algn="ctr" rtl="0">
                        <a:spcBef>
                          <a:spcPts val="0"/>
                        </a:spcBef>
                        <a:spcAft>
                          <a:spcPts val="0"/>
                        </a:spcAft>
                        <a:buNone/>
                      </a:pPr>
                      <a:endParaRPr sz="1050" u="none" strike="noStrike" cap="none" dirty="0">
                        <a:latin typeface="Trebuchet MS"/>
                        <a:ea typeface="Trebuchet MS"/>
                        <a:cs typeface="Trebuchet MS"/>
                        <a:sym typeface="Trebuchet MS"/>
                      </a:endParaRPr>
                    </a:p>
                  </a:txBody>
                  <a:tcPr marL="0" marR="0" marT="0" marB="0"/>
                </a:tc>
                <a:extLst>
                  <a:ext uri="{0D108BD9-81ED-4DB2-BD59-A6C34878D82A}">
                    <a16:rowId xmlns:a16="http://schemas.microsoft.com/office/drawing/2014/main" val="10000"/>
                  </a:ext>
                </a:extLst>
              </a:tr>
              <a:tr h="2312388">
                <a:tc>
                  <a:txBody>
                    <a:bodyPr/>
                    <a:lstStyle/>
                    <a:p>
                      <a:pPr marL="949960" marR="222250" lvl="0" indent="0" algn="ctr" rtl="0">
                        <a:lnSpc>
                          <a:spcPct val="102000"/>
                        </a:lnSpc>
                        <a:spcBef>
                          <a:spcPts val="0"/>
                        </a:spcBef>
                        <a:spcAft>
                          <a:spcPts val="0"/>
                        </a:spcAft>
                        <a:buNone/>
                      </a:pPr>
                      <a:r>
                        <a:rPr lang="en-US" sz="1400" b="1" u="none" strike="noStrike" cap="none" dirty="0">
                          <a:solidFill>
                            <a:schemeClr val="dk1"/>
                          </a:solidFill>
                          <a:latin typeface="Times New Roman"/>
                          <a:ea typeface="Times New Roman"/>
                          <a:cs typeface="Times New Roman"/>
                          <a:sym typeface="Times New Roman"/>
                        </a:rPr>
                        <a:t>It is also important to consider different ways of sharing evaluations in a strategic and systematic manner to ensure that lessons can be extracted by key users and that others can benefit from the evaluation based on their needs and interest. Some examples of different ways are as follows:</a:t>
                      </a:r>
                      <a:endParaRPr sz="1400" b="1" u="none" strike="noStrike" cap="none" dirty="0">
                        <a:solidFill>
                          <a:schemeClr val="dk1"/>
                        </a:solidFill>
                        <a:latin typeface="Times New Roman"/>
                        <a:ea typeface="Times New Roman"/>
                        <a:cs typeface="Times New Roman"/>
                        <a:sym typeface="Times New Roman"/>
                      </a:endParaRPr>
                    </a:p>
                    <a:p>
                      <a:pPr marL="0" marR="0" lvl="0" indent="0" algn="ctr" rtl="0">
                        <a:spcBef>
                          <a:spcPts val="0"/>
                        </a:spcBef>
                        <a:spcAft>
                          <a:spcPts val="0"/>
                        </a:spcAft>
                        <a:buNone/>
                      </a:pPr>
                      <a:r>
                        <a:rPr lang="en-US" sz="1400" b="1" u="none" strike="noStrike" cap="none" dirty="0">
                          <a:solidFill>
                            <a:schemeClr val="dk1"/>
                          </a:solidFill>
                          <a:latin typeface="Times New Roman"/>
                          <a:ea typeface="Times New Roman"/>
                          <a:cs typeface="Times New Roman"/>
                          <a:sym typeface="Times New Roman"/>
                        </a:rPr>
                        <a:t> </a:t>
                      </a:r>
                      <a:endParaRPr sz="1400" b="1" u="none" strike="noStrike" cap="none" dirty="0">
                        <a:solidFill>
                          <a:schemeClr val="dk1"/>
                        </a:solidFill>
                        <a:latin typeface="Times New Roman"/>
                        <a:ea typeface="Times New Roman"/>
                        <a:cs typeface="Times New Roman"/>
                        <a:sym typeface="Times New Roman"/>
                      </a:endParaRPr>
                    </a:p>
                    <a:p>
                      <a:pPr marL="342900" marR="223520" lvl="0" indent="-342900" algn="ctr" rtl="0">
                        <a:lnSpc>
                          <a:spcPct val="102000"/>
                        </a:lnSpc>
                        <a:spcBef>
                          <a:spcPts val="0"/>
                        </a:spcBef>
                        <a:spcAft>
                          <a:spcPts val="0"/>
                        </a:spcAft>
                        <a:buClr>
                          <a:schemeClr val="dk1"/>
                        </a:buClr>
                        <a:buSzPts val="1000"/>
                        <a:buFont typeface="Trebuchet MS"/>
                        <a:buChar char="•"/>
                      </a:pPr>
                      <a:r>
                        <a:rPr lang="en-US" sz="1400" b="1" u="none" strike="noStrike" cap="none" dirty="0">
                          <a:solidFill>
                            <a:schemeClr val="dk1"/>
                          </a:solidFill>
                          <a:latin typeface="Times New Roman"/>
                          <a:ea typeface="Times New Roman"/>
                          <a:cs typeface="Times New Roman"/>
                          <a:sym typeface="Times New Roman"/>
                        </a:rPr>
                        <a:t>Communication strategy using various communication platforms, such as Yammer (internal), Facebook, Twitter and websites;</a:t>
                      </a:r>
                      <a:endParaRPr sz="1400" b="1" u="none" strike="noStrike" cap="none" dirty="0">
                        <a:solidFill>
                          <a:schemeClr val="dk1"/>
                        </a:solidFill>
                        <a:latin typeface="Times New Roman"/>
                        <a:ea typeface="Times New Roman"/>
                        <a:cs typeface="Times New Roman"/>
                        <a:sym typeface="Times New Roman"/>
                      </a:endParaRPr>
                    </a:p>
                    <a:p>
                      <a:pPr marL="342900" marR="0" lvl="0" indent="-342900" algn="ctr" rtl="0">
                        <a:spcBef>
                          <a:spcPts val="150"/>
                        </a:spcBef>
                        <a:spcAft>
                          <a:spcPts val="0"/>
                        </a:spcAft>
                        <a:buClr>
                          <a:schemeClr val="dk1"/>
                        </a:buClr>
                        <a:buSzPts val="1000"/>
                        <a:buFont typeface="Trebuchet MS"/>
                        <a:buChar char="•"/>
                      </a:pPr>
                      <a:r>
                        <a:rPr lang="en-US" sz="1400" b="1" u="none" strike="noStrike" cap="none" dirty="0">
                          <a:solidFill>
                            <a:schemeClr val="dk1"/>
                          </a:solidFill>
                          <a:latin typeface="Times New Roman"/>
                          <a:ea typeface="Times New Roman"/>
                          <a:cs typeface="Times New Roman"/>
                          <a:sym typeface="Times New Roman"/>
                        </a:rPr>
                        <a:t>Webinar conducted for relevant stakeholders;</a:t>
                      </a:r>
                      <a:endParaRPr sz="1400" b="1" u="none" strike="noStrike" cap="none" dirty="0">
                        <a:solidFill>
                          <a:schemeClr val="dk1"/>
                        </a:solidFill>
                        <a:latin typeface="Times New Roman"/>
                        <a:ea typeface="Times New Roman"/>
                        <a:cs typeface="Times New Roman"/>
                        <a:sym typeface="Times New Roman"/>
                      </a:endParaRPr>
                    </a:p>
                    <a:p>
                      <a:pPr marL="342900" marR="0" lvl="0" indent="-342900" algn="ctr" rtl="0">
                        <a:spcBef>
                          <a:spcPts val="180"/>
                        </a:spcBef>
                        <a:spcAft>
                          <a:spcPts val="0"/>
                        </a:spcAft>
                        <a:buClr>
                          <a:schemeClr val="dk1"/>
                        </a:buClr>
                        <a:buSzPts val="1000"/>
                        <a:buFont typeface="Trebuchet MS"/>
                        <a:buChar char="•"/>
                      </a:pPr>
                      <a:r>
                        <a:rPr lang="en-US" sz="1400" b="1" u="none" strike="noStrike" cap="none" dirty="0">
                          <a:solidFill>
                            <a:schemeClr val="dk1"/>
                          </a:solidFill>
                          <a:latin typeface="Times New Roman"/>
                          <a:ea typeface="Times New Roman"/>
                          <a:cs typeface="Times New Roman"/>
                          <a:sym typeface="Times New Roman"/>
                        </a:rPr>
                        <a:t>Video presentation of the evaluation and the response ;</a:t>
                      </a:r>
                      <a:endParaRPr sz="1400" b="1" u="none" strike="noStrike" cap="none" dirty="0">
                        <a:solidFill>
                          <a:schemeClr val="dk1"/>
                        </a:solidFill>
                        <a:latin typeface="Times New Roman"/>
                        <a:ea typeface="Times New Roman"/>
                        <a:cs typeface="Times New Roman"/>
                        <a:sym typeface="Times New Roman"/>
                      </a:endParaRPr>
                    </a:p>
                    <a:p>
                      <a:pPr marL="342900" marR="0" lvl="0" indent="-342900" algn="ctr" rtl="0">
                        <a:spcBef>
                          <a:spcPts val="180"/>
                        </a:spcBef>
                        <a:spcAft>
                          <a:spcPts val="0"/>
                        </a:spcAft>
                        <a:buClr>
                          <a:schemeClr val="dk1"/>
                        </a:buClr>
                        <a:buSzPts val="1000"/>
                        <a:buFont typeface="Trebuchet MS"/>
                        <a:buChar char="•"/>
                      </a:pPr>
                      <a:r>
                        <a:rPr lang="en-US" sz="1400" b="1" u="none" strike="noStrike" cap="none" dirty="0">
                          <a:solidFill>
                            <a:schemeClr val="dk1"/>
                          </a:solidFill>
                          <a:latin typeface="Times New Roman"/>
                          <a:ea typeface="Times New Roman"/>
                          <a:cs typeface="Times New Roman"/>
                          <a:sym typeface="Times New Roman"/>
                        </a:rPr>
                        <a:t>Workshop to discuss findings and agree on the way forward.</a:t>
                      </a:r>
                      <a:endParaRPr sz="1400" b="1" u="none" strike="noStrike" cap="none" dirty="0">
                        <a:solidFill>
                          <a:schemeClr val="dk1"/>
                        </a:solidFill>
                        <a:latin typeface="Times New Roman"/>
                        <a:ea typeface="Times New Roman"/>
                        <a:cs typeface="Times New Roman"/>
                        <a:sym typeface="Times New Roman"/>
                      </a:endParaRPr>
                    </a:p>
                  </a:txBody>
                  <a:tcPr marL="0" marR="0" marT="0" marB="0">
                    <a:solidFill>
                      <a:srgbClr val="F7CAAC"/>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8553629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2053297"/>
            <a:ext cx="10812720" cy="43016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37222" y="975974"/>
            <a:ext cx="1404457" cy="1333593"/>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56336" y="129082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889000" y="2391844"/>
            <a:ext cx="10541000" cy="923330"/>
          </a:xfrm>
          <a:prstGeom prst="rect">
            <a:avLst/>
          </a:prstGeom>
          <a:noFill/>
        </p:spPr>
        <p:txBody>
          <a:bodyPr wrap="square" rtlCol="0">
            <a:spAutoFit/>
          </a:bodyPr>
          <a:lstStyle/>
          <a:p>
            <a:endParaRPr lang="en-US" dirty="0" smtClean="0">
              <a:latin typeface="Times New Roman" panose="02020603050405020304" pitchFamily="18" charset="0"/>
              <a:cs typeface="Times New Roman" panose="02020603050405020304" pitchFamily="18" charset="0"/>
            </a:endParaRPr>
          </a:p>
          <a:p>
            <a:endParaRPr lang="en-US" dirty="0" smtClean="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Google Shape;651;p43"/>
          <p:cNvSpPr/>
          <p:nvPr/>
        </p:nvSpPr>
        <p:spPr>
          <a:xfrm>
            <a:off x="2560793" y="2053297"/>
            <a:ext cx="7454900" cy="4232910"/>
          </a:xfrm>
          <a:prstGeom prst="rect">
            <a:avLst/>
          </a:prstGeom>
          <a:blipFill rotWithShape="1">
            <a:blip r:embed="rId3">
              <a:alphaModFix/>
            </a:blip>
            <a:stretch>
              <a:fillRect/>
            </a:stretch>
          </a:blipFill>
          <a:ln>
            <a:noFill/>
          </a:ln>
        </p:spPr>
        <p:txBody>
          <a:bodyPr spcFirstLastPara="1" wrap="square" lIns="0" tIns="0" rIns="0" bIns="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3" name="TextBox 12"/>
          <p:cNvSpPr txBox="1"/>
          <p:nvPr/>
        </p:nvSpPr>
        <p:spPr>
          <a:xfrm>
            <a:off x="2341678" y="1345306"/>
            <a:ext cx="9484116" cy="461665"/>
          </a:xfrm>
          <a:prstGeom prst="rect">
            <a:avLst/>
          </a:prstGeom>
          <a:noFill/>
        </p:spPr>
        <p:txBody>
          <a:bodyPr wrap="square" rtlCol="0">
            <a:spAutoFit/>
          </a:bodyPr>
          <a:lstStyle/>
          <a:p>
            <a:pPr lvl="0"/>
            <a:r>
              <a:rPr lang="en-US" sz="2400" b="1" dirty="0" smtClean="0">
                <a:solidFill>
                  <a:schemeClr val="dk1"/>
                </a:solidFill>
                <a:latin typeface="Times New Roman" panose="02020603050405020304" pitchFamily="18" charset="0"/>
                <a:ea typeface="Calibri"/>
                <a:cs typeface="Times New Roman" panose="02020603050405020304" pitchFamily="18" charset="0"/>
                <a:sym typeface="Calibri"/>
              </a:rPr>
              <a:t>Time for Questions</a:t>
            </a:r>
            <a:endParaRPr lang="en-US" sz="2400" b="1" dirty="0">
              <a:solidFill>
                <a:schemeClr val="dk1"/>
              </a:solidFill>
              <a:latin typeface="Times New Roman" panose="02020603050405020304" pitchFamily="18" charset="0"/>
              <a:ea typeface="Calibri"/>
              <a:cs typeface="Times New Roman" panose="02020603050405020304" pitchFamily="18" charset="0"/>
              <a:sym typeface="Calibri"/>
            </a:endParaRPr>
          </a:p>
        </p:txBody>
      </p:sp>
    </p:spTree>
    <p:extLst>
      <p:ext uri="{BB962C8B-B14F-4D97-AF65-F5344CB8AC3E}">
        <p14:creationId xmlns:p14="http://schemas.microsoft.com/office/powerpoint/2010/main" val="24606788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11162724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2" ma:contentTypeDescription="Create a new document." ma:contentTypeScope="" ma:versionID="9cb3c2270863ea599cccc25405b8c8e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6597ff29255a8495770eff6795071b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47A3BD0-ADCC-4692-A9A9-0A9ADFE0A64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57B3926-F187-4C52-89AA-9D60A69A7753}">
  <ds:schemaRefs>
    <ds:schemaRef ds:uri="http://schemas.microsoft.com/sharepoint/v3/contenttype/forms"/>
  </ds:schemaRefs>
</ds:datastoreItem>
</file>

<file path=customXml/itemProps3.xml><?xml version="1.0" encoding="utf-8"?>
<ds:datastoreItem xmlns:ds="http://schemas.openxmlformats.org/officeDocument/2006/customXml" ds:itemID="{FDEC6176-97B6-49B1-A7DA-A710E7CEF538}">
  <ds:schemaRefs>
    <ds:schemaRef ds:uri="http://purl.org/dc/elements/1.1/"/>
    <ds:schemaRef ds:uri="http://schemas.microsoft.com/office/2006/documentManagement/types"/>
    <ds:schemaRef ds:uri="http://schemas.openxmlformats.org/package/2006/metadata/core-properties"/>
    <ds:schemaRef ds:uri="d13aca44-ef33-4cf4-9980-7f0b00e6eeb9"/>
    <ds:schemaRef ds:uri="http://purl.org/dc/dcmitype/"/>
    <ds:schemaRef ds:uri="http://purl.org/dc/terms/"/>
    <ds:schemaRef ds:uri="http://www.w3.org/XML/1998/namespace"/>
    <ds:schemaRef ds:uri="http://schemas.microsoft.com/office/2006/metadata/properties"/>
    <ds:schemaRef ds:uri="http://schemas.microsoft.com/office/infopath/2007/PartnerControls"/>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415</TotalTime>
  <Words>4080</Words>
  <Application>Microsoft Office PowerPoint</Application>
  <PresentationFormat>Widescreen</PresentationFormat>
  <Paragraphs>378</Paragraphs>
  <Slides>40</Slides>
  <Notes>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40</vt:i4>
      </vt:variant>
    </vt:vector>
  </HeadingPairs>
  <TitlesOfParts>
    <vt:vector size="50" baseType="lpstr">
      <vt:lpstr>Arial</vt:lpstr>
      <vt:lpstr>Calibri</vt:lpstr>
      <vt:lpstr>Calibri Light</vt:lpstr>
      <vt:lpstr>Noto Sans Symbols</vt:lpstr>
      <vt:lpstr>Roboto Light</vt:lpstr>
      <vt:lpstr>Tahoma</vt:lpstr>
      <vt:lpstr>Tajawal Medium</vt:lpstr>
      <vt:lpstr>Times New Roman</vt:lpstr>
      <vt:lpstr>Trebuchet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Eyad Mohamed Barakat</cp:lastModifiedBy>
  <cp:revision>59</cp:revision>
  <dcterms:created xsi:type="dcterms:W3CDTF">2023-04-29T09:08:00Z</dcterms:created>
  <dcterms:modified xsi:type="dcterms:W3CDTF">2024-04-01T17:22:21Z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