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8"/>
  </p:notesMasterIdLst>
  <p:sldIdLst>
    <p:sldId id="256" r:id="rId2"/>
    <p:sldId id="270" r:id="rId3"/>
    <p:sldId id="272" r:id="rId4"/>
    <p:sldId id="276" r:id="rId5"/>
    <p:sldId id="273" r:id="rId6"/>
    <p:sldId id="274" r:id="rId7"/>
    <p:sldId id="271" r:id="rId8"/>
    <p:sldId id="280" r:id="rId9"/>
    <p:sldId id="277" r:id="rId10"/>
    <p:sldId id="265" r:id="rId11"/>
    <p:sldId id="278" r:id="rId12"/>
    <p:sldId id="279" r:id="rId13"/>
    <p:sldId id="267" r:id="rId14"/>
    <p:sldId id="268" r:id="rId15"/>
    <p:sldId id="275"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1" autoAdjust="0"/>
    <p:restoredTop sz="61712" autoAdjust="0"/>
  </p:normalViewPr>
  <p:slideViewPr>
    <p:cSldViewPr snapToGrid="0" snapToObjects="1">
      <p:cViewPr varScale="1">
        <p:scale>
          <a:sx n="69" d="100"/>
          <a:sy n="69" d="100"/>
        </p:scale>
        <p:origin x="37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755BC37-9892-402A-B7D4-E980CCC5E594}" type="datetimeFigureOut">
              <a:rPr lang="ar-SA" smtClean="0"/>
              <a:t>02/07/1447</a:t>
            </a:fld>
            <a:endParaRPr lang="ar-S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A95FB20-D93B-4E12-9770-4CD856ADC373}" type="slidenum">
              <a:rPr lang="ar-SA" smtClean="0"/>
              <a:t>‹#›</a:t>
            </a:fld>
            <a:endParaRPr lang="ar-SA"/>
          </a:p>
        </p:txBody>
      </p:sp>
    </p:spTree>
    <p:extLst>
      <p:ext uri="{BB962C8B-B14F-4D97-AF65-F5344CB8AC3E}">
        <p14:creationId xmlns:p14="http://schemas.microsoft.com/office/powerpoint/2010/main" val="1957008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2000" b="1" dirty="0"/>
          </a:p>
        </p:txBody>
      </p:sp>
      <p:sp>
        <p:nvSpPr>
          <p:cNvPr id="4" name="Slide Number Placeholder 3"/>
          <p:cNvSpPr>
            <a:spLocks noGrp="1"/>
          </p:cNvSpPr>
          <p:nvPr>
            <p:ph type="sldNum" sz="quarter" idx="5"/>
          </p:nvPr>
        </p:nvSpPr>
        <p:spPr/>
        <p:txBody>
          <a:bodyPr/>
          <a:lstStyle/>
          <a:p>
            <a:fld id="{4A95FB20-D93B-4E12-9770-4CD856ADC373}" type="slidenum">
              <a:rPr lang="ar-SA" smtClean="0"/>
              <a:t>1</a:t>
            </a:fld>
            <a:endParaRPr lang="ar-SA"/>
          </a:p>
        </p:txBody>
      </p:sp>
    </p:spTree>
    <p:extLst>
      <p:ext uri="{BB962C8B-B14F-4D97-AF65-F5344CB8AC3E}">
        <p14:creationId xmlns:p14="http://schemas.microsoft.com/office/powerpoint/2010/main" val="4251160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4A95FB20-D93B-4E12-9770-4CD856ADC373}" type="slidenum">
              <a:rPr lang="ar-SA" smtClean="0"/>
              <a:t>2</a:t>
            </a:fld>
            <a:endParaRPr lang="ar-SA"/>
          </a:p>
        </p:txBody>
      </p:sp>
    </p:spTree>
    <p:extLst>
      <p:ext uri="{BB962C8B-B14F-4D97-AF65-F5344CB8AC3E}">
        <p14:creationId xmlns:p14="http://schemas.microsoft.com/office/powerpoint/2010/main" val="2044204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dirty="0">
                <a:cs typeface="+mj-cs"/>
              </a:rPr>
              <a:t>Sales forecasting plays a vital role in retail decision-making, inventory management, and supply chain planning. Accurate forecasts help organizations reduce costs and improve operational efficiency.</a:t>
            </a:r>
          </a:p>
          <a:p>
            <a:r>
              <a:rPr lang="en-US" sz="1600" b="1" dirty="0">
                <a:cs typeface="+mj-cs"/>
              </a:rPr>
              <a:t>Traditional statistical models mainly focus on linear trends and seasonality. Machine learning models can capture nonlinear relationships, while deep learning models such as LSTM and GRU are effective at learning temporal dependencies. However, each approach has limitations when used independently, which motivates the use of a hybrid forecasting approach.</a:t>
            </a:r>
          </a:p>
          <a:p>
            <a:endParaRPr lang="ar-SA" sz="1600" b="1" dirty="0">
              <a:cs typeface="+mj-cs"/>
            </a:endParaRPr>
          </a:p>
        </p:txBody>
      </p:sp>
      <p:sp>
        <p:nvSpPr>
          <p:cNvPr id="4" name="Slide Number Placeholder 3"/>
          <p:cNvSpPr>
            <a:spLocks noGrp="1"/>
          </p:cNvSpPr>
          <p:nvPr>
            <p:ph type="sldNum" sz="quarter" idx="5"/>
          </p:nvPr>
        </p:nvSpPr>
        <p:spPr/>
        <p:txBody>
          <a:bodyPr/>
          <a:lstStyle/>
          <a:p>
            <a:fld id="{4A95FB20-D93B-4E12-9770-4CD856ADC373}" type="slidenum">
              <a:rPr lang="ar-SA" smtClean="0"/>
              <a:t>3</a:t>
            </a:fld>
            <a:endParaRPr lang="ar-SA"/>
          </a:p>
        </p:txBody>
      </p:sp>
    </p:spTree>
    <p:extLst>
      <p:ext uri="{BB962C8B-B14F-4D97-AF65-F5344CB8AC3E}">
        <p14:creationId xmlns:p14="http://schemas.microsoft.com/office/powerpoint/2010/main" val="1123057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600" b="1" dirty="0">
                <a:cs typeface="+mj-cs"/>
              </a:rPr>
              <a:t>هدفنا الأساسي هو تحسين نتائج </a:t>
            </a:r>
            <a:r>
              <a:rPr lang="ar-SA" sz="1600" b="1" dirty="0" err="1">
                <a:cs typeface="+mj-cs"/>
              </a:rPr>
              <a:t>التنبوء</a:t>
            </a:r>
            <a:r>
              <a:rPr lang="ar-SA" sz="1600" b="1" dirty="0">
                <a:cs typeface="+mj-cs"/>
              </a:rPr>
              <a:t> بالمبيعات المستقبلية باستخدام نماذج الذكاء الصناعي</a:t>
            </a:r>
            <a:br>
              <a:rPr lang="en-US" sz="1600" b="1" dirty="0">
                <a:cs typeface="+mj-cs"/>
              </a:rPr>
            </a:br>
            <a:r>
              <a:rPr lang="en-US" sz="1600" b="1" dirty="0">
                <a:cs typeface="+mj-cs"/>
              </a:rPr>
              <a:t>Difficulty with nonlinear patterns: Traditional methods like Prophet performed well for seasonal and linear trends but struggled with more complex, nonlinear </a:t>
            </a:r>
            <a:r>
              <a:rPr lang="en-US" sz="1600" b="1" dirty="0" err="1">
                <a:cs typeface="+mj-cs"/>
              </a:rPr>
              <a:t>patterns.Need</a:t>
            </a:r>
            <a:r>
              <a:rPr lang="en-US" sz="1600" b="1" dirty="0">
                <a:cs typeface="+mj-cs"/>
              </a:rPr>
              <a:t> for hybrid models: To address this, we developed a hybrid framework combining Prophet with deep learning models like LSTM and GRU, which helped capture those complex patterns and improve forecasting accuracy.</a:t>
            </a:r>
            <a:endParaRPr lang="ar-SA" sz="1600" b="1" dirty="0">
              <a:cs typeface="+mj-cs"/>
            </a:endParaRPr>
          </a:p>
        </p:txBody>
      </p:sp>
      <p:sp>
        <p:nvSpPr>
          <p:cNvPr id="4" name="Slide Number Placeholder 3"/>
          <p:cNvSpPr>
            <a:spLocks noGrp="1"/>
          </p:cNvSpPr>
          <p:nvPr>
            <p:ph type="sldNum" sz="quarter" idx="5"/>
          </p:nvPr>
        </p:nvSpPr>
        <p:spPr/>
        <p:txBody>
          <a:bodyPr/>
          <a:lstStyle/>
          <a:p>
            <a:fld id="{4A95FB20-D93B-4E12-9770-4CD856ADC373}" type="slidenum">
              <a:rPr lang="ar-SA" smtClean="0"/>
              <a:t>4</a:t>
            </a:fld>
            <a:endParaRPr lang="ar-SA"/>
          </a:p>
        </p:txBody>
      </p:sp>
    </p:spTree>
    <p:extLst>
      <p:ext uri="{BB962C8B-B14F-4D97-AF65-F5344CB8AC3E}">
        <p14:creationId xmlns:p14="http://schemas.microsoft.com/office/powerpoint/2010/main" val="1661854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5"/>
          </p:nvPr>
        </p:nvSpPr>
        <p:spPr/>
        <p:txBody>
          <a:bodyPr/>
          <a:lstStyle/>
          <a:p>
            <a:fld id="{4A95FB20-D93B-4E12-9770-4CD856ADC373}" type="slidenum">
              <a:rPr lang="ar-SA" smtClean="0"/>
              <a:t>5</a:t>
            </a:fld>
            <a:endParaRPr lang="ar-SA"/>
          </a:p>
        </p:txBody>
      </p:sp>
    </p:spTree>
    <p:extLst>
      <p:ext uri="{BB962C8B-B14F-4D97-AF65-F5344CB8AC3E}">
        <p14:creationId xmlns:p14="http://schemas.microsoft.com/office/powerpoint/2010/main" val="3371261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b="1" dirty="0"/>
              <a:t>Previous studies have shown that machine learning models outperform traditional statistical methods, and deep learning models further improve forecasting accuracy by capturing nonlinear and temporal patterns. More recent research highlights the effectiveness of hybrid forecasting approaches. However, limited work compares different deep learning architectures within a hybrid framework, which this research aims to address.</a:t>
            </a:r>
            <a:endParaRPr lang="ar-SA" b="1" dirty="0"/>
          </a:p>
        </p:txBody>
      </p:sp>
      <p:sp>
        <p:nvSpPr>
          <p:cNvPr id="4" name="Slide Number Placeholder 3"/>
          <p:cNvSpPr>
            <a:spLocks noGrp="1"/>
          </p:cNvSpPr>
          <p:nvPr>
            <p:ph type="sldNum" sz="quarter" idx="5"/>
          </p:nvPr>
        </p:nvSpPr>
        <p:spPr/>
        <p:txBody>
          <a:bodyPr/>
          <a:lstStyle/>
          <a:p>
            <a:fld id="{4A95FB20-D93B-4E12-9770-4CD856ADC373}" type="slidenum">
              <a:rPr lang="ar-SA" smtClean="0"/>
              <a:t>6</a:t>
            </a:fld>
            <a:endParaRPr lang="ar-SA"/>
          </a:p>
        </p:txBody>
      </p:sp>
    </p:spTree>
    <p:extLst>
      <p:ext uri="{BB962C8B-B14F-4D97-AF65-F5344CB8AC3E}">
        <p14:creationId xmlns:p14="http://schemas.microsoft.com/office/powerpoint/2010/main" val="3696631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 proposed framework follows a hybrid residual-learning approach. First, the Prophet model is used to generate baseline forecasts by modeling trend and seasonality. Then, the residuals between actual sales and Prophet predictions are calculated. These residuals are learned using deep learning models, specifically LSTM and GRU. The final forecast is obtained by combining the Prophet forecast with the predicted residuals.</a:t>
            </a:r>
            <a:endParaRPr lang="ar-SA" b="1" dirty="0"/>
          </a:p>
        </p:txBody>
      </p:sp>
      <p:sp>
        <p:nvSpPr>
          <p:cNvPr id="4" name="Slide Number Placeholder 3"/>
          <p:cNvSpPr>
            <a:spLocks noGrp="1"/>
          </p:cNvSpPr>
          <p:nvPr>
            <p:ph type="sldNum" sz="quarter" idx="5"/>
          </p:nvPr>
        </p:nvSpPr>
        <p:spPr/>
        <p:txBody>
          <a:bodyPr/>
          <a:lstStyle/>
          <a:p>
            <a:fld id="{4A95FB20-D93B-4E12-9770-4CD856ADC373}" type="slidenum">
              <a:rPr lang="ar-SA" smtClean="0"/>
              <a:t>7</a:t>
            </a:fld>
            <a:endParaRPr lang="ar-SA"/>
          </a:p>
        </p:txBody>
      </p:sp>
    </p:spTree>
    <p:extLst>
      <p:ext uri="{BB962C8B-B14F-4D97-AF65-F5344CB8AC3E}">
        <p14:creationId xmlns:p14="http://schemas.microsoft.com/office/powerpoint/2010/main" val="1597408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 experimental results show that both hybrid models outperform the standalone Prophet model across all evaluation metrics. Among the hybrid approaches, the </a:t>
            </a:r>
            <a:r>
              <a:rPr lang="en-US" b="1" dirty="0" err="1"/>
              <a:t>Prophet+LSTM</a:t>
            </a:r>
            <a:r>
              <a:rPr lang="en-US" b="1" dirty="0"/>
              <a:t> model achieved the best overall performance, while the </a:t>
            </a:r>
            <a:r>
              <a:rPr lang="en-US" b="1" dirty="0" err="1"/>
              <a:t>Prophet+GRU</a:t>
            </a:r>
            <a:r>
              <a:rPr lang="en-US" b="1" dirty="0"/>
              <a:t> model produced comparable results with lower computational complexity.</a:t>
            </a:r>
            <a:endParaRPr lang="ar-SA" b="1" dirty="0"/>
          </a:p>
        </p:txBody>
      </p:sp>
      <p:sp>
        <p:nvSpPr>
          <p:cNvPr id="4" name="Slide Number Placeholder 3"/>
          <p:cNvSpPr>
            <a:spLocks noGrp="1"/>
          </p:cNvSpPr>
          <p:nvPr>
            <p:ph type="sldNum" sz="quarter" idx="5"/>
          </p:nvPr>
        </p:nvSpPr>
        <p:spPr/>
        <p:txBody>
          <a:bodyPr/>
          <a:lstStyle/>
          <a:p>
            <a:fld id="{4A95FB20-D93B-4E12-9770-4CD856ADC373}" type="slidenum">
              <a:rPr lang="ar-SA" smtClean="0"/>
              <a:t>10</a:t>
            </a:fld>
            <a:endParaRPr lang="ar-SA"/>
          </a:p>
        </p:txBody>
      </p:sp>
    </p:spTree>
    <p:extLst>
      <p:ext uri="{BB962C8B-B14F-4D97-AF65-F5344CB8AC3E}">
        <p14:creationId xmlns:p14="http://schemas.microsoft.com/office/powerpoint/2010/main" val="2617977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research demonstrates that combining statistical and deep learning models leads to more accurate and robust sales forecasting. The proposed hybrid framework successfully captures both linear and nonlinear patterns in sales data and is suitable for practical retail applications.</a:t>
            </a:r>
            <a:endParaRPr lang="ar-SA" dirty="0"/>
          </a:p>
        </p:txBody>
      </p:sp>
      <p:sp>
        <p:nvSpPr>
          <p:cNvPr id="4" name="Slide Number Placeholder 3"/>
          <p:cNvSpPr>
            <a:spLocks noGrp="1"/>
          </p:cNvSpPr>
          <p:nvPr>
            <p:ph type="sldNum" sz="quarter" idx="5"/>
          </p:nvPr>
        </p:nvSpPr>
        <p:spPr/>
        <p:txBody>
          <a:bodyPr/>
          <a:lstStyle/>
          <a:p>
            <a:fld id="{4A95FB20-D93B-4E12-9770-4CD856ADC373}" type="slidenum">
              <a:rPr lang="ar-SA" smtClean="0"/>
              <a:t>13</a:t>
            </a:fld>
            <a:endParaRPr lang="ar-SA"/>
          </a:p>
        </p:txBody>
      </p:sp>
    </p:spTree>
    <p:extLst>
      <p:ext uri="{BB962C8B-B14F-4D97-AF65-F5344CB8AC3E}">
        <p14:creationId xmlns:p14="http://schemas.microsoft.com/office/powerpoint/2010/main" val="1683316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Future work may include incorporating external variables such as promotions and holidays, extending the framework to multivariate forecasting, and exploring more advanced architectures such as transformer-based models.</a:t>
            </a:r>
            <a:endParaRPr lang="ar-SA" b="1" dirty="0"/>
          </a:p>
        </p:txBody>
      </p:sp>
      <p:sp>
        <p:nvSpPr>
          <p:cNvPr id="4" name="Slide Number Placeholder 3"/>
          <p:cNvSpPr>
            <a:spLocks noGrp="1"/>
          </p:cNvSpPr>
          <p:nvPr>
            <p:ph type="sldNum" sz="quarter" idx="5"/>
          </p:nvPr>
        </p:nvSpPr>
        <p:spPr/>
        <p:txBody>
          <a:bodyPr/>
          <a:lstStyle/>
          <a:p>
            <a:fld id="{4A95FB20-D93B-4E12-9770-4CD856ADC373}" type="slidenum">
              <a:rPr lang="ar-SA" smtClean="0"/>
              <a:t>14</a:t>
            </a:fld>
            <a:endParaRPr lang="ar-SA"/>
          </a:p>
        </p:txBody>
      </p:sp>
    </p:spTree>
    <p:extLst>
      <p:ext uri="{BB962C8B-B14F-4D97-AF65-F5344CB8AC3E}">
        <p14:creationId xmlns:p14="http://schemas.microsoft.com/office/powerpoint/2010/main" val="32006470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4A95FB20-D93B-4E12-9770-4CD856ADC373}" type="slidenum">
              <a:rPr lang="ar-SA" smtClean="0"/>
              <a:t>15</a:t>
            </a:fld>
            <a:endParaRPr lang="ar-SA"/>
          </a:p>
        </p:txBody>
      </p:sp>
    </p:spTree>
    <p:extLst>
      <p:ext uri="{BB962C8B-B14F-4D97-AF65-F5344CB8AC3E}">
        <p14:creationId xmlns:p14="http://schemas.microsoft.com/office/powerpoint/2010/main" val="3810697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4A95FB20-D93B-4E12-9770-4CD856ADC373}" type="slidenum">
              <a:rPr lang="ar-SA" smtClean="0"/>
              <a:t>16</a:t>
            </a:fld>
            <a:endParaRPr lang="ar-SA"/>
          </a:p>
        </p:txBody>
      </p:sp>
    </p:spTree>
    <p:extLst>
      <p:ext uri="{BB962C8B-B14F-4D97-AF65-F5344CB8AC3E}">
        <p14:creationId xmlns:p14="http://schemas.microsoft.com/office/powerpoint/2010/main" val="2266277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443491" y="796631"/>
            <a:ext cx="6251304" cy="2700706"/>
          </a:xfrm>
        </p:spPr>
        <p:txBody>
          <a:bodyPr bIns="0"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443491" y="3497337"/>
            <a:ext cx="6251304" cy="1011489"/>
          </a:xfrm>
        </p:spPr>
        <p:txBody>
          <a:bodyPr tIns="91440" bIns="91440">
            <a:normAutofit/>
          </a:bodyPr>
          <a:lstStyle>
            <a:lvl1pPr marL="0" indent="0" algn="ctr">
              <a:buNone/>
              <a:defRPr sz="1600" b="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21/12/2025</a:t>
            </a:fld>
            <a:endParaRPr lang="en-US"/>
          </a:p>
        </p:txBody>
      </p:sp>
      <p:sp>
        <p:nvSpPr>
          <p:cNvPr id="5" name="Footer Placeholder 4"/>
          <p:cNvSpPr>
            <a:spLocks noGrp="1"/>
          </p:cNvSpPr>
          <p:nvPr>
            <p:ph type="ftr" sz="quarter" idx="11"/>
          </p:nvPr>
        </p:nvSpPr>
        <p:spPr>
          <a:xfrm>
            <a:off x="1443490" y="329308"/>
            <a:ext cx="3719283" cy="309201"/>
          </a:xfrm>
        </p:spPr>
        <p:txBody>
          <a:bodyPr/>
          <a:lstStyle/>
          <a:p>
            <a:endParaRPr lang="en-US"/>
          </a:p>
        </p:txBody>
      </p:sp>
      <p:sp>
        <p:nvSpPr>
          <p:cNvPr id="6" name="Slide Number Placeholder 5"/>
          <p:cNvSpPr>
            <a:spLocks noGrp="1"/>
          </p:cNvSpPr>
          <p:nvPr>
            <p:ph type="sldNum" sz="quarter" idx="12"/>
          </p:nvPr>
        </p:nvSpPr>
        <p:spPr>
          <a:xfrm>
            <a:off x="477760" y="798973"/>
            <a:ext cx="802005" cy="503578"/>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89862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21/12/2025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4878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2" y="1756130"/>
            <a:ext cx="6251302" cy="1952270"/>
          </a:xfrm>
        </p:spPr>
        <p:txBody>
          <a:bodyPr anchor="b">
            <a:normAutofit/>
          </a:bodyPr>
          <a:lstStyle>
            <a:lvl1pPr algn="ctr">
              <a:defRPr sz="3200"/>
            </a:lvl1pPr>
          </a:lstStyle>
          <a:p>
            <a:r>
              <a:rPr lang="en-US"/>
              <a:t>Click to edit Master title style</a:t>
            </a:r>
            <a:endParaRPr lang="en-US" dirty="0"/>
          </a:p>
        </p:txBody>
      </p:sp>
      <p:sp>
        <p:nvSpPr>
          <p:cNvPr id="3" name="Text Placeholder 2"/>
          <p:cNvSpPr>
            <a:spLocks noGrp="1"/>
          </p:cNvSpPr>
          <p:nvPr>
            <p:ph type="body" idx="1"/>
          </p:nvPr>
        </p:nvSpPr>
        <p:spPr>
          <a:xfrm>
            <a:off x="1434318" y="3708400"/>
            <a:ext cx="6251302" cy="1110725"/>
          </a:xfrm>
        </p:spPr>
        <p:txBody>
          <a:bodyPr tIns="91440">
            <a:normAutofit/>
          </a:bodyPr>
          <a:lstStyle>
            <a:lvl1pPr marL="0" indent="0" algn="ctr">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21/12/2025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73694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25130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1" y="2013936"/>
            <a:ext cx="2965632"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29162" y="2013936"/>
            <a:ext cx="2965424"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21/12/2025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94071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164"/>
            <a:ext cx="62513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2965631"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2965631"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29270" y="2023004"/>
            <a:ext cx="2965523"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29270" y="2821491"/>
            <a:ext cx="2965523"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21/12/2025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08884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21/12/2025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68466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21/12/2025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9903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406519"/>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506719"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1501"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71929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4996501" y="482171"/>
            <a:ext cx="3511387" cy="5149101"/>
            <a:chOff x="4996501" y="482171"/>
            <a:chExt cx="3511387" cy="5149101"/>
          </a:xfrm>
        </p:grpSpPr>
        <p:sp>
          <p:nvSpPr>
            <p:cNvPr id="14" name="Rectangle 13"/>
            <p:cNvSpPr/>
            <p:nvPr/>
          </p:nvSpPr>
          <p:spPr>
            <a:xfrm>
              <a:off x="4996501" y="482171"/>
              <a:ext cx="3511387"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5312152" y="812506"/>
              <a:ext cx="2883013" cy="4479361"/>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9" y="1129513"/>
            <a:ext cx="308049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defTabSz="914400">
              <a:spcBef>
                <a:spcPts val="1800"/>
              </a:spcBef>
            </a:pPr>
            <a:r>
              <a:rPr lang="en-US"/>
              <a:t>Click icon to add picture</a:t>
            </a:r>
            <a:endParaRPr lang="en-US" dirty="0"/>
          </a:p>
        </p:txBody>
      </p:sp>
      <p:sp>
        <p:nvSpPr>
          <p:cNvPr id="4" name="Text Placeholder 3"/>
          <p:cNvSpPr>
            <a:spLocks noGrp="1"/>
          </p:cNvSpPr>
          <p:nvPr>
            <p:ph type="body" sz="half" idx="2"/>
          </p:nvPr>
        </p:nvSpPr>
        <p:spPr>
          <a:xfrm>
            <a:off x="1443492" y="3145992"/>
            <a:ext cx="3076077"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082905" cy="320123"/>
          </a:xfrm>
        </p:spPr>
        <p:txBody>
          <a:bodyPr/>
          <a:lstStyle>
            <a:lvl1pPr algn="l">
              <a:defRPr/>
            </a:lvl1pPr>
          </a:lstStyle>
          <a:p>
            <a:fld id="{5BCAD085-E8A6-8845-BD4E-CB4CCA059FC4}" type="datetimeFigureOut">
              <a:rPr lang="en-US" smtClean="0"/>
              <a:t>21/12/2025</a:t>
            </a:fld>
            <a:endParaRPr lang="en-US"/>
          </a:p>
        </p:txBody>
      </p:sp>
      <p:sp>
        <p:nvSpPr>
          <p:cNvPr id="6" name="Footer Placeholder 5"/>
          <p:cNvSpPr>
            <a:spLocks noGrp="1"/>
          </p:cNvSpPr>
          <p:nvPr>
            <p:ph type="ftr" sz="quarter" idx="11"/>
          </p:nvPr>
        </p:nvSpPr>
        <p:spPr>
          <a:xfrm>
            <a:off x="1437530" y="318641"/>
            <a:ext cx="3082083" cy="320931"/>
          </a:xfrm>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84542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21/12/2025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6864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2373"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2" y="798974"/>
            <a:ext cx="4985762"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21/12/2025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23632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 name="Rectangle 9"/>
          <p:cNvSpPr/>
          <p:nvPr/>
        </p:nvSpPr>
        <p:spPr>
          <a:xfrm>
            <a:off x="0" y="3622291"/>
            <a:ext cx="9144000" cy="251227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p:cNvPicPr>
            <a:picLocks noChangeAspect="1"/>
          </p:cNvPicPr>
          <p:nvPr/>
        </p:nvPicPr>
        <p:blipFill rotWithShape="1">
          <a:blip r:embed="rId13">
            <a:extLst>
              <a:ext uri="{28A0092B-C50C-407E-A947-70E740481C1C}">
                <a14:useLocalDpi xmlns:a14="http://schemas.microsoft.com/office/drawing/2010/main" val="0"/>
              </a:ext>
            </a:extLst>
          </a:blip>
          <a:srcRect t="2769" b="-2769"/>
          <a:stretch/>
        </p:blipFill>
        <p:spPr>
          <a:xfrm>
            <a:off x="0" y="6135624"/>
            <a:ext cx="9144000" cy="742950"/>
          </a:xfrm>
          <a:prstGeom prst="rect">
            <a:avLst/>
          </a:prstGeom>
        </p:spPr>
      </p:pic>
      <p:sp>
        <p:nvSpPr>
          <p:cNvPr id="2" name="Title Placeholder 1"/>
          <p:cNvSpPr>
            <a:spLocks noGrp="1"/>
          </p:cNvSpPr>
          <p:nvPr>
            <p:ph type="title"/>
          </p:nvPr>
        </p:nvSpPr>
        <p:spPr>
          <a:xfrm>
            <a:off x="1443491" y="804520"/>
            <a:ext cx="6251303"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25130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2650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BCAD085-E8A6-8845-BD4E-CB4CCA059FC4}" type="datetimeFigureOut">
              <a:rPr lang="en-US" smtClean="0"/>
              <a:t>21/12/2025</a:t>
            </a:fld>
            <a:endParaRPr lang="en-US"/>
          </a:p>
        </p:txBody>
      </p:sp>
      <p:sp>
        <p:nvSpPr>
          <p:cNvPr id="5" name="Footer Placeholder 4"/>
          <p:cNvSpPr>
            <a:spLocks noGrp="1"/>
          </p:cNvSpPr>
          <p:nvPr>
            <p:ph type="ftr" sz="quarter" idx="3"/>
          </p:nvPr>
        </p:nvSpPr>
        <p:spPr>
          <a:xfrm>
            <a:off x="1443491" y="329308"/>
            <a:ext cx="3719283"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C1FF6DA9-008F-8B48-92A6-B652298478BF}" type="slidenum">
              <a:rPr lang="en-US" smtClean="0"/>
              <a:t>‹#›</a:t>
            </a:fld>
            <a:endParaRPr lang="en-US"/>
          </a:p>
        </p:txBody>
      </p:sp>
      <p:cxnSp>
        <p:nvCxnSpPr>
          <p:cNvPr id="12" name="Straight Connector 11"/>
          <p:cNvCxnSpPr/>
          <p:nvPr/>
        </p:nvCxnSpPr>
        <p:spPr>
          <a:xfrm>
            <a:off x="0" y="6144768"/>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347978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685800" rtl="1"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r" defTabSz="685800" rtl="1"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file:///C:\Users\o.alamoudi\Downloads\12.%09https:\www.kaggle.com\datasets\yashparab\barista-coffee-sales-data-for-eda-csv\dat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kaggle.com/datasets/yashparab/barista-coffee-sales-data-for-eda-csv/"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827" y="2015733"/>
            <a:ext cx="6251303" cy="3450613"/>
          </a:xfrm>
        </p:spPr>
        <p:txBody>
          <a:bodyPr/>
          <a:lstStyle/>
          <a:p>
            <a:pPr algn="just" rtl="0"/>
            <a:r>
              <a:rPr dirty="0"/>
              <a:t>Hybrid</a:t>
            </a:r>
            <a:r>
              <a:rPr lang="en-US" dirty="0"/>
              <a:t> approach to </a:t>
            </a:r>
            <a:r>
              <a:rPr dirty="0"/>
              <a:t>Sales Forecasting Using</a:t>
            </a:r>
            <a:r>
              <a:rPr lang="ar-SA" dirty="0"/>
              <a:t>  </a:t>
            </a:r>
            <a:r>
              <a:rPr lang="en-US" dirty="0"/>
              <a:t> Prophet and</a:t>
            </a:r>
            <a:r>
              <a:rPr dirty="0"/>
              <a:t> Deep Learning</a:t>
            </a:r>
          </a:p>
          <a:p>
            <a:pPr algn="just" rtl="0"/>
            <a:r>
              <a:rPr dirty="0"/>
              <a:t>Othman Omar Alamoud</a:t>
            </a:r>
            <a:r>
              <a:rPr lang="en-US" dirty="0"/>
              <a:t>i</a:t>
            </a:r>
            <a:endParaRPr dirty="0"/>
          </a:p>
          <a:p>
            <a:pPr algn="just" rtl="0"/>
            <a:r>
              <a:rPr dirty="0"/>
              <a:t>Supervisor:</a:t>
            </a:r>
            <a:r>
              <a:rPr lang="ar-SA" dirty="0"/>
              <a:t> </a:t>
            </a:r>
            <a:r>
              <a:rPr dirty="0"/>
              <a:t>Dr. Wesam Ahmed</a:t>
            </a:r>
          </a:p>
        </p:txBody>
      </p:sp>
      <p:sp>
        <p:nvSpPr>
          <p:cNvPr id="4" name="Freeform 15">
            <a:extLst>
              <a:ext uri="{FF2B5EF4-FFF2-40B4-BE49-F238E27FC236}">
                <a16:creationId xmlns:a16="http://schemas.microsoft.com/office/drawing/2014/main" id="{C882FD3C-CB14-4408-8323-9A01DEAAD683}"/>
              </a:ext>
            </a:extLst>
          </p:cNvPr>
          <p:cNvSpPr/>
          <p:nvPr/>
        </p:nvSpPr>
        <p:spPr>
          <a:xfrm>
            <a:off x="5264981" y="0"/>
            <a:ext cx="3879019" cy="1744111"/>
          </a:xfrm>
          <a:custGeom>
            <a:avLst/>
            <a:gdLst/>
            <a:ahLst/>
            <a:cxnLst/>
            <a:rect l="l" t="t" r="r" b="b"/>
            <a:pathLst>
              <a:path w="3879019" h="1744111">
                <a:moveTo>
                  <a:pt x="0" y="0"/>
                </a:moveTo>
                <a:lnTo>
                  <a:pt x="3879019" y="0"/>
                </a:lnTo>
                <a:lnTo>
                  <a:pt x="3879019" y="1744111"/>
                </a:lnTo>
                <a:lnTo>
                  <a:pt x="0" y="1744111"/>
                </a:lnTo>
                <a:lnTo>
                  <a:pt x="0" y="0"/>
                </a:lnTo>
                <a:close/>
              </a:path>
            </a:pathLst>
          </a:custGeom>
          <a:blipFill>
            <a:blip r:embed="rId3"/>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ar-SA"/>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BAC03-85A5-4BF4-8870-D98B43CC7167}"/>
              </a:ext>
            </a:extLst>
          </p:cNvPr>
          <p:cNvSpPr>
            <a:spLocks noGrp="1"/>
          </p:cNvSpPr>
          <p:nvPr>
            <p:ph type="title"/>
          </p:nvPr>
        </p:nvSpPr>
        <p:spPr>
          <a:xfrm>
            <a:off x="107750" y="598332"/>
            <a:ext cx="6251303" cy="1049235"/>
          </a:xfrm>
        </p:spPr>
        <p:txBody>
          <a:bodyPr/>
          <a:lstStyle/>
          <a:p>
            <a:r>
              <a:rPr lang="en-US" dirty="0"/>
              <a:t>Agenda</a:t>
            </a:r>
            <a:endParaRPr lang="ar-SA" dirty="0"/>
          </a:p>
        </p:txBody>
      </p:sp>
      <p:sp>
        <p:nvSpPr>
          <p:cNvPr id="3" name="Content Placeholder 2">
            <a:extLst>
              <a:ext uri="{FF2B5EF4-FFF2-40B4-BE49-F238E27FC236}">
                <a16:creationId xmlns:a16="http://schemas.microsoft.com/office/drawing/2014/main" id="{95C87BEB-4B5B-4116-8B5D-EAFCF1D6B736}"/>
              </a:ext>
            </a:extLst>
          </p:cNvPr>
          <p:cNvSpPr>
            <a:spLocks noGrp="1"/>
          </p:cNvSpPr>
          <p:nvPr>
            <p:ph idx="1"/>
          </p:nvPr>
        </p:nvSpPr>
        <p:spPr>
          <a:xfrm>
            <a:off x="197397" y="2005442"/>
            <a:ext cx="6251303" cy="3450613"/>
          </a:xfrm>
        </p:spPr>
        <p:txBody>
          <a:bodyPr>
            <a:normAutofit/>
          </a:bodyPr>
          <a:lstStyle/>
          <a:p>
            <a:pPr algn="l" rtl="0"/>
            <a:r>
              <a:rPr lang="en-US" dirty="0"/>
              <a:t>Introduction and Background </a:t>
            </a:r>
          </a:p>
          <a:p>
            <a:pPr algn="l" rtl="0"/>
            <a:r>
              <a:rPr lang="en-US" dirty="0"/>
              <a:t>Contributions </a:t>
            </a:r>
          </a:p>
          <a:p>
            <a:pPr algn="l" rtl="0"/>
            <a:r>
              <a:rPr lang="en-US" dirty="0"/>
              <a:t>Related Work</a:t>
            </a:r>
          </a:p>
          <a:p>
            <a:pPr algn="l" rtl="0"/>
            <a:r>
              <a:rPr lang="en-US" dirty="0"/>
              <a:t>Methodology </a:t>
            </a:r>
          </a:p>
          <a:p>
            <a:pPr algn="l" rtl="0"/>
            <a:r>
              <a:rPr lang="en-US" dirty="0"/>
              <a:t>Results and Analysis </a:t>
            </a:r>
          </a:p>
          <a:p>
            <a:pPr algn="l" rtl="0"/>
            <a:r>
              <a:rPr lang="en-US" dirty="0"/>
              <a:t>Conclusion and Future Work </a:t>
            </a:r>
          </a:p>
          <a:p>
            <a:pPr algn="l" rtl="0"/>
            <a:r>
              <a:rPr lang="en-US" dirty="0"/>
              <a:t>References</a:t>
            </a:r>
          </a:p>
        </p:txBody>
      </p:sp>
    </p:spTree>
    <p:extLst>
      <p:ext uri="{BB962C8B-B14F-4D97-AF65-F5344CB8AC3E}">
        <p14:creationId xmlns:p14="http://schemas.microsoft.com/office/powerpoint/2010/main" val="338910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268B6-5AC4-4754-BFEE-6F399B19B4C0}"/>
              </a:ext>
            </a:extLst>
          </p:cNvPr>
          <p:cNvSpPr>
            <a:spLocks noGrp="1"/>
          </p:cNvSpPr>
          <p:nvPr>
            <p:ph type="title"/>
          </p:nvPr>
        </p:nvSpPr>
        <p:spPr>
          <a:xfrm>
            <a:off x="426719" y="146152"/>
            <a:ext cx="8485631" cy="1049235"/>
          </a:xfrm>
        </p:spPr>
        <p:txBody>
          <a:bodyPr>
            <a:normAutofit/>
          </a:bodyPr>
          <a:lstStyle/>
          <a:p>
            <a:r>
              <a:rPr lang="en-US" dirty="0">
                <a:latin typeface="Times New Roman" panose="02020603050405020304" pitchFamily="18" charset="0"/>
              </a:rPr>
              <a:t>INTRODUCTION AND BACKGROUND</a:t>
            </a:r>
            <a:endParaRPr lang="ar-SA" dirty="0">
              <a:latin typeface="Times New Roman" panose="02020603050405020304" pitchFamily="18" charset="0"/>
            </a:endParaRPr>
          </a:p>
        </p:txBody>
      </p:sp>
      <p:sp>
        <p:nvSpPr>
          <p:cNvPr id="5" name="Rectangle 2">
            <a:extLst>
              <a:ext uri="{FF2B5EF4-FFF2-40B4-BE49-F238E27FC236}">
                <a16:creationId xmlns:a16="http://schemas.microsoft.com/office/drawing/2014/main" id="{80C04622-D817-4D60-ACBE-004C883512C2}"/>
              </a:ext>
            </a:extLst>
          </p:cNvPr>
          <p:cNvSpPr>
            <a:spLocks noGrp="1" noChangeArrowheads="1"/>
          </p:cNvSpPr>
          <p:nvPr>
            <p:ph idx="1"/>
          </p:nvPr>
        </p:nvSpPr>
        <p:spPr bwMode="auto">
          <a:xfrm>
            <a:off x="427038" y="1546625"/>
            <a:ext cx="8578417" cy="356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rtl="0" fontAlgn="base">
              <a:spcAft>
                <a:spcPct val="0"/>
              </a:spcAft>
              <a:tabLst/>
            </a:pPr>
            <a:r>
              <a:rPr lang="ar-SA" altLang="ar-SA" sz="1800" dirty="0" err="1">
                <a:latin typeface="Times New Roman" panose="02020603050405020304" pitchFamily="18" charset="0"/>
                <a:cs typeface="+mj-cs"/>
              </a:rPr>
              <a:t>Sales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forecasting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plays</a:t>
            </a:r>
            <a:r>
              <a:rPr lang="ar-SA" altLang="ar-SA" sz="1800" dirty="0">
                <a:latin typeface="Times New Roman" panose="02020603050405020304" pitchFamily="18" charset="0"/>
                <a:cs typeface="+mj-cs"/>
              </a:rPr>
              <a:t> a </a:t>
            </a:r>
            <a:r>
              <a:rPr lang="ar-SA" altLang="ar-SA" sz="1800" dirty="0" err="1">
                <a:latin typeface="Times New Roman" panose="02020603050405020304" pitchFamily="18" charset="0"/>
                <a:cs typeface="+mj-cs"/>
              </a:rPr>
              <a:t>vital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role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in</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retail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decision-making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inventory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control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and</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supply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chain</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planning</a:t>
            </a:r>
            <a:endParaRPr lang="ar-SA" altLang="ar-SA" sz="1800" dirty="0">
              <a:latin typeface="Times New Roman" panose="02020603050405020304" pitchFamily="18" charset="0"/>
              <a:cs typeface="+mj-cs"/>
            </a:endParaRPr>
          </a:p>
          <a:p>
            <a:pPr marR="0" lvl="0" algn="just" rtl="0" fontAlgn="base">
              <a:spcAft>
                <a:spcPct val="0"/>
              </a:spcAft>
              <a:tabLst/>
            </a:pPr>
            <a:r>
              <a:rPr lang="ar-SA" altLang="ar-SA" sz="1800" dirty="0" err="1">
                <a:latin typeface="Times New Roman" panose="02020603050405020304" pitchFamily="18" charset="0"/>
                <a:cs typeface="+mj-cs"/>
              </a:rPr>
              <a:t>Traditional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statistical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forecasting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models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primarily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capture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linear</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trends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and</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seasonality</a:t>
            </a:r>
            <a:endParaRPr lang="ar-SA" altLang="ar-SA" sz="1800" dirty="0">
              <a:latin typeface="Times New Roman" panose="02020603050405020304" pitchFamily="18" charset="0"/>
              <a:cs typeface="+mj-cs"/>
            </a:endParaRPr>
          </a:p>
          <a:p>
            <a:pPr marR="0" lvl="0" algn="just" rtl="0" fontAlgn="base">
              <a:spcAft>
                <a:spcPct val="0"/>
              </a:spcAft>
              <a:tabLst/>
            </a:pPr>
            <a:r>
              <a:rPr lang="ar-SA" altLang="ar-SA" sz="1800" dirty="0" err="1">
                <a:latin typeface="Times New Roman" panose="02020603050405020304" pitchFamily="18" charset="0"/>
                <a:cs typeface="+mj-cs"/>
              </a:rPr>
              <a:t>Machine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learning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models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improve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accuracy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by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modeling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nonlinear</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relationships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but</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lack</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explicit</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temporal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memory</a:t>
            </a:r>
            <a:endParaRPr lang="ar-SA" altLang="ar-SA" sz="1800" dirty="0">
              <a:latin typeface="Times New Roman" panose="02020603050405020304" pitchFamily="18" charset="0"/>
              <a:cs typeface="+mj-cs"/>
            </a:endParaRPr>
          </a:p>
          <a:p>
            <a:pPr marR="0" lvl="0" algn="just" rtl="0" fontAlgn="base">
              <a:spcAft>
                <a:spcPct val="0"/>
              </a:spcAft>
              <a:tabLst/>
            </a:pPr>
            <a:r>
              <a:rPr lang="ar-SA" altLang="ar-SA" sz="1800" dirty="0" err="1">
                <a:latin typeface="Times New Roman" panose="02020603050405020304" pitchFamily="18" charset="0"/>
                <a:cs typeface="+mj-cs"/>
              </a:rPr>
              <a:t>Deep</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learning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models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such</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as</a:t>
            </a:r>
            <a:r>
              <a:rPr lang="ar-SA" altLang="ar-SA" sz="1800" dirty="0">
                <a:latin typeface="Times New Roman" panose="02020603050405020304" pitchFamily="18" charset="0"/>
                <a:cs typeface="+mj-cs"/>
              </a:rPr>
              <a:t> LSTM </a:t>
            </a:r>
            <a:r>
              <a:rPr lang="ar-SA" altLang="ar-SA" sz="1800" dirty="0" err="1">
                <a:latin typeface="Times New Roman" panose="02020603050405020304" pitchFamily="18" charset="0"/>
                <a:cs typeface="+mj-cs"/>
              </a:rPr>
              <a:t>and</a:t>
            </a:r>
            <a:r>
              <a:rPr lang="ar-SA" altLang="ar-SA" sz="1800" dirty="0">
                <a:latin typeface="Times New Roman" panose="02020603050405020304" pitchFamily="18" charset="0"/>
                <a:cs typeface="+mj-cs"/>
              </a:rPr>
              <a:t> GRU, </a:t>
            </a:r>
            <a:r>
              <a:rPr lang="ar-SA" altLang="ar-SA" sz="1800" dirty="0" err="1">
                <a:latin typeface="Times New Roman" panose="02020603050405020304" pitchFamily="18" charset="0"/>
                <a:cs typeface="+mj-cs"/>
              </a:rPr>
              <a:t>are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effective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for</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learning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sequential</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dependencies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in</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time-series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data</a:t>
            </a:r>
            <a:endParaRPr lang="ar-SA" altLang="ar-SA" sz="1800" dirty="0">
              <a:latin typeface="Times New Roman" panose="02020603050405020304" pitchFamily="18" charset="0"/>
              <a:cs typeface="+mj-cs"/>
            </a:endParaRPr>
          </a:p>
          <a:p>
            <a:pPr marR="0" lvl="0" algn="just" rtl="0" fontAlgn="base">
              <a:spcAft>
                <a:spcPct val="0"/>
              </a:spcAft>
              <a:tabLst/>
            </a:pPr>
            <a:r>
              <a:rPr lang="ar-SA" altLang="ar-SA" sz="1800" dirty="0" err="1">
                <a:latin typeface="Times New Roman" panose="02020603050405020304" pitchFamily="18" charset="0"/>
                <a:cs typeface="+mj-cs"/>
              </a:rPr>
              <a:t>However</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relying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on</a:t>
            </a:r>
            <a:r>
              <a:rPr lang="ar-SA" altLang="ar-SA" sz="1800" dirty="0">
                <a:latin typeface="Times New Roman" panose="02020603050405020304" pitchFamily="18" charset="0"/>
                <a:cs typeface="+mj-cs"/>
              </a:rPr>
              <a:t> a </a:t>
            </a:r>
            <a:r>
              <a:rPr lang="ar-SA" altLang="ar-SA" sz="1800" dirty="0" err="1">
                <a:latin typeface="Times New Roman" panose="02020603050405020304" pitchFamily="18" charset="0"/>
                <a:cs typeface="+mj-cs"/>
              </a:rPr>
              <a:t>single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modeling</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approach</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often</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insufficient</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to</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fully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capture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the</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complexity</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of</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real-world</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sales</a:t>
            </a:r>
            <a:r>
              <a:rPr lang="ar-SA" altLang="ar-SA" sz="1800" dirty="0">
                <a:latin typeface="Times New Roman" panose="02020603050405020304" pitchFamily="18" charset="0"/>
                <a:cs typeface="+mj-cs"/>
              </a:rPr>
              <a:t> </a:t>
            </a:r>
            <a:r>
              <a:rPr lang="ar-SA" altLang="ar-SA" sz="1800" dirty="0" err="1">
                <a:latin typeface="Times New Roman" panose="02020603050405020304" pitchFamily="18" charset="0"/>
                <a:cs typeface="+mj-cs"/>
              </a:rPr>
              <a:t>data</a:t>
            </a:r>
            <a:endParaRPr lang="ar-SA" altLang="ar-SA" sz="1800" dirty="0">
              <a:latin typeface="Times New Roman" panose="02020603050405020304" pitchFamily="18" charset="0"/>
              <a:cs typeface="+mj-cs"/>
            </a:endParaRPr>
          </a:p>
        </p:txBody>
      </p:sp>
    </p:spTree>
    <p:extLst>
      <p:ext uri="{BB962C8B-B14F-4D97-AF65-F5344CB8AC3E}">
        <p14:creationId xmlns:p14="http://schemas.microsoft.com/office/powerpoint/2010/main" val="4087268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268B6-5AC4-4754-BFEE-6F399B19B4C0}"/>
              </a:ext>
            </a:extLst>
          </p:cNvPr>
          <p:cNvSpPr>
            <a:spLocks noGrp="1"/>
          </p:cNvSpPr>
          <p:nvPr>
            <p:ph type="title"/>
          </p:nvPr>
        </p:nvSpPr>
        <p:spPr>
          <a:xfrm>
            <a:off x="426719" y="146152"/>
            <a:ext cx="8485631" cy="1049235"/>
          </a:xfrm>
        </p:spPr>
        <p:txBody>
          <a:bodyPr>
            <a:normAutofit/>
          </a:bodyPr>
          <a:lstStyle/>
          <a:p>
            <a:r>
              <a:rPr lang="en-US" dirty="0">
                <a:latin typeface="Times New Roman" panose="02020603050405020304" pitchFamily="18" charset="0"/>
              </a:rPr>
              <a:t>INTRODUCTION AND BACKGROUND</a:t>
            </a:r>
            <a:endParaRPr lang="ar-SA" dirty="0">
              <a:latin typeface="Times New Roman" panose="02020603050405020304" pitchFamily="18" charset="0"/>
            </a:endParaRPr>
          </a:p>
        </p:txBody>
      </p:sp>
      <p:sp>
        <p:nvSpPr>
          <p:cNvPr id="3" name="Content Placeholder 2">
            <a:extLst>
              <a:ext uri="{FF2B5EF4-FFF2-40B4-BE49-F238E27FC236}">
                <a16:creationId xmlns:a16="http://schemas.microsoft.com/office/drawing/2014/main" id="{4CA3258A-E5A3-4364-9EA0-9C100A7DFAE7}"/>
              </a:ext>
            </a:extLst>
          </p:cNvPr>
          <p:cNvSpPr>
            <a:spLocks noGrp="1"/>
          </p:cNvSpPr>
          <p:nvPr>
            <p:ph idx="1"/>
          </p:nvPr>
        </p:nvSpPr>
        <p:spPr>
          <a:xfrm>
            <a:off x="0" y="1079501"/>
            <a:ext cx="8912349" cy="4386846"/>
          </a:xfrm>
        </p:spPr>
        <p:txBody>
          <a:bodyPr>
            <a:normAutofit/>
          </a:bodyPr>
          <a:lstStyle/>
          <a:p>
            <a:pPr algn="just" rtl="0"/>
            <a:r>
              <a:rPr lang="en-US" cap="all" dirty="0">
                <a:solidFill>
                  <a:schemeClr val="accent1"/>
                </a:solidFill>
                <a:latin typeface="Times New Roman" panose="02020603050405020304" pitchFamily="18" charset="0"/>
                <a:ea typeface="+mj-ea"/>
                <a:cs typeface="+mj-cs"/>
              </a:rPr>
              <a:t>Problem Definition</a:t>
            </a:r>
            <a:r>
              <a:rPr lang="en-US" sz="3200" dirty="0">
                <a:latin typeface="Times New Roman" panose="02020603050405020304" pitchFamily="18" charset="0"/>
              </a:rPr>
              <a:t>: </a:t>
            </a:r>
            <a:r>
              <a:rPr lang="en-US" sz="2000" dirty="0">
                <a:latin typeface="Times New Roman" panose="02020603050405020304" pitchFamily="18" charset="0"/>
                <a:cs typeface="+mj-cs"/>
              </a:rPr>
              <a:t>Inaccurate forecasts cause overstocking and loss; traditional models cannot capture complex patterns, need for hybrid intelligent forecasting frameworks</a:t>
            </a:r>
          </a:p>
          <a:p>
            <a:pPr algn="just" rtl="0"/>
            <a:r>
              <a:rPr lang="en-US" dirty="0">
                <a:solidFill>
                  <a:schemeClr val="accent1"/>
                </a:solidFill>
                <a:latin typeface="Times New Roman" panose="02020603050405020304" pitchFamily="18" charset="0"/>
                <a:ea typeface="+mj-ea"/>
                <a:cs typeface="+mj-cs"/>
              </a:rPr>
              <a:t>Objectives</a:t>
            </a:r>
            <a:r>
              <a:rPr lang="en-US" sz="3200" dirty="0">
                <a:latin typeface="Times New Roman" panose="02020603050405020304" pitchFamily="18" charset="0"/>
              </a:rPr>
              <a:t>: </a:t>
            </a:r>
            <a:r>
              <a:rPr lang="en-US" sz="2000" dirty="0">
                <a:latin typeface="Times New Roman" panose="02020603050405020304" pitchFamily="18" charset="0"/>
                <a:cs typeface="+mj-cs"/>
              </a:rPr>
              <a:t>Evaluate Statical and DL models for sales forecasting, develop a hybrid prophet + DL framework, </a:t>
            </a:r>
          </a:p>
          <a:p>
            <a:pPr algn="just" rtl="0"/>
            <a:r>
              <a:rPr lang="en-US" dirty="0">
                <a:solidFill>
                  <a:schemeClr val="accent1"/>
                </a:solidFill>
                <a:latin typeface="Times New Roman" panose="02020603050405020304" pitchFamily="18" charset="0"/>
                <a:ea typeface="+mj-ea"/>
                <a:cs typeface="+mj-cs"/>
              </a:rPr>
              <a:t>Challenges</a:t>
            </a:r>
            <a:r>
              <a:rPr lang="en-US" sz="3200" dirty="0">
                <a:latin typeface="Times New Roman" panose="02020603050405020304" pitchFamily="18" charset="0"/>
              </a:rPr>
              <a:t>: </a:t>
            </a:r>
            <a:r>
              <a:rPr lang="en-US" sz="2000" dirty="0">
                <a:latin typeface="Times New Roman" panose="02020603050405020304" pitchFamily="18" charset="0"/>
                <a:cs typeface="+mj-cs"/>
              </a:rPr>
              <a:t>Difficulty with nonlinear patterns traditional methods like Prophet performed well for seasonal and linear trends but struggled with more complex, nonlinear patterns.</a:t>
            </a:r>
          </a:p>
        </p:txBody>
      </p:sp>
    </p:spTree>
    <p:extLst>
      <p:ext uri="{BB962C8B-B14F-4D97-AF65-F5344CB8AC3E}">
        <p14:creationId xmlns:p14="http://schemas.microsoft.com/office/powerpoint/2010/main" val="1984584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0CFEA-FEBD-4073-AB8A-8A8EC3FA2C24}"/>
              </a:ext>
            </a:extLst>
          </p:cNvPr>
          <p:cNvSpPr>
            <a:spLocks noGrp="1"/>
          </p:cNvSpPr>
          <p:nvPr>
            <p:ph type="title"/>
          </p:nvPr>
        </p:nvSpPr>
        <p:spPr/>
        <p:txBody>
          <a:bodyPr/>
          <a:lstStyle/>
          <a:p>
            <a:r>
              <a:rPr lang="en-US" dirty="0">
                <a:latin typeface="Times New Roman" panose="02020603050405020304" pitchFamily="18" charset="0"/>
              </a:rPr>
              <a:t>CONTRIBUTIONS</a:t>
            </a:r>
            <a:endParaRPr lang="ar-SA" dirty="0">
              <a:latin typeface="Times New Roman" panose="02020603050405020304" pitchFamily="18" charset="0"/>
            </a:endParaRPr>
          </a:p>
        </p:txBody>
      </p:sp>
      <p:sp>
        <p:nvSpPr>
          <p:cNvPr id="3" name="Content Placeholder 2">
            <a:extLst>
              <a:ext uri="{FF2B5EF4-FFF2-40B4-BE49-F238E27FC236}">
                <a16:creationId xmlns:a16="http://schemas.microsoft.com/office/drawing/2014/main" id="{E7F24619-4CB2-4D9D-97A3-3D89436135C8}"/>
              </a:ext>
            </a:extLst>
          </p:cNvPr>
          <p:cNvSpPr>
            <a:spLocks noGrp="1"/>
          </p:cNvSpPr>
          <p:nvPr>
            <p:ph idx="1"/>
          </p:nvPr>
        </p:nvSpPr>
        <p:spPr>
          <a:xfrm>
            <a:off x="218365" y="2015733"/>
            <a:ext cx="7884235" cy="3450613"/>
          </a:xfrm>
        </p:spPr>
        <p:txBody>
          <a:bodyPr/>
          <a:lstStyle/>
          <a:p>
            <a:pPr marL="457200" indent="-457200" algn="just" rtl="0">
              <a:buFont typeface="+mj-lt"/>
              <a:buAutoNum type="arabicPeriod"/>
            </a:pPr>
            <a:r>
              <a:rPr lang="en-US" dirty="0">
                <a:latin typeface="Times New Roman" panose="02020603050405020304" pitchFamily="18" charset="0"/>
              </a:rPr>
              <a:t>Proposed a hybrid sales forecasting framework combining prophet and deep learning</a:t>
            </a:r>
          </a:p>
          <a:p>
            <a:pPr marL="457200" indent="-457200" algn="just" rtl="0">
              <a:buFont typeface="+mj-lt"/>
              <a:buAutoNum type="arabicPeriod"/>
            </a:pPr>
            <a:r>
              <a:rPr lang="en-US" dirty="0">
                <a:latin typeface="Times New Roman" panose="02020603050405020304" pitchFamily="18" charset="0"/>
              </a:rPr>
              <a:t>Applied residual learning to capture nonlinear patterns not modeled by statistical model</a:t>
            </a:r>
          </a:p>
          <a:p>
            <a:pPr marL="457200" indent="-457200" algn="just" rtl="0">
              <a:buFont typeface="+mj-lt"/>
              <a:buAutoNum type="arabicPeriod"/>
            </a:pPr>
            <a:r>
              <a:rPr lang="en-US" dirty="0">
                <a:latin typeface="Times New Roman" panose="02020603050405020304" pitchFamily="18" charset="0"/>
              </a:rPr>
              <a:t>Compared LSTM and GRU architectures within the hybrid framework</a:t>
            </a:r>
          </a:p>
          <a:p>
            <a:pPr marL="457200" indent="-457200" algn="just" rtl="0">
              <a:buFont typeface="+mj-lt"/>
              <a:buAutoNum type="arabicPeriod"/>
            </a:pPr>
            <a:r>
              <a:rPr lang="en-US" dirty="0">
                <a:latin typeface="Times New Roman" panose="02020603050405020304" pitchFamily="18" charset="0"/>
              </a:rPr>
              <a:t>Validated the proposed approach using real-world retail sales data</a:t>
            </a:r>
            <a:endParaRPr lang="ar-SA" dirty="0">
              <a:latin typeface="Times New Roman" panose="02020603050405020304" pitchFamily="18" charset="0"/>
            </a:endParaRPr>
          </a:p>
        </p:txBody>
      </p:sp>
    </p:spTree>
    <p:extLst>
      <p:ext uri="{BB962C8B-B14F-4D97-AF65-F5344CB8AC3E}">
        <p14:creationId xmlns:p14="http://schemas.microsoft.com/office/powerpoint/2010/main" val="829017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508EF-C1F3-4F8D-9EB5-30E851AA074B}"/>
              </a:ext>
            </a:extLst>
          </p:cNvPr>
          <p:cNvSpPr>
            <a:spLocks noGrp="1"/>
          </p:cNvSpPr>
          <p:nvPr>
            <p:ph type="title"/>
          </p:nvPr>
        </p:nvSpPr>
        <p:spPr>
          <a:xfrm>
            <a:off x="1443491" y="170537"/>
            <a:ext cx="6251303" cy="609752"/>
          </a:xfrm>
        </p:spPr>
        <p:txBody>
          <a:bodyPr/>
          <a:lstStyle/>
          <a:p>
            <a:r>
              <a:rPr lang="en-US" dirty="0">
                <a:latin typeface="Times New Roman" panose="02020603050405020304" pitchFamily="18" charset="0"/>
              </a:rPr>
              <a:t>LITERATURE</a:t>
            </a:r>
            <a:r>
              <a:rPr lang="en-US" dirty="0"/>
              <a:t> REVIEW</a:t>
            </a:r>
            <a:endParaRPr lang="ar-SA" dirty="0"/>
          </a:p>
        </p:txBody>
      </p:sp>
      <p:graphicFrame>
        <p:nvGraphicFramePr>
          <p:cNvPr id="9" name="Table 7">
            <a:extLst>
              <a:ext uri="{FF2B5EF4-FFF2-40B4-BE49-F238E27FC236}">
                <a16:creationId xmlns:a16="http://schemas.microsoft.com/office/drawing/2014/main" id="{3E9C06C9-7C4B-454E-973A-E56504CA37DA}"/>
              </a:ext>
            </a:extLst>
          </p:cNvPr>
          <p:cNvGraphicFramePr>
            <a:graphicFrameLocks/>
          </p:cNvGraphicFramePr>
          <p:nvPr>
            <p:extLst>
              <p:ext uri="{D42A27DB-BD31-4B8C-83A1-F6EECF244321}">
                <p14:modId xmlns:p14="http://schemas.microsoft.com/office/powerpoint/2010/main" val="4287798571"/>
              </p:ext>
            </p:extLst>
          </p:nvPr>
        </p:nvGraphicFramePr>
        <p:xfrm>
          <a:off x="418482" y="1245177"/>
          <a:ext cx="8301320" cy="4387156"/>
        </p:xfrm>
        <a:graphic>
          <a:graphicData uri="http://schemas.openxmlformats.org/drawingml/2006/table">
            <a:tbl>
              <a:tblPr rtl="1" firstRow="1" bandRow="1">
                <a:tableStyleId>{5C22544A-7EE6-4342-B048-85BDC9FD1C3A}</a:tableStyleId>
              </a:tblPr>
              <a:tblGrid>
                <a:gridCol w="2075330">
                  <a:extLst>
                    <a:ext uri="{9D8B030D-6E8A-4147-A177-3AD203B41FA5}">
                      <a16:colId xmlns:a16="http://schemas.microsoft.com/office/drawing/2014/main" val="3645561441"/>
                    </a:ext>
                  </a:extLst>
                </a:gridCol>
                <a:gridCol w="2075330">
                  <a:extLst>
                    <a:ext uri="{9D8B030D-6E8A-4147-A177-3AD203B41FA5}">
                      <a16:colId xmlns:a16="http://schemas.microsoft.com/office/drawing/2014/main" val="67611202"/>
                    </a:ext>
                  </a:extLst>
                </a:gridCol>
                <a:gridCol w="1037665">
                  <a:extLst>
                    <a:ext uri="{9D8B030D-6E8A-4147-A177-3AD203B41FA5}">
                      <a16:colId xmlns:a16="http://schemas.microsoft.com/office/drawing/2014/main" val="4286101326"/>
                    </a:ext>
                  </a:extLst>
                </a:gridCol>
                <a:gridCol w="1086857">
                  <a:extLst>
                    <a:ext uri="{9D8B030D-6E8A-4147-A177-3AD203B41FA5}">
                      <a16:colId xmlns:a16="http://schemas.microsoft.com/office/drawing/2014/main" val="3250059183"/>
                    </a:ext>
                  </a:extLst>
                </a:gridCol>
                <a:gridCol w="2026138">
                  <a:extLst>
                    <a:ext uri="{9D8B030D-6E8A-4147-A177-3AD203B41FA5}">
                      <a16:colId xmlns:a16="http://schemas.microsoft.com/office/drawing/2014/main" val="3104751714"/>
                    </a:ext>
                  </a:extLst>
                </a:gridCol>
              </a:tblGrid>
              <a:tr h="228105">
                <a:tc>
                  <a:txBody>
                    <a:bodyPr/>
                    <a:lstStyle/>
                    <a:p>
                      <a:pPr marL="0" algn="l" defTabSz="685800" rtl="1" eaLnBrk="1" latinLnBrk="0" hangingPunct="1"/>
                      <a:r>
                        <a:rPr lang="en-US" sz="1350" b="1" kern="1200" dirty="0">
                          <a:solidFill>
                            <a:schemeClr val="lt1"/>
                          </a:solidFill>
                          <a:latin typeface="+mn-lt"/>
                          <a:ea typeface="+mn-ea"/>
                          <a:cs typeface="+mn-cs"/>
                        </a:rPr>
                        <a:t>Key Findings</a:t>
                      </a:r>
                    </a:p>
                  </a:txBody>
                  <a:tcPr marL="64782" marR="64782" marT="32391" marB="32391" anchor="ctr"/>
                </a:tc>
                <a:tc>
                  <a:txBody>
                    <a:bodyPr/>
                    <a:lstStyle/>
                    <a:p>
                      <a:pPr marL="0" algn="l" defTabSz="685800" rtl="1" eaLnBrk="1" latinLnBrk="0" hangingPunct="1"/>
                      <a:r>
                        <a:rPr lang="en-US" sz="1350" b="1" kern="1200" dirty="0">
                          <a:solidFill>
                            <a:schemeClr val="lt1"/>
                          </a:solidFill>
                          <a:latin typeface="+mn-lt"/>
                          <a:ea typeface="+mn-ea"/>
                          <a:cs typeface="+mn-cs"/>
                        </a:rPr>
                        <a:t>Models Used</a:t>
                      </a:r>
                    </a:p>
                  </a:txBody>
                  <a:tcPr marL="64782" marR="64782" marT="32391" marB="32391" anchor="ctr"/>
                </a:tc>
                <a:tc>
                  <a:txBody>
                    <a:bodyPr/>
                    <a:lstStyle/>
                    <a:p>
                      <a:pPr marL="0" algn="l" defTabSz="685800" rtl="1" eaLnBrk="1" latinLnBrk="0" hangingPunct="1"/>
                      <a:r>
                        <a:rPr lang="en-US" sz="1350" b="1" kern="1200" dirty="0">
                          <a:solidFill>
                            <a:schemeClr val="lt1"/>
                          </a:solidFill>
                          <a:latin typeface="+mn-lt"/>
                          <a:ea typeface="+mn-ea"/>
                          <a:cs typeface="+mn-cs"/>
                        </a:rPr>
                        <a:t>Dataset</a:t>
                      </a:r>
                    </a:p>
                  </a:txBody>
                  <a:tcPr marL="64782" marR="64782" marT="32391" marB="32391" anchor="ctr"/>
                </a:tc>
                <a:tc>
                  <a:txBody>
                    <a:bodyPr/>
                    <a:lstStyle/>
                    <a:p>
                      <a:pPr marL="0" algn="l" defTabSz="685800" rtl="1" eaLnBrk="1" latinLnBrk="0" hangingPunct="1"/>
                      <a:r>
                        <a:rPr lang="en-US" sz="1350" b="1" kern="1200" dirty="0">
                          <a:solidFill>
                            <a:schemeClr val="lt1"/>
                          </a:solidFill>
                          <a:latin typeface="+mn-lt"/>
                          <a:ea typeface="+mn-ea"/>
                          <a:cs typeface="+mn-cs"/>
                        </a:rPr>
                        <a:t>Year</a:t>
                      </a:r>
                    </a:p>
                  </a:txBody>
                  <a:tcPr marL="64782" marR="64782" marT="32391" marB="32391" anchor="ctr"/>
                </a:tc>
                <a:tc>
                  <a:txBody>
                    <a:bodyPr/>
                    <a:lstStyle/>
                    <a:p>
                      <a:pPr marL="0" algn="l" defTabSz="685800" rtl="1" eaLnBrk="1" latinLnBrk="0" hangingPunct="1"/>
                      <a:r>
                        <a:rPr lang="en-US" sz="1350" b="1" kern="1200" dirty="0">
                          <a:solidFill>
                            <a:schemeClr val="lt1"/>
                          </a:solidFill>
                          <a:latin typeface="+mn-lt"/>
                          <a:ea typeface="+mn-ea"/>
                          <a:cs typeface="+mn-cs"/>
                        </a:rPr>
                        <a:t>Study</a:t>
                      </a:r>
                    </a:p>
                  </a:txBody>
                  <a:tcPr marL="64782" marR="64782" marT="32391" marB="32391" anchor="ctr"/>
                </a:tc>
                <a:extLst>
                  <a:ext uri="{0D108BD9-81ED-4DB2-BD59-A6C34878D82A}">
                    <a16:rowId xmlns:a16="http://schemas.microsoft.com/office/drawing/2014/main" val="2079704504"/>
                  </a:ext>
                </a:extLst>
              </a:tr>
              <a:tr h="649611">
                <a:tc>
                  <a:txBody>
                    <a:bodyPr/>
                    <a:lstStyle/>
                    <a:p>
                      <a:pPr marL="0" marR="0" indent="0" algn="l">
                        <a:lnSpc>
                          <a:spcPct val="112000"/>
                        </a:lnSpc>
                        <a:spcBef>
                          <a:spcPts val="0"/>
                        </a:spcBef>
                        <a:spcAft>
                          <a:spcPts val="0"/>
                        </a:spcAft>
                      </a:pPr>
                      <a: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Achieved (MAPE) of 13.43</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indent="0" algn="l">
                        <a:lnSpc>
                          <a:spcPct val="112000"/>
                        </a:lnSpc>
                        <a:spcBef>
                          <a:spcPts val="0"/>
                        </a:spcBef>
                        <a:spcAft>
                          <a:spcPts val="0"/>
                        </a:spcAft>
                      </a:pPr>
                      <a: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For all products</a:t>
                      </a:r>
                      <a:b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br>
                      <a: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and </a:t>
                      </a:r>
                      <a:b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br>
                      <a:r>
                        <a:rPr lang="en-US" sz="12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MAPE and 19.51 for 1 product</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algn="l" defTabSz="685800" rtl="1" eaLnBrk="1" latinLnBrk="0" hangingPunct="1"/>
                      <a:r>
                        <a:rPr lang="en-US" sz="1350" kern="1200" dirty="0">
                          <a:solidFill>
                            <a:schemeClr val="dk1"/>
                          </a:solidFill>
                          <a:effectLst/>
                          <a:latin typeface="+mn-lt"/>
                          <a:ea typeface="+mn-ea"/>
                          <a:cs typeface="+mn-cs"/>
                        </a:rPr>
                        <a:t>CNN-LSTM</a:t>
                      </a:r>
                      <a:endParaRPr lang="en-US" sz="1350" b="1" kern="1200" dirty="0">
                        <a:solidFill>
                          <a:schemeClr val="bg1"/>
                        </a:solidFill>
                        <a:latin typeface="+mn-lt"/>
                        <a:ea typeface="+mn-ea"/>
                        <a:cs typeface="+mn-cs"/>
                      </a:endParaRPr>
                    </a:p>
                  </a:txBody>
                  <a:tcPr marL="64782" marR="64782" marT="32391" marB="32391" anchor="ctr"/>
                </a:tc>
                <a:tc>
                  <a:txBody>
                    <a:bodyPr/>
                    <a:lstStyle/>
                    <a:p>
                      <a:pPr marL="0" algn="l" defTabSz="685800" rtl="1" eaLnBrk="1" latinLnBrk="0" hangingPunct="1"/>
                      <a:r>
                        <a:rPr lang="en-US" sz="1350" kern="1200" dirty="0">
                          <a:solidFill>
                            <a:schemeClr val="dk1"/>
                          </a:solidFill>
                          <a:effectLst/>
                          <a:latin typeface="+mn-lt"/>
                          <a:ea typeface="+mn-ea"/>
                          <a:cs typeface="+mn-cs"/>
                        </a:rPr>
                        <a:t>Public data set from </a:t>
                      </a:r>
                      <a:r>
                        <a:rPr lang="en-US" sz="1350" kern="1200" dirty="0" err="1">
                          <a:solidFill>
                            <a:schemeClr val="dk1"/>
                          </a:solidFill>
                          <a:effectLst/>
                          <a:latin typeface="+mn-lt"/>
                          <a:ea typeface="+mn-ea"/>
                          <a:cs typeface="+mn-cs"/>
                        </a:rPr>
                        <a:t>kaggle</a:t>
                      </a:r>
                      <a:r>
                        <a:rPr lang="en-US" sz="1350" kern="1200" dirty="0">
                          <a:solidFill>
                            <a:schemeClr val="dk1"/>
                          </a:solidFill>
                          <a:effectLst/>
                          <a:latin typeface="+mn-lt"/>
                          <a:ea typeface="+mn-ea"/>
                          <a:cs typeface="+mn-cs"/>
                        </a:rPr>
                        <a:t> for retail sales from 2013-2017</a:t>
                      </a:r>
                      <a:endParaRPr lang="en-US" sz="1350" b="1" kern="1200" dirty="0">
                        <a:solidFill>
                          <a:schemeClr val="bg1"/>
                        </a:solidFill>
                        <a:latin typeface="+mn-lt"/>
                        <a:ea typeface="+mn-ea"/>
                        <a:cs typeface="+mn-cs"/>
                      </a:endParaRP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2024</a:t>
                      </a:r>
                    </a:p>
                  </a:txBody>
                  <a:tcPr marL="64782" marR="64782" marT="32391" marB="32391" anchor="ctr"/>
                </a:tc>
                <a:tc>
                  <a:txBody>
                    <a:bodyPr/>
                    <a:lstStyle/>
                    <a:p>
                      <a:pPr marL="0" algn="l" defTabSz="685800" rtl="1" eaLnBrk="1" latinLnBrk="0" hangingPunct="1"/>
                      <a:r>
                        <a:rPr lang="en-US" sz="1350" kern="1200" dirty="0">
                          <a:solidFill>
                            <a:schemeClr val="dk1"/>
                          </a:solidFill>
                          <a:effectLst/>
                          <a:latin typeface="+mn-lt"/>
                          <a:ea typeface="+mn-ea"/>
                          <a:cs typeface="+mn-cs"/>
                        </a:rPr>
                        <a:t>de Castro </a:t>
                      </a:r>
                      <a:r>
                        <a:rPr lang="en-US" sz="1350" kern="1200" dirty="0" err="1">
                          <a:solidFill>
                            <a:schemeClr val="dk1"/>
                          </a:solidFill>
                          <a:effectLst/>
                          <a:latin typeface="+mn-lt"/>
                          <a:ea typeface="+mn-ea"/>
                          <a:cs typeface="+mn-cs"/>
                        </a:rPr>
                        <a:t>Moraes</a:t>
                      </a:r>
                      <a:r>
                        <a:rPr lang="en-US" sz="1350" b="1" kern="1200" dirty="0">
                          <a:solidFill>
                            <a:schemeClr val="bg1"/>
                          </a:solidFill>
                          <a:latin typeface="+mn-lt"/>
                          <a:ea typeface="+mn-ea"/>
                          <a:cs typeface="+mn-cs"/>
                        </a:rPr>
                        <a:t>. </a:t>
                      </a:r>
                    </a:p>
                  </a:txBody>
                  <a:tcPr marL="64782" marR="64782" marT="32391" marB="32391" anchor="ctr"/>
                </a:tc>
                <a:extLst>
                  <a:ext uri="{0D108BD9-81ED-4DB2-BD59-A6C34878D82A}">
                    <a16:rowId xmlns:a16="http://schemas.microsoft.com/office/drawing/2014/main" val="2855964855"/>
                  </a:ext>
                </a:extLst>
              </a:tr>
              <a:tr h="649611">
                <a:tc>
                  <a:txBody>
                    <a:bodyPr/>
                    <a:lstStyle/>
                    <a:p>
                      <a:pPr marL="0" algn="l" defTabSz="685800" rtl="1" eaLnBrk="1" latinLnBrk="0" hangingPunct="1"/>
                      <a:r>
                        <a:rPr lang="en-US" sz="1350" b="1" kern="1200" dirty="0">
                          <a:solidFill>
                            <a:schemeClr val="bg1"/>
                          </a:solidFill>
                          <a:latin typeface="+mn-lt"/>
                          <a:ea typeface="+mn-ea"/>
                          <a:cs typeface="+mn-cs"/>
                        </a:rPr>
                        <a:t>Hybrid approaches achieve lower forecasting error</a:t>
                      </a:r>
                    </a:p>
                  </a:txBody>
                  <a:tcPr marL="64782" marR="64782" marT="32391" marB="32391" anchor="ctr"/>
                </a:tc>
                <a:tc>
                  <a:txBody>
                    <a:bodyPr/>
                    <a:lstStyle/>
                    <a:p>
                      <a:pPr marL="0" algn="l" defTabSz="685800" rtl="1" eaLnBrk="1" latinLnBrk="0" hangingPunct="1"/>
                      <a:r>
                        <a:rPr lang="en-US" sz="1350" kern="1200" dirty="0">
                          <a:solidFill>
                            <a:schemeClr val="dk1"/>
                          </a:solidFill>
                          <a:effectLst/>
                          <a:latin typeface="+mn-lt"/>
                          <a:ea typeface="+mn-ea"/>
                          <a:cs typeface="+mn-cs"/>
                        </a:rPr>
                        <a:t>SARIMA and LSTM and </a:t>
                      </a:r>
                      <a:r>
                        <a:rPr lang="en-US" dirty="0"/>
                        <a:t>Holt-Winters</a:t>
                      </a:r>
                      <a:endParaRPr lang="en-US" sz="1350" b="1" kern="1200" dirty="0">
                        <a:solidFill>
                          <a:schemeClr val="bg1"/>
                        </a:solidFill>
                        <a:latin typeface="+mn-lt"/>
                        <a:ea typeface="+mn-ea"/>
                        <a:cs typeface="+mn-cs"/>
                      </a:endParaRPr>
                    </a:p>
                  </a:txBody>
                  <a:tcPr marL="64782" marR="64782" marT="32391" marB="32391" anchor="ctr"/>
                </a:tc>
                <a:tc>
                  <a:txBody>
                    <a:bodyPr/>
                    <a:lstStyle/>
                    <a:p>
                      <a:pPr marL="0" marR="0" lvl="0" indent="0" algn="l" defTabSz="685800" rtl="1" eaLnBrk="1" fontAlgn="auto" latinLnBrk="0" hangingPunct="1">
                        <a:lnSpc>
                          <a:spcPct val="100000"/>
                        </a:lnSpc>
                        <a:spcBef>
                          <a:spcPts val="0"/>
                        </a:spcBef>
                        <a:spcAft>
                          <a:spcPts val="0"/>
                        </a:spcAft>
                        <a:buClrTx/>
                        <a:buSzTx/>
                        <a:buFontTx/>
                        <a:buNone/>
                        <a:tabLst/>
                        <a:defRPr/>
                      </a:pPr>
                      <a:r>
                        <a:rPr lang="en-US" sz="14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Marketplace data - specific</a:t>
                      </a:r>
                      <a:endPar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4782" marR="64782" marT="32391" marB="32391" anchor="ctr"/>
                </a:tc>
                <a:tc>
                  <a:txBody>
                    <a:bodyPr/>
                    <a:lstStyle/>
                    <a:p>
                      <a:pPr marL="0" marR="0" lvl="0" indent="0" algn="l" defTabSz="685800" rtl="1" eaLnBrk="1" fontAlgn="auto" latinLnBrk="0" hangingPunct="1">
                        <a:lnSpc>
                          <a:spcPct val="112000"/>
                        </a:lnSpc>
                        <a:spcBef>
                          <a:spcPts val="0"/>
                        </a:spcBef>
                        <a:spcAft>
                          <a:spcPts val="0"/>
                        </a:spcAft>
                        <a:buClrTx/>
                        <a:buSzTx/>
                        <a:buFontTx/>
                        <a:buNone/>
                        <a:tabLst/>
                        <a:defRPr/>
                      </a:pPr>
                      <a:r>
                        <a:rPr lang="en-US" sz="1350" b="1" kern="1200" dirty="0">
                          <a:solidFill>
                            <a:schemeClr val="bg1"/>
                          </a:solidFill>
                          <a:latin typeface="+mn-lt"/>
                          <a:ea typeface="+mn-ea"/>
                          <a:cs typeface="+mn-cs"/>
                        </a:rPr>
                        <a:t>2025</a:t>
                      </a:r>
                    </a:p>
                  </a:txBody>
                  <a:tcPr marL="68580" marR="68580" marT="0" marB="0" anchor="ctr"/>
                </a:tc>
                <a:tc>
                  <a:txBody>
                    <a:bodyPr/>
                    <a:lstStyle/>
                    <a:p>
                      <a:pPr marL="0" algn="l" defTabSz="685800" rtl="1" eaLnBrk="1" latinLnBrk="0" hangingPunct="1"/>
                      <a:r>
                        <a:rPr lang="en-US" sz="1350" kern="1200" dirty="0" err="1">
                          <a:solidFill>
                            <a:schemeClr val="dk1"/>
                          </a:solidFill>
                          <a:effectLst/>
                          <a:latin typeface="+mn-lt"/>
                          <a:ea typeface="+mn-ea"/>
                          <a:cs typeface="+mn-cs"/>
                        </a:rPr>
                        <a:t>Boukrouh</a:t>
                      </a:r>
                      <a:r>
                        <a:rPr lang="en-US" sz="1350" kern="1200" dirty="0">
                          <a:solidFill>
                            <a:schemeClr val="dk1"/>
                          </a:solidFill>
                          <a:effectLst/>
                          <a:latin typeface="+mn-lt"/>
                          <a:ea typeface="+mn-ea"/>
                          <a:cs typeface="+mn-cs"/>
                        </a:rPr>
                        <a:t> et al. </a:t>
                      </a:r>
                      <a:endParaRPr lang="en-US" sz="1350" b="1" kern="1200" dirty="0">
                        <a:solidFill>
                          <a:schemeClr val="bg1"/>
                        </a:solidFill>
                        <a:latin typeface="+mn-lt"/>
                        <a:ea typeface="+mn-ea"/>
                        <a:cs typeface="+mn-cs"/>
                      </a:endParaRPr>
                    </a:p>
                  </a:txBody>
                  <a:tcPr marL="64782" marR="64782" marT="32391" marB="32391" anchor="ctr"/>
                </a:tc>
                <a:extLst>
                  <a:ext uri="{0D108BD9-81ED-4DB2-BD59-A6C34878D82A}">
                    <a16:rowId xmlns:a16="http://schemas.microsoft.com/office/drawing/2014/main" val="2071070135"/>
                  </a:ext>
                </a:extLst>
              </a:tr>
              <a:tr h="341001">
                <a:tc>
                  <a:txBody>
                    <a:bodyPr/>
                    <a:lstStyle/>
                    <a:p>
                      <a:pPr marL="0" algn="l" defTabSz="685800" rtl="1" eaLnBrk="1" latinLnBrk="0" hangingPunct="1"/>
                      <a:r>
                        <a:rPr lang="en-US" sz="1350" b="1" kern="1200" dirty="0">
                          <a:solidFill>
                            <a:schemeClr val="bg1"/>
                          </a:solidFill>
                          <a:latin typeface="+mn-lt"/>
                          <a:ea typeface="+mn-ea"/>
                          <a:cs typeface="+mn-cs"/>
                        </a:rPr>
                        <a:t>Captures nonlinear and temporal patterns</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LSTM</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Sales &amp; demand data</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2020</a:t>
                      </a:r>
                    </a:p>
                  </a:txBody>
                  <a:tcPr marL="64782" marR="64782" marT="32391" marB="32391" anchor="ctr"/>
                </a:tc>
                <a:tc>
                  <a:txBody>
                    <a:bodyPr/>
                    <a:lstStyle/>
                    <a:p>
                      <a:pPr marL="0" algn="l" defTabSz="685800" rtl="1" eaLnBrk="1" latinLnBrk="0" hangingPunct="1"/>
                      <a:r>
                        <a:rPr lang="en-US" sz="1350" b="1" kern="1200" dirty="0" err="1">
                          <a:solidFill>
                            <a:schemeClr val="bg1"/>
                          </a:solidFill>
                          <a:latin typeface="+mn-lt"/>
                          <a:ea typeface="+mn-ea"/>
                          <a:cs typeface="+mn-cs"/>
                        </a:rPr>
                        <a:t>Sezer</a:t>
                      </a:r>
                      <a:r>
                        <a:rPr lang="en-US" sz="1350" b="1" kern="1200" dirty="0">
                          <a:solidFill>
                            <a:schemeClr val="bg1"/>
                          </a:solidFill>
                          <a:latin typeface="+mn-lt"/>
                          <a:ea typeface="+mn-ea"/>
                          <a:cs typeface="+mn-cs"/>
                        </a:rPr>
                        <a:t> et al.</a:t>
                      </a:r>
                    </a:p>
                  </a:txBody>
                  <a:tcPr marL="64782" marR="64782" marT="32391" marB="32391" anchor="ctr"/>
                </a:tc>
                <a:extLst>
                  <a:ext uri="{0D108BD9-81ED-4DB2-BD59-A6C34878D82A}">
                    <a16:rowId xmlns:a16="http://schemas.microsoft.com/office/drawing/2014/main" val="750977967"/>
                  </a:ext>
                </a:extLst>
              </a:tr>
              <a:tr h="401585">
                <a:tc>
                  <a:txBody>
                    <a:bodyPr/>
                    <a:lstStyle/>
                    <a:p>
                      <a:pPr marL="0" algn="l" defTabSz="685800" rtl="1" eaLnBrk="1" latinLnBrk="0" hangingPunct="1"/>
                      <a:r>
                        <a:rPr lang="en-US" sz="1350" b="1" kern="1200" dirty="0">
                          <a:solidFill>
                            <a:schemeClr val="bg1"/>
                          </a:solidFill>
                          <a:latin typeface="+mn-lt"/>
                          <a:ea typeface="+mn-ea"/>
                          <a:cs typeface="+mn-cs"/>
                        </a:rPr>
                        <a:t>Improved multi-horizon forecasting</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Deep learning</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Retail time series</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2021</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Lim et al.</a:t>
                      </a:r>
                    </a:p>
                  </a:txBody>
                  <a:tcPr marL="64782" marR="64782" marT="32391" marB="32391" anchor="ctr"/>
                </a:tc>
                <a:extLst>
                  <a:ext uri="{0D108BD9-81ED-4DB2-BD59-A6C34878D82A}">
                    <a16:rowId xmlns:a16="http://schemas.microsoft.com/office/drawing/2014/main" val="3579512867"/>
                  </a:ext>
                </a:extLst>
              </a:tr>
              <a:tr h="748546">
                <a:tc>
                  <a:txBody>
                    <a:bodyPr/>
                    <a:lstStyle/>
                    <a:p>
                      <a:pPr marL="0" algn="l" defTabSz="685800" rtl="1" eaLnBrk="1" latinLnBrk="0" hangingPunct="1"/>
                      <a:r>
                        <a:rPr lang="en-US" sz="1350" b="1" kern="1200" dirty="0">
                          <a:solidFill>
                            <a:schemeClr val="bg1"/>
                          </a:solidFill>
                          <a:latin typeface="+mn-lt"/>
                          <a:ea typeface="+mn-ea"/>
                          <a:cs typeface="+mn-cs"/>
                        </a:rPr>
                        <a:t>GRU offers comparable accuracy with fewer parameters</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LSTM, GRU</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Sales time series</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2022</a:t>
                      </a:r>
                    </a:p>
                  </a:txBody>
                  <a:tcPr marL="64782" marR="64782" marT="32391" marB="32391" anchor="ctr"/>
                </a:tc>
                <a:tc>
                  <a:txBody>
                    <a:bodyPr/>
                    <a:lstStyle/>
                    <a:p>
                      <a:pPr marL="0" algn="l" defTabSz="685800" rtl="1" eaLnBrk="1" latinLnBrk="0" hangingPunct="1"/>
                      <a:r>
                        <a:rPr lang="en-US" sz="1350" b="1" kern="1200" dirty="0">
                          <a:solidFill>
                            <a:schemeClr val="bg1"/>
                          </a:solidFill>
                          <a:latin typeface="+mn-lt"/>
                          <a:ea typeface="+mn-ea"/>
                          <a:cs typeface="+mn-cs"/>
                        </a:rPr>
                        <a:t>Karim et al.</a:t>
                      </a:r>
                    </a:p>
                  </a:txBody>
                  <a:tcPr marL="64782" marR="64782" marT="32391" marB="32391" anchor="ctr"/>
                </a:tc>
                <a:extLst>
                  <a:ext uri="{0D108BD9-81ED-4DB2-BD59-A6C34878D82A}">
                    <a16:rowId xmlns:a16="http://schemas.microsoft.com/office/drawing/2014/main" val="4157390282"/>
                  </a:ext>
                </a:extLst>
              </a:tr>
            </a:tbl>
          </a:graphicData>
        </a:graphic>
      </p:graphicFrame>
    </p:spTree>
    <p:extLst>
      <p:ext uri="{BB962C8B-B14F-4D97-AF65-F5344CB8AC3E}">
        <p14:creationId xmlns:p14="http://schemas.microsoft.com/office/powerpoint/2010/main" val="247020955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4DCF9-1D86-4914-89E1-DBAC188A4917}"/>
              </a:ext>
            </a:extLst>
          </p:cNvPr>
          <p:cNvSpPr>
            <a:spLocks noGrp="1"/>
          </p:cNvSpPr>
          <p:nvPr>
            <p:ph type="title"/>
          </p:nvPr>
        </p:nvSpPr>
        <p:spPr>
          <a:xfrm>
            <a:off x="1446348" y="24384"/>
            <a:ext cx="6251303" cy="573233"/>
          </a:xfrm>
        </p:spPr>
        <p:txBody>
          <a:bodyPr/>
          <a:lstStyle/>
          <a:p>
            <a:r>
              <a:rPr lang="en-US" dirty="0">
                <a:latin typeface="Times New Roman" panose="02020603050405020304" pitchFamily="18" charset="0"/>
              </a:rPr>
              <a:t>Proposed</a:t>
            </a:r>
            <a:r>
              <a:rPr lang="en-US" dirty="0"/>
              <a:t> </a:t>
            </a:r>
            <a:r>
              <a:rPr lang="en-US" dirty="0">
                <a:latin typeface="Times New Roman" panose="02020603050405020304" pitchFamily="18" charset="0"/>
              </a:rPr>
              <a:t>Framework</a:t>
            </a:r>
            <a:endParaRPr lang="ar-SA" dirty="0">
              <a:latin typeface="Times New Roman" panose="02020603050405020304" pitchFamily="18" charset="0"/>
            </a:endParaRPr>
          </a:p>
        </p:txBody>
      </p:sp>
      <p:pic>
        <p:nvPicPr>
          <p:cNvPr id="4" name="Picture 3">
            <a:extLst>
              <a:ext uri="{FF2B5EF4-FFF2-40B4-BE49-F238E27FC236}">
                <a16:creationId xmlns:a16="http://schemas.microsoft.com/office/drawing/2014/main" id="{D2C3B31C-B481-4654-B2D7-0E42D838454F}"/>
              </a:ext>
            </a:extLst>
          </p:cNvPr>
          <p:cNvPicPr/>
          <p:nvPr/>
        </p:nvPicPr>
        <p:blipFill>
          <a:blip r:embed="rId3"/>
          <a:srcRect/>
          <a:stretch/>
        </p:blipFill>
        <p:spPr>
          <a:xfrm>
            <a:off x="2253604" y="597617"/>
            <a:ext cx="4636790" cy="5954528"/>
          </a:xfrm>
          <a:prstGeom prst="rect">
            <a:avLst/>
          </a:prstGeom>
        </p:spPr>
      </p:pic>
    </p:spTree>
    <p:extLst>
      <p:ext uri="{BB962C8B-B14F-4D97-AF65-F5344CB8AC3E}">
        <p14:creationId xmlns:p14="http://schemas.microsoft.com/office/powerpoint/2010/main" val="947748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A4874-5325-44EF-869D-F7DF3646B7A0}"/>
              </a:ext>
            </a:extLst>
          </p:cNvPr>
          <p:cNvSpPr>
            <a:spLocks noGrp="1"/>
          </p:cNvSpPr>
          <p:nvPr>
            <p:ph type="title"/>
          </p:nvPr>
        </p:nvSpPr>
        <p:spPr>
          <a:xfrm>
            <a:off x="138546" y="113583"/>
            <a:ext cx="6251303" cy="594788"/>
          </a:xfrm>
        </p:spPr>
        <p:txBody>
          <a:bodyPr/>
          <a:lstStyle/>
          <a:p>
            <a:pPr algn="l"/>
            <a:r>
              <a:rPr lang="en-US" dirty="0"/>
              <a:t>Methodology</a:t>
            </a:r>
            <a:endParaRPr lang="ar-SA" dirty="0"/>
          </a:p>
        </p:txBody>
      </p:sp>
      <p:graphicFrame>
        <p:nvGraphicFramePr>
          <p:cNvPr id="5" name="Table 4">
            <a:extLst>
              <a:ext uri="{FF2B5EF4-FFF2-40B4-BE49-F238E27FC236}">
                <a16:creationId xmlns:a16="http://schemas.microsoft.com/office/drawing/2014/main" id="{52132490-155D-442F-8248-9D06AA22FDC7}"/>
              </a:ext>
            </a:extLst>
          </p:cNvPr>
          <p:cNvGraphicFramePr>
            <a:graphicFrameLocks noGrp="1"/>
          </p:cNvGraphicFramePr>
          <p:nvPr>
            <p:extLst>
              <p:ext uri="{D42A27DB-BD31-4B8C-83A1-F6EECF244321}">
                <p14:modId xmlns:p14="http://schemas.microsoft.com/office/powerpoint/2010/main" val="2384221162"/>
              </p:ext>
            </p:extLst>
          </p:nvPr>
        </p:nvGraphicFramePr>
        <p:xfrm>
          <a:off x="138546" y="1213796"/>
          <a:ext cx="7342908" cy="5530621"/>
        </p:xfrm>
        <a:graphic>
          <a:graphicData uri="http://schemas.openxmlformats.org/drawingml/2006/table">
            <a:tbl>
              <a:tblPr firstRow="1" firstCol="1" bandRow="1">
                <a:tableStyleId>{5C22544A-7EE6-4342-B048-85BDC9FD1C3A}</a:tableStyleId>
              </a:tblPr>
              <a:tblGrid>
                <a:gridCol w="1835727">
                  <a:extLst>
                    <a:ext uri="{9D8B030D-6E8A-4147-A177-3AD203B41FA5}">
                      <a16:colId xmlns:a16="http://schemas.microsoft.com/office/drawing/2014/main" val="656018920"/>
                    </a:ext>
                  </a:extLst>
                </a:gridCol>
                <a:gridCol w="1835727">
                  <a:extLst>
                    <a:ext uri="{9D8B030D-6E8A-4147-A177-3AD203B41FA5}">
                      <a16:colId xmlns:a16="http://schemas.microsoft.com/office/drawing/2014/main" val="378723297"/>
                    </a:ext>
                  </a:extLst>
                </a:gridCol>
                <a:gridCol w="1835727">
                  <a:extLst>
                    <a:ext uri="{9D8B030D-6E8A-4147-A177-3AD203B41FA5}">
                      <a16:colId xmlns:a16="http://schemas.microsoft.com/office/drawing/2014/main" val="3342660761"/>
                    </a:ext>
                  </a:extLst>
                </a:gridCol>
                <a:gridCol w="1835727">
                  <a:extLst>
                    <a:ext uri="{9D8B030D-6E8A-4147-A177-3AD203B41FA5}">
                      <a16:colId xmlns:a16="http://schemas.microsoft.com/office/drawing/2014/main" val="4239925038"/>
                    </a:ext>
                  </a:extLst>
                </a:gridCol>
              </a:tblGrid>
              <a:tr h="153731">
                <a:tc>
                  <a:txBody>
                    <a:bodyPr/>
                    <a:lstStyle/>
                    <a:p>
                      <a:pPr marL="283845" marR="0" indent="-6350" algn="l">
                        <a:lnSpc>
                          <a:spcPct val="112000"/>
                        </a:lnSpc>
                        <a:spcBef>
                          <a:spcPts val="0"/>
                        </a:spcBef>
                        <a:spcAft>
                          <a:spcPts val="25"/>
                        </a:spcAft>
                      </a:pPr>
                      <a:r>
                        <a:rPr lang="en-US" sz="600" dirty="0">
                          <a:effectLst/>
                        </a:rPr>
                        <a:t>Category</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Model</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Parameter</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Value</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825083324"/>
                  </a:ext>
                </a:extLst>
              </a:tr>
              <a:tr h="319965">
                <a:tc>
                  <a:txBody>
                    <a:bodyPr/>
                    <a:lstStyle/>
                    <a:p>
                      <a:pPr marL="283845" marR="0" indent="-6350" algn="l">
                        <a:lnSpc>
                          <a:spcPct val="112000"/>
                        </a:lnSpc>
                        <a:spcBef>
                          <a:spcPts val="0"/>
                        </a:spcBef>
                        <a:spcAft>
                          <a:spcPts val="25"/>
                        </a:spcAft>
                      </a:pPr>
                      <a:r>
                        <a:rPr lang="en-US" sz="600" dirty="0">
                          <a:effectLst/>
                        </a:rPr>
                        <a:t>Baseline</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Prophet</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Yearly seasonality</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Enabled</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2655758827"/>
                  </a:ext>
                </a:extLst>
              </a:tr>
              <a:tr h="319965">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Weekly seasonality</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Enabled</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518291539"/>
                  </a:ext>
                </a:extLst>
              </a:tr>
              <a:tr h="319965">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Daily seasonality</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Disabled</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168674796"/>
                  </a:ext>
                </a:extLst>
              </a:tr>
              <a:tr h="319965">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External regressors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400">
                          <a:effectLst/>
                        </a:rPr>
                        <a:t>promo</a:t>
                      </a:r>
                      <a:r>
                        <a:rPr lang="en-US" sz="600">
                          <a:effectLst/>
                        </a:rPr>
                        <a:t>, </a:t>
                      </a:r>
                      <a:r>
                        <a:rPr lang="en-US" sz="400">
                          <a:effectLst/>
                        </a:rPr>
                        <a:t>discount</a:t>
                      </a:r>
                      <a:r>
                        <a:rPr lang="en-US" sz="600">
                          <a:effectLst/>
                        </a:rPr>
                        <a:t>, </a:t>
                      </a:r>
                      <a:r>
                        <a:rPr lang="en-US" sz="400">
                          <a:effectLst/>
                        </a:rPr>
                        <a:t>avg_age</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136266947"/>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Training data</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70% of time series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388859553"/>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Prediction horizon</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Test set (15%)</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673795599"/>
                  </a:ext>
                </a:extLst>
              </a:tr>
              <a:tr h="319965">
                <a:tc>
                  <a:txBody>
                    <a:bodyPr/>
                    <a:lstStyle/>
                    <a:p>
                      <a:pPr marL="283845" marR="0" indent="-6350" algn="l">
                        <a:lnSpc>
                          <a:spcPct val="112000"/>
                        </a:lnSpc>
                        <a:spcBef>
                          <a:spcPts val="0"/>
                        </a:spcBef>
                        <a:spcAft>
                          <a:spcPts val="25"/>
                        </a:spcAft>
                      </a:pPr>
                      <a:r>
                        <a:rPr lang="en-US" sz="600">
                          <a:effectLst/>
                        </a:rPr>
                        <a:t>Hybrid A</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Prophet + LSTM</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Residual window length</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7 days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445650250"/>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dirty="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Input features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1 (Prophet residuals)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445329356"/>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LSTM units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50</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421470250"/>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Activation</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ReLU</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4182652099"/>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Output layer</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Dense(1)</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783240420"/>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Optimizer</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Adam</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775615011"/>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Loss function</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Mean Squared Error</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492487697"/>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Batch size</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16</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227549944"/>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Max epochs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100</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528417055"/>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Early stopping</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Patience = 5</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552725346"/>
                  </a:ext>
                </a:extLst>
              </a:tr>
              <a:tr h="319965">
                <a:tc>
                  <a:txBody>
                    <a:bodyPr/>
                    <a:lstStyle/>
                    <a:p>
                      <a:pPr marL="283845" marR="0" indent="-6350" algn="l">
                        <a:lnSpc>
                          <a:spcPct val="112000"/>
                        </a:lnSpc>
                        <a:spcBef>
                          <a:spcPts val="0"/>
                        </a:spcBef>
                        <a:spcAft>
                          <a:spcPts val="25"/>
                        </a:spcAft>
                      </a:pPr>
                      <a:r>
                        <a:rPr lang="en-US" sz="600">
                          <a:effectLst/>
                        </a:rPr>
                        <a:t>Hybrid B</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Prophet + GRU</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Residual window length</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7 days</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685476567"/>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Input features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1 (Prophet residuals)</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220634149"/>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Hidden units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128</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4190360793"/>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GRU layers</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2</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534125892"/>
                  </a:ext>
                </a:extLst>
              </a:tr>
              <a:tr h="153731">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Dropout</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0.3</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3981596207"/>
                  </a:ext>
                </a:extLst>
              </a:tr>
              <a:tr h="319965">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algn="l"/>
                      <a:endParaRPr lang="en-US" sz="500">
                        <a:effectLst/>
                        <a:latin typeface="Calibri" panose="020F0502020204030204" pitchFamily="34"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a:effectLst/>
                        </a:rPr>
                        <a:t>Optimizer</a:t>
                      </a:r>
                      <a:endParaRPr lang="en-US" sz="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tc>
                  <a:txBody>
                    <a:bodyPr/>
                    <a:lstStyle/>
                    <a:p>
                      <a:pPr marL="283845" marR="0" indent="-6350" algn="l">
                        <a:lnSpc>
                          <a:spcPct val="112000"/>
                        </a:lnSpc>
                        <a:spcBef>
                          <a:spcPts val="0"/>
                        </a:spcBef>
                        <a:spcAft>
                          <a:spcPts val="25"/>
                        </a:spcAft>
                      </a:pPr>
                      <a:r>
                        <a:rPr lang="en-US" sz="600" dirty="0">
                          <a:effectLst/>
                        </a:rPr>
                        <a:t>Adam (</a:t>
                      </a:r>
                      <a:r>
                        <a:rPr lang="en-US" sz="600" dirty="0" err="1">
                          <a:effectLst/>
                        </a:rPr>
                        <a:t>lr</a:t>
                      </a:r>
                      <a:r>
                        <a:rPr lang="en-US" sz="600" dirty="0">
                          <a:effectLst/>
                        </a:rPr>
                        <a:t> = 0.001)</a:t>
                      </a:r>
                      <a:endParaRPr lang="en-US" sz="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29758" marR="29758" marT="0" marB="0"/>
                </a:tc>
                <a:extLst>
                  <a:ext uri="{0D108BD9-81ED-4DB2-BD59-A6C34878D82A}">
                    <a16:rowId xmlns:a16="http://schemas.microsoft.com/office/drawing/2014/main" val="1086038905"/>
                  </a:ext>
                </a:extLst>
              </a:tr>
            </a:tbl>
          </a:graphicData>
        </a:graphic>
      </p:graphicFrame>
    </p:spTree>
    <p:extLst>
      <p:ext uri="{BB962C8B-B14F-4D97-AF65-F5344CB8AC3E}">
        <p14:creationId xmlns:p14="http://schemas.microsoft.com/office/powerpoint/2010/main" val="1816637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D5B0-9303-453B-AAC6-036A5A89E940}"/>
              </a:ext>
            </a:extLst>
          </p:cNvPr>
          <p:cNvSpPr>
            <a:spLocks noGrp="1"/>
          </p:cNvSpPr>
          <p:nvPr>
            <p:ph type="title"/>
          </p:nvPr>
        </p:nvSpPr>
        <p:spPr>
          <a:xfrm>
            <a:off x="319194" y="26324"/>
            <a:ext cx="8727824" cy="510540"/>
          </a:xfrm>
        </p:spPr>
        <p:txBody>
          <a:bodyPr vert="horz" lIns="91440" tIns="45720" rIns="91440" bIns="45720" rtlCol="0" anchor="ctr">
            <a:normAutofit fontScale="90000"/>
          </a:bodyPr>
          <a:lstStyle/>
          <a:p>
            <a:r>
              <a:rPr lang="en-US" dirty="0"/>
              <a:t>Methodology</a:t>
            </a:r>
            <a:endParaRPr lang="ar-SA" dirty="0">
              <a:latin typeface="Times New Roman" panose="02020603050405020304" pitchFamily="18" charset="0"/>
            </a:endParaRPr>
          </a:p>
        </p:txBody>
      </p:sp>
      <p:sp>
        <p:nvSpPr>
          <p:cNvPr id="4" name="TextBox 3">
            <a:extLst>
              <a:ext uri="{FF2B5EF4-FFF2-40B4-BE49-F238E27FC236}">
                <a16:creationId xmlns:a16="http://schemas.microsoft.com/office/drawing/2014/main" id="{83263B86-18CA-4BDF-BAA6-89FF74632E54}"/>
              </a:ext>
            </a:extLst>
          </p:cNvPr>
          <p:cNvSpPr txBox="1"/>
          <p:nvPr/>
        </p:nvSpPr>
        <p:spPr>
          <a:xfrm>
            <a:off x="263236" y="474345"/>
            <a:ext cx="5112327" cy="1661993"/>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square" rtlCol="1">
            <a:spAutoFit/>
          </a:bodyPr>
          <a:lstStyle/>
          <a:p>
            <a:r>
              <a:rPr lang="en-US" dirty="0"/>
              <a:t>Dataset Information:</a:t>
            </a:r>
          </a:p>
          <a:p>
            <a:r>
              <a:rPr lang="en-US" sz="1200" dirty="0"/>
              <a:t>Dataset Source:</a:t>
            </a:r>
          </a:p>
          <a:p>
            <a:r>
              <a:rPr lang="en-US"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https://www.kaggle.com/datasets/yashparab/barista-coffee-sales-data-for-eda-csv/data</a:t>
            </a:r>
            <a:r>
              <a:rPr lang="en-US" dirty="0">
                <a:solidFill>
                  <a:srgbClr val="000000"/>
                </a:solidFill>
                <a:effectLst/>
                <a:latin typeface="Times New Roman" panose="02020603050405020304" pitchFamily="18" charset="0"/>
                <a:ea typeface="Times New Roman" panose="02020603050405020304" pitchFamily="18" charset="0"/>
              </a:rPr>
              <a:t> </a:t>
            </a:r>
          </a:p>
          <a:p>
            <a:endParaRPr lang="en-US" sz="1200" dirty="0">
              <a:solidFill>
                <a:srgbClr val="000000"/>
              </a:solidFill>
              <a:latin typeface="Times New Roman" panose="02020603050405020304" pitchFamily="18" charset="0"/>
            </a:endParaRPr>
          </a:p>
          <a:p>
            <a:r>
              <a:rPr lang="en-US" sz="1200" dirty="0"/>
              <a:t>Barista Sales Forecasting</a:t>
            </a:r>
          </a:p>
          <a:p>
            <a:endParaRPr lang="ar-SA" sz="1200" dirty="0"/>
          </a:p>
        </p:txBody>
      </p:sp>
      <p:sp>
        <p:nvSpPr>
          <p:cNvPr id="5" name="TextBox 4">
            <a:extLst>
              <a:ext uri="{FF2B5EF4-FFF2-40B4-BE49-F238E27FC236}">
                <a16:creationId xmlns:a16="http://schemas.microsoft.com/office/drawing/2014/main" id="{1736470A-6D01-4616-96B9-4F56AAD2D73A}"/>
              </a:ext>
            </a:extLst>
          </p:cNvPr>
          <p:cNvSpPr txBox="1"/>
          <p:nvPr/>
        </p:nvSpPr>
        <p:spPr>
          <a:xfrm>
            <a:off x="6192981" y="536864"/>
            <a:ext cx="3532910" cy="1292662"/>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square" rtlCol="1">
            <a:spAutoFit/>
          </a:bodyPr>
          <a:lstStyle/>
          <a:p>
            <a:r>
              <a:rPr lang="en-US" dirty="0"/>
              <a:t>Key Details:</a:t>
            </a:r>
          </a:p>
          <a:p>
            <a:r>
              <a:rPr lang="en-US" sz="1600" b="1" u="sng"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Total Rows</a:t>
            </a:r>
            <a:r>
              <a:rPr lang="en-US" sz="1600" u="sng"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100,001 rows</a:t>
            </a:r>
          </a:p>
          <a:p>
            <a:r>
              <a:rPr lang="en-US" sz="1600" b="1" u="sng" dirty="0">
                <a:solidFill>
                  <a:schemeClr val="accent1"/>
                </a:solidFill>
                <a:latin typeface="Times New Roman" panose="02020603050405020304" pitchFamily="18" charset="0"/>
                <a:cs typeface="Times New Roman" panose="02020603050405020304" pitchFamily="18" charset="0"/>
              </a:rPr>
              <a:t>Date Rang</a:t>
            </a:r>
            <a:r>
              <a:rPr lang="en-US" sz="1600" u="sng" dirty="0">
                <a:solidFill>
                  <a:schemeClr val="accent1"/>
                </a:solidFill>
                <a:latin typeface="Times New Roman" panose="02020603050405020304" pitchFamily="18" charset="0"/>
                <a:cs typeface="Times New Roman" panose="02020603050405020304" pitchFamily="18" charset="0"/>
              </a:rPr>
              <a:t>: Jan 2020-April 2024</a:t>
            </a:r>
          </a:p>
          <a:p>
            <a:r>
              <a:rPr lang="en-US" sz="1600" b="1" u="sng" dirty="0">
                <a:solidFill>
                  <a:schemeClr val="accent1"/>
                </a:solidFill>
                <a:latin typeface="Times New Roman" panose="02020603050405020304" pitchFamily="18" charset="0"/>
                <a:cs typeface="Times New Roman" panose="02020603050405020304" pitchFamily="18" charset="0"/>
              </a:rPr>
              <a:t>Number of columns</a:t>
            </a:r>
            <a:r>
              <a:rPr lang="en-US" sz="1600" u="sng" dirty="0">
                <a:solidFill>
                  <a:schemeClr val="accent1"/>
                </a:solidFill>
                <a:latin typeface="Times New Roman" panose="02020603050405020304" pitchFamily="18" charset="0"/>
                <a:cs typeface="Times New Roman" panose="02020603050405020304" pitchFamily="18" charset="0"/>
              </a:rPr>
              <a:t>: 18</a:t>
            </a:r>
            <a:endParaRPr lang="en-US" sz="1600" dirty="0">
              <a:solidFill>
                <a:schemeClr val="accent1"/>
              </a:solidFill>
            </a:endParaRPr>
          </a:p>
          <a:p>
            <a:endParaRPr lang="ar-SA" sz="1200" dirty="0"/>
          </a:p>
        </p:txBody>
      </p:sp>
      <p:graphicFrame>
        <p:nvGraphicFramePr>
          <p:cNvPr id="3" name="Table 2">
            <a:extLst>
              <a:ext uri="{FF2B5EF4-FFF2-40B4-BE49-F238E27FC236}">
                <a16:creationId xmlns:a16="http://schemas.microsoft.com/office/drawing/2014/main" id="{F0551618-14B3-4D67-82C6-3AD9505449B7}"/>
              </a:ext>
            </a:extLst>
          </p:cNvPr>
          <p:cNvGraphicFramePr>
            <a:graphicFrameLocks noGrp="1"/>
          </p:cNvGraphicFramePr>
          <p:nvPr>
            <p:extLst>
              <p:ext uri="{D42A27DB-BD31-4B8C-83A1-F6EECF244321}">
                <p14:modId xmlns:p14="http://schemas.microsoft.com/office/powerpoint/2010/main" val="3569832767"/>
              </p:ext>
            </p:extLst>
          </p:nvPr>
        </p:nvGraphicFramePr>
        <p:xfrm>
          <a:off x="319194" y="2090966"/>
          <a:ext cx="5112326" cy="3293834"/>
        </p:xfrm>
        <a:graphic>
          <a:graphicData uri="http://schemas.openxmlformats.org/drawingml/2006/table">
            <a:tbl>
              <a:tblPr firstRow="1" firstCol="1" bandRow="1">
                <a:tableStyleId>{5C22544A-7EE6-4342-B048-85BDC9FD1C3A}</a:tableStyleId>
              </a:tblPr>
              <a:tblGrid>
                <a:gridCol w="1724899">
                  <a:extLst>
                    <a:ext uri="{9D8B030D-6E8A-4147-A177-3AD203B41FA5}">
                      <a16:colId xmlns:a16="http://schemas.microsoft.com/office/drawing/2014/main" val="3358557662"/>
                    </a:ext>
                  </a:extLst>
                </a:gridCol>
                <a:gridCol w="2610031">
                  <a:extLst>
                    <a:ext uri="{9D8B030D-6E8A-4147-A177-3AD203B41FA5}">
                      <a16:colId xmlns:a16="http://schemas.microsoft.com/office/drawing/2014/main" val="385061182"/>
                    </a:ext>
                  </a:extLst>
                </a:gridCol>
                <a:gridCol w="777396">
                  <a:extLst>
                    <a:ext uri="{9D8B030D-6E8A-4147-A177-3AD203B41FA5}">
                      <a16:colId xmlns:a16="http://schemas.microsoft.com/office/drawing/2014/main" val="1876845784"/>
                    </a:ext>
                  </a:extLst>
                </a:gridCol>
              </a:tblGrid>
              <a:tr h="151129">
                <a:tc>
                  <a:txBody>
                    <a:bodyPr/>
                    <a:lstStyle/>
                    <a:p>
                      <a:pPr marL="0" marR="0" algn="l">
                        <a:lnSpc>
                          <a:spcPct val="150000"/>
                        </a:lnSpc>
                      </a:pPr>
                      <a:r>
                        <a:rPr lang="en-US" sz="700" dirty="0">
                          <a:effectLst/>
                        </a:rPr>
                        <a:t>column</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Description</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Datatype</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50693579"/>
                  </a:ext>
                </a:extLst>
              </a:tr>
              <a:tr h="151129">
                <a:tc>
                  <a:txBody>
                    <a:bodyPr/>
                    <a:lstStyle/>
                    <a:p>
                      <a:pPr marL="0" marR="0" algn="l">
                        <a:lnSpc>
                          <a:spcPct val="150000"/>
                        </a:lnSpc>
                      </a:pPr>
                      <a:r>
                        <a:rPr lang="en-US" sz="700" dirty="0" err="1">
                          <a:effectLst/>
                        </a:rPr>
                        <a:t>order_date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Transaction date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Date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008665423"/>
                  </a:ext>
                </a:extLst>
              </a:tr>
              <a:tr h="151129">
                <a:tc>
                  <a:txBody>
                    <a:bodyPr/>
                    <a:lstStyle/>
                    <a:p>
                      <a:pPr marL="0" marR="0" algn="l">
                        <a:lnSpc>
                          <a:spcPct val="150000"/>
                        </a:lnSpc>
                      </a:pPr>
                      <a:r>
                        <a:rPr lang="en-US" sz="700" dirty="0" err="1">
                          <a:effectLst/>
                        </a:rPr>
                        <a:t>order_time</a:t>
                      </a:r>
                      <a:r>
                        <a:rPr lang="en-US" sz="700" dirty="0">
                          <a:effectLst/>
                        </a:rPr>
                        <a:t> </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Transaction time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Time</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1131013395"/>
                  </a:ext>
                </a:extLst>
              </a:tr>
              <a:tr h="203987">
                <a:tc>
                  <a:txBody>
                    <a:bodyPr/>
                    <a:lstStyle/>
                    <a:p>
                      <a:pPr marL="0" marR="0" algn="l">
                        <a:lnSpc>
                          <a:spcPct val="150000"/>
                        </a:lnSpc>
                      </a:pPr>
                      <a:r>
                        <a:rPr lang="en-US" sz="700" dirty="0" err="1">
                          <a:effectLst/>
                        </a:rPr>
                        <a:t>product_category</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Category of the product (e.g., Coffee, Tea)</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Categorical</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4193469912"/>
                  </a:ext>
                </a:extLst>
              </a:tr>
              <a:tr h="151129">
                <a:tc>
                  <a:txBody>
                    <a:bodyPr/>
                    <a:lstStyle/>
                    <a:p>
                      <a:pPr marL="0" marR="0" algn="l">
                        <a:lnSpc>
                          <a:spcPct val="150000"/>
                        </a:lnSpc>
                      </a:pPr>
                      <a:r>
                        <a:rPr lang="en-US" sz="700" dirty="0">
                          <a:effectLst/>
                        </a:rPr>
                        <a:t>qty</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Sales qty</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Integer</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930646673"/>
                  </a:ext>
                </a:extLst>
              </a:tr>
              <a:tr h="151129">
                <a:tc>
                  <a:txBody>
                    <a:bodyPr/>
                    <a:lstStyle/>
                    <a:p>
                      <a:pPr marL="0" marR="0" algn="l">
                        <a:lnSpc>
                          <a:spcPct val="150000"/>
                        </a:lnSpc>
                      </a:pPr>
                      <a:r>
                        <a:rPr lang="en-US" sz="700" dirty="0" err="1">
                          <a:effectLst/>
                        </a:rPr>
                        <a:t>unit_price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unitprice</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Float</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4227872566"/>
                  </a:ext>
                </a:extLst>
              </a:tr>
              <a:tr h="151129">
                <a:tc>
                  <a:txBody>
                    <a:bodyPr/>
                    <a:lstStyle/>
                    <a:p>
                      <a:pPr marL="0" marR="0" algn="l">
                        <a:lnSpc>
                          <a:spcPct val="150000"/>
                        </a:lnSpc>
                      </a:pPr>
                      <a:r>
                        <a:rPr lang="en-US" sz="700" dirty="0" err="1">
                          <a:effectLst/>
                        </a:rPr>
                        <a:t>store_id</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Store Id </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text</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4226302667"/>
                  </a:ext>
                </a:extLst>
              </a:tr>
              <a:tr h="151129">
                <a:tc>
                  <a:txBody>
                    <a:bodyPr/>
                    <a:lstStyle/>
                    <a:p>
                      <a:pPr marL="0" marR="0" algn="l">
                        <a:lnSpc>
                          <a:spcPct val="150000"/>
                        </a:lnSpc>
                      </a:pPr>
                      <a:r>
                        <a:rPr lang="en-US" sz="700" dirty="0" err="1">
                          <a:effectLst/>
                        </a:rPr>
                        <a:t>store_location</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The location of the store</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text</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2420392251"/>
                  </a:ext>
                </a:extLst>
              </a:tr>
              <a:tr h="158368">
                <a:tc>
                  <a:txBody>
                    <a:bodyPr/>
                    <a:lstStyle/>
                    <a:p>
                      <a:pPr marL="0" marR="0" algn="l">
                        <a:lnSpc>
                          <a:spcPct val="150000"/>
                        </a:lnSpc>
                      </a:pPr>
                      <a:r>
                        <a:rPr lang="en-US" sz="700" dirty="0" err="1">
                          <a:effectLst/>
                        </a:rPr>
                        <a:t>customer_location</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Describe the location of the customer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text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1152569450"/>
                  </a:ext>
                </a:extLst>
              </a:tr>
              <a:tr h="151129">
                <a:tc>
                  <a:txBody>
                    <a:bodyPr/>
                    <a:lstStyle/>
                    <a:p>
                      <a:pPr marL="0" marR="0" algn="l">
                        <a:lnSpc>
                          <a:spcPct val="150000"/>
                        </a:lnSpc>
                      </a:pPr>
                      <a:r>
                        <a:rPr lang="en-US" sz="700">
                          <a:effectLst/>
                        </a:rPr>
                        <a:t>customer_id</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Customer Id</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text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275573017"/>
                  </a:ext>
                </a:extLst>
              </a:tr>
              <a:tr h="151129">
                <a:tc>
                  <a:txBody>
                    <a:bodyPr/>
                    <a:lstStyle/>
                    <a:p>
                      <a:pPr marL="0" marR="0" algn="l">
                        <a:lnSpc>
                          <a:spcPct val="150000"/>
                        </a:lnSpc>
                      </a:pPr>
                      <a:r>
                        <a:rPr lang="en-US" sz="700" dirty="0" err="1">
                          <a:effectLst/>
                        </a:rPr>
                        <a:t>Customer_age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The age of the customer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Integer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633936465"/>
                  </a:ext>
                </a:extLst>
              </a:tr>
              <a:tr h="164371">
                <a:tc>
                  <a:txBody>
                    <a:bodyPr/>
                    <a:lstStyle/>
                    <a:p>
                      <a:pPr marL="0" marR="0" algn="l">
                        <a:lnSpc>
                          <a:spcPct val="150000"/>
                        </a:lnSpc>
                      </a:pPr>
                      <a:r>
                        <a:rPr lang="en-US" sz="700">
                          <a:effectLst/>
                        </a:rPr>
                        <a:t>Customer_gender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Category of the customer (e.g., Male, </a:t>
                      </a:r>
                      <a:r>
                        <a:rPr lang="en-US" sz="700" dirty="0" err="1">
                          <a:effectLst/>
                        </a:rPr>
                        <a:t>Female,Other</a:t>
                      </a:r>
                      <a:r>
                        <a:rPr lang="en-US" sz="700" dirty="0">
                          <a:effectLst/>
                        </a:rPr>
                        <a:t>)</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Categorical</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14092916"/>
                  </a:ext>
                </a:extLst>
              </a:tr>
              <a:tr h="158204">
                <a:tc>
                  <a:txBody>
                    <a:bodyPr/>
                    <a:lstStyle/>
                    <a:p>
                      <a:pPr marL="0" marR="0" algn="l">
                        <a:lnSpc>
                          <a:spcPct val="150000"/>
                        </a:lnSpc>
                      </a:pPr>
                      <a:r>
                        <a:rPr lang="en-US" sz="700">
                          <a:effectLst/>
                        </a:rPr>
                        <a:t>loyalty_member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Category of the </a:t>
                      </a:r>
                      <a:r>
                        <a:rPr lang="en-US" sz="700" dirty="0" err="1">
                          <a:effectLst/>
                        </a:rPr>
                        <a:t>Loyality</a:t>
                      </a:r>
                      <a:r>
                        <a:rPr lang="en-US" sz="700" dirty="0">
                          <a:effectLst/>
                        </a:rPr>
                        <a:t> (e.g., True, False)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Categorical</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3522782568"/>
                  </a:ext>
                </a:extLst>
              </a:tr>
              <a:tr h="164289">
                <a:tc>
                  <a:txBody>
                    <a:bodyPr/>
                    <a:lstStyle/>
                    <a:p>
                      <a:pPr marL="0" marR="0" algn="l">
                        <a:lnSpc>
                          <a:spcPct val="150000"/>
                        </a:lnSpc>
                      </a:pPr>
                      <a:r>
                        <a:rPr lang="en-US" sz="700">
                          <a:effectLst/>
                        </a:rPr>
                        <a:t>is_repeat_customer</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Category of the Repeated customer (e.g., True, False)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Categorical</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442870334"/>
                  </a:ext>
                </a:extLst>
              </a:tr>
              <a:tr h="158204">
                <a:tc>
                  <a:txBody>
                    <a:bodyPr/>
                    <a:lstStyle/>
                    <a:p>
                      <a:pPr marL="0" marR="0" algn="l">
                        <a:lnSpc>
                          <a:spcPct val="150000"/>
                        </a:lnSpc>
                      </a:pPr>
                      <a:r>
                        <a:rPr lang="en-US" sz="700">
                          <a:effectLst/>
                        </a:rPr>
                        <a:t>customer_discovery_source</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Describe how did the customer find out about the shop</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text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851192068"/>
                  </a:ext>
                </a:extLst>
              </a:tr>
              <a:tr h="151129">
                <a:tc>
                  <a:txBody>
                    <a:bodyPr/>
                    <a:lstStyle/>
                    <a:p>
                      <a:pPr marL="0" marR="0" algn="l">
                        <a:lnSpc>
                          <a:spcPct val="150000"/>
                        </a:lnSpc>
                      </a:pPr>
                      <a:r>
                        <a:rPr lang="en-US" sz="700">
                          <a:effectLst/>
                        </a:rPr>
                        <a:t>payment_method</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Describes the payment method</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text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214176714"/>
                  </a:ext>
                </a:extLst>
              </a:tr>
              <a:tr h="151129">
                <a:tc>
                  <a:txBody>
                    <a:bodyPr/>
                    <a:lstStyle/>
                    <a:p>
                      <a:pPr marL="0" marR="0" algn="l">
                        <a:lnSpc>
                          <a:spcPct val="150000"/>
                        </a:lnSpc>
                      </a:pPr>
                      <a:r>
                        <a:rPr lang="en-US" sz="700">
                          <a:effectLst/>
                        </a:rPr>
                        <a:t>discount_applied</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Discount Amount</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Float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4007798505"/>
                  </a:ext>
                </a:extLst>
              </a:tr>
              <a:tr h="151129">
                <a:tc>
                  <a:txBody>
                    <a:bodyPr/>
                    <a:lstStyle/>
                    <a:p>
                      <a:pPr marL="0" marR="0" algn="l">
                        <a:lnSpc>
                          <a:spcPct val="150000"/>
                        </a:lnSpc>
                      </a:pPr>
                      <a:r>
                        <a:rPr lang="en-US" sz="700">
                          <a:effectLst/>
                        </a:rPr>
                        <a:t>total_amount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Amount of product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Float</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2132639704"/>
                  </a:ext>
                </a:extLst>
              </a:tr>
              <a:tr h="167454">
                <a:tc>
                  <a:txBody>
                    <a:bodyPr/>
                    <a:lstStyle/>
                    <a:p>
                      <a:pPr marL="0" marR="0" algn="l">
                        <a:lnSpc>
                          <a:spcPct val="150000"/>
                        </a:lnSpc>
                      </a:pPr>
                      <a:r>
                        <a:rPr lang="en-US" sz="700">
                          <a:effectLst/>
                        </a:rPr>
                        <a:t>promo_applied</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Describes if the promo applied</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a:effectLst/>
                        </a:rPr>
                        <a:t>Categorical</a:t>
                      </a:r>
                      <a:endParaRPr lang="en-US" sz="70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1179951380"/>
                  </a:ext>
                </a:extLst>
              </a:tr>
              <a:tr h="305409">
                <a:tc>
                  <a:txBody>
                    <a:bodyPr/>
                    <a:lstStyle/>
                    <a:p>
                      <a:pPr marL="0" marR="0" algn="l">
                        <a:lnSpc>
                          <a:spcPct val="150000"/>
                        </a:lnSpc>
                      </a:pPr>
                      <a:r>
                        <a:rPr lang="en-US" sz="700" dirty="0" err="1">
                          <a:effectLst/>
                        </a:rPr>
                        <a:t>promo_type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Describes the promo type</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tc>
                  <a:txBody>
                    <a:bodyPr/>
                    <a:lstStyle/>
                    <a:p>
                      <a:pPr marL="0" marR="0" algn="l">
                        <a:lnSpc>
                          <a:spcPct val="150000"/>
                        </a:lnSpc>
                      </a:pPr>
                      <a:r>
                        <a:rPr lang="en-US" sz="700" dirty="0">
                          <a:effectLst/>
                        </a:rPr>
                        <a:t>Categorical</a:t>
                      </a:r>
                      <a:endParaRPr lang="en-US" sz="700" dirty="0">
                        <a:effectLst/>
                        <a:latin typeface="Calibri" panose="020F0502020204030204" pitchFamily="34" charset="0"/>
                        <a:ea typeface="Times New Roman" panose="02020603050405020304" pitchFamily="18" charset="0"/>
                        <a:cs typeface="Arial" panose="020B0604020202020204" pitchFamily="34" charset="0"/>
                      </a:endParaRPr>
                    </a:p>
                  </a:txBody>
                  <a:tcPr marL="44964" marR="44964" marT="0" marB="0"/>
                </a:tc>
                <a:extLst>
                  <a:ext uri="{0D108BD9-81ED-4DB2-BD59-A6C34878D82A}">
                    <a16:rowId xmlns:a16="http://schemas.microsoft.com/office/drawing/2014/main" val="796715474"/>
                  </a:ext>
                </a:extLst>
              </a:tr>
            </a:tbl>
          </a:graphicData>
        </a:graphic>
      </p:graphicFrame>
    </p:spTree>
    <p:extLst>
      <p:ext uri="{BB962C8B-B14F-4D97-AF65-F5344CB8AC3E}">
        <p14:creationId xmlns:p14="http://schemas.microsoft.com/office/powerpoint/2010/main" val="4235145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521" y="47092"/>
            <a:ext cx="6251303" cy="1049235"/>
          </a:xfrm>
        </p:spPr>
        <p:txBody>
          <a:bodyPr>
            <a:normAutofit/>
          </a:bodyPr>
          <a:lstStyle/>
          <a:p>
            <a:pPr algn="l"/>
            <a:r>
              <a:rPr dirty="0">
                <a:latin typeface="Times New Roman" panose="02020603050405020304" pitchFamily="18" charset="0"/>
              </a:rPr>
              <a:t>Results</a:t>
            </a:r>
          </a:p>
        </p:txBody>
      </p:sp>
      <p:pic>
        <p:nvPicPr>
          <p:cNvPr id="6" name="Picture 5">
            <a:extLst>
              <a:ext uri="{FF2B5EF4-FFF2-40B4-BE49-F238E27FC236}">
                <a16:creationId xmlns:a16="http://schemas.microsoft.com/office/drawing/2014/main" id="{ACB27BCF-B577-4982-AA57-B8201137FD6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39962" y="2715768"/>
            <a:ext cx="5731510" cy="3406140"/>
          </a:xfrm>
          <a:prstGeom prst="rect">
            <a:avLst/>
          </a:prstGeom>
        </p:spPr>
      </p:pic>
      <p:graphicFrame>
        <p:nvGraphicFramePr>
          <p:cNvPr id="5" name="Content Placeholder 4">
            <a:extLst>
              <a:ext uri="{FF2B5EF4-FFF2-40B4-BE49-F238E27FC236}">
                <a16:creationId xmlns:a16="http://schemas.microsoft.com/office/drawing/2014/main" id="{BFF3BCA4-56EB-43AA-A05F-E398E267EE33}"/>
              </a:ext>
            </a:extLst>
          </p:cNvPr>
          <p:cNvGraphicFramePr>
            <a:graphicFrameLocks noGrp="1"/>
          </p:cNvGraphicFramePr>
          <p:nvPr>
            <p:ph idx="1"/>
            <p:extLst>
              <p:ext uri="{D42A27DB-BD31-4B8C-83A1-F6EECF244321}">
                <p14:modId xmlns:p14="http://schemas.microsoft.com/office/powerpoint/2010/main" val="1406888806"/>
              </p:ext>
            </p:extLst>
          </p:nvPr>
        </p:nvGraphicFramePr>
        <p:xfrm>
          <a:off x="175521" y="1056563"/>
          <a:ext cx="7555314" cy="1367980"/>
        </p:xfrm>
        <a:graphic>
          <a:graphicData uri="http://schemas.openxmlformats.org/drawingml/2006/table">
            <a:tbl>
              <a:tblPr firstRow="1" firstCol="1" bandRow="1">
                <a:tableStyleId>{5C22544A-7EE6-4342-B048-85BDC9FD1C3A}</a:tableStyleId>
              </a:tblPr>
              <a:tblGrid>
                <a:gridCol w="1891145">
                  <a:extLst>
                    <a:ext uri="{9D8B030D-6E8A-4147-A177-3AD203B41FA5}">
                      <a16:colId xmlns:a16="http://schemas.microsoft.com/office/drawing/2014/main" val="3486485350"/>
                    </a:ext>
                  </a:extLst>
                </a:gridCol>
                <a:gridCol w="1213028">
                  <a:extLst>
                    <a:ext uri="{9D8B030D-6E8A-4147-A177-3AD203B41FA5}">
                      <a16:colId xmlns:a16="http://schemas.microsoft.com/office/drawing/2014/main" val="4171188861"/>
                    </a:ext>
                  </a:extLst>
                </a:gridCol>
                <a:gridCol w="1364657">
                  <a:extLst>
                    <a:ext uri="{9D8B030D-6E8A-4147-A177-3AD203B41FA5}">
                      <a16:colId xmlns:a16="http://schemas.microsoft.com/office/drawing/2014/main" val="1529690575"/>
                    </a:ext>
                  </a:extLst>
                </a:gridCol>
                <a:gridCol w="1743729">
                  <a:extLst>
                    <a:ext uri="{9D8B030D-6E8A-4147-A177-3AD203B41FA5}">
                      <a16:colId xmlns:a16="http://schemas.microsoft.com/office/drawing/2014/main" val="3877301975"/>
                    </a:ext>
                  </a:extLst>
                </a:gridCol>
                <a:gridCol w="1342755">
                  <a:extLst>
                    <a:ext uri="{9D8B030D-6E8A-4147-A177-3AD203B41FA5}">
                      <a16:colId xmlns:a16="http://schemas.microsoft.com/office/drawing/2014/main" val="127009162"/>
                    </a:ext>
                  </a:extLst>
                </a:gridCol>
              </a:tblGrid>
              <a:tr h="347648">
                <a:tc>
                  <a:txBody>
                    <a:bodyPr/>
                    <a:lstStyle/>
                    <a:p>
                      <a:pPr marL="283845" marR="0" indent="-6350" algn="l">
                        <a:lnSpc>
                          <a:spcPct val="112000"/>
                        </a:lnSpc>
                        <a:spcBef>
                          <a:spcPts val="0"/>
                        </a:spcBef>
                        <a:spcAft>
                          <a:spcPts val="25"/>
                        </a:spcAft>
                      </a:pPr>
                      <a:r>
                        <a:rPr lang="en-US" sz="1400" dirty="0">
                          <a:effectLst/>
                        </a:rPr>
                        <a:t>Model</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Bef>
                          <a:spcPts val="0"/>
                        </a:spcBef>
                        <a:spcAft>
                          <a:spcPts val="25"/>
                        </a:spcAft>
                      </a:pPr>
                      <a:r>
                        <a:rPr lang="en-US" sz="1400">
                          <a:effectLst/>
                        </a:rPr>
                        <a:t>MAE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Bef>
                          <a:spcPts val="0"/>
                        </a:spcBef>
                        <a:spcAft>
                          <a:spcPts val="25"/>
                        </a:spcAft>
                      </a:pPr>
                      <a:r>
                        <a:rPr lang="en-US" sz="1400">
                          <a:effectLst/>
                        </a:rPr>
                        <a:t>RMSE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Bef>
                          <a:spcPts val="0"/>
                        </a:spcBef>
                        <a:spcAft>
                          <a:spcPts val="25"/>
                        </a:spcAft>
                      </a:pPr>
                      <a:r>
                        <a:rPr lang="en-US" sz="1400">
                          <a:effectLst/>
                        </a:rPr>
                        <a:t>MAPE (%)</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Bef>
                          <a:spcPts val="0"/>
                        </a:spcBef>
                        <a:spcAft>
                          <a:spcPts val="25"/>
                        </a:spcAft>
                      </a:pPr>
                      <a:r>
                        <a:rPr lang="en-US" sz="1400" b="1" dirty="0">
                          <a:effectLst/>
                        </a:rPr>
                        <a:t>R² </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334359810"/>
                  </a:ext>
                </a:extLst>
              </a:tr>
              <a:tr h="336342">
                <a:tc>
                  <a:txBody>
                    <a:bodyPr/>
                    <a:lstStyle/>
                    <a:p>
                      <a:pPr marL="6350" marR="0" indent="-6350" algn="l">
                        <a:lnSpc>
                          <a:spcPct val="112000"/>
                        </a:lnSpc>
                        <a:spcBef>
                          <a:spcPts val="0"/>
                        </a:spcBef>
                        <a:spcAft>
                          <a:spcPts val="0"/>
                        </a:spcAft>
                      </a:pPr>
                      <a:r>
                        <a:rPr lang="en-US" sz="1400" dirty="0">
                          <a:effectLst/>
                        </a:rPr>
                        <a:t>Prophet</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131.38 </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indent="0" algn="l">
                        <a:lnSpc>
                          <a:spcPct val="112000"/>
                        </a:lnSpc>
                        <a:spcBef>
                          <a:spcPts val="0"/>
                        </a:spcBef>
                        <a:spcAft>
                          <a:spcPts val="0"/>
                        </a:spcAft>
                      </a:pPr>
                      <a:r>
                        <a:rPr lang="en-US" sz="1400">
                          <a:effectLst/>
                        </a:rPr>
                        <a:t>160.21</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9.72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0.51</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885038946"/>
                  </a:ext>
                </a:extLst>
              </a:tr>
              <a:tr h="336342">
                <a:tc>
                  <a:txBody>
                    <a:bodyPr/>
                    <a:lstStyle/>
                    <a:p>
                      <a:pPr marL="6350" marR="0" indent="-6350" algn="l">
                        <a:lnSpc>
                          <a:spcPct val="112000"/>
                        </a:lnSpc>
                        <a:spcBef>
                          <a:spcPts val="0"/>
                        </a:spcBef>
                        <a:spcAft>
                          <a:spcPts val="0"/>
                        </a:spcAft>
                      </a:pPr>
                      <a:r>
                        <a:rPr lang="en-US" sz="1400" dirty="0">
                          <a:effectLst/>
                        </a:rPr>
                        <a:t>Prophet + LSTM</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dirty="0">
                          <a:effectLst/>
                        </a:rPr>
                        <a:t>118.86</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147.94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8.52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dirty="0">
                          <a:effectLst/>
                        </a:rPr>
                        <a:t>0.59</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74133602"/>
                  </a:ext>
                </a:extLst>
              </a:tr>
              <a:tr h="347648">
                <a:tc>
                  <a:txBody>
                    <a:bodyPr/>
                    <a:lstStyle/>
                    <a:p>
                      <a:pPr marL="6350" marR="0" indent="-6350" algn="l">
                        <a:lnSpc>
                          <a:spcPct val="112000"/>
                        </a:lnSpc>
                        <a:spcBef>
                          <a:spcPts val="0"/>
                        </a:spcBef>
                        <a:spcAft>
                          <a:spcPts val="0"/>
                        </a:spcAft>
                      </a:pPr>
                      <a:r>
                        <a:rPr lang="en-US" sz="1400" dirty="0">
                          <a:effectLst/>
                        </a:rPr>
                        <a:t>Prophet + GRU</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dirty="0">
                          <a:effectLst/>
                        </a:rPr>
                        <a:t>119.73 </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dirty="0">
                          <a:effectLst/>
                        </a:rPr>
                        <a:t>148.37  </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a:effectLst/>
                        </a:rPr>
                        <a:t>8.71 </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6350" marR="0" indent="-6350" algn="l">
                        <a:lnSpc>
                          <a:spcPct val="112000"/>
                        </a:lnSpc>
                        <a:spcBef>
                          <a:spcPts val="0"/>
                        </a:spcBef>
                        <a:spcAft>
                          <a:spcPts val="0"/>
                        </a:spcAft>
                      </a:pPr>
                      <a:r>
                        <a:rPr lang="en-US" sz="1400" dirty="0">
                          <a:effectLst/>
                        </a:rPr>
                        <a:t>0.58</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76342106"/>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31A8F-25CC-4DFD-89F2-B7EFDB8A928E}"/>
              </a:ext>
            </a:extLst>
          </p:cNvPr>
          <p:cNvSpPr>
            <a:spLocks noGrp="1"/>
          </p:cNvSpPr>
          <p:nvPr>
            <p:ph type="title"/>
          </p:nvPr>
        </p:nvSpPr>
        <p:spPr>
          <a:xfrm>
            <a:off x="127309" y="153356"/>
            <a:ext cx="6251303" cy="1049235"/>
          </a:xfrm>
        </p:spPr>
        <p:txBody>
          <a:bodyPr/>
          <a:lstStyle/>
          <a:p>
            <a:pPr algn="l"/>
            <a:r>
              <a:rPr lang="en-US" dirty="0">
                <a:latin typeface="Times New Roman" panose="02020603050405020304" pitchFamily="18" charset="0"/>
              </a:rPr>
              <a:t>Results</a:t>
            </a:r>
            <a:endParaRPr lang="ar-SA" dirty="0"/>
          </a:p>
        </p:txBody>
      </p:sp>
      <p:pic>
        <p:nvPicPr>
          <p:cNvPr id="4" name="Picture 3">
            <a:extLst>
              <a:ext uri="{FF2B5EF4-FFF2-40B4-BE49-F238E27FC236}">
                <a16:creationId xmlns:a16="http://schemas.microsoft.com/office/drawing/2014/main" id="{8A3B3C12-EC0A-4650-9632-98452E6F10E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35280" y="1202591"/>
            <a:ext cx="6785956" cy="4646843"/>
          </a:xfrm>
          <a:prstGeom prst="rect">
            <a:avLst/>
          </a:prstGeom>
        </p:spPr>
      </p:pic>
    </p:spTree>
    <p:extLst>
      <p:ext uri="{BB962C8B-B14F-4D97-AF65-F5344CB8AC3E}">
        <p14:creationId xmlns:p14="http://schemas.microsoft.com/office/powerpoint/2010/main" val="2349800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7E88B-9014-4B56-BD01-296852091C23}"/>
              </a:ext>
            </a:extLst>
          </p:cNvPr>
          <p:cNvSpPr>
            <a:spLocks noGrp="1"/>
          </p:cNvSpPr>
          <p:nvPr>
            <p:ph type="title"/>
          </p:nvPr>
        </p:nvSpPr>
        <p:spPr>
          <a:xfrm>
            <a:off x="554182" y="28665"/>
            <a:ext cx="6251303" cy="1049235"/>
          </a:xfrm>
        </p:spPr>
        <p:txBody>
          <a:bodyPr/>
          <a:lstStyle/>
          <a:p>
            <a:pPr algn="l"/>
            <a:r>
              <a:rPr lang="en-US" dirty="0"/>
              <a:t>Results</a:t>
            </a:r>
            <a:endParaRPr lang="ar-SA" dirty="0"/>
          </a:p>
        </p:txBody>
      </p:sp>
      <p:pic>
        <p:nvPicPr>
          <p:cNvPr id="4" name="Picture 3">
            <a:extLst>
              <a:ext uri="{FF2B5EF4-FFF2-40B4-BE49-F238E27FC236}">
                <a16:creationId xmlns:a16="http://schemas.microsoft.com/office/drawing/2014/main" id="{87CA3A72-0B00-47BE-9727-1A05B7A23B3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4182" y="1343890"/>
            <a:ext cx="8035636" cy="4170220"/>
          </a:xfrm>
          <a:prstGeom prst="rect">
            <a:avLst/>
          </a:prstGeom>
        </p:spPr>
      </p:pic>
    </p:spTree>
    <p:extLst>
      <p:ext uri="{BB962C8B-B14F-4D97-AF65-F5344CB8AC3E}">
        <p14:creationId xmlns:p14="http://schemas.microsoft.com/office/powerpoint/2010/main" val="874922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dirty="0">
                <a:latin typeface="Times New Roman" panose="02020603050405020304" pitchFamily="18" charset="0"/>
              </a:rPr>
              <a:t>Conclusion</a:t>
            </a:r>
          </a:p>
        </p:txBody>
      </p:sp>
      <p:sp>
        <p:nvSpPr>
          <p:cNvPr id="3" name="Content Placeholder 2"/>
          <p:cNvSpPr>
            <a:spLocks noGrp="1"/>
          </p:cNvSpPr>
          <p:nvPr>
            <p:ph idx="1"/>
          </p:nvPr>
        </p:nvSpPr>
        <p:spPr/>
        <p:txBody>
          <a:bodyPr/>
          <a:lstStyle/>
          <a:p>
            <a:pPr algn="l" rtl="0"/>
            <a:r>
              <a:rPr dirty="0">
                <a:latin typeface="Times New Roman" panose="02020603050405020304" pitchFamily="18" charset="0"/>
                <a:cs typeface="+mj-cs"/>
              </a:rPr>
              <a:t>Hybrid forecasting improves accuracy</a:t>
            </a:r>
          </a:p>
          <a:p>
            <a:pPr algn="l" rtl="0"/>
            <a:r>
              <a:rPr dirty="0">
                <a:latin typeface="Times New Roman" panose="02020603050405020304" pitchFamily="18" charset="0"/>
                <a:cs typeface="+mj-cs"/>
              </a:rPr>
              <a:t>Residual learning is effective</a:t>
            </a:r>
          </a:p>
          <a:p>
            <a:pPr algn="l" rtl="0"/>
            <a:r>
              <a:rPr dirty="0">
                <a:latin typeface="Times New Roman" panose="02020603050405020304" pitchFamily="18" charset="0"/>
                <a:cs typeface="+mj-cs"/>
              </a:rPr>
              <a:t>Applicable to real-world retail forecasting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dirty="0">
                <a:latin typeface="Times New Roman" panose="02020603050405020304" pitchFamily="18" charset="0"/>
              </a:rPr>
              <a:t>Future Work</a:t>
            </a:r>
          </a:p>
        </p:txBody>
      </p:sp>
      <p:sp>
        <p:nvSpPr>
          <p:cNvPr id="3" name="Content Placeholder 2"/>
          <p:cNvSpPr>
            <a:spLocks noGrp="1"/>
          </p:cNvSpPr>
          <p:nvPr>
            <p:ph idx="1"/>
          </p:nvPr>
        </p:nvSpPr>
        <p:spPr/>
        <p:txBody>
          <a:bodyPr/>
          <a:lstStyle/>
          <a:p>
            <a:pPr algn="l" rtl="0"/>
            <a:r>
              <a:rPr dirty="0">
                <a:latin typeface="Times New Roman" panose="02020603050405020304" pitchFamily="18" charset="0"/>
              </a:rPr>
              <a:t>Transformers and attention mechanisms</a:t>
            </a:r>
            <a:endParaRPr lang="ar-SA" dirty="0">
              <a:latin typeface="Times New Roman" panose="02020603050405020304" pitchFamily="18" charset="0"/>
            </a:endParaRPr>
          </a:p>
          <a:p>
            <a:pPr algn="l" rtl="0"/>
            <a:r>
              <a:rPr lang="en-US" dirty="0">
                <a:latin typeface="Times New Roman" panose="02020603050405020304" pitchFamily="18" charset="0"/>
              </a:rPr>
              <a:t>Machine Learning</a:t>
            </a:r>
            <a:endParaRPr dirty="0">
              <a:latin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33086-8C65-4993-B080-996FBC2246D4}"/>
              </a:ext>
            </a:extLst>
          </p:cNvPr>
          <p:cNvSpPr>
            <a:spLocks noGrp="1"/>
          </p:cNvSpPr>
          <p:nvPr>
            <p:ph type="title"/>
          </p:nvPr>
        </p:nvSpPr>
        <p:spPr/>
        <p:txBody>
          <a:bodyPr/>
          <a:lstStyle/>
          <a:p>
            <a:r>
              <a:rPr lang="en-US" dirty="0">
                <a:latin typeface="Times New Roman" panose="02020603050405020304" pitchFamily="18" charset="0"/>
              </a:rPr>
              <a:t>references</a:t>
            </a:r>
            <a:endParaRPr lang="ar-SA" dirty="0">
              <a:latin typeface="Times New Roman" panose="02020603050405020304" pitchFamily="18" charset="0"/>
            </a:endParaRPr>
          </a:p>
        </p:txBody>
      </p:sp>
      <p:sp>
        <p:nvSpPr>
          <p:cNvPr id="3" name="Content Placeholder 2">
            <a:extLst>
              <a:ext uri="{FF2B5EF4-FFF2-40B4-BE49-F238E27FC236}">
                <a16:creationId xmlns:a16="http://schemas.microsoft.com/office/drawing/2014/main" id="{80DC4527-7095-4CF1-BF04-8E8E3C29E651}"/>
              </a:ext>
            </a:extLst>
          </p:cNvPr>
          <p:cNvSpPr>
            <a:spLocks noGrp="1"/>
          </p:cNvSpPr>
          <p:nvPr>
            <p:ph idx="1"/>
          </p:nvPr>
        </p:nvSpPr>
        <p:spPr>
          <a:xfrm>
            <a:off x="0" y="2015733"/>
            <a:ext cx="8940799" cy="4296167"/>
          </a:xfrm>
        </p:spPr>
        <p:txBody>
          <a:bodyPr>
            <a:normAutofit/>
          </a:bodyPr>
          <a:lstStyle/>
          <a:p>
            <a:pPr marL="742950" marR="0" lvl="1" indent="-285750" algn="just" rtl="0">
              <a:lnSpc>
                <a:spcPct val="112000"/>
              </a:lnSpc>
              <a:spcBef>
                <a:spcPts val="0"/>
              </a:spcBef>
              <a:spcAft>
                <a:spcPts val="1420"/>
              </a:spcAft>
              <a:buFont typeface="+mj-lt"/>
              <a:buAutoNum type="arabicPeriod"/>
            </a:pPr>
            <a:r>
              <a:rPr lang="en-US" sz="1100" dirty="0">
                <a:effectLst/>
                <a:latin typeface="Times New Roman" panose="02020603050405020304" pitchFamily="18" charset="0"/>
                <a:ea typeface="Times New Roman" panose="02020603050405020304" pitchFamily="18" charset="0"/>
              </a:rPr>
              <a:t>Li, X., Du, J., Wang, Y., &amp; Cao, Y. (2020, November). Automatic sales forecasting system based on LSTM network. In </a:t>
            </a:r>
            <a:r>
              <a:rPr lang="en-US" sz="1100" i="1" dirty="0">
                <a:effectLst/>
                <a:latin typeface="Times New Roman" panose="02020603050405020304" pitchFamily="18" charset="0"/>
                <a:ea typeface="Times New Roman" panose="02020603050405020304" pitchFamily="18" charset="0"/>
              </a:rPr>
              <a:t>2020 International Conference on Computer Science and Management Technology (ICCSMT)</a:t>
            </a:r>
            <a:r>
              <a:rPr lang="en-US" sz="1100" dirty="0">
                <a:effectLst/>
                <a:latin typeface="Times New Roman" panose="02020603050405020304" pitchFamily="18" charset="0"/>
                <a:ea typeface="Times New Roman" panose="02020603050405020304" pitchFamily="18" charset="0"/>
              </a:rPr>
              <a:t> (pp. 393-396). IEEE Computer Society.</a:t>
            </a:r>
          </a:p>
          <a:p>
            <a:pPr marL="742950" marR="0" lvl="1" indent="-285750" algn="just" rtl="0">
              <a:lnSpc>
                <a:spcPct val="112000"/>
              </a:lnSpc>
              <a:spcBef>
                <a:spcPts val="0"/>
              </a:spcBef>
              <a:spcAft>
                <a:spcPts val="1420"/>
              </a:spcAft>
              <a:buFont typeface="+mj-lt"/>
              <a:buAutoNum type="arabicPeriod"/>
            </a:pPr>
            <a:r>
              <a:rPr lang="en-US" sz="1100" dirty="0" err="1">
                <a:effectLst/>
                <a:latin typeface="Times New Roman" panose="02020603050405020304" pitchFamily="18" charset="0"/>
                <a:ea typeface="Times New Roman" panose="02020603050405020304" pitchFamily="18" charset="0"/>
              </a:rPr>
              <a:t>Vavliakis</a:t>
            </a:r>
            <a:r>
              <a:rPr lang="en-US" sz="1100" dirty="0">
                <a:effectLst/>
                <a:latin typeface="Times New Roman" panose="02020603050405020304" pitchFamily="18" charset="0"/>
                <a:ea typeface="Times New Roman" panose="02020603050405020304" pitchFamily="18" charset="0"/>
              </a:rPr>
              <a:t>, K. N., </a:t>
            </a:r>
            <a:r>
              <a:rPr lang="en-US" sz="1100" dirty="0" err="1">
                <a:effectLst/>
                <a:latin typeface="Times New Roman" panose="02020603050405020304" pitchFamily="18" charset="0"/>
                <a:ea typeface="Times New Roman" panose="02020603050405020304" pitchFamily="18" charset="0"/>
              </a:rPr>
              <a:t>Siailis</a:t>
            </a:r>
            <a:r>
              <a:rPr lang="en-US" sz="1100" dirty="0">
                <a:effectLst/>
                <a:latin typeface="Times New Roman" panose="02020603050405020304" pitchFamily="18" charset="0"/>
                <a:ea typeface="Times New Roman" panose="02020603050405020304" pitchFamily="18" charset="0"/>
              </a:rPr>
              <a:t>, A., &amp; </a:t>
            </a:r>
            <a:r>
              <a:rPr lang="en-US" sz="1100" dirty="0" err="1">
                <a:effectLst/>
                <a:latin typeface="Times New Roman" panose="02020603050405020304" pitchFamily="18" charset="0"/>
                <a:ea typeface="Times New Roman" panose="02020603050405020304" pitchFamily="18" charset="0"/>
              </a:rPr>
              <a:t>Symeonidis</a:t>
            </a:r>
            <a:r>
              <a:rPr lang="en-US" sz="1100" dirty="0">
                <a:effectLst/>
                <a:latin typeface="Times New Roman" panose="02020603050405020304" pitchFamily="18" charset="0"/>
                <a:ea typeface="Times New Roman" panose="02020603050405020304" pitchFamily="18" charset="0"/>
              </a:rPr>
              <a:t>, A. L. (2021). Optimizing Sales Forecasting in e-Commerce with ARIMA and LSTM Models. In </a:t>
            </a:r>
            <a:r>
              <a:rPr lang="en-US" sz="1100" i="1" dirty="0">
                <a:effectLst/>
                <a:latin typeface="Times New Roman" panose="02020603050405020304" pitchFamily="18" charset="0"/>
                <a:ea typeface="Times New Roman" panose="02020603050405020304" pitchFamily="18" charset="0"/>
              </a:rPr>
              <a:t>WEBIST</a:t>
            </a:r>
            <a:r>
              <a:rPr lang="en-US" sz="1100" dirty="0">
                <a:effectLst/>
                <a:latin typeface="Times New Roman" panose="02020603050405020304" pitchFamily="18" charset="0"/>
                <a:ea typeface="Times New Roman" panose="02020603050405020304" pitchFamily="18" charset="0"/>
              </a:rPr>
              <a:t> (pp. 299-306).</a:t>
            </a:r>
          </a:p>
          <a:p>
            <a:pPr marL="742950" marR="0" lvl="1" indent="-285750" algn="just" rtl="0">
              <a:lnSpc>
                <a:spcPct val="112000"/>
              </a:lnSpc>
              <a:spcBef>
                <a:spcPts val="0"/>
              </a:spcBef>
              <a:spcAft>
                <a:spcPts val="1420"/>
              </a:spcAft>
              <a:buFont typeface="+mj-lt"/>
              <a:buAutoNum type="arabicPeriod"/>
            </a:pPr>
            <a:r>
              <a:rPr lang="en-US" sz="1100" dirty="0">
                <a:effectLst/>
                <a:latin typeface="Times New Roman" panose="02020603050405020304" pitchFamily="18" charset="0"/>
                <a:ea typeface="Times New Roman" panose="02020603050405020304" pitchFamily="18" charset="0"/>
              </a:rPr>
              <a:t>Akande, Y. F., Idowu, J., </a:t>
            </a:r>
            <a:r>
              <a:rPr lang="en-US" sz="1100" dirty="0" err="1">
                <a:effectLst/>
                <a:latin typeface="Times New Roman" panose="02020603050405020304" pitchFamily="18" charset="0"/>
                <a:ea typeface="Times New Roman" panose="02020603050405020304" pitchFamily="18" charset="0"/>
              </a:rPr>
              <a:t>Misra</a:t>
            </a:r>
            <a:r>
              <a:rPr lang="en-US" sz="1100" dirty="0">
                <a:effectLst/>
                <a:latin typeface="Times New Roman" panose="02020603050405020304" pitchFamily="18" charset="0"/>
                <a:ea typeface="Times New Roman" panose="02020603050405020304" pitchFamily="18" charset="0"/>
              </a:rPr>
              <a:t>, A., </a:t>
            </a:r>
            <a:r>
              <a:rPr lang="en-US" sz="1100" dirty="0" err="1">
                <a:effectLst/>
                <a:latin typeface="Times New Roman" panose="02020603050405020304" pitchFamily="18" charset="0"/>
                <a:ea typeface="Times New Roman" panose="02020603050405020304" pitchFamily="18" charset="0"/>
              </a:rPr>
              <a:t>Misra</a:t>
            </a:r>
            <a:r>
              <a:rPr lang="en-US" sz="1100" dirty="0">
                <a:effectLst/>
                <a:latin typeface="Times New Roman" panose="02020603050405020304" pitchFamily="18" charset="0"/>
                <a:ea typeface="Times New Roman" panose="02020603050405020304" pitchFamily="18" charset="0"/>
              </a:rPr>
              <a:t>, S., Akande, O. N., &amp; Ahuja, R. (2021, October). Application of </a:t>
            </a:r>
            <a:r>
              <a:rPr lang="en-US" sz="1100" dirty="0" err="1">
                <a:effectLst/>
                <a:latin typeface="Times New Roman" panose="02020603050405020304" pitchFamily="18" charset="0"/>
                <a:ea typeface="Times New Roman" panose="02020603050405020304" pitchFamily="18" charset="0"/>
              </a:rPr>
              <a:t>XGBoost</a:t>
            </a:r>
            <a:r>
              <a:rPr lang="en-US" sz="1100" dirty="0">
                <a:effectLst/>
                <a:latin typeface="Times New Roman" panose="02020603050405020304" pitchFamily="18" charset="0"/>
                <a:ea typeface="Times New Roman" panose="02020603050405020304" pitchFamily="18" charset="0"/>
              </a:rPr>
              <a:t> algorithm for sales forecasting using Walmart dataset. In </a:t>
            </a:r>
            <a:r>
              <a:rPr lang="en-US" sz="1100" i="1" dirty="0">
                <a:effectLst/>
                <a:latin typeface="Times New Roman" panose="02020603050405020304" pitchFamily="18" charset="0"/>
                <a:ea typeface="Times New Roman" panose="02020603050405020304" pitchFamily="18" charset="0"/>
              </a:rPr>
              <a:t>International Conference on Advances in Electrical and Computer Technologies</a:t>
            </a:r>
            <a:r>
              <a:rPr lang="en-US" sz="1100" dirty="0">
                <a:effectLst/>
                <a:latin typeface="Times New Roman" panose="02020603050405020304" pitchFamily="18" charset="0"/>
                <a:ea typeface="Times New Roman" panose="02020603050405020304" pitchFamily="18" charset="0"/>
              </a:rPr>
              <a:t> (pp. 147-159). Singapore: Springer Nature Singapore.</a:t>
            </a:r>
          </a:p>
          <a:p>
            <a:pPr marL="742950" marR="0" lvl="1" indent="-285750" algn="just" rtl="0">
              <a:lnSpc>
                <a:spcPct val="112000"/>
              </a:lnSpc>
              <a:spcBef>
                <a:spcPts val="0"/>
              </a:spcBef>
              <a:spcAft>
                <a:spcPts val="1420"/>
              </a:spcAft>
              <a:buFont typeface="+mj-lt"/>
              <a:buAutoNum type="arabicPeriod"/>
            </a:pPr>
            <a:r>
              <a:rPr lang="en-US" sz="1100" dirty="0">
                <a:effectLst/>
                <a:latin typeface="Times New Roman" panose="02020603050405020304" pitchFamily="18" charset="0"/>
                <a:ea typeface="Times New Roman" panose="02020603050405020304" pitchFamily="18" charset="0"/>
              </a:rPr>
              <a:t>Massaro, A., </a:t>
            </a:r>
            <a:r>
              <a:rPr lang="en-US" sz="1100" dirty="0" err="1">
                <a:effectLst/>
                <a:latin typeface="Times New Roman" panose="02020603050405020304" pitchFamily="18" charset="0"/>
                <a:ea typeface="Times New Roman" panose="02020603050405020304" pitchFamily="18" charset="0"/>
              </a:rPr>
              <a:t>Panarese</a:t>
            </a:r>
            <a:r>
              <a:rPr lang="en-US" sz="1100" dirty="0">
                <a:effectLst/>
                <a:latin typeface="Times New Roman" panose="02020603050405020304" pitchFamily="18" charset="0"/>
                <a:ea typeface="Times New Roman" panose="02020603050405020304" pitchFamily="18" charset="0"/>
              </a:rPr>
              <a:t>, A., </a:t>
            </a:r>
            <a:r>
              <a:rPr lang="en-US" sz="1100" dirty="0" err="1">
                <a:effectLst/>
                <a:latin typeface="Times New Roman" panose="02020603050405020304" pitchFamily="18" charset="0"/>
                <a:ea typeface="Times New Roman" panose="02020603050405020304" pitchFamily="18" charset="0"/>
              </a:rPr>
              <a:t>Giannone</a:t>
            </a:r>
            <a:r>
              <a:rPr lang="en-US" sz="1100" dirty="0">
                <a:effectLst/>
                <a:latin typeface="Times New Roman" panose="02020603050405020304" pitchFamily="18" charset="0"/>
                <a:ea typeface="Times New Roman" panose="02020603050405020304" pitchFamily="18" charset="0"/>
              </a:rPr>
              <a:t>, D., &amp; Galiano, A. (2021). Augmented data and </a:t>
            </a:r>
            <a:r>
              <a:rPr lang="en-US" sz="1100" dirty="0" err="1">
                <a:effectLst/>
                <a:latin typeface="Times New Roman" panose="02020603050405020304" pitchFamily="18" charset="0"/>
                <a:ea typeface="Times New Roman" panose="02020603050405020304" pitchFamily="18" charset="0"/>
              </a:rPr>
              <a:t>xgboost</a:t>
            </a:r>
            <a:r>
              <a:rPr lang="en-US" sz="1100" dirty="0">
                <a:effectLst/>
                <a:latin typeface="Times New Roman" panose="02020603050405020304" pitchFamily="18" charset="0"/>
                <a:ea typeface="Times New Roman" panose="02020603050405020304" pitchFamily="18" charset="0"/>
              </a:rPr>
              <a:t> improvement for sales forecasting in the large-scale retail sector. </a:t>
            </a:r>
            <a:r>
              <a:rPr lang="en-US" sz="1100" i="1" dirty="0">
                <a:effectLst/>
                <a:latin typeface="Times New Roman" panose="02020603050405020304" pitchFamily="18" charset="0"/>
                <a:ea typeface="Times New Roman" panose="02020603050405020304" pitchFamily="18" charset="0"/>
              </a:rPr>
              <a:t>Applied Sciences</a:t>
            </a:r>
            <a:r>
              <a:rPr lang="en-US" sz="1100" dirty="0">
                <a:effectLst/>
                <a:latin typeface="Times New Roman" panose="02020603050405020304" pitchFamily="18" charset="0"/>
                <a:ea typeface="Times New Roman" panose="02020603050405020304" pitchFamily="18" charset="0"/>
              </a:rPr>
              <a:t>, </a:t>
            </a:r>
            <a:r>
              <a:rPr lang="en-US" sz="1100" i="1" dirty="0">
                <a:effectLst/>
                <a:latin typeface="Times New Roman" panose="02020603050405020304" pitchFamily="18" charset="0"/>
                <a:ea typeface="Times New Roman" panose="02020603050405020304" pitchFamily="18" charset="0"/>
              </a:rPr>
              <a:t>11</a:t>
            </a:r>
            <a:r>
              <a:rPr lang="en-US" sz="1100" dirty="0">
                <a:effectLst/>
                <a:latin typeface="Times New Roman" panose="02020603050405020304" pitchFamily="18" charset="0"/>
                <a:ea typeface="Times New Roman" panose="02020603050405020304" pitchFamily="18" charset="0"/>
              </a:rPr>
              <a:t>(17), 7793.</a:t>
            </a:r>
          </a:p>
          <a:p>
            <a:pPr marL="742950" marR="0" lvl="1" indent="-285750" algn="just" rtl="0">
              <a:lnSpc>
                <a:spcPct val="112000"/>
              </a:lnSpc>
              <a:spcBef>
                <a:spcPts val="0"/>
              </a:spcBef>
              <a:spcAft>
                <a:spcPts val="1420"/>
              </a:spcAft>
              <a:buFont typeface="+mj-lt"/>
              <a:buAutoNum type="arabicPeriod"/>
            </a:pPr>
            <a:r>
              <a:rPr lang="en-US" sz="1100" dirty="0" err="1">
                <a:effectLst/>
                <a:latin typeface="Times New Roman" panose="02020603050405020304" pitchFamily="18" charset="0"/>
                <a:ea typeface="Times New Roman" panose="02020603050405020304" pitchFamily="18" charset="0"/>
              </a:rPr>
              <a:t>Brykin</a:t>
            </a:r>
            <a:r>
              <a:rPr lang="en-US" sz="1100" dirty="0">
                <a:effectLst/>
                <a:latin typeface="Times New Roman" panose="02020603050405020304" pitchFamily="18" charset="0"/>
                <a:ea typeface="Times New Roman" panose="02020603050405020304" pitchFamily="18" charset="0"/>
              </a:rPr>
              <a:t>, D. (2024). Sales Forecasting Models: Comparison between ARIMA, LSTM and Prophet. </a:t>
            </a:r>
            <a:r>
              <a:rPr lang="en-US" sz="1100" i="1" dirty="0">
                <a:effectLst/>
                <a:latin typeface="Times New Roman" panose="02020603050405020304" pitchFamily="18" charset="0"/>
                <a:ea typeface="Times New Roman" panose="02020603050405020304" pitchFamily="18" charset="0"/>
              </a:rPr>
              <a:t>Journal of Computer Science</a:t>
            </a:r>
            <a:r>
              <a:rPr lang="en-US" sz="1100" dirty="0">
                <a:effectLst/>
                <a:latin typeface="Times New Roman" panose="02020603050405020304" pitchFamily="18" charset="0"/>
                <a:ea typeface="Times New Roman" panose="02020603050405020304" pitchFamily="18" charset="0"/>
              </a:rPr>
              <a:t>, </a:t>
            </a:r>
            <a:r>
              <a:rPr lang="en-US" sz="1100" i="1" dirty="0">
                <a:effectLst/>
                <a:latin typeface="Times New Roman" panose="02020603050405020304" pitchFamily="18" charset="0"/>
                <a:ea typeface="Times New Roman" panose="02020603050405020304" pitchFamily="18" charset="0"/>
              </a:rPr>
              <a:t>20</a:t>
            </a:r>
            <a:r>
              <a:rPr lang="en-US" sz="1100" dirty="0">
                <a:effectLst/>
                <a:latin typeface="Times New Roman" panose="02020603050405020304" pitchFamily="18" charset="0"/>
                <a:ea typeface="Times New Roman" panose="02020603050405020304" pitchFamily="18" charset="0"/>
              </a:rPr>
              <a:t>(10), 1222-1230.</a:t>
            </a:r>
          </a:p>
          <a:p>
            <a:pPr marL="742950" marR="0" lvl="1" indent="-285750" algn="just" rtl="0">
              <a:lnSpc>
                <a:spcPct val="112000"/>
              </a:lnSpc>
              <a:spcBef>
                <a:spcPts val="0"/>
              </a:spcBef>
              <a:spcAft>
                <a:spcPts val="1420"/>
              </a:spcAft>
              <a:buFont typeface="+mj-lt"/>
              <a:buAutoNum type="arabicPeriod"/>
            </a:pPr>
            <a:r>
              <a:rPr lang="en-US" sz="1100" dirty="0" err="1">
                <a:effectLst/>
                <a:latin typeface="Times New Roman" panose="02020603050405020304" pitchFamily="18" charset="0"/>
                <a:ea typeface="Times New Roman" panose="02020603050405020304" pitchFamily="18" charset="0"/>
              </a:rPr>
              <a:t>Ensafi</a:t>
            </a:r>
            <a:r>
              <a:rPr lang="en-US" sz="1100" dirty="0">
                <a:effectLst/>
                <a:latin typeface="Times New Roman" panose="02020603050405020304" pitchFamily="18" charset="0"/>
                <a:ea typeface="Times New Roman" panose="02020603050405020304" pitchFamily="18" charset="0"/>
              </a:rPr>
              <a:t>, Y., Amin, S. H., Zhang, G., &amp; Shah, B. (2022). Time-series forecasting of seasonal items sales using machine learning–A comparative analysis. </a:t>
            </a:r>
            <a:r>
              <a:rPr lang="en-US" sz="1100" i="1" dirty="0">
                <a:effectLst/>
                <a:latin typeface="Times New Roman" panose="02020603050405020304" pitchFamily="18" charset="0"/>
                <a:ea typeface="Times New Roman" panose="02020603050405020304" pitchFamily="18" charset="0"/>
              </a:rPr>
              <a:t>International Journal of Information Management Data Insights</a:t>
            </a:r>
            <a:r>
              <a:rPr lang="en-US" sz="1100" dirty="0">
                <a:effectLst/>
                <a:latin typeface="Times New Roman" panose="02020603050405020304" pitchFamily="18" charset="0"/>
                <a:ea typeface="Times New Roman" panose="02020603050405020304" pitchFamily="18" charset="0"/>
              </a:rPr>
              <a:t>, </a:t>
            </a:r>
            <a:r>
              <a:rPr lang="en-US" sz="1100" i="1" dirty="0">
                <a:effectLst/>
                <a:latin typeface="Times New Roman" panose="02020603050405020304" pitchFamily="18" charset="0"/>
                <a:ea typeface="Times New Roman" panose="02020603050405020304" pitchFamily="18" charset="0"/>
              </a:rPr>
              <a:t>2</a:t>
            </a:r>
            <a:r>
              <a:rPr lang="en-US" sz="1100" dirty="0">
                <a:effectLst/>
                <a:latin typeface="Times New Roman" panose="02020603050405020304" pitchFamily="18" charset="0"/>
                <a:ea typeface="Times New Roman" panose="02020603050405020304" pitchFamily="18" charset="0"/>
              </a:rPr>
              <a:t>(1), 100058.</a:t>
            </a:r>
          </a:p>
          <a:p>
            <a:pPr marL="742950" lvl="1" indent="-285750" algn="just" rtl="0">
              <a:lnSpc>
                <a:spcPct val="112000"/>
              </a:lnSpc>
              <a:spcBef>
                <a:spcPts val="0"/>
              </a:spcBef>
              <a:spcAft>
                <a:spcPts val="1420"/>
              </a:spcAft>
              <a:buFont typeface="+mj-lt"/>
              <a:buAutoNum type="arabicPeriod"/>
            </a:pPr>
            <a:r>
              <a:rPr lang="en-US" sz="1400" dirty="0">
                <a:hlinkClick r:id="rId3"/>
              </a:rPr>
              <a:t>https://www.kaggle.com/datasets/yashparab/barista-coffee-sales-data-for-eda-csv/</a:t>
            </a:r>
            <a:endParaRPr lang="en-US" sz="1100" dirty="0">
              <a:effectLst/>
              <a:latin typeface="Times New Roman" panose="02020603050405020304" pitchFamily="18" charset="0"/>
              <a:ea typeface="Times New Roman" panose="02020603050405020304" pitchFamily="18" charset="0"/>
            </a:endParaRPr>
          </a:p>
          <a:p>
            <a:pPr algn="l" rtl="0"/>
            <a:endParaRPr lang="ar-SA" sz="1200" dirty="0">
              <a:latin typeface="Times New Roman" panose="02020603050405020304" pitchFamily="18" charset="0"/>
            </a:endParaRPr>
          </a:p>
        </p:txBody>
      </p:sp>
    </p:spTree>
    <p:extLst>
      <p:ext uri="{BB962C8B-B14F-4D97-AF65-F5344CB8AC3E}">
        <p14:creationId xmlns:p14="http://schemas.microsoft.com/office/powerpoint/2010/main" val="2196948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a:extLst>
              <a:ext uri="{FF2B5EF4-FFF2-40B4-BE49-F238E27FC236}">
                <a16:creationId xmlns:a16="http://schemas.microsoft.com/office/drawing/2014/main" id="{EB6A385F-B37C-4583-AB19-DA5AED661809}"/>
              </a:ext>
            </a:extLst>
          </p:cNvPr>
          <p:cNvSpPr txBox="1"/>
          <p:nvPr/>
        </p:nvSpPr>
        <p:spPr>
          <a:xfrm>
            <a:off x="-147995" y="2103951"/>
            <a:ext cx="5854107" cy="89460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6767"/>
              </a:lnSpc>
            </a:pPr>
            <a:r>
              <a:rPr lang="en-US" sz="6700" b="1" dirty="0">
                <a:solidFill>
                  <a:srgbClr val="FFFFFF"/>
                </a:solidFill>
                <a:latin typeface="Times New Roman" panose="02020603050405020304" pitchFamily="18" charset="0"/>
                <a:ea typeface="Poppins Bold"/>
                <a:cs typeface="+mj-cs"/>
                <a:sym typeface="Poppins Bold"/>
              </a:rPr>
              <a:t>Thank You</a:t>
            </a:r>
          </a:p>
        </p:txBody>
      </p:sp>
      <p:sp>
        <p:nvSpPr>
          <p:cNvPr id="5" name="Freeform 15">
            <a:extLst>
              <a:ext uri="{FF2B5EF4-FFF2-40B4-BE49-F238E27FC236}">
                <a16:creationId xmlns:a16="http://schemas.microsoft.com/office/drawing/2014/main" id="{7EFF8427-DCAE-4CC4-81A8-B5C66FAAADF6}"/>
              </a:ext>
            </a:extLst>
          </p:cNvPr>
          <p:cNvSpPr/>
          <p:nvPr/>
        </p:nvSpPr>
        <p:spPr>
          <a:xfrm>
            <a:off x="4572000" y="0"/>
            <a:ext cx="4369658" cy="1964716"/>
          </a:xfrm>
          <a:custGeom>
            <a:avLst/>
            <a:gdLst/>
            <a:ahLst/>
            <a:cxnLst/>
            <a:rect l="l" t="t" r="r" b="b"/>
            <a:pathLst>
              <a:path w="4369658" h="1964716">
                <a:moveTo>
                  <a:pt x="0" y="0"/>
                </a:moveTo>
                <a:lnTo>
                  <a:pt x="4369658" y="0"/>
                </a:lnTo>
                <a:lnTo>
                  <a:pt x="4369658" y="1964716"/>
                </a:lnTo>
                <a:lnTo>
                  <a:pt x="0" y="1964716"/>
                </a:lnTo>
                <a:lnTo>
                  <a:pt x="0" y="0"/>
                </a:lnTo>
                <a:close/>
              </a:path>
            </a:pathLst>
          </a:custGeom>
          <a:blipFill>
            <a:blip r:embed="rId3"/>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ar-SA"/>
          </a:p>
        </p:txBody>
      </p:sp>
      <p:pic>
        <p:nvPicPr>
          <p:cNvPr id="6" name="Picture 5">
            <a:extLst>
              <a:ext uri="{FF2B5EF4-FFF2-40B4-BE49-F238E27FC236}">
                <a16:creationId xmlns:a16="http://schemas.microsoft.com/office/drawing/2014/main" id="{A98EC51A-5A53-4085-A504-36C1A52DD3E0}"/>
              </a:ext>
            </a:extLst>
          </p:cNvPr>
          <p:cNvPicPr>
            <a:picLocks noChangeAspect="1"/>
          </p:cNvPicPr>
          <p:nvPr/>
        </p:nvPicPr>
        <p:blipFill>
          <a:blip r:embed="rId4"/>
          <a:stretch>
            <a:fillRect/>
          </a:stretch>
        </p:blipFill>
        <p:spPr>
          <a:xfrm>
            <a:off x="1810512" y="3065722"/>
            <a:ext cx="5522976" cy="3683782"/>
          </a:xfrm>
          <a:prstGeom prst="rect">
            <a:avLst/>
          </a:prstGeom>
        </p:spPr>
      </p:pic>
    </p:spTree>
    <p:extLst>
      <p:ext uri="{BB962C8B-B14F-4D97-AF65-F5344CB8AC3E}">
        <p14:creationId xmlns:p14="http://schemas.microsoft.com/office/powerpoint/2010/main" val="258971253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43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43BFDE"/>
    </a:accent6>
    <a:hlink>
      <a:srgbClr val="FBAE29"/>
    </a:hlink>
    <a:folHlink>
      <a:srgbClr val="EDC47E"/>
    </a:folHlink>
  </a:clrScheme>
</a:themeOverride>
</file>

<file path=docProps/app.xml><?xml version="1.0" encoding="utf-8"?>
<Properties xmlns="http://schemas.openxmlformats.org/officeDocument/2006/extended-properties" xmlns:vt="http://schemas.openxmlformats.org/officeDocument/2006/docPropsVTypes">
  <Template/>
  <TotalTime>1117</TotalTime>
  <Words>1453</Words>
  <Application>Microsoft Office PowerPoint</Application>
  <PresentationFormat>On-screen Show (4:3)</PresentationFormat>
  <Paragraphs>243</Paragraphs>
  <Slides>16</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Rockwell</vt:lpstr>
      <vt:lpstr>Times New Roman</vt:lpstr>
      <vt:lpstr>Gallery</vt:lpstr>
      <vt:lpstr>PowerPoint Presentation</vt:lpstr>
      <vt:lpstr>Agenda</vt:lpstr>
      <vt:lpstr>INTRODUCTION AND BACKGROUND</vt:lpstr>
      <vt:lpstr>INTRODUCTION AND BACKGROUND</vt:lpstr>
      <vt:lpstr>CONTRIBUTIONS</vt:lpstr>
      <vt:lpstr>LITERATURE REVIEW</vt:lpstr>
      <vt:lpstr>Proposed Framework</vt:lpstr>
      <vt:lpstr>Methodology</vt:lpstr>
      <vt:lpstr>Methodology</vt:lpstr>
      <vt:lpstr>Results</vt:lpstr>
      <vt:lpstr>Results</vt:lpstr>
      <vt:lpstr>Results</vt:lpstr>
      <vt:lpstr>Conclusion</vt:lpstr>
      <vt:lpstr>Future Work</vt:lpstr>
      <vt:lpstr>references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subject/>
  <dc:creator>Othman Alamoudi</dc:creator>
  <cp:keywords/>
  <dc:description>generated using python-pptx</dc:description>
  <cp:lastModifiedBy>Othman Alamodi</cp:lastModifiedBy>
  <cp:revision>65</cp:revision>
  <dcterms:created xsi:type="dcterms:W3CDTF">2013-01-27T09:14:16Z</dcterms:created>
  <dcterms:modified xsi:type="dcterms:W3CDTF">2025-12-21T19:59:02Z</dcterms:modified>
  <cp:category/>
</cp:coreProperties>
</file>