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58" r:id="rId4"/>
    <p:sldId id="274" r:id="rId5"/>
    <p:sldId id="275" r:id="rId6"/>
    <p:sldId id="272" r:id="rId7"/>
    <p:sldId id="273" r:id="rId8"/>
    <p:sldId id="263" r:id="rId9"/>
    <p:sldId id="264" r:id="rId10"/>
    <p:sldId id="265" r:id="rId11"/>
    <p:sldId id="266" r:id="rId12"/>
    <p:sldId id="267" r:id="rId13"/>
    <p:sldId id="277" r:id="rId14"/>
    <p:sldId id="268" r:id="rId15"/>
    <p:sldId id="278" r:id="rId16"/>
    <p:sldId id="276" r:id="rId17"/>
    <p:sldId id="269" r:id="rId18"/>
    <p:sldId id="270" r:id="rId19"/>
    <p:sldId id="271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8935" autoAdjust="0"/>
  </p:normalViewPr>
  <p:slideViewPr>
    <p:cSldViewPr snapToGrid="0" snapToObjects="1">
      <p:cViewPr varScale="1">
        <p:scale>
          <a:sx n="87" d="100"/>
          <a:sy n="87" d="100"/>
        </p:scale>
        <p:origin x="2304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094026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16C40E-B8DA-5F41-2891-AC6A14F17A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5C66CAD-3ED0-1F65-94D2-292447C9A6D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8BB9FCB-1016-A862-51B3-4EAAB0C02BF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0AA637A-EE0A-8BAD-33ED-1E99AAFA47C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22995305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8F9252-25CF-1629-2739-61A1E657D3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9D31157-D161-44CD-C55A-EF6CF04A812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F905015-615E-D71A-A1CB-5937D3A40D0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D1D087-4839-B1DA-1108-C5C6619B65E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30097004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B19C1E-8CD7-BC9D-0748-3BEF4850A5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7AE2B5C-4DB1-2D17-DA0E-BDE38A734E0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2FB779D-76F1-962A-BFE8-228004C8E0B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DB82FF5-7861-A608-0240-66AE8967548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27682028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E6FDB3-5836-1DC0-2063-EDB1AF6BD0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9D6117B-AC0C-CD59-E4DA-2B97060AD5C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DE0A8C3-BBB9-05CE-86B4-BC24CF6CDD8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B8EDF7A-F7BB-F17E-617D-CE4FA1B1158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9056296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85432F-3BB8-A8F2-472A-F95898F3AF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08717F7-B0F7-F214-A40B-33DDC1FE420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11B512C-0A03-3DD5-041E-D392635DD9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F80691A-C8CC-D422-4890-6545A1FB4A2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306198708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FCDAD6-0A99-205C-9B65-2EB838E209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632C4F5-E92F-F633-1942-9E4EC4CDFF3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FF7EA79-48F7-8428-CCEC-044279D5D14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B2966F5-358A-54EB-2924-42A461364F8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184159320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342CE0-10EF-5905-0B6B-A86DA29376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9667F12-191F-BB0E-9CDA-01555467B86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B7B9708-439E-96E9-D1BB-7656B7838F8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233480B-B14C-A7CB-31C1-ED14C445DE4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223377164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9/7/2025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E91DC736-0EF8-4F87-9146-EBF1D2EE4D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Picture 15" descr="Planes on an airport">
            <a:extLst>
              <a:ext uri="{FF2B5EF4-FFF2-40B4-BE49-F238E27FC236}">
                <a16:creationId xmlns:a16="http://schemas.microsoft.com/office/drawing/2014/main" id="{D64E6B52-C81F-6861-3F5A-A3C78E38F03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4848" r="19030" b="2"/>
          <a:stretch>
            <a:fillRect/>
          </a:stretch>
        </p:blipFill>
        <p:spPr>
          <a:xfrm>
            <a:off x="2642616" y="10"/>
            <a:ext cx="6501384" cy="6857990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097CD68E-23E3-4007-8847-CD0944C4F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317450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9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9842" y="1813260"/>
            <a:ext cx="5091701" cy="1667946"/>
          </a:xfrm>
        </p:spPr>
        <p:txBody>
          <a:bodyPr anchor="b">
            <a:normAutofit/>
          </a:bodyPr>
          <a:lstStyle/>
          <a:p>
            <a:pPr algn="l">
              <a:lnSpc>
                <a:spcPct val="90000"/>
              </a:lnSpc>
            </a:pPr>
            <a:r>
              <a:rPr lang="en-US" sz="3600" dirty="0">
                <a:latin typeface="Adobe Caslon Pro" panose="0205050205050A020403" pitchFamily="18" charset="0"/>
              </a:rPr>
              <a:t>Enhancing Flight Operations with AI-Based Delay Forecasting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8485" y="4872922"/>
            <a:ext cx="3017519" cy="1208141"/>
          </a:xfrm>
        </p:spPr>
        <p:txBody>
          <a:bodyPr>
            <a:normAutofit/>
          </a:bodyPr>
          <a:lstStyle/>
          <a:p>
            <a:pPr algn="l"/>
            <a:r>
              <a:rPr lang="en-US" sz="1700" dirty="0">
                <a:latin typeface="Adobe Caslon Pro" panose="0205050205050A020403" pitchFamily="18" charset="0"/>
              </a:rPr>
              <a:t>Mohammed Hamed Alzahrani  Supervisor: Dr. Khaled Eskaf</a:t>
            </a:r>
          </a:p>
          <a:p>
            <a:pPr algn="l"/>
            <a:r>
              <a:rPr lang="en-US" sz="1700" dirty="0">
                <a:latin typeface="Adobe Caslon Pro" panose="0205050205050A020403" pitchFamily="18" charset="0"/>
              </a:rPr>
              <a:t>Midocean University, UAE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51653" y="434802"/>
            <a:ext cx="146304" cy="52806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0771" y="4546920"/>
            <a:ext cx="298323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1"/>
            <a:ext cx="9143997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" y="0"/>
            <a:ext cx="6086479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86474" y="-1"/>
            <a:ext cx="3057523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4512" y="-1"/>
            <a:ext cx="8799485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8699" y="294538"/>
            <a:ext cx="7421963" cy="1033669"/>
          </a:xfrm>
        </p:spPr>
        <p:txBody>
          <a:bodyPr>
            <a:normAutofit/>
          </a:bodyPr>
          <a:lstStyle/>
          <a:p>
            <a:r>
              <a:rPr lang="en-US" sz="3500">
                <a:solidFill>
                  <a:srgbClr val="FFFFFF"/>
                </a:solidFill>
                <a:latin typeface="Adobe Caslon Pro" panose="0205050205050A020403" pitchFamily="18" charset="0"/>
              </a:rPr>
              <a:t>Introduction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1028699" y="1907642"/>
            <a:ext cx="7293023" cy="3683358"/>
          </a:xfrm>
        </p:spPr>
        <p:txBody>
          <a:bodyPr anchor="ctr"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1800" dirty="0">
                <a:latin typeface="Adobe Caslon Pro" panose="0205050205050A020403" pitchFamily="18" charset="0"/>
              </a:rPr>
              <a:t>Flight delays remain one of the most persistent challenges in aviation, impacting both efficiency and passenger satisfaction. In this research, an AI-based forecasting model is used on real-world airline data. By applying a Random Forest Classifier combined with feature selection, the model achieved 98.41% accuracy. Importantly, the analysis revealed that weather conditions and carrier-related delays are the strongest predictors, providing both high predictive performance and actionable insights for improving airline operations.</a:t>
            </a:r>
            <a:endParaRPr sz="1700" dirty="0">
              <a:latin typeface="Adobe Caslon Pro" panose="0205050205050A020403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1"/>
            <a:ext cx="9143997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" y="0"/>
            <a:ext cx="6086479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86474" y="-1"/>
            <a:ext cx="3057523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4512" y="-1"/>
            <a:ext cx="8799485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8699" y="294538"/>
            <a:ext cx="7421963" cy="1033669"/>
          </a:xfrm>
        </p:spPr>
        <p:txBody>
          <a:bodyPr>
            <a:normAutofit/>
          </a:bodyPr>
          <a:lstStyle/>
          <a:p>
            <a:r>
              <a:rPr lang="en-US" sz="3500" dirty="0">
                <a:solidFill>
                  <a:srgbClr val="FFFFFF"/>
                </a:solidFill>
                <a:latin typeface="Adobe Caslon Pro" panose="0205050205050A020403" pitchFamily="18" charset="0"/>
              </a:rPr>
              <a:t>Problem Definition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8699" y="1785848"/>
            <a:ext cx="7293023" cy="4539803"/>
          </a:xfrm>
        </p:spPr>
        <p:txBody>
          <a:bodyPr anchor="ctr">
            <a:noAutofit/>
          </a:bodyPr>
          <a:lstStyle/>
          <a:p>
            <a:endParaRPr lang="en-US" sz="1600" dirty="0">
              <a:latin typeface="Adobe Caslon Pro" panose="0205050205050A020403" pitchFamily="18" charset="0"/>
            </a:endParaRPr>
          </a:p>
          <a:p>
            <a:pPr marL="0" indent="0">
              <a:buNone/>
            </a:pPr>
            <a:r>
              <a:rPr lang="en-US" sz="1600" b="1" dirty="0">
                <a:solidFill>
                  <a:schemeClr val="accent2">
                    <a:lumMod val="75000"/>
                  </a:schemeClr>
                </a:solidFill>
                <a:latin typeface="Adobe Caslon Pro" panose="0205050205050A020403" pitchFamily="18" charset="0"/>
              </a:rPr>
              <a:t>1.    Operational Inefficiencies</a:t>
            </a:r>
          </a:p>
          <a:p>
            <a:r>
              <a:rPr lang="en-US" sz="1600" dirty="0">
                <a:latin typeface="Adobe Caslon Pro" panose="0205050205050A020403" pitchFamily="18" charset="0"/>
              </a:rPr>
              <a:t>Flight delays create ripple effects: wasted fuel, increased crew costs, missed connections, and disrupted schedules.</a:t>
            </a:r>
          </a:p>
          <a:p>
            <a:endParaRPr lang="en-US" sz="1600" dirty="0">
              <a:latin typeface="Adobe Caslon Pro" panose="0205050205050A020403" pitchFamily="18" charset="0"/>
            </a:endParaRPr>
          </a:p>
          <a:p>
            <a:pPr marL="0" indent="0">
              <a:buNone/>
            </a:pPr>
            <a:r>
              <a:rPr lang="en-US" sz="1600" b="1" dirty="0">
                <a:solidFill>
                  <a:schemeClr val="accent2">
                    <a:lumMod val="75000"/>
                  </a:schemeClr>
                </a:solidFill>
                <a:latin typeface="Adobe Caslon Pro" panose="0205050205050A020403" pitchFamily="18" charset="0"/>
              </a:rPr>
              <a:t>2.    Limitations of Existing </a:t>
            </a:r>
          </a:p>
          <a:p>
            <a:r>
              <a:rPr lang="en-US" sz="1600" dirty="0">
                <a:latin typeface="Adobe Caslon Pro" panose="0205050205050A020403" pitchFamily="18" charset="0"/>
              </a:rPr>
              <a:t>Models Most rely on linear assumptions, which oversimplify aviation data.</a:t>
            </a:r>
          </a:p>
          <a:p>
            <a:r>
              <a:rPr lang="en-US" sz="1600" dirty="0">
                <a:latin typeface="Adobe Caslon Pro" panose="0205050205050A020403" pitchFamily="18" charset="0"/>
              </a:rPr>
              <a:t>They struggle to adapt to nonlinear and multi-factor causes of delays.</a:t>
            </a:r>
          </a:p>
          <a:p>
            <a:r>
              <a:rPr lang="en-US" sz="1600" dirty="0">
                <a:latin typeface="Adobe Caslon Pro" panose="0205050205050A020403" pitchFamily="18" charset="0"/>
              </a:rPr>
              <a:t>Many are not designed for real-time forecasting, making them less practical for airline operations.</a:t>
            </a:r>
          </a:p>
          <a:p>
            <a:endParaRPr lang="en-US" sz="1600" dirty="0">
              <a:latin typeface="Adobe Caslon Pro" panose="0205050205050A020403" pitchFamily="18" charset="0"/>
            </a:endParaRPr>
          </a:p>
          <a:p>
            <a:pPr marL="0" indent="0">
              <a:buNone/>
            </a:pPr>
            <a:r>
              <a:rPr lang="en-US" sz="1600" b="1" dirty="0">
                <a:solidFill>
                  <a:schemeClr val="accent2">
                    <a:lumMod val="75000"/>
                  </a:schemeClr>
                </a:solidFill>
                <a:latin typeface="Adobe Caslon Pro" panose="0205050205050A020403" pitchFamily="18" charset="0"/>
              </a:rPr>
              <a:t>3.    The Research Need</a:t>
            </a:r>
          </a:p>
          <a:p>
            <a:r>
              <a:rPr lang="en-US" sz="1600" dirty="0">
                <a:latin typeface="Adobe Caslon Pro" panose="0205050205050A020403" pitchFamily="18" charset="0"/>
              </a:rPr>
              <a:t>Development of intelligent forecasting tools that are adaptable, accurate, and interpretable.</a:t>
            </a:r>
          </a:p>
          <a:p>
            <a:r>
              <a:rPr lang="en-US" sz="1600" dirty="0">
                <a:latin typeface="Adobe Caslon Pro" panose="0205050205050A020403" pitchFamily="18" charset="0"/>
              </a:rPr>
              <a:t>Models that can capture complex interactions (e.g., weather + carrier + seasonal effects) and support proactive decision-making.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10D499E-53A3-43C0-FCA3-CCD0C1D252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EA26313D-7251-97B7-C4F8-BBEF8BD1BF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5CB868DE-F433-7986-27AE-EDA36AA6CA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1"/>
            <a:ext cx="9143997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5F86DFFC-754E-7359-E4DA-5A90BC8B39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" y="0"/>
            <a:ext cx="6086479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805F7774-0819-63A0-266B-9B0361D4B5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86474" y="-1"/>
            <a:ext cx="3057523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7F550AB4-4FA8-4E2A-C6D1-628FECE80E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4512" y="-1"/>
            <a:ext cx="8799485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FCB25E5-9580-DFF2-46B2-D581F1BB1F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9" y="294538"/>
            <a:ext cx="7421963" cy="1033669"/>
          </a:xfrm>
        </p:spPr>
        <p:txBody>
          <a:bodyPr>
            <a:normAutofit/>
          </a:bodyPr>
          <a:lstStyle/>
          <a:p>
            <a:r>
              <a:rPr lang="en-US" sz="3500" dirty="0">
                <a:solidFill>
                  <a:srgbClr val="FFFFFF"/>
                </a:solidFill>
                <a:latin typeface="Adobe Caslon Pro" panose="0205050205050A020403" pitchFamily="18" charset="0"/>
              </a:rPr>
              <a:t>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B02334-70CB-AE4C-B4F3-F654BAD204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8702" y="1734068"/>
            <a:ext cx="8115298" cy="4829394"/>
          </a:xfrm>
        </p:spPr>
        <p:txBody>
          <a:bodyPr anchor="ctr">
            <a:normAutofit lnSpcReduction="10000"/>
          </a:bodyPr>
          <a:lstStyle/>
          <a:p>
            <a:pPr marL="0" indent="0">
              <a:buNone/>
            </a:pPr>
            <a:endParaRPr lang="en-US" sz="1600" dirty="0">
              <a:latin typeface="Adobe Caslon Pro" panose="0205050205050A020403" pitchFamily="18" charset="0"/>
            </a:endParaRPr>
          </a:p>
          <a:p>
            <a:r>
              <a:rPr lang="en-US" sz="1600" b="1" dirty="0">
                <a:solidFill>
                  <a:schemeClr val="accent2">
                    <a:lumMod val="75000"/>
                  </a:schemeClr>
                </a:solidFill>
                <a:latin typeface="Adobe Caslon Pro" panose="0205050205050A020403" pitchFamily="18" charset="0"/>
              </a:rPr>
              <a:t>Data Analysis:</a:t>
            </a:r>
          </a:p>
          <a:p>
            <a:pPr marL="0" indent="0">
              <a:buNone/>
            </a:pPr>
            <a:r>
              <a:rPr lang="en-US" sz="1600" dirty="0">
                <a:latin typeface="Adobe Caslon Pro" panose="0205050205050A020403" pitchFamily="18" charset="0"/>
              </a:rPr>
              <a:t>        Identify key variables influencing flight delays</a:t>
            </a:r>
          </a:p>
          <a:p>
            <a:endParaRPr lang="en-US" sz="1050" dirty="0">
              <a:latin typeface="Adobe Caslon Pro" panose="0205050205050A020403" pitchFamily="18" charset="0"/>
            </a:endParaRPr>
          </a:p>
          <a:p>
            <a:r>
              <a:rPr lang="en-US" sz="1600" b="1" dirty="0">
                <a:solidFill>
                  <a:schemeClr val="accent2">
                    <a:lumMod val="75000"/>
                  </a:schemeClr>
                </a:solidFill>
                <a:latin typeface="Adobe Caslon Pro" panose="0205050205050A020403" pitchFamily="18" charset="0"/>
              </a:rPr>
              <a:t>Preprocessing:</a:t>
            </a:r>
          </a:p>
          <a:p>
            <a:pPr marL="0" indent="0">
              <a:buNone/>
            </a:pPr>
            <a:r>
              <a:rPr lang="en-US" sz="1600" dirty="0">
                <a:latin typeface="Adobe Caslon Pro" panose="0205050205050A020403" pitchFamily="18" charset="0"/>
              </a:rPr>
              <a:t>        Develop a robust pipeline: outlier removal (IQR), missing value imputation, and feature  </a:t>
            </a:r>
          </a:p>
          <a:p>
            <a:pPr marL="0" indent="0">
              <a:buNone/>
            </a:pPr>
            <a:r>
              <a:rPr lang="en-US" sz="1600" dirty="0">
                <a:latin typeface="Adobe Caslon Pro" panose="0205050205050A020403" pitchFamily="18" charset="0"/>
              </a:rPr>
              <a:t>         transformation</a:t>
            </a:r>
          </a:p>
          <a:p>
            <a:endParaRPr lang="en-US" sz="1050" dirty="0">
              <a:latin typeface="Adobe Caslon Pro" panose="0205050205050A020403" pitchFamily="18" charset="0"/>
            </a:endParaRPr>
          </a:p>
          <a:p>
            <a:r>
              <a:rPr lang="en-US" sz="1600" b="1" dirty="0">
                <a:solidFill>
                  <a:schemeClr val="accent2">
                    <a:lumMod val="75000"/>
                  </a:schemeClr>
                </a:solidFill>
                <a:latin typeface="Adobe Caslon Pro" panose="0205050205050A020403" pitchFamily="18" charset="0"/>
              </a:rPr>
              <a:t>Model Development:</a:t>
            </a:r>
          </a:p>
          <a:p>
            <a:pPr marL="0" indent="0">
              <a:buNone/>
            </a:pPr>
            <a:r>
              <a:rPr lang="en-US" sz="1600" dirty="0">
                <a:latin typeface="Adobe Caslon Pro" panose="0205050205050A020403" pitchFamily="18" charset="0"/>
              </a:rPr>
              <a:t>       Build and evaluate a Random Forest Classifier for flight delay prediction</a:t>
            </a:r>
          </a:p>
          <a:p>
            <a:endParaRPr lang="en-US" sz="1050" dirty="0">
              <a:latin typeface="Adobe Caslon Pro" panose="0205050205050A020403" pitchFamily="18" charset="0"/>
            </a:endParaRPr>
          </a:p>
          <a:p>
            <a:r>
              <a:rPr lang="en-US" sz="1600" b="1" dirty="0">
                <a:solidFill>
                  <a:schemeClr val="accent2">
                    <a:lumMod val="75000"/>
                  </a:schemeClr>
                </a:solidFill>
                <a:latin typeface="Adobe Caslon Pro" panose="0205050205050A020403" pitchFamily="18" charset="0"/>
              </a:rPr>
              <a:t>Feature Selection</a:t>
            </a:r>
          </a:p>
          <a:p>
            <a:pPr marL="0" indent="0">
              <a:buNone/>
            </a:pPr>
            <a:r>
              <a:rPr lang="en-US" sz="1600" dirty="0">
                <a:latin typeface="Adobe Caslon Pro" panose="0205050205050A020403" pitchFamily="18" charset="0"/>
              </a:rPr>
              <a:t>        Apply SelectKBest and RFE to improve efficiency and interpretability</a:t>
            </a:r>
          </a:p>
          <a:p>
            <a:endParaRPr lang="en-US" sz="1050" dirty="0">
              <a:latin typeface="Adobe Caslon Pro" panose="0205050205050A020403" pitchFamily="18" charset="0"/>
            </a:endParaRPr>
          </a:p>
          <a:p>
            <a:r>
              <a:rPr lang="en-US" sz="1600" b="1" dirty="0">
                <a:solidFill>
                  <a:schemeClr val="accent2">
                    <a:lumMod val="75000"/>
                  </a:schemeClr>
                </a:solidFill>
                <a:latin typeface="Adobe Caslon Pro" panose="0205050205050A020403" pitchFamily="18" charset="0"/>
              </a:rPr>
              <a:t>Performance Evaluation</a:t>
            </a:r>
          </a:p>
          <a:p>
            <a:pPr marL="0" indent="0">
              <a:buNone/>
            </a:pPr>
            <a:r>
              <a:rPr lang="en-US" sz="1600" dirty="0">
                <a:latin typeface="Adobe Caslon Pro" panose="0205050205050A020403" pitchFamily="18" charset="0"/>
              </a:rPr>
              <a:t>        Assess model performance using accuracy, precision, recall, and F1 score</a:t>
            </a:r>
          </a:p>
          <a:p>
            <a:pPr marL="0" indent="0">
              <a:buNone/>
            </a:pPr>
            <a:endParaRPr lang="en-US" sz="1050" dirty="0">
              <a:latin typeface="Adobe Caslon Pro" panose="0205050205050A020403" pitchFamily="18" charset="0"/>
            </a:endParaRPr>
          </a:p>
          <a:p>
            <a:r>
              <a:rPr lang="en-US" sz="1600" b="1" dirty="0">
                <a:solidFill>
                  <a:schemeClr val="accent2">
                    <a:lumMod val="75000"/>
                  </a:schemeClr>
                </a:solidFill>
                <a:latin typeface="Adobe Caslon Pro" panose="0205050205050A020403" pitchFamily="18" charset="0"/>
              </a:rPr>
              <a:t>Visualization</a:t>
            </a:r>
          </a:p>
          <a:p>
            <a:pPr marL="0" indent="0">
              <a:buNone/>
            </a:pPr>
            <a:r>
              <a:rPr lang="en-US" sz="1600" dirty="0">
                <a:latin typeface="Adobe Caslon Pro" panose="0205050205050A020403" pitchFamily="18" charset="0"/>
              </a:rPr>
              <a:t>        Explore and present delay patterns across weather, carriers, and seasonal trends</a:t>
            </a:r>
          </a:p>
        </p:txBody>
      </p:sp>
    </p:spTree>
    <p:extLst>
      <p:ext uri="{BB962C8B-B14F-4D97-AF65-F5344CB8AC3E}">
        <p14:creationId xmlns:p14="http://schemas.microsoft.com/office/powerpoint/2010/main" val="15799647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6A87B6A-BCFB-492B-8F37-B000F4D2D8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E80738A1-7498-A0C5-D923-5055F179D9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815A764D-10E7-13A2-1EB6-176276FC50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1"/>
            <a:ext cx="9143997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DCB6E09A-96FD-AECF-CD54-DB0A028654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" y="0"/>
            <a:ext cx="6086479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2368F554-C996-FFDB-14BB-410AD4FB75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86474" y="-1"/>
            <a:ext cx="3057523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531F6980-6C10-E388-756A-DD931BEDD9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4512" y="-1"/>
            <a:ext cx="8799485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9E5BDA7-8B7E-FEB1-4530-A5FB60131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9" y="294538"/>
            <a:ext cx="7421963" cy="1033669"/>
          </a:xfrm>
        </p:spPr>
        <p:txBody>
          <a:bodyPr>
            <a:normAutofit/>
          </a:bodyPr>
          <a:lstStyle/>
          <a:p>
            <a:r>
              <a:rPr lang="en-US" sz="3500" dirty="0">
                <a:solidFill>
                  <a:srgbClr val="FFFFFF"/>
                </a:solidFill>
                <a:latin typeface="Adobe Caslon Pro" panose="0205050205050A020403" pitchFamily="18" charset="0"/>
              </a:rPr>
              <a:t>Contributions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3A8C67F6-8FB7-1E62-62BC-DFFE040C09BE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1028699" y="1920692"/>
            <a:ext cx="8157341" cy="40318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Adobe Caslon Pro" panose="0205050205050A020403" pitchFamily="18" charset="0"/>
              </a:rPr>
              <a:t>1. High Predictive Performance</a:t>
            </a: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latin typeface="Adobe Caslon Pro" panose="0205050205050A020403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dobe Caslon Pro" panose="0205050205050A020403" pitchFamily="18" charset="0"/>
              </a:rPr>
              <a:t>Achieved 98.41% accuracy using Random Forest with RFE-selected features.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dobe Caslon Pro" panose="0205050205050A020403" pitchFamily="18" charset="0"/>
              </a:rPr>
              <a:t>Balanced precision and recall, ensuring reliable detection of actual delays.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dobe Caslon Pro" panose="0205050205050A020403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Adobe Caslon Pro" panose="0205050205050A020403" pitchFamily="18" charset="0"/>
              </a:rPr>
              <a:t>2. Operational Insights</a:t>
            </a: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latin typeface="Adobe Caslon Pro" panose="0205050205050A020403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dobe Caslon Pro" panose="0205050205050A020403" pitchFamily="18" charset="0"/>
              </a:rPr>
              <a:t>Identified weather conditions and carrier-related delays as the most influential predictors.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dobe Caslon Pro" panose="0205050205050A020403" pitchFamily="18" charset="0"/>
              </a:rPr>
              <a:t>Provides actionable guidance for airlines to prioritize resources and improve scheduling.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dobe Caslon Pro" panose="0205050205050A020403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Adobe Caslon Pro" panose="0205050205050A020403" pitchFamily="18" charset="0"/>
              </a:rPr>
              <a:t>3. Scalable Framework</a:t>
            </a: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latin typeface="Adobe Caslon Pro" panose="0205050205050A020403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dobe Caslon Pro" panose="0205050205050A020403" pitchFamily="18" charset="0"/>
              </a:rPr>
              <a:t>Designed a pipeline that is efficient, lightweight.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dobe Caslon Pro" panose="0205050205050A020403" pitchFamily="18" charset="0"/>
              </a:rPr>
              <a:t>Can be integrated with real-time data feeds such as live weather and schedules.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dobe Caslon Pro" panose="0205050205050A020403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Adobe Caslon Pro" panose="0205050205050A020403" pitchFamily="18" charset="0"/>
              </a:rPr>
              <a:t>4. Academic Value</a:t>
            </a: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latin typeface="Adobe Caslon Pro" panose="0205050205050A020403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dobe Caslon Pro" panose="0205050205050A020403" pitchFamily="18" charset="0"/>
              </a:rPr>
              <a:t>Bridges the gap between traditional statistical models and modern AI techniques.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dobe Caslon Pro" panose="0205050205050A020403" pitchFamily="18" charset="0"/>
              </a:rPr>
              <a:t>Offers an applicable methodology for future research in aviation analytics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dobe Caslon Pro" panose="0205050205050A020403" pitchFamily="18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dobe Caslon Pro" panose="0205050205050A0204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40737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F268087-4A52-CA7B-C0A7-38814D7795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6211626E-3A53-B3E4-ED9C-8E5BD414BC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BC6B4BEE-E8BB-A113-7D86-4F14F7E842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1"/>
            <a:ext cx="9143997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71A3C1A4-C8D2-BAD8-9B23-53529D0791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" y="0"/>
            <a:ext cx="6086479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2A3BFFE5-565B-09F2-E8FE-CE6E81BF35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86474" y="-1"/>
            <a:ext cx="3057523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E7B26713-944C-C456-E0A9-DE22E9E387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4512" y="-1"/>
            <a:ext cx="8799485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43C880-9BD7-C57F-ECB4-195A1910BF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9" y="294538"/>
            <a:ext cx="7421963" cy="1033669"/>
          </a:xfrm>
        </p:spPr>
        <p:txBody>
          <a:bodyPr>
            <a:normAutofit/>
          </a:bodyPr>
          <a:lstStyle/>
          <a:p>
            <a:r>
              <a:rPr lang="en-US" sz="3500" dirty="0">
                <a:solidFill>
                  <a:srgbClr val="FFFFFF"/>
                </a:solidFill>
                <a:latin typeface="Adobe Caslon Pro" panose="0205050205050A020403" pitchFamily="18" charset="0"/>
              </a:rPr>
              <a:t>Literature Review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5DE72D-E699-63AA-EE50-350BDBD8DD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8699" y="1794213"/>
            <a:ext cx="7905094" cy="4193776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sz="1600" b="1" dirty="0">
                <a:solidFill>
                  <a:schemeClr val="accent2">
                    <a:lumMod val="75000"/>
                  </a:schemeClr>
                </a:solidFill>
                <a:latin typeface="Adobe Caslon Pro" panose="0205050205050A020403" pitchFamily="18" charset="0"/>
              </a:rPr>
              <a:t>Classical ML (70–90%): Decision Trees, Random Forest, SVM.</a:t>
            </a:r>
          </a:p>
          <a:p>
            <a:pPr marL="0" indent="0">
              <a:buNone/>
            </a:pPr>
            <a:r>
              <a:rPr lang="en-US" sz="1600" b="1" dirty="0">
                <a:latin typeface="Adobe Caslon Pro" panose="0205050205050A020403" pitchFamily="18" charset="0"/>
              </a:rPr>
              <a:t>Pros: </a:t>
            </a:r>
            <a:r>
              <a:rPr lang="en-US" sz="1600" dirty="0">
                <a:latin typeface="Adobe Caslon Pro" panose="0205050205050A020403" pitchFamily="18" charset="0"/>
              </a:rPr>
              <a:t>simple, interpretable.</a:t>
            </a:r>
          </a:p>
          <a:p>
            <a:pPr marL="0" indent="0">
              <a:buNone/>
            </a:pPr>
            <a:r>
              <a:rPr lang="en-US" sz="1600" b="1" dirty="0">
                <a:latin typeface="Adobe Caslon Pro" panose="0205050205050A020403" pitchFamily="18" charset="0"/>
              </a:rPr>
              <a:t>Cons: </a:t>
            </a:r>
            <a:r>
              <a:rPr lang="en-US" sz="1600" dirty="0">
                <a:latin typeface="Adobe Caslon Pro" panose="0205050205050A020403" pitchFamily="18" charset="0"/>
              </a:rPr>
              <a:t>limited for nonlinear/time-series data.</a:t>
            </a:r>
          </a:p>
          <a:p>
            <a:pPr marL="0" indent="0">
              <a:buNone/>
            </a:pPr>
            <a:endParaRPr lang="en-US" sz="1600" dirty="0">
              <a:latin typeface="Adobe Caslon Pro" panose="0205050205050A020403" pitchFamily="18" charset="0"/>
            </a:endParaRPr>
          </a:p>
          <a:p>
            <a:pPr marL="0" indent="0">
              <a:buNone/>
            </a:pPr>
            <a:r>
              <a:rPr lang="en-US" sz="1600" b="1" dirty="0">
                <a:solidFill>
                  <a:schemeClr val="accent2">
                    <a:lumMod val="75000"/>
                  </a:schemeClr>
                </a:solidFill>
                <a:latin typeface="Adobe Caslon Pro" panose="0205050205050A020403" pitchFamily="18" charset="0"/>
              </a:rPr>
              <a:t>Deep Learning (94–95%): LSTM, CNN-LSTM, SGDAN.</a:t>
            </a:r>
          </a:p>
          <a:p>
            <a:pPr marL="0" indent="0">
              <a:buNone/>
            </a:pPr>
            <a:r>
              <a:rPr lang="en-US" sz="1600" b="1" dirty="0">
                <a:latin typeface="Adobe Caslon Pro" panose="0205050205050A020403" pitchFamily="18" charset="0"/>
              </a:rPr>
              <a:t>Pros: </a:t>
            </a:r>
            <a:r>
              <a:rPr lang="en-US" sz="1600" dirty="0">
                <a:latin typeface="Adobe Caslon Pro" panose="0205050205050A020403" pitchFamily="18" charset="0"/>
              </a:rPr>
              <a:t>capture sequential + spatial patterns.</a:t>
            </a:r>
          </a:p>
          <a:p>
            <a:pPr marL="0" indent="0">
              <a:buNone/>
            </a:pPr>
            <a:r>
              <a:rPr lang="en-US" sz="1600" b="1" dirty="0">
                <a:latin typeface="Adobe Caslon Pro" panose="0205050205050A020403" pitchFamily="18" charset="0"/>
              </a:rPr>
              <a:t>Cons: </a:t>
            </a:r>
            <a:r>
              <a:rPr lang="en-US" sz="1600" dirty="0">
                <a:latin typeface="Adobe Caslon Pro" panose="0205050205050A020403" pitchFamily="18" charset="0"/>
              </a:rPr>
              <a:t>data-hungry, less interpretable.</a:t>
            </a:r>
          </a:p>
          <a:p>
            <a:pPr marL="0" indent="0">
              <a:buNone/>
            </a:pPr>
            <a:endParaRPr lang="en-US" sz="1600" dirty="0">
              <a:latin typeface="Adobe Caslon Pro" panose="0205050205050A020403" pitchFamily="18" charset="0"/>
            </a:endParaRPr>
          </a:p>
          <a:p>
            <a:pPr marL="0" indent="0">
              <a:buNone/>
            </a:pPr>
            <a:r>
              <a:rPr lang="en-US" sz="1600" b="1" dirty="0">
                <a:solidFill>
                  <a:schemeClr val="accent2">
                    <a:lumMod val="75000"/>
                  </a:schemeClr>
                </a:solidFill>
                <a:latin typeface="Adobe Caslon Pro" panose="0205050205050A020403" pitchFamily="18" charset="0"/>
              </a:rPr>
              <a:t>Hybrid Models (&gt;93%): CNN-</a:t>
            </a:r>
            <a:r>
              <a:rPr lang="en-US" sz="1600" b="1" dirty="0" err="1">
                <a:solidFill>
                  <a:schemeClr val="accent2">
                    <a:lumMod val="75000"/>
                  </a:schemeClr>
                </a:solidFill>
                <a:latin typeface="Adobe Caslon Pro" panose="0205050205050A020403" pitchFamily="18" charset="0"/>
              </a:rPr>
              <a:t>BiLSTM</a:t>
            </a:r>
            <a:r>
              <a:rPr lang="en-US" sz="1600" b="1" dirty="0">
                <a:solidFill>
                  <a:schemeClr val="accent2">
                    <a:lumMod val="75000"/>
                  </a:schemeClr>
                </a:solidFill>
                <a:latin typeface="Adobe Caslon Pro" panose="0205050205050A020403" pitchFamily="18" charset="0"/>
              </a:rPr>
              <a:t>, </a:t>
            </a:r>
            <a:r>
              <a:rPr lang="en-US" sz="1600" b="1" dirty="0" err="1">
                <a:solidFill>
                  <a:schemeClr val="accent2">
                    <a:lumMod val="75000"/>
                  </a:schemeClr>
                </a:solidFill>
                <a:latin typeface="Adobe Caslon Pro" panose="0205050205050A020403" pitchFamily="18" charset="0"/>
              </a:rPr>
              <a:t>DeepONet</a:t>
            </a:r>
            <a:r>
              <a:rPr lang="en-US" sz="1600" b="1" dirty="0">
                <a:solidFill>
                  <a:schemeClr val="accent2">
                    <a:lumMod val="75000"/>
                  </a:schemeClr>
                </a:solidFill>
                <a:latin typeface="Adobe Caslon Pro" panose="0205050205050A020403" pitchFamily="18" charset="0"/>
              </a:rPr>
              <a:t>.</a:t>
            </a:r>
          </a:p>
          <a:p>
            <a:pPr marL="0" indent="0">
              <a:buNone/>
            </a:pPr>
            <a:r>
              <a:rPr lang="en-US" sz="1600" b="1" dirty="0">
                <a:latin typeface="Adobe Caslon Pro" panose="0205050205050A020403" pitchFamily="18" charset="0"/>
              </a:rPr>
              <a:t>Pros: </a:t>
            </a:r>
            <a:r>
              <a:rPr lang="en-US" sz="1600" dirty="0">
                <a:latin typeface="Adobe Caslon Pro" panose="0205050205050A020403" pitchFamily="18" charset="0"/>
              </a:rPr>
              <a:t>combine strengths of ML &amp; DL.</a:t>
            </a:r>
          </a:p>
          <a:p>
            <a:pPr marL="0" indent="0">
              <a:buNone/>
            </a:pPr>
            <a:r>
              <a:rPr lang="en-US" sz="1600" b="1" dirty="0">
                <a:latin typeface="Adobe Caslon Pro" panose="0205050205050A020403" pitchFamily="18" charset="0"/>
              </a:rPr>
              <a:t>Cons: </a:t>
            </a:r>
            <a:r>
              <a:rPr lang="en-US" sz="1600" dirty="0">
                <a:latin typeface="Adobe Caslon Pro" panose="0205050205050A020403" pitchFamily="18" charset="0"/>
              </a:rPr>
              <a:t>complex, not deployment-friendly.</a:t>
            </a:r>
          </a:p>
          <a:p>
            <a:pPr marL="0" indent="0">
              <a:buNone/>
            </a:pPr>
            <a:endParaRPr lang="en-US" sz="1600" dirty="0">
              <a:latin typeface="Adobe Caslon Pro" panose="0205050205050A020403" pitchFamily="18" charset="0"/>
            </a:endParaRPr>
          </a:p>
          <a:p>
            <a:pPr marL="0" indent="0">
              <a:buNone/>
            </a:pPr>
            <a:r>
              <a:rPr lang="en-US" sz="1600" b="1" dirty="0">
                <a:latin typeface="Adobe Caslon Pro" panose="0205050205050A020403" pitchFamily="18" charset="0"/>
              </a:rPr>
              <a:t>Gap</a:t>
            </a:r>
            <a:r>
              <a:rPr lang="en-US" sz="1600" dirty="0">
                <a:latin typeface="Adobe Caslon Pro" panose="0205050205050A020403" pitchFamily="18" charset="0"/>
              </a:rPr>
              <a:t> → Few models are real-time, generalizable, or operationally ready.</a:t>
            </a:r>
          </a:p>
        </p:txBody>
      </p:sp>
    </p:spTree>
    <p:extLst>
      <p:ext uri="{BB962C8B-B14F-4D97-AF65-F5344CB8AC3E}">
        <p14:creationId xmlns:p14="http://schemas.microsoft.com/office/powerpoint/2010/main" val="31569410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29594CF-5798-5060-54CA-835BC1F480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2CEF4FCB-8375-E806-BDAF-3630DF1D6C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50B6F547-FD50-9E61-71E1-93493D7905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1"/>
            <a:ext cx="9143997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4AA24802-C2FE-BDDC-19A3-B1D4C11C52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" y="0"/>
            <a:ext cx="6086479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B519A3C0-67AC-0B36-9236-D31BB2CAB6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86474" y="-1"/>
            <a:ext cx="3057523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674C3270-A706-DB16-4277-C1B68AB751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4512" y="-1"/>
            <a:ext cx="8799485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64AC278-DA0F-776B-EAB0-3E2D4BBA3A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9" y="294538"/>
            <a:ext cx="7421963" cy="1033669"/>
          </a:xfrm>
        </p:spPr>
        <p:txBody>
          <a:bodyPr>
            <a:normAutofit/>
          </a:bodyPr>
          <a:lstStyle/>
          <a:p>
            <a:r>
              <a:rPr lang="en-US" sz="3500" dirty="0">
                <a:solidFill>
                  <a:srgbClr val="FFFFFF"/>
                </a:solidFill>
                <a:latin typeface="Adobe Caslon Pro" panose="0205050205050A020403" pitchFamily="18" charset="0"/>
              </a:rPr>
              <a:t>Dataset &amp; Preprocessing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2C43B5-8A9B-ABE1-78C6-F911AB0653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8699" y="1891970"/>
            <a:ext cx="7642335" cy="4246327"/>
          </a:xfrm>
        </p:spPr>
        <p:txBody>
          <a:bodyPr anchor="ctr">
            <a:normAutofit fontScale="92500" lnSpcReduction="20000"/>
          </a:bodyPr>
          <a:lstStyle/>
          <a:p>
            <a:endParaRPr lang="en-US" sz="1600" dirty="0">
              <a:latin typeface="Adobe Caslon Pro" panose="0205050205050A020403" pitchFamily="18" charset="0"/>
            </a:endParaRPr>
          </a:p>
          <a:p>
            <a:r>
              <a:rPr lang="en-US" sz="1600" b="1" dirty="0">
                <a:solidFill>
                  <a:schemeClr val="accent2">
                    <a:lumMod val="75000"/>
                  </a:schemeClr>
                </a:solidFill>
                <a:latin typeface="Adobe Caslon Pro" panose="0205050205050A020403" pitchFamily="18" charset="0"/>
              </a:rPr>
              <a:t>Source: </a:t>
            </a:r>
          </a:p>
          <a:p>
            <a:pPr marL="0" indent="0">
              <a:buNone/>
            </a:pPr>
            <a:r>
              <a:rPr lang="en-US" sz="1600" dirty="0">
                <a:latin typeface="Adobe Caslon Pro" panose="0205050205050A020403" pitchFamily="18" charset="0"/>
              </a:rPr>
              <a:t>       U.S. Bureau of Transportation Statistics (BTS)</a:t>
            </a:r>
          </a:p>
          <a:p>
            <a:pPr marL="0" indent="0">
              <a:buNone/>
            </a:pPr>
            <a:endParaRPr lang="en-US" sz="1600" dirty="0">
              <a:latin typeface="Adobe Caslon Pro" panose="0205050205050A020403" pitchFamily="18" charset="0"/>
            </a:endParaRPr>
          </a:p>
          <a:p>
            <a:r>
              <a:rPr lang="en-US" sz="1600" b="1" dirty="0">
                <a:solidFill>
                  <a:schemeClr val="accent2">
                    <a:lumMod val="75000"/>
                  </a:schemeClr>
                </a:solidFill>
                <a:latin typeface="Adobe Caslon Pro" panose="0205050205050A020403" pitchFamily="18" charset="0"/>
              </a:rPr>
              <a:t>Initial size: </a:t>
            </a:r>
          </a:p>
          <a:p>
            <a:pPr marL="0" indent="0">
              <a:buNone/>
            </a:pPr>
            <a:r>
              <a:rPr lang="en-US" sz="1600" dirty="0">
                <a:latin typeface="Adobe Caslon Pro" panose="0205050205050A020403" pitchFamily="18" charset="0"/>
              </a:rPr>
              <a:t>       171k records → reduced to 51,781 after cleaning</a:t>
            </a:r>
          </a:p>
          <a:p>
            <a:pPr marL="0" indent="0">
              <a:buNone/>
            </a:pPr>
            <a:endParaRPr lang="en-US" sz="1600" dirty="0">
              <a:latin typeface="Adobe Caslon Pro" panose="0205050205050A020403" pitchFamily="18" charset="0"/>
            </a:endParaRPr>
          </a:p>
          <a:p>
            <a:r>
              <a:rPr lang="en-US" sz="1600" b="1" dirty="0">
                <a:solidFill>
                  <a:schemeClr val="accent2">
                    <a:lumMod val="75000"/>
                  </a:schemeClr>
                </a:solidFill>
                <a:latin typeface="Adobe Caslon Pro" panose="0205050205050A020403" pitchFamily="18" charset="0"/>
              </a:rPr>
              <a:t>Preprocessing steps:</a:t>
            </a:r>
          </a:p>
          <a:p>
            <a:pPr marL="0" indent="0">
              <a:buNone/>
            </a:pPr>
            <a:r>
              <a:rPr lang="en-US" sz="1600" dirty="0">
                <a:latin typeface="Adobe Caslon Pro" panose="0205050205050A020403" pitchFamily="18" charset="0"/>
              </a:rPr>
              <a:t>       Outlier removal (IQR method)</a:t>
            </a:r>
          </a:p>
          <a:p>
            <a:pPr marL="0" indent="0">
              <a:buNone/>
            </a:pPr>
            <a:r>
              <a:rPr lang="en-US" sz="1600" dirty="0">
                <a:latin typeface="Adobe Caslon Pro" panose="0205050205050A020403" pitchFamily="18" charset="0"/>
              </a:rPr>
              <a:t>        Handling missing values (median for numeric, mode for categorical)</a:t>
            </a:r>
          </a:p>
          <a:p>
            <a:pPr marL="0" indent="0">
              <a:buNone/>
            </a:pPr>
            <a:r>
              <a:rPr lang="en-US" sz="1600" dirty="0">
                <a:latin typeface="Adobe Caslon Pro" panose="0205050205050A020403" pitchFamily="18" charset="0"/>
              </a:rPr>
              <a:t>       One-hot encoding for categorical features</a:t>
            </a:r>
          </a:p>
          <a:p>
            <a:pPr marL="0" indent="0">
              <a:buNone/>
            </a:pPr>
            <a:endParaRPr lang="en-US" sz="1600" dirty="0">
              <a:latin typeface="Adobe Caslon Pro" panose="0205050205050A020403" pitchFamily="18" charset="0"/>
            </a:endParaRPr>
          </a:p>
          <a:p>
            <a:r>
              <a:rPr lang="en-US" sz="1600" b="1" dirty="0">
                <a:solidFill>
                  <a:schemeClr val="accent2">
                    <a:lumMod val="75000"/>
                  </a:schemeClr>
                </a:solidFill>
                <a:latin typeface="Adobe Caslon Pro" panose="0205050205050A020403" pitchFamily="18" charset="0"/>
              </a:rPr>
              <a:t>Final dataset: </a:t>
            </a:r>
          </a:p>
          <a:p>
            <a:pPr marL="0" indent="0">
              <a:buNone/>
            </a:pPr>
            <a:r>
              <a:rPr lang="en-US" sz="1600" dirty="0">
                <a:latin typeface="Adobe Caslon Pro" panose="0205050205050A020403" pitchFamily="18" charset="0"/>
              </a:rPr>
              <a:t>       424 features</a:t>
            </a:r>
          </a:p>
          <a:p>
            <a:pPr marL="0" indent="0">
              <a:buNone/>
            </a:pPr>
            <a:endParaRPr lang="en-US" sz="1600" dirty="0">
              <a:latin typeface="Adobe Caslon Pro" panose="0205050205050A020403" pitchFamily="18" charset="0"/>
            </a:endParaRPr>
          </a:p>
          <a:p>
            <a:r>
              <a:rPr lang="en-US" sz="1600" b="1" dirty="0">
                <a:solidFill>
                  <a:schemeClr val="accent2">
                    <a:lumMod val="75000"/>
                  </a:schemeClr>
                </a:solidFill>
                <a:latin typeface="Adobe Caslon Pro" panose="0205050205050A020403" pitchFamily="18" charset="0"/>
              </a:rPr>
              <a:t>Split:</a:t>
            </a:r>
            <a:r>
              <a:rPr lang="en-US" sz="1600" dirty="0">
                <a:solidFill>
                  <a:schemeClr val="accent2">
                    <a:lumMod val="75000"/>
                  </a:schemeClr>
                </a:solidFill>
                <a:latin typeface="Adobe Caslon Pro" panose="0205050205050A020403" pitchFamily="18" charset="0"/>
              </a:rPr>
              <a:t> </a:t>
            </a:r>
          </a:p>
          <a:p>
            <a:pPr marL="0" indent="0">
              <a:buNone/>
            </a:pPr>
            <a:r>
              <a:rPr lang="en-US" sz="1600" dirty="0">
                <a:latin typeface="Adobe Caslon Pro" panose="0205050205050A020403" pitchFamily="18" charset="0"/>
              </a:rPr>
              <a:t>       80% training / 20% testing</a:t>
            </a:r>
          </a:p>
        </p:txBody>
      </p:sp>
    </p:spTree>
    <p:extLst>
      <p:ext uri="{BB962C8B-B14F-4D97-AF65-F5344CB8AC3E}">
        <p14:creationId xmlns:p14="http://schemas.microsoft.com/office/powerpoint/2010/main" val="11421790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1"/>
            <a:ext cx="9143997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" y="0"/>
            <a:ext cx="6086479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86474" y="-1"/>
            <a:ext cx="3057523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4512" y="-1"/>
            <a:ext cx="8799485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8699" y="294538"/>
            <a:ext cx="7421963" cy="1033669"/>
          </a:xfrm>
        </p:spPr>
        <p:txBody>
          <a:bodyPr>
            <a:normAutofit/>
          </a:bodyPr>
          <a:lstStyle/>
          <a:p>
            <a:r>
              <a:rPr lang="en-US" sz="3500" dirty="0">
                <a:solidFill>
                  <a:srgbClr val="FFFFFF"/>
                </a:solidFill>
                <a:latin typeface="Adobe Caslon Pro" panose="0205050205050A020403" pitchFamily="18" charset="0"/>
              </a:rPr>
              <a:t>Feature Engineering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C38F7F84-84D9-0ECF-E5FE-835300ED27C5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1028699" y="1891970"/>
            <a:ext cx="6212342" cy="32932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Adobe Caslon Pro" panose="0205050205050A020403" pitchFamily="18" charset="0"/>
              </a:rPr>
              <a:t>1. Delay Rate</a:t>
            </a: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latin typeface="Adobe Caslon Pro" panose="0205050205050A020403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dobe Caslon Pro" panose="0205050205050A020403" pitchFamily="18" charset="0"/>
              </a:rPr>
              <a:t>  Created a normalized metric: ratio of delayed flights to total arrivals.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dobe Caslon Pro" panose="0205050205050A020403" pitchFamily="18" charset="0"/>
              </a:rPr>
              <a:t>  Allows fair comparison across airports and carriers of different sizes.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dobe Caslon Pro" panose="0205050205050A020403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Adobe Caslon Pro" panose="0205050205050A020403" pitchFamily="18" charset="0"/>
              </a:rPr>
              <a:t>2. Binary Delay Label</a:t>
            </a: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latin typeface="Adobe Caslon Pro" panose="0205050205050A020403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dobe Caslon Pro" panose="0205050205050A020403" pitchFamily="18" charset="0"/>
              </a:rPr>
              <a:t>  Converted the problem into a classification task.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dobe Caslon Pro" panose="0205050205050A020403" pitchFamily="18" charset="0"/>
              </a:rPr>
              <a:t>  Flights labeled 1 (Delayed) if delay rate &gt; 20%, otherwise 0 (On-time).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dobe Caslon Pro" panose="0205050205050A020403" pitchFamily="18" charset="0"/>
              </a:rPr>
              <a:t>  Threshold chosen to reflect operational significance.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dobe Caslon Pro" panose="0205050205050A020403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Adobe Caslon Pro" panose="0205050205050A020403" pitchFamily="18" charset="0"/>
              </a:rPr>
              <a:t>3. Temporal Features</a:t>
            </a: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latin typeface="Adobe Caslon Pro" panose="0205050205050A020403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dobe Caslon Pro" panose="0205050205050A020403" pitchFamily="18" charset="0"/>
              </a:rPr>
              <a:t>  Included Year and Month variables.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dobe Caslon Pro" panose="0205050205050A020403" pitchFamily="18" charset="0"/>
              </a:rPr>
              <a:t>  Captures seasonal delay trends, such as winter weather disruptions.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dobe Caslon Pro" panose="0205050205050A020403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1"/>
            <a:ext cx="9143997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" y="0"/>
            <a:ext cx="6086479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86474" y="-1"/>
            <a:ext cx="3057523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4512" y="-1"/>
            <a:ext cx="8799485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8699" y="294538"/>
            <a:ext cx="7421963" cy="1033669"/>
          </a:xfrm>
        </p:spPr>
        <p:txBody>
          <a:bodyPr>
            <a:normAutofit/>
          </a:bodyPr>
          <a:lstStyle/>
          <a:p>
            <a:r>
              <a:rPr lang="en-US" sz="3500" dirty="0">
                <a:solidFill>
                  <a:srgbClr val="FFFFFF"/>
                </a:solidFill>
                <a:latin typeface="Adobe Caslon Pro" panose="0205050205050A020403" pitchFamily="18" charset="0"/>
              </a:rPr>
              <a:t>Feature Selection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E0C084B5-0147-61E0-7FBC-A9A1A27E6D6C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1028700" y="1919291"/>
            <a:ext cx="6722546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Adobe Caslon Pro" panose="0205050205050A020403" pitchFamily="18" charset="0"/>
              </a:rPr>
              <a:t>1. SelectKBest (Filter Method)</a:t>
            </a: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latin typeface="Adobe Caslon Pro" panose="0205050205050A020403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1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dobe Caslon Pro" panose="0205050205050A020403" pitchFamily="18" charset="0"/>
              </a:rPr>
              <a:t>    Used Mutual Information to rank individual features.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1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dobe Caslon Pro" panose="0205050205050A020403" pitchFamily="18" charset="0"/>
              </a:rPr>
              <a:t>    Key variables identified: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dobe Caslon Pro" panose="0205050205050A020403" pitchFamily="18" charset="0"/>
              </a:rPr>
              <a:t>arr_flights</a:t>
            </a:r>
            <a:r>
              <a:rPr kumimoji="0" lang="en-US" altLang="en-US" sz="1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dobe Caslon Pro" panose="0205050205050A020403" pitchFamily="18" charset="0"/>
              </a:rPr>
              <a:t> (arrival flights)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dobe Caslon Pro" panose="0205050205050A020403" pitchFamily="18" charset="0"/>
              </a:rPr>
              <a:t>carrier_ct</a:t>
            </a:r>
            <a:r>
              <a:rPr kumimoji="0" lang="en-US" altLang="en-US" sz="1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dobe Caslon Pro" panose="0205050205050A020403" pitchFamily="18" charset="0"/>
              </a:rPr>
              <a:t> (carrier delay counts)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dobe Caslon Pro" panose="0205050205050A020403" pitchFamily="18" charset="0"/>
              </a:rPr>
              <a:t>nas_ct</a:t>
            </a:r>
            <a:r>
              <a:rPr kumimoji="0" lang="en-US" altLang="en-US" sz="1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dobe Caslon Pro" panose="0205050205050A020403" pitchFamily="18" charset="0"/>
              </a:rPr>
              <a:t> (airspace delays)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dobe Caslon Pro" panose="0205050205050A020403" pitchFamily="18" charset="0"/>
              </a:rPr>
              <a:t>late_aircraft_ct</a:t>
            </a:r>
            <a:r>
              <a:rPr kumimoji="0" lang="en-US" altLang="en-US" sz="1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dobe Caslon Pro" panose="0205050205050A020403" pitchFamily="18" charset="0"/>
              </a:rPr>
              <a:t> (late aircraft delays).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dobe Caslon Pro" panose="0205050205050A020403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Adobe Caslon Pro" panose="0205050205050A020403" pitchFamily="18" charset="0"/>
              </a:rPr>
              <a:t>2. Recursive Feature Elimination (Wrapper Method)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1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dobe Caslon Pro" panose="0205050205050A020403" pitchFamily="18" charset="0"/>
              </a:rPr>
              <a:t>    </a:t>
            </a:r>
            <a:r>
              <a:rPr lang="en-US" altLang="en-US" sz="1600" dirty="0">
                <a:latin typeface="Adobe Caslon Pro" panose="0205050205050A020403" pitchFamily="18" charset="0"/>
              </a:rPr>
              <a:t>S</a:t>
            </a:r>
            <a:r>
              <a:rPr kumimoji="0" lang="en-US" altLang="en-US" sz="1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dobe Caslon Pro" panose="0205050205050A020403" pitchFamily="18" charset="0"/>
              </a:rPr>
              <a:t>ystematically removed the least important predictors.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1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dobe Caslon Pro" panose="0205050205050A020403" pitchFamily="18" charset="0"/>
              </a:rPr>
              <a:t>    Produced a refined input set that significantly improved model performance.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1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dobe Caslon Pro" panose="0205050205050A020403" pitchFamily="18" charset="0"/>
              </a:rPr>
              <a:t>    Achieved 98.41% accuracy with better balance between precision and recall.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dobe Caslon Pro" panose="0205050205050A020403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Adobe Caslon Pro" panose="0205050205050A020403" pitchFamily="18" charset="0"/>
              </a:rPr>
              <a:t>3. Benefits of Feature Selection</a:t>
            </a: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latin typeface="Adobe Caslon Pro" panose="0205050205050A020403" pitchFamily="18" charset="0"/>
            </a:endParaRPr>
          </a:p>
          <a:p>
            <a:pPr marL="0" indent="0" defTabSz="91440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en-US" altLang="en-US" sz="1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dobe Caslon Pro" panose="0205050205050A020403" pitchFamily="18" charset="0"/>
              </a:rPr>
              <a:t>     Reduced dimensionality → fewer irrelevant variables.</a:t>
            </a:r>
          </a:p>
          <a:p>
            <a:pPr marL="0" indent="0" defTabSz="91440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en-US" altLang="en-US" sz="1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dobe Caslon Pro" panose="0205050205050A020403" pitchFamily="18" charset="0"/>
              </a:rPr>
              <a:t>     Improved transparency → easier for stakeholders to understand.</a:t>
            </a:r>
          </a:p>
          <a:p>
            <a:pPr marL="0" indent="0" defTabSz="91440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en-US" altLang="en-US" sz="1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dobe Caslon Pro" panose="0205050205050A020403" pitchFamily="18" charset="0"/>
              </a:rPr>
              <a:t>     Enhanced efficiency → faster computation, suitable for real-time use.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dobe Caslon Pro" panose="0205050205050A020403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1"/>
            <a:ext cx="9143997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" y="0"/>
            <a:ext cx="6086479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86474" y="-1"/>
            <a:ext cx="3057523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4512" y="-1"/>
            <a:ext cx="8799485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8699" y="294538"/>
            <a:ext cx="7421963" cy="1033669"/>
          </a:xfrm>
        </p:spPr>
        <p:txBody>
          <a:bodyPr>
            <a:normAutofit/>
          </a:bodyPr>
          <a:lstStyle/>
          <a:p>
            <a:r>
              <a:rPr lang="en-US" sz="3500" dirty="0">
                <a:solidFill>
                  <a:srgbClr val="FFFFFF"/>
                </a:solidFill>
                <a:latin typeface="Adobe Caslon Pro" panose="0205050205050A020403" pitchFamily="18" charset="0"/>
              </a:rPr>
              <a:t>Model Development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2646D68E-19FB-6F8E-8C5A-291A21472B0C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1028700" y="1774776"/>
            <a:ext cx="7589783" cy="477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Adobe Caslon Pro" panose="0205050205050A020403" pitchFamily="18" charset="0"/>
              </a:rPr>
              <a:t>1. Algorithm Selection</a:t>
            </a: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latin typeface="Adobe Caslon Pro" panose="0205050205050A020403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dobe Caslon Pro" panose="0205050205050A020403" pitchFamily="18" charset="0"/>
              </a:rPr>
              <a:t> Choose Random Forest Classifier: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dobe Caslon Pro" panose="0205050205050A020403" pitchFamily="18" charset="0"/>
              </a:rPr>
              <a:t>Robust for structured tabular data.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dobe Caslon Pro" panose="0205050205050A020403" pitchFamily="18" charset="0"/>
              </a:rPr>
              <a:t>Resistant to overfitting through ensemble learning.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dobe Caslon Pro" panose="0205050205050A020403" pitchFamily="18" charset="0"/>
              </a:rPr>
              <a:t>Provides feature importance, ensuring interpretability.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dobe Caslon Pro" panose="0205050205050A020403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Adobe Caslon Pro" panose="0205050205050A020403" pitchFamily="18" charset="0"/>
              </a:rPr>
              <a:t>2. Hyperparameter Tuning</a:t>
            </a: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latin typeface="Adobe Caslon Pro" panose="0205050205050A020403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dobe Caslon Pro" panose="0205050205050A020403" pitchFamily="18" charset="0"/>
              </a:rPr>
              <a:t>Applied GridSearchCV with cross-validation to optimize performance.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dobe Caslon Pro" panose="0205050205050A020403" pitchFamily="18" charset="0"/>
              </a:rPr>
              <a:t>Best parameters identified: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dobe Caslon Pro" panose="0205050205050A020403" pitchFamily="18" charset="0"/>
              </a:rPr>
              <a:t>n_estimators</a:t>
            </a:r>
            <a:r>
              <a:rPr kumimoji="0" lang="en-US" altLang="en-US" sz="1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dobe Caslon Pro" panose="0205050205050A020403" pitchFamily="18" charset="0"/>
              </a:rPr>
              <a:t> = 100 (number of trees).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dobe Caslon Pro" panose="0205050205050A020403" pitchFamily="18" charset="0"/>
              </a:rPr>
              <a:t>max_depth</a:t>
            </a:r>
            <a:r>
              <a:rPr kumimoji="0" lang="en-US" altLang="en-US" sz="1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dobe Caslon Pro" panose="0205050205050A020403" pitchFamily="18" charset="0"/>
              </a:rPr>
              <a:t> = None (trees grow until all leaves are pure).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dobe Caslon Pro" panose="0205050205050A020403" pitchFamily="18" charset="0"/>
              </a:rPr>
              <a:t>min_samples_split</a:t>
            </a:r>
            <a:r>
              <a:rPr kumimoji="0" lang="en-US" altLang="en-US" sz="1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dobe Caslon Pro" panose="0205050205050A020403" pitchFamily="18" charset="0"/>
              </a:rPr>
              <a:t> = 5 (controls split size, avoids overfitting).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dobe Caslon Pro" panose="0205050205050A020403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Adobe Caslon Pro" panose="0205050205050A020403" pitchFamily="18" charset="0"/>
              </a:rPr>
              <a:t>3. Evaluation Metrics</a:t>
            </a: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latin typeface="Adobe Caslon Pro" panose="0205050205050A020403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dobe Caslon Pro" panose="0205050205050A020403" pitchFamily="18" charset="0"/>
              </a:rPr>
              <a:t>Used multiple metrics to capture balanced performance: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dobe Caslon Pro" panose="0205050205050A020403" pitchFamily="18" charset="0"/>
              </a:rPr>
              <a:t>Accuracy → overall correctness.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dobe Caslon Pro" panose="0205050205050A020403" pitchFamily="18" charset="0"/>
              </a:rPr>
              <a:t>Precision → reliability of delay predictions.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dobe Caslon Pro" panose="0205050205050A020403" pitchFamily="18" charset="0"/>
              </a:rPr>
              <a:t>Recall → ability to detect actual delays.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dobe Caslon Pro" panose="0205050205050A020403" pitchFamily="18" charset="0"/>
              </a:rPr>
              <a:t>F1 Score → balance of precision and recall.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1"/>
            <a:ext cx="9143997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" y="0"/>
            <a:ext cx="6086479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86474" y="-1"/>
            <a:ext cx="3057523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4512" y="-1"/>
            <a:ext cx="8799485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8699" y="294538"/>
            <a:ext cx="7421963" cy="1033669"/>
          </a:xfrm>
        </p:spPr>
        <p:txBody>
          <a:bodyPr>
            <a:normAutofit/>
          </a:bodyPr>
          <a:lstStyle/>
          <a:p>
            <a:r>
              <a:rPr lang="en-US" sz="3500" dirty="0">
                <a:solidFill>
                  <a:srgbClr val="FFFFFF"/>
                </a:solidFill>
                <a:latin typeface="Adobe Caslon Pro" panose="0205050205050A020403" pitchFamily="18" charset="0"/>
              </a:rPr>
              <a:t>Results – Full Feature Model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8699" y="1590740"/>
            <a:ext cx="7293023" cy="5118531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sz="1600" b="1" dirty="0">
                <a:solidFill>
                  <a:schemeClr val="accent2">
                    <a:lumMod val="75000"/>
                  </a:schemeClr>
                </a:solidFill>
                <a:latin typeface="Adobe Caslon Pro" panose="0205050205050A020403" pitchFamily="18" charset="0"/>
              </a:rPr>
              <a:t>1. Results – Full Feature Model</a:t>
            </a:r>
          </a:p>
          <a:p>
            <a:r>
              <a:rPr lang="en-US" sz="1600" dirty="0">
                <a:latin typeface="Adobe Caslon Pro" panose="0205050205050A020403" pitchFamily="18" charset="0"/>
              </a:rPr>
              <a:t>Overall Performance</a:t>
            </a:r>
          </a:p>
          <a:p>
            <a:r>
              <a:rPr lang="en-US" sz="1600" dirty="0">
                <a:latin typeface="Adobe Caslon Pro" panose="0205050205050A020403" pitchFamily="18" charset="0"/>
              </a:rPr>
              <a:t>Accuracy: 93.19%</a:t>
            </a:r>
          </a:p>
          <a:p>
            <a:r>
              <a:rPr lang="en-US" sz="1600" dirty="0">
                <a:latin typeface="Adobe Caslon Pro" panose="0205050205050A020403" pitchFamily="18" charset="0"/>
              </a:rPr>
              <a:t>Strong headline number but requires deeper analysis with class-level metrics.</a:t>
            </a:r>
          </a:p>
          <a:p>
            <a:pPr marL="0" indent="0">
              <a:buNone/>
            </a:pPr>
            <a:r>
              <a:rPr lang="en-US" sz="1600" b="1" dirty="0">
                <a:solidFill>
                  <a:schemeClr val="accent2">
                    <a:lumMod val="75000"/>
                  </a:schemeClr>
                </a:solidFill>
                <a:latin typeface="Adobe Caslon Pro" panose="0205050205050A020403" pitchFamily="18" charset="0"/>
              </a:rPr>
              <a:t>2. On-Time Flights</a:t>
            </a:r>
            <a:endParaRPr lang="en-US" sz="1600" dirty="0">
              <a:solidFill>
                <a:schemeClr val="accent2">
                  <a:lumMod val="75000"/>
                </a:schemeClr>
              </a:solidFill>
              <a:latin typeface="Adobe Caslon Pro" panose="0205050205050A020403" pitchFamily="18" charset="0"/>
            </a:endParaRPr>
          </a:p>
          <a:p>
            <a:r>
              <a:rPr lang="en-US" sz="1600" dirty="0">
                <a:latin typeface="Adobe Caslon Pro" panose="0205050205050A020403" pitchFamily="18" charset="0"/>
              </a:rPr>
              <a:t>Precision: 93%</a:t>
            </a:r>
          </a:p>
          <a:p>
            <a:r>
              <a:rPr lang="en-US" sz="1600" dirty="0">
                <a:latin typeface="Adobe Caslon Pro" panose="0205050205050A020403" pitchFamily="18" charset="0"/>
              </a:rPr>
              <a:t>Recall: 99%</a:t>
            </a:r>
          </a:p>
          <a:p>
            <a:r>
              <a:rPr lang="en-US" sz="1600" dirty="0">
                <a:latin typeface="Adobe Caslon Pro" panose="0205050205050A020403" pitchFamily="18" charset="0"/>
              </a:rPr>
              <a:t>Model is very strong at identifying on-time flights, with few false alarms.</a:t>
            </a:r>
          </a:p>
          <a:p>
            <a:pPr marL="0" indent="0">
              <a:buNone/>
            </a:pPr>
            <a:r>
              <a:rPr lang="en-US" sz="1600" b="1" dirty="0">
                <a:solidFill>
                  <a:schemeClr val="accent2">
                    <a:lumMod val="75000"/>
                  </a:schemeClr>
                </a:solidFill>
                <a:latin typeface="Adobe Caslon Pro" panose="0205050205050A020403" pitchFamily="18" charset="0"/>
              </a:rPr>
              <a:t>3. Delayed Flights</a:t>
            </a:r>
          </a:p>
          <a:p>
            <a:r>
              <a:rPr lang="en-US" sz="1600" dirty="0">
                <a:latin typeface="Adobe Caslon Pro" panose="0205050205050A020403" pitchFamily="18" charset="0"/>
              </a:rPr>
              <a:t>Precision: 96%</a:t>
            </a:r>
          </a:p>
          <a:p>
            <a:r>
              <a:rPr lang="en-US" sz="1600" dirty="0">
                <a:latin typeface="Adobe Caslon Pro" panose="0205050205050A020403" pitchFamily="18" charset="0"/>
              </a:rPr>
              <a:t>Recall: 73%</a:t>
            </a:r>
          </a:p>
          <a:p>
            <a:r>
              <a:rPr lang="en-US" sz="1600" dirty="0">
                <a:latin typeface="Adobe Caslon Pro" panose="0205050205050A020403" pitchFamily="18" charset="0"/>
              </a:rPr>
              <a:t>While precision is high, recall is low → the model failed to detect about 27% of actual delays.</a:t>
            </a:r>
          </a:p>
          <a:p>
            <a:pPr marL="0" indent="0">
              <a:buNone/>
            </a:pPr>
            <a:r>
              <a:rPr lang="en-US" sz="1600" b="1" dirty="0">
                <a:solidFill>
                  <a:schemeClr val="accent2">
                    <a:lumMod val="75000"/>
                  </a:schemeClr>
                </a:solidFill>
                <a:latin typeface="Adobe Caslon Pro" panose="0205050205050A020403" pitchFamily="18" charset="0"/>
              </a:rPr>
              <a:t>4. Key Issue</a:t>
            </a:r>
            <a:endParaRPr lang="en-US" sz="1600" dirty="0">
              <a:solidFill>
                <a:schemeClr val="accent2">
                  <a:lumMod val="75000"/>
                </a:schemeClr>
              </a:solidFill>
              <a:latin typeface="Adobe Caslon Pro" panose="0205050205050A020403" pitchFamily="18" charset="0"/>
            </a:endParaRPr>
          </a:p>
          <a:p>
            <a:r>
              <a:rPr lang="en-US" sz="1600" dirty="0">
                <a:latin typeface="Adobe Caslon Pro" panose="0205050205050A020403" pitchFamily="18" charset="0"/>
              </a:rPr>
              <a:t>High accuracy but imbalanced performance.</a:t>
            </a:r>
          </a:p>
          <a:p>
            <a:r>
              <a:rPr lang="en-US" sz="1600" dirty="0">
                <a:latin typeface="Adobe Caslon Pro" panose="0205050205050A020403" pitchFamily="18" charset="0"/>
              </a:rPr>
              <a:t>Missing delays (false negatives) are risky in aviation, since undetected delays create cascading disruptions for passengers, crews, and operations.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1"/>
            <a:ext cx="9143997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" y="0"/>
            <a:ext cx="6086479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86474" y="-1"/>
            <a:ext cx="3057523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4512" y="-1"/>
            <a:ext cx="8799485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8699" y="294538"/>
            <a:ext cx="7421963" cy="1033669"/>
          </a:xfrm>
        </p:spPr>
        <p:txBody>
          <a:bodyPr>
            <a:normAutofit/>
          </a:bodyPr>
          <a:lstStyle/>
          <a:p>
            <a:r>
              <a:rPr lang="en-US" sz="3500" dirty="0">
                <a:solidFill>
                  <a:srgbClr val="FFFFFF"/>
                </a:solidFill>
                <a:latin typeface="Adobe Caslon Pro" panose="0205050205050A020403" pitchFamily="18" charset="0"/>
              </a:rPr>
              <a:t>Results – RFE Model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25486" y="1902986"/>
            <a:ext cx="7293023" cy="4205806"/>
          </a:xfrm>
        </p:spPr>
        <p:txBody>
          <a:bodyPr anchor="ctr">
            <a:noAutofit/>
          </a:bodyPr>
          <a:lstStyle/>
          <a:p>
            <a:pPr marL="0" indent="0">
              <a:buNone/>
            </a:pPr>
            <a:r>
              <a:rPr lang="en-US" sz="1600" b="1" dirty="0">
                <a:solidFill>
                  <a:schemeClr val="accent2">
                    <a:lumMod val="75000"/>
                  </a:schemeClr>
                </a:solidFill>
                <a:latin typeface="Adobe Caslon Pro" panose="0205050205050A020403" pitchFamily="18" charset="0"/>
              </a:rPr>
              <a:t>1. Overall Performance</a:t>
            </a:r>
            <a:endParaRPr lang="en-US" sz="1600" dirty="0">
              <a:solidFill>
                <a:schemeClr val="accent2">
                  <a:lumMod val="75000"/>
                </a:schemeClr>
              </a:solidFill>
              <a:latin typeface="Adobe Caslon Pro" panose="0205050205050A020403" pitchFamily="18" charset="0"/>
            </a:endParaRPr>
          </a:p>
          <a:p>
            <a:r>
              <a:rPr lang="en-US" sz="1600" b="1" dirty="0">
                <a:latin typeface="Adobe Caslon Pro" panose="0205050205050A020403" pitchFamily="18" charset="0"/>
              </a:rPr>
              <a:t>Accuracy</a:t>
            </a:r>
            <a:r>
              <a:rPr lang="en-US" sz="1600" dirty="0">
                <a:latin typeface="Adobe Caslon Pro" panose="0205050205050A020403" pitchFamily="18" charset="0"/>
              </a:rPr>
              <a:t>: 98.41%</a:t>
            </a:r>
          </a:p>
          <a:p>
            <a:r>
              <a:rPr lang="en-US" sz="1600" dirty="0">
                <a:latin typeface="Adobe Caslon Pro" panose="0205050205050A020403" pitchFamily="18" charset="0"/>
              </a:rPr>
              <a:t>Significant improvement compared to the full-feature model (93.19%).</a:t>
            </a:r>
          </a:p>
          <a:p>
            <a:pPr marL="0" indent="0">
              <a:buNone/>
            </a:pPr>
            <a:r>
              <a:rPr lang="en-US" sz="1600" b="1" dirty="0">
                <a:solidFill>
                  <a:schemeClr val="accent2">
                    <a:lumMod val="75000"/>
                  </a:schemeClr>
                </a:solidFill>
                <a:latin typeface="Adobe Caslon Pro" panose="0205050205050A020403" pitchFamily="18" charset="0"/>
              </a:rPr>
              <a:t>2. Class-Level Metrics</a:t>
            </a:r>
            <a:endParaRPr lang="en-US" sz="1600" dirty="0">
              <a:solidFill>
                <a:schemeClr val="accent2">
                  <a:lumMod val="75000"/>
                </a:schemeClr>
              </a:solidFill>
              <a:latin typeface="Adobe Caslon Pro" panose="0205050205050A020403" pitchFamily="18" charset="0"/>
            </a:endParaRPr>
          </a:p>
          <a:p>
            <a:r>
              <a:rPr lang="en-US" sz="1600" b="1" dirty="0">
                <a:latin typeface="Adobe Caslon Pro" panose="0205050205050A020403" pitchFamily="18" charset="0"/>
              </a:rPr>
              <a:t>Precision</a:t>
            </a:r>
            <a:r>
              <a:rPr lang="en-US" sz="1600" dirty="0">
                <a:latin typeface="Adobe Caslon Pro" panose="0205050205050A020403" pitchFamily="18" charset="0"/>
              </a:rPr>
              <a:t>: ≥98% for both on-time and delayed flights → predictions are highly reliable.</a:t>
            </a:r>
          </a:p>
          <a:p>
            <a:r>
              <a:rPr lang="en-US" sz="1600" b="1" dirty="0">
                <a:latin typeface="Adobe Caslon Pro" panose="0205050205050A020403" pitchFamily="18" charset="0"/>
              </a:rPr>
              <a:t>Recall</a:t>
            </a:r>
            <a:r>
              <a:rPr lang="en-US" sz="1600" dirty="0">
                <a:latin typeface="Adobe Caslon Pro" panose="0205050205050A020403" pitchFamily="18" charset="0"/>
              </a:rPr>
              <a:t>: ≥95% across classes → the model successfully captured almost all actual delays.</a:t>
            </a:r>
          </a:p>
          <a:p>
            <a:r>
              <a:rPr lang="en-US" sz="1600" b="1" dirty="0">
                <a:latin typeface="Adobe Caslon Pro" panose="0205050205050A020403" pitchFamily="18" charset="0"/>
              </a:rPr>
              <a:t>F1 Score (Delayed Class)</a:t>
            </a:r>
            <a:r>
              <a:rPr lang="en-US" sz="1600" dirty="0">
                <a:latin typeface="Adobe Caslon Pro" panose="0205050205050A020403" pitchFamily="18" charset="0"/>
              </a:rPr>
              <a:t>: 0.96 → strong balance between precision and recall.</a:t>
            </a:r>
          </a:p>
          <a:p>
            <a:pPr marL="0" indent="0">
              <a:buNone/>
            </a:pPr>
            <a:r>
              <a:rPr lang="en-US" sz="1600" b="1" dirty="0">
                <a:solidFill>
                  <a:schemeClr val="accent2">
                    <a:lumMod val="75000"/>
                  </a:schemeClr>
                </a:solidFill>
                <a:latin typeface="Adobe Caslon Pro" panose="0205050205050A020403" pitchFamily="18" charset="0"/>
              </a:rPr>
              <a:t>3. Advantages of RFE</a:t>
            </a:r>
            <a:endParaRPr lang="en-US" sz="1600" dirty="0">
              <a:solidFill>
                <a:schemeClr val="accent2">
                  <a:lumMod val="75000"/>
                </a:schemeClr>
              </a:solidFill>
              <a:latin typeface="Adobe Caslon Pro" panose="0205050205050A020403" pitchFamily="18" charset="0"/>
            </a:endParaRPr>
          </a:p>
          <a:p>
            <a:r>
              <a:rPr lang="en-US" sz="1600" b="1" dirty="0">
                <a:latin typeface="Adobe Caslon Pro" panose="0205050205050A020403" pitchFamily="18" charset="0"/>
              </a:rPr>
              <a:t>Improved Generalization</a:t>
            </a:r>
            <a:r>
              <a:rPr lang="en-US" sz="1600" dirty="0">
                <a:latin typeface="Adobe Caslon Pro" panose="0205050205050A020403" pitchFamily="18" charset="0"/>
              </a:rPr>
              <a:t> → performed consistently on unseen test data.</a:t>
            </a:r>
          </a:p>
          <a:p>
            <a:r>
              <a:rPr lang="en-US" sz="1600" b="1" dirty="0">
                <a:latin typeface="Adobe Caslon Pro" panose="0205050205050A020403" pitchFamily="18" charset="0"/>
              </a:rPr>
              <a:t>Efficiency</a:t>
            </a:r>
            <a:r>
              <a:rPr lang="en-US" sz="1600" dirty="0">
                <a:latin typeface="Adobe Caslon Pro" panose="0205050205050A020403" pitchFamily="18" charset="0"/>
              </a:rPr>
              <a:t> → reduced feature set led to faster training and prediction.</a:t>
            </a:r>
          </a:p>
          <a:p>
            <a:r>
              <a:rPr lang="en-US" sz="1600" b="1" dirty="0">
                <a:latin typeface="Adobe Caslon Pro" panose="0205050205050A020403" pitchFamily="18" charset="0"/>
              </a:rPr>
              <a:t>Interpretability</a:t>
            </a:r>
            <a:r>
              <a:rPr lang="en-US" sz="1600" dirty="0">
                <a:latin typeface="Adobe Caslon Pro" panose="0205050205050A020403" pitchFamily="18" charset="0"/>
              </a:rPr>
              <a:t> → fewer variables, making results clearer for operational decision-making.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4F14919-6C10-AB46-527A-6F5E76531A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B72DE45-3175-7083-F123-1E5A124ED0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FC9C350-57F3-6205-85CB-7AED18E750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1"/>
            <a:ext cx="9143997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791AF4D-F6BC-4572-39D4-76B24F0D7F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" y="0"/>
            <a:ext cx="6086479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7DA13DE-CAD4-4B59-9237-5F8977C1F4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86474" y="-1"/>
            <a:ext cx="3057523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9AEDF0E-474B-6AAC-005B-C170510B60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4512" y="-1"/>
            <a:ext cx="8799485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EF9CB7F-9BEC-C99D-FD46-9897A2211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9" y="294538"/>
            <a:ext cx="7421963" cy="1033669"/>
          </a:xfrm>
        </p:spPr>
        <p:txBody>
          <a:bodyPr>
            <a:normAutofit/>
          </a:bodyPr>
          <a:lstStyle/>
          <a:p>
            <a:r>
              <a:rPr lang="en-US" sz="3500" dirty="0">
                <a:solidFill>
                  <a:srgbClr val="FFFFFF"/>
                </a:solidFill>
                <a:latin typeface="Adobe Caslon Pro" panose="0205050205050A020403" pitchFamily="18" charset="0"/>
              </a:rPr>
              <a:t>Visual Insights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3ED40C-5708-CC60-427B-140D97B482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8699" y="1652865"/>
            <a:ext cx="7293023" cy="1979849"/>
          </a:xfrm>
        </p:spPr>
        <p:txBody>
          <a:bodyPr anchor="ctr">
            <a:normAutofit/>
          </a:bodyPr>
          <a:lstStyle/>
          <a:p>
            <a:r>
              <a:rPr lang="en-US" sz="1800" b="1" dirty="0">
                <a:solidFill>
                  <a:schemeClr val="accent2">
                    <a:lumMod val="75000"/>
                  </a:schemeClr>
                </a:solidFill>
                <a:latin typeface="Adobe Caslon Pro" panose="0205050205050A020403" pitchFamily="18" charset="0"/>
              </a:rPr>
              <a:t>Correlation Heatmaps</a:t>
            </a:r>
            <a:endParaRPr lang="en-US" sz="1800" dirty="0">
              <a:solidFill>
                <a:schemeClr val="accent2">
                  <a:lumMod val="75000"/>
                </a:schemeClr>
              </a:solidFill>
              <a:latin typeface="Adobe Caslon Pro" panose="0205050205050A020403" pitchFamily="18" charset="0"/>
            </a:endParaRPr>
          </a:p>
          <a:p>
            <a:pPr marL="0" indent="0">
              <a:buNone/>
            </a:pPr>
            <a:r>
              <a:rPr lang="en-US" sz="1800" dirty="0">
                <a:latin typeface="Adobe Caslon Pro" panose="0205050205050A020403" pitchFamily="18" charset="0"/>
              </a:rPr>
              <a:t>      Revealed a strong positive relationship between weather delays and total </a:t>
            </a:r>
          </a:p>
          <a:p>
            <a:pPr marL="0" indent="0">
              <a:buNone/>
            </a:pPr>
            <a:r>
              <a:rPr lang="en-US" sz="1800" dirty="0">
                <a:latin typeface="Adobe Caslon Pro" panose="0205050205050A020403" pitchFamily="18" charset="0"/>
              </a:rPr>
              <a:t>      delays.</a:t>
            </a:r>
          </a:p>
          <a:p>
            <a:pPr marL="0" indent="0">
              <a:buNone/>
            </a:pPr>
            <a:r>
              <a:rPr lang="en-US" sz="1800" dirty="0">
                <a:latin typeface="Adobe Caslon Pro" panose="0205050205050A020403" pitchFamily="18" charset="0"/>
              </a:rPr>
              <a:t>      Validates that weather is a dominant factor driving disruptions.</a:t>
            </a:r>
          </a:p>
        </p:txBody>
      </p:sp>
      <p:pic>
        <p:nvPicPr>
          <p:cNvPr id="5" name="Picture 4" descr="A blue and red squares&#10;&#10;AI-generated content may be incorrect.">
            <a:extLst>
              <a:ext uri="{FF2B5EF4-FFF2-40B4-BE49-F238E27FC236}">
                <a16:creationId xmlns:a16="http://schemas.microsoft.com/office/drawing/2014/main" id="{D14940D2-7BE3-878E-775A-9426D3A402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8674" y="3429000"/>
            <a:ext cx="5042010" cy="2919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32223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1"/>
            <a:ext cx="9143997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" y="0"/>
            <a:ext cx="6086479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86474" y="-1"/>
            <a:ext cx="3057523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4512" y="-1"/>
            <a:ext cx="8799485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8699" y="294538"/>
            <a:ext cx="7421963" cy="1033669"/>
          </a:xfrm>
        </p:spPr>
        <p:txBody>
          <a:bodyPr>
            <a:normAutofit/>
          </a:bodyPr>
          <a:lstStyle/>
          <a:p>
            <a:r>
              <a:rPr lang="en-US" sz="3500" dirty="0">
                <a:solidFill>
                  <a:srgbClr val="FFFFFF"/>
                </a:solidFill>
                <a:latin typeface="Adobe Caslon Pro" panose="0205050205050A020403" pitchFamily="18" charset="0"/>
              </a:rPr>
              <a:t>Visual Insights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8699" y="1728173"/>
            <a:ext cx="7293023" cy="1675734"/>
          </a:xfrm>
        </p:spPr>
        <p:txBody>
          <a:bodyPr anchor="ctr">
            <a:normAutofit/>
          </a:bodyPr>
          <a:lstStyle/>
          <a:p>
            <a:r>
              <a:rPr lang="en-US" sz="1800" b="1" dirty="0">
                <a:solidFill>
                  <a:schemeClr val="accent2">
                    <a:lumMod val="75000"/>
                  </a:schemeClr>
                </a:solidFill>
                <a:latin typeface="Adobe Caslon Pro" panose="0205050205050A020403" pitchFamily="18" charset="0"/>
              </a:rPr>
              <a:t>Scatter Plots</a:t>
            </a:r>
            <a:endParaRPr lang="en-US" sz="1800" dirty="0">
              <a:solidFill>
                <a:schemeClr val="accent2">
                  <a:lumMod val="75000"/>
                </a:schemeClr>
              </a:solidFill>
              <a:latin typeface="Adobe Caslon Pro" panose="0205050205050A020403" pitchFamily="18" charset="0"/>
            </a:endParaRPr>
          </a:p>
          <a:p>
            <a:pPr marL="0" indent="0">
              <a:buNone/>
            </a:pPr>
            <a:r>
              <a:rPr lang="en-US" sz="1800" dirty="0">
                <a:latin typeface="Adobe Caslon Pro" panose="0205050205050A020403" pitchFamily="18" charset="0"/>
              </a:rPr>
              <a:t>      Showed a clear upward trend: as </a:t>
            </a:r>
            <a:r>
              <a:rPr lang="en-US" sz="1800" b="1" dirty="0">
                <a:latin typeface="Adobe Caslon Pro" panose="0205050205050A020403" pitchFamily="18" charset="0"/>
              </a:rPr>
              <a:t>weather-related delays increase</a:t>
            </a:r>
            <a:r>
              <a:rPr lang="en-US" sz="1800" dirty="0">
                <a:latin typeface="Adobe Caslon Pro" panose="0205050205050A020403" pitchFamily="18" charset="0"/>
              </a:rPr>
              <a:t>, total </a:t>
            </a:r>
          </a:p>
          <a:p>
            <a:pPr marL="0" indent="0">
              <a:buNone/>
            </a:pPr>
            <a:r>
              <a:rPr lang="en-US" sz="1800" dirty="0">
                <a:latin typeface="Adobe Caslon Pro" panose="0205050205050A020403" pitchFamily="18" charset="0"/>
              </a:rPr>
              <a:t>      delays also rise.</a:t>
            </a:r>
          </a:p>
          <a:p>
            <a:pPr marL="0" indent="0">
              <a:buNone/>
            </a:pPr>
            <a:r>
              <a:rPr lang="en-US" sz="1800" dirty="0">
                <a:latin typeface="Adobe Caslon Pro" panose="0205050205050A020403" pitchFamily="18" charset="0"/>
              </a:rPr>
              <a:t>      Confirms the model is learning from meaningful operational patterns.</a:t>
            </a:r>
          </a:p>
        </p:txBody>
      </p:sp>
      <p:pic>
        <p:nvPicPr>
          <p:cNvPr id="5" name="Picture 4" descr="A graph showing a weather delay&#10;&#10;AI-generated content may be incorrect.">
            <a:extLst>
              <a:ext uri="{FF2B5EF4-FFF2-40B4-BE49-F238E27FC236}">
                <a16:creationId xmlns:a16="http://schemas.microsoft.com/office/drawing/2014/main" id="{B37ECA62-7836-D448-E28D-AA52CF72BA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4097" y="3569350"/>
            <a:ext cx="4495800" cy="3019425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4AA9624-804B-155C-78B0-A175CBC83B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B139F52E-9BAA-448B-C0BD-EA03F9E33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C00BB6D-C74B-CB56-7CA8-15D852ECBB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1"/>
            <a:ext cx="9143997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F846205-109C-ECAF-8266-971B7C8141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" y="0"/>
            <a:ext cx="6086479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9F72C0E-3C81-DE51-F2FD-3E91DCBFE4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86474" y="-1"/>
            <a:ext cx="3057523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D6C6CE7-0E31-06A6-2BFD-D8B77744AC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4512" y="-1"/>
            <a:ext cx="8799485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1C1FA7F-B95C-4146-071C-A0664D85D4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9" y="294538"/>
            <a:ext cx="7421963" cy="1033669"/>
          </a:xfrm>
        </p:spPr>
        <p:txBody>
          <a:bodyPr>
            <a:normAutofit/>
          </a:bodyPr>
          <a:lstStyle/>
          <a:p>
            <a:r>
              <a:rPr lang="en-US" sz="3500" dirty="0">
                <a:solidFill>
                  <a:srgbClr val="FFFFFF"/>
                </a:solidFill>
                <a:latin typeface="Adobe Caslon Pro" panose="0205050205050A020403" pitchFamily="18" charset="0"/>
              </a:rPr>
              <a:t>Visual Insights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C6468E-9869-D7ED-9E4D-00B2915F2A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8699" y="1678144"/>
            <a:ext cx="7293023" cy="1770327"/>
          </a:xfrm>
        </p:spPr>
        <p:txBody>
          <a:bodyPr anchor="ctr">
            <a:normAutofit fontScale="92500"/>
          </a:bodyPr>
          <a:lstStyle/>
          <a:p>
            <a:r>
              <a:rPr lang="en-US" sz="1800" b="1" dirty="0">
                <a:solidFill>
                  <a:schemeClr val="accent2">
                    <a:lumMod val="75000"/>
                  </a:schemeClr>
                </a:solidFill>
                <a:latin typeface="Adobe Caslon Pro" panose="0205050205050A020403" pitchFamily="18" charset="0"/>
              </a:rPr>
              <a:t>Time-Series Analysis</a:t>
            </a:r>
            <a:endParaRPr lang="en-US" sz="1800" dirty="0">
              <a:solidFill>
                <a:schemeClr val="accent2">
                  <a:lumMod val="75000"/>
                </a:schemeClr>
              </a:solidFill>
              <a:latin typeface="Adobe Caslon Pro" panose="0205050205050A020403" pitchFamily="18" charset="0"/>
            </a:endParaRPr>
          </a:p>
          <a:p>
            <a:pPr marL="0" indent="0">
              <a:buNone/>
            </a:pPr>
            <a:r>
              <a:rPr lang="en-US" sz="1800" dirty="0">
                <a:latin typeface="Adobe Caslon Pro" panose="0205050205050A020403" pitchFamily="18" charset="0"/>
              </a:rPr>
              <a:t>      Identified seasonal peaks in the winter months, consistent with aviation </a:t>
            </a:r>
          </a:p>
          <a:p>
            <a:pPr marL="0" indent="0">
              <a:buNone/>
            </a:pPr>
            <a:r>
              <a:rPr lang="en-US" sz="1800" dirty="0">
                <a:latin typeface="Adobe Caslon Pro" panose="0205050205050A020403" pitchFamily="18" charset="0"/>
              </a:rPr>
              <a:t>      reality (snowstorms, low visibility, de-icing).</a:t>
            </a:r>
          </a:p>
          <a:p>
            <a:pPr marL="0" indent="0">
              <a:buNone/>
            </a:pPr>
            <a:r>
              <a:rPr lang="en-US" sz="1800" dirty="0">
                <a:latin typeface="Adobe Caslon Pro" panose="0205050205050A020403" pitchFamily="18" charset="0"/>
              </a:rPr>
              <a:t>      Demonstrates the importance of including temporal features like the month </a:t>
            </a:r>
          </a:p>
          <a:p>
            <a:pPr marL="0" indent="0">
              <a:buNone/>
            </a:pPr>
            <a:r>
              <a:rPr lang="en-US" sz="1800" dirty="0">
                <a:latin typeface="Adobe Caslon Pro" panose="0205050205050A020403" pitchFamily="18" charset="0"/>
              </a:rPr>
              <a:t>      and year.</a:t>
            </a:r>
          </a:p>
        </p:txBody>
      </p:sp>
      <p:pic>
        <p:nvPicPr>
          <p:cNvPr id="7" name="Picture 6" descr="A graph showing a weather count&#10;&#10;AI-generated content may be incorrect.">
            <a:extLst>
              <a:ext uri="{FF2B5EF4-FFF2-40B4-BE49-F238E27FC236}">
                <a16:creationId xmlns:a16="http://schemas.microsoft.com/office/drawing/2014/main" id="{30C647C2-86D2-9FDF-88D3-9E363019D0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8387" y="3172562"/>
            <a:ext cx="4467225" cy="3390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26040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1CD8B01-5606-50A3-C3F8-0B69DB5541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2D2FDAF-EA24-73DA-D193-1149686B49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BD97F8D-7208-9DFB-5F49-074FDF4F4F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1"/>
            <a:ext cx="9143997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F73D894-9C10-A7A7-D64A-096E217305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" y="0"/>
            <a:ext cx="6086479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31324FE-4752-30C6-EE7F-AC7A648B63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86474" y="-1"/>
            <a:ext cx="3057523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7DFD9AB-E564-D8CB-B792-717F31B55A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4512" y="-1"/>
            <a:ext cx="8799485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1951455-A3C9-275E-C7CD-5570334350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9" y="294538"/>
            <a:ext cx="7421963" cy="1033669"/>
          </a:xfrm>
        </p:spPr>
        <p:txBody>
          <a:bodyPr>
            <a:normAutofit/>
          </a:bodyPr>
          <a:lstStyle/>
          <a:p>
            <a:r>
              <a:rPr lang="en-US" sz="3500" dirty="0">
                <a:solidFill>
                  <a:srgbClr val="FFFFFF"/>
                </a:solidFill>
                <a:latin typeface="Adobe Caslon Pro" panose="0205050205050A020403" pitchFamily="18" charset="0"/>
              </a:rPr>
              <a:t>Visual Insights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6A7BBE-FB47-1F71-C70C-426BFE4441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25486" y="2501795"/>
            <a:ext cx="7293023" cy="1854410"/>
          </a:xfrm>
        </p:spPr>
        <p:txBody>
          <a:bodyPr anchor="ctr">
            <a:normAutofit/>
          </a:bodyPr>
          <a:lstStyle/>
          <a:p>
            <a:r>
              <a:rPr lang="en-US" sz="1800" b="1" dirty="0">
                <a:solidFill>
                  <a:schemeClr val="accent2">
                    <a:lumMod val="75000"/>
                  </a:schemeClr>
                </a:solidFill>
                <a:latin typeface="Adobe Caslon Pro" panose="0205050205050A020403" pitchFamily="18" charset="0"/>
              </a:rPr>
              <a:t>Value of Visualization</a:t>
            </a:r>
            <a:endParaRPr lang="en-US" sz="1800" dirty="0">
              <a:solidFill>
                <a:schemeClr val="accent2">
                  <a:lumMod val="75000"/>
                </a:schemeClr>
              </a:solidFill>
              <a:latin typeface="Adobe Caslon Pro" panose="0205050205050A020403" pitchFamily="18" charset="0"/>
            </a:endParaRPr>
          </a:p>
          <a:p>
            <a:pPr marL="0" indent="0">
              <a:buNone/>
            </a:pPr>
            <a:r>
              <a:rPr lang="en-US" sz="1800" dirty="0">
                <a:latin typeface="Adobe Caslon Pro" panose="0205050205050A020403" pitchFamily="18" charset="0"/>
              </a:rPr>
              <a:t>      Visual analyses confirmed the logic behind the model’s predictions.</a:t>
            </a:r>
          </a:p>
          <a:p>
            <a:pPr marL="0" indent="0">
              <a:buNone/>
            </a:pPr>
            <a:r>
              <a:rPr lang="en-US" sz="1800" dirty="0">
                <a:latin typeface="Adobe Caslon Pro" panose="0205050205050A020403" pitchFamily="18" charset="0"/>
              </a:rPr>
              <a:t>      Improves trust and interpretability, making results easier for airlines and </a:t>
            </a:r>
          </a:p>
          <a:p>
            <a:pPr marL="0" indent="0">
              <a:buNone/>
            </a:pPr>
            <a:r>
              <a:rPr lang="en-US" sz="1800" dirty="0">
                <a:latin typeface="Adobe Caslon Pro" panose="0205050205050A020403" pitchFamily="18" charset="0"/>
              </a:rPr>
              <a:t>      stakeholders to adopt.</a:t>
            </a:r>
          </a:p>
          <a:p>
            <a:pPr marL="0" indent="0">
              <a:buNone/>
            </a:pPr>
            <a:endParaRPr lang="en-US" sz="1700" dirty="0">
              <a:latin typeface="Adobe Caslon Pro" panose="0205050205050A0204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12160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1"/>
            <a:ext cx="9143997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" y="0"/>
            <a:ext cx="6086479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86474" y="-1"/>
            <a:ext cx="3057523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4512" y="-1"/>
            <a:ext cx="8799485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8699" y="294538"/>
            <a:ext cx="7421963" cy="1033669"/>
          </a:xfrm>
        </p:spPr>
        <p:txBody>
          <a:bodyPr>
            <a:normAutofit/>
          </a:bodyPr>
          <a:lstStyle/>
          <a:p>
            <a:r>
              <a:rPr lang="en-US" sz="3500" dirty="0">
                <a:solidFill>
                  <a:srgbClr val="FFFFFF"/>
                </a:solidFill>
                <a:latin typeface="Adobe Caslon Pro" panose="0205050205050A020403" pitchFamily="18" charset="0"/>
              </a:rPr>
              <a:t>Conclusion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8699" y="1622745"/>
            <a:ext cx="7998177" cy="5156900"/>
          </a:xfrm>
        </p:spPr>
        <p:txBody>
          <a:bodyPr anchor="ctr">
            <a:noAutofit/>
          </a:bodyPr>
          <a:lstStyle/>
          <a:p>
            <a:r>
              <a:rPr lang="en-US" sz="1500" b="1" dirty="0">
                <a:solidFill>
                  <a:schemeClr val="accent2">
                    <a:lumMod val="75000"/>
                  </a:schemeClr>
                </a:solidFill>
                <a:latin typeface="Adobe Caslon Pro" panose="0205050205050A020403" pitchFamily="18" charset="0"/>
              </a:rPr>
              <a:t>Model Effectiveness:</a:t>
            </a:r>
            <a:endParaRPr lang="en-US" sz="1500" dirty="0">
              <a:solidFill>
                <a:schemeClr val="accent2">
                  <a:lumMod val="75000"/>
                </a:schemeClr>
              </a:solidFill>
              <a:latin typeface="Adobe Caslon Pro" panose="0205050205050A020403" pitchFamily="18" charset="0"/>
            </a:endParaRPr>
          </a:p>
          <a:p>
            <a:pPr marL="0" indent="0">
              <a:buNone/>
            </a:pPr>
            <a:r>
              <a:rPr lang="en-US" sz="1500" dirty="0">
                <a:latin typeface="Adobe Caslon Pro" panose="0205050205050A020403" pitchFamily="18" charset="0"/>
              </a:rPr>
              <a:t>        Developed an AI-based Random Forest model that proved highly effective for </a:t>
            </a:r>
          </a:p>
          <a:p>
            <a:pPr marL="0" indent="0">
              <a:buNone/>
            </a:pPr>
            <a:r>
              <a:rPr lang="en-US" sz="1500" dirty="0">
                <a:latin typeface="Adobe Caslon Pro" panose="0205050205050A020403" pitchFamily="18" charset="0"/>
              </a:rPr>
              <a:t>         predicting light delays</a:t>
            </a:r>
            <a:r>
              <a:rPr lang="en-US" sz="1600" dirty="0">
                <a:latin typeface="Adobe Caslon Pro" panose="0205050205050A020403" pitchFamily="18" charset="0"/>
              </a:rPr>
              <a:t>.</a:t>
            </a:r>
          </a:p>
          <a:p>
            <a:pPr marL="0" indent="0">
              <a:buNone/>
            </a:pPr>
            <a:endParaRPr lang="en-US" sz="1000" dirty="0">
              <a:latin typeface="Adobe Caslon Pro" panose="0205050205050A020403" pitchFamily="18" charset="0"/>
            </a:endParaRPr>
          </a:p>
          <a:p>
            <a:r>
              <a:rPr lang="en-US" sz="1500" b="1" dirty="0">
                <a:solidFill>
                  <a:schemeClr val="accent2">
                    <a:lumMod val="75000"/>
                  </a:schemeClr>
                </a:solidFill>
                <a:latin typeface="Adobe Caslon Pro" panose="0205050205050A020403" pitchFamily="18" charset="0"/>
              </a:rPr>
              <a:t>Feature Selection Impact:</a:t>
            </a:r>
            <a:endParaRPr lang="en-US" sz="1500" dirty="0">
              <a:solidFill>
                <a:schemeClr val="accent2">
                  <a:lumMod val="75000"/>
                </a:schemeClr>
              </a:solidFill>
              <a:latin typeface="Adobe Caslon Pro" panose="0205050205050A020403" pitchFamily="18" charset="0"/>
            </a:endParaRPr>
          </a:p>
          <a:p>
            <a:pPr marL="0" indent="0">
              <a:buNone/>
            </a:pPr>
            <a:r>
              <a:rPr lang="en-US" sz="1500" dirty="0">
                <a:latin typeface="Adobe Caslon Pro" panose="0205050205050A020403" pitchFamily="18" charset="0"/>
              </a:rPr>
              <a:t>          Recursive Feature Elimination (RFE) significantly improved:</a:t>
            </a:r>
          </a:p>
          <a:p>
            <a:pPr lvl="1"/>
            <a:r>
              <a:rPr lang="en-US" sz="1500" b="1" dirty="0">
                <a:latin typeface="Adobe Caslon Pro" panose="0205050205050A020403" pitchFamily="18" charset="0"/>
              </a:rPr>
              <a:t>Accuracy</a:t>
            </a:r>
            <a:r>
              <a:rPr lang="en-US" sz="1500" dirty="0">
                <a:latin typeface="Adobe Caslon Pro" panose="0205050205050A020403" pitchFamily="18" charset="0"/>
              </a:rPr>
              <a:t> → 98.41%</a:t>
            </a:r>
          </a:p>
          <a:p>
            <a:pPr lvl="1"/>
            <a:r>
              <a:rPr lang="en-US" sz="1500" b="1" dirty="0">
                <a:latin typeface="Adobe Caslon Pro" panose="0205050205050A020403" pitchFamily="18" charset="0"/>
              </a:rPr>
              <a:t>Interpretability</a:t>
            </a:r>
            <a:r>
              <a:rPr lang="en-US" sz="1500" dirty="0">
                <a:latin typeface="Adobe Caslon Pro" panose="0205050205050A020403" pitchFamily="18" charset="0"/>
              </a:rPr>
              <a:t> → fewer, more meaningful predictors</a:t>
            </a:r>
          </a:p>
          <a:p>
            <a:pPr lvl="1"/>
            <a:r>
              <a:rPr lang="en-US" sz="1500" b="1" dirty="0">
                <a:latin typeface="Adobe Caslon Pro" panose="0205050205050A020403" pitchFamily="18" charset="0"/>
              </a:rPr>
              <a:t>Efficiency → </a:t>
            </a:r>
            <a:r>
              <a:rPr lang="en-US" sz="1500" dirty="0">
                <a:latin typeface="Adobe Caslon Pro" panose="0205050205050A020403" pitchFamily="18" charset="0"/>
              </a:rPr>
              <a:t>faster execution, suitable for real-time use.</a:t>
            </a:r>
            <a:endParaRPr lang="en-US" sz="1000" dirty="0">
              <a:latin typeface="Adobe Caslon Pro" panose="0205050205050A020403" pitchFamily="18" charset="0"/>
            </a:endParaRPr>
          </a:p>
          <a:p>
            <a:r>
              <a:rPr lang="en-US" sz="1500" b="1" dirty="0">
                <a:solidFill>
                  <a:schemeClr val="accent2">
                    <a:lumMod val="75000"/>
                  </a:schemeClr>
                </a:solidFill>
                <a:latin typeface="Adobe Caslon Pro" panose="0205050205050A020403" pitchFamily="18" charset="0"/>
              </a:rPr>
              <a:t>Key Predictors Identified:</a:t>
            </a:r>
            <a:endParaRPr lang="en-US" sz="1500" dirty="0">
              <a:solidFill>
                <a:schemeClr val="accent2">
                  <a:lumMod val="75000"/>
                </a:schemeClr>
              </a:solidFill>
              <a:latin typeface="Adobe Caslon Pro" panose="0205050205050A020403" pitchFamily="18" charset="0"/>
            </a:endParaRPr>
          </a:p>
          <a:p>
            <a:pPr marL="0" indent="0">
              <a:buNone/>
            </a:pPr>
            <a:r>
              <a:rPr lang="en-US" sz="1500" dirty="0">
                <a:latin typeface="Adobe Caslon Pro" panose="0205050205050A020403" pitchFamily="18" charset="0"/>
              </a:rPr>
              <a:t>         Weather-related delays and carrier-specific issues emerged as the most influential </a:t>
            </a:r>
          </a:p>
          <a:p>
            <a:pPr marL="0" indent="0">
              <a:buNone/>
            </a:pPr>
            <a:r>
              <a:rPr lang="en-US" sz="1500" dirty="0">
                <a:latin typeface="Adobe Caslon Pro" panose="0205050205050A020403" pitchFamily="18" charset="0"/>
              </a:rPr>
              <a:t>         factors affecting flight disruptions.</a:t>
            </a:r>
          </a:p>
          <a:p>
            <a:pPr marL="0" indent="0">
              <a:buNone/>
            </a:pPr>
            <a:endParaRPr lang="en-US" sz="1000" dirty="0">
              <a:latin typeface="Adobe Caslon Pro" panose="0205050205050A020403" pitchFamily="18" charset="0"/>
            </a:endParaRPr>
          </a:p>
          <a:p>
            <a:r>
              <a:rPr lang="en-US" sz="1600" b="1" dirty="0">
                <a:solidFill>
                  <a:schemeClr val="accent2">
                    <a:lumMod val="75000"/>
                  </a:schemeClr>
                </a:solidFill>
                <a:latin typeface="Adobe Caslon Pro" panose="0205050205050A020403" pitchFamily="18" charset="0"/>
              </a:rPr>
              <a:t>Operational Insights:</a:t>
            </a:r>
            <a:endParaRPr lang="en-US" sz="1600" dirty="0">
              <a:solidFill>
                <a:schemeClr val="accent2">
                  <a:lumMod val="75000"/>
                </a:schemeClr>
              </a:solidFill>
              <a:latin typeface="Adobe Caslon Pro" panose="0205050205050A020403" pitchFamily="18" charset="0"/>
            </a:endParaRPr>
          </a:p>
          <a:p>
            <a:pPr marL="0" indent="0">
              <a:buNone/>
            </a:pPr>
            <a:r>
              <a:rPr lang="en-US" sz="1500" dirty="0">
                <a:latin typeface="Adobe Caslon Pro" panose="0205050205050A020403" pitchFamily="18" charset="0"/>
              </a:rPr>
              <a:t>         Visual analysis (heatmaps, scatter plots, seasonal trends) validated the model’s logic.</a:t>
            </a:r>
          </a:p>
          <a:p>
            <a:pPr marL="0" indent="0">
              <a:buNone/>
            </a:pPr>
            <a:r>
              <a:rPr lang="en-US" sz="1500" dirty="0">
                <a:latin typeface="Adobe Caslon Pro" panose="0205050205050A020403" pitchFamily="18" charset="0"/>
              </a:rPr>
              <a:t>         Provided actionable insights that can support airline decision-making and resource </a:t>
            </a:r>
          </a:p>
          <a:p>
            <a:pPr marL="0" indent="0">
              <a:buNone/>
            </a:pPr>
            <a:r>
              <a:rPr lang="en-US" sz="1500" dirty="0">
                <a:latin typeface="Adobe Caslon Pro" panose="0205050205050A020403" pitchFamily="18" charset="0"/>
              </a:rPr>
              <a:t>         planning</a:t>
            </a:r>
            <a:r>
              <a:rPr lang="en-US" sz="1600" dirty="0">
                <a:latin typeface="Adobe Caslon Pro" panose="0205050205050A020403" pitchFamily="18" charset="0"/>
              </a:rPr>
              <a:t>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1"/>
            <a:ext cx="9143997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" y="0"/>
            <a:ext cx="6086479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86474" y="-1"/>
            <a:ext cx="3057523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4512" y="-1"/>
            <a:ext cx="8799485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8699" y="294538"/>
            <a:ext cx="7421963" cy="1033669"/>
          </a:xfrm>
        </p:spPr>
        <p:txBody>
          <a:bodyPr>
            <a:normAutofit/>
          </a:bodyPr>
          <a:lstStyle/>
          <a:p>
            <a:r>
              <a:rPr lang="en-US" sz="3500">
                <a:solidFill>
                  <a:srgbClr val="FFFFFF"/>
                </a:solidFill>
              </a:rPr>
              <a:t>Future 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8699" y="1765507"/>
            <a:ext cx="7950048" cy="4654735"/>
          </a:xfrm>
        </p:spPr>
        <p:txBody>
          <a:bodyPr anchor="ctr">
            <a:normAutofit lnSpcReduction="10000"/>
          </a:bodyPr>
          <a:lstStyle/>
          <a:p>
            <a:r>
              <a:rPr lang="en-US" sz="1500" b="1" dirty="0">
                <a:solidFill>
                  <a:schemeClr val="accent2">
                    <a:lumMod val="75000"/>
                  </a:schemeClr>
                </a:solidFill>
                <a:latin typeface="Adobe Caslon Pro" panose="0205050205050A020403" pitchFamily="18" charset="0"/>
              </a:rPr>
              <a:t>Real-Time Integration:</a:t>
            </a:r>
            <a:endParaRPr lang="en-US" sz="1500" dirty="0">
              <a:solidFill>
                <a:schemeClr val="accent2">
                  <a:lumMod val="75000"/>
                </a:schemeClr>
              </a:solidFill>
              <a:latin typeface="Adobe Caslon Pro" panose="0205050205050A020403" pitchFamily="18" charset="0"/>
            </a:endParaRPr>
          </a:p>
          <a:p>
            <a:pPr marL="0" indent="0">
              <a:buNone/>
            </a:pPr>
            <a:r>
              <a:rPr lang="en-US" sz="1500" dirty="0">
                <a:latin typeface="Adobe Caslon Pro" panose="0205050205050A020403" pitchFamily="18" charset="0"/>
              </a:rPr>
              <a:t>       Connect the model with live weather feeds and real-time flight schedules.</a:t>
            </a:r>
          </a:p>
          <a:p>
            <a:pPr marL="0" indent="0">
              <a:buNone/>
            </a:pPr>
            <a:r>
              <a:rPr lang="en-US" sz="1500" dirty="0">
                <a:latin typeface="Adobe Caslon Pro" panose="0205050205050A020403" pitchFamily="18" charset="0"/>
              </a:rPr>
              <a:t>       Enable dynamic predictions that update continuously during operations.</a:t>
            </a:r>
          </a:p>
          <a:p>
            <a:r>
              <a:rPr lang="en-US" sz="1500" b="1" dirty="0">
                <a:solidFill>
                  <a:schemeClr val="accent2">
                    <a:lumMod val="75000"/>
                  </a:schemeClr>
                </a:solidFill>
                <a:latin typeface="Adobe Caslon Pro" panose="0205050205050A020403" pitchFamily="18" charset="0"/>
              </a:rPr>
              <a:t>Global Expansion:</a:t>
            </a:r>
            <a:endParaRPr lang="en-US" sz="1500" dirty="0">
              <a:solidFill>
                <a:schemeClr val="accent2">
                  <a:lumMod val="75000"/>
                </a:schemeClr>
              </a:solidFill>
              <a:latin typeface="Adobe Caslon Pro" panose="0205050205050A020403" pitchFamily="18" charset="0"/>
            </a:endParaRPr>
          </a:p>
          <a:p>
            <a:pPr marL="0" indent="0">
              <a:buNone/>
            </a:pPr>
            <a:r>
              <a:rPr lang="en-US" sz="1500" dirty="0">
                <a:latin typeface="Adobe Caslon Pro" panose="0205050205050A020403" pitchFamily="18" charset="0"/>
              </a:rPr>
              <a:t>       Apply the pipeline across different airports and countries.</a:t>
            </a:r>
          </a:p>
          <a:p>
            <a:pPr marL="0" indent="0">
              <a:buNone/>
            </a:pPr>
            <a:r>
              <a:rPr lang="en-US" sz="1500" dirty="0">
                <a:latin typeface="Adobe Caslon Pro" panose="0205050205050A020403" pitchFamily="18" charset="0"/>
              </a:rPr>
              <a:t>       Validate generalization under diverse conditions (e.g., sandstorms in Saudi Arabia, snowstorms</a:t>
            </a:r>
          </a:p>
          <a:p>
            <a:pPr marL="0" indent="0">
              <a:buNone/>
            </a:pPr>
            <a:r>
              <a:rPr lang="en-US" sz="1500" dirty="0">
                <a:latin typeface="Adobe Caslon Pro" panose="0205050205050A020403" pitchFamily="18" charset="0"/>
              </a:rPr>
              <a:t>        in Europe).</a:t>
            </a:r>
          </a:p>
          <a:p>
            <a:r>
              <a:rPr lang="en-US" sz="1500" b="1" dirty="0">
                <a:solidFill>
                  <a:schemeClr val="accent2">
                    <a:lumMod val="75000"/>
                  </a:schemeClr>
                </a:solidFill>
                <a:latin typeface="Adobe Caslon Pro" panose="0205050205050A020403" pitchFamily="18" charset="0"/>
              </a:rPr>
              <a:t>Passenger-Centric Forecasting:</a:t>
            </a:r>
            <a:endParaRPr lang="en-US" sz="1500" dirty="0">
              <a:solidFill>
                <a:schemeClr val="accent2">
                  <a:lumMod val="75000"/>
                </a:schemeClr>
              </a:solidFill>
              <a:latin typeface="Adobe Caslon Pro" panose="0205050205050A020403" pitchFamily="18" charset="0"/>
            </a:endParaRPr>
          </a:p>
          <a:p>
            <a:pPr marL="0" indent="0">
              <a:buNone/>
            </a:pPr>
            <a:r>
              <a:rPr lang="en-US" sz="1500" dirty="0">
                <a:latin typeface="Adobe Caslon Pro" panose="0205050205050A020403" pitchFamily="18" charset="0"/>
              </a:rPr>
              <a:t>       Extend the model to provide personalized delay alerts for passengers.</a:t>
            </a:r>
          </a:p>
          <a:p>
            <a:pPr marL="0" indent="0">
              <a:buNone/>
            </a:pPr>
            <a:r>
              <a:rPr lang="en-US" sz="1500" dirty="0">
                <a:latin typeface="Adobe Caslon Pro" panose="0205050205050A020403" pitchFamily="18" charset="0"/>
              </a:rPr>
              <a:t>       Improve customer experience by reducing missed connections and uncertainty.</a:t>
            </a:r>
          </a:p>
          <a:p>
            <a:r>
              <a:rPr lang="en-US" sz="1500" b="1" dirty="0">
                <a:solidFill>
                  <a:schemeClr val="accent2">
                    <a:lumMod val="75000"/>
                  </a:schemeClr>
                </a:solidFill>
                <a:latin typeface="Adobe Caslon Pro" panose="0205050205050A020403" pitchFamily="18" charset="0"/>
              </a:rPr>
              <a:t>Deployment via APIs:</a:t>
            </a:r>
          </a:p>
          <a:p>
            <a:pPr marL="0" indent="0">
              <a:buNone/>
            </a:pPr>
            <a:r>
              <a:rPr lang="en-US" sz="1500" dirty="0">
                <a:latin typeface="Adobe Caslon Pro" panose="0205050205050A020403" pitchFamily="18" charset="0"/>
              </a:rPr>
              <a:t>      Develop API-ready tools for direct integration into airline dashboards and decision systems.</a:t>
            </a:r>
          </a:p>
          <a:p>
            <a:pPr marL="0" indent="0">
              <a:buNone/>
            </a:pPr>
            <a:r>
              <a:rPr lang="en-US" sz="1500" dirty="0">
                <a:latin typeface="Adobe Caslon Pro" panose="0205050205050A020403" pitchFamily="18" charset="0"/>
              </a:rPr>
              <a:t>      Support operational use by airlines, airports, and regulators.</a:t>
            </a:r>
          </a:p>
          <a:p>
            <a:r>
              <a:rPr lang="en-US" sz="1500" b="1" dirty="0">
                <a:solidFill>
                  <a:schemeClr val="accent2">
                    <a:lumMod val="75000"/>
                  </a:schemeClr>
                </a:solidFill>
                <a:latin typeface="Adobe Caslon Pro" panose="0205050205050A020403" pitchFamily="18" charset="0"/>
              </a:rPr>
              <a:t>Advanced AI &amp; Explainability:</a:t>
            </a:r>
          </a:p>
          <a:p>
            <a:pPr marL="0" indent="0">
              <a:buNone/>
            </a:pPr>
            <a:r>
              <a:rPr lang="en-US" sz="1500" dirty="0">
                <a:latin typeface="Adobe Caslon Pro" panose="0205050205050A020403" pitchFamily="18" charset="0"/>
              </a:rPr>
              <a:t>       Use newer models like Transformers, ensemble methods, and hybrid approaches to improve</a:t>
            </a:r>
          </a:p>
          <a:p>
            <a:pPr marL="0" indent="0">
              <a:buNone/>
            </a:pPr>
            <a:r>
              <a:rPr lang="en-US" sz="1500" dirty="0">
                <a:latin typeface="Adobe Caslon Pro" panose="0205050205050A020403" pitchFamily="18" charset="0"/>
              </a:rPr>
              <a:t>      accuracy.</a:t>
            </a:r>
          </a:p>
          <a:p>
            <a:pPr marL="0" indent="0">
              <a:buNone/>
            </a:pPr>
            <a:r>
              <a:rPr lang="en-US" sz="1500" dirty="0">
                <a:latin typeface="Adobe Caslon Pro" panose="0205050205050A020403" pitchFamily="18" charset="0"/>
              </a:rPr>
              <a:t>      Apply Explainable AI (XAI) tools such as SHAP and LIME to make predictions clearer </a:t>
            </a:r>
          </a:p>
          <a:p>
            <a:pPr marL="0" indent="0">
              <a:buNone/>
            </a:pPr>
            <a:r>
              <a:rPr lang="en-US" sz="1500" dirty="0">
                <a:latin typeface="Adobe Caslon Pro" panose="0205050205050A020403" pitchFamily="18" charset="0"/>
              </a:rPr>
              <a:t>      and easier to trust.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1"/>
            <a:ext cx="9143997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" y="0"/>
            <a:ext cx="6086479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86474" y="-1"/>
            <a:ext cx="3057523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4512" y="-1"/>
            <a:ext cx="8799485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25486" y="2785832"/>
            <a:ext cx="7293023" cy="1286336"/>
          </a:xfrm>
        </p:spPr>
        <p:txBody>
          <a:bodyPr anchor="ctr">
            <a:normAutofit/>
          </a:bodyPr>
          <a:lstStyle/>
          <a:p>
            <a:pPr marL="0" indent="0" algn="ctr">
              <a:buNone/>
            </a:pP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Adobe Caslon Pro" panose="0205050205050A020403" pitchFamily="18" charset="0"/>
              </a:rPr>
              <a:t>Thank you for your attention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592</TotalTime>
  <Words>1593</Words>
  <Application>Microsoft Office PowerPoint</Application>
  <PresentationFormat>On-screen Show (4:3)</PresentationFormat>
  <Paragraphs>224</Paragraphs>
  <Slides>19</Slides>
  <Notes>19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Adobe Caslon Pro</vt:lpstr>
      <vt:lpstr>Arial</vt:lpstr>
      <vt:lpstr>Calibri</vt:lpstr>
      <vt:lpstr>Office Theme</vt:lpstr>
      <vt:lpstr>Enhancing Flight Operations with AI-Based Delay Forecasting</vt:lpstr>
      <vt:lpstr>Introduction</vt:lpstr>
      <vt:lpstr>Problem Definition</vt:lpstr>
      <vt:lpstr>Objectives</vt:lpstr>
      <vt:lpstr>Contributions</vt:lpstr>
      <vt:lpstr>Literature Review</vt:lpstr>
      <vt:lpstr>Dataset &amp; Preprocessing</vt:lpstr>
      <vt:lpstr>Feature Engineering</vt:lpstr>
      <vt:lpstr>Feature Selection</vt:lpstr>
      <vt:lpstr>Model Development</vt:lpstr>
      <vt:lpstr>Results – Full Feature Model</vt:lpstr>
      <vt:lpstr>Results – RFE Model</vt:lpstr>
      <vt:lpstr>Visual Insights</vt:lpstr>
      <vt:lpstr>Visual Insights</vt:lpstr>
      <vt:lpstr>Visual Insights</vt:lpstr>
      <vt:lpstr>Visual Insights</vt:lpstr>
      <vt:lpstr>Conclusion</vt:lpstr>
      <vt:lpstr>Future Work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Mohammed Hamed Ahmed Alzahrani</cp:lastModifiedBy>
  <cp:revision>33</cp:revision>
  <dcterms:created xsi:type="dcterms:W3CDTF">2013-01-27T09:14:16Z</dcterms:created>
  <dcterms:modified xsi:type="dcterms:W3CDTF">2025-09-07T16:56:05Z</dcterms:modified>
  <cp:category/>
</cp:coreProperties>
</file>