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96" r:id="rId5"/>
    <p:sldId id="541" r:id="rId6"/>
    <p:sldId id="276" r:id="rId7"/>
    <p:sldId id="271" r:id="rId8"/>
    <p:sldId id="573" r:id="rId9"/>
    <p:sldId id="574" r:id="rId10"/>
    <p:sldId id="578" r:id="rId11"/>
    <p:sldId id="575" r:id="rId12"/>
    <p:sldId id="579" r:id="rId13"/>
    <p:sldId id="580" r:id="rId14"/>
    <p:sldId id="576" r:id="rId15"/>
    <p:sldId id="581" r:id="rId16"/>
    <p:sldId id="582" r:id="rId17"/>
    <p:sldId id="583" r:id="rId18"/>
    <p:sldId id="584" r:id="rId19"/>
    <p:sldId id="585" r:id="rId20"/>
    <p:sldId id="587" r:id="rId21"/>
    <p:sldId id="589" r:id="rId22"/>
    <p:sldId id="590" r:id="rId23"/>
    <p:sldId id="569" r:id="rId24"/>
    <p:sldId id="588" r:id="rId25"/>
    <p:sldId id="313" r:id="rId26"/>
    <p:sldId id="591" r:id="rId27"/>
    <p:sldId id="543" r:id="rId28"/>
    <p:sldId id="595" r:id="rId29"/>
    <p:sldId id="596" r:id="rId30"/>
    <p:sldId id="597" r:id="rId31"/>
    <p:sldId id="598" r:id="rId32"/>
    <p:sldId id="600" r:id="rId33"/>
    <p:sldId id="599" r:id="rId34"/>
    <p:sldId id="601" r:id="rId35"/>
    <p:sldId id="603" r:id="rId36"/>
    <p:sldId id="602" r:id="rId37"/>
    <p:sldId id="604" r:id="rId38"/>
    <p:sldId id="605" r:id="rId39"/>
    <p:sldId id="606" r:id="rId40"/>
    <p:sldId id="607" r:id="rId41"/>
    <p:sldId id="608" r:id="rId42"/>
    <p:sldId id="609" r:id="rId43"/>
    <p:sldId id="563" r:id="rId44"/>
    <p:sldId id="611" r:id="rId45"/>
    <p:sldId id="610" r:id="rId46"/>
    <p:sldId id="612" r:id="rId47"/>
    <p:sldId id="614" r:id="rId48"/>
    <p:sldId id="616" r:id="rId49"/>
    <p:sldId id="61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1"/>
            <p14:sldId id="276"/>
            <p14:sldId id="271"/>
            <p14:sldId id="573"/>
            <p14:sldId id="574"/>
            <p14:sldId id="578"/>
            <p14:sldId id="575"/>
            <p14:sldId id="579"/>
            <p14:sldId id="580"/>
            <p14:sldId id="576"/>
            <p14:sldId id="581"/>
            <p14:sldId id="582"/>
            <p14:sldId id="583"/>
            <p14:sldId id="584"/>
            <p14:sldId id="585"/>
            <p14:sldId id="587"/>
            <p14:sldId id="589"/>
            <p14:sldId id="590"/>
            <p14:sldId id="569"/>
            <p14:sldId id="588"/>
            <p14:sldId id="313"/>
            <p14:sldId id="591"/>
            <p14:sldId id="543"/>
            <p14:sldId id="595"/>
            <p14:sldId id="596"/>
            <p14:sldId id="597"/>
            <p14:sldId id="598"/>
            <p14:sldId id="600"/>
            <p14:sldId id="599"/>
            <p14:sldId id="601"/>
            <p14:sldId id="603"/>
            <p14:sldId id="602"/>
            <p14:sldId id="604"/>
            <p14:sldId id="605"/>
            <p14:sldId id="606"/>
            <p14:sldId id="607"/>
            <p14:sldId id="608"/>
            <p14:sldId id="609"/>
            <p14:sldId id="563"/>
            <p14:sldId id="611"/>
            <p14:sldId id="610"/>
            <p14:sldId id="612"/>
            <p14:sldId id="614"/>
            <p14:sldId id="616"/>
            <p14:sldId id="6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31884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D46E3-1DC9-DBD0-1A1F-48AFB85BB6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723F77-5656-4082-5A8C-4305301D60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14EC2F-D3DC-D73E-7E69-B4091C07933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D528233-04F6-940E-2D03-CF7763602D7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82740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54C4E-0692-A5D2-07FB-7220A21386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F975E7-1A45-3762-5CB8-DD810311D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C8298B-4017-ACE6-640D-FB7A3D73AF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E3E90C-0F58-0090-0EA5-077CA7428EE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88266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6138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negotiations.com/definition/anchoring/" TargetMode="Externa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2.jpeg"/></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43672" y="1977969"/>
            <a:ext cx="5052639" cy="2175339"/>
          </a:xfrm>
          <a:prstGeom prst="rect">
            <a:avLst/>
          </a:prstGeom>
          <a:noFill/>
        </p:spPr>
        <p:txBody>
          <a:bodyPr wrap="square" rtlCol="0">
            <a:spAutoFit/>
          </a:bodyPr>
          <a:lstStyle/>
          <a:p>
            <a:pPr marR="0" lvl="0" algn="ctr" rtl="0">
              <a:lnSpc>
                <a:spcPct val="107000"/>
              </a:lnSpc>
              <a:spcBef>
                <a:spcPts val="0"/>
              </a:spcBef>
              <a:spcAft>
                <a:spcPts val="0"/>
              </a:spcAft>
              <a:buSzPts val="1000"/>
              <a:tabLst>
                <a:tab pos="457200" algn="l"/>
              </a:tabLst>
            </a:pPr>
            <a:r>
              <a:rPr lang="en-US" sz="2400" b="1"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The Negotiation and Influencing Skills</a:t>
            </a:r>
            <a:endParaRPr lang="en-US" sz="3200" b="1" dirty="0">
              <a:solidFill>
                <a:srgbClr val="00AEEF"/>
              </a:solidFill>
              <a:latin typeface="Times New Roman" panose="02020603050405020304" pitchFamily="18" charset="0"/>
              <a:ea typeface="Calibri" panose="020F0502020204030204" pitchFamily="34" charset="0"/>
              <a:cs typeface="Arial" panose="020B0604020202020204" pitchFamily="34" charset="0"/>
            </a:endParaRPr>
          </a:p>
          <a:p>
            <a:pPr algn="ctr"/>
            <a:endParaRPr lang="en-US" sz="2800" dirty="0">
              <a:solidFill>
                <a:srgbClr val="23232D"/>
              </a:solidFill>
              <a:latin typeface="Times New Roman" panose="02020603050405020304" pitchFamily="18" charset="0"/>
              <a:ea typeface="Calibri" panose="020F0502020204030204" pitchFamily="34" charset="0"/>
              <a:cs typeface="Arial" panose="020B0604020202020204" pitchFamily="34" charset="0"/>
            </a:endParaRPr>
          </a:p>
          <a:p>
            <a:pPr algn="ctr"/>
            <a:r>
              <a:rPr lang="en-US" sz="2800" b="1" dirty="0">
                <a:solidFill>
                  <a:srgbClr val="00AEEF"/>
                </a:solidFill>
                <a:latin typeface="Times New Roman" panose="02020603050405020304" pitchFamily="18" charset="0"/>
                <a:ea typeface="Calibri" panose="020F0502020204030204" pitchFamily="34" charset="0"/>
                <a:cs typeface="Arial" panose="020B0604020202020204" pitchFamily="34" charset="0"/>
              </a:rPr>
              <a:t>The Negotiating &amp; Influencing  Process</a:t>
            </a:r>
            <a:endParaRPr lang="en-US" sz="2000" b="1" dirty="0">
              <a:solidFill>
                <a:srgbClr val="00AEEF"/>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36135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Lec.7</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D988-181A-255C-823E-B41620B5F08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0EF25-B6E3-ACEC-DDD1-EC295B36CB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163A363-1052-CA92-2779-FEB971DF8791}"/>
              </a:ext>
            </a:extLst>
          </p:cNvPr>
          <p:cNvSpPr/>
          <p:nvPr/>
        </p:nvSpPr>
        <p:spPr>
          <a:xfrm>
            <a:off x="1276421" y="1906838"/>
            <a:ext cx="4222539" cy="3416320"/>
          </a:xfrm>
          <a:prstGeom prst="rect">
            <a:avLst/>
          </a:prstGeom>
        </p:spPr>
        <p:txBody>
          <a:bodyPr wrap="square">
            <a:spAutoFit/>
          </a:bodyPr>
          <a:lstStyle/>
          <a:p>
            <a:r>
              <a:rPr lang="en-US" sz="2400" b="1" dirty="0">
                <a:solidFill>
                  <a:srgbClr val="000000"/>
                </a:solidFill>
              </a:rPr>
              <a:t>Upon successful completion of this lecture, you will be able to:</a:t>
            </a:r>
          </a:p>
          <a:p>
            <a:endParaRPr lang="en-US" sz="2400" b="1" dirty="0">
              <a:solidFill>
                <a:srgbClr val="000000"/>
              </a:solidFill>
            </a:endParaRPr>
          </a:p>
          <a:p>
            <a:pPr marL="514350" indent="-514350">
              <a:buFont typeface="+mj-lt"/>
              <a:buAutoNum type="arabicPeriod"/>
            </a:pPr>
            <a:r>
              <a:rPr lang="en-US" sz="2400" dirty="0">
                <a:solidFill>
                  <a:srgbClr val="373D3F"/>
                </a:solidFill>
                <a:latin typeface="proxima-nova"/>
              </a:rPr>
              <a:t>Demonstrate the negotiation types</a:t>
            </a:r>
          </a:p>
          <a:p>
            <a:pPr marL="514350" indent="-514350">
              <a:buFont typeface="+mj-lt"/>
              <a:buAutoNum type="arabicPeriod"/>
            </a:pPr>
            <a:r>
              <a:rPr lang="en-US" sz="2400" dirty="0">
                <a:solidFill>
                  <a:srgbClr val="373D3F"/>
                </a:solidFill>
                <a:latin typeface="proxima-nova"/>
              </a:rPr>
              <a:t>Describe the stages in the process of negotiation and Influence</a:t>
            </a:r>
          </a:p>
          <a:p>
            <a:pPr marL="514350" indent="-514350">
              <a:buFont typeface="+mj-lt"/>
              <a:buAutoNum type="arabicPeriod"/>
            </a:pPr>
            <a:r>
              <a:rPr lang="en-US" sz="2400" dirty="0">
                <a:solidFill>
                  <a:srgbClr val="373D3F"/>
                </a:solidFill>
                <a:latin typeface="proxima-nova"/>
              </a:rPr>
              <a:t>Case studies</a:t>
            </a:r>
            <a:endParaRPr lang="en-AU" altLang="en-US" sz="2400" dirty="0"/>
          </a:p>
        </p:txBody>
      </p:sp>
      <p:sp>
        <p:nvSpPr>
          <p:cNvPr id="17" name="TextBox 16">
            <a:extLst>
              <a:ext uri="{FF2B5EF4-FFF2-40B4-BE49-F238E27FC236}">
                <a16:creationId xmlns:a16="http://schemas.microsoft.com/office/drawing/2014/main" id="{E4D161F2-7653-337D-C48A-087CA2D10842}"/>
              </a:ext>
            </a:extLst>
          </p:cNvPr>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Our Learning Outcomes</a:t>
            </a:r>
          </a:p>
        </p:txBody>
      </p:sp>
      <p:sp>
        <p:nvSpPr>
          <p:cNvPr id="18" name="Rectangle 17">
            <a:extLst>
              <a:ext uri="{FF2B5EF4-FFF2-40B4-BE49-F238E27FC236}">
                <a16:creationId xmlns:a16="http://schemas.microsoft.com/office/drawing/2014/main" id="{585898D8-BAE8-3255-1CD0-5D6EAD1691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590052C-7648-994F-8037-544D45B55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FDFAB5-46EA-D1B0-A194-A523F4A81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C3D021EF-A84A-893B-1636-47B6A7E2D94C}"/>
              </a:ext>
            </a:extLst>
          </p:cNvPr>
          <p:cNvSpPr>
            <a:spLocks noGrp="1"/>
          </p:cNvSpPr>
          <p:nvPr>
            <p:ph type="pic" sz="quarter" idx="10"/>
          </p:nvPr>
        </p:nvSpPr>
        <p:spPr/>
      </p:sp>
      <p:pic>
        <p:nvPicPr>
          <p:cNvPr id="3" name="Picture 2" descr="Negotiation Skills - Strengthscape">
            <a:extLst>
              <a:ext uri="{FF2B5EF4-FFF2-40B4-BE49-F238E27FC236}">
                <a16:creationId xmlns:a16="http://schemas.microsoft.com/office/drawing/2014/main" id="{67DD3925-0599-931F-1CB5-2F048721C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33451"/>
            <a:ext cx="5032587" cy="249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6901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Google Sans"/>
              </a:rPr>
              <a:t>Negotiations types</a:t>
            </a:r>
            <a:endParaRPr lang="en-US"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291138"/>
            <a:ext cx="10541000" cy="3539430"/>
          </a:xfrm>
          <a:prstGeom prst="rect">
            <a:avLst/>
          </a:prstGeom>
          <a:noFill/>
        </p:spPr>
        <p:txBody>
          <a:bodyPr wrap="square" rtlCol="0">
            <a:spAutoFit/>
          </a:bodyPr>
          <a:lstStyle/>
          <a:p>
            <a:pPr algn="ctr"/>
            <a:r>
              <a:rPr lang="en-US" sz="2800" dirty="0">
                <a:solidFill>
                  <a:srgbClr val="141414"/>
                </a:solidFill>
                <a:latin typeface="Open Sans" panose="020B0606030504020204" pitchFamily="34" charset="0"/>
              </a:rPr>
              <a:t>There are two opposite types or schools of negotiation</a:t>
            </a:r>
          </a:p>
          <a:p>
            <a:pPr algn="ctr"/>
            <a:endParaRPr lang="en-US" sz="2800" dirty="0">
              <a:solidFill>
                <a:srgbClr val="141414"/>
              </a:solidFill>
              <a:latin typeface="Open Sans" panose="020B0606030504020204" pitchFamily="34" charset="0"/>
            </a:endParaRPr>
          </a:p>
          <a:p>
            <a:pPr algn="ctr"/>
            <a:r>
              <a:rPr lang="en-US" sz="2800" dirty="0">
                <a:solidFill>
                  <a:srgbClr val="141414"/>
                </a:solidFill>
                <a:latin typeface="Open Sans" panose="020B0606030504020204" pitchFamily="34" charset="0"/>
              </a:rPr>
              <a:t>Integrative and distributive </a:t>
            </a:r>
            <a:r>
              <a:rPr lang="en-US" sz="2800" dirty="0"/>
              <a:t>negotiation are two fundamental approaches to negotiation, differing in their goals, strategies, and outcomes.</a:t>
            </a:r>
            <a:endParaRPr lang="en-US" sz="2800" dirty="0">
              <a:solidFill>
                <a:srgbClr val="141414"/>
              </a:solidFill>
              <a:latin typeface="Open Sans" panose="020B0606030504020204" pitchFamily="34" charset="0"/>
            </a:endParaRPr>
          </a:p>
          <a:p>
            <a:pPr algn="ctr"/>
            <a:endParaRPr lang="en-US" sz="2800" dirty="0">
              <a:solidFill>
                <a:srgbClr val="141414"/>
              </a:solidFill>
              <a:latin typeface="Open Sans" panose="020B0606030504020204" pitchFamily="34" charset="0"/>
            </a:endParaRPr>
          </a:p>
          <a:p>
            <a:pPr algn="ctr"/>
            <a:r>
              <a:rPr lang="en-US" sz="2800" dirty="0">
                <a:solidFill>
                  <a:srgbClr val="141414"/>
                </a:solidFill>
                <a:latin typeface="Open Sans" panose="020B0606030504020204" pitchFamily="34" charset="0"/>
              </a:rPr>
              <a:t>Both types are essential to negotiating successfully in business.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091966"/>
          </a:xfrm>
          <a:prstGeom prst="rect">
            <a:avLst/>
          </a:prstGeom>
          <a:noFill/>
        </p:spPr>
        <p:txBody>
          <a:bodyPr wrap="square">
            <a:spAutoFit/>
          </a:bodyPr>
          <a:lstStyle/>
          <a:p>
            <a:pPr algn="ctr">
              <a:lnSpc>
                <a:spcPct val="120000"/>
              </a:lnSpc>
            </a:pPr>
            <a:r>
              <a:rPr lang="en-US" sz="2800" b="1" dirty="0">
                <a:cs typeface="Alexandria" charset="0"/>
              </a:rPr>
              <a:t>Distributive Negotiation Vs. Integrative Negotiation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A28BE859-4ACC-171C-FB5C-9F2ED929D7A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454" r="33727" b="15208"/>
          <a:stretch>
            <a:fillRect/>
          </a:stretch>
        </p:blipFill>
        <p:spPr>
          <a:xfrm>
            <a:off x="1127124" y="1078454"/>
            <a:ext cx="9932416" cy="465559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E56F9-DA7C-93DA-F127-266B0E596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B05407-FDCD-DA64-F417-238261DA25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F3D6D1-25F5-8813-12CF-DB5896EAEA2D}"/>
              </a:ext>
            </a:extLst>
          </p:cNvPr>
          <p:cNvSpPr txBox="1"/>
          <p:nvPr/>
        </p:nvSpPr>
        <p:spPr>
          <a:xfrm>
            <a:off x="2513149" y="1019069"/>
            <a:ext cx="5380119" cy="523220"/>
          </a:xfrm>
          <a:prstGeom prst="rect">
            <a:avLst/>
          </a:prstGeom>
          <a:noFill/>
        </p:spPr>
        <p:txBody>
          <a:bodyPr wrap="square" rtlCol="0">
            <a:spAutoFit/>
          </a:bodyPr>
          <a:lstStyle/>
          <a:p>
            <a:pPr algn="ctr"/>
            <a:r>
              <a:rPr lang="en-US" sz="2800" b="1" dirty="0">
                <a:latin typeface="Google Sans"/>
              </a:rPr>
              <a:t>Distributive negotiation Definition </a:t>
            </a:r>
            <a:endParaRPr lang="en-US" sz="2800" b="1" dirty="0"/>
          </a:p>
        </p:txBody>
      </p:sp>
      <p:sp>
        <p:nvSpPr>
          <p:cNvPr id="5" name="Rectangle 4">
            <a:extLst>
              <a:ext uri="{FF2B5EF4-FFF2-40B4-BE49-F238E27FC236}">
                <a16:creationId xmlns:a16="http://schemas.microsoft.com/office/drawing/2014/main" id="{7991D777-3A91-10D5-8A1E-78972FE7C7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584C091-8C27-F3FE-3A51-81675E0B3253}"/>
              </a:ext>
            </a:extLst>
          </p:cNvPr>
          <p:cNvSpPr txBox="1"/>
          <p:nvPr/>
        </p:nvSpPr>
        <p:spPr>
          <a:xfrm>
            <a:off x="762000" y="2764474"/>
            <a:ext cx="10541000" cy="1815882"/>
          </a:xfrm>
          <a:prstGeom prst="rect">
            <a:avLst/>
          </a:prstGeom>
          <a:noFill/>
        </p:spPr>
        <p:txBody>
          <a:bodyPr wrap="square" rtlCol="0">
            <a:spAutoFit/>
          </a:bodyPr>
          <a:lstStyle/>
          <a:p>
            <a:pPr algn="ctr"/>
            <a:r>
              <a:rPr lang="en-US" sz="2800" dirty="0">
                <a:latin typeface="Google Sans"/>
              </a:rPr>
              <a:t>is a type of negotiation in which parties' bargain for shares of a fixed resource. Also known as distributive bargaining, it can be used in labor negotiations, sales, and in any problem-solving scenario where people are trying to divvy up things of value</a:t>
            </a:r>
            <a:endParaRPr lang="en-US" sz="2800" dirty="0">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D11585E2-8C45-D57A-6AFF-87EB01938F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8999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DC518-A6CB-7FE1-AFD3-26843866A3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5C4190-121E-6447-1DA2-A8B01DBE24DF}"/>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8BFE268-30E4-AF1C-2876-C040F117ED44}"/>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Distributive negotiation </a:t>
            </a:r>
            <a:endParaRPr lang="en-US" sz="2800" b="1" dirty="0"/>
          </a:p>
        </p:txBody>
      </p:sp>
      <p:sp>
        <p:nvSpPr>
          <p:cNvPr id="5" name="Rectangle 4">
            <a:extLst>
              <a:ext uri="{FF2B5EF4-FFF2-40B4-BE49-F238E27FC236}">
                <a16:creationId xmlns:a16="http://schemas.microsoft.com/office/drawing/2014/main" id="{D1CC0249-7A19-42B0-9AD7-0AED08B9C8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32C57F8-DD3B-7E7D-ACBC-427AD4AE2AB9}"/>
              </a:ext>
            </a:extLst>
          </p:cNvPr>
          <p:cNvSpPr txBox="1"/>
          <p:nvPr/>
        </p:nvSpPr>
        <p:spPr>
          <a:xfrm>
            <a:off x="747069" y="2435810"/>
            <a:ext cx="5828742" cy="2554545"/>
          </a:xfrm>
          <a:prstGeom prst="rect">
            <a:avLst/>
          </a:prstGeom>
          <a:noFill/>
        </p:spPr>
        <p:txBody>
          <a:bodyPr wrap="square" rtlCol="0">
            <a:spAutoFit/>
          </a:bodyPr>
          <a:lstStyle/>
          <a:p>
            <a:pPr algn="ctr"/>
            <a:r>
              <a:rPr lang="en-US" sz="2000" dirty="0"/>
              <a:t> </a:t>
            </a:r>
          </a:p>
          <a:p>
            <a:pPr algn="ctr"/>
            <a:r>
              <a:rPr lang="en-US" sz="2000" dirty="0"/>
              <a:t>Distributive negotiation, also known as "win-lose" or "zero-sum" negotiation, is a competitive approach where parties aim to divide a fixed amount of value, with one party's gain often corresponding to the other's loss. It's characterized by a focus on maximizing individual outcomes, often through tactics like positional bargaining and making concessions. </a:t>
            </a:r>
          </a:p>
        </p:txBody>
      </p:sp>
      <p:pic>
        <p:nvPicPr>
          <p:cNvPr id="7" name="Graphic 21">
            <a:extLst>
              <a:ext uri="{FF2B5EF4-FFF2-40B4-BE49-F238E27FC236}">
                <a16:creationId xmlns:a16="http://schemas.microsoft.com/office/drawing/2014/main" id="{425BF0B1-B142-4EB2-FF07-ECB95DC52D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8E6D700-20BC-45A2-7A45-D47698F524CF}"/>
              </a:ext>
            </a:extLst>
          </p:cNvPr>
          <p:cNvPicPr>
            <a:picLocks noChangeAspect="1"/>
          </p:cNvPicPr>
          <p:nvPr/>
        </p:nvPicPr>
        <p:blipFill>
          <a:blip r:embed="rId3"/>
          <a:srcRect l="24764" t="16245" r="27113" b="50000"/>
          <a:stretch>
            <a:fillRect/>
          </a:stretch>
        </p:blipFill>
        <p:spPr>
          <a:xfrm>
            <a:off x="7030628" y="1852848"/>
            <a:ext cx="4950373" cy="4035706"/>
          </a:xfrm>
          <a:prstGeom prst="rect">
            <a:avLst/>
          </a:prstGeom>
        </p:spPr>
      </p:pic>
    </p:spTree>
    <p:extLst>
      <p:ext uri="{BB962C8B-B14F-4D97-AF65-F5344CB8AC3E}">
        <p14:creationId xmlns:p14="http://schemas.microsoft.com/office/powerpoint/2010/main" val="1100101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5EE08-B8F9-4E89-7FBC-2F34F92567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E52902-0736-A628-F2FE-D484377B08CF}"/>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9F46A9-7710-3A10-1267-764E4FA0DB0C}"/>
              </a:ext>
            </a:extLst>
          </p:cNvPr>
          <p:cNvSpPr txBox="1"/>
          <p:nvPr/>
        </p:nvSpPr>
        <p:spPr>
          <a:xfrm>
            <a:off x="1991873" y="1048728"/>
            <a:ext cx="6598577" cy="523220"/>
          </a:xfrm>
          <a:prstGeom prst="rect">
            <a:avLst/>
          </a:prstGeom>
          <a:noFill/>
        </p:spPr>
        <p:txBody>
          <a:bodyPr wrap="square" rtlCol="0">
            <a:spAutoFit/>
          </a:bodyPr>
          <a:lstStyle/>
          <a:p>
            <a:pPr algn="ctr"/>
            <a:r>
              <a:rPr lang="en-US" sz="2800" b="1" dirty="0">
                <a:latin typeface="Google Sans"/>
              </a:rPr>
              <a:t>Example about Distributive negotiation </a:t>
            </a:r>
            <a:endParaRPr lang="en-US" sz="2800" b="1" dirty="0"/>
          </a:p>
        </p:txBody>
      </p:sp>
      <p:sp>
        <p:nvSpPr>
          <p:cNvPr id="5" name="Rectangle 4">
            <a:extLst>
              <a:ext uri="{FF2B5EF4-FFF2-40B4-BE49-F238E27FC236}">
                <a16:creationId xmlns:a16="http://schemas.microsoft.com/office/drawing/2014/main" id="{326A388A-369A-2406-3995-C4D1F3A43C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E215FC6-3E27-186D-063A-8646802ABA85}"/>
              </a:ext>
            </a:extLst>
          </p:cNvPr>
          <p:cNvSpPr txBox="1"/>
          <p:nvPr/>
        </p:nvSpPr>
        <p:spPr>
          <a:xfrm>
            <a:off x="747069" y="2435810"/>
            <a:ext cx="5828742" cy="2246769"/>
          </a:xfrm>
          <a:prstGeom prst="rect">
            <a:avLst/>
          </a:prstGeom>
          <a:noFill/>
        </p:spPr>
        <p:txBody>
          <a:bodyPr wrap="square" rtlCol="0">
            <a:spAutoFit/>
          </a:bodyPr>
          <a:lstStyle/>
          <a:p>
            <a:pPr algn="ctr"/>
            <a:endParaRPr lang="en-US" sz="2000" dirty="0">
              <a:solidFill>
                <a:srgbClr val="141414"/>
              </a:solidFill>
            </a:endParaRPr>
          </a:p>
          <a:p>
            <a:pPr algn="ctr"/>
            <a:r>
              <a:rPr lang="en-US" sz="2000" dirty="0">
                <a:solidFill>
                  <a:srgbClr val="141414"/>
                </a:solidFill>
              </a:rPr>
              <a:t>In the real world of negotiations, two teams enter discussions with the goal of claiming as much value as possible. The seller wants to go after the best price they can obtain. The buyer wants to pay the lowest price to achieve the best bargain. It’s good old-fashioned haggling.</a:t>
            </a:r>
            <a:endParaRPr lang="en-US" sz="2000" dirty="0">
              <a:solidFill>
                <a:srgbClr val="2D3956"/>
              </a:solidFill>
              <a:cs typeface="Tajawal ExtraBold" panose="00000800000000000000" pitchFamily="2" charset="-78"/>
            </a:endParaRPr>
          </a:p>
        </p:txBody>
      </p:sp>
      <p:pic>
        <p:nvPicPr>
          <p:cNvPr id="7" name="Graphic 21">
            <a:extLst>
              <a:ext uri="{FF2B5EF4-FFF2-40B4-BE49-F238E27FC236}">
                <a16:creationId xmlns:a16="http://schemas.microsoft.com/office/drawing/2014/main" id="{8BD4371D-CE73-AB45-F751-D37141A31B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Distributive Negotiation | Definition, Tactics &amp; Examples Video">
            <a:extLst>
              <a:ext uri="{FF2B5EF4-FFF2-40B4-BE49-F238E27FC236}">
                <a16:creationId xmlns:a16="http://schemas.microsoft.com/office/drawing/2014/main" id="{36D5F528-37EB-E293-0308-3ACCBD8885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0839" y="1775011"/>
            <a:ext cx="5083152" cy="403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968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F0EFA-AED0-F73A-BCE7-659A8D7E55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45AD8C-A82A-9750-0058-FF93C598B445}"/>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6A19D1-B58A-8DCA-5A2F-45FFFDBED661}"/>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Distributive negotiation </a:t>
            </a:r>
            <a:endParaRPr lang="en-US" sz="2800" b="1" dirty="0"/>
          </a:p>
        </p:txBody>
      </p:sp>
      <p:sp>
        <p:nvSpPr>
          <p:cNvPr id="5" name="Rectangle 4">
            <a:extLst>
              <a:ext uri="{FF2B5EF4-FFF2-40B4-BE49-F238E27FC236}">
                <a16:creationId xmlns:a16="http://schemas.microsoft.com/office/drawing/2014/main" id="{D850F81A-56DE-7D17-FE87-D976FFC619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CF0D5B8-6C74-42B2-37D7-17A7278C73AA}"/>
              </a:ext>
            </a:extLst>
          </p:cNvPr>
          <p:cNvSpPr txBox="1"/>
          <p:nvPr/>
        </p:nvSpPr>
        <p:spPr>
          <a:xfrm>
            <a:off x="708692" y="2162541"/>
            <a:ext cx="5828742" cy="3200876"/>
          </a:xfrm>
          <a:prstGeom prst="rect">
            <a:avLst/>
          </a:prstGeom>
          <a:noFill/>
        </p:spPr>
        <p:txBody>
          <a:bodyPr wrap="square" rtlCol="0">
            <a:spAutoFit/>
          </a:bodyPr>
          <a:lstStyle/>
          <a:p>
            <a:pPr algn="just"/>
            <a:r>
              <a:rPr lang="en-US" sz="2000" b="1" dirty="0"/>
              <a:t>Key Characteristics:</a:t>
            </a:r>
          </a:p>
          <a:p>
            <a:pPr algn="just"/>
            <a:endParaRPr lang="en-US" sz="2000" b="1" dirty="0"/>
          </a:p>
          <a:p>
            <a:pPr lvl="0" algn="just"/>
            <a:r>
              <a:rPr lang="en-US" b="1" dirty="0"/>
              <a:t>Fixed Value: </a:t>
            </a:r>
            <a:r>
              <a:rPr lang="en-US" dirty="0"/>
              <a:t>Parties are negotiating over a limited resource or a fixed "pie" that they need to divide. </a:t>
            </a:r>
          </a:p>
          <a:p>
            <a:pPr lvl="0" algn="just"/>
            <a:r>
              <a:rPr lang="en-US" b="1" dirty="0"/>
              <a:t>Competitive: </a:t>
            </a:r>
            <a:r>
              <a:rPr lang="en-US" dirty="0"/>
              <a:t>Each party's goal is to maximize their share of the fixed value, leading to a competitive dynamic. </a:t>
            </a:r>
          </a:p>
          <a:p>
            <a:pPr lvl="0" algn="just"/>
            <a:r>
              <a:rPr lang="en-US" b="1" dirty="0"/>
              <a:t>Zero-Sum: </a:t>
            </a:r>
            <a:r>
              <a:rPr lang="en-US" dirty="0"/>
              <a:t>One party's gain is directly offset by the other's loss. </a:t>
            </a:r>
          </a:p>
          <a:p>
            <a:pPr lvl="0" algn="just"/>
            <a:r>
              <a:rPr lang="en-US" b="1" dirty="0"/>
              <a:t>Positional Bargaining: </a:t>
            </a:r>
            <a:r>
              <a:rPr lang="en-US" dirty="0"/>
              <a:t>Parties often start with extreme positions and make concessions to reach an agreement, focusing on their initial stance</a:t>
            </a:r>
          </a:p>
        </p:txBody>
      </p:sp>
      <p:pic>
        <p:nvPicPr>
          <p:cNvPr id="7" name="Graphic 21">
            <a:extLst>
              <a:ext uri="{FF2B5EF4-FFF2-40B4-BE49-F238E27FC236}">
                <a16:creationId xmlns:a16="http://schemas.microsoft.com/office/drawing/2014/main" id="{0B3D0C11-FFE4-1559-CC5C-D033EC7D90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F2043E3-015F-675A-1267-73C95E27D070}"/>
              </a:ext>
            </a:extLst>
          </p:cNvPr>
          <p:cNvPicPr>
            <a:picLocks noChangeAspect="1"/>
          </p:cNvPicPr>
          <p:nvPr/>
        </p:nvPicPr>
        <p:blipFill>
          <a:blip r:embed="rId3"/>
          <a:srcRect l="24764" t="16245" r="27113" b="50000"/>
          <a:stretch>
            <a:fillRect/>
          </a:stretch>
        </p:blipFill>
        <p:spPr>
          <a:xfrm>
            <a:off x="7030628" y="1852848"/>
            <a:ext cx="4950373" cy="4035706"/>
          </a:xfrm>
          <a:prstGeom prst="rect">
            <a:avLst/>
          </a:prstGeom>
        </p:spPr>
      </p:pic>
    </p:spTree>
    <p:extLst>
      <p:ext uri="{BB962C8B-B14F-4D97-AF65-F5344CB8AC3E}">
        <p14:creationId xmlns:p14="http://schemas.microsoft.com/office/powerpoint/2010/main" val="75275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39768-7EC5-C7AF-0423-3609D48B7B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BA04B-E441-84DD-246C-CEA716A195E4}"/>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EE3423-6E59-453B-C423-9290F3FCB500}"/>
              </a:ext>
            </a:extLst>
          </p:cNvPr>
          <p:cNvSpPr txBox="1"/>
          <p:nvPr/>
        </p:nvSpPr>
        <p:spPr>
          <a:xfrm>
            <a:off x="2513149" y="1019069"/>
            <a:ext cx="6357581" cy="523220"/>
          </a:xfrm>
          <a:prstGeom prst="rect">
            <a:avLst/>
          </a:prstGeom>
          <a:noFill/>
        </p:spPr>
        <p:txBody>
          <a:bodyPr wrap="square" rtlCol="0">
            <a:spAutoFit/>
          </a:bodyPr>
          <a:lstStyle/>
          <a:p>
            <a:r>
              <a:rPr lang="en-US" sz="2800" b="1" dirty="0">
                <a:latin typeface="Google Sans"/>
              </a:rPr>
              <a:t>Some of Distributive negotiation basics</a:t>
            </a:r>
            <a:endParaRPr lang="en-US" sz="2800" b="1" dirty="0"/>
          </a:p>
        </p:txBody>
      </p:sp>
      <p:sp>
        <p:nvSpPr>
          <p:cNvPr id="5" name="Rectangle 4">
            <a:extLst>
              <a:ext uri="{FF2B5EF4-FFF2-40B4-BE49-F238E27FC236}">
                <a16:creationId xmlns:a16="http://schemas.microsoft.com/office/drawing/2014/main" id="{26A81081-2046-0F2D-DE37-4B8F08D9E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7DFAD54-2BE2-1E37-D4FC-FDC921B9A281}"/>
              </a:ext>
            </a:extLst>
          </p:cNvPr>
          <p:cNvSpPr txBox="1"/>
          <p:nvPr/>
        </p:nvSpPr>
        <p:spPr>
          <a:xfrm>
            <a:off x="617280" y="2244602"/>
            <a:ext cx="5828742" cy="3416320"/>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b="1" dirty="0">
                <a:solidFill>
                  <a:srgbClr val="141414"/>
                </a:solidFill>
              </a:rPr>
              <a:t>Give little or no information to the other side</a:t>
            </a:r>
            <a:r>
              <a:rPr lang="en-US" dirty="0">
                <a:solidFill>
                  <a:srgbClr val="141414"/>
                </a:solidFill>
              </a:rPr>
              <a:t>. The less the other negotiator knows about our interests, the better our position. This can include why we want to make the purchase, our preferences, or the point at which we’d decline the deal. Expressing eagerness or need reveals a weakness that could be exploited.</a:t>
            </a:r>
          </a:p>
          <a:p>
            <a:pPr marL="342900" indent="-342900" algn="just" fontAlgn="base">
              <a:buFont typeface="Arial" panose="020B0604020202020204" pitchFamily="34" charset="0"/>
              <a:buChar char="•"/>
            </a:pPr>
            <a:r>
              <a:rPr lang="en-US" dirty="0">
                <a:solidFill>
                  <a:srgbClr val="141414"/>
                </a:solidFill>
              </a:rPr>
              <a:t>The opposite is equally true – </a:t>
            </a:r>
            <a:r>
              <a:rPr lang="en-US" b="1" dirty="0">
                <a:solidFill>
                  <a:srgbClr val="141414"/>
                </a:solidFill>
              </a:rPr>
              <a:t>Try to obtain as much information from the other side as you can. </a:t>
            </a:r>
            <a:r>
              <a:rPr lang="en-US" dirty="0">
                <a:solidFill>
                  <a:srgbClr val="141414"/>
                </a:solidFill>
              </a:rPr>
              <a:t>Any further information uncovered is potential leverage to negotiate a better deal.</a:t>
            </a:r>
          </a:p>
          <a:p>
            <a:pPr marL="342900" indent="-342900" algn="just" fontAlgn="base">
              <a:buFont typeface="Arial" panose="020B0604020202020204" pitchFamily="34" charset="0"/>
              <a:buChar char="•"/>
            </a:pPr>
            <a:r>
              <a:rPr lang="en-US" b="1" dirty="0">
                <a:solidFill>
                  <a:srgbClr val="141414"/>
                </a:solidFill>
              </a:rPr>
              <a:t>Be realistic </a:t>
            </a:r>
            <a:r>
              <a:rPr lang="en-US" dirty="0">
                <a:solidFill>
                  <a:srgbClr val="141414"/>
                </a:solidFill>
              </a:rPr>
              <a:t>– Being too greedy or too stingy will likely result in no agreement. So, keep expectations realistic.</a:t>
            </a:r>
          </a:p>
        </p:txBody>
      </p:sp>
      <p:pic>
        <p:nvPicPr>
          <p:cNvPr id="7" name="Graphic 21">
            <a:extLst>
              <a:ext uri="{FF2B5EF4-FFF2-40B4-BE49-F238E27FC236}">
                <a16:creationId xmlns:a16="http://schemas.microsoft.com/office/drawing/2014/main" id="{D8811F58-41E9-5E11-C495-865C2556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Negotiation tutorial - Distributive bargaining tactics (Pie slicing  strategies)">
            <a:extLst>
              <a:ext uri="{FF2B5EF4-FFF2-40B4-BE49-F238E27FC236}">
                <a16:creationId xmlns:a16="http://schemas.microsoft.com/office/drawing/2014/main" id="{75861854-E08D-CFCB-85A3-7A8F4AD69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2462" y="1625060"/>
            <a:ext cx="4953363" cy="401535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87A55BC-5928-55CE-E65F-6CCDEC03FED0}"/>
              </a:ext>
            </a:extLst>
          </p:cNvPr>
          <p:cNvSpPr txBox="1"/>
          <p:nvPr/>
        </p:nvSpPr>
        <p:spPr>
          <a:xfrm>
            <a:off x="134362" y="6458260"/>
            <a:ext cx="6094324" cy="369332"/>
          </a:xfrm>
          <a:prstGeom prst="rect">
            <a:avLst/>
          </a:prstGeom>
          <a:noFill/>
        </p:spPr>
        <p:txBody>
          <a:bodyPr wrap="square">
            <a:spAutoFit/>
          </a:bodyPr>
          <a:lstStyle/>
          <a:p>
            <a:r>
              <a:rPr lang="en-US" dirty="0"/>
              <a:t>https://www.negotiations.com/articles/negotiation-types/</a:t>
            </a:r>
          </a:p>
        </p:txBody>
      </p:sp>
    </p:spTree>
    <p:extLst>
      <p:ext uri="{BB962C8B-B14F-4D97-AF65-F5344CB8AC3E}">
        <p14:creationId xmlns:p14="http://schemas.microsoft.com/office/powerpoint/2010/main" val="401733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5DCC4-3543-A5DE-BD1E-0E7CB39655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A4E46-5804-C875-43F1-0C6F502409A6}"/>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C655C3-C3CE-AB9F-6E71-11CF2C1FC886}"/>
              </a:ext>
            </a:extLst>
          </p:cNvPr>
          <p:cNvSpPr txBox="1"/>
          <p:nvPr/>
        </p:nvSpPr>
        <p:spPr>
          <a:xfrm>
            <a:off x="2513149" y="1019069"/>
            <a:ext cx="6357581" cy="523220"/>
          </a:xfrm>
          <a:prstGeom prst="rect">
            <a:avLst/>
          </a:prstGeom>
          <a:noFill/>
        </p:spPr>
        <p:txBody>
          <a:bodyPr wrap="square" rtlCol="0">
            <a:spAutoFit/>
          </a:bodyPr>
          <a:lstStyle/>
          <a:p>
            <a:r>
              <a:rPr lang="en-US" sz="2800" b="1" dirty="0">
                <a:latin typeface="Google Sans"/>
              </a:rPr>
              <a:t>Some of Distributive negotiation basics</a:t>
            </a:r>
            <a:endParaRPr lang="en-US" sz="2800" b="1" dirty="0"/>
          </a:p>
        </p:txBody>
      </p:sp>
      <p:sp>
        <p:nvSpPr>
          <p:cNvPr id="5" name="Rectangle 4">
            <a:extLst>
              <a:ext uri="{FF2B5EF4-FFF2-40B4-BE49-F238E27FC236}">
                <a16:creationId xmlns:a16="http://schemas.microsoft.com/office/drawing/2014/main" id="{F87C4F0F-1C75-92AC-04DB-91269E2268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6497119-4F14-2034-E405-2D0D8DAAA5E1}"/>
              </a:ext>
            </a:extLst>
          </p:cNvPr>
          <p:cNvSpPr txBox="1"/>
          <p:nvPr/>
        </p:nvSpPr>
        <p:spPr>
          <a:xfrm>
            <a:off x="747069" y="2244602"/>
            <a:ext cx="5828742" cy="3416320"/>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b="1" dirty="0">
                <a:solidFill>
                  <a:srgbClr val="141414"/>
                </a:solidFill>
              </a:rPr>
              <a:t>Let the other side know you have options </a:t>
            </a:r>
            <a:r>
              <a:rPr lang="en-US" dirty="0">
                <a:solidFill>
                  <a:srgbClr val="141414"/>
                </a:solidFill>
              </a:rPr>
              <a:t>– The only information we should reveal is the fact we have options. This includes other sellers we can purchase from at a competitive price. Reminding the seller of their competition shows our willingness to walk if necessary. It also lets the seller know there will be no negative consequences for us</a:t>
            </a:r>
          </a:p>
          <a:p>
            <a:pPr marL="342900" indent="-342900" algn="just" fontAlgn="base">
              <a:buFont typeface="Arial" panose="020B0604020202020204" pitchFamily="34" charset="0"/>
              <a:buChar char="•"/>
            </a:pPr>
            <a:r>
              <a:rPr lang="en-US" b="1" dirty="0">
                <a:solidFill>
                  <a:srgbClr val="141414"/>
                </a:solidFill>
              </a:rPr>
              <a:t>Make the first offer </a:t>
            </a:r>
            <a:r>
              <a:rPr lang="en-US" dirty="0">
                <a:solidFill>
                  <a:srgbClr val="141414"/>
                </a:solidFill>
              </a:rPr>
              <a:t>– Whatever the first offer is will generally act as a </a:t>
            </a:r>
            <a:r>
              <a:rPr lang="en-US" dirty="0">
                <a:solidFill>
                  <a:srgbClr val="0092DA"/>
                </a:solidFill>
                <a:hlinkClick r:id="rId2" tooltip="anchoring"/>
              </a:rPr>
              <a:t>negotiation anchor</a:t>
            </a:r>
            <a:r>
              <a:rPr lang="en-US" dirty="0">
                <a:solidFill>
                  <a:srgbClr val="141414"/>
                </a:solidFill>
              </a:rPr>
              <a:t>. The anchor becomes the point on which the rest of the negotiation will likely revolve. Try to make the first offer to ensure discussions set off in your favor.</a:t>
            </a:r>
          </a:p>
        </p:txBody>
      </p:sp>
      <p:pic>
        <p:nvPicPr>
          <p:cNvPr id="7" name="Graphic 21">
            <a:extLst>
              <a:ext uri="{FF2B5EF4-FFF2-40B4-BE49-F238E27FC236}">
                <a16:creationId xmlns:a16="http://schemas.microsoft.com/office/drawing/2014/main" id="{7A982237-CEEF-40BF-B9AE-B56D37B2FD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Negotiation tutorial - Distributive bargaining tactics (Pie slicing  strategies)">
            <a:extLst>
              <a:ext uri="{FF2B5EF4-FFF2-40B4-BE49-F238E27FC236}">
                <a16:creationId xmlns:a16="http://schemas.microsoft.com/office/drawing/2014/main" id="{9894BF28-C314-73BD-551B-981CA44639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2462" y="1625060"/>
            <a:ext cx="4953363" cy="401535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0984777-A2B1-F81A-E1FC-7770DC00236F}"/>
              </a:ext>
            </a:extLst>
          </p:cNvPr>
          <p:cNvSpPr txBox="1"/>
          <p:nvPr/>
        </p:nvSpPr>
        <p:spPr>
          <a:xfrm>
            <a:off x="81810" y="6479285"/>
            <a:ext cx="6094324" cy="369332"/>
          </a:xfrm>
          <a:prstGeom prst="rect">
            <a:avLst/>
          </a:prstGeom>
          <a:noFill/>
        </p:spPr>
        <p:txBody>
          <a:bodyPr wrap="square">
            <a:spAutoFit/>
          </a:bodyPr>
          <a:lstStyle/>
          <a:p>
            <a:r>
              <a:rPr lang="en-US" dirty="0"/>
              <a:t>https://www.negotiations.com/articles/negotiation-types/</a:t>
            </a:r>
          </a:p>
        </p:txBody>
      </p:sp>
    </p:spTree>
    <p:extLst>
      <p:ext uri="{BB962C8B-B14F-4D97-AF65-F5344CB8AC3E}">
        <p14:creationId xmlns:p14="http://schemas.microsoft.com/office/powerpoint/2010/main" val="429442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57650-0B61-B72C-FB53-B35F667A8A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458FE8-DA4D-C31C-4F6D-882642E2F9FF}"/>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553632-AC41-F830-6C24-4A91F16EF356}"/>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Distributive negotiation </a:t>
            </a:r>
            <a:endParaRPr lang="en-US" sz="2800" b="1" dirty="0"/>
          </a:p>
        </p:txBody>
      </p:sp>
      <p:sp>
        <p:nvSpPr>
          <p:cNvPr id="5" name="Rectangle 4">
            <a:extLst>
              <a:ext uri="{FF2B5EF4-FFF2-40B4-BE49-F238E27FC236}">
                <a16:creationId xmlns:a16="http://schemas.microsoft.com/office/drawing/2014/main" id="{6DEAFB26-79E8-DA4C-6DFF-1216C161AC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7274673-126D-5555-E476-75D7A3FC3959}"/>
              </a:ext>
            </a:extLst>
          </p:cNvPr>
          <p:cNvSpPr txBox="1"/>
          <p:nvPr/>
        </p:nvSpPr>
        <p:spPr>
          <a:xfrm>
            <a:off x="747069" y="2509836"/>
            <a:ext cx="5828742" cy="2246769"/>
          </a:xfrm>
          <a:prstGeom prst="rect">
            <a:avLst/>
          </a:prstGeom>
          <a:noFill/>
        </p:spPr>
        <p:txBody>
          <a:bodyPr wrap="square" rtlCol="0">
            <a:spAutoFit/>
          </a:bodyPr>
          <a:lstStyle/>
          <a:p>
            <a:pPr algn="ctr" fontAlgn="ctr"/>
            <a:r>
              <a:rPr lang="en-US" sz="2000" dirty="0"/>
              <a:t>Distributive negotiation, while sometimes necessary, has several significant drawbacks. It often leads to strained relationships, a win-lose outcome, and missed opportunities for mutual benefit. Additionally, it can foster distrust, discourage collaboration, and may even involve deceptive tactics, ultimately hindering long-term success. </a:t>
            </a:r>
          </a:p>
        </p:txBody>
      </p:sp>
      <p:pic>
        <p:nvPicPr>
          <p:cNvPr id="7" name="Graphic 21">
            <a:extLst>
              <a:ext uri="{FF2B5EF4-FFF2-40B4-BE49-F238E27FC236}">
                <a16:creationId xmlns:a16="http://schemas.microsoft.com/office/drawing/2014/main" id="{EA2313FF-9338-D887-441E-70ABA1D482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2DA3147-0EC6-3650-1D23-3777225ADD67}"/>
              </a:ext>
            </a:extLst>
          </p:cNvPr>
          <p:cNvPicPr>
            <a:picLocks noChangeAspect="1"/>
          </p:cNvPicPr>
          <p:nvPr/>
        </p:nvPicPr>
        <p:blipFill>
          <a:blip r:embed="rId3"/>
          <a:srcRect l="24763" t="12713" r="27421" b="44215"/>
          <a:stretch>
            <a:fillRect/>
          </a:stretch>
        </p:blipFill>
        <p:spPr>
          <a:xfrm>
            <a:off x="7030628" y="1428972"/>
            <a:ext cx="4918841" cy="4551414"/>
          </a:xfrm>
          <a:prstGeom prst="rect">
            <a:avLst/>
          </a:prstGeom>
        </p:spPr>
      </p:pic>
    </p:spTree>
    <p:extLst>
      <p:ext uri="{BB962C8B-B14F-4D97-AF65-F5344CB8AC3E}">
        <p14:creationId xmlns:p14="http://schemas.microsoft.com/office/powerpoint/2010/main" val="2003270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FEF2E-A47C-BBF7-5C15-994587F51D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4C1666-6361-A384-5BEF-D91F54D095DC}"/>
              </a:ext>
            </a:extLst>
          </p:cNvPr>
          <p:cNvSpPr/>
          <p:nvPr/>
        </p:nvSpPr>
        <p:spPr>
          <a:xfrm>
            <a:off x="617280" y="1685495"/>
            <a:ext cx="108660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3F0610-1C07-E235-3475-8CE39D7B56C3}"/>
              </a:ext>
            </a:extLst>
          </p:cNvPr>
          <p:cNvSpPr txBox="1"/>
          <p:nvPr/>
        </p:nvSpPr>
        <p:spPr>
          <a:xfrm>
            <a:off x="2113757" y="1083696"/>
            <a:ext cx="6641360" cy="523220"/>
          </a:xfrm>
          <a:prstGeom prst="rect">
            <a:avLst/>
          </a:prstGeom>
          <a:noFill/>
        </p:spPr>
        <p:txBody>
          <a:bodyPr wrap="square" rtlCol="0">
            <a:spAutoFit/>
          </a:bodyPr>
          <a:lstStyle/>
          <a:p>
            <a:pPr algn="ctr"/>
            <a:r>
              <a:rPr lang="en-US" sz="2800" b="1" dirty="0">
                <a:latin typeface="Google Sans"/>
              </a:rPr>
              <a:t>Disadvantages of Distributive negotiation </a:t>
            </a:r>
            <a:endParaRPr lang="en-US" sz="2800" b="1" dirty="0"/>
          </a:p>
        </p:txBody>
      </p:sp>
      <p:sp>
        <p:nvSpPr>
          <p:cNvPr id="5" name="Rectangle 4">
            <a:extLst>
              <a:ext uri="{FF2B5EF4-FFF2-40B4-BE49-F238E27FC236}">
                <a16:creationId xmlns:a16="http://schemas.microsoft.com/office/drawing/2014/main" id="{F9508A9E-3260-8270-0CC6-203357E3D957}"/>
              </a:ext>
            </a:extLst>
          </p:cNvPr>
          <p:cNvSpPr/>
          <p:nvPr/>
        </p:nvSpPr>
        <p:spPr>
          <a:xfrm>
            <a:off x="837204" y="697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257C48-0874-77D5-1909-0CD8F6281732}"/>
              </a:ext>
            </a:extLst>
          </p:cNvPr>
          <p:cNvSpPr txBox="1"/>
          <p:nvPr/>
        </p:nvSpPr>
        <p:spPr>
          <a:xfrm>
            <a:off x="722826" y="1947097"/>
            <a:ext cx="10631970" cy="3847207"/>
          </a:xfrm>
          <a:prstGeom prst="rect">
            <a:avLst/>
          </a:prstGeom>
          <a:noFill/>
        </p:spPr>
        <p:txBody>
          <a:bodyPr wrap="square" rtlCol="0">
            <a:spAutoFit/>
          </a:bodyPr>
          <a:lstStyle/>
          <a:p>
            <a:pPr marL="342900" indent="-342900" algn="just">
              <a:buFont typeface="+mj-lt"/>
              <a:buAutoNum type="arabicPeriod"/>
            </a:pPr>
            <a:r>
              <a:rPr lang="en-US" b="1" dirty="0"/>
              <a:t>Damaged Relationships: </a:t>
            </a:r>
            <a:r>
              <a:rPr lang="en-US" sz="1600" dirty="0"/>
              <a:t>Distributive negotiation focuses on maximizing one's own gains, which can create a competitive and adversarial atmosphere. This can damage trust and make future collaboration more difficult. </a:t>
            </a:r>
          </a:p>
          <a:p>
            <a:pPr marL="342900" indent="-342900" algn="just">
              <a:buFont typeface="+mj-lt"/>
              <a:buAutoNum type="arabicPeriod"/>
            </a:pPr>
            <a:r>
              <a:rPr lang="en-US" b="1" dirty="0"/>
              <a:t>Win-Lose Outcomes: </a:t>
            </a:r>
            <a:r>
              <a:rPr lang="en-US" sz="1600" dirty="0"/>
              <a:t>The core of distributive negotiation is the idea of a fixed pie, where one party's gain is another's loss. This can leave one party feeling unsatisfied and resentful, even if they achieved a "win". </a:t>
            </a:r>
          </a:p>
          <a:p>
            <a:pPr marL="342900" indent="-342900" algn="just">
              <a:buFont typeface="+mj-lt"/>
              <a:buAutoNum type="arabicPeriod"/>
            </a:pPr>
            <a:r>
              <a:rPr lang="en-US" b="1" dirty="0"/>
              <a:t>Missed Opportunities: </a:t>
            </a:r>
            <a:r>
              <a:rPr lang="en-US" sz="1600" dirty="0"/>
              <a:t>By prioritizing individual gains, negotiators might overlook potential opportunities for mutually beneficial solutions that could have been discovered through a more collaborative approach (integrative negotiation). </a:t>
            </a:r>
            <a:endParaRPr lang="en-US" dirty="0"/>
          </a:p>
          <a:p>
            <a:pPr marL="342900" indent="-342900" algn="just">
              <a:buFont typeface="+mj-lt"/>
              <a:buAutoNum type="arabicPeriod"/>
            </a:pPr>
            <a:r>
              <a:rPr lang="en-US" b="1" dirty="0"/>
              <a:t>Lack of Trust and Cooperation: </a:t>
            </a:r>
            <a:r>
              <a:rPr lang="en-US" sz="1600" dirty="0"/>
              <a:t>The competitive nature of distributive bargaining can breed distrust, making it harder to build a positive working relationship or collaborate effectively on future projects.</a:t>
            </a:r>
            <a:r>
              <a:rPr lang="en-US" dirty="0"/>
              <a:t> </a:t>
            </a:r>
          </a:p>
          <a:p>
            <a:pPr marL="342900" indent="-342900" algn="just">
              <a:buFont typeface="+mj-lt"/>
              <a:buAutoNum type="arabicPeriod"/>
            </a:pPr>
            <a:r>
              <a:rPr lang="en-US" b="1" dirty="0"/>
              <a:t>Deceptive Tactics: </a:t>
            </a:r>
            <a:r>
              <a:rPr lang="en-US" sz="1600" dirty="0"/>
              <a:t>In some cases, distributive negotiation can involve dishonesty, manipulation, and withholding of information to gain an advantage. This can be harmful to the overall negotiation process and relationships. </a:t>
            </a:r>
          </a:p>
          <a:p>
            <a:pPr marL="342900" indent="-342900" algn="just">
              <a:buFont typeface="+mj-lt"/>
              <a:buAutoNum type="arabicPeriod"/>
            </a:pPr>
            <a:r>
              <a:rPr lang="en-US" b="1" dirty="0"/>
              <a:t>Time-Consuming</a:t>
            </a:r>
            <a:r>
              <a:rPr lang="en-US" sz="1600" b="1" dirty="0"/>
              <a:t>: </a:t>
            </a:r>
            <a:r>
              <a:rPr lang="en-US" sz="1600" dirty="0"/>
              <a:t>If parties are far apart on their positions, the negotiation can become protracted and time-consuming, especially when each side is focused on maximizing their own outcome. </a:t>
            </a:r>
            <a:endParaRPr lang="en-US" dirty="0"/>
          </a:p>
          <a:p>
            <a:pPr marL="342900" indent="-342900" algn="just">
              <a:buFont typeface="+mj-lt"/>
              <a:buAutoNum type="arabicPeriod"/>
            </a:pPr>
            <a:r>
              <a:rPr lang="en-US" b="1" dirty="0"/>
              <a:t>Focus on Short-Term Gains: </a:t>
            </a:r>
            <a:r>
              <a:rPr lang="en-US" sz="1600" dirty="0"/>
              <a:t>Distributive negotiation often prioritizes immediate gains over long-term benefits, potentially sacrificing future opportunities for the sake of a quick win.</a:t>
            </a:r>
            <a:endParaRPr lang="en-US" dirty="0"/>
          </a:p>
        </p:txBody>
      </p:sp>
      <p:pic>
        <p:nvPicPr>
          <p:cNvPr id="7" name="Graphic 21">
            <a:extLst>
              <a:ext uri="{FF2B5EF4-FFF2-40B4-BE49-F238E27FC236}">
                <a16:creationId xmlns:a16="http://schemas.microsoft.com/office/drawing/2014/main" id="{5EDDA771-C35C-0AAE-33DA-2DE5D15E8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422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F71EA-14C1-28A0-9773-5FCB057FDD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15AB1A-0618-8056-4339-0D1C069E8B6C}"/>
              </a:ext>
            </a:extLst>
          </p:cNvPr>
          <p:cNvSpPr/>
          <p:nvPr/>
        </p:nvSpPr>
        <p:spPr>
          <a:xfrm>
            <a:off x="617280" y="1685495"/>
            <a:ext cx="10866028" cy="4731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2BEFB5-0CAB-9FE9-F2BB-FA10EE0183A1}"/>
              </a:ext>
            </a:extLst>
          </p:cNvPr>
          <p:cNvSpPr txBox="1"/>
          <p:nvPr/>
        </p:nvSpPr>
        <p:spPr>
          <a:xfrm>
            <a:off x="1800606" y="1083696"/>
            <a:ext cx="8821465" cy="523220"/>
          </a:xfrm>
          <a:prstGeom prst="rect">
            <a:avLst/>
          </a:prstGeom>
          <a:noFill/>
        </p:spPr>
        <p:txBody>
          <a:bodyPr wrap="square" rtlCol="0">
            <a:spAutoFit/>
          </a:bodyPr>
          <a:lstStyle/>
          <a:p>
            <a:r>
              <a:rPr lang="en-US" sz="2800" b="1" dirty="0">
                <a:latin typeface="Google Sans"/>
              </a:rPr>
              <a:t>When you can use this style and when you avoid using it</a:t>
            </a:r>
            <a:endParaRPr lang="en-US" sz="2800" b="1" dirty="0"/>
          </a:p>
        </p:txBody>
      </p:sp>
      <p:sp>
        <p:nvSpPr>
          <p:cNvPr id="5" name="Rectangle 4">
            <a:extLst>
              <a:ext uri="{FF2B5EF4-FFF2-40B4-BE49-F238E27FC236}">
                <a16:creationId xmlns:a16="http://schemas.microsoft.com/office/drawing/2014/main" id="{69E173D3-76AD-E46D-41EA-2C0585E08810}"/>
              </a:ext>
            </a:extLst>
          </p:cNvPr>
          <p:cNvSpPr/>
          <p:nvPr/>
        </p:nvSpPr>
        <p:spPr>
          <a:xfrm>
            <a:off x="386268" y="697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911BE25-5918-FDAA-E4A1-F2273D20A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380B60B9-6FF2-D4A2-446D-5E77D3B69FFD}"/>
              </a:ext>
            </a:extLst>
          </p:cNvPr>
          <p:cNvGraphicFramePr>
            <a:graphicFrameLocks noGrp="1"/>
          </p:cNvGraphicFramePr>
          <p:nvPr>
            <p:extLst>
              <p:ext uri="{D42A27DB-BD31-4B8C-83A1-F6EECF244321}">
                <p14:modId xmlns:p14="http://schemas.microsoft.com/office/powerpoint/2010/main" val="1873843142"/>
              </p:ext>
            </p:extLst>
          </p:nvPr>
        </p:nvGraphicFramePr>
        <p:xfrm>
          <a:off x="734956" y="1942258"/>
          <a:ext cx="10646104" cy="4302760"/>
        </p:xfrm>
        <a:graphic>
          <a:graphicData uri="http://schemas.openxmlformats.org/drawingml/2006/table">
            <a:tbl>
              <a:tblPr firstRow="1" bandRow="1">
                <a:tableStyleId>{5C22544A-7EE6-4342-B048-85BDC9FD1C3A}</a:tableStyleId>
              </a:tblPr>
              <a:tblGrid>
                <a:gridCol w="5323052">
                  <a:extLst>
                    <a:ext uri="{9D8B030D-6E8A-4147-A177-3AD203B41FA5}">
                      <a16:colId xmlns:a16="http://schemas.microsoft.com/office/drawing/2014/main" val="689953605"/>
                    </a:ext>
                  </a:extLst>
                </a:gridCol>
                <a:gridCol w="5323052">
                  <a:extLst>
                    <a:ext uri="{9D8B030D-6E8A-4147-A177-3AD203B41FA5}">
                      <a16:colId xmlns:a16="http://schemas.microsoft.com/office/drawing/2014/main" val="64676481"/>
                    </a:ext>
                  </a:extLst>
                </a:gridCol>
              </a:tblGrid>
              <a:tr h="370840">
                <a:tc>
                  <a:txBody>
                    <a:bodyPr/>
                    <a:lstStyle/>
                    <a:p>
                      <a:pPr algn="ctr"/>
                      <a:r>
                        <a:rPr lang="en-US" sz="2400" b="1" i="0" kern="1200" dirty="0">
                          <a:solidFill>
                            <a:srgbClr val="C00000"/>
                          </a:solidFill>
                          <a:effectLst/>
                          <a:latin typeface="+mn-lt"/>
                          <a:ea typeface="+mn-ea"/>
                          <a:cs typeface="+mn-cs"/>
                        </a:rPr>
                        <a:t>Advantages – use this style if:</a:t>
                      </a:r>
                    </a:p>
                    <a:p>
                      <a:pPr algn="ctr"/>
                      <a:endParaRPr lang="en-US" sz="2400" dirty="0">
                        <a:solidFill>
                          <a:srgbClr val="C00000"/>
                        </a:solidFill>
                      </a:endParaRPr>
                    </a:p>
                  </a:txBody>
                  <a:tcPr>
                    <a:solidFill>
                      <a:schemeClr val="tx2">
                        <a:lumMod val="20000"/>
                        <a:lumOff val="80000"/>
                      </a:schemeClr>
                    </a:solidFill>
                  </a:tcPr>
                </a:tc>
                <a:tc>
                  <a:txBody>
                    <a:bodyPr/>
                    <a:lstStyle/>
                    <a:p>
                      <a:pPr algn="ctr"/>
                      <a:r>
                        <a:rPr lang="en-US" sz="2400" b="1" i="0" kern="1200" dirty="0">
                          <a:solidFill>
                            <a:srgbClr val="C00000"/>
                          </a:solidFill>
                          <a:effectLst/>
                          <a:latin typeface="+mn-lt"/>
                          <a:ea typeface="+mn-ea"/>
                          <a:cs typeface="+mn-cs"/>
                        </a:rPr>
                        <a:t>Disadvantages – avoid using this style if:</a:t>
                      </a:r>
                      <a:endParaRPr lang="en-US" sz="2400" dirty="0">
                        <a:solidFill>
                          <a:srgbClr val="C00000"/>
                        </a:solidFill>
                      </a:endParaRPr>
                    </a:p>
                  </a:txBody>
                  <a:tcPr>
                    <a:solidFill>
                      <a:schemeClr val="tx2">
                        <a:lumMod val="20000"/>
                        <a:lumOff val="80000"/>
                      </a:schemeClr>
                    </a:solidFill>
                  </a:tcPr>
                </a:tc>
                <a:extLst>
                  <a:ext uri="{0D108BD9-81ED-4DB2-BD59-A6C34878D82A}">
                    <a16:rowId xmlns:a16="http://schemas.microsoft.com/office/drawing/2014/main" val="4255486889"/>
                  </a:ext>
                </a:extLst>
              </a:tr>
              <a:tr h="370840">
                <a:tc>
                  <a:txBody>
                    <a:bodyPr/>
                    <a:lstStyle/>
                    <a:p>
                      <a:r>
                        <a:rPr lang="en-US" sz="1800" b="0" i="0" kern="1200" dirty="0">
                          <a:solidFill>
                            <a:schemeClr val="dk1"/>
                          </a:solidFill>
                          <a:effectLst/>
                          <a:latin typeface="+mn-lt"/>
                          <a:ea typeface="+mn-ea"/>
                          <a:cs typeface="+mn-cs"/>
                        </a:rPr>
                        <a:t>You need to act fast</a:t>
                      </a:r>
                      <a:endParaRPr lang="en-US" dirty="0"/>
                    </a:p>
                  </a:txBody>
                  <a:tcPr>
                    <a:solidFill>
                      <a:schemeClr val="bg2"/>
                    </a:solidFill>
                  </a:tcPr>
                </a:tc>
                <a:tc>
                  <a:txBody>
                    <a:bodyPr/>
                    <a:lstStyle/>
                    <a:p>
                      <a:r>
                        <a:rPr lang="en-US" sz="1800" b="0" i="0" kern="1200" dirty="0">
                          <a:solidFill>
                            <a:schemeClr val="dk1"/>
                          </a:solidFill>
                          <a:effectLst/>
                          <a:latin typeface="+mn-lt"/>
                          <a:ea typeface="+mn-ea"/>
                          <a:cs typeface="+mn-cs"/>
                        </a:rPr>
                        <a:t>You fear admitting ignorance of uncertainty</a:t>
                      </a:r>
                      <a:endParaRPr lang="en-US" dirty="0"/>
                    </a:p>
                  </a:txBody>
                  <a:tcPr>
                    <a:solidFill>
                      <a:schemeClr val="bg2"/>
                    </a:solidFill>
                  </a:tcPr>
                </a:tc>
                <a:extLst>
                  <a:ext uri="{0D108BD9-81ED-4DB2-BD59-A6C34878D82A}">
                    <a16:rowId xmlns:a16="http://schemas.microsoft.com/office/drawing/2014/main" val="986854096"/>
                  </a:ext>
                </a:extLst>
              </a:tr>
              <a:tr h="370840">
                <a:tc>
                  <a:txBody>
                    <a:bodyPr/>
                    <a:lstStyle/>
                    <a:p>
                      <a:r>
                        <a:rPr lang="en-US" sz="1800" b="0" i="0" kern="1200" dirty="0">
                          <a:solidFill>
                            <a:schemeClr val="dk1"/>
                          </a:solidFill>
                          <a:effectLst/>
                          <a:latin typeface="+mn-lt"/>
                          <a:ea typeface="+mn-ea"/>
                          <a:cs typeface="+mn-cs"/>
                        </a:rPr>
                        <a:t>You are 100% sure you’re right about the situation</a:t>
                      </a:r>
                      <a:endParaRPr lang="en-US" dirty="0"/>
                    </a:p>
                  </a:txBody>
                  <a:tcPr>
                    <a:solidFill>
                      <a:schemeClr val="bg2"/>
                    </a:solidFill>
                  </a:tcPr>
                </a:tc>
                <a:tc>
                  <a:txBody>
                    <a:bodyPr/>
                    <a:lstStyle/>
                    <a:p>
                      <a:r>
                        <a:rPr lang="en-US" sz="1800" b="0" i="0" kern="1200" dirty="0">
                          <a:solidFill>
                            <a:schemeClr val="dk1"/>
                          </a:solidFill>
                          <a:effectLst/>
                          <a:latin typeface="+mn-lt"/>
                          <a:ea typeface="+mn-ea"/>
                          <a:cs typeface="+mn-cs"/>
                        </a:rPr>
                        <a:t>You want to reduce communication and to not give opportunity to explore alternative solutions</a:t>
                      </a:r>
                      <a:endParaRPr lang="en-US" dirty="0"/>
                    </a:p>
                  </a:txBody>
                  <a:tcPr>
                    <a:solidFill>
                      <a:schemeClr val="bg2"/>
                    </a:solidFill>
                  </a:tcPr>
                </a:tc>
                <a:extLst>
                  <a:ext uri="{0D108BD9-81ED-4DB2-BD59-A6C34878D82A}">
                    <a16:rowId xmlns:a16="http://schemas.microsoft.com/office/drawing/2014/main" val="3808283612"/>
                  </a:ext>
                </a:extLst>
              </a:tr>
              <a:tr h="370840">
                <a:tc>
                  <a:txBody>
                    <a:bodyPr/>
                    <a:lstStyle/>
                    <a:p>
                      <a:r>
                        <a:rPr lang="en-US" sz="1800" b="0" i="0" kern="1200" dirty="0">
                          <a:solidFill>
                            <a:schemeClr val="dk1"/>
                          </a:solidFill>
                          <a:effectLst/>
                          <a:latin typeface="+mn-lt"/>
                          <a:ea typeface="+mn-ea"/>
                          <a:cs typeface="+mn-cs"/>
                        </a:rPr>
                        <a:t>You are dealing with an opponent who will abuse you if you show non-competitive behavior</a:t>
                      </a:r>
                      <a:endParaRPr lang="en-US" dirty="0"/>
                    </a:p>
                  </a:txBody>
                  <a:tcPr>
                    <a:solidFill>
                      <a:schemeClr val="bg2"/>
                    </a:solidFill>
                  </a:tcPr>
                </a:tc>
                <a:tc>
                  <a:txBody>
                    <a:bodyPr/>
                    <a:lstStyle/>
                    <a:p>
                      <a:r>
                        <a:rPr lang="en-US" sz="1800" b="0" i="0" kern="1200" dirty="0">
                          <a:solidFill>
                            <a:schemeClr val="dk1"/>
                          </a:solidFill>
                          <a:effectLst/>
                          <a:latin typeface="+mn-lt"/>
                          <a:ea typeface="+mn-ea"/>
                          <a:cs typeface="+mn-cs"/>
                        </a:rPr>
                        <a:t>You’ll be surrounded by a ‘yes’ team. Because it’s tough to disagree with a competitive negotiator in your team</a:t>
                      </a:r>
                      <a:endParaRPr lang="en-US" dirty="0"/>
                    </a:p>
                  </a:txBody>
                  <a:tcPr>
                    <a:solidFill>
                      <a:schemeClr val="bg2"/>
                    </a:solidFill>
                  </a:tcPr>
                </a:tc>
                <a:extLst>
                  <a:ext uri="{0D108BD9-81ED-4DB2-BD59-A6C34878D82A}">
                    <a16:rowId xmlns:a16="http://schemas.microsoft.com/office/drawing/2014/main" val="3838121326"/>
                  </a:ext>
                </a:extLst>
              </a:tr>
              <a:tr h="370840">
                <a:tc>
                  <a:txBody>
                    <a:bodyPr/>
                    <a:lstStyle/>
                    <a:p>
                      <a:r>
                        <a:rPr lang="en-US" sz="1800" b="0" i="0" kern="1200" dirty="0">
                          <a:solidFill>
                            <a:schemeClr val="dk1"/>
                          </a:solidFill>
                          <a:effectLst/>
                          <a:latin typeface="+mn-lt"/>
                          <a:ea typeface="+mn-ea"/>
                          <a:cs typeface="+mn-cs"/>
                        </a:rPr>
                        <a:t>The situation is important and an unpopular decision needs to be taken</a:t>
                      </a:r>
                      <a:endParaRPr lang="en-US" dirty="0"/>
                    </a:p>
                  </a:txBody>
                  <a:tcPr>
                    <a:solidFill>
                      <a:schemeClr val="bg2"/>
                    </a:solidFill>
                  </a:tcPr>
                </a:tc>
                <a:tc>
                  <a:txBody>
                    <a:bodyPr/>
                    <a:lstStyle/>
                    <a:p>
                      <a:r>
                        <a:rPr lang="en-US" sz="1800" b="0" i="0" kern="1200" dirty="0">
                          <a:solidFill>
                            <a:schemeClr val="dk1"/>
                          </a:solidFill>
                          <a:effectLst/>
                          <a:latin typeface="+mn-lt"/>
                          <a:ea typeface="+mn-ea"/>
                          <a:cs typeface="+mn-cs"/>
                        </a:rPr>
                        <a:t>You might damage the relationship with your opponent</a:t>
                      </a:r>
                      <a:endParaRPr lang="en-US" dirty="0"/>
                    </a:p>
                  </a:txBody>
                  <a:tcPr>
                    <a:solidFill>
                      <a:schemeClr val="bg2"/>
                    </a:solidFill>
                  </a:tcPr>
                </a:tc>
                <a:extLst>
                  <a:ext uri="{0D108BD9-81ED-4DB2-BD59-A6C34878D82A}">
                    <a16:rowId xmlns:a16="http://schemas.microsoft.com/office/drawing/2014/main" val="276438898"/>
                  </a:ext>
                </a:extLst>
              </a:tr>
              <a:tr h="370840">
                <a:tc>
                  <a:txBody>
                    <a:bodyPr/>
                    <a:lstStyle/>
                    <a:p>
                      <a:r>
                        <a:rPr lang="en-US" sz="1800" b="0" i="0" kern="1200" dirty="0">
                          <a:solidFill>
                            <a:schemeClr val="dk1"/>
                          </a:solidFill>
                          <a:effectLst/>
                          <a:latin typeface="+mn-lt"/>
                          <a:ea typeface="+mn-ea"/>
                          <a:cs typeface="+mn-cs"/>
                        </a:rPr>
                        <a:t>Other negotiation styles are not possible</a:t>
                      </a:r>
                      <a:endParaRPr lang="en-US" dirty="0"/>
                    </a:p>
                  </a:txBody>
                  <a:tcPr>
                    <a:solidFill>
                      <a:schemeClr val="bg2"/>
                    </a:solidFill>
                  </a:tcPr>
                </a:tc>
                <a:tc>
                  <a:txBody>
                    <a:bodyPr/>
                    <a:lstStyle/>
                    <a:p>
                      <a:r>
                        <a:rPr lang="en-US" sz="1800" b="0" i="0" kern="1200" dirty="0">
                          <a:solidFill>
                            <a:schemeClr val="dk1"/>
                          </a:solidFill>
                          <a:effectLst/>
                          <a:latin typeface="+mn-lt"/>
                          <a:ea typeface="+mn-ea"/>
                          <a:cs typeface="+mn-cs"/>
                        </a:rPr>
                        <a:t>You’ll receive little commitment from your opponent which adds risks to the implementation phase of your deal</a:t>
                      </a:r>
                      <a:endParaRPr lang="en-US" dirty="0"/>
                    </a:p>
                  </a:txBody>
                  <a:tcPr>
                    <a:solidFill>
                      <a:schemeClr val="bg2"/>
                    </a:solidFill>
                  </a:tcPr>
                </a:tc>
                <a:extLst>
                  <a:ext uri="{0D108BD9-81ED-4DB2-BD59-A6C34878D82A}">
                    <a16:rowId xmlns:a16="http://schemas.microsoft.com/office/drawing/2014/main" val="3443234877"/>
                  </a:ext>
                </a:extLst>
              </a:tr>
            </a:tbl>
          </a:graphicData>
        </a:graphic>
      </p:graphicFrame>
    </p:spTree>
    <p:extLst>
      <p:ext uri="{BB962C8B-B14F-4D97-AF65-F5344CB8AC3E}">
        <p14:creationId xmlns:p14="http://schemas.microsoft.com/office/powerpoint/2010/main" val="216744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43F7B-0436-F7CD-2F30-D452AEECFD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5333C-F63F-7106-C083-803C93ED6B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CB3630-D743-8938-E91D-CDCEBAE73E8F}"/>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Integrative Negotiation </a:t>
            </a:r>
            <a:endParaRPr lang="en-US" sz="2800" b="1" dirty="0"/>
          </a:p>
        </p:txBody>
      </p:sp>
      <p:sp>
        <p:nvSpPr>
          <p:cNvPr id="5" name="Rectangle 4">
            <a:extLst>
              <a:ext uri="{FF2B5EF4-FFF2-40B4-BE49-F238E27FC236}">
                <a16:creationId xmlns:a16="http://schemas.microsoft.com/office/drawing/2014/main" id="{367EC81B-557B-81E4-7F32-AF17D6331F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190D387-79B0-D228-9ABD-FF1C686CF0FD}"/>
              </a:ext>
            </a:extLst>
          </p:cNvPr>
          <p:cNvSpPr txBox="1"/>
          <p:nvPr/>
        </p:nvSpPr>
        <p:spPr>
          <a:xfrm>
            <a:off x="889000" y="2370491"/>
            <a:ext cx="10541000" cy="3416320"/>
          </a:xfrm>
          <a:prstGeom prst="rect">
            <a:avLst/>
          </a:prstGeom>
          <a:noFill/>
        </p:spPr>
        <p:txBody>
          <a:bodyPr wrap="square" rtlCol="0">
            <a:spAutoFit/>
          </a:bodyPr>
          <a:lstStyle/>
          <a:p>
            <a:pPr algn="ctr" fontAlgn="base"/>
            <a:r>
              <a:rPr lang="en-US" sz="2400" dirty="0">
                <a:solidFill>
                  <a:srgbClr val="141414"/>
                </a:solidFill>
              </a:rPr>
              <a:t>In the real world of business, the results often tilt in favor of one side over the other. This is because it’s unlikely that both sides will come to the table at equal strength when talks begin.</a:t>
            </a:r>
          </a:p>
          <a:p>
            <a:pPr algn="ctr" fontAlgn="base"/>
            <a:endParaRPr lang="en-US" sz="2400" dirty="0">
              <a:solidFill>
                <a:srgbClr val="141414"/>
              </a:solidFill>
            </a:endParaRPr>
          </a:p>
          <a:p>
            <a:pPr algn="ctr" fontAlgn="base"/>
            <a:endParaRPr lang="en-US" sz="2400" dirty="0">
              <a:solidFill>
                <a:srgbClr val="141414"/>
              </a:solidFill>
            </a:endParaRPr>
          </a:p>
          <a:p>
            <a:pPr algn="ctr" fontAlgn="base"/>
            <a:r>
              <a:rPr lang="en-US" sz="2400" dirty="0">
                <a:solidFill>
                  <a:srgbClr val="141414"/>
                </a:solidFill>
              </a:rPr>
              <a:t>Nonetheless, there are many advantages when both teams take a cooperative approach. Skillful mutual problem-solving generally involves some form of making value-for-value concessions. This is usually in conjunction with creative problem-solving.</a:t>
            </a:r>
          </a:p>
        </p:txBody>
      </p:sp>
      <p:pic>
        <p:nvPicPr>
          <p:cNvPr id="7" name="Graphic 21">
            <a:extLst>
              <a:ext uri="{FF2B5EF4-FFF2-40B4-BE49-F238E27FC236}">
                <a16:creationId xmlns:a16="http://schemas.microsoft.com/office/drawing/2014/main" id="{E923A2E8-967A-D1F4-558D-C6B9797160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1226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BF0E5-712D-899D-0336-CD22E689D2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C2D76-0430-F960-7093-F2E7693B9966}"/>
              </a:ext>
            </a:extLst>
          </p:cNvPr>
          <p:cNvSpPr/>
          <p:nvPr/>
        </p:nvSpPr>
        <p:spPr>
          <a:xfrm>
            <a:off x="61728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CCF303-7EB8-8350-D42B-96BBA50B2C6C}"/>
              </a:ext>
            </a:extLst>
          </p:cNvPr>
          <p:cNvSpPr txBox="1"/>
          <p:nvPr/>
        </p:nvSpPr>
        <p:spPr>
          <a:xfrm>
            <a:off x="2513150" y="1019069"/>
            <a:ext cx="5348588" cy="523220"/>
          </a:xfrm>
          <a:prstGeom prst="rect">
            <a:avLst/>
          </a:prstGeom>
          <a:noFill/>
        </p:spPr>
        <p:txBody>
          <a:bodyPr wrap="square" rtlCol="0">
            <a:spAutoFit/>
          </a:bodyPr>
          <a:lstStyle/>
          <a:p>
            <a:pPr algn="ctr"/>
            <a:r>
              <a:rPr lang="en-US" sz="2800" b="1" dirty="0">
                <a:latin typeface="Google Sans"/>
              </a:rPr>
              <a:t>Integrative Negotiation Definition</a:t>
            </a:r>
            <a:endParaRPr lang="en-US" sz="2800" b="1" dirty="0"/>
          </a:p>
        </p:txBody>
      </p:sp>
      <p:sp>
        <p:nvSpPr>
          <p:cNvPr id="5" name="Rectangle 4">
            <a:extLst>
              <a:ext uri="{FF2B5EF4-FFF2-40B4-BE49-F238E27FC236}">
                <a16:creationId xmlns:a16="http://schemas.microsoft.com/office/drawing/2014/main" id="{EA2883FE-ADBA-861B-AF01-E99F90245E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61D5E73-497A-32C9-BB7C-DB011B4B2003}"/>
              </a:ext>
            </a:extLst>
          </p:cNvPr>
          <p:cNvSpPr txBox="1"/>
          <p:nvPr/>
        </p:nvSpPr>
        <p:spPr>
          <a:xfrm>
            <a:off x="753140" y="2111299"/>
            <a:ext cx="10541000" cy="4001095"/>
          </a:xfrm>
          <a:prstGeom prst="rect">
            <a:avLst/>
          </a:prstGeom>
          <a:noFill/>
        </p:spPr>
        <p:txBody>
          <a:bodyPr wrap="square" rtlCol="0">
            <a:spAutoFit/>
          </a:bodyPr>
          <a:lstStyle/>
          <a:p>
            <a:pPr algn="ctr"/>
            <a:r>
              <a:rPr lang="en-US" sz="2400" dirty="0"/>
              <a:t>Integrative negotiation, also known as integrative bargaining, interest-based bargaining, or win-win bargaining, is a negotiation strategy where parties collaborate to find a solution that satisfies the needs and interests of everyone involved. It moves away from the traditional "win-lose" or distributive approach and focuses on finding mutually beneficial outcomes through open communication, creativity, and compromise. </a:t>
            </a:r>
          </a:p>
          <a:p>
            <a:pPr algn="ctr"/>
            <a:endParaRPr lang="en-US" sz="2800" dirty="0">
              <a:latin typeface="Google Sans"/>
            </a:endParaRPr>
          </a:p>
          <a:p>
            <a:pPr algn="ctr"/>
            <a:r>
              <a:rPr lang="en-US" dirty="0">
                <a:solidFill>
                  <a:srgbClr val="141414"/>
                </a:solidFill>
                <a:latin typeface="Open Sans" panose="020B0606030504020204" pitchFamily="34" charset="0"/>
              </a:rPr>
              <a:t>Generally, integrative negotiations are </a:t>
            </a:r>
            <a:r>
              <a:rPr lang="en-US" b="1" dirty="0">
                <a:solidFill>
                  <a:srgbClr val="C00000"/>
                </a:solidFill>
                <a:latin typeface="Open Sans" panose="020B0606030504020204" pitchFamily="34" charset="0"/>
              </a:rPr>
              <a:t>future-focused, with long-term relationships </a:t>
            </a:r>
            <a:r>
              <a:rPr lang="en-US" dirty="0">
                <a:solidFill>
                  <a:srgbClr val="141414"/>
                </a:solidFill>
                <a:latin typeface="Open Sans" panose="020B0606030504020204" pitchFamily="34" charset="0"/>
              </a:rPr>
              <a:t>in mind. It aims to create ongoing mutual gains. This mutually beneficial type of negotiation outcome is often described as the</a:t>
            </a:r>
            <a:r>
              <a:rPr lang="ar-EG" dirty="0">
                <a:solidFill>
                  <a:srgbClr val="141414"/>
                </a:solidFill>
                <a:latin typeface="Open Sans" panose="020B0606030504020204" pitchFamily="34" charset="0"/>
              </a:rPr>
              <a:t> </a:t>
            </a:r>
            <a:r>
              <a:rPr lang="en-US" b="1" dirty="0">
                <a:solidFill>
                  <a:srgbClr val="C00000"/>
                </a:solidFill>
                <a:latin typeface="Open Sans" panose="020B0606030504020204" pitchFamily="34" charset="0"/>
              </a:rPr>
              <a:t>Win-Win scenario</a:t>
            </a:r>
            <a:r>
              <a:rPr lang="en-US" dirty="0">
                <a:solidFill>
                  <a:srgbClr val="141414"/>
                </a:solidFill>
                <a:latin typeface="Open Sans" panose="020B0606030504020204" pitchFamily="34" charset="0"/>
              </a:rPr>
              <a:t>.</a:t>
            </a:r>
          </a:p>
          <a:p>
            <a:pPr algn="ctr"/>
            <a:endParaRPr lang="ar-EG" sz="2800" dirty="0">
              <a:latin typeface="Google Sans"/>
            </a:endParaRPr>
          </a:p>
        </p:txBody>
      </p:sp>
      <p:pic>
        <p:nvPicPr>
          <p:cNvPr id="7" name="Graphic 21">
            <a:extLst>
              <a:ext uri="{FF2B5EF4-FFF2-40B4-BE49-F238E27FC236}">
                <a16:creationId xmlns:a16="http://schemas.microsoft.com/office/drawing/2014/main" id="{DC1EC1C0-3B40-878A-5ECE-E57A49092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7848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4EDC4-97F3-A2D6-E3A3-03946749B0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262A34-143C-6A5D-0E1B-53240C40D1F3}"/>
              </a:ext>
            </a:extLst>
          </p:cNvPr>
          <p:cNvSpPr/>
          <p:nvPr/>
        </p:nvSpPr>
        <p:spPr>
          <a:xfrm>
            <a:off x="617279" y="1685494"/>
            <a:ext cx="6550775"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E2D8A2-B91B-C39E-ADE3-F9B0CE91C102}"/>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Integrative negotiation </a:t>
            </a:r>
            <a:endParaRPr lang="en-US" sz="2800" b="1" dirty="0"/>
          </a:p>
        </p:txBody>
      </p:sp>
      <p:sp>
        <p:nvSpPr>
          <p:cNvPr id="5" name="Rectangle 4">
            <a:extLst>
              <a:ext uri="{FF2B5EF4-FFF2-40B4-BE49-F238E27FC236}">
                <a16:creationId xmlns:a16="http://schemas.microsoft.com/office/drawing/2014/main" id="{ADFB8F63-036A-1087-EF27-E1D8CE9DA0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1A31289-BA96-F7B6-E545-E475E767E664}"/>
              </a:ext>
            </a:extLst>
          </p:cNvPr>
          <p:cNvSpPr txBox="1"/>
          <p:nvPr/>
        </p:nvSpPr>
        <p:spPr>
          <a:xfrm>
            <a:off x="761000" y="2101396"/>
            <a:ext cx="6263331" cy="4770537"/>
          </a:xfrm>
          <a:prstGeom prst="rect">
            <a:avLst/>
          </a:prstGeom>
          <a:noFill/>
        </p:spPr>
        <p:txBody>
          <a:bodyPr wrap="square" rtlCol="0">
            <a:spAutoFit/>
          </a:bodyPr>
          <a:lstStyle/>
          <a:p>
            <a:pPr algn="just"/>
            <a:r>
              <a:rPr lang="en-US" sz="2000" b="1" dirty="0"/>
              <a:t>Key Characteristics:</a:t>
            </a:r>
            <a:endParaRPr lang="ar-EG" sz="2000" b="1" dirty="0"/>
          </a:p>
          <a:p>
            <a:pPr algn="just"/>
            <a:endParaRPr lang="en-US" sz="2000" b="1" dirty="0"/>
          </a:p>
          <a:p>
            <a:pPr marL="342900" lvl="0" indent="-342900" algn="just">
              <a:buAutoNum type="arabicPeriod"/>
            </a:pPr>
            <a:r>
              <a:rPr lang="en-US" dirty="0"/>
              <a:t>Focus on Interests, </a:t>
            </a:r>
            <a:r>
              <a:rPr lang="en-US" sz="1600" dirty="0"/>
              <a:t>not Positions: Instead of focusing on rigid positions, integrative negotiation delves into the underlying interests and needs of all parties involved. This involves understanding why each party wants what they want, not just what they are asking for.</a:t>
            </a:r>
          </a:p>
          <a:p>
            <a:pPr marL="342900" lvl="0" indent="-342900" algn="just">
              <a:buAutoNum type="arabicPeriod"/>
            </a:pPr>
            <a:r>
              <a:rPr lang="en-US" dirty="0"/>
              <a:t>Value Creation: </a:t>
            </a:r>
            <a:r>
              <a:rPr lang="en-US" sz="1600" dirty="0"/>
              <a:t>Integrative negotiation aims to expand the pie, creating more value for everyone involved. This can involve brainstorming creative solutions, compromising, and finding mutually beneficial options that satisfy everyone's needs.</a:t>
            </a:r>
          </a:p>
          <a:p>
            <a:pPr marL="342900" lvl="0" indent="-342900" algn="just">
              <a:buAutoNum type="arabicPeriod"/>
            </a:pPr>
            <a:r>
              <a:rPr lang="en-US" dirty="0"/>
              <a:t>Relationship Building: </a:t>
            </a:r>
            <a:r>
              <a:rPr lang="en-US" sz="1600" dirty="0"/>
              <a:t>Maintaining a positive and productive relationship is crucial in integrative negotiation. This approach is especially important when parties anticipate future interactions or collaborations.</a:t>
            </a:r>
          </a:p>
          <a:p>
            <a:pPr marL="342900" lvl="0" indent="-342900" algn="just">
              <a:buAutoNum type="arabicPeriod"/>
            </a:pPr>
            <a:r>
              <a:rPr lang="en-US" dirty="0"/>
              <a:t>Open Communication and Transparency: </a:t>
            </a:r>
            <a:r>
              <a:rPr lang="en-US" sz="1600" dirty="0"/>
              <a:t>Integrative negotiation relies on open and honest communication to understand each other's perspectives and needs. This transparency builds trust and facilitates the discovery of shared interests.</a:t>
            </a:r>
          </a:p>
        </p:txBody>
      </p:sp>
      <p:pic>
        <p:nvPicPr>
          <p:cNvPr id="7" name="Graphic 21">
            <a:extLst>
              <a:ext uri="{FF2B5EF4-FFF2-40B4-BE49-F238E27FC236}">
                <a16:creationId xmlns:a16="http://schemas.microsoft.com/office/drawing/2014/main" id="{5F178393-F75E-5898-AAB9-5AD0F8926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Integrative Negotiation Style ...">
            <a:extLst>
              <a:ext uri="{FF2B5EF4-FFF2-40B4-BE49-F238E27FC236}">
                <a16:creationId xmlns:a16="http://schemas.microsoft.com/office/drawing/2014/main" id="{88627774-8ECB-233F-D7BE-D70BBC23A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2688" y="2333296"/>
            <a:ext cx="3632324" cy="2942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60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2D7E8-F6E7-AD68-F41F-96870DFC24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D0DE0B-96EC-82B0-95E0-05416A733B26}"/>
              </a:ext>
            </a:extLst>
          </p:cNvPr>
          <p:cNvSpPr/>
          <p:nvPr/>
        </p:nvSpPr>
        <p:spPr>
          <a:xfrm>
            <a:off x="617279" y="1685494"/>
            <a:ext cx="6550775"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01D1C9-7434-3B0E-9777-85B49A2DA736}"/>
              </a:ext>
            </a:extLst>
          </p:cNvPr>
          <p:cNvSpPr txBox="1"/>
          <p:nvPr/>
        </p:nvSpPr>
        <p:spPr>
          <a:xfrm>
            <a:off x="2513150" y="1019069"/>
            <a:ext cx="3902032" cy="523220"/>
          </a:xfrm>
          <a:prstGeom prst="rect">
            <a:avLst/>
          </a:prstGeom>
          <a:noFill/>
        </p:spPr>
        <p:txBody>
          <a:bodyPr wrap="square" rtlCol="0">
            <a:spAutoFit/>
          </a:bodyPr>
          <a:lstStyle/>
          <a:p>
            <a:pPr algn="ctr"/>
            <a:r>
              <a:rPr lang="en-US" sz="2800" b="1" dirty="0">
                <a:latin typeface="Google Sans"/>
              </a:rPr>
              <a:t>Integrative negotiation </a:t>
            </a:r>
            <a:endParaRPr lang="en-US" sz="2800" b="1" dirty="0"/>
          </a:p>
        </p:txBody>
      </p:sp>
      <p:sp>
        <p:nvSpPr>
          <p:cNvPr id="5" name="Rectangle 4">
            <a:extLst>
              <a:ext uri="{FF2B5EF4-FFF2-40B4-BE49-F238E27FC236}">
                <a16:creationId xmlns:a16="http://schemas.microsoft.com/office/drawing/2014/main" id="{AEE19D7A-D787-067B-A11A-99ECDFEF33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9BA983-1462-B3AA-E7BA-EA336E140626}"/>
              </a:ext>
            </a:extLst>
          </p:cNvPr>
          <p:cNvSpPr txBox="1"/>
          <p:nvPr/>
        </p:nvSpPr>
        <p:spPr>
          <a:xfrm>
            <a:off x="761000" y="2101396"/>
            <a:ext cx="6263331" cy="3847207"/>
          </a:xfrm>
          <a:prstGeom prst="rect">
            <a:avLst/>
          </a:prstGeom>
          <a:noFill/>
        </p:spPr>
        <p:txBody>
          <a:bodyPr wrap="square" rtlCol="0">
            <a:spAutoFit/>
          </a:bodyPr>
          <a:lstStyle/>
          <a:p>
            <a:pPr algn="just"/>
            <a:r>
              <a:rPr lang="en-US" sz="2000" b="1" dirty="0"/>
              <a:t>Key Characteristics:</a:t>
            </a:r>
            <a:endParaRPr lang="ar-EG" sz="2000" b="1" dirty="0"/>
          </a:p>
          <a:p>
            <a:pPr algn="just"/>
            <a:endParaRPr lang="en-US" sz="2000" b="1" dirty="0"/>
          </a:p>
          <a:p>
            <a:pPr lvl="0" algn="just"/>
            <a:r>
              <a:rPr lang="en-US" dirty="0"/>
              <a:t>5. Flexibility and Creativity: </a:t>
            </a:r>
            <a:r>
              <a:rPr lang="en-US" sz="1600" dirty="0"/>
              <a:t>Parties in integrative negotiations are willing to be flexible and creative in their approach, exploring different options and considering various solutions to find the best outcome for everyone.</a:t>
            </a:r>
          </a:p>
          <a:p>
            <a:pPr lvl="0" algn="just"/>
            <a:r>
              <a:rPr lang="en-US" dirty="0"/>
              <a:t>6. Shared Problem Solving: </a:t>
            </a:r>
            <a:r>
              <a:rPr lang="en-US" sz="1600" dirty="0"/>
              <a:t>The process is often collaborative, with parties working together to identify and address the problem, rather than viewing it as a win-lose scenario.</a:t>
            </a:r>
          </a:p>
          <a:p>
            <a:pPr lvl="0" algn="just"/>
            <a:r>
              <a:rPr lang="en-US" dirty="0"/>
              <a:t>7. Win-Win Orientation: </a:t>
            </a:r>
            <a:r>
              <a:rPr lang="en-US" sz="1600" dirty="0"/>
              <a:t>The goal is to find a solution that leaves all parties feeling satisfied and having achieved their objectives.</a:t>
            </a:r>
          </a:p>
          <a:p>
            <a:pPr lvl="0" algn="just"/>
            <a:r>
              <a:rPr lang="en-US" dirty="0"/>
              <a:t>8. Potential for Long-Term Benefits: </a:t>
            </a:r>
            <a:r>
              <a:rPr lang="en-US" sz="1600" dirty="0"/>
              <a:t>By building trust and strong relationships, integrative negotiation can lead to more sustainable and mutually beneficial outcomes in the long run.</a:t>
            </a:r>
            <a:endParaRPr lang="en-US" dirty="0"/>
          </a:p>
        </p:txBody>
      </p:sp>
      <p:pic>
        <p:nvPicPr>
          <p:cNvPr id="7" name="Graphic 21">
            <a:extLst>
              <a:ext uri="{FF2B5EF4-FFF2-40B4-BE49-F238E27FC236}">
                <a16:creationId xmlns:a16="http://schemas.microsoft.com/office/drawing/2014/main" id="{F2705AEB-A488-981F-11A7-78DAFDB8D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Integrative Negotiation Style ...">
            <a:extLst>
              <a:ext uri="{FF2B5EF4-FFF2-40B4-BE49-F238E27FC236}">
                <a16:creationId xmlns:a16="http://schemas.microsoft.com/office/drawing/2014/main" id="{E3A89C6C-18C1-F8E3-2CE5-0764E67635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2688" y="2333296"/>
            <a:ext cx="3632324" cy="2942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642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360AC-36E3-D6E2-9515-60C3CEA248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C7023B-AEE5-E29E-8017-A50B861B21CC}"/>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A42A0F7-3340-D48B-0FC3-CDAF54477247}"/>
              </a:ext>
            </a:extLst>
          </p:cNvPr>
          <p:cNvSpPr txBox="1"/>
          <p:nvPr/>
        </p:nvSpPr>
        <p:spPr>
          <a:xfrm>
            <a:off x="2513149" y="1019069"/>
            <a:ext cx="6357581" cy="523220"/>
          </a:xfrm>
          <a:prstGeom prst="rect">
            <a:avLst/>
          </a:prstGeom>
          <a:noFill/>
        </p:spPr>
        <p:txBody>
          <a:bodyPr wrap="square" rtlCol="0">
            <a:spAutoFit/>
          </a:bodyPr>
          <a:lstStyle/>
          <a:p>
            <a:r>
              <a:rPr lang="en-US" sz="2800" b="1" dirty="0">
                <a:latin typeface="Google Sans"/>
              </a:rPr>
              <a:t>Some of Integrative negotiation basics</a:t>
            </a:r>
            <a:endParaRPr lang="en-US" sz="2800" b="1" dirty="0"/>
          </a:p>
        </p:txBody>
      </p:sp>
      <p:sp>
        <p:nvSpPr>
          <p:cNvPr id="5" name="Rectangle 4">
            <a:extLst>
              <a:ext uri="{FF2B5EF4-FFF2-40B4-BE49-F238E27FC236}">
                <a16:creationId xmlns:a16="http://schemas.microsoft.com/office/drawing/2014/main" id="{C9C16CE8-7E52-899F-B33D-77484F9B59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8885F7C-A543-4DB7-B3B3-038EF1265018}"/>
              </a:ext>
            </a:extLst>
          </p:cNvPr>
          <p:cNvSpPr txBox="1"/>
          <p:nvPr/>
        </p:nvSpPr>
        <p:spPr>
          <a:xfrm>
            <a:off x="617280" y="2244602"/>
            <a:ext cx="5828742" cy="2862322"/>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dirty="0">
                <a:solidFill>
                  <a:srgbClr val="141414"/>
                </a:solidFill>
              </a:rPr>
              <a:t>Multiple Issues: Integrative negotiations usually involve many issues that are up for discussion. Each side wants to get something of value while trading something of lesser value. In contrast, distributive negotiations generally revolve around the price or a single issue.</a:t>
            </a:r>
            <a:endParaRPr lang="ar-EG" dirty="0">
              <a:solidFill>
                <a:srgbClr val="141414"/>
              </a:solidFill>
            </a:endParaRPr>
          </a:p>
          <a:p>
            <a:pPr marL="342900" indent="-342900" algn="just" fontAlgn="base">
              <a:buFont typeface="Arial" panose="020B0604020202020204" pitchFamily="34" charset="0"/>
              <a:buChar char="•"/>
            </a:pPr>
            <a:r>
              <a:rPr lang="en-US" dirty="0">
                <a:solidFill>
                  <a:srgbClr val="141414"/>
                </a:solidFill>
              </a:rPr>
              <a:t>Sharing: To understand each other’s situation, both sides should share as much information as possible. This helps each side understand the other’s interests. You can’t solve a problem without knowing the parameters. Cooperation is essential.</a:t>
            </a:r>
          </a:p>
        </p:txBody>
      </p:sp>
      <p:pic>
        <p:nvPicPr>
          <p:cNvPr id="7" name="Graphic 21">
            <a:extLst>
              <a:ext uri="{FF2B5EF4-FFF2-40B4-BE49-F238E27FC236}">
                <a16:creationId xmlns:a16="http://schemas.microsoft.com/office/drawing/2014/main" id="{F09B0082-E785-9016-77F2-0BA45478A5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6C0302F-C34C-8704-2168-B72E431F02CA}"/>
              </a:ext>
            </a:extLst>
          </p:cNvPr>
          <p:cNvSpPr txBox="1"/>
          <p:nvPr/>
        </p:nvSpPr>
        <p:spPr>
          <a:xfrm>
            <a:off x="134362" y="6458260"/>
            <a:ext cx="6094324" cy="369332"/>
          </a:xfrm>
          <a:prstGeom prst="rect">
            <a:avLst/>
          </a:prstGeom>
          <a:noFill/>
        </p:spPr>
        <p:txBody>
          <a:bodyPr wrap="square">
            <a:spAutoFit/>
          </a:bodyPr>
          <a:lstStyle/>
          <a:p>
            <a:r>
              <a:rPr lang="en-US" dirty="0"/>
              <a:t>https://www.negotiations.com/articles/negotiation-types/</a:t>
            </a:r>
          </a:p>
        </p:txBody>
      </p:sp>
      <p:pic>
        <p:nvPicPr>
          <p:cNvPr id="6146" name="Picture 2" descr="What Is Integrative Negotiation? How ...">
            <a:extLst>
              <a:ext uri="{FF2B5EF4-FFF2-40B4-BE49-F238E27FC236}">
                <a16:creationId xmlns:a16="http://schemas.microsoft.com/office/drawing/2014/main" id="{BC717A16-14F6-583E-182D-AD7FA5EF2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579" y="1919221"/>
            <a:ext cx="4401027" cy="3798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987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01B3A-9973-BE8A-45D1-25A1F630AD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4BCD80-908A-4153-1A05-5548C227D786}"/>
              </a:ext>
            </a:extLst>
          </p:cNvPr>
          <p:cNvSpPr/>
          <p:nvPr/>
        </p:nvSpPr>
        <p:spPr>
          <a:xfrm>
            <a:off x="617280" y="1685495"/>
            <a:ext cx="60883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8B95CC-EAF3-BC66-235D-92635D798093}"/>
              </a:ext>
            </a:extLst>
          </p:cNvPr>
          <p:cNvSpPr txBox="1"/>
          <p:nvPr/>
        </p:nvSpPr>
        <p:spPr>
          <a:xfrm>
            <a:off x="2513149" y="1019069"/>
            <a:ext cx="6357581" cy="523220"/>
          </a:xfrm>
          <a:prstGeom prst="rect">
            <a:avLst/>
          </a:prstGeom>
          <a:noFill/>
        </p:spPr>
        <p:txBody>
          <a:bodyPr wrap="square" rtlCol="0">
            <a:spAutoFit/>
          </a:bodyPr>
          <a:lstStyle/>
          <a:p>
            <a:r>
              <a:rPr lang="en-US" sz="2800" b="1" dirty="0">
                <a:latin typeface="Google Sans"/>
              </a:rPr>
              <a:t>Some of Integrative negotiation basics</a:t>
            </a:r>
            <a:endParaRPr lang="en-US" sz="2800" b="1" dirty="0"/>
          </a:p>
        </p:txBody>
      </p:sp>
      <p:sp>
        <p:nvSpPr>
          <p:cNvPr id="5" name="Rectangle 4">
            <a:extLst>
              <a:ext uri="{FF2B5EF4-FFF2-40B4-BE49-F238E27FC236}">
                <a16:creationId xmlns:a16="http://schemas.microsoft.com/office/drawing/2014/main" id="{B7CB8890-748B-57FE-4B23-ACB11CDC85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73C91B3-3359-17A0-85C9-0F16A52F9537}"/>
              </a:ext>
            </a:extLst>
          </p:cNvPr>
          <p:cNvSpPr txBox="1"/>
          <p:nvPr/>
        </p:nvSpPr>
        <p:spPr>
          <a:xfrm>
            <a:off x="617280" y="2244602"/>
            <a:ext cx="5828742" cy="2308324"/>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dirty="0">
                <a:solidFill>
                  <a:srgbClr val="141414"/>
                </a:solidFill>
              </a:rPr>
              <a:t>Problem Solving: Find solutions to each other’s problems. For example, offer something valuable to the other side that is of lesser value to you. If you can make this trade while realizing your goal, you have integrated your problems into a positive solution.</a:t>
            </a:r>
            <a:endParaRPr lang="ar-EG" dirty="0">
              <a:solidFill>
                <a:srgbClr val="141414"/>
              </a:solidFill>
            </a:endParaRPr>
          </a:p>
          <a:p>
            <a:pPr marL="342900" indent="-342900" algn="just" fontAlgn="base">
              <a:buFont typeface="Arial" panose="020B0604020202020204" pitchFamily="34" charset="0"/>
              <a:buChar char="•"/>
            </a:pPr>
            <a:r>
              <a:rPr lang="en-US" dirty="0">
                <a:solidFill>
                  <a:srgbClr val="141414"/>
                </a:solidFill>
              </a:rPr>
              <a:t>Bridge Building: More and more businesses are engaging in long-term relationships. Relationships offer greater security and the promise of future success.</a:t>
            </a:r>
          </a:p>
        </p:txBody>
      </p:sp>
      <p:pic>
        <p:nvPicPr>
          <p:cNvPr id="7" name="Graphic 21">
            <a:extLst>
              <a:ext uri="{FF2B5EF4-FFF2-40B4-BE49-F238E27FC236}">
                <a16:creationId xmlns:a16="http://schemas.microsoft.com/office/drawing/2014/main" id="{72CFED89-219A-730B-A51B-76D8F991AC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D064D2-F463-02D5-2754-FF0BC3C6A9A5}"/>
              </a:ext>
            </a:extLst>
          </p:cNvPr>
          <p:cNvSpPr txBox="1"/>
          <p:nvPr/>
        </p:nvSpPr>
        <p:spPr>
          <a:xfrm>
            <a:off x="134362" y="6458260"/>
            <a:ext cx="6094324" cy="369332"/>
          </a:xfrm>
          <a:prstGeom prst="rect">
            <a:avLst/>
          </a:prstGeom>
          <a:noFill/>
        </p:spPr>
        <p:txBody>
          <a:bodyPr wrap="square">
            <a:spAutoFit/>
          </a:bodyPr>
          <a:lstStyle/>
          <a:p>
            <a:r>
              <a:rPr lang="en-US" dirty="0"/>
              <a:t>https://www.negotiations.com/articles/negotiation-types/</a:t>
            </a:r>
          </a:p>
        </p:txBody>
      </p:sp>
      <p:pic>
        <p:nvPicPr>
          <p:cNvPr id="4" name="Picture 2" descr="What Is Integrative Negotiation? How ...">
            <a:extLst>
              <a:ext uri="{FF2B5EF4-FFF2-40B4-BE49-F238E27FC236}">
                <a16:creationId xmlns:a16="http://schemas.microsoft.com/office/drawing/2014/main" id="{2274537A-C463-FF14-DF46-C6FF88D81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993" y="1919221"/>
            <a:ext cx="4687614" cy="3745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53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560F2-2CA6-0393-B57D-08950E61AB3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A2A69A-AB96-26DE-1555-F5945E3919A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12F3BEE-265D-CFFD-1A42-E43E12EB04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522AD39-72B3-DC07-3F05-A08E95BB65F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7428AC-5CBE-1D92-005F-C99ECFC0C8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FFB9090-9E62-BCC6-1468-711940B1A6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B8C233F-34AF-446E-6C12-475BBB1048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4064" y="1719579"/>
            <a:ext cx="8058239" cy="481497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46435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EF7DA-29AB-664B-9FEC-026D844324D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A854627-0B68-B4C6-9AF7-90E10097CBD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A7BC82D-508C-8615-3A46-765110684B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F8F0513-5605-9212-2EEB-C91D1E47CCC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7555370-71A0-A67F-8617-AC59528C3B9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B560FA9-C356-554A-72FB-29EDD176212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CFC0564-72F5-0B89-4B93-47D9A5D9D0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4" name="Picture 4" descr="Resultado de imagen de integrative negotiation">
            <a:extLst>
              <a:ext uri="{FF2B5EF4-FFF2-40B4-BE49-F238E27FC236}">
                <a16:creationId xmlns:a16="http://schemas.microsoft.com/office/drawing/2014/main" id="{BE4861F0-0BB0-6723-54CA-254947378A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1369" y="1348183"/>
            <a:ext cx="7623072" cy="520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261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119C15BE-7CD1-A5A1-B805-ED46CD71D990}"/>
              </a:ext>
            </a:extLst>
          </p:cNvPr>
          <p:cNvPicPr>
            <a:picLocks noChangeAspect="1"/>
          </p:cNvPicPr>
          <p:nvPr/>
        </p:nvPicPr>
        <p:blipFill>
          <a:blip r:embed="rId5"/>
          <a:srcRect l="25460" t="33635" r="20611" b="13211"/>
          <a:stretch>
            <a:fillRect/>
          </a:stretch>
        </p:blipFill>
        <p:spPr>
          <a:xfrm>
            <a:off x="3857297" y="1719579"/>
            <a:ext cx="7966841" cy="499653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DA1D-570B-285D-B9D3-86E743C53C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ADE1BE-1A2D-5A5D-D4AD-11A856AFF5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1A2B4A-A912-8450-F1A2-87099DB28F0A}"/>
              </a:ext>
            </a:extLst>
          </p:cNvPr>
          <p:cNvSpPr txBox="1"/>
          <p:nvPr/>
        </p:nvSpPr>
        <p:spPr>
          <a:xfrm>
            <a:off x="2513150" y="1019069"/>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5C664F7-B9AA-2222-EAD5-5EE4A0794A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93975444-D52C-548C-978E-F283127D58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3938AEB-DB40-638E-676E-0FC195E91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7754" y="2006535"/>
            <a:ext cx="9735909" cy="391606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8444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D489A-8111-67D2-5002-63D10D458B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CB7EBF-1FC1-58B7-952D-F03E6CA10FC5}"/>
              </a:ext>
            </a:extLst>
          </p:cNvPr>
          <p:cNvSpPr/>
          <p:nvPr/>
        </p:nvSpPr>
        <p:spPr>
          <a:xfrm>
            <a:off x="617280" y="1685495"/>
            <a:ext cx="497422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FD7B61-0F28-11CD-CDF1-20A26B2E63FE}"/>
              </a:ext>
            </a:extLst>
          </p:cNvPr>
          <p:cNvSpPr txBox="1"/>
          <p:nvPr/>
        </p:nvSpPr>
        <p:spPr>
          <a:xfrm>
            <a:off x="2513150" y="1019069"/>
            <a:ext cx="3902032" cy="52322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6E8FF43-9B04-CA69-31DA-A344DC9A84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A4D32C4-5330-936C-940F-12C1505E44B7}"/>
              </a:ext>
            </a:extLst>
          </p:cNvPr>
          <p:cNvSpPr txBox="1"/>
          <p:nvPr/>
        </p:nvSpPr>
        <p:spPr>
          <a:xfrm>
            <a:off x="889000" y="2391844"/>
            <a:ext cx="4387193" cy="3416320"/>
          </a:xfrm>
          <a:prstGeom prst="rect">
            <a:avLst/>
          </a:prstGeom>
          <a:noFill/>
        </p:spPr>
        <p:txBody>
          <a:bodyPr wrap="square" rtlCol="0">
            <a:spAutoFit/>
          </a:bodyPr>
          <a:lstStyle/>
          <a:p>
            <a:pPr algn="ctr"/>
            <a:r>
              <a:rPr lang="en-US" sz="2400" dirty="0"/>
              <a:t>The negotiation process typically involves several key stages: preparation, opening, clarifying goals, bargaining, and agreement/closure. Effective negotiation requires careful planning, understanding the other party's perspective, and clear communication</a:t>
            </a:r>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38E79F20-FD47-FB9F-011D-F42C80FFC8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a:extLst>
              <a:ext uri="{FF2B5EF4-FFF2-40B4-BE49-F238E27FC236}">
                <a16:creationId xmlns:a16="http://schemas.microsoft.com/office/drawing/2014/main" id="{F3F73770-71C4-EDDE-4E1A-16BD8399B7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531" y="1542289"/>
            <a:ext cx="6001406" cy="4934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05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C05C0-1925-0867-005A-9372085B80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4AE381-B93A-06F9-70B6-65A0AC3947F7}"/>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C497B94-6D08-DD46-1281-ECCF790297AD}"/>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FBE2A6-93FB-521C-EDAF-B201D3B4B836}"/>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88572B-9899-135D-D834-43FEA0A1F58F}"/>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4C06D8B-9B9D-C996-9F4A-E20537AD65EC}"/>
              </a:ext>
            </a:extLst>
          </p:cNvPr>
          <p:cNvSpPr txBox="1"/>
          <p:nvPr/>
        </p:nvSpPr>
        <p:spPr>
          <a:xfrm>
            <a:off x="762000" y="2340328"/>
            <a:ext cx="4828628" cy="3568926"/>
          </a:xfrm>
          <a:prstGeom prst="rect">
            <a:avLst/>
          </a:prstGeom>
          <a:noFill/>
        </p:spPr>
        <p:txBody>
          <a:bodyPr wrap="square" rtlCol="0">
            <a:spAutoFit/>
          </a:bodyPr>
          <a:lstStyle/>
          <a:p>
            <a:pPr algn="just" fontAlgn="base"/>
            <a:r>
              <a:rPr lang="en-US" sz="1600" dirty="0">
                <a:latin typeface="proxima-nova"/>
              </a:rPr>
              <a:t>In the preparation and planning stage, you (as a party in the negotiation) need to determine and clarify your own goals in the negotiation. This is a time when you take a moment to define and truly understand the terms and conditions of the exchange and the nature of the conflict. What do you want to walk away with?</a:t>
            </a:r>
          </a:p>
          <a:p>
            <a:pPr algn="just" fontAlgn="base"/>
            <a:endParaRPr lang="en-US" sz="1600" dirty="0">
              <a:latin typeface="proxima-nova"/>
            </a:endParaRPr>
          </a:p>
          <a:p>
            <a:pPr algn="just" fontAlgn="base"/>
            <a:r>
              <a:rPr lang="en-US" sz="1600" dirty="0">
                <a:latin typeface="proxima-nova"/>
              </a:rPr>
              <a:t>You should also take this moment to anticipate the same for the other party. What are their goals in this negotiation? What will they ask for? Do they have any hidden agendas that may come as a surprise to you? What might they settle for, and how does that differ from the outcome you’re hoping for?</a:t>
            </a:r>
          </a:p>
          <a:p>
            <a:pPr algn="just">
              <a:lnSpc>
                <a:spcPct val="120000"/>
              </a:lnSpc>
            </a:pPr>
            <a:endParaRPr lang="en-US" sz="1600" dirty="0">
              <a:cs typeface="Segoe UI Light" panose="020B0502040204020203" pitchFamily="34" charset="0"/>
            </a:endParaRPr>
          </a:p>
        </p:txBody>
      </p:sp>
      <p:pic>
        <p:nvPicPr>
          <p:cNvPr id="7" name="Graphic 21">
            <a:extLst>
              <a:ext uri="{FF2B5EF4-FFF2-40B4-BE49-F238E27FC236}">
                <a16:creationId xmlns:a16="http://schemas.microsoft.com/office/drawing/2014/main" id="{FD07CA78-C797-E3C3-F225-E105A0963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EAAC823-05E3-D136-64D1-35636F3018F0}"/>
              </a:ext>
            </a:extLst>
          </p:cNvPr>
          <p:cNvSpPr txBox="1"/>
          <p:nvPr/>
        </p:nvSpPr>
        <p:spPr>
          <a:xfrm>
            <a:off x="1505933" y="1779971"/>
            <a:ext cx="3990975" cy="523220"/>
          </a:xfrm>
          <a:prstGeom prst="rect">
            <a:avLst/>
          </a:prstGeom>
          <a:noFill/>
        </p:spPr>
        <p:txBody>
          <a:bodyPr wrap="square" rtlCol="0">
            <a:spAutoFit/>
          </a:bodyPr>
          <a:lstStyle/>
          <a:p>
            <a:pPr algn="ctr"/>
            <a:r>
              <a:rPr lang="en-US" sz="2800" b="1" dirty="0">
                <a:solidFill>
                  <a:srgbClr val="C00000"/>
                </a:solidFill>
                <a:latin typeface="Alexandria" charset="0"/>
                <a:cs typeface="Alexandria" charset="0"/>
              </a:rPr>
              <a:t>Preparation &amp; Planning</a:t>
            </a:r>
          </a:p>
        </p:txBody>
      </p:sp>
      <p:pic>
        <p:nvPicPr>
          <p:cNvPr id="4" name="Picture 2">
            <a:extLst>
              <a:ext uri="{FF2B5EF4-FFF2-40B4-BE49-F238E27FC236}">
                <a16:creationId xmlns:a16="http://schemas.microsoft.com/office/drawing/2014/main" id="{9E845214-74DA-87D3-9BA9-0398F432CF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6133" y="1685495"/>
            <a:ext cx="5698512" cy="41534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51B4B6F-5532-B138-6FC9-57A76A1009C6}"/>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Tree>
    <p:extLst>
      <p:ext uri="{BB962C8B-B14F-4D97-AF65-F5344CB8AC3E}">
        <p14:creationId xmlns:p14="http://schemas.microsoft.com/office/powerpoint/2010/main" val="2103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9DFD4-683C-2576-8F50-2C7528663C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0EF84D-931D-5C0C-3A19-8CBB4C354F2E}"/>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4E9ED5-EED7-D2D3-3958-9FD0A3BFFD0A}"/>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1854D83-2F47-1666-151C-657541C6A141}"/>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B35140-2C2C-E337-D5A5-2C040D93F0FB}"/>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18E14E-D845-1B3C-2F20-9796026F24C1}"/>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F5EAC8F-1023-6380-E6DE-1CF1A60E9152}"/>
              </a:ext>
            </a:extLst>
          </p:cNvPr>
          <p:cNvSpPr txBox="1"/>
          <p:nvPr/>
        </p:nvSpPr>
        <p:spPr>
          <a:xfrm>
            <a:off x="762000" y="2340328"/>
            <a:ext cx="4828628" cy="3396571"/>
          </a:xfrm>
          <a:prstGeom prst="rect">
            <a:avLst/>
          </a:prstGeom>
          <a:noFill/>
        </p:spPr>
        <p:txBody>
          <a:bodyPr wrap="square" rtlCol="0">
            <a:spAutoFit/>
          </a:bodyPr>
          <a:lstStyle/>
          <a:p>
            <a:pPr algn="just">
              <a:lnSpc>
                <a:spcPct val="120000"/>
              </a:lnSpc>
            </a:pPr>
            <a:r>
              <a:rPr lang="en-US" b="1" dirty="0">
                <a:cs typeface="Segoe UI Light" panose="020B0502040204020203" pitchFamily="34" charset="0"/>
              </a:rPr>
              <a:t>To prepare and research both sides of the debate:</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Identify any potential trade-offs</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Determine your preferred and least preferred outcomes</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Make a list of the concessions you’re willing to make on the bargaining table</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Determine the relationship you want to build or maintain with the other party.</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Prepare your BATNA ( best Alternatives to a Negotiated Agreement)</a:t>
            </a:r>
          </a:p>
        </p:txBody>
      </p:sp>
      <p:pic>
        <p:nvPicPr>
          <p:cNvPr id="7" name="Graphic 21">
            <a:extLst>
              <a:ext uri="{FF2B5EF4-FFF2-40B4-BE49-F238E27FC236}">
                <a16:creationId xmlns:a16="http://schemas.microsoft.com/office/drawing/2014/main" id="{4CA0E177-9CDA-CC43-EBE7-7874C9C920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DE49516-EEE9-6D03-ADBA-1438AA56B91E}"/>
              </a:ext>
            </a:extLst>
          </p:cNvPr>
          <p:cNvSpPr txBox="1"/>
          <p:nvPr/>
        </p:nvSpPr>
        <p:spPr>
          <a:xfrm>
            <a:off x="1505933" y="1779971"/>
            <a:ext cx="3990975" cy="523220"/>
          </a:xfrm>
          <a:prstGeom prst="rect">
            <a:avLst/>
          </a:prstGeom>
          <a:noFill/>
        </p:spPr>
        <p:txBody>
          <a:bodyPr wrap="square" rtlCol="0">
            <a:spAutoFit/>
          </a:bodyPr>
          <a:lstStyle/>
          <a:p>
            <a:pPr algn="ctr"/>
            <a:r>
              <a:rPr lang="en-US" sz="2800" b="1" dirty="0">
                <a:solidFill>
                  <a:srgbClr val="C00000"/>
                </a:solidFill>
                <a:latin typeface="Alexandria" charset="0"/>
                <a:cs typeface="Alexandria" charset="0"/>
              </a:rPr>
              <a:t>Preparation &amp; Planning</a:t>
            </a:r>
          </a:p>
        </p:txBody>
      </p:sp>
      <p:pic>
        <p:nvPicPr>
          <p:cNvPr id="4" name="Picture 2">
            <a:extLst>
              <a:ext uri="{FF2B5EF4-FFF2-40B4-BE49-F238E27FC236}">
                <a16:creationId xmlns:a16="http://schemas.microsoft.com/office/drawing/2014/main" id="{60B564FE-98D5-B6F2-0A5F-8028C90D39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0066" y="1345306"/>
            <a:ext cx="5296924" cy="325436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7E906D6-BD73-347D-5A4D-CCE54D6FA091}"/>
              </a:ext>
            </a:extLst>
          </p:cNvPr>
          <p:cNvSpPr txBox="1"/>
          <p:nvPr/>
        </p:nvSpPr>
        <p:spPr>
          <a:xfrm>
            <a:off x="5998982" y="5132577"/>
            <a:ext cx="6096000" cy="923330"/>
          </a:xfrm>
          <a:prstGeom prst="rect">
            <a:avLst/>
          </a:prstGeom>
          <a:noFill/>
        </p:spPr>
        <p:txBody>
          <a:bodyPr wrap="square">
            <a:spAutoFit/>
          </a:bodyPr>
          <a:lstStyle/>
          <a:p>
            <a:pPr algn="ctr"/>
            <a:r>
              <a:rPr lang="en-US" b="1" dirty="0">
                <a:solidFill>
                  <a:srgbClr val="C00000"/>
                </a:solidFill>
                <a:latin typeface="Tajawal Medium" panose="00000600000000000000" pitchFamily="2" charset="-78"/>
                <a:cs typeface="Tajawal Medium" panose="00000600000000000000" pitchFamily="2" charset="-78"/>
              </a:rPr>
              <a:t>This stage can include establishing ground rules such as where, when, with whom and under what time constraints the negotiation will occur</a:t>
            </a:r>
          </a:p>
        </p:txBody>
      </p:sp>
    </p:spTree>
    <p:extLst>
      <p:ext uri="{BB962C8B-B14F-4D97-AF65-F5344CB8AC3E}">
        <p14:creationId xmlns:p14="http://schemas.microsoft.com/office/powerpoint/2010/main" val="291146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18BE9-16EE-192B-AE6E-E72B707B17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2A87DC-603B-260D-08FA-5F16E66E38C1}"/>
              </a:ext>
            </a:extLst>
          </p:cNvPr>
          <p:cNvSpPr/>
          <p:nvPr/>
        </p:nvSpPr>
        <p:spPr>
          <a:xfrm>
            <a:off x="617279" y="1685495"/>
            <a:ext cx="9672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A0FEAD-1CE8-DDF1-42E0-F3CF29E60570}"/>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08918F0-BB66-0D8A-C254-3943108755B8}"/>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B27699-BA55-CED5-F275-2C2389347D17}"/>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ABA3E0-EE64-FF1D-1A05-22BF7FEB1FD5}"/>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EBD6E6F-7522-7710-E2F9-145F90202916}"/>
              </a:ext>
            </a:extLst>
          </p:cNvPr>
          <p:cNvSpPr txBox="1"/>
          <p:nvPr/>
        </p:nvSpPr>
        <p:spPr>
          <a:xfrm>
            <a:off x="698937" y="2451258"/>
            <a:ext cx="9254359" cy="3477875"/>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000" b="1" dirty="0"/>
              <a:t>Define your ZOPA: </a:t>
            </a:r>
            <a:r>
              <a:rPr lang="en-US" sz="2000" dirty="0"/>
              <a:t>Clearly determine the range within which a deal is possible. Know your minimum and maximum limits so you know when a compromise is acceptable.</a:t>
            </a:r>
          </a:p>
          <a:p>
            <a:pPr marL="342900" indent="-342900" algn="just" fontAlgn="base">
              <a:buFont typeface="Arial" panose="020B0604020202020204" pitchFamily="34" charset="0"/>
              <a:buChar char="•"/>
            </a:pPr>
            <a:r>
              <a:rPr lang="en-US" sz="2000" b="1" dirty="0"/>
              <a:t>Prepare a strong BATNA (Best Alternative To a Negotiated Agreement): </a:t>
            </a:r>
            <a:r>
              <a:rPr lang="en-US" sz="2000" dirty="0"/>
              <a:t>Always have a backup plan if the negotiation fails. This gives you confidence and the strength to walk away from a bad deal.</a:t>
            </a:r>
          </a:p>
          <a:p>
            <a:pPr marL="342900" indent="-342900" algn="just" fontAlgn="base">
              <a:buFont typeface="Arial" panose="020B0604020202020204" pitchFamily="34" charset="0"/>
              <a:buChar char="•"/>
            </a:pPr>
            <a:r>
              <a:rPr lang="en-US" sz="2000" b="1" dirty="0"/>
              <a:t>Use anchoring</a:t>
            </a:r>
            <a:r>
              <a:rPr lang="en-US" sz="2000" dirty="0"/>
              <a:t>: Start with a higher demand than what you expect. This sets the starting point of the negotiation in your favor and helps you achieve a better outcome.</a:t>
            </a:r>
          </a:p>
          <a:p>
            <a:pPr marL="342900" indent="-342900" algn="just" fontAlgn="base">
              <a:buFont typeface="Arial" panose="020B0604020202020204" pitchFamily="34" charset="0"/>
              <a:buChar char="•"/>
            </a:pPr>
            <a:r>
              <a:rPr lang="en-US" sz="2000" b="1" dirty="0"/>
              <a:t>Practice scenarios: </a:t>
            </a:r>
            <a:r>
              <a:rPr lang="en-US" sz="2000" dirty="0"/>
              <a:t>Simulate negotiations with your team to prepare for different tactics the other party might use. This builds confidence and prevents surprises.</a:t>
            </a:r>
          </a:p>
        </p:txBody>
      </p:sp>
      <p:pic>
        <p:nvPicPr>
          <p:cNvPr id="7" name="Graphic 21">
            <a:extLst>
              <a:ext uri="{FF2B5EF4-FFF2-40B4-BE49-F238E27FC236}">
                <a16:creationId xmlns:a16="http://schemas.microsoft.com/office/drawing/2014/main" id="{544152E0-2355-D370-6377-C0AB603BD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DB97832-2553-5540-A57C-BAEE1EB63076}"/>
              </a:ext>
            </a:extLst>
          </p:cNvPr>
          <p:cNvSpPr txBox="1"/>
          <p:nvPr/>
        </p:nvSpPr>
        <p:spPr>
          <a:xfrm>
            <a:off x="1505933" y="1779971"/>
            <a:ext cx="7375308" cy="523220"/>
          </a:xfrm>
          <a:prstGeom prst="rect">
            <a:avLst/>
          </a:prstGeom>
          <a:noFill/>
        </p:spPr>
        <p:txBody>
          <a:bodyPr wrap="square" rtlCol="0">
            <a:spAutoFit/>
          </a:bodyPr>
          <a:lstStyle/>
          <a:p>
            <a:pPr fontAlgn="base"/>
            <a:r>
              <a:rPr lang="en-US" sz="2800" b="1" dirty="0">
                <a:solidFill>
                  <a:srgbClr val="C00000"/>
                </a:solidFill>
              </a:rPr>
              <a:t>Tips &amp; Tricks for Negotiation Preparation Phase</a:t>
            </a:r>
          </a:p>
        </p:txBody>
      </p:sp>
    </p:spTree>
    <p:extLst>
      <p:ext uri="{BB962C8B-B14F-4D97-AF65-F5344CB8AC3E}">
        <p14:creationId xmlns:p14="http://schemas.microsoft.com/office/powerpoint/2010/main" val="2708251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C7A82-50EC-536A-97E0-7BDC4172D8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A8ED1C-E7A6-C5D2-33B7-9A3E18DDB251}"/>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67C8F48-5163-E825-7BE6-75125B847061}"/>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A17DB-B730-B4B5-4672-7989F752EC4C}"/>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DC6EDE-3C60-DCF3-B068-CB86EB4AC8B0}"/>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DD0283DC-9B26-AA52-2B42-B006CB49CD77}"/>
              </a:ext>
            </a:extLst>
          </p:cNvPr>
          <p:cNvSpPr txBox="1"/>
          <p:nvPr/>
        </p:nvSpPr>
        <p:spPr>
          <a:xfrm>
            <a:off x="762000" y="2340328"/>
            <a:ext cx="4828628" cy="3139321"/>
          </a:xfrm>
          <a:prstGeom prst="rect">
            <a:avLst/>
          </a:prstGeom>
          <a:noFill/>
        </p:spPr>
        <p:txBody>
          <a:bodyPr wrap="square" rtlCol="0">
            <a:spAutoFit/>
          </a:bodyPr>
          <a:lstStyle/>
          <a:p>
            <a:pPr fontAlgn="base"/>
            <a:r>
              <a:rPr lang="en-US" dirty="0"/>
              <a:t>After the planning and strategy development stage is complete, it’s time to work with the other party to define the ground rules and procedures for the negotiation. </a:t>
            </a:r>
          </a:p>
          <a:p>
            <a:pPr fontAlgn="base"/>
            <a:endParaRPr lang="en-US" dirty="0"/>
          </a:p>
          <a:p>
            <a:pPr marL="342900" indent="-342900" algn="just">
              <a:buFont typeface="Arial" panose="020B0604020202020204" pitchFamily="34" charset="0"/>
              <a:buChar char="•"/>
            </a:pPr>
            <a:r>
              <a:rPr lang="en-US" dirty="0">
                <a:cs typeface="Tajawal Medium" panose="00000600000000000000" pitchFamily="2" charset="-78"/>
              </a:rPr>
              <a:t>Each side should be free to express their underlying interests and concerns </a:t>
            </a:r>
          </a:p>
          <a:p>
            <a:pPr marL="342900" indent="-342900" algn="just">
              <a:buFont typeface="Arial" panose="020B0604020202020204" pitchFamily="34" charset="0"/>
              <a:buChar char="•"/>
            </a:pPr>
            <a:r>
              <a:rPr lang="en-US" dirty="0">
                <a:cs typeface="Tajawal Medium" panose="00000600000000000000" pitchFamily="2" charset="-78"/>
              </a:rPr>
              <a:t>Including what they hope to achieve at the end of negotiation</a:t>
            </a:r>
          </a:p>
          <a:p>
            <a:pPr marL="342900" indent="-342900" algn="just">
              <a:buFont typeface="Arial" panose="020B0604020202020204" pitchFamily="34" charset="0"/>
              <a:buChar char="•"/>
            </a:pPr>
            <a:r>
              <a:rPr lang="en-US" dirty="0">
                <a:cs typeface="Tajawal Medium" panose="00000600000000000000" pitchFamily="2" charset="-78"/>
              </a:rPr>
              <a:t>Clarifying why they feel what they do is also important.</a:t>
            </a:r>
          </a:p>
        </p:txBody>
      </p:sp>
      <p:pic>
        <p:nvPicPr>
          <p:cNvPr id="7" name="Graphic 21">
            <a:extLst>
              <a:ext uri="{FF2B5EF4-FFF2-40B4-BE49-F238E27FC236}">
                <a16:creationId xmlns:a16="http://schemas.microsoft.com/office/drawing/2014/main" id="{EF88E874-43F8-DFF3-483B-EAB48780CC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33F4E5-B7E7-022B-8A06-E901A83A730E}"/>
              </a:ext>
            </a:extLst>
          </p:cNvPr>
          <p:cNvSpPr txBox="1"/>
          <p:nvPr/>
        </p:nvSpPr>
        <p:spPr>
          <a:xfrm>
            <a:off x="1435058" y="1769306"/>
            <a:ext cx="4157333" cy="461665"/>
          </a:xfrm>
          <a:prstGeom prst="rect">
            <a:avLst/>
          </a:prstGeom>
          <a:noFill/>
        </p:spPr>
        <p:txBody>
          <a:bodyPr wrap="square" rtlCol="0">
            <a:spAutoFit/>
          </a:bodyPr>
          <a:lstStyle/>
          <a:p>
            <a:pPr algn="ctr"/>
            <a:r>
              <a:rPr lang="en-US" sz="2400" b="1" dirty="0">
                <a:solidFill>
                  <a:srgbClr val="C00000"/>
                </a:solidFill>
                <a:latin typeface="Tajawal Medium" panose="00000600000000000000" pitchFamily="2" charset="-78"/>
                <a:cs typeface="Tajawal Medium" panose="00000600000000000000" pitchFamily="2" charset="-78"/>
              </a:rPr>
              <a:t>Definition of Ground Rules</a:t>
            </a:r>
          </a:p>
        </p:txBody>
      </p:sp>
      <p:pic>
        <p:nvPicPr>
          <p:cNvPr id="8" name="Picture 2">
            <a:extLst>
              <a:ext uri="{FF2B5EF4-FFF2-40B4-BE49-F238E27FC236}">
                <a16:creationId xmlns:a16="http://schemas.microsoft.com/office/drawing/2014/main" id="{C32EFDF6-3642-D5F6-DF89-4753E7FFED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6344" y="1518396"/>
            <a:ext cx="5672309" cy="43704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F38D6D5-287B-D57E-43FC-BCC6E478DCA4}"/>
              </a:ext>
            </a:extLst>
          </p:cNvPr>
          <p:cNvSpPr txBox="1"/>
          <p:nvPr/>
        </p:nvSpPr>
        <p:spPr>
          <a:xfrm>
            <a:off x="7383691" y="5888808"/>
            <a:ext cx="3727939" cy="505972"/>
          </a:xfrm>
          <a:prstGeom prst="rect">
            <a:avLst/>
          </a:prstGeom>
          <a:noFill/>
        </p:spPr>
        <p:txBody>
          <a:bodyPr wrap="square">
            <a:spAutoFit/>
          </a:bodyPr>
          <a:lstStyle/>
          <a:p>
            <a:pPr algn="ctr">
              <a:lnSpc>
                <a:spcPct val="120000"/>
              </a:lnSpc>
            </a:pPr>
            <a:r>
              <a:rPr lang="en-US" sz="2400" b="1" dirty="0">
                <a:solidFill>
                  <a:srgbClr val="C00000"/>
                </a:solidFill>
                <a:cs typeface="Segoe UI Light" panose="020B0502040204020203" pitchFamily="34" charset="0"/>
              </a:rPr>
              <a:t>Exchange Information stage</a:t>
            </a:r>
          </a:p>
        </p:txBody>
      </p:sp>
      <p:sp>
        <p:nvSpPr>
          <p:cNvPr id="11" name="TextBox 10">
            <a:extLst>
              <a:ext uri="{FF2B5EF4-FFF2-40B4-BE49-F238E27FC236}">
                <a16:creationId xmlns:a16="http://schemas.microsoft.com/office/drawing/2014/main" id="{D3083307-5F91-AF0D-277E-9FC72B11B006}"/>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Tree>
    <p:extLst>
      <p:ext uri="{BB962C8B-B14F-4D97-AF65-F5344CB8AC3E}">
        <p14:creationId xmlns:p14="http://schemas.microsoft.com/office/powerpoint/2010/main" val="441856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16898-8392-F572-537D-15319B9E76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FCF8AE-0C71-A863-6F49-4BAE749375C1}"/>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F416C71-A1A6-C258-5C2C-19675ADAB429}"/>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89E290-8EFB-913E-2DA6-DD0F977A49E6}"/>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B160FE-7A68-7F8B-46F4-6F5622D826C7}"/>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D760165F-6C26-8CFE-1D8E-DEF0491ED087}"/>
              </a:ext>
            </a:extLst>
          </p:cNvPr>
          <p:cNvSpPr txBox="1"/>
          <p:nvPr/>
        </p:nvSpPr>
        <p:spPr>
          <a:xfrm>
            <a:off x="762000" y="2340328"/>
            <a:ext cx="4828628" cy="3139321"/>
          </a:xfrm>
          <a:prstGeom prst="rect">
            <a:avLst/>
          </a:prstGeom>
          <a:noFill/>
        </p:spPr>
        <p:txBody>
          <a:bodyPr wrap="square" rtlCol="0">
            <a:spAutoFit/>
          </a:bodyPr>
          <a:lstStyle/>
          <a:p>
            <a:pPr fontAlgn="base"/>
            <a:r>
              <a:rPr lang="en-US" dirty="0"/>
              <a:t>This is the time when you and the other party will come to agreement on questions like:</a:t>
            </a:r>
          </a:p>
          <a:p>
            <a:pPr fontAlgn="base"/>
            <a:endParaRPr lang="en-US" dirty="0"/>
          </a:p>
          <a:p>
            <a:pPr fontAlgn="base">
              <a:buFont typeface="Arial" panose="020B0604020202020204" pitchFamily="34" charset="0"/>
              <a:buChar char="•"/>
            </a:pPr>
            <a:r>
              <a:rPr lang="en-US" dirty="0"/>
              <a:t>    Who will do the negotiating—will we do it personally or invite a third party?</a:t>
            </a:r>
          </a:p>
          <a:p>
            <a:pPr fontAlgn="base">
              <a:buFont typeface="Arial" panose="020B0604020202020204" pitchFamily="34" charset="0"/>
              <a:buChar char="•"/>
            </a:pPr>
            <a:r>
              <a:rPr lang="en-US" dirty="0"/>
              <a:t>    Where will the negotiation take place?</a:t>
            </a:r>
          </a:p>
          <a:p>
            <a:pPr fontAlgn="base">
              <a:buFont typeface="Arial" panose="020B0604020202020204" pitchFamily="34" charset="0"/>
              <a:buChar char="•"/>
            </a:pPr>
            <a:r>
              <a:rPr lang="en-US" dirty="0"/>
              <a:t>    Will there be time constraints placed on this negotiation process?</a:t>
            </a:r>
          </a:p>
          <a:p>
            <a:pPr fontAlgn="base">
              <a:buFont typeface="Arial" panose="020B0604020202020204" pitchFamily="34" charset="0"/>
              <a:buChar char="•"/>
            </a:pPr>
            <a:r>
              <a:rPr lang="en-US" dirty="0"/>
              <a:t>    Will there be any limits to the negotiation?</a:t>
            </a:r>
          </a:p>
          <a:p>
            <a:pPr fontAlgn="base">
              <a:buFont typeface="Arial" panose="020B0604020202020204" pitchFamily="34" charset="0"/>
              <a:buChar char="•"/>
            </a:pPr>
            <a:r>
              <a:rPr lang="en-US" dirty="0"/>
              <a:t>    If an agreement can’t be reached, will there be any specific process to handle that?</a:t>
            </a:r>
          </a:p>
        </p:txBody>
      </p:sp>
      <p:pic>
        <p:nvPicPr>
          <p:cNvPr id="7" name="Graphic 21">
            <a:extLst>
              <a:ext uri="{FF2B5EF4-FFF2-40B4-BE49-F238E27FC236}">
                <a16:creationId xmlns:a16="http://schemas.microsoft.com/office/drawing/2014/main" id="{E9B08DAA-9F3F-FEFD-37F4-7E5B0B1A2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26DD830-68B9-A0DA-DCCE-5A4144169C6A}"/>
              </a:ext>
            </a:extLst>
          </p:cNvPr>
          <p:cNvSpPr txBox="1"/>
          <p:nvPr/>
        </p:nvSpPr>
        <p:spPr>
          <a:xfrm>
            <a:off x="1435058" y="1769306"/>
            <a:ext cx="4157333" cy="461665"/>
          </a:xfrm>
          <a:prstGeom prst="rect">
            <a:avLst/>
          </a:prstGeom>
          <a:noFill/>
        </p:spPr>
        <p:txBody>
          <a:bodyPr wrap="square" rtlCol="0">
            <a:spAutoFit/>
          </a:bodyPr>
          <a:lstStyle/>
          <a:p>
            <a:pPr algn="ctr"/>
            <a:r>
              <a:rPr lang="en-US" sz="2400" b="1" dirty="0">
                <a:solidFill>
                  <a:srgbClr val="C00000"/>
                </a:solidFill>
                <a:latin typeface="Tajawal Medium" panose="00000600000000000000" pitchFamily="2" charset="-78"/>
                <a:cs typeface="Tajawal Medium" panose="00000600000000000000" pitchFamily="2" charset="-78"/>
              </a:rPr>
              <a:t>Definition of Ground Rules</a:t>
            </a:r>
          </a:p>
        </p:txBody>
      </p:sp>
      <p:pic>
        <p:nvPicPr>
          <p:cNvPr id="8" name="Picture 2">
            <a:extLst>
              <a:ext uri="{FF2B5EF4-FFF2-40B4-BE49-F238E27FC236}">
                <a16:creationId xmlns:a16="http://schemas.microsoft.com/office/drawing/2014/main" id="{7AE1EDF4-43F8-98EA-D033-8E8B3D79D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6344" y="1518396"/>
            <a:ext cx="5672309" cy="43704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9163772-D35D-0AC3-AA22-0A711F744464}"/>
              </a:ext>
            </a:extLst>
          </p:cNvPr>
          <p:cNvSpPr txBox="1"/>
          <p:nvPr/>
        </p:nvSpPr>
        <p:spPr>
          <a:xfrm>
            <a:off x="7383691" y="5888808"/>
            <a:ext cx="3727939" cy="505972"/>
          </a:xfrm>
          <a:prstGeom prst="rect">
            <a:avLst/>
          </a:prstGeom>
          <a:noFill/>
        </p:spPr>
        <p:txBody>
          <a:bodyPr wrap="square">
            <a:spAutoFit/>
          </a:bodyPr>
          <a:lstStyle/>
          <a:p>
            <a:pPr algn="ctr">
              <a:lnSpc>
                <a:spcPct val="120000"/>
              </a:lnSpc>
            </a:pPr>
            <a:r>
              <a:rPr lang="en-US" sz="2400" b="1" dirty="0">
                <a:solidFill>
                  <a:srgbClr val="C00000"/>
                </a:solidFill>
                <a:cs typeface="Segoe UI Light" panose="020B0502040204020203" pitchFamily="34" charset="0"/>
              </a:rPr>
              <a:t>Exchange Information stage</a:t>
            </a:r>
          </a:p>
        </p:txBody>
      </p:sp>
      <p:sp>
        <p:nvSpPr>
          <p:cNvPr id="11" name="TextBox 10">
            <a:extLst>
              <a:ext uri="{FF2B5EF4-FFF2-40B4-BE49-F238E27FC236}">
                <a16:creationId xmlns:a16="http://schemas.microsoft.com/office/drawing/2014/main" id="{86A60904-BFCB-3D03-5B2E-214A336BB018}"/>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Tree>
    <p:extLst>
      <p:ext uri="{BB962C8B-B14F-4D97-AF65-F5344CB8AC3E}">
        <p14:creationId xmlns:p14="http://schemas.microsoft.com/office/powerpoint/2010/main" val="3335411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225E7-E4FB-48C1-4DF4-3DD2F82085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4F6EEE-AD0B-111D-9A54-2A8D942C4903}"/>
              </a:ext>
            </a:extLst>
          </p:cNvPr>
          <p:cNvSpPr/>
          <p:nvPr/>
        </p:nvSpPr>
        <p:spPr>
          <a:xfrm>
            <a:off x="617279" y="1685495"/>
            <a:ext cx="9672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4A0AA0-7C65-EE12-DE9D-B3B6B6C187A3}"/>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47A3964-3286-2D19-A936-085AD6B0FCBC}"/>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425A5-D081-AA2A-AED6-AAA8182EA695}"/>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61DC99-F692-5CE9-C2AC-497480855D77}"/>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693F9207-67CE-86BF-1959-F40A37A4C8C6}"/>
              </a:ext>
            </a:extLst>
          </p:cNvPr>
          <p:cNvSpPr txBox="1"/>
          <p:nvPr/>
        </p:nvSpPr>
        <p:spPr>
          <a:xfrm>
            <a:off x="698937" y="2451258"/>
            <a:ext cx="9254359" cy="3170099"/>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000" b="1" dirty="0"/>
              <a:t>Share and gather information</a:t>
            </a:r>
            <a:r>
              <a:rPr lang="en-US" sz="2000" dirty="0"/>
              <a:t> to better understand the needs, limits, and priorities of the other party.</a:t>
            </a:r>
          </a:p>
          <a:p>
            <a:pPr marL="342900" indent="-342900" algn="just" fontAlgn="base">
              <a:buFont typeface="Arial" panose="020B0604020202020204" pitchFamily="34" charset="0"/>
              <a:buChar char="•"/>
            </a:pPr>
            <a:r>
              <a:rPr lang="en-US" sz="2000" b="1" dirty="0"/>
              <a:t>Manage the dynamics of negotiation</a:t>
            </a:r>
            <a:r>
              <a:rPr lang="en-US" sz="2000" dirty="0"/>
              <a:t>: Pay attention to how the negotiation is framed (e.g., as a partnership or a competition) and establish rules for how the process will function.</a:t>
            </a:r>
          </a:p>
          <a:p>
            <a:pPr marL="342900" indent="-342900" algn="just" fontAlgn="base">
              <a:buFont typeface="Arial" panose="020B0604020202020204" pitchFamily="34" charset="0"/>
              <a:buChar char="•"/>
            </a:pPr>
            <a:r>
              <a:rPr lang="en-US" sz="2000" b="1" dirty="0"/>
              <a:t>Use silence as a tactic</a:t>
            </a:r>
            <a:r>
              <a:rPr lang="en-US" sz="2000" dirty="0"/>
              <a:t>: Silence can be a powerful tool for creating pressure and encouraging the other party to reveal more information or make concessions.</a:t>
            </a:r>
          </a:p>
          <a:p>
            <a:pPr marL="342900" indent="-342900" algn="just" fontAlgn="base">
              <a:buFont typeface="Arial" panose="020B0604020202020204" pitchFamily="34" charset="0"/>
              <a:buChar char="•"/>
            </a:pPr>
            <a:r>
              <a:rPr lang="en-US" sz="2000" b="1" dirty="0"/>
              <a:t>Offer multiple options </a:t>
            </a:r>
            <a:r>
              <a:rPr lang="en-US" sz="2000" dirty="0"/>
              <a:t>(all favorable to you): Present several options that are all acceptable to you, but frame them in a way that gives the other party the illusion of choice.</a:t>
            </a:r>
          </a:p>
        </p:txBody>
      </p:sp>
      <p:pic>
        <p:nvPicPr>
          <p:cNvPr id="7" name="Graphic 21">
            <a:extLst>
              <a:ext uri="{FF2B5EF4-FFF2-40B4-BE49-F238E27FC236}">
                <a16:creationId xmlns:a16="http://schemas.microsoft.com/office/drawing/2014/main" id="{3F746BB3-2D8B-7223-D892-D4EB452233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AEAF5A-8828-7524-4008-D3E0108F4FB7}"/>
              </a:ext>
            </a:extLst>
          </p:cNvPr>
          <p:cNvSpPr txBox="1"/>
          <p:nvPr/>
        </p:nvSpPr>
        <p:spPr>
          <a:xfrm>
            <a:off x="1505932" y="1779971"/>
            <a:ext cx="8783695" cy="523220"/>
          </a:xfrm>
          <a:prstGeom prst="rect">
            <a:avLst/>
          </a:prstGeom>
          <a:noFill/>
        </p:spPr>
        <p:txBody>
          <a:bodyPr wrap="square" rtlCol="0">
            <a:spAutoFit/>
          </a:bodyPr>
          <a:lstStyle/>
          <a:p>
            <a:pPr fontAlgn="base"/>
            <a:r>
              <a:rPr lang="en-US" sz="2800" b="1" dirty="0">
                <a:solidFill>
                  <a:srgbClr val="C00000"/>
                </a:solidFill>
              </a:rPr>
              <a:t>Tips &amp; Tricks for Negotiation </a:t>
            </a:r>
            <a:r>
              <a:rPr lang="en-US" sz="2800" b="1" dirty="0">
                <a:solidFill>
                  <a:srgbClr val="C00000"/>
                </a:solidFill>
                <a:cs typeface="Segoe UI Light" panose="020B0502040204020203" pitchFamily="34" charset="0"/>
              </a:rPr>
              <a:t>Exchange Information</a:t>
            </a:r>
            <a:r>
              <a:rPr lang="en-US" sz="2800" b="1" dirty="0">
                <a:solidFill>
                  <a:srgbClr val="C00000"/>
                </a:solidFill>
              </a:rPr>
              <a:t> Phase</a:t>
            </a:r>
          </a:p>
        </p:txBody>
      </p:sp>
    </p:spTree>
    <p:extLst>
      <p:ext uri="{BB962C8B-B14F-4D97-AF65-F5344CB8AC3E}">
        <p14:creationId xmlns:p14="http://schemas.microsoft.com/office/powerpoint/2010/main" val="140288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6E4B1-BF14-A9CC-AB16-AA5B40FE94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8D14B-B7D5-1A08-3503-986FFC8D33E1}"/>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AF974F8-4947-AA46-A405-F75E2ADDF426}"/>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7E4B11-EBED-AC50-5191-444A996F6472}"/>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F775C70-5B6C-C0A8-5E01-CB2B71C4BC3C}"/>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989F733-ECC3-DA54-0F22-CD3BFFD76815}"/>
              </a:ext>
            </a:extLst>
          </p:cNvPr>
          <p:cNvSpPr txBox="1"/>
          <p:nvPr/>
        </p:nvSpPr>
        <p:spPr>
          <a:xfrm>
            <a:off x="700702" y="2262501"/>
            <a:ext cx="5090499" cy="3693319"/>
          </a:xfrm>
          <a:prstGeom prst="rect">
            <a:avLst/>
          </a:prstGeom>
          <a:noFill/>
        </p:spPr>
        <p:txBody>
          <a:bodyPr wrap="square" rtlCol="0">
            <a:spAutoFit/>
          </a:bodyPr>
          <a:lstStyle/>
          <a:p>
            <a:pPr algn="just" fontAlgn="base"/>
            <a:r>
              <a:rPr lang="en-US" dirty="0">
                <a:latin typeface="proxima-nova"/>
              </a:rPr>
              <a:t>Once initial positions have been exchanged, the clarification and justification stage can begin. Both you and the other party will explain, clarify, bolster and justify your original position or demands. For you, this is an opportunity to educate the other side on your position, and gain further understanding about the other party and how they feel about their side. You might each take the opportunity to explain how you arrived at your current position, and include any supporting documentation. Each party might take this opportunity to review the strategy they planned for the negotiation to determine if it’s still an appropriate approach.</a:t>
            </a:r>
          </a:p>
        </p:txBody>
      </p:sp>
      <p:pic>
        <p:nvPicPr>
          <p:cNvPr id="7" name="Graphic 21">
            <a:extLst>
              <a:ext uri="{FF2B5EF4-FFF2-40B4-BE49-F238E27FC236}">
                <a16:creationId xmlns:a16="http://schemas.microsoft.com/office/drawing/2014/main" id="{11012B5A-7199-365F-B209-C4A093BC1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8910133-1DA1-7CD2-0BF2-51DF5B7139CC}"/>
              </a:ext>
            </a:extLst>
          </p:cNvPr>
          <p:cNvSpPr txBox="1"/>
          <p:nvPr/>
        </p:nvSpPr>
        <p:spPr>
          <a:xfrm>
            <a:off x="1435058" y="1769306"/>
            <a:ext cx="4157333" cy="461665"/>
          </a:xfrm>
          <a:prstGeom prst="rect">
            <a:avLst/>
          </a:prstGeom>
          <a:noFill/>
        </p:spPr>
        <p:txBody>
          <a:bodyPr wrap="square" rtlCol="0">
            <a:spAutoFit/>
          </a:bodyPr>
          <a:lstStyle/>
          <a:p>
            <a:pPr algn="ctr"/>
            <a:r>
              <a:rPr lang="en-US" sz="2400" b="1" dirty="0">
                <a:solidFill>
                  <a:srgbClr val="C00000"/>
                </a:solidFill>
                <a:latin typeface="Tajawal Medium" panose="00000600000000000000" pitchFamily="2" charset="-78"/>
                <a:cs typeface="Tajawal Medium" panose="00000600000000000000" pitchFamily="2" charset="-78"/>
              </a:rPr>
              <a:t>Clarification &amp; Justification</a:t>
            </a:r>
          </a:p>
        </p:txBody>
      </p:sp>
      <p:sp>
        <p:nvSpPr>
          <p:cNvPr id="11" name="TextBox 10">
            <a:extLst>
              <a:ext uri="{FF2B5EF4-FFF2-40B4-BE49-F238E27FC236}">
                <a16:creationId xmlns:a16="http://schemas.microsoft.com/office/drawing/2014/main" id="{69828BA0-F2CE-5D66-E831-84A651EB48B2}"/>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pic>
        <p:nvPicPr>
          <p:cNvPr id="3" name="Picture 2">
            <a:extLst>
              <a:ext uri="{FF2B5EF4-FFF2-40B4-BE49-F238E27FC236}">
                <a16:creationId xmlns:a16="http://schemas.microsoft.com/office/drawing/2014/main" id="{7890413C-A565-417E-EF3E-350EC189D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18396"/>
            <a:ext cx="5843583" cy="4041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83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247CB-7BCB-7331-57E6-82B4E1637F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FD6173-677C-CCDA-20D1-C7DA6B267923}"/>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095BD8E-5753-8CDB-A6E3-14C0E65C39FA}"/>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74314C-8F19-B470-B267-BF2536AE1109}"/>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240DDA-25D8-6F79-87B5-FFD4DDA5CC57}"/>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2145D7D-5F78-6C7A-4827-396AD89F38A0}"/>
              </a:ext>
            </a:extLst>
          </p:cNvPr>
          <p:cNvSpPr txBox="1"/>
          <p:nvPr/>
        </p:nvSpPr>
        <p:spPr>
          <a:xfrm>
            <a:off x="690521" y="2577462"/>
            <a:ext cx="5090499" cy="2031325"/>
          </a:xfrm>
          <a:prstGeom prst="rect">
            <a:avLst/>
          </a:prstGeom>
          <a:noFill/>
        </p:spPr>
        <p:txBody>
          <a:bodyPr wrap="square" rtlCol="0">
            <a:spAutoFit/>
          </a:bodyPr>
          <a:lstStyle/>
          <a:p>
            <a:pPr fontAlgn="base"/>
            <a:r>
              <a:rPr lang="en-US" b="1" dirty="0">
                <a:latin typeface="proxima-nova"/>
              </a:rPr>
              <a:t>In this phase:</a:t>
            </a:r>
          </a:p>
          <a:p>
            <a:pPr marL="342900" indent="-342900" fontAlgn="base">
              <a:buFont typeface="Arial" panose="020B0604020202020204" pitchFamily="34" charset="0"/>
              <a:buChar char="•"/>
            </a:pPr>
            <a:r>
              <a:rPr lang="en-US" dirty="0">
                <a:latin typeface="proxima-nova"/>
              </a:rPr>
              <a:t>Both parties continue the discussion while exchanging information by justifying and supporting their claims.</a:t>
            </a:r>
          </a:p>
          <a:p>
            <a:pPr marL="342900" indent="-342900" fontAlgn="base">
              <a:buFont typeface="Arial" panose="020B0604020202020204" pitchFamily="34" charset="0"/>
              <a:buChar char="•"/>
            </a:pPr>
            <a:r>
              <a:rPr lang="en-US" dirty="0">
                <a:latin typeface="proxima-nova"/>
              </a:rPr>
              <a:t>If one side disagrees with something the other side is saying, they should discuss it calmly to arrive at an understanding </a:t>
            </a:r>
          </a:p>
        </p:txBody>
      </p:sp>
      <p:pic>
        <p:nvPicPr>
          <p:cNvPr id="7" name="Graphic 21">
            <a:extLst>
              <a:ext uri="{FF2B5EF4-FFF2-40B4-BE49-F238E27FC236}">
                <a16:creationId xmlns:a16="http://schemas.microsoft.com/office/drawing/2014/main" id="{DE3FC786-C1FB-D2D8-8260-906FC1BA4D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7F1143-DE7E-AF1B-6296-1B344F70802B}"/>
              </a:ext>
            </a:extLst>
          </p:cNvPr>
          <p:cNvSpPr txBox="1"/>
          <p:nvPr/>
        </p:nvSpPr>
        <p:spPr>
          <a:xfrm>
            <a:off x="1435058" y="1769306"/>
            <a:ext cx="4157333" cy="461665"/>
          </a:xfrm>
          <a:prstGeom prst="rect">
            <a:avLst/>
          </a:prstGeom>
          <a:noFill/>
        </p:spPr>
        <p:txBody>
          <a:bodyPr wrap="square" rtlCol="0">
            <a:spAutoFit/>
          </a:bodyPr>
          <a:lstStyle/>
          <a:p>
            <a:pPr algn="ctr"/>
            <a:r>
              <a:rPr lang="en-US" sz="2400" b="1" dirty="0">
                <a:solidFill>
                  <a:srgbClr val="C00000"/>
                </a:solidFill>
                <a:latin typeface="Tajawal Medium" panose="00000600000000000000" pitchFamily="2" charset="-78"/>
                <a:cs typeface="Tajawal Medium" panose="00000600000000000000" pitchFamily="2" charset="-78"/>
              </a:rPr>
              <a:t>Clarification &amp; Justification</a:t>
            </a:r>
          </a:p>
        </p:txBody>
      </p:sp>
      <p:sp>
        <p:nvSpPr>
          <p:cNvPr id="11" name="TextBox 10">
            <a:extLst>
              <a:ext uri="{FF2B5EF4-FFF2-40B4-BE49-F238E27FC236}">
                <a16:creationId xmlns:a16="http://schemas.microsoft.com/office/drawing/2014/main" id="{C0B1A619-3102-F135-DBBD-BDCA4DF9AB17}"/>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pic>
        <p:nvPicPr>
          <p:cNvPr id="3" name="Picture 2">
            <a:extLst>
              <a:ext uri="{FF2B5EF4-FFF2-40B4-BE49-F238E27FC236}">
                <a16:creationId xmlns:a16="http://schemas.microsoft.com/office/drawing/2014/main" id="{C95D38CF-8694-CC46-3C17-9CB01319BB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18396"/>
            <a:ext cx="5843583" cy="4041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8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4C4A0-604D-A748-411E-45AB5CA36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8770E1-A913-5051-4E4F-6F2CCB0F1026}"/>
              </a:ext>
            </a:extLst>
          </p:cNvPr>
          <p:cNvSpPr/>
          <p:nvPr/>
        </p:nvSpPr>
        <p:spPr>
          <a:xfrm>
            <a:off x="617279" y="1685495"/>
            <a:ext cx="9672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6C1E81-5091-4017-D8D7-5CAB5D01057D}"/>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8A61D2A-CBFC-ACEE-59D7-E38C92AE572F}"/>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38CDFB-4E78-E35E-4767-58CBDF065A88}"/>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419DC-5493-F640-F332-3A2CB8DD088B}"/>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63C7465-248B-0707-BAC6-A39F191F4D00}"/>
              </a:ext>
            </a:extLst>
          </p:cNvPr>
          <p:cNvSpPr txBox="1"/>
          <p:nvPr/>
        </p:nvSpPr>
        <p:spPr>
          <a:xfrm>
            <a:off x="698937" y="2451258"/>
            <a:ext cx="9254359" cy="2554545"/>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000" b="1" dirty="0"/>
              <a:t>Conduct thorough market research</a:t>
            </a:r>
            <a:r>
              <a:rPr lang="en-US" sz="2000" dirty="0"/>
              <a:t>:  Understand current trends, customer needs, and the competitive landscape to identify opportunities and risks.</a:t>
            </a:r>
          </a:p>
          <a:p>
            <a:pPr marL="342900" indent="-342900" algn="just" fontAlgn="base">
              <a:buFont typeface="Arial" panose="020B0604020202020204" pitchFamily="34" charset="0"/>
              <a:buChar char="•"/>
            </a:pPr>
            <a:r>
              <a:rPr lang="en-US" sz="2000" b="1" dirty="0"/>
              <a:t>Perform stakeholder analysis</a:t>
            </a:r>
            <a:r>
              <a:rPr lang="en-US" sz="2000" dirty="0"/>
              <a:t>:  Identify key players, their goals, and their influence in the negotiation process.</a:t>
            </a:r>
          </a:p>
          <a:p>
            <a:pPr marL="342900" indent="-342900" algn="just" fontAlgn="base">
              <a:buFont typeface="Arial" panose="020B0604020202020204" pitchFamily="34" charset="0"/>
              <a:buChar char="•"/>
            </a:pPr>
            <a:r>
              <a:rPr lang="en-US" sz="2000" b="1" dirty="0"/>
              <a:t>Use data to build credibility</a:t>
            </a:r>
            <a:r>
              <a:rPr lang="en-US" sz="2000" dirty="0"/>
              <a:t>:  Support your arguments with statistical data, research, and case studies to enhance the validity of your proposals.</a:t>
            </a:r>
          </a:p>
          <a:p>
            <a:pPr marL="342900" indent="-342900" algn="just" fontAlgn="base">
              <a:buFont typeface="Arial" panose="020B0604020202020204" pitchFamily="34" charset="0"/>
              <a:buChar char="•"/>
            </a:pPr>
            <a:r>
              <a:rPr lang="en-US" sz="2000" b="1" dirty="0"/>
              <a:t>Leverage emotional connection</a:t>
            </a:r>
            <a:r>
              <a:rPr lang="en-US" sz="2000" dirty="0"/>
              <a:t>: Align your proposals with the values and emotions of your audience to increase their receptiveness.</a:t>
            </a:r>
          </a:p>
        </p:txBody>
      </p:sp>
      <p:pic>
        <p:nvPicPr>
          <p:cNvPr id="7" name="Graphic 21">
            <a:extLst>
              <a:ext uri="{FF2B5EF4-FFF2-40B4-BE49-F238E27FC236}">
                <a16:creationId xmlns:a16="http://schemas.microsoft.com/office/drawing/2014/main" id="{6B321036-7855-4C53-933C-27C04B9909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3B770D-D371-CBC6-026D-401B81CF517B}"/>
              </a:ext>
            </a:extLst>
          </p:cNvPr>
          <p:cNvSpPr txBox="1"/>
          <p:nvPr/>
        </p:nvSpPr>
        <p:spPr>
          <a:xfrm>
            <a:off x="1505932" y="1779971"/>
            <a:ext cx="8783695" cy="461665"/>
          </a:xfrm>
          <a:prstGeom prst="rect">
            <a:avLst/>
          </a:prstGeom>
          <a:noFill/>
        </p:spPr>
        <p:txBody>
          <a:bodyPr wrap="square" rtlCol="0">
            <a:spAutoFit/>
          </a:bodyPr>
          <a:lstStyle/>
          <a:p>
            <a:pPr fontAlgn="base"/>
            <a:r>
              <a:rPr lang="en-US" sz="2400" b="1" dirty="0">
                <a:solidFill>
                  <a:srgbClr val="C00000"/>
                </a:solidFill>
              </a:rPr>
              <a:t>Tips &amp; Tricks for Negotiation </a:t>
            </a:r>
            <a:r>
              <a:rPr lang="en-US" sz="2400" b="1" dirty="0">
                <a:solidFill>
                  <a:srgbClr val="C00000"/>
                </a:solidFill>
                <a:cs typeface="Tajawal Medium" panose="00000600000000000000" pitchFamily="2" charset="-78"/>
              </a:rPr>
              <a:t>Clarification &amp; Justification </a:t>
            </a:r>
            <a:r>
              <a:rPr lang="en-US" sz="2400" b="1" dirty="0">
                <a:solidFill>
                  <a:srgbClr val="C00000"/>
                </a:solidFill>
              </a:rPr>
              <a:t>Phase</a:t>
            </a:r>
          </a:p>
        </p:txBody>
      </p:sp>
      <p:sp>
        <p:nvSpPr>
          <p:cNvPr id="9" name="TextBox 8">
            <a:extLst>
              <a:ext uri="{FF2B5EF4-FFF2-40B4-BE49-F238E27FC236}">
                <a16:creationId xmlns:a16="http://schemas.microsoft.com/office/drawing/2014/main" id="{52B8BD91-C58C-CB39-ED45-9D3534E22BA4}"/>
              </a:ext>
            </a:extLst>
          </p:cNvPr>
          <p:cNvSpPr txBox="1"/>
          <p:nvPr/>
        </p:nvSpPr>
        <p:spPr>
          <a:xfrm>
            <a:off x="320230" y="6379401"/>
            <a:ext cx="6096000" cy="369332"/>
          </a:xfrm>
          <a:prstGeom prst="rect">
            <a:avLst/>
          </a:prstGeom>
          <a:noFill/>
        </p:spPr>
        <p:txBody>
          <a:bodyPr wrap="square">
            <a:spAutoFit/>
          </a:bodyPr>
          <a:lstStyle/>
          <a:p>
            <a:r>
              <a:rPr lang="en-US" dirty="0"/>
              <a:t>https://procurementtactics.com/negotiation-phase/</a:t>
            </a:r>
          </a:p>
        </p:txBody>
      </p:sp>
    </p:spTree>
    <p:extLst>
      <p:ext uri="{BB962C8B-B14F-4D97-AF65-F5344CB8AC3E}">
        <p14:creationId xmlns:p14="http://schemas.microsoft.com/office/powerpoint/2010/main" val="25217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069AD-BCF5-0FD0-93D9-B3CC7DBEE2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67BE6B-97C0-D488-EC3A-3212EDCED042}"/>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059A663-663C-2013-AE01-D400D36BAADF}"/>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387537-4A81-9B19-08E9-02247663CFC0}"/>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5DAB3B-0FD2-5B9B-3188-656028F4D606}"/>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63F689A-8BAF-0C22-056F-25125124FF46}"/>
              </a:ext>
            </a:extLst>
          </p:cNvPr>
          <p:cNvSpPr txBox="1"/>
          <p:nvPr/>
        </p:nvSpPr>
        <p:spPr>
          <a:xfrm>
            <a:off x="690521" y="2577462"/>
            <a:ext cx="5090499" cy="2308324"/>
          </a:xfrm>
          <a:prstGeom prst="rect">
            <a:avLst/>
          </a:prstGeom>
          <a:noFill/>
        </p:spPr>
        <p:txBody>
          <a:bodyPr wrap="square" rtlCol="0">
            <a:spAutoFit/>
          </a:bodyPr>
          <a:lstStyle/>
          <a:p>
            <a:pPr algn="ctr" fontAlgn="base"/>
            <a:r>
              <a:rPr lang="en-US" dirty="0">
                <a:latin typeface="proxima-nova"/>
              </a:rPr>
              <a:t>You and the other party will use various negotiation strategies to achieve the goals established during the preparation and planning process. You will use all the information you gathered during the preparation and planning process to present your argument and strengthen your position, or even change your position if the other party’s argument is sound and makes sense.</a:t>
            </a:r>
          </a:p>
        </p:txBody>
      </p:sp>
      <p:pic>
        <p:nvPicPr>
          <p:cNvPr id="7" name="Graphic 21">
            <a:extLst>
              <a:ext uri="{FF2B5EF4-FFF2-40B4-BE49-F238E27FC236}">
                <a16:creationId xmlns:a16="http://schemas.microsoft.com/office/drawing/2014/main" id="{CA70C713-3801-0DB0-78B2-4F31AFF3D3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5EE65F-082D-C4ED-BB2F-F3F37428437B}"/>
              </a:ext>
            </a:extLst>
          </p:cNvPr>
          <p:cNvSpPr txBox="1"/>
          <p:nvPr/>
        </p:nvSpPr>
        <p:spPr>
          <a:xfrm>
            <a:off x="1400512" y="1788381"/>
            <a:ext cx="4341660" cy="461665"/>
          </a:xfrm>
          <a:prstGeom prst="rect">
            <a:avLst/>
          </a:prstGeom>
          <a:noFill/>
        </p:spPr>
        <p:txBody>
          <a:bodyPr wrap="square" rtlCol="0">
            <a:spAutoFit/>
          </a:bodyPr>
          <a:lstStyle/>
          <a:p>
            <a:pPr algn="ctr" fontAlgn="base"/>
            <a:r>
              <a:rPr lang="en-US" sz="2400" b="1" dirty="0">
                <a:solidFill>
                  <a:srgbClr val="C00000"/>
                </a:solidFill>
                <a:latin typeface="proxima-nova"/>
              </a:rPr>
              <a:t>Bargaining and Problem Solving</a:t>
            </a:r>
          </a:p>
        </p:txBody>
      </p:sp>
      <p:sp>
        <p:nvSpPr>
          <p:cNvPr id="11" name="TextBox 10">
            <a:extLst>
              <a:ext uri="{FF2B5EF4-FFF2-40B4-BE49-F238E27FC236}">
                <a16:creationId xmlns:a16="http://schemas.microsoft.com/office/drawing/2014/main" id="{CD25F9A7-6CEA-FF08-ADAC-6B9EE6ED1919}"/>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pic>
        <p:nvPicPr>
          <p:cNvPr id="4" name="Picture 2">
            <a:extLst>
              <a:ext uri="{FF2B5EF4-FFF2-40B4-BE49-F238E27FC236}">
                <a16:creationId xmlns:a16="http://schemas.microsoft.com/office/drawing/2014/main" id="{A60252BB-3DE0-F8AE-CEFD-E1F8398E45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321731"/>
            <a:ext cx="5843585" cy="383419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38F438A-AA6A-F18E-2BFD-D1F28DD8923F}"/>
              </a:ext>
            </a:extLst>
          </p:cNvPr>
          <p:cNvSpPr txBox="1"/>
          <p:nvPr/>
        </p:nvSpPr>
        <p:spPr>
          <a:xfrm>
            <a:off x="6097676" y="5536269"/>
            <a:ext cx="6094324" cy="707886"/>
          </a:xfrm>
          <a:prstGeom prst="rect">
            <a:avLst/>
          </a:prstGeom>
          <a:noFill/>
        </p:spPr>
        <p:txBody>
          <a:bodyPr wrap="square">
            <a:spAutoFit/>
          </a:bodyPr>
          <a:lstStyle/>
          <a:p>
            <a:pPr algn="ctr"/>
            <a:r>
              <a:rPr lang="en-US" sz="2000" b="1" i="0" dirty="0">
                <a:solidFill>
                  <a:srgbClr val="C00000"/>
                </a:solidFill>
                <a:effectLst/>
                <a:latin typeface="proxima-nova"/>
              </a:rPr>
              <a:t>This is the essence and the heart of the negotiation process, where the give and take begins</a:t>
            </a:r>
            <a:endParaRPr lang="en-US" sz="2000" b="1" dirty="0">
              <a:solidFill>
                <a:srgbClr val="C00000"/>
              </a:solidFill>
            </a:endParaRPr>
          </a:p>
        </p:txBody>
      </p:sp>
    </p:spTree>
    <p:extLst>
      <p:ext uri="{BB962C8B-B14F-4D97-AF65-F5344CB8AC3E}">
        <p14:creationId xmlns:p14="http://schemas.microsoft.com/office/powerpoint/2010/main" val="1231840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C3AA5-B74A-6960-90AA-B4C1EE161A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7B663-7A10-FB03-EEEC-A127136B28CC}"/>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9F2E223-1C26-9517-527A-D7639FFC7B39}"/>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14545F-90D5-093D-F1C1-EE5032354D49}"/>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4BCEDB-D7FF-0352-A53A-66DDDEDB1681}"/>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873AB2B-0C08-E503-2769-AFB894746637}"/>
              </a:ext>
            </a:extLst>
          </p:cNvPr>
          <p:cNvSpPr txBox="1"/>
          <p:nvPr/>
        </p:nvSpPr>
        <p:spPr>
          <a:xfrm>
            <a:off x="690521" y="2577462"/>
            <a:ext cx="5090499" cy="1754326"/>
          </a:xfrm>
          <a:prstGeom prst="rect">
            <a:avLst/>
          </a:prstGeom>
          <a:noFill/>
        </p:spPr>
        <p:txBody>
          <a:bodyPr wrap="square" rtlCol="0">
            <a:spAutoFit/>
          </a:bodyPr>
          <a:lstStyle/>
          <a:p>
            <a:pPr algn="ctr" fontAlgn="base"/>
            <a:r>
              <a:rPr lang="en-US" dirty="0">
                <a:latin typeface="proxima-nova"/>
              </a:rPr>
              <a:t>The communication skills of active listening and feedback serve the parties of a negotiation well. It’s also important to stick to the issues and allow for an objective discussion to occur. Emotions should be kept under control. Eventually, both parties should come to an agreement.</a:t>
            </a:r>
            <a:r>
              <a:rPr lang="en-US" b="1" dirty="0">
                <a:latin typeface="Tajawal Medium" panose="00000600000000000000" pitchFamily="2" charset="-78"/>
                <a:cs typeface="Tajawal Medium" panose="00000600000000000000" pitchFamily="2" charset="-78"/>
              </a:rPr>
              <a:t>  </a:t>
            </a:r>
          </a:p>
        </p:txBody>
      </p:sp>
      <p:pic>
        <p:nvPicPr>
          <p:cNvPr id="7" name="Graphic 21">
            <a:extLst>
              <a:ext uri="{FF2B5EF4-FFF2-40B4-BE49-F238E27FC236}">
                <a16:creationId xmlns:a16="http://schemas.microsoft.com/office/drawing/2014/main" id="{AD7749CD-2C4F-5D42-F74B-CD721B4EB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DB7460-E9EF-9DBB-EA20-983EDD50C849}"/>
              </a:ext>
            </a:extLst>
          </p:cNvPr>
          <p:cNvSpPr txBox="1"/>
          <p:nvPr/>
        </p:nvSpPr>
        <p:spPr>
          <a:xfrm>
            <a:off x="1400512" y="1788381"/>
            <a:ext cx="4341660" cy="461665"/>
          </a:xfrm>
          <a:prstGeom prst="rect">
            <a:avLst/>
          </a:prstGeom>
          <a:noFill/>
        </p:spPr>
        <p:txBody>
          <a:bodyPr wrap="square" rtlCol="0">
            <a:spAutoFit/>
          </a:bodyPr>
          <a:lstStyle/>
          <a:p>
            <a:pPr algn="ctr" fontAlgn="base"/>
            <a:r>
              <a:rPr lang="en-US" sz="2400" b="1" dirty="0">
                <a:solidFill>
                  <a:srgbClr val="C00000"/>
                </a:solidFill>
                <a:latin typeface="proxima-nova"/>
              </a:rPr>
              <a:t>Bargaining and Problem Solving</a:t>
            </a:r>
          </a:p>
        </p:txBody>
      </p:sp>
      <p:sp>
        <p:nvSpPr>
          <p:cNvPr id="11" name="TextBox 10">
            <a:extLst>
              <a:ext uri="{FF2B5EF4-FFF2-40B4-BE49-F238E27FC236}">
                <a16:creationId xmlns:a16="http://schemas.microsoft.com/office/drawing/2014/main" id="{BB2C067D-F66E-643F-7EFD-3FDDB676D3AA}"/>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pic>
        <p:nvPicPr>
          <p:cNvPr id="4" name="Picture 2">
            <a:extLst>
              <a:ext uri="{FF2B5EF4-FFF2-40B4-BE49-F238E27FC236}">
                <a16:creationId xmlns:a16="http://schemas.microsoft.com/office/drawing/2014/main" id="{57DE148B-7209-8A16-A422-C1BA272DC7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321731"/>
            <a:ext cx="5843585" cy="383419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A72265A-F5C3-3817-E0C8-DB626857D0C5}"/>
              </a:ext>
            </a:extLst>
          </p:cNvPr>
          <p:cNvSpPr txBox="1"/>
          <p:nvPr/>
        </p:nvSpPr>
        <p:spPr>
          <a:xfrm>
            <a:off x="6097676" y="5536269"/>
            <a:ext cx="6094324" cy="830997"/>
          </a:xfrm>
          <a:prstGeom prst="rect">
            <a:avLst/>
          </a:prstGeom>
          <a:noFill/>
        </p:spPr>
        <p:txBody>
          <a:bodyPr wrap="square">
            <a:spAutoFit/>
          </a:bodyPr>
          <a:lstStyle/>
          <a:p>
            <a:pPr algn="ctr" fontAlgn="base"/>
            <a:r>
              <a:rPr lang="en-US" sz="2400" b="1" dirty="0">
                <a:solidFill>
                  <a:srgbClr val="C00000"/>
                </a:solidFill>
                <a:latin typeface="proxima-nova"/>
              </a:rPr>
              <a:t>This stage aims to arrive at a win- win situation</a:t>
            </a:r>
          </a:p>
        </p:txBody>
      </p:sp>
    </p:spTree>
    <p:extLst>
      <p:ext uri="{BB962C8B-B14F-4D97-AF65-F5344CB8AC3E}">
        <p14:creationId xmlns:p14="http://schemas.microsoft.com/office/powerpoint/2010/main" val="2236756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B3F83-839E-BABD-47D6-650498689C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358A20-A9D2-D158-8834-1CFCA6F3C82C}"/>
              </a:ext>
            </a:extLst>
          </p:cNvPr>
          <p:cNvSpPr/>
          <p:nvPr/>
        </p:nvSpPr>
        <p:spPr>
          <a:xfrm>
            <a:off x="617279" y="1685495"/>
            <a:ext cx="9672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A5C87E-ACF2-1328-F7C9-ECB726950D42}"/>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11CEC601-640E-06B9-B198-136318B8489B}"/>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A1DD68-A79C-AEBE-D6E9-8AEF9AC15462}"/>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6BF005-DBD3-0DA9-BFDF-F3A9F40A1BB9}"/>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01B4F21-4142-8CEE-6152-287998634574}"/>
              </a:ext>
            </a:extLst>
          </p:cNvPr>
          <p:cNvSpPr txBox="1"/>
          <p:nvPr/>
        </p:nvSpPr>
        <p:spPr>
          <a:xfrm>
            <a:off x="698937" y="2451258"/>
            <a:ext cx="9254359" cy="1323439"/>
          </a:xfrm>
          <a:prstGeom prst="rect">
            <a:avLst/>
          </a:prstGeom>
          <a:noFill/>
        </p:spPr>
        <p:txBody>
          <a:bodyPr wrap="square" rtlCol="0">
            <a:spAutoFit/>
          </a:bodyPr>
          <a:lstStyle/>
          <a:p>
            <a:pPr marL="457200" indent="-457200" algn="just" fontAlgn="base">
              <a:buAutoNum type="arabicPeriod"/>
            </a:pPr>
            <a:r>
              <a:rPr lang="en-US" sz="2000" b="1" dirty="0">
                <a:cs typeface="Tajawal Medium" panose="00000600000000000000" pitchFamily="2" charset="-78"/>
              </a:rPr>
              <a:t>Following the initial offers</a:t>
            </a:r>
            <a:r>
              <a:rPr lang="en-US" sz="2000" dirty="0">
                <a:cs typeface="Tajawal Medium" panose="00000600000000000000" pitchFamily="2" charset="-78"/>
              </a:rPr>
              <a:t>, each negotiating party should make and manage their concessions while creating and managing counter – offers for the problem</a:t>
            </a:r>
          </a:p>
          <a:p>
            <a:pPr marL="457200" indent="-457200" algn="just" fontAlgn="base">
              <a:buAutoNum type="arabicPeriod"/>
            </a:pPr>
            <a:r>
              <a:rPr lang="en-US" sz="2000" b="1" dirty="0">
                <a:cs typeface="Tajawal Medium" panose="00000600000000000000" pitchFamily="2" charset="-78"/>
              </a:rPr>
              <a:t>Keep your emotions in check during the bargaining process</a:t>
            </a:r>
            <a:r>
              <a:rPr lang="en-US" sz="2000" dirty="0">
                <a:cs typeface="Tajawal Medium" panose="00000600000000000000" pitchFamily="2" charset="-78"/>
              </a:rPr>
              <a:t>, the best negotiators use strong verbal communication skills </a:t>
            </a:r>
          </a:p>
        </p:txBody>
      </p:sp>
      <p:pic>
        <p:nvPicPr>
          <p:cNvPr id="7" name="Graphic 21">
            <a:extLst>
              <a:ext uri="{FF2B5EF4-FFF2-40B4-BE49-F238E27FC236}">
                <a16:creationId xmlns:a16="http://schemas.microsoft.com/office/drawing/2014/main" id="{01BDA9E3-3755-600A-B42F-F8F4C9224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D54901-50C0-32D9-D12D-F60B2F8F77C9}"/>
              </a:ext>
            </a:extLst>
          </p:cNvPr>
          <p:cNvSpPr txBox="1"/>
          <p:nvPr/>
        </p:nvSpPr>
        <p:spPr>
          <a:xfrm>
            <a:off x="1505932" y="1779971"/>
            <a:ext cx="8783695" cy="461665"/>
          </a:xfrm>
          <a:prstGeom prst="rect">
            <a:avLst/>
          </a:prstGeom>
          <a:noFill/>
        </p:spPr>
        <p:txBody>
          <a:bodyPr wrap="square" rtlCol="0">
            <a:spAutoFit/>
          </a:bodyPr>
          <a:lstStyle/>
          <a:p>
            <a:pPr fontAlgn="base"/>
            <a:r>
              <a:rPr lang="en-US" sz="2400" b="1" dirty="0">
                <a:solidFill>
                  <a:srgbClr val="C00000"/>
                </a:solidFill>
              </a:rPr>
              <a:t>Tips &amp; Tricks for Negotiation </a:t>
            </a:r>
            <a:r>
              <a:rPr lang="en-US" sz="2400" b="1" dirty="0">
                <a:solidFill>
                  <a:srgbClr val="C00000"/>
                </a:solidFill>
                <a:latin typeface="proxima-nova"/>
              </a:rPr>
              <a:t>Bargaining and Problem Solving </a:t>
            </a:r>
            <a:r>
              <a:rPr lang="en-US" sz="2400" b="1" dirty="0">
                <a:solidFill>
                  <a:srgbClr val="C00000"/>
                </a:solidFill>
              </a:rPr>
              <a:t>Phase</a:t>
            </a:r>
          </a:p>
        </p:txBody>
      </p:sp>
      <p:sp>
        <p:nvSpPr>
          <p:cNvPr id="9" name="TextBox 8">
            <a:extLst>
              <a:ext uri="{FF2B5EF4-FFF2-40B4-BE49-F238E27FC236}">
                <a16:creationId xmlns:a16="http://schemas.microsoft.com/office/drawing/2014/main" id="{16C4C406-2A00-814B-55A0-7289E5B69944}"/>
              </a:ext>
            </a:extLst>
          </p:cNvPr>
          <p:cNvSpPr txBox="1"/>
          <p:nvPr/>
        </p:nvSpPr>
        <p:spPr>
          <a:xfrm>
            <a:off x="320230" y="6379401"/>
            <a:ext cx="6096000" cy="369332"/>
          </a:xfrm>
          <a:prstGeom prst="rect">
            <a:avLst/>
          </a:prstGeom>
          <a:noFill/>
        </p:spPr>
        <p:txBody>
          <a:bodyPr wrap="square">
            <a:spAutoFit/>
          </a:bodyPr>
          <a:lstStyle/>
          <a:p>
            <a:r>
              <a:rPr lang="en-US" dirty="0"/>
              <a:t>https://procurementtactics.com/negotiation-phase/</a:t>
            </a:r>
          </a:p>
        </p:txBody>
      </p:sp>
    </p:spTree>
    <p:extLst>
      <p:ext uri="{BB962C8B-B14F-4D97-AF65-F5344CB8AC3E}">
        <p14:creationId xmlns:p14="http://schemas.microsoft.com/office/powerpoint/2010/main" val="388464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21EEE-E6E0-AE09-F466-199E85F05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CF321-01B7-EDF6-CD8B-E03621116EBB}"/>
              </a:ext>
            </a:extLst>
          </p:cNvPr>
          <p:cNvSpPr/>
          <p:nvPr/>
        </p:nvSpPr>
        <p:spPr>
          <a:xfrm>
            <a:off x="617280" y="1685495"/>
            <a:ext cx="5236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74843C-FF67-6692-3BD8-DF5AE5F5081A}"/>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90C2BF-D69E-4A26-E928-133413DDFFDD}"/>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2D13BB-D911-AC6C-3943-45F9192C0A7B}"/>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CE82C33-001F-8865-453F-60B84ED653FF}"/>
              </a:ext>
            </a:extLst>
          </p:cNvPr>
          <p:cNvSpPr txBox="1"/>
          <p:nvPr/>
        </p:nvSpPr>
        <p:spPr>
          <a:xfrm>
            <a:off x="690521" y="2465367"/>
            <a:ext cx="5090499" cy="3693319"/>
          </a:xfrm>
          <a:prstGeom prst="rect">
            <a:avLst/>
          </a:prstGeom>
          <a:noFill/>
        </p:spPr>
        <p:txBody>
          <a:bodyPr wrap="square" rtlCol="0">
            <a:spAutoFit/>
          </a:bodyPr>
          <a:lstStyle/>
          <a:p>
            <a:pPr algn="ctr" fontAlgn="base"/>
            <a:r>
              <a:rPr lang="en-US" dirty="0"/>
              <a:t>Once an agreement has been met, this is the stage in which procedures need to be developed to implement and monitor the terms of the agreement. They put all of the information into a format that’s acceptable to both parties, and they formalize it</a:t>
            </a:r>
          </a:p>
          <a:p>
            <a:pPr algn="ctr" fontAlgn="base"/>
            <a:endParaRPr lang="en-US" dirty="0">
              <a:cs typeface="Tajawal Medium" panose="00000600000000000000" pitchFamily="2" charset="-78"/>
            </a:endParaRPr>
          </a:p>
          <a:p>
            <a:pPr algn="ctr" fontAlgn="base"/>
            <a:r>
              <a:rPr lang="en-US" dirty="0">
                <a:cs typeface="Tajawal Medium" panose="00000600000000000000" pitchFamily="2" charset="-78"/>
              </a:rPr>
              <a:t>Once an acceptable solution has been reached, both parties should thank each other for the discussion</a:t>
            </a:r>
          </a:p>
          <a:p>
            <a:pPr algn="ctr" fontAlgn="base"/>
            <a:endParaRPr lang="en-US" dirty="0">
              <a:cs typeface="Tajawal Medium" panose="00000600000000000000" pitchFamily="2" charset="-78"/>
            </a:endParaRPr>
          </a:p>
          <a:p>
            <a:pPr algn="ctr" fontAlgn="base"/>
            <a:r>
              <a:rPr lang="en-US" dirty="0">
                <a:cs typeface="Tajawal Medium" panose="00000600000000000000" pitchFamily="2" charset="-78"/>
              </a:rPr>
              <a:t>A written contract now follows written contract and a follow –up carried out ensured that the implementation is proceeding smoothly</a:t>
            </a:r>
          </a:p>
          <a:p>
            <a:pPr algn="ctr" fontAlgn="base"/>
            <a:endParaRPr lang="en-US" dirty="0">
              <a:cs typeface="Tajawal Medium" panose="00000600000000000000" pitchFamily="2" charset="-78"/>
            </a:endParaRPr>
          </a:p>
        </p:txBody>
      </p:sp>
      <p:pic>
        <p:nvPicPr>
          <p:cNvPr id="7" name="Graphic 21">
            <a:extLst>
              <a:ext uri="{FF2B5EF4-FFF2-40B4-BE49-F238E27FC236}">
                <a16:creationId xmlns:a16="http://schemas.microsoft.com/office/drawing/2014/main" id="{6C75CC59-9C6A-77D7-E142-9D0B18BA9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E41E61-68C9-C564-B840-0403622F84B3}"/>
              </a:ext>
            </a:extLst>
          </p:cNvPr>
          <p:cNvSpPr txBox="1"/>
          <p:nvPr/>
        </p:nvSpPr>
        <p:spPr>
          <a:xfrm>
            <a:off x="1400512" y="1788381"/>
            <a:ext cx="4341660" cy="461665"/>
          </a:xfrm>
          <a:prstGeom prst="rect">
            <a:avLst/>
          </a:prstGeom>
          <a:noFill/>
        </p:spPr>
        <p:txBody>
          <a:bodyPr wrap="square" rtlCol="0">
            <a:spAutoFit/>
          </a:bodyPr>
          <a:lstStyle/>
          <a:p>
            <a:pPr algn="ctr" fontAlgn="base"/>
            <a:r>
              <a:rPr lang="en-US" sz="2400" b="1" dirty="0">
                <a:latin typeface="proxima-nova"/>
              </a:rPr>
              <a:t>Closure and Implementation</a:t>
            </a:r>
          </a:p>
        </p:txBody>
      </p:sp>
      <p:sp>
        <p:nvSpPr>
          <p:cNvPr id="11" name="TextBox 10">
            <a:extLst>
              <a:ext uri="{FF2B5EF4-FFF2-40B4-BE49-F238E27FC236}">
                <a16:creationId xmlns:a16="http://schemas.microsoft.com/office/drawing/2014/main" id="{595B3C52-0F1F-C686-F194-17BD376DCAC8}"/>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pic>
        <p:nvPicPr>
          <p:cNvPr id="3" name="Picture 2">
            <a:extLst>
              <a:ext uri="{FF2B5EF4-FFF2-40B4-BE49-F238E27FC236}">
                <a16:creationId xmlns:a16="http://schemas.microsoft.com/office/drawing/2014/main" id="{D9A78DF9-2CE1-4B48-41D2-DE48F69D86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82716"/>
            <a:ext cx="5843586" cy="3200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053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7D652-4A28-8ED7-3096-BE867A9E17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B88D02-CF82-6A20-4B58-D3661AD35C95}"/>
              </a:ext>
            </a:extLst>
          </p:cNvPr>
          <p:cNvSpPr/>
          <p:nvPr/>
        </p:nvSpPr>
        <p:spPr>
          <a:xfrm>
            <a:off x="617279" y="1685495"/>
            <a:ext cx="96723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4F6C23-473A-E3D3-713D-4CAC32C9C5A6}"/>
              </a:ext>
            </a:extLst>
          </p:cNvPr>
          <p:cNvSpPr txBox="1"/>
          <p:nvPr/>
        </p:nvSpPr>
        <p:spPr>
          <a:xfrm>
            <a:off x="1611353" y="1060746"/>
            <a:ext cx="3902032" cy="521970"/>
          </a:xfrm>
          <a:prstGeom prst="rect">
            <a:avLst/>
          </a:prstGeom>
          <a:noFill/>
        </p:spPr>
        <p:txBody>
          <a:bodyPr wrap="square" rtlCol="0">
            <a:spAutoFit/>
          </a:bodyPr>
          <a:lstStyle/>
          <a:p>
            <a:r>
              <a:rPr lang="en-US" sz="2800" b="1" dirty="0"/>
              <a:t>The Negotiation Process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B0598E0-6303-0522-5683-DE4178ADAF70}"/>
              </a:ext>
            </a:extLst>
          </p:cNvPr>
          <p:cNvSpPr/>
          <p:nvPr/>
        </p:nvSpPr>
        <p:spPr>
          <a:xfrm>
            <a:off x="10147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74BCC4-2F27-DA4F-71EA-B918809B76C0}"/>
              </a:ext>
            </a:extLst>
          </p:cNvPr>
          <p:cNvSpPr txBox="1"/>
          <p:nvPr/>
        </p:nvSpPr>
        <p:spPr>
          <a:xfrm>
            <a:off x="206896" y="98874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Stage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DB1ED0-5A81-03DD-B3FC-94EC0BB83DBC}"/>
              </a:ext>
            </a:extLst>
          </p:cNvPr>
          <p:cNvSpPr txBox="1"/>
          <p:nvPr/>
        </p:nvSpPr>
        <p:spPr>
          <a:xfrm>
            <a:off x="373347"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C449287-7FE1-AC78-462A-805B46942DC6}"/>
              </a:ext>
            </a:extLst>
          </p:cNvPr>
          <p:cNvSpPr txBox="1"/>
          <p:nvPr/>
        </p:nvSpPr>
        <p:spPr>
          <a:xfrm>
            <a:off x="698937" y="2367178"/>
            <a:ext cx="9590690" cy="3447098"/>
          </a:xfrm>
          <a:prstGeom prst="rect">
            <a:avLst/>
          </a:prstGeom>
          <a:noFill/>
        </p:spPr>
        <p:txBody>
          <a:bodyPr wrap="square" rtlCol="0">
            <a:spAutoFit/>
          </a:bodyPr>
          <a:lstStyle/>
          <a:p>
            <a:pPr marL="457200" indent="-457200" algn="just" fontAlgn="base">
              <a:buAutoNum type="arabicPeriod"/>
            </a:pPr>
            <a:r>
              <a:rPr lang="en-US" b="1" dirty="0"/>
              <a:t>Document the deal immediately</a:t>
            </a:r>
            <a:r>
              <a:rPr lang="en-US" dirty="0"/>
              <a:t>: Write down the agreed terms right after the negotiation and confirm them with the other party to avoid misinterpretations.</a:t>
            </a:r>
          </a:p>
          <a:p>
            <a:pPr marL="457200" indent="-457200" algn="just" fontAlgn="base">
              <a:buAutoNum type="arabicPeriod"/>
            </a:pPr>
            <a:r>
              <a:rPr lang="en-US" b="1" dirty="0"/>
              <a:t>Ensure cross-department collaboration</a:t>
            </a:r>
            <a:r>
              <a:rPr lang="en-US" dirty="0"/>
              <a:t>: Involve the right people and teams from the start to ensure smooth implementation. Make sure different departments are aligned and working together.</a:t>
            </a:r>
          </a:p>
          <a:p>
            <a:pPr marL="457200" indent="-457200" algn="just" fontAlgn="base">
              <a:buAutoNum type="arabicPeriod"/>
            </a:pPr>
            <a:r>
              <a:rPr lang="en-US" b="1" dirty="0"/>
              <a:t>Monitor supplier performance</a:t>
            </a:r>
            <a:r>
              <a:rPr lang="en-US" dirty="0"/>
              <a:t>: Regularly evaluate whether suppliers are meeting their obligations and quality standards. Maintain open communication to address any issues promptly.</a:t>
            </a:r>
          </a:p>
          <a:p>
            <a:pPr marL="457200" indent="-457200" algn="just" fontAlgn="base">
              <a:buAutoNum type="arabicPeriod"/>
            </a:pPr>
            <a:r>
              <a:rPr lang="en-US" b="1" dirty="0"/>
              <a:t>Map out implementation activities</a:t>
            </a:r>
            <a:r>
              <a:rPr lang="en-US" dirty="0"/>
              <a:t>: Create a visual map of all tasks, systems, processes, and people involved in the implementation. Group activities logically to track progress effectively.</a:t>
            </a:r>
          </a:p>
          <a:p>
            <a:pPr marL="457200" indent="-457200" algn="just" fontAlgn="base">
              <a:buAutoNum type="arabicPeriod"/>
            </a:pPr>
            <a:r>
              <a:rPr lang="en-US" b="1" dirty="0"/>
              <a:t>Avoid overloading your team</a:t>
            </a:r>
            <a:r>
              <a:rPr lang="en-US" dirty="0"/>
              <a:t>: Balance the workload to prevent overwhelming your team, especially if issues arise early in the implementation phas</a:t>
            </a:r>
            <a:r>
              <a:rPr lang="en-US" sz="2000" dirty="0">
                <a:cs typeface="Tajawal Medium" panose="00000600000000000000" pitchFamily="2" charset="-78"/>
              </a:rPr>
              <a:t>e</a:t>
            </a:r>
            <a:endParaRPr lang="en-US" dirty="0"/>
          </a:p>
        </p:txBody>
      </p:sp>
      <p:pic>
        <p:nvPicPr>
          <p:cNvPr id="7" name="Graphic 21">
            <a:extLst>
              <a:ext uri="{FF2B5EF4-FFF2-40B4-BE49-F238E27FC236}">
                <a16:creationId xmlns:a16="http://schemas.microsoft.com/office/drawing/2014/main" id="{49DD9B84-8ECA-7358-1F47-D827EB382B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30C927D-3636-F1EF-DB37-AEFE02E8E721}"/>
              </a:ext>
            </a:extLst>
          </p:cNvPr>
          <p:cNvSpPr txBox="1"/>
          <p:nvPr/>
        </p:nvSpPr>
        <p:spPr>
          <a:xfrm>
            <a:off x="1505932" y="1779971"/>
            <a:ext cx="8783695" cy="461665"/>
          </a:xfrm>
          <a:prstGeom prst="rect">
            <a:avLst/>
          </a:prstGeom>
          <a:noFill/>
        </p:spPr>
        <p:txBody>
          <a:bodyPr wrap="square" rtlCol="0">
            <a:spAutoFit/>
          </a:bodyPr>
          <a:lstStyle/>
          <a:p>
            <a:pPr fontAlgn="base"/>
            <a:r>
              <a:rPr lang="en-US" sz="2400" b="1" dirty="0">
                <a:solidFill>
                  <a:srgbClr val="C00000"/>
                </a:solidFill>
              </a:rPr>
              <a:t>Tips &amp; Tricks for Negotiation Closure and Implementation Phase</a:t>
            </a:r>
          </a:p>
        </p:txBody>
      </p:sp>
      <p:sp>
        <p:nvSpPr>
          <p:cNvPr id="9" name="TextBox 8">
            <a:extLst>
              <a:ext uri="{FF2B5EF4-FFF2-40B4-BE49-F238E27FC236}">
                <a16:creationId xmlns:a16="http://schemas.microsoft.com/office/drawing/2014/main" id="{7C35D354-2BB4-A139-A225-64DE735ABDE3}"/>
              </a:ext>
            </a:extLst>
          </p:cNvPr>
          <p:cNvSpPr txBox="1"/>
          <p:nvPr/>
        </p:nvSpPr>
        <p:spPr>
          <a:xfrm>
            <a:off x="320230" y="6379401"/>
            <a:ext cx="6096000" cy="369332"/>
          </a:xfrm>
          <a:prstGeom prst="rect">
            <a:avLst/>
          </a:prstGeom>
          <a:noFill/>
        </p:spPr>
        <p:txBody>
          <a:bodyPr wrap="square">
            <a:spAutoFit/>
          </a:bodyPr>
          <a:lstStyle/>
          <a:p>
            <a:r>
              <a:rPr lang="en-US" dirty="0"/>
              <a:t>https://procurementtactics.com/negotiation-phase/</a:t>
            </a:r>
          </a:p>
        </p:txBody>
      </p:sp>
    </p:spTree>
    <p:extLst>
      <p:ext uri="{BB962C8B-B14F-4D97-AF65-F5344CB8AC3E}">
        <p14:creationId xmlns:p14="http://schemas.microsoft.com/office/powerpoint/2010/main" val="131016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79E1A-C4B8-56EC-1940-EE59B2F04E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5DB40B-9860-9A85-B386-78A0C155B3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A7333F-8ED1-D4D1-0089-3BCDDEE31E95}"/>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The Influencing Process</a:t>
            </a:r>
          </a:p>
        </p:txBody>
      </p:sp>
      <p:pic>
        <p:nvPicPr>
          <p:cNvPr id="7" name="Graphic 21">
            <a:extLst>
              <a:ext uri="{FF2B5EF4-FFF2-40B4-BE49-F238E27FC236}">
                <a16:creationId xmlns:a16="http://schemas.microsoft.com/office/drawing/2014/main" id="{6A89B8EC-2BE0-D79B-5E08-5985C8712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BE0145F9-C22E-0FC1-3EEA-5C2D97158D1F}"/>
              </a:ext>
            </a:extLst>
          </p:cNvPr>
          <p:cNvPicPr>
            <a:picLocks noChangeAspect="1"/>
          </p:cNvPicPr>
          <p:nvPr/>
        </p:nvPicPr>
        <p:blipFill>
          <a:blip r:embed="rId3"/>
          <a:srcRect l="676" t="14859" r="29259" b="30642"/>
          <a:stretch>
            <a:fillRect/>
          </a:stretch>
        </p:blipFill>
        <p:spPr>
          <a:xfrm>
            <a:off x="1333231" y="2001932"/>
            <a:ext cx="9359153" cy="3737537"/>
          </a:xfrm>
          <a:prstGeom prst="round2DiagRect">
            <a:avLst>
              <a:gd name="adj1" fmla="val 16667"/>
              <a:gd name="adj2" fmla="val 0"/>
            </a:avLst>
          </a:prstGeom>
          <a:ln w="88900" cap="sq">
            <a:solidFill>
              <a:schemeClr val="bg2">
                <a:lumMod val="75000"/>
              </a:schemeClr>
            </a:solidFill>
            <a:miter lim="800000"/>
          </a:ln>
          <a:effectLst>
            <a:outerShdw blurRad="254000" algn="tl" rotWithShape="0">
              <a:srgbClr val="000000">
                <a:alpha val="43000"/>
              </a:srgbClr>
            </a:outerShdw>
          </a:effectLst>
        </p:spPr>
      </p:pic>
      <p:sp>
        <p:nvSpPr>
          <p:cNvPr id="5" name="Rectangle 4">
            <a:extLst>
              <a:ext uri="{FF2B5EF4-FFF2-40B4-BE49-F238E27FC236}">
                <a16:creationId xmlns:a16="http://schemas.microsoft.com/office/drawing/2014/main" id="{C4FBCA15-82B3-BBC4-6025-1CFF339FA5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68153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957C1-B64C-677D-F4A0-E407082FBC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E06C13-DAFE-212D-1553-12DCF125D0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EF4AFD-05FD-78F1-2F85-1CE5AF7A52F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F6EC74-F7D2-1BE5-6945-7C912A36B346}"/>
              </a:ext>
            </a:extLst>
          </p:cNvPr>
          <p:cNvSpPr/>
          <p:nvPr/>
        </p:nvSpPr>
        <p:spPr>
          <a:xfrm>
            <a:off x="1181062" y="1982094"/>
            <a:ext cx="9345750" cy="35907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B51717B-A9CE-6439-F304-DA2A49C9D22B}"/>
              </a:ext>
            </a:extLst>
          </p:cNvPr>
          <p:cNvSpPr txBox="1"/>
          <p:nvPr/>
        </p:nvSpPr>
        <p:spPr>
          <a:xfrm>
            <a:off x="1645277" y="2307627"/>
            <a:ext cx="8417320" cy="3046988"/>
          </a:xfrm>
          <a:prstGeom prst="rect">
            <a:avLst/>
          </a:prstGeom>
          <a:noFill/>
        </p:spPr>
        <p:txBody>
          <a:bodyPr wrap="square" rtlCol="0">
            <a:spAutoFit/>
          </a:bodyPr>
          <a:lstStyle/>
          <a:p>
            <a:pPr algn="ctr"/>
            <a:r>
              <a:rPr lang="en-US" sz="2400" dirty="0"/>
              <a:t>The influencing process is a multifaceted approach that aims to guide individuals or groups towards a desired outcome. It involves a range of techniques and strategies designed to inspire, motivate, and persuade others to align with a particular viewpoint, goal, or course of action. Effective influencing relies on understanding the needs and motivations of those being influenced, tailoring communication to resonate with them, and building strong relationships based on trust and mutual respect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9557F6F-4D3A-02E1-0926-1E11427FA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45668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4E251-C937-49EA-F0E0-B618857779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49C2FE-0A6A-22CD-A545-D35F80FEBF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C49B2F-1E98-0DB3-5197-88EC4056BB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0CCBEF-2AEB-1A9E-06C3-55F3C7C7C30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3A80F4B-9CB8-0D79-1E18-E9321E4F2544}"/>
              </a:ext>
            </a:extLst>
          </p:cNvPr>
          <p:cNvSpPr txBox="1"/>
          <p:nvPr/>
        </p:nvSpPr>
        <p:spPr>
          <a:xfrm>
            <a:off x="1645277" y="2447477"/>
            <a:ext cx="8417320" cy="1323439"/>
          </a:xfrm>
          <a:prstGeom prst="rect">
            <a:avLst/>
          </a:prstGeom>
          <a:noFill/>
        </p:spPr>
        <p:txBody>
          <a:bodyPr wrap="square" rtlCol="0">
            <a:spAutoFit/>
          </a:bodyPr>
          <a:lstStyle/>
          <a:p>
            <a:pPr algn="ctr"/>
            <a:r>
              <a:rPr lang="en-US" sz="2000" dirty="0">
                <a:solidFill>
                  <a:srgbClr val="212529"/>
                </a:solidFill>
              </a:rPr>
              <a:t>Influence processes refer to the five ways leaders shape organizational variables including people and resources. The five influence processes are direct decisions, allocation of resources, reward system, selection and promotion of other leaders and role modeling</a:t>
            </a:r>
            <a:endParaRPr lang="en-US" sz="2000" dirty="0">
              <a:solidFill>
                <a:srgbClr val="2D3956"/>
              </a:solidFill>
              <a:cs typeface="Tajawal ExtraBold" panose="00000800000000000000" pitchFamily="2" charset="-78"/>
            </a:endParaRPr>
          </a:p>
        </p:txBody>
      </p:sp>
      <p:pic>
        <p:nvPicPr>
          <p:cNvPr id="5" name="Graphic 21">
            <a:extLst>
              <a:ext uri="{FF2B5EF4-FFF2-40B4-BE49-F238E27FC236}">
                <a16:creationId xmlns:a16="http://schemas.microsoft.com/office/drawing/2014/main" id="{6AF352DE-4758-1D53-C34E-3E2BE7B03D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76055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9A1E9-B587-1A7D-5629-DBA6B82817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CCA2A8-E28A-FB33-9864-E313D97717D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13AFCA-D483-5CD1-D804-A594B13EFA9C}"/>
              </a:ext>
            </a:extLst>
          </p:cNvPr>
          <p:cNvSpPr/>
          <p:nvPr/>
        </p:nvSpPr>
        <p:spPr>
          <a:xfrm>
            <a:off x="8035962" y="952845"/>
            <a:ext cx="470037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485A730-EDCD-E4B2-F808-080983FCD7C9}"/>
              </a:ext>
            </a:extLst>
          </p:cNvPr>
          <p:cNvSpPr/>
          <p:nvPr/>
        </p:nvSpPr>
        <p:spPr>
          <a:xfrm>
            <a:off x="180431" y="1617538"/>
            <a:ext cx="708081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461C97F-6DCE-49FC-3060-B7ECDC864D30}"/>
              </a:ext>
            </a:extLst>
          </p:cNvPr>
          <p:cNvSpPr txBox="1"/>
          <p:nvPr/>
        </p:nvSpPr>
        <p:spPr>
          <a:xfrm>
            <a:off x="510734" y="1909595"/>
            <a:ext cx="5585266" cy="3416320"/>
          </a:xfrm>
          <a:prstGeom prst="rect">
            <a:avLst/>
          </a:prstGeom>
          <a:noFill/>
        </p:spPr>
        <p:txBody>
          <a:bodyPr wrap="square" rtlCol="0">
            <a:spAutoFit/>
          </a:bodyPr>
          <a:lstStyle/>
          <a:p>
            <a:pPr algn="ctr"/>
            <a:r>
              <a:rPr lang="en-US" b="1" dirty="0">
                <a:solidFill>
                  <a:srgbClr val="212529"/>
                </a:solidFill>
                <a:latin typeface="-apple-system"/>
              </a:rPr>
              <a:t>1. Direct decisions</a:t>
            </a:r>
            <a:r>
              <a:rPr lang="en-US" dirty="0">
                <a:solidFill>
                  <a:srgbClr val="212529"/>
                </a:solidFill>
                <a:latin typeface="-apple-system"/>
              </a:rPr>
              <a:t> </a:t>
            </a:r>
          </a:p>
          <a:p>
            <a:pPr algn="ctr"/>
            <a:r>
              <a:rPr lang="en-US" dirty="0">
                <a:solidFill>
                  <a:srgbClr val="212529"/>
                </a:solidFill>
                <a:latin typeface="-apple-system"/>
              </a:rPr>
              <a:t>Direct decisions provide the leaders the ability to influence the choices of their followers. This ability to influence comes with the control leaders have in formulating mission and vision aspects of an organization. The most important aspect giving power to leader in the organizational structure is their ability to influence the variables affecting their followers through direct decisions. Leaders’ ability to make decisions influencing organizational structure give them the power to dictate decision making in the organization and set overall direction of the organization.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BC112C84-AF9F-4708-A6D0-C2866F3328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72351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F1558-4A2F-8C9B-CE27-BAEE68F292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B392AB-FD4E-1F4F-F693-136095D80A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2DDFD-8141-4BF2-33DF-82834EAABD5A}"/>
              </a:ext>
            </a:extLst>
          </p:cNvPr>
          <p:cNvSpPr/>
          <p:nvPr/>
        </p:nvSpPr>
        <p:spPr>
          <a:xfrm>
            <a:off x="8035962" y="952845"/>
            <a:ext cx="470037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DEE791-D85A-D553-9C7C-AB6534A77FAC}"/>
              </a:ext>
            </a:extLst>
          </p:cNvPr>
          <p:cNvSpPr/>
          <p:nvPr/>
        </p:nvSpPr>
        <p:spPr>
          <a:xfrm>
            <a:off x="180431" y="1617538"/>
            <a:ext cx="708081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05A54DD-DDC0-A684-3F28-B590C18D61C8}"/>
              </a:ext>
            </a:extLst>
          </p:cNvPr>
          <p:cNvSpPr txBox="1"/>
          <p:nvPr/>
        </p:nvSpPr>
        <p:spPr>
          <a:xfrm>
            <a:off x="290015" y="1825512"/>
            <a:ext cx="6741406" cy="3970318"/>
          </a:xfrm>
          <a:prstGeom prst="rect">
            <a:avLst/>
          </a:prstGeom>
          <a:noFill/>
        </p:spPr>
        <p:txBody>
          <a:bodyPr wrap="square" rtlCol="0">
            <a:spAutoFit/>
          </a:bodyPr>
          <a:lstStyle/>
          <a:p>
            <a:pPr algn="ctr"/>
            <a:r>
              <a:rPr lang="en-US" b="1" dirty="0">
                <a:solidFill>
                  <a:srgbClr val="212529"/>
                </a:solidFill>
                <a:latin typeface="-apple-system"/>
              </a:rPr>
              <a:t>2. Allocation of resources</a:t>
            </a:r>
          </a:p>
          <a:p>
            <a:pPr algn="ctr"/>
            <a:r>
              <a:rPr lang="en-US" dirty="0">
                <a:solidFill>
                  <a:srgbClr val="212529"/>
                </a:solidFill>
                <a:latin typeface="-apple-system"/>
              </a:rPr>
              <a:t>Leaders make use of their power over various organizational resources such as human, money and technological resources to significantly impact the way work is carried out in an organization. For example, if a department is in serious need of funds a leader has the power to grant additional money to the department in addition to the portion allocated to the department in the annual budget.</a:t>
            </a:r>
          </a:p>
          <a:p>
            <a:pPr algn="ctr"/>
            <a:endParaRPr lang="en-US" dirty="0">
              <a:solidFill>
                <a:srgbClr val="212529"/>
              </a:solidFill>
              <a:latin typeface="-apple-system"/>
              <a:cs typeface="Tajawal ExtraBold" panose="00000800000000000000" pitchFamily="2" charset="-78"/>
            </a:endParaRPr>
          </a:p>
          <a:p>
            <a:pPr algn="ctr"/>
            <a:r>
              <a:rPr lang="en-US" b="1" dirty="0">
                <a:solidFill>
                  <a:srgbClr val="212529"/>
                </a:solidFill>
                <a:latin typeface="-apple-system"/>
              </a:rPr>
              <a:t>3. Reward system</a:t>
            </a:r>
          </a:p>
          <a:p>
            <a:pPr algn="ctr"/>
            <a:r>
              <a:rPr lang="en-US" dirty="0">
                <a:solidFill>
                  <a:srgbClr val="212529"/>
                </a:solidFill>
                <a:latin typeface="-apple-system"/>
              </a:rPr>
              <a:t>Leader can make use of their power to reward to influence the actions and behaviors of their employees. </a:t>
            </a:r>
            <a:r>
              <a:rPr lang="ar-EG" dirty="0">
                <a:solidFill>
                  <a:srgbClr val="212529"/>
                </a:solidFill>
                <a:latin typeface="-apple-system"/>
              </a:rPr>
              <a:t>   </a:t>
            </a:r>
            <a:r>
              <a:rPr lang="en-US" dirty="0">
                <a:solidFill>
                  <a:srgbClr val="212529"/>
                </a:solidFill>
                <a:latin typeface="-apple-system"/>
              </a:rPr>
              <a:t>A leader can offer monetary incentive to followers in case the followers conform to certain behavioral standards and achieve goals necessary for meeting the overall organization objective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2E19F85C-C452-EE3C-C993-E1DD56C6F8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55864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E404C-7C58-CFAE-1720-4B5402DAF8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CDFE39-4823-A26A-2987-A5A3CEC19E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888633-771A-8893-7ABC-CBA28DED2234}"/>
              </a:ext>
            </a:extLst>
          </p:cNvPr>
          <p:cNvSpPr/>
          <p:nvPr/>
        </p:nvSpPr>
        <p:spPr>
          <a:xfrm>
            <a:off x="8035962" y="952845"/>
            <a:ext cx="470037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046C199-60F6-08AF-9F19-019A928D521F}"/>
              </a:ext>
            </a:extLst>
          </p:cNvPr>
          <p:cNvSpPr/>
          <p:nvPr/>
        </p:nvSpPr>
        <p:spPr>
          <a:xfrm>
            <a:off x="180431" y="1617538"/>
            <a:ext cx="708081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CBC91D3-8146-C957-5F14-1C692EE0DB46}"/>
              </a:ext>
            </a:extLst>
          </p:cNvPr>
          <p:cNvSpPr txBox="1"/>
          <p:nvPr/>
        </p:nvSpPr>
        <p:spPr>
          <a:xfrm>
            <a:off x="437162" y="1836023"/>
            <a:ext cx="6520686" cy="3693319"/>
          </a:xfrm>
          <a:prstGeom prst="rect">
            <a:avLst/>
          </a:prstGeom>
          <a:noFill/>
        </p:spPr>
        <p:txBody>
          <a:bodyPr wrap="square" rtlCol="0">
            <a:spAutoFit/>
          </a:bodyPr>
          <a:lstStyle/>
          <a:p>
            <a:pPr algn="ctr"/>
            <a:r>
              <a:rPr lang="en-US" b="1" dirty="0">
                <a:solidFill>
                  <a:srgbClr val="212529"/>
                </a:solidFill>
                <a:latin typeface="-apple-system"/>
              </a:rPr>
              <a:t>4. Selection and promotion of other leaders</a:t>
            </a:r>
          </a:p>
          <a:p>
            <a:pPr algn="ctr"/>
            <a:r>
              <a:rPr lang="en-US" dirty="0">
                <a:solidFill>
                  <a:srgbClr val="212529"/>
                </a:solidFill>
                <a:latin typeface="-apple-system"/>
              </a:rPr>
              <a:t>Leaders can also influence their followers by making use of their power to promote the leaders who meet individual as well as organizational goals and objectives.</a:t>
            </a:r>
          </a:p>
          <a:p>
            <a:pPr algn="ctr"/>
            <a:endParaRPr lang="en-US" dirty="0">
              <a:solidFill>
                <a:srgbClr val="212529"/>
              </a:solidFill>
              <a:latin typeface="-apple-system"/>
              <a:cs typeface="Tajawal ExtraBold" panose="00000800000000000000" pitchFamily="2" charset="-78"/>
            </a:endParaRPr>
          </a:p>
          <a:p>
            <a:pPr algn="ctr"/>
            <a:endParaRPr lang="en-US" dirty="0">
              <a:solidFill>
                <a:srgbClr val="212529"/>
              </a:solidFill>
              <a:latin typeface="-apple-system"/>
              <a:cs typeface="Tajawal ExtraBold" panose="00000800000000000000" pitchFamily="2" charset="-78"/>
            </a:endParaRPr>
          </a:p>
          <a:p>
            <a:pPr algn="ctr"/>
            <a:r>
              <a:rPr lang="en-US" b="1" dirty="0">
                <a:solidFill>
                  <a:srgbClr val="212529"/>
                </a:solidFill>
                <a:latin typeface="-apple-system"/>
              </a:rPr>
              <a:t>5. Role modeling</a:t>
            </a:r>
          </a:p>
          <a:p>
            <a:pPr algn="ctr"/>
            <a:r>
              <a:rPr lang="en-US" dirty="0">
                <a:solidFill>
                  <a:srgbClr val="212529"/>
                </a:solidFill>
                <a:latin typeface="-apple-system"/>
              </a:rPr>
              <a:t>Finally, one of the most important ways leaders can mold the behavior and opinion of their followers is by acting as a role model. Followers always follow the path leader is taking. If a leader possesses high moral and ethical standard there are greater chances that their followers will also have high ethical and moral standards.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74B4F507-33F8-5E6C-A5C1-1CC48977E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81517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B35CA-7A1D-CF1D-3EEF-18F50A4CB8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8837CF-2C59-4B8B-3A95-46B5F2C668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B1EC95A-197A-73EB-4F93-9DC1EAD3E5DB}"/>
              </a:ext>
            </a:extLst>
          </p:cNvPr>
          <p:cNvSpPr/>
          <p:nvPr/>
        </p:nvSpPr>
        <p:spPr>
          <a:xfrm>
            <a:off x="8035962" y="952845"/>
            <a:ext cx="4700374" cy="54794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6A4B668-1925-0B9D-6048-5A9DE91F12CF}"/>
              </a:ext>
            </a:extLst>
          </p:cNvPr>
          <p:cNvSpPr/>
          <p:nvPr/>
        </p:nvSpPr>
        <p:spPr>
          <a:xfrm>
            <a:off x="180431" y="1617538"/>
            <a:ext cx="86482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6A18187-B113-B1C5-8D75-C6E27C414F9C}"/>
              </a:ext>
            </a:extLst>
          </p:cNvPr>
          <p:cNvSpPr txBox="1"/>
          <p:nvPr/>
        </p:nvSpPr>
        <p:spPr>
          <a:xfrm>
            <a:off x="268996" y="1811624"/>
            <a:ext cx="8275914" cy="3970318"/>
          </a:xfrm>
          <a:prstGeom prst="rect">
            <a:avLst/>
          </a:prstGeom>
          <a:noFill/>
        </p:spPr>
        <p:txBody>
          <a:bodyPr wrap="square" rtlCol="0">
            <a:spAutoFit/>
          </a:bodyPr>
          <a:lstStyle/>
          <a:p>
            <a:pPr algn="ctr"/>
            <a:r>
              <a:rPr lang="en-US" b="1" dirty="0">
                <a:solidFill>
                  <a:srgbClr val="212529"/>
                </a:solidFill>
                <a:latin typeface="-apple-system"/>
              </a:rPr>
              <a:t>Direct decisions:</a:t>
            </a:r>
            <a:r>
              <a:rPr lang="en-US" dirty="0">
                <a:solidFill>
                  <a:srgbClr val="212529"/>
                </a:solidFill>
                <a:latin typeface="-apple-system"/>
              </a:rPr>
              <a:t> The CEO of Avon Corporation, Andrea Jung has taken numerous successful decisions that have changed the image of Avon in the beauty and cosmetics industry. She emphasized the importance of sales force saying that they were at the heart of Avon and that Avon’s future success depends on their efforts. She also strongly emphasized the importance of internet sales. Andrea Jung also worked to change Avon’s traditional focus from the 30–55-years old women to the younger 16-24 years old women citing the reason that this segment of around 17 million women has a purchasing power of over $100. She also eliminated seven layers of management and got rid of 25% of the senior staff.</a:t>
            </a:r>
          </a:p>
          <a:p>
            <a:pPr algn="ctr"/>
            <a:endParaRPr lang="en-US" dirty="0">
              <a:solidFill>
                <a:srgbClr val="212529"/>
              </a:solidFill>
              <a:latin typeface="-apple-system"/>
            </a:endParaRPr>
          </a:p>
          <a:p>
            <a:pPr algn="ctr"/>
            <a:r>
              <a:rPr lang="en-US" b="1" dirty="0">
                <a:solidFill>
                  <a:srgbClr val="212529"/>
                </a:solidFill>
                <a:latin typeface="-apple-system"/>
              </a:rPr>
              <a:t>Allocation of resources:</a:t>
            </a:r>
            <a:r>
              <a:rPr lang="en-US" dirty="0">
                <a:solidFill>
                  <a:srgbClr val="212529"/>
                </a:solidFill>
                <a:latin typeface="-apple-system"/>
              </a:rPr>
              <a:t> Andrea Jung strongly favors allocation of huge budget for the Research and development function of her organization, believing that it has potential to give off higher benefits in return. Andrea Jung’s decision to invest heavily in R&amp;D paid off when the company’s sales increased by 45% in 2004.</a:t>
            </a:r>
            <a:endParaRPr lang="en-US" dirty="0">
              <a:solidFill>
                <a:srgbClr val="141414"/>
              </a:solidFill>
              <a:latin typeface="Open Sans" panose="020B0606030504020204" pitchFamily="34" charset="0"/>
            </a:endParaRPr>
          </a:p>
        </p:txBody>
      </p:sp>
      <p:pic>
        <p:nvPicPr>
          <p:cNvPr id="5" name="Graphic 21">
            <a:extLst>
              <a:ext uri="{FF2B5EF4-FFF2-40B4-BE49-F238E27FC236}">
                <a16:creationId xmlns:a16="http://schemas.microsoft.com/office/drawing/2014/main" id="{7304E017-D99B-D91C-0820-1C09DDDB3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BB3AC6A-7311-5AD3-52D4-2ED3CCD1AEFC}"/>
              </a:ext>
            </a:extLst>
          </p:cNvPr>
          <p:cNvSpPr txBox="1"/>
          <p:nvPr/>
        </p:nvSpPr>
        <p:spPr>
          <a:xfrm>
            <a:off x="2897376" y="886734"/>
            <a:ext cx="5138586" cy="584775"/>
          </a:xfrm>
          <a:prstGeom prst="rect">
            <a:avLst/>
          </a:prstGeom>
          <a:noFill/>
        </p:spPr>
        <p:txBody>
          <a:bodyPr wrap="none" rtlCol="0">
            <a:spAutoFit/>
          </a:bodyPr>
          <a:lstStyle/>
          <a:p>
            <a:r>
              <a:rPr lang="en-US" sz="3200" b="1" i="0" dirty="0">
                <a:solidFill>
                  <a:srgbClr val="212529"/>
                </a:solidFill>
                <a:effectLst>
                  <a:outerShdw blurRad="38100" dist="38100" dir="2700000" algn="tl">
                    <a:srgbClr val="000000">
                      <a:alpha val="43137"/>
                    </a:srgbClr>
                  </a:outerShdw>
                </a:effectLst>
              </a:rPr>
              <a:t>Avon Corporation Case Study</a:t>
            </a:r>
            <a:endParaRPr lang="en-US" sz="3200" b="1" dirty="0">
              <a:effectLst>
                <a:outerShdw blurRad="38100" dist="38100" dir="2700000" algn="tl">
                  <a:srgbClr val="000000">
                    <a:alpha val="43137"/>
                  </a:srgbClr>
                </a:outerShdw>
              </a:effectLst>
              <a:cs typeface="Tajawal Medium" panose="00000600000000000000" pitchFamily="2" charset="-78"/>
            </a:endParaRPr>
          </a:p>
        </p:txBody>
      </p:sp>
      <p:pic>
        <p:nvPicPr>
          <p:cNvPr id="3" name="Picture 2" descr="Activating TikTok Influencers: Avon's ...">
            <a:extLst>
              <a:ext uri="{FF2B5EF4-FFF2-40B4-BE49-F238E27FC236}">
                <a16:creationId xmlns:a16="http://schemas.microsoft.com/office/drawing/2014/main" id="{DFDA49E1-1ECA-2FC5-F73A-E618A3829F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7161" y="1913496"/>
            <a:ext cx="2845843" cy="3194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2747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F9CEF-8BA7-70F3-FA52-82CBDF4BC3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706F31-0457-970D-55EC-4D4E2FF33C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0F86E1-047C-5DC9-7FBE-2102B20BB732}"/>
              </a:ext>
            </a:extLst>
          </p:cNvPr>
          <p:cNvSpPr/>
          <p:nvPr/>
        </p:nvSpPr>
        <p:spPr>
          <a:xfrm>
            <a:off x="8035962" y="952845"/>
            <a:ext cx="4700374" cy="54794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CB08C66-21AA-AA80-A369-9E460C7AE266}"/>
              </a:ext>
            </a:extLst>
          </p:cNvPr>
          <p:cNvSpPr/>
          <p:nvPr/>
        </p:nvSpPr>
        <p:spPr>
          <a:xfrm>
            <a:off x="180431" y="1617538"/>
            <a:ext cx="86482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D983854-00EF-1DD5-BFDE-D1D170BC3C64}"/>
              </a:ext>
            </a:extLst>
          </p:cNvPr>
          <p:cNvSpPr txBox="1"/>
          <p:nvPr/>
        </p:nvSpPr>
        <p:spPr>
          <a:xfrm>
            <a:off x="268996" y="1811624"/>
            <a:ext cx="8275914" cy="3139321"/>
          </a:xfrm>
          <a:prstGeom prst="rect">
            <a:avLst/>
          </a:prstGeom>
          <a:noFill/>
        </p:spPr>
        <p:txBody>
          <a:bodyPr wrap="square" rtlCol="0">
            <a:spAutoFit/>
          </a:bodyPr>
          <a:lstStyle/>
          <a:p>
            <a:pPr algn="ctr"/>
            <a:r>
              <a:rPr lang="en-US" b="1" dirty="0">
                <a:solidFill>
                  <a:srgbClr val="212529"/>
                </a:solidFill>
                <a:latin typeface="-apple-system"/>
              </a:rPr>
              <a:t>Reward system:</a:t>
            </a:r>
            <a:r>
              <a:rPr lang="en-US" dirty="0">
                <a:solidFill>
                  <a:srgbClr val="212529"/>
                </a:solidFill>
                <a:latin typeface="-apple-system"/>
              </a:rPr>
              <a:t> Sales representatives making huge profits for the company are rewarded with paid holiday trips to eye-catching tourist attractions like Tenerife, Cyprus and Madeira.</a:t>
            </a:r>
          </a:p>
          <a:p>
            <a:pPr algn="ctr"/>
            <a:endParaRPr lang="en-US" dirty="0">
              <a:solidFill>
                <a:srgbClr val="212529"/>
              </a:solidFill>
              <a:latin typeface="-apple-system"/>
            </a:endParaRPr>
          </a:p>
          <a:p>
            <a:pPr algn="ctr"/>
            <a:r>
              <a:rPr lang="en-US" b="1" dirty="0">
                <a:solidFill>
                  <a:srgbClr val="212529"/>
                </a:solidFill>
                <a:latin typeface="-apple-system"/>
              </a:rPr>
              <a:t>Selection and promotion of other leaders:</a:t>
            </a:r>
            <a:r>
              <a:rPr lang="en-US" dirty="0">
                <a:solidFill>
                  <a:srgbClr val="212529"/>
                </a:solidFill>
                <a:latin typeface="-apple-system"/>
              </a:rPr>
              <a:t> When Andrea Jung took over Avon Corporation there were no women past middle management. Today 85% of Avon’s top management team in U.S. being composed of females</a:t>
            </a:r>
            <a:endParaRPr lang="en-US" dirty="0">
              <a:solidFill>
                <a:srgbClr val="141414"/>
              </a:solidFill>
              <a:latin typeface="Open Sans" panose="020B0606030504020204" pitchFamily="34" charset="0"/>
            </a:endParaRPr>
          </a:p>
          <a:p>
            <a:pPr algn="ctr"/>
            <a:endParaRPr lang="en-US" dirty="0">
              <a:solidFill>
                <a:srgbClr val="141414"/>
              </a:solidFill>
              <a:latin typeface="Open Sans" panose="020B0606030504020204" pitchFamily="34" charset="0"/>
            </a:endParaRPr>
          </a:p>
          <a:p>
            <a:pPr algn="ctr"/>
            <a:r>
              <a:rPr lang="en-US" b="1" dirty="0">
                <a:solidFill>
                  <a:srgbClr val="212529"/>
                </a:solidFill>
                <a:latin typeface="-apple-system"/>
              </a:rPr>
              <a:t>Role modeling:</a:t>
            </a:r>
            <a:r>
              <a:rPr lang="en-US" dirty="0">
                <a:solidFill>
                  <a:srgbClr val="212529"/>
                </a:solidFill>
                <a:latin typeface="-apple-system"/>
              </a:rPr>
              <a:t> Andrea Jung with her determination, courage and distinctive managerial style is a wonderful role model for coming generations of female leaders.</a:t>
            </a:r>
            <a:endParaRPr lang="en-US" dirty="0">
              <a:solidFill>
                <a:srgbClr val="141414"/>
              </a:solidFill>
              <a:latin typeface="Open Sans" panose="020B0606030504020204" pitchFamily="34" charset="0"/>
            </a:endParaRPr>
          </a:p>
          <a:p>
            <a:pPr algn="ctr"/>
            <a:endParaRPr lang="en-US" dirty="0">
              <a:solidFill>
                <a:srgbClr val="141414"/>
              </a:solidFill>
              <a:latin typeface="Open Sans" panose="020B0606030504020204" pitchFamily="34" charset="0"/>
            </a:endParaRPr>
          </a:p>
        </p:txBody>
      </p:sp>
      <p:pic>
        <p:nvPicPr>
          <p:cNvPr id="5" name="Graphic 21">
            <a:extLst>
              <a:ext uri="{FF2B5EF4-FFF2-40B4-BE49-F238E27FC236}">
                <a16:creationId xmlns:a16="http://schemas.microsoft.com/office/drawing/2014/main" id="{C62F6C48-1BDC-2AB5-F870-0FAD8B7F6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6E82199-D120-2973-9139-A28524E10C4C}"/>
              </a:ext>
            </a:extLst>
          </p:cNvPr>
          <p:cNvSpPr txBox="1"/>
          <p:nvPr/>
        </p:nvSpPr>
        <p:spPr>
          <a:xfrm>
            <a:off x="2897376" y="886734"/>
            <a:ext cx="5138586" cy="584775"/>
          </a:xfrm>
          <a:prstGeom prst="rect">
            <a:avLst/>
          </a:prstGeom>
          <a:noFill/>
        </p:spPr>
        <p:txBody>
          <a:bodyPr wrap="none" rtlCol="0">
            <a:spAutoFit/>
          </a:bodyPr>
          <a:lstStyle/>
          <a:p>
            <a:r>
              <a:rPr lang="en-US" sz="3200" b="1" i="0" dirty="0">
                <a:solidFill>
                  <a:srgbClr val="212529"/>
                </a:solidFill>
                <a:effectLst>
                  <a:outerShdw blurRad="38100" dist="38100" dir="2700000" algn="tl">
                    <a:srgbClr val="000000">
                      <a:alpha val="43137"/>
                    </a:srgbClr>
                  </a:outerShdw>
                </a:effectLst>
              </a:rPr>
              <a:t>Avon Corporation Case Study</a:t>
            </a:r>
            <a:endParaRPr lang="en-US" sz="3200" b="1" dirty="0">
              <a:effectLst>
                <a:outerShdw blurRad="38100" dist="38100" dir="2700000" algn="tl">
                  <a:srgbClr val="000000">
                    <a:alpha val="43137"/>
                  </a:srgbClr>
                </a:outerShdw>
              </a:effectLst>
              <a:cs typeface="Tajawal Medium" panose="00000600000000000000" pitchFamily="2" charset="-78"/>
            </a:endParaRPr>
          </a:p>
        </p:txBody>
      </p:sp>
      <p:pic>
        <p:nvPicPr>
          <p:cNvPr id="1026" name="Picture 2" descr="Activating TikTok Influencers: Avon's ...">
            <a:extLst>
              <a:ext uri="{FF2B5EF4-FFF2-40B4-BE49-F238E27FC236}">
                <a16:creationId xmlns:a16="http://schemas.microsoft.com/office/drawing/2014/main" id="{BAD1E2F2-664C-1E5A-BF85-BFCE3DAEDC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7161" y="1913496"/>
            <a:ext cx="2845843" cy="3194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96710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0E04841-71FC-489E-A732-E512B7DC9029}"/>
</file>

<file path=docProps/app.xml><?xml version="1.0" encoding="utf-8"?>
<Properties xmlns="http://schemas.openxmlformats.org/officeDocument/2006/extended-properties" xmlns:vt="http://schemas.openxmlformats.org/officeDocument/2006/docPropsVTypes">
  <TotalTime>0</TotalTime>
  <Words>3897</Words>
  <Application>Microsoft Office PowerPoint</Application>
  <PresentationFormat>Widescreen</PresentationFormat>
  <Paragraphs>250</Paragraphs>
  <Slides>47</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47</vt:i4>
      </vt:variant>
    </vt:vector>
  </HeadingPairs>
  <TitlesOfParts>
    <vt:vector size="61" baseType="lpstr">
      <vt:lpstr>Alexandria</vt:lpstr>
      <vt:lpstr>-apple-system</vt:lpstr>
      <vt:lpstr>Arial</vt:lpstr>
      <vt:lpstr>Calibri</vt:lpstr>
      <vt:lpstr>Calibri Light</vt:lpstr>
      <vt:lpstr>Google Sans</vt:lpstr>
      <vt:lpstr>Open Sans</vt:lpstr>
      <vt:lpstr>proxima-nova</vt:lpstr>
      <vt:lpstr>Roboto Light</vt:lpstr>
      <vt:lpstr>Segoe UI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45</cp:revision>
  <dcterms:created xsi:type="dcterms:W3CDTF">2023-04-29T09:08:00Z</dcterms:created>
  <dcterms:modified xsi:type="dcterms:W3CDTF">2025-07-18T18:38:16Z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