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  <p:sldMasterId id="2147483667" r:id="rId5"/>
    <p:sldMasterId id="2147483686" r:id="rId6"/>
  </p:sldMasterIdLst>
  <p:notesMasterIdLst>
    <p:notesMasterId r:id="rId47"/>
  </p:notesMasterIdLst>
  <p:handoutMasterIdLst>
    <p:handoutMasterId r:id="rId48"/>
  </p:handoutMasterIdLst>
  <p:sldIdLst>
    <p:sldId id="496" r:id="rId7"/>
    <p:sldId id="313" r:id="rId8"/>
    <p:sldId id="497" r:id="rId9"/>
    <p:sldId id="276" r:id="rId10"/>
    <p:sldId id="500" r:id="rId11"/>
    <p:sldId id="538" r:id="rId12"/>
    <p:sldId id="539" r:id="rId13"/>
    <p:sldId id="540" r:id="rId14"/>
    <p:sldId id="541" r:id="rId15"/>
    <p:sldId id="542" r:id="rId16"/>
    <p:sldId id="543" r:id="rId17"/>
    <p:sldId id="544" r:id="rId18"/>
    <p:sldId id="545" r:id="rId19"/>
    <p:sldId id="546" r:id="rId20"/>
    <p:sldId id="547" r:id="rId21"/>
    <p:sldId id="548" r:id="rId22"/>
    <p:sldId id="549" r:id="rId23"/>
    <p:sldId id="550" r:id="rId24"/>
    <p:sldId id="551" r:id="rId25"/>
    <p:sldId id="552" r:id="rId26"/>
    <p:sldId id="553" r:id="rId27"/>
    <p:sldId id="554" r:id="rId28"/>
    <p:sldId id="555" r:id="rId29"/>
    <p:sldId id="556" r:id="rId30"/>
    <p:sldId id="557" r:id="rId31"/>
    <p:sldId id="558" r:id="rId32"/>
    <p:sldId id="559" r:id="rId33"/>
    <p:sldId id="560" r:id="rId34"/>
    <p:sldId id="561" r:id="rId35"/>
    <p:sldId id="562" r:id="rId36"/>
    <p:sldId id="563" r:id="rId37"/>
    <p:sldId id="564" r:id="rId38"/>
    <p:sldId id="565" r:id="rId39"/>
    <p:sldId id="566" r:id="rId40"/>
    <p:sldId id="567" r:id="rId41"/>
    <p:sldId id="568" r:id="rId42"/>
    <p:sldId id="569" r:id="rId43"/>
    <p:sldId id="570" r:id="rId44"/>
    <p:sldId id="537" r:id="rId45"/>
    <p:sldId id="349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96"/>
            <p14:sldId id="313"/>
            <p14:sldId id="497"/>
            <p14:sldId id="276"/>
            <p14:sldId id="500"/>
            <p14:sldId id="538"/>
            <p14:sldId id="539"/>
            <p14:sldId id="540"/>
            <p14:sldId id="541"/>
            <p14:sldId id="542"/>
            <p14:sldId id="543"/>
            <p14:sldId id="544"/>
            <p14:sldId id="545"/>
            <p14:sldId id="546"/>
            <p14:sldId id="547"/>
            <p14:sldId id="548"/>
            <p14:sldId id="549"/>
            <p14:sldId id="550"/>
            <p14:sldId id="551"/>
            <p14:sldId id="552"/>
            <p14:sldId id="553"/>
            <p14:sldId id="554"/>
            <p14:sldId id="555"/>
            <p14:sldId id="556"/>
            <p14:sldId id="557"/>
            <p14:sldId id="558"/>
            <p14:sldId id="559"/>
            <p14:sldId id="560"/>
            <p14:sldId id="561"/>
            <p14:sldId id="562"/>
            <p14:sldId id="563"/>
            <p14:sldId id="564"/>
            <p14:sldId id="565"/>
            <p14:sldId id="566"/>
            <p14:sldId id="567"/>
            <p14:sldId id="568"/>
            <p14:sldId id="569"/>
            <p14:sldId id="570"/>
            <p14:sldId id="537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EEF"/>
    <a:srgbClr val="FFD200"/>
    <a:srgbClr val="203E5F"/>
    <a:srgbClr val="F58221"/>
    <a:srgbClr val="000000"/>
    <a:srgbClr val="669BBC"/>
    <a:srgbClr val="2D3956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046393C-DCF5-7DB5-959F-0AD9FDA3980F}" v="4" dt="2025-04-30T14:47:08.0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82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6245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handoutMaster" Target="handoutMasters/handoutMaster1.xml"/><Relationship Id="rId8" Type="http://schemas.openxmlformats.org/officeDocument/2006/relationships/slide" Target="slides/slide2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giaIbrahim" userId="S::ragia.ibrahim@midocean.edu.km::39e4e215-f6e6-4b1b-9553-a547e8b342e5" providerId="AD" clId="Web-{D046393C-DCF5-7DB5-959F-0AD9FDA3980F}"/>
    <pc:docChg chg="modSld">
      <pc:chgData name="RagiaIbrahim" userId="S::ragia.ibrahim@midocean.edu.km::39e4e215-f6e6-4b1b-9553-a547e8b342e5" providerId="AD" clId="Web-{D046393C-DCF5-7DB5-959F-0AD9FDA3980F}" dt="2025-04-30T14:47:08.055" v="1" actId="20577"/>
      <pc:docMkLst>
        <pc:docMk/>
      </pc:docMkLst>
      <pc:sldChg chg="modSp">
        <pc:chgData name="RagiaIbrahim" userId="S::ragia.ibrahim@midocean.edu.km::39e4e215-f6e6-4b1b-9553-a547e8b342e5" providerId="AD" clId="Web-{D046393C-DCF5-7DB5-959F-0AD9FDA3980F}" dt="2025-04-30T14:47:08.055" v="1" actId="20577"/>
        <pc:sldMkLst>
          <pc:docMk/>
          <pc:sldMk cId="0" sldId="480"/>
        </pc:sldMkLst>
        <pc:spChg chg="mod">
          <ac:chgData name="RagiaIbrahim" userId="S::ragia.ibrahim@midocean.edu.km::39e4e215-f6e6-4b1b-9553-a547e8b342e5" providerId="AD" clId="Web-{D046393C-DCF5-7DB5-959F-0AD9FDA3980F}" dt="2025-04-30T14:47:08.055" v="1" actId="20577"/>
          <ac:spMkLst>
            <pc:docMk/>
            <pc:sldMk cId="0" sldId="480"/>
            <ac:spMk id="30" creationId="{00000000-0000-0000-0000-000000000000}"/>
          </ac:spMkLst>
        </pc:spChg>
      </pc:sldChg>
    </pc:docChg>
  </pc:docChgLst>
  <pc:docChgLst>
    <pc:chgData name="Mohamed Ahmed" userId="S::mohammad.ahmed@midocean.edu.km::b97056a5-6e64-4c8c-ae98-39dabe693af2" providerId="AD" clId="Web-{AAB95B99-0F72-5DA0-87AE-3ED0F10E3E86}"/>
    <pc:docChg chg="modSld">
      <pc:chgData name="Mohamed Ahmed" userId="S::mohammad.ahmed@midocean.edu.km::b97056a5-6e64-4c8c-ae98-39dabe693af2" providerId="AD" clId="Web-{AAB95B99-0F72-5DA0-87AE-3ED0F10E3E86}" dt="2024-08-03T22:11:52.769" v="8"/>
      <pc:docMkLst>
        <pc:docMk/>
      </pc:docMkLst>
      <pc:sldChg chg="delSp modSp">
        <pc:chgData name="Mohamed Ahmed" userId="S::mohammad.ahmed@midocean.edu.km::b97056a5-6e64-4c8c-ae98-39dabe693af2" providerId="AD" clId="Web-{AAB95B99-0F72-5DA0-87AE-3ED0F10E3E86}" dt="2024-08-03T22:11:52.769" v="8"/>
        <pc:sldMkLst>
          <pc:docMk/>
          <pc:sldMk cId="0" sldId="306"/>
        </pc:sldMkLst>
        <pc:spChg chg="del mod">
          <ac:chgData name="Mohamed Ahmed" userId="S::mohammad.ahmed@midocean.edu.km::b97056a5-6e64-4c8c-ae98-39dabe693af2" providerId="AD" clId="Web-{AAB95B99-0F72-5DA0-87AE-3ED0F10E3E86}" dt="2024-08-03T22:11:52.769" v="8"/>
          <ac:spMkLst>
            <pc:docMk/>
            <pc:sldMk cId="0" sldId="306"/>
            <ac:spMk id="3" creationId="{00000000-0000-0000-0000-000000000000}"/>
          </ac:spMkLst>
        </pc:spChg>
      </pc:sldChg>
    </pc:docChg>
  </pc:docChgLst>
  <pc:docChgLst>
    <pc:chgData name="MoumenCharef Eddine" userId="S::moumen.charefeddine@midocean.edu.km::4e634a0d-971e-4aed-a065-e78a2b447985" providerId="AD" clId="Web-{CA943C24-D059-A662-D3D4-F11F56A45DCC}"/>
    <pc:docChg chg="modSld">
      <pc:chgData name="MoumenCharef Eddine" userId="S::moumen.charefeddine@midocean.edu.km::4e634a0d-971e-4aed-a065-e78a2b447985" providerId="AD" clId="Web-{CA943C24-D059-A662-D3D4-F11F56A45DCC}" dt="2024-09-04T15:55:01.101" v="1" actId="1076"/>
      <pc:docMkLst>
        <pc:docMk/>
      </pc:docMkLst>
      <pc:sldChg chg="modSp">
        <pc:chgData name="MoumenCharef Eddine" userId="S::moumen.charefeddine@midocean.edu.km::4e634a0d-971e-4aed-a065-e78a2b447985" providerId="AD" clId="Web-{CA943C24-D059-A662-D3D4-F11F56A45DCC}" dt="2024-09-04T15:55:01.101" v="1" actId="1076"/>
        <pc:sldMkLst>
          <pc:docMk/>
          <pc:sldMk cId="1389432737" sldId="495"/>
        </pc:sldMkLst>
        <pc:picChg chg="mod">
          <ac:chgData name="MoumenCharef Eddine" userId="S::moumen.charefeddine@midocean.edu.km::4e634a0d-971e-4aed-a065-e78a2b447985" providerId="AD" clId="Web-{CA943C24-D059-A662-D3D4-F11F56A45DCC}" dt="2024-09-04T15:54:58.976" v="0" actId="1076"/>
          <ac:picMkLst>
            <pc:docMk/>
            <pc:sldMk cId="1389432737" sldId="495"/>
            <ac:picMk id="5" creationId="{00000000-0000-0000-0000-000000000000}"/>
          </ac:picMkLst>
        </pc:picChg>
        <pc:picChg chg="mod">
          <ac:chgData name="MoumenCharef Eddine" userId="S::moumen.charefeddine@midocean.edu.km::4e634a0d-971e-4aed-a065-e78a2b447985" providerId="AD" clId="Web-{CA943C24-D059-A662-D3D4-F11F56A45DCC}" dt="2024-09-04T15:55:01.101" v="1" actId="1076"/>
          <ac:picMkLst>
            <pc:docMk/>
            <pc:sldMk cId="1389432737" sldId="495"/>
            <ac:picMk id="8" creationId="{00000000-0000-0000-0000-000000000000}"/>
          </ac:picMkLst>
        </pc:picChg>
      </pc:sldChg>
    </pc:docChg>
  </pc:docChgLst>
  <pc:docChgLst>
    <pc:chgData name="KodsHassine" userId="S::kods.hassine@midocean.edu.km::a38286e8-f868-4b29-808a-12842d2d340e" providerId="AD" clId="Web-{AB2617DA-3115-14AF-F208-F3AE87B70CE9}"/>
    <pc:docChg chg="modSld">
      <pc:chgData name="KodsHassine" userId="S::kods.hassine@midocean.edu.km::a38286e8-f868-4b29-808a-12842d2d340e" providerId="AD" clId="Web-{AB2617DA-3115-14AF-F208-F3AE87B70CE9}" dt="2024-09-14T08:25:39.403" v="1" actId="20577"/>
      <pc:docMkLst>
        <pc:docMk/>
      </pc:docMkLst>
      <pc:sldChg chg="modSp">
        <pc:chgData name="KodsHassine" userId="S::kods.hassine@midocean.edu.km::a38286e8-f868-4b29-808a-12842d2d340e" providerId="AD" clId="Web-{AB2617DA-3115-14AF-F208-F3AE87B70CE9}" dt="2024-09-14T08:25:39.403" v="1" actId="20577"/>
        <pc:sldMkLst>
          <pc:docMk/>
          <pc:sldMk cId="0" sldId="480"/>
        </pc:sldMkLst>
        <pc:spChg chg="mod">
          <ac:chgData name="KodsHassine" userId="S::kods.hassine@midocean.edu.km::a38286e8-f868-4b29-808a-12842d2d340e" providerId="AD" clId="Web-{AB2617DA-3115-14AF-F208-F3AE87B70CE9}" dt="2024-09-14T08:25:39.403" v="1" actId="20577"/>
          <ac:spMkLst>
            <pc:docMk/>
            <pc:sldMk cId="0" sldId="480"/>
            <ac:spMk id="31" creationId="{00000000-0000-0000-0000-000000000000}"/>
          </ac:spMkLst>
        </pc:spChg>
      </pc:sldChg>
    </pc:docChg>
  </pc:docChgLst>
  <pc:docChgLst>
    <pc:chgData name="Guest User" userId="S::urn:spo:anon#a5136176af0c7fa5f5fa17481c5cdab2ec407555b1f94ea045d0292f32eb3a07::" providerId="AD" clId="Web-{F97BDB78-A87C-2A72-5F30-B014EFAB8FD4}"/>
    <pc:docChg chg="modSld">
      <pc:chgData name="Guest User" userId="S::urn:spo:anon#a5136176af0c7fa5f5fa17481c5cdab2ec407555b1f94ea045d0292f32eb3a07::" providerId="AD" clId="Web-{F97BDB78-A87C-2A72-5F30-B014EFAB8FD4}" dt="2025-04-14T08:55:32.021" v="0" actId="1076"/>
      <pc:docMkLst>
        <pc:docMk/>
      </pc:docMkLst>
      <pc:sldChg chg="modSp">
        <pc:chgData name="Guest User" userId="S::urn:spo:anon#a5136176af0c7fa5f5fa17481c5cdab2ec407555b1f94ea045d0292f32eb3a07::" providerId="AD" clId="Web-{F97BDB78-A87C-2A72-5F30-B014EFAB8FD4}" dt="2025-04-14T08:55:32.021" v="0" actId="1076"/>
        <pc:sldMkLst>
          <pc:docMk/>
          <pc:sldMk cId="0" sldId="480"/>
        </pc:sldMkLst>
        <pc:spChg chg="mod">
          <ac:chgData name="Guest User" userId="S::urn:spo:anon#a5136176af0c7fa5f5fa17481c5cdab2ec407555b1f94ea045d0292f32eb3a07::" providerId="AD" clId="Web-{F97BDB78-A87C-2A72-5F30-B014EFAB8FD4}" dt="2025-04-14T08:55:32.021" v="0" actId="1076"/>
          <ac:spMkLst>
            <pc:docMk/>
            <pc:sldMk cId="0" sldId="480"/>
            <ac:spMk id="34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DA2724F-B251-E461-5564-41E2909F077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CF8593-75DF-0289-5AE2-E7193957438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AF6EB2-8640-4511-822C-DC3FAB800B76}" type="datetimeFigureOut">
              <a:rPr lang="en-US" smtClean="0"/>
              <a:t>2025-06-18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DC1DA7-E615-251A-D956-7EBFED9B513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/>
              <a:t>Dr. Ibrahim Gomaa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4964F-7781-3F50-3A74-56C39DFDA47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9B7C0F-1889-4587-901C-01691D6E25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6839238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2025-06-18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/>
              <a:t>Dr. Ibrahim Gomaa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4D071B-746B-1415-79D8-6021C2C41589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Dr. Ibrahim Gomaa</a:t>
            </a:r>
          </a:p>
        </p:txBody>
      </p:sp>
    </p:spTree>
    <p:extLst>
      <p:ext uri="{BB962C8B-B14F-4D97-AF65-F5344CB8AC3E}">
        <p14:creationId xmlns:p14="http://schemas.microsoft.com/office/powerpoint/2010/main" val="18692058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1B467F-4C10-35DA-3B16-2E861CD612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A9ABA1-0430-D3E4-0DBF-A01CDDE579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DB2A5E-265D-F50E-E698-CAEBB8CDCA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683BFF-814F-7D64-5551-94D6EF7EA1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96E8AC-5D91-11D1-53C0-DD6888CFA46E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Dr. Ibrahim Gomaa</a:t>
            </a:r>
          </a:p>
        </p:txBody>
      </p:sp>
    </p:spTree>
    <p:extLst>
      <p:ext uri="{BB962C8B-B14F-4D97-AF65-F5344CB8AC3E}">
        <p14:creationId xmlns:p14="http://schemas.microsoft.com/office/powerpoint/2010/main" val="22874858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D10C1E-E60B-3337-F891-80B7DEC433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052E45-4526-68AF-111A-38760BD41F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C8F23C2-EC15-12DF-076E-1B2F10F5D6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D8C10C-CD11-44C9-64B1-847768757C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0DD73B-C399-C34E-EB5C-A1E6125022D4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Dr. Ibrahim Gomaa</a:t>
            </a:r>
          </a:p>
        </p:txBody>
      </p:sp>
    </p:spTree>
    <p:extLst>
      <p:ext uri="{BB962C8B-B14F-4D97-AF65-F5344CB8AC3E}">
        <p14:creationId xmlns:p14="http://schemas.microsoft.com/office/powerpoint/2010/main" val="16199069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33363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21753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81200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57968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45659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60844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03388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8228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3646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51644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527234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774016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75133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120968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941975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189456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382487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6A67A1-AA69-46FE-9FEA-358EC9C58E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643157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07070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79882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664594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31252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56376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037564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09568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67680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556915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767030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447350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48757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296102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228232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33488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860808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1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17" Type="http://schemas.openxmlformats.org/officeDocument/2006/relationships/slideLayout" Target="../slideLayouts/slideLayout30.xml"/><Relationship Id="rId2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29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23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slideLayout" Target="../slideLayouts/slideLayout27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13" Type="http://schemas.openxmlformats.org/officeDocument/2006/relationships/slideLayout" Target="../slideLayouts/slideLayout44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12" Type="http://schemas.openxmlformats.org/officeDocument/2006/relationships/slideLayout" Target="../slideLayouts/slideLayout43.xml"/><Relationship Id="rId17" Type="http://schemas.openxmlformats.org/officeDocument/2006/relationships/theme" Target="../theme/theme3.xml"/><Relationship Id="rId2" Type="http://schemas.openxmlformats.org/officeDocument/2006/relationships/slideLayout" Target="../slideLayouts/slideLayout33.xml"/><Relationship Id="rId16" Type="http://schemas.openxmlformats.org/officeDocument/2006/relationships/slideLayout" Target="../slideLayouts/slideLayout47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11" Type="http://schemas.openxmlformats.org/officeDocument/2006/relationships/slideLayout" Target="../slideLayouts/slideLayout42.xml"/><Relationship Id="rId5" Type="http://schemas.openxmlformats.org/officeDocument/2006/relationships/slideLayout" Target="../slideLayouts/slideLayout36.xml"/><Relationship Id="rId1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41.xml"/><Relationship Id="rId4" Type="http://schemas.openxmlformats.org/officeDocument/2006/relationships/slideLayout" Target="../slideLayouts/slideLayout35.xml"/><Relationship Id="rId9" Type="http://schemas.openxmlformats.org/officeDocument/2006/relationships/slideLayout" Target="../slideLayouts/slideLayout40.xml"/><Relationship Id="rId14" Type="http://schemas.openxmlformats.org/officeDocument/2006/relationships/slideLayout" Target="../slideLayouts/slideLayout4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4" r:id="rId12"/>
    <p:sldLayoutId id="2147483665" r:id="rId1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0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F7542ADD-394E-41F3-B704-951748884AEE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625289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  <p:sldLayoutId id="2147483682" r:id="rId15"/>
    <p:sldLayoutId id="2147483683" r:id="rId16"/>
    <p:sldLayoutId id="2147483684" r:id="rId17"/>
    <p:sldLayoutId id="2147483685" r:id="rId1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12576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4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4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6965879" cy="426399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www.midocean.ae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5257800" y="4512500"/>
            <a:ext cx="586740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1" u="none" strike="noStrike" kern="1200" cap="none" spc="0" normalizeH="0" baseline="0" noProof="0" dirty="0">
                <a:ln>
                  <a:noFill/>
                </a:ln>
                <a:solidFill>
                  <a:srgbClr val="35A8E0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Dr. Ibrahim Gomaa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Majalla UI"/>
                <a:cs typeface="Majalla UI"/>
              </a:rPr>
              <a:t>Faculty of Informatics </a:t>
            </a:r>
            <a:endParaRPr kumimoji="0" lang="en-US" sz="14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Majalla UI"/>
                <a:cs typeface="Majalla UI"/>
              </a:rPr>
              <a:t>Midocean University  </a:t>
            </a:r>
          </a:p>
        </p:txBody>
      </p:sp>
      <p:sp>
        <p:nvSpPr>
          <p:cNvPr id="16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41093" y="6045946"/>
            <a:ext cx="2313001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5A8E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Lecture-2</a:t>
            </a:r>
            <a:endParaRPr kumimoji="0" lang="ar-YE" sz="2400" b="1" i="0" u="none" strike="noStrike" kern="1200" cap="none" spc="0" normalizeH="0" baseline="0" noProof="0" dirty="0">
              <a:ln>
                <a:noFill/>
              </a:ln>
              <a:solidFill>
                <a:srgbClr val="35A8E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5452286" y="1146253"/>
            <a:ext cx="6663513" cy="1257636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84492B"/>
                </a:solidFill>
                <a:effectLst/>
                <a:uLnTx/>
                <a:uFillTx/>
                <a:latin typeface="Andalus" panose="02020603050405020304" pitchFamily="18" charset="-78"/>
                <a:ea typeface="+mj-ea"/>
                <a:cs typeface="Andalus" panose="02020603050405020304" pitchFamily="18" charset="-78"/>
              </a:rPr>
              <a:t>Secure Operating Systems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ndalus" panose="02020603050405020304" pitchFamily="18" charset="-78"/>
                <a:ea typeface="+mj-ea"/>
                <a:cs typeface="Andalus" panose="02020603050405020304" pitchFamily="18" charset="-78"/>
              </a:rPr>
              <a:t>(CYB610)</a:t>
            </a:r>
            <a:b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Master of Science in Cybersecurity </a:t>
            </a:r>
            <a:b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b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000" b="32222"/>
          <a:stretch/>
        </p:blipFill>
        <p:spPr>
          <a:xfrm>
            <a:off x="8855237" y="55031"/>
            <a:ext cx="3025588" cy="1143000"/>
          </a:xfrm>
          <a:prstGeom prst="rect">
            <a:avLst/>
          </a:prstGeom>
        </p:spPr>
      </p:pic>
      <p:pic>
        <p:nvPicPr>
          <p:cNvPr id="12" name="Picture 11" descr="A close-up of a logo&#10;&#10;Description automatically generated">
            <a:extLst>
              <a:ext uri="{FF2B5EF4-FFF2-40B4-BE49-F238E27FC236}">
                <a16:creationId xmlns:a16="http://schemas.microsoft.com/office/drawing/2014/main" id="{3DF60F62-C7A7-EEB2-91BB-7AF0FF4AE5C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6090983"/>
            <a:ext cx="838196" cy="484130"/>
          </a:xfrm>
          <a:prstGeom prst="rect">
            <a:avLst/>
          </a:prstGeom>
        </p:spPr>
      </p:pic>
      <p:sp>
        <p:nvSpPr>
          <p:cNvPr id="6" name="Google Shape;500;p1">
            <a:extLst>
              <a:ext uri="{FF2B5EF4-FFF2-40B4-BE49-F238E27FC236}">
                <a16:creationId xmlns:a16="http://schemas.microsoft.com/office/drawing/2014/main" id="{1603EA72-68FD-BB81-3932-82532A2B8842}"/>
              </a:ext>
            </a:extLst>
          </p:cNvPr>
          <p:cNvSpPr txBox="1"/>
          <p:nvPr/>
        </p:nvSpPr>
        <p:spPr>
          <a:xfrm>
            <a:off x="3704897" y="2905691"/>
            <a:ext cx="8175928" cy="10771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 dirty="0">
                <a:latin typeface="Times New Roman" panose="02020603050405020304" pitchFamily="18" charset="0"/>
                <a:ea typeface="Tajawal Medium"/>
                <a:cs typeface="Times New Roman" panose="02020603050405020304" pitchFamily="18" charset="0"/>
                <a:sym typeface="Tajawal Medium"/>
              </a:rPr>
              <a:t>Lecture 2 </a:t>
            </a: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 dirty="0">
                <a:latin typeface="Times New Roman" panose="02020603050405020304" pitchFamily="18" charset="0"/>
                <a:ea typeface="Tajawal Medium"/>
                <a:cs typeface="Times New Roman" panose="02020603050405020304" pitchFamily="18" charset="0"/>
                <a:sym typeface="Tajawal Medium"/>
              </a:rPr>
              <a:t>Basic Components of OS Security 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0796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9B498A-44EB-1FE6-40AD-3712D9D1A8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912E2D8B-8D2B-A3F3-D345-CE32D7D0331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A43F50BB-9D8A-0D61-B868-0174C222420C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7B31CA11-862D-1AC3-8107-FDCC2A727D9C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srgbClr val="669BBC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A811684-6D0A-0515-06DB-2A80584EA690}"/>
              </a:ext>
            </a:extLst>
          </p:cNvPr>
          <p:cNvSpPr txBox="1"/>
          <p:nvPr/>
        </p:nvSpPr>
        <p:spPr>
          <a:xfrm>
            <a:off x="4689259" y="1412953"/>
            <a:ext cx="41138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Topics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9E43863-1F9F-9E95-ABDE-A3B0BE93B035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B5BAEE2-B2B9-DCEA-A05C-3333608C573F}"/>
              </a:ext>
            </a:extLst>
          </p:cNvPr>
          <p:cNvSpPr txBox="1"/>
          <p:nvPr/>
        </p:nvSpPr>
        <p:spPr>
          <a:xfrm>
            <a:off x="3598250" y="2337368"/>
            <a:ext cx="8417320" cy="39130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This chapter covers the following topics and concepts: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What is the Vulnerabilities 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How the Methods of Defense work 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What is the Software Controls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What is the Protected Objects and Methods of Protection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What is the Protection Types</a:t>
            </a: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endParaRPr lang="en-US" sz="2400" b="1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AB1DD5D-7DA1-9470-FAB6-038F52F8197A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Roboto Light" panose="02000000000000000000" pitchFamily="2" charset="0"/>
              <a:cs typeface="+mn-cs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124EB4A-7445-D178-FD38-C75F69CA9276}"/>
              </a:ext>
            </a:extLst>
          </p:cNvPr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Chapter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4A9810C-E74B-C8CE-7156-D25653044197}"/>
              </a:ext>
            </a:extLst>
          </p:cNvPr>
          <p:cNvSpPr txBox="1"/>
          <p:nvPr/>
        </p:nvSpPr>
        <p:spPr>
          <a:xfrm>
            <a:off x="3571580" y="1599946"/>
            <a:ext cx="81910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02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79D89491-C206-9883-B75E-0C388EA211F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30075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6F8547-EBF3-6267-438C-E57FAE8F7E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C24A531-835D-5208-43A7-1A775833646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7BB8DDC4-05A0-2F16-5896-DBE69A00E765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2472BA28-1AD5-8EF0-A866-560C3C5DCCD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srgbClr val="669BBC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23BB4F7-B214-8393-0F74-B296ECAED448}"/>
              </a:ext>
            </a:extLst>
          </p:cNvPr>
          <p:cNvSpPr txBox="1"/>
          <p:nvPr/>
        </p:nvSpPr>
        <p:spPr>
          <a:xfrm>
            <a:off x="4689259" y="1412953"/>
            <a:ext cx="41138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Goals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17279C8-C76A-1569-9F5A-59DFB6762EDC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F0A2F6F-1109-AF8A-E5C9-A720535F0769}"/>
              </a:ext>
            </a:extLst>
          </p:cNvPr>
          <p:cNvSpPr txBox="1"/>
          <p:nvPr/>
        </p:nvSpPr>
        <p:spPr>
          <a:xfrm>
            <a:off x="3385474" y="2337368"/>
            <a:ext cx="8630096" cy="39130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When you complete this chapter, you will be able to: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Describe the Security goals 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Describe the Vulnerabilities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Explain the Principles of Adequate Protection 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Differentiate between the Methods of Securing the Operating Systems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Explain the Protection Types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12FFF1B-5B96-AEED-B922-714B94180D5A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Roboto Light" panose="02000000000000000000" pitchFamily="2" charset="0"/>
              <a:cs typeface="+mn-cs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F49192B-FEA3-4E70-AE77-F9964991BCC1}"/>
              </a:ext>
            </a:extLst>
          </p:cNvPr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Chapter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1AAADF4-2FEE-802B-401A-1C789361DF48}"/>
              </a:ext>
            </a:extLst>
          </p:cNvPr>
          <p:cNvSpPr txBox="1"/>
          <p:nvPr/>
        </p:nvSpPr>
        <p:spPr>
          <a:xfrm>
            <a:off x="3571580" y="1599946"/>
            <a:ext cx="81910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02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2DAE9D30-A366-8ABC-2441-A7259E949D8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2123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6646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are the vulnerabilities?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2340166" y="1819971"/>
            <a:ext cx="10541000" cy="45761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18770" marR="0" lvl="0" indent="-30670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F0000"/>
              </a:buClr>
              <a:buSzPts val="2500"/>
              <a:buFont typeface="Times New Roman"/>
              <a:buChar char="•"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BF0000"/>
                </a:solidFill>
                <a:effectLst/>
                <a:uLnTx/>
                <a:uFillTx/>
                <a:latin typeface="Tahoma"/>
                <a:ea typeface="Tahoma"/>
                <a:cs typeface="Tahoma"/>
                <a:sym typeface="Tahoma"/>
              </a:rPr>
              <a:t>Physical 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Tahoma"/>
                <a:cs typeface="Tahoma"/>
                <a:sym typeface="Tahoma"/>
              </a:rPr>
              <a:t>vulnerabilities (</a:t>
            </a:r>
            <a:r>
              <a:rPr kumimoji="0" lang="en-U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Tahoma"/>
                <a:cs typeface="Tahoma"/>
                <a:sym typeface="Tahoma"/>
              </a:rPr>
              <a:t>Eg.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Tahoma"/>
                <a:cs typeface="Tahoma"/>
                <a:sym typeface="Tahoma"/>
              </a:rPr>
              <a:t> Computer can be stolen)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91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Times New Roman"/>
              <a:buNone/>
              <a:tabLst/>
              <a:defRPr/>
            </a:pPr>
            <a:endParaRPr kumimoji="0" lang="en-US" sz="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  <a:p>
            <a:pPr marL="318770" marR="0" lvl="0" indent="-30670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F0000"/>
              </a:buClr>
              <a:buSzPts val="2500"/>
              <a:buFont typeface="Times New Roman"/>
              <a:buChar char="•"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BF0000"/>
                </a:solidFill>
                <a:effectLst/>
                <a:uLnTx/>
                <a:uFillTx/>
                <a:latin typeface="Tahoma"/>
                <a:ea typeface="Tahoma"/>
                <a:cs typeface="Tahoma"/>
                <a:sym typeface="Tahoma"/>
              </a:rPr>
              <a:t>Natural 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Tahoma"/>
                <a:cs typeface="Tahoma"/>
                <a:sym typeface="Tahoma"/>
              </a:rPr>
              <a:t>vulnerabilities (</a:t>
            </a:r>
            <a:r>
              <a:rPr kumimoji="0" lang="en-U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Tahoma"/>
                <a:cs typeface="Tahoma"/>
                <a:sym typeface="Tahoma"/>
              </a:rPr>
              <a:t>Eg.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Tahoma"/>
                <a:cs typeface="Tahoma"/>
                <a:sym typeface="Tahoma"/>
              </a:rPr>
              <a:t> Earthquake)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92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Times New Roman"/>
              <a:buNone/>
              <a:tabLst/>
              <a:defRPr/>
            </a:pPr>
            <a:endParaRPr kumimoji="0" lang="en-US" sz="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  <a:p>
            <a:pPr marL="318770" marR="0" lvl="0" indent="-30670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F0000"/>
              </a:buClr>
              <a:buSzPts val="2500"/>
              <a:buFont typeface="Times New Roman"/>
              <a:buChar char="•"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BF0000"/>
                </a:solidFill>
                <a:effectLst/>
                <a:uLnTx/>
                <a:uFillTx/>
                <a:latin typeface="Tahoma"/>
                <a:ea typeface="Tahoma"/>
                <a:cs typeface="Tahoma"/>
                <a:sym typeface="Tahoma"/>
              </a:rPr>
              <a:t>Hardware and Software 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Tahoma"/>
                <a:cs typeface="Tahoma"/>
                <a:sym typeface="Tahoma"/>
              </a:rPr>
              <a:t>vulnerabilities (</a:t>
            </a:r>
            <a:r>
              <a:rPr kumimoji="0" lang="en-U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Tahoma"/>
                <a:cs typeface="Tahoma"/>
                <a:sym typeface="Tahoma"/>
              </a:rPr>
              <a:t>Eg.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Tahoma"/>
                <a:cs typeface="Tahoma"/>
                <a:sym typeface="Tahoma"/>
              </a:rPr>
              <a:t> Failures)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91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Times New Roman"/>
              <a:buNone/>
              <a:tabLst/>
              <a:defRPr/>
            </a:pPr>
            <a:endParaRPr kumimoji="0" lang="en-US" sz="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  <a:p>
            <a:pPr marL="318770" marR="0" lvl="0" indent="-30670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F0000"/>
              </a:buClr>
              <a:buSzPts val="2500"/>
              <a:buFont typeface="Times New Roman"/>
              <a:buChar char="•"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BF0000"/>
                </a:solidFill>
                <a:effectLst/>
                <a:uLnTx/>
                <a:uFillTx/>
                <a:latin typeface="Tahoma"/>
                <a:ea typeface="Tahoma"/>
                <a:cs typeface="Tahoma"/>
                <a:sym typeface="Tahoma"/>
              </a:rPr>
              <a:t>Media 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Tahoma"/>
                <a:cs typeface="Tahoma"/>
                <a:sym typeface="Tahoma"/>
              </a:rPr>
              <a:t>vulnerabilities (</a:t>
            </a:r>
            <a:r>
              <a:rPr kumimoji="0" lang="en-U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Tahoma"/>
                <a:cs typeface="Tahoma"/>
                <a:sym typeface="Tahoma"/>
              </a:rPr>
              <a:t>Eg.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Tahoma"/>
                <a:cs typeface="Tahoma"/>
                <a:sym typeface="Tahoma"/>
              </a:rPr>
              <a:t> Hard disks can be stolen)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7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Times New Roman"/>
              <a:buNone/>
              <a:tabLst/>
              <a:defRPr/>
            </a:pPr>
            <a:endParaRPr kumimoji="0" lang="en-US" sz="11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  <a:p>
            <a:pPr marL="318770" marR="625475" lvl="0" indent="-306705" algn="l" defTabSz="914400" rtl="0" eaLnBrk="1" fontAlgn="auto" latinLnBrk="0" hangingPunct="1">
              <a:lnSpc>
                <a:spcPct val="111200"/>
              </a:lnSpc>
              <a:spcBef>
                <a:spcPts val="0"/>
              </a:spcBef>
              <a:spcAft>
                <a:spcPts val="0"/>
              </a:spcAft>
              <a:buClr>
                <a:srgbClr val="BF0000"/>
              </a:buClr>
              <a:buSzPts val="2500"/>
              <a:buFont typeface="Times New Roman"/>
              <a:buChar char="•"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BF0000"/>
                </a:solidFill>
                <a:effectLst/>
                <a:uLnTx/>
                <a:uFillTx/>
                <a:latin typeface="Tahoma"/>
                <a:ea typeface="Tahoma"/>
                <a:cs typeface="Tahoma"/>
                <a:sym typeface="Tahoma"/>
              </a:rPr>
              <a:t>Communication 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Tahoma"/>
                <a:cs typeface="Tahoma"/>
                <a:sym typeface="Tahoma"/>
              </a:rPr>
              <a:t>vulnerabilities (Ex. Wires can be tapped)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5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Times New Roman"/>
              <a:buNone/>
              <a:tabLst/>
              <a:defRPr/>
            </a:pPr>
            <a:endParaRPr kumimoji="0" lang="en-US" sz="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  <a:p>
            <a:pPr marL="318770" marR="0" lvl="0" indent="-30670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F0000"/>
              </a:buClr>
              <a:buSzPts val="2500"/>
              <a:buFont typeface="Times New Roman"/>
              <a:buChar char="•"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BF0000"/>
                </a:solidFill>
                <a:effectLst/>
                <a:uLnTx/>
                <a:uFillTx/>
                <a:latin typeface="Tahoma"/>
                <a:ea typeface="Tahoma"/>
                <a:cs typeface="Tahoma"/>
                <a:sym typeface="Tahoma"/>
              </a:rPr>
              <a:t>Human 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Tahoma"/>
                <a:cs typeface="Tahoma"/>
                <a:sym typeface="Tahoma"/>
              </a:rPr>
              <a:t>vulnerabilities (</a:t>
            </a:r>
            <a:r>
              <a:rPr kumimoji="0" lang="en-U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Tahoma"/>
                <a:cs typeface="Tahoma"/>
                <a:sym typeface="Tahoma"/>
              </a:rPr>
              <a:t>Eg.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Tahoma"/>
                <a:cs typeface="Tahoma"/>
                <a:sym typeface="Tahoma"/>
              </a:rPr>
              <a:t> Insiders)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6"/>
              </a:spcBef>
              <a:spcAft>
                <a:spcPts val="0"/>
              </a:spcAft>
              <a:buClr>
                <a:srgbClr val="000000"/>
              </a:buClr>
              <a:buSzPts val="950"/>
              <a:buFont typeface="Times New Roman"/>
              <a:buNone/>
              <a:tabLst/>
              <a:defRPr/>
            </a:pPr>
            <a:endParaRPr kumimoji="0" lang="en-US" sz="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  <a:p>
            <a:pPr marL="318770" marR="0" lvl="0" indent="-30670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0"/>
              <a:buFont typeface="Times New Roman"/>
              <a:buChar char="•"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Tahoma"/>
                <a:cs typeface="Tahoma"/>
                <a:sym typeface="Tahoma"/>
              </a:rPr>
              <a:t>Poorly chosen passwords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Times New Roman"/>
              <a:buNone/>
              <a:tabLst/>
              <a:defRPr/>
            </a:pPr>
            <a:endParaRPr kumimoji="0" lang="en-US" sz="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  <a:p>
            <a:pPr marL="318770" marR="0" lvl="0" indent="-30670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0"/>
              <a:buFont typeface="Times New Roman"/>
              <a:buChar char="•"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Tahoma"/>
                <a:cs typeface="Tahoma"/>
                <a:sym typeface="Tahoma"/>
              </a:rPr>
              <a:t>Software bugs (non reliability of software)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4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  <a:p>
            <a:pPr marL="421005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  <a:ea typeface="Times New Roman"/>
                <a:cs typeface="Times New Roman"/>
                <a:sym typeface="Times New Roman"/>
              </a:rPr>
              <a:t>–	</a:t>
            </a: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Tahoma"/>
                <a:cs typeface="Tahoma"/>
                <a:sym typeface="Tahoma"/>
              </a:rPr>
              <a:t>buffer overflow attacks</a:t>
            </a: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40A6E8-6881-0EAF-3323-905AD211A9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80685C6-CD7F-29C0-2AD5-2A3C79D4BE85}"/>
              </a:ext>
            </a:extLst>
          </p:cNvPr>
          <p:cNvSpPr/>
          <p:nvPr/>
        </p:nvSpPr>
        <p:spPr>
          <a:xfrm>
            <a:off x="617280" y="140338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EE78E0-78AC-F77B-03A6-AD48D24071CC}"/>
              </a:ext>
            </a:extLst>
          </p:cNvPr>
          <p:cNvSpPr txBox="1"/>
          <p:nvPr/>
        </p:nvSpPr>
        <p:spPr>
          <a:xfrm>
            <a:off x="1787515" y="546684"/>
            <a:ext cx="7718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Vulnerabilities 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FBF08122-7D2A-0412-A89C-B55E1E40A971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E3FEB589-7E12-FF60-E73F-F9388B3A0B70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155955E-5F2E-22E0-CD99-0D775A83E921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564F96C2-EE46-CC26-47FD-32D1B887C0C9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sp>
        <p:nvSpPr>
          <p:cNvPr id="48" name="TextBox 47">
            <a:extLst>
              <a:ext uri="{FF2B5EF4-FFF2-40B4-BE49-F238E27FC236}">
                <a16:creationId xmlns:a16="http://schemas.microsoft.com/office/drawing/2014/main" id="{44032EF3-DB82-7774-3BF5-0C75E4BE0AB3}"/>
              </a:ext>
            </a:extLst>
          </p:cNvPr>
          <p:cNvSpPr txBox="1"/>
          <p:nvPr/>
        </p:nvSpPr>
        <p:spPr>
          <a:xfrm>
            <a:off x="1245476" y="1450214"/>
            <a:ext cx="9630047" cy="37020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1" indent="-457200" algn="just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Calibri"/>
                <a:sym typeface="Calibri"/>
              </a:rPr>
              <a:t>When we prepare to specify, design code, or test a secure system, we try to imagine the vulnerabilities that would prevent us from reaching one or more of our three security goals (C-I-A)</a:t>
            </a:r>
          </a:p>
          <a:p>
            <a:pPr marL="0" marR="0" lvl="1" algn="just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tabLst/>
              <a:defRPr/>
            </a:pP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cs typeface="Calibri"/>
              <a:sym typeface="Calibri"/>
            </a:endParaRPr>
          </a:p>
          <a:p>
            <a:pPr marR="0" lvl="1" indent="-4572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cs typeface="Calibri"/>
                <a:sym typeface="Calibri"/>
              </a:rPr>
              <a:t>The three assets (hardware, software and data) and the connections among them are all potential security weak points  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cs typeface="Calibri"/>
              <a:sym typeface="Calibri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041ABB9-EE0B-1609-2DFB-9C5FF0B16E0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3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07340A-AE30-A62A-DCC9-DA5A0277A0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D19556B-D694-EF99-CF99-2C0953BE433A}"/>
              </a:ext>
            </a:extLst>
          </p:cNvPr>
          <p:cNvSpPr txBox="1"/>
          <p:nvPr/>
        </p:nvSpPr>
        <p:spPr>
          <a:xfrm>
            <a:off x="1787515" y="546684"/>
            <a:ext cx="7718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>
                <a:latin typeface="Times New Roman" panose="02020603050405020304" pitchFamily="18" charset="0"/>
                <a:cs typeface="Times New Roman" panose="02020603050405020304" pitchFamily="18" charset="0"/>
              </a:rPr>
              <a:t>Vulnerabilities 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A5DAB53-DF82-271D-664F-B870B23F5090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C81A772A-3AEE-7E58-D24A-B254FE232E26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D2CBD4C5-51CF-1859-E8F3-7917FC192DF5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5ECB842-0088-C436-3D93-E8C859096F9D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A610EAFF-875F-B296-AA5C-EDF50A12DEF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Google Shape;178;p8">
            <a:extLst>
              <a:ext uri="{FF2B5EF4-FFF2-40B4-BE49-F238E27FC236}">
                <a16:creationId xmlns:a16="http://schemas.microsoft.com/office/drawing/2014/main" id="{673FC873-8B73-4B85-8F25-415A27F70FA7}"/>
              </a:ext>
            </a:extLst>
          </p:cNvPr>
          <p:cNvPicPr preferRelativeResize="0">
            <a:picLocks/>
          </p:cNvPicPr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292772" y="1393104"/>
            <a:ext cx="9584200" cy="509102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7892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32B4A3-F148-DC29-9DB7-94F987C5D1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9C248C0-511F-3B84-1A47-A0090B3DA426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F67055C-2E7E-436C-BFB9-A2D4FD618850}"/>
              </a:ext>
            </a:extLst>
          </p:cNvPr>
          <p:cNvSpPr txBox="1"/>
          <p:nvPr/>
        </p:nvSpPr>
        <p:spPr>
          <a:xfrm>
            <a:off x="1787515" y="546684"/>
            <a:ext cx="7718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Software Vulnerabilities  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F967DA1-F43A-D883-3BD5-D69FC08FF92E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DF24FEB2-AAB0-FBAC-9699-FBBE5B14B405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F7F096A9-8A68-BBF1-FD89-600378F325DB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2A89BADF-778E-E299-5404-88B0BFA0D38D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301910FC-7A98-21B1-D1EE-653DB63357D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0835236-57D9-926F-101E-A43D37598EC4}"/>
              </a:ext>
            </a:extLst>
          </p:cNvPr>
          <p:cNvSpPr txBox="1"/>
          <p:nvPr/>
        </p:nvSpPr>
        <p:spPr>
          <a:xfrm>
            <a:off x="1313011" y="1772024"/>
            <a:ext cx="9990325" cy="28501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1" indent="-4572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Software is surprisingly easy to delete and to copy</a:t>
            </a:r>
          </a:p>
          <a:p>
            <a:pPr marL="514350" marR="0" lvl="1" indent="-5143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Noto Sans Symbols"/>
              <a:buChar char="🞭"/>
              <a:tabLst/>
              <a:defRPr/>
            </a:pPr>
            <a:endParaRPr kumimoji="0" lang="en-US" sz="3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R="0" lvl="1" indent="-457200" algn="just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Software is vulnerable to modifications that either cause it to fail or cause it to perform an unintended task </a:t>
            </a:r>
          </a:p>
        </p:txBody>
      </p:sp>
    </p:spTree>
    <p:extLst>
      <p:ext uri="{BB962C8B-B14F-4D97-AF65-F5344CB8AC3E}">
        <p14:creationId xmlns:p14="http://schemas.microsoft.com/office/powerpoint/2010/main" val="4227171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C4B987-754A-EAC8-5459-A640084041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431C24F-3333-1186-1EC9-20966A118C4A}"/>
              </a:ext>
            </a:extLst>
          </p:cNvPr>
          <p:cNvSpPr/>
          <p:nvPr/>
        </p:nvSpPr>
        <p:spPr>
          <a:xfrm>
            <a:off x="782656" y="1607671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570EB79-7BFC-DF45-119B-A80030E7BB5E}"/>
              </a:ext>
            </a:extLst>
          </p:cNvPr>
          <p:cNvSpPr txBox="1"/>
          <p:nvPr/>
        </p:nvSpPr>
        <p:spPr>
          <a:xfrm>
            <a:off x="1787515" y="546684"/>
            <a:ext cx="7718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Software Vulnerabilities  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0F356BD7-B896-221C-A29E-82FD41CA1FDC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90540A49-9817-E456-7E59-79083EAD9923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DBEA053-7C86-AB6B-B21D-1175EF82AB06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66406447-1139-5F2B-0EDC-3BBDC42D5915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BE032222-2B4E-3102-66A1-A9645531BC3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ABD8B5F-6C06-2309-B5A0-C738C9083A02}"/>
              </a:ext>
            </a:extLst>
          </p:cNvPr>
          <p:cNvSpPr txBox="1"/>
          <p:nvPr/>
        </p:nvSpPr>
        <p:spPr>
          <a:xfrm>
            <a:off x="1313011" y="1772024"/>
            <a:ext cx="9990325" cy="3190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1" indent="-457200" algn="just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Logic bomb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: a program that has been maliciously modified to fail when certain conditions are met or when a certain date or time is reached</a:t>
            </a:r>
          </a:p>
          <a:p>
            <a:pPr marR="0" lvl="1" indent="-457200" algn="just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R="0" lvl="1" indent="-457200" algn="just" defTabSz="914400" rtl="0" eaLnBrk="1" fontAlgn="auto" latinLnBrk="0" hangingPunct="1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Trojan horse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: a program that overtly does one thing while covertly doing another</a:t>
            </a:r>
          </a:p>
          <a:p>
            <a:pPr marR="0" lvl="1" indent="-457200" algn="just" defTabSz="914400" rtl="0" eaLnBrk="1" fontAlgn="auto" latinLnBrk="0" hangingPunct="1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R="0" lvl="1" indent="-457200" algn="just" defTabSz="914400" rtl="0" eaLnBrk="1" fontAlgn="auto" latinLnBrk="0" hangingPunct="1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Virus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: a specific type of </a:t>
            </a:r>
            <a:r>
              <a:rPr lang="en-US" sz="28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malwares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 that can be used to spread its "infection" from one computer to another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00681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91EC39-1D03-74D6-4177-CDBCBAFEEB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CFEB5F2-7550-11E4-9494-21FF81A1D2CB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CC5C85-332B-8CFB-B77A-06CDEA2EAFF7}"/>
              </a:ext>
            </a:extLst>
          </p:cNvPr>
          <p:cNvSpPr txBox="1"/>
          <p:nvPr/>
        </p:nvSpPr>
        <p:spPr>
          <a:xfrm>
            <a:off x="1787515" y="546684"/>
            <a:ext cx="7718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Software Vulnerabilities  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D55C725E-2C68-D8B1-A293-1E29A25DDB0A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BB419956-8416-EE11-6416-4CA01A089874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CD1C4B36-AF93-9C30-FA8D-92C0AC84744A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A74B90D-254F-5500-BD86-C7AC402CFB8F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CE983DAB-DFFF-1C83-00A3-D3E78898274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D33A087-23F9-2D79-D540-1111169E72D5}"/>
              </a:ext>
            </a:extLst>
          </p:cNvPr>
          <p:cNvSpPr txBox="1"/>
          <p:nvPr/>
        </p:nvSpPr>
        <p:spPr>
          <a:xfrm>
            <a:off x="617280" y="1772024"/>
            <a:ext cx="10812719" cy="27539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1" indent="-4572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9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Trapdoor</a:t>
            </a:r>
            <a:r>
              <a:rPr kumimoji="0" lang="en-US" sz="29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: a secret entry point in software that allows unauthorized access to a system, bypassing normal security measures</a:t>
            </a:r>
          </a:p>
          <a:p>
            <a:pPr marR="0" lvl="1" indent="-4572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9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Information leaks in a program</a:t>
            </a:r>
            <a:r>
              <a:rPr kumimoji="0" lang="en-US" sz="29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: code that makes information accessible to unauthorized people or programs</a:t>
            </a:r>
          </a:p>
        </p:txBody>
      </p:sp>
    </p:spTree>
    <p:extLst>
      <p:ext uri="{BB962C8B-B14F-4D97-AF65-F5344CB8AC3E}">
        <p14:creationId xmlns:p14="http://schemas.microsoft.com/office/powerpoint/2010/main" val="921375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2C4538-B2AF-0B39-4050-6D46602277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F537E8F-DEE0-6628-6C8C-C0E71952B39D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50BAD0-C71D-550E-4A2C-5193C1A8730D}"/>
              </a:ext>
            </a:extLst>
          </p:cNvPr>
          <p:cNvSpPr txBox="1"/>
          <p:nvPr/>
        </p:nvSpPr>
        <p:spPr>
          <a:xfrm>
            <a:off x="1787515" y="546684"/>
            <a:ext cx="7718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Vulnerabilities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4B781FE4-9988-1D55-5FFF-4EEC08E042D5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A64E70B5-0C44-E5D7-CEB6-3AF3DC60B2B2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8C5A655C-9CF6-1FDC-07B3-1540656A0DA8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2875A2B-2230-DEA2-C3B3-A2C3A6F5C2D3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92E2E359-5BFE-E88D-6758-3641245CF86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5FA8681-C084-2586-7AAE-8FAA0DEF0AF0}"/>
              </a:ext>
            </a:extLst>
          </p:cNvPr>
          <p:cNvSpPr txBox="1"/>
          <p:nvPr/>
        </p:nvSpPr>
        <p:spPr>
          <a:xfrm>
            <a:off x="904673" y="2044398"/>
            <a:ext cx="10301388" cy="34759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1" indent="-457200" algn="just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More people know how to use or interpret data.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R="0" lvl="1" indent="-457200" algn="just" defTabSz="914400" rtl="0" eaLnBrk="1" fontAlgn="auto" latinLnBrk="0" hangingPunct="1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Confidential data leaked to a competitor may narrow a competitive edge.</a:t>
            </a:r>
          </a:p>
          <a:p>
            <a:pPr marR="0" lvl="1" indent="-457200" algn="just" defTabSz="914400" rtl="0" eaLnBrk="1" fontAlgn="auto" latinLnBrk="0" hangingPunct="1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tabLst/>
              <a:defRPr/>
            </a:pP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R="0" lvl="1" indent="-457200" algn="just" defTabSz="914400" rtl="0" eaLnBrk="1" fontAlgn="auto" latinLnBrk="0" hangingPunct="1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Data incorrectly modified can cost human lives. </a:t>
            </a:r>
          </a:p>
          <a:p>
            <a:pPr marR="0" lvl="1" indent="-457200" algn="just" defTabSz="914400" rtl="0" eaLnBrk="1" fontAlgn="auto" latinLnBrk="0" hangingPunct="1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tabLst/>
              <a:defRPr/>
            </a:pP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R="0" lvl="1" indent="-457200" algn="just" defTabSz="914400" rtl="0" eaLnBrk="1" fontAlgn="auto" latinLnBrk="0" hangingPunct="1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Inadequate security may lead to financial liability if certain personal data </a:t>
            </a:r>
            <a:r>
              <a:rPr lang="en-US" sz="32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is</a:t>
            </a: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 made public. 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87641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4D7062-95AA-D0F2-AA33-B65FF4C8EC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FAC2ABC-51EB-BDE0-504F-5C9D46CB0F0E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C9A484-DC87-5C73-FAEF-DA703C3DC305}"/>
              </a:ext>
            </a:extLst>
          </p:cNvPr>
          <p:cNvSpPr txBox="1"/>
          <p:nvPr/>
        </p:nvSpPr>
        <p:spPr>
          <a:xfrm>
            <a:off x="1787515" y="546684"/>
            <a:ext cx="7718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Principle of Adequate Protection 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C3BBAA8-9958-1A9D-97F4-D6A70B965EEC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15282F1F-EB2D-5ECB-C39E-CF819F52BDC1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1B99BDFF-8529-2120-C980-4F8CB903F18B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D2C6F51D-C50A-7190-72DD-84FC85608ED8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8F29BD75-4039-FAFC-2A42-C5E933F2572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938807B-869D-2215-1640-01BE871DAE86}"/>
              </a:ext>
            </a:extLst>
          </p:cNvPr>
          <p:cNvSpPr txBox="1"/>
          <p:nvPr/>
        </p:nvSpPr>
        <p:spPr>
          <a:xfrm>
            <a:off x="617279" y="1685495"/>
            <a:ext cx="10663333" cy="3956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 indent="-457200">
              <a:lnSpc>
                <a:spcPct val="150000"/>
              </a:lnSpc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Security measures should be proportionate to the value and sensitivity of the information or resources being protected.</a:t>
            </a:r>
          </a:p>
          <a:p>
            <a:pPr lvl="1" indent="-457200">
              <a:lnSpc>
                <a:spcPct val="150000"/>
              </a:lnSpc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It emphasizes that protection should be sufficient to mitigate identified threats and risks, but not excessive or unnecessarily costly.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R="0" lvl="1" indent="-4572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Computer items must be protected only until they lose their value</a:t>
            </a:r>
          </a:p>
          <a:p>
            <a:pPr marR="0" lvl="1" indent="-4572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They must be protected to a degree consistent with their value </a:t>
            </a:r>
          </a:p>
        </p:txBody>
      </p:sp>
    </p:spTree>
    <p:extLst>
      <p:ext uri="{BB962C8B-B14F-4D97-AF65-F5344CB8AC3E}">
        <p14:creationId xmlns:p14="http://schemas.microsoft.com/office/powerpoint/2010/main" val="3554061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408A88-6F7A-0C02-A070-F6125C731F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5514DA1-4E89-1874-26F9-770C576FB1E4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9EBB800-7703-F8FB-D3B5-91F17073E46D}"/>
              </a:ext>
            </a:extLst>
          </p:cNvPr>
          <p:cNvSpPr txBox="1"/>
          <p:nvPr/>
        </p:nvSpPr>
        <p:spPr>
          <a:xfrm>
            <a:off x="1787515" y="546684"/>
            <a:ext cx="7718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Methods of Defense 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DC643D2-4FC2-2434-32EB-E6DB7306EDBD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B0EED3FC-79F1-38A5-5565-519DE531DD81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1E9F5-CC55-26F7-1D5D-B08A97CCB7B1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ABA2CB7E-0E1B-C893-A9CC-5870CFAFFE41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B419ECF0-44A3-7C3A-D562-1DE0342424B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4C39E0E-5250-2259-B8FF-ABA45B71AEFC}"/>
              </a:ext>
            </a:extLst>
          </p:cNvPr>
          <p:cNvSpPr txBox="1"/>
          <p:nvPr/>
        </p:nvSpPr>
        <p:spPr>
          <a:xfrm>
            <a:off x="762001" y="1772024"/>
            <a:ext cx="10541336" cy="30867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1" indent="-4572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Harm occurs when a threat is realized against a vulnerability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R="0" lvl="1" indent="-4572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To protect against harm, we can neutralize the threat, close the vulnerability, or both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R="0" lvl="1" indent="-4572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The possibility for harm to occur is called 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risk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85735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61F94F-DB4A-7906-080F-095D615DAB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A075E2D-7D2B-BBDC-D8E1-30FFB35E4E9D}"/>
              </a:ext>
            </a:extLst>
          </p:cNvPr>
          <p:cNvSpPr/>
          <p:nvPr/>
        </p:nvSpPr>
        <p:spPr>
          <a:xfrm>
            <a:off x="617280" y="1685495"/>
            <a:ext cx="10812720" cy="4713308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A344C0-E066-5E4C-6A1C-D27ABE6485FB}"/>
              </a:ext>
            </a:extLst>
          </p:cNvPr>
          <p:cNvSpPr txBox="1"/>
          <p:nvPr/>
        </p:nvSpPr>
        <p:spPr>
          <a:xfrm>
            <a:off x="1787515" y="546684"/>
            <a:ext cx="7718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Methods of Defense 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BEE14387-22B3-F12C-766E-D41DCA838274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19E75EC2-97B7-FEBE-1324-B2664E30EEE2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CE76EAB3-5E09-E52F-DEA5-A9F5871DD091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6F12E410-AD4E-9768-561C-11B6B3EEEC2E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F42C4E64-5F9C-A93A-05A2-2E2AD0E91D5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0A1FC84-13BA-D8FC-EED7-AD9BB11022F1}"/>
              </a:ext>
            </a:extLst>
          </p:cNvPr>
          <p:cNvSpPr txBox="1"/>
          <p:nvPr/>
        </p:nvSpPr>
        <p:spPr>
          <a:xfrm>
            <a:off x="762000" y="1966577"/>
            <a:ext cx="10686056" cy="3559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1" indent="-45720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We can deal with harm in several ways: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742950" marR="0" lvl="2" indent="-3429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Prevent it, by blocking the attack or closing the vulnerability</a:t>
            </a:r>
          </a:p>
          <a:p>
            <a:pPr marL="742950" marR="0" lvl="2" indent="-3429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Deter it, by making the attack harder</a:t>
            </a:r>
          </a:p>
          <a:p>
            <a:pPr marL="742950" marR="0" lvl="2" indent="-3429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Deflect it, by making another target more attractive</a:t>
            </a:r>
          </a:p>
          <a:p>
            <a:pPr marL="742950" marR="0" lvl="2" indent="-3429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Detect it, either as it happens or some time after the fact</a:t>
            </a:r>
          </a:p>
          <a:p>
            <a:pPr marL="742950" marR="0" lvl="2" indent="-3429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Recover from its effects</a:t>
            </a:r>
          </a:p>
        </p:txBody>
      </p:sp>
    </p:spTree>
    <p:extLst>
      <p:ext uri="{BB962C8B-B14F-4D97-AF65-F5344CB8AC3E}">
        <p14:creationId xmlns:p14="http://schemas.microsoft.com/office/powerpoint/2010/main" val="1383593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6D2C4C-36F0-2502-F4D2-58FB0EB038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059A23B-15B3-5A1A-263B-5359BC4BB442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83EA10-506D-3503-BB54-AA24A773D865}"/>
              </a:ext>
            </a:extLst>
          </p:cNvPr>
          <p:cNvSpPr txBox="1"/>
          <p:nvPr/>
        </p:nvSpPr>
        <p:spPr>
          <a:xfrm>
            <a:off x="1787515" y="546684"/>
            <a:ext cx="7718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Software Controls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5C502D7E-0FF9-E1FE-8339-8257708D5B4F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1FCB4AF5-FC19-03AF-97F6-0E6EFB08DC2F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413FB9E7-35A0-C9F6-266E-A4D9DF377091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E6B4A02-1222-20D5-382D-62C289EE0411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CC650E5F-2DD1-B253-3C9E-3575F2F82F1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4F08CFD-6E22-A7C0-2475-3AF6D2B313EA}"/>
              </a:ext>
            </a:extLst>
          </p:cNvPr>
          <p:cNvSpPr txBox="1"/>
          <p:nvPr/>
        </p:nvSpPr>
        <p:spPr>
          <a:xfrm>
            <a:off x="924129" y="1772024"/>
            <a:ext cx="10379208" cy="3310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1" indent="-4572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Internal program controls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: parts of the program that enforce security restrictions, such as access limitations</a:t>
            </a:r>
          </a:p>
          <a:p>
            <a:pPr marR="0" lvl="1" indent="-457200" algn="just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tabLst/>
              <a:defRPr/>
            </a:pPr>
            <a:r>
              <a:rPr lang="en-US" sz="2800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Operating system and network system controls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: limitations enforced by the operating system or network to protect each user from all other users</a:t>
            </a:r>
          </a:p>
        </p:txBody>
      </p:sp>
    </p:spTree>
    <p:extLst>
      <p:ext uri="{BB962C8B-B14F-4D97-AF65-F5344CB8AC3E}">
        <p14:creationId xmlns:p14="http://schemas.microsoft.com/office/powerpoint/2010/main" val="3915403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7DEE03-4EBD-F5E3-1FC3-454D2142B4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22D9958-5B82-7B41-37EA-36328C475F9A}"/>
              </a:ext>
            </a:extLst>
          </p:cNvPr>
          <p:cNvSpPr/>
          <p:nvPr/>
        </p:nvSpPr>
        <p:spPr>
          <a:xfrm>
            <a:off x="617280" y="1685494"/>
            <a:ext cx="10812720" cy="462582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6E9AFA-8022-10B8-0FC0-66AC32E4C344}"/>
              </a:ext>
            </a:extLst>
          </p:cNvPr>
          <p:cNvSpPr txBox="1"/>
          <p:nvPr/>
        </p:nvSpPr>
        <p:spPr>
          <a:xfrm>
            <a:off x="1787515" y="546684"/>
            <a:ext cx="7718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Software Controls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25EC7E2-AF6F-EA94-5B89-CE35A6CFF175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EBAA6CF6-D7DF-FB08-358F-37FB60FE1FD4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0FCF3969-CB30-FC25-A5B1-E846C430DB73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56B31511-1256-D0C6-9359-FC15E11C14CD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2D67E92F-6F37-DF67-B18A-0BA853C0D90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1FA2CB3-AC74-B696-6353-D2D69108328C}"/>
              </a:ext>
            </a:extLst>
          </p:cNvPr>
          <p:cNvSpPr txBox="1"/>
          <p:nvPr/>
        </p:nvSpPr>
        <p:spPr>
          <a:xfrm>
            <a:off x="617280" y="1772024"/>
            <a:ext cx="10686056" cy="42398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1" indent="-4572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lang="en-US" sz="2800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Independent control programs</a:t>
            </a:r>
            <a:r>
              <a:rPr kumimoji="0" lang="en-US" sz="3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: application programs, such as password checkers, intrusion detection utilities, or virus scanners, that protect against certain types of vulnerabilities</a:t>
            </a:r>
            <a:endParaRPr kumimoji="0" lang="en-US" sz="2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R="0" lvl="1" indent="-457200" algn="just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lang="en-US" sz="2800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Development controls:</a:t>
            </a:r>
            <a:r>
              <a:rPr kumimoji="0" lang="en-US" sz="3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 quality standards under which a program is designed, coded, tested, and maintained, to prevent software faults from becoming exploitable vulnerabilities</a:t>
            </a:r>
            <a:endParaRPr kumimoji="0" lang="en-US" sz="2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30658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9B5AE1-B336-196D-1626-218FA2C296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30DD074-0A17-5DBD-DA14-B390A2A26D37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3CB6B5-A831-2BCF-2E1D-41CA546DEE71}"/>
              </a:ext>
            </a:extLst>
          </p:cNvPr>
          <p:cNvSpPr txBox="1"/>
          <p:nvPr/>
        </p:nvSpPr>
        <p:spPr>
          <a:xfrm>
            <a:off x="1787515" y="546684"/>
            <a:ext cx="7718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Principle of Effectiveness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F4292C3E-F26A-A696-E953-98993194E062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6945C83E-8246-8F42-786F-54C2BACE549F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429B479-17B4-5E89-8281-68B1CF63693E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35E38B4B-F610-11A3-67D2-A69CDEF11339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98F6E272-1C12-157D-9A6D-7626FA8F5AD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15082B2-5D64-0FBE-C5DB-7F46327B0663}"/>
              </a:ext>
            </a:extLst>
          </p:cNvPr>
          <p:cNvSpPr txBox="1"/>
          <p:nvPr/>
        </p:nvSpPr>
        <p:spPr>
          <a:xfrm>
            <a:off x="617280" y="2051892"/>
            <a:ext cx="10686056" cy="33747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2" indent="-457200" algn="just">
              <a:lnSpc>
                <a:spcPct val="150000"/>
              </a:lnSpc>
              <a:spcBef>
                <a:spcPts val="500"/>
              </a:spcBef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defRPr/>
            </a:pPr>
            <a:r>
              <a:rPr lang="en-US" sz="28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degree to which a system achieves its intended purpose accurately and completely, ultimately fulfilling user needs and goals</a:t>
            </a:r>
            <a:endParaRPr lang="en-US" sz="2800" kern="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lvl="2" indent="-457200" algn="just">
              <a:lnSpc>
                <a:spcPct val="150000"/>
              </a:lnSpc>
              <a:spcBef>
                <a:spcPts val="500"/>
              </a:spcBef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defRPr/>
            </a:pPr>
            <a:r>
              <a:rPr lang="en-US" sz="28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Controls must be used—and used properly—to be effective. </a:t>
            </a:r>
          </a:p>
          <a:p>
            <a:pPr lvl="2" indent="-457200" algn="just">
              <a:lnSpc>
                <a:spcPct val="150000"/>
              </a:lnSpc>
              <a:spcBef>
                <a:spcPts val="500"/>
              </a:spcBef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  <a:defRPr/>
            </a:pPr>
            <a:r>
              <a:rPr lang="en-US" sz="28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They must be efficient, easy to use, and appropriate </a:t>
            </a:r>
          </a:p>
        </p:txBody>
      </p:sp>
    </p:spTree>
    <p:extLst>
      <p:ext uri="{BB962C8B-B14F-4D97-AF65-F5344CB8AC3E}">
        <p14:creationId xmlns:p14="http://schemas.microsoft.com/office/powerpoint/2010/main" val="1246524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4F25CA-F91A-A6B7-EAAA-300E16BC72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45E0ACB-43E7-DD58-78A4-859167D5A727}"/>
              </a:ext>
            </a:extLst>
          </p:cNvPr>
          <p:cNvSpPr/>
          <p:nvPr/>
        </p:nvSpPr>
        <p:spPr>
          <a:xfrm>
            <a:off x="398834" y="1685495"/>
            <a:ext cx="11031166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7D6EC1-5820-3DBD-D94D-F92DB99F8DC2}"/>
              </a:ext>
            </a:extLst>
          </p:cNvPr>
          <p:cNvSpPr txBox="1"/>
          <p:nvPr/>
        </p:nvSpPr>
        <p:spPr>
          <a:xfrm>
            <a:off x="1787515" y="546684"/>
            <a:ext cx="7718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Operating System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76BC2A4-86A8-F09D-4420-855C57A16F90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D266D714-7A78-1C28-76B4-EA563B21EFF4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38E5E369-9980-D464-2CC1-E3858079E832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BA111C2F-730D-7903-DA6B-79D8936075E1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2E9BAA1A-4B23-224B-246F-3215E96189C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687063E-1E7C-14F8-236F-AE1096B8659C}"/>
              </a:ext>
            </a:extLst>
          </p:cNvPr>
          <p:cNvSpPr txBox="1"/>
          <p:nvPr/>
        </p:nvSpPr>
        <p:spPr>
          <a:xfrm>
            <a:off x="467893" y="1772024"/>
            <a:ext cx="10835443" cy="34512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An 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operating system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 is the software on a computer that manages the way different programs use their hardware and regulates the ways that a user controls the computer.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Operating systems are found on almost any device that contains a computer with multiple programs—from cellular phones and video game consoles to supercomputers and web servers.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Some popular modern operating systems for personal computers include Microsoft Windows, Mac OS X, and Linux</a:t>
            </a:r>
            <a:r>
              <a:rPr kumimoji="0" lang="en-US" sz="2800" b="0" i="0" u="none" strike="noStrike" kern="0" cap="none" spc="0" normalizeH="0" baseline="3000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.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51231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1B750D-74DA-41F6-C947-4E614B93BC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6B49489-0C08-5FF3-A92F-B6EDE781F277}"/>
              </a:ext>
            </a:extLst>
          </p:cNvPr>
          <p:cNvSpPr/>
          <p:nvPr/>
        </p:nvSpPr>
        <p:spPr>
          <a:xfrm>
            <a:off x="467893" y="1685495"/>
            <a:ext cx="10962107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2EF0F2-EF93-E619-E3E8-61CA70EA6342}"/>
              </a:ext>
            </a:extLst>
          </p:cNvPr>
          <p:cNvSpPr txBox="1"/>
          <p:nvPr/>
        </p:nvSpPr>
        <p:spPr>
          <a:xfrm>
            <a:off x="1787515" y="546684"/>
            <a:ext cx="7718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Operating System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0507FFCD-8CE3-66B8-8860-6B73B93AADC9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3585859F-3923-050E-61D6-CE6870CB0A41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D2C36C0E-D1AC-2457-4F88-F57C9975B3A7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E22BFF94-02D8-2F91-9347-781DD4E880F5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C2894F0F-21AB-010A-4A56-8CD9C4EE444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4E819D2-1350-3D94-44B7-A11B50D27053}"/>
              </a:ext>
            </a:extLst>
          </p:cNvPr>
          <p:cNvSpPr txBox="1"/>
          <p:nvPr/>
        </p:nvSpPr>
        <p:spPr>
          <a:xfrm>
            <a:off x="467893" y="1772024"/>
            <a:ext cx="10835443" cy="40209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Operating system functions can be categorized as:</a:t>
            </a:r>
          </a:p>
          <a:p>
            <a:pPr marL="685800" marR="0" lvl="1" indent="-228600" algn="just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Access control.</a:t>
            </a:r>
          </a:p>
          <a:p>
            <a:pPr marL="685800" marR="0" lvl="1" indent="-228600" algn="just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  <a:tabLst/>
              <a:defRPr/>
            </a:pPr>
            <a:r>
              <a:rPr lang="en-US" sz="28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Identity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 and credential management.</a:t>
            </a:r>
          </a:p>
          <a:p>
            <a:pPr marL="685800" marR="0" lvl="1" indent="-228600" algn="just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  <a:tabLst/>
              <a:defRPr/>
            </a:pPr>
            <a:r>
              <a:rPr lang="en-US" sz="28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Information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 flow.</a:t>
            </a:r>
          </a:p>
          <a:p>
            <a:pPr marL="685800" marR="0" lvl="1" indent="-228600" algn="just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  <a:tabLst/>
              <a:defRPr/>
            </a:pPr>
            <a:r>
              <a:rPr lang="en-US" sz="28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Audit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 and integrity protection.</a:t>
            </a:r>
          </a:p>
          <a:p>
            <a:pPr marL="685800" marR="0" lvl="1" indent="-228600" algn="just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Each of these activities has security implications.</a:t>
            </a:r>
          </a:p>
        </p:txBody>
      </p:sp>
    </p:spTree>
    <p:extLst>
      <p:ext uri="{BB962C8B-B14F-4D97-AF65-F5344CB8AC3E}">
        <p14:creationId xmlns:p14="http://schemas.microsoft.com/office/powerpoint/2010/main" val="4233828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137A8C-AFD2-E21E-5F9A-688AA1E4A7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0207DFC-C8B5-A57A-7149-E0E0DCB98056}"/>
              </a:ext>
            </a:extLst>
          </p:cNvPr>
          <p:cNvSpPr/>
          <p:nvPr/>
        </p:nvSpPr>
        <p:spPr>
          <a:xfrm>
            <a:off x="300477" y="1611132"/>
            <a:ext cx="11683514" cy="487299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3BC6E5-148F-837D-F712-DF1283711B46}"/>
              </a:ext>
            </a:extLst>
          </p:cNvPr>
          <p:cNvSpPr txBox="1"/>
          <p:nvPr/>
        </p:nvSpPr>
        <p:spPr>
          <a:xfrm>
            <a:off x="1787515" y="546684"/>
            <a:ext cx="77186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Objects and Methods of Protection</a:t>
            </a:r>
            <a:b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B84EA77-1B80-6607-ED50-F9ED8AD4CACE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9AB55A10-D50A-CB1A-1234-E50F9105B38B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D407ED6F-EAC1-D0E1-725F-5E59FB4003C4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E9E9F1E3-E8DA-DE49-9A6B-718CF13F90C1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02C76503-2B4B-4C80-596B-A0CEB8BDD39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017BF6B-8C41-85DF-FF04-0B349ADF9760}"/>
              </a:ext>
            </a:extLst>
          </p:cNvPr>
          <p:cNvSpPr txBox="1"/>
          <p:nvPr/>
        </p:nvSpPr>
        <p:spPr>
          <a:xfrm>
            <a:off x="467893" y="1488939"/>
            <a:ext cx="11516098" cy="42775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tabLst/>
              <a:defRPr/>
            </a:pPr>
            <a:r>
              <a:rPr lang="en-US" sz="28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W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hat kinds of things operating systems can protect ?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  <a:tabLst/>
              <a:defRPr/>
            </a:pPr>
            <a:r>
              <a:rPr lang="en-US" sz="28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W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hat methods are available for protecting them?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Once upon a time, there were no operating systems: Users entered their programs directly into the machine in binary.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The first operating systems were simple utilities, designed to assist individual programmers and to smooth the transition from one user to another. </a:t>
            </a:r>
          </a:p>
        </p:txBody>
      </p:sp>
    </p:spTree>
    <p:extLst>
      <p:ext uri="{BB962C8B-B14F-4D97-AF65-F5344CB8AC3E}">
        <p14:creationId xmlns:p14="http://schemas.microsoft.com/office/powerpoint/2010/main" val="2031327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BEAE80-F302-90AD-B277-24A464E61C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0FD99BE-3C2C-688D-571B-457FB1D76AC0}"/>
              </a:ext>
            </a:extLst>
          </p:cNvPr>
          <p:cNvSpPr/>
          <p:nvPr/>
        </p:nvSpPr>
        <p:spPr>
          <a:xfrm>
            <a:off x="617280" y="1518120"/>
            <a:ext cx="11366710" cy="479319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FD3F36-045E-B3D5-E1B3-20D37F1AB3B9}"/>
              </a:ext>
            </a:extLst>
          </p:cNvPr>
          <p:cNvSpPr txBox="1"/>
          <p:nvPr/>
        </p:nvSpPr>
        <p:spPr>
          <a:xfrm>
            <a:off x="1787515" y="546684"/>
            <a:ext cx="77186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Objects and Methods of Protection</a:t>
            </a:r>
            <a:b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4ABBDC8E-5766-83EF-92DC-BBA4F444EEEB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30010F32-3E69-9883-5DAC-7F95C6C25082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CC3A938E-2E39-863A-57F8-BAC0556EB0BB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26B4E5B7-2714-A71C-D552-A766DF6DF878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3DD912F8-0226-0329-F655-650A8C6C8AB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CBD0D59-2BA9-04AC-3F99-0E2C462AF6B1}"/>
              </a:ext>
            </a:extLst>
          </p:cNvPr>
          <p:cNvSpPr txBox="1"/>
          <p:nvPr/>
        </p:nvSpPr>
        <p:spPr>
          <a:xfrm>
            <a:off x="729575" y="1747013"/>
            <a:ext cx="10933890" cy="39410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just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Operating systems took on a much broader role as the notion of multiprogramming was implemented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685800" marR="0" lvl="1" indent="-2286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  <a:tabLst/>
              <a:defRPr/>
            </a:pPr>
            <a:r>
              <a:rPr lang="en-US" sz="28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Two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 users could interleave access to the resources of a single computing system.</a:t>
            </a:r>
          </a:p>
          <a:p>
            <a:pPr marL="685800" marR="0" lvl="1" indent="-2286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  <a:tabLst/>
              <a:defRPr/>
            </a:pPr>
            <a:r>
              <a:rPr lang="en-US" sz="28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Researchers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 developed concepts such as scheduling, sharing, and parallel use.</a:t>
            </a:r>
          </a:p>
          <a:p>
            <a:pPr marL="685800" marR="0" lvl="1" indent="-2286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  <a:tabLst/>
              <a:defRPr/>
            </a:pPr>
            <a:r>
              <a:rPr lang="en-US" sz="28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Protecting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 one user's programs and data from other users' programs became an important issue in multi-programmed operating systems.</a:t>
            </a: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54624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4EEFA2-524C-27ED-C9B2-A1448C2403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750D309-335A-95FE-2214-A142B8DBE779}"/>
              </a:ext>
            </a:extLst>
          </p:cNvPr>
          <p:cNvSpPr/>
          <p:nvPr/>
        </p:nvSpPr>
        <p:spPr>
          <a:xfrm>
            <a:off x="617280" y="1653702"/>
            <a:ext cx="10812720" cy="440220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8C8D3C-0F42-A675-06E9-18A9855ED2AF}"/>
              </a:ext>
            </a:extLst>
          </p:cNvPr>
          <p:cNvSpPr txBox="1"/>
          <p:nvPr/>
        </p:nvSpPr>
        <p:spPr>
          <a:xfrm>
            <a:off x="1787515" y="546684"/>
            <a:ext cx="7718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Protected Objects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363ECD2-7A4D-85DA-B16B-9B4B23FAADB9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95F14040-64BC-ED3D-4066-2E56CE54D844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1D0189B1-ED33-6EF1-0E60-6EA722F35FD7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FD2AA88A-56C7-C884-6A06-7E28CE4CA4E6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2D6483FC-08B4-E087-EF95-871B3D549D1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B7CADF3-0B7D-128C-C1F9-86C20CCA1FDD}"/>
              </a:ext>
            </a:extLst>
          </p:cNvPr>
          <p:cNvSpPr txBox="1"/>
          <p:nvPr/>
        </p:nvSpPr>
        <p:spPr>
          <a:xfrm>
            <a:off x="999148" y="1902656"/>
            <a:ext cx="11006529" cy="32265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lang="en-US" sz="3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Memory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lang="en-US" sz="3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Sharable I/O devices, such as disks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lang="en-US" sz="3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Serially reusable I/O devices, such as printers and tape drives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buClr>
                <a:srgbClr val="000000"/>
              </a:buClr>
              <a:buSzPts val="2800"/>
              <a:buFont typeface="Arial"/>
              <a:buChar char="•"/>
              <a:defRPr/>
            </a:pPr>
            <a:r>
              <a:rPr lang="en-US" sz="3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Sharable programs and sub-procedures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lang="en-US" sz="3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Networks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buClr>
                <a:srgbClr val="000000"/>
              </a:buClr>
              <a:buSzPts val="2800"/>
              <a:buFont typeface="Arial"/>
              <a:buChar char="•"/>
              <a:defRPr/>
            </a:pPr>
            <a:r>
              <a:rPr lang="en-US" sz="30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Sharable data</a:t>
            </a:r>
          </a:p>
        </p:txBody>
      </p:sp>
    </p:spTree>
    <p:extLst>
      <p:ext uri="{BB962C8B-B14F-4D97-AF65-F5344CB8AC3E}">
        <p14:creationId xmlns:p14="http://schemas.microsoft.com/office/powerpoint/2010/main" val="3369351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6284BE-C60F-F7BB-B034-1EDD3E14AC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4B5EC28-12C8-4500-1DCD-C6D3094DF0A4}"/>
              </a:ext>
            </a:extLst>
          </p:cNvPr>
          <p:cNvSpPr/>
          <p:nvPr/>
        </p:nvSpPr>
        <p:spPr>
          <a:xfrm>
            <a:off x="617279" y="1518120"/>
            <a:ext cx="11006529" cy="470758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DCE6AB-598B-372D-3A2A-7372456D84A0}"/>
              </a:ext>
            </a:extLst>
          </p:cNvPr>
          <p:cNvSpPr txBox="1"/>
          <p:nvPr/>
        </p:nvSpPr>
        <p:spPr>
          <a:xfrm>
            <a:off x="1787515" y="546684"/>
            <a:ext cx="7718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Security features in Operating System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AEADCEE-A3BC-846C-E462-8033678E7DBF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12F118C4-8B83-F687-762A-1EAEBD63AA55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13B71595-A1C0-BC29-2553-FACE22D448CF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A23CAA3C-32AC-4B9D-DB1A-68EF310D7184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DC74FD84-BC7C-D007-CBBA-4717D1301A9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0D28B12-243D-245E-C9D9-430FCC242EEE}"/>
              </a:ext>
            </a:extLst>
          </p:cNvPr>
          <p:cNvSpPr txBox="1"/>
          <p:nvPr/>
        </p:nvSpPr>
        <p:spPr>
          <a:xfrm>
            <a:off x="977461" y="1747013"/>
            <a:ext cx="11006529" cy="3899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17500" marR="268605" lvl="0" indent="-304800" algn="l" defTabSz="914400" rtl="0" eaLnBrk="1" fontAlgn="auto" latinLnBrk="0" hangingPunct="1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0"/>
              <a:buFont typeface="Times New Roman"/>
              <a:buChar char="•"/>
              <a:tabLst/>
              <a:defRPr/>
            </a:pPr>
            <a:r>
              <a:rPr kumimoji="0" lang="en-US" sz="25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ahoma"/>
                <a:cs typeface="Times New Roman" panose="02020603050405020304" pitchFamily="18" charset="0"/>
                <a:sym typeface="Tahoma"/>
              </a:rPr>
              <a:t>An operating system manages and controls access to hardware components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Times New Roman"/>
              <a:buNone/>
              <a:tabLst/>
              <a:defRPr/>
            </a:pPr>
            <a:endParaRPr kumimoji="0" lang="en-US" sz="13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317500" marR="661035" lvl="0" indent="-304800" algn="l" defTabSz="914400" rtl="0" eaLnBrk="1" fontAlgn="auto" latinLnBrk="0" hangingPunct="1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0"/>
              <a:buFont typeface="Times New Roman"/>
              <a:buChar char="•"/>
              <a:tabLst/>
              <a:defRPr/>
            </a:pPr>
            <a:r>
              <a:rPr kumimoji="0" lang="en-US" sz="25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ahoma"/>
                <a:cs typeface="Times New Roman" panose="02020603050405020304" pitchFamily="18" charset="0"/>
                <a:sym typeface="Tahoma"/>
              </a:rPr>
              <a:t>Older operating systems focused on ensuring data confidentiality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"/>
              </a:spcBef>
              <a:spcAft>
                <a:spcPts val="0"/>
              </a:spcAft>
              <a:buClr>
                <a:srgbClr val="000000"/>
              </a:buClr>
              <a:buSzPts val="950"/>
              <a:buFont typeface="Times New Roman"/>
              <a:buNone/>
              <a:tabLst/>
              <a:defRPr/>
            </a:pPr>
            <a:endParaRPr kumimoji="0" lang="en-US" sz="95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317500" marR="0" lvl="0" indent="-3048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0"/>
              <a:buFont typeface="Times New Roman"/>
              <a:buChar char="•"/>
              <a:tabLst/>
              <a:defRPr/>
            </a:pPr>
            <a:r>
              <a:rPr kumimoji="0" lang="en-US" sz="25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ahoma"/>
                <a:cs typeface="Times New Roman" panose="02020603050405020304" pitchFamily="18" charset="0"/>
                <a:sym typeface="Tahoma"/>
              </a:rPr>
              <a:t>Modern operating systems support four basic functions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1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Times New Roman"/>
              <a:buNone/>
              <a:tabLst/>
              <a:defRPr/>
            </a:pPr>
            <a:endParaRPr kumimoji="0" lang="en-US" sz="1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672465" marR="0" lvl="1" indent="-25336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F0000"/>
              </a:buClr>
              <a:buSzPts val="2200"/>
              <a:buFont typeface="Times New Roman"/>
              <a:buChar char="–"/>
              <a:tabLst/>
              <a:defRPr/>
            </a:pP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srgbClr val="BF0000"/>
                </a:solidFill>
                <a:effectLst/>
                <a:uLnTx/>
                <a:uFillTx/>
                <a:latin typeface="Times New Roman" panose="02020603050405020304" pitchFamily="18" charset="0"/>
                <a:ea typeface="Tahoma"/>
                <a:cs typeface="Times New Roman" panose="02020603050405020304" pitchFamily="18" charset="0"/>
                <a:sym typeface="Tahoma"/>
              </a:rPr>
              <a:t>Positively identify a user</a:t>
            </a:r>
            <a:endParaRPr kumimoji="0" lang="en-US" sz="2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ahoma"/>
              <a:cs typeface="Times New Roman" panose="02020603050405020304" pitchFamily="18" charset="0"/>
              <a:sym typeface="Tahoma"/>
            </a:endParaRP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44"/>
              </a:spcBef>
              <a:spcAft>
                <a:spcPts val="0"/>
              </a:spcAft>
              <a:buClr>
                <a:srgbClr val="000000"/>
              </a:buClr>
              <a:buSzPts val="700"/>
              <a:buFont typeface="Times New Roman"/>
              <a:buNone/>
              <a:tabLst/>
              <a:defRPr/>
            </a:pPr>
            <a:endParaRPr kumimoji="0" lang="en-US" sz="7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672465" marR="0" lvl="1" indent="-25336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F0000"/>
              </a:buClr>
              <a:buSzPts val="2200"/>
              <a:buFont typeface="Times New Roman"/>
              <a:buChar char="–"/>
              <a:tabLst/>
              <a:defRPr/>
            </a:pP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srgbClr val="BF0000"/>
                </a:solidFill>
                <a:effectLst/>
                <a:uLnTx/>
                <a:uFillTx/>
                <a:latin typeface="Times New Roman" panose="02020603050405020304" pitchFamily="18" charset="0"/>
                <a:ea typeface="Tahoma"/>
                <a:cs typeface="Times New Roman" panose="02020603050405020304" pitchFamily="18" charset="0"/>
                <a:sym typeface="Tahoma"/>
              </a:rPr>
              <a:t>Restrict access to authorized resources</a:t>
            </a:r>
            <a:endParaRPr kumimoji="0" lang="en-US" sz="2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ahoma"/>
              <a:cs typeface="Times New Roman" panose="02020603050405020304" pitchFamily="18" charset="0"/>
              <a:sym typeface="Tahoma"/>
            </a:endParaRP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32"/>
              </a:spcBef>
              <a:spcAft>
                <a:spcPts val="0"/>
              </a:spcAft>
              <a:buClr>
                <a:srgbClr val="000000"/>
              </a:buClr>
              <a:buSzPts val="700"/>
              <a:buFont typeface="Times New Roman"/>
              <a:buNone/>
              <a:tabLst/>
              <a:defRPr/>
            </a:pPr>
            <a:endParaRPr kumimoji="0" lang="en-US" sz="7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672465" marR="0" lvl="1" indent="-25336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F0000"/>
              </a:buClr>
              <a:buSzPts val="2200"/>
              <a:buFont typeface="Times New Roman"/>
              <a:buChar char="–"/>
              <a:tabLst/>
              <a:defRPr/>
            </a:pP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srgbClr val="BF0000"/>
                </a:solidFill>
                <a:effectLst/>
                <a:uLnTx/>
                <a:uFillTx/>
                <a:latin typeface="Times New Roman" panose="02020603050405020304" pitchFamily="18" charset="0"/>
                <a:ea typeface="Tahoma"/>
                <a:cs typeface="Times New Roman" panose="02020603050405020304" pitchFamily="18" charset="0"/>
                <a:sym typeface="Tahoma"/>
              </a:rPr>
              <a:t>Record user activity</a:t>
            </a:r>
            <a:endParaRPr kumimoji="0" lang="en-US" sz="2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ahoma"/>
              <a:cs typeface="Times New Roman" panose="02020603050405020304" pitchFamily="18" charset="0"/>
              <a:sym typeface="Tahoma"/>
            </a:endParaRP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28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Times New Roman"/>
              <a:buNone/>
              <a:tabLst/>
              <a:defRPr/>
            </a:pPr>
            <a:endParaRPr kumimoji="0" lang="en-US" sz="1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672465" marR="281940" lvl="1" indent="-253365" algn="l" defTabSz="914400" rtl="0" eaLnBrk="1" fontAlgn="auto" latinLnBrk="0" hangingPunct="1">
              <a:lnSpc>
                <a:spcPct val="108181"/>
              </a:lnSpc>
              <a:spcBef>
                <a:spcPts val="0"/>
              </a:spcBef>
              <a:spcAft>
                <a:spcPts val="0"/>
              </a:spcAft>
              <a:buClr>
                <a:srgbClr val="BF0000"/>
              </a:buClr>
              <a:buSzPts val="2200"/>
              <a:buFont typeface="Times New Roman"/>
              <a:buChar char="–"/>
              <a:tabLst/>
              <a:defRPr/>
            </a:pP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srgbClr val="BF0000"/>
                </a:solidFill>
                <a:effectLst/>
                <a:uLnTx/>
                <a:uFillTx/>
                <a:latin typeface="Times New Roman" panose="02020603050405020304" pitchFamily="18" charset="0"/>
                <a:ea typeface="Tahoma"/>
                <a:cs typeface="Times New Roman" panose="02020603050405020304" pitchFamily="18" charset="0"/>
                <a:sym typeface="Tahoma"/>
              </a:rPr>
              <a:t>Ensure proper communications with other computers and devices (sending and receiving data)</a:t>
            </a:r>
            <a:endParaRPr kumimoji="0" lang="en-US" sz="2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ahoma"/>
              <a:cs typeface="Times New Roman" panose="02020603050405020304" pitchFamily="18" charset="0"/>
              <a:sym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val="3937802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D8417C-5AC2-7A83-458C-BD1F15D5F2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EC9A357-B8AF-CD1E-9013-7911AAE501F1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94D607-B041-679F-90C6-6E9640240B6E}"/>
              </a:ext>
            </a:extLst>
          </p:cNvPr>
          <p:cNvSpPr txBox="1"/>
          <p:nvPr/>
        </p:nvSpPr>
        <p:spPr>
          <a:xfrm>
            <a:off x="1787515" y="546684"/>
            <a:ext cx="7718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Security features in ordinary OS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364F9CD-5D41-9249-7557-2ACF17004104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E989CAED-74BF-E1B3-0DB4-82135F7B3C3F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210E245B-D9DF-7188-B537-7C143D844DAF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A2606298-430B-6662-CA9D-69617D123908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1770810B-C5E9-4F1D-6BD9-5D4248F2F5A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1D62480-8D41-025A-0BC9-348ABE939C41}"/>
              </a:ext>
            </a:extLst>
          </p:cNvPr>
          <p:cNvSpPr txBox="1"/>
          <p:nvPr/>
        </p:nvSpPr>
        <p:spPr>
          <a:xfrm>
            <a:off x="977461" y="1747013"/>
            <a:ext cx="11006529" cy="38779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17500" marR="0" lvl="0" indent="-3048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F0000"/>
              </a:buClr>
              <a:buSzPts val="2900"/>
              <a:buFont typeface="Times New Roman"/>
              <a:buChar char="•"/>
              <a:tabLst/>
              <a:defRPr/>
            </a:pPr>
            <a:r>
              <a:rPr kumimoji="0" lang="en-US" sz="2900" b="0" i="0" u="none" strike="noStrike" kern="0" cap="none" spc="0" normalizeH="0" baseline="0" noProof="0" dirty="0">
                <a:ln>
                  <a:noFill/>
                </a:ln>
                <a:solidFill>
                  <a:srgbClr val="BF0000"/>
                </a:solidFill>
                <a:effectLst/>
                <a:uLnTx/>
                <a:uFillTx/>
                <a:latin typeface="Times New Roman" panose="02020603050405020304" pitchFamily="18" charset="0"/>
                <a:ea typeface="Tahoma"/>
                <a:cs typeface="Times New Roman" panose="02020603050405020304" pitchFamily="18" charset="0"/>
                <a:sym typeface="Tahoma"/>
              </a:rPr>
              <a:t>Authentication of users</a:t>
            </a:r>
            <a:endParaRPr kumimoji="0" lang="en-US" sz="29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ahoma"/>
              <a:cs typeface="Times New Roman" panose="02020603050405020304" pitchFamily="18" charset="0"/>
              <a:sym typeface="Tahom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95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Times New Roman"/>
              <a:buNone/>
              <a:tabLst/>
              <a:defRPr/>
            </a:pPr>
            <a:endParaRPr kumimoji="0" lang="en-US" sz="1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772795" marR="0" lvl="1" indent="-353694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0"/>
              <a:buFont typeface="Times New Roman"/>
              <a:buChar char="–"/>
              <a:tabLst/>
              <a:defRPr/>
            </a:pPr>
            <a:r>
              <a:rPr kumimoji="0" lang="en-US" sz="25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ahoma"/>
                <a:cs typeface="Times New Roman" panose="02020603050405020304" pitchFamily="18" charset="0"/>
                <a:sym typeface="Tahoma"/>
              </a:rPr>
              <a:t>password comparison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1"/>
              </a:spcBef>
              <a:spcAft>
                <a:spcPts val="0"/>
              </a:spcAft>
              <a:buClr>
                <a:srgbClr val="000000"/>
              </a:buClr>
              <a:buSzPts val="750"/>
              <a:buFont typeface="Times New Roman"/>
              <a:buNone/>
              <a:tabLst/>
              <a:defRPr/>
            </a:pPr>
            <a:endParaRPr kumimoji="0" lang="en-US" sz="75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317500" marR="0" lvl="0" indent="-3048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F0000"/>
              </a:buClr>
              <a:buSzPts val="2900"/>
              <a:buFont typeface="Times New Roman"/>
              <a:buChar char="•"/>
              <a:tabLst/>
              <a:defRPr/>
            </a:pPr>
            <a:r>
              <a:rPr kumimoji="0" lang="en-US" sz="2900" b="0" i="0" u="none" strike="noStrike" kern="0" cap="none" spc="0" normalizeH="0" baseline="0" noProof="0" dirty="0">
                <a:ln>
                  <a:noFill/>
                </a:ln>
                <a:solidFill>
                  <a:srgbClr val="BF0000"/>
                </a:solidFill>
                <a:effectLst/>
                <a:uLnTx/>
                <a:uFillTx/>
                <a:latin typeface="Times New Roman" panose="02020603050405020304" pitchFamily="18" charset="0"/>
                <a:ea typeface="Tahoma"/>
                <a:cs typeface="Times New Roman" panose="02020603050405020304" pitchFamily="18" charset="0"/>
                <a:sym typeface="Tahoma"/>
              </a:rPr>
              <a:t>Protection of memory</a:t>
            </a:r>
            <a:endParaRPr kumimoji="0" lang="en-US" sz="29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ahoma"/>
              <a:cs typeface="Times New Roman" panose="02020603050405020304" pitchFamily="18" charset="0"/>
              <a:sym typeface="Tahom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96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Times New Roman"/>
              <a:buNone/>
              <a:tabLst/>
              <a:defRPr/>
            </a:pPr>
            <a:endParaRPr kumimoji="0" lang="en-US" sz="1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672465" marR="0" lvl="1" indent="-25336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0"/>
              <a:buFont typeface="Times New Roman"/>
              <a:buChar char="–"/>
              <a:tabLst/>
              <a:defRPr/>
            </a:pPr>
            <a:r>
              <a:rPr kumimoji="0" lang="en-US" sz="25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ahoma"/>
                <a:cs typeface="Times New Roman" panose="02020603050405020304" pitchFamily="18" charset="0"/>
                <a:sym typeface="Tahoma"/>
              </a:rPr>
              <a:t>user space, paging, segmentations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2"/>
              </a:spcBef>
              <a:spcAft>
                <a:spcPts val="0"/>
              </a:spcAft>
              <a:buClr>
                <a:srgbClr val="000000"/>
              </a:buClr>
              <a:buSzPts val="750"/>
              <a:buFont typeface="Times New Roman"/>
              <a:buNone/>
              <a:tabLst/>
              <a:defRPr/>
            </a:pPr>
            <a:endParaRPr kumimoji="0" lang="en-US" sz="75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317500" marR="0" lvl="0" indent="-3048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F0000"/>
              </a:buClr>
              <a:buSzPts val="2900"/>
              <a:buFont typeface="Times New Roman"/>
              <a:buChar char="•"/>
              <a:tabLst/>
              <a:defRPr/>
            </a:pPr>
            <a:r>
              <a:rPr kumimoji="0" lang="en-US" sz="2900" b="0" i="0" u="none" strike="noStrike" kern="0" cap="none" spc="0" normalizeH="0" baseline="0" noProof="0" dirty="0">
                <a:ln>
                  <a:noFill/>
                </a:ln>
                <a:solidFill>
                  <a:srgbClr val="BF0000"/>
                </a:solidFill>
                <a:effectLst/>
                <a:uLnTx/>
                <a:uFillTx/>
                <a:latin typeface="Times New Roman" panose="02020603050405020304" pitchFamily="18" charset="0"/>
                <a:ea typeface="Tahoma"/>
                <a:cs typeface="Times New Roman" panose="02020603050405020304" pitchFamily="18" charset="0"/>
                <a:sym typeface="Tahoma"/>
              </a:rPr>
              <a:t>File and I/O device access control</a:t>
            </a:r>
            <a:endParaRPr kumimoji="0" lang="en-US" sz="29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ahoma"/>
              <a:cs typeface="Times New Roman" panose="02020603050405020304" pitchFamily="18" charset="0"/>
              <a:sym typeface="Tahom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95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Times New Roman"/>
              <a:buNone/>
              <a:tabLst/>
              <a:defRPr/>
            </a:pPr>
            <a:endParaRPr kumimoji="0" lang="en-US" sz="1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672465" marR="0" lvl="1" indent="-253365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0"/>
              <a:buFont typeface="Times New Roman"/>
              <a:buChar char="–"/>
              <a:tabLst/>
              <a:defRPr/>
            </a:pPr>
            <a:r>
              <a:rPr kumimoji="0" lang="en-US" sz="25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ahoma"/>
                <a:cs typeface="Times New Roman" panose="02020603050405020304" pitchFamily="18" charset="0"/>
                <a:sym typeface="Tahoma"/>
              </a:rPr>
              <a:t>access control matrix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1"/>
              </a:spcBef>
              <a:spcAft>
                <a:spcPts val="0"/>
              </a:spcAft>
              <a:buClr>
                <a:srgbClr val="000000"/>
              </a:buClr>
              <a:buSzPts val="750"/>
              <a:buFont typeface="Times New Roman"/>
              <a:buNone/>
              <a:tabLst/>
              <a:defRPr/>
            </a:pPr>
            <a:endParaRPr kumimoji="0" lang="en-US" sz="75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317500" marR="0" lvl="0" indent="-3048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F0000"/>
              </a:buClr>
              <a:buSzPts val="2900"/>
              <a:buFont typeface="Times New Roman"/>
              <a:buChar char="•"/>
              <a:tabLst/>
              <a:defRPr/>
            </a:pPr>
            <a:r>
              <a:rPr kumimoji="0" lang="en-US" sz="2900" b="0" i="0" u="none" strike="noStrike" kern="0" cap="none" spc="0" normalizeH="0" baseline="0" noProof="0" dirty="0">
                <a:ln>
                  <a:noFill/>
                </a:ln>
                <a:solidFill>
                  <a:srgbClr val="BF0000"/>
                </a:solidFill>
                <a:effectLst/>
                <a:uLnTx/>
                <a:uFillTx/>
                <a:latin typeface="Times New Roman" panose="02020603050405020304" pitchFamily="18" charset="0"/>
                <a:ea typeface="Tahoma"/>
                <a:cs typeface="Times New Roman" panose="02020603050405020304" pitchFamily="18" charset="0"/>
                <a:sym typeface="Tahoma"/>
              </a:rPr>
              <a:t>Allocation &amp; access control to general objects</a:t>
            </a:r>
            <a:endParaRPr kumimoji="0" lang="en-US" sz="29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ahoma"/>
              <a:cs typeface="Times New Roman" panose="02020603050405020304" pitchFamily="18" charset="0"/>
              <a:sym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val="3061448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148FEC-4E2E-0E6D-3986-928865A9C7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C26FEAE-F1D0-CDBC-56DC-8ACD1E4FC1BE}"/>
              </a:ext>
            </a:extLst>
          </p:cNvPr>
          <p:cNvSpPr/>
          <p:nvPr/>
        </p:nvSpPr>
        <p:spPr>
          <a:xfrm>
            <a:off x="617279" y="1518120"/>
            <a:ext cx="11172643" cy="507091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C7A0CE-0941-8EB3-B8AF-0129E362B9CA}"/>
              </a:ext>
            </a:extLst>
          </p:cNvPr>
          <p:cNvSpPr txBox="1"/>
          <p:nvPr/>
        </p:nvSpPr>
        <p:spPr>
          <a:xfrm>
            <a:off x="1787515" y="546684"/>
            <a:ext cx="7718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Security features in ordinary OS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53F9C91-44EF-B1B7-7EAA-CF4E32E84096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8F4AD654-CFA7-2C45-26B5-7306E1B69CE9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D7F06612-9C6D-317D-B100-E42B39FE9A26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36E393F1-32B7-A94F-E4FF-F93CD932FC80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871055EC-A15D-64CF-1E21-5B7AE0BD6B9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2F95A3A-B1CE-A052-72A5-908DF0B95832}"/>
              </a:ext>
            </a:extLst>
          </p:cNvPr>
          <p:cNvSpPr txBox="1"/>
          <p:nvPr/>
        </p:nvSpPr>
        <p:spPr>
          <a:xfrm>
            <a:off x="977461" y="1747013"/>
            <a:ext cx="10510905" cy="47504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17500" marR="0" lvl="0" indent="-3048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Char char="▪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ahoma"/>
                <a:cs typeface="Times New Roman" panose="02020603050405020304" pitchFamily="18" charset="0"/>
                <a:sym typeface="Tahoma"/>
              </a:rPr>
              <a:t>Identification and Authentication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9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Noto Sans Symbols"/>
              <a:buNone/>
              <a:tabLst/>
              <a:defRPr/>
            </a:pPr>
            <a:endParaRPr kumimoji="0" lang="en-US" sz="13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317500" marR="12700" lvl="0" indent="-304800" algn="l" defTabSz="914400" rtl="0" eaLnBrk="1" fontAlgn="auto" latinLnBrk="0" hangingPunct="1">
              <a:lnSpc>
                <a:spcPct val="111666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Char char="▪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ahoma"/>
                <a:cs typeface="Times New Roman" panose="02020603050405020304" pitchFamily="18" charset="0"/>
                <a:sym typeface="Tahoma"/>
              </a:rPr>
              <a:t>Mandatory (enforce multilevel security by classifying the data and users into various security classes) and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5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  <a:tabLst/>
              <a:defRPr/>
            </a:pPr>
            <a:endParaRPr kumimoji="0" lang="en-US" sz="1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317500" marR="0" lvl="0" indent="-3048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Char char="▪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ahoma"/>
                <a:cs typeface="Times New Roman" panose="02020603050405020304" pitchFamily="18" charset="0"/>
                <a:sym typeface="Tahoma"/>
              </a:rPr>
              <a:t>Discretionary Access Control (grant privileges to users)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Noto Sans Symbols"/>
              <a:buNone/>
              <a:tabLst/>
              <a:defRPr/>
            </a:pPr>
            <a:endParaRPr kumimoji="0" lang="en-US" sz="11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317500" marR="0" lvl="0" indent="-3048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Char char="▪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ahoma"/>
                <a:cs typeface="Times New Roman" panose="02020603050405020304" pitchFamily="18" charset="0"/>
                <a:sym typeface="Tahoma"/>
              </a:rPr>
              <a:t>Object use and reuse protection (Subject and object)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Noto Sans Symbols"/>
              <a:buNone/>
              <a:tabLst/>
              <a:defRPr/>
            </a:pPr>
            <a:endParaRPr kumimoji="0" lang="en-US" sz="11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317500" marR="0" lvl="0" indent="-3048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Char char="▪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ahoma"/>
                <a:cs typeface="Times New Roman" panose="02020603050405020304" pitchFamily="18" charset="0"/>
                <a:sym typeface="Tahoma"/>
              </a:rPr>
              <a:t>Anti-virus scan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92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Noto Sans Symbols"/>
              <a:buNone/>
              <a:tabLst/>
              <a:defRPr/>
            </a:pPr>
            <a:endParaRPr kumimoji="0" lang="en-US" sz="1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317500" marR="0" lvl="0" indent="-3048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Char char="▪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ahoma"/>
                <a:cs typeface="Times New Roman" panose="02020603050405020304" pitchFamily="18" charset="0"/>
                <a:sym typeface="Tahoma"/>
              </a:rPr>
              <a:t>Accountability and Audit (security log)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Noto Sans Symbols"/>
              <a:buNone/>
              <a:tabLst/>
              <a:defRPr/>
            </a:pPr>
            <a:endParaRPr kumimoji="0" lang="en-US" sz="11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317500" marR="0" lvl="0" indent="-3048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Char char="▪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ahoma"/>
                <a:cs typeface="Times New Roman" panose="02020603050405020304" pitchFamily="18" charset="0"/>
                <a:sym typeface="Tahoma"/>
              </a:rPr>
              <a:t>Firewall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8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Noto Sans Symbols"/>
              <a:buNone/>
              <a:tabLst/>
              <a:defRPr/>
            </a:pPr>
            <a:endParaRPr kumimoji="0" lang="en-US" sz="13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317500" marR="172720" lvl="0" indent="-304800" algn="l" defTabSz="914400" rtl="0" eaLnBrk="1" fontAlgn="auto" latinLnBrk="0" hangingPunct="1">
              <a:lnSpc>
                <a:spcPct val="111666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Char char="▪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ahoma"/>
                <a:cs typeface="Times New Roman" panose="02020603050405020304" pitchFamily="18" charset="0"/>
                <a:sym typeface="Tahoma"/>
              </a:rPr>
              <a:t>Intrusion detection (patterns of normal system usages, anomalies)</a:t>
            </a:r>
          </a:p>
        </p:txBody>
      </p:sp>
    </p:spTree>
    <p:extLst>
      <p:ext uri="{BB962C8B-B14F-4D97-AF65-F5344CB8AC3E}">
        <p14:creationId xmlns:p14="http://schemas.microsoft.com/office/powerpoint/2010/main" val="844821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4E855E-BDCF-3801-54F5-472095D5FD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241D657-2118-EEF1-B0DC-FC9A5F7CAA1A}"/>
              </a:ext>
            </a:extLst>
          </p:cNvPr>
          <p:cNvSpPr/>
          <p:nvPr/>
        </p:nvSpPr>
        <p:spPr>
          <a:xfrm>
            <a:off x="617280" y="1685494"/>
            <a:ext cx="10812720" cy="479863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3405EF-59B2-5142-6645-2967C2F518DC}"/>
              </a:ext>
            </a:extLst>
          </p:cNvPr>
          <p:cNvSpPr txBox="1"/>
          <p:nvPr/>
        </p:nvSpPr>
        <p:spPr>
          <a:xfrm>
            <a:off x="1787515" y="546684"/>
            <a:ext cx="7718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Protection Types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09A6DE6-CCFB-2992-2EAB-D3D6253624E2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899DB40F-DD34-46BA-4554-107A2F8AA46E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7CC5E177-C967-97F8-D0CC-B40A398E36B6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B0FECE2-2FA7-A603-C084-7984B397FFD6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DDDD1E0D-79C8-9782-38B7-1046ADA8ED3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2C1D914-2E83-153B-A4EE-5F22E91F215C}"/>
              </a:ext>
            </a:extLst>
          </p:cNvPr>
          <p:cNvSpPr txBox="1"/>
          <p:nvPr/>
        </p:nvSpPr>
        <p:spPr>
          <a:xfrm>
            <a:off x="977461" y="1747013"/>
            <a:ext cx="11006529" cy="45447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Do not protect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lang="en-US" sz="28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Isolate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Share all or share nothing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Share via access limitation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Share by capabilities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Limit use of an object</a:t>
            </a:r>
          </a:p>
        </p:txBody>
      </p:sp>
    </p:spTree>
    <p:extLst>
      <p:ext uri="{BB962C8B-B14F-4D97-AF65-F5344CB8AC3E}">
        <p14:creationId xmlns:p14="http://schemas.microsoft.com/office/powerpoint/2010/main" val="584418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AD49AF-B82E-22E5-489B-6CC320BACB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2F9E6BC-A77C-AC7D-AF16-EB46A55AF3AE}"/>
              </a:ext>
            </a:extLst>
          </p:cNvPr>
          <p:cNvSpPr/>
          <p:nvPr/>
        </p:nvSpPr>
        <p:spPr>
          <a:xfrm>
            <a:off x="617279" y="1685495"/>
            <a:ext cx="11055911" cy="452075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C2ED5E-05F5-D3E4-BB1E-FE7D1163B77D}"/>
              </a:ext>
            </a:extLst>
          </p:cNvPr>
          <p:cNvSpPr txBox="1"/>
          <p:nvPr/>
        </p:nvSpPr>
        <p:spPr>
          <a:xfrm>
            <a:off x="1787515" y="546684"/>
            <a:ext cx="7718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Protection Types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F9898F0D-B73D-E78B-66BE-C6AC19AE6FDB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FCFBAE17-1ADA-9285-66BF-B82D39E76E75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7F5AB5B1-5B32-6B92-14DB-2DCB7908D9E3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36752A7E-FE52-0CBF-7A39-416ACE6228EC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7F9F51C7-5B1F-7F5F-8B32-E589AC54FE5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26C1C5C-1C57-F761-A934-567BA965FF8F}"/>
              </a:ext>
            </a:extLst>
          </p:cNvPr>
          <p:cNvSpPr txBox="1"/>
          <p:nvPr/>
        </p:nvSpPr>
        <p:spPr>
          <a:xfrm>
            <a:off x="807396" y="1747013"/>
            <a:ext cx="10642060" cy="33854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Do not protect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. Operating systems with no protection are appropriate when sensitive procedures are being run at separate times.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kumimoji="0" lang="en-US" sz="2800" b="1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Isolate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. When an operating system provides isolation, different processes running concurrently are unaware of the presence of each other. Each process has its own address space, files, and other objects</a:t>
            </a:r>
          </a:p>
        </p:txBody>
      </p:sp>
    </p:spTree>
    <p:extLst>
      <p:ext uri="{BB962C8B-B14F-4D97-AF65-F5344CB8AC3E}">
        <p14:creationId xmlns:p14="http://schemas.microsoft.com/office/powerpoint/2010/main" val="4041799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ED4826-58C0-F235-856E-A844FBA6AF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9B5BF01-6E60-48D0-3B8E-9A737C0EA146}"/>
              </a:ext>
            </a:extLst>
          </p:cNvPr>
          <p:cNvSpPr/>
          <p:nvPr/>
        </p:nvSpPr>
        <p:spPr>
          <a:xfrm>
            <a:off x="617279" y="1685495"/>
            <a:ext cx="11065639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672937B-EFEF-5158-BD19-CA3BA7B34E61}"/>
              </a:ext>
            </a:extLst>
          </p:cNvPr>
          <p:cNvSpPr txBox="1"/>
          <p:nvPr/>
        </p:nvSpPr>
        <p:spPr>
          <a:xfrm>
            <a:off x="1787515" y="546684"/>
            <a:ext cx="7718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Protection Types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6C6F57CB-3FCF-700B-3FDF-1D475871CF1A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147AFAE3-D011-46CA-D527-A066D916A8F2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89C02A6F-1EE2-53E8-1F04-90FBE5229C69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ADBCDCED-553A-A6CA-5C3C-8AD38E6AA7A7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31DC7BB8-EE96-2706-38A9-27AEDFE545A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72F1620-AEFF-1EC3-4DA8-4FA0F0BD77EC}"/>
              </a:ext>
            </a:extLst>
          </p:cNvPr>
          <p:cNvSpPr txBox="1"/>
          <p:nvPr/>
        </p:nvSpPr>
        <p:spPr>
          <a:xfrm>
            <a:off x="977461" y="1747013"/>
            <a:ext cx="10160709" cy="26108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Limit use of an object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. This form of protection limits not just the access to an object, but the use made of that object after it has been accessed. For example, a user may be allowed to view a sensitive document, but not to print a copy of it.</a:t>
            </a:r>
          </a:p>
        </p:txBody>
      </p:sp>
    </p:spTree>
    <p:extLst>
      <p:ext uri="{BB962C8B-B14F-4D97-AF65-F5344CB8AC3E}">
        <p14:creationId xmlns:p14="http://schemas.microsoft.com/office/powerpoint/2010/main" val="1074888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0FC347-ED09-7309-0DDE-DAF692CBE8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C9D9C5A-4087-08FD-F40A-414A3C219D45}"/>
              </a:ext>
            </a:extLst>
          </p:cNvPr>
          <p:cNvSpPr/>
          <p:nvPr/>
        </p:nvSpPr>
        <p:spPr>
          <a:xfrm>
            <a:off x="617280" y="1594722"/>
            <a:ext cx="10997546" cy="471659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8A60ED1-3124-2D3F-3F9A-FCFD4701041C}"/>
              </a:ext>
            </a:extLst>
          </p:cNvPr>
          <p:cNvSpPr txBox="1"/>
          <p:nvPr/>
        </p:nvSpPr>
        <p:spPr>
          <a:xfrm>
            <a:off x="1787515" y="546684"/>
            <a:ext cx="81920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Security Methods of Operating Systems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FD5816A-2F25-F5D6-07DB-C23F06B28F2C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E666A890-9232-B849-86BE-6F5F3F2BB62F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2A84A8F6-879A-9CDE-4D8B-509DD56E8438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04E109E7-3855-6C88-D399-C6E4166CFEA4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0866A004-41F6-E5BD-CF44-A8228F04C8B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40A87F4-9586-884B-8102-673A147BF1E0}"/>
              </a:ext>
            </a:extLst>
          </p:cNvPr>
          <p:cNvSpPr txBox="1"/>
          <p:nvPr/>
        </p:nvSpPr>
        <p:spPr>
          <a:xfrm>
            <a:off x="977461" y="1747013"/>
            <a:ext cx="10846677" cy="4316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The basis of protection is separation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separation: keeping one user's objects separate from other users</a:t>
            </a:r>
          </a:p>
          <a:p>
            <a:pPr marL="1143000" marR="0" lvl="2" indent="-2286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Char char="•"/>
              <a:tabLst/>
              <a:defRPr/>
            </a:pPr>
            <a:r>
              <a:rPr kumimoji="0" lang="en-US" sz="2800" b="0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physical separation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1143000" marR="0" lvl="2" indent="-2286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Char char="•"/>
              <a:tabLst/>
              <a:defRPr/>
            </a:pPr>
            <a:r>
              <a:rPr kumimoji="0" lang="en-US" sz="2800" b="0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temporal separation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1143000" marR="0" lvl="2" indent="-2286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Char char="•"/>
              <a:tabLst/>
              <a:defRPr/>
            </a:pPr>
            <a:r>
              <a:rPr kumimoji="0" lang="en-US" sz="2800" b="0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logical separation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1143000" marR="0" lvl="2" indent="-228600" algn="l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Char char="•"/>
              <a:tabLst/>
              <a:defRPr/>
            </a:pPr>
            <a:r>
              <a:rPr kumimoji="0" lang="en-US" sz="2800" b="0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cryptographic separation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53249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06C321-0052-2F6C-13F8-1B9CCA0E25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A136419-ACE8-0709-CECA-F8A625837C4D}"/>
              </a:ext>
            </a:extLst>
          </p:cNvPr>
          <p:cNvSpPr/>
          <p:nvPr/>
        </p:nvSpPr>
        <p:spPr>
          <a:xfrm>
            <a:off x="617279" y="1685495"/>
            <a:ext cx="10968363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3F0CAF-AAA2-F4CD-AA91-9947FA0D01B4}"/>
              </a:ext>
            </a:extLst>
          </p:cNvPr>
          <p:cNvSpPr txBox="1"/>
          <p:nvPr/>
        </p:nvSpPr>
        <p:spPr>
          <a:xfrm>
            <a:off x="1787515" y="546684"/>
            <a:ext cx="81920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Security Methods of Operating Systems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41DBEB9D-F8D8-050D-F660-648E6F1A701B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8320F2CD-97ED-B743-6126-EA022EFEC5DB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0BEFC347-B452-CE06-0F7F-FF775FA003E5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BA0B8CE2-D143-FA5D-B7E9-E4D0FCEA6AF2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4EC971B2-B51B-975F-C81A-9733CF9A7A3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91D66AA-9B8B-53CC-F8E5-48E75529F0B0}"/>
              </a:ext>
            </a:extLst>
          </p:cNvPr>
          <p:cNvSpPr txBox="1"/>
          <p:nvPr/>
        </p:nvSpPr>
        <p:spPr>
          <a:xfrm>
            <a:off x="977461" y="1747013"/>
            <a:ext cx="10452539" cy="33854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kumimoji="0" lang="en-US" sz="2800" b="1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physical separation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, in which different processes use different physical objects, such as separate printers for output requiring different levels of security.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kumimoji="0" lang="en-US" sz="2800" b="1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temporal separation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, in which processes having different security requirements are executed at different times</a:t>
            </a:r>
          </a:p>
        </p:txBody>
      </p:sp>
    </p:spTree>
    <p:extLst>
      <p:ext uri="{BB962C8B-B14F-4D97-AF65-F5344CB8AC3E}">
        <p14:creationId xmlns:p14="http://schemas.microsoft.com/office/powerpoint/2010/main" val="2052186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9E10B0-949D-8C13-2043-4DCF45E4BE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042F640-C387-C0EA-ADAD-5CF8C1715DB3}"/>
              </a:ext>
            </a:extLst>
          </p:cNvPr>
          <p:cNvSpPr/>
          <p:nvPr/>
        </p:nvSpPr>
        <p:spPr>
          <a:xfrm>
            <a:off x="617280" y="1685495"/>
            <a:ext cx="11206858" cy="490354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879EE9-E9F3-7121-E90B-C65DE4D8F86A}"/>
              </a:ext>
            </a:extLst>
          </p:cNvPr>
          <p:cNvSpPr txBox="1"/>
          <p:nvPr/>
        </p:nvSpPr>
        <p:spPr>
          <a:xfrm>
            <a:off x="1787515" y="546684"/>
            <a:ext cx="81920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Security Methods of Operating Systems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B4A1DDA-2CCA-084E-BE8E-19ED7FDB8F2E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A0DF613B-3612-958A-0347-064328248004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2831DEA3-4D16-23CF-C302-606884EB8C8A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0B896F00-79A5-4255-ABE6-FE2D537766E4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18466B0F-2D2E-16B7-3754-496FC40702C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5EEF2A4-5AE8-5EBB-A1E9-36B815759FA3}"/>
              </a:ext>
            </a:extLst>
          </p:cNvPr>
          <p:cNvSpPr txBox="1"/>
          <p:nvPr/>
        </p:nvSpPr>
        <p:spPr>
          <a:xfrm>
            <a:off x="977462" y="1747013"/>
            <a:ext cx="10423356" cy="46780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kumimoji="0" lang="en-US" sz="2800" b="1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logical separation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, in which users operate under the illusion that no other processes exist, as when an operating system constrains a program's accesses so that the program cannot access objects outside its permitted domain.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kumimoji="0" lang="en-US" sz="2800" b="1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cryptographic separation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, in which processes conceal their data and computations in such a way that they are unintelligible to outside processes</a:t>
            </a:r>
          </a:p>
        </p:txBody>
      </p:sp>
    </p:spTree>
    <p:extLst>
      <p:ext uri="{BB962C8B-B14F-4D97-AF65-F5344CB8AC3E}">
        <p14:creationId xmlns:p14="http://schemas.microsoft.com/office/powerpoint/2010/main" val="1511840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76C122-0F86-1B03-CD3E-7D318FE590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4FE3A3E-8A58-BFD0-9E14-36ECA0AAFD35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8D2FC9-44FE-0B06-1E95-33FAC819E38F}"/>
              </a:ext>
            </a:extLst>
          </p:cNvPr>
          <p:cNvSpPr txBox="1"/>
          <p:nvPr/>
        </p:nvSpPr>
        <p:spPr>
          <a:xfrm>
            <a:off x="1787515" y="546684"/>
            <a:ext cx="81920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Security Methods of Operating Systems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9033AD4-532C-F5C9-96A4-83F05502684B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DCE0039F-6516-0DF7-CB99-A48F63FC9AA7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7C98A96-9DD6-0FB0-6868-1017B355591F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BCA76E57-5490-FEFA-FC79-DD760A932C2D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475DAF45-798A-4CCD-2F5B-27DAC91FAF4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C7B7CD9-DF5F-0822-DA6B-54443F5EFF48}"/>
              </a:ext>
            </a:extLst>
          </p:cNvPr>
          <p:cNvSpPr txBox="1"/>
          <p:nvPr/>
        </p:nvSpPr>
        <p:spPr>
          <a:xfrm>
            <a:off x="942307" y="2059458"/>
            <a:ext cx="10043977" cy="27390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the first two approaches are very stringent and can lead to poor resource utilization.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Therefore, we would like to shift the burden of protection to the operating system to allow concurrent execution</a:t>
            </a:r>
          </a:p>
        </p:txBody>
      </p:sp>
    </p:spTree>
    <p:extLst>
      <p:ext uri="{BB962C8B-B14F-4D97-AF65-F5344CB8AC3E}">
        <p14:creationId xmlns:p14="http://schemas.microsoft.com/office/powerpoint/2010/main" val="3129161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04BA42-48FC-BA3E-28B3-DEFB51FB14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19126F9-DF75-0FE6-8850-195CB043A732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70077A-4FAF-B3B0-48D5-6EC6FE208A56}"/>
              </a:ext>
            </a:extLst>
          </p:cNvPr>
          <p:cNvSpPr txBox="1"/>
          <p:nvPr/>
        </p:nvSpPr>
        <p:spPr>
          <a:xfrm>
            <a:off x="1787515" y="546684"/>
            <a:ext cx="81920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Security Methods of Operating Systems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0CEB0BA-9B01-EF35-A421-A2E50F99D4DD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953E73BD-9C11-C534-C6F3-B3DD22EB4458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456EA5C-51C0-7127-5DD8-27CDB0548968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BEFB285-9063-B045-78E6-375F8AB5DF18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C0F09BE1-EEFE-91D9-ECB1-F7589E290C5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B54161C-6E00-CC03-BBB9-77E78C902B55}"/>
              </a:ext>
            </a:extLst>
          </p:cNvPr>
          <p:cNvSpPr txBox="1"/>
          <p:nvPr/>
        </p:nvSpPr>
        <p:spPr>
          <a:xfrm>
            <a:off x="798324" y="2059458"/>
            <a:ext cx="10170437" cy="27390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We want to separate users and their objects, but we also want to be able to provide sharing for some of those objects.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An operating system can support separation and sharing in several ways, offering protection at any of several levels.</a:t>
            </a:r>
          </a:p>
        </p:txBody>
      </p:sp>
    </p:spTree>
    <p:extLst>
      <p:ext uri="{BB962C8B-B14F-4D97-AF65-F5344CB8AC3E}">
        <p14:creationId xmlns:p14="http://schemas.microsoft.com/office/powerpoint/2010/main" val="3195798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E23429-6D9A-1E27-577B-550EACB241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319D4BA-F560-38DF-3D94-B584EA6057D5}"/>
              </a:ext>
            </a:extLst>
          </p:cNvPr>
          <p:cNvSpPr/>
          <p:nvPr/>
        </p:nvSpPr>
        <p:spPr>
          <a:xfrm>
            <a:off x="617280" y="1685494"/>
            <a:ext cx="10812720" cy="454020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010871-58D0-4012-4771-CD288DAFE8A0}"/>
              </a:ext>
            </a:extLst>
          </p:cNvPr>
          <p:cNvSpPr txBox="1"/>
          <p:nvPr/>
        </p:nvSpPr>
        <p:spPr>
          <a:xfrm>
            <a:off x="1787515" y="546684"/>
            <a:ext cx="81920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Basic Terms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556F0243-E1E4-4242-5585-A1A593AC9EFC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407FFB97-AC9E-6D76-A547-02EA864B2F96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24157C3D-006B-D990-054E-0A2657129226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B40CF3C5-CADB-22A0-F06A-B64ADC65B0A9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A32E15B4-1171-3E0D-4FC1-FC702CE00DD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673AC2D-E917-E4FE-44DD-EF26579AABE9}"/>
              </a:ext>
            </a:extLst>
          </p:cNvPr>
          <p:cNvSpPr txBox="1"/>
          <p:nvPr/>
        </p:nvSpPr>
        <p:spPr>
          <a:xfrm>
            <a:off x="942307" y="1837785"/>
            <a:ext cx="10302867" cy="37425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3C4743"/>
              </a:buClr>
              <a:buSzPts val="2800"/>
              <a:buFont typeface="Arial"/>
              <a:buChar char="•"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3C4743"/>
                </a:solidFill>
                <a:effectLst/>
                <a:uLnTx/>
                <a:uFillTx/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The kernel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3C4743"/>
              </a:buClr>
              <a:buSzPts val="21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3C4743"/>
                </a:solidFill>
                <a:effectLst/>
                <a:uLnTx/>
                <a:uFillTx/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The core of the operating system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3C4743"/>
              </a:buClr>
              <a:buSzPts val="21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3C4743"/>
                </a:solidFill>
                <a:effectLst/>
                <a:uLnTx/>
                <a:uFillTx/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Includes a monolithic core and modular components</a:t>
            </a:r>
          </a:p>
          <a:p>
            <a:pPr marR="0" lvl="1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3C4743"/>
              </a:buClr>
              <a:buSzPts val="2100"/>
              <a:tabLst/>
              <a:defRPr/>
            </a:pP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228600" indent="-228600">
              <a:lnSpc>
                <a:spcPct val="90000"/>
              </a:lnSpc>
              <a:buClr>
                <a:srgbClr val="3C4743"/>
              </a:buClr>
              <a:buSzPts val="2800"/>
              <a:buFont typeface="Arial"/>
              <a:buChar char="•"/>
              <a:defRPr/>
            </a:pPr>
            <a:r>
              <a:rPr lang="en-US" sz="3200" kern="0" dirty="0">
                <a:solidFill>
                  <a:srgbClr val="3C4743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rPr>
              <a:t>The distribution </a:t>
            </a:r>
          </a:p>
          <a:p>
            <a:pPr marL="685800" lvl="1" indent="-228600">
              <a:lnSpc>
                <a:spcPct val="90000"/>
              </a:lnSpc>
              <a:spcBef>
                <a:spcPts val="1200"/>
              </a:spcBef>
              <a:buClr>
                <a:srgbClr val="3C4743"/>
              </a:buClr>
              <a:buSzPts val="2100"/>
              <a:buFont typeface="Arial"/>
              <a:buChar char="•"/>
              <a:defRPr/>
            </a:pPr>
            <a:r>
              <a:rPr lang="en-US" sz="2400" kern="0" dirty="0">
                <a:solidFill>
                  <a:srgbClr val="3C4743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rPr>
              <a:t>A unified collection of applications, services, drivers, and libraries configured with the kernel</a:t>
            </a:r>
          </a:p>
          <a:p>
            <a:pPr marL="685800" lvl="1" indent="-228600">
              <a:lnSpc>
                <a:spcPct val="90000"/>
              </a:lnSpc>
              <a:spcBef>
                <a:spcPts val="1200"/>
              </a:spcBef>
              <a:buClr>
                <a:srgbClr val="3C4743"/>
              </a:buClr>
              <a:buSzPts val="2100"/>
              <a:buFont typeface="Arial"/>
              <a:buChar char="•"/>
              <a:defRPr/>
            </a:pPr>
            <a:r>
              <a:rPr lang="en-US" sz="2400" kern="0" dirty="0">
                <a:solidFill>
                  <a:srgbClr val="3C4743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rPr>
              <a:t>Managed by either a company or a group of volunteers</a:t>
            </a:r>
            <a:endParaRPr lang="en-US" sz="2400" kern="0" dirty="0">
              <a:solidFill>
                <a:srgbClr val="3C4743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80606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0FEC9C-BE56-CC25-81B6-82BCD7D028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6C6D207-6DA5-35DB-EE74-66728281C872}"/>
              </a:ext>
            </a:extLst>
          </p:cNvPr>
          <p:cNvSpPr/>
          <p:nvPr/>
        </p:nvSpPr>
        <p:spPr>
          <a:xfrm>
            <a:off x="617280" y="1518120"/>
            <a:ext cx="11206858" cy="479319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EF14C5-5E44-B6F3-C51F-950ED71744E9}"/>
              </a:ext>
            </a:extLst>
          </p:cNvPr>
          <p:cNvSpPr txBox="1"/>
          <p:nvPr/>
        </p:nvSpPr>
        <p:spPr>
          <a:xfrm>
            <a:off x="1787515" y="546684"/>
            <a:ext cx="81920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Security Relates to the Kernel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EAAC87D-3E83-89F0-0B40-FB2F6EF4DFD1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B1D1B7B4-5CE9-E708-AC96-7B8C65D88496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B9E6D8BA-35C7-985B-EADE-86E8F62E8BFB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7125B42B-2285-242E-7808-A7B0CBAD2AFB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4514B0D1-D17B-78C2-4F42-46CC85A6399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F1A29F7-FEEA-D581-D67C-F1DA1C1C184C}"/>
              </a:ext>
            </a:extLst>
          </p:cNvPr>
          <p:cNvSpPr txBox="1"/>
          <p:nvPr/>
        </p:nvSpPr>
        <p:spPr>
          <a:xfrm>
            <a:off x="841270" y="1747013"/>
            <a:ext cx="10846677" cy="43170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Char char="•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Kernel philosophy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Kernel is robust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Includes a core and supplemental modular components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Monolithic part of kernel contains drivers and options essential to the kernel boot process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Modular part of kernel adds everything else needed for smooth operation</a:t>
            </a:r>
          </a:p>
          <a:p>
            <a:pPr marR="0" lvl="1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100"/>
              <a:tabLst/>
              <a:defRPr/>
            </a:pP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228600" indent="-228600">
              <a:lnSpc>
                <a:spcPct val="90000"/>
              </a:lnSpc>
              <a:buClr>
                <a:srgbClr val="000000"/>
              </a:buClr>
              <a:buSzPts val="2200"/>
              <a:buFont typeface="Arial"/>
              <a:buChar char="•"/>
              <a:defRPr/>
            </a:pPr>
            <a:r>
              <a:rPr lang="en-US" sz="2400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rPr>
              <a:t>Basic kernels</a:t>
            </a:r>
            <a:endParaRPr lang="en-US" sz="2400" b="1" kern="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Development work is managed by the Kernel Organization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Source code for the kernel can be acquired at https://kernel.org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Building a custom kernel requires source code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50250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10FF71-8B5E-C5CA-E87D-51B31A6C2C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7C4891E-A984-C573-6656-E770B4C19F7A}"/>
              </a:ext>
            </a:extLst>
          </p:cNvPr>
          <p:cNvSpPr/>
          <p:nvPr/>
        </p:nvSpPr>
        <p:spPr>
          <a:xfrm>
            <a:off x="617280" y="1685494"/>
            <a:ext cx="11104550" cy="462582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062879-796D-2B0E-2E63-5A5021292633}"/>
              </a:ext>
            </a:extLst>
          </p:cNvPr>
          <p:cNvSpPr txBox="1"/>
          <p:nvPr/>
        </p:nvSpPr>
        <p:spPr>
          <a:xfrm>
            <a:off x="1787515" y="546684"/>
            <a:ext cx="81920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Security Relates to the Kernel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D8360708-4081-1663-881E-3E4B9D555662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B3D803B5-5153-9227-26B0-30355AB7D207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5286FBF8-4CB5-CE4D-92C0-823C5E6B9CD5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45F1FCD-E179-4FD4-1590-7EFE8ABA9649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B94D1046-DA5F-A7C1-9769-31BD67EA430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B5155FC-C756-052E-2F42-BE52612A8D5C}"/>
              </a:ext>
            </a:extLst>
          </p:cNvPr>
          <p:cNvSpPr txBox="1"/>
          <p:nvPr/>
        </p:nvSpPr>
        <p:spPr>
          <a:xfrm>
            <a:off x="977461" y="1747013"/>
            <a:ext cx="10597259" cy="413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Char char="•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Distribution-specific kernels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Distribution-specific kernel has been compiled and built with the intended hardware in mind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Name of the kernel file generally includes the version number as well as the hardware architecture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1143000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Example: Debian Linux has a kernel named vmlinuz-5.10.0-8-amd64</a:t>
            </a:r>
          </a:p>
          <a:p>
            <a:pPr marL="1143000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Char char="•"/>
              <a:tabLst/>
              <a:defRPr/>
            </a:pP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228600" indent="-228600">
              <a:lnSpc>
                <a:spcPct val="90000"/>
              </a:lnSpc>
              <a:buClr>
                <a:srgbClr val="000000"/>
              </a:buClr>
              <a:buSzPts val="2200"/>
              <a:buFont typeface="Arial"/>
              <a:buChar char="•"/>
              <a:defRPr/>
            </a:pPr>
            <a:r>
              <a:rPr lang="en-US" sz="2400" b="1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rPr>
              <a:t>Custom kernels</a:t>
            </a:r>
            <a:endParaRPr lang="en-US" sz="2400" b="1" kern="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kernel is highly customizable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Different configuration interfaces exist, including a text-based one using the </a:t>
            </a:r>
            <a:r>
              <a:rPr lang="en-US" sz="2400" kern="0" dirty="0">
                <a:solidFill>
                  <a:srgbClr val="000000"/>
                </a:solidFill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N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curses library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77076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11D724-A371-F529-FB22-BB389FCD4B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D8516AD-F24B-B2FD-6988-C6DA008A8CDD}"/>
              </a:ext>
            </a:extLst>
          </p:cNvPr>
          <p:cNvSpPr/>
          <p:nvPr/>
        </p:nvSpPr>
        <p:spPr>
          <a:xfrm>
            <a:off x="617280" y="2199128"/>
            <a:ext cx="11228545" cy="431647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B274AF-AF11-921F-8975-91B424D7CD85}"/>
              </a:ext>
            </a:extLst>
          </p:cNvPr>
          <p:cNvSpPr txBox="1"/>
          <p:nvPr/>
        </p:nvSpPr>
        <p:spPr>
          <a:xfrm>
            <a:off x="1787516" y="546684"/>
            <a:ext cx="66628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Securing a System During the Boot Process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65A07E0D-3F33-36E4-419F-75DF54D86383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4062351A-0160-264D-CB98-3C7154EC2D7D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2B4F3CC6-EFE5-9488-9561-3220CD9284D1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1288C7AC-1C30-B35D-2212-CA6C3DFDB4CC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C76E4B10-DEF9-709A-6F70-C00454D991B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B1B6922-1D23-410A-CE3A-5017ED4BFAF9}"/>
              </a:ext>
            </a:extLst>
          </p:cNvPr>
          <p:cNvSpPr txBox="1"/>
          <p:nvPr/>
        </p:nvSpPr>
        <p:spPr>
          <a:xfrm>
            <a:off x="999149" y="2345615"/>
            <a:ext cx="10575572" cy="40139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just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•"/>
              <a:tabLst/>
              <a:defRPr/>
            </a:pPr>
            <a:r>
              <a:rPr kumimoji="0" lang="en-US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Boot process security</a:t>
            </a:r>
          </a:p>
          <a:p>
            <a:pPr marL="685800" marR="0" lvl="1" indent="-2286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Char char="•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Grand Unified Boot (GRUB) loader</a:t>
            </a: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1143000" marR="0" lvl="2" indent="-2286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Char char="•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Unless password protected, the GRUB boot loader can be used to boot a system into single-user mode, with full administrative privileges</a:t>
            </a:r>
          </a:p>
          <a:p>
            <a:pPr marL="685800" marR="0" lvl="1" indent="-2286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Char char="•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Use nonstandard port numbers for key services</a:t>
            </a: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685800" marR="0" lvl="1" indent="-2286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Char char="•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Virtual physical security</a:t>
            </a: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1143000" marR="0" lvl="2" indent="-2286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Char char="•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Calibri"/>
              </a:rPr>
              <a:t>Anyone who gains access to a virtual machine can more easily change virtual physical components</a:t>
            </a:r>
          </a:p>
        </p:txBody>
      </p:sp>
    </p:spTree>
    <p:extLst>
      <p:ext uri="{BB962C8B-B14F-4D97-AF65-F5344CB8AC3E}">
        <p14:creationId xmlns:p14="http://schemas.microsoft.com/office/powerpoint/2010/main" val="2997867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C87937-CDD8-1311-7877-2BAD2A3FE4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6853000-C399-BF78-DF0F-64B9AB897BD5}"/>
              </a:ext>
            </a:extLst>
          </p:cNvPr>
          <p:cNvSpPr/>
          <p:nvPr/>
        </p:nvSpPr>
        <p:spPr>
          <a:xfrm>
            <a:off x="617279" y="1841141"/>
            <a:ext cx="11228545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0C0A56-3D2B-01B0-2519-F272C55E5CB3}"/>
              </a:ext>
            </a:extLst>
          </p:cNvPr>
          <p:cNvSpPr txBox="1"/>
          <p:nvPr/>
        </p:nvSpPr>
        <p:spPr>
          <a:xfrm>
            <a:off x="1787516" y="546684"/>
            <a:ext cx="66628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Security Issues Beyond the Basic Operating System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45CAC6ED-A0B3-D310-AB95-7C791AC211ED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492E285C-E0EB-18ED-5838-EFE03F9658DE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00259C59-36D3-8C21-EF5A-954D7F09A793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8CA17039-BF8C-4DE2-8F63-B6CFE767B3F8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F2D61FD4-AD78-1DAD-8A8F-626C54A66F0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163B2B6-C119-A927-5A54-124F3280325B}"/>
              </a:ext>
            </a:extLst>
          </p:cNvPr>
          <p:cNvSpPr txBox="1"/>
          <p:nvPr/>
        </p:nvSpPr>
        <p:spPr>
          <a:xfrm>
            <a:off x="999148" y="2345615"/>
            <a:ext cx="10846677" cy="22980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3C4743"/>
              </a:buClr>
              <a:buSzPts val="2200"/>
              <a:buFont typeface="Arial"/>
              <a:buChar char="•"/>
              <a:tabLst/>
              <a:defRPr/>
            </a:pPr>
            <a:r>
              <a:rPr kumimoji="0" lang="en-US" sz="3000" b="0" i="0" u="none" strike="noStrike" kern="0" cap="none" spc="0" normalizeH="0" baseline="0" noProof="0" dirty="0">
                <a:ln>
                  <a:noFill/>
                </a:ln>
                <a:solidFill>
                  <a:srgbClr val="3C4743"/>
                </a:solidFill>
                <a:effectLst/>
                <a:uLnTx/>
                <a:uFillTx/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Security issues with the graphical user interface (GUI)</a:t>
            </a:r>
            <a:endParaRPr kumimoji="0" lang="en-US" sz="3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C4743"/>
              </a:buClr>
              <a:buSzPts val="2200"/>
              <a:buFont typeface="Arial"/>
              <a:buChar char="•"/>
              <a:tabLst/>
              <a:defRPr/>
            </a:pPr>
            <a:r>
              <a:rPr kumimoji="0" lang="en-US" sz="3000" b="0" i="0" u="none" strike="noStrike" kern="0" cap="none" spc="0" normalizeH="0" baseline="0" noProof="0" dirty="0">
                <a:ln>
                  <a:noFill/>
                </a:ln>
                <a:solidFill>
                  <a:srgbClr val="3C4743"/>
                </a:solidFill>
                <a:effectLst/>
                <a:uLnTx/>
                <a:uFillTx/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Programs written for GUIs have a larger set of libraries that get added during the build; more code that can be broken</a:t>
            </a:r>
            <a:endParaRPr kumimoji="0" lang="en-US" sz="3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C4743"/>
              </a:buClr>
              <a:buSzPts val="2200"/>
              <a:buFont typeface="Arial"/>
              <a:buChar char="•"/>
              <a:tabLst/>
              <a:defRPr/>
            </a:pPr>
            <a:r>
              <a:rPr kumimoji="0" lang="en-US" sz="3000" b="0" i="0" u="none" strike="noStrike" kern="0" cap="none" spc="0" normalizeH="0" baseline="0" noProof="0" dirty="0">
                <a:ln>
                  <a:noFill/>
                </a:ln>
                <a:solidFill>
                  <a:srgbClr val="3C4743"/>
                </a:solidFill>
                <a:effectLst/>
                <a:uLnTx/>
                <a:uFillTx/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Reduce the number of installed packages to reduce the potential for vulnerabilities</a:t>
            </a:r>
            <a:endParaRPr kumimoji="0" lang="en-US" sz="3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55162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8B36C1-10B6-FEB2-1749-AB8D6CCE12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328AA3C-45F8-2976-D4B0-01414417A374}"/>
              </a:ext>
            </a:extLst>
          </p:cNvPr>
          <p:cNvSpPr/>
          <p:nvPr/>
        </p:nvSpPr>
        <p:spPr>
          <a:xfrm>
            <a:off x="617280" y="1870321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F3B917-0353-68AC-89FC-A6AB89AF11A1}"/>
              </a:ext>
            </a:extLst>
          </p:cNvPr>
          <p:cNvSpPr txBox="1"/>
          <p:nvPr/>
        </p:nvSpPr>
        <p:spPr>
          <a:xfrm>
            <a:off x="1787516" y="546684"/>
            <a:ext cx="76087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Tracking the Latest Security Updates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E7C88F1-8496-EC12-60C6-2BD3471EE44A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8A0CC33B-5DDC-8EBB-3FD2-4F2DAC927359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D62AA8CF-E6D2-F1FC-529E-440B49BE6F04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3C04CE9-1CB8-B31D-0337-FEB80608DEF3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174587C1-E62A-842C-B5AC-B686F4B0340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207365E-4F8A-CEF7-792D-C0589B4A5595}"/>
              </a:ext>
            </a:extLst>
          </p:cNvPr>
          <p:cNvSpPr txBox="1"/>
          <p:nvPr/>
        </p:nvSpPr>
        <p:spPr>
          <a:xfrm>
            <a:off x="999148" y="2345615"/>
            <a:ext cx="10846677" cy="35664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O.S security updates for:</a:t>
            </a: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685800" marR="0" lvl="1" indent="-228600" algn="just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Regular users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685800" marR="0" lvl="1" indent="-228600" algn="just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Home hobbyists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685800" marR="0" lvl="1" indent="-228600" algn="just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Power users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  <a:p>
            <a:pPr marL="685800" marR="0" lvl="1" indent="-228600" algn="just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administrators</a:t>
            </a:r>
          </a:p>
          <a:p>
            <a:pPr marL="685800" marR="0" lvl="1" indent="-228600" algn="just" defTabSz="914400" rtl="0" eaLnBrk="1" fontAlgn="auto" latinLnBrk="0" hangingPunct="1">
              <a:lnSpc>
                <a:spcPct val="150000"/>
              </a:lnSpc>
              <a:spcBef>
                <a:spcPts val="50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Update administration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1691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8058C0-833D-243F-ABED-9538261E9E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1288625-AD63-BA4A-3AF5-00E7DFDE95C8}"/>
              </a:ext>
            </a:extLst>
          </p:cNvPr>
          <p:cNvSpPr/>
          <p:nvPr/>
        </p:nvSpPr>
        <p:spPr>
          <a:xfrm>
            <a:off x="617280" y="1432573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FAC694-E439-F8F2-0A32-C04C19347DFD}"/>
              </a:ext>
            </a:extLst>
          </p:cNvPr>
          <p:cNvSpPr txBox="1"/>
          <p:nvPr/>
        </p:nvSpPr>
        <p:spPr>
          <a:xfrm>
            <a:off x="1787515" y="546684"/>
            <a:ext cx="7718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Summary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B7890876-6D55-4311-7F9A-C50D4BBAC113}"/>
              </a:ext>
            </a:extLst>
          </p:cNvPr>
          <p:cNvGrpSpPr/>
          <p:nvPr/>
        </p:nvGrpSpPr>
        <p:grpSpPr>
          <a:xfrm>
            <a:off x="300477" y="268963"/>
            <a:ext cx="1283661" cy="1076343"/>
            <a:chOff x="923510" y="844636"/>
            <a:chExt cx="1442054" cy="134752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5E191194-FB91-0136-22D8-082DB5BBF6AF}"/>
                </a:ext>
              </a:extLst>
            </p:cNvPr>
            <p:cNvSpPr/>
            <p:nvPr/>
          </p:nvSpPr>
          <p:spPr>
            <a:xfrm>
              <a:off x="923510" y="844636"/>
              <a:ext cx="1442054" cy="134752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64B5E34E-58B6-3956-0BD3-02E1DF09190B}"/>
                </a:ext>
              </a:extLst>
            </p:cNvPr>
            <p:cNvSpPr txBox="1"/>
            <p:nvPr/>
          </p:nvSpPr>
          <p:spPr>
            <a:xfrm>
              <a:off x="1111584" y="975974"/>
              <a:ext cx="11936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8642693D-E217-9AD4-DDEB-C796CCA142AE}"/>
                </a:ext>
              </a:extLst>
            </p:cNvPr>
            <p:cNvSpPr txBox="1"/>
            <p:nvPr/>
          </p:nvSpPr>
          <p:spPr>
            <a:xfrm>
              <a:off x="1212346" y="1192327"/>
              <a:ext cx="992092" cy="963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02</a:t>
              </a:r>
            </a:p>
          </p:txBody>
        </p:sp>
      </p:grpSp>
      <p:pic>
        <p:nvPicPr>
          <p:cNvPr id="7" name="Graphic 21">
            <a:extLst>
              <a:ext uri="{FF2B5EF4-FFF2-40B4-BE49-F238E27FC236}">
                <a16:creationId xmlns:a16="http://schemas.microsoft.com/office/drawing/2014/main" id="{17AC7C3A-D403-91E8-5495-0248490E548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4181D78-C9BE-569D-9774-388672A2D8D6}"/>
              </a:ext>
            </a:extLst>
          </p:cNvPr>
          <p:cNvSpPr txBox="1"/>
          <p:nvPr/>
        </p:nvSpPr>
        <p:spPr>
          <a:xfrm>
            <a:off x="830501" y="1672878"/>
            <a:ext cx="10064478" cy="35122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This chapter explained : 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Char char="•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Kinds of the Vulnerabilities </a:t>
            </a:r>
            <a:endParaRPr kumimoji="0" lang="en-US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Arial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Char char="•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How the Methods of Defense work </a:t>
            </a:r>
            <a:endParaRPr kumimoji="0" lang="en-US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Arial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Char char="•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The Software Controls</a:t>
            </a:r>
            <a:endParaRPr kumimoji="0" lang="en-US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Arial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Char char="•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The meaning of Protected Objects and Methods of Protection</a:t>
            </a:r>
            <a:endParaRPr kumimoji="0" lang="en-US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  <a:sym typeface="Arial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Char char="•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The Protection Types</a:t>
            </a:r>
          </a:p>
          <a:p>
            <a:pPr marL="6858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C4743"/>
              </a:buClr>
              <a:buSzPts val="2200"/>
              <a:buFont typeface="Arial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3689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aca13214-df29-4e3c-a050-857c0bf7bd8e">
      <Terms xmlns="http://schemas.microsoft.com/office/infopath/2007/PartnerControls"/>
    </lcf76f155ced4ddcb4097134ff3c332f>
    <TaxCatchAll xmlns="688354b5-287c-4cda-825e-1d7935aea40e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C69378573D04C4981F1C0E645EFE562" ma:contentTypeVersion="15" ma:contentTypeDescription="Create a new document." ma:contentTypeScope="" ma:versionID="2e1979ed7a40a032d8738234fb7d5638">
  <xsd:schema xmlns:xsd="http://www.w3.org/2001/XMLSchema" xmlns:xs="http://www.w3.org/2001/XMLSchema" xmlns:p="http://schemas.microsoft.com/office/2006/metadata/properties" xmlns:ns2="aca13214-df29-4e3c-a050-857c0bf7bd8e" xmlns:ns3="688354b5-287c-4cda-825e-1d7935aea40e" targetNamespace="http://schemas.microsoft.com/office/2006/metadata/properties" ma:root="true" ma:fieldsID="c2fc5af8d57f54d914d942766a1048b8" ns2:_="" ns3:_="">
    <xsd:import namespace="aca13214-df29-4e3c-a050-857c0bf7bd8e"/>
    <xsd:import namespace="688354b5-287c-4cda-825e-1d7935aea40e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OCR" minOccurs="0"/>
                <xsd:element ref="ns2:MediaServiceSearchProperties" minOccurs="0"/>
                <xsd:element ref="ns2:MediaServiceLocation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ca13214-df29-4e3c-a050-857c0bf7bd8e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88354b5-287c-4cda-825e-1d7935aea40e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772eb0a4-9da0-4036-9770-4dcdef9fdc33}" ma:internalName="TaxCatchAll" ma:showField="CatchAllData" ma:web="688354b5-287c-4cda-825e-1d7935aea40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CC9A911-23AF-4D6B-960B-1A780C58D828}">
  <ds:schemaRefs>
    <ds:schemaRef ds:uri="688354b5-287c-4cda-825e-1d7935aea40e"/>
    <ds:schemaRef ds:uri="aca13214-df29-4e3c-a050-857c0bf7bd8e"/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1F37DF6-44CB-4806-BC5F-3CBF13C386BC}">
  <ds:schemaRefs>
    <ds:schemaRef ds:uri="688354b5-287c-4cda-825e-1d7935aea40e"/>
    <ds:schemaRef ds:uri="aca13214-df29-4e3c-a050-857c0bf7bd8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1084</TotalTime>
  <Words>1984</Words>
  <Application>Microsoft Office PowerPoint</Application>
  <PresentationFormat>Widescreen</PresentationFormat>
  <Paragraphs>332</Paragraphs>
  <Slides>40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40</vt:i4>
      </vt:variant>
    </vt:vector>
  </HeadingPairs>
  <TitlesOfParts>
    <vt:vector size="53" baseType="lpstr">
      <vt:lpstr>Alexandria</vt:lpstr>
      <vt:lpstr>Andalus</vt:lpstr>
      <vt:lpstr>Aptos</vt:lpstr>
      <vt:lpstr>Arial</vt:lpstr>
      <vt:lpstr>Calibri</vt:lpstr>
      <vt:lpstr>Calibri Light</vt:lpstr>
      <vt:lpstr>Noto Sans Symbols</vt:lpstr>
      <vt:lpstr>Roboto Light</vt:lpstr>
      <vt:lpstr>Tahoma</vt:lpstr>
      <vt:lpstr>Times New Roman</vt:lpstr>
      <vt:lpstr>Office Theme</vt:lpstr>
      <vt:lpstr>1_Office Theme</vt:lpstr>
      <vt:lpstr>2_Office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Dr. Ibrahim Gomaa</cp:lastModifiedBy>
  <cp:revision>17</cp:revision>
  <dcterms:created xsi:type="dcterms:W3CDTF">2023-04-29T09:08:00Z</dcterms:created>
  <dcterms:modified xsi:type="dcterms:W3CDTF">2025-06-18T09:29:10Z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0x010100DC69378573D04C4981F1C0E645EFE562</vt:lpwstr>
  </property>
  <property fmtid="{D5CDD505-2E9C-101B-9397-08002B2CF9AE}" pid="5" name="MediaServiceImageTags">
    <vt:lpwstr/>
  </property>
</Properties>
</file>