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6" r:id="rId3"/>
    <p:sldId id="259" r:id="rId4"/>
    <p:sldId id="260" r:id="rId5"/>
    <p:sldId id="261" r:id="rId6"/>
    <p:sldId id="262" r:id="rId7"/>
    <p:sldId id="263" r:id="rId8"/>
    <p:sldId id="265" r:id="rId9"/>
    <p:sldId id="300" r:id="rId10"/>
    <p:sldId id="301" r:id="rId11"/>
    <p:sldId id="302"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98" r:id="rId25"/>
    <p:sldId id="299"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1" r:id="rId39"/>
    <p:sldId id="292" r:id="rId40"/>
    <p:sldId id="293" r:id="rId41"/>
    <p:sldId id="294" r:id="rId42"/>
    <p:sldId id="295" r:id="rId43"/>
    <p:sldId id="297" r:id="rId44"/>
    <p:sldId id="29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p:cViewPr varScale="1">
        <p:scale>
          <a:sx n="74" d="100"/>
          <a:sy n="74" d="100"/>
        </p:scale>
        <p:origin x="59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8025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504574" cy="1972334"/>
          </a:xfrm>
          <a:prstGeom prst="rect">
            <a:avLst/>
          </a:prstGeom>
        </p:spPr>
      </p:pic>
      <p:pic>
        <p:nvPicPr>
          <p:cNvPr id="13" name="Picture 12"/>
          <p:cNvPicPr>
            <a:picLocks noChangeAspect="1"/>
          </p:cNvPicPr>
          <p:nvPr/>
        </p:nvPicPr>
        <p:blipFill>
          <a:blip r:embed="rId6"/>
          <a:stretch>
            <a:fillRect/>
          </a:stretch>
        </p:blipFill>
        <p:spPr>
          <a:xfrm>
            <a:off x="5080001" y="3125529"/>
            <a:ext cx="7236178" cy="1535371"/>
          </a:xfrm>
          <a:prstGeom prst="rect">
            <a:avLst/>
          </a:prstGeom>
        </p:spPr>
      </p:pic>
      <p:sp>
        <p:nvSpPr>
          <p:cNvPr id="14" name="TextBox 13"/>
          <p:cNvSpPr txBox="1"/>
          <p:nvPr/>
        </p:nvSpPr>
        <p:spPr>
          <a:xfrm>
            <a:off x="180622" y="440887"/>
            <a:ext cx="7917552" cy="181588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a:solidFill>
                  <a:schemeClr val="bg1"/>
                </a:solidFill>
                <a:latin typeface="Tajawal Medium" panose="00000600000000000000" pitchFamily="2" charset="-78"/>
                <a:cs typeface="Tajawal Medium" panose="00000600000000000000" pitchFamily="2" charset="-78"/>
              </a:rPr>
              <a:t>(part 1 Analysis) </a:t>
            </a:r>
          </a:p>
          <a:p>
            <a:r>
              <a:rPr lang="en-US" sz="2800" b="1" dirty="0" smtClean="0">
                <a:solidFill>
                  <a:srgbClr val="FFFF00"/>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69650" y="3159395"/>
            <a:ext cx="7031060" cy="1384995"/>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Strategic </a:t>
            </a:r>
            <a:r>
              <a:rPr lang="en-US" sz="2800" b="1" dirty="0" smtClean="0">
                <a:solidFill>
                  <a:srgbClr val="FFFF00"/>
                </a:solidFill>
                <a:latin typeface="Tajawal Medium" panose="00000600000000000000" pitchFamily="2" charset="-78"/>
                <a:cs typeface="Tajawal Medium" panose="00000600000000000000" pitchFamily="2" charset="-78"/>
              </a:rPr>
              <a:t>Leadership:</a:t>
            </a:r>
          </a:p>
          <a:p>
            <a:r>
              <a:rPr lang="en-US" sz="2800" b="1" dirty="0">
                <a:solidFill>
                  <a:srgbClr val="FFFF00"/>
                </a:solidFill>
                <a:latin typeface="Tajawal Medium" panose="00000600000000000000" pitchFamily="2" charset="-78"/>
                <a:cs typeface="Tajawal Medium" panose="00000600000000000000" pitchFamily="2" charset="-78"/>
              </a:rPr>
              <a:t>Managing the Strategy Process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833" y="1697881"/>
            <a:ext cx="11343055" cy="5041121"/>
          </a:xfrm>
        </p:spPr>
        <p:txBody>
          <a:bodyPr>
            <a:noAutofit/>
          </a:bodyPr>
          <a:lstStyle/>
          <a:p>
            <a:pPr marL="0" indent="0">
              <a:buNone/>
            </a:pPr>
            <a:r>
              <a:rPr lang="en-US" b="1" dirty="0">
                <a:solidFill>
                  <a:srgbClr val="FF0000"/>
                </a:solidFill>
              </a:rPr>
              <a:t>2.1  Vision, Mission, and </a:t>
            </a:r>
            <a:r>
              <a:rPr lang="en-US" b="1" dirty="0" smtClean="0">
                <a:solidFill>
                  <a:srgbClr val="FF0000"/>
                </a:solidFill>
              </a:rPr>
              <a:t>Values </a:t>
            </a:r>
            <a:r>
              <a:rPr lang="en-US" dirty="0"/>
              <a:t>(Vision, Mission, Values).</a:t>
            </a:r>
          </a:p>
          <a:p>
            <a:pPr marL="0" indent="0">
              <a:buNone/>
            </a:pPr>
            <a:r>
              <a:rPr lang="en-US" b="1" dirty="0" smtClean="0">
                <a:solidFill>
                  <a:srgbClr val="FF0000"/>
                </a:solidFill>
              </a:rPr>
              <a:t>2.2  </a:t>
            </a:r>
            <a:r>
              <a:rPr lang="en-US" b="1" dirty="0">
                <a:solidFill>
                  <a:srgbClr val="FF0000"/>
                </a:solidFill>
              </a:rPr>
              <a:t>Strategic Leadership</a:t>
            </a:r>
          </a:p>
          <a:p>
            <a:pPr marL="0" indent="0">
              <a:buNone/>
            </a:pPr>
            <a:r>
              <a:rPr lang="en-US" dirty="0" smtClean="0"/>
              <a:t>- What </a:t>
            </a:r>
            <a:r>
              <a:rPr lang="en-US" dirty="0"/>
              <a:t>d</a:t>
            </a:r>
            <a:r>
              <a:rPr lang="en-US" dirty="0" smtClean="0"/>
              <a:t>o </a:t>
            </a:r>
            <a:r>
              <a:rPr lang="en-US" dirty="0"/>
              <a:t>Strategic Leaders </a:t>
            </a:r>
            <a:r>
              <a:rPr lang="en-US" dirty="0" smtClean="0"/>
              <a:t>do</a:t>
            </a:r>
            <a:r>
              <a:rPr lang="en-US" dirty="0"/>
              <a:t>?</a:t>
            </a:r>
          </a:p>
          <a:p>
            <a:pPr marL="0" indent="0">
              <a:buNone/>
            </a:pPr>
            <a:r>
              <a:rPr lang="en-US" dirty="0" smtClean="0"/>
              <a:t>- How </a:t>
            </a:r>
            <a:r>
              <a:rPr lang="en-US" dirty="0"/>
              <a:t>d</a:t>
            </a:r>
            <a:r>
              <a:rPr lang="en-US" dirty="0" smtClean="0"/>
              <a:t>o </a:t>
            </a:r>
            <a:r>
              <a:rPr lang="en-US" dirty="0"/>
              <a:t>You Become a  Strategic Leader?</a:t>
            </a:r>
          </a:p>
          <a:p>
            <a:pPr marL="0" indent="0">
              <a:buNone/>
            </a:pPr>
            <a:r>
              <a:rPr lang="en-US" dirty="0" smtClean="0"/>
              <a:t>- Formulating </a:t>
            </a:r>
            <a:r>
              <a:rPr lang="en-US" dirty="0"/>
              <a:t>Strategy across Levels</a:t>
            </a:r>
          </a:p>
          <a:p>
            <a:pPr marL="0" indent="0">
              <a:buNone/>
            </a:pPr>
            <a:r>
              <a:rPr lang="en-US" b="1" dirty="0">
                <a:solidFill>
                  <a:srgbClr val="FF0000"/>
                </a:solidFill>
              </a:rPr>
              <a:t>2.3  The Strategic Management Process</a:t>
            </a:r>
          </a:p>
          <a:p>
            <a:pPr marL="0" indent="0">
              <a:buNone/>
            </a:pPr>
            <a:r>
              <a:rPr lang="en-US" dirty="0" smtClean="0"/>
              <a:t>- Top-Down </a:t>
            </a:r>
            <a:r>
              <a:rPr lang="en-US" dirty="0"/>
              <a:t>Strategic Planning</a:t>
            </a:r>
          </a:p>
          <a:p>
            <a:pPr marL="0" indent="0">
              <a:buNone/>
            </a:pPr>
            <a:r>
              <a:rPr lang="en-US" dirty="0" smtClean="0"/>
              <a:t>- Scenario </a:t>
            </a:r>
            <a:r>
              <a:rPr lang="en-US" dirty="0"/>
              <a:t>Planning</a:t>
            </a:r>
          </a:p>
          <a:p>
            <a:pPr marL="0" indent="0">
              <a:buNone/>
            </a:pPr>
            <a:r>
              <a:rPr lang="en-US" dirty="0" smtClean="0"/>
              <a:t>- Strategy </a:t>
            </a:r>
            <a:r>
              <a:rPr lang="en-US" dirty="0"/>
              <a:t>as Planned Emergence: Top-Down </a:t>
            </a:r>
            <a:r>
              <a:rPr lang="en-US" dirty="0" smtClean="0"/>
              <a:t>and </a:t>
            </a:r>
            <a:r>
              <a:rPr lang="en-US" dirty="0"/>
              <a:t>Bottom-Up</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3176470" y="631172"/>
            <a:ext cx="4652297" cy="646331"/>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Lecture </a:t>
            </a:r>
            <a:r>
              <a:rPr lang="en-US" sz="3600" b="1" dirty="0">
                <a:solidFill>
                  <a:srgbClr val="FFFF00"/>
                </a:solidFill>
                <a:latin typeface="Tajawal Medium" panose="00000600000000000000" pitchFamily="2" charset="-78"/>
                <a:cs typeface="Tajawal Medium" panose="00000600000000000000" pitchFamily="2" charset="-78"/>
              </a:rPr>
              <a:t>Outline</a:t>
            </a:r>
          </a:p>
        </p:txBody>
      </p:sp>
      <p:sp>
        <p:nvSpPr>
          <p:cNvPr id="6" name="TextBox 5"/>
          <p:cNvSpPr txBox="1"/>
          <p:nvPr/>
        </p:nvSpPr>
        <p:spPr>
          <a:xfrm>
            <a:off x="393833" y="524823"/>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921602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705055" cy="1610200"/>
          </a:xfrm>
          <a:prstGeom prst="rect">
            <a:avLst/>
          </a:prstGeom>
        </p:spPr>
      </p:pic>
      <p:sp>
        <p:nvSpPr>
          <p:cNvPr id="7" name="TextBox 6"/>
          <p:cNvSpPr txBox="1"/>
          <p:nvPr/>
        </p:nvSpPr>
        <p:spPr>
          <a:xfrm>
            <a:off x="2650377" y="543490"/>
            <a:ext cx="7382971" cy="646331"/>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Learning Objectives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436237" y="1851429"/>
            <a:ext cx="11372164" cy="3416320"/>
          </a:xfrm>
          <a:prstGeom prst="rect">
            <a:avLst/>
          </a:prstGeom>
        </p:spPr>
        <p:txBody>
          <a:bodyPr wrap="square">
            <a:spAutoFit/>
          </a:bodyPr>
          <a:lstStyle/>
          <a:p>
            <a:pPr algn="just"/>
            <a:r>
              <a:rPr lang="en-US" sz="2400" b="1" dirty="0" smtClean="0"/>
              <a:t>1. Describe </a:t>
            </a:r>
            <a:r>
              <a:rPr lang="en-US" sz="2400" b="1" dirty="0"/>
              <a:t>the roles of vision, mission, and values in the strategic management process.</a:t>
            </a:r>
          </a:p>
          <a:p>
            <a:pPr algn="just"/>
            <a:r>
              <a:rPr lang="en-US" sz="2400" b="1" dirty="0" smtClean="0"/>
              <a:t>2. Evaluate </a:t>
            </a:r>
            <a:r>
              <a:rPr lang="en-US" sz="2400" b="1" dirty="0"/>
              <a:t>the strategic implications of product-oriented and </a:t>
            </a:r>
            <a:r>
              <a:rPr lang="en-US" sz="2400" b="1" dirty="0" smtClean="0"/>
              <a:t>customer oriented </a:t>
            </a:r>
            <a:r>
              <a:rPr lang="en-US" sz="2400" b="1" dirty="0"/>
              <a:t>vision statements.</a:t>
            </a:r>
          </a:p>
          <a:p>
            <a:pPr algn="just"/>
            <a:r>
              <a:rPr lang="en-US" sz="2400" b="1" dirty="0" smtClean="0"/>
              <a:t>3. Explain </a:t>
            </a:r>
            <a:r>
              <a:rPr lang="en-US" sz="2400" b="1" dirty="0"/>
              <a:t>why anchoring a firm in ethical core values is essential for long-term success</a:t>
            </a:r>
            <a:r>
              <a:rPr lang="en-US" sz="2400" b="1" dirty="0" smtClean="0"/>
              <a:t>. </a:t>
            </a:r>
            <a:endParaRPr lang="en-US" sz="2400" b="1" dirty="0"/>
          </a:p>
          <a:p>
            <a:pPr algn="just"/>
            <a:r>
              <a:rPr lang="en-US" sz="2400" b="1" dirty="0" smtClean="0"/>
              <a:t>4. Outline </a:t>
            </a:r>
            <a:r>
              <a:rPr lang="en-US" sz="2400" b="1" dirty="0"/>
              <a:t>how managers become strategic leaders.</a:t>
            </a:r>
          </a:p>
          <a:p>
            <a:pPr algn="just"/>
            <a:r>
              <a:rPr lang="en-US" sz="2400" b="1" dirty="0" smtClean="0"/>
              <a:t>5. Describe </a:t>
            </a:r>
            <a:r>
              <a:rPr lang="en-US" sz="2400" b="1" dirty="0"/>
              <a:t>the roles of corporate, business, and functional managers in strategy formulation and implementation.</a:t>
            </a:r>
          </a:p>
          <a:p>
            <a:pPr algn="just"/>
            <a:r>
              <a:rPr lang="en-US" sz="2400" b="1" dirty="0" smtClean="0"/>
              <a:t>6. Evaluate </a:t>
            </a:r>
            <a:r>
              <a:rPr lang="en-US" sz="2400" b="1" dirty="0"/>
              <a:t>top-down strategic planning, scenario planning, and strategy as planned </a:t>
            </a:r>
            <a:r>
              <a:rPr lang="en-US" sz="2400" b="1" dirty="0" smtClean="0"/>
              <a:t>emergence.</a:t>
            </a:r>
            <a:endParaRPr lang="en-US" sz="2400" b="1"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2883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3734" y="397228"/>
            <a:ext cx="8716310"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Strategic Leadership:</a:t>
            </a:r>
          </a:p>
          <a:p>
            <a:r>
              <a:rPr lang="en-US" sz="28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1014366" y="1633537"/>
            <a:ext cx="10684701" cy="3539430"/>
          </a:xfrm>
          <a:prstGeom prst="rect">
            <a:avLst/>
          </a:prstGeom>
        </p:spPr>
        <p:txBody>
          <a:bodyPr wrap="square">
            <a:spAutoFit/>
          </a:bodyPr>
          <a:lstStyle/>
          <a:p>
            <a:pPr algn="just"/>
            <a:r>
              <a:rPr lang="en-US" sz="2800" b="1" dirty="0" smtClean="0">
                <a:solidFill>
                  <a:srgbClr val="FF0000"/>
                </a:solidFill>
              </a:rPr>
              <a:t>2.1. Vision</a:t>
            </a:r>
            <a:r>
              <a:rPr lang="en-US" sz="2800" b="1" dirty="0">
                <a:solidFill>
                  <a:srgbClr val="FF0000"/>
                </a:solidFill>
              </a:rPr>
              <a:t>, Mission, and Values</a:t>
            </a:r>
          </a:p>
          <a:p>
            <a:pPr algn="just"/>
            <a:r>
              <a:rPr lang="en-US" sz="2800" dirty="0"/>
              <a:t>An effective strategic management process lays the foundation for sustainable competitive advantage. Strategic leaders design a process to formulate and implement strategy. Strategic leadership pertains to executives’ use of power and influence to direct the activities of others when pursuing an organization’s goals.</a:t>
            </a:r>
          </a:p>
          <a:p>
            <a:pPr algn="just"/>
            <a:r>
              <a:rPr lang="en-US" sz="2800" dirty="0"/>
              <a:t>The first step in this process is to define a firm’s vision, mission, and values.</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define these basic principles, strategic leaders can ask </a:t>
            </a:r>
            <a:r>
              <a:rPr lang="en-US" dirty="0" smtClean="0"/>
              <a:t>these questions</a:t>
            </a:r>
            <a:r>
              <a:rPr lang="en-US" dirty="0"/>
              <a:t>:</a:t>
            </a:r>
          </a:p>
          <a:p>
            <a:pPr marL="0" indent="0" algn="just">
              <a:buNone/>
            </a:pPr>
            <a:r>
              <a:rPr lang="en-US" dirty="0">
                <a:solidFill>
                  <a:srgbClr val="FF0000"/>
                </a:solidFill>
              </a:rPr>
              <a:t>■</a:t>
            </a:r>
            <a:r>
              <a:rPr lang="en-US" dirty="0"/>
              <a:t>  </a:t>
            </a:r>
            <a:r>
              <a:rPr lang="en-US" dirty="0" smtClean="0">
                <a:solidFill>
                  <a:srgbClr val="FF0000"/>
                </a:solidFill>
              </a:rPr>
              <a:t>Vision. </a:t>
            </a:r>
            <a:r>
              <a:rPr lang="en-US" dirty="0" smtClean="0"/>
              <a:t>What </a:t>
            </a:r>
            <a:r>
              <a:rPr lang="en-US" dirty="0"/>
              <a:t>do we want to accomplish ultimately?</a:t>
            </a:r>
          </a:p>
          <a:p>
            <a:pPr marL="0" indent="0" algn="just">
              <a:buNone/>
            </a:pPr>
            <a:r>
              <a:rPr lang="en-US" dirty="0">
                <a:solidFill>
                  <a:srgbClr val="FF0000"/>
                </a:solidFill>
              </a:rPr>
              <a:t>■ </a:t>
            </a:r>
            <a:r>
              <a:rPr lang="en-US" dirty="0"/>
              <a:t> </a:t>
            </a:r>
            <a:r>
              <a:rPr lang="en-US" dirty="0" smtClean="0">
                <a:solidFill>
                  <a:srgbClr val="FF0000"/>
                </a:solidFill>
              </a:rPr>
              <a:t>Mission. </a:t>
            </a:r>
            <a:r>
              <a:rPr lang="en-US" dirty="0" smtClean="0"/>
              <a:t>How </a:t>
            </a:r>
            <a:r>
              <a:rPr lang="en-US" dirty="0"/>
              <a:t>do we accomplish our goals?</a:t>
            </a:r>
          </a:p>
          <a:p>
            <a:pPr marL="0" indent="0" algn="just">
              <a:buNone/>
            </a:pPr>
            <a:r>
              <a:rPr lang="en-US" dirty="0">
                <a:solidFill>
                  <a:srgbClr val="FF0000"/>
                </a:solidFill>
              </a:rPr>
              <a:t>■  </a:t>
            </a:r>
            <a:r>
              <a:rPr lang="en-US" dirty="0" smtClean="0">
                <a:solidFill>
                  <a:srgbClr val="FF0000"/>
                </a:solidFill>
              </a:rPr>
              <a:t>Values</a:t>
            </a:r>
            <a:r>
              <a:rPr lang="en-US" dirty="0" smtClean="0"/>
              <a:t>. What </a:t>
            </a:r>
            <a:r>
              <a:rPr lang="en-US" dirty="0"/>
              <a:t>commitments do we make, and what </a:t>
            </a:r>
            <a:r>
              <a:rPr lang="en-US" dirty="0">
                <a:solidFill>
                  <a:srgbClr val="FF0000"/>
                </a:solidFill>
              </a:rPr>
              <a:t>guardrails</a:t>
            </a:r>
            <a:r>
              <a:rPr lang="en-US" dirty="0"/>
              <a:t> do we put in place, to </a:t>
            </a:r>
            <a:r>
              <a:rPr lang="en-US" dirty="0" smtClean="0"/>
              <a:t>act both </a:t>
            </a:r>
            <a:r>
              <a:rPr lang="en-US" dirty="0"/>
              <a:t>legally and ethically as we pursue our vision and mission?</a:t>
            </a:r>
          </a:p>
          <a:p>
            <a:pPr marL="0" indent="0">
              <a:buNone/>
            </a:pPr>
            <a:endParaRPr lang="en-US" dirty="0"/>
          </a:p>
        </p:txBody>
      </p:sp>
      <p:pic>
        <p:nvPicPr>
          <p:cNvPr id="4" name="Picture 3"/>
          <p:cNvPicPr>
            <a:picLocks noChangeAspect="1"/>
          </p:cNvPicPr>
          <p:nvPr/>
        </p:nvPicPr>
        <p:blipFill>
          <a:blip r:embed="rId2"/>
          <a:stretch>
            <a:fillRect/>
          </a:stretch>
        </p:blipFill>
        <p:spPr>
          <a:xfrm>
            <a:off x="0" y="125656"/>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09194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4107" y="1997053"/>
            <a:ext cx="10515600" cy="4351338"/>
          </a:xfrm>
        </p:spPr>
        <p:txBody>
          <a:bodyPr>
            <a:normAutofit/>
          </a:bodyPr>
          <a:lstStyle/>
          <a:p>
            <a:pPr marL="0" indent="0" algn="just">
              <a:buNone/>
            </a:pPr>
            <a:r>
              <a:rPr lang="en-US" dirty="0">
                <a:solidFill>
                  <a:srgbClr val="FF0000"/>
                </a:solidFill>
              </a:rPr>
              <a:t>-</a:t>
            </a:r>
            <a:r>
              <a:rPr lang="en-US" dirty="0" smtClean="0">
                <a:solidFill>
                  <a:srgbClr val="FF0000"/>
                </a:solidFill>
              </a:rPr>
              <a:t> Vision</a:t>
            </a:r>
          </a:p>
          <a:p>
            <a:pPr marL="0" indent="0" algn="just">
              <a:buNone/>
            </a:pPr>
            <a:r>
              <a:rPr lang="en-US" dirty="0" smtClean="0"/>
              <a:t>A </a:t>
            </a:r>
            <a:r>
              <a:rPr lang="en-US" dirty="0"/>
              <a:t>vision captures an organization’s aspiration and spells out what it ultimately wants to </a:t>
            </a:r>
            <a:r>
              <a:rPr lang="en-US" dirty="0" smtClean="0"/>
              <a:t>accomplish</a:t>
            </a:r>
            <a:r>
              <a:rPr lang="en-US" dirty="0"/>
              <a:t>. An effective vision pervades the organization with a sense of winning and </a:t>
            </a:r>
            <a:r>
              <a:rPr lang="en-US" dirty="0" smtClean="0"/>
              <a:t>motivates </a:t>
            </a:r>
            <a:r>
              <a:rPr lang="en-US" dirty="0"/>
              <a:t>employees at all levels to aim for the same target, while leaving room for </a:t>
            </a:r>
            <a:r>
              <a:rPr lang="en-US" dirty="0" smtClean="0"/>
              <a:t>individual </a:t>
            </a:r>
            <a:r>
              <a:rPr lang="en-US" dirty="0"/>
              <a:t>and team contributions. </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37321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Mission</a:t>
            </a:r>
          </a:p>
          <a:p>
            <a:pPr marL="0" indent="0" algn="just">
              <a:buNone/>
            </a:pPr>
            <a:r>
              <a:rPr lang="en-US" dirty="0" smtClean="0"/>
              <a:t>Building </a:t>
            </a:r>
            <a:r>
              <a:rPr lang="en-US" dirty="0"/>
              <a:t>on the vision, organizations establish a mission, </a:t>
            </a:r>
            <a:r>
              <a:rPr lang="en-US" dirty="0" smtClean="0"/>
              <a:t>which describes </a:t>
            </a:r>
            <a:r>
              <a:rPr lang="en-US" dirty="0"/>
              <a:t>what an </a:t>
            </a:r>
            <a:r>
              <a:rPr lang="en-US" dirty="0" smtClean="0"/>
              <a:t>organization </a:t>
            </a:r>
            <a:r>
              <a:rPr lang="en-US" dirty="0"/>
              <a:t>actually does—that is, the </a:t>
            </a:r>
            <a:r>
              <a:rPr lang="en-US" dirty="0" smtClean="0"/>
              <a:t>products and </a:t>
            </a:r>
            <a:r>
              <a:rPr lang="en-US" dirty="0"/>
              <a:t>services it plans to provide, and the markets </a:t>
            </a:r>
            <a:r>
              <a:rPr lang="en-US" dirty="0" smtClean="0"/>
              <a:t> in </a:t>
            </a:r>
            <a:r>
              <a:rPr lang="en-US" dirty="0"/>
              <a:t>which it will compete. People sometimes use the terms </a:t>
            </a:r>
            <a:r>
              <a:rPr lang="en-US" dirty="0" smtClean="0"/>
              <a:t>vision and mission interchange ably</a:t>
            </a:r>
            <a:r>
              <a:rPr lang="en-US" dirty="0"/>
              <a:t>, but in the strategy process they differ</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854733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13099"/>
            <a:ext cx="10515600" cy="4351338"/>
          </a:xfrm>
        </p:spPr>
        <p:txBody>
          <a:bodyPr>
            <a:normAutofit/>
          </a:bodyPr>
          <a:lstStyle/>
          <a:p>
            <a:pPr marL="0" indent="0" algn="just">
              <a:buNone/>
            </a:pPr>
            <a:r>
              <a:rPr lang="en-US" dirty="0" smtClean="0">
                <a:solidFill>
                  <a:srgbClr val="FF0000"/>
                </a:solidFill>
              </a:rPr>
              <a:t>-</a:t>
            </a:r>
            <a:r>
              <a:rPr lang="en-US" dirty="0">
                <a:solidFill>
                  <a:srgbClr val="FF0000"/>
                </a:solidFill>
              </a:rPr>
              <a:t> </a:t>
            </a:r>
            <a:r>
              <a:rPr lang="en-US" dirty="0" smtClean="0">
                <a:solidFill>
                  <a:srgbClr val="FF0000"/>
                </a:solidFill>
              </a:rPr>
              <a:t>Values</a:t>
            </a:r>
          </a:p>
          <a:p>
            <a:pPr marL="0" indent="0" algn="just">
              <a:buNone/>
            </a:pPr>
            <a:r>
              <a:rPr lang="en-US" dirty="0" smtClean="0"/>
              <a:t>While </a:t>
            </a:r>
            <a:r>
              <a:rPr lang="en-US" dirty="0"/>
              <a:t>many companies have powerful vision and mission statements, they are not enough. </a:t>
            </a:r>
            <a:r>
              <a:rPr lang="en-US" dirty="0" smtClean="0"/>
              <a:t>An </a:t>
            </a:r>
            <a:r>
              <a:rPr lang="en-US" dirty="0"/>
              <a:t>organization’s values should also be clearly articulated in the strategy process. A core </a:t>
            </a:r>
            <a:r>
              <a:rPr lang="en-US" dirty="0" smtClean="0"/>
              <a:t>values statement matters </a:t>
            </a:r>
            <a:r>
              <a:rPr lang="en-US" dirty="0"/>
              <a:t>because it provides touchstones for the employees to understand </a:t>
            </a:r>
            <a:r>
              <a:rPr lang="en-US" dirty="0" smtClean="0"/>
              <a:t>the </a:t>
            </a:r>
            <a:r>
              <a:rPr lang="en-US" dirty="0"/>
              <a:t>company culture. It offers bedrock principles that employees at all levels can use to </a:t>
            </a:r>
            <a:r>
              <a:rPr lang="en-US" dirty="0" smtClean="0"/>
              <a:t>deal </a:t>
            </a:r>
            <a:r>
              <a:rPr lang="en-US" dirty="0"/>
              <a:t>with complexity and to resolve conflict. Such statements can help provide the </a:t>
            </a:r>
            <a:r>
              <a:rPr lang="en-US" dirty="0" smtClean="0"/>
              <a:t>organization’s </a:t>
            </a:r>
            <a:r>
              <a:rPr lang="en-US" dirty="0"/>
              <a:t>employees with a moral compass.</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390147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Do vision statements help firms gain and sustain competitive advantage? It depends. The effectiveness of vision statements differs based on type. </a:t>
            </a:r>
            <a:r>
              <a:rPr lang="en-US" dirty="0">
                <a:solidFill>
                  <a:srgbClr val="FF0000"/>
                </a:solidFill>
              </a:rPr>
              <a:t>Customer-oriented vision statements </a:t>
            </a:r>
            <a:r>
              <a:rPr lang="en-US" dirty="0"/>
              <a:t>allow companies to adapt to changing environments. </a:t>
            </a:r>
            <a:r>
              <a:rPr lang="en-US" dirty="0">
                <a:solidFill>
                  <a:srgbClr val="FF0000"/>
                </a:solidFill>
              </a:rPr>
              <a:t>Product-oriented vision statements </a:t>
            </a:r>
            <a:r>
              <a:rPr lang="en-US" dirty="0"/>
              <a:t>often constrain this ability. This is because customer-oriented vision statements focus employees to think about how best to solve a problem for a consumer.</a:t>
            </a:r>
            <a:endParaRPr lang="ar-EG" dirty="0"/>
          </a:p>
        </p:txBody>
      </p:sp>
      <p:pic>
        <p:nvPicPr>
          <p:cNvPr id="4" name="Picture 3"/>
          <p:cNvPicPr>
            <a:picLocks noChangeAspect="1"/>
          </p:cNvPicPr>
          <p:nvPr/>
        </p:nvPicPr>
        <p:blipFill>
          <a:blip r:embed="rId2"/>
          <a:stretch>
            <a:fillRect/>
          </a:stretch>
        </p:blipFill>
        <p:spPr>
          <a:xfrm>
            <a:off x="180062" y="125656"/>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826147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Product-oriented vision statements. </a:t>
            </a:r>
            <a:r>
              <a:rPr lang="en-US" dirty="0" smtClean="0"/>
              <a:t>A </a:t>
            </a:r>
            <a:r>
              <a:rPr lang="en-US" dirty="0"/>
              <a:t>product-oriented vision defines a </a:t>
            </a:r>
            <a:r>
              <a:rPr lang="en-US" dirty="0" smtClean="0"/>
              <a:t>business in </a:t>
            </a:r>
            <a:r>
              <a:rPr lang="en-US" dirty="0"/>
              <a:t>terms of a good or service provided. Product-oriented visions tend to force managers </a:t>
            </a:r>
            <a:r>
              <a:rPr lang="en-US" dirty="0" smtClean="0"/>
              <a:t>to take </a:t>
            </a:r>
            <a:r>
              <a:rPr lang="en-US" dirty="0"/>
              <a:t>a more myopic view of the competitive landscape</a:t>
            </a:r>
            <a:r>
              <a:rPr lang="en-US" dirty="0" smtClean="0"/>
              <a:t>.</a:t>
            </a:r>
          </a:p>
          <a:p>
            <a:pPr marL="0" indent="0" algn="just">
              <a:buNone/>
            </a:pPr>
            <a:r>
              <a:rPr lang="en-US" b="1" dirty="0" smtClean="0">
                <a:solidFill>
                  <a:srgbClr val="FF0000"/>
                </a:solidFill>
              </a:rPr>
              <a:t>Customer-oriented vision statements. </a:t>
            </a:r>
            <a:r>
              <a:rPr lang="en-US" i="1" dirty="0" smtClean="0"/>
              <a:t>A </a:t>
            </a:r>
            <a:r>
              <a:rPr lang="en-US" i="1" dirty="0"/>
              <a:t>customer-oriented vision </a:t>
            </a:r>
            <a:r>
              <a:rPr lang="en-US" dirty="0"/>
              <a:t>defines a </a:t>
            </a:r>
            <a:r>
              <a:rPr lang="en-US" dirty="0" smtClean="0"/>
              <a:t>business in </a:t>
            </a:r>
            <a:r>
              <a:rPr lang="en-US" dirty="0"/>
              <a:t>terms of providing solutions to customer needs. </a:t>
            </a:r>
            <a:r>
              <a:rPr lang="en-US" dirty="0">
                <a:solidFill>
                  <a:srgbClr val="FF0000"/>
                </a:solidFill>
              </a:rPr>
              <a:t>For example, </a:t>
            </a:r>
            <a:r>
              <a:rPr lang="en-US" dirty="0"/>
              <a:t>“We provide </a:t>
            </a:r>
            <a:r>
              <a:rPr lang="en-US" dirty="0" smtClean="0"/>
              <a:t>solutions to </a:t>
            </a:r>
            <a:r>
              <a:rPr lang="en-US" dirty="0"/>
              <a:t>professional communication needs.” Companies with customer-oriented </a:t>
            </a:r>
            <a:r>
              <a:rPr lang="en-US" dirty="0" smtClean="0"/>
              <a:t>visions can </a:t>
            </a:r>
            <a:r>
              <a:rPr lang="en-US" dirty="0"/>
              <a:t>more easily adapt to changing environments. Exhibit 2.2 provides additional </a:t>
            </a:r>
            <a:r>
              <a:rPr lang="en-US" dirty="0" smtClean="0"/>
              <a:t>examples of </a:t>
            </a:r>
            <a:r>
              <a:rPr lang="en-US" dirty="0"/>
              <a:t>companies with customer-oriented vision statements.</a:t>
            </a:r>
            <a:endParaRPr lang="ar-EG" dirty="0"/>
          </a:p>
        </p:txBody>
      </p:sp>
      <p:pic>
        <p:nvPicPr>
          <p:cNvPr id="5" name="Picture 4"/>
          <p:cNvPicPr>
            <a:picLocks noChangeAspect="1"/>
          </p:cNvPicPr>
          <p:nvPr/>
        </p:nvPicPr>
        <p:blipFill>
          <a:blip r:embed="rId2"/>
          <a:stretch>
            <a:fillRect/>
          </a:stretch>
        </p:blipFill>
        <p:spPr>
          <a:xfrm>
            <a:off x="180062" y="125656"/>
            <a:ext cx="11173738" cy="1610200"/>
          </a:xfrm>
          <a:prstGeom prst="rect">
            <a:avLst/>
          </a:prstGeom>
        </p:spPr>
      </p:pic>
      <p:sp>
        <p:nvSpPr>
          <p:cNvPr id="6" name="TextBox 5"/>
          <p:cNvSpPr txBox="1"/>
          <p:nvPr/>
        </p:nvSpPr>
        <p:spPr>
          <a:xfrm>
            <a:off x="3069715" y="534245"/>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7" name="TextBox 6"/>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748976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72192" y="1425410"/>
            <a:ext cx="11090005" cy="5335998"/>
          </a:xfrm>
          <a:prstGeom prst="rect">
            <a:avLst/>
          </a:prstGeom>
        </p:spPr>
      </p:pic>
      <p:pic>
        <p:nvPicPr>
          <p:cNvPr id="5" name="Picture 4"/>
          <p:cNvPicPr>
            <a:picLocks noChangeAspect="1"/>
          </p:cNvPicPr>
          <p:nvPr/>
        </p:nvPicPr>
        <p:blipFill>
          <a:blip r:embed="rId3"/>
          <a:stretch>
            <a:fillRect/>
          </a:stretch>
        </p:blipFill>
        <p:spPr>
          <a:xfrm>
            <a:off x="180062" y="125656"/>
            <a:ext cx="11173738" cy="1610200"/>
          </a:xfrm>
          <a:prstGeom prst="rect">
            <a:avLst/>
          </a:prstGeom>
        </p:spPr>
      </p:pic>
      <p:sp>
        <p:nvSpPr>
          <p:cNvPr id="6" name="TextBox 5"/>
          <p:cNvSpPr txBox="1"/>
          <p:nvPr/>
        </p:nvSpPr>
        <p:spPr>
          <a:xfrm>
            <a:off x="3056836" y="58734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7" name="TextBox 6"/>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4526501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2.2 Strategic Leadership</a:t>
            </a:r>
          </a:p>
          <a:p>
            <a:pPr marL="0" indent="0" algn="just">
              <a:buNone/>
            </a:pPr>
            <a:r>
              <a:rPr lang="en-US" b="1" i="1" dirty="0"/>
              <a:t>Strategic </a:t>
            </a:r>
            <a:r>
              <a:rPr lang="en-US" b="1" i="1" dirty="0" smtClean="0"/>
              <a:t>leadership </a:t>
            </a:r>
            <a:r>
              <a:rPr lang="en-US" dirty="0" smtClean="0"/>
              <a:t>describes </a:t>
            </a:r>
            <a:r>
              <a:rPr lang="en-US" dirty="0"/>
              <a:t>the executives’ successful use of power and influence to </a:t>
            </a:r>
            <a:r>
              <a:rPr lang="en-US" dirty="0" smtClean="0"/>
              <a:t>direct </a:t>
            </a:r>
            <a:r>
              <a:rPr lang="en-US" dirty="0"/>
              <a:t>the activities of others when pursuing an organization’s goals. Executives whose </a:t>
            </a:r>
            <a:r>
              <a:rPr lang="en-US" dirty="0" smtClean="0"/>
              <a:t>vision </a:t>
            </a:r>
            <a:r>
              <a:rPr lang="en-US" dirty="0"/>
              <a:t>and actions enable their organizations to achieve competitive advantage </a:t>
            </a:r>
            <a:r>
              <a:rPr lang="en-US" dirty="0" smtClean="0"/>
              <a:t>demonstrate </a:t>
            </a:r>
            <a:r>
              <a:rPr lang="en-US" dirty="0"/>
              <a:t>strategic </a:t>
            </a:r>
            <a:r>
              <a:rPr lang="en-US" dirty="0" smtClean="0"/>
              <a:t>leadership. </a:t>
            </a:r>
            <a:r>
              <a:rPr lang="en-US" dirty="0" smtClean="0">
                <a:solidFill>
                  <a:srgbClr val="FF0000"/>
                </a:solidFill>
              </a:rPr>
              <a:t>Marissa Mayer </a:t>
            </a:r>
            <a:r>
              <a:rPr lang="en-US" dirty="0" smtClean="0"/>
              <a:t>demonstrated strategic leadership in defining a new </a:t>
            </a:r>
            <a:r>
              <a:rPr lang="en-US" dirty="0"/>
              <a:t>vision and mission for </a:t>
            </a:r>
            <a:r>
              <a:rPr lang="en-US" dirty="0">
                <a:solidFill>
                  <a:srgbClr val="FF0000"/>
                </a:solidFill>
              </a:rPr>
              <a:t>Yahoo</a:t>
            </a:r>
            <a:r>
              <a:rPr lang="en-US" dirty="0"/>
              <a:t>. To put Yahoo’s new vision and mission into action, she </a:t>
            </a:r>
            <a:r>
              <a:rPr lang="en-US" dirty="0" smtClean="0"/>
              <a:t>worked </a:t>
            </a:r>
            <a:r>
              <a:rPr lang="en-US" dirty="0"/>
              <a:t>to rejuvenate Yahoo’s </a:t>
            </a:r>
            <a:r>
              <a:rPr lang="en-US" dirty="0">
                <a:solidFill>
                  <a:srgbClr val="FF0000"/>
                </a:solidFill>
              </a:rPr>
              <a:t>bureaucratic culture </a:t>
            </a:r>
            <a:r>
              <a:rPr lang="en-US" dirty="0"/>
              <a:t>and engaged in </a:t>
            </a:r>
            <a:r>
              <a:rPr lang="en-US" dirty="0">
                <a:solidFill>
                  <a:srgbClr val="FF0000"/>
                </a:solidFill>
              </a:rPr>
              <a:t>more</a:t>
            </a:r>
            <a:r>
              <a:rPr lang="en-US" dirty="0"/>
              <a:t> </a:t>
            </a:r>
            <a:r>
              <a:rPr lang="en-US" dirty="0">
                <a:solidFill>
                  <a:srgbClr val="FF0000"/>
                </a:solidFill>
              </a:rPr>
              <a:t>open and frequent </a:t>
            </a:r>
            <a:r>
              <a:rPr lang="en-US" dirty="0" smtClean="0">
                <a:solidFill>
                  <a:srgbClr val="FF0000"/>
                </a:solidFill>
              </a:rPr>
              <a:t>communication</a:t>
            </a:r>
            <a:r>
              <a:rPr lang="en-US" dirty="0"/>
              <a:t>, with weekly FYI town-hall meetings where she and other executives pro-vide updates and field </a:t>
            </a:r>
            <a:r>
              <a:rPr lang="en-US" dirty="0" smtClean="0"/>
              <a:t>questions. All </a:t>
            </a:r>
            <a:r>
              <a:rPr lang="en-US" dirty="0"/>
              <a:t>employees are expected to attend and encouraged to </a:t>
            </a:r>
            <a:r>
              <a:rPr lang="en-US" dirty="0" smtClean="0"/>
              <a:t>participate </a:t>
            </a:r>
            <a:r>
              <a:rPr lang="en-US" dirty="0"/>
              <a:t>in the Q&amp;A. Questions are submitted online during the week, and the </a:t>
            </a:r>
            <a:r>
              <a:rPr lang="en-US" dirty="0" smtClean="0"/>
              <a:t>employees </a:t>
            </a:r>
            <a:r>
              <a:rPr lang="en-US" dirty="0"/>
              <a:t>vote which questions executives should respond to.</a:t>
            </a:r>
          </a:p>
        </p:txBody>
      </p:sp>
      <p:pic>
        <p:nvPicPr>
          <p:cNvPr id="4" name="Picture 3"/>
          <p:cNvPicPr>
            <a:picLocks noChangeAspect="1"/>
          </p:cNvPicPr>
          <p:nvPr/>
        </p:nvPicPr>
        <p:blipFill>
          <a:blip r:embed="rId2"/>
          <a:stretch>
            <a:fillRect/>
          </a:stretch>
        </p:blipFill>
        <p:spPr>
          <a:xfrm>
            <a:off x="180062" y="125656"/>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365548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What do strategic leaders do?</a:t>
            </a:r>
          </a:p>
          <a:p>
            <a:pPr marL="0" indent="0" algn="just">
              <a:buNone/>
            </a:pPr>
            <a:r>
              <a:rPr lang="en-US" dirty="0" smtClean="0"/>
              <a:t>What </a:t>
            </a:r>
            <a:r>
              <a:rPr lang="en-US" dirty="0"/>
              <a:t>do strategic leaders do that makes some strategic leaders more effective than others? </a:t>
            </a:r>
            <a:r>
              <a:rPr lang="en-US" dirty="0" smtClean="0"/>
              <a:t>In </a:t>
            </a:r>
            <a:r>
              <a:rPr lang="en-US" dirty="0"/>
              <a:t>a recent study of more than 350 CEOs, strategy scholars found that they spend, on </a:t>
            </a:r>
            <a:r>
              <a:rPr lang="en-US" dirty="0" smtClean="0"/>
              <a:t>average</a:t>
            </a:r>
            <a:r>
              <a:rPr lang="en-US" dirty="0"/>
              <a:t>, 67 percent of their time in meetings, 13 percent working alone, 7 percent on e-mail, </a:t>
            </a:r>
            <a:r>
              <a:rPr lang="en-US" dirty="0" smtClean="0"/>
              <a:t>6 </a:t>
            </a:r>
            <a:r>
              <a:rPr lang="en-US" dirty="0"/>
              <a:t>percent on phone calls, 5 percent on business meals, and 2 percent on public events such </a:t>
            </a:r>
            <a:r>
              <a:rPr lang="en-US" dirty="0" smtClean="0"/>
              <a:t>as </a:t>
            </a:r>
            <a:r>
              <a:rPr lang="en-US" dirty="0"/>
              <a:t>ribbon-cutting for a new factory (see Exhibit  2.3</a:t>
            </a:r>
            <a:r>
              <a:rPr lang="en-US" dirty="0" smtClean="0"/>
              <a:t>).</a:t>
            </a:r>
            <a:r>
              <a:rPr lang="en-US" dirty="0"/>
              <a:t>Other studies have also found that most managers prefer </a:t>
            </a:r>
            <a:r>
              <a:rPr lang="en-US" dirty="0">
                <a:solidFill>
                  <a:srgbClr val="FF0000"/>
                </a:solidFill>
              </a:rPr>
              <a:t>oral communication</a:t>
            </a:r>
            <a:r>
              <a:rPr lang="en-US" dirty="0"/>
              <a:t>: CEOs spend most of their time “</a:t>
            </a:r>
            <a:r>
              <a:rPr lang="en-US" dirty="0" smtClean="0"/>
              <a:t>interacting—talking</a:t>
            </a:r>
            <a:r>
              <a:rPr lang="en-US" dirty="0"/>
              <a:t>, cajoling, soothing, selling, listening, and nodding—with a wide array of parties inside </a:t>
            </a:r>
            <a:r>
              <a:rPr lang="en-US" dirty="0" smtClean="0"/>
              <a:t>and </a:t>
            </a:r>
            <a:r>
              <a:rPr lang="en-US" dirty="0"/>
              <a:t>outside the organization.</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903669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stretch>
            <a:fillRect/>
          </a:stretch>
        </p:blipFill>
        <p:spPr>
          <a:xfrm>
            <a:off x="876823" y="1697882"/>
            <a:ext cx="9482202" cy="4878282"/>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29048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9036" y="1913307"/>
            <a:ext cx="10614764" cy="4351338"/>
          </a:xfrm>
        </p:spPr>
        <p:txBody>
          <a:bodyPr>
            <a:normAutofit/>
          </a:bodyPr>
          <a:lstStyle/>
          <a:p>
            <a:pPr marL="0" indent="0" algn="just">
              <a:buNone/>
            </a:pPr>
            <a:r>
              <a:rPr lang="en-US" dirty="0"/>
              <a:t>Surprisingly given the advances in information technology, </a:t>
            </a:r>
            <a:r>
              <a:rPr lang="en-US" dirty="0" smtClean="0"/>
              <a:t>CEOs </a:t>
            </a:r>
            <a:r>
              <a:rPr lang="en-US" dirty="0"/>
              <a:t>today spend most of their time in face-to-face meetings. They consider face-to-face </a:t>
            </a:r>
            <a:r>
              <a:rPr lang="en-US" dirty="0" smtClean="0"/>
              <a:t>meetings </a:t>
            </a:r>
            <a:r>
              <a:rPr lang="en-US" dirty="0"/>
              <a:t>most effective in getting their message across and obtaining the information they </a:t>
            </a:r>
            <a:r>
              <a:rPr lang="en-US" dirty="0" smtClean="0"/>
              <a:t>need</a:t>
            </a:r>
            <a:r>
              <a:rPr lang="en-US" dirty="0"/>
              <a:t>. Not only do meetings present data through presentations and verbal communications, </a:t>
            </a:r>
            <a:r>
              <a:rPr lang="en-US" dirty="0" smtClean="0"/>
              <a:t>but </a:t>
            </a:r>
            <a:r>
              <a:rPr lang="en-US" dirty="0"/>
              <a:t>they also enable CEOs to pick up on rich nonverbal cues such as facial expressions, body </a:t>
            </a:r>
            <a:r>
              <a:rPr lang="en-US" dirty="0" smtClean="0"/>
              <a:t>language</a:t>
            </a:r>
            <a:r>
              <a:rPr lang="en-US" dirty="0"/>
              <a:t>, and mood, that are not apparent to them if they use e-mail or Skype, for example.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57552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How do you become a strategic leader?</a:t>
            </a:r>
          </a:p>
          <a:p>
            <a:pPr marL="0" indent="0" algn="just">
              <a:buNone/>
            </a:pPr>
            <a:r>
              <a:rPr lang="en-US" dirty="0" smtClean="0"/>
              <a:t>Is </a:t>
            </a:r>
            <a:r>
              <a:rPr lang="en-US" dirty="0"/>
              <a:t>becoming an ethical and effective strategic leader innate? Can it be learned? According </a:t>
            </a:r>
            <a:r>
              <a:rPr lang="en-US" dirty="0" smtClean="0"/>
              <a:t>to </a:t>
            </a:r>
            <a:r>
              <a:rPr lang="en-US" dirty="0"/>
              <a:t>the </a:t>
            </a:r>
            <a:r>
              <a:rPr lang="en-US" i="1" dirty="0">
                <a:solidFill>
                  <a:srgbClr val="FF0000"/>
                </a:solidFill>
              </a:rPr>
              <a:t>upper-echelons theory</a:t>
            </a:r>
            <a:r>
              <a:rPr lang="en-US" dirty="0"/>
              <a:t>, organizational outcomes including strategic choices and </a:t>
            </a:r>
            <a:r>
              <a:rPr lang="en-US" dirty="0" smtClean="0"/>
              <a:t>performance </a:t>
            </a:r>
            <a:r>
              <a:rPr lang="en-US" dirty="0"/>
              <a:t>levels reflect the values of the top management </a:t>
            </a:r>
            <a:r>
              <a:rPr lang="en-US" dirty="0" smtClean="0"/>
              <a:t>team. These </a:t>
            </a:r>
            <a:r>
              <a:rPr lang="en-US" dirty="0"/>
              <a:t>are the </a:t>
            </a:r>
            <a:r>
              <a:rPr lang="en-US" dirty="0" smtClean="0"/>
              <a:t>individuals </a:t>
            </a:r>
            <a:r>
              <a:rPr lang="en-US" dirty="0"/>
              <a:t>at the upper echelons, or levels, of an organization. </a:t>
            </a:r>
            <a:r>
              <a:rPr lang="en-US" dirty="0">
                <a:solidFill>
                  <a:srgbClr val="FF0000"/>
                </a:solidFill>
              </a:rPr>
              <a:t>The theory states </a:t>
            </a:r>
            <a:r>
              <a:rPr lang="en-US" dirty="0"/>
              <a:t>that </a:t>
            </a:r>
            <a:r>
              <a:rPr lang="en-US" dirty="0" smtClean="0"/>
              <a:t>executives </a:t>
            </a:r>
            <a:r>
              <a:rPr lang="en-US" dirty="0"/>
              <a:t>interpret situations through the lens of their unique perspectives, shaped by personal </a:t>
            </a:r>
            <a:r>
              <a:rPr lang="en-US" dirty="0" smtClean="0"/>
              <a:t>circumstances</a:t>
            </a:r>
            <a:r>
              <a:rPr lang="en-US" dirty="0"/>
              <a:t>, values, and experiences</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411684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Their leadership actions reflect characteristics of age, education, and career experiences, filtered through personal interpretations of the situations they face. </a:t>
            </a:r>
            <a:r>
              <a:rPr lang="en-US" dirty="0">
                <a:solidFill>
                  <a:srgbClr val="FF0000"/>
                </a:solidFill>
              </a:rPr>
              <a:t>The upper-echelons theory </a:t>
            </a:r>
            <a:r>
              <a:rPr lang="en-US" dirty="0"/>
              <a:t>favors the idea that strong leadership is the result of </a:t>
            </a:r>
            <a:r>
              <a:rPr lang="en-US" dirty="0">
                <a:solidFill>
                  <a:srgbClr val="FF0000"/>
                </a:solidFill>
              </a:rPr>
              <a:t>both</a:t>
            </a:r>
            <a:r>
              <a:rPr lang="en-US" dirty="0"/>
              <a:t> innate abilities </a:t>
            </a:r>
            <a:r>
              <a:rPr lang="en-US" dirty="0" smtClean="0"/>
              <a:t>and learning</a:t>
            </a:r>
            <a:r>
              <a:rPr lang="en-US" dirty="0"/>
              <a: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5234808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According to the Level-5 leadership pyramid, effective strategic leaders go through </a:t>
            </a:r>
            <a:r>
              <a:rPr lang="en-US" dirty="0" smtClean="0"/>
              <a:t>a </a:t>
            </a:r>
            <a:r>
              <a:rPr lang="en-US" dirty="0"/>
              <a:t>natural progression of five levels. Each level builds upon the previous one; the man-ager can move on to the next level of leadership only when the current level has been </a:t>
            </a:r>
            <a:r>
              <a:rPr lang="en-US" dirty="0" smtClean="0"/>
              <a:t>mastered</a:t>
            </a:r>
            <a:r>
              <a:rPr lang="en-US" dirty="0"/>
              <a:t>. On the left (in Exhibit 2.4) are the capabilities associated with each level. But </a:t>
            </a:r>
            <a:r>
              <a:rPr lang="en-US" dirty="0" smtClean="0"/>
              <a:t>not </a:t>
            </a:r>
            <a:r>
              <a:rPr lang="en-US" dirty="0"/>
              <a:t>all companies are Fortune 500 behemoths. On the right we suggest that the model </a:t>
            </a:r>
            <a:r>
              <a:rPr lang="en-US" dirty="0" smtClean="0"/>
              <a:t>is </a:t>
            </a:r>
            <a:r>
              <a:rPr lang="en-US" dirty="0"/>
              <a:t>valuable as well to the individual looking to develop the capacity for greater </a:t>
            </a:r>
            <a:r>
              <a:rPr lang="en-US" dirty="0" smtClean="0"/>
              <a:t>success.</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2829553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64297" y="1825624"/>
            <a:ext cx="9958192" cy="4738013"/>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0621581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Formulating strategy across levels: </a:t>
            </a:r>
          </a:p>
          <a:p>
            <a:pPr marL="0" indent="0" algn="just">
              <a:buNone/>
            </a:pPr>
            <a:r>
              <a:rPr lang="en-US" dirty="0" smtClean="0">
                <a:solidFill>
                  <a:srgbClr val="FF0000"/>
                </a:solidFill>
              </a:rPr>
              <a:t>Corporate,  business, and functional managers</a:t>
            </a:r>
          </a:p>
          <a:p>
            <a:pPr marL="0" indent="0" algn="just">
              <a:buNone/>
            </a:pPr>
            <a:r>
              <a:rPr lang="en-US" dirty="0" smtClean="0"/>
              <a:t>According </a:t>
            </a:r>
            <a:r>
              <a:rPr lang="en-US" dirty="0"/>
              <a:t>to the upper-echelons theory, the top management team primarily determines </a:t>
            </a:r>
            <a:r>
              <a:rPr lang="en-US" dirty="0" smtClean="0"/>
              <a:t>a </a:t>
            </a:r>
            <a:r>
              <a:rPr lang="en-US" dirty="0"/>
              <a:t>firm’s ability to gain and sustain a competitive advantage through the strategies they </a:t>
            </a:r>
            <a:r>
              <a:rPr lang="en-US" dirty="0" smtClean="0"/>
              <a:t>pursue</a:t>
            </a:r>
            <a:r>
              <a:rPr lang="en-US" dirty="0"/>
              <a:t>. Given the importance of such strategies, we need to gain a deeper understanding </a:t>
            </a:r>
            <a:r>
              <a:rPr lang="en-US" dirty="0" smtClean="0"/>
              <a:t>of </a:t>
            </a:r>
            <a:r>
              <a:rPr lang="en-US" dirty="0"/>
              <a:t>how they are formed.</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5593448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Strategy </a:t>
            </a:r>
            <a:r>
              <a:rPr lang="en-US" b="1" dirty="0" smtClean="0">
                <a:solidFill>
                  <a:srgbClr val="FF0000"/>
                </a:solidFill>
              </a:rPr>
              <a:t>formulation </a:t>
            </a:r>
            <a:r>
              <a:rPr lang="en-US" dirty="0" smtClean="0"/>
              <a:t>concerns </a:t>
            </a:r>
            <a:r>
              <a:rPr lang="en-US" dirty="0"/>
              <a:t>the choice of strategy in terms of where and how to </a:t>
            </a:r>
            <a:r>
              <a:rPr lang="en-US" dirty="0" smtClean="0"/>
              <a:t> compete. In </a:t>
            </a:r>
            <a:r>
              <a:rPr lang="en-US" dirty="0"/>
              <a:t>contrast, </a:t>
            </a:r>
            <a:r>
              <a:rPr lang="en-US" b="1" dirty="0">
                <a:solidFill>
                  <a:srgbClr val="FF0000"/>
                </a:solidFill>
              </a:rPr>
              <a:t>strategy </a:t>
            </a:r>
            <a:r>
              <a:rPr lang="en-US" b="1" dirty="0" smtClean="0">
                <a:solidFill>
                  <a:srgbClr val="FF0000"/>
                </a:solidFill>
              </a:rPr>
              <a:t>implementation </a:t>
            </a:r>
            <a:r>
              <a:rPr lang="en-US" dirty="0" smtClean="0"/>
              <a:t>concerns </a:t>
            </a:r>
            <a:r>
              <a:rPr lang="en-US" dirty="0"/>
              <a:t>the organization, coordination, </a:t>
            </a:r>
            <a:r>
              <a:rPr lang="en-US" dirty="0" smtClean="0"/>
              <a:t> and </a:t>
            </a:r>
            <a:r>
              <a:rPr lang="en-US" dirty="0"/>
              <a:t>integration of how work gets </a:t>
            </a:r>
            <a:r>
              <a:rPr lang="en-US" dirty="0" smtClean="0"/>
              <a:t>done. In </a:t>
            </a:r>
            <a:r>
              <a:rPr lang="en-US" dirty="0"/>
              <a:t>short, it concerns the execution of </a:t>
            </a:r>
            <a:r>
              <a:rPr lang="en-US" dirty="0" smtClean="0"/>
              <a:t>strategy. It </a:t>
            </a:r>
            <a:r>
              <a:rPr lang="en-US" dirty="0"/>
              <a:t>is </a:t>
            </a:r>
            <a:r>
              <a:rPr lang="en-US" dirty="0" smtClean="0"/>
              <a:t> helpful </a:t>
            </a:r>
            <a:r>
              <a:rPr lang="en-US" dirty="0"/>
              <a:t>to break down strategy formulation and implementation into three distinct </a:t>
            </a:r>
            <a:r>
              <a:rPr lang="en-US" dirty="0" smtClean="0"/>
              <a:t>areas— corporate</a:t>
            </a:r>
            <a:r>
              <a:rPr lang="en-US" dirty="0"/>
              <a:t>, business, and functional</a:t>
            </a:r>
            <a:r>
              <a:rPr lang="en-US" dirty="0" smtClean="0"/>
              <a:t>.</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1636272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Corporate </a:t>
            </a:r>
            <a:r>
              <a:rPr lang="en-US" dirty="0" smtClean="0"/>
              <a:t>strategy concerns </a:t>
            </a:r>
            <a:r>
              <a:rPr lang="en-US" dirty="0"/>
              <a:t>questions relating to where to compete in terms of </a:t>
            </a:r>
            <a:r>
              <a:rPr lang="en-US" dirty="0" smtClean="0"/>
              <a:t>industry</a:t>
            </a:r>
            <a:r>
              <a:rPr lang="en-US" dirty="0"/>
              <a:t>, markets, and geography.</a:t>
            </a:r>
          </a:p>
          <a:p>
            <a:pPr marL="0" indent="0" algn="just">
              <a:buNone/>
            </a:pPr>
            <a:r>
              <a:rPr lang="en-US" dirty="0"/>
              <a:t>■  Business </a:t>
            </a:r>
            <a:r>
              <a:rPr lang="en-US" dirty="0" smtClean="0"/>
              <a:t>strategy concerns </a:t>
            </a:r>
            <a:r>
              <a:rPr lang="en-US" dirty="0"/>
              <a:t>the question of how to compete. Three generic business strategies are available: cost leadership, differentiation, or value innovation.</a:t>
            </a:r>
          </a:p>
          <a:p>
            <a:pPr marL="0" indent="0" algn="just">
              <a:buNone/>
            </a:pPr>
            <a:r>
              <a:rPr lang="en-US" dirty="0"/>
              <a:t>■  Functional </a:t>
            </a:r>
            <a:r>
              <a:rPr lang="en-US" dirty="0" smtClean="0"/>
              <a:t>strategy concerns </a:t>
            </a:r>
            <a:r>
              <a:rPr lang="en-US" dirty="0"/>
              <a:t>the question of how to implement a chosen business strategy</a:t>
            </a:r>
            <a:r>
              <a:rPr lang="en-US" dirty="0" smtClean="0"/>
              <a:t>.</a:t>
            </a:r>
          </a:p>
          <a:p>
            <a:pPr marL="0" indent="0" algn="just">
              <a:buNone/>
            </a:pPr>
            <a:r>
              <a:rPr lang="en-US" dirty="0"/>
              <a:t>Exhibit 2.5 shows the three areas of strategy formulation.</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234305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688932" y="1773831"/>
            <a:ext cx="10571967" cy="4740495"/>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679213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Although we generally speak of the firm in an abstract form, individual employees make strategic decisions—whether at the corporate, business, or functional level. Corporate </a:t>
            </a:r>
            <a:r>
              <a:rPr lang="en-US" dirty="0" smtClean="0"/>
              <a:t>executives at </a:t>
            </a:r>
            <a:r>
              <a:rPr lang="en-US" dirty="0"/>
              <a:t>headquarters formulate corporate strategy.  Corporate executives need to decide in which industries, markets, and geographies their companies should compete. They need to formulate a strategy that can create synergies across business units that may be quite different, and determine the boundaries of the firm by deciding whether to enter certain industries and markets and whether to sell certain divisions.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135871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They are responsible for setting </a:t>
            </a:r>
            <a:r>
              <a:rPr lang="en-US" dirty="0" smtClean="0"/>
              <a:t>overarching </a:t>
            </a:r>
            <a:r>
              <a:rPr lang="en-US" dirty="0"/>
              <a:t>strategic objectives and allocating scarce resources among different business </a:t>
            </a:r>
            <a:r>
              <a:rPr lang="en-US" dirty="0" smtClean="0"/>
              <a:t>divisions</a:t>
            </a:r>
            <a:r>
              <a:rPr lang="en-US" dirty="0"/>
              <a:t>, monitoring performance, and making adjustments to the overall portfolio of </a:t>
            </a:r>
            <a:r>
              <a:rPr lang="en-US" dirty="0" smtClean="0"/>
              <a:t>businesses </a:t>
            </a:r>
            <a:r>
              <a:rPr lang="en-US" dirty="0"/>
              <a:t>as needed. </a:t>
            </a:r>
            <a:r>
              <a:rPr lang="en-US" dirty="0" smtClean="0"/>
              <a:t>The objective </a:t>
            </a:r>
            <a:r>
              <a:rPr lang="en-US" dirty="0"/>
              <a:t>of corporate-level strategy is to increase overall corporate </a:t>
            </a:r>
            <a:r>
              <a:rPr lang="en-US" dirty="0" smtClean="0"/>
              <a:t>value </a:t>
            </a:r>
            <a:r>
              <a:rPr lang="en-US" dirty="0"/>
              <a:t>so that it is higher than the sum of the individual business units</a:t>
            </a:r>
            <a:r>
              <a:rPr lang="en-US" dirty="0" smtClean="0"/>
              <a:t>. </a:t>
            </a:r>
            <a:endParaRPr lang="en-US" dirty="0"/>
          </a:p>
        </p:txBody>
      </p:sp>
      <p:pic>
        <p:nvPicPr>
          <p:cNvPr id="5" name="Picture 4"/>
          <p:cNvPicPr>
            <a:picLocks noChangeAspect="1"/>
          </p:cNvPicPr>
          <p:nvPr/>
        </p:nvPicPr>
        <p:blipFill>
          <a:blip r:embed="rId2"/>
          <a:stretch>
            <a:fillRect/>
          </a:stretch>
        </p:blipFill>
        <p:spPr>
          <a:xfrm>
            <a:off x="180062" y="87682"/>
            <a:ext cx="11173738" cy="1610200"/>
          </a:xfrm>
          <a:prstGeom prst="rect">
            <a:avLst/>
          </a:prstGeom>
        </p:spPr>
      </p:pic>
      <p:sp>
        <p:nvSpPr>
          <p:cNvPr id="6" name="TextBox 5"/>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7" name="TextBox 6"/>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2860401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i="1" dirty="0">
                <a:solidFill>
                  <a:srgbClr val="FF0000"/>
                </a:solidFill>
              </a:rPr>
              <a:t>Business </a:t>
            </a:r>
            <a:r>
              <a:rPr lang="en-US" i="1" dirty="0" smtClean="0">
                <a:solidFill>
                  <a:srgbClr val="FF0000"/>
                </a:solidFill>
              </a:rPr>
              <a:t>strategy </a:t>
            </a:r>
            <a:r>
              <a:rPr lang="en-US" dirty="0" smtClean="0"/>
              <a:t>occurs </a:t>
            </a:r>
            <a:r>
              <a:rPr lang="en-US" dirty="0"/>
              <a:t>within strategic business units, or SBUs, the standalone </a:t>
            </a:r>
            <a:r>
              <a:rPr lang="en-US" dirty="0" smtClean="0"/>
              <a:t>divisions </a:t>
            </a:r>
            <a:r>
              <a:rPr lang="en-US" dirty="0"/>
              <a:t>of a larger conglomerate, each with its own profit-and-loss </a:t>
            </a:r>
            <a:r>
              <a:rPr lang="en-US" dirty="0" smtClean="0"/>
              <a:t>responsibility</a:t>
            </a:r>
            <a:r>
              <a:rPr lang="en-US" dirty="0"/>
              <a:t>. General managers in SBUs must answer business strategy questions </a:t>
            </a:r>
            <a:r>
              <a:rPr lang="en-US" dirty="0" smtClean="0"/>
              <a:t>relating </a:t>
            </a:r>
            <a:r>
              <a:rPr lang="en-US" dirty="0"/>
              <a:t>to how to compete in order to achieve superior performance. </a:t>
            </a:r>
            <a:r>
              <a:rPr lang="en-US" dirty="0" smtClean="0"/>
              <a:t>Within </a:t>
            </a:r>
            <a:r>
              <a:rPr lang="en-US" dirty="0"/>
              <a:t>the guidelines received from corporate headquarters, they formulate </a:t>
            </a:r>
            <a:r>
              <a:rPr lang="en-US" dirty="0" smtClean="0"/>
              <a:t>an </a:t>
            </a:r>
            <a:r>
              <a:rPr lang="en-US" dirty="0"/>
              <a:t>appropriate generic business strategy, including cost leadership, </a:t>
            </a:r>
            <a:r>
              <a:rPr lang="en-US" dirty="0" smtClean="0"/>
              <a:t>differentiation</a:t>
            </a:r>
            <a:r>
              <a:rPr lang="en-US" dirty="0"/>
              <a:t>, or value innovation, in their quest for competitive advantage.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0681346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Within each strategic business unit are various </a:t>
            </a:r>
            <a:r>
              <a:rPr lang="en-US" dirty="0">
                <a:solidFill>
                  <a:srgbClr val="FF0000"/>
                </a:solidFill>
              </a:rPr>
              <a:t>business functions</a:t>
            </a:r>
            <a:r>
              <a:rPr lang="en-US" dirty="0"/>
              <a:t>:</a:t>
            </a:r>
          </a:p>
          <a:p>
            <a:pPr marL="0" indent="0" algn="just">
              <a:buNone/>
            </a:pPr>
            <a:r>
              <a:rPr lang="en-US" dirty="0"/>
              <a:t>accounting, finance, human resources, product development, operations, </a:t>
            </a:r>
            <a:r>
              <a:rPr lang="en-US" dirty="0" smtClean="0"/>
              <a:t>manufacturing</a:t>
            </a:r>
            <a:r>
              <a:rPr lang="en-US" dirty="0"/>
              <a:t>, marketing, and customer service. Each functional </a:t>
            </a:r>
            <a:r>
              <a:rPr lang="en-US" dirty="0" smtClean="0"/>
              <a:t>manager is </a:t>
            </a:r>
            <a:r>
              <a:rPr lang="en-US" dirty="0"/>
              <a:t>responsible for decisions and actions within a single functional area. </a:t>
            </a:r>
            <a:r>
              <a:rPr lang="en-US" dirty="0" smtClean="0"/>
              <a:t>These </a:t>
            </a:r>
            <a:r>
              <a:rPr lang="en-US" dirty="0"/>
              <a:t>decisions aid in the implementation of the business-level strategy, </a:t>
            </a:r>
            <a:r>
              <a:rPr lang="en-US" dirty="0" smtClean="0"/>
              <a:t>made </a:t>
            </a:r>
            <a:r>
              <a:rPr lang="en-US" dirty="0"/>
              <a:t>at the level above.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508466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2.3 The Strategic Management Process</a:t>
            </a:r>
          </a:p>
          <a:p>
            <a:pPr marL="0" indent="0" algn="just">
              <a:buNone/>
            </a:pPr>
            <a:r>
              <a:rPr lang="en-US" dirty="0"/>
              <a:t>We have gained some insight into the corporate, business, and functional levels of strategy. </a:t>
            </a:r>
            <a:r>
              <a:rPr lang="en-US" dirty="0" smtClean="0"/>
              <a:t>Next</a:t>
            </a:r>
            <a:r>
              <a:rPr lang="en-US" dirty="0"/>
              <a:t>, we turn to the process or method by which strategic leaders formulate and implement </a:t>
            </a:r>
            <a:r>
              <a:rPr lang="en-US" dirty="0" smtClean="0"/>
              <a:t> strategy</a:t>
            </a:r>
            <a:r>
              <a:rPr lang="en-US" dirty="0"/>
              <a:t>. When strategizing for competitive advantage, managers rely on </a:t>
            </a:r>
            <a:r>
              <a:rPr lang="en-US" dirty="0" smtClean="0"/>
              <a:t>three approaches</a:t>
            </a:r>
            <a:r>
              <a:rPr lang="en-US" dirty="0"/>
              <a:t>:</a:t>
            </a:r>
          </a:p>
          <a:p>
            <a:pPr marL="0" indent="0" algn="just">
              <a:buNone/>
            </a:pPr>
            <a:r>
              <a:rPr lang="en-US" dirty="0"/>
              <a:t>1.  Strategic planning.</a:t>
            </a:r>
          </a:p>
          <a:p>
            <a:pPr marL="0" indent="0" algn="just">
              <a:buNone/>
            </a:pPr>
            <a:r>
              <a:rPr lang="en-US" dirty="0"/>
              <a:t>2.  Scenario planning.</a:t>
            </a:r>
          </a:p>
          <a:p>
            <a:pPr marL="0" indent="0" algn="just">
              <a:buNone/>
            </a:pPr>
            <a:r>
              <a:rPr lang="en-US" dirty="0"/>
              <a:t>3.  Strategy as planned emergence.</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353890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 Top-down strategic planning</a:t>
            </a:r>
          </a:p>
          <a:p>
            <a:pPr marL="0" indent="0" algn="just">
              <a:buNone/>
            </a:pPr>
            <a:r>
              <a:rPr lang="en-US" dirty="0" smtClean="0"/>
              <a:t>The </a:t>
            </a:r>
            <a:r>
              <a:rPr lang="en-US" dirty="0"/>
              <a:t>prosperous decades after World War II resulted in tremendous growth of corporations. </a:t>
            </a:r>
            <a:r>
              <a:rPr lang="en-US" dirty="0" smtClean="0"/>
              <a:t>As </a:t>
            </a:r>
            <a:r>
              <a:rPr lang="en-US" dirty="0"/>
              <a:t>company executives needed a way to manage ever more complex firms more </a:t>
            </a:r>
            <a:r>
              <a:rPr lang="en-US" dirty="0" smtClean="0"/>
              <a:t>effectively</a:t>
            </a:r>
            <a:r>
              <a:rPr lang="en-US" dirty="0"/>
              <a:t>, they began to use strategic </a:t>
            </a:r>
            <a:r>
              <a:rPr lang="en-US" dirty="0" smtClean="0"/>
              <a:t>planning. </a:t>
            </a:r>
            <a:r>
              <a:rPr lang="en-US" b="1" dirty="0" smtClean="0">
                <a:solidFill>
                  <a:srgbClr val="FF0000"/>
                </a:solidFill>
              </a:rPr>
              <a:t>Top-down </a:t>
            </a:r>
            <a:r>
              <a:rPr lang="en-US" b="1" dirty="0">
                <a:solidFill>
                  <a:srgbClr val="FF0000"/>
                </a:solidFill>
              </a:rPr>
              <a:t>strategic planning</a:t>
            </a:r>
            <a:r>
              <a:rPr lang="en-US" dirty="0"/>
              <a:t>, derived from </a:t>
            </a:r>
            <a:r>
              <a:rPr lang="en-US" dirty="0" smtClean="0"/>
              <a:t>military </a:t>
            </a:r>
            <a:r>
              <a:rPr lang="en-US" dirty="0"/>
              <a:t>strategy</a:t>
            </a:r>
            <a:r>
              <a:rPr lang="en-US" dirty="0">
                <a:solidFill>
                  <a:srgbClr val="00B050"/>
                </a:solidFill>
              </a:rPr>
              <a:t>, is a rational process through which executives attempt to program future </a:t>
            </a:r>
            <a:r>
              <a:rPr lang="en-US" dirty="0" smtClean="0">
                <a:solidFill>
                  <a:srgbClr val="00B050"/>
                </a:solidFill>
              </a:rPr>
              <a:t>success. </a:t>
            </a:r>
            <a:r>
              <a:rPr lang="en-US" dirty="0" smtClean="0"/>
              <a:t>In </a:t>
            </a:r>
            <a:r>
              <a:rPr lang="en-US" dirty="0"/>
              <a:t>this approach, all strategic intelligence and decision-making responsibilities </a:t>
            </a:r>
            <a:r>
              <a:rPr lang="en-US" dirty="0" smtClean="0"/>
              <a:t>are </a:t>
            </a:r>
            <a:r>
              <a:rPr lang="en-US" dirty="0"/>
              <a:t>concentrated in the office of the CEO. The CEO, much like a military general, leads the </a:t>
            </a:r>
            <a:r>
              <a:rPr lang="en-US" dirty="0" smtClean="0"/>
              <a:t>company </a:t>
            </a:r>
            <a:r>
              <a:rPr lang="en-US" dirty="0"/>
              <a:t>strategically through competitive </a:t>
            </a:r>
            <a:r>
              <a:rPr lang="en-US" dirty="0" smtClean="0"/>
              <a:t>battles.</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729284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5778" y="1862807"/>
            <a:ext cx="4773460" cy="4351338"/>
          </a:xfrm>
        </p:spPr>
        <p:txBody>
          <a:bodyPr>
            <a:normAutofit/>
          </a:bodyPr>
          <a:lstStyle/>
          <a:p>
            <a:pPr marL="0" indent="0" algn="just">
              <a:buNone/>
            </a:pPr>
            <a:r>
              <a:rPr lang="en-US" sz="2400" dirty="0"/>
              <a:t>Exhibit  2.6 shows the three steps of analysis, formulation, and implementation in a </a:t>
            </a:r>
            <a:r>
              <a:rPr lang="en-US" sz="2400" dirty="0" smtClean="0"/>
              <a:t>traditional </a:t>
            </a:r>
            <a:r>
              <a:rPr lang="en-US" sz="2400" dirty="0"/>
              <a:t>top-down strategic planning process. Strategic planners provide detailed </a:t>
            </a:r>
            <a:r>
              <a:rPr lang="en-US" sz="2400" dirty="0" smtClean="0"/>
              <a:t>analyses </a:t>
            </a:r>
            <a:r>
              <a:rPr lang="en-US" sz="2400" dirty="0"/>
              <a:t>of internal and external data and apply it to all quantifiable areas: prices, costs, mar-gins, market demand, head count, and production runs. Five-year plans, revisited regularly, </a:t>
            </a:r>
            <a:r>
              <a:rPr lang="en-US" sz="2400" dirty="0" smtClean="0"/>
              <a:t>predict </a:t>
            </a:r>
            <a:r>
              <a:rPr lang="en-US" sz="2400" dirty="0"/>
              <a:t>future sales based on anticipated growth. </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2" name="Picture 1"/>
          <p:cNvPicPr>
            <a:picLocks noChangeAspect="1"/>
          </p:cNvPicPr>
          <p:nvPr/>
        </p:nvPicPr>
        <p:blipFill>
          <a:blip r:embed="rId3"/>
          <a:stretch>
            <a:fillRect/>
          </a:stretch>
        </p:blipFill>
        <p:spPr>
          <a:xfrm>
            <a:off x="6237962" y="1773830"/>
            <a:ext cx="4969585" cy="4734847"/>
          </a:xfrm>
          <a:prstGeom prst="rect">
            <a:avLst/>
          </a:prstGeom>
        </p:spPr>
      </p:pic>
    </p:spTree>
    <p:extLst>
      <p:ext uri="{BB962C8B-B14F-4D97-AF65-F5344CB8AC3E}">
        <p14:creationId xmlns:p14="http://schemas.microsoft.com/office/powerpoint/2010/main" val="13503174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Top executives tie the allocation of the </a:t>
            </a:r>
            <a:r>
              <a:rPr lang="en-US" dirty="0" smtClean="0"/>
              <a:t>annual </a:t>
            </a:r>
            <a:r>
              <a:rPr lang="en-US" dirty="0"/>
              <a:t>corporate budget to the strategic plan and monitor ongoing performance </a:t>
            </a:r>
            <a:r>
              <a:rPr lang="en-US" dirty="0" smtClean="0"/>
              <a:t>accordingly</a:t>
            </a:r>
            <a:r>
              <a:rPr lang="en-US" dirty="0"/>
              <a:t>. Based on a careful analysis of these data, top managers reconfirm or adjust the </a:t>
            </a:r>
            <a:r>
              <a:rPr lang="en-US" dirty="0" smtClean="0"/>
              <a:t>company’s </a:t>
            </a:r>
            <a:r>
              <a:rPr lang="en-US" dirty="0"/>
              <a:t>vision, mission, and values before formulating corporate, business, and functional </a:t>
            </a:r>
            <a:r>
              <a:rPr lang="en-US" dirty="0" smtClean="0"/>
              <a:t>strategies</a:t>
            </a:r>
            <a:r>
              <a:rPr lang="en-US" dirty="0"/>
              <a:t>. Appropriate organizational structures and controls as well as governance </a:t>
            </a:r>
            <a:r>
              <a:rPr lang="en-US" dirty="0" smtClean="0"/>
              <a:t>mechanisms </a:t>
            </a:r>
            <a:r>
              <a:rPr lang="en-US" dirty="0"/>
              <a:t>aid </a:t>
            </a:r>
            <a:r>
              <a:rPr lang="en-US" dirty="0" smtClean="0"/>
              <a:t>in effective </a:t>
            </a:r>
            <a:r>
              <a:rPr lang="en-US" dirty="0"/>
              <a:t>implementation.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4936292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Top-down strategic planning </a:t>
            </a:r>
            <a:r>
              <a:rPr lang="en-US" dirty="0"/>
              <a:t>more often rests on the assumption that we can predict the </a:t>
            </a:r>
            <a:r>
              <a:rPr lang="en-US" dirty="0" smtClean="0"/>
              <a:t>future </a:t>
            </a:r>
            <a:r>
              <a:rPr lang="en-US" dirty="0"/>
              <a:t>from the past. The approach works reasonably well when the environment does not </a:t>
            </a:r>
            <a:r>
              <a:rPr lang="en-US" dirty="0" smtClean="0"/>
              <a:t>change </a:t>
            </a:r>
            <a:r>
              <a:rPr lang="en-US" dirty="0"/>
              <a:t>much. One major shortcoming of the top-down strategic planning approach is that </a:t>
            </a:r>
            <a:r>
              <a:rPr lang="en-US" dirty="0" smtClean="0"/>
              <a:t>the </a:t>
            </a:r>
            <a:r>
              <a:rPr lang="en-US" dirty="0"/>
              <a:t>formulation of strategy is separate from implementation, and thinking about strategy is separate from doing it</a:t>
            </a:r>
            <a:r>
              <a:rPr lang="en-US" dirty="0" smtClean="0"/>
              <a:t>. Information </a:t>
            </a:r>
            <a:r>
              <a:rPr lang="en-US" dirty="0"/>
              <a:t>flows one </a:t>
            </a:r>
            <a:r>
              <a:rPr lang="en-US" dirty="0" smtClean="0"/>
              <a:t>way </a:t>
            </a:r>
            <a:r>
              <a:rPr lang="en-US" dirty="0"/>
              <a:t>only: from the top down. Another short-coming of the strategic planning approach is </a:t>
            </a:r>
            <a:r>
              <a:rPr lang="en-US" dirty="0" smtClean="0"/>
              <a:t>that </a:t>
            </a:r>
            <a:r>
              <a:rPr lang="en-US" dirty="0"/>
              <a:t>we simply cannot know the future. There </a:t>
            </a:r>
            <a:r>
              <a:rPr lang="en-US" dirty="0" smtClean="0"/>
              <a:t>is </a:t>
            </a:r>
            <a:r>
              <a:rPr lang="en-US" dirty="0"/>
              <a:t>no data.</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6915347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Scenario planning</a:t>
            </a:r>
          </a:p>
          <a:p>
            <a:pPr marL="0" indent="0" algn="just">
              <a:buNone/>
            </a:pPr>
            <a:r>
              <a:rPr lang="en-US" dirty="0" smtClean="0"/>
              <a:t>Given </a:t>
            </a:r>
            <a:r>
              <a:rPr lang="en-US" dirty="0"/>
              <a:t>that the only constant is change, should managers even try to strategically plan </a:t>
            </a:r>
            <a:r>
              <a:rPr lang="en-US" dirty="0" smtClean="0"/>
              <a:t>for </a:t>
            </a:r>
            <a:r>
              <a:rPr lang="en-US" dirty="0"/>
              <a:t>the future? The answer is yes—but they also need to expect that unpredictable events </a:t>
            </a:r>
            <a:r>
              <a:rPr lang="en-US" dirty="0" smtClean="0"/>
              <a:t>will </a:t>
            </a:r>
            <a:r>
              <a:rPr lang="en-US" dirty="0"/>
              <a:t>happen. We can compare strategic planning in a fast-changing environment to a fire </a:t>
            </a:r>
            <a:r>
              <a:rPr lang="en-US" dirty="0" smtClean="0"/>
              <a:t>department operation. There </a:t>
            </a:r>
            <a:r>
              <a:rPr lang="en-US" dirty="0"/>
              <a:t>is no way to know where and when the next emergency will </a:t>
            </a:r>
            <a:r>
              <a:rPr lang="en-US" dirty="0" smtClean="0"/>
              <a:t>arise</a:t>
            </a:r>
            <a:r>
              <a:rPr lang="en-US" dirty="0"/>
              <a:t>, nor can we know its magnitude beforehand. Nonetheless, fire chiefs put contingency </a:t>
            </a:r>
            <a:r>
              <a:rPr lang="en-US" dirty="0" smtClean="0"/>
              <a:t>plans </a:t>
            </a:r>
            <a:r>
              <a:rPr lang="en-US" dirty="0"/>
              <a:t>in place to address a wide range of emergencies along different dimensions.</a:t>
            </a:r>
          </a:p>
        </p:txBody>
      </p:sp>
      <p:pic>
        <p:nvPicPr>
          <p:cNvPr id="4" name="Picture 3"/>
          <p:cNvPicPr>
            <a:picLocks noChangeAspect="1"/>
          </p:cNvPicPr>
          <p:nvPr/>
        </p:nvPicPr>
        <p:blipFill>
          <a:blip r:embed="rId2"/>
          <a:stretch>
            <a:fillRect/>
          </a:stretch>
        </p:blipFill>
        <p:spPr>
          <a:xfrm>
            <a:off x="180062" y="0"/>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263963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In the same way, </a:t>
            </a:r>
            <a:r>
              <a:rPr lang="en-US" b="1" dirty="0">
                <a:solidFill>
                  <a:srgbClr val="FF0000"/>
                </a:solidFill>
              </a:rPr>
              <a:t>scenario </a:t>
            </a:r>
            <a:r>
              <a:rPr lang="en-US" b="1" dirty="0" smtClean="0">
                <a:solidFill>
                  <a:srgbClr val="FF0000"/>
                </a:solidFill>
              </a:rPr>
              <a:t>planning </a:t>
            </a:r>
            <a:r>
              <a:rPr lang="en-US" dirty="0" smtClean="0"/>
              <a:t>asks </a:t>
            </a:r>
            <a:r>
              <a:rPr lang="en-US" dirty="0"/>
              <a:t>those “what if” questions. Similar to top-down </a:t>
            </a:r>
            <a:r>
              <a:rPr lang="en-US" dirty="0" smtClean="0"/>
              <a:t>strategic </a:t>
            </a:r>
            <a:r>
              <a:rPr lang="en-US" dirty="0"/>
              <a:t>planning, scenario planning also starts with a top-down approach to the strategy </a:t>
            </a:r>
            <a:r>
              <a:rPr lang="en-US" dirty="0" smtClean="0"/>
              <a:t>process</a:t>
            </a:r>
            <a:r>
              <a:rPr lang="en-US" dirty="0"/>
              <a:t>. In addition, in scenario planning, top management envisions different scenarios, </a:t>
            </a:r>
            <a:r>
              <a:rPr lang="en-US" dirty="0" smtClean="0"/>
              <a:t>to </a:t>
            </a:r>
            <a:r>
              <a:rPr lang="en-US" dirty="0"/>
              <a:t>anticipate plausible futures in order to derive strategic responses. For example, new laws </a:t>
            </a:r>
            <a:r>
              <a:rPr lang="en-US" dirty="0" smtClean="0"/>
              <a:t>might </a:t>
            </a:r>
            <a:r>
              <a:rPr lang="en-US" dirty="0"/>
              <a:t>restrict carbon emissions or expand employee health care. </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0576416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Demographic shifts may </a:t>
            </a:r>
            <a:r>
              <a:rPr lang="en-US" dirty="0" smtClean="0"/>
              <a:t>alter </a:t>
            </a:r>
            <a:r>
              <a:rPr lang="en-US" dirty="0"/>
              <a:t>the ethnic diversity of a nation; changing tastes or </a:t>
            </a:r>
            <a:r>
              <a:rPr lang="en-US" dirty="0" smtClean="0"/>
              <a:t>economic conditions </a:t>
            </a:r>
            <a:r>
              <a:rPr lang="en-US" dirty="0"/>
              <a:t>will affect </a:t>
            </a:r>
            <a:r>
              <a:rPr lang="en-US" dirty="0" smtClean="0"/>
              <a:t>consumer behavior. Technological </a:t>
            </a:r>
            <a:r>
              <a:rPr lang="en-US" dirty="0"/>
              <a:t>advance may provide completely new products, processes, </a:t>
            </a:r>
            <a:r>
              <a:rPr lang="en-US" dirty="0" smtClean="0"/>
              <a:t>and </a:t>
            </a:r>
            <a:r>
              <a:rPr lang="en-US" dirty="0"/>
              <a:t>services. How would any of these changes affect a firm, and how should it respond? </a:t>
            </a:r>
            <a:r>
              <a:rPr lang="en-US" dirty="0" smtClean="0"/>
              <a:t>Scenario </a:t>
            </a:r>
            <a:r>
              <a:rPr lang="en-US" dirty="0"/>
              <a:t>planning takes place at both the corporate and business levels of strategy.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7442355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model the scenario-planning approach, place the elements in the AFI strategy frame-work in a continuous feedback loop, where Analysis leads to Formulation to </a:t>
            </a:r>
            <a:r>
              <a:rPr lang="en-US" dirty="0" smtClean="0"/>
              <a:t>Implementation </a:t>
            </a:r>
            <a:r>
              <a:rPr lang="en-US" dirty="0"/>
              <a:t>and back to Analysis. Exhibit 2.7 elaborates on this simple feedback loop to show the </a:t>
            </a:r>
            <a:r>
              <a:rPr lang="en-US" dirty="0" smtClean="0"/>
              <a:t>dynamic </a:t>
            </a:r>
            <a:r>
              <a:rPr lang="en-US" dirty="0"/>
              <a:t>and iterative method of scenario planning.</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8079237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51562" y="1603332"/>
            <a:ext cx="9970717" cy="5098093"/>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390020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a:t>
            </a:r>
            <a:r>
              <a:rPr lang="en-US" b="1" dirty="0" smtClean="0">
                <a:solidFill>
                  <a:srgbClr val="FF0000"/>
                </a:solidFill>
              </a:rPr>
              <a:t> Strategy as planned emergence: top-down and bottom-up</a:t>
            </a:r>
          </a:p>
          <a:p>
            <a:pPr marL="0" indent="0" algn="just">
              <a:buNone/>
            </a:pPr>
            <a:r>
              <a:rPr lang="en-US" dirty="0" smtClean="0"/>
              <a:t>Critics </a:t>
            </a:r>
            <a:r>
              <a:rPr lang="en-US" dirty="0"/>
              <a:t>of top-down and scenario planning argue that strategic </a:t>
            </a:r>
            <a:r>
              <a:rPr lang="en-US" dirty="0" smtClean="0"/>
              <a:t>planning is </a:t>
            </a:r>
            <a:r>
              <a:rPr lang="en-US" dirty="0"/>
              <a:t>not the same </a:t>
            </a:r>
            <a:r>
              <a:rPr lang="en-US" dirty="0" smtClean="0"/>
              <a:t>as </a:t>
            </a:r>
            <a:r>
              <a:rPr lang="en-US" dirty="0"/>
              <a:t>strategic </a:t>
            </a:r>
            <a:r>
              <a:rPr lang="en-US" dirty="0" smtClean="0"/>
              <a:t>thinking. In </a:t>
            </a:r>
            <a:r>
              <a:rPr lang="en-US" dirty="0"/>
              <a:t>fact, they argue the strategic-planning processes are often too </a:t>
            </a:r>
            <a:r>
              <a:rPr lang="en-US" dirty="0" smtClean="0"/>
              <a:t>regimented </a:t>
            </a:r>
            <a:r>
              <a:rPr lang="en-US" dirty="0"/>
              <a:t>and confining. As such, they lack the flexibility needed for quick and effective </a:t>
            </a:r>
            <a:r>
              <a:rPr lang="en-US" dirty="0" smtClean="0"/>
              <a:t>response</a:t>
            </a:r>
            <a:r>
              <a:rPr lang="en-US" dirty="0"/>
              <a:t>. Managers engaged in a more formalized approach to the strategy process may </a:t>
            </a:r>
            <a:r>
              <a:rPr lang="en-US" dirty="0" smtClean="0"/>
              <a:t>also </a:t>
            </a:r>
            <a:r>
              <a:rPr lang="en-US" dirty="0"/>
              <a:t>fall prey to an </a:t>
            </a:r>
            <a:r>
              <a:rPr lang="en-US" b="1" dirty="0">
                <a:solidFill>
                  <a:srgbClr val="FF0000"/>
                </a:solidFill>
              </a:rPr>
              <a:t>illusion of control</a:t>
            </a:r>
            <a:r>
              <a:rPr lang="en-US" dirty="0"/>
              <a:t>, which describes a tendency by managers to </a:t>
            </a:r>
            <a:r>
              <a:rPr lang="en-US" dirty="0" smtClean="0"/>
              <a:t>overestimate </a:t>
            </a:r>
            <a:r>
              <a:rPr lang="en-US" dirty="0"/>
              <a:t>their ability to control events.</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2403810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2410"/>
            <a:ext cx="10515600" cy="4351338"/>
          </a:xfrm>
        </p:spPr>
        <p:txBody>
          <a:bodyPr>
            <a:normAutofit lnSpcReduction="10000"/>
          </a:bodyPr>
          <a:lstStyle/>
          <a:p>
            <a:pPr marL="0" indent="0" algn="just">
              <a:buNone/>
            </a:pPr>
            <a:r>
              <a:rPr lang="en-US" dirty="0"/>
              <a:t>Hard numbers in a strategic plan can convey a false </a:t>
            </a:r>
            <a:r>
              <a:rPr lang="en-US" dirty="0" smtClean="0"/>
              <a:t>sense </a:t>
            </a:r>
            <a:r>
              <a:rPr lang="en-US" dirty="0"/>
              <a:t>of security. According to critics of strategic planning, to be successful, a strategy </a:t>
            </a:r>
            <a:r>
              <a:rPr lang="en-US" dirty="0" smtClean="0"/>
              <a:t> should </a:t>
            </a:r>
            <a:r>
              <a:rPr lang="en-US" dirty="0"/>
              <a:t>be based on an inspiring vision and not on hard data alone. They advise that </a:t>
            </a:r>
            <a:r>
              <a:rPr lang="en-US" dirty="0" smtClean="0"/>
              <a:t>managers </a:t>
            </a:r>
            <a:r>
              <a:rPr lang="en-US" dirty="0"/>
              <a:t>should focus on all types of </a:t>
            </a:r>
            <a:r>
              <a:rPr lang="en-US" dirty="0" smtClean="0"/>
              <a:t>information sources</a:t>
            </a:r>
            <a:r>
              <a:rPr lang="en-US" dirty="0"/>
              <a:t>, including soft sources that can </a:t>
            </a:r>
            <a:r>
              <a:rPr lang="en-US" dirty="0" smtClean="0"/>
              <a:t>generate </a:t>
            </a:r>
            <a:r>
              <a:rPr lang="en-US" dirty="0"/>
              <a:t>new insights, such as personal experience, deep domain expertise, or the insights of </a:t>
            </a:r>
            <a:r>
              <a:rPr lang="en-US" dirty="0" smtClean="0"/>
              <a:t> front-line </a:t>
            </a:r>
            <a:r>
              <a:rPr lang="en-US" dirty="0"/>
              <a:t>employees</a:t>
            </a:r>
            <a:r>
              <a:rPr lang="en-US" dirty="0" smtClean="0"/>
              <a:t>.</a:t>
            </a:r>
            <a:r>
              <a:rPr lang="en-US" dirty="0"/>
              <a:t> The important work, according to this viewpoint, is to synthesize all </a:t>
            </a:r>
            <a:r>
              <a:rPr lang="en-US" dirty="0" smtClean="0"/>
              <a:t> available </a:t>
            </a:r>
            <a:r>
              <a:rPr lang="en-US" dirty="0"/>
              <a:t>input from different internal and external sources into an overall strategic vision. </a:t>
            </a:r>
            <a:r>
              <a:rPr lang="en-US" dirty="0" smtClean="0"/>
              <a:t>This </a:t>
            </a:r>
            <a:r>
              <a:rPr lang="en-US" dirty="0"/>
              <a:t>vision in turn should then guide the firm’s strategy, as discussed earlier in this chapter.</a:t>
            </a:r>
          </a:p>
          <a:p>
            <a:pPr marL="0" indent="0" algn="just">
              <a:buNone/>
            </a:pPr>
            <a:r>
              <a:rPr lang="en-US" dirty="0" smtClean="0"/>
              <a:t> </a:t>
            </a: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0628139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According to this more holistic model</a:t>
            </a:r>
            <a:r>
              <a:rPr lang="en-US" dirty="0"/>
              <a:t>, the strategy process also begins with a top-down strategic plan based on analysis of external and internal environments. This analysis </a:t>
            </a:r>
            <a:r>
              <a:rPr lang="en-US" dirty="0" smtClean="0"/>
              <a:t>completes </a:t>
            </a:r>
            <a:r>
              <a:rPr lang="en-US" dirty="0"/>
              <a:t>the first stage of the AFI framework (see Exhibit  2.8). Top-level executives then </a:t>
            </a:r>
            <a:r>
              <a:rPr lang="en-US" dirty="0" smtClean="0"/>
              <a:t>design </a:t>
            </a:r>
            <a:r>
              <a:rPr lang="en-US" dirty="0"/>
              <a:t>an </a:t>
            </a:r>
            <a:r>
              <a:rPr lang="en-US" b="1" dirty="0">
                <a:solidFill>
                  <a:srgbClr val="FF0000"/>
                </a:solidFill>
              </a:rPr>
              <a:t>intended</a:t>
            </a:r>
            <a:r>
              <a:rPr lang="en-US" dirty="0"/>
              <a:t> </a:t>
            </a:r>
            <a:r>
              <a:rPr lang="en-US" b="1" dirty="0">
                <a:solidFill>
                  <a:srgbClr val="FF0000"/>
                </a:solidFill>
              </a:rPr>
              <a:t>strategy</a:t>
            </a:r>
            <a:r>
              <a:rPr lang="en-US" dirty="0"/>
              <a:t>—the outcome of a rational and structured, top-down strategic </a:t>
            </a:r>
            <a:r>
              <a:rPr lang="en-US" dirty="0" smtClean="0"/>
              <a:t>plan</a:t>
            </a:r>
            <a:r>
              <a:rPr lang="en-US" dirty="0"/>
              <a:t>. Exhibit 2.8 illustrates how parts of a firm’s intended </a:t>
            </a:r>
            <a:r>
              <a:rPr lang="en-US" dirty="0" smtClean="0"/>
              <a:t>strategy are </a:t>
            </a:r>
            <a:r>
              <a:rPr lang="en-US" dirty="0"/>
              <a:t>likely to fall by the </a:t>
            </a:r>
            <a:r>
              <a:rPr lang="en-US" dirty="0" smtClean="0"/>
              <a:t>wayside </a:t>
            </a:r>
            <a:r>
              <a:rPr lang="en-US" dirty="0"/>
              <a:t>because of unpredictable events and turn into </a:t>
            </a:r>
            <a:r>
              <a:rPr lang="en-US" b="1" dirty="0">
                <a:solidFill>
                  <a:srgbClr val="FF0000"/>
                </a:solidFill>
              </a:rPr>
              <a:t>unrealized strategy</a:t>
            </a:r>
            <a:r>
              <a:rPr lang="en-US" dirty="0"/>
              <a:t>.</a:t>
            </a:r>
          </a:p>
          <a:p>
            <a:pPr marL="0" indent="0">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2524626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89140" y="1773832"/>
            <a:ext cx="9920613" cy="4777280"/>
          </a:xfrm>
          <a:prstGeom prst="rect">
            <a:avLst/>
          </a:prstGeom>
        </p:spPr>
      </p:pic>
      <p:pic>
        <p:nvPicPr>
          <p:cNvPr id="4" name="Picture 3"/>
          <p:cNvPicPr>
            <a:picLocks noChangeAspect="1"/>
          </p:cNvPicPr>
          <p:nvPr/>
        </p:nvPicPr>
        <p:blipFill>
          <a:blip r:embed="rId3"/>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9262255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 firm’s </a:t>
            </a:r>
            <a:r>
              <a:rPr lang="en-US" b="1" dirty="0">
                <a:solidFill>
                  <a:srgbClr val="FF0000"/>
                </a:solidFill>
              </a:rPr>
              <a:t>realized </a:t>
            </a:r>
            <a:r>
              <a:rPr lang="en-US" b="1" dirty="0" smtClean="0">
                <a:solidFill>
                  <a:srgbClr val="FF0000"/>
                </a:solidFill>
              </a:rPr>
              <a:t>strategy </a:t>
            </a:r>
            <a:r>
              <a:rPr lang="en-US" dirty="0" smtClean="0"/>
              <a:t>is </a:t>
            </a:r>
            <a:r>
              <a:rPr lang="en-US" dirty="0"/>
              <a:t>generally formulated through a combination of its top-down </a:t>
            </a:r>
            <a:r>
              <a:rPr lang="en-US" dirty="0" smtClean="0"/>
              <a:t>strategic </a:t>
            </a:r>
            <a:r>
              <a:rPr lang="en-US" dirty="0"/>
              <a:t>intentions and bottom-up emergent strategy. </a:t>
            </a:r>
            <a:r>
              <a:rPr lang="en-US" b="1" dirty="0">
                <a:solidFill>
                  <a:srgbClr val="FF0000"/>
                </a:solidFill>
              </a:rPr>
              <a:t>An emergent </a:t>
            </a:r>
            <a:r>
              <a:rPr lang="en-US" b="1" dirty="0" smtClean="0">
                <a:solidFill>
                  <a:srgbClr val="FF0000"/>
                </a:solidFill>
              </a:rPr>
              <a:t>strategy </a:t>
            </a:r>
            <a:r>
              <a:rPr lang="en-US" dirty="0" smtClean="0"/>
              <a:t>describes </a:t>
            </a:r>
            <a:r>
              <a:rPr lang="en-US" dirty="0"/>
              <a:t>any </a:t>
            </a:r>
            <a:r>
              <a:rPr lang="en-US" dirty="0" smtClean="0"/>
              <a:t>unplanned </a:t>
            </a:r>
            <a:r>
              <a:rPr lang="en-US" dirty="0"/>
              <a:t>strategic initiative bubbling up from the bottom of the organization. If successful, </a:t>
            </a:r>
            <a:r>
              <a:rPr lang="en-US" dirty="0" smtClean="0"/>
              <a:t>emergent </a:t>
            </a:r>
            <a:r>
              <a:rPr lang="en-US" dirty="0"/>
              <a:t>strategies have the potential to influence and shape a firm’s overall strategy.</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6049863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The </a:t>
            </a:r>
            <a:r>
              <a:rPr lang="en-US" b="1" dirty="0">
                <a:solidFill>
                  <a:srgbClr val="FF0000"/>
                </a:solidFill>
              </a:rPr>
              <a:t>strategic initiative </a:t>
            </a:r>
            <a:r>
              <a:rPr lang="en-US" dirty="0"/>
              <a:t>is a key feature in the strategy as a planned emergence model. </a:t>
            </a:r>
            <a:r>
              <a:rPr lang="en-US" b="1" dirty="0" smtClean="0">
                <a:solidFill>
                  <a:srgbClr val="FF0000"/>
                </a:solidFill>
              </a:rPr>
              <a:t>A </a:t>
            </a:r>
            <a:r>
              <a:rPr lang="en-US" b="1" dirty="0">
                <a:solidFill>
                  <a:srgbClr val="FF0000"/>
                </a:solidFill>
              </a:rPr>
              <a:t>strategic </a:t>
            </a:r>
            <a:r>
              <a:rPr lang="en-US" b="1" dirty="0" smtClean="0">
                <a:solidFill>
                  <a:srgbClr val="FF0000"/>
                </a:solidFill>
              </a:rPr>
              <a:t>initiative </a:t>
            </a:r>
            <a:r>
              <a:rPr lang="en-US" dirty="0" smtClean="0"/>
              <a:t>is </a:t>
            </a:r>
            <a:r>
              <a:rPr lang="en-US" dirty="0"/>
              <a:t>any activity a firm pursues to explore and develop new products and </a:t>
            </a:r>
            <a:r>
              <a:rPr lang="en-US" dirty="0" smtClean="0"/>
              <a:t>processes</a:t>
            </a:r>
            <a:r>
              <a:rPr lang="en-US" dirty="0"/>
              <a:t>, new markets, or new ventures. Strategic initiatives can come from anywhere. They </a:t>
            </a:r>
            <a:r>
              <a:rPr lang="en-US" dirty="0" smtClean="0"/>
              <a:t>could </a:t>
            </a:r>
            <a:r>
              <a:rPr lang="en-US" dirty="0"/>
              <a:t>be the result of a response to external trends or come from internal sources. As such, </a:t>
            </a:r>
            <a:r>
              <a:rPr lang="en-US" dirty="0" smtClean="0"/>
              <a:t>strategic </a:t>
            </a:r>
            <a:r>
              <a:rPr lang="en-US" dirty="0"/>
              <a:t>initiatives can be the result of top-down planning by executives, or they can also </a:t>
            </a:r>
            <a:r>
              <a:rPr lang="en-US" dirty="0" smtClean="0"/>
              <a:t>emerge </a:t>
            </a:r>
            <a:r>
              <a:rPr lang="en-US" dirty="0"/>
              <a:t>through a bottom-up process.</a:t>
            </a:r>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1591417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smtClean="0"/>
              <a:t>References:</a:t>
            </a:r>
            <a:endParaRPr lang="en-US" b="1" dirty="0"/>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smtClean="0"/>
              <a:t>By Frank </a:t>
            </a:r>
            <a:r>
              <a:rPr lang="en-US" dirty="0"/>
              <a:t>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2</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2" y="87682"/>
            <a:ext cx="11173738" cy="1610200"/>
          </a:xfrm>
          <a:prstGeom prst="rect">
            <a:avLst/>
          </a:prstGeom>
        </p:spPr>
      </p:pic>
      <p:sp>
        <p:nvSpPr>
          <p:cNvPr id="5" name="TextBox 4"/>
          <p:cNvSpPr txBox="1"/>
          <p:nvPr/>
        </p:nvSpPr>
        <p:spPr>
          <a:xfrm>
            <a:off x="2889411" y="515258"/>
            <a:ext cx="871631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Strategic Leadership:</a:t>
            </a:r>
          </a:p>
          <a:p>
            <a:r>
              <a:rPr lang="en-US" sz="2400" b="1" dirty="0">
                <a:solidFill>
                  <a:srgbClr val="FFFF00"/>
                </a:solidFill>
                <a:latin typeface="Tajawal Medium" panose="00000600000000000000" pitchFamily="2" charset="-78"/>
                <a:cs typeface="Tajawal Medium" panose="00000600000000000000" pitchFamily="2" charset="-78"/>
              </a:rPr>
              <a:t>Managing the Strategy Process</a:t>
            </a:r>
          </a:p>
        </p:txBody>
      </p:sp>
      <p:sp>
        <p:nvSpPr>
          <p:cNvPr id="6" name="TextBox 5"/>
          <p:cNvSpPr txBox="1"/>
          <p:nvPr/>
        </p:nvSpPr>
        <p:spPr>
          <a:xfrm>
            <a:off x="372192" y="440498"/>
            <a:ext cx="2117887" cy="523220"/>
          </a:xfrm>
          <a:prstGeom prst="rect">
            <a:avLst/>
          </a:prstGeom>
          <a:noFill/>
        </p:spPr>
        <p:txBody>
          <a:bodyPr wrap="none" rtlCol="0">
            <a:spAutoFit/>
          </a:bodyPr>
          <a:lstStyle/>
          <a:p>
            <a:pPr algn="ctr"/>
            <a:r>
              <a:rPr lang="en-US" sz="28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708548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2161</TotalTime>
  <Words>3031</Words>
  <Application>Microsoft Office PowerPoint</Application>
  <PresentationFormat>Widescreen</PresentationFormat>
  <Paragraphs>215</Paragraphs>
  <Slides>44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66</cp:revision>
  <dcterms:created xsi:type="dcterms:W3CDTF">2021-08-03T13:03:26Z</dcterms:created>
  <dcterms:modified xsi:type="dcterms:W3CDTF">2022-01-22T19:55:37Z</dcterms:modified>
</cp:coreProperties>
</file>