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3" r:id="rId30"/>
    <p:sldId id="539" r:id="rId31"/>
    <p:sldId id="510" r:id="rId32"/>
    <p:sldId id="512" r:id="rId33"/>
    <p:sldId id="514" r:id="rId34"/>
    <p:sldId id="515" r:id="rId35"/>
    <p:sldId id="516" r:id="rId36"/>
    <p:sldId id="517" r:id="rId37"/>
    <p:sldId id="518" r:id="rId38"/>
    <p:sldId id="540" r:id="rId39"/>
    <p:sldId id="519" r:id="rId40"/>
    <p:sldId id="520" r:id="rId41"/>
    <p:sldId id="521" r:id="rId42"/>
    <p:sldId id="522" r:id="rId43"/>
    <p:sldId id="523" r:id="rId44"/>
    <p:sldId id="524" r:id="rId45"/>
    <p:sldId id="525" r:id="rId46"/>
    <p:sldId id="527" r:id="rId47"/>
    <p:sldId id="547" r:id="rId48"/>
    <p:sldId id="548" r:id="rId49"/>
    <p:sldId id="54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3"/>
            <p14:sldId id="539"/>
            <p14:sldId id="510"/>
            <p14:sldId id="512"/>
            <p14:sldId id="514"/>
            <p14:sldId id="515"/>
            <p14:sldId id="516"/>
            <p14:sldId id="517"/>
            <p14:sldId id="518"/>
            <p14:sldId id="540"/>
            <p14:sldId id="519"/>
            <p14:sldId id="520"/>
            <p14:sldId id="521"/>
            <p14:sldId id="522"/>
            <p14:sldId id="523"/>
            <p14:sldId id="524"/>
            <p14:sldId id="525"/>
            <p14:sldId id="527"/>
            <p14:sldId id="547"/>
            <p14:sldId id="548"/>
            <p14:sldId id="549"/>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9412" autoAdjust="0"/>
    <p:restoredTop sz="93783" autoAdjust="0"/>
  </p:normalViewPr>
  <p:slideViewPr>
    <p:cSldViewPr snapToGrid="0">
      <p:cViewPr>
        <p:scale>
          <a:sx n="100" d="100"/>
          <a:sy n="100" d="100"/>
        </p:scale>
        <p:origin x="-58" y="648"/>
      </p:cViewPr>
      <p:guideLst>
        <p:guide orient="horz" pos="2160"/>
        <p:guide pos="3840"/>
      </p:guideLst>
    </p:cSldViewPr>
  </p:slideViewPr>
  <p:outlineViewPr>
    <p:cViewPr>
      <p:scale>
        <a:sx n="33" d="100"/>
        <a:sy n="33" d="100"/>
      </p:scale>
      <p:origin x="0" y="4128"/>
    </p:cViewPr>
  </p:outlineViewPr>
  <p:notesTextViewPr>
    <p:cViewPr>
      <p:scale>
        <a:sx n="1" d="1"/>
        <a:sy n="1" d="1"/>
      </p:scale>
      <p:origin x="0" y="0"/>
    </p:cViewPr>
  </p:notesTextViewPr>
  <p:sorterViewPr>
    <p:cViewPr>
      <p:scale>
        <a:sx n="100" d="100"/>
        <a:sy n="100" d="100"/>
      </p:scale>
      <p:origin x="0" y="1189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2024-03-15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2024-03-15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2024-03-15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2024-03-15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2024-03-15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2024-03-15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2024-03-15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2024-03-15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2024-03-15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2024-03-15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2024-03-15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2024-03-15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2024-03-15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5.png"/><Relationship Id="rId7" Type="http://schemas.openxmlformats.org/officeDocument/2006/relationships/image" Target="../media/image36.png"/><Relationship Id="rId2" Type="http://schemas.openxmlformats.org/officeDocument/2006/relationships/image" Target="../media/image34.jpeg"/><Relationship Id="rId1" Type="http://schemas.openxmlformats.org/officeDocument/2006/relationships/slideLayout" Target="../slideLayouts/slideLayout17.xml"/><Relationship Id="rId6" Type="http://schemas.openxmlformats.org/officeDocument/2006/relationships/image" Target="../media/image17.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a:t>
            </a:r>
            <a:r>
              <a:rPr lang="ar-EG" sz="2800" b="1" dirty="0" smtClean="0">
                <a:solidFill>
                  <a:schemeClr val="bg1"/>
                </a:solidFill>
                <a:latin typeface="Alexandria" pitchFamily="2" charset="-78"/>
                <a:cs typeface="Alexandria" pitchFamily="2" charset="-78"/>
              </a:rPr>
              <a:t>السابعة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187"/>
    </mc:Choice>
    <mc:Fallback xmlns="">
      <p:transition spd="slow" advTm="1818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13422" y="227055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0"/>
            <a:ext cx="3663144" cy="172093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السابعة</a:t>
            </a:r>
          </a:p>
          <a:p>
            <a:pPr algn="ctr"/>
            <a:r>
              <a:rPr lang="ar-EG" sz="2000" b="1" dirty="0" smtClean="0">
                <a:solidFill>
                  <a:schemeClr val="tx1"/>
                </a:solidFill>
                <a:latin typeface="Alexandria" pitchFamily="2" charset="-78"/>
                <a:cs typeface="Alexandria" pitchFamily="2" charset="-78"/>
              </a:rPr>
              <a:t>العلامات التجارية-المعلومات غير المفصح عنها</a:t>
            </a:r>
            <a:endParaRPr lang="en-US" sz="20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546"/>
    </mc:Choice>
    <mc:Fallback xmlns="">
      <p:transition spd="slow" advTm="4454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089529"/>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أولا: العلامات التجارية </a:t>
            </a:r>
          </a:p>
          <a:p>
            <a:pPr lvl="0" algn="r">
              <a:lnSpc>
                <a:spcPct val="120000"/>
              </a:lnSpc>
            </a:pPr>
            <a:r>
              <a:rPr lang="ar-EG" b="1" dirty="0" smtClean="0">
                <a:latin typeface="Alexandria" pitchFamily="2" charset="-78"/>
                <a:cs typeface="Alexandria" pitchFamily="2" charset="-78"/>
              </a:rPr>
              <a:t>ثانيا: المعلومات غير المفصح عنها</a:t>
            </a:r>
          </a:p>
          <a:p>
            <a:pPr lvl="0" algn="r">
              <a:lnSpc>
                <a:spcPct val="120000"/>
              </a:lnSpc>
            </a:pPr>
            <a:endParaRPr lang="ar-EG" b="1" dirty="0">
              <a:latin typeface="Alexandria" pitchFamily="2" charset="-78"/>
              <a:cs typeface="Alexandria" pitchFamily="2" charset="-78"/>
            </a:endParaRPr>
          </a:p>
        </p:txBody>
      </p:sp>
      <p:sp>
        <p:nvSpPr>
          <p:cNvPr id="41" name="TextBox 40"/>
          <p:cNvSpPr txBox="1"/>
          <p:nvPr/>
        </p:nvSpPr>
        <p:spPr>
          <a:xfrm>
            <a:off x="6301339" y="1259391"/>
            <a:ext cx="2226892"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موضوع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060"/>
    </mc:Choice>
    <mc:Fallback xmlns="">
      <p:transition spd="slow" advTm="220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smtClean="0">
                <a:solidFill>
                  <a:srgbClr val="00B0F0"/>
                </a:solidFill>
                <a:latin typeface="Alexandria" pitchFamily="2" charset="-78"/>
                <a:cs typeface="Alexandria" pitchFamily="2" charset="-78"/>
              </a:rPr>
              <a:t>أولا: العلامات التجارية</a:t>
            </a:r>
            <a:endParaRPr lang="ar-EG"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538609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50000"/>
              </a:lnSpc>
            </a:pPr>
            <a:r>
              <a:rPr lang="ar-EG" sz="1600" dirty="0" smtClean="0">
                <a:latin typeface="Alexandria" pitchFamily="2" charset="-78"/>
                <a:cs typeface="Alexandria" pitchFamily="2" charset="-78"/>
              </a:rPr>
              <a:t>نكمل حديثنا هنا عن العلامات التجارية، وذلك بتناول النقاط التالية: </a:t>
            </a:r>
          </a:p>
          <a:p>
            <a:pPr algn="just" rtl="1">
              <a:lnSpc>
                <a:spcPct val="250000"/>
              </a:lnSpc>
            </a:pPr>
            <a:endParaRPr lang="ar-EG" sz="1600" dirty="0" smtClean="0">
              <a:latin typeface="Alexandria" pitchFamily="2" charset="-78"/>
              <a:cs typeface="Alexandria" pitchFamily="2" charset="-78"/>
            </a:endParaRPr>
          </a:p>
          <a:p>
            <a:pPr algn="just" rtl="1">
              <a:lnSpc>
                <a:spcPct val="250000"/>
              </a:lnSpc>
            </a:pPr>
            <a:r>
              <a:rPr lang="ar-EG" sz="1600" dirty="0">
                <a:latin typeface="Alexandria" pitchFamily="2" charset="-78"/>
                <a:cs typeface="Alexandria" pitchFamily="2" charset="-78"/>
              </a:rPr>
              <a:t>1-مدى اعتبار التسجيل شرطا لإسباغ الحماية القانونية على العلامة </a:t>
            </a:r>
            <a:r>
              <a:rPr lang="ar-EG" sz="1600" dirty="0" smtClean="0">
                <a:latin typeface="Alexandria" pitchFamily="2" charset="-78"/>
                <a:cs typeface="Alexandria" pitchFamily="2" charset="-78"/>
              </a:rPr>
              <a:t>التجارية</a:t>
            </a:r>
          </a:p>
          <a:p>
            <a:pPr algn="just" rtl="1">
              <a:lnSpc>
                <a:spcPct val="250000"/>
              </a:lnSpc>
            </a:pPr>
            <a:endParaRPr lang="ar-EG" sz="1600" dirty="0" smtClean="0">
              <a:latin typeface="Alexandria" pitchFamily="2" charset="-78"/>
              <a:cs typeface="Alexandria" pitchFamily="2" charset="-78"/>
            </a:endParaRPr>
          </a:p>
          <a:p>
            <a:pPr algn="just" rtl="1">
              <a:lnSpc>
                <a:spcPct val="250000"/>
              </a:lnSpc>
            </a:pPr>
            <a:r>
              <a:rPr lang="ar-EG" sz="1600" dirty="0" smtClean="0">
                <a:latin typeface="Alexandria" pitchFamily="2" charset="-78"/>
                <a:cs typeface="Alexandria" pitchFamily="2" charset="-78"/>
              </a:rPr>
              <a:t>2-الآثار المترتبة على الحماية القانونية</a:t>
            </a:r>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0603"/>
    </mc:Choice>
    <mc:Fallback xmlns="">
      <p:transition spd="slow" advTm="5060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53629" y="684642"/>
            <a:ext cx="5223998" cy="515526"/>
          </a:xfrm>
          <a:prstGeom prst="rect">
            <a:avLst/>
          </a:prstGeom>
          <a:noFill/>
        </p:spPr>
        <p:txBody>
          <a:bodyPr wrap="square" rtlCol="0">
            <a:spAutoFit/>
          </a:bodyPr>
          <a:lstStyle/>
          <a:p>
            <a:pPr lvl="0" algn="just" rtl="1">
              <a:lnSpc>
                <a:spcPct val="150000"/>
              </a:lnSpc>
            </a:pPr>
            <a:r>
              <a:rPr lang="ar-EG" sz="2000" b="1" dirty="0">
                <a:solidFill>
                  <a:prstClr val="black"/>
                </a:solidFill>
                <a:latin typeface="Alexandria" pitchFamily="2" charset="-78"/>
                <a:cs typeface="Alexandria" pitchFamily="2" charset="-78"/>
              </a:rPr>
              <a:t>1-مدى اعتبار التسجيل شرطا لإسباغ الحماية القانونية على العلامة التجارية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29331" y="1823709"/>
            <a:ext cx="7864438" cy="606319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 rtl="1">
              <a:lnSpc>
                <a:spcPct val="150000"/>
              </a:lnSpc>
            </a:pPr>
            <a:r>
              <a:rPr lang="ar-EG" sz="1600" dirty="0">
                <a:solidFill>
                  <a:prstClr val="black"/>
                </a:solidFill>
                <a:latin typeface="Alexandria" pitchFamily="2" charset="-78"/>
                <a:cs typeface="Alexandria" pitchFamily="2" charset="-78"/>
              </a:rPr>
              <a:t>وفقا لقانون الملكية الفكرية المصرى , المادة 65 , فانه ليس شرطا للحماية القانونية أن تكون العلامة التجارية مسجلة , فيكفى استعمالها , حتى تتقرر ملكيتها , فيجوز للشخص الأسبق فى الإستعمال , اذا ماتم تسجيل العلامة التجارية من جانب الغير , أن يطعن ببطلان التسجيل , فى خلال الخمس سنوات </a:t>
            </a:r>
            <a:r>
              <a:rPr lang="ar-EG" sz="1600" dirty="0" smtClean="0">
                <a:solidFill>
                  <a:prstClr val="black"/>
                </a:solidFill>
                <a:latin typeface="Alexandria" pitchFamily="2" charset="-78"/>
                <a:cs typeface="Alexandria" pitchFamily="2" charset="-78"/>
              </a:rPr>
              <a:t>التالية </a:t>
            </a:r>
            <a:r>
              <a:rPr lang="ar-EG" sz="1600" dirty="0">
                <a:solidFill>
                  <a:prstClr val="black"/>
                </a:solidFill>
                <a:latin typeface="Alexandria" pitchFamily="2" charset="-78"/>
                <a:cs typeface="Alexandria" pitchFamily="2" charset="-78"/>
              </a:rPr>
              <a:t>لتسجيل العلامة , واذا تم التسجيل من قبل الغير بسوء نيه يجوز فى هذه الحاله الطعن دون التقيد بميعاد الخمس سنوات , وما يقدمه </a:t>
            </a:r>
            <a:r>
              <a:rPr lang="ar-EG" sz="1600" dirty="0" smtClean="0">
                <a:solidFill>
                  <a:prstClr val="black"/>
                </a:solidFill>
                <a:latin typeface="Alexandria" pitchFamily="2" charset="-78"/>
                <a:cs typeface="Alexandria" pitchFamily="2" charset="-78"/>
              </a:rPr>
              <a:t>التسجيل أنه مجرد </a:t>
            </a:r>
            <a:r>
              <a:rPr lang="ar-EG" sz="1600" dirty="0">
                <a:solidFill>
                  <a:prstClr val="black"/>
                </a:solidFill>
                <a:latin typeface="Alexandria" pitchFamily="2" charset="-78"/>
                <a:cs typeface="Alexandria" pitchFamily="2" charset="-78"/>
              </a:rPr>
              <a:t>قرينة بسيطة على الملكية , يجوز إثبات عكسها كما ذكرنا ,فى خلال المدة الموضحة سابقا , فإذا مضت المدة اعتبر التسجيل قرينة قاطعه على الملكية لايجوز إثبات عكسها إلا اذا تم التسجيل بسوء نية , كما وضحنا , فان القرينة تعد بسيطة دوما لاتنقلب إلى قاطعة , ومن مزايا التسجيل أيضا أنه شرط لقبول الدعوى الجنائية , دعوى التقليد أو التزوير , فيما يخص انتهاك العلامة التجارية , لكن عدم وجوده لاينفى الحماية </a:t>
            </a:r>
            <a:r>
              <a:rPr lang="ar-EG" sz="1600" dirty="0" smtClean="0">
                <a:solidFill>
                  <a:prstClr val="black"/>
                </a:solidFill>
                <a:latin typeface="Alexandria" pitchFamily="2" charset="-78"/>
                <a:cs typeface="Alexandria" pitchFamily="2" charset="-78"/>
              </a:rPr>
              <a:t>المدنية. </a:t>
            </a:r>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192731"/>
    </mc:Choice>
    <mc:Fallback xmlns="">
      <p:transition spd="slow" advTm="19273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19729" y="1345306"/>
            <a:ext cx="6297769" cy="6509474"/>
          </a:xfrm>
          <a:prstGeom prst="rect">
            <a:avLst/>
          </a:prstGeom>
          <a:noFill/>
        </p:spPr>
        <p:txBody>
          <a:bodyPr wrap="square" rtlCol="0">
            <a:spAutoFit/>
          </a:bodyPr>
          <a:lstStyle/>
          <a:p>
            <a:pPr algn="just" rtl="1">
              <a:lnSpc>
                <a:spcPct val="150000"/>
              </a:lnSpc>
            </a:pPr>
            <a:r>
              <a:rPr lang="ar-EG" sz="1600" dirty="0" smtClean="0">
                <a:latin typeface="Alexandria" pitchFamily="2" charset="-78"/>
                <a:cs typeface="Alexandria" pitchFamily="2" charset="-78"/>
              </a:rPr>
              <a:t>أما بالنسبة لنظام العلامات التجارية السعودي، نجد أنه اشترط تسجيل العلامة التجارية لإسباغ الحماية القانونية عليها، وتنص المادة 21 من النظام في هذا الشأن على أنه: </a:t>
            </a:r>
            <a:r>
              <a:rPr lang="ar-EG" sz="1600" dirty="0">
                <a:latin typeface="Alexandria" pitchFamily="2" charset="-78"/>
                <a:cs typeface="Alexandria" pitchFamily="2" charset="-78"/>
              </a:rPr>
              <a:t>يعد من قام بتسجيل العلامة التجارية مالكا لها دون سواه، ويكون انتفاع أي شخص بعلامة مسجلة مشروطا بموافقة مالكها. ولمالك العلامة التجارية المسجلة الحق في رفع دعوى قضائية لطلب منع غيره من استعمالها أو استعمال أي إشارة أخرى مشابهة لها يكون من شأنها تضليل الجمهور بالنسبة للمنتجات أو الخدمات التي سجلت عنها العلامة، وكذلك بالنسبة للمنتجات أو الخدمات المماثلة. ويستثنى من الحقوق الناشئة عن تسجيل العلامة الاستخدام المنصف للإشارات والعبارات والرسوم الوصفية الخالية من الصفة المميزة التي اشتملت عليها العلامة المسجلة.</a:t>
            </a:r>
          </a:p>
          <a:p>
            <a:pPr algn="just" rtl="1">
              <a:lnSpc>
                <a:spcPct val="250000"/>
              </a:lnSpc>
            </a:pPr>
            <a:endParaRPr lang="ar-EG" dirty="0" smtClean="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68777"/>
    </mc:Choice>
    <mc:Fallback xmlns="">
      <p:transition advTm="6877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19446" y="1297679"/>
            <a:ext cx="5342759" cy="4216539"/>
          </a:xfrm>
          <a:prstGeom prst="rect">
            <a:avLst/>
          </a:prstGeom>
          <a:noFill/>
        </p:spPr>
        <p:txBody>
          <a:bodyPr wrap="square" rtlCol="0">
            <a:spAutoFit/>
          </a:bodyPr>
          <a:lstStyle/>
          <a:p>
            <a:pPr algn="ctr" rtl="1">
              <a:lnSpc>
                <a:spcPct val="200000"/>
              </a:lnSpc>
            </a:pPr>
            <a:r>
              <a:rPr lang="ar-EG" sz="2000" b="1" dirty="0" smtClean="0">
                <a:solidFill>
                  <a:srgbClr val="2D3956"/>
                </a:solidFill>
                <a:latin typeface="Alexandria" pitchFamily="2" charset="-78"/>
                <a:cs typeface="Alexandria" pitchFamily="2" charset="-78"/>
              </a:rPr>
              <a:t>2-الآثار المترتبة على الحماية القانونية </a:t>
            </a:r>
          </a:p>
          <a:p>
            <a:pPr algn="r" rtl="1">
              <a:lnSpc>
                <a:spcPct val="200000"/>
              </a:lnSpc>
            </a:pPr>
            <a:r>
              <a:rPr lang="ar-EG" sz="1600" b="1" dirty="0" smtClean="0">
                <a:solidFill>
                  <a:srgbClr val="2D3956"/>
                </a:solidFill>
                <a:latin typeface="Alexandria" pitchFamily="2" charset="-78"/>
                <a:cs typeface="Alexandria" pitchFamily="2" charset="-78"/>
              </a:rPr>
              <a:t>نتناول الآتي:</a:t>
            </a:r>
          </a:p>
          <a:p>
            <a:pPr algn="r" rtl="1">
              <a:lnSpc>
                <a:spcPct val="200000"/>
              </a:lnSpc>
            </a:pPr>
            <a:endParaRPr lang="ar-EG" sz="1600" b="1" dirty="0" smtClean="0">
              <a:solidFill>
                <a:srgbClr val="2D3956"/>
              </a:solidFill>
              <a:latin typeface="Alexandria" pitchFamily="2" charset="-78"/>
              <a:cs typeface="Alexandria" pitchFamily="2" charset="-78"/>
            </a:endParaRPr>
          </a:p>
          <a:p>
            <a:pPr algn="r" rtl="1">
              <a:lnSpc>
                <a:spcPct val="200000"/>
              </a:lnSpc>
            </a:pPr>
            <a:r>
              <a:rPr lang="ar-EG" sz="1600" b="1" dirty="0" smtClean="0">
                <a:solidFill>
                  <a:srgbClr val="2D3956"/>
                </a:solidFill>
                <a:latin typeface="Alexandria" pitchFamily="2" charset="-78"/>
                <a:cs typeface="Alexandria" pitchFamily="2" charset="-78"/>
              </a:rPr>
              <a:t>(أ)- نطاق الحماية </a:t>
            </a:r>
          </a:p>
          <a:p>
            <a:pPr algn="r" rtl="1">
              <a:lnSpc>
                <a:spcPct val="200000"/>
              </a:lnSpc>
            </a:pPr>
            <a:r>
              <a:rPr lang="ar-EG" sz="1600" b="1" dirty="0" smtClean="0">
                <a:solidFill>
                  <a:srgbClr val="2D3956"/>
                </a:solidFill>
                <a:latin typeface="Alexandria" pitchFamily="2" charset="-78"/>
                <a:cs typeface="Alexandria" pitchFamily="2" charset="-78"/>
              </a:rPr>
              <a:t>(ب)- الحقوق الناشئة عن حماية العلامات التجارية</a:t>
            </a:r>
            <a:endParaRPr lang="ar-EG" sz="16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46939"/>
    </mc:Choice>
    <mc:Fallback xmlns="">
      <p:transition spd="slow" advTm="4693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98513" y="1155869"/>
            <a:ext cx="61541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dirty="0" smtClean="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ctr" rtl="1">
              <a:lnSpc>
                <a:spcPct val="200000"/>
              </a:lnSpc>
            </a:pPr>
            <a:r>
              <a:rPr lang="ar-EG" b="1" u="sng" dirty="0" smtClean="0">
                <a:solidFill>
                  <a:schemeClr val="tx1"/>
                </a:solidFill>
                <a:latin typeface="Alexandria" pitchFamily="2" charset="-78"/>
                <a:cs typeface="Alexandria" pitchFamily="2" charset="-78"/>
              </a:rPr>
              <a:t>(أ)- نطاق الحماية القانونية </a:t>
            </a:r>
          </a:p>
          <a:p>
            <a:pPr algn="just" rtl="1">
              <a:lnSpc>
                <a:spcPct val="250000"/>
              </a:lnSpc>
            </a:pPr>
            <a:r>
              <a:rPr lang="ar-EG" dirty="0">
                <a:solidFill>
                  <a:schemeClr val="tx1"/>
                </a:solidFill>
                <a:latin typeface="Alexandria" pitchFamily="2" charset="-78"/>
                <a:cs typeface="Alexandria" pitchFamily="2" charset="-78"/>
              </a:rPr>
              <a:t>الأصل أن العلامات التجارية تتمتع بالحماية القانونية فقط داخل الدولة  التى تم استعمالها أو تسجيلها فيها , وهذا يعنى أنه يجوز تسجيل علامة مطابقة أو مماثلة فى دولة أخرى , عن ذات المنتجات أو </a:t>
            </a:r>
            <a:r>
              <a:rPr lang="ar-EG" dirty="0" smtClean="0">
                <a:solidFill>
                  <a:schemeClr val="tx1"/>
                </a:solidFill>
                <a:latin typeface="Alexandria" pitchFamily="2" charset="-78"/>
                <a:cs typeface="Alexandria" pitchFamily="2" charset="-78"/>
              </a:rPr>
              <a:t>الخدمات</a:t>
            </a:r>
            <a:r>
              <a:rPr lang="ar-EG" dirty="0">
                <a:solidFill>
                  <a:schemeClr val="tx1"/>
                </a:solidFill>
                <a:latin typeface="Alexandria" pitchFamily="2" charset="-78"/>
                <a:cs typeface="Alexandria" pitchFamily="2" charset="-78"/>
              </a:rPr>
              <a:t>، وهو مايطلق عليه مبدأ </a:t>
            </a:r>
            <a:r>
              <a:rPr lang="ar-EG" dirty="0" smtClean="0">
                <a:solidFill>
                  <a:schemeClr val="tx1"/>
                </a:solidFill>
                <a:latin typeface="Alexandria" pitchFamily="2" charset="-78"/>
                <a:cs typeface="Alexandria" pitchFamily="2" charset="-78"/>
              </a:rPr>
              <a:t>الاقليمية.</a:t>
            </a:r>
            <a:endParaRPr lang="ar-EG" dirty="0">
              <a:solidFill>
                <a:schemeClr val="tx1"/>
              </a:solidFill>
              <a:latin typeface="Alexandria" pitchFamily="2" charset="-78"/>
              <a:cs typeface="Alexandria" pitchFamily="2" charset="-78"/>
            </a:endParaRPr>
          </a:p>
          <a:p>
            <a:pPr algn="just" rtl="1">
              <a:lnSpc>
                <a:spcPct val="200000"/>
              </a:lnSpc>
            </a:pPr>
            <a:endParaRPr lang="ar-EG" dirty="0" smtClean="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smtClean="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2739"/>
    </mc:Choice>
    <mc:Fallback xmlns="">
      <p:transition spd="slow" advTm="6273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42456" y="1297537"/>
            <a:ext cx="5342759" cy="5016758"/>
          </a:xfrm>
          <a:prstGeom prst="rect">
            <a:avLst/>
          </a:prstGeom>
          <a:noFill/>
        </p:spPr>
        <p:txBody>
          <a:bodyPr wrap="square" rtlCol="0">
            <a:spAutoFit/>
          </a:bodyPr>
          <a:lstStyle/>
          <a:p>
            <a:pPr algn="just" rtl="1">
              <a:lnSpc>
                <a:spcPct val="150000"/>
              </a:lnSpc>
            </a:pPr>
            <a:r>
              <a:rPr lang="ar-EG" sz="1600" dirty="0" smtClean="0">
                <a:solidFill>
                  <a:srgbClr val="2D3956"/>
                </a:solidFill>
                <a:latin typeface="Alexandria" pitchFamily="2" charset="-78"/>
                <a:cs typeface="Alexandria" pitchFamily="2" charset="-78"/>
              </a:rPr>
              <a:t>إلا </a:t>
            </a:r>
            <a:r>
              <a:rPr lang="ar-EG" sz="1600" dirty="0">
                <a:solidFill>
                  <a:srgbClr val="2D3956"/>
                </a:solidFill>
                <a:latin typeface="Alexandria" pitchFamily="2" charset="-78"/>
                <a:cs typeface="Alexandria" pitchFamily="2" charset="-78"/>
              </a:rPr>
              <a:t>أن هناك استثناء على ذلك , يتمثل فى العلامة المشهورة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ومن جهة أخرى فان الحماية القانونية للعلامة التجارية تقتصر على اطار المنتجات أو الخدمات التى تميزها , بمعنى انه لو تم تسجيل تلك العلامة أو استعمالها فى ذات الدولة عن  منتجات أو خدمات أخرى غير التى تميزها العلامة المحمية قانونا , فان ذلك لايعنى انتهاكا للعلامة التجارية , وهو مايسمى بمبدأ التخصيص , ولكن هناك أيضا نفس الإستثناء , كما فى حالة مبدأ الاقليمية , </a:t>
            </a:r>
            <a:r>
              <a:rPr lang="ar-EG" sz="1600" dirty="0" smtClean="0">
                <a:solidFill>
                  <a:srgbClr val="2D3956"/>
                </a:solidFill>
                <a:latin typeface="Alexandria" pitchFamily="2" charset="-78"/>
                <a:cs typeface="Alexandria" pitchFamily="2" charset="-78"/>
              </a:rPr>
              <a:t>وهو </a:t>
            </a:r>
            <a:r>
              <a:rPr lang="ar-EG" sz="1600" dirty="0">
                <a:solidFill>
                  <a:srgbClr val="2D3956"/>
                </a:solidFill>
                <a:latin typeface="Alexandria" pitchFamily="2" charset="-78"/>
                <a:cs typeface="Alexandria" pitchFamily="2" charset="-78"/>
              </a:rPr>
              <a:t>العلامة المشهورة , وأخيرا فان الحماية القانونية للعلامة التجارية محددة المدة , وبناء عليه يتحدد نطاق الحماية القانونية , فى المسائل الثلاث </a:t>
            </a:r>
            <a:r>
              <a:rPr lang="ar-EG" sz="1600" dirty="0" smtClean="0">
                <a:solidFill>
                  <a:srgbClr val="2D3956"/>
                </a:solidFill>
                <a:latin typeface="Alexandria" pitchFamily="2" charset="-78"/>
                <a:cs typeface="Alexandria" pitchFamily="2" charset="-78"/>
              </a:rPr>
              <a:t>الآتيه: </a:t>
            </a:r>
            <a:endParaRPr lang="ar-EG" sz="1600"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87204"/>
    </mc:Choice>
    <mc:Fallback xmlns="">
      <p:transition spd="slow" advTm="8720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909" y="1441592"/>
            <a:ext cx="5342759" cy="1627369"/>
          </a:xfrm>
          <a:prstGeom prst="rect">
            <a:avLst/>
          </a:prstGeom>
          <a:noFill/>
        </p:spPr>
        <p:txBody>
          <a:bodyPr wrap="square" rtlCol="0">
            <a:spAutoFit/>
          </a:bodyPr>
          <a:lstStyle/>
          <a:p>
            <a:pPr algn="r">
              <a:lnSpc>
                <a:spcPct val="250000"/>
              </a:lnSpc>
            </a:pPr>
            <a:r>
              <a:rPr lang="ar-EG" sz="1400" dirty="0" smtClean="0">
                <a:solidFill>
                  <a:srgbClr val="2D3956"/>
                </a:solidFill>
                <a:latin typeface="Alexandria" pitchFamily="2" charset="-78"/>
                <a:cs typeface="Alexandria" pitchFamily="2" charset="-78"/>
              </a:rPr>
              <a:t>- </a:t>
            </a:r>
            <a:r>
              <a:rPr lang="ar-EG" sz="1400" dirty="0">
                <a:solidFill>
                  <a:srgbClr val="2D3956"/>
                </a:solidFill>
                <a:latin typeface="Alexandria" pitchFamily="2" charset="-78"/>
                <a:cs typeface="Alexandria" pitchFamily="2" charset="-78"/>
              </a:rPr>
              <a:t>مبدأ الاقليمية أو مايمكن أن نسميه النطاق الإقليمي</a:t>
            </a:r>
          </a:p>
          <a:p>
            <a:pPr algn="r">
              <a:lnSpc>
                <a:spcPct val="250000"/>
              </a:lnSpc>
            </a:pPr>
            <a:r>
              <a:rPr lang="ar-EG" sz="1400" dirty="0" smtClean="0">
                <a:solidFill>
                  <a:srgbClr val="2D3956"/>
                </a:solidFill>
                <a:latin typeface="Alexandria" pitchFamily="2" charset="-78"/>
                <a:cs typeface="Alexandria" pitchFamily="2" charset="-78"/>
              </a:rPr>
              <a:t>-مبدأ </a:t>
            </a:r>
            <a:r>
              <a:rPr lang="ar-EG" sz="1400" dirty="0">
                <a:solidFill>
                  <a:srgbClr val="2D3956"/>
                </a:solidFill>
                <a:latin typeface="Alexandria" pitchFamily="2" charset="-78"/>
                <a:cs typeface="Alexandria" pitchFamily="2" charset="-78"/>
              </a:rPr>
              <a:t>التخصيص أو مانسميه النطاق النوعى</a:t>
            </a:r>
          </a:p>
          <a:p>
            <a:pPr algn="r">
              <a:lnSpc>
                <a:spcPct val="250000"/>
              </a:lnSpc>
            </a:pPr>
            <a:r>
              <a:rPr lang="ar-EG" sz="1400" dirty="0" smtClean="0">
                <a:solidFill>
                  <a:srgbClr val="2D3956"/>
                </a:solidFill>
                <a:latin typeface="Alexandria" pitchFamily="2" charset="-78"/>
                <a:cs typeface="Alexandria" pitchFamily="2" charset="-78"/>
              </a:rPr>
              <a:t>-النطاق </a:t>
            </a:r>
            <a:r>
              <a:rPr lang="ar-EG" sz="1400" dirty="0">
                <a:solidFill>
                  <a:srgbClr val="2D3956"/>
                </a:solidFill>
                <a:latin typeface="Alexandria" pitchFamily="2" charset="-78"/>
                <a:cs typeface="Alexandria" pitchFamily="2" charset="-78"/>
              </a:rPr>
              <a:t>الزمانى للحماية القانونية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26187"/>
    </mc:Choice>
    <mc:Fallback xmlns="">
      <p:transition spd="slow" advTm="2618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5509200"/>
          </a:xfrm>
          <a:prstGeom prst="rect">
            <a:avLst/>
          </a:prstGeom>
          <a:noFill/>
        </p:spPr>
        <p:txBody>
          <a:bodyPr wrap="square" rtlCol="0">
            <a:spAutoFit/>
          </a:bodyPr>
          <a:lstStyle/>
          <a:p>
            <a:pPr algn="just" rtl="1">
              <a:lnSpc>
                <a:spcPct val="150000"/>
              </a:lnSpc>
            </a:pPr>
            <a:r>
              <a:rPr lang="ar-EG" sz="1600" b="1" u="sng" dirty="0">
                <a:solidFill>
                  <a:srgbClr val="2D3956"/>
                </a:solidFill>
                <a:latin typeface="Alexandria" pitchFamily="2" charset="-78"/>
                <a:cs typeface="Alexandria" pitchFamily="2" charset="-78"/>
              </a:rPr>
              <a:t>- مبدأ </a:t>
            </a:r>
            <a:r>
              <a:rPr lang="ar-EG" sz="1600" b="1" u="sng" dirty="0" smtClean="0">
                <a:solidFill>
                  <a:srgbClr val="2D3956"/>
                </a:solidFill>
                <a:latin typeface="Alexandria" pitchFamily="2" charset="-78"/>
                <a:cs typeface="Alexandria" pitchFamily="2" charset="-78"/>
              </a:rPr>
              <a:t>الاقليمية: </a:t>
            </a:r>
          </a:p>
          <a:p>
            <a:pPr algn="just" rtl="1">
              <a:lnSpc>
                <a:spcPct val="150000"/>
              </a:lnSpc>
            </a:pPr>
            <a:r>
              <a:rPr lang="ar-EG" sz="1600" dirty="0">
                <a:solidFill>
                  <a:srgbClr val="2D3956"/>
                </a:solidFill>
                <a:latin typeface="Alexandria" pitchFamily="2" charset="-78"/>
                <a:cs typeface="Alexandria" pitchFamily="2" charset="-78"/>
              </a:rPr>
              <a:t>يعنى هذا المبدأ أن الحقوق المكتسبة على العلامة التجارية , ليس لها أثر قانونى من حيث الأصل , خارج حدود الدولة  التى استعملت أو سجلت العلامة داخلها وفقا لقوانينها , وهذا يعنى أن ملكية العلامة التجارية فى بلد ما لايمكن أن تكون وسيلة للإحتجاج بها فى بلد آخر لدفع الإعتداء عن العلامة التجارية , وهذا مايمكن ان نسميه النطاق الإقليمى للحماية القانونية للعلامة التجارية , الذى يتحدد بحدود الدولة  المستخدم فيه أو المسجل لديها العلامة </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150000"/>
              </a:lnSpc>
            </a:pPr>
            <a:endParaRPr lang="ar-EG" sz="1600" b="1" u="sng" dirty="0" smtClean="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58801"/>
    </mc:Choice>
    <mc:Fallback xmlns="">
      <p:transition spd="slow" advTm="5880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3743974"/>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 ورغم ذلك فان هناك استثناء يخص العلامة المشهورة , نصت عليه اتفاقية باريس للملكية الصناعية , فبعد أن نصت على مبدأ الاقليمية فى المادة الثانية منها أو ماتسميه الاتفاقية بمبدأ المعاملة الوطنية , نصت فى المادة 6 مكرر على حماية العلامة المشهورة فى الدول التى لم تسجل لديها العلامة المشهورة , وبالمثل , نص قانون الملكية الفكرية المصرى فى المادة 68 على حق صاحب العلامة المشهورة فى التمتع بالحماية القانونية فى القانون حتى ولو كانت غير مسجلة فى جمهورية مصر </a:t>
            </a:r>
            <a:r>
              <a:rPr lang="ar-EG" sz="1600" dirty="0" smtClean="0">
                <a:solidFill>
                  <a:srgbClr val="2D3956"/>
                </a:solidFill>
                <a:latin typeface="Alexandria" pitchFamily="2" charset="-78"/>
                <a:cs typeface="Alexandria" pitchFamily="2" charset="-78"/>
              </a:rPr>
              <a:t>العربية </a:t>
            </a: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55988"/>
    </mc:Choice>
    <mc:Fallback xmlns="">
      <p:transition spd="slow" advTm="5598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4462760"/>
          </a:xfrm>
          <a:prstGeom prst="rect">
            <a:avLst/>
          </a:prstGeom>
          <a:noFill/>
        </p:spPr>
        <p:txBody>
          <a:bodyPr wrap="square" rtlCol="0">
            <a:spAutoFit/>
          </a:bodyPr>
          <a:lstStyle/>
          <a:p>
            <a:pPr algn="just" rtl="1">
              <a:lnSpc>
                <a:spcPct val="150000"/>
              </a:lnSpc>
            </a:pPr>
            <a:r>
              <a:rPr lang="ar-EG" sz="1600" dirty="0" smtClean="0">
                <a:solidFill>
                  <a:srgbClr val="2D3956"/>
                </a:solidFill>
                <a:latin typeface="Alexandria" pitchFamily="2" charset="-78"/>
                <a:cs typeface="Alexandria" pitchFamily="2" charset="-78"/>
              </a:rPr>
              <a:t>وهو المستفاد أيضا من نص المادة 2 من النظام السعودي، حيث جاء بها: </a:t>
            </a:r>
          </a:p>
          <a:p>
            <a:pPr algn="just" rtl="1">
              <a:lnSpc>
                <a:spcPct val="150000"/>
              </a:lnSpc>
            </a:pPr>
            <a:r>
              <a:rPr lang="ar-EG" sz="1600" dirty="0">
                <a:solidFill>
                  <a:srgbClr val="2D3956"/>
                </a:solidFill>
                <a:latin typeface="Alexandria" pitchFamily="2" charset="-78"/>
                <a:cs typeface="Alexandria" pitchFamily="2" charset="-78"/>
              </a:rPr>
              <a:t>لا تعد ولا تسجل علامة تجارية الإشارات والشعارات والأعلام وغيرها الوارد بيانها أدناه:</a:t>
            </a:r>
          </a:p>
          <a:p>
            <a:pPr algn="just" rtl="1">
              <a:lnSpc>
                <a:spcPct val="150000"/>
              </a:lnSpc>
            </a:pPr>
            <a:r>
              <a:rPr lang="ar-EG" sz="1600" dirty="0">
                <a:solidFill>
                  <a:srgbClr val="2D3956"/>
                </a:solidFill>
                <a:latin typeface="Alexandria" pitchFamily="2" charset="-78"/>
                <a:cs typeface="Alexandria" pitchFamily="2" charset="-78"/>
              </a:rPr>
              <a:t>... ي - العلامات المطابقة أو المشابهة للعلامات الشائعة الشهرة في المملكة ولو كانت غير مسجلة فيها على سلع أو خدمات مطابقة أو مشابهة والعلامات المطابقة أو المشابهة لتلك الشائعة الشهرة في المملكة والمسجلة فيها على سلع أو خدمات ليست مطابقة أو مشابهة شريطة أن يلحق ذلك الانتفاع الضرر بصاحب العلامة شائعة الشهرة.</a:t>
            </a: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32672"/>
    </mc:Choice>
    <mc:Fallback xmlns="">
      <p:transition spd="slow" advTm="3267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3667" y="1297536"/>
            <a:ext cx="5342759" cy="4985980"/>
          </a:xfrm>
          <a:prstGeom prst="rect">
            <a:avLst/>
          </a:prstGeom>
          <a:noFill/>
        </p:spPr>
        <p:txBody>
          <a:bodyPr wrap="square" rtlCol="0">
            <a:spAutoFit/>
          </a:bodyPr>
          <a:lstStyle/>
          <a:p>
            <a:pPr algn="r">
              <a:lnSpc>
                <a:spcPct val="250000"/>
              </a:lnSpc>
            </a:pPr>
            <a:r>
              <a:rPr lang="ar-EG" sz="1600" b="1" u="sng" dirty="0" smtClean="0">
                <a:solidFill>
                  <a:srgbClr val="2D3956"/>
                </a:solidFill>
                <a:latin typeface="Alexandria" pitchFamily="2" charset="-78"/>
                <a:cs typeface="Alexandria" pitchFamily="2" charset="-78"/>
              </a:rPr>
              <a:t>-مبدأ التخصيص: </a:t>
            </a:r>
          </a:p>
          <a:p>
            <a:pPr algn="just" rtl="1">
              <a:lnSpc>
                <a:spcPct val="200000"/>
              </a:lnSpc>
            </a:pPr>
            <a:r>
              <a:rPr lang="ar-EG" sz="1400" dirty="0">
                <a:solidFill>
                  <a:srgbClr val="2D3956"/>
                </a:solidFill>
                <a:latin typeface="Alexandria" pitchFamily="2" charset="-78"/>
                <a:cs typeface="Alexandria" pitchFamily="2" charset="-78"/>
              </a:rPr>
              <a:t>يعنى هذا المبدأ أن نطاق الحماية القانونية للعلامة التجارية يقتصر فقط على الإطار الذى تميزه من منتجات أو خدمات , بحيث يصح تسجيل نفس العلامة لتمييز منتجات أو خدمات أخرى  , وهو مانطلق عليه النطاق النوعى للحماية القانونية بمعنى أن حماية العلامة التجارية يكون بالنسبة لنوع المنتجات أو الخدمات التى تميزها فقط , وقد أشارت اليه المادة 74 من قانون الملكية الفكرية </a:t>
            </a:r>
            <a:r>
              <a:rPr lang="ar-EG" sz="1400" dirty="0" smtClean="0">
                <a:solidFill>
                  <a:srgbClr val="2D3956"/>
                </a:solidFill>
                <a:latin typeface="Alexandria" pitchFamily="2" charset="-78"/>
                <a:cs typeface="Alexandria" pitchFamily="2" charset="-78"/>
              </a:rPr>
              <a:t>المصرى.</a:t>
            </a:r>
            <a:endParaRPr lang="ar-EG" sz="1400" dirty="0">
              <a:solidFill>
                <a:srgbClr val="2D3956"/>
              </a:solidFill>
              <a:latin typeface="Alexandria" pitchFamily="2" charset="-78"/>
              <a:cs typeface="Alexandria" pitchFamily="2" charset="-78"/>
            </a:endParaRPr>
          </a:p>
          <a:p>
            <a:pPr algn="r">
              <a:lnSpc>
                <a:spcPct val="250000"/>
              </a:lnSpc>
            </a:pPr>
            <a:endParaRPr lang="ar-EG" sz="2000" b="1" u="sng" dirty="0" smtClean="0">
              <a:solidFill>
                <a:srgbClr val="2D3956"/>
              </a:solidFill>
              <a:latin typeface="Alexandria" pitchFamily="2" charset="-78"/>
              <a:cs typeface="Alexandria" pitchFamily="2" charset="-78"/>
            </a:endParaRPr>
          </a:p>
          <a:p>
            <a:pPr lvl="0" algn="r" rtl="1">
              <a:lnSpc>
                <a:spcPct val="200000"/>
              </a:lnSpc>
            </a:pP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95706"/>
    </mc:Choice>
    <mc:Fallback xmlns="">
      <p:transition spd="slow" advTm="957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3743974"/>
          </a:xfrm>
          <a:prstGeom prst="rect">
            <a:avLst/>
          </a:prstGeom>
          <a:noFill/>
        </p:spPr>
        <p:txBody>
          <a:bodyPr wrap="square" rtlCol="0">
            <a:spAutoFit/>
          </a:bodyPr>
          <a:lstStyle/>
          <a:p>
            <a:pPr algn="just" rtl="1">
              <a:lnSpc>
                <a:spcPct val="150000"/>
              </a:lnSpc>
            </a:pPr>
            <a:r>
              <a:rPr lang="ar-EG" sz="1600" dirty="0" smtClean="0">
                <a:solidFill>
                  <a:srgbClr val="2D3956"/>
                </a:solidFill>
                <a:latin typeface="Alexandria" pitchFamily="2" charset="-78"/>
                <a:cs typeface="Alexandria" pitchFamily="2" charset="-78"/>
              </a:rPr>
              <a:t>وهناك </a:t>
            </a:r>
            <a:r>
              <a:rPr lang="ar-EG" sz="1600" dirty="0">
                <a:solidFill>
                  <a:srgbClr val="2D3956"/>
                </a:solidFill>
                <a:latin typeface="Alexandria" pitchFamily="2" charset="-78"/>
                <a:cs typeface="Alexandria" pitchFamily="2" charset="-78"/>
              </a:rPr>
              <a:t>استثناء يخص العلامة المشهورة , نصت عليه اتفاقية التربس فى المادة 16 ( 3) , ومفاده امتداد الحماية القانونية للعلامة المشهوره بحيث لاتشمل فقط الإطار الذى تميزه من منتجات أو خدمات , ولكن أيضا اطار أوسع من ذلك يشمل المنتجات او الخدمات الأخرى غير المماثلة أو المشابهة لتلك التى تميزها العلامة المشهورة , ويعنى هذا ان صاحب العلامة المشهورة له الحق فى منع تسجيل أو استعمال علامة مماثلة لعلامتة المشهورة حتى ولو كانت تميز منتجات لاتماثل أو تشابهه تلك التى تميزها </a:t>
            </a:r>
            <a:r>
              <a:rPr lang="ar-EG" sz="1600" dirty="0" smtClean="0">
                <a:solidFill>
                  <a:srgbClr val="2D3956"/>
                </a:solidFill>
                <a:latin typeface="Alexandria" pitchFamily="2" charset="-78"/>
                <a:cs typeface="Alexandria" pitchFamily="2" charset="-78"/>
              </a:rPr>
              <a:t>علامتة.</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110325"/>
    </mc:Choice>
    <mc:Fallback xmlns="">
      <p:transition spd="slow" advTm="11032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647426"/>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ولكن اتفاقية التربس وضعت لذلك شرطين هما:</a:t>
            </a:r>
          </a:p>
          <a:p>
            <a:pPr algn="just" rtl="1">
              <a:lnSpc>
                <a:spcPct val="150000"/>
              </a:lnSpc>
            </a:pPr>
            <a:r>
              <a:rPr lang="ar-EG" sz="1600" dirty="0">
                <a:solidFill>
                  <a:srgbClr val="2D3956"/>
                </a:solidFill>
                <a:latin typeface="Alexandria" pitchFamily="2" charset="-78"/>
                <a:cs typeface="Alexandria" pitchFamily="2" charset="-78"/>
              </a:rPr>
              <a:t>-أن يحمل استخدام العلامة المطابقة للعلامة المشهورة بشأن المنتجات غير المماثلة الى اعتقاد الغير بوجود صله بين العلامة المشهورة وتلك المنتجات .</a:t>
            </a:r>
          </a:p>
          <a:p>
            <a:pPr algn="just" rtl="1">
              <a:lnSpc>
                <a:spcPct val="150000"/>
              </a:lnSpc>
            </a:pPr>
            <a:r>
              <a:rPr lang="ar-EG" sz="1600" dirty="0">
                <a:solidFill>
                  <a:srgbClr val="2D3956"/>
                </a:solidFill>
                <a:latin typeface="Alexandria" pitchFamily="2" charset="-78"/>
                <a:cs typeface="Alexandria" pitchFamily="2" charset="-78"/>
              </a:rPr>
              <a:t>-أن يؤدى استخدام العلامة , المطابقة للعلامة المشهورة , الى احتمال أن تتضرر مصالح صاحب العلامة المشهورة .</a:t>
            </a:r>
          </a:p>
          <a:p>
            <a:pPr algn="just" rtl="1">
              <a:lnSpc>
                <a:spcPct val="150000"/>
              </a:lnSpc>
            </a:pPr>
            <a:r>
              <a:rPr lang="ar-EG" sz="1600" dirty="0">
                <a:solidFill>
                  <a:srgbClr val="2D3956"/>
                </a:solidFill>
                <a:latin typeface="Alexandria" pitchFamily="2" charset="-78"/>
                <a:cs typeface="Alexandria" pitchFamily="2" charset="-78"/>
              </a:rPr>
              <a:t>وقد نص قانون الملكية الفكرية المصرى على ذات المعنى السابق , فى المادة 68 </a:t>
            </a:r>
            <a:r>
              <a:rPr lang="ar-EG" sz="1600" dirty="0" smtClean="0">
                <a:solidFill>
                  <a:srgbClr val="2D3956"/>
                </a:solidFill>
                <a:latin typeface="Alexandria" pitchFamily="2" charset="-78"/>
                <a:cs typeface="Alexandria" pitchFamily="2" charset="-78"/>
              </a:rPr>
              <a:t>، ويستفاد هذا المعنى أيضا من نص المادة 2 / ي من النظام السعودي، السابق ذكرها.</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en-US" sz="1600" dirty="0" smtClean="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93" y="1287887"/>
            <a:ext cx="3872888" cy="3168203"/>
          </a:xfrm>
          <a:prstGeom prst="rect">
            <a:avLst/>
          </a:prstGeom>
        </p:spPr>
      </p:pic>
      <p:sp>
        <p:nvSpPr>
          <p:cNvPr id="6" name="مستطيل 5"/>
          <p:cNvSpPr/>
          <p:nvPr/>
        </p:nvSpPr>
        <p:spPr>
          <a:xfrm>
            <a:off x="1136994" y="4456090"/>
            <a:ext cx="3872888" cy="11167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Photo:</a:t>
            </a:r>
          </a:p>
          <a:p>
            <a:pPr algn="ctr"/>
            <a:r>
              <a:rPr lang="en-US" dirty="0"/>
              <a:t>https://magazine.columbia.edu/article/are-your-deepest-darkest-secrets-keeping-you-down</a:t>
            </a:r>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218402"/>
    </mc:Choice>
    <mc:Fallback xmlns="">
      <p:transition spd="slow" advTm="21840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5635" y="1426202"/>
            <a:ext cx="5228823" cy="4154984"/>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-النطاق الزماني للحماية القانونية</a:t>
            </a:r>
            <a:endParaRPr lang="ar-EG" sz="1600" b="1" u="sng"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تنص المادة 90 من قانون الملكية الفكرية المصرى على أن مدة الحماية القانونية المترتبه على التسجيل عشر سنوات  قابله للتجديد لمده أو لمدد مماثلة بناء على طلب صاحب الشأن , وأود أن أشير هنا الى نقطة </a:t>
            </a:r>
            <a:r>
              <a:rPr lang="ar-EG" sz="1600" dirty="0" smtClean="0">
                <a:solidFill>
                  <a:srgbClr val="2D3956"/>
                </a:solidFill>
                <a:latin typeface="Alexandria" pitchFamily="2" charset="-78"/>
                <a:cs typeface="Alexandria" pitchFamily="2" charset="-78"/>
              </a:rPr>
              <a:t>مهمة وهى </a:t>
            </a:r>
            <a:r>
              <a:rPr lang="ar-EG" sz="1600" dirty="0">
                <a:solidFill>
                  <a:srgbClr val="2D3956"/>
                </a:solidFill>
                <a:latin typeface="Alexandria" pitchFamily="2" charset="-78"/>
                <a:cs typeface="Alexandria" pitchFamily="2" charset="-78"/>
              </a:rPr>
              <a:t>أن القانون يبين فى المادة 90 مدة الحماية القانونية الخاصة بالعلامات المسجلة , أما العلامات التى لم تسجل فلم يتناول القانون , أى حكم يخص مدة حمايتها , بما يعنى أنها دائما تكون محلا للحماية المدنية كما ذكرنا , دون التقيد بأية مدة قانونية .</a:t>
            </a:r>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61975"/>
    </mc:Choice>
    <mc:Fallback xmlns="">
      <p:transition spd="slow" advTm="6197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3785652"/>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أما النظام السعودي فقد نص في المادة 22 على أنه: </a:t>
            </a:r>
          </a:p>
          <a:p>
            <a:pPr algn="just" rtl="1">
              <a:lnSpc>
                <a:spcPct val="250000"/>
              </a:lnSpc>
            </a:pPr>
            <a:r>
              <a:rPr lang="ar-EG" sz="1600" dirty="0">
                <a:solidFill>
                  <a:srgbClr val="2D3956"/>
                </a:solidFill>
                <a:latin typeface="Alexandria" pitchFamily="2" charset="-78"/>
                <a:cs typeface="Alexandria" pitchFamily="2" charset="-78"/>
              </a:rPr>
              <a:t>تستمر حقوق صاحب الشأن المترتبة على تسجيل العلامة التجارية لمدة عشر سنوات ما لم يتم تجديدها.</a:t>
            </a:r>
          </a:p>
          <a:p>
            <a:pPr algn="just" rtl="1">
              <a:lnSpc>
                <a:spcPct val="250000"/>
              </a:lnSpc>
            </a:pPr>
            <a:r>
              <a:rPr lang="ar-EG" sz="1600" dirty="0" smtClean="0">
                <a:solidFill>
                  <a:srgbClr val="2D3956"/>
                </a:solidFill>
                <a:latin typeface="Alexandria" pitchFamily="2" charset="-78"/>
                <a:cs typeface="Alexandria" pitchFamily="2" charset="-78"/>
              </a:rPr>
              <a:t>وتجدر الإشارة إلى أن التسجيل يعد شرطا </a:t>
            </a:r>
            <a:r>
              <a:rPr lang="ar-EG" sz="1600" dirty="0">
                <a:solidFill>
                  <a:srgbClr val="2D3956"/>
                </a:solidFill>
                <a:latin typeface="Alexandria" pitchFamily="2" charset="-78"/>
                <a:cs typeface="Alexandria" pitchFamily="2" charset="-78"/>
              </a:rPr>
              <a:t>ل</a:t>
            </a:r>
            <a:r>
              <a:rPr lang="ar-EG" sz="1600" dirty="0" smtClean="0">
                <a:solidFill>
                  <a:srgbClr val="2D3956"/>
                </a:solidFill>
                <a:latin typeface="Alexandria" pitchFamily="2" charset="-78"/>
                <a:cs typeface="Alexandria" pitchFamily="2" charset="-78"/>
              </a:rPr>
              <a:t>لحماية القانونية في النظام السعودي على النحو المذكور في موضع سابق.</a:t>
            </a:r>
            <a:endParaRPr lang="ar-EG" sz="1600"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36854"/>
    </mc:Choice>
    <mc:Fallback xmlns="">
      <p:transition spd="slow" advTm="3685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3908762"/>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(ب)- الحقوق الناشئة عن حماية العلامة التجارية</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هناك ثلاثة حقوق رئيسية تترتب على تمتع صاحب العلامة التجارية بالحماية القانونية المقررة، وهي: </a:t>
            </a: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-الحق في الاستعمال </a:t>
            </a:r>
          </a:p>
          <a:p>
            <a:pPr algn="just" rtl="1">
              <a:lnSpc>
                <a:spcPct val="250000"/>
              </a:lnSpc>
            </a:pPr>
            <a:r>
              <a:rPr lang="ar-EG" sz="1600" b="1" dirty="0" smtClean="0">
                <a:solidFill>
                  <a:srgbClr val="2D3956"/>
                </a:solidFill>
                <a:latin typeface="Alexandria" pitchFamily="2" charset="-78"/>
                <a:cs typeface="Alexandria" pitchFamily="2" charset="-78"/>
              </a:rPr>
              <a:t>-الترخيص للغير باستعمال العلامة </a:t>
            </a:r>
          </a:p>
          <a:p>
            <a:pPr algn="just" rtl="1">
              <a:lnSpc>
                <a:spcPct val="250000"/>
              </a:lnSpc>
            </a:pPr>
            <a:r>
              <a:rPr lang="ar-EG" sz="1600" b="1" dirty="0" smtClean="0">
                <a:solidFill>
                  <a:srgbClr val="2D3956"/>
                </a:solidFill>
                <a:latin typeface="Alexandria" pitchFamily="2" charset="-78"/>
                <a:cs typeface="Alexandria" pitchFamily="2" charset="-78"/>
              </a:rPr>
              <a:t>-الحق في التصرف</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77279"/>
    </mc:Choice>
    <mc:Fallback xmlns="">
      <p:transition spd="slow" advTm="7727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232202"/>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-الحق في الاستعمال: </a:t>
            </a:r>
          </a:p>
          <a:p>
            <a:pPr algn="just" rtl="1"/>
            <a:endParaRPr lang="ar-EG" sz="1400"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يجوز لمالك العلامة استعمالها لتمييز المنتجات أو الخدمات التي سجلت عنها، ويكون هذا الاستعمال لمدة عشر سنوات قابلة للتجديد، كما أشرنا. مع التقيد بنطاق الحماية الذي وضحناه في النقطة السابقة.</a:t>
            </a:r>
          </a:p>
          <a:p>
            <a:pPr algn="just" rtl="1">
              <a:lnSpc>
                <a:spcPct val="150000"/>
              </a:lnSpc>
            </a:pPr>
            <a:endParaRPr lang="ar-EG" sz="1600" dirty="0" smtClean="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ومن الجدير بالذكر أن عدم استعمال العلامة مدة خمس سنوات متصلة دون عذر مقبول قد يعرضها للشطب بحكم قضائي بناء على طلب من كل ذي مصلحة.(م 91 قانون حماية الملكية الفكرية المصري، م 25 من النظام السعودي).</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179206"/>
    </mc:Choice>
    <mc:Fallback xmlns="">
      <p:transition spd="slow" advTm="17920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293209"/>
          </a:xfrm>
          <a:prstGeom prst="rect">
            <a:avLst/>
          </a:prstGeom>
          <a:noFill/>
        </p:spPr>
        <p:txBody>
          <a:bodyPr wrap="square" rtlCol="0">
            <a:spAutoFit/>
          </a:bodyPr>
          <a:lstStyle/>
          <a:p>
            <a:pPr algn="just" rtl="1"/>
            <a:r>
              <a:rPr lang="ar-EG" sz="1600" b="1" u="sng" dirty="0" smtClean="0">
                <a:solidFill>
                  <a:srgbClr val="2D3956"/>
                </a:solidFill>
                <a:latin typeface="Alexandria" pitchFamily="2" charset="-78"/>
                <a:cs typeface="Alexandria" pitchFamily="2" charset="-78"/>
              </a:rPr>
              <a:t>-الترخيص للغير باستعمال العلامة التجارية: </a:t>
            </a:r>
          </a:p>
          <a:p>
            <a:pPr algn="just" rtl="1"/>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الترخيص هنا يعني الاتفاق الذي بمقتضاه يتعهد مالك العلامة التجارية (المرخص) بمنح شخص آخر (المرخص له) حق استعمال العلامة التجارية على منتجات أو خدمات تخص الأخير، وذلك لمدة معينة نظير مقابل معلوم.</a:t>
            </a:r>
          </a:p>
          <a:p>
            <a:pPr algn="just" rtl="1"/>
            <a:endParaRPr lang="ar-EG" sz="1600" dirty="0">
              <a:solidFill>
                <a:srgbClr val="2D3956"/>
              </a:solidFill>
              <a:latin typeface="Alexandria" pitchFamily="2" charset="-78"/>
              <a:cs typeface="Alexandria" pitchFamily="2" charset="-78"/>
            </a:endParaRPr>
          </a:p>
          <a:p>
            <a:pPr algn="just" rtl="1">
              <a:lnSpc>
                <a:spcPct val="250000"/>
              </a:lnSpc>
            </a:pP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55342"/>
    </mc:Choice>
    <mc:Fallback xmlns="">
      <p:transition spd="slow" advTm="15534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154984"/>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وينص قانون حماية الملكية الفكرية المصري في المادة  95على أنه: </a:t>
            </a:r>
          </a:p>
          <a:p>
            <a:pPr algn="just" rtl="1">
              <a:lnSpc>
                <a:spcPct val="150000"/>
              </a:lnSpc>
            </a:pPr>
            <a:r>
              <a:rPr lang="ar-EG" sz="1600" dirty="0">
                <a:solidFill>
                  <a:srgbClr val="2D3956"/>
                </a:solidFill>
                <a:latin typeface="Alexandria" pitchFamily="2" charset="-78"/>
                <a:cs typeface="Alexandria" pitchFamily="2" charset="-78"/>
              </a:rPr>
              <a:t>لمالك العلامة </a:t>
            </a:r>
            <a:r>
              <a:rPr lang="ar-EG" sz="1600" dirty="0" smtClean="0">
                <a:solidFill>
                  <a:srgbClr val="2D3956"/>
                </a:solidFill>
                <a:latin typeface="Alexandria" pitchFamily="2" charset="-78"/>
                <a:cs typeface="Alexandria" pitchFamily="2" charset="-78"/>
              </a:rPr>
              <a:t>أن </a:t>
            </a:r>
            <a:r>
              <a:rPr lang="ar-EG" sz="1600" dirty="0">
                <a:solidFill>
                  <a:srgbClr val="2D3956"/>
                </a:solidFill>
                <a:latin typeface="Alexandria" pitchFamily="2" charset="-78"/>
                <a:cs typeface="Alexandria" pitchFamily="2" charset="-78"/>
              </a:rPr>
              <a:t>يرخص لشخص أو اكثر طبيعى أو اعتبارى باستعمال العلامة على كل أو بعض المنتجات المسجلة عنها العلامة ولا يحول الترخيص للغير دون استعمال مالك لها ما لم يتفق على غير ذلك. ولا يجوز لمالك العلامة انهاء عقد الترخيص أو عدم تجديده الا لسبب مشروع.</a:t>
            </a:r>
            <a:endParaRPr lang="ar-EG" sz="1600" dirty="0" smtClean="0">
              <a:solidFill>
                <a:srgbClr val="2D3956"/>
              </a:solidFill>
              <a:latin typeface="Alexandria" pitchFamily="2" charset="-78"/>
              <a:cs typeface="Alexandria" pitchFamily="2" charset="-78"/>
            </a:endParaRPr>
          </a:p>
          <a:p>
            <a:pPr algn="just" rtl="1">
              <a:lnSpc>
                <a:spcPct val="250000"/>
              </a:lnSpc>
            </a:pPr>
            <a:endParaRPr lang="ar-EG" sz="1600" dirty="0" smtClean="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29494"/>
    </mc:Choice>
    <mc:Fallback xmlns="">
      <p:transition spd="slow" advTm="12949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5009880" y="1197431"/>
            <a:ext cx="5342761" cy="4647426"/>
          </a:xfrm>
          <a:prstGeom prst="rect">
            <a:avLst/>
          </a:prstGeom>
          <a:noFill/>
        </p:spPr>
        <p:txBody>
          <a:bodyPr wrap="square" rtlCol="0">
            <a:spAutoFit/>
          </a:bodyPr>
          <a:lstStyle/>
          <a:p>
            <a:pPr algn="r" rtl="1"/>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وينص أيضا نظام العلامات التجارية السعودي في  المادة 33 في هذا الشأن على أنه: </a:t>
            </a:r>
          </a:p>
          <a:p>
            <a:pPr algn="just" rtl="1">
              <a:lnSpc>
                <a:spcPct val="150000"/>
              </a:lnSpc>
            </a:pPr>
            <a:r>
              <a:rPr lang="ar-EG" sz="1600" dirty="0">
                <a:solidFill>
                  <a:srgbClr val="2D3956"/>
                </a:solidFill>
                <a:latin typeface="Alexandria" pitchFamily="2" charset="-78"/>
                <a:cs typeface="Alexandria" pitchFamily="2" charset="-78"/>
              </a:rPr>
              <a:t> يجوز لمالك العلامة التجارية أن يرخص لأي شخص طبيعي أو معنوي باستعمالها عن كل أو بعض المنتجات أو الخدمات المسجلة عنها، ويكون لمالك العلامة الحق في أن يرخص لأشخاص آخرين باستعمالها، كما يحق له أن يستعملها بنفسه ما لم يتفق على غير ذلك، ولا يجوز أن تزيد مدة الترخيص عن مدة حماية العلامة.</a:t>
            </a:r>
          </a:p>
          <a:p>
            <a:pPr algn="just" rtl="1">
              <a:lnSpc>
                <a:spcPct val="25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114636"/>
    </mc:Choice>
    <mc:Fallback xmlns="">
      <p:transition spd="slow" advTm="11463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154984"/>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وتنص المادة 96 من قانون حماية الملكية الفكرية المصري على أن: </a:t>
            </a:r>
          </a:p>
          <a:p>
            <a:pPr algn="just" rtl="1">
              <a:lnSpc>
                <a:spcPct val="150000"/>
              </a:lnSpc>
            </a:pP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يشترط لقيد عقد الترخيص فى سجل العلامات التجارية ان يكون موثقاً أو مصدقاً على صحة التوقيعات عليه ولا يكون الترخيص نافذاً فى حق الغير الا بعد اجراء هذا القيد والنشر عنه بالكيفية التى تحددها اللائحة التنفيذية لهذا القانون.</a:t>
            </a:r>
          </a:p>
          <a:p>
            <a:pPr algn="just" rtl="1">
              <a:lnSpc>
                <a:spcPct val="150000"/>
              </a:lnSpc>
            </a:pPr>
            <a:r>
              <a:rPr lang="ar-EG" sz="1600" dirty="0" smtClean="0">
                <a:solidFill>
                  <a:srgbClr val="2D3956"/>
                </a:solidFill>
                <a:latin typeface="Alexandria" pitchFamily="2" charset="-78"/>
                <a:cs typeface="Alexandria" pitchFamily="2" charset="-78"/>
              </a:rPr>
              <a:t>وهو المعنى المستفاد من نص المادة 34 ، 35 من النظام السعودي.</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81871"/>
    </mc:Choice>
    <mc:Fallback xmlns="">
      <p:transition spd="slow" advTm="8187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كما لا يجوز </a:t>
            </a:r>
            <a:r>
              <a:rPr lang="ar-EG" sz="1600" dirty="0">
                <a:solidFill>
                  <a:srgbClr val="2D3956"/>
                </a:solidFill>
                <a:latin typeface="Alexandria" pitchFamily="2" charset="-78"/>
                <a:cs typeface="Alexandria" pitchFamily="2" charset="-78"/>
              </a:rPr>
              <a:t>للمرخص له التنازل عن عقد الترخيص للغير الا مع التنازل عن المحل التجارى أو مشروع الاستغلال الذى تستخدم العلامة فى تمييز منتجاته وذلك ما لم يتفق على خلافه. </a:t>
            </a:r>
            <a:r>
              <a:rPr lang="ar-EG" sz="1600" dirty="0" smtClean="0">
                <a:solidFill>
                  <a:srgbClr val="2D3956"/>
                </a:solidFill>
                <a:latin typeface="Alexandria" pitchFamily="2" charset="-78"/>
                <a:cs typeface="Alexandria" pitchFamily="2" charset="-78"/>
              </a:rPr>
              <a:t>(نص المادة 97 القانون المصري)</a:t>
            </a:r>
          </a:p>
          <a:p>
            <a:pPr algn="r" rtl="1"/>
            <a:endParaRPr lang="ar-EG" sz="1600" dirty="0">
              <a:solidFill>
                <a:srgbClr val="2D3956"/>
              </a:solidFill>
              <a:latin typeface="Alexandria" pitchFamily="2" charset="-78"/>
              <a:cs typeface="Alexandria" pitchFamily="2" charset="-78"/>
            </a:endParaRPr>
          </a:p>
          <a:p>
            <a:pPr algn="r" rtl="1"/>
            <a:r>
              <a:rPr lang="ar-EG" sz="1600" dirty="0" smtClean="0">
                <a:solidFill>
                  <a:srgbClr val="2D3956"/>
                </a:solidFill>
                <a:latin typeface="Alexandria" pitchFamily="2" charset="-78"/>
                <a:cs typeface="Alexandria" pitchFamily="2" charset="-78"/>
              </a:rPr>
              <a:t>وهو المعنى المستفاد أيضا من نص المادة 36 من النظام السعودي.</a:t>
            </a: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91161"/>
    </mc:Choice>
    <mc:Fallback xmlns="">
      <p:transition spd="slow" advTm="9116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4770537"/>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 </a:t>
            </a:r>
            <a:r>
              <a:rPr lang="ar-EG" sz="1600" dirty="0">
                <a:solidFill>
                  <a:srgbClr val="2D3956"/>
                </a:solidFill>
                <a:latin typeface="Alexandria" pitchFamily="2" charset="-78"/>
                <a:cs typeface="Alexandria" pitchFamily="2" charset="-78"/>
              </a:rPr>
              <a:t>لا يجوز ان يتضمن عقد الترخيص ايه شروط تقيد المرخص له بقيود غير ضرورية للحفاظ على الحقوق المترتبة على تسجيل العلامة </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ومع ذلك يجوز ان يتضمن عقد الترخيص الشروط التالية:</a:t>
            </a:r>
          </a:p>
          <a:p>
            <a:pPr algn="just" rtl="1">
              <a:lnSpc>
                <a:spcPct val="200000"/>
              </a:lnSpc>
            </a:pPr>
            <a:r>
              <a:rPr lang="ar-EG" sz="1600" dirty="0">
                <a:solidFill>
                  <a:srgbClr val="2D3956"/>
                </a:solidFill>
                <a:latin typeface="Alexandria" pitchFamily="2" charset="-78"/>
                <a:cs typeface="Alexandria" pitchFamily="2" charset="-78"/>
              </a:rPr>
              <a:t>-</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تحديد مدة الترخيص باستعمال العلامة</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 الشروط </a:t>
            </a:r>
            <a:r>
              <a:rPr lang="ar-EG" sz="1600" dirty="0">
                <a:solidFill>
                  <a:srgbClr val="2D3956"/>
                </a:solidFill>
                <a:latin typeface="Alexandria" pitchFamily="2" charset="-78"/>
                <a:cs typeface="Alexandria" pitchFamily="2" charset="-78"/>
              </a:rPr>
              <a:t>المعقولة التى تكفل لمالك العلامة مراقبة جودة المنتجات التى تميزها </a:t>
            </a:r>
            <a:r>
              <a:rPr lang="ar-EG" sz="1600" dirty="0" smtClean="0">
                <a:solidFill>
                  <a:srgbClr val="2D3956"/>
                </a:solidFill>
                <a:latin typeface="Alexandria" pitchFamily="2" charset="-78"/>
                <a:cs typeface="Alexandria" pitchFamily="2" charset="-78"/>
              </a:rPr>
              <a:t>العلامة </a:t>
            </a:r>
            <a:r>
              <a:rPr lang="ar-EG" sz="1600" dirty="0">
                <a:solidFill>
                  <a:srgbClr val="2D3956"/>
                </a:solidFill>
                <a:latin typeface="Alexandria" pitchFamily="2" charset="-78"/>
                <a:cs typeface="Alexandria" pitchFamily="2" charset="-78"/>
              </a:rPr>
              <a:t>موضوع الترخيص وبما لا يتعارض مع حرية المرخص له فى الإدارة والتشغيل.</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4" y="1547962"/>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110436"/>
    </mc:Choice>
    <mc:Fallback xmlns="">
      <p:transition spd="slow" advTm="11043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24151"/>
          </a:xfrm>
          <a:prstGeom prst="rect">
            <a:avLst/>
          </a:prstGeom>
          <a:noFill/>
        </p:spPr>
        <p:txBody>
          <a:bodyPr wrap="square" rtlCol="0">
            <a:spAutoFit/>
          </a:bodyPr>
          <a:lstStyle/>
          <a:p>
            <a:pPr lvl="0" algn="just" rtl="1">
              <a:lnSpc>
                <a:spcPct val="250000"/>
              </a:lnSpc>
            </a:pPr>
            <a:r>
              <a:rPr lang="ar-EG" sz="1400" dirty="0">
                <a:solidFill>
                  <a:srgbClr val="2D3956"/>
                </a:solidFill>
                <a:latin typeface="Alexandria" pitchFamily="2" charset="-78"/>
                <a:cs typeface="Alexandria" pitchFamily="2" charset="-78"/>
              </a:rPr>
              <a:t>يشطب قيد الترخيص من السجل بناء على طلب مالك العلامة التجارية أو المرخص له بعد تقديم ما يثبت انتهاء الترخيص أو فسخه وعلى الإدارة المختصة أن تبلغ الطرف الآخر بطلب شطب الترخيص، وله في هذه الحالة الاعتراض على ذلك أمام ديوان المظالم خلال ثلاثين يومًا من تاريخ إخطاره بطلب الشطب</a:t>
            </a:r>
            <a:r>
              <a:rPr lang="ar-EG" sz="1400" dirty="0" smtClean="0">
                <a:solidFill>
                  <a:srgbClr val="2D3956"/>
                </a:solidFill>
                <a:latin typeface="Alexandria" pitchFamily="2" charset="-78"/>
                <a:cs typeface="Alexandria" pitchFamily="2" charset="-78"/>
              </a:rPr>
              <a:t>. (م 37 من النظام السعودي)</a:t>
            </a:r>
            <a:endParaRPr lang="ar-EG" sz="1400" dirty="0">
              <a:solidFill>
                <a:srgbClr val="2D3956"/>
              </a:solidFill>
              <a:latin typeface="Alexandria" pitchFamily="2" charset="-78"/>
              <a:cs typeface="Alexandria" pitchFamily="2" charset="-78"/>
            </a:endParaRPr>
          </a:p>
          <a:p>
            <a:pPr lvl="0" algn="r" rtl="1">
              <a:lnSpc>
                <a:spcPct val="200000"/>
              </a:lnSpc>
            </a:pPr>
            <a:endParaRPr lang="ar-EG" sz="1400" dirty="0" smtClean="0">
              <a:solidFill>
                <a:srgbClr val="2D3956"/>
              </a:solidFill>
              <a:latin typeface="Alexandria" pitchFamily="2" charset="-78"/>
              <a:cs typeface="Alexandria" pitchFamily="2" charset="-78"/>
            </a:endParaRPr>
          </a:p>
          <a:p>
            <a:pPr algn="r" rtl="1">
              <a:lnSpc>
                <a:spcPct val="200000"/>
              </a:lnSpc>
            </a:pPr>
            <a:r>
              <a:rPr lang="ar-EG" b="1" dirty="0" smtClean="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0" y="4507606"/>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61924"/>
    </mc:Choice>
    <mc:Fallback xmlns="">
      <p:transition spd="slow" advTm="6192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078313"/>
          </a:xfrm>
          <a:prstGeom prst="rect">
            <a:avLst/>
          </a:prstGeom>
          <a:noFill/>
        </p:spPr>
        <p:txBody>
          <a:bodyPr wrap="square" rtlCol="0">
            <a:spAutoFit/>
          </a:bodyPr>
          <a:lstStyle/>
          <a:p>
            <a:pPr algn="just" rtl="1">
              <a:lnSpc>
                <a:spcPct val="200000"/>
              </a:lnSpc>
            </a:pPr>
            <a:r>
              <a:rPr lang="ar-EG" b="1" u="sng" dirty="0" smtClean="0">
                <a:solidFill>
                  <a:srgbClr val="2D3956"/>
                </a:solidFill>
                <a:latin typeface="Alexandria" pitchFamily="2" charset="-78"/>
                <a:cs typeface="Alexandria" pitchFamily="2" charset="-78"/>
              </a:rPr>
              <a:t>-الحق في التصرف: </a:t>
            </a:r>
          </a:p>
          <a:p>
            <a:pPr algn="just" rtl="1">
              <a:lnSpc>
                <a:spcPct val="200000"/>
              </a:lnSpc>
            </a:pPr>
            <a:r>
              <a:rPr lang="ar-EG" sz="1600" dirty="0">
                <a:solidFill>
                  <a:srgbClr val="2D3956"/>
                </a:solidFill>
                <a:latin typeface="Alexandria" pitchFamily="2" charset="-78"/>
                <a:cs typeface="Alexandria" pitchFamily="2" charset="-78"/>
              </a:rPr>
              <a:t>يجوز نقل ملكية العلامة التجارية سواء بمقابل أو دون مقابل، وهو المعنى المنصوص عليه في المادة </a:t>
            </a:r>
            <a:r>
              <a:rPr lang="ar-EG" sz="1600" dirty="0" smtClean="0">
                <a:solidFill>
                  <a:srgbClr val="2D3956"/>
                </a:solidFill>
                <a:latin typeface="Alexandria" pitchFamily="2" charset="-78"/>
                <a:cs typeface="Alexandria" pitchFamily="2" charset="-78"/>
              </a:rPr>
              <a:t>29 من </a:t>
            </a:r>
            <a:r>
              <a:rPr lang="ar-EG" sz="1600" dirty="0">
                <a:solidFill>
                  <a:srgbClr val="2D3956"/>
                </a:solidFill>
                <a:latin typeface="Alexandria" pitchFamily="2" charset="-78"/>
                <a:cs typeface="Alexandria" pitchFamily="2" charset="-78"/>
              </a:rPr>
              <a:t>النظام السعودي، حيث جاء بها: يجوز أن تنتقل ملكية العلامة التجارية إلى الآخرين بأي واقعة أو تصرف ناقل للملكية، ويشترط في التصرف أن يكون كتابة، وألا يكون الغرض منه تضليل الجمهور وخاصة بالنسبة لطبيعة أو مصدر المنتجات والخدمات أو مميزاتها أو أدائها.</a:t>
            </a:r>
          </a:p>
          <a:p>
            <a:pPr algn="just" rtl="1">
              <a:lnSpc>
                <a:spcPct val="200000"/>
              </a:lnSpc>
            </a:pPr>
            <a:endParaRPr lang="ar-EG" sz="1600" dirty="0" smtClean="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78078"/>
    </mc:Choice>
    <mc:Fallback xmlns="">
      <p:transition spd="slow" advTm="7807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08762"/>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ويجوز وفقا للقانون المصري </a:t>
            </a:r>
            <a:r>
              <a:rPr lang="ar-EG" sz="1600" dirty="0" smtClean="0">
                <a:solidFill>
                  <a:srgbClr val="2D3956"/>
                </a:solidFill>
                <a:latin typeface="Alexandria" pitchFamily="2" charset="-78"/>
                <a:cs typeface="Alexandria" pitchFamily="2" charset="-78"/>
              </a:rPr>
              <a:t>نقل </a:t>
            </a:r>
            <a:r>
              <a:rPr lang="ar-EG" sz="1600" dirty="0">
                <a:solidFill>
                  <a:srgbClr val="2D3956"/>
                </a:solidFill>
                <a:latin typeface="Alexandria" pitchFamily="2" charset="-78"/>
                <a:cs typeface="Alexandria" pitchFamily="2" charset="-78"/>
              </a:rPr>
              <a:t>ملكية العلامة أو تقرير اى حق عينى عليها أو الحجز عليها استقلالا عن المحل التجارى أو مشروع </a:t>
            </a:r>
            <a:r>
              <a:rPr lang="ar-EG" sz="1600" dirty="0" smtClean="0">
                <a:solidFill>
                  <a:srgbClr val="2D3956"/>
                </a:solidFill>
                <a:latin typeface="Alexandria" pitchFamily="2" charset="-78"/>
                <a:cs typeface="Alexandria" pitchFamily="2" charset="-78"/>
              </a:rPr>
              <a:t>الاستغلال. (م 87).</a:t>
            </a:r>
          </a:p>
          <a:p>
            <a:pPr algn="just" rtl="1"/>
            <a:endParaRPr lang="ar-EG" sz="1600"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كما </a:t>
            </a:r>
            <a:r>
              <a:rPr lang="ar-EG" sz="1600" dirty="0">
                <a:solidFill>
                  <a:srgbClr val="2D3956"/>
                </a:solidFill>
                <a:latin typeface="Alexandria" pitchFamily="2" charset="-78"/>
                <a:cs typeface="Alexandria" pitchFamily="2" charset="-78"/>
              </a:rPr>
              <a:t>يشمل وفقا للمادة </a:t>
            </a:r>
            <a:r>
              <a:rPr lang="ar-EG" sz="1600" dirty="0" smtClean="0">
                <a:solidFill>
                  <a:srgbClr val="2D3956"/>
                </a:solidFill>
                <a:latin typeface="Alexandria" pitchFamily="2" charset="-78"/>
                <a:cs typeface="Alexandria" pitchFamily="2" charset="-78"/>
              </a:rPr>
              <a:t>88 من القانون المصري  نقل </a:t>
            </a:r>
            <a:r>
              <a:rPr lang="ar-EG" sz="1600" dirty="0">
                <a:solidFill>
                  <a:srgbClr val="2D3956"/>
                </a:solidFill>
                <a:latin typeface="Alexandria" pitchFamily="2" charset="-78"/>
                <a:cs typeface="Alexandria" pitchFamily="2" charset="-78"/>
              </a:rPr>
              <a:t>ملكية المحل التجارى أو مشروع الاستغلال العلامات المسجلة باسم الماالك إذا كانت ذات ارتباط وثيق بالمحل التجارى أو بمشروع الاستغلال ما لم يتفق على غير </a:t>
            </a:r>
            <a:r>
              <a:rPr lang="ar-EG" sz="1600" dirty="0" smtClean="0">
                <a:solidFill>
                  <a:srgbClr val="2D3956"/>
                </a:solidFill>
                <a:latin typeface="Alexandria" pitchFamily="2" charset="-78"/>
                <a:cs typeface="Alexandria" pitchFamily="2" charset="-78"/>
              </a:rPr>
              <a:t>ذلك.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63905"/>
    </mc:Choice>
    <mc:Fallback xmlns="">
      <p:transition spd="slow" advTm="6390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r>
              <a:rPr lang="ar-EG" sz="1600" dirty="0" smtClean="0">
                <a:solidFill>
                  <a:srgbClr val="2D3956"/>
                </a:solidFill>
                <a:latin typeface="Alexandria" pitchFamily="2" charset="-78"/>
                <a:cs typeface="Alexandria" pitchFamily="2" charset="-78"/>
              </a:rPr>
              <a:t>وإذا </a:t>
            </a:r>
            <a:r>
              <a:rPr lang="ar-EG" sz="1600" dirty="0">
                <a:solidFill>
                  <a:srgbClr val="2D3956"/>
                </a:solidFill>
                <a:latin typeface="Alexandria" pitchFamily="2" charset="-78"/>
                <a:cs typeface="Alexandria" pitchFamily="2" charset="-78"/>
              </a:rPr>
              <a:t>لم يشمل نقل ملكية المحل التجارى أو مشروع الاستغلال العلامة التجارية كان لمالك العلامة استخدامها على ذات نوعية المنتجات أو الفئة أو الفئات المسجلة عنها ما لم يتفق على غير ذلك. (م 89 من </a:t>
            </a:r>
            <a:r>
              <a:rPr lang="ar-EG" sz="1600" dirty="0" smtClean="0">
                <a:solidFill>
                  <a:srgbClr val="2D3956"/>
                </a:solidFill>
                <a:latin typeface="Alexandria" pitchFamily="2" charset="-78"/>
                <a:cs typeface="Alexandria" pitchFamily="2" charset="-78"/>
              </a:rPr>
              <a:t>القانون المصري)</a:t>
            </a:r>
          </a:p>
          <a:p>
            <a:pPr algn="just" rtl="1"/>
            <a:r>
              <a:rPr lang="ar-EG" sz="1600" dirty="0">
                <a:solidFill>
                  <a:srgbClr val="2D3956"/>
                </a:solidFill>
                <a:latin typeface="Alexandria" pitchFamily="2" charset="-78"/>
                <a:cs typeface="Alexandria" pitchFamily="2" charset="-78"/>
              </a:rPr>
              <a:t>وبالنسبة للقانون السعودي </a:t>
            </a:r>
            <a:r>
              <a:rPr lang="ar-EG" sz="1600" dirty="0" smtClean="0">
                <a:solidFill>
                  <a:srgbClr val="2D3956"/>
                </a:solidFill>
                <a:latin typeface="Alexandria" pitchFamily="2" charset="-78"/>
                <a:cs typeface="Alexandria" pitchFamily="2" charset="-78"/>
              </a:rPr>
              <a:t>إذا </a:t>
            </a:r>
            <a:r>
              <a:rPr lang="ar-EG" sz="1600" dirty="0">
                <a:solidFill>
                  <a:srgbClr val="2D3956"/>
                </a:solidFill>
                <a:latin typeface="Alexandria" pitchFamily="2" charset="-78"/>
                <a:cs typeface="Alexandria" pitchFamily="2" charset="-78"/>
              </a:rPr>
              <a:t>انتقلت ملكية المحل التجاري أو المشروع الذي تستخدم العلامة التجارية في تمييز منتجاته أو خدماته دون أن تنتقل ملكية العلامة ذاتها، فإنه يجوز لمن ظلت العلامة في ملكيته الاستمرار في استعمال هذه العلامة بالنسبة للمنتجات أو الخدمات التي سجلت من أجلها ما لم يتفق على غير ذلك</a:t>
            </a:r>
            <a:r>
              <a:rPr lang="ar-EG" sz="1600" dirty="0" smtClean="0">
                <a:solidFill>
                  <a:srgbClr val="2D3956"/>
                </a:solidFill>
                <a:latin typeface="Alexandria" pitchFamily="2" charset="-78"/>
                <a:cs typeface="Alexandria" pitchFamily="2" charset="-78"/>
              </a:rPr>
              <a:t>.(م 30 من النظام السعودي لحماية العلامات التجارية)</a:t>
            </a:r>
            <a:endParaRPr lang="ar-EG" sz="1600" dirty="0">
              <a:solidFill>
                <a:srgbClr val="2D3956"/>
              </a:solidFill>
              <a:latin typeface="Alexandria" pitchFamily="2" charset="-78"/>
              <a:cs typeface="Alexandria" pitchFamily="2" charset="-78"/>
            </a:endParaRPr>
          </a:p>
          <a:p>
            <a:pPr algn="r"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32825"/>
    </mc:Choice>
    <mc:Fallback xmlns="">
      <p:transition spd="slow" advTm="13282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11581" y="1266183"/>
            <a:ext cx="8610600" cy="4524315"/>
          </a:xfrm>
          <a:prstGeom prst="rect">
            <a:avLst/>
          </a:prstGeom>
          <a:noFill/>
        </p:spPr>
        <p:txBody>
          <a:bodyPr wrap="square" rtlCol="0">
            <a:spAutoFit/>
          </a:bodyPr>
          <a:lstStyle/>
          <a:p>
            <a:pPr algn="just" rtl="1">
              <a:lnSpc>
                <a:spcPct val="250000"/>
              </a:lnSpc>
            </a:pP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ومن </a:t>
            </a:r>
            <a:r>
              <a:rPr lang="ar-EG" sz="1600" dirty="0">
                <a:solidFill>
                  <a:srgbClr val="2D3956"/>
                </a:solidFill>
                <a:latin typeface="Alexandria" pitchFamily="2" charset="-78"/>
                <a:cs typeface="Alexandria" pitchFamily="2" charset="-78"/>
              </a:rPr>
              <a:t>الجدير بالذكر أنه لا يكون نقل ملكية العلامة أو تقرير حق الانتفاع أو رهنها حجة على الغير الا بعد التأشير بذلك فى السجل ونشرة بالكيفية التى </a:t>
            </a:r>
            <a:r>
              <a:rPr lang="ar-EG" sz="1600" dirty="0" smtClean="0">
                <a:solidFill>
                  <a:srgbClr val="2D3956"/>
                </a:solidFill>
                <a:latin typeface="Alexandria" pitchFamily="2" charset="-78"/>
                <a:cs typeface="Alexandria" pitchFamily="2" charset="-78"/>
              </a:rPr>
              <a:t>تحددها القواعد المنظمة لذلك. (م 89 من القانون المصري- 32 من النظام السعودي)</a:t>
            </a: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75172"/>
    </mc:Choice>
    <mc:Fallback xmlns="">
      <p:transition spd="slow" advTm="7517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755422"/>
          </a:xfrm>
          <a:prstGeom prst="rect">
            <a:avLst/>
          </a:prstGeom>
          <a:noFill/>
        </p:spPr>
        <p:txBody>
          <a:bodyPr wrap="square" rtlCol="0">
            <a:spAutoFit/>
          </a:bodyPr>
          <a:lstStyle/>
          <a:p>
            <a:pPr algn="ctr" rtl="1">
              <a:lnSpc>
                <a:spcPct val="200000"/>
              </a:lnSpc>
            </a:pPr>
            <a:r>
              <a:rPr lang="ar-EG" sz="2000" b="1" u="sng" dirty="0" smtClean="0">
                <a:solidFill>
                  <a:srgbClr val="2D3956"/>
                </a:solidFill>
                <a:latin typeface="Alexandria" pitchFamily="2" charset="-78"/>
                <a:cs typeface="Alexandria" pitchFamily="2" charset="-78"/>
              </a:rPr>
              <a:t>ثانيا: المعلومات غير المفصح عنها</a:t>
            </a:r>
          </a:p>
          <a:p>
            <a:pPr algn="ctr" rtl="1">
              <a:lnSpc>
                <a:spcPct val="200000"/>
              </a:lnSpc>
            </a:pPr>
            <a:endParaRPr lang="ar-EG" sz="2000" b="1" u="sng" dirty="0" smtClean="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تمثل المعلومات غير المفصح عنها أو </a:t>
            </a:r>
            <a:r>
              <a:rPr lang="ar-EG" sz="1600" dirty="0" smtClean="0">
                <a:solidFill>
                  <a:srgbClr val="2D3956"/>
                </a:solidFill>
                <a:latin typeface="Alexandria" pitchFamily="2" charset="-78"/>
                <a:cs typeface="Alexandria" pitchFamily="2" charset="-78"/>
              </a:rPr>
              <a:t>الأسرار </a:t>
            </a:r>
            <a:r>
              <a:rPr lang="ar-EG" sz="1600" dirty="0">
                <a:solidFill>
                  <a:srgbClr val="2D3956"/>
                </a:solidFill>
                <a:latin typeface="Alexandria" pitchFamily="2" charset="-78"/>
                <a:cs typeface="Alexandria" pitchFamily="2" charset="-78"/>
              </a:rPr>
              <a:t>التجارية </a:t>
            </a:r>
            <a:r>
              <a:rPr lang="en-US" sz="1600" dirty="0">
                <a:solidFill>
                  <a:srgbClr val="2D3956"/>
                </a:solidFill>
                <a:latin typeface="Alexandria" pitchFamily="2" charset="-78"/>
                <a:cs typeface="Alexandria" pitchFamily="2" charset="-78"/>
              </a:rPr>
              <a:t>trade secrets , </a:t>
            </a:r>
            <a:r>
              <a:rPr lang="ar-EG" sz="1600" dirty="0" smtClean="0">
                <a:solidFill>
                  <a:srgbClr val="2D3956"/>
                </a:solidFill>
                <a:latin typeface="Alexandria" pitchFamily="2" charset="-78"/>
                <a:cs typeface="Alexandria" pitchFamily="2" charset="-78"/>
              </a:rPr>
              <a:t> أهمية </a:t>
            </a:r>
            <a:r>
              <a:rPr lang="ar-EG" sz="1600" dirty="0">
                <a:solidFill>
                  <a:srgbClr val="2D3956"/>
                </a:solidFill>
                <a:latin typeface="Alexandria" pitchFamily="2" charset="-78"/>
                <a:cs typeface="Alexandria" pitchFamily="2" charset="-78"/>
              </a:rPr>
              <a:t>كبرى بالنسبة للشركات او المؤسسات التى تعمل فى المجالات التجارية أو </a:t>
            </a:r>
            <a:r>
              <a:rPr lang="ar-EG" sz="1600" dirty="0" smtClean="0">
                <a:solidFill>
                  <a:srgbClr val="2D3956"/>
                </a:solidFill>
                <a:latin typeface="Alexandria" pitchFamily="2" charset="-78"/>
                <a:cs typeface="Alexandria" pitchFamily="2" charset="-78"/>
              </a:rPr>
              <a:t>الصناعية </a:t>
            </a:r>
            <a:r>
              <a:rPr lang="ar-EG" sz="1600" dirty="0">
                <a:solidFill>
                  <a:srgbClr val="2D3956"/>
                </a:solidFill>
                <a:latin typeface="Alexandria" pitchFamily="2" charset="-78"/>
                <a:cs typeface="Alexandria" pitchFamily="2" charset="-78"/>
              </a:rPr>
              <a:t>أو </a:t>
            </a:r>
            <a:r>
              <a:rPr lang="ar-EG" sz="1600" dirty="0" smtClean="0">
                <a:solidFill>
                  <a:srgbClr val="2D3956"/>
                </a:solidFill>
                <a:latin typeface="Alexandria" pitchFamily="2" charset="-78"/>
                <a:cs typeface="Alexandria" pitchFamily="2" charset="-78"/>
              </a:rPr>
              <a:t>الزراعية </a:t>
            </a:r>
            <a:r>
              <a:rPr lang="ar-EG" sz="1600" dirty="0">
                <a:solidFill>
                  <a:srgbClr val="2D3956"/>
                </a:solidFill>
                <a:latin typeface="Alexandria" pitchFamily="2" charset="-78"/>
                <a:cs typeface="Alexandria" pitchFamily="2" charset="-78"/>
              </a:rPr>
              <a:t>, فقد تنطوى على بيانات تم التوصل اليها من خلال جهود </a:t>
            </a:r>
            <a:r>
              <a:rPr lang="ar-EG" sz="1600" dirty="0" smtClean="0">
                <a:solidFill>
                  <a:srgbClr val="2D3956"/>
                </a:solidFill>
                <a:latin typeface="Alexandria" pitchFamily="2" charset="-78"/>
                <a:cs typeface="Alexandria" pitchFamily="2" charset="-78"/>
              </a:rPr>
              <a:t>كبيرة </a:t>
            </a:r>
            <a:r>
              <a:rPr lang="ar-EG" sz="1600" dirty="0">
                <a:solidFill>
                  <a:srgbClr val="2D3956"/>
                </a:solidFill>
                <a:latin typeface="Alexandria" pitchFamily="2" charset="-78"/>
                <a:cs typeface="Alexandria" pitchFamily="2" charset="-78"/>
              </a:rPr>
              <a:t>فى المجال وتعطى تلك الشركات أو المؤسسات ميزه </a:t>
            </a:r>
            <a:r>
              <a:rPr lang="ar-EG" sz="1600" dirty="0" smtClean="0">
                <a:solidFill>
                  <a:srgbClr val="2D3956"/>
                </a:solidFill>
                <a:latin typeface="Alexandria" pitchFamily="2" charset="-78"/>
                <a:cs typeface="Alexandria" pitchFamily="2" charset="-78"/>
              </a:rPr>
              <a:t>نسبية </a:t>
            </a:r>
            <a:r>
              <a:rPr lang="ar-EG" sz="1600" dirty="0">
                <a:solidFill>
                  <a:srgbClr val="2D3956"/>
                </a:solidFill>
                <a:latin typeface="Alexandria" pitchFamily="2" charset="-78"/>
                <a:cs typeface="Alexandria" pitchFamily="2" charset="-78"/>
              </a:rPr>
              <a:t>عن المنافسين , </a:t>
            </a:r>
            <a:r>
              <a:rPr lang="ar-EG" sz="1600" dirty="0" smtClean="0">
                <a:solidFill>
                  <a:srgbClr val="2D3956"/>
                </a:solidFill>
                <a:latin typeface="Alexandria" pitchFamily="2" charset="-78"/>
                <a:cs typeface="Alexandria" pitchFamily="2" charset="-78"/>
              </a:rPr>
              <a:t>أو </a:t>
            </a:r>
            <a:r>
              <a:rPr lang="ar-EG" sz="1600" dirty="0">
                <a:solidFill>
                  <a:srgbClr val="2D3956"/>
                </a:solidFill>
                <a:latin typeface="Alexandria" pitchFamily="2" charset="-78"/>
                <a:cs typeface="Alexandria" pitchFamily="2" charset="-78"/>
              </a:rPr>
              <a:t>يتسبب الكشف عنها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أ</a:t>
            </a:r>
            <a:r>
              <a:rPr lang="ar-EG" sz="1600" dirty="0" smtClean="0">
                <a:solidFill>
                  <a:srgbClr val="2D3956"/>
                </a:solidFill>
                <a:latin typeface="Alexandria" pitchFamily="2" charset="-78"/>
                <a:cs typeface="Alexandria" pitchFamily="2" charset="-78"/>
              </a:rPr>
              <a:t>ضرار مالية </a:t>
            </a:r>
            <a:r>
              <a:rPr lang="ar-EG" sz="1600" dirty="0">
                <a:solidFill>
                  <a:srgbClr val="2D3956"/>
                </a:solidFill>
                <a:latin typeface="Alexandria" pitchFamily="2" charset="-78"/>
                <a:cs typeface="Alexandria" pitchFamily="2" charset="-78"/>
              </a:rPr>
              <a:t>لها , ولذلك كان الحفاظ على تلك المعلومات وجعلها بعيدة عن </a:t>
            </a:r>
            <a:r>
              <a:rPr lang="ar-EG" sz="1600" dirty="0" smtClean="0">
                <a:solidFill>
                  <a:srgbClr val="2D3956"/>
                </a:solidFill>
                <a:latin typeface="Alexandria" pitchFamily="2" charset="-78"/>
                <a:cs typeface="Alexandria" pitchFamily="2" charset="-78"/>
              </a:rPr>
              <a:t>الأنظار </a:t>
            </a:r>
            <a:r>
              <a:rPr lang="ar-EG" sz="1600" dirty="0">
                <a:solidFill>
                  <a:srgbClr val="2D3956"/>
                </a:solidFill>
                <a:latin typeface="Alexandria" pitchFamily="2" charset="-78"/>
                <a:cs typeface="Alexandria" pitchFamily="2" charset="-78"/>
              </a:rPr>
              <a:t>, هو أحد المحاور الرئيسية    التى تشغل اهتمام كافة المؤسسات </a:t>
            </a:r>
            <a:r>
              <a:rPr lang="ar-EG" sz="1600" dirty="0" smtClean="0">
                <a:solidFill>
                  <a:srgbClr val="2D3956"/>
                </a:solidFill>
                <a:latin typeface="Alexandria" pitchFamily="2" charset="-78"/>
                <a:cs typeface="Alexandria" pitchFamily="2" charset="-78"/>
              </a:rPr>
              <a:t>أو </a:t>
            </a:r>
            <a:r>
              <a:rPr lang="ar-EG" sz="1600" dirty="0">
                <a:solidFill>
                  <a:srgbClr val="2D3956"/>
                </a:solidFill>
                <a:latin typeface="Alexandria" pitchFamily="2" charset="-78"/>
                <a:cs typeface="Alexandria" pitchFamily="2" charset="-78"/>
              </a:rPr>
              <a:t>الشركات </a:t>
            </a:r>
            <a:r>
              <a:rPr lang="ar-EG" sz="1600" dirty="0" smtClean="0">
                <a:solidFill>
                  <a:srgbClr val="2D3956"/>
                </a:solidFill>
                <a:latin typeface="Alexandria" pitchFamily="2" charset="-78"/>
                <a:cs typeface="Alexandria" pitchFamily="2" charset="-78"/>
              </a:rPr>
              <a:t>المختلفة.</a:t>
            </a:r>
            <a:endParaRPr lang="ar-EG" sz="1600" dirty="0">
              <a:solidFill>
                <a:srgbClr val="2D3956"/>
              </a:solidFill>
              <a:latin typeface="Alexandria" pitchFamily="2" charset="-78"/>
              <a:cs typeface="Alexandria" pitchFamily="2" charset="-78"/>
            </a:endParaRP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243334"/>
    </mc:Choice>
    <mc:Fallback xmlns="">
      <p:transition spd="slow" advTm="24333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r" rtl="1">
              <a:lnSpc>
                <a:spcPct val="250000"/>
              </a:lnSpc>
            </a:pPr>
            <a:r>
              <a:rPr lang="ar-EG" sz="1600" dirty="0" smtClean="0">
                <a:solidFill>
                  <a:srgbClr val="2D3956"/>
                </a:solidFill>
                <a:latin typeface="Alexandria" pitchFamily="2" charset="-78"/>
                <a:cs typeface="Alexandria" pitchFamily="2" charset="-78"/>
              </a:rPr>
              <a:t>ونتناول هنا ثلاث مسائل رئيسية:</a:t>
            </a:r>
            <a:endParaRPr lang="ar-EG" sz="1600" dirty="0">
              <a:solidFill>
                <a:srgbClr val="2D3956"/>
              </a:solidFill>
              <a:latin typeface="Alexandria" pitchFamily="2" charset="-78"/>
              <a:cs typeface="Alexandria" pitchFamily="2" charset="-78"/>
            </a:endParaRPr>
          </a:p>
          <a:p>
            <a:pPr algn="r" rtl="1">
              <a:lnSpc>
                <a:spcPct val="250000"/>
              </a:lnSpc>
            </a:pPr>
            <a:r>
              <a:rPr lang="ar-EG" sz="1600" dirty="0" smtClean="0">
                <a:solidFill>
                  <a:srgbClr val="2D3956"/>
                </a:solidFill>
                <a:latin typeface="Alexandria" pitchFamily="2" charset="-78"/>
                <a:cs typeface="Alexandria" pitchFamily="2" charset="-78"/>
              </a:rPr>
              <a:t>1- تعريف المعلومات غير المفصح عنها</a:t>
            </a:r>
          </a:p>
          <a:p>
            <a:pPr algn="r" rtl="1">
              <a:lnSpc>
                <a:spcPct val="250000"/>
              </a:lnSpc>
            </a:pPr>
            <a:r>
              <a:rPr lang="ar-EG" sz="1600" dirty="0" smtClean="0">
                <a:solidFill>
                  <a:srgbClr val="2D3956"/>
                </a:solidFill>
                <a:latin typeface="Alexandria" pitchFamily="2" charset="-78"/>
                <a:cs typeface="Alexandria" pitchFamily="2" charset="-78"/>
              </a:rPr>
              <a:t>2- شروط الحماية القانونية </a:t>
            </a:r>
          </a:p>
          <a:p>
            <a:pPr algn="r" rtl="1">
              <a:lnSpc>
                <a:spcPct val="250000"/>
              </a:lnSpc>
            </a:pPr>
            <a:r>
              <a:rPr lang="ar-EG" sz="1600" dirty="0" smtClean="0">
                <a:solidFill>
                  <a:srgbClr val="2D3956"/>
                </a:solidFill>
                <a:latin typeface="Alexandria" pitchFamily="2" charset="-78"/>
                <a:cs typeface="Alexandria" pitchFamily="2" charset="-78"/>
              </a:rPr>
              <a:t>3- مضمون الحماية القانونية </a:t>
            </a: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41464"/>
    </mc:Choice>
    <mc:Fallback xmlns="">
      <p:transition spd="slow" advTm="4146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154984"/>
          </a:xfrm>
          <a:prstGeom prst="rect">
            <a:avLst/>
          </a:prstGeom>
          <a:noFill/>
        </p:spPr>
        <p:txBody>
          <a:bodyPr wrap="square" rtlCol="0">
            <a:spAutoFit/>
          </a:bodyPr>
          <a:lstStyle/>
          <a:p>
            <a:pPr algn="r" rtl="1"/>
            <a:r>
              <a:rPr lang="ar-EG" sz="1600" b="1" u="sng" dirty="0" smtClean="0">
                <a:solidFill>
                  <a:srgbClr val="2D3956"/>
                </a:solidFill>
                <a:latin typeface="Alexandria" pitchFamily="2" charset="-78"/>
                <a:cs typeface="Alexandria" pitchFamily="2" charset="-78"/>
              </a:rPr>
              <a:t>1-تعريف المعلومات غير المفصح عنها: </a:t>
            </a:r>
          </a:p>
          <a:p>
            <a:pPr algn="r" rtl="1"/>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لم يرد فى قانون الملكيه الفكريه المصرى تعريفا للمعلومات غير المفصح عنها , رغم أنه نص عليها ضمن عناصر الملكيه الصناعيه المشموله بالحماية القانونية بموجبه فى المواد 55-62 , ونفس الامر ايضا فيما يخص اتفاقية التربس , فرغم انها تناولت الحمايه القانونية للمعلومات غير المفصح عنها فى المادة 39 , الا انها لم تضع تعريفا محددا </a:t>
            </a:r>
            <a:r>
              <a:rPr lang="ar-EG" sz="1600" dirty="0" smtClean="0">
                <a:solidFill>
                  <a:srgbClr val="2D3956"/>
                </a:solidFill>
                <a:latin typeface="Alexandria" pitchFamily="2" charset="-78"/>
                <a:cs typeface="Alexandria" pitchFamily="2" charset="-78"/>
              </a:rPr>
              <a:t>لها.</a:t>
            </a:r>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75624"/>
    </mc:Choice>
    <mc:Fallback xmlns="">
      <p:transition spd="slow" advTm="756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401205"/>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ولم تضع أيضا لائحة حماية المعلومات التجارية  السرية في المملكة العربية السعودية تعريفا للأسرار التجارية.</a:t>
            </a:r>
          </a:p>
          <a:p>
            <a:pPr algn="just" rtl="1">
              <a:lnSpc>
                <a:spcPct val="250000"/>
              </a:lnSpc>
            </a:pPr>
            <a:r>
              <a:rPr lang="ar-EG" sz="1600" dirty="0" smtClean="0">
                <a:solidFill>
                  <a:srgbClr val="2D3956"/>
                </a:solidFill>
                <a:latin typeface="Alexandria" pitchFamily="2" charset="-78"/>
                <a:cs typeface="Alexandria" pitchFamily="2" charset="-78"/>
              </a:rPr>
              <a:t>ولهذا </a:t>
            </a:r>
            <a:r>
              <a:rPr lang="ar-EG" sz="1600" dirty="0">
                <a:solidFill>
                  <a:srgbClr val="2D3956"/>
                </a:solidFill>
                <a:latin typeface="Alexandria" pitchFamily="2" charset="-78"/>
                <a:cs typeface="Alexandria" pitchFamily="2" charset="-78"/>
              </a:rPr>
              <a:t>اجتهد الفقه فى تعريف المعلومات غير المفصح عنها , فذهب بعض الفقه الى أن المعلومات غير المفصح عنها " هى المعلومات </a:t>
            </a:r>
            <a:r>
              <a:rPr lang="ar-EG" sz="1600" dirty="0" smtClean="0">
                <a:solidFill>
                  <a:srgbClr val="2D3956"/>
                </a:solidFill>
                <a:latin typeface="Alexandria" pitchFamily="2" charset="-78"/>
                <a:cs typeface="Alexandria" pitchFamily="2" charset="-78"/>
              </a:rPr>
              <a:t>السرية </a:t>
            </a:r>
            <a:r>
              <a:rPr lang="ar-EG" sz="1600" dirty="0">
                <a:solidFill>
                  <a:srgbClr val="2D3956"/>
                </a:solidFill>
                <a:latin typeface="Alexandria" pitchFamily="2" charset="-78"/>
                <a:cs typeface="Alexandria" pitchFamily="2" charset="-78"/>
              </a:rPr>
              <a:t>التى لها قيمة تجارية </a:t>
            </a:r>
            <a:r>
              <a:rPr lang="ar-EG" sz="1600" dirty="0" smtClean="0">
                <a:solidFill>
                  <a:srgbClr val="2D3956"/>
                </a:solidFill>
                <a:latin typeface="Alexandria" pitchFamily="2" charset="-78"/>
                <a:cs typeface="Alexandria" pitchFamily="2" charset="-78"/>
              </a:rPr>
              <a:t>تُستمد </a:t>
            </a:r>
            <a:r>
              <a:rPr lang="ar-EG" sz="1600" dirty="0">
                <a:solidFill>
                  <a:srgbClr val="2D3956"/>
                </a:solidFill>
                <a:latin typeface="Alexandria" pitchFamily="2" charset="-78"/>
                <a:cs typeface="Alexandria" pitchFamily="2" charset="-78"/>
              </a:rPr>
              <a:t>من </a:t>
            </a:r>
            <a:r>
              <a:rPr lang="ar-EG" sz="1600" dirty="0" smtClean="0">
                <a:solidFill>
                  <a:srgbClr val="2D3956"/>
                </a:solidFill>
                <a:latin typeface="Alexandria" pitchFamily="2" charset="-78"/>
                <a:cs typeface="Alexandria" pitchFamily="2" charset="-78"/>
              </a:rPr>
              <a:t>سريتها.</a:t>
            </a:r>
            <a:endParaRPr lang="ar-EG" sz="1600" dirty="0">
              <a:solidFill>
                <a:srgbClr val="2D3956"/>
              </a:solidFill>
              <a:latin typeface="Alexandria" pitchFamily="2" charset="-78"/>
              <a:cs typeface="Alexandria" pitchFamily="2" charset="-78"/>
            </a:endParaRPr>
          </a:p>
          <a:p>
            <a:pPr algn="just" rtl="1">
              <a:lnSpc>
                <a:spcPct val="25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88273"/>
    </mc:Choice>
    <mc:Fallback xmlns="">
      <p:transition spd="slow" advTm="8827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08762"/>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b="1" u="sng" dirty="0" smtClean="0">
                <a:solidFill>
                  <a:srgbClr val="2D3956"/>
                </a:solidFill>
                <a:latin typeface="Alexandria" pitchFamily="2" charset="-78"/>
                <a:cs typeface="Alexandria" pitchFamily="2" charset="-78"/>
              </a:rPr>
              <a:t>2-شروط الحماية القانونية: </a:t>
            </a:r>
          </a:p>
          <a:p>
            <a:pPr algn="just" rtl="1"/>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هناك ثلاثة </a:t>
            </a:r>
            <a:r>
              <a:rPr lang="ar-EG" sz="1600" dirty="0" smtClean="0">
                <a:solidFill>
                  <a:srgbClr val="2D3956"/>
                </a:solidFill>
                <a:latin typeface="Alexandria" pitchFamily="2" charset="-78"/>
                <a:cs typeface="Alexandria" pitchFamily="2" charset="-78"/>
              </a:rPr>
              <a:t>شروط أساسية </a:t>
            </a:r>
            <a:r>
              <a:rPr lang="ar-EG" sz="1600" dirty="0">
                <a:solidFill>
                  <a:srgbClr val="2D3956"/>
                </a:solidFill>
                <a:latin typeface="Alexandria" pitchFamily="2" charset="-78"/>
                <a:cs typeface="Alexandria" pitchFamily="2" charset="-78"/>
              </a:rPr>
              <a:t>يجب </a:t>
            </a:r>
            <a:r>
              <a:rPr lang="ar-EG" sz="1600" dirty="0" smtClean="0">
                <a:solidFill>
                  <a:srgbClr val="2D3956"/>
                </a:solidFill>
                <a:latin typeface="Alexandria" pitchFamily="2" charset="-78"/>
                <a:cs typeface="Alexandria" pitchFamily="2" charset="-78"/>
              </a:rPr>
              <a:t>توافرها </a:t>
            </a:r>
            <a:r>
              <a:rPr lang="ar-EG" sz="1600" dirty="0">
                <a:solidFill>
                  <a:srgbClr val="2D3956"/>
                </a:solidFill>
                <a:latin typeface="Alexandria" pitchFamily="2" charset="-78"/>
                <a:cs typeface="Alexandria" pitchFamily="2" charset="-78"/>
              </a:rPr>
              <a:t>حتى نقول على معلومات ما معلومات سرية </a:t>
            </a:r>
            <a:r>
              <a:rPr lang="ar-EG" sz="1600" dirty="0" smtClean="0">
                <a:solidFill>
                  <a:srgbClr val="2D3956"/>
                </a:solidFill>
                <a:latin typeface="Alexandria" pitchFamily="2" charset="-78"/>
                <a:cs typeface="Alexandria" pitchFamily="2" charset="-78"/>
              </a:rPr>
              <a:t>خاضعة </a:t>
            </a:r>
            <a:r>
              <a:rPr lang="ar-EG" sz="1600" dirty="0">
                <a:solidFill>
                  <a:srgbClr val="2D3956"/>
                </a:solidFill>
                <a:latin typeface="Alexandria" pitchFamily="2" charset="-78"/>
                <a:cs typeface="Alexandria" pitchFamily="2" charset="-78"/>
              </a:rPr>
              <a:t>للحماية القانونية بمقتضى النظام القانونى للمعلومات غير المفصح عنها </a:t>
            </a:r>
            <a:r>
              <a:rPr lang="ar-EG" sz="1600" dirty="0" smtClean="0">
                <a:solidFill>
                  <a:srgbClr val="2D3956"/>
                </a:solidFill>
                <a:latin typeface="Alexandria" pitchFamily="2" charset="-78"/>
                <a:cs typeface="Alexandria" pitchFamily="2" charset="-78"/>
              </a:rPr>
              <a:t>أو الأسرار التجارية, </a:t>
            </a:r>
            <a:r>
              <a:rPr lang="ar-EG" sz="1600" dirty="0">
                <a:solidFill>
                  <a:srgbClr val="2D3956"/>
                </a:solidFill>
                <a:latin typeface="Alexandria" pitchFamily="2" charset="-78"/>
                <a:cs typeface="Alexandria" pitchFamily="2" charset="-78"/>
              </a:rPr>
              <a:t>هذه الشروط هى :</a:t>
            </a:r>
          </a:p>
          <a:p>
            <a:pPr algn="just" rtl="1">
              <a:lnSpc>
                <a:spcPct val="150000"/>
              </a:lnSpc>
            </a:pPr>
            <a:r>
              <a:rPr lang="ar-EG" sz="1600" dirty="0">
                <a:solidFill>
                  <a:srgbClr val="2D3956"/>
                </a:solidFill>
                <a:latin typeface="Alexandria" pitchFamily="2" charset="-78"/>
                <a:cs typeface="Alexandria" pitchFamily="2" charset="-78"/>
              </a:rPr>
              <a:t>-ان تكون المعلومات </a:t>
            </a:r>
            <a:r>
              <a:rPr lang="ar-EG" sz="1600" dirty="0" smtClean="0">
                <a:solidFill>
                  <a:srgbClr val="2D3956"/>
                </a:solidFill>
                <a:latin typeface="Alexandria" pitchFamily="2" charset="-78"/>
                <a:cs typeface="Alexandria" pitchFamily="2" charset="-78"/>
              </a:rPr>
              <a:t>سرية </a:t>
            </a:r>
            <a:endParaRPr lang="ar-EG" sz="1600" dirty="0">
              <a:solidFill>
                <a:srgbClr val="2D3956"/>
              </a:solidFill>
              <a:latin typeface="Alexandria" pitchFamily="2" charset="-78"/>
              <a:cs typeface="Alexandria" pitchFamily="2" charset="-78"/>
            </a:endParaRPr>
          </a:p>
          <a:p>
            <a:pPr algn="just" rtl="1">
              <a:lnSpc>
                <a:spcPct val="150000"/>
              </a:lnSpc>
            </a:pPr>
            <a:r>
              <a:rPr lang="ar-EG" sz="1600" dirty="0" smtClean="0">
                <a:solidFill>
                  <a:srgbClr val="2D3956"/>
                </a:solidFill>
                <a:latin typeface="Alexandria" pitchFamily="2" charset="-78"/>
                <a:cs typeface="Alexandria" pitchFamily="2" charset="-78"/>
              </a:rPr>
              <a:t>-ان </a:t>
            </a:r>
            <a:r>
              <a:rPr lang="ar-EG" sz="1600" dirty="0">
                <a:solidFill>
                  <a:srgbClr val="2D3956"/>
                </a:solidFill>
                <a:latin typeface="Alexandria" pitchFamily="2" charset="-78"/>
                <a:cs typeface="Alexandria" pitchFamily="2" charset="-78"/>
              </a:rPr>
              <a:t>تستمد قيمتها التجارية من كونها سرية </a:t>
            </a:r>
          </a:p>
          <a:p>
            <a:pPr algn="just" rtl="1">
              <a:lnSpc>
                <a:spcPct val="150000"/>
              </a:lnSpc>
            </a:pPr>
            <a:r>
              <a:rPr lang="ar-EG" sz="1600" dirty="0">
                <a:solidFill>
                  <a:srgbClr val="2D3956"/>
                </a:solidFill>
                <a:latin typeface="Alexandria" pitchFamily="2" charset="-78"/>
                <a:cs typeface="Alexandria" pitchFamily="2" charset="-78"/>
              </a:rPr>
              <a:t>-ان يتخذ حائز المعلومات اجراءات فعاله للحفاظ عليها </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300"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8212"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94350"/>
    </mc:Choice>
    <mc:Fallback xmlns="">
      <p:transition spd="slow" advTm="9435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06880" y="1381746"/>
            <a:ext cx="7665720" cy="3416320"/>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-ان تكون المعلومات </a:t>
            </a:r>
            <a:r>
              <a:rPr lang="ar-EG" sz="1600" b="1" u="sng" dirty="0" smtClean="0">
                <a:solidFill>
                  <a:srgbClr val="2D3956"/>
                </a:solidFill>
                <a:latin typeface="Alexandria" pitchFamily="2" charset="-78"/>
                <a:cs typeface="Alexandria" pitchFamily="2" charset="-78"/>
              </a:rPr>
              <a:t>سرية:</a:t>
            </a:r>
          </a:p>
          <a:p>
            <a:pPr algn="just" rtl="1"/>
            <a:r>
              <a:rPr lang="ar-EG" sz="1600" dirty="0">
                <a:solidFill>
                  <a:srgbClr val="2D3956"/>
                </a:solidFill>
                <a:latin typeface="Alexandria" pitchFamily="2" charset="-78"/>
                <a:cs typeface="Alexandria" pitchFamily="2" charset="-78"/>
              </a:rPr>
              <a:t>أول الشروط التى يجب توافرها فى المعلومات , هو أن تكون سرية , بمعنى عدم معرفتها من قبل الجمهور أو المتخصصين فى المجال التى تتنمى اليه المعلومات بطبيعتها </a:t>
            </a:r>
            <a:r>
              <a:rPr lang="ar-EG" sz="1600" dirty="0" smtClean="0">
                <a:solidFill>
                  <a:srgbClr val="2D3956"/>
                </a:solidFill>
                <a:latin typeface="Alexandria" pitchFamily="2" charset="-78"/>
                <a:cs typeface="Alexandria" pitchFamily="2" charset="-78"/>
              </a:rPr>
              <a:t>- تجارية </a:t>
            </a: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صناعية أو زراعية - </a:t>
            </a:r>
            <a:r>
              <a:rPr lang="ar-EG" sz="1600" dirty="0">
                <a:solidFill>
                  <a:srgbClr val="2D3956"/>
                </a:solidFill>
                <a:latin typeface="Alexandria" pitchFamily="2" charset="-78"/>
                <a:cs typeface="Alexandria" pitchFamily="2" charset="-78"/>
              </a:rPr>
              <a:t>وهذا لايعنى ان المعلومات تفقد سريتها لمجرد أن الحائز قد كشف عنها لبعض العاملين لديه أو التابعين له ، فى ظروف تقتضيها تسيير </a:t>
            </a:r>
            <a:r>
              <a:rPr lang="ar-EG" sz="1600" dirty="0" smtClean="0">
                <a:solidFill>
                  <a:srgbClr val="2D3956"/>
                </a:solidFill>
                <a:latin typeface="Alexandria" pitchFamily="2" charset="-78"/>
                <a:cs typeface="Alexandria" pitchFamily="2" charset="-78"/>
              </a:rPr>
              <a:t>الأعمال </a:t>
            </a:r>
            <a:r>
              <a:rPr lang="ar-EG" sz="1600" dirty="0">
                <a:solidFill>
                  <a:srgbClr val="2D3956"/>
                </a:solidFill>
                <a:latin typeface="Alexandria" pitchFamily="2" charset="-78"/>
                <a:cs typeface="Alexandria" pitchFamily="2" charset="-78"/>
              </a:rPr>
              <a:t>داخل مؤسسته أو تجارته أو عمله بوجه عام , بل ان السرية لاتعنى انه يجب ان تكون </a:t>
            </a:r>
            <a:r>
              <a:rPr lang="ar-EG" sz="1600" dirty="0" smtClean="0">
                <a:solidFill>
                  <a:srgbClr val="2D3956"/>
                </a:solidFill>
                <a:latin typeface="Alexandria" pitchFamily="2" charset="-78"/>
                <a:cs typeface="Alexandria" pitchFamily="2" charset="-78"/>
              </a:rPr>
              <a:t>معروفة </a:t>
            </a:r>
            <a:r>
              <a:rPr lang="ar-EG" sz="1600" dirty="0">
                <a:solidFill>
                  <a:srgbClr val="2D3956"/>
                </a:solidFill>
                <a:latin typeface="Alexandria" pitchFamily="2" charset="-78"/>
                <a:cs typeface="Alexandria" pitchFamily="2" charset="-78"/>
              </a:rPr>
              <a:t>لمشروع واحد فقط , فلايمنع من سريتها توصل عدد محدود من المشروعات المنافسة  اليها من خلال البحث والتطوير , طالما انها غير معروفة على نطاق واسع للمشروعات التى تعمل فى المجال الذى تنتمى اليه </a:t>
            </a:r>
            <a:r>
              <a:rPr lang="ar-EG" sz="1600" dirty="0" smtClean="0">
                <a:solidFill>
                  <a:srgbClr val="2D3956"/>
                </a:solidFill>
                <a:latin typeface="Alexandria" pitchFamily="2" charset="-78"/>
                <a:cs typeface="Alexandria" pitchFamily="2" charset="-78"/>
              </a:rPr>
              <a:t>المعلومات.</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133641"/>
    </mc:Choice>
    <mc:Fallback xmlns="">
      <p:transition spd="slow" advTm="13364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00054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كما انه قد تكون المعلومات فى مكوناتها أو عناصرها معروفة وغير </a:t>
            </a:r>
            <a:r>
              <a:rPr lang="ar-EG" sz="1600" dirty="0" smtClean="0">
                <a:solidFill>
                  <a:srgbClr val="2D3956"/>
                </a:solidFill>
                <a:latin typeface="Alexandria" pitchFamily="2" charset="-78"/>
                <a:cs typeface="Alexandria" pitchFamily="2" charset="-78"/>
              </a:rPr>
              <a:t>سرية </a:t>
            </a:r>
            <a:r>
              <a:rPr lang="ar-EG" sz="1600" dirty="0">
                <a:solidFill>
                  <a:srgbClr val="2D3956"/>
                </a:solidFill>
                <a:latin typeface="Alexandria" pitchFamily="2" charset="-78"/>
                <a:cs typeface="Alexandria" pitchFamily="2" charset="-78"/>
              </a:rPr>
              <a:t>بينما فى مجموعها سرية , وذلك اذا كان تجميعها استلزم مجهود كبير وانفاق مبالغ طائله , وهنا </a:t>
            </a:r>
            <a:r>
              <a:rPr lang="ar-EG" sz="1600" dirty="0" smtClean="0">
                <a:solidFill>
                  <a:srgbClr val="2D3956"/>
                </a:solidFill>
                <a:latin typeface="Alexandria" pitchFamily="2" charset="-78"/>
                <a:cs typeface="Alexandria" pitchFamily="2" charset="-78"/>
              </a:rPr>
              <a:t>تنصب الحماية على </a:t>
            </a:r>
            <a:r>
              <a:rPr lang="ar-EG" sz="1600" dirty="0">
                <a:solidFill>
                  <a:srgbClr val="2D3956"/>
                </a:solidFill>
                <a:latin typeface="Alexandria" pitchFamily="2" charset="-78"/>
                <a:cs typeface="Alexandria" pitchFamily="2" charset="-78"/>
              </a:rPr>
              <a:t>مجموع المعلومات وليس مكوناتها او عناصرها , مثال ذلك  قوائم العملاء داخل احدى البنوك , أو قوائم الموردين لدى احدى شركات التصدير .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58672"/>
    </mc:Choice>
    <mc:Fallback xmlns="">
      <p:transition spd="slow" advTm="5867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923877"/>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والسؤال هنا: ما هو معيا ر السرية؟</a:t>
            </a:r>
          </a:p>
          <a:p>
            <a:pPr algn="just" rtl="1">
              <a:lnSpc>
                <a:spcPct val="150000"/>
              </a:lnSpc>
            </a:pPr>
            <a:r>
              <a:rPr lang="ar-EG" sz="1600" dirty="0" smtClean="0">
                <a:solidFill>
                  <a:srgbClr val="2D3956"/>
                </a:solidFill>
                <a:latin typeface="Alexandria" pitchFamily="2" charset="-78"/>
                <a:cs typeface="Alexandria" pitchFamily="2" charset="-78"/>
              </a:rPr>
              <a:t>نرى </a:t>
            </a:r>
            <a:r>
              <a:rPr lang="ar-EG" sz="1600" dirty="0">
                <a:solidFill>
                  <a:srgbClr val="2D3956"/>
                </a:solidFill>
                <a:latin typeface="Alexandria" pitchFamily="2" charset="-78"/>
                <a:cs typeface="Alexandria" pitchFamily="2" charset="-78"/>
              </a:rPr>
              <a:t>ان معيار </a:t>
            </a:r>
            <a:r>
              <a:rPr lang="ar-EG" sz="1600" dirty="0" smtClean="0">
                <a:solidFill>
                  <a:srgbClr val="2D3956"/>
                </a:solidFill>
                <a:latin typeface="Alexandria" pitchFamily="2" charset="-78"/>
                <a:cs typeface="Alexandria" pitchFamily="2" charset="-78"/>
              </a:rPr>
              <a:t>السرية </a:t>
            </a:r>
            <a:r>
              <a:rPr lang="ar-EG" sz="1600" dirty="0">
                <a:solidFill>
                  <a:srgbClr val="2D3956"/>
                </a:solidFill>
                <a:latin typeface="Alexandria" pitchFamily="2" charset="-78"/>
                <a:cs typeface="Alexandria" pitchFamily="2" charset="-78"/>
              </a:rPr>
              <a:t>هو وجود </a:t>
            </a:r>
            <a:r>
              <a:rPr lang="ar-EG" sz="1600" dirty="0" smtClean="0">
                <a:solidFill>
                  <a:srgbClr val="2D3956"/>
                </a:solidFill>
                <a:latin typeface="Alexandria" pitchFamily="2" charset="-78"/>
                <a:cs typeface="Alexandria" pitchFamily="2" charset="-78"/>
              </a:rPr>
              <a:t>ميزة اقتصادية </a:t>
            </a:r>
            <a:r>
              <a:rPr lang="ar-EG" sz="1600" dirty="0">
                <a:solidFill>
                  <a:srgbClr val="2D3956"/>
                </a:solidFill>
                <a:latin typeface="Alexandria" pitchFamily="2" charset="-78"/>
                <a:cs typeface="Alexandria" pitchFamily="2" charset="-78"/>
              </a:rPr>
              <a:t>فعلية أو </a:t>
            </a:r>
            <a:r>
              <a:rPr lang="ar-EG" sz="1600" dirty="0" smtClean="0">
                <a:solidFill>
                  <a:srgbClr val="2D3956"/>
                </a:solidFill>
                <a:latin typeface="Alexandria" pitchFamily="2" charset="-78"/>
                <a:cs typeface="Alexandria" pitchFamily="2" charset="-78"/>
              </a:rPr>
              <a:t>محتملة </a:t>
            </a:r>
            <a:r>
              <a:rPr lang="ar-EG" sz="1600" dirty="0">
                <a:solidFill>
                  <a:srgbClr val="2D3956"/>
                </a:solidFill>
                <a:latin typeface="Alexandria" pitchFamily="2" charset="-78"/>
                <a:cs typeface="Alexandria" pitchFamily="2" charset="-78"/>
              </a:rPr>
              <a:t>لحائز المعلومات فى مواجهة منافسيه  , فاذا كانت هذه </a:t>
            </a:r>
            <a:r>
              <a:rPr lang="ar-EG" sz="1600" dirty="0" smtClean="0">
                <a:solidFill>
                  <a:srgbClr val="2D3956"/>
                </a:solidFill>
                <a:latin typeface="Alexandria" pitchFamily="2" charset="-78"/>
                <a:cs typeface="Alexandria" pitchFamily="2" charset="-78"/>
              </a:rPr>
              <a:t>الميزة متوفرة </a:t>
            </a:r>
            <a:r>
              <a:rPr lang="ar-EG" sz="1600" dirty="0">
                <a:solidFill>
                  <a:srgbClr val="2D3956"/>
                </a:solidFill>
                <a:latin typeface="Alexandria" pitchFamily="2" charset="-78"/>
                <a:cs typeface="Alexandria" pitchFamily="2" charset="-78"/>
              </a:rPr>
              <a:t>بصدد المعلومات , اتصفت </a:t>
            </a:r>
            <a:r>
              <a:rPr lang="ar-EG" sz="1600" dirty="0" smtClean="0">
                <a:solidFill>
                  <a:srgbClr val="2D3956"/>
                </a:solidFill>
                <a:latin typeface="Alexandria" pitchFamily="2" charset="-78"/>
                <a:cs typeface="Alexandria" pitchFamily="2" charset="-78"/>
              </a:rPr>
              <a:t>الاخيرة بالسرية </a:t>
            </a:r>
            <a:r>
              <a:rPr lang="ar-EG" sz="1600" dirty="0">
                <a:solidFill>
                  <a:srgbClr val="2D3956"/>
                </a:solidFill>
                <a:latin typeface="Alexandria" pitchFamily="2" charset="-78"/>
                <a:cs typeface="Alexandria" pitchFamily="2" charset="-78"/>
              </a:rPr>
              <a:t>, والا فاننا امام معلومات </a:t>
            </a:r>
            <a:r>
              <a:rPr lang="ar-EG" sz="1600" dirty="0" smtClean="0">
                <a:solidFill>
                  <a:srgbClr val="2D3956"/>
                </a:solidFill>
                <a:latin typeface="Alexandria" pitchFamily="2" charset="-78"/>
                <a:cs typeface="Alexandria" pitchFamily="2" charset="-78"/>
              </a:rPr>
              <a:t>معروفة </a:t>
            </a:r>
            <a:r>
              <a:rPr lang="ar-EG" sz="1600" dirty="0">
                <a:solidFill>
                  <a:srgbClr val="2D3956"/>
                </a:solidFill>
                <a:latin typeface="Alexandria" pitchFamily="2" charset="-78"/>
                <a:cs typeface="Alexandria" pitchFamily="2" charset="-78"/>
              </a:rPr>
              <a:t>على نطاق واسع للمنافسين لاتعطى </a:t>
            </a:r>
            <a:r>
              <a:rPr lang="ar-EG" sz="1600" dirty="0" smtClean="0">
                <a:solidFill>
                  <a:srgbClr val="2D3956"/>
                </a:solidFill>
                <a:latin typeface="Alexandria" pitchFamily="2" charset="-78"/>
                <a:cs typeface="Alexandria" pitchFamily="2" charset="-78"/>
              </a:rPr>
              <a:t>أية </a:t>
            </a:r>
            <a:r>
              <a:rPr lang="ar-EG" sz="1600" dirty="0">
                <a:solidFill>
                  <a:srgbClr val="2D3956"/>
                </a:solidFill>
                <a:latin typeface="Alexandria" pitchFamily="2" charset="-78"/>
                <a:cs typeface="Alexandria" pitchFamily="2" charset="-78"/>
              </a:rPr>
              <a:t>مزايا </a:t>
            </a:r>
            <a:r>
              <a:rPr lang="ar-EG" sz="1600" dirty="0" smtClean="0">
                <a:solidFill>
                  <a:srgbClr val="2D3956"/>
                </a:solidFill>
                <a:latin typeface="Alexandria" pitchFamily="2" charset="-78"/>
                <a:cs typeface="Alexandria" pitchFamily="2" charset="-78"/>
              </a:rPr>
              <a:t>اقتصادية </a:t>
            </a:r>
            <a:r>
              <a:rPr lang="ar-EG" sz="1600" dirty="0">
                <a:solidFill>
                  <a:srgbClr val="2D3956"/>
                </a:solidFill>
                <a:latin typeface="Alexandria" pitchFamily="2" charset="-78"/>
                <a:cs typeface="Alexandria" pitchFamily="2" charset="-78"/>
              </a:rPr>
              <a:t>لحائز المعلومات عن هؤلاء المنافسين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29453"/>
    </mc:Choice>
    <mc:Fallback xmlns="">
      <p:transition spd="slow" advTm="12945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185214"/>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وقد نص على شرط السريه </a:t>
            </a:r>
            <a:r>
              <a:rPr lang="ar-EG" sz="1600" dirty="0" smtClean="0">
                <a:solidFill>
                  <a:srgbClr val="2D3956"/>
                </a:solidFill>
                <a:latin typeface="Alexandria" pitchFamily="2" charset="-78"/>
                <a:cs typeface="Alexandria" pitchFamily="2" charset="-78"/>
              </a:rPr>
              <a:t>قانون </a:t>
            </a:r>
            <a:r>
              <a:rPr lang="ar-EG" sz="1600" dirty="0">
                <a:solidFill>
                  <a:srgbClr val="2D3956"/>
                </a:solidFill>
                <a:latin typeface="Alexandria" pitchFamily="2" charset="-78"/>
                <a:cs typeface="Alexandria" pitchFamily="2" charset="-78"/>
              </a:rPr>
              <a:t>الملكيه الفكريه المصرى فى المادة </a:t>
            </a:r>
            <a:r>
              <a:rPr lang="ar-EG" sz="1600" dirty="0" smtClean="0">
                <a:solidFill>
                  <a:srgbClr val="2D3956"/>
                </a:solidFill>
                <a:latin typeface="Alexandria" pitchFamily="2" charset="-78"/>
                <a:cs typeface="Alexandria" pitchFamily="2" charset="-78"/>
              </a:rPr>
              <a:t>55  /1  </a:t>
            </a:r>
            <a:r>
              <a:rPr lang="ar-EG" sz="1600" dirty="0">
                <a:solidFill>
                  <a:srgbClr val="2D3956"/>
                </a:solidFill>
                <a:latin typeface="Alexandria" pitchFamily="2" charset="-78"/>
                <a:cs typeface="Alexandria" pitchFamily="2" charset="-78"/>
              </a:rPr>
              <a:t>, وكذلك اتفاقية التربس المادة 39 الفقرة  2 (أ) </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ونصت عليه لائحة حماية المعلومات التجارية السرية في المادة 1 /1.</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42469"/>
    </mc:Choice>
    <mc:Fallback xmlns="">
      <p:transition spd="slow" advTm="4246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a:t>
            </a:r>
            <a:r>
              <a:rPr lang="ar-EG" sz="1600" b="1" u="sng" dirty="0">
                <a:solidFill>
                  <a:srgbClr val="2D3956"/>
                </a:solidFill>
                <a:latin typeface="Alexandria" pitchFamily="2" charset="-78"/>
                <a:cs typeface="Alexandria" pitchFamily="2" charset="-78"/>
              </a:rPr>
              <a:t>أ</a:t>
            </a:r>
            <a:r>
              <a:rPr lang="ar-EG" sz="1600" b="1" u="sng" dirty="0" smtClean="0">
                <a:solidFill>
                  <a:srgbClr val="2D3956"/>
                </a:solidFill>
                <a:latin typeface="Alexandria" pitchFamily="2" charset="-78"/>
                <a:cs typeface="Alexandria" pitchFamily="2" charset="-78"/>
              </a:rPr>
              <a:t>ن </a:t>
            </a:r>
            <a:r>
              <a:rPr lang="ar-EG" sz="1600" b="1" u="sng" dirty="0">
                <a:solidFill>
                  <a:srgbClr val="2D3956"/>
                </a:solidFill>
                <a:latin typeface="Alexandria" pitchFamily="2" charset="-78"/>
                <a:cs typeface="Alexandria" pitchFamily="2" charset="-78"/>
              </a:rPr>
              <a:t>تستمد المعلومات قيمتها التجارية من كونها </a:t>
            </a:r>
            <a:r>
              <a:rPr lang="ar-EG" sz="1600" b="1" u="sng" dirty="0" smtClean="0">
                <a:solidFill>
                  <a:srgbClr val="2D3956"/>
                </a:solidFill>
                <a:latin typeface="Alexandria" pitchFamily="2" charset="-78"/>
                <a:cs typeface="Alexandria" pitchFamily="2" charset="-78"/>
              </a:rPr>
              <a:t>سرية: </a:t>
            </a:r>
            <a:endParaRPr lang="ar-EG" sz="1600" b="1" u="sng"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القيمة التجارية للمعلومات تعنى فى </a:t>
            </a:r>
            <a:r>
              <a:rPr lang="ar-EG" sz="1600" dirty="0" smtClean="0">
                <a:solidFill>
                  <a:srgbClr val="2D3956"/>
                </a:solidFill>
                <a:latin typeface="Alexandria" pitchFamily="2" charset="-78"/>
                <a:cs typeface="Alexandria" pitchFamily="2" charset="-78"/>
              </a:rPr>
              <a:t>الأصل الميزة النسبية </a:t>
            </a:r>
            <a:r>
              <a:rPr lang="ar-EG" sz="1600" dirty="0">
                <a:solidFill>
                  <a:srgbClr val="2D3956"/>
                </a:solidFill>
                <a:latin typeface="Alexandria" pitchFamily="2" charset="-78"/>
                <a:cs typeface="Alexandria" pitchFamily="2" charset="-78"/>
              </a:rPr>
              <a:t>التى تعطيها الى حائزها فى مواجهة منافسيه فيما يتعلق بالنشاط الذى تنتمى اليه </a:t>
            </a:r>
            <a:r>
              <a:rPr lang="ar-EG" sz="1600" dirty="0" smtClean="0">
                <a:solidFill>
                  <a:srgbClr val="2D3956"/>
                </a:solidFill>
                <a:latin typeface="Alexandria" pitchFamily="2" charset="-78"/>
                <a:cs typeface="Alexandria" pitchFamily="2" charset="-78"/>
              </a:rPr>
              <a:t>المعلومات, بأن </a:t>
            </a:r>
            <a:r>
              <a:rPr lang="ar-EG" sz="1600" dirty="0">
                <a:solidFill>
                  <a:srgbClr val="2D3956"/>
                </a:solidFill>
                <a:latin typeface="Alexandria" pitchFamily="2" charset="-78"/>
                <a:cs typeface="Alexandria" pitchFamily="2" charset="-78"/>
              </a:rPr>
              <a:t>تحقق نفعا له ،وقع بالفعل , أو منتظر حدوثه فى المستقبل , أى محتمل ,ورغم ذلك فان الكشف عن هذه المعلومات يجردها من اية قيمة معتبرة لها بالنسبة لحائزها , فبعد ان كانت تحقق له </a:t>
            </a:r>
            <a:r>
              <a:rPr lang="ar-EG" sz="1600" dirty="0" smtClean="0">
                <a:solidFill>
                  <a:srgbClr val="2D3956"/>
                </a:solidFill>
                <a:latin typeface="Alexandria" pitchFamily="2" charset="-78"/>
                <a:cs typeface="Alexandria" pitchFamily="2" charset="-78"/>
              </a:rPr>
              <a:t>ميزة اقتصادية </a:t>
            </a: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واقعة </a:t>
            </a:r>
            <a:r>
              <a:rPr lang="ar-EG" sz="1600" dirty="0">
                <a:solidFill>
                  <a:srgbClr val="2D3956"/>
                </a:solidFill>
                <a:latin typeface="Alexandria" pitchFamily="2" charset="-78"/>
                <a:cs typeface="Alexandria" pitchFamily="2" charset="-78"/>
              </a:rPr>
              <a:t>بالفعل أو محتمل حدوثها مستقبلا , أصبحت فى متناول المتنافسين معه فى نفس مجال </a:t>
            </a:r>
            <a:r>
              <a:rPr lang="ar-EG" sz="1600" dirty="0" smtClean="0">
                <a:solidFill>
                  <a:srgbClr val="2D3956"/>
                </a:solidFill>
                <a:latin typeface="Alexandria" pitchFamily="2" charset="-78"/>
                <a:cs typeface="Alexandria" pitchFamily="2" charset="-78"/>
              </a:rPr>
              <a:t>النشاط, </a:t>
            </a:r>
            <a:r>
              <a:rPr lang="ar-EG" sz="1600" dirty="0">
                <a:solidFill>
                  <a:srgbClr val="2D3956"/>
                </a:solidFill>
                <a:latin typeface="Alexandria" pitchFamily="2" charset="-78"/>
                <a:cs typeface="Alexandria" pitchFamily="2" charset="-78"/>
              </a:rPr>
              <a:t>وبالتالى أى ميزه تكون للمعلومات والحال </a:t>
            </a:r>
            <a:r>
              <a:rPr lang="ar-EG" sz="1600" dirty="0" smtClean="0">
                <a:solidFill>
                  <a:srgbClr val="2D3956"/>
                </a:solidFill>
                <a:latin typeface="Alexandria" pitchFamily="2" charset="-78"/>
                <a:cs typeface="Alexandria" pitchFamily="2" charset="-78"/>
              </a:rPr>
              <a:t>كذلك.</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115794"/>
    </mc:Choice>
    <mc:Fallback xmlns="">
      <p:transition spd="slow" advTm="11579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ولهذا فان سرية </a:t>
            </a:r>
            <a:r>
              <a:rPr lang="ar-EG" sz="1600" dirty="0" smtClean="0">
                <a:solidFill>
                  <a:srgbClr val="2D3956"/>
                </a:solidFill>
                <a:latin typeface="Alexandria" pitchFamily="2" charset="-78"/>
                <a:cs typeface="Alexandria" pitchFamily="2" charset="-78"/>
              </a:rPr>
              <a:t>المعلومة </a:t>
            </a:r>
            <a:r>
              <a:rPr lang="ar-EG" sz="1600" dirty="0">
                <a:solidFill>
                  <a:srgbClr val="2D3956"/>
                </a:solidFill>
                <a:latin typeface="Alexandria" pitchFamily="2" charset="-78"/>
                <a:cs typeface="Alexandria" pitchFamily="2" charset="-78"/>
              </a:rPr>
              <a:t>تعلو </a:t>
            </a:r>
            <a:r>
              <a:rPr lang="ar-EG" sz="1600" dirty="0" smtClean="0">
                <a:solidFill>
                  <a:srgbClr val="2D3956"/>
                </a:solidFill>
                <a:latin typeface="Alexandria" pitchFamily="2" charset="-78"/>
                <a:cs typeface="Alexandria" pitchFamily="2" charset="-78"/>
              </a:rPr>
              <a:t>على </a:t>
            </a:r>
            <a:r>
              <a:rPr lang="ar-EG" sz="1600" dirty="0">
                <a:solidFill>
                  <a:srgbClr val="2D3956"/>
                </a:solidFill>
                <a:latin typeface="Alexandria" pitchFamily="2" charset="-78"/>
                <a:cs typeface="Alexandria" pitchFamily="2" charset="-78"/>
              </a:rPr>
              <a:t>قيمتها </a:t>
            </a:r>
            <a:r>
              <a:rPr lang="ar-EG" sz="1600" dirty="0" smtClean="0">
                <a:solidFill>
                  <a:srgbClr val="2D3956"/>
                </a:solidFill>
                <a:latin typeface="Alexandria" pitchFamily="2" charset="-78"/>
                <a:cs typeface="Alexandria" pitchFamily="2" charset="-78"/>
              </a:rPr>
              <a:t>المالية المنسوبة </a:t>
            </a:r>
            <a:r>
              <a:rPr lang="ar-EG" sz="1600" dirty="0">
                <a:solidFill>
                  <a:srgbClr val="2D3956"/>
                </a:solidFill>
                <a:latin typeface="Alexandria" pitchFamily="2" charset="-78"/>
                <a:cs typeface="Alexandria" pitchFamily="2" charset="-78"/>
              </a:rPr>
              <a:t>لذاتها فهذه </a:t>
            </a:r>
            <a:r>
              <a:rPr lang="ar-EG" sz="1600" dirty="0" smtClean="0">
                <a:solidFill>
                  <a:srgbClr val="2D3956"/>
                </a:solidFill>
                <a:latin typeface="Alexandria" pitchFamily="2" charset="-78"/>
                <a:cs typeface="Alexandria" pitchFamily="2" charset="-78"/>
              </a:rPr>
              <a:t>الاخيرة </a:t>
            </a:r>
            <a:r>
              <a:rPr lang="ar-EG" sz="1600" dirty="0">
                <a:solidFill>
                  <a:srgbClr val="2D3956"/>
                </a:solidFill>
                <a:latin typeface="Alexandria" pitchFamily="2" charset="-78"/>
                <a:cs typeface="Alexandria" pitchFamily="2" charset="-78"/>
              </a:rPr>
              <a:t>سوف </a:t>
            </a:r>
            <a:r>
              <a:rPr lang="ar-EG" sz="1600" dirty="0" smtClean="0">
                <a:solidFill>
                  <a:srgbClr val="2D3956"/>
                </a:solidFill>
                <a:latin typeface="Alexandria" pitchFamily="2" charset="-78"/>
                <a:cs typeface="Alexandria" pitchFamily="2" charset="-78"/>
              </a:rPr>
              <a:t>تنتهي </a:t>
            </a:r>
            <a:r>
              <a:rPr lang="ar-EG" sz="1600" dirty="0">
                <a:solidFill>
                  <a:srgbClr val="2D3956"/>
                </a:solidFill>
                <a:latin typeface="Alexandria" pitchFamily="2" charset="-78"/>
                <a:cs typeface="Alexandria" pitchFamily="2" charset="-78"/>
              </a:rPr>
              <a:t>حتما بالكشف عن المعلومات للمتنافسين , ومن ثم كانت </a:t>
            </a:r>
            <a:r>
              <a:rPr lang="ar-EG" sz="1600" dirty="0" smtClean="0">
                <a:solidFill>
                  <a:srgbClr val="2D3956"/>
                </a:solidFill>
                <a:latin typeface="Alexandria" pitchFamily="2" charset="-78"/>
                <a:cs typeface="Alexandria" pitchFamily="2" charset="-78"/>
              </a:rPr>
              <a:t>القيمة </a:t>
            </a:r>
            <a:r>
              <a:rPr lang="ar-EG" sz="1600" dirty="0">
                <a:solidFill>
                  <a:srgbClr val="2D3956"/>
                </a:solidFill>
                <a:latin typeface="Alexandria" pitchFamily="2" charset="-78"/>
                <a:cs typeface="Alexandria" pitchFamily="2" charset="-78"/>
              </a:rPr>
              <a:t>التجارية للمعلومات </a:t>
            </a:r>
            <a:r>
              <a:rPr lang="ar-EG" sz="1600" dirty="0" smtClean="0">
                <a:solidFill>
                  <a:srgbClr val="2D3956"/>
                </a:solidFill>
                <a:latin typeface="Alexandria" pitchFamily="2" charset="-78"/>
                <a:cs typeface="Alexandria" pitchFamily="2" charset="-78"/>
              </a:rPr>
              <a:t>مستمدة </a:t>
            </a:r>
            <a:r>
              <a:rPr lang="ar-EG" sz="1600" dirty="0">
                <a:solidFill>
                  <a:srgbClr val="2D3956"/>
                </a:solidFill>
                <a:latin typeface="Alexandria" pitchFamily="2" charset="-78"/>
                <a:cs typeface="Alexandria" pitchFamily="2" charset="-78"/>
              </a:rPr>
              <a:t>من كونها سرية غير </a:t>
            </a:r>
            <a:r>
              <a:rPr lang="ar-EG" sz="1600" dirty="0" smtClean="0">
                <a:solidFill>
                  <a:srgbClr val="2D3956"/>
                </a:solidFill>
                <a:latin typeface="Alexandria" pitchFamily="2" charset="-78"/>
                <a:cs typeface="Alexandria" pitchFamily="2" charset="-78"/>
              </a:rPr>
              <a:t>معروفة </a:t>
            </a:r>
            <a:r>
              <a:rPr lang="ar-EG" sz="1600" dirty="0">
                <a:solidFill>
                  <a:srgbClr val="2D3956"/>
                </a:solidFill>
                <a:latin typeface="Alexandria" pitchFamily="2" charset="-78"/>
                <a:cs typeface="Alexandria" pitchFamily="2" charset="-78"/>
              </a:rPr>
              <a:t>للجمهور </a:t>
            </a:r>
            <a:r>
              <a:rPr lang="ar-EG" sz="1600" dirty="0" smtClean="0">
                <a:solidFill>
                  <a:srgbClr val="2D3956"/>
                </a:solidFill>
                <a:latin typeface="Alexandria" pitchFamily="2" charset="-78"/>
                <a:cs typeface="Alexandria" pitchFamily="2" charset="-78"/>
              </a:rPr>
              <a:t>أو المتخصصين في المجال الذى تنتمى </a:t>
            </a:r>
            <a:r>
              <a:rPr lang="ar-EG" sz="1600" dirty="0">
                <a:solidFill>
                  <a:srgbClr val="2D3956"/>
                </a:solidFill>
                <a:latin typeface="Alexandria" pitchFamily="2" charset="-78"/>
                <a:cs typeface="Alexandria" pitchFamily="2" charset="-78"/>
              </a:rPr>
              <a:t>إ</a:t>
            </a:r>
            <a:r>
              <a:rPr lang="ar-EG" sz="1600" dirty="0" smtClean="0">
                <a:solidFill>
                  <a:srgbClr val="2D3956"/>
                </a:solidFill>
                <a:latin typeface="Alexandria" pitchFamily="2" charset="-78"/>
                <a:cs typeface="Alexandria" pitchFamily="2" charset="-78"/>
              </a:rPr>
              <a:t>ليه, كما سبق وان ذكرنا. </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85496"/>
    </mc:Choice>
    <mc:Fallback xmlns="">
      <p:transition spd="slow" advTm="8549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3143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نص على ذلك قانون الملكية الفكرية المصرى فى المادة </a:t>
            </a:r>
            <a:r>
              <a:rPr lang="ar-EG" sz="1600" dirty="0" smtClean="0">
                <a:solidFill>
                  <a:srgbClr val="2D3956"/>
                </a:solidFill>
                <a:latin typeface="Alexandria" pitchFamily="2" charset="-78"/>
                <a:cs typeface="Alexandria" pitchFamily="2" charset="-78"/>
              </a:rPr>
              <a:t>55 /2, وكذلك اتفاقية </a:t>
            </a:r>
            <a:r>
              <a:rPr lang="ar-EG" sz="1600" dirty="0">
                <a:solidFill>
                  <a:srgbClr val="2D3956"/>
                </a:solidFill>
                <a:latin typeface="Alexandria" pitchFamily="2" charset="-78"/>
                <a:cs typeface="Alexandria" pitchFamily="2" charset="-78"/>
              </a:rPr>
              <a:t>التربس </a:t>
            </a:r>
            <a:r>
              <a:rPr lang="ar-EG" sz="1600" dirty="0" smtClean="0">
                <a:solidFill>
                  <a:srgbClr val="2D3956"/>
                </a:solidFill>
                <a:latin typeface="Alexandria" pitchFamily="2" charset="-78"/>
                <a:cs typeface="Alexandria" pitchFamily="2" charset="-78"/>
              </a:rPr>
              <a:t>فى </a:t>
            </a:r>
            <a:r>
              <a:rPr lang="ar-EG" sz="1600" dirty="0">
                <a:solidFill>
                  <a:srgbClr val="2D3956"/>
                </a:solidFill>
                <a:latin typeface="Alexandria" pitchFamily="2" charset="-78"/>
                <a:cs typeface="Alexandria" pitchFamily="2" charset="-78"/>
              </a:rPr>
              <a:t>المادة 39 الفقرة الثانية (ب</a:t>
            </a:r>
            <a:r>
              <a:rPr lang="ar-EG" sz="1600" dirty="0" smtClean="0">
                <a:solidFill>
                  <a:srgbClr val="2D3956"/>
                </a:solidFill>
                <a:latin typeface="Alexandria" pitchFamily="2" charset="-78"/>
                <a:cs typeface="Alexandria" pitchFamily="2" charset="-78"/>
              </a:rPr>
              <a:t>)، كما نصت لائحة حماية المعلومات التجارية السرية في المملكة العربية السعودية في المادة الأولى فقرة (2).</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35385"/>
    </mc:Choice>
    <mc:Fallback xmlns="">
      <p:transition spd="slow" advTm="35385"/>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99261" y="1616703"/>
            <a:ext cx="8318464" cy="2800767"/>
          </a:xfrm>
          <a:prstGeom prst="rect">
            <a:avLst/>
          </a:prstGeom>
          <a:noFill/>
        </p:spPr>
        <p:txBody>
          <a:bodyPr wrap="square" rtlCol="0">
            <a:spAutoFit/>
          </a:bodyPr>
          <a:lstStyle/>
          <a:p>
            <a:pPr algn="just" rtl="1">
              <a:lnSpc>
                <a:spcPct val="250000"/>
              </a:lnSpc>
            </a:pPr>
            <a:r>
              <a:rPr lang="ar-EG" sz="1600" b="1" u="sng" dirty="0" smtClean="0">
                <a:solidFill>
                  <a:srgbClr val="2D3956"/>
                </a:solidFill>
                <a:latin typeface="Alexandria" pitchFamily="2" charset="-78"/>
                <a:cs typeface="Alexandria" pitchFamily="2" charset="-78"/>
              </a:rPr>
              <a:t>أن </a:t>
            </a:r>
            <a:r>
              <a:rPr lang="ar-EG" sz="1600" b="1" u="sng" dirty="0">
                <a:solidFill>
                  <a:srgbClr val="2D3956"/>
                </a:solidFill>
                <a:latin typeface="Alexandria" pitchFamily="2" charset="-78"/>
                <a:cs typeface="Alexandria" pitchFamily="2" charset="-78"/>
              </a:rPr>
              <a:t>يتخذ حائز المعلومات اجراءات فعاله للحفاظ </a:t>
            </a:r>
            <a:r>
              <a:rPr lang="ar-EG" sz="1600" b="1" u="sng" dirty="0" smtClean="0">
                <a:solidFill>
                  <a:srgbClr val="2D3956"/>
                </a:solidFill>
                <a:latin typeface="Alexandria" pitchFamily="2" charset="-78"/>
                <a:cs typeface="Alexandria" pitchFamily="2" charset="-78"/>
              </a:rPr>
              <a:t>عليها:</a:t>
            </a:r>
          </a:p>
          <a:p>
            <a:pPr algn="just" rtl="1">
              <a:lnSpc>
                <a:spcPct val="150000"/>
              </a:lnSpc>
            </a:pPr>
            <a:r>
              <a:rPr lang="ar-EG" sz="1600" dirty="0">
                <a:solidFill>
                  <a:srgbClr val="2D3956"/>
                </a:solidFill>
                <a:latin typeface="Alexandria" pitchFamily="2" charset="-78"/>
                <a:cs typeface="Alexandria" pitchFamily="2" charset="-78"/>
              </a:rPr>
              <a:t>هذا الشرط هو مايحفظ للمعلومات سريتها , بحيث يكون من المتعذر على الغير الوصول اليها أو العلم بها ,وهو لهذا يكون على قدر كبير من الاهمية بالنسبة للمعلومات السرية ، وفيما يتعلق بهذا الشأن نقول أن انظمة الحماية ووسائلها كثيرة ومتنوعه ومتطوره , فقديما , أو حتى الان فى بعض الحالات ,كانت تستخدم الاشخاص الغرف </a:t>
            </a:r>
            <a:r>
              <a:rPr lang="ar-EG" sz="1600" dirty="0" smtClean="0">
                <a:solidFill>
                  <a:srgbClr val="2D3956"/>
                </a:solidFill>
                <a:latin typeface="Alexandria" pitchFamily="2" charset="-78"/>
                <a:cs typeface="Alexandria" pitchFamily="2" charset="-78"/>
              </a:rPr>
              <a:t>المغلقة </a:t>
            </a:r>
            <a:r>
              <a:rPr lang="ar-EG" sz="1600" dirty="0">
                <a:solidFill>
                  <a:srgbClr val="2D3956"/>
                </a:solidFill>
                <a:latin typeface="Alexandria" pitchFamily="2" charset="-78"/>
                <a:cs typeface="Alexandria" pitchFamily="2" charset="-78"/>
              </a:rPr>
              <a:t>, لحفظ اسرارهم التجارية , بحيث لايصل اليها الا عدد محدود من </a:t>
            </a:r>
            <a:r>
              <a:rPr lang="ar-EG" sz="1600" dirty="0" smtClean="0">
                <a:solidFill>
                  <a:srgbClr val="2D3956"/>
                </a:solidFill>
                <a:latin typeface="Alexandria" pitchFamily="2" charset="-78"/>
                <a:cs typeface="Alexandria" pitchFamily="2" charset="-78"/>
              </a:rPr>
              <a:t>الاشخاص. </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31637151"/>
      </p:ext>
    </p:extLst>
  </p:cSld>
  <p:clrMapOvr>
    <a:masterClrMapping/>
  </p:clrMapOvr>
  <mc:AlternateContent xmlns:mc="http://schemas.openxmlformats.org/markup-compatibility/2006" xmlns:p14="http://schemas.microsoft.com/office/powerpoint/2010/main">
    <mc:Choice Requires="p14">
      <p:transition spd="slow" p14:dur="2000" advTm="109412"/>
    </mc:Choice>
    <mc:Fallback xmlns="">
      <p:transition spd="slow" advTm="10941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6380" y="1426203"/>
            <a:ext cx="8722325" cy="378565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أما الان ونحن نتحدث عن حماية </a:t>
            </a:r>
            <a:r>
              <a:rPr lang="ar-EG" sz="1600" dirty="0" smtClean="0">
                <a:solidFill>
                  <a:srgbClr val="2D3956"/>
                </a:solidFill>
                <a:latin typeface="Alexandria" pitchFamily="2" charset="-78"/>
                <a:cs typeface="Alexandria" pitchFamily="2" charset="-78"/>
              </a:rPr>
              <a:t>الأسرار من المخاطر الناشئة عبر الانترنت, </a:t>
            </a:r>
            <a:r>
              <a:rPr lang="ar-EG" sz="1600" dirty="0">
                <a:solidFill>
                  <a:srgbClr val="2D3956"/>
                </a:solidFill>
                <a:latin typeface="Alexandria" pitchFamily="2" charset="-78"/>
                <a:cs typeface="Alexandria" pitchFamily="2" charset="-78"/>
              </a:rPr>
              <a:t>ومع تطور وسائط التخزين </a:t>
            </a:r>
            <a:r>
              <a:rPr lang="ar-EG" sz="1600" dirty="0" smtClean="0">
                <a:solidFill>
                  <a:srgbClr val="2D3956"/>
                </a:solidFill>
                <a:latin typeface="Alexandria" pitchFamily="2" charset="-78"/>
                <a:cs typeface="Alexandria" pitchFamily="2" charset="-78"/>
              </a:rPr>
              <a:t>وتنوعها, فإن </a:t>
            </a:r>
            <a:r>
              <a:rPr lang="ar-EG" sz="1600" dirty="0">
                <a:solidFill>
                  <a:srgbClr val="2D3956"/>
                </a:solidFill>
                <a:latin typeface="Alexandria" pitchFamily="2" charset="-78"/>
                <a:cs typeface="Alexandria" pitchFamily="2" charset="-78"/>
              </a:rPr>
              <a:t>وسائل حفظ المعلومات وحمايتها ايضا تتناسب مع هذا العالم غير الملموس ذات الطابع التقنى المتطور والبالغ التعقيد ايضا ,هناك على سبيل المثال , برامج الحماية من الفيروسات للحفاظ على البيانات داخل وسائط التخزين الالكترونيه , والجدران الناريه ايضا التى تمنع وصول اى ملفات تجسس  تستخدم لإختراق الاجهزة ومعرفة محتواها , وغير ذلك من وسائل الحماية </a:t>
            </a:r>
            <a:r>
              <a:rPr lang="ar-EG" sz="1600" dirty="0" smtClean="0">
                <a:solidFill>
                  <a:srgbClr val="2D3956"/>
                </a:solidFill>
                <a:latin typeface="Alexandria" pitchFamily="2" charset="-78"/>
                <a:cs typeface="Alexandria" pitchFamily="2" charset="-78"/>
              </a:rPr>
              <a:t>التقنية </a:t>
            </a:r>
            <a:r>
              <a:rPr lang="ar-EG" sz="1600" dirty="0">
                <a:solidFill>
                  <a:srgbClr val="2D3956"/>
                </a:solidFill>
                <a:latin typeface="Alexandria" pitchFamily="2" charset="-78"/>
                <a:cs typeface="Alexandria" pitchFamily="2" charset="-78"/>
              </a:rPr>
              <a:t>التى تتطور بتطور الانترنت </a:t>
            </a:r>
            <a:r>
              <a:rPr lang="ar-EG" sz="1600" dirty="0" smtClean="0">
                <a:solidFill>
                  <a:srgbClr val="2D3956"/>
                </a:solidFill>
                <a:latin typeface="Alexandria" pitchFamily="2" charset="-78"/>
                <a:cs typeface="Alexandria" pitchFamily="2" charset="-78"/>
              </a:rPr>
              <a:t>ذاتها.</a:t>
            </a: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94463"/>
    </mc:Choice>
    <mc:Fallback xmlns="">
      <p:transition spd="slow" advTm="9446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99920"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01140" y="1931028"/>
            <a:ext cx="8686800" cy="2800767"/>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ولكن مايجب </a:t>
            </a:r>
            <a:r>
              <a:rPr lang="ar-EG" sz="1600" dirty="0" smtClean="0">
                <a:solidFill>
                  <a:srgbClr val="2D3956"/>
                </a:solidFill>
                <a:latin typeface="Alexandria" pitchFamily="2" charset="-78"/>
                <a:cs typeface="Alexandria" pitchFamily="2" charset="-78"/>
              </a:rPr>
              <a:t>أن </a:t>
            </a:r>
            <a:r>
              <a:rPr lang="ar-EG" sz="1600" dirty="0">
                <a:solidFill>
                  <a:srgbClr val="2D3956"/>
                </a:solidFill>
                <a:latin typeface="Alexandria" pitchFamily="2" charset="-78"/>
                <a:cs typeface="Alexandria" pitchFamily="2" charset="-78"/>
              </a:rPr>
              <a:t>نسجله هنا أن مهما بلغت وسائل الحماية من تطور </a:t>
            </a:r>
            <a:r>
              <a:rPr lang="ar-EG" sz="1600" dirty="0" smtClean="0">
                <a:solidFill>
                  <a:srgbClr val="2D3956"/>
                </a:solidFill>
                <a:latin typeface="Alexandria" pitchFamily="2" charset="-78"/>
                <a:cs typeface="Alexandria" pitchFamily="2" charset="-78"/>
              </a:rPr>
              <a:t>ودقة </a:t>
            </a:r>
            <a:r>
              <a:rPr lang="ar-EG" sz="1600" dirty="0">
                <a:solidFill>
                  <a:srgbClr val="2D3956"/>
                </a:solidFill>
                <a:latin typeface="Alexandria" pitchFamily="2" charset="-78"/>
                <a:cs typeface="Alexandria" pitchFamily="2" charset="-78"/>
              </a:rPr>
              <a:t>فانها عرضة للتحايل عليها من قبل </a:t>
            </a:r>
            <a:r>
              <a:rPr lang="ar-EG" sz="1600" dirty="0" smtClean="0">
                <a:solidFill>
                  <a:srgbClr val="2D3956"/>
                </a:solidFill>
                <a:latin typeface="Alexandria" pitchFamily="2" charset="-78"/>
                <a:cs typeface="Alexandria" pitchFamily="2" charset="-78"/>
              </a:rPr>
              <a:t>المخترقين </a:t>
            </a:r>
            <a:r>
              <a:rPr lang="en-US" sz="1600" dirty="0" smtClean="0">
                <a:solidFill>
                  <a:srgbClr val="2D3956"/>
                </a:solidFill>
                <a:latin typeface="Alexandria" pitchFamily="2" charset="-78"/>
                <a:cs typeface="Alexandria" pitchFamily="2" charset="-78"/>
              </a:rPr>
              <a:t>hackers </a:t>
            </a:r>
            <a:r>
              <a:rPr lang="ar-EG" sz="1600" dirty="0" smtClean="0">
                <a:solidFill>
                  <a:srgbClr val="2D3956"/>
                </a:solidFill>
                <a:latin typeface="Alexandria" pitchFamily="2" charset="-78"/>
                <a:cs typeface="Alexandria" pitchFamily="2" charset="-78"/>
              </a:rPr>
              <a:t> أو القراصنة. </a:t>
            </a:r>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ونص على هذا الشرط قانون حماية الملكية الفكرية المصري في المادة 55، ونصت أيضا عليه لائحة حماية المعلومات التجارية السرية في المادة الأولى فقرة (3). </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774450"/>
    </mc:Choice>
    <mc:Fallback xmlns="">
      <p:transition spd="slow" advTm="77445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941"/>
    </mc:Choice>
    <mc:Fallback xmlns="">
      <p:transition spd="slow" advTm="4194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2.xml><?xml version="1.0" encoding="utf-8"?>
<ds:datastoreItem xmlns:ds="http://schemas.openxmlformats.org/officeDocument/2006/customXml" ds:itemID="{06225ADC-BB38-456D-AA0E-A35A91E43FDB}">
  <ds:schemaRefs>
    <ds:schemaRef ds:uri="http://schemas.microsoft.com/office/2006/documentManagement/types"/>
    <ds:schemaRef ds:uri="http://purl.org/dc/terms/"/>
    <ds:schemaRef ds:uri="http://schemas.openxmlformats.org/package/2006/metadata/core-properties"/>
    <ds:schemaRef ds:uri="http://purl.org/dc/dcmitype/"/>
    <ds:schemaRef ds:uri="http://purl.org/dc/elements/1.1/"/>
    <ds:schemaRef ds:uri="http://schemas.microsoft.com/office/infopath/2007/PartnerControls"/>
    <ds:schemaRef ds:uri="http://schemas.microsoft.com/office/2006/metadata/properties"/>
    <ds:schemaRef ds:uri="49100919-8a76-4266-be0c-7dc583902cb4"/>
    <ds:schemaRef ds:uri="d13aca44-ef33-4cf4-9980-7f0b00e6eeb9"/>
    <ds:schemaRef ds:uri="http://www.w3.org/XML/1998/namespace"/>
  </ds:schemaRefs>
</ds:datastoreItem>
</file>

<file path=customXml/itemProps3.xml><?xml version="1.0" encoding="utf-8"?>
<ds:datastoreItem xmlns:ds="http://schemas.openxmlformats.org/officeDocument/2006/customXml" ds:itemID="{B36F0ED2-54FA-4EAB-B5F6-8AE67C77AA6F}"/>
</file>

<file path=docProps/app.xml><?xml version="1.0" encoding="utf-8"?>
<Properties xmlns="http://schemas.openxmlformats.org/officeDocument/2006/extended-properties" xmlns:vt="http://schemas.openxmlformats.org/officeDocument/2006/docPropsVTypes">
  <TotalTime>7262</TotalTime>
  <Words>3016</Words>
  <Application>Microsoft Office PowerPoint</Application>
  <PresentationFormat>مخصص</PresentationFormat>
  <Paragraphs>253</Paragraphs>
  <Slides>47</Slides>
  <Notes>4</Notes>
  <HiddenSlides>0</HiddenSlides>
  <MMClips>0</MMClips>
  <ScaleCrop>false</ScaleCrop>
  <HeadingPairs>
    <vt:vector size="4" baseType="variant">
      <vt:variant>
        <vt:lpstr>نسق</vt:lpstr>
      </vt:variant>
      <vt:variant>
        <vt:i4>1</vt:i4>
      </vt:variant>
      <vt:variant>
        <vt:lpstr>عناوين الشرائح</vt:lpstr>
      </vt:variant>
      <vt:variant>
        <vt:i4>47</vt:i4>
      </vt:variant>
    </vt:vector>
  </HeadingPairs>
  <TitlesOfParts>
    <vt:vector size="48"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614</cp:revision>
  <dcterms:created xsi:type="dcterms:W3CDTF">2023-04-29T09:08:00Z</dcterms:created>
  <dcterms:modified xsi:type="dcterms:W3CDTF">2024-03-15T06:14:16Z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