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1"/>
  </p:notesMasterIdLst>
  <p:sldIdLst>
    <p:sldId id="480" r:id="rId2"/>
    <p:sldId id="303" r:id="rId3"/>
    <p:sldId id="313" r:id="rId4"/>
    <p:sldId id="276" r:id="rId5"/>
    <p:sldId id="502" r:id="rId6"/>
    <p:sldId id="503" r:id="rId7"/>
    <p:sldId id="504" r:id="rId8"/>
    <p:sldId id="505" r:id="rId9"/>
    <p:sldId id="506" r:id="rId10"/>
    <p:sldId id="511" r:id="rId11"/>
    <p:sldId id="507" r:id="rId12"/>
    <p:sldId id="508" r:id="rId13"/>
    <p:sldId id="509" r:id="rId14"/>
    <p:sldId id="510" r:id="rId15"/>
    <p:sldId id="512" r:id="rId16"/>
    <p:sldId id="513" r:id="rId17"/>
    <p:sldId id="514" r:id="rId18"/>
    <p:sldId id="515" r:id="rId19"/>
    <p:sldId id="520" r:id="rId20"/>
    <p:sldId id="516" r:id="rId21"/>
    <p:sldId id="517" r:id="rId22"/>
    <p:sldId id="518" r:id="rId23"/>
    <p:sldId id="519" r:id="rId24"/>
    <p:sldId id="521" r:id="rId25"/>
    <p:sldId id="522" r:id="rId26"/>
    <p:sldId id="523" r:id="rId27"/>
    <p:sldId id="524" r:id="rId28"/>
    <p:sldId id="525" r:id="rId29"/>
    <p:sldId id="526" r:id="rId30"/>
    <p:sldId id="527" r:id="rId31"/>
    <p:sldId id="528" r:id="rId32"/>
    <p:sldId id="529" r:id="rId33"/>
    <p:sldId id="530" r:id="rId34"/>
    <p:sldId id="531" r:id="rId35"/>
    <p:sldId id="532" r:id="rId36"/>
    <p:sldId id="534" r:id="rId37"/>
    <p:sldId id="535" r:id="rId38"/>
    <p:sldId id="256" r:id="rId39"/>
    <p:sldId id="533" r:id="rId40"/>
    <p:sldId id="537" r:id="rId41"/>
    <p:sldId id="538" r:id="rId42"/>
    <p:sldId id="540" r:id="rId43"/>
    <p:sldId id="541" r:id="rId44"/>
    <p:sldId id="542" r:id="rId45"/>
    <p:sldId id="543" r:id="rId46"/>
    <p:sldId id="544" r:id="rId47"/>
    <p:sldId id="545" r:id="rId48"/>
    <p:sldId id="546" r:id="rId49"/>
    <p:sldId id="349" r:id="rId5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276"/>
            <p14:sldId id="502"/>
            <p14:sldId id="503"/>
            <p14:sldId id="504"/>
            <p14:sldId id="505"/>
            <p14:sldId id="506"/>
            <p14:sldId id="511"/>
            <p14:sldId id="507"/>
            <p14:sldId id="508"/>
            <p14:sldId id="509"/>
            <p14:sldId id="510"/>
            <p14:sldId id="512"/>
            <p14:sldId id="513"/>
            <p14:sldId id="514"/>
            <p14:sldId id="515"/>
            <p14:sldId id="520"/>
            <p14:sldId id="516"/>
            <p14:sldId id="517"/>
            <p14:sldId id="518"/>
            <p14:sldId id="519"/>
            <p14:sldId id="521"/>
            <p14:sldId id="522"/>
            <p14:sldId id="523"/>
            <p14:sldId id="524"/>
            <p14:sldId id="525"/>
            <p14:sldId id="526"/>
            <p14:sldId id="527"/>
            <p14:sldId id="528"/>
            <p14:sldId id="529"/>
            <p14:sldId id="530"/>
            <p14:sldId id="531"/>
            <p14:sldId id="532"/>
            <p14:sldId id="534"/>
            <p14:sldId id="535"/>
            <p14:sldId id="256"/>
            <p14:sldId id="533"/>
            <p14:sldId id="537"/>
            <p14:sldId id="538"/>
            <p14:sldId id="540"/>
            <p14:sldId id="541"/>
            <p14:sldId id="542"/>
            <p14:sldId id="543"/>
            <p14:sldId id="544"/>
            <p14:sldId id="545"/>
            <p14:sldId id="54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9BBC"/>
    <a:srgbClr val="2D3956"/>
    <a:srgbClr val="8E5A6D"/>
    <a:srgbClr val="FAC748"/>
    <a:srgbClr val="852F4A"/>
    <a:srgbClr val="000000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3740" autoAdjust="0"/>
  </p:normalViewPr>
  <p:slideViewPr>
    <p:cSldViewPr snapToGrid="0">
      <p:cViewPr varScale="1">
        <p:scale>
          <a:sx n="106" d="100"/>
          <a:sy n="106" d="100"/>
        </p:scale>
        <p:origin x="792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6/12/23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6/12/23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6/12/23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6/12/23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6/12/23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6/12/23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6/12/23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6/12/23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6/12/23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6/12/23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6/12/23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6/12/23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bg>
      <p:bgPr>
        <a:gradFill>
          <a:gsLst>
            <a:gs pos="1000">
              <a:schemeClr val="bg1"/>
            </a:gs>
            <a:gs pos="100000">
              <a:srgbClr val="F5F5F5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alphaModFix amt="76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6/12/23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6.jpeg"/><Relationship Id="rId7" Type="http://schemas.openxmlformats.org/officeDocument/2006/relationships/image" Target="../media/image5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.png"/><Relationship Id="rId5" Type="http://schemas.openxmlformats.org/officeDocument/2006/relationships/image" Target="../media/image8.svg"/><Relationship Id="rId4" Type="http://schemas.openxmlformats.org/officeDocument/2006/relationships/image" Target="../media/image7.png"/><Relationship Id="rId9" Type="http://schemas.openxmlformats.org/officeDocument/2006/relationships/image" Target="../media/image10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11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3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.bin"/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Relationship Id="rId9" Type="http://schemas.openxmlformats.org/officeDocument/2006/relationships/image" Target="../media/image14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3.sv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.bin"/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Relationship Id="rId9" Type="http://schemas.openxmlformats.org/officeDocument/2006/relationships/image" Target="../media/image15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11" Type="http://schemas.openxmlformats.org/officeDocument/2006/relationships/image" Target="../media/image17.emf"/><Relationship Id="rId5" Type="http://schemas.openxmlformats.org/officeDocument/2006/relationships/image" Target="../media/image8.svg"/><Relationship Id="rId10" Type="http://schemas.openxmlformats.org/officeDocument/2006/relationships/oleObject" Target="../embeddings/oleObject4.bin"/><Relationship Id="rId4" Type="http://schemas.openxmlformats.org/officeDocument/2006/relationships/image" Target="../media/image7.png"/><Relationship Id="rId9" Type="http://schemas.openxmlformats.org/officeDocument/2006/relationships/image" Target="../media/image16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.bin"/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Relationship Id="rId9" Type="http://schemas.openxmlformats.org/officeDocument/2006/relationships/image" Target="../media/image18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3.sv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svg"/><Relationship Id="rId3" Type="http://schemas.openxmlformats.org/officeDocument/2006/relationships/image" Target="../media/image20.png"/><Relationship Id="rId7" Type="http://schemas.openxmlformats.org/officeDocument/2006/relationships/image" Target="../media/image4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2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FE9AD2FE-2C27-43F0-9E30-395F3F19C8D7}"/>
              </a:ext>
            </a:extLst>
          </p:cNvPr>
          <p:cNvGrpSpPr/>
          <p:nvPr/>
        </p:nvGrpSpPr>
        <p:grpSpPr>
          <a:xfrm>
            <a:off x="321733" y="0"/>
            <a:ext cx="2024825" cy="1879600"/>
            <a:chOff x="321733" y="0"/>
            <a:chExt cx="2024825" cy="1879600"/>
          </a:xfrm>
          <a:solidFill>
            <a:schemeClr val="bg1">
              <a:alpha val="7000"/>
            </a:schemeClr>
          </a:solidFill>
        </p:grpSpPr>
        <p:sp>
          <p:nvSpPr>
            <p:cNvPr id="15" name="Parallelogram 14">
              <a:extLst>
                <a:ext uri="{FF2B5EF4-FFF2-40B4-BE49-F238E27FC236}">
                  <a16:creationId xmlns:a16="http://schemas.microsoft.com/office/drawing/2014/main" id="{545A7692-E471-48BC-B2BD-8C3680ED3070}"/>
                </a:ext>
              </a:extLst>
            </p:cNvPr>
            <p:cNvSpPr/>
            <p:nvPr/>
          </p:nvSpPr>
          <p:spPr>
            <a:xfrm>
              <a:off x="321733" y="0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Parallelogram 15">
              <a:extLst>
                <a:ext uri="{FF2B5EF4-FFF2-40B4-BE49-F238E27FC236}">
                  <a16:creationId xmlns:a16="http://schemas.microsoft.com/office/drawing/2014/main" id="{E29F94B0-C402-4ECC-BDB4-83596E27C981}"/>
                </a:ext>
              </a:extLst>
            </p:cNvPr>
            <p:cNvSpPr/>
            <p:nvPr/>
          </p:nvSpPr>
          <p:spPr>
            <a:xfrm>
              <a:off x="524933" y="778933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6F79225B-5887-A63D-A3C0-DBCB4C41A4BF}"/>
              </a:ext>
            </a:extLst>
          </p:cNvPr>
          <p:cNvSpPr/>
          <p:nvPr/>
        </p:nvSpPr>
        <p:spPr>
          <a:xfrm flipV="1">
            <a:off x="4889591" y="-44450"/>
            <a:ext cx="1549309" cy="2063750"/>
          </a:xfrm>
          <a:custGeom>
            <a:avLst/>
            <a:gdLst>
              <a:gd name="connsiteX0" fmla="*/ 0 w 2133509"/>
              <a:gd name="connsiteY0" fmla="*/ 2781300 h 2781300"/>
              <a:gd name="connsiteX1" fmla="*/ 1066755 w 2133509"/>
              <a:gd name="connsiteY1" fmla="*/ 0 h 2781300"/>
              <a:gd name="connsiteX2" fmla="*/ 2133509 w 2133509"/>
              <a:gd name="connsiteY2" fmla="*/ 2781300 h 2781300"/>
              <a:gd name="connsiteX3" fmla="*/ 0 w 2133509"/>
              <a:gd name="connsiteY3" fmla="*/ 2781300 h 2781300"/>
              <a:gd name="connsiteX0" fmla="*/ 0 w 2133509"/>
              <a:gd name="connsiteY0" fmla="*/ 1670050 h 1670050"/>
              <a:gd name="connsiteX1" fmla="*/ 647655 w 2133509"/>
              <a:gd name="connsiteY1" fmla="*/ 0 h 1670050"/>
              <a:gd name="connsiteX2" fmla="*/ 2133509 w 2133509"/>
              <a:gd name="connsiteY2" fmla="*/ 1670050 h 1670050"/>
              <a:gd name="connsiteX3" fmla="*/ 0 w 2133509"/>
              <a:gd name="connsiteY3" fmla="*/ 1670050 h 1670050"/>
              <a:gd name="connsiteX0" fmla="*/ 0 w 2158909"/>
              <a:gd name="connsiteY0" fmla="*/ 1562100 h 1670050"/>
              <a:gd name="connsiteX1" fmla="*/ 673055 w 2158909"/>
              <a:gd name="connsiteY1" fmla="*/ 0 h 1670050"/>
              <a:gd name="connsiteX2" fmla="*/ 2158909 w 2158909"/>
              <a:gd name="connsiteY2" fmla="*/ 1670050 h 1670050"/>
              <a:gd name="connsiteX3" fmla="*/ 0 w 2158909"/>
              <a:gd name="connsiteY3" fmla="*/ 1562100 h 1670050"/>
              <a:gd name="connsiteX0" fmla="*/ 0 w 2158909"/>
              <a:gd name="connsiteY0" fmla="*/ 1644650 h 1752600"/>
              <a:gd name="connsiteX1" fmla="*/ 647655 w 2158909"/>
              <a:gd name="connsiteY1" fmla="*/ 0 h 1752600"/>
              <a:gd name="connsiteX2" fmla="*/ 2158909 w 2158909"/>
              <a:gd name="connsiteY2" fmla="*/ 1752600 h 1752600"/>
              <a:gd name="connsiteX3" fmla="*/ 0 w 2158909"/>
              <a:gd name="connsiteY3" fmla="*/ 1644650 h 175260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12900 h 1644650"/>
              <a:gd name="connsiteX3" fmla="*/ 0 w 1549309"/>
              <a:gd name="connsiteY3" fmla="*/ 1644650 h 164465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38300 h 1644650"/>
              <a:gd name="connsiteX3" fmla="*/ 0 w 1549309"/>
              <a:gd name="connsiteY3" fmla="*/ 1644650 h 1644650"/>
              <a:gd name="connsiteX0" fmla="*/ 0 w 1549309"/>
              <a:gd name="connsiteY0" fmla="*/ 2063750 h 2063750"/>
              <a:gd name="connsiteX1" fmla="*/ 812755 w 1549309"/>
              <a:gd name="connsiteY1" fmla="*/ 0 h 2063750"/>
              <a:gd name="connsiteX2" fmla="*/ 1549309 w 1549309"/>
              <a:gd name="connsiteY2" fmla="*/ 2057400 h 2063750"/>
              <a:gd name="connsiteX3" fmla="*/ 0 w 1549309"/>
              <a:gd name="connsiteY3" fmla="*/ 2063750 h 2063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49309" h="2063750">
                <a:moveTo>
                  <a:pt x="0" y="2063750"/>
                </a:moveTo>
                <a:lnTo>
                  <a:pt x="812755" y="0"/>
                </a:lnTo>
                <a:lnTo>
                  <a:pt x="1549309" y="2057400"/>
                </a:lnTo>
                <a:lnTo>
                  <a:pt x="0" y="2063750"/>
                </a:lnTo>
                <a:close/>
              </a:path>
            </a:pathLst>
          </a:cu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6600686" y="3814575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Sara Ahmed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E3948B05-7CE6-E480-29B8-35C2C64D07A6}"/>
              </a:ext>
            </a:extLst>
          </p:cNvPr>
          <p:cNvSpPr/>
          <p:nvPr/>
        </p:nvSpPr>
        <p:spPr>
          <a:xfrm>
            <a:off x="-57150" y="-19050"/>
            <a:ext cx="7452000" cy="6912000"/>
          </a:xfrm>
          <a:custGeom>
            <a:avLst/>
            <a:gdLst>
              <a:gd name="connsiteX0" fmla="*/ 0 w 6153150"/>
              <a:gd name="connsiteY0" fmla="*/ 0 h 6991350"/>
              <a:gd name="connsiteX1" fmla="*/ 6153150 w 6153150"/>
              <a:gd name="connsiteY1" fmla="*/ 0 h 6991350"/>
              <a:gd name="connsiteX2" fmla="*/ 6153150 w 6153150"/>
              <a:gd name="connsiteY2" fmla="*/ 6991350 h 6991350"/>
              <a:gd name="connsiteX3" fmla="*/ 0 w 6153150"/>
              <a:gd name="connsiteY3" fmla="*/ 6991350 h 6991350"/>
              <a:gd name="connsiteX4" fmla="*/ 0 w 6153150"/>
              <a:gd name="connsiteY4" fmla="*/ 0 h 6991350"/>
              <a:gd name="connsiteX0" fmla="*/ 0 w 7372350"/>
              <a:gd name="connsiteY0" fmla="*/ 0 h 6991350"/>
              <a:gd name="connsiteX1" fmla="*/ 6153150 w 7372350"/>
              <a:gd name="connsiteY1" fmla="*/ 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3124200 w 7372350"/>
              <a:gd name="connsiteY1" fmla="*/ 8001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4724400 w 7372350"/>
              <a:gd name="connsiteY1" fmla="*/ 1524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857250 w 7372350"/>
              <a:gd name="connsiteY0" fmla="*/ 438150 h 6838950"/>
              <a:gd name="connsiteX1" fmla="*/ 4724400 w 7372350"/>
              <a:gd name="connsiteY1" fmla="*/ 0 h 6838950"/>
              <a:gd name="connsiteX2" fmla="*/ 7372350 w 7372350"/>
              <a:gd name="connsiteY2" fmla="*/ 6838950 h 6838950"/>
              <a:gd name="connsiteX3" fmla="*/ 0 w 7372350"/>
              <a:gd name="connsiteY3" fmla="*/ 6838950 h 6838950"/>
              <a:gd name="connsiteX4" fmla="*/ 857250 w 7372350"/>
              <a:gd name="connsiteY4" fmla="*/ 438150 h 6838950"/>
              <a:gd name="connsiteX0" fmla="*/ 38100 w 7372350"/>
              <a:gd name="connsiteY0" fmla="*/ 0 h 6896100"/>
              <a:gd name="connsiteX1" fmla="*/ 4724400 w 7372350"/>
              <a:gd name="connsiteY1" fmla="*/ 57150 h 6896100"/>
              <a:gd name="connsiteX2" fmla="*/ 7372350 w 7372350"/>
              <a:gd name="connsiteY2" fmla="*/ 6896100 h 6896100"/>
              <a:gd name="connsiteX3" fmla="*/ 0 w 7372350"/>
              <a:gd name="connsiteY3" fmla="*/ 6896100 h 6896100"/>
              <a:gd name="connsiteX4" fmla="*/ 38100 w 7372350"/>
              <a:gd name="connsiteY4" fmla="*/ 0 h 6896100"/>
              <a:gd name="connsiteX0" fmla="*/ 0 w 7334250"/>
              <a:gd name="connsiteY0" fmla="*/ 0 h 6896100"/>
              <a:gd name="connsiteX1" fmla="*/ 4686300 w 7334250"/>
              <a:gd name="connsiteY1" fmla="*/ 57150 h 6896100"/>
              <a:gd name="connsiteX2" fmla="*/ 7334250 w 7334250"/>
              <a:gd name="connsiteY2" fmla="*/ 6896100 h 6896100"/>
              <a:gd name="connsiteX3" fmla="*/ 800100 w 7334250"/>
              <a:gd name="connsiteY3" fmla="*/ 6305550 h 6896100"/>
              <a:gd name="connsiteX4" fmla="*/ 0 w 7334250"/>
              <a:gd name="connsiteY4" fmla="*/ 0 h 6896100"/>
              <a:gd name="connsiteX0" fmla="*/ 38100 w 7372350"/>
              <a:gd name="connsiteY0" fmla="*/ 0 h 6915150"/>
              <a:gd name="connsiteX1" fmla="*/ 4724400 w 7372350"/>
              <a:gd name="connsiteY1" fmla="*/ 57150 h 6915150"/>
              <a:gd name="connsiteX2" fmla="*/ 7372350 w 7372350"/>
              <a:gd name="connsiteY2" fmla="*/ 6896100 h 6915150"/>
              <a:gd name="connsiteX3" fmla="*/ 0 w 7372350"/>
              <a:gd name="connsiteY3" fmla="*/ 6915150 h 6915150"/>
              <a:gd name="connsiteX4" fmla="*/ 38100 w 7372350"/>
              <a:gd name="connsiteY4" fmla="*/ 0 h 6915150"/>
              <a:gd name="connsiteX0" fmla="*/ 38100 w 7372350"/>
              <a:gd name="connsiteY0" fmla="*/ 19050 h 6934200"/>
              <a:gd name="connsiteX1" fmla="*/ 4743450 w 7372350"/>
              <a:gd name="connsiteY1" fmla="*/ 0 h 6934200"/>
              <a:gd name="connsiteX2" fmla="*/ 7372350 w 7372350"/>
              <a:gd name="connsiteY2" fmla="*/ 6915150 h 6934200"/>
              <a:gd name="connsiteX3" fmla="*/ 0 w 7372350"/>
              <a:gd name="connsiteY3" fmla="*/ 6934200 h 6934200"/>
              <a:gd name="connsiteX4" fmla="*/ 38100 w 7372350"/>
              <a:gd name="connsiteY4" fmla="*/ 19050 h 6934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72350" h="6934200">
                <a:moveTo>
                  <a:pt x="38100" y="19050"/>
                </a:moveTo>
                <a:lnTo>
                  <a:pt x="4743450" y="0"/>
                </a:lnTo>
                <a:lnTo>
                  <a:pt x="7372350" y="6915150"/>
                </a:lnTo>
                <a:lnTo>
                  <a:pt x="0" y="6934200"/>
                </a:lnTo>
                <a:lnTo>
                  <a:pt x="38100" y="19050"/>
                </a:lnTo>
                <a:close/>
              </a:path>
            </a:pathLst>
          </a:custGeom>
          <a:blipFill dpi="0" rotWithShape="1">
            <a:blip r:embed="rId3">
              <a:alphaModFix amt="76000"/>
            </a:blip>
            <a:srcRect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6175723" y="2175406"/>
            <a:ext cx="4354076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algn="r" defTabSz="914400" rtl="1" eaLnBrk="1" latinLnBrk="0" hangingPunct="1"/>
            <a:r>
              <a:rPr lang="en-US" sz="44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Accounting for </a:t>
            </a:r>
          </a:p>
          <a:p>
            <a:pPr marL="0" algn="r" defTabSz="914400" rtl="1" eaLnBrk="1" latinLnBrk="0" hangingPunct="1"/>
            <a:r>
              <a:rPr lang="en-US" sz="44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Managers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6594457" y="6043084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10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993573" y="-394321"/>
            <a:ext cx="2876694" cy="2544327"/>
          </a:xfrm>
          <a:prstGeom prst="rect">
            <a:avLst/>
          </a:prstGeom>
        </p:spPr>
      </p:pic>
      <p:sp>
        <p:nvSpPr>
          <p:cNvPr id="35" name="Parallelogram 34">
            <a:extLst>
              <a:ext uri="{FF2B5EF4-FFF2-40B4-BE49-F238E27FC236}">
                <a16:creationId xmlns:a16="http://schemas.microsoft.com/office/drawing/2014/main" id="{F07AC106-4C88-A6D7-90B1-96971027FAFA}"/>
              </a:ext>
            </a:extLst>
          </p:cNvPr>
          <p:cNvSpPr/>
          <p:nvPr/>
        </p:nvSpPr>
        <p:spPr>
          <a:xfrm rot="4043456">
            <a:off x="-459862" y="6293391"/>
            <a:ext cx="5381392" cy="134671"/>
          </a:xfrm>
          <a:prstGeom prst="parallelogram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ight Triangle 28">
            <a:extLst>
              <a:ext uri="{FF2B5EF4-FFF2-40B4-BE49-F238E27FC236}">
                <a16:creationId xmlns:a16="http://schemas.microsoft.com/office/drawing/2014/main" id="{BB8EAA74-C5DA-C10D-66E7-603034FB0A86}"/>
              </a:ext>
            </a:extLst>
          </p:cNvPr>
          <p:cNvSpPr/>
          <p:nvPr/>
        </p:nvSpPr>
        <p:spPr>
          <a:xfrm>
            <a:off x="-57150" y="1756704"/>
            <a:ext cx="2084784" cy="5143500"/>
          </a:xfrm>
          <a:prstGeom prst="rtTriangle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7081460" y="5327472"/>
            <a:ext cx="130837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MGM 341</a:t>
            </a:r>
          </a:p>
        </p:txBody>
      </p:sp>
      <p:pic>
        <p:nvPicPr>
          <p:cNvPr id="47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14513"/>
            <a:ext cx="12191999" cy="5816453"/>
          </a:xfrm>
          <a:prstGeom prst="round1Rect">
            <a:avLst>
              <a:gd name="adj" fmla="val 32222"/>
            </a:avLst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136862" y="3395305"/>
            <a:ext cx="7055136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10: Performance </a:t>
            </a:r>
          </a:p>
          <a:p>
            <a:r>
              <a:rPr lang="en-US" sz="4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Evaluation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07898" y="5020141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669BBC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 Sara Ahmed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</a:t>
            </a:r>
          </a:p>
        </p:txBody>
      </p:sp>
      <p:pic>
        <p:nvPicPr>
          <p:cNvPr id="20" name="Graphic 19">
            <a:extLst>
              <a:ext uri="{FF2B5EF4-FFF2-40B4-BE49-F238E27FC236}">
                <a16:creationId xmlns:a16="http://schemas.microsoft.com/office/drawing/2014/main" id="{30BDC001-1C3C-B8DA-24DF-01E90AFFD83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166669" y="1379440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r" defTabSz="914400" rtl="1" eaLnBrk="1" latinLnBrk="0" hangingPunct="1"/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Learning Objectives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32264" y="-372928"/>
            <a:ext cx="2036258" cy="1800993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32719" y="2669393"/>
            <a:ext cx="841732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Understand decentralization and describe different types of responsibility centers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Calculate ROI and Residual income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Describe the balance scorecard and identify KPIs for each perspective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1200" b="1" dirty="0">
              <a:solidFill>
                <a:srgbClr val="FAC74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36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37" name="Graphic 36">
            <a:extLst>
              <a:ext uri="{FF2B5EF4-FFF2-40B4-BE49-F238E27FC236}">
                <a16:creationId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525286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altLang="en-US" sz="2800" b="1" dirty="0">
                <a:solidFill>
                  <a:schemeClr val="bg1"/>
                </a:solidFill>
              </a:rPr>
              <a:t>Decentralization in Organizations:</a:t>
            </a:r>
            <a:br>
              <a:rPr lang="en-US" altLang="en-US" sz="2800" b="1" dirty="0">
                <a:solidFill>
                  <a:schemeClr val="bg1"/>
                </a:solidFill>
              </a:rPr>
            </a:br>
            <a:r>
              <a:rPr lang="en-US" altLang="en-US" sz="2800" b="1" dirty="0">
                <a:solidFill>
                  <a:schemeClr val="bg1"/>
                </a:solidFill>
              </a:rPr>
              <a:t>Benefits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2E88170D-5164-C726-A701-48E03C02C279}"/>
              </a:ext>
            </a:extLst>
          </p:cNvPr>
          <p:cNvSpPr txBox="1">
            <a:spLocks noChangeArrowheads="1"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endParaRPr lang="en-US" altLang="en-US" dirty="0"/>
          </a:p>
        </p:txBody>
      </p:sp>
      <p:sp>
        <p:nvSpPr>
          <p:cNvPr id="7" name="Oval 3">
            <a:extLst>
              <a:ext uri="{FF2B5EF4-FFF2-40B4-BE49-F238E27FC236}">
                <a16:creationId xmlns:a16="http://schemas.microsoft.com/office/drawing/2014/main" id="{9F9E873E-84E6-22A7-BD11-C7705D578B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600200"/>
            <a:ext cx="4038600" cy="1524000"/>
          </a:xfrm>
          <a:prstGeom prst="ellipse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itchFamily="34" charset="0"/>
              </a:rPr>
              <a:t>Benefits of</a:t>
            </a:r>
          </a:p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itchFamily="34" charset="0"/>
              </a:rPr>
              <a:t>Decentralization</a:t>
            </a:r>
          </a:p>
        </p:txBody>
      </p:sp>
      <p:sp>
        <p:nvSpPr>
          <p:cNvPr id="8" name="Rectangle 4">
            <a:extLst>
              <a:ext uri="{FF2B5EF4-FFF2-40B4-BE49-F238E27FC236}">
                <a16:creationId xmlns:a16="http://schemas.microsoft.com/office/drawing/2014/main" id="{680397B0-4860-A940-5EEF-21DA9E7A46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22067" y="1927491"/>
            <a:ext cx="3124200" cy="1066800"/>
          </a:xfrm>
          <a:prstGeom prst="rect">
            <a:avLst/>
          </a:prstGeom>
          <a:solidFill>
            <a:srgbClr val="EAEAEA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8980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en-US" sz="2200" b="1" dirty="0">
                <a:solidFill>
                  <a:schemeClr val="accent4">
                    <a:lumMod val="50000"/>
                  </a:schemeClr>
                </a:solidFill>
              </a:rPr>
              <a:t>Top management</a:t>
            </a:r>
          </a:p>
          <a:p>
            <a:pPr algn="ctr">
              <a:defRPr/>
            </a:pPr>
            <a:r>
              <a:rPr lang="en-US" sz="2200" b="1" dirty="0">
                <a:solidFill>
                  <a:schemeClr val="accent4">
                    <a:lumMod val="50000"/>
                  </a:schemeClr>
                </a:solidFill>
              </a:rPr>
              <a:t>freed to concentrate</a:t>
            </a:r>
          </a:p>
          <a:p>
            <a:pPr algn="ctr">
              <a:defRPr/>
            </a:pPr>
            <a:r>
              <a:rPr lang="en-US" sz="2200" b="1" dirty="0">
                <a:solidFill>
                  <a:schemeClr val="accent4">
                    <a:lumMod val="50000"/>
                  </a:schemeClr>
                </a:solidFill>
              </a:rPr>
              <a:t>on overall strategy.</a:t>
            </a:r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875F694F-259A-5247-BBDF-28905C9498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77267" y="2838186"/>
            <a:ext cx="3124200" cy="1524000"/>
          </a:xfrm>
          <a:prstGeom prst="rect">
            <a:avLst/>
          </a:prstGeom>
          <a:solidFill>
            <a:srgbClr val="EAEAEA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8980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en-US" sz="2200" b="1" dirty="0">
                <a:solidFill>
                  <a:schemeClr val="accent4">
                    <a:lumMod val="50000"/>
                  </a:schemeClr>
                </a:solidFill>
              </a:rPr>
              <a:t>Lower-level decisions</a:t>
            </a:r>
          </a:p>
          <a:p>
            <a:pPr algn="ctr">
              <a:defRPr/>
            </a:pPr>
            <a:r>
              <a:rPr lang="en-US" sz="2200" b="1" dirty="0">
                <a:solidFill>
                  <a:schemeClr val="accent4">
                    <a:lumMod val="50000"/>
                  </a:schemeClr>
                </a:solidFill>
              </a:rPr>
              <a:t>often based on</a:t>
            </a:r>
          </a:p>
          <a:p>
            <a:pPr algn="ctr">
              <a:defRPr/>
            </a:pPr>
            <a:r>
              <a:rPr lang="en-US" sz="2200" b="1" dirty="0">
                <a:solidFill>
                  <a:schemeClr val="accent4">
                    <a:lumMod val="50000"/>
                  </a:schemeClr>
                </a:solidFill>
              </a:rPr>
              <a:t>better operational </a:t>
            </a:r>
          </a:p>
          <a:p>
            <a:pPr algn="ctr">
              <a:defRPr/>
            </a:pPr>
            <a:r>
              <a:rPr lang="en-US" sz="2200" b="1" dirty="0">
                <a:solidFill>
                  <a:schemeClr val="accent4">
                    <a:lumMod val="50000"/>
                  </a:schemeClr>
                </a:solidFill>
              </a:rPr>
              <a:t>decisions.</a:t>
            </a:r>
          </a:p>
        </p:txBody>
      </p:sp>
      <p:sp>
        <p:nvSpPr>
          <p:cNvPr id="11" name="Rectangle 8">
            <a:extLst>
              <a:ext uri="{FF2B5EF4-FFF2-40B4-BE49-F238E27FC236}">
                <a16:creationId xmlns:a16="http://schemas.microsoft.com/office/drawing/2014/main" id="{1783C2B1-FA0E-E0F3-ACA3-667773E1F9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3761052"/>
            <a:ext cx="3124200" cy="1066800"/>
          </a:xfrm>
          <a:prstGeom prst="rect">
            <a:avLst/>
          </a:prstGeom>
          <a:solidFill>
            <a:srgbClr val="EAEAEA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89803" dir="2700000" algn="ctr" rotWithShape="0">
              <a:schemeClr val="tx1"/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en-US" sz="2200" b="1" dirty="0">
                <a:solidFill>
                  <a:schemeClr val="accent4">
                    <a:lumMod val="50000"/>
                  </a:schemeClr>
                </a:solidFill>
              </a:rPr>
              <a:t>Lower-level managers can respond quickly to customers.</a:t>
            </a:r>
          </a:p>
        </p:txBody>
      </p:sp>
      <p:sp>
        <p:nvSpPr>
          <p:cNvPr id="12" name="Rectangle 5">
            <a:extLst>
              <a:ext uri="{FF2B5EF4-FFF2-40B4-BE49-F238E27FC236}">
                <a16:creationId xmlns:a16="http://schemas.microsoft.com/office/drawing/2014/main" id="{CDDB57D4-CC16-A1D9-1B60-586FC784A4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77267" y="4715934"/>
            <a:ext cx="3124200" cy="1066800"/>
          </a:xfrm>
          <a:prstGeom prst="rect">
            <a:avLst/>
          </a:prstGeom>
          <a:solidFill>
            <a:srgbClr val="EAEAEA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8980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en-US" sz="2200" b="1" dirty="0">
                <a:solidFill>
                  <a:schemeClr val="accent4">
                    <a:lumMod val="50000"/>
                  </a:schemeClr>
                </a:solidFill>
              </a:rPr>
              <a:t>Lower-level managers</a:t>
            </a:r>
          </a:p>
          <a:p>
            <a:pPr algn="ctr">
              <a:defRPr/>
            </a:pPr>
            <a:r>
              <a:rPr lang="en-US" sz="2200" b="1" dirty="0">
                <a:solidFill>
                  <a:schemeClr val="accent4">
                    <a:lumMod val="50000"/>
                  </a:schemeClr>
                </a:solidFill>
              </a:rPr>
              <a:t>gain experience in</a:t>
            </a:r>
          </a:p>
          <a:p>
            <a:pPr algn="ctr">
              <a:defRPr/>
            </a:pPr>
            <a:r>
              <a:rPr lang="en-US" sz="2200" b="1" dirty="0">
                <a:solidFill>
                  <a:schemeClr val="accent4">
                    <a:lumMod val="50000"/>
                  </a:schemeClr>
                </a:solidFill>
              </a:rPr>
              <a:t>decision-making.</a:t>
            </a:r>
          </a:p>
        </p:txBody>
      </p:sp>
      <p:sp>
        <p:nvSpPr>
          <p:cNvPr id="13" name="Rectangle 6">
            <a:extLst>
              <a:ext uri="{FF2B5EF4-FFF2-40B4-BE49-F238E27FC236}">
                <a16:creationId xmlns:a16="http://schemas.microsoft.com/office/drawing/2014/main" id="{AC326632-A4C8-4B55-6191-710FE5945F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5181600"/>
            <a:ext cx="3124200" cy="1066800"/>
          </a:xfrm>
          <a:prstGeom prst="rect">
            <a:avLst/>
          </a:prstGeom>
          <a:solidFill>
            <a:srgbClr val="EAEAEA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8980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en-US" sz="2200" b="1" dirty="0">
                <a:solidFill>
                  <a:schemeClr val="accent4">
                    <a:lumMod val="50000"/>
                  </a:schemeClr>
                </a:solidFill>
              </a:rPr>
              <a:t>Increases motivation</a:t>
            </a:r>
          </a:p>
          <a:p>
            <a:pPr algn="ctr">
              <a:defRPr/>
            </a:pPr>
            <a:r>
              <a:rPr lang="en-US" sz="2200" b="1" dirty="0">
                <a:solidFill>
                  <a:schemeClr val="accent4">
                    <a:lumMod val="50000"/>
                  </a:schemeClr>
                </a:solidFill>
              </a:rPr>
              <a:t>resulting in increased </a:t>
            </a:r>
          </a:p>
          <a:p>
            <a:pPr algn="ctr">
              <a:defRPr/>
            </a:pPr>
            <a:r>
              <a:rPr lang="en-US" sz="2200" b="1" dirty="0">
                <a:solidFill>
                  <a:schemeClr val="accent4">
                    <a:lumMod val="50000"/>
                  </a:schemeClr>
                </a:solidFill>
              </a:rPr>
              <a:t>job satisfaction.</a:t>
            </a: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 autoUpdateAnimBg="0"/>
      <p:bldP spid="8" grpId="0" animBg="1" autoUpdateAnimBg="0"/>
      <p:bldP spid="9" grpId="0" animBg="1" autoUpdateAnimBg="0"/>
      <p:bldP spid="11" grpId="0" animBg="1" autoUpdateAnimBg="0"/>
      <p:bldP spid="12" grpId="0" animBg="1" autoUpdateAnimBg="0"/>
      <p:bldP spid="13" grpId="0" animBg="1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525375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altLang="en-US" sz="2800" b="1" dirty="0">
                <a:solidFill>
                  <a:schemeClr val="bg1"/>
                </a:solidFill>
              </a:rPr>
              <a:t>Decentralization in Organizations: Disadvantages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3ED41A0F-08EA-F840-B7EC-D7B37D3CE6C3}"/>
              </a:ext>
            </a:extLst>
          </p:cNvPr>
          <p:cNvSpPr txBox="1">
            <a:spLocks noChangeArrowheads="1"/>
          </p:cNvSpPr>
          <p:nvPr/>
        </p:nvSpPr>
        <p:spPr>
          <a:xfrm>
            <a:off x="2286000" y="274638"/>
            <a:ext cx="8172450" cy="1143000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endParaRPr lang="en-US" altLang="en-US" dirty="0"/>
          </a:p>
        </p:txBody>
      </p:sp>
      <p:sp>
        <p:nvSpPr>
          <p:cNvPr id="7" name="Oval 3">
            <a:extLst>
              <a:ext uri="{FF2B5EF4-FFF2-40B4-BE49-F238E27FC236}">
                <a16:creationId xmlns:a16="http://schemas.microsoft.com/office/drawing/2014/main" id="{13410E26-0FE9-D498-BEB8-D662B3F83F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86600" y="3352800"/>
            <a:ext cx="3505200" cy="1447800"/>
          </a:xfrm>
          <a:prstGeom prst="ellipse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sz="2800" b="1" dirty="0">
                <a:solidFill>
                  <a:schemeClr val="bg1"/>
                </a:solidFill>
                <a:latin typeface="Arial" panose="020B0604020202020204" pitchFamily="34" charset="0"/>
                <a:cs typeface="Arial" pitchFamily="34" charset="0"/>
              </a:rPr>
              <a:t>Disadvantages of</a:t>
            </a:r>
          </a:p>
          <a:p>
            <a:pPr algn="ctr">
              <a:defRPr/>
            </a:pPr>
            <a:r>
              <a:rPr lang="en-US" sz="2800" b="1" dirty="0">
                <a:solidFill>
                  <a:schemeClr val="bg1"/>
                </a:solidFill>
                <a:latin typeface="Arial" panose="020B0604020202020204" pitchFamily="34" charset="0"/>
                <a:cs typeface="Arial" pitchFamily="34" charset="0"/>
              </a:rPr>
              <a:t>Decentralization</a:t>
            </a:r>
          </a:p>
        </p:txBody>
      </p:sp>
      <p:sp>
        <p:nvSpPr>
          <p:cNvPr id="8" name="Rectangle 4">
            <a:extLst>
              <a:ext uri="{FF2B5EF4-FFF2-40B4-BE49-F238E27FC236}">
                <a16:creationId xmlns:a16="http://schemas.microsoft.com/office/drawing/2014/main" id="{911A2604-BE06-F41A-8782-2CB1A2BC47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10200" y="1600200"/>
            <a:ext cx="3352800" cy="16002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9525">
            <a:solidFill>
              <a:schemeClr val="tx2"/>
            </a:solidFill>
            <a:miter lim="800000"/>
            <a:headEnd/>
            <a:tailEnd/>
          </a:ln>
          <a:effectLst>
            <a:outerShdw dist="89803" dir="2700000" algn="ctr" rotWithShape="0">
              <a:schemeClr val="tx2"/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en-US" sz="2200" b="1" dirty="0">
                <a:solidFill>
                  <a:schemeClr val="accent4">
                    <a:lumMod val="50000"/>
                  </a:schemeClr>
                </a:solidFill>
              </a:rPr>
              <a:t>Lower-level managers</a:t>
            </a:r>
          </a:p>
          <a:p>
            <a:pPr algn="ctr">
              <a:defRPr/>
            </a:pPr>
            <a:r>
              <a:rPr lang="en-US" sz="2200" b="1" dirty="0">
                <a:solidFill>
                  <a:schemeClr val="accent4">
                    <a:lumMod val="50000"/>
                  </a:schemeClr>
                </a:solidFill>
              </a:rPr>
              <a:t>may make decisions</a:t>
            </a:r>
          </a:p>
          <a:p>
            <a:pPr algn="ctr">
              <a:defRPr/>
            </a:pPr>
            <a:r>
              <a:rPr lang="en-US" sz="2200" b="1" dirty="0">
                <a:solidFill>
                  <a:schemeClr val="accent4">
                    <a:lumMod val="50000"/>
                  </a:schemeClr>
                </a:solidFill>
              </a:rPr>
              <a:t>without seeing the</a:t>
            </a:r>
          </a:p>
          <a:p>
            <a:pPr algn="ctr">
              <a:defRPr/>
            </a:pPr>
            <a:r>
              <a:rPr lang="en-US" sz="2200" b="1" dirty="0">
                <a:solidFill>
                  <a:schemeClr val="accent4">
                    <a:lumMod val="50000"/>
                  </a:schemeClr>
                </a:solidFill>
              </a:rPr>
              <a:t>“big picture.”</a:t>
            </a:r>
          </a:p>
        </p:txBody>
      </p:sp>
      <p:sp>
        <p:nvSpPr>
          <p:cNvPr id="9" name="Rectangle 5">
            <a:extLst>
              <a:ext uri="{FF2B5EF4-FFF2-40B4-BE49-F238E27FC236}">
                <a16:creationId xmlns:a16="http://schemas.microsoft.com/office/drawing/2014/main" id="{41A8FB59-46A6-E355-8A47-D201192A24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28800" y="2590800"/>
            <a:ext cx="3352800" cy="16002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9525">
            <a:solidFill>
              <a:schemeClr val="tx2"/>
            </a:solidFill>
            <a:miter lim="800000"/>
            <a:headEnd/>
            <a:tailEnd/>
          </a:ln>
          <a:effectLst>
            <a:outerShdw dist="89803" dir="2700000" algn="ctr" rotWithShape="0">
              <a:schemeClr val="tx2"/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en-US" sz="2200" b="1" dirty="0">
                <a:solidFill>
                  <a:schemeClr val="accent4">
                    <a:lumMod val="50000"/>
                  </a:schemeClr>
                </a:solidFill>
              </a:rPr>
              <a:t>May be a lack of</a:t>
            </a:r>
          </a:p>
          <a:p>
            <a:pPr algn="ctr">
              <a:defRPr/>
            </a:pPr>
            <a:r>
              <a:rPr lang="en-US" sz="2200" b="1" dirty="0">
                <a:solidFill>
                  <a:schemeClr val="accent4">
                    <a:lumMod val="50000"/>
                  </a:schemeClr>
                </a:solidFill>
              </a:rPr>
              <a:t>coordination among</a:t>
            </a:r>
          </a:p>
          <a:p>
            <a:pPr algn="ctr">
              <a:defRPr/>
            </a:pPr>
            <a:r>
              <a:rPr lang="en-US" sz="2200" b="1" dirty="0">
                <a:solidFill>
                  <a:schemeClr val="accent4">
                    <a:lumMod val="50000"/>
                  </a:schemeClr>
                </a:solidFill>
              </a:rPr>
              <a:t>autonomous</a:t>
            </a:r>
          </a:p>
          <a:p>
            <a:pPr algn="ctr">
              <a:defRPr/>
            </a:pPr>
            <a:r>
              <a:rPr lang="en-US" sz="2200" b="1" dirty="0">
                <a:solidFill>
                  <a:schemeClr val="accent4">
                    <a:lumMod val="50000"/>
                  </a:schemeClr>
                </a:solidFill>
              </a:rPr>
              <a:t>managers.</a:t>
            </a:r>
          </a:p>
        </p:txBody>
      </p:sp>
      <p:sp>
        <p:nvSpPr>
          <p:cNvPr id="11" name="Rectangle 6">
            <a:extLst>
              <a:ext uri="{FF2B5EF4-FFF2-40B4-BE49-F238E27FC236}">
                <a16:creationId xmlns:a16="http://schemas.microsoft.com/office/drawing/2014/main" id="{A3F1A47B-2255-C67B-D97C-0740F6B130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28800" y="4495800"/>
            <a:ext cx="3352800" cy="16002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9525">
            <a:solidFill>
              <a:schemeClr val="tx2"/>
            </a:solidFill>
            <a:miter lim="800000"/>
            <a:headEnd/>
            <a:tailEnd/>
          </a:ln>
          <a:effectLst>
            <a:outerShdw dist="89803" dir="2700000" algn="ctr" rotWithShape="0">
              <a:schemeClr val="tx2"/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en-US" sz="2200" b="1" dirty="0">
                <a:solidFill>
                  <a:schemeClr val="accent4">
                    <a:lumMod val="50000"/>
                  </a:schemeClr>
                </a:solidFill>
              </a:rPr>
              <a:t>Lower-level managers’</a:t>
            </a:r>
          </a:p>
          <a:p>
            <a:pPr algn="ctr">
              <a:defRPr/>
            </a:pPr>
            <a:r>
              <a:rPr lang="en-US" sz="2200" b="1" dirty="0">
                <a:solidFill>
                  <a:schemeClr val="accent4">
                    <a:lumMod val="50000"/>
                  </a:schemeClr>
                </a:solidFill>
              </a:rPr>
              <a:t>objectives may not</a:t>
            </a:r>
          </a:p>
          <a:p>
            <a:pPr algn="ctr">
              <a:defRPr/>
            </a:pPr>
            <a:r>
              <a:rPr lang="en-US" sz="2200" b="1" dirty="0">
                <a:solidFill>
                  <a:schemeClr val="accent4">
                    <a:lumMod val="50000"/>
                  </a:schemeClr>
                </a:solidFill>
              </a:rPr>
              <a:t>be those of the</a:t>
            </a:r>
          </a:p>
          <a:p>
            <a:pPr algn="ctr">
              <a:defRPr/>
            </a:pPr>
            <a:r>
              <a:rPr lang="en-US" sz="2200" b="1" dirty="0">
                <a:solidFill>
                  <a:schemeClr val="accent4">
                    <a:lumMod val="50000"/>
                  </a:schemeClr>
                </a:solidFill>
              </a:rPr>
              <a:t>organization.</a:t>
            </a:r>
          </a:p>
        </p:txBody>
      </p:sp>
      <p:sp>
        <p:nvSpPr>
          <p:cNvPr id="12" name="Rectangle 7">
            <a:extLst>
              <a:ext uri="{FF2B5EF4-FFF2-40B4-BE49-F238E27FC236}">
                <a16:creationId xmlns:a16="http://schemas.microsoft.com/office/drawing/2014/main" id="{BB9208EC-75DA-B2B4-8AA3-A8FB5FCF7B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10200" y="4953000"/>
            <a:ext cx="3352800" cy="16002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9525">
            <a:solidFill>
              <a:schemeClr val="tx2"/>
            </a:solidFill>
            <a:miter lim="800000"/>
            <a:headEnd/>
            <a:tailEnd/>
          </a:ln>
          <a:effectLst>
            <a:outerShdw dist="89803" dir="2700000" algn="ctr" rotWithShape="0">
              <a:schemeClr val="tx2"/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en-US" sz="2200" b="1" dirty="0">
                <a:solidFill>
                  <a:schemeClr val="accent4">
                    <a:lumMod val="50000"/>
                  </a:schemeClr>
                </a:solidFill>
              </a:rPr>
              <a:t>May be difficult to</a:t>
            </a:r>
          </a:p>
          <a:p>
            <a:pPr algn="ctr">
              <a:defRPr/>
            </a:pPr>
            <a:r>
              <a:rPr lang="en-US" sz="2200" b="1" dirty="0">
                <a:solidFill>
                  <a:schemeClr val="accent4">
                    <a:lumMod val="50000"/>
                  </a:schemeClr>
                </a:solidFill>
              </a:rPr>
              <a:t>spread innovative ideas</a:t>
            </a:r>
          </a:p>
          <a:p>
            <a:pPr algn="ctr">
              <a:defRPr/>
            </a:pPr>
            <a:r>
              <a:rPr lang="en-US" sz="2200" b="1" dirty="0">
                <a:solidFill>
                  <a:schemeClr val="accent4">
                    <a:lumMod val="50000"/>
                  </a:schemeClr>
                </a:solidFill>
              </a:rPr>
              <a:t>in the organization.</a:t>
            </a:r>
          </a:p>
        </p:txBody>
      </p:sp>
    </p:spTree>
    <p:extLst>
      <p:ext uri="{BB962C8B-B14F-4D97-AF65-F5344CB8AC3E}">
        <p14:creationId xmlns:p14="http://schemas.microsoft.com/office/powerpoint/2010/main" val="2896590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 autoUpdateAnimBg="0"/>
      <p:bldP spid="8" grpId="0" animBg="1" autoUpdateAnimBg="0"/>
      <p:bldP spid="9" grpId="0" animBg="1" autoUpdateAnimBg="0"/>
      <p:bldP spid="11" grpId="0" animBg="1" autoUpdateAnimBg="0"/>
      <p:bldP spid="12" grpId="0" animBg="1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39020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altLang="en-US" sz="2800" b="1" dirty="0">
                <a:solidFill>
                  <a:schemeClr val="bg1"/>
                </a:solidFill>
              </a:rPr>
              <a:t>Responsibility Accounting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Line 7">
            <a:extLst>
              <a:ext uri="{FF2B5EF4-FFF2-40B4-BE49-F238E27FC236}">
                <a16:creationId xmlns:a16="http://schemas.microsoft.com/office/drawing/2014/main" id="{670308A1-284C-24CD-D3CC-1FFFDB6559F1}"/>
              </a:ext>
            </a:extLst>
          </p:cNvPr>
          <p:cNvSpPr>
            <a:spLocks noChangeShapeType="1"/>
          </p:cNvSpPr>
          <p:nvPr/>
        </p:nvSpPr>
        <p:spPr bwMode="auto">
          <a:xfrm>
            <a:off x="3962400" y="3605214"/>
            <a:ext cx="2286000" cy="1119187"/>
          </a:xfrm>
          <a:prstGeom prst="line">
            <a:avLst/>
          </a:prstGeom>
          <a:noFill/>
          <a:ln w="38100">
            <a:solidFill>
              <a:srgbClr val="993300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7" name="Line 9">
            <a:extLst>
              <a:ext uri="{FF2B5EF4-FFF2-40B4-BE49-F238E27FC236}">
                <a16:creationId xmlns:a16="http://schemas.microsoft.com/office/drawing/2014/main" id="{0AAC7FAD-CCE4-32D0-F863-163313E3B679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6248400" y="3605213"/>
            <a:ext cx="2438400" cy="1143000"/>
          </a:xfrm>
          <a:prstGeom prst="line">
            <a:avLst/>
          </a:prstGeom>
          <a:noFill/>
          <a:ln w="38100">
            <a:solidFill>
              <a:srgbClr val="993300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9" name="AutoShape 3">
            <a:extLst>
              <a:ext uri="{FF2B5EF4-FFF2-40B4-BE49-F238E27FC236}">
                <a16:creationId xmlns:a16="http://schemas.microsoft.com/office/drawing/2014/main" id="{D884CE27-4E1A-A0AB-7831-E82CE72322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76800" y="4724401"/>
            <a:ext cx="2743200" cy="1243013"/>
          </a:xfrm>
          <a:prstGeom prst="plaque">
            <a:avLst>
              <a:gd name="adj" fmla="val 16667"/>
            </a:avLst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accent4">
                <a:lumMod val="50000"/>
              </a:schemeClr>
            </a:solidFill>
            <a:miter lim="800000"/>
            <a:headEnd/>
            <a:tailEnd/>
          </a:ln>
          <a:effectLst>
            <a:outerShdw dist="71842" dir="2700000" algn="ctr" rotWithShape="0">
              <a:schemeClr val="bg2"/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en-US" sz="2400" b="1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cs typeface="Arial" pitchFamily="34" charset="0"/>
              </a:rPr>
              <a:t>Responsibility</a:t>
            </a:r>
          </a:p>
          <a:p>
            <a:pPr algn="ctr">
              <a:defRPr/>
            </a:pPr>
            <a:r>
              <a:rPr lang="en-US" sz="2400" b="1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cs typeface="Arial" pitchFamily="34" charset="0"/>
              </a:rPr>
              <a:t>Center</a:t>
            </a:r>
          </a:p>
        </p:txBody>
      </p:sp>
      <p:sp>
        <p:nvSpPr>
          <p:cNvPr id="11" name="Oval 4">
            <a:extLst>
              <a:ext uri="{FF2B5EF4-FFF2-40B4-BE49-F238E27FC236}">
                <a16:creationId xmlns:a16="http://schemas.microsoft.com/office/drawing/2014/main" id="{8B4F2F34-00B0-0274-F878-B30885F55F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43200" y="1600200"/>
            <a:ext cx="1981200" cy="198120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993300"/>
            </a:solidFill>
            <a:round/>
            <a:headEnd/>
            <a:tailEnd/>
          </a:ln>
          <a:effectLst>
            <a:outerShdw dist="71842" dir="2700000" algn="ctr" rotWithShape="0">
              <a:schemeClr val="bg2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defRPr/>
            </a:pPr>
            <a:r>
              <a:rPr lang="en-US" altLang="en-US" sz="2600" b="1" dirty="0">
                <a:solidFill>
                  <a:srgbClr val="993300"/>
                </a:solidFill>
              </a:rPr>
              <a:t>Cost</a:t>
            </a:r>
          </a:p>
          <a:p>
            <a:pPr algn="ctr">
              <a:defRPr/>
            </a:pPr>
            <a:r>
              <a:rPr lang="en-US" altLang="en-US" sz="2600" b="1" dirty="0">
                <a:solidFill>
                  <a:srgbClr val="993300"/>
                </a:solidFill>
              </a:rPr>
              <a:t>Center</a:t>
            </a:r>
          </a:p>
        </p:txBody>
      </p:sp>
      <p:sp>
        <p:nvSpPr>
          <p:cNvPr id="12" name="Oval 5">
            <a:extLst>
              <a:ext uri="{FF2B5EF4-FFF2-40B4-BE49-F238E27FC236}">
                <a16:creationId xmlns:a16="http://schemas.microsoft.com/office/drawing/2014/main" id="{16B47F8F-13BF-C092-F0D1-89EC198888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57800" y="1600200"/>
            <a:ext cx="1981200" cy="198120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993300"/>
            </a:solidFill>
            <a:round/>
            <a:headEnd/>
            <a:tailEnd/>
          </a:ln>
          <a:effectLst>
            <a:outerShdw dist="71842" dir="2700000" algn="ctr" rotWithShape="0">
              <a:schemeClr val="bg2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defRPr/>
            </a:pPr>
            <a:r>
              <a:rPr lang="en-US" altLang="en-US" sz="2600" b="1" dirty="0">
                <a:solidFill>
                  <a:srgbClr val="993300"/>
                </a:solidFill>
              </a:rPr>
              <a:t>Profit</a:t>
            </a:r>
          </a:p>
          <a:p>
            <a:pPr algn="ctr">
              <a:defRPr/>
            </a:pPr>
            <a:r>
              <a:rPr lang="en-US" altLang="en-US" sz="2600" b="1" dirty="0">
                <a:solidFill>
                  <a:srgbClr val="993300"/>
                </a:solidFill>
              </a:rPr>
              <a:t>Center</a:t>
            </a:r>
          </a:p>
        </p:txBody>
      </p:sp>
      <p:sp>
        <p:nvSpPr>
          <p:cNvPr id="13" name="Oval 6">
            <a:extLst>
              <a:ext uri="{FF2B5EF4-FFF2-40B4-BE49-F238E27FC236}">
                <a16:creationId xmlns:a16="http://schemas.microsoft.com/office/drawing/2014/main" id="{A8EE35CC-FD95-FD01-2D2E-3ADBAD5E28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48600" y="1600200"/>
            <a:ext cx="1981200" cy="198120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993300"/>
            </a:solidFill>
            <a:round/>
            <a:headEnd/>
            <a:tailEnd/>
          </a:ln>
          <a:effectLst>
            <a:outerShdw dist="71842" dir="2700000" algn="ctr" rotWithShape="0">
              <a:schemeClr val="bg2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defRPr/>
            </a:pPr>
            <a:r>
              <a:rPr lang="en-US" altLang="en-US" sz="2600" b="1" dirty="0">
                <a:solidFill>
                  <a:srgbClr val="993300"/>
                </a:solidFill>
              </a:rPr>
              <a:t>Investment</a:t>
            </a:r>
          </a:p>
          <a:p>
            <a:pPr algn="ctr">
              <a:defRPr/>
            </a:pPr>
            <a:r>
              <a:rPr lang="en-US" altLang="en-US" sz="2600" b="1" dirty="0">
                <a:solidFill>
                  <a:srgbClr val="993300"/>
                </a:solidFill>
              </a:rPr>
              <a:t>Center</a:t>
            </a:r>
          </a:p>
        </p:txBody>
      </p:sp>
      <p:sp>
        <p:nvSpPr>
          <p:cNvPr id="14" name="Line 8">
            <a:extLst>
              <a:ext uri="{FF2B5EF4-FFF2-40B4-BE49-F238E27FC236}">
                <a16:creationId xmlns:a16="http://schemas.microsoft.com/office/drawing/2014/main" id="{31A57F77-8252-8B90-6D65-2E8EB3A8A37B}"/>
              </a:ext>
            </a:extLst>
          </p:cNvPr>
          <p:cNvSpPr>
            <a:spLocks noChangeShapeType="1"/>
          </p:cNvSpPr>
          <p:nvPr/>
        </p:nvSpPr>
        <p:spPr bwMode="auto">
          <a:xfrm>
            <a:off x="6248400" y="3581400"/>
            <a:ext cx="0" cy="1143000"/>
          </a:xfrm>
          <a:prstGeom prst="line">
            <a:avLst/>
          </a:prstGeom>
          <a:noFill/>
          <a:ln w="38100">
            <a:solidFill>
              <a:srgbClr val="993300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5" name="Text Box 10">
            <a:extLst>
              <a:ext uri="{FF2B5EF4-FFF2-40B4-BE49-F238E27FC236}">
                <a16:creationId xmlns:a16="http://schemas.microsoft.com/office/drawing/2014/main" id="{2D02DA5E-C321-C6BF-66B1-4B548529A3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2600" y="3951288"/>
            <a:ext cx="2743200" cy="267811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defRPr/>
            </a:pPr>
            <a:r>
              <a:rPr lang="en-US" altLang="en-US" sz="2800" dirty="0"/>
              <a:t>Cost, profit,</a:t>
            </a:r>
          </a:p>
          <a:p>
            <a:pPr algn="ctr" eaLnBrk="1" hangingPunct="1">
              <a:defRPr/>
            </a:pPr>
            <a:r>
              <a:rPr lang="en-US" altLang="en-US" sz="2800" dirty="0"/>
              <a:t>and investment</a:t>
            </a:r>
          </a:p>
          <a:p>
            <a:pPr algn="ctr" eaLnBrk="1" hangingPunct="1">
              <a:defRPr/>
            </a:pPr>
            <a:r>
              <a:rPr lang="en-US" altLang="en-US" sz="2800" dirty="0"/>
              <a:t>centers are </a:t>
            </a:r>
            <a:r>
              <a:rPr lang="en-US" altLang="en-US" sz="2800" dirty="0">
                <a:solidFill>
                  <a:schemeClr val="accent1">
                    <a:lumMod val="50000"/>
                  </a:schemeClr>
                </a:solidFill>
              </a:rPr>
              <a:t>all</a:t>
            </a:r>
          </a:p>
          <a:p>
            <a:pPr algn="ctr" eaLnBrk="1" hangingPunct="1">
              <a:defRPr/>
            </a:pPr>
            <a:r>
              <a:rPr lang="en-US" altLang="en-US" sz="2800" dirty="0"/>
              <a:t>known as</a:t>
            </a:r>
          </a:p>
          <a:p>
            <a:pPr algn="ctr" eaLnBrk="1" hangingPunct="1">
              <a:defRPr/>
            </a:pPr>
            <a:r>
              <a:rPr lang="en-US" altLang="en-US" sz="2800" dirty="0"/>
              <a:t>responsibility</a:t>
            </a:r>
          </a:p>
          <a:p>
            <a:pPr algn="ctr" eaLnBrk="1" hangingPunct="1">
              <a:defRPr/>
            </a:pPr>
            <a:r>
              <a:rPr lang="en-US" altLang="en-US" sz="2800" dirty="0"/>
              <a:t>centers.</a:t>
            </a:r>
          </a:p>
        </p:txBody>
      </p:sp>
    </p:spTree>
    <p:extLst>
      <p:ext uri="{BB962C8B-B14F-4D97-AF65-F5344CB8AC3E}">
        <p14:creationId xmlns:p14="http://schemas.microsoft.com/office/powerpoint/2010/main" val="531232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altLang="en-US" sz="2800" b="1" dirty="0">
                <a:solidFill>
                  <a:schemeClr val="bg1"/>
                </a:solidFill>
              </a:rPr>
              <a:t>Cost Center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F0B1140F-BBA1-9DEB-5C85-DA322900581B}"/>
              </a:ext>
            </a:extLst>
          </p:cNvPr>
          <p:cNvSpPr txBox="1">
            <a:spLocks noChangeArrowheads="1"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0488" tIns="44450" rIns="90488" bIns="4445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endParaRPr lang="en-US" altLang="en-US" dirty="0"/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F31A9C5D-F8E4-7D8A-FBE9-9E4BF68AB5E3}"/>
              </a:ext>
            </a:extLst>
          </p:cNvPr>
          <p:cNvSpPr txBox="1">
            <a:spLocks noChangeArrowheads="1"/>
          </p:cNvSpPr>
          <p:nvPr/>
        </p:nvSpPr>
        <p:spPr>
          <a:xfrm>
            <a:off x="2057400" y="1792288"/>
            <a:ext cx="8229600" cy="148431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vert="horz" lIns="90488" tIns="44450" rIns="90488" bIns="4445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0"/>
              </a:spcBef>
              <a:buFont typeface="Times" pitchFamily="34" charset="0"/>
              <a:buNone/>
              <a:defRPr/>
            </a:pPr>
            <a:r>
              <a:rPr lang="en-US" b="1">
                <a:solidFill>
                  <a:schemeClr val="tx2"/>
                </a:solidFill>
                <a:cs typeface="Arial" pitchFamily="34" charset="0"/>
              </a:rPr>
              <a:t>A segment whose manager has control over costs, but not over revenues or investment funds.</a:t>
            </a:r>
            <a:endParaRPr lang="en-US" b="1" dirty="0">
              <a:solidFill>
                <a:schemeClr val="tx2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3522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altLang="en-US" sz="2800" b="1" dirty="0">
                <a:solidFill>
                  <a:schemeClr val="bg1"/>
                </a:solidFill>
              </a:rPr>
              <a:t>Profit Center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5F36E794-6142-46D4-C1E8-EAC1C1B1F27A}"/>
              </a:ext>
            </a:extLst>
          </p:cNvPr>
          <p:cNvSpPr txBox="1">
            <a:spLocks noChangeArrowheads="1"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0488" tIns="44450" rIns="90488" bIns="4445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endParaRPr lang="en-US" altLang="en-US" dirty="0"/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011BFD25-DB26-F930-ABA4-5B5F9FD22866}"/>
              </a:ext>
            </a:extLst>
          </p:cNvPr>
          <p:cNvSpPr txBox="1">
            <a:spLocks noChangeArrowheads="1"/>
          </p:cNvSpPr>
          <p:nvPr/>
        </p:nvSpPr>
        <p:spPr>
          <a:xfrm>
            <a:off x="2190750" y="2209801"/>
            <a:ext cx="4572000" cy="2697163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vert="horz" lIns="90488" tIns="44450" rIns="90488" bIns="4445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0"/>
              </a:spcBef>
              <a:buFont typeface="Times" pitchFamily="34" charset="0"/>
              <a:buNone/>
              <a:defRPr/>
            </a:pPr>
            <a:r>
              <a:rPr lang="en-US" b="1">
                <a:cs typeface="Arial" pitchFamily="34" charset="0"/>
              </a:rPr>
              <a:t>   </a:t>
            </a:r>
            <a:r>
              <a:rPr lang="en-US" b="1">
                <a:solidFill>
                  <a:schemeClr val="tx2"/>
                </a:solidFill>
                <a:cs typeface="Arial" pitchFamily="34" charset="0"/>
              </a:rPr>
              <a:t>A segment whose manager has control over </a:t>
            </a:r>
            <a:r>
              <a:rPr lang="en-US" b="1">
                <a:solidFill>
                  <a:srgbClr val="C00000"/>
                </a:solidFill>
                <a:cs typeface="Arial" pitchFamily="34" charset="0"/>
              </a:rPr>
              <a:t>both</a:t>
            </a:r>
            <a:r>
              <a:rPr lang="en-US" b="1">
                <a:solidFill>
                  <a:schemeClr val="tx2"/>
                </a:solidFill>
                <a:cs typeface="Arial" pitchFamily="34" charset="0"/>
              </a:rPr>
              <a:t> costs and revenues,  </a:t>
            </a:r>
          </a:p>
          <a:p>
            <a:pPr algn="ctr">
              <a:spcBef>
                <a:spcPct val="0"/>
              </a:spcBef>
              <a:buFont typeface="Times" pitchFamily="34" charset="0"/>
              <a:buNone/>
              <a:defRPr/>
            </a:pPr>
            <a:r>
              <a:rPr lang="en-US" b="1">
                <a:solidFill>
                  <a:schemeClr val="tx2"/>
                </a:solidFill>
                <a:cs typeface="Arial" pitchFamily="34" charset="0"/>
              </a:rPr>
              <a:t> but no control over investment funds.</a:t>
            </a:r>
            <a:endParaRPr lang="en-US" b="1" dirty="0">
              <a:solidFill>
                <a:schemeClr val="tx2"/>
              </a:solidFill>
              <a:cs typeface="Arial" pitchFamily="34" charset="0"/>
            </a:endParaRPr>
          </a:p>
        </p:txBody>
      </p:sp>
      <p:grpSp>
        <p:nvGrpSpPr>
          <p:cNvPr id="8" name="Group 4">
            <a:extLst>
              <a:ext uri="{FF2B5EF4-FFF2-40B4-BE49-F238E27FC236}">
                <a16:creationId xmlns:a16="http://schemas.microsoft.com/office/drawing/2014/main" id="{2EFF6A45-46FD-37B7-E30E-577B741E6720}"/>
              </a:ext>
            </a:extLst>
          </p:cNvPr>
          <p:cNvGrpSpPr>
            <a:grpSpLocks/>
          </p:cNvGrpSpPr>
          <p:nvPr/>
        </p:nvGrpSpPr>
        <p:grpSpPr bwMode="auto">
          <a:xfrm>
            <a:off x="7629527" y="1752601"/>
            <a:ext cx="2735263" cy="3916363"/>
            <a:chOff x="3354" y="1344"/>
            <a:chExt cx="1723" cy="2467"/>
          </a:xfrm>
        </p:grpSpPr>
        <p:sp>
          <p:nvSpPr>
            <p:cNvPr id="9" name="Rectangle 6">
              <a:extLst>
                <a:ext uri="{FF2B5EF4-FFF2-40B4-BE49-F238E27FC236}">
                  <a16:creationId xmlns:a16="http://schemas.microsoft.com/office/drawing/2014/main" id="{49B0F1FD-F255-90B9-DAA5-A220810B209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54" y="1344"/>
              <a:ext cx="1250" cy="2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marL="342900" indent="-342900">
                <a:buFont typeface="Arial" panose="020B0604020202020204" pitchFamily="34" charset="0"/>
                <a:buChar char="•"/>
              </a:pPr>
              <a:r>
                <a:rPr lang="en-US" altLang="en-US" sz="2400" b="1" dirty="0">
                  <a:solidFill>
                    <a:schemeClr val="tx2"/>
                  </a:solidFill>
                </a:rPr>
                <a:t>Revenues</a:t>
              </a:r>
            </a:p>
          </p:txBody>
        </p:sp>
        <p:sp>
          <p:nvSpPr>
            <p:cNvPr id="11" name="Rectangle 7">
              <a:extLst>
                <a:ext uri="{FF2B5EF4-FFF2-40B4-BE49-F238E27FC236}">
                  <a16:creationId xmlns:a16="http://schemas.microsoft.com/office/drawing/2014/main" id="{8384D93F-A410-6F57-4777-AA4CF3CE6A4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90" y="1632"/>
              <a:ext cx="916" cy="8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marL="342900" indent="-342900">
                <a:lnSpc>
                  <a:spcPct val="135000"/>
                </a:lnSpc>
                <a:buFont typeface="Arial" panose="020B0604020202020204" pitchFamily="34" charset="0"/>
                <a:buChar char="•"/>
              </a:pPr>
              <a:r>
                <a:rPr lang="en-US" altLang="en-US" sz="2000" b="1" dirty="0">
                  <a:solidFill>
                    <a:schemeClr val="tx2"/>
                  </a:solidFill>
                </a:rPr>
                <a:t>Sales</a:t>
              </a:r>
            </a:p>
            <a:p>
              <a:pPr marL="342900" indent="-342900">
                <a:lnSpc>
                  <a:spcPct val="135000"/>
                </a:lnSpc>
                <a:buFont typeface="Arial" panose="020B0604020202020204" pitchFamily="34" charset="0"/>
                <a:buChar char="•"/>
              </a:pPr>
              <a:r>
                <a:rPr lang="en-US" altLang="en-US" sz="2000" b="1" dirty="0">
                  <a:solidFill>
                    <a:schemeClr val="tx2"/>
                  </a:solidFill>
                </a:rPr>
                <a:t>Interest</a:t>
              </a:r>
            </a:p>
            <a:p>
              <a:pPr marL="342900" indent="-342900">
                <a:lnSpc>
                  <a:spcPct val="135000"/>
                </a:lnSpc>
                <a:buFont typeface="Arial" panose="020B0604020202020204" pitchFamily="34" charset="0"/>
                <a:buChar char="•"/>
              </a:pPr>
              <a:r>
                <a:rPr lang="en-US" altLang="en-US" sz="2000" b="1" dirty="0">
                  <a:solidFill>
                    <a:schemeClr val="tx2"/>
                  </a:solidFill>
                </a:rPr>
                <a:t>Other</a:t>
              </a:r>
            </a:p>
          </p:txBody>
        </p:sp>
        <p:sp>
          <p:nvSpPr>
            <p:cNvPr id="12" name="Rectangle 8">
              <a:extLst>
                <a:ext uri="{FF2B5EF4-FFF2-40B4-BE49-F238E27FC236}">
                  <a16:creationId xmlns:a16="http://schemas.microsoft.com/office/drawing/2014/main" id="{94BDDAF9-8E3E-F1FC-F3C9-8235AEAC290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57" y="2454"/>
              <a:ext cx="872" cy="2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marL="342900" indent="-342900">
                <a:buFont typeface="Arial" panose="020B0604020202020204" pitchFamily="34" charset="0"/>
                <a:buChar char="•"/>
              </a:pPr>
              <a:r>
                <a:rPr lang="en-US" altLang="en-US" sz="2400" b="1" dirty="0">
                  <a:solidFill>
                    <a:schemeClr val="tx2"/>
                  </a:solidFill>
                </a:rPr>
                <a:t>Costs</a:t>
              </a:r>
            </a:p>
          </p:txBody>
        </p:sp>
        <p:sp>
          <p:nvSpPr>
            <p:cNvPr id="13" name="Rectangle 9">
              <a:extLst>
                <a:ext uri="{FF2B5EF4-FFF2-40B4-BE49-F238E27FC236}">
                  <a16:creationId xmlns:a16="http://schemas.microsoft.com/office/drawing/2014/main" id="{50AE1E6B-6C1F-BF4A-07A7-0DF0A8E96A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85" y="2736"/>
              <a:ext cx="1392" cy="10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marL="342900" indent="-342900">
                <a:lnSpc>
                  <a:spcPct val="135000"/>
                </a:lnSpc>
                <a:buFont typeface="Arial" panose="020B0604020202020204" pitchFamily="34" charset="0"/>
                <a:buChar char="•"/>
              </a:pPr>
              <a:r>
                <a:rPr lang="en-US" altLang="en-US" sz="2000" b="1" dirty="0">
                  <a:solidFill>
                    <a:schemeClr val="tx2"/>
                  </a:solidFill>
                </a:rPr>
                <a:t>Mfg. costs</a:t>
              </a:r>
            </a:p>
            <a:p>
              <a:pPr marL="342900" indent="-342900">
                <a:lnSpc>
                  <a:spcPct val="135000"/>
                </a:lnSpc>
                <a:buFont typeface="Arial" panose="020B0604020202020204" pitchFamily="34" charset="0"/>
                <a:buChar char="•"/>
              </a:pPr>
              <a:r>
                <a:rPr lang="en-US" altLang="en-US" sz="2000" b="1" dirty="0">
                  <a:solidFill>
                    <a:schemeClr val="tx2"/>
                  </a:solidFill>
                </a:rPr>
                <a:t>Commissions</a:t>
              </a:r>
            </a:p>
            <a:p>
              <a:pPr marL="342900" indent="-342900">
                <a:lnSpc>
                  <a:spcPct val="135000"/>
                </a:lnSpc>
                <a:buFont typeface="Arial" panose="020B0604020202020204" pitchFamily="34" charset="0"/>
                <a:buChar char="•"/>
              </a:pPr>
              <a:r>
                <a:rPr lang="en-US" altLang="en-US" sz="2000" b="1" dirty="0">
                  <a:solidFill>
                    <a:schemeClr val="tx2"/>
                  </a:solidFill>
                </a:rPr>
                <a:t>Salaries</a:t>
              </a:r>
            </a:p>
            <a:p>
              <a:pPr marL="342900" indent="-342900">
                <a:lnSpc>
                  <a:spcPct val="135000"/>
                </a:lnSpc>
                <a:buFont typeface="Arial" panose="020B0604020202020204" pitchFamily="34" charset="0"/>
                <a:buChar char="•"/>
              </a:pPr>
              <a:r>
                <a:rPr lang="en-US" altLang="en-US" sz="2000" b="1" dirty="0">
                  <a:solidFill>
                    <a:schemeClr val="tx2"/>
                  </a:solidFill>
                </a:rPr>
                <a:t>Other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6829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altLang="en-US" sz="2800" b="1" dirty="0">
                <a:solidFill>
                  <a:schemeClr val="bg1"/>
                </a:solidFill>
              </a:rPr>
              <a:t>Investment Center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74198A6B-C2A8-AD69-0B6F-299171659725}"/>
              </a:ext>
            </a:extLst>
          </p:cNvPr>
          <p:cNvSpPr txBox="1">
            <a:spLocks noChangeArrowheads="1"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0488" tIns="44450" rIns="90488" bIns="4445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endParaRPr lang="en-US" altLang="en-US" dirty="0"/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6127595B-75A4-CFFF-55F9-E8F47086E779}"/>
              </a:ext>
            </a:extLst>
          </p:cNvPr>
          <p:cNvSpPr txBox="1">
            <a:spLocks noChangeArrowheads="1"/>
          </p:cNvSpPr>
          <p:nvPr/>
        </p:nvSpPr>
        <p:spPr>
          <a:xfrm>
            <a:off x="4076700" y="2176463"/>
            <a:ext cx="4343400" cy="25050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txBody>
          <a:bodyPr vert="horz" lIns="90488" tIns="44450" rIns="90488" bIns="4445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algn="ctr">
              <a:spcBef>
                <a:spcPts val="0"/>
              </a:spcBef>
              <a:buFont typeface="Arial" panose="020B0604020202020204" pitchFamily="34" charset="0"/>
              <a:buNone/>
              <a:defRPr/>
            </a:pPr>
            <a:r>
              <a:rPr lang="en-US" b="1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rPr>
              <a:t> </a:t>
            </a:r>
            <a:r>
              <a:rPr lang="en-US" b="1">
                <a:solidFill>
                  <a:schemeClr val="accent4">
                    <a:lumMod val="20000"/>
                    <a:lumOff val="80000"/>
                  </a:schemeClr>
                </a:solidFill>
                <a:cs typeface="Arial" pitchFamily="34" charset="0"/>
              </a:rPr>
              <a:t>   </a:t>
            </a:r>
            <a:r>
              <a:rPr lang="en-US" b="1">
                <a:solidFill>
                  <a:schemeClr val="accent4">
                    <a:lumMod val="50000"/>
                  </a:schemeClr>
                </a:solidFill>
                <a:cs typeface="Arial" pitchFamily="34" charset="0"/>
              </a:rPr>
              <a:t>A segment whose manager has control over costs, revenues, and investments in operating assets. </a:t>
            </a:r>
            <a:endParaRPr lang="en-US" b="1" dirty="0">
              <a:solidFill>
                <a:schemeClr val="accent4">
                  <a:lumMod val="50000"/>
                </a:schemeClr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3598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2" name="Text Box 13">
            <a:extLst>
              <a:ext uri="{FF2B5EF4-FFF2-40B4-BE49-F238E27FC236}">
                <a16:creationId xmlns:a16="http://schemas.microsoft.com/office/drawing/2014/main" id="{388BA01F-A17D-7072-7533-F694A39E1B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0" y="2057401"/>
            <a:ext cx="5334000" cy="2708275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6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3400" b="1" dirty="0">
                <a:solidFill>
                  <a:schemeClr val="accent6">
                    <a:lumMod val="75000"/>
                  </a:schemeClr>
                </a:solidFill>
                <a:latin typeface="+mj-lt"/>
              </a:rPr>
              <a:t>Compute return on investment (ROI) and show how changes in sales, expenses, and assets affect ROI.</a:t>
            </a:r>
          </a:p>
        </p:txBody>
      </p:sp>
    </p:spTree>
    <p:extLst>
      <p:ext uri="{BB962C8B-B14F-4D97-AF65-F5344CB8AC3E}">
        <p14:creationId xmlns:p14="http://schemas.microsoft.com/office/powerpoint/2010/main" val="21818540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7" y="437584"/>
            <a:ext cx="55549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chemeClr val="bg1"/>
                </a:solidFill>
              </a:rPr>
              <a:t>Return on Investment (ROI) Formula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Line 1033">
            <a:extLst>
              <a:ext uri="{FF2B5EF4-FFF2-40B4-BE49-F238E27FC236}">
                <a16:creationId xmlns:a16="http://schemas.microsoft.com/office/drawing/2014/main" id="{D1220618-C721-D5D0-D794-CB3BCB6450D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181600" y="4191001"/>
            <a:ext cx="1143000" cy="671513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7" name="Rectangle 1026">
            <a:extLst>
              <a:ext uri="{FF2B5EF4-FFF2-40B4-BE49-F238E27FC236}">
                <a16:creationId xmlns:a16="http://schemas.microsoft.com/office/drawing/2014/main" id="{49AAF3DC-B254-6CAA-88E4-8A6794A2CBB6}"/>
              </a:ext>
            </a:extLst>
          </p:cNvPr>
          <p:cNvSpPr txBox="1">
            <a:spLocks noChangeArrowheads="1"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0488" tIns="44450" rIns="90488" bIns="4445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endParaRPr lang="en-US" dirty="0"/>
          </a:p>
        </p:txBody>
      </p:sp>
      <p:grpSp>
        <p:nvGrpSpPr>
          <p:cNvPr id="8" name="Group 1028">
            <a:extLst>
              <a:ext uri="{FF2B5EF4-FFF2-40B4-BE49-F238E27FC236}">
                <a16:creationId xmlns:a16="http://schemas.microsoft.com/office/drawing/2014/main" id="{A65827ED-9989-40A6-A12B-B59CED69FF55}"/>
              </a:ext>
            </a:extLst>
          </p:cNvPr>
          <p:cNvGrpSpPr>
            <a:grpSpLocks/>
          </p:cNvGrpSpPr>
          <p:nvPr/>
        </p:nvGrpSpPr>
        <p:grpSpPr bwMode="auto">
          <a:xfrm>
            <a:off x="2362201" y="2971800"/>
            <a:ext cx="7324725" cy="1187450"/>
            <a:chOff x="855" y="720"/>
            <a:chExt cx="4614" cy="748"/>
          </a:xfrm>
        </p:grpSpPr>
        <p:sp>
          <p:nvSpPr>
            <p:cNvPr id="9" name="Rectangle 1029">
              <a:extLst>
                <a:ext uri="{FF2B5EF4-FFF2-40B4-BE49-F238E27FC236}">
                  <a16:creationId xmlns:a16="http://schemas.microsoft.com/office/drawing/2014/main" id="{4CE0AE24-29F0-2B5D-1A52-05DBFF530F8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55" y="893"/>
              <a:ext cx="960" cy="40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>
                <a:defRPr/>
              </a:pPr>
              <a:r>
                <a:rPr lang="en-US" sz="3600" b="1" dirty="0">
                  <a:solidFill>
                    <a:schemeClr val="accent4"/>
                  </a:solidFill>
                  <a:latin typeface="Arial Rounded MT Bold" pitchFamily="34" charset="0"/>
                </a:rPr>
                <a:t>ROI =</a:t>
              </a:r>
              <a:r>
                <a:rPr lang="en-US" sz="3600" b="1" dirty="0">
                  <a:solidFill>
                    <a:srgbClr val="0000CC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 Rounded MT Bold" pitchFamily="34" charset="0"/>
                </a:rPr>
                <a:t> </a:t>
              </a:r>
            </a:p>
          </p:txBody>
        </p:sp>
        <p:sp>
          <p:nvSpPr>
            <p:cNvPr id="11" name="Rectangle 1030">
              <a:extLst>
                <a:ext uri="{FF2B5EF4-FFF2-40B4-BE49-F238E27FC236}">
                  <a16:creationId xmlns:a16="http://schemas.microsoft.com/office/drawing/2014/main" id="{FC31CB85-BCB0-3690-2530-E53E3E33F9D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89" y="720"/>
              <a:ext cx="3780" cy="748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90488" tIns="44450" rIns="90488" bIns="4445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US" sz="3600" b="1" dirty="0">
                  <a:solidFill>
                    <a:schemeClr val="accent4"/>
                  </a:solidFill>
                  <a:latin typeface="Arial Rounded MT Bold" panose="020F0704030504030204" pitchFamily="34" charset="0"/>
                </a:rPr>
                <a:t>Net operating income</a:t>
              </a:r>
            </a:p>
            <a:p>
              <a:pPr algn="ctr" eaLnBrk="1" hangingPunct="1">
                <a:defRPr/>
              </a:pPr>
              <a:r>
                <a:rPr lang="en-US" sz="3600" b="1" dirty="0">
                  <a:solidFill>
                    <a:schemeClr val="accent4"/>
                  </a:solidFill>
                  <a:latin typeface="Arial Rounded MT Bold" panose="020F0704030504030204" pitchFamily="34" charset="0"/>
                </a:rPr>
                <a:t>Average operating assets </a:t>
              </a:r>
            </a:p>
          </p:txBody>
        </p:sp>
        <p:sp>
          <p:nvSpPr>
            <p:cNvPr id="12" name="Line 1031">
              <a:extLst>
                <a:ext uri="{FF2B5EF4-FFF2-40B4-BE49-F238E27FC236}">
                  <a16:creationId xmlns:a16="http://schemas.microsoft.com/office/drawing/2014/main" id="{8B044D0C-8EB2-05C5-B779-552413329B4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776" y="1104"/>
              <a:ext cx="3552" cy="0"/>
            </a:xfrm>
            <a:prstGeom prst="line">
              <a:avLst/>
            </a:prstGeom>
            <a:noFill/>
            <a:ln w="38100">
              <a:solidFill>
                <a:schemeClr val="accent4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US" dirty="0">
                <a:latin typeface="Arial" panose="020B0604020202020204" pitchFamily="34" charset="0"/>
              </a:endParaRPr>
            </a:p>
          </p:txBody>
        </p:sp>
      </p:grpSp>
      <p:sp>
        <p:nvSpPr>
          <p:cNvPr id="13" name="Rectangle 1032">
            <a:extLst>
              <a:ext uri="{FF2B5EF4-FFF2-40B4-BE49-F238E27FC236}">
                <a16:creationId xmlns:a16="http://schemas.microsoft.com/office/drawing/2014/main" id="{2690DDDB-2DBF-AAC0-5415-A66B1C799F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62150" y="4862514"/>
            <a:ext cx="6496050" cy="1563687"/>
          </a:xfrm>
          <a:prstGeom prst="rect">
            <a:avLst/>
          </a:prstGeom>
          <a:solidFill>
            <a:schemeClr val="bg2"/>
          </a:solidFill>
          <a:ln w="9525">
            <a:solidFill>
              <a:schemeClr val="tx2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algn="ctr"/>
            <a:r>
              <a:rPr lang="en-US" altLang="en-US" sz="2800" b="1" dirty="0">
                <a:solidFill>
                  <a:schemeClr val="tx2"/>
                </a:solidFill>
              </a:rPr>
              <a:t>Cash, accounts receivable, inventory,</a:t>
            </a:r>
          </a:p>
          <a:p>
            <a:pPr algn="ctr"/>
            <a:r>
              <a:rPr lang="en-US" altLang="en-US" sz="2800" b="1" dirty="0">
                <a:solidFill>
                  <a:schemeClr val="tx2"/>
                </a:solidFill>
              </a:rPr>
              <a:t>plant and equipment, and other</a:t>
            </a:r>
          </a:p>
          <a:p>
            <a:pPr algn="ctr"/>
            <a:r>
              <a:rPr lang="en-US" altLang="en-US" sz="2800" b="1" dirty="0">
                <a:solidFill>
                  <a:schemeClr val="tx2"/>
                </a:solidFill>
              </a:rPr>
              <a:t>productive assets.</a:t>
            </a:r>
          </a:p>
        </p:txBody>
      </p:sp>
      <p:sp>
        <p:nvSpPr>
          <p:cNvPr id="14" name="Line 1034">
            <a:extLst>
              <a:ext uri="{FF2B5EF4-FFF2-40B4-BE49-F238E27FC236}">
                <a16:creationId xmlns:a16="http://schemas.microsoft.com/office/drawing/2014/main" id="{FB3E0913-7146-3C0D-1480-4BBB6FB33A39}"/>
              </a:ext>
            </a:extLst>
          </p:cNvPr>
          <p:cNvSpPr>
            <a:spLocks noChangeShapeType="1"/>
          </p:cNvSpPr>
          <p:nvPr/>
        </p:nvSpPr>
        <p:spPr bwMode="auto">
          <a:xfrm>
            <a:off x="5181600" y="2514600"/>
            <a:ext cx="1295400" cy="5334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5" name="Rectangle 1035">
            <a:extLst>
              <a:ext uri="{FF2B5EF4-FFF2-40B4-BE49-F238E27FC236}">
                <a16:creationId xmlns:a16="http://schemas.microsoft.com/office/drawing/2014/main" id="{73EDDE51-4541-780B-7EB1-4F8B19D8D5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90800" y="1536700"/>
            <a:ext cx="4114800" cy="914400"/>
          </a:xfrm>
          <a:prstGeom prst="rect">
            <a:avLst/>
          </a:prstGeom>
          <a:solidFill>
            <a:schemeClr val="bg2"/>
          </a:solidFill>
          <a:ln w="9525">
            <a:solidFill>
              <a:schemeClr val="tx2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algn="ctr"/>
            <a:r>
              <a:rPr lang="en-US" altLang="en-US" sz="2800" b="1" dirty="0">
                <a:solidFill>
                  <a:schemeClr val="tx2"/>
                </a:solidFill>
              </a:rPr>
              <a:t>Income before interest</a:t>
            </a:r>
          </a:p>
          <a:p>
            <a:pPr algn="ctr"/>
            <a:r>
              <a:rPr lang="en-US" altLang="en-US" sz="2800" b="1" dirty="0">
                <a:solidFill>
                  <a:schemeClr val="tx2"/>
                </a:solidFill>
              </a:rPr>
              <a:t>and taxes (EBIT)</a:t>
            </a:r>
          </a:p>
        </p:txBody>
      </p:sp>
    </p:spTree>
    <p:extLst>
      <p:ext uri="{BB962C8B-B14F-4D97-AF65-F5344CB8AC3E}">
        <p14:creationId xmlns:p14="http://schemas.microsoft.com/office/powerpoint/2010/main" val="960718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51461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altLang="en-US" sz="2800" b="1" dirty="0">
                <a:solidFill>
                  <a:schemeClr val="bg1"/>
                </a:solidFill>
              </a:rPr>
              <a:t>Net Book Value versus Gross Cost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654972A6-ECC3-827C-F68C-5736EC875539}"/>
              </a:ext>
            </a:extLst>
          </p:cNvPr>
          <p:cNvSpPr txBox="1">
            <a:spLocks noChangeArrowheads="1"/>
          </p:cNvSpPr>
          <p:nvPr/>
        </p:nvSpPr>
        <p:spPr>
          <a:xfrm>
            <a:off x="2236816" y="609193"/>
            <a:ext cx="817245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endParaRPr lang="en-US" altLang="en-US" dirty="0"/>
          </a:p>
        </p:txBody>
      </p:sp>
      <p:sp>
        <p:nvSpPr>
          <p:cNvPr id="7" name="Text Box 3">
            <a:extLst>
              <a:ext uri="{FF2B5EF4-FFF2-40B4-BE49-F238E27FC236}">
                <a16:creationId xmlns:a16="http://schemas.microsoft.com/office/drawing/2014/main" id="{F3A3B6F4-9931-6D7B-DCBA-ED20383A83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08216" y="1934755"/>
            <a:ext cx="8001000" cy="137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2800" b="1" dirty="0"/>
              <a:t>Most companies use the net book value of depreciable assets to calculate average operating assets.</a:t>
            </a:r>
          </a:p>
        </p:txBody>
      </p:sp>
      <p:graphicFrame>
        <p:nvGraphicFramePr>
          <p:cNvPr id="8" name="Object 2">
            <a:extLst>
              <a:ext uri="{FF2B5EF4-FFF2-40B4-BE49-F238E27FC236}">
                <a16:creationId xmlns:a16="http://schemas.microsoft.com/office/drawing/2014/main" id="{F5C5F8DB-8A34-0F79-D28D-BA6B6752FF7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62897008"/>
              </p:ext>
            </p:extLst>
          </p:nvPr>
        </p:nvGraphicFramePr>
        <p:xfrm>
          <a:off x="2808316" y="3915955"/>
          <a:ext cx="3848100" cy="154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8" imgW="2057579" imgH="838373" progId="Excel.Sheet.8">
                  <p:embed/>
                </p:oleObj>
              </mc:Choice>
              <mc:Fallback>
                <p:oleObj name="Worksheet" r:id="rId8" imgW="2057579" imgH="838373" progId="Excel.Sheet.8">
                  <p:embed/>
                  <p:pic>
                    <p:nvPicPr>
                      <p:cNvPr id="2458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08316" y="3915955"/>
                        <a:ext cx="3848100" cy="1549400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14851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altLang="en-US" sz="2800" b="1" dirty="0">
                <a:solidFill>
                  <a:schemeClr val="bg1"/>
                </a:solidFill>
              </a:rPr>
              <a:t>Understanding ROI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F2628268-B531-599D-5961-14EEDC3B0904}"/>
              </a:ext>
            </a:extLst>
          </p:cNvPr>
          <p:cNvSpPr txBox="1">
            <a:spLocks noChangeArrowheads="1"/>
          </p:cNvSpPr>
          <p:nvPr/>
        </p:nvSpPr>
        <p:spPr>
          <a:xfrm>
            <a:off x="2286000" y="121202"/>
            <a:ext cx="8172450" cy="1035050"/>
          </a:xfrm>
          <a:prstGeom prst="rect">
            <a:avLst/>
          </a:prstGeom>
        </p:spPr>
        <p:txBody>
          <a:bodyPr vert="horz" lIns="90488" tIns="44450" rIns="90488" bIns="4445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endParaRPr lang="en-US" altLang="en-US" dirty="0"/>
          </a:p>
        </p:txBody>
      </p:sp>
      <p:grpSp>
        <p:nvGrpSpPr>
          <p:cNvPr id="7" name="Group 3">
            <a:extLst>
              <a:ext uri="{FF2B5EF4-FFF2-40B4-BE49-F238E27FC236}">
                <a16:creationId xmlns:a16="http://schemas.microsoft.com/office/drawing/2014/main" id="{2BE3C2AF-0199-6BB4-057B-973212FFAE38}"/>
              </a:ext>
            </a:extLst>
          </p:cNvPr>
          <p:cNvGrpSpPr>
            <a:grpSpLocks/>
          </p:cNvGrpSpPr>
          <p:nvPr/>
        </p:nvGrpSpPr>
        <p:grpSpPr bwMode="auto">
          <a:xfrm>
            <a:off x="1916151" y="1110214"/>
            <a:ext cx="8555038" cy="1219200"/>
            <a:chOff x="323" y="960"/>
            <a:chExt cx="5389" cy="768"/>
          </a:xfrm>
          <a:solidFill>
            <a:schemeClr val="bg2"/>
          </a:solidFill>
        </p:grpSpPr>
        <p:sp>
          <p:nvSpPr>
            <p:cNvPr id="8" name="Rectangle 4">
              <a:extLst>
                <a:ext uri="{FF2B5EF4-FFF2-40B4-BE49-F238E27FC236}">
                  <a16:creationId xmlns:a16="http://schemas.microsoft.com/office/drawing/2014/main" id="{023D929F-1F05-2397-A0DA-4BDC5EFB128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3" y="960"/>
              <a:ext cx="5389" cy="768"/>
            </a:xfrm>
            <a:prstGeom prst="rect">
              <a:avLst/>
            </a:prstGeom>
            <a:grpFill/>
            <a:ln w="9525">
              <a:solidFill>
                <a:schemeClr val="tx2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en-US" dirty="0"/>
            </a:p>
          </p:txBody>
        </p:sp>
        <p:grpSp>
          <p:nvGrpSpPr>
            <p:cNvPr id="9" name="Group 5">
              <a:extLst>
                <a:ext uri="{FF2B5EF4-FFF2-40B4-BE49-F238E27FC236}">
                  <a16:creationId xmlns:a16="http://schemas.microsoft.com/office/drawing/2014/main" id="{290BF480-A3A0-2DCE-2590-90B2F9FB8F9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66" y="969"/>
              <a:ext cx="4614" cy="748"/>
              <a:chOff x="855" y="728"/>
              <a:chExt cx="4614" cy="748"/>
            </a:xfrm>
            <a:grpFill/>
          </p:grpSpPr>
          <p:sp>
            <p:nvSpPr>
              <p:cNvPr id="11" name="Rectangle 6">
                <a:extLst>
                  <a:ext uri="{FF2B5EF4-FFF2-40B4-BE49-F238E27FC236}">
                    <a16:creationId xmlns:a16="http://schemas.microsoft.com/office/drawing/2014/main" id="{F6653304-5279-CBD7-53B2-823C694910D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55" y="893"/>
                <a:ext cx="960" cy="406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wrap="none" lIns="90488" tIns="44450" rIns="90488" bIns="44450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defRPr/>
                </a:pPr>
                <a:r>
                  <a:rPr lang="en-US" sz="3600" b="1" dirty="0">
                    <a:solidFill>
                      <a:schemeClr val="tx2">
                        <a:lumMod val="75000"/>
                      </a:schemeClr>
                    </a:solidFill>
                    <a:latin typeface="Arial Rounded MT Bold" panose="020F0704030504030204" pitchFamily="34" charset="0"/>
                  </a:rPr>
                  <a:t>ROI = </a:t>
                </a:r>
              </a:p>
            </p:txBody>
          </p:sp>
          <p:sp>
            <p:nvSpPr>
              <p:cNvPr id="12" name="Rectangle 7">
                <a:extLst>
                  <a:ext uri="{FF2B5EF4-FFF2-40B4-BE49-F238E27FC236}">
                    <a16:creationId xmlns:a16="http://schemas.microsoft.com/office/drawing/2014/main" id="{BE30E22F-0EFE-62C7-3999-DB74441E682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89" y="728"/>
                <a:ext cx="3780" cy="748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wrap="none" lIns="90488" tIns="44450" rIns="90488" bIns="44450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US" sz="3600" b="1" dirty="0">
                    <a:solidFill>
                      <a:schemeClr val="tx2">
                        <a:lumMod val="75000"/>
                      </a:schemeClr>
                    </a:solidFill>
                    <a:latin typeface="Arial Rounded MT Bold" panose="020F0704030504030204" pitchFamily="34" charset="0"/>
                  </a:rPr>
                  <a:t>Net operating income</a:t>
                </a:r>
              </a:p>
              <a:p>
                <a:pPr algn="ctr" eaLnBrk="1" hangingPunct="1">
                  <a:defRPr/>
                </a:pPr>
                <a:r>
                  <a:rPr lang="en-US" sz="3600" b="1" dirty="0">
                    <a:solidFill>
                      <a:schemeClr val="tx2">
                        <a:lumMod val="75000"/>
                      </a:schemeClr>
                    </a:solidFill>
                    <a:latin typeface="Arial Rounded MT Bold" panose="020F0704030504030204" pitchFamily="34" charset="0"/>
                  </a:rPr>
                  <a:t>Average operating assets </a:t>
                </a:r>
              </a:p>
            </p:txBody>
          </p:sp>
          <p:sp>
            <p:nvSpPr>
              <p:cNvPr id="13" name="Line 8">
                <a:extLst>
                  <a:ext uri="{FF2B5EF4-FFF2-40B4-BE49-F238E27FC236}">
                    <a16:creationId xmlns:a16="http://schemas.microsoft.com/office/drawing/2014/main" id="{5A93CB8B-1C35-96CA-CE55-865C862A92D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776" y="1104"/>
                <a:ext cx="3552" cy="0"/>
              </a:xfrm>
              <a:prstGeom prst="line">
                <a:avLst/>
              </a:prstGeom>
              <a:grpFill/>
              <a:ln w="38100">
                <a:solidFill>
                  <a:schemeClr val="tx2">
                    <a:lumMod val="75000"/>
                  </a:schemeClr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Arial" panose="020B0604020202020204" pitchFamily="34" charset="0"/>
                </a:endParaRPr>
              </a:p>
            </p:txBody>
          </p:sp>
        </p:grpSp>
      </p:grpSp>
      <p:grpSp>
        <p:nvGrpSpPr>
          <p:cNvPr id="14" name="Group 9">
            <a:extLst>
              <a:ext uri="{FF2B5EF4-FFF2-40B4-BE49-F238E27FC236}">
                <a16:creationId xmlns:a16="http://schemas.microsoft.com/office/drawing/2014/main" id="{EA91D42E-C602-C035-4B49-492499BCFDC7}"/>
              </a:ext>
            </a:extLst>
          </p:cNvPr>
          <p:cNvGrpSpPr>
            <a:grpSpLocks/>
          </p:cNvGrpSpPr>
          <p:nvPr/>
        </p:nvGrpSpPr>
        <p:grpSpPr bwMode="auto">
          <a:xfrm>
            <a:off x="1916114" y="2481814"/>
            <a:ext cx="8555037" cy="1219200"/>
            <a:chOff x="323" y="1802"/>
            <a:chExt cx="5389" cy="768"/>
          </a:xfrm>
        </p:grpSpPr>
        <p:sp>
          <p:nvSpPr>
            <p:cNvPr id="15" name="Rectangle 10">
              <a:extLst>
                <a:ext uri="{FF2B5EF4-FFF2-40B4-BE49-F238E27FC236}">
                  <a16:creationId xmlns:a16="http://schemas.microsoft.com/office/drawing/2014/main" id="{1640102C-7A26-8E61-DF5F-EBDCF2F300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3" y="1802"/>
              <a:ext cx="5389" cy="768"/>
            </a:xfrm>
            <a:prstGeom prst="rect">
              <a:avLst/>
            </a:prstGeom>
            <a:solidFill>
              <a:srgbClr val="99CCFF"/>
            </a:solidFill>
            <a:ln w="9525">
              <a:solidFill>
                <a:schemeClr val="tx2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  <p:grpSp>
          <p:nvGrpSpPr>
            <p:cNvPr id="16" name="Group 11">
              <a:extLst>
                <a:ext uri="{FF2B5EF4-FFF2-40B4-BE49-F238E27FC236}">
                  <a16:creationId xmlns:a16="http://schemas.microsoft.com/office/drawing/2014/main" id="{E98FE13F-44D8-EAA1-31E0-4E7D2D0A6C6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11" y="1822"/>
              <a:ext cx="4473" cy="748"/>
              <a:chOff x="432" y="1584"/>
              <a:chExt cx="4473" cy="748"/>
            </a:xfrm>
          </p:grpSpPr>
          <p:sp>
            <p:nvSpPr>
              <p:cNvPr id="17" name="Rectangle 12">
                <a:extLst>
                  <a:ext uri="{FF2B5EF4-FFF2-40B4-BE49-F238E27FC236}">
                    <a16:creationId xmlns:a16="http://schemas.microsoft.com/office/drawing/2014/main" id="{A8AC01F2-5A04-BBEC-F52A-2801F34F5DD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2" y="1757"/>
                <a:ext cx="1395" cy="40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lIns="90488" tIns="44450" rIns="90488" bIns="44450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>
                  <a:defRPr/>
                </a:pPr>
                <a:r>
                  <a:rPr lang="en-US" altLang="en-US" sz="3600" b="1" dirty="0">
                    <a:solidFill>
                      <a:schemeClr val="tx2">
                        <a:lumMod val="75000"/>
                      </a:schemeClr>
                    </a:solidFill>
                    <a:latin typeface="Arial Rounded MT Bold" panose="020F0704030504030204" pitchFamily="34" charset="0"/>
                  </a:rPr>
                  <a:t>Margin =</a:t>
                </a:r>
                <a:r>
                  <a:rPr lang="en-US" altLang="en-US" sz="3600" b="1" dirty="0">
                    <a:solidFill>
                      <a:srgbClr val="0000CC"/>
                    </a:solidFill>
                    <a:latin typeface="Arial Rounded MT Bold" panose="020F0704030504030204" pitchFamily="34" charset="0"/>
                  </a:rPr>
                  <a:t> </a:t>
                </a:r>
              </a:p>
            </p:txBody>
          </p:sp>
          <p:sp>
            <p:nvSpPr>
              <p:cNvPr id="18" name="Rectangle 13">
                <a:extLst>
                  <a:ext uri="{FF2B5EF4-FFF2-40B4-BE49-F238E27FC236}">
                    <a16:creationId xmlns:a16="http://schemas.microsoft.com/office/drawing/2014/main" id="{108657A8-D3CF-6337-007E-77FE85DA4BC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76" y="1584"/>
                <a:ext cx="3129" cy="74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lIns="90488" tIns="44450" rIns="90488" bIns="44450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US" altLang="en-US" sz="3600" b="1" dirty="0">
                    <a:solidFill>
                      <a:schemeClr val="tx2">
                        <a:lumMod val="75000"/>
                      </a:schemeClr>
                    </a:solidFill>
                    <a:latin typeface="Arial Rounded MT Bold" panose="020F0704030504030204" pitchFamily="34" charset="0"/>
                  </a:rPr>
                  <a:t>Net operating income</a:t>
                </a:r>
              </a:p>
              <a:p>
                <a:pPr algn="ctr" eaLnBrk="1" hangingPunct="1">
                  <a:defRPr/>
                </a:pPr>
                <a:r>
                  <a:rPr lang="en-US" altLang="en-US" sz="3600" b="1" dirty="0">
                    <a:solidFill>
                      <a:schemeClr val="tx2">
                        <a:lumMod val="75000"/>
                      </a:schemeClr>
                    </a:solidFill>
                    <a:latin typeface="Arial Rounded MT Bold" panose="020F0704030504030204" pitchFamily="34" charset="0"/>
                  </a:rPr>
                  <a:t>Sales</a:t>
                </a:r>
                <a:r>
                  <a:rPr lang="en-US" altLang="en-US" sz="3600" b="1" dirty="0">
                    <a:solidFill>
                      <a:srgbClr val="0000CC"/>
                    </a:solidFill>
                    <a:latin typeface="Arial Rounded MT Bold" panose="020F0704030504030204" pitchFamily="34" charset="0"/>
                  </a:rPr>
                  <a:t> </a:t>
                </a:r>
              </a:p>
            </p:txBody>
          </p:sp>
          <p:sp>
            <p:nvSpPr>
              <p:cNvPr id="19" name="Line 14">
                <a:extLst>
                  <a:ext uri="{FF2B5EF4-FFF2-40B4-BE49-F238E27FC236}">
                    <a16:creationId xmlns:a16="http://schemas.microsoft.com/office/drawing/2014/main" id="{313B58B4-4F53-ADDA-8FAA-3C24DBF2709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872" y="1968"/>
                <a:ext cx="2985" cy="0"/>
              </a:xfrm>
              <a:prstGeom prst="line">
                <a:avLst/>
              </a:prstGeom>
              <a:noFill/>
              <a:ln w="38100">
                <a:solidFill>
                  <a:schemeClr val="tx2">
                    <a:lumMod val="75000"/>
                  </a:schemeClr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Arial" panose="020B0604020202020204" pitchFamily="34" charset="0"/>
                </a:endParaRPr>
              </a:p>
            </p:txBody>
          </p:sp>
        </p:grpSp>
      </p:grpSp>
      <p:grpSp>
        <p:nvGrpSpPr>
          <p:cNvPr id="20" name="Group 27">
            <a:extLst>
              <a:ext uri="{FF2B5EF4-FFF2-40B4-BE49-F238E27FC236}">
                <a16:creationId xmlns:a16="http://schemas.microsoft.com/office/drawing/2014/main" id="{5FA41FCD-CB39-84EF-1FE5-0F70FBB6619D}"/>
              </a:ext>
            </a:extLst>
          </p:cNvPr>
          <p:cNvGrpSpPr>
            <a:grpSpLocks/>
          </p:cNvGrpSpPr>
          <p:nvPr/>
        </p:nvGrpSpPr>
        <p:grpSpPr bwMode="auto">
          <a:xfrm>
            <a:off x="1916151" y="3843890"/>
            <a:ext cx="8534400" cy="1304925"/>
            <a:chOff x="323" y="2592"/>
            <a:chExt cx="5389" cy="822"/>
          </a:xfrm>
          <a:solidFill>
            <a:schemeClr val="accent6">
              <a:lumMod val="40000"/>
              <a:lumOff val="60000"/>
            </a:schemeClr>
          </a:solidFill>
        </p:grpSpPr>
        <p:sp>
          <p:nvSpPr>
            <p:cNvPr id="21" name="Rectangle 16">
              <a:extLst>
                <a:ext uri="{FF2B5EF4-FFF2-40B4-BE49-F238E27FC236}">
                  <a16:creationId xmlns:a16="http://schemas.microsoft.com/office/drawing/2014/main" id="{72ED57BC-C46B-6CE8-FB6D-8BE8CC7AAF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3" y="2592"/>
              <a:ext cx="5389" cy="822"/>
            </a:xfrm>
            <a:prstGeom prst="rect">
              <a:avLst/>
            </a:prstGeom>
            <a:grpFill/>
            <a:ln w="9525">
              <a:solidFill>
                <a:schemeClr val="tx2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en-US" dirty="0"/>
            </a:p>
          </p:txBody>
        </p:sp>
        <p:grpSp>
          <p:nvGrpSpPr>
            <p:cNvPr id="22" name="Group 26">
              <a:extLst>
                <a:ext uri="{FF2B5EF4-FFF2-40B4-BE49-F238E27FC236}">
                  <a16:creationId xmlns:a16="http://schemas.microsoft.com/office/drawing/2014/main" id="{8956D60E-6199-99A9-3076-B023255AF78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36" y="2640"/>
              <a:ext cx="5376" cy="748"/>
              <a:chOff x="336" y="2640"/>
              <a:chExt cx="5376" cy="748"/>
            </a:xfrm>
            <a:grpFill/>
          </p:grpSpPr>
          <p:sp>
            <p:nvSpPr>
              <p:cNvPr id="23" name="Rectangle 18">
                <a:extLst>
                  <a:ext uri="{FF2B5EF4-FFF2-40B4-BE49-F238E27FC236}">
                    <a16:creationId xmlns:a16="http://schemas.microsoft.com/office/drawing/2014/main" id="{10B40105-F5FC-489D-211C-5D46AC856AE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6" y="2784"/>
                <a:ext cx="1711" cy="402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wrap="none" lIns="90488" tIns="44450" rIns="90488" bIns="44450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defRPr/>
                </a:pPr>
                <a:r>
                  <a:rPr lang="en-US" sz="3600" b="1" dirty="0">
                    <a:solidFill>
                      <a:schemeClr val="tx2">
                        <a:lumMod val="75000"/>
                      </a:schemeClr>
                    </a:solidFill>
                    <a:latin typeface="Arial Rounded MT Bold" panose="020F0704030504030204" pitchFamily="34" charset="0"/>
                  </a:rPr>
                  <a:t>Turnover =</a:t>
                </a:r>
                <a:r>
                  <a:rPr lang="en-US" sz="3600" b="1" dirty="0">
                    <a:solidFill>
                      <a:srgbClr val="0000CC"/>
                    </a:solidFill>
                    <a:latin typeface="Arial Rounded MT Bold" panose="020F0704030504030204" pitchFamily="34" charset="0"/>
                  </a:rPr>
                  <a:t> </a:t>
                </a:r>
              </a:p>
            </p:txBody>
          </p:sp>
          <p:sp>
            <p:nvSpPr>
              <p:cNvPr id="24" name="Rectangle 19">
                <a:extLst>
                  <a:ext uri="{FF2B5EF4-FFF2-40B4-BE49-F238E27FC236}">
                    <a16:creationId xmlns:a16="http://schemas.microsoft.com/office/drawing/2014/main" id="{32FAB9FE-452C-69EC-C929-D9616AB1C8C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32" y="2640"/>
                <a:ext cx="3780" cy="748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lIns="90488" tIns="44450" rIns="90488" bIns="44450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US" sz="3600" b="1" dirty="0">
                    <a:solidFill>
                      <a:schemeClr val="tx2">
                        <a:lumMod val="75000"/>
                      </a:schemeClr>
                    </a:solidFill>
                    <a:latin typeface="Arial Rounded MT Bold" panose="020F0704030504030204" pitchFamily="34" charset="0"/>
                  </a:rPr>
                  <a:t>Sales</a:t>
                </a:r>
              </a:p>
              <a:p>
                <a:pPr algn="ctr" eaLnBrk="1" hangingPunct="1">
                  <a:defRPr/>
                </a:pPr>
                <a:r>
                  <a:rPr lang="en-US" sz="3600" b="1" dirty="0">
                    <a:solidFill>
                      <a:schemeClr val="tx2">
                        <a:lumMod val="75000"/>
                      </a:schemeClr>
                    </a:solidFill>
                    <a:latin typeface="Arial Rounded MT Bold" panose="020F0704030504030204" pitchFamily="34" charset="0"/>
                  </a:rPr>
                  <a:t>Average operating assets </a:t>
                </a:r>
              </a:p>
            </p:txBody>
          </p:sp>
          <p:sp>
            <p:nvSpPr>
              <p:cNvPr id="26" name="Line 20">
                <a:extLst>
                  <a:ext uri="{FF2B5EF4-FFF2-40B4-BE49-F238E27FC236}">
                    <a16:creationId xmlns:a16="http://schemas.microsoft.com/office/drawing/2014/main" id="{9AA01D94-2B1F-0C65-D0E1-AC021C4F921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064" y="3024"/>
                <a:ext cx="3552" cy="0"/>
              </a:xfrm>
              <a:prstGeom prst="line">
                <a:avLst/>
              </a:prstGeom>
              <a:grpFill/>
              <a:ln w="38100">
                <a:solidFill>
                  <a:schemeClr val="tx2">
                    <a:lumMod val="75000"/>
                  </a:schemeClr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Arial" panose="020B0604020202020204" pitchFamily="34" charset="0"/>
                </a:endParaRPr>
              </a:p>
            </p:txBody>
          </p:sp>
        </p:grpSp>
      </p:grpSp>
      <p:grpSp>
        <p:nvGrpSpPr>
          <p:cNvPr id="27" name="Group 21">
            <a:extLst>
              <a:ext uri="{FF2B5EF4-FFF2-40B4-BE49-F238E27FC236}">
                <a16:creationId xmlns:a16="http://schemas.microsoft.com/office/drawing/2014/main" id="{4D779B23-6D99-969D-3D11-85FF3082CD6D}"/>
              </a:ext>
            </a:extLst>
          </p:cNvPr>
          <p:cNvGrpSpPr>
            <a:grpSpLocks/>
          </p:cNvGrpSpPr>
          <p:nvPr/>
        </p:nvGrpSpPr>
        <p:grpSpPr bwMode="auto">
          <a:xfrm>
            <a:off x="1916151" y="5301214"/>
            <a:ext cx="8534400" cy="1219200"/>
            <a:chOff x="323" y="3504"/>
            <a:chExt cx="5389" cy="768"/>
          </a:xfrm>
          <a:solidFill>
            <a:schemeClr val="bg1">
              <a:lumMod val="85000"/>
            </a:schemeClr>
          </a:solidFill>
        </p:grpSpPr>
        <p:sp>
          <p:nvSpPr>
            <p:cNvPr id="28" name="Rectangle 22">
              <a:extLst>
                <a:ext uri="{FF2B5EF4-FFF2-40B4-BE49-F238E27FC236}">
                  <a16:creationId xmlns:a16="http://schemas.microsoft.com/office/drawing/2014/main" id="{ADDE8D6D-4FDA-5940-9CC2-83F7D31573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3" y="3504"/>
              <a:ext cx="5389" cy="768"/>
            </a:xfrm>
            <a:prstGeom prst="rect">
              <a:avLst/>
            </a:prstGeom>
            <a:grpFill/>
            <a:ln w="9525">
              <a:solidFill>
                <a:schemeClr val="tx2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en-US" dirty="0"/>
            </a:p>
          </p:txBody>
        </p:sp>
        <p:grpSp>
          <p:nvGrpSpPr>
            <p:cNvPr id="29" name="Group 23">
              <a:extLst>
                <a:ext uri="{FF2B5EF4-FFF2-40B4-BE49-F238E27FC236}">
                  <a16:creationId xmlns:a16="http://schemas.microsoft.com/office/drawing/2014/main" id="{C15A0BF2-A4B5-4524-87AF-FB978D63CA1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366" y="3648"/>
              <a:ext cx="3533" cy="406"/>
              <a:chOff x="624" y="3311"/>
              <a:chExt cx="3533" cy="406"/>
            </a:xfrm>
            <a:grpFill/>
          </p:grpSpPr>
          <p:sp>
            <p:nvSpPr>
              <p:cNvPr id="30" name="Rectangle 24">
                <a:extLst>
                  <a:ext uri="{FF2B5EF4-FFF2-40B4-BE49-F238E27FC236}">
                    <a16:creationId xmlns:a16="http://schemas.microsoft.com/office/drawing/2014/main" id="{5666CAFF-886B-7C86-1BBE-4665FF6B6DA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24" y="3311"/>
                <a:ext cx="963" cy="406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wrap="none" lIns="90488" tIns="44450" rIns="90488" bIns="44450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defRPr/>
                </a:pPr>
                <a:r>
                  <a:rPr lang="en-US" sz="3600" b="1" dirty="0">
                    <a:solidFill>
                      <a:schemeClr val="tx2">
                        <a:lumMod val="75000"/>
                      </a:schemeClr>
                    </a:solidFill>
                    <a:latin typeface="Arial Rounded MT Bold" panose="020F0704030504030204" pitchFamily="34" charset="0"/>
                  </a:rPr>
                  <a:t>ROI = </a:t>
                </a:r>
              </a:p>
            </p:txBody>
          </p:sp>
          <p:sp>
            <p:nvSpPr>
              <p:cNvPr id="31" name="Rectangle 25">
                <a:extLst>
                  <a:ext uri="{FF2B5EF4-FFF2-40B4-BE49-F238E27FC236}">
                    <a16:creationId xmlns:a16="http://schemas.microsoft.com/office/drawing/2014/main" id="{67B2A207-0F29-A0D8-4E8B-9DA4ABACD43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85" y="3312"/>
                <a:ext cx="2672" cy="402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wrap="none" lIns="90488" tIns="44450" rIns="90488" bIns="44450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US" sz="3600" b="1" dirty="0">
                    <a:solidFill>
                      <a:schemeClr val="tx2">
                        <a:lumMod val="75000"/>
                      </a:schemeClr>
                    </a:solidFill>
                    <a:latin typeface="Arial Rounded MT Bold" panose="020F0704030504030204" pitchFamily="34" charset="0"/>
                  </a:rPr>
                  <a:t>Margin </a:t>
                </a:r>
                <a:r>
                  <a:rPr lang="en-US" sz="3600" b="1" dirty="0">
                    <a:solidFill>
                      <a:schemeClr val="tx2">
                        <a:lumMod val="75000"/>
                      </a:schemeClr>
                    </a:solidFill>
                    <a:latin typeface="Arial Rounded MT Bold" panose="020F0704030504030204" pitchFamily="34" charset="0"/>
                    <a:sym typeface="Symbol" panose="05050102010706020507" pitchFamily="18" charset="2"/>
                  </a:rPr>
                  <a:t> Turnover</a:t>
                </a:r>
                <a:endParaRPr lang="en-US" sz="3600" b="1" dirty="0">
                  <a:solidFill>
                    <a:schemeClr val="tx2">
                      <a:lumMod val="75000"/>
                    </a:schemeClr>
                  </a:solidFill>
                  <a:latin typeface="Arial Rounded MT Bold" panose="020F070403050403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696287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72395" y="1721152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44254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altLang="en-US" sz="2800" b="1" dirty="0">
                <a:solidFill>
                  <a:schemeClr val="bg1"/>
                </a:solidFill>
              </a:rPr>
              <a:t>Increasing ROI: An Example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1026">
            <a:extLst>
              <a:ext uri="{FF2B5EF4-FFF2-40B4-BE49-F238E27FC236}">
                <a16:creationId xmlns:a16="http://schemas.microsoft.com/office/drawing/2014/main" id="{B1B63181-EC5C-9520-714F-8104C9BEF063}"/>
              </a:ext>
            </a:extLst>
          </p:cNvPr>
          <p:cNvSpPr txBox="1">
            <a:spLocks noChangeArrowheads="1"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0488" tIns="44450" rIns="90488" bIns="4445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endParaRPr lang="en-US" altLang="en-US" dirty="0"/>
          </a:p>
        </p:txBody>
      </p:sp>
      <p:sp>
        <p:nvSpPr>
          <p:cNvPr id="7" name="Rectangle 1027">
            <a:extLst>
              <a:ext uri="{FF2B5EF4-FFF2-40B4-BE49-F238E27FC236}">
                <a16:creationId xmlns:a16="http://schemas.microsoft.com/office/drawing/2014/main" id="{4ED56683-CCBB-D3AE-D109-000F1C9AD799}"/>
              </a:ext>
            </a:extLst>
          </p:cNvPr>
          <p:cNvSpPr txBox="1">
            <a:spLocks noChangeArrowheads="1"/>
          </p:cNvSpPr>
          <p:nvPr/>
        </p:nvSpPr>
        <p:spPr>
          <a:xfrm>
            <a:off x="2292767" y="1135649"/>
            <a:ext cx="8229600" cy="3936230"/>
          </a:xfrm>
          <a:prstGeom prst="rect">
            <a:avLst/>
          </a:prstGeom>
        </p:spPr>
        <p:txBody>
          <a:bodyPr vert="horz" lIns="90488" tIns="44450" rIns="90488" bIns="4445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Times" panose="02020603050405020304" pitchFamily="18" charset="0"/>
              <a:buNone/>
              <a:defRPr/>
            </a:pPr>
            <a:r>
              <a:rPr lang="en-US" altLang="en-US" b="1" dirty="0">
                <a:solidFill>
                  <a:schemeClr val="tx2">
                    <a:lumMod val="75000"/>
                  </a:schemeClr>
                </a:solidFill>
                <a:cs typeface="Arial" panose="020B0604020202020204" pitchFamily="34" charset="0"/>
              </a:rPr>
              <a:t>Regal Company reports the following:</a:t>
            </a:r>
          </a:p>
          <a:p>
            <a:pPr>
              <a:buFont typeface="Times" panose="02020603050405020304" pitchFamily="18" charset="0"/>
              <a:buNone/>
              <a:defRPr/>
            </a:pPr>
            <a:r>
              <a:rPr lang="en-US" altLang="en-US" sz="3400" b="1" dirty="0">
                <a:solidFill>
                  <a:schemeClr val="tx2">
                    <a:lumMod val="75000"/>
                  </a:schemeClr>
                </a:solidFill>
                <a:cs typeface="Arial" panose="020B0604020202020204" pitchFamily="34" charset="0"/>
              </a:rPr>
              <a:t>  </a:t>
            </a:r>
            <a:r>
              <a:rPr lang="en-US" altLang="en-US" b="1" dirty="0">
                <a:solidFill>
                  <a:schemeClr val="tx2">
                    <a:lumMod val="75000"/>
                  </a:schemeClr>
                </a:solidFill>
                <a:cs typeface="Arial" panose="020B0604020202020204" pitchFamily="34" charset="0"/>
              </a:rPr>
              <a:t>Net operating income           	$   30,000</a:t>
            </a:r>
          </a:p>
          <a:p>
            <a:pPr>
              <a:buFont typeface="Times" panose="02020603050405020304" pitchFamily="18" charset="0"/>
              <a:buNone/>
              <a:defRPr/>
            </a:pPr>
            <a:r>
              <a:rPr lang="en-US" altLang="en-US" b="1" dirty="0">
                <a:solidFill>
                  <a:schemeClr val="tx2">
                    <a:lumMod val="75000"/>
                  </a:schemeClr>
                </a:solidFill>
                <a:cs typeface="Arial" panose="020B0604020202020204" pitchFamily="34" charset="0"/>
              </a:rPr>
              <a:t>   Average operating assets    	$ 200,000</a:t>
            </a:r>
          </a:p>
          <a:p>
            <a:pPr>
              <a:buFont typeface="Times" panose="02020603050405020304" pitchFamily="18" charset="0"/>
              <a:buNone/>
              <a:defRPr/>
            </a:pPr>
            <a:r>
              <a:rPr lang="en-US" altLang="en-US" b="1" dirty="0">
                <a:solidFill>
                  <a:schemeClr val="tx2">
                    <a:lumMod val="75000"/>
                  </a:schemeClr>
                </a:solidFill>
                <a:cs typeface="Arial" panose="020B0604020202020204" pitchFamily="34" charset="0"/>
              </a:rPr>
              <a:t>   Sales                                      	$ 500,000</a:t>
            </a:r>
          </a:p>
          <a:p>
            <a:pPr>
              <a:buFont typeface="Times" panose="02020603050405020304" pitchFamily="18" charset="0"/>
              <a:buNone/>
              <a:defRPr/>
            </a:pPr>
            <a:r>
              <a:rPr lang="en-US" altLang="en-US" b="1" dirty="0">
                <a:solidFill>
                  <a:schemeClr val="tx2">
                    <a:lumMod val="75000"/>
                  </a:schemeClr>
                </a:solidFill>
                <a:cs typeface="Arial" panose="020B0604020202020204" pitchFamily="34" charset="0"/>
              </a:rPr>
              <a:t>   Operating expenses             	$ 470,000</a:t>
            </a:r>
          </a:p>
        </p:txBody>
      </p:sp>
      <p:grpSp>
        <p:nvGrpSpPr>
          <p:cNvPr id="8" name="Group 1028">
            <a:extLst>
              <a:ext uri="{FF2B5EF4-FFF2-40B4-BE49-F238E27FC236}">
                <a16:creationId xmlns:a16="http://schemas.microsoft.com/office/drawing/2014/main" id="{02B3A2E4-F67C-8394-22DF-49B329C4F903}"/>
              </a:ext>
            </a:extLst>
          </p:cNvPr>
          <p:cNvGrpSpPr>
            <a:grpSpLocks/>
          </p:cNvGrpSpPr>
          <p:nvPr/>
        </p:nvGrpSpPr>
        <p:grpSpPr bwMode="auto">
          <a:xfrm>
            <a:off x="1986138" y="4372916"/>
            <a:ext cx="8577263" cy="1560512"/>
            <a:chOff x="240" y="3149"/>
            <a:chExt cx="5403" cy="983"/>
          </a:xfrm>
        </p:grpSpPr>
        <p:grpSp>
          <p:nvGrpSpPr>
            <p:cNvPr id="9" name="Group 1029">
              <a:extLst>
                <a:ext uri="{FF2B5EF4-FFF2-40B4-BE49-F238E27FC236}">
                  <a16:creationId xmlns:a16="http://schemas.microsoft.com/office/drawing/2014/main" id="{99995FD3-3080-96DA-03DA-16E6E04A66E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74" y="3149"/>
              <a:ext cx="3530" cy="406"/>
              <a:chOff x="624" y="3341"/>
              <a:chExt cx="3530" cy="406"/>
            </a:xfrm>
          </p:grpSpPr>
          <p:sp>
            <p:nvSpPr>
              <p:cNvPr id="18" name="Rectangle 1030">
                <a:extLst>
                  <a:ext uri="{FF2B5EF4-FFF2-40B4-BE49-F238E27FC236}">
                    <a16:creationId xmlns:a16="http://schemas.microsoft.com/office/drawing/2014/main" id="{CCFB0F16-C537-9CEB-2B33-F08C9979B75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24" y="3341"/>
                <a:ext cx="960" cy="40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  <p:txBody>
              <a:bodyPr wrap="none" lIns="90488" tIns="44450" rIns="90488" bIns="44450">
                <a:spAutoFit/>
              </a:bodyPr>
              <a:lstStyle/>
              <a:p>
                <a:pPr>
                  <a:defRPr/>
                </a:pPr>
                <a:r>
                  <a:rPr lang="en-US" sz="3600" b="1" dirty="0">
                    <a:latin typeface="Arial Rounded MT Bold" pitchFamily="34" charset="0"/>
                  </a:rPr>
                  <a:t>ROI</a:t>
                </a:r>
                <a:r>
                  <a:rPr lang="en-US" sz="3600" b="1" dirty="0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Arial Rounded MT Bold" pitchFamily="34" charset="0"/>
                  </a:rPr>
                  <a:t> </a:t>
                </a:r>
                <a:r>
                  <a:rPr lang="en-US" sz="3600" b="1" dirty="0">
                    <a:latin typeface="Arial Rounded MT Bold" pitchFamily="34" charset="0"/>
                  </a:rPr>
                  <a:t>= </a:t>
                </a:r>
              </a:p>
            </p:txBody>
          </p:sp>
          <p:sp>
            <p:nvSpPr>
              <p:cNvPr id="19" name="Rectangle 1031">
                <a:extLst>
                  <a:ext uri="{FF2B5EF4-FFF2-40B4-BE49-F238E27FC236}">
                    <a16:creationId xmlns:a16="http://schemas.microsoft.com/office/drawing/2014/main" id="{80C38192-5A6D-5E3A-2D79-1D780524076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88" y="3342"/>
                <a:ext cx="2666" cy="402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  <p:txBody>
              <a:bodyPr wrap="none" lIns="90488" tIns="44450" rIns="90488" bIns="44450">
                <a:spAutoFit/>
              </a:bodyPr>
              <a:lstStyle/>
              <a:p>
                <a:pPr algn="ctr">
                  <a:defRPr/>
                </a:pPr>
                <a:r>
                  <a:rPr lang="en-US" sz="3600" b="1" dirty="0">
                    <a:latin typeface="Arial Rounded MT Bold" pitchFamily="34" charset="0"/>
                  </a:rPr>
                  <a:t>Margin</a:t>
                </a:r>
                <a:r>
                  <a:rPr lang="en-US" sz="3600" b="1" dirty="0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Arial Rounded MT Bold" pitchFamily="34" charset="0"/>
                  </a:rPr>
                  <a:t> </a:t>
                </a:r>
                <a:r>
                  <a:rPr lang="en-US" sz="3600" b="1" dirty="0">
                    <a:latin typeface="Arial Rounded MT Bold" pitchFamily="34" charset="0"/>
                    <a:sym typeface="Symbol" pitchFamily="34" charset="2"/>
                  </a:rPr>
                  <a:t> Turnover</a:t>
                </a:r>
                <a:endParaRPr lang="en-US" sz="3600" b="1" dirty="0">
                  <a:latin typeface="Arial Rounded MT Bold" pitchFamily="34" charset="0"/>
                </a:endParaRPr>
              </a:p>
            </p:txBody>
          </p:sp>
        </p:grpSp>
        <p:grpSp>
          <p:nvGrpSpPr>
            <p:cNvPr id="11" name="Group 1032">
              <a:extLst>
                <a:ext uri="{FF2B5EF4-FFF2-40B4-BE49-F238E27FC236}">
                  <a16:creationId xmlns:a16="http://schemas.microsoft.com/office/drawing/2014/main" id="{2743080E-7387-7CF9-08CA-2C910B40333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40" y="3667"/>
              <a:ext cx="5403" cy="465"/>
              <a:chOff x="336" y="1555"/>
              <a:chExt cx="5403" cy="465"/>
            </a:xfrm>
          </p:grpSpPr>
          <p:sp>
            <p:nvSpPr>
              <p:cNvPr id="14" name="Rectangle 1033">
                <a:extLst>
                  <a:ext uri="{FF2B5EF4-FFF2-40B4-BE49-F238E27FC236}">
                    <a16:creationId xmlns:a16="http://schemas.microsoft.com/office/drawing/2014/main" id="{C80F8630-1FBD-07F4-97B2-4C781C41D46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08" y="1576"/>
                <a:ext cx="2215" cy="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9pPr>
              </a:lstStyle>
              <a:p>
                <a:pPr eaLnBrk="1" hangingPunct="1"/>
                <a:r>
                  <a:rPr lang="en-US" altLang="en-US" sz="2000" b="1" dirty="0">
                    <a:latin typeface="Lucida Sans" pitchFamily="34" charset="0"/>
                  </a:rPr>
                  <a:t>   Net operating income   </a:t>
                </a:r>
              </a:p>
              <a:p>
                <a:pPr eaLnBrk="1" hangingPunct="1"/>
                <a:r>
                  <a:rPr lang="en-US" altLang="en-US" sz="2000" b="1" dirty="0">
                    <a:latin typeface="Lucida Sans" pitchFamily="34" charset="0"/>
                  </a:rPr>
                  <a:t>                Sales</a:t>
                </a:r>
              </a:p>
            </p:txBody>
          </p:sp>
          <p:sp>
            <p:nvSpPr>
              <p:cNvPr id="15" name="Rectangle 1034">
                <a:extLst>
                  <a:ext uri="{FF2B5EF4-FFF2-40B4-BE49-F238E27FC236}">
                    <a16:creationId xmlns:a16="http://schemas.microsoft.com/office/drawing/2014/main" id="{8FC9DA1C-A9C9-A031-5015-82A253454B2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99" y="1555"/>
                <a:ext cx="2240" cy="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9pPr>
              </a:lstStyle>
              <a:p>
                <a:pPr eaLnBrk="1" hangingPunct="1"/>
                <a:r>
                  <a:rPr lang="en-US" altLang="en-US" sz="2000" b="1" dirty="0">
                    <a:latin typeface="Lucida Sans" pitchFamily="34" charset="0"/>
                  </a:rPr>
                  <a:t>                 Sales                </a:t>
                </a:r>
              </a:p>
              <a:p>
                <a:pPr eaLnBrk="1" hangingPunct="1"/>
                <a:r>
                  <a:rPr lang="en-US" altLang="en-US" sz="2000" b="1" dirty="0">
                    <a:latin typeface="Lucida Sans" pitchFamily="34" charset="0"/>
                  </a:rPr>
                  <a:t>Average operating assets</a:t>
                </a:r>
              </a:p>
            </p:txBody>
          </p:sp>
          <p:sp>
            <p:nvSpPr>
              <p:cNvPr id="16" name="Rectangle 1035">
                <a:extLst>
                  <a:ext uri="{FF2B5EF4-FFF2-40B4-BE49-F238E27FC236}">
                    <a16:creationId xmlns:a16="http://schemas.microsoft.com/office/drawing/2014/main" id="{1642DF82-9252-0D9F-6372-F91BDC0ACC0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16" y="1632"/>
                <a:ext cx="326" cy="30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9pPr>
              </a:lstStyle>
              <a:p>
                <a:pPr eaLnBrk="1" hangingPunct="1"/>
                <a:r>
                  <a:rPr lang="en-US" altLang="en-US" sz="2600" b="1" dirty="0">
                    <a:latin typeface="Arial Rounded MT Bold" pitchFamily="34" charset="0"/>
                  </a:rPr>
                  <a:t>×</a:t>
                </a:r>
              </a:p>
            </p:txBody>
          </p:sp>
          <p:sp>
            <p:nvSpPr>
              <p:cNvPr id="17" name="Rectangle 1036">
                <a:extLst>
                  <a:ext uri="{FF2B5EF4-FFF2-40B4-BE49-F238E27FC236}">
                    <a16:creationId xmlns:a16="http://schemas.microsoft.com/office/drawing/2014/main" id="{0D9B9F31-19D5-B9C7-E308-2649CB6AF4B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6" y="1632"/>
                <a:ext cx="720" cy="28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9pPr>
              </a:lstStyle>
              <a:p>
                <a:pPr eaLnBrk="1" hangingPunct="1"/>
                <a:r>
                  <a:rPr lang="en-US" altLang="en-US" sz="2400" b="1" dirty="0">
                    <a:latin typeface="Lucida Sans" pitchFamily="34" charset="0"/>
                  </a:rPr>
                  <a:t>ROI  =</a:t>
                </a:r>
              </a:p>
            </p:txBody>
          </p:sp>
        </p:grpSp>
        <p:sp>
          <p:nvSpPr>
            <p:cNvPr id="12" name="Line 1037">
              <a:extLst>
                <a:ext uri="{FF2B5EF4-FFF2-40B4-BE49-F238E27FC236}">
                  <a16:creationId xmlns:a16="http://schemas.microsoft.com/office/drawing/2014/main" id="{17DA1EC1-E715-10C6-5AA3-D55BAB3F27E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04" y="3917"/>
              <a:ext cx="182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 dirty="0"/>
            </a:p>
          </p:txBody>
        </p:sp>
        <p:sp>
          <p:nvSpPr>
            <p:cNvPr id="13" name="Line 1038">
              <a:extLst>
                <a:ext uri="{FF2B5EF4-FFF2-40B4-BE49-F238E27FC236}">
                  <a16:creationId xmlns:a16="http://schemas.microsoft.com/office/drawing/2014/main" id="{CFD74931-8969-5F2D-6885-30CFD6A5700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67" y="3898"/>
              <a:ext cx="211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 dirty="0"/>
            </a:p>
          </p:txBody>
        </p:sp>
      </p:grpSp>
      <p:sp>
        <p:nvSpPr>
          <p:cNvPr id="20" name="Text Box 1039">
            <a:extLst>
              <a:ext uri="{FF2B5EF4-FFF2-40B4-BE49-F238E27FC236}">
                <a16:creationId xmlns:a16="http://schemas.microsoft.com/office/drawing/2014/main" id="{1CD290D1-2FB4-8F8E-D8D6-B136932B82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30470" y="3720105"/>
            <a:ext cx="8229600" cy="588962"/>
          </a:xfrm>
          <a:prstGeom prst="rect">
            <a:avLst/>
          </a:prstGeom>
          <a:solidFill>
            <a:schemeClr val="bg2"/>
          </a:solidFill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en-US" altLang="en-US" sz="3200" b="1" dirty="0">
                <a:solidFill>
                  <a:schemeClr val="tx2">
                    <a:lumMod val="75000"/>
                  </a:schemeClr>
                </a:solidFill>
                <a:latin typeface="Times" panose="02020603050405020304" pitchFamily="18" charset="0"/>
              </a:rPr>
              <a:t>What is Regal Company’s ROI?</a:t>
            </a:r>
          </a:p>
        </p:txBody>
      </p:sp>
    </p:spTree>
    <p:extLst>
      <p:ext uri="{BB962C8B-B14F-4D97-AF65-F5344CB8AC3E}">
        <p14:creationId xmlns:p14="http://schemas.microsoft.com/office/powerpoint/2010/main" val="1818213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58669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altLang="en-US" sz="2800" b="1" dirty="0">
                <a:solidFill>
                  <a:schemeClr val="bg1"/>
                </a:solidFill>
              </a:rPr>
              <a:t>Increasing ROI: An Example - Solution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F6825264-B20B-8625-06EB-F8E72BBCC9BC}"/>
              </a:ext>
            </a:extLst>
          </p:cNvPr>
          <p:cNvSpPr txBox="1">
            <a:spLocks noChangeArrowheads="1"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0488" tIns="44450" rIns="90488" bIns="4445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endParaRPr lang="en-US" altLang="en-US" dirty="0"/>
          </a:p>
        </p:txBody>
      </p:sp>
      <p:grpSp>
        <p:nvGrpSpPr>
          <p:cNvPr id="7" name="Group 3">
            <a:extLst>
              <a:ext uri="{FF2B5EF4-FFF2-40B4-BE49-F238E27FC236}">
                <a16:creationId xmlns:a16="http://schemas.microsoft.com/office/drawing/2014/main" id="{ACF42ABF-4685-B353-0944-CB5EEECA6B76}"/>
              </a:ext>
            </a:extLst>
          </p:cNvPr>
          <p:cNvGrpSpPr>
            <a:grpSpLocks/>
          </p:cNvGrpSpPr>
          <p:nvPr/>
        </p:nvGrpSpPr>
        <p:grpSpPr bwMode="auto">
          <a:xfrm>
            <a:off x="3027363" y="3767138"/>
            <a:ext cx="5676900" cy="950912"/>
            <a:chOff x="947" y="2152"/>
            <a:chExt cx="3576" cy="599"/>
          </a:xfrm>
        </p:grpSpPr>
        <p:sp>
          <p:nvSpPr>
            <p:cNvPr id="8" name="Rectangle 4">
              <a:extLst>
                <a:ext uri="{FF2B5EF4-FFF2-40B4-BE49-F238E27FC236}">
                  <a16:creationId xmlns:a16="http://schemas.microsoft.com/office/drawing/2014/main" id="{11D86F64-855D-E285-ADD7-1569C8E7128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69" y="2152"/>
              <a:ext cx="1218" cy="5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90488" tIns="44450" rIns="90488" bIns="4445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 eaLnBrk="1" hangingPunct="1">
                <a:defRPr/>
              </a:pPr>
              <a:r>
                <a:rPr lang="en-US" altLang="en-US" sz="2800" b="1" u="sng" dirty="0">
                  <a:solidFill>
                    <a:srgbClr val="008000"/>
                  </a:solidFill>
                  <a:latin typeface="Arial Rounded MT Bold" panose="020F0704030504030204" pitchFamily="34" charset="0"/>
                </a:rPr>
                <a:t>  </a:t>
              </a:r>
              <a:r>
                <a:rPr lang="en-US" altLang="en-US" sz="2800" b="1" u="sng" dirty="0">
                  <a:solidFill>
                    <a:schemeClr val="tx2">
                      <a:lumMod val="75000"/>
                    </a:schemeClr>
                  </a:solidFill>
                  <a:latin typeface="Arial Rounded MT Bold" panose="020F0704030504030204" pitchFamily="34" charset="0"/>
                </a:rPr>
                <a:t>$30,000  </a:t>
              </a:r>
              <a:endParaRPr lang="en-US" altLang="en-US" sz="2800" b="1" dirty="0">
                <a:solidFill>
                  <a:schemeClr val="tx2">
                    <a:lumMod val="75000"/>
                  </a:schemeClr>
                </a:solidFill>
                <a:latin typeface="Arial Rounded MT Bold" panose="020F0704030504030204" pitchFamily="34" charset="0"/>
              </a:endParaRPr>
            </a:p>
            <a:p>
              <a:pPr eaLnBrk="1" hangingPunct="1">
                <a:defRPr/>
              </a:pPr>
              <a:r>
                <a:rPr lang="en-US" altLang="en-US" sz="2800" b="1" dirty="0">
                  <a:solidFill>
                    <a:srgbClr val="008000"/>
                  </a:solidFill>
                  <a:latin typeface="Arial Rounded MT Bold" panose="020F0704030504030204" pitchFamily="34" charset="0"/>
                </a:rPr>
                <a:t> </a:t>
              </a:r>
              <a:r>
                <a:rPr lang="en-US" altLang="en-US" sz="2800" b="1" dirty="0">
                  <a:solidFill>
                    <a:schemeClr val="tx2">
                      <a:lumMod val="75000"/>
                    </a:schemeClr>
                  </a:solidFill>
                  <a:latin typeface="Arial Rounded MT Bold" panose="020F0704030504030204" pitchFamily="34" charset="0"/>
                </a:rPr>
                <a:t>$500,000</a:t>
              </a:r>
            </a:p>
          </p:txBody>
        </p:sp>
        <p:sp>
          <p:nvSpPr>
            <p:cNvPr id="9" name="Rectangle 5">
              <a:extLst>
                <a:ext uri="{FF2B5EF4-FFF2-40B4-BE49-F238E27FC236}">
                  <a16:creationId xmlns:a16="http://schemas.microsoft.com/office/drawing/2014/main" id="{BF9EB4B1-595D-FC1E-D859-CA2E56BA3F8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76" y="2275"/>
              <a:ext cx="326" cy="309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90488" tIns="44450" rIns="90488" bIns="4445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 eaLnBrk="1" hangingPunct="1">
                <a:defRPr/>
              </a:pPr>
              <a:r>
                <a:rPr lang="en-US" altLang="en-US" sz="2600" b="1" dirty="0">
                  <a:solidFill>
                    <a:schemeClr val="tx2">
                      <a:lumMod val="75000"/>
                    </a:schemeClr>
                  </a:solidFill>
                  <a:latin typeface="Arial Rounded MT Bold" panose="020F0704030504030204" pitchFamily="34" charset="0"/>
                </a:rPr>
                <a:t>×</a:t>
              </a:r>
            </a:p>
          </p:txBody>
        </p:sp>
        <p:sp>
          <p:nvSpPr>
            <p:cNvPr id="11" name="Rectangle 6">
              <a:extLst>
                <a:ext uri="{FF2B5EF4-FFF2-40B4-BE49-F238E27FC236}">
                  <a16:creationId xmlns:a16="http://schemas.microsoft.com/office/drawing/2014/main" id="{E95A80DF-8D0F-8EC6-3682-AAB857F4CF1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97" y="2152"/>
              <a:ext cx="1126" cy="5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90488" tIns="44450" rIns="90488" bIns="4445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 eaLnBrk="1" hangingPunct="1">
                <a:defRPr/>
              </a:pPr>
              <a:r>
                <a:rPr lang="en-US" altLang="en-US" sz="2800" b="1" u="sng" dirty="0">
                  <a:solidFill>
                    <a:schemeClr val="tx2">
                      <a:lumMod val="75000"/>
                    </a:schemeClr>
                  </a:solidFill>
                  <a:latin typeface="Arial Rounded MT Bold" panose="020F0704030504030204" pitchFamily="34" charset="0"/>
                </a:rPr>
                <a:t>$500,000</a:t>
              </a:r>
            </a:p>
            <a:p>
              <a:pPr eaLnBrk="1" hangingPunct="1">
                <a:defRPr/>
              </a:pPr>
              <a:r>
                <a:rPr lang="en-US" altLang="en-US" sz="2800" b="1" dirty="0">
                  <a:solidFill>
                    <a:schemeClr val="tx2">
                      <a:lumMod val="75000"/>
                    </a:schemeClr>
                  </a:solidFill>
                  <a:latin typeface="Arial Rounded MT Bold" panose="020F0704030504030204" pitchFamily="34" charset="0"/>
                </a:rPr>
                <a:t>$200,000</a:t>
              </a:r>
            </a:p>
          </p:txBody>
        </p:sp>
        <p:sp>
          <p:nvSpPr>
            <p:cNvPr id="12" name="Rectangle 7">
              <a:extLst>
                <a:ext uri="{FF2B5EF4-FFF2-40B4-BE49-F238E27FC236}">
                  <a16:creationId xmlns:a16="http://schemas.microsoft.com/office/drawing/2014/main" id="{E5431FDD-BD80-FC09-1686-41A34B1DF48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47" y="2256"/>
              <a:ext cx="887" cy="328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90488" tIns="44450" rIns="90488" bIns="4445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 eaLnBrk="1" hangingPunct="1">
                <a:defRPr/>
              </a:pPr>
              <a:r>
                <a:rPr lang="en-US" altLang="en-US" sz="2800" b="1" dirty="0">
                  <a:solidFill>
                    <a:schemeClr val="tx2">
                      <a:lumMod val="75000"/>
                    </a:schemeClr>
                  </a:solidFill>
                  <a:latin typeface="Arial Rounded MT Bold" panose="020F0704030504030204" pitchFamily="34" charset="0"/>
                </a:rPr>
                <a:t>ROI  =  </a:t>
              </a:r>
            </a:p>
          </p:txBody>
        </p:sp>
      </p:grpSp>
      <p:grpSp>
        <p:nvGrpSpPr>
          <p:cNvPr id="13" name="Group 8">
            <a:extLst>
              <a:ext uri="{FF2B5EF4-FFF2-40B4-BE49-F238E27FC236}">
                <a16:creationId xmlns:a16="http://schemas.microsoft.com/office/drawing/2014/main" id="{71FD8E7C-15AF-579C-5868-57739C25279E}"/>
              </a:ext>
            </a:extLst>
          </p:cNvPr>
          <p:cNvGrpSpPr>
            <a:grpSpLocks/>
          </p:cNvGrpSpPr>
          <p:nvPr/>
        </p:nvGrpSpPr>
        <p:grpSpPr bwMode="auto">
          <a:xfrm>
            <a:off x="3022601" y="4968875"/>
            <a:ext cx="3984625" cy="522288"/>
            <a:chOff x="944" y="2909"/>
            <a:chExt cx="2510" cy="329"/>
          </a:xfrm>
        </p:grpSpPr>
        <p:sp>
          <p:nvSpPr>
            <p:cNvPr id="14" name="Rectangle 9">
              <a:extLst>
                <a:ext uri="{FF2B5EF4-FFF2-40B4-BE49-F238E27FC236}">
                  <a16:creationId xmlns:a16="http://schemas.microsoft.com/office/drawing/2014/main" id="{F92DEF16-E6B7-491F-0401-B98B1953E6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8" y="2910"/>
              <a:ext cx="1726" cy="3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eaLnBrk="1" hangingPunct="1"/>
              <a:r>
                <a:rPr lang="en-US" altLang="en-US" sz="2800" b="1" dirty="0">
                  <a:solidFill>
                    <a:srgbClr val="993300"/>
                  </a:solidFill>
                  <a:latin typeface="Arial Rounded MT Bold" pitchFamily="34" charset="0"/>
                </a:rPr>
                <a:t>6% </a:t>
              </a:r>
              <a:r>
                <a:rPr lang="en-US" altLang="en-US" sz="2800" b="1" dirty="0">
                  <a:solidFill>
                    <a:srgbClr val="993300"/>
                  </a:solidFill>
                  <a:latin typeface="Arial Rounded MT Bold" pitchFamily="34" charset="0"/>
                  <a:sym typeface="Symbol" pitchFamily="18" charset="2"/>
                </a:rPr>
                <a:t> 2.5 = 15%</a:t>
              </a:r>
              <a:endParaRPr lang="en-US" altLang="en-US" sz="2800" b="1" dirty="0">
                <a:solidFill>
                  <a:srgbClr val="993300"/>
                </a:solidFill>
                <a:latin typeface="Arial Rounded MT Bold" pitchFamily="34" charset="0"/>
              </a:endParaRPr>
            </a:p>
          </p:txBody>
        </p:sp>
        <p:sp>
          <p:nvSpPr>
            <p:cNvPr id="15" name="Rectangle 10">
              <a:extLst>
                <a:ext uri="{FF2B5EF4-FFF2-40B4-BE49-F238E27FC236}">
                  <a16:creationId xmlns:a16="http://schemas.microsoft.com/office/drawing/2014/main" id="{869F1C62-2D10-CDE9-0B35-29809395876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44" y="2909"/>
              <a:ext cx="887" cy="3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eaLnBrk="1" hangingPunct="1"/>
              <a:r>
                <a:rPr lang="en-US" altLang="en-US" sz="2800" b="1" dirty="0">
                  <a:solidFill>
                    <a:srgbClr val="993300"/>
                  </a:solidFill>
                  <a:latin typeface="Arial Rounded MT Bold" pitchFamily="34" charset="0"/>
                </a:rPr>
                <a:t>ROI  =  </a:t>
              </a:r>
            </a:p>
          </p:txBody>
        </p:sp>
      </p:grpSp>
      <p:grpSp>
        <p:nvGrpSpPr>
          <p:cNvPr id="16" name="Group 1028">
            <a:extLst>
              <a:ext uri="{FF2B5EF4-FFF2-40B4-BE49-F238E27FC236}">
                <a16:creationId xmlns:a16="http://schemas.microsoft.com/office/drawing/2014/main" id="{5062F7FD-852E-97AD-0B72-E6D46D8CE1C0}"/>
              </a:ext>
            </a:extLst>
          </p:cNvPr>
          <p:cNvGrpSpPr>
            <a:grpSpLocks/>
          </p:cNvGrpSpPr>
          <p:nvPr/>
        </p:nvGrpSpPr>
        <p:grpSpPr bwMode="auto">
          <a:xfrm>
            <a:off x="1905000" y="1792288"/>
            <a:ext cx="8585200" cy="1560512"/>
            <a:chOff x="240" y="3149"/>
            <a:chExt cx="5408" cy="983"/>
          </a:xfrm>
        </p:grpSpPr>
        <p:grpSp>
          <p:nvGrpSpPr>
            <p:cNvPr id="17" name="Group 1029">
              <a:extLst>
                <a:ext uri="{FF2B5EF4-FFF2-40B4-BE49-F238E27FC236}">
                  <a16:creationId xmlns:a16="http://schemas.microsoft.com/office/drawing/2014/main" id="{CE962445-5A34-24EA-A278-D48C4F51B0D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74" y="3149"/>
              <a:ext cx="3530" cy="406"/>
              <a:chOff x="624" y="3341"/>
              <a:chExt cx="3530" cy="406"/>
            </a:xfrm>
          </p:grpSpPr>
          <p:sp>
            <p:nvSpPr>
              <p:cNvPr id="26" name="Rectangle 1030">
                <a:extLst>
                  <a:ext uri="{FF2B5EF4-FFF2-40B4-BE49-F238E27FC236}">
                    <a16:creationId xmlns:a16="http://schemas.microsoft.com/office/drawing/2014/main" id="{D576C317-31EC-1E57-7D4C-4305EE573BB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24" y="3341"/>
                <a:ext cx="960" cy="4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9pPr>
              </a:lstStyle>
              <a:p>
                <a:r>
                  <a:rPr lang="en-US" altLang="en-US" sz="3600" b="1" dirty="0">
                    <a:latin typeface="Arial Rounded MT Bold" pitchFamily="34" charset="0"/>
                  </a:rPr>
                  <a:t>ROI = </a:t>
                </a:r>
              </a:p>
            </p:txBody>
          </p:sp>
          <p:sp>
            <p:nvSpPr>
              <p:cNvPr id="27" name="Rectangle 1031">
                <a:extLst>
                  <a:ext uri="{FF2B5EF4-FFF2-40B4-BE49-F238E27FC236}">
                    <a16:creationId xmlns:a16="http://schemas.microsoft.com/office/drawing/2014/main" id="{DB8ABC68-01F4-6366-30F8-3DCF6C0109C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88" y="3342"/>
                <a:ext cx="2666" cy="40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9pPr>
              </a:lstStyle>
              <a:p>
                <a:pPr algn="ctr"/>
                <a:r>
                  <a:rPr lang="en-US" altLang="en-US" sz="3600" b="1" dirty="0">
                    <a:latin typeface="Arial Rounded MT Bold" pitchFamily="34" charset="0"/>
                  </a:rPr>
                  <a:t>Margin </a:t>
                </a:r>
                <a:r>
                  <a:rPr lang="en-US" altLang="en-US" sz="3600" b="1" dirty="0">
                    <a:latin typeface="Arial Rounded MT Bold" pitchFamily="34" charset="0"/>
                    <a:sym typeface="Symbol" pitchFamily="18" charset="2"/>
                  </a:rPr>
                  <a:t> Turnover</a:t>
                </a:r>
                <a:endParaRPr lang="en-US" altLang="en-US" sz="3600" b="1" dirty="0">
                  <a:latin typeface="Arial Rounded MT Bold" pitchFamily="34" charset="0"/>
                </a:endParaRPr>
              </a:p>
            </p:txBody>
          </p:sp>
        </p:grpSp>
        <p:grpSp>
          <p:nvGrpSpPr>
            <p:cNvPr id="18" name="Group 1032">
              <a:extLst>
                <a:ext uri="{FF2B5EF4-FFF2-40B4-BE49-F238E27FC236}">
                  <a16:creationId xmlns:a16="http://schemas.microsoft.com/office/drawing/2014/main" id="{EC34557A-690F-D9D7-CA99-FCD3F4A3C8C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40" y="3652"/>
              <a:ext cx="5408" cy="480"/>
              <a:chOff x="336" y="1540"/>
              <a:chExt cx="5408" cy="480"/>
            </a:xfrm>
          </p:grpSpPr>
          <p:sp>
            <p:nvSpPr>
              <p:cNvPr id="21" name="Rectangle 1033">
                <a:extLst>
                  <a:ext uri="{FF2B5EF4-FFF2-40B4-BE49-F238E27FC236}">
                    <a16:creationId xmlns:a16="http://schemas.microsoft.com/office/drawing/2014/main" id="{79791107-0190-6AED-8665-3376D80B8EB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08" y="1576"/>
                <a:ext cx="2215" cy="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9pPr>
              </a:lstStyle>
              <a:p>
                <a:pPr eaLnBrk="1" hangingPunct="1"/>
                <a:r>
                  <a:rPr lang="en-US" altLang="en-US" sz="2000" b="1" dirty="0">
                    <a:latin typeface="Lucida Sans" pitchFamily="34" charset="0"/>
                  </a:rPr>
                  <a:t>   Net operating income   </a:t>
                </a:r>
              </a:p>
              <a:p>
                <a:pPr eaLnBrk="1" hangingPunct="1"/>
                <a:r>
                  <a:rPr lang="en-US" altLang="en-US" sz="2000" b="1" dirty="0">
                    <a:latin typeface="Lucida Sans" pitchFamily="34" charset="0"/>
                  </a:rPr>
                  <a:t>                Sales</a:t>
                </a:r>
              </a:p>
            </p:txBody>
          </p:sp>
          <p:sp>
            <p:nvSpPr>
              <p:cNvPr id="22" name="Rectangle 1034">
                <a:extLst>
                  <a:ext uri="{FF2B5EF4-FFF2-40B4-BE49-F238E27FC236}">
                    <a16:creationId xmlns:a16="http://schemas.microsoft.com/office/drawing/2014/main" id="{79680200-7AA6-0BE1-BE9A-2207CE0495C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04" y="1540"/>
                <a:ext cx="2240" cy="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9pPr>
              </a:lstStyle>
              <a:p>
                <a:pPr eaLnBrk="1" hangingPunct="1"/>
                <a:r>
                  <a:rPr lang="en-US" altLang="en-US" sz="2000" b="1" dirty="0">
                    <a:latin typeface="Lucida Sans" pitchFamily="34" charset="0"/>
                  </a:rPr>
                  <a:t>                 Sales                </a:t>
                </a:r>
              </a:p>
              <a:p>
                <a:pPr eaLnBrk="1" hangingPunct="1"/>
                <a:r>
                  <a:rPr lang="en-US" altLang="en-US" sz="2000" b="1" dirty="0">
                    <a:latin typeface="Lucida Sans" pitchFamily="34" charset="0"/>
                  </a:rPr>
                  <a:t>Average operating assets</a:t>
                </a:r>
              </a:p>
            </p:txBody>
          </p:sp>
          <p:sp>
            <p:nvSpPr>
              <p:cNvPr id="23" name="Rectangle 1035">
                <a:extLst>
                  <a:ext uri="{FF2B5EF4-FFF2-40B4-BE49-F238E27FC236}">
                    <a16:creationId xmlns:a16="http://schemas.microsoft.com/office/drawing/2014/main" id="{13037995-1E4D-90A8-13D6-3A780CB8517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16" y="1632"/>
                <a:ext cx="326" cy="30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9pPr>
              </a:lstStyle>
              <a:p>
                <a:pPr eaLnBrk="1" hangingPunct="1"/>
                <a:r>
                  <a:rPr lang="en-US" altLang="en-US" sz="2600" b="1" dirty="0">
                    <a:latin typeface="Arial Rounded MT Bold" pitchFamily="34" charset="0"/>
                  </a:rPr>
                  <a:t>×</a:t>
                </a:r>
              </a:p>
            </p:txBody>
          </p:sp>
          <p:sp>
            <p:nvSpPr>
              <p:cNvPr id="24" name="Rectangle 1036">
                <a:extLst>
                  <a:ext uri="{FF2B5EF4-FFF2-40B4-BE49-F238E27FC236}">
                    <a16:creationId xmlns:a16="http://schemas.microsoft.com/office/drawing/2014/main" id="{29467415-F6BB-B8A4-FB88-73721D4CEF4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6" y="1632"/>
                <a:ext cx="720" cy="28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9pPr>
              </a:lstStyle>
              <a:p>
                <a:pPr eaLnBrk="1" hangingPunct="1"/>
                <a:r>
                  <a:rPr lang="en-US" altLang="en-US" sz="2400" b="1" dirty="0">
                    <a:latin typeface="Lucida Sans" pitchFamily="34" charset="0"/>
                  </a:rPr>
                  <a:t>ROI  =</a:t>
                </a:r>
              </a:p>
            </p:txBody>
          </p:sp>
        </p:grpSp>
        <p:sp>
          <p:nvSpPr>
            <p:cNvPr id="19" name="Line 1037">
              <a:extLst>
                <a:ext uri="{FF2B5EF4-FFF2-40B4-BE49-F238E27FC236}">
                  <a16:creationId xmlns:a16="http://schemas.microsoft.com/office/drawing/2014/main" id="{AF9BF9D9-9DE0-0134-30AE-496FDF4E669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04" y="3917"/>
              <a:ext cx="182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 dirty="0"/>
            </a:p>
          </p:txBody>
        </p:sp>
        <p:sp>
          <p:nvSpPr>
            <p:cNvPr id="20" name="Line 1038">
              <a:extLst>
                <a:ext uri="{FF2B5EF4-FFF2-40B4-BE49-F238E27FC236}">
                  <a16:creationId xmlns:a16="http://schemas.microsoft.com/office/drawing/2014/main" id="{36BD9041-A99E-288D-1F73-FD6B008817F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56" y="3892"/>
              <a:ext cx="211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915846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33550" y="407387"/>
            <a:ext cx="54553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chemeClr val="bg1"/>
                </a:solidFill>
              </a:rPr>
              <a:t>Investing in Operating Assets to Increase Sales: An Example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C83D01B7-C02E-9BE7-3550-345298BF5DB3}"/>
              </a:ext>
            </a:extLst>
          </p:cNvPr>
          <p:cNvSpPr txBox="1">
            <a:spLocks noChangeArrowheads="1"/>
          </p:cNvSpPr>
          <p:nvPr/>
        </p:nvSpPr>
        <p:spPr>
          <a:xfrm>
            <a:off x="2286000" y="274638"/>
            <a:ext cx="8172450" cy="1143000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endParaRPr lang="en-US" dirty="0"/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DA707E13-5D8B-1AA2-2D9F-A7E758A066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71663" y="1724026"/>
            <a:ext cx="8686800" cy="173196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Font typeface="Times" panose="02020603050405020304" pitchFamily="18" charset="0"/>
              <a:buNone/>
              <a:defRPr/>
            </a:pPr>
            <a:r>
              <a:rPr lang="en-US" sz="2800" b="1" dirty="0"/>
              <a:t>Assume that Regal's manager invests in a $30,000 piece of equipment that increases sales by $35,000, while increasing operating expenses by $15,000. </a:t>
            </a:r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F656B896-D7AE-448A-2928-72B653E207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43200" y="3560764"/>
            <a:ext cx="6629400" cy="3602037"/>
          </a:xfrm>
          <a:prstGeom prst="rect">
            <a:avLst/>
          </a:prstGeom>
          <a:noFill/>
          <a:ln>
            <a:noFill/>
          </a:ln>
        </p:spPr>
        <p:txBody>
          <a:bodyPr lIns="90488" tIns="44450" rIns="90488" bIns="44450"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20000"/>
              </a:spcBef>
              <a:buClr>
                <a:schemeClr val="accent1"/>
              </a:buClr>
              <a:buFont typeface="Times" panose="02020603050405020304" pitchFamily="18" charset="0"/>
              <a:buNone/>
              <a:defRPr/>
            </a:pPr>
            <a:r>
              <a:rPr lang="en-US" altLang="en-US" sz="2800" b="1" dirty="0">
                <a:solidFill>
                  <a:schemeClr val="tx2">
                    <a:lumMod val="75000"/>
                  </a:schemeClr>
                </a:solidFill>
              </a:rPr>
              <a:t>Regal Company reports the following:</a:t>
            </a:r>
          </a:p>
          <a:p>
            <a:pPr eaLnBrk="1" hangingPunct="1">
              <a:spcBef>
                <a:spcPct val="20000"/>
              </a:spcBef>
              <a:buClr>
                <a:schemeClr val="accent1"/>
              </a:buClr>
              <a:buFont typeface="Times" panose="02020603050405020304" pitchFamily="18" charset="0"/>
              <a:buNone/>
              <a:defRPr/>
            </a:pPr>
            <a:endParaRPr lang="en-US" altLang="en-US" b="1" dirty="0">
              <a:solidFill>
                <a:schemeClr val="tx2">
                  <a:lumMod val="75000"/>
                </a:schemeClr>
              </a:solidFill>
            </a:endParaRPr>
          </a:p>
          <a:p>
            <a:pPr eaLnBrk="1" hangingPunct="1">
              <a:spcBef>
                <a:spcPct val="20000"/>
              </a:spcBef>
              <a:buClr>
                <a:schemeClr val="accent1"/>
              </a:buClr>
              <a:buFont typeface="Times" panose="02020603050405020304" pitchFamily="18" charset="0"/>
              <a:buNone/>
              <a:defRPr/>
            </a:pPr>
            <a:r>
              <a:rPr lang="en-US" altLang="en-US" b="1" dirty="0">
                <a:solidFill>
                  <a:schemeClr val="tx2">
                    <a:lumMod val="75000"/>
                  </a:schemeClr>
                </a:solidFill>
              </a:rPr>
              <a:t>Net operating income            $   50,000</a:t>
            </a:r>
          </a:p>
          <a:p>
            <a:pPr eaLnBrk="1" hangingPunct="1">
              <a:spcBef>
                <a:spcPct val="20000"/>
              </a:spcBef>
              <a:buClr>
                <a:schemeClr val="accent1"/>
              </a:buClr>
              <a:buFont typeface="Times" panose="02020603050405020304" pitchFamily="18" charset="0"/>
              <a:buNone/>
              <a:defRPr/>
            </a:pPr>
            <a:r>
              <a:rPr lang="en-US" altLang="en-US" b="1" dirty="0">
                <a:solidFill>
                  <a:schemeClr val="tx2">
                    <a:lumMod val="75000"/>
                  </a:schemeClr>
                </a:solidFill>
              </a:rPr>
              <a:t>Average operating assets     $ 230,000</a:t>
            </a:r>
          </a:p>
          <a:p>
            <a:pPr eaLnBrk="1" hangingPunct="1">
              <a:spcBef>
                <a:spcPct val="20000"/>
              </a:spcBef>
              <a:buClr>
                <a:schemeClr val="accent1"/>
              </a:buClr>
              <a:buFont typeface="Times" panose="02020603050405020304" pitchFamily="18" charset="0"/>
              <a:buNone/>
              <a:defRPr/>
            </a:pPr>
            <a:r>
              <a:rPr lang="en-US" altLang="en-US" b="1" dirty="0">
                <a:solidFill>
                  <a:schemeClr val="tx2">
                    <a:lumMod val="75000"/>
                  </a:schemeClr>
                </a:solidFill>
              </a:rPr>
              <a:t>Sales                                       $ 535,000</a:t>
            </a:r>
          </a:p>
          <a:p>
            <a:pPr eaLnBrk="1" hangingPunct="1">
              <a:spcBef>
                <a:spcPct val="20000"/>
              </a:spcBef>
              <a:buClr>
                <a:schemeClr val="accent1"/>
              </a:buClr>
              <a:buFont typeface="Times" panose="02020603050405020304" pitchFamily="18" charset="0"/>
              <a:buNone/>
              <a:defRPr/>
            </a:pPr>
            <a:r>
              <a:rPr lang="en-US" altLang="en-US" b="1" dirty="0">
                <a:solidFill>
                  <a:schemeClr val="tx2">
                    <a:lumMod val="75000"/>
                  </a:schemeClr>
                </a:solidFill>
              </a:rPr>
              <a:t>Operating expenses              $ 485,000</a:t>
            </a:r>
          </a:p>
        </p:txBody>
      </p:sp>
      <p:sp>
        <p:nvSpPr>
          <p:cNvPr id="9" name="Rectangle 4">
            <a:extLst>
              <a:ext uri="{FF2B5EF4-FFF2-40B4-BE49-F238E27FC236}">
                <a16:creationId xmlns:a16="http://schemas.microsoft.com/office/drawing/2014/main" id="{EF2F18BE-B096-57F8-FA9A-A94F5A0737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33688" y="5838826"/>
            <a:ext cx="6386512" cy="638175"/>
          </a:xfrm>
          <a:prstGeom prst="rect">
            <a:avLst/>
          </a:prstGeom>
          <a:noFill/>
          <a:ln>
            <a:noFill/>
          </a:ln>
        </p:spPr>
        <p:txBody>
          <a:bodyPr wrap="none" lIns="90488" tIns="44450" rIns="90488" bIns="4445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US" sz="3600" b="1" dirty="0">
                <a:solidFill>
                  <a:schemeClr val="accent4">
                    <a:lumMod val="75000"/>
                  </a:schemeClr>
                </a:solidFill>
                <a:latin typeface="Arial Rounded MT Bold" panose="020F0704030504030204" pitchFamily="34" charset="0"/>
              </a:rPr>
              <a:t>Let’s calculate the new ROI.</a:t>
            </a:r>
          </a:p>
        </p:txBody>
      </p:sp>
    </p:spTree>
    <p:extLst>
      <p:ext uri="{BB962C8B-B14F-4D97-AF65-F5344CB8AC3E}">
        <p14:creationId xmlns:p14="http://schemas.microsoft.com/office/powerpoint/2010/main" val="731686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7" y="437584"/>
            <a:ext cx="582283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chemeClr val="bg1"/>
                </a:solidFill>
              </a:rPr>
              <a:t>Investing in Operating Assets to Increase Sales: An Example - Solution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00AF67DE-237E-7DB0-475F-74FEB4D822F1}"/>
              </a:ext>
            </a:extLst>
          </p:cNvPr>
          <p:cNvSpPr txBox="1">
            <a:spLocks noChangeArrowheads="1"/>
          </p:cNvSpPr>
          <p:nvPr/>
        </p:nvSpPr>
        <p:spPr>
          <a:xfrm>
            <a:off x="2286000" y="274638"/>
            <a:ext cx="8172450" cy="1143000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endParaRPr lang="en-US" dirty="0"/>
          </a:p>
        </p:txBody>
      </p:sp>
      <p:grpSp>
        <p:nvGrpSpPr>
          <p:cNvPr id="7" name="Group 3">
            <a:extLst>
              <a:ext uri="{FF2B5EF4-FFF2-40B4-BE49-F238E27FC236}">
                <a16:creationId xmlns:a16="http://schemas.microsoft.com/office/drawing/2014/main" id="{67FB9183-8913-98FF-ED06-7A9669B72091}"/>
              </a:ext>
            </a:extLst>
          </p:cNvPr>
          <p:cNvGrpSpPr>
            <a:grpSpLocks/>
          </p:cNvGrpSpPr>
          <p:nvPr/>
        </p:nvGrpSpPr>
        <p:grpSpPr bwMode="auto">
          <a:xfrm>
            <a:off x="3027363" y="3644901"/>
            <a:ext cx="5676900" cy="950913"/>
            <a:chOff x="947" y="2152"/>
            <a:chExt cx="3576" cy="599"/>
          </a:xfrm>
        </p:grpSpPr>
        <p:sp>
          <p:nvSpPr>
            <p:cNvPr id="8" name="Rectangle 4">
              <a:extLst>
                <a:ext uri="{FF2B5EF4-FFF2-40B4-BE49-F238E27FC236}">
                  <a16:creationId xmlns:a16="http://schemas.microsoft.com/office/drawing/2014/main" id="{016E5B8C-C029-5539-F000-7BADD7616F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69" y="2152"/>
              <a:ext cx="1218" cy="5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90488" tIns="44450" rIns="90488" bIns="4445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 eaLnBrk="1" hangingPunct="1">
                <a:defRPr/>
              </a:pPr>
              <a:r>
                <a:rPr lang="en-US" altLang="en-US" sz="2800" b="1" u="sng" dirty="0">
                  <a:solidFill>
                    <a:schemeClr val="tx2">
                      <a:lumMod val="50000"/>
                    </a:schemeClr>
                  </a:solidFill>
                  <a:latin typeface="Arial Rounded MT Bold" panose="020F0704030504030204" pitchFamily="34" charset="0"/>
                </a:rPr>
                <a:t>  $50,000  </a:t>
              </a:r>
              <a:endParaRPr lang="en-US" altLang="en-US" sz="2800" b="1" dirty="0">
                <a:solidFill>
                  <a:schemeClr val="tx2">
                    <a:lumMod val="50000"/>
                  </a:schemeClr>
                </a:solidFill>
                <a:latin typeface="Arial Rounded MT Bold" panose="020F0704030504030204" pitchFamily="34" charset="0"/>
              </a:endParaRPr>
            </a:p>
            <a:p>
              <a:pPr eaLnBrk="1" hangingPunct="1">
                <a:defRPr/>
              </a:pPr>
              <a:r>
                <a:rPr lang="en-US" altLang="en-US" sz="2800" b="1" dirty="0">
                  <a:solidFill>
                    <a:schemeClr val="tx2">
                      <a:lumMod val="50000"/>
                    </a:schemeClr>
                  </a:solidFill>
                  <a:latin typeface="Arial Rounded MT Bold" panose="020F0704030504030204" pitchFamily="34" charset="0"/>
                </a:rPr>
                <a:t> $535,000</a:t>
              </a:r>
            </a:p>
          </p:txBody>
        </p:sp>
        <p:sp>
          <p:nvSpPr>
            <p:cNvPr id="9" name="Rectangle 5">
              <a:extLst>
                <a:ext uri="{FF2B5EF4-FFF2-40B4-BE49-F238E27FC236}">
                  <a16:creationId xmlns:a16="http://schemas.microsoft.com/office/drawing/2014/main" id="{CDDA23C2-2CE4-3444-84AE-44285B89868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76" y="2287"/>
              <a:ext cx="326" cy="309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90488" tIns="44450" rIns="90488" bIns="4445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 eaLnBrk="1" hangingPunct="1">
                <a:defRPr/>
              </a:pPr>
              <a:r>
                <a:rPr lang="en-US" altLang="en-US" sz="2600" b="1" dirty="0">
                  <a:solidFill>
                    <a:schemeClr val="tx2">
                      <a:lumMod val="50000"/>
                    </a:schemeClr>
                  </a:solidFill>
                  <a:latin typeface="Arial Rounded MT Bold" panose="020F0704030504030204" pitchFamily="34" charset="0"/>
                </a:rPr>
                <a:t>×</a:t>
              </a:r>
            </a:p>
          </p:txBody>
        </p:sp>
        <p:sp>
          <p:nvSpPr>
            <p:cNvPr id="11" name="Rectangle 6">
              <a:extLst>
                <a:ext uri="{FF2B5EF4-FFF2-40B4-BE49-F238E27FC236}">
                  <a16:creationId xmlns:a16="http://schemas.microsoft.com/office/drawing/2014/main" id="{ECF8803A-BEF3-4FBF-4D54-AEE42155DD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97" y="2152"/>
              <a:ext cx="1126" cy="5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90488" tIns="44450" rIns="90488" bIns="4445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 eaLnBrk="1" hangingPunct="1">
                <a:defRPr/>
              </a:pPr>
              <a:r>
                <a:rPr lang="en-US" altLang="en-US" sz="2800" b="1" u="sng" dirty="0">
                  <a:solidFill>
                    <a:schemeClr val="tx2">
                      <a:lumMod val="50000"/>
                    </a:schemeClr>
                  </a:solidFill>
                  <a:latin typeface="Arial Rounded MT Bold" panose="020F0704030504030204" pitchFamily="34" charset="0"/>
                </a:rPr>
                <a:t>$535,000</a:t>
              </a:r>
            </a:p>
            <a:p>
              <a:pPr eaLnBrk="1" hangingPunct="1">
                <a:defRPr/>
              </a:pPr>
              <a:r>
                <a:rPr lang="en-US" altLang="en-US" sz="2800" b="1" dirty="0">
                  <a:solidFill>
                    <a:schemeClr val="tx2">
                      <a:lumMod val="50000"/>
                    </a:schemeClr>
                  </a:solidFill>
                  <a:latin typeface="Arial Rounded MT Bold" panose="020F0704030504030204" pitchFamily="34" charset="0"/>
                </a:rPr>
                <a:t>$230,000</a:t>
              </a:r>
            </a:p>
          </p:txBody>
        </p:sp>
        <p:sp>
          <p:nvSpPr>
            <p:cNvPr id="12" name="Rectangle 7">
              <a:extLst>
                <a:ext uri="{FF2B5EF4-FFF2-40B4-BE49-F238E27FC236}">
                  <a16:creationId xmlns:a16="http://schemas.microsoft.com/office/drawing/2014/main" id="{19E5D81E-2D3C-AF89-F373-07C2547EAEF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47" y="2256"/>
              <a:ext cx="887" cy="328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90488" tIns="44450" rIns="90488" bIns="4445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 eaLnBrk="1" hangingPunct="1">
                <a:defRPr/>
              </a:pPr>
              <a:r>
                <a:rPr lang="en-US" altLang="en-US" sz="2800" b="1" dirty="0">
                  <a:solidFill>
                    <a:schemeClr val="tx2">
                      <a:lumMod val="50000"/>
                    </a:schemeClr>
                  </a:solidFill>
                  <a:latin typeface="Arial Rounded MT Bold" panose="020F0704030504030204" pitchFamily="34" charset="0"/>
                </a:rPr>
                <a:t>ROI  =  </a:t>
              </a:r>
            </a:p>
          </p:txBody>
        </p:sp>
      </p:grpSp>
      <p:grpSp>
        <p:nvGrpSpPr>
          <p:cNvPr id="13" name="Group 8">
            <a:extLst>
              <a:ext uri="{FF2B5EF4-FFF2-40B4-BE49-F238E27FC236}">
                <a16:creationId xmlns:a16="http://schemas.microsoft.com/office/drawing/2014/main" id="{949C7845-D818-653F-B999-39FC302714EE}"/>
              </a:ext>
            </a:extLst>
          </p:cNvPr>
          <p:cNvGrpSpPr>
            <a:grpSpLocks/>
          </p:cNvGrpSpPr>
          <p:nvPr/>
        </p:nvGrpSpPr>
        <p:grpSpPr bwMode="auto">
          <a:xfrm>
            <a:off x="3022600" y="4846639"/>
            <a:ext cx="5060950" cy="522287"/>
            <a:chOff x="944" y="2909"/>
            <a:chExt cx="3188" cy="329"/>
          </a:xfrm>
        </p:grpSpPr>
        <p:sp>
          <p:nvSpPr>
            <p:cNvPr id="14" name="Rectangle 9">
              <a:extLst>
                <a:ext uri="{FF2B5EF4-FFF2-40B4-BE49-F238E27FC236}">
                  <a16:creationId xmlns:a16="http://schemas.microsoft.com/office/drawing/2014/main" id="{AA295B25-6FB6-61E3-C6EB-09DE875B15F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8" y="2910"/>
              <a:ext cx="2404" cy="3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eaLnBrk="1" hangingPunct="1"/>
              <a:r>
                <a:rPr lang="en-US" altLang="en-US" sz="2800" b="1" dirty="0">
                  <a:solidFill>
                    <a:srgbClr val="993300"/>
                  </a:solidFill>
                  <a:latin typeface="Arial Rounded MT Bold" pitchFamily="34" charset="0"/>
                </a:rPr>
                <a:t>9.35% </a:t>
              </a:r>
              <a:r>
                <a:rPr lang="en-US" altLang="en-US" sz="2800" b="1" dirty="0">
                  <a:solidFill>
                    <a:srgbClr val="993300"/>
                  </a:solidFill>
                  <a:latin typeface="Arial Rounded MT Bold" pitchFamily="34" charset="0"/>
                  <a:sym typeface="Symbol" pitchFamily="18" charset="2"/>
                </a:rPr>
                <a:t> 2.33 = 21.8%</a:t>
              </a:r>
              <a:endParaRPr lang="en-US" altLang="en-US" sz="2800" b="1" dirty="0">
                <a:solidFill>
                  <a:srgbClr val="993300"/>
                </a:solidFill>
                <a:latin typeface="Arial Rounded MT Bold" pitchFamily="34" charset="0"/>
              </a:endParaRPr>
            </a:p>
          </p:txBody>
        </p:sp>
        <p:sp>
          <p:nvSpPr>
            <p:cNvPr id="15" name="Rectangle 10">
              <a:extLst>
                <a:ext uri="{FF2B5EF4-FFF2-40B4-BE49-F238E27FC236}">
                  <a16:creationId xmlns:a16="http://schemas.microsoft.com/office/drawing/2014/main" id="{2616EFFB-077C-99B6-50F6-C477D88D57D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44" y="2909"/>
              <a:ext cx="887" cy="3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eaLnBrk="1" hangingPunct="1"/>
              <a:r>
                <a:rPr lang="en-US" altLang="en-US" sz="2800" b="1" dirty="0">
                  <a:solidFill>
                    <a:srgbClr val="993300"/>
                  </a:solidFill>
                  <a:latin typeface="Arial Rounded MT Bold" pitchFamily="34" charset="0"/>
                </a:rPr>
                <a:t>ROI  =  </a:t>
              </a:r>
            </a:p>
          </p:txBody>
        </p:sp>
      </p:grpSp>
      <p:sp>
        <p:nvSpPr>
          <p:cNvPr id="16" name="Rectangle 11">
            <a:extLst>
              <a:ext uri="{FF2B5EF4-FFF2-40B4-BE49-F238E27FC236}">
                <a16:creationId xmlns:a16="http://schemas.microsoft.com/office/drawing/2014/main" id="{26F16726-5A23-D12E-6B35-34C107870D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86101" y="5599113"/>
            <a:ext cx="5973763" cy="520700"/>
          </a:xfrm>
          <a:prstGeom prst="rect">
            <a:avLst/>
          </a:prstGeom>
          <a:solidFill>
            <a:schemeClr val="bg2"/>
          </a:solidFill>
          <a:ln w="57150" cmpd="thinThick">
            <a:solidFill>
              <a:schemeClr val="tx2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lIns="90488" tIns="44450" rIns="90488" bIns="4445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defRPr/>
            </a:pPr>
            <a:r>
              <a:rPr lang="en-US" altLang="en-US" sz="2800" b="1" dirty="0">
                <a:solidFill>
                  <a:schemeClr val="tx2">
                    <a:lumMod val="50000"/>
                  </a:schemeClr>
                </a:solidFill>
              </a:rPr>
              <a:t>ROI increased from 15% to 21.8%.</a:t>
            </a:r>
          </a:p>
        </p:txBody>
      </p:sp>
      <p:grpSp>
        <p:nvGrpSpPr>
          <p:cNvPr id="17" name="Group 1028">
            <a:extLst>
              <a:ext uri="{FF2B5EF4-FFF2-40B4-BE49-F238E27FC236}">
                <a16:creationId xmlns:a16="http://schemas.microsoft.com/office/drawing/2014/main" id="{7751C355-93FC-E3D0-05BD-6DB6B07D897E}"/>
              </a:ext>
            </a:extLst>
          </p:cNvPr>
          <p:cNvGrpSpPr>
            <a:grpSpLocks/>
          </p:cNvGrpSpPr>
          <p:nvPr/>
        </p:nvGrpSpPr>
        <p:grpSpPr bwMode="auto">
          <a:xfrm>
            <a:off x="1905000" y="1868488"/>
            <a:ext cx="8567738" cy="1560512"/>
            <a:chOff x="240" y="3149"/>
            <a:chExt cx="5397" cy="983"/>
          </a:xfrm>
        </p:grpSpPr>
        <p:grpSp>
          <p:nvGrpSpPr>
            <p:cNvPr id="18" name="Group 1029">
              <a:extLst>
                <a:ext uri="{FF2B5EF4-FFF2-40B4-BE49-F238E27FC236}">
                  <a16:creationId xmlns:a16="http://schemas.microsoft.com/office/drawing/2014/main" id="{4F786960-94E3-FF6F-46FF-10017754440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74" y="3149"/>
              <a:ext cx="3530" cy="406"/>
              <a:chOff x="624" y="3341"/>
              <a:chExt cx="3530" cy="406"/>
            </a:xfrm>
          </p:grpSpPr>
          <p:sp>
            <p:nvSpPr>
              <p:cNvPr id="27" name="Rectangle 1030">
                <a:extLst>
                  <a:ext uri="{FF2B5EF4-FFF2-40B4-BE49-F238E27FC236}">
                    <a16:creationId xmlns:a16="http://schemas.microsoft.com/office/drawing/2014/main" id="{3354C313-AB19-C0C0-A2C2-8C95CAEE6D6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24" y="3341"/>
                <a:ext cx="960" cy="4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9pPr>
              </a:lstStyle>
              <a:p>
                <a:r>
                  <a:rPr lang="en-US" altLang="en-US" sz="3600" b="1" dirty="0">
                    <a:latin typeface="Arial Rounded MT Bold" pitchFamily="34" charset="0"/>
                  </a:rPr>
                  <a:t>ROI = </a:t>
                </a:r>
              </a:p>
            </p:txBody>
          </p:sp>
          <p:sp>
            <p:nvSpPr>
              <p:cNvPr id="28" name="Rectangle 1031">
                <a:extLst>
                  <a:ext uri="{FF2B5EF4-FFF2-40B4-BE49-F238E27FC236}">
                    <a16:creationId xmlns:a16="http://schemas.microsoft.com/office/drawing/2014/main" id="{E5101238-5120-956C-F184-D5093394921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88" y="3342"/>
                <a:ext cx="2666" cy="40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9pPr>
              </a:lstStyle>
              <a:p>
                <a:pPr algn="ctr"/>
                <a:r>
                  <a:rPr lang="en-US" altLang="en-US" sz="3600" b="1" dirty="0">
                    <a:latin typeface="Arial Rounded MT Bold" pitchFamily="34" charset="0"/>
                  </a:rPr>
                  <a:t>Margin </a:t>
                </a:r>
                <a:r>
                  <a:rPr lang="en-US" altLang="en-US" sz="3600" b="1" dirty="0">
                    <a:latin typeface="Arial Rounded MT Bold" pitchFamily="34" charset="0"/>
                    <a:sym typeface="Symbol" pitchFamily="18" charset="2"/>
                  </a:rPr>
                  <a:t> Turnover</a:t>
                </a:r>
                <a:endParaRPr lang="en-US" altLang="en-US" sz="3600" b="1" dirty="0">
                  <a:latin typeface="Arial Rounded MT Bold" pitchFamily="34" charset="0"/>
                </a:endParaRPr>
              </a:p>
            </p:txBody>
          </p:sp>
        </p:grpSp>
        <p:grpSp>
          <p:nvGrpSpPr>
            <p:cNvPr id="19" name="Group 1032">
              <a:extLst>
                <a:ext uri="{FF2B5EF4-FFF2-40B4-BE49-F238E27FC236}">
                  <a16:creationId xmlns:a16="http://schemas.microsoft.com/office/drawing/2014/main" id="{D0222B53-85C2-CD48-E8B3-AFB8FC4657C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40" y="3656"/>
              <a:ext cx="5397" cy="476"/>
              <a:chOff x="336" y="1544"/>
              <a:chExt cx="5397" cy="476"/>
            </a:xfrm>
          </p:grpSpPr>
          <p:sp>
            <p:nvSpPr>
              <p:cNvPr id="22" name="Rectangle 1033">
                <a:extLst>
                  <a:ext uri="{FF2B5EF4-FFF2-40B4-BE49-F238E27FC236}">
                    <a16:creationId xmlns:a16="http://schemas.microsoft.com/office/drawing/2014/main" id="{0A4D8C67-D753-6376-B87B-8DCB61286EE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08" y="1576"/>
                <a:ext cx="2215" cy="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9pPr>
              </a:lstStyle>
              <a:p>
                <a:pPr eaLnBrk="1" hangingPunct="1"/>
                <a:r>
                  <a:rPr lang="en-US" altLang="en-US" sz="2000" b="1" dirty="0">
                    <a:latin typeface="Lucida Sans" pitchFamily="34" charset="0"/>
                  </a:rPr>
                  <a:t>   Net operating income   </a:t>
                </a:r>
              </a:p>
              <a:p>
                <a:pPr eaLnBrk="1" hangingPunct="1"/>
                <a:r>
                  <a:rPr lang="en-US" altLang="en-US" sz="2000" b="1" dirty="0">
                    <a:latin typeface="Lucida Sans" pitchFamily="34" charset="0"/>
                  </a:rPr>
                  <a:t>                Sales</a:t>
                </a:r>
              </a:p>
            </p:txBody>
          </p:sp>
          <p:sp>
            <p:nvSpPr>
              <p:cNvPr id="23" name="Rectangle 1034">
                <a:extLst>
                  <a:ext uri="{FF2B5EF4-FFF2-40B4-BE49-F238E27FC236}">
                    <a16:creationId xmlns:a16="http://schemas.microsoft.com/office/drawing/2014/main" id="{84937044-9DC7-63EE-7617-06C5A13E192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93" y="1544"/>
                <a:ext cx="2240" cy="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9pPr>
              </a:lstStyle>
              <a:p>
                <a:pPr eaLnBrk="1" hangingPunct="1"/>
                <a:r>
                  <a:rPr lang="en-US" altLang="en-US" sz="2000" b="1" dirty="0">
                    <a:latin typeface="Lucida Sans" pitchFamily="34" charset="0"/>
                  </a:rPr>
                  <a:t>                 Sales                </a:t>
                </a:r>
              </a:p>
              <a:p>
                <a:pPr eaLnBrk="1" hangingPunct="1"/>
                <a:r>
                  <a:rPr lang="en-US" altLang="en-US" sz="2000" b="1" dirty="0">
                    <a:latin typeface="Lucida Sans" pitchFamily="34" charset="0"/>
                  </a:rPr>
                  <a:t>Average operating assets</a:t>
                </a:r>
              </a:p>
            </p:txBody>
          </p:sp>
          <p:sp>
            <p:nvSpPr>
              <p:cNvPr id="24" name="Rectangle 1035">
                <a:extLst>
                  <a:ext uri="{FF2B5EF4-FFF2-40B4-BE49-F238E27FC236}">
                    <a16:creationId xmlns:a16="http://schemas.microsoft.com/office/drawing/2014/main" id="{8EA1750A-B58D-AB15-57F8-D734C7E622E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61" y="1643"/>
                <a:ext cx="326" cy="30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9pPr>
              </a:lstStyle>
              <a:p>
                <a:pPr eaLnBrk="1" hangingPunct="1"/>
                <a:r>
                  <a:rPr lang="en-US" altLang="en-US" sz="2600" b="1" dirty="0">
                    <a:latin typeface="Arial Rounded MT Bold" pitchFamily="34" charset="0"/>
                  </a:rPr>
                  <a:t>×</a:t>
                </a:r>
              </a:p>
            </p:txBody>
          </p:sp>
          <p:sp>
            <p:nvSpPr>
              <p:cNvPr id="26" name="Rectangle 1036">
                <a:extLst>
                  <a:ext uri="{FF2B5EF4-FFF2-40B4-BE49-F238E27FC236}">
                    <a16:creationId xmlns:a16="http://schemas.microsoft.com/office/drawing/2014/main" id="{A9E3AF18-8C3B-981D-740A-477B550D9F8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6" y="1632"/>
                <a:ext cx="720" cy="28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MS PGothic" pitchFamily="34" charset="-128"/>
                  </a:defRPr>
                </a:lvl9pPr>
              </a:lstStyle>
              <a:p>
                <a:pPr eaLnBrk="1" hangingPunct="1"/>
                <a:r>
                  <a:rPr lang="en-US" altLang="en-US" sz="2400" b="1" dirty="0">
                    <a:latin typeface="Lucida Sans" pitchFamily="34" charset="0"/>
                  </a:rPr>
                  <a:t>ROI  =</a:t>
                </a:r>
              </a:p>
            </p:txBody>
          </p:sp>
        </p:grpSp>
        <p:sp>
          <p:nvSpPr>
            <p:cNvPr id="20" name="Line 1037">
              <a:extLst>
                <a:ext uri="{FF2B5EF4-FFF2-40B4-BE49-F238E27FC236}">
                  <a16:creationId xmlns:a16="http://schemas.microsoft.com/office/drawing/2014/main" id="{19675826-8D80-C8E4-3FDF-0B5F13BDDE6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04" y="3917"/>
              <a:ext cx="182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 dirty="0"/>
            </a:p>
          </p:txBody>
        </p:sp>
        <p:sp>
          <p:nvSpPr>
            <p:cNvPr id="21" name="Line 1038">
              <a:extLst>
                <a:ext uri="{FF2B5EF4-FFF2-40B4-BE49-F238E27FC236}">
                  <a16:creationId xmlns:a16="http://schemas.microsoft.com/office/drawing/2014/main" id="{3EF2B361-06AC-4F91-BCC0-D976454CB30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45" y="3885"/>
              <a:ext cx="211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197270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altLang="en-US" sz="2800" b="1" dirty="0">
                <a:solidFill>
                  <a:schemeClr val="bg1"/>
                </a:solidFill>
              </a:rPr>
              <a:t>Criticisms of ROI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1026">
            <a:extLst>
              <a:ext uri="{FF2B5EF4-FFF2-40B4-BE49-F238E27FC236}">
                <a16:creationId xmlns:a16="http://schemas.microsoft.com/office/drawing/2014/main" id="{2558E076-0012-4352-F1BB-6270477BB354}"/>
              </a:ext>
            </a:extLst>
          </p:cNvPr>
          <p:cNvSpPr txBox="1">
            <a:spLocks noChangeArrowheads="1"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0488" tIns="44450" rIns="90488" bIns="4445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endParaRPr lang="en-US" altLang="en-US" dirty="0"/>
          </a:p>
        </p:txBody>
      </p:sp>
      <p:sp>
        <p:nvSpPr>
          <p:cNvPr id="7" name="Rectangle 1029">
            <a:extLst>
              <a:ext uri="{FF2B5EF4-FFF2-40B4-BE49-F238E27FC236}">
                <a16:creationId xmlns:a16="http://schemas.microsoft.com/office/drawing/2014/main" id="{9E5DCECA-8D9B-C21F-B65D-7A4A177601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44442" y="1824038"/>
            <a:ext cx="4659931" cy="119776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 wrap="none" lIns="90488" tIns="44450" rIns="90488" bIns="4445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defRPr/>
            </a:pPr>
            <a:r>
              <a:rPr lang="en-US" altLang="en-US" sz="2400" b="1" dirty="0">
                <a:solidFill>
                  <a:schemeClr val="tx2"/>
                </a:solidFill>
              </a:rPr>
              <a:t>In the absence of the balanced</a:t>
            </a:r>
          </a:p>
          <a:p>
            <a:pPr algn="ctr" eaLnBrk="1" hangingPunct="1">
              <a:defRPr/>
            </a:pPr>
            <a:r>
              <a:rPr lang="en-US" altLang="en-US" sz="2400" b="1" dirty="0">
                <a:solidFill>
                  <a:schemeClr val="tx2"/>
                </a:solidFill>
              </a:rPr>
              <a:t>scorecard, management may</a:t>
            </a:r>
          </a:p>
          <a:p>
            <a:pPr algn="ctr" eaLnBrk="1" hangingPunct="1">
              <a:defRPr/>
            </a:pPr>
            <a:r>
              <a:rPr lang="en-US" altLang="en-US" sz="2400" b="1" dirty="0">
                <a:solidFill>
                  <a:schemeClr val="tx2"/>
                </a:solidFill>
              </a:rPr>
              <a:t>not know how to increase ROI.</a:t>
            </a:r>
          </a:p>
        </p:txBody>
      </p:sp>
      <p:sp>
        <p:nvSpPr>
          <p:cNvPr id="8" name="Rectangle 1032">
            <a:extLst>
              <a:ext uri="{FF2B5EF4-FFF2-40B4-BE49-F238E27FC236}">
                <a16:creationId xmlns:a16="http://schemas.microsoft.com/office/drawing/2014/main" id="{CED55C8C-403C-7794-1542-E94BE79F13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29201" y="3251201"/>
            <a:ext cx="4614863" cy="119697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 lIns="90488" tIns="44450" rIns="90488" bIns="4445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defRPr/>
            </a:pPr>
            <a:r>
              <a:rPr lang="en-US" altLang="en-US" sz="2400" b="1" dirty="0">
                <a:solidFill>
                  <a:schemeClr val="tx2"/>
                </a:solidFill>
              </a:rPr>
              <a:t>Managers often inherit many</a:t>
            </a:r>
          </a:p>
          <a:p>
            <a:pPr algn="ctr" eaLnBrk="1" hangingPunct="1">
              <a:defRPr/>
            </a:pPr>
            <a:r>
              <a:rPr lang="en-US" altLang="en-US" sz="2400" b="1" dirty="0">
                <a:solidFill>
                  <a:schemeClr val="tx2"/>
                </a:solidFill>
              </a:rPr>
              <a:t>committed costs over which</a:t>
            </a:r>
          </a:p>
          <a:p>
            <a:pPr algn="ctr" eaLnBrk="1" hangingPunct="1">
              <a:defRPr/>
            </a:pPr>
            <a:r>
              <a:rPr lang="en-US" altLang="en-US" sz="2400" b="1" dirty="0">
                <a:solidFill>
                  <a:schemeClr val="tx2"/>
                </a:solidFill>
              </a:rPr>
              <a:t>they have no control.</a:t>
            </a:r>
          </a:p>
        </p:txBody>
      </p:sp>
      <p:sp>
        <p:nvSpPr>
          <p:cNvPr id="9" name="Rectangle 1035">
            <a:extLst>
              <a:ext uri="{FF2B5EF4-FFF2-40B4-BE49-F238E27FC236}">
                <a16:creationId xmlns:a16="http://schemas.microsoft.com/office/drawing/2014/main" id="{B30306FC-C835-51E7-D2A7-E29F9EEF1A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47926" y="4643439"/>
            <a:ext cx="4633913" cy="119697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 lIns="90488" tIns="44450" rIns="90488" bIns="4445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defRPr/>
            </a:pPr>
            <a:r>
              <a:rPr lang="en-US" altLang="en-US" sz="2400" b="1" dirty="0">
                <a:solidFill>
                  <a:schemeClr val="tx2"/>
                </a:solidFill>
              </a:rPr>
              <a:t>Managers evaluated on ROI</a:t>
            </a:r>
          </a:p>
          <a:p>
            <a:pPr algn="ctr" eaLnBrk="1" hangingPunct="1">
              <a:defRPr/>
            </a:pPr>
            <a:r>
              <a:rPr lang="en-US" altLang="en-US" sz="2400" b="1" dirty="0">
                <a:solidFill>
                  <a:schemeClr val="tx2"/>
                </a:solidFill>
              </a:rPr>
              <a:t>may reject profitable</a:t>
            </a:r>
          </a:p>
          <a:p>
            <a:pPr algn="ctr" eaLnBrk="1" hangingPunct="1">
              <a:defRPr/>
            </a:pPr>
            <a:r>
              <a:rPr lang="en-US" altLang="en-US" sz="2400" b="1" dirty="0">
                <a:solidFill>
                  <a:schemeClr val="tx2"/>
                </a:solidFill>
              </a:rPr>
              <a:t>investment opportunities. </a:t>
            </a:r>
          </a:p>
        </p:txBody>
      </p:sp>
    </p:spTree>
    <p:extLst>
      <p:ext uri="{BB962C8B-B14F-4D97-AF65-F5344CB8AC3E}">
        <p14:creationId xmlns:p14="http://schemas.microsoft.com/office/powerpoint/2010/main" val="81667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2" name="Text Box 13">
            <a:extLst>
              <a:ext uri="{FF2B5EF4-FFF2-40B4-BE49-F238E27FC236}">
                <a16:creationId xmlns:a16="http://schemas.microsoft.com/office/drawing/2014/main" id="{56B05B55-D924-5D85-A5B3-86C345B5B1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0" y="2309814"/>
            <a:ext cx="5334000" cy="1661993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6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3400" b="1" dirty="0">
                <a:solidFill>
                  <a:schemeClr val="accent6">
                    <a:lumMod val="75000"/>
                  </a:schemeClr>
                </a:solidFill>
                <a:latin typeface="+mj-lt"/>
              </a:rPr>
              <a:t>Compute residual income and understand its strengths and weaknesses.</a:t>
            </a:r>
          </a:p>
        </p:txBody>
      </p:sp>
    </p:spTree>
    <p:extLst>
      <p:ext uri="{BB962C8B-B14F-4D97-AF65-F5344CB8AC3E}">
        <p14:creationId xmlns:p14="http://schemas.microsoft.com/office/powerpoint/2010/main" val="391405313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423125" y="415525"/>
            <a:ext cx="685306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chemeClr val="bg1"/>
                </a:solidFill>
              </a:rPr>
              <a:t>Residual Income - Another Measure of Performance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AFADCCD3-4FA5-169D-8709-7DC95F214BB9}"/>
              </a:ext>
            </a:extLst>
          </p:cNvPr>
          <p:cNvSpPr txBox="1">
            <a:spLocks noChangeArrowheads="1"/>
          </p:cNvSpPr>
          <p:nvPr/>
        </p:nvSpPr>
        <p:spPr>
          <a:xfrm>
            <a:off x="2286000" y="274638"/>
            <a:ext cx="8172450" cy="1143000"/>
          </a:xfrm>
          <a:prstGeom prst="rect">
            <a:avLst/>
          </a:prstGeom>
        </p:spPr>
        <p:txBody>
          <a:bodyPr vert="horz" lIns="90488" tIns="44450" rIns="90488" bIns="4445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endParaRPr lang="en-US" dirty="0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E7ECC2EC-50F6-11EE-B918-934AAD1C57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0400" y="2093914"/>
            <a:ext cx="5638800" cy="206057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 lIns="90488" tIns="44450" rIns="90488" bIns="4445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defRPr/>
            </a:pPr>
            <a:r>
              <a:rPr lang="en-US" altLang="en-US" sz="3200" b="1" dirty="0">
                <a:solidFill>
                  <a:srgbClr val="C00000"/>
                </a:solidFill>
              </a:rPr>
              <a:t>Residual income </a:t>
            </a:r>
            <a:r>
              <a:rPr lang="en-US" altLang="en-US" sz="3200" b="1" dirty="0">
                <a:solidFill>
                  <a:schemeClr val="tx2">
                    <a:lumMod val="50000"/>
                  </a:schemeClr>
                </a:solidFill>
              </a:rPr>
              <a:t>is the net operating income above some minimum return on operating assets.</a:t>
            </a:r>
          </a:p>
        </p:txBody>
      </p:sp>
    </p:spTree>
    <p:extLst>
      <p:ext uri="{BB962C8B-B14F-4D97-AF65-F5344CB8AC3E}">
        <p14:creationId xmlns:p14="http://schemas.microsoft.com/office/powerpoint/2010/main" val="1144557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7" y="437584"/>
            <a:ext cx="48664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altLang="en-US" sz="2800" b="1" dirty="0">
                <a:solidFill>
                  <a:schemeClr val="bg1"/>
                </a:solidFill>
              </a:rPr>
              <a:t>Calculating Residual Income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5DC2052B-BB8E-6F19-DA79-073460E6EDF7}"/>
              </a:ext>
            </a:extLst>
          </p:cNvPr>
          <p:cNvSpPr txBox="1">
            <a:spLocks noChangeArrowheads="1"/>
          </p:cNvSpPr>
          <p:nvPr/>
        </p:nvSpPr>
        <p:spPr>
          <a:xfrm>
            <a:off x="2286000" y="274638"/>
            <a:ext cx="817245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endParaRPr lang="en-US" altLang="en-US" dirty="0"/>
          </a:p>
        </p:txBody>
      </p:sp>
      <p:graphicFrame>
        <p:nvGraphicFramePr>
          <p:cNvPr id="7" name="Object 2">
            <a:extLst>
              <a:ext uri="{FF2B5EF4-FFF2-40B4-BE49-F238E27FC236}">
                <a16:creationId xmlns:a16="http://schemas.microsoft.com/office/drawing/2014/main" id="{F78F78D5-288B-C1CD-5547-2ABDF53FF8D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817688" y="1774826"/>
          <a:ext cx="8839200" cy="1120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8" imgW="4468320" imgH="560520" progId="Excel.Sheet.8">
                  <p:embed/>
                </p:oleObj>
              </mc:Choice>
              <mc:Fallback>
                <p:oleObj name="Worksheet" r:id="rId8" imgW="4468320" imgH="560520" progId="Excel.Sheet.8">
                  <p:embed/>
                  <p:pic>
                    <p:nvPicPr>
                      <p:cNvPr id="43011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17688" y="1774826"/>
                        <a:ext cx="8839200" cy="1120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 Box 4">
            <a:extLst>
              <a:ext uri="{FF2B5EF4-FFF2-40B4-BE49-F238E27FC236}">
                <a16:creationId xmlns:a16="http://schemas.microsoft.com/office/drawing/2014/main" id="{6E92A58E-0B87-45F8-9AF8-5994F9E634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0200" y="1447801"/>
            <a:ext cx="457200" cy="1433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8800" dirty="0">
                <a:latin typeface="Times" pitchFamily="18" charset="0"/>
              </a:rPr>
              <a:t>(</a:t>
            </a:r>
          </a:p>
        </p:txBody>
      </p:sp>
      <p:sp>
        <p:nvSpPr>
          <p:cNvPr id="9" name="Text Box 5">
            <a:extLst>
              <a:ext uri="{FF2B5EF4-FFF2-40B4-BE49-F238E27FC236}">
                <a16:creationId xmlns:a16="http://schemas.microsoft.com/office/drawing/2014/main" id="{7F1C5C8E-9BC7-B909-4904-4CE337F73A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58400" y="1447801"/>
            <a:ext cx="533400" cy="1433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8800" dirty="0">
                <a:latin typeface="Times" pitchFamily="18" charset="0"/>
              </a:rPr>
              <a:t>)</a:t>
            </a:r>
          </a:p>
        </p:txBody>
      </p:sp>
      <p:sp>
        <p:nvSpPr>
          <p:cNvPr id="11" name="Text Box 6">
            <a:extLst>
              <a:ext uri="{FF2B5EF4-FFF2-40B4-BE49-F238E27FC236}">
                <a16:creationId xmlns:a16="http://schemas.microsoft.com/office/drawing/2014/main" id="{C7C42F60-F371-D9A2-2672-6A32928A5C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17688" y="3124201"/>
            <a:ext cx="8839200" cy="2677656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en-US" sz="2400" b="1" dirty="0">
                <a:solidFill>
                  <a:schemeClr val="tx2">
                    <a:lumMod val="50000"/>
                  </a:schemeClr>
                </a:solidFill>
              </a:rPr>
              <a:t>This computation differs from ROI.  </a:t>
            </a:r>
          </a:p>
          <a:p>
            <a:pPr algn="ctr" eaLnBrk="1" hangingPunct="1">
              <a:spcBef>
                <a:spcPct val="50000"/>
              </a:spcBef>
              <a:defRPr/>
            </a:pPr>
            <a:r>
              <a:rPr lang="en-US" sz="2400" b="1" dirty="0">
                <a:solidFill>
                  <a:schemeClr val="accent6">
                    <a:lumMod val="75000"/>
                  </a:schemeClr>
                </a:solidFill>
              </a:rPr>
              <a:t>ROI measures net operating income earned relative to the investment in average operating assets.  </a:t>
            </a:r>
          </a:p>
          <a:p>
            <a:pPr algn="ctr" eaLnBrk="1" hangingPunct="1">
              <a:spcBef>
                <a:spcPct val="50000"/>
              </a:spcBef>
              <a:defRPr/>
            </a:pPr>
            <a:r>
              <a:rPr lang="en-US" sz="2400" b="1" dirty="0">
                <a:solidFill>
                  <a:schemeClr val="accent6">
                    <a:lumMod val="50000"/>
                  </a:schemeClr>
                </a:solidFill>
              </a:rPr>
              <a:t>Residual income measures net operating income earned less the minimum required return on average operating assets.</a:t>
            </a:r>
          </a:p>
        </p:txBody>
      </p:sp>
    </p:spTree>
    <p:extLst>
      <p:ext uri="{BB962C8B-B14F-4D97-AF65-F5344CB8AC3E}">
        <p14:creationId xmlns:p14="http://schemas.microsoft.com/office/powerpoint/2010/main" val="172818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7" y="437584"/>
            <a:ext cx="48557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altLang="en-US" sz="2800" b="1" dirty="0">
                <a:solidFill>
                  <a:schemeClr val="bg1"/>
                </a:solidFill>
              </a:rPr>
              <a:t>Residual Income – An Example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280A7157-C967-0326-0A76-B3AB2B2AE9B2}"/>
              </a:ext>
            </a:extLst>
          </p:cNvPr>
          <p:cNvSpPr txBox="1">
            <a:spLocks noChangeArrowheads="1"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0488" tIns="44450" rIns="90488" bIns="4445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endParaRPr lang="en-US" altLang="en-US" dirty="0"/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DDC3783B-7C2B-BE64-2A57-A6C7C3A02AF3}"/>
              </a:ext>
            </a:extLst>
          </p:cNvPr>
          <p:cNvSpPr txBox="1">
            <a:spLocks noChangeArrowheads="1"/>
          </p:cNvSpPr>
          <p:nvPr/>
        </p:nvSpPr>
        <p:spPr>
          <a:xfrm>
            <a:off x="1981200" y="1828800"/>
            <a:ext cx="8458200" cy="2514600"/>
          </a:xfrm>
          <a:prstGeom prst="rect">
            <a:avLst/>
          </a:prstGeom>
          <a:solidFill>
            <a:srgbClr val="FFFFD5"/>
          </a:solidFill>
          <a:ln w="12700">
            <a:solidFill>
              <a:srgbClr val="663300"/>
            </a:solidFill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lIns="90488" tIns="44450" rIns="90488" bIns="4445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SzPct val="130000"/>
              <a:defRPr/>
            </a:pPr>
            <a:r>
              <a:rPr lang="en-US" altLang="en-US">
                <a:solidFill>
                  <a:schemeClr val="accent6">
                    <a:lumMod val="50000"/>
                  </a:schemeClr>
                </a:solidFill>
                <a:cs typeface="Arial" panose="020B0604020202020204" pitchFamily="34" charset="0"/>
              </a:rPr>
              <a:t>The Retail Division of Zephyr, Inc. has average operating assets of $100,000 and is required to earn a return of 20% on these assets.</a:t>
            </a:r>
          </a:p>
          <a:p>
            <a:pPr>
              <a:buSzPct val="130000"/>
              <a:defRPr/>
            </a:pPr>
            <a:r>
              <a:rPr lang="en-US" altLang="en-US">
                <a:solidFill>
                  <a:schemeClr val="accent6">
                    <a:lumMod val="50000"/>
                  </a:schemeClr>
                </a:solidFill>
                <a:cs typeface="Arial" panose="020B0604020202020204" pitchFamily="34" charset="0"/>
              </a:rPr>
              <a:t>In the current period, the division earns $30,000.</a:t>
            </a:r>
            <a:endParaRPr lang="en-US" altLang="en-US" dirty="0">
              <a:solidFill>
                <a:schemeClr val="accent6">
                  <a:lumMod val="50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8" name="Rectangle 4">
            <a:extLst>
              <a:ext uri="{FF2B5EF4-FFF2-40B4-BE49-F238E27FC236}">
                <a16:creationId xmlns:a16="http://schemas.microsoft.com/office/drawing/2014/main" id="{E020DA92-BC46-6EA9-E64D-799D768FCE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4600" y="5076826"/>
            <a:ext cx="7234238" cy="638175"/>
          </a:xfrm>
          <a:prstGeom prst="rect">
            <a:avLst/>
          </a:prstGeom>
          <a:noFill/>
          <a:ln>
            <a:noFill/>
          </a:ln>
        </p:spPr>
        <p:txBody>
          <a:bodyPr wrap="none" lIns="90488" tIns="44450" rIns="90488" bIns="4445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US" sz="3600" b="1" dirty="0">
                <a:solidFill>
                  <a:schemeClr val="accent6">
                    <a:lumMod val="50000"/>
                  </a:schemeClr>
                </a:solidFill>
                <a:latin typeface="Arial Rounded MT Bold" panose="020F0704030504030204" pitchFamily="34" charset="0"/>
              </a:rPr>
              <a:t>Let’s calculate residual income.</a:t>
            </a:r>
          </a:p>
        </p:txBody>
      </p:sp>
    </p:spTree>
    <p:extLst>
      <p:ext uri="{BB962C8B-B14F-4D97-AF65-F5344CB8AC3E}">
        <p14:creationId xmlns:p14="http://schemas.microsoft.com/office/powerpoint/2010/main" val="2203865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832953" y="452098"/>
            <a:ext cx="54553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altLang="en-US" sz="2800" b="1" dirty="0">
                <a:solidFill>
                  <a:schemeClr val="bg1"/>
                </a:solidFill>
              </a:rPr>
              <a:t>Residual Income – An Example: Solution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4F1D3F8C-BB2C-FDA9-1F02-7B1055431CF7}"/>
              </a:ext>
            </a:extLst>
          </p:cNvPr>
          <p:cNvSpPr txBox="1">
            <a:spLocks noChangeArrowheads="1"/>
          </p:cNvSpPr>
          <p:nvPr/>
        </p:nvSpPr>
        <p:spPr>
          <a:xfrm>
            <a:off x="2286000" y="274638"/>
            <a:ext cx="8172450" cy="1143000"/>
          </a:xfrm>
          <a:prstGeom prst="rect">
            <a:avLst/>
          </a:prstGeom>
        </p:spPr>
        <p:txBody>
          <a:bodyPr vert="horz" lIns="90488" tIns="44450" rIns="90488" bIns="4445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endParaRPr lang="en-US" altLang="en-US" dirty="0"/>
          </a:p>
        </p:txBody>
      </p:sp>
      <p:graphicFrame>
        <p:nvGraphicFramePr>
          <p:cNvPr id="7" name="Object 2">
            <a:extLst>
              <a:ext uri="{FF2B5EF4-FFF2-40B4-BE49-F238E27FC236}">
                <a16:creationId xmlns:a16="http://schemas.microsoft.com/office/drawing/2014/main" id="{53959742-281F-167A-C9EB-162AD060C5FC}"/>
              </a:ext>
            </a:extLst>
          </p:cNvPr>
          <p:cNvGraphicFramePr>
            <a:graphicFrameLocks/>
          </p:cNvGraphicFramePr>
          <p:nvPr/>
        </p:nvGraphicFramePr>
        <p:xfrm>
          <a:off x="2133600" y="1923257"/>
          <a:ext cx="6078538" cy="1609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8" imgW="2800800" imgH="797760" progId="Excel.Sheet.8">
                  <p:embed/>
                </p:oleObj>
              </mc:Choice>
              <mc:Fallback>
                <p:oleObj name="Worksheet" r:id="rId8" imgW="2800800" imgH="797760" progId="Excel.Sheet.8">
                  <p:embed/>
                  <p:pic>
                    <p:nvPicPr>
                      <p:cNvPr id="428035" name="Object 2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33600" y="1923257"/>
                        <a:ext cx="6078538" cy="1609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dist="107763" dir="2700000"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3">
            <a:extLst>
              <a:ext uri="{FF2B5EF4-FFF2-40B4-BE49-F238E27FC236}">
                <a16:creationId xmlns:a16="http://schemas.microsoft.com/office/drawing/2014/main" id="{030B434A-AFD1-1ED3-C6E2-E7875D4EF142}"/>
              </a:ext>
            </a:extLst>
          </p:cNvPr>
          <p:cNvGraphicFramePr>
            <a:graphicFrameLocks/>
          </p:cNvGraphicFramePr>
          <p:nvPr/>
        </p:nvGraphicFramePr>
        <p:xfrm>
          <a:off x="4648200" y="4038601"/>
          <a:ext cx="5429250" cy="1692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10" imgW="2581118" imgH="704837" progId="Excel.Sheet.8">
                  <p:embed/>
                </p:oleObj>
              </mc:Choice>
              <mc:Fallback>
                <p:oleObj name="Worksheet" r:id="rId10" imgW="2581118" imgH="704837" progId="Excel.Sheet.8">
                  <p:embed/>
                  <p:pic>
                    <p:nvPicPr>
                      <p:cNvPr id="428036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8200" y="4038601"/>
                        <a:ext cx="5429250" cy="1692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dist="107763" dir="2700000"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70235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7" y="437584"/>
            <a:ext cx="51892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altLang="en-US" sz="2800" b="1" dirty="0">
                <a:solidFill>
                  <a:schemeClr val="bg1"/>
                </a:solidFill>
              </a:rPr>
              <a:t>Motivation and Residual Income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64254DD3-3545-51E5-DE0D-6684D6385206}"/>
              </a:ext>
            </a:extLst>
          </p:cNvPr>
          <p:cNvSpPr txBox="1">
            <a:spLocks noChangeArrowheads="1"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0488" tIns="44450" rIns="90488" bIns="4445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endParaRPr lang="en-US" altLang="en-US" dirty="0"/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9E9D4FC9-916C-3C04-C08A-BA4CA45C30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9763" y="1801813"/>
            <a:ext cx="8597900" cy="156686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 wrap="none" lIns="90488" tIns="44450" rIns="90488" bIns="4445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defRPr/>
            </a:pPr>
            <a:r>
              <a:rPr lang="en-US" altLang="en-US" sz="3200" dirty="0">
                <a:solidFill>
                  <a:schemeClr val="accent5">
                    <a:lumMod val="50000"/>
                  </a:schemeClr>
                </a:solidFill>
                <a:latin typeface="Arial Rounded MT Bold" panose="020F0704030504030204" pitchFamily="34" charset="0"/>
              </a:rPr>
              <a:t>Residual income encourages managers to </a:t>
            </a:r>
          </a:p>
          <a:p>
            <a:pPr algn="ctr" eaLnBrk="1" hangingPunct="1">
              <a:defRPr/>
            </a:pPr>
            <a:r>
              <a:rPr lang="en-US" altLang="en-US" sz="3200" dirty="0">
                <a:solidFill>
                  <a:schemeClr val="accent5">
                    <a:lumMod val="50000"/>
                  </a:schemeClr>
                </a:solidFill>
                <a:latin typeface="Arial Rounded MT Bold" panose="020F0704030504030204" pitchFamily="34" charset="0"/>
              </a:rPr>
              <a:t>make profitable investments that would</a:t>
            </a:r>
          </a:p>
          <a:p>
            <a:pPr algn="ctr" eaLnBrk="1" hangingPunct="1">
              <a:defRPr/>
            </a:pPr>
            <a:r>
              <a:rPr lang="en-US" altLang="en-US" sz="3200" dirty="0">
                <a:solidFill>
                  <a:schemeClr val="accent5">
                    <a:lumMod val="50000"/>
                  </a:schemeClr>
                </a:solidFill>
                <a:latin typeface="Arial Rounded MT Bold" panose="020F0704030504030204" pitchFamily="34" charset="0"/>
              </a:rPr>
              <a:t>be rejected by managers using ROI.</a:t>
            </a:r>
          </a:p>
        </p:txBody>
      </p:sp>
    </p:spTree>
    <p:extLst>
      <p:ext uri="{BB962C8B-B14F-4D97-AF65-F5344CB8AC3E}">
        <p14:creationId xmlns:p14="http://schemas.microsoft.com/office/powerpoint/2010/main" val="3643827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423125" y="429796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altLang="en-US" sz="2800" b="1" dirty="0">
                <a:solidFill>
                  <a:schemeClr val="bg1"/>
                </a:solidFill>
              </a:rPr>
              <a:t>Concept Check </a:t>
            </a:r>
            <a:endParaRPr lang="en-US" altLang="en-US" sz="4000" b="1" dirty="0">
              <a:solidFill>
                <a:schemeClr val="bg1"/>
              </a:solidFill>
              <a:sym typeface="Wingdings" panose="05000000000000000000" pitchFamily="2" charset="2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5753E854-51DE-12B8-D556-D70E687D1986}"/>
              </a:ext>
            </a:extLst>
          </p:cNvPr>
          <p:cNvSpPr txBox="1">
            <a:spLocks noChangeArrowheads="1"/>
          </p:cNvSpPr>
          <p:nvPr/>
        </p:nvSpPr>
        <p:spPr>
          <a:xfrm>
            <a:off x="746292" y="365126"/>
            <a:ext cx="10607508" cy="1075808"/>
          </a:xfrm>
          <a:prstGeom prst="rect">
            <a:avLst/>
          </a:prstGeom>
        </p:spPr>
        <p:txBody>
          <a:bodyPr vert="horz" lIns="90488" tIns="44450" rIns="90488" bIns="4445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endParaRPr lang="en-US" altLang="en-US" sz="2800" dirty="0">
              <a:sym typeface="Wingdings" panose="05000000000000000000" pitchFamily="2" charset="2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064ED605-AD17-14A4-23AF-B5DDFB751351}"/>
              </a:ext>
            </a:extLst>
          </p:cNvPr>
          <p:cNvSpPr txBox="1">
            <a:spLocks noChangeArrowheads="1"/>
          </p:cNvSpPr>
          <p:nvPr/>
        </p:nvSpPr>
        <p:spPr>
          <a:xfrm>
            <a:off x="1986138" y="1800384"/>
            <a:ext cx="8224662" cy="3957941"/>
          </a:xfrm>
          <a:prstGeom prst="rect">
            <a:avLst/>
          </a:prstGeom>
          <a:solidFill>
            <a:srgbClr val="EDECD2"/>
          </a:solidFill>
          <a:ln w="12699">
            <a:solidFill>
              <a:schemeClr val="tx2"/>
            </a:solidFill>
            <a:miter lim="800000"/>
            <a:headEnd/>
            <a:tailEnd/>
          </a:ln>
        </p:spPr>
        <p:txBody>
          <a:bodyPr vert="horz" lIns="90488" tIns="44450" rIns="90488" bIns="4445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Times" pitchFamily="18" charset="0"/>
              <a:buNone/>
            </a:pPr>
            <a:r>
              <a:rPr lang="en-US" altLang="en-US" dirty="0">
                <a:solidFill>
                  <a:schemeClr val="tx2"/>
                </a:solidFill>
                <a:cs typeface="Arial" charset="0"/>
              </a:rPr>
              <a:t> 	</a:t>
            </a:r>
            <a:r>
              <a:rPr lang="en-US" altLang="en-US" dirty="0">
                <a:cs typeface="Arial" charset="0"/>
              </a:rPr>
              <a:t>Redmond Awnings, a division of Wrap-up Corp., has a net operating income of $60,000 and average operating assets of $300,000. The required rate of return for the company is 15%. What is the division’s ROI?</a:t>
            </a:r>
          </a:p>
          <a:p>
            <a:pPr lvl="1">
              <a:buFont typeface="Wingdings" pitchFamily="2" charset="2"/>
              <a:buNone/>
            </a:pPr>
            <a:r>
              <a:rPr lang="en-US" altLang="en-US" sz="3200" dirty="0">
                <a:cs typeface="Arial" charset="0"/>
              </a:rPr>
              <a:t>a. 25%</a:t>
            </a:r>
          </a:p>
          <a:p>
            <a:pPr lvl="1">
              <a:buFont typeface="Wingdings" pitchFamily="2" charset="2"/>
              <a:buNone/>
            </a:pPr>
            <a:r>
              <a:rPr lang="en-US" altLang="en-US" sz="3200" dirty="0">
                <a:cs typeface="Arial" charset="0"/>
              </a:rPr>
              <a:t>b. 5%</a:t>
            </a:r>
          </a:p>
          <a:p>
            <a:pPr lvl="1">
              <a:buFont typeface="Wingdings" pitchFamily="2" charset="2"/>
              <a:buNone/>
            </a:pPr>
            <a:r>
              <a:rPr lang="en-US" altLang="en-US" sz="3200" dirty="0">
                <a:cs typeface="Arial" charset="0"/>
              </a:rPr>
              <a:t>c. 15%</a:t>
            </a:r>
          </a:p>
          <a:p>
            <a:pPr lvl="1">
              <a:buFont typeface="Wingdings" pitchFamily="2" charset="2"/>
              <a:buNone/>
            </a:pPr>
            <a:r>
              <a:rPr lang="en-US" altLang="en-US" sz="3200" dirty="0">
                <a:cs typeface="Arial" charset="0"/>
              </a:rPr>
              <a:t>d. 20%</a:t>
            </a:r>
          </a:p>
        </p:txBody>
      </p:sp>
    </p:spTree>
    <p:extLst>
      <p:ext uri="{BB962C8B-B14F-4D97-AF65-F5344CB8AC3E}">
        <p14:creationId xmlns:p14="http://schemas.microsoft.com/office/powerpoint/2010/main" val="2296971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804428" y="416795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altLang="en-US" sz="2800" b="1" dirty="0">
                <a:solidFill>
                  <a:schemeClr val="bg1"/>
                </a:solidFill>
              </a:rPr>
              <a:t>Concept Check </a:t>
            </a:r>
            <a:endParaRPr lang="en-US" altLang="en-US" sz="4000" b="1" dirty="0">
              <a:solidFill>
                <a:schemeClr val="bg1"/>
              </a:solidFill>
              <a:sym typeface="Wingdings" panose="05000000000000000000" pitchFamily="2" charset="2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7D40DAE9-E8C1-FD2F-181F-D7E359ED4453}"/>
              </a:ext>
            </a:extLst>
          </p:cNvPr>
          <p:cNvSpPr txBox="1">
            <a:spLocks noChangeArrowheads="1"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0488" tIns="44450" rIns="90488" bIns="4445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endParaRPr lang="en-US" altLang="en-US" sz="2800" dirty="0">
              <a:sym typeface="Wingdings" panose="05000000000000000000" pitchFamily="2" charset="2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BB43845C-5FE3-C0B4-F1AE-FEBD1528F99F}"/>
              </a:ext>
            </a:extLst>
          </p:cNvPr>
          <p:cNvSpPr txBox="1">
            <a:spLocks noChangeArrowheads="1"/>
          </p:cNvSpPr>
          <p:nvPr/>
        </p:nvSpPr>
        <p:spPr>
          <a:xfrm>
            <a:off x="2057400" y="1600200"/>
            <a:ext cx="8153400" cy="4876800"/>
          </a:xfrm>
          <a:prstGeom prst="rect">
            <a:avLst/>
          </a:prstGeom>
          <a:solidFill>
            <a:srgbClr val="EDECD2"/>
          </a:solidFill>
          <a:ln w="12699">
            <a:solidFill>
              <a:schemeClr val="tx2"/>
            </a:solidFill>
          </a:ln>
        </p:spPr>
        <p:txBody>
          <a:bodyPr vert="horz" lIns="90488" tIns="44450" rIns="90488" bIns="4445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Times" pitchFamily="34" charset="0"/>
              <a:buNone/>
              <a:defRPr/>
            </a:pPr>
            <a:r>
              <a:rPr lang="en-US">
                <a:solidFill>
                  <a:schemeClr val="tx2"/>
                </a:solidFill>
                <a:cs typeface="Arial" pitchFamily="34" charset="0"/>
              </a:rPr>
              <a:t> 	</a:t>
            </a:r>
            <a:r>
              <a:rPr lang="en-US">
                <a:cs typeface="Arial" pitchFamily="34" charset="0"/>
              </a:rPr>
              <a:t>Redmond Awnings, a division of Wrap-up Corp., has a net operating income of $60,000 and average operating assets of $300,000. The required rate of return for the company is 15%. What is the division’s ROI?</a:t>
            </a:r>
          </a:p>
          <a:p>
            <a:pPr lvl="1">
              <a:buFont typeface="Wingdings" pitchFamily="2" charset="2"/>
              <a:buNone/>
              <a:defRPr/>
            </a:pPr>
            <a:r>
              <a:rPr lang="en-US" sz="3200">
                <a:solidFill>
                  <a:schemeClr val="tx2">
                    <a:lumMod val="40000"/>
                    <a:lumOff val="60000"/>
                  </a:schemeClr>
                </a:solidFill>
                <a:cs typeface="Arial" pitchFamily="34" charset="0"/>
              </a:rPr>
              <a:t>a. 25%</a:t>
            </a:r>
          </a:p>
          <a:p>
            <a:pPr lvl="1">
              <a:buFont typeface="Wingdings" pitchFamily="2" charset="2"/>
              <a:buNone/>
              <a:defRPr/>
            </a:pPr>
            <a:r>
              <a:rPr lang="en-US" sz="3200">
                <a:solidFill>
                  <a:schemeClr val="tx2">
                    <a:lumMod val="40000"/>
                    <a:lumOff val="60000"/>
                  </a:schemeClr>
                </a:solidFill>
                <a:cs typeface="Arial" pitchFamily="34" charset="0"/>
              </a:rPr>
              <a:t>b. 5%</a:t>
            </a:r>
          </a:p>
          <a:p>
            <a:pPr lvl="1">
              <a:buFont typeface="Wingdings" pitchFamily="2" charset="2"/>
              <a:buNone/>
              <a:defRPr/>
            </a:pPr>
            <a:r>
              <a:rPr lang="en-US" sz="3200">
                <a:solidFill>
                  <a:schemeClr val="tx2">
                    <a:lumMod val="40000"/>
                    <a:lumOff val="60000"/>
                  </a:schemeClr>
                </a:solidFill>
                <a:cs typeface="Arial" pitchFamily="34" charset="0"/>
              </a:rPr>
              <a:t>c. 15%</a:t>
            </a:r>
          </a:p>
          <a:p>
            <a:pPr lvl="1">
              <a:buFont typeface="Wingdings" pitchFamily="2" charset="2"/>
              <a:buNone/>
              <a:defRPr/>
            </a:pPr>
            <a:r>
              <a:rPr lang="en-US" sz="3200">
                <a:cs typeface="Arial" pitchFamily="34" charset="0"/>
              </a:rPr>
              <a:t>d. 20%</a:t>
            </a:r>
            <a:endParaRPr lang="en-US" sz="3200" dirty="0">
              <a:cs typeface="Arial" pitchFamily="34" charset="0"/>
            </a:endParaRPr>
          </a:p>
        </p:txBody>
      </p:sp>
      <p:sp>
        <p:nvSpPr>
          <p:cNvPr id="8" name="Text Box 5">
            <a:extLst>
              <a:ext uri="{FF2B5EF4-FFF2-40B4-BE49-F238E27FC236}">
                <a16:creationId xmlns:a16="http://schemas.microsoft.com/office/drawing/2014/main" id="{6FB671DF-6243-3E66-3D8A-A741719185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5156200"/>
            <a:ext cx="6019800" cy="1016000"/>
          </a:xfrm>
          <a:prstGeom prst="rect">
            <a:avLst/>
          </a:prstGeom>
          <a:solidFill>
            <a:schemeClr val="bg1">
              <a:lumMod val="75000"/>
            </a:schemeClr>
          </a:solidFill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altLang="en-US" sz="2400" dirty="0"/>
              <a:t>ROI = NOI/Average operating assets</a:t>
            </a:r>
          </a:p>
          <a:p>
            <a:pPr eaLnBrk="1" hangingPunct="1">
              <a:spcBef>
                <a:spcPct val="50000"/>
              </a:spcBef>
              <a:defRPr/>
            </a:pPr>
            <a:r>
              <a:rPr lang="en-US" altLang="en-US" sz="2400" dirty="0"/>
              <a:t>        = $60,000/$300,000 = 20%</a:t>
            </a:r>
          </a:p>
        </p:txBody>
      </p:sp>
    </p:spTree>
    <p:extLst>
      <p:ext uri="{BB962C8B-B14F-4D97-AF65-F5344CB8AC3E}">
        <p14:creationId xmlns:p14="http://schemas.microsoft.com/office/powerpoint/2010/main" val="3548320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591071" y="502090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altLang="en-US" sz="2800" b="1" dirty="0">
                <a:solidFill>
                  <a:schemeClr val="bg1"/>
                </a:solidFill>
              </a:rPr>
              <a:t>Concept Check </a:t>
            </a:r>
            <a:endParaRPr lang="en-US" altLang="en-US" sz="4000" b="1" dirty="0">
              <a:solidFill>
                <a:schemeClr val="bg1"/>
              </a:solidFill>
              <a:sym typeface="Wingdings" panose="05000000000000000000" pitchFamily="2" charset="2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513704F7-F5E4-83B2-EE96-B1AF4E79A50F}"/>
              </a:ext>
            </a:extLst>
          </p:cNvPr>
          <p:cNvSpPr txBox="1">
            <a:spLocks noChangeArrowheads="1"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0488" tIns="44450" rIns="90488" bIns="4445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endParaRPr lang="en-US" altLang="en-US" sz="2800" dirty="0">
              <a:sym typeface="Wingdings" panose="05000000000000000000" pitchFamily="2" charset="2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B28232F1-C706-E07C-93E8-9C21B524A332}"/>
              </a:ext>
            </a:extLst>
          </p:cNvPr>
          <p:cNvSpPr txBox="1">
            <a:spLocks noChangeArrowheads="1"/>
          </p:cNvSpPr>
          <p:nvPr/>
        </p:nvSpPr>
        <p:spPr>
          <a:xfrm>
            <a:off x="1986138" y="1763147"/>
            <a:ext cx="8224662" cy="3980143"/>
          </a:xfrm>
          <a:prstGeom prst="rect">
            <a:avLst/>
          </a:prstGeom>
          <a:solidFill>
            <a:schemeClr val="bg2"/>
          </a:solidFill>
          <a:ln w="12699">
            <a:solidFill>
              <a:schemeClr val="tx2"/>
            </a:solidFill>
            <a:miter lim="800000"/>
            <a:headEnd/>
            <a:tailEnd/>
          </a:ln>
        </p:spPr>
        <p:txBody>
          <a:bodyPr vert="horz" lIns="90488" tIns="44450" rIns="90488" bIns="4445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Times" pitchFamily="18" charset="0"/>
              <a:buNone/>
            </a:pPr>
            <a:r>
              <a:rPr lang="en-US" altLang="en-US" sz="2400" dirty="0">
                <a:solidFill>
                  <a:schemeClr val="tx2"/>
                </a:solidFill>
                <a:cs typeface="Arial" charset="0"/>
              </a:rPr>
              <a:t> 	</a:t>
            </a:r>
            <a:r>
              <a:rPr lang="en-US" altLang="en-US" dirty="0">
                <a:cs typeface="Arial" charset="0"/>
              </a:rPr>
              <a:t>Redmond Awnings, a division of Wrap-up Corp., has a net operating income of $60,000 and average operating assets of $300,000. If the manager of the division is evaluated based on ROI, will she want to make an investment of $100,000 that would generate additional net operating income of $18,000 per year?</a:t>
            </a:r>
          </a:p>
          <a:p>
            <a:pPr lvl="1">
              <a:buFont typeface="Wingdings" pitchFamily="2" charset="2"/>
              <a:buNone/>
            </a:pPr>
            <a:r>
              <a:rPr lang="en-US" altLang="en-US" sz="3200" dirty="0">
                <a:cs typeface="Arial" charset="0"/>
              </a:rPr>
              <a:t>a. Yes</a:t>
            </a:r>
          </a:p>
          <a:p>
            <a:pPr lvl="1">
              <a:buFont typeface="Wingdings" pitchFamily="2" charset="2"/>
              <a:buNone/>
            </a:pPr>
            <a:r>
              <a:rPr lang="en-US" altLang="en-US" sz="3200" dirty="0">
                <a:cs typeface="Arial" charset="0"/>
              </a:rPr>
              <a:t>b. No</a:t>
            </a:r>
          </a:p>
        </p:txBody>
      </p:sp>
    </p:spTree>
    <p:extLst>
      <p:ext uri="{BB962C8B-B14F-4D97-AF65-F5344CB8AC3E}">
        <p14:creationId xmlns:p14="http://schemas.microsoft.com/office/powerpoint/2010/main" val="29423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571458" y="428704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altLang="en-US" sz="2800" b="1" dirty="0">
                <a:solidFill>
                  <a:schemeClr val="bg1"/>
                </a:solidFill>
              </a:rPr>
              <a:t>Concept Check </a:t>
            </a:r>
            <a:endParaRPr lang="en-US" altLang="en-US" sz="4000" b="1" dirty="0">
              <a:solidFill>
                <a:schemeClr val="bg1"/>
              </a:solidFill>
              <a:sym typeface="Wingdings" panose="05000000000000000000" pitchFamily="2" charset="2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8ED73B5F-D738-C587-3354-12A5F18481FF}"/>
              </a:ext>
            </a:extLst>
          </p:cNvPr>
          <p:cNvSpPr txBox="1">
            <a:spLocks noChangeArrowheads="1"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0488" tIns="44450" rIns="90488" bIns="4445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endParaRPr lang="en-US" altLang="en-US" sz="2800" dirty="0">
              <a:sym typeface="Wingdings" panose="05000000000000000000" pitchFamily="2" charset="2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E2A4335A-D286-C843-07C9-4D87E0F51837}"/>
              </a:ext>
            </a:extLst>
          </p:cNvPr>
          <p:cNvSpPr txBox="1">
            <a:spLocks noChangeArrowheads="1"/>
          </p:cNvSpPr>
          <p:nvPr/>
        </p:nvSpPr>
        <p:spPr>
          <a:xfrm>
            <a:off x="2057400" y="1417638"/>
            <a:ext cx="8153400" cy="4724400"/>
          </a:xfrm>
          <a:prstGeom prst="rect">
            <a:avLst/>
          </a:prstGeom>
          <a:solidFill>
            <a:schemeClr val="bg2"/>
          </a:solidFill>
          <a:ln w="12699">
            <a:solidFill>
              <a:schemeClr val="tx2"/>
            </a:solidFill>
          </a:ln>
        </p:spPr>
        <p:txBody>
          <a:bodyPr vert="horz" lIns="90488" tIns="44450" rIns="90488" bIns="4445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Times" pitchFamily="34" charset="0"/>
              <a:buNone/>
              <a:defRPr/>
            </a:pPr>
            <a:r>
              <a:rPr lang="en-US" b="1">
                <a:solidFill>
                  <a:schemeClr val="tx2"/>
                </a:solidFill>
                <a:cs typeface="Arial" pitchFamily="34" charset="0"/>
              </a:rPr>
              <a:t> 	</a:t>
            </a:r>
            <a:r>
              <a:rPr lang="en-US">
                <a:cs typeface="Arial" pitchFamily="34" charset="0"/>
              </a:rPr>
              <a:t>Redmond Awnings, a division of Wrap-up Corp., has a net operating income of $60,000 and average operating assets of $300,000. If the manager of the division is evaluated based on ROI, will she want to make an investment of $100,000 that would generate additional net operating income of $18,000 per year?</a:t>
            </a:r>
          </a:p>
          <a:p>
            <a:pPr lvl="1">
              <a:buFont typeface="Wingdings" pitchFamily="2" charset="2"/>
              <a:buNone/>
              <a:defRPr/>
            </a:pPr>
            <a:r>
              <a:rPr lang="en-US" sz="3200">
                <a:solidFill>
                  <a:schemeClr val="bg1">
                    <a:lumMod val="50000"/>
                  </a:schemeClr>
                </a:solidFill>
                <a:cs typeface="Arial" pitchFamily="34" charset="0"/>
              </a:rPr>
              <a:t>a. Yes</a:t>
            </a:r>
          </a:p>
          <a:p>
            <a:pPr lvl="1">
              <a:buFont typeface="Wingdings" pitchFamily="2" charset="2"/>
              <a:buNone/>
              <a:defRPr/>
            </a:pPr>
            <a:r>
              <a:rPr lang="en-US" sz="3200">
                <a:cs typeface="Arial" pitchFamily="34" charset="0"/>
              </a:rPr>
              <a:t>b. No</a:t>
            </a:r>
            <a:endParaRPr lang="en-US" sz="3200" dirty="0">
              <a:cs typeface="Arial" pitchFamily="34" charset="0"/>
            </a:endParaRPr>
          </a:p>
        </p:txBody>
      </p:sp>
      <p:sp>
        <p:nvSpPr>
          <p:cNvPr id="8" name="Text Box 5">
            <a:extLst>
              <a:ext uri="{FF2B5EF4-FFF2-40B4-BE49-F238E27FC236}">
                <a16:creationId xmlns:a16="http://schemas.microsoft.com/office/drawing/2014/main" id="{A92DDB27-3BAD-68BE-2B58-1122D09871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8200" y="4916488"/>
            <a:ext cx="5867400" cy="1597025"/>
          </a:xfrm>
          <a:prstGeom prst="rect">
            <a:avLst/>
          </a:prstGeom>
          <a:solidFill>
            <a:srgbClr val="FFFFFF"/>
          </a:solidFill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en-US" altLang="en-US" sz="2800" dirty="0">
                <a:solidFill>
                  <a:schemeClr val="tx2"/>
                </a:solidFill>
                <a:latin typeface="+mj-lt"/>
              </a:rPr>
              <a:t>ROI = $78,000/$400,000 = 19.5%</a:t>
            </a:r>
          </a:p>
          <a:p>
            <a:pPr algn="ctr" eaLnBrk="1" hangingPunct="1">
              <a:spcBef>
                <a:spcPct val="50000"/>
              </a:spcBef>
              <a:defRPr/>
            </a:pPr>
            <a:r>
              <a:rPr lang="en-US" altLang="en-US" sz="2800" dirty="0">
                <a:solidFill>
                  <a:schemeClr val="tx2"/>
                </a:solidFill>
                <a:latin typeface="+mj-lt"/>
              </a:rPr>
              <a:t>This lowers the division’s ROI from 20.0% down to 19.5%.</a:t>
            </a:r>
          </a:p>
        </p:txBody>
      </p:sp>
    </p:spTree>
    <p:extLst>
      <p:ext uri="{BB962C8B-B14F-4D97-AF65-F5344CB8AC3E}">
        <p14:creationId xmlns:p14="http://schemas.microsoft.com/office/powerpoint/2010/main" val="905438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571458" y="439505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altLang="en-US" sz="2800" b="1" dirty="0">
                <a:solidFill>
                  <a:schemeClr val="bg1"/>
                </a:solidFill>
              </a:rPr>
              <a:t>Concept Check </a:t>
            </a:r>
            <a:endParaRPr lang="en-US" altLang="en-US" sz="4000" b="1" dirty="0">
              <a:solidFill>
                <a:schemeClr val="bg1"/>
              </a:solidFill>
              <a:sym typeface="Wingdings" panose="05000000000000000000" pitchFamily="2" charset="2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0812BE47-17BE-4CD8-2B62-E7247F233D93}"/>
              </a:ext>
            </a:extLst>
          </p:cNvPr>
          <p:cNvSpPr txBox="1">
            <a:spLocks noChangeArrowheads="1"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0488" tIns="44450" rIns="90488" bIns="4445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endParaRPr lang="en-US" altLang="en-US" sz="2800" dirty="0">
              <a:sym typeface="Wingdings" panose="05000000000000000000" pitchFamily="2" charset="2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49734BE5-FC6C-53BB-B04B-58A713C553A9}"/>
              </a:ext>
            </a:extLst>
          </p:cNvPr>
          <p:cNvSpPr txBox="1">
            <a:spLocks noChangeArrowheads="1"/>
          </p:cNvSpPr>
          <p:nvPr/>
        </p:nvSpPr>
        <p:spPr>
          <a:xfrm>
            <a:off x="2082501" y="1765068"/>
            <a:ext cx="8026998" cy="3959862"/>
          </a:xfrm>
          <a:prstGeom prst="rect">
            <a:avLst/>
          </a:prstGeom>
          <a:solidFill>
            <a:srgbClr val="EDECD2"/>
          </a:solidFill>
          <a:ln w="12699">
            <a:solidFill>
              <a:schemeClr val="tx2"/>
            </a:solidFill>
          </a:ln>
        </p:spPr>
        <p:txBody>
          <a:bodyPr vert="horz" lIns="90488" tIns="44450" rIns="90488" bIns="4445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Times" panose="02020603050405020304" pitchFamily="18" charset="0"/>
              <a:buNone/>
              <a:defRPr/>
            </a:pPr>
            <a:r>
              <a:rPr lang="en-US" altLang="en-US" b="1" dirty="0">
                <a:solidFill>
                  <a:schemeClr val="tx2"/>
                </a:solidFill>
                <a:cs typeface="Arial" panose="020B0604020202020204" pitchFamily="34" charset="0"/>
              </a:rPr>
              <a:t> 	</a:t>
            </a:r>
            <a:r>
              <a:rPr lang="en-US" altLang="en-US" dirty="0">
                <a:solidFill>
                  <a:schemeClr val="tx1">
                    <a:lumMod val="95000"/>
                    <a:lumOff val="5000"/>
                  </a:schemeClr>
                </a:solidFill>
                <a:cs typeface="Arial" panose="020B0604020202020204" pitchFamily="34" charset="0"/>
              </a:rPr>
              <a:t>The company’s required rate of return is 15%. Would the company want the manager of the Redmond Awnings division to make an investment of $100,000 that would generate additional net operating income of $18,000 per year?</a:t>
            </a:r>
          </a:p>
          <a:p>
            <a:pPr lvl="1">
              <a:buFont typeface="Wingdings" panose="05000000000000000000" pitchFamily="2" charset="2"/>
              <a:buNone/>
              <a:defRPr/>
            </a:pPr>
            <a:r>
              <a:rPr lang="en-US" altLang="en-US" sz="3200" dirty="0">
                <a:solidFill>
                  <a:schemeClr val="tx1">
                    <a:lumMod val="95000"/>
                    <a:lumOff val="5000"/>
                  </a:schemeClr>
                </a:solidFill>
                <a:cs typeface="Arial" panose="020B0604020202020204" pitchFamily="34" charset="0"/>
              </a:rPr>
              <a:t>a. Yes</a:t>
            </a:r>
          </a:p>
          <a:p>
            <a:pPr lvl="1">
              <a:buFont typeface="Wingdings" panose="05000000000000000000" pitchFamily="2" charset="2"/>
              <a:buNone/>
              <a:defRPr/>
            </a:pPr>
            <a:r>
              <a:rPr lang="en-US" altLang="en-US" sz="3200" dirty="0">
                <a:solidFill>
                  <a:schemeClr val="tx1">
                    <a:lumMod val="95000"/>
                    <a:lumOff val="5000"/>
                  </a:schemeClr>
                </a:solidFill>
                <a:cs typeface="Arial" panose="020B0604020202020204" pitchFamily="34" charset="0"/>
              </a:rPr>
              <a:t>b. No</a:t>
            </a:r>
          </a:p>
        </p:txBody>
      </p:sp>
    </p:spTree>
    <p:extLst>
      <p:ext uri="{BB962C8B-B14F-4D97-AF65-F5344CB8AC3E}">
        <p14:creationId xmlns:p14="http://schemas.microsoft.com/office/powerpoint/2010/main" val="2849407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571458" y="384211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altLang="en-US" sz="2800" b="1" dirty="0">
                <a:solidFill>
                  <a:schemeClr val="bg1"/>
                </a:solidFill>
              </a:rPr>
              <a:t>Concept Check </a:t>
            </a:r>
            <a:endParaRPr lang="en-US" altLang="en-US" sz="4000" b="1" dirty="0">
              <a:solidFill>
                <a:schemeClr val="bg1"/>
              </a:solidFill>
              <a:sym typeface="Wingdings" panose="05000000000000000000" pitchFamily="2" charset="2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A456092D-079A-5F42-BB00-A63EF2767A84}"/>
              </a:ext>
            </a:extLst>
          </p:cNvPr>
          <p:cNvSpPr txBox="1">
            <a:spLocks noChangeArrowheads="1"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0488" tIns="44450" rIns="90488" bIns="4445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endParaRPr lang="en-US" altLang="en-US" sz="2800" dirty="0">
              <a:sym typeface="Wingdings" panose="05000000000000000000" pitchFamily="2" charset="2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9DD7F835-0FB2-F2A0-A73C-29AD95081659}"/>
              </a:ext>
            </a:extLst>
          </p:cNvPr>
          <p:cNvSpPr txBox="1">
            <a:spLocks noChangeArrowheads="1"/>
          </p:cNvSpPr>
          <p:nvPr/>
        </p:nvSpPr>
        <p:spPr>
          <a:xfrm>
            <a:off x="2057400" y="1600200"/>
            <a:ext cx="8153400" cy="4343400"/>
          </a:xfrm>
          <a:prstGeom prst="rect">
            <a:avLst/>
          </a:prstGeom>
          <a:solidFill>
            <a:srgbClr val="EDECD2"/>
          </a:solidFill>
          <a:ln w="12699">
            <a:solidFill>
              <a:schemeClr val="tx2"/>
            </a:solidFill>
          </a:ln>
        </p:spPr>
        <p:txBody>
          <a:bodyPr vert="horz" lIns="90488" tIns="44450" rIns="90488" bIns="4445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Times" pitchFamily="34" charset="0"/>
              <a:buNone/>
              <a:defRPr/>
            </a:pPr>
            <a:r>
              <a:rPr lang="en-US" b="1">
                <a:solidFill>
                  <a:schemeClr val="tx2"/>
                </a:solidFill>
                <a:cs typeface="Arial" pitchFamily="34" charset="0"/>
              </a:rPr>
              <a:t> 	</a:t>
            </a:r>
            <a:r>
              <a:rPr lang="en-US">
                <a:solidFill>
                  <a:schemeClr val="tx1">
                    <a:lumMod val="95000"/>
                    <a:lumOff val="5000"/>
                  </a:schemeClr>
                </a:solidFill>
                <a:cs typeface="Arial" pitchFamily="34" charset="0"/>
              </a:rPr>
              <a:t>The company’s required rate of return is 15%. Would the company want the manager of the Redmond Awnings division to make an investment of $100,000 that would generate additional net operating income of $18,000 per year?</a:t>
            </a:r>
          </a:p>
          <a:p>
            <a:pPr lvl="1">
              <a:buFont typeface="Wingdings" pitchFamily="2" charset="2"/>
              <a:buNone/>
              <a:defRPr/>
            </a:pPr>
            <a:r>
              <a:rPr lang="en-US" sz="3200">
                <a:cs typeface="Arial" pitchFamily="34" charset="0"/>
              </a:rPr>
              <a:t>a. Yes</a:t>
            </a:r>
          </a:p>
          <a:p>
            <a:pPr lvl="1">
              <a:buFont typeface="Wingdings" pitchFamily="2" charset="2"/>
              <a:buNone/>
              <a:defRPr/>
            </a:pPr>
            <a:r>
              <a:rPr lang="en-US" sz="3200">
                <a:solidFill>
                  <a:schemeClr val="bg1">
                    <a:lumMod val="65000"/>
                  </a:schemeClr>
                </a:solidFill>
                <a:cs typeface="Arial" pitchFamily="34" charset="0"/>
              </a:rPr>
              <a:t>b. No</a:t>
            </a:r>
            <a:endParaRPr lang="en-US" sz="3200" dirty="0">
              <a:solidFill>
                <a:schemeClr val="bg1">
                  <a:lumMod val="65000"/>
                </a:schemeClr>
              </a:solidFill>
              <a:cs typeface="Arial" pitchFamily="34" charset="0"/>
            </a:endParaRPr>
          </a:p>
        </p:txBody>
      </p:sp>
      <p:sp>
        <p:nvSpPr>
          <p:cNvPr id="8" name="Text Box 5">
            <a:extLst>
              <a:ext uri="{FF2B5EF4-FFF2-40B4-BE49-F238E27FC236}">
                <a16:creationId xmlns:a16="http://schemas.microsoft.com/office/drawing/2014/main" id="{93C2002A-5893-3141-42EF-FCFCC8DBEB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38600" y="4648200"/>
            <a:ext cx="5867400" cy="1600200"/>
          </a:xfrm>
          <a:prstGeom prst="rect">
            <a:avLst/>
          </a:prstGeom>
          <a:solidFill>
            <a:srgbClr val="FFFFFF"/>
          </a:solidFill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en-US" altLang="en-US" sz="2800" dirty="0">
                <a:solidFill>
                  <a:schemeClr val="tx2"/>
                </a:solidFill>
                <a:latin typeface="+mj-lt"/>
              </a:rPr>
              <a:t>ROI = $18,000/$100,000 = 18%</a:t>
            </a:r>
          </a:p>
          <a:p>
            <a:pPr algn="ctr" eaLnBrk="1" hangingPunct="1">
              <a:spcBef>
                <a:spcPct val="50000"/>
              </a:spcBef>
              <a:defRPr/>
            </a:pPr>
            <a:r>
              <a:rPr lang="en-US" altLang="en-US" sz="2800" dirty="0">
                <a:solidFill>
                  <a:schemeClr val="tx2"/>
                </a:solidFill>
                <a:latin typeface="+mj-lt"/>
              </a:rPr>
              <a:t>The return on the investment exceeds the minimum required rate of return.</a:t>
            </a:r>
          </a:p>
        </p:txBody>
      </p:sp>
    </p:spTree>
    <p:extLst>
      <p:ext uri="{BB962C8B-B14F-4D97-AF65-F5344CB8AC3E}">
        <p14:creationId xmlns:p14="http://schemas.microsoft.com/office/powerpoint/2010/main" val="3515731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591071" y="452098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altLang="en-US" sz="2800" b="1" dirty="0">
                <a:solidFill>
                  <a:schemeClr val="bg1"/>
                </a:solidFill>
              </a:rPr>
              <a:t>Concept Check </a:t>
            </a:r>
            <a:endParaRPr lang="en-US" altLang="en-US" sz="4000" b="1" dirty="0">
              <a:solidFill>
                <a:schemeClr val="bg1"/>
              </a:solidFill>
              <a:sym typeface="Wingdings" panose="05000000000000000000" pitchFamily="2" charset="2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3A102456-815A-3A0C-9396-0A6F033BFDF4}"/>
              </a:ext>
            </a:extLst>
          </p:cNvPr>
          <p:cNvSpPr txBox="1">
            <a:spLocks noChangeArrowheads="1"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0488" tIns="44450" rIns="90488" bIns="4445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endParaRPr lang="en-US" altLang="en-US" sz="2800" dirty="0">
              <a:sym typeface="Wingdings" panose="05000000000000000000" pitchFamily="2" charset="2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8E5F7619-1228-95F6-9E08-D66CEEB9A893}"/>
              </a:ext>
            </a:extLst>
          </p:cNvPr>
          <p:cNvSpPr txBox="1">
            <a:spLocks noChangeArrowheads="1"/>
          </p:cNvSpPr>
          <p:nvPr/>
        </p:nvSpPr>
        <p:spPr>
          <a:xfrm>
            <a:off x="2044849" y="1757431"/>
            <a:ext cx="8102301" cy="399465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699">
            <a:solidFill>
              <a:schemeClr val="tx2"/>
            </a:solidFill>
          </a:ln>
        </p:spPr>
        <p:txBody>
          <a:bodyPr vert="horz" lIns="90488" tIns="44450" rIns="90488" bIns="4445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Times" pitchFamily="34" charset="0"/>
              <a:buNone/>
              <a:defRPr/>
            </a:pPr>
            <a:r>
              <a:rPr lang="en-US" dirty="0">
                <a:solidFill>
                  <a:schemeClr val="tx2"/>
                </a:solidFill>
                <a:cs typeface="Arial" pitchFamily="34" charset="0"/>
              </a:rPr>
              <a:t> 	</a:t>
            </a:r>
            <a:r>
              <a:rPr lang="en-US" dirty="0">
                <a:cs typeface="Arial" pitchFamily="34" charset="0"/>
              </a:rPr>
              <a:t>Redmond Awnings, a division of Wrap-up Corp., has a net operating income of $60,000 and average operating assets of $300,000. The required rate of return for the company is 15%. What is the division’s residual income?</a:t>
            </a:r>
          </a:p>
          <a:p>
            <a:pPr lvl="1">
              <a:buFont typeface="Wingdings" pitchFamily="2" charset="2"/>
              <a:buNone/>
              <a:defRPr/>
            </a:pPr>
            <a:r>
              <a:rPr lang="en-US" sz="3200" dirty="0">
                <a:cs typeface="Arial" pitchFamily="34" charset="0"/>
              </a:rPr>
              <a:t>a. $240,000</a:t>
            </a:r>
          </a:p>
          <a:p>
            <a:pPr lvl="1">
              <a:buFont typeface="Wingdings" pitchFamily="2" charset="2"/>
              <a:buNone/>
              <a:defRPr/>
            </a:pPr>
            <a:r>
              <a:rPr lang="en-US" sz="3200" dirty="0">
                <a:cs typeface="Arial" pitchFamily="34" charset="0"/>
              </a:rPr>
              <a:t>b. $  45,000</a:t>
            </a:r>
          </a:p>
          <a:p>
            <a:pPr lvl="1">
              <a:buFont typeface="Wingdings" pitchFamily="2" charset="2"/>
              <a:buNone/>
              <a:defRPr/>
            </a:pPr>
            <a:r>
              <a:rPr lang="en-US" sz="3200" dirty="0">
                <a:cs typeface="Arial" pitchFamily="34" charset="0"/>
              </a:rPr>
              <a:t>c. $  15,000</a:t>
            </a:r>
          </a:p>
          <a:p>
            <a:pPr lvl="1">
              <a:buFont typeface="Wingdings" pitchFamily="2" charset="2"/>
              <a:buNone/>
              <a:defRPr/>
            </a:pPr>
            <a:r>
              <a:rPr lang="en-US" sz="3200" dirty="0">
                <a:cs typeface="Arial" pitchFamily="34" charset="0"/>
              </a:rPr>
              <a:t>d. $  51,000</a:t>
            </a:r>
          </a:p>
        </p:txBody>
      </p:sp>
    </p:spTree>
    <p:extLst>
      <p:ext uri="{BB962C8B-B14F-4D97-AF65-F5344CB8AC3E}">
        <p14:creationId xmlns:p14="http://schemas.microsoft.com/office/powerpoint/2010/main" val="4107708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571458" y="449201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altLang="en-US" sz="2800" b="1" dirty="0">
                <a:solidFill>
                  <a:schemeClr val="bg1"/>
                </a:solidFill>
              </a:rPr>
              <a:t>Concept Check </a:t>
            </a:r>
            <a:endParaRPr lang="en-US" altLang="en-US" sz="4000" b="1" dirty="0">
              <a:solidFill>
                <a:schemeClr val="bg1"/>
              </a:solidFill>
              <a:sym typeface="Wingdings" panose="05000000000000000000" pitchFamily="2" charset="2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9F1268E9-5744-1EC6-309F-506D6F6E6084}"/>
              </a:ext>
            </a:extLst>
          </p:cNvPr>
          <p:cNvSpPr txBox="1">
            <a:spLocks noChangeArrowheads="1"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0488" tIns="44450" rIns="90488" bIns="4445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endParaRPr lang="en-US" altLang="en-US" sz="2800" dirty="0">
              <a:sym typeface="Wingdings" panose="05000000000000000000" pitchFamily="2" charset="2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6FE85328-15F9-B6DB-F313-F31048DD858A}"/>
              </a:ext>
            </a:extLst>
          </p:cNvPr>
          <p:cNvSpPr txBox="1">
            <a:spLocks noChangeArrowheads="1"/>
          </p:cNvSpPr>
          <p:nvPr/>
        </p:nvSpPr>
        <p:spPr>
          <a:xfrm>
            <a:off x="2022438" y="1600200"/>
            <a:ext cx="8188362" cy="413853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699">
            <a:solidFill>
              <a:schemeClr val="tx2"/>
            </a:solidFill>
          </a:ln>
        </p:spPr>
        <p:txBody>
          <a:bodyPr vert="horz" lIns="90488" tIns="44450" rIns="90488" bIns="4445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Times" pitchFamily="34" charset="0"/>
              <a:buNone/>
              <a:defRPr/>
            </a:pPr>
            <a:r>
              <a:rPr lang="en-US">
                <a:solidFill>
                  <a:schemeClr val="tx2"/>
                </a:solidFill>
                <a:cs typeface="Arial" pitchFamily="34" charset="0"/>
              </a:rPr>
              <a:t> 	</a:t>
            </a:r>
            <a:r>
              <a:rPr lang="en-US">
                <a:cs typeface="Arial" pitchFamily="34" charset="0"/>
              </a:rPr>
              <a:t>Redmond Awnings, a division of Wrap-up Corp., has a net operating income of $60,000 and average operating assets of $300,000. The required rate of return for the company is 15%. What is the division’s residual income?</a:t>
            </a:r>
          </a:p>
          <a:p>
            <a:pPr lvl="1">
              <a:buFont typeface="Wingdings" pitchFamily="2" charset="2"/>
              <a:buNone/>
              <a:defRPr/>
            </a:pPr>
            <a:r>
              <a:rPr lang="en-US" sz="3200">
                <a:solidFill>
                  <a:schemeClr val="bg1">
                    <a:lumMod val="75000"/>
                  </a:schemeClr>
                </a:solidFill>
                <a:cs typeface="Arial" pitchFamily="34" charset="0"/>
              </a:rPr>
              <a:t>a. $240,000</a:t>
            </a:r>
          </a:p>
          <a:p>
            <a:pPr lvl="1">
              <a:buFont typeface="Wingdings" pitchFamily="2" charset="2"/>
              <a:buNone/>
              <a:defRPr/>
            </a:pPr>
            <a:r>
              <a:rPr lang="en-US" sz="3200">
                <a:solidFill>
                  <a:schemeClr val="bg1">
                    <a:lumMod val="75000"/>
                  </a:schemeClr>
                </a:solidFill>
                <a:cs typeface="Arial" pitchFamily="34" charset="0"/>
              </a:rPr>
              <a:t>b. $  45,000</a:t>
            </a:r>
          </a:p>
          <a:p>
            <a:pPr lvl="1">
              <a:buFont typeface="Wingdings" pitchFamily="2" charset="2"/>
              <a:buNone/>
              <a:defRPr/>
            </a:pPr>
            <a:r>
              <a:rPr lang="en-US" sz="3200">
                <a:cs typeface="Arial" pitchFamily="34" charset="0"/>
              </a:rPr>
              <a:t>c. $  15,000</a:t>
            </a:r>
          </a:p>
          <a:p>
            <a:pPr lvl="1">
              <a:buFont typeface="Wingdings" pitchFamily="2" charset="2"/>
              <a:buNone/>
              <a:defRPr/>
            </a:pPr>
            <a:r>
              <a:rPr lang="en-US" sz="3200">
                <a:solidFill>
                  <a:schemeClr val="bg1">
                    <a:lumMod val="75000"/>
                  </a:schemeClr>
                </a:solidFill>
                <a:cs typeface="Arial" pitchFamily="34" charset="0"/>
              </a:rPr>
              <a:t>d. $  51,000</a:t>
            </a:r>
            <a:endParaRPr lang="en-US" sz="3200" dirty="0">
              <a:solidFill>
                <a:schemeClr val="bg1">
                  <a:lumMod val="75000"/>
                </a:schemeClr>
              </a:solidFill>
              <a:cs typeface="Arial" pitchFamily="34" charset="0"/>
            </a:endParaRPr>
          </a:p>
        </p:txBody>
      </p:sp>
      <p:sp>
        <p:nvSpPr>
          <p:cNvPr id="8" name="Text Box 5">
            <a:extLst>
              <a:ext uri="{FF2B5EF4-FFF2-40B4-BE49-F238E27FC236}">
                <a16:creationId xmlns:a16="http://schemas.microsoft.com/office/drawing/2014/main" id="{2B46A850-0906-A83E-4CD9-DB28819835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6800" y="4495801"/>
            <a:ext cx="5181600" cy="925513"/>
          </a:xfrm>
          <a:prstGeom prst="rect">
            <a:avLst/>
          </a:prstGeom>
          <a:solidFill>
            <a:srgbClr val="FFFFFF"/>
          </a:solidFill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b="1" dirty="0">
                <a:solidFill>
                  <a:schemeClr val="tx2"/>
                </a:solidFill>
              </a:rPr>
              <a:t>Net operating income		      $60,000</a:t>
            </a:r>
          </a:p>
          <a:p>
            <a:pPr>
              <a:defRPr/>
            </a:pPr>
            <a:r>
              <a:rPr lang="en-US" b="1" dirty="0">
                <a:solidFill>
                  <a:schemeClr val="tx2"/>
                </a:solidFill>
              </a:rPr>
              <a:t>Required return (15% of $300,000)      (</a:t>
            </a:r>
            <a:r>
              <a:rPr lang="en-US" b="1" u="sng" dirty="0">
                <a:solidFill>
                  <a:schemeClr val="tx2"/>
                </a:solidFill>
              </a:rPr>
              <a:t>45,000)</a:t>
            </a:r>
            <a:endParaRPr lang="en-US" b="1" dirty="0">
              <a:solidFill>
                <a:schemeClr val="tx2"/>
              </a:solidFill>
            </a:endParaRPr>
          </a:p>
          <a:p>
            <a:pPr>
              <a:defRPr/>
            </a:pPr>
            <a:r>
              <a:rPr lang="en-US" b="1" dirty="0">
                <a:solidFill>
                  <a:schemeClr val="tx2"/>
                </a:solidFill>
              </a:rPr>
              <a:t>Residual income			      </a:t>
            </a:r>
            <a:r>
              <a:rPr lang="en-US" b="1" u="dbl" dirty="0">
                <a:solidFill>
                  <a:schemeClr val="tx2"/>
                </a:solidFill>
              </a:rPr>
              <a:t>$15,000</a:t>
            </a:r>
          </a:p>
        </p:txBody>
      </p:sp>
    </p:spTree>
    <p:extLst>
      <p:ext uri="{BB962C8B-B14F-4D97-AF65-F5344CB8AC3E}">
        <p14:creationId xmlns:p14="http://schemas.microsoft.com/office/powerpoint/2010/main" val="225574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 autoUpdateAnimBg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altLang="en-US" sz="2800" b="1" dirty="0">
                <a:solidFill>
                  <a:schemeClr val="bg1"/>
                </a:solidFill>
              </a:rPr>
              <a:t>Concept Check </a:t>
            </a:r>
            <a:endParaRPr lang="en-US" altLang="en-US" sz="4000" b="1" dirty="0">
              <a:solidFill>
                <a:schemeClr val="bg1"/>
              </a:solidFill>
              <a:sym typeface="Wingdings" panose="05000000000000000000" pitchFamily="2" charset="2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E9EE517F-E12D-F6DF-31AF-EC5AB540FB3E}"/>
              </a:ext>
            </a:extLst>
          </p:cNvPr>
          <p:cNvSpPr txBox="1">
            <a:spLocks noChangeArrowheads="1"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0488" tIns="44450" rIns="90488" bIns="4445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endParaRPr lang="en-US" altLang="en-US" sz="2800" dirty="0">
              <a:sym typeface="Wingdings" panose="05000000000000000000" pitchFamily="2" charset="2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C2F309C3-4629-8346-8BAC-3B63FFFE90A9}"/>
              </a:ext>
            </a:extLst>
          </p:cNvPr>
          <p:cNvSpPr txBox="1">
            <a:spLocks noChangeArrowheads="1"/>
          </p:cNvSpPr>
          <p:nvPr/>
        </p:nvSpPr>
        <p:spPr>
          <a:xfrm>
            <a:off x="2019300" y="1824341"/>
            <a:ext cx="8153400" cy="3733800"/>
          </a:xfrm>
          <a:prstGeom prst="rect">
            <a:avLst/>
          </a:prstGeom>
          <a:solidFill>
            <a:srgbClr val="EDECD2"/>
          </a:solidFill>
          <a:ln w="12699">
            <a:solidFill>
              <a:schemeClr val="tx2"/>
            </a:solidFill>
          </a:ln>
        </p:spPr>
        <p:txBody>
          <a:bodyPr vert="horz" lIns="90488" tIns="44450" rIns="90488" bIns="4445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Times" panose="02020603050405020304" pitchFamily="18" charset="0"/>
              <a:buNone/>
              <a:defRPr/>
            </a:pPr>
            <a:r>
              <a:rPr lang="en-US" altLang="en-US" b="1">
                <a:solidFill>
                  <a:schemeClr val="tx2"/>
                </a:solidFill>
                <a:cs typeface="Arial" panose="020B0604020202020204" pitchFamily="34" charset="0"/>
              </a:rPr>
              <a:t> 	</a:t>
            </a:r>
            <a:r>
              <a:rPr lang="en-US" altLang="en-US">
                <a:solidFill>
                  <a:schemeClr val="tx1">
                    <a:lumMod val="95000"/>
                    <a:lumOff val="5000"/>
                  </a:schemeClr>
                </a:solidFill>
                <a:cs typeface="Arial" panose="020B0604020202020204" pitchFamily="34" charset="0"/>
              </a:rPr>
              <a:t>If the manager of the Redmond Awnings division is evaluated based on residual income, will she want to make an investment of $100,000 that would generate additional net operating income of $18,000 per year?</a:t>
            </a:r>
          </a:p>
          <a:p>
            <a:pPr lvl="1">
              <a:buFont typeface="Wingdings" panose="05000000000000000000" pitchFamily="2" charset="2"/>
              <a:buNone/>
              <a:defRPr/>
            </a:pPr>
            <a:r>
              <a:rPr lang="en-US" altLang="en-US" sz="3200">
                <a:solidFill>
                  <a:schemeClr val="tx1">
                    <a:lumMod val="95000"/>
                    <a:lumOff val="5000"/>
                  </a:schemeClr>
                </a:solidFill>
                <a:cs typeface="Arial" panose="020B0604020202020204" pitchFamily="34" charset="0"/>
              </a:rPr>
              <a:t>a. Yes</a:t>
            </a:r>
          </a:p>
          <a:p>
            <a:pPr lvl="1">
              <a:buFont typeface="Wingdings" panose="05000000000000000000" pitchFamily="2" charset="2"/>
              <a:buNone/>
              <a:defRPr/>
            </a:pPr>
            <a:r>
              <a:rPr lang="en-US" altLang="en-US" sz="3200">
                <a:solidFill>
                  <a:schemeClr val="tx1">
                    <a:lumMod val="95000"/>
                    <a:lumOff val="5000"/>
                  </a:schemeClr>
                </a:solidFill>
                <a:cs typeface="Arial" panose="020B0604020202020204" pitchFamily="34" charset="0"/>
              </a:rPr>
              <a:t>b. No</a:t>
            </a:r>
            <a:endParaRPr lang="en-US" altLang="en-US" sz="3200" dirty="0">
              <a:solidFill>
                <a:schemeClr val="tx1">
                  <a:lumMod val="95000"/>
                  <a:lumOff val="5000"/>
                </a:schemeClr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1100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altLang="en-US" sz="2800" b="1" dirty="0">
                <a:solidFill>
                  <a:schemeClr val="bg1"/>
                </a:solidFill>
              </a:rPr>
              <a:t>Concept Check </a:t>
            </a:r>
            <a:endParaRPr lang="en-US" altLang="en-US" sz="4000" b="1" dirty="0">
              <a:solidFill>
                <a:schemeClr val="bg1"/>
              </a:solidFill>
              <a:sym typeface="Wingdings" panose="05000000000000000000" pitchFamily="2" charset="2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6DF9B343-128B-1C3C-44E2-EAE5B272287F}"/>
              </a:ext>
            </a:extLst>
          </p:cNvPr>
          <p:cNvSpPr txBox="1">
            <a:spLocks noChangeArrowheads="1"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0488" tIns="44450" rIns="90488" bIns="4445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endParaRPr lang="en-US" altLang="en-US" sz="2800" dirty="0">
              <a:sym typeface="Wingdings" panose="05000000000000000000" pitchFamily="2" charset="2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7295BD27-751A-987F-A01F-15673A274C59}"/>
              </a:ext>
            </a:extLst>
          </p:cNvPr>
          <p:cNvSpPr txBox="1">
            <a:spLocks noChangeArrowheads="1"/>
          </p:cNvSpPr>
          <p:nvPr/>
        </p:nvSpPr>
        <p:spPr>
          <a:xfrm>
            <a:off x="2057400" y="1600200"/>
            <a:ext cx="8153400" cy="3733800"/>
          </a:xfrm>
          <a:prstGeom prst="rect">
            <a:avLst/>
          </a:prstGeom>
          <a:solidFill>
            <a:srgbClr val="EDECD2"/>
          </a:solidFill>
          <a:ln w="12699">
            <a:solidFill>
              <a:schemeClr val="tx2"/>
            </a:solidFill>
          </a:ln>
        </p:spPr>
        <p:txBody>
          <a:bodyPr vert="horz" lIns="90488" tIns="44450" rIns="90488" bIns="4445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Times" pitchFamily="34" charset="0"/>
              <a:buNone/>
              <a:defRPr/>
            </a:pPr>
            <a:r>
              <a:rPr lang="en-US" b="1">
                <a:solidFill>
                  <a:schemeClr val="tx2"/>
                </a:solidFill>
                <a:cs typeface="Arial" pitchFamily="34" charset="0"/>
              </a:rPr>
              <a:t> 	</a:t>
            </a:r>
            <a:r>
              <a:rPr lang="en-US">
                <a:solidFill>
                  <a:schemeClr val="tx1">
                    <a:lumMod val="95000"/>
                    <a:lumOff val="5000"/>
                  </a:schemeClr>
                </a:solidFill>
                <a:cs typeface="Arial" pitchFamily="34" charset="0"/>
              </a:rPr>
              <a:t>If the manager of the Redmond Awnings division is evaluated based on residual income, will she want to make an investment of $100,000 that would generate additional net operating income of $18,000 per year?</a:t>
            </a:r>
          </a:p>
          <a:p>
            <a:pPr lvl="1">
              <a:buFont typeface="Wingdings" pitchFamily="2" charset="2"/>
              <a:buNone/>
              <a:defRPr/>
            </a:pPr>
            <a:r>
              <a:rPr lang="en-US" sz="3200">
                <a:solidFill>
                  <a:schemeClr val="tx1">
                    <a:lumMod val="95000"/>
                    <a:lumOff val="5000"/>
                  </a:schemeClr>
                </a:solidFill>
                <a:cs typeface="Arial" pitchFamily="34" charset="0"/>
              </a:rPr>
              <a:t>a. Yes</a:t>
            </a:r>
          </a:p>
          <a:p>
            <a:pPr lvl="1">
              <a:buFont typeface="Wingdings" pitchFamily="2" charset="2"/>
              <a:buNone/>
              <a:defRPr/>
            </a:pPr>
            <a:r>
              <a:rPr lang="en-US" sz="3200">
                <a:solidFill>
                  <a:schemeClr val="bg1">
                    <a:lumMod val="50000"/>
                  </a:schemeClr>
                </a:solidFill>
                <a:cs typeface="Arial" pitchFamily="34" charset="0"/>
              </a:rPr>
              <a:t>b. No</a:t>
            </a:r>
            <a:endParaRPr lang="en-US" sz="3200" dirty="0">
              <a:solidFill>
                <a:schemeClr val="bg1">
                  <a:lumMod val="50000"/>
                </a:schemeClr>
              </a:solidFill>
              <a:cs typeface="Arial" pitchFamily="34" charset="0"/>
            </a:endParaRPr>
          </a:p>
        </p:txBody>
      </p:sp>
      <p:sp>
        <p:nvSpPr>
          <p:cNvPr id="8" name="Text Box 5">
            <a:extLst>
              <a:ext uri="{FF2B5EF4-FFF2-40B4-BE49-F238E27FC236}">
                <a16:creationId xmlns:a16="http://schemas.microsoft.com/office/drawing/2014/main" id="{5C3D8545-6C93-7B11-0EB0-4D160798D9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0" y="4622800"/>
            <a:ext cx="6400800" cy="1625600"/>
          </a:xfrm>
          <a:prstGeom prst="rect">
            <a:avLst/>
          </a:prstGeom>
          <a:solidFill>
            <a:srgbClr val="FFFFFF"/>
          </a:solidFill>
          <a:ln w="9525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2000" b="1" dirty="0">
                <a:solidFill>
                  <a:schemeClr val="tx2"/>
                </a:solidFill>
              </a:rPr>
              <a:t>Net operating income		                     $78,000</a:t>
            </a:r>
          </a:p>
          <a:p>
            <a:pPr>
              <a:defRPr/>
            </a:pPr>
            <a:r>
              <a:rPr lang="en-US" sz="2000" b="1" dirty="0">
                <a:solidFill>
                  <a:schemeClr val="tx2"/>
                </a:solidFill>
              </a:rPr>
              <a:t>Required return (15% of $400,000)                (</a:t>
            </a:r>
            <a:r>
              <a:rPr lang="en-US" sz="2000" b="1" u="sng" dirty="0">
                <a:solidFill>
                  <a:schemeClr val="tx2"/>
                </a:solidFill>
              </a:rPr>
              <a:t>60,000)</a:t>
            </a:r>
            <a:endParaRPr lang="en-US" sz="2000" b="1" dirty="0">
              <a:solidFill>
                <a:schemeClr val="tx2"/>
              </a:solidFill>
            </a:endParaRPr>
          </a:p>
          <a:p>
            <a:pPr>
              <a:defRPr/>
            </a:pPr>
            <a:r>
              <a:rPr lang="en-US" sz="2000" b="1" dirty="0">
                <a:solidFill>
                  <a:schemeClr val="tx2"/>
                </a:solidFill>
              </a:rPr>
              <a:t>Residual income			        </a:t>
            </a:r>
            <a:r>
              <a:rPr lang="en-US" sz="2000" b="1" u="dbl" dirty="0">
                <a:solidFill>
                  <a:schemeClr val="tx2"/>
                </a:solidFill>
              </a:rPr>
              <a:t>$18,000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</a:p>
          <a:p>
            <a:pPr>
              <a:defRPr/>
            </a:pPr>
            <a:endParaRPr lang="en-US" sz="2000" b="1" dirty="0">
              <a:solidFill>
                <a:schemeClr val="tx2"/>
              </a:solidFill>
            </a:endParaRPr>
          </a:p>
          <a:p>
            <a:pPr>
              <a:defRPr/>
            </a:pPr>
            <a:r>
              <a:rPr lang="en-US" sz="2000" b="1" dirty="0">
                <a:solidFill>
                  <a:schemeClr val="tx2"/>
                </a:solidFill>
              </a:rPr>
              <a:t>Yields an increase of $3,000 in the residual income.</a:t>
            </a:r>
          </a:p>
        </p:txBody>
      </p:sp>
    </p:spTree>
    <p:extLst>
      <p:ext uri="{BB962C8B-B14F-4D97-AF65-F5344CB8AC3E}">
        <p14:creationId xmlns:p14="http://schemas.microsoft.com/office/powerpoint/2010/main" val="3119098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 autoUpdateAnimBg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52101" y="414349"/>
            <a:ext cx="5608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chemeClr val="bg1"/>
                </a:solidFill>
              </a:rPr>
              <a:t>Divisional Comparisons and </a:t>
            </a:r>
            <a:br>
              <a:rPr lang="en-US" sz="2800" b="1" dirty="0">
                <a:solidFill>
                  <a:schemeClr val="bg1"/>
                </a:solidFill>
              </a:rPr>
            </a:br>
            <a:r>
              <a:rPr lang="en-US" sz="2800" b="1" dirty="0">
                <a:solidFill>
                  <a:schemeClr val="bg1"/>
                </a:solidFill>
              </a:rPr>
              <a:t>Residual Income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6A80918F-7847-9328-5D84-F5D18C7FF795}"/>
              </a:ext>
            </a:extLst>
          </p:cNvPr>
          <p:cNvSpPr txBox="1">
            <a:spLocks noChangeArrowheads="1"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endParaRPr lang="en-US" dirty="0"/>
          </a:p>
        </p:txBody>
      </p:sp>
      <p:sp>
        <p:nvSpPr>
          <p:cNvPr id="7" name="Text Box 3">
            <a:extLst>
              <a:ext uri="{FF2B5EF4-FFF2-40B4-BE49-F238E27FC236}">
                <a16:creationId xmlns:a16="http://schemas.microsoft.com/office/drawing/2014/main" id="{B405E535-CFB0-28D7-5815-4780B8992F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68371" y="1615363"/>
            <a:ext cx="3581400" cy="417512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en-US" sz="2800" b="1" dirty="0">
                <a:solidFill>
                  <a:schemeClr val="tx2">
                    <a:lumMod val="50000"/>
                  </a:schemeClr>
                </a:solidFill>
              </a:rPr>
              <a:t>The residual income approach has one major disadvantage.  </a:t>
            </a:r>
          </a:p>
          <a:p>
            <a:pPr algn="ctr" eaLnBrk="1" hangingPunct="1">
              <a:spcBef>
                <a:spcPct val="50000"/>
              </a:spcBef>
              <a:defRPr/>
            </a:pPr>
            <a:r>
              <a:rPr lang="en-US" sz="2800" b="1" dirty="0">
                <a:solidFill>
                  <a:schemeClr val="tx2">
                    <a:lumMod val="50000"/>
                  </a:schemeClr>
                </a:solidFill>
              </a:rPr>
              <a:t>It cannot be used  to compare the performance of divisions of different sizes.</a:t>
            </a:r>
          </a:p>
        </p:txBody>
      </p:sp>
    </p:spTree>
    <p:extLst>
      <p:ext uri="{BB962C8B-B14F-4D97-AF65-F5344CB8AC3E}">
        <p14:creationId xmlns:p14="http://schemas.microsoft.com/office/powerpoint/2010/main" val="670627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altLang="en-US" sz="2800" b="1" dirty="0">
                <a:solidFill>
                  <a:schemeClr val="bg1"/>
                </a:solidFill>
              </a:rPr>
              <a:t>Zephyr, Inc. – Part 1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graphicFrame>
        <p:nvGraphicFramePr>
          <p:cNvPr id="4" name="Object 2">
            <a:extLst>
              <a:ext uri="{FF2B5EF4-FFF2-40B4-BE49-F238E27FC236}">
                <a16:creationId xmlns:a16="http://schemas.microsoft.com/office/drawing/2014/main" id="{8B463149-EEEA-D5E5-B594-C0CA9FF1B25C}"/>
              </a:ext>
            </a:extLst>
          </p:cNvPr>
          <p:cNvGraphicFramePr>
            <a:graphicFrameLocks/>
          </p:cNvGraphicFramePr>
          <p:nvPr/>
        </p:nvGraphicFramePr>
        <p:xfrm>
          <a:off x="2726532" y="2971801"/>
          <a:ext cx="6738937" cy="3400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8" imgW="3181395" imgH="1543050" progId="Excel.Sheet.8">
                  <p:embed/>
                </p:oleObj>
              </mc:Choice>
              <mc:Fallback>
                <p:oleObj name="Worksheet" r:id="rId8" imgW="3181395" imgH="1543050" progId="Excel.Sheet.8">
                  <p:embed/>
                  <p:pic>
                    <p:nvPicPr>
                      <p:cNvPr id="73730" name="Object 2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26532" y="2971801"/>
                        <a:ext cx="6738937" cy="3400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dist="107763" dir="2700000"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2">
            <a:extLst>
              <a:ext uri="{FF2B5EF4-FFF2-40B4-BE49-F238E27FC236}">
                <a16:creationId xmlns:a16="http://schemas.microsoft.com/office/drawing/2014/main" id="{EDF59064-1614-CD71-6AAB-9627DDE1F0D8}"/>
              </a:ext>
            </a:extLst>
          </p:cNvPr>
          <p:cNvSpPr txBox="1">
            <a:spLocks noChangeArrowheads="1"/>
          </p:cNvSpPr>
          <p:nvPr/>
        </p:nvSpPr>
        <p:spPr>
          <a:xfrm>
            <a:off x="2286000" y="274638"/>
            <a:ext cx="817245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endParaRPr lang="en-US" altLang="en-US" dirty="0"/>
          </a:p>
        </p:txBody>
      </p:sp>
      <p:grpSp>
        <p:nvGrpSpPr>
          <p:cNvPr id="8" name="Group 10">
            <a:extLst>
              <a:ext uri="{FF2B5EF4-FFF2-40B4-BE49-F238E27FC236}">
                <a16:creationId xmlns:a16="http://schemas.microsoft.com/office/drawing/2014/main" id="{8D4DF18A-F063-325D-28E7-9E7E02F27BBE}"/>
              </a:ext>
            </a:extLst>
          </p:cNvPr>
          <p:cNvGrpSpPr>
            <a:grpSpLocks/>
          </p:cNvGrpSpPr>
          <p:nvPr/>
        </p:nvGrpSpPr>
        <p:grpSpPr bwMode="auto">
          <a:xfrm>
            <a:off x="1866900" y="1539876"/>
            <a:ext cx="8724900" cy="1423989"/>
            <a:chOff x="342900" y="1416050"/>
            <a:chExt cx="8724900" cy="1423989"/>
          </a:xfrm>
        </p:grpSpPr>
        <p:grpSp>
          <p:nvGrpSpPr>
            <p:cNvPr id="9" name="Group 4">
              <a:extLst>
                <a:ext uri="{FF2B5EF4-FFF2-40B4-BE49-F238E27FC236}">
                  <a16:creationId xmlns:a16="http://schemas.microsoft.com/office/drawing/2014/main" id="{64C886F0-1ABF-8005-B9AD-675CA33A136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42900" y="1416050"/>
              <a:ext cx="4800601" cy="1414463"/>
              <a:chOff x="216" y="988"/>
              <a:chExt cx="3024" cy="891"/>
            </a:xfrm>
          </p:grpSpPr>
          <p:sp>
            <p:nvSpPr>
              <p:cNvPr id="14" name="Line 5">
                <a:extLst>
                  <a:ext uri="{FF2B5EF4-FFF2-40B4-BE49-F238E27FC236}">
                    <a16:creationId xmlns:a16="http://schemas.microsoft.com/office/drawing/2014/main" id="{F146E26E-F460-3ECB-CF23-1F6CFAC1627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328" y="1255"/>
                <a:ext cx="912" cy="624"/>
              </a:xfrm>
              <a:prstGeom prst="line">
                <a:avLst/>
              </a:prstGeom>
              <a:noFill/>
              <a:ln w="57150">
                <a:solidFill>
                  <a:schemeClr val="accent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15" name="Rectangle 6">
                <a:extLst>
                  <a:ext uri="{FF2B5EF4-FFF2-40B4-BE49-F238E27FC236}">
                    <a16:creationId xmlns:a16="http://schemas.microsoft.com/office/drawing/2014/main" id="{993E11AE-C46B-8568-B52A-1212C0168C8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6" y="988"/>
                <a:ext cx="2400" cy="624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 eaLnBrk="1" hangingPunct="1">
                  <a:spcBef>
                    <a:spcPct val="50000"/>
                  </a:spcBef>
                  <a:defRPr/>
                </a:pPr>
                <a:r>
                  <a:rPr lang="en-US" sz="2000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anose="020B0604020202020204" pitchFamily="34" charset="0"/>
                  </a:rPr>
                  <a:t>Recall the following information for the Retail Division of Zephyr, Inc</a:t>
                </a:r>
                <a:r>
                  <a:rPr lang="en-US" sz="2000" b="1" dirty="0">
                    <a:solidFill>
                      <a:srgbClr val="FFFF9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anose="020B0604020202020204" pitchFamily="34" charset="0"/>
                  </a:rPr>
                  <a:t>.  </a:t>
                </a:r>
                <a:endParaRPr lang="en-US" sz="10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"/>
                </a:endParaRPr>
              </a:p>
            </p:txBody>
          </p:sp>
        </p:grpSp>
        <p:grpSp>
          <p:nvGrpSpPr>
            <p:cNvPr id="11" name="Group 7">
              <a:extLst>
                <a:ext uri="{FF2B5EF4-FFF2-40B4-BE49-F238E27FC236}">
                  <a16:creationId xmlns:a16="http://schemas.microsoft.com/office/drawing/2014/main" id="{7B84905E-F46F-8BD2-F941-D2623F2B172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257800" y="1416051"/>
              <a:ext cx="3810000" cy="1423988"/>
              <a:chOff x="3312" y="988"/>
              <a:chExt cx="2400" cy="897"/>
            </a:xfrm>
          </p:grpSpPr>
          <p:sp>
            <p:nvSpPr>
              <p:cNvPr id="12" name="Line 8">
                <a:extLst>
                  <a:ext uri="{FF2B5EF4-FFF2-40B4-BE49-F238E27FC236}">
                    <a16:creationId xmlns:a16="http://schemas.microsoft.com/office/drawing/2014/main" id="{BBB67F0A-200D-9D67-38E4-046E58D269D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512" y="1291"/>
                <a:ext cx="192" cy="594"/>
              </a:xfrm>
              <a:prstGeom prst="line">
                <a:avLst/>
              </a:prstGeom>
              <a:noFill/>
              <a:ln w="57150">
                <a:solidFill>
                  <a:schemeClr val="accent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13" name="Rectangle 9">
                <a:extLst>
                  <a:ext uri="{FF2B5EF4-FFF2-40B4-BE49-F238E27FC236}">
                    <a16:creationId xmlns:a16="http://schemas.microsoft.com/office/drawing/2014/main" id="{70041AA5-D9A8-4DCC-9604-E61117FE210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12" y="988"/>
                <a:ext cx="2400" cy="624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 eaLnBrk="1" hangingPunct="1">
                  <a:spcBef>
                    <a:spcPct val="50000"/>
                  </a:spcBef>
                  <a:defRPr/>
                </a:pPr>
                <a:r>
                  <a:rPr lang="en-US" sz="2000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anose="020B0604020202020204" pitchFamily="34" charset="0"/>
                  </a:rPr>
                  <a:t>Assume the following information for the Wholesale Division of Zephyr, Inc.  </a:t>
                </a:r>
                <a:endParaRPr lang="en-US" sz="1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270936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altLang="en-US" sz="2800" b="1" dirty="0">
                <a:solidFill>
                  <a:schemeClr val="bg1"/>
                </a:solidFill>
              </a:rPr>
              <a:t>Zephyr, Inc. – Part 2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54B634D7-3B9C-A607-2B61-9E1CFE507EF2}"/>
              </a:ext>
            </a:extLst>
          </p:cNvPr>
          <p:cNvSpPr txBox="1">
            <a:spLocks noChangeArrowheads="1"/>
          </p:cNvSpPr>
          <p:nvPr/>
        </p:nvSpPr>
        <p:spPr>
          <a:xfrm>
            <a:off x="2286000" y="274638"/>
            <a:ext cx="817245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endParaRPr lang="en-US" altLang="en-US" dirty="0"/>
          </a:p>
        </p:txBody>
      </p:sp>
      <p:sp>
        <p:nvSpPr>
          <p:cNvPr id="7" name="Text Box 4">
            <a:extLst>
              <a:ext uri="{FF2B5EF4-FFF2-40B4-BE49-F238E27FC236}">
                <a16:creationId xmlns:a16="http://schemas.microsoft.com/office/drawing/2014/main" id="{7EDE83F6-CE01-26E1-2331-486D05932A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1650" y="1961881"/>
            <a:ext cx="8686800" cy="3293209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just" eaLnBrk="1" hangingPunct="1">
              <a:spcBef>
                <a:spcPct val="50000"/>
              </a:spcBef>
              <a:defRPr/>
            </a:pPr>
            <a:r>
              <a:rPr lang="en-US" altLang="en-US" sz="2600" b="1" dirty="0"/>
              <a:t>The residual income numbers suggest that the Wholesale Division </a:t>
            </a:r>
            <a:r>
              <a:rPr lang="en-US" altLang="en-US" sz="2600" b="1" dirty="0">
                <a:solidFill>
                  <a:schemeClr val="accent1">
                    <a:lumMod val="50000"/>
                  </a:schemeClr>
                </a:solidFill>
              </a:rPr>
              <a:t>outperformed</a:t>
            </a:r>
            <a:r>
              <a:rPr lang="en-US" altLang="en-US" sz="2600" b="1" dirty="0">
                <a:solidFill>
                  <a:schemeClr val="tx2"/>
                </a:solidFill>
              </a:rPr>
              <a:t> </a:t>
            </a:r>
            <a:r>
              <a:rPr lang="en-US" altLang="en-US" sz="2600" b="1" dirty="0"/>
              <a:t>the Retail Division because its residual income is $10,000 higher.  However, the Retail Division earned an ROI of 30% compared to an ROI of 22% for the Wholesale Division.  The Wholesale Division’s residual income is larger than the Retail Division simply because it is a bigger division.</a:t>
            </a:r>
          </a:p>
        </p:txBody>
      </p:sp>
    </p:spTree>
    <p:extLst>
      <p:ext uri="{BB962C8B-B14F-4D97-AF65-F5344CB8AC3E}">
        <p14:creationId xmlns:p14="http://schemas.microsoft.com/office/powerpoint/2010/main" val="1517152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2" name="Text Box 13">
            <a:extLst>
              <a:ext uri="{FF2B5EF4-FFF2-40B4-BE49-F238E27FC236}">
                <a16:creationId xmlns:a16="http://schemas.microsoft.com/office/drawing/2014/main" id="{39169374-A1BC-1C4F-BEB5-D4755F66C9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0" y="2605088"/>
            <a:ext cx="5334000" cy="1662112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6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3400" b="1" dirty="0">
                <a:solidFill>
                  <a:schemeClr val="accent6">
                    <a:lumMod val="75000"/>
                  </a:schemeClr>
                </a:solidFill>
                <a:latin typeface="+mj-lt"/>
              </a:rPr>
              <a:t>Understand how to construct and use a balanced scorecard.</a:t>
            </a:r>
          </a:p>
        </p:txBody>
      </p:sp>
    </p:spTree>
    <p:extLst>
      <p:ext uri="{BB962C8B-B14F-4D97-AF65-F5344CB8AC3E}">
        <p14:creationId xmlns:p14="http://schemas.microsoft.com/office/powerpoint/2010/main" val="343439664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altLang="en-US" sz="2800" b="1" dirty="0">
                <a:solidFill>
                  <a:schemeClr val="bg1"/>
                </a:solidFill>
              </a:rPr>
              <a:t>The Balanced Scorecard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68EE50A6-35B8-A2B1-E135-A3E61EB9DF8B}"/>
              </a:ext>
            </a:extLst>
          </p:cNvPr>
          <p:cNvSpPr txBox="1">
            <a:spLocks noChangeArrowheads="1"/>
          </p:cNvSpPr>
          <p:nvPr/>
        </p:nvSpPr>
        <p:spPr>
          <a:xfrm>
            <a:off x="2286000" y="274638"/>
            <a:ext cx="8172450" cy="1143000"/>
          </a:xfrm>
          <a:prstGeom prst="rect">
            <a:avLst/>
          </a:prstGeom>
        </p:spPr>
        <p:txBody>
          <a:bodyPr vert="horz" lIns="90488" tIns="44450" rIns="90488" bIns="4445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endParaRPr lang="en-US" altLang="en-US" dirty="0"/>
          </a:p>
        </p:txBody>
      </p:sp>
      <p:sp>
        <p:nvSpPr>
          <p:cNvPr id="7" name="Text Box 3">
            <a:extLst>
              <a:ext uri="{FF2B5EF4-FFF2-40B4-BE49-F238E27FC236}">
                <a16:creationId xmlns:a16="http://schemas.microsoft.com/office/drawing/2014/main" id="{68C29454-F591-108D-99E8-2D9263C23A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9800" y="1447801"/>
            <a:ext cx="8001000" cy="1401763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2800" b="1" dirty="0">
                <a:latin typeface="Arial" panose="020B0604020202020204" pitchFamily="34" charset="0"/>
              </a:rPr>
              <a:t>Management translates its strategy into performance measures that employees understand and influence.</a:t>
            </a:r>
          </a:p>
        </p:txBody>
      </p:sp>
      <p:grpSp>
        <p:nvGrpSpPr>
          <p:cNvPr id="8" name="Group 5">
            <a:extLst>
              <a:ext uri="{FF2B5EF4-FFF2-40B4-BE49-F238E27FC236}">
                <a16:creationId xmlns:a16="http://schemas.microsoft.com/office/drawing/2014/main" id="{254DEC8B-CAEF-B5C2-B4DF-5C00A6D72E30}"/>
              </a:ext>
            </a:extLst>
          </p:cNvPr>
          <p:cNvGrpSpPr>
            <a:grpSpLocks/>
          </p:cNvGrpSpPr>
          <p:nvPr/>
        </p:nvGrpSpPr>
        <p:grpSpPr bwMode="auto">
          <a:xfrm>
            <a:off x="7124700" y="3124200"/>
            <a:ext cx="3162300" cy="1143000"/>
            <a:chOff x="3576" y="2016"/>
            <a:chExt cx="1992" cy="720"/>
          </a:xfrm>
        </p:grpSpPr>
        <p:sp>
          <p:nvSpPr>
            <p:cNvPr id="9" name="AutoShape 6">
              <a:extLst>
                <a:ext uri="{FF2B5EF4-FFF2-40B4-BE49-F238E27FC236}">
                  <a16:creationId xmlns:a16="http://schemas.microsoft.com/office/drawing/2014/main" id="{106DF3A2-97D9-954D-1279-D5DE2778FE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24" y="2016"/>
              <a:ext cx="1344" cy="720"/>
            </a:xfrm>
            <a:prstGeom prst="roundRect">
              <a:avLst>
                <a:gd name="adj" fmla="val 16667"/>
              </a:avLst>
            </a:prstGeom>
            <a:solidFill>
              <a:schemeClr val="accent3"/>
            </a:solidFill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US" sz="24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Customer</a:t>
              </a:r>
            </a:p>
          </p:txBody>
        </p:sp>
        <p:cxnSp>
          <p:nvCxnSpPr>
            <p:cNvPr id="11" name="AutoShape 7">
              <a:extLst>
                <a:ext uri="{FF2B5EF4-FFF2-40B4-BE49-F238E27FC236}">
                  <a16:creationId xmlns:a16="http://schemas.microsoft.com/office/drawing/2014/main" id="{43B745B0-4ABF-A86B-8DAB-8ACD3EAB88CB}"/>
                </a:ext>
              </a:extLst>
            </p:cNvPr>
            <p:cNvCxnSpPr>
              <a:cxnSpLocks noChangeShapeType="1"/>
              <a:endCxn id="9" idx="1"/>
            </p:cNvCxnSpPr>
            <p:nvPr/>
          </p:nvCxnSpPr>
          <p:spPr bwMode="auto">
            <a:xfrm flipV="1">
              <a:off x="3576" y="2376"/>
              <a:ext cx="648" cy="360"/>
            </a:xfrm>
            <a:prstGeom prst="straightConnector1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12" name="Group 8">
            <a:extLst>
              <a:ext uri="{FF2B5EF4-FFF2-40B4-BE49-F238E27FC236}">
                <a16:creationId xmlns:a16="http://schemas.microsoft.com/office/drawing/2014/main" id="{303CF3F6-D6B0-A62C-6770-6D17971425C3}"/>
              </a:ext>
            </a:extLst>
          </p:cNvPr>
          <p:cNvGrpSpPr>
            <a:grpSpLocks/>
          </p:cNvGrpSpPr>
          <p:nvPr/>
        </p:nvGrpSpPr>
        <p:grpSpPr bwMode="auto">
          <a:xfrm>
            <a:off x="7234238" y="5029200"/>
            <a:ext cx="3052762" cy="1143000"/>
            <a:chOff x="3645" y="3216"/>
            <a:chExt cx="1923" cy="720"/>
          </a:xfrm>
        </p:grpSpPr>
        <p:sp>
          <p:nvSpPr>
            <p:cNvPr id="13" name="AutoShape 9">
              <a:extLst>
                <a:ext uri="{FF2B5EF4-FFF2-40B4-BE49-F238E27FC236}">
                  <a16:creationId xmlns:a16="http://schemas.microsoft.com/office/drawing/2014/main" id="{8AF24218-01A7-891B-C3A8-B37D1F0E03D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24" y="3216"/>
              <a:ext cx="1344" cy="720"/>
            </a:xfrm>
            <a:prstGeom prst="roundRect">
              <a:avLst>
                <a:gd name="adj" fmla="val 16667"/>
              </a:avLst>
            </a:prstGeom>
            <a:solidFill>
              <a:schemeClr val="bg2">
                <a:lumMod val="50000"/>
              </a:schemeClr>
            </a:solidFill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US" sz="24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Learning</a:t>
              </a:r>
              <a:br>
                <a:rPr lang="en-US" sz="24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</a:br>
              <a:r>
                <a:rPr lang="en-US" sz="24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and growth</a:t>
              </a:r>
            </a:p>
          </p:txBody>
        </p:sp>
        <p:cxnSp>
          <p:nvCxnSpPr>
            <p:cNvPr id="14" name="AutoShape 10">
              <a:extLst>
                <a:ext uri="{FF2B5EF4-FFF2-40B4-BE49-F238E27FC236}">
                  <a16:creationId xmlns:a16="http://schemas.microsoft.com/office/drawing/2014/main" id="{29FCEC74-1BE8-5702-1B93-BD46F48DF37F}"/>
                </a:ext>
              </a:extLst>
            </p:cNvPr>
            <p:cNvCxnSpPr>
              <a:cxnSpLocks noChangeShapeType="1"/>
              <a:stCxn id="21" idx="5"/>
              <a:endCxn id="13" idx="1"/>
            </p:cNvCxnSpPr>
            <p:nvPr/>
          </p:nvCxnSpPr>
          <p:spPr bwMode="auto">
            <a:xfrm>
              <a:off x="3645" y="3329"/>
              <a:ext cx="579" cy="247"/>
            </a:xfrm>
            <a:prstGeom prst="straightConnector1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15" name="Group 11">
            <a:extLst>
              <a:ext uri="{FF2B5EF4-FFF2-40B4-BE49-F238E27FC236}">
                <a16:creationId xmlns:a16="http://schemas.microsoft.com/office/drawing/2014/main" id="{0CC56637-586B-EBEE-1D65-2A0BC9AD4C12}"/>
              </a:ext>
            </a:extLst>
          </p:cNvPr>
          <p:cNvGrpSpPr>
            <a:grpSpLocks/>
          </p:cNvGrpSpPr>
          <p:nvPr/>
        </p:nvGrpSpPr>
        <p:grpSpPr bwMode="auto">
          <a:xfrm>
            <a:off x="2209801" y="5105400"/>
            <a:ext cx="2976563" cy="1143000"/>
            <a:chOff x="480" y="3264"/>
            <a:chExt cx="1875" cy="720"/>
          </a:xfrm>
        </p:grpSpPr>
        <p:sp>
          <p:nvSpPr>
            <p:cNvPr id="16" name="AutoShape 12">
              <a:extLst>
                <a:ext uri="{FF2B5EF4-FFF2-40B4-BE49-F238E27FC236}">
                  <a16:creationId xmlns:a16="http://schemas.microsoft.com/office/drawing/2014/main" id="{EEA35D30-BAA5-2F25-BDED-70998F39695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0" y="3264"/>
              <a:ext cx="1344" cy="72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lumMod val="75000"/>
              </a:schemeClr>
            </a:solidFill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US" sz="24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Internal</a:t>
              </a:r>
              <a:br>
                <a:rPr lang="en-US" sz="24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</a:br>
              <a:r>
                <a:rPr lang="en-US" sz="24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business</a:t>
              </a:r>
              <a:br>
                <a:rPr lang="en-US" sz="24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</a:br>
              <a:r>
                <a:rPr lang="en-US" sz="24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processes</a:t>
              </a:r>
            </a:p>
          </p:txBody>
        </p:sp>
        <p:cxnSp>
          <p:nvCxnSpPr>
            <p:cNvPr id="17" name="AutoShape 13">
              <a:extLst>
                <a:ext uri="{FF2B5EF4-FFF2-40B4-BE49-F238E27FC236}">
                  <a16:creationId xmlns:a16="http://schemas.microsoft.com/office/drawing/2014/main" id="{C7DF0128-1503-9128-5A76-80FA361894F5}"/>
                </a:ext>
              </a:extLst>
            </p:cNvPr>
            <p:cNvCxnSpPr>
              <a:cxnSpLocks noChangeShapeType="1"/>
              <a:stCxn id="21" idx="3"/>
              <a:endCxn id="16" idx="3"/>
            </p:cNvCxnSpPr>
            <p:nvPr/>
          </p:nvCxnSpPr>
          <p:spPr bwMode="auto">
            <a:xfrm flipH="1">
              <a:off x="1824" y="3329"/>
              <a:ext cx="531" cy="295"/>
            </a:xfrm>
            <a:prstGeom prst="straightConnector1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18" name="Group 14">
            <a:extLst>
              <a:ext uri="{FF2B5EF4-FFF2-40B4-BE49-F238E27FC236}">
                <a16:creationId xmlns:a16="http://schemas.microsoft.com/office/drawing/2014/main" id="{5B2C32A1-8E25-E91C-B2D4-FEB9D585F035}"/>
              </a:ext>
            </a:extLst>
          </p:cNvPr>
          <p:cNvGrpSpPr>
            <a:grpSpLocks/>
          </p:cNvGrpSpPr>
          <p:nvPr/>
        </p:nvGrpSpPr>
        <p:grpSpPr bwMode="auto">
          <a:xfrm>
            <a:off x="2209800" y="3200400"/>
            <a:ext cx="3086100" cy="1143000"/>
            <a:chOff x="480" y="2064"/>
            <a:chExt cx="1944" cy="720"/>
          </a:xfrm>
        </p:grpSpPr>
        <p:sp>
          <p:nvSpPr>
            <p:cNvPr id="19" name="AutoShape 15">
              <a:extLst>
                <a:ext uri="{FF2B5EF4-FFF2-40B4-BE49-F238E27FC236}">
                  <a16:creationId xmlns:a16="http://schemas.microsoft.com/office/drawing/2014/main" id="{BB9EF193-8439-EA3C-43A1-C5D4550D3B1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0" y="2064"/>
              <a:ext cx="1344" cy="720"/>
            </a:xfrm>
            <a:prstGeom prst="roundRect">
              <a:avLst>
                <a:gd name="adj" fmla="val 16667"/>
              </a:avLst>
            </a:prstGeom>
            <a:solidFill>
              <a:schemeClr val="accent2"/>
            </a:solidFill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eaLnBrk="1" hangingPunct="1">
                <a:defRPr/>
              </a:pPr>
              <a:r>
                <a:rPr lang="en-US" sz="24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</a:rPr>
                <a:t>Financial</a:t>
              </a:r>
            </a:p>
          </p:txBody>
        </p:sp>
        <p:cxnSp>
          <p:nvCxnSpPr>
            <p:cNvPr id="20" name="AutoShape 16">
              <a:extLst>
                <a:ext uri="{FF2B5EF4-FFF2-40B4-BE49-F238E27FC236}">
                  <a16:creationId xmlns:a16="http://schemas.microsoft.com/office/drawing/2014/main" id="{A4780604-1F7E-524F-3C71-9078661FBF60}"/>
                </a:ext>
              </a:extLst>
            </p:cNvPr>
            <p:cNvCxnSpPr>
              <a:cxnSpLocks noChangeShapeType="1"/>
              <a:endCxn id="19" idx="3"/>
            </p:cNvCxnSpPr>
            <p:nvPr/>
          </p:nvCxnSpPr>
          <p:spPr bwMode="auto">
            <a:xfrm rot="10800000">
              <a:off x="1824" y="2424"/>
              <a:ext cx="600" cy="312"/>
            </a:xfrm>
            <a:prstGeom prst="straightConnector1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21" name="Oval 4">
            <a:extLst>
              <a:ext uri="{FF2B5EF4-FFF2-40B4-BE49-F238E27FC236}">
                <a16:creationId xmlns:a16="http://schemas.microsoft.com/office/drawing/2014/main" id="{692B538D-5502-2A11-F48B-9324E32F19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62500" y="4038600"/>
            <a:ext cx="2895600" cy="1371600"/>
          </a:xfrm>
          <a:prstGeom prst="ellipse">
            <a:avLst/>
          </a:prstGeom>
          <a:solidFill>
            <a:schemeClr val="accent4"/>
          </a:solidFill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US" sz="2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Performance</a:t>
            </a:r>
            <a:br>
              <a:rPr lang="en-US" sz="2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2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measures</a:t>
            </a:r>
          </a:p>
        </p:txBody>
      </p:sp>
    </p:spTree>
    <p:extLst>
      <p:ext uri="{BB962C8B-B14F-4D97-AF65-F5344CB8AC3E}">
        <p14:creationId xmlns:p14="http://schemas.microsoft.com/office/powerpoint/2010/main" val="3170437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6114370" cy="7903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en-US" altLang="en-US" sz="2800" b="1" dirty="0">
                <a:solidFill>
                  <a:schemeClr val="bg1"/>
                </a:solidFill>
              </a:rPr>
              <a:t>The Balanced Scorecard - From</a:t>
            </a:r>
            <a:br>
              <a:rPr lang="en-US" altLang="en-US" sz="2800" b="1" dirty="0">
                <a:solidFill>
                  <a:schemeClr val="bg1"/>
                </a:solidFill>
              </a:rPr>
            </a:br>
            <a:r>
              <a:rPr lang="en-US" altLang="en-US" sz="2800" b="1" dirty="0">
                <a:solidFill>
                  <a:schemeClr val="bg1"/>
                </a:solidFill>
              </a:rPr>
              <a:t>Strategy to Performance Measures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3F000903-C10E-B717-7AAC-B74C7CD37ABF}"/>
              </a:ext>
            </a:extLst>
          </p:cNvPr>
          <p:cNvSpPr txBox="1">
            <a:spLocks noChangeArrowheads="1"/>
          </p:cNvSpPr>
          <p:nvPr/>
        </p:nvSpPr>
        <p:spPr>
          <a:xfrm>
            <a:off x="2286000" y="274638"/>
            <a:ext cx="8172450" cy="1143000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80000"/>
              </a:lnSpc>
              <a:defRPr/>
            </a:pPr>
            <a:endParaRPr lang="en-US" altLang="en-US" dirty="0"/>
          </a:p>
        </p:txBody>
      </p:sp>
      <p:sp>
        <p:nvSpPr>
          <p:cNvPr id="7" name="Text Box 4">
            <a:extLst>
              <a:ext uri="{FF2B5EF4-FFF2-40B4-BE49-F238E27FC236}">
                <a16:creationId xmlns:a16="http://schemas.microsoft.com/office/drawing/2014/main" id="{8D2FB74B-ABDA-C60A-0E2F-5E2E0B964B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4988" y="1812925"/>
            <a:ext cx="3738562" cy="890588"/>
          </a:xfrm>
          <a:prstGeom prst="rect">
            <a:avLst/>
          </a:prstGeom>
          <a:solidFill>
            <a:srgbClr val="CCECFF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US" altLang="en-US" sz="2000" b="1" dirty="0">
                <a:solidFill>
                  <a:schemeClr val="tx2"/>
                </a:solidFill>
              </a:rPr>
              <a:t>Financial</a:t>
            </a:r>
          </a:p>
          <a:p>
            <a:pPr algn="ctr" eaLnBrk="1" hangingPunct="1">
              <a:lnSpc>
                <a:spcPct val="90000"/>
              </a:lnSpc>
            </a:pPr>
            <a:r>
              <a:rPr lang="en-US" altLang="en-US" dirty="0"/>
              <a:t>Has our financial</a:t>
            </a:r>
            <a:br>
              <a:rPr lang="en-US" altLang="en-US" dirty="0"/>
            </a:br>
            <a:r>
              <a:rPr lang="en-US" altLang="en-US" dirty="0"/>
              <a:t>performance improved?</a:t>
            </a:r>
          </a:p>
        </p:txBody>
      </p:sp>
      <p:sp>
        <p:nvSpPr>
          <p:cNvPr id="8" name="Text Box 5">
            <a:extLst>
              <a:ext uri="{FF2B5EF4-FFF2-40B4-BE49-F238E27FC236}">
                <a16:creationId xmlns:a16="http://schemas.microsoft.com/office/drawing/2014/main" id="{5E31E8F7-DA27-78BA-8EE2-DFBDFB1375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14513" y="3116264"/>
            <a:ext cx="3721100" cy="890587"/>
          </a:xfrm>
          <a:prstGeom prst="rect">
            <a:avLst/>
          </a:prstGeom>
          <a:solidFill>
            <a:srgbClr val="FFFF99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US" altLang="en-US" sz="2000" b="1" dirty="0">
                <a:solidFill>
                  <a:schemeClr val="tx2"/>
                </a:solidFill>
              </a:rPr>
              <a:t>Customer</a:t>
            </a:r>
          </a:p>
          <a:p>
            <a:pPr algn="ctr" eaLnBrk="1" hangingPunct="1">
              <a:lnSpc>
                <a:spcPct val="90000"/>
              </a:lnSpc>
            </a:pPr>
            <a:r>
              <a:rPr lang="en-US" altLang="en-US" dirty="0"/>
              <a:t>Do customers recognize that</a:t>
            </a:r>
            <a:br>
              <a:rPr lang="en-US" altLang="en-US" dirty="0"/>
            </a:br>
            <a:r>
              <a:rPr lang="en-US" altLang="en-US" dirty="0"/>
              <a:t>we are delivering more value?</a:t>
            </a:r>
          </a:p>
        </p:txBody>
      </p:sp>
      <p:sp>
        <p:nvSpPr>
          <p:cNvPr id="9" name="Text Box 6">
            <a:extLst>
              <a:ext uri="{FF2B5EF4-FFF2-40B4-BE49-F238E27FC236}">
                <a16:creationId xmlns:a16="http://schemas.microsoft.com/office/drawing/2014/main" id="{C2D15D39-F4F3-0466-AB9C-CF5854B79E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14513" y="4419600"/>
            <a:ext cx="3721100" cy="113823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  <a:defRPr/>
            </a:pPr>
            <a:r>
              <a:rPr lang="en-US" sz="2000" b="1" dirty="0">
                <a:solidFill>
                  <a:schemeClr val="tx2"/>
                </a:solidFill>
              </a:rPr>
              <a:t>Internal Business Processes</a:t>
            </a:r>
          </a:p>
          <a:p>
            <a:pPr algn="ctr" eaLnBrk="1" hangingPunct="1">
              <a:lnSpc>
                <a:spcPct val="90000"/>
              </a:lnSpc>
              <a:defRPr/>
            </a:pPr>
            <a:r>
              <a:rPr lang="en-US" dirty="0"/>
              <a:t>Have we improved key business processes so that we can deliver more value to customers?</a:t>
            </a:r>
          </a:p>
        </p:txBody>
      </p:sp>
      <p:sp>
        <p:nvSpPr>
          <p:cNvPr id="11" name="Text Box 8">
            <a:extLst>
              <a:ext uri="{FF2B5EF4-FFF2-40B4-BE49-F238E27FC236}">
                <a16:creationId xmlns:a16="http://schemas.microsoft.com/office/drawing/2014/main" id="{8E153F23-9676-EA7C-69AC-D2E7659BCD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97075" y="1395413"/>
            <a:ext cx="3354388" cy="45720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defRPr/>
            </a:pPr>
            <a:r>
              <a:rPr lang="en-US" altLang="en-US" sz="2400" dirty="0">
                <a:solidFill>
                  <a:schemeClr val="tx2">
                    <a:lumMod val="75000"/>
                  </a:schemeClr>
                </a:solidFill>
              </a:rPr>
              <a:t>Performance Measures</a:t>
            </a:r>
          </a:p>
        </p:txBody>
      </p:sp>
      <p:cxnSp>
        <p:nvCxnSpPr>
          <p:cNvPr id="12" name="AutoShape 9">
            <a:extLst>
              <a:ext uri="{FF2B5EF4-FFF2-40B4-BE49-F238E27FC236}">
                <a16:creationId xmlns:a16="http://schemas.microsoft.com/office/drawing/2014/main" id="{BD269D6F-98B5-68B5-78DA-EC2F294D1C01}"/>
              </a:ext>
            </a:extLst>
          </p:cNvPr>
          <p:cNvCxnSpPr>
            <a:cxnSpLocks noChangeShapeType="1"/>
            <a:endCxn id="9" idx="2"/>
          </p:cNvCxnSpPr>
          <p:nvPr/>
        </p:nvCxnSpPr>
        <p:spPr bwMode="auto">
          <a:xfrm rot="5400000" flipH="1" flipV="1">
            <a:off x="3508376" y="5724526"/>
            <a:ext cx="333375" cy="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3" name="AutoShape 10">
            <a:extLst>
              <a:ext uri="{FF2B5EF4-FFF2-40B4-BE49-F238E27FC236}">
                <a16:creationId xmlns:a16="http://schemas.microsoft.com/office/drawing/2014/main" id="{4E45FD5F-071B-81F6-B726-7C978C42B5EB}"/>
              </a:ext>
            </a:extLst>
          </p:cNvPr>
          <p:cNvCxnSpPr>
            <a:cxnSpLocks noChangeShapeType="1"/>
            <a:stCxn id="9" idx="0"/>
            <a:endCxn id="8" idx="2"/>
          </p:cNvCxnSpPr>
          <p:nvPr/>
        </p:nvCxnSpPr>
        <p:spPr bwMode="auto">
          <a:xfrm flipV="1">
            <a:off x="3675063" y="4021139"/>
            <a:ext cx="0" cy="384175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4" name="AutoShape 11">
            <a:extLst>
              <a:ext uri="{FF2B5EF4-FFF2-40B4-BE49-F238E27FC236}">
                <a16:creationId xmlns:a16="http://schemas.microsoft.com/office/drawing/2014/main" id="{3981B9F8-99C3-922B-D837-FE7DCD9CE5FA}"/>
              </a:ext>
            </a:extLst>
          </p:cNvPr>
          <p:cNvCxnSpPr>
            <a:cxnSpLocks noChangeShapeType="1"/>
            <a:stCxn id="8" idx="0"/>
            <a:endCxn id="7" idx="2"/>
          </p:cNvCxnSpPr>
          <p:nvPr/>
        </p:nvCxnSpPr>
        <p:spPr bwMode="auto">
          <a:xfrm flipV="1">
            <a:off x="3675063" y="2717801"/>
            <a:ext cx="0" cy="384175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5" name="AutoShape 12">
            <a:extLst>
              <a:ext uri="{FF2B5EF4-FFF2-40B4-BE49-F238E27FC236}">
                <a16:creationId xmlns:a16="http://schemas.microsoft.com/office/drawing/2014/main" id="{21B0E6D8-310F-64C7-EBB5-E6D258E4AD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03989" y="1930401"/>
            <a:ext cx="2022475" cy="663575"/>
          </a:xfrm>
          <a:prstGeom prst="roundRect">
            <a:avLst>
              <a:gd name="adj" fmla="val 16667"/>
            </a:avLst>
          </a:prstGeom>
          <a:solidFill>
            <a:srgbClr val="DDDDDD"/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algn="ctr" eaLnBrk="1" hangingPunct="1">
              <a:lnSpc>
                <a:spcPct val="80000"/>
              </a:lnSpc>
            </a:pPr>
            <a:r>
              <a:rPr lang="en-US" altLang="en-US" sz="2000" dirty="0"/>
              <a:t>What are our</a:t>
            </a:r>
            <a:br>
              <a:rPr lang="en-US" altLang="en-US" sz="2000" dirty="0"/>
            </a:br>
            <a:r>
              <a:rPr lang="en-US" altLang="en-US" sz="2000" dirty="0"/>
              <a:t>financial goals?</a:t>
            </a:r>
          </a:p>
        </p:txBody>
      </p:sp>
      <p:sp>
        <p:nvSpPr>
          <p:cNvPr id="16" name="AutoShape 13">
            <a:extLst>
              <a:ext uri="{FF2B5EF4-FFF2-40B4-BE49-F238E27FC236}">
                <a16:creationId xmlns:a16="http://schemas.microsoft.com/office/drawing/2014/main" id="{3E1853DA-CAB1-EC48-A4F0-F363A9EDBD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56325" y="2962275"/>
            <a:ext cx="2717800" cy="1206500"/>
          </a:xfrm>
          <a:prstGeom prst="roundRect">
            <a:avLst>
              <a:gd name="adj" fmla="val 16667"/>
            </a:avLst>
          </a:prstGeom>
          <a:solidFill>
            <a:srgbClr val="DDDDDD"/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algn="ctr" eaLnBrk="1" hangingPunct="1">
              <a:lnSpc>
                <a:spcPct val="80000"/>
              </a:lnSpc>
            </a:pPr>
            <a:r>
              <a:rPr lang="en-US" altLang="en-US" sz="2000" dirty="0"/>
              <a:t>What customers do</a:t>
            </a:r>
            <a:br>
              <a:rPr lang="en-US" altLang="en-US" sz="2000" dirty="0"/>
            </a:br>
            <a:r>
              <a:rPr lang="en-US" altLang="en-US" sz="2000" dirty="0"/>
              <a:t>we want to serve and</a:t>
            </a:r>
            <a:br>
              <a:rPr lang="en-US" altLang="en-US" sz="2000" dirty="0"/>
            </a:br>
            <a:r>
              <a:rPr lang="en-US" altLang="en-US" sz="2000" dirty="0"/>
              <a:t>how are we going to</a:t>
            </a:r>
            <a:br>
              <a:rPr lang="en-US" altLang="en-US" sz="2000" dirty="0"/>
            </a:br>
            <a:r>
              <a:rPr lang="en-US" altLang="en-US" sz="2000" dirty="0"/>
              <a:t>win and retain them?</a:t>
            </a:r>
          </a:p>
        </p:txBody>
      </p:sp>
      <p:sp>
        <p:nvSpPr>
          <p:cNvPr id="17" name="AutoShape 14">
            <a:extLst>
              <a:ext uri="{FF2B5EF4-FFF2-40B4-BE49-F238E27FC236}">
                <a16:creationId xmlns:a16="http://schemas.microsoft.com/office/drawing/2014/main" id="{882D0BB5-0744-AB36-2316-5208DADD7C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21413" y="4386263"/>
            <a:ext cx="2590800" cy="1206500"/>
          </a:xfrm>
          <a:prstGeom prst="roundRect">
            <a:avLst>
              <a:gd name="adj" fmla="val 16667"/>
            </a:avLst>
          </a:prstGeom>
          <a:solidFill>
            <a:srgbClr val="DDDDDD"/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algn="ctr" eaLnBrk="1" hangingPunct="1">
              <a:lnSpc>
                <a:spcPct val="80000"/>
              </a:lnSpc>
            </a:pPr>
            <a:r>
              <a:rPr lang="en-US" altLang="en-US" sz="2000" dirty="0"/>
              <a:t>What internal busi-</a:t>
            </a:r>
            <a:br>
              <a:rPr lang="en-US" altLang="en-US" sz="2000" dirty="0"/>
            </a:br>
            <a:r>
              <a:rPr lang="en-US" altLang="en-US" sz="2000" dirty="0"/>
              <a:t>ness processes are</a:t>
            </a:r>
            <a:br>
              <a:rPr lang="en-US" altLang="en-US" sz="2000" dirty="0"/>
            </a:br>
            <a:r>
              <a:rPr lang="en-US" altLang="en-US" sz="2000" dirty="0"/>
              <a:t>critical to providing</a:t>
            </a:r>
            <a:br>
              <a:rPr lang="en-US" altLang="en-US" sz="2000" dirty="0"/>
            </a:br>
            <a:r>
              <a:rPr lang="en-US" altLang="en-US" sz="2000" dirty="0"/>
              <a:t>value to customers?</a:t>
            </a:r>
          </a:p>
        </p:txBody>
      </p:sp>
      <p:cxnSp>
        <p:nvCxnSpPr>
          <p:cNvPr id="18" name="AutoShape 16">
            <a:extLst>
              <a:ext uri="{FF2B5EF4-FFF2-40B4-BE49-F238E27FC236}">
                <a16:creationId xmlns:a16="http://schemas.microsoft.com/office/drawing/2014/main" id="{0894736E-5850-7DCA-FE61-79762FA2FE97}"/>
              </a:ext>
            </a:extLst>
          </p:cNvPr>
          <p:cNvCxnSpPr>
            <a:cxnSpLocks noChangeShapeType="1"/>
            <a:stCxn id="16" idx="1"/>
            <a:endCxn id="8" idx="3"/>
          </p:cNvCxnSpPr>
          <p:nvPr/>
        </p:nvCxnSpPr>
        <p:spPr bwMode="auto">
          <a:xfrm flipH="1" flipV="1">
            <a:off x="5549900" y="3562351"/>
            <a:ext cx="592138" cy="3175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" name="AutoShape 17">
            <a:extLst>
              <a:ext uri="{FF2B5EF4-FFF2-40B4-BE49-F238E27FC236}">
                <a16:creationId xmlns:a16="http://schemas.microsoft.com/office/drawing/2014/main" id="{631D5333-CA95-DFC8-B82E-1E8646D8C6FE}"/>
              </a:ext>
            </a:extLst>
          </p:cNvPr>
          <p:cNvCxnSpPr>
            <a:cxnSpLocks noChangeShapeType="1"/>
            <a:stCxn id="17" idx="1"/>
            <a:endCxn id="9" idx="3"/>
          </p:cNvCxnSpPr>
          <p:nvPr/>
        </p:nvCxnSpPr>
        <p:spPr bwMode="auto">
          <a:xfrm flipH="1">
            <a:off x="5549901" y="4989513"/>
            <a:ext cx="657225" cy="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0" name="AutoShape 18">
            <a:extLst>
              <a:ext uri="{FF2B5EF4-FFF2-40B4-BE49-F238E27FC236}">
                <a16:creationId xmlns:a16="http://schemas.microsoft.com/office/drawing/2014/main" id="{CA20070F-44CD-5642-AE03-169C9D7982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02751" y="2992438"/>
            <a:ext cx="1311275" cy="1136650"/>
          </a:xfrm>
          <a:prstGeom prst="roundRect">
            <a:avLst>
              <a:gd name="adj" fmla="val 16667"/>
            </a:avLst>
          </a:prstGeom>
          <a:solidFill>
            <a:srgbClr val="FFCC66"/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2000" dirty="0"/>
              <a:t>Vision and Strategy</a:t>
            </a:r>
          </a:p>
        </p:txBody>
      </p:sp>
      <p:cxnSp>
        <p:nvCxnSpPr>
          <p:cNvPr id="21" name="AutoShape 19">
            <a:extLst>
              <a:ext uri="{FF2B5EF4-FFF2-40B4-BE49-F238E27FC236}">
                <a16:creationId xmlns:a16="http://schemas.microsoft.com/office/drawing/2014/main" id="{31188353-3C61-0C40-7F2C-BBE707F4F881}"/>
              </a:ext>
            </a:extLst>
          </p:cNvPr>
          <p:cNvCxnSpPr>
            <a:cxnSpLocks noChangeShapeType="1"/>
            <a:stCxn id="20" idx="1"/>
            <a:endCxn id="16" idx="3"/>
          </p:cNvCxnSpPr>
          <p:nvPr/>
        </p:nvCxnSpPr>
        <p:spPr bwMode="auto">
          <a:xfrm flipH="1">
            <a:off x="8888413" y="3560763"/>
            <a:ext cx="400050" cy="4762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" name="AutoShape 20">
            <a:extLst>
              <a:ext uri="{FF2B5EF4-FFF2-40B4-BE49-F238E27FC236}">
                <a16:creationId xmlns:a16="http://schemas.microsoft.com/office/drawing/2014/main" id="{B9F806E5-1E9A-3BD2-2EF6-DD119BBFE139}"/>
              </a:ext>
            </a:extLst>
          </p:cNvPr>
          <p:cNvCxnSpPr>
            <a:cxnSpLocks noChangeShapeType="1"/>
            <a:stCxn id="20" idx="0"/>
            <a:endCxn id="15" idx="3"/>
          </p:cNvCxnSpPr>
          <p:nvPr/>
        </p:nvCxnSpPr>
        <p:spPr bwMode="auto">
          <a:xfrm flipH="1" flipV="1">
            <a:off x="8540750" y="2262188"/>
            <a:ext cx="1417638" cy="715962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" name="AutoShape 21">
            <a:extLst>
              <a:ext uri="{FF2B5EF4-FFF2-40B4-BE49-F238E27FC236}">
                <a16:creationId xmlns:a16="http://schemas.microsoft.com/office/drawing/2014/main" id="{72BF96FD-2523-C9A1-24DE-C87CD4A3EFD0}"/>
              </a:ext>
            </a:extLst>
          </p:cNvPr>
          <p:cNvCxnSpPr>
            <a:cxnSpLocks noChangeShapeType="1"/>
            <a:stCxn id="20" idx="2"/>
            <a:endCxn id="17" idx="3"/>
          </p:cNvCxnSpPr>
          <p:nvPr/>
        </p:nvCxnSpPr>
        <p:spPr bwMode="auto">
          <a:xfrm flipH="1">
            <a:off x="8826500" y="4143375"/>
            <a:ext cx="1131888" cy="846138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7" name="Text Box 7">
            <a:extLst>
              <a:ext uri="{FF2B5EF4-FFF2-40B4-BE49-F238E27FC236}">
                <a16:creationId xmlns:a16="http://schemas.microsoft.com/office/drawing/2014/main" id="{7853D07F-6890-49BF-8B40-5D21C2AA4E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4988" y="5891214"/>
            <a:ext cx="3738562" cy="890587"/>
          </a:xfrm>
          <a:prstGeom prst="rect">
            <a:avLst/>
          </a:prstGeom>
          <a:solidFill>
            <a:srgbClr val="CCFFCC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US" altLang="en-US" sz="2000" b="1" dirty="0">
                <a:solidFill>
                  <a:schemeClr val="tx2"/>
                </a:solidFill>
              </a:rPr>
              <a:t>Learning and Growth</a:t>
            </a:r>
          </a:p>
          <a:p>
            <a:pPr algn="ctr" eaLnBrk="1" hangingPunct="1">
              <a:lnSpc>
                <a:spcPct val="90000"/>
              </a:lnSpc>
            </a:pPr>
            <a:r>
              <a:rPr lang="en-US" altLang="en-US" dirty="0"/>
              <a:t>Are we maintaining our ability</a:t>
            </a:r>
            <a:br>
              <a:rPr lang="en-US" altLang="en-US" dirty="0"/>
            </a:br>
            <a:r>
              <a:rPr lang="en-US" altLang="en-US" dirty="0"/>
              <a:t>to change and improve?</a:t>
            </a:r>
          </a:p>
        </p:txBody>
      </p:sp>
    </p:spTree>
    <p:extLst>
      <p:ext uri="{BB962C8B-B14F-4D97-AF65-F5344CB8AC3E}">
        <p14:creationId xmlns:p14="http://schemas.microsoft.com/office/powerpoint/2010/main" val="680751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7" y="437584"/>
            <a:ext cx="4748149" cy="7903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en-US" altLang="en-US" sz="2800" b="1" dirty="0">
                <a:solidFill>
                  <a:schemeClr val="bg1"/>
                </a:solidFill>
              </a:rPr>
              <a:t>The Balanced Scorecard – </a:t>
            </a:r>
            <a:br>
              <a:rPr lang="en-US" altLang="en-US" sz="2800" b="1" dirty="0">
                <a:solidFill>
                  <a:schemeClr val="bg1"/>
                </a:solidFill>
              </a:rPr>
            </a:br>
            <a:r>
              <a:rPr lang="en-US" altLang="en-US" sz="2800" b="1" dirty="0">
                <a:solidFill>
                  <a:schemeClr val="bg1"/>
                </a:solidFill>
              </a:rPr>
              <a:t>Non-financial Measures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C73A14AA-A091-7779-79A7-6F6FE810DEC2}"/>
              </a:ext>
            </a:extLst>
          </p:cNvPr>
          <p:cNvSpPr txBox="1">
            <a:spLocks noChangeArrowheads="1"/>
          </p:cNvSpPr>
          <p:nvPr/>
        </p:nvSpPr>
        <p:spPr>
          <a:xfrm>
            <a:off x="2292515" y="267432"/>
            <a:ext cx="8172450" cy="1143000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80000"/>
              </a:lnSpc>
              <a:defRPr/>
            </a:pPr>
            <a:endParaRPr lang="en-US" altLang="en-US" dirty="0"/>
          </a:p>
        </p:txBody>
      </p:sp>
      <p:sp>
        <p:nvSpPr>
          <p:cNvPr id="7" name="AutoShape 3">
            <a:extLst>
              <a:ext uri="{FF2B5EF4-FFF2-40B4-BE49-F238E27FC236}">
                <a16:creationId xmlns:a16="http://schemas.microsoft.com/office/drawing/2014/main" id="{84881E86-E51E-4CC2-1CD1-8D2703C644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78178" y="1653320"/>
            <a:ext cx="8686800" cy="930275"/>
          </a:xfrm>
          <a:prstGeom prst="roundRect">
            <a:avLst>
              <a:gd name="adj" fmla="val 16667"/>
            </a:avLst>
          </a:prstGeom>
          <a:solidFill>
            <a:srgbClr val="CCECFF"/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2400" b="1" dirty="0">
                <a:cs typeface="Times New Roman" pitchFamily="18" charset="0"/>
              </a:rPr>
              <a:t>The balanced scorecard relies on non-financial measures in addition to financial measures for two reasons:</a:t>
            </a:r>
          </a:p>
        </p:txBody>
      </p:sp>
      <p:grpSp>
        <p:nvGrpSpPr>
          <p:cNvPr id="8" name="Group 4">
            <a:extLst>
              <a:ext uri="{FF2B5EF4-FFF2-40B4-BE49-F238E27FC236}">
                <a16:creationId xmlns:a16="http://schemas.microsoft.com/office/drawing/2014/main" id="{739EA1BE-23DF-2485-2715-DED3C5A2AA3F}"/>
              </a:ext>
            </a:extLst>
          </p:cNvPr>
          <p:cNvGrpSpPr>
            <a:grpSpLocks/>
          </p:cNvGrpSpPr>
          <p:nvPr/>
        </p:nvGrpSpPr>
        <p:grpSpPr bwMode="auto">
          <a:xfrm>
            <a:off x="2157578" y="2583594"/>
            <a:ext cx="8153400" cy="1912938"/>
            <a:chOff x="320" y="1627"/>
            <a:chExt cx="5136" cy="1205"/>
          </a:xfrm>
        </p:grpSpPr>
        <p:sp>
          <p:nvSpPr>
            <p:cNvPr id="9" name="Text Box 5">
              <a:extLst>
                <a:ext uri="{FF2B5EF4-FFF2-40B4-BE49-F238E27FC236}">
                  <a16:creationId xmlns:a16="http://schemas.microsoft.com/office/drawing/2014/main" id="{EE51DBA8-A908-079A-4C11-DB7F9971BFD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0" y="2066"/>
              <a:ext cx="5136" cy="766"/>
            </a:xfrm>
            <a:prstGeom prst="rect">
              <a:avLst/>
            </a:prstGeom>
            <a:solidFill>
              <a:srgbClr val="FFFF99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>
              <a:outerShdw dist="89803" dir="2700000" algn="ctr" rotWithShape="0">
                <a:schemeClr val="bg2"/>
              </a:outerShdw>
            </a:effec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>
                <a:spcBef>
                  <a:spcPct val="30000"/>
                </a:spcBef>
                <a:buFont typeface="Wingdings" pitchFamily="2" charset="2"/>
                <a:buChar char=""/>
              </a:pPr>
              <a:r>
                <a:rPr lang="en-US" altLang="en-US" sz="2400" dirty="0">
                  <a:cs typeface="Times New Roman" pitchFamily="18" charset="0"/>
                  <a:sym typeface="Wingdings" pitchFamily="2" charset="2"/>
                </a:rPr>
                <a:t> Financial measures are lag indicators that summarize</a:t>
              </a:r>
              <a:br>
                <a:rPr lang="en-US" altLang="en-US" sz="2400" dirty="0">
                  <a:cs typeface="Times New Roman" pitchFamily="18" charset="0"/>
                  <a:sym typeface="Wingdings" pitchFamily="2" charset="2"/>
                </a:rPr>
              </a:br>
              <a:r>
                <a:rPr lang="en-US" altLang="en-US" sz="2400" dirty="0">
                  <a:cs typeface="Times New Roman" pitchFamily="18" charset="0"/>
                  <a:sym typeface="Wingdings" pitchFamily="2" charset="2"/>
                </a:rPr>
                <a:t>    the results of past actions. Non-financial measures are</a:t>
              </a:r>
              <a:br>
                <a:rPr lang="en-US" altLang="en-US" sz="2400" dirty="0">
                  <a:cs typeface="Times New Roman" pitchFamily="18" charset="0"/>
                  <a:sym typeface="Wingdings" pitchFamily="2" charset="2"/>
                </a:rPr>
              </a:br>
              <a:r>
                <a:rPr lang="en-US" altLang="en-US" sz="2400" dirty="0">
                  <a:cs typeface="Times New Roman" pitchFamily="18" charset="0"/>
                  <a:sym typeface="Wingdings" pitchFamily="2" charset="2"/>
                </a:rPr>
                <a:t>    leading indicators of future financial performance.</a:t>
              </a:r>
              <a:endParaRPr lang="en-US" altLang="en-US" sz="2400" dirty="0"/>
            </a:p>
          </p:txBody>
        </p:sp>
        <p:cxnSp>
          <p:nvCxnSpPr>
            <p:cNvPr id="11" name="AutoShape 6">
              <a:extLst>
                <a:ext uri="{FF2B5EF4-FFF2-40B4-BE49-F238E27FC236}">
                  <a16:creationId xmlns:a16="http://schemas.microsoft.com/office/drawing/2014/main" id="{BE698964-8CD0-AF25-ACD7-81D8590DC55F}"/>
                </a:ext>
              </a:extLst>
            </p:cNvPr>
            <p:cNvCxnSpPr>
              <a:cxnSpLocks noChangeShapeType="1"/>
              <a:stCxn id="7" idx="2"/>
              <a:endCxn id="9" idx="0"/>
            </p:cNvCxnSpPr>
            <p:nvPr/>
          </p:nvCxnSpPr>
          <p:spPr bwMode="auto">
            <a:xfrm>
              <a:off x="2884" y="1627"/>
              <a:ext cx="4" cy="439"/>
            </a:xfrm>
            <a:prstGeom prst="straightConnector1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12" name="Group 7">
            <a:extLst>
              <a:ext uri="{FF2B5EF4-FFF2-40B4-BE49-F238E27FC236}">
                <a16:creationId xmlns:a16="http://schemas.microsoft.com/office/drawing/2014/main" id="{E1ED26D6-AD7A-1144-4E3E-2614D3DDE9EB}"/>
              </a:ext>
            </a:extLst>
          </p:cNvPr>
          <p:cNvGrpSpPr>
            <a:grpSpLocks/>
          </p:cNvGrpSpPr>
          <p:nvPr/>
        </p:nvGrpSpPr>
        <p:grpSpPr bwMode="auto">
          <a:xfrm>
            <a:off x="2157578" y="4488594"/>
            <a:ext cx="8153400" cy="2057400"/>
            <a:chOff x="320" y="2966"/>
            <a:chExt cx="5136" cy="1296"/>
          </a:xfrm>
        </p:grpSpPr>
        <p:sp>
          <p:nvSpPr>
            <p:cNvPr id="13" name="Text Box 8">
              <a:extLst>
                <a:ext uri="{FF2B5EF4-FFF2-40B4-BE49-F238E27FC236}">
                  <a16:creationId xmlns:a16="http://schemas.microsoft.com/office/drawing/2014/main" id="{E93F989D-F94D-E451-3D4E-F67D3527D74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0" y="3266"/>
              <a:ext cx="5136" cy="996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>
              <a:outerShdw dist="89803" dir="2700000" algn="ctr" rotWithShape="0">
                <a:schemeClr val="bg2"/>
              </a:outerShdw>
            </a:effectLst>
          </p:spPr>
          <p:txBody>
            <a:bodyPr>
              <a:spAutoFit/>
            </a:bodyPr>
            <a:lstStyle/>
            <a:p>
              <a:pPr>
                <a:spcBef>
                  <a:spcPct val="30000"/>
                </a:spcBef>
                <a:buFont typeface="Wingdings" pitchFamily="2" charset="2"/>
                <a:buChar char=""/>
                <a:defRPr/>
              </a:pPr>
              <a:r>
                <a:rPr lang="en-US" sz="2400" dirty="0">
                  <a:cs typeface="Times New Roman" pitchFamily="18" charset="0"/>
                  <a:sym typeface="Wingdings" pitchFamily="2" charset="2"/>
                </a:rPr>
                <a:t> Top managers are ordinarily responsible for financial</a:t>
              </a:r>
              <a:br>
                <a:rPr lang="en-US" sz="2400" dirty="0">
                  <a:cs typeface="Times New Roman" pitchFamily="18" charset="0"/>
                  <a:sym typeface="Wingdings" pitchFamily="2" charset="2"/>
                </a:rPr>
              </a:br>
              <a:r>
                <a:rPr lang="en-US" sz="2400" dirty="0">
                  <a:cs typeface="Times New Roman" pitchFamily="18" charset="0"/>
                  <a:sym typeface="Wingdings" pitchFamily="2" charset="2"/>
                </a:rPr>
                <a:t>    performance measures – not lower level managers. </a:t>
              </a:r>
              <a:br>
                <a:rPr lang="en-US" sz="2400" dirty="0">
                  <a:cs typeface="Times New Roman" pitchFamily="18" charset="0"/>
                  <a:sym typeface="Wingdings" pitchFamily="2" charset="2"/>
                </a:rPr>
              </a:br>
              <a:r>
                <a:rPr lang="en-US" sz="2400" dirty="0">
                  <a:cs typeface="Times New Roman" pitchFamily="18" charset="0"/>
                  <a:sym typeface="Wingdings" pitchFamily="2" charset="2"/>
                </a:rPr>
                <a:t>    Non-financial measures are more likely to be</a:t>
              </a:r>
              <a:br>
                <a:rPr lang="en-US" sz="2400" dirty="0">
                  <a:cs typeface="Times New Roman" pitchFamily="18" charset="0"/>
                  <a:sym typeface="Wingdings" pitchFamily="2" charset="2"/>
                </a:rPr>
              </a:br>
              <a:r>
                <a:rPr lang="en-US" sz="2400" dirty="0">
                  <a:cs typeface="Times New Roman" pitchFamily="18" charset="0"/>
                  <a:sym typeface="Wingdings" pitchFamily="2" charset="2"/>
                </a:rPr>
                <a:t>    understood and controlled by lower level managers.</a:t>
              </a:r>
              <a:endParaRPr lang="en-US" sz="2400" dirty="0"/>
            </a:p>
          </p:txBody>
        </p:sp>
        <p:cxnSp>
          <p:nvCxnSpPr>
            <p:cNvPr id="14" name="AutoShape 9">
              <a:extLst>
                <a:ext uri="{FF2B5EF4-FFF2-40B4-BE49-F238E27FC236}">
                  <a16:creationId xmlns:a16="http://schemas.microsoft.com/office/drawing/2014/main" id="{E652A687-0142-24E9-3546-7D3CAEC6E0F5}"/>
                </a:ext>
              </a:extLst>
            </p:cNvPr>
            <p:cNvCxnSpPr>
              <a:cxnSpLocks noChangeShapeType="1"/>
              <a:stCxn id="9" idx="2"/>
              <a:endCxn id="13" idx="0"/>
            </p:cNvCxnSpPr>
            <p:nvPr/>
          </p:nvCxnSpPr>
          <p:spPr bwMode="auto">
            <a:xfrm flipH="1">
              <a:off x="2888" y="2966"/>
              <a:ext cx="4" cy="300"/>
            </a:xfrm>
            <a:prstGeom prst="straightConnector1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</p:spTree>
    <p:extLst>
      <p:ext uri="{BB962C8B-B14F-4D97-AF65-F5344CB8AC3E}">
        <p14:creationId xmlns:p14="http://schemas.microsoft.com/office/powerpoint/2010/main" val="2074511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423125" y="354454"/>
            <a:ext cx="64939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chemeClr val="bg1"/>
                </a:solidFill>
              </a:rPr>
              <a:t>The Balanced Scorecard for </a:t>
            </a:r>
            <a:br>
              <a:rPr lang="en-US" sz="2800" b="1" dirty="0">
                <a:solidFill>
                  <a:schemeClr val="bg1"/>
                </a:solidFill>
              </a:rPr>
            </a:br>
            <a:r>
              <a:rPr lang="en-US" sz="2800" b="1" dirty="0">
                <a:solidFill>
                  <a:schemeClr val="bg1"/>
                </a:solidFill>
              </a:rPr>
              <a:t>Individuals – Personal Scorecard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DAED98DF-5A9C-DF4D-1F69-85E94D98FC4F}"/>
              </a:ext>
            </a:extLst>
          </p:cNvPr>
          <p:cNvSpPr txBox="1">
            <a:spLocks noChangeArrowheads="1"/>
          </p:cNvSpPr>
          <p:nvPr/>
        </p:nvSpPr>
        <p:spPr>
          <a:xfrm>
            <a:off x="2286000" y="274638"/>
            <a:ext cx="8172450" cy="1143000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endParaRPr lang="en-US" dirty="0"/>
          </a:p>
        </p:txBody>
      </p:sp>
      <p:sp>
        <p:nvSpPr>
          <p:cNvPr id="7" name="Text Box 3">
            <a:extLst>
              <a:ext uri="{FF2B5EF4-FFF2-40B4-BE49-F238E27FC236}">
                <a16:creationId xmlns:a16="http://schemas.microsoft.com/office/drawing/2014/main" id="{D576A499-7ED1-C5DA-C816-3F7B264A5A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97088" y="4267201"/>
            <a:ext cx="8164512" cy="1106487"/>
          </a:xfrm>
          <a:prstGeom prst="rect">
            <a:avLst/>
          </a:prstGeom>
          <a:solidFill>
            <a:srgbClr val="DDDDDD"/>
          </a:solidFill>
          <a:ln w="28575">
            <a:solidFill>
              <a:schemeClr val="tx1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algn="ctr">
              <a:lnSpc>
                <a:spcPct val="90000"/>
              </a:lnSpc>
              <a:spcBef>
                <a:spcPct val="30000"/>
              </a:spcBef>
            </a:pPr>
            <a:r>
              <a:rPr lang="en-US" altLang="en-US" sz="2400" dirty="0">
                <a:cs typeface="Times New Roman" pitchFamily="18" charset="0"/>
              </a:rPr>
              <a:t>A personal scorecard should contain measures that can be</a:t>
            </a:r>
            <a:br>
              <a:rPr lang="en-US" altLang="en-US" sz="2400" dirty="0">
                <a:cs typeface="Times New Roman" pitchFamily="18" charset="0"/>
              </a:rPr>
            </a:br>
            <a:r>
              <a:rPr lang="en-US" altLang="en-US" sz="2400" dirty="0">
                <a:cs typeface="Times New Roman" pitchFamily="18" charset="0"/>
              </a:rPr>
              <a:t>influenced by the individual being evaluated and that</a:t>
            </a:r>
            <a:br>
              <a:rPr lang="en-US" altLang="en-US" sz="2400" dirty="0">
                <a:cs typeface="Times New Roman" pitchFamily="18" charset="0"/>
              </a:rPr>
            </a:br>
            <a:r>
              <a:rPr lang="en-US" altLang="en-US" sz="2400" dirty="0">
                <a:cs typeface="Times New Roman" pitchFamily="18" charset="0"/>
              </a:rPr>
              <a:t>support the measures in the overall balanced scorecard.</a:t>
            </a:r>
            <a:endParaRPr lang="en-US" altLang="en-US" sz="2400" dirty="0"/>
          </a:p>
        </p:txBody>
      </p:sp>
      <p:sp>
        <p:nvSpPr>
          <p:cNvPr id="8" name="Text Box 6">
            <a:extLst>
              <a:ext uri="{FF2B5EF4-FFF2-40B4-BE49-F238E27FC236}">
                <a16:creationId xmlns:a16="http://schemas.microsoft.com/office/drawing/2014/main" id="{32ECE50B-AE63-33F4-6977-D6E6FE2D5C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05555" y="2132013"/>
            <a:ext cx="3581400" cy="120015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en-US" altLang="en-US" sz="2400" b="1" dirty="0">
                <a:solidFill>
                  <a:schemeClr val="tx2">
                    <a:lumMod val="75000"/>
                  </a:schemeClr>
                </a:solidFill>
                <a:cs typeface="Times New Roman" panose="02020603050405020304" pitchFamily="18" charset="0"/>
              </a:rPr>
              <a:t>The entire organization should have an overall balanced scorecard.</a:t>
            </a:r>
          </a:p>
        </p:txBody>
      </p:sp>
      <p:sp>
        <p:nvSpPr>
          <p:cNvPr id="9" name="Text Box 7">
            <a:extLst>
              <a:ext uri="{FF2B5EF4-FFF2-40B4-BE49-F238E27FC236}">
                <a16:creationId xmlns:a16="http://schemas.microsoft.com/office/drawing/2014/main" id="{166D37AB-1B85-A76C-7CD1-F12E479A09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80200" y="2132013"/>
            <a:ext cx="3581400" cy="120015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en-US" altLang="en-US" sz="2400" b="1" dirty="0">
                <a:solidFill>
                  <a:schemeClr val="tx2">
                    <a:lumMod val="75000"/>
                  </a:schemeClr>
                </a:solidFill>
                <a:cs typeface="Times New Roman" panose="02020603050405020304" pitchFamily="18" charset="0"/>
              </a:rPr>
              <a:t>Each individual should have a personal balanced scorecard.</a:t>
            </a:r>
          </a:p>
        </p:txBody>
      </p:sp>
    </p:spTree>
    <p:extLst>
      <p:ext uri="{BB962C8B-B14F-4D97-AF65-F5344CB8AC3E}">
        <p14:creationId xmlns:p14="http://schemas.microsoft.com/office/powerpoint/2010/main" val="1347300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 autoUpdateAnimBg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598527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altLang="en-US" sz="2800" b="1" dirty="0">
                <a:solidFill>
                  <a:schemeClr val="bg1"/>
                </a:solidFill>
              </a:rPr>
              <a:t>The Balanced Scorecard – Important Links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AutoShape 2">
            <a:extLst>
              <a:ext uri="{FF2B5EF4-FFF2-40B4-BE49-F238E27FC236}">
                <a16:creationId xmlns:a16="http://schemas.microsoft.com/office/drawing/2014/main" id="{0B7FA89A-E2AB-90BA-84D1-2576BAE46F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78150" y="5091228"/>
            <a:ext cx="6464300" cy="930275"/>
          </a:xfrm>
          <a:prstGeom prst="roundRect">
            <a:avLst>
              <a:gd name="adj" fmla="val 16667"/>
            </a:avLst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2"/>
            </a:solidFill>
            <a:round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US" sz="2400" b="1" dirty="0">
                <a:solidFill>
                  <a:schemeClr val="tx2">
                    <a:lumMod val="75000"/>
                  </a:schemeClr>
                </a:solidFill>
              </a:rPr>
              <a:t>T</a:t>
            </a:r>
            <a:r>
              <a:rPr lang="en-US" sz="2400" b="1" dirty="0">
                <a:solidFill>
                  <a:schemeClr val="tx2">
                    <a:lumMod val="75000"/>
                  </a:schemeClr>
                </a:solidFill>
                <a:cs typeface="Times New Roman" panose="02020603050405020304" pitchFamily="18" charset="0"/>
              </a:rPr>
              <a:t>he balanced scorecard lays out concrete actions to attain desired outcomes.</a:t>
            </a:r>
          </a:p>
        </p:txBody>
      </p:sp>
      <p:sp>
        <p:nvSpPr>
          <p:cNvPr id="7" name="AutoShape 3">
            <a:extLst>
              <a:ext uri="{FF2B5EF4-FFF2-40B4-BE49-F238E27FC236}">
                <a16:creationId xmlns:a16="http://schemas.microsoft.com/office/drawing/2014/main" id="{F8ABF537-61F0-5A6E-85C7-56D45B7321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1941080"/>
            <a:ext cx="7835900" cy="930275"/>
          </a:xfrm>
          <a:prstGeom prst="roundRect">
            <a:avLst>
              <a:gd name="adj" fmla="val 16667"/>
            </a:avLst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defRPr/>
            </a:pPr>
            <a:r>
              <a:rPr lang="en-US" altLang="en-US" sz="2400" b="1" dirty="0">
                <a:solidFill>
                  <a:schemeClr val="tx2">
                    <a:lumMod val="75000"/>
                  </a:schemeClr>
                </a:solidFill>
                <a:cs typeface="Times New Roman" panose="02020603050405020304" pitchFamily="18" charset="0"/>
              </a:rPr>
              <a:t>A balanced scorecard should have measures</a:t>
            </a:r>
            <a:br>
              <a:rPr lang="en-US" altLang="en-US" sz="2400" b="1" dirty="0">
                <a:solidFill>
                  <a:schemeClr val="tx2">
                    <a:lumMod val="75000"/>
                  </a:schemeClr>
                </a:solidFill>
                <a:cs typeface="Times New Roman" panose="02020603050405020304" pitchFamily="18" charset="0"/>
              </a:rPr>
            </a:br>
            <a:r>
              <a:rPr lang="en-US" altLang="en-US" sz="2400" b="1" dirty="0">
                <a:solidFill>
                  <a:schemeClr val="tx2">
                    <a:lumMod val="75000"/>
                  </a:schemeClr>
                </a:solidFill>
                <a:cs typeface="Times New Roman" panose="02020603050405020304" pitchFamily="18" charset="0"/>
              </a:rPr>
              <a:t>that are linked together on a cause-and-effect basis.</a:t>
            </a:r>
          </a:p>
        </p:txBody>
      </p:sp>
      <p:sp>
        <p:nvSpPr>
          <p:cNvPr id="8" name="Oval 4">
            <a:extLst>
              <a:ext uri="{FF2B5EF4-FFF2-40B4-BE49-F238E27FC236}">
                <a16:creationId xmlns:a16="http://schemas.microsoft.com/office/drawing/2014/main" id="{6D72C06D-A8EF-6D45-0B2C-10771DA87B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7400" y="3276600"/>
            <a:ext cx="3276600" cy="1600200"/>
          </a:xfrm>
          <a:prstGeom prst="ellipse">
            <a:avLst/>
          </a:prstGeom>
          <a:solidFill>
            <a:schemeClr val="tx2"/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en-US" altLang="en-US" sz="2400" dirty="0">
                <a:solidFill>
                  <a:srgbClr val="FFFFFF"/>
                </a:solidFill>
              </a:rPr>
              <a:t>If we improve</a:t>
            </a:r>
            <a:br>
              <a:rPr lang="en-US" altLang="en-US" sz="2400" dirty="0">
                <a:solidFill>
                  <a:srgbClr val="FFFFFF"/>
                </a:solidFill>
              </a:rPr>
            </a:br>
            <a:r>
              <a:rPr lang="en-US" altLang="en-US" sz="2400" dirty="0">
                <a:solidFill>
                  <a:srgbClr val="FFFFFF"/>
                </a:solidFill>
              </a:rPr>
              <a:t>one performance</a:t>
            </a:r>
            <a:br>
              <a:rPr lang="en-US" altLang="en-US" sz="2400" dirty="0">
                <a:solidFill>
                  <a:srgbClr val="FFFFFF"/>
                </a:solidFill>
              </a:rPr>
            </a:br>
            <a:r>
              <a:rPr lang="en-US" altLang="en-US" sz="2400" dirty="0">
                <a:solidFill>
                  <a:srgbClr val="FFFFFF"/>
                </a:solidFill>
              </a:rPr>
              <a:t>measure . . .</a:t>
            </a:r>
          </a:p>
        </p:txBody>
      </p:sp>
      <p:sp>
        <p:nvSpPr>
          <p:cNvPr id="9" name="Oval 5">
            <a:extLst>
              <a:ext uri="{FF2B5EF4-FFF2-40B4-BE49-F238E27FC236}">
                <a16:creationId xmlns:a16="http://schemas.microsoft.com/office/drawing/2014/main" id="{C7FFD61F-8C51-994A-12FB-D31CEB2CCB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86600" y="3276600"/>
            <a:ext cx="3276600" cy="1600200"/>
          </a:xfrm>
          <a:prstGeom prst="ellipse">
            <a:avLst/>
          </a:prstGeom>
          <a:solidFill>
            <a:schemeClr val="accent4"/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US" sz="2400" dirty="0">
                <a:solidFill>
                  <a:srgbClr val="FFFFFF"/>
                </a:solidFill>
              </a:rPr>
              <a:t>Another desired</a:t>
            </a:r>
            <a:br>
              <a:rPr lang="en-US" sz="2400" dirty="0">
                <a:solidFill>
                  <a:srgbClr val="FFFFFF"/>
                </a:solidFill>
              </a:rPr>
            </a:br>
            <a:r>
              <a:rPr lang="en-US" sz="2400" dirty="0">
                <a:solidFill>
                  <a:srgbClr val="FFFFFF"/>
                </a:solidFill>
              </a:rPr>
              <a:t>performance measure</a:t>
            </a:r>
            <a:br>
              <a:rPr lang="en-US" sz="2400" dirty="0">
                <a:solidFill>
                  <a:srgbClr val="FFFFFF"/>
                </a:solidFill>
              </a:rPr>
            </a:br>
            <a:r>
              <a:rPr lang="en-US" sz="2400" dirty="0">
                <a:solidFill>
                  <a:srgbClr val="FFFFFF"/>
                </a:solidFill>
              </a:rPr>
              <a:t>will improve.</a:t>
            </a:r>
          </a:p>
        </p:txBody>
      </p:sp>
      <p:sp>
        <p:nvSpPr>
          <p:cNvPr id="11" name="Rectangle 6">
            <a:extLst>
              <a:ext uri="{FF2B5EF4-FFF2-40B4-BE49-F238E27FC236}">
                <a16:creationId xmlns:a16="http://schemas.microsoft.com/office/drawing/2014/main" id="{A72992B6-3F26-F5B2-011F-EDEFD41F72BE}"/>
              </a:ext>
            </a:extLst>
          </p:cNvPr>
          <p:cNvSpPr txBox="1">
            <a:spLocks noChangeArrowheads="1"/>
          </p:cNvSpPr>
          <p:nvPr/>
        </p:nvSpPr>
        <p:spPr>
          <a:xfrm>
            <a:off x="2286000" y="274638"/>
            <a:ext cx="8172450" cy="1143000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endParaRPr lang="en-US" altLang="en-US" dirty="0"/>
          </a:p>
        </p:txBody>
      </p:sp>
      <p:grpSp>
        <p:nvGrpSpPr>
          <p:cNvPr id="12" name="Group 7">
            <a:extLst>
              <a:ext uri="{FF2B5EF4-FFF2-40B4-BE49-F238E27FC236}">
                <a16:creationId xmlns:a16="http://schemas.microsoft.com/office/drawing/2014/main" id="{99118DC8-D3D0-3B8C-BEA2-AE5905E563A1}"/>
              </a:ext>
            </a:extLst>
          </p:cNvPr>
          <p:cNvGrpSpPr>
            <a:grpSpLocks/>
          </p:cNvGrpSpPr>
          <p:nvPr/>
        </p:nvGrpSpPr>
        <p:grpSpPr bwMode="auto">
          <a:xfrm>
            <a:off x="5334000" y="3657600"/>
            <a:ext cx="1752600" cy="457200"/>
            <a:chOff x="2400" y="2304"/>
            <a:chExt cx="1104" cy="288"/>
          </a:xfrm>
        </p:grpSpPr>
        <p:cxnSp>
          <p:nvCxnSpPr>
            <p:cNvPr id="13" name="AutoShape 8">
              <a:extLst>
                <a:ext uri="{FF2B5EF4-FFF2-40B4-BE49-F238E27FC236}">
                  <a16:creationId xmlns:a16="http://schemas.microsoft.com/office/drawing/2014/main" id="{9874066F-0902-81DA-8D7B-9FE7451D14BC}"/>
                </a:ext>
              </a:extLst>
            </p:cNvPr>
            <p:cNvCxnSpPr>
              <a:cxnSpLocks noChangeShapeType="1"/>
              <a:stCxn id="8" idx="6"/>
              <a:endCxn id="9" idx="2"/>
            </p:cNvCxnSpPr>
            <p:nvPr/>
          </p:nvCxnSpPr>
          <p:spPr bwMode="auto">
            <a:xfrm>
              <a:off x="2400" y="2568"/>
              <a:ext cx="1104" cy="0"/>
            </a:xfrm>
            <a:prstGeom prst="straightConnector1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4" name="Text Box 9">
              <a:extLst>
                <a:ext uri="{FF2B5EF4-FFF2-40B4-BE49-F238E27FC236}">
                  <a16:creationId xmlns:a16="http://schemas.microsoft.com/office/drawing/2014/main" id="{02C35228-1653-0526-26E5-BA4EF5CAE26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52" y="2304"/>
              <a:ext cx="67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altLang="en-US" sz="2400" b="1" dirty="0"/>
                <a:t>Then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95989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17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 autoUpdateAnimBg="0"/>
      <p:bldP spid="8" grpId="0" animBg="1" autoUpdateAnimBg="0"/>
      <p:bldP spid="9" grpId="0" animBg="1" autoUpdateAnimBg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865458" y="428284"/>
            <a:ext cx="6821452" cy="4456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en-US" altLang="en-US" sz="2800" b="1" dirty="0">
                <a:solidFill>
                  <a:schemeClr val="bg1"/>
                </a:solidFill>
              </a:rPr>
              <a:t>The Balanced Scorecard and Compensation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2F8ED0D3-D498-A6BC-4A58-567C4EACBD8D}"/>
              </a:ext>
            </a:extLst>
          </p:cNvPr>
          <p:cNvSpPr txBox="1">
            <a:spLocks noChangeArrowheads="1"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80000"/>
              </a:lnSpc>
              <a:defRPr/>
            </a:pPr>
            <a:endParaRPr lang="en-US" altLang="en-US" dirty="0"/>
          </a:p>
        </p:txBody>
      </p:sp>
      <p:sp>
        <p:nvSpPr>
          <p:cNvPr id="7" name="Text Box 3">
            <a:extLst>
              <a:ext uri="{FF2B5EF4-FFF2-40B4-BE49-F238E27FC236}">
                <a16:creationId xmlns:a16="http://schemas.microsoft.com/office/drawing/2014/main" id="{945A4F0D-9ED6-0B61-F11D-0C32C3594B51}"/>
              </a:ext>
            </a:extLst>
          </p:cNvPr>
          <p:cNvSpPr txBox="1">
            <a:spLocks noChangeArrowheads="1"/>
          </p:cNvSpPr>
          <p:nvPr/>
        </p:nvSpPr>
        <p:spPr>
          <a:xfrm>
            <a:off x="2362200" y="1926837"/>
            <a:ext cx="7467600" cy="3389312"/>
          </a:xfrm>
          <a:prstGeom prst="rect">
            <a:avLst/>
          </a:prstGeom>
          <a:solidFill>
            <a:srgbClr val="DDDDDD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30000"/>
              </a:spcBef>
              <a:buFontTx/>
              <a:buNone/>
            </a:pPr>
            <a:r>
              <a:rPr lang="en-US" altLang="en-US" dirty="0">
                <a:cs typeface="Arial" charset="0"/>
              </a:rPr>
              <a:t> </a:t>
            </a:r>
          </a:p>
          <a:p>
            <a:pPr algn="ctr">
              <a:spcBef>
                <a:spcPct val="30000"/>
              </a:spcBef>
              <a:buFontTx/>
              <a:buNone/>
            </a:pPr>
            <a:r>
              <a:rPr lang="en-US" altLang="en-US" sz="3600" dirty="0">
                <a:cs typeface="Arial" charset="0"/>
              </a:rPr>
              <a:t>Incentive compensation should be linked to balanced scorecard performance measures. </a:t>
            </a:r>
            <a:br>
              <a:rPr lang="en-US" altLang="en-US" sz="3600" dirty="0">
                <a:cs typeface="Arial" charset="0"/>
              </a:rPr>
            </a:br>
            <a:endParaRPr lang="en-US" altLang="en-US" sz="3600" dirty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6445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7" y="437584"/>
            <a:ext cx="6756251" cy="7903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en-US" altLang="en-US" sz="2800" b="1" dirty="0">
                <a:solidFill>
                  <a:schemeClr val="bg1"/>
                </a:solidFill>
              </a:rPr>
              <a:t>The Balanced Scorecard ─ Jaguar Example – Part 1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grpSp>
        <p:nvGrpSpPr>
          <p:cNvPr id="4" name="Group 32">
            <a:extLst>
              <a:ext uri="{FF2B5EF4-FFF2-40B4-BE49-F238E27FC236}">
                <a16:creationId xmlns:a16="http://schemas.microsoft.com/office/drawing/2014/main" id="{7AC9403A-3C08-AD20-7996-5F2FA393D3D7}"/>
              </a:ext>
            </a:extLst>
          </p:cNvPr>
          <p:cNvGrpSpPr>
            <a:grpSpLocks/>
          </p:cNvGrpSpPr>
          <p:nvPr/>
        </p:nvGrpSpPr>
        <p:grpSpPr bwMode="auto">
          <a:xfrm>
            <a:off x="3989388" y="1384301"/>
            <a:ext cx="4753000" cy="5194875"/>
            <a:chOff x="2312988" y="1384300"/>
            <a:chExt cx="4753000" cy="5194875"/>
          </a:xfrm>
        </p:grpSpPr>
        <p:sp>
          <p:nvSpPr>
            <p:cNvPr id="7" name="Text Box 3">
              <a:extLst>
                <a:ext uri="{FF2B5EF4-FFF2-40B4-BE49-F238E27FC236}">
                  <a16:creationId xmlns:a16="http://schemas.microsoft.com/office/drawing/2014/main" id="{A315EABD-82BC-0F66-69F6-31B41511894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13125" y="5994400"/>
              <a:ext cx="2819400" cy="584775"/>
            </a:xfrm>
            <a:prstGeom prst="rect">
              <a:avLst/>
            </a:prstGeom>
            <a:solidFill>
              <a:schemeClr val="bg2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algn="ctr" eaLnBrk="1" hangingPunct="1">
                <a:lnSpc>
                  <a:spcPct val="80000"/>
                </a:lnSpc>
                <a:spcBef>
                  <a:spcPct val="50000"/>
                </a:spcBef>
              </a:pPr>
              <a:r>
                <a:rPr lang="en-US" altLang="en-US" sz="2000" b="1" dirty="0"/>
                <a:t>Employee skills in installing options</a:t>
              </a:r>
            </a:p>
          </p:txBody>
        </p:sp>
        <p:sp>
          <p:nvSpPr>
            <p:cNvPr id="8" name="Text Box 4">
              <a:extLst>
                <a:ext uri="{FF2B5EF4-FFF2-40B4-BE49-F238E27FC236}">
                  <a16:creationId xmlns:a16="http://schemas.microsoft.com/office/drawing/2014/main" id="{BF2B416B-B778-30CA-2890-20FDB91DCE6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12988" y="4918075"/>
              <a:ext cx="2286000" cy="584775"/>
            </a:xfrm>
            <a:prstGeom prst="rect">
              <a:avLst/>
            </a:prstGeom>
            <a:solidFill>
              <a:schemeClr val="bg2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algn="ctr" eaLnBrk="1" hangingPunct="1">
                <a:lnSpc>
                  <a:spcPct val="80000"/>
                </a:lnSpc>
                <a:spcBef>
                  <a:spcPct val="50000"/>
                </a:spcBef>
              </a:pPr>
              <a:r>
                <a:rPr lang="en-US" altLang="en-US" sz="2000" b="1" dirty="0"/>
                <a:t>Number of</a:t>
              </a:r>
              <a:br>
                <a:rPr lang="en-US" altLang="en-US" sz="2000" b="1" dirty="0"/>
              </a:br>
              <a:r>
                <a:rPr lang="en-US" altLang="en-US" sz="2000" b="1" dirty="0"/>
                <a:t>options available</a:t>
              </a:r>
            </a:p>
          </p:txBody>
        </p:sp>
        <p:sp>
          <p:nvSpPr>
            <p:cNvPr id="9" name="Text Box 5">
              <a:extLst>
                <a:ext uri="{FF2B5EF4-FFF2-40B4-BE49-F238E27FC236}">
                  <a16:creationId xmlns:a16="http://schemas.microsoft.com/office/drawing/2014/main" id="{461FACBF-F2E4-C975-B6A6-619B1CADBC0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287937" y="4918075"/>
              <a:ext cx="1778051" cy="584775"/>
            </a:xfrm>
            <a:prstGeom prst="rect">
              <a:avLst/>
            </a:prstGeom>
            <a:solidFill>
              <a:schemeClr val="bg2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algn="ctr" eaLnBrk="1" hangingPunct="1">
                <a:lnSpc>
                  <a:spcPct val="80000"/>
                </a:lnSpc>
              </a:pPr>
              <a:r>
                <a:rPr lang="en-US" altLang="en-US" sz="2000" b="1" dirty="0"/>
                <a:t>Time to</a:t>
              </a:r>
              <a:br>
                <a:rPr lang="en-US" altLang="en-US" sz="2000" b="1" dirty="0"/>
              </a:br>
              <a:r>
                <a:rPr lang="en-US" altLang="en-US" sz="2000" b="1" dirty="0"/>
                <a:t>install option</a:t>
              </a:r>
            </a:p>
          </p:txBody>
        </p:sp>
        <p:sp>
          <p:nvSpPr>
            <p:cNvPr id="11" name="Text Box 6">
              <a:extLst>
                <a:ext uri="{FF2B5EF4-FFF2-40B4-BE49-F238E27FC236}">
                  <a16:creationId xmlns:a16="http://schemas.microsoft.com/office/drawing/2014/main" id="{943A32DA-D3CA-39D0-91D2-7106C7341ED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16288" y="3794125"/>
              <a:ext cx="3011487" cy="584775"/>
            </a:xfrm>
            <a:prstGeom prst="rect">
              <a:avLst/>
            </a:prstGeom>
            <a:solidFill>
              <a:schemeClr val="bg2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algn="ctr" eaLnBrk="1" hangingPunct="1">
                <a:lnSpc>
                  <a:spcPct val="80000"/>
                </a:lnSpc>
                <a:spcBef>
                  <a:spcPct val="50000"/>
                </a:spcBef>
              </a:pPr>
              <a:r>
                <a:rPr lang="en-US" altLang="en-US" sz="2000" b="1" dirty="0"/>
                <a:t>Customer satisfaction</a:t>
              </a:r>
              <a:br>
                <a:rPr lang="en-US" altLang="en-US" sz="2000" b="1" dirty="0"/>
              </a:br>
              <a:r>
                <a:rPr lang="en-US" altLang="en-US" sz="2000" b="1" dirty="0"/>
                <a:t>with options</a:t>
              </a:r>
            </a:p>
          </p:txBody>
        </p:sp>
        <p:sp>
          <p:nvSpPr>
            <p:cNvPr id="12" name="Text Box 7">
              <a:extLst>
                <a:ext uri="{FF2B5EF4-FFF2-40B4-BE49-F238E27FC236}">
                  <a16:creationId xmlns:a16="http://schemas.microsoft.com/office/drawing/2014/main" id="{40FE6A03-EB82-B1D9-A759-8439FF4FD1E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89325" y="2987675"/>
              <a:ext cx="2662908" cy="400110"/>
            </a:xfrm>
            <a:prstGeom prst="rect">
              <a:avLst/>
            </a:prstGeom>
            <a:solidFill>
              <a:schemeClr val="bg2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eaLnBrk="1" hangingPunct="1"/>
              <a:r>
                <a:rPr lang="en-US" altLang="en-US" sz="2000" b="1" dirty="0"/>
                <a:t>Number of cars sold</a:t>
              </a:r>
            </a:p>
          </p:txBody>
        </p:sp>
        <p:sp>
          <p:nvSpPr>
            <p:cNvPr id="13" name="Text Box 8">
              <a:extLst>
                <a:ext uri="{FF2B5EF4-FFF2-40B4-BE49-F238E27FC236}">
                  <a16:creationId xmlns:a16="http://schemas.microsoft.com/office/drawing/2014/main" id="{8635EE2B-1104-813A-120F-8337E52199A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97250" y="2149475"/>
              <a:ext cx="2849563" cy="400110"/>
            </a:xfrm>
            <a:prstGeom prst="rect">
              <a:avLst/>
            </a:prstGeom>
            <a:solidFill>
              <a:schemeClr val="bg2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altLang="en-US" sz="2000" b="1" dirty="0"/>
                <a:t>Contribution per car</a:t>
              </a:r>
            </a:p>
          </p:txBody>
        </p:sp>
        <p:sp>
          <p:nvSpPr>
            <p:cNvPr id="14" name="Text Box 9">
              <a:extLst>
                <a:ext uri="{FF2B5EF4-FFF2-40B4-BE49-F238E27FC236}">
                  <a16:creationId xmlns:a16="http://schemas.microsoft.com/office/drawing/2014/main" id="{35E2F580-B064-DE33-CFEF-3A25D0C3693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95472" y="1384300"/>
              <a:ext cx="853118" cy="400110"/>
            </a:xfrm>
            <a:prstGeom prst="rect">
              <a:avLst/>
            </a:prstGeom>
            <a:solidFill>
              <a:schemeClr val="bg2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algn="ctr" eaLnBrk="1" hangingPunct="1"/>
              <a:r>
                <a:rPr lang="en-US" altLang="en-US" sz="2000" b="1" dirty="0"/>
                <a:t>Profit</a:t>
              </a:r>
            </a:p>
          </p:txBody>
        </p:sp>
        <p:cxnSp>
          <p:nvCxnSpPr>
            <p:cNvPr id="15" name="AutoShape 10">
              <a:extLst>
                <a:ext uri="{FF2B5EF4-FFF2-40B4-BE49-F238E27FC236}">
                  <a16:creationId xmlns:a16="http://schemas.microsoft.com/office/drawing/2014/main" id="{C27E6378-9AC4-B878-00C5-F9A92846984E}"/>
                </a:ext>
              </a:extLst>
            </p:cNvPr>
            <p:cNvCxnSpPr>
              <a:cxnSpLocks noChangeShapeType="1"/>
              <a:stCxn id="7" idx="0"/>
              <a:endCxn id="8" idx="2"/>
            </p:cNvCxnSpPr>
            <p:nvPr/>
          </p:nvCxnSpPr>
          <p:spPr bwMode="auto">
            <a:xfrm rot="16200000" flipV="1">
              <a:off x="3893632" y="5065206"/>
              <a:ext cx="491550" cy="1366837"/>
            </a:xfrm>
            <a:prstGeom prst="bentConnector3">
              <a:avLst>
                <a:gd name="adj1" fmla="val 50000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6" name="AutoShape 11">
              <a:extLst>
                <a:ext uri="{FF2B5EF4-FFF2-40B4-BE49-F238E27FC236}">
                  <a16:creationId xmlns:a16="http://schemas.microsoft.com/office/drawing/2014/main" id="{33400860-2086-77C4-0625-485AA893D826}"/>
                </a:ext>
              </a:extLst>
            </p:cNvPr>
            <p:cNvCxnSpPr>
              <a:cxnSpLocks noChangeShapeType="1"/>
              <a:stCxn id="7" idx="0"/>
              <a:endCxn id="9" idx="2"/>
            </p:cNvCxnSpPr>
            <p:nvPr/>
          </p:nvCxnSpPr>
          <p:spPr bwMode="auto">
            <a:xfrm rot="5400000" flipH="1" flipV="1">
              <a:off x="5254119" y="5071556"/>
              <a:ext cx="491550" cy="1354138"/>
            </a:xfrm>
            <a:prstGeom prst="bentConnector3">
              <a:avLst>
                <a:gd name="adj1" fmla="val 50000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7" name="AutoShape 12">
              <a:extLst>
                <a:ext uri="{FF2B5EF4-FFF2-40B4-BE49-F238E27FC236}">
                  <a16:creationId xmlns:a16="http://schemas.microsoft.com/office/drawing/2014/main" id="{1008630F-7862-22D3-A934-882B91D85C80}"/>
                </a:ext>
              </a:extLst>
            </p:cNvPr>
            <p:cNvCxnSpPr>
              <a:cxnSpLocks noChangeShapeType="1"/>
              <a:stCxn id="8" idx="0"/>
              <a:endCxn id="11" idx="2"/>
            </p:cNvCxnSpPr>
            <p:nvPr/>
          </p:nvCxnSpPr>
          <p:spPr bwMode="auto">
            <a:xfrm rot="5400000" flipH="1" flipV="1">
              <a:off x="3869423" y="3965466"/>
              <a:ext cx="539175" cy="1366044"/>
            </a:xfrm>
            <a:prstGeom prst="bentConnector3">
              <a:avLst>
                <a:gd name="adj1" fmla="val 50000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8" name="AutoShape 13">
              <a:extLst>
                <a:ext uri="{FF2B5EF4-FFF2-40B4-BE49-F238E27FC236}">
                  <a16:creationId xmlns:a16="http://schemas.microsoft.com/office/drawing/2014/main" id="{AC3F6402-68AC-7FB9-DF4C-90323EE78089}"/>
                </a:ext>
              </a:extLst>
            </p:cNvPr>
            <p:cNvCxnSpPr>
              <a:cxnSpLocks noChangeShapeType="1"/>
              <a:stCxn id="9" idx="0"/>
              <a:endCxn id="11" idx="2"/>
            </p:cNvCxnSpPr>
            <p:nvPr/>
          </p:nvCxnSpPr>
          <p:spPr bwMode="auto">
            <a:xfrm rot="16200000" flipV="1">
              <a:off x="5229911" y="3971022"/>
              <a:ext cx="539175" cy="1354931"/>
            </a:xfrm>
            <a:prstGeom prst="bentConnector3">
              <a:avLst>
                <a:gd name="adj1" fmla="val 50000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" name="AutoShape 14">
              <a:extLst>
                <a:ext uri="{FF2B5EF4-FFF2-40B4-BE49-F238E27FC236}">
                  <a16:creationId xmlns:a16="http://schemas.microsoft.com/office/drawing/2014/main" id="{0A3A0F35-32C4-15B7-40DB-9F988FF93C72}"/>
                </a:ext>
              </a:extLst>
            </p:cNvPr>
            <p:cNvCxnSpPr>
              <a:cxnSpLocks noChangeShapeType="1"/>
              <a:stCxn id="11" idx="0"/>
              <a:endCxn id="12" idx="2"/>
            </p:cNvCxnSpPr>
            <p:nvPr/>
          </p:nvCxnSpPr>
          <p:spPr bwMode="auto">
            <a:xfrm flipH="1" flipV="1">
              <a:off x="4820779" y="3387785"/>
              <a:ext cx="1253" cy="406340"/>
            </a:xfrm>
            <a:prstGeom prst="straightConnector1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0" name="AutoShape 15">
              <a:extLst>
                <a:ext uri="{FF2B5EF4-FFF2-40B4-BE49-F238E27FC236}">
                  <a16:creationId xmlns:a16="http://schemas.microsoft.com/office/drawing/2014/main" id="{0E042147-4C88-8E83-7494-41F9B1CC9E56}"/>
                </a:ext>
              </a:extLst>
            </p:cNvPr>
            <p:cNvCxnSpPr>
              <a:cxnSpLocks noChangeShapeType="1"/>
              <a:stCxn id="9" idx="3"/>
              <a:endCxn id="13" idx="3"/>
            </p:cNvCxnSpPr>
            <p:nvPr/>
          </p:nvCxnSpPr>
          <p:spPr bwMode="auto">
            <a:xfrm flipH="1" flipV="1">
              <a:off x="6246813" y="2349530"/>
              <a:ext cx="819175" cy="2860933"/>
            </a:xfrm>
            <a:prstGeom prst="bentConnector3">
              <a:avLst>
                <a:gd name="adj1" fmla="val -27906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1" name="AutoShape 16">
              <a:extLst>
                <a:ext uri="{FF2B5EF4-FFF2-40B4-BE49-F238E27FC236}">
                  <a16:creationId xmlns:a16="http://schemas.microsoft.com/office/drawing/2014/main" id="{D2BEBC11-68FC-6148-60DC-CC575C20CC08}"/>
                </a:ext>
              </a:extLst>
            </p:cNvPr>
            <p:cNvCxnSpPr>
              <a:cxnSpLocks noChangeShapeType="1"/>
              <a:stCxn id="11" idx="3"/>
              <a:endCxn id="13" idx="3"/>
            </p:cNvCxnSpPr>
            <p:nvPr/>
          </p:nvCxnSpPr>
          <p:spPr bwMode="auto">
            <a:xfrm flipH="1" flipV="1">
              <a:off x="6246813" y="2349530"/>
              <a:ext cx="80962" cy="1736983"/>
            </a:xfrm>
            <a:prstGeom prst="bentConnector3">
              <a:avLst>
                <a:gd name="adj1" fmla="val -282355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2" name="AutoShape 17">
              <a:extLst>
                <a:ext uri="{FF2B5EF4-FFF2-40B4-BE49-F238E27FC236}">
                  <a16:creationId xmlns:a16="http://schemas.microsoft.com/office/drawing/2014/main" id="{394513E6-FE75-01EE-65EA-1932157CED40}"/>
                </a:ext>
              </a:extLst>
            </p:cNvPr>
            <p:cNvCxnSpPr>
              <a:cxnSpLocks noChangeShapeType="1"/>
              <a:stCxn id="12" idx="1"/>
              <a:endCxn id="14" idx="1"/>
            </p:cNvCxnSpPr>
            <p:nvPr/>
          </p:nvCxnSpPr>
          <p:spPr bwMode="auto">
            <a:xfrm rot="10800000" flipH="1">
              <a:off x="3489324" y="1584356"/>
              <a:ext cx="906147" cy="1603375"/>
            </a:xfrm>
            <a:prstGeom prst="bentConnector3">
              <a:avLst>
                <a:gd name="adj1" fmla="val -25228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3" name="AutoShape 18">
              <a:extLst>
                <a:ext uri="{FF2B5EF4-FFF2-40B4-BE49-F238E27FC236}">
                  <a16:creationId xmlns:a16="http://schemas.microsoft.com/office/drawing/2014/main" id="{9E4BAE22-B115-A8D9-1F5E-748FE1E48F25}"/>
                </a:ext>
              </a:extLst>
            </p:cNvPr>
            <p:cNvCxnSpPr>
              <a:cxnSpLocks noChangeShapeType="1"/>
              <a:stCxn id="13" idx="0"/>
              <a:endCxn id="14" idx="2"/>
            </p:cNvCxnSpPr>
            <p:nvPr/>
          </p:nvCxnSpPr>
          <p:spPr bwMode="auto">
            <a:xfrm flipH="1" flipV="1">
              <a:off x="4822031" y="1784410"/>
              <a:ext cx="1" cy="365065"/>
            </a:xfrm>
            <a:prstGeom prst="straightConnector1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24" name="Group 19">
            <a:extLst>
              <a:ext uri="{FF2B5EF4-FFF2-40B4-BE49-F238E27FC236}">
                <a16:creationId xmlns:a16="http://schemas.microsoft.com/office/drawing/2014/main" id="{22319F52-94D2-F776-5235-5C5405D2D625}"/>
              </a:ext>
            </a:extLst>
          </p:cNvPr>
          <p:cNvGrpSpPr>
            <a:grpSpLocks/>
          </p:cNvGrpSpPr>
          <p:nvPr/>
        </p:nvGrpSpPr>
        <p:grpSpPr bwMode="auto">
          <a:xfrm>
            <a:off x="1828800" y="5908675"/>
            <a:ext cx="3200400" cy="704850"/>
            <a:chOff x="144" y="3696"/>
            <a:chExt cx="2016" cy="444"/>
          </a:xfrm>
        </p:grpSpPr>
        <p:sp>
          <p:nvSpPr>
            <p:cNvPr id="26" name="Text Box 20">
              <a:extLst>
                <a:ext uri="{FF2B5EF4-FFF2-40B4-BE49-F238E27FC236}">
                  <a16:creationId xmlns:a16="http://schemas.microsoft.com/office/drawing/2014/main" id="{51F53801-F1F7-147C-6C8A-241073B40E4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4" y="3696"/>
              <a:ext cx="1248" cy="444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28575">
              <a:solidFill>
                <a:srgbClr val="FF00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lnSpc>
                  <a:spcPct val="80000"/>
                </a:lnSpc>
                <a:spcBef>
                  <a:spcPct val="50000"/>
                </a:spcBef>
                <a:defRPr/>
              </a:pPr>
              <a:r>
                <a:rPr lang="en-US" sz="2400" dirty="0">
                  <a:solidFill>
                    <a:schemeClr val="tx2"/>
                  </a:solidFill>
                </a:rPr>
                <a:t>Learning</a:t>
              </a:r>
              <a:br>
                <a:rPr lang="en-US" sz="2400" dirty="0">
                  <a:solidFill>
                    <a:schemeClr val="tx2"/>
                  </a:solidFill>
                </a:rPr>
              </a:br>
              <a:r>
                <a:rPr lang="en-US" sz="2400" dirty="0">
                  <a:solidFill>
                    <a:schemeClr val="tx2"/>
                  </a:solidFill>
                </a:rPr>
                <a:t>and Growth</a:t>
              </a:r>
            </a:p>
          </p:txBody>
        </p:sp>
        <p:sp>
          <p:nvSpPr>
            <p:cNvPr id="27" name="Line 21">
              <a:extLst>
                <a:ext uri="{FF2B5EF4-FFF2-40B4-BE49-F238E27FC236}">
                  <a16:creationId xmlns:a16="http://schemas.microsoft.com/office/drawing/2014/main" id="{44D40F16-B098-466B-44C1-B529144B6F0E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392" y="3936"/>
              <a:ext cx="768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  <p:grpSp>
        <p:nvGrpSpPr>
          <p:cNvPr id="28" name="Group 22">
            <a:extLst>
              <a:ext uri="{FF2B5EF4-FFF2-40B4-BE49-F238E27FC236}">
                <a16:creationId xmlns:a16="http://schemas.microsoft.com/office/drawing/2014/main" id="{B79D583F-C711-ADA7-B97A-2996CE57E0B4}"/>
              </a:ext>
            </a:extLst>
          </p:cNvPr>
          <p:cNvGrpSpPr>
            <a:grpSpLocks/>
          </p:cNvGrpSpPr>
          <p:nvPr/>
        </p:nvGrpSpPr>
        <p:grpSpPr bwMode="auto">
          <a:xfrm>
            <a:off x="1860550" y="4711700"/>
            <a:ext cx="2128838" cy="996950"/>
            <a:chOff x="96" y="2942"/>
            <a:chExt cx="1341" cy="628"/>
          </a:xfrm>
        </p:grpSpPr>
        <p:sp>
          <p:nvSpPr>
            <p:cNvPr id="29" name="Text Box 23">
              <a:extLst>
                <a:ext uri="{FF2B5EF4-FFF2-40B4-BE49-F238E27FC236}">
                  <a16:creationId xmlns:a16="http://schemas.microsoft.com/office/drawing/2014/main" id="{F003A359-FA05-97C1-ED7A-32439F408F6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6" y="2942"/>
              <a:ext cx="1200" cy="628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28575">
              <a:solidFill>
                <a:srgbClr val="FF00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lnSpc>
                  <a:spcPct val="80000"/>
                </a:lnSpc>
                <a:spcBef>
                  <a:spcPct val="50000"/>
                </a:spcBef>
                <a:defRPr/>
              </a:pPr>
              <a:r>
                <a:rPr lang="en-US" sz="2400" dirty="0">
                  <a:solidFill>
                    <a:schemeClr val="tx2"/>
                  </a:solidFill>
                </a:rPr>
                <a:t>Internal Business Processes</a:t>
              </a:r>
            </a:p>
          </p:txBody>
        </p:sp>
        <p:sp>
          <p:nvSpPr>
            <p:cNvPr id="30" name="Line 24">
              <a:extLst>
                <a:ext uri="{FF2B5EF4-FFF2-40B4-BE49-F238E27FC236}">
                  <a16:creationId xmlns:a16="http://schemas.microsoft.com/office/drawing/2014/main" id="{39B5E71C-9C9D-3FC4-A39B-95239D5CE8C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96" y="3264"/>
              <a:ext cx="141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  <p:grpSp>
        <p:nvGrpSpPr>
          <p:cNvPr id="31" name="Group 25">
            <a:extLst>
              <a:ext uri="{FF2B5EF4-FFF2-40B4-BE49-F238E27FC236}">
                <a16:creationId xmlns:a16="http://schemas.microsoft.com/office/drawing/2014/main" id="{EFDB1615-C4AF-9027-C822-70C3EDA4CABB}"/>
              </a:ext>
            </a:extLst>
          </p:cNvPr>
          <p:cNvGrpSpPr>
            <a:grpSpLocks/>
          </p:cNvGrpSpPr>
          <p:nvPr/>
        </p:nvGrpSpPr>
        <p:grpSpPr bwMode="auto">
          <a:xfrm>
            <a:off x="1981200" y="3190877"/>
            <a:ext cx="2908300" cy="890588"/>
            <a:chOff x="240" y="1984"/>
            <a:chExt cx="1832" cy="561"/>
          </a:xfrm>
        </p:grpSpPr>
        <p:sp>
          <p:nvSpPr>
            <p:cNvPr id="32" name="Text Box 26">
              <a:extLst>
                <a:ext uri="{FF2B5EF4-FFF2-40B4-BE49-F238E27FC236}">
                  <a16:creationId xmlns:a16="http://schemas.microsoft.com/office/drawing/2014/main" id="{C55EE845-5B42-DCDB-9ED5-5BD8DB2918D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0" y="2064"/>
              <a:ext cx="1056" cy="291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28575">
              <a:solidFill>
                <a:srgbClr val="FF00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defRPr/>
              </a:pPr>
              <a:r>
                <a:rPr lang="en-US" sz="2400" dirty="0">
                  <a:solidFill>
                    <a:schemeClr val="tx2"/>
                  </a:solidFill>
                </a:rPr>
                <a:t>Customer</a:t>
              </a:r>
            </a:p>
          </p:txBody>
        </p:sp>
        <p:cxnSp>
          <p:nvCxnSpPr>
            <p:cNvPr id="33" name="AutoShape 27">
              <a:extLst>
                <a:ext uri="{FF2B5EF4-FFF2-40B4-BE49-F238E27FC236}">
                  <a16:creationId xmlns:a16="http://schemas.microsoft.com/office/drawing/2014/main" id="{1226F551-331C-E30A-04F2-FD07F580D43F}"/>
                </a:ext>
              </a:extLst>
            </p:cNvPr>
            <p:cNvCxnSpPr>
              <a:cxnSpLocks noChangeShapeType="1"/>
              <a:stCxn id="32" idx="3"/>
            </p:cNvCxnSpPr>
            <p:nvPr/>
          </p:nvCxnSpPr>
          <p:spPr bwMode="auto">
            <a:xfrm>
              <a:off x="1296" y="2210"/>
              <a:ext cx="768" cy="335"/>
            </a:xfrm>
            <a:prstGeom prst="bentConnector3">
              <a:avLst>
                <a:gd name="adj1" fmla="val 50000"/>
              </a:avLst>
            </a:prstGeom>
            <a:noFill/>
            <a:ln w="28575">
              <a:solidFill>
                <a:srgbClr val="FF0000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4" name="AutoShape 28">
              <a:extLst>
                <a:ext uri="{FF2B5EF4-FFF2-40B4-BE49-F238E27FC236}">
                  <a16:creationId xmlns:a16="http://schemas.microsoft.com/office/drawing/2014/main" id="{9CD57FFE-9F9D-7313-FA45-8B89C04CA097}"/>
                </a:ext>
              </a:extLst>
            </p:cNvPr>
            <p:cNvCxnSpPr>
              <a:cxnSpLocks noChangeShapeType="1"/>
              <a:stCxn id="32" idx="3"/>
            </p:cNvCxnSpPr>
            <p:nvPr/>
          </p:nvCxnSpPr>
          <p:spPr bwMode="auto">
            <a:xfrm flipV="1">
              <a:off x="1296" y="1984"/>
              <a:ext cx="776" cy="226"/>
            </a:xfrm>
            <a:prstGeom prst="bentConnector3">
              <a:avLst>
                <a:gd name="adj1" fmla="val 50000"/>
              </a:avLst>
            </a:prstGeom>
            <a:noFill/>
            <a:ln w="28575">
              <a:solidFill>
                <a:srgbClr val="FF0000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35" name="Group 29">
            <a:extLst>
              <a:ext uri="{FF2B5EF4-FFF2-40B4-BE49-F238E27FC236}">
                <a16:creationId xmlns:a16="http://schemas.microsoft.com/office/drawing/2014/main" id="{9BBDAF25-7559-F029-E771-BC8C4C93F670}"/>
              </a:ext>
            </a:extLst>
          </p:cNvPr>
          <p:cNvGrpSpPr>
            <a:grpSpLocks/>
          </p:cNvGrpSpPr>
          <p:nvPr/>
        </p:nvGrpSpPr>
        <p:grpSpPr bwMode="auto">
          <a:xfrm>
            <a:off x="2146300" y="1603376"/>
            <a:ext cx="2667000" cy="763588"/>
            <a:chOff x="344" y="984"/>
            <a:chExt cx="1680" cy="481"/>
          </a:xfrm>
        </p:grpSpPr>
        <p:sp>
          <p:nvSpPr>
            <p:cNvPr id="36" name="Text Box 30">
              <a:extLst>
                <a:ext uri="{FF2B5EF4-FFF2-40B4-BE49-F238E27FC236}">
                  <a16:creationId xmlns:a16="http://schemas.microsoft.com/office/drawing/2014/main" id="{8BEF5461-AFE4-08FD-A006-AF3BBBA5003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4" y="1056"/>
              <a:ext cx="894" cy="291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28575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r>
                <a:rPr lang="en-US" sz="2400" dirty="0">
                  <a:solidFill>
                    <a:schemeClr val="tx2"/>
                  </a:solidFill>
                </a:rPr>
                <a:t>Financial</a:t>
              </a:r>
            </a:p>
          </p:txBody>
        </p:sp>
        <p:cxnSp>
          <p:nvCxnSpPr>
            <p:cNvPr id="37" name="AutoShape 31">
              <a:extLst>
                <a:ext uri="{FF2B5EF4-FFF2-40B4-BE49-F238E27FC236}">
                  <a16:creationId xmlns:a16="http://schemas.microsoft.com/office/drawing/2014/main" id="{15C98F7C-51E7-2BDE-05E3-1710A0DA8B60}"/>
                </a:ext>
              </a:extLst>
            </p:cNvPr>
            <p:cNvCxnSpPr>
              <a:cxnSpLocks noChangeShapeType="1"/>
              <a:stCxn id="36" idx="3"/>
            </p:cNvCxnSpPr>
            <p:nvPr/>
          </p:nvCxnSpPr>
          <p:spPr bwMode="auto">
            <a:xfrm>
              <a:off x="1238" y="1202"/>
              <a:ext cx="778" cy="263"/>
            </a:xfrm>
            <a:prstGeom prst="bentConnector3">
              <a:avLst>
                <a:gd name="adj1" fmla="val 50000"/>
              </a:avLst>
            </a:prstGeom>
            <a:noFill/>
            <a:ln w="28575">
              <a:solidFill>
                <a:srgbClr val="FF0000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8" name="AutoShape 32">
              <a:extLst>
                <a:ext uri="{FF2B5EF4-FFF2-40B4-BE49-F238E27FC236}">
                  <a16:creationId xmlns:a16="http://schemas.microsoft.com/office/drawing/2014/main" id="{54EAFF96-F7EF-7C1E-9A57-6864A34C52A9}"/>
                </a:ext>
              </a:extLst>
            </p:cNvPr>
            <p:cNvCxnSpPr>
              <a:cxnSpLocks noChangeShapeType="1"/>
              <a:stCxn id="36" idx="3"/>
            </p:cNvCxnSpPr>
            <p:nvPr/>
          </p:nvCxnSpPr>
          <p:spPr bwMode="auto">
            <a:xfrm flipV="1">
              <a:off x="1238" y="984"/>
              <a:ext cx="786" cy="218"/>
            </a:xfrm>
            <a:prstGeom prst="bentConnector3">
              <a:avLst>
                <a:gd name="adj1" fmla="val 50000"/>
              </a:avLst>
            </a:prstGeom>
            <a:noFill/>
            <a:ln w="28575">
              <a:solidFill>
                <a:srgbClr val="FF0000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39" name="Rectangle 2">
            <a:extLst>
              <a:ext uri="{FF2B5EF4-FFF2-40B4-BE49-F238E27FC236}">
                <a16:creationId xmlns:a16="http://schemas.microsoft.com/office/drawing/2014/main" id="{AC1ADD09-DF14-8B97-E6D7-C00AC4618C27}"/>
              </a:ext>
            </a:extLst>
          </p:cNvPr>
          <p:cNvSpPr txBox="1">
            <a:spLocks noChangeArrowheads="1"/>
          </p:cNvSpPr>
          <p:nvPr/>
        </p:nvSpPr>
        <p:spPr>
          <a:xfrm>
            <a:off x="2286000" y="274638"/>
            <a:ext cx="8172450" cy="1143000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80000"/>
              </a:lnSpc>
              <a:defRPr/>
            </a:pP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197954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1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6486426" cy="7903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  <a:defRPr/>
            </a:pPr>
            <a:r>
              <a:rPr lang="en-US" altLang="en-US" sz="2800" b="1" dirty="0">
                <a:solidFill>
                  <a:schemeClr val="bg1"/>
                </a:solidFill>
              </a:rPr>
              <a:t>The Balanced Scorecard ─ Jaguar Example – Part 2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grpSp>
        <p:nvGrpSpPr>
          <p:cNvPr id="4" name="Group 19">
            <a:extLst>
              <a:ext uri="{FF2B5EF4-FFF2-40B4-BE49-F238E27FC236}">
                <a16:creationId xmlns:a16="http://schemas.microsoft.com/office/drawing/2014/main" id="{A31942A9-3405-FE3C-CA23-1DB77B00858F}"/>
              </a:ext>
            </a:extLst>
          </p:cNvPr>
          <p:cNvGrpSpPr>
            <a:grpSpLocks/>
          </p:cNvGrpSpPr>
          <p:nvPr/>
        </p:nvGrpSpPr>
        <p:grpSpPr bwMode="auto">
          <a:xfrm>
            <a:off x="2133600" y="4879975"/>
            <a:ext cx="1676400" cy="584200"/>
            <a:chOff x="240" y="3052"/>
            <a:chExt cx="1200" cy="368"/>
          </a:xfrm>
        </p:grpSpPr>
        <p:sp>
          <p:nvSpPr>
            <p:cNvPr id="7" name="Text Box 20">
              <a:extLst>
                <a:ext uri="{FF2B5EF4-FFF2-40B4-BE49-F238E27FC236}">
                  <a16:creationId xmlns:a16="http://schemas.microsoft.com/office/drawing/2014/main" id="{809CF39E-384D-3BDD-3D9B-FB2ED198A66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0" y="3052"/>
              <a:ext cx="1008" cy="368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 w="28575">
              <a:solidFill>
                <a:srgbClr val="FF00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lnSpc>
                  <a:spcPct val="80000"/>
                </a:lnSpc>
                <a:spcBef>
                  <a:spcPct val="50000"/>
                </a:spcBef>
                <a:defRPr/>
              </a:pPr>
              <a:r>
                <a:rPr lang="en-US" sz="2000" b="1" dirty="0">
                  <a:solidFill>
                    <a:srgbClr val="FFFFFF"/>
                  </a:solidFill>
                </a:rPr>
                <a:t>Increase Options</a:t>
              </a:r>
            </a:p>
          </p:txBody>
        </p:sp>
        <p:sp>
          <p:nvSpPr>
            <p:cNvPr id="8" name="Line 21">
              <a:extLst>
                <a:ext uri="{FF2B5EF4-FFF2-40B4-BE49-F238E27FC236}">
                  <a16:creationId xmlns:a16="http://schemas.microsoft.com/office/drawing/2014/main" id="{B84A7372-CCBC-EE30-9DD7-84F34F93370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48" y="3264"/>
              <a:ext cx="192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  <p:grpSp>
        <p:nvGrpSpPr>
          <p:cNvPr id="9" name="Group 22">
            <a:extLst>
              <a:ext uri="{FF2B5EF4-FFF2-40B4-BE49-F238E27FC236}">
                <a16:creationId xmlns:a16="http://schemas.microsoft.com/office/drawing/2014/main" id="{B4453AE8-D72C-82F9-FD21-8E0AFF88F3AA}"/>
              </a:ext>
            </a:extLst>
          </p:cNvPr>
          <p:cNvGrpSpPr>
            <a:grpSpLocks/>
          </p:cNvGrpSpPr>
          <p:nvPr/>
        </p:nvGrpSpPr>
        <p:grpSpPr bwMode="auto">
          <a:xfrm>
            <a:off x="8610600" y="5051425"/>
            <a:ext cx="1905000" cy="584200"/>
            <a:chOff x="4512" y="3160"/>
            <a:chExt cx="1200" cy="368"/>
          </a:xfrm>
        </p:grpSpPr>
        <p:sp>
          <p:nvSpPr>
            <p:cNvPr id="11" name="Text Box 23">
              <a:extLst>
                <a:ext uri="{FF2B5EF4-FFF2-40B4-BE49-F238E27FC236}">
                  <a16:creationId xmlns:a16="http://schemas.microsoft.com/office/drawing/2014/main" id="{E3B106BF-1B52-A96F-1425-42D9B91E080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704" y="3160"/>
              <a:ext cx="1008" cy="368"/>
            </a:xfrm>
            <a:prstGeom prst="rect">
              <a:avLst/>
            </a:prstGeom>
            <a:solidFill>
              <a:schemeClr val="tx2"/>
            </a:solidFill>
            <a:ln w="28575">
              <a:solidFill>
                <a:srgbClr val="FF00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algn="ctr" eaLnBrk="1" hangingPunct="1">
                <a:lnSpc>
                  <a:spcPct val="80000"/>
                </a:lnSpc>
                <a:spcBef>
                  <a:spcPct val="50000"/>
                </a:spcBef>
              </a:pPr>
              <a:r>
                <a:rPr lang="en-US" altLang="en-US" sz="2000" b="1" dirty="0">
                  <a:solidFill>
                    <a:srgbClr val="FFFFFF"/>
                  </a:solidFill>
                </a:rPr>
                <a:t>Time</a:t>
              </a:r>
              <a:br>
                <a:rPr lang="en-US" altLang="en-US" sz="2000" b="1" dirty="0">
                  <a:solidFill>
                    <a:srgbClr val="FFFFFF"/>
                  </a:solidFill>
                </a:rPr>
              </a:br>
              <a:r>
                <a:rPr lang="en-US" altLang="en-US" sz="2000" b="1" dirty="0">
                  <a:solidFill>
                    <a:srgbClr val="FFFFFF"/>
                  </a:solidFill>
                </a:rPr>
                <a:t>Decreases</a:t>
              </a:r>
            </a:p>
          </p:txBody>
        </p:sp>
        <p:sp>
          <p:nvSpPr>
            <p:cNvPr id="12" name="Line 24">
              <a:extLst>
                <a:ext uri="{FF2B5EF4-FFF2-40B4-BE49-F238E27FC236}">
                  <a16:creationId xmlns:a16="http://schemas.microsoft.com/office/drawing/2014/main" id="{B8BC911B-55AA-5A68-E17B-BE40A51DB54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512" y="3348"/>
              <a:ext cx="192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  <p:sp>
        <p:nvSpPr>
          <p:cNvPr id="13" name="Text Box 25">
            <a:extLst>
              <a:ext uri="{FF2B5EF4-FFF2-40B4-BE49-F238E27FC236}">
                <a16:creationId xmlns:a16="http://schemas.microsoft.com/office/drawing/2014/main" id="{DD7C3815-40D0-5393-52FE-765508EBF5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8800" y="4454525"/>
            <a:ext cx="1676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400" b="1" dirty="0">
                <a:solidFill>
                  <a:srgbClr val="FF0000"/>
                </a:solidFill>
              </a:rPr>
              <a:t>Strategies</a:t>
            </a:r>
          </a:p>
        </p:txBody>
      </p:sp>
      <p:grpSp>
        <p:nvGrpSpPr>
          <p:cNvPr id="14" name="Group 29">
            <a:extLst>
              <a:ext uri="{FF2B5EF4-FFF2-40B4-BE49-F238E27FC236}">
                <a16:creationId xmlns:a16="http://schemas.microsoft.com/office/drawing/2014/main" id="{B7FB636E-3D69-834B-CA57-3A57856B1278}"/>
              </a:ext>
            </a:extLst>
          </p:cNvPr>
          <p:cNvGrpSpPr>
            <a:grpSpLocks/>
          </p:cNvGrpSpPr>
          <p:nvPr/>
        </p:nvGrpSpPr>
        <p:grpSpPr bwMode="auto">
          <a:xfrm>
            <a:off x="1981200" y="5965825"/>
            <a:ext cx="2882900" cy="584200"/>
            <a:chOff x="344" y="3736"/>
            <a:chExt cx="1816" cy="368"/>
          </a:xfrm>
        </p:grpSpPr>
        <p:sp>
          <p:nvSpPr>
            <p:cNvPr id="15" name="Line 30">
              <a:extLst>
                <a:ext uri="{FF2B5EF4-FFF2-40B4-BE49-F238E27FC236}">
                  <a16:creationId xmlns:a16="http://schemas.microsoft.com/office/drawing/2014/main" id="{1DDABBED-F390-F572-8CCD-D821BAC10AC3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152" y="3936"/>
              <a:ext cx="1008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6" name="Text Box 31">
              <a:extLst>
                <a:ext uri="{FF2B5EF4-FFF2-40B4-BE49-F238E27FC236}">
                  <a16:creationId xmlns:a16="http://schemas.microsoft.com/office/drawing/2014/main" id="{F89DBF2D-1312-62E8-5EB9-2B7301C61DC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4" y="3736"/>
              <a:ext cx="864" cy="368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 w="28575">
              <a:solidFill>
                <a:srgbClr val="FF00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lnSpc>
                  <a:spcPct val="80000"/>
                </a:lnSpc>
                <a:spcBef>
                  <a:spcPct val="50000"/>
                </a:spcBef>
                <a:defRPr/>
              </a:pPr>
              <a:r>
                <a:rPr lang="en-US" sz="2000" b="1" dirty="0">
                  <a:solidFill>
                    <a:srgbClr val="FFFFFF"/>
                  </a:solidFill>
                </a:rPr>
                <a:t>Increase</a:t>
              </a:r>
              <a:br>
                <a:rPr lang="en-US" sz="2000" b="1" dirty="0">
                  <a:solidFill>
                    <a:srgbClr val="FFFFFF"/>
                  </a:solidFill>
                </a:rPr>
              </a:br>
              <a:r>
                <a:rPr lang="en-US" sz="2000" b="1" dirty="0">
                  <a:solidFill>
                    <a:srgbClr val="FFFFFF"/>
                  </a:solidFill>
                </a:rPr>
                <a:t> Skills</a:t>
              </a:r>
            </a:p>
          </p:txBody>
        </p:sp>
      </p:grpSp>
      <p:sp>
        <p:nvSpPr>
          <p:cNvPr id="17" name="Rectangle 2">
            <a:extLst>
              <a:ext uri="{FF2B5EF4-FFF2-40B4-BE49-F238E27FC236}">
                <a16:creationId xmlns:a16="http://schemas.microsoft.com/office/drawing/2014/main" id="{39671C4E-04D7-16BB-7765-A17A52150D23}"/>
              </a:ext>
            </a:extLst>
          </p:cNvPr>
          <p:cNvSpPr txBox="1">
            <a:spLocks noChangeArrowheads="1"/>
          </p:cNvSpPr>
          <p:nvPr/>
        </p:nvSpPr>
        <p:spPr>
          <a:xfrm>
            <a:off x="2286000" y="274638"/>
            <a:ext cx="8172450" cy="1143000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80000"/>
              </a:lnSpc>
              <a:defRPr/>
            </a:pPr>
            <a:endParaRPr lang="en-US" altLang="en-US" dirty="0"/>
          </a:p>
        </p:txBody>
      </p:sp>
      <p:grpSp>
        <p:nvGrpSpPr>
          <p:cNvPr id="18" name="Group 32">
            <a:extLst>
              <a:ext uri="{FF2B5EF4-FFF2-40B4-BE49-F238E27FC236}">
                <a16:creationId xmlns:a16="http://schemas.microsoft.com/office/drawing/2014/main" id="{FDF65299-4571-CD57-1777-9705F6055CAF}"/>
              </a:ext>
            </a:extLst>
          </p:cNvPr>
          <p:cNvGrpSpPr>
            <a:grpSpLocks/>
          </p:cNvGrpSpPr>
          <p:nvPr/>
        </p:nvGrpSpPr>
        <p:grpSpPr bwMode="auto">
          <a:xfrm>
            <a:off x="3836988" y="1384301"/>
            <a:ext cx="4753000" cy="5194875"/>
            <a:chOff x="2312988" y="1384300"/>
            <a:chExt cx="4753000" cy="5194875"/>
          </a:xfrm>
        </p:grpSpPr>
        <p:sp>
          <p:nvSpPr>
            <p:cNvPr id="19" name="Text Box 3">
              <a:extLst>
                <a:ext uri="{FF2B5EF4-FFF2-40B4-BE49-F238E27FC236}">
                  <a16:creationId xmlns:a16="http://schemas.microsoft.com/office/drawing/2014/main" id="{F7A7CBE2-C495-311C-9718-E8E95C6FFB0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13125" y="5994400"/>
              <a:ext cx="2819400" cy="584775"/>
            </a:xfrm>
            <a:prstGeom prst="rect">
              <a:avLst/>
            </a:prstGeom>
            <a:solidFill>
              <a:schemeClr val="bg2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algn="ctr" eaLnBrk="1" hangingPunct="1">
                <a:lnSpc>
                  <a:spcPct val="80000"/>
                </a:lnSpc>
                <a:spcBef>
                  <a:spcPct val="50000"/>
                </a:spcBef>
              </a:pPr>
              <a:r>
                <a:rPr lang="en-US" altLang="en-US" sz="2000" b="1" dirty="0"/>
                <a:t>Employee skills in installing options</a:t>
              </a:r>
            </a:p>
          </p:txBody>
        </p:sp>
        <p:sp>
          <p:nvSpPr>
            <p:cNvPr id="20" name="Text Box 4">
              <a:extLst>
                <a:ext uri="{FF2B5EF4-FFF2-40B4-BE49-F238E27FC236}">
                  <a16:creationId xmlns:a16="http://schemas.microsoft.com/office/drawing/2014/main" id="{59975333-2CA2-646C-1E55-6C66C8CD66C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12988" y="4918075"/>
              <a:ext cx="2286000" cy="584775"/>
            </a:xfrm>
            <a:prstGeom prst="rect">
              <a:avLst/>
            </a:prstGeom>
            <a:solidFill>
              <a:schemeClr val="bg2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algn="ctr" eaLnBrk="1" hangingPunct="1">
                <a:lnSpc>
                  <a:spcPct val="80000"/>
                </a:lnSpc>
                <a:spcBef>
                  <a:spcPct val="50000"/>
                </a:spcBef>
              </a:pPr>
              <a:r>
                <a:rPr lang="en-US" altLang="en-US" sz="2000" b="1" dirty="0"/>
                <a:t>Number of</a:t>
              </a:r>
              <a:br>
                <a:rPr lang="en-US" altLang="en-US" sz="2000" b="1" dirty="0"/>
              </a:br>
              <a:r>
                <a:rPr lang="en-US" altLang="en-US" sz="2000" b="1" dirty="0"/>
                <a:t>options available</a:t>
              </a:r>
            </a:p>
          </p:txBody>
        </p:sp>
        <p:sp>
          <p:nvSpPr>
            <p:cNvPr id="21" name="Text Box 5">
              <a:extLst>
                <a:ext uri="{FF2B5EF4-FFF2-40B4-BE49-F238E27FC236}">
                  <a16:creationId xmlns:a16="http://schemas.microsoft.com/office/drawing/2014/main" id="{DFA0375A-3D23-0442-23A9-89208757EB0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287937" y="4918075"/>
              <a:ext cx="1778051" cy="584775"/>
            </a:xfrm>
            <a:prstGeom prst="rect">
              <a:avLst/>
            </a:prstGeom>
            <a:solidFill>
              <a:schemeClr val="bg2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algn="ctr" eaLnBrk="1" hangingPunct="1">
                <a:lnSpc>
                  <a:spcPct val="80000"/>
                </a:lnSpc>
              </a:pPr>
              <a:r>
                <a:rPr lang="en-US" altLang="en-US" sz="2000" b="1" dirty="0"/>
                <a:t>Time to</a:t>
              </a:r>
              <a:br>
                <a:rPr lang="en-US" altLang="en-US" sz="2000" b="1" dirty="0"/>
              </a:br>
              <a:r>
                <a:rPr lang="en-US" altLang="en-US" sz="2000" b="1" dirty="0"/>
                <a:t>install option</a:t>
              </a:r>
            </a:p>
          </p:txBody>
        </p:sp>
        <p:sp>
          <p:nvSpPr>
            <p:cNvPr id="22" name="Text Box 6">
              <a:extLst>
                <a:ext uri="{FF2B5EF4-FFF2-40B4-BE49-F238E27FC236}">
                  <a16:creationId xmlns:a16="http://schemas.microsoft.com/office/drawing/2014/main" id="{AA1DED9C-2248-1465-1B50-AD6E1DEB764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16288" y="3794125"/>
              <a:ext cx="3011487" cy="584775"/>
            </a:xfrm>
            <a:prstGeom prst="rect">
              <a:avLst/>
            </a:prstGeom>
            <a:solidFill>
              <a:schemeClr val="bg2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algn="ctr" eaLnBrk="1" hangingPunct="1">
                <a:lnSpc>
                  <a:spcPct val="80000"/>
                </a:lnSpc>
                <a:spcBef>
                  <a:spcPct val="50000"/>
                </a:spcBef>
              </a:pPr>
              <a:r>
                <a:rPr lang="en-US" altLang="en-US" sz="2000" b="1" dirty="0"/>
                <a:t>Customer satisfaction</a:t>
              </a:r>
              <a:br>
                <a:rPr lang="en-US" altLang="en-US" sz="2000" b="1" dirty="0"/>
              </a:br>
              <a:r>
                <a:rPr lang="en-US" altLang="en-US" sz="2000" b="1" dirty="0"/>
                <a:t>with options</a:t>
              </a:r>
            </a:p>
          </p:txBody>
        </p:sp>
        <p:sp>
          <p:nvSpPr>
            <p:cNvPr id="23" name="Text Box 7">
              <a:extLst>
                <a:ext uri="{FF2B5EF4-FFF2-40B4-BE49-F238E27FC236}">
                  <a16:creationId xmlns:a16="http://schemas.microsoft.com/office/drawing/2014/main" id="{04CE79CB-87D6-0C4A-7FFD-9864BAF859B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89325" y="2987675"/>
              <a:ext cx="2662908" cy="400110"/>
            </a:xfrm>
            <a:prstGeom prst="rect">
              <a:avLst/>
            </a:prstGeom>
            <a:solidFill>
              <a:schemeClr val="bg2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eaLnBrk="1" hangingPunct="1"/>
              <a:r>
                <a:rPr lang="en-US" altLang="en-US" sz="2000" b="1" dirty="0"/>
                <a:t>Number of cars sold</a:t>
              </a:r>
            </a:p>
          </p:txBody>
        </p:sp>
        <p:sp>
          <p:nvSpPr>
            <p:cNvPr id="24" name="Text Box 8">
              <a:extLst>
                <a:ext uri="{FF2B5EF4-FFF2-40B4-BE49-F238E27FC236}">
                  <a16:creationId xmlns:a16="http://schemas.microsoft.com/office/drawing/2014/main" id="{E38E9583-D072-D023-D39A-DA938120924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97250" y="2149475"/>
              <a:ext cx="2849563" cy="400110"/>
            </a:xfrm>
            <a:prstGeom prst="rect">
              <a:avLst/>
            </a:prstGeom>
            <a:solidFill>
              <a:schemeClr val="bg2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altLang="en-US" sz="2000" b="1" dirty="0"/>
                <a:t>Contribution per car</a:t>
              </a:r>
            </a:p>
          </p:txBody>
        </p:sp>
        <p:sp>
          <p:nvSpPr>
            <p:cNvPr id="26" name="Text Box 9">
              <a:extLst>
                <a:ext uri="{FF2B5EF4-FFF2-40B4-BE49-F238E27FC236}">
                  <a16:creationId xmlns:a16="http://schemas.microsoft.com/office/drawing/2014/main" id="{42C38D6A-FDEF-C765-8518-0758756FCD4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95472" y="1384300"/>
              <a:ext cx="853118" cy="400110"/>
            </a:xfrm>
            <a:prstGeom prst="rect">
              <a:avLst/>
            </a:prstGeom>
            <a:solidFill>
              <a:schemeClr val="bg2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algn="ctr" eaLnBrk="1" hangingPunct="1"/>
              <a:r>
                <a:rPr lang="en-US" altLang="en-US" sz="2000" b="1" dirty="0"/>
                <a:t>Profit</a:t>
              </a:r>
            </a:p>
          </p:txBody>
        </p:sp>
        <p:cxnSp>
          <p:nvCxnSpPr>
            <p:cNvPr id="27" name="AutoShape 10">
              <a:extLst>
                <a:ext uri="{FF2B5EF4-FFF2-40B4-BE49-F238E27FC236}">
                  <a16:creationId xmlns:a16="http://schemas.microsoft.com/office/drawing/2014/main" id="{301873BA-7698-0860-4FF6-3712CA7EE46C}"/>
                </a:ext>
              </a:extLst>
            </p:cNvPr>
            <p:cNvCxnSpPr>
              <a:cxnSpLocks noChangeShapeType="1"/>
              <a:stCxn id="19" idx="0"/>
              <a:endCxn id="20" idx="2"/>
            </p:cNvCxnSpPr>
            <p:nvPr/>
          </p:nvCxnSpPr>
          <p:spPr bwMode="auto">
            <a:xfrm rot="16200000" flipV="1">
              <a:off x="3893632" y="5065206"/>
              <a:ext cx="491550" cy="1366837"/>
            </a:xfrm>
            <a:prstGeom prst="bentConnector3">
              <a:avLst>
                <a:gd name="adj1" fmla="val 50000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8" name="AutoShape 11">
              <a:extLst>
                <a:ext uri="{FF2B5EF4-FFF2-40B4-BE49-F238E27FC236}">
                  <a16:creationId xmlns:a16="http://schemas.microsoft.com/office/drawing/2014/main" id="{7F096002-F96C-6170-0ACC-695FC338C2A6}"/>
                </a:ext>
              </a:extLst>
            </p:cNvPr>
            <p:cNvCxnSpPr>
              <a:cxnSpLocks noChangeShapeType="1"/>
              <a:stCxn id="19" idx="0"/>
              <a:endCxn id="21" idx="2"/>
            </p:cNvCxnSpPr>
            <p:nvPr/>
          </p:nvCxnSpPr>
          <p:spPr bwMode="auto">
            <a:xfrm rot="5400000" flipH="1" flipV="1">
              <a:off x="5254119" y="5071556"/>
              <a:ext cx="491550" cy="1354138"/>
            </a:xfrm>
            <a:prstGeom prst="bentConnector3">
              <a:avLst>
                <a:gd name="adj1" fmla="val 50000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9" name="AutoShape 12">
              <a:extLst>
                <a:ext uri="{FF2B5EF4-FFF2-40B4-BE49-F238E27FC236}">
                  <a16:creationId xmlns:a16="http://schemas.microsoft.com/office/drawing/2014/main" id="{3855EFD2-95C3-9F38-3508-3DCE012041B7}"/>
                </a:ext>
              </a:extLst>
            </p:cNvPr>
            <p:cNvCxnSpPr>
              <a:cxnSpLocks noChangeShapeType="1"/>
              <a:stCxn id="20" idx="0"/>
              <a:endCxn id="22" idx="2"/>
            </p:cNvCxnSpPr>
            <p:nvPr/>
          </p:nvCxnSpPr>
          <p:spPr bwMode="auto">
            <a:xfrm rot="5400000" flipH="1" flipV="1">
              <a:off x="3869423" y="3965466"/>
              <a:ext cx="539175" cy="1366044"/>
            </a:xfrm>
            <a:prstGeom prst="bentConnector3">
              <a:avLst>
                <a:gd name="adj1" fmla="val 50000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0" name="AutoShape 13">
              <a:extLst>
                <a:ext uri="{FF2B5EF4-FFF2-40B4-BE49-F238E27FC236}">
                  <a16:creationId xmlns:a16="http://schemas.microsoft.com/office/drawing/2014/main" id="{E16D58CE-6DD7-2DB3-8777-AAB9D16218E2}"/>
                </a:ext>
              </a:extLst>
            </p:cNvPr>
            <p:cNvCxnSpPr>
              <a:cxnSpLocks noChangeShapeType="1"/>
              <a:stCxn id="21" idx="0"/>
              <a:endCxn id="22" idx="2"/>
            </p:cNvCxnSpPr>
            <p:nvPr/>
          </p:nvCxnSpPr>
          <p:spPr bwMode="auto">
            <a:xfrm rot="16200000" flipV="1">
              <a:off x="5229911" y="3971022"/>
              <a:ext cx="539175" cy="1354931"/>
            </a:xfrm>
            <a:prstGeom prst="bentConnector3">
              <a:avLst>
                <a:gd name="adj1" fmla="val 50000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" name="AutoShape 14">
              <a:extLst>
                <a:ext uri="{FF2B5EF4-FFF2-40B4-BE49-F238E27FC236}">
                  <a16:creationId xmlns:a16="http://schemas.microsoft.com/office/drawing/2014/main" id="{19D09D56-887F-2B61-1054-5270FD5812BE}"/>
                </a:ext>
              </a:extLst>
            </p:cNvPr>
            <p:cNvCxnSpPr>
              <a:cxnSpLocks noChangeShapeType="1"/>
              <a:stCxn id="22" idx="0"/>
              <a:endCxn id="23" idx="2"/>
            </p:cNvCxnSpPr>
            <p:nvPr/>
          </p:nvCxnSpPr>
          <p:spPr bwMode="auto">
            <a:xfrm flipH="1" flipV="1">
              <a:off x="4820779" y="3387785"/>
              <a:ext cx="1253" cy="406340"/>
            </a:xfrm>
            <a:prstGeom prst="straightConnector1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2" name="AutoShape 15">
              <a:extLst>
                <a:ext uri="{FF2B5EF4-FFF2-40B4-BE49-F238E27FC236}">
                  <a16:creationId xmlns:a16="http://schemas.microsoft.com/office/drawing/2014/main" id="{90405B94-ECA3-9928-91FD-14189281DFB3}"/>
                </a:ext>
              </a:extLst>
            </p:cNvPr>
            <p:cNvCxnSpPr>
              <a:cxnSpLocks noChangeShapeType="1"/>
              <a:stCxn id="21" idx="3"/>
              <a:endCxn id="24" idx="3"/>
            </p:cNvCxnSpPr>
            <p:nvPr/>
          </p:nvCxnSpPr>
          <p:spPr bwMode="auto">
            <a:xfrm flipH="1" flipV="1">
              <a:off x="6246813" y="2349530"/>
              <a:ext cx="819175" cy="2860933"/>
            </a:xfrm>
            <a:prstGeom prst="bentConnector3">
              <a:avLst>
                <a:gd name="adj1" fmla="val -27906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3" name="AutoShape 16">
              <a:extLst>
                <a:ext uri="{FF2B5EF4-FFF2-40B4-BE49-F238E27FC236}">
                  <a16:creationId xmlns:a16="http://schemas.microsoft.com/office/drawing/2014/main" id="{66DBDC3F-87BA-1F58-9269-57C4343ECE2C}"/>
                </a:ext>
              </a:extLst>
            </p:cNvPr>
            <p:cNvCxnSpPr>
              <a:cxnSpLocks noChangeShapeType="1"/>
              <a:stCxn id="22" idx="3"/>
              <a:endCxn id="24" idx="3"/>
            </p:cNvCxnSpPr>
            <p:nvPr/>
          </p:nvCxnSpPr>
          <p:spPr bwMode="auto">
            <a:xfrm flipH="1" flipV="1">
              <a:off x="6246813" y="2349530"/>
              <a:ext cx="80962" cy="1736983"/>
            </a:xfrm>
            <a:prstGeom prst="bentConnector3">
              <a:avLst>
                <a:gd name="adj1" fmla="val -282355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4" name="AutoShape 17">
              <a:extLst>
                <a:ext uri="{FF2B5EF4-FFF2-40B4-BE49-F238E27FC236}">
                  <a16:creationId xmlns:a16="http://schemas.microsoft.com/office/drawing/2014/main" id="{23131C11-73CD-F733-35D6-26E49AD2F8EE}"/>
                </a:ext>
              </a:extLst>
            </p:cNvPr>
            <p:cNvCxnSpPr>
              <a:cxnSpLocks noChangeShapeType="1"/>
              <a:stCxn id="23" idx="1"/>
              <a:endCxn id="26" idx="1"/>
            </p:cNvCxnSpPr>
            <p:nvPr/>
          </p:nvCxnSpPr>
          <p:spPr bwMode="auto">
            <a:xfrm rot="10800000" flipH="1">
              <a:off x="3489324" y="1584356"/>
              <a:ext cx="906147" cy="1603375"/>
            </a:xfrm>
            <a:prstGeom prst="bentConnector3">
              <a:avLst>
                <a:gd name="adj1" fmla="val -25228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5" name="AutoShape 18">
              <a:extLst>
                <a:ext uri="{FF2B5EF4-FFF2-40B4-BE49-F238E27FC236}">
                  <a16:creationId xmlns:a16="http://schemas.microsoft.com/office/drawing/2014/main" id="{711F261B-2A48-BC0D-2175-D0C8790BFD5B}"/>
                </a:ext>
              </a:extLst>
            </p:cNvPr>
            <p:cNvCxnSpPr>
              <a:cxnSpLocks noChangeShapeType="1"/>
              <a:stCxn id="24" idx="0"/>
              <a:endCxn id="26" idx="2"/>
            </p:cNvCxnSpPr>
            <p:nvPr/>
          </p:nvCxnSpPr>
          <p:spPr bwMode="auto">
            <a:xfrm flipH="1" flipV="1">
              <a:off x="4822031" y="1784410"/>
              <a:ext cx="1" cy="365065"/>
            </a:xfrm>
            <a:prstGeom prst="straightConnector1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</p:spTree>
    <p:extLst>
      <p:ext uri="{BB962C8B-B14F-4D97-AF65-F5344CB8AC3E}">
        <p14:creationId xmlns:p14="http://schemas.microsoft.com/office/powerpoint/2010/main" val="1519138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utoUpdateAnimBg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6603850" cy="7903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en-US" altLang="en-US" sz="2800" b="1" dirty="0">
                <a:solidFill>
                  <a:schemeClr val="bg1"/>
                </a:solidFill>
              </a:rPr>
              <a:t>The Balanced Scorecard ─ Jaguar Example – Part 4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grpSp>
        <p:nvGrpSpPr>
          <p:cNvPr id="4" name="Group 28">
            <a:extLst>
              <a:ext uri="{FF2B5EF4-FFF2-40B4-BE49-F238E27FC236}">
                <a16:creationId xmlns:a16="http://schemas.microsoft.com/office/drawing/2014/main" id="{69DFF6FC-4E60-F2BC-08DB-AF9475445CF7}"/>
              </a:ext>
            </a:extLst>
          </p:cNvPr>
          <p:cNvGrpSpPr>
            <a:grpSpLocks/>
          </p:cNvGrpSpPr>
          <p:nvPr/>
        </p:nvGrpSpPr>
        <p:grpSpPr bwMode="auto">
          <a:xfrm>
            <a:off x="3836988" y="1384301"/>
            <a:ext cx="4753000" cy="5194875"/>
            <a:chOff x="2312988" y="1384300"/>
            <a:chExt cx="4753000" cy="5194875"/>
          </a:xfrm>
        </p:grpSpPr>
        <p:sp>
          <p:nvSpPr>
            <p:cNvPr id="7" name="Text Box 3">
              <a:extLst>
                <a:ext uri="{FF2B5EF4-FFF2-40B4-BE49-F238E27FC236}">
                  <a16:creationId xmlns:a16="http://schemas.microsoft.com/office/drawing/2014/main" id="{25332C78-4C4C-A09C-95B5-B507692C67A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13125" y="5994400"/>
              <a:ext cx="2819400" cy="584775"/>
            </a:xfrm>
            <a:prstGeom prst="rect">
              <a:avLst/>
            </a:prstGeom>
            <a:solidFill>
              <a:schemeClr val="bg2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algn="ctr" eaLnBrk="1" hangingPunct="1">
                <a:lnSpc>
                  <a:spcPct val="80000"/>
                </a:lnSpc>
                <a:spcBef>
                  <a:spcPct val="50000"/>
                </a:spcBef>
              </a:pPr>
              <a:r>
                <a:rPr lang="en-US" altLang="en-US" sz="2000" b="1" dirty="0"/>
                <a:t>Employee skills in installing options</a:t>
              </a:r>
            </a:p>
          </p:txBody>
        </p:sp>
        <p:sp>
          <p:nvSpPr>
            <p:cNvPr id="8" name="Text Box 4">
              <a:extLst>
                <a:ext uri="{FF2B5EF4-FFF2-40B4-BE49-F238E27FC236}">
                  <a16:creationId xmlns:a16="http://schemas.microsoft.com/office/drawing/2014/main" id="{ABC6E07F-6733-D6D1-3C96-6149875A96F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12988" y="4918075"/>
              <a:ext cx="2286000" cy="584775"/>
            </a:xfrm>
            <a:prstGeom prst="rect">
              <a:avLst/>
            </a:prstGeom>
            <a:solidFill>
              <a:schemeClr val="bg2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algn="ctr" eaLnBrk="1" hangingPunct="1">
                <a:lnSpc>
                  <a:spcPct val="80000"/>
                </a:lnSpc>
                <a:spcBef>
                  <a:spcPct val="50000"/>
                </a:spcBef>
              </a:pPr>
              <a:r>
                <a:rPr lang="en-US" altLang="en-US" sz="2000" b="1" dirty="0"/>
                <a:t>Number of</a:t>
              </a:r>
              <a:br>
                <a:rPr lang="en-US" altLang="en-US" sz="2000" b="1" dirty="0"/>
              </a:br>
              <a:r>
                <a:rPr lang="en-US" altLang="en-US" sz="2000" b="1" dirty="0"/>
                <a:t>options available</a:t>
              </a:r>
            </a:p>
          </p:txBody>
        </p:sp>
        <p:sp>
          <p:nvSpPr>
            <p:cNvPr id="9" name="Text Box 5">
              <a:extLst>
                <a:ext uri="{FF2B5EF4-FFF2-40B4-BE49-F238E27FC236}">
                  <a16:creationId xmlns:a16="http://schemas.microsoft.com/office/drawing/2014/main" id="{08D2DAEE-AA5B-D21A-6F57-2CABC7C967A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287937" y="4918075"/>
              <a:ext cx="1778051" cy="584775"/>
            </a:xfrm>
            <a:prstGeom prst="rect">
              <a:avLst/>
            </a:prstGeom>
            <a:solidFill>
              <a:schemeClr val="bg2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algn="ctr" eaLnBrk="1" hangingPunct="1">
                <a:lnSpc>
                  <a:spcPct val="80000"/>
                </a:lnSpc>
              </a:pPr>
              <a:r>
                <a:rPr lang="en-US" altLang="en-US" sz="2000" b="1" dirty="0"/>
                <a:t>Time to</a:t>
              </a:r>
              <a:br>
                <a:rPr lang="en-US" altLang="en-US" sz="2000" b="1" dirty="0"/>
              </a:br>
              <a:r>
                <a:rPr lang="en-US" altLang="en-US" sz="2000" b="1" dirty="0"/>
                <a:t>install option</a:t>
              </a:r>
            </a:p>
          </p:txBody>
        </p:sp>
        <p:sp>
          <p:nvSpPr>
            <p:cNvPr id="11" name="Text Box 6">
              <a:extLst>
                <a:ext uri="{FF2B5EF4-FFF2-40B4-BE49-F238E27FC236}">
                  <a16:creationId xmlns:a16="http://schemas.microsoft.com/office/drawing/2014/main" id="{BD96D8E2-F999-414A-BFBE-E845B0D9BF1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16288" y="3794125"/>
              <a:ext cx="3011487" cy="584775"/>
            </a:xfrm>
            <a:prstGeom prst="rect">
              <a:avLst/>
            </a:prstGeom>
            <a:solidFill>
              <a:schemeClr val="bg2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algn="ctr" eaLnBrk="1" hangingPunct="1">
                <a:lnSpc>
                  <a:spcPct val="80000"/>
                </a:lnSpc>
                <a:spcBef>
                  <a:spcPct val="50000"/>
                </a:spcBef>
              </a:pPr>
              <a:r>
                <a:rPr lang="en-US" altLang="en-US" sz="2000" b="1" dirty="0"/>
                <a:t>Customer satisfaction</a:t>
              </a:r>
              <a:br>
                <a:rPr lang="en-US" altLang="en-US" sz="2000" b="1" dirty="0"/>
              </a:br>
              <a:r>
                <a:rPr lang="en-US" altLang="en-US" sz="2000" b="1" dirty="0"/>
                <a:t>with options</a:t>
              </a:r>
            </a:p>
          </p:txBody>
        </p:sp>
        <p:sp>
          <p:nvSpPr>
            <p:cNvPr id="12" name="Text Box 7">
              <a:extLst>
                <a:ext uri="{FF2B5EF4-FFF2-40B4-BE49-F238E27FC236}">
                  <a16:creationId xmlns:a16="http://schemas.microsoft.com/office/drawing/2014/main" id="{E1B942A7-A1C1-4A40-6982-5199E256742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89325" y="2987675"/>
              <a:ext cx="2662908" cy="400110"/>
            </a:xfrm>
            <a:prstGeom prst="rect">
              <a:avLst/>
            </a:prstGeom>
            <a:solidFill>
              <a:schemeClr val="bg2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eaLnBrk="1" hangingPunct="1"/>
              <a:r>
                <a:rPr lang="en-US" altLang="en-US" sz="2000" b="1" dirty="0"/>
                <a:t>Number of cars sold</a:t>
              </a:r>
            </a:p>
          </p:txBody>
        </p:sp>
        <p:sp>
          <p:nvSpPr>
            <p:cNvPr id="13" name="Text Box 8">
              <a:extLst>
                <a:ext uri="{FF2B5EF4-FFF2-40B4-BE49-F238E27FC236}">
                  <a16:creationId xmlns:a16="http://schemas.microsoft.com/office/drawing/2014/main" id="{EA51B7A2-A218-BAB0-9C14-14BAE5BBC81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97250" y="2149475"/>
              <a:ext cx="2849563" cy="400110"/>
            </a:xfrm>
            <a:prstGeom prst="rect">
              <a:avLst/>
            </a:prstGeom>
            <a:solidFill>
              <a:schemeClr val="bg2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altLang="en-US" sz="2000" b="1" dirty="0"/>
                <a:t>Contribution per car</a:t>
              </a:r>
            </a:p>
          </p:txBody>
        </p:sp>
        <p:sp>
          <p:nvSpPr>
            <p:cNvPr id="14" name="Text Box 9">
              <a:extLst>
                <a:ext uri="{FF2B5EF4-FFF2-40B4-BE49-F238E27FC236}">
                  <a16:creationId xmlns:a16="http://schemas.microsoft.com/office/drawing/2014/main" id="{8CC1FA8E-0379-8EA4-E316-F4E5216268C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95472" y="1384300"/>
              <a:ext cx="853118" cy="400110"/>
            </a:xfrm>
            <a:prstGeom prst="rect">
              <a:avLst/>
            </a:prstGeom>
            <a:solidFill>
              <a:schemeClr val="bg2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algn="ctr" eaLnBrk="1" hangingPunct="1"/>
              <a:r>
                <a:rPr lang="en-US" altLang="en-US" sz="2000" b="1" dirty="0"/>
                <a:t>Profit</a:t>
              </a:r>
            </a:p>
          </p:txBody>
        </p:sp>
        <p:cxnSp>
          <p:nvCxnSpPr>
            <p:cNvPr id="15" name="AutoShape 10">
              <a:extLst>
                <a:ext uri="{FF2B5EF4-FFF2-40B4-BE49-F238E27FC236}">
                  <a16:creationId xmlns:a16="http://schemas.microsoft.com/office/drawing/2014/main" id="{01A46E0B-80A4-E9A8-73A8-D5F6298D60E5}"/>
                </a:ext>
              </a:extLst>
            </p:cNvPr>
            <p:cNvCxnSpPr>
              <a:cxnSpLocks noChangeShapeType="1"/>
              <a:stCxn id="7" idx="0"/>
              <a:endCxn id="8" idx="2"/>
            </p:cNvCxnSpPr>
            <p:nvPr/>
          </p:nvCxnSpPr>
          <p:spPr bwMode="auto">
            <a:xfrm rot="16200000" flipV="1">
              <a:off x="3893632" y="5065206"/>
              <a:ext cx="491550" cy="1366837"/>
            </a:xfrm>
            <a:prstGeom prst="bentConnector3">
              <a:avLst>
                <a:gd name="adj1" fmla="val 50000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6" name="AutoShape 11">
              <a:extLst>
                <a:ext uri="{FF2B5EF4-FFF2-40B4-BE49-F238E27FC236}">
                  <a16:creationId xmlns:a16="http://schemas.microsoft.com/office/drawing/2014/main" id="{D81C1571-793E-0E82-F3BD-271E6A7456AE}"/>
                </a:ext>
              </a:extLst>
            </p:cNvPr>
            <p:cNvCxnSpPr>
              <a:cxnSpLocks noChangeShapeType="1"/>
              <a:stCxn id="7" idx="0"/>
              <a:endCxn id="9" idx="2"/>
            </p:cNvCxnSpPr>
            <p:nvPr/>
          </p:nvCxnSpPr>
          <p:spPr bwMode="auto">
            <a:xfrm rot="5400000" flipH="1" flipV="1">
              <a:off x="5254119" y="5071556"/>
              <a:ext cx="491550" cy="1354138"/>
            </a:xfrm>
            <a:prstGeom prst="bentConnector3">
              <a:avLst>
                <a:gd name="adj1" fmla="val 50000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7" name="AutoShape 12">
              <a:extLst>
                <a:ext uri="{FF2B5EF4-FFF2-40B4-BE49-F238E27FC236}">
                  <a16:creationId xmlns:a16="http://schemas.microsoft.com/office/drawing/2014/main" id="{0893CABF-245B-354F-17A8-4D3CFF63A2BE}"/>
                </a:ext>
              </a:extLst>
            </p:cNvPr>
            <p:cNvCxnSpPr>
              <a:cxnSpLocks noChangeShapeType="1"/>
              <a:stCxn id="8" idx="0"/>
              <a:endCxn id="11" idx="2"/>
            </p:cNvCxnSpPr>
            <p:nvPr/>
          </p:nvCxnSpPr>
          <p:spPr bwMode="auto">
            <a:xfrm rot="5400000" flipH="1" flipV="1">
              <a:off x="3869423" y="3965466"/>
              <a:ext cx="539175" cy="1366044"/>
            </a:xfrm>
            <a:prstGeom prst="bentConnector3">
              <a:avLst>
                <a:gd name="adj1" fmla="val 50000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8" name="AutoShape 13">
              <a:extLst>
                <a:ext uri="{FF2B5EF4-FFF2-40B4-BE49-F238E27FC236}">
                  <a16:creationId xmlns:a16="http://schemas.microsoft.com/office/drawing/2014/main" id="{C5898C48-13F4-3157-21AB-AC8BD14D99DC}"/>
                </a:ext>
              </a:extLst>
            </p:cNvPr>
            <p:cNvCxnSpPr>
              <a:cxnSpLocks noChangeShapeType="1"/>
              <a:stCxn id="9" idx="0"/>
              <a:endCxn id="11" idx="2"/>
            </p:cNvCxnSpPr>
            <p:nvPr/>
          </p:nvCxnSpPr>
          <p:spPr bwMode="auto">
            <a:xfrm rot="16200000" flipV="1">
              <a:off x="5229911" y="3971022"/>
              <a:ext cx="539175" cy="1354931"/>
            </a:xfrm>
            <a:prstGeom prst="bentConnector3">
              <a:avLst>
                <a:gd name="adj1" fmla="val 50000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" name="AutoShape 14">
              <a:extLst>
                <a:ext uri="{FF2B5EF4-FFF2-40B4-BE49-F238E27FC236}">
                  <a16:creationId xmlns:a16="http://schemas.microsoft.com/office/drawing/2014/main" id="{A5C017B1-3A1E-2AAA-4494-FDC7DDCF311E}"/>
                </a:ext>
              </a:extLst>
            </p:cNvPr>
            <p:cNvCxnSpPr>
              <a:cxnSpLocks noChangeShapeType="1"/>
              <a:stCxn id="11" idx="0"/>
              <a:endCxn id="12" idx="2"/>
            </p:cNvCxnSpPr>
            <p:nvPr/>
          </p:nvCxnSpPr>
          <p:spPr bwMode="auto">
            <a:xfrm flipH="1" flipV="1">
              <a:off x="4820779" y="3387785"/>
              <a:ext cx="1253" cy="406340"/>
            </a:xfrm>
            <a:prstGeom prst="straightConnector1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0" name="AutoShape 15">
              <a:extLst>
                <a:ext uri="{FF2B5EF4-FFF2-40B4-BE49-F238E27FC236}">
                  <a16:creationId xmlns:a16="http://schemas.microsoft.com/office/drawing/2014/main" id="{5EB2757A-D7DE-0255-0065-93AEA033A70E}"/>
                </a:ext>
              </a:extLst>
            </p:cNvPr>
            <p:cNvCxnSpPr>
              <a:cxnSpLocks noChangeShapeType="1"/>
              <a:stCxn id="9" idx="3"/>
              <a:endCxn id="13" idx="3"/>
            </p:cNvCxnSpPr>
            <p:nvPr/>
          </p:nvCxnSpPr>
          <p:spPr bwMode="auto">
            <a:xfrm flipH="1" flipV="1">
              <a:off x="6246813" y="2349530"/>
              <a:ext cx="819175" cy="2860933"/>
            </a:xfrm>
            <a:prstGeom prst="bentConnector3">
              <a:avLst>
                <a:gd name="adj1" fmla="val -27906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1" name="AutoShape 16">
              <a:extLst>
                <a:ext uri="{FF2B5EF4-FFF2-40B4-BE49-F238E27FC236}">
                  <a16:creationId xmlns:a16="http://schemas.microsoft.com/office/drawing/2014/main" id="{D1D74ACA-48D9-98CE-2A37-CAF8EC07BAF6}"/>
                </a:ext>
              </a:extLst>
            </p:cNvPr>
            <p:cNvCxnSpPr>
              <a:cxnSpLocks noChangeShapeType="1"/>
              <a:stCxn id="11" idx="3"/>
              <a:endCxn id="13" idx="3"/>
            </p:cNvCxnSpPr>
            <p:nvPr/>
          </p:nvCxnSpPr>
          <p:spPr bwMode="auto">
            <a:xfrm flipH="1" flipV="1">
              <a:off x="6246813" y="2349530"/>
              <a:ext cx="80962" cy="1736983"/>
            </a:xfrm>
            <a:prstGeom prst="bentConnector3">
              <a:avLst>
                <a:gd name="adj1" fmla="val -282355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2" name="AutoShape 17">
              <a:extLst>
                <a:ext uri="{FF2B5EF4-FFF2-40B4-BE49-F238E27FC236}">
                  <a16:creationId xmlns:a16="http://schemas.microsoft.com/office/drawing/2014/main" id="{91B56978-74FF-9953-90DF-2BBE43578B97}"/>
                </a:ext>
              </a:extLst>
            </p:cNvPr>
            <p:cNvCxnSpPr>
              <a:cxnSpLocks noChangeShapeType="1"/>
              <a:stCxn id="12" idx="1"/>
              <a:endCxn id="14" idx="1"/>
            </p:cNvCxnSpPr>
            <p:nvPr/>
          </p:nvCxnSpPr>
          <p:spPr bwMode="auto">
            <a:xfrm rot="10800000" flipH="1">
              <a:off x="3489324" y="1584356"/>
              <a:ext cx="906147" cy="1603375"/>
            </a:xfrm>
            <a:prstGeom prst="bentConnector3">
              <a:avLst>
                <a:gd name="adj1" fmla="val -25228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3" name="AutoShape 18">
              <a:extLst>
                <a:ext uri="{FF2B5EF4-FFF2-40B4-BE49-F238E27FC236}">
                  <a16:creationId xmlns:a16="http://schemas.microsoft.com/office/drawing/2014/main" id="{F3C7FA6B-8551-50D9-A5BB-620B34DE77EC}"/>
                </a:ext>
              </a:extLst>
            </p:cNvPr>
            <p:cNvCxnSpPr>
              <a:cxnSpLocks noChangeShapeType="1"/>
              <a:stCxn id="13" idx="0"/>
              <a:endCxn id="14" idx="2"/>
            </p:cNvCxnSpPr>
            <p:nvPr/>
          </p:nvCxnSpPr>
          <p:spPr bwMode="auto">
            <a:xfrm flipH="1" flipV="1">
              <a:off x="4822031" y="1784410"/>
              <a:ext cx="1" cy="365065"/>
            </a:xfrm>
            <a:prstGeom prst="straightConnector1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24" name="Text Box 19">
            <a:extLst>
              <a:ext uri="{FF2B5EF4-FFF2-40B4-BE49-F238E27FC236}">
                <a16:creationId xmlns:a16="http://schemas.microsoft.com/office/drawing/2014/main" id="{1F8AE531-15EE-DAE4-D110-41A5644506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64613" y="1635125"/>
            <a:ext cx="1371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2400" b="1" dirty="0">
                <a:solidFill>
                  <a:srgbClr val="FF0000"/>
                </a:solidFill>
              </a:rPr>
              <a:t>Results</a:t>
            </a:r>
          </a:p>
        </p:txBody>
      </p:sp>
      <p:grpSp>
        <p:nvGrpSpPr>
          <p:cNvPr id="26" name="Group 21">
            <a:extLst>
              <a:ext uri="{FF2B5EF4-FFF2-40B4-BE49-F238E27FC236}">
                <a16:creationId xmlns:a16="http://schemas.microsoft.com/office/drawing/2014/main" id="{232E8F50-4B43-F9D7-6292-A9BE5B9D1E65}"/>
              </a:ext>
            </a:extLst>
          </p:cNvPr>
          <p:cNvGrpSpPr>
            <a:grpSpLocks/>
          </p:cNvGrpSpPr>
          <p:nvPr/>
        </p:nvGrpSpPr>
        <p:grpSpPr bwMode="auto">
          <a:xfrm>
            <a:off x="8583613" y="5051425"/>
            <a:ext cx="1905000" cy="584200"/>
            <a:chOff x="4512" y="3160"/>
            <a:chExt cx="1200" cy="368"/>
          </a:xfrm>
        </p:grpSpPr>
        <p:sp>
          <p:nvSpPr>
            <p:cNvPr id="27" name="Text Box 22">
              <a:extLst>
                <a:ext uri="{FF2B5EF4-FFF2-40B4-BE49-F238E27FC236}">
                  <a16:creationId xmlns:a16="http://schemas.microsoft.com/office/drawing/2014/main" id="{2AFCD873-AD68-43A6-80E9-8E0223A33F9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704" y="3160"/>
              <a:ext cx="1008" cy="368"/>
            </a:xfrm>
            <a:prstGeom prst="rect">
              <a:avLst/>
            </a:prstGeom>
            <a:solidFill>
              <a:schemeClr val="tx2"/>
            </a:solidFill>
            <a:ln w="28575">
              <a:solidFill>
                <a:srgbClr val="FF00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algn="ctr" eaLnBrk="1" hangingPunct="1">
                <a:lnSpc>
                  <a:spcPct val="80000"/>
                </a:lnSpc>
                <a:spcBef>
                  <a:spcPct val="50000"/>
                </a:spcBef>
              </a:pPr>
              <a:r>
                <a:rPr lang="en-US" altLang="en-US" sz="2000" b="1" dirty="0">
                  <a:solidFill>
                    <a:srgbClr val="FFFFFF"/>
                  </a:solidFill>
                </a:rPr>
                <a:t>Time</a:t>
              </a:r>
              <a:br>
                <a:rPr lang="en-US" altLang="en-US" sz="2000" b="1" dirty="0">
                  <a:solidFill>
                    <a:srgbClr val="FFFFFF"/>
                  </a:solidFill>
                </a:rPr>
              </a:br>
              <a:r>
                <a:rPr lang="en-US" altLang="en-US" sz="2000" b="1" dirty="0">
                  <a:solidFill>
                    <a:srgbClr val="FFFFFF"/>
                  </a:solidFill>
                </a:rPr>
                <a:t>Decreases</a:t>
              </a:r>
            </a:p>
          </p:txBody>
        </p:sp>
        <p:sp>
          <p:nvSpPr>
            <p:cNvPr id="28" name="Line 23">
              <a:extLst>
                <a:ext uri="{FF2B5EF4-FFF2-40B4-BE49-F238E27FC236}">
                  <a16:creationId xmlns:a16="http://schemas.microsoft.com/office/drawing/2014/main" id="{960025AB-930D-15E4-350F-B282386EBFA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512" y="3348"/>
              <a:ext cx="192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  <p:grpSp>
        <p:nvGrpSpPr>
          <p:cNvPr id="29" name="Group 27">
            <a:extLst>
              <a:ext uri="{FF2B5EF4-FFF2-40B4-BE49-F238E27FC236}">
                <a16:creationId xmlns:a16="http://schemas.microsoft.com/office/drawing/2014/main" id="{4FCCBA00-C36E-B677-2C5E-F747B5D2F1EF}"/>
              </a:ext>
            </a:extLst>
          </p:cNvPr>
          <p:cNvGrpSpPr>
            <a:grpSpLocks/>
          </p:cNvGrpSpPr>
          <p:nvPr/>
        </p:nvGrpSpPr>
        <p:grpSpPr bwMode="auto">
          <a:xfrm>
            <a:off x="7821613" y="2193925"/>
            <a:ext cx="2743200" cy="584200"/>
            <a:chOff x="4032" y="1200"/>
            <a:chExt cx="1728" cy="368"/>
          </a:xfrm>
        </p:grpSpPr>
        <p:sp>
          <p:nvSpPr>
            <p:cNvPr id="30" name="Text Box 28">
              <a:extLst>
                <a:ext uri="{FF2B5EF4-FFF2-40B4-BE49-F238E27FC236}">
                  <a16:creationId xmlns:a16="http://schemas.microsoft.com/office/drawing/2014/main" id="{4C0504E0-564B-053C-DC20-E7BD1564B1F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31" y="1200"/>
              <a:ext cx="1129" cy="368"/>
            </a:xfrm>
            <a:prstGeom prst="rect">
              <a:avLst/>
            </a:prstGeom>
            <a:solidFill>
              <a:schemeClr val="tx2"/>
            </a:solidFill>
            <a:ln w="28575">
              <a:solidFill>
                <a:srgbClr val="FF00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algn="ctr" eaLnBrk="1" hangingPunct="1">
                <a:lnSpc>
                  <a:spcPct val="80000"/>
                </a:lnSpc>
                <a:spcBef>
                  <a:spcPct val="50000"/>
                </a:spcBef>
              </a:pPr>
              <a:r>
                <a:rPr lang="en-US" altLang="en-US" sz="2000" b="1" dirty="0">
                  <a:solidFill>
                    <a:srgbClr val="FFFFFF"/>
                  </a:solidFill>
                </a:rPr>
                <a:t>Contribution</a:t>
              </a:r>
              <a:br>
                <a:rPr lang="en-US" altLang="en-US" sz="2000" b="1" dirty="0">
                  <a:solidFill>
                    <a:srgbClr val="FFFFFF"/>
                  </a:solidFill>
                </a:rPr>
              </a:br>
              <a:r>
                <a:rPr lang="en-US" altLang="en-US" sz="2000" b="1" dirty="0">
                  <a:solidFill>
                    <a:srgbClr val="FFFFFF"/>
                  </a:solidFill>
                </a:rPr>
                <a:t>Increases</a:t>
              </a:r>
            </a:p>
          </p:txBody>
        </p:sp>
        <p:sp>
          <p:nvSpPr>
            <p:cNvPr id="31" name="Line 29">
              <a:extLst>
                <a:ext uri="{FF2B5EF4-FFF2-40B4-BE49-F238E27FC236}">
                  <a16:creationId xmlns:a16="http://schemas.microsoft.com/office/drawing/2014/main" id="{A17F8684-7D31-DFED-9A18-9CB5B46EA90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032" y="1388"/>
              <a:ext cx="599" cy="4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  <p:sp>
        <p:nvSpPr>
          <p:cNvPr id="32" name="Rectangle 2">
            <a:extLst>
              <a:ext uri="{FF2B5EF4-FFF2-40B4-BE49-F238E27FC236}">
                <a16:creationId xmlns:a16="http://schemas.microsoft.com/office/drawing/2014/main" id="{06A4941B-BD26-65F4-950C-67B46700566E}"/>
              </a:ext>
            </a:extLst>
          </p:cNvPr>
          <p:cNvSpPr txBox="1">
            <a:spLocks noChangeArrowheads="1"/>
          </p:cNvSpPr>
          <p:nvPr/>
        </p:nvSpPr>
        <p:spPr>
          <a:xfrm>
            <a:off x="2286000" y="274638"/>
            <a:ext cx="8172450" cy="1143000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80000"/>
              </a:lnSpc>
              <a:defRPr/>
            </a:pPr>
            <a:endParaRPr lang="en-US" altLang="en-US" dirty="0"/>
          </a:p>
        </p:txBody>
      </p:sp>
      <p:grpSp>
        <p:nvGrpSpPr>
          <p:cNvPr id="33" name="Group 26">
            <a:extLst>
              <a:ext uri="{FF2B5EF4-FFF2-40B4-BE49-F238E27FC236}">
                <a16:creationId xmlns:a16="http://schemas.microsoft.com/office/drawing/2014/main" id="{0984DA58-BE41-9A9C-121A-EBC324049E66}"/>
              </a:ext>
            </a:extLst>
          </p:cNvPr>
          <p:cNvGrpSpPr>
            <a:grpSpLocks/>
          </p:cNvGrpSpPr>
          <p:nvPr/>
        </p:nvGrpSpPr>
        <p:grpSpPr bwMode="auto">
          <a:xfrm>
            <a:off x="7874000" y="3997325"/>
            <a:ext cx="2438400" cy="584200"/>
            <a:chOff x="4080" y="2496"/>
            <a:chExt cx="1536" cy="368"/>
          </a:xfrm>
        </p:grpSpPr>
        <p:sp>
          <p:nvSpPr>
            <p:cNvPr id="34" name="Line 27">
              <a:extLst>
                <a:ext uri="{FF2B5EF4-FFF2-40B4-BE49-F238E27FC236}">
                  <a16:creationId xmlns:a16="http://schemas.microsoft.com/office/drawing/2014/main" id="{5E0BF04A-6491-E18F-F4EF-1F95275F78C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080" y="2688"/>
              <a:ext cx="480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5" name="Text Box 28">
              <a:extLst>
                <a:ext uri="{FF2B5EF4-FFF2-40B4-BE49-F238E27FC236}">
                  <a16:creationId xmlns:a16="http://schemas.microsoft.com/office/drawing/2014/main" id="{08C5AEDF-FA35-68E0-C2AC-57291AA8FDB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60" y="2496"/>
              <a:ext cx="1056" cy="368"/>
            </a:xfrm>
            <a:prstGeom prst="rect">
              <a:avLst/>
            </a:prstGeom>
            <a:solidFill>
              <a:schemeClr val="tx2"/>
            </a:solidFill>
            <a:ln w="28575">
              <a:solidFill>
                <a:srgbClr val="FF00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algn="ctr" eaLnBrk="1" hangingPunct="1">
                <a:lnSpc>
                  <a:spcPct val="80000"/>
                </a:lnSpc>
                <a:spcBef>
                  <a:spcPct val="50000"/>
                </a:spcBef>
              </a:pPr>
              <a:r>
                <a:rPr lang="en-US" altLang="en-US" sz="2000" b="1" dirty="0">
                  <a:solidFill>
                    <a:srgbClr val="FFFFFF"/>
                  </a:solidFill>
                </a:rPr>
                <a:t>Satisfaction Increases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49353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7" y="437584"/>
            <a:ext cx="6404827" cy="7903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en-US" altLang="en-US" sz="2800" b="1" dirty="0">
                <a:solidFill>
                  <a:schemeClr val="bg1"/>
                </a:solidFill>
              </a:rPr>
              <a:t>The Balanced Scorecard ─ Jaguar Example – Part 5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grpSp>
        <p:nvGrpSpPr>
          <p:cNvPr id="4" name="Group 29">
            <a:extLst>
              <a:ext uri="{FF2B5EF4-FFF2-40B4-BE49-F238E27FC236}">
                <a16:creationId xmlns:a16="http://schemas.microsoft.com/office/drawing/2014/main" id="{CEA6053B-0050-ED71-9579-8018CB1F3F60}"/>
              </a:ext>
            </a:extLst>
          </p:cNvPr>
          <p:cNvGrpSpPr>
            <a:grpSpLocks/>
          </p:cNvGrpSpPr>
          <p:nvPr/>
        </p:nvGrpSpPr>
        <p:grpSpPr bwMode="auto">
          <a:xfrm>
            <a:off x="3836988" y="1384301"/>
            <a:ext cx="4753000" cy="5194875"/>
            <a:chOff x="2312988" y="1384300"/>
            <a:chExt cx="4753000" cy="5194875"/>
          </a:xfrm>
        </p:grpSpPr>
        <p:sp>
          <p:nvSpPr>
            <p:cNvPr id="7" name="Text Box 3">
              <a:extLst>
                <a:ext uri="{FF2B5EF4-FFF2-40B4-BE49-F238E27FC236}">
                  <a16:creationId xmlns:a16="http://schemas.microsoft.com/office/drawing/2014/main" id="{BFA5811C-A454-1200-077D-F4B52B54F6F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13125" y="5994400"/>
              <a:ext cx="2819400" cy="584775"/>
            </a:xfrm>
            <a:prstGeom prst="rect">
              <a:avLst/>
            </a:prstGeom>
            <a:solidFill>
              <a:schemeClr val="bg2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algn="ctr" eaLnBrk="1" hangingPunct="1">
                <a:lnSpc>
                  <a:spcPct val="80000"/>
                </a:lnSpc>
                <a:spcBef>
                  <a:spcPct val="50000"/>
                </a:spcBef>
              </a:pPr>
              <a:r>
                <a:rPr lang="en-US" altLang="en-US" sz="2000" b="1" dirty="0"/>
                <a:t>Employee skills in installing options</a:t>
              </a:r>
            </a:p>
          </p:txBody>
        </p:sp>
        <p:sp>
          <p:nvSpPr>
            <p:cNvPr id="8" name="Text Box 4">
              <a:extLst>
                <a:ext uri="{FF2B5EF4-FFF2-40B4-BE49-F238E27FC236}">
                  <a16:creationId xmlns:a16="http://schemas.microsoft.com/office/drawing/2014/main" id="{5BDCE1CA-0B30-2123-BCB7-E081EC9C298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12988" y="4918075"/>
              <a:ext cx="2286000" cy="584775"/>
            </a:xfrm>
            <a:prstGeom prst="rect">
              <a:avLst/>
            </a:prstGeom>
            <a:solidFill>
              <a:schemeClr val="bg2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algn="ctr" eaLnBrk="1" hangingPunct="1">
                <a:lnSpc>
                  <a:spcPct val="80000"/>
                </a:lnSpc>
                <a:spcBef>
                  <a:spcPct val="50000"/>
                </a:spcBef>
              </a:pPr>
              <a:r>
                <a:rPr lang="en-US" altLang="en-US" sz="2000" b="1" dirty="0"/>
                <a:t>Number of</a:t>
              </a:r>
              <a:br>
                <a:rPr lang="en-US" altLang="en-US" sz="2000" b="1" dirty="0"/>
              </a:br>
              <a:r>
                <a:rPr lang="en-US" altLang="en-US" sz="2000" b="1" dirty="0"/>
                <a:t>options available</a:t>
              </a:r>
            </a:p>
          </p:txBody>
        </p:sp>
        <p:sp>
          <p:nvSpPr>
            <p:cNvPr id="9" name="Text Box 5">
              <a:extLst>
                <a:ext uri="{FF2B5EF4-FFF2-40B4-BE49-F238E27FC236}">
                  <a16:creationId xmlns:a16="http://schemas.microsoft.com/office/drawing/2014/main" id="{46847BFF-9FA9-CBED-9E89-51119A90D0F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287937" y="4918075"/>
              <a:ext cx="1778051" cy="584775"/>
            </a:xfrm>
            <a:prstGeom prst="rect">
              <a:avLst/>
            </a:prstGeom>
            <a:solidFill>
              <a:schemeClr val="bg2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algn="ctr" eaLnBrk="1" hangingPunct="1">
                <a:lnSpc>
                  <a:spcPct val="80000"/>
                </a:lnSpc>
              </a:pPr>
              <a:r>
                <a:rPr lang="en-US" altLang="en-US" sz="2000" b="1" dirty="0"/>
                <a:t>Time to</a:t>
              </a:r>
              <a:br>
                <a:rPr lang="en-US" altLang="en-US" sz="2000" b="1" dirty="0"/>
              </a:br>
              <a:r>
                <a:rPr lang="en-US" altLang="en-US" sz="2000" b="1" dirty="0"/>
                <a:t>install option</a:t>
              </a:r>
            </a:p>
          </p:txBody>
        </p:sp>
        <p:sp>
          <p:nvSpPr>
            <p:cNvPr id="11" name="Text Box 6">
              <a:extLst>
                <a:ext uri="{FF2B5EF4-FFF2-40B4-BE49-F238E27FC236}">
                  <a16:creationId xmlns:a16="http://schemas.microsoft.com/office/drawing/2014/main" id="{0A6736F5-422D-E128-A7E1-41BF8243437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16288" y="3794125"/>
              <a:ext cx="3011487" cy="584775"/>
            </a:xfrm>
            <a:prstGeom prst="rect">
              <a:avLst/>
            </a:prstGeom>
            <a:solidFill>
              <a:schemeClr val="bg2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algn="ctr" eaLnBrk="1" hangingPunct="1">
                <a:lnSpc>
                  <a:spcPct val="80000"/>
                </a:lnSpc>
                <a:spcBef>
                  <a:spcPct val="50000"/>
                </a:spcBef>
              </a:pPr>
              <a:r>
                <a:rPr lang="en-US" altLang="en-US" sz="2000" b="1" dirty="0"/>
                <a:t>Customer satisfaction</a:t>
              </a:r>
              <a:br>
                <a:rPr lang="en-US" altLang="en-US" sz="2000" b="1" dirty="0"/>
              </a:br>
              <a:r>
                <a:rPr lang="en-US" altLang="en-US" sz="2000" b="1" dirty="0"/>
                <a:t>with options</a:t>
              </a:r>
            </a:p>
          </p:txBody>
        </p:sp>
        <p:sp>
          <p:nvSpPr>
            <p:cNvPr id="12" name="Text Box 7">
              <a:extLst>
                <a:ext uri="{FF2B5EF4-FFF2-40B4-BE49-F238E27FC236}">
                  <a16:creationId xmlns:a16="http://schemas.microsoft.com/office/drawing/2014/main" id="{988CAEB4-127B-2D36-D1BB-99C66144AFA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89325" y="2987675"/>
              <a:ext cx="2662908" cy="400110"/>
            </a:xfrm>
            <a:prstGeom prst="rect">
              <a:avLst/>
            </a:prstGeom>
            <a:solidFill>
              <a:schemeClr val="bg2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eaLnBrk="1" hangingPunct="1"/>
              <a:r>
                <a:rPr lang="en-US" altLang="en-US" sz="2000" b="1" dirty="0"/>
                <a:t>Number of cars sold</a:t>
              </a:r>
            </a:p>
          </p:txBody>
        </p:sp>
        <p:sp>
          <p:nvSpPr>
            <p:cNvPr id="13" name="Text Box 8">
              <a:extLst>
                <a:ext uri="{FF2B5EF4-FFF2-40B4-BE49-F238E27FC236}">
                  <a16:creationId xmlns:a16="http://schemas.microsoft.com/office/drawing/2014/main" id="{DC744E87-EE83-94F9-84EA-55F5C0D7772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97250" y="2149475"/>
              <a:ext cx="2849563" cy="400110"/>
            </a:xfrm>
            <a:prstGeom prst="rect">
              <a:avLst/>
            </a:prstGeom>
            <a:solidFill>
              <a:schemeClr val="bg2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altLang="en-US" sz="2000" b="1" dirty="0"/>
                <a:t>Contribution per car</a:t>
              </a:r>
            </a:p>
          </p:txBody>
        </p:sp>
        <p:sp>
          <p:nvSpPr>
            <p:cNvPr id="14" name="Text Box 9">
              <a:extLst>
                <a:ext uri="{FF2B5EF4-FFF2-40B4-BE49-F238E27FC236}">
                  <a16:creationId xmlns:a16="http://schemas.microsoft.com/office/drawing/2014/main" id="{59CF010D-1A72-FA1E-5E29-8715FDDC3E0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95472" y="1384300"/>
              <a:ext cx="853118" cy="400110"/>
            </a:xfrm>
            <a:prstGeom prst="rect">
              <a:avLst/>
            </a:prstGeom>
            <a:solidFill>
              <a:schemeClr val="bg2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algn="ctr" eaLnBrk="1" hangingPunct="1"/>
              <a:r>
                <a:rPr lang="en-US" altLang="en-US" sz="2000" b="1" dirty="0"/>
                <a:t>Profit</a:t>
              </a:r>
            </a:p>
          </p:txBody>
        </p:sp>
        <p:cxnSp>
          <p:nvCxnSpPr>
            <p:cNvPr id="15" name="AutoShape 10">
              <a:extLst>
                <a:ext uri="{FF2B5EF4-FFF2-40B4-BE49-F238E27FC236}">
                  <a16:creationId xmlns:a16="http://schemas.microsoft.com/office/drawing/2014/main" id="{5D06E6B2-97C7-E2FD-1FCE-CEF6670A378B}"/>
                </a:ext>
              </a:extLst>
            </p:cNvPr>
            <p:cNvCxnSpPr>
              <a:cxnSpLocks noChangeShapeType="1"/>
              <a:stCxn id="7" idx="0"/>
              <a:endCxn id="8" idx="2"/>
            </p:cNvCxnSpPr>
            <p:nvPr/>
          </p:nvCxnSpPr>
          <p:spPr bwMode="auto">
            <a:xfrm rot="16200000" flipV="1">
              <a:off x="3893632" y="5065206"/>
              <a:ext cx="491550" cy="1366837"/>
            </a:xfrm>
            <a:prstGeom prst="bentConnector3">
              <a:avLst>
                <a:gd name="adj1" fmla="val 50000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6" name="AutoShape 11">
              <a:extLst>
                <a:ext uri="{FF2B5EF4-FFF2-40B4-BE49-F238E27FC236}">
                  <a16:creationId xmlns:a16="http://schemas.microsoft.com/office/drawing/2014/main" id="{26E4362A-21F0-3F51-EC13-CCABB4FB7D1C}"/>
                </a:ext>
              </a:extLst>
            </p:cNvPr>
            <p:cNvCxnSpPr>
              <a:cxnSpLocks noChangeShapeType="1"/>
              <a:stCxn id="7" idx="0"/>
              <a:endCxn id="9" idx="2"/>
            </p:cNvCxnSpPr>
            <p:nvPr/>
          </p:nvCxnSpPr>
          <p:spPr bwMode="auto">
            <a:xfrm rot="5400000" flipH="1" flipV="1">
              <a:off x="5254119" y="5071556"/>
              <a:ext cx="491550" cy="1354138"/>
            </a:xfrm>
            <a:prstGeom prst="bentConnector3">
              <a:avLst>
                <a:gd name="adj1" fmla="val 50000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7" name="AutoShape 12">
              <a:extLst>
                <a:ext uri="{FF2B5EF4-FFF2-40B4-BE49-F238E27FC236}">
                  <a16:creationId xmlns:a16="http://schemas.microsoft.com/office/drawing/2014/main" id="{C49A6BD6-B593-64F0-9642-E3C6E4C9D820}"/>
                </a:ext>
              </a:extLst>
            </p:cNvPr>
            <p:cNvCxnSpPr>
              <a:cxnSpLocks noChangeShapeType="1"/>
              <a:stCxn id="8" idx="0"/>
              <a:endCxn id="11" idx="2"/>
            </p:cNvCxnSpPr>
            <p:nvPr/>
          </p:nvCxnSpPr>
          <p:spPr bwMode="auto">
            <a:xfrm rot="5400000" flipH="1" flipV="1">
              <a:off x="3869423" y="3965466"/>
              <a:ext cx="539175" cy="1366044"/>
            </a:xfrm>
            <a:prstGeom prst="bentConnector3">
              <a:avLst>
                <a:gd name="adj1" fmla="val 50000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8" name="AutoShape 13">
              <a:extLst>
                <a:ext uri="{FF2B5EF4-FFF2-40B4-BE49-F238E27FC236}">
                  <a16:creationId xmlns:a16="http://schemas.microsoft.com/office/drawing/2014/main" id="{F3654140-5DB6-F9A3-B0F5-742C227BD20B}"/>
                </a:ext>
              </a:extLst>
            </p:cNvPr>
            <p:cNvCxnSpPr>
              <a:cxnSpLocks noChangeShapeType="1"/>
              <a:stCxn id="9" idx="0"/>
              <a:endCxn id="11" idx="2"/>
            </p:cNvCxnSpPr>
            <p:nvPr/>
          </p:nvCxnSpPr>
          <p:spPr bwMode="auto">
            <a:xfrm rot="16200000" flipV="1">
              <a:off x="5229911" y="3971022"/>
              <a:ext cx="539175" cy="1354931"/>
            </a:xfrm>
            <a:prstGeom prst="bentConnector3">
              <a:avLst>
                <a:gd name="adj1" fmla="val 50000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" name="AutoShape 14">
              <a:extLst>
                <a:ext uri="{FF2B5EF4-FFF2-40B4-BE49-F238E27FC236}">
                  <a16:creationId xmlns:a16="http://schemas.microsoft.com/office/drawing/2014/main" id="{700C6C6E-A9E1-6C11-FE12-E8DFE79F6448}"/>
                </a:ext>
              </a:extLst>
            </p:cNvPr>
            <p:cNvCxnSpPr>
              <a:cxnSpLocks noChangeShapeType="1"/>
              <a:stCxn id="11" idx="0"/>
              <a:endCxn id="12" idx="2"/>
            </p:cNvCxnSpPr>
            <p:nvPr/>
          </p:nvCxnSpPr>
          <p:spPr bwMode="auto">
            <a:xfrm flipH="1" flipV="1">
              <a:off x="4820779" y="3387785"/>
              <a:ext cx="1253" cy="406340"/>
            </a:xfrm>
            <a:prstGeom prst="straightConnector1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0" name="AutoShape 15">
              <a:extLst>
                <a:ext uri="{FF2B5EF4-FFF2-40B4-BE49-F238E27FC236}">
                  <a16:creationId xmlns:a16="http://schemas.microsoft.com/office/drawing/2014/main" id="{42BB686F-3167-433E-E1A2-345805D547AD}"/>
                </a:ext>
              </a:extLst>
            </p:cNvPr>
            <p:cNvCxnSpPr>
              <a:cxnSpLocks noChangeShapeType="1"/>
              <a:stCxn id="9" idx="3"/>
              <a:endCxn id="13" idx="3"/>
            </p:cNvCxnSpPr>
            <p:nvPr/>
          </p:nvCxnSpPr>
          <p:spPr bwMode="auto">
            <a:xfrm flipH="1" flipV="1">
              <a:off x="6246813" y="2349530"/>
              <a:ext cx="819175" cy="2860933"/>
            </a:xfrm>
            <a:prstGeom prst="bentConnector3">
              <a:avLst>
                <a:gd name="adj1" fmla="val -27906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1" name="AutoShape 16">
              <a:extLst>
                <a:ext uri="{FF2B5EF4-FFF2-40B4-BE49-F238E27FC236}">
                  <a16:creationId xmlns:a16="http://schemas.microsoft.com/office/drawing/2014/main" id="{9A4B92F0-4296-A6FB-573E-3CDDE4372190}"/>
                </a:ext>
              </a:extLst>
            </p:cNvPr>
            <p:cNvCxnSpPr>
              <a:cxnSpLocks noChangeShapeType="1"/>
              <a:stCxn id="11" idx="3"/>
              <a:endCxn id="13" idx="3"/>
            </p:cNvCxnSpPr>
            <p:nvPr/>
          </p:nvCxnSpPr>
          <p:spPr bwMode="auto">
            <a:xfrm flipH="1" flipV="1">
              <a:off x="6246813" y="2349530"/>
              <a:ext cx="80962" cy="1736983"/>
            </a:xfrm>
            <a:prstGeom prst="bentConnector3">
              <a:avLst>
                <a:gd name="adj1" fmla="val -282355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2" name="AutoShape 17">
              <a:extLst>
                <a:ext uri="{FF2B5EF4-FFF2-40B4-BE49-F238E27FC236}">
                  <a16:creationId xmlns:a16="http://schemas.microsoft.com/office/drawing/2014/main" id="{BE571F3E-43F1-4A9C-5104-8118A1AD6F27}"/>
                </a:ext>
              </a:extLst>
            </p:cNvPr>
            <p:cNvCxnSpPr>
              <a:cxnSpLocks noChangeShapeType="1"/>
              <a:stCxn id="12" idx="1"/>
              <a:endCxn id="14" idx="1"/>
            </p:cNvCxnSpPr>
            <p:nvPr/>
          </p:nvCxnSpPr>
          <p:spPr bwMode="auto">
            <a:xfrm rot="10800000" flipH="1">
              <a:off x="3489324" y="1584356"/>
              <a:ext cx="906147" cy="1603375"/>
            </a:xfrm>
            <a:prstGeom prst="bentConnector3">
              <a:avLst>
                <a:gd name="adj1" fmla="val -25228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3" name="AutoShape 18">
              <a:extLst>
                <a:ext uri="{FF2B5EF4-FFF2-40B4-BE49-F238E27FC236}">
                  <a16:creationId xmlns:a16="http://schemas.microsoft.com/office/drawing/2014/main" id="{A863E6BB-3276-852A-2F65-D852C0742E0D}"/>
                </a:ext>
              </a:extLst>
            </p:cNvPr>
            <p:cNvCxnSpPr>
              <a:cxnSpLocks noChangeShapeType="1"/>
              <a:stCxn id="13" idx="0"/>
              <a:endCxn id="14" idx="2"/>
            </p:cNvCxnSpPr>
            <p:nvPr/>
          </p:nvCxnSpPr>
          <p:spPr bwMode="auto">
            <a:xfrm flipH="1" flipV="1">
              <a:off x="4822031" y="1784410"/>
              <a:ext cx="1" cy="365065"/>
            </a:xfrm>
            <a:prstGeom prst="straightConnector1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24" name="Rectangle 2">
            <a:extLst>
              <a:ext uri="{FF2B5EF4-FFF2-40B4-BE49-F238E27FC236}">
                <a16:creationId xmlns:a16="http://schemas.microsoft.com/office/drawing/2014/main" id="{869B6190-126D-B3BE-650E-3715F17F4BF3}"/>
              </a:ext>
            </a:extLst>
          </p:cNvPr>
          <p:cNvSpPr txBox="1">
            <a:spLocks noChangeArrowheads="1"/>
          </p:cNvSpPr>
          <p:nvPr/>
        </p:nvSpPr>
        <p:spPr>
          <a:xfrm>
            <a:off x="2286000" y="274638"/>
            <a:ext cx="8172450" cy="1143000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80000"/>
              </a:lnSpc>
              <a:defRPr/>
            </a:pPr>
            <a:endParaRPr lang="en-US" altLang="en-US" dirty="0"/>
          </a:p>
        </p:txBody>
      </p:sp>
      <p:grpSp>
        <p:nvGrpSpPr>
          <p:cNvPr id="26" name="Group 26">
            <a:extLst>
              <a:ext uri="{FF2B5EF4-FFF2-40B4-BE49-F238E27FC236}">
                <a16:creationId xmlns:a16="http://schemas.microsoft.com/office/drawing/2014/main" id="{400E5D5C-9D13-A50B-5FE1-D70CA1AFCCA4}"/>
              </a:ext>
            </a:extLst>
          </p:cNvPr>
          <p:cNvGrpSpPr>
            <a:grpSpLocks/>
          </p:cNvGrpSpPr>
          <p:nvPr/>
        </p:nvGrpSpPr>
        <p:grpSpPr bwMode="auto">
          <a:xfrm>
            <a:off x="7772400" y="2193925"/>
            <a:ext cx="2743200" cy="584200"/>
            <a:chOff x="4032" y="1200"/>
            <a:chExt cx="1728" cy="368"/>
          </a:xfrm>
        </p:grpSpPr>
        <p:sp>
          <p:nvSpPr>
            <p:cNvPr id="27" name="Text Box 27">
              <a:extLst>
                <a:ext uri="{FF2B5EF4-FFF2-40B4-BE49-F238E27FC236}">
                  <a16:creationId xmlns:a16="http://schemas.microsoft.com/office/drawing/2014/main" id="{B95998F0-FC35-4DBC-B0C4-294D9FAAF7E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31" y="1200"/>
              <a:ext cx="1129" cy="368"/>
            </a:xfrm>
            <a:prstGeom prst="rect">
              <a:avLst/>
            </a:prstGeom>
            <a:solidFill>
              <a:schemeClr val="tx2"/>
            </a:solidFill>
            <a:ln w="28575">
              <a:solidFill>
                <a:srgbClr val="FF00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algn="ctr" eaLnBrk="1" hangingPunct="1">
                <a:lnSpc>
                  <a:spcPct val="80000"/>
                </a:lnSpc>
                <a:spcBef>
                  <a:spcPct val="50000"/>
                </a:spcBef>
              </a:pPr>
              <a:r>
                <a:rPr lang="en-US" altLang="en-US" sz="2000" b="1" dirty="0">
                  <a:solidFill>
                    <a:srgbClr val="FFFFFF"/>
                  </a:solidFill>
                </a:rPr>
                <a:t>Contribution</a:t>
              </a:r>
              <a:br>
                <a:rPr lang="en-US" altLang="en-US" sz="2000" b="1" dirty="0">
                  <a:solidFill>
                    <a:srgbClr val="FFFFFF"/>
                  </a:solidFill>
                </a:rPr>
              </a:br>
              <a:r>
                <a:rPr lang="en-US" altLang="en-US" sz="2000" b="1" dirty="0">
                  <a:solidFill>
                    <a:srgbClr val="FFFFFF"/>
                  </a:solidFill>
                </a:rPr>
                <a:t>Increases</a:t>
              </a:r>
            </a:p>
          </p:txBody>
        </p:sp>
        <p:sp>
          <p:nvSpPr>
            <p:cNvPr id="28" name="Line 28">
              <a:extLst>
                <a:ext uri="{FF2B5EF4-FFF2-40B4-BE49-F238E27FC236}">
                  <a16:creationId xmlns:a16="http://schemas.microsoft.com/office/drawing/2014/main" id="{88F496BF-2828-A0D7-81D0-675E8413E4F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032" y="1388"/>
              <a:ext cx="599" cy="4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  <p:grpSp>
        <p:nvGrpSpPr>
          <p:cNvPr id="29" name="Group 29">
            <a:extLst>
              <a:ext uri="{FF2B5EF4-FFF2-40B4-BE49-F238E27FC236}">
                <a16:creationId xmlns:a16="http://schemas.microsoft.com/office/drawing/2014/main" id="{A4D8BC62-05D1-A3D2-3E38-C88726E976D8}"/>
              </a:ext>
            </a:extLst>
          </p:cNvPr>
          <p:cNvGrpSpPr>
            <a:grpSpLocks/>
          </p:cNvGrpSpPr>
          <p:nvPr/>
        </p:nvGrpSpPr>
        <p:grpSpPr bwMode="auto">
          <a:xfrm>
            <a:off x="6859588" y="1495425"/>
            <a:ext cx="3656012" cy="584200"/>
            <a:chOff x="3313" y="920"/>
            <a:chExt cx="2303" cy="368"/>
          </a:xfrm>
        </p:grpSpPr>
        <p:sp>
          <p:nvSpPr>
            <p:cNvPr id="30" name="Text Box 30">
              <a:extLst>
                <a:ext uri="{FF2B5EF4-FFF2-40B4-BE49-F238E27FC236}">
                  <a16:creationId xmlns:a16="http://schemas.microsoft.com/office/drawing/2014/main" id="{E28D2177-5903-D123-4180-198DA981F65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775" y="920"/>
              <a:ext cx="841" cy="368"/>
            </a:xfrm>
            <a:prstGeom prst="rect">
              <a:avLst/>
            </a:prstGeom>
            <a:solidFill>
              <a:schemeClr val="tx2"/>
            </a:solidFill>
            <a:ln w="28575">
              <a:solidFill>
                <a:srgbClr val="FF00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algn="ctr" eaLnBrk="1" hangingPunct="1">
                <a:lnSpc>
                  <a:spcPct val="80000"/>
                </a:lnSpc>
                <a:spcBef>
                  <a:spcPct val="50000"/>
                </a:spcBef>
              </a:pPr>
              <a:r>
                <a:rPr lang="en-US" altLang="en-US" sz="2000" b="1" dirty="0">
                  <a:solidFill>
                    <a:srgbClr val="FFFFFF"/>
                  </a:solidFill>
                </a:rPr>
                <a:t>Profits</a:t>
              </a:r>
              <a:br>
                <a:rPr lang="en-US" altLang="en-US" sz="2000" b="1" dirty="0">
                  <a:solidFill>
                    <a:srgbClr val="FFFFFF"/>
                  </a:solidFill>
                </a:rPr>
              </a:br>
              <a:r>
                <a:rPr lang="en-US" altLang="en-US" sz="2000" b="1" dirty="0">
                  <a:solidFill>
                    <a:srgbClr val="FFFFFF"/>
                  </a:solidFill>
                </a:rPr>
                <a:t>Increase</a:t>
              </a:r>
            </a:p>
          </p:txBody>
        </p:sp>
        <p:cxnSp>
          <p:nvCxnSpPr>
            <p:cNvPr id="31" name="AutoShape 31">
              <a:extLst>
                <a:ext uri="{FF2B5EF4-FFF2-40B4-BE49-F238E27FC236}">
                  <a16:creationId xmlns:a16="http://schemas.microsoft.com/office/drawing/2014/main" id="{CCA20D4B-B9AF-7A23-0A93-3097EED913AF}"/>
                </a:ext>
              </a:extLst>
            </p:cNvPr>
            <p:cNvCxnSpPr>
              <a:cxnSpLocks noChangeShapeType="1"/>
              <a:stCxn id="30" idx="1"/>
            </p:cNvCxnSpPr>
            <p:nvPr/>
          </p:nvCxnSpPr>
          <p:spPr bwMode="auto">
            <a:xfrm rot="10800000">
              <a:off x="3313" y="980"/>
              <a:ext cx="1462" cy="124"/>
            </a:xfrm>
            <a:prstGeom prst="bentConnector3">
              <a:avLst>
                <a:gd name="adj1" fmla="val 50000"/>
              </a:avLst>
            </a:prstGeom>
            <a:noFill/>
            <a:ln w="28575">
              <a:solidFill>
                <a:srgbClr val="FF0000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32" name="Oval 32">
            <a:extLst>
              <a:ext uri="{FF2B5EF4-FFF2-40B4-BE49-F238E27FC236}">
                <a16:creationId xmlns:a16="http://schemas.microsoft.com/office/drawing/2014/main" id="{D4D1C4FD-8C23-55CF-DAA0-99DF0C2187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28800" y="1635125"/>
            <a:ext cx="2743200" cy="274320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US" sz="2400" b="1" dirty="0">
                <a:solidFill>
                  <a:schemeClr val="accent6">
                    <a:lumMod val="50000"/>
                  </a:schemeClr>
                </a:solidFill>
              </a:rPr>
              <a:t>If number</a:t>
            </a:r>
            <a:br>
              <a:rPr lang="en-US" sz="2400" b="1" dirty="0">
                <a:solidFill>
                  <a:schemeClr val="accent6">
                    <a:lumMod val="50000"/>
                  </a:schemeClr>
                </a:solidFill>
              </a:rPr>
            </a:br>
            <a:r>
              <a:rPr lang="en-US" sz="2400" b="1" dirty="0">
                <a:solidFill>
                  <a:schemeClr val="accent6">
                    <a:lumMod val="50000"/>
                  </a:schemeClr>
                </a:solidFill>
              </a:rPr>
              <a:t>of cars sold</a:t>
            </a:r>
            <a:br>
              <a:rPr lang="en-US" sz="2400" b="1" dirty="0">
                <a:solidFill>
                  <a:schemeClr val="accent6">
                    <a:lumMod val="50000"/>
                  </a:schemeClr>
                </a:solidFill>
              </a:rPr>
            </a:br>
            <a:r>
              <a:rPr lang="en-US" sz="2400" b="1" dirty="0">
                <a:solidFill>
                  <a:schemeClr val="accent6">
                    <a:lumMod val="50000"/>
                  </a:schemeClr>
                </a:solidFill>
              </a:rPr>
              <a:t>and contribution</a:t>
            </a:r>
            <a:br>
              <a:rPr lang="en-US" sz="2400" b="1" dirty="0">
                <a:solidFill>
                  <a:schemeClr val="accent6">
                    <a:lumMod val="50000"/>
                  </a:schemeClr>
                </a:solidFill>
              </a:rPr>
            </a:br>
            <a:r>
              <a:rPr lang="en-US" sz="2400" b="1" dirty="0">
                <a:solidFill>
                  <a:schemeClr val="accent6">
                    <a:lumMod val="50000"/>
                  </a:schemeClr>
                </a:solidFill>
              </a:rPr>
              <a:t>per car increase,</a:t>
            </a:r>
            <a:br>
              <a:rPr lang="en-US" sz="2400" b="1" dirty="0">
                <a:solidFill>
                  <a:schemeClr val="accent6">
                    <a:lumMod val="50000"/>
                  </a:schemeClr>
                </a:solidFill>
              </a:rPr>
            </a:br>
            <a:r>
              <a:rPr lang="en-US" sz="2400" b="1" dirty="0">
                <a:solidFill>
                  <a:schemeClr val="accent6">
                    <a:lumMod val="50000"/>
                  </a:schemeClr>
                </a:solidFill>
              </a:rPr>
              <a:t>profit should</a:t>
            </a:r>
            <a:br>
              <a:rPr lang="en-US" sz="2400" b="1" dirty="0">
                <a:solidFill>
                  <a:schemeClr val="accent6">
                    <a:lumMod val="50000"/>
                  </a:schemeClr>
                </a:solidFill>
              </a:rPr>
            </a:br>
            <a:r>
              <a:rPr lang="en-US" sz="2400" b="1" dirty="0">
                <a:solidFill>
                  <a:schemeClr val="accent6">
                    <a:lumMod val="50000"/>
                  </a:schemeClr>
                </a:solidFill>
              </a:rPr>
              <a:t> increase.</a:t>
            </a:r>
          </a:p>
        </p:txBody>
      </p:sp>
      <p:grpSp>
        <p:nvGrpSpPr>
          <p:cNvPr id="33" name="Group 40">
            <a:extLst>
              <a:ext uri="{FF2B5EF4-FFF2-40B4-BE49-F238E27FC236}">
                <a16:creationId xmlns:a16="http://schemas.microsoft.com/office/drawing/2014/main" id="{56DDE120-B811-20AD-6D35-959812B4C884}"/>
              </a:ext>
            </a:extLst>
          </p:cNvPr>
          <p:cNvGrpSpPr>
            <a:grpSpLocks/>
          </p:cNvGrpSpPr>
          <p:nvPr/>
        </p:nvGrpSpPr>
        <p:grpSpPr bwMode="auto">
          <a:xfrm>
            <a:off x="7772400" y="2930525"/>
            <a:ext cx="2743200" cy="584200"/>
            <a:chOff x="4032" y="1200"/>
            <a:chExt cx="1728" cy="368"/>
          </a:xfrm>
        </p:grpSpPr>
        <p:sp>
          <p:nvSpPr>
            <p:cNvPr id="34" name="Text Box 41">
              <a:extLst>
                <a:ext uri="{FF2B5EF4-FFF2-40B4-BE49-F238E27FC236}">
                  <a16:creationId xmlns:a16="http://schemas.microsoft.com/office/drawing/2014/main" id="{F8233AD6-FDDA-3A30-434C-B64F637C6CA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31" y="1200"/>
              <a:ext cx="1129" cy="368"/>
            </a:xfrm>
            <a:prstGeom prst="rect">
              <a:avLst/>
            </a:prstGeom>
            <a:solidFill>
              <a:schemeClr val="tx2"/>
            </a:solidFill>
            <a:ln w="28575">
              <a:solidFill>
                <a:srgbClr val="FF00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algn="ctr" eaLnBrk="1" hangingPunct="1">
                <a:lnSpc>
                  <a:spcPct val="80000"/>
                </a:lnSpc>
                <a:spcBef>
                  <a:spcPct val="50000"/>
                </a:spcBef>
              </a:pPr>
              <a:r>
                <a:rPr lang="en-US" altLang="en-US" sz="2000" b="1" dirty="0">
                  <a:solidFill>
                    <a:srgbClr val="FFFFFF"/>
                  </a:solidFill>
                </a:rPr>
                <a:t>Cars Sold Increases</a:t>
              </a:r>
            </a:p>
          </p:txBody>
        </p:sp>
        <p:sp>
          <p:nvSpPr>
            <p:cNvPr id="35" name="Line 42">
              <a:extLst>
                <a:ext uri="{FF2B5EF4-FFF2-40B4-BE49-F238E27FC236}">
                  <a16:creationId xmlns:a16="http://schemas.microsoft.com/office/drawing/2014/main" id="{781975EF-E98A-E2BE-D75D-3C65722605C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032" y="1388"/>
              <a:ext cx="599" cy="4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51688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 autoUpdateAnimBg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852F4A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371</TotalTime>
  <Words>2304</Words>
  <Application>Microsoft Macintosh PowerPoint</Application>
  <PresentationFormat>Widescreen</PresentationFormat>
  <Paragraphs>438</Paragraphs>
  <Slides>49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60" baseType="lpstr">
      <vt:lpstr>Arial</vt:lpstr>
      <vt:lpstr>Arial Rounded MT Bold</vt:lpstr>
      <vt:lpstr>Calibri</vt:lpstr>
      <vt:lpstr>Calibri Light</vt:lpstr>
      <vt:lpstr>Lucida Sans</vt:lpstr>
      <vt:lpstr>Tajawal ExtraBold</vt:lpstr>
      <vt:lpstr>Tajawal Medium</vt:lpstr>
      <vt:lpstr>Times</vt:lpstr>
      <vt:lpstr>Wingdings</vt:lpstr>
      <vt:lpstr>Office Theme</vt:lpstr>
      <vt:lpstr>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Sarah Abdullah</cp:lastModifiedBy>
  <cp:revision>13</cp:revision>
  <dcterms:created xsi:type="dcterms:W3CDTF">2023-04-29T09:08:23Z</dcterms:created>
  <dcterms:modified xsi:type="dcterms:W3CDTF">2023-06-11T21:34:04Z</dcterms:modified>
</cp:coreProperties>
</file>