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4"/>
  </p:notesMasterIdLst>
  <p:sldIdLst>
    <p:sldId id="480" r:id="rId5"/>
    <p:sldId id="271" r:id="rId6"/>
    <p:sldId id="276" r:id="rId7"/>
    <p:sldId id="496" r:id="rId8"/>
    <p:sldId id="501" r:id="rId9"/>
    <p:sldId id="502" r:id="rId10"/>
    <p:sldId id="499" r:id="rId11"/>
    <p:sldId id="500" r:id="rId12"/>
    <p:sldId id="34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76"/>
            <p14:sldId id="496"/>
            <p14:sldId id="501"/>
            <p14:sldId id="502"/>
            <p14:sldId id="499"/>
            <p14:sldId id="50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4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pPr algn="ctr"/>
            <a:r>
              <a:rPr lang="ar-EG" sz="2000" dirty="0">
                <a:latin typeface="Alexandria" charset="0"/>
                <a:cs typeface="Alexandria" charset="0"/>
              </a:rPr>
              <a:t>إعداد: د. بثينة محمود فؤاد</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المحاضرة الأولى</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648208" cy="400110"/>
          </a:xfrm>
          <a:prstGeom prst="rect">
            <a:avLst/>
          </a:prstGeom>
          <a:noFill/>
        </p:spPr>
        <p:txBody>
          <a:bodyPr wrap="none" rtlCol="0">
            <a:spAutoFit/>
          </a:bodyPr>
          <a:lstStyle/>
          <a:p>
            <a:r>
              <a:rPr lang="ar-EG" sz="2000" dirty="0">
                <a:latin typeface="Alexandria" charset="0"/>
                <a:cs typeface="Alexandria" charset="0"/>
              </a:rPr>
              <a:t>حالة عملية رقم 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938992"/>
          </a:xfrm>
          <a:prstGeom prst="rect">
            <a:avLst/>
          </a:prstGeom>
          <a:noFill/>
        </p:spPr>
        <p:txBody>
          <a:bodyPr wrap="square">
            <a:spAutoFit/>
          </a:bodyPr>
          <a:lstStyle/>
          <a:p>
            <a:pPr algn="ctr"/>
            <a:r>
              <a:rPr lang="en-US" sz="2400" b="1" dirty="0"/>
              <a:t>Case Study: </a:t>
            </a:r>
            <a:r>
              <a:rPr lang="en-US" sz="2400" b="1" dirty="0" err="1"/>
              <a:t>TechNova</a:t>
            </a:r>
            <a:r>
              <a:rPr lang="en-US" sz="2400" b="1" dirty="0"/>
              <a:t> Solutions – Managing a Growing Startup</a:t>
            </a:r>
            <a:endParaRPr lang="ar-EG" sz="2400" b="1" dirty="0"/>
          </a:p>
          <a:p>
            <a:pPr algn="ctr"/>
            <a:endParaRPr lang="ar-EG" sz="2400" b="1" dirty="0"/>
          </a:p>
          <a:p>
            <a:pPr algn="ctr"/>
            <a:r>
              <a:rPr lang="ar-EG" sz="2400" b="1" dirty="0"/>
              <a:t>دراسة حالة: حلول </a:t>
            </a:r>
            <a:r>
              <a:rPr lang="ar-EG" sz="2400" b="1" dirty="0" err="1"/>
              <a:t>تكنوفا</a:t>
            </a:r>
            <a:r>
              <a:rPr lang="ar-EG" sz="2400" b="1" dirty="0"/>
              <a:t> - إدارة شركة ناشئة متنامية</a:t>
            </a:r>
            <a:endParaRPr lang="en-US" sz="2400" b="1" dirty="0"/>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t>Background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3046988"/>
          </a:xfrm>
          <a:prstGeom prst="rect">
            <a:avLst/>
          </a:prstGeom>
          <a:noFill/>
        </p:spPr>
        <p:txBody>
          <a:bodyPr wrap="square" rtlCol="0">
            <a:spAutoFit/>
          </a:bodyPr>
          <a:lstStyle/>
          <a:p>
            <a:pPr algn="ctr"/>
            <a:r>
              <a:rPr lang="en-US" sz="2400" dirty="0" err="1"/>
              <a:t>TechNova</a:t>
            </a:r>
            <a:r>
              <a:rPr lang="en-US" sz="2400" dirty="0"/>
              <a:t> Solutions is a software development company founded in 2020 by two engineers, Omar and Lina. Initially, they worked with just three programmers to create custom apps for local businesses. By 2023, the company had grown to 80 employees and was working with international clients.</a:t>
            </a:r>
            <a:endParaRPr lang="ar-EG" sz="2400" dirty="0"/>
          </a:p>
          <a:p>
            <a:pPr algn="ctr"/>
            <a:endParaRPr lang="ar-EG" sz="2400" dirty="0"/>
          </a:p>
          <a:p>
            <a:pPr algn="ctr"/>
            <a:r>
              <a:rPr lang="ar-EG" sz="2400" dirty="0" err="1"/>
              <a:t>تكنوفا</a:t>
            </a:r>
            <a:r>
              <a:rPr lang="ar-EG" sz="2400" dirty="0"/>
              <a:t> </a:t>
            </a:r>
            <a:r>
              <a:rPr lang="ar-EG" sz="2400" dirty="0" err="1"/>
              <a:t>سوليوشنز</a:t>
            </a:r>
            <a:r>
              <a:rPr lang="ar-EG" sz="2400" dirty="0"/>
              <a:t> شركة تطوير برمجيات تأسست عام ٢٠٢٠ على يد مهندسَين، عمر ولينا. في البداية، عملا مع ثلاثة مبرمجين فقط لإنشاء تطبيقات مخصصة للشركات المحلية. وبحلول عام ٢٠٢٣، بلغ عدد موظفي الشركة ٨٠ موظفًا، وكانت تعمل مع عملاء دوليين.</a:t>
            </a:r>
            <a:endParaRPr lang="en-US" sz="24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FA342-6063-BAC0-F31D-775261846E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3919DF-8F85-A67F-70F0-8C7BC5FCB3FC}"/>
              </a:ext>
            </a:extLst>
          </p:cNvPr>
          <p:cNvSpPr/>
          <p:nvPr/>
        </p:nvSpPr>
        <p:spPr>
          <a:xfrm>
            <a:off x="434397" y="1685495"/>
            <a:ext cx="5632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D4B3294-7761-CC61-F0E5-CE3D6259A187}"/>
              </a:ext>
            </a:extLst>
          </p:cNvPr>
          <p:cNvSpPr txBox="1"/>
          <p:nvPr/>
        </p:nvSpPr>
        <p:spPr>
          <a:xfrm>
            <a:off x="2513150" y="1019069"/>
            <a:ext cx="3902032" cy="523220"/>
          </a:xfrm>
          <a:prstGeom prst="rect">
            <a:avLst/>
          </a:prstGeom>
          <a:noFill/>
        </p:spPr>
        <p:txBody>
          <a:bodyPr wrap="square" rtlCol="0">
            <a:spAutoFit/>
          </a:bodyPr>
          <a:lstStyle/>
          <a:p>
            <a:r>
              <a:rPr lang="en-US" sz="2800" b="1" dirty="0"/>
              <a:t>The Challenge</a:t>
            </a:r>
            <a:r>
              <a:rPr lang="ar-EG" sz="2800" b="1" dirty="0"/>
              <a:t> </a:t>
            </a:r>
            <a:r>
              <a:rPr lang="ar-EG" sz="2800" b="1" dirty="0" err="1"/>
              <a:t>التحدى</a:t>
            </a:r>
            <a:r>
              <a:rPr lang="ar-EG" sz="2800" b="1" dirty="0"/>
              <a:t>     </a:t>
            </a:r>
            <a:endParaRPr lang="en-US" sz="2800" b="1" dirty="0"/>
          </a:p>
        </p:txBody>
      </p:sp>
      <p:sp>
        <p:nvSpPr>
          <p:cNvPr id="5" name="Rectangle 4">
            <a:extLst>
              <a:ext uri="{FF2B5EF4-FFF2-40B4-BE49-F238E27FC236}">
                <a16:creationId xmlns:a16="http://schemas.microsoft.com/office/drawing/2014/main" id="{A66A8F36-73C7-09E9-0C8B-94D8E00E7A4C}"/>
              </a:ext>
            </a:extLst>
          </p:cNvPr>
          <p:cNvSpPr/>
          <p:nvPr/>
        </p:nvSpPr>
        <p:spPr>
          <a:xfrm>
            <a:off x="135481"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45F41C6-7480-0149-41B8-EDCD236F34F9}"/>
              </a:ext>
            </a:extLst>
          </p:cNvPr>
          <p:cNvSpPr txBox="1"/>
          <p:nvPr/>
        </p:nvSpPr>
        <p:spPr>
          <a:xfrm>
            <a:off x="579119" y="2144428"/>
            <a:ext cx="5334000" cy="3785652"/>
          </a:xfrm>
          <a:prstGeom prst="rect">
            <a:avLst/>
          </a:prstGeom>
          <a:noFill/>
        </p:spPr>
        <p:txBody>
          <a:bodyPr wrap="square" rtlCol="0">
            <a:spAutoFit/>
          </a:bodyPr>
          <a:lstStyle/>
          <a:p>
            <a:r>
              <a:rPr lang="en-US" sz="2000" dirty="0"/>
              <a:t>As the company grew rapidly, problems emerged:</a:t>
            </a:r>
          </a:p>
          <a:p>
            <a:r>
              <a:rPr lang="en-US" sz="2000" b="1" dirty="0"/>
              <a:t>Manpower:</a:t>
            </a:r>
            <a:r>
              <a:rPr lang="en-US" sz="2000" dirty="0"/>
              <a:t> Lack of coordination between developers, testers, and project managers caused delays.</a:t>
            </a:r>
          </a:p>
          <a:p>
            <a:r>
              <a:rPr lang="en-US" sz="2000" b="1" dirty="0"/>
              <a:t>Money:</a:t>
            </a:r>
            <a:r>
              <a:rPr lang="en-US" sz="2000" dirty="0"/>
              <a:t> Increasing payroll costs strained company finances.</a:t>
            </a:r>
          </a:p>
          <a:p>
            <a:r>
              <a:rPr lang="en-US" sz="2000" b="1" dirty="0"/>
              <a:t>Materials (Resources):</a:t>
            </a:r>
            <a:r>
              <a:rPr lang="en-US" sz="2000" dirty="0"/>
              <a:t> Delays in acquiring necessary software licenses slowed projects.</a:t>
            </a:r>
          </a:p>
          <a:p>
            <a:r>
              <a:rPr lang="en-US" sz="2000" b="1" dirty="0"/>
              <a:t>Machines:</a:t>
            </a:r>
            <a:r>
              <a:rPr lang="en-US" sz="2000" dirty="0"/>
              <a:t> Outdated servers caused frequent downtime.</a:t>
            </a:r>
          </a:p>
          <a:p>
            <a:r>
              <a:rPr lang="en-US" sz="2000" b="1" dirty="0"/>
              <a:t>Method:</a:t>
            </a:r>
            <a:r>
              <a:rPr lang="en-US" sz="2000" dirty="0"/>
              <a:t> No standardized project management approach led to confusion.</a:t>
            </a:r>
          </a:p>
        </p:txBody>
      </p:sp>
      <p:pic>
        <p:nvPicPr>
          <p:cNvPr id="7" name="Graphic 21">
            <a:extLst>
              <a:ext uri="{FF2B5EF4-FFF2-40B4-BE49-F238E27FC236}">
                <a16:creationId xmlns:a16="http://schemas.microsoft.com/office/drawing/2014/main" id="{52C0A109-8085-F50E-0CD3-AC4CFF49F9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0A08069-B864-21A9-4414-CBC9B3FACAF1}"/>
              </a:ext>
            </a:extLst>
          </p:cNvPr>
          <p:cNvSpPr/>
          <p:nvPr/>
        </p:nvSpPr>
        <p:spPr>
          <a:xfrm>
            <a:off x="6404868" y="1674737"/>
            <a:ext cx="5632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dirty="0">
                <a:solidFill>
                  <a:schemeClr val="tx1"/>
                </a:solidFill>
              </a:rPr>
              <a:t>مع النمو السريع للشركة، ظهرت مشاكل:</a:t>
            </a:r>
          </a:p>
          <a:p>
            <a:pPr algn="just" rtl="1"/>
            <a:r>
              <a:rPr lang="ar-EG" sz="2000" dirty="0">
                <a:solidFill>
                  <a:schemeClr val="tx1"/>
                </a:solidFill>
              </a:rPr>
              <a:t>القوى العاملة: أدى نقص التنسيق بين المطورين والمختبرين ومديري المشاريع إلى تأخيرات.</a:t>
            </a:r>
          </a:p>
          <a:p>
            <a:pPr algn="just" rtl="1"/>
            <a:r>
              <a:rPr lang="ar-EG" sz="2000" dirty="0">
                <a:solidFill>
                  <a:schemeClr val="tx1"/>
                </a:solidFill>
              </a:rPr>
              <a:t>الأموال: أثقلت تكاليف الرواتب المتزايدة كاهل موارد الشركة المالية.</a:t>
            </a:r>
          </a:p>
          <a:p>
            <a:pPr algn="just" rtl="1"/>
            <a:r>
              <a:rPr lang="ar-EG" sz="2000" dirty="0">
                <a:solidFill>
                  <a:schemeClr val="tx1"/>
                </a:solidFill>
              </a:rPr>
              <a:t>المواد (الموارد): أدى التأخير في الحصول على تراخيص البرامج اللازمة إلى إبطاء المشاريع.</a:t>
            </a:r>
          </a:p>
          <a:p>
            <a:pPr algn="just" rtl="1"/>
            <a:r>
              <a:rPr lang="ar-EG" sz="2000" dirty="0">
                <a:solidFill>
                  <a:schemeClr val="tx1"/>
                </a:solidFill>
              </a:rPr>
              <a:t>الأجهزة: تسببت الخوادم القديمة في توقف متكرر.</a:t>
            </a:r>
          </a:p>
          <a:p>
            <a:pPr algn="just" rtl="1"/>
            <a:r>
              <a:rPr lang="ar-EG" sz="2000" dirty="0">
                <a:solidFill>
                  <a:schemeClr val="tx1"/>
                </a:solidFill>
              </a:rPr>
              <a:t>المنهجية: أدى عدم وجود نهج موحد لإدارة المشاريع إلى ارتباك.</a:t>
            </a:r>
            <a:endParaRPr lang="en-US" sz="2000" dirty="0">
              <a:solidFill>
                <a:schemeClr val="tx1"/>
              </a:solidFill>
            </a:endParaRPr>
          </a:p>
        </p:txBody>
      </p:sp>
    </p:spTree>
    <p:extLst>
      <p:ext uri="{BB962C8B-B14F-4D97-AF65-F5344CB8AC3E}">
        <p14:creationId xmlns:p14="http://schemas.microsoft.com/office/powerpoint/2010/main" val="2533698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1435B-F459-00FD-C69C-EC645B650B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C5FB2B-EC43-16E7-FAE7-363B3D97364C}"/>
              </a:ext>
            </a:extLst>
          </p:cNvPr>
          <p:cNvSpPr/>
          <p:nvPr/>
        </p:nvSpPr>
        <p:spPr>
          <a:xfrm>
            <a:off x="434397" y="1685495"/>
            <a:ext cx="5632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DB3044-0EDC-A9D6-A06F-46CFCB23497D}"/>
              </a:ext>
            </a:extLst>
          </p:cNvPr>
          <p:cNvSpPr txBox="1"/>
          <p:nvPr/>
        </p:nvSpPr>
        <p:spPr>
          <a:xfrm>
            <a:off x="1539938" y="1048836"/>
            <a:ext cx="3902032" cy="523220"/>
          </a:xfrm>
          <a:prstGeom prst="rect">
            <a:avLst/>
          </a:prstGeom>
          <a:noFill/>
        </p:spPr>
        <p:txBody>
          <a:bodyPr wrap="square" rtlCol="0">
            <a:spAutoFit/>
          </a:bodyPr>
          <a:lstStyle/>
          <a:p>
            <a:r>
              <a:rPr lang="en-US" sz="2800" b="1" dirty="0"/>
              <a:t>Management in Action</a:t>
            </a:r>
          </a:p>
        </p:txBody>
      </p:sp>
      <p:sp>
        <p:nvSpPr>
          <p:cNvPr id="5" name="Rectangle 4">
            <a:extLst>
              <a:ext uri="{FF2B5EF4-FFF2-40B4-BE49-F238E27FC236}">
                <a16:creationId xmlns:a16="http://schemas.microsoft.com/office/drawing/2014/main" id="{27D465CA-3E75-4FFC-9ADA-41C4E78EF443}"/>
              </a:ext>
            </a:extLst>
          </p:cNvPr>
          <p:cNvSpPr/>
          <p:nvPr/>
        </p:nvSpPr>
        <p:spPr>
          <a:xfrm>
            <a:off x="135481"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36D87287-D46C-2451-EF6E-A60513618F4B}"/>
              </a:ext>
            </a:extLst>
          </p:cNvPr>
          <p:cNvSpPr txBox="1"/>
          <p:nvPr/>
        </p:nvSpPr>
        <p:spPr>
          <a:xfrm>
            <a:off x="579119" y="2144428"/>
            <a:ext cx="5334000" cy="3785652"/>
          </a:xfrm>
          <a:prstGeom prst="rect">
            <a:avLst/>
          </a:prstGeom>
          <a:noFill/>
        </p:spPr>
        <p:txBody>
          <a:bodyPr wrap="square" rtlCol="0">
            <a:spAutoFit/>
          </a:bodyPr>
          <a:lstStyle/>
          <a:p>
            <a:r>
              <a:rPr lang="en-US" sz="2000" b="1" dirty="0"/>
              <a:t>Planning:</a:t>
            </a:r>
            <a:r>
              <a:rPr lang="en-US" sz="2000" dirty="0"/>
              <a:t> Omar (CEO) and Lina (COO) created a 3-year growth strategy, including adopting Agile methodology to streamline projects.</a:t>
            </a:r>
          </a:p>
          <a:p>
            <a:r>
              <a:rPr lang="en-US" sz="2000" b="1" dirty="0"/>
              <a:t>Organizing:</a:t>
            </a:r>
            <a:r>
              <a:rPr lang="en-US" sz="2000" dirty="0"/>
              <a:t> Teams were divided into functional departments (development, testing, HR, finance, marketing).</a:t>
            </a:r>
          </a:p>
          <a:p>
            <a:r>
              <a:rPr lang="en-US" sz="2000" b="1" dirty="0"/>
              <a:t>Leading:</a:t>
            </a:r>
            <a:r>
              <a:rPr lang="en-US" sz="2000" dirty="0"/>
              <a:t> Lina introduced regular team meetings and empowered middle managers to make project decisions.</a:t>
            </a:r>
          </a:p>
          <a:p>
            <a:r>
              <a:rPr lang="en-US" sz="2000" b="1" dirty="0"/>
              <a:t>Controlling:</a:t>
            </a:r>
            <a:r>
              <a:rPr lang="en-US" sz="2000" dirty="0"/>
              <a:t> Monthly KPI reviews were implemented, measuring project deadlines, budget control, and client satisfaction.</a:t>
            </a:r>
          </a:p>
        </p:txBody>
      </p:sp>
      <p:pic>
        <p:nvPicPr>
          <p:cNvPr id="7" name="Graphic 21">
            <a:extLst>
              <a:ext uri="{FF2B5EF4-FFF2-40B4-BE49-F238E27FC236}">
                <a16:creationId xmlns:a16="http://schemas.microsoft.com/office/drawing/2014/main" id="{DA3B50B5-77AE-6EE2-DC8D-29EF8EDCEB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3496808-4323-A4FC-6416-E058C254DAE9}"/>
              </a:ext>
            </a:extLst>
          </p:cNvPr>
          <p:cNvSpPr/>
          <p:nvPr/>
        </p:nvSpPr>
        <p:spPr>
          <a:xfrm>
            <a:off x="6404868" y="1674737"/>
            <a:ext cx="5632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dirty="0">
                <a:solidFill>
                  <a:schemeClr val="tx1"/>
                </a:solidFill>
              </a:rPr>
              <a:t>التخطيط: وضع عمر (الرئيس التنفيذي) ولينا (مديرة العمليات) استراتيجية نمو لمدة ثلاث سنوات، تضمنت اعتماد منهجية أجايل لتبسيط المشاريع.</a:t>
            </a:r>
          </a:p>
          <a:p>
            <a:pPr algn="just" rtl="1"/>
            <a:endParaRPr lang="ar-EG" sz="2000" dirty="0">
              <a:solidFill>
                <a:schemeClr val="tx1"/>
              </a:solidFill>
            </a:endParaRPr>
          </a:p>
          <a:p>
            <a:pPr algn="just" rtl="1"/>
            <a:r>
              <a:rPr lang="ar-EG" sz="2000" dirty="0">
                <a:solidFill>
                  <a:schemeClr val="tx1"/>
                </a:solidFill>
              </a:rPr>
              <a:t>التنظيم: قُسِّمت الفرق إلى أقسام وظيفية (التطوير، الاختبار، الموارد البشرية، المالية، التسويق).</a:t>
            </a:r>
          </a:p>
          <a:p>
            <a:pPr algn="just" rtl="1"/>
            <a:endParaRPr lang="ar-EG" sz="2000" dirty="0">
              <a:solidFill>
                <a:schemeClr val="tx1"/>
              </a:solidFill>
            </a:endParaRPr>
          </a:p>
          <a:p>
            <a:pPr algn="just" rtl="1"/>
            <a:r>
              <a:rPr lang="ar-EG" sz="2000" dirty="0">
                <a:solidFill>
                  <a:schemeClr val="tx1"/>
                </a:solidFill>
              </a:rPr>
              <a:t>القيادة: قدّمت لينا اجتماعات دورية للفريق، ومكّنت المدراء المتوسطين من اتخاذ قرارات المشاريع.</a:t>
            </a:r>
          </a:p>
          <a:p>
            <a:pPr algn="just" rtl="1"/>
            <a:endParaRPr lang="ar-EG" sz="2000" dirty="0">
              <a:solidFill>
                <a:schemeClr val="tx1"/>
              </a:solidFill>
            </a:endParaRPr>
          </a:p>
          <a:p>
            <a:pPr algn="just" rtl="1"/>
            <a:r>
              <a:rPr lang="ar-EG" sz="2000" dirty="0">
                <a:solidFill>
                  <a:schemeClr val="tx1"/>
                </a:solidFill>
              </a:rPr>
              <a:t>الرقابة: تم تطبيق مراجعات شهرية لمؤشرات الأداء الرئيسية، وقياس المواعيد النهائية للمشروع، ومراقبة الميزانية، ورضا العملاء.</a:t>
            </a:r>
            <a:endParaRPr lang="en-US" sz="2000" dirty="0">
              <a:solidFill>
                <a:schemeClr val="tx1"/>
              </a:solidFill>
            </a:endParaRPr>
          </a:p>
        </p:txBody>
      </p:sp>
      <p:sp>
        <p:nvSpPr>
          <p:cNvPr id="4" name="TextBox 3">
            <a:extLst>
              <a:ext uri="{FF2B5EF4-FFF2-40B4-BE49-F238E27FC236}">
                <a16:creationId xmlns:a16="http://schemas.microsoft.com/office/drawing/2014/main" id="{9F4552B1-047F-EEF1-624F-026C09086FA9}"/>
              </a:ext>
            </a:extLst>
          </p:cNvPr>
          <p:cNvSpPr txBox="1"/>
          <p:nvPr/>
        </p:nvSpPr>
        <p:spPr>
          <a:xfrm>
            <a:off x="6067310" y="1083696"/>
            <a:ext cx="3902032" cy="523220"/>
          </a:xfrm>
          <a:prstGeom prst="rect">
            <a:avLst/>
          </a:prstGeom>
          <a:noFill/>
        </p:spPr>
        <p:txBody>
          <a:bodyPr wrap="square" rtlCol="0">
            <a:spAutoFit/>
          </a:bodyPr>
          <a:lstStyle/>
          <a:p>
            <a:pPr algn="r" rtl="1"/>
            <a:r>
              <a:rPr lang="ar-EG" sz="2800" b="1" dirty="0"/>
              <a:t>ما تم اتخاذه من اجراءات</a:t>
            </a:r>
            <a:endParaRPr lang="en-US" sz="2800" b="1" dirty="0"/>
          </a:p>
        </p:txBody>
      </p:sp>
    </p:spTree>
    <p:extLst>
      <p:ext uri="{BB962C8B-B14F-4D97-AF65-F5344CB8AC3E}">
        <p14:creationId xmlns:p14="http://schemas.microsoft.com/office/powerpoint/2010/main" val="1931405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175ED3-6166-E206-0DFE-1D1A4CB5F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E080A1-00D8-B841-DE40-D82545AB8DAB}"/>
              </a:ext>
            </a:extLst>
          </p:cNvPr>
          <p:cNvSpPr/>
          <p:nvPr/>
        </p:nvSpPr>
        <p:spPr>
          <a:xfrm>
            <a:off x="434397" y="1685495"/>
            <a:ext cx="5632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1D5D59-FCB4-355A-A415-2AB4EEB2F41E}"/>
              </a:ext>
            </a:extLst>
          </p:cNvPr>
          <p:cNvSpPr txBox="1"/>
          <p:nvPr/>
        </p:nvSpPr>
        <p:spPr>
          <a:xfrm>
            <a:off x="1539937" y="1048836"/>
            <a:ext cx="5071069" cy="523220"/>
          </a:xfrm>
          <a:prstGeom prst="rect">
            <a:avLst/>
          </a:prstGeom>
          <a:noFill/>
        </p:spPr>
        <p:txBody>
          <a:bodyPr wrap="square" rtlCol="0">
            <a:spAutoFit/>
          </a:bodyPr>
          <a:lstStyle/>
          <a:p>
            <a:r>
              <a:rPr lang="en-US" sz="2800" b="1" dirty="0"/>
              <a:t>Application of Fayol’s Principles</a:t>
            </a:r>
          </a:p>
        </p:txBody>
      </p:sp>
      <p:sp>
        <p:nvSpPr>
          <p:cNvPr id="5" name="Rectangle 4">
            <a:extLst>
              <a:ext uri="{FF2B5EF4-FFF2-40B4-BE49-F238E27FC236}">
                <a16:creationId xmlns:a16="http://schemas.microsoft.com/office/drawing/2014/main" id="{6A59D3D3-E04F-AF4D-14FE-8A7BC2878F34}"/>
              </a:ext>
            </a:extLst>
          </p:cNvPr>
          <p:cNvSpPr/>
          <p:nvPr/>
        </p:nvSpPr>
        <p:spPr>
          <a:xfrm>
            <a:off x="135481"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CA7AA1FD-F18F-2349-9AF5-71A71E10DD24}"/>
              </a:ext>
            </a:extLst>
          </p:cNvPr>
          <p:cNvSpPr txBox="1"/>
          <p:nvPr/>
        </p:nvSpPr>
        <p:spPr>
          <a:xfrm>
            <a:off x="579119" y="2144428"/>
            <a:ext cx="5334000" cy="3477875"/>
          </a:xfrm>
          <a:prstGeom prst="rect">
            <a:avLst/>
          </a:prstGeom>
          <a:noFill/>
        </p:spPr>
        <p:txBody>
          <a:bodyPr wrap="square" rtlCol="0">
            <a:spAutoFit/>
          </a:bodyPr>
          <a:lstStyle/>
          <a:p>
            <a:r>
              <a:rPr lang="en-US" sz="2000" b="1" dirty="0"/>
              <a:t>Authority and Responsibility:</a:t>
            </a:r>
            <a:r>
              <a:rPr lang="en-US" sz="2000" dirty="0"/>
              <a:t> Managers were given decision-making power but held accountable for outcomes.</a:t>
            </a:r>
          </a:p>
          <a:p>
            <a:r>
              <a:rPr lang="en-US" sz="2000" b="1" dirty="0"/>
              <a:t>Unity of Direction:</a:t>
            </a:r>
            <a:r>
              <a:rPr lang="en-US" sz="2000" dirty="0"/>
              <a:t> All projects aligned with the company’s long-term goal of becoming a leading SaaS provider.</a:t>
            </a:r>
          </a:p>
          <a:p>
            <a:r>
              <a:rPr lang="en-US" sz="2000" b="1" dirty="0"/>
              <a:t>Stability of Tenure:</a:t>
            </a:r>
            <a:r>
              <a:rPr lang="en-US" sz="2000" dirty="0"/>
              <a:t> Employee retention initiatives (training, career paths) reduced turnover.</a:t>
            </a:r>
          </a:p>
          <a:p>
            <a:r>
              <a:rPr lang="en-US" sz="2000" b="1" dirty="0"/>
              <a:t>Initiative:</a:t>
            </a:r>
            <a:r>
              <a:rPr lang="en-US" sz="2000" dirty="0"/>
              <a:t> Developers were encouraged to propose innovative solutions, leading to new product ideas.</a:t>
            </a:r>
          </a:p>
        </p:txBody>
      </p:sp>
      <p:pic>
        <p:nvPicPr>
          <p:cNvPr id="7" name="Graphic 21">
            <a:extLst>
              <a:ext uri="{FF2B5EF4-FFF2-40B4-BE49-F238E27FC236}">
                <a16:creationId xmlns:a16="http://schemas.microsoft.com/office/drawing/2014/main" id="{C48B399F-F4D0-30A9-A2EB-B1E2DC6696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33272D6-FD3F-7F9D-FC16-C695CC0297D8}"/>
              </a:ext>
            </a:extLst>
          </p:cNvPr>
          <p:cNvSpPr/>
          <p:nvPr/>
        </p:nvSpPr>
        <p:spPr>
          <a:xfrm>
            <a:off x="6404868" y="1674737"/>
            <a:ext cx="5632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dirty="0">
                <a:solidFill>
                  <a:schemeClr val="tx1"/>
                </a:solidFill>
              </a:rPr>
              <a:t>السلطة والمسؤولية: مُنح المدراء سلطة اتخاذ القرار، لكنهم كانوا مسؤولين عن النتائج.</a:t>
            </a:r>
          </a:p>
          <a:p>
            <a:pPr algn="just" rtl="1"/>
            <a:endParaRPr lang="ar-EG" sz="2000" dirty="0">
              <a:solidFill>
                <a:schemeClr val="tx1"/>
              </a:solidFill>
            </a:endParaRPr>
          </a:p>
          <a:p>
            <a:pPr algn="just" rtl="1"/>
            <a:r>
              <a:rPr lang="ar-EG" sz="2000" dirty="0">
                <a:solidFill>
                  <a:schemeClr val="tx1"/>
                </a:solidFill>
              </a:rPr>
              <a:t>وحدة التوجيه: توافقت جميع المشاريع مع هدف الشركة طويل الأمد في أن تصبح مزودًا رائدًا لخدمات البرمجيات كخدمة (</a:t>
            </a:r>
            <a:r>
              <a:rPr lang="en-US" sz="2000" dirty="0">
                <a:solidFill>
                  <a:schemeClr val="tx1"/>
                </a:solidFill>
              </a:rPr>
              <a:t>SaaS).</a:t>
            </a:r>
          </a:p>
          <a:p>
            <a:pPr algn="just" rtl="1"/>
            <a:endParaRPr lang="en-US" sz="2000" dirty="0">
              <a:solidFill>
                <a:schemeClr val="tx1"/>
              </a:solidFill>
            </a:endParaRPr>
          </a:p>
          <a:p>
            <a:pPr algn="just" rtl="1"/>
            <a:r>
              <a:rPr lang="ar-EG" sz="2000" dirty="0">
                <a:solidFill>
                  <a:schemeClr val="tx1"/>
                </a:solidFill>
              </a:rPr>
              <a:t>استقرار مدة العمل: ساهمت مبادرات الاحتفاظ بالموظفين (التدريب، والمسارات المهنية) في خفض معدل دوران الموظفين.</a:t>
            </a:r>
          </a:p>
          <a:p>
            <a:pPr algn="just" rtl="1"/>
            <a:endParaRPr lang="ar-EG" sz="2000" dirty="0">
              <a:solidFill>
                <a:schemeClr val="tx1"/>
              </a:solidFill>
            </a:endParaRPr>
          </a:p>
          <a:p>
            <a:pPr algn="just" rtl="1"/>
            <a:r>
              <a:rPr lang="ar-EG" sz="2000" dirty="0">
                <a:solidFill>
                  <a:schemeClr val="tx1"/>
                </a:solidFill>
              </a:rPr>
              <a:t>المبادرة: شُجِّع المطورون على اقتراح حلول مبتكرة، مما أدى إلى ابتكار أفكار جديدة للمنتجات.</a:t>
            </a:r>
            <a:endParaRPr lang="en-US" sz="2000" dirty="0">
              <a:solidFill>
                <a:schemeClr val="tx1"/>
              </a:solidFill>
            </a:endParaRPr>
          </a:p>
        </p:txBody>
      </p:sp>
      <p:sp>
        <p:nvSpPr>
          <p:cNvPr id="4" name="TextBox 3">
            <a:extLst>
              <a:ext uri="{FF2B5EF4-FFF2-40B4-BE49-F238E27FC236}">
                <a16:creationId xmlns:a16="http://schemas.microsoft.com/office/drawing/2014/main" id="{6C8423D9-C728-5B2B-AC46-B1A09CE41879}"/>
              </a:ext>
            </a:extLst>
          </p:cNvPr>
          <p:cNvSpPr txBox="1"/>
          <p:nvPr/>
        </p:nvSpPr>
        <p:spPr>
          <a:xfrm>
            <a:off x="6067310" y="1083696"/>
            <a:ext cx="3902032" cy="523220"/>
          </a:xfrm>
          <a:prstGeom prst="rect">
            <a:avLst/>
          </a:prstGeom>
          <a:noFill/>
        </p:spPr>
        <p:txBody>
          <a:bodyPr wrap="square" rtlCol="0">
            <a:spAutoFit/>
          </a:bodyPr>
          <a:lstStyle/>
          <a:p>
            <a:pPr algn="r" rtl="1"/>
            <a:r>
              <a:rPr lang="ar-EG" sz="2800" b="1" dirty="0"/>
              <a:t>تطبيق مبادئ </a:t>
            </a:r>
            <a:r>
              <a:rPr lang="ar-EG" sz="2800" b="1" dirty="0" err="1"/>
              <a:t>فايول</a:t>
            </a:r>
            <a:endParaRPr lang="en-US" sz="2800" b="1" dirty="0"/>
          </a:p>
        </p:txBody>
      </p:sp>
    </p:spTree>
    <p:extLst>
      <p:ext uri="{BB962C8B-B14F-4D97-AF65-F5344CB8AC3E}">
        <p14:creationId xmlns:p14="http://schemas.microsoft.com/office/powerpoint/2010/main" val="605215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D8452-E70D-16FF-6E51-890815D0B6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D50145-7776-A85B-E9ED-8467688F21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5BAF16-7B31-E891-2250-94C59F142996}"/>
              </a:ext>
            </a:extLst>
          </p:cNvPr>
          <p:cNvSpPr txBox="1"/>
          <p:nvPr/>
        </p:nvSpPr>
        <p:spPr>
          <a:xfrm>
            <a:off x="2513150" y="1019069"/>
            <a:ext cx="5060234" cy="523220"/>
          </a:xfrm>
          <a:prstGeom prst="rect">
            <a:avLst/>
          </a:prstGeom>
          <a:noFill/>
        </p:spPr>
        <p:txBody>
          <a:bodyPr wrap="square" rtlCol="0">
            <a:spAutoFit/>
          </a:bodyPr>
          <a:lstStyle/>
          <a:p>
            <a:r>
              <a:rPr lang="en-US" sz="2800" b="1" dirty="0"/>
              <a:t>Outcomes</a:t>
            </a:r>
            <a:r>
              <a:rPr lang="ar-EG" sz="2800" b="1" dirty="0"/>
              <a:t>    النتائج           </a:t>
            </a:r>
            <a:endParaRPr lang="en-US" sz="2800" b="1" dirty="0"/>
          </a:p>
        </p:txBody>
      </p:sp>
      <p:sp>
        <p:nvSpPr>
          <p:cNvPr id="5" name="Rectangle 4">
            <a:extLst>
              <a:ext uri="{FF2B5EF4-FFF2-40B4-BE49-F238E27FC236}">
                <a16:creationId xmlns:a16="http://schemas.microsoft.com/office/drawing/2014/main" id="{155AB361-061D-C42D-44E8-537B9C20C2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2AFC89A-379C-F3DD-12A9-8B4445E6CB7C}"/>
              </a:ext>
            </a:extLst>
          </p:cNvPr>
          <p:cNvSpPr txBox="1"/>
          <p:nvPr/>
        </p:nvSpPr>
        <p:spPr>
          <a:xfrm>
            <a:off x="753140" y="2244602"/>
            <a:ext cx="10541000" cy="3785652"/>
          </a:xfrm>
          <a:prstGeom prst="rect">
            <a:avLst/>
          </a:prstGeom>
          <a:noFill/>
        </p:spPr>
        <p:txBody>
          <a:bodyPr wrap="square" rtlCol="0">
            <a:spAutoFit/>
          </a:bodyPr>
          <a:lstStyle/>
          <a:p>
            <a:r>
              <a:rPr lang="en-US" sz="2400" dirty="0"/>
              <a:t>Project delivery time improved by 40%.</a:t>
            </a:r>
          </a:p>
          <a:p>
            <a:r>
              <a:rPr lang="en-US" sz="2400" dirty="0"/>
              <a:t>Customer satisfaction increased due to consistent quality.</a:t>
            </a:r>
          </a:p>
          <a:p>
            <a:r>
              <a:rPr lang="en-US" sz="2400" dirty="0"/>
              <a:t>Staff turnover decreased as employees felt more engaged.</a:t>
            </a:r>
          </a:p>
          <a:p>
            <a:r>
              <a:rPr lang="en-US" sz="2400" dirty="0"/>
              <a:t>The company successfully launched its first proprietary SaaS product.</a:t>
            </a:r>
            <a:endParaRPr lang="ar-EG" sz="2400" dirty="0"/>
          </a:p>
          <a:p>
            <a:endParaRPr lang="ar-EG" sz="2400" dirty="0"/>
          </a:p>
          <a:p>
            <a:pPr algn="r" rtl="1"/>
            <a:endParaRPr lang="ar-EG" sz="2400" dirty="0"/>
          </a:p>
          <a:p>
            <a:pPr algn="r" rtl="1"/>
            <a:r>
              <a:rPr lang="ar-EG" sz="2400" dirty="0"/>
              <a:t>تحسن وقت تسليم المشروع بنسبة 40%.</a:t>
            </a:r>
          </a:p>
          <a:p>
            <a:pPr algn="r" rtl="1"/>
            <a:r>
              <a:rPr lang="ar-EG" sz="2400" dirty="0"/>
              <a:t>ارتفع رضا العملاء بفضل ثبات الجودة.</a:t>
            </a:r>
          </a:p>
          <a:p>
            <a:pPr algn="r" rtl="1"/>
            <a:r>
              <a:rPr lang="ar-EG" sz="2400" dirty="0"/>
              <a:t>انخفض معدل دوران الموظفين نتيجةً لشعورهم بمزيد من الانخراط.</a:t>
            </a:r>
          </a:p>
          <a:p>
            <a:pPr algn="r" rtl="1"/>
            <a:r>
              <a:rPr lang="ar-EG" sz="2400" dirty="0"/>
              <a:t>أطلقت الشركة بنجاح أول منتج </a:t>
            </a:r>
            <a:r>
              <a:rPr lang="en-US" sz="2400" dirty="0"/>
              <a:t>SaaS </a:t>
            </a:r>
            <a:r>
              <a:rPr lang="ar-EG" sz="2400" dirty="0"/>
              <a:t>خاص بها.</a:t>
            </a:r>
            <a:endParaRPr lang="en-US" sz="2400" dirty="0"/>
          </a:p>
        </p:txBody>
      </p:sp>
      <p:pic>
        <p:nvPicPr>
          <p:cNvPr id="7" name="Graphic 21">
            <a:extLst>
              <a:ext uri="{FF2B5EF4-FFF2-40B4-BE49-F238E27FC236}">
                <a16:creationId xmlns:a16="http://schemas.microsoft.com/office/drawing/2014/main" id="{6B0A0C84-EA3B-16F5-7F95-2557511789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3667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3F740-DE50-8437-0BD7-BC2044850A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4E99ED-A472-F5C9-D6AA-7E0E67BFB0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33F3A5-2CC0-228B-534C-D28D1B61D6B6}"/>
              </a:ext>
            </a:extLst>
          </p:cNvPr>
          <p:cNvSpPr txBox="1"/>
          <p:nvPr/>
        </p:nvSpPr>
        <p:spPr>
          <a:xfrm>
            <a:off x="2513150" y="1019069"/>
            <a:ext cx="6693912" cy="523220"/>
          </a:xfrm>
          <a:prstGeom prst="rect">
            <a:avLst/>
          </a:prstGeom>
          <a:noFill/>
        </p:spPr>
        <p:txBody>
          <a:bodyPr wrap="square" rtlCol="0">
            <a:spAutoFit/>
          </a:bodyPr>
          <a:lstStyle/>
          <a:p>
            <a:r>
              <a:rPr lang="en-US" sz="2800" b="1" dirty="0"/>
              <a:t>Discussion Questions</a:t>
            </a:r>
            <a:r>
              <a:rPr lang="ar-EG" sz="2800" b="1" dirty="0"/>
              <a:t>       أسئلة المناقشة         </a:t>
            </a:r>
            <a:endParaRPr lang="en-US" sz="2800" b="1" dirty="0"/>
          </a:p>
        </p:txBody>
      </p:sp>
      <p:sp>
        <p:nvSpPr>
          <p:cNvPr id="5" name="Rectangle 4">
            <a:extLst>
              <a:ext uri="{FF2B5EF4-FFF2-40B4-BE49-F238E27FC236}">
                <a16:creationId xmlns:a16="http://schemas.microsoft.com/office/drawing/2014/main" id="{CD958291-B7F3-F305-1B9B-7E6792F9F2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05F5698-1D6E-30BA-D675-47B382E8A90D}"/>
              </a:ext>
            </a:extLst>
          </p:cNvPr>
          <p:cNvSpPr txBox="1"/>
          <p:nvPr/>
        </p:nvSpPr>
        <p:spPr>
          <a:xfrm>
            <a:off x="753140" y="2105685"/>
            <a:ext cx="10541000" cy="3908762"/>
          </a:xfrm>
          <a:prstGeom prst="rect">
            <a:avLst/>
          </a:prstGeom>
          <a:noFill/>
        </p:spPr>
        <p:txBody>
          <a:bodyPr wrap="square" rtlCol="0">
            <a:spAutoFit/>
          </a:bodyPr>
          <a:lstStyle/>
          <a:p>
            <a:pPr marL="342900" indent="-342900">
              <a:buFont typeface="Arial" panose="020B0604020202020204" pitchFamily="34" charset="0"/>
              <a:buChar char="•"/>
            </a:pPr>
            <a:r>
              <a:rPr lang="en-US" sz="2000" dirty="0"/>
              <a:t>Which </a:t>
            </a:r>
            <a:r>
              <a:rPr lang="en-US" sz="2000" b="1" dirty="0"/>
              <a:t>5Ms of Management</a:t>
            </a:r>
            <a:r>
              <a:rPr lang="en-US" sz="2000" dirty="0"/>
              <a:t> were most critical to </a:t>
            </a:r>
            <a:r>
              <a:rPr lang="en-US" sz="2000" dirty="0" err="1"/>
              <a:t>TechNova’s</a:t>
            </a:r>
            <a:r>
              <a:rPr lang="en-US" sz="2000" dirty="0"/>
              <a:t> success?</a:t>
            </a:r>
          </a:p>
          <a:p>
            <a:pPr marL="342900" indent="-342900">
              <a:buFont typeface="Arial" panose="020B0604020202020204" pitchFamily="34" charset="0"/>
              <a:buChar char="•"/>
            </a:pPr>
            <a:r>
              <a:rPr lang="en-US" sz="2000" dirty="0"/>
              <a:t>How did applying Fayol’s </a:t>
            </a:r>
            <a:r>
              <a:rPr lang="en-US" sz="2000" b="1" dirty="0"/>
              <a:t>Unity of Direction</a:t>
            </a:r>
            <a:r>
              <a:rPr lang="en-US" sz="2000" dirty="0"/>
              <a:t> and </a:t>
            </a:r>
            <a:r>
              <a:rPr lang="en-US" sz="2000" b="1" dirty="0"/>
              <a:t>Authority and Responsibility</a:t>
            </a:r>
            <a:r>
              <a:rPr lang="en-US" sz="2000" dirty="0"/>
              <a:t> principles improve performance?</a:t>
            </a:r>
          </a:p>
          <a:p>
            <a:pPr marL="342900" indent="-342900">
              <a:buFont typeface="Arial" panose="020B0604020202020204" pitchFamily="34" charset="0"/>
              <a:buChar char="•"/>
            </a:pPr>
            <a:r>
              <a:rPr lang="en-US" sz="2000" dirty="0"/>
              <a:t>What roles did </a:t>
            </a:r>
            <a:r>
              <a:rPr lang="en-US" sz="2000" b="1" dirty="0"/>
              <a:t>top, middle, and first-line managers</a:t>
            </a:r>
            <a:r>
              <a:rPr lang="en-US" sz="2000" dirty="0"/>
              <a:t> play in resolving the company’s issues?</a:t>
            </a:r>
          </a:p>
          <a:p>
            <a:pPr marL="342900" indent="-342900">
              <a:buFont typeface="Arial" panose="020B0604020202020204" pitchFamily="34" charset="0"/>
              <a:buChar char="•"/>
            </a:pPr>
            <a:r>
              <a:rPr lang="en-US" sz="2000" dirty="0"/>
              <a:t>If you were Omar or Lina, what further management practices would you adopt to sustain growth?</a:t>
            </a:r>
            <a:endParaRPr lang="ar-EG" sz="2000" dirty="0"/>
          </a:p>
          <a:p>
            <a:pPr marL="342900" indent="-342900" algn="r" rtl="1">
              <a:buFont typeface="Arial" panose="020B0604020202020204" pitchFamily="34" charset="0"/>
              <a:buChar char="•"/>
            </a:pPr>
            <a:r>
              <a:rPr lang="ar-EG" sz="2000" dirty="0"/>
              <a:t>ما </a:t>
            </a:r>
            <a:r>
              <a:rPr lang="ar-EG" dirty="0"/>
              <a:t>هي أهمّ مبادئ الإدارة الخمسة 5</a:t>
            </a:r>
            <a:r>
              <a:rPr lang="en-US" dirty="0"/>
              <a:t> </a:t>
            </a:r>
            <a:r>
              <a:rPr lang="en-US" dirty="0" err="1"/>
              <a:t>Ms</a:t>
            </a:r>
            <a:r>
              <a:rPr lang="en-US" dirty="0"/>
              <a:t> </a:t>
            </a:r>
            <a:r>
              <a:rPr lang="ar-EG" dirty="0"/>
              <a:t>لنجاح </a:t>
            </a:r>
            <a:r>
              <a:rPr lang="ar-EG" dirty="0" err="1"/>
              <a:t>تكنوفا</a:t>
            </a:r>
            <a:r>
              <a:rPr lang="ar-EG" dirty="0"/>
              <a:t>؟</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كيف حسّن تطبيق مبادئ </a:t>
            </a:r>
            <a:r>
              <a:rPr lang="ar-EG" dirty="0" err="1"/>
              <a:t>فايول</a:t>
            </a:r>
            <a:r>
              <a:rPr lang="ar-EG" dirty="0"/>
              <a:t> "وحدة التوجيه" و"السلطة والمسؤولية" الأداء؟</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ما هي الأدوار التي لعبها المدراء التنفيذيون، سواءً كانوا كبارًا أو متوسطين أو أولياء أمور، في حل مشاكل الشركة؟</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لو كنتَ مكان عمر أو لينا، ما هي الممارسات الإدارية الإضافية التي ستتبنّاها للحفاظ على النمو؟</a:t>
            </a:r>
            <a:endParaRPr lang="en-US" dirty="0"/>
          </a:p>
        </p:txBody>
      </p:sp>
      <p:pic>
        <p:nvPicPr>
          <p:cNvPr id="7" name="Graphic 21">
            <a:extLst>
              <a:ext uri="{FF2B5EF4-FFF2-40B4-BE49-F238E27FC236}">
                <a16:creationId xmlns:a16="http://schemas.microsoft.com/office/drawing/2014/main" id="{8B915CE7-9F83-9301-326E-19B7AA32BE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3625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C80D7382-8F37-4095-9EB8-D00E6D1BF712}"/>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791</Words>
  <Application>Microsoft Office PowerPoint</Application>
  <PresentationFormat>Widescreen</PresentationFormat>
  <Paragraphs>75</Paragraphs>
  <Slides>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14</cp:revision>
  <dcterms:created xsi:type="dcterms:W3CDTF">2023-04-29T09:08:00Z</dcterms:created>
  <dcterms:modified xsi:type="dcterms:W3CDTF">2025-10-08T20:27:26Z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