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43"/>
  </p:notesMasterIdLst>
  <p:sldIdLst>
    <p:sldId id="480" r:id="rId2"/>
    <p:sldId id="303" r:id="rId3"/>
    <p:sldId id="313" r:id="rId4"/>
    <p:sldId id="604" r:id="rId5"/>
    <p:sldId id="611" r:id="rId6"/>
    <p:sldId id="612" r:id="rId7"/>
    <p:sldId id="613" r:id="rId8"/>
    <p:sldId id="614" r:id="rId9"/>
    <p:sldId id="615" r:id="rId10"/>
    <p:sldId id="616" r:id="rId11"/>
    <p:sldId id="617" r:id="rId12"/>
    <p:sldId id="618" r:id="rId13"/>
    <p:sldId id="619" r:id="rId14"/>
    <p:sldId id="620" r:id="rId15"/>
    <p:sldId id="621" r:id="rId16"/>
    <p:sldId id="622" r:id="rId17"/>
    <p:sldId id="624" r:id="rId18"/>
    <p:sldId id="625" r:id="rId19"/>
    <p:sldId id="626" r:id="rId20"/>
    <p:sldId id="627" r:id="rId21"/>
    <p:sldId id="583" r:id="rId22"/>
    <p:sldId id="623" r:id="rId23"/>
    <p:sldId id="629" r:id="rId24"/>
    <p:sldId id="610" r:id="rId25"/>
    <p:sldId id="630" r:id="rId26"/>
    <p:sldId id="645" r:id="rId27"/>
    <p:sldId id="631" r:id="rId28"/>
    <p:sldId id="644" r:id="rId29"/>
    <p:sldId id="632" r:id="rId30"/>
    <p:sldId id="633" r:id="rId31"/>
    <p:sldId id="628" r:id="rId32"/>
    <p:sldId id="636" r:id="rId33"/>
    <p:sldId id="637" r:id="rId34"/>
    <p:sldId id="639" r:id="rId35"/>
    <p:sldId id="634" r:id="rId36"/>
    <p:sldId id="640" r:id="rId37"/>
    <p:sldId id="641" r:id="rId38"/>
    <p:sldId id="642" r:id="rId39"/>
    <p:sldId id="643" r:id="rId40"/>
    <p:sldId id="63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04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4"/>
            <p14:sldId id="625"/>
            <p14:sldId id="626"/>
            <p14:sldId id="627"/>
            <p14:sldId id="583"/>
            <p14:sldId id="623"/>
            <p14:sldId id="629"/>
            <p14:sldId id="610"/>
            <p14:sldId id="630"/>
            <p14:sldId id="645"/>
            <p14:sldId id="631"/>
            <p14:sldId id="644"/>
            <p14:sldId id="632"/>
            <p14:sldId id="633"/>
            <p14:sldId id="628"/>
            <p14:sldId id="636"/>
            <p14:sldId id="637"/>
            <p14:sldId id="639"/>
            <p14:sldId id="634"/>
            <p14:sldId id="640"/>
            <p14:sldId id="641"/>
            <p14:sldId id="642"/>
            <p14:sldId id="643"/>
            <p14:sldId id="638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3738" autoAdjust="0"/>
  </p:normalViewPr>
  <p:slideViewPr>
    <p:cSldViewPr snapToGrid="0">
      <p:cViewPr varScale="1">
        <p:scale>
          <a:sx n="71" d="100"/>
          <a:sy n="71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5D6C2-B25E-4392-8274-98E9734CBA2D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9DFA6E-F62F-40E7-AC53-565362B77BCB}">
      <dgm:prSet/>
      <dgm:spPr/>
      <dgm:t>
        <a:bodyPr/>
        <a:lstStyle/>
        <a:p>
          <a:pPr algn="l" rtl="0"/>
          <a:r>
            <a:rPr lang="en-US" b="1" dirty="0"/>
            <a:t>Managers are faced with decisions when a problem occurs or when an opportunity arises.</a:t>
          </a:r>
          <a:endParaRPr lang="ar-SA" dirty="0"/>
        </a:p>
      </dgm:t>
    </dgm:pt>
    <dgm:pt modelId="{D69FEA71-0499-43CA-972C-55293DC12700}" type="parTrans" cxnId="{F7D06D35-7BE0-4C1C-86BB-02EAFC7E817D}">
      <dgm:prSet/>
      <dgm:spPr/>
      <dgm:t>
        <a:bodyPr/>
        <a:lstStyle/>
        <a:p>
          <a:endParaRPr lang="en-US"/>
        </a:p>
      </dgm:t>
    </dgm:pt>
    <dgm:pt modelId="{1765443F-01A5-4218-897A-B7CC83916458}" type="sibTrans" cxnId="{F7D06D35-7BE0-4C1C-86BB-02EAFC7E817D}">
      <dgm:prSet/>
      <dgm:spPr/>
      <dgm:t>
        <a:bodyPr/>
        <a:lstStyle/>
        <a:p>
          <a:endParaRPr lang="en-US"/>
        </a:p>
      </dgm:t>
    </dgm:pt>
    <dgm:pt modelId="{56ADE2A6-928D-4802-BE02-956EC1128F86}" type="pres">
      <dgm:prSet presAssocID="{3A75D6C2-B25E-4392-8274-98E9734CBA2D}" presName="CompostProcess" presStyleCnt="0">
        <dgm:presLayoutVars>
          <dgm:dir/>
          <dgm:resizeHandles val="exact"/>
        </dgm:presLayoutVars>
      </dgm:prSet>
      <dgm:spPr/>
    </dgm:pt>
    <dgm:pt modelId="{244E0C3A-6059-4332-9873-12515E40A9AD}" type="pres">
      <dgm:prSet presAssocID="{3A75D6C2-B25E-4392-8274-98E9734CBA2D}" presName="arrow" presStyleLbl="bgShp" presStyleIdx="0" presStyleCnt="1"/>
      <dgm:spPr/>
    </dgm:pt>
    <dgm:pt modelId="{B1F18F31-99F5-4D3A-AF95-F9D9F5092F77}" type="pres">
      <dgm:prSet presAssocID="{3A75D6C2-B25E-4392-8274-98E9734CBA2D}" presName="linearProcess" presStyleCnt="0"/>
      <dgm:spPr/>
    </dgm:pt>
    <dgm:pt modelId="{1B6FD193-42BE-40AD-91E7-1A8F2C137D94}" type="pres">
      <dgm:prSet presAssocID="{DF9DFA6E-F62F-40E7-AC53-565362B77BCB}" presName="textNode" presStyleLbl="node1" presStyleIdx="0" presStyleCnt="1">
        <dgm:presLayoutVars>
          <dgm:bulletEnabled val="1"/>
        </dgm:presLayoutVars>
      </dgm:prSet>
      <dgm:spPr/>
    </dgm:pt>
  </dgm:ptLst>
  <dgm:cxnLst>
    <dgm:cxn modelId="{F7D06D35-7BE0-4C1C-86BB-02EAFC7E817D}" srcId="{3A75D6C2-B25E-4392-8274-98E9734CBA2D}" destId="{DF9DFA6E-F62F-40E7-AC53-565362B77BCB}" srcOrd="0" destOrd="0" parTransId="{D69FEA71-0499-43CA-972C-55293DC12700}" sibTransId="{1765443F-01A5-4218-897A-B7CC83916458}"/>
    <dgm:cxn modelId="{F8C84938-4410-4F8B-9F1A-4016E068EEFE}" type="presOf" srcId="{DF9DFA6E-F62F-40E7-AC53-565362B77BCB}" destId="{1B6FD193-42BE-40AD-91E7-1A8F2C137D94}" srcOrd="0" destOrd="0" presId="urn:microsoft.com/office/officeart/2005/8/layout/hProcess9"/>
    <dgm:cxn modelId="{8E43F3A6-54B9-4438-9789-B1E6E9575EEF}" type="presOf" srcId="{3A75D6C2-B25E-4392-8274-98E9734CBA2D}" destId="{56ADE2A6-928D-4802-BE02-956EC1128F86}" srcOrd="0" destOrd="0" presId="urn:microsoft.com/office/officeart/2005/8/layout/hProcess9"/>
    <dgm:cxn modelId="{4EA2BD4A-5275-4905-B494-EAB1922A1E9B}" type="presParOf" srcId="{56ADE2A6-928D-4802-BE02-956EC1128F86}" destId="{244E0C3A-6059-4332-9873-12515E40A9AD}" srcOrd="0" destOrd="0" presId="urn:microsoft.com/office/officeart/2005/8/layout/hProcess9"/>
    <dgm:cxn modelId="{5B120B01-C4C5-45B9-BBCA-C7764209C42E}" type="presParOf" srcId="{56ADE2A6-928D-4802-BE02-956EC1128F86}" destId="{B1F18F31-99F5-4D3A-AF95-F9D9F5092F77}" srcOrd="1" destOrd="0" presId="urn:microsoft.com/office/officeart/2005/8/layout/hProcess9"/>
    <dgm:cxn modelId="{8425D897-06A1-4604-9053-5571038BAD1D}" type="presParOf" srcId="{B1F18F31-99F5-4D3A-AF95-F9D9F5092F77}" destId="{1B6FD193-42BE-40AD-91E7-1A8F2C137D94}" srcOrd="0" destOrd="0" presId="urn:microsoft.com/office/officeart/2005/8/layout/hProcess9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27FE99-C739-4BD0-830D-8BA62DD58034}" type="doc">
      <dgm:prSet loTypeId="urn:microsoft.com/office/officeart/2005/8/layout/hProcess1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75EF7F1-F479-42D4-89E0-6E2C622A3721}">
      <dgm:prSet/>
      <dgm:spPr>
        <a:solidFill>
          <a:srgbClr val="FF0000"/>
        </a:solidFill>
      </dgm:spPr>
      <dgm:t>
        <a:bodyPr anchor="ctr"/>
        <a:lstStyle/>
        <a:p>
          <a:r>
            <a:rPr lang="en-US" b="1" dirty="0"/>
            <a:t>making Decision under certainty</a:t>
          </a:r>
          <a:endParaRPr lang="en-US" dirty="0"/>
        </a:p>
      </dgm:t>
    </dgm:pt>
    <dgm:pt modelId="{C2297C8A-058E-4965-ACE0-DFAC04F9ED8D}" type="parTrans" cxnId="{584C80DC-945C-4BDE-97A5-F50877269AA2}">
      <dgm:prSet/>
      <dgm:spPr/>
      <dgm:t>
        <a:bodyPr/>
        <a:lstStyle/>
        <a:p>
          <a:endParaRPr lang="en-US"/>
        </a:p>
      </dgm:t>
    </dgm:pt>
    <dgm:pt modelId="{61C2939E-9846-4E9B-B19C-6BB1DA07E0E2}" type="sibTrans" cxnId="{584C80DC-945C-4BDE-97A5-F50877269AA2}">
      <dgm:prSet/>
      <dgm:spPr/>
      <dgm:t>
        <a:bodyPr/>
        <a:lstStyle/>
        <a:p>
          <a:endParaRPr lang="en-US"/>
        </a:p>
      </dgm:t>
    </dgm:pt>
    <dgm:pt modelId="{1994D4AE-21BD-465D-AF66-9A8C04C39FA6}">
      <dgm:prSet/>
      <dgm:spPr>
        <a:solidFill>
          <a:schemeClr val="bg2"/>
        </a:solidFill>
      </dgm:spPr>
      <dgm:t>
        <a:bodyPr anchor="ctr"/>
        <a:lstStyle/>
        <a:p>
          <a:r>
            <a:rPr lang="en-US" b="1" dirty="0"/>
            <a:t>making Decision under risk</a:t>
          </a:r>
          <a:endParaRPr lang="en-US" dirty="0"/>
        </a:p>
      </dgm:t>
    </dgm:pt>
    <dgm:pt modelId="{5911E551-0C95-4DE9-A638-9A9F7BA0613F}" type="parTrans" cxnId="{18335092-F230-47FA-9FFB-D417C274A518}">
      <dgm:prSet/>
      <dgm:spPr/>
      <dgm:t>
        <a:bodyPr/>
        <a:lstStyle/>
        <a:p>
          <a:endParaRPr lang="en-US"/>
        </a:p>
      </dgm:t>
    </dgm:pt>
    <dgm:pt modelId="{097F7A39-F31A-4239-83F8-B387CD37CA6B}" type="sibTrans" cxnId="{18335092-F230-47FA-9FFB-D417C274A518}">
      <dgm:prSet/>
      <dgm:spPr/>
      <dgm:t>
        <a:bodyPr/>
        <a:lstStyle/>
        <a:p>
          <a:endParaRPr lang="en-US"/>
        </a:p>
      </dgm:t>
    </dgm:pt>
    <dgm:pt modelId="{612D05C6-64DE-4ECD-AED8-2E4A88D4AF86}">
      <dgm:prSet/>
      <dgm:spPr>
        <a:solidFill>
          <a:srgbClr val="FFC000"/>
        </a:solidFill>
      </dgm:spPr>
      <dgm:t>
        <a:bodyPr anchor="ctr"/>
        <a:lstStyle/>
        <a:p>
          <a:r>
            <a:rPr lang="en-US" b="1" dirty="0"/>
            <a:t>making Decision under uncertainty</a:t>
          </a:r>
          <a:endParaRPr lang="en-US" dirty="0"/>
        </a:p>
      </dgm:t>
    </dgm:pt>
    <dgm:pt modelId="{A5CC6D53-9B8F-4B31-B32E-FE19D826A553}" type="parTrans" cxnId="{723F3B2F-C10F-4431-B218-82365B06E6DD}">
      <dgm:prSet/>
      <dgm:spPr/>
      <dgm:t>
        <a:bodyPr/>
        <a:lstStyle/>
        <a:p>
          <a:endParaRPr lang="en-US"/>
        </a:p>
      </dgm:t>
    </dgm:pt>
    <dgm:pt modelId="{D061C3D1-131F-4A93-9B91-538E488FAF87}" type="sibTrans" cxnId="{723F3B2F-C10F-4431-B218-82365B06E6DD}">
      <dgm:prSet/>
      <dgm:spPr/>
      <dgm:t>
        <a:bodyPr/>
        <a:lstStyle/>
        <a:p>
          <a:endParaRPr lang="en-US"/>
        </a:p>
      </dgm:t>
    </dgm:pt>
    <dgm:pt modelId="{2C8D18BD-5932-4B03-B59E-89104550D8AD}" type="pres">
      <dgm:prSet presAssocID="{4527FE99-C739-4BD0-830D-8BA62DD58034}" presName="Name0" presStyleCnt="0">
        <dgm:presLayoutVars>
          <dgm:dir/>
          <dgm:resizeHandles val="exact"/>
        </dgm:presLayoutVars>
      </dgm:prSet>
      <dgm:spPr/>
    </dgm:pt>
    <dgm:pt modelId="{A8CE6FF1-9097-4905-AF9A-FDDFFD92D0E0}" type="pres">
      <dgm:prSet presAssocID="{4527FE99-C739-4BD0-830D-8BA62DD58034}" presName="arrow" presStyleLbl="bgShp" presStyleIdx="0" presStyleCnt="1"/>
      <dgm:spPr>
        <a:ln>
          <a:solidFill>
            <a:schemeClr val="tx1"/>
          </a:solidFill>
        </a:ln>
      </dgm:spPr>
    </dgm:pt>
    <dgm:pt modelId="{D7A8F441-3339-42B3-B708-3CC45D1D450F}" type="pres">
      <dgm:prSet presAssocID="{4527FE99-C739-4BD0-830D-8BA62DD58034}" presName="points" presStyleCnt="0"/>
      <dgm:spPr/>
    </dgm:pt>
    <dgm:pt modelId="{1B0EF0BC-E081-4E49-8616-2FFC7DCC92ED}" type="pres">
      <dgm:prSet presAssocID="{275EF7F1-F479-42D4-89E0-6E2C622A3721}" presName="compositeA" presStyleCnt="0"/>
      <dgm:spPr/>
    </dgm:pt>
    <dgm:pt modelId="{96C831E1-3DA2-4E2B-BFCB-578AD4153453}" type="pres">
      <dgm:prSet presAssocID="{275EF7F1-F479-42D4-89E0-6E2C622A3721}" presName="textA" presStyleLbl="revTx" presStyleIdx="0" presStyleCnt="3" custLinFactNeighborX="-11462" custLinFactNeighborY="-8607">
        <dgm:presLayoutVars>
          <dgm:bulletEnabled val="1"/>
        </dgm:presLayoutVars>
      </dgm:prSet>
      <dgm:spPr/>
    </dgm:pt>
    <dgm:pt modelId="{A2DD220C-AD2F-4613-A07F-D3E5A6E2DF31}" type="pres">
      <dgm:prSet presAssocID="{275EF7F1-F479-42D4-89E0-6E2C622A3721}" presName="circleA" presStyleLbl="node1" presStyleIdx="0" presStyleCnt="3"/>
      <dgm:spPr/>
    </dgm:pt>
    <dgm:pt modelId="{33E8E8DE-427A-46D1-BE09-B0FD543EC7DC}" type="pres">
      <dgm:prSet presAssocID="{275EF7F1-F479-42D4-89E0-6E2C622A3721}" presName="spaceA" presStyleCnt="0"/>
      <dgm:spPr/>
    </dgm:pt>
    <dgm:pt modelId="{EE0F133B-66E6-4969-8A8B-DB7D8F667D3F}" type="pres">
      <dgm:prSet presAssocID="{61C2939E-9846-4E9B-B19C-6BB1DA07E0E2}" presName="space" presStyleCnt="0"/>
      <dgm:spPr/>
    </dgm:pt>
    <dgm:pt modelId="{F0FB7E05-A87E-43CF-8234-C938ACD3D2FA}" type="pres">
      <dgm:prSet presAssocID="{1994D4AE-21BD-465D-AF66-9A8C04C39FA6}" presName="compositeB" presStyleCnt="0"/>
      <dgm:spPr/>
    </dgm:pt>
    <dgm:pt modelId="{5ABB8693-C4FF-46BA-BBDC-FB5CABCB7B15}" type="pres">
      <dgm:prSet presAssocID="{1994D4AE-21BD-465D-AF66-9A8C04C39FA6}" presName="textB" presStyleLbl="revTx" presStyleIdx="1" presStyleCnt="3">
        <dgm:presLayoutVars>
          <dgm:bulletEnabled val="1"/>
        </dgm:presLayoutVars>
      </dgm:prSet>
      <dgm:spPr/>
    </dgm:pt>
    <dgm:pt modelId="{AA95E1D0-7384-4159-9951-096939703633}" type="pres">
      <dgm:prSet presAssocID="{1994D4AE-21BD-465D-AF66-9A8C04C39FA6}" presName="circleB" presStyleLbl="node1" presStyleIdx="1" presStyleCnt="3"/>
      <dgm:spPr/>
    </dgm:pt>
    <dgm:pt modelId="{61A7983D-09E3-4464-9A64-FA6CFF8F1952}" type="pres">
      <dgm:prSet presAssocID="{1994D4AE-21BD-465D-AF66-9A8C04C39FA6}" presName="spaceB" presStyleCnt="0"/>
      <dgm:spPr/>
    </dgm:pt>
    <dgm:pt modelId="{04558827-2FA8-4A2B-AAF7-94A0AA70B5EA}" type="pres">
      <dgm:prSet presAssocID="{097F7A39-F31A-4239-83F8-B387CD37CA6B}" presName="space" presStyleCnt="0"/>
      <dgm:spPr/>
    </dgm:pt>
    <dgm:pt modelId="{5728F662-BD1B-4C61-8FD2-D14CA3389415}" type="pres">
      <dgm:prSet presAssocID="{612D05C6-64DE-4ECD-AED8-2E4A88D4AF86}" presName="compositeA" presStyleCnt="0"/>
      <dgm:spPr/>
    </dgm:pt>
    <dgm:pt modelId="{66EC3766-2FB4-4C16-B8DB-8A6FB5FB8AA3}" type="pres">
      <dgm:prSet presAssocID="{612D05C6-64DE-4ECD-AED8-2E4A88D4AF86}" presName="textA" presStyleLbl="revTx" presStyleIdx="2" presStyleCnt="3">
        <dgm:presLayoutVars>
          <dgm:bulletEnabled val="1"/>
        </dgm:presLayoutVars>
      </dgm:prSet>
      <dgm:spPr/>
    </dgm:pt>
    <dgm:pt modelId="{88CE9D91-DD3B-4E8F-B5F9-9ECC3A197B71}" type="pres">
      <dgm:prSet presAssocID="{612D05C6-64DE-4ECD-AED8-2E4A88D4AF86}" presName="circleA" presStyleLbl="node1" presStyleIdx="2" presStyleCnt="3"/>
      <dgm:spPr/>
    </dgm:pt>
    <dgm:pt modelId="{D594D662-F1D0-4DC6-9A92-03AFD930E96B}" type="pres">
      <dgm:prSet presAssocID="{612D05C6-64DE-4ECD-AED8-2E4A88D4AF86}" presName="spaceA" presStyleCnt="0"/>
      <dgm:spPr/>
    </dgm:pt>
  </dgm:ptLst>
  <dgm:cxnLst>
    <dgm:cxn modelId="{723F3B2F-C10F-4431-B218-82365B06E6DD}" srcId="{4527FE99-C739-4BD0-830D-8BA62DD58034}" destId="{612D05C6-64DE-4ECD-AED8-2E4A88D4AF86}" srcOrd="2" destOrd="0" parTransId="{A5CC6D53-9B8F-4B31-B32E-FE19D826A553}" sibTransId="{D061C3D1-131F-4A93-9B91-538E488FAF87}"/>
    <dgm:cxn modelId="{0B242674-F8B4-448F-8D1C-4E7286AA2AB8}" type="presOf" srcId="{4527FE99-C739-4BD0-830D-8BA62DD58034}" destId="{2C8D18BD-5932-4B03-B59E-89104550D8AD}" srcOrd="0" destOrd="0" presId="urn:microsoft.com/office/officeart/2005/8/layout/hProcess11"/>
    <dgm:cxn modelId="{18335092-F230-47FA-9FFB-D417C274A518}" srcId="{4527FE99-C739-4BD0-830D-8BA62DD58034}" destId="{1994D4AE-21BD-465D-AF66-9A8C04C39FA6}" srcOrd="1" destOrd="0" parTransId="{5911E551-0C95-4DE9-A638-9A9F7BA0613F}" sibTransId="{097F7A39-F31A-4239-83F8-B387CD37CA6B}"/>
    <dgm:cxn modelId="{E8F486C6-DC2B-4E53-BC7A-0D21F127B1A8}" type="presOf" srcId="{275EF7F1-F479-42D4-89E0-6E2C622A3721}" destId="{96C831E1-3DA2-4E2B-BFCB-578AD4153453}" srcOrd="0" destOrd="0" presId="urn:microsoft.com/office/officeart/2005/8/layout/hProcess11"/>
    <dgm:cxn modelId="{584C80DC-945C-4BDE-97A5-F50877269AA2}" srcId="{4527FE99-C739-4BD0-830D-8BA62DD58034}" destId="{275EF7F1-F479-42D4-89E0-6E2C622A3721}" srcOrd="0" destOrd="0" parTransId="{C2297C8A-058E-4965-ACE0-DFAC04F9ED8D}" sibTransId="{61C2939E-9846-4E9B-B19C-6BB1DA07E0E2}"/>
    <dgm:cxn modelId="{960BDDE8-DAC2-4810-AAEF-18000F1EB255}" type="presOf" srcId="{612D05C6-64DE-4ECD-AED8-2E4A88D4AF86}" destId="{66EC3766-2FB4-4C16-B8DB-8A6FB5FB8AA3}" srcOrd="0" destOrd="0" presId="urn:microsoft.com/office/officeart/2005/8/layout/hProcess11"/>
    <dgm:cxn modelId="{4ABE3BF1-AA12-4314-AE1D-F6534ACC19A0}" type="presOf" srcId="{1994D4AE-21BD-465D-AF66-9A8C04C39FA6}" destId="{5ABB8693-C4FF-46BA-BBDC-FB5CABCB7B15}" srcOrd="0" destOrd="0" presId="urn:microsoft.com/office/officeart/2005/8/layout/hProcess11"/>
    <dgm:cxn modelId="{F17C5E55-60BC-447A-8986-88F7D0939F85}" type="presParOf" srcId="{2C8D18BD-5932-4B03-B59E-89104550D8AD}" destId="{A8CE6FF1-9097-4905-AF9A-FDDFFD92D0E0}" srcOrd="0" destOrd="0" presId="urn:microsoft.com/office/officeart/2005/8/layout/hProcess11"/>
    <dgm:cxn modelId="{6A8711BF-AE2F-43B2-B8CF-AD0109D022AA}" type="presParOf" srcId="{2C8D18BD-5932-4B03-B59E-89104550D8AD}" destId="{D7A8F441-3339-42B3-B708-3CC45D1D450F}" srcOrd="1" destOrd="0" presId="urn:microsoft.com/office/officeart/2005/8/layout/hProcess11"/>
    <dgm:cxn modelId="{96A617CB-68D3-457B-835C-8B3A88A1BE3A}" type="presParOf" srcId="{D7A8F441-3339-42B3-B708-3CC45D1D450F}" destId="{1B0EF0BC-E081-4E49-8616-2FFC7DCC92ED}" srcOrd="0" destOrd="0" presId="urn:microsoft.com/office/officeart/2005/8/layout/hProcess11"/>
    <dgm:cxn modelId="{DA901FE7-C546-451B-B269-ED3503B1BF18}" type="presParOf" srcId="{1B0EF0BC-E081-4E49-8616-2FFC7DCC92ED}" destId="{96C831E1-3DA2-4E2B-BFCB-578AD4153453}" srcOrd="0" destOrd="0" presId="urn:microsoft.com/office/officeart/2005/8/layout/hProcess11"/>
    <dgm:cxn modelId="{D918B298-8877-4960-BD64-A6587490E78B}" type="presParOf" srcId="{1B0EF0BC-E081-4E49-8616-2FFC7DCC92ED}" destId="{A2DD220C-AD2F-4613-A07F-D3E5A6E2DF31}" srcOrd="1" destOrd="0" presId="urn:microsoft.com/office/officeart/2005/8/layout/hProcess11"/>
    <dgm:cxn modelId="{BC7A4F83-179C-4CA9-B115-E7B305B901B7}" type="presParOf" srcId="{1B0EF0BC-E081-4E49-8616-2FFC7DCC92ED}" destId="{33E8E8DE-427A-46D1-BE09-B0FD543EC7DC}" srcOrd="2" destOrd="0" presId="urn:microsoft.com/office/officeart/2005/8/layout/hProcess11"/>
    <dgm:cxn modelId="{D3E71A8D-08F4-4541-AC0A-0B3A47ACBC34}" type="presParOf" srcId="{D7A8F441-3339-42B3-B708-3CC45D1D450F}" destId="{EE0F133B-66E6-4969-8A8B-DB7D8F667D3F}" srcOrd="1" destOrd="0" presId="urn:microsoft.com/office/officeart/2005/8/layout/hProcess11"/>
    <dgm:cxn modelId="{4AC57E38-6C4B-414E-9454-BDD7007B4ED5}" type="presParOf" srcId="{D7A8F441-3339-42B3-B708-3CC45D1D450F}" destId="{F0FB7E05-A87E-43CF-8234-C938ACD3D2FA}" srcOrd="2" destOrd="0" presId="urn:microsoft.com/office/officeart/2005/8/layout/hProcess11"/>
    <dgm:cxn modelId="{34856AC6-3204-4F10-A30A-255A3941B54F}" type="presParOf" srcId="{F0FB7E05-A87E-43CF-8234-C938ACD3D2FA}" destId="{5ABB8693-C4FF-46BA-BBDC-FB5CABCB7B15}" srcOrd="0" destOrd="0" presId="urn:microsoft.com/office/officeart/2005/8/layout/hProcess11"/>
    <dgm:cxn modelId="{BA378597-41C1-4724-90A4-4D2291F45750}" type="presParOf" srcId="{F0FB7E05-A87E-43CF-8234-C938ACD3D2FA}" destId="{AA95E1D0-7384-4159-9951-096939703633}" srcOrd="1" destOrd="0" presId="urn:microsoft.com/office/officeart/2005/8/layout/hProcess11"/>
    <dgm:cxn modelId="{BC37967B-855C-47FE-8943-CCEFB57467DC}" type="presParOf" srcId="{F0FB7E05-A87E-43CF-8234-C938ACD3D2FA}" destId="{61A7983D-09E3-4464-9A64-FA6CFF8F1952}" srcOrd="2" destOrd="0" presId="urn:microsoft.com/office/officeart/2005/8/layout/hProcess11"/>
    <dgm:cxn modelId="{2CAB0329-11AE-453F-B715-41C669FFD328}" type="presParOf" srcId="{D7A8F441-3339-42B3-B708-3CC45D1D450F}" destId="{04558827-2FA8-4A2B-AAF7-94A0AA70B5EA}" srcOrd="3" destOrd="0" presId="urn:microsoft.com/office/officeart/2005/8/layout/hProcess11"/>
    <dgm:cxn modelId="{2343D4B8-AB08-4AE8-A3BB-F016094AC193}" type="presParOf" srcId="{D7A8F441-3339-42B3-B708-3CC45D1D450F}" destId="{5728F662-BD1B-4C61-8FD2-D14CA3389415}" srcOrd="4" destOrd="0" presId="urn:microsoft.com/office/officeart/2005/8/layout/hProcess11"/>
    <dgm:cxn modelId="{315041CA-26DC-414E-8F46-1075205CF8DC}" type="presParOf" srcId="{5728F662-BD1B-4C61-8FD2-D14CA3389415}" destId="{66EC3766-2FB4-4C16-B8DB-8A6FB5FB8AA3}" srcOrd="0" destOrd="0" presId="urn:microsoft.com/office/officeart/2005/8/layout/hProcess11"/>
    <dgm:cxn modelId="{98E32D1F-E791-4350-81AF-6A2D5D4F2F6D}" type="presParOf" srcId="{5728F662-BD1B-4C61-8FD2-D14CA3389415}" destId="{88CE9D91-DD3B-4E8F-B5F9-9ECC3A197B71}" srcOrd="1" destOrd="0" presId="urn:microsoft.com/office/officeart/2005/8/layout/hProcess11"/>
    <dgm:cxn modelId="{94F8062F-79CC-4127-B870-E4758C0977A8}" type="presParOf" srcId="{5728F662-BD1B-4C61-8FD2-D14CA3389415}" destId="{D594D662-F1D0-4DC6-9A92-03AFD930E96B}" srcOrd="2" destOrd="0" presId="urn:microsoft.com/office/officeart/2005/8/layout/hProcess1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A42201-5444-4651-990D-A23E4AFA56B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768B90-48DF-4FA4-8ABE-493BE4DCF87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/>
            <a:t>Calculate the expected value of each alternative </a:t>
          </a:r>
          <a:endParaRPr lang="ar-SA" sz="3600" dirty="0"/>
        </a:p>
      </dgm:t>
    </dgm:pt>
    <dgm:pt modelId="{4D1D203C-7694-416E-80C8-E8FF712043E6}" type="parTrans" cxnId="{6E1AAC17-0B2E-4B0D-A3C1-BD20648B65C4}">
      <dgm:prSet/>
      <dgm:spPr/>
      <dgm:t>
        <a:bodyPr/>
        <a:lstStyle/>
        <a:p>
          <a:endParaRPr lang="en-US" sz="3600"/>
        </a:p>
      </dgm:t>
    </dgm:pt>
    <dgm:pt modelId="{2B4261A1-4899-41A1-A2DF-444F2EBAB552}" type="sibTrans" cxnId="{6E1AAC17-0B2E-4B0D-A3C1-BD20648B65C4}">
      <dgm:prSet/>
      <dgm:spPr/>
      <dgm:t>
        <a:bodyPr/>
        <a:lstStyle/>
        <a:p>
          <a:endParaRPr lang="en-US" sz="3600"/>
        </a:p>
      </dgm:t>
    </dgm:pt>
    <dgm:pt modelId="{163787CC-3CF0-49AA-8D15-C55361E10AD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/>
            <a:t>Select the alternative with the best expected value </a:t>
          </a:r>
          <a:endParaRPr lang="ar-SA" sz="3600" dirty="0"/>
        </a:p>
      </dgm:t>
    </dgm:pt>
    <dgm:pt modelId="{D8E067FC-C5AB-4261-B9AC-9E7B74057ACB}" type="parTrans" cxnId="{0BD00D25-E9A1-4984-9FCB-694A2A9885E8}">
      <dgm:prSet/>
      <dgm:spPr/>
      <dgm:t>
        <a:bodyPr/>
        <a:lstStyle/>
        <a:p>
          <a:endParaRPr lang="en-US" sz="3600"/>
        </a:p>
      </dgm:t>
    </dgm:pt>
    <dgm:pt modelId="{721D400E-7D6B-41BA-BB96-69992E896D56}" type="sibTrans" cxnId="{0BD00D25-E9A1-4984-9FCB-694A2A9885E8}">
      <dgm:prSet/>
      <dgm:spPr/>
      <dgm:t>
        <a:bodyPr/>
        <a:lstStyle/>
        <a:p>
          <a:endParaRPr lang="en-US" sz="3600"/>
        </a:p>
      </dgm:t>
    </dgm:pt>
    <dgm:pt modelId="{C81CA738-BBFE-4BF9-8403-2AB7E637F661}" type="pres">
      <dgm:prSet presAssocID="{68A42201-5444-4651-990D-A23E4AFA56B6}" presName="linear" presStyleCnt="0">
        <dgm:presLayoutVars>
          <dgm:animLvl val="lvl"/>
          <dgm:resizeHandles val="exact"/>
        </dgm:presLayoutVars>
      </dgm:prSet>
      <dgm:spPr/>
    </dgm:pt>
    <dgm:pt modelId="{B7A05EAA-FBCD-4286-853E-F7FF06390688}" type="pres">
      <dgm:prSet presAssocID="{CE768B90-48DF-4FA4-8ABE-493BE4DCF87E}" presName="parentText" presStyleLbl="node1" presStyleIdx="0" presStyleCnt="2" custScaleY="71613">
        <dgm:presLayoutVars>
          <dgm:chMax val="0"/>
          <dgm:bulletEnabled val="1"/>
        </dgm:presLayoutVars>
      </dgm:prSet>
      <dgm:spPr/>
    </dgm:pt>
    <dgm:pt modelId="{26E58350-0C0B-4BC1-A602-DA30CA3BA4F4}" type="pres">
      <dgm:prSet presAssocID="{2B4261A1-4899-41A1-A2DF-444F2EBAB552}" presName="spacer" presStyleCnt="0"/>
      <dgm:spPr/>
    </dgm:pt>
    <dgm:pt modelId="{87295F71-9679-431C-AF8A-57C3A31B4BEF}" type="pres">
      <dgm:prSet presAssocID="{163787CC-3CF0-49AA-8D15-C55361E10AD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BC77701-F24A-47D0-9B6E-4F8C8E672FA0}" type="presOf" srcId="{163787CC-3CF0-49AA-8D15-C55361E10AD7}" destId="{87295F71-9679-431C-AF8A-57C3A31B4BEF}" srcOrd="0" destOrd="0" presId="urn:microsoft.com/office/officeart/2005/8/layout/vList2"/>
    <dgm:cxn modelId="{6E1AAC17-0B2E-4B0D-A3C1-BD20648B65C4}" srcId="{68A42201-5444-4651-990D-A23E4AFA56B6}" destId="{CE768B90-48DF-4FA4-8ABE-493BE4DCF87E}" srcOrd="0" destOrd="0" parTransId="{4D1D203C-7694-416E-80C8-E8FF712043E6}" sibTransId="{2B4261A1-4899-41A1-A2DF-444F2EBAB552}"/>
    <dgm:cxn modelId="{0BD00D25-E9A1-4984-9FCB-694A2A9885E8}" srcId="{68A42201-5444-4651-990D-A23E4AFA56B6}" destId="{163787CC-3CF0-49AA-8D15-C55361E10AD7}" srcOrd="1" destOrd="0" parTransId="{D8E067FC-C5AB-4261-B9AC-9E7B74057ACB}" sibTransId="{721D400E-7D6B-41BA-BB96-69992E896D56}"/>
    <dgm:cxn modelId="{D38C7485-137E-473E-9D65-D339497C60F0}" type="presOf" srcId="{CE768B90-48DF-4FA4-8ABE-493BE4DCF87E}" destId="{B7A05EAA-FBCD-4286-853E-F7FF06390688}" srcOrd="0" destOrd="0" presId="urn:microsoft.com/office/officeart/2005/8/layout/vList2"/>
    <dgm:cxn modelId="{7B9B03CE-8624-4CD4-88DA-158230C456DD}" type="presOf" srcId="{68A42201-5444-4651-990D-A23E4AFA56B6}" destId="{C81CA738-BBFE-4BF9-8403-2AB7E637F661}" srcOrd="0" destOrd="0" presId="urn:microsoft.com/office/officeart/2005/8/layout/vList2"/>
    <dgm:cxn modelId="{A511DB6E-365E-44B3-BDBF-604F5FD3F600}" type="presParOf" srcId="{C81CA738-BBFE-4BF9-8403-2AB7E637F661}" destId="{B7A05EAA-FBCD-4286-853E-F7FF06390688}" srcOrd="0" destOrd="0" presId="urn:microsoft.com/office/officeart/2005/8/layout/vList2"/>
    <dgm:cxn modelId="{74F3B3F1-A161-4EB7-9395-4FBD33950196}" type="presParOf" srcId="{C81CA738-BBFE-4BF9-8403-2AB7E637F661}" destId="{26E58350-0C0B-4BC1-A602-DA30CA3BA4F4}" srcOrd="1" destOrd="0" presId="urn:microsoft.com/office/officeart/2005/8/layout/vList2"/>
    <dgm:cxn modelId="{F2B08CE9-EA1E-486A-8840-94B848E3BFB7}" type="presParOf" srcId="{C81CA738-BBFE-4BF9-8403-2AB7E637F661}" destId="{87295F71-9679-431C-AF8A-57C3A31B4BEF}" srcOrd="2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2B35D7-83DC-4E55-A47E-262F4191DA88}" type="doc">
      <dgm:prSet loTypeId="urn:microsoft.com/office/officeart/2005/8/layout/list1" loCatId="list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A42BFAF-E810-45A0-AFD1-CB6D07D9D80C}">
      <dgm:prSet custT="1"/>
      <dgm:spPr/>
      <dgm:t>
        <a:bodyPr/>
        <a:lstStyle/>
        <a:p>
          <a:pPr rtl="0"/>
          <a:r>
            <a:rPr lang="en-US" sz="2800" b="1" i="0">
              <a:solidFill>
                <a:schemeClr val="tx1"/>
              </a:solidFill>
            </a:rPr>
            <a:t>What are the ethical and social implications of my decision?</a:t>
          </a:r>
          <a:endParaRPr lang="ar-SA" sz="2800" i="0" dirty="0">
            <a:solidFill>
              <a:schemeClr val="tx1"/>
            </a:solidFill>
          </a:endParaRPr>
        </a:p>
      </dgm:t>
    </dgm:pt>
    <dgm:pt modelId="{F48EDE03-C9F6-4D14-BEA9-9B02F927478A}" type="parTrans" cxnId="{3E3D925C-4021-4F58-BDA2-770EDA31E85A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543BAA3F-B92A-41A0-B6E4-A028A2FAC244}" type="sibTrans" cxnId="{3E3D925C-4021-4F58-BDA2-770EDA31E85A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DAFE1FDD-0B57-449A-9CD0-5A097E9883B9}">
      <dgm:prSet custT="1"/>
      <dgm:spPr/>
      <dgm:t>
        <a:bodyPr/>
        <a:lstStyle/>
        <a:p>
          <a:pPr rtl="0"/>
          <a:r>
            <a:rPr lang="en-US" sz="2800" b="1" i="0" dirty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0" dirty="0">
            <a:solidFill>
              <a:schemeClr val="tx1"/>
            </a:solidFill>
          </a:endParaRPr>
        </a:p>
      </dgm:t>
    </dgm:pt>
    <dgm:pt modelId="{A2F4394E-74C3-46B2-81D9-D3B4F0130665}" type="parTrans" cxnId="{8D4C19C7-D428-47AB-9196-84E5D606956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FCC4409C-4AB5-4FE0-BD95-FDE820B16DE2}" type="sibTrans" cxnId="{8D4C19C7-D428-47AB-9196-84E5D606956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0216FBBF-F446-4E6D-AEFA-1116A2F35E40}">
      <dgm:prSet custT="1"/>
      <dgm:spPr/>
      <dgm:t>
        <a:bodyPr/>
        <a:lstStyle/>
        <a:p>
          <a:pPr rtl="0"/>
          <a:r>
            <a:rPr lang="en-US" sz="2800" b="1" i="0">
              <a:solidFill>
                <a:schemeClr val="tx1"/>
              </a:solidFill>
            </a:rPr>
            <a:t>How do I balance economic and social considerations?</a:t>
          </a:r>
          <a:endParaRPr lang="ar-SA" sz="2800" i="0" dirty="0">
            <a:solidFill>
              <a:schemeClr val="tx1"/>
            </a:solidFill>
          </a:endParaRPr>
        </a:p>
      </dgm:t>
    </dgm:pt>
    <dgm:pt modelId="{4EB81B4B-DB86-4409-A66E-C322F8332B11}" type="parTrans" cxnId="{A87D450D-D938-4DCE-849E-5F3CA08F491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396213CD-2BA4-4E92-B76C-10C9C860F450}" type="sibTrans" cxnId="{A87D450D-D938-4DCE-849E-5F3CA08F491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AF5236BC-B4B7-47E8-BBA3-FD3728C64637}" type="pres">
      <dgm:prSet presAssocID="{2B2B35D7-83DC-4E55-A47E-262F4191DA88}" presName="linear" presStyleCnt="0">
        <dgm:presLayoutVars>
          <dgm:dir/>
          <dgm:animLvl val="lvl"/>
          <dgm:resizeHandles val="exact"/>
        </dgm:presLayoutVars>
      </dgm:prSet>
      <dgm:spPr/>
    </dgm:pt>
    <dgm:pt modelId="{F993B9DA-FF6C-41EC-B386-AC4482772A3E}" type="pres">
      <dgm:prSet presAssocID="{0A42BFAF-E810-45A0-AFD1-CB6D07D9D80C}" presName="parentLin" presStyleCnt="0"/>
      <dgm:spPr/>
    </dgm:pt>
    <dgm:pt modelId="{4D6A9C7C-772E-489A-8840-E4799967BB74}" type="pres">
      <dgm:prSet presAssocID="{0A42BFAF-E810-45A0-AFD1-CB6D07D9D80C}" presName="parentLeftMargin" presStyleLbl="node1" presStyleIdx="0" presStyleCnt="3"/>
      <dgm:spPr/>
    </dgm:pt>
    <dgm:pt modelId="{3D373C5C-CCA2-4371-A845-1ED331ACC90B}" type="pres">
      <dgm:prSet presAssocID="{0A42BFAF-E810-45A0-AFD1-CB6D07D9D80C}" presName="parentText" presStyleLbl="node1" presStyleIdx="0" presStyleCnt="3" custLinFactNeighborX="-5351" custLinFactNeighborY="29474">
        <dgm:presLayoutVars>
          <dgm:chMax val="0"/>
          <dgm:bulletEnabled val="1"/>
        </dgm:presLayoutVars>
      </dgm:prSet>
      <dgm:spPr/>
    </dgm:pt>
    <dgm:pt modelId="{27040F80-B87B-47AE-9100-8327D921B727}" type="pres">
      <dgm:prSet presAssocID="{0A42BFAF-E810-45A0-AFD1-CB6D07D9D80C}" presName="negativeSpace" presStyleCnt="0"/>
      <dgm:spPr/>
    </dgm:pt>
    <dgm:pt modelId="{C50D82D4-22DF-403E-8AA0-69C33480B991}" type="pres">
      <dgm:prSet presAssocID="{0A42BFAF-E810-45A0-AFD1-CB6D07D9D80C}" presName="childText" presStyleLbl="conFgAcc1" presStyleIdx="0" presStyleCnt="3">
        <dgm:presLayoutVars>
          <dgm:bulletEnabled val="1"/>
        </dgm:presLayoutVars>
      </dgm:prSet>
      <dgm:spPr/>
    </dgm:pt>
    <dgm:pt modelId="{F751FE88-564C-451A-A4C5-00A229DF53B0}" type="pres">
      <dgm:prSet presAssocID="{543BAA3F-B92A-41A0-B6E4-A028A2FAC244}" presName="spaceBetweenRectangles" presStyleCnt="0"/>
      <dgm:spPr/>
    </dgm:pt>
    <dgm:pt modelId="{81BFEB38-6260-4F40-B830-0E4116335F26}" type="pres">
      <dgm:prSet presAssocID="{DAFE1FDD-0B57-449A-9CD0-5A097E9883B9}" presName="parentLin" presStyleCnt="0"/>
      <dgm:spPr/>
    </dgm:pt>
    <dgm:pt modelId="{45E497C8-1392-4581-96D2-74C4959F9118}" type="pres">
      <dgm:prSet presAssocID="{DAFE1FDD-0B57-449A-9CD0-5A097E9883B9}" presName="parentLeftMargin" presStyleLbl="node1" presStyleIdx="0" presStyleCnt="3"/>
      <dgm:spPr/>
    </dgm:pt>
    <dgm:pt modelId="{5FD6E793-83E6-4301-B642-5FD12F5AAAA1}" type="pres">
      <dgm:prSet presAssocID="{DAFE1FDD-0B57-449A-9CD0-5A097E9883B9}" presName="parentText" presStyleLbl="node1" presStyleIdx="1" presStyleCnt="3" custLinFactNeighborY="8935">
        <dgm:presLayoutVars>
          <dgm:chMax val="0"/>
          <dgm:bulletEnabled val="1"/>
        </dgm:presLayoutVars>
      </dgm:prSet>
      <dgm:spPr/>
    </dgm:pt>
    <dgm:pt modelId="{5FD603E9-1279-4841-A7F3-9EFC6F4CC3F9}" type="pres">
      <dgm:prSet presAssocID="{DAFE1FDD-0B57-449A-9CD0-5A097E9883B9}" presName="negativeSpace" presStyleCnt="0"/>
      <dgm:spPr/>
    </dgm:pt>
    <dgm:pt modelId="{E4EFC523-1B5E-4FEA-AB26-21D6A6CEB348}" type="pres">
      <dgm:prSet presAssocID="{DAFE1FDD-0B57-449A-9CD0-5A097E9883B9}" presName="childText" presStyleLbl="conFgAcc1" presStyleIdx="1" presStyleCnt="3">
        <dgm:presLayoutVars>
          <dgm:bulletEnabled val="1"/>
        </dgm:presLayoutVars>
      </dgm:prSet>
      <dgm:spPr/>
    </dgm:pt>
    <dgm:pt modelId="{F7612418-1297-40FA-BFC8-A8E7EC64C879}" type="pres">
      <dgm:prSet presAssocID="{FCC4409C-4AB5-4FE0-BD95-FDE820B16DE2}" presName="spaceBetweenRectangles" presStyleCnt="0"/>
      <dgm:spPr/>
    </dgm:pt>
    <dgm:pt modelId="{88D0657F-2D2C-4E3F-A9C1-5449A7A1BC47}" type="pres">
      <dgm:prSet presAssocID="{0216FBBF-F446-4E6D-AEFA-1116A2F35E40}" presName="parentLin" presStyleCnt="0"/>
      <dgm:spPr/>
    </dgm:pt>
    <dgm:pt modelId="{AF002B45-9947-48F1-A297-49E203A5F7BB}" type="pres">
      <dgm:prSet presAssocID="{0216FBBF-F446-4E6D-AEFA-1116A2F35E40}" presName="parentLeftMargin" presStyleLbl="node1" presStyleIdx="1" presStyleCnt="3"/>
      <dgm:spPr/>
    </dgm:pt>
    <dgm:pt modelId="{DA40EBC6-ED85-47F5-A2E3-D0006562F952}" type="pres">
      <dgm:prSet presAssocID="{0216FBBF-F446-4E6D-AEFA-1116A2F35E4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1607302-1FD3-4E40-8E85-AB75529A29B7}" type="pres">
      <dgm:prSet presAssocID="{0216FBBF-F446-4E6D-AEFA-1116A2F35E40}" presName="negativeSpace" presStyleCnt="0"/>
      <dgm:spPr/>
    </dgm:pt>
    <dgm:pt modelId="{89A3DD43-810E-442A-A24C-4A31D25C3D9F}" type="pres">
      <dgm:prSet presAssocID="{0216FBBF-F446-4E6D-AEFA-1116A2F35E4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87D450D-D938-4DCE-849E-5F3CA08F4913}" srcId="{2B2B35D7-83DC-4E55-A47E-262F4191DA88}" destId="{0216FBBF-F446-4E6D-AEFA-1116A2F35E40}" srcOrd="2" destOrd="0" parTransId="{4EB81B4B-DB86-4409-A66E-C322F8332B11}" sibTransId="{396213CD-2BA4-4E92-B76C-10C9C860F450}"/>
    <dgm:cxn modelId="{DEEA7E21-332C-4755-88BB-15709C323FEE}" type="presOf" srcId="{0216FBBF-F446-4E6D-AEFA-1116A2F35E40}" destId="{DA40EBC6-ED85-47F5-A2E3-D0006562F952}" srcOrd="1" destOrd="0" presId="urn:microsoft.com/office/officeart/2005/8/layout/list1"/>
    <dgm:cxn modelId="{9BDEC423-7C0A-456A-BA02-691E18C8118F}" type="presOf" srcId="{DAFE1FDD-0B57-449A-9CD0-5A097E9883B9}" destId="{5FD6E793-83E6-4301-B642-5FD12F5AAAA1}" srcOrd="1" destOrd="0" presId="urn:microsoft.com/office/officeart/2005/8/layout/list1"/>
    <dgm:cxn modelId="{3E3D925C-4021-4F58-BDA2-770EDA31E85A}" srcId="{2B2B35D7-83DC-4E55-A47E-262F4191DA88}" destId="{0A42BFAF-E810-45A0-AFD1-CB6D07D9D80C}" srcOrd="0" destOrd="0" parTransId="{F48EDE03-C9F6-4D14-BEA9-9B02F927478A}" sibTransId="{543BAA3F-B92A-41A0-B6E4-A028A2FAC244}"/>
    <dgm:cxn modelId="{4515FE62-21DA-4AAE-BA13-988A32FD6AFD}" type="presOf" srcId="{2B2B35D7-83DC-4E55-A47E-262F4191DA88}" destId="{AF5236BC-B4B7-47E8-BBA3-FD3728C64637}" srcOrd="0" destOrd="0" presId="urn:microsoft.com/office/officeart/2005/8/layout/list1"/>
    <dgm:cxn modelId="{EB694C4C-06C1-4D26-AB55-2A4E365C13A9}" type="presOf" srcId="{DAFE1FDD-0B57-449A-9CD0-5A097E9883B9}" destId="{45E497C8-1392-4581-96D2-74C4959F9118}" srcOrd="0" destOrd="0" presId="urn:microsoft.com/office/officeart/2005/8/layout/list1"/>
    <dgm:cxn modelId="{C5D7AD76-E4C2-4E29-8B53-3970AEFC0309}" type="presOf" srcId="{0A42BFAF-E810-45A0-AFD1-CB6D07D9D80C}" destId="{4D6A9C7C-772E-489A-8840-E4799967BB74}" srcOrd="0" destOrd="0" presId="urn:microsoft.com/office/officeart/2005/8/layout/list1"/>
    <dgm:cxn modelId="{69C6808B-BA18-4D62-86BE-EADB512723F5}" type="presOf" srcId="{0216FBBF-F446-4E6D-AEFA-1116A2F35E40}" destId="{AF002B45-9947-48F1-A297-49E203A5F7BB}" srcOrd="0" destOrd="0" presId="urn:microsoft.com/office/officeart/2005/8/layout/list1"/>
    <dgm:cxn modelId="{8D4C19C7-D428-47AB-9196-84E5D6069563}" srcId="{2B2B35D7-83DC-4E55-A47E-262F4191DA88}" destId="{DAFE1FDD-0B57-449A-9CD0-5A097E9883B9}" srcOrd="1" destOrd="0" parTransId="{A2F4394E-74C3-46B2-81D9-D3B4F0130665}" sibTransId="{FCC4409C-4AB5-4FE0-BD95-FDE820B16DE2}"/>
    <dgm:cxn modelId="{021C83D0-CD15-4356-AB99-556E5F4C8FF1}" type="presOf" srcId="{0A42BFAF-E810-45A0-AFD1-CB6D07D9D80C}" destId="{3D373C5C-CCA2-4371-A845-1ED331ACC90B}" srcOrd="1" destOrd="0" presId="urn:microsoft.com/office/officeart/2005/8/layout/list1"/>
    <dgm:cxn modelId="{04FA7EDC-ED63-4E2E-B6BE-BA914C6A3A5F}" type="presParOf" srcId="{AF5236BC-B4B7-47E8-BBA3-FD3728C64637}" destId="{F993B9DA-FF6C-41EC-B386-AC4482772A3E}" srcOrd="0" destOrd="0" presId="urn:microsoft.com/office/officeart/2005/8/layout/list1"/>
    <dgm:cxn modelId="{38A13C44-3ED8-40FC-A07D-A81447211393}" type="presParOf" srcId="{F993B9DA-FF6C-41EC-B386-AC4482772A3E}" destId="{4D6A9C7C-772E-489A-8840-E4799967BB74}" srcOrd="0" destOrd="0" presId="urn:microsoft.com/office/officeart/2005/8/layout/list1"/>
    <dgm:cxn modelId="{B9483F8F-A2A3-4060-B746-D580A16AD26A}" type="presParOf" srcId="{F993B9DA-FF6C-41EC-B386-AC4482772A3E}" destId="{3D373C5C-CCA2-4371-A845-1ED331ACC90B}" srcOrd="1" destOrd="0" presId="urn:microsoft.com/office/officeart/2005/8/layout/list1"/>
    <dgm:cxn modelId="{4C402CD5-2951-4B7B-B2C8-B05D9EE12CDC}" type="presParOf" srcId="{AF5236BC-B4B7-47E8-BBA3-FD3728C64637}" destId="{27040F80-B87B-47AE-9100-8327D921B727}" srcOrd="1" destOrd="0" presId="urn:microsoft.com/office/officeart/2005/8/layout/list1"/>
    <dgm:cxn modelId="{AF5AE7E2-0085-48CF-BCA3-BB9170B7BC28}" type="presParOf" srcId="{AF5236BC-B4B7-47E8-BBA3-FD3728C64637}" destId="{C50D82D4-22DF-403E-8AA0-69C33480B991}" srcOrd="2" destOrd="0" presId="urn:microsoft.com/office/officeart/2005/8/layout/list1"/>
    <dgm:cxn modelId="{5826579C-B3F4-4430-819A-19F547418D4A}" type="presParOf" srcId="{AF5236BC-B4B7-47E8-BBA3-FD3728C64637}" destId="{F751FE88-564C-451A-A4C5-00A229DF53B0}" srcOrd="3" destOrd="0" presId="urn:microsoft.com/office/officeart/2005/8/layout/list1"/>
    <dgm:cxn modelId="{4510C1BB-AF07-44FD-850F-77E093FF0E81}" type="presParOf" srcId="{AF5236BC-B4B7-47E8-BBA3-FD3728C64637}" destId="{81BFEB38-6260-4F40-B830-0E4116335F26}" srcOrd="4" destOrd="0" presId="urn:microsoft.com/office/officeart/2005/8/layout/list1"/>
    <dgm:cxn modelId="{4D8B8A38-0A5E-427E-8CDE-A369D8877B89}" type="presParOf" srcId="{81BFEB38-6260-4F40-B830-0E4116335F26}" destId="{45E497C8-1392-4581-96D2-74C4959F9118}" srcOrd="0" destOrd="0" presId="urn:microsoft.com/office/officeart/2005/8/layout/list1"/>
    <dgm:cxn modelId="{95047A9A-1D4B-43BB-ABCE-521DC566B52C}" type="presParOf" srcId="{81BFEB38-6260-4F40-B830-0E4116335F26}" destId="{5FD6E793-83E6-4301-B642-5FD12F5AAAA1}" srcOrd="1" destOrd="0" presId="urn:microsoft.com/office/officeart/2005/8/layout/list1"/>
    <dgm:cxn modelId="{05380813-E49C-46FB-A452-1EC9F2D4F747}" type="presParOf" srcId="{AF5236BC-B4B7-47E8-BBA3-FD3728C64637}" destId="{5FD603E9-1279-4841-A7F3-9EFC6F4CC3F9}" srcOrd="5" destOrd="0" presId="urn:microsoft.com/office/officeart/2005/8/layout/list1"/>
    <dgm:cxn modelId="{5660BD6C-79FB-4429-A459-5F426333D82C}" type="presParOf" srcId="{AF5236BC-B4B7-47E8-BBA3-FD3728C64637}" destId="{E4EFC523-1B5E-4FEA-AB26-21D6A6CEB348}" srcOrd="6" destOrd="0" presId="urn:microsoft.com/office/officeart/2005/8/layout/list1"/>
    <dgm:cxn modelId="{4811B58D-FBEC-4AE7-9D72-B7C2B95EBB18}" type="presParOf" srcId="{AF5236BC-B4B7-47E8-BBA3-FD3728C64637}" destId="{F7612418-1297-40FA-BFC8-A8E7EC64C879}" srcOrd="7" destOrd="0" presId="urn:microsoft.com/office/officeart/2005/8/layout/list1"/>
    <dgm:cxn modelId="{8D4D7674-C80C-4F19-BFE1-171A874462F5}" type="presParOf" srcId="{AF5236BC-B4B7-47E8-BBA3-FD3728C64637}" destId="{88D0657F-2D2C-4E3F-A9C1-5449A7A1BC47}" srcOrd="8" destOrd="0" presId="urn:microsoft.com/office/officeart/2005/8/layout/list1"/>
    <dgm:cxn modelId="{DF28086F-834C-4B36-A561-3C9FA4BBB683}" type="presParOf" srcId="{88D0657F-2D2C-4E3F-A9C1-5449A7A1BC47}" destId="{AF002B45-9947-48F1-A297-49E203A5F7BB}" srcOrd="0" destOrd="0" presId="urn:microsoft.com/office/officeart/2005/8/layout/list1"/>
    <dgm:cxn modelId="{411B4184-8D4B-4444-899A-0F6A53316F87}" type="presParOf" srcId="{88D0657F-2D2C-4E3F-A9C1-5449A7A1BC47}" destId="{DA40EBC6-ED85-47F5-A2E3-D0006562F952}" srcOrd="1" destOrd="0" presId="urn:microsoft.com/office/officeart/2005/8/layout/list1"/>
    <dgm:cxn modelId="{625ADC7A-DCC0-4E95-9596-7858C62ABD0B}" type="presParOf" srcId="{AF5236BC-B4B7-47E8-BBA3-FD3728C64637}" destId="{71607302-1FD3-4E40-8E85-AB75529A29B7}" srcOrd="9" destOrd="0" presId="urn:microsoft.com/office/officeart/2005/8/layout/list1"/>
    <dgm:cxn modelId="{B9E2C4F1-2833-4014-9DAE-944E8CA4BF0F}" type="presParOf" srcId="{AF5236BC-B4B7-47E8-BBA3-FD3728C64637}" destId="{89A3DD43-810E-442A-A24C-4A31D25C3D9F}" srcOrd="10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E0C3A-6059-4332-9873-12515E40A9AD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6FD193-42BE-40AD-91E7-1A8F2C137D94}">
      <dsp:nvSpPr>
        <dsp:cNvPr id="0" name=""/>
        <dsp:cNvSpPr/>
      </dsp:nvSpPr>
      <dsp:spPr>
        <a:xfrm>
          <a:off x="0" y="1305401"/>
          <a:ext cx="10515600" cy="17405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/>
            <a:t>Managers are faced with decisions when a problem occurs or when an opportunity arises.</a:t>
          </a:r>
          <a:endParaRPr lang="ar-SA" sz="4000" kern="1200" dirty="0"/>
        </a:p>
      </dsp:txBody>
      <dsp:txXfrm>
        <a:off x="84966" y="1390367"/>
        <a:ext cx="10345668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E6FF1-9097-4905-AF9A-FDDFFD92D0E0}">
      <dsp:nvSpPr>
        <dsp:cNvPr id="0" name=""/>
        <dsp:cNvSpPr/>
      </dsp:nvSpPr>
      <dsp:spPr>
        <a:xfrm>
          <a:off x="0" y="1170600"/>
          <a:ext cx="10515600" cy="1560800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831E1-3DA2-4E2B-BFCB-578AD4153453}">
      <dsp:nvSpPr>
        <dsp:cNvPr id="0" name=""/>
        <dsp:cNvSpPr/>
      </dsp:nvSpPr>
      <dsp:spPr>
        <a:xfrm>
          <a:off x="0" y="0"/>
          <a:ext cx="3049934" cy="1560800"/>
        </a:xfrm>
        <a:prstGeom prst="rect">
          <a:avLst/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making Decision under certainty</a:t>
          </a:r>
          <a:endParaRPr lang="en-US" sz="2700" kern="1200" dirty="0"/>
        </a:p>
      </dsp:txBody>
      <dsp:txXfrm>
        <a:off x="0" y="0"/>
        <a:ext cx="3049934" cy="1560800"/>
      </dsp:txXfrm>
    </dsp:sp>
    <dsp:sp modelId="{A2DD220C-AD2F-4613-A07F-D3E5A6E2DF31}">
      <dsp:nvSpPr>
        <dsp:cNvPr id="0" name=""/>
        <dsp:cNvSpPr/>
      </dsp:nvSpPr>
      <dsp:spPr>
        <a:xfrm>
          <a:off x="1334488" y="1755900"/>
          <a:ext cx="390200" cy="3902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BB8693-C4FF-46BA-BBDC-FB5CABCB7B15}">
      <dsp:nvSpPr>
        <dsp:cNvPr id="0" name=""/>
        <dsp:cNvSpPr/>
      </dsp:nvSpPr>
      <dsp:spPr>
        <a:xfrm>
          <a:off x="3207052" y="2341201"/>
          <a:ext cx="3049934" cy="1560800"/>
        </a:xfrm>
        <a:prstGeom prst="rect">
          <a:avLst/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making Decision under risk</a:t>
          </a:r>
          <a:endParaRPr lang="en-US" sz="2700" kern="1200" dirty="0"/>
        </a:p>
      </dsp:txBody>
      <dsp:txXfrm>
        <a:off x="3207052" y="2341201"/>
        <a:ext cx="3049934" cy="1560800"/>
      </dsp:txXfrm>
    </dsp:sp>
    <dsp:sp modelId="{AA95E1D0-7384-4159-9951-096939703633}">
      <dsp:nvSpPr>
        <dsp:cNvPr id="0" name=""/>
        <dsp:cNvSpPr/>
      </dsp:nvSpPr>
      <dsp:spPr>
        <a:xfrm>
          <a:off x="4536919" y="1755900"/>
          <a:ext cx="390200" cy="3902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EC3766-2FB4-4C16-B8DB-8A6FB5FB8AA3}">
      <dsp:nvSpPr>
        <dsp:cNvPr id="0" name=""/>
        <dsp:cNvSpPr/>
      </dsp:nvSpPr>
      <dsp:spPr>
        <a:xfrm>
          <a:off x="6409484" y="0"/>
          <a:ext cx="3049934" cy="1560800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making Decision under uncertainty</a:t>
          </a:r>
          <a:endParaRPr lang="en-US" sz="2700" kern="1200" dirty="0"/>
        </a:p>
      </dsp:txBody>
      <dsp:txXfrm>
        <a:off x="6409484" y="0"/>
        <a:ext cx="3049934" cy="1560800"/>
      </dsp:txXfrm>
    </dsp:sp>
    <dsp:sp modelId="{88CE9D91-DD3B-4E8F-B5F9-9ECC3A197B71}">
      <dsp:nvSpPr>
        <dsp:cNvPr id="0" name=""/>
        <dsp:cNvSpPr/>
      </dsp:nvSpPr>
      <dsp:spPr>
        <a:xfrm>
          <a:off x="7739351" y="1755900"/>
          <a:ext cx="390200" cy="3902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05EAA-FBCD-4286-853E-F7FF06390688}">
      <dsp:nvSpPr>
        <dsp:cNvPr id="0" name=""/>
        <dsp:cNvSpPr/>
      </dsp:nvSpPr>
      <dsp:spPr>
        <a:xfrm>
          <a:off x="0" y="804999"/>
          <a:ext cx="10080703" cy="87138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Calculate the expected value of each alternative </a:t>
          </a:r>
          <a:endParaRPr lang="ar-SA" sz="3600" kern="1200" dirty="0"/>
        </a:p>
      </dsp:txBody>
      <dsp:txXfrm>
        <a:off x="42538" y="847537"/>
        <a:ext cx="9995627" cy="786310"/>
      </dsp:txXfrm>
    </dsp:sp>
    <dsp:sp modelId="{87295F71-9679-431C-AF8A-57C3A31B4BEF}">
      <dsp:nvSpPr>
        <dsp:cNvPr id="0" name=""/>
        <dsp:cNvSpPr/>
      </dsp:nvSpPr>
      <dsp:spPr>
        <a:xfrm>
          <a:off x="0" y="1863586"/>
          <a:ext cx="10080703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Select the alternative with the best expected value </a:t>
          </a:r>
          <a:endParaRPr lang="ar-SA" sz="3600" kern="1200" dirty="0"/>
        </a:p>
      </dsp:txBody>
      <dsp:txXfrm>
        <a:off x="59399" y="1922985"/>
        <a:ext cx="9961905" cy="10980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0D82D4-22DF-403E-8AA0-69C33480B991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373C5C-CCA2-4371-A845-1ED331ACC90B}">
      <dsp:nvSpPr>
        <dsp:cNvPr id="0" name=""/>
        <dsp:cNvSpPr/>
      </dsp:nvSpPr>
      <dsp:spPr>
        <a:xfrm>
          <a:off x="497645" y="306572"/>
          <a:ext cx="7360920" cy="974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>
              <a:solidFill>
                <a:schemeClr val="tx1"/>
              </a:solidFill>
            </a:rPr>
            <a:t>What are the ethical and social implications of my decision?</a:t>
          </a:r>
          <a:endParaRPr lang="ar-SA" sz="2800" i="0" kern="1200" dirty="0">
            <a:solidFill>
              <a:schemeClr val="tx1"/>
            </a:solidFill>
          </a:endParaRPr>
        </a:p>
      </dsp:txBody>
      <dsp:txXfrm>
        <a:off x="545200" y="354127"/>
        <a:ext cx="7265810" cy="879050"/>
      </dsp:txXfrm>
    </dsp:sp>
    <dsp:sp modelId="{E4EFC523-1B5E-4FEA-AB26-21D6A6CEB348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D6E793-83E6-4301-B642-5FD12F5AAAA1}">
      <dsp:nvSpPr>
        <dsp:cNvPr id="0" name=""/>
        <dsp:cNvSpPr/>
      </dsp:nvSpPr>
      <dsp:spPr>
        <a:xfrm>
          <a:off x="525780" y="1603370"/>
          <a:ext cx="7360920" cy="9741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0" kern="1200" dirty="0">
            <a:solidFill>
              <a:schemeClr val="tx1"/>
            </a:solidFill>
          </a:endParaRPr>
        </a:p>
      </dsp:txBody>
      <dsp:txXfrm>
        <a:off x="573335" y="1650925"/>
        <a:ext cx="7265810" cy="879050"/>
      </dsp:txXfrm>
    </dsp:sp>
    <dsp:sp modelId="{89A3DD43-810E-442A-A24C-4A31D25C3D9F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40EBC6-ED85-47F5-A2E3-D0006562F952}">
      <dsp:nvSpPr>
        <dsp:cNvPr id="0" name=""/>
        <dsp:cNvSpPr/>
      </dsp:nvSpPr>
      <dsp:spPr>
        <a:xfrm>
          <a:off x="525780" y="3013209"/>
          <a:ext cx="7360920" cy="9741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>
              <a:solidFill>
                <a:schemeClr val="tx1"/>
              </a:solidFill>
            </a:rPr>
            <a:t>How do I balance economic and social considerations?</a:t>
          </a:r>
          <a:endParaRPr lang="ar-SA" sz="2800" i="0" kern="1200" dirty="0">
            <a:solidFill>
              <a:schemeClr val="tx1"/>
            </a:solidFill>
          </a:endParaRPr>
        </a:p>
      </dsp:txBody>
      <dsp:txXfrm>
        <a:off x="573335" y="3060764"/>
        <a:ext cx="7265810" cy="879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8165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143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793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46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89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602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072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110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977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5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876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49367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8026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394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068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935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897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197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796806-772E-65DB-D343-E609E857F3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1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5" r:id="rId21"/>
    <p:sldLayoutId id="2147483666" r:id="rId22"/>
    <p:sldLayoutId id="2147483667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4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01739" y="-552450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16130" y="38870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 Al-haj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763428"/>
            <a:ext cx="46538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Making decisions Organizational Structure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38608" y="588085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18557" y="4871555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MGM111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Principle of Management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642942" y="-468313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864388" y="2648960"/>
            <a:ext cx="73276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Making decisions Organizational Structure</a:t>
            </a:r>
            <a:endParaRPr lang="en-US" sz="4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78104" y="1039688"/>
            <a:ext cx="719156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D743B8F-2E42-42D3-A638-EE62A1CAAB51}"/>
              </a:ext>
            </a:extLst>
          </p:cNvPr>
          <p:cNvSpPr txBox="1">
            <a:spLocks/>
          </p:cNvSpPr>
          <p:nvPr/>
        </p:nvSpPr>
        <p:spPr>
          <a:xfrm>
            <a:off x="4787900" y="2179217"/>
            <a:ext cx="6354337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Calibri" panose="020F0502020204030204" pitchFamily="34" charset="0"/>
              </a:rPr>
              <a:t>Making Decision define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Calibri" panose="020F0502020204030204" pitchFamily="34" charset="0"/>
              </a:rPr>
              <a:t>Making Decision theory 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Calibri" panose="020F0502020204030204" pitchFamily="34" charset="0"/>
              </a:rPr>
              <a:t>Type of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Calibri" panose="020F0502020204030204" pitchFamily="34" charset="0"/>
              </a:rPr>
              <a:t>Rationality in Making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>
                <a:latin typeface="Calibri" panose="020F0502020204030204" pitchFamily="34" charset="0"/>
              </a:rPr>
              <a:t>Strategic Making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Calibri" panose="020F0502020204030204" pitchFamily="34" charset="0"/>
              </a:rPr>
              <a:t>Techniques that Enhance Quality in</a:t>
            </a:r>
            <a:br>
              <a:rPr lang="en-US" b="1" dirty="0">
                <a:latin typeface="Calibri" panose="020F0502020204030204" pitchFamily="34" charset="0"/>
              </a:rPr>
            </a:br>
            <a:r>
              <a:rPr lang="en-US" b="1" dirty="0">
                <a:latin typeface="Calibri" panose="020F0502020204030204" pitchFamily="34" charset="0"/>
              </a:rPr>
              <a:t>Making Decision </a:t>
            </a:r>
            <a:r>
              <a:rPr lang="en-US" altLang="ar-SA" b="1" dirty="0">
                <a:latin typeface="Calibri" panose="020F0502020204030204" pitchFamily="34" charset="0"/>
              </a:rPr>
              <a:t>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Calibri" panose="020F0502020204030204" pitchFamily="34" charset="0"/>
              </a:rPr>
              <a:t>Making Decision Process 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0F4B963-3277-4400-B35E-4F268D46A6ED}"/>
              </a:ext>
            </a:extLst>
          </p:cNvPr>
          <p:cNvSpPr txBox="1">
            <a:spLocks/>
          </p:cNvSpPr>
          <p:nvPr/>
        </p:nvSpPr>
        <p:spPr>
          <a:xfrm>
            <a:off x="1804089" y="86179"/>
            <a:ext cx="74292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</a:pPr>
            <a:r>
              <a:rPr lang="en-US" sz="5400" b="1" dirty="0">
                <a:latin typeface="Calibri" panose="020F0502020204030204" pitchFamily="34" charset="0"/>
              </a:rPr>
              <a:t>Making decisions</a:t>
            </a:r>
            <a:endParaRPr lang="ar-SA" sz="5400" b="1" dirty="0">
              <a:latin typeface="Calibri" panose="020F0502020204030204" pitchFamily="34" charset="0"/>
            </a:endParaRPr>
          </a:p>
        </p:txBody>
      </p:sp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DEB1745B-F87C-4A73-9BEA-FE08690DDB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542179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8E1A563-502C-4D0F-8E80-D83C966A42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340" y="4919299"/>
            <a:ext cx="4360127" cy="11782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1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730D6CE-F345-4DCE-9138-C92799BB3FA9}"/>
              </a:ext>
            </a:extLst>
          </p:cNvPr>
          <p:cNvSpPr txBox="1">
            <a:spLocks/>
          </p:cNvSpPr>
          <p:nvPr/>
        </p:nvSpPr>
        <p:spPr>
          <a:xfrm>
            <a:off x="1362306" y="165608"/>
            <a:ext cx="8216591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Making decisions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2680471-AC37-420E-9C7F-694C447A66C7}"/>
              </a:ext>
            </a:extLst>
          </p:cNvPr>
          <p:cNvSpPr txBox="1">
            <a:spLocks/>
          </p:cNvSpPr>
          <p:nvPr/>
        </p:nvSpPr>
        <p:spPr>
          <a:xfrm>
            <a:off x="1061224" y="1798974"/>
            <a:ext cx="9264805" cy="398017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40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>
                <a:solidFill>
                  <a:srgbClr val="FF0000"/>
                </a:solidFill>
              </a:rPr>
              <a:t>Problem</a:t>
            </a:r>
            <a:r>
              <a:rPr lang="en-US" sz="4000" b="1" dirty="0"/>
              <a:t> – A situation in which some aspect of organizational performance is less than desirable.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>
                <a:solidFill>
                  <a:srgbClr val="FF0000"/>
                </a:solidFill>
              </a:rPr>
              <a:t>Opportunity</a:t>
            </a:r>
            <a:r>
              <a:rPr lang="en-US" sz="4000" b="1" dirty="0"/>
              <a:t> – A situation that has the potential to provide additional beneficial outcomes.</a:t>
            </a:r>
            <a:endParaRPr lang="ar-SA" sz="40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13C8DBD-8F16-4F52-BBB3-7E2D4CDE1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763" y="5250865"/>
            <a:ext cx="1509482" cy="8360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3221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BE094CA-C720-4D9B-B4AD-C02A26F03269}"/>
              </a:ext>
            </a:extLst>
          </p:cNvPr>
          <p:cNvSpPr txBox="1">
            <a:spLocks noChangeArrowheads="1"/>
          </p:cNvSpPr>
          <p:nvPr/>
        </p:nvSpPr>
        <p:spPr>
          <a:xfrm>
            <a:off x="1304692" y="211617"/>
            <a:ext cx="8677507" cy="1374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Making Decision define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E83A668-EA7B-4AE5-8164-0A75C59075A1}"/>
              </a:ext>
            </a:extLst>
          </p:cNvPr>
          <p:cNvSpPr txBox="1">
            <a:spLocks noChangeArrowheads="1"/>
          </p:cNvSpPr>
          <p:nvPr/>
        </p:nvSpPr>
        <p:spPr>
          <a:xfrm>
            <a:off x="992460" y="2133600"/>
            <a:ext cx="9166302" cy="41148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u="sng" dirty="0">
                <a:solidFill>
                  <a:srgbClr val="FF0000"/>
                </a:solidFill>
                <a:latin typeface="Times New Roman" pitchFamily="18" charset="0"/>
              </a:rPr>
              <a:t>Making Decision :  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ar-SA" sz="3200" b="1" dirty="0">
                <a:latin typeface="Times New Roman" pitchFamily="18" charset="0"/>
              </a:rPr>
              <a:t> a process of choosing among alternative courses of    action for the purpose of attaining a goal or goals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u="sng" dirty="0">
                <a:solidFill>
                  <a:srgbClr val="FF0000"/>
                </a:solidFill>
                <a:latin typeface="Times New Roman" pitchFamily="18" charset="0"/>
              </a:rPr>
              <a:t>Managerial Decision Making : 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ar-SA" sz="3200" b="1" dirty="0">
                <a:latin typeface="Times New Roman" pitchFamily="18" charset="0"/>
              </a:rPr>
              <a:t>is synonymous with the whole process of management 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6AF9D8-6A53-4587-891B-B37BC86D4A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6411" y="4096559"/>
            <a:ext cx="1771577" cy="141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6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A6F87EF8-F5E9-4463-88F8-BF8CE5040961}"/>
              </a:ext>
            </a:extLst>
          </p:cNvPr>
          <p:cNvSpPr txBox="1">
            <a:spLocks noChangeArrowheads="1"/>
          </p:cNvSpPr>
          <p:nvPr/>
        </p:nvSpPr>
        <p:spPr>
          <a:xfrm>
            <a:off x="1090733" y="211617"/>
            <a:ext cx="9025054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What is Making Decision???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6A1D7993-7FA0-4F85-B8D3-B161BA54CFEB}"/>
              </a:ext>
            </a:extLst>
          </p:cNvPr>
          <p:cNvSpPr txBox="1">
            <a:spLocks noChangeArrowheads="1"/>
          </p:cNvSpPr>
          <p:nvPr/>
        </p:nvSpPr>
        <p:spPr>
          <a:xfrm>
            <a:off x="1205660" y="1919288"/>
            <a:ext cx="9329854" cy="3997711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Making Decision is at the heart of organizational effectiveness.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Two dominant issues affect how decisions are made in organizations;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Stability (application of existing practices and maintenance of existing performance levels)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Change (environmental demands for quick response and emerging problems that are ambiguous)</a:t>
            </a:r>
          </a:p>
          <a:p>
            <a:endParaRPr lang="en-US" b="1" dirty="0">
              <a:latin typeface="Times New Roman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D65777-E8F2-452D-8364-3B87554C5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271" y="5916999"/>
            <a:ext cx="1323164" cy="8787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850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5DB53CD-147A-404C-B733-79F1991A2558}"/>
              </a:ext>
            </a:extLst>
          </p:cNvPr>
          <p:cNvSpPr txBox="1">
            <a:spLocks/>
          </p:cNvSpPr>
          <p:nvPr/>
        </p:nvSpPr>
        <p:spPr>
          <a:xfrm>
            <a:off x="1370371" y="1538945"/>
            <a:ext cx="9451258" cy="459430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>
                <a:latin typeface="Times New Roman" pitchFamily="18" charset="0"/>
              </a:rPr>
              <a:t>Participative making decision structures are required to effectively manage change.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>
                <a:latin typeface="Times New Roman" pitchFamily="18" charset="0"/>
              </a:rPr>
              <a:t>Empowering people to participate in important decisions is highly motivating to them.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>
                <a:latin typeface="Times New Roman" pitchFamily="18" charset="0"/>
              </a:rPr>
              <a:t>Broad participation infuses the making decision process with the full spectrum of knowledge and good ideas that people throughout the organization have to contribute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2ACED702-2E76-4FA7-8FC8-58673A768BBA}"/>
              </a:ext>
            </a:extLst>
          </p:cNvPr>
          <p:cNvSpPr txBox="1">
            <a:spLocks noChangeArrowheads="1"/>
          </p:cNvSpPr>
          <p:nvPr/>
        </p:nvSpPr>
        <p:spPr>
          <a:xfrm>
            <a:off x="1146334" y="265805"/>
            <a:ext cx="897673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What is Making Decision con..?</a:t>
            </a:r>
          </a:p>
        </p:txBody>
      </p:sp>
    </p:spTree>
    <p:extLst>
      <p:ext uri="{BB962C8B-B14F-4D97-AF65-F5344CB8AC3E}">
        <p14:creationId xmlns:p14="http://schemas.microsoft.com/office/powerpoint/2010/main" val="72747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F82C444-91D0-4B53-87C9-E4BF2D86DDAA}"/>
              </a:ext>
            </a:extLst>
          </p:cNvPr>
          <p:cNvSpPr txBox="1">
            <a:spLocks noChangeArrowheads="1"/>
          </p:cNvSpPr>
          <p:nvPr/>
        </p:nvSpPr>
        <p:spPr>
          <a:xfrm>
            <a:off x="1385938" y="259269"/>
            <a:ext cx="896929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Making Decision Theory 	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F1690722-4030-4B4E-AE10-663A46BF1ADF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1628185"/>
            <a:ext cx="10197564" cy="4792314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 Daniel Griffith’s Theory of Leadership is About Decision Making :</a:t>
            </a:r>
          </a:p>
          <a:p>
            <a:pPr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  <a:p>
            <a:pPr lvl="1">
              <a:lnSpc>
                <a:spcPct val="98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Administration is making decision.</a:t>
            </a:r>
          </a:p>
          <a:p>
            <a:pPr marL="457200" lvl="1" indent="0">
              <a:lnSpc>
                <a:spcPct val="98000"/>
              </a:lnSpc>
              <a:buFont typeface="Arial" panose="020B0604020202020204" pitchFamily="34" charset="0"/>
              <a:buNone/>
            </a:pPr>
            <a:endParaRPr lang="en-US" sz="2800" b="1" dirty="0">
              <a:latin typeface="Times New Roman" pitchFamily="18" charset="0"/>
            </a:endParaRP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Organization’s structure is determined by the nature of its making decision process.</a:t>
            </a:r>
          </a:p>
          <a:p>
            <a:pPr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  <a:p>
            <a:pPr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8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6" y="16539"/>
            <a:ext cx="814170" cy="94326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4EC10ED-8AA3-4E92-9138-8487AE102CEA}"/>
              </a:ext>
            </a:extLst>
          </p:cNvPr>
          <p:cNvSpPr txBox="1">
            <a:spLocks noChangeArrowheads="1"/>
          </p:cNvSpPr>
          <p:nvPr/>
        </p:nvSpPr>
        <p:spPr>
          <a:xfrm>
            <a:off x="1397858" y="278884"/>
            <a:ext cx="8610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Griffith (continued)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630340C-291B-4DD7-B02C-5C18CBA99EA9}"/>
              </a:ext>
            </a:extLst>
          </p:cNvPr>
          <p:cNvSpPr txBox="1">
            <a:spLocks noChangeArrowheads="1"/>
          </p:cNvSpPr>
          <p:nvPr/>
        </p:nvSpPr>
        <p:spPr>
          <a:xfrm>
            <a:off x="311175" y="1595714"/>
            <a:ext cx="10811022" cy="4419600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itchFamily="18" charset="0"/>
              </a:rPr>
              <a:t>An individual's rank equals his or her degree of control of the making decision process.</a:t>
            </a: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itchFamily="18" charset="0"/>
              </a:rPr>
              <a:t>Effectiveness of the leader is inversely proportional to the number of decisions made personally.</a:t>
            </a: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itchFamily="18" charset="0"/>
              </a:rPr>
              <a:t>The major differences between types of organizations are related to differences in the making decision process.</a:t>
            </a:r>
          </a:p>
          <a:p>
            <a:pPr>
              <a:lnSpc>
                <a:spcPct val="78000"/>
              </a:lnSpc>
              <a:buClr>
                <a:srgbClr val="FF0000"/>
              </a:buClr>
              <a:buSzPct val="65000"/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17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497856C9-726B-4061-8470-9519F6EAADAF}"/>
              </a:ext>
            </a:extLst>
          </p:cNvPr>
          <p:cNvSpPr txBox="1">
            <a:spLocks noChangeArrowheads="1"/>
          </p:cNvSpPr>
          <p:nvPr/>
        </p:nvSpPr>
        <p:spPr>
          <a:xfrm>
            <a:off x="914401" y="304800"/>
            <a:ext cx="920866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77500" lnSpcReduction="2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Making Decision versus Problem Solving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1196226-8B72-44FF-BD62-EE4A596F9614}"/>
              </a:ext>
            </a:extLst>
          </p:cNvPr>
          <p:cNvSpPr txBox="1">
            <a:spLocks noChangeArrowheads="1"/>
          </p:cNvSpPr>
          <p:nvPr/>
        </p:nvSpPr>
        <p:spPr>
          <a:xfrm>
            <a:off x="1750312" y="1761616"/>
            <a:ext cx="7335375" cy="4114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SA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Simon’s 4 Phases of Decision Making</a:t>
            </a:r>
            <a:endParaRPr lang="en-US" altLang="ar-SA" sz="2400" b="1" u="sng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1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2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3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4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making Decision and problem solving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are interchangeable</a:t>
            </a:r>
            <a:br>
              <a:rPr lang="en-US" altLang="ar-SA" sz="2400" b="1" u="sng" dirty="0">
                <a:latin typeface="Times New Roman" panose="02020603050405020304" pitchFamily="18" charset="0"/>
              </a:rPr>
            </a:br>
            <a:endParaRPr lang="en-US" altLang="ar-SA" sz="2400" b="1" u="sng" dirty="0">
              <a:latin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99D84E-C8E1-4BF4-9A14-04427DF78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912" y="2317713"/>
            <a:ext cx="2495550" cy="18288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117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804987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9EE7544-3C35-4A7E-8DF9-0A1DF12037C8}"/>
              </a:ext>
            </a:extLst>
          </p:cNvPr>
          <p:cNvSpPr txBox="1">
            <a:spLocks/>
          </p:cNvSpPr>
          <p:nvPr/>
        </p:nvSpPr>
        <p:spPr>
          <a:xfrm>
            <a:off x="1069599" y="229106"/>
            <a:ext cx="88856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Type of decision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903BF14-495F-4869-BD91-7B2E49810434}"/>
              </a:ext>
            </a:extLst>
          </p:cNvPr>
          <p:cNvSpPr txBox="1">
            <a:spLocks/>
          </p:cNvSpPr>
          <p:nvPr/>
        </p:nvSpPr>
        <p:spPr>
          <a:xfrm>
            <a:off x="838200" y="2085277"/>
            <a:ext cx="10233074" cy="4091685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36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>
                <a:solidFill>
                  <a:srgbClr val="FF0000"/>
                </a:solidFill>
              </a:rPr>
              <a:t>Programmed decisions </a:t>
            </a:r>
            <a:r>
              <a:rPr lang="en-US" sz="3600" b="1" dirty="0"/>
              <a:t>– Decisions made in response to routine situations that have occurred in the past.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/>
              <a:t> </a:t>
            </a:r>
            <a:r>
              <a:rPr lang="en-US" sz="3600" b="1" dirty="0">
                <a:solidFill>
                  <a:srgbClr val="FF0000"/>
                </a:solidFill>
              </a:rPr>
              <a:t>Non programmed decisions </a:t>
            </a:r>
            <a:r>
              <a:rPr lang="en-US" sz="3600" b="1" dirty="0"/>
              <a:t>– Decisions made in response to situations that are unique, unstructured, or poorly defined.</a:t>
            </a:r>
            <a:endParaRPr lang="en-US" sz="3600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AD8FDD-E143-4E57-84B8-5EA1A13D3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985" y="5010938"/>
            <a:ext cx="2414268" cy="116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7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224333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2BFEDE3-C955-49B0-A319-C590EC9FCDB9}"/>
              </a:ext>
            </a:extLst>
          </p:cNvPr>
          <p:cNvSpPr txBox="1">
            <a:spLocks/>
          </p:cNvSpPr>
          <p:nvPr/>
        </p:nvSpPr>
        <p:spPr>
          <a:xfrm>
            <a:off x="838200" y="168759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Responses to Decision Situations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DDF24FC-0AEF-440C-8293-3EF62FC650C4}"/>
              </a:ext>
            </a:extLst>
          </p:cNvPr>
          <p:cNvSpPr txBox="1">
            <a:spLocks/>
          </p:cNvSpPr>
          <p:nvPr/>
        </p:nvSpPr>
        <p:spPr>
          <a:xfrm>
            <a:off x="839787" y="1814978"/>
            <a:ext cx="5157787" cy="8239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/>
              <a:t>Programmed decisions</a:t>
            </a:r>
            <a:endParaRPr lang="ar-SA" b="1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45149F61-CB04-4E51-AEB7-C532246A5812}"/>
              </a:ext>
            </a:extLst>
          </p:cNvPr>
          <p:cNvSpPr txBox="1">
            <a:spLocks/>
          </p:cNvSpPr>
          <p:nvPr/>
        </p:nvSpPr>
        <p:spPr>
          <a:xfrm>
            <a:off x="839788" y="2888165"/>
            <a:ext cx="5157787" cy="33014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Alternatives are familiar to decision makers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Responses are routine</a:t>
            </a:r>
          </a:p>
          <a:p>
            <a:endParaRPr lang="ar-SA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967184DA-AAB3-40DC-8BA5-CA08F73110CF}"/>
              </a:ext>
            </a:extLst>
          </p:cNvPr>
          <p:cNvSpPr txBox="1">
            <a:spLocks/>
          </p:cNvSpPr>
          <p:nvPr/>
        </p:nvSpPr>
        <p:spPr>
          <a:xfrm>
            <a:off x="6097588" y="1823458"/>
            <a:ext cx="5183188" cy="8239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/>
              <a:t>Non Programmed decisions</a:t>
            </a:r>
            <a:endParaRPr lang="ar-SA" b="1" dirty="0"/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F2E9F4EE-C3AC-4F16-967C-C9B923070D68}"/>
              </a:ext>
            </a:extLst>
          </p:cNvPr>
          <p:cNvSpPr txBox="1">
            <a:spLocks/>
          </p:cNvSpPr>
          <p:nvPr/>
        </p:nvSpPr>
        <p:spPr>
          <a:xfrm>
            <a:off x="6172200" y="2888165"/>
            <a:ext cx="5183188" cy="33014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Alternatives are not familiar to decision makers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 Responses require creativity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4646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B2EDD41-5663-4728-A89C-BBD63A5EBAF3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8" y="177189"/>
            <a:ext cx="9088244" cy="1365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 lnSpcReduction="2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Individual v. Organizational Making Decision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3B17B5F2-F77C-4226-8E0E-44E63DDD9103}"/>
              </a:ext>
            </a:extLst>
          </p:cNvPr>
          <p:cNvSpPr txBox="1">
            <a:spLocks noChangeArrowheads="1"/>
          </p:cNvSpPr>
          <p:nvPr/>
        </p:nvSpPr>
        <p:spPr>
          <a:xfrm>
            <a:off x="1434791" y="1549356"/>
            <a:ext cx="9314985" cy="432109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sz="3200" b="1" dirty="0">
                <a:latin typeface="Times New Roman" pitchFamily="-108" charset="0"/>
              </a:rPr>
              <a:t>What is meant by the expectation that administrators should be “decisive”?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sz="3200" b="1" dirty="0">
                <a:latin typeface="Times New Roman" pitchFamily="-108" charset="0"/>
              </a:rPr>
              <a:t> How is this different from “organizational decisions”?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sz="3200" b="1" dirty="0">
                <a:latin typeface="Times New Roman" pitchFamily="-108" charset="0"/>
              </a:rPr>
              <a:t>It is the responsibility of administrators to establish making decision processes that establish a positive culture. </a:t>
            </a:r>
          </a:p>
        </p:txBody>
      </p:sp>
    </p:spTree>
    <p:extLst>
      <p:ext uri="{BB962C8B-B14F-4D97-AF65-F5344CB8AC3E}">
        <p14:creationId xmlns:p14="http://schemas.microsoft.com/office/powerpoint/2010/main" val="265285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EE1D61F2-9A31-4A92-80E0-7D7DFB202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8" y="1458558"/>
            <a:ext cx="11644148" cy="50405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F5E2627A-A8F4-4455-BBD1-4ABD610B2426}"/>
              </a:ext>
            </a:extLst>
          </p:cNvPr>
          <p:cNvSpPr txBox="1">
            <a:spLocks noChangeArrowheads="1"/>
          </p:cNvSpPr>
          <p:nvPr/>
        </p:nvSpPr>
        <p:spPr>
          <a:xfrm>
            <a:off x="1318247" y="-66859"/>
            <a:ext cx="8497229" cy="1525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tx1"/>
                </a:solidFill>
              </a:rPr>
              <a:t>Rationality in Making Decision</a:t>
            </a:r>
          </a:p>
        </p:txBody>
      </p:sp>
    </p:spTree>
    <p:extLst>
      <p:ext uri="{BB962C8B-B14F-4D97-AF65-F5344CB8AC3E}">
        <p14:creationId xmlns:p14="http://schemas.microsoft.com/office/powerpoint/2010/main" val="139183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CCC690E6-D544-43DF-8FA8-85B68B3A5B6C}"/>
              </a:ext>
            </a:extLst>
          </p:cNvPr>
          <p:cNvSpPr txBox="1">
            <a:spLocks noChangeArrowheads="1"/>
          </p:cNvSpPr>
          <p:nvPr/>
        </p:nvSpPr>
        <p:spPr>
          <a:xfrm>
            <a:off x="1516566" y="228600"/>
            <a:ext cx="8567234" cy="1165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Rationality in Making Decision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05956E2C-152C-477B-B6DC-E6DACA6359CD}"/>
              </a:ext>
            </a:extLst>
          </p:cNvPr>
          <p:cNvSpPr txBox="1">
            <a:spLocks noChangeArrowheads="1"/>
          </p:cNvSpPr>
          <p:nvPr/>
        </p:nvSpPr>
        <p:spPr>
          <a:xfrm>
            <a:off x="520505" y="1321399"/>
            <a:ext cx="10909495" cy="4651917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Herbert Simon’s three phases of making decision :</a:t>
            </a:r>
            <a:endParaRPr lang="en-US" sz="3200" b="1" dirty="0">
              <a:latin typeface="Times New Roman" pitchFamily="18" charset="0"/>
            </a:endParaRP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Intelligence activity - gathering information regarding the need for a decision to be made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Design activity - alternatives are envisioned, developed and analyzed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Choice activity - selecting a course of action</a:t>
            </a:r>
          </a:p>
        </p:txBody>
      </p:sp>
    </p:spTree>
    <p:extLst>
      <p:ext uri="{BB962C8B-B14F-4D97-AF65-F5344CB8AC3E}">
        <p14:creationId xmlns:p14="http://schemas.microsoft.com/office/powerpoint/2010/main" val="330359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B2E30A5-5971-4823-8A48-7B79B0B9923C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Peter Drucker’s rational steps in making decision :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Define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Analyze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Develop Alternative Solutions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Decide on the Best Solution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Convert decisions into Effective Actions</a:t>
            </a:r>
          </a:p>
          <a:p>
            <a:pPr>
              <a:lnSpc>
                <a:spcPct val="110000"/>
              </a:lnSpc>
            </a:pPr>
            <a:endParaRPr lang="en-US" sz="3200" b="1" u="sng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271F1EC0-D8BC-4822-BAC9-7B0143C170D2}"/>
              </a:ext>
            </a:extLst>
          </p:cNvPr>
          <p:cNvSpPr txBox="1">
            <a:spLocks noChangeArrowheads="1"/>
          </p:cNvSpPr>
          <p:nvPr/>
        </p:nvSpPr>
        <p:spPr>
          <a:xfrm>
            <a:off x="1003610" y="228600"/>
            <a:ext cx="9080190" cy="1165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Rationality in Making Decision cont..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A6A36B6-334F-429B-A392-FA5FF4982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953" y="4125448"/>
            <a:ext cx="1685693" cy="164355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5737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2F4C5C4-1B7B-4D41-870D-7411D6677320}"/>
              </a:ext>
            </a:extLst>
          </p:cNvPr>
          <p:cNvSpPr txBox="1">
            <a:spLocks/>
          </p:cNvSpPr>
          <p:nvPr/>
        </p:nvSpPr>
        <p:spPr>
          <a:xfrm>
            <a:off x="1355183" y="1613391"/>
            <a:ext cx="9481634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dirty="0"/>
              <a:t>The above models assume that making decision is an orderly, rational process that possesses an inner logic.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dirty="0"/>
              <a:t>The steps in the process follow one another in an orderly, logical and sequential flow 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B3D6B44-3D3A-4F67-893F-A776D4418B5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52400"/>
            <a:ext cx="9481634" cy="1165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chemeClr val="tx1"/>
                </a:solidFill>
              </a:rPr>
              <a:t>Rationality in Making Decision cont..</a:t>
            </a:r>
          </a:p>
        </p:txBody>
      </p:sp>
    </p:spTree>
    <p:extLst>
      <p:ext uri="{BB962C8B-B14F-4D97-AF65-F5344CB8AC3E}">
        <p14:creationId xmlns:p14="http://schemas.microsoft.com/office/powerpoint/2010/main" val="248290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5F16F25-7FEB-498A-B3A7-B692462A6598}"/>
              </a:ext>
            </a:extLst>
          </p:cNvPr>
          <p:cNvSpPr txBox="1">
            <a:spLocks noChangeArrowheads="1"/>
          </p:cNvSpPr>
          <p:nvPr/>
        </p:nvSpPr>
        <p:spPr>
          <a:xfrm>
            <a:off x="838201" y="152400"/>
            <a:ext cx="944322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Rational  Making Decision Models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68DADCE-616E-4B10-899D-DFE6A8DD6424}"/>
              </a:ext>
            </a:extLst>
          </p:cNvPr>
          <p:cNvSpPr txBox="1">
            <a:spLocks noChangeArrowheads="1"/>
          </p:cNvSpPr>
          <p:nvPr/>
        </p:nvSpPr>
        <p:spPr>
          <a:xfrm>
            <a:off x="1115612" y="1729763"/>
            <a:ext cx="10314387" cy="435133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Some models add a “feedback loop” to make successively better decisions eventually reaching “optimal” decisions.</a:t>
            </a:r>
          </a:p>
          <a:p>
            <a:pPr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We must recognize that we generally make decisions that are called “satisficing”, that is, they are a solution that is satisfactory, but not necessarily the optimal solution. </a:t>
            </a:r>
          </a:p>
        </p:txBody>
      </p:sp>
    </p:spTree>
    <p:extLst>
      <p:ext uri="{BB962C8B-B14F-4D97-AF65-F5344CB8AC3E}">
        <p14:creationId xmlns:p14="http://schemas.microsoft.com/office/powerpoint/2010/main" val="330301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A23E2A0-DF20-4FB0-B1BE-ED72945D180B}"/>
              </a:ext>
            </a:extLst>
          </p:cNvPr>
          <p:cNvSpPr txBox="1">
            <a:spLocks/>
          </p:cNvSpPr>
          <p:nvPr/>
        </p:nvSpPr>
        <p:spPr>
          <a:xfrm>
            <a:off x="1151908" y="258268"/>
            <a:ext cx="8829907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Strategic Making Decision 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EE15B-E70A-47BD-91C1-7200F32073F1}"/>
              </a:ext>
            </a:extLst>
          </p:cNvPr>
          <p:cNvSpPr txBox="1">
            <a:spLocks/>
          </p:cNvSpPr>
          <p:nvPr/>
        </p:nvSpPr>
        <p:spPr>
          <a:xfrm>
            <a:off x="838200" y="1659721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 </a:t>
            </a:r>
            <a:r>
              <a:rPr lang="en-US" sz="3200" b="1" dirty="0">
                <a:solidFill>
                  <a:srgbClr val="FF0000"/>
                </a:solidFill>
              </a:rPr>
              <a:t>Strategic making decision occurs at the highest levels in organizations: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/>
              <a:t>      – This strategy defines the long-term direction of the firm.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/>
              <a:t>      – Two important areas for strategic decision making are: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 Strategy selection.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Evaluation of portfolios.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407000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80523C20-8818-4F22-9ABD-C1266CB26386}"/>
              </a:ext>
            </a:extLst>
          </p:cNvPr>
          <p:cNvSpPr txBox="1">
            <a:spLocks/>
          </p:cNvSpPr>
          <p:nvPr/>
        </p:nvSpPr>
        <p:spPr>
          <a:xfrm>
            <a:off x="1613589" y="97440"/>
            <a:ext cx="880620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Strategy Selection: The Strategic Making Decision Matrix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576B8FB9-71B3-4650-8B58-DF4AEB980F19}"/>
              </a:ext>
            </a:extLst>
          </p:cNvPr>
          <p:cNvSpPr txBox="1">
            <a:spLocks/>
          </p:cNvSpPr>
          <p:nvPr/>
        </p:nvSpPr>
        <p:spPr>
          <a:xfrm>
            <a:off x="1458022" y="1708500"/>
            <a:ext cx="8756873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400" b="1" dirty="0"/>
              <a:t>A two-dimensional grid used to select the best strategic alternative in light of multiple organizational objectives.</a:t>
            </a:r>
          </a:p>
          <a:p>
            <a:pPr algn="l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4400" b="1" dirty="0"/>
          </a:p>
        </p:txBody>
      </p:sp>
    </p:spTree>
    <p:extLst>
      <p:ext uri="{BB962C8B-B14F-4D97-AF65-F5344CB8AC3E}">
        <p14:creationId xmlns:p14="http://schemas.microsoft.com/office/powerpoint/2010/main" val="2825303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7E5F9C2-E5C5-4712-95F5-6C9A24F2C362}"/>
              </a:ext>
            </a:extLst>
          </p:cNvPr>
          <p:cNvSpPr txBox="1">
            <a:spLocks/>
          </p:cNvSpPr>
          <p:nvPr/>
        </p:nvSpPr>
        <p:spPr>
          <a:xfrm>
            <a:off x="1210997" y="57124"/>
            <a:ext cx="9008327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Operational Making Decision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23D773A-5EA0-43F3-AD5E-69E5B8C1A361}"/>
              </a:ext>
            </a:extLst>
          </p:cNvPr>
          <p:cNvSpPr txBox="1">
            <a:spLocks/>
          </p:cNvSpPr>
          <p:nvPr/>
        </p:nvSpPr>
        <p:spPr>
          <a:xfrm>
            <a:off x="738065" y="1622930"/>
            <a:ext cx="10515600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/>
              <a:t>Operational making decision relates to decision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sz="3600" b="1" dirty="0"/>
              <a:t>situations that cover much shorter time spans. These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sz="3600" b="1" dirty="0"/>
              <a:t>decisions are typically made at lower levels within the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sz="3600" b="1" dirty="0"/>
              <a:t>organization, but that need not always be the case.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7769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2C8C7FC-831E-4ECE-82B3-4BA2619EFF59}"/>
              </a:ext>
            </a:extLst>
          </p:cNvPr>
          <p:cNvSpPr txBox="1">
            <a:spLocks/>
          </p:cNvSpPr>
          <p:nvPr/>
        </p:nvSpPr>
        <p:spPr>
          <a:xfrm>
            <a:off x="1649402" y="165608"/>
            <a:ext cx="7914997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Applying Structure to the Making Decision Process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B3280B2-342A-4987-A500-38DA5A7CF216}"/>
              </a:ext>
            </a:extLst>
          </p:cNvPr>
          <p:cNvSpPr txBox="1">
            <a:spLocks/>
          </p:cNvSpPr>
          <p:nvPr/>
        </p:nvSpPr>
        <p:spPr>
          <a:xfrm>
            <a:off x="2172999" y="1735612"/>
            <a:ext cx="7391400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Alternative Courses of Action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– Strategies that might be implemented in a making decision      situation.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States of Nature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– Conditions over which the decision maker has little or no control.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Payoffs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– The outcomes of decision situations.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407712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8F51BF3B-FCF5-4CB9-A3CF-4D4DF8900A4C}"/>
              </a:ext>
            </a:extLst>
          </p:cNvPr>
          <p:cNvSpPr txBox="1">
            <a:spLocks/>
          </p:cNvSpPr>
          <p:nvPr/>
        </p:nvSpPr>
        <p:spPr>
          <a:xfrm>
            <a:off x="950539" y="122998"/>
            <a:ext cx="9643946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Applying Structure to the Making Decision Process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20DCDCF-0D0C-4C6B-BE3F-2738706B5190}"/>
              </a:ext>
            </a:extLst>
          </p:cNvPr>
          <p:cNvSpPr txBox="1">
            <a:spLocks/>
          </p:cNvSpPr>
          <p:nvPr/>
        </p:nvSpPr>
        <p:spPr>
          <a:xfrm>
            <a:off x="1669560" y="1545188"/>
            <a:ext cx="9155152" cy="3757148"/>
          </a:xfrm>
          <a:prstGeom prst="rect">
            <a:avLst/>
          </a:prstGeom>
          <a:ln>
            <a:noFill/>
          </a:ln>
          <a:effectLst>
            <a:glow rad="101600">
              <a:srgbClr val="FF0000">
                <a:alpha val="60000"/>
              </a:srgb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dirty="0">
                <a:solidFill>
                  <a:srgbClr val="FF0000"/>
                </a:solidFill>
              </a:rPr>
              <a:t>Payoff Table</a:t>
            </a:r>
          </a:p>
          <a:p>
            <a:pPr algn="l"/>
            <a:r>
              <a:rPr lang="en-US" sz="4000" b="1" dirty="0"/>
              <a:t>A matrix that organizes the alternative courses of action, states of nature, and payoffs for a decision situation.</a:t>
            </a:r>
            <a:endParaRPr lang="ar-SA" sz="4000" b="1" dirty="0"/>
          </a:p>
        </p:txBody>
      </p:sp>
    </p:spTree>
    <p:extLst>
      <p:ext uri="{BB962C8B-B14F-4D97-AF65-F5344CB8AC3E}">
        <p14:creationId xmlns:p14="http://schemas.microsoft.com/office/powerpoint/2010/main" val="39349142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3700451-59B9-4BF1-993B-47D09DB2A631}"/>
              </a:ext>
            </a:extLst>
          </p:cNvPr>
          <p:cNvSpPr txBox="1">
            <a:spLocks/>
          </p:cNvSpPr>
          <p:nvPr/>
        </p:nvSpPr>
        <p:spPr>
          <a:xfrm>
            <a:off x="1566052" y="165608"/>
            <a:ext cx="7729026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Techniques that Enhance Quality in Making Decision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2A8DA20-A557-4B91-9068-870123C5B366}"/>
              </a:ext>
            </a:extLst>
          </p:cNvPr>
          <p:cNvSpPr txBox="1">
            <a:spLocks/>
          </p:cNvSpPr>
          <p:nvPr/>
        </p:nvSpPr>
        <p:spPr>
          <a:xfrm>
            <a:off x="738065" y="1669898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/>
              <a:t>The manner in which the information in the payoff table is analyzed is a function of the making decision environment.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/>
              <a:t>Three different making decision environments are generally identified depending on the amount of knowledge that exists about future conditions that might occur.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74496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3700451-59B9-4BF1-993B-47D09DB2A631}"/>
              </a:ext>
            </a:extLst>
          </p:cNvPr>
          <p:cNvSpPr txBox="1">
            <a:spLocks/>
          </p:cNvSpPr>
          <p:nvPr/>
        </p:nvSpPr>
        <p:spPr>
          <a:xfrm>
            <a:off x="1566052" y="165608"/>
            <a:ext cx="7729026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Techniques that Enhance Quality in Making Decision</a:t>
            </a:r>
            <a:endParaRPr lang="ar-SA" dirty="0">
              <a:solidFill>
                <a:schemeClr val="tx1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6559BC2-2CAF-4733-8242-C1E607F5DF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4295195"/>
              </p:ext>
            </p:extLst>
          </p:nvPr>
        </p:nvGraphicFramePr>
        <p:xfrm>
          <a:off x="595664" y="2273017"/>
          <a:ext cx="10515600" cy="3902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8FA5BAD-9627-44AD-9E4A-0741BF9CF56C}"/>
              </a:ext>
            </a:extLst>
          </p:cNvPr>
          <p:cNvSpPr/>
          <p:nvPr/>
        </p:nvSpPr>
        <p:spPr>
          <a:xfrm>
            <a:off x="2327760" y="1620484"/>
            <a:ext cx="6205610" cy="523220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r>
              <a:rPr lang="en-US" sz="2800" b="1" dirty="0"/>
              <a:t>Types of Making Decision Environments:</a:t>
            </a:r>
          </a:p>
        </p:txBody>
      </p:sp>
    </p:spTree>
    <p:extLst>
      <p:ext uri="{BB962C8B-B14F-4D97-AF65-F5344CB8AC3E}">
        <p14:creationId xmlns:p14="http://schemas.microsoft.com/office/powerpoint/2010/main" val="388057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6587" y="191449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5CA6526-02F0-466E-8375-7CC7B90C00E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599341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Techniques that Enhance Quality in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Making Decision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9FEFE2F-C9C6-4761-8690-81CB6B041399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b="1" u="sng" dirty="0">
                <a:solidFill>
                  <a:srgbClr val="FF0000"/>
                </a:solidFill>
              </a:rPr>
              <a:t>Types of Making Decision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making Decision under certainty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/>
              <a:t>• In making decision under certainty, the decision maker knows with certainty what conditions will subsequently occur and affect the decision outcomes.</a:t>
            </a:r>
          </a:p>
          <a:p>
            <a:pPr marL="0" indent="0">
              <a:buClr>
                <a:srgbClr val="FF0000"/>
              </a:buClr>
              <a:buNone/>
            </a:pP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43429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6587" y="191449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5CA6526-02F0-466E-8375-7CC7B90C00E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599341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Techniques that Enhance Quality in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Making Decision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9FEFE2F-C9C6-4761-8690-81CB6B041399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u="sng" dirty="0">
                <a:solidFill>
                  <a:srgbClr val="FF0000"/>
                </a:solidFill>
              </a:rPr>
              <a:t>Types of Making Decision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making Decision under risk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• In making decision under risk, the probabilities are used to obtain expected values of outcomes for each decision alternative.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397843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A0F5146-ECAB-481D-989E-283FF5B5CE4E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Techniques that Enhance Quality in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Making Decision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2013461-A75B-4F85-BD20-50EB2315E9BA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u="sng" dirty="0">
                <a:solidFill>
                  <a:srgbClr val="FF0000"/>
                </a:solidFill>
              </a:rPr>
              <a:t>Types of Making Decision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making Decision under risk (topics)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• Expected value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   The product of a payoff and its probability of occurrence.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• Expected monetary value (EMV)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   The sum of each expected value for an alternative.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• Decision tree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   A branching diagram that illustrates the alternatives.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  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b="1" u="sng" dirty="0">
                <a:highlight>
                  <a:srgbClr val="FFFF00"/>
                </a:highlight>
              </a:rPr>
              <a:t>states of nature for a decision situation</a:t>
            </a:r>
            <a:r>
              <a:rPr lang="en-US" b="1" dirty="0">
                <a:highlight>
                  <a:srgbClr val="FFFF00"/>
                </a:highlight>
              </a:rPr>
              <a:t>.</a:t>
            </a:r>
            <a:endParaRPr lang="ar-SA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1396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45E480F-4862-44A9-9B6C-8D19D5FE6718}"/>
              </a:ext>
            </a:extLst>
          </p:cNvPr>
          <p:cNvSpPr txBox="1">
            <a:spLocks/>
          </p:cNvSpPr>
          <p:nvPr/>
        </p:nvSpPr>
        <p:spPr>
          <a:xfrm>
            <a:off x="445359" y="211617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Techniques that Enhance Quality in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Making Decision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089257A-D73E-4786-BACA-76971C110EEB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u="sng" dirty="0">
                <a:solidFill>
                  <a:srgbClr val="FF0000"/>
                </a:solidFill>
              </a:rPr>
              <a:t>Types of Decision Making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 making Decision under uncertainty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  In some cases a decision maker cannot assess the probability of occurrence for the various states of nature.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 When no probabilities are available, the situation is referred to as making decision under uncertainty.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74865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2350" y="1662472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CCF10358-692B-410B-B27D-0C2C4B01FDFB}"/>
              </a:ext>
            </a:extLst>
          </p:cNvPr>
          <p:cNvSpPr txBox="1">
            <a:spLocks noChangeArrowheads="1"/>
          </p:cNvSpPr>
          <p:nvPr/>
        </p:nvSpPr>
        <p:spPr>
          <a:xfrm>
            <a:off x="1059366" y="228600"/>
            <a:ext cx="922763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Making Decision Under Uncertainty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0057BBAF-9F81-49B8-9574-29F47A80957C}"/>
              </a:ext>
            </a:extLst>
          </p:cNvPr>
          <p:cNvSpPr txBox="1">
            <a:spLocks noChangeArrowheads="1"/>
          </p:cNvSpPr>
          <p:nvPr/>
        </p:nvSpPr>
        <p:spPr>
          <a:xfrm>
            <a:off x="1559505" y="2164649"/>
            <a:ext cx="10111670" cy="41148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Several outcomes possible for each course of action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but the decision maker does not know, or cannot estimate the probability of occurrence 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More difficult - insufficient information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Assessing the decision maker's (and/or the organizational) attitude toward risk</a:t>
            </a:r>
          </a:p>
          <a:p>
            <a:pPr marL="0" indent="0">
              <a:buClr>
                <a:srgbClr val="FF0000"/>
              </a:buClr>
              <a:buSzPct val="100000"/>
              <a:buFont typeface="Arial" panose="020B0604020202020204" pitchFamily="34" charset="0"/>
              <a:buNone/>
            </a:pPr>
            <a:br>
              <a:rPr lang="en-US" altLang="ar-SA" sz="3200" b="1" dirty="0">
                <a:latin typeface="Times New Roman" panose="02020603050405020304" pitchFamily="18" charset="0"/>
              </a:rPr>
            </a:br>
            <a:endParaRPr lang="en-US" altLang="ar-SA" sz="32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59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21EDD52-0122-4679-8BB3-A44E706A8594}"/>
              </a:ext>
            </a:extLst>
          </p:cNvPr>
          <p:cNvSpPr txBox="1">
            <a:spLocks noChangeArrowheads="1"/>
          </p:cNvSpPr>
          <p:nvPr/>
        </p:nvSpPr>
        <p:spPr>
          <a:xfrm>
            <a:off x="1730325" y="228600"/>
            <a:ext cx="79229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</a:pPr>
            <a:r>
              <a:rPr lang="en-US" altLang="ar-SA" b="1" dirty="0">
                <a:latin typeface="Calibri" panose="020F0502020204030204" pitchFamily="34" charset="0"/>
              </a:rPr>
              <a:t>Making Decision </a:t>
            </a:r>
            <a:r>
              <a:rPr lang="en-US" altLang="ar-SA" b="1" dirty="0">
                <a:solidFill>
                  <a:srgbClr val="FF0000"/>
                </a:solidFill>
                <a:latin typeface="Calibri" panose="020F0502020204030204" pitchFamily="34" charset="0"/>
              </a:rPr>
              <a:t>Under Risk </a:t>
            </a:r>
            <a:r>
              <a:rPr lang="en-US" altLang="ar-SA" b="1" dirty="0">
                <a:latin typeface="Calibri" panose="020F0502020204030204" pitchFamily="34" charset="0"/>
              </a:rPr>
              <a:t>(Risk Analysis)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CAB7C194-79E0-47E5-AF0B-A9FFA0F71A37}"/>
              </a:ext>
            </a:extLst>
          </p:cNvPr>
          <p:cNvSpPr txBox="1">
            <a:spLocks noChangeArrowheads="1"/>
          </p:cNvSpPr>
          <p:nvPr/>
        </p:nvSpPr>
        <p:spPr>
          <a:xfrm>
            <a:off x="1460810" y="1806575"/>
            <a:ext cx="9455719" cy="4114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Probabilistic or stochastic decision situation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Must consider several possible outcomes for each alternative, each with a probability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Long-run probabilities of the occurrences of the given outcomes are assumed known or estimated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Assess the (</a:t>
            </a:r>
            <a:r>
              <a:rPr lang="en-US" altLang="ar-SA" sz="3200" b="1" i="1" dirty="0">
                <a:latin typeface="Times New Roman" panose="02020603050405020304" pitchFamily="18" charset="0"/>
              </a:rPr>
              <a:t>calculated</a:t>
            </a:r>
            <a:r>
              <a:rPr lang="en-US" altLang="ar-SA" sz="3200" b="1" dirty="0">
                <a:latin typeface="Times New Roman" panose="02020603050405020304" pitchFamily="18" charset="0"/>
              </a:rPr>
              <a:t>) degree of risk associated with each alternative </a:t>
            </a:r>
          </a:p>
        </p:txBody>
      </p:sp>
    </p:spTree>
    <p:extLst>
      <p:ext uri="{BB962C8B-B14F-4D97-AF65-F5344CB8AC3E}">
        <p14:creationId xmlns:p14="http://schemas.microsoft.com/office/powerpoint/2010/main" val="288405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7F499F6-330D-4C5A-9726-546541E96835}"/>
              </a:ext>
            </a:extLst>
          </p:cNvPr>
          <p:cNvSpPr txBox="1">
            <a:spLocks noChangeArrowheads="1"/>
          </p:cNvSpPr>
          <p:nvPr/>
        </p:nvSpPr>
        <p:spPr>
          <a:xfrm>
            <a:off x="1193180" y="228600"/>
            <a:ext cx="860874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Risk Analysis</a:t>
            </a: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FC86E188-396E-4ED6-9EAD-0A94315F01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9522220"/>
              </p:ext>
            </p:extLst>
          </p:nvPr>
        </p:nvGraphicFramePr>
        <p:xfrm>
          <a:off x="1037063" y="2062976"/>
          <a:ext cx="10080703" cy="3885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769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427756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E2888A9-F9D5-4BF0-936B-F6F4C169134D}"/>
              </a:ext>
            </a:extLst>
          </p:cNvPr>
          <p:cNvSpPr txBox="1">
            <a:spLocks/>
          </p:cNvSpPr>
          <p:nvPr/>
        </p:nvSpPr>
        <p:spPr>
          <a:xfrm>
            <a:off x="657232" y="264863"/>
            <a:ext cx="1009185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Ethical and Social Implications in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Making Decision</a:t>
            </a:r>
            <a:endParaRPr lang="ar-SA" dirty="0">
              <a:solidFill>
                <a:schemeClr val="tx1"/>
              </a:solidFill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4BF012D5-A248-41A8-A8BB-8CD1E41E3B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248456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417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2BA95DD5-D135-4A95-A845-1D311FF1F9E4}"/>
              </a:ext>
            </a:extLst>
          </p:cNvPr>
          <p:cNvSpPr txBox="1">
            <a:spLocks noChangeArrowheads="1"/>
          </p:cNvSpPr>
          <p:nvPr/>
        </p:nvSpPr>
        <p:spPr>
          <a:xfrm>
            <a:off x="2012305" y="110166"/>
            <a:ext cx="8446788" cy="1191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Participative Making Decision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2CEA8751-B5A1-4EC6-9EB0-A94FE63A81CF}"/>
              </a:ext>
            </a:extLst>
          </p:cNvPr>
          <p:cNvSpPr txBox="1">
            <a:spLocks noChangeArrowheads="1"/>
          </p:cNvSpPr>
          <p:nvPr/>
        </p:nvSpPr>
        <p:spPr>
          <a:xfrm>
            <a:off x="2012305" y="1256274"/>
            <a:ext cx="8361556" cy="435133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Monotype Sorts"/>
              <a:buNone/>
            </a:pP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Potential benefits:</a:t>
            </a:r>
          </a:p>
          <a:p>
            <a:pPr lvl="1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Make better decisions</a:t>
            </a:r>
          </a:p>
          <a:p>
            <a:pPr lvl="1" algn="l">
              <a:buFont typeface="Wingdings" panose="05000000000000000000" pitchFamily="2" charset="2"/>
              <a:buChar char="q"/>
            </a:pPr>
            <a:endParaRPr lang="en-US" sz="3200" b="1" dirty="0">
              <a:latin typeface="Times New Roman" pitchFamily="18" charset="0"/>
            </a:endParaRPr>
          </a:p>
          <a:p>
            <a:pPr lvl="1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Enhance the growth and development of participants</a:t>
            </a:r>
          </a:p>
        </p:txBody>
      </p:sp>
    </p:spTree>
    <p:extLst>
      <p:ext uri="{BB962C8B-B14F-4D97-AF65-F5344CB8AC3E}">
        <p14:creationId xmlns:p14="http://schemas.microsoft.com/office/powerpoint/2010/main" val="15632535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FEC2E48-F7D7-4990-A1FD-A1719B6CCF01}"/>
              </a:ext>
            </a:extLst>
          </p:cNvPr>
          <p:cNvSpPr txBox="1">
            <a:spLocks noChangeArrowheads="1"/>
          </p:cNvSpPr>
          <p:nvPr/>
        </p:nvSpPr>
        <p:spPr>
          <a:xfrm>
            <a:off x="1248937" y="237892"/>
            <a:ext cx="8686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Participative or Democratic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246428E3-3B98-4340-AC78-2B8194FDB342}"/>
              </a:ext>
            </a:extLst>
          </p:cNvPr>
          <p:cNvSpPr txBox="1">
            <a:spLocks noChangeArrowheads="1"/>
          </p:cNvSpPr>
          <p:nvPr/>
        </p:nvSpPr>
        <p:spPr>
          <a:xfrm>
            <a:off x="961706" y="1600166"/>
            <a:ext cx="10268588" cy="4800600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Democratic making decision may involve a vote, with the majority winning.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The leader should work with participants in the organization to establish a process for making decisions.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Participants should evaluate how the process is working and suggest changes for making the process better. </a:t>
            </a:r>
          </a:p>
        </p:txBody>
      </p:sp>
    </p:spTree>
    <p:extLst>
      <p:ext uri="{BB962C8B-B14F-4D97-AF65-F5344CB8AC3E}">
        <p14:creationId xmlns:p14="http://schemas.microsoft.com/office/powerpoint/2010/main" val="253315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B30F9D2-C095-4937-AF74-6FA20FF2170D}"/>
              </a:ext>
            </a:extLst>
          </p:cNvPr>
          <p:cNvSpPr txBox="1">
            <a:spLocks noChangeArrowheads="1"/>
          </p:cNvSpPr>
          <p:nvPr/>
        </p:nvSpPr>
        <p:spPr>
          <a:xfrm>
            <a:off x="1694985" y="304800"/>
            <a:ext cx="813481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Making Decision Process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3055F31-B1A6-467E-B63A-AD52296F9D71}"/>
              </a:ext>
            </a:extLst>
          </p:cNvPr>
          <p:cNvSpPr txBox="1">
            <a:spLocks noChangeArrowheads="1"/>
          </p:cNvSpPr>
          <p:nvPr/>
        </p:nvSpPr>
        <p:spPr>
          <a:xfrm>
            <a:off x="1533380" y="1989573"/>
            <a:ext cx="8915400" cy="41148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SA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Systematic Making  Decision Process (Simon, 1977)</a:t>
            </a: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	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                       Modeling is Essential to the Process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endParaRPr lang="en-US" altLang="ar-SA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65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47729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8BD944F-1234-4437-87FC-D3103516F62F}"/>
              </a:ext>
            </a:extLst>
          </p:cNvPr>
          <p:cNvSpPr txBox="1">
            <a:spLocks noChangeArrowheads="1"/>
          </p:cNvSpPr>
          <p:nvPr/>
        </p:nvSpPr>
        <p:spPr>
          <a:xfrm>
            <a:off x="1159726" y="1616927"/>
            <a:ext cx="9799005" cy="5104548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Intelligence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Reality is examined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problem is identified and defined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Design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Representative model is constructed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model is validated and evaluation criteria are set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Choice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Includes a proposed solution to the </a:t>
            </a:r>
            <a:r>
              <a:rPr lang="en-US" altLang="ar-SA" sz="2000" b="1" i="1" dirty="0">
                <a:latin typeface="Times New Roman" panose="02020603050405020304" pitchFamily="18" charset="0"/>
              </a:rPr>
              <a:t>model</a:t>
            </a:r>
            <a:r>
              <a:rPr lang="en-US" altLang="ar-SA" sz="2000" b="1" dirty="0">
                <a:latin typeface="Times New Roman" panose="02020603050405020304" pitchFamily="18" charset="0"/>
              </a:rPr>
              <a:t>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If reasonable, move on to the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Implementation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Solution to the original problem</a:t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>Failure: Return to the modeling process</a:t>
            </a:r>
          </a:p>
          <a:p>
            <a:pPr lvl="1"/>
            <a:endParaRPr lang="en-US" altLang="ar-SA" sz="2000" b="1" dirty="0">
              <a:latin typeface="Times New Roman" panose="02020603050405020304" pitchFamily="18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86EE4725-2A0D-4B48-9BC4-DAF17099AE7C}"/>
              </a:ext>
            </a:extLst>
          </p:cNvPr>
          <p:cNvSpPr txBox="1">
            <a:spLocks noChangeArrowheads="1"/>
          </p:cNvSpPr>
          <p:nvPr/>
        </p:nvSpPr>
        <p:spPr>
          <a:xfrm>
            <a:off x="936703" y="337329"/>
            <a:ext cx="909382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 Making Decision Process cont.. </a:t>
            </a:r>
          </a:p>
        </p:txBody>
      </p:sp>
    </p:spTree>
    <p:extLst>
      <p:ext uri="{BB962C8B-B14F-4D97-AF65-F5344CB8AC3E}">
        <p14:creationId xmlns:p14="http://schemas.microsoft.com/office/powerpoint/2010/main" val="141071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47729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Content Placeholder 3">
            <a:extLst>
              <a:ext uri="{FF2B5EF4-FFF2-40B4-BE49-F238E27FC236}">
                <a16:creationId xmlns:a16="http://schemas.microsoft.com/office/drawing/2014/main" id="{E43BB4F7-9B88-4E03-8FA5-BD0259345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65" y="1702000"/>
            <a:ext cx="9831659" cy="43513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49DFFFC6-67D4-4791-B504-20DC98EDC6E5}"/>
              </a:ext>
            </a:extLst>
          </p:cNvPr>
          <p:cNvSpPr txBox="1">
            <a:spLocks noChangeArrowheads="1"/>
          </p:cNvSpPr>
          <p:nvPr/>
        </p:nvSpPr>
        <p:spPr>
          <a:xfrm>
            <a:off x="932988" y="211573"/>
            <a:ext cx="909382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 Making Decision Process cont.. </a:t>
            </a:r>
          </a:p>
        </p:txBody>
      </p:sp>
    </p:spTree>
    <p:extLst>
      <p:ext uri="{BB962C8B-B14F-4D97-AF65-F5344CB8AC3E}">
        <p14:creationId xmlns:p14="http://schemas.microsoft.com/office/powerpoint/2010/main" val="180668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34082B10-B99A-4732-AE46-DF9D17D63349}"/>
              </a:ext>
            </a:extLst>
          </p:cNvPr>
          <p:cNvSpPr txBox="1">
            <a:spLocks noChangeArrowheads="1"/>
          </p:cNvSpPr>
          <p:nvPr/>
        </p:nvSpPr>
        <p:spPr>
          <a:xfrm>
            <a:off x="1563339" y="15240"/>
            <a:ext cx="845262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Measuring Outcomes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741F2BE8-464B-47AC-92C9-4C77157B0022}"/>
              </a:ext>
            </a:extLst>
          </p:cNvPr>
          <p:cNvSpPr txBox="1">
            <a:spLocks noChangeArrowheads="1"/>
          </p:cNvSpPr>
          <p:nvPr/>
        </p:nvSpPr>
        <p:spPr>
          <a:xfrm>
            <a:off x="2032082" y="1780478"/>
            <a:ext cx="7069716" cy="4696522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Goal attainment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profit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Minimize cost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Customer satisfaction level (minimize number of complaints)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quality or satisfaction ratings (surveys)</a:t>
            </a:r>
          </a:p>
        </p:txBody>
      </p:sp>
    </p:spTree>
    <p:extLst>
      <p:ext uri="{BB962C8B-B14F-4D97-AF65-F5344CB8AC3E}">
        <p14:creationId xmlns:p14="http://schemas.microsoft.com/office/powerpoint/2010/main" val="7433305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79F21B3-B61B-48B0-BDA1-09887BA4954D}" vid="{E6669F51-FE8B-4485-B831-E535B45CEA1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1193</TotalTime>
  <Words>1778</Words>
  <Application>Microsoft Office PowerPoint</Application>
  <PresentationFormat>Widescreen</PresentationFormat>
  <Paragraphs>316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Aharoni</vt:lpstr>
      <vt:lpstr>Arial</vt:lpstr>
      <vt:lpstr>Calibri</vt:lpstr>
      <vt:lpstr>Calibri Light</vt:lpstr>
      <vt:lpstr>Monotype Sorts</vt:lpstr>
      <vt:lpstr>Times New Roman</vt:lpstr>
      <vt:lpstr>Wingdings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mohammad ahmed</cp:lastModifiedBy>
  <cp:revision>87</cp:revision>
  <dcterms:created xsi:type="dcterms:W3CDTF">2023-04-29T09:08:23Z</dcterms:created>
  <dcterms:modified xsi:type="dcterms:W3CDTF">2024-02-28T00:11:05Z</dcterms:modified>
</cp:coreProperties>
</file>