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8" r:id="rId3"/>
    <p:sldId id="303" r:id="rId4"/>
    <p:sldId id="261" r:id="rId5"/>
    <p:sldId id="262" r:id="rId6"/>
    <p:sldId id="263" r:id="rId7"/>
    <p:sldId id="264" r:id="rId8"/>
    <p:sldId id="266" r:id="rId9"/>
    <p:sldId id="267" r:id="rId10"/>
    <p:sldId id="268" r:id="rId11"/>
    <p:sldId id="271" r:id="rId12"/>
    <p:sldId id="272" r:id="rId13"/>
    <p:sldId id="273" r:id="rId14"/>
    <p:sldId id="274" r:id="rId15"/>
    <p:sldId id="276" r:id="rId16"/>
    <p:sldId id="278" r:id="rId17"/>
    <p:sldId id="279" r:id="rId18"/>
    <p:sldId id="282" r:id="rId19"/>
    <p:sldId id="283" r:id="rId20"/>
    <p:sldId id="284" r:id="rId21"/>
    <p:sldId id="285" r:id="rId22"/>
    <p:sldId id="287" r:id="rId23"/>
    <p:sldId id="288" r:id="rId24"/>
    <p:sldId id="289" r:id="rId25"/>
    <p:sldId id="291" r:id="rId26"/>
    <p:sldId id="292" r:id="rId27"/>
    <p:sldId id="293" r:id="rId28"/>
    <p:sldId id="294" r:id="rId29"/>
    <p:sldId id="295" r:id="rId30"/>
    <p:sldId id="296" r:id="rId31"/>
    <p:sldId id="297" r:id="rId32"/>
    <p:sldId id="30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70314" y="4202692"/>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 y="422122"/>
            <a:ext cx="8516983" cy="1972334"/>
          </a:xfrm>
          <a:prstGeom prst="rect">
            <a:avLst/>
          </a:prstGeom>
        </p:spPr>
      </p:pic>
      <p:pic>
        <p:nvPicPr>
          <p:cNvPr id="13" name="Picture 12"/>
          <p:cNvPicPr>
            <a:picLocks noChangeAspect="1"/>
          </p:cNvPicPr>
          <p:nvPr/>
        </p:nvPicPr>
        <p:blipFill>
          <a:blip r:embed="rId6"/>
          <a:stretch>
            <a:fillRect/>
          </a:stretch>
        </p:blipFill>
        <p:spPr>
          <a:xfrm>
            <a:off x="5094515" y="3125529"/>
            <a:ext cx="7097485" cy="2138802"/>
          </a:xfrm>
          <a:prstGeom prst="rect">
            <a:avLst/>
          </a:prstGeom>
        </p:spPr>
      </p:pic>
      <p:sp>
        <p:nvSpPr>
          <p:cNvPr id="14" name="TextBox 13"/>
          <p:cNvSpPr txBox="1"/>
          <p:nvPr/>
        </p:nvSpPr>
        <p:spPr>
          <a:xfrm>
            <a:off x="70314" y="601293"/>
            <a:ext cx="7876765" cy="1631216"/>
          </a:xfrm>
          <a:prstGeom prst="rect">
            <a:avLst/>
          </a:prstGeom>
          <a:noFill/>
        </p:spPr>
        <p:txBody>
          <a:bodyPr wrap="square" rtlCol="0">
            <a:spAutoFit/>
          </a:bodyPr>
          <a:lstStyle/>
          <a:p>
            <a:r>
              <a:rPr lang="en-US" sz="2800" b="1" dirty="0">
                <a:solidFill>
                  <a:schemeClr val="bg1"/>
                </a:solidFill>
              </a:rPr>
              <a:t>Project Team and Stakeholder </a:t>
            </a:r>
            <a:r>
              <a:rPr lang="en-US" sz="2800" b="1" dirty="0" smtClean="0">
                <a:solidFill>
                  <a:schemeClr val="bg1"/>
                </a:solidFill>
              </a:rPr>
              <a:t>Management</a:t>
            </a:r>
          </a:p>
          <a:p>
            <a:r>
              <a:rPr lang="en-US" sz="3600" b="1" dirty="0" smtClean="0">
                <a:solidFill>
                  <a:srgbClr val="FFFF00"/>
                </a:solidFill>
                <a:latin typeface="Tajawal Medium" panose="00000600000000000000" pitchFamily="2" charset="-78"/>
                <a:cs typeface="Tajawal Medium" panose="00000600000000000000" pitchFamily="2" charset="-78"/>
              </a:rPr>
              <a:t>Prepared </a:t>
            </a:r>
            <a:r>
              <a:rPr lang="en-US" sz="3600" b="1" dirty="0">
                <a:solidFill>
                  <a:srgbClr val="FFFF00"/>
                </a:solidFill>
                <a:latin typeface="Tajawal Medium" panose="00000600000000000000" pitchFamily="2" charset="-78"/>
                <a:cs typeface="Tajawal Medium" panose="00000600000000000000" pitchFamily="2" charset="-78"/>
              </a:rPr>
              <a:t>by Dr. Adam Yagoub</a:t>
            </a:r>
          </a:p>
          <a:p>
            <a:r>
              <a:rPr lang="en-US" sz="3600" b="1" dirty="0" smtClean="0">
                <a:solidFill>
                  <a:srgbClr val="FF9518"/>
                </a:solidFill>
                <a:latin typeface="Tajawal Medium" panose="00000600000000000000" pitchFamily="2" charset="-78"/>
                <a:cs typeface="Tajawal Medium" panose="00000600000000000000" pitchFamily="2" charset="-78"/>
              </a:rPr>
              <a:t>Lecture 2</a:t>
            </a:r>
            <a:endParaRPr lang="en-US" sz="3600"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5570009" y="3209559"/>
            <a:ext cx="6621992" cy="1754326"/>
          </a:xfrm>
          <a:prstGeom prst="rect">
            <a:avLst/>
          </a:prstGeom>
          <a:noFill/>
        </p:spPr>
        <p:txBody>
          <a:bodyPr wrap="square" rtlCol="0">
            <a:spAutoFit/>
          </a:bodyPr>
          <a:lstStyle/>
          <a:p>
            <a:r>
              <a:rPr lang="en-US" sz="3600" b="1" dirty="0" smtClean="0">
                <a:solidFill>
                  <a:srgbClr val="FFFF00"/>
                </a:solidFill>
                <a:latin typeface="Tajawal Medium" panose="00000600000000000000" pitchFamily="2" charset="-78"/>
                <a:cs typeface="Tajawal Medium" panose="00000600000000000000" pitchFamily="2" charset="-78"/>
              </a:rPr>
              <a:t>PGM 341</a:t>
            </a:r>
          </a:p>
          <a:p>
            <a:r>
              <a:rPr lang="en-US" sz="3600" b="1" dirty="0">
                <a:solidFill>
                  <a:srgbClr val="FFFF00"/>
                </a:solidFill>
                <a:latin typeface="Tajawal Medium" panose="00000600000000000000" pitchFamily="2" charset="-78"/>
                <a:cs typeface="Tajawal Medium" panose="00000600000000000000" pitchFamily="2" charset="-78"/>
              </a:rPr>
              <a:t>the search for the high-performing team</a:t>
            </a:r>
          </a:p>
        </p:txBody>
      </p:sp>
    </p:spTree>
    <p:extLst>
      <p:ext uri="{BB962C8B-B14F-4D97-AF65-F5344CB8AC3E}">
        <p14:creationId xmlns:p14="http://schemas.microsoft.com/office/powerpoint/2010/main" val="1870429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1823539"/>
            <a:ext cx="11090365" cy="4584499"/>
          </a:xfrm>
        </p:spPr>
        <p:txBody>
          <a:bodyPr>
            <a:normAutofit fontScale="92500" lnSpcReduction="20000"/>
          </a:bodyPr>
          <a:lstStyle/>
          <a:p>
            <a:pPr marL="0" indent="0">
              <a:buNone/>
            </a:pPr>
            <a:r>
              <a:rPr lang="en-US" dirty="0"/>
              <a:t>Lecture 1: Determining the Direction and Initial Specifications of a Project.</a:t>
            </a:r>
          </a:p>
          <a:p>
            <a:pPr marL="0" indent="0">
              <a:buNone/>
            </a:pPr>
            <a:r>
              <a:rPr lang="en-US" b="1" dirty="0">
                <a:solidFill>
                  <a:srgbClr val="00B050"/>
                </a:solidFill>
              </a:rPr>
              <a:t>Lecture 2: the search for the high-performing team.</a:t>
            </a:r>
          </a:p>
          <a:p>
            <a:pPr marL="0" indent="0">
              <a:buNone/>
            </a:pPr>
            <a:r>
              <a:rPr lang="en-US" dirty="0"/>
              <a:t>Lecture 3: Context: Laying the Foundation for Team Success.</a:t>
            </a:r>
          </a:p>
          <a:p>
            <a:pPr marL="0" indent="0">
              <a:buNone/>
            </a:pPr>
            <a:r>
              <a:rPr lang="en-US" dirty="0"/>
              <a:t>Lecture 4: Composition: Getting the Right People on the Bus.</a:t>
            </a:r>
          </a:p>
          <a:p>
            <a:pPr marL="0" indent="0">
              <a:buNone/>
            </a:pPr>
            <a:r>
              <a:rPr lang="en-US" dirty="0"/>
              <a:t>Lecture 5: competencies: Developing Team Skills for High Performance.</a:t>
            </a:r>
          </a:p>
          <a:p>
            <a:pPr marL="0" indent="0">
              <a:buNone/>
            </a:pPr>
            <a:r>
              <a:rPr lang="en-US" dirty="0"/>
              <a:t>Lecture 6: Change: Devising More Effective Ways of Working Together.</a:t>
            </a:r>
          </a:p>
          <a:p>
            <a:pPr marL="0" indent="0">
              <a:buNone/>
            </a:pPr>
            <a:r>
              <a:rPr lang="en-US" dirty="0"/>
              <a:t>Lecture 7: The Project Team’s Environment (Stakeholders, Developing and Using Project Networks).</a:t>
            </a:r>
          </a:p>
          <a:p>
            <a:pPr marL="0" indent="0">
              <a:buNone/>
            </a:pPr>
            <a:r>
              <a:rPr lang="en-US" dirty="0"/>
              <a:t>Lecture 8: Leading Project Teams.</a:t>
            </a:r>
          </a:p>
          <a:p>
            <a:pPr marL="0" indent="0">
              <a:buNone/>
            </a:pPr>
            <a:r>
              <a:rPr lang="en-US" dirty="0"/>
              <a:t>Lecture 9: Managing Conflict in the Team.</a:t>
            </a:r>
          </a:p>
          <a:p>
            <a:pPr marL="0" indent="0">
              <a:buNone/>
            </a:pPr>
            <a:r>
              <a:rPr lang="en-US" dirty="0"/>
              <a:t>Lecture 10: Writing Project Reports.</a:t>
            </a:r>
            <a:endParaRPr lang="en-US" b="1" dirty="0"/>
          </a:p>
          <a:p>
            <a:pPr marL="0" indent="0" algn="just">
              <a:buNone/>
            </a:pPr>
            <a:endParaRPr lang="en-US"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6" name="Rectangle 5"/>
          <p:cNvSpPr/>
          <p:nvPr/>
        </p:nvSpPr>
        <p:spPr>
          <a:xfrm>
            <a:off x="3853543" y="664496"/>
            <a:ext cx="4519748" cy="707886"/>
          </a:xfrm>
          <a:prstGeom prst="rect">
            <a:avLst/>
          </a:prstGeom>
        </p:spPr>
        <p:txBody>
          <a:bodyPr wrap="square">
            <a:spAutoFit/>
          </a:bodyPr>
          <a:lstStyle/>
          <a:p>
            <a:r>
              <a:rPr lang="en-US" sz="4000" dirty="0" smtClean="0">
                <a:solidFill>
                  <a:srgbClr val="FFFF00"/>
                </a:solidFill>
              </a:rPr>
              <a:t>Course Outline </a:t>
            </a:r>
            <a:endParaRPr lang="en-US" sz="4000" dirty="0">
              <a:solidFill>
                <a:srgbClr val="FFFF00"/>
              </a:solidFill>
            </a:endParaRP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605185"/>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Tree>
    <p:extLst>
      <p:ext uri="{BB962C8B-B14F-4D97-AF65-F5344CB8AC3E}">
        <p14:creationId xmlns:p14="http://schemas.microsoft.com/office/powerpoint/2010/main" val="23753317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38693"/>
            <a:ext cx="10515600" cy="4351338"/>
          </a:xfrm>
        </p:spPr>
        <p:txBody>
          <a:bodyPr>
            <a:normAutofit/>
          </a:bodyPr>
          <a:lstStyle/>
          <a:p>
            <a:pPr marL="0" indent="0">
              <a:buNone/>
            </a:pPr>
            <a:r>
              <a:rPr lang="en-US" dirty="0"/>
              <a:t>1. the search for the high-performing team.</a:t>
            </a:r>
          </a:p>
          <a:p>
            <a:pPr marL="0" indent="0">
              <a:buNone/>
            </a:pPr>
            <a:r>
              <a:rPr lang="en-US" dirty="0"/>
              <a:t>2. Determinants of High-Performing Teams: The Four Cs.</a:t>
            </a:r>
          </a:p>
          <a:p>
            <a:pPr marL="0" indent="0">
              <a:buNone/>
            </a:pPr>
            <a:r>
              <a:rPr lang="en-US" dirty="0"/>
              <a:t>3. Context for the Team.</a:t>
            </a:r>
          </a:p>
          <a:p>
            <a:pPr marL="0" indent="0">
              <a:buNone/>
            </a:pPr>
            <a:r>
              <a:rPr lang="en-US" dirty="0"/>
              <a:t>4. Composition of the Team.</a:t>
            </a:r>
          </a:p>
          <a:p>
            <a:pPr marL="0" indent="0">
              <a:buNone/>
            </a:pPr>
            <a:r>
              <a:rPr lang="en-US" dirty="0"/>
              <a:t>5. Competencies of the Team. </a:t>
            </a:r>
          </a:p>
          <a:p>
            <a:pPr marL="0" indent="0">
              <a:buNone/>
            </a:pPr>
            <a:r>
              <a:rPr lang="en-US" dirty="0"/>
              <a:t>6. Change Management Skills of the Team.</a:t>
            </a:r>
          </a:p>
          <a:p>
            <a:pPr marL="0" indent="0">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Rectangle 4"/>
          <p:cNvSpPr/>
          <p:nvPr/>
        </p:nvSpPr>
        <p:spPr>
          <a:xfrm>
            <a:off x="4207671" y="664496"/>
            <a:ext cx="5236775" cy="707886"/>
          </a:xfrm>
          <a:prstGeom prst="rect">
            <a:avLst/>
          </a:prstGeom>
        </p:spPr>
        <p:txBody>
          <a:bodyPr wrap="square">
            <a:spAutoFit/>
          </a:bodyPr>
          <a:lstStyle/>
          <a:p>
            <a:r>
              <a:rPr lang="en-US" sz="4000" b="1" dirty="0" smtClean="0">
                <a:solidFill>
                  <a:srgbClr val="FFFF00"/>
                </a:solidFill>
              </a:rPr>
              <a:t>Lecture </a:t>
            </a:r>
            <a:r>
              <a:rPr lang="en-US" sz="4000" b="1" dirty="0">
                <a:solidFill>
                  <a:srgbClr val="FFFF00"/>
                </a:solidFill>
              </a:rPr>
              <a:t>Outline </a:t>
            </a:r>
          </a:p>
        </p:txBody>
      </p:sp>
      <p:sp>
        <p:nvSpPr>
          <p:cNvPr id="6" name="TextBox 5"/>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605185"/>
            <a:ext cx="9902229" cy="204838"/>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Tree>
    <p:extLst>
      <p:ext uri="{BB962C8B-B14F-4D97-AF65-F5344CB8AC3E}">
        <p14:creationId xmlns:p14="http://schemas.microsoft.com/office/powerpoint/2010/main" val="12518154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1959" y="1994243"/>
            <a:ext cx="11299370" cy="4351338"/>
          </a:xfrm>
        </p:spPr>
        <p:txBody>
          <a:bodyPr>
            <a:normAutofit/>
          </a:bodyPr>
          <a:lstStyle/>
          <a:p>
            <a:pPr marL="0" indent="0" algn="just">
              <a:buNone/>
            </a:pPr>
            <a:r>
              <a:rPr lang="en-US" b="1" dirty="0">
                <a:solidFill>
                  <a:srgbClr val="FF0000"/>
                </a:solidFill>
              </a:rPr>
              <a:t>1. the search for the high-performing </a:t>
            </a:r>
            <a:r>
              <a:rPr lang="en-US" b="1" dirty="0" smtClean="0">
                <a:solidFill>
                  <a:srgbClr val="FF0000"/>
                </a:solidFill>
              </a:rPr>
              <a:t>team:</a:t>
            </a:r>
            <a:endParaRPr lang="en-US" b="1" dirty="0">
              <a:solidFill>
                <a:srgbClr val="FF0000"/>
              </a:solidFill>
            </a:endParaRPr>
          </a:p>
          <a:p>
            <a:pPr marL="0" indent="0" algn="just">
              <a:buNone/>
            </a:pPr>
            <a:r>
              <a:rPr lang="en-US" dirty="0" smtClean="0"/>
              <a:t>Poor </a:t>
            </a:r>
            <a:r>
              <a:rPr lang="en-US" dirty="0"/>
              <a:t>team performance is a major concern because most of the work performed today is done in a team environment—research teams, product development teams, production teams, sales and marketing teams, cross-functional problem-solving teams, and top management teams. </a:t>
            </a:r>
            <a:r>
              <a:rPr lang="en-US" b="1" dirty="0"/>
              <a:t>One reason </a:t>
            </a:r>
            <a:r>
              <a:rPr lang="en-US" dirty="0"/>
              <a:t>that work is done more by teams now is that products and services have become increasingly complex, requiring a wide range of skills and technologies.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1" name="TextBox 10"/>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3" name="Rectangle 12"/>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8399425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326" y="2320066"/>
            <a:ext cx="11011988" cy="4203941"/>
          </a:xfrm>
        </p:spPr>
        <p:txBody>
          <a:bodyPr>
            <a:normAutofit/>
          </a:bodyPr>
          <a:lstStyle/>
          <a:p>
            <a:pPr marL="0" indent="0" algn="just">
              <a:buNone/>
            </a:pPr>
            <a:r>
              <a:rPr lang="en-US" dirty="0"/>
              <a:t>No single person is capable of developing, manufacturing, and selling increasingly complex products, which means that teams of individuals with complementary knowledge must coordinate effectively in order to be successful. This requires teamwork. </a:t>
            </a:r>
            <a:r>
              <a:rPr lang="en-US" b="1" dirty="0"/>
              <a:t>A second reason </a:t>
            </a:r>
            <a:r>
              <a:rPr lang="en-US" dirty="0"/>
              <a:t>is that in a global economy, individuals must collaborate across cultural, organizational, and geographical boundaries to accomplish their goals. </a:t>
            </a:r>
          </a:p>
        </p:txBody>
      </p:sp>
      <p:pic>
        <p:nvPicPr>
          <p:cNvPr id="4" name="Picture 3"/>
          <p:cNvPicPr>
            <a:picLocks noChangeAspect="1"/>
          </p:cNvPicPr>
          <p:nvPr/>
        </p:nvPicPr>
        <p:blipFill>
          <a:blip r:embed="rId2"/>
          <a:stretch>
            <a:fillRect/>
          </a:stretch>
        </p:blipFill>
        <p:spPr>
          <a:xfrm>
            <a:off x="180062" y="213339"/>
            <a:ext cx="11173738"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593345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13310"/>
            <a:ext cx="10515600" cy="4351338"/>
          </a:xfrm>
        </p:spPr>
        <p:txBody>
          <a:bodyPr>
            <a:normAutofit/>
          </a:bodyPr>
          <a:lstStyle/>
          <a:p>
            <a:pPr marL="0" indent="0" algn="just">
              <a:buNone/>
            </a:pPr>
            <a:r>
              <a:rPr lang="en-US" dirty="0"/>
              <a:t>Hence, the need for </a:t>
            </a:r>
            <a:r>
              <a:rPr lang="en-US" dirty="0" smtClean="0"/>
              <a:t>cross-cultural, </a:t>
            </a:r>
            <a:r>
              <a:rPr lang="en-US" dirty="0"/>
              <a:t>virtual, and alliance teams (teams collaborating across organizational boundaries) has increased in recent years. Thus, to be a high-performing company in today’s competitive landscape essentially requires </a:t>
            </a:r>
            <a:r>
              <a:rPr lang="en-US" b="1" dirty="0"/>
              <a:t>high-performing work teams. </a:t>
            </a:r>
            <a:r>
              <a:rPr lang="en-US" dirty="0"/>
              <a:t>The two unavoidably go hand in hand.</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2" y="213339"/>
            <a:ext cx="11173738"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42647110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2445"/>
            <a:ext cx="10515600" cy="4138538"/>
          </a:xfrm>
        </p:spPr>
        <p:txBody>
          <a:bodyPr>
            <a:normAutofit/>
          </a:bodyPr>
          <a:lstStyle/>
          <a:p>
            <a:pPr marL="0" indent="0" algn="just">
              <a:buNone/>
            </a:pPr>
            <a:r>
              <a:rPr lang="en-US" dirty="0">
                <a:solidFill>
                  <a:srgbClr val="FF0000"/>
                </a:solidFill>
              </a:rPr>
              <a:t>High-performing teams </a:t>
            </a:r>
            <a:r>
              <a:rPr lang="en-US" dirty="0"/>
              <a:t>are those with members whose skills, attitudes, and competencies enable them to achieve team goals. These team members set goals, make decisions, communicate, manage conflict, and solve problems in a supportive, trusting atmosphere in order to accomplish their objectives. Moreover, they are aware of their own strengths and weaknesses and have the ability to make changes when they need to improve their performance.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2283443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1999504"/>
            <a:ext cx="10732547" cy="4351338"/>
          </a:xfrm>
        </p:spPr>
        <p:txBody>
          <a:bodyPr>
            <a:normAutofit/>
          </a:bodyPr>
          <a:lstStyle/>
          <a:p>
            <a:pPr marL="0" indent="0" algn="just">
              <a:buNone/>
            </a:pPr>
            <a:r>
              <a:rPr lang="en-US" b="1" dirty="0">
                <a:solidFill>
                  <a:srgbClr val="FF0000"/>
                </a:solidFill>
              </a:rPr>
              <a:t>2. Determinants of High-Performing Teams: The Four </a:t>
            </a:r>
            <a:r>
              <a:rPr lang="en-US" b="1" dirty="0" smtClean="0">
                <a:solidFill>
                  <a:srgbClr val="FF0000"/>
                </a:solidFill>
              </a:rPr>
              <a:t>Cs:</a:t>
            </a:r>
            <a:endParaRPr lang="en-US" b="1" dirty="0">
              <a:solidFill>
                <a:srgbClr val="FF0000"/>
              </a:solidFill>
            </a:endParaRPr>
          </a:p>
          <a:p>
            <a:pPr marL="0" indent="0" algn="just">
              <a:buNone/>
            </a:pPr>
            <a:r>
              <a:rPr lang="en-US" dirty="0"/>
              <a:t>the four factors—the Four Cs—must be understood and managed for teams to achieve superior </a:t>
            </a:r>
            <a:r>
              <a:rPr lang="en-US" dirty="0" smtClean="0"/>
              <a:t>performance (figure </a:t>
            </a:r>
            <a:r>
              <a:rPr lang="en-US" dirty="0"/>
              <a:t>1.1):</a:t>
            </a:r>
          </a:p>
          <a:p>
            <a:pPr marL="0" indent="0" algn="just">
              <a:buNone/>
            </a:pPr>
            <a:r>
              <a:rPr lang="en-US" dirty="0"/>
              <a:t>1. The context for the </a:t>
            </a:r>
            <a:r>
              <a:rPr lang="en-US" dirty="0" smtClean="0"/>
              <a:t>team.</a:t>
            </a:r>
            <a:endParaRPr lang="en-US" dirty="0"/>
          </a:p>
          <a:p>
            <a:pPr marL="0" indent="0" algn="just">
              <a:buNone/>
            </a:pPr>
            <a:r>
              <a:rPr lang="en-US" dirty="0"/>
              <a:t>2. The composition of the </a:t>
            </a:r>
            <a:r>
              <a:rPr lang="en-US" dirty="0" smtClean="0"/>
              <a:t>team.</a:t>
            </a:r>
            <a:endParaRPr lang="en-US" dirty="0"/>
          </a:p>
          <a:p>
            <a:pPr marL="0" indent="0" algn="just">
              <a:buNone/>
            </a:pPr>
            <a:r>
              <a:rPr lang="en-US" dirty="0"/>
              <a:t>3. The competencies of the </a:t>
            </a:r>
            <a:r>
              <a:rPr lang="en-US" dirty="0" smtClean="0"/>
              <a:t>team.</a:t>
            </a:r>
            <a:endParaRPr lang="en-US" dirty="0"/>
          </a:p>
          <a:p>
            <a:pPr marL="0" indent="0" algn="just">
              <a:buNone/>
            </a:pPr>
            <a:r>
              <a:rPr lang="en-US" dirty="0"/>
              <a:t>4. The change management skills of the </a:t>
            </a:r>
            <a:r>
              <a:rPr lang="en-US" dirty="0" smtClean="0"/>
              <a:t>team.</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7499871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776549" y="1628313"/>
            <a:ext cx="8948057" cy="4767226"/>
          </a:xfrm>
          <a:prstGeom prst="rect">
            <a:avLst/>
          </a:prstGeom>
        </p:spPr>
      </p:pic>
      <p:pic>
        <p:nvPicPr>
          <p:cNvPr id="4" name="Picture 3"/>
          <p:cNvPicPr>
            <a:picLocks noChangeAspect="1"/>
          </p:cNvPicPr>
          <p:nvPr/>
        </p:nvPicPr>
        <p:blipFill>
          <a:blip r:embed="rId3"/>
          <a:stretch>
            <a:fillRect/>
          </a:stretch>
        </p:blipFill>
        <p:spPr>
          <a:xfrm>
            <a:off x="180061" y="213339"/>
            <a:ext cx="11472007" cy="1610200"/>
          </a:xfrm>
          <a:prstGeom prst="rect">
            <a:avLst/>
          </a:prstGeom>
        </p:spPr>
      </p:pic>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4284088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1999504"/>
            <a:ext cx="10515600" cy="4351338"/>
          </a:xfrm>
        </p:spPr>
        <p:txBody>
          <a:bodyPr>
            <a:normAutofit/>
          </a:bodyPr>
          <a:lstStyle/>
          <a:p>
            <a:pPr marL="0" indent="0" algn="just">
              <a:buNone/>
            </a:pPr>
            <a:r>
              <a:rPr lang="en-US" b="1" dirty="0" smtClean="0">
                <a:solidFill>
                  <a:srgbClr val="FF0000"/>
                </a:solidFill>
              </a:rPr>
              <a:t>1. Context for the Team:</a:t>
            </a:r>
          </a:p>
          <a:p>
            <a:pPr marL="0" indent="0" algn="just">
              <a:buNone/>
            </a:pPr>
            <a:r>
              <a:rPr lang="en-US" dirty="0" smtClean="0"/>
              <a:t>Team context refers to the organizational environment in which the team must work.</a:t>
            </a:r>
            <a:r>
              <a:rPr lang="en-US" b="1" dirty="0" smtClean="0"/>
              <a:t> Understanding context and how it influences team performance requires an understanding of the answers to two questions:</a:t>
            </a:r>
          </a:p>
          <a:p>
            <a:pPr marL="0" indent="0" algn="just">
              <a:buNone/>
            </a:pPr>
            <a:r>
              <a:rPr lang="en-US" dirty="0" smtClean="0"/>
              <a:t>1</a:t>
            </a:r>
            <a:r>
              <a:rPr lang="en-US" dirty="0"/>
              <a:t>. Is effective teamwork critical to accomplishing organizational goals? If so, are there measurable team performance goals around which we can organize a team?</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36755483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9619" y="2092445"/>
            <a:ext cx="10644051" cy="3970231"/>
          </a:xfrm>
        </p:spPr>
        <p:txBody>
          <a:bodyPr>
            <a:normAutofit/>
          </a:bodyPr>
          <a:lstStyle/>
          <a:p>
            <a:pPr marL="0" indent="0" algn="just">
              <a:buNone/>
            </a:pPr>
            <a:r>
              <a:rPr lang="en-US" dirty="0"/>
              <a:t>2. Do my organization’s senior managers, reward systems, information systems, human resource practices, structure, and culture support teamwork?</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8317562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2092445"/>
            <a:ext cx="11207931" cy="3857854"/>
          </a:xfrm>
        </p:spPr>
        <p:txBody>
          <a:bodyPr>
            <a:normAutofit/>
          </a:bodyPr>
          <a:lstStyle/>
          <a:p>
            <a:pPr marL="0" indent="0" algn="just">
              <a:buNone/>
            </a:pPr>
            <a:r>
              <a:rPr lang="en-US" dirty="0"/>
              <a:t>Experience has shown that the teamwork required to achieve high performance is much more important when the team must complete a complex task characterized by a high degree of interdependence. In addition, we have found that some organizations deploy formal organization structures or reward systems that become barriers to effective teamwork.</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7876778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2445"/>
            <a:ext cx="10515600" cy="4351338"/>
          </a:xfrm>
        </p:spPr>
        <p:txBody>
          <a:bodyPr>
            <a:normAutofit/>
          </a:bodyPr>
          <a:lstStyle/>
          <a:p>
            <a:pPr marL="0" indent="0" algn="just">
              <a:buNone/>
            </a:pPr>
            <a:r>
              <a:rPr lang="en-US" dirty="0">
                <a:solidFill>
                  <a:srgbClr val="FF0000"/>
                </a:solidFill>
              </a:rPr>
              <a:t>For example, </a:t>
            </a:r>
            <a:r>
              <a:rPr lang="en-US" dirty="0"/>
              <a:t>reward systems that provide strong individual incentives often create strong disincentives to engage in cooperative behavior within a team. Unfortunately, many organizations, while paying </a:t>
            </a:r>
            <a:r>
              <a:rPr lang="en-US" dirty="0" smtClean="0"/>
              <a:t>lip service </a:t>
            </a:r>
            <a:r>
              <a:rPr lang="en-US" dirty="0"/>
              <a:t>to the importance of teamwork, do little to encourage and support those who work on teams. Thus, they do not foster a culture in which teams can succeed.</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1" name="TextBox 10"/>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0" name="Rectangle 9"/>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32866049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6206" y="1999504"/>
            <a:ext cx="10985862" cy="4351338"/>
          </a:xfrm>
        </p:spPr>
        <p:txBody>
          <a:bodyPr>
            <a:normAutofit/>
          </a:bodyPr>
          <a:lstStyle/>
          <a:p>
            <a:pPr marL="0" indent="0" algn="just">
              <a:buNone/>
            </a:pPr>
            <a:r>
              <a:rPr lang="en-US" dirty="0">
                <a:solidFill>
                  <a:srgbClr val="FF0000"/>
                </a:solidFill>
              </a:rPr>
              <a:t>High-performing teams manage context effectively </a:t>
            </a:r>
            <a:r>
              <a:rPr lang="en-US" dirty="0" smtClean="0">
                <a:solidFill>
                  <a:srgbClr val="FF0000"/>
                </a:solidFill>
              </a:rPr>
              <a:t>by:</a:t>
            </a:r>
          </a:p>
          <a:p>
            <a:pPr marL="0" indent="0" algn="just">
              <a:buNone/>
            </a:pPr>
            <a:r>
              <a:rPr lang="en-US" dirty="0" smtClean="0"/>
              <a:t> </a:t>
            </a:r>
            <a:r>
              <a:rPr lang="en-US" dirty="0"/>
              <a:t>(1) establishing measurable team performance goals that are clear and </a:t>
            </a:r>
            <a:r>
              <a:rPr lang="en-US" dirty="0" smtClean="0"/>
              <a:t>compelling</a:t>
            </a:r>
            <a:r>
              <a:rPr lang="en-US" dirty="0"/>
              <a:t>.</a:t>
            </a:r>
            <a:endParaRPr lang="en-US" dirty="0" smtClean="0"/>
          </a:p>
          <a:p>
            <a:pPr marL="0" indent="0" algn="just">
              <a:buNone/>
            </a:pPr>
            <a:r>
              <a:rPr lang="en-US" dirty="0" smtClean="0"/>
              <a:t> </a:t>
            </a:r>
            <a:r>
              <a:rPr lang="en-US" dirty="0"/>
              <a:t>(2) ensuring that team members understand that effective teamwork is critical to meeting those </a:t>
            </a:r>
            <a:r>
              <a:rPr lang="en-US" dirty="0" smtClean="0"/>
              <a:t>goals</a:t>
            </a:r>
            <a:r>
              <a:rPr lang="en-US" dirty="0"/>
              <a:t>.</a:t>
            </a:r>
            <a:endParaRPr lang="en-US" dirty="0" smtClean="0"/>
          </a:p>
          <a:p>
            <a:pPr marL="0" indent="0" algn="just">
              <a:buNone/>
            </a:pPr>
            <a:r>
              <a:rPr lang="en-US" dirty="0" smtClean="0"/>
              <a:t>(</a:t>
            </a:r>
            <a:r>
              <a:rPr lang="en-US" dirty="0"/>
              <a:t>3) establishing reward systems that reward team performance (more than individual performance</a:t>
            </a:r>
            <a:r>
              <a:rPr lang="en-US" dirty="0" smtClean="0"/>
              <a:t>). </a:t>
            </a:r>
          </a:p>
          <a:p>
            <a:pPr marL="0" indent="0" algn="just">
              <a:buNone/>
            </a:pPr>
            <a:r>
              <a:rPr lang="en-US" dirty="0" smtClean="0"/>
              <a:t>(</a:t>
            </a:r>
            <a:r>
              <a:rPr lang="en-US" dirty="0"/>
              <a:t>4) eliminating roadblocks to teamwork that formal organization structures might </a:t>
            </a:r>
            <a:r>
              <a:rPr lang="en-US" dirty="0" smtClean="0"/>
              <a:t>create.</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8863509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4027" y="2092445"/>
            <a:ext cx="10855235" cy="3970231"/>
          </a:xfrm>
        </p:spPr>
        <p:txBody>
          <a:bodyPr>
            <a:normAutofit/>
          </a:bodyPr>
          <a:lstStyle/>
          <a:p>
            <a:pPr marL="0" indent="0" algn="just">
              <a:buNone/>
            </a:pPr>
            <a:r>
              <a:rPr lang="en-US" dirty="0"/>
              <a:t>(5) establishing an organizational culture that supports </a:t>
            </a:r>
            <a:r>
              <a:rPr lang="en-US" dirty="0" smtClean="0"/>
              <a:t>teamwork oriented </a:t>
            </a:r>
            <a:r>
              <a:rPr lang="en-US" dirty="0"/>
              <a:t>processes and behaviors (e.g., everyone in the organization understands that success is predicated on effective collaboration; consequently, informal norms and processes support team-oriented behavior</a:t>
            </a:r>
            <a:r>
              <a:rPr lang="en-US" dirty="0" smtClean="0"/>
              <a:t>).</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2787983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143" y="2092445"/>
            <a:ext cx="10998925" cy="3825029"/>
          </a:xfrm>
        </p:spPr>
        <p:txBody>
          <a:bodyPr/>
          <a:lstStyle/>
          <a:p>
            <a:pPr marL="0" indent="0" algn="just">
              <a:buNone/>
            </a:pPr>
            <a:r>
              <a:rPr lang="en-US" dirty="0" smtClean="0"/>
              <a:t>(6) creating information systems to provide the team with needed information to make decisions.</a:t>
            </a:r>
          </a:p>
          <a:p>
            <a:pPr marL="0" indent="0" algn="just">
              <a:buNone/>
            </a:pPr>
            <a:r>
              <a:rPr lang="en-US" dirty="0" smtClean="0"/>
              <a:t> (7) establishing human resource systems to provide training, team member selection, methods, and so on to support teamwork.</a:t>
            </a:r>
          </a:p>
          <a:p>
            <a:pPr marL="0" indent="0" algn="just">
              <a:buNone/>
            </a:pPr>
            <a:endParaRPr lang="en-US"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7866808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9707" y="2092445"/>
            <a:ext cx="11252361" cy="4101765"/>
          </a:xfrm>
        </p:spPr>
        <p:txBody>
          <a:bodyPr>
            <a:normAutofit/>
          </a:bodyPr>
          <a:lstStyle/>
          <a:p>
            <a:pPr marL="0" indent="0" algn="just">
              <a:buNone/>
            </a:pPr>
            <a:r>
              <a:rPr lang="en-US" b="1" dirty="0" smtClean="0">
                <a:solidFill>
                  <a:srgbClr val="FF0000"/>
                </a:solidFill>
              </a:rPr>
              <a:t>2. Composition </a:t>
            </a:r>
            <a:r>
              <a:rPr lang="en-US" b="1" dirty="0">
                <a:solidFill>
                  <a:srgbClr val="FF0000"/>
                </a:solidFill>
              </a:rPr>
              <a:t>of the </a:t>
            </a:r>
            <a:r>
              <a:rPr lang="en-US" b="1" dirty="0" smtClean="0">
                <a:solidFill>
                  <a:srgbClr val="FF0000"/>
                </a:solidFill>
              </a:rPr>
              <a:t>Team:</a:t>
            </a:r>
            <a:endParaRPr lang="en-US" b="1" dirty="0">
              <a:solidFill>
                <a:srgbClr val="FF0000"/>
              </a:solidFill>
            </a:endParaRPr>
          </a:p>
          <a:p>
            <a:pPr marL="0" indent="0" algn="just">
              <a:buNone/>
            </a:pPr>
            <a:r>
              <a:rPr lang="en-US" dirty="0"/>
              <a:t>The composition of the team concerns the skills and attitudes of team members. You have to have the “right people on the bus” to make things happen as a team and achieve top performance. To effectively manage the composition of the team, </a:t>
            </a:r>
            <a:r>
              <a:rPr lang="en-US" b="1" dirty="0"/>
              <a:t>team leaders must understand that team leadership and processes differ depending on the answers to the following questions:</a:t>
            </a:r>
            <a:endParaRPr lang="en-US" b="1" dirty="0" smtClean="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31518603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2331" y="2080269"/>
            <a:ext cx="10667113" cy="4102361"/>
          </a:xfrm>
        </p:spPr>
        <p:txBody>
          <a:bodyPr>
            <a:normAutofit/>
          </a:bodyPr>
          <a:lstStyle/>
          <a:p>
            <a:pPr marL="0" indent="0" algn="just">
              <a:buNone/>
            </a:pPr>
            <a:r>
              <a:rPr lang="en-US" dirty="0"/>
              <a:t>• Do individual team members have the technical skills required to complete the task?</a:t>
            </a:r>
          </a:p>
          <a:p>
            <a:pPr marL="0" indent="0" algn="just">
              <a:buNone/>
            </a:pPr>
            <a:r>
              <a:rPr lang="en-US" dirty="0"/>
              <a:t>• Do they have the interpersonal and communication skills required to coordinate their work with others?</a:t>
            </a:r>
          </a:p>
          <a:p>
            <a:pPr marL="0" indent="0" algn="just">
              <a:buNone/>
            </a:pPr>
            <a:r>
              <a:rPr lang="en-US" dirty="0"/>
              <a:t>• Are individual team members committed to the team and motivated to complete the task?</a:t>
            </a:r>
          </a:p>
          <a:p>
            <a:pPr marL="0" indent="0" algn="just">
              <a:buNone/>
            </a:pPr>
            <a:r>
              <a:rPr lang="en-US" dirty="0"/>
              <a:t>• Is the team the right size to complete the task successfully?</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65997"/>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6602009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0709" y="1999504"/>
            <a:ext cx="10588735" cy="4179227"/>
          </a:xfrm>
        </p:spPr>
        <p:txBody>
          <a:bodyPr>
            <a:normAutofit/>
          </a:bodyPr>
          <a:lstStyle/>
          <a:p>
            <a:pPr marL="0" indent="0" algn="just">
              <a:buNone/>
            </a:pPr>
            <a:r>
              <a:rPr lang="en-US" dirty="0"/>
              <a:t>Teams saddled with members who are not motivated to accomplish the task or lack the skills to achieve team goals are doomed to failure from the outset. Of course, </a:t>
            </a:r>
            <a:r>
              <a:rPr lang="en-US" b="1" dirty="0"/>
              <a:t>team composition also refers</a:t>
            </a:r>
            <a:r>
              <a:rPr lang="en-US" dirty="0"/>
              <a:t> to assembling a group of individuals with complementary skills. High performing teams use the diverse skills and abilities of each team member in a synergistic way to achieve high performance. The members of high-performing teams clearly understand their roles and assignments and carry them out with commitment.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417397271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639" y="2092445"/>
            <a:ext cx="10868297" cy="3970231"/>
          </a:xfrm>
        </p:spPr>
        <p:txBody>
          <a:bodyPr/>
          <a:lstStyle/>
          <a:p>
            <a:pPr marL="0" indent="0" algn="just">
              <a:buNone/>
            </a:pPr>
            <a:r>
              <a:rPr lang="en-US" b="1" dirty="0"/>
              <a:t>Team size </a:t>
            </a:r>
            <a:r>
              <a:rPr lang="en-US" dirty="0"/>
              <a:t>also plays a significant role in team effectiveness. A team that is too large may be unwieldy and cause team members to lose interest due to a lack of individual involvement. Having too few team members may place unnecessary burdens on individual team members, and the team may not have the resources needed to accomplish its goals.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3828101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0882" y="2162867"/>
            <a:ext cx="10515600" cy="3899809"/>
          </a:xfrm>
        </p:spPr>
        <p:txBody>
          <a:bodyPr>
            <a:normAutofit/>
          </a:bodyPr>
          <a:lstStyle/>
          <a:p>
            <a:pPr marL="0" indent="0" algn="just">
              <a:buNone/>
            </a:pPr>
            <a:r>
              <a:rPr lang="en-US" dirty="0">
                <a:solidFill>
                  <a:srgbClr val="FF0000"/>
                </a:solidFill>
              </a:rPr>
              <a:t>High-performing teams effectively manage team composition </a:t>
            </a:r>
            <a:r>
              <a:rPr lang="en-US" dirty="0" smtClean="0">
                <a:solidFill>
                  <a:srgbClr val="FF0000"/>
                </a:solidFill>
              </a:rPr>
              <a:t>by:</a:t>
            </a:r>
            <a:endParaRPr lang="en-US" dirty="0">
              <a:solidFill>
                <a:srgbClr val="FF0000"/>
              </a:solidFill>
            </a:endParaRPr>
          </a:p>
          <a:p>
            <a:pPr marL="0" indent="0" algn="just">
              <a:buNone/>
            </a:pPr>
            <a:r>
              <a:rPr lang="en-US" dirty="0"/>
              <a:t> (1) establishing processes to select individuals for the team who are both skilled and </a:t>
            </a:r>
            <a:r>
              <a:rPr lang="en-US" dirty="0" smtClean="0"/>
              <a:t>motivated</a:t>
            </a:r>
            <a:r>
              <a:rPr lang="en-US" dirty="0"/>
              <a:t>.</a:t>
            </a:r>
            <a:endParaRPr lang="en-US" dirty="0" smtClean="0"/>
          </a:p>
          <a:p>
            <a:pPr marL="0" indent="0" algn="just">
              <a:buNone/>
            </a:pPr>
            <a:r>
              <a:rPr lang="en-US" dirty="0" smtClean="0"/>
              <a:t> </a:t>
            </a:r>
            <a:r>
              <a:rPr lang="en-US" dirty="0"/>
              <a:t>(2) establishing processes that develop the technical and interpersonal skills of team members as well as their commitment to achieving team </a:t>
            </a:r>
            <a:r>
              <a:rPr lang="en-US" dirty="0" smtClean="0"/>
              <a:t>goals.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0411341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2144083"/>
            <a:ext cx="10850113" cy="3626206"/>
          </a:xfrm>
        </p:spPr>
        <p:txBody>
          <a:bodyPr>
            <a:normAutofit/>
          </a:bodyPr>
          <a:lstStyle/>
          <a:p>
            <a:pPr marL="0" indent="0" algn="just">
              <a:buNone/>
            </a:pPr>
            <a:r>
              <a:rPr lang="en-US" dirty="0"/>
              <a:t>(3) cutting loose individuals who lack skills or motivation.</a:t>
            </a:r>
          </a:p>
          <a:p>
            <a:pPr marL="0" indent="0" algn="just">
              <a:buNone/>
            </a:pPr>
            <a:r>
              <a:rPr lang="en-US" dirty="0"/>
              <a:t>(4) managing the team according to the skills and motivation of team members.</a:t>
            </a:r>
          </a:p>
          <a:p>
            <a:pPr marL="0" indent="0" algn="just">
              <a:buNone/>
            </a:pPr>
            <a:r>
              <a:rPr lang="en-US" dirty="0"/>
              <a:t>(5) ensuring that the team is the right size, that is, neither too large nor too small to accomplish the task.</a:t>
            </a:r>
          </a:p>
          <a:p>
            <a:pPr marL="0" indent="0" algn="just">
              <a:buNone/>
            </a:pPr>
            <a:endParaRPr lang="en-US" dirty="0" smtClean="0">
              <a:solidFill>
                <a:srgbClr val="FF0000"/>
              </a:solidFill>
            </a:endParaRP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902169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74121"/>
            <a:ext cx="10515600" cy="3988555"/>
          </a:xfrm>
        </p:spPr>
        <p:txBody>
          <a:bodyPr>
            <a:normAutofit/>
          </a:bodyPr>
          <a:lstStyle/>
          <a:p>
            <a:pPr marL="0" indent="0" algn="just">
              <a:buNone/>
            </a:pPr>
            <a:r>
              <a:rPr lang="en-US" b="1" dirty="0" smtClean="0">
                <a:solidFill>
                  <a:srgbClr val="FF0000"/>
                </a:solidFill>
              </a:rPr>
              <a:t>3. Competencies </a:t>
            </a:r>
            <a:r>
              <a:rPr lang="en-US" b="1" dirty="0">
                <a:solidFill>
                  <a:srgbClr val="FF0000"/>
                </a:solidFill>
              </a:rPr>
              <a:t>of the </a:t>
            </a:r>
            <a:r>
              <a:rPr lang="en-US" b="1" dirty="0" smtClean="0">
                <a:solidFill>
                  <a:srgbClr val="FF0000"/>
                </a:solidFill>
              </a:rPr>
              <a:t>Team:</a:t>
            </a:r>
            <a:endParaRPr lang="en-US" b="1" dirty="0">
              <a:solidFill>
                <a:srgbClr val="FF0000"/>
              </a:solidFill>
            </a:endParaRPr>
          </a:p>
          <a:p>
            <a:pPr marL="0" indent="0" algn="just">
              <a:buNone/>
            </a:pPr>
            <a:r>
              <a:rPr lang="en-US" dirty="0"/>
              <a:t>We have found that successful teams have certain competencies that exist independent of any single member of the team but are embedded in the team’s formal and informal processes—its way of functioning. </a:t>
            </a:r>
            <a:r>
              <a:rPr lang="en-US" b="1" dirty="0"/>
              <a:t>High-performing teams have developed processes that allow the team to:</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417414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92445"/>
            <a:ext cx="10515600" cy="4094986"/>
          </a:xfrm>
        </p:spPr>
        <p:txBody>
          <a:bodyPr>
            <a:noAutofit/>
          </a:bodyPr>
          <a:lstStyle/>
          <a:p>
            <a:pPr marL="0" indent="0" algn="just">
              <a:buNone/>
            </a:pPr>
            <a:r>
              <a:rPr lang="en-US" dirty="0"/>
              <a:t>• Clearly articulate their goals and the metrics for achieving those goals.</a:t>
            </a:r>
          </a:p>
          <a:p>
            <a:pPr marL="0" indent="0" algn="just">
              <a:buNone/>
            </a:pPr>
            <a:r>
              <a:rPr lang="en-US" dirty="0"/>
              <a:t>• Clearly articulate the means required to achieve the goals, ensuring that individuals understand their assignments and how their work contributes to team goals.</a:t>
            </a:r>
          </a:p>
          <a:p>
            <a:pPr marL="0" indent="0" algn="just">
              <a:buNone/>
            </a:pPr>
            <a:r>
              <a:rPr lang="en-US" dirty="0"/>
              <a:t>• Make effective decisions</a:t>
            </a:r>
            <a:r>
              <a:rPr lang="en-US" dirty="0" smtClean="0"/>
              <a:t>.</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652489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2175470"/>
            <a:ext cx="10946674" cy="3594819"/>
          </a:xfrm>
        </p:spPr>
        <p:txBody>
          <a:bodyPr>
            <a:normAutofit/>
          </a:bodyPr>
          <a:lstStyle/>
          <a:p>
            <a:pPr marL="0" indent="0" algn="just">
              <a:buNone/>
            </a:pPr>
            <a:r>
              <a:rPr lang="en-US" dirty="0"/>
              <a:t>• Effectively communicate, including giving and receiving feedback.</a:t>
            </a:r>
          </a:p>
          <a:p>
            <a:pPr marL="0" indent="0" algn="just">
              <a:buNone/>
            </a:pPr>
            <a:r>
              <a:rPr lang="en-US" dirty="0"/>
              <a:t>• Build trust and commitment to the team and its goals.</a:t>
            </a:r>
          </a:p>
          <a:p>
            <a:pPr marL="0" indent="0" algn="just">
              <a:buNone/>
            </a:pPr>
            <a:r>
              <a:rPr lang="en-US" dirty="0"/>
              <a:t>• Resolve disputes or disagreements.</a:t>
            </a:r>
          </a:p>
          <a:p>
            <a:pPr marL="0" indent="0" algn="just">
              <a:buNone/>
            </a:pPr>
            <a:r>
              <a:rPr lang="en-US" dirty="0"/>
              <a:t>• Encourage risk taking and innovation.</a:t>
            </a:r>
          </a:p>
          <a:p>
            <a:pPr marL="0" indent="0" algn="just">
              <a:buNone/>
            </a:pPr>
            <a:endParaRPr lang="en-US" b="1" dirty="0" smtClean="0">
              <a:solidFill>
                <a:srgbClr val="FF0000"/>
              </a:solidFill>
            </a:endParaRP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496954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2134441"/>
            <a:ext cx="10758673" cy="3635848"/>
          </a:xfrm>
        </p:spPr>
        <p:txBody>
          <a:bodyPr>
            <a:normAutofit/>
          </a:bodyPr>
          <a:lstStyle/>
          <a:p>
            <a:pPr marL="0" indent="0" algn="just">
              <a:buNone/>
            </a:pPr>
            <a:r>
              <a:rPr lang="en-US" dirty="0"/>
              <a:t>Thus, while the context and composition of the team set the stage, these competencies propel it to high performance. If the team hopes to be extraordinary, it must develop competencies for goal setting, decision making, communicating, trust building, and dispute resolution.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00858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4130" y="2105419"/>
            <a:ext cx="10823867" cy="4351338"/>
          </a:xfrm>
        </p:spPr>
        <p:txBody>
          <a:bodyPr>
            <a:normAutofit/>
          </a:bodyPr>
          <a:lstStyle/>
          <a:p>
            <a:pPr marL="0" indent="0" algn="just">
              <a:buNone/>
            </a:pPr>
            <a:r>
              <a:rPr lang="en-US" b="1" dirty="0" smtClean="0">
                <a:solidFill>
                  <a:srgbClr val="FF0000"/>
                </a:solidFill>
              </a:rPr>
              <a:t>4. Change </a:t>
            </a:r>
            <a:r>
              <a:rPr lang="en-US" b="1" dirty="0">
                <a:solidFill>
                  <a:srgbClr val="FF0000"/>
                </a:solidFill>
              </a:rPr>
              <a:t>Management Skills of the </a:t>
            </a:r>
            <a:r>
              <a:rPr lang="en-US" b="1" dirty="0" smtClean="0">
                <a:solidFill>
                  <a:srgbClr val="FF0000"/>
                </a:solidFill>
              </a:rPr>
              <a:t>Team:</a:t>
            </a:r>
            <a:endParaRPr lang="en-US" b="1" dirty="0">
              <a:solidFill>
                <a:srgbClr val="FF0000"/>
              </a:solidFill>
            </a:endParaRPr>
          </a:p>
          <a:p>
            <a:pPr marL="0" indent="0" algn="just">
              <a:buNone/>
            </a:pPr>
            <a:r>
              <a:rPr lang="en-US" dirty="0"/>
              <a:t>High-performing teams must change and adapt to new conditions to be effective over time. Factors related to team context, composition, and competencies may need to change for the team to succeed in reaching a new goal. A team that is able to monitor its performance and understand its strengths and weaknesses can generate insights needed to develop a plan of action to continuously improve.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27809618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1796"/>
            <a:ext cx="10515600" cy="4063172"/>
          </a:xfrm>
        </p:spPr>
        <p:txBody>
          <a:bodyPr>
            <a:normAutofit/>
          </a:bodyPr>
          <a:lstStyle/>
          <a:p>
            <a:pPr marL="0" indent="0" algn="just">
              <a:buNone/>
            </a:pPr>
            <a:r>
              <a:rPr lang="en-US" b="1" dirty="0"/>
              <a:t>Toyota, </a:t>
            </a:r>
            <a:r>
              <a:rPr lang="en-US" dirty="0"/>
              <a:t>a company that we’ve researched extensively, uses the </a:t>
            </a:r>
            <a:r>
              <a:rPr lang="en-US" b="1" dirty="0">
                <a:solidFill>
                  <a:srgbClr val="FF0000"/>
                </a:solidFill>
              </a:rPr>
              <a:t>kaizen, or continuous-improvement</a:t>
            </a:r>
            <a:r>
              <a:rPr lang="en-US" dirty="0"/>
              <a:t>, philosophy to help its teams identify the bottlenecks they are facing and then develop strategies to eliminate the bottlenecks. Toyota’s managers are never fully satisfied with their team’s performance because once they’ve fixed one problem, they know that continuous improvement requires that they find and fix the next one.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0897229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672" y="2180896"/>
            <a:ext cx="10726783" cy="3988555"/>
          </a:xfrm>
        </p:spPr>
        <p:txBody>
          <a:bodyPr>
            <a:normAutofit/>
          </a:bodyPr>
          <a:lstStyle/>
          <a:p>
            <a:pPr marL="0" indent="0" algn="just">
              <a:buNone/>
            </a:pPr>
            <a:r>
              <a:rPr lang="en-US" dirty="0"/>
              <a:t>We have found that teams in most companies, unlike </a:t>
            </a:r>
            <a:r>
              <a:rPr lang="en-US" b="1" dirty="0"/>
              <a:t>Toyota,</a:t>
            </a:r>
            <a:r>
              <a:rPr lang="en-US" dirty="0"/>
              <a:t> are oblivious to their weaknesses. And even when they do recognize them, they do not have the ability to manage change effectively to overcome those weaknesses. It is possible to view change management skills as just </a:t>
            </a:r>
            <a:r>
              <a:rPr lang="en-US" b="1" dirty="0"/>
              <a:t>another team competency</a:t>
            </a:r>
            <a:r>
              <a:rPr lang="en-US" dirty="0"/>
              <a:t>, but this meta competency—what we call team-building skills—is so important that it deserves special attention.</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36936796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99504"/>
            <a:ext cx="11194868" cy="4063172"/>
          </a:xfrm>
        </p:spPr>
        <p:txBody>
          <a:bodyPr/>
          <a:lstStyle/>
          <a:p>
            <a:pPr marL="0" indent="0" algn="just">
              <a:buNone/>
            </a:pPr>
            <a:r>
              <a:rPr lang="en-US" dirty="0">
                <a:solidFill>
                  <a:srgbClr val="FF0000"/>
                </a:solidFill>
              </a:rPr>
              <a:t>High-performing teams have developed the ability to change </a:t>
            </a:r>
            <a:r>
              <a:rPr lang="en-US" dirty="0" smtClean="0">
                <a:solidFill>
                  <a:srgbClr val="FF0000"/>
                </a:solidFill>
              </a:rPr>
              <a:t>by:</a:t>
            </a:r>
            <a:endParaRPr lang="en-US" dirty="0">
              <a:solidFill>
                <a:srgbClr val="FF0000"/>
              </a:solidFill>
            </a:endParaRPr>
          </a:p>
          <a:p>
            <a:pPr marL="0" indent="0" algn="just">
              <a:buNone/>
            </a:pPr>
            <a:r>
              <a:rPr lang="en-US" dirty="0">
                <a:solidFill>
                  <a:srgbClr val="FF0000"/>
                </a:solidFill>
              </a:rPr>
              <a:t> </a:t>
            </a:r>
            <a:r>
              <a:rPr lang="en-US" dirty="0"/>
              <a:t>(1) establishing team-building processes that result in the regular evaluation of team context, team composition, and team competencies with the explicit objective of initiating needed changes in order to better achieve the desired team goals.</a:t>
            </a:r>
          </a:p>
          <a:p>
            <a:pPr marL="0" indent="0" algn="just">
              <a:buNone/>
            </a:pPr>
            <a:r>
              <a:rPr lang="en-US" dirty="0">
                <a:solidFill>
                  <a:srgbClr val="FF0000"/>
                </a:solidFill>
              </a:rPr>
              <a:t>  </a:t>
            </a:r>
            <a:endParaRPr lang="en-US" dirty="0" smtClean="0">
              <a:solidFill>
                <a:srgbClr val="FF0000"/>
              </a:solidFill>
            </a:endParaRP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4848706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7229" y="2092445"/>
            <a:ext cx="10856645" cy="3891845"/>
          </a:xfrm>
        </p:spPr>
        <p:txBody>
          <a:bodyPr>
            <a:normAutofit/>
          </a:bodyPr>
          <a:lstStyle/>
          <a:p>
            <a:pPr marL="0" indent="0" algn="just">
              <a:buNone/>
            </a:pPr>
            <a:r>
              <a:rPr lang="en-US" dirty="0"/>
              <a:t>(2) establishing a philosophy among team members that regular change is necessary in order to meet the demands of a constantly changing world.</a:t>
            </a:r>
          </a:p>
          <a:p>
            <a:pPr marL="0" indent="0" algn="just">
              <a:buNone/>
            </a:pPr>
            <a:endParaRPr lang="en-US"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sp>
        <p:nvSpPr>
          <p:cNvPr id="11" name="Rectangle 10"/>
          <p:cNvSpPr/>
          <p:nvPr/>
        </p:nvSpPr>
        <p:spPr>
          <a:xfrm>
            <a:off x="3371648" y="774632"/>
            <a:ext cx="7654834" cy="584775"/>
          </a:xfrm>
          <a:prstGeom prst="rect">
            <a:avLst/>
          </a:prstGeom>
        </p:spPr>
        <p:txBody>
          <a:bodyPr wrap="square">
            <a:spAutoFit/>
          </a:bodyPr>
          <a:lstStyle/>
          <a:p>
            <a:r>
              <a:rPr lang="en-US" sz="3200" b="1" dirty="0">
                <a:solidFill>
                  <a:srgbClr val="FFFF00"/>
                </a:solidFill>
              </a:rPr>
              <a:t>the search for the high-performing team.</a:t>
            </a:r>
            <a:endParaRPr lang="en-US" sz="3200" dirty="0">
              <a:solidFill>
                <a:srgbClr val="FFFF00"/>
              </a:solidFill>
            </a:endParaRPr>
          </a:p>
        </p:txBody>
      </p:sp>
    </p:spTree>
    <p:extLst>
      <p:ext uri="{BB962C8B-B14F-4D97-AF65-F5344CB8AC3E}">
        <p14:creationId xmlns:p14="http://schemas.microsoft.com/office/powerpoint/2010/main" val="11194365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1222" y="1825625"/>
            <a:ext cx="6045522" cy="4351338"/>
          </a:xfrm>
        </p:spPr>
        <p:txBody>
          <a:bodyPr>
            <a:normAutofit fontScale="92500" lnSpcReduction="10000"/>
          </a:bodyPr>
          <a:lstStyle/>
          <a:p>
            <a:pPr marL="0" indent="0">
              <a:buNone/>
            </a:pPr>
            <a:r>
              <a:rPr lang="en-US" b="1" dirty="0" smtClean="0"/>
              <a:t>References: </a:t>
            </a:r>
          </a:p>
          <a:p>
            <a:pPr marL="0" indent="0">
              <a:buNone/>
            </a:pPr>
            <a:r>
              <a:rPr lang="en-US" dirty="0"/>
              <a:t>Team Building</a:t>
            </a:r>
          </a:p>
          <a:p>
            <a:pPr marL="0" indent="0">
              <a:buNone/>
            </a:pPr>
            <a:r>
              <a:rPr lang="en-US" dirty="0"/>
              <a:t>Proven Strategies for Improving Team Performance.</a:t>
            </a:r>
          </a:p>
          <a:p>
            <a:pPr marL="0" indent="0">
              <a:buNone/>
            </a:pPr>
            <a:r>
              <a:rPr lang="en-US" dirty="0" smtClean="0"/>
              <a:t>Fifth Edition</a:t>
            </a:r>
          </a:p>
          <a:p>
            <a:pPr marL="0" indent="0">
              <a:buNone/>
            </a:pPr>
            <a:r>
              <a:rPr lang="en-US" dirty="0" smtClean="0"/>
              <a:t>By:</a:t>
            </a:r>
            <a:endParaRPr lang="en-US" dirty="0"/>
          </a:p>
          <a:p>
            <a:r>
              <a:rPr lang="en-US" dirty="0"/>
              <a:t>W. Gibb Dyer Jr.</a:t>
            </a:r>
          </a:p>
          <a:p>
            <a:r>
              <a:rPr lang="en-US" dirty="0"/>
              <a:t>Jeffrey H. Dyer</a:t>
            </a:r>
          </a:p>
          <a:p>
            <a:r>
              <a:rPr lang="en-US" dirty="0"/>
              <a:t>William G. Dyer</a:t>
            </a:r>
            <a:endParaRPr lang="ar-EG" b="1" i="1" dirty="0"/>
          </a:p>
          <a:p>
            <a:pPr marL="0" indent="0">
              <a:buNone/>
            </a:pPr>
            <a:r>
              <a:rPr lang="en-US" b="1" dirty="0"/>
              <a:t>Chapter 1</a:t>
            </a:r>
            <a:endParaRPr lang="ar-EG" b="1" dirty="0"/>
          </a:p>
          <a:p>
            <a:pPr marL="0" indent="0">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26808"/>
            <a:ext cx="9902229" cy="204838"/>
          </a:xfrm>
          <a:prstGeom prst="rect">
            <a:avLst/>
          </a:prstGeom>
        </p:spPr>
      </p:pic>
      <p:sp>
        <p:nvSpPr>
          <p:cNvPr id="10" name="TextBox 9"/>
          <p:cNvSpPr txBox="1"/>
          <p:nvPr/>
        </p:nvSpPr>
        <p:spPr>
          <a:xfrm>
            <a:off x="339634" y="48224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2</a:t>
            </a:r>
          </a:p>
        </p:txBody>
      </p:sp>
      <p:pic>
        <p:nvPicPr>
          <p:cNvPr id="11" name="Picture 10"/>
          <p:cNvPicPr>
            <a:picLocks noChangeAspect="1"/>
          </p:cNvPicPr>
          <p:nvPr/>
        </p:nvPicPr>
        <p:blipFill>
          <a:blip r:embed="rId5"/>
          <a:stretch>
            <a:fillRect/>
          </a:stretch>
        </p:blipFill>
        <p:spPr>
          <a:xfrm>
            <a:off x="7145383" y="1572040"/>
            <a:ext cx="4506685" cy="4854886"/>
          </a:xfrm>
          <a:prstGeom prst="rect">
            <a:avLst/>
          </a:prstGeom>
        </p:spPr>
      </p:pic>
    </p:spTree>
    <p:extLst>
      <p:ext uri="{BB962C8B-B14F-4D97-AF65-F5344CB8AC3E}">
        <p14:creationId xmlns:p14="http://schemas.microsoft.com/office/powerpoint/2010/main" val="1332803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2564</TotalTime>
  <Words>2038</Words>
  <Application>Microsoft Office PowerPoint</Application>
  <PresentationFormat>Widescreen</PresentationFormat>
  <Paragraphs>148</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Maher</cp:lastModifiedBy>
  <cp:revision>144</cp:revision>
  <dcterms:created xsi:type="dcterms:W3CDTF">2021-08-03T13:03:26Z</dcterms:created>
  <dcterms:modified xsi:type="dcterms:W3CDTF">2023-01-26T11:43:54Z</dcterms:modified>
</cp:coreProperties>
</file>