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511" r:id="rId4"/>
    <p:sldId id="512" r:id="rId5"/>
    <p:sldId id="513" r:id="rId6"/>
    <p:sldId id="514" r:id="rId7"/>
    <p:sldId id="515" r:id="rId8"/>
    <p:sldId id="516" r:id="rId9"/>
    <p:sldId id="517" r:id="rId10"/>
    <p:sldId id="518" r:id="rId11"/>
    <p:sldId id="519" r:id="rId12"/>
    <p:sldId id="520" r:id="rId13"/>
    <p:sldId id="521" r:id="rId14"/>
    <p:sldId id="522" r:id="rId15"/>
    <p:sldId id="523" r:id="rId16"/>
    <p:sldId id="524" r:id="rId17"/>
    <p:sldId id="525" r:id="rId18"/>
    <p:sldId id="526" r:id="rId19"/>
    <p:sldId id="527" r:id="rId20"/>
    <p:sldId id="528" r:id="rId21"/>
    <p:sldId id="529" r:id="rId22"/>
    <p:sldId id="530" r:id="rId23"/>
    <p:sldId id="531" r:id="rId24"/>
    <p:sldId id="532" r:id="rId25"/>
    <p:sldId id="533" r:id="rId26"/>
    <p:sldId id="534" r:id="rId27"/>
    <p:sldId id="535" r:id="rId28"/>
    <p:sldId id="536" r:id="rId29"/>
    <p:sldId id="537" r:id="rId30"/>
    <p:sldId id="538" r:id="rId31"/>
    <p:sldId id="539" r:id="rId32"/>
    <p:sldId id="615" r:id="rId33"/>
    <p:sldId id="621" r:id="rId34"/>
    <p:sldId id="616" r:id="rId35"/>
    <p:sldId id="622" r:id="rId36"/>
    <p:sldId id="617" r:id="rId37"/>
    <p:sldId id="618" r:id="rId38"/>
    <p:sldId id="619" r:id="rId39"/>
    <p:sldId id="620" r:id="rId40"/>
    <p:sldId id="548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615"/>
            <p14:sldId id="621"/>
            <p14:sldId id="616"/>
            <p14:sldId id="622"/>
            <p14:sldId id="617"/>
            <p14:sldId id="618"/>
            <p14:sldId id="619"/>
            <p14:sldId id="620"/>
            <p14:sldId id="548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004B35-6F5A-4C49-A700-A900FB705548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D9716362-779E-45C8-910F-47D8B4234439}">
      <dgm:prSet phldrT="[Text]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∆D only</a:t>
          </a:r>
          <a:endParaRPr lang="en-US"/>
        </a:p>
      </dgm:t>
    </dgm:pt>
    <dgm:pt modelId="{7DAD6FA8-9304-49A7-B388-72AB071D66A9}" type="parTrans" cxnId="{5BDFCA37-A4D8-4E91-B276-8E573E933B02}">
      <dgm:prSet/>
      <dgm:spPr/>
      <dgm:t>
        <a:bodyPr/>
        <a:lstStyle/>
        <a:p>
          <a:endParaRPr lang="en-US"/>
        </a:p>
      </dgm:t>
    </dgm:pt>
    <dgm:pt modelId="{B2A049EF-AFA8-4569-9FED-D3A9428C3CFD}" type="sibTrans" cxnId="{5BDFCA37-A4D8-4E91-B276-8E573E933B02}">
      <dgm:prSet/>
      <dgm:spPr/>
      <dgm:t>
        <a:bodyPr/>
        <a:lstStyle/>
        <a:p>
          <a:endParaRPr lang="en-US"/>
        </a:p>
      </dgm:t>
    </dgm:pt>
    <dgm:pt modelId="{695FAAF0-330D-498D-B1B2-13F75C0CA108}">
      <dgm:prSet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∆S only</a:t>
          </a:r>
          <a:endParaRPr lang="en-US"/>
        </a:p>
      </dgm:t>
    </dgm:pt>
    <dgm:pt modelId="{7329FD17-7A12-4056-8038-D1D5372BF734}" type="parTrans" cxnId="{764FC596-740F-4B82-B414-CA690016D0F4}">
      <dgm:prSet/>
      <dgm:spPr/>
      <dgm:t>
        <a:bodyPr/>
        <a:lstStyle/>
        <a:p>
          <a:endParaRPr lang="en-US"/>
        </a:p>
      </dgm:t>
    </dgm:pt>
    <dgm:pt modelId="{8A0620AD-2318-471A-95DA-1DB44A88FB68}" type="sibTrans" cxnId="{764FC596-740F-4B82-B414-CA690016D0F4}">
      <dgm:prSet/>
      <dgm:spPr/>
      <dgm:t>
        <a:bodyPr/>
        <a:lstStyle/>
        <a:p>
          <a:endParaRPr lang="en-US"/>
        </a:p>
      </dgm:t>
    </dgm:pt>
    <dgm:pt modelId="{A8A70711-ECE3-43C8-BEFA-668DB188A6AD}">
      <dgm:prSet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>
              <a:latin typeface="Times New Roman"/>
              <a:cs typeface="Times New Roman"/>
            </a:rPr>
            <a:t>∆D &amp;∆S </a:t>
          </a:r>
          <a:endParaRPr lang="en-US"/>
        </a:p>
      </dgm:t>
    </dgm:pt>
    <dgm:pt modelId="{AFBDBA80-9472-4C29-B735-5E618C82309C}" type="parTrans" cxnId="{4405E8D5-683F-4F47-A109-B20F695C47EC}">
      <dgm:prSet/>
      <dgm:spPr/>
      <dgm:t>
        <a:bodyPr/>
        <a:lstStyle/>
        <a:p>
          <a:endParaRPr lang="en-US"/>
        </a:p>
      </dgm:t>
    </dgm:pt>
    <dgm:pt modelId="{A6A4259D-80D6-4A40-B795-9C8E09702BAD}" type="sibTrans" cxnId="{4405E8D5-683F-4F47-A109-B20F695C47EC}">
      <dgm:prSet/>
      <dgm:spPr/>
      <dgm:t>
        <a:bodyPr/>
        <a:lstStyle/>
        <a:p>
          <a:endParaRPr lang="en-US"/>
        </a:p>
      </dgm:t>
    </dgm:pt>
    <dgm:pt modelId="{BD737169-9E75-4AF1-805E-C626DE8E49ED}" type="pres">
      <dgm:prSet presAssocID="{0F004B35-6F5A-4C49-A700-A900FB705548}" presName="CompostProcess" presStyleCnt="0">
        <dgm:presLayoutVars>
          <dgm:dir/>
          <dgm:resizeHandles val="exact"/>
        </dgm:presLayoutVars>
      </dgm:prSet>
      <dgm:spPr/>
    </dgm:pt>
    <dgm:pt modelId="{AC8016CE-A2DA-4B4F-A2A8-1DE6870C0C37}" type="pres">
      <dgm:prSet presAssocID="{0F004B35-6F5A-4C49-A700-A900FB705548}" presName="arrow" presStyleLbl="bgShp" presStyleIdx="0" presStyleCnt="1"/>
      <dgm:spPr/>
    </dgm:pt>
    <dgm:pt modelId="{076CABDB-DB85-41F4-92F9-BE763316DCD2}" type="pres">
      <dgm:prSet presAssocID="{0F004B35-6F5A-4C49-A700-A900FB705548}" presName="linearProcess" presStyleCnt="0"/>
      <dgm:spPr/>
    </dgm:pt>
    <dgm:pt modelId="{6CFEB177-C0B1-4831-AA7D-17A5091207A2}" type="pres">
      <dgm:prSet presAssocID="{D9716362-779E-45C8-910F-47D8B4234439}" presName="textNode" presStyleLbl="node1" presStyleIdx="0" presStyleCnt="3">
        <dgm:presLayoutVars>
          <dgm:bulletEnabled val="1"/>
        </dgm:presLayoutVars>
      </dgm:prSet>
      <dgm:spPr/>
    </dgm:pt>
    <dgm:pt modelId="{22DB1EC8-233B-4E83-8297-97D254E710BB}" type="pres">
      <dgm:prSet presAssocID="{B2A049EF-AFA8-4569-9FED-D3A9428C3CFD}" presName="sibTrans" presStyleCnt="0"/>
      <dgm:spPr/>
    </dgm:pt>
    <dgm:pt modelId="{5A698FA8-B627-4F03-B988-5149DFCB456A}" type="pres">
      <dgm:prSet presAssocID="{695FAAF0-330D-498D-B1B2-13F75C0CA108}" presName="textNode" presStyleLbl="node1" presStyleIdx="1" presStyleCnt="3">
        <dgm:presLayoutVars>
          <dgm:bulletEnabled val="1"/>
        </dgm:presLayoutVars>
      </dgm:prSet>
      <dgm:spPr/>
    </dgm:pt>
    <dgm:pt modelId="{F1FC18F7-6DDC-45D5-934A-FA6BDBF6AFDC}" type="pres">
      <dgm:prSet presAssocID="{8A0620AD-2318-471A-95DA-1DB44A88FB68}" presName="sibTrans" presStyleCnt="0"/>
      <dgm:spPr/>
    </dgm:pt>
    <dgm:pt modelId="{310D18BD-633F-4106-B2A2-3106A6BBA41F}" type="pres">
      <dgm:prSet presAssocID="{A8A70711-ECE3-43C8-BEFA-668DB188A6AD}" presName="textNode" presStyleLbl="node1" presStyleIdx="2" presStyleCnt="3" custScaleX="117960">
        <dgm:presLayoutVars>
          <dgm:bulletEnabled val="1"/>
        </dgm:presLayoutVars>
      </dgm:prSet>
      <dgm:spPr/>
    </dgm:pt>
  </dgm:ptLst>
  <dgm:cxnLst>
    <dgm:cxn modelId="{5273BA29-D779-4DD4-B9BB-FE22608515A8}" type="presOf" srcId="{695FAAF0-330D-498D-B1B2-13F75C0CA108}" destId="{5A698FA8-B627-4F03-B988-5149DFCB456A}" srcOrd="0" destOrd="0" presId="urn:microsoft.com/office/officeart/2005/8/layout/hProcess9"/>
    <dgm:cxn modelId="{5BDFCA37-A4D8-4E91-B276-8E573E933B02}" srcId="{0F004B35-6F5A-4C49-A700-A900FB705548}" destId="{D9716362-779E-45C8-910F-47D8B4234439}" srcOrd="0" destOrd="0" parTransId="{7DAD6FA8-9304-49A7-B388-72AB071D66A9}" sibTransId="{B2A049EF-AFA8-4569-9FED-D3A9428C3CFD}"/>
    <dgm:cxn modelId="{21FFE238-40F4-4D1A-90CC-F127388AF5E9}" type="presOf" srcId="{D9716362-779E-45C8-910F-47D8B4234439}" destId="{6CFEB177-C0B1-4831-AA7D-17A5091207A2}" srcOrd="0" destOrd="0" presId="urn:microsoft.com/office/officeart/2005/8/layout/hProcess9"/>
    <dgm:cxn modelId="{D48ED38E-9A02-472F-B60B-74E853C42A14}" type="presOf" srcId="{A8A70711-ECE3-43C8-BEFA-668DB188A6AD}" destId="{310D18BD-633F-4106-B2A2-3106A6BBA41F}" srcOrd="0" destOrd="0" presId="urn:microsoft.com/office/officeart/2005/8/layout/hProcess9"/>
    <dgm:cxn modelId="{764FC596-740F-4B82-B414-CA690016D0F4}" srcId="{0F004B35-6F5A-4C49-A700-A900FB705548}" destId="{695FAAF0-330D-498D-B1B2-13F75C0CA108}" srcOrd="1" destOrd="0" parTransId="{7329FD17-7A12-4056-8038-D1D5372BF734}" sibTransId="{8A0620AD-2318-471A-95DA-1DB44A88FB68}"/>
    <dgm:cxn modelId="{31AF4DB9-2649-4987-9250-6AD236FADCDD}" type="presOf" srcId="{0F004B35-6F5A-4C49-A700-A900FB705548}" destId="{BD737169-9E75-4AF1-805E-C626DE8E49ED}" srcOrd="0" destOrd="0" presId="urn:microsoft.com/office/officeart/2005/8/layout/hProcess9"/>
    <dgm:cxn modelId="{4405E8D5-683F-4F47-A109-B20F695C47EC}" srcId="{0F004B35-6F5A-4C49-A700-A900FB705548}" destId="{A8A70711-ECE3-43C8-BEFA-668DB188A6AD}" srcOrd="2" destOrd="0" parTransId="{AFBDBA80-9472-4C29-B735-5E618C82309C}" sibTransId="{A6A4259D-80D6-4A40-B795-9C8E09702BAD}"/>
    <dgm:cxn modelId="{1366F72B-BBF4-4447-8220-BA52A3D88F99}" type="presParOf" srcId="{BD737169-9E75-4AF1-805E-C626DE8E49ED}" destId="{AC8016CE-A2DA-4B4F-A2A8-1DE6870C0C37}" srcOrd="0" destOrd="0" presId="urn:microsoft.com/office/officeart/2005/8/layout/hProcess9"/>
    <dgm:cxn modelId="{E304AAA3-C8B7-4770-B9B8-90A4E731B1BB}" type="presParOf" srcId="{BD737169-9E75-4AF1-805E-C626DE8E49ED}" destId="{076CABDB-DB85-41F4-92F9-BE763316DCD2}" srcOrd="1" destOrd="0" presId="urn:microsoft.com/office/officeart/2005/8/layout/hProcess9"/>
    <dgm:cxn modelId="{C553E84D-17BA-4DFB-9A0B-A7CC4EE950FE}" type="presParOf" srcId="{076CABDB-DB85-41F4-92F9-BE763316DCD2}" destId="{6CFEB177-C0B1-4831-AA7D-17A5091207A2}" srcOrd="0" destOrd="0" presId="urn:microsoft.com/office/officeart/2005/8/layout/hProcess9"/>
    <dgm:cxn modelId="{B0350BF7-4AB0-4E4E-85C7-52966501AA4B}" type="presParOf" srcId="{076CABDB-DB85-41F4-92F9-BE763316DCD2}" destId="{22DB1EC8-233B-4E83-8297-97D254E710BB}" srcOrd="1" destOrd="0" presId="urn:microsoft.com/office/officeart/2005/8/layout/hProcess9"/>
    <dgm:cxn modelId="{BF6795D5-A6AC-4A77-BC46-63EFDB385652}" type="presParOf" srcId="{076CABDB-DB85-41F4-92F9-BE763316DCD2}" destId="{5A698FA8-B627-4F03-B988-5149DFCB456A}" srcOrd="2" destOrd="0" presId="urn:microsoft.com/office/officeart/2005/8/layout/hProcess9"/>
    <dgm:cxn modelId="{06CCEBCA-1405-4C09-93C8-5D0F90F55A83}" type="presParOf" srcId="{076CABDB-DB85-41F4-92F9-BE763316DCD2}" destId="{F1FC18F7-6DDC-45D5-934A-FA6BDBF6AFDC}" srcOrd="3" destOrd="0" presId="urn:microsoft.com/office/officeart/2005/8/layout/hProcess9"/>
    <dgm:cxn modelId="{7CF2B532-A8C2-4775-90E9-13CAE4A6E481}" type="presParOf" srcId="{076CABDB-DB85-41F4-92F9-BE763316DCD2}" destId="{310D18BD-633F-4106-B2A2-3106A6BBA41F}" srcOrd="4" destOrd="0" presId="urn:microsoft.com/office/officeart/2005/8/layout/hProcess9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016CE-A2DA-4B4F-A2A8-1DE6870C0C37}">
      <dsp:nvSpPr>
        <dsp:cNvPr id="0" name=""/>
        <dsp:cNvSpPr/>
      </dsp:nvSpPr>
      <dsp:spPr>
        <a:xfrm>
          <a:off x="561560" y="0"/>
          <a:ext cx="6364356" cy="201328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6CFEB177-C0B1-4831-AA7D-17A5091207A2}">
      <dsp:nvSpPr>
        <dsp:cNvPr id="0" name=""/>
        <dsp:cNvSpPr/>
      </dsp:nvSpPr>
      <dsp:spPr>
        <a:xfrm>
          <a:off x="3428" y="603985"/>
          <a:ext cx="2199995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only</a:t>
          </a:r>
          <a:endParaRPr lang="en-US" sz="3300" kern="1200"/>
        </a:p>
      </dsp:txBody>
      <dsp:txXfrm>
        <a:off x="42740" y="643297"/>
        <a:ext cx="2121371" cy="726690"/>
      </dsp:txXfrm>
    </dsp:sp>
    <dsp:sp modelId="{5A698FA8-B627-4F03-B988-5149DFCB456A}">
      <dsp:nvSpPr>
        <dsp:cNvPr id="0" name=""/>
        <dsp:cNvSpPr/>
      </dsp:nvSpPr>
      <dsp:spPr>
        <a:xfrm>
          <a:off x="2446181" y="603985"/>
          <a:ext cx="2199995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∆S only</a:t>
          </a:r>
          <a:endParaRPr lang="en-US" sz="3300" kern="1200"/>
        </a:p>
      </dsp:txBody>
      <dsp:txXfrm>
        <a:off x="2485493" y="643297"/>
        <a:ext cx="2121371" cy="726690"/>
      </dsp:txXfrm>
    </dsp:sp>
    <dsp:sp modelId="{310D18BD-633F-4106-B2A2-3106A6BBA41F}">
      <dsp:nvSpPr>
        <dsp:cNvPr id="0" name=""/>
        <dsp:cNvSpPr/>
      </dsp:nvSpPr>
      <dsp:spPr>
        <a:xfrm>
          <a:off x="4888935" y="603985"/>
          <a:ext cx="2595114" cy="805314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>
              <a:latin typeface="Times New Roman"/>
              <a:cs typeface="Times New Roman"/>
            </a:rPr>
            <a:t>∆D &amp;∆S </a:t>
          </a:r>
          <a:endParaRPr lang="en-US" sz="3300" kern="1200"/>
        </a:p>
      </dsp:txBody>
      <dsp:txXfrm>
        <a:off x="4928247" y="643297"/>
        <a:ext cx="2516490" cy="7266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322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9415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8772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2302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2767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84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8458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808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9535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334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2094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1650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716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5659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442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660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312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46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2236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512DD1E-70E5-BC85-ABB5-695E95227A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3696" t="14668" r="33261" b="56718"/>
          <a:stretch/>
        </p:blipFill>
        <p:spPr>
          <a:xfrm>
            <a:off x="1628106" y="2277461"/>
            <a:ext cx="8935787" cy="354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D27A662-4E41-844F-9D19-0B15D41C6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1087" t="30328" r="4457" b="42219"/>
          <a:stretch/>
        </p:blipFill>
        <p:spPr>
          <a:xfrm>
            <a:off x="3257550" y="1903342"/>
            <a:ext cx="6058902" cy="373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42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DCA8B2-A38E-8667-C486-393C26E291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243" t="41121" r="32891" b="36651"/>
          <a:stretch/>
        </p:blipFill>
        <p:spPr>
          <a:xfrm>
            <a:off x="762000" y="2694585"/>
            <a:ext cx="6642100" cy="24603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DF255A-16AB-4EF7-E587-0297D8FD454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1087" t="30328" r="4457" b="42219"/>
          <a:stretch/>
        </p:blipFill>
        <p:spPr>
          <a:xfrm>
            <a:off x="7572375" y="2224961"/>
            <a:ext cx="3780020" cy="365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66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9EB864F-AEB8-E5BC-FF17-A0FE9767FD0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076039"/>
            <a:ext cx="5649718" cy="3945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$1.50 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demanded equals the quantity supplied.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Qs=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neither a shortage nor a surplus </a:t>
            </a:r>
            <a:r>
              <a:rPr lang="en-US" altLang="en-US" sz="2000" dirty="0">
                <a:latin typeface="Alexandria"/>
              </a:rPr>
              <a:t>of energy bars.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At the equilibrium price, buyers’ plans and sellers’ plans agree and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doesn’t change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until some event changes either demand or supply.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60426DC6-737A-6D42-E47F-2E9803F52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220" y="2008017"/>
            <a:ext cx="3984625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520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E1E5BA7-0B69-AD72-6508-099AD4F03646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153149" y="2169821"/>
            <a:ext cx="5104776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$2.00 (Above equilibrium price)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supplied </a:t>
            </a:r>
            <a:r>
              <a:rPr lang="en-US" altLang="en-US" sz="2000" i="1" dirty="0">
                <a:latin typeface="Alexandria"/>
              </a:rPr>
              <a:t>exceeds</a:t>
            </a:r>
            <a:r>
              <a:rPr lang="en-US" altLang="en-US" sz="2000" dirty="0">
                <a:latin typeface="Alexandria"/>
              </a:rPr>
              <a:t> the quantity demanded.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Qs&gt;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a </a:t>
            </a:r>
            <a:r>
              <a:rPr lang="en-US" altLang="en-US" sz="2000" b="1" i="1" u="sng" dirty="0">
                <a:solidFill>
                  <a:srgbClr val="0070C0"/>
                </a:solidFill>
                <a:latin typeface="Alexandria"/>
              </a:rPr>
              <a:t>surplus</a:t>
            </a:r>
            <a:r>
              <a:rPr lang="en-US" altLang="en-US" sz="2000" dirty="0">
                <a:latin typeface="Alexandria"/>
              </a:rPr>
              <a:t> of </a:t>
            </a:r>
            <a:br>
              <a:rPr lang="en-US" altLang="en-US" sz="2000" dirty="0">
                <a:latin typeface="Alexandria"/>
              </a:rPr>
            </a:br>
            <a:r>
              <a:rPr lang="en-US" altLang="en-US" sz="2000" dirty="0">
                <a:latin typeface="Alexandria"/>
              </a:rPr>
              <a:t>6 million energy bars.</a:t>
            </a: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41C78259-5B3C-7A9F-7EC3-4BFB99DA4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390" y="1903342"/>
            <a:ext cx="4184092" cy="418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52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0EE8AE-0D87-2726-706E-668164D036EB}"/>
              </a:ext>
            </a:extLst>
          </p:cNvPr>
          <p:cNvSpPr txBox="1"/>
          <p:nvPr/>
        </p:nvSpPr>
        <p:spPr>
          <a:xfrm>
            <a:off x="762000" y="2736734"/>
            <a:ext cx="622189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surplus cause: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price to fall,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decreasing quantity supplied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increasing quantity demanded</a:t>
            </a:r>
          </a:p>
          <a:p>
            <a:pPr lvl="1"/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Until the equilibrium price is attained</a:t>
            </a:r>
            <a:endParaRPr lang="en-US" sz="2000" dirty="0"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9C4CBE1-077F-0C82-48B9-17C2262E9C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27" t="2698" r="51884" b="2965"/>
          <a:stretch/>
        </p:blipFill>
        <p:spPr>
          <a:xfrm>
            <a:off x="6550157" y="2267698"/>
            <a:ext cx="4551231" cy="321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2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FB877D0-BFF7-B80E-8B7A-721D44F514E9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62000" y="2223738"/>
            <a:ext cx="5334000" cy="353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If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the price is $1.00 (below equilibrium price) </a:t>
            </a:r>
            <a:r>
              <a:rPr lang="en-US" altLang="en-US" sz="2000" dirty="0">
                <a:latin typeface="Alexandria"/>
              </a:rPr>
              <a:t>a bar, </a:t>
            </a: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 quantity demanded exceeds the quantity supplied.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Qs&lt;</a:t>
            </a:r>
            <a:r>
              <a:rPr lang="en-US" altLang="en-US" sz="2000" b="1" u="sng" dirty="0" err="1">
                <a:solidFill>
                  <a:srgbClr val="0070C0"/>
                </a:solidFill>
                <a:latin typeface="Alexandria"/>
              </a:rPr>
              <a:t>Qd</a:t>
            </a:r>
            <a:endParaRPr lang="en-US" altLang="en-US" sz="2000" b="1" u="sng" dirty="0">
              <a:solidFill>
                <a:srgbClr val="0070C0"/>
              </a:solidFill>
              <a:latin typeface="Alexandria"/>
            </a:endParaRPr>
          </a:p>
          <a:p>
            <a:pPr marL="457200" lvl="1" indent="-342900" algn="just" eaLnBrk="1" hangingPunct="1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There is a </a:t>
            </a:r>
            <a:r>
              <a:rPr lang="en-US" altLang="en-US" sz="2000" b="1" u="sng" dirty="0">
                <a:solidFill>
                  <a:srgbClr val="0070C0"/>
                </a:solidFill>
                <a:latin typeface="Alexandria"/>
              </a:rPr>
              <a:t>shortage</a:t>
            </a:r>
            <a:r>
              <a:rPr lang="en-US" altLang="en-US" sz="2000" dirty="0">
                <a:latin typeface="Alexandria"/>
              </a:rPr>
              <a:t> of </a:t>
            </a:r>
            <a:br>
              <a:rPr lang="en-US" altLang="en-US" sz="2000" dirty="0">
                <a:latin typeface="Alexandria"/>
              </a:rPr>
            </a:br>
            <a:r>
              <a:rPr lang="en-US" altLang="en-US" sz="2000" dirty="0">
                <a:latin typeface="Alexandria"/>
              </a:rPr>
              <a:t>9 million energy bars.</a:t>
            </a: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5D9DEDE9-CF67-D58D-4156-E1120CE85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331" y="1902280"/>
            <a:ext cx="3984625" cy="3955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107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3B79FCC-CDCF-95D4-1EBC-5179EC391FDD}"/>
              </a:ext>
            </a:extLst>
          </p:cNvPr>
          <p:cNvSpPr txBox="1"/>
          <p:nvPr/>
        </p:nvSpPr>
        <p:spPr>
          <a:xfrm>
            <a:off x="894685" y="2752289"/>
            <a:ext cx="589597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shortage cause:</a:t>
            </a: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price to rise,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decreasing quantity demanded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increasing quantity supplied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</a:rPr>
              <a:t>Until the equilibrium price is attained</a:t>
            </a:r>
            <a:endParaRPr lang="en-US" sz="2000" dirty="0">
              <a:latin typeface="Alexandria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156994D-1426-161D-84E0-CA74A1342F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000" t="4880"/>
          <a:stretch/>
        </p:blipFill>
        <p:spPr>
          <a:xfrm>
            <a:off x="6259920" y="2515157"/>
            <a:ext cx="5037395" cy="2940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41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Price adjustment / Price as a regulator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99031" y="107177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59848" y="134210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99F1308-A372-6729-0797-3E9CF45411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345210"/>
              </p:ext>
            </p:extLst>
          </p:nvPr>
        </p:nvGraphicFramePr>
        <p:xfrm>
          <a:off x="762000" y="1867758"/>
          <a:ext cx="10546347" cy="3962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08806">
                  <a:extLst>
                    <a:ext uri="{9D8B030D-6E8A-4147-A177-3AD203B41FA5}">
                      <a16:colId xmlns:a16="http://schemas.microsoft.com/office/drawing/2014/main" val="1034278753"/>
                    </a:ext>
                  </a:extLst>
                </a:gridCol>
                <a:gridCol w="5337541">
                  <a:extLst>
                    <a:ext uri="{9D8B030D-6E8A-4147-A177-3AD203B41FA5}">
                      <a16:colId xmlns:a16="http://schemas.microsoft.com/office/drawing/2014/main" val="407017193"/>
                    </a:ext>
                  </a:extLst>
                </a:gridCol>
              </a:tblGrid>
              <a:tr h="68126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Over what range of prices does a surplus arise? What happens to the price when there is a surplus </a:t>
                      </a: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(price adjustment / Price as a regulator)?</a:t>
                      </a: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 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Over what range of prices does a shortage arise? </a:t>
                      </a:r>
                    </a:p>
                    <a:p>
                      <a:pPr marL="457200" marR="0" indent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2000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What happens to the price when there is a shortage (</a:t>
                      </a:r>
                      <a:r>
                        <a:rPr lang="en-US" sz="2000" u="sng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price adjustment/ Price as a regulator)?</a:t>
                      </a:r>
                      <a:endParaRPr lang="en-US" sz="2000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4776308"/>
                  </a:ext>
                </a:extLst>
              </a:tr>
              <a:tr h="2155623"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surplus arises at market prices </a:t>
                      </a:r>
                      <a:r>
                        <a:rPr lang="en-US" sz="2000" u="sng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above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equilibrium price. 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surplus cause: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the price to fall,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decreasing quantity supplied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increasing quantity demanded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Until the equilibrium price is attained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A shortage arises at market prices </a:t>
                      </a:r>
                      <a:r>
                        <a:rPr lang="en-US" sz="2000" b="1" u="sng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below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equilibrium price.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A shortage cause: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the price to rise,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decreasing quantity demanded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 increasing quantity supplied </a:t>
                      </a: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</a:pP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lexandria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Until the equilibrium price is attained.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dirty="0">
                        <a:solidFill>
                          <a:schemeClr val="tx1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318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634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CA348D-B603-172A-45C4-64F1468F937E}"/>
              </a:ext>
            </a:extLst>
          </p:cNvPr>
          <p:cNvSpPr txBox="1"/>
          <p:nvPr/>
        </p:nvSpPr>
        <p:spPr>
          <a:xfrm>
            <a:off x="617280" y="2933921"/>
            <a:ext cx="105652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en-US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424293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CA348D-B603-172A-45C4-64F1468F937E}"/>
              </a:ext>
            </a:extLst>
          </p:cNvPr>
          <p:cNvSpPr txBox="1"/>
          <p:nvPr/>
        </p:nvSpPr>
        <p:spPr>
          <a:xfrm>
            <a:off x="617280" y="2336381"/>
            <a:ext cx="1056529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SzPts val="1600"/>
              <a:buFont typeface="Times New Roman" panose="02020603050405020304" pitchFamily="18" charset="0"/>
              <a:buChar char="-"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When does the equilibrium price and equilibrium quantity change?</a:t>
            </a:r>
            <a:endParaRPr lang="en-US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xandria"/>
            </a:endParaRPr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438D5416-F3EF-A4EC-B90B-F10D90E37A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49956494"/>
              </p:ext>
            </p:extLst>
          </p:nvPr>
        </p:nvGraphicFramePr>
        <p:xfrm>
          <a:off x="2102206" y="3204628"/>
          <a:ext cx="7487478" cy="20132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9258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C7B4B4-3328-6138-C98C-B0956BCE309F}"/>
              </a:ext>
            </a:extLst>
          </p:cNvPr>
          <p:cNvPicPr/>
          <p:nvPr/>
        </p:nvPicPr>
        <p:blipFill rotWithShape="1">
          <a:blip r:embed="rId3"/>
          <a:srcRect l="-757" t="22903" r="2884" b="32464"/>
          <a:stretch/>
        </p:blipFill>
        <p:spPr>
          <a:xfrm>
            <a:off x="1783503" y="2848196"/>
            <a:ext cx="8624991" cy="26611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4AD842D-A9E8-C612-4CF8-38685EA80F98}"/>
              </a:ext>
            </a:extLst>
          </p:cNvPr>
          <p:cNvSpPr txBox="1"/>
          <p:nvPr/>
        </p:nvSpPr>
        <p:spPr>
          <a:xfrm>
            <a:off x="2100235" y="2086866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55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1CC8591-AC3D-0682-0CAB-908266CE80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609773"/>
            <a:ext cx="6940825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An Increase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demand increases </a:t>
            </a:r>
            <a:r>
              <a:rPr lang="en-US" altLang="en-US" sz="2000" dirty="0">
                <a:latin typeface="Alexandria"/>
              </a:rPr>
              <a:t>the demand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Supply remains unchanged</a:t>
            </a:r>
            <a:r>
              <a:rPr lang="en-US" sz="2000" dirty="0">
                <a:latin typeface="Alexandria"/>
              </a:rPr>
              <a:t>; there is a movement up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of increases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 quantity increases</a:t>
            </a:r>
            <a:r>
              <a:rPr lang="en-US" sz="2000" dirty="0">
                <a:latin typeface="Alexandria"/>
              </a:rPr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DC1560-1BD3-1B5B-8368-E6C3C61A7150}"/>
              </a:ext>
            </a:extLst>
          </p:cNvPr>
          <p:cNvSpPr txBox="1"/>
          <p:nvPr/>
        </p:nvSpPr>
        <p:spPr>
          <a:xfrm>
            <a:off x="1916535" y="1817957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4" name="Picture 13" descr="fig03">
            <a:extLst>
              <a:ext uri="{FF2B5EF4-FFF2-40B4-BE49-F238E27FC236}">
                <a16:creationId xmlns:a16="http://schemas.microsoft.com/office/drawing/2014/main" id="{D9DD2800-097E-7A22-F308-88A0B38E75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900" y="2453052"/>
            <a:ext cx="3587750" cy="336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229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08FDE16-C0E3-253C-E7A5-619E511BA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683" y="2697050"/>
            <a:ext cx="6864247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 decrease in Demand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demand increases </a:t>
            </a:r>
            <a:r>
              <a:rPr lang="en-US" altLang="en-US" sz="2000" dirty="0">
                <a:latin typeface="Alexandria"/>
              </a:rPr>
              <a:t>the demand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Supply remains unchanged</a:t>
            </a:r>
            <a:r>
              <a:rPr lang="en-US" sz="2000" dirty="0">
                <a:latin typeface="Alexandria"/>
              </a:rPr>
              <a:t>; there is a movement down along the supply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of decreases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 quantity decreases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DAFED6-E9FD-46CC-E073-ADC245680F77}"/>
              </a:ext>
            </a:extLst>
          </p:cNvPr>
          <p:cNvSpPr txBox="1"/>
          <p:nvPr/>
        </p:nvSpPr>
        <p:spPr>
          <a:xfrm>
            <a:off x="1819152" y="2046628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C80258EA-9534-72CE-7A4D-CB49B1C1A1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0333" y="2576920"/>
            <a:ext cx="3212893" cy="3370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017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DAFED6-E9FD-46CC-E073-ADC245680F77}"/>
              </a:ext>
            </a:extLst>
          </p:cNvPr>
          <p:cNvSpPr txBox="1"/>
          <p:nvPr/>
        </p:nvSpPr>
        <p:spPr>
          <a:xfrm>
            <a:off x="1819152" y="2046628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the demand or supply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93648AF-8E37-D537-4456-F981347471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653441"/>
            <a:ext cx="7455591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An Increase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supply increases </a:t>
            </a:r>
            <a:r>
              <a:rPr lang="en-US" altLang="en-US" sz="2000" dirty="0">
                <a:latin typeface="Alexandria"/>
              </a:rPr>
              <a:t>the supply curve shifts rightward.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Demand remains unchanged</a:t>
            </a:r>
            <a:r>
              <a:rPr lang="en-US" sz="2000" dirty="0">
                <a:latin typeface="Alexandria"/>
              </a:rPr>
              <a:t>; there is a movement down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of falls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 quantity increases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pic>
        <p:nvPicPr>
          <p:cNvPr id="12" name="Picture 11" descr="fig03">
            <a:extLst>
              <a:ext uri="{FF2B5EF4-FFF2-40B4-BE49-F238E27FC236}">
                <a16:creationId xmlns:a16="http://schemas.microsoft.com/office/drawing/2014/main" id="{B843FAF2-C606-BF93-02F1-F378889DF050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9588" y="2479344"/>
            <a:ext cx="3120104" cy="3229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5498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84673ED-3B71-2570-495B-A7A9F11E87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627770"/>
            <a:ext cx="706133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indent="0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A decrease in Supply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altLang="en-US" sz="2000" dirty="0">
                <a:latin typeface="Alexandria"/>
              </a:rPr>
              <a:t>When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supply decreases </a:t>
            </a:r>
            <a:r>
              <a:rPr lang="en-US" altLang="en-US" sz="2000" dirty="0">
                <a:latin typeface="Alexandria"/>
              </a:rPr>
              <a:t>the supply curve shifts leftward.</a:t>
            </a:r>
          </a:p>
          <a:p>
            <a:pPr marL="800100" marR="0" lvl="1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Demand remains unchanged</a:t>
            </a:r>
            <a:r>
              <a:rPr lang="en-US" sz="2000" dirty="0">
                <a:latin typeface="Alexandria"/>
              </a:rPr>
              <a:t>; there is a movement up along the demand curve.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</a:t>
            </a:r>
            <a:r>
              <a:rPr 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price of increases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 The 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equilibrium quantity decreases</a:t>
            </a:r>
            <a:r>
              <a:rPr lang="en-US" sz="2000" dirty="0">
                <a:latin typeface="Alexandria"/>
              </a:rPr>
              <a:t>.</a:t>
            </a:r>
          </a:p>
          <a:p>
            <a:pPr marL="3810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943634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 eaLnBrk="1" hangingPunct="1">
              <a:buFont typeface="Arial" panose="020B0604020202020204" pitchFamily="34" charset="0"/>
              <a:buChar char="•"/>
            </a:pPr>
            <a:endParaRPr lang="en-US" altLang="en-US" sz="2000" dirty="0">
              <a:latin typeface="Alexandri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35970B-687B-53D5-D4C9-9E764A5C7A00}"/>
              </a:ext>
            </a:extLst>
          </p:cNvPr>
          <p:cNvSpPr txBox="1"/>
          <p:nvPr/>
        </p:nvSpPr>
        <p:spPr>
          <a:xfrm>
            <a:off x="1838821" y="1864572"/>
            <a:ext cx="79915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of </a:t>
            </a:r>
            <a:r>
              <a:rPr lang="en-US" sz="2000" b="1" dirty="0">
                <a:solidFill>
                  <a:srgbClr val="0070C0"/>
                </a:solidFill>
                <a:latin typeface="Alexandria"/>
                <a:ea typeface="Calibri" panose="020F0502020204030204" pitchFamily="34" charset="0"/>
              </a:rPr>
              <a:t>the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demand or supply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6A66E37E-0150-ED1A-FAB7-57C868BDDF2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78619" y="2416465"/>
            <a:ext cx="3636937" cy="349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995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DB97BA-4B7A-F460-75F9-46AE5F72D25E}"/>
              </a:ext>
            </a:extLst>
          </p:cNvPr>
          <p:cNvSpPr txBox="1"/>
          <p:nvPr/>
        </p:nvSpPr>
        <p:spPr>
          <a:xfrm>
            <a:off x="762000" y="2253808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000" b="1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CC670C-0EA5-7E90-30DF-21FB814D53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62597" r="22505" b="23610"/>
          <a:stretch/>
        </p:blipFill>
        <p:spPr>
          <a:xfrm>
            <a:off x="1312990" y="3650855"/>
            <a:ext cx="8732311" cy="14685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54930B-B590-86D3-E710-53F5FC9572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2932" r="22695" b="49137"/>
          <a:stretch/>
        </p:blipFill>
        <p:spPr>
          <a:xfrm>
            <a:off x="1312991" y="2806421"/>
            <a:ext cx="8732312" cy="84443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723A276-200D-C4DB-418B-F6E23610E349}"/>
              </a:ext>
            </a:extLst>
          </p:cNvPr>
          <p:cNvSpPr txBox="1"/>
          <p:nvPr/>
        </p:nvSpPr>
        <p:spPr>
          <a:xfrm>
            <a:off x="1716361" y="5363328"/>
            <a:ext cx="955906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same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directions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price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en-US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25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58E35C8-B8B1-27AD-D43A-383F0931BC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075" y="2761980"/>
            <a:ext cx="772448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Increase in Both Demand and Supply</a:t>
            </a:r>
          </a:p>
          <a:p>
            <a:pPr eaLnBrk="1" hangingPunct="1"/>
            <a:endParaRPr lang="en-US" altLang="en-US" sz="2000" b="1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An increase in demand and an increase in supply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increase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the equilibrium quantity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 eaLnBrk="1" hangingPunct="1"/>
            <a:endParaRPr lang="en-US" altLang="en-US" sz="2000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The change in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equilibrium price is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because the increase in demand raises the equilibrium price and the increase in supply lowers it.</a:t>
            </a:r>
          </a:p>
        </p:txBody>
      </p:sp>
      <p:pic>
        <p:nvPicPr>
          <p:cNvPr id="17" name="Picture 16" descr="fig03">
            <a:extLst>
              <a:ext uri="{FF2B5EF4-FFF2-40B4-BE49-F238E27FC236}">
                <a16:creationId xmlns:a16="http://schemas.microsoft.com/office/drawing/2014/main" id="{E87EEB17-3851-22D2-1722-EB4542C5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564" y="2635517"/>
            <a:ext cx="2848233" cy="3173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58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the same direction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2C77A2-2EED-B1F5-47CF-13F675FBEE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359" y="2831911"/>
            <a:ext cx="6940825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Decrease in Both Demand and Supply</a:t>
            </a:r>
          </a:p>
          <a:p>
            <a:pPr eaLnBrk="1" hangingPunct="1"/>
            <a:endParaRPr lang="en-US" altLang="en-US" sz="2000" b="1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A decrease in both demand and supply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decreases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the equilibrium quantity.</a:t>
            </a:r>
          </a:p>
          <a:p>
            <a:pPr lvl="1" eaLnBrk="1" hangingPunct="1"/>
            <a:endParaRPr lang="en-US" altLang="en-US" sz="2000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The change in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equilibrium price is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because the decrease in demand lowers the equilibrium price and the decrease in supply raises it.</a:t>
            </a: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7C84B685-7C85-9290-EE55-E45D5F2A3F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0" y="2578032"/>
            <a:ext cx="2858891" cy="3185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963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4B1AB7-ECC4-AA8C-8826-AD79DA578F54}"/>
              </a:ext>
            </a:extLst>
          </p:cNvPr>
          <p:cNvSpPr txBox="1"/>
          <p:nvPr/>
        </p:nvSpPr>
        <p:spPr>
          <a:xfrm>
            <a:off x="942308" y="205067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  <a:endParaRPr lang="en-US" sz="2000" b="1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5538FAF-4620-749A-E675-5A1561266F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174" t="43876" r="22695" b="36781"/>
          <a:stretch/>
        </p:blipFill>
        <p:spPr>
          <a:xfrm>
            <a:off x="853187" y="2609952"/>
            <a:ext cx="10515248" cy="253382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44EC733-A27D-03C8-9229-7EB74F5421D1}"/>
              </a:ext>
            </a:extLst>
          </p:cNvPr>
          <p:cNvSpPr txBox="1"/>
          <p:nvPr/>
        </p:nvSpPr>
        <p:spPr>
          <a:xfrm>
            <a:off x="1572238" y="5225634"/>
            <a:ext cx="105152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D &amp; S curves change at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opposite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directions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</a:t>
            </a:r>
            <a:r>
              <a:rPr lang="en-US" sz="2000" b="1" u="sng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quantity</a:t>
            </a:r>
            <a:r>
              <a:rPr lang="en-US" sz="2000" dirty="0">
                <a:solidFill>
                  <a:srgbClr val="0070C0"/>
                </a:solidFill>
                <a:effectLst/>
                <a:highlight>
                  <a:srgbClr val="FFFFFF"/>
                </a:highlight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is uncertain</a:t>
            </a:r>
            <a:endParaRPr lang="en-US" sz="2000" dirty="0">
              <a:solidFill>
                <a:srgbClr val="0070C0"/>
              </a:solidFill>
              <a:effectLst/>
              <a:highlight>
                <a:srgbClr val="FFFFFF"/>
              </a:highlight>
              <a:latin typeface="Alexandria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564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5578C6A-2354-8562-B7F9-748EE62872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7824" y="2764441"/>
            <a:ext cx="6895749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Decrease in Demand and Increase in Supply</a:t>
            </a:r>
          </a:p>
          <a:p>
            <a:pPr eaLnBrk="1" hangingPunct="1"/>
            <a:endParaRPr lang="en-US" altLang="en-US" sz="2000" b="1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A decrease in demand and an increase in supply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lowers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the equilibrium price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.</a:t>
            </a:r>
          </a:p>
          <a:p>
            <a:pPr lvl="1" eaLnBrk="1" hangingPunct="1"/>
            <a:endParaRPr lang="en-US" altLang="en-US" sz="2000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The change in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equilibrium quantity is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because the decrease in demand decreases the equilibrium quantity and the increase in supply increases it.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E6F495B5-3B67-8074-D0CA-BA859B751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712" y="2695772"/>
            <a:ext cx="3296823" cy="3276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0963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8717B7E-24FC-3285-DFE3-F5C74423BED7}"/>
              </a:ext>
            </a:extLst>
          </p:cNvPr>
          <p:cNvSpPr txBox="1"/>
          <p:nvPr/>
        </p:nvSpPr>
        <p:spPr>
          <a:xfrm>
            <a:off x="1266177" y="1992905"/>
            <a:ext cx="96280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Effects of change both demand and supply at opposite direction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7D575D-52B7-614B-86EB-1413C2A3C4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2771079"/>
            <a:ext cx="70490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Increase in Demand and Decrease in Supply</a:t>
            </a:r>
          </a:p>
          <a:p>
            <a:pPr eaLnBrk="1" hangingPunct="1"/>
            <a:endParaRPr lang="en-US" altLang="en-US" sz="2000" b="1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An increase in demand and a decrease in supply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raises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the equilibrium price.</a:t>
            </a:r>
          </a:p>
          <a:p>
            <a:pPr lvl="1" eaLnBrk="1" hangingPunct="1"/>
            <a:endParaRPr lang="en-US" altLang="en-US" sz="2000" dirty="0">
              <a:latin typeface="Alexandria"/>
            </a:endParaRPr>
          </a:p>
          <a:p>
            <a:pPr lvl="1" eaLnBrk="1" hangingPunct="1"/>
            <a:r>
              <a:rPr lang="en-US" altLang="en-US" sz="2000" dirty="0">
                <a:latin typeface="Alexandria"/>
              </a:rPr>
              <a:t>The change in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equilibrium quantity is </a:t>
            </a:r>
            <a:r>
              <a:rPr lang="en-US" altLang="en-US" sz="2000" b="1" i="1" dirty="0">
                <a:solidFill>
                  <a:srgbClr val="0070C0"/>
                </a:solidFill>
                <a:latin typeface="Alexandria"/>
              </a:rPr>
              <a:t>uncertain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latin typeface="Alexandria"/>
              </a:rPr>
              <a:t>because the increase in demand increases the equilibrium quantity and the decrease in supply decreases it.</a:t>
            </a:r>
          </a:p>
        </p:txBody>
      </p:sp>
      <p:pic>
        <p:nvPicPr>
          <p:cNvPr id="13" name="Picture 12" descr="fig03">
            <a:extLst>
              <a:ext uri="{FF2B5EF4-FFF2-40B4-BE49-F238E27FC236}">
                <a16:creationId xmlns:a16="http://schemas.microsoft.com/office/drawing/2014/main" id="{B522E61B-BD23-BF2C-F2D5-F1916EC2B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3900" y="2574047"/>
            <a:ext cx="2747548" cy="3207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381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Change in Market Equilibrium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BECE7D4-CF70-704D-03EE-2BF06E8C892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357192" y="1818001"/>
            <a:ext cx="8215533" cy="384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01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1F01898-5E94-A6AE-15B9-8D0E174391BD}"/>
              </a:ext>
            </a:extLst>
          </p:cNvPr>
          <p:cNvSpPr txBox="1">
            <a:spLocks/>
          </p:cNvSpPr>
          <p:nvPr/>
        </p:nvSpPr>
        <p:spPr>
          <a:xfrm>
            <a:off x="762000" y="3268377"/>
            <a:ext cx="7404652" cy="12005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36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Problem Questions</a:t>
            </a:r>
            <a:endParaRPr lang="en-US" sz="36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sz="3600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79B5C3B-BB3E-A2B0-9F69-6B97A0BF55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7939576" y="1650565"/>
            <a:ext cx="3036030" cy="404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BA1E5C-23E9-A864-02D7-7E920B17230F}"/>
              </a:ext>
            </a:extLst>
          </p:cNvPr>
          <p:cNvSpPr txBox="1">
            <a:spLocks/>
          </p:cNvSpPr>
          <p:nvPr/>
        </p:nvSpPr>
        <p:spPr>
          <a:xfrm>
            <a:off x="617280" y="2139825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of Coffee if The price of a Tea rises?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As tea is a </a:t>
            </a:r>
            <a:r>
              <a:rPr lang="en-US" sz="2000" b="1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substitute </a:t>
            </a: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a coffee: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rise in the price of a tea increases the demand for coffee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coffee</a:t>
            </a:r>
            <a:r>
              <a:rPr lang="en-US" sz="20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shifts rightward,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20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quantity of coffee increases.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0070C0"/>
              </a:solidFill>
              <a:latin typeface="Alexandria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B85737B5-BBC6-0220-7D46-0891E0097965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5496" y="1878441"/>
            <a:ext cx="3184196" cy="3881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986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FFA3F46-AA4E-A341-B27E-48EECC408B78}"/>
              </a:ext>
            </a:extLst>
          </p:cNvPr>
          <p:cNvSpPr txBox="1">
            <a:spLocks/>
          </p:cNvSpPr>
          <p:nvPr/>
        </p:nvSpPr>
        <p:spPr>
          <a:xfrm>
            <a:off x="617280" y="2189570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of Coffee if the price of a Sugar falls?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sugar is a complement of a coffee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fall in the price of sugar increases the demand for coffee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demand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for coffee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shifts rightward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2000" u="sng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there is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 movement up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supply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2000" dirty="0">
              <a:solidFill>
                <a:srgbClr val="0070C0"/>
              </a:solidFill>
              <a:latin typeface="Alexandria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The equilibrium quantity of coffee increases. </a:t>
            </a:r>
            <a:endParaRPr lang="en-US" sz="2000" b="1" dirty="0">
              <a:solidFill>
                <a:srgbClr val="0070C0"/>
              </a:solidFill>
              <a:latin typeface="Alexandria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F5CA3556-876D-C364-2F34-1DD2F12A812C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26526" y="2076930"/>
            <a:ext cx="3224389" cy="3845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4242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40E6165-A07D-85F8-5812-C0DDAF5F6172}"/>
              </a:ext>
            </a:extLst>
          </p:cNvPr>
          <p:cNvSpPr txBox="1">
            <a:spLocks/>
          </p:cNvSpPr>
          <p:nvPr/>
        </p:nvSpPr>
        <p:spPr>
          <a:xfrm>
            <a:off x="617280" y="2192548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more firms produce coffee?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 the supply of coffee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of coffee increases and </a:t>
            </a: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shifts rightward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Demand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remains unchanged;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there is </a:t>
            </a: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a movement down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increases.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25B98260-E47F-4CD1-2415-678D6EC4E26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5496" y="2371524"/>
            <a:ext cx="3254719" cy="337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61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29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60806D0-999A-7C63-97AA-E3B4266F6B62}"/>
              </a:ext>
            </a:extLst>
          </p:cNvPr>
          <p:cNvSpPr txBox="1">
            <a:spLocks/>
          </p:cNvSpPr>
          <p:nvPr/>
        </p:nvSpPr>
        <p:spPr>
          <a:xfrm>
            <a:off x="617280" y="2162179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workers’ wages rise? (Draw the diagrams!)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An increase in the wages of workers leads to: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 the cost of producing coffee.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supply curve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of coffee decreases and </a:t>
            </a: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shifts leftward. 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Demand</a:t>
            </a:r>
            <a:r>
              <a:rPr lang="en-US" sz="2000" u="sng" dirty="0">
                <a:solidFill>
                  <a:srgbClr val="FF0000"/>
                </a:solidFill>
                <a:latin typeface="Alexandria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remains unchanged;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there is a </a:t>
            </a:r>
            <a:r>
              <a:rPr lang="en-US" sz="2000" u="sng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movement up </a:t>
            </a:r>
            <a:r>
              <a:rPr lang="en-US" sz="2000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along the demand curve.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rises 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decreases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0" name="Picture 9" descr="fig03">
            <a:extLst>
              <a:ext uri="{FF2B5EF4-FFF2-40B4-BE49-F238E27FC236}">
                <a16:creationId xmlns:a16="http://schemas.microsoft.com/office/drawing/2014/main" id="{7D21AAF7-2B92-AE6C-EF4C-4EEE09F89CD1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8958" y="2056739"/>
            <a:ext cx="3164479" cy="352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8983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170064"/>
            <a:ext cx="10812720" cy="51627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525170"/>
            <a:ext cx="1404457" cy="91522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691262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87247" y="66814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48064" y="938478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04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98F28B7-0D45-1F7B-5720-C2953E5D7936}"/>
              </a:ext>
            </a:extLst>
          </p:cNvPr>
          <p:cNvSpPr txBox="1">
            <a:spLocks/>
          </p:cNvSpPr>
          <p:nvPr/>
        </p:nvSpPr>
        <p:spPr>
          <a:xfrm>
            <a:off x="623049" y="1442394"/>
            <a:ext cx="7448216" cy="37330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the effect on the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Eq.price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and </a:t>
            </a:r>
            <a:r>
              <a:rPr lang="en-US" sz="2000" b="1" dirty="0" err="1">
                <a:solidFill>
                  <a:srgbClr val="0070C0"/>
                </a:solidFill>
                <a:latin typeface="Alexandria"/>
              </a:rPr>
              <a:t>Eq.quantity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 if the price of a tea falls and more firms produce coffee? (Draw the diagrams!)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latin typeface="Alexandria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When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the price of a tea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falls → this affects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demand curve, demand decreases and shift leftward</a:t>
            </a: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When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more firms produce coffee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→ this affects supply curve, </a:t>
            </a:r>
            <a:r>
              <a:rPr lang="en-US" sz="2000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supply increases and shift rightward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equilibrium price of a coffee falls 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equilibrium quantity of coffee is </a:t>
            </a:r>
            <a:r>
              <a:rPr lang="en-US" sz="2000" b="1" i="1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uncertain</a:t>
            </a:r>
            <a:r>
              <a:rPr lang="en-US" sz="2000" dirty="0">
                <a:solidFill>
                  <a:srgbClr val="002060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because</a:t>
            </a:r>
            <a:endParaRPr lang="en-US" sz="2000" dirty="0">
              <a:solidFill>
                <a:srgbClr val="00206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The decrease in demand 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decreases the equilibrium quantity  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 The increase in supply 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increases the equilibrium quantity</a:t>
            </a:r>
            <a:endParaRPr lang="en-US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1200150" lvl="2" indent="-285750"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dirty="0"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So, the equilibrium quantity </a:t>
            </a:r>
            <a:r>
              <a:rPr lang="en-US" dirty="0">
                <a:effectLst/>
                <a:latin typeface="Alexandria"/>
                <a:ea typeface="Times New Roman" panose="02020603050405020304" pitchFamily="18" charset="0"/>
              </a:rPr>
              <a:t>might increase, decrease, or not change</a:t>
            </a:r>
          </a:p>
          <a:p>
            <a:pPr marL="457200" marR="0" lvl="1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444494AC-8BE4-88A5-9EC7-C3E6825A820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3776" y="1797821"/>
            <a:ext cx="3230148" cy="407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958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762000" y="2141974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equilibrium quantity will decrease, and the price might rise, fall, or stay the same when the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demand and the supply of a good both increases.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demand for a good increase and the supply of it decreases.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demand for a good decrease and the supply of it increases.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demand and the supply of a good both decreases.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303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B374899-E8A6-7601-2A6F-F823428C6956}"/>
              </a:ext>
            </a:extLst>
          </p:cNvPr>
          <p:cNvSpPr txBox="1">
            <a:spLocks/>
          </p:cNvSpPr>
          <p:nvPr/>
        </p:nvSpPr>
        <p:spPr>
          <a:xfrm>
            <a:off x="762000" y="2141974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When supply and demand both increases, the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quantity definitely decreases.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quantity definitely increases.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price definitely increases.</a:t>
            </a: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D) price definitely decreases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057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8743533" y="2678323"/>
            <a:ext cx="1870634" cy="249418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B1B2F6-E9F3-9F12-CCF3-A8A8E9BAB769}"/>
              </a:ext>
            </a:extLst>
          </p:cNvPr>
          <p:cNvSpPr txBox="1">
            <a:spLocks/>
          </p:cNvSpPr>
          <p:nvPr/>
        </p:nvSpPr>
        <p:spPr>
          <a:xfrm>
            <a:off x="942308" y="2413070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When a market is in equilibrium,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everyone has all they want of the commodity in question.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there is no shortage and no surplus at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the number of buyers is exactly equal to the number of sellers.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the supply curve has the same slope as the demand curve.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3316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188356" y="3607565"/>
            <a:ext cx="1461690" cy="194892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B1B2F6-E9F3-9F12-CCF3-A8A8E9BAB769}"/>
              </a:ext>
            </a:extLst>
          </p:cNvPr>
          <p:cNvSpPr txBox="1">
            <a:spLocks/>
          </p:cNvSpPr>
          <p:nvPr/>
        </p:nvSpPr>
        <p:spPr>
          <a:xfrm>
            <a:off x="762000" y="2370975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video download is below its equilibrium price, the quantity supplied is ________ than the quantity demanded. If the price of a video download is above its equilibrium price, the quantity supplied is ________ than the quantity demanded.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less; greater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greater; less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less; less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greater; greater</a:t>
            </a:r>
          </a:p>
        </p:txBody>
      </p:sp>
    </p:spTree>
    <p:extLst>
      <p:ext uri="{BB962C8B-B14F-4D97-AF65-F5344CB8AC3E}">
        <p14:creationId xmlns:p14="http://schemas.microsoft.com/office/powerpoint/2010/main" val="281640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E8840F6-EE2A-2970-1978-BF07CDA363C7}"/>
              </a:ext>
            </a:extLst>
          </p:cNvPr>
          <p:cNvSpPr txBox="1">
            <a:spLocks/>
          </p:cNvSpPr>
          <p:nvPr/>
        </p:nvSpPr>
        <p:spPr>
          <a:xfrm>
            <a:off x="762000" y="2177831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price of a CD is equal to the equilibrium price, there will be ________ of CDs and the price will ________.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surplus; rise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surplus; fall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shortage; fall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neither a shortage nor surplus; not change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365F91"/>
                </a:solidFill>
                <a:effectLst/>
                <a:latin typeface="Alexandria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demanded exceeds the quantity supplied, then there is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heavy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42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810681" y="4057650"/>
            <a:ext cx="1399813" cy="18664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8855F79-5F79-A8D1-3E4E-A9CC46D394CD}"/>
              </a:ext>
            </a:extLst>
          </p:cNvPr>
          <p:cNvSpPr txBox="1">
            <a:spLocks/>
          </p:cNvSpPr>
          <p:nvPr/>
        </p:nvSpPr>
        <p:spPr>
          <a:xfrm>
            <a:off x="721267" y="2198634"/>
            <a:ext cx="10381130" cy="31986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the quantity supplied exceeds the quantity demanded, then there is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A) a shortage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B) a shortage and the price is above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C) a surplus and the price is below the equilibrium price.</a:t>
            </a: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D) a surplus and the price is above the equilibrium price.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9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55B4374-7B01-E7B1-3133-FBF8B8F2F387}"/>
              </a:ext>
            </a:extLst>
          </p:cNvPr>
          <p:cNvSpPr txBox="1">
            <a:spLocks/>
          </p:cNvSpPr>
          <p:nvPr/>
        </p:nvSpPr>
        <p:spPr>
          <a:xfrm>
            <a:off x="701322" y="2049238"/>
            <a:ext cx="7895912" cy="348227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 this market, Equilibrium price and Equilibrium quantity would be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14$, 70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12$, 40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10$, 50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8$, 50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14$, there would be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Shortage of 20 units and price would tend to rise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Surplus of 20 units and price would tend to fall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Shortage of 40 units and price would tend to rise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fontAlgn="base">
              <a:spcBef>
                <a:spcPts val="0"/>
              </a:spcBef>
              <a:spcAft>
                <a:spcPts val="0"/>
              </a:spcAft>
              <a:buFont typeface="+mj-lt"/>
              <a:buAutoNum type="alphaUcParenR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Surplus of 40 units and price would tend to fall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(70-30)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9" name="Picture 8" descr="Chart, line chart&#10;&#10;Description automatically generated">
            <a:extLst>
              <a:ext uri="{FF2B5EF4-FFF2-40B4-BE49-F238E27FC236}">
                <a16:creationId xmlns:a16="http://schemas.microsoft.com/office/drawing/2014/main" id="{80DCD028-38FB-0E37-D2D1-7C64BB212A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362" y="2313252"/>
            <a:ext cx="3228976" cy="3482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2990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916681C-B33F-B1EC-2A6E-77E906903415}"/>
              </a:ext>
            </a:extLst>
          </p:cNvPr>
          <p:cNvSpPr txBox="1">
            <a:spLocks/>
          </p:cNvSpPr>
          <p:nvPr/>
        </p:nvSpPr>
        <p:spPr>
          <a:xfrm>
            <a:off x="681663" y="2313252"/>
            <a:ext cx="7285359" cy="277454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fontAlgn="base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If Price in this market is currently 8 $, the quantity supplies would be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40 and quantity demanded would be 60 </a:t>
            </a:r>
            <a:endParaRPr lang="en-US" sz="2000" b="1" u="sng" dirty="0">
              <a:latin typeface="Alexandria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60 and quantity demanded would be 40 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50 and quantity demanded would be 50</a:t>
            </a: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70 and quantity demanded would be 30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1" name="Picture 10" descr="Chart, line chart&#10;&#10;Description automatically generated">
            <a:extLst>
              <a:ext uri="{FF2B5EF4-FFF2-40B4-BE49-F238E27FC236}">
                <a16:creationId xmlns:a16="http://schemas.microsoft.com/office/drawing/2014/main" id="{7B2AFFFB-F0BA-0795-6077-6F5832CEB6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7665" y="2161342"/>
            <a:ext cx="3442335" cy="34822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9353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A6CDDA44-BCDF-498A-F35E-F8E993D19EC0}"/>
              </a:ext>
            </a:extLst>
          </p:cNvPr>
          <p:cNvSpPr txBox="1">
            <a:spLocks/>
          </p:cNvSpPr>
          <p:nvPr/>
        </p:nvSpPr>
        <p:spPr>
          <a:xfrm>
            <a:off x="914400" y="2410934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Market Equilibrium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Price as a Regulator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Price Adjustments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Alexandria"/>
              </a:rPr>
              <a:t>Change in Market Equilibrium</a:t>
            </a: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2490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</TotalTime>
  <Words>2152</Words>
  <Application>Microsoft Office PowerPoint</Application>
  <PresentationFormat>Widescreen</PresentationFormat>
  <Paragraphs>356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36</cp:revision>
  <dcterms:created xsi:type="dcterms:W3CDTF">2023-04-29T09:08:23Z</dcterms:created>
  <dcterms:modified xsi:type="dcterms:W3CDTF">2024-05-04T13:25:04Z</dcterms:modified>
</cp:coreProperties>
</file>