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1" r:id="rId2"/>
    <p:sldId id="282" r:id="rId3"/>
    <p:sldId id="301" r:id="rId4"/>
    <p:sldId id="257" r:id="rId5"/>
    <p:sldId id="433" r:id="rId6"/>
    <p:sldId id="434" r:id="rId7"/>
    <p:sldId id="435" r:id="rId8"/>
    <p:sldId id="436" r:id="rId9"/>
    <p:sldId id="437" r:id="rId10"/>
    <p:sldId id="438" r:id="rId11"/>
    <p:sldId id="439" r:id="rId12"/>
    <p:sldId id="440" r:id="rId13"/>
    <p:sldId id="441" r:id="rId14"/>
    <p:sldId id="442" r:id="rId15"/>
    <p:sldId id="443" r:id="rId16"/>
    <p:sldId id="444" r:id="rId17"/>
    <p:sldId id="445" r:id="rId18"/>
    <p:sldId id="446" r:id="rId19"/>
    <p:sldId id="447" r:id="rId20"/>
    <p:sldId id="448" r:id="rId21"/>
    <p:sldId id="449" r:id="rId22"/>
    <p:sldId id="450" r:id="rId23"/>
    <p:sldId id="451" r:id="rId24"/>
    <p:sldId id="452" r:id="rId25"/>
    <p:sldId id="453" r:id="rId26"/>
    <p:sldId id="454" r:id="rId27"/>
    <p:sldId id="455" r:id="rId28"/>
    <p:sldId id="393" r:id="rId29"/>
    <p:sldId id="457" r:id="rId30"/>
    <p:sldId id="458" r:id="rId31"/>
    <p:sldId id="459" r:id="rId32"/>
    <p:sldId id="460" r:id="rId33"/>
    <p:sldId id="461" r:id="rId34"/>
    <p:sldId id="462" r:id="rId35"/>
    <p:sldId id="463" r:id="rId36"/>
    <p:sldId id="464" r:id="rId37"/>
    <p:sldId id="465" r:id="rId38"/>
    <p:sldId id="466" r:id="rId39"/>
    <p:sldId id="467" r:id="rId40"/>
    <p:sldId id="468" r:id="rId41"/>
    <p:sldId id="469" r:id="rId42"/>
    <p:sldId id="470" r:id="rId43"/>
    <p:sldId id="471" r:id="rId44"/>
    <p:sldId id="472" r:id="rId45"/>
    <p:sldId id="473" r:id="rId46"/>
    <p:sldId id="456" r:id="rId47"/>
    <p:sldId id="474" r:id="rId48"/>
    <p:sldId id="475" r:id="rId49"/>
    <p:sldId id="476" r:id="rId50"/>
    <p:sldId id="477" r:id="rId51"/>
    <p:sldId id="280" r:id="rId5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616"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01-Mar-24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59961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01-Mar-24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966340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DE9D8-8847-45DC-A728-DF0BB9802D7F}" type="datetimeFigureOut">
              <a:rPr lang="en-US" smtClean="0"/>
              <a:t>01-Mar-24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766181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D2DE9D8-8847-45DC-A728-DF0BB9802D7F}" type="datetimeFigureOut">
              <a:rPr lang="en-US" smtClean="0"/>
              <a:t>01-Mar-24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34951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D2DE9D8-8847-45DC-A728-DF0BB9802D7F}" type="datetimeFigureOut">
              <a:rPr lang="en-US" smtClean="0"/>
              <a:t>01-Mar-24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625522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D2DE9D8-8847-45DC-A728-DF0BB9802D7F}" type="datetimeFigureOut">
              <a:rPr lang="en-US" smtClean="0"/>
              <a:t>01-Mar-24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763362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2DE9D8-8847-45DC-A728-DF0BB9802D7F}" type="datetimeFigureOut">
              <a:rPr lang="en-US" smtClean="0"/>
              <a:t>01-Mar-24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028998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01-Mar-24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849660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01-Mar-24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2346397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01-Mar-24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928838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01-Mar-24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719898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01-Mar-24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070631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01-Mar-24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543505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D2DE9D8-8847-45DC-A728-DF0BB9802D7F}" type="datetimeFigureOut">
              <a:rPr lang="en-US" smtClean="0"/>
              <a:t>01-Mar-24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8864347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D2DE9D8-8847-45DC-A728-DF0BB9802D7F}" type="datetimeFigureOut">
              <a:rPr lang="en-US" smtClean="0"/>
              <a:t>01-Mar-24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250051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01-Mar-24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319743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01-Mar-24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473313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52000">
              <a:schemeClr val="tx1">
                <a:lumMod val="85000"/>
              </a:schemeClr>
            </a:gs>
            <a:gs pos="75000">
              <a:schemeClr val="accent6">
                <a:lumMod val="20000"/>
                <a:lumOff val="80000"/>
              </a:schemeClr>
            </a:gs>
            <a:gs pos="91000">
              <a:schemeClr val="accent3">
                <a:lumMod val="75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D2DE9D8-8847-45DC-A728-DF0BB9802D7F}" type="datetimeFigureOut">
              <a:rPr lang="en-US" smtClean="0"/>
              <a:t>01-Mar-24</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0F7B577-F9C0-410B-98E3-DC75E98946A7}" type="slidenum">
              <a:rPr lang="en-US" smtClean="0"/>
              <a:t>‹#›</a:t>
            </a:fld>
            <a:endParaRPr lang="en-US"/>
          </a:p>
        </p:txBody>
      </p:sp>
    </p:spTree>
    <p:extLst>
      <p:ext uri="{BB962C8B-B14F-4D97-AF65-F5344CB8AC3E}">
        <p14:creationId xmlns:p14="http://schemas.microsoft.com/office/powerpoint/2010/main" val="376871112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9238" y="-196147"/>
            <a:ext cx="8572500" cy="3762375"/>
          </a:xfrm>
          <a:prstGeom prst="rect">
            <a:avLst/>
          </a:prstGeom>
        </p:spPr>
      </p:pic>
      <p:pic>
        <p:nvPicPr>
          <p:cNvPr id="3" name="Picture 2">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89411" y="120682"/>
            <a:ext cx="1085476" cy="376091"/>
          </a:xfrm>
          <a:prstGeom prst="rect">
            <a:avLst/>
          </a:prstGeom>
        </p:spPr>
      </p:pic>
    </p:spTree>
    <p:extLst>
      <p:ext uri="{BB962C8B-B14F-4D97-AF65-F5344CB8AC3E}">
        <p14:creationId xmlns:p14="http://schemas.microsoft.com/office/powerpoint/2010/main" val="11772055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231255" y="1648465"/>
            <a:ext cx="3244991" cy="847604"/>
          </a:xfrm>
          <a:prstGeom prst="rect">
            <a:avLst/>
          </a:prstGeom>
          <a:solidFill>
            <a:schemeClr val="tx2">
              <a:lumMod val="50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Lecture Five</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8" name="Line Callout 1 7"/>
          <p:cNvSpPr/>
          <p:nvPr/>
        </p:nvSpPr>
        <p:spPr>
          <a:xfrm>
            <a:off x="8003691" y="298266"/>
            <a:ext cx="3479015" cy="1253917"/>
          </a:xfrm>
          <a:prstGeom prst="borderCallout1">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9" name="Rectangle 8"/>
          <p:cNvSpPr/>
          <p:nvPr/>
        </p:nvSpPr>
        <p:spPr>
          <a:xfrm rot="18681731">
            <a:off x="6200663" y="633729"/>
            <a:ext cx="1524776" cy="532903"/>
          </a:xfrm>
          <a:prstGeom prst="rect">
            <a:avLst/>
          </a:prstGeom>
        </p:spPr>
        <p:txBody>
          <a:bodyPr wrap="none">
            <a:spAutoFit/>
          </a:bodyPr>
          <a:lstStyle/>
          <a:p>
            <a:pPr>
              <a:lnSpc>
                <a:spcPct val="107000"/>
              </a:lnSpc>
              <a:spcAft>
                <a:spcPts val="800"/>
              </a:spcAft>
            </a:pPr>
            <a:r>
              <a:rPr lang="en-US" sz="2800" dirty="0">
                <a:solidFill>
                  <a:schemeClr val="accent5">
                    <a:lumMod val="75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Section </a:t>
            </a:r>
            <a:r>
              <a:rPr lang="en-US" sz="2800" dirty="0" smtClean="0">
                <a:solidFill>
                  <a:schemeClr val="accent5">
                    <a:lumMod val="75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2</a:t>
            </a:r>
            <a:endParaRPr lang="en-US" sz="2800" dirty="0">
              <a:solidFill>
                <a:schemeClr val="accent5">
                  <a:lumMod val="75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10" name="Rectangle 9"/>
          <p:cNvSpPr/>
          <p:nvPr/>
        </p:nvSpPr>
        <p:spPr>
          <a:xfrm>
            <a:off x="8512404" y="351854"/>
            <a:ext cx="2461591" cy="461665"/>
          </a:xfrm>
          <a:prstGeom prst="rect">
            <a:avLst/>
          </a:prstGeom>
        </p:spPr>
        <p:txBody>
          <a:bodyPr wrap="squar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18" name="Line Callout 1 17"/>
          <p:cNvSpPr/>
          <p:nvPr/>
        </p:nvSpPr>
        <p:spPr>
          <a:xfrm rot="10800000">
            <a:off x="48885" y="2875173"/>
            <a:ext cx="3386160" cy="1635047"/>
          </a:xfrm>
          <a:prstGeom prst="borderCallout1">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19" name="Rectangle 18"/>
          <p:cNvSpPr/>
          <p:nvPr/>
        </p:nvSpPr>
        <p:spPr>
          <a:xfrm rot="18354558">
            <a:off x="3229673" y="3008582"/>
            <a:ext cx="1524776" cy="553357"/>
          </a:xfrm>
          <a:prstGeom prst="rect">
            <a:avLst/>
          </a:prstGeom>
        </p:spPr>
        <p:txBody>
          <a:bodyPr wrap="none">
            <a:spAutoFit/>
          </a:bodyPr>
          <a:lstStyle/>
          <a:p>
            <a:pPr>
              <a:lnSpc>
                <a:spcPct val="107000"/>
              </a:lnSpc>
              <a:spcAft>
                <a:spcPts val="800"/>
              </a:spcAft>
            </a:pPr>
            <a:r>
              <a:rPr lang="en-US" sz="2800" dirty="0">
                <a:solidFill>
                  <a:schemeClr val="tx2">
                    <a:lumMod val="5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Section </a:t>
            </a:r>
            <a:r>
              <a:rPr lang="en-US" sz="2800" dirty="0" smtClean="0">
                <a:solidFill>
                  <a:schemeClr val="tx2">
                    <a:lumMod val="5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1</a:t>
            </a:r>
            <a:endParaRPr lang="en-US" sz="2800" dirty="0">
              <a:solidFill>
                <a:schemeClr val="tx2">
                  <a:lumMod val="5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20" name="Rectangle 19"/>
          <p:cNvSpPr/>
          <p:nvPr/>
        </p:nvSpPr>
        <p:spPr>
          <a:xfrm>
            <a:off x="159283" y="3231031"/>
            <a:ext cx="3051142" cy="523220"/>
          </a:xfrm>
          <a:prstGeom prst="rect">
            <a:avLst/>
          </a:prstGeom>
        </p:spPr>
        <p:txBody>
          <a:bodyPr wrap="square">
            <a:spAutoFit/>
          </a:bodyPr>
          <a:lstStyle/>
          <a:p>
            <a:pPr algn="ctr"/>
            <a:r>
              <a:rPr lang="en-US" sz="2800" b="1" dirty="0" smtClean="0">
                <a:solidFill>
                  <a:schemeClr val="bg2">
                    <a:lumMod val="75000"/>
                  </a:schemeClr>
                </a:solidFill>
                <a:effectLst>
                  <a:outerShdw blurRad="38100" dist="38100" dir="2700000" algn="tl">
                    <a:srgbClr val="000000">
                      <a:alpha val="43137"/>
                    </a:srgbClr>
                  </a:outerShdw>
                </a:effectLst>
              </a:rPr>
              <a:t>Drafting</a:t>
            </a:r>
            <a:endParaRPr lang="en-US" sz="2800" b="1" dirty="0">
              <a:solidFill>
                <a:schemeClr val="bg2">
                  <a:lumMod val="75000"/>
                </a:schemeClr>
              </a:solidFill>
              <a:effectLst>
                <a:outerShdw blurRad="38100" dist="38100" dir="2700000" algn="tl">
                  <a:srgbClr val="000000">
                    <a:alpha val="43137"/>
                  </a:srgbClr>
                </a:outerShdw>
              </a:effectLst>
            </a:endParaRPr>
          </a:p>
        </p:txBody>
      </p:sp>
      <p:pic>
        <p:nvPicPr>
          <p:cNvPr id="11" name="Picture 10">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89411" y="120682"/>
            <a:ext cx="1085476" cy="376091"/>
          </a:xfrm>
          <a:prstGeom prst="rect">
            <a:avLst/>
          </a:prstGeom>
        </p:spPr>
      </p:pic>
    </p:spTree>
    <p:extLst>
      <p:ext uri="{BB962C8B-B14F-4D97-AF65-F5344CB8AC3E}">
        <p14:creationId xmlns:p14="http://schemas.microsoft.com/office/powerpoint/2010/main" val="397899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18"/>
                                        </p:tgtEl>
                                        <p:attrNameLst>
                                          <p:attrName>style.visibility</p:attrName>
                                        </p:attrNameLst>
                                      </p:cBhvr>
                                      <p:to>
                                        <p:strVal val="visible"/>
                                      </p:to>
                                    </p:set>
                                    <p:anim calcmode="lin" valueType="num">
                                      <p:cBhvr additive="base">
                                        <p:cTn id="26" dur="500" fill="hold"/>
                                        <p:tgtEl>
                                          <p:spTgt spid="18"/>
                                        </p:tgtEl>
                                        <p:attrNameLst>
                                          <p:attrName>ppt_x</p:attrName>
                                        </p:attrNameLst>
                                      </p:cBhvr>
                                      <p:tavLst>
                                        <p:tav tm="0">
                                          <p:val>
                                            <p:strVal val="#ppt_x"/>
                                          </p:val>
                                        </p:tav>
                                        <p:tav tm="100000">
                                          <p:val>
                                            <p:strVal val="#ppt_x"/>
                                          </p:val>
                                        </p:tav>
                                      </p:tavLst>
                                    </p:anim>
                                    <p:anim calcmode="lin" valueType="num">
                                      <p:cBhvr additive="base">
                                        <p:cTn id="27" dur="500" fill="hold"/>
                                        <p:tgtEl>
                                          <p:spTgt spid="18"/>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ppt_x"/>
                                          </p:val>
                                        </p:tav>
                                        <p:tav tm="100000">
                                          <p:val>
                                            <p:strVal val="#ppt_x"/>
                                          </p:val>
                                        </p:tav>
                                      </p:tavLst>
                                    </p:anim>
                                    <p:anim calcmode="lin" valueType="num">
                                      <p:cBhvr additive="base">
                                        <p:cTn id="31" dur="500" fill="hold"/>
                                        <p:tgtEl>
                                          <p:spTgt spid="20"/>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19"/>
                                        </p:tgtEl>
                                        <p:attrNameLst>
                                          <p:attrName>style.visibility</p:attrName>
                                        </p:attrNameLst>
                                      </p:cBhvr>
                                      <p:to>
                                        <p:strVal val="visible"/>
                                      </p:to>
                                    </p:set>
                                    <p:anim calcmode="lin" valueType="num">
                                      <p:cBhvr additive="base">
                                        <p:cTn id="34" dur="500" fill="hold"/>
                                        <p:tgtEl>
                                          <p:spTgt spid="19"/>
                                        </p:tgtEl>
                                        <p:attrNameLst>
                                          <p:attrName>ppt_x</p:attrName>
                                        </p:attrNameLst>
                                      </p:cBhvr>
                                      <p:tavLst>
                                        <p:tav tm="0">
                                          <p:val>
                                            <p:strVal val="#ppt_x"/>
                                          </p:val>
                                        </p:tav>
                                        <p:tav tm="100000">
                                          <p:val>
                                            <p:strVal val="#ppt_x"/>
                                          </p:val>
                                        </p:tav>
                                      </p:tavLst>
                                    </p:anim>
                                    <p:anim calcmode="lin" valueType="num">
                                      <p:cBhvr additive="base">
                                        <p:cTn id="35"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animBg="1"/>
      <p:bldP spid="9" grpId="0"/>
      <p:bldP spid="10" grpId="0"/>
      <p:bldP spid="18" grpId="0" animBg="1"/>
      <p:bldP spid="19" grpId="0"/>
      <p:bldP spid="2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34508" y="1094768"/>
            <a:ext cx="2093843" cy="646331"/>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3600" b="1" dirty="0" smtClean="0">
                <a:solidFill>
                  <a:schemeClr val="accent5"/>
                </a:solidFill>
                <a:effectLst>
                  <a:outerShdw blurRad="38100" dist="38100" dir="2700000" algn="tl">
                    <a:srgbClr val="000000">
                      <a:alpha val="43137"/>
                    </a:srgbClr>
                  </a:outerShdw>
                </a:effectLst>
              </a:rPr>
              <a:t>Drafting</a:t>
            </a:r>
            <a:endParaRPr lang="en-US" sz="3600" b="1" dirty="0">
              <a:solidFill>
                <a:schemeClr val="accent5"/>
              </a:solidFill>
              <a:effectLst>
                <a:outerShdw blurRad="38100" dist="38100" dir="2700000" algn="tl">
                  <a:srgbClr val="000000">
                    <a:alpha val="43137"/>
                  </a:srgbClr>
                </a:outerShdw>
              </a:effectLst>
            </a:endParaRPr>
          </a:p>
        </p:txBody>
      </p:sp>
      <p:sp>
        <p:nvSpPr>
          <p:cNvPr id="25" name="Rectangle 24"/>
          <p:cNvSpPr/>
          <p:nvPr/>
        </p:nvSpPr>
        <p:spPr>
          <a:xfrm>
            <a:off x="0" y="0"/>
            <a:ext cx="3244991" cy="847604"/>
          </a:xfrm>
          <a:prstGeom prst="rect">
            <a:avLst/>
          </a:prstGeom>
          <a:solidFill>
            <a:schemeClr val="tx2">
              <a:lumMod val="50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Lecture Five</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72609" y="-216591"/>
            <a:ext cx="1895475" cy="1828800"/>
          </a:xfrm>
          <a:prstGeom prst="rect">
            <a:avLst/>
          </a:prstGeom>
        </p:spPr>
      </p:pic>
    </p:spTree>
    <p:extLst>
      <p:ext uri="{BB962C8B-B14F-4D97-AF65-F5344CB8AC3E}">
        <p14:creationId xmlns:p14="http://schemas.microsoft.com/office/powerpoint/2010/main" val="1312643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If an overarching theme has been detected yet, hopefully it is that contracts should clarify the rights and obligations of both parties, not confuse them. In cleaning up any draft agreement, always assume that others will eventually have to read it for any number of reasons:</a:t>
            </a:r>
          </a:p>
        </p:txBody>
      </p:sp>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1434303" cy="523220"/>
          </a:xfrm>
          <a:prstGeom prst="rect">
            <a:avLst/>
          </a:prstGeom>
          <a:solidFill>
            <a:schemeClr val="bg1">
              <a:lumMod val="75000"/>
              <a:lumOff val="25000"/>
            </a:schemeClr>
          </a:solidFill>
        </p:spPr>
        <p:txBody>
          <a:bodyPr wrap="none">
            <a:spAutoFit/>
          </a:bodyPr>
          <a:lstStyle/>
          <a:p>
            <a:pPr lvl="0"/>
            <a:r>
              <a:rPr lang="en-US" sz="2800" b="1" dirty="0" smtClean="0">
                <a:effectLst>
                  <a:outerShdw blurRad="38100" dist="38100" dir="2700000" algn="tl">
                    <a:srgbClr val="000000">
                      <a:alpha val="43137"/>
                    </a:srgbClr>
                  </a:outerShdw>
                </a:effectLst>
              </a:rPr>
              <a:t>Clarity</a:t>
            </a:r>
            <a:endParaRPr lang="en-US" sz="2800" b="1" dirty="0">
              <a:effectLst>
                <a:outerShdw blurRad="38100" dist="38100" dir="2700000" algn="tl">
                  <a:srgbClr val="000000">
                    <a:alpha val="43137"/>
                  </a:srgbClr>
                </a:outerShdw>
              </a:effectLst>
            </a:endParaRPr>
          </a:p>
        </p:txBody>
      </p:sp>
      <p:sp>
        <p:nvSpPr>
          <p:cNvPr id="7" name="Rectangle 6"/>
          <p:cNvSpPr/>
          <p:nvPr/>
        </p:nvSpPr>
        <p:spPr>
          <a:xfrm>
            <a:off x="0" y="3756308"/>
            <a:ext cx="6909847" cy="400110"/>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pPr lvl="0"/>
            <a:r>
              <a:rPr lang="en-US" sz="2000" dirty="0">
                <a:solidFill>
                  <a:schemeClr val="bg1"/>
                </a:solidFill>
              </a:rPr>
              <a:t>Comply with performance or payment obligations.</a:t>
            </a:r>
          </a:p>
        </p:txBody>
      </p:sp>
      <p:sp>
        <p:nvSpPr>
          <p:cNvPr id="8" name="Rectangle 7"/>
          <p:cNvSpPr/>
          <p:nvPr/>
        </p:nvSpPr>
        <p:spPr>
          <a:xfrm>
            <a:off x="0" y="4657086"/>
            <a:ext cx="6909847" cy="400110"/>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pPr lvl="0"/>
            <a:r>
              <a:rPr lang="en-US" sz="2000" dirty="0">
                <a:solidFill>
                  <a:schemeClr val="bg1"/>
                </a:solidFill>
              </a:rPr>
              <a:t>Prepare amendments and supplements to the agreement.</a:t>
            </a:r>
          </a:p>
        </p:txBody>
      </p:sp>
      <p:sp>
        <p:nvSpPr>
          <p:cNvPr id="9" name="Rectangle 8"/>
          <p:cNvSpPr/>
          <p:nvPr/>
        </p:nvSpPr>
        <p:spPr>
          <a:xfrm>
            <a:off x="0" y="5723886"/>
            <a:ext cx="6909847" cy="707886"/>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pPr lvl="0"/>
            <a:r>
              <a:rPr lang="en-US" sz="2000" dirty="0">
                <a:solidFill>
                  <a:schemeClr val="bg1"/>
                </a:solidFill>
              </a:rPr>
              <a:t>Understand the agreement’s term and termination provisions.</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89411" y="120682"/>
            <a:ext cx="1085476" cy="376091"/>
          </a:xfrm>
          <a:prstGeom prst="rect">
            <a:avLst/>
          </a:prstGeom>
        </p:spPr>
      </p:pic>
    </p:spTree>
    <p:extLst>
      <p:ext uri="{BB962C8B-B14F-4D97-AF65-F5344CB8AC3E}">
        <p14:creationId xmlns:p14="http://schemas.microsoft.com/office/powerpoint/2010/main" val="1045242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ppt_x"/>
                                          </p:val>
                                        </p:tav>
                                        <p:tav tm="100000">
                                          <p:val>
                                            <p:strVal val="#ppt_x"/>
                                          </p:val>
                                        </p:tav>
                                      </p:tavLst>
                                    </p:anim>
                                    <p:anim calcmode="lin" valueType="num">
                                      <p:cBhvr additive="base">
                                        <p:cTn id="3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8"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If an overarching theme has been detected yet, hopefully it is that contracts should clarify the rights and obligations of both parties, not confuse them. In cleaning up any draft agreement, always assume that others will eventually have to read it for any number of reasons:</a:t>
            </a:r>
          </a:p>
        </p:txBody>
      </p:sp>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1434303" cy="523220"/>
          </a:xfrm>
          <a:prstGeom prst="rect">
            <a:avLst/>
          </a:prstGeom>
          <a:solidFill>
            <a:schemeClr val="bg1">
              <a:lumMod val="75000"/>
              <a:lumOff val="25000"/>
            </a:schemeClr>
          </a:solidFill>
        </p:spPr>
        <p:txBody>
          <a:bodyPr wrap="none">
            <a:spAutoFit/>
          </a:bodyPr>
          <a:lstStyle/>
          <a:p>
            <a:pPr lvl="0"/>
            <a:r>
              <a:rPr lang="en-US" sz="2800" b="1" dirty="0" smtClean="0">
                <a:effectLst>
                  <a:outerShdw blurRad="38100" dist="38100" dir="2700000" algn="tl">
                    <a:srgbClr val="000000">
                      <a:alpha val="43137"/>
                    </a:srgbClr>
                  </a:outerShdw>
                </a:effectLst>
              </a:rPr>
              <a:t>Clarity</a:t>
            </a:r>
            <a:endParaRPr lang="en-US" sz="2800" b="1" dirty="0">
              <a:effectLst>
                <a:outerShdw blurRad="38100" dist="38100" dir="2700000" algn="tl">
                  <a:srgbClr val="000000">
                    <a:alpha val="43137"/>
                  </a:srgbClr>
                </a:outerShdw>
              </a:effectLst>
            </a:endParaRPr>
          </a:p>
        </p:txBody>
      </p:sp>
      <p:sp>
        <p:nvSpPr>
          <p:cNvPr id="7" name="Rectangle 6"/>
          <p:cNvSpPr/>
          <p:nvPr/>
        </p:nvSpPr>
        <p:spPr>
          <a:xfrm>
            <a:off x="0" y="3756308"/>
            <a:ext cx="6909847" cy="707886"/>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pPr lvl="0"/>
            <a:r>
              <a:rPr lang="en-US" sz="2000" dirty="0">
                <a:solidFill>
                  <a:schemeClr val="bg1"/>
                </a:solidFill>
              </a:rPr>
              <a:t>Exercise or pursue appropriate breach or default remedies.</a:t>
            </a:r>
          </a:p>
        </p:txBody>
      </p:sp>
      <p:sp>
        <p:nvSpPr>
          <p:cNvPr id="8" name="Rectangle 7"/>
          <p:cNvSpPr/>
          <p:nvPr/>
        </p:nvSpPr>
        <p:spPr>
          <a:xfrm>
            <a:off x="0" y="4657086"/>
            <a:ext cx="6909847" cy="707886"/>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pPr lvl="0"/>
            <a:r>
              <a:rPr lang="en-US" sz="2000" dirty="0">
                <a:solidFill>
                  <a:schemeClr val="bg1"/>
                </a:solidFill>
              </a:rPr>
              <a:t>Future readers of an agreement will greatly appreciate being able to understand it.</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89411" y="120682"/>
            <a:ext cx="1085476" cy="376091"/>
          </a:xfrm>
          <a:prstGeom prst="rect">
            <a:avLst/>
          </a:prstGeom>
        </p:spPr>
      </p:pic>
    </p:spTree>
    <p:extLst>
      <p:ext uri="{BB962C8B-B14F-4D97-AF65-F5344CB8AC3E}">
        <p14:creationId xmlns:p14="http://schemas.microsoft.com/office/powerpoint/2010/main" val="382527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34457" y="1452661"/>
            <a:ext cx="9154160" cy="830997"/>
          </a:xfrm>
          <a:prstGeom prst="rect">
            <a:avLst/>
          </a:prstGeom>
          <a:solidFill>
            <a:schemeClr val="tx2">
              <a:lumMod val="25000"/>
            </a:schemeClr>
          </a:solidFill>
          <a:ln>
            <a:solidFill>
              <a:schemeClr val="bg2"/>
            </a:solidFill>
          </a:ln>
        </p:spPr>
        <p:txBody>
          <a:bodyPr wrap="square">
            <a:spAutoFit/>
          </a:bodyPr>
          <a:lstStyle/>
          <a:p>
            <a:pPr algn="ctr"/>
            <a:r>
              <a:rPr lang="en-US" sz="2400" dirty="0"/>
              <a:t>Whether reviewing your own work or a document from the other side, follow these rules:</a:t>
            </a:r>
            <a:endParaRPr lang="en-US" sz="2800" dirty="0">
              <a:solidFill>
                <a:schemeClr val="bg1"/>
              </a:solidFill>
            </a:endParaRPr>
          </a:p>
        </p:txBody>
      </p:sp>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1434303" cy="523220"/>
          </a:xfrm>
          <a:prstGeom prst="rect">
            <a:avLst/>
          </a:prstGeom>
          <a:solidFill>
            <a:schemeClr val="bg1">
              <a:lumMod val="75000"/>
              <a:lumOff val="25000"/>
            </a:schemeClr>
          </a:solidFill>
        </p:spPr>
        <p:txBody>
          <a:bodyPr wrap="none">
            <a:spAutoFit/>
          </a:bodyPr>
          <a:lstStyle/>
          <a:p>
            <a:pPr lvl="0"/>
            <a:r>
              <a:rPr lang="en-US" sz="2800" b="1" dirty="0" smtClean="0">
                <a:effectLst>
                  <a:outerShdw blurRad="38100" dist="38100" dir="2700000" algn="tl">
                    <a:srgbClr val="000000">
                      <a:alpha val="43137"/>
                    </a:srgbClr>
                  </a:outerShdw>
                </a:effectLst>
              </a:rPr>
              <a:t>Clarity</a:t>
            </a:r>
            <a:endParaRPr lang="en-US" sz="2800" b="1" dirty="0">
              <a:effectLst>
                <a:outerShdw blurRad="38100" dist="38100" dir="2700000" algn="tl">
                  <a:srgbClr val="000000">
                    <a:alpha val="43137"/>
                  </a:srgbClr>
                </a:outerShdw>
              </a:effectLst>
            </a:endParaRPr>
          </a:p>
        </p:txBody>
      </p:sp>
      <p:sp>
        <p:nvSpPr>
          <p:cNvPr id="7" name="Rectangle 6"/>
          <p:cNvSpPr/>
          <p:nvPr/>
        </p:nvSpPr>
        <p:spPr>
          <a:xfrm>
            <a:off x="-1" y="2920324"/>
            <a:ext cx="6909847" cy="400110"/>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pPr lvl="0"/>
            <a:r>
              <a:rPr lang="en-US" sz="2000" dirty="0">
                <a:solidFill>
                  <a:schemeClr val="bg1"/>
                </a:solidFill>
                <a:effectLst>
                  <a:outerShdw blurRad="38100" dist="38100" dir="2700000" algn="tl">
                    <a:srgbClr val="000000">
                      <a:alpha val="43137"/>
                    </a:srgbClr>
                  </a:outerShdw>
                </a:effectLst>
              </a:rPr>
              <a:t>Fix unclear or confusing language.</a:t>
            </a:r>
          </a:p>
        </p:txBody>
      </p:sp>
      <p:sp>
        <p:nvSpPr>
          <p:cNvPr id="8" name="Rectangle 7"/>
          <p:cNvSpPr/>
          <p:nvPr/>
        </p:nvSpPr>
        <p:spPr>
          <a:xfrm>
            <a:off x="0" y="4082944"/>
            <a:ext cx="6909847" cy="400110"/>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pPr lvl="0"/>
            <a:r>
              <a:rPr lang="en-US" sz="2000" dirty="0">
                <a:solidFill>
                  <a:schemeClr val="bg1"/>
                </a:solidFill>
                <a:effectLst>
                  <a:outerShdw blurRad="38100" dist="38100" dir="2700000" algn="tl">
                    <a:srgbClr val="000000">
                      <a:alpha val="43137"/>
                    </a:srgbClr>
                  </a:outerShdw>
                </a:effectLst>
              </a:rPr>
              <a:t>Remove unnecessary, inapplicable provisions.</a:t>
            </a:r>
          </a:p>
        </p:txBody>
      </p:sp>
      <p:sp>
        <p:nvSpPr>
          <p:cNvPr id="9" name="Rectangle 8"/>
          <p:cNvSpPr/>
          <p:nvPr/>
        </p:nvSpPr>
        <p:spPr>
          <a:xfrm>
            <a:off x="0" y="5478418"/>
            <a:ext cx="6909847" cy="400110"/>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pPr lvl="0"/>
            <a:r>
              <a:rPr lang="en-US" sz="2000" dirty="0">
                <a:solidFill>
                  <a:schemeClr val="bg1"/>
                </a:solidFill>
                <a:effectLst>
                  <a:outerShdw blurRad="38100" dist="38100" dir="2700000" algn="tl">
                    <a:srgbClr val="000000">
                      <a:alpha val="43137"/>
                    </a:srgbClr>
                  </a:outerShdw>
                </a:effectLst>
              </a:rPr>
              <a:t>Correct internal inconsistencies.</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89411" y="120682"/>
            <a:ext cx="1085476" cy="376091"/>
          </a:xfrm>
          <a:prstGeom prst="rect">
            <a:avLst/>
          </a:prstGeom>
        </p:spPr>
      </p:pic>
    </p:spTree>
    <p:extLst>
      <p:ext uri="{BB962C8B-B14F-4D97-AF65-F5344CB8AC3E}">
        <p14:creationId xmlns:p14="http://schemas.microsoft.com/office/powerpoint/2010/main" val="136486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ppt_x"/>
                                          </p:val>
                                        </p:tav>
                                        <p:tav tm="100000">
                                          <p:val>
                                            <p:strVal val="#ppt_x"/>
                                          </p:val>
                                        </p:tav>
                                      </p:tavLst>
                                    </p:anim>
                                    <p:anim calcmode="lin" valueType="num">
                                      <p:cBhvr additive="base">
                                        <p:cTn id="3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8"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It is important to not be intimidated when reviewing drafts originated by the other side, even if they bluster that it is their “standard template” and that they usually do not change it.</a:t>
            </a:r>
          </a:p>
        </p:txBody>
      </p:sp>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308919" cy="523220"/>
          </a:xfrm>
          <a:prstGeom prst="rect">
            <a:avLst/>
          </a:prstGeom>
          <a:solidFill>
            <a:srgbClr val="FF0000"/>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Drafting red flags</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3912368"/>
            <a:ext cx="6909847" cy="1323439"/>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As a general rule, if you cannot understand a sentence or paragraph after reading it once or twice, flag it. If someone can explain it, require edits consistent with the explanation. If it cannot be explained, strike it.</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89411" y="120682"/>
            <a:ext cx="1085476" cy="376091"/>
          </a:xfrm>
          <a:prstGeom prst="rect">
            <a:avLst/>
          </a:prstGeom>
        </p:spPr>
      </p:pic>
    </p:spTree>
    <p:extLst>
      <p:ext uri="{BB962C8B-B14F-4D97-AF65-F5344CB8AC3E}">
        <p14:creationId xmlns:p14="http://schemas.microsoft.com/office/powerpoint/2010/main" val="3712080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additive="base">
                                        <p:cTn id="24" dur="500" fill="hold"/>
                                        <p:tgtEl>
                                          <p:spTgt spid="8"/>
                                        </p:tgtEl>
                                        <p:attrNameLst>
                                          <p:attrName>ppt_x</p:attrName>
                                        </p:attrNameLst>
                                      </p:cBhvr>
                                      <p:tavLst>
                                        <p:tav tm="0">
                                          <p:val>
                                            <p:strVal val="#ppt_x"/>
                                          </p:val>
                                        </p:tav>
                                        <p:tav tm="100000">
                                          <p:val>
                                            <p:strVal val="#ppt_x"/>
                                          </p:val>
                                        </p:tav>
                                      </p:tavLst>
                                    </p:anim>
                                    <p:anim calcmode="lin" valueType="num">
                                      <p:cBhvr additive="base">
                                        <p:cTn id="2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707886"/>
          </a:xfrm>
          <a:prstGeom prst="rect">
            <a:avLst/>
          </a:prstGeom>
          <a:solidFill>
            <a:schemeClr val="tx1"/>
          </a:solidFill>
          <a:ln>
            <a:solidFill>
              <a:schemeClr val="bg2"/>
            </a:solidFill>
          </a:ln>
        </p:spPr>
        <p:txBody>
          <a:bodyPr wrap="square">
            <a:spAutoFit/>
          </a:bodyPr>
          <a:lstStyle/>
          <a:p>
            <a:r>
              <a:rPr lang="en-US" sz="2000" dirty="0">
                <a:solidFill>
                  <a:schemeClr val="bg1"/>
                </a:solidFill>
              </a:rPr>
              <a:t>Another red flag is any document that seems suspiciously longer than similar types of agreements.</a:t>
            </a:r>
          </a:p>
        </p:txBody>
      </p:sp>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308919" cy="523220"/>
          </a:xfrm>
          <a:prstGeom prst="rect">
            <a:avLst/>
          </a:prstGeom>
          <a:solidFill>
            <a:srgbClr val="FF0000"/>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Drafting red flags</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3912368"/>
            <a:ext cx="6909847" cy="2554545"/>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In addition to burdening and possibly confusing future readers, unnecessarily long documents can increase the likelihood of internal inconsistencies and other errors. While some commercial relationships are unavoidably complex, some contracts are too long simply because of bad drafting. “Over lawyered” templates drafted to cover multiple types of products or services or multiple irrelevant options are common offenders.</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89411" y="120682"/>
            <a:ext cx="1085476" cy="376091"/>
          </a:xfrm>
          <a:prstGeom prst="rect">
            <a:avLst/>
          </a:prstGeom>
        </p:spPr>
      </p:pic>
    </p:spTree>
    <p:extLst>
      <p:ext uri="{BB962C8B-B14F-4D97-AF65-F5344CB8AC3E}">
        <p14:creationId xmlns:p14="http://schemas.microsoft.com/office/powerpoint/2010/main" val="3374085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additive="base">
                                        <p:cTn id="24" dur="500" fill="hold"/>
                                        <p:tgtEl>
                                          <p:spTgt spid="8"/>
                                        </p:tgtEl>
                                        <p:attrNameLst>
                                          <p:attrName>ppt_x</p:attrName>
                                        </p:attrNameLst>
                                      </p:cBhvr>
                                      <p:tavLst>
                                        <p:tav tm="0">
                                          <p:val>
                                            <p:strVal val="#ppt_x"/>
                                          </p:val>
                                        </p:tav>
                                        <p:tav tm="100000">
                                          <p:val>
                                            <p:strVal val="#ppt_x"/>
                                          </p:val>
                                        </p:tav>
                                      </p:tavLst>
                                    </p:anim>
                                    <p:anim calcmode="lin" valueType="num">
                                      <p:cBhvr additive="base">
                                        <p:cTn id="2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While non-lawyers need to be cautious when editing legal “boilerplate,” removing wholly irrelevant terms from a bloated template always makes for a more readable document.</a:t>
            </a:r>
          </a:p>
        </p:txBody>
      </p:sp>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308919" cy="523220"/>
          </a:xfrm>
          <a:prstGeom prst="rect">
            <a:avLst/>
          </a:prstGeom>
          <a:solidFill>
            <a:srgbClr val="FF0000"/>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Drafting red flags</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3912368"/>
            <a:ext cx="6909847" cy="1015663"/>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In general, it is reasonable to take a run at aggressively carving back overly expansive, one-sided legalese written purely for the other party’s benefit.</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89411" y="120682"/>
            <a:ext cx="1085476" cy="376091"/>
          </a:xfrm>
          <a:prstGeom prst="rect">
            <a:avLst/>
          </a:prstGeom>
        </p:spPr>
      </p:pic>
    </p:spTree>
    <p:extLst>
      <p:ext uri="{BB962C8B-B14F-4D97-AF65-F5344CB8AC3E}">
        <p14:creationId xmlns:p14="http://schemas.microsoft.com/office/powerpoint/2010/main" val="3664218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additive="base">
                                        <p:cTn id="24" dur="500" fill="hold"/>
                                        <p:tgtEl>
                                          <p:spTgt spid="8"/>
                                        </p:tgtEl>
                                        <p:attrNameLst>
                                          <p:attrName>ppt_x</p:attrName>
                                        </p:attrNameLst>
                                      </p:cBhvr>
                                      <p:tavLst>
                                        <p:tav tm="0">
                                          <p:val>
                                            <p:strVal val="#ppt_x"/>
                                          </p:val>
                                        </p:tav>
                                        <p:tav tm="100000">
                                          <p:val>
                                            <p:strVal val="#ppt_x"/>
                                          </p:val>
                                        </p:tav>
                                      </p:tavLst>
                                    </p:anim>
                                    <p:anim calcmode="lin" valueType="num">
                                      <p:cBhvr additive="base">
                                        <p:cTn id="2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2706190" cy="523220"/>
          </a:xfrm>
          <a:prstGeom prst="rect">
            <a:avLst/>
          </a:prstGeom>
          <a:solidFill>
            <a:schemeClr val="accent4">
              <a:lumMod val="75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Completeness</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206451"/>
            <a:ext cx="11830639" cy="1323439"/>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In addition to being clear and concise, contracts need to be complete. While certainly not standardized across all industries and types of agreements, similar legal elements are found across most types of contracts and most contracts are organized using somewhat similar looking headings and sub-headings.</a:t>
            </a:r>
          </a:p>
        </p:txBody>
      </p:sp>
      <p:sp>
        <p:nvSpPr>
          <p:cNvPr id="2" name="Rectangle 1"/>
          <p:cNvSpPr/>
          <p:nvPr/>
        </p:nvSpPr>
        <p:spPr>
          <a:xfrm>
            <a:off x="655335" y="2693637"/>
            <a:ext cx="8512404" cy="750975"/>
          </a:xfrm>
          <a:prstGeom prst="rect">
            <a:avLst/>
          </a:prstGeom>
          <a:solidFill>
            <a:schemeClr val="accent4">
              <a:lumMod val="40000"/>
              <a:lumOff val="60000"/>
            </a:schemeClr>
          </a:solidFill>
          <a:ln>
            <a:solidFill>
              <a:schemeClr val="bg1"/>
            </a:solidFill>
          </a:ln>
        </p:spPr>
        <p:txBody>
          <a:bodyPr wrap="square">
            <a:spAutoFit/>
          </a:bodyPr>
          <a:lstStyle/>
          <a:p>
            <a:pPr algn="ctr">
              <a:lnSpc>
                <a:spcPct val="107000"/>
              </a:lnSpc>
            </a:pPr>
            <a:r>
              <a:rPr lang="en-US" sz="2000" dirty="0">
                <a:solidFill>
                  <a:srgbClr val="000000"/>
                </a:solidFill>
                <a:latin typeface="LiberationSerif"/>
                <a:ea typeface="Calibri" panose="020F0502020204030204" pitchFamily="34" charset="0"/>
                <a:cs typeface="LiberationSerif"/>
              </a:rPr>
              <a:t>Understanding typical contract structure helps one quickly assess how well a document likely addresses key issues:</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78802" y="4017077"/>
            <a:ext cx="5638082" cy="405047"/>
          </a:xfrm>
          <a:prstGeom prst="rect">
            <a:avLst/>
          </a:prstGeom>
          <a:ln>
            <a:solidFill>
              <a:schemeClr val="bg1"/>
            </a:solidFill>
          </a:ln>
          <a:effectLst>
            <a:outerShdw blurRad="50800" dist="38100" dir="5400000" algn="t" rotWithShape="0">
              <a:prstClr val="black">
                <a:alpha val="40000"/>
              </a:prstClr>
            </a:outerShdw>
          </a:effectLst>
        </p:spPr>
        <p:txBody>
          <a:bodyPr wrap="none">
            <a:spAutoFit/>
          </a:bodyPr>
          <a:lstStyle/>
          <a:p>
            <a:pPr>
              <a:lnSpc>
                <a:spcPct val="107000"/>
              </a:lnSpc>
            </a:pPr>
            <a:r>
              <a:rPr lang="en-US" sz="2000" dirty="0">
                <a:solidFill>
                  <a:srgbClr val="000000"/>
                </a:solidFill>
                <a:effectLst>
                  <a:outerShdw blurRad="38100" dist="38100" dir="2700000" algn="tl">
                    <a:srgbClr val="000000">
                      <a:alpha val="43137"/>
                    </a:srgbClr>
                  </a:outerShdw>
                </a:effectLst>
                <a:latin typeface="LiberationSerif"/>
                <a:ea typeface="Calibri" panose="020F0502020204030204" pitchFamily="34" charset="0"/>
                <a:cs typeface="LiberationSerif"/>
              </a:rPr>
              <a:t>Is it clear what the parties intend to accomplish?</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9" name="Rectangle 8"/>
          <p:cNvSpPr/>
          <p:nvPr/>
        </p:nvSpPr>
        <p:spPr>
          <a:xfrm>
            <a:off x="78802" y="4759712"/>
            <a:ext cx="5638082" cy="707886"/>
          </a:xfrm>
          <a:prstGeom prst="rect">
            <a:avLst/>
          </a:prstGeom>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effectLst>
                  <a:outerShdw blurRad="38100" dist="38100" dir="2700000" algn="tl">
                    <a:srgbClr val="000000">
                      <a:alpha val="43137"/>
                    </a:srgbClr>
                  </a:outerShdw>
                </a:effectLst>
              </a:rPr>
              <a:t>Are their mutual obligations spelled out sufficiently?</a:t>
            </a:r>
          </a:p>
        </p:txBody>
      </p:sp>
      <p:sp>
        <p:nvSpPr>
          <p:cNvPr id="10" name="Rectangle 9"/>
          <p:cNvSpPr/>
          <p:nvPr/>
        </p:nvSpPr>
        <p:spPr>
          <a:xfrm>
            <a:off x="78803" y="5790204"/>
            <a:ext cx="5638082" cy="707886"/>
          </a:xfrm>
          <a:prstGeom prst="rect">
            <a:avLst/>
          </a:prstGeom>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effectLst>
                  <a:outerShdw blurRad="38100" dist="38100" dir="2700000" algn="tl">
                    <a:srgbClr val="000000">
                      <a:alpha val="43137"/>
                    </a:srgbClr>
                  </a:outerShdw>
                </a:effectLst>
              </a:rPr>
              <a:t>Does the agreement say what should happen if either party fails to perform?</a:t>
            </a:r>
          </a:p>
        </p:txBody>
      </p:sp>
      <p:pic>
        <p:nvPicPr>
          <p:cNvPr id="11" name="Picture 10">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89411" y="120682"/>
            <a:ext cx="1085476" cy="376091"/>
          </a:xfrm>
          <a:prstGeom prst="rect">
            <a:avLst/>
          </a:prstGeom>
        </p:spPr>
      </p:pic>
    </p:spTree>
    <p:extLst>
      <p:ext uri="{BB962C8B-B14F-4D97-AF65-F5344CB8AC3E}">
        <p14:creationId xmlns:p14="http://schemas.microsoft.com/office/powerpoint/2010/main" val="2197065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2706190" cy="523220"/>
          </a:xfrm>
          <a:prstGeom prst="rect">
            <a:avLst/>
          </a:prstGeom>
          <a:solidFill>
            <a:schemeClr val="accent4">
              <a:lumMod val="75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Completeness</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206451"/>
            <a:ext cx="11830639" cy="1323439"/>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In addition to being clear and concise, contracts need to be complete. While certainly not standardized across all industries and types of agreements, similar legal elements are found across most types of contracts and most contracts are organized using somewhat similar looking headings and sub-headings.</a:t>
            </a:r>
          </a:p>
        </p:txBody>
      </p:sp>
      <p:sp>
        <p:nvSpPr>
          <p:cNvPr id="2" name="Rectangle 1"/>
          <p:cNvSpPr/>
          <p:nvPr/>
        </p:nvSpPr>
        <p:spPr>
          <a:xfrm>
            <a:off x="655335" y="2693637"/>
            <a:ext cx="8512404" cy="750975"/>
          </a:xfrm>
          <a:prstGeom prst="rect">
            <a:avLst/>
          </a:prstGeom>
          <a:solidFill>
            <a:schemeClr val="accent4">
              <a:lumMod val="40000"/>
              <a:lumOff val="60000"/>
            </a:schemeClr>
          </a:solidFill>
          <a:ln>
            <a:solidFill>
              <a:schemeClr val="bg1"/>
            </a:solidFill>
          </a:ln>
        </p:spPr>
        <p:txBody>
          <a:bodyPr wrap="square">
            <a:spAutoFit/>
          </a:bodyPr>
          <a:lstStyle/>
          <a:p>
            <a:pPr algn="ctr">
              <a:lnSpc>
                <a:spcPct val="107000"/>
              </a:lnSpc>
            </a:pPr>
            <a:r>
              <a:rPr lang="en-US" sz="2000" dirty="0">
                <a:solidFill>
                  <a:srgbClr val="000000"/>
                </a:solidFill>
                <a:latin typeface="LiberationSerif"/>
                <a:ea typeface="Calibri" panose="020F0502020204030204" pitchFamily="34" charset="0"/>
                <a:cs typeface="LiberationSerif"/>
              </a:rPr>
              <a:t>Understanding typical contract structure helps one quickly assess how well a document likely addresses key issues:</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78802" y="4017077"/>
            <a:ext cx="4460837" cy="400110"/>
          </a:xfrm>
          <a:prstGeom prst="rect">
            <a:avLst/>
          </a:prstGeom>
          <a:ln>
            <a:solidFill>
              <a:schemeClr val="bg1"/>
            </a:solidFill>
          </a:ln>
          <a:effectLst>
            <a:outerShdw blurRad="50800" dist="38100" dir="5400000" algn="t" rotWithShape="0">
              <a:prstClr val="black">
                <a:alpha val="40000"/>
              </a:prstClr>
            </a:outerShdw>
          </a:effectLst>
        </p:spPr>
        <p:txBody>
          <a:bodyPr wrap="none">
            <a:spAutoFit/>
          </a:bodyPr>
          <a:lstStyle/>
          <a:p>
            <a:r>
              <a:rPr lang="en-US" sz="2000" dirty="0">
                <a:solidFill>
                  <a:schemeClr val="bg1"/>
                </a:solidFill>
                <a:effectLst>
                  <a:outerShdw blurRad="38100" dist="38100" dir="2700000" algn="tl">
                    <a:srgbClr val="000000">
                      <a:alpha val="43137"/>
                    </a:srgbClr>
                  </a:outerShdw>
                </a:effectLst>
              </a:rPr>
              <a:t>How and when can it be terminated?</a:t>
            </a:r>
          </a:p>
        </p:txBody>
      </p:sp>
      <p:sp>
        <p:nvSpPr>
          <p:cNvPr id="9" name="Rectangle 8"/>
          <p:cNvSpPr/>
          <p:nvPr/>
        </p:nvSpPr>
        <p:spPr>
          <a:xfrm>
            <a:off x="78802" y="4759712"/>
            <a:ext cx="5638082" cy="400110"/>
          </a:xfrm>
          <a:prstGeom prst="rect">
            <a:avLst/>
          </a:prstGeom>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effectLst>
                  <a:outerShdw blurRad="38100" dist="38100" dir="2700000" algn="tl">
                    <a:srgbClr val="000000">
                      <a:alpha val="43137"/>
                    </a:srgbClr>
                  </a:outerShdw>
                </a:effectLst>
              </a:rPr>
              <a:t>What happens when it is terminated?</a:t>
            </a:r>
          </a:p>
        </p:txBody>
      </p:sp>
      <p:sp>
        <p:nvSpPr>
          <p:cNvPr id="10" name="Rectangle 9"/>
          <p:cNvSpPr/>
          <p:nvPr/>
        </p:nvSpPr>
        <p:spPr>
          <a:xfrm>
            <a:off x="78803" y="5790204"/>
            <a:ext cx="5638082" cy="707886"/>
          </a:xfrm>
          <a:prstGeom prst="rect">
            <a:avLst/>
          </a:prstGeom>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effectLst>
                  <a:outerShdw blurRad="38100" dist="38100" dir="2700000" algn="tl">
                    <a:srgbClr val="000000">
                      <a:alpha val="43137"/>
                    </a:srgbClr>
                  </a:outerShdw>
                </a:effectLst>
              </a:rPr>
              <a:t>Which parts of the agreement survive termination?</a:t>
            </a:r>
          </a:p>
        </p:txBody>
      </p:sp>
      <p:pic>
        <p:nvPicPr>
          <p:cNvPr id="11" name="Picture 10">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89411" y="120682"/>
            <a:ext cx="1085476" cy="376091"/>
          </a:xfrm>
          <a:prstGeom prst="rect">
            <a:avLst/>
          </a:prstGeom>
        </p:spPr>
      </p:pic>
    </p:spTree>
    <p:extLst>
      <p:ext uri="{BB962C8B-B14F-4D97-AF65-F5344CB8AC3E}">
        <p14:creationId xmlns:p14="http://schemas.microsoft.com/office/powerpoint/2010/main" val="3449223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2706190" cy="523220"/>
          </a:xfrm>
          <a:prstGeom prst="rect">
            <a:avLst/>
          </a:prstGeom>
          <a:solidFill>
            <a:schemeClr val="accent4">
              <a:lumMod val="75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Completeness</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206451"/>
            <a:ext cx="11830639" cy="1323439"/>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In addition to being clear and concise, contracts need to be complete. While certainly not standardized across all industries and types of agreements, similar legal elements are found across most types of contracts and most contracts are organized using somewhat similar looking headings and sub-headings.</a:t>
            </a:r>
          </a:p>
        </p:txBody>
      </p:sp>
      <p:sp>
        <p:nvSpPr>
          <p:cNvPr id="2" name="Rectangle 1"/>
          <p:cNvSpPr/>
          <p:nvPr/>
        </p:nvSpPr>
        <p:spPr>
          <a:xfrm>
            <a:off x="655335" y="2693637"/>
            <a:ext cx="8512404" cy="750975"/>
          </a:xfrm>
          <a:prstGeom prst="rect">
            <a:avLst/>
          </a:prstGeom>
          <a:solidFill>
            <a:schemeClr val="accent4">
              <a:lumMod val="40000"/>
              <a:lumOff val="60000"/>
            </a:schemeClr>
          </a:solidFill>
          <a:ln>
            <a:solidFill>
              <a:schemeClr val="bg1"/>
            </a:solidFill>
          </a:ln>
        </p:spPr>
        <p:txBody>
          <a:bodyPr wrap="square">
            <a:spAutoFit/>
          </a:bodyPr>
          <a:lstStyle/>
          <a:p>
            <a:pPr algn="ctr">
              <a:lnSpc>
                <a:spcPct val="107000"/>
              </a:lnSpc>
            </a:pPr>
            <a:r>
              <a:rPr lang="en-US" sz="2000" dirty="0">
                <a:solidFill>
                  <a:srgbClr val="000000"/>
                </a:solidFill>
                <a:latin typeface="LiberationSerif"/>
                <a:ea typeface="Calibri" panose="020F0502020204030204" pitchFamily="34" charset="0"/>
                <a:cs typeface="LiberationSerif"/>
              </a:rPr>
              <a:t>Understanding typical contract structure helps one quickly assess how well a document likely addresses key issues:</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78802" y="4017077"/>
            <a:ext cx="5804987" cy="400110"/>
          </a:xfrm>
          <a:prstGeom prst="rect">
            <a:avLst/>
          </a:prstGeom>
          <a:ln>
            <a:solidFill>
              <a:schemeClr val="bg1"/>
            </a:solidFill>
          </a:ln>
          <a:effectLst>
            <a:outerShdw blurRad="50800" dist="38100" dir="5400000" algn="t" rotWithShape="0">
              <a:prstClr val="black">
                <a:alpha val="40000"/>
              </a:prstClr>
            </a:outerShdw>
          </a:effectLst>
        </p:spPr>
        <p:txBody>
          <a:bodyPr wrap="none">
            <a:spAutoFit/>
          </a:bodyPr>
          <a:lstStyle/>
          <a:p>
            <a:r>
              <a:rPr lang="en-US" sz="2000" dirty="0">
                <a:solidFill>
                  <a:schemeClr val="bg1"/>
                </a:solidFill>
                <a:effectLst>
                  <a:outerShdw blurRad="38100" dist="38100" dir="2700000" algn="tl">
                    <a:srgbClr val="000000">
                      <a:alpha val="43137"/>
                    </a:srgbClr>
                  </a:outerShdw>
                </a:effectLst>
              </a:rPr>
              <a:t>How are intellectual property rights addressed?</a:t>
            </a:r>
          </a:p>
        </p:txBody>
      </p:sp>
      <p:sp>
        <p:nvSpPr>
          <p:cNvPr id="9" name="Rectangle 8"/>
          <p:cNvSpPr/>
          <p:nvPr/>
        </p:nvSpPr>
        <p:spPr>
          <a:xfrm>
            <a:off x="78802" y="4759712"/>
            <a:ext cx="5638082" cy="400110"/>
          </a:xfrm>
          <a:prstGeom prst="rect">
            <a:avLst/>
          </a:prstGeom>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effectLst>
                  <a:outerShdw blurRad="38100" dist="38100" dir="2700000" algn="tl">
                    <a:srgbClr val="000000">
                      <a:alpha val="43137"/>
                    </a:srgbClr>
                  </a:outerShdw>
                </a:effectLst>
              </a:rPr>
              <a:t>How are disputes resolved?</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89411" y="120682"/>
            <a:ext cx="1085476" cy="376091"/>
          </a:xfrm>
          <a:prstGeom prst="rect">
            <a:avLst/>
          </a:prstGeom>
        </p:spPr>
      </p:pic>
    </p:spTree>
    <p:extLst>
      <p:ext uri="{BB962C8B-B14F-4D97-AF65-F5344CB8AC3E}">
        <p14:creationId xmlns:p14="http://schemas.microsoft.com/office/powerpoint/2010/main" val="294752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2706190" cy="523220"/>
          </a:xfrm>
          <a:prstGeom prst="rect">
            <a:avLst/>
          </a:prstGeom>
          <a:solidFill>
            <a:schemeClr val="accent4">
              <a:lumMod val="75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Completeness</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206451"/>
            <a:ext cx="11830639" cy="1323439"/>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Disputes and disappointments are less likely with contracts that clearly and completely address these issues. Tight agreements discourage meritless disputes by helping keep everyone more honest. Even if completeness requires accepting provisions that cut both ways, it is generally better to choose the devil you know over the devil you do not.</a:t>
            </a:r>
          </a:p>
        </p:txBody>
      </p:sp>
      <p:sp>
        <p:nvSpPr>
          <p:cNvPr id="2" name="Rectangle 1"/>
          <p:cNvSpPr/>
          <p:nvPr/>
        </p:nvSpPr>
        <p:spPr>
          <a:xfrm>
            <a:off x="1" y="2938734"/>
            <a:ext cx="7296346" cy="1631216"/>
          </a:xfrm>
          <a:prstGeom prst="rect">
            <a:avLst/>
          </a:prstGeom>
          <a:solidFill>
            <a:schemeClr val="tx1">
              <a:lumMod val="85000"/>
            </a:schemeClr>
          </a:solidFill>
          <a:ln>
            <a:solidFill>
              <a:schemeClr val="bg1"/>
            </a:solidFill>
          </a:ln>
        </p:spPr>
        <p:txBody>
          <a:bodyPr wrap="square">
            <a:spAutoFit/>
          </a:bodyPr>
          <a:lstStyle/>
          <a:p>
            <a:r>
              <a:rPr lang="en-US" sz="2000" dirty="0">
                <a:solidFill>
                  <a:schemeClr val="bg1"/>
                </a:solidFill>
              </a:rPr>
              <a:t>Sometimes a party to a negotiation will balk at detailing performance obligations, timelines, remedies, termination rights, or other terms discussed This is sometimes a clue that they have orally over-promised. Do not be deterred, insist on clear commitments and remedies.</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89411" y="120682"/>
            <a:ext cx="1085476" cy="376091"/>
          </a:xfrm>
          <a:prstGeom prst="rect">
            <a:avLst/>
          </a:prstGeom>
        </p:spPr>
      </p:pic>
    </p:spTree>
    <p:extLst>
      <p:ext uri="{BB962C8B-B14F-4D97-AF65-F5344CB8AC3E}">
        <p14:creationId xmlns:p14="http://schemas.microsoft.com/office/powerpoint/2010/main" val="1660499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3209661" cy="523220"/>
          </a:xfrm>
          <a:prstGeom prst="rect">
            <a:avLst/>
          </a:prstGeom>
          <a:solidFill>
            <a:schemeClr val="accent1">
              <a:lumMod val="75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Technical details</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206451"/>
            <a:ext cx="11830639" cy="1015663"/>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Technical details are often best addressed in one or more “schedules” or “exhibits” attached at the end of the document. These schedules and exhibits are often captioned “Specifications,” “Technical Specifications,” “Schematics,” “Deliverables,” or “Work Order.”</a:t>
            </a:r>
          </a:p>
        </p:txBody>
      </p:sp>
      <p:sp>
        <p:nvSpPr>
          <p:cNvPr id="2" name="Rectangle 1"/>
          <p:cNvSpPr/>
          <p:nvPr/>
        </p:nvSpPr>
        <p:spPr>
          <a:xfrm>
            <a:off x="0" y="2411713"/>
            <a:ext cx="7296346" cy="1323439"/>
          </a:xfrm>
          <a:prstGeom prst="rect">
            <a:avLst/>
          </a:prstGeom>
          <a:solidFill>
            <a:schemeClr val="tx1">
              <a:lumMod val="85000"/>
            </a:schemeClr>
          </a:solidFill>
          <a:ln>
            <a:solidFill>
              <a:schemeClr val="bg1"/>
            </a:solidFill>
          </a:ln>
        </p:spPr>
        <p:txBody>
          <a:bodyPr wrap="square">
            <a:spAutoFit/>
          </a:bodyPr>
          <a:lstStyle/>
          <a:p>
            <a:r>
              <a:rPr lang="en-US" sz="2000" dirty="0">
                <a:solidFill>
                  <a:schemeClr val="bg1"/>
                </a:solidFill>
              </a:rPr>
              <a:t>Placing schedules and exhibits at the end of the document enhances readability, but doing so is no excuse for less rigorous analysis and drafting, or for signing an agreement before its schedules and exhibits are complete.</a:t>
            </a:r>
          </a:p>
        </p:txBody>
      </p:sp>
      <p:sp>
        <p:nvSpPr>
          <p:cNvPr id="7" name="Rectangle 6"/>
          <p:cNvSpPr/>
          <p:nvPr/>
        </p:nvSpPr>
        <p:spPr>
          <a:xfrm>
            <a:off x="0" y="4303455"/>
            <a:ext cx="7296346" cy="2554545"/>
          </a:xfrm>
          <a:prstGeom prst="rect">
            <a:avLst/>
          </a:prstGeom>
          <a:solidFill>
            <a:schemeClr val="tx1">
              <a:lumMod val="95000"/>
            </a:schemeClr>
          </a:solidFill>
          <a:ln>
            <a:solidFill>
              <a:schemeClr val="bg1"/>
            </a:solidFill>
          </a:ln>
        </p:spPr>
        <p:txBody>
          <a:bodyPr wrap="square">
            <a:spAutoFit/>
          </a:bodyPr>
          <a:lstStyle/>
          <a:p>
            <a:r>
              <a:rPr lang="en-US" sz="2000" dirty="0">
                <a:solidFill>
                  <a:schemeClr val="bg1"/>
                </a:solidFill>
              </a:rPr>
              <a:t>In fact, schedules and exhibits are often at the heart of one or both parties’ obligations and, as such, critical for ensuring proper performance or resolving disputes over performance. Persons with “subject matter expertise” should review, understand, and take responsibility for complex or technical exhibits, and confirm that each exhibit stands on its own, such that persons with similar expertise will know exactly what it describes and requires.</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89411" y="120682"/>
            <a:ext cx="1085476" cy="376091"/>
          </a:xfrm>
          <a:prstGeom prst="rect">
            <a:avLst/>
          </a:prstGeom>
        </p:spPr>
      </p:pic>
    </p:spTree>
    <p:extLst>
      <p:ext uri="{BB962C8B-B14F-4D97-AF65-F5344CB8AC3E}">
        <p14:creationId xmlns:p14="http://schemas.microsoft.com/office/powerpoint/2010/main" val="4239511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4281941" cy="523220"/>
          </a:xfrm>
          <a:prstGeom prst="rect">
            <a:avLst/>
          </a:prstGeom>
          <a:solidFill>
            <a:schemeClr val="bg2">
              <a:lumMod val="75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Understanding the deal</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206451"/>
            <a:ext cx="11830639" cy="1323439"/>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If your role is limited to drafting or editing a contract versus participating in the business discussions to be covered in the contract, get as much background information as possible. Ask who, what, when, where, why, how, how much and a lot of “what ifs” to establish a foundation for your review. Invite yourself to key meetings and conference calls when possible.</a:t>
            </a:r>
          </a:p>
        </p:txBody>
      </p:sp>
      <p:sp>
        <p:nvSpPr>
          <p:cNvPr id="2" name="Rectangle 1"/>
          <p:cNvSpPr/>
          <p:nvPr/>
        </p:nvSpPr>
        <p:spPr>
          <a:xfrm>
            <a:off x="633768" y="2616214"/>
            <a:ext cx="7296346" cy="400110"/>
          </a:xfrm>
          <a:prstGeom prst="rect">
            <a:avLst/>
          </a:prstGeom>
          <a:solidFill>
            <a:schemeClr val="accent4">
              <a:lumMod val="7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effectLst>
                  <a:outerShdw blurRad="38100" dist="38100" dir="2700000" algn="tl">
                    <a:srgbClr val="000000">
                      <a:alpha val="43137"/>
                    </a:srgbClr>
                  </a:outerShdw>
                </a:effectLst>
              </a:rPr>
              <a:t>Other helpful questions or requests might include:</a:t>
            </a:r>
          </a:p>
        </p:txBody>
      </p:sp>
      <p:sp>
        <p:nvSpPr>
          <p:cNvPr id="7" name="Rectangle 6"/>
          <p:cNvSpPr/>
          <p:nvPr/>
        </p:nvSpPr>
        <p:spPr>
          <a:xfrm>
            <a:off x="0" y="3709567"/>
            <a:ext cx="7296346" cy="707886"/>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Please explain the importance, cost and logic of the transaction.</a:t>
            </a:r>
          </a:p>
        </p:txBody>
      </p:sp>
      <p:sp>
        <p:nvSpPr>
          <p:cNvPr id="9" name="Rectangle 8"/>
          <p:cNvSpPr/>
          <p:nvPr/>
        </p:nvSpPr>
        <p:spPr>
          <a:xfrm>
            <a:off x="0" y="4889244"/>
            <a:ext cx="7296346" cy="400110"/>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How are the negotiations going?</a:t>
            </a:r>
          </a:p>
        </p:txBody>
      </p:sp>
      <p:sp>
        <p:nvSpPr>
          <p:cNvPr id="10" name="Rectangle 9"/>
          <p:cNvSpPr/>
          <p:nvPr/>
        </p:nvSpPr>
        <p:spPr>
          <a:xfrm>
            <a:off x="0" y="5927764"/>
            <a:ext cx="7296346" cy="707886"/>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Are there possible concerns about the partner or the transaction?</a:t>
            </a:r>
          </a:p>
        </p:txBody>
      </p:sp>
      <p:pic>
        <p:nvPicPr>
          <p:cNvPr id="11" name="Picture 10">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89411" y="120682"/>
            <a:ext cx="1085476" cy="376091"/>
          </a:xfrm>
          <a:prstGeom prst="rect">
            <a:avLst/>
          </a:prstGeom>
        </p:spPr>
      </p:pic>
    </p:spTree>
    <p:extLst>
      <p:ext uri="{BB962C8B-B14F-4D97-AF65-F5344CB8AC3E}">
        <p14:creationId xmlns:p14="http://schemas.microsoft.com/office/powerpoint/2010/main" val="3144678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4281941" cy="523220"/>
          </a:xfrm>
          <a:prstGeom prst="rect">
            <a:avLst/>
          </a:prstGeom>
          <a:solidFill>
            <a:schemeClr val="bg2">
              <a:lumMod val="75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Understanding the deal</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206451"/>
            <a:ext cx="11830639" cy="1323439"/>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If your role is limited to drafting or editing a contract versus participating in the business discussions to be covered in the contract, get as much background information as possible. Ask who, what, when, where, why, how, how much and a lot of “what ifs” to establish a foundation for your review. Invite yourself to key meetings and conference calls when possible.</a:t>
            </a:r>
          </a:p>
        </p:txBody>
      </p:sp>
      <p:sp>
        <p:nvSpPr>
          <p:cNvPr id="2" name="Rectangle 1"/>
          <p:cNvSpPr/>
          <p:nvPr/>
        </p:nvSpPr>
        <p:spPr>
          <a:xfrm>
            <a:off x="633768" y="2616214"/>
            <a:ext cx="7296346" cy="400110"/>
          </a:xfrm>
          <a:prstGeom prst="rect">
            <a:avLst/>
          </a:prstGeom>
          <a:solidFill>
            <a:schemeClr val="accent4">
              <a:lumMod val="7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effectLst>
                  <a:outerShdw blurRad="38100" dist="38100" dir="2700000" algn="tl">
                    <a:srgbClr val="000000">
                      <a:alpha val="43137"/>
                    </a:srgbClr>
                  </a:outerShdw>
                </a:effectLst>
              </a:rPr>
              <a:t>Other helpful questions or requests might include:</a:t>
            </a:r>
          </a:p>
        </p:txBody>
      </p:sp>
      <p:sp>
        <p:nvSpPr>
          <p:cNvPr id="7" name="Rectangle 6"/>
          <p:cNvSpPr/>
          <p:nvPr/>
        </p:nvSpPr>
        <p:spPr>
          <a:xfrm>
            <a:off x="0" y="3533199"/>
            <a:ext cx="7296346" cy="400110"/>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effectLst>
                  <a:outerShdw blurRad="38100" dist="38100" dir="2700000" algn="tl">
                    <a:srgbClr val="000000">
                      <a:alpha val="43137"/>
                    </a:srgbClr>
                  </a:outerShdw>
                </a:effectLst>
              </a:rPr>
              <a:t>What alternatives were considered?</a:t>
            </a:r>
          </a:p>
        </p:txBody>
      </p:sp>
      <p:sp>
        <p:nvSpPr>
          <p:cNvPr id="9" name="Rectangle 8"/>
          <p:cNvSpPr/>
          <p:nvPr/>
        </p:nvSpPr>
        <p:spPr>
          <a:xfrm>
            <a:off x="0" y="4456343"/>
            <a:ext cx="7296346" cy="400110"/>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effectLst>
                  <a:outerShdw blurRad="38100" dist="38100" dir="2700000" algn="tl">
                    <a:srgbClr val="000000">
                      <a:alpha val="43137"/>
                    </a:srgbClr>
                  </a:outerShdw>
                </a:effectLst>
              </a:rPr>
              <a:t>What are the technical or industry-specific considerations?</a:t>
            </a:r>
          </a:p>
        </p:txBody>
      </p:sp>
      <p:sp>
        <p:nvSpPr>
          <p:cNvPr id="10" name="Rectangle 9"/>
          <p:cNvSpPr/>
          <p:nvPr/>
        </p:nvSpPr>
        <p:spPr>
          <a:xfrm>
            <a:off x="0" y="5316913"/>
            <a:ext cx="7296346" cy="400110"/>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effectLst>
                  <a:outerShdw blurRad="38100" dist="38100" dir="2700000" algn="tl">
                    <a:srgbClr val="000000">
                      <a:alpha val="43137"/>
                    </a:srgbClr>
                  </a:outerShdw>
                </a:effectLst>
              </a:rPr>
              <a:t>What are the anticipated implementation processes?</a:t>
            </a:r>
          </a:p>
        </p:txBody>
      </p:sp>
      <p:sp>
        <p:nvSpPr>
          <p:cNvPr id="11" name="Rectangle 10"/>
          <p:cNvSpPr/>
          <p:nvPr/>
        </p:nvSpPr>
        <p:spPr>
          <a:xfrm>
            <a:off x="0" y="6127359"/>
            <a:ext cx="7296346" cy="707886"/>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effectLst>
                  <a:outerShdw blurRad="38100" dist="38100" dir="2700000" algn="tl">
                    <a:srgbClr val="000000">
                      <a:alpha val="43137"/>
                    </a:srgbClr>
                  </a:outerShdw>
                </a:effectLst>
              </a:rPr>
              <a:t>What are the most important potential challenges or points of failure?</a:t>
            </a:r>
          </a:p>
        </p:txBody>
      </p:sp>
      <p:pic>
        <p:nvPicPr>
          <p:cNvPr id="12" name="Picture 11">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2068988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2888996" cy="523220"/>
          </a:xfrm>
          <a:prstGeom prst="rect">
            <a:avLst/>
          </a:prstGeom>
          <a:solidFill>
            <a:schemeClr val="accent6">
              <a:lumMod val="75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Active Analysis</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206451"/>
            <a:ext cx="11830639" cy="1015663"/>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Carefully reading and analyzing a contract is challenging and requires energy, focus and discipline. Even bad contracts can read well and seem to make sense, especially if you fail to think hard about what might be missing.</a:t>
            </a:r>
          </a:p>
        </p:txBody>
      </p:sp>
      <p:sp>
        <p:nvSpPr>
          <p:cNvPr id="2" name="Rectangle 1"/>
          <p:cNvSpPr/>
          <p:nvPr/>
        </p:nvSpPr>
        <p:spPr>
          <a:xfrm>
            <a:off x="633767" y="2616214"/>
            <a:ext cx="8802463" cy="400110"/>
          </a:xfrm>
          <a:prstGeom prst="rect">
            <a:avLst/>
          </a:prstGeom>
          <a:solidFill>
            <a:schemeClr val="accent4">
              <a:lumMod val="7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b="1" dirty="0">
                <a:effectLst>
                  <a:outerShdw blurRad="38100" dist="38100" dir="2700000" algn="tl">
                    <a:srgbClr val="000000">
                      <a:alpha val="43137"/>
                    </a:srgbClr>
                  </a:outerShdw>
                </a:effectLst>
              </a:rPr>
              <a:t>The following are some helpful tips for ensuring active analysis:</a:t>
            </a:r>
          </a:p>
        </p:txBody>
      </p:sp>
      <p:sp>
        <p:nvSpPr>
          <p:cNvPr id="7" name="Rectangle 6"/>
          <p:cNvSpPr/>
          <p:nvPr/>
        </p:nvSpPr>
        <p:spPr>
          <a:xfrm>
            <a:off x="0" y="3533199"/>
            <a:ext cx="7296346" cy="707886"/>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effectLst>
                  <a:outerShdw blurRad="38100" dist="38100" dir="2700000" algn="tl">
                    <a:srgbClr val="000000">
                      <a:alpha val="43137"/>
                    </a:srgbClr>
                  </a:outerShdw>
                </a:effectLst>
              </a:rPr>
              <a:t>Use any background information you requested to identify unaddressed concerns.</a:t>
            </a:r>
          </a:p>
        </p:txBody>
      </p:sp>
      <p:sp>
        <p:nvSpPr>
          <p:cNvPr id="9" name="Rectangle 8"/>
          <p:cNvSpPr/>
          <p:nvPr/>
        </p:nvSpPr>
        <p:spPr>
          <a:xfrm>
            <a:off x="0" y="4937110"/>
            <a:ext cx="7296346" cy="1015663"/>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effectLst>
                  <a:outerShdw blurRad="38100" dist="38100" dir="2700000" algn="tl">
                    <a:srgbClr val="000000">
                      <a:alpha val="43137"/>
                    </a:srgbClr>
                  </a:outerShdw>
                </a:effectLst>
              </a:rPr>
              <a:t>Use a general contract checklist based on customary contract headings and sub-headings to look for important missing provisions. </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3002752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2888996" cy="523220"/>
          </a:xfrm>
          <a:prstGeom prst="rect">
            <a:avLst/>
          </a:prstGeom>
          <a:solidFill>
            <a:schemeClr val="accent6">
              <a:lumMod val="75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Active Analysis</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206451"/>
            <a:ext cx="11830639" cy="1015663"/>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Carefully reading and analyzing a contract is challenging and requires energy, focus and discipline. Even bad contracts can read well and seem to make sense, especially if you fail to think hard about what might be missing.</a:t>
            </a:r>
          </a:p>
        </p:txBody>
      </p:sp>
      <p:sp>
        <p:nvSpPr>
          <p:cNvPr id="2" name="Rectangle 1"/>
          <p:cNvSpPr/>
          <p:nvPr/>
        </p:nvSpPr>
        <p:spPr>
          <a:xfrm>
            <a:off x="633767" y="2616214"/>
            <a:ext cx="8802463" cy="400110"/>
          </a:xfrm>
          <a:prstGeom prst="rect">
            <a:avLst/>
          </a:prstGeom>
          <a:solidFill>
            <a:schemeClr val="accent4">
              <a:lumMod val="7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b="1" dirty="0">
                <a:effectLst>
                  <a:outerShdw blurRad="38100" dist="38100" dir="2700000" algn="tl">
                    <a:srgbClr val="000000">
                      <a:alpha val="43137"/>
                    </a:srgbClr>
                  </a:outerShdw>
                </a:effectLst>
              </a:rPr>
              <a:t>The following are some helpful tips for ensuring active analysis:</a:t>
            </a:r>
          </a:p>
        </p:txBody>
      </p:sp>
      <p:sp>
        <p:nvSpPr>
          <p:cNvPr id="7" name="Rectangle 6"/>
          <p:cNvSpPr/>
          <p:nvPr/>
        </p:nvSpPr>
        <p:spPr>
          <a:xfrm>
            <a:off x="0" y="3533199"/>
            <a:ext cx="7296346" cy="707886"/>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effectLst>
                  <a:outerShdw blurRad="38100" dist="38100" dir="2700000" algn="tl">
                    <a:srgbClr val="000000">
                      <a:alpha val="43137"/>
                    </a:srgbClr>
                  </a:outerShdw>
                </a:effectLst>
              </a:rPr>
              <a:t>Be alert for passages that overreach or that provide too much flexibility or ambiguity in favor of the other party.</a:t>
            </a:r>
          </a:p>
        </p:txBody>
      </p:sp>
      <p:sp>
        <p:nvSpPr>
          <p:cNvPr id="9" name="Rectangle 8"/>
          <p:cNvSpPr/>
          <p:nvPr/>
        </p:nvSpPr>
        <p:spPr>
          <a:xfrm>
            <a:off x="0" y="4937110"/>
            <a:ext cx="7296346" cy="1015663"/>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effectLst>
                  <a:outerShdw blurRad="38100" dist="38100" dir="2700000" algn="tl">
                    <a:srgbClr val="000000">
                      <a:alpha val="43137"/>
                    </a:srgbClr>
                  </a:outerShdw>
                </a:effectLst>
              </a:rPr>
              <a:t>Imagine different ways in which the relationship could unfold over time and how those different scenarios could or should be addressed.</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3222311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2888996" cy="523220"/>
          </a:xfrm>
          <a:prstGeom prst="rect">
            <a:avLst/>
          </a:prstGeom>
          <a:solidFill>
            <a:schemeClr val="accent6">
              <a:lumMod val="75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Active Analysis</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206451"/>
            <a:ext cx="11830639" cy="1015663"/>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Carefully reading and analyzing a contract is challenging and requires energy, focus and discipline. Even bad contracts can read well and seem to make sense, especially if you fail to think hard about what might be missing.</a:t>
            </a:r>
          </a:p>
        </p:txBody>
      </p:sp>
      <p:sp>
        <p:nvSpPr>
          <p:cNvPr id="2" name="Rectangle 1"/>
          <p:cNvSpPr/>
          <p:nvPr/>
        </p:nvSpPr>
        <p:spPr>
          <a:xfrm>
            <a:off x="633767" y="2616214"/>
            <a:ext cx="8802463" cy="400110"/>
          </a:xfrm>
          <a:prstGeom prst="rect">
            <a:avLst/>
          </a:prstGeom>
          <a:solidFill>
            <a:schemeClr val="accent4">
              <a:lumMod val="7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b="1" dirty="0">
                <a:effectLst>
                  <a:outerShdw blurRad="38100" dist="38100" dir="2700000" algn="tl">
                    <a:srgbClr val="000000">
                      <a:alpha val="43137"/>
                    </a:srgbClr>
                  </a:outerShdw>
                </a:effectLst>
              </a:rPr>
              <a:t>The following are some helpful tips for ensuring active analysis:</a:t>
            </a:r>
          </a:p>
        </p:txBody>
      </p:sp>
      <p:sp>
        <p:nvSpPr>
          <p:cNvPr id="7" name="Rectangle 6"/>
          <p:cNvSpPr/>
          <p:nvPr/>
        </p:nvSpPr>
        <p:spPr>
          <a:xfrm>
            <a:off x="0" y="3533199"/>
            <a:ext cx="7296346" cy="1323439"/>
          </a:xfrm>
          <a:prstGeom prst="rect">
            <a:avLst/>
          </a:prstGeom>
          <a:no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effectLst>
                  <a:outerShdw blurRad="38100" dist="38100" dir="2700000" algn="tl">
                    <a:srgbClr val="000000">
                      <a:alpha val="43137"/>
                    </a:srgbClr>
                  </a:outerShdw>
                </a:effectLst>
              </a:rPr>
              <a:t>Ask yourself whether and how each sentence is relevant, how each sentence relates to the paragraph, how each paragraph relates to the section, and how the section relates to the overall agreement.</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3534019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2735044" cy="523220"/>
          </a:xfrm>
          <a:prstGeom prst="rect">
            <a:avLst/>
          </a:prstGeom>
          <a:solidFill>
            <a:schemeClr val="accent3">
              <a:lumMod val="50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Draft Marking</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643489"/>
            <a:ext cx="9238268" cy="707886"/>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When asked to “provide comments” to the other side’s proposed initial draft of an agreement, insist on an editable electronic copy.</a:t>
            </a:r>
          </a:p>
        </p:txBody>
      </p:sp>
      <p:sp>
        <p:nvSpPr>
          <p:cNvPr id="7" name="Rectangle 6"/>
          <p:cNvSpPr/>
          <p:nvPr/>
        </p:nvSpPr>
        <p:spPr>
          <a:xfrm>
            <a:off x="0" y="3533199"/>
            <a:ext cx="7296346" cy="1938992"/>
          </a:xfrm>
          <a:prstGeom prst="rect">
            <a:avLst/>
          </a:prstGeom>
          <a:solidFill>
            <a:schemeClr val="accent2">
              <a:lumMod val="20000"/>
              <a:lumOff val="80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All edits by each side should be “marked,” i.e., deletions shown as struck text and additions shown as new text. Do not allow the other party to exchange unmarked re-drafts. Ideally, each “turn” of an edited document from one party back to the other should just show the latest round of edits that have not been agreed to.</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432735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2735044" cy="523220"/>
          </a:xfrm>
          <a:prstGeom prst="rect">
            <a:avLst/>
          </a:prstGeom>
          <a:solidFill>
            <a:schemeClr val="accent3">
              <a:lumMod val="50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Draft Marking</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643489"/>
            <a:ext cx="9238268" cy="1015663"/>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Documents that continue to show all edits ever made to a document, referred to as “cumulative marked changes,” start to look very cluttered, making it harder to identify the latest and most important changes by the other side.</a:t>
            </a:r>
          </a:p>
        </p:txBody>
      </p:sp>
      <p:sp>
        <p:nvSpPr>
          <p:cNvPr id="7" name="Rectangle 6"/>
          <p:cNvSpPr/>
          <p:nvPr/>
        </p:nvSpPr>
        <p:spPr>
          <a:xfrm>
            <a:off x="0" y="3533199"/>
            <a:ext cx="7296346" cy="2554545"/>
          </a:xfrm>
          <a:prstGeom prst="rect">
            <a:avLst/>
          </a:prstGeom>
          <a:solidFill>
            <a:schemeClr val="accent2">
              <a:lumMod val="20000"/>
              <a:lumOff val="80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Suggest removing mutually accepted marked changes so you can focus on unresolved issues. Extensive editing is often required to fix a first draft from another party. Never assume that the person who wrote it knew what they were doing, had time to draft it carefully, or had your interests in mind. Mark it up as necessary, but with precision and economy to avoid confusing or irritating the other side. Be ready to explain and justify your changes.</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2941605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2735044" cy="523220"/>
          </a:xfrm>
          <a:prstGeom prst="rect">
            <a:avLst/>
          </a:prstGeom>
          <a:solidFill>
            <a:schemeClr val="accent3">
              <a:lumMod val="50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Draft Marking</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643489"/>
            <a:ext cx="9238268" cy="1631216"/>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If you are new to contract drafting, you may be accused of nitpicking and you may feel awkward about asking a lot of questions. But silently accepting terms you do not understand carries greater risks. It is better to be guarded and cautious than to assume the other party knows what they doing or that they care about your interests.</a:t>
            </a:r>
          </a:p>
        </p:txBody>
      </p:sp>
      <p:sp>
        <p:nvSpPr>
          <p:cNvPr id="7" name="Rectangle 6"/>
          <p:cNvSpPr/>
          <p:nvPr/>
        </p:nvSpPr>
        <p:spPr>
          <a:xfrm>
            <a:off x="0" y="3533199"/>
            <a:ext cx="7296346" cy="2246769"/>
          </a:xfrm>
          <a:prstGeom prst="rect">
            <a:avLst/>
          </a:prstGeom>
          <a:solidFill>
            <a:schemeClr val="accent2">
              <a:lumMod val="20000"/>
              <a:lumOff val="80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Review your proposed changes with others on your team whenever possible before sending them to the other side. You might be talked out of an ill-considered edit or realize you missed something. Discussing mark-ups before sending them also gives everyone on the team an opportunity to learn more about the transaction and the proposed agreement.</a:t>
            </a:r>
          </a:p>
        </p:txBody>
      </p:sp>
      <p:sp>
        <p:nvSpPr>
          <p:cNvPr id="2" name="Rectangle 1"/>
          <p:cNvSpPr/>
          <p:nvPr/>
        </p:nvSpPr>
        <p:spPr>
          <a:xfrm>
            <a:off x="2842991" y="962713"/>
            <a:ext cx="3922869" cy="487506"/>
          </a:xfrm>
          <a:prstGeom prst="rect">
            <a:avLst/>
          </a:prstGeom>
          <a:solidFill>
            <a:schemeClr val="accent3">
              <a:lumMod val="60000"/>
              <a:lumOff val="40000"/>
            </a:schemeClr>
          </a:solidFill>
          <a:ln>
            <a:solidFill>
              <a:schemeClr val="bg1"/>
            </a:solidFill>
          </a:ln>
        </p:spPr>
        <p:txBody>
          <a:bodyPr wrap="none">
            <a:spAutoFit/>
          </a:bodyPr>
          <a:lstStyle/>
          <a:p>
            <a:pPr>
              <a:lnSpc>
                <a:spcPct val="107000"/>
              </a:lnSpc>
            </a:pPr>
            <a:r>
              <a:rPr lang="en-US" sz="2400" i="1"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Nitpicking Beats Subservience</a:t>
            </a:r>
            <a:endParaRPr lang="en-US" sz="2000" i="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4091369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2735044" cy="523220"/>
          </a:xfrm>
          <a:prstGeom prst="rect">
            <a:avLst/>
          </a:prstGeom>
          <a:solidFill>
            <a:schemeClr val="accent3">
              <a:lumMod val="50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Draft Marking</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643489"/>
            <a:ext cx="9238268" cy="1631216"/>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Although it is always best to get electronic agreements to edit,</a:t>
            </a:r>
          </a:p>
          <a:p>
            <a:r>
              <a:rPr lang="en-US" sz="2000" dirty="0">
                <a:solidFill>
                  <a:schemeClr val="bg1"/>
                </a:solidFill>
              </a:rPr>
              <a:t>sometimes it is hard to get anything but a scan or photocopy, locked PDF document, or online terms and conditions. Extensively hand marking documents can motivate the other party to make editable electronic versions available.</a:t>
            </a:r>
          </a:p>
        </p:txBody>
      </p:sp>
      <p:sp>
        <p:nvSpPr>
          <p:cNvPr id="2" name="Rectangle 1"/>
          <p:cNvSpPr/>
          <p:nvPr/>
        </p:nvSpPr>
        <p:spPr>
          <a:xfrm>
            <a:off x="2842991" y="962713"/>
            <a:ext cx="3922869" cy="487506"/>
          </a:xfrm>
          <a:prstGeom prst="rect">
            <a:avLst/>
          </a:prstGeom>
          <a:solidFill>
            <a:schemeClr val="accent3">
              <a:lumMod val="60000"/>
              <a:lumOff val="40000"/>
            </a:schemeClr>
          </a:solidFill>
          <a:ln>
            <a:solidFill>
              <a:schemeClr val="bg1"/>
            </a:solidFill>
          </a:ln>
        </p:spPr>
        <p:txBody>
          <a:bodyPr wrap="none">
            <a:spAutoFit/>
          </a:bodyPr>
          <a:lstStyle/>
          <a:p>
            <a:pPr>
              <a:lnSpc>
                <a:spcPct val="107000"/>
              </a:lnSpc>
            </a:pPr>
            <a:r>
              <a:rPr lang="en-US" sz="2400" i="1"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Nitpicking Beats Subservience</a:t>
            </a:r>
            <a:endParaRPr lang="en-US" sz="2000" i="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2707841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3496470" cy="523220"/>
          </a:xfrm>
          <a:prstGeom prst="rect">
            <a:avLst/>
          </a:prstGeom>
          <a:solidFill>
            <a:schemeClr val="accent3">
              <a:lumMod val="50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Initial Draft Issues</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643489"/>
            <a:ext cx="9238268" cy="1323439"/>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In reviewing any third-party’s proposed agreement, keep in mind that sloppy drafting and one-sided drafting are both common. In somewhat rare instances, documents proposed by third parties are so bad that they are simply not a valid starting point.</a:t>
            </a:r>
          </a:p>
        </p:txBody>
      </p:sp>
      <p:sp>
        <p:nvSpPr>
          <p:cNvPr id="7" name="Rectangle 6"/>
          <p:cNvSpPr/>
          <p:nvPr/>
        </p:nvSpPr>
        <p:spPr>
          <a:xfrm>
            <a:off x="0" y="3945201"/>
            <a:ext cx="6664751" cy="2862322"/>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Several choices present themselves when faced with such a document. The path of least resistance is often to edit extensively until it resembles something you would sign.</a:t>
            </a:r>
          </a:p>
          <a:p>
            <a:r>
              <a:rPr lang="en-US" sz="2000" dirty="0">
                <a:solidFill>
                  <a:schemeClr val="bg1"/>
                </a:solidFill>
              </a:rPr>
              <a:t> </a:t>
            </a:r>
          </a:p>
          <a:p>
            <a:r>
              <a:rPr lang="en-US" sz="2000" dirty="0">
                <a:solidFill>
                  <a:schemeClr val="bg1"/>
                </a:solidFill>
              </a:rPr>
              <a:t>If the proposed agreement is so far off that it seems unrealistic as a starting point, consider telling the other party as much, and politely ask that they work with outside counsel to produce a better document.</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36296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519484"/>
            <a:ext cx="3924601" cy="523220"/>
          </a:xfrm>
          <a:prstGeom prst="rect">
            <a:avLst/>
          </a:prstGeom>
          <a:solidFill>
            <a:schemeClr val="accent5">
              <a:lumMod val="50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Starting from Scratch</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643489"/>
            <a:ext cx="9238268" cy="1015663"/>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Depending on timing and resource constraints, a third alternative, and possibly the most practical approach, is to offer to start from scratch with your own document. </a:t>
            </a:r>
          </a:p>
        </p:txBody>
      </p:sp>
      <p:sp>
        <p:nvSpPr>
          <p:cNvPr id="7" name="Rectangle 6"/>
          <p:cNvSpPr/>
          <p:nvPr/>
        </p:nvSpPr>
        <p:spPr>
          <a:xfrm>
            <a:off x="0" y="3945201"/>
            <a:ext cx="6664751" cy="1323439"/>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The other party may simply lack the business and legal sophistication necessary to do better or to even see the problems. Starting from scratch, although burdensome, may be the best way to protect your own interests.</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1051549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11537" y="0"/>
            <a:ext cx="1457450"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Drafting</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670313"/>
            <a:ext cx="6458306" cy="523220"/>
          </a:xfrm>
          <a:prstGeom prst="rect">
            <a:avLst/>
          </a:prstGeom>
          <a:solidFill>
            <a:schemeClr val="accent5">
              <a:lumMod val="50000"/>
            </a:schemeClr>
          </a:solidFill>
          <a:ln>
            <a:solidFill>
              <a:schemeClr val="bg1"/>
            </a:solidFill>
          </a:ln>
        </p:spPr>
        <p:txBody>
          <a:bodyPr wrap="none">
            <a:spAutoFit/>
          </a:bodyPr>
          <a:lstStyle/>
          <a:p>
            <a:pPr lvl="0"/>
            <a:r>
              <a:rPr lang="en-US" sz="2800" b="1" dirty="0" smtClean="0">
                <a:effectLst>
                  <a:outerShdw blurRad="38100" dist="38100" dir="2700000" algn="tl">
                    <a:srgbClr val="000000">
                      <a:alpha val="43137"/>
                    </a:srgbClr>
                  </a:outerShdw>
                </a:effectLst>
              </a:rPr>
              <a:t>Handwritten Changes in Final Draft</a:t>
            </a:r>
            <a:endParaRPr lang="en-US" sz="2800" b="1" dirty="0">
              <a:effectLst>
                <a:outerShdw blurRad="38100" dist="38100" dir="2700000" algn="tl">
                  <a:srgbClr val="000000">
                    <a:alpha val="43137"/>
                  </a:srgbClr>
                </a:outerShdw>
              </a:effectLst>
            </a:endParaRPr>
          </a:p>
        </p:txBody>
      </p:sp>
      <p:sp>
        <p:nvSpPr>
          <p:cNvPr id="8" name="Rectangle 7"/>
          <p:cNvSpPr/>
          <p:nvPr/>
        </p:nvSpPr>
        <p:spPr>
          <a:xfrm>
            <a:off x="0" y="1643489"/>
            <a:ext cx="9238268" cy="1015663"/>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Handwritten text inserted into, or deletions of text from, the final copy of any agreement must be initialed in each instance by both parties in a manner that clearly reflects acceptance of the changes by both parties.</a:t>
            </a:r>
          </a:p>
        </p:txBody>
      </p:sp>
      <p:sp>
        <p:nvSpPr>
          <p:cNvPr id="7" name="Rectangle 6"/>
          <p:cNvSpPr/>
          <p:nvPr/>
        </p:nvSpPr>
        <p:spPr>
          <a:xfrm>
            <a:off x="0" y="3945201"/>
            <a:ext cx="6664751" cy="1015663"/>
          </a:xfrm>
          <a:prstGeom prst="rect">
            <a:avLst/>
          </a:prstGeom>
          <a:solidFill>
            <a:schemeClr val="tx1">
              <a:lumMod val="95000"/>
            </a:schemeClr>
          </a:solidFill>
          <a:ln>
            <a:solidFill>
              <a:schemeClr val="bg1"/>
            </a:solidFill>
          </a:ln>
          <a:effectLst>
            <a:outerShdw blurRad="50800" dist="38100" dir="5400000" algn="t" rotWithShape="0">
              <a:prstClr val="black">
                <a:alpha val="40000"/>
              </a:prstClr>
            </a:outerShdw>
          </a:effectLst>
        </p:spPr>
        <p:txBody>
          <a:bodyPr wrap="square">
            <a:spAutoFit/>
          </a:bodyPr>
          <a:lstStyle/>
          <a:p>
            <a:r>
              <a:rPr lang="en-US" sz="2000" dirty="0">
                <a:solidFill>
                  <a:schemeClr val="bg1"/>
                </a:solidFill>
              </a:rPr>
              <a:t>Otherwise, it would be easy for the party who has not initialed a change to argue that it is not part of the agreement.</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2211426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7205" y="1094768"/>
            <a:ext cx="3488455" cy="646331"/>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3600" b="1" dirty="0" smtClean="0">
                <a:solidFill>
                  <a:schemeClr val="accent5"/>
                </a:solidFill>
                <a:effectLst>
                  <a:outerShdw blurRad="38100" dist="38100" dir="2700000" algn="tl">
                    <a:srgbClr val="000000">
                      <a:alpha val="43137"/>
                    </a:srgbClr>
                  </a:outerShdw>
                </a:effectLst>
              </a:rPr>
              <a:t>Contract types</a:t>
            </a:r>
            <a:endParaRPr lang="en-US" sz="3600" b="1" dirty="0">
              <a:solidFill>
                <a:schemeClr val="accent5"/>
              </a:solidFill>
              <a:effectLst>
                <a:outerShdw blurRad="38100" dist="38100" dir="2700000" algn="tl">
                  <a:srgbClr val="000000">
                    <a:alpha val="43137"/>
                  </a:srgbClr>
                </a:outerShdw>
              </a:effectLst>
            </a:endParaRPr>
          </a:p>
        </p:txBody>
      </p:sp>
      <p:sp>
        <p:nvSpPr>
          <p:cNvPr id="25" name="Rectangle 24"/>
          <p:cNvSpPr/>
          <p:nvPr/>
        </p:nvSpPr>
        <p:spPr>
          <a:xfrm>
            <a:off x="0" y="0"/>
            <a:ext cx="3244991" cy="847604"/>
          </a:xfrm>
          <a:prstGeom prst="rect">
            <a:avLst/>
          </a:prstGeom>
          <a:solidFill>
            <a:schemeClr val="tx2">
              <a:lumMod val="50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Lecture Five</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06620" y="0"/>
            <a:ext cx="1895475" cy="1838325"/>
          </a:xfrm>
          <a:prstGeom prst="rect">
            <a:avLst/>
          </a:prstGeom>
        </p:spPr>
      </p:pic>
    </p:spTree>
    <p:extLst>
      <p:ext uri="{BB962C8B-B14F-4D97-AF65-F5344CB8AC3E}">
        <p14:creationId xmlns:p14="http://schemas.microsoft.com/office/powerpoint/2010/main" val="2210635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537521"/>
            <a:ext cx="9154160" cy="1938992"/>
          </a:xfrm>
          <a:prstGeom prst="rect">
            <a:avLst/>
          </a:prstGeom>
          <a:solidFill>
            <a:schemeClr val="tx1"/>
          </a:solidFill>
          <a:ln>
            <a:solidFill>
              <a:schemeClr val="bg2"/>
            </a:solidFill>
          </a:ln>
        </p:spPr>
        <p:txBody>
          <a:bodyPr wrap="square">
            <a:spAutoFit/>
          </a:bodyPr>
          <a:lstStyle/>
          <a:p>
            <a:r>
              <a:rPr lang="en-US" sz="2400" dirty="0">
                <a:solidFill>
                  <a:schemeClr val="bg1"/>
                </a:solidFill>
              </a:rPr>
              <a:t>In Fixed Price Contracts, a Fixed Amount of consideration is required to be paid by the Buyer to the Seller for the Specified Work. The Specified Work could be Deliverables, a Service or a Result or anything else as defined in the agreement document. It is also called Lump-sum Contract.</a:t>
            </a:r>
          </a:p>
        </p:txBody>
      </p:sp>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3853721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54378" y="3247"/>
            <a:ext cx="2379481" cy="458418"/>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11170" y="391004"/>
            <a:ext cx="3446828" cy="458418"/>
          </a:xfrm>
          <a:prstGeom prst="rect">
            <a:avLst/>
          </a:prstGeom>
          <a:solidFill>
            <a:schemeClr val="bg1">
              <a:lumMod val="75000"/>
              <a:lumOff val="25000"/>
            </a:schemeClr>
          </a:solidFill>
        </p:spPr>
        <p:txBody>
          <a:bodyPr wrap="square">
            <a:spAutoFit/>
          </a:bodyPr>
          <a:lstStyle/>
          <a:p>
            <a:r>
              <a:rPr lang="en-US" sz="2400" b="1" dirty="0"/>
              <a:t>Fixed Price Contracts</a:t>
            </a:r>
            <a:endParaRPr lang="en-US" sz="2400" dirty="0"/>
          </a:p>
        </p:txBody>
      </p:sp>
      <p:graphicFrame>
        <p:nvGraphicFramePr>
          <p:cNvPr id="16" name="Table 15"/>
          <p:cNvGraphicFramePr>
            <a:graphicFrameLocks noGrp="1"/>
          </p:cNvGraphicFramePr>
          <p:nvPr>
            <p:extLst>
              <p:ext uri="{D42A27DB-BD31-4B8C-83A1-F6EECF244321}">
                <p14:modId xmlns:p14="http://schemas.microsoft.com/office/powerpoint/2010/main" val="1418567930"/>
              </p:ext>
            </p:extLst>
          </p:nvPr>
        </p:nvGraphicFramePr>
        <p:xfrm>
          <a:off x="-17110" y="1037287"/>
          <a:ext cx="7652823" cy="5838302"/>
        </p:xfrm>
        <a:graphic>
          <a:graphicData uri="http://schemas.openxmlformats.org/drawingml/2006/table">
            <a:tbl>
              <a:tblPr firstRow="1" firstCol="1" bandRow="1">
                <a:tableStyleId>{5C22544A-7EE6-4342-B048-85BDC9FD1C3A}</a:tableStyleId>
              </a:tblPr>
              <a:tblGrid>
                <a:gridCol w="2181718">
                  <a:extLst>
                    <a:ext uri="{9D8B030D-6E8A-4147-A177-3AD203B41FA5}">
                      <a16:colId xmlns:a16="http://schemas.microsoft.com/office/drawing/2014/main" val="3454989366"/>
                    </a:ext>
                  </a:extLst>
                </a:gridCol>
                <a:gridCol w="2818644">
                  <a:extLst>
                    <a:ext uri="{9D8B030D-6E8A-4147-A177-3AD203B41FA5}">
                      <a16:colId xmlns:a16="http://schemas.microsoft.com/office/drawing/2014/main" val="445654279"/>
                    </a:ext>
                  </a:extLst>
                </a:gridCol>
                <a:gridCol w="2652461">
                  <a:extLst>
                    <a:ext uri="{9D8B030D-6E8A-4147-A177-3AD203B41FA5}">
                      <a16:colId xmlns:a16="http://schemas.microsoft.com/office/drawing/2014/main" val="3435531724"/>
                    </a:ext>
                  </a:extLst>
                </a:gridCol>
              </a:tblGrid>
              <a:tr h="485315">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Contract Attribute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nchor="ctr">
                    <a:solidFill>
                      <a:schemeClr val="accent3">
                        <a:lumMod val="50000"/>
                      </a:schemeClr>
                    </a:solidFill>
                  </a:tcPr>
                </a:tc>
                <a:tc>
                  <a:txBody>
                    <a:bodyPr/>
                    <a:lstStyle/>
                    <a:p>
                      <a:pPr marL="0" marR="0">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Buyer's Responsibility</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nchor="ctr">
                    <a:solidFill>
                      <a:schemeClr val="accent3">
                        <a:lumMod val="50000"/>
                      </a:schemeClr>
                    </a:solidFill>
                  </a:tcPr>
                </a:tc>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Seller's Responsibility</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nchor="ctr">
                    <a:solidFill>
                      <a:schemeClr val="accent3">
                        <a:lumMod val="50000"/>
                      </a:schemeClr>
                    </a:solidFill>
                  </a:tcPr>
                </a:tc>
                <a:extLst>
                  <a:ext uri="{0D108BD9-81ED-4DB2-BD59-A6C34878D82A}">
                    <a16:rowId xmlns:a16="http://schemas.microsoft.com/office/drawing/2014/main" val="1895176600"/>
                  </a:ext>
                </a:extLst>
              </a:tr>
              <a:tr h="1040752">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Scope of Work is well defined.</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solidFill>
                      <a:schemeClr val="accent3">
                        <a:lumMod val="50000"/>
                      </a:schemeClr>
                    </a:solidFill>
                  </a:tcPr>
                </a:tc>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Buyer has a legal obligation to accept finished work as defined in the Scope.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tc>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Seller has a legal obligation to complete work as defined in the Scope.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tc>
                <a:extLst>
                  <a:ext uri="{0D108BD9-81ED-4DB2-BD59-A6C34878D82A}">
                    <a16:rowId xmlns:a16="http://schemas.microsoft.com/office/drawing/2014/main" val="421738702"/>
                  </a:ext>
                </a:extLst>
              </a:tr>
              <a:tr h="1318471">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Scope change (modification) is allowed as per the T&amp;C of the contract.</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solidFill>
                      <a:schemeClr val="accent3">
                        <a:lumMod val="50000"/>
                      </a:schemeClr>
                    </a:solidFill>
                  </a:tcPr>
                </a:tc>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Generally, Buyer has to pay extra (over &amp; above the Fixed Price) for the agreed upon change.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tc>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Seller has to complete extra work as defined in the agreed upon change.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tc>
                <a:extLst>
                  <a:ext uri="{0D108BD9-81ED-4DB2-BD59-A6C34878D82A}">
                    <a16:rowId xmlns:a16="http://schemas.microsoft.com/office/drawing/2014/main" val="1317989434"/>
                  </a:ext>
                </a:extLst>
              </a:tr>
              <a:tr h="1040752">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Price is Fixed.</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solidFill>
                      <a:schemeClr val="accent3">
                        <a:lumMod val="50000"/>
                      </a:schemeClr>
                    </a:solidFill>
                  </a:tcPr>
                </a:tc>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Buyer has a legal obligation to pay Fixed Price to the Seller after the work has been completed.</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tc>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Seller can legally claim full payment after completing the work as defined in Scope.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tc>
                <a:extLst>
                  <a:ext uri="{0D108BD9-81ED-4DB2-BD59-A6C34878D82A}">
                    <a16:rowId xmlns:a16="http://schemas.microsoft.com/office/drawing/2014/main" val="726307765"/>
                  </a:ext>
                </a:extLst>
              </a:tr>
              <a:tr h="1040752">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Cost Risk is in favor of the Buyer.</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solidFill>
                      <a:schemeClr val="accent3">
                        <a:lumMod val="50000"/>
                      </a:schemeClr>
                    </a:solidFill>
                  </a:tcPr>
                </a:tc>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Buyer has minimal Cost Risk.</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tc>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Seller has a Risk of losing money. Conversely the Seller can maximize her/his profits.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tc>
                <a:extLst>
                  <a:ext uri="{0D108BD9-81ED-4DB2-BD59-A6C34878D82A}">
                    <a16:rowId xmlns:a16="http://schemas.microsoft.com/office/drawing/2014/main" val="1151447701"/>
                  </a:ext>
                </a:extLst>
              </a:tr>
              <a:tr h="763034">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When is this used?</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solidFill>
                      <a:schemeClr val="accent3">
                        <a:lumMod val="50000"/>
                      </a:schemeClr>
                    </a:solidFill>
                  </a:tcPr>
                </a:tc>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Buyer can document Scope of Work in detail.</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tc>
                <a:tc>
                  <a:txBody>
                    <a:bodyPr/>
                    <a:lstStyle/>
                    <a:p>
                      <a:pPr marL="0" marR="0">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Seller can estimate Cost based on the defined Scope of Work.</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3146" marR="73146" marT="73146" marB="73146"/>
                </a:tc>
                <a:extLst>
                  <a:ext uri="{0D108BD9-81ED-4DB2-BD59-A6C34878D82A}">
                    <a16:rowId xmlns:a16="http://schemas.microsoft.com/office/drawing/2014/main" val="633022648"/>
                  </a:ext>
                </a:extLst>
              </a:tr>
            </a:tbl>
          </a:graphicData>
        </a:graphic>
      </p:graphicFrame>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3864250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537521"/>
            <a:ext cx="9154160" cy="461665"/>
          </a:xfrm>
          <a:prstGeom prst="rect">
            <a:avLst/>
          </a:prstGeom>
          <a:solidFill>
            <a:schemeClr val="accent3">
              <a:lumMod val="50000"/>
            </a:schemeClr>
          </a:solidFill>
          <a:ln>
            <a:solidFill>
              <a:schemeClr val="bg2"/>
            </a:solidFill>
          </a:ln>
        </p:spPr>
        <p:txBody>
          <a:bodyPr wrap="square">
            <a:spAutoFit/>
          </a:bodyPr>
          <a:lstStyle/>
          <a:p>
            <a:pPr algn="ctr"/>
            <a:r>
              <a:rPr lang="en-US" sz="2400" b="1" dirty="0">
                <a:effectLst>
                  <a:outerShdw blurRad="38100" dist="38100" dir="2700000" algn="tl">
                    <a:srgbClr val="000000">
                      <a:alpha val="43137"/>
                    </a:srgbClr>
                  </a:outerShdw>
                </a:effectLst>
              </a:rPr>
              <a:t>Example projects where this is generally used:</a:t>
            </a:r>
          </a:p>
        </p:txBody>
      </p:sp>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2" name="Rectangle 1"/>
          <p:cNvSpPr/>
          <p:nvPr/>
        </p:nvSpPr>
        <p:spPr>
          <a:xfrm>
            <a:off x="342508" y="2502009"/>
            <a:ext cx="6096000" cy="862800"/>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marL="342900" lvl="0" indent="-342900">
              <a:lnSpc>
                <a:spcPct val="107000"/>
              </a:lnSpc>
              <a:spcBef>
                <a:spcPts val="750"/>
              </a:spcBef>
              <a:tabLst>
                <a:tab pos="457200" algn="l"/>
              </a:tabLst>
            </a:pPr>
            <a:r>
              <a:rPr lang="en-US" sz="2400" dirty="0" smtClean="0">
                <a:solidFill>
                  <a:srgbClr val="272626"/>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For </a:t>
            </a:r>
            <a:r>
              <a:rPr lang="en-US" sz="2400" dirty="0">
                <a:solidFill>
                  <a:srgbClr val="272626"/>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developing limited scope software projects like developing mobile apps.</a:t>
            </a:r>
            <a:endParaRPr lang="en-US" sz="20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p:cNvSpPr/>
          <p:nvPr/>
        </p:nvSpPr>
        <p:spPr>
          <a:xfrm>
            <a:off x="342508" y="4059002"/>
            <a:ext cx="6096000" cy="830997"/>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lvl="0"/>
            <a:r>
              <a:rPr lang="en-US" sz="24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t>
            </a:r>
            <a:r>
              <a:rPr lang="en-US" sz="2400"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or </a:t>
            </a:r>
            <a:r>
              <a:rPr lang="en-US" sz="24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testing strength of telecom signals in a region.</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2433846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537521"/>
            <a:ext cx="9154160" cy="400110"/>
          </a:xfrm>
          <a:prstGeom prst="rect">
            <a:avLst/>
          </a:prstGeom>
          <a:solidFill>
            <a:schemeClr val="accent3">
              <a:lumMod val="50000"/>
            </a:schemeClr>
          </a:solidFill>
          <a:ln>
            <a:solidFill>
              <a:schemeClr val="bg2"/>
            </a:solidFill>
          </a:ln>
        </p:spPr>
        <p:txBody>
          <a:bodyPr wrap="square">
            <a:spAutoFit/>
          </a:bodyPr>
          <a:lstStyle/>
          <a:p>
            <a:r>
              <a:rPr lang="en-US" sz="2000" b="1" dirty="0"/>
              <a:t>There are three sub-categories of this type of contract:</a:t>
            </a:r>
          </a:p>
        </p:txBody>
      </p:sp>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2" name="Rectangle 1"/>
          <p:cNvSpPr/>
          <p:nvPr/>
        </p:nvSpPr>
        <p:spPr>
          <a:xfrm>
            <a:off x="0" y="2274070"/>
            <a:ext cx="6096000" cy="461665"/>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lvl="0"/>
            <a:r>
              <a:rPr lang="en-US" sz="2400" dirty="0" smtClean="0">
                <a:solidFill>
                  <a:schemeClr val="bg1"/>
                </a:solidFill>
              </a:rPr>
              <a:t>Firm Fixed Price (FFP)</a:t>
            </a:r>
            <a:endParaRPr lang="en-US" sz="2400" dirty="0">
              <a:solidFill>
                <a:schemeClr val="bg1"/>
              </a:solidFill>
            </a:endParaRPr>
          </a:p>
        </p:txBody>
      </p:sp>
      <p:sp>
        <p:nvSpPr>
          <p:cNvPr id="7" name="Rectangle 6"/>
          <p:cNvSpPr/>
          <p:nvPr/>
        </p:nvSpPr>
        <p:spPr>
          <a:xfrm>
            <a:off x="0" y="3216699"/>
            <a:ext cx="6096000" cy="461665"/>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lvl="0"/>
            <a:r>
              <a:rPr lang="en-US" sz="2400"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Fixed Price </a:t>
            </a:r>
            <a:r>
              <a:rPr lang="en-US" sz="240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Incentive Fee </a:t>
            </a:r>
            <a:r>
              <a:rPr lang="en-US" sz="2400"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(FPIF)</a:t>
            </a:r>
            <a:endParaRPr lang="en-US" sz="24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8" name="Rectangle 7"/>
          <p:cNvSpPr/>
          <p:nvPr/>
        </p:nvSpPr>
        <p:spPr>
          <a:xfrm>
            <a:off x="0" y="4159328"/>
            <a:ext cx="6096000" cy="830997"/>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lvl="0"/>
            <a:r>
              <a:rPr lang="en-US" sz="2400"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Fixed Price with Economic Price Adjustments (FP-EPA)</a:t>
            </a:r>
            <a:endParaRPr lang="en-US" sz="24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237086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2" name="Rectangle 1"/>
          <p:cNvSpPr/>
          <p:nvPr/>
        </p:nvSpPr>
        <p:spPr>
          <a:xfrm>
            <a:off x="3582185" y="1105146"/>
            <a:ext cx="6096000" cy="461665"/>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lvl="0" algn="ctr"/>
            <a:r>
              <a:rPr lang="en-US" sz="2400" dirty="0" smtClean="0">
                <a:solidFill>
                  <a:schemeClr val="bg1"/>
                </a:solidFill>
              </a:rPr>
              <a:t>Firm Fixed Price (FFP)</a:t>
            </a:r>
            <a:endParaRPr lang="en-US" sz="2400" dirty="0">
              <a:solidFill>
                <a:schemeClr val="bg1"/>
              </a:solidFill>
            </a:endParaRPr>
          </a:p>
        </p:txBody>
      </p:sp>
      <p:sp>
        <p:nvSpPr>
          <p:cNvPr id="4" name="Rectangle 3"/>
          <p:cNvSpPr/>
          <p:nvPr/>
        </p:nvSpPr>
        <p:spPr>
          <a:xfrm>
            <a:off x="248239" y="2011815"/>
            <a:ext cx="7547727" cy="750975"/>
          </a:xfrm>
          <a:prstGeom prst="rect">
            <a:avLst/>
          </a:prstGeom>
          <a:solidFill>
            <a:schemeClr val="tx1">
              <a:lumMod val="85000"/>
            </a:schemeClr>
          </a:solidFill>
          <a:ln>
            <a:solidFill>
              <a:schemeClr val="bg1"/>
            </a:solidFill>
          </a:ln>
        </p:spPr>
        <p:txBody>
          <a:bodyPr wrap="square">
            <a:spAutoFit/>
          </a:bodyPr>
          <a:lstStyle/>
          <a:p>
            <a:pPr algn="just">
              <a:lnSpc>
                <a:spcPct val="107000"/>
              </a:lnSpc>
              <a:spcBef>
                <a:spcPts val="750"/>
              </a:spcBef>
            </a:pPr>
            <a:r>
              <a:rPr lang="en-US" sz="2000" dirty="0">
                <a:solidFill>
                  <a:srgbClr val="272626"/>
                </a:solidFill>
                <a:latin typeface="Arial" panose="020B0604020202020204" pitchFamily="34" charset="0"/>
                <a:ea typeface="Times New Roman" panose="02020603050405020304" pitchFamily="18" charset="0"/>
                <a:cs typeface="Arial" panose="020B0604020202020204" pitchFamily="34" charset="0"/>
              </a:rPr>
              <a:t>Even though FFP Contract is one of the sub-types of FP Contract but it is just like FP Contract.</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sp>
        <p:nvSpPr>
          <p:cNvPr id="9" name="Rectangle 8"/>
          <p:cNvSpPr/>
          <p:nvPr/>
        </p:nvSpPr>
        <p:spPr>
          <a:xfrm>
            <a:off x="737860" y="3039337"/>
            <a:ext cx="6096000" cy="734368"/>
          </a:xfrm>
          <a:prstGeom prst="rect">
            <a:avLst/>
          </a:prstGeom>
          <a:solidFill>
            <a:schemeClr val="bg2">
              <a:lumMod val="20000"/>
              <a:lumOff val="80000"/>
            </a:schemeClr>
          </a:solidFill>
          <a:ln>
            <a:solidFill>
              <a:schemeClr val="bg1"/>
            </a:solidFill>
          </a:ln>
        </p:spPr>
        <p:txBody>
          <a:bodyPr>
            <a:spAutoFit/>
          </a:bodyPr>
          <a:lstStyle/>
          <a:p>
            <a:pPr algn="just">
              <a:lnSpc>
                <a:spcPct val="107000"/>
              </a:lnSpc>
              <a:spcBef>
                <a:spcPts val="750"/>
              </a:spcBef>
            </a:pPr>
            <a:r>
              <a:rPr lang="en-US" sz="2000" dirty="0">
                <a:solidFill>
                  <a:srgbClr val="272626"/>
                </a:solidFill>
                <a:latin typeface="Arial" panose="020B0604020202020204" pitchFamily="34" charset="0"/>
                <a:ea typeface="Times New Roman" panose="02020603050405020304" pitchFamily="18" charset="0"/>
                <a:cs typeface="Arial" panose="020B0604020202020204" pitchFamily="34" charset="0"/>
              </a:rPr>
              <a:t>The Buyer and the Seller agree upon a Price at the time of signing the Contract.</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sp>
        <p:nvSpPr>
          <p:cNvPr id="10" name="Rectangle 9"/>
          <p:cNvSpPr/>
          <p:nvPr/>
        </p:nvSpPr>
        <p:spPr>
          <a:xfrm>
            <a:off x="737860" y="4050252"/>
            <a:ext cx="6096000" cy="400110"/>
          </a:xfrm>
          <a:prstGeom prst="rect">
            <a:avLst/>
          </a:prstGeom>
          <a:solidFill>
            <a:schemeClr val="bg2">
              <a:lumMod val="20000"/>
              <a:lumOff val="80000"/>
            </a:schemeClr>
          </a:solidFill>
          <a:ln>
            <a:solidFill>
              <a:schemeClr val="bg1"/>
            </a:solidFill>
          </a:ln>
        </p:spPr>
        <p:txBody>
          <a:bodyPr>
            <a:spAutoFit/>
          </a:bodyPr>
          <a:lstStyle/>
          <a:p>
            <a:r>
              <a:rPr lang="en-US" sz="2000" dirty="0">
                <a:solidFill>
                  <a:schemeClr val="bg1"/>
                </a:solidFill>
              </a:rPr>
              <a:t>The Scope of the Contract is well defined.</a:t>
            </a:r>
          </a:p>
        </p:txBody>
      </p:sp>
      <p:sp>
        <p:nvSpPr>
          <p:cNvPr id="11" name="Rectangle 10"/>
          <p:cNvSpPr/>
          <p:nvPr/>
        </p:nvSpPr>
        <p:spPr>
          <a:xfrm>
            <a:off x="737860" y="4871700"/>
            <a:ext cx="6096000" cy="707886"/>
          </a:xfrm>
          <a:prstGeom prst="rect">
            <a:avLst/>
          </a:prstGeom>
          <a:solidFill>
            <a:schemeClr val="bg2">
              <a:lumMod val="20000"/>
              <a:lumOff val="80000"/>
            </a:schemeClr>
          </a:solidFill>
          <a:ln>
            <a:solidFill>
              <a:schemeClr val="bg1"/>
            </a:solidFill>
          </a:ln>
        </p:spPr>
        <p:txBody>
          <a:bodyPr>
            <a:spAutoFit/>
          </a:bodyPr>
          <a:lstStyle/>
          <a:p>
            <a:r>
              <a:rPr lang="en-US" sz="2000" dirty="0">
                <a:solidFill>
                  <a:schemeClr val="bg1"/>
                </a:solidFill>
              </a:rPr>
              <a:t>The Price and Scope can be changed only through a formal change control procedure.</a:t>
            </a:r>
          </a:p>
        </p:txBody>
      </p:sp>
      <p:sp>
        <p:nvSpPr>
          <p:cNvPr id="12" name="Rectangle 11"/>
          <p:cNvSpPr/>
          <p:nvPr/>
        </p:nvSpPr>
        <p:spPr>
          <a:xfrm>
            <a:off x="737860" y="6000925"/>
            <a:ext cx="6096000" cy="707886"/>
          </a:xfrm>
          <a:prstGeom prst="rect">
            <a:avLst/>
          </a:prstGeom>
          <a:solidFill>
            <a:schemeClr val="bg2">
              <a:lumMod val="20000"/>
              <a:lumOff val="80000"/>
            </a:schemeClr>
          </a:solidFill>
          <a:ln>
            <a:solidFill>
              <a:schemeClr val="bg1"/>
            </a:solidFill>
          </a:ln>
        </p:spPr>
        <p:txBody>
          <a:bodyPr>
            <a:spAutoFit/>
          </a:bodyPr>
          <a:lstStyle/>
          <a:p>
            <a:r>
              <a:rPr lang="en-US" sz="2000" dirty="0">
                <a:solidFill>
                  <a:schemeClr val="bg1"/>
                </a:solidFill>
              </a:rPr>
              <a:t>The Sellers have more Cost Risk than the Buyers in this type of Contract.</a:t>
            </a:r>
          </a:p>
        </p:txBody>
      </p:sp>
      <p:pic>
        <p:nvPicPr>
          <p:cNvPr id="13" name="Picture 12">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3347732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2" name="Rectangle 1"/>
          <p:cNvSpPr/>
          <p:nvPr/>
        </p:nvSpPr>
        <p:spPr>
          <a:xfrm>
            <a:off x="3582185" y="1105146"/>
            <a:ext cx="6096000" cy="461665"/>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lvl="0" algn="ctr"/>
            <a:r>
              <a:rPr lang="en-US" sz="2400" dirty="0" smtClean="0">
                <a:solidFill>
                  <a:schemeClr val="bg1"/>
                </a:solidFill>
              </a:rPr>
              <a:t>Firm Fixed Price (FFP)</a:t>
            </a:r>
            <a:endParaRPr lang="en-US" sz="2400" dirty="0">
              <a:solidFill>
                <a:schemeClr val="bg1"/>
              </a:solidFill>
            </a:endParaRPr>
          </a:p>
        </p:txBody>
      </p:sp>
      <p:pic>
        <p:nvPicPr>
          <p:cNvPr id="13" name="Picture 12"/>
          <p:cNvPicPr/>
          <p:nvPr/>
        </p:nvPicPr>
        <p:blipFill>
          <a:blip r:embed="rId2"/>
          <a:stretch>
            <a:fillRect/>
          </a:stretch>
        </p:blipFill>
        <p:spPr>
          <a:xfrm>
            <a:off x="39898" y="2426527"/>
            <a:ext cx="6360901" cy="4431473"/>
          </a:xfrm>
          <a:prstGeom prst="rect">
            <a:avLst/>
          </a:prstGeom>
        </p:spPr>
      </p:pic>
      <p:sp>
        <p:nvSpPr>
          <p:cNvPr id="3" name="Rectangle 2"/>
          <p:cNvSpPr/>
          <p:nvPr/>
        </p:nvSpPr>
        <p:spPr>
          <a:xfrm>
            <a:off x="1351735" y="1958898"/>
            <a:ext cx="2852063" cy="467629"/>
          </a:xfrm>
          <a:prstGeom prst="rect">
            <a:avLst/>
          </a:prstGeom>
          <a:solidFill>
            <a:schemeClr val="accent5">
              <a:lumMod val="7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gn="just">
              <a:lnSpc>
                <a:spcPct val="107000"/>
              </a:lnSpc>
              <a:spcBef>
                <a:spcPts val="750"/>
              </a:spcBef>
            </a:pPr>
            <a:r>
              <a:rPr lang="en-US" sz="2400" b="1"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rPr>
              <a:t>Price = Cost + Fee</a:t>
            </a:r>
            <a:endParaRPr lang="en-US" sz="20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1569348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2" name="Rectangle 1"/>
          <p:cNvSpPr/>
          <p:nvPr/>
        </p:nvSpPr>
        <p:spPr>
          <a:xfrm>
            <a:off x="3582185" y="1105146"/>
            <a:ext cx="6096000" cy="461665"/>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lvl="0" algn="ctr"/>
            <a:r>
              <a:rPr lang="en-US" sz="2400" dirty="0" smtClean="0">
                <a:solidFill>
                  <a:schemeClr val="bg1"/>
                </a:solidFill>
              </a:rPr>
              <a:t>Firm Fixed Price (FFP)</a:t>
            </a:r>
            <a:endParaRPr lang="en-US" sz="2400" dirty="0">
              <a:solidFill>
                <a:schemeClr val="bg1"/>
              </a:solidFill>
            </a:endParaRPr>
          </a:p>
        </p:txBody>
      </p:sp>
      <p:sp>
        <p:nvSpPr>
          <p:cNvPr id="3" name="Rectangle 2"/>
          <p:cNvSpPr/>
          <p:nvPr/>
        </p:nvSpPr>
        <p:spPr>
          <a:xfrm>
            <a:off x="1351735" y="1958898"/>
            <a:ext cx="2852063" cy="467629"/>
          </a:xfrm>
          <a:prstGeom prst="rect">
            <a:avLst/>
          </a:prstGeom>
          <a:solidFill>
            <a:schemeClr val="accent5">
              <a:lumMod val="7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gn="just">
              <a:lnSpc>
                <a:spcPct val="107000"/>
              </a:lnSpc>
              <a:spcBef>
                <a:spcPts val="750"/>
              </a:spcBef>
            </a:pPr>
            <a:r>
              <a:rPr lang="en-US" sz="2400" b="1"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rPr>
              <a:t>Price = Cost + Fee</a:t>
            </a:r>
            <a:endParaRPr lang="en-US" sz="20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7" name="Picture 6"/>
          <p:cNvPicPr/>
          <p:nvPr/>
        </p:nvPicPr>
        <p:blipFill>
          <a:blip r:embed="rId2"/>
          <a:stretch>
            <a:fillRect/>
          </a:stretch>
        </p:blipFill>
        <p:spPr>
          <a:xfrm>
            <a:off x="0" y="2426526"/>
            <a:ext cx="6617616" cy="4431473"/>
          </a:xfrm>
          <a:prstGeom prst="rect">
            <a:avLst/>
          </a:prstGeom>
        </p:spPr>
      </p:pic>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707422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4" name="Rectangle 3"/>
          <p:cNvSpPr/>
          <p:nvPr/>
        </p:nvSpPr>
        <p:spPr>
          <a:xfrm>
            <a:off x="0" y="1918395"/>
            <a:ext cx="7547727" cy="2554545"/>
          </a:xfrm>
          <a:prstGeom prst="rect">
            <a:avLst/>
          </a:prstGeom>
          <a:solidFill>
            <a:schemeClr val="tx1">
              <a:lumMod val="85000"/>
            </a:schemeClr>
          </a:solidFill>
          <a:ln>
            <a:solidFill>
              <a:schemeClr val="bg1"/>
            </a:solidFill>
          </a:ln>
        </p:spPr>
        <p:txBody>
          <a:bodyPr wrap="square">
            <a:spAutoFit/>
          </a:bodyPr>
          <a:lstStyle/>
          <a:p>
            <a:r>
              <a:rPr lang="en-US" sz="2000" dirty="0">
                <a:solidFill>
                  <a:schemeClr val="bg1"/>
                </a:solidFill>
              </a:rPr>
              <a:t>The basic nature of FPIF Contract is very much like a FP Contract but there is some price flexibility built into the contract. The price flexibility is achieved through financial incentive(s). The Buyer and Seller agree upon financial incentive(s) and establish some performance criteria as part of the contract. The Seller is entitled to the agreed upon incentive(s) after meeting or exceeding the established performance criteria.</a:t>
            </a:r>
          </a:p>
        </p:txBody>
      </p:sp>
      <p:sp>
        <p:nvSpPr>
          <p:cNvPr id="9" name="Rectangle 8"/>
          <p:cNvSpPr/>
          <p:nvPr/>
        </p:nvSpPr>
        <p:spPr>
          <a:xfrm>
            <a:off x="0" y="5282916"/>
            <a:ext cx="6096000" cy="1323439"/>
          </a:xfrm>
          <a:prstGeom prst="rect">
            <a:avLst/>
          </a:prstGeom>
          <a:solidFill>
            <a:schemeClr val="bg2">
              <a:lumMod val="20000"/>
              <a:lumOff val="80000"/>
            </a:schemeClr>
          </a:solidFill>
          <a:ln>
            <a:solidFill>
              <a:schemeClr val="bg1"/>
            </a:solidFill>
          </a:ln>
        </p:spPr>
        <p:txBody>
          <a:bodyPr>
            <a:spAutoFit/>
          </a:bodyPr>
          <a:lstStyle/>
          <a:p>
            <a:r>
              <a:rPr lang="en-US" sz="2000" dirty="0">
                <a:solidFill>
                  <a:schemeClr val="bg1"/>
                </a:solidFill>
              </a:rPr>
              <a:t>FPIF Contracts can have provision for negative incentives also. These are often called penalties. The penalties are levied in case the Seller does not meet established performance criteria.</a:t>
            </a:r>
          </a:p>
        </p:txBody>
      </p:sp>
      <p:sp>
        <p:nvSpPr>
          <p:cNvPr id="13" name="Rectangle 12"/>
          <p:cNvSpPr/>
          <p:nvPr/>
        </p:nvSpPr>
        <p:spPr>
          <a:xfrm>
            <a:off x="3308809" y="1243928"/>
            <a:ext cx="6096000" cy="461665"/>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lvl="0" algn="ctr"/>
            <a:r>
              <a:rPr lang="en-US" sz="2400"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Fixed Price Incentive Fee (FPIF)</a:t>
            </a:r>
            <a:endParaRPr lang="en-US" sz="24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2245396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4" name="Rectangle 3"/>
          <p:cNvSpPr/>
          <p:nvPr/>
        </p:nvSpPr>
        <p:spPr>
          <a:xfrm>
            <a:off x="0" y="1918395"/>
            <a:ext cx="7547727" cy="1569660"/>
          </a:xfrm>
          <a:prstGeom prst="rect">
            <a:avLst/>
          </a:prstGeom>
          <a:solidFill>
            <a:schemeClr val="tx1">
              <a:lumMod val="85000"/>
            </a:schemeClr>
          </a:solidFill>
          <a:ln>
            <a:solidFill>
              <a:schemeClr val="bg1"/>
            </a:solidFill>
          </a:ln>
        </p:spPr>
        <p:txBody>
          <a:bodyPr wrap="square">
            <a:spAutoFit/>
          </a:bodyPr>
          <a:lstStyle/>
          <a:p>
            <a:r>
              <a:rPr lang="en-US" sz="2400" dirty="0">
                <a:solidFill>
                  <a:schemeClr val="bg1"/>
                </a:solidFill>
              </a:rPr>
              <a:t>In FPIF Contract, the final price is determined only after completion of the contracted work. The final price can vary based on the performance of the Seller.</a:t>
            </a:r>
          </a:p>
        </p:txBody>
      </p:sp>
      <p:sp>
        <p:nvSpPr>
          <p:cNvPr id="13" name="Rectangle 12"/>
          <p:cNvSpPr/>
          <p:nvPr/>
        </p:nvSpPr>
        <p:spPr>
          <a:xfrm>
            <a:off x="3308809" y="1243928"/>
            <a:ext cx="6096000" cy="461665"/>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lvl="0" algn="ctr"/>
            <a:r>
              <a:rPr lang="en-US" sz="24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Fixed Price Incentive Fee (FPIF)</a:t>
            </a:r>
            <a:endParaRPr lang="en-US" sz="2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2707034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13" name="Rectangle 12"/>
          <p:cNvSpPr/>
          <p:nvPr/>
        </p:nvSpPr>
        <p:spPr>
          <a:xfrm>
            <a:off x="3082565" y="1243928"/>
            <a:ext cx="6322244" cy="830997"/>
          </a:xfrm>
          <a:prstGeom prst="rect">
            <a:avLst/>
          </a:prstGeom>
          <a:ln>
            <a:solidFill>
              <a:schemeClr val="bg1"/>
            </a:solidFill>
          </a:ln>
          <a:effectLst>
            <a:outerShdw blurRad="50800" dist="38100" dir="2700000" algn="tl" rotWithShape="0">
              <a:prstClr val="black">
                <a:alpha val="40000"/>
              </a:prstClr>
            </a:outerShdw>
          </a:effectLst>
        </p:spPr>
        <p:txBody>
          <a:bodyPr wrap="square">
            <a:spAutoFit/>
          </a:bodyPr>
          <a:lstStyle/>
          <a:p>
            <a:pPr lvl="0" algn="ctr"/>
            <a:r>
              <a:rPr lang="en-US" sz="24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Performance Criteria of Fixed Price Incentive Fee (FPIF)</a:t>
            </a:r>
            <a:endParaRPr lang="en-US" sz="2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Rectangle 1"/>
          <p:cNvSpPr/>
          <p:nvPr/>
        </p:nvSpPr>
        <p:spPr>
          <a:xfrm>
            <a:off x="0" y="2274281"/>
            <a:ext cx="8116478" cy="1409617"/>
          </a:xfrm>
          <a:prstGeom prst="rect">
            <a:avLst/>
          </a:prstGeom>
          <a:ln>
            <a:solidFill>
              <a:schemeClr val="bg1"/>
            </a:solidFill>
          </a:ln>
        </p:spPr>
        <p:txBody>
          <a:bodyPr wrap="square">
            <a:spAutoFit/>
          </a:bodyPr>
          <a:lstStyle/>
          <a:p>
            <a:pPr algn="just">
              <a:lnSpc>
                <a:spcPct val="107000"/>
              </a:lnSpc>
              <a:spcBef>
                <a:spcPts val="750"/>
              </a:spcBef>
            </a:pPr>
            <a:r>
              <a:rPr lang="en-US" sz="2000" dirty="0">
                <a:solidFill>
                  <a:srgbClr val="272626"/>
                </a:solidFill>
                <a:latin typeface="Arial" panose="020B0604020202020204" pitchFamily="34" charset="0"/>
                <a:ea typeface="Times New Roman" panose="02020603050405020304" pitchFamily="18" charset="0"/>
                <a:cs typeface="Arial" panose="020B0604020202020204" pitchFamily="34" charset="0"/>
              </a:rPr>
              <a:t>In FPIF Contract, the Buyer and the Seller can use any project parameter to establish the performance criteria. Project parameters can include Schedule, Cost, Quality, technical performance etc. </a:t>
            </a:r>
            <a:r>
              <a:rPr lang="en-US" sz="2000" b="1" u="sng" dirty="0">
                <a:solidFill>
                  <a:srgbClr val="272626"/>
                </a:solidFill>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rPr>
              <a:t>Following are some examples of performance criteria.</a:t>
            </a:r>
            <a:endParaRPr lang="en-US" b="1" u="sng"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53971" y="4025597"/>
            <a:ext cx="6096000" cy="734368"/>
          </a:xfrm>
          <a:prstGeom prst="rect">
            <a:avLst/>
          </a:prstGeom>
          <a:solidFill>
            <a:schemeClr val="accent5">
              <a:lumMod val="20000"/>
              <a:lumOff val="80000"/>
            </a:schemeClr>
          </a:solidFill>
          <a:ln>
            <a:solidFill>
              <a:schemeClr val="bg1"/>
            </a:solidFill>
          </a:ln>
        </p:spPr>
        <p:txBody>
          <a:bodyPr>
            <a:spAutoFit/>
          </a:bodyPr>
          <a:lstStyle/>
          <a:p>
            <a:pPr algn="just">
              <a:lnSpc>
                <a:spcPct val="107000"/>
              </a:lnSpc>
              <a:spcBef>
                <a:spcPts val="750"/>
              </a:spcBef>
            </a:pPr>
            <a:r>
              <a:rPr lang="en-US" sz="2000" dirty="0">
                <a:solidFill>
                  <a:srgbClr val="272626"/>
                </a:solidFill>
                <a:latin typeface="Arial" panose="020B0604020202020204" pitchFamily="34" charset="0"/>
                <a:ea typeface="Times New Roman" panose="02020603050405020304" pitchFamily="18" charset="0"/>
                <a:cs typeface="Arial" panose="020B0604020202020204" pitchFamily="34" charset="0"/>
              </a:rPr>
              <a:t>Finishing the contractual work one month before the due date</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sp>
        <p:nvSpPr>
          <p:cNvPr id="8" name="Rectangle 7"/>
          <p:cNvSpPr/>
          <p:nvPr/>
        </p:nvSpPr>
        <p:spPr>
          <a:xfrm>
            <a:off x="153971" y="5101664"/>
            <a:ext cx="6096000" cy="400110"/>
          </a:xfrm>
          <a:prstGeom prst="rect">
            <a:avLst/>
          </a:prstGeom>
          <a:solidFill>
            <a:schemeClr val="accent5">
              <a:lumMod val="20000"/>
              <a:lumOff val="80000"/>
            </a:schemeClr>
          </a:solidFill>
          <a:ln>
            <a:solidFill>
              <a:schemeClr val="bg1"/>
            </a:solidFill>
          </a:ln>
        </p:spPr>
        <p:txBody>
          <a:bodyPr>
            <a:spAutoFit/>
          </a:bodyPr>
          <a:lstStyle/>
          <a:p>
            <a:r>
              <a:rPr lang="en-US" sz="2000" dirty="0">
                <a:solidFill>
                  <a:schemeClr val="bg1"/>
                </a:solidFill>
                <a:latin typeface="Arial" panose="020B0604020202020204" pitchFamily="34" charset="0"/>
                <a:cs typeface="Arial" panose="020B0604020202020204" pitchFamily="34" charset="0"/>
              </a:rPr>
              <a:t>Product downtime is less than 0.1%</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2310354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13" name="Rectangle 12"/>
          <p:cNvSpPr/>
          <p:nvPr/>
        </p:nvSpPr>
        <p:spPr>
          <a:xfrm>
            <a:off x="2705493" y="1243928"/>
            <a:ext cx="6699316" cy="830997"/>
          </a:xfrm>
          <a:prstGeom prst="rect">
            <a:avLst/>
          </a:prstGeom>
          <a:ln>
            <a:solidFill>
              <a:schemeClr val="bg1"/>
            </a:solidFill>
          </a:ln>
          <a:effectLst>
            <a:outerShdw blurRad="50800" dist="38100" dir="2700000" algn="tl" rotWithShape="0">
              <a:prstClr val="black">
                <a:alpha val="40000"/>
              </a:prstClr>
            </a:outerShdw>
          </a:effectLst>
        </p:spPr>
        <p:txBody>
          <a:bodyPr wrap="square">
            <a:spAutoFit/>
          </a:bodyPr>
          <a:lstStyle/>
          <a:p>
            <a:pPr lvl="0" algn="ctr"/>
            <a:r>
              <a:rPr lang="en-US" sz="24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Performance Criteria of Fixed Price Incentive Fee (FPIF)</a:t>
            </a:r>
            <a:endParaRPr lang="en-US" sz="2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Rectangle 1"/>
          <p:cNvSpPr/>
          <p:nvPr/>
        </p:nvSpPr>
        <p:spPr>
          <a:xfrm>
            <a:off x="-1" y="2274281"/>
            <a:ext cx="9247695" cy="1631216"/>
          </a:xfrm>
          <a:prstGeom prst="rect">
            <a:avLst/>
          </a:prstGeom>
          <a:ln>
            <a:solidFill>
              <a:schemeClr val="bg1"/>
            </a:solidFill>
          </a:ln>
        </p:spPr>
        <p:txBody>
          <a:bodyPr wrap="square">
            <a:spAutoFit/>
          </a:bodyPr>
          <a:lstStyle/>
          <a:p>
            <a:r>
              <a:rPr lang="en-US" sz="2000" dirty="0">
                <a:solidFill>
                  <a:schemeClr val="bg1"/>
                </a:solidFill>
              </a:rPr>
              <a:t>The defined performance criteria can be based on a single project parameter or on a combination of multiple project parameters. One of the more popular performance criteria is based on cost performance of the Seller. The cost performance is established by defining Cost Targets at the outset.</a:t>
            </a:r>
          </a:p>
        </p:txBody>
      </p:sp>
      <p:sp>
        <p:nvSpPr>
          <p:cNvPr id="3" name="Rectangle 2"/>
          <p:cNvSpPr/>
          <p:nvPr/>
        </p:nvSpPr>
        <p:spPr>
          <a:xfrm>
            <a:off x="153971" y="4025597"/>
            <a:ext cx="6096000" cy="707886"/>
          </a:xfrm>
          <a:prstGeom prst="rect">
            <a:avLst/>
          </a:prstGeom>
          <a:noFill/>
          <a:ln>
            <a:solidFill>
              <a:schemeClr val="bg1"/>
            </a:solidFill>
          </a:ln>
        </p:spPr>
        <p:txBody>
          <a:bodyPr>
            <a:spAutoFit/>
          </a:bodyPr>
          <a:lstStyle/>
          <a:p>
            <a:r>
              <a:rPr lang="en-US" sz="2000" dirty="0">
                <a:solidFill>
                  <a:schemeClr val="bg1"/>
                </a:solidFill>
              </a:rPr>
              <a:t>The same general formula that we discussed for FFP contract, is applicable for FPIF Contract also.</a:t>
            </a:r>
          </a:p>
        </p:txBody>
      </p:sp>
      <p:sp>
        <p:nvSpPr>
          <p:cNvPr id="8" name="Rectangle 7"/>
          <p:cNvSpPr/>
          <p:nvPr/>
        </p:nvSpPr>
        <p:spPr>
          <a:xfrm>
            <a:off x="153970" y="5101664"/>
            <a:ext cx="5671795" cy="400110"/>
          </a:xfrm>
          <a:prstGeom prst="rect">
            <a:avLst/>
          </a:prstGeom>
          <a:solidFill>
            <a:schemeClr val="accent5">
              <a:lumMod val="20000"/>
              <a:lumOff val="80000"/>
            </a:schemeClr>
          </a:solidFill>
          <a:ln>
            <a:solidFill>
              <a:schemeClr val="bg1"/>
            </a:solidFill>
          </a:ln>
        </p:spPr>
        <p:txBody>
          <a:bodyPr wrap="square">
            <a:spAutoFit/>
          </a:bodyPr>
          <a:lstStyle/>
          <a:p>
            <a:pPr algn="ctr"/>
            <a:r>
              <a:rPr lang="en-US" sz="2000" b="1" dirty="0">
                <a:solidFill>
                  <a:srgbClr val="C00000"/>
                </a:solidFill>
                <a:effectLst>
                  <a:outerShdw blurRad="38100" dist="38100" dir="2700000" algn="tl">
                    <a:srgbClr val="000000">
                      <a:alpha val="43137"/>
                    </a:srgbClr>
                  </a:outerShdw>
                </a:effectLst>
              </a:rPr>
              <a:t>Price = Cost + Fee</a:t>
            </a:r>
          </a:p>
        </p:txBody>
      </p:sp>
      <p:sp>
        <p:nvSpPr>
          <p:cNvPr id="4" name="Rectangle 3"/>
          <p:cNvSpPr/>
          <p:nvPr/>
        </p:nvSpPr>
        <p:spPr>
          <a:xfrm>
            <a:off x="153970" y="5725976"/>
            <a:ext cx="6096000" cy="685059"/>
          </a:xfrm>
          <a:prstGeom prst="rect">
            <a:avLst/>
          </a:prstGeom>
          <a:solidFill>
            <a:schemeClr val="accent1">
              <a:lumMod val="20000"/>
              <a:lumOff val="80000"/>
            </a:schemeClr>
          </a:solidFill>
          <a:ln>
            <a:solidFill>
              <a:schemeClr val="bg1"/>
            </a:solidFill>
          </a:ln>
        </p:spPr>
        <p:txBody>
          <a:bodyPr>
            <a:spAutoFit/>
          </a:bodyPr>
          <a:lstStyle/>
          <a:p>
            <a:pPr algn="just">
              <a:lnSpc>
                <a:spcPct val="107000"/>
              </a:lnSpc>
              <a:spcBef>
                <a:spcPts val="750"/>
              </a:spcBef>
            </a:pPr>
            <a:r>
              <a:rPr lang="en-US" dirty="0">
                <a:solidFill>
                  <a:srgbClr val="272626"/>
                </a:solidFill>
                <a:latin typeface="Arial" panose="020B0604020202020204" pitchFamily="34" charset="0"/>
                <a:ea typeface="Times New Roman" panose="02020603050405020304" pitchFamily="18" charset="0"/>
                <a:cs typeface="Arial" panose="020B0604020202020204" pitchFamily="34" charset="0"/>
              </a:rPr>
              <a:t>The Fee calculation can be done only after determining the Incentives as defined in the Contract.</a:t>
            </a:r>
            <a:endParaRPr lang="en-US" sz="16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99698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13" name="Rectangle 12"/>
          <p:cNvSpPr/>
          <p:nvPr/>
        </p:nvSpPr>
        <p:spPr>
          <a:xfrm>
            <a:off x="2733773" y="1243928"/>
            <a:ext cx="6671036" cy="830997"/>
          </a:xfrm>
          <a:prstGeom prst="rect">
            <a:avLst/>
          </a:prstGeom>
          <a:ln>
            <a:solidFill>
              <a:schemeClr val="bg1"/>
            </a:solidFill>
          </a:ln>
          <a:effectLst>
            <a:outerShdw blurRad="50800" dist="38100" dir="2700000" algn="tl" rotWithShape="0">
              <a:prstClr val="black">
                <a:alpha val="40000"/>
              </a:prstClr>
            </a:outerShdw>
          </a:effectLst>
        </p:spPr>
        <p:txBody>
          <a:bodyPr wrap="square">
            <a:spAutoFit/>
          </a:bodyPr>
          <a:lstStyle/>
          <a:p>
            <a:pPr lvl="0" algn="ctr"/>
            <a:r>
              <a:rPr lang="en-US" sz="24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Fixed Price with Economic Price Adjustments (FP-EPA)</a:t>
            </a:r>
            <a:endParaRPr lang="en-US" sz="2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Rectangle 1"/>
          <p:cNvSpPr/>
          <p:nvPr/>
        </p:nvSpPr>
        <p:spPr>
          <a:xfrm>
            <a:off x="-1" y="2274281"/>
            <a:ext cx="9247695" cy="2246769"/>
          </a:xfrm>
          <a:prstGeom prst="rect">
            <a:avLst/>
          </a:prstGeom>
          <a:ln>
            <a:solidFill>
              <a:schemeClr val="bg1"/>
            </a:solidFill>
          </a:ln>
        </p:spPr>
        <p:txBody>
          <a:bodyPr wrap="square">
            <a:spAutoFit/>
          </a:bodyPr>
          <a:lstStyle/>
          <a:p>
            <a:r>
              <a:rPr lang="en-US" sz="2000" dirty="0">
                <a:solidFill>
                  <a:schemeClr val="bg1"/>
                </a:solidFill>
              </a:rPr>
              <a:t>The basic nature of FP-EPA Contract is very much like an FP Contract. But in FP-EPA Contract, special provision is made to allow price adjustments. At the beginning of the contract, the Buyer and the Seller agree upon predefined criteria for such price adjustments. This is done due to uncertainties and vagaries that are inherently present in the markets. The market dynamics and economic conditions change with time. Usually, these contracts run for a very long period spanning multiple years.</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1523387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13" name="Rectangle 12"/>
          <p:cNvSpPr/>
          <p:nvPr/>
        </p:nvSpPr>
        <p:spPr>
          <a:xfrm>
            <a:off x="2667786" y="1243928"/>
            <a:ext cx="6737023" cy="830997"/>
          </a:xfrm>
          <a:prstGeom prst="rect">
            <a:avLst/>
          </a:prstGeom>
          <a:ln>
            <a:solidFill>
              <a:schemeClr val="bg1"/>
            </a:solidFill>
          </a:ln>
          <a:effectLst>
            <a:outerShdw blurRad="50800" dist="38100" dir="2700000" algn="tl" rotWithShape="0">
              <a:prstClr val="black">
                <a:alpha val="40000"/>
              </a:prstClr>
            </a:outerShdw>
          </a:effectLst>
        </p:spPr>
        <p:txBody>
          <a:bodyPr wrap="square">
            <a:spAutoFit/>
          </a:bodyPr>
          <a:lstStyle/>
          <a:p>
            <a:pPr lvl="0" algn="ctr"/>
            <a:r>
              <a:rPr lang="en-US" sz="24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Fixed Price with Economic Price Adjustments (FP-EPA)</a:t>
            </a:r>
            <a:endParaRPr lang="en-US" sz="2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Rectangle 1"/>
          <p:cNvSpPr/>
          <p:nvPr/>
        </p:nvSpPr>
        <p:spPr>
          <a:xfrm>
            <a:off x="-1" y="2274281"/>
            <a:ext cx="10284644" cy="461665"/>
          </a:xfrm>
          <a:prstGeom prst="rect">
            <a:avLst/>
          </a:prstGeom>
          <a:ln>
            <a:solidFill>
              <a:schemeClr val="bg1"/>
            </a:solidFill>
          </a:ln>
        </p:spPr>
        <p:txBody>
          <a:bodyPr wrap="square">
            <a:spAutoFit/>
          </a:bodyPr>
          <a:lstStyle/>
          <a:p>
            <a:r>
              <a:rPr lang="en-US" sz="2400" b="1" dirty="0">
                <a:solidFill>
                  <a:schemeClr val="bg1"/>
                </a:solidFill>
                <a:effectLst>
                  <a:outerShdw blurRad="38100" dist="38100" dir="2700000" algn="tl">
                    <a:srgbClr val="000000">
                      <a:alpha val="43137"/>
                    </a:srgbClr>
                  </a:outerShdw>
                </a:effectLst>
              </a:rPr>
              <a:t>Some of the common characteristics of this type of Contract are:</a:t>
            </a:r>
          </a:p>
        </p:txBody>
      </p:sp>
      <p:sp>
        <p:nvSpPr>
          <p:cNvPr id="3" name="Rectangle 2"/>
          <p:cNvSpPr/>
          <p:nvPr/>
        </p:nvSpPr>
        <p:spPr>
          <a:xfrm>
            <a:off x="260809" y="3011057"/>
            <a:ext cx="6096000" cy="685059"/>
          </a:xfrm>
          <a:prstGeom prst="rect">
            <a:avLst/>
          </a:prstGeom>
          <a:solidFill>
            <a:schemeClr val="accent2">
              <a:lumMod val="20000"/>
              <a:lumOff val="80000"/>
            </a:schemeClr>
          </a:solidFill>
          <a:ln>
            <a:solidFill>
              <a:schemeClr val="tx1"/>
            </a:solidFill>
          </a:ln>
        </p:spPr>
        <p:txBody>
          <a:bodyPr>
            <a:spAutoFit/>
          </a:bodyPr>
          <a:lstStyle/>
          <a:p>
            <a:pPr>
              <a:lnSpc>
                <a:spcPct val="107000"/>
              </a:lnSpc>
              <a:spcAft>
                <a:spcPts val="800"/>
              </a:spcAft>
            </a:pPr>
            <a:r>
              <a:rPr lang="en-US" dirty="0">
                <a:solidFill>
                  <a:srgbClr val="000000"/>
                </a:solidFill>
                <a:latin typeface="LiberationSerif"/>
                <a:ea typeface="Calibri" panose="020F0502020204030204" pitchFamily="34" charset="0"/>
                <a:cs typeface="LiberationSerif"/>
              </a:rPr>
              <a:t>The Buyer and the Seller agree upon a Fixed Price at the time of the signing of the Contract.</a:t>
            </a:r>
            <a:endParaRPr lang="en-US" sz="16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260809" y="4017806"/>
            <a:ext cx="6096000" cy="646331"/>
          </a:xfrm>
          <a:prstGeom prst="rect">
            <a:avLst/>
          </a:prstGeom>
          <a:solidFill>
            <a:schemeClr val="accent2">
              <a:lumMod val="20000"/>
              <a:lumOff val="80000"/>
            </a:schemeClr>
          </a:solidFill>
          <a:ln>
            <a:solidFill>
              <a:schemeClr val="tx1"/>
            </a:solidFill>
          </a:ln>
        </p:spPr>
        <p:txBody>
          <a:bodyPr>
            <a:spAutoFit/>
          </a:bodyPr>
          <a:lstStyle/>
          <a:p>
            <a:r>
              <a:rPr lang="en-US" dirty="0">
                <a:solidFill>
                  <a:schemeClr val="bg1"/>
                </a:solidFill>
              </a:rPr>
              <a:t>The Buyer and the Seller agree upon definite criteria for Adjusting the Final Price.</a:t>
            </a:r>
          </a:p>
        </p:txBody>
      </p:sp>
      <p:sp>
        <p:nvSpPr>
          <p:cNvPr id="8" name="Rectangle 7"/>
          <p:cNvSpPr/>
          <p:nvPr/>
        </p:nvSpPr>
        <p:spPr>
          <a:xfrm>
            <a:off x="260809" y="5227927"/>
            <a:ext cx="6096000" cy="923330"/>
          </a:xfrm>
          <a:prstGeom prst="rect">
            <a:avLst/>
          </a:prstGeom>
          <a:solidFill>
            <a:schemeClr val="accent2">
              <a:lumMod val="20000"/>
              <a:lumOff val="80000"/>
            </a:schemeClr>
          </a:solidFill>
          <a:ln>
            <a:solidFill>
              <a:schemeClr val="tx1"/>
            </a:solidFill>
          </a:ln>
        </p:spPr>
        <p:txBody>
          <a:bodyPr>
            <a:spAutoFit/>
          </a:bodyPr>
          <a:lstStyle/>
          <a:p>
            <a:r>
              <a:rPr lang="en-US" dirty="0">
                <a:solidFill>
                  <a:schemeClr val="bg1"/>
                </a:solidFill>
              </a:rPr>
              <a:t>The criteria are based on the market and economic conditions as they are beyond the Buyer’s or Seller’s control.</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3231786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13" name="Rectangle 12"/>
          <p:cNvSpPr/>
          <p:nvPr/>
        </p:nvSpPr>
        <p:spPr>
          <a:xfrm>
            <a:off x="3308808" y="1243928"/>
            <a:ext cx="6579909" cy="830997"/>
          </a:xfrm>
          <a:prstGeom prst="rect">
            <a:avLst/>
          </a:prstGeom>
          <a:ln>
            <a:solidFill>
              <a:schemeClr val="bg1"/>
            </a:solidFill>
          </a:ln>
          <a:effectLst>
            <a:outerShdw blurRad="50800" dist="38100" dir="2700000" algn="tl" rotWithShape="0">
              <a:prstClr val="black">
                <a:alpha val="40000"/>
              </a:prstClr>
            </a:outerShdw>
          </a:effectLst>
        </p:spPr>
        <p:txBody>
          <a:bodyPr wrap="square">
            <a:spAutoFit/>
          </a:bodyPr>
          <a:lstStyle/>
          <a:p>
            <a:pPr lvl="0" algn="ctr"/>
            <a:r>
              <a:rPr lang="en-US" sz="24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Fixed Price with Economic Price Adjustments (FP-EPA)</a:t>
            </a:r>
            <a:endParaRPr lang="en-US" sz="2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Rectangle 1"/>
          <p:cNvSpPr/>
          <p:nvPr/>
        </p:nvSpPr>
        <p:spPr>
          <a:xfrm>
            <a:off x="-1" y="2274281"/>
            <a:ext cx="10284644" cy="461665"/>
          </a:xfrm>
          <a:prstGeom prst="rect">
            <a:avLst/>
          </a:prstGeom>
          <a:ln>
            <a:solidFill>
              <a:schemeClr val="bg1"/>
            </a:solidFill>
          </a:ln>
        </p:spPr>
        <p:txBody>
          <a:bodyPr wrap="square">
            <a:spAutoFit/>
          </a:bodyPr>
          <a:lstStyle/>
          <a:p>
            <a:r>
              <a:rPr lang="en-US" sz="2400" b="1" dirty="0">
                <a:solidFill>
                  <a:schemeClr val="bg1"/>
                </a:solidFill>
                <a:effectLst>
                  <a:outerShdw blurRad="38100" dist="38100" dir="2700000" algn="tl">
                    <a:srgbClr val="000000">
                      <a:alpha val="43137"/>
                    </a:srgbClr>
                  </a:outerShdw>
                </a:effectLst>
              </a:rPr>
              <a:t>Some of the common characteristics of this type of Contract are:</a:t>
            </a:r>
          </a:p>
        </p:txBody>
      </p:sp>
      <p:sp>
        <p:nvSpPr>
          <p:cNvPr id="3" name="Rectangle 2"/>
          <p:cNvSpPr/>
          <p:nvPr/>
        </p:nvSpPr>
        <p:spPr>
          <a:xfrm>
            <a:off x="260809" y="3011057"/>
            <a:ext cx="6096000" cy="400110"/>
          </a:xfrm>
          <a:prstGeom prst="rect">
            <a:avLst/>
          </a:prstGeom>
          <a:solidFill>
            <a:schemeClr val="accent2">
              <a:lumMod val="20000"/>
              <a:lumOff val="80000"/>
            </a:schemeClr>
          </a:solidFill>
          <a:ln>
            <a:solidFill>
              <a:schemeClr val="tx1"/>
            </a:solidFill>
          </a:ln>
        </p:spPr>
        <p:txBody>
          <a:bodyPr>
            <a:spAutoFit/>
          </a:bodyPr>
          <a:lstStyle/>
          <a:p>
            <a:r>
              <a:rPr lang="en-US" sz="2000" dirty="0">
                <a:solidFill>
                  <a:schemeClr val="bg1"/>
                </a:solidFill>
              </a:rPr>
              <a:t>Usually, the Scope of the Contract is well defined.</a:t>
            </a:r>
          </a:p>
        </p:txBody>
      </p:sp>
      <p:sp>
        <p:nvSpPr>
          <p:cNvPr id="7" name="Rectangle 6"/>
          <p:cNvSpPr/>
          <p:nvPr/>
        </p:nvSpPr>
        <p:spPr>
          <a:xfrm>
            <a:off x="260809" y="4017806"/>
            <a:ext cx="6096000" cy="400110"/>
          </a:xfrm>
          <a:prstGeom prst="rect">
            <a:avLst/>
          </a:prstGeom>
          <a:solidFill>
            <a:schemeClr val="accent2">
              <a:lumMod val="20000"/>
              <a:lumOff val="80000"/>
            </a:schemeClr>
          </a:solidFill>
          <a:ln>
            <a:solidFill>
              <a:schemeClr val="tx1"/>
            </a:solidFill>
          </a:ln>
        </p:spPr>
        <p:txBody>
          <a:bodyPr>
            <a:spAutoFit/>
          </a:bodyPr>
          <a:lstStyle/>
          <a:p>
            <a:r>
              <a:rPr lang="en-US" sz="2000" dirty="0">
                <a:solidFill>
                  <a:schemeClr val="bg1"/>
                </a:solidFill>
              </a:rPr>
              <a:t>Usually, these contracts run for multiple years.</a:t>
            </a:r>
          </a:p>
        </p:txBody>
      </p:sp>
      <p:sp>
        <p:nvSpPr>
          <p:cNvPr id="8" name="Rectangle 7"/>
          <p:cNvSpPr/>
          <p:nvPr/>
        </p:nvSpPr>
        <p:spPr>
          <a:xfrm>
            <a:off x="260809" y="5227927"/>
            <a:ext cx="6096000" cy="1015663"/>
          </a:xfrm>
          <a:prstGeom prst="rect">
            <a:avLst/>
          </a:prstGeom>
          <a:solidFill>
            <a:schemeClr val="accent2">
              <a:lumMod val="20000"/>
              <a:lumOff val="80000"/>
            </a:schemeClr>
          </a:solidFill>
          <a:ln>
            <a:solidFill>
              <a:schemeClr val="tx1"/>
            </a:solidFill>
          </a:ln>
        </p:spPr>
        <p:txBody>
          <a:bodyPr>
            <a:spAutoFit/>
          </a:bodyPr>
          <a:lstStyle/>
          <a:p>
            <a:r>
              <a:rPr lang="en-US" sz="2000" dirty="0">
                <a:solidFill>
                  <a:schemeClr val="bg1"/>
                </a:solidFill>
              </a:rPr>
              <a:t>Usually, these contracts involve a lot of administrative difficulties, but money at risk outweighs the difficulties of administration.</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2913228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13" name="Rectangle 12"/>
          <p:cNvSpPr/>
          <p:nvPr/>
        </p:nvSpPr>
        <p:spPr>
          <a:xfrm>
            <a:off x="3308809" y="1243928"/>
            <a:ext cx="6096000" cy="523220"/>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algn="ctr"/>
            <a:r>
              <a:rPr lang="en-US" sz="2800" dirty="0">
                <a:solidFill>
                  <a:srgbClr val="FF0000"/>
                </a:solidFill>
              </a:rPr>
              <a:t>How is an FP-EPA Contract Framed?</a:t>
            </a:r>
          </a:p>
        </p:txBody>
      </p:sp>
      <p:sp>
        <p:nvSpPr>
          <p:cNvPr id="2" name="Rectangle 1"/>
          <p:cNvSpPr/>
          <p:nvPr/>
        </p:nvSpPr>
        <p:spPr>
          <a:xfrm>
            <a:off x="-1" y="2274281"/>
            <a:ext cx="10284644" cy="461665"/>
          </a:xfrm>
          <a:prstGeom prst="rect">
            <a:avLst/>
          </a:prstGeom>
          <a:ln>
            <a:solidFill>
              <a:schemeClr val="bg1"/>
            </a:solidFill>
          </a:ln>
        </p:spPr>
        <p:txBody>
          <a:bodyPr wrap="square">
            <a:spAutoFit/>
          </a:bodyPr>
          <a:lstStyle/>
          <a:p>
            <a:r>
              <a:rPr lang="en-US" sz="2400" b="1" dirty="0">
                <a:solidFill>
                  <a:schemeClr val="bg1"/>
                </a:solidFill>
                <a:effectLst>
                  <a:outerShdw blurRad="38100" dist="38100" dir="2700000" algn="tl">
                    <a:srgbClr val="000000">
                      <a:alpha val="43137"/>
                    </a:srgbClr>
                  </a:outerShdw>
                </a:effectLst>
              </a:rPr>
              <a:t>The uncertainties can arise due to any of the following factors:</a:t>
            </a:r>
          </a:p>
        </p:txBody>
      </p:sp>
      <p:sp>
        <p:nvSpPr>
          <p:cNvPr id="3" name="Rectangle 2"/>
          <p:cNvSpPr/>
          <p:nvPr/>
        </p:nvSpPr>
        <p:spPr>
          <a:xfrm>
            <a:off x="260809" y="3169523"/>
            <a:ext cx="6096000" cy="369332"/>
          </a:xfrm>
          <a:prstGeom prst="rect">
            <a:avLst/>
          </a:prstGeom>
          <a:solidFill>
            <a:schemeClr val="accent2">
              <a:lumMod val="20000"/>
              <a:lumOff val="80000"/>
            </a:schemeClr>
          </a:solidFill>
          <a:ln>
            <a:solidFill>
              <a:schemeClr val="tx1"/>
            </a:solidFill>
          </a:ln>
        </p:spPr>
        <p:txBody>
          <a:bodyPr>
            <a:spAutoFit/>
          </a:bodyPr>
          <a:lstStyle/>
          <a:p>
            <a:r>
              <a:rPr lang="en-US" dirty="0">
                <a:solidFill>
                  <a:schemeClr val="bg1"/>
                </a:solidFill>
              </a:rPr>
              <a:t>Changes in labor, material or other resource costs</a:t>
            </a:r>
          </a:p>
        </p:txBody>
      </p:sp>
      <p:sp>
        <p:nvSpPr>
          <p:cNvPr id="7" name="Rectangle 6"/>
          <p:cNvSpPr/>
          <p:nvPr/>
        </p:nvSpPr>
        <p:spPr>
          <a:xfrm>
            <a:off x="260809" y="4017806"/>
            <a:ext cx="6096000" cy="369332"/>
          </a:xfrm>
          <a:prstGeom prst="rect">
            <a:avLst/>
          </a:prstGeom>
          <a:solidFill>
            <a:schemeClr val="accent2">
              <a:lumMod val="20000"/>
              <a:lumOff val="80000"/>
            </a:schemeClr>
          </a:solidFill>
          <a:ln>
            <a:solidFill>
              <a:schemeClr val="tx1"/>
            </a:solidFill>
          </a:ln>
        </p:spPr>
        <p:txBody>
          <a:bodyPr>
            <a:spAutoFit/>
          </a:bodyPr>
          <a:lstStyle/>
          <a:p>
            <a:r>
              <a:rPr lang="en-US" dirty="0">
                <a:solidFill>
                  <a:schemeClr val="bg1"/>
                </a:solidFill>
              </a:rPr>
              <a:t>General inflation</a:t>
            </a:r>
          </a:p>
        </p:txBody>
      </p:sp>
      <p:sp>
        <p:nvSpPr>
          <p:cNvPr id="8" name="Rectangle 7"/>
          <p:cNvSpPr/>
          <p:nvPr/>
        </p:nvSpPr>
        <p:spPr>
          <a:xfrm>
            <a:off x="260809" y="4655223"/>
            <a:ext cx="6096000" cy="369332"/>
          </a:xfrm>
          <a:prstGeom prst="rect">
            <a:avLst/>
          </a:prstGeom>
          <a:solidFill>
            <a:schemeClr val="accent2">
              <a:lumMod val="20000"/>
              <a:lumOff val="80000"/>
            </a:schemeClr>
          </a:solidFill>
          <a:ln>
            <a:solidFill>
              <a:schemeClr val="tx1"/>
            </a:solidFill>
          </a:ln>
        </p:spPr>
        <p:txBody>
          <a:bodyPr>
            <a:spAutoFit/>
          </a:bodyPr>
          <a:lstStyle/>
          <a:p>
            <a:r>
              <a:rPr lang="en-US" dirty="0">
                <a:solidFill>
                  <a:schemeClr val="bg1"/>
                </a:solidFill>
              </a:rPr>
              <a:t>Price fluctuations in commodities</a:t>
            </a:r>
          </a:p>
        </p:txBody>
      </p:sp>
      <p:sp>
        <p:nvSpPr>
          <p:cNvPr id="9" name="Rectangle 8"/>
          <p:cNvSpPr/>
          <p:nvPr/>
        </p:nvSpPr>
        <p:spPr>
          <a:xfrm>
            <a:off x="260809" y="5420756"/>
            <a:ext cx="6096000" cy="369332"/>
          </a:xfrm>
          <a:prstGeom prst="rect">
            <a:avLst/>
          </a:prstGeom>
          <a:solidFill>
            <a:schemeClr val="accent2">
              <a:lumMod val="20000"/>
              <a:lumOff val="80000"/>
            </a:schemeClr>
          </a:solidFill>
          <a:ln>
            <a:solidFill>
              <a:schemeClr val="tx1"/>
            </a:solidFill>
          </a:ln>
        </p:spPr>
        <p:txBody>
          <a:bodyPr>
            <a:spAutoFit/>
          </a:bodyPr>
          <a:lstStyle/>
          <a:p>
            <a:r>
              <a:rPr lang="en-US" dirty="0">
                <a:solidFill>
                  <a:schemeClr val="bg1"/>
                </a:solidFill>
              </a:rPr>
              <a:t>Changes in bank interest rates</a:t>
            </a:r>
          </a:p>
        </p:txBody>
      </p:sp>
      <p:sp>
        <p:nvSpPr>
          <p:cNvPr id="10" name="Rectangle 9"/>
          <p:cNvSpPr/>
          <p:nvPr/>
        </p:nvSpPr>
        <p:spPr>
          <a:xfrm>
            <a:off x="260809" y="6174510"/>
            <a:ext cx="6096000" cy="369332"/>
          </a:xfrm>
          <a:prstGeom prst="rect">
            <a:avLst/>
          </a:prstGeom>
          <a:solidFill>
            <a:schemeClr val="accent2">
              <a:lumMod val="20000"/>
              <a:lumOff val="80000"/>
            </a:schemeClr>
          </a:solidFill>
          <a:ln>
            <a:solidFill>
              <a:schemeClr val="tx1"/>
            </a:solidFill>
          </a:ln>
        </p:spPr>
        <p:txBody>
          <a:bodyPr>
            <a:spAutoFit/>
          </a:bodyPr>
          <a:lstStyle/>
          <a:p>
            <a:r>
              <a:rPr lang="en-US" dirty="0">
                <a:solidFill>
                  <a:schemeClr val="bg1"/>
                </a:solidFill>
              </a:rPr>
              <a:t>Fluctuations in currency markets</a:t>
            </a:r>
          </a:p>
        </p:txBody>
      </p:sp>
      <p:pic>
        <p:nvPicPr>
          <p:cNvPr id="11" name="Picture 10">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3490216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13" name="Rectangle 12"/>
          <p:cNvSpPr/>
          <p:nvPr/>
        </p:nvSpPr>
        <p:spPr>
          <a:xfrm>
            <a:off x="3308809" y="1243928"/>
            <a:ext cx="6096000" cy="523220"/>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algn="ctr"/>
            <a:r>
              <a:rPr lang="en-US" sz="2800" dirty="0">
                <a:solidFill>
                  <a:srgbClr val="FF0000"/>
                </a:solidFill>
              </a:rPr>
              <a:t>How is an FP-EPA Contract Framed?</a:t>
            </a:r>
          </a:p>
        </p:txBody>
      </p:sp>
      <p:sp>
        <p:nvSpPr>
          <p:cNvPr id="3" name="Rectangle 2"/>
          <p:cNvSpPr/>
          <p:nvPr/>
        </p:nvSpPr>
        <p:spPr>
          <a:xfrm>
            <a:off x="72273" y="2773597"/>
            <a:ext cx="6096000" cy="2246769"/>
          </a:xfrm>
          <a:prstGeom prst="rect">
            <a:avLst/>
          </a:prstGeom>
          <a:solidFill>
            <a:schemeClr val="accent2">
              <a:lumMod val="20000"/>
              <a:lumOff val="80000"/>
            </a:schemeClr>
          </a:solidFill>
          <a:ln>
            <a:solidFill>
              <a:schemeClr val="tx1"/>
            </a:solidFill>
          </a:ln>
        </p:spPr>
        <p:txBody>
          <a:bodyPr>
            <a:spAutoFit/>
          </a:bodyPr>
          <a:lstStyle/>
          <a:p>
            <a:r>
              <a:rPr lang="en-US" sz="2000" dirty="0">
                <a:solidFill>
                  <a:schemeClr val="bg1"/>
                </a:solidFill>
              </a:rPr>
              <a:t>This is not a complete list. There could be many more factors that can lead to market uncertainty. The Buyer and the Seller frame a FP-EPA Contract if they believe that such factors can influence the cost of completing the contracted work. They can either develop a simple or a complex criteria based on these factor(s).</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485169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6" name="Rectangle 5"/>
          <p:cNvSpPr/>
          <p:nvPr/>
        </p:nvSpPr>
        <p:spPr>
          <a:xfrm>
            <a:off x="0" y="736549"/>
            <a:ext cx="3457998" cy="461665"/>
          </a:xfrm>
          <a:prstGeom prst="rect">
            <a:avLst/>
          </a:prstGeom>
          <a:solidFill>
            <a:schemeClr val="bg1">
              <a:lumMod val="75000"/>
              <a:lumOff val="25000"/>
            </a:schemeClr>
          </a:solidFill>
        </p:spPr>
        <p:txBody>
          <a:bodyPr wrap="none">
            <a:spAutoFit/>
          </a:bodyPr>
          <a:lstStyle/>
          <a:p>
            <a:r>
              <a:rPr lang="en-US" sz="2400" b="1" dirty="0"/>
              <a:t>Fixed Price Contracts</a:t>
            </a:r>
            <a:endParaRPr lang="en-US" sz="2400" dirty="0"/>
          </a:p>
        </p:txBody>
      </p:sp>
      <p:sp>
        <p:nvSpPr>
          <p:cNvPr id="13" name="Rectangle 12"/>
          <p:cNvSpPr/>
          <p:nvPr/>
        </p:nvSpPr>
        <p:spPr>
          <a:xfrm>
            <a:off x="3308809" y="1243928"/>
            <a:ext cx="6096000" cy="584775"/>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algn="ctr"/>
            <a:r>
              <a:rPr lang="en-US" sz="3200" b="1" dirty="0" smtClean="0">
                <a:solidFill>
                  <a:srgbClr val="FF0000"/>
                </a:solidFill>
                <a:effectLst>
                  <a:outerShdw blurRad="38100" dist="38100" dir="2700000" algn="tl">
                    <a:srgbClr val="000000">
                      <a:alpha val="43137"/>
                    </a:srgbClr>
                  </a:outerShdw>
                </a:effectLst>
              </a:rPr>
              <a:t>FP-EPA</a:t>
            </a:r>
            <a:endParaRPr lang="en-US" sz="3200" b="1" dirty="0">
              <a:solidFill>
                <a:srgbClr val="FF0000"/>
              </a:solidFill>
              <a:effectLst>
                <a:outerShdw blurRad="38100" dist="38100" dir="2700000" algn="tl">
                  <a:srgbClr val="000000">
                    <a:alpha val="43137"/>
                  </a:srgbClr>
                </a:outerShdw>
              </a:effectLst>
            </a:endParaRPr>
          </a:p>
        </p:txBody>
      </p:sp>
      <p:sp>
        <p:nvSpPr>
          <p:cNvPr id="2" name="Rectangle 1"/>
          <p:cNvSpPr/>
          <p:nvPr/>
        </p:nvSpPr>
        <p:spPr>
          <a:xfrm>
            <a:off x="-1" y="2274281"/>
            <a:ext cx="10284644" cy="461665"/>
          </a:xfrm>
          <a:prstGeom prst="rect">
            <a:avLst/>
          </a:prstGeom>
          <a:ln>
            <a:solidFill>
              <a:schemeClr val="bg1"/>
            </a:solidFill>
          </a:ln>
        </p:spPr>
        <p:txBody>
          <a:bodyPr wrap="square">
            <a:spAutoFit/>
          </a:bodyPr>
          <a:lstStyle/>
          <a:p>
            <a:r>
              <a:rPr lang="en-US" sz="2400" b="1" dirty="0" smtClean="0">
                <a:solidFill>
                  <a:schemeClr val="bg1"/>
                </a:solidFill>
                <a:effectLst>
                  <a:outerShdw blurRad="38100" dist="38100" dir="2700000" algn="tl">
                    <a:srgbClr val="000000">
                      <a:alpha val="43137"/>
                    </a:srgbClr>
                  </a:outerShdw>
                </a:effectLst>
              </a:rPr>
              <a:t>Examples</a:t>
            </a:r>
            <a:endParaRPr lang="en-US" sz="2400" b="1" dirty="0">
              <a:solidFill>
                <a:schemeClr val="bg1"/>
              </a:solidFill>
              <a:effectLst>
                <a:outerShdw blurRad="38100" dist="38100" dir="2700000" algn="tl">
                  <a:srgbClr val="000000">
                    <a:alpha val="43137"/>
                  </a:srgbClr>
                </a:outerShdw>
              </a:effectLst>
            </a:endParaRPr>
          </a:p>
        </p:txBody>
      </p:sp>
      <p:sp>
        <p:nvSpPr>
          <p:cNvPr id="3" name="Rectangle 2"/>
          <p:cNvSpPr/>
          <p:nvPr/>
        </p:nvSpPr>
        <p:spPr>
          <a:xfrm>
            <a:off x="260809" y="3169523"/>
            <a:ext cx="6096000" cy="1015663"/>
          </a:xfrm>
          <a:prstGeom prst="rect">
            <a:avLst/>
          </a:prstGeom>
          <a:solidFill>
            <a:schemeClr val="accent2">
              <a:lumMod val="20000"/>
              <a:lumOff val="80000"/>
            </a:schemeClr>
          </a:solidFill>
          <a:ln>
            <a:solidFill>
              <a:schemeClr val="tx1"/>
            </a:solidFill>
          </a:ln>
        </p:spPr>
        <p:txBody>
          <a:bodyPr>
            <a:spAutoFit/>
          </a:bodyPr>
          <a:lstStyle/>
          <a:p>
            <a:r>
              <a:rPr lang="en-US" sz="2000" dirty="0">
                <a:solidFill>
                  <a:schemeClr val="bg1"/>
                </a:solidFill>
              </a:rPr>
              <a:t>– A multi-year software development project outsourced to a different country: interest rates &amp; currency exchange rates fluctuate with time.</a:t>
            </a:r>
          </a:p>
        </p:txBody>
      </p:sp>
      <p:sp>
        <p:nvSpPr>
          <p:cNvPr id="8" name="Rectangle 7"/>
          <p:cNvSpPr/>
          <p:nvPr/>
        </p:nvSpPr>
        <p:spPr>
          <a:xfrm>
            <a:off x="260809" y="4655223"/>
            <a:ext cx="6096000" cy="707886"/>
          </a:xfrm>
          <a:prstGeom prst="rect">
            <a:avLst/>
          </a:prstGeom>
          <a:solidFill>
            <a:schemeClr val="accent2">
              <a:lumMod val="20000"/>
              <a:lumOff val="80000"/>
            </a:schemeClr>
          </a:solidFill>
          <a:ln>
            <a:solidFill>
              <a:schemeClr val="tx1"/>
            </a:solidFill>
          </a:ln>
        </p:spPr>
        <p:txBody>
          <a:bodyPr>
            <a:spAutoFit/>
          </a:bodyPr>
          <a:lstStyle/>
          <a:p>
            <a:r>
              <a:rPr lang="en-US" sz="2000" dirty="0">
                <a:solidFill>
                  <a:schemeClr val="bg1"/>
                </a:solidFill>
              </a:rPr>
              <a:t>– A multi-year oil and gas exploration work: Labor &amp; commodity rates change with time.</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340813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13" name="Rectangle 12"/>
          <p:cNvSpPr/>
          <p:nvPr/>
        </p:nvSpPr>
        <p:spPr>
          <a:xfrm>
            <a:off x="0" y="736392"/>
            <a:ext cx="6096000" cy="461665"/>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algn="ctr"/>
            <a:r>
              <a:rPr lang="en-US" sz="2400" b="1" dirty="0">
                <a:solidFill>
                  <a:srgbClr val="FF0000"/>
                </a:solidFill>
                <a:effectLst>
                  <a:outerShdw blurRad="38100" dist="38100" dir="2700000" algn="tl">
                    <a:srgbClr val="000000">
                      <a:alpha val="43137"/>
                    </a:srgbClr>
                  </a:outerShdw>
                </a:effectLst>
              </a:rPr>
              <a:t>Time &amp; Material Contracts</a:t>
            </a:r>
          </a:p>
        </p:txBody>
      </p:sp>
      <p:sp>
        <p:nvSpPr>
          <p:cNvPr id="3" name="Rectangle 2"/>
          <p:cNvSpPr/>
          <p:nvPr/>
        </p:nvSpPr>
        <p:spPr>
          <a:xfrm>
            <a:off x="0" y="1887349"/>
            <a:ext cx="6096000" cy="2554545"/>
          </a:xfrm>
          <a:prstGeom prst="rect">
            <a:avLst/>
          </a:prstGeom>
          <a:solidFill>
            <a:schemeClr val="accent2">
              <a:lumMod val="20000"/>
              <a:lumOff val="80000"/>
            </a:schemeClr>
          </a:solidFill>
          <a:ln>
            <a:solidFill>
              <a:schemeClr val="tx1"/>
            </a:solidFill>
          </a:ln>
        </p:spPr>
        <p:txBody>
          <a:bodyPr>
            <a:spAutoFit/>
          </a:bodyPr>
          <a:lstStyle/>
          <a:p>
            <a:r>
              <a:rPr lang="en-US" sz="2000" dirty="0">
                <a:solidFill>
                  <a:schemeClr val="bg1"/>
                </a:solidFill>
              </a:rPr>
              <a:t>In Time &amp; Material Contracts, a Fixed Rate is required to be paid by the Buyer to the Seller for the Specified Unit. The Specified Unit could be Labor Duration Unit or a Material Unit as mutually decided between the Buyer and the Seller. The Quantity of Labor or Material is not specified at the beginning. The Quantity is take as per the actual consumption.</a:t>
            </a:r>
          </a:p>
        </p:txBody>
      </p:sp>
      <p:sp>
        <p:nvSpPr>
          <p:cNvPr id="8" name="Rectangle 7"/>
          <p:cNvSpPr/>
          <p:nvPr/>
        </p:nvSpPr>
        <p:spPr>
          <a:xfrm>
            <a:off x="0" y="4947454"/>
            <a:ext cx="6096000" cy="707886"/>
          </a:xfrm>
          <a:prstGeom prst="rect">
            <a:avLst/>
          </a:prstGeom>
          <a:solidFill>
            <a:schemeClr val="accent2">
              <a:lumMod val="20000"/>
              <a:lumOff val="80000"/>
            </a:schemeClr>
          </a:solidFill>
          <a:ln>
            <a:solidFill>
              <a:schemeClr val="tx1"/>
            </a:solidFill>
          </a:ln>
        </p:spPr>
        <p:txBody>
          <a:bodyPr>
            <a:spAutoFit/>
          </a:bodyPr>
          <a:lstStyle/>
          <a:p>
            <a:r>
              <a:rPr lang="en-US" sz="2000" dirty="0" smtClean="0">
                <a:solidFill>
                  <a:schemeClr val="bg1"/>
                </a:solidFill>
              </a:rPr>
              <a:t>It </a:t>
            </a:r>
            <a:r>
              <a:rPr lang="en-US" sz="2000" dirty="0">
                <a:solidFill>
                  <a:schemeClr val="bg1"/>
                </a:solidFill>
              </a:rPr>
              <a:t>is also called Rate Contract or Unit Price Contract.</a:t>
            </a:r>
          </a:p>
        </p:txBody>
      </p:sp>
      <p:pic>
        <p:nvPicPr>
          <p:cNvPr id="6" name="Picture 5">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1161302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19735139"/>
              </p:ext>
            </p:extLst>
          </p:nvPr>
        </p:nvGraphicFramePr>
        <p:xfrm>
          <a:off x="0" y="0"/>
          <a:ext cx="7843101" cy="6966879"/>
        </p:xfrm>
        <a:graphic>
          <a:graphicData uri="http://schemas.openxmlformats.org/drawingml/2006/table">
            <a:tbl>
              <a:tblPr firstRow="1" firstCol="1" bandRow="1">
                <a:tableStyleId>{5C22544A-7EE6-4342-B048-85BDC9FD1C3A}</a:tableStyleId>
              </a:tblPr>
              <a:tblGrid>
                <a:gridCol w="2184935">
                  <a:extLst>
                    <a:ext uri="{9D8B030D-6E8A-4147-A177-3AD203B41FA5}">
                      <a16:colId xmlns:a16="http://schemas.microsoft.com/office/drawing/2014/main" val="2597340775"/>
                    </a:ext>
                  </a:extLst>
                </a:gridCol>
                <a:gridCol w="2976866">
                  <a:extLst>
                    <a:ext uri="{9D8B030D-6E8A-4147-A177-3AD203B41FA5}">
                      <a16:colId xmlns:a16="http://schemas.microsoft.com/office/drawing/2014/main" val="3322071783"/>
                    </a:ext>
                  </a:extLst>
                </a:gridCol>
                <a:gridCol w="2681300">
                  <a:extLst>
                    <a:ext uri="{9D8B030D-6E8A-4147-A177-3AD203B41FA5}">
                      <a16:colId xmlns:a16="http://schemas.microsoft.com/office/drawing/2014/main" val="3638171943"/>
                    </a:ext>
                  </a:extLst>
                </a:gridCol>
              </a:tblGrid>
              <a:tr h="539731">
                <a:tc>
                  <a:txBody>
                    <a:bodyPr/>
                    <a:lstStyle/>
                    <a:p>
                      <a:pPr marL="0" marR="0" algn="l">
                        <a:lnSpc>
                          <a:spcPct val="107000"/>
                        </a:lnSpc>
                        <a:spcBef>
                          <a:spcPts val="0"/>
                        </a:spcBef>
                        <a:spcAft>
                          <a:spcPts val="0"/>
                        </a:spcAft>
                      </a:pPr>
                      <a:r>
                        <a:rPr lang="en-US" sz="1600">
                          <a:effectLst/>
                        </a:rPr>
                        <a:t>General Attribute</a:t>
                      </a:r>
                      <a:endParaRPr lang="en-US" sz="120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nchor="ctr">
                    <a:solidFill>
                      <a:schemeClr val="accent6">
                        <a:lumMod val="50000"/>
                      </a:schemeClr>
                    </a:solidFill>
                  </a:tcPr>
                </a:tc>
                <a:tc>
                  <a:txBody>
                    <a:bodyPr/>
                    <a:lstStyle/>
                    <a:p>
                      <a:pPr marL="0" marR="0" algn="l">
                        <a:lnSpc>
                          <a:spcPct val="107000"/>
                        </a:lnSpc>
                        <a:spcBef>
                          <a:spcPts val="0"/>
                        </a:spcBef>
                        <a:spcAft>
                          <a:spcPts val="0"/>
                        </a:spcAft>
                      </a:pPr>
                      <a:r>
                        <a:rPr lang="en-US" sz="1600">
                          <a:effectLst/>
                        </a:rPr>
                        <a:t>Buyer's Responsibility</a:t>
                      </a:r>
                      <a:endParaRPr lang="en-US" sz="120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nchor="ctr">
                    <a:solidFill>
                      <a:schemeClr val="accent6">
                        <a:lumMod val="50000"/>
                      </a:schemeClr>
                    </a:solidFill>
                  </a:tcPr>
                </a:tc>
                <a:tc>
                  <a:txBody>
                    <a:bodyPr/>
                    <a:lstStyle/>
                    <a:p>
                      <a:pPr marL="0" marR="0" algn="l">
                        <a:lnSpc>
                          <a:spcPct val="107000"/>
                        </a:lnSpc>
                        <a:spcBef>
                          <a:spcPts val="0"/>
                        </a:spcBef>
                        <a:spcAft>
                          <a:spcPts val="0"/>
                        </a:spcAft>
                      </a:pPr>
                      <a:r>
                        <a:rPr lang="en-US" sz="1600" dirty="0">
                          <a:effectLst/>
                        </a:rPr>
                        <a:t>Seller's Responsibility</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nchor="ctr">
                    <a:solidFill>
                      <a:schemeClr val="accent6">
                        <a:lumMod val="50000"/>
                      </a:schemeClr>
                    </a:solidFill>
                  </a:tcPr>
                </a:tc>
                <a:extLst>
                  <a:ext uri="{0D108BD9-81ED-4DB2-BD59-A6C34878D82A}">
                    <a16:rowId xmlns:a16="http://schemas.microsoft.com/office/drawing/2014/main" val="1221794484"/>
                  </a:ext>
                </a:extLst>
              </a:tr>
              <a:tr h="1146609">
                <a:tc>
                  <a:txBody>
                    <a:bodyPr/>
                    <a:lstStyle/>
                    <a:p>
                      <a:pPr marL="0" marR="0" algn="l">
                        <a:lnSpc>
                          <a:spcPct val="107000"/>
                        </a:lnSpc>
                        <a:spcBef>
                          <a:spcPts val="0"/>
                        </a:spcBef>
                        <a:spcAft>
                          <a:spcPts val="0"/>
                        </a:spcAft>
                      </a:pPr>
                      <a:r>
                        <a:rPr lang="en-US" sz="1600" dirty="0">
                          <a:effectLst/>
                        </a:rPr>
                        <a:t>Scope of Work is broadly defined. Quantity is undefined.</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solidFill>
                      <a:schemeClr val="accent6">
                        <a:lumMod val="50000"/>
                      </a:schemeClr>
                    </a:solidFill>
                  </a:tcPr>
                </a:tc>
                <a:tc>
                  <a:txBody>
                    <a:bodyPr/>
                    <a:lstStyle/>
                    <a:p>
                      <a:pPr marL="0" marR="0" algn="l">
                        <a:lnSpc>
                          <a:spcPct val="107000"/>
                        </a:lnSpc>
                        <a:spcBef>
                          <a:spcPts val="0"/>
                        </a:spcBef>
                        <a:spcAft>
                          <a:spcPts val="0"/>
                        </a:spcAft>
                      </a:pPr>
                      <a:r>
                        <a:rPr lang="en-US" sz="1600" dirty="0">
                          <a:effectLst/>
                        </a:rPr>
                        <a:t>Buyer provides acceptance only after work is satisfactorily completed.</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tc>
                <a:tc>
                  <a:txBody>
                    <a:bodyPr/>
                    <a:lstStyle/>
                    <a:p>
                      <a:pPr marL="0" marR="0" algn="l">
                        <a:lnSpc>
                          <a:spcPct val="107000"/>
                        </a:lnSpc>
                        <a:spcBef>
                          <a:spcPts val="0"/>
                        </a:spcBef>
                        <a:spcAft>
                          <a:spcPts val="0"/>
                        </a:spcAft>
                      </a:pPr>
                      <a:r>
                        <a:rPr lang="en-US" sz="1600" dirty="0">
                          <a:effectLst/>
                        </a:rPr>
                        <a:t>Seller has a legal obligation to complete the work as defined by the Buyer.</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tc>
                <a:extLst>
                  <a:ext uri="{0D108BD9-81ED-4DB2-BD59-A6C34878D82A}">
                    <a16:rowId xmlns:a16="http://schemas.microsoft.com/office/drawing/2014/main" val="3621594513"/>
                  </a:ext>
                </a:extLst>
              </a:tr>
              <a:tr h="1439221">
                <a:tc>
                  <a:txBody>
                    <a:bodyPr/>
                    <a:lstStyle/>
                    <a:p>
                      <a:pPr marL="0" marR="0" algn="l">
                        <a:lnSpc>
                          <a:spcPct val="107000"/>
                        </a:lnSpc>
                        <a:spcBef>
                          <a:spcPts val="0"/>
                        </a:spcBef>
                        <a:spcAft>
                          <a:spcPts val="0"/>
                        </a:spcAft>
                      </a:pPr>
                      <a:r>
                        <a:rPr lang="en-US" sz="1600" dirty="0">
                          <a:effectLst/>
                        </a:rPr>
                        <a:t>Scope change (modification) is allowed as per the T&amp;C of the contract.</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solidFill>
                      <a:schemeClr val="accent6">
                        <a:lumMod val="50000"/>
                      </a:schemeClr>
                    </a:solidFill>
                  </a:tcPr>
                </a:tc>
                <a:tc>
                  <a:txBody>
                    <a:bodyPr/>
                    <a:lstStyle/>
                    <a:p>
                      <a:pPr marL="0" marR="0" algn="l">
                        <a:lnSpc>
                          <a:spcPct val="107000"/>
                        </a:lnSpc>
                        <a:spcBef>
                          <a:spcPts val="0"/>
                        </a:spcBef>
                        <a:spcAft>
                          <a:spcPts val="0"/>
                        </a:spcAft>
                      </a:pPr>
                      <a:r>
                        <a:rPr lang="en-US" sz="1600" dirty="0">
                          <a:effectLst/>
                        </a:rPr>
                        <a:t>Buyer has a legal obligation to pay for the extra units that were used due to changes.</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tc>
                <a:tc>
                  <a:txBody>
                    <a:bodyPr/>
                    <a:lstStyle/>
                    <a:p>
                      <a:pPr marL="0" marR="0" algn="l">
                        <a:lnSpc>
                          <a:spcPct val="107000"/>
                        </a:lnSpc>
                        <a:spcBef>
                          <a:spcPts val="0"/>
                        </a:spcBef>
                        <a:spcAft>
                          <a:spcPts val="0"/>
                        </a:spcAft>
                      </a:pPr>
                      <a:r>
                        <a:rPr lang="en-US" sz="1600" dirty="0">
                          <a:effectLst/>
                        </a:rPr>
                        <a:t>Seller can legally claim payment for the extra units that were used due to changes.</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tc>
                <a:extLst>
                  <a:ext uri="{0D108BD9-81ED-4DB2-BD59-A6C34878D82A}">
                    <a16:rowId xmlns:a16="http://schemas.microsoft.com/office/drawing/2014/main" val="1923708756"/>
                  </a:ext>
                </a:extLst>
              </a:tr>
              <a:tr h="1146609">
                <a:tc>
                  <a:txBody>
                    <a:bodyPr/>
                    <a:lstStyle/>
                    <a:p>
                      <a:pPr marL="0" marR="0" algn="l">
                        <a:lnSpc>
                          <a:spcPct val="107000"/>
                        </a:lnSpc>
                        <a:spcBef>
                          <a:spcPts val="0"/>
                        </a:spcBef>
                        <a:spcAft>
                          <a:spcPts val="0"/>
                        </a:spcAft>
                      </a:pPr>
                      <a:r>
                        <a:rPr lang="en-US" sz="1600" dirty="0">
                          <a:effectLst/>
                        </a:rPr>
                        <a:t>Rate is fixed.</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solidFill>
                      <a:schemeClr val="accent6">
                        <a:lumMod val="50000"/>
                      </a:schemeClr>
                    </a:solidFill>
                  </a:tcPr>
                </a:tc>
                <a:tc>
                  <a:txBody>
                    <a:bodyPr/>
                    <a:lstStyle/>
                    <a:p>
                      <a:pPr marL="0" marR="0" algn="l">
                        <a:lnSpc>
                          <a:spcPct val="107000"/>
                        </a:lnSpc>
                        <a:spcBef>
                          <a:spcPts val="0"/>
                        </a:spcBef>
                        <a:spcAft>
                          <a:spcPts val="0"/>
                        </a:spcAft>
                      </a:pPr>
                      <a:r>
                        <a:rPr lang="en-US" sz="1600" dirty="0">
                          <a:effectLst/>
                        </a:rPr>
                        <a:t>Buyer has a legal obligation to make payment for each unit delivered by the Seller at the predefined rate.</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tc>
                <a:tc>
                  <a:txBody>
                    <a:bodyPr/>
                    <a:lstStyle/>
                    <a:p>
                      <a:pPr marL="0" marR="0" algn="l">
                        <a:lnSpc>
                          <a:spcPct val="107000"/>
                        </a:lnSpc>
                        <a:spcBef>
                          <a:spcPts val="0"/>
                        </a:spcBef>
                        <a:spcAft>
                          <a:spcPts val="0"/>
                        </a:spcAft>
                      </a:pPr>
                      <a:r>
                        <a:rPr lang="en-US" sz="1600" dirty="0">
                          <a:effectLst/>
                        </a:rPr>
                        <a:t>Seller can legally claim payments at predefined rate after delivering the units.</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tc>
                <a:extLst>
                  <a:ext uri="{0D108BD9-81ED-4DB2-BD59-A6C34878D82A}">
                    <a16:rowId xmlns:a16="http://schemas.microsoft.com/office/drawing/2014/main" val="498738892"/>
                  </a:ext>
                </a:extLst>
              </a:tr>
              <a:tr h="1146609">
                <a:tc>
                  <a:txBody>
                    <a:bodyPr/>
                    <a:lstStyle/>
                    <a:p>
                      <a:pPr marL="0" marR="0" algn="l">
                        <a:lnSpc>
                          <a:spcPct val="107000"/>
                        </a:lnSpc>
                        <a:spcBef>
                          <a:spcPts val="0"/>
                        </a:spcBef>
                        <a:spcAft>
                          <a:spcPts val="0"/>
                        </a:spcAft>
                      </a:pPr>
                      <a:r>
                        <a:rPr lang="en-US" sz="1600" dirty="0">
                          <a:effectLst/>
                        </a:rPr>
                        <a:t>Buyer and Seller share the Cost Risk.</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solidFill>
                      <a:schemeClr val="accent6">
                        <a:lumMod val="50000"/>
                      </a:schemeClr>
                    </a:solidFill>
                  </a:tcPr>
                </a:tc>
                <a:tc>
                  <a:txBody>
                    <a:bodyPr/>
                    <a:lstStyle/>
                    <a:p>
                      <a:pPr marL="0" marR="0" algn="l">
                        <a:lnSpc>
                          <a:spcPct val="107000"/>
                        </a:lnSpc>
                        <a:spcBef>
                          <a:spcPts val="0"/>
                        </a:spcBef>
                        <a:spcAft>
                          <a:spcPts val="0"/>
                        </a:spcAft>
                      </a:pPr>
                      <a:r>
                        <a:rPr lang="en-US" sz="1600" dirty="0">
                          <a:effectLst/>
                        </a:rPr>
                        <a:t>Buyer has to pay predefined rate for each delivered unit even if the work is not completed.</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tc>
                <a:tc>
                  <a:txBody>
                    <a:bodyPr/>
                    <a:lstStyle/>
                    <a:p>
                      <a:pPr marL="0" marR="0" algn="l">
                        <a:lnSpc>
                          <a:spcPct val="107000"/>
                        </a:lnSpc>
                        <a:spcBef>
                          <a:spcPts val="0"/>
                        </a:spcBef>
                        <a:spcAft>
                          <a:spcPts val="0"/>
                        </a:spcAft>
                      </a:pPr>
                      <a:r>
                        <a:rPr lang="en-US" sz="1600" dirty="0">
                          <a:effectLst/>
                        </a:rPr>
                        <a:t>Seller can claim only predefined rate for each delivered unit even if the costs escalate.</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tc>
                <a:extLst>
                  <a:ext uri="{0D108BD9-81ED-4DB2-BD59-A6C34878D82A}">
                    <a16:rowId xmlns:a16="http://schemas.microsoft.com/office/drawing/2014/main" val="1697856612"/>
                  </a:ext>
                </a:extLst>
              </a:tr>
              <a:tr h="1439221">
                <a:tc>
                  <a:txBody>
                    <a:bodyPr/>
                    <a:lstStyle/>
                    <a:p>
                      <a:pPr marL="0" marR="0" algn="l">
                        <a:lnSpc>
                          <a:spcPct val="107000"/>
                        </a:lnSpc>
                        <a:spcBef>
                          <a:spcPts val="0"/>
                        </a:spcBef>
                        <a:spcAft>
                          <a:spcPts val="0"/>
                        </a:spcAft>
                      </a:pPr>
                      <a:r>
                        <a:rPr lang="en-US" sz="1600" dirty="0">
                          <a:effectLst/>
                        </a:rPr>
                        <a:t>When is this used?</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solidFill>
                      <a:schemeClr val="accent6">
                        <a:lumMod val="50000"/>
                      </a:schemeClr>
                    </a:solidFill>
                  </a:tcPr>
                </a:tc>
                <a:tc>
                  <a:txBody>
                    <a:bodyPr/>
                    <a:lstStyle/>
                    <a:p>
                      <a:pPr marL="0" marR="0" algn="l">
                        <a:lnSpc>
                          <a:spcPct val="107000"/>
                        </a:lnSpc>
                        <a:spcBef>
                          <a:spcPts val="0"/>
                        </a:spcBef>
                        <a:spcAft>
                          <a:spcPts val="0"/>
                        </a:spcAft>
                      </a:pPr>
                      <a:r>
                        <a:rPr lang="en-US" sz="1600" dirty="0">
                          <a:effectLst/>
                        </a:rPr>
                        <a:t>Buyer is unable to estimate the quantity due to uncertainty of requirements or for some other reason.</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tc>
                <a:tc>
                  <a:txBody>
                    <a:bodyPr/>
                    <a:lstStyle/>
                    <a:p>
                      <a:pPr marL="0" marR="0" algn="l">
                        <a:lnSpc>
                          <a:spcPct val="107000"/>
                        </a:lnSpc>
                        <a:spcBef>
                          <a:spcPts val="0"/>
                        </a:spcBef>
                        <a:spcAft>
                          <a:spcPts val="0"/>
                        </a:spcAft>
                      </a:pPr>
                      <a:r>
                        <a:rPr lang="en-US" sz="1600" dirty="0">
                          <a:effectLst/>
                        </a:rPr>
                        <a:t>Seller cannot estimate the total cost due to the absence of well defined Scope of Work.</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9608" marR="69608" marT="69608" marB="69608"/>
                </a:tc>
                <a:extLst>
                  <a:ext uri="{0D108BD9-81ED-4DB2-BD59-A6C34878D82A}">
                    <a16:rowId xmlns:a16="http://schemas.microsoft.com/office/drawing/2014/main" val="624104182"/>
                  </a:ext>
                </a:extLst>
              </a:tr>
            </a:tbl>
          </a:graphicData>
        </a:graphic>
      </p:graphicFrame>
    </p:spTree>
    <p:extLst>
      <p:ext uri="{BB962C8B-B14F-4D97-AF65-F5344CB8AC3E}">
        <p14:creationId xmlns:p14="http://schemas.microsoft.com/office/powerpoint/2010/main" val="190787031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13" name="Rectangle 12"/>
          <p:cNvSpPr/>
          <p:nvPr/>
        </p:nvSpPr>
        <p:spPr>
          <a:xfrm>
            <a:off x="3308809" y="1243928"/>
            <a:ext cx="6096000" cy="830997"/>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algn="ctr"/>
            <a:r>
              <a:rPr lang="en-US" sz="2400" b="1" dirty="0" smtClean="0">
                <a:solidFill>
                  <a:srgbClr val="FF0000"/>
                </a:solidFill>
                <a:effectLst>
                  <a:outerShdw blurRad="38100" dist="38100" dir="2700000" algn="tl">
                    <a:srgbClr val="000000">
                      <a:alpha val="43137"/>
                    </a:srgbClr>
                  </a:outerShdw>
                </a:effectLst>
              </a:rPr>
              <a:t>Examples of Time </a:t>
            </a:r>
            <a:r>
              <a:rPr lang="en-US" sz="2400" b="1" dirty="0">
                <a:solidFill>
                  <a:srgbClr val="FF0000"/>
                </a:solidFill>
                <a:effectLst>
                  <a:outerShdw blurRad="38100" dist="38100" dir="2700000" algn="tl">
                    <a:srgbClr val="000000">
                      <a:alpha val="43137"/>
                    </a:srgbClr>
                  </a:outerShdw>
                </a:effectLst>
              </a:rPr>
              <a:t>&amp; Material Contracts</a:t>
            </a:r>
          </a:p>
        </p:txBody>
      </p:sp>
      <p:sp>
        <p:nvSpPr>
          <p:cNvPr id="3" name="Rectangle 2"/>
          <p:cNvSpPr/>
          <p:nvPr/>
        </p:nvSpPr>
        <p:spPr>
          <a:xfrm>
            <a:off x="0" y="3157246"/>
            <a:ext cx="6096000" cy="707886"/>
          </a:xfrm>
          <a:prstGeom prst="rect">
            <a:avLst/>
          </a:prstGeom>
          <a:solidFill>
            <a:schemeClr val="accent2">
              <a:lumMod val="20000"/>
              <a:lumOff val="80000"/>
            </a:schemeClr>
          </a:solidFill>
          <a:ln>
            <a:solidFill>
              <a:schemeClr val="tx1"/>
            </a:solidFill>
          </a:ln>
        </p:spPr>
        <p:txBody>
          <a:bodyPr>
            <a:spAutoFit/>
          </a:bodyPr>
          <a:lstStyle/>
          <a:p>
            <a:pPr lvl="0"/>
            <a:r>
              <a:rPr lang="en-US" sz="2000" dirty="0">
                <a:solidFill>
                  <a:schemeClr val="bg1"/>
                </a:solidFill>
              </a:rPr>
              <a:t>F</a:t>
            </a:r>
            <a:r>
              <a:rPr lang="en-US" sz="2000" dirty="0" smtClean="0">
                <a:solidFill>
                  <a:schemeClr val="bg1"/>
                </a:solidFill>
              </a:rPr>
              <a:t>or </a:t>
            </a:r>
            <a:r>
              <a:rPr lang="en-US" sz="2000" dirty="0">
                <a:solidFill>
                  <a:schemeClr val="bg1"/>
                </a:solidFill>
              </a:rPr>
              <a:t>providing services of skilled/unskilled labor at a predefined rate e.g. services of lab technicians.</a:t>
            </a:r>
          </a:p>
        </p:txBody>
      </p:sp>
      <p:sp>
        <p:nvSpPr>
          <p:cNvPr id="8" name="Rectangle 7"/>
          <p:cNvSpPr/>
          <p:nvPr/>
        </p:nvSpPr>
        <p:spPr>
          <a:xfrm>
            <a:off x="0" y="4947454"/>
            <a:ext cx="6096000" cy="707886"/>
          </a:xfrm>
          <a:prstGeom prst="rect">
            <a:avLst/>
          </a:prstGeom>
          <a:solidFill>
            <a:schemeClr val="accent2">
              <a:lumMod val="20000"/>
              <a:lumOff val="80000"/>
            </a:schemeClr>
          </a:solidFill>
          <a:ln>
            <a:solidFill>
              <a:schemeClr val="tx1"/>
            </a:solidFill>
          </a:ln>
        </p:spPr>
        <p:txBody>
          <a:bodyPr>
            <a:spAutoFit/>
          </a:bodyPr>
          <a:lstStyle/>
          <a:p>
            <a:pPr lvl="0"/>
            <a:r>
              <a:rPr lang="en-US" sz="2000" dirty="0">
                <a:solidFill>
                  <a:schemeClr val="bg1"/>
                </a:solidFill>
              </a:rPr>
              <a:t>F</a:t>
            </a:r>
            <a:r>
              <a:rPr lang="en-US" sz="2000" dirty="0" smtClean="0">
                <a:solidFill>
                  <a:schemeClr val="bg1"/>
                </a:solidFill>
              </a:rPr>
              <a:t>or </a:t>
            </a:r>
            <a:r>
              <a:rPr lang="en-US" sz="2000" dirty="0">
                <a:solidFill>
                  <a:schemeClr val="bg1"/>
                </a:solidFill>
              </a:rPr>
              <a:t>delivering standard off-the-shelf consumable products at a predefined rate like machine parts.</a:t>
            </a:r>
          </a:p>
        </p:txBody>
      </p:sp>
      <p:pic>
        <p:nvPicPr>
          <p:cNvPr id="6" name="Picture 5">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878333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13" name="Rectangle 12"/>
          <p:cNvSpPr/>
          <p:nvPr/>
        </p:nvSpPr>
        <p:spPr>
          <a:xfrm>
            <a:off x="0" y="947680"/>
            <a:ext cx="6096000" cy="461665"/>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algn="ctr"/>
            <a:r>
              <a:rPr lang="en-US" sz="2400" b="1" dirty="0">
                <a:solidFill>
                  <a:srgbClr val="FF0000"/>
                </a:solidFill>
                <a:effectLst>
                  <a:outerShdw blurRad="38100" dist="38100" dir="2700000" algn="tl">
                    <a:srgbClr val="000000">
                      <a:alpha val="43137"/>
                    </a:srgbClr>
                  </a:outerShdw>
                </a:effectLst>
              </a:rPr>
              <a:t>Cost Reimbursable Contracts</a:t>
            </a:r>
          </a:p>
        </p:txBody>
      </p:sp>
      <p:sp>
        <p:nvSpPr>
          <p:cNvPr id="3" name="Rectangle 2"/>
          <p:cNvSpPr/>
          <p:nvPr/>
        </p:nvSpPr>
        <p:spPr>
          <a:xfrm>
            <a:off x="0" y="2357027"/>
            <a:ext cx="6096000" cy="1938992"/>
          </a:xfrm>
          <a:prstGeom prst="rect">
            <a:avLst/>
          </a:prstGeom>
          <a:solidFill>
            <a:schemeClr val="accent2">
              <a:lumMod val="20000"/>
              <a:lumOff val="80000"/>
            </a:schemeClr>
          </a:solidFill>
          <a:ln>
            <a:solidFill>
              <a:schemeClr val="tx1"/>
            </a:solidFill>
          </a:ln>
        </p:spPr>
        <p:txBody>
          <a:bodyPr>
            <a:spAutoFit/>
          </a:bodyPr>
          <a:lstStyle/>
          <a:p>
            <a:r>
              <a:rPr lang="en-US" sz="2000" dirty="0">
                <a:solidFill>
                  <a:schemeClr val="bg1"/>
                </a:solidFill>
              </a:rPr>
              <a:t>In Cost Reimbursable Contracts, the Buyer is required to reimburse Actual Cost of Work and an Agreed Upon Fee to the Seller for the Specified Work. The Specified Work is usually loosely defined in the agreement document. It is also called Cost Plus Contract.</a:t>
            </a:r>
          </a:p>
        </p:txBody>
      </p:sp>
      <p:pic>
        <p:nvPicPr>
          <p:cNvPr id="6" name="Picture 5">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2609794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570280079"/>
              </p:ext>
            </p:extLst>
          </p:nvPr>
        </p:nvGraphicFramePr>
        <p:xfrm>
          <a:off x="0" y="0"/>
          <a:ext cx="7805394" cy="7155331"/>
        </p:xfrm>
        <a:graphic>
          <a:graphicData uri="http://schemas.openxmlformats.org/drawingml/2006/table">
            <a:tbl>
              <a:tblPr firstRow="1" firstCol="1" bandRow="1">
                <a:tableStyleId>{5C22544A-7EE6-4342-B048-85BDC9FD1C3A}</a:tableStyleId>
              </a:tblPr>
              <a:tblGrid>
                <a:gridCol w="2089352">
                  <a:extLst>
                    <a:ext uri="{9D8B030D-6E8A-4147-A177-3AD203B41FA5}">
                      <a16:colId xmlns:a16="http://schemas.microsoft.com/office/drawing/2014/main" val="2941770356"/>
                    </a:ext>
                  </a:extLst>
                </a:gridCol>
                <a:gridCol w="2798994">
                  <a:extLst>
                    <a:ext uri="{9D8B030D-6E8A-4147-A177-3AD203B41FA5}">
                      <a16:colId xmlns:a16="http://schemas.microsoft.com/office/drawing/2014/main" val="2803709066"/>
                    </a:ext>
                  </a:extLst>
                </a:gridCol>
                <a:gridCol w="2917048">
                  <a:extLst>
                    <a:ext uri="{9D8B030D-6E8A-4147-A177-3AD203B41FA5}">
                      <a16:colId xmlns:a16="http://schemas.microsoft.com/office/drawing/2014/main" val="3861892368"/>
                    </a:ext>
                  </a:extLst>
                </a:gridCol>
              </a:tblGrid>
              <a:tr h="363338">
                <a:tc>
                  <a:txBody>
                    <a:bodyPr/>
                    <a:lstStyle/>
                    <a:p>
                      <a:pPr marL="0" marR="0">
                        <a:lnSpc>
                          <a:spcPct val="107000"/>
                        </a:lnSpc>
                        <a:spcBef>
                          <a:spcPts val="0"/>
                        </a:spcBef>
                        <a:spcAft>
                          <a:spcPts val="0"/>
                        </a:spcAft>
                      </a:pPr>
                      <a:r>
                        <a:rPr lang="en-US" sz="1200">
                          <a:effectLst/>
                        </a:rPr>
                        <a:t>Contract Attribute</a:t>
                      </a:r>
                      <a:endParaRPr lang="en-US" sz="120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nchor="ctr">
                    <a:solidFill>
                      <a:schemeClr val="accent4">
                        <a:lumMod val="50000"/>
                      </a:schemeClr>
                    </a:solidFill>
                  </a:tcPr>
                </a:tc>
                <a:tc>
                  <a:txBody>
                    <a:bodyPr/>
                    <a:lstStyle/>
                    <a:p>
                      <a:pPr marL="0" marR="0">
                        <a:lnSpc>
                          <a:spcPct val="107000"/>
                        </a:lnSpc>
                        <a:spcBef>
                          <a:spcPts val="0"/>
                        </a:spcBef>
                        <a:spcAft>
                          <a:spcPts val="0"/>
                        </a:spcAft>
                      </a:pPr>
                      <a:r>
                        <a:rPr lang="en-US" sz="1200">
                          <a:effectLst/>
                        </a:rPr>
                        <a:t>Buyer's Responsibility</a:t>
                      </a:r>
                      <a:endParaRPr lang="en-US" sz="120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nchor="ctr">
                    <a:solidFill>
                      <a:schemeClr val="accent4">
                        <a:lumMod val="50000"/>
                      </a:schemeClr>
                    </a:solidFill>
                  </a:tcPr>
                </a:tc>
                <a:tc>
                  <a:txBody>
                    <a:bodyPr/>
                    <a:lstStyle/>
                    <a:p>
                      <a:pPr marL="0" marR="0">
                        <a:lnSpc>
                          <a:spcPct val="107000"/>
                        </a:lnSpc>
                        <a:spcBef>
                          <a:spcPts val="0"/>
                        </a:spcBef>
                        <a:spcAft>
                          <a:spcPts val="0"/>
                        </a:spcAft>
                      </a:pPr>
                      <a:r>
                        <a:rPr lang="en-US" sz="1200" dirty="0">
                          <a:effectLst/>
                        </a:rPr>
                        <a:t>Seller's Responsibility</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nchor="ctr">
                    <a:solidFill>
                      <a:schemeClr val="accent4">
                        <a:lumMod val="50000"/>
                      </a:schemeClr>
                    </a:solidFill>
                  </a:tcPr>
                </a:tc>
                <a:extLst>
                  <a:ext uri="{0D108BD9-81ED-4DB2-BD59-A6C34878D82A}">
                    <a16:rowId xmlns:a16="http://schemas.microsoft.com/office/drawing/2014/main" val="2666555431"/>
                  </a:ext>
                </a:extLst>
              </a:tr>
              <a:tr h="1052683">
                <a:tc>
                  <a:txBody>
                    <a:bodyPr/>
                    <a:lstStyle/>
                    <a:p>
                      <a:pPr marL="0" marR="0">
                        <a:lnSpc>
                          <a:spcPct val="107000"/>
                        </a:lnSpc>
                        <a:spcBef>
                          <a:spcPts val="0"/>
                        </a:spcBef>
                        <a:spcAft>
                          <a:spcPts val="0"/>
                        </a:spcAft>
                      </a:pPr>
                      <a:r>
                        <a:rPr lang="en-US" sz="1200" dirty="0">
                          <a:effectLst/>
                        </a:rPr>
                        <a:t>Scope of Work is either undefined or loosely defined.</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solidFill>
                      <a:schemeClr val="accent4">
                        <a:lumMod val="50000"/>
                      </a:schemeClr>
                    </a:solidFill>
                  </a:tcPr>
                </a:tc>
                <a:tc>
                  <a:txBody>
                    <a:bodyPr/>
                    <a:lstStyle/>
                    <a:p>
                      <a:pPr marL="0" marR="0">
                        <a:lnSpc>
                          <a:spcPct val="107000"/>
                        </a:lnSpc>
                        <a:spcBef>
                          <a:spcPts val="0"/>
                        </a:spcBef>
                        <a:spcAft>
                          <a:spcPts val="0"/>
                        </a:spcAft>
                      </a:pPr>
                      <a:r>
                        <a:rPr lang="en-US" sz="1200" dirty="0">
                          <a:effectLst/>
                        </a:rPr>
                        <a:t>Buyer provides acceptance only after work is satisfactorily completed.</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tc>
                <a:tc>
                  <a:txBody>
                    <a:bodyPr/>
                    <a:lstStyle/>
                    <a:p>
                      <a:pPr marL="0" marR="0">
                        <a:lnSpc>
                          <a:spcPct val="107000"/>
                        </a:lnSpc>
                        <a:spcBef>
                          <a:spcPts val="0"/>
                        </a:spcBef>
                        <a:spcAft>
                          <a:spcPts val="0"/>
                        </a:spcAft>
                      </a:pPr>
                      <a:r>
                        <a:rPr lang="en-US" sz="1200" dirty="0">
                          <a:effectLst/>
                        </a:rPr>
                        <a:t>Seller has a legal obligation to complete the work as defined by the Buyer.</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tc>
                <a:extLst>
                  <a:ext uri="{0D108BD9-81ED-4DB2-BD59-A6C34878D82A}">
                    <a16:rowId xmlns:a16="http://schemas.microsoft.com/office/drawing/2014/main" val="2785048982"/>
                  </a:ext>
                </a:extLst>
              </a:tr>
              <a:tr h="1523648">
                <a:tc>
                  <a:txBody>
                    <a:bodyPr/>
                    <a:lstStyle/>
                    <a:p>
                      <a:pPr marL="0" marR="0">
                        <a:lnSpc>
                          <a:spcPct val="107000"/>
                        </a:lnSpc>
                        <a:spcBef>
                          <a:spcPts val="0"/>
                        </a:spcBef>
                        <a:spcAft>
                          <a:spcPts val="0"/>
                        </a:spcAft>
                      </a:pPr>
                      <a:r>
                        <a:rPr lang="en-US" sz="1200" dirty="0">
                          <a:effectLst/>
                        </a:rPr>
                        <a:t>Scope change (modification) is allowed as per the T&amp;C of the contract.</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solidFill>
                      <a:schemeClr val="accent4">
                        <a:lumMod val="50000"/>
                      </a:schemeClr>
                    </a:solidFill>
                  </a:tcPr>
                </a:tc>
                <a:tc>
                  <a:txBody>
                    <a:bodyPr/>
                    <a:lstStyle/>
                    <a:p>
                      <a:pPr marL="0" marR="0">
                        <a:lnSpc>
                          <a:spcPct val="107000"/>
                        </a:lnSpc>
                        <a:spcBef>
                          <a:spcPts val="0"/>
                        </a:spcBef>
                        <a:spcAft>
                          <a:spcPts val="0"/>
                        </a:spcAft>
                      </a:pPr>
                      <a:r>
                        <a:rPr lang="en-US" sz="1200" dirty="0">
                          <a:effectLst/>
                        </a:rPr>
                        <a:t>Buyer has a legal obligation to reimburse extra cost and additional fee that arises because of changes.</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tc>
                <a:tc>
                  <a:txBody>
                    <a:bodyPr/>
                    <a:lstStyle/>
                    <a:p>
                      <a:pPr marL="0" marR="0">
                        <a:lnSpc>
                          <a:spcPct val="107000"/>
                        </a:lnSpc>
                        <a:spcBef>
                          <a:spcPts val="0"/>
                        </a:spcBef>
                        <a:spcAft>
                          <a:spcPts val="0"/>
                        </a:spcAft>
                      </a:pPr>
                      <a:r>
                        <a:rPr lang="en-US" sz="1200" dirty="0">
                          <a:effectLst/>
                        </a:rPr>
                        <a:t>Seller can legally claim extra cost and additional fee that arises because of changes.</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tc>
                <a:extLst>
                  <a:ext uri="{0D108BD9-81ED-4DB2-BD59-A6C34878D82A}">
                    <a16:rowId xmlns:a16="http://schemas.microsoft.com/office/drawing/2014/main" val="4137670583"/>
                  </a:ext>
                </a:extLst>
              </a:tr>
              <a:tr h="1288166">
                <a:tc>
                  <a:txBody>
                    <a:bodyPr/>
                    <a:lstStyle/>
                    <a:p>
                      <a:pPr marL="0" marR="0">
                        <a:lnSpc>
                          <a:spcPct val="107000"/>
                        </a:lnSpc>
                        <a:spcBef>
                          <a:spcPts val="0"/>
                        </a:spcBef>
                        <a:spcAft>
                          <a:spcPts val="0"/>
                        </a:spcAft>
                      </a:pPr>
                      <a:r>
                        <a:rPr lang="en-US" sz="1200" dirty="0">
                          <a:effectLst/>
                        </a:rPr>
                        <a:t>Price is not fixed.</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solidFill>
                      <a:schemeClr val="accent4">
                        <a:lumMod val="50000"/>
                      </a:schemeClr>
                    </a:solidFill>
                  </a:tcPr>
                </a:tc>
                <a:tc>
                  <a:txBody>
                    <a:bodyPr/>
                    <a:lstStyle/>
                    <a:p>
                      <a:pPr marL="0" marR="0">
                        <a:lnSpc>
                          <a:spcPct val="107000"/>
                        </a:lnSpc>
                        <a:spcBef>
                          <a:spcPts val="0"/>
                        </a:spcBef>
                        <a:spcAft>
                          <a:spcPts val="0"/>
                        </a:spcAft>
                      </a:pPr>
                      <a:r>
                        <a:rPr lang="en-US" sz="1200" dirty="0">
                          <a:effectLst/>
                        </a:rPr>
                        <a:t>Buyer has a legal obligation to reimburse the Actual Cost and agreed upon fee to the Seller.</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tc>
                <a:tc>
                  <a:txBody>
                    <a:bodyPr/>
                    <a:lstStyle/>
                    <a:p>
                      <a:pPr marL="0" marR="0">
                        <a:lnSpc>
                          <a:spcPct val="107000"/>
                        </a:lnSpc>
                        <a:spcBef>
                          <a:spcPts val="0"/>
                        </a:spcBef>
                        <a:spcAft>
                          <a:spcPts val="0"/>
                        </a:spcAft>
                      </a:pPr>
                      <a:r>
                        <a:rPr lang="en-US" sz="1200" dirty="0">
                          <a:effectLst/>
                        </a:rPr>
                        <a:t>Seller can legally claim reimbursement of the Actual Cost and agreed upon fee after delivering the best effort.</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tc>
                <a:extLst>
                  <a:ext uri="{0D108BD9-81ED-4DB2-BD59-A6C34878D82A}">
                    <a16:rowId xmlns:a16="http://schemas.microsoft.com/office/drawing/2014/main" val="2989982275"/>
                  </a:ext>
                </a:extLst>
              </a:tr>
              <a:tr h="1052683">
                <a:tc>
                  <a:txBody>
                    <a:bodyPr/>
                    <a:lstStyle/>
                    <a:p>
                      <a:pPr marL="0" marR="0">
                        <a:lnSpc>
                          <a:spcPct val="107000"/>
                        </a:lnSpc>
                        <a:spcBef>
                          <a:spcPts val="0"/>
                        </a:spcBef>
                        <a:spcAft>
                          <a:spcPts val="0"/>
                        </a:spcAft>
                      </a:pPr>
                      <a:r>
                        <a:rPr lang="en-US" sz="1200" dirty="0">
                          <a:effectLst/>
                        </a:rPr>
                        <a:t>Contract Fee is well defined.</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solidFill>
                      <a:schemeClr val="accent4">
                        <a:lumMod val="50000"/>
                      </a:schemeClr>
                    </a:solidFill>
                  </a:tcPr>
                </a:tc>
                <a:tc>
                  <a:txBody>
                    <a:bodyPr/>
                    <a:lstStyle/>
                    <a:p>
                      <a:pPr marL="0" marR="0">
                        <a:lnSpc>
                          <a:spcPct val="107000"/>
                        </a:lnSpc>
                        <a:spcBef>
                          <a:spcPts val="0"/>
                        </a:spcBef>
                        <a:spcAft>
                          <a:spcPts val="0"/>
                        </a:spcAft>
                      </a:pPr>
                      <a:r>
                        <a:rPr lang="en-US" sz="1200" dirty="0">
                          <a:effectLst/>
                        </a:rPr>
                        <a:t>Buyer has a legal obligation to pay the agreed upon Fee to the Seller.</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tc>
                <a:tc>
                  <a:txBody>
                    <a:bodyPr/>
                    <a:lstStyle/>
                    <a:p>
                      <a:pPr marL="0" marR="0">
                        <a:lnSpc>
                          <a:spcPct val="107000"/>
                        </a:lnSpc>
                        <a:spcBef>
                          <a:spcPts val="0"/>
                        </a:spcBef>
                        <a:spcAft>
                          <a:spcPts val="0"/>
                        </a:spcAft>
                      </a:pPr>
                      <a:r>
                        <a:rPr lang="en-US" sz="1200" dirty="0">
                          <a:effectLst/>
                        </a:rPr>
                        <a:t>Seller can legally claim Fee after delivering the best effort.</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tc>
                <a:extLst>
                  <a:ext uri="{0D108BD9-81ED-4DB2-BD59-A6C34878D82A}">
                    <a16:rowId xmlns:a16="http://schemas.microsoft.com/office/drawing/2014/main" val="1095684242"/>
                  </a:ext>
                </a:extLst>
              </a:tr>
              <a:tr h="586647">
                <a:tc>
                  <a:txBody>
                    <a:bodyPr/>
                    <a:lstStyle/>
                    <a:p>
                      <a:pPr marL="0" marR="0">
                        <a:lnSpc>
                          <a:spcPct val="107000"/>
                        </a:lnSpc>
                        <a:spcBef>
                          <a:spcPts val="0"/>
                        </a:spcBef>
                        <a:spcAft>
                          <a:spcPts val="0"/>
                        </a:spcAft>
                      </a:pPr>
                      <a:r>
                        <a:rPr lang="en-US" sz="1200" dirty="0">
                          <a:effectLst/>
                        </a:rPr>
                        <a:t>Cost Risk is in favor of the Seller.</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solidFill>
                      <a:schemeClr val="accent4">
                        <a:lumMod val="50000"/>
                      </a:schemeClr>
                    </a:solidFill>
                  </a:tcPr>
                </a:tc>
                <a:tc>
                  <a:txBody>
                    <a:bodyPr/>
                    <a:lstStyle/>
                    <a:p>
                      <a:pPr marL="0" marR="0">
                        <a:lnSpc>
                          <a:spcPct val="107000"/>
                        </a:lnSpc>
                        <a:spcBef>
                          <a:spcPts val="0"/>
                        </a:spcBef>
                        <a:spcAft>
                          <a:spcPts val="0"/>
                        </a:spcAft>
                      </a:pPr>
                      <a:r>
                        <a:rPr lang="en-US" sz="1200" dirty="0">
                          <a:effectLst/>
                        </a:rPr>
                        <a:t>Buyer has maximum Cost Risk.</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tc>
                <a:tc>
                  <a:txBody>
                    <a:bodyPr/>
                    <a:lstStyle/>
                    <a:p>
                      <a:pPr marL="0" marR="0">
                        <a:lnSpc>
                          <a:spcPct val="107000"/>
                        </a:lnSpc>
                        <a:spcBef>
                          <a:spcPts val="0"/>
                        </a:spcBef>
                        <a:spcAft>
                          <a:spcPts val="0"/>
                        </a:spcAft>
                      </a:pPr>
                      <a:r>
                        <a:rPr lang="en-US" sz="1200" dirty="0">
                          <a:effectLst/>
                        </a:rPr>
                        <a:t>Seller has almost no Risk of losing money.</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tc>
                <a:extLst>
                  <a:ext uri="{0D108BD9-81ED-4DB2-BD59-A6C34878D82A}">
                    <a16:rowId xmlns:a16="http://schemas.microsoft.com/office/drawing/2014/main" val="1304301927"/>
                  </a:ext>
                </a:extLst>
              </a:tr>
              <a:tr h="1288166">
                <a:tc>
                  <a:txBody>
                    <a:bodyPr/>
                    <a:lstStyle/>
                    <a:p>
                      <a:pPr marL="0" marR="0">
                        <a:lnSpc>
                          <a:spcPct val="107000"/>
                        </a:lnSpc>
                        <a:spcBef>
                          <a:spcPts val="0"/>
                        </a:spcBef>
                        <a:spcAft>
                          <a:spcPts val="0"/>
                        </a:spcAft>
                      </a:pPr>
                      <a:r>
                        <a:rPr lang="en-US" sz="1200" dirty="0">
                          <a:effectLst/>
                        </a:rPr>
                        <a:t>When is this used?</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solidFill>
                      <a:schemeClr val="accent4">
                        <a:lumMod val="50000"/>
                      </a:schemeClr>
                    </a:solidFill>
                  </a:tcPr>
                </a:tc>
                <a:tc>
                  <a:txBody>
                    <a:bodyPr/>
                    <a:lstStyle/>
                    <a:p>
                      <a:pPr marL="0" marR="0">
                        <a:lnSpc>
                          <a:spcPct val="107000"/>
                        </a:lnSpc>
                        <a:spcBef>
                          <a:spcPts val="0"/>
                        </a:spcBef>
                        <a:spcAft>
                          <a:spcPts val="0"/>
                        </a:spcAft>
                      </a:pPr>
                      <a:r>
                        <a:rPr lang="en-US" sz="1200" dirty="0">
                          <a:effectLst/>
                        </a:rPr>
                        <a:t>Buyer is unable to define Scope of Work due to lack of information or for some other </a:t>
                      </a:r>
                      <a:r>
                        <a:rPr lang="en-US" sz="1200" dirty="0" smtClean="0">
                          <a:effectLst/>
                        </a:rPr>
                        <a:t>reason.</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tc>
                <a:tc>
                  <a:txBody>
                    <a:bodyPr/>
                    <a:lstStyle/>
                    <a:p>
                      <a:pPr marL="0" marR="0">
                        <a:lnSpc>
                          <a:spcPct val="107000"/>
                        </a:lnSpc>
                        <a:spcBef>
                          <a:spcPts val="0"/>
                        </a:spcBef>
                        <a:spcAft>
                          <a:spcPts val="0"/>
                        </a:spcAft>
                      </a:pPr>
                      <a:r>
                        <a:rPr lang="en-US" sz="1200" dirty="0">
                          <a:effectLst/>
                        </a:rPr>
                        <a:t>Seller cannot estimate Cost due to absence of well defined Scope of Work and changing economic conditions.</a:t>
                      </a:r>
                      <a:endParaRPr lang="en-US" sz="1200" dirty="0">
                        <a:effectLst/>
                        <a:latin typeface="Calibri" panose="020F0502020204030204" pitchFamily="34" charset="0"/>
                        <a:ea typeface="Calibri" panose="020F0502020204030204" pitchFamily="34" charset="0"/>
                        <a:cs typeface="Arial" panose="020B0604020202020204" pitchFamily="34" charset="0"/>
                      </a:endParaRPr>
                    </a:p>
                  </a:txBody>
                  <a:tcPr marL="61360" marR="61360" marT="61360" marB="61360"/>
                </a:tc>
                <a:extLst>
                  <a:ext uri="{0D108BD9-81ED-4DB2-BD59-A6C34878D82A}">
                    <a16:rowId xmlns:a16="http://schemas.microsoft.com/office/drawing/2014/main" val="1951226408"/>
                  </a:ext>
                </a:extLst>
              </a:tr>
            </a:tbl>
          </a:graphicData>
        </a:graphic>
      </p:graphicFrame>
    </p:spTree>
    <p:extLst>
      <p:ext uri="{BB962C8B-B14F-4D97-AF65-F5344CB8AC3E}">
        <p14:creationId xmlns:p14="http://schemas.microsoft.com/office/powerpoint/2010/main" val="257987365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46668" y="0"/>
            <a:ext cx="2387192"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smtClean="0">
                <a:solidFill>
                  <a:schemeClr val="accent5"/>
                </a:solidFill>
                <a:effectLst>
                  <a:outerShdw blurRad="38100" dist="38100" dir="2700000" algn="tl">
                    <a:srgbClr val="000000">
                      <a:alpha val="43137"/>
                    </a:srgbClr>
                  </a:outerShdw>
                </a:effectLst>
              </a:rPr>
              <a:t>Contract types</a:t>
            </a:r>
            <a:endParaRPr lang="en-US" sz="2400" b="1" dirty="0">
              <a:solidFill>
                <a:schemeClr val="accent5"/>
              </a:solidFill>
              <a:effectLst>
                <a:outerShdw blurRad="38100" dist="38100" dir="2700000" algn="tl">
                  <a:srgbClr val="000000">
                    <a:alpha val="43137"/>
                  </a:srgbClr>
                </a:outerShdw>
              </a:effectLst>
            </a:endParaRPr>
          </a:p>
        </p:txBody>
      </p:sp>
      <p:sp>
        <p:nvSpPr>
          <p:cNvPr id="13" name="Rectangle 12"/>
          <p:cNvSpPr/>
          <p:nvPr/>
        </p:nvSpPr>
        <p:spPr>
          <a:xfrm>
            <a:off x="3308809" y="1243928"/>
            <a:ext cx="6096000" cy="830997"/>
          </a:xfrm>
          <a:prstGeom prst="rect">
            <a:avLst/>
          </a:prstGeom>
          <a:ln>
            <a:solidFill>
              <a:schemeClr val="bg1"/>
            </a:solidFill>
          </a:ln>
          <a:effectLst>
            <a:outerShdw blurRad="50800" dist="38100" dir="2700000" algn="tl" rotWithShape="0">
              <a:prstClr val="black">
                <a:alpha val="40000"/>
              </a:prstClr>
            </a:outerShdw>
          </a:effectLst>
        </p:spPr>
        <p:txBody>
          <a:bodyPr>
            <a:spAutoFit/>
          </a:bodyPr>
          <a:lstStyle/>
          <a:p>
            <a:pPr algn="ctr"/>
            <a:r>
              <a:rPr lang="en-US" sz="2400" b="1" dirty="0" smtClean="0">
                <a:solidFill>
                  <a:srgbClr val="FF0000"/>
                </a:solidFill>
                <a:effectLst>
                  <a:outerShdw blurRad="38100" dist="38100" dir="2700000" algn="tl">
                    <a:srgbClr val="000000">
                      <a:alpha val="43137"/>
                    </a:srgbClr>
                  </a:outerShdw>
                </a:effectLst>
              </a:rPr>
              <a:t>Examples of Cost </a:t>
            </a:r>
            <a:r>
              <a:rPr lang="en-US" sz="2400" b="1" dirty="0">
                <a:solidFill>
                  <a:srgbClr val="FF0000"/>
                </a:solidFill>
                <a:effectLst>
                  <a:outerShdw blurRad="38100" dist="38100" dir="2700000" algn="tl">
                    <a:srgbClr val="000000">
                      <a:alpha val="43137"/>
                    </a:srgbClr>
                  </a:outerShdw>
                </a:effectLst>
              </a:rPr>
              <a:t>Reimbursable Contracts</a:t>
            </a:r>
          </a:p>
        </p:txBody>
      </p:sp>
      <p:sp>
        <p:nvSpPr>
          <p:cNvPr id="3" name="Rectangle 2"/>
          <p:cNvSpPr/>
          <p:nvPr/>
        </p:nvSpPr>
        <p:spPr>
          <a:xfrm>
            <a:off x="0" y="2357027"/>
            <a:ext cx="6096000" cy="1015663"/>
          </a:xfrm>
          <a:prstGeom prst="rect">
            <a:avLst/>
          </a:prstGeom>
          <a:solidFill>
            <a:schemeClr val="accent2">
              <a:lumMod val="20000"/>
              <a:lumOff val="80000"/>
            </a:schemeClr>
          </a:solidFill>
          <a:ln>
            <a:solidFill>
              <a:schemeClr val="tx1"/>
            </a:solidFill>
          </a:ln>
        </p:spPr>
        <p:txBody>
          <a:bodyPr>
            <a:spAutoFit/>
          </a:bodyPr>
          <a:lstStyle/>
          <a:p>
            <a:pPr lvl="0"/>
            <a:r>
              <a:rPr lang="en-US" sz="2000" dirty="0">
                <a:solidFill>
                  <a:schemeClr val="bg1"/>
                </a:solidFill>
              </a:rPr>
              <a:t>L</a:t>
            </a:r>
            <a:r>
              <a:rPr lang="en-US" sz="2000" dirty="0" smtClean="0">
                <a:solidFill>
                  <a:schemeClr val="bg1"/>
                </a:solidFill>
              </a:rPr>
              <a:t>arge </a:t>
            </a:r>
            <a:r>
              <a:rPr lang="en-US" sz="2000" dirty="0">
                <a:solidFill>
                  <a:schemeClr val="bg1"/>
                </a:solidFill>
              </a:rPr>
              <a:t>infrastructure projects where cost of goods changes from time to time e.g. cost of cement bags.</a:t>
            </a:r>
          </a:p>
        </p:txBody>
      </p:sp>
      <p:sp>
        <p:nvSpPr>
          <p:cNvPr id="7" name="Rectangle 6"/>
          <p:cNvSpPr/>
          <p:nvPr/>
        </p:nvSpPr>
        <p:spPr>
          <a:xfrm>
            <a:off x="0" y="4023671"/>
            <a:ext cx="6096000" cy="707886"/>
          </a:xfrm>
          <a:prstGeom prst="rect">
            <a:avLst/>
          </a:prstGeom>
          <a:solidFill>
            <a:schemeClr val="accent2">
              <a:lumMod val="20000"/>
              <a:lumOff val="80000"/>
            </a:schemeClr>
          </a:solidFill>
          <a:ln>
            <a:solidFill>
              <a:schemeClr val="tx1"/>
            </a:solidFill>
          </a:ln>
        </p:spPr>
        <p:txBody>
          <a:bodyPr>
            <a:spAutoFit/>
          </a:bodyPr>
          <a:lstStyle/>
          <a:p>
            <a:pPr lvl="0"/>
            <a:r>
              <a:rPr lang="en-US" sz="2000" dirty="0">
                <a:solidFill>
                  <a:schemeClr val="bg1"/>
                </a:solidFill>
              </a:rPr>
              <a:t>P</a:t>
            </a:r>
            <a:r>
              <a:rPr lang="en-US" sz="2000" dirty="0" smtClean="0">
                <a:solidFill>
                  <a:schemeClr val="bg1"/>
                </a:solidFill>
              </a:rPr>
              <a:t>rojects </a:t>
            </a:r>
            <a:r>
              <a:rPr lang="en-US" sz="2000" dirty="0">
                <a:solidFill>
                  <a:schemeClr val="bg1"/>
                </a:solidFill>
              </a:rPr>
              <a:t>involving lot of travel by project personnel.</a:t>
            </a:r>
          </a:p>
        </p:txBody>
      </p:sp>
      <p:pic>
        <p:nvPicPr>
          <p:cNvPr id="6" name="Picture 5">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1599" y="-20354"/>
            <a:ext cx="1085476" cy="376091"/>
          </a:xfrm>
          <a:prstGeom prst="rect">
            <a:avLst/>
          </a:prstGeom>
        </p:spPr>
      </p:pic>
    </p:spTree>
    <p:extLst>
      <p:ext uri="{BB962C8B-B14F-4D97-AF65-F5344CB8AC3E}">
        <p14:creationId xmlns:p14="http://schemas.microsoft.com/office/powerpoint/2010/main" val="2542954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4973" y="-499621"/>
            <a:ext cx="7477027" cy="7437749"/>
          </a:xfrm>
          <a:prstGeom prst="rect">
            <a:avLst/>
          </a:prstGeom>
        </p:spPr>
      </p:pic>
    </p:spTree>
    <p:extLst>
      <p:ext uri="{BB962C8B-B14F-4D97-AF65-F5344CB8AC3E}">
        <p14:creationId xmlns:p14="http://schemas.microsoft.com/office/powerpoint/2010/main" val="369752455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Damask</Template>
  <TotalTime>3219</TotalTime>
  <Words>3906</Words>
  <Application>Microsoft Office PowerPoint</Application>
  <PresentationFormat>Widescreen</PresentationFormat>
  <Paragraphs>294</Paragraphs>
  <Slides>51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Arial</vt:lpstr>
      <vt:lpstr>Bookman Old Style</vt:lpstr>
      <vt:lpstr>Calibri</vt:lpstr>
      <vt:lpstr>LiberationSerif</vt:lpstr>
      <vt:lpstr>Rockwell</vt:lpstr>
      <vt:lpstr>Times New Roman</vt:lpstr>
      <vt:lpstr>Damask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Merna Emad</dc:creator>
  <cp:lastModifiedBy>Merna Emad</cp:lastModifiedBy>
  <cp:revision>78</cp:revision>
  <dcterms:created xsi:type="dcterms:W3CDTF">2022-09-25T19:21:25Z</dcterms:created>
  <dcterms:modified xsi:type="dcterms:W3CDTF">2024-03-01T21:55:42Z</dcterms:modified>
</cp:coreProperties>
</file>