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5"/>
  </p:notesMasterIdLst>
  <p:sldIdLst>
    <p:sldId id="480" r:id="rId5"/>
    <p:sldId id="303" r:id="rId6"/>
    <p:sldId id="493" r:id="rId7"/>
    <p:sldId id="501" r:id="rId8"/>
    <p:sldId id="498" r:id="rId9"/>
    <p:sldId id="505" r:id="rId10"/>
    <p:sldId id="313" r:id="rId11"/>
    <p:sldId id="506" r:id="rId12"/>
    <p:sldId id="507" r:id="rId13"/>
    <p:sldId id="494" r:id="rId14"/>
    <p:sldId id="496" r:id="rId15"/>
    <p:sldId id="495" r:id="rId16"/>
    <p:sldId id="489" r:id="rId17"/>
    <p:sldId id="508" r:id="rId18"/>
    <p:sldId id="276" r:id="rId19"/>
    <p:sldId id="497" r:id="rId20"/>
    <p:sldId id="488" r:id="rId21"/>
    <p:sldId id="503" r:id="rId22"/>
    <p:sldId id="504" r:id="rId23"/>
    <p:sldId id="499" r:id="rId24"/>
    <p:sldId id="500" r:id="rId25"/>
    <p:sldId id="509" r:id="rId26"/>
    <p:sldId id="510" r:id="rId27"/>
    <p:sldId id="511" r:id="rId28"/>
    <p:sldId id="512" r:id="rId29"/>
    <p:sldId id="513" r:id="rId30"/>
    <p:sldId id="514" r:id="rId31"/>
    <p:sldId id="515" r:id="rId32"/>
    <p:sldId id="306"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3"/>
            <p14:sldId id="501"/>
            <p14:sldId id="498"/>
            <p14:sldId id="505"/>
            <p14:sldId id="313"/>
            <p14:sldId id="506"/>
            <p14:sldId id="507"/>
            <p14:sldId id="494"/>
            <p14:sldId id="496"/>
            <p14:sldId id="495"/>
            <p14:sldId id="489"/>
            <p14:sldId id="508"/>
            <p14:sldId id="276"/>
            <p14:sldId id="497"/>
            <p14:sldId id="488"/>
            <p14:sldId id="503"/>
            <p14:sldId id="504"/>
            <p14:sldId id="499"/>
            <p14:sldId id="500"/>
            <p14:sldId id="509"/>
            <p14:sldId id="510"/>
            <p14:sldId id="511"/>
            <p14:sldId id="512"/>
            <p14:sldId id="513"/>
            <p14:sldId id="514"/>
            <p14:sldId id="515"/>
            <p14:sldId id="3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61928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95233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498580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315743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87817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1719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01329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bahthi.org/ar/services"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62300" y="3706630"/>
            <a:ext cx="3241952" cy="523220"/>
          </a:xfrm>
          <a:prstGeom prst="rect">
            <a:avLst/>
          </a:prstGeom>
          <a:noFill/>
        </p:spPr>
        <p:txBody>
          <a:bodyPr wrap="square" rtlCol="0">
            <a:spAutoFit/>
          </a:bodyPr>
          <a:lstStyle/>
          <a:p>
            <a:r>
              <a:rPr lang="en-US" sz="2800" b="1" dirty="0">
                <a:solidFill>
                  <a:srgbClr val="4472C4"/>
                </a:solidFill>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390968" y="4504629"/>
            <a:ext cx="3516608" cy="74620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000" b="1" dirty="0">
                <a:solidFill>
                  <a:schemeClr val="tx1"/>
                </a:solidFill>
                <a:latin typeface="Times New Roman" panose="02020603050405020304" pitchFamily="18" charset="0"/>
                <a:cs typeface="Times New Roman" panose="02020603050405020304" pitchFamily="18" charset="0"/>
              </a:rPr>
              <a:t>د/ سنية سبع </a:t>
            </a:r>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5565228" y="3685086"/>
            <a:ext cx="5344510" cy="107634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كتابة مقدمة الدراسة </a:t>
            </a:r>
          </a:p>
        </p:txBody>
      </p:sp>
      <p:sp>
        <p:nvSpPr>
          <p:cNvPr id="3" name="TextBox 2"/>
          <p:cNvSpPr txBox="1"/>
          <p:nvPr/>
        </p:nvSpPr>
        <p:spPr>
          <a:xfrm>
            <a:off x="8736496" y="6292631"/>
            <a:ext cx="3144329" cy="400110"/>
          </a:xfrm>
          <a:prstGeom prst="rect">
            <a:avLst/>
          </a:prstGeom>
          <a:noFill/>
        </p:spPr>
        <p:txBody>
          <a:bodyPr wrap="square" rtlCol="0">
            <a:spAutoFit/>
          </a:bodyPr>
          <a:lstStyle/>
          <a:p>
            <a:pPr algn="ctr"/>
            <a:r>
              <a:rPr lang="en-US" sz="2000" b="1" dirty="0">
                <a:solidFill>
                  <a:schemeClr val="bg1"/>
                </a:solidFill>
              </a:rPr>
              <a:t>www.midocean.edu.km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14050" y="2556740"/>
            <a:ext cx="10541000" cy="259975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إنّ مقدمة البحث ذات أهمية في تهيئة القارئ من أجل الإستمرار في القراءة ومعرفة ما يحتويه البحث، ففي المقدمة توجد الفكرة الرئيسية للبحث وأهدافه ومناهجه كما أنّها تمهيد له، فمقدمة البحث ليست الإهداء أو التعريف </a:t>
            </a:r>
            <a:r>
              <a:rPr lang="ar-EG" sz="2800" b="1">
                <a:effectLst/>
                <a:latin typeface="Calibri" panose="020F0502020204030204" pitchFamily="34" charset="0"/>
                <a:ea typeface="Times New Roman" panose="02020603050405020304" pitchFamily="18" charset="0"/>
                <a:cs typeface="Arial" panose="020B0604020202020204" pitchFamily="34" charset="0"/>
              </a:rPr>
              <a:t>عن</a:t>
            </a:r>
            <a:r>
              <a:rPr lang="ar-SA" sz="2800" b="1">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البحث فقط أو أنّها نص فائض عن الدراسة، بل هي جزء مهم وأصيل من أجزاء البحث العلمي لا يُمكن الإستغناء عنها</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6090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2247660"/>
            <a:ext cx="10541000" cy="3246081"/>
          </a:xfrm>
          <a:prstGeom prst="rect">
            <a:avLst/>
          </a:prstGeom>
          <a:noFill/>
        </p:spPr>
        <p:txBody>
          <a:bodyPr wrap="square" rtlCol="0">
            <a:spAutoFit/>
          </a:bodyPr>
          <a:lstStyle/>
          <a:p>
            <a:pPr algn="just" rtl="1">
              <a:lnSpc>
                <a:spcPct val="150000"/>
              </a:lnSpc>
            </a:pPr>
            <a:r>
              <a:rPr lang="ar-SA" sz="28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فهى الصفحات القليلة التى فى خطة البحث ويفترض أن تشرح مشكلة البحث بشكل موجز ، وتوضح تحت أى موضوع يندرج البحث .. </a:t>
            </a:r>
          </a:p>
          <a:p>
            <a:pPr algn="just" rtl="1">
              <a:lnSpc>
                <a:spcPct val="150000"/>
              </a:lnSpc>
            </a:pPr>
            <a:r>
              <a:rPr lang="ar-EG" sz="2800" b="1" dirty="0">
                <a:latin typeface="Calibri" panose="020F0502020204030204" pitchFamily="34" charset="0"/>
                <a:cs typeface="Arial" panose="020B0604020202020204" pitchFamily="34" charset="0"/>
              </a:rPr>
              <a:t>مقدمة البحث ليست كلاما إنشائيا يصوغه الباحث , إنما هى عملية تقديم واعية لموضوع البحث وأبعاده ومنطلقاته وأهميته ..لذلك يجب أن يحرص الباحث على تقديم صورة واضحة عن البحث ويظهر من خلالها مدى وعيه واطلاعه وخبرته. </a:t>
            </a:r>
            <a:endParaRPr lang="en-US" sz="2800" b="1"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C837F01-544F-617A-91DE-B7F6189BD00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18795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25252"/>
          </a:xfrm>
          <a:prstGeom prst="rect">
            <a:avLst/>
          </a:prstGeom>
          <a:noFill/>
        </p:spPr>
        <p:txBody>
          <a:bodyPr wrap="square" rtlCol="0">
            <a:spAutoFit/>
          </a:bodyPr>
          <a:lstStyle/>
          <a:p>
            <a:pPr marL="0" marR="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تعتبر مقدمة البحث العلمي من أهم الخطوات والعناصر الّتي يجب تسليط الضوء عليها عند البدء بالبحث، إذ تعمل على التركيز على الموضوع أو المغزى الذي تسعى إليه الدراسة بالإضافة إلى وصف مدى حجم المشكلة بالنسبة للباحث، وتكون المقدمة كالهرم تبدأ بالتطرّق إلى الأمور العامة ثم الأقل عمومية، فالأقل، فالأقل حتى نصل إلى تسليط الضوء على محتوى البحث وموضوعه بشكل خاص</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9347A9F-55DD-C546-6C5C-CE826E843B3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37293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685495"/>
            <a:ext cx="10604500" cy="4536819"/>
          </a:xfrm>
          <a:prstGeom prst="rect">
            <a:avLst/>
          </a:prstGeom>
          <a:noFill/>
        </p:spPr>
        <p:txBody>
          <a:bodyPr wrap="square" rtlCol="0">
            <a:spAutoFit/>
          </a:bodyPr>
          <a:lstStyle/>
          <a:p>
            <a:pPr algn="r" rtl="1">
              <a:lnSpc>
                <a:spcPct val="150000"/>
              </a:lnSpc>
            </a:pPr>
            <a:r>
              <a:rPr lang="ar-EG" sz="2800" b="1" i="0" dirty="0">
                <a:effectLst/>
                <a:latin typeface="Arial" panose="020B0604020202020204" pitchFamily="34" charset="0"/>
              </a:rPr>
              <a:t>تُعرَف مقدمة البحث على أنها الجزء الأول في الدراسة البحثية الذي يأتي في بداية البحث ويتعلق بتوضيح الخلفية العلمية للمشكلة وتحديد هدف البحث وما يعرف بالسؤال البحثي وشرح نطاق الدراسة.</a:t>
            </a:r>
            <a:endParaRPr lang="ar-EG" sz="2800" b="1" i="0" dirty="0">
              <a:effectLst/>
              <a:latin typeface="Tajawal"/>
            </a:endParaRPr>
          </a:p>
          <a:p>
            <a:pPr algn="r" rtl="1">
              <a:lnSpc>
                <a:spcPct val="150000"/>
              </a:lnSpc>
            </a:pPr>
            <a:r>
              <a:rPr lang="ar-EG" sz="2800" b="1" i="0" dirty="0">
                <a:effectLst/>
                <a:latin typeface="Arial" panose="020B0604020202020204" pitchFamily="34" charset="0"/>
              </a:rPr>
              <a:t>إن مفهوم المقدمة يُركز على إبراز أهمية الموضوع المدروس وتبسيطه للقارئ، وذلك من خلال تقديم حقائق ومعلومات تشجع القارئ على الاهتمام بموضوع البحث ومتابعة الدراسة بشكل كامل،</a:t>
            </a:r>
            <a:r>
              <a:rPr lang="ar-EG" sz="2800" b="1" i="0" dirty="0">
                <a:effectLst/>
                <a:latin typeface="Calibri" panose="020F0502020204030204" pitchFamily="34" charset="0"/>
              </a:rPr>
              <a:t> </a:t>
            </a:r>
            <a:r>
              <a:rPr lang="ar-EG" sz="2800" b="1" i="0" dirty="0">
                <a:effectLst/>
                <a:latin typeface="Arial" panose="020B0604020202020204" pitchFamily="34" charset="0"/>
              </a:rPr>
              <a:t>من خلال كتابة المقدمة بشكل صحيح، يكون للباحث القدرة على إثبات مصداقية البحث وتوضح انتشار الموضوع وأهميته في المجتمع العلمي.</a:t>
            </a:r>
            <a:endParaRPr lang="ar-EG" sz="2800" b="1" i="0" dirty="0">
              <a:effectLst/>
              <a:latin typeface="Tajaw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58B7D7A-2025-959E-E52F-B1A36D298251}"/>
              </a:ext>
            </a:extLst>
          </p:cNvPr>
          <p:cNvSpPr txBox="1"/>
          <p:nvPr/>
        </p:nvSpPr>
        <p:spPr>
          <a:xfrm>
            <a:off x="3171125" y="1079439"/>
            <a:ext cx="6093500" cy="523220"/>
          </a:xfrm>
          <a:prstGeom prst="rect">
            <a:avLst/>
          </a:prstGeom>
          <a:noFill/>
        </p:spPr>
        <p:txBody>
          <a:bodyPr wrap="square">
            <a:spAutoFit/>
          </a:bodyPr>
          <a:lstStyle/>
          <a:p>
            <a:pPr algn="ctr"/>
            <a:r>
              <a:rPr lang="ar-EG" sz="2800" b="1" dirty="0">
                <a:solidFill>
                  <a:srgbClr val="002060"/>
                </a:solidFill>
                <a:latin typeface="Times New Roman" panose="02020603050405020304" pitchFamily="18" charset="0"/>
                <a:cs typeface="Times New Roman" panose="02020603050405020304" pitchFamily="18" charset="0"/>
              </a:rPr>
              <a:t>مقدمة البحث العلمى وأهميتها</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1FE9A2E-F17D-76CA-FCD3-69FA071F09E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62535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529108"/>
          </a:xfrm>
          <a:prstGeom prst="rect">
            <a:avLst/>
          </a:prstGeom>
          <a:noFill/>
        </p:spPr>
        <p:txBody>
          <a:bodyPr wrap="square" rtlCol="0">
            <a:spAutoFit/>
          </a:bodyPr>
          <a:lstStyle/>
          <a:p>
            <a:pPr marR="0" lvl="0" algn="justLow" rtl="1">
              <a:lnSpc>
                <a:spcPct val="115000"/>
              </a:lnSpc>
              <a:spcBef>
                <a:spcPts val="0"/>
              </a:spcBef>
              <a:spcAft>
                <a:spcPts val="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تعتبر المقدمة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Introduction) </a:t>
            </a:r>
            <a:r>
              <a:rPr lang="ar-SA" sz="2800" b="1" dirty="0">
                <a:effectLst/>
                <a:latin typeface="Calibri" panose="020F0502020204030204" pitchFamily="34" charset="0"/>
                <a:ea typeface="Times New Roman" panose="02020603050405020304" pitchFamily="18" charset="0"/>
                <a:cs typeface="Arial" panose="020B0604020202020204" pitchFamily="34" charset="0"/>
              </a:rPr>
              <a:t>من أهمّ مكوّنات خطة البحث، وتتضمن خلفية البحث، وأهميته، والهدف منه، والمشاكل التي يعالجها، مع مراعاة التركيز بشكلٍ دقيقٍ على موضوعه. الدراسات السابقة: في هذا الجزء من البحث، يتمّ رصد الأبحاث والدراسات السابقة </a:t>
            </a:r>
            <a:r>
              <a:rPr lang="en-US" sz="2800" b="1" dirty="0">
                <a:effectLst/>
                <a:latin typeface="Calibri" panose="020F0502020204030204" pitchFamily="34" charset="0"/>
                <a:ea typeface="Times New Roman" panose="02020603050405020304" pitchFamily="18" charset="0"/>
                <a:cs typeface="Arial" panose="020B0604020202020204" pitchFamily="34" charset="0"/>
              </a:rPr>
              <a:t>: Literature Review- </a:t>
            </a:r>
            <a:r>
              <a:rPr lang="ar-SA" sz="2800" b="1" dirty="0">
                <a:effectLst/>
                <a:latin typeface="Calibri" panose="020F0502020204030204" pitchFamily="34" charset="0"/>
                <a:ea typeface="Times New Roman" panose="02020603050405020304" pitchFamily="18" charset="0"/>
                <a:cs typeface="Arial" panose="020B0604020202020204" pitchFamily="34" charset="0"/>
              </a:rPr>
              <a:t> </a:t>
            </a:r>
            <a:r>
              <a:rPr lang="ar-EG" sz="2800" b="1" dirty="0">
                <a:effectLst/>
                <a:latin typeface="Calibri" panose="020F0502020204030204" pitchFamily="34" charset="0"/>
                <a:ea typeface="Times New Roman" panose="02020603050405020304" pitchFamily="18" charset="0"/>
                <a:cs typeface="Arial" panose="020B0604020202020204" pitchFamily="34" charset="0"/>
              </a:rPr>
              <a:t>-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التي تتعلّق بموضوع البحث، وأهميته، وتوضيح الأسباب التي شجعت</a:t>
            </a:r>
            <a:r>
              <a:rPr lang="ar-EG" sz="2800" b="1" dirty="0">
                <a:effectLst/>
                <a:latin typeface="Calibri" panose="020F0502020204030204" pitchFamily="34" charset="0"/>
                <a:ea typeface="Times New Roman" panose="02020603050405020304" pitchFamily="18" charset="0"/>
                <a:cs typeface="Arial" panose="020B0604020202020204" pitchFamily="34" charset="0"/>
              </a:rPr>
              <a:t> 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على مواصلة البحث في نفس الموضوع.</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DDFC1A5-7E03-2361-A7F2-7945C353A663}"/>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07000"/>
              </a:lnSpc>
              <a:spcBef>
                <a:spcPts val="0"/>
              </a:spcBef>
              <a:spcAft>
                <a:spcPts val="0"/>
              </a:spcAft>
            </a:pPr>
            <a:r>
              <a:rPr lang="ar-EG" sz="28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أهمية مقدمة الدراسة</a:t>
            </a:r>
            <a:endParaRPr lang="en-US" sz="28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729727"/>
            <a:ext cx="8417320" cy="4524315"/>
          </a:xfrm>
          <a:prstGeom prst="rect">
            <a:avLst/>
          </a:prstGeom>
          <a:noFill/>
        </p:spPr>
        <p:txBody>
          <a:bodyPr wrap="square" rtlCol="0">
            <a:spAutoFit/>
          </a:bodyPr>
          <a:lstStyle/>
          <a:p>
            <a:pPr algn="r" rtl="1"/>
            <a:r>
              <a:rPr lang="ar-EG" sz="2400" b="1" i="0" dirty="0">
                <a:effectLst/>
                <a:latin typeface="Arial" panose="020B0604020202020204" pitchFamily="34" charset="0"/>
              </a:rPr>
              <a:t>تلعب المقدمة دورًا حيويًا في نجاح البحث وأهمية الرسالة البحثية، حيث تقدم للقارئ نبذة عامة عن المشكلة وتشجعه على الاستمرار في قراءة الدراسة بالكامل.</a:t>
            </a:r>
            <a:endParaRPr lang="ar-EG" sz="2400" b="1" i="0" dirty="0">
              <a:effectLst/>
              <a:latin typeface="Tajawal"/>
            </a:endParaRPr>
          </a:p>
          <a:p>
            <a:pPr algn="r" rtl="1"/>
            <a:r>
              <a:rPr lang="ar-EG" sz="2400" b="1" i="0" dirty="0">
                <a:effectLst/>
                <a:latin typeface="Arial" panose="020B0604020202020204" pitchFamily="34" charset="0"/>
              </a:rPr>
              <a:t> بالإضافة إلى ذلك، تساعد المقدمة في تأكيد مصداقية البحث وإيضاح مدى انتشار الموضوع وأهميته في المجال الأكاديمي، بواسطة توفير البيانات الحقيقية والإحصائيات المثبتة والدعم الموثق، يمكنك إقناع القارئ بأهمية الدراسة وجدواها العملي.</a:t>
            </a:r>
            <a:endParaRPr lang="ar-EG" sz="2400" b="1" i="0" dirty="0">
              <a:effectLst/>
              <a:latin typeface="Tajawal"/>
            </a:endParaRPr>
          </a:p>
          <a:p>
            <a:pPr algn="r" rtl="1"/>
            <a:r>
              <a:rPr lang="ar-EG" sz="2400" b="1" i="0" dirty="0">
                <a:effectLst/>
                <a:latin typeface="Arial" panose="020B0604020202020204" pitchFamily="34" charset="0"/>
              </a:rPr>
              <a:t>بالإضافة إلى ذلك، يمكن للمقدمة توجيه الباحث للمشكلة المحددة وتحديد السؤال البحثي والتحديات المحتملة التي يمكن أن يواجهها في البحث، إذا كنت ترغب في إعداد مقدمة بحث قوية، فمن الضروري أن تأخذ هذه العوامل في الاعتبار وتركز على تزويد القارئ بمعلومات شاملة وتوضيح حاجته إلى البحث الخاص بك.</a:t>
            </a:r>
            <a:endParaRPr lang="ar-EG" sz="2400" b="1" i="0" dirty="0">
              <a:effectLst/>
              <a:latin typeface="Tajawal"/>
            </a:endParaRPr>
          </a:p>
          <a:p>
            <a:pPr algn="r" rtl="1"/>
            <a:r>
              <a:rPr lang="ar-EG" sz="2400" b="1" i="0" dirty="0">
                <a:effectLst/>
                <a:latin typeface="Arial" panose="020B0604020202020204" pitchFamily="34" charset="0"/>
              </a:rPr>
              <a:t> بذلك، ستكون المقدمة تحقق لك النجاح في إقناع القارئ وإثارة اهتمامه بالمشكلة ومواصلة قراءة البحث بنهج إيجابي.</a:t>
            </a:r>
            <a:endParaRPr lang="ar-EG" sz="2400" b="1" i="0" dirty="0">
              <a:effectLst/>
              <a:latin typeface="Tajawal"/>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34E1E4F-6539-E5CD-129F-103F3A1001C1}"/>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531662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180742"/>
            <a:ext cx="8417320" cy="2608086"/>
          </a:xfrm>
          <a:prstGeom prst="rect">
            <a:avLst/>
          </a:prstGeom>
          <a:noFill/>
        </p:spPr>
        <p:txBody>
          <a:bodyPr wrap="square" rtlCol="0">
            <a:spAutoFit/>
          </a:bodyPr>
          <a:lstStyle/>
          <a:p>
            <a:pPr marL="342900" marR="0" lvl="0" indent="-342900" algn="justLow" rtl="1">
              <a:lnSpc>
                <a:spcPct val="150000"/>
              </a:lnSpc>
              <a:spcBef>
                <a:spcPts val="0"/>
              </a:spcBef>
              <a:spcAft>
                <a:spcPts val="0"/>
              </a:spcAft>
              <a:buFont typeface="+mj-lt"/>
              <a:buAutoNum type="arabicPeriod"/>
            </a:pPr>
            <a:r>
              <a:rPr lang="ar-SA" sz="2800" b="1" dirty="0">
                <a:effectLst/>
                <a:latin typeface="Calibri" panose="020F0502020204030204" pitchFamily="34" charset="0"/>
                <a:ea typeface="Times New Roman" panose="02020603050405020304" pitchFamily="18" charset="0"/>
                <a:cs typeface="Arial" panose="020B0604020202020204" pitchFamily="34" charset="0"/>
              </a:rPr>
              <a:t>اختيار الموضوع هو الخطوة الأولى في أية مهمة بحثيّة، وفي تلك المرحلة يطرح أستاذ المادة عدة اقتراحات لموضوعات بحثيّة على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الباحثين </a:t>
            </a:r>
            <a:r>
              <a:rPr lang="ar-SA" sz="2800" b="1" dirty="0">
                <a:effectLst/>
                <a:latin typeface="Calibri" panose="020F0502020204030204" pitchFamily="34" charset="0"/>
                <a:ea typeface="Times New Roman" panose="02020603050405020304" pitchFamily="18" charset="0"/>
                <a:cs typeface="Arial" panose="020B0604020202020204" pitchFamily="34" charset="0"/>
              </a:rPr>
              <a:t> للاختيار من بينها، وفي حالة رغبة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الباحث</a:t>
            </a:r>
            <a:r>
              <a:rPr lang="ar-SA" sz="2800" b="1" dirty="0">
                <a:effectLst/>
                <a:latin typeface="Calibri" panose="020F0502020204030204" pitchFamily="34" charset="0"/>
                <a:ea typeface="Times New Roman" panose="02020603050405020304" pitchFamily="18" charset="0"/>
                <a:cs typeface="Arial" panose="020B0604020202020204" pitchFamily="34" charset="0"/>
              </a:rPr>
              <a:t> في التميّز فإن عليه أن يكون أكثر تخصّصاً في العنوان والمعلومات البحثية.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DD210039-1092-F425-36AA-C1082E485D3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10283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2. </a:t>
            </a:r>
            <a:r>
              <a:rPr lang="ar-SA" sz="2800" b="1" dirty="0">
                <a:effectLst/>
                <a:latin typeface="Calibri" panose="020F0502020204030204" pitchFamily="34" charset="0"/>
                <a:ea typeface="Times New Roman" panose="02020603050405020304" pitchFamily="18" charset="0"/>
                <a:cs typeface="Arial" panose="020B0604020202020204" pitchFamily="34" charset="0"/>
              </a:rPr>
              <a:t>المصادر والمراجع الخاصة بأي بحث علمي يمكن الوصول لها على الإنترنت حالياً، ولكن هذا لا ينفي ضرورة زيارة المكتبة ومعرفة أهم الكتب المتخصصة في موضوع البحث المطلوب، والقراءة للتعمّق أكثر وفهم الموضوع، وتشمل المصادر والمراجع كلّاً من الدوريات والمقالات العلمية والموسوعات. </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0D01563-1286-A546-117E-558B04FA69F8}"/>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981483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البحث</a:t>
            </a:r>
            <a:r>
              <a:rPr lang="ar-SA" sz="2800" dirty="0">
                <a:effectLst/>
                <a:latin typeface="Calibri" panose="020F0502020204030204" pitchFamily="34" charset="0"/>
                <a:ea typeface="Times New Roman" panose="02020603050405020304" pitchFamily="18" charset="0"/>
                <a:cs typeface="Arial" panose="020B0604020202020204" pitchFamily="34" charset="0"/>
              </a:rPr>
              <a:t> </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3. </a:t>
            </a:r>
            <a:r>
              <a:rPr lang="ar-SA" sz="2800" b="1" dirty="0">
                <a:effectLst/>
                <a:latin typeface="Calibri" panose="020F0502020204030204" pitchFamily="34" charset="0"/>
                <a:ea typeface="Times New Roman" panose="02020603050405020304" pitchFamily="18" charset="0"/>
                <a:cs typeface="Arial" panose="020B0604020202020204" pitchFamily="34" charset="0"/>
              </a:rPr>
              <a:t>بعد أن يستقر الباحث على مجموعة من المصادر والمراجع العلمية المحددة يبدأ العمل على تدوين المعلومات العلميّة في صورة بطاقات تفرز بحسب المراجع المقتبسة عنها والعنوان الفرعي الذي تختص به داخل البحث، وبتجميع تلك البطاقات وتنظيمها لا يكون أمامه سوى بدء الكتابة في البحث ذاته.</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D2912D-D380-D46F-FEEF-E7004581943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0972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066106"/>
            <a:ext cx="7040286" cy="553357"/>
          </a:xfrm>
          <a:prstGeom prst="rect">
            <a:avLst/>
          </a:prstGeom>
          <a:noFill/>
        </p:spPr>
        <p:txBody>
          <a:bodyPr wrap="square" rtlCol="0">
            <a:spAutoFit/>
          </a:bodyPr>
          <a:lstStyle/>
          <a:p>
            <a:pPr marL="0" marR="0" algn="ctr"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خطوات كتابة </a:t>
            </a:r>
            <a:r>
              <a:rPr lang="ar-EG" sz="2800" b="1" dirty="0">
                <a:effectLst/>
                <a:latin typeface="Calibri" panose="020F0502020204030204" pitchFamily="34" charset="0"/>
                <a:ea typeface="Times New Roman" panose="02020603050405020304" pitchFamily="18" charset="0"/>
                <a:cs typeface="Arial" panose="020B0604020202020204" pitchFamily="34" charset="0"/>
              </a:rPr>
              <a:t>البحث</a:t>
            </a:r>
            <a:endParaRPr lang="en-US" sz="18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895932"/>
            <a:ext cx="8417320" cy="3254417"/>
          </a:xfrm>
          <a:prstGeom prst="rect">
            <a:avLst/>
          </a:prstGeom>
          <a:noFill/>
        </p:spPr>
        <p:txBody>
          <a:bodyPr wrap="square" rtlCol="0">
            <a:spAutoFit/>
          </a:bodyPr>
          <a:lstStyle/>
          <a:p>
            <a:pPr marR="0" lvl="0" algn="justLow" rtl="1">
              <a:lnSpc>
                <a:spcPct val="150000"/>
              </a:lnSpc>
              <a:spcBef>
                <a:spcPts val="0"/>
              </a:spcBef>
              <a:spcAft>
                <a:spcPts val="0"/>
              </a:spcAft>
            </a:pPr>
            <a:r>
              <a:rPr lang="ar-EG" sz="2800" b="1" dirty="0">
                <a:effectLst/>
                <a:latin typeface="Calibri" panose="020F0502020204030204" pitchFamily="34" charset="0"/>
                <a:ea typeface="Times New Roman" panose="02020603050405020304" pitchFamily="18" charset="0"/>
                <a:cs typeface="Arial" panose="020B0604020202020204" pitchFamily="34" charset="0"/>
              </a:rPr>
              <a:t>4.</a:t>
            </a:r>
            <a:r>
              <a:rPr lang="ar-SA" sz="2800" b="1" dirty="0">
                <a:effectLst/>
                <a:latin typeface="Calibri" panose="020F0502020204030204" pitchFamily="34" charset="0"/>
                <a:ea typeface="Times New Roman" panose="02020603050405020304" pitchFamily="18" charset="0"/>
                <a:cs typeface="Arial" panose="020B0604020202020204" pitchFamily="34" charset="0"/>
              </a:rPr>
              <a:t> يكتب البحث في صورة مقدمة يتحدث فيها الباحث بصفة عامة عن الموضوع البحثي، وينتقل منه إلى المشكلة البحثيّة محل الدراسة، وبعدها تبدأ فصول البحث التي تكون مقسمة إلى فصول، ويحتوي كل فصل منها على عناوين فرعية تغطي المشكلة البحثية، وأخيراً الخاتمة لتي تلخص البحث</a:t>
            </a:r>
            <a:r>
              <a:rPr lang="en-US" sz="2800" b="1" dirty="0">
                <a:effectLst/>
                <a:latin typeface="Calibri" panose="020F0502020204030204" pitchFamily="34" charset="0"/>
                <a:ea typeface="Times New Roman" panose="02020603050405020304" pitchFamily="18" charset="0"/>
                <a:cs typeface="Arial" panose="020B0604020202020204" pitchFamily="34" charset="0"/>
              </a:rPr>
              <a:t>.</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0D6078B-3497-BBCE-249D-E8A1EDF33F2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3764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40041"/>
            <a:ext cx="8417320" cy="3539430"/>
          </a:xfrm>
          <a:prstGeom prst="rect">
            <a:avLst/>
          </a:prstGeom>
          <a:noFill/>
        </p:spPr>
        <p:txBody>
          <a:bodyPr wrap="square" rtlCol="0">
            <a:spAutoFit/>
          </a:bodyPr>
          <a:lstStyle/>
          <a:p>
            <a:pPr algn="r" rtl="1"/>
            <a:r>
              <a:rPr lang="ar-EG" sz="2800" b="1" i="0" dirty="0">
                <a:solidFill>
                  <a:srgbClr val="000000"/>
                </a:solidFill>
                <a:effectLst/>
                <a:latin typeface="Arial" panose="020B0604020202020204" pitchFamily="34" charset="0"/>
              </a:rPr>
              <a:t>لا يقتصر دور المقدمة على جذب انتباه القارئ فحسب، بل يتعداها ليشمل:</a:t>
            </a:r>
            <a:endParaRPr lang="ar-EG" sz="2800" b="1" i="0" dirty="0">
              <a:solidFill>
                <a:srgbClr val="000000"/>
              </a:solidFill>
              <a:effectLst/>
              <a:latin typeface="Tajawal"/>
            </a:endParaRPr>
          </a:p>
          <a:p>
            <a:pPr algn="r" rtl="1">
              <a:buFont typeface="Arial" panose="020B0604020202020204" pitchFamily="34" charset="0"/>
              <a:buChar char="•"/>
            </a:pPr>
            <a:r>
              <a:rPr lang="ar-EG" sz="2800" b="1" i="0" dirty="0">
                <a:solidFill>
                  <a:srgbClr val="C00000"/>
                </a:solidFill>
                <a:effectLst/>
                <a:latin typeface="Tajawal"/>
              </a:rPr>
              <a:t>توضيح الهدف العام للدراسة: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تحديد الهدف الأساسي للبحث وتوضيح ما يسعى الباحث لتحقيقه من خلاله.</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تحديد الفائدة المتوقعة: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الفائدة المتوقعة من البحث، سواء بالنسبة للمجتمع الأكاديمي أو المجتمع العام.</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الثغرة في المعرفة: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توضح المقدمة الفجوة الموجودة في البحوث السابقة والتي يهدف الباحث لسدها من خلال دراسته.</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4885614-6996-9B20-4C0A-B9AAB8A7043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934699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598250" y="1066106"/>
            <a:ext cx="8131295" cy="555986"/>
          </a:xfrm>
          <a:prstGeom prst="rect">
            <a:avLst/>
          </a:prstGeom>
          <a:noFill/>
        </p:spPr>
        <p:txBody>
          <a:bodyPr wrap="square" rtlCol="0">
            <a:spAutoFit/>
          </a:bodyPr>
          <a:lstStyle/>
          <a:p>
            <a:pPr marL="0" marR="0" algn="ctr" rtl="1">
              <a:lnSpc>
                <a:spcPct val="115000"/>
              </a:lnSpc>
              <a:spcBef>
                <a:spcPts val="0"/>
              </a:spcBef>
              <a:spcAft>
                <a:spcPts val="1000"/>
              </a:spcAft>
            </a:pPr>
            <a:r>
              <a:rPr lang="ar-EG" sz="2800" b="1" i="0" dirty="0">
                <a:solidFill>
                  <a:srgbClr val="000000"/>
                </a:solidFill>
                <a:effectLst/>
                <a:latin typeface="Arial" panose="020B0604020202020204" pitchFamily="34" charset="0"/>
              </a:rPr>
              <a:t>عند كتابة المقدمة البحثية، ما يجب أخذه في الاعتبار</a:t>
            </a:r>
            <a:endParaRPr lang="en-US" sz="1800" b="1"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112952"/>
            <a:ext cx="8417320" cy="2246769"/>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 البحثية: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تعمل المقدمة على توضيح الأهداف الفرعية للدراسة والأسئلة التي يحاول الباحث الإجابة عنها.</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باختصار، يتعين على الباحث تحقيق أهداف معينة في كتابة المقدمة البحثية، مثل توضيح الهدف العام للدراسة، وتحديد الفوائد المتوقعة، وتوضيح الثغرة في المعرفة، وتحديد الأهداف البحثية.</a:t>
            </a:r>
            <a:endParaRPr lang="ar-EG" sz="2800" b="1" i="0" dirty="0">
              <a:solidFill>
                <a:srgbClr val="000000"/>
              </a:solidFill>
              <a:effectLst/>
              <a:latin typeface="Tajawal"/>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01437-4EA5-C0C9-ABA3-7384455EA37E}"/>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20099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03365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Arial" panose="020B0604020202020204" pitchFamily="34" charset="0"/>
                <a:ea typeface="Times New Roman" panose="02020603050405020304" pitchFamily="18" charset="0"/>
                <a:cs typeface="Arial" panose="020B0604020202020204" pitchFamily="34" charset="0"/>
              </a:rPr>
              <a:t>يلجأ الإنسان إلى البحث الدؤوب عن المعلومات والبيانات الّتي تتعلّق بموضوع ما يجذب اهتمامه، ويسعى جاهداً إلى تدوين مثل هذه المعلومات في موضوع بحث واحد، وحتى يتخّذ مثل هذا النوع من الاجتهاد اسم بحث علمي يجب أن تكون هناك أهدافاً، وأساسيات، وخطوات، ومناهج خاصة بالبحث العلمي، وهذا ما سنتطرّق له في </a:t>
            </a:r>
            <a:r>
              <a:rPr lang="ar-EG" sz="2800" b="1" dirty="0">
                <a:effectLst/>
                <a:latin typeface="Arial" panose="020B0604020202020204" pitchFamily="34" charset="0"/>
                <a:ea typeface="Times New Roman" panose="02020603050405020304" pitchFamily="18" charset="0"/>
                <a:cs typeface="Arial" panose="020B0604020202020204" pitchFamily="34" charset="0"/>
              </a:rPr>
              <a:t>الجزئيات القادمة</a:t>
            </a:r>
            <a:r>
              <a:rPr lang="ar-SA" sz="2800" b="1" dirty="0">
                <a:effectLst/>
                <a:latin typeface="Arial" panose="020B0604020202020204" pitchFamily="34" charset="0"/>
                <a:ea typeface="Times New Roman" panose="02020603050405020304" pitchFamily="18" charset="0"/>
                <a:cs typeface="Arial" panose="020B0604020202020204" pitchFamily="34" charset="0"/>
              </a:rPr>
              <a:t>. </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816149C-A516-DB83-55BE-B04A5CF534E6}"/>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011" y="710099"/>
            <a:ext cx="5596529" cy="622222"/>
          </a:xfrm>
          <a:prstGeom prst="rect">
            <a:avLst/>
          </a:prstGeom>
          <a:noFill/>
        </p:spPr>
        <p:txBody>
          <a:bodyPr wrap="square" rtlCol="0">
            <a:spAutoFit/>
          </a:bodyPr>
          <a:lstStyle/>
          <a:p>
            <a:pPr marR="0" lvl="0" algn="ctr" defTabSz="914400" rtl="1" eaLnBrk="1" fontAlgn="auto" latinLnBrk="0" hangingPunct="1">
              <a:lnSpc>
                <a:spcPct val="115000"/>
              </a:lnSpc>
              <a:spcBef>
                <a:spcPts val="0"/>
              </a:spcBef>
              <a:spcAft>
                <a:spcPts val="1000"/>
              </a:spcAft>
              <a:buClrTx/>
              <a:buSzTx/>
              <a:tabLst/>
              <a:defRPr/>
            </a:pP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كيف</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ية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 </a:t>
            </a:r>
            <a:r>
              <a:rPr kumimoji="0" lang="ar-EG"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كتابة </a:t>
            </a:r>
            <a:r>
              <a:rPr kumimoji="0" lang="ar-SA" sz="3200" b="1" i="0" u="none" strike="noStrike" kern="1200" cap="none" spc="0" normalizeH="0" baseline="0" noProof="0" dirty="0">
                <a:ln>
                  <a:noFill/>
                </a:ln>
                <a:solidFill>
                  <a:srgbClr val="C00000"/>
                </a:solidFill>
                <a:effectLst/>
                <a:uLnTx/>
                <a:uFillTx/>
                <a:latin typeface="Calibri" panose="020F0502020204030204" pitchFamily="34" charset="0"/>
                <a:ea typeface="Times New Roman" panose="02020603050405020304" pitchFamily="18" charset="0"/>
                <a:cs typeface="Arial" panose="020B0604020202020204" pitchFamily="34" charset="0"/>
              </a:rPr>
              <a:t>مقدمة بحث علمي</a:t>
            </a:r>
            <a:endPar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sp>
        <p:nvSpPr>
          <p:cNvPr id="48" name="TextBox 47"/>
          <p:cNvSpPr txBox="1"/>
          <p:nvPr/>
        </p:nvSpPr>
        <p:spPr>
          <a:xfrm>
            <a:off x="889000" y="1819087"/>
            <a:ext cx="10541000" cy="3529171"/>
          </a:xfrm>
          <a:prstGeom prst="rect">
            <a:avLst/>
          </a:prstGeom>
          <a:noFill/>
        </p:spPr>
        <p:txBody>
          <a:bodyPr wrap="square" rtlCol="0">
            <a:spAutoFit/>
          </a:bodyPr>
          <a:lstStyle/>
          <a:p>
            <a:pPr marR="0" lvl="0" algn="justLow" rtl="1">
              <a:lnSpc>
                <a:spcPct val="115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يطلق مسمى بحث علمي على كل عملية جمع للمعلومات والبيانات الموثوقة المصدر بأسلوب منظّم ودقيق، والعمل على تدوين هذه المعلومات والملاحظات، واتباع أسلوب علمي خاص في إجراء التحليل الموضوعي لهذه المعلومات بهدف التحقق من صحتها، أو العمل على تعديلها، أو إثرائها لتكون النتيجة المراد الوصول إليها وهي الخروج بقوانين ونظريات إلى جانب التنبؤ.</a:t>
            </a:r>
            <a:endParaRPr lang="en-US" sz="28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7CE260-DEA5-E003-1269-63722E3C6B89}"/>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513605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246081"/>
          </a:xfrm>
          <a:prstGeom prst="rect">
            <a:avLst/>
          </a:prstGeom>
          <a:noFill/>
        </p:spPr>
        <p:txBody>
          <a:bodyPr wrap="square" rtlCol="0">
            <a:spAutoFit/>
          </a:bodyPr>
          <a:lstStyle/>
          <a:p>
            <a:pPr marL="0" marR="0" algn="justLow" rtl="1">
              <a:lnSpc>
                <a:spcPct val="150000"/>
              </a:lnSpc>
              <a:spcBef>
                <a:spcPts val="0"/>
              </a:spcBef>
              <a:spcAft>
                <a:spcPts val="1000"/>
              </a:spcAft>
            </a:pPr>
            <a:r>
              <a:rPr lang="ar-SA" sz="2800" b="1" dirty="0">
                <a:effectLst/>
                <a:latin typeface="Calibri" panose="020F0502020204030204" pitchFamily="34" charset="0"/>
                <a:ea typeface="Times New Roman" panose="02020603050405020304" pitchFamily="18" charset="0"/>
                <a:cs typeface="Arial" panose="020B0604020202020204" pitchFamily="34" charset="0"/>
              </a:rPr>
              <a:t> تعتبر عملية البحث من هذا النوع بمثابة أسلوب لحل مشكلة ما أو اكتشاف أسرار حقائق جديدة عن طريق عملية جمع المعلومات الدقيقة، وهو من أدّق الطرق وأهمها لانتشار المعرفة حول العالم، والبحث العلمي هو إجراء البحث عن المعلومات، والملاحظة، وتدوين المعلومات، وتكوين الفرضيات بطريقة علمية بحتة. </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C8AB573-C5C5-261F-4B03-71B7E27D74B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88363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423691"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034320" y="1532584"/>
            <a:ext cx="9345749" cy="3892412"/>
          </a:xfrm>
          <a:prstGeom prst="rect">
            <a:avLst/>
          </a:prstGeom>
          <a:noFill/>
        </p:spPr>
        <p:txBody>
          <a:bodyPr wrap="square" rtlCol="0">
            <a:spAutoFit/>
          </a:bodyPr>
          <a:lstStyle/>
          <a:p>
            <a:pPr algn="r" rtl="1" eaLnBrk="1" hangingPunct="1">
              <a:lnSpc>
                <a:spcPct val="150000"/>
              </a:lnSpc>
              <a:defRPr/>
            </a:pPr>
            <a:r>
              <a:rPr lang="ar-SA" sz="2800" b="1" dirty="0"/>
              <a:t>يجب أن تكون المقدمة مناسبة في الطول .</a:t>
            </a:r>
            <a:endParaRPr lang="en-US" sz="2800" b="1" dirty="0"/>
          </a:p>
          <a:p>
            <a:pPr algn="r" rtl="1" eaLnBrk="1" hangingPunct="1">
              <a:lnSpc>
                <a:spcPct val="150000"/>
              </a:lnSpc>
              <a:defRPr/>
            </a:pPr>
            <a:r>
              <a:rPr lang="en-US" sz="2800" b="1" dirty="0"/>
              <a:t> </a:t>
            </a:r>
            <a:r>
              <a:rPr lang="ar-SA" sz="2800" b="1" dirty="0"/>
              <a:t>يجب أن تكون المقدمة مهيئة للمشكلة.</a:t>
            </a:r>
          </a:p>
          <a:p>
            <a:pPr algn="r" rtl="1" eaLnBrk="1" hangingPunct="1">
              <a:lnSpc>
                <a:spcPct val="150000"/>
              </a:lnSpc>
              <a:defRPr/>
            </a:pPr>
            <a:r>
              <a:rPr lang="ar-SA" sz="2800" b="1" dirty="0"/>
              <a:t>يجب أن تبرز المشكلة بشكل واضح وسهل ولكن لا تحددها وتوضح المجال التي تنتمي إليها المشكلة.  </a:t>
            </a:r>
          </a:p>
          <a:p>
            <a:pPr algn="r" rtl="1" eaLnBrk="1" hangingPunct="1">
              <a:lnSpc>
                <a:spcPct val="150000"/>
              </a:lnSpc>
              <a:defRPr/>
            </a:pPr>
            <a:r>
              <a:rPr lang="ar-SA" sz="2800" b="1" dirty="0"/>
              <a:t>يجب أن توضح العنوان وتتصل به بشكل مباشر.</a:t>
            </a:r>
          </a:p>
          <a:p>
            <a:pPr algn="r" rtl="1" eaLnBrk="1" hangingPunct="1">
              <a:lnSpc>
                <a:spcPct val="150000"/>
              </a:lnSpc>
              <a:defRPr/>
            </a:pPr>
            <a:r>
              <a:rPr lang="ar-SA" sz="2800" b="1" dirty="0"/>
              <a:t>يجب أن تكون واضحة من ناحية الصياغة ومترابطة من ناحية الأفكار.</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3399198" y="781369"/>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7C87F2AB-FA06-9701-D2FF-88BA04DF3AA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4676682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2729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5" y="1468531"/>
            <a:ext cx="9237658" cy="3892412"/>
          </a:xfrm>
          <a:prstGeom prst="rect">
            <a:avLst/>
          </a:prstGeom>
          <a:noFill/>
        </p:spPr>
        <p:txBody>
          <a:bodyPr wrap="square" rtlCol="0">
            <a:spAutoFit/>
          </a:bodyPr>
          <a:lstStyle/>
          <a:p>
            <a:pPr algn="r" rtl="1" eaLnBrk="1" hangingPunct="1">
              <a:lnSpc>
                <a:spcPct val="150000"/>
              </a:lnSpc>
              <a:defRPr/>
            </a:pPr>
            <a:r>
              <a:rPr lang="ar-SA" sz="2800" b="1" dirty="0"/>
              <a:t>يجب أن توضح مدى النقص الناتج عن عدم القيام بهذا البحث بوضع نقاط الضعف و النقص للموضوع وكيف ستتمكن من معالجة النقص .</a:t>
            </a:r>
          </a:p>
          <a:p>
            <a:pPr algn="r" rtl="1" eaLnBrk="1" hangingPunct="1">
              <a:lnSpc>
                <a:spcPct val="150000"/>
              </a:lnSpc>
              <a:defRPr/>
            </a:pPr>
            <a:r>
              <a:rPr lang="ar-SA" sz="2800" b="1" dirty="0"/>
              <a:t>يجب أن تبين الفائدة التي ستتحقق من نتائج البحث .</a:t>
            </a:r>
          </a:p>
          <a:p>
            <a:pPr algn="r" rtl="1" eaLnBrk="1" hangingPunct="1">
              <a:lnSpc>
                <a:spcPct val="150000"/>
              </a:lnSpc>
              <a:defRPr/>
            </a:pPr>
            <a:r>
              <a:rPr lang="ar-SA" sz="2800" b="1" dirty="0"/>
              <a:t>يجب أن تستعرض الجهود السابقة التي أبرزت أهمية هذا الموضوع وناقشته.</a:t>
            </a:r>
          </a:p>
          <a:p>
            <a:pPr algn="r" rtl="1" eaLnBrk="1" hangingPunct="1">
              <a:lnSpc>
                <a:spcPct val="150000"/>
              </a:lnSpc>
              <a:defRPr/>
            </a:pPr>
            <a:r>
              <a:rPr lang="ar-SA" sz="2800" b="1" dirty="0"/>
              <a:t> يجب أن تبين أسباب اختيار هذه المشكلة.</a:t>
            </a:r>
          </a:p>
          <a:p>
            <a:pPr algn="r" rtl="1" eaLnBrk="1" hangingPunct="1">
              <a:lnSpc>
                <a:spcPct val="150000"/>
              </a:lnSpc>
              <a:defRPr/>
            </a:pPr>
            <a:r>
              <a:rPr lang="ar-SA" sz="2800" b="1" dirty="0"/>
              <a:t>يجب أن تبين الجهات التي يمكن أن تستفيد من هذا البحث</a:t>
            </a:r>
            <a:endParaRPr lang="en-US" sz="2000" b="1" dirty="0">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6BA8A2-9714-7E01-3290-9F66081320D4}"/>
              </a:ext>
            </a:extLst>
          </p:cNvPr>
          <p:cNvSpPr txBox="1"/>
          <p:nvPr/>
        </p:nvSpPr>
        <p:spPr>
          <a:xfrm>
            <a:off x="2485572" y="768403"/>
            <a:ext cx="6513226" cy="437043"/>
          </a:xfrm>
          <a:prstGeom prst="rect">
            <a:avLst/>
          </a:prstGeom>
          <a:noFill/>
        </p:spPr>
        <p:txBody>
          <a:bodyPr wrap="square">
            <a:spAutoFit/>
          </a:bodyPr>
          <a:lstStyle/>
          <a:p>
            <a:pPr algn="ctr" eaLnBrk="1" hangingPunct="1">
              <a:lnSpc>
                <a:spcPct val="80000"/>
              </a:lnSpc>
              <a:buFont typeface="Wingdings" panose="05000000000000000000" pitchFamily="2" charset="2"/>
              <a:buNone/>
              <a:defRPr/>
            </a:pPr>
            <a:r>
              <a:rPr lang="ar-SA" sz="2800" b="1" dirty="0">
                <a:cs typeface="+mj-cs"/>
              </a:rPr>
              <a:t>الشروط الواجب مراعاتها عند كتابة المقدمة هي</a:t>
            </a:r>
            <a:endParaRPr lang="ar-SA" sz="1800" b="1" dirty="0">
              <a:solidFill>
                <a:schemeClr val="folHlink"/>
              </a:solidFill>
            </a:endParaRPr>
          </a:p>
        </p:txBody>
      </p:sp>
      <p:sp>
        <p:nvSpPr>
          <p:cNvPr id="3" name="TextBox 2">
            <a:extLst>
              <a:ext uri="{FF2B5EF4-FFF2-40B4-BE49-F238E27FC236}">
                <a16:creationId xmlns:a16="http://schemas.microsoft.com/office/drawing/2014/main" id="{35331DF8-26B5-815C-9A7E-CE85139103E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824740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19252"/>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ويجب الأخذ بعين الاعتبار كل مما يلي عند الشروع بكتابة مقدمة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إلى المواضيع العامة المتعلّقة بموضوع الدراسة أو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التطرّق والتدرّج بالأمور الأقل توّسعاً كالوصول إلى بعض المواضيع ذات الارتباط الشبه مباشر بمشكلة البحث.</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 التركيز والذكر المباشر لموضوع البحث ويكون بذلك الخوض بصلب الموضوع</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1000"/>
              </a:spcAft>
              <a:buFont typeface="Arial" panose="020B0604020202020204" pitchFamily="34" charset="0"/>
              <a:buChar char="-"/>
            </a:pPr>
            <a:r>
              <a:rPr lang="ar-SA" sz="2400" b="1" dirty="0">
                <a:effectLst/>
                <a:latin typeface="Calibri" panose="020F0502020204030204" pitchFamily="34" charset="0"/>
                <a:ea typeface="Times New Roman" panose="02020603050405020304" pitchFamily="18" charset="0"/>
                <a:cs typeface="Arial" panose="020B0604020202020204" pitchFamily="34" charset="0"/>
              </a:rPr>
              <a:t>استشعار مدى حجم المشكلة وأسباب إجراء هذه الدراسة.</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7F3FAA6-3464-D830-E852-CE229B41337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9390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739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76740"/>
          </a:xfrm>
          <a:prstGeom prst="rect">
            <a:avLst/>
          </a:prstGeom>
          <a:noFill/>
        </p:spPr>
        <p:txBody>
          <a:bodyPr wrap="square" rtlCol="0">
            <a:spAutoFit/>
          </a:bodyPr>
          <a:lstStyle/>
          <a:p>
            <a:pPr marL="0" marR="0" algn="justLow" rtl="1">
              <a:lnSpc>
                <a:spcPct val="115000"/>
              </a:lnSpc>
              <a:spcBef>
                <a:spcPts val="0"/>
              </a:spcBef>
              <a:spcAft>
                <a:spcPts val="1000"/>
              </a:spcAft>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الاستعانة بالطرق والأساليب العلمية لإيصال مدى حجم المشكلة للقارئ، ومن أبرزها:</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نتائج مؤتمرات ودراسات سابقة ومشكلات مشابهة أو مماثلة.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الشكاوى المقدّمة من الجهات المهتمة بالأمر.</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الاستنباط والملاحظة.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الدراسة الاستكشافية.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justLow" rtl="1">
              <a:lnSpc>
                <a:spcPct val="115000"/>
              </a:lnSpc>
              <a:spcBef>
                <a:spcPts val="0"/>
              </a:spcBef>
              <a:spcAft>
                <a:spcPts val="0"/>
              </a:spcAft>
              <a:buFont typeface="Courier New" panose="02070309020205020404" pitchFamily="49" charset="0"/>
              <a:buChar char="o"/>
            </a:pPr>
            <a:r>
              <a:rPr lang="ar-SA" sz="2400" b="1" dirty="0">
                <a:effectLst/>
                <a:latin typeface="Calibri" panose="020F0502020204030204" pitchFamily="34" charset="0"/>
                <a:ea typeface="Times New Roman" panose="02020603050405020304" pitchFamily="18" charset="0"/>
                <a:cs typeface="Arial" panose="020B0604020202020204" pitchFamily="34" charset="0"/>
              </a:rPr>
              <a:t>التعمّق بموضوع ما في مجال ذي أهمية.</a:t>
            </a:r>
            <a:endParaRPr lang="en-US" sz="2400" b="1" dirty="0">
              <a:effectLst/>
              <a:latin typeface="Calibri" panose="020F0502020204030204" pitchFamily="34" charset="0"/>
              <a:ea typeface="Times New Roman" panose="02020603050405020304" pitchFamily="18" charset="0"/>
              <a:cs typeface="Arial" panose="020B0604020202020204" pitchFamily="34"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1EE9AAD-B033-735E-718A-B41D9C5FEA5F}"/>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08442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39055" y="1468531"/>
            <a:ext cx="8904157" cy="3892412"/>
          </a:xfrm>
          <a:prstGeom prst="rect">
            <a:avLst/>
          </a:prstGeom>
          <a:noFill/>
        </p:spPr>
        <p:txBody>
          <a:bodyPr wrap="square" rtlCol="0">
            <a:spAutoFit/>
          </a:bodyPr>
          <a:lstStyle/>
          <a:p>
            <a:pPr algn="r" rtl="1">
              <a:lnSpc>
                <a:spcPct val="150000"/>
              </a:lnSpc>
            </a:pPr>
            <a:r>
              <a:rPr lang="ar-EG" sz="2800" i="0" dirty="0">
                <a:solidFill>
                  <a:srgbClr val="000000"/>
                </a:solidFill>
                <a:effectLst/>
                <a:latin typeface="Arial" panose="020B0604020202020204" pitchFamily="34" charset="0"/>
              </a:rPr>
              <a:t>تعتبر من العوامل الأساسية التي تضمن نجاح الدراسة البحثية،</a:t>
            </a:r>
            <a:r>
              <a:rPr lang="ar-EG" sz="2800" i="0" dirty="0">
                <a:solidFill>
                  <a:srgbClr val="000000"/>
                </a:solidFill>
                <a:effectLst/>
                <a:latin typeface="Calibri" panose="020F0502020204030204" pitchFamily="34" charset="0"/>
              </a:rPr>
              <a:t> </a:t>
            </a:r>
            <a:r>
              <a:rPr lang="ar-EG" sz="2800" i="0" dirty="0">
                <a:solidFill>
                  <a:srgbClr val="000000"/>
                </a:solidFill>
                <a:effectLst/>
                <a:latin typeface="Arial" panose="020B0604020202020204" pitchFamily="34" charset="0"/>
              </a:rPr>
              <a:t>تتألف المقدمة من عدة عناصر مهمة يجب مراعاتها، ومن أبرزها:</a:t>
            </a:r>
            <a:endParaRPr lang="ar-EG" sz="2800"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مشكلة البحث:</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تتطلب المقدمة تحديد وصياغة مشكلة البحث بدقة ووضوح، وذلك لإظهار أهمية الدراسة وتحديد الثغرة في المعرفة.</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توضيح اهمية المشكلة: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تشرح المقدمة أهمية المشكلة المطروحة وتبين مدى تأثيرها على المجتمع أو المجال الأكاديمي.</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A23E537-6AF4-A91F-8DC2-C1934A592AA4}"/>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702566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2985433"/>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800" b="1" i="0" dirty="0">
                <a:solidFill>
                  <a:srgbClr val="C00000"/>
                </a:solidFill>
                <a:effectLst/>
                <a:latin typeface="Tajawal"/>
              </a:rPr>
              <a:t>عرض الدراسات السابقة: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ينبغي أن يتم استعراض الدراسات والبحوث التي تمت في نفس المجال وتوضيح الفوائد والثغرات التي ترتبط بها.</a:t>
            </a:r>
            <a:endParaRPr lang="ar-EG" sz="2800"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تحديد الاهداف البحثية:</a:t>
            </a:r>
            <a:r>
              <a:rPr lang="ar-EG" sz="2800" i="0" dirty="0">
                <a:solidFill>
                  <a:srgbClr val="C00000"/>
                </a:solidFill>
                <a:effectLst/>
                <a:latin typeface="Arial" panose="020B0604020202020204" pitchFamily="34" charset="0"/>
              </a:rPr>
              <a:t> </a:t>
            </a:r>
            <a:r>
              <a:rPr lang="ar-EG" sz="2800" i="0" dirty="0">
                <a:solidFill>
                  <a:srgbClr val="000000"/>
                </a:solidFill>
                <a:effectLst/>
                <a:latin typeface="Arial" panose="020B0604020202020204" pitchFamily="34" charset="0"/>
              </a:rPr>
              <a:t>يجب أن تعمل المقدمة على تحديد الأهداف البحثية الفرعية التي يسعى الباحث لتحقيقها في الدراسة.</a:t>
            </a:r>
            <a:endParaRPr lang="ar-EG" sz="2800" i="0" dirty="0">
              <a:solidFill>
                <a:srgbClr val="000000"/>
              </a:solidFill>
              <a:effectLst/>
              <a:latin typeface="var(--font-secondary)"/>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94531E-D99B-FF61-96E4-B57E083C219C}"/>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4194402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023671" y="1468531"/>
            <a:ext cx="8319541" cy="3892412"/>
          </a:xfrm>
          <a:prstGeom prst="rect">
            <a:avLst/>
          </a:prstGeom>
          <a:noFill/>
        </p:spPr>
        <p:txBody>
          <a:bodyPr wrap="square" rtlCol="0">
            <a:spAutoFit/>
          </a:bodyPr>
          <a:lstStyle/>
          <a:p>
            <a:pPr algn="r" rtl="1">
              <a:lnSpc>
                <a:spcPct val="150000"/>
              </a:lnSpc>
            </a:pPr>
            <a:r>
              <a:rPr lang="ar-EG" sz="2800" b="1" i="0" dirty="0">
                <a:solidFill>
                  <a:srgbClr val="000000"/>
                </a:solidFill>
                <a:effectLst/>
                <a:latin typeface="Arial" panose="020B0604020202020204" pitchFamily="34" charset="0"/>
              </a:rPr>
              <a:t> من الضروري أن تتضمن المقدمة كذلك:</a:t>
            </a:r>
            <a:endParaRPr lang="ar-EG" sz="2800" b="1" i="0" dirty="0">
              <a:solidFill>
                <a:srgbClr val="000000"/>
              </a:solidFill>
              <a:effectLst/>
              <a:latin typeface="Tajawal"/>
            </a:endParaRPr>
          </a:p>
          <a:p>
            <a:pPr algn="r" rtl="1">
              <a:lnSpc>
                <a:spcPct val="150000"/>
              </a:lnSpc>
              <a:buFont typeface="Arial" panose="020B0604020202020204" pitchFamily="34" charset="0"/>
              <a:buChar char="•"/>
            </a:pPr>
            <a:r>
              <a:rPr lang="ar-EG" sz="2800" b="1" i="0" dirty="0">
                <a:solidFill>
                  <a:srgbClr val="C00000"/>
                </a:solidFill>
                <a:effectLst/>
                <a:latin typeface="Tajawal"/>
              </a:rPr>
              <a:t>وضوح المشكلة: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تحدد المشكلة بدقة وتوضيحها بشكل واضح للقارئ، مع ذكر الثغرة في المعرفة التي تهدف الدراسة إلى سدها.</a:t>
            </a:r>
            <a:endParaRPr lang="ar-EG" sz="2800" b="1" i="0" dirty="0">
              <a:solidFill>
                <a:srgbClr val="000000"/>
              </a:solidFill>
              <a:effectLst/>
              <a:latin typeface="var(--font-secondary)"/>
            </a:endParaRPr>
          </a:p>
          <a:p>
            <a:pPr algn="r" rtl="1">
              <a:lnSpc>
                <a:spcPct val="150000"/>
              </a:lnSpc>
              <a:buFont typeface="Arial" panose="020B0604020202020204" pitchFamily="34" charset="0"/>
              <a:buChar char="•"/>
            </a:pPr>
            <a:r>
              <a:rPr lang="ar-EG" sz="2800" b="1" i="0" dirty="0">
                <a:solidFill>
                  <a:srgbClr val="C00000"/>
                </a:solidFill>
                <a:effectLst/>
                <a:latin typeface="Tajawal"/>
              </a:rPr>
              <a:t>توفير الخلفية اللازمة: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تقديم إطار عام للموضوع، وذلك من خلال تناول بعض الدراسات السابقة والإشارة إلى الفوائد والتحديات المتعلقة بالموضوع.</a:t>
            </a:r>
            <a:endParaRPr lang="en-US" sz="2000" b="1"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DA73594-763D-EDE6-BD0A-10D70787FBB2}"/>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928198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i="0" u="sng" dirty="0">
                <a:solidFill>
                  <a:schemeClr val="tx1"/>
                </a:solidFill>
                <a:effectLst/>
                <a:latin typeface="Arial" panose="020B0604020202020204" pitchFamily="34" charset="0"/>
              </a:rPr>
              <a:t>عناصر </a:t>
            </a:r>
            <a:r>
              <a:rPr lang="ar-EG" sz="2800" b="1" i="0" u="sng" dirty="0">
                <a:solidFill>
                  <a:schemeClr val="tx1"/>
                </a:solidFill>
                <a:effectLst/>
                <a:latin typeface="Arial" panose="020B0604020202020204" pitchFamily="34" charset="0"/>
                <a:hlinkClick r:id="rId2">
                  <a:extLst>
                    <a:ext uri="{A12FA001-AC4F-418D-AE19-62706E023703}">
                      <ahyp:hlinkClr xmlns:ahyp="http://schemas.microsoft.com/office/drawing/2018/hyperlinkcolor" val="tx"/>
                    </a:ext>
                  </a:extLst>
                </a:hlinkClick>
              </a:rPr>
              <a:t>مقدمة </a:t>
            </a:r>
            <a:r>
              <a:rPr lang="ar-EG" sz="2800" b="1" i="0" u="sng" dirty="0">
                <a:solidFill>
                  <a:schemeClr val="tx1"/>
                </a:solidFill>
                <a:effectLst/>
                <a:latin typeface="Arial" panose="020B0604020202020204" pitchFamily="34" charset="0"/>
              </a:rPr>
              <a:t>البحث </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3" y="1468531"/>
            <a:ext cx="9162150" cy="3847207"/>
          </a:xfrm>
          <a:prstGeom prst="rect">
            <a:avLst/>
          </a:prstGeom>
          <a:noFill/>
        </p:spPr>
        <p:txBody>
          <a:bodyPr wrap="square" rtlCol="0">
            <a:spAutoFit/>
          </a:bodyPr>
          <a:lstStyle/>
          <a:p>
            <a:pPr algn="r" rtl="1">
              <a:buFont typeface="Arial" panose="020B0604020202020204" pitchFamily="34" charset="0"/>
              <a:buChar char="•"/>
            </a:pPr>
            <a:r>
              <a:rPr lang="ar-EG" sz="2800" b="1" i="0" dirty="0">
                <a:solidFill>
                  <a:srgbClr val="C00000"/>
                </a:solidFill>
                <a:effectLst/>
                <a:latin typeface="Tajawal"/>
              </a:rPr>
              <a:t>تحديد الأهداف:</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ينبغي أن تحدد المقدمة الأهداف البحثية الرئيسية والفرعية التي يسعى الباحث لتحقيقها من خلال الدراسة.</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توضيح منهجية البحث:</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أن تشرح المقدمة الطريقة التي سيتبعها الباحث في جمع البيانات وتحليلها وتفسيرها، مما يضمن مصداقية وموثوقية النتائج.</a:t>
            </a:r>
            <a:endParaRPr lang="ar-EG" sz="2800" b="1" i="0" dirty="0">
              <a:solidFill>
                <a:srgbClr val="000000"/>
              </a:solidFill>
              <a:effectLst/>
              <a:latin typeface="var(--font-secondary)"/>
            </a:endParaRPr>
          </a:p>
          <a:p>
            <a:pPr algn="r" rtl="1">
              <a:buFont typeface="Arial" panose="020B0604020202020204" pitchFamily="34" charset="0"/>
              <a:buChar char="•"/>
            </a:pPr>
            <a:r>
              <a:rPr lang="ar-EG" sz="2800" b="1" i="0" dirty="0">
                <a:solidFill>
                  <a:srgbClr val="C00000"/>
                </a:solidFill>
                <a:effectLst/>
                <a:latin typeface="Tajawal"/>
              </a:rPr>
              <a:t>الإشارة إلى أهمية الدراسة:</a:t>
            </a:r>
            <a:r>
              <a:rPr lang="ar-EG" sz="2800" b="1" i="0" dirty="0">
                <a:solidFill>
                  <a:srgbClr val="C00000"/>
                </a:solidFill>
                <a:effectLst/>
                <a:latin typeface="Arial" panose="020B0604020202020204" pitchFamily="34" charset="0"/>
              </a:rPr>
              <a:t> </a:t>
            </a:r>
            <a:r>
              <a:rPr lang="ar-EG" sz="2800" b="1" i="0" dirty="0">
                <a:solidFill>
                  <a:srgbClr val="000000"/>
                </a:solidFill>
                <a:effectLst/>
                <a:latin typeface="Arial" panose="020B0604020202020204" pitchFamily="34" charset="0"/>
              </a:rPr>
              <a:t>يجب تسليط الضوء على الفوائد المحتملة التي ستعود على المجتمع أو المجال الأكاديمي من نتائج الدراسة.</a:t>
            </a:r>
            <a:endParaRPr lang="ar-EG" sz="2800" b="1" i="0" dirty="0">
              <a:solidFill>
                <a:srgbClr val="000000"/>
              </a:solidFill>
              <a:effectLst/>
              <a:latin typeface="var(--font-secondary)"/>
            </a:endParaRPr>
          </a:p>
          <a:p>
            <a:pPr algn="r" rtl="1"/>
            <a:r>
              <a:rPr lang="ar-EG" sz="2800" b="1" i="0" dirty="0">
                <a:solidFill>
                  <a:srgbClr val="000000"/>
                </a:solidFill>
                <a:effectLst/>
                <a:latin typeface="Arial" panose="020B0604020202020204" pitchFamily="34" charset="0"/>
              </a:rPr>
              <a:t>باعتبار هذه العناصر الأساسية، يمكن للباحث بناء مقدمة قوية ومقنعة، توضح مدى أهمية البحث وإسهامه في مجال المعرفة</a:t>
            </a:r>
            <a:r>
              <a:rPr lang="ar-EG" sz="1800" b="1" i="0" dirty="0">
                <a:solidFill>
                  <a:srgbClr val="000000"/>
                </a:solidFill>
                <a:effectLst/>
                <a:latin typeface="Arial" panose="020B0604020202020204" pitchFamily="34" charset="0"/>
              </a:rPr>
              <a:t>.</a:t>
            </a:r>
            <a:endParaRPr lang="ar-EG" sz="2800" b="1" i="0" dirty="0">
              <a:solidFill>
                <a:srgbClr val="000000"/>
              </a:solidFill>
              <a:effectLst/>
              <a:latin typeface="Tajawal"/>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4A10CC7-F357-24CC-B0CF-862A86ED9C0A}"/>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17082651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345749" cy="3901837"/>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rial" panose="020B0604020202020204" pitchFamily="34" charset="0"/>
              </a:rPr>
              <a:t>إحدى أهم خطوات كتابة أي بحث هي كتابة مقدمة قوية وفعّالة، تلعب مقدمة البحث دورًا حاسمًا في جذب انتباه القارئ وإيضاح الهدف من الدراسة.</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إنها فرصتك لإبراز أهمية الموضوع وربط القارئ بالمشكلة المطروحة، توفر مقدمة قوية للبحث سياقًا واضحًا ومفهومًا للمشروع بأكمله، مما يعزز فهم القارئ ويرشده في المشاركة مع البحث لذلك، قم بالاستفادة من فرصة كتابة مقدمة قوية لإبراز بحثك وأهميته.</a:t>
            </a:r>
            <a:endParaRPr lang="ar-EG" sz="2400" b="1" i="0" dirty="0">
              <a:solidFill>
                <a:srgbClr val="000000"/>
              </a:solidFill>
              <a:effectLst/>
              <a:latin typeface="Tajawal"/>
            </a:endParaRPr>
          </a:p>
          <a:p>
            <a:pPr algn="r" rtl="1">
              <a:lnSpc>
                <a:spcPct val="150000"/>
              </a:lnSpc>
            </a:pPr>
            <a:r>
              <a:rPr lang="ar-EG" sz="2400" b="1" i="0" dirty="0">
                <a:solidFill>
                  <a:srgbClr val="000000"/>
                </a:solidFill>
                <a:effectLst/>
                <a:latin typeface="Arial" panose="020B0604020202020204" pitchFamily="34" charset="0"/>
              </a:rPr>
              <a:t>عند كتابة مقدمة بحث قصيرة، هناك بعض المكونات الرئيسية التي يجب أن تتضمنها لجعلها قوية وفعّالة.</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CB33FF5-48F4-FC79-4182-D107F41C2E40}"/>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5764773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2793842"/>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التعريف بالموضوع:</a:t>
            </a:r>
            <a:r>
              <a:rPr lang="ar-EG" sz="2400" b="1" i="0" dirty="0">
                <a:solidFill>
                  <a:srgbClr val="000000"/>
                </a:solidFill>
                <a:effectLst/>
                <a:latin typeface="Arial" panose="020B0604020202020204" pitchFamily="34" charset="0"/>
              </a:rPr>
              <a:t> يجب أن تقدم مقدمة البحث تعريفًا موجزًا ومفهومًا للموضوع الذي يتناوله البحث، يمكنك استخدام تعريفات من الدراسات السابقة أو الاستشهاد بتعاريف مرجعية.</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وضع المشكلة:</a:t>
            </a:r>
            <a:r>
              <a:rPr lang="ar-EG" sz="2400" b="1" i="0" dirty="0">
                <a:solidFill>
                  <a:srgbClr val="000000"/>
                </a:solidFill>
                <a:effectLst/>
                <a:latin typeface="Arial" panose="020B0604020202020204" pitchFamily="34" charset="0"/>
              </a:rPr>
              <a:t> يجب أن توضح المقدمة النقص في المعرفة الموجود بشأن الموضوع والمشكلة التي تهدف الدراسة إلى حلها أو التحقيق فيها.</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A42691-57AD-B553-E184-B13A8A06A7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3362077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5853937" y="447190"/>
            <a:ext cx="6165405" cy="103062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rgbClr val="000000"/>
                </a:solidFill>
                <a:effectLst/>
                <a:latin typeface="Arial" panose="020B0604020202020204" pitchFamily="34" charset="0"/>
              </a:rPr>
              <a:t>خطوات كتابة مقدمة قوية</a:t>
            </a:r>
            <a:endParaRPr lang="en-US" sz="2800" b="1" u="sng" dirty="0">
              <a:solidFill>
                <a:schemeClr val="tx1"/>
              </a:solidFill>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9154" y="1468531"/>
            <a:ext cx="9237657" cy="3347840"/>
          </a:xfrm>
          <a:prstGeom prst="rect">
            <a:avLst/>
          </a:prstGeom>
          <a:noFill/>
        </p:spPr>
        <p:txBody>
          <a:bodyPr wrap="square" rtlCol="0">
            <a:spAutoFit/>
          </a:bodyPr>
          <a:lstStyle/>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الأهمية والفائدة:</a:t>
            </a:r>
            <a:r>
              <a:rPr lang="ar-EG" sz="2400" b="1" i="0" dirty="0">
                <a:solidFill>
                  <a:srgbClr val="000000"/>
                </a:solidFill>
                <a:effectLst/>
                <a:latin typeface="Arial" panose="020B0604020202020204" pitchFamily="34" charset="0"/>
              </a:rPr>
              <a:t> يجب أن توضح المقدمة أهمية المشكلة المطروحة وفوائدها المحتملة، يمكن استخدام الأحصائيات أو الدراسات السابقة لتوضيح هذه النقاط.</a:t>
            </a:r>
            <a:endParaRPr lang="ar-EG" sz="2400" b="1" i="0" dirty="0">
              <a:solidFill>
                <a:srgbClr val="000000"/>
              </a:solidFill>
              <a:effectLst/>
              <a:latin typeface="var(--font-secondary)"/>
            </a:endParaRPr>
          </a:p>
          <a:p>
            <a:pPr algn="r" rtl="1">
              <a:lnSpc>
                <a:spcPct val="150000"/>
              </a:lnSpc>
              <a:buFont typeface="Arial" panose="020B0604020202020204" pitchFamily="34" charset="0"/>
              <a:buChar char="•"/>
            </a:pPr>
            <a:r>
              <a:rPr lang="ar-EG" sz="2400" b="1" i="0" dirty="0">
                <a:solidFill>
                  <a:srgbClr val="2980B9"/>
                </a:solidFill>
                <a:effectLst/>
                <a:latin typeface="Arial" panose="020B0604020202020204" pitchFamily="34" charset="0"/>
              </a:rPr>
              <a:t>الأهداف والأسئلة البحثية:</a:t>
            </a:r>
            <a:r>
              <a:rPr lang="ar-EG" sz="2400" b="1" i="0" dirty="0">
                <a:solidFill>
                  <a:srgbClr val="000000"/>
                </a:solidFill>
                <a:effectLst/>
                <a:latin typeface="Arial" panose="020B0604020202020204" pitchFamily="34" charset="0"/>
              </a:rPr>
              <a:t> يجب تحديد الأهداف الرئيسية التي تسعى الدراسة لتحقيقها، وتوجيه سلسلة من الأسئلة البحثية التي ستستخدم للوصول إلى الأهداف المحددة.</a:t>
            </a:r>
            <a:endParaRPr lang="ar-EG" sz="2400" b="1" i="0" dirty="0">
              <a:solidFill>
                <a:srgbClr val="000000"/>
              </a:solidFill>
              <a:effectLst/>
              <a:latin typeface="var(--font-secondary)"/>
            </a:endParaRPr>
          </a:p>
          <a:p>
            <a:pPr algn="r" rtl="1">
              <a:lnSpc>
                <a:spcPct val="150000"/>
              </a:lnSpc>
            </a:pPr>
            <a:r>
              <a:rPr lang="ar-EG" sz="2400" b="1" i="0" dirty="0">
                <a:solidFill>
                  <a:srgbClr val="000000"/>
                </a:solidFill>
                <a:effectLst/>
                <a:latin typeface="Arial" panose="020B0604020202020204" pitchFamily="34" charset="0"/>
              </a:rPr>
              <a:t>بإضافة هذه المكونات الرئيسية، ستصبح مقدمة بحثك قوية ومركزة، مما يتيح للقارئ فهم الموضوع وأهميته بشكل أفضل</a:t>
            </a:r>
            <a:r>
              <a:rPr lang="ar-EG" sz="1800" b="1" i="0" dirty="0">
                <a:solidFill>
                  <a:srgbClr val="000000"/>
                </a:solidFill>
                <a:effectLst/>
                <a:latin typeface="Arial" panose="020B0604020202020204" pitchFamily="34" charset="0"/>
              </a:rPr>
              <a:t>.</a:t>
            </a:r>
            <a:endParaRPr lang="ar-EG" sz="2000" b="1" i="0" dirty="0">
              <a:solidFill>
                <a:srgbClr val="000000"/>
              </a:solidFill>
              <a:effectLst/>
              <a:latin typeface="Tajawa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EAF5C26-316E-5A6C-C622-23A81913011B}"/>
              </a:ext>
            </a:extLst>
          </p:cNvPr>
          <p:cNvSpPr txBox="1"/>
          <p:nvPr/>
        </p:nvSpPr>
        <p:spPr>
          <a:xfrm>
            <a:off x="8915400" y="6292631"/>
            <a:ext cx="2965425" cy="400110"/>
          </a:xfrm>
          <a:prstGeom prst="rect">
            <a:avLst/>
          </a:prstGeom>
          <a:noFill/>
        </p:spPr>
        <p:txBody>
          <a:bodyPr wrap="square" rtlCol="0">
            <a:spAutoFit/>
          </a:bodyPr>
          <a:lstStyle/>
          <a:p>
            <a:pPr algn="ctr"/>
            <a:r>
              <a:rPr lang="en-US" sz="2000" b="1" dirty="0"/>
              <a:t>www.midocean.edu.km</a:t>
            </a:r>
          </a:p>
        </p:txBody>
      </p:sp>
    </p:spTree>
    <p:extLst>
      <p:ext uri="{BB962C8B-B14F-4D97-AF65-F5344CB8AC3E}">
        <p14:creationId xmlns:p14="http://schemas.microsoft.com/office/powerpoint/2010/main" val="263234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560394" y="1200687"/>
            <a:ext cx="4915580" cy="4928465"/>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عشر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 </a:t>
            </a:r>
          </a:p>
          <a:p>
            <a:pPr algn="ctr" rtl="1">
              <a:lnSpc>
                <a:spcPct val="120000"/>
              </a:lnSpc>
            </a:pP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EG" sz="2400" b="1" dirty="0">
                <a:effectLst/>
                <a:latin typeface="Calibri" panose="020F0502020204030204" pitchFamily="34" charset="0"/>
                <a:ea typeface="Calibri" panose="020F0502020204030204" pitchFamily="34" charset="0"/>
                <a:cs typeface="Arial" panose="020B0604020202020204" pitchFamily="34" charset="0"/>
              </a:rPr>
              <a:t>يعرض الباحث  مقدمة لدراسة أورسالة علمية مع توضيح أسباب اختياره لتلك المقدمة سواء لتميزها أولوجود انتقادات من وجهة نظرك لها،</a:t>
            </a:r>
            <a:r>
              <a:rPr lang="ar-EG" sz="2400" b="1" dirty="0">
                <a:latin typeface="Calibri" panose="020F0502020204030204" pitchFamily="34" charset="0"/>
                <a:ea typeface="Calibri" panose="020F0502020204030204" pitchFamily="34" charset="0"/>
                <a:cs typeface="Arial" panose="020B0604020202020204" pitchFamily="34" charset="0"/>
              </a:rPr>
              <a:t>ثم يقوم الباحث بكتابة مشكلة بحثية لمتغيرات من اختياره فى حدود 500 كلمة </a:t>
            </a:r>
            <a:r>
              <a:rPr lang="ar-EG" sz="2400" b="1" dirty="0">
                <a:effectLst/>
                <a:latin typeface="Calibri" panose="020F0502020204030204" pitchFamily="34" charset="0"/>
                <a:ea typeface="Calibri" panose="020F0502020204030204" pitchFamily="34" charset="0"/>
                <a:cs typeface="Arial" panose="020B0604020202020204" pitchFamily="34" charset="0"/>
              </a:rPr>
              <a:t> بالاضافة للاشارة لأهم ما يجب أخذه في الاعتبارعند كتابة مقدمة الدراسة البحثية.</a:t>
            </a:r>
            <a:endParaRPr lang="en-US" sz="24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التكليف 2</a:t>
            </a:r>
            <a:r>
              <a:rPr lang="ar-EG" sz="2800" b="1" dirty="0">
                <a:solidFill>
                  <a:srgbClr val="00B0F0"/>
                </a:solidFill>
                <a:latin typeface="Times New Roman" panose="02020603050405020304" pitchFamily="18" charset="0"/>
                <a:cs typeface="Times New Roman" panose="02020603050405020304" pitchFamily="18"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149648" y="339360"/>
            <a:ext cx="2756807" cy="400110"/>
          </a:xfrm>
          <a:prstGeom prst="rect">
            <a:avLst/>
          </a:prstGeom>
          <a:noFill/>
        </p:spPr>
        <p:txBody>
          <a:bodyPr wrap="square" rtlCol="0">
            <a:spAutoFit/>
          </a:bodyPr>
          <a:lstStyle/>
          <a:p>
            <a:pPr algn="ctr"/>
            <a:r>
              <a:rPr lang="en-US" sz="2000" b="1" dirty="0"/>
              <a:t>www.midocean.edu.km</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2.xml><?xml version="1.0" encoding="utf-8"?>
<ds:datastoreItem xmlns:ds="http://schemas.openxmlformats.org/officeDocument/2006/customXml" ds:itemID="{BA675AB2-F53B-474C-8582-85CF594394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2339</TotalTime>
  <Words>2030</Words>
  <Application>Microsoft Office PowerPoint</Application>
  <PresentationFormat>Widescreen</PresentationFormat>
  <Paragraphs>140</Paragraphs>
  <Slides>30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Calibri Light</vt:lpstr>
      <vt:lpstr>Courier New</vt:lpstr>
      <vt:lpstr>Tajawal</vt:lpstr>
      <vt:lpstr>Times New Roman</vt:lpstr>
      <vt:lpstr>var(--font-secondary)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Ahmad Warrak</cp:lastModifiedBy>
  <cp:revision>57</cp:revision>
  <dcterms:created xsi:type="dcterms:W3CDTF">2023-04-29T09:08:00Z</dcterms:created>
  <dcterms:modified xsi:type="dcterms:W3CDTF">2026-02-07T18:27:14Z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