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diagrams/data1.xml" ContentType="application/vnd.openxmlformats-officedocument.drawingml.diagramData+xml"/>
  <Override PartName="/ppt/diagrams/data2.xml" ContentType="application/vnd.openxmlformats-officedocument.drawingml.diagramData+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Layouts/slideLayout22.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diagrams/layout2.xml" ContentType="application/vnd.openxmlformats-officedocument.drawingml.diagramLayout+xml"/>
  <Override PartName="/ppt/diagrams/layout1.xml" ContentType="application/vnd.openxmlformats-officedocument.drawingml.diagramLayout+xml"/>
  <Override PartName="/ppt/diagrams/quickStyle2.xml" ContentType="application/vnd.openxmlformats-officedocument.drawingml.diagramStyle+xml"/>
  <Override PartName="/ppt/diagrams/colors1.xml" ContentType="application/vnd.openxmlformats-officedocument.drawingml.diagramColors+xml"/>
  <Override PartName="/ppt/diagrams/colors2.xml" ContentType="application/vnd.openxmlformats-officedocument.drawingml.diagramColors+xml"/>
  <Override PartName="/ppt/diagrams/drawing2.xml" ContentType="application/vnd.ms-office.drawingml.diagramDrawing+xml"/>
  <Override PartName="/ppt/diagrams/drawing1.xml" ContentType="application/vnd.ms-office.drawingml.diagramDrawing+xml"/>
  <Override PartName="/ppt/diagrams/quickStyle1.xml" ContentType="application/vnd.openxmlformats-officedocument.drawingml.diagramStyl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1"/>
    <p:sldMasterId id="2147483701" r:id="rId2"/>
  </p:sldMasterIdLst>
  <p:notesMasterIdLst>
    <p:notesMasterId r:id="rId42"/>
  </p:notesMasterIdLst>
  <p:sldIdLst>
    <p:sldId id="605" r:id="rId3"/>
    <p:sldId id="535" r:id="rId4"/>
    <p:sldId id="534" r:id="rId5"/>
    <p:sldId id="573" r:id="rId6"/>
    <p:sldId id="536" r:id="rId7"/>
    <p:sldId id="574" r:id="rId8"/>
    <p:sldId id="575" r:id="rId9"/>
    <p:sldId id="576" r:id="rId10"/>
    <p:sldId id="577" r:id="rId11"/>
    <p:sldId id="578" r:id="rId12"/>
    <p:sldId id="580" r:id="rId13"/>
    <p:sldId id="579" r:id="rId14"/>
    <p:sldId id="581" r:id="rId15"/>
    <p:sldId id="582" r:id="rId16"/>
    <p:sldId id="584" r:id="rId17"/>
    <p:sldId id="583" r:id="rId18"/>
    <p:sldId id="585" r:id="rId19"/>
    <p:sldId id="586" r:id="rId20"/>
    <p:sldId id="588" r:id="rId21"/>
    <p:sldId id="587" r:id="rId22"/>
    <p:sldId id="589" r:id="rId23"/>
    <p:sldId id="590" r:id="rId24"/>
    <p:sldId id="591" r:id="rId25"/>
    <p:sldId id="592" r:id="rId26"/>
    <p:sldId id="594" r:id="rId27"/>
    <p:sldId id="593" r:id="rId28"/>
    <p:sldId id="595" r:id="rId29"/>
    <p:sldId id="596" r:id="rId30"/>
    <p:sldId id="597" r:id="rId31"/>
    <p:sldId id="598" r:id="rId32"/>
    <p:sldId id="599" r:id="rId33"/>
    <p:sldId id="565" r:id="rId34"/>
    <p:sldId id="566" r:id="rId35"/>
    <p:sldId id="600" r:id="rId36"/>
    <p:sldId id="601" r:id="rId37"/>
    <p:sldId id="602" r:id="rId38"/>
    <p:sldId id="603" r:id="rId39"/>
    <p:sldId id="604" r:id="rId40"/>
    <p:sldId id="537"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05"/>
            <p14:sldId id="535"/>
            <p14:sldId id="534"/>
            <p14:sldId id="573"/>
            <p14:sldId id="536"/>
            <p14:sldId id="574"/>
            <p14:sldId id="575"/>
            <p14:sldId id="576"/>
            <p14:sldId id="577"/>
            <p14:sldId id="578"/>
            <p14:sldId id="580"/>
            <p14:sldId id="579"/>
            <p14:sldId id="581"/>
            <p14:sldId id="582"/>
            <p14:sldId id="584"/>
            <p14:sldId id="583"/>
            <p14:sldId id="585"/>
            <p14:sldId id="586"/>
            <p14:sldId id="588"/>
            <p14:sldId id="587"/>
            <p14:sldId id="589"/>
            <p14:sldId id="590"/>
            <p14:sldId id="591"/>
            <p14:sldId id="592"/>
            <p14:sldId id="594"/>
            <p14:sldId id="593"/>
            <p14:sldId id="595"/>
            <p14:sldId id="596"/>
            <p14:sldId id="597"/>
            <p14:sldId id="598"/>
            <p14:sldId id="599"/>
            <p14:sldId id="565"/>
            <p14:sldId id="566"/>
            <p14:sldId id="600"/>
            <p14:sldId id="601"/>
            <p14:sldId id="602"/>
            <p14:sldId id="603"/>
            <p14:sldId id="604"/>
            <p14:sldId id="537"/>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7" d="100"/>
          <a:sy n="67" d="100"/>
        </p:scale>
        <p:origin x="834"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notesMaster" Target="notesMasters/notesMaster1.xml"/><Relationship Id="rId47" Type="http://schemas.openxmlformats.org/officeDocument/2006/relationships/customXml" Target="../customXml/item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customXml" Target="../customXml/item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presProps" Target="presProps.xml"/><Relationship Id="rId48" Type="http://schemas.openxmlformats.org/officeDocument/2006/relationships/customXml" Target="../customXml/item2.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ableStyles" Target="tableStyles.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diagrams/colors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CD62992-0E29-4F63-A3A2-482C3609432F}" type="doc">
      <dgm:prSet loTypeId="urn:microsoft.com/office/officeart/2008/layout/HorizontalMultiLevelHierarchy" loCatId="hierarchy" qsTypeId="urn:microsoft.com/office/officeart/2005/8/quickstyle/simple3" qsCatId="simple" csTypeId="urn:microsoft.com/office/officeart/2005/8/colors/accent1_1" csCatId="accent1" phldr="1"/>
      <dgm:spPr/>
      <dgm:t>
        <a:bodyPr/>
        <a:lstStyle/>
        <a:p>
          <a:endParaRPr lang="en-US"/>
        </a:p>
      </dgm:t>
    </dgm:pt>
    <dgm:pt modelId="{59B42C74-5D40-4901-BC8A-32E92C1A5241}">
      <dgm:prSet phldrT="[Text]" custT="1"/>
      <dgm:spPr/>
      <dgm:t>
        <a:bodyPr/>
        <a:lstStyle/>
        <a:p>
          <a:r>
            <a:rPr lang="en-US" sz="3600" b="1" dirty="0">
              <a:latin typeface="Times New Roman" pitchFamily="18" charset="0"/>
              <a:cs typeface="Times New Roman" pitchFamily="18" charset="0"/>
            </a:rPr>
            <a:t>Feasibility study</a:t>
          </a:r>
          <a:endParaRPr lang="en-US" sz="3600" b="1" dirty="0"/>
        </a:p>
      </dgm:t>
    </dgm:pt>
    <dgm:pt modelId="{117B5E4B-9B86-4E9D-8CBF-2442BA475204}" type="parTrans" cxnId="{3DF54A5A-A0B6-4961-A35E-68F59E0D3DE2}">
      <dgm:prSet/>
      <dgm:spPr/>
      <dgm:t>
        <a:bodyPr/>
        <a:lstStyle/>
        <a:p>
          <a:endParaRPr lang="en-US"/>
        </a:p>
      </dgm:t>
    </dgm:pt>
    <dgm:pt modelId="{1E992417-6DD9-410B-A819-1C887BAD3DA8}" type="sibTrans" cxnId="{3DF54A5A-A0B6-4961-A35E-68F59E0D3DE2}">
      <dgm:prSet/>
      <dgm:spPr/>
      <dgm:t>
        <a:bodyPr/>
        <a:lstStyle/>
        <a:p>
          <a:endParaRPr lang="en-US"/>
        </a:p>
      </dgm:t>
    </dgm:pt>
    <dgm:pt modelId="{100D3F8D-C795-4E69-8A05-4D4A100DF1D7}">
      <dgm:prSet phldrT="[Text]" custT="1"/>
      <dgm:spPr/>
      <dgm:t>
        <a:bodyPr/>
        <a:lstStyle/>
        <a:p>
          <a:r>
            <a:rPr lang="en-US" sz="2000" b="1" dirty="0"/>
            <a:t>Market Feasibility</a:t>
          </a:r>
        </a:p>
      </dgm:t>
    </dgm:pt>
    <dgm:pt modelId="{2A2F7378-651C-4493-917B-F8C26619846D}" type="parTrans" cxnId="{BE824569-9C6E-43A3-AB6D-594A5DBFF011}">
      <dgm:prSet/>
      <dgm:spPr/>
      <dgm:t>
        <a:bodyPr/>
        <a:lstStyle/>
        <a:p>
          <a:endParaRPr lang="en-US"/>
        </a:p>
      </dgm:t>
    </dgm:pt>
    <dgm:pt modelId="{C8DBA2A9-41F4-4F30-803D-0CF8EDBCDFAA}" type="sibTrans" cxnId="{BE824569-9C6E-43A3-AB6D-594A5DBFF011}">
      <dgm:prSet/>
      <dgm:spPr/>
      <dgm:t>
        <a:bodyPr/>
        <a:lstStyle/>
        <a:p>
          <a:endParaRPr lang="en-US"/>
        </a:p>
      </dgm:t>
    </dgm:pt>
    <dgm:pt modelId="{C1C7ECE4-B8B1-421C-AE1D-AD834212CFC4}">
      <dgm:prSet custT="1"/>
      <dgm:spPr/>
      <dgm:t>
        <a:bodyPr/>
        <a:lstStyle/>
        <a:p>
          <a:r>
            <a:rPr lang="en-US" sz="2000" b="1" dirty="0"/>
            <a:t>Technical Feasibility</a:t>
          </a:r>
          <a:endParaRPr lang="en-US" sz="2000" dirty="0"/>
        </a:p>
      </dgm:t>
    </dgm:pt>
    <dgm:pt modelId="{39D15AF4-F485-4BA8-B6CC-40D838EA5C74}" type="parTrans" cxnId="{0912D9C9-CB20-458E-A448-A8A5DE495457}">
      <dgm:prSet/>
      <dgm:spPr/>
      <dgm:t>
        <a:bodyPr/>
        <a:lstStyle/>
        <a:p>
          <a:endParaRPr lang="en-US"/>
        </a:p>
      </dgm:t>
    </dgm:pt>
    <dgm:pt modelId="{7813B55A-D327-436F-B56F-776F729F9DE3}" type="sibTrans" cxnId="{0912D9C9-CB20-458E-A448-A8A5DE495457}">
      <dgm:prSet/>
      <dgm:spPr/>
      <dgm:t>
        <a:bodyPr/>
        <a:lstStyle/>
        <a:p>
          <a:endParaRPr lang="en-US"/>
        </a:p>
      </dgm:t>
    </dgm:pt>
    <dgm:pt modelId="{2A7F315D-3299-4B38-999C-85DACF4E493F}">
      <dgm:prSet custT="1"/>
      <dgm:spPr/>
      <dgm:t>
        <a:bodyPr/>
        <a:lstStyle/>
        <a:p>
          <a:r>
            <a:rPr lang="en-US" sz="2000" b="1" dirty="0"/>
            <a:t>Financial</a:t>
          </a:r>
          <a:r>
            <a:rPr lang="ar-EG" sz="2000" b="1" dirty="0"/>
            <a:t> </a:t>
          </a:r>
          <a:r>
            <a:rPr lang="en-US" sz="2000" b="1" dirty="0"/>
            <a:t>Feasibility</a:t>
          </a:r>
          <a:endParaRPr lang="en-US" sz="2000" dirty="0"/>
        </a:p>
      </dgm:t>
    </dgm:pt>
    <dgm:pt modelId="{CD4033F1-7AB6-4F1D-923F-55A7CFB2FE09}" type="parTrans" cxnId="{AAE5D95E-0C95-4745-BB43-67779898A2FC}">
      <dgm:prSet/>
      <dgm:spPr/>
      <dgm:t>
        <a:bodyPr/>
        <a:lstStyle/>
        <a:p>
          <a:endParaRPr lang="en-US"/>
        </a:p>
      </dgm:t>
    </dgm:pt>
    <dgm:pt modelId="{2CD4C2E9-329D-474F-A1FA-AAC74BCB9DD8}" type="sibTrans" cxnId="{AAE5D95E-0C95-4745-BB43-67779898A2FC}">
      <dgm:prSet/>
      <dgm:spPr/>
      <dgm:t>
        <a:bodyPr/>
        <a:lstStyle/>
        <a:p>
          <a:endParaRPr lang="en-US"/>
        </a:p>
      </dgm:t>
    </dgm:pt>
    <dgm:pt modelId="{D52A3E21-A615-4CDA-A482-71BD387FF397}">
      <dgm:prSet custT="1"/>
      <dgm:spPr/>
      <dgm:t>
        <a:bodyPr/>
        <a:lstStyle/>
        <a:p>
          <a:r>
            <a:rPr lang="en-US" sz="2000" b="1" dirty="0"/>
            <a:t>legal Feasibility</a:t>
          </a:r>
          <a:endParaRPr lang="en-US" sz="2000" dirty="0"/>
        </a:p>
      </dgm:t>
    </dgm:pt>
    <dgm:pt modelId="{035DED8C-A592-4221-95A6-93482661F12F}" type="parTrans" cxnId="{2C71C440-E003-4D68-B663-7A2B7ED33615}">
      <dgm:prSet/>
      <dgm:spPr/>
      <dgm:t>
        <a:bodyPr/>
        <a:lstStyle/>
        <a:p>
          <a:endParaRPr lang="en-US"/>
        </a:p>
      </dgm:t>
    </dgm:pt>
    <dgm:pt modelId="{D491B15B-3EBD-4E90-99CC-AB7E7B12407C}" type="sibTrans" cxnId="{2C71C440-E003-4D68-B663-7A2B7ED33615}">
      <dgm:prSet/>
      <dgm:spPr/>
      <dgm:t>
        <a:bodyPr/>
        <a:lstStyle/>
        <a:p>
          <a:endParaRPr lang="en-US"/>
        </a:p>
      </dgm:t>
    </dgm:pt>
    <dgm:pt modelId="{4D436407-9FA8-4FD2-9905-961CB0029CF4}">
      <dgm:prSet custT="1"/>
      <dgm:spPr/>
      <dgm:t>
        <a:bodyPr/>
        <a:lstStyle/>
        <a:p>
          <a:r>
            <a:rPr lang="en-US" sz="2000" b="1" dirty="0"/>
            <a:t>Administrative Feasibility</a:t>
          </a:r>
          <a:endParaRPr lang="en-US" sz="2000" dirty="0"/>
        </a:p>
      </dgm:t>
    </dgm:pt>
    <dgm:pt modelId="{B64ABA7F-9D49-4E22-B0D8-0F9E0BBE6A3A}" type="parTrans" cxnId="{4A4438E0-9F3B-4516-9939-F9CD19F5B925}">
      <dgm:prSet/>
      <dgm:spPr/>
      <dgm:t>
        <a:bodyPr/>
        <a:lstStyle/>
        <a:p>
          <a:endParaRPr lang="en-US"/>
        </a:p>
      </dgm:t>
    </dgm:pt>
    <dgm:pt modelId="{5BE7F48D-39CF-417B-A0F6-874F6FFD7117}" type="sibTrans" cxnId="{4A4438E0-9F3B-4516-9939-F9CD19F5B925}">
      <dgm:prSet/>
      <dgm:spPr/>
      <dgm:t>
        <a:bodyPr/>
        <a:lstStyle/>
        <a:p>
          <a:endParaRPr lang="en-US"/>
        </a:p>
      </dgm:t>
    </dgm:pt>
    <dgm:pt modelId="{D024FD78-EB7B-4FA7-9B9F-92CBE3163017}">
      <dgm:prSet custT="1"/>
      <dgm:spPr/>
      <dgm:t>
        <a:bodyPr/>
        <a:lstStyle/>
        <a:p>
          <a:r>
            <a:rPr lang="en-US" sz="2000" b="1" dirty="0"/>
            <a:t>Environmental Feasibility</a:t>
          </a:r>
          <a:endParaRPr lang="en-US" sz="2000" dirty="0"/>
        </a:p>
      </dgm:t>
    </dgm:pt>
    <dgm:pt modelId="{05F586D0-2D29-4191-BB1C-C5B4414DF30E}" type="parTrans" cxnId="{4366F8FC-D4AE-4C3E-BD63-0B31E4E4E31C}">
      <dgm:prSet/>
      <dgm:spPr/>
      <dgm:t>
        <a:bodyPr/>
        <a:lstStyle/>
        <a:p>
          <a:endParaRPr lang="en-US"/>
        </a:p>
      </dgm:t>
    </dgm:pt>
    <dgm:pt modelId="{A28D59B3-FFC0-46B0-8806-69B40B41E5B5}" type="sibTrans" cxnId="{4366F8FC-D4AE-4C3E-BD63-0B31E4E4E31C}">
      <dgm:prSet/>
      <dgm:spPr/>
      <dgm:t>
        <a:bodyPr/>
        <a:lstStyle/>
        <a:p>
          <a:endParaRPr lang="en-US"/>
        </a:p>
      </dgm:t>
    </dgm:pt>
    <dgm:pt modelId="{5802EFEC-B68E-4B44-8C8E-B25AF2762EE8}">
      <dgm:prSet custT="1"/>
      <dgm:spPr/>
      <dgm:t>
        <a:bodyPr/>
        <a:lstStyle/>
        <a:p>
          <a:r>
            <a:rPr lang="en-US" sz="2000" b="1" dirty="0"/>
            <a:t>Commercial profitability study</a:t>
          </a:r>
          <a:endParaRPr lang="en-US" sz="1050" dirty="0"/>
        </a:p>
      </dgm:t>
    </dgm:pt>
    <dgm:pt modelId="{A878F98E-87CF-4EA7-88D0-8A255834F528}" type="parTrans" cxnId="{B169AABF-60E7-4B22-9059-BB736B91981C}">
      <dgm:prSet/>
      <dgm:spPr/>
      <dgm:t>
        <a:bodyPr/>
        <a:lstStyle/>
        <a:p>
          <a:endParaRPr lang="en-US"/>
        </a:p>
      </dgm:t>
    </dgm:pt>
    <dgm:pt modelId="{77C73C45-25EC-4CC7-A129-4D997DB25061}" type="sibTrans" cxnId="{B169AABF-60E7-4B22-9059-BB736B91981C}">
      <dgm:prSet/>
      <dgm:spPr/>
      <dgm:t>
        <a:bodyPr/>
        <a:lstStyle/>
        <a:p>
          <a:endParaRPr lang="en-US"/>
        </a:p>
      </dgm:t>
    </dgm:pt>
    <dgm:pt modelId="{42C77C4E-7729-48E5-8492-0152F72A8B21}" type="pres">
      <dgm:prSet presAssocID="{7CD62992-0E29-4F63-A3A2-482C3609432F}" presName="Name0" presStyleCnt="0">
        <dgm:presLayoutVars>
          <dgm:chPref val="1"/>
          <dgm:dir/>
          <dgm:animOne val="branch"/>
          <dgm:animLvl val="lvl"/>
          <dgm:resizeHandles val="exact"/>
        </dgm:presLayoutVars>
      </dgm:prSet>
      <dgm:spPr/>
    </dgm:pt>
    <dgm:pt modelId="{C81D15B7-6A95-47D7-995D-D2C1C3146DED}" type="pres">
      <dgm:prSet presAssocID="{59B42C74-5D40-4901-BC8A-32E92C1A5241}" presName="root1" presStyleCnt="0"/>
      <dgm:spPr/>
    </dgm:pt>
    <dgm:pt modelId="{AD08E43B-74DC-4C52-B015-CD2E20843A13}" type="pres">
      <dgm:prSet presAssocID="{59B42C74-5D40-4901-BC8A-32E92C1A5241}" presName="LevelOneTextNode" presStyleLbl="node0" presStyleIdx="0" presStyleCnt="1" custScaleX="144551" custScaleY="170110">
        <dgm:presLayoutVars>
          <dgm:chPref val="3"/>
        </dgm:presLayoutVars>
      </dgm:prSet>
      <dgm:spPr/>
    </dgm:pt>
    <dgm:pt modelId="{2C3D2234-DE43-4AD7-B8FB-3D80FA3682FC}" type="pres">
      <dgm:prSet presAssocID="{59B42C74-5D40-4901-BC8A-32E92C1A5241}" presName="level2hierChild" presStyleCnt="0"/>
      <dgm:spPr/>
    </dgm:pt>
    <dgm:pt modelId="{312DCD8B-6274-459E-B081-BF5B02EF6F32}" type="pres">
      <dgm:prSet presAssocID="{2A2F7378-651C-4493-917B-F8C26619846D}" presName="conn2-1" presStyleLbl="parChTrans1D2" presStyleIdx="0" presStyleCnt="7"/>
      <dgm:spPr/>
    </dgm:pt>
    <dgm:pt modelId="{B6A12AD3-A5C1-43A4-A1AE-092EEE52541E}" type="pres">
      <dgm:prSet presAssocID="{2A2F7378-651C-4493-917B-F8C26619846D}" presName="connTx" presStyleLbl="parChTrans1D2" presStyleIdx="0" presStyleCnt="7"/>
      <dgm:spPr/>
    </dgm:pt>
    <dgm:pt modelId="{57FC63A1-C952-4A31-B916-D53E6BFA88CF}" type="pres">
      <dgm:prSet presAssocID="{100D3F8D-C795-4E69-8A05-4D4A100DF1D7}" presName="root2" presStyleCnt="0"/>
      <dgm:spPr/>
    </dgm:pt>
    <dgm:pt modelId="{B4DA223B-6ABC-458F-8035-DD0BBE1F25D3}" type="pres">
      <dgm:prSet presAssocID="{100D3F8D-C795-4E69-8A05-4D4A100DF1D7}" presName="LevelTwoTextNode" presStyleLbl="node2" presStyleIdx="0" presStyleCnt="7" custScaleX="306749">
        <dgm:presLayoutVars>
          <dgm:chPref val="3"/>
        </dgm:presLayoutVars>
      </dgm:prSet>
      <dgm:spPr/>
    </dgm:pt>
    <dgm:pt modelId="{58B98A4D-A20D-49AD-BBEF-DC0899D09981}" type="pres">
      <dgm:prSet presAssocID="{100D3F8D-C795-4E69-8A05-4D4A100DF1D7}" presName="level3hierChild" presStyleCnt="0"/>
      <dgm:spPr/>
    </dgm:pt>
    <dgm:pt modelId="{06EA760A-BFBC-4811-A543-5AA4B9449165}" type="pres">
      <dgm:prSet presAssocID="{39D15AF4-F485-4BA8-B6CC-40D838EA5C74}" presName="conn2-1" presStyleLbl="parChTrans1D2" presStyleIdx="1" presStyleCnt="7"/>
      <dgm:spPr/>
    </dgm:pt>
    <dgm:pt modelId="{347A8EC1-1BB4-4AC3-BB5D-C7A6419476E2}" type="pres">
      <dgm:prSet presAssocID="{39D15AF4-F485-4BA8-B6CC-40D838EA5C74}" presName="connTx" presStyleLbl="parChTrans1D2" presStyleIdx="1" presStyleCnt="7"/>
      <dgm:spPr/>
    </dgm:pt>
    <dgm:pt modelId="{39250DEB-FAC0-4276-ADB1-1F530FE88391}" type="pres">
      <dgm:prSet presAssocID="{C1C7ECE4-B8B1-421C-AE1D-AD834212CFC4}" presName="root2" presStyleCnt="0"/>
      <dgm:spPr/>
    </dgm:pt>
    <dgm:pt modelId="{906E3923-C65A-46C1-B841-2923F61247BC}" type="pres">
      <dgm:prSet presAssocID="{C1C7ECE4-B8B1-421C-AE1D-AD834212CFC4}" presName="LevelTwoTextNode" presStyleLbl="node2" presStyleIdx="1" presStyleCnt="7" custScaleX="306749">
        <dgm:presLayoutVars>
          <dgm:chPref val="3"/>
        </dgm:presLayoutVars>
      </dgm:prSet>
      <dgm:spPr/>
    </dgm:pt>
    <dgm:pt modelId="{9BD55570-E783-4BD6-BFA1-85A8F5FE4B9F}" type="pres">
      <dgm:prSet presAssocID="{C1C7ECE4-B8B1-421C-AE1D-AD834212CFC4}" presName="level3hierChild" presStyleCnt="0"/>
      <dgm:spPr/>
    </dgm:pt>
    <dgm:pt modelId="{B6B3DA1C-94FE-4AD0-9FAE-E692CB169241}" type="pres">
      <dgm:prSet presAssocID="{CD4033F1-7AB6-4F1D-923F-55A7CFB2FE09}" presName="conn2-1" presStyleLbl="parChTrans1D2" presStyleIdx="2" presStyleCnt="7"/>
      <dgm:spPr/>
    </dgm:pt>
    <dgm:pt modelId="{13B2214E-7783-47C7-B3DF-6F04AD7A58B8}" type="pres">
      <dgm:prSet presAssocID="{CD4033F1-7AB6-4F1D-923F-55A7CFB2FE09}" presName="connTx" presStyleLbl="parChTrans1D2" presStyleIdx="2" presStyleCnt="7"/>
      <dgm:spPr/>
    </dgm:pt>
    <dgm:pt modelId="{2D6940BA-8D32-4A26-8488-59867153910F}" type="pres">
      <dgm:prSet presAssocID="{2A7F315D-3299-4B38-999C-85DACF4E493F}" presName="root2" presStyleCnt="0"/>
      <dgm:spPr/>
    </dgm:pt>
    <dgm:pt modelId="{0098779A-2954-4F93-9836-E1418BB1A8FA}" type="pres">
      <dgm:prSet presAssocID="{2A7F315D-3299-4B38-999C-85DACF4E493F}" presName="LevelTwoTextNode" presStyleLbl="node2" presStyleIdx="2" presStyleCnt="7" custScaleX="306749">
        <dgm:presLayoutVars>
          <dgm:chPref val="3"/>
        </dgm:presLayoutVars>
      </dgm:prSet>
      <dgm:spPr/>
    </dgm:pt>
    <dgm:pt modelId="{B36C2DBD-B4F3-42AA-9D65-D8BD7060BAAA}" type="pres">
      <dgm:prSet presAssocID="{2A7F315D-3299-4B38-999C-85DACF4E493F}" presName="level3hierChild" presStyleCnt="0"/>
      <dgm:spPr/>
    </dgm:pt>
    <dgm:pt modelId="{A0C8C051-E944-4414-97DD-10FB3AD3B10F}" type="pres">
      <dgm:prSet presAssocID="{035DED8C-A592-4221-95A6-93482661F12F}" presName="conn2-1" presStyleLbl="parChTrans1D2" presStyleIdx="3" presStyleCnt="7"/>
      <dgm:spPr/>
    </dgm:pt>
    <dgm:pt modelId="{AC34A8B8-CE8B-43A3-B731-09425FFFC0B1}" type="pres">
      <dgm:prSet presAssocID="{035DED8C-A592-4221-95A6-93482661F12F}" presName="connTx" presStyleLbl="parChTrans1D2" presStyleIdx="3" presStyleCnt="7"/>
      <dgm:spPr/>
    </dgm:pt>
    <dgm:pt modelId="{2F441255-C0A3-4904-912D-CA4601FFD728}" type="pres">
      <dgm:prSet presAssocID="{D52A3E21-A615-4CDA-A482-71BD387FF397}" presName="root2" presStyleCnt="0"/>
      <dgm:spPr/>
    </dgm:pt>
    <dgm:pt modelId="{65F4ED1F-95FF-43E4-8E51-54FAF21A5832}" type="pres">
      <dgm:prSet presAssocID="{D52A3E21-A615-4CDA-A482-71BD387FF397}" presName="LevelTwoTextNode" presStyleLbl="node2" presStyleIdx="3" presStyleCnt="7" custScaleX="306749">
        <dgm:presLayoutVars>
          <dgm:chPref val="3"/>
        </dgm:presLayoutVars>
      </dgm:prSet>
      <dgm:spPr/>
    </dgm:pt>
    <dgm:pt modelId="{CBED1510-935F-4FA3-82A2-1E9D80FCF20A}" type="pres">
      <dgm:prSet presAssocID="{D52A3E21-A615-4CDA-A482-71BD387FF397}" presName="level3hierChild" presStyleCnt="0"/>
      <dgm:spPr/>
    </dgm:pt>
    <dgm:pt modelId="{72A491F0-71CF-450B-A736-8C272E2DA6C5}" type="pres">
      <dgm:prSet presAssocID="{B64ABA7F-9D49-4E22-B0D8-0F9E0BBE6A3A}" presName="conn2-1" presStyleLbl="parChTrans1D2" presStyleIdx="4" presStyleCnt="7"/>
      <dgm:spPr/>
    </dgm:pt>
    <dgm:pt modelId="{0859694E-04FA-4CBA-A2D6-60420C1165B9}" type="pres">
      <dgm:prSet presAssocID="{B64ABA7F-9D49-4E22-B0D8-0F9E0BBE6A3A}" presName="connTx" presStyleLbl="parChTrans1D2" presStyleIdx="4" presStyleCnt="7"/>
      <dgm:spPr/>
    </dgm:pt>
    <dgm:pt modelId="{77E47B3D-5920-4E30-A4B0-E53D76F08D0F}" type="pres">
      <dgm:prSet presAssocID="{4D436407-9FA8-4FD2-9905-961CB0029CF4}" presName="root2" presStyleCnt="0"/>
      <dgm:spPr/>
    </dgm:pt>
    <dgm:pt modelId="{951B5AD6-C1EE-46B0-9DFA-06534B1EDE89}" type="pres">
      <dgm:prSet presAssocID="{4D436407-9FA8-4FD2-9905-961CB0029CF4}" presName="LevelTwoTextNode" presStyleLbl="node2" presStyleIdx="4" presStyleCnt="7" custScaleX="306749">
        <dgm:presLayoutVars>
          <dgm:chPref val="3"/>
        </dgm:presLayoutVars>
      </dgm:prSet>
      <dgm:spPr/>
    </dgm:pt>
    <dgm:pt modelId="{0D32C211-6463-4C7F-958C-5DF131DFFE63}" type="pres">
      <dgm:prSet presAssocID="{4D436407-9FA8-4FD2-9905-961CB0029CF4}" presName="level3hierChild" presStyleCnt="0"/>
      <dgm:spPr/>
    </dgm:pt>
    <dgm:pt modelId="{DD3068F8-1BBC-4E20-A05D-4A07D0A6957B}" type="pres">
      <dgm:prSet presAssocID="{05F586D0-2D29-4191-BB1C-C5B4414DF30E}" presName="conn2-1" presStyleLbl="parChTrans1D2" presStyleIdx="5" presStyleCnt="7"/>
      <dgm:spPr/>
    </dgm:pt>
    <dgm:pt modelId="{37176DB4-9FD2-45DC-8ECD-64292AF7FE2B}" type="pres">
      <dgm:prSet presAssocID="{05F586D0-2D29-4191-BB1C-C5B4414DF30E}" presName="connTx" presStyleLbl="parChTrans1D2" presStyleIdx="5" presStyleCnt="7"/>
      <dgm:spPr/>
    </dgm:pt>
    <dgm:pt modelId="{474E4851-6FA9-4540-8F0C-2FBC71A3764C}" type="pres">
      <dgm:prSet presAssocID="{D024FD78-EB7B-4FA7-9B9F-92CBE3163017}" presName="root2" presStyleCnt="0"/>
      <dgm:spPr/>
    </dgm:pt>
    <dgm:pt modelId="{BEA19066-AF79-4626-8C12-D88ED873A791}" type="pres">
      <dgm:prSet presAssocID="{D024FD78-EB7B-4FA7-9B9F-92CBE3163017}" presName="LevelTwoTextNode" presStyleLbl="node2" presStyleIdx="5" presStyleCnt="7" custScaleX="306749">
        <dgm:presLayoutVars>
          <dgm:chPref val="3"/>
        </dgm:presLayoutVars>
      </dgm:prSet>
      <dgm:spPr/>
    </dgm:pt>
    <dgm:pt modelId="{8EA9C632-8ACE-45D3-B336-905468B05C2A}" type="pres">
      <dgm:prSet presAssocID="{D024FD78-EB7B-4FA7-9B9F-92CBE3163017}" presName="level3hierChild" presStyleCnt="0"/>
      <dgm:spPr/>
    </dgm:pt>
    <dgm:pt modelId="{8F6081CB-767F-41BB-8EFD-92F0FC7D4834}" type="pres">
      <dgm:prSet presAssocID="{A878F98E-87CF-4EA7-88D0-8A255834F528}" presName="conn2-1" presStyleLbl="parChTrans1D2" presStyleIdx="6" presStyleCnt="7"/>
      <dgm:spPr/>
    </dgm:pt>
    <dgm:pt modelId="{B5003F15-03B7-419B-B703-78BAF63DC086}" type="pres">
      <dgm:prSet presAssocID="{A878F98E-87CF-4EA7-88D0-8A255834F528}" presName="connTx" presStyleLbl="parChTrans1D2" presStyleIdx="6" presStyleCnt="7"/>
      <dgm:spPr/>
    </dgm:pt>
    <dgm:pt modelId="{24921C4E-EE3B-4070-A6D5-40B236490752}" type="pres">
      <dgm:prSet presAssocID="{5802EFEC-B68E-4B44-8C8E-B25AF2762EE8}" presName="root2" presStyleCnt="0"/>
      <dgm:spPr/>
    </dgm:pt>
    <dgm:pt modelId="{FA0E9BFB-0271-4310-AEA8-7E409C74C91A}" type="pres">
      <dgm:prSet presAssocID="{5802EFEC-B68E-4B44-8C8E-B25AF2762EE8}" presName="LevelTwoTextNode" presStyleLbl="node2" presStyleIdx="6" presStyleCnt="7" custScaleX="306749">
        <dgm:presLayoutVars>
          <dgm:chPref val="3"/>
        </dgm:presLayoutVars>
      </dgm:prSet>
      <dgm:spPr/>
    </dgm:pt>
    <dgm:pt modelId="{E8C25242-5668-40E5-99CC-7E4C5A89410E}" type="pres">
      <dgm:prSet presAssocID="{5802EFEC-B68E-4B44-8C8E-B25AF2762EE8}" presName="level3hierChild" presStyleCnt="0"/>
      <dgm:spPr/>
    </dgm:pt>
  </dgm:ptLst>
  <dgm:cxnLst>
    <dgm:cxn modelId="{7F0AF603-72D8-44AD-922D-5998C5A76818}" type="presOf" srcId="{2A2F7378-651C-4493-917B-F8C26619846D}" destId="{B6A12AD3-A5C1-43A4-A1AE-092EEE52541E}" srcOrd="1" destOrd="0" presId="urn:microsoft.com/office/officeart/2008/layout/HorizontalMultiLevelHierarchy"/>
    <dgm:cxn modelId="{5DEC9825-F7C7-4C06-B28E-FBC2C1202DF6}" type="presOf" srcId="{7CD62992-0E29-4F63-A3A2-482C3609432F}" destId="{42C77C4E-7729-48E5-8492-0152F72A8B21}" srcOrd="0" destOrd="0" presId="urn:microsoft.com/office/officeart/2008/layout/HorizontalMultiLevelHierarchy"/>
    <dgm:cxn modelId="{D327972B-DF86-4F8C-92ED-159A2071C837}" type="presOf" srcId="{39D15AF4-F485-4BA8-B6CC-40D838EA5C74}" destId="{347A8EC1-1BB4-4AC3-BB5D-C7A6419476E2}" srcOrd="1" destOrd="0" presId="urn:microsoft.com/office/officeart/2008/layout/HorizontalMultiLevelHierarchy"/>
    <dgm:cxn modelId="{CEE4642D-0187-4EEA-91FD-1E8E385F3E8B}" type="presOf" srcId="{D52A3E21-A615-4CDA-A482-71BD387FF397}" destId="{65F4ED1F-95FF-43E4-8E51-54FAF21A5832}" srcOrd="0" destOrd="0" presId="urn:microsoft.com/office/officeart/2008/layout/HorizontalMultiLevelHierarchy"/>
    <dgm:cxn modelId="{96D77E2F-C0B5-49FB-84F1-952E19E7BE90}" type="presOf" srcId="{035DED8C-A592-4221-95A6-93482661F12F}" destId="{A0C8C051-E944-4414-97DD-10FB3AD3B10F}" srcOrd="0" destOrd="0" presId="urn:microsoft.com/office/officeart/2008/layout/HorizontalMultiLevelHierarchy"/>
    <dgm:cxn modelId="{3F55C72F-6A41-483C-9045-4C25E5441B46}" type="presOf" srcId="{39D15AF4-F485-4BA8-B6CC-40D838EA5C74}" destId="{06EA760A-BFBC-4811-A543-5AA4B9449165}" srcOrd="0" destOrd="0" presId="urn:microsoft.com/office/officeart/2008/layout/HorizontalMultiLevelHierarchy"/>
    <dgm:cxn modelId="{2C71C440-E003-4D68-B663-7A2B7ED33615}" srcId="{59B42C74-5D40-4901-BC8A-32E92C1A5241}" destId="{D52A3E21-A615-4CDA-A482-71BD387FF397}" srcOrd="3" destOrd="0" parTransId="{035DED8C-A592-4221-95A6-93482661F12F}" sibTransId="{D491B15B-3EBD-4E90-99CC-AB7E7B12407C}"/>
    <dgm:cxn modelId="{AAE5D95E-0C95-4745-BB43-67779898A2FC}" srcId="{59B42C74-5D40-4901-BC8A-32E92C1A5241}" destId="{2A7F315D-3299-4B38-999C-85DACF4E493F}" srcOrd="2" destOrd="0" parTransId="{CD4033F1-7AB6-4F1D-923F-55A7CFB2FE09}" sibTransId="{2CD4C2E9-329D-474F-A1FA-AAC74BCB9DD8}"/>
    <dgm:cxn modelId="{CE2D6D43-260A-4B37-8722-DA654B84695A}" type="presOf" srcId="{CD4033F1-7AB6-4F1D-923F-55A7CFB2FE09}" destId="{B6B3DA1C-94FE-4AD0-9FAE-E692CB169241}" srcOrd="0" destOrd="0" presId="urn:microsoft.com/office/officeart/2008/layout/HorizontalMultiLevelHierarchy"/>
    <dgm:cxn modelId="{8CEF2664-C87D-4A56-BB4D-601E9B5AB9CA}" type="presOf" srcId="{D024FD78-EB7B-4FA7-9B9F-92CBE3163017}" destId="{BEA19066-AF79-4626-8C12-D88ED873A791}" srcOrd="0" destOrd="0" presId="urn:microsoft.com/office/officeart/2008/layout/HorizontalMultiLevelHierarchy"/>
    <dgm:cxn modelId="{BE824569-9C6E-43A3-AB6D-594A5DBFF011}" srcId="{59B42C74-5D40-4901-BC8A-32E92C1A5241}" destId="{100D3F8D-C795-4E69-8A05-4D4A100DF1D7}" srcOrd="0" destOrd="0" parTransId="{2A2F7378-651C-4493-917B-F8C26619846D}" sibTransId="{C8DBA2A9-41F4-4F30-803D-0CF8EDBCDFAA}"/>
    <dgm:cxn modelId="{4D189669-4F04-4EEF-99CD-A7427BC1EEF0}" type="presOf" srcId="{2A2F7378-651C-4493-917B-F8C26619846D}" destId="{312DCD8B-6274-459E-B081-BF5B02EF6F32}" srcOrd="0" destOrd="0" presId="urn:microsoft.com/office/officeart/2008/layout/HorizontalMultiLevelHierarchy"/>
    <dgm:cxn modelId="{D39AB752-C67A-4A82-80DD-92026B3FFB75}" type="presOf" srcId="{CD4033F1-7AB6-4F1D-923F-55A7CFB2FE09}" destId="{13B2214E-7783-47C7-B3DF-6F04AD7A58B8}" srcOrd="1" destOrd="0" presId="urn:microsoft.com/office/officeart/2008/layout/HorizontalMultiLevelHierarchy"/>
    <dgm:cxn modelId="{3DF54A5A-A0B6-4961-A35E-68F59E0D3DE2}" srcId="{7CD62992-0E29-4F63-A3A2-482C3609432F}" destId="{59B42C74-5D40-4901-BC8A-32E92C1A5241}" srcOrd="0" destOrd="0" parTransId="{117B5E4B-9B86-4E9D-8CBF-2442BA475204}" sibTransId="{1E992417-6DD9-410B-A819-1C887BAD3DA8}"/>
    <dgm:cxn modelId="{05BF1A82-FA61-47D6-9717-6498B13ACA0A}" type="presOf" srcId="{05F586D0-2D29-4191-BB1C-C5B4414DF30E}" destId="{37176DB4-9FD2-45DC-8ECD-64292AF7FE2B}" srcOrd="1" destOrd="0" presId="urn:microsoft.com/office/officeart/2008/layout/HorizontalMultiLevelHierarchy"/>
    <dgm:cxn modelId="{DA465386-B3DA-4D2E-8191-A8778B542BDC}" type="presOf" srcId="{B64ABA7F-9D49-4E22-B0D8-0F9E0BBE6A3A}" destId="{72A491F0-71CF-450B-A736-8C272E2DA6C5}" srcOrd="0" destOrd="0" presId="urn:microsoft.com/office/officeart/2008/layout/HorizontalMultiLevelHierarchy"/>
    <dgm:cxn modelId="{366AF38C-7FE6-4853-9BC9-B88F7E58A2D0}" type="presOf" srcId="{5802EFEC-B68E-4B44-8C8E-B25AF2762EE8}" destId="{FA0E9BFB-0271-4310-AEA8-7E409C74C91A}" srcOrd="0" destOrd="0" presId="urn:microsoft.com/office/officeart/2008/layout/HorizontalMultiLevelHierarchy"/>
    <dgm:cxn modelId="{B2A64792-6A34-4499-B2B4-091B1F9BB41F}" type="presOf" srcId="{C1C7ECE4-B8B1-421C-AE1D-AD834212CFC4}" destId="{906E3923-C65A-46C1-B841-2923F61247BC}" srcOrd="0" destOrd="0" presId="urn:microsoft.com/office/officeart/2008/layout/HorizontalMultiLevelHierarchy"/>
    <dgm:cxn modelId="{D43A62A0-8F5F-45A1-A14F-0EAA49460B35}" type="presOf" srcId="{59B42C74-5D40-4901-BC8A-32E92C1A5241}" destId="{AD08E43B-74DC-4C52-B015-CD2E20843A13}" srcOrd="0" destOrd="0" presId="urn:microsoft.com/office/officeart/2008/layout/HorizontalMultiLevelHierarchy"/>
    <dgm:cxn modelId="{4BC104A8-0760-479B-8A68-340771773006}" type="presOf" srcId="{A878F98E-87CF-4EA7-88D0-8A255834F528}" destId="{8F6081CB-767F-41BB-8EFD-92F0FC7D4834}" srcOrd="0" destOrd="0" presId="urn:microsoft.com/office/officeart/2008/layout/HorizontalMultiLevelHierarchy"/>
    <dgm:cxn modelId="{832EA6B2-8EEF-4C73-B2BD-A4C99DFD193A}" type="presOf" srcId="{4D436407-9FA8-4FD2-9905-961CB0029CF4}" destId="{951B5AD6-C1EE-46B0-9DFA-06534B1EDE89}" srcOrd="0" destOrd="0" presId="urn:microsoft.com/office/officeart/2008/layout/HorizontalMultiLevelHierarchy"/>
    <dgm:cxn modelId="{3410A3B9-75D0-4073-9FA3-25F04E7F1B41}" type="presOf" srcId="{05F586D0-2D29-4191-BB1C-C5B4414DF30E}" destId="{DD3068F8-1BBC-4E20-A05D-4A07D0A6957B}" srcOrd="0" destOrd="0" presId="urn:microsoft.com/office/officeart/2008/layout/HorizontalMultiLevelHierarchy"/>
    <dgm:cxn modelId="{B169AABF-60E7-4B22-9059-BB736B91981C}" srcId="{59B42C74-5D40-4901-BC8A-32E92C1A5241}" destId="{5802EFEC-B68E-4B44-8C8E-B25AF2762EE8}" srcOrd="6" destOrd="0" parTransId="{A878F98E-87CF-4EA7-88D0-8A255834F528}" sibTransId="{77C73C45-25EC-4CC7-A129-4D997DB25061}"/>
    <dgm:cxn modelId="{0912D9C9-CB20-458E-A448-A8A5DE495457}" srcId="{59B42C74-5D40-4901-BC8A-32E92C1A5241}" destId="{C1C7ECE4-B8B1-421C-AE1D-AD834212CFC4}" srcOrd="1" destOrd="0" parTransId="{39D15AF4-F485-4BA8-B6CC-40D838EA5C74}" sibTransId="{7813B55A-D327-436F-B56F-776F729F9DE3}"/>
    <dgm:cxn modelId="{931634D2-A84A-4114-9D67-790963B88943}" type="presOf" srcId="{035DED8C-A592-4221-95A6-93482661F12F}" destId="{AC34A8B8-CE8B-43A3-B731-09425FFFC0B1}" srcOrd="1" destOrd="0" presId="urn:microsoft.com/office/officeart/2008/layout/HorizontalMultiLevelHierarchy"/>
    <dgm:cxn modelId="{7F53EAD4-589C-4C35-83C7-B588A50347CD}" type="presOf" srcId="{2A7F315D-3299-4B38-999C-85DACF4E493F}" destId="{0098779A-2954-4F93-9836-E1418BB1A8FA}" srcOrd="0" destOrd="0" presId="urn:microsoft.com/office/officeart/2008/layout/HorizontalMultiLevelHierarchy"/>
    <dgm:cxn modelId="{DA87BBD8-374D-443A-B50B-F7C95F029F14}" type="presOf" srcId="{A878F98E-87CF-4EA7-88D0-8A255834F528}" destId="{B5003F15-03B7-419B-B703-78BAF63DC086}" srcOrd="1" destOrd="0" presId="urn:microsoft.com/office/officeart/2008/layout/HorizontalMultiLevelHierarchy"/>
    <dgm:cxn modelId="{C1D529DA-CACC-4FA4-A66E-032C28D3AB86}" type="presOf" srcId="{B64ABA7F-9D49-4E22-B0D8-0F9E0BBE6A3A}" destId="{0859694E-04FA-4CBA-A2D6-60420C1165B9}" srcOrd="1" destOrd="0" presId="urn:microsoft.com/office/officeart/2008/layout/HorizontalMultiLevelHierarchy"/>
    <dgm:cxn modelId="{4A4438E0-9F3B-4516-9939-F9CD19F5B925}" srcId="{59B42C74-5D40-4901-BC8A-32E92C1A5241}" destId="{4D436407-9FA8-4FD2-9905-961CB0029CF4}" srcOrd="4" destOrd="0" parTransId="{B64ABA7F-9D49-4E22-B0D8-0F9E0BBE6A3A}" sibTransId="{5BE7F48D-39CF-417B-A0F6-874F6FFD7117}"/>
    <dgm:cxn modelId="{169AE9F4-D880-4522-B172-67A7EFE04B55}" type="presOf" srcId="{100D3F8D-C795-4E69-8A05-4D4A100DF1D7}" destId="{B4DA223B-6ABC-458F-8035-DD0BBE1F25D3}" srcOrd="0" destOrd="0" presId="urn:microsoft.com/office/officeart/2008/layout/HorizontalMultiLevelHierarchy"/>
    <dgm:cxn modelId="{4366F8FC-D4AE-4C3E-BD63-0B31E4E4E31C}" srcId="{59B42C74-5D40-4901-BC8A-32E92C1A5241}" destId="{D024FD78-EB7B-4FA7-9B9F-92CBE3163017}" srcOrd="5" destOrd="0" parTransId="{05F586D0-2D29-4191-BB1C-C5B4414DF30E}" sibTransId="{A28D59B3-FFC0-46B0-8806-69B40B41E5B5}"/>
    <dgm:cxn modelId="{33337C78-6D4E-4B7D-AA72-F2BCFE445998}" type="presParOf" srcId="{42C77C4E-7729-48E5-8492-0152F72A8B21}" destId="{C81D15B7-6A95-47D7-995D-D2C1C3146DED}" srcOrd="0" destOrd="0" presId="urn:microsoft.com/office/officeart/2008/layout/HorizontalMultiLevelHierarchy"/>
    <dgm:cxn modelId="{D0E3AEA8-7A79-4BD6-B9E7-9DC3BFF82D72}" type="presParOf" srcId="{C81D15B7-6A95-47D7-995D-D2C1C3146DED}" destId="{AD08E43B-74DC-4C52-B015-CD2E20843A13}" srcOrd="0" destOrd="0" presId="urn:microsoft.com/office/officeart/2008/layout/HorizontalMultiLevelHierarchy"/>
    <dgm:cxn modelId="{30C21A75-57FF-4C8D-BBC5-96BC73B46DC6}" type="presParOf" srcId="{C81D15B7-6A95-47D7-995D-D2C1C3146DED}" destId="{2C3D2234-DE43-4AD7-B8FB-3D80FA3682FC}" srcOrd="1" destOrd="0" presId="urn:microsoft.com/office/officeart/2008/layout/HorizontalMultiLevelHierarchy"/>
    <dgm:cxn modelId="{1EB716F7-AB1F-4FC0-A924-6D28589E3634}" type="presParOf" srcId="{2C3D2234-DE43-4AD7-B8FB-3D80FA3682FC}" destId="{312DCD8B-6274-459E-B081-BF5B02EF6F32}" srcOrd="0" destOrd="0" presId="urn:microsoft.com/office/officeart/2008/layout/HorizontalMultiLevelHierarchy"/>
    <dgm:cxn modelId="{2933D480-21A8-4638-907E-6F9B3406AA1B}" type="presParOf" srcId="{312DCD8B-6274-459E-B081-BF5B02EF6F32}" destId="{B6A12AD3-A5C1-43A4-A1AE-092EEE52541E}" srcOrd="0" destOrd="0" presId="urn:microsoft.com/office/officeart/2008/layout/HorizontalMultiLevelHierarchy"/>
    <dgm:cxn modelId="{51F44F9B-C6DB-4E96-99E4-94A308FB97C2}" type="presParOf" srcId="{2C3D2234-DE43-4AD7-B8FB-3D80FA3682FC}" destId="{57FC63A1-C952-4A31-B916-D53E6BFA88CF}" srcOrd="1" destOrd="0" presId="urn:microsoft.com/office/officeart/2008/layout/HorizontalMultiLevelHierarchy"/>
    <dgm:cxn modelId="{0B05ABD5-56F0-4E5F-8875-05AC7F223B2F}" type="presParOf" srcId="{57FC63A1-C952-4A31-B916-D53E6BFA88CF}" destId="{B4DA223B-6ABC-458F-8035-DD0BBE1F25D3}" srcOrd="0" destOrd="0" presId="urn:microsoft.com/office/officeart/2008/layout/HorizontalMultiLevelHierarchy"/>
    <dgm:cxn modelId="{D0A754B8-E1EC-49BC-B49C-625BC103AF38}" type="presParOf" srcId="{57FC63A1-C952-4A31-B916-D53E6BFA88CF}" destId="{58B98A4D-A20D-49AD-BBEF-DC0899D09981}" srcOrd="1" destOrd="0" presId="urn:microsoft.com/office/officeart/2008/layout/HorizontalMultiLevelHierarchy"/>
    <dgm:cxn modelId="{CD82266D-10CB-40CE-A2DC-678DFFACC82F}" type="presParOf" srcId="{2C3D2234-DE43-4AD7-B8FB-3D80FA3682FC}" destId="{06EA760A-BFBC-4811-A543-5AA4B9449165}" srcOrd="2" destOrd="0" presId="urn:microsoft.com/office/officeart/2008/layout/HorizontalMultiLevelHierarchy"/>
    <dgm:cxn modelId="{CE79ED76-CD60-4A8C-9CA9-B07EFE696C23}" type="presParOf" srcId="{06EA760A-BFBC-4811-A543-5AA4B9449165}" destId="{347A8EC1-1BB4-4AC3-BB5D-C7A6419476E2}" srcOrd="0" destOrd="0" presId="urn:microsoft.com/office/officeart/2008/layout/HorizontalMultiLevelHierarchy"/>
    <dgm:cxn modelId="{DDBC658B-686F-49E7-A1D6-1F50AF876C41}" type="presParOf" srcId="{2C3D2234-DE43-4AD7-B8FB-3D80FA3682FC}" destId="{39250DEB-FAC0-4276-ADB1-1F530FE88391}" srcOrd="3" destOrd="0" presId="urn:microsoft.com/office/officeart/2008/layout/HorizontalMultiLevelHierarchy"/>
    <dgm:cxn modelId="{E07B3148-A819-4AF7-9DCB-0F6496150AB8}" type="presParOf" srcId="{39250DEB-FAC0-4276-ADB1-1F530FE88391}" destId="{906E3923-C65A-46C1-B841-2923F61247BC}" srcOrd="0" destOrd="0" presId="urn:microsoft.com/office/officeart/2008/layout/HorizontalMultiLevelHierarchy"/>
    <dgm:cxn modelId="{26A45538-5868-458F-9C65-FD1E8877B6A4}" type="presParOf" srcId="{39250DEB-FAC0-4276-ADB1-1F530FE88391}" destId="{9BD55570-E783-4BD6-BFA1-85A8F5FE4B9F}" srcOrd="1" destOrd="0" presId="urn:microsoft.com/office/officeart/2008/layout/HorizontalMultiLevelHierarchy"/>
    <dgm:cxn modelId="{E0625D55-DF2A-46BE-A982-20A107E40384}" type="presParOf" srcId="{2C3D2234-DE43-4AD7-B8FB-3D80FA3682FC}" destId="{B6B3DA1C-94FE-4AD0-9FAE-E692CB169241}" srcOrd="4" destOrd="0" presId="urn:microsoft.com/office/officeart/2008/layout/HorizontalMultiLevelHierarchy"/>
    <dgm:cxn modelId="{951A50AF-B11D-45C3-9206-30D2377F943D}" type="presParOf" srcId="{B6B3DA1C-94FE-4AD0-9FAE-E692CB169241}" destId="{13B2214E-7783-47C7-B3DF-6F04AD7A58B8}" srcOrd="0" destOrd="0" presId="urn:microsoft.com/office/officeart/2008/layout/HorizontalMultiLevelHierarchy"/>
    <dgm:cxn modelId="{A021F1B8-ADAE-4AA7-81B7-FAA8779A61E0}" type="presParOf" srcId="{2C3D2234-DE43-4AD7-B8FB-3D80FA3682FC}" destId="{2D6940BA-8D32-4A26-8488-59867153910F}" srcOrd="5" destOrd="0" presId="urn:microsoft.com/office/officeart/2008/layout/HorizontalMultiLevelHierarchy"/>
    <dgm:cxn modelId="{A2B51F05-E369-4FCE-ABA6-9661C19CA71A}" type="presParOf" srcId="{2D6940BA-8D32-4A26-8488-59867153910F}" destId="{0098779A-2954-4F93-9836-E1418BB1A8FA}" srcOrd="0" destOrd="0" presId="urn:microsoft.com/office/officeart/2008/layout/HorizontalMultiLevelHierarchy"/>
    <dgm:cxn modelId="{F5F1EBDB-297B-42D6-9E8E-A64B9D69EEB7}" type="presParOf" srcId="{2D6940BA-8D32-4A26-8488-59867153910F}" destId="{B36C2DBD-B4F3-42AA-9D65-D8BD7060BAAA}" srcOrd="1" destOrd="0" presId="urn:microsoft.com/office/officeart/2008/layout/HorizontalMultiLevelHierarchy"/>
    <dgm:cxn modelId="{1A80B375-5762-4677-BE07-E8D532770DC3}" type="presParOf" srcId="{2C3D2234-DE43-4AD7-B8FB-3D80FA3682FC}" destId="{A0C8C051-E944-4414-97DD-10FB3AD3B10F}" srcOrd="6" destOrd="0" presId="urn:microsoft.com/office/officeart/2008/layout/HorizontalMultiLevelHierarchy"/>
    <dgm:cxn modelId="{DE133736-6C6E-4D10-A531-BE4BB69EF16F}" type="presParOf" srcId="{A0C8C051-E944-4414-97DD-10FB3AD3B10F}" destId="{AC34A8B8-CE8B-43A3-B731-09425FFFC0B1}" srcOrd="0" destOrd="0" presId="urn:microsoft.com/office/officeart/2008/layout/HorizontalMultiLevelHierarchy"/>
    <dgm:cxn modelId="{10F38AEE-DBCB-4AB2-9CA4-97E05C295566}" type="presParOf" srcId="{2C3D2234-DE43-4AD7-B8FB-3D80FA3682FC}" destId="{2F441255-C0A3-4904-912D-CA4601FFD728}" srcOrd="7" destOrd="0" presId="urn:microsoft.com/office/officeart/2008/layout/HorizontalMultiLevelHierarchy"/>
    <dgm:cxn modelId="{679593AD-BE9D-4DE3-A204-2BF5C9025E7A}" type="presParOf" srcId="{2F441255-C0A3-4904-912D-CA4601FFD728}" destId="{65F4ED1F-95FF-43E4-8E51-54FAF21A5832}" srcOrd="0" destOrd="0" presId="urn:microsoft.com/office/officeart/2008/layout/HorizontalMultiLevelHierarchy"/>
    <dgm:cxn modelId="{ED4EDEAA-B2F5-4E9D-A768-7A45A02A2E0A}" type="presParOf" srcId="{2F441255-C0A3-4904-912D-CA4601FFD728}" destId="{CBED1510-935F-4FA3-82A2-1E9D80FCF20A}" srcOrd="1" destOrd="0" presId="urn:microsoft.com/office/officeart/2008/layout/HorizontalMultiLevelHierarchy"/>
    <dgm:cxn modelId="{59B94064-980F-4752-A522-26663AEBF797}" type="presParOf" srcId="{2C3D2234-DE43-4AD7-B8FB-3D80FA3682FC}" destId="{72A491F0-71CF-450B-A736-8C272E2DA6C5}" srcOrd="8" destOrd="0" presId="urn:microsoft.com/office/officeart/2008/layout/HorizontalMultiLevelHierarchy"/>
    <dgm:cxn modelId="{BB67E424-75E7-4441-BFD8-D616F518D74D}" type="presParOf" srcId="{72A491F0-71CF-450B-A736-8C272E2DA6C5}" destId="{0859694E-04FA-4CBA-A2D6-60420C1165B9}" srcOrd="0" destOrd="0" presId="urn:microsoft.com/office/officeart/2008/layout/HorizontalMultiLevelHierarchy"/>
    <dgm:cxn modelId="{E6D65717-B8A8-463D-A7DE-AC5DE28A2EB5}" type="presParOf" srcId="{2C3D2234-DE43-4AD7-B8FB-3D80FA3682FC}" destId="{77E47B3D-5920-4E30-A4B0-E53D76F08D0F}" srcOrd="9" destOrd="0" presId="urn:microsoft.com/office/officeart/2008/layout/HorizontalMultiLevelHierarchy"/>
    <dgm:cxn modelId="{611899A0-1590-4535-A945-C7D11E4BBB70}" type="presParOf" srcId="{77E47B3D-5920-4E30-A4B0-E53D76F08D0F}" destId="{951B5AD6-C1EE-46B0-9DFA-06534B1EDE89}" srcOrd="0" destOrd="0" presId="urn:microsoft.com/office/officeart/2008/layout/HorizontalMultiLevelHierarchy"/>
    <dgm:cxn modelId="{43A7AD3C-A9AB-48B6-89A0-9869CF13D035}" type="presParOf" srcId="{77E47B3D-5920-4E30-A4B0-E53D76F08D0F}" destId="{0D32C211-6463-4C7F-958C-5DF131DFFE63}" srcOrd="1" destOrd="0" presId="urn:microsoft.com/office/officeart/2008/layout/HorizontalMultiLevelHierarchy"/>
    <dgm:cxn modelId="{F552A834-1813-4594-8124-3DD3A59B3C1D}" type="presParOf" srcId="{2C3D2234-DE43-4AD7-B8FB-3D80FA3682FC}" destId="{DD3068F8-1BBC-4E20-A05D-4A07D0A6957B}" srcOrd="10" destOrd="0" presId="urn:microsoft.com/office/officeart/2008/layout/HorizontalMultiLevelHierarchy"/>
    <dgm:cxn modelId="{C8E25B86-9764-4C2C-A9F4-74D39D5AF8CD}" type="presParOf" srcId="{DD3068F8-1BBC-4E20-A05D-4A07D0A6957B}" destId="{37176DB4-9FD2-45DC-8ECD-64292AF7FE2B}" srcOrd="0" destOrd="0" presId="urn:microsoft.com/office/officeart/2008/layout/HorizontalMultiLevelHierarchy"/>
    <dgm:cxn modelId="{94C2F98C-9DA5-4148-AA1C-867E9EFFEBCF}" type="presParOf" srcId="{2C3D2234-DE43-4AD7-B8FB-3D80FA3682FC}" destId="{474E4851-6FA9-4540-8F0C-2FBC71A3764C}" srcOrd="11" destOrd="0" presId="urn:microsoft.com/office/officeart/2008/layout/HorizontalMultiLevelHierarchy"/>
    <dgm:cxn modelId="{F2159611-E81D-4D69-A226-7B3B0BAD6CDF}" type="presParOf" srcId="{474E4851-6FA9-4540-8F0C-2FBC71A3764C}" destId="{BEA19066-AF79-4626-8C12-D88ED873A791}" srcOrd="0" destOrd="0" presId="urn:microsoft.com/office/officeart/2008/layout/HorizontalMultiLevelHierarchy"/>
    <dgm:cxn modelId="{0EE96E47-6D4E-4CC5-85BB-48082EA15726}" type="presParOf" srcId="{474E4851-6FA9-4540-8F0C-2FBC71A3764C}" destId="{8EA9C632-8ACE-45D3-B336-905468B05C2A}" srcOrd="1" destOrd="0" presId="urn:microsoft.com/office/officeart/2008/layout/HorizontalMultiLevelHierarchy"/>
    <dgm:cxn modelId="{77E8B71B-430A-468C-A4B1-9A6F823BE632}" type="presParOf" srcId="{2C3D2234-DE43-4AD7-B8FB-3D80FA3682FC}" destId="{8F6081CB-767F-41BB-8EFD-92F0FC7D4834}" srcOrd="12" destOrd="0" presId="urn:microsoft.com/office/officeart/2008/layout/HorizontalMultiLevelHierarchy"/>
    <dgm:cxn modelId="{0F23E6DF-9EA0-4036-9776-C8A5E9008AF9}" type="presParOf" srcId="{8F6081CB-767F-41BB-8EFD-92F0FC7D4834}" destId="{B5003F15-03B7-419B-B703-78BAF63DC086}" srcOrd="0" destOrd="0" presId="urn:microsoft.com/office/officeart/2008/layout/HorizontalMultiLevelHierarchy"/>
    <dgm:cxn modelId="{CD9FBBD1-F3C1-4ADE-A31D-EEB584A05D67}" type="presParOf" srcId="{2C3D2234-DE43-4AD7-B8FB-3D80FA3682FC}" destId="{24921C4E-EE3B-4070-A6D5-40B236490752}" srcOrd="13" destOrd="0" presId="urn:microsoft.com/office/officeart/2008/layout/HorizontalMultiLevelHierarchy"/>
    <dgm:cxn modelId="{D2F9F6B6-2C04-4947-912D-31ACB11F832A}" type="presParOf" srcId="{24921C4E-EE3B-4070-A6D5-40B236490752}" destId="{FA0E9BFB-0271-4310-AEA8-7E409C74C91A}" srcOrd="0" destOrd="0" presId="urn:microsoft.com/office/officeart/2008/layout/HorizontalMultiLevelHierarchy"/>
    <dgm:cxn modelId="{9CF55AC0-2AFF-45CA-92A3-8512A3F50D94}" type="presParOf" srcId="{24921C4E-EE3B-4070-A6D5-40B236490752}" destId="{E8C25242-5668-40E5-99CC-7E4C5A89410E}" srcOrd="1" destOrd="0" presId="urn:microsoft.com/office/officeart/2008/layout/HorizontalMultiLevelHierarchy"/>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B84D2FA-E43B-4AB0-A673-E015E1FC1692}" type="doc">
      <dgm:prSet loTypeId="urn:microsoft.com/office/officeart/2005/8/layout/hierarchy3" loCatId="hierarchy" qsTypeId="urn:microsoft.com/office/officeart/2005/8/quickstyle/simple1" qsCatId="simple" csTypeId="urn:microsoft.com/office/officeart/2005/8/colors/accent1_2" csCatId="accent1" phldr="1"/>
      <dgm:spPr/>
      <dgm:t>
        <a:bodyPr/>
        <a:lstStyle/>
        <a:p>
          <a:endParaRPr lang="en-US"/>
        </a:p>
      </dgm:t>
    </dgm:pt>
    <dgm:pt modelId="{9662E610-B4F6-48F7-80AB-DB4DF66AE927}">
      <dgm:prSet phldrT="[Text]" custT="1"/>
      <dgm:spPr/>
      <dgm:t>
        <a:bodyPr/>
        <a:lstStyle/>
        <a:p>
          <a:r>
            <a:rPr lang="en-US" sz="2000" b="1" dirty="0"/>
            <a:t>Fixed asset costs</a:t>
          </a:r>
        </a:p>
      </dgm:t>
    </dgm:pt>
    <dgm:pt modelId="{5EE8762A-7A2F-4CF0-A122-6474227A0A26}" type="parTrans" cxnId="{09141410-0011-4E1D-BE81-7B80A62548F8}">
      <dgm:prSet/>
      <dgm:spPr/>
      <dgm:t>
        <a:bodyPr/>
        <a:lstStyle/>
        <a:p>
          <a:endParaRPr lang="en-US"/>
        </a:p>
      </dgm:t>
    </dgm:pt>
    <dgm:pt modelId="{0A4D8587-9679-4961-A887-51C62E3664CA}" type="sibTrans" cxnId="{09141410-0011-4E1D-BE81-7B80A62548F8}">
      <dgm:prSet/>
      <dgm:spPr/>
      <dgm:t>
        <a:bodyPr/>
        <a:lstStyle/>
        <a:p>
          <a:endParaRPr lang="en-US"/>
        </a:p>
      </dgm:t>
    </dgm:pt>
    <dgm:pt modelId="{07407404-44E9-4C84-8FA7-8021EED54B84}">
      <dgm:prSet phldrT="[Text]" custT="1"/>
      <dgm:spPr/>
      <dgm:t>
        <a:bodyPr/>
        <a:lstStyle/>
        <a:p>
          <a:r>
            <a:rPr lang="en-US" sz="1600"/>
            <a:t>buildings</a:t>
          </a:r>
          <a:endParaRPr lang="en-US" sz="1600" dirty="0"/>
        </a:p>
      </dgm:t>
    </dgm:pt>
    <dgm:pt modelId="{BC126419-D3FF-4031-8803-E09A982301B6}" type="parTrans" cxnId="{7295A849-6D9B-45EA-95B3-829D6F3D73C5}">
      <dgm:prSet/>
      <dgm:spPr/>
      <dgm:t>
        <a:bodyPr/>
        <a:lstStyle/>
        <a:p>
          <a:endParaRPr lang="en-US"/>
        </a:p>
      </dgm:t>
    </dgm:pt>
    <dgm:pt modelId="{7F429FAB-A110-49DE-9FD5-9F7DC5B1F91F}" type="sibTrans" cxnId="{7295A849-6D9B-45EA-95B3-829D6F3D73C5}">
      <dgm:prSet/>
      <dgm:spPr/>
      <dgm:t>
        <a:bodyPr/>
        <a:lstStyle/>
        <a:p>
          <a:endParaRPr lang="en-US"/>
        </a:p>
      </dgm:t>
    </dgm:pt>
    <dgm:pt modelId="{7F8D200A-6427-4831-85B8-FDF64CA82826}">
      <dgm:prSet phldrT="[Text]" custT="1"/>
      <dgm:spPr/>
      <dgm:t>
        <a:bodyPr/>
        <a:lstStyle/>
        <a:p>
          <a:r>
            <a:rPr lang="en-US" sz="2400" b="1" dirty="0"/>
            <a:t>working capital</a:t>
          </a:r>
        </a:p>
      </dgm:t>
    </dgm:pt>
    <dgm:pt modelId="{6022D45C-C37B-4425-A325-BD65D9373567}" type="parTrans" cxnId="{CABEF609-E838-4D3E-AC56-BB3B7FEE96DE}">
      <dgm:prSet/>
      <dgm:spPr/>
      <dgm:t>
        <a:bodyPr/>
        <a:lstStyle/>
        <a:p>
          <a:endParaRPr lang="en-US"/>
        </a:p>
      </dgm:t>
    </dgm:pt>
    <dgm:pt modelId="{B7CEA8C5-0EB8-4E19-A60A-17109A2942F9}" type="sibTrans" cxnId="{CABEF609-E838-4D3E-AC56-BB3B7FEE96DE}">
      <dgm:prSet/>
      <dgm:spPr/>
      <dgm:t>
        <a:bodyPr/>
        <a:lstStyle/>
        <a:p>
          <a:endParaRPr lang="en-US"/>
        </a:p>
      </dgm:t>
    </dgm:pt>
    <dgm:pt modelId="{F340E588-7281-4D54-9999-F3ACF9D4AF9C}">
      <dgm:prSet custT="1"/>
      <dgm:spPr/>
      <dgm:t>
        <a:bodyPr/>
        <a:lstStyle/>
        <a:p>
          <a:r>
            <a:rPr lang="en-US" sz="1600"/>
            <a:t>Equipment and machines</a:t>
          </a:r>
        </a:p>
      </dgm:t>
    </dgm:pt>
    <dgm:pt modelId="{19694C7A-053E-49A4-89DF-80E142D79059}" type="parTrans" cxnId="{47F1FECE-023F-476B-894E-C0B3B1C267DC}">
      <dgm:prSet/>
      <dgm:spPr/>
      <dgm:t>
        <a:bodyPr/>
        <a:lstStyle/>
        <a:p>
          <a:endParaRPr lang="en-US"/>
        </a:p>
      </dgm:t>
    </dgm:pt>
    <dgm:pt modelId="{D5D2489D-3A91-4838-8A2B-1DC8A856148E}" type="sibTrans" cxnId="{47F1FECE-023F-476B-894E-C0B3B1C267DC}">
      <dgm:prSet/>
      <dgm:spPr/>
      <dgm:t>
        <a:bodyPr/>
        <a:lstStyle/>
        <a:p>
          <a:endParaRPr lang="en-US"/>
        </a:p>
      </dgm:t>
    </dgm:pt>
    <dgm:pt modelId="{0749B8CB-47BC-49C8-BB46-9C2CFAC4892C}">
      <dgm:prSet custT="1"/>
      <dgm:spPr/>
      <dgm:t>
        <a:bodyPr/>
        <a:lstStyle/>
        <a:p>
          <a:r>
            <a:rPr lang="en-US" sz="1600"/>
            <a:t>lands</a:t>
          </a:r>
        </a:p>
      </dgm:t>
    </dgm:pt>
    <dgm:pt modelId="{2194621F-F601-4F57-B8CB-C6F5404DF3AB}" type="parTrans" cxnId="{BD204B9E-0619-4BD0-927D-AE0A36639DD0}">
      <dgm:prSet/>
      <dgm:spPr/>
      <dgm:t>
        <a:bodyPr/>
        <a:lstStyle/>
        <a:p>
          <a:endParaRPr lang="en-US"/>
        </a:p>
      </dgm:t>
    </dgm:pt>
    <dgm:pt modelId="{09C96E72-A8B0-45E8-B2E5-49D0CE438849}" type="sibTrans" cxnId="{BD204B9E-0619-4BD0-927D-AE0A36639DD0}">
      <dgm:prSet/>
      <dgm:spPr/>
      <dgm:t>
        <a:bodyPr/>
        <a:lstStyle/>
        <a:p>
          <a:endParaRPr lang="en-US"/>
        </a:p>
      </dgm:t>
    </dgm:pt>
    <dgm:pt modelId="{A17C02D7-A3AB-46DB-98C0-B448741654DE}">
      <dgm:prSet phldrT="[Text]" custT="1"/>
      <dgm:spPr/>
      <dgm:t>
        <a:bodyPr/>
        <a:lstStyle/>
        <a:p>
          <a:pPr>
            <a:buFont typeface="Calibri" panose="020F0502020204030204" pitchFamily="34" charset="0"/>
            <a:buChar char="•"/>
          </a:pPr>
          <a:r>
            <a:rPr lang="en-US" sz="1600"/>
            <a:t>Supports 2-3 duty cycles.</a:t>
          </a:r>
          <a:endParaRPr lang="en-US" sz="1600" dirty="0"/>
        </a:p>
      </dgm:t>
    </dgm:pt>
    <dgm:pt modelId="{4478C5E5-2336-437D-9C8E-A68BA70300C2}" type="parTrans" cxnId="{A14F378C-5779-4D39-B9CB-31403F22F2A6}">
      <dgm:prSet/>
      <dgm:spPr/>
      <dgm:t>
        <a:bodyPr/>
        <a:lstStyle/>
        <a:p>
          <a:endParaRPr lang="en-US"/>
        </a:p>
      </dgm:t>
    </dgm:pt>
    <dgm:pt modelId="{8579E610-6680-40A4-B243-3BCF4F580339}" type="sibTrans" cxnId="{A14F378C-5779-4D39-B9CB-31403F22F2A6}">
      <dgm:prSet/>
      <dgm:spPr/>
      <dgm:t>
        <a:bodyPr/>
        <a:lstStyle/>
        <a:p>
          <a:endParaRPr lang="en-US"/>
        </a:p>
      </dgm:t>
    </dgm:pt>
    <dgm:pt modelId="{50E1C41E-A926-4719-BB0E-77C817977D15}">
      <dgm:prSet custT="1"/>
      <dgm:spPr/>
      <dgm:t>
        <a:bodyPr/>
        <a:lstStyle/>
        <a:p>
          <a:pPr>
            <a:buFont typeface="Calibri" panose="020F0502020204030204" pitchFamily="34" charset="0"/>
            <a:buChar char="•"/>
          </a:pPr>
          <a:r>
            <a:rPr lang="en-US" sz="1600"/>
            <a:t>Project for production</a:t>
          </a:r>
          <a:r>
            <a:rPr lang="ar-EG" sz="1600"/>
            <a:t>.</a:t>
          </a:r>
          <a:endParaRPr lang="en-US" sz="1600"/>
        </a:p>
      </dgm:t>
    </dgm:pt>
    <dgm:pt modelId="{CDA2F7B3-0721-4B29-95F3-995FFCD03031}" type="parTrans" cxnId="{59EA8ECC-EAEE-4CBD-8CEC-CEA56204034D}">
      <dgm:prSet/>
      <dgm:spPr/>
      <dgm:t>
        <a:bodyPr/>
        <a:lstStyle/>
        <a:p>
          <a:endParaRPr lang="en-US"/>
        </a:p>
      </dgm:t>
    </dgm:pt>
    <dgm:pt modelId="{B8BDFBB0-15CB-4131-8909-6728DC7C4F60}" type="sibTrans" cxnId="{59EA8ECC-EAEE-4CBD-8CEC-CEA56204034D}">
      <dgm:prSet/>
      <dgm:spPr/>
      <dgm:t>
        <a:bodyPr/>
        <a:lstStyle/>
        <a:p>
          <a:endParaRPr lang="en-US"/>
        </a:p>
      </dgm:t>
    </dgm:pt>
    <dgm:pt modelId="{EDF75A73-C49E-47DE-A22C-CEF1384B4103}">
      <dgm:prSet custT="1"/>
      <dgm:spPr/>
      <dgm:t>
        <a:bodyPr/>
        <a:lstStyle/>
        <a:p>
          <a:pPr>
            <a:buFont typeface="Calibri" panose="020F0502020204030204" pitchFamily="34" charset="0"/>
            <a:buChar char="•"/>
          </a:pPr>
          <a:r>
            <a:rPr lang="en-US" sz="1600" dirty="0"/>
            <a:t>The operating cycle is meant from the time of purchasing raw materials, manufacturing them, selling the product and collecting its price to buy raw materials again to start a second cycle</a:t>
          </a:r>
          <a:r>
            <a:rPr lang="ar-EG" sz="1600" dirty="0"/>
            <a:t>.</a:t>
          </a:r>
          <a:endParaRPr lang="en-US" sz="1600" dirty="0"/>
        </a:p>
      </dgm:t>
    </dgm:pt>
    <dgm:pt modelId="{9727A958-3CA5-43DC-8DED-2E9B436543B3}" type="parTrans" cxnId="{556E0855-3BA3-4965-9B35-08658BF6765F}">
      <dgm:prSet/>
      <dgm:spPr/>
      <dgm:t>
        <a:bodyPr/>
        <a:lstStyle/>
        <a:p>
          <a:endParaRPr lang="en-US"/>
        </a:p>
      </dgm:t>
    </dgm:pt>
    <dgm:pt modelId="{CECAC1BD-7871-4E4A-A61D-36BA0D80619E}" type="sibTrans" cxnId="{556E0855-3BA3-4965-9B35-08658BF6765F}">
      <dgm:prSet/>
      <dgm:spPr/>
      <dgm:t>
        <a:bodyPr/>
        <a:lstStyle/>
        <a:p>
          <a:endParaRPr lang="en-US"/>
        </a:p>
      </dgm:t>
    </dgm:pt>
    <dgm:pt modelId="{338D481E-C7E6-4207-B0E0-BD554AFC9855}">
      <dgm:prSet custT="1"/>
      <dgm:spPr/>
      <dgm:t>
        <a:bodyPr/>
        <a:lstStyle/>
        <a:p>
          <a:r>
            <a:rPr lang="en-US" sz="1600"/>
            <a:t>Labor wages</a:t>
          </a:r>
          <a:r>
            <a:rPr lang="ar-EG" sz="1600"/>
            <a:t>.</a:t>
          </a:r>
          <a:endParaRPr lang="en-US" sz="1600"/>
        </a:p>
      </dgm:t>
    </dgm:pt>
    <dgm:pt modelId="{E02C2EE8-42B2-4376-8516-8F8BE40454A6}" type="parTrans" cxnId="{15D42242-9CFD-40F1-B05F-CE739D771BD0}">
      <dgm:prSet/>
      <dgm:spPr/>
      <dgm:t>
        <a:bodyPr/>
        <a:lstStyle/>
        <a:p>
          <a:endParaRPr lang="en-US"/>
        </a:p>
      </dgm:t>
    </dgm:pt>
    <dgm:pt modelId="{16BAB3F8-1737-4664-8E23-A47A91BEA3AF}" type="sibTrans" cxnId="{15D42242-9CFD-40F1-B05F-CE739D771BD0}">
      <dgm:prSet/>
      <dgm:spPr/>
      <dgm:t>
        <a:bodyPr/>
        <a:lstStyle/>
        <a:p>
          <a:endParaRPr lang="en-US"/>
        </a:p>
      </dgm:t>
    </dgm:pt>
    <dgm:pt modelId="{11D859F1-6DB5-45BA-850D-FE11F0FBEC03}">
      <dgm:prSet custT="1"/>
      <dgm:spPr/>
      <dgm:t>
        <a:bodyPr/>
        <a:lstStyle/>
        <a:p>
          <a:r>
            <a:rPr lang="en-US" sz="2000" b="1" dirty="0"/>
            <a:t>Establishment expenses</a:t>
          </a:r>
        </a:p>
      </dgm:t>
    </dgm:pt>
    <dgm:pt modelId="{5389CE5A-47DD-42B3-A590-1A2078D31330}" type="parTrans" cxnId="{1C6B4F51-0DEC-4100-BD82-2CC6591CB858}">
      <dgm:prSet/>
      <dgm:spPr/>
      <dgm:t>
        <a:bodyPr/>
        <a:lstStyle/>
        <a:p>
          <a:endParaRPr lang="en-US"/>
        </a:p>
      </dgm:t>
    </dgm:pt>
    <dgm:pt modelId="{F64915C1-E3BA-40C8-8917-43BA750E1C28}" type="sibTrans" cxnId="{1C6B4F51-0DEC-4100-BD82-2CC6591CB858}">
      <dgm:prSet/>
      <dgm:spPr/>
      <dgm:t>
        <a:bodyPr/>
        <a:lstStyle/>
        <a:p>
          <a:endParaRPr lang="en-US"/>
        </a:p>
      </dgm:t>
    </dgm:pt>
    <dgm:pt modelId="{23EEAF6E-3398-425E-BA08-917224A7CDDE}">
      <dgm:prSet custT="1"/>
      <dgm:spPr/>
      <dgm:t>
        <a:bodyPr/>
        <a:lstStyle/>
        <a:p>
          <a:r>
            <a:rPr lang="en-US" sz="1600" dirty="0"/>
            <a:t>Feasibility study expenses</a:t>
          </a:r>
          <a:r>
            <a:rPr lang="ar-EG" sz="1600" dirty="0"/>
            <a:t>.</a:t>
          </a:r>
          <a:endParaRPr lang="en-US" sz="1600" dirty="0"/>
        </a:p>
      </dgm:t>
    </dgm:pt>
    <dgm:pt modelId="{37359A6A-E80C-40E0-8FE6-43E731C1D304}" type="parTrans" cxnId="{A23F491E-DB5E-4CE8-8EE4-0F7391E0A5F3}">
      <dgm:prSet/>
      <dgm:spPr/>
      <dgm:t>
        <a:bodyPr/>
        <a:lstStyle/>
        <a:p>
          <a:endParaRPr lang="en-US"/>
        </a:p>
      </dgm:t>
    </dgm:pt>
    <dgm:pt modelId="{A80E673B-9701-40FC-855D-F508E3BAB31B}" type="sibTrans" cxnId="{A23F491E-DB5E-4CE8-8EE4-0F7391E0A5F3}">
      <dgm:prSet/>
      <dgm:spPr/>
      <dgm:t>
        <a:bodyPr/>
        <a:lstStyle/>
        <a:p>
          <a:endParaRPr lang="en-US"/>
        </a:p>
      </dgm:t>
    </dgm:pt>
    <dgm:pt modelId="{E1AD6893-AE28-4D4E-AFF7-DC16E429CD55}">
      <dgm:prSet custT="1"/>
      <dgm:spPr/>
      <dgm:t>
        <a:bodyPr/>
        <a:lstStyle/>
        <a:p>
          <a:r>
            <a:rPr lang="en-US" sz="1600"/>
            <a:t>License fees</a:t>
          </a:r>
          <a:r>
            <a:rPr lang="ar-EG" sz="1600"/>
            <a:t>.</a:t>
          </a:r>
          <a:endParaRPr lang="en-US" sz="1600"/>
        </a:p>
      </dgm:t>
    </dgm:pt>
    <dgm:pt modelId="{6DD7FFE5-7BC0-437B-9C93-760F8CD7BD2A}" type="parTrans" cxnId="{F53CD187-19F1-4D55-910D-CAF3DB29E375}">
      <dgm:prSet/>
      <dgm:spPr/>
      <dgm:t>
        <a:bodyPr/>
        <a:lstStyle/>
        <a:p>
          <a:endParaRPr lang="en-US"/>
        </a:p>
      </dgm:t>
    </dgm:pt>
    <dgm:pt modelId="{AEA69BB8-98BA-4665-876C-E79A2C9B0794}" type="sibTrans" cxnId="{F53CD187-19F1-4D55-910D-CAF3DB29E375}">
      <dgm:prSet/>
      <dgm:spPr/>
      <dgm:t>
        <a:bodyPr/>
        <a:lstStyle/>
        <a:p>
          <a:endParaRPr lang="en-US"/>
        </a:p>
      </dgm:t>
    </dgm:pt>
    <dgm:pt modelId="{A391B248-90EA-42DB-BB23-18BADF9B2D49}">
      <dgm:prSet custT="1"/>
      <dgm:spPr/>
      <dgm:t>
        <a:bodyPr/>
        <a:lstStyle/>
        <a:p>
          <a:r>
            <a:rPr lang="en-US" sz="1600" dirty="0"/>
            <a:t>Training expenses</a:t>
          </a:r>
          <a:r>
            <a:rPr lang="ar-EG" sz="1600" dirty="0"/>
            <a:t>.</a:t>
          </a:r>
          <a:endParaRPr lang="en-US" sz="1600" dirty="0"/>
        </a:p>
      </dgm:t>
    </dgm:pt>
    <dgm:pt modelId="{289C4DEA-EEC1-4556-B1F4-BF98F79266FC}" type="parTrans" cxnId="{4E079CE8-C081-40E5-A56D-AF61240F546B}">
      <dgm:prSet/>
      <dgm:spPr/>
      <dgm:t>
        <a:bodyPr/>
        <a:lstStyle/>
        <a:p>
          <a:endParaRPr lang="en-US"/>
        </a:p>
      </dgm:t>
    </dgm:pt>
    <dgm:pt modelId="{4246C670-7F89-4026-A046-A3817141D8CB}" type="sibTrans" cxnId="{4E079CE8-C081-40E5-A56D-AF61240F546B}">
      <dgm:prSet/>
      <dgm:spPr/>
      <dgm:t>
        <a:bodyPr/>
        <a:lstStyle/>
        <a:p>
          <a:endParaRPr lang="en-US"/>
        </a:p>
      </dgm:t>
    </dgm:pt>
    <dgm:pt modelId="{BC72004C-A7E8-4077-AEA4-D442991F30A0}">
      <dgm:prSet custT="1"/>
      <dgm:spPr/>
      <dgm:t>
        <a:bodyPr/>
        <a:lstStyle/>
        <a:p>
          <a:r>
            <a:rPr lang="en-US" sz="1600" dirty="0"/>
            <a:t>Promotional and marketing expenses</a:t>
          </a:r>
          <a:r>
            <a:rPr lang="ar-EG" sz="1600" dirty="0"/>
            <a:t>.</a:t>
          </a:r>
          <a:endParaRPr lang="en-US" sz="1600" dirty="0"/>
        </a:p>
      </dgm:t>
    </dgm:pt>
    <dgm:pt modelId="{C15246E7-5F73-4F75-967E-AE22C107721C}" type="parTrans" cxnId="{CFA8706A-CF2D-47FF-A0B7-73A236A83FBC}">
      <dgm:prSet/>
      <dgm:spPr/>
      <dgm:t>
        <a:bodyPr/>
        <a:lstStyle/>
        <a:p>
          <a:endParaRPr lang="en-US"/>
        </a:p>
      </dgm:t>
    </dgm:pt>
    <dgm:pt modelId="{52F11273-5F04-4644-9B2D-14E65D12056C}" type="sibTrans" cxnId="{CFA8706A-CF2D-47FF-A0B7-73A236A83FBC}">
      <dgm:prSet/>
      <dgm:spPr/>
      <dgm:t>
        <a:bodyPr/>
        <a:lstStyle/>
        <a:p>
          <a:endParaRPr lang="en-US"/>
        </a:p>
      </dgm:t>
    </dgm:pt>
    <dgm:pt modelId="{95944662-2611-4DC9-AC28-1986D2BB9569}" type="pres">
      <dgm:prSet presAssocID="{DB84D2FA-E43B-4AB0-A673-E015E1FC1692}" presName="diagram" presStyleCnt="0">
        <dgm:presLayoutVars>
          <dgm:chPref val="1"/>
          <dgm:dir/>
          <dgm:animOne val="branch"/>
          <dgm:animLvl val="lvl"/>
          <dgm:resizeHandles/>
        </dgm:presLayoutVars>
      </dgm:prSet>
      <dgm:spPr/>
    </dgm:pt>
    <dgm:pt modelId="{D8892A3E-1A69-4518-9FA9-D767351A9E57}" type="pres">
      <dgm:prSet presAssocID="{9662E610-B4F6-48F7-80AB-DB4DF66AE927}" presName="root" presStyleCnt="0"/>
      <dgm:spPr/>
    </dgm:pt>
    <dgm:pt modelId="{684E46DF-04C1-4DC7-9E12-015248DD3406}" type="pres">
      <dgm:prSet presAssocID="{9662E610-B4F6-48F7-80AB-DB4DF66AE927}" presName="rootComposite" presStyleCnt="0"/>
      <dgm:spPr/>
    </dgm:pt>
    <dgm:pt modelId="{6C3629A0-5A9E-4DB8-9E87-A2A867AAE395}" type="pres">
      <dgm:prSet presAssocID="{9662E610-B4F6-48F7-80AB-DB4DF66AE927}" presName="rootText" presStyleLbl="node1" presStyleIdx="0" presStyleCnt="3" custScaleX="123056"/>
      <dgm:spPr/>
    </dgm:pt>
    <dgm:pt modelId="{73086FCF-E7DD-4A5A-A624-66AA18DB6F46}" type="pres">
      <dgm:prSet presAssocID="{9662E610-B4F6-48F7-80AB-DB4DF66AE927}" presName="rootConnector" presStyleLbl="node1" presStyleIdx="0" presStyleCnt="3"/>
      <dgm:spPr/>
    </dgm:pt>
    <dgm:pt modelId="{ADF8D880-22B7-435F-80E8-DD8AF2676B29}" type="pres">
      <dgm:prSet presAssocID="{9662E610-B4F6-48F7-80AB-DB4DF66AE927}" presName="childShape" presStyleCnt="0"/>
      <dgm:spPr/>
    </dgm:pt>
    <dgm:pt modelId="{DC108BB5-12E8-4789-B67E-47F6BB0A90AC}" type="pres">
      <dgm:prSet presAssocID="{BC126419-D3FF-4031-8803-E09A982301B6}" presName="Name13" presStyleLbl="parChTrans1D2" presStyleIdx="0" presStyleCnt="11"/>
      <dgm:spPr/>
    </dgm:pt>
    <dgm:pt modelId="{6CC559AA-A52C-411F-B860-BABBCC3EA01D}" type="pres">
      <dgm:prSet presAssocID="{07407404-44E9-4C84-8FA7-8021EED54B84}" presName="childText" presStyleLbl="bgAcc1" presStyleIdx="0" presStyleCnt="11">
        <dgm:presLayoutVars>
          <dgm:bulletEnabled val="1"/>
        </dgm:presLayoutVars>
      </dgm:prSet>
      <dgm:spPr/>
    </dgm:pt>
    <dgm:pt modelId="{2A302E10-A6E4-4434-8B80-9926A74BC799}" type="pres">
      <dgm:prSet presAssocID="{19694C7A-053E-49A4-89DF-80E142D79059}" presName="Name13" presStyleLbl="parChTrans1D2" presStyleIdx="1" presStyleCnt="11"/>
      <dgm:spPr/>
    </dgm:pt>
    <dgm:pt modelId="{14940BE3-2917-43CE-8797-37743DE1F3DA}" type="pres">
      <dgm:prSet presAssocID="{F340E588-7281-4D54-9999-F3ACF9D4AF9C}" presName="childText" presStyleLbl="bgAcc1" presStyleIdx="1" presStyleCnt="11">
        <dgm:presLayoutVars>
          <dgm:bulletEnabled val="1"/>
        </dgm:presLayoutVars>
      </dgm:prSet>
      <dgm:spPr/>
    </dgm:pt>
    <dgm:pt modelId="{ED7A2FE6-274E-4A87-958E-50C63550BFE6}" type="pres">
      <dgm:prSet presAssocID="{2194621F-F601-4F57-B8CB-C6F5404DF3AB}" presName="Name13" presStyleLbl="parChTrans1D2" presStyleIdx="2" presStyleCnt="11"/>
      <dgm:spPr/>
    </dgm:pt>
    <dgm:pt modelId="{4AA7EB13-F3BF-415F-9F62-1546258C125D}" type="pres">
      <dgm:prSet presAssocID="{0749B8CB-47BC-49C8-BB46-9C2CFAC4892C}" presName="childText" presStyleLbl="bgAcc1" presStyleIdx="2" presStyleCnt="11">
        <dgm:presLayoutVars>
          <dgm:bulletEnabled val="1"/>
        </dgm:presLayoutVars>
      </dgm:prSet>
      <dgm:spPr/>
    </dgm:pt>
    <dgm:pt modelId="{B30F1980-F14E-4B4E-B60F-6FBA2E0144B9}" type="pres">
      <dgm:prSet presAssocID="{7F8D200A-6427-4831-85B8-FDF64CA82826}" presName="root" presStyleCnt="0"/>
      <dgm:spPr/>
    </dgm:pt>
    <dgm:pt modelId="{816B2F85-EB50-4968-8F2F-E5AAE28C0913}" type="pres">
      <dgm:prSet presAssocID="{7F8D200A-6427-4831-85B8-FDF64CA82826}" presName="rootComposite" presStyleCnt="0"/>
      <dgm:spPr/>
    </dgm:pt>
    <dgm:pt modelId="{EE8BF04F-DBBC-4B3F-8768-5D80AE120940}" type="pres">
      <dgm:prSet presAssocID="{7F8D200A-6427-4831-85B8-FDF64CA82826}" presName="rootText" presStyleLbl="node1" presStyleIdx="1" presStyleCnt="3" custScaleX="139101"/>
      <dgm:spPr/>
    </dgm:pt>
    <dgm:pt modelId="{65F93BFE-ABAE-410D-9220-15678A5BDF0F}" type="pres">
      <dgm:prSet presAssocID="{7F8D200A-6427-4831-85B8-FDF64CA82826}" presName="rootConnector" presStyleLbl="node1" presStyleIdx="1" presStyleCnt="3"/>
      <dgm:spPr/>
    </dgm:pt>
    <dgm:pt modelId="{78D9E3E9-8545-4581-9ABB-60A700183481}" type="pres">
      <dgm:prSet presAssocID="{7F8D200A-6427-4831-85B8-FDF64CA82826}" presName="childShape" presStyleCnt="0"/>
      <dgm:spPr/>
    </dgm:pt>
    <dgm:pt modelId="{506FF50F-0D23-4C2D-BEB2-FB76320A5935}" type="pres">
      <dgm:prSet presAssocID="{4478C5E5-2336-437D-9C8E-A68BA70300C2}" presName="Name13" presStyleLbl="parChTrans1D2" presStyleIdx="3" presStyleCnt="11"/>
      <dgm:spPr/>
    </dgm:pt>
    <dgm:pt modelId="{55A734AC-E0A8-4124-8F50-22D6A560D3FC}" type="pres">
      <dgm:prSet presAssocID="{A17C02D7-A3AB-46DB-98C0-B448741654DE}" presName="childText" presStyleLbl="bgAcc1" presStyleIdx="3" presStyleCnt="11" custScaleX="162240">
        <dgm:presLayoutVars>
          <dgm:bulletEnabled val="1"/>
        </dgm:presLayoutVars>
      </dgm:prSet>
      <dgm:spPr/>
    </dgm:pt>
    <dgm:pt modelId="{D721DD82-C6BE-4C4A-AA7E-25AA29EED095}" type="pres">
      <dgm:prSet presAssocID="{CDA2F7B3-0721-4B29-95F3-995FFCD03031}" presName="Name13" presStyleLbl="parChTrans1D2" presStyleIdx="4" presStyleCnt="11"/>
      <dgm:spPr/>
    </dgm:pt>
    <dgm:pt modelId="{9D111147-0876-4D73-9D28-9C0BF3A360B2}" type="pres">
      <dgm:prSet presAssocID="{50E1C41E-A926-4719-BB0E-77C817977D15}" presName="childText" presStyleLbl="bgAcc1" presStyleIdx="4" presStyleCnt="11" custScaleX="183782">
        <dgm:presLayoutVars>
          <dgm:bulletEnabled val="1"/>
        </dgm:presLayoutVars>
      </dgm:prSet>
      <dgm:spPr/>
    </dgm:pt>
    <dgm:pt modelId="{9E25EBB5-2FBB-4E38-9EB9-21EE1DF4BBD0}" type="pres">
      <dgm:prSet presAssocID="{9727A958-3CA5-43DC-8DED-2E9B436543B3}" presName="Name13" presStyleLbl="parChTrans1D2" presStyleIdx="5" presStyleCnt="11"/>
      <dgm:spPr/>
    </dgm:pt>
    <dgm:pt modelId="{513C3280-E8A3-421C-B741-0856F3D3CA28}" type="pres">
      <dgm:prSet presAssocID="{EDF75A73-C49E-47DE-A22C-CEF1384B4103}" presName="childText" presStyleLbl="bgAcc1" presStyleIdx="5" presStyleCnt="11" custScaleX="266169" custScaleY="148040">
        <dgm:presLayoutVars>
          <dgm:bulletEnabled val="1"/>
        </dgm:presLayoutVars>
      </dgm:prSet>
      <dgm:spPr/>
    </dgm:pt>
    <dgm:pt modelId="{E0438AE6-0A86-4A46-B4C3-346B062947B2}" type="pres">
      <dgm:prSet presAssocID="{E02C2EE8-42B2-4376-8516-8F8BE40454A6}" presName="Name13" presStyleLbl="parChTrans1D2" presStyleIdx="6" presStyleCnt="11"/>
      <dgm:spPr/>
    </dgm:pt>
    <dgm:pt modelId="{3B10DBBC-8678-4006-AB11-363913A0CE61}" type="pres">
      <dgm:prSet presAssocID="{338D481E-C7E6-4207-B0E0-BD554AFC9855}" presName="childText" presStyleLbl="bgAcc1" presStyleIdx="6" presStyleCnt="11" custScaleX="158701" custScaleY="45061">
        <dgm:presLayoutVars>
          <dgm:bulletEnabled val="1"/>
        </dgm:presLayoutVars>
      </dgm:prSet>
      <dgm:spPr/>
    </dgm:pt>
    <dgm:pt modelId="{DB970852-F73A-4F1B-BF34-7378D4D2FC4D}" type="pres">
      <dgm:prSet presAssocID="{11D859F1-6DB5-45BA-850D-FE11F0FBEC03}" presName="root" presStyleCnt="0"/>
      <dgm:spPr/>
    </dgm:pt>
    <dgm:pt modelId="{E9E38DC2-B051-4286-A221-2A1251FC9C1C}" type="pres">
      <dgm:prSet presAssocID="{11D859F1-6DB5-45BA-850D-FE11F0FBEC03}" presName="rootComposite" presStyleCnt="0"/>
      <dgm:spPr/>
    </dgm:pt>
    <dgm:pt modelId="{D2EADA28-AEE2-41C5-9301-04CD9EDF9B60}" type="pres">
      <dgm:prSet presAssocID="{11D859F1-6DB5-45BA-850D-FE11F0FBEC03}" presName="rootText" presStyleLbl="node1" presStyleIdx="2" presStyleCnt="3"/>
      <dgm:spPr/>
    </dgm:pt>
    <dgm:pt modelId="{9F79FC5C-1D43-4625-92AC-FA9C1B9DF2D8}" type="pres">
      <dgm:prSet presAssocID="{11D859F1-6DB5-45BA-850D-FE11F0FBEC03}" presName="rootConnector" presStyleLbl="node1" presStyleIdx="2" presStyleCnt="3"/>
      <dgm:spPr/>
    </dgm:pt>
    <dgm:pt modelId="{1D34175E-DCDF-4EB9-90DE-6C522E093B34}" type="pres">
      <dgm:prSet presAssocID="{11D859F1-6DB5-45BA-850D-FE11F0FBEC03}" presName="childShape" presStyleCnt="0"/>
      <dgm:spPr/>
    </dgm:pt>
    <dgm:pt modelId="{84116208-1BD6-4FB9-90B7-35F2EB6829E0}" type="pres">
      <dgm:prSet presAssocID="{37359A6A-E80C-40E0-8FE6-43E731C1D304}" presName="Name13" presStyleLbl="parChTrans1D2" presStyleIdx="7" presStyleCnt="11"/>
      <dgm:spPr/>
    </dgm:pt>
    <dgm:pt modelId="{661A7705-6006-4F67-B134-8498DDC9222D}" type="pres">
      <dgm:prSet presAssocID="{23EEAF6E-3398-425E-BA08-917224A7CDDE}" presName="childText" presStyleLbl="bgAcc1" presStyleIdx="7" presStyleCnt="11">
        <dgm:presLayoutVars>
          <dgm:bulletEnabled val="1"/>
        </dgm:presLayoutVars>
      </dgm:prSet>
      <dgm:spPr/>
    </dgm:pt>
    <dgm:pt modelId="{A196B73C-36E7-454E-B2D3-E9A61DE7BE8B}" type="pres">
      <dgm:prSet presAssocID="{6DD7FFE5-7BC0-437B-9C93-760F8CD7BD2A}" presName="Name13" presStyleLbl="parChTrans1D2" presStyleIdx="8" presStyleCnt="11"/>
      <dgm:spPr/>
    </dgm:pt>
    <dgm:pt modelId="{3349406F-0EB5-48DE-9422-3D4ACE0F5705}" type="pres">
      <dgm:prSet presAssocID="{E1AD6893-AE28-4D4E-AFF7-DC16E429CD55}" presName="childText" presStyleLbl="bgAcc1" presStyleIdx="8" presStyleCnt="11">
        <dgm:presLayoutVars>
          <dgm:bulletEnabled val="1"/>
        </dgm:presLayoutVars>
      </dgm:prSet>
      <dgm:spPr/>
    </dgm:pt>
    <dgm:pt modelId="{E7D67C24-DBB4-41C8-8773-FE8ACD453F37}" type="pres">
      <dgm:prSet presAssocID="{289C4DEA-EEC1-4556-B1F4-BF98F79266FC}" presName="Name13" presStyleLbl="parChTrans1D2" presStyleIdx="9" presStyleCnt="11"/>
      <dgm:spPr/>
    </dgm:pt>
    <dgm:pt modelId="{3FACD1D3-C64F-4941-B4AA-5D49FAB69718}" type="pres">
      <dgm:prSet presAssocID="{A391B248-90EA-42DB-BB23-18BADF9B2D49}" presName="childText" presStyleLbl="bgAcc1" presStyleIdx="9" presStyleCnt="11">
        <dgm:presLayoutVars>
          <dgm:bulletEnabled val="1"/>
        </dgm:presLayoutVars>
      </dgm:prSet>
      <dgm:spPr/>
    </dgm:pt>
    <dgm:pt modelId="{F7282F0E-854A-46CD-A57F-104E56DCDE4E}" type="pres">
      <dgm:prSet presAssocID="{C15246E7-5F73-4F75-967E-AE22C107721C}" presName="Name13" presStyleLbl="parChTrans1D2" presStyleIdx="10" presStyleCnt="11"/>
      <dgm:spPr/>
    </dgm:pt>
    <dgm:pt modelId="{861D45A3-859E-404B-AE4B-D9130F5C52F9}" type="pres">
      <dgm:prSet presAssocID="{BC72004C-A7E8-4077-AEA4-D442991F30A0}" presName="childText" presStyleLbl="bgAcc1" presStyleIdx="10" presStyleCnt="11">
        <dgm:presLayoutVars>
          <dgm:bulletEnabled val="1"/>
        </dgm:presLayoutVars>
      </dgm:prSet>
      <dgm:spPr/>
    </dgm:pt>
  </dgm:ptLst>
  <dgm:cxnLst>
    <dgm:cxn modelId="{CABEF609-E838-4D3E-AC56-BB3B7FEE96DE}" srcId="{DB84D2FA-E43B-4AB0-A673-E015E1FC1692}" destId="{7F8D200A-6427-4831-85B8-FDF64CA82826}" srcOrd="1" destOrd="0" parTransId="{6022D45C-C37B-4425-A325-BD65D9373567}" sibTransId="{B7CEA8C5-0EB8-4E19-A60A-17109A2942F9}"/>
    <dgm:cxn modelId="{0CDC150B-8206-45A4-AA13-A9465EAC3B79}" type="presOf" srcId="{E02C2EE8-42B2-4376-8516-8F8BE40454A6}" destId="{E0438AE6-0A86-4A46-B4C3-346B062947B2}" srcOrd="0" destOrd="0" presId="urn:microsoft.com/office/officeart/2005/8/layout/hierarchy3"/>
    <dgm:cxn modelId="{09141410-0011-4E1D-BE81-7B80A62548F8}" srcId="{DB84D2FA-E43B-4AB0-A673-E015E1FC1692}" destId="{9662E610-B4F6-48F7-80AB-DB4DF66AE927}" srcOrd="0" destOrd="0" parTransId="{5EE8762A-7A2F-4CF0-A122-6474227A0A26}" sibTransId="{0A4D8587-9679-4961-A887-51C62E3664CA}"/>
    <dgm:cxn modelId="{7DF28213-0F30-4699-99C9-A21734F178D5}" type="presOf" srcId="{07407404-44E9-4C84-8FA7-8021EED54B84}" destId="{6CC559AA-A52C-411F-B860-BABBCC3EA01D}" srcOrd="0" destOrd="0" presId="urn:microsoft.com/office/officeart/2005/8/layout/hierarchy3"/>
    <dgm:cxn modelId="{A23F491E-DB5E-4CE8-8EE4-0F7391E0A5F3}" srcId="{11D859F1-6DB5-45BA-850D-FE11F0FBEC03}" destId="{23EEAF6E-3398-425E-BA08-917224A7CDDE}" srcOrd="0" destOrd="0" parTransId="{37359A6A-E80C-40E0-8FE6-43E731C1D304}" sibTransId="{A80E673B-9701-40FC-855D-F508E3BAB31B}"/>
    <dgm:cxn modelId="{6FA12420-2F16-4346-9852-D61B330EFBE2}" type="presOf" srcId="{11D859F1-6DB5-45BA-850D-FE11F0FBEC03}" destId="{9F79FC5C-1D43-4625-92AC-FA9C1B9DF2D8}" srcOrd="1" destOrd="0" presId="urn:microsoft.com/office/officeart/2005/8/layout/hierarchy3"/>
    <dgm:cxn modelId="{E8EC202D-ECAE-49A9-B952-2294801A1240}" type="presOf" srcId="{4478C5E5-2336-437D-9C8E-A68BA70300C2}" destId="{506FF50F-0D23-4C2D-BEB2-FB76320A5935}" srcOrd="0" destOrd="0" presId="urn:microsoft.com/office/officeart/2005/8/layout/hierarchy3"/>
    <dgm:cxn modelId="{6189E031-3757-484D-B1B5-4698BF97CC9F}" type="presOf" srcId="{7F8D200A-6427-4831-85B8-FDF64CA82826}" destId="{EE8BF04F-DBBC-4B3F-8768-5D80AE120940}" srcOrd="0" destOrd="0" presId="urn:microsoft.com/office/officeart/2005/8/layout/hierarchy3"/>
    <dgm:cxn modelId="{17664633-B47F-475E-BE83-D890DFE1D957}" type="presOf" srcId="{BC126419-D3FF-4031-8803-E09A982301B6}" destId="{DC108BB5-12E8-4789-B67E-47F6BB0A90AC}" srcOrd="0" destOrd="0" presId="urn:microsoft.com/office/officeart/2005/8/layout/hierarchy3"/>
    <dgm:cxn modelId="{1C941F36-1954-4172-9BEB-6D5A2868B2DB}" type="presOf" srcId="{E1AD6893-AE28-4D4E-AFF7-DC16E429CD55}" destId="{3349406F-0EB5-48DE-9422-3D4ACE0F5705}" srcOrd="0" destOrd="0" presId="urn:microsoft.com/office/officeart/2005/8/layout/hierarchy3"/>
    <dgm:cxn modelId="{77212260-BD41-4550-A098-9498EDC16B37}" type="presOf" srcId="{23EEAF6E-3398-425E-BA08-917224A7CDDE}" destId="{661A7705-6006-4F67-B134-8498DDC9222D}" srcOrd="0" destOrd="0" presId="urn:microsoft.com/office/officeart/2005/8/layout/hierarchy3"/>
    <dgm:cxn modelId="{15D42242-9CFD-40F1-B05F-CE739D771BD0}" srcId="{7F8D200A-6427-4831-85B8-FDF64CA82826}" destId="{338D481E-C7E6-4207-B0E0-BD554AFC9855}" srcOrd="3" destOrd="0" parTransId="{E02C2EE8-42B2-4376-8516-8F8BE40454A6}" sibTransId="{16BAB3F8-1737-4664-8E23-A47A91BEA3AF}"/>
    <dgm:cxn modelId="{C56A7444-A5EC-4FF2-B5C0-9C5E85A74569}" type="presOf" srcId="{A17C02D7-A3AB-46DB-98C0-B448741654DE}" destId="{55A734AC-E0A8-4124-8F50-22D6A560D3FC}" srcOrd="0" destOrd="0" presId="urn:microsoft.com/office/officeart/2005/8/layout/hierarchy3"/>
    <dgm:cxn modelId="{10687169-9522-4C30-8C4D-A391A421AB6D}" type="presOf" srcId="{50E1C41E-A926-4719-BB0E-77C817977D15}" destId="{9D111147-0876-4D73-9D28-9C0BF3A360B2}" srcOrd="0" destOrd="0" presId="urn:microsoft.com/office/officeart/2005/8/layout/hierarchy3"/>
    <dgm:cxn modelId="{7295A849-6D9B-45EA-95B3-829D6F3D73C5}" srcId="{9662E610-B4F6-48F7-80AB-DB4DF66AE927}" destId="{07407404-44E9-4C84-8FA7-8021EED54B84}" srcOrd="0" destOrd="0" parTransId="{BC126419-D3FF-4031-8803-E09A982301B6}" sibTransId="{7F429FAB-A110-49DE-9FD5-9F7DC5B1F91F}"/>
    <dgm:cxn modelId="{CFA8706A-CF2D-47FF-A0B7-73A236A83FBC}" srcId="{11D859F1-6DB5-45BA-850D-FE11F0FBEC03}" destId="{BC72004C-A7E8-4077-AEA4-D442991F30A0}" srcOrd="3" destOrd="0" parTransId="{C15246E7-5F73-4F75-967E-AE22C107721C}" sibTransId="{52F11273-5F04-4644-9B2D-14E65D12056C}"/>
    <dgm:cxn modelId="{DBAC0151-F03E-4E45-9BCE-97A23B35A745}" type="presOf" srcId="{9662E610-B4F6-48F7-80AB-DB4DF66AE927}" destId="{6C3629A0-5A9E-4DB8-9E87-A2A867AAE395}" srcOrd="0" destOrd="0" presId="urn:microsoft.com/office/officeart/2005/8/layout/hierarchy3"/>
    <dgm:cxn modelId="{1C6B4F51-0DEC-4100-BD82-2CC6591CB858}" srcId="{DB84D2FA-E43B-4AB0-A673-E015E1FC1692}" destId="{11D859F1-6DB5-45BA-850D-FE11F0FBEC03}" srcOrd="2" destOrd="0" parTransId="{5389CE5A-47DD-42B3-A590-1A2078D31330}" sibTransId="{F64915C1-E3BA-40C8-8917-43BA750E1C28}"/>
    <dgm:cxn modelId="{7DDC8172-BEDF-482F-AB20-47599E464732}" type="presOf" srcId="{F340E588-7281-4D54-9999-F3ACF9D4AF9C}" destId="{14940BE3-2917-43CE-8797-37743DE1F3DA}" srcOrd="0" destOrd="0" presId="urn:microsoft.com/office/officeart/2005/8/layout/hierarchy3"/>
    <dgm:cxn modelId="{A2F8BD54-5834-41BB-B20F-2EB1AAFB3C51}" type="presOf" srcId="{19694C7A-053E-49A4-89DF-80E142D79059}" destId="{2A302E10-A6E4-4434-8B80-9926A74BC799}" srcOrd="0" destOrd="0" presId="urn:microsoft.com/office/officeart/2005/8/layout/hierarchy3"/>
    <dgm:cxn modelId="{556E0855-3BA3-4965-9B35-08658BF6765F}" srcId="{7F8D200A-6427-4831-85B8-FDF64CA82826}" destId="{EDF75A73-C49E-47DE-A22C-CEF1384B4103}" srcOrd="2" destOrd="0" parTransId="{9727A958-3CA5-43DC-8DED-2E9B436543B3}" sibTransId="{CECAC1BD-7871-4E4A-A61D-36BA0D80619E}"/>
    <dgm:cxn modelId="{0FEF957A-04DE-4BD7-84EB-461551DF2720}" type="presOf" srcId="{A391B248-90EA-42DB-BB23-18BADF9B2D49}" destId="{3FACD1D3-C64F-4941-B4AA-5D49FAB69718}" srcOrd="0" destOrd="0" presId="urn:microsoft.com/office/officeart/2005/8/layout/hierarchy3"/>
    <dgm:cxn modelId="{F53CD187-19F1-4D55-910D-CAF3DB29E375}" srcId="{11D859F1-6DB5-45BA-850D-FE11F0FBEC03}" destId="{E1AD6893-AE28-4D4E-AFF7-DC16E429CD55}" srcOrd="1" destOrd="0" parTransId="{6DD7FFE5-7BC0-437B-9C93-760F8CD7BD2A}" sibTransId="{AEA69BB8-98BA-4665-876C-E79A2C9B0794}"/>
    <dgm:cxn modelId="{52AE818A-E6F5-463F-8850-8072D03FA1EC}" type="presOf" srcId="{11D859F1-6DB5-45BA-850D-FE11F0FBEC03}" destId="{D2EADA28-AEE2-41C5-9301-04CD9EDF9B60}" srcOrd="0" destOrd="0" presId="urn:microsoft.com/office/officeart/2005/8/layout/hierarchy3"/>
    <dgm:cxn modelId="{A14F378C-5779-4D39-B9CB-31403F22F2A6}" srcId="{7F8D200A-6427-4831-85B8-FDF64CA82826}" destId="{A17C02D7-A3AB-46DB-98C0-B448741654DE}" srcOrd="0" destOrd="0" parTransId="{4478C5E5-2336-437D-9C8E-A68BA70300C2}" sibTransId="{8579E610-6680-40A4-B243-3BCF4F580339}"/>
    <dgm:cxn modelId="{00A2278E-E798-4C92-A56A-919246AC5E72}" type="presOf" srcId="{C15246E7-5F73-4F75-967E-AE22C107721C}" destId="{F7282F0E-854A-46CD-A57F-104E56DCDE4E}" srcOrd="0" destOrd="0" presId="urn:microsoft.com/office/officeart/2005/8/layout/hierarchy3"/>
    <dgm:cxn modelId="{E059CD97-07CA-475C-BE10-C3ED9020F411}" type="presOf" srcId="{6DD7FFE5-7BC0-437B-9C93-760F8CD7BD2A}" destId="{A196B73C-36E7-454E-B2D3-E9A61DE7BE8B}" srcOrd="0" destOrd="0" presId="urn:microsoft.com/office/officeart/2005/8/layout/hierarchy3"/>
    <dgm:cxn modelId="{668E4999-F07B-41DA-85ED-4E044BB91C71}" type="presOf" srcId="{DB84D2FA-E43B-4AB0-A673-E015E1FC1692}" destId="{95944662-2611-4DC9-AC28-1986D2BB9569}" srcOrd="0" destOrd="0" presId="urn:microsoft.com/office/officeart/2005/8/layout/hierarchy3"/>
    <dgm:cxn modelId="{BD204B9E-0619-4BD0-927D-AE0A36639DD0}" srcId="{9662E610-B4F6-48F7-80AB-DB4DF66AE927}" destId="{0749B8CB-47BC-49C8-BB46-9C2CFAC4892C}" srcOrd="2" destOrd="0" parTransId="{2194621F-F601-4F57-B8CB-C6F5404DF3AB}" sibTransId="{09C96E72-A8B0-45E8-B2E5-49D0CE438849}"/>
    <dgm:cxn modelId="{2F4556A0-9EA2-43B2-8F94-6F9D3A04BB92}" type="presOf" srcId="{EDF75A73-C49E-47DE-A22C-CEF1384B4103}" destId="{513C3280-E8A3-421C-B741-0856F3D3CA28}" srcOrd="0" destOrd="0" presId="urn:microsoft.com/office/officeart/2005/8/layout/hierarchy3"/>
    <dgm:cxn modelId="{91B729A8-0FE5-48B4-9DCE-D108AA0729F8}" type="presOf" srcId="{BC72004C-A7E8-4077-AEA4-D442991F30A0}" destId="{861D45A3-859E-404B-AE4B-D9130F5C52F9}" srcOrd="0" destOrd="0" presId="urn:microsoft.com/office/officeart/2005/8/layout/hierarchy3"/>
    <dgm:cxn modelId="{FF6489AF-D3E1-41D4-BCE8-3E0849BDC3EE}" type="presOf" srcId="{0749B8CB-47BC-49C8-BB46-9C2CFAC4892C}" destId="{4AA7EB13-F3BF-415F-9F62-1546258C125D}" srcOrd="0" destOrd="0" presId="urn:microsoft.com/office/officeart/2005/8/layout/hierarchy3"/>
    <dgm:cxn modelId="{1E3ED4B8-6FAB-412F-9A00-19F179B2E1F5}" type="presOf" srcId="{289C4DEA-EEC1-4556-B1F4-BF98F79266FC}" destId="{E7D67C24-DBB4-41C8-8773-FE8ACD453F37}" srcOrd="0" destOrd="0" presId="urn:microsoft.com/office/officeart/2005/8/layout/hierarchy3"/>
    <dgm:cxn modelId="{996990BA-BF10-424D-B376-6020470DAD73}" type="presOf" srcId="{2194621F-F601-4F57-B8CB-C6F5404DF3AB}" destId="{ED7A2FE6-274E-4A87-958E-50C63550BFE6}" srcOrd="0" destOrd="0" presId="urn:microsoft.com/office/officeart/2005/8/layout/hierarchy3"/>
    <dgm:cxn modelId="{7628C1BD-FE10-4218-B22A-50E92397099D}" type="presOf" srcId="{9662E610-B4F6-48F7-80AB-DB4DF66AE927}" destId="{73086FCF-E7DD-4A5A-A624-66AA18DB6F46}" srcOrd="1" destOrd="0" presId="urn:microsoft.com/office/officeart/2005/8/layout/hierarchy3"/>
    <dgm:cxn modelId="{1865BBC7-DDD2-4126-826B-EAFC3355A814}" type="presOf" srcId="{7F8D200A-6427-4831-85B8-FDF64CA82826}" destId="{65F93BFE-ABAE-410D-9220-15678A5BDF0F}" srcOrd="1" destOrd="0" presId="urn:microsoft.com/office/officeart/2005/8/layout/hierarchy3"/>
    <dgm:cxn modelId="{59EA8ECC-EAEE-4CBD-8CEC-CEA56204034D}" srcId="{7F8D200A-6427-4831-85B8-FDF64CA82826}" destId="{50E1C41E-A926-4719-BB0E-77C817977D15}" srcOrd="1" destOrd="0" parTransId="{CDA2F7B3-0721-4B29-95F3-995FFCD03031}" sibTransId="{B8BDFBB0-15CB-4131-8909-6728DC7C4F60}"/>
    <dgm:cxn modelId="{A835A3CC-C6AF-4119-970B-7BA9EC98D593}" type="presOf" srcId="{9727A958-3CA5-43DC-8DED-2E9B436543B3}" destId="{9E25EBB5-2FBB-4E38-9EB9-21EE1DF4BBD0}" srcOrd="0" destOrd="0" presId="urn:microsoft.com/office/officeart/2005/8/layout/hierarchy3"/>
    <dgm:cxn modelId="{D102ADCC-D6F7-4D6D-9BF3-26E7F0977846}" type="presOf" srcId="{CDA2F7B3-0721-4B29-95F3-995FFCD03031}" destId="{D721DD82-C6BE-4C4A-AA7E-25AA29EED095}" srcOrd="0" destOrd="0" presId="urn:microsoft.com/office/officeart/2005/8/layout/hierarchy3"/>
    <dgm:cxn modelId="{47F1FECE-023F-476B-894E-C0B3B1C267DC}" srcId="{9662E610-B4F6-48F7-80AB-DB4DF66AE927}" destId="{F340E588-7281-4D54-9999-F3ACF9D4AF9C}" srcOrd="1" destOrd="0" parTransId="{19694C7A-053E-49A4-89DF-80E142D79059}" sibTransId="{D5D2489D-3A91-4838-8A2B-1DC8A856148E}"/>
    <dgm:cxn modelId="{4E079CE8-C081-40E5-A56D-AF61240F546B}" srcId="{11D859F1-6DB5-45BA-850D-FE11F0FBEC03}" destId="{A391B248-90EA-42DB-BB23-18BADF9B2D49}" srcOrd="2" destOrd="0" parTransId="{289C4DEA-EEC1-4556-B1F4-BF98F79266FC}" sibTransId="{4246C670-7F89-4026-A046-A3817141D8CB}"/>
    <dgm:cxn modelId="{840B07ED-903F-4F06-91D4-AF5E24BF2C4B}" type="presOf" srcId="{338D481E-C7E6-4207-B0E0-BD554AFC9855}" destId="{3B10DBBC-8678-4006-AB11-363913A0CE61}" srcOrd="0" destOrd="0" presId="urn:microsoft.com/office/officeart/2005/8/layout/hierarchy3"/>
    <dgm:cxn modelId="{DF5AFCFA-28D4-40F5-9D27-80B12E255550}" type="presOf" srcId="{37359A6A-E80C-40E0-8FE6-43E731C1D304}" destId="{84116208-1BD6-4FB9-90B7-35F2EB6829E0}" srcOrd="0" destOrd="0" presId="urn:microsoft.com/office/officeart/2005/8/layout/hierarchy3"/>
    <dgm:cxn modelId="{F206AC51-F8B5-499A-B39B-6144085A876E}" type="presParOf" srcId="{95944662-2611-4DC9-AC28-1986D2BB9569}" destId="{D8892A3E-1A69-4518-9FA9-D767351A9E57}" srcOrd="0" destOrd="0" presId="urn:microsoft.com/office/officeart/2005/8/layout/hierarchy3"/>
    <dgm:cxn modelId="{4350570D-D4F3-4759-AF7A-ACEDA334CF83}" type="presParOf" srcId="{D8892A3E-1A69-4518-9FA9-D767351A9E57}" destId="{684E46DF-04C1-4DC7-9E12-015248DD3406}" srcOrd="0" destOrd="0" presId="urn:microsoft.com/office/officeart/2005/8/layout/hierarchy3"/>
    <dgm:cxn modelId="{3CAC5605-1F89-47F5-9670-E6EEAF380E0A}" type="presParOf" srcId="{684E46DF-04C1-4DC7-9E12-015248DD3406}" destId="{6C3629A0-5A9E-4DB8-9E87-A2A867AAE395}" srcOrd="0" destOrd="0" presId="urn:microsoft.com/office/officeart/2005/8/layout/hierarchy3"/>
    <dgm:cxn modelId="{42D6C992-7A16-4E55-B829-2127E860F712}" type="presParOf" srcId="{684E46DF-04C1-4DC7-9E12-015248DD3406}" destId="{73086FCF-E7DD-4A5A-A624-66AA18DB6F46}" srcOrd="1" destOrd="0" presId="urn:microsoft.com/office/officeart/2005/8/layout/hierarchy3"/>
    <dgm:cxn modelId="{B75DB6E7-4FFB-4CCA-96F6-9AA2641D3A04}" type="presParOf" srcId="{D8892A3E-1A69-4518-9FA9-D767351A9E57}" destId="{ADF8D880-22B7-435F-80E8-DD8AF2676B29}" srcOrd="1" destOrd="0" presId="urn:microsoft.com/office/officeart/2005/8/layout/hierarchy3"/>
    <dgm:cxn modelId="{A6028D7E-7772-4F41-A5E2-3FB2A03E102E}" type="presParOf" srcId="{ADF8D880-22B7-435F-80E8-DD8AF2676B29}" destId="{DC108BB5-12E8-4789-B67E-47F6BB0A90AC}" srcOrd="0" destOrd="0" presId="urn:microsoft.com/office/officeart/2005/8/layout/hierarchy3"/>
    <dgm:cxn modelId="{BF1A6349-EE8D-4434-98DC-DAB5B294BD51}" type="presParOf" srcId="{ADF8D880-22B7-435F-80E8-DD8AF2676B29}" destId="{6CC559AA-A52C-411F-B860-BABBCC3EA01D}" srcOrd="1" destOrd="0" presId="urn:microsoft.com/office/officeart/2005/8/layout/hierarchy3"/>
    <dgm:cxn modelId="{1629EE5C-6B82-4972-B29C-C4547077844D}" type="presParOf" srcId="{ADF8D880-22B7-435F-80E8-DD8AF2676B29}" destId="{2A302E10-A6E4-4434-8B80-9926A74BC799}" srcOrd="2" destOrd="0" presId="urn:microsoft.com/office/officeart/2005/8/layout/hierarchy3"/>
    <dgm:cxn modelId="{5559CDA4-5A5F-47EC-9B55-B98D437ED4ED}" type="presParOf" srcId="{ADF8D880-22B7-435F-80E8-DD8AF2676B29}" destId="{14940BE3-2917-43CE-8797-37743DE1F3DA}" srcOrd="3" destOrd="0" presId="urn:microsoft.com/office/officeart/2005/8/layout/hierarchy3"/>
    <dgm:cxn modelId="{E2097088-58FA-4DDC-BFF8-CFA338478B68}" type="presParOf" srcId="{ADF8D880-22B7-435F-80E8-DD8AF2676B29}" destId="{ED7A2FE6-274E-4A87-958E-50C63550BFE6}" srcOrd="4" destOrd="0" presId="urn:microsoft.com/office/officeart/2005/8/layout/hierarchy3"/>
    <dgm:cxn modelId="{869A9FB5-2D49-4AB6-A07A-016931B23A65}" type="presParOf" srcId="{ADF8D880-22B7-435F-80E8-DD8AF2676B29}" destId="{4AA7EB13-F3BF-415F-9F62-1546258C125D}" srcOrd="5" destOrd="0" presId="urn:microsoft.com/office/officeart/2005/8/layout/hierarchy3"/>
    <dgm:cxn modelId="{4CAB724C-193F-4904-97E2-61EBC8F940B2}" type="presParOf" srcId="{95944662-2611-4DC9-AC28-1986D2BB9569}" destId="{B30F1980-F14E-4B4E-B60F-6FBA2E0144B9}" srcOrd="1" destOrd="0" presId="urn:microsoft.com/office/officeart/2005/8/layout/hierarchy3"/>
    <dgm:cxn modelId="{F7120FE0-FD95-40DC-8C83-68BBAA9B6E0A}" type="presParOf" srcId="{B30F1980-F14E-4B4E-B60F-6FBA2E0144B9}" destId="{816B2F85-EB50-4968-8F2F-E5AAE28C0913}" srcOrd="0" destOrd="0" presId="urn:microsoft.com/office/officeart/2005/8/layout/hierarchy3"/>
    <dgm:cxn modelId="{50F4EF21-D28D-4F1F-9AE6-F8232F8E56F4}" type="presParOf" srcId="{816B2F85-EB50-4968-8F2F-E5AAE28C0913}" destId="{EE8BF04F-DBBC-4B3F-8768-5D80AE120940}" srcOrd="0" destOrd="0" presId="urn:microsoft.com/office/officeart/2005/8/layout/hierarchy3"/>
    <dgm:cxn modelId="{6F62A767-3E26-496B-95F7-B25077F5F0EB}" type="presParOf" srcId="{816B2F85-EB50-4968-8F2F-E5AAE28C0913}" destId="{65F93BFE-ABAE-410D-9220-15678A5BDF0F}" srcOrd="1" destOrd="0" presId="urn:microsoft.com/office/officeart/2005/8/layout/hierarchy3"/>
    <dgm:cxn modelId="{815D2FBB-7AC8-4F28-90E3-9A1DDDB64BDD}" type="presParOf" srcId="{B30F1980-F14E-4B4E-B60F-6FBA2E0144B9}" destId="{78D9E3E9-8545-4581-9ABB-60A700183481}" srcOrd="1" destOrd="0" presId="urn:microsoft.com/office/officeart/2005/8/layout/hierarchy3"/>
    <dgm:cxn modelId="{7EEF4DEC-2D1A-411B-969C-3BF24CF5588D}" type="presParOf" srcId="{78D9E3E9-8545-4581-9ABB-60A700183481}" destId="{506FF50F-0D23-4C2D-BEB2-FB76320A5935}" srcOrd="0" destOrd="0" presId="urn:microsoft.com/office/officeart/2005/8/layout/hierarchy3"/>
    <dgm:cxn modelId="{F0135D36-CAA6-417E-9160-4FB24B8A9719}" type="presParOf" srcId="{78D9E3E9-8545-4581-9ABB-60A700183481}" destId="{55A734AC-E0A8-4124-8F50-22D6A560D3FC}" srcOrd="1" destOrd="0" presId="urn:microsoft.com/office/officeart/2005/8/layout/hierarchy3"/>
    <dgm:cxn modelId="{94C7DFAB-B553-4461-BBE6-2736DD519CB3}" type="presParOf" srcId="{78D9E3E9-8545-4581-9ABB-60A700183481}" destId="{D721DD82-C6BE-4C4A-AA7E-25AA29EED095}" srcOrd="2" destOrd="0" presId="urn:microsoft.com/office/officeart/2005/8/layout/hierarchy3"/>
    <dgm:cxn modelId="{5E6A9885-616F-4452-9201-BEA56AB3DD7B}" type="presParOf" srcId="{78D9E3E9-8545-4581-9ABB-60A700183481}" destId="{9D111147-0876-4D73-9D28-9C0BF3A360B2}" srcOrd="3" destOrd="0" presId="urn:microsoft.com/office/officeart/2005/8/layout/hierarchy3"/>
    <dgm:cxn modelId="{D1EC126C-F01F-4CA7-ACAC-3A389E2B845B}" type="presParOf" srcId="{78D9E3E9-8545-4581-9ABB-60A700183481}" destId="{9E25EBB5-2FBB-4E38-9EB9-21EE1DF4BBD0}" srcOrd="4" destOrd="0" presId="urn:microsoft.com/office/officeart/2005/8/layout/hierarchy3"/>
    <dgm:cxn modelId="{EEDE50A3-0FE6-4590-8109-6376505B04E5}" type="presParOf" srcId="{78D9E3E9-8545-4581-9ABB-60A700183481}" destId="{513C3280-E8A3-421C-B741-0856F3D3CA28}" srcOrd="5" destOrd="0" presId="urn:microsoft.com/office/officeart/2005/8/layout/hierarchy3"/>
    <dgm:cxn modelId="{E82AFFFC-594E-42F7-A23F-5D57C7B2637A}" type="presParOf" srcId="{78D9E3E9-8545-4581-9ABB-60A700183481}" destId="{E0438AE6-0A86-4A46-B4C3-346B062947B2}" srcOrd="6" destOrd="0" presId="urn:microsoft.com/office/officeart/2005/8/layout/hierarchy3"/>
    <dgm:cxn modelId="{6D065946-8CFB-443E-9853-06588EB27F1D}" type="presParOf" srcId="{78D9E3E9-8545-4581-9ABB-60A700183481}" destId="{3B10DBBC-8678-4006-AB11-363913A0CE61}" srcOrd="7" destOrd="0" presId="urn:microsoft.com/office/officeart/2005/8/layout/hierarchy3"/>
    <dgm:cxn modelId="{963E3AEB-2B21-4F3E-ADB9-4656B258586C}" type="presParOf" srcId="{95944662-2611-4DC9-AC28-1986D2BB9569}" destId="{DB970852-F73A-4F1B-BF34-7378D4D2FC4D}" srcOrd="2" destOrd="0" presId="urn:microsoft.com/office/officeart/2005/8/layout/hierarchy3"/>
    <dgm:cxn modelId="{CF190447-F1B7-4243-801A-71F5FD0A932C}" type="presParOf" srcId="{DB970852-F73A-4F1B-BF34-7378D4D2FC4D}" destId="{E9E38DC2-B051-4286-A221-2A1251FC9C1C}" srcOrd="0" destOrd="0" presId="urn:microsoft.com/office/officeart/2005/8/layout/hierarchy3"/>
    <dgm:cxn modelId="{F4EDF291-6791-45E9-A9C0-9CE34C358E8C}" type="presParOf" srcId="{E9E38DC2-B051-4286-A221-2A1251FC9C1C}" destId="{D2EADA28-AEE2-41C5-9301-04CD9EDF9B60}" srcOrd="0" destOrd="0" presId="urn:microsoft.com/office/officeart/2005/8/layout/hierarchy3"/>
    <dgm:cxn modelId="{E6B6A9AA-D055-468B-958F-6C20DD494383}" type="presParOf" srcId="{E9E38DC2-B051-4286-A221-2A1251FC9C1C}" destId="{9F79FC5C-1D43-4625-92AC-FA9C1B9DF2D8}" srcOrd="1" destOrd="0" presId="urn:microsoft.com/office/officeart/2005/8/layout/hierarchy3"/>
    <dgm:cxn modelId="{F4A0AE39-6DC7-42B9-AABF-45E3E83736C3}" type="presParOf" srcId="{DB970852-F73A-4F1B-BF34-7378D4D2FC4D}" destId="{1D34175E-DCDF-4EB9-90DE-6C522E093B34}" srcOrd="1" destOrd="0" presId="urn:microsoft.com/office/officeart/2005/8/layout/hierarchy3"/>
    <dgm:cxn modelId="{29374A04-EEA0-43B1-96BC-A62D772D1104}" type="presParOf" srcId="{1D34175E-DCDF-4EB9-90DE-6C522E093B34}" destId="{84116208-1BD6-4FB9-90B7-35F2EB6829E0}" srcOrd="0" destOrd="0" presId="urn:microsoft.com/office/officeart/2005/8/layout/hierarchy3"/>
    <dgm:cxn modelId="{64D94092-6937-47A4-B28C-7D2C18771473}" type="presParOf" srcId="{1D34175E-DCDF-4EB9-90DE-6C522E093B34}" destId="{661A7705-6006-4F67-B134-8498DDC9222D}" srcOrd="1" destOrd="0" presId="urn:microsoft.com/office/officeart/2005/8/layout/hierarchy3"/>
    <dgm:cxn modelId="{F10E420B-0B47-468D-8111-64FA8CDF86AE}" type="presParOf" srcId="{1D34175E-DCDF-4EB9-90DE-6C522E093B34}" destId="{A196B73C-36E7-454E-B2D3-E9A61DE7BE8B}" srcOrd="2" destOrd="0" presId="urn:microsoft.com/office/officeart/2005/8/layout/hierarchy3"/>
    <dgm:cxn modelId="{765317ED-8729-499B-B078-4CE900C4229B}" type="presParOf" srcId="{1D34175E-DCDF-4EB9-90DE-6C522E093B34}" destId="{3349406F-0EB5-48DE-9422-3D4ACE0F5705}" srcOrd="3" destOrd="0" presId="urn:microsoft.com/office/officeart/2005/8/layout/hierarchy3"/>
    <dgm:cxn modelId="{AA3C8CF0-1656-4CD7-9673-0E6421D037DE}" type="presParOf" srcId="{1D34175E-DCDF-4EB9-90DE-6C522E093B34}" destId="{E7D67C24-DBB4-41C8-8773-FE8ACD453F37}" srcOrd="4" destOrd="0" presId="urn:microsoft.com/office/officeart/2005/8/layout/hierarchy3"/>
    <dgm:cxn modelId="{DCF70A42-1D21-410E-9886-28FC5EBCF82A}" type="presParOf" srcId="{1D34175E-DCDF-4EB9-90DE-6C522E093B34}" destId="{3FACD1D3-C64F-4941-B4AA-5D49FAB69718}" srcOrd="5" destOrd="0" presId="urn:microsoft.com/office/officeart/2005/8/layout/hierarchy3"/>
    <dgm:cxn modelId="{998297C7-EAC4-409D-8963-32E0821A7DED}" type="presParOf" srcId="{1D34175E-DCDF-4EB9-90DE-6C522E093B34}" destId="{F7282F0E-854A-46CD-A57F-104E56DCDE4E}" srcOrd="6" destOrd="0" presId="urn:microsoft.com/office/officeart/2005/8/layout/hierarchy3"/>
    <dgm:cxn modelId="{F2F47703-6C35-485E-95EA-C105F76F8945}" type="presParOf" srcId="{1D34175E-DCDF-4EB9-90DE-6C522E093B34}" destId="{861D45A3-859E-404B-AE4B-D9130F5C52F9}" srcOrd="7" destOrd="0" presId="urn:microsoft.com/office/officeart/2005/8/layout/hierarchy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6081CB-767F-41BB-8EFD-92F0FC7D4834}">
      <dsp:nvSpPr>
        <dsp:cNvPr id="0" name=""/>
        <dsp:cNvSpPr/>
      </dsp:nvSpPr>
      <dsp:spPr>
        <a:xfrm>
          <a:off x="1326026" y="2589212"/>
          <a:ext cx="378447" cy="2163379"/>
        </a:xfrm>
        <a:custGeom>
          <a:avLst/>
          <a:gdLst/>
          <a:ahLst/>
          <a:cxnLst/>
          <a:rect l="0" t="0" r="0" b="0"/>
          <a:pathLst>
            <a:path>
              <a:moveTo>
                <a:pt x="0" y="0"/>
              </a:moveTo>
              <a:lnTo>
                <a:pt x="189223" y="0"/>
              </a:lnTo>
              <a:lnTo>
                <a:pt x="189223" y="2163379"/>
              </a:lnTo>
              <a:lnTo>
                <a:pt x="378447" y="216337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311150">
            <a:lnSpc>
              <a:spcPct val="90000"/>
            </a:lnSpc>
            <a:spcBef>
              <a:spcPct val="0"/>
            </a:spcBef>
            <a:spcAft>
              <a:spcPct val="35000"/>
            </a:spcAft>
            <a:buNone/>
          </a:pPr>
          <a:endParaRPr lang="en-US" sz="700" kern="1200"/>
        </a:p>
      </dsp:txBody>
      <dsp:txXfrm>
        <a:off x="1460344" y="3615996"/>
        <a:ext cx="109811" cy="109811"/>
      </dsp:txXfrm>
    </dsp:sp>
    <dsp:sp modelId="{DD3068F8-1BBC-4E20-A05D-4A07D0A6957B}">
      <dsp:nvSpPr>
        <dsp:cNvPr id="0" name=""/>
        <dsp:cNvSpPr/>
      </dsp:nvSpPr>
      <dsp:spPr>
        <a:xfrm>
          <a:off x="1326026" y="2589212"/>
          <a:ext cx="378447" cy="1442253"/>
        </a:xfrm>
        <a:custGeom>
          <a:avLst/>
          <a:gdLst/>
          <a:ahLst/>
          <a:cxnLst/>
          <a:rect l="0" t="0" r="0" b="0"/>
          <a:pathLst>
            <a:path>
              <a:moveTo>
                <a:pt x="0" y="0"/>
              </a:moveTo>
              <a:lnTo>
                <a:pt x="189223" y="0"/>
              </a:lnTo>
              <a:lnTo>
                <a:pt x="189223" y="1442253"/>
              </a:lnTo>
              <a:lnTo>
                <a:pt x="378447" y="144225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1477973" y="3273062"/>
        <a:ext cx="74553" cy="74553"/>
      </dsp:txXfrm>
    </dsp:sp>
    <dsp:sp modelId="{72A491F0-71CF-450B-A736-8C272E2DA6C5}">
      <dsp:nvSpPr>
        <dsp:cNvPr id="0" name=""/>
        <dsp:cNvSpPr/>
      </dsp:nvSpPr>
      <dsp:spPr>
        <a:xfrm>
          <a:off x="1326026" y="2589212"/>
          <a:ext cx="378447" cy="721126"/>
        </a:xfrm>
        <a:custGeom>
          <a:avLst/>
          <a:gdLst/>
          <a:ahLst/>
          <a:cxnLst/>
          <a:rect l="0" t="0" r="0" b="0"/>
          <a:pathLst>
            <a:path>
              <a:moveTo>
                <a:pt x="0" y="0"/>
              </a:moveTo>
              <a:lnTo>
                <a:pt x="189223" y="0"/>
              </a:lnTo>
              <a:lnTo>
                <a:pt x="189223" y="721126"/>
              </a:lnTo>
              <a:lnTo>
                <a:pt x="378447" y="72112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1494890" y="2929415"/>
        <a:ext cx="40719" cy="40719"/>
      </dsp:txXfrm>
    </dsp:sp>
    <dsp:sp modelId="{A0C8C051-E944-4414-97DD-10FB3AD3B10F}">
      <dsp:nvSpPr>
        <dsp:cNvPr id="0" name=""/>
        <dsp:cNvSpPr/>
      </dsp:nvSpPr>
      <dsp:spPr>
        <a:xfrm>
          <a:off x="1326026" y="2543492"/>
          <a:ext cx="378447" cy="91440"/>
        </a:xfrm>
        <a:custGeom>
          <a:avLst/>
          <a:gdLst/>
          <a:ahLst/>
          <a:cxnLst/>
          <a:rect l="0" t="0" r="0" b="0"/>
          <a:pathLst>
            <a:path>
              <a:moveTo>
                <a:pt x="0" y="45720"/>
              </a:moveTo>
              <a:lnTo>
                <a:pt x="378447" y="4572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1505789" y="2579751"/>
        <a:ext cx="18922" cy="18922"/>
      </dsp:txXfrm>
    </dsp:sp>
    <dsp:sp modelId="{B6B3DA1C-94FE-4AD0-9FAE-E692CB169241}">
      <dsp:nvSpPr>
        <dsp:cNvPr id="0" name=""/>
        <dsp:cNvSpPr/>
      </dsp:nvSpPr>
      <dsp:spPr>
        <a:xfrm>
          <a:off x="1326026" y="1868085"/>
          <a:ext cx="378447" cy="721126"/>
        </a:xfrm>
        <a:custGeom>
          <a:avLst/>
          <a:gdLst/>
          <a:ahLst/>
          <a:cxnLst/>
          <a:rect l="0" t="0" r="0" b="0"/>
          <a:pathLst>
            <a:path>
              <a:moveTo>
                <a:pt x="0" y="721126"/>
              </a:moveTo>
              <a:lnTo>
                <a:pt x="189223" y="721126"/>
              </a:lnTo>
              <a:lnTo>
                <a:pt x="189223" y="0"/>
              </a:lnTo>
              <a:lnTo>
                <a:pt x="378447"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1494890" y="2208289"/>
        <a:ext cx="40719" cy="40719"/>
      </dsp:txXfrm>
    </dsp:sp>
    <dsp:sp modelId="{06EA760A-BFBC-4811-A543-5AA4B9449165}">
      <dsp:nvSpPr>
        <dsp:cNvPr id="0" name=""/>
        <dsp:cNvSpPr/>
      </dsp:nvSpPr>
      <dsp:spPr>
        <a:xfrm>
          <a:off x="1326026" y="1146959"/>
          <a:ext cx="378447" cy="1442253"/>
        </a:xfrm>
        <a:custGeom>
          <a:avLst/>
          <a:gdLst/>
          <a:ahLst/>
          <a:cxnLst/>
          <a:rect l="0" t="0" r="0" b="0"/>
          <a:pathLst>
            <a:path>
              <a:moveTo>
                <a:pt x="0" y="1442253"/>
              </a:moveTo>
              <a:lnTo>
                <a:pt x="189223" y="1442253"/>
              </a:lnTo>
              <a:lnTo>
                <a:pt x="189223" y="0"/>
              </a:lnTo>
              <a:lnTo>
                <a:pt x="378447"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1477973" y="1830808"/>
        <a:ext cx="74553" cy="74553"/>
      </dsp:txXfrm>
    </dsp:sp>
    <dsp:sp modelId="{312DCD8B-6274-459E-B081-BF5B02EF6F32}">
      <dsp:nvSpPr>
        <dsp:cNvPr id="0" name=""/>
        <dsp:cNvSpPr/>
      </dsp:nvSpPr>
      <dsp:spPr>
        <a:xfrm>
          <a:off x="1326026" y="425832"/>
          <a:ext cx="378447" cy="2163379"/>
        </a:xfrm>
        <a:custGeom>
          <a:avLst/>
          <a:gdLst/>
          <a:ahLst/>
          <a:cxnLst/>
          <a:rect l="0" t="0" r="0" b="0"/>
          <a:pathLst>
            <a:path>
              <a:moveTo>
                <a:pt x="0" y="2163379"/>
              </a:moveTo>
              <a:lnTo>
                <a:pt x="189223" y="2163379"/>
              </a:lnTo>
              <a:lnTo>
                <a:pt x="189223" y="0"/>
              </a:lnTo>
              <a:lnTo>
                <a:pt x="378447"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311150">
            <a:lnSpc>
              <a:spcPct val="90000"/>
            </a:lnSpc>
            <a:spcBef>
              <a:spcPct val="0"/>
            </a:spcBef>
            <a:spcAft>
              <a:spcPct val="35000"/>
            </a:spcAft>
            <a:buNone/>
          </a:pPr>
          <a:endParaRPr lang="en-US" sz="700" kern="1200"/>
        </a:p>
      </dsp:txBody>
      <dsp:txXfrm>
        <a:off x="1460344" y="1452616"/>
        <a:ext cx="109811" cy="109811"/>
      </dsp:txXfrm>
    </dsp:sp>
    <dsp:sp modelId="{AD08E43B-74DC-4C52-B015-CD2E20843A13}">
      <dsp:nvSpPr>
        <dsp:cNvPr id="0" name=""/>
        <dsp:cNvSpPr/>
      </dsp:nvSpPr>
      <dsp:spPr>
        <a:xfrm rot="16200000">
          <a:off x="-1673475" y="2172254"/>
          <a:ext cx="5165088" cy="833916"/>
        </a:xfrm>
        <a:prstGeom prst="rect">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2860" tIns="22860" rIns="22860" bIns="22860" numCol="1" spcCol="1270" anchor="ctr" anchorCtr="0">
          <a:noAutofit/>
        </a:bodyPr>
        <a:lstStyle/>
        <a:p>
          <a:pPr marL="0" lvl="0" indent="0" algn="ctr" defTabSz="1600200">
            <a:lnSpc>
              <a:spcPct val="90000"/>
            </a:lnSpc>
            <a:spcBef>
              <a:spcPct val="0"/>
            </a:spcBef>
            <a:spcAft>
              <a:spcPct val="35000"/>
            </a:spcAft>
            <a:buNone/>
          </a:pPr>
          <a:r>
            <a:rPr lang="en-US" sz="3600" b="1" kern="1200" dirty="0">
              <a:latin typeface="Times New Roman" pitchFamily="18" charset="0"/>
              <a:cs typeface="Times New Roman" pitchFamily="18" charset="0"/>
            </a:rPr>
            <a:t>Feasibility study</a:t>
          </a:r>
          <a:endParaRPr lang="en-US" sz="3600" b="1" kern="1200" dirty="0"/>
        </a:p>
      </dsp:txBody>
      <dsp:txXfrm>
        <a:off x="-1673475" y="2172254"/>
        <a:ext cx="5165088" cy="833916"/>
      </dsp:txXfrm>
    </dsp:sp>
    <dsp:sp modelId="{B4DA223B-6ABC-458F-8035-DD0BBE1F25D3}">
      <dsp:nvSpPr>
        <dsp:cNvPr id="0" name=""/>
        <dsp:cNvSpPr/>
      </dsp:nvSpPr>
      <dsp:spPr>
        <a:xfrm>
          <a:off x="1704474" y="137382"/>
          <a:ext cx="5804415" cy="576901"/>
        </a:xfrm>
        <a:prstGeom prst="rect">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b="1" kern="1200" dirty="0"/>
            <a:t>Market Feasibility</a:t>
          </a:r>
        </a:p>
      </dsp:txBody>
      <dsp:txXfrm>
        <a:off x="1704474" y="137382"/>
        <a:ext cx="5804415" cy="576901"/>
      </dsp:txXfrm>
    </dsp:sp>
    <dsp:sp modelId="{906E3923-C65A-46C1-B841-2923F61247BC}">
      <dsp:nvSpPr>
        <dsp:cNvPr id="0" name=""/>
        <dsp:cNvSpPr/>
      </dsp:nvSpPr>
      <dsp:spPr>
        <a:xfrm>
          <a:off x="1704474" y="858508"/>
          <a:ext cx="5804415" cy="576901"/>
        </a:xfrm>
        <a:prstGeom prst="rect">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b="1" kern="1200" dirty="0"/>
            <a:t>Technical Feasibility</a:t>
          </a:r>
          <a:endParaRPr lang="en-US" sz="2000" kern="1200" dirty="0"/>
        </a:p>
      </dsp:txBody>
      <dsp:txXfrm>
        <a:off x="1704474" y="858508"/>
        <a:ext cx="5804415" cy="576901"/>
      </dsp:txXfrm>
    </dsp:sp>
    <dsp:sp modelId="{0098779A-2954-4F93-9836-E1418BB1A8FA}">
      <dsp:nvSpPr>
        <dsp:cNvPr id="0" name=""/>
        <dsp:cNvSpPr/>
      </dsp:nvSpPr>
      <dsp:spPr>
        <a:xfrm>
          <a:off x="1704474" y="1579635"/>
          <a:ext cx="5804415" cy="576901"/>
        </a:xfrm>
        <a:prstGeom prst="rect">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b="1" kern="1200" dirty="0"/>
            <a:t>Financial</a:t>
          </a:r>
          <a:r>
            <a:rPr lang="ar-EG" sz="2000" b="1" kern="1200" dirty="0"/>
            <a:t> </a:t>
          </a:r>
          <a:r>
            <a:rPr lang="en-US" sz="2000" b="1" kern="1200" dirty="0"/>
            <a:t>Feasibility</a:t>
          </a:r>
          <a:endParaRPr lang="en-US" sz="2000" kern="1200" dirty="0"/>
        </a:p>
      </dsp:txBody>
      <dsp:txXfrm>
        <a:off x="1704474" y="1579635"/>
        <a:ext cx="5804415" cy="576901"/>
      </dsp:txXfrm>
    </dsp:sp>
    <dsp:sp modelId="{65F4ED1F-95FF-43E4-8E51-54FAF21A5832}">
      <dsp:nvSpPr>
        <dsp:cNvPr id="0" name=""/>
        <dsp:cNvSpPr/>
      </dsp:nvSpPr>
      <dsp:spPr>
        <a:xfrm>
          <a:off x="1704474" y="2300761"/>
          <a:ext cx="5804415" cy="576901"/>
        </a:xfrm>
        <a:prstGeom prst="rect">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b="1" kern="1200" dirty="0"/>
            <a:t>legal Feasibility</a:t>
          </a:r>
          <a:endParaRPr lang="en-US" sz="2000" kern="1200" dirty="0"/>
        </a:p>
      </dsp:txBody>
      <dsp:txXfrm>
        <a:off x="1704474" y="2300761"/>
        <a:ext cx="5804415" cy="576901"/>
      </dsp:txXfrm>
    </dsp:sp>
    <dsp:sp modelId="{951B5AD6-C1EE-46B0-9DFA-06534B1EDE89}">
      <dsp:nvSpPr>
        <dsp:cNvPr id="0" name=""/>
        <dsp:cNvSpPr/>
      </dsp:nvSpPr>
      <dsp:spPr>
        <a:xfrm>
          <a:off x="1704474" y="3021888"/>
          <a:ext cx="5804415" cy="576901"/>
        </a:xfrm>
        <a:prstGeom prst="rect">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b="1" kern="1200" dirty="0"/>
            <a:t>Administrative Feasibility</a:t>
          </a:r>
          <a:endParaRPr lang="en-US" sz="2000" kern="1200" dirty="0"/>
        </a:p>
      </dsp:txBody>
      <dsp:txXfrm>
        <a:off x="1704474" y="3021888"/>
        <a:ext cx="5804415" cy="576901"/>
      </dsp:txXfrm>
    </dsp:sp>
    <dsp:sp modelId="{BEA19066-AF79-4626-8C12-D88ED873A791}">
      <dsp:nvSpPr>
        <dsp:cNvPr id="0" name=""/>
        <dsp:cNvSpPr/>
      </dsp:nvSpPr>
      <dsp:spPr>
        <a:xfrm>
          <a:off x="1704474" y="3743015"/>
          <a:ext cx="5804415" cy="576901"/>
        </a:xfrm>
        <a:prstGeom prst="rect">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b="1" kern="1200" dirty="0"/>
            <a:t>Environmental Feasibility</a:t>
          </a:r>
          <a:endParaRPr lang="en-US" sz="2000" kern="1200" dirty="0"/>
        </a:p>
      </dsp:txBody>
      <dsp:txXfrm>
        <a:off x="1704474" y="3743015"/>
        <a:ext cx="5804415" cy="576901"/>
      </dsp:txXfrm>
    </dsp:sp>
    <dsp:sp modelId="{FA0E9BFB-0271-4310-AEA8-7E409C74C91A}">
      <dsp:nvSpPr>
        <dsp:cNvPr id="0" name=""/>
        <dsp:cNvSpPr/>
      </dsp:nvSpPr>
      <dsp:spPr>
        <a:xfrm>
          <a:off x="1704474" y="4464141"/>
          <a:ext cx="5804415" cy="576901"/>
        </a:xfrm>
        <a:prstGeom prst="rect">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b="1" kern="1200" dirty="0"/>
            <a:t>Commercial profitability study</a:t>
          </a:r>
          <a:endParaRPr lang="en-US" sz="1050" kern="1200" dirty="0"/>
        </a:p>
      </dsp:txBody>
      <dsp:txXfrm>
        <a:off x="1704474" y="4464141"/>
        <a:ext cx="5804415" cy="57690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C3629A0-5A9E-4DB8-9E87-A2A867AAE395}">
      <dsp:nvSpPr>
        <dsp:cNvPr id="0" name=""/>
        <dsp:cNvSpPr/>
      </dsp:nvSpPr>
      <dsp:spPr>
        <a:xfrm>
          <a:off x="147953" y="2217"/>
          <a:ext cx="2153123" cy="87485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en-US" sz="2000" b="1" kern="1200" dirty="0"/>
            <a:t>Fixed asset costs</a:t>
          </a:r>
        </a:p>
      </dsp:txBody>
      <dsp:txXfrm>
        <a:off x="173577" y="27841"/>
        <a:ext cx="2101875" cy="823607"/>
      </dsp:txXfrm>
    </dsp:sp>
    <dsp:sp modelId="{DC108BB5-12E8-4789-B67E-47F6BB0A90AC}">
      <dsp:nvSpPr>
        <dsp:cNvPr id="0" name=""/>
        <dsp:cNvSpPr/>
      </dsp:nvSpPr>
      <dsp:spPr>
        <a:xfrm>
          <a:off x="363265" y="877072"/>
          <a:ext cx="215312" cy="656141"/>
        </a:xfrm>
        <a:custGeom>
          <a:avLst/>
          <a:gdLst/>
          <a:ahLst/>
          <a:cxnLst/>
          <a:rect l="0" t="0" r="0" b="0"/>
          <a:pathLst>
            <a:path>
              <a:moveTo>
                <a:pt x="0" y="0"/>
              </a:moveTo>
              <a:lnTo>
                <a:pt x="0" y="656141"/>
              </a:lnTo>
              <a:lnTo>
                <a:pt x="215312" y="65614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CC559AA-A52C-411F-B860-BABBCC3EA01D}">
      <dsp:nvSpPr>
        <dsp:cNvPr id="0" name=""/>
        <dsp:cNvSpPr/>
      </dsp:nvSpPr>
      <dsp:spPr>
        <a:xfrm>
          <a:off x="578578" y="1095786"/>
          <a:ext cx="1399768" cy="87485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lvl="0" indent="0" algn="ctr" defTabSz="711200">
            <a:lnSpc>
              <a:spcPct val="90000"/>
            </a:lnSpc>
            <a:spcBef>
              <a:spcPct val="0"/>
            </a:spcBef>
            <a:spcAft>
              <a:spcPct val="35000"/>
            </a:spcAft>
            <a:buNone/>
          </a:pPr>
          <a:r>
            <a:rPr lang="en-US" sz="1600" kern="1200"/>
            <a:t>buildings</a:t>
          </a:r>
          <a:endParaRPr lang="en-US" sz="1600" kern="1200" dirty="0"/>
        </a:p>
      </dsp:txBody>
      <dsp:txXfrm>
        <a:off x="604202" y="1121410"/>
        <a:ext cx="1348520" cy="823607"/>
      </dsp:txXfrm>
    </dsp:sp>
    <dsp:sp modelId="{2A302E10-A6E4-4434-8B80-9926A74BC799}">
      <dsp:nvSpPr>
        <dsp:cNvPr id="0" name=""/>
        <dsp:cNvSpPr/>
      </dsp:nvSpPr>
      <dsp:spPr>
        <a:xfrm>
          <a:off x="363265" y="877072"/>
          <a:ext cx="215312" cy="1749710"/>
        </a:xfrm>
        <a:custGeom>
          <a:avLst/>
          <a:gdLst/>
          <a:ahLst/>
          <a:cxnLst/>
          <a:rect l="0" t="0" r="0" b="0"/>
          <a:pathLst>
            <a:path>
              <a:moveTo>
                <a:pt x="0" y="0"/>
              </a:moveTo>
              <a:lnTo>
                <a:pt x="0" y="1749710"/>
              </a:lnTo>
              <a:lnTo>
                <a:pt x="215312" y="174971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4940BE3-2917-43CE-8797-37743DE1F3DA}">
      <dsp:nvSpPr>
        <dsp:cNvPr id="0" name=""/>
        <dsp:cNvSpPr/>
      </dsp:nvSpPr>
      <dsp:spPr>
        <a:xfrm>
          <a:off x="578578" y="2189354"/>
          <a:ext cx="1399768" cy="87485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lvl="0" indent="0" algn="ctr" defTabSz="711200">
            <a:lnSpc>
              <a:spcPct val="90000"/>
            </a:lnSpc>
            <a:spcBef>
              <a:spcPct val="0"/>
            </a:spcBef>
            <a:spcAft>
              <a:spcPct val="35000"/>
            </a:spcAft>
            <a:buNone/>
          </a:pPr>
          <a:r>
            <a:rPr lang="en-US" sz="1600" kern="1200"/>
            <a:t>Equipment and machines</a:t>
          </a:r>
        </a:p>
      </dsp:txBody>
      <dsp:txXfrm>
        <a:off x="604202" y="2214978"/>
        <a:ext cx="1348520" cy="823607"/>
      </dsp:txXfrm>
    </dsp:sp>
    <dsp:sp modelId="{ED7A2FE6-274E-4A87-958E-50C63550BFE6}">
      <dsp:nvSpPr>
        <dsp:cNvPr id="0" name=""/>
        <dsp:cNvSpPr/>
      </dsp:nvSpPr>
      <dsp:spPr>
        <a:xfrm>
          <a:off x="363265" y="877072"/>
          <a:ext cx="215312" cy="2843278"/>
        </a:xfrm>
        <a:custGeom>
          <a:avLst/>
          <a:gdLst/>
          <a:ahLst/>
          <a:cxnLst/>
          <a:rect l="0" t="0" r="0" b="0"/>
          <a:pathLst>
            <a:path>
              <a:moveTo>
                <a:pt x="0" y="0"/>
              </a:moveTo>
              <a:lnTo>
                <a:pt x="0" y="2843278"/>
              </a:lnTo>
              <a:lnTo>
                <a:pt x="215312" y="284327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AA7EB13-F3BF-415F-9F62-1546258C125D}">
      <dsp:nvSpPr>
        <dsp:cNvPr id="0" name=""/>
        <dsp:cNvSpPr/>
      </dsp:nvSpPr>
      <dsp:spPr>
        <a:xfrm>
          <a:off x="578578" y="3282923"/>
          <a:ext cx="1399768" cy="87485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lvl="0" indent="0" algn="ctr" defTabSz="711200">
            <a:lnSpc>
              <a:spcPct val="90000"/>
            </a:lnSpc>
            <a:spcBef>
              <a:spcPct val="0"/>
            </a:spcBef>
            <a:spcAft>
              <a:spcPct val="35000"/>
            </a:spcAft>
            <a:buNone/>
          </a:pPr>
          <a:r>
            <a:rPr lang="en-US" sz="1600" kern="1200"/>
            <a:t>lands</a:t>
          </a:r>
        </a:p>
      </dsp:txBody>
      <dsp:txXfrm>
        <a:off x="604202" y="3308547"/>
        <a:ext cx="1348520" cy="823607"/>
      </dsp:txXfrm>
    </dsp:sp>
    <dsp:sp modelId="{EE8BF04F-DBBC-4B3F-8768-5D80AE120940}">
      <dsp:nvSpPr>
        <dsp:cNvPr id="0" name=""/>
        <dsp:cNvSpPr/>
      </dsp:nvSpPr>
      <dsp:spPr>
        <a:xfrm>
          <a:off x="2738504" y="2217"/>
          <a:ext cx="2433864" cy="87485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en-US" sz="2400" b="1" kern="1200" dirty="0"/>
            <a:t>working capital</a:t>
          </a:r>
        </a:p>
      </dsp:txBody>
      <dsp:txXfrm>
        <a:off x="2764128" y="27841"/>
        <a:ext cx="2382616" cy="823607"/>
      </dsp:txXfrm>
    </dsp:sp>
    <dsp:sp modelId="{506FF50F-0D23-4C2D-BEB2-FB76320A5935}">
      <dsp:nvSpPr>
        <dsp:cNvPr id="0" name=""/>
        <dsp:cNvSpPr/>
      </dsp:nvSpPr>
      <dsp:spPr>
        <a:xfrm>
          <a:off x="2981890" y="877072"/>
          <a:ext cx="243386" cy="656141"/>
        </a:xfrm>
        <a:custGeom>
          <a:avLst/>
          <a:gdLst/>
          <a:ahLst/>
          <a:cxnLst/>
          <a:rect l="0" t="0" r="0" b="0"/>
          <a:pathLst>
            <a:path>
              <a:moveTo>
                <a:pt x="0" y="0"/>
              </a:moveTo>
              <a:lnTo>
                <a:pt x="0" y="656141"/>
              </a:lnTo>
              <a:lnTo>
                <a:pt x="243386" y="65614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5A734AC-E0A8-4124-8F50-22D6A560D3FC}">
      <dsp:nvSpPr>
        <dsp:cNvPr id="0" name=""/>
        <dsp:cNvSpPr/>
      </dsp:nvSpPr>
      <dsp:spPr>
        <a:xfrm>
          <a:off x="3225277" y="1095786"/>
          <a:ext cx="2270983" cy="87485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lvl="0" indent="0" algn="ctr" defTabSz="711200">
            <a:lnSpc>
              <a:spcPct val="90000"/>
            </a:lnSpc>
            <a:spcBef>
              <a:spcPct val="0"/>
            </a:spcBef>
            <a:spcAft>
              <a:spcPct val="35000"/>
            </a:spcAft>
            <a:buFont typeface="Calibri" panose="020F0502020204030204" pitchFamily="34" charset="0"/>
            <a:buNone/>
          </a:pPr>
          <a:r>
            <a:rPr lang="en-US" sz="1600" kern="1200"/>
            <a:t>Supports 2-3 duty cycles.</a:t>
          </a:r>
          <a:endParaRPr lang="en-US" sz="1600" kern="1200" dirty="0"/>
        </a:p>
      </dsp:txBody>
      <dsp:txXfrm>
        <a:off x="3250901" y="1121410"/>
        <a:ext cx="2219735" cy="823607"/>
      </dsp:txXfrm>
    </dsp:sp>
    <dsp:sp modelId="{D721DD82-C6BE-4C4A-AA7E-25AA29EED095}">
      <dsp:nvSpPr>
        <dsp:cNvPr id="0" name=""/>
        <dsp:cNvSpPr/>
      </dsp:nvSpPr>
      <dsp:spPr>
        <a:xfrm>
          <a:off x="2981890" y="877072"/>
          <a:ext cx="243386" cy="1749710"/>
        </a:xfrm>
        <a:custGeom>
          <a:avLst/>
          <a:gdLst/>
          <a:ahLst/>
          <a:cxnLst/>
          <a:rect l="0" t="0" r="0" b="0"/>
          <a:pathLst>
            <a:path>
              <a:moveTo>
                <a:pt x="0" y="0"/>
              </a:moveTo>
              <a:lnTo>
                <a:pt x="0" y="1749710"/>
              </a:lnTo>
              <a:lnTo>
                <a:pt x="243386" y="174971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D111147-0876-4D73-9D28-9C0BF3A360B2}">
      <dsp:nvSpPr>
        <dsp:cNvPr id="0" name=""/>
        <dsp:cNvSpPr/>
      </dsp:nvSpPr>
      <dsp:spPr>
        <a:xfrm>
          <a:off x="3225277" y="2189354"/>
          <a:ext cx="2572521" cy="87485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lvl="0" indent="0" algn="ctr" defTabSz="711200">
            <a:lnSpc>
              <a:spcPct val="90000"/>
            </a:lnSpc>
            <a:spcBef>
              <a:spcPct val="0"/>
            </a:spcBef>
            <a:spcAft>
              <a:spcPct val="35000"/>
            </a:spcAft>
            <a:buFont typeface="Calibri" panose="020F0502020204030204" pitchFamily="34" charset="0"/>
            <a:buNone/>
          </a:pPr>
          <a:r>
            <a:rPr lang="en-US" sz="1600" kern="1200"/>
            <a:t>Project for production</a:t>
          </a:r>
          <a:r>
            <a:rPr lang="ar-EG" sz="1600" kern="1200"/>
            <a:t>.</a:t>
          </a:r>
          <a:endParaRPr lang="en-US" sz="1600" kern="1200"/>
        </a:p>
      </dsp:txBody>
      <dsp:txXfrm>
        <a:off x="3250901" y="2214978"/>
        <a:ext cx="2521273" cy="823607"/>
      </dsp:txXfrm>
    </dsp:sp>
    <dsp:sp modelId="{9E25EBB5-2FBB-4E38-9EB9-21EE1DF4BBD0}">
      <dsp:nvSpPr>
        <dsp:cNvPr id="0" name=""/>
        <dsp:cNvSpPr/>
      </dsp:nvSpPr>
      <dsp:spPr>
        <a:xfrm>
          <a:off x="2981890" y="877072"/>
          <a:ext cx="243386" cy="3053419"/>
        </a:xfrm>
        <a:custGeom>
          <a:avLst/>
          <a:gdLst/>
          <a:ahLst/>
          <a:cxnLst/>
          <a:rect l="0" t="0" r="0" b="0"/>
          <a:pathLst>
            <a:path>
              <a:moveTo>
                <a:pt x="0" y="0"/>
              </a:moveTo>
              <a:lnTo>
                <a:pt x="0" y="3053419"/>
              </a:lnTo>
              <a:lnTo>
                <a:pt x="243386" y="305341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13C3280-E8A3-421C-B741-0856F3D3CA28}">
      <dsp:nvSpPr>
        <dsp:cNvPr id="0" name=""/>
        <dsp:cNvSpPr/>
      </dsp:nvSpPr>
      <dsp:spPr>
        <a:xfrm>
          <a:off x="3225277" y="3282923"/>
          <a:ext cx="3725748" cy="129513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lvl="0" indent="0" algn="ctr" defTabSz="711200">
            <a:lnSpc>
              <a:spcPct val="90000"/>
            </a:lnSpc>
            <a:spcBef>
              <a:spcPct val="0"/>
            </a:spcBef>
            <a:spcAft>
              <a:spcPct val="35000"/>
            </a:spcAft>
            <a:buFont typeface="Calibri" panose="020F0502020204030204" pitchFamily="34" charset="0"/>
            <a:buNone/>
          </a:pPr>
          <a:r>
            <a:rPr lang="en-US" sz="1600" kern="1200" dirty="0"/>
            <a:t>The operating cycle is meant from the time of purchasing raw materials, manufacturing them, selling the product and collecting its price to buy raw materials again to start a second cycle</a:t>
          </a:r>
          <a:r>
            <a:rPr lang="ar-EG" sz="1600" kern="1200" dirty="0"/>
            <a:t>.</a:t>
          </a:r>
          <a:endParaRPr lang="en-US" sz="1600" kern="1200" dirty="0"/>
        </a:p>
      </dsp:txBody>
      <dsp:txXfrm>
        <a:off x="3263210" y="3320856"/>
        <a:ext cx="3649882" cy="1219269"/>
      </dsp:txXfrm>
    </dsp:sp>
    <dsp:sp modelId="{E0438AE6-0A86-4A46-B4C3-346B062947B2}">
      <dsp:nvSpPr>
        <dsp:cNvPr id="0" name=""/>
        <dsp:cNvSpPr/>
      </dsp:nvSpPr>
      <dsp:spPr>
        <a:xfrm>
          <a:off x="2981890" y="877072"/>
          <a:ext cx="243386" cy="4116809"/>
        </a:xfrm>
        <a:custGeom>
          <a:avLst/>
          <a:gdLst/>
          <a:ahLst/>
          <a:cxnLst/>
          <a:rect l="0" t="0" r="0" b="0"/>
          <a:pathLst>
            <a:path>
              <a:moveTo>
                <a:pt x="0" y="0"/>
              </a:moveTo>
              <a:lnTo>
                <a:pt x="0" y="4116809"/>
              </a:lnTo>
              <a:lnTo>
                <a:pt x="243386" y="411680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B10DBBC-8678-4006-AB11-363913A0CE61}">
      <dsp:nvSpPr>
        <dsp:cNvPr id="0" name=""/>
        <dsp:cNvSpPr/>
      </dsp:nvSpPr>
      <dsp:spPr>
        <a:xfrm>
          <a:off x="3225277" y="4796772"/>
          <a:ext cx="2221445" cy="394218"/>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lvl="0" indent="0" algn="ctr" defTabSz="711200">
            <a:lnSpc>
              <a:spcPct val="90000"/>
            </a:lnSpc>
            <a:spcBef>
              <a:spcPct val="0"/>
            </a:spcBef>
            <a:spcAft>
              <a:spcPct val="35000"/>
            </a:spcAft>
            <a:buNone/>
          </a:pPr>
          <a:r>
            <a:rPr lang="en-US" sz="1600" kern="1200"/>
            <a:t>Labor wages</a:t>
          </a:r>
          <a:r>
            <a:rPr lang="ar-EG" sz="1600" kern="1200"/>
            <a:t>.</a:t>
          </a:r>
          <a:endParaRPr lang="en-US" sz="1600" kern="1200"/>
        </a:p>
      </dsp:txBody>
      <dsp:txXfrm>
        <a:off x="3236823" y="4808318"/>
        <a:ext cx="2198353" cy="371126"/>
      </dsp:txXfrm>
    </dsp:sp>
    <dsp:sp modelId="{D2EADA28-AEE2-41C5-9301-04CD9EDF9B60}">
      <dsp:nvSpPr>
        <dsp:cNvPr id="0" name=""/>
        <dsp:cNvSpPr/>
      </dsp:nvSpPr>
      <dsp:spPr>
        <a:xfrm>
          <a:off x="7038511" y="2217"/>
          <a:ext cx="1749710" cy="87485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en-US" sz="2000" b="1" kern="1200" dirty="0"/>
            <a:t>Establishment expenses</a:t>
          </a:r>
        </a:p>
      </dsp:txBody>
      <dsp:txXfrm>
        <a:off x="7064135" y="27841"/>
        <a:ext cx="1698462" cy="823607"/>
      </dsp:txXfrm>
    </dsp:sp>
    <dsp:sp modelId="{84116208-1BD6-4FB9-90B7-35F2EB6829E0}">
      <dsp:nvSpPr>
        <dsp:cNvPr id="0" name=""/>
        <dsp:cNvSpPr/>
      </dsp:nvSpPr>
      <dsp:spPr>
        <a:xfrm>
          <a:off x="7213482" y="877072"/>
          <a:ext cx="174971" cy="656141"/>
        </a:xfrm>
        <a:custGeom>
          <a:avLst/>
          <a:gdLst/>
          <a:ahLst/>
          <a:cxnLst/>
          <a:rect l="0" t="0" r="0" b="0"/>
          <a:pathLst>
            <a:path>
              <a:moveTo>
                <a:pt x="0" y="0"/>
              </a:moveTo>
              <a:lnTo>
                <a:pt x="0" y="656141"/>
              </a:lnTo>
              <a:lnTo>
                <a:pt x="174971" y="65614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61A7705-6006-4F67-B134-8498DDC9222D}">
      <dsp:nvSpPr>
        <dsp:cNvPr id="0" name=""/>
        <dsp:cNvSpPr/>
      </dsp:nvSpPr>
      <dsp:spPr>
        <a:xfrm>
          <a:off x="7388453" y="1095786"/>
          <a:ext cx="1399768" cy="87485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lvl="0" indent="0" algn="ctr" defTabSz="711200">
            <a:lnSpc>
              <a:spcPct val="90000"/>
            </a:lnSpc>
            <a:spcBef>
              <a:spcPct val="0"/>
            </a:spcBef>
            <a:spcAft>
              <a:spcPct val="35000"/>
            </a:spcAft>
            <a:buNone/>
          </a:pPr>
          <a:r>
            <a:rPr lang="en-US" sz="1600" kern="1200" dirty="0"/>
            <a:t>Feasibility study expenses</a:t>
          </a:r>
          <a:r>
            <a:rPr lang="ar-EG" sz="1600" kern="1200" dirty="0"/>
            <a:t>.</a:t>
          </a:r>
          <a:endParaRPr lang="en-US" sz="1600" kern="1200" dirty="0"/>
        </a:p>
      </dsp:txBody>
      <dsp:txXfrm>
        <a:off x="7414077" y="1121410"/>
        <a:ext cx="1348520" cy="823607"/>
      </dsp:txXfrm>
    </dsp:sp>
    <dsp:sp modelId="{A196B73C-36E7-454E-B2D3-E9A61DE7BE8B}">
      <dsp:nvSpPr>
        <dsp:cNvPr id="0" name=""/>
        <dsp:cNvSpPr/>
      </dsp:nvSpPr>
      <dsp:spPr>
        <a:xfrm>
          <a:off x="7213482" y="877072"/>
          <a:ext cx="174971" cy="1749710"/>
        </a:xfrm>
        <a:custGeom>
          <a:avLst/>
          <a:gdLst/>
          <a:ahLst/>
          <a:cxnLst/>
          <a:rect l="0" t="0" r="0" b="0"/>
          <a:pathLst>
            <a:path>
              <a:moveTo>
                <a:pt x="0" y="0"/>
              </a:moveTo>
              <a:lnTo>
                <a:pt x="0" y="1749710"/>
              </a:lnTo>
              <a:lnTo>
                <a:pt x="174971" y="174971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349406F-0EB5-48DE-9422-3D4ACE0F5705}">
      <dsp:nvSpPr>
        <dsp:cNvPr id="0" name=""/>
        <dsp:cNvSpPr/>
      </dsp:nvSpPr>
      <dsp:spPr>
        <a:xfrm>
          <a:off x="7388453" y="2189354"/>
          <a:ext cx="1399768" cy="87485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lvl="0" indent="0" algn="ctr" defTabSz="711200">
            <a:lnSpc>
              <a:spcPct val="90000"/>
            </a:lnSpc>
            <a:spcBef>
              <a:spcPct val="0"/>
            </a:spcBef>
            <a:spcAft>
              <a:spcPct val="35000"/>
            </a:spcAft>
            <a:buNone/>
          </a:pPr>
          <a:r>
            <a:rPr lang="en-US" sz="1600" kern="1200"/>
            <a:t>License fees</a:t>
          </a:r>
          <a:r>
            <a:rPr lang="ar-EG" sz="1600" kern="1200"/>
            <a:t>.</a:t>
          </a:r>
          <a:endParaRPr lang="en-US" sz="1600" kern="1200"/>
        </a:p>
      </dsp:txBody>
      <dsp:txXfrm>
        <a:off x="7414077" y="2214978"/>
        <a:ext cx="1348520" cy="823607"/>
      </dsp:txXfrm>
    </dsp:sp>
    <dsp:sp modelId="{E7D67C24-DBB4-41C8-8773-FE8ACD453F37}">
      <dsp:nvSpPr>
        <dsp:cNvPr id="0" name=""/>
        <dsp:cNvSpPr/>
      </dsp:nvSpPr>
      <dsp:spPr>
        <a:xfrm>
          <a:off x="7213482" y="877072"/>
          <a:ext cx="174971" cy="2843278"/>
        </a:xfrm>
        <a:custGeom>
          <a:avLst/>
          <a:gdLst/>
          <a:ahLst/>
          <a:cxnLst/>
          <a:rect l="0" t="0" r="0" b="0"/>
          <a:pathLst>
            <a:path>
              <a:moveTo>
                <a:pt x="0" y="0"/>
              </a:moveTo>
              <a:lnTo>
                <a:pt x="0" y="2843278"/>
              </a:lnTo>
              <a:lnTo>
                <a:pt x="174971" y="284327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FACD1D3-C64F-4941-B4AA-5D49FAB69718}">
      <dsp:nvSpPr>
        <dsp:cNvPr id="0" name=""/>
        <dsp:cNvSpPr/>
      </dsp:nvSpPr>
      <dsp:spPr>
        <a:xfrm>
          <a:off x="7388453" y="3282923"/>
          <a:ext cx="1399768" cy="87485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lvl="0" indent="0" algn="ctr" defTabSz="711200">
            <a:lnSpc>
              <a:spcPct val="90000"/>
            </a:lnSpc>
            <a:spcBef>
              <a:spcPct val="0"/>
            </a:spcBef>
            <a:spcAft>
              <a:spcPct val="35000"/>
            </a:spcAft>
            <a:buNone/>
          </a:pPr>
          <a:r>
            <a:rPr lang="en-US" sz="1600" kern="1200" dirty="0"/>
            <a:t>Training expenses</a:t>
          </a:r>
          <a:r>
            <a:rPr lang="ar-EG" sz="1600" kern="1200" dirty="0"/>
            <a:t>.</a:t>
          </a:r>
          <a:endParaRPr lang="en-US" sz="1600" kern="1200" dirty="0"/>
        </a:p>
      </dsp:txBody>
      <dsp:txXfrm>
        <a:off x="7414077" y="3308547"/>
        <a:ext cx="1348520" cy="823607"/>
      </dsp:txXfrm>
    </dsp:sp>
    <dsp:sp modelId="{F7282F0E-854A-46CD-A57F-104E56DCDE4E}">
      <dsp:nvSpPr>
        <dsp:cNvPr id="0" name=""/>
        <dsp:cNvSpPr/>
      </dsp:nvSpPr>
      <dsp:spPr>
        <a:xfrm>
          <a:off x="7213482" y="877072"/>
          <a:ext cx="174971" cy="3936847"/>
        </a:xfrm>
        <a:custGeom>
          <a:avLst/>
          <a:gdLst/>
          <a:ahLst/>
          <a:cxnLst/>
          <a:rect l="0" t="0" r="0" b="0"/>
          <a:pathLst>
            <a:path>
              <a:moveTo>
                <a:pt x="0" y="0"/>
              </a:moveTo>
              <a:lnTo>
                <a:pt x="0" y="3936847"/>
              </a:lnTo>
              <a:lnTo>
                <a:pt x="174971" y="393684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61D45A3-859E-404B-AE4B-D9130F5C52F9}">
      <dsp:nvSpPr>
        <dsp:cNvPr id="0" name=""/>
        <dsp:cNvSpPr/>
      </dsp:nvSpPr>
      <dsp:spPr>
        <a:xfrm>
          <a:off x="7388453" y="4376492"/>
          <a:ext cx="1399768" cy="87485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lvl="0" indent="0" algn="ctr" defTabSz="711200">
            <a:lnSpc>
              <a:spcPct val="90000"/>
            </a:lnSpc>
            <a:spcBef>
              <a:spcPct val="0"/>
            </a:spcBef>
            <a:spcAft>
              <a:spcPct val="35000"/>
            </a:spcAft>
            <a:buNone/>
          </a:pPr>
          <a:r>
            <a:rPr lang="en-US" sz="1600" kern="1200" dirty="0"/>
            <a:t>Promotional and marketing expenses</a:t>
          </a:r>
          <a:r>
            <a:rPr lang="ar-EG" sz="1600" kern="1200" dirty="0"/>
            <a:t>.</a:t>
          </a:r>
          <a:endParaRPr lang="en-US" sz="1600" kern="1200" dirty="0"/>
        </a:p>
      </dsp:txBody>
      <dsp:txXfrm>
        <a:off x="7414077" y="4402116"/>
        <a:ext cx="1348520" cy="823607"/>
      </dsp:txXfrm>
    </dsp:sp>
  </dsp:spTree>
</dsp:drawing>
</file>

<file path=ppt/diagrams/layout1.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19/09/2024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19/09/2024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296083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19/09/2024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683945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19/09/2024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143575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19/09/2024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33735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19/09/2024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895984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19/09/2024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202063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19/09/2024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626356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19/09/2024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964095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19/09/2024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393392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19/09/2024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695375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19/09/2024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3197148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535740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41148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6103615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7996952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8531692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2048837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19/09/2024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2360331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19/09/2024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7672879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19/09/2024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1354698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19/09/2024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951771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19/09/2024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5556697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19/09/2024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6851638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19/09/2024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3567084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19/09/2024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2878728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19/09/2024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9796006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19/09/2024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7254576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19/09/2024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6620706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8579962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2229802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5.xml"/><Relationship Id="rId13" Type="http://schemas.openxmlformats.org/officeDocument/2006/relationships/slideLayout" Target="../slideLayouts/slideLayout30.xml"/><Relationship Id="rId3" Type="http://schemas.openxmlformats.org/officeDocument/2006/relationships/slideLayout" Target="../slideLayouts/slideLayout20.xml"/><Relationship Id="rId7" Type="http://schemas.openxmlformats.org/officeDocument/2006/relationships/slideLayout" Target="../slideLayouts/slideLayout24.xml"/><Relationship Id="rId12" Type="http://schemas.openxmlformats.org/officeDocument/2006/relationships/slideLayout" Target="../slideLayouts/slideLayout29.xml"/><Relationship Id="rId2" Type="http://schemas.openxmlformats.org/officeDocument/2006/relationships/slideLayout" Target="../slideLayouts/slideLayout19.xml"/><Relationship Id="rId16" Type="http://schemas.openxmlformats.org/officeDocument/2006/relationships/image" Target="../media/image3.png"/><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5" Type="http://schemas.openxmlformats.org/officeDocument/2006/relationships/slideLayout" Target="../slideLayouts/slideLayout22.xml"/><Relationship Id="rId15" Type="http://schemas.openxmlformats.org/officeDocument/2006/relationships/image" Target="../media/image2.png"/><Relationship Id="rId10" Type="http://schemas.openxmlformats.org/officeDocument/2006/relationships/slideLayout" Target="../slideLayouts/slideLayout27.xml"/><Relationship Id="rId4" Type="http://schemas.openxmlformats.org/officeDocument/2006/relationships/slideLayout" Target="../slideLayouts/slideLayout21.xml"/><Relationship Id="rId9" Type="http://schemas.openxmlformats.org/officeDocument/2006/relationships/slideLayout" Target="../slideLayouts/slideLayout26.xml"/><Relationship Id="rId1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19/09/2024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834266835"/>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19/09/2024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Picture 6">
            <a:extLst>
              <a:ext uri="{FF2B5EF4-FFF2-40B4-BE49-F238E27FC236}">
                <a16:creationId xmlns:a16="http://schemas.microsoft.com/office/drawing/2014/main" id="{383734E1-15D2-31AF-08D2-247026227313}"/>
              </a:ext>
            </a:extLst>
          </p:cNvPr>
          <p:cNvPicPr>
            <a:picLocks noChangeAspect="1"/>
          </p:cNvPicPr>
          <p:nvPr userDrawn="1"/>
        </p:nvPicPr>
        <p:blipFill>
          <a:blip r:embed="rId16">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1FAC5A58-A15C-9B2F-0BF8-57C1DB1107B3}"/>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a:t>
            </a:r>
          </a:p>
        </p:txBody>
      </p:sp>
    </p:spTree>
    <p:extLst>
      <p:ext uri="{BB962C8B-B14F-4D97-AF65-F5344CB8AC3E}">
        <p14:creationId xmlns:p14="http://schemas.microsoft.com/office/powerpoint/2010/main" val="1087821570"/>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06" r:id="rId5"/>
    <p:sldLayoutId id="2147483707" r:id="rId6"/>
    <p:sldLayoutId id="2147483708" r:id="rId7"/>
    <p:sldLayoutId id="2147483709" r:id="rId8"/>
    <p:sldLayoutId id="2147483710" r:id="rId9"/>
    <p:sldLayoutId id="2147483711" r:id="rId10"/>
    <p:sldLayoutId id="2147483712" r:id="rId11"/>
    <p:sldLayoutId id="2147483713" r:id="rId12"/>
    <p:sldLayoutId id="2147483714"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9.xml"/><Relationship Id="rId5" Type="http://schemas.openxmlformats.org/officeDocument/2006/relationships/image" Target="../media/image5.png"/><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6.png"/><Relationship Id="rId1" Type="http://schemas.openxmlformats.org/officeDocument/2006/relationships/slideLayout" Target="../slideLayouts/slideLayout15.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6.png"/><Relationship Id="rId1" Type="http://schemas.openxmlformats.org/officeDocument/2006/relationships/slideLayout" Target="../slideLayouts/slideLayout15.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16.xml"/><Relationship Id="rId5" Type="http://schemas.openxmlformats.org/officeDocument/2006/relationships/image" Target="../media/image6.png"/><Relationship Id="rId4" Type="http://schemas.openxmlformats.org/officeDocument/2006/relationships/image" Target="../media/image1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257776" y="2966990"/>
            <a:ext cx="4093402" cy="769441"/>
          </a:xfrm>
          <a:prstGeom prst="rect">
            <a:avLst/>
          </a:prstGeom>
          <a:noFill/>
        </p:spPr>
        <p:txBody>
          <a:bodyPr wrap="square" rtlCol="0">
            <a:spAutoFit/>
          </a:bodyPr>
          <a:lstStyle/>
          <a:p>
            <a:r>
              <a:rPr lang="en-US" sz="4400" b="1" dirty="0">
                <a:solidFill>
                  <a:srgbClr val="00B0F0"/>
                </a:solidFill>
                <a:latin typeface="Alexandria" charset="0"/>
                <a:cs typeface="Alexandria" charset="0"/>
              </a:rPr>
              <a:t>Project Planning</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3</a:t>
            </a:r>
          </a:p>
        </p:txBody>
      </p:sp>
      <p:sp>
        <p:nvSpPr>
          <p:cNvPr id="11" name="TextBox 10"/>
          <p:cNvSpPr txBox="1"/>
          <p:nvPr/>
        </p:nvSpPr>
        <p:spPr>
          <a:xfrm>
            <a:off x="5596281" y="4775941"/>
            <a:ext cx="1925527" cy="707886"/>
          </a:xfrm>
          <a:prstGeom prst="rect">
            <a:avLst/>
          </a:prstGeom>
          <a:noFill/>
        </p:spPr>
        <p:txBody>
          <a:bodyPr wrap="none" rtlCol="0">
            <a:spAutoFit/>
          </a:bodyPr>
          <a:lstStyle/>
          <a:p>
            <a:r>
              <a:rPr lang="en-US" sz="2000" dirty="0">
                <a:latin typeface="Alexandria" charset="0"/>
                <a:cs typeface="Alexandria" charset="0"/>
              </a:rPr>
              <a:t>PMG202</a:t>
            </a:r>
          </a:p>
          <a:p>
            <a:r>
              <a:rPr lang="en-US" sz="2000" dirty="0">
                <a:latin typeface="Times New Roman" panose="02020603050405020304" pitchFamily="18" charset="0"/>
                <a:cs typeface="Times New Roman" panose="02020603050405020304" pitchFamily="18" charset="0"/>
              </a:rPr>
              <a:t>Feasibility Study</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err="1">
                <a:solidFill>
                  <a:srgbClr val="00B0F0"/>
                </a:solidFill>
                <a:latin typeface="Times New Roman" panose="02020603050405020304" pitchFamily="18" charset="0"/>
                <a:cs typeface="Times New Roman" panose="02020603050405020304" pitchFamily="18" charset="0"/>
              </a:rPr>
              <a:t>Lec</a:t>
            </a:r>
            <a:r>
              <a:rPr lang="en-US" sz="2800" b="1" dirty="0">
                <a:solidFill>
                  <a:srgbClr val="00B0F0"/>
                </a:solidFill>
                <a:latin typeface="Times New Roman" panose="02020603050405020304" pitchFamily="18" charset="0"/>
                <a:cs typeface="Times New Roman" panose="02020603050405020304" pitchFamily="18" charset="0"/>
              </a:rPr>
              <a:t>. Dina </a:t>
            </a:r>
            <a:r>
              <a:rPr lang="en-US" sz="2800" b="1" dirty="0" err="1">
                <a:solidFill>
                  <a:srgbClr val="00B0F0"/>
                </a:solidFill>
                <a:latin typeface="Times New Roman" panose="02020603050405020304" pitchFamily="18" charset="0"/>
                <a:cs typeface="Times New Roman" panose="02020603050405020304" pitchFamily="18" charset="0"/>
              </a:rPr>
              <a:t>ElWakkad</a:t>
            </a:r>
            <a:endParaRPr lang="en-US" sz="2800" b="1" dirty="0">
              <a:solidFill>
                <a:srgbClr val="00B0F0"/>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Five Project Life Cycle Phases - projectcubicle">
            <a:extLst>
              <a:ext uri="{FF2B5EF4-FFF2-40B4-BE49-F238E27FC236}">
                <a16:creationId xmlns:a16="http://schemas.microsoft.com/office/drawing/2014/main" id="{0CD238DC-60B2-76D8-A1B1-CC375B21EC9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05790" y="541270"/>
            <a:ext cx="8217290" cy="5791724"/>
          </a:xfrm>
          <a:prstGeom prst="rect">
            <a:avLst/>
          </a:prstGeom>
          <a:noFill/>
          <a:extLst>
            <a:ext uri="{909E8E84-426E-40DD-AFC4-6F175D3DCCD1}">
              <a14:hiddenFill xmlns:a14="http://schemas.microsoft.com/office/drawing/2010/main">
                <a:solidFill>
                  <a:srgbClr val="FFFFFF"/>
                </a:solidFill>
              </a14:hiddenFill>
            </a:ext>
          </a:extLst>
        </p:spPr>
      </p:pic>
      <p:sp>
        <p:nvSpPr>
          <p:cNvPr id="6" name="Arrow: Right 5">
            <a:extLst>
              <a:ext uri="{FF2B5EF4-FFF2-40B4-BE49-F238E27FC236}">
                <a16:creationId xmlns:a16="http://schemas.microsoft.com/office/drawing/2014/main" id="{7C0E7D1D-053A-0E0B-8903-3D54572967CD}"/>
              </a:ext>
            </a:extLst>
          </p:cNvPr>
          <p:cNvSpPr/>
          <p:nvPr/>
        </p:nvSpPr>
        <p:spPr>
          <a:xfrm rot="19725745">
            <a:off x="329284" y="2011816"/>
            <a:ext cx="1396542" cy="858129"/>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a:t>
            </a:r>
          </a:p>
        </p:txBody>
      </p:sp>
      <p:pic>
        <p:nvPicPr>
          <p:cNvPr id="6" name="Graphic 2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9C5A8339-8FF9-9186-6F9C-E5048A50F63C}"/>
              </a:ext>
            </a:extLst>
          </p:cNvPr>
          <p:cNvSpPr txBox="1"/>
          <p:nvPr/>
        </p:nvSpPr>
        <p:spPr>
          <a:xfrm>
            <a:off x="4689259" y="1412953"/>
            <a:ext cx="5169116"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lexandria"/>
                <a:ea typeface="+mn-ea"/>
                <a:cs typeface="Times New Roman" panose="02020603050405020304" pitchFamily="18" charset="0"/>
              </a:rPr>
              <a:t>Learning Outcomes</a:t>
            </a:r>
          </a:p>
        </p:txBody>
      </p:sp>
      <p:sp>
        <p:nvSpPr>
          <p:cNvPr id="7" name="Content Placeholder 2">
            <a:extLst>
              <a:ext uri="{FF2B5EF4-FFF2-40B4-BE49-F238E27FC236}">
                <a16:creationId xmlns:a16="http://schemas.microsoft.com/office/drawing/2014/main" id="{F44538FF-D256-D932-CB2E-AA62DED5D302}"/>
              </a:ext>
            </a:extLst>
          </p:cNvPr>
          <p:cNvSpPr txBox="1">
            <a:spLocks/>
          </p:cNvSpPr>
          <p:nvPr/>
        </p:nvSpPr>
        <p:spPr>
          <a:xfrm>
            <a:off x="3698637" y="2352941"/>
            <a:ext cx="8182188" cy="383340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0">
              <a:spcBef>
                <a:spcPts val="0"/>
              </a:spcBef>
              <a:spcAft>
                <a:spcPts val="800"/>
              </a:spcAft>
              <a:buNone/>
            </a:pPr>
            <a:r>
              <a:rPr lang="en-US" sz="2000" b="1" i="0" u="none" strike="noStrike" dirty="0">
                <a:effectLst/>
                <a:latin typeface="+mj-lt"/>
              </a:rPr>
              <a:t>At the end of this chapter, students should be able to:</a:t>
            </a:r>
            <a:endParaRPr lang="en-US" sz="2000" b="1" dirty="0">
              <a:effectLst/>
              <a:latin typeface="+mj-lt"/>
            </a:endParaRPr>
          </a:p>
          <a:p>
            <a:pPr algn="l">
              <a:buFont typeface="Arial" panose="020B0604020202020204" pitchFamily="34" charset="0"/>
              <a:buChar char="•"/>
            </a:pPr>
            <a:r>
              <a:rPr lang="en-US" sz="2000" b="0" i="0" dirty="0">
                <a:effectLst/>
                <a:latin typeface="+mj-lt"/>
              </a:rPr>
              <a:t>Design the framework for a sound project feasibility study.</a:t>
            </a:r>
          </a:p>
          <a:p>
            <a:pPr algn="l">
              <a:buFont typeface="Arial" panose="020B0604020202020204" pitchFamily="34" charset="0"/>
              <a:buChar char="•"/>
            </a:pPr>
            <a:r>
              <a:rPr lang="en-US" sz="2000" b="0" i="0" dirty="0">
                <a:effectLst/>
                <a:latin typeface="+mj-lt"/>
              </a:rPr>
              <a:t>Conduct a simple marketing feasibility study.</a:t>
            </a:r>
          </a:p>
          <a:p>
            <a:pPr algn="l">
              <a:buFont typeface="Arial" panose="020B0604020202020204" pitchFamily="34" charset="0"/>
              <a:buChar char="•"/>
            </a:pPr>
            <a:r>
              <a:rPr lang="en-US" sz="2000" b="0" i="0" dirty="0">
                <a:effectLst/>
                <a:latin typeface="+mj-lt"/>
              </a:rPr>
              <a:t>Determine the components of the technical feasibility study.</a:t>
            </a:r>
          </a:p>
          <a:p>
            <a:pPr algn="l">
              <a:buFont typeface="Arial" panose="020B0604020202020204" pitchFamily="34" charset="0"/>
              <a:buChar char="•"/>
            </a:pPr>
            <a:r>
              <a:rPr lang="en-US" sz="2000" b="0" i="0" dirty="0">
                <a:effectLst/>
                <a:latin typeface="+mj-lt"/>
              </a:rPr>
              <a:t>Conduct a financial analysis to determine the viability of the project.</a:t>
            </a:r>
          </a:p>
          <a:p>
            <a:pPr algn="l">
              <a:buFont typeface="Arial" panose="020B0604020202020204" pitchFamily="34" charset="0"/>
              <a:buChar char="•"/>
            </a:pPr>
            <a:r>
              <a:rPr lang="en-US" sz="2000" b="0" i="0" dirty="0">
                <a:effectLst/>
                <a:latin typeface="+mj-lt"/>
              </a:rPr>
              <a:t>Identify the scope of the project environmental impact study, project organization study, and legal study.</a:t>
            </a:r>
          </a:p>
          <a:p>
            <a:pPr algn="l">
              <a:buFont typeface="Arial" panose="020B0604020202020204" pitchFamily="34" charset="0"/>
              <a:buChar char="•"/>
            </a:pPr>
            <a:r>
              <a:rPr lang="en-US" sz="2000" b="0" i="0" dirty="0">
                <a:effectLst/>
                <a:latin typeface="+mj-lt"/>
              </a:rPr>
              <a:t>Illustrate the need to determine the project's impact on the national economy and society.</a:t>
            </a:r>
            <a:endParaRPr lang="en-US" sz="2000" dirty="0">
              <a:latin typeface="+mj-lt"/>
            </a:endParaRPr>
          </a:p>
          <a:p>
            <a:pPr marL="0" indent="0" algn="just" fontAlgn="base">
              <a:lnSpc>
                <a:spcPct val="150000"/>
              </a:lnSpc>
              <a:spcBef>
                <a:spcPts val="0"/>
              </a:spcBef>
              <a:spcAft>
                <a:spcPts val="800"/>
              </a:spcAft>
              <a:buNone/>
            </a:pPr>
            <a:endParaRPr lang="en-US" sz="2000" dirty="0">
              <a:latin typeface="+mj-lt"/>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346765" y="2864861"/>
            <a:ext cx="7684790" cy="523220"/>
          </a:xfrm>
          <a:prstGeom prst="rect">
            <a:avLst/>
          </a:prstGeom>
          <a:noFill/>
        </p:spPr>
        <p:txBody>
          <a:bodyPr wrap="square">
            <a:spAutoFit/>
          </a:bodyPr>
          <a:lstStyle/>
          <a:p>
            <a:pPr algn="ctr"/>
            <a:r>
              <a:rPr lang="en-US" sz="2800" b="1" dirty="0">
                <a:solidFill>
                  <a:srgbClr val="002060"/>
                </a:solidFill>
                <a:latin typeface="+mj-lt"/>
              </a:rPr>
              <a:t>The project feasibility study</a:t>
            </a:r>
          </a:p>
        </p:txBody>
      </p:sp>
    </p:spTree>
    <p:extLst>
      <p:ext uri="{BB962C8B-B14F-4D97-AF65-F5344CB8AC3E}">
        <p14:creationId xmlns:p14="http://schemas.microsoft.com/office/powerpoint/2010/main" val="20740717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The project feasibility study - Definition</a:t>
            </a:r>
          </a:p>
        </p:txBody>
      </p:sp>
      <p:sp>
        <p:nvSpPr>
          <p:cNvPr id="6" name="Content Placeholder 2">
            <a:extLst>
              <a:ext uri="{FF2B5EF4-FFF2-40B4-BE49-F238E27FC236}">
                <a16:creationId xmlns:a16="http://schemas.microsoft.com/office/drawing/2014/main" id="{B9E7FED7-4C5A-C95D-2D28-6261344D2E06}"/>
              </a:ext>
            </a:extLst>
          </p:cNvPr>
          <p:cNvSpPr txBox="1">
            <a:spLocks/>
          </p:cNvSpPr>
          <p:nvPr/>
        </p:nvSpPr>
        <p:spPr>
          <a:xfrm>
            <a:off x="1644536" y="2356993"/>
            <a:ext cx="8804413" cy="204443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a:lnSpc>
                <a:spcPct val="107000"/>
              </a:lnSpc>
              <a:spcBef>
                <a:spcPts val="0"/>
              </a:spcBef>
              <a:spcAft>
                <a:spcPts val="800"/>
              </a:spcAft>
              <a:tabLst>
                <a:tab pos="457200" algn="l"/>
              </a:tabLst>
            </a:pPr>
            <a:r>
              <a:rPr lang="en-US" sz="2000" kern="100" dirty="0">
                <a:effectLst/>
                <a:latin typeface="+mj-lt"/>
                <a:ea typeface="Calibri" panose="020F0502020204030204" pitchFamily="34" charset="0"/>
                <a:cs typeface="Arial" panose="020B0604020202020204" pitchFamily="34" charset="0"/>
              </a:rPr>
              <a:t>The Term </a:t>
            </a:r>
            <a:r>
              <a:rPr lang="en-US" sz="2000" b="1" kern="100" dirty="0">
                <a:solidFill>
                  <a:srgbClr val="0070C0"/>
                </a:solidFill>
                <a:effectLst/>
                <a:latin typeface="+mj-lt"/>
                <a:ea typeface="Calibri" panose="020F0502020204030204" pitchFamily="34" charset="0"/>
                <a:cs typeface="Arial" panose="020B0604020202020204" pitchFamily="34" charset="0"/>
              </a:rPr>
              <a:t>“feasibility” </a:t>
            </a:r>
            <a:r>
              <a:rPr lang="en-US" sz="2000" kern="100" dirty="0">
                <a:effectLst/>
                <a:latin typeface="+mj-lt"/>
                <a:ea typeface="Calibri" panose="020F0502020204030204" pitchFamily="34" charset="0"/>
                <a:cs typeface="Arial" panose="020B0604020202020204" pitchFamily="34" charset="0"/>
              </a:rPr>
              <a:t>is derived from “feasible”, which simply means </a:t>
            </a:r>
            <a:r>
              <a:rPr lang="en-US" sz="2000" b="1" kern="100" dirty="0">
                <a:solidFill>
                  <a:srgbClr val="0070C0"/>
                </a:solidFill>
                <a:effectLst/>
                <a:latin typeface="+mj-lt"/>
                <a:ea typeface="Calibri" panose="020F0502020204030204" pitchFamily="34" charset="0"/>
                <a:cs typeface="Arial" panose="020B0604020202020204" pitchFamily="34" charset="0"/>
              </a:rPr>
              <a:t>capable of being done or accomplished.</a:t>
            </a:r>
          </a:p>
        </p:txBody>
      </p:sp>
    </p:spTree>
    <p:extLst>
      <p:ext uri="{BB962C8B-B14F-4D97-AF65-F5344CB8AC3E}">
        <p14:creationId xmlns:p14="http://schemas.microsoft.com/office/powerpoint/2010/main" val="1632394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The project feasibility study - Definition</a:t>
            </a:r>
          </a:p>
        </p:txBody>
      </p:sp>
      <p:sp>
        <p:nvSpPr>
          <p:cNvPr id="2" name="Content Placeholder 2">
            <a:extLst>
              <a:ext uri="{FF2B5EF4-FFF2-40B4-BE49-F238E27FC236}">
                <a16:creationId xmlns:a16="http://schemas.microsoft.com/office/drawing/2014/main" id="{0066AF07-A044-65B5-BDE7-35F9170AE10D}"/>
              </a:ext>
            </a:extLst>
          </p:cNvPr>
          <p:cNvSpPr txBox="1">
            <a:spLocks/>
          </p:cNvSpPr>
          <p:nvPr/>
        </p:nvSpPr>
        <p:spPr>
          <a:xfrm>
            <a:off x="1354911" y="2319067"/>
            <a:ext cx="8998049" cy="39162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a:lnSpc>
                <a:spcPct val="107000"/>
              </a:lnSpc>
              <a:spcBef>
                <a:spcPts val="0"/>
              </a:spcBef>
              <a:spcAft>
                <a:spcPts val="800"/>
              </a:spcAft>
            </a:pPr>
            <a:r>
              <a:rPr lang="en-US" sz="2000" kern="100" dirty="0">
                <a:effectLst/>
                <a:latin typeface="+mj-lt"/>
                <a:ea typeface="Calibri" panose="020F0502020204030204" pitchFamily="34" charset="0"/>
                <a:cs typeface="Arial" panose="020B0604020202020204" pitchFamily="34" charset="0"/>
              </a:rPr>
              <a:t>The word “feasibility” means </a:t>
            </a:r>
            <a:r>
              <a:rPr lang="en-US" sz="2000" b="1" kern="100" dirty="0">
                <a:solidFill>
                  <a:srgbClr val="0070C0"/>
                </a:solidFill>
                <a:effectLst/>
                <a:latin typeface="+mj-lt"/>
                <a:ea typeface="Calibri" panose="020F0502020204030204" pitchFamily="34" charset="0"/>
                <a:cs typeface="Arial" panose="020B0604020202020204" pitchFamily="34" charset="0"/>
              </a:rPr>
              <a:t>the expected benefit or return from the project</a:t>
            </a:r>
            <a:r>
              <a:rPr lang="en-US" sz="2000" kern="100" dirty="0">
                <a:effectLst/>
                <a:latin typeface="+mj-lt"/>
                <a:ea typeface="Calibri" panose="020F0502020204030204" pitchFamily="34" charset="0"/>
                <a:cs typeface="Arial" panose="020B0604020202020204" pitchFamily="34" charset="0"/>
              </a:rPr>
              <a:t>. </a:t>
            </a:r>
          </a:p>
          <a:p>
            <a:pPr marL="800100" lvl="1" indent="-342900">
              <a:lnSpc>
                <a:spcPct val="107000"/>
              </a:lnSpc>
              <a:spcBef>
                <a:spcPts val="0"/>
              </a:spcBef>
              <a:buFont typeface="Symbol" panose="05050102010706020507" pitchFamily="18" charset="2"/>
              <a:buChar char=""/>
            </a:pPr>
            <a:r>
              <a:rPr lang="en-US" sz="2000" kern="100" dirty="0">
                <a:solidFill>
                  <a:srgbClr val="002060"/>
                </a:solidFill>
                <a:effectLst/>
                <a:latin typeface="+mj-lt"/>
                <a:ea typeface="Calibri" panose="020F0502020204030204" pitchFamily="34" charset="0"/>
                <a:cs typeface="Arial" panose="020B0604020202020204" pitchFamily="34" charset="0"/>
              </a:rPr>
              <a:t>The return may be </a:t>
            </a:r>
            <a:r>
              <a:rPr lang="en-US" sz="2000" b="1" kern="100" dirty="0">
                <a:solidFill>
                  <a:srgbClr val="002060"/>
                </a:solidFill>
                <a:effectLst/>
                <a:latin typeface="+mj-lt"/>
                <a:ea typeface="Calibri" panose="020F0502020204030204" pitchFamily="34" charset="0"/>
                <a:cs typeface="Arial" panose="020B0604020202020204" pitchFamily="34" charset="0"/>
              </a:rPr>
              <a:t>financial</a:t>
            </a:r>
            <a:r>
              <a:rPr lang="en-US" sz="2000" kern="100" dirty="0">
                <a:solidFill>
                  <a:srgbClr val="002060"/>
                </a:solidFill>
                <a:effectLst/>
                <a:latin typeface="+mj-lt"/>
                <a:ea typeface="Calibri" panose="020F0502020204030204" pitchFamily="34" charset="0"/>
                <a:cs typeface="Arial" panose="020B0604020202020204" pitchFamily="34" charset="0"/>
              </a:rPr>
              <a:t>, which is the </a:t>
            </a:r>
            <a:r>
              <a:rPr lang="en-US" sz="2000" b="1" kern="100" dirty="0">
                <a:solidFill>
                  <a:srgbClr val="002060"/>
                </a:solidFill>
                <a:effectLst/>
                <a:latin typeface="+mj-lt"/>
                <a:ea typeface="Calibri" panose="020F0502020204030204" pitchFamily="34" charset="0"/>
                <a:cs typeface="Arial" panose="020B0604020202020204" pitchFamily="34" charset="0"/>
              </a:rPr>
              <a:t>profit</a:t>
            </a:r>
            <a:r>
              <a:rPr lang="en-US" sz="2000" kern="100" dirty="0">
                <a:solidFill>
                  <a:srgbClr val="002060"/>
                </a:solidFill>
                <a:effectLst/>
                <a:latin typeface="+mj-lt"/>
                <a:ea typeface="Calibri" panose="020F0502020204030204" pitchFamily="34" charset="0"/>
                <a:cs typeface="Arial" panose="020B0604020202020204" pitchFamily="34" charset="0"/>
              </a:rPr>
              <a:t> that will accrue to the owner of the project. </a:t>
            </a:r>
          </a:p>
          <a:p>
            <a:pPr marL="800100" lvl="1" indent="-342900">
              <a:lnSpc>
                <a:spcPct val="107000"/>
              </a:lnSpc>
              <a:spcBef>
                <a:spcPts val="0"/>
              </a:spcBef>
              <a:spcAft>
                <a:spcPts val="800"/>
              </a:spcAft>
              <a:buFont typeface="Symbol" panose="05050102010706020507" pitchFamily="18" charset="2"/>
              <a:buChar char=""/>
            </a:pPr>
            <a:r>
              <a:rPr lang="en-US" sz="2000" kern="100" dirty="0">
                <a:solidFill>
                  <a:srgbClr val="002060"/>
                </a:solidFill>
                <a:effectLst/>
                <a:latin typeface="+mj-lt"/>
                <a:ea typeface="Calibri" panose="020F0502020204030204" pitchFamily="34" charset="0"/>
                <a:cs typeface="Arial" panose="020B0604020202020204" pitchFamily="34" charset="0"/>
              </a:rPr>
              <a:t>The return may be </a:t>
            </a:r>
            <a:r>
              <a:rPr lang="en-US" sz="2000" b="1" kern="100" dirty="0">
                <a:solidFill>
                  <a:srgbClr val="002060"/>
                </a:solidFill>
                <a:effectLst/>
                <a:latin typeface="+mj-lt"/>
                <a:ea typeface="Calibri" panose="020F0502020204030204" pitchFamily="34" charset="0"/>
                <a:cs typeface="Arial" panose="020B0604020202020204" pitchFamily="34" charset="0"/>
              </a:rPr>
              <a:t>social</a:t>
            </a:r>
            <a:r>
              <a:rPr lang="en-US" sz="2000" kern="100" dirty="0">
                <a:solidFill>
                  <a:srgbClr val="002060"/>
                </a:solidFill>
                <a:effectLst/>
                <a:latin typeface="+mj-lt"/>
                <a:ea typeface="Calibri" panose="020F0502020204030204" pitchFamily="34" charset="0"/>
                <a:cs typeface="Arial" panose="020B0604020202020204" pitchFamily="34" charset="0"/>
              </a:rPr>
              <a:t>, which is the </a:t>
            </a:r>
            <a:r>
              <a:rPr lang="en-US" sz="2000" b="1" kern="100" dirty="0">
                <a:solidFill>
                  <a:srgbClr val="002060"/>
                </a:solidFill>
                <a:effectLst/>
                <a:latin typeface="+mj-lt"/>
                <a:ea typeface="Calibri" panose="020F0502020204030204" pitchFamily="34" charset="0"/>
                <a:cs typeface="Arial" panose="020B0604020202020204" pitchFamily="34" charset="0"/>
              </a:rPr>
              <a:t>benefit that will accrue to society</a:t>
            </a:r>
            <a:r>
              <a:rPr lang="en-US" sz="2000" kern="100" dirty="0">
                <a:solidFill>
                  <a:srgbClr val="002060"/>
                </a:solidFill>
                <a:effectLst/>
                <a:latin typeface="+mj-lt"/>
                <a:ea typeface="Calibri" panose="020F0502020204030204" pitchFamily="34" charset="0"/>
                <a:cs typeface="Arial" panose="020B0604020202020204" pitchFamily="34" charset="0"/>
              </a:rPr>
              <a:t>, such as satisfying the community’s need or employing a number of workers, as a solution to the problem of unemployment or meeting the needs of the local market for a specific good or service.</a:t>
            </a:r>
          </a:p>
        </p:txBody>
      </p:sp>
    </p:spTree>
    <p:extLst>
      <p:ext uri="{BB962C8B-B14F-4D97-AF65-F5344CB8AC3E}">
        <p14:creationId xmlns:p14="http://schemas.microsoft.com/office/powerpoint/2010/main" val="42182889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8293032"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There are some key benefits of conducting a feasibility study:</a:t>
            </a:r>
          </a:p>
        </p:txBody>
      </p:sp>
      <p:pic>
        <p:nvPicPr>
          <p:cNvPr id="6" name="Picture 5">
            <a:extLst>
              <a:ext uri="{FF2B5EF4-FFF2-40B4-BE49-F238E27FC236}">
                <a16:creationId xmlns:a16="http://schemas.microsoft.com/office/drawing/2014/main" id="{9A48161C-292C-8441-2439-B68A0DE5FFD0}"/>
              </a:ext>
            </a:extLst>
          </p:cNvPr>
          <p:cNvPicPr>
            <a:picLocks noChangeAspect="1"/>
          </p:cNvPicPr>
          <p:nvPr/>
        </p:nvPicPr>
        <p:blipFill rotWithShape="1">
          <a:blip r:embed="rId3"/>
          <a:srcRect l="30833" t="17390" r="19167" b="8499"/>
          <a:stretch/>
        </p:blipFill>
        <p:spPr>
          <a:xfrm>
            <a:off x="1511458" y="1835192"/>
            <a:ext cx="9319962" cy="4071017"/>
          </a:xfrm>
          <a:prstGeom prst="rect">
            <a:avLst/>
          </a:prstGeom>
        </p:spPr>
      </p:pic>
    </p:spTree>
    <p:extLst>
      <p:ext uri="{BB962C8B-B14F-4D97-AF65-F5344CB8AC3E}">
        <p14:creationId xmlns:p14="http://schemas.microsoft.com/office/powerpoint/2010/main" val="22864942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8293032"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Possible Constrains</a:t>
            </a:r>
          </a:p>
        </p:txBody>
      </p:sp>
      <p:pic>
        <p:nvPicPr>
          <p:cNvPr id="2" name="Picture 1">
            <a:extLst>
              <a:ext uri="{FF2B5EF4-FFF2-40B4-BE49-F238E27FC236}">
                <a16:creationId xmlns:a16="http://schemas.microsoft.com/office/drawing/2014/main" id="{474F5F22-4932-A192-E8C0-6CAC8FF7AADA}"/>
              </a:ext>
            </a:extLst>
          </p:cNvPr>
          <p:cNvPicPr>
            <a:picLocks noChangeAspect="1"/>
          </p:cNvPicPr>
          <p:nvPr/>
        </p:nvPicPr>
        <p:blipFill rotWithShape="1">
          <a:blip r:embed="rId3"/>
          <a:srcRect l="30833" t="35496" r="18333" b="17392"/>
          <a:stretch/>
        </p:blipFill>
        <p:spPr>
          <a:xfrm>
            <a:off x="1318387" y="1762714"/>
            <a:ext cx="9482963" cy="4215974"/>
          </a:xfrm>
          <a:prstGeom prst="rect">
            <a:avLst/>
          </a:prstGeom>
        </p:spPr>
      </p:pic>
    </p:spTree>
    <p:extLst>
      <p:ext uri="{BB962C8B-B14F-4D97-AF65-F5344CB8AC3E}">
        <p14:creationId xmlns:p14="http://schemas.microsoft.com/office/powerpoint/2010/main" val="29385378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Data Sources for a Feasibility Assessment</a:t>
            </a:r>
          </a:p>
        </p:txBody>
      </p:sp>
      <p:sp>
        <p:nvSpPr>
          <p:cNvPr id="6" name="Rectangle 3">
            <a:extLst>
              <a:ext uri="{FF2B5EF4-FFF2-40B4-BE49-F238E27FC236}">
                <a16:creationId xmlns:a16="http://schemas.microsoft.com/office/drawing/2014/main" id="{1EEC8FA1-29A5-704C-9DB5-ADA801DCFCE8}"/>
              </a:ext>
            </a:extLst>
          </p:cNvPr>
          <p:cNvSpPr txBox="1">
            <a:spLocks noChangeArrowheads="1"/>
          </p:cNvSpPr>
          <p:nvPr/>
        </p:nvSpPr>
        <p:spPr>
          <a:xfrm>
            <a:off x="1630672" y="2177831"/>
            <a:ext cx="9057654" cy="364913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b="1" dirty="0">
                <a:solidFill>
                  <a:schemeClr val="accent1">
                    <a:lumMod val="75000"/>
                  </a:schemeClr>
                </a:solidFill>
                <a:latin typeface="Alexandria (Body)"/>
              </a:rPr>
              <a:t>Data required for a feasibility study can come from primary or secondary sources</a:t>
            </a:r>
          </a:p>
          <a:p>
            <a:pPr lvl="1"/>
            <a:r>
              <a:rPr lang="en-US" sz="2000" b="1" dirty="0">
                <a:latin typeface="Alexandria (Body)"/>
              </a:rPr>
              <a:t>Primary data </a:t>
            </a:r>
            <a:r>
              <a:rPr lang="en-US" sz="2000" dirty="0">
                <a:latin typeface="Alexandria (Body)"/>
              </a:rPr>
              <a:t>can include formal interviews and surveys</a:t>
            </a:r>
          </a:p>
          <a:p>
            <a:pPr lvl="2"/>
            <a:r>
              <a:rPr lang="en-US" dirty="0">
                <a:latin typeface="Alexandria (Body)"/>
              </a:rPr>
              <a:t>Collection of primary data can be expensive and time consuming</a:t>
            </a:r>
          </a:p>
          <a:p>
            <a:pPr lvl="2"/>
            <a:r>
              <a:rPr lang="en-US" b="1" dirty="0">
                <a:solidFill>
                  <a:srgbClr val="0070C0"/>
                </a:solidFill>
                <a:latin typeface="Alexandria (Body)"/>
              </a:rPr>
              <a:t>Ex:</a:t>
            </a:r>
            <a:r>
              <a:rPr lang="en-US" dirty="0">
                <a:solidFill>
                  <a:srgbClr val="0070C0"/>
                </a:solidFill>
                <a:latin typeface="Alexandria (Body)"/>
              </a:rPr>
              <a:t> </a:t>
            </a:r>
            <a:r>
              <a:rPr lang="en-US" dirty="0">
                <a:latin typeface="Alexandria (Body)"/>
              </a:rPr>
              <a:t>Focus groups, interviews, observation, Questionnaire</a:t>
            </a:r>
          </a:p>
          <a:p>
            <a:pPr lvl="2">
              <a:buFont typeface="Arial" panose="020B0604020202020204" pitchFamily="34" charset="0"/>
              <a:buNone/>
            </a:pPr>
            <a:endParaRPr lang="en-US" dirty="0">
              <a:latin typeface="Alexandria (Body)"/>
            </a:endParaRPr>
          </a:p>
          <a:p>
            <a:pPr lvl="2">
              <a:buFont typeface="Arial" panose="020B0604020202020204" pitchFamily="34" charset="0"/>
              <a:buNone/>
            </a:pPr>
            <a:endParaRPr lang="en-US" dirty="0">
              <a:latin typeface="Alexandria (Body)"/>
            </a:endParaRPr>
          </a:p>
          <a:p>
            <a:pPr lvl="1"/>
            <a:r>
              <a:rPr lang="en-US" sz="2000" b="1" dirty="0">
                <a:latin typeface="Alexandria (Body)"/>
              </a:rPr>
              <a:t>Secondary data </a:t>
            </a:r>
            <a:r>
              <a:rPr lang="en-US" sz="2000" dirty="0">
                <a:latin typeface="Alexandria (Body)"/>
              </a:rPr>
              <a:t>can include industry and trade publications, statistics of industry associations,  and government agency reports, newspapers, magazines</a:t>
            </a:r>
          </a:p>
          <a:p>
            <a:pPr lvl="2">
              <a:buFont typeface="Wingdings" pitchFamily="2" charset="2"/>
              <a:buNone/>
            </a:pPr>
            <a:endParaRPr lang="en-US" dirty="0">
              <a:latin typeface="Alexandria (Body)"/>
            </a:endParaRPr>
          </a:p>
        </p:txBody>
      </p:sp>
    </p:spTree>
    <p:extLst>
      <p:ext uri="{BB962C8B-B14F-4D97-AF65-F5344CB8AC3E}">
        <p14:creationId xmlns:p14="http://schemas.microsoft.com/office/powerpoint/2010/main" val="42421053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44818" y="693536"/>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Types of Feasibility (7 Types)</a:t>
            </a:r>
          </a:p>
        </p:txBody>
      </p:sp>
      <p:graphicFrame>
        <p:nvGraphicFramePr>
          <p:cNvPr id="2" name="Content Placeholder 3">
            <a:extLst>
              <a:ext uri="{FF2B5EF4-FFF2-40B4-BE49-F238E27FC236}">
                <a16:creationId xmlns:a16="http://schemas.microsoft.com/office/drawing/2014/main" id="{89D8AAB8-EABF-B75A-FE40-7082F4133B59}"/>
              </a:ext>
            </a:extLst>
          </p:cNvPr>
          <p:cNvGraphicFramePr>
            <a:graphicFrameLocks/>
          </p:cNvGraphicFramePr>
          <p:nvPr>
            <p:extLst>
              <p:ext uri="{D42A27DB-BD31-4B8C-83A1-F6EECF244321}">
                <p14:modId xmlns:p14="http://schemas.microsoft.com/office/powerpoint/2010/main" val="2002653263"/>
              </p:ext>
            </p:extLst>
          </p:nvPr>
        </p:nvGraphicFramePr>
        <p:xfrm>
          <a:off x="1909762" y="1155201"/>
          <a:ext cx="8001000" cy="51784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7974688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346765" y="2864861"/>
            <a:ext cx="7684790" cy="523220"/>
          </a:xfrm>
          <a:prstGeom prst="rect">
            <a:avLst/>
          </a:prstGeom>
          <a:noFill/>
        </p:spPr>
        <p:txBody>
          <a:bodyPr wrap="square">
            <a:spAutoFit/>
          </a:bodyPr>
          <a:lstStyle/>
          <a:p>
            <a:pPr algn="ctr"/>
            <a:r>
              <a:rPr lang="en-US" sz="2800" b="1" dirty="0">
                <a:solidFill>
                  <a:srgbClr val="002060"/>
                </a:solidFill>
                <a:latin typeface="+mj-lt"/>
              </a:rPr>
              <a:t>(1) Market Feasibility study</a:t>
            </a:r>
          </a:p>
        </p:txBody>
      </p:sp>
    </p:spTree>
    <p:extLst>
      <p:ext uri="{BB962C8B-B14F-4D97-AF65-F5344CB8AC3E}">
        <p14:creationId xmlns:p14="http://schemas.microsoft.com/office/powerpoint/2010/main" val="41857579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(1) Market Feasibility study</a:t>
            </a:r>
          </a:p>
        </p:txBody>
      </p:sp>
      <p:sp>
        <p:nvSpPr>
          <p:cNvPr id="2" name="Content Placeholder 2">
            <a:extLst>
              <a:ext uri="{FF2B5EF4-FFF2-40B4-BE49-F238E27FC236}">
                <a16:creationId xmlns:a16="http://schemas.microsoft.com/office/drawing/2014/main" id="{2AA58556-518A-C46F-572D-DF836DCC81D6}"/>
              </a:ext>
            </a:extLst>
          </p:cNvPr>
          <p:cNvSpPr txBox="1">
            <a:spLocks/>
          </p:cNvSpPr>
          <p:nvPr/>
        </p:nvSpPr>
        <p:spPr>
          <a:xfrm>
            <a:off x="1891665" y="2321310"/>
            <a:ext cx="8408670" cy="286661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algn="just">
              <a:lnSpc>
                <a:spcPct val="107000"/>
              </a:lnSpc>
              <a:spcBef>
                <a:spcPts val="0"/>
              </a:spcBef>
              <a:spcAft>
                <a:spcPts val="800"/>
              </a:spcAft>
            </a:pPr>
            <a:r>
              <a:rPr lang="en-US" sz="2000" b="1" kern="100" dirty="0">
                <a:solidFill>
                  <a:srgbClr val="0070C0"/>
                </a:solidFill>
                <a:effectLst/>
                <a:latin typeface="+mj-lt"/>
                <a:ea typeface="Calibri" panose="020F0502020204030204" pitchFamily="34" charset="0"/>
                <a:cs typeface="Arial" panose="020B0604020202020204" pitchFamily="34" charset="0"/>
              </a:rPr>
              <a:t>Market Feasibility study</a:t>
            </a:r>
            <a:r>
              <a:rPr lang="en-US" sz="2000" kern="100" dirty="0">
                <a:solidFill>
                  <a:srgbClr val="0070C0"/>
                </a:solidFill>
                <a:effectLst/>
                <a:latin typeface="+mj-lt"/>
                <a:ea typeface="Calibri" panose="020F0502020204030204" pitchFamily="34" charset="0"/>
                <a:cs typeface="Arial" panose="020B0604020202020204" pitchFamily="34" charset="0"/>
              </a:rPr>
              <a:t> </a:t>
            </a:r>
            <a:r>
              <a:rPr lang="en-US" sz="2000" kern="100" dirty="0">
                <a:effectLst/>
                <a:latin typeface="+mj-lt"/>
                <a:ea typeface="Calibri" panose="020F0502020204030204" pitchFamily="34" charset="0"/>
                <a:cs typeface="Arial" panose="020B0604020202020204" pitchFamily="34" charset="0"/>
              </a:rPr>
              <a:t>means to ascertain whether there is a need, demand, or gap in the market for the project idea as a product or service.</a:t>
            </a: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15784677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(1) Market Feasibility study</a:t>
            </a:r>
          </a:p>
        </p:txBody>
      </p:sp>
      <p:sp>
        <p:nvSpPr>
          <p:cNvPr id="6" name="Content Placeholder 2">
            <a:extLst>
              <a:ext uri="{FF2B5EF4-FFF2-40B4-BE49-F238E27FC236}">
                <a16:creationId xmlns:a16="http://schemas.microsoft.com/office/drawing/2014/main" id="{FEB53085-DC12-C97F-AAFB-CF2ABFF52120}"/>
              </a:ext>
            </a:extLst>
          </p:cNvPr>
          <p:cNvSpPr txBox="1">
            <a:spLocks/>
          </p:cNvSpPr>
          <p:nvPr/>
        </p:nvSpPr>
        <p:spPr>
          <a:xfrm>
            <a:off x="1128807" y="2062234"/>
            <a:ext cx="9934386" cy="435929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sz="2000" b="1" kern="100" dirty="0">
                <a:solidFill>
                  <a:srgbClr val="0070C0"/>
                </a:solidFill>
                <a:effectLst/>
                <a:latin typeface="+mj-lt"/>
                <a:ea typeface="Calibri" panose="020F0502020204030204" pitchFamily="34" charset="0"/>
                <a:cs typeface="Arial" panose="020B0604020202020204" pitchFamily="34" charset="0"/>
              </a:rPr>
              <a:t>A market study needs to collect information that covers the following questions:</a:t>
            </a:r>
            <a:endParaRPr lang="en-US" sz="2000" kern="100" dirty="0">
              <a:solidFill>
                <a:srgbClr val="0070C0"/>
              </a:solidFill>
              <a:effectLst/>
              <a:latin typeface="+mj-lt"/>
              <a:ea typeface="Calibri" panose="020F0502020204030204" pitchFamily="34" charset="0"/>
              <a:cs typeface="Arial" panose="020B0604020202020204" pitchFamily="34" charset="0"/>
            </a:endParaRPr>
          </a:p>
          <a:p>
            <a:pPr marL="342900" marR="0" lvl="0" indent="-342900">
              <a:lnSpc>
                <a:spcPct val="107000"/>
              </a:lnSpc>
              <a:spcBef>
                <a:spcPts val="0"/>
              </a:spcBef>
              <a:spcAft>
                <a:spcPts val="0"/>
              </a:spcAft>
              <a:buFont typeface="Calibri" panose="020F0502020204030204" pitchFamily="34" charset="0"/>
              <a:buChar char="•"/>
            </a:pPr>
            <a:r>
              <a:rPr lang="en-US" sz="2000" kern="100" dirty="0">
                <a:effectLst/>
                <a:latin typeface="+mj-lt"/>
                <a:ea typeface="Calibri" panose="020F0502020204030204" pitchFamily="34" charset="0"/>
                <a:cs typeface="Arial" panose="020B0604020202020204" pitchFamily="34" charset="0"/>
              </a:rPr>
              <a:t>What is the </a:t>
            </a:r>
            <a:r>
              <a:rPr lang="en-US" sz="2000" b="1" kern="100" dirty="0">
                <a:effectLst/>
                <a:latin typeface="+mj-lt"/>
                <a:ea typeface="Calibri" panose="020F0502020204030204" pitchFamily="34" charset="0"/>
                <a:cs typeface="Arial" panose="020B0604020202020204" pitchFamily="34" charset="0"/>
              </a:rPr>
              <a:t>volume of demand </a:t>
            </a:r>
            <a:r>
              <a:rPr lang="en-US" sz="2000" kern="100" dirty="0">
                <a:effectLst/>
                <a:latin typeface="+mj-lt"/>
                <a:ea typeface="Calibri" panose="020F0502020204030204" pitchFamily="34" charset="0"/>
                <a:cs typeface="Arial" panose="020B0604020202020204" pitchFamily="34" charset="0"/>
              </a:rPr>
              <a:t>for the product to be studied?</a:t>
            </a:r>
          </a:p>
          <a:p>
            <a:pPr marL="342900" marR="0" lvl="0" indent="-342900">
              <a:lnSpc>
                <a:spcPct val="107000"/>
              </a:lnSpc>
              <a:spcBef>
                <a:spcPts val="0"/>
              </a:spcBef>
              <a:spcAft>
                <a:spcPts val="0"/>
              </a:spcAft>
              <a:buFont typeface="Calibri" panose="020F0502020204030204" pitchFamily="34" charset="0"/>
              <a:buChar char="•"/>
            </a:pPr>
            <a:r>
              <a:rPr lang="en-US" sz="2000" kern="100" dirty="0">
                <a:effectLst/>
                <a:latin typeface="+mj-lt"/>
                <a:ea typeface="Calibri" panose="020F0502020204030204" pitchFamily="34" charset="0"/>
                <a:cs typeface="Arial" panose="020B0604020202020204" pitchFamily="34" charset="0"/>
              </a:rPr>
              <a:t>What is the </a:t>
            </a:r>
            <a:r>
              <a:rPr lang="en-US" sz="2000" b="1" kern="100" dirty="0">
                <a:effectLst/>
                <a:latin typeface="+mj-lt"/>
                <a:ea typeface="Calibri" panose="020F0502020204030204" pitchFamily="34" charset="0"/>
                <a:cs typeface="Arial" panose="020B0604020202020204" pitchFamily="34" charset="0"/>
              </a:rPr>
              <a:t>supply size </a:t>
            </a:r>
            <a:r>
              <a:rPr lang="en-US" sz="2000" kern="100" dirty="0">
                <a:effectLst/>
                <a:latin typeface="+mj-lt"/>
                <a:ea typeface="Calibri" panose="020F0502020204030204" pitchFamily="34" charset="0"/>
                <a:cs typeface="Arial" panose="020B0604020202020204" pitchFamily="34" charset="0"/>
              </a:rPr>
              <a:t>of the product to be studied?</a:t>
            </a:r>
          </a:p>
          <a:p>
            <a:pPr marL="342900" marR="0" lvl="0" indent="-342900">
              <a:lnSpc>
                <a:spcPct val="107000"/>
              </a:lnSpc>
              <a:spcBef>
                <a:spcPts val="0"/>
              </a:spcBef>
              <a:spcAft>
                <a:spcPts val="0"/>
              </a:spcAft>
              <a:buFont typeface="Calibri" panose="020F0502020204030204" pitchFamily="34" charset="0"/>
              <a:buChar char="•"/>
            </a:pPr>
            <a:r>
              <a:rPr lang="en-US" sz="2000" kern="100" dirty="0">
                <a:effectLst/>
                <a:latin typeface="+mj-lt"/>
                <a:ea typeface="Calibri" panose="020F0502020204030204" pitchFamily="34" charset="0"/>
                <a:cs typeface="Arial" panose="020B0604020202020204" pitchFamily="34" charset="0"/>
              </a:rPr>
              <a:t>What is the </a:t>
            </a:r>
            <a:r>
              <a:rPr lang="en-US" sz="2000" b="1" kern="100" dirty="0">
                <a:effectLst/>
                <a:latin typeface="+mj-lt"/>
                <a:ea typeface="Calibri" panose="020F0502020204030204" pitchFamily="34" charset="0"/>
                <a:cs typeface="Arial" panose="020B0604020202020204" pitchFamily="34" charset="0"/>
              </a:rPr>
              <a:t>expected gap </a:t>
            </a:r>
            <a:r>
              <a:rPr lang="en-US" sz="2000" kern="100" dirty="0">
                <a:effectLst/>
                <a:latin typeface="+mj-lt"/>
                <a:ea typeface="Calibri" panose="020F0502020204030204" pitchFamily="34" charset="0"/>
                <a:cs typeface="Arial" panose="020B0604020202020204" pitchFamily="34" charset="0"/>
              </a:rPr>
              <a:t>in the market?</a:t>
            </a:r>
          </a:p>
          <a:p>
            <a:pPr marL="342900" marR="0" lvl="0" indent="-342900">
              <a:lnSpc>
                <a:spcPct val="107000"/>
              </a:lnSpc>
              <a:spcBef>
                <a:spcPts val="0"/>
              </a:spcBef>
              <a:spcAft>
                <a:spcPts val="0"/>
              </a:spcAft>
              <a:buFont typeface="Calibri" panose="020F0502020204030204" pitchFamily="34" charset="0"/>
              <a:buChar char="•"/>
            </a:pPr>
            <a:r>
              <a:rPr lang="en-US" sz="2000" kern="100" dirty="0">
                <a:effectLst/>
                <a:latin typeface="+mj-lt"/>
                <a:ea typeface="Calibri" panose="020F0502020204030204" pitchFamily="34" charset="0"/>
                <a:cs typeface="Arial" panose="020B0604020202020204" pitchFamily="34" charset="0"/>
              </a:rPr>
              <a:t>What are </a:t>
            </a:r>
            <a:r>
              <a:rPr lang="en-US" sz="2000" b="1" kern="100" dirty="0">
                <a:effectLst/>
                <a:latin typeface="+mj-lt"/>
                <a:ea typeface="Calibri" panose="020F0502020204030204" pitchFamily="34" charset="0"/>
                <a:cs typeface="Arial" panose="020B0604020202020204" pitchFamily="34" charset="0"/>
              </a:rPr>
              <a:t>the methods of distributing the product </a:t>
            </a:r>
            <a:r>
              <a:rPr lang="en-US" sz="2000" kern="100" dirty="0">
                <a:effectLst/>
                <a:latin typeface="+mj-lt"/>
                <a:ea typeface="Calibri" panose="020F0502020204030204" pitchFamily="34" charset="0"/>
                <a:cs typeface="Arial" panose="020B0604020202020204" pitchFamily="34" charset="0"/>
              </a:rPr>
              <a:t>to be studied in the current market?</a:t>
            </a:r>
          </a:p>
          <a:p>
            <a:pPr marL="342900" marR="0" lvl="0" indent="-342900">
              <a:lnSpc>
                <a:spcPct val="107000"/>
              </a:lnSpc>
              <a:spcBef>
                <a:spcPts val="0"/>
              </a:spcBef>
              <a:spcAft>
                <a:spcPts val="0"/>
              </a:spcAft>
              <a:buFont typeface="Calibri" panose="020F0502020204030204" pitchFamily="34" charset="0"/>
              <a:buChar char="•"/>
            </a:pPr>
            <a:r>
              <a:rPr lang="en-US" sz="2000" kern="100" dirty="0">
                <a:effectLst/>
                <a:latin typeface="+mj-lt"/>
                <a:ea typeface="Calibri" panose="020F0502020204030204" pitchFamily="34" charset="0"/>
                <a:cs typeface="Arial" panose="020B0604020202020204" pitchFamily="34" charset="0"/>
              </a:rPr>
              <a:t>What is the </a:t>
            </a:r>
            <a:r>
              <a:rPr lang="en-US" sz="2000" b="1" kern="100" dirty="0">
                <a:effectLst/>
                <a:latin typeface="+mj-lt"/>
                <a:ea typeface="Calibri" panose="020F0502020204030204" pitchFamily="34" charset="0"/>
                <a:cs typeface="Arial" panose="020B0604020202020204" pitchFamily="34" charset="0"/>
              </a:rPr>
              <a:t>selling price </a:t>
            </a:r>
            <a:r>
              <a:rPr lang="en-US" sz="2000" kern="100" dirty="0">
                <a:effectLst/>
                <a:latin typeface="+mj-lt"/>
                <a:ea typeface="Calibri" panose="020F0502020204030204" pitchFamily="34" charset="0"/>
                <a:cs typeface="Arial" panose="020B0604020202020204" pitchFamily="34" charset="0"/>
              </a:rPr>
              <a:t>of the product in the market?</a:t>
            </a:r>
          </a:p>
          <a:p>
            <a:pPr marL="342900" marR="0" lvl="0" indent="-342900">
              <a:lnSpc>
                <a:spcPct val="107000"/>
              </a:lnSpc>
              <a:spcBef>
                <a:spcPts val="0"/>
              </a:spcBef>
              <a:spcAft>
                <a:spcPts val="0"/>
              </a:spcAft>
              <a:buFont typeface="Calibri" panose="020F0502020204030204" pitchFamily="34" charset="0"/>
              <a:buChar char="•"/>
            </a:pPr>
            <a:r>
              <a:rPr lang="en-US" sz="2000" kern="100" dirty="0">
                <a:effectLst/>
                <a:latin typeface="+mj-lt"/>
                <a:ea typeface="Calibri" panose="020F0502020204030204" pitchFamily="34" charset="0"/>
                <a:cs typeface="Arial" panose="020B0604020202020204" pitchFamily="34" charset="0"/>
              </a:rPr>
              <a:t>What are the </a:t>
            </a:r>
            <a:r>
              <a:rPr lang="en-US" sz="2000" b="1" kern="100" dirty="0">
                <a:effectLst/>
                <a:latin typeface="+mj-lt"/>
                <a:ea typeface="Calibri" panose="020F0502020204030204" pitchFamily="34" charset="0"/>
                <a:cs typeface="Arial" panose="020B0604020202020204" pitchFamily="34" charset="0"/>
              </a:rPr>
              <a:t>strengths and weaknesses </a:t>
            </a:r>
            <a:r>
              <a:rPr lang="en-US" sz="2000" kern="100" dirty="0">
                <a:effectLst/>
                <a:latin typeface="+mj-lt"/>
                <a:ea typeface="Calibri" panose="020F0502020204030204" pitchFamily="34" charset="0"/>
                <a:cs typeface="Arial" panose="020B0604020202020204" pitchFamily="34" charset="0"/>
              </a:rPr>
              <a:t>of the product compared to competing products?</a:t>
            </a:r>
          </a:p>
          <a:p>
            <a:pPr marL="342900" marR="0" lvl="0" indent="-342900">
              <a:lnSpc>
                <a:spcPct val="107000"/>
              </a:lnSpc>
              <a:spcBef>
                <a:spcPts val="0"/>
              </a:spcBef>
              <a:spcAft>
                <a:spcPts val="0"/>
              </a:spcAft>
              <a:buFont typeface="Calibri" panose="020F0502020204030204" pitchFamily="34" charset="0"/>
              <a:buChar char="•"/>
            </a:pPr>
            <a:r>
              <a:rPr lang="en-US" sz="2000" kern="100" dirty="0">
                <a:effectLst/>
                <a:latin typeface="+mj-lt"/>
                <a:ea typeface="Calibri" panose="020F0502020204030204" pitchFamily="34" charset="0"/>
                <a:cs typeface="Arial" panose="020B0604020202020204" pitchFamily="34" charset="0"/>
              </a:rPr>
              <a:t>Are the </a:t>
            </a:r>
            <a:r>
              <a:rPr lang="en-US" sz="2000" b="1" kern="100" dirty="0">
                <a:effectLst/>
                <a:latin typeface="+mj-lt"/>
                <a:ea typeface="Calibri" panose="020F0502020204030204" pitchFamily="34" charset="0"/>
                <a:cs typeface="Arial" panose="020B0604020202020204" pitchFamily="34" charset="0"/>
              </a:rPr>
              <a:t>required raw materials available or not</a:t>
            </a:r>
            <a:r>
              <a:rPr lang="en-US" sz="2000" kern="100" dirty="0">
                <a:effectLst/>
                <a:latin typeface="+mj-lt"/>
                <a:ea typeface="Calibri" panose="020F0502020204030204" pitchFamily="34" charset="0"/>
                <a:cs typeface="Arial" panose="020B0604020202020204" pitchFamily="34" charset="0"/>
              </a:rPr>
              <a:t>? And what is </a:t>
            </a:r>
            <a:r>
              <a:rPr lang="en-US" sz="2000" b="1" kern="100" dirty="0">
                <a:effectLst/>
                <a:latin typeface="+mj-lt"/>
                <a:ea typeface="Calibri" panose="020F0502020204030204" pitchFamily="34" charset="0"/>
                <a:cs typeface="Arial" panose="020B0604020202020204" pitchFamily="34" charset="0"/>
              </a:rPr>
              <a:t>the alternative</a:t>
            </a:r>
            <a:r>
              <a:rPr lang="en-US" sz="2000" kern="100" dirty="0">
                <a:effectLst/>
                <a:latin typeface="+mj-lt"/>
                <a:ea typeface="Calibri" panose="020F0502020204030204" pitchFamily="34" charset="0"/>
                <a:cs typeface="Arial" panose="020B0604020202020204" pitchFamily="34" charset="0"/>
              </a:rPr>
              <a:t>?</a:t>
            </a:r>
          </a:p>
          <a:p>
            <a:pPr marL="342900" marR="0" lvl="0" indent="-342900">
              <a:lnSpc>
                <a:spcPct val="107000"/>
              </a:lnSpc>
              <a:spcBef>
                <a:spcPts val="0"/>
              </a:spcBef>
              <a:spcAft>
                <a:spcPts val="0"/>
              </a:spcAft>
              <a:buFont typeface="Calibri" panose="020F0502020204030204" pitchFamily="34" charset="0"/>
              <a:buChar char="•"/>
            </a:pPr>
            <a:r>
              <a:rPr lang="en-US" sz="2000" kern="100" dirty="0">
                <a:effectLst/>
                <a:latin typeface="+mj-lt"/>
                <a:ea typeface="Calibri" panose="020F0502020204030204" pitchFamily="34" charset="0"/>
                <a:cs typeface="Arial" panose="020B0604020202020204" pitchFamily="34" charset="0"/>
              </a:rPr>
              <a:t>Where is the </a:t>
            </a:r>
            <a:r>
              <a:rPr lang="en-US" sz="2000" b="1" kern="100" dirty="0">
                <a:effectLst/>
                <a:latin typeface="+mj-lt"/>
                <a:ea typeface="Calibri" panose="020F0502020204030204" pitchFamily="34" charset="0"/>
                <a:cs typeface="Arial" panose="020B0604020202020204" pitchFamily="34" charset="0"/>
              </a:rPr>
              <a:t>site chosen </a:t>
            </a:r>
            <a:r>
              <a:rPr lang="en-US" sz="2000" kern="100" dirty="0">
                <a:effectLst/>
                <a:latin typeface="+mj-lt"/>
                <a:ea typeface="Calibri" panose="020F0502020204030204" pitchFamily="34" charset="0"/>
                <a:cs typeface="Arial" panose="020B0604020202020204" pitchFamily="34" charset="0"/>
              </a:rPr>
              <a:t>for the establishment of the project?</a:t>
            </a:r>
          </a:p>
          <a:p>
            <a:pPr marL="342900" marR="0" lvl="0" indent="-342900">
              <a:lnSpc>
                <a:spcPct val="107000"/>
              </a:lnSpc>
              <a:spcBef>
                <a:spcPts val="0"/>
              </a:spcBef>
              <a:spcAft>
                <a:spcPts val="0"/>
              </a:spcAft>
              <a:buFont typeface="Calibri" panose="020F0502020204030204" pitchFamily="34" charset="0"/>
              <a:buChar char="•"/>
            </a:pPr>
            <a:r>
              <a:rPr lang="en-US" sz="2000" kern="100" dirty="0">
                <a:effectLst/>
                <a:latin typeface="+mj-lt"/>
                <a:ea typeface="Calibri" panose="020F0502020204030204" pitchFamily="34" charset="0"/>
                <a:cs typeface="Arial" panose="020B0604020202020204" pitchFamily="34" charset="0"/>
              </a:rPr>
              <a:t>Is this </a:t>
            </a:r>
            <a:r>
              <a:rPr lang="en-US" sz="2000" b="1" kern="100" dirty="0">
                <a:effectLst/>
                <a:latin typeface="+mj-lt"/>
                <a:ea typeface="Calibri" panose="020F0502020204030204" pitchFamily="34" charset="0"/>
                <a:cs typeface="Arial" panose="020B0604020202020204" pitchFamily="34" charset="0"/>
              </a:rPr>
              <a:t>site equipped with the basic services </a:t>
            </a:r>
            <a:r>
              <a:rPr lang="en-US" sz="2000" kern="100" dirty="0">
                <a:effectLst/>
                <a:latin typeface="+mj-lt"/>
                <a:ea typeface="Calibri" panose="020F0502020204030204" pitchFamily="34" charset="0"/>
                <a:cs typeface="Arial" panose="020B0604020202020204" pitchFamily="34" charset="0"/>
              </a:rPr>
              <a:t>for establishing the project?</a:t>
            </a:r>
          </a:p>
          <a:p>
            <a:pPr marL="342900" marR="0" lvl="0" indent="-342900">
              <a:lnSpc>
                <a:spcPct val="107000"/>
              </a:lnSpc>
              <a:spcBef>
                <a:spcPts val="0"/>
              </a:spcBef>
              <a:spcAft>
                <a:spcPts val="800"/>
              </a:spcAft>
              <a:buFont typeface="Calibri" panose="020F0502020204030204" pitchFamily="34" charset="0"/>
              <a:buChar char="•"/>
            </a:pPr>
            <a:r>
              <a:rPr lang="en-US" sz="2000" kern="100" dirty="0">
                <a:effectLst/>
                <a:latin typeface="+mj-lt"/>
                <a:ea typeface="Calibri" panose="020F0502020204030204" pitchFamily="34" charset="0"/>
                <a:cs typeface="Arial" panose="020B0604020202020204" pitchFamily="34" charset="0"/>
              </a:rPr>
              <a:t>Is the </a:t>
            </a:r>
            <a:r>
              <a:rPr lang="en-US" sz="2000" b="1" kern="100" dirty="0">
                <a:effectLst/>
                <a:latin typeface="+mj-lt"/>
                <a:ea typeface="Calibri" panose="020F0502020204030204" pitchFamily="34" charset="0"/>
                <a:cs typeface="Arial" panose="020B0604020202020204" pitchFamily="34" charset="0"/>
              </a:rPr>
              <a:t>labor required </a:t>
            </a:r>
            <a:r>
              <a:rPr lang="en-US" sz="2000" kern="100" dirty="0">
                <a:effectLst/>
                <a:latin typeface="+mj-lt"/>
                <a:ea typeface="Calibri" panose="020F0502020204030204" pitchFamily="34" charset="0"/>
                <a:cs typeface="Arial" panose="020B0604020202020204" pitchFamily="34" charset="0"/>
              </a:rPr>
              <a:t>for the project </a:t>
            </a:r>
            <a:r>
              <a:rPr lang="en-US" sz="2000" b="1" kern="100" dirty="0">
                <a:effectLst/>
                <a:latin typeface="+mj-lt"/>
                <a:ea typeface="Calibri" panose="020F0502020204030204" pitchFamily="34" charset="0"/>
                <a:cs typeface="Arial" panose="020B0604020202020204" pitchFamily="34" charset="0"/>
              </a:rPr>
              <a:t>available</a:t>
            </a:r>
            <a:r>
              <a:rPr lang="en-US" sz="2000" kern="100" dirty="0">
                <a:effectLst/>
                <a:latin typeface="+mj-lt"/>
                <a:ea typeface="Calibri" panose="020F0502020204030204" pitchFamily="34" charset="0"/>
                <a:cs typeface="Arial" panose="020B0604020202020204" pitchFamily="34" charset="0"/>
              </a:rPr>
              <a:t>?</a:t>
            </a: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29021168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(1) Market Feasibility study</a:t>
            </a:r>
          </a:p>
        </p:txBody>
      </p:sp>
      <p:sp>
        <p:nvSpPr>
          <p:cNvPr id="2" name="Content Placeholder 2">
            <a:extLst>
              <a:ext uri="{FF2B5EF4-FFF2-40B4-BE49-F238E27FC236}">
                <a16:creationId xmlns:a16="http://schemas.microsoft.com/office/drawing/2014/main" id="{CA9B3917-47A8-BE9F-CA01-4F4FE806E495}"/>
              </a:ext>
            </a:extLst>
          </p:cNvPr>
          <p:cNvSpPr txBox="1">
            <a:spLocks/>
          </p:cNvSpPr>
          <p:nvPr/>
        </p:nvSpPr>
        <p:spPr>
          <a:xfrm>
            <a:off x="1360518" y="2326339"/>
            <a:ext cx="8901113" cy="353868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sz="2000" b="1" kern="100" dirty="0">
                <a:solidFill>
                  <a:srgbClr val="0070C0"/>
                </a:solidFill>
                <a:effectLst/>
                <a:latin typeface="+mj-lt"/>
                <a:ea typeface="Calibri" panose="020F0502020204030204" pitchFamily="34" charset="0"/>
                <a:cs typeface="Arial" panose="020B0604020202020204" pitchFamily="34" charset="0"/>
              </a:rPr>
              <a:t>This study means that the owner of the project or its manager should stand on the following factors.</a:t>
            </a:r>
          </a:p>
          <a:p>
            <a:pPr marL="342900" indent="-342900">
              <a:lnSpc>
                <a:spcPct val="107000"/>
              </a:lnSpc>
              <a:spcBef>
                <a:spcPts val="0"/>
              </a:spcBef>
              <a:buFont typeface="Calibri" panose="020F0502020204030204" pitchFamily="34" charset="0"/>
              <a:buChar char="•"/>
            </a:pPr>
            <a:r>
              <a:rPr lang="en-US" sz="2000" kern="100" dirty="0">
                <a:latin typeface="+mj-lt"/>
                <a:cs typeface="Arial" panose="020B0604020202020204" pitchFamily="34" charset="0"/>
              </a:rPr>
              <a:t>The </a:t>
            </a:r>
            <a:r>
              <a:rPr lang="en-US" sz="2000" b="1" kern="100" dirty="0">
                <a:latin typeface="+mj-lt"/>
                <a:cs typeface="Arial" panose="020B0604020202020204" pitchFamily="34" charset="0"/>
              </a:rPr>
              <a:t>availability of the project's needs </a:t>
            </a:r>
            <a:r>
              <a:rPr lang="en-US" sz="2000" kern="100" dirty="0">
                <a:latin typeface="+mj-lt"/>
                <a:cs typeface="Arial" panose="020B0604020202020204" pitchFamily="34" charset="0"/>
              </a:rPr>
              <a:t>of raw materials and services</a:t>
            </a:r>
          </a:p>
          <a:p>
            <a:pPr marL="342900" indent="-342900">
              <a:lnSpc>
                <a:spcPct val="107000"/>
              </a:lnSpc>
              <a:spcBef>
                <a:spcPts val="0"/>
              </a:spcBef>
              <a:buFont typeface="Calibri" panose="020F0502020204030204" pitchFamily="34" charset="0"/>
              <a:buChar char="•"/>
            </a:pPr>
            <a:r>
              <a:rPr lang="en-US" sz="2000" kern="100" dirty="0">
                <a:latin typeface="+mj-lt"/>
                <a:cs typeface="Arial" panose="020B0604020202020204" pitchFamily="34" charset="0"/>
              </a:rPr>
              <a:t>The </a:t>
            </a:r>
            <a:r>
              <a:rPr lang="en-US" sz="2000" b="1" kern="100" dirty="0">
                <a:latin typeface="+mj-lt"/>
                <a:cs typeface="Arial" panose="020B0604020202020204" pitchFamily="34" charset="0"/>
              </a:rPr>
              <a:t>appropriate quality </a:t>
            </a:r>
            <a:r>
              <a:rPr lang="en-US" sz="2000" kern="100" dirty="0">
                <a:latin typeface="+mj-lt"/>
                <a:cs typeface="Arial" panose="020B0604020202020204" pitchFamily="34" charset="0"/>
              </a:rPr>
              <a:t>of these needs</a:t>
            </a:r>
          </a:p>
          <a:p>
            <a:pPr marL="342900" indent="-342900">
              <a:lnSpc>
                <a:spcPct val="107000"/>
              </a:lnSpc>
              <a:spcBef>
                <a:spcPts val="0"/>
              </a:spcBef>
              <a:buFont typeface="Calibri" panose="020F0502020204030204" pitchFamily="34" charset="0"/>
              <a:buChar char="•"/>
            </a:pPr>
            <a:r>
              <a:rPr lang="en-US" sz="2000" kern="100" dirty="0">
                <a:latin typeface="+mj-lt"/>
                <a:cs typeface="Arial" panose="020B0604020202020204" pitchFamily="34" charset="0"/>
              </a:rPr>
              <a:t>The </a:t>
            </a:r>
            <a:r>
              <a:rPr lang="en-US" sz="2000" b="1" kern="100" dirty="0">
                <a:latin typeface="+mj-lt"/>
                <a:cs typeface="Arial" panose="020B0604020202020204" pitchFamily="34" charset="0"/>
              </a:rPr>
              <a:t>appropriateness of the price</a:t>
            </a:r>
          </a:p>
          <a:p>
            <a:pPr marL="342900" indent="-342900">
              <a:lnSpc>
                <a:spcPct val="107000"/>
              </a:lnSpc>
              <a:spcBef>
                <a:spcPts val="0"/>
              </a:spcBef>
              <a:buFont typeface="Calibri" panose="020F0502020204030204" pitchFamily="34" charset="0"/>
              <a:buChar char="•"/>
            </a:pPr>
            <a:r>
              <a:rPr lang="en-US" sz="2000" kern="100" dirty="0">
                <a:latin typeface="+mj-lt"/>
                <a:cs typeface="Arial" panose="020B0604020202020204" pitchFamily="34" charset="0"/>
              </a:rPr>
              <a:t>The </a:t>
            </a:r>
            <a:r>
              <a:rPr lang="en-US" sz="2000" b="1" kern="100" dirty="0">
                <a:latin typeface="+mj-lt"/>
                <a:cs typeface="Arial" panose="020B0604020202020204" pitchFamily="34" charset="0"/>
              </a:rPr>
              <a:t>appropriateness of the quantity</a:t>
            </a:r>
          </a:p>
          <a:p>
            <a:pPr marL="342900" indent="-342900">
              <a:lnSpc>
                <a:spcPct val="107000"/>
              </a:lnSpc>
              <a:spcBef>
                <a:spcPts val="0"/>
              </a:spcBef>
              <a:buFont typeface="Calibri" panose="020F0502020204030204" pitchFamily="34" charset="0"/>
              <a:buChar char="•"/>
            </a:pPr>
            <a:r>
              <a:rPr lang="en-US" sz="2000" kern="100" dirty="0">
                <a:latin typeface="+mj-lt"/>
                <a:cs typeface="Arial" panose="020B0604020202020204" pitchFamily="34" charset="0"/>
              </a:rPr>
              <a:t>The appropriate </a:t>
            </a:r>
            <a:r>
              <a:rPr lang="en-US" sz="2000" b="1" kern="100" dirty="0">
                <a:latin typeface="+mj-lt"/>
                <a:cs typeface="Arial" panose="020B0604020202020204" pitchFamily="34" charset="0"/>
              </a:rPr>
              <a:t>timing for the supply </a:t>
            </a:r>
            <a:r>
              <a:rPr lang="en-US" sz="2000" kern="100" dirty="0">
                <a:latin typeface="+mj-lt"/>
                <a:cs typeface="Arial" panose="020B0604020202020204" pitchFamily="34" charset="0"/>
              </a:rPr>
              <a:t>of these requirements</a:t>
            </a:r>
          </a:p>
          <a:p>
            <a:pPr marL="342900" indent="-342900">
              <a:lnSpc>
                <a:spcPct val="107000"/>
              </a:lnSpc>
              <a:spcBef>
                <a:spcPts val="0"/>
              </a:spcBef>
              <a:buFont typeface="Calibri" panose="020F0502020204030204" pitchFamily="34" charset="0"/>
              <a:buChar char="•"/>
            </a:pPr>
            <a:r>
              <a:rPr lang="en-US" sz="2000" kern="100" dirty="0">
                <a:latin typeface="+mj-lt"/>
                <a:cs typeface="Arial" panose="020B0604020202020204" pitchFamily="34" charset="0"/>
              </a:rPr>
              <a:t>What are the appropriate </a:t>
            </a:r>
            <a:r>
              <a:rPr lang="en-US" sz="2000" b="1" kern="100" dirty="0">
                <a:latin typeface="+mj-lt"/>
                <a:cs typeface="Arial" panose="020B0604020202020204" pitchFamily="34" charset="0"/>
              </a:rPr>
              <a:t>sources of supply</a:t>
            </a:r>
            <a:r>
              <a:rPr lang="en-US" sz="2000" kern="100" dirty="0">
                <a:latin typeface="+mj-lt"/>
                <a:cs typeface="Arial" panose="020B0604020202020204" pitchFamily="34" charset="0"/>
              </a:rPr>
              <a:t>.</a:t>
            </a: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34850630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346765" y="2864861"/>
            <a:ext cx="7684790" cy="523220"/>
          </a:xfrm>
          <a:prstGeom prst="rect">
            <a:avLst/>
          </a:prstGeom>
          <a:noFill/>
        </p:spPr>
        <p:txBody>
          <a:bodyPr wrap="square">
            <a:spAutoFit/>
          </a:bodyPr>
          <a:lstStyle/>
          <a:p>
            <a:pPr algn="ctr"/>
            <a:r>
              <a:rPr lang="en-US" sz="2800" b="1" dirty="0">
                <a:solidFill>
                  <a:srgbClr val="002060"/>
                </a:solidFill>
                <a:latin typeface="+mj-lt"/>
              </a:rPr>
              <a:t>(2) Technical Feasibility study</a:t>
            </a:r>
          </a:p>
        </p:txBody>
      </p:sp>
    </p:spTree>
    <p:extLst>
      <p:ext uri="{BB962C8B-B14F-4D97-AF65-F5344CB8AC3E}">
        <p14:creationId xmlns:p14="http://schemas.microsoft.com/office/powerpoint/2010/main" val="17235392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(2) Technical Feasibility study</a:t>
            </a:r>
          </a:p>
        </p:txBody>
      </p:sp>
      <p:sp>
        <p:nvSpPr>
          <p:cNvPr id="6" name="Content Placeholder 2">
            <a:extLst>
              <a:ext uri="{FF2B5EF4-FFF2-40B4-BE49-F238E27FC236}">
                <a16:creationId xmlns:a16="http://schemas.microsoft.com/office/drawing/2014/main" id="{A02A3841-F337-379A-7CF3-A33E5F9A9723}"/>
              </a:ext>
            </a:extLst>
          </p:cNvPr>
          <p:cNvSpPr txBox="1">
            <a:spLocks/>
          </p:cNvSpPr>
          <p:nvPr/>
        </p:nvSpPr>
        <p:spPr>
          <a:xfrm>
            <a:off x="1206174" y="2404792"/>
            <a:ext cx="9866639" cy="402682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gn="just">
              <a:lnSpc>
                <a:spcPct val="107000"/>
              </a:lnSpc>
              <a:spcBef>
                <a:spcPts val="0"/>
              </a:spcBef>
              <a:spcAft>
                <a:spcPts val="800"/>
              </a:spcAft>
              <a:buNone/>
            </a:pPr>
            <a:r>
              <a:rPr lang="en-US" sz="2000" kern="100" dirty="0">
                <a:effectLst/>
                <a:latin typeface="+mj-lt"/>
                <a:ea typeface="Calibri" panose="020F0502020204030204" pitchFamily="34" charset="0"/>
                <a:cs typeface="Arial" panose="020B0604020202020204" pitchFamily="34" charset="0"/>
              </a:rPr>
              <a:t>After determining the quantity of the product for the market that we mentioned in the previous step, the technical study comes as a next step.</a:t>
            </a:r>
          </a:p>
          <a:p>
            <a:pPr marL="0" marR="0" indent="0" algn="just">
              <a:lnSpc>
                <a:spcPct val="107000"/>
              </a:lnSpc>
              <a:spcBef>
                <a:spcPts val="0"/>
              </a:spcBef>
              <a:spcAft>
                <a:spcPts val="800"/>
              </a:spcAft>
              <a:buNone/>
            </a:pPr>
            <a:r>
              <a:rPr lang="en-US" sz="2000" b="1" kern="100" dirty="0">
                <a:solidFill>
                  <a:srgbClr val="0070C0"/>
                </a:solidFill>
                <a:effectLst/>
                <a:latin typeface="+mj-lt"/>
                <a:ea typeface="Calibri" panose="020F0502020204030204" pitchFamily="34" charset="0"/>
                <a:cs typeface="Arial" panose="020B0604020202020204" pitchFamily="34" charset="0"/>
              </a:rPr>
              <a:t>The technical study </a:t>
            </a:r>
            <a:r>
              <a:rPr lang="en-US" sz="2000" kern="100" dirty="0">
                <a:effectLst/>
                <a:latin typeface="+mj-lt"/>
                <a:ea typeface="Calibri" panose="020F0502020204030204" pitchFamily="34" charset="0"/>
                <a:cs typeface="Arial" panose="020B0604020202020204" pitchFamily="34" charset="0"/>
              </a:rPr>
              <a:t>means knowing the extent to which the product (commodity / service) can be manufactured, the steps for its production and manufacturing, the equipment and machinery required for production, determining the required labor, the project area, and what are the sources of raw materials and their specifications.</a:t>
            </a: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29780860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(2) Technical Feasibility study</a:t>
            </a:r>
          </a:p>
        </p:txBody>
      </p:sp>
      <p:sp>
        <p:nvSpPr>
          <p:cNvPr id="2" name="Content Placeholder 2">
            <a:extLst>
              <a:ext uri="{FF2B5EF4-FFF2-40B4-BE49-F238E27FC236}">
                <a16:creationId xmlns:a16="http://schemas.microsoft.com/office/drawing/2014/main" id="{E0623F53-BC55-EAAA-3346-2E6FCA50235A}"/>
              </a:ext>
            </a:extLst>
          </p:cNvPr>
          <p:cNvSpPr txBox="1">
            <a:spLocks/>
          </p:cNvSpPr>
          <p:nvPr/>
        </p:nvSpPr>
        <p:spPr>
          <a:xfrm>
            <a:off x="1328737" y="2338120"/>
            <a:ext cx="9615488" cy="327718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sz="2000" b="1" kern="100" dirty="0">
                <a:solidFill>
                  <a:srgbClr val="0070C0"/>
                </a:solidFill>
                <a:effectLst/>
                <a:latin typeface="+mj-lt"/>
                <a:ea typeface="Calibri" panose="020F0502020204030204" pitchFamily="34" charset="0"/>
                <a:cs typeface="Arial" panose="020B0604020202020204" pitchFamily="34" charset="0"/>
              </a:rPr>
              <a:t>The technical study includes the following stages:</a:t>
            </a:r>
          </a:p>
          <a:p>
            <a:pPr marL="342900" marR="0" lvl="0" indent="-342900" rtl="0">
              <a:lnSpc>
                <a:spcPct val="107000"/>
              </a:lnSpc>
              <a:spcBef>
                <a:spcPts val="0"/>
              </a:spcBef>
              <a:spcAft>
                <a:spcPts val="0"/>
              </a:spcAft>
              <a:buFont typeface="+mj-lt"/>
              <a:buAutoNum type="arabicPeriod"/>
            </a:pPr>
            <a:r>
              <a:rPr lang="en-US" sz="2000" kern="100" dirty="0">
                <a:effectLst/>
                <a:latin typeface="+mj-lt"/>
                <a:ea typeface="Calibri" panose="020F0502020204030204" pitchFamily="34" charset="0"/>
                <a:cs typeface="Arial" panose="020B0604020202020204" pitchFamily="34" charset="0"/>
              </a:rPr>
              <a:t>Determine </a:t>
            </a:r>
            <a:r>
              <a:rPr lang="en-US" sz="2000" b="1" kern="100" dirty="0">
                <a:effectLst/>
                <a:latin typeface="+mj-lt"/>
                <a:ea typeface="Calibri" panose="020F0502020204030204" pitchFamily="34" charset="0"/>
                <a:cs typeface="Arial" panose="020B0604020202020204" pitchFamily="34" charset="0"/>
              </a:rPr>
              <a:t>the quantity/size of production </a:t>
            </a:r>
            <a:r>
              <a:rPr lang="en-US" sz="2000" kern="100" dirty="0">
                <a:effectLst/>
                <a:latin typeface="+mj-lt"/>
                <a:ea typeface="Calibri" panose="020F0502020204030204" pitchFamily="34" charset="0"/>
                <a:cs typeface="Arial" panose="020B0604020202020204" pitchFamily="34" charset="0"/>
              </a:rPr>
              <a:t>capacity needed by the market</a:t>
            </a:r>
          </a:p>
          <a:p>
            <a:pPr marL="342900" marR="0" lvl="0" indent="-342900">
              <a:lnSpc>
                <a:spcPct val="107000"/>
              </a:lnSpc>
              <a:spcBef>
                <a:spcPts val="0"/>
              </a:spcBef>
              <a:spcAft>
                <a:spcPts val="0"/>
              </a:spcAft>
              <a:buFont typeface="+mj-lt"/>
              <a:buAutoNum type="arabicPeriod"/>
            </a:pPr>
            <a:r>
              <a:rPr lang="en-US" sz="2000" kern="100" dirty="0">
                <a:effectLst/>
                <a:latin typeface="+mj-lt"/>
                <a:ea typeface="Calibri" panose="020F0502020204030204" pitchFamily="34" charset="0"/>
                <a:cs typeface="Arial" panose="020B0604020202020204" pitchFamily="34" charset="0"/>
              </a:rPr>
              <a:t>Determine </a:t>
            </a:r>
            <a:r>
              <a:rPr lang="en-US" sz="2000" b="1" kern="100" dirty="0">
                <a:effectLst/>
                <a:latin typeface="+mj-lt"/>
                <a:ea typeface="Calibri" panose="020F0502020204030204" pitchFamily="34" charset="0"/>
                <a:cs typeface="Arial" panose="020B0604020202020204" pitchFamily="34" charset="0"/>
              </a:rPr>
              <a:t>the type of technical method </a:t>
            </a:r>
            <a:r>
              <a:rPr lang="en-US" sz="2000" kern="100" dirty="0">
                <a:effectLst/>
                <a:latin typeface="+mj-lt"/>
                <a:ea typeface="Calibri" panose="020F0502020204030204" pitchFamily="34" charset="0"/>
                <a:cs typeface="Arial" panose="020B0604020202020204" pitchFamily="34" charset="0"/>
              </a:rPr>
              <a:t>for manufacturing production.</a:t>
            </a:r>
          </a:p>
          <a:p>
            <a:pPr marL="342900" marR="0" lvl="0" indent="-342900">
              <a:lnSpc>
                <a:spcPct val="107000"/>
              </a:lnSpc>
              <a:spcBef>
                <a:spcPts val="0"/>
              </a:spcBef>
              <a:spcAft>
                <a:spcPts val="0"/>
              </a:spcAft>
              <a:buFont typeface="+mj-lt"/>
              <a:buAutoNum type="arabicPeriod"/>
            </a:pPr>
            <a:r>
              <a:rPr lang="en-US" sz="2000" kern="100" dirty="0">
                <a:effectLst/>
                <a:latin typeface="+mj-lt"/>
                <a:ea typeface="Calibri" panose="020F0502020204030204" pitchFamily="34" charset="0"/>
                <a:cs typeface="Arial" panose="020B0604020202020204" pitchFamily="34" charset="0"/>
              </a:rPr>
              <a:t>Determine the </a:t>
            </a:r>
            <a:r>
              <a:rPr lang="en-US" sz="2000" b="1" kern="100" dirty="0">
                <a:effectLst/>
                <a:latin typeface="+mj-lt"/>
                <a:ea typeface="Calibri" panose="020F0502020204030204" pitchFamily="34" charset="0"/>
                <a:cs typeface="Arial" panose="020B0604020202020204" pitchFamily="34" charset="0"/>
              </a:rPr>
              <a:t>raw materials required for manufacturing </a:t>
            </a:r>
            <a:r>
              <a:rPr lang="en-US" sz="2000" kern="100" dirty="0">
                <a:effectLst/>
                <a:latin typeface="+mj-lt"/>
                <a:ea typeface="Calibri" panose="020F0502020204030204" pitchFamily="34" charset="0"/>
                <a:cs typeface="Arial" panose="020B0604020202020204" pitchFamily="34" charset="0"/>
              </a:rPr>
              <a:t>and their cost according to the production capacity</a:t>
            </a:r>
          </a:p>
          <a:p>
            <a:pPr marL="342900" marR="0" lvl="0" indent="-342900">
              <a:lnSpc>
                <a:spcPct val="107000"/>
              </a:lnSpc>
              <a:spcBef>
                <a:spcPts val="0"/>
              </a:spcBef>
              <a:spcAft>
                <a:spcPts val="0"/>
              </a:spcAft>
              <a:buFont typeface="+mj-lt"/>
              <a:buAutoNum type="arabicPeriod"/>
            </a:pPr>
            <a:r>
              <a:rPr lang="en-US" sz="2000" kern="100" dirty="0">
                <a:effectLst/>
                <a:latin typeface="+mj-lt"/>
                <a:ea typeface="Calibri" panose="020F0502020204030204" pitchFamily="34" charset="0"/>
                <a:cs typeface="Arial" panose="020B0604020202020204" pitchFamily="34" charset="0"/>
              </a:rPr>
              <a:t>Determine </a:t>
            </a:r>
            <a:r>
              <a:rPr lang="en-US" sz="2000" b="1" kern="100" dirty="0">
                <a:effectLst/>
                <a:latin typeface="+mj-lt"/>
                <a:ea typeface="Calibri" panose="020F0502020204030204" pitchFamily="34" charset="0"/>
                <a:cs typeface="Arial" panose="020B0604020202020204" pitchFamily="34" charset="0"/>
              </a:rPr>
              <a:t>technological equipment </a:t>
            </a:r>
            <a:r>
              <a:rPr lang="en-US" sz="2000" kern="100" dirty="0">
                <a:effectLst/>
                <a:latin typeface="+mj-lt"/>
                <a:ea typeface="Calibri" panose="020F0502020204030204" pitchFamily="34" charset="0"/>
                <a:cs typeface="Arial" panose="020B0604020202020204" pitchFamily="34" charset="0"/>
              </a:rPr>
              <a:t>and machines according to production and their cost, in addition to other equipment.</a:t>
            </a:r>
          </a:p>
          <a:p>
            <a:pPr marL="342900" marR="0" lvl="0" indent="-342900">
              <a:lnSpc>
                <a:spcPct val="107000"/>
              </a:lnSpc>
              <a:spcBef>
                <a:spcPts val="0"/>
              </a:spcBef>
              <a:spcAft>
                <a:spcPts val="0"/>
              </a:spcAft>
              <a:buFont typeface="+mj-lt"/>
              <a:buAutoNum type="arabicPeriod"/>
            </a:pPr>
            <a:r>
              <a:rPr lang="en-US" sz="2000" kern="100" dirty="0">
                <a:effectLst/>
                <a:latin typeface="+mj-lt"/>
                <a:ea typeface="Calibri" panose="020F0502020204030204" pitchFamily="34" charset="0"/>
                <a:cs typeface="Arial" panose="020B0604020202020204" pitchFamily="34" charset="0"/>
              </a:rPr>
              <a:t>Determine </a:t>
            </a:r>
            <a:r>
              <a:rPr lang="en-US" sz="2000" b="1" kern="100" dirty="0">
                <a:effectLst/>
                <a:latin typeface="+mj-lt"/>
                <a:ea typeface="Calibri" panose="020F0502020204030204" pitchFamily="34" charset="0"/>
                <a:cs typeface="Arial" panose="020B0604020202020204" pitchFamily="34" charset="0"/>
              </a:rPr>
              <a:t>the labor required </a:t>
            </a:r>
            <a:r>
              <a:rPr lang="en-US" sz="2000" kern="100" dirty="0">
                <a:effectLst/>
                <a:latin typeface="+mj-lt"/>
                <a:ea typeface="Calibri" panose="020F0502020204030204" pitchFamily="34" charset="0"/>
                <a:cs typeface="Arial" panose="020B0604020202020204" pitchFamily="34" charset="0"/>
              </a:rPr>
              <a:t>for production (administrative - financial - marketing) and its cost.</a:t>
            </a:r>
            <a:endParaRPr lang="en-US" sz="2000" kern="100" dirty="0">
              <a:solidFill>
                <a:srgbClr val="0070C0"/>
              </a:solidFill>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dirty="0">
              <a:latin typeface="+mj-lt"/>
            </a:endParaRPr>
          </a:p>
        </p:txBody>
      </p:sp>
    </p:spTree>
    <p:extLst>
      <p:ext uri="{BB962C8B-B14F-4D97-AF65-F5344CB8AC3E}">
        <p14:creationId xmlns:p14="http://schemas.microsoft.com/office/powerpoint/2010/main" val="35684305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(2) Technical Feasibility study</a:t>
            </a:r>
          </a:p>
        </p:txBody>
      </p:sp>
      <p:sp>
        <p:nvSpPr>
          <p:cNvPr id="6" name="Content Placeholder 2">
            <a:extLst>
              <a:ext uri="{FF2B5EF4-FFF2-40B4-BE49-F238E27FC236}">
                <a16:creationId xmlns:a16="http://schemas.microsoft.com/office/drawing/2014/main" id="{D12EA178-8184-7ACD-5E00-E59FBB0A80DC}"/>
              </a:ext>
            </a:extLst>
          </p:cNvPr>
          <p:cNvSpPr txBox="1">
            <a:spLocks/>
          </p:cNvSpPr>
          <p:nvPr/>
        </p:nvSpPr>
        <p:spPr>
          <a:xfrm>
            <a:off x="1435481" y="2344956"/>
            <a:ext cx="8861625" cy="359150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sz="2000" b="1" kern="100" dirty="0">
                <a:solidFill>
                  <a:srgbClr val="0070C0"/>
                </a:solidFill>
                <a:effectLst/>
                <a:latin typeface="+mj-lt"/>
                <a:ea typeface="Calibri" panose="020F0502020204030204" pitchFamily="34" charset="0"/>
                <a:cs typeface="Arial" panose="020B0604020202020204" pitchFamily="34" charset="0"/>
              </a:rPr>
              <a:t>The technical study includes the following stages:</a:t>
            </a:r>
          </a:p>
          <a:p>
            <a:pPr marL="457200" marR="0" lvl="0" indent="-457200">
              <a:lnSpc>
                <a:spcPct val="107000"/>
              </a:lnSpc>
              <a:spcBef>
                <a:spcPts val="0"/>
              </a:spcBef>
              <a:spcAft>
                <a:spcPts val="0"/>
              </a:spcAft>
              <a:buFont typeface="+mj-lt"/>
              <a:buAutoNum type="arabicPeriod" startAt="6"/>
            </a:pPr>
            <a:r>
              <a:rPr lang="en-US" sz="2000" kern="100" dirty="0">
                <a:effectLst/>
                <a:latin typeface="+mj-lt"/>
                <a:ea typeface="Calibri" panose="020F0502020204030204" pitchFamily="34" charset="0"/>
                <a:cs typeface="Arial" panose="020B0604020202020204" pitchFamily="34" charset="0"/>
              </a:rPr>
              <a:t>Determine </a:t>
            </a:r>
            <a:r>
              <a:rPr lang="en-US" sz="2000" b="1" kern="100" dirty="0">
                <a:effectLst/>
                <a:latin typeface="+mj-lt"/>
                <a:ea typeface="Calibri" panose="020F0502020204030204" pitchFamily="34" charset="0"/>
                <a:cs typeface="Arial" panose="020B0604020202020204" pitchFamily="34" charset="0"/>
              </a:rPr>
              <a:t>the driving energy </a:t>
            </a:r>
            <a:r>
              <a:rPr lang="en-US" sz="2000" kern="100" dirty="0">
                <a:effectLst/>
                <a:latin typeface="+mj-lt"/>
                <a:ea typeface="Calibri" panose="020F0502020204030204" pitchFamily="34" charset="0"/>
                <a:cs typeface="Arial" panose="020B0604020202020204" pitchFamily="34" charset="0"/>
              </a:rPr>
              <a:t>(electricity - gas - water) and its cost.</a:t>
            </a:r>
          </a:p>
          <a:p>
            <a:pPr marL="457200" marR="0" lvl="0" indent="-457200">
              <a:lnSpc>
                <a:spcPct val="107000"/>
              </a:lnSpc>
              <a:spcBef>
                <a:spcPts val="0"/>
              </a:spcBef>
              <a:spcAft>
                <a:spcPts val="0"/>
              </a:spcAft>
              <a:buFont typeface="+mj-lt"/>
              <a:buAutoNum type="arabicPeriod" startAt="6"/>
            </a:pPr>
            <a:r>
              <a:rPr lang="en-US" sz="2000" kern="100" dirty="0">
                <a:effectLst/>
                <a:latin typeface="+mj-lt"/>
                <a:ea typeface="Calibri" panose="020F0502020204030204" pitchFamily="34" charset="0"/>
                <a:cs typeface="Arial" panose="020B0604020202020204" pitchFamily="34" charset="0"/>
              </a:rPr>
              <a:t>Determine </a:t>
            </a:r>
            <a:r>
              <a:rPr lang="en-US" sz="2000" b="1" kern="100" dirty="0">
                <a:effectLst/>
                <a:latin typeface="+mj-lt"/>
                <a:ea typeface="Calibri" panose="020F0502020204030204" pitchFamily="34" charset="0"/>
                <a:cs typeface="Arial" panose="020B0604020202020204" pitchFamily="34" charset="0"/>
              </a:rPr>
              <a:t>the location of the project </a:t>
            </a:r>
            <a:r>
              <a:rPr lang="en-US" sz="2000" kern="100" dirty="0">
                <a:effectLst/>
                <a:latin typeface="+mj-lt"/>
                <a:ea typeface="Calibri" panose="020F0502020204030204" pitchFamily="34" charset="0"/>
                <a:cs typeface="Arial" panose="020B0604020202020204" pitchFamily="34" charset="0"/>
              </a:rPr>
              <a:t>and its proximity to markets, means of transportation and transportation, and its proximity to the main facilities.</a:t>
            </a:r>
          </a:p>
          <a:p>
            <a:pPr marL="457200" marR="0" lvl="0" indent="-457200">
              <a:lnSpc>
                <a:spcPct val="107000"/>
              </a:lnSpc>
              <a:spcBef>
                <a:spcPts val="0"/>
              </a:spcBef>
              <a:spcAft>
                <a:spcPts val="0"/>
              </a:spcAft>
              <a:buFont typeface="+mj-lt"/>
              <a:buAutoNum type="arabicPeriod" startAt="6"/>
            </a:pPr>
            <a:r>
              <a:rPr lang="en-US" sz="2000" kern="100" dirty="0">
                <a:effectLst/>
                <a:latin typeface="+mj-lt"/>
                <a:ea typeface="Calibri" panose="020F0502020204030204" pitchFamily="34" charset="0"/>
                <a:cs typeface="Arial" panose="020B0604020202020204" pitchFamily="34" charset="0"/>
              </a:rPr>
              <a:t>Determine </a:t>
            </a:r>
            <a:r>
              <a:rPr lang="en-US" sz="2000" b="1" kern="100" dirty="0">
                <a:effectLst/>
                <a:latin typeface="+mj-lt"/>
                <a:ea typeface="Calibri" panose="020F0502020204030204" pitchFamily="34" charset="0"/>
                <a:cs typeface="Arial" panose="020B0604020202020204" pitchFamily="34" charset="0"/>
              </a:rPr>
              <a:t>the unit cost of the product + profit margin.</a:t>
            </a:r>
          </a:p>
          <a:p>
            <a:pPr marL="457200" marR="0" lvl="0" indent="-457200">
              <a:lnSpc>
                <a:spcPct val="107000"/>
              </a:lnSpc>
              <a:spcBef>
                <a:spcPts val="0"/>
              </a:spcBef>
              <a:spcAft>
                <a:spcPts val="800"/>
              </a:spcAft>
              <a:buFont typeface="+mj-lt"/>
              <a:buAutoNum type="arabicPeriod" startAt="6"/>
            </a:pPr>
            <a:r>
              <a:rPr lang="en-US" sz="2000" kern="100" dirty="0">
                <a:effectLst/>
                <a:latin typeface="+mj-lt"/>
                <a:ea typeface="Calibri" panose="020F0502020204030204" pitchFamily="34" charset="0"/>
                <a:cs typeface="Arial" panose="020B0604020202020204" pitchFamily="34" charset="0"/>
              </a:rPr>
              <a:t>Is the </a:t>
            </a:r>
            <a:r>
              <a:rPr lang="en-US" sz="2000" b="1" kern="100" dirty="0">
                <a:effectLst/>
                <a:latin typeface="+mj-lt"/>
                <a:ea typeface="Calibri" panose="020F0502020204030204" pitchFamily="34" charset="0"/>
                <a:cs typeface="Arial" panose="020B0604020202020204" pitchFamily="34" charset="0"/>
              </a:rPr>
              <a:t>project technically feasible</a:t>
            </a:r>
            <a:r>
              <a:rPr lang="en-US" sz="2000" kern="100" dirty="0">
                <a:effectLst/>
                <a:latin typeface="+mj-lt"/>
                <a:ea typeface="Calibri" panose="020F0502020204030204" pitchFamily="34" charset="0"/>
                <a:cs typeface="Arial" panose="020B0604020202020204" pitchFamily="34" charset="0"/>
              </a:rPr>
              <a:t>?</a:t>
            </a:r>
          </a:p>
          <a:p>
            <a:pPr marL="0" marR="0" indent="0">
              <a:lnSpc>
                <a:spcPct val="107000"/>
              </a:lnSpc>
              <a:spcBef>
                <a:spcPts val="0"/>
              </a:spcBef>
              <a:spcAft>
                <a:spcPts val="800"/>
              </a:spcAft>
              <a:buNone/>
            </a:pPr>
            <a:endParaRPr lang="en-US" sz="2000" kern="100" dirty="0">
              <a:solidFill>
                <a:srgbClr val="0070C0"/>
              </a:solidFill>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29056618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346765" y="2864861"/>
            <a:ext cx="7684790" cy="523220"/>
          </a:xfrm>
          <a:prstGeom prst="rect">
            <a:avLst/>
          </a:prstGeom>
          <a:noFill/>
        </p:spPr>
        <p:txBody>
          <a:bodyPr wrap="square">
            <a:spAutoFit/>
          </a:bodyPr>
          <a:lstStyle/>
          <a:p>
            <a:pPr algn="ctr"/>
            <a:r>
              <a:rPr lang="en-US" sz="2800" b="1" dirty="0">
                <a:solidFill>
                  <a:srgbClr val="002060"/>
                </a:solidFill>
                <a:latin typeface="+mj-lt"/>
              </a:rPr>
              <a:t>(3) Financial Feasibility study</a:t>
            </a:r>
          </a:p>
        </p:txBody>
      </p:sp>
    </p:spTree>
    <p:extLst>
      <p:ext uri="{BB962C8B-B14F-4D97-AF65-F5344CB8AC3E}">
        <p14:creationId xmlns:p14="http://schemas.microsoft.com/office/powerpoint/2010/main" val="11407870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(3) Financial Feasibility study</a:t>
            </a:r>
          </a:p>
        </p:txBody>
      </p:sp>
      <p:sp>
        <p:nvSpPr>
          <p:cNvPr id="2" name="Content Placeholder 2">
            <a:extLst>
              <a:ext uri="{FF2B5EF4-FFF2-40B4-BE49-F238E27FC236}">
                <a16:creationId xmlns:a16="http://schemas.microsoft.com/office/drawing/2014/main" id="{A1E84582-E2BD-130E-2E43-2056184D9D6A}"/>
              </a:ext>
            </a:extLst>
          </p:cNvPr>
          <p:cNvSpPr txBox="1">
            <a:spLocks/>
          </p:cNvSpPr>
          <p:nvPr/>
        </p:nvSpPr>
        <p:spPr>
          <a:xfrm>
            <a:off x="1601658" y="2530987"/>
            <a:ext cx="8843963" cy="364328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sz="2000" kern="100" dirty="0">
                <a:effectLst/>
                <a:latin typeface="+mj-lt"/>
                <a:ea typeface="Calibri" panose="020F0502020204030204" pitchFamily="34" charset="0"/>
                <a:cs typeface="Arial" panose="020B0604020202020204" pitchFamily="34" charset="0"/>
              </a:rPr>
              <a:t>This study aims to </a:t>
            </a:r>
            <a:r>
              <a:rPr lang="en-US" sz="2000" b="1" kern="100" dirty="0">
                <a:effectLst/>
                <a:latin typeface="+mj-lt"/>
                <a:ea typeface="Calibri" panose="020F0502020204030204" pitchFamily="34" charset="0"/>
                <a:cs typeface="Arial" panose="020B0604020202020204" pitchFamily="34" charset="0"/>
              </a:rPr>
              <a:t>determine the size of the necessary and optimal financing for the project (self - loan). </a:t>
            </a:r>
          </a:p>
          <a:p>
            <a:pPr marL="0" marR="0" indent="0">
              <a:lnSpc>
                <a:spcPct val="107000"/>
              </a:lnSpc>
              <a:spcBef>
                <a:spcPts val="0"/>
              </a:spcBef>
              <a:spcAft>
                <a:spcPts val="800"/>
              </a:spcAft>
              <a:buNone/>
            </a:pPr>
            <a:r>
              <a:rPr lang="en-US" sz="2000" kern="100" dirty="0">
                <a:effectLst/>
                <a:latin typeface="+mj-lt"/>
                <a:ea typeface="Calibri" panose="020F0502020204030204" pitchFamily="34" charset="0"/>
                <a:cs typeface="Arial" panose="020B0604020202020204" pitchFamily="34" charset="0"/>
              </a:rPr>
              <a:t>This study requires collecting information related to estimating the costs of establishing and operating the project, how to obtain the necessary financing and its proper use, as well as its continuation for a reasonable period so that a return can be achieved. </a:t>
            </a: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3600102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376487" y="576301"/>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(3) Financial Feasibility study</a:t>
            </a:r>
          </a:p>
        </p:txBody>
      </p:sp>
      <p:graphicFrame>
        <p:nvGraphicFramePr>
          <p:cNvPr id="6" name="Diagram 5">
            <a:extLst>
              <a:ext uri="{FF2B5EF4-FFF2-40B4-BE49-F238E27FC236}">
                <a16:creationId xmlns:a16="http://schemas.microsoft.com/office/drawing/2014/main" id="{F8BD262D-2986-59A0-1753-86D8F6839E46}"/>
              </a:ext>
            </a:extLst>
          </p:cNvPr>
          <p:cNvGraphicFramePr/>
          <p:nvPr>
            <p:extLst>
              <p:ext uri="{D42A27DB-BD31-4B8C-83A1-F6EECF244321}">
                <p14:modId xmlns:p14="http://schemas.microsoft.com/office/powerpoint/2010/main" val="4019891005"/>
              </p:ext>
            </p:extLst>
          </p:nvPr>
        </p:nvGraphicFramePr>
        <p:xfrm>
          <a:off x="1469001" y="1239121"/>
          <a:ext cx="8936175" cy="525356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013481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346765" y="2864861"/>
            <a:ext cx="7684790" cy="523220"/>
          </a:xfrm>
          <a:prstGeom prst="rect">
            <a:avLst/>
          </a:prstGeom>
          <a:noFill/>
        </p:spPr>
        <p:txBody>
          <a:bodyPr wrap="square">
            <a:spAutoFit/>
          </a:bodyPr>
          <a:lstStyle/>
          <a:p>
            <a:pPr algn="ctr"/>
            <a:r>
              <a:rPr lang="en-US" sz="2800" b="1" dirty="0">
                <a:solidFill>
                  <a:srgbClr val="002060"/>
                </a:solidFill>
                <a:latin typeface="+mj-lt"/>
              </a:rPr>
              <a:t>(4) Legal Feasibility study</a:t>
            </a:r>
          </a:p>
        </p:txBody>
      </p:sp>
    </p:spTree>
    <p:extLst>
      <p:ext uri="{BB962C8B-B14F-4D97-AF65-F5344CB8AC3E}">
        <p14:creationId xmlns:p14="http://schemas.microsoft.com/office/powerpoint/2010/main" val="30264156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(4) Legal Feasibility study</a:t>
            </a:r>
          </a:p>
        </p:txBody>
      </p:sp>
      <p:sp>
        <p:nvSpPr>
          <p:cNvPr id="6" name="Content Placeholder 2">
            <a:extLst>
              <a:ext uri="{FF2B5EF4-FFF2-40B4-BE49-F238E27FC236}">
                <a16:creationId xmlns:a16="http://schemas.microsoft.com/office/drawing/2014/main" id="{EC8711D3-85E3-80CE-2DE2-F20582234A49}"/>
              </a:ext>
            </a:extLst>
          </p:cNvPr>
          <p:cNvSpPr txBox="1">
            <a:spLocks/>
          </p:cNvSpPr>
          <p:nvPr/>
        </p:nvSpPr>
        <p:spPr>
          <a:xfrm>
            <a:off x="1644536" y="2411099"/>
            <a:ext cx="8672512" cy="2169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algn="just">
              <a:lnSpc>
                <a:spcPct val="107000"/>
              </a:lnSpc>
              <a:spcBef>
                <a:spcPts val="0"/>
              </a:spcBef>
              <a:spcAft>
                <a:spcPts val="800"/>
              </a:spcAft>
            </a:pPr>
            <a:r>
              <a:rPr lang="en-US" sz="2000" b="1" kern="100" dirty="0">
                <a:solidFill>
                  <a:srgbClr val="0070C0"/>
                </a:solidFill>
                <a:effectLst/>
                <a:latin typeface="+mj-lt"/>
                <a:ea typeface="Calibri" panose="020F0502020204030204" pitchFamily="34" charset="0"/>
                <a:cs typeface="Arial" panose="020B0604020202020204" pitchFamily="34" charset="0"/>
              </a:rPr>
              <a:t>Legal Feasibility study </a:t>
            </a:r>
            <a:r>
              <a:rPr lang="en-US" sz="2000" kern="100" dirty="0">
                <a:effectLst/>
                <a:latin typeface="+mj-lt"/>
                <a:ea typeface="Calibri" panose="020F0502020204030204" pitchFamily="34" charset="0"/>
                <a:cs typeface="Arial" panose="020B0604020202020204" pitchFamily="34" charset="0"/>
              </a:rPr>
              <a:t>aims to </a:t>
            </a:r>
            <a:r>
              <a:rPr lang="en-US" sz="2000" b="1" u="sng" kern="100" dirty="0">
                <a:effectLst/>
                <a:latin typeface="+mj-lt"/>
                <a:ea typeface="Calibri" panose="020F0502020204030204" pitchFamily="34" charset="0"/>
                <a:cs typeface="Arial" panose="020B0604020202020204" pitchFamily="34" charset="0"/>
              </a:rPr>
              <a:t>identify the legislation </a:t>
            </a:r>
            <a:r>
              <a:rPr lang="en-US" sz="2000" kern="100" dirty="0">
                <a:effectLst/>
                <a:latin typeface="+mj-lt"/>
                <a:ea typeface="Calibri" panose="020F0502020204030204" pitchFamily="34" charset="0"/>
                <a:cs typeface="Arial" panose="020B0604020202020204" pitchFamily="34" charset="0"/>
              </a:rPr>
              <a:t>that governs investment in the project and its impact on the establishment of the project, production, export, contracting and pricing. </a:t>
            </a: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18036459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(4) Legal Feasibility study</a:t>
            </a:r>
          </a:p>
        </p:txBody>
      </p:sp>
      <p:sp>
        <p:nvSpPr>
          <p:cNvPr id="2" name="Content Placeholder 2">
            <a:extLst>
              <a:ext uri="{FF2B5EF4-FFF2-40B4-BE49-F238E27FC236}">
                <a16:creationId xmlns:a16="http://schemas.microsoft.com/office/drawing/2014/main" id="{633623E4-21FA-8AB2-F857-C9F0E50B1176}"/>
              </a:ext>
            </a:extLst>
          </p:cNvPr>
          <p:cNvSpPr txBox="1">
            <a:spLocks/>
          </p:cNvSpPr>
          <p:nvPr/>
        </p:nvSpPr>
        <p:spPr>
          <a:xfrm>
            <a:off x="1687761" y="2395678"/>
            <a:ext cx="8122920" cy="305001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sz="2000" b="1" kern="100" dirty="0">
                <a:solidFill>
                  <a:srgbClr val="0070C0"/>
                </a:solidFill>
                <a:effectLst/>
                <a:latin typeface="+mj-lt"/>
                <a:ea typeface="Calibri" panose="020F0502020204030204" pitchFamily="34" charset="0"/>
                <a:cs typeface="Arial" panose="020B0604020202020204" pitchFamily="34" charset="0"/>
              </a:rPr>
              <a:t>In this study, the following are known:</a:t>
            </a:r>
          </a:p>
          <a:p>
            <a:pPr>
              <a:lnSpc>
                <a:spcPct val="107000"/>
              </a:lnSpc>
              <a:spcBef>
                <a:spcPts val="0"/>
              </a:spcBef>
            </a:pPr>
            <a:r>
              <a:rPr lang="en-US" sz="2000" b="1" kern="100" dirty="0">
                <a:effectLst/>
                <a:latin typeface="+mj-lt"/>
                <a:ea typeface="Calibri" panose="020F0502020204030204" pitchFamily="34" charset="0"/>
                <a:cs typeface="Arial" panose="020B0604020202020204" pitchFamily="34" charset="0"/>
              </a:rPr>
              <a:t>Public laws </a:t>
            </a:r>
            <a:r>
              <a:rPr lang="en-US" sz="2000" kern="100" dirty="0">
                <a:effectLst/>
                <a:latin typeface="+mj-lt"/>
                <a:ea typeface="Calibri" panose="020F0502020204030204" pitchFamily="34" charset="0"/>
                <a:cs typeface="Arial" panose="020B0604020202020204" pitchFamily="34" charset="0"/>
              </a:rPr>
              <a:t>and </a:t>
            </a:r>
            <a:r>
              <a:rPr lang="en-US" sz="2000" b="1" kern="100" dirty="0">
                <a:effectLst/>
                <a:latin typeface="+mj-lt"/>
                <a:ea typeface="Calibri" panose="020F0502020204030204" pitchFamily="34" charset="0"/>
                <a:cs typeface="Arial" panose="020B0604020202020204" pitchFamily="34" charset="0"/>
              </a:rPr>
              <a:t>government regulations</a:t>
            </a:r>
          </a:p>
          <a:p>
            <a:pPr>
              <a:lnSpc>
                <a:spcPct val="107000"/>
              </a:lnSpc>
              <a:spcBef>
                <a:spcPts val="0"/>
              </a:spcBef>
            </a:pPr>
            <a:r>
              <a:rPr lang="en-US" sz="2000" kern="100" dirty="0">
                <a:effectLst/>
                <a:latin typeface="+mj-lt"/>
                <a:ea typeface="Calibri" panose="020F0502020204030204" pitchFamily="34" charset="0"/>
                <a:cs typeface="Arial" panose="020B0604020202020204" pitchFamily="34" charset="0"/>
              </a:rPr>
              <a:t>Choose </a:t>
            </a:r>
            <a:r>
              <a:rPr lang="en-US" sz="2000" b="1" kern="100" dirty="0">
                <a:effectLst/>
                <a:latin typeface="+mj-lt"/>
                <a:ea typeface="Calibri" panose="020F0502020204030204" pitchFamily="34" charset="0"/>
                <a:cs typeface="Arial" panose="020B0604020202020204" pitchFamily="34" charset="0"/>
              </a:rPr>
              <a:t>the legal form of the project</a:t>
            </a:r>
          </a:p>
          <a:p>
            <a:pPr>
              <a:lnSpc>
                <a:spcPct val="107000"/>
              </a:lnSpc>
              <a:spcBef>
                <a:spcPts val="0"/>
              </a:spcBef>
            </a:pPr>
            <a:r>
              <a:rPr lang="en-US" sz="2000" b="1" kern="100" dirty="0">
                <a:effectLst/>
                <a:latin typeface="+mj-lt"/>
                <a:ea typeface="Calibri" panose="020F0502020204030204" pitchFamily="34" charset="0"/>
                <a:cs typeface="Arial" panose="020B0604020202020204" pitchFamily="34" charset="0"/>
              </a:rPr>
              <a:t>Import systems</a:t>
            </a:r>
          </a:p>
          <a:p>
            <a:pPr>
              <a:lnSpc>
                <a:spcPct val="107000"/>
              </a:lnSpc>
              <a:spcBef>
                <a:spcPts val="0"/>
              </a:spcBef>
              <a:spcAft>
                <a:spcPts val="800"/>
              </a:spcAft>
            </a:pPr>
            <a:r>
              <a:rPr lang="en-US" sz="2000" b="1" kern="100" dirty="0">
                <a:effectLst/>
                <a:latin typeface="+mj-lt"/>
                <a:ea typeface="Calibri" panose="020F0502020204030204" pitchFamily="34" charset="0"/>
                <a:cs typeface="Arial" panose="020B0604020202020204" pitchFamily="34" charset="0"/>
              </a:rPr>
              <a:t>Rules for the use of labor</a:t>
            </a:r>
            <a:r>
              <a:rPr lang="en-US" sz="2000" kern="100" dirty="0">
                <a:effectLst/>
                <a:latin typeface="+mj-lt"/>
                <a:ea typeface="Calibri" panose="020F0502020204030204" pitchFamily="34" charset="0"/>
                <a:cs typeface="Arial" panose="020B0604020202020204" pitchFamily="34" charset="0"/>
              </a:rPr>
              <a:t>, if required</a:t>
            </a: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31237340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346765" y="2864861"/>
            <a:ext cx="7684790" cy="523220"/>
          </a:xfrm>
          <a:prstGeom prst="rect">
            <a:avLst/>
          </a:prstGeom>
          <a:noFill/>
        </p:spPr>
        <p:txBody>
          <a:bodyPr wrap="square">
            <a:spAutoFit/>
          </a:bodyPr>
          <a:lstStyle/>
          <a:p>
            <a:pPr algn="ctr"/>
            <a:r>
              <a:rPr lang="en-US" sz="2800" b="1" dirty="0">
                <a:solidFill>
                  <a:srgbClr val="002060"/>
                </a:solidFill>
                <a:latin typeface="+mj-lt"/>
              </a:rPr>
              <a:t>(5) Administrative Feasibility study</a:t>
            </a:r>
          </a:p>
        </p:txBody>
      </p:sp>
    </p:spTree>
    <p:extLst>
      <p:ext uri="{BB962C8B-B14F-4D97-AF65-F5344CB8AC3E}">
        <p14:creationId xmlns:p14="http://schemas.microsoft.com/office/powerpoint/2010/main" val="21631338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(5) Administrative Feasibility study</a:t>
            </a:r>
          </a:p>
        </p:txBody>
      </p:sp>
      <p:sp>
        <p:nvSpPr>
          <p:cNvPr id="6" name="Content Placeholder 2">
            <a:extLst>
              <a:ext uri="{FF2B5EF4-FFF2-40B4-BE49-F238E27FC236}">
                <a16:creationId xmlns:a16="http://schemas.microsoft.com/office/drawing/2014/main" id="{CA430A87-4C8A-86B4-441B-6A5321341FE3}"/>
              </a:ext>
            </a:extLst>
          </p:cNvPr>
          <p:cNvSpPr txBox="1">
            <a:spLocks/>
          </p:cNvSpPr>
          <p:nvPr/>
        </p:nvSpPr>
        <p:spPr>
          <a:xfrm>
            <a:off x="1515988" y="2223738"/>
            <a:ext cx="8493226" cy="350207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sz="2000" b="1" kern="100" dirty="0">
                <a:solidFill>
                  <a:srgbClr val="0070C0"/>
                </a:solidFill>
                <a:effectLst/>
                <a:latin typeface="+mj-lt"/>
                <a:ea typeface="Calibri" panose="020F0502020204030204" pitchFamily="34" charset="0"/>
                <a:cs typeface="Arial" panose="020B0604020202020204" pitchFamily="34" charset="0"/>
              </a:rPr>
              <a:t>This study aims to determine the following:</a:t>
            </a:r>
          </a:p>
          <a:p>
            <a:pPr marL="0" marR="0" indent="0">
              <a:lnSpc>
                <a:spcPct val="107000"/>
              </a:lnSpc>
              <a:spcBef>
                <a:spcPts val="0"/>
              </a:spcBef>
              <a:spcAft>
                <a:spcPts val="800"/>
              </a:spcAft>
              <a:buNone/>
            </a:pPr>
            <a:r>
              <a:rPr lang="en-US" sz="2000" kern="100" dirty="0">
                <a:effectLst/>
                <a:latin typeface="+mj-lt"/>
                <a:ea typeface="Calibri" panose="020F0502020204030204" pitchFamily="34" charset="0"/>
                <a:cs typeface="Segoe UI Symbol" panose="020B0502040204020203" pitchFamily="34" charset="0"/>
              </a:rPr>
              <a:t>❑</a:t>
            </a:r>
            <a:r>
              <a:rPr lang="en-US" sz="2000" kern="100" dirty="0">
                <a:effectLst/>
                <a:latin typeface="+mj-lt"/>
                <a:ea typeface="Calibri" panose="020F0502020204030204" pitchFamily="34" charset="0"/>
                <a:cs typeface="Arial" panose="020B0604020202020204" pitchFamily="34" charset="0"/>
              </a:rPr>
              <a:t> </a:t>
            </a:r>
            <a:r>
              <a:rPr lang="en-US" sz="2000" b="1" kern="100" dirty="0">
                <a:effectLst/>
                <a:latin typeface="+mj-lt"/>
                <a:ea typeface="Calibri" panose="020F0502020204030204" pitchFamily="34" charset="0"/>
                <a:cs typeface="Arial" panose="020B0604020202020204" pitchFamily="34" charset="0"/>
              </a:rPr>
              <a:t>Determine</a:t>
            </a:r>
            <a:r>
              <a:rPr lang="en-US" sz="2000" kern="100" dirty="0">
                <a:effectLst/>
                <a:latin typeface="+mj-lt"/>
                <a:ea typeface="Calibri" panose="020F0502020204030204" pitchFamily="34" charset="0"/>
                <a:cs typeface="Arial" panose="020B0604020202020204" pitchFamily="34" charset="0"/>
              </a:rPr>
              <a:t> </a:t>
            </a:r>
            <a:r>
              <a:rPr lang="en-US" sz="2000" b="1" kern="100" dirty="0">
                <a:effectLst/>
                <a:latin typeface="+mj-lt"/>
                <a:ea typeface="Calibri" panose="020F0502020204030204" pitchFamily="34" charset="0"/>
                <a:cs typeface="Arial" panose="020B0604020202020204" pitchFamily="34" charset="0"/>
              </a:rPr>
              <a:t>the type of organizational structure </a:t>
            </a:r>
            <a:r>
              <a:rPr lang="en-US" sz="2000" kern="100" dirty="0">
                <a:effectLst/>
                <a:latin typeface="+mj-lt"/>
                <a:ea typeface="Calibri" panose="020F0502020204030204" pitchFamily="34" charset="0"/>
                <a:cs typeface="Arial" panose="020B0604020202020204" pitchFamily="34" charset="0"/>
              </a:rPr>
              <a:t>for the project</a:t>
            </a:r>
          </a:p>
          <a:p>
            <a:pPr marL="0" marR="0" indent="0">
              <a:lnSpc>
                <a:spcPct val="107000"/>
              </a:lnSpc>
              <a:spcBef>
                <a:spcPts val="0"/>
              </a:spcBef>
              <a:spcAft>
                <a:spcPts val="800"/>
              </a:spcAft>
              <a:buNone/>
            </a:pPr>
            <a:r>
              <a:rPr lang="en-US" sz="2000" kern="100" dirty="0">
                <a:effectLst/>
                <a:latin typeface="+mj-lt"/>
                <a:ea typeface="Calibri" panose="020F0502020204030204" pitchFamily="34" charset="0"/>
                <a:cs typeface="Segoe UI Symbol" panose="020B0502040204020203" pitchFamily="34" charset="0"/>
              </a:rPr>
              <a:t>❑</a:t>
            </a:r>
            <a:r>
              <a:rPr lang="en-US" sz="2000" kern="100" dirty="0">
                <a:effectLst/>
                <a:latin typeface="+mj-lt"/>
                <a:ea typeface="Calibri" panose="020F0502020204030204" pitchFamily="34" charset="0"/>
                <a:cs typeface="Arial" panose="020B0604020202020204" pitchFamily="34" charset="0"/>
              </a:rPr>
              <a:t> </a:t>
            </a:r>
            <a:r>
              <a:rPr lang="en-US" sz="2000" b="1" kern="100" dirty="0">
                <a:effectLst/>
                <a:latin typeface="+mj-lt"/>
                <a:ea typeface="Calibri" panose="020F0502020204030204" pitchFamily="34" charset="0"/>
                <a:cs typeface="Arial" panose="020B0604020202020204" pitchFamily="34" charset="0"/>
              </a:rPr>
              <a:t>Designing the organizational structure </a:t>
            </a:r>
            <a:r>
              <a:rPr lang="en-US" sz="2000" kern="100" dirty="0">
                <a:effectLst/>
                <a:latin typeface="+mj-lt"/>
                <a:ea typeface="Calibri" panose="020F0502020204030204" pitchFamily="34" charset="0"/>
                <a:cs typeface="Arial" panose="020B0604020202020204" pitchFamily="34" charset="0"/>
              </a:rPr>
              <a:t>of the project</a:t>
            </a:r>
          </a:p>
          <a:p>
            <a:pPr marL="0" marR="0" indent="0">
              <a:lnSpc>
                <a:spcPct val="107000"/>
              </a:lnSpc>
              <a:spcBef>
                <a:spcPts val="0"/>
              </a:spcBef>
              <a:spcAft>
                <a:spcPts val="800"/>
              </a:spcAft>
              <a:buNone/>
            </a:pPr>
            <a:r>
              <a:rPr lang="en-US" sz="2000" kern="100" dirty="0">
                <a:effectLst/>
                <a:latin typeface="+mj-lt"/>
                <a:ea typeface="Calibri" panose="020F0502020204030204" pitchFamily="34" charset="0"/>
                <a:cs typeface="Segoe UI Symbol" panose="020B0502040204020203" pitchFamily="34" charset="0"/>
              </a:rPr>
              <a:t>❑</a:t>
            </a:r>
            <a:r>
              <a:rPr lang="en-US" sz="2000" kern="100" dirty="0">
                <a:effectLst/>
                <a:latin typeface="+mj-lt"/>
                <a:ea typeface="Calibri" panose="020F0502020204030204" pitchFamily="34" charset="0"/>
                <a:cs typeface="Arial" panose="020B0604020202020204" pitchFamily="34" charset="0"/>
              </a:rPr>
              <a:t> Determine </a:t>
            </a:r>
            <a:r>
              <a:rPr lang="en-US" sz="2000" b="1" kern="100" dirty="0">
                <a:effectLst/>
                <a:latin typeface="+mj-lt"/>
                <a:ea typeface="Calibri" panose="020F0502020204030204" pitchFamily="34" charset="0"/>
                <a:cs typeface="Arial" panose="020B0604020202020204" pitchFamily="34" charset="0"/>
              </a:rPr>
              <a:t>work systems </a:t>
            </a:r>
            <a:r>
              <a:rPr lang="en-US" sz="2000" kern="100" dirty="0">
                <a:effectLst/>
                <a:latin typeface="+mj-lt"/>
                <a:ea typeface="Calibri" panose="020F0502020204030204" pitchFamily="34" charset="0"/>
                <a:cs typeface="Arial" panose="020B0604020202020204" pitchFamily="34" charset="0"/>
              </a:rPr>
              <a:t>(places - procedures - methods)</a:t>
            </a:r>
          </a:p>
          <a:p>
            <a:pPr marL="0" marR="0" indent="0">
              <a:lnSpc>
                <a:spcPct val="107000"/>
              </a:lnSpc>
              <a:spcBef>
                <a:spcPts val="0"/>
              </a:spcBef>
              <a:spcAft>
                <a:spcPts val="800"/>
              </a:spcAft>
              <a:buNone/>
            </a:pPr>
            <a:r>
              <a:rPr lang="en-US" sz="2000" kern="100" dirty="0">
                <a:effectLst/>
                <a:latin typeface="+mj-lt"/>
                <a:ea typeface="Calibri" panose="020F0502020204030204" pitchFamily="34" charset="0"/>
                <a:cs typeface="Segoe UI Symbol" panose="020B0502040204020203" pitchFamily="34" charset="0"/>
              </a:rPr>
              <a:t>❑</a:t>
            </a:r>
            <a:r>
              <a:rPr lang="en-US" sz="2000" kern="100" dirty="0">
                <a:effectLst/>
                <a:latin typeface="+mj-lt"/>
                <a:ea typeface="Calibri" panose="020F0502020204030204" pitchFamily="34" charset="0"/>
                <a:cs typeface="Arial" panose="020B0604020202020204" pitchFamily="34" charset="0"/>
              </a:rPr>
              <a:t> </a:t>
            </a:r>
            <a:r>
              <a:rPr lang="en-US" sz="2000" b="1" kern="100" dirty="0">
                <a:effectLst/>
                <a:latin typeface="+mj-lt"/>
                <a:ea typeface="Calibri" panose="020F0502020204030204" pitchFamily="34" charset="0"/>
                <a:cs typeface="Arial" panose="020B0604020202020204" pitchFamily="34" charset="0"/>
              </a:rPr>
              <a:t>Job descriptions</a:t>
            </a:r>
          </a:p>
          <a:p>
            <a:pPr marL="0" marR="0" indent="0">
              <a:lnSpc>
                <a:spcPct val="107000"/>
              </a:lnSpc>
              <a:spcBef>
                <a:spcPts val="0"/>
              </a:spcBef>
              <a:spcAft>
                <a:spcPts val="800"/>
              </a:spcAft>
              <a:buNone/>
            </a:pPr>
            <a:r>
              <a:rPr lang="en-US" sz="2000" kern="100" dirty="0">
                <a:effectLst/>
                <a:latin typeface="+mj-lt"/>
                <a:ea typeface="Calibri" panose="020F0502020204030204" pitchFamily="34" charset="0"/>
                <a:cs typeface="Segoe UI Symbol" panose="020B0502040204020203" pitchFamily="34" charset="0"/>
              </a:rPr>
              <a:t>❑</a:t>
            </a:r>
            <a:r>
              <a:rPr lang="en-US" sz="2000" kern="100" dirty="0">
                <a:effectLst/>
                <a:latin typeface="+mj-lt"/>
                <a:ea typeface="Calibri" panose="020F0502020204030204" pitchFamily="34" charset="0"/>
                <a:cs typeface="Arial" panose="020B0604020202020204" pitchFamily="34" charset="0"/>
              </a:rPr>
              <a:t> </a:t>
            </a:r>
            <a:r>
              <a:rPr lang="en-US" sz="2000" b="1" kern="100" dirty="0">
                <a:effectLst/>
                <a:latin typeface="+mj-lt"/>
                <a:ea typeface="Calibri" panose="020F0502020204030204" pitchFamily="34" charset="0"/>
                <a:cs typeface="Arial" panose="020B0604020202020204" pitchFamily="34" charset="0"/>
              </a:rPr>
              <a:t>Appropriate employment </a:t>
            </a:r>
            <a:r>
              <a:rPr lang="en-US" sz="2000" kern="100" dirty="0">
                <a:effectLst/>
                <a:latin typeface="+mj-lt"/>
                <a:ea typeface="Calibri" panose="020F0502020204030204" pitchFamily="34" charset="0"/>
                <a:cs typeface="Arial" panose="020B0604020202020204" pitchFamily="34" charset="0"/>
              </a:rPr>
              <a:t>as / in quality / at the right time</a:t>
            </a:r>
          </a:p>
          <a:p>
            <a:pPr marL="0" marR="0" indent="0">
              <a:lnSpc>
                <a:spcPct val="107000"/>
              </a:lnSpc>
              <a:spcBef>
                <a:spcPts val="0"/>
              </a:spcBef>
              <a:spcAft>
                <a:spcPts val="800"/>
              </a:spcAft>
              <a:buNone/>
            </a:pPr>
            <a:r>
              <a:rPr lang="en-US" sz="2000" kern="100" dirty="0">
                <a:effectLst/>
                <a:latin typeface="+mj-lt"/>
                <a:ea typeface="Calibri" panose="020F0502020204030204" pitchFamily="34" charset="0"/>
                <a:cs typeface="Segoe UI Symbol" panose="020B0502040204020203" pitchFamily="34" charset="0"/>
              </a:rPr>
              <a:t>❑</a:t>
            </a:r>
            <a:r>
              <a:rPr lang="en-US" sz="2000" kern="100" dirty="0">
                <a:effectLst/>
                <a:latin typeface="+mj-lt"/>
                <a:ea typeface="Calibri" panose="020F0502020204030204" pitchFamily="34" charset="0"/>
                <a:cs typeface="Arial" panose="020B0604020202020204" pitchFamily="34" charset="0"/>
              </a:rPr>
              <a:t> </a:t>
            </a:r>
            <a:r>
              <a:rPr lang="en-US" sz="2000" b="1" kern="100" dirty="0">
                <a:effectLst/>
                <a:latin typeface="+mj-lt"/>
                <a:ea typeface="Calibri" panose="020F0502020204030204" pitchFamily="34" charset="0"/>
                <a:cs typeface="Arial" panose="020B0604020202020204" pitchFamily="34" charset="0"/>
              </a:rPr>
              <a:t>Wage scales</a:t>
            </a: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38454212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346765" y="2864861"/>
            <a:ext cx="7684790" cy="523220"/>
          </a:xfrm>
          <a:prstGeom prst="rect">
            <a:avLst/>
          </a:prstGeom>
          <a:noFill/>
        </p:spPr>
        <p:txBody>
          <a:bodyPr wrap="square">
            <a:spAutoFit/>
          </a:bodyPr>
          <a:lstStyle/>
          <a:p>
            <a:pPr algn="ctr"/>
            <a:r>
              <a:rPr lang="en-US" sz="2800" b="1" dirty="0">
                <a:solidFill>
                  <a:srgbClr val="002060"/>
                </a:solidFill>
                <a:latin typeface="+mj-lt"/>
              </a:rPr>
              <a:t>(6) Environmental Feasibility study</a:t>
            </a:r>
          </a:p>
        </p:txBody>
      </p:sp>
    </p:spTree>
    <p:extLst>
      <p:ext uri="{BB962C8B-B14F-4D97-AF65-F5344CB8AC3E}">
        <p14:creationId xmlns:p14="http://schemas.microsoft.com/office/powerpoint/2010/main" val="3602468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(6) Environmental Feasibility study</a:t>
            </a:r>
          </a:p>
        </p:txBody>
      </p:sp>
      <p:sp>
        <p:nvSpPr>
          <p:cNvPr id="2" name="Content Placeholder 2">
            <a:extLst>
              <a:ext uri="{FF2B5EF4-FFF2-40B4-BE49-F238E27FC236}">
                <a16:creationId xmlns:a16="http://schemas.microsoft.com/office/drawing/2014/main" id="{637A1529-87F1-DC6A-6B20-DB5A05548138}"/>
              </a:ext>
            </a:extLst>
          </p:cNvPr>
          <p:cNvSpPr txBox="1">
            <a:spLocks/>
          </p:cNvSpPr>
          <p:nvPr/>
        </p:nvSpPr>
        <p:spPr>
          <a:xfrm>
            <a:off x="1385888" y="2395678"/>
            <a:ext cx="9015412" cy="350207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sz="2000" b="1" kern="100" dirty="0">
                <a:solidFill>
                  <a:srgbClr val="0070C0"/>
                </a:solidFill>
                <a:effectLst/>
                <a:latin typeface="+mj-lt"/>
                <a:ea typeface="Calibri" panose="020F0502020204030204" pitchFamily="34" charset="0"/>
                <a:cs typeface="Arial" panose="020B0604020202020204" pitchFamily="34" charset="0"/>
              </a:rPr>
              <a:t>This study aims to determine the following:</a:t>
            </a:r>
          </a:p>
          <a:p>
            <a:pPr marL="0" marR="0" indent="0">
              <a:lnSpc>
                <a:spcPct val="107000"/>
              </a:lnSpc>
              <a:spcBef>
                <a:spcPts val="0"/>
              </a:spcBef>
              <a:spcAft>
                <a:spcPts val="800"/>
              </a:spcAft>
              <a:buNone/>
            </a:pPr>
            <a:r>
              <a:rPr lang="en-US" sz="2000" kern="100" dirty="0">
                <a:effectLst/>
                <a:latin typeface="+mj-lt"/>
                <a:ea typeface="Calibri" panose="020F0502020204030204" pitchFamily="34" charset="0"/>
                <a:cs typeface="Segoe UI Symbol" panose="020B0502040204020203" pitchFamily="34" charset="0"/>
              </a:rPr>
              <a:t>❑</a:t>
            </a:r>
            <a:r>
              <a:rPr lang="en-US" sz="2000" kern="100" dirty="0">
                <a:effectLst/>
                <a:latin typeface="+mj-lt"/>
                <a:ea typeface="Calibri" panose="020F0502020204030204" pitchFamily="34" charset="0"/>
                <a:cs typeface="Arial" panose="020B0604020202020204" pitchFamily="34" charset="0"/>
              </a:rPr>
              <a:t> Determine </a:t>
            </a:r>
            <a:r>
              <a:rPr lang="en-US" sz="2000" b="1" kern="100" dirty="0">
                <a:effectLst/>
                <a:latin typeface="+mj-lt"/>
                <a:ea typeface="Calibri" panose="020F0502020204030204" pitchFamily="34" charset="0"/>
                <a:cs typeface="Arial" panose="020B0604020202020204" pitchFamily="34" charset="0"/>
              </a:rPr>
              <a:t>the impact of production </a:t>
            </a:r>
            <a:r>
              <a:rPr lang="en-US" sz="2000" kern="100" dirty="0">
                <a:effectLst/>
                <a:latin typeface="+mj-lt"/>
                <a:ea typeface="Calibri" panose="020F0502020204030204" pitchFamily="34" charset="0"/>
                <a:cs typeface="Arial" panose="020B0604020202020204" pitchFamily="34" charset="0"/>
              </a:rPr>
              <a:t>in the new project or product </a:t>
            </a:r>
            <a:r>
              <a:rPr lang="en-US" sz="2000" b="1" kern="100" dirty="0">
                <a:effectLst/>
                <a:latin typeface="+mj-lt"/>
                <a:ea typeface="Calibri" panose="020F0502020204030204" pitchFamily="34" charset="0"/>
                <a:cs typeface="Arial" panose="020B0604020202020204" pitchFamily="34" charset="0"/>
              </a:rPr>
              <a:t>on the environment.</a:t>
            </a:r>
          </a:p>
          <a:p>
            <a:pPr marL="0" marR="0" indent="0">
              <a:lnSpc>
                <a:spcPct val="107000"/>
              </a:lnSpc>
              <a:spcBef>
                <a:spcPts val="0"/>
              </a:spcBef>
              <a:spcAft>
                <a:spcPts val="800"/>
              </a:spcAft>
              <a:buNone/>
            </a:pPr>
            <a:r>
              <a:rPr lang="en-US" sz="2000" kern="100" dirty="0">
                <a:effectLst/>
                <a:latin typeface="+mj-lt"/>
                <a:ea typeface="Calibri" panose="020F0502020204030204" pitchFamily="34" charset="0"/>
                <a:cs typeface="Segoe UI Symbol" panose="020B0502040204020203" pitchFamily="34" charset="0"/>
              </a:rPr>
              <a:t>❑</a:t>
            </a:r>
            <a:r>
              <a:rPr lang="en-US" sz="2000" kern="100" dirty="0">
                <a:effectLst/>
                <a:latin typeface="+mj-lt"/>
                <a:ea typeface="Calibri" panose="020F0502020204030204" pitchFamily="34" charset="0"/>
                <a:cs typeface="Arial" panose="020B0604020202020204" pitchFamily="34" charset="0"/>
              </a:rPr>
              <a:t> </a:t>
            </a:r>
            <a:r>
              <a:rPr lang="en-US" sz="2000" b="1" kern="100" dirty="0">
                <a:effectLst/>
                <a:latin typeface="+mj-lt"/>
                <a:ea typeface="Calibri" panose="020F0502020204030204" pitchFamily="34" charset="0"/>
                <a:cs typeface="Arial" panose="020B0604020202020204" pitchFamily="34" charset="0"/>
              </a:rPr>
              <a:t>How to treat project waste </a:t>
            </a:r>
            <a:r>
              <a:rPr lang="en-US" sz="2000" kern="100" dirty="0">
                <a:effectLst/>
                <a:latin typeface="+mj-lt"/>
                <a:ea typeface="Calibri" panose="020F0502020204030204" pitchFamily="34" charset="0"/>
                <a:cs typeface="Arial" panose="020B0604020202020204" pitchFamily="34" charset="0"/>
              </a:rPr>
              <a:t>and its impact on the environment.</a:t>
            </a:r>
          </a:p>
          <a:p>
            <a:pPr marL="0" marR="0" indent="0">
              <a:lnSpc>
                <a:spcPct val="107000"/>
              </a:lnSpc>
              <a:spcBef>
                <a:spcPts val="0"/>
              </a:spcBef>
              <a:spcAft>
                <a:spcPts val="800"/>
              </a:spcAft>
              <a:buNone/>
            </a:pPr>
            <a:r>
              <a:rPr lang="en-US" sz="2000" kern="100" dirty="0">
                <a:effectLst/>
                <a:latin typeface="+mj-lt"/>
                <a:ea typeface="Calibri" panose="020F0502020204030204" pitchFamily="34" charset="0"/>
                <a:cs typeface="Segoe UI Symbol" panose="020B0502040204020203" pitchFamily="34" charset="0"/>
              </a:rPr>
              <a:t>❑</a:t>
            </a:r>
            <a:r>
              <a:rPr lang="en-US" sz="2000" b="1" kern="100" dirty="0">
                <a:latin typeface="+mj-lt"/>
                <a:ea typeface="Calibri" panose="020F0502020204030204" pitchFamily="34" charset="0"/>
                <a:cs typeface="Arial" panose="020B0604020202020204" pitchFamily="34" charset="0"/>
              </a:rPr>
              <a:t>Security and safety of project personnel</a:t>
            </a:r>
            <a:endParaRPr lang="en-US" sz="2000" dirty="0">
              <a:latin typeface="+mj-lt"/>
            </a:endParaRPr>
          </a:p>
        </p:txBody>
      </p:sp>
    </p:spTree>
    <p:extLst>
      <p:ext uri="{BB962C8B-B14F-4D97-AF65-F5344CB8AC3E}">
        <p14:creationId xmlns:p14="http://schemas.microsoft.com/office/powerpoint/2010/main" val="20217274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346765" y="2864861"/>
            <a:ext cx="7684790" cy="523220"/>
          </a:xfrm>
          <a:prstGeom prst="rect">
            <a:avLst/>
          </a:prstGeom>
          <a:noFill/>
        </p:spPr>
        <p:txBody>
          <a:bodyPr wrap="square">
            <a:spAutoFit/>
          </a:bodyPr>
          <a:lstStyle/>
          <a:p>
            <a:pPr algn="ctr"/>
            <a:r>
              <a:rPr lang="en-US" sz="2800" b="1" dirty="0">
                <a:solidFill>
                  <a:srgbClr val="002060"/>
                </a:solidFill>
                <a:latin typeface="+mj-lt"/>
              </a:rPr>
              <a:t>(7) Commercial Feasibility study</a:t>
            </a:r>
          </a:p>
        </p:txBody>
      </p:sp>
    </p:spTree>
    <p:extLst>
      <p:ext uri="{BB962C8B-B14F-4D97-AF65-F5344CB8AC3E}">
        <p14:creationId xmlns:p14="http://schemas.microsoft.com/office/powerpoint/2010/main" val="34390152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(7) Commercial Feasibility study</a:t>
            </a:r>
          </a:p>
        </p:txBody>
      </p:sp>
      <p:sp>
        <p:nvSpPr>
          <p:cNvPr id="6" name="Content Placeholder 2">
            <a:extLst>
              <a:ext uri="{FF2B5EF4-FFF2-40B4-BE49-F238E27FC236}">
                <a16:creationId xmlns:a16="http://schemas.microsoft.com/office/drawing/2014/main" id="{3F85A093-6B1D-0111-DB6D-48998FB49585}"/>
              </a:ext>
            </a:extLst>
          </p:cNvPr>
          <p:cNvSpPr txBox="1">
            <a:spLocks/>
          </p:cNvSpPr>
          <p:nvPr/>
        </p:nvSpPr>
        <p:spPr>
          <a:xfrm>
            <a:off x="1644536" y="2313252"/>
            <a:ext cx="8729663" cy="335391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7000"/>
              </a:lnSpc>
              <a:spcBef>
                <a:spcPts val="0"/>
              </a:spcBef>
              <a:spcAft>
                <a:spcPts val="800"/>
              </a:spcAft>
            </a:pPr>
            <a:r>
              <a:rPr lang="en-US" sz="2000" kern="100" dirty="0">
                <a:effectLst/>
                <a:latin typeface="+mj-lt"/>
                <a:ea typeface="Calibri" panose="020F0502020204030204" pitchFamily="34" charset="0"/>
                <a:cs typeface="Arial" panose="020B0604020202020204" pitchFamily="34" charset="0"/>
              </a:rPr>
              <a:t>It aims to </a:t>
            </a:r>
            <a:r>
              <a:rPr lang="en-US" sz="2000" b="1" kern="100" dirty="0">
                <a:effectLst/>
                <a:latin typeface="+mj-lt"/>
                <a:ea typeface="Calibri" panose="020F0502020204030204" pitchFamily="34" charset="0"/>
                <a:cs typeface="Arial" panose="020B0604020202020204" pitchFamily="34" charset="0"/>
              </a:rPr>
              <a:t>determine the profitability of the project and</a:t>
            </a:r>
            <a:r>
              <a:rPr lang="en-US" sz="2000" kern="100" dirty="0">
                <a:effectLst/>
                <a:latin typeface="+mj-lt"/>
                <a:ea typeface="Calibri" panose="020F0502020204030204" pitchFamily="34" charset="0"/>
                <a:cs typeface="Arial" panose="020B0604020202020204" pitchFamily="34" charset="0"/>
              </a:rPr>
              <a:t> is considered one of the topics of utmost importance in the feasibility study of projects.</a:t>
            </a:r>
          </a:p>
          <a:p>
            <a:pPr>
              <a:lnSpc>
                <a:spcPct val="107000"/>
              </a:lnSpc>
              <a:spcBef>
                <a:spcPts val="0"/>
              </a:spcBef>
              <a:spcAft>
                <a:spcPts val="800"/>
              </a:spcAft>
            </a:pPr>
            <a:r>
              <a:rPr lang="en-US" sz="2000" kern="100" dirty="0">
                <a:effectLst/>
                <a:latin typeface="+mj-lt"/>
                <a:ea typeface="Calibri" panose="020F0502020204030204" pitchFamily="34" charset="0"/>
                <a:cs typeface="Arial" panose="020B0604020202020204" pitchFamily="34" charset="0"/>
              </a:rPr>
              <a:t>Through it, we know </a:t>
            </a:r>
            <a:r>
              <a:rPr lang="en-US" sz="2000" b="1" kern="100" dirty="0">
                <a:solidFill>
                  <a:srgbClr val="0070C0"/>
                </a:solidFill>
                <a:effectLst/>
                <a:latin typeface="+mj-lt"/>
                <a:ea typeface="Calibri" panose="020F0502020204030204" pitchFamily="34" charset="0"/>
                <a:cs typeface="Arial" panose="020B0604020202020204" pitchFamily="34" charset="0"/>
              </a:rPr>
              <a:t>all the costs </a:t>
            </a:r>
            <a:r>
              <a:rPr lang="en-US" sz="2000" kern="100" dirty="0">
                <a:effectLst/>
                <a:latin typeface="+mj-lt"/>
                <a:ea typeface="Calibri" panose="020F0502020204030204" pitchFamily="34" charset="0"/>
                <a:cs typeface="Arial" panose="020B0604020202020204" pitchFamily="34" charset="0"/>
              </a:rPr>
              <a:t>incurred by the project and </a:t>
            </a:r>
            <a:r>
              <a:rPr lang="en-US" sz="2000" b="1" kern="100" dirty="0">
                <a:solidFill>
                  <a:srgbClr val="0070C0"/>
                </a:solidFill>
                <a:effectLst/>
                <a:latin typeface="+mj-lt"/>
                <a:ea typeface="Calibri" panose="020F0502020204030204" pitchFamily="34" charset="0"/>
                <a:cs typeface="Arial" panose="020B0604020202020204" pitchFamily="34" charset="0"/>
              </a:rPr>
              <a:t>all the returns </a:t>
            </a:r>
            <a:r>
              <a:rPr lang="en-US" sz="2000" kern="100" dirty="0">
                <a:effectLst/>
                <a:latin typeface="+mj-lt"/>
                <a:ea typeface="Calibri" panose="020F0502020204030204" pitchFamily="34" charset="0"/>
                <a:cs typeface="Arial" panose="020B0604020202020204" pitchFamily="34" charset="0"/>
              </a:rPr>
              <a:t>it receives during the life of the project and </a:t>
            </a:r>
            <a:r>
              <a:rPr lang="en-US" sz="2000" b="1" kern="100" dirty="0">
                <a:solidFill>
                  <a:srgbClr val="0070C0"/>
                </a:solidFill>
                <a:effectLst/>
                <a:latin typeface="+mj-lt"/>
                <a:ea typeface="Calibri" panose="020F0502020204030204" pitchFamily="34" charset="0"/>
                <a:cs typeface="Arial" panose="020B0604020202020204" pitchFamily="34" charset="0"/>
              </a:rPr>
              <a:t>compare the cost with the returns </a:t>
            </a:r>
            <a:r>
              <a:rPr lang="en-US" sz="2000" kern="100" dirty="0">
                <a:effectLst/>
                <a:latin typeface="+mj-lt"/>
                <a:ea typeface="Calibri" panose="020F0502020204030204" pitchFamily="34" charset="0"/>
                <a:cs typeface="Arial" panose="020B0604020202020204" pitchFamily="34" charset="0"/>
              </a:rPr>
              <a:t>so that we can know the extent of </a:t>
            </a:r>
            <a:r>
              <a:rPr lang="en-US" sz="2000" b="1" kern="100" dirty="0">
                <a:solidFill>
                  <a:srgbClr val="0070C0"/>
                </a:solidFill>
                <a:effectLst/>
                <a:latin typeface="+mj-lt"/>
                <a:ea typeface="Calibri" panose="020F0502020204030204" pitchFamily="34" charset="0"/>
                <a:cs typeface="Arial" panose="020B0604020202020204" pitchFamily="34" charset="0"/>
              </a:rPr>
              <a:t>the profitability </a:t>
            </a:r>
            <a:r>
              <a:rPr lang="en-US" sz="2000" kern="100" dirty="0">
                <a:effectLst/>
                <a:latin typeface="+mj-lt"/>
                <a:ea typeface="Calibri" panose="020F0502020204030204" pitchFamily="34" charset="0"/>
                <a:cs typeface="Arial" panose="020B0604020202020204" pitchFamily="34" charset="0"/>
              </a:rPr>
              <a:t>of the project or not.</a:t>
            </a:r>
          </a:p>
          <a:p>
            <a:pPr>
              <a:lnSpc>
                <a:spcPct val="107000"/>
              </a:lnSpc>
              <a:spcBef>
                <a:spcPts val="0"/>
              </a:spcBef>
              <a:spcAft>
                <a:spcPts val="800"/>
              </a:spcAft>
            </a:pPr>
            <a:r>
              <a:rPr lang="en-US" sz="2000" kern="100" dirty="0">
                <a:effectLst/>
                <a:latin typeface="+mj-lt"/>
                <a:ea typeface="Calibri" panose="020F0502020204030204" pitchFamily="34" charset="0"/>
                <a:cs typeface="Arial" panose="020B0604020202020204" pitchFamily="34" charset="0"/>
              </a:rPr>
              <a:t>Taking into account the timing of all the costs incurred by the project and all the revenues it collects, so that the costs and revenues are calculated according to the present value concept (the real value).</a:t>
            </a:r>
          </a:p>
        </p:txBody>
      </p:sp>
    </p:spTree>
    <p:extLst>
      <p:ext uri="{BB962C8B-B14F-4D97-AF65-F5344CB8AC3E}">
        <p14:creationId xmlns:p14="http://schemas.microsoft.com/office/powerpoint/2010/main" val="1503943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Summary</a:t>
            </a:r>
          </a:p>
        </p:txBody>
      </p:sp>
      <p:sp>
        <p:nvSpPr>
          <p:cNvPr id="2" name="Content Placeholder 2">
            <a:extLst>
              <a:ext uri="{FF2B5EF4-FFF2-40B4-BE49-F238E27FC236}">
                <a16:creationId xmlns:a16="http://schemas.microsoft.com/office/drawing/2014/main" id="{97B29D98-7AD3-7345-82A3-8F6A70145B53}"/>
              </a:ext>
            </a:extLst>
          </p:cNvPr>
          <p:cNvSpPr txBox="1">
            <a:spLocks/>
          </p:cNvSpPr>
          <p:nvPr/>
        </p:nvSpPr>
        <p:spPr>
          <a:xfrm>
            <a:off x="1014564" y="2163410"/>
            <a:ext cx="9996488" cy="359310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a:lnSpc>
                <a:spcPct val="107000"/>
              </a:lnSpc>
              <a:spcBef>
                <a:spcPts val="0"/>
              </a:spcBef>
              <a:spcAft>
                <a:spcPts val="800"/>
              </a:spcAft>
            </a:pPr>
            <a:r>
              <a:rPr lang="en-US" sz="2000" b="1" kern="100" dirty="0">
                <a:effectLst/>
                <a:latin typeface="+mj-lt"/>
                <a:ea typeface="Calibri" panose="020F0502020204030204" pitchFamily="34" charset="0"/>
                <a:cs typeface="Arial" panose="020B0604020202020204" pitchFamily="34" charset="0"/>
              </a:rPr>
              <a:t>The project feasibility study (definition, benefits, constraints, Data Sources, and types)</a:t>
            </a:r>
          </a:p>
          <a:p>
            <a:pPr marL="800100" lvl="1" indent="-342900">
              <a:lnSpc>
                <a:spcPct val="107000"/>
              </a:lnSpc>
              <a:spcBef>
                <a:spcPts val="0"/>
              </a:spcBef>
              <a:spcAft>
                <a:spcPts val="800"/>
              </a:spcAft>
              <a:buFont typeface="Times New Roman" panose="02020603050405020304" pitchFamily="18" charset="0"/>
              <a:buChar char="•"/>
              <a:tabLst>
                <a:tab pos="457200" algn="l"/>
              </a:tabLst>
            </a:pPr>
            <a:r>
              <a:rPr lang="en-US" sz="2000" kern="100" dirty="0">
                <a:effectLst/>
                <a:latin typeface="+mj-lt"/>
                <a:ea typeface="Calibri" panose="020F0502020204030204" pitchFamily="34" charset="0"/>
                <a:cs typeface="Arial" panose="020B0604020202020204" pitchFamily="34" charset="0"/>
              </a:rPr>
              <a:t>Market Feasibility</a:t>
            </a:r>
          </a:p>
          <a:p>
            <a:pPr marL="800100" lvl="1" indent="-342900">
              <a:lnSpc>
                <a:spcPct val="107000"/>
              </a:lnSpc>
              <a:spcBef>
                <a:spcPts val="0"/>
              </a:spcBef>
              <a:spcAft>
                <a:spcPts val="800"/>
              </a:spcAft>
              <a:buFont typeface="Times New Roman" panose="02020603050405020304" pitchFamily="18" charset="0"/>
              <a:buChar char="•"/>
              <a:tabLst>
                <a:tab pos="457200" algn="l"/>
              </a:tabLst>
            </a:pPr>
            <a:r>
              <a:rPr lang="en-US" sz="2000" kern="100" dirty="0">
                <a:effectLst/>
                <a:latin typeface="+mj-lt"/>
                <a:ea typeface="Calibri" panose="020F0502020204030204" pitchFamily="34" charset="0"/>
                <a:cs typeface="Arial" panose="020B0604020202020204" pitchFamily="34" charset="0"/>
              </a:rPr>
              <a:t>Technical Feasibility</a:t>
            </a:r>
          </a:p>
          <a:p>
            <a:pPr marL="800100" lvl="1" indent="-342900">
              <a:lnSpc>
                <a:spcPct val="107000"/>
              </a:lnSpc>
              <a:spcBef>
                <a:spcPts val="0"/>
              </a:spcBef>
              <a:spcAft>
                <a:spcPts val="800"/>
              </a:spcAft>
              <a:buFont typeface="Times New Roman" panose="02020603050405020304" pitchFamily="18" charset="0"/>
              <a:buChar char="•"/>
              <a:tabLst>
                <a:tab pos="457200" algn="l"/>
              </a:tabLst>
            </a:pPr>
            <a:r>
              <a:rPr lang="en-US" sz="2000" kern="100" dirty="0">
                <a:effectLst/>
                <a:latin typeface="+mj-lt"/>
                <a:ea typeface="Calibri" panose="020F0502020204030204" pitchFamily="34" charset="0"/>
                <a:cs typeface="Arial" panose="020B0604020202020204" pitchFamily="34" charset="0"/>
              </a:rPr>
              <a:t>Financial Feasibility</a:t>
            </a:r>
          </a:p>
          <a:p>
            <a:pPr marL="800100" lvl="1" indent="-342900">
              <a:lnSpc>
                <a:spcPct val="107000"/>
              </a:lnSpc>
              <a:spcBef>
                <a:spcPts val="0"/>
              </a:spcBef>
              <a:spcAft>
                <a:spcPts val="800"/>
              </a:spcAft>
              <a:buFont typeface="Times New Roman" panose="02020603050405020304" pitchFamily="18" charset="0"/>
              <a:buChar char="•"/>
              <a:tabLst>
                <a:tab pos="457200" algn="l"/>
              </a:tabLst>
            </a:pPr>
            <a:r>
              <a:rPr lang="en-US" sz="2000" kern="100" dirty="0">
                <a:effectLst/>
                <a:latin typeface="+mj-lt"/>
                <a:ea typeface="Calibri" panose="020F0502020204030204" pitchFamily="34" charset="0"/>
                <a:cs typeface="Arial" panose="020B0604020202020204" pitchFamily="34" charset="0"/>
              </a:rPr>
              <a:t>legal Feasibility</a:t>
            </a:r>
          </a:p>
          <a:p>
            <a:pPr marL="800100" lvl="1" indent="-342900">
              <a:lnSpc>
                <a:spcPct val="107000"/>
              </a:lnSpc>
              <a:spcBef>
                <a:spcPts val="0"/>
              </a:spcBef>
              <a:spcAft>
                <a:spcPts val="800"/>
              </a:spcAft>
              <a:buFont typeface="Times New Roman" panose="02020603050405020304" pitchFamily="18" charset="0"/>
              <a:buChar char="•"/>
              <a:tabLst>
                <a:tab pos="457200" algn="l"/>
              </a:tabLst>
            </a:pPr>
            <a:r>
              <a:rPr lang="en-US" sz="2000" kern="100" dirty="0">
                <a:effectLst/>
                <a:latin typeface="+mj-lt"/>
                <a:ea typeface="Calibri" panose="020F0502020204030204" pitchFamily="34" charset="0"/>
                <a:cs typeface="Arial" panose="020B0604020202020204" pitchFamily="34" charset="0"/>
              </a:rPr>
              <a:t>Administrative Feasibility</a:t>
            </a:r>
          </a:p>
          <a:p>
            <a:pPr marL="800100" lvl="1" indent="-342900">
              <a:lnSpc>
                <a:spcPct val="107000"/>
              </a:lnSpc>
              <a:spcBef>
                <a:spcPts val="0"/>
              </a:spcBef>
              <a:spcAft>
                <a:spcPts val="800"/>
              </a:spcAft>
              <a:buFont typeface="Times New Roman" panose="02020603050405020304" pitchFamily="18" charset="0"/>
              <a:buChar char="•"/>
              <a:tabLst>
                <a:tab pos="457200" algn="l"/>
              </a:tabLst>
            </a:pPr>
            <a:r>
              <a:rPr lang="en-US" sz="2000" kern="100" dirty="0">
                <a:effectLst/>
                <a:latin typeface="+mj-lt"/>
                <a:ea typeface="Calibri" panose="020F0502020204030204" pitchFamily="34" charset="0"/>
                <a:cs typeface="Arial" panose="020B0604020202020204" pitchFamily="34" charset="0"/>
              </a:rPr>
              <a:t>Environmental Feasibility</a:t>
            </a:r>
          </a:p>
          <a:p>
            <a:pPr marL="800100" lvl="1" indent="-342900">
              <a:lnSpc>
                <a:spcPct val="107000"/>
              </a:lnSpc>
              <a:spcBef>
                <a:spcPts val="0"/>
              </a:spcBef>
              <a:spcAft>
                <a:spcPts val="800"/>
              </a:spcAft>
              <a:buFont typeface="Times New Roman" panose="02020603050405020304" pitchFamily="18" charset="0"/>
              <a:buChar char="•"/>
              <a:tabLst>
                <a:tab pos="457200" algn="l"/>
              </a:tabLst>
            </a:pPr>
            <a:r>
              <a:rPr lang="en-US" sz="2000" kern="100" dirty="0">
                <a:effectLst/>
                <a:latin typeface="+mj-lt"/>
                <a:ea typeface="Calibri" panose="020F0502020204030204" pitchFamily="34" charset="0"/>
                <a:cs typeface="Arial" panose="020B0604020202020204" pitchFamily="34" charset="0"/>
              </a:rPr>
              <a:t>Commercial profitability study</a:t>
            </a:r>
          </a:p>
          <a:p>
            <a:pPr marL="0" indent="0">
              <a:buFont typeface="Arial" panose="020B0604020202020204" pitchFamily="34" charset="0"/>
              <a:buNone/>
            </a:pPr>
            <a:endParaRPr lang="en-US" dirty="0">
              <a:latin typeface="+mj-lt"/>
            </a:endParaRPr>
          </a:p>
        </p:txBody>
      </p:sp>
    </p:spTree>
    <p:extLst>
      <p:ext uri="{BB962C8B-B14F-4D97-AF65-F5344CB8AC3E}">
        <p14:creationId xmlns:p14="http://schemas.microsoft.com/office/powerpoint/2010/main" val="23408550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How to Use Open-Ended Survey Questions +25 Examples | SurveyLegend">
            <a:extLst>
              <a:ext uri="{FF2B5EF4-FFF2-40B4-BE49-F238E27FC236}">
                <a16:creationId xmlns:a16="http://schemas.microsoft.com/office/drawing/2014/main" id="{09F193E0-8FD7-908D-5431-A7ECBAA77DDD}"/>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2537885" y="1903342"/>
            <a:ext cx="6726740" cy="40325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505916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graphicFrame>
        <p:nvGraphicFramePr>
          <p:cNvPr id="2" name="Table 1">
            <a:extLst>
              <a:ext uri="{FF2B5EF4-FFF2-40B4-BE49-F238E27FC236}">
                <a16:creationId xmlns:a16="http://schemas.microsoft.com/office/drawing/2014/main" id="{4FB44F46-3F17-D438-94B0-102B119D9063}"/>
              </a:ext>
            </a:extLst>
          </p:cNvPr>
          <p:cNvGraphicFramePr>
            <a:graphicFrameLocks noGrp="1"/>
          </p:cNvGraphicFramePr>
          <p:nvPr>
            <p:extLst>
              <p:ext uri="{D42A27DB-BD31-4B8C-83A1-F6EECF244321}">
                <p14:modId xmlns:p14="http://schemas.microsoft.com/office/powerpoint/2010/main" val="3957190827"/>
              </p:ext>
            </p:extLst>
          </p:nvPr>
        </p:nvGraphicFramePr>
        <p:xfrm>
          <a:off x="1357314" y="2223738"/>
          <a:ext cx="9544050" cy="3352800"/>
        </p:xfrm>
        <a:graphic>
          <a:graphicData uri="http://schemas.openxmlformats.org/drawingml/2006/table">
            <a:tbl>
              <a:tblPr firstRow="1" firstCol="1" bandRow="1"/>
              <a:tblGrid>
                <a:gridCol w="9544050">
                  <a:extLst>
                    <a:ext uri="{9D8B030D-6E8A-4147-A177-3AD203B41FA5}">
                      <a16:colId xmlns:a16="http://schemas.microsoft.com/office/drawing/2014/main" val="849119081"/>
                    </a:ext>
                  </a:extLst>
                </a:gridCol>
              </a:tblGrid>
              <a:tr h="0">
                <a:tc>
                  <a:txBody>
                    <a:bodyPr/>
                    <a:lstStyle/>
                    <a:p>
                      <a:pPr marL="0" marR="0">
                        <a:spcBef>
                          <a:spcPts val="0"/>
                        </a:spcBef>
                        <a:spcAft>
                          <a:spcPts val="0"/>
                        </a:spcAft>
                      </a:pPr>
                      <a:r>
                        <a:rPr lang="en-US" sz="2000" b="1" dirty="0">
                          <a:solidFill>
                            <a:srgbClr val="002060"/>
                          </a:solidFill>
                          <a:effectLst/>
                          <a:latin typeface="Alexandria"/>
                          <a:ea typeface="Times New Roman" panose="02020603050405020304" pitchFamily="18" charset="0"/>
                          <a:cs typeface="Arial" panose="020B0604020202020204" pitchFamily="34" charset="0"/>
                        </a:rPr>
                        <a:t>Which of the following is not the purpose of feasibility study?</a:t>
                      </a:r>
                      <a:endParaRPr lang="en-US" sz="2000" dirty="0">
                        <a:solidFill>
                          <a:srgbClr val="002060"/>
                        </a:solidFill>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Establish market trends</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Provide quality information for decision making</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Give focus to the project and outline alternatives</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Specify business alterative</a:t>
                      </a:r>
                    </a:p>
                    <a:p>
                      <a:pPr marL="0" marR="0">
                        <a:spcBef>
                          <a:spcPts val="0"/>
                        </a:spcBef>
                        <a:spcAft>
                          <a:spcPts val="0"/>
                        </a:spcAft>
                      </a:pPr>
                      <a:endParaRPr lang="en-US" sz="2000" dirty="0">
                        <a:effectLst/>
                        <a:latin typeface="Alexandria"/>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94849748"/>
                  </a:ext>
                </a:extLst>
              </a:tr>
              <a:tr h="0">
                <a:tc>
                  <a:txBody>
                    <a:bodyPr/>
                    <a:lstStyle/>
                    <a:p>
                      <a:pPr marL="0" marR="0">
                        <a:spcBef>
                          <a:spcPts val="0"/>
                        </a:spcBef>
                        <a:spcAft>
                          <a:spcPts val="0"/>
                        </a:spcAft>
                      </a:pPr>
                      <a:r>
                        <a:rPr lang="en-US" sz="2000" b="1" dirty="0">
                          <a:solidFill>
                            <a:srgbClr val="002060"/>
                          </a:solidFill>
                          <a:effectLst/>
                          <a:latin typeface="Alexandria"/>
                          <a:ea typeface="Times New Roman" panose="02020603050405020304" pitchFamily="18" charset="0"/>
                          <a:cs typeface="Arial" panose="020B0604020202020204" pitchFamily="34" charset="0"/>
                        </a:rPr>
                        <a:t>Which of the following is included in the composition of feasibility study?</a:t>
                      </a:r>
                      <a:endParaRPr lang="en-US" sz="2000" dirty="0">
                        <a:solidFill>
                          <a:srgbClr val="002060"/>
                        </a:solidFill>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Financial feasibility study</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Demographic feasibility study</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Physical feasibility study</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Resources feasibility study</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62682799"/>
                  </a:ext>
                </a:extLst>
              </a:tr>
            </a:tbl>
          </a:graphicData>
        </a:graphic>
      </p:graphicFrame>
    </p:spTree>
    <p:extLst>
      <p:ext uri="{BB962C8B-B14F-4D97-AF65-F5344CB8AC3E}">
        <p14:creationId xmlns:p14="http://schemas.microsoft.com/office/powerpoint/2010/main" val="24523129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graphicFrame>
        <p:nvGraphicFramePr>
          <p:cNvPr id="6" name="Table 5">
            <a:extLst>
              <a:ext uri="{FF2B5EF4-FFF2-40B4-BE49-F238E27FC236}">
                <a16:creationId xmlns:a16="http://schemas.microsoft.com/office/drawing/2014/main" id="{A52EF28C-6395-2644-BB72-78D77AADB7F0}"/>
              </a:ext>
            </a:extLst>
          </p:cNvPr>
          <p:cNvGraphicFramePr>
            <a:graphicFrameLocks noGrp="1"/>
          </p:cNvGraphicFramePr>
          <p:nvPr>
            <p:extLst>
              <p:ext uri="{D42A27DB-BD31-4B8C-83A1-F6EECF244321}">
                <p14:modId xmlns:p14="http://schemas.microsoft.com/office/powerpoint/2010/main" val="1967123413"/>
              </p:ext>
            </p:extLst>
          </p:nvPr>
        </p:nvGraphicFramePr>
        <p:xfrm>
          <a:off x="1644536" y="2223738"/>
          <a:ext cx="8348646" cy="3048000"/>
        </p:xfrm>
        <a:graphic>
          <a:graphicData uri="http://schemas.openxmlformats.org/drawingml/2006/table">
            <a:tbl>
              <a:tblPr firstRow="1" firstCol="1" bandRow="1"/>
              <a:tblGrid>
                <a:gridCol w="8348646">
                  <a:extLst>
                    <a:ext uri="{9D8B030D-6E8A-4147-A177-3AD203B41FA5}">
                      <a16:colId xmlns:a16="http://schemas.microsoft.com/office/drawing/2014/main" val="634161047"/>
                    </a:ext>
                  </a:extLst>
                </a:gridCol>
              </a:tblGrid>
              <a:tr h="0">
                <a:tc>
                  <a:txBody>
                    <a:bodyPr/>
                    <a:lstStyle/>
                    <a:p>
                      <a:pPr marL="0" marR="0">
                        <a:spcBef>
                          <a:spcPts val="0"/>
                        </a:spcBef>
                        <a:spcAft>
                          <a:spcPts val="0"/>
                        </a:spcAft>
                      </a:pPr>
                      <a:r>
                        <a:rPr lang="en-US" sz="2000" b="1" dirty="0">
                          <a:solidFill>
                            <a:srgbClr val="002060"/>
                          </a:solidFill>
                          <a:effectLst/>
                          <a:latin typeface="Alexandria"/>
                          <a:ea typeface="Times New Roman" panose="02020603050405020304" pitchFamily="18" charset="0"/>
                          <a:cs typeface="Arial" panose="020B0604020202020204" pitchFamily="34" charset="0"/>
                        </a:rPr>
                        <a:t>Which of the following is among aspects of technical feasibility study?</a:t>
                      </a:r>
                      <a:endParaRPr lang="en-US" sz="2000" dirty="0">
                        <a:solidFill>
                          <a:srgbClr val="002060"/>
                        </a:solidFill>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Location</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Demand</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Security</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Instruction</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199592959"/>
                  </a:ext>
                </a:extLst>
              </a:tr>
              <a:tr h="0">
                <a:tc>
                  <a:txBody>
                    <a:bodyPr/>
                    <a:lstStyle/>
                    <a:p>
                      <a:pPr marL="0" marR="0">
                        <a:spcBef>
                          <a:spcPts val="0"/>
                        </a:spcBef>
                        <a:spcAft>
                          <a:spcPts val="0"/>
                        </a:spcAft>
                      </a:pPr>
                      <a:r>
                        <a:rPr lang="en-US" sz="2000" b="1" dirty="0">
                          <a:solidFill>
                            <a:srgbClr val="002060"/>
                          </a:solidFill>
                          <a:effectLst/>
                          <a:latin typeface="Alexandria"/>
                          <a:ea typeface="Times New Roman" panose="02020603050405020304" pitchFamily="18" charset="0"/>
                          <a:cs typeface="Arial" panose="020B0604020202020204" pitchFamily="34" charset="0"/>
                        </a:rPr>
                        <a:t>________ is the process of determining whether a project idea is viable.</a:t>
                      </a:r>
                      <a:endParaRPr lang="en-US" sz="2000" dirty="0">
                        <a:solidFill>
                          <a:srgbClr val="002060"/>
                        </a:solidFill>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Feasibility study</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Opportunity recognition</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Viability analysis</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Achievability analysis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62583714"/>
                  </a:ext>
                </a:extLst>
              </a:tr>
            </a:tbl>
          </a:graphicData>
        </a:graphic>
      </p:graphicFrame>
    </p:spTree>
    <p:extLst>
      <p:ext uri="{BB962C8B-B14F-4D97-AF65-F5344CB8AC3E}">
        <p14:creationId xmlns:p14="http://schemas.microsoft.com/office/powerpoint/2010/main" val="23405687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graphicFrame>
        <p:nvGraphicFramePr>
          <p:cNvPr id="2" name="Table 1">
            <a:extLst>
              <a:ext uri="{FF2B5EF4-FFF2-40B4-BE49-F238E27FC236}">
                <a16:creationId xmlns:a16="http://schemas.microsoft.com/office/drawing/2014/main" id="{3E8046B6-B4D4-255E-4B1B-628B3C528CFB}"/>
              </a:ext>
            </a:extLst>
          </p:cNvPr>
          <p:cNvGraphicFramePr>
            <a:graphicFrameLocks noGrp="1"/>
          </p:cNvGraphicFramePr>
          <p:nvPr>
            <p:extLst>
              <p:ext uri="{D42A27DB-BD31-4B8C-83A1-F6EECF244321}">
                <p14:modId xmlns:p14="http://schemas.microsoft.com/office/powerpoint/2010/main" val="1182042291"/>
              </p:ext>
            </p:extLst>
          </p:nvPr>
        </p:nvGraphicFramePr>
        <p:xfrm>
          <a:off x="865585" y="2018487"/>
          <a:ext cx="10460829" cy="3962400"/>
        </p:xfrm>
        <a:graphic>
          <a:graphicData uri="http://schemas.openxmlformats.org/drawingml/2006/table">
            <a:tbl>
              <a:tblPr firstRow="1" firstCol="1" bandRow="1"/>
              <a:tblGrid>
                <a:gridCol w="10460829">
                  <a:extLst>
                    <a:ext uri="{9D8B030D-6E8A-4147-A177-3AD203B41FA5}">
                      <a16:colId xmlns:a16="http://schemas.microsoft.com/office/drawing/2014/main" val="3261012651"/>
                    </a:ext>
                  </a:extLst>
                </a:gridCol>
              </a:tblGrid>
              <a:tr h="1443361">
                <a:tc>
                  <a:txBody>
                    <a:bodyPr/>
                    <a:lstStyle/>
                    <a:p>
                      <a:pPr marL="0" marR="0">
                        <a:spcBef>
                          <a:spcPts val="0"/>
                        </a:spcBef>
                        <a:spcAft>
                          <a:spcPts val="0"/>
                        </a:spcAft>
                      </a:pPr>
                      <a:r>
                        <a:rPr lang="en-US" sz="2000" b="1" dirty="0">
                          <a:solidFill>
                            <a:srgbClr val="002060"/>
                          </a:solidFill>
                          <a:effectLst/>
                          <a:latin typeface="Alexandria"/>
                          <a:ea typeface="Times New Roman" panose="02020603050405020304" pitchFamily="18" charset="0"/>
                          <a:cs typeface="Arial" panose="020B0604020202020204" pitchFamily="34" charset="0"/>
                        </a:rPr>
                        <a:t>________ feasibility study is a quick financial assessment of the viability of a project idea.</a:t>
                      </a:r>
                      <a:endParaRPr lang="en-US" sz="2000" dirty="0">
                        <a:solidFill>
                          <a:srgbClr val="002060"/>
                        </a:solidFill>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Financial  </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Organizational</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Institutional</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Product/service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17507488"/>
                  </a:ext>
                </a:extLst>
              </a:tr>
              <a:tr h="2334014">
                <a:tc>
                  <a:txBody>
                    <a:bodyPr/>
                    <a:lstStyle/>
                    <a:p>
                      <a:pPr marL="0" marR="0">
                        <a:spcBef>
                          <a:spcPts val="0"/>
                        </a:spcBef>
                        <a:spcAft>
                          <a:spcPts val="0"/>
                        </a:spcAft>
                      </a:pPr>
                      <a:r>
                        <a:rPr lang="en-US" sz="2000" b="1" i="1" dirty="0">
                          <a:solidFill>
                            <a:srgbClr val="002060"/>
                          </a:solidFill>
                          <a:effectLst/>
                          <a:latin typeface="Alexandria"/>
                          <a:ea typeface="Times New Roman" panose="02020603050405020304" pitchFamily="18" charset="0"/>
                          <a:cs typeface="Arial" panose="020B0604020202020204" pitchFamily="34" charset="0"/>
                        </a:rPr>
                        <a:t>"Measures whether the organization has or can obtain the hardware, software, and people needed to deliver and then support the proposed information system."</a:t>
                      </a:r>
                      <a:endParaRPr lang="en-US" sz="2000" dirty="0">
                        <a:solidFill>
                          <a:srgbClr val="002060"/>
                        </a:solidFill>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US" sz="2000" b="1" dirty="0">
                          <a:solidFill>
                            <a:srgbClr val="002060"/>
                          </a:solidFill>
                          <a:effectLst/>
                          <a:latin typeface="Alexandria"/>
                          <a:ea typeface="Times New Roman" panose="02020603050405020304" pitchFamily="18" charset="0"/>
                          <a:cs typeface="Arial" panose="020B0604020202020204" pitchFamily="34" charset="0"/>
                        </a:rPr>
                        <a:t>The above statement describes one of the 4 feasibility assessments done by a System Analyst.  what is the feasibility assessment about?</a:t>
                      </a:r>
                      <a:endParaRPr lang="en-US" sz="2000" dirty="0">
                        <a:solidFill>
                          <a:srgbClr val="002060"/>
                        </a:solidFill>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Technical feasibility</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Financial feasibility</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Economic feasibility</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Operational feasibility</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12527426"/>
                  </a:ext>
                </a:extLst>
              </a:tr>
            </a:tbl>
          </a:graphicData>
        </a:graphic>
      </p:graphicFrame>
    </p:spTree>
    <p:extLst>
      <p:ext uri="{BB962C8B-B14F-4D97-AF65-F5344CB8AC3E}">
        <p14:creationId xmlns:p14="http://schemas.microsoft.com/office/powerpoint/2010/main" val="6084201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graphicFrame>
        <p:nvGraphicFramePr>
          <p:cNvPr id="2" name="Table 1">
            <a:extLst>
              <a:ext uri="{FF2B5EF4-FFF2-40B4-BE49-F238E27FC236}">
                <a16:creationId xmlns:a16="http://schemas.microsoft.com/office/drawing/2014/main" id="{A3E9B80D-5B4B-4297-DA34-B221A7E9A5BE}"/>
              </a:ext>
            </a:extLst>
          </p:cNvPr>
          <p:cNvGraphicFramePr>
            <a:graphicFrameLocks noGrp="1"/>
          </p:cNvGraphicFramePr>
          <p:nvPr>
            <p:extLst>
              <p:ext uri="{D42A27DB-BD31-4B8C-83A1-F6EECF244321}">
                <p14:modId xmlns:p14="http://schemas.microsoft.com/office/powerpoint/2010/main" val="1872457227"/>
              </p:ext>
            </p:extLst>
          </p:nvPr>
        </p:nvGraphicFramePr>
        <p:xfrm>
          <a:off x="1594557" y="2166158"/>
          <a:ext cx="8216124" cy="3657600"/>
        </p:xfrm>
        <a:graphic>
          <a:graphicData uri="http://schemas.openxmlformats.org/drawingml/2006/table">
            <a:tbl>
              <a:tblPr firstRow="1" firstCol="1" bandRow="1"/>
              <a:tblGrid>
                <a:gridCol w="8216124">
                  <a:extLst>
                    <a:ext uri="{9D8B030D-6E8A-4147-A177-3AD203B41FA5}">
                      <a16:colId xmlns:a16="http://schemas.microsoft.com/office/drawing/2014/main" val="1887333311"/>
                    </a:ext>
                  </a:extLst>
                </a:gridCol>
              </a:tblGrid>
              <a:tr h="0">
                <a:tc>
                  <a:txBody>
                    <a:bodyPr/>
                    <a:lstStyle/>
                    <a:p>
                      <a:pPr marL="0" marR="0">
                        <a:spcBef>
                          <a:spcPts val="0"/>
                        </a:spcBef>
                        <a:spcAft>
                          <a:spcPts val="0"/>
                        </a:spcAft>
                      </a:pPr>
                      <a:r>
                        <a:rPr lang="en-US" sz="2000" b="1" dirty="0">
                          <a:solidFill>
                            <a:srgbClr val="002060"/>
                          </a:solidFill>
                          <a:effectLst/>
                          <a:latin typeface="Alexandria"/>
                          <a:ea typeface="Times New Roman" panose="02020603050405020304" pitchFamily="18" charset="0"/>
                          <a:cs typeface="Arial" panose="020B0604020202020204" pitchFamily="34" charset="0"/>
                        </a:rPr>
                        <a:t>Talking to industry experts, obtaining feedback from prospective customers, and administering surveys are examples of ________ research.</a:t>
                      </a:r>
                      <a:endParaRPr lang="en-US" sz="2000" dirty="0">
                        <a:solidFill>
                          <a:srgbClr val="002060"/>
                        </a:solidFill>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primary</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secondary</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derivative</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fundamental</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78572713"/>
                  </a:ext>
                </a:extLst>
              </a:tr>
              <a:tr h="0">
                <a:tc>
                  <a:txBody>
                    <a:bodyPr/>
                    <a:lstStyle/>
                    <a:p>
                      <a:pPr marL="0" marR="0">
                        <a:spcBef>
                          <a:spcPts val="0"/>
                        </a:spcBef>
                        <a:spcAft>
                          <a:spcPts val="0"/>
                        </a:spcAft>
                      </a:pPr>
                      <a:r>
                        <a:rPr lang="en-US" sz="2000" b="1" dirty="0">
                          <a:solidFill>
                            <a:srgbClr val="002060"/>
                          </a:solidFill>
                          <a:effectLst/>
                          <a:latin typeface="Alexandria"/>
                          <a:ea typeface="Times New Roman" panose="02020603050405020304" pitchFamily="18" charset="0"/>
                          <a:cs typeface="Arial" panose="020B0604020202020204" pitchFamily="34" charset="0"/>
                        </a:rPr>
                        <a:t>Trade journals, industry-related publications, government statistics, and competitors' Web sites are examples of ________ research.</a:t>
                      </a:r>
                      <a:endParaRPr lang="en-US" sz="2000" dirty="0">
                        <a:solidFill>
                          <a:srgbClr val="002060"/>
                        </a:solidFill>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secondary</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primary</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derivative</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fundamental</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16890767"/>
                  </a:ext>
                </a:extLst>
              </a:tr>
            </a:tbl>
          </a:graphicData>
        </a:graphic>
      </p:graphicFrame>
    </p:spTree>
    <p:extLst>
      <p:ext uri="{BB962C8B-B14F-4D97-AF65-F5344CB8AC3E}">
        <p14:creationId xmlns:p14="http://schemas.microsoft.com/office/powerpoint/2010/main" val="3591534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graphicFrame>
        <p:nvGraphicFramePr>
          <p:cNvPr id="2" name="Table 1">
            <a:extLst>
              <a:ext uri="{FF2B5EF4-FFF2-40B4-BE49-F238E27FC236}">
                <a16:creationId xmlns:a16="http://schemas.microsoft.com/office/drawing/2014/main" id="{1EF96C9C-05FB-4E30-FC80-5B1D13DE3B54}"/>
              </a:ext>
            </a:extLst>
          </p:cNvPr>
          <p:cNvGraphicFramePr>
            <a:graphicFrameLocks noGrp="1"/>
          </p:cNvGraphicFramePr>
          <p:nvPr>
            <p:extLst>
              <p:ext uri="{D42A27DB-BD31-4B8C-83A1-F6EECF244321}">
                <p14:modId xmlns:p14="http://schemas.microsoft.com/office/powerpoint/2010/main" val="4267116490"/>
              </p:ext>
            </p:extLst>
          </p:nvPr>
        </p:nvGraphicFramePr>
        <p:xfrm>
          <a:off x="2058383" y="2294968"/>
          <a:ext cx="7752298" cy="3048000"/>
        </p:xfrm>
        <a:graphic>
          <a:graphicData uri="http://schemas.openxmlformats.org/drawingml/2006/table">
            <a:tbl>
              <a:tblPr firstRow="1" firstCol="1" bandRow="1"/>
              <a:tblGrid>
                <a:gridCol w="7752298">
                  <a:extLst>
                    <a:ext uri="{9D8B030D-6E8A-4147-A177-3AD203B41FA5}">
                      <a16:colId xmlns:a16="http://schemas.microsoft.com/office/drawing/2014/main" val="710405250"/>
                    </a:ext>
                  </a:extLst>
                </a:gridCol>
              </a:tblGrid>
              <a:tr h="0">
                <a:tc>
                  <a:txBody>
                    <a:bodyPr/>
                    <a:lstStyle/>
                    <a:p>
                      <a:pPr marL="0" marR="0">
                        <a:spcBef>
                          <a:spcPts val="0"/>
                        </a:spcBef>
                        <a:spcAft>
                          <a:spcPts val="0"/>
                        </a:spcAft>
                      </a:pPr>
                      <a:r>
                        <a:rPr lang="en-US" sz="2000" b="1" dirty="0">
                          <a:solidFill>
                            <a:srgbClr val="002060"/>
                          </a:solidFill>
                          <a:effectLst/>
                          <a:latin typeface="Alexandria"/>
                          <a:ea typeface="Times New Roman" panose="02020603050405020304" pitchFamily="18" charset="0"/>
                          <a:cs typeface="Arial" panose="020B0604020202020204" pitchFamily="34" charset="0"/>
                        </a:rPr>
                        <a:t>What is an example of secondary research?</a:t>
                      </a:r>
                      <a:endParaRPr lang="en-US" sz="2000" dirty="0">
                        <a:solidFill>
                          <a:srgbClr val="002060"/>
                        </a:solidFill>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Newspaper</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Focus Group</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Observation</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Questionnaire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064945013"/>
                  </a:ext>
                </a:extLst>
              </a:tr>
              <a:tr h="0">
                <a:tc>
                  <a:txBody>
                    <a:bodyPr/>
                    <a:lstStyle/>
                    <a:p>
                      <a:pPr marL="0" marR="0">
                        <a:spcBef>
                          <a:spcPts val="0"/>
                        </a:spcBef>
                        <a:spcAft>
                          <a:spcPts val="0"/>
                        </a:spcAft>
                      </a:pPr>
                      <a:r>
                        <a:rPr lang="en-US" sz="2000" b="1" dirty="0">
                          <a:solidFill>
                            <a:srgbClr val="002060"/>
                          </a:solidFill>
                          <a:effectLst/>
                          <a:latin typeface="Alexandria"/>
                          <a:ea typeface="Times New Roman" panose="02020603050405020304" pitchFamily="18" charset="0"/>
                          <a:cs typeface="Arial" panose="020B0604020202020204" pitchFamily="34" charset="0"/>
                        </a:rPr>
                        <a:t>What is an example of primary research?</a:t>
                      </a:r>
                      <a:endParaRPr lang="en-US" sz="2000" dirty="0">
                        <a:solidFill>
                          <a:srgbClr val="002060"/>
                        </a:solidFill>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Observation</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Magazine</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Newspaper</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Government statistics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72696957"/>
                  </a:ext>
                </a:extLst>
              </a:tr>
            </a:tbl>
          </a:graphicData>
        </a:graphic>
      </p:graphicFrame>
    </p:spTree>
    <p:extLst>
      <p:ext uri="{BB962C8B-B14F-4D97-AF65-F5344CB8AC3E}">
        <p14:creationId xmlns:p14="http://schemas.microsoft.com/office/powerpoint/2010/main" val="24657636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graphicFrame>
        <p:nvGraphicFramePr>
          <p:cNvPr id="2" name="Table 1">
            <a:extLst>
              <a:ext uri="{FF2B5EF4-FFF2-40B4-BE49-F238E27FC236}">
                <a16:creationId xmlns:a16="http://schemas.microsoft.com/office/drawing/2014/main" id="{2A87BD4D-A58E-BFAF-3746-F041FC4DEEE6}"/>
              </a:ext>
            </a:extLst>
          </p:cNvPr>
          <p:cNvGraphicFramePr>
            <a:graphicFrameLocks noGrp="1"/>
          </p:cNvGraphicFramePr>
          <p:nvPr>
            <p:extLst>
              <p:ext uri="{D42A27DB-BD31-4B8C-83A1-F6EECF244321}">
                <p14:modId xmlns:p14="http://schemas.microsoft.com/office/powerpoint/2010/main" val="2015144327"/>
              </p:ext>
            </p:extLst>
          </p:nvPr>
        </p:nvGraphicFramePr>
        <p:xfrm>
          <a:off x="1795781" y="2338120"/>
          <a:ext cx="8600438" cy="3352800"/>
        </p:xfrm>
        <a:graphic>
          <a:graphicData uri="http://schemas.openxmlformats.org/drawingml/2006/table">
            <a:tbl>
              <a:tblPr firstRow="1" firstCol="1" bandRow="1"/>
              <a:tblGrid>
                <a:gridCol w="8600438">
                  <a:extLst>
                    <a:ext uri="{9D8B030D-6E8A-4147-A177-3AD203B41FA5}">
                      <a16:colId xmlns:a16="http://schemas.microsoft.com/office/drawing/2014/main" val="420703165"/>
                    </a:ext>
                  </a:extLst>
                </a:gridCol>
              </a:tblGrid>
              <a:tr h="0">
                <a:tc>
                  <a:txBody>
                    <a:bodyPr/>
                    <a:lstStyle/>
                    <a:p>
                      <a:pPr marL="0" marR="0">
                        <a:spcBef>
                          <a:spcPts val="0"/>
                        </a:spcBef>
                        <a:spcAft>
                          <a:spcPts val="0"/>
                        </a:spcAft>
                      </a:pPr>
                      <a:r>
                        <a:rPr lang="en-US" sz="2000" b="1" dirty="0">
                          <a:solidFill>
                            <a:srgbClr val="002060"/>
                          </a:solidFill>
                          <a:effectLst/>
                          <a:latin typeface="Alexandria"/>
                          <a:ea typeface="Times New Roman" panose="02020603050405020304" pitchFamily="18" charset="0"/>
                          <a:cs typeface="Arial" panose="020B0604020202020204" pitchFamily="34" charset="0"/>
                        </a:rPr>
                        <a:t>Public laws and government regulations are part of-----</a:t>
                      </a:r>
                      <a:endParaRPr lang="en-US" sz="2000" dirty="0">
                        <a:solidFill>
                          <a:srgbClr val="002060"/>
                        </a:solidFill>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Legal feasibility </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Technical feasibility</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Financial feasibility</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Economic feasibility</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208229894"/>
                  </a:ext>
                </a:extLst>
              </a:tr>
              <a:tr h="0">
                <a:tc>
                  <a:txBody>
                    <a:bodyPr/>
                    <a:lstStyle/>
                    <a:p>
                      <a:pPr marL="0" marR="0">
                        <a:spcBef>
                          <a:spcPts val="0"/>
                        </a:spcBef>
                        <a:spcAft>
                          <a:spcPts val="0"/>
                        </a:spcAft>
                      </a:pPr>
                      <a:r>
                        <a:rPr lang="en-US" sz="2000" b="1" dirty="0">
                          <a:solidFill>
                            <a:srgbClr val="002060"/>
                          </a:solidFill>
                          <a:effectLst/>
                          <a:latin typeface="Alexandria"/>
                          <a:ea typeface="Times New Roman" panose="02020603050405020304" pitchFamily="18" charset="0"/>
                          <a:cs typeface="Arial" panose="020B0604020202020204" pitchFamily="34" charset="0"/>
                        </a:rPr>
                        <a:t>Designing the organizational structure of the project is part of-----</a:t>
                      </a:r>
                      <a:endParaRPr lang="en-US" sz="2000" dirty="0">
                        <a:solidFill>
                          <a:srgbClr val="002060"/>
                        </a:solidFill>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Administrative feasibility </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Technical feasibility</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Financial feasibility</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Economic feasibility</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80511316"/>
                  </a:ext>
                </a:extLst>
              </a:tr>
            </a:tbl>
          </a:graphicData>
        </a:graphic>
      </p:graphicFrame>
    </p:spTree>
    <p:extLst>
      <p:ext uri="{BB962C8B-B14F-4D97-AF65-F5344CB8AC3E}">
        <p14:creationId xmlns:p14="http://schemas.microsoft.com/office/powerpoint/2010/main" val="40341599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Alexandria"/>
        <a:ea typeface=""/>
        <a:cs typeface="Alexandria"/>
      </a:majorFont>
      <a:minorFont>
        <a:latin typeface="Alexandria"/>
        <a:ea typeface=""/>
        <a:cs typeface="Alexandri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CC5C408-81C0-478D-B635-98429EB5CF7D}"/>
</file>

<file path=customXml/itemProps2.xml><?xml version="1.0" encoding="utf-8"?>
<ds:datastoreItem xmlns:ds="http://schemas.openxmlformats.org/officeDocument/2006/customXml" ds:itemID="{4BC8D65E-5005-4B9E-BADD-9E77FB103DBB}"/>
</file>

<file path=customXml/itemProps3.xml><?xml version="1.0" encoding="utf-8"?>
<ds:datastoreItem xmlns:ds="http://schemas.openxmlformats.org/officeDocument/2006/customXml" ds:itemID="{BCC4A7C2-B723-4247-9857-69EA7864A08F}"/>
</file>

<file path=docProps/app.xml><?xml version="1.0" encoding="utf-8"?>
<Properties xmlns="http://schemas.openxmlformats.org/officeDocument/2006/extended-properties" xmlns:vt="http://schemas.openxmlformats.org/officeDocument/2006/docPropsVTypes">
  <TotalTime>662</TotalTime>
  <Words>1688</Words>
  <Application>Microsoft Office PowerPoint</Application>
  <PresentationFormat>Widescreen</PresentationFormat>
  <Paragraphs>245</Paragraphs>
  <Slides>39</Slides>
  <Notes>2</Notes>
  <HiddenSlides>0</HiddenSlides>
  <MMClips>0</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39</vt:i4>
      </vt:variant>
    </vt:vector>
  </HeadingPairs>
  <TitlesOfParts>
    <vt:vector size="50" baseType="lpstr">
      <vt:lpstr>Alexandria</vt:lpstr>
      <vt:lpstr>Alexandria (Body)</vt:lpstr>
      <vt:lpstr>Arial</vt:lpstr>
      <vt:lpstr>Calibri</vt:lpstr>
      <vt:lpstr>Calibri Light</vt:lpstr>
      <vt:lpstr>Roboto Light</vt:lpstr>
      <vt:lpstr>Symbol</vt:lpstr>
      <vt:lpstr>Times New Roman</vt:lpstr>
      <vt:lpstr>Wingdings</vt:lpstr>
      <vt:lpstr>1_Office Theme</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ASFER Journal</cp:lastModifiedBy>
  <cp:revision>32</cp:revision>
  <dcterms:created xsi:type="dcterms:W3CDTF">2023-04-29T09:08:23Z</dcterms:created>
  <dcterms:modified xsi:type="dcterms:W3CDTF">2024-09-19T10:05:44Z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