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sldIdLst>
    <p:sldId id="480" r:id="rId2"/>
    <p:sldId id="271" r:id="rId3"/>
    <p:sldId id="313" r:id="rId4"/>
    <p:sldId id="518" r:id="rId5"/>
    <p:sldId id="256" r:id="rId6"/>
    <p:sldId id="556" r:id="rId7"/>
    <p:sldId id="592" r:id="rId8"/>
    <p:sldId id="593" r:id="rId9"/>
    <p:sldId id="594" r:id="rId10"/>
    <p:sldId id="567" r:id="rId11"/>
    <p:sldId id="568" r:id="rId12"/>
    <p:sldId id="596" r:id="rId13"/>
    <p:sldId id="595" r:id="rId14"/>
    <p:sldId id="597" r:id="rId15"/>
    <p:sldId id="598" r:id="rId16"/>
    <p:sldId id="599" r:id="rId17"/>
    <p:sldId id="259" r:id="rId18"/>
    <p:sldId id="306" r:id="rId19"/>
    <p:sldId id="512" r:id="rId20"/>
    <p:sldId id="600" r:id="rId21"/>
    <p:sldId id="554" r:id="rId22"/>
    <p:sldId id="607" r:id="rId23"/>
    <p:sldId id="612" r:id="rId24"/>
    <p:sldId id="602" r:id="rId25"/>
    <p:sldId id="513" r:id="rId26"/>
    <p:sldId id="606" r:id="rId27"/>
    <p:sldId id="604" r:id="rId28"/>
    <p:sldId id="608" r:id="rId29"/>
    <p:sldId id="609" r:id="rId30"/>
    <p:sldId id="517" r:id="rId31"/>
    <p:sldId id="605" r:id="rId32"/>
    <p:sldId id="613" r:id="rId33"/>
    <p:sldId id="614" r:id="rId34"/>
    <p:sldId id="615" r:id="rId35"/>
    <p:sldId id="559" r:id="rId36"/>
    <p:sldId id="563" r:id="rId37"/>
    <p:sldId id="588" r:id="rId38"/>
    <p:sldId id="569" r:id="rId39"/>
    <p:sldId id="570" r:id="rId40"/>
    <p:sldId id="589" r:id="rId41"/>
    <p:sldId id="590" r:id="rId42"/>
    <p:sldId id="591" r:id="rId43"/>
    <p:sldId id="611" r:id="rId44"/>
    <p:sldId id="574" r:id="rId45"/>
    <p:sldId id="510" r:id="rId46"/>
    <p:sldId id="552" r:id="rId47"/>
    <p:sldId id="617"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518"/>
            <p14:sldId id="256"/>
            <p14:sldId id="556"/>
            <p14:sldId id="592"/>
            <p14:sldId id="593"/>
            <p14:sldId id="594"/>
            <p14:sldId id="567"/>
            <p14:sldId id="568"/>
            <p14:sldId id="596"/>
            <p14:sldId id="595"/>
            <p14:sldId id="597"/>
            <p14:sldId id="598"/>
            <p14:sldId id="599"/>
            <p14:sldId id="259"/>
            <p14:sldId id="306"/>
            <p14:sldId id="512"/>
            <p14:sldId id="600"/>
            <p14:sldId id="554"/>
            <p14:sldId id="607"/>
            <p14:sldId id="612"/>
            <p14:sldId id="602"/>
            <p14:sldId id="513"/>
            <p14:sldId id="606"/>
            <p14:sldId id="604"/>
            <p14:sldId id="608"/>
            <p14:sldId id="609"/>
            <p14:sldId id="517"/>
            <p14:sldId id="605"/>
            <p14:sldId id="613"/>
            <p14:sldId id="614"/>
            <p14:sldId id="615"/>
            <p14:sldId id="559"/>
            <p14:sldId id="563"/>
            <p14:sldId id="588"/>
            <p14:sldId id="569"/>
            <p14:sldId id="570"/>
            <p14:sldId id="589"/>
            <p14:sldId id="590"/>
            <p14:sldId id="591"/>
            <p14:sldId id="611"/>
            <p14:sldId id="574"/>
            <p14:sldId id="510"/>
            <p14:sldId id="552"/>
            <p14:sldId id="6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E9F7"/>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FED02D-01F6-4040-B3B7-E8A0AA0A1C4D}" type="doc">
      <dgm:prSet loTypeId="urn:microsoft.com/office/officeart/2005/8/layout/pyramid2" loCatId="pyramid" qsTypeId="urn:microsoft.com/office/officeart/2005/8/quickstyle/3d2" qsCatId="3D" csTypeId="urn:microsoft.com/office/officeart/2005/8/colors/accent2_3" csCatId="accent2" phldr="1"/>
      <dgm:spPr/>
    </dgm:pt>
    <dgm:pt modelId="{92A21666-DA51-4260-A970-D59FE3E18A41}">
      <dgm:prSet phldrT="[Text]"/>
      <dgm:spPr/>
      <dgm:t>
        <a:bodyPr/>
        <a:lstStyle/>
        <a:p>
          <a:r>
            <a:rPr lang="ar-EG" dirty="0"/>
            <a:t>التدرج</a:t>
          </a:r>
          <a:endParaRPr lang="en-US" dirty="0"/>
        </a:p>
      </dgm:t>
    </dgm:pt>
    <dgm:pt modelId="{61CB0746-6617-470C-AD30-0C663013DDBF}" type="parTrans" cxnId="{4ED729A8-4425-4C8E-BF61-A1DB0A22EE14}">
      <dgm:prSet/>
      <dgm:spPr/>
      <dgm:t>
        <a:bodyPr/>
        <a:lstStyle/>
        <a:p>
          <a:endParaRPr lang="en-US"/>
        </a:p>
      </dgm:t>
    </dgm:pt>
    <dgm:pt modelId="{2E485429-7B2F-47CF-B0AA-6A99C11AC3D9}" type="sibTrans" cxnId="{4ED729A8-4425-4C8E-BF61-A1DB0A22EE14}">
      <dgm:prSet/>
      <dgm:spPr/>
      <dgm:t>
        <a:bodyPr/>
        <a:lstStyle/>
        <a:p>
          <a:endParaRPr lang="en-US"/>
        </a:p>
      </dgm:t>
    </dgm:pt>
    <dgm:pt modelId="{E009E741-26D8-454B-827C-41612474D487}">
      <dgm:prSet phldrT="[Text]"/>
      <dgm:spPr/>
      <dgm:t>
        <a:bodyPr/>
        <a:lstStyle/>
        <a:p>
          <a:r>
            <a:rPr lang="ar-EG" dirty="0"/>
            <a:t>الإحصاءات</a:t>
          </a:r>
          <a:endParaRPr lang="en-US" dirty="0"/>
        </a:p>
      </dgm:t>
    </dgm:pt>
    <dgm:pt modelId="{1CA8BFD0-A079-422E-A266-8261B798E9C4}" type="parTrans" cxnId="{914928D5-3B1B-4B7F-8436-EF3BDDEAA42A}">
      <dgm:prSet/>
      <dgm:spPr/>
      <dgm:t>
        <a:bodyPr/>
        <a:lstStyle/>
        <a:p>
          <a:endParaRPr lang="en-US"/>
        </a:p>
      </dgm:t>
    </dgm:pt>
    <dgm:pt modelId="{D06BE2E7-5796-4676-999C-EB94A6B3DACE}" type="sibTrans" cxnId="{914928D5-3B1B-4B7F-8436-EF3BDDEAA42A}">
      <dgm:prSet/>
      <dgm:spPr/>
      <dgm:t>
        <a:bodyPr/>
        <a:lstStyle/>
        <a:p>
          <a:endParaRPr lang="en-US"/>
        </a:p>
      </dgm:t>
    </dgm:pt>
    <dgm:pt modelId="{246140AF-9D93-4605-A3A3-3617587F53C8}">
      <dgm:prSet phldrT="[Text]"/>
      <dgm:spPr/>
      <dgm:t>
        <a:bodyPr/>
        <a:lstStyle/>
        <a:p>
          <a:r>
            <a:rPr lang="ar-EG" dirty="0"/>
            <a:t>الدراسات</a:t>
          </a:r>
          <a:endParaRPr lang="en-US" dirty="0"/>
        </a:p>
      </dgm:t>
    </dgm:pt>
    <dgm:pt modelId="{1703F930-2088-42C4-9791-98E3FDF34EF5}" type="parTrans" cxnId="{2E9CFFAF-D1A7-4169-89E5-F6FEBFED4FE0}">
      <dgm:prSet/>
      <dgm:spPr/>
      <dgm:t>
        <a:bodyPr/>
        <a:lstStyle/>
        <a:p>
          <a:endParaRPr lang="en-US"/>
        </a:p>
      </dgm:t>
    </dgm:pt>
    <dgm:pt modelId="{6F43764E-D15F-4DD7-ADB2-243E96A8C264}" type="sibTrans" cxnId="{2E9CFFAF-D1A7-4169-89E5-F6FEBFED4FE0}">
      <dgm:prSet/>
      <dgm:spPr/>
      <dgm:t>
        <a:bodyPr/>
        <a:lstStyle/>
        <a:p>
          <a:endParaRPr lang="en-US"/>
        </a:p>
      </dgm:t>
    </dgm:pt>
    <dgm:pt modelId="{845F03C2-03AB-4F6D-885D-463CC49FC297}">
      <dgm:prSet/>
      <dgm:spPr/>
      <dgm:t>
        <a:bodyPr/>
        <a:lstStyle/>
        <a:p>
          <a:r>
            <a:rPr lang="ar-EG" dirty="0"/>
            <a:t>التسلسل</a:t>
          </a:r>
          <a:endParaRPr lang="en-US" dirty="0"/>
        </a:p>
      </dgm:t>
    </dgm:pt>
    <dgm:pt modelId="{A788AD4C-7835-4BF5-AF41-F4F20918A05D}" type="parTrans" cxnId="{A0A64ED9-B539-46D7-94D2-426ACD0FE98E}">
      <dgm:prSet/>
      <dgm:spPr/>
      <dgm:t>
        <a:bodyPr/>
        <a:lstStyle/>
        <a:p>
          <a:endParaRPr lang="en-US"/>
        </a:p>
      </dgm:t>
    </dgm:pt>
    <dgm:pt modelId="{698EF23C-0081-45FF-A22F-8BEF57089FD2}" type="sibTrans" cxnId="{A0A64ED9-B539-46D7-94D2-426ACD0FE98E}">
      <dgm:prSet/>
      <dgm:spPr/>
      <dgm:t>
        <a:bodyPr/>
        <a:lstStyle/>
        <a:p>
          <a:endParaRPr lang="en-US"/>
        </a:p>
      </dgm:t>
    </dgm:pt>
    <dgm:pt modelId="{95A804AA-FA88-499C-82E5-24BD5C03BC2B}" type="pres">
      <dgm:prSet presAssocID="{EBFED02D-01F6-4040-B3B7-E8A0AA0A1C4D}" presName="compositeShape" presStyleCnt="0">
        <dgm:presLayoutVars>
          <dgm:dir/>
          <dgm:resizeHandles/>
        </dgm:presLayoutVars>
      </dgm:prSet>
      <dgm:spPr/>
    </dgm:pt>
    <dgm:pt modelId="{DB2C0872-534B-446D-ACD5-8ED5EF7F1F5E}" type="pres">
      <dgm:prSet presAssocID="{EBFED02D-01F6-4040-B3B7-E8A0AA0A1C4D}" presName="pyramid" presStyleLbl="node1" presStyleIdx="0" presStyleCnt="1"/>
      <dgm:spPr/>
    </dgm:pt>
    <dgm:pt modelId="{F8FAD55A-EA75-4C26-8A84-8D9F8A604141}" type="pres">
      <dgm:prSet presAssocID="{EBFED02D-01F6-4040-B3B7-E8A0AA0A1C4D}" presName="theList" presStyleCnt="0"/>
      <dgm:spPr/>
    </dgm:pt>
    <dgm:pt modelId="{02107F5E-0B0B-4D10-A8A1-8D05377C3621}" type="pres">
      <dgm:prSet presAssocID="{92A21666-DA51-4260-A970-D59FE3E18A41}" presName="aNode" presStyleLbl="fgAcc1" presStyleIdx="0" presStyleCnt="4">
        <dgm:presLayoutVars>
          <dgm:bulletEnabled val="1"/>
        </dgm:presLayoutVars>
      </dgm:prSet>
      <dgm:spPr/>
    </dgm:pt>
    <dgm:pt modelId="{0013D303-3521-4274-9E14-50542899F058}" type="pres">
      <dgm:prSet presAssocID="{92A21666-DA51-4260-A970-D59FE3E18A41}" presName="aSpace" presStyleCnt="0"/>
      <dgm:spPr/>
    </dgm:pt>
    <dgm:pt modelId="{5EE3DBBB-615D-44F4-A4ED-296CFD831D3B}" type="pres">
      <dgm:prSet presAssocID="{845F03C2-03AB-4F6D-885D-463CC49FC297}" presName="aNode" presStyleLbl="fgAcc1" presStyleIdx="1" presStyleCnt="4">
        <dgm:presLayoutVars>
          <dgm:bulletEnabled val="1"/>
        </dgm:presLayoutVars>
      </dgm:prSet>
      <dgm:spPr/>
    </dgm:pt>
    <dgm:pt modelId="{4F4F9974-BB46-4E7A-9812-6670250A9D04}" type="pres">
      <dgm:prSet presAssocID="{845F03C2-03AB-4F6D-885D-463CC49FC297}" presName="aSpace" presStyleCnt="0"/>
      <dgm:spPr/>
    </dgm:pt>
    <dgm:pt modelId="{F0F84C1B-2AF3-44CD-95F4-7B87B0B965CF}" type="pres">
      <dgm:prSet presAssocID="{E009E741-26D8-454B-827C-41612474D487}" presName="aNode" presStyleLbl="fgAcc1" presStyleIdx="2" presStyleCnt="4">
        <dgm:presLayoutVars>
          <dgm:bulletEnabled val="1"/>
        </dgm:presLayoutVars>
      </dgm:prSet>
      <dgm:spPr/>
    </dgm:pt>
    <dgm:pt modelId="{EA915A7F-DD26-4791-8A5A-45B45D2A5DD4}" type="pres">
      <dgm:prSet presAssocID="{E009E741-26D8-454B-827C-41612474D487}" presName="aSpace" presStyleCnt="0"/>
      <dgm:spPr/>
    </dgm:pt>
    <dgm:pt modelId="{075C1DC2-55A2-4789-BA3E-067AF1CAC485}" type="pres">
      <dgm:prSet presAssocID="{246140AF-9D93-4605-A3A3-3617587F53C8}" presName="aNode" presStyleLbl="fgAcc1" presStyleIdx="3" presStyleCnt="4">
        <dgm:presLayoutVars>
          <dgm:bulletEnabled val="1"/>
        </dgm:presLayoutVars>
      </dgm:prSet>
      <dgm:spPr/>
    </dgm:pt>
    <dgm:pt modelId="{3D05DAD3-2956-43CA-8C62-4F6F3106B291}" type="pres">
      <dgm:prSet presAssocID="{246140AF-9D93-4605-A3A3-3617587F53C8}" presName="aSpace" presStyleCnt="0"/>
      <dgm:spPr/>
    </dgm:pt>
  </dgm:ptLst>
  <dgm:cxnLst>
    <dgm:cxn modelId="{A5772936-5963-41D9-8E35-89572EF4A834}" type="presOf" srcId="{E009E741-26D8-454B-827C-41612474D487}" destId="{F0F84C1B-2AF3-44CD-95F4-7B87B0B965CF}" srcOrd="0" destOrd="0" presId="urn:microsoft.com/office/officeart/2005/8/layout/pyramid2"/>
    <dgm:cxn modelId="{67819378-F438-4718-8CA9-8037EBE70D92}" type="presOf" srcId="{246140AF-9D93-4605-A3A3-3617587F53C8}" destId="{075C1DC2-55A2-4789-BA3E-067AF1CAC485}" srcOrd="0" destOrd="0" presId="urn:microsoft.com/office/officeart/2005/8/layout/pyramid2"/>
    <dgm:cxn modelId="{4ED729A8-4425-4C8E-BF61-A1DB0A22EE14}" srcId="{EBFED02D-01F6-4040-B3B7-E8A0AA0A1C4D}" destId="{92A21666-DA51-4260-A970-D59FE3E18A41}" srcOrd="0" destOrd="0" parTransId="{61CB0746-6617-470C-AD30-0C663013DDBF}" sibTransId="{2E485429-7B2F-47CF-B0AA-6A99C11AC3D9}"/>
    <dgm:cxn modelId="{D5207DAA-BFE4-4149-BC9A-07BABBB3B530}" type="presOf" srcId="{EBFED02D-01F6-4040-B3B7-E8A0AA0A1C4D}" destId="{95A804AA-FA88-499C-82E5-24BD5C03BC2B}" srcOrd="0" destOrd="0" presId="urn:microsoft.com/office/officeart/2005/8/layout/pyramid2"/>
    <dgm:cxn modelId="{2E9CFFAF-D1A7-4169-89E5-F6FEBFED4FE0}" srcId="{EBFED02D-01F6-4040-B3B7-E8A0AA0A1C4D}" destId="{246140AF-9D93-4605-A3A3-3617587F53C8}" srcOrd="3" destOrd="0" parTransId="{1703F930-2088-42C4-9791-98E3FDF34EF5}" sibTransId="{6F43764E-D15F-4DD7-ADB2-243E96A8C264}"/>
    <dgm:cxn modelId="{BE6424D2-8FFF-4B06-ADE0-ECAF6EE69C4A}" type="presOf" srcId="{92A21666-DA51-4260-A970-D59FE3E18A41}" destId="{02107F5E-0B0B-4D10-A8A1-8D05377C3621}" srcOrd="0" destOrd="0" presId="urn:microsoft.com/office/officeart/2005/8/layout/pyramid2"/>
    <dgm:cxn modelId="{914928D5-3B1B-4B7F-8436-EF3BDDEAA42A}" srcId="{EBFED02D-01F6-4040-B3B7-E8A0AA0A1C4D}" destId="{E009E741-26D8-454B-827C-41612474D487}" srcOrd="2" destOrd="0" parTransId="{1CA8BFD0-A079-422E-A266-8261B798E9C4}" sibTransId="{D06BE2E7-5796-4676-999C-EB94A6B3DACE}"/>
    <dgm:cxn modelId="{A0A64ED9-B539-46D7-94D2-426ACD0FE98E}" srcId="{EBFED02D-01F6-4040-B3B7-E8A0AA0A1C4D}" destId="{845F03C2-03AB-4F6D-885D-463CC49FC297}" srcOrd="1" destOrd="0" parTransId="{A788AD4C-7835-4BF5-AF41-F4F20918A05D}" sibTransId="{698EF23C-0081-45FF-A22F-8BEF57089FD2}"/>
    <dgm:cxn modelId="{E19FCFE4-9E99-4CB6-871B-2073B358065C}" type="presOf" srcId="{845F03C2-03AB-4F6D-885D-463CC49FC297}" destId="{5EE3DBBB-615D-44F4-A4ED-296CFD831D3B}" srcOrd="0" destOrd="0" presId="urn:microsoft.com/office/officeart/2005/8/layout/pyramid2"/>
    <dgm:cxn modelId="{8AEDC44B-3C92-4274-8A9C-17A3F63EA392}" type="presParOf" srcId="{95A804AA-FA88-499C-82E5-24BD5C03BC2B}" destId="{DB2C0872-534B-446D-ACD5-8ED5EF7F1F5E}" srcOrd="0" destOrd="0" presId="urn:microsoft.com/office/officeart/2005/8/layout/pyramid2"/>
    <dgm:cxn modelId="{D61E57A4-17E5-403B-860B-AA4EE27DB8C3}" type="presParOf" srcId="{95A804AA-FA88-499C-82E5-24BD5C03BC2B}" destId="{F8FAD55A-EA75-4C26-8A84-8D9F8A604141}" srcOrd="1" destOrd="0" presId="urn:microsoft.com/office/officeart/2005/8/layout/pyramid2"/>
    <dgm:cxn modelId="{E2A8A0EF-DA3A-42B4-BC48-F51DCFA4E76B}" type="presParOf" srcId="{F8FAD55A-EA75-4C26-8A84-8D9F8A604141}" destId="{02107F5E-0B0B-4D10-A8A1-8D05377C3621}" srcOrd="0" destOrd="0" presId="urn:microsoft.com/office/officeart/2005/8/layout/pyramid2"/>
    <dgm:cxn modelId="{9F526B4F-CF40-406B-BFB3-D725CC2C8B1E}" type="presParOf" srcId="{F8FAD55A-EA75-4C26-8A84-8D9F8A604141}" destId="{0013D303-3521-4274-9E14-50542899F058}" srcOrd="1" destOrd="0" presId="urn:microsoft.com/office/officeart/2005/8/layout/pyramid2"/>
    <dgm:cxn modelId="{C0E2388C-8247-4D66-BBCA-E82C7CA98948}" type="presParOf" srcId="{F8FAD55A-EA75-4C26-8A84-8D9F8A604141}" destId="{5EE3DBBB-615D-44F4-A4ED-296CFD831D3B}" srcOrd="2" destOrd="0" presId="urn:microsoft.com/office/officeart/2005/8/layout/pyramid2"/>
    <dgm:cxn modelId="{43B546A2-6026-4BC7-81D1-7617EB236ECD}" type="presParOf" srcId="{F8FAD55A-EA75-4C26-8A84-8D9F8A604141}" destId="{4F4F9974-BB46-4E7A-9812-6670250A9D04}" srcOrd="3" destOrd="0" presId="urn:microsoft.com/office/officeart/2005/8/layout/pyramid2"/>
    <dgm:cxn modelId="{06D34CDA-10C3-47FB-AB6D-5F120296F51F}" type="presParOf" srcId="{F8FAD55A-EA75-4C26-8A84-8D9F8A604141}" destId="{F0F84C1B-2AF3-44CD-95F4-7B87B0B965CF}" srcOrd="4" destOrd="0" presId="urn:microsoft.com/office/officeart/2005/8/layout/pyramid2"/>
    <dgm:cxn modelId="{5D197705-393C-4DF6-9CE2-0C6A9ADB7F4B}" type="presParOf" srcId="{F8FAD55A-EA75-4C26-8A84-8D9F8A604141}" destId="{EA915A7F-DD26-4791-8A5A-45B45D2A5DD4}" srcOrd="5" destOrd="0" presId="urn:microsoft.com/office/officeart/2005/8/layout/pyramid2"/>
    <dgm:cxn modelId="{180B8AE4-E2D2-4A1E-8330-0580EE6630F5}" type="presParOf" srcId="{F8FAD55A-EA75-4C26-8A84-8D9F8A604141}" destId="{075C1DC2-55A2-4789-BA3E-067AF1CAC485}" srcOrd="6" destOrd="0" presId="urn:microsoft.com/office/officeart/2005/8/layout/pyramid2"/>
    <dgm:cxn modelId="{652EA890-0733-4B29-8E71-0C6C6CE38E07}" type="presParOf" srcId="{F8FAD55A-EA75-4C26-8A84-8D9F8A604141}" destId="{3D05DAD3-2956-43CA-8C62-4F6F3106B291}"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F8632FDB-9FBC-406D-88BF-B485AFCEB955}" type="doc">
      <dgm:prSet loTypeId="urn:microsoft.com/office/officeart/2005/8/layout/StepDownProcess" loCatId="process" qsTypeId="urn:microsoft.com/office/officeart/2005/8/quickstyle/3d3" qsCatId="3D" csTypeId="urn:microsoft.com/office/officeart/2005/8/colors/accent2_2" csCatId="accent2" phldr="1"/>
      <dgm:spPr/>
      <dgm:t>
        <a:bodyPr/>
        <a:lstStyle/>
        <a:p>
          <a:endParaRPr lang="en-US"/>
        </a:p>
      </dgm:t>
    </dgm:pt>
    <dgm:pt modelId="{33F11A6C-878D-4DCF-9F76-5E4AE4DEEC32}">
      <dgm:prSet phldrT="[Text]"/>
      <dgm:spPr/>
      <dgm:t>
        <a:bodyPr/>
        <a:lstStyle/>
        <a:p>
          <a:r>
            <a:rPr lang="ar-EG" dirty="0"/>
            <a:t>الإحساس بالمشكلة</a:t>
          </a:r>
          <a:endParaRPr lang="en-US" dirty="0"/>
        </a:p>
      </dgm:t>
    </dgm:pt>
    <dgm:pt modelId="{AA4A2C3A-45E7-4701-B5F6-87A85A84E16B}" type="parTrans" cxnId="{CB6D6D0F-EC73-4866-A572-591049E7A2D3}">
      <dgm:prSet/>
      <dgm:spPr/>
      <dgm:t>
        <a:bodyPr/>
        <a:lstStyle/>
        <a:p>
          <a:endParaRPr lang="en-US"/>
        </a:p>
      </dgm:t>
    </dgm:pt>
    <dgm:pt modelId="{E91A6213-EC6F-4739-82A1-B0B3CF0AA92A}" type="sibTrans" cxnId="{CB6D6D0F-EC73-4866-A572-591049E7A2D3}">
      <dgm:prSet/>
      <dgm:spPr/>
      <dgm:t>
        <a:bodyPr/>
        <a:lstStyle/>
        <a:p>
          <a:endParaRPr lang="en-US"/>
        </a:p>
      </dgm:t>
    </dgm:pt>
    <dgm:pt modelId="{9557D08C-30DA-4AC7-8033-C0F511656886}">
      <dgm:prSet phldrT="[Text]"/>
      <dgm:spPr/>
      <dgm:t>
        <a:bodyPr/>
        <a:lstStyle/>
        <a:p>
          <a:r>
            <a:rPr lang="ar-EG" dirty="0"/>
            <a:t>تحديد المشكلة</a:t>
          </a:r>
          <a:endParaRPr lang="en-US" dirty="0"/>
        </a:p>
      </dgm:t>
    </dgm:pt>
    <dgm:pt modelId="{133B9544-8D0B-4968-BE90-A3D567CF74E0}" type="parTrans" cxnId="{27880F16-C115-4799-B3E0-7731FF4979CD}">
      <dgm:prSet/>
      <dgm:spPr/>
      <dgm:t>
        <a:bodyPr/>
        <a:lstStyle/>
        <a:p>
          <a:endParaRPr lang="en-US"/>
        </a:p>
      </dgm:t>
    </dgm:pt>
    <dgm:pt modelId="{458C2E14-9C81-46A3-BBD6-568D81413568}" type="sibTrans" cxnId="{27880F16-C115-4799-B3E0-7731FF4979CD}">
      <dgm:prSet/>
      <dgm:spPr/>
      <dgm:t>
        <a:bodyPr/>
        <a:lstStyle/>
        <a:p>
          <a:endParaRPr lang="en-US"/>
        </a:p>
      </dgm:t>
    </dgm:pt>
    <dgm:pt modelId="{8959A810-1EFE-4EF5-8BC2-CF307D677563}">
      <dgm:prSet phldrT="[Text]"/>
      <dgm:spPr/>
      <dgm:t>
        <a:bodyPr/>
        <a:lstStyle/>
        <a:p>
          <a:r>
            <a:rPr lang="ar-EG" dirty="0"/>
            <a:t>تحليل المشكلة</a:t>
          </a:r>
          <a:endParaRPr lang="en-US" dirty="0"/>
        </a:p>
      </dgm:t>
    </dgm:pt>
    <dgm:pt modelId="{65089A4C-A2DC-4166-ACF6-BB405A2E14B0}" type="parTrans" cxnId="{F1765902-335F-425C-8A1D-1AB05406585D}">
      <dgm:prSet/>
      <dgm:spPr/>
      <dgm:t>
        <a:bodyPr/>
        <a:lstStyle/>
        <a:p>
          <a:endParaRPr lang="en-US"/>
        </a:p>
      </dgm:t>
    </dgm:pt>
    <dgm:pt modelId="{63C3D793-BF3E-4103-BBAB-2208C459E018}" type="sibTrans" cxnId="{F1765902-335F-425C-8A1D-1AB05406585D}">
      <dgm:prSet/>
      <dgm:spPr/>
      <dgm:t>
        <a:bodyPr/>
        <a:lstStyle/>
        <a:p>
          <a:endParaRPr lang="en-US"/>
        </a:p>
      </dgm:t>
    </dgm:pt>
    <dgm:pt modelId="{E3FC7C67-8082-492A-A0B3-083B805242B3}">
      <dgm:prSet/>
      <dgm:spPr/>
      <dgm:t>
        <a:bodyPr/>
        <a:lstStyle/>
        <a:p>
          <a:r>
            <a:rPr lang="ar-EG" dirty="0"/>
            <a:t>تقييم النتائج</a:t>
          </a:r>
          <a:endParaRPr lang="en-US" dirty="0"/>
        </a:p>
      </dgm:t>
    </dgm:pt>
    <dgm:pt modelId="{FFDC895A-6FCD-4A5B-8C1B-C5DE749021B9}" type="parTrans" cxnId="{2681DE47-E40E-470E-B181-4CFE03B0A83E}">
      <dgm:prSet/>
      <dgm:spPr/>
      <dgm:t>
        <a:bodyPr/>
        <a:lstStyle/>
        <a:p>
          <a:endParaRPr lang="en-US"/>
        </a:p>
      </dgm:t>
    </dgm:pt>
    <dgm:pt modelId="{AD3B238B-E0A7-47AA-936C-82443D9D34BF}" type="sibTrans" cxnId="{2681DE47-E40E-470E-B181-4CFE03B0A83E}">
      <dgm:prSet/>
      <dgm:spPr/>
      <dgm:t>
        <a:bodyPr/>
        <a:lstStyle/>
        <a:p>
          <a:endParaRPr lang="en-US"/>
        </a:p>
      </dgm:t>
    </dgm:pt>
    <dgm:pt modelId="{8B75A762-63F1-4D4B-B7D1-138C8C8D40B5}">
      <dgm:prSet/>
      <dgm:spPr/>
      <dgm:t>
        <a:bodyPr/>
        <a:lstStyle/>
        <a:p>
          <a:r>
            <a:rPr lang="ar-EG" dirty="0"/>
            <a:t>تحليل الحلول المناسبة</a:t>
          </a:r>
          <a:endParaRPr lang="en-US" dirty="0"/>
        </a:p>
      </dgm:t>
    </dgm:pt>
    <dgm:pt modelId="{E8DCB164-1FE4-41F3-AADF-5E669EC79D10}" type="parTrans" cxnId="{BF39B805-A16D-42FA-8CBF-1A6C71174E38}">
      <dgm:prSet/>
      <dgm:spPr/>
      <dgm:t>
        <a:bodyPr/>
        <a:lstStyle/>
        <a:p>
          <a:endParaRPr lang="en-US"/>
        </a:p>
      </dgm:t>
    </dgm:pt>
    <dgm:pt modelId="{87D4A870-C547-47EF-801E-D0E9889AE09B}" type="sibTrans" cxnId="{BF39B805-A16D-42FA-8CBF-1A6C71174E38}">
      <dgm:prSet/>
      <dgm:spPr/>
      <dgm:t>
        <a:bodyPr/>
        <a:lstStyle/>
        <a:p>
          <a:endParaRPr lang="en-US"/>
        </a:p>
      </dgm:t>
    </dgm:pt>
    <dgm:pt modelId="{A51B9F9A-DF56-415E-B22C-F702F63875DE}">
      <dgm:prSet/>
      <dgm:spPr/>
      <dgm:t>
        <a:bodyPr/>
        <a:lstStyle/>
        <a:p>
          <a:r>
            <a:rPr lang="ar-EG" dirty="0"/>
            <a:t>تنفيذ الحل الأمثل</a:t>
          </a:r>
          <a:endParaRPr lang="en-US" dirty="0"/>
        </a:p>
      </dgm:t>
    </dgm:pt>
    <dgm:pt modelId="{EBF3C7E0-6450-4DF7-9692-C3EB2E149B41}" type="parTrans" cxnId="{5B4647CC-8EE6-49BA-B25C-ABFDA0D9C700}">
      <dgm:prSet/>
      <dgm:spPr/>
      <dgm:t>
        <a:bodyPr/>
        <a:lstStyle/>
        <a:p>
          <a:endParaRPr lang="en-US"/>
        </a:p>
      </dgm:t>
    </dgm:pt>
    <dgm:pt modelId="{5BD7514B-9976-4044-94C7-EE634F525A31}" type="sibTrans" cxnId="{5B4647CC-8EE6-49BA-B25C-ABFDA0D9C700}">
      <dgm:prSet/>
      <dgm:spPr/>
      <dgm:t>
        <a:bodyPr/>
        <a:lstStyle/>
        <a:p>
          <a:endParaRPr lang="en-US"/>
        </a:p>
      </dgm:t>
    </dgm:pt>
    <dgm:pt modelId="{91A90452-D4BC-4333-B263-CB7E15442A6D}" type="pres">
      <dgm:prSet presAssocID="{F8632FDB-9FBC-406D-88BF-B485AFCEB955}" presName="rootnode" presStyleCnt="0">
        <dgm:presLayoutVars>
          <dgm:chMax/>
          <dgm:chPref/>
          <dgm:dir/>
          <dgm:animLvl val="lvl"/>
        </dgm:presLayoutVars>
      </dgm:prSet>
      <dgm:spPr/>
    </dgm:pt>
    <dgm:pt modelId="{4722AF11-3CA6-471F-97E1-52D32522A677}" type="pres">
      <dgm:prSet presAssocID="{33F11A6C-878D-4DCF-9F76-5E4AE4DEEC32}" presName="composite" presStyleCnt="0"/>
      <dgm:spPr/>
    </dgm:pt>
    <dgm:pt modelId="{4D9AA08B-D2F1-47B4-82BD-008F30386207}" type="pres">
      <dgm:prSet presAssocID="{33F11A6C-878D-4DCF-9F76-5E4AE4DEEC32}" presName="bentUpArrow1" presStyleLbl="alignImgPlace1" presStyleIdx="0" presStyleCnt="5"/>
      <dgm:spPr/>
    </dgm:pt>
    <dgm:pt modelId="{D3A5CBE4-0528-4FCA-981D-16E4B2AC1346}" type="pres">
      <dgm:prSet presAssocID="{33F11A6C-878D-4DCF-9F76-5E4AE4DEEC32}" presName="ParentText" presStyleLbl="node1" presStyleIdx="0" presStyleCnt="6" custScaleX="366962">
        <dgm:presLayoutVars>
          <dgm:chMax val="1"/>
          <dgm:chPref val="1"/>
          <dgm:bulletEnabled val="1"/>
        </dgm:presLayoutVars>
      </dgm:prSet>
      <dgm:spPr/>
    </dgm:pt>
    <dgm:pt modelId="{227CD3A2-3BBC-4193-AD83-2C84CF696ACA}" type="pres">
      <dgm:prSet presAssocID="{33F11A6C-878D-4DCF-9F76-5E4AE4DEEC32}" presName="ChildText" presStyleLbl="revTx" presStyleIdx="0" presStyleCnt="5" custLinFactX="-62984" custLinFactY="100000" custLinFactNeighborX="-100000" custLinFactNeighborY="173352">
        <dgm:presLayoutVars>
          <dgm:chMax val="0"/>
          <dgm:chPref val="0"/>
          <dgm:bulletEnabled val="1"/>
        </dgm:presLayoutVars>
      </dgm:prSet>
      <dgm:spPr/>
    </dgm:pt>
    <dgm:pt modelId="{99F00873-F4AA-4A39-A48E-835062353172}" type="pres">
      <dgm:prSet presAssocID="{E91A6213-EC6F-4739-82A1-B0B3CF0AA92A}" presName="sibTrans" presStyleCnt="0"/>
      <dgm:spPr/>
    </dgm:pt>
    <dgm:pt modelId="{2C81F013-08F6-49AD-B214-CF8260212584}" type="pres">
      <dgm:prSet presAssocID="{9557D08C-30DA-4AC7-8033-C0F511656886}" presName="composite" presStyleCnt="0"/>
      <dgm:spPr/>
    </dgm:pt>
    <dgm:pt modelId="{F2051573-1A93-41DD-875C-865538BDD401}" type="pres">
      <dgm:prSet presAssocID="{9557D08C-30DA-4AC7-8033-C0F511656886}" presName="bentUpArrow1" presStyleLbl="alignImgPlace1" presStyleIdx="1" presStyleCnt="5"/>
      <dgm:spPr/>
    </dgm:pt>
    <dgm:pt modelId="{B236D1B8-8B46-437F-B28F-1FBAC5D06F24}" type="pres">
      <dgm:prSet presAssocID="{9557D08C-30DA-4AC7-8033-C0F511656886}" presName="ParentText" presStyleLbl="node1" presStyleIdx="1" presStyleCnt="6" custScaleX="340371">
        <dgm:presLayoutVars>
          <dgm:chMax val="1"/>
          <dgm:chPref val="1"/>
          <dgm:bulletEnabled val="1"/>
        </dgm:presLayoutVars>
      </dgm:prSet>
      <dgm:spPr/>
    </dgm:pt>
    <dgm:pt modelId="{408A3CA8-F40B-4AD1-8FE2-4219F00729BF}" type="pres">
      <dgm:prSet presAssocID="{9557D08C-30DA-4AC7-8033-C0F511656886}" presName="ChildText" presStyleLbl="revTx" presStyleIdx="1" presStyleCnt="5" custLinFactX="-134254" custLinFactY="100000" custLinFactNeighborX="-200000" custLinFactNeighborY="198253">
        <dgm:presLayoutVars>
          <dgm:chMax val="0"/>
          <dgm:chPref val="0"/>
          <dgm:bulletEnabled val="1"/>
        </dgm:presLayoutVars>
      </dgm:prSet>
      <dgm:spPr/>
    </dgm:pt>
    <dgm:pt modelId="{F43F5E4D-21EE-40FD-8DB1-AF76E6662A2D}" type="pres">
      <dgm:prSet presAssocID="{458C2E14-9C81-46A3-BBD6-568D81413568}" presName="sibTrans" presStyleCnt="0"/>
      <dgm:spPr/>
    </dgm:pt>
    <dgm:pt modelId="{B8C0DB7B-715D-4E5C-91CB-4BAF020B2C7E}" type="pres">
      <dgm:prSet presAssocID="{8959A810-1EFE-4EF5-8BC2-CF307D677563}" presName="composite" presStyleCnt="0"/>
      <dgm:spPr/>
    </dgm:pt>
    <dgm:pt modelId="{8DE98C63-B5FD-459D-ADB8-9A00750B2055}" type="pres">
      <dgm:prSet presAssocID="{8959A810-1EFE-4EF5-8BC2-CF307D677563}" presName="bentUpArrow1" presStyleLbl="alignImgPlace1" presStyleIdx="2" presStyleCnt="5"/>
      <dgm:spPr/>
    </dgm:pt>
    <dgm:pt modelId="{356F29B9-14CF-4404-B9BE-83F765196D47}" type="pres">
      <dgm:prSet presAssocID="{8959A810-1EFE-4EF5-8BC2-CF307D677563}" presName="ParentText" presStyleLbl="node1" presStyleIdx="2" presStyleCnt="6" custScaleX="317794">
        <dgm:presLayoutVars>
          <dgm:chMax val="1"/>
          <dgm:chPref val="1"/>
          <dgm:bulletEnabled val="1"/>
        </dgm:presLayoutVars>
      </dgm:prSet>
      <dgm:spPr/>
    </dgm:pt>
    <dgm:pt modelId="{562F4D70-EEFB-416F-A0FB-E8B3B3F3AC82}" type="pres">
      <dgm:prSet presAssocID="{8959A810-1EFE-4EF5-8BC2-CF307D677563}" presName="ChildText" presStyleLbl="revTx" presStyleIdx="2" presStyleCnt="5" custLinFactX="-200000" custLinFactY="27" custLinFactNeighborX="-242180" custLinFactNeighborY="100000">
        <dgm:presLayoutVars>
          <dgm:chMax val="0"/>
          <dgm:chPref val="0"/>
          <dgm:bulletEnabled val="1"/>
        </dgm:presLayoutVars>
      </dgm:prSet>
      <dgm:spPr/>
    </dgm:pt>
    <dgm:pt modelId="{71C74763-8998-4A25-926B-72CE18412774}" type="pres">
      <dgm:prSet presAssocID="{63C3D793-BF3E-4103-BBAB-2208C459E018}" presName="sibTrans" presStyleCnt="0"/>
      <dgm:spPr/>
    </dgm:pt>
    <dgm:pt modelId="{97107597-C94E-4933-AFB7-7EAEC33E8B36}" type="pres">
      <dgm:prSet presAssocID="{8B75A762-63F1-4D4B-B7D1-138C8C8D40B5}" presName="composite" presStyleCnt="0"/>
      <dgm:spPr/>
    </dgm:pt>
    <dgm:pt modelId="{49FEA50D-74F1-4F0D-9A50-F772E96CF77D}" type="pres">
      <dgm:prSet presAssocID="{8B75A762-63F1-4D4B-B7D1-138C8C8D40B5}" presName="bentUpArrow1" presStyleLbl="alignImgPlace1" presStyleIdx="3" presStyleCnt="5"/>
      <dgm:spPr/>
    </dgm:pt>
    <dgm:pt modelId="{4EE846C8-51F0-4835-902F-9F50C1FA9749}" type="pres">
      <dgm:prSet presAssocID="{8B75A762-63F1-4D4B-B7D1-138C8C8D40B5}" presName="ParentText" presStyleLbl="node1" presStyleIdx="3" presStyleCnt="6" custScaleX="317197">
        <dgm:presLayoutVars>
          <dgm:chMax val="1"/>
          <dgm:chPref val="1"/>
          <dgm:bulletEnabled val="1"/>
        </dgm:presLayoutVars>
      </dgm:prSet>
      <dgm:spPr/>
    </dgm:pt>
    <dgm:pt modelId="{72431DDE-977F-4F37-A13A-B774DF71F943}" type="pres">
      <dgm:prSet presAssocID="{8B75A762-63F1-4D4B-B7D1-138C8C8D40B5}" presName="ChildText" presStyleLbl="revTx" presStyleIdx="3" presStyleCnt="5">
        <dgm:presLayoutVars>
          <dgm:chMax val="0"/>
          <dgm:chPref val="0"/>
          <dgm:bulletEnabled val="1"/>
        </dgm:presLayoutVars>
      </dgm:prSet>
      <dgm:spPr/>
    </dgm:pt>
    <dgm:pt modelId="{AA545365-DE74-4E68-8C72-B7E4A104F04B}" type="pres">
      <dgm:prSet presAssocID="{87D4A870-C547-47EF-801E-D0E9889AE09B}" presName="sibTrans" presStyleCnt="0"/>
      <dgm:spPr/>
    </dgm:pt>
    <dgm:pt modelId="{C1650B98-45EF-4B26-9875-F73468FA7FC9}" type="pres">
      <dgm:prSet presAssocID="{A51B9F9A-DF56-415E-B22C-F702F63875DE}" presName="composite" presStyleCnt="0"/>
      <dgm:spPr/>
    </dgm:pt>
    <dgm:pt modelId="{3A5A9AB7-372F-4607-8030-0E1556F58C17}" type="pres">
      <dgm:prSet presAssocID="{A51B9F9A-DF56-415E-B22C-F702F63875DE}" presName="bentUpArrow1" presStyleLbl="alignImgPlace1" presStyleIdx="4" presStyleCnt="5"/>
      <dgm:spPr/>
    </dgm:pt>
    <dgm:pt modelId="{E0DCD549-2D0F-48B9-812A-34CFCAA605C2}" type="pres">
      <dgm:prSet presAssocID="{A51B9F9A-DF56-415E-B22C-F702F63875DE}" presName="ParentText" presStyleLbl="node1" presStyleIdx="4" presStyleCnt="6" custScaleX="246263">
        <dgm:presLayoutVars>
          <dgm:chMax val="1"/>
          <dgm:chPref val="1"/>
          <dgm:bulletEnabled val="1"/>
        </dgm:presLayoutVars>
      </dgm:prSet>
      <dgm:spPr/>
    </dgm:pt>
    <dgm:pt modelId="{4AEDFE6D-1210-46E7-A32E-29BCCAF2C519}" type="pres">
      <dgm:prSet presAssocID="{A51B9F9A-DF56-415E-B22C-F702F63875DE}" presName="ChildText" presStyleLbl="revTx" presStyleIdx="4" presStyleCnt="5">
        <dgm:presLayoutVars>
          <dgm:chMax val="0"/>
          <dgm:chPref val="0"/>
          <dgm:bulletEnabled val="1"/>
        </dgm:presLayoutVars>
      </dgm:prSet>
      <dgm:spPr/>
    </dgm:pt>
    <dgm:pt modelId="{A969DEC9-9C8B-4CB5-BC48-D4FFF44976D5}" type="pres">
      <dgm:prSet presAssocID="{5BD7514B-9976-4044-94C7-EE634F525A31}" presName="sibTrans" presStyleCnt="0"/>
      <dgm:spPr/>
    </dgm:pt>
    <dgm:pt modelId="{DEFE5BFC-7620-4ED3-A12D-979A57DC36B6}" type="pres">
      <dgm:prSet presAssocID="{E3FC7C67-8082-492A-A0B3-083B805242B3}" presName="composite" presStyleCnt="0"/>
      <dgm:spPr/>
    </dgm:pt>
    <dgm:pt modelId="{0828FCFD-FF77-4936-91DD-207F99B0EDC9}" type="pres">
      <dgm:prSet presAssocID="{E3FC7C67-8082-492A-A0B3-083B805242B3}" presName="ParentText" presStyleLbl="node1" presStyleIdx="5" presStyleCnt="6" custScaleX="212756">
        <dgm:presLayoutVars>
          <dgm:chMax val="1"/>
          <dgm:chPref val="1"/>
          <dgm:bulletEnabled val="1"/>
        </dgm:presLayoutVars>
      </dgm:prSet>
      <dgm:spPr/>
    </dgm:pt>
  </dgm:ptLst>
  <dgm:cxnLst>
    <dgm:cxn modelId="{F1765902-335F-425C-8A1D-1AB05406585D}" srcId="{F8632FDB-9FBC-406D-88BF-B485AFCEB955}" destId="{8959A810-1EFE-4EF5-8BC2-CF307D677563}" srcOrd="2" destOrd="0" parTransId="{65089A4C-A2DC-4166-ACF6-BB405A2E14B0}" sibTransId="{63C3D793-BF3E-4103-BBAB-2208C459E018}"/>
    <dgm:cxn modelId="{D2DBA203-3641-47D1-9870-0A81A398FE95}" type="presOf" srcId="{E3FC7C67-8082-492A-A0B3-083B805242B3}" destId="{0828FCFD-FF77-4936-91DD-207F99B0EDC9}" srcOrd="0" destOrd="0" presId="urn:microsoft.com/office/officeart/2005/8/layout/StepDownProcess"/>
    <dgm:cxn modelId="{BF39B805-A16D-42FA-8CBF-1A6C71174E38}" srcId="{F8632FDB-9FBC-406D-88BF-B485AFCEB955}" destId="{8B75A762-63F1-4D4B-B7D1-138C8C8D40B5}" srcOrd="3" destOrd="0" parTransId="{E8DCB164-1FE4-41F3-AADF-5E669EC79D10}" sibTransId="{87D4A870-C547-47EF-801E-D0E9889AE09B}"/>
    <dgm:cxn modelId="{CB6D6D0F-EC73-4866-A572-591049E7A2D3}" srcId="{F8632FDB-9FBC-406D-88BF-B485AFCEB955}" destId="{33F11A6C-878D-4DCF-9F76-5E4AE4DEEC32}" srcOrd="0" destOrd="0" parTransId="{AA4A2C3A-45E7-4701-B5F6-87A85A84E16B}" sibTransId="{E91A6213-EC6F-4739-82A1-B0B3CF0AA92A}"/>
    <dgm:cxn modelId="{27880F16-C115-4799-B3E0-7731FF4979CD}" srcId="{F8632FDB-9FBC-406D-88BF-B485AFCEB955}" destId="{9557D08C-30DA-4AC7-8033-C0F511656886}" srcOrd="1" destOrd="0" parTransId="{133B9544-8D0B-4968-BE90-A3D567CF74E0}" sibTransId="{458C2E14-9C81-46A3-BBD6-568D81413568}"/>
    <dgm:cxn modelId="{C692D621-304E-47B0-9E72-6E6C84489D8E}" type="presOf" srcId="{A51B9F9A-DF56-415E-B22C-F702F63875DE}" destId="{E0DCD549-2D0F-48B9-812A-34CFCAA605C2}" srcOrd="0" destOrd="0" presId="urn:microsoft.com/office/officeart/2005/8/layout/StepDownProcess"/>
    <dgm:cxn modelId="{88BD7945-0A6C-414E-98CA-25F72079F11A}" type="presOf" srcId="{F8632FDB-9FBC-406D-88BF-B485AFCEB955}" destId="{91A90452-D4BC-4333-B263-CB7E15442A6D}" srcOrd="0" destOrd="0" presId="urn:microsoft.com/office/officeart/2005/8/layout/StepDownProcess"/>
    <dgm:cxn modelId="{2681DE47-E40E-470E-B181-4CFE03B0A83E}" srcId="{F8632FDB-9FBC-406D-88BF-B485AFCEB955}" destId="{E3FC7C67-8082-492A-A0B3-083B805242B3}" srcOrd="5" destOrd="0" parTransId="{FFDC895A-6FCD-4A5B-8C1B-C5DE749021B9}" sibTransId="{AD3B238B-E0A7-47AA-936C-82443D9D34BF}"/>
    <dgm:cxn modelId="{B7304C73-D56E-479F-87A8-468B58F510A2}" type="presOf" srcId="{8959A810-1EFE-4EF5-8BC2-CF307D677563}" destId="{356F29B9-14CF-4404-B9BE-83F765196D47}" srcOrd="0" destOrd="0" presId="urn:microsoft.com/office/officeart/2005/8/layout/StepDownProcess"/>
    <dgm:cxn modelId="{FBFBEA84-6FCA-47C5-8FD5-A52394CBCA49}" type="presOf" srcId="{8B75A762-63F1-4D4B-B7D1-138C8C8D40B5}" destId="{4EE846C8-51F0-4835-902F-9F50C1FA9749}" srcOrd="0" destOrd="0" presId="urn:microsoft.com/office/officeart/2005/8/layout/StepDownProcess"/>
    <dgm:cxn modelId="{D92DD48D-8FFC-4436-9672-53680D7D87C1}" type="presOf" srcId="{33F11A6C-878D-4DCF-9F76-5E4AE4DEEC32}" destId="{D3A5CBE4-0528-4FCA-981D-16E4B2AC1346}" srcOrd="0" destOrd="0" presId="urn:microsoft.com/office/officeart/2005/8/layout/StepDownProcess"/>
    <dgm:cxn modelId="{5B4647CC-8EE6-49BA-B25C-ABFDA0D9C700}" srcId="{F8632FDB-9FBC-406D-88BF-B485AFCEB955}" destId="{A51B9F9A-DF56-415E-B22C-F702F63875DE}" srcOrd="4" destOrd="0" parTransId="{EBF3C7E0-6450-4DF7-9692-C3EB2E149B41}" sibTransId="{5BD7514B-9976-4044-94C7-EE634F525A31}"/>
    <dgm:cxn modelId="{8B5538FE-776D-4427-A959-7844F292AB9E}" type="presOf" srcId="{9557D08C-30DA-4AC7-8033-C0F511656886}" destId="{B236D1B8-8B46-437F-B28F-1FBAC5D06F24}" srcOrd="0" destOrd="0" presId="urn:microsoft.com/office/officeart/2005/8/layout/StepDownProcess"/>
    <dgm:cxn modelId="{47296153-C9D3-42D4-BAF2-028541E5D1F5}" type="presParOf" srcId="{91A90452-D4BC-4333-B263-CB7E15442A6D}" destId="{4722AF11-3CA6-471F-97E1-52D32522A677}" srcOrd="0" destOrd="0" presId="urn:microsoft.com/office/officeart/2005/8/layout/StepDownProcess"/>
    <dgm:cxn modelId="{7F4BC6BF-A163-4343-B94D-D841C79426B1}" type="presParOf" srcId="{4722AF11-3CA6-471F-97E1-52D32522A677}" destId="{4D9AA08B-D2F1-47B4-82BD-008F30386207}" srcOrd="0" destOrd="0" presId="urn:microsoft.com/office/officeart/2005/8/layout/StepDownProcess"/>
    <dgm:cxn modelId="{AF8E9794-23F5-4A3C-BB0A-5C31A6D0239F}" type="presParOf" srcId="{4722AF11-3CA6-471F-97E1-52D32522A677}" destId="{D3A5CBE4-0528-4FCA-981D-16E4B2AC1346}" srcOrd="1" destOrd="0" presId="urn:microsoft.com/office/officeart/2005/8/layout/StepDownProcess"/>
    <dgm:cxn modelId="{A3479240-DBE9-4A28-97EC-2E4E579FBC14}" type="presParOf" srcId="{4722AF11-3CA6-471F-97E1-52D32522A677}" destId="{227CD3A2-3BBC-4193-AD83-2C84CF696ACA}" srcOrd="2" destOrd="0" presId="urn:microsoft.com/office/officeart/2005/8/layout/StepDownProcess"/>
    <dgm:cxn modelId="{A2333BC2-212C-4EA8-9ED4-3BC60B2D756A}" type="presParOf" srcId="{91A90452-D4BC-4333-B263-CB7E15442A6D}" destId="{99F00873-F4AA-4A39-A48E-835062353172}" srcOrd="1" destOrd="0" presId="urn:microsoft.com/office/officeart/2005/8/layout/StepDownProcess"/>
    <dgm:cxn modelId="{8C9EC985-ABEF-4390-A2B4-B4EB3C36D1C7}" type="presParOf" srcId="{91A90452-D4BC-4333-B263-CB7E15442A6D}" destId="{2C81F013-08F6-49AD-B214-CF8260212584}" srcOrd="2" destOrd="0" presId="urn:microsoft.com/office/officeart/2005/8/layout/StepDownProcess"/>
    <dgm:cxn modelId="{F1F9979D-1AA2-46A9-9B5B-7E35F3A216C0}" type="presParOf" srcId="{2C81F013-08F6-49AD-B214-CF8260212584}" destId="{F2051573-1A93-41DD-875C-865538BDD401}" srcOrd="0" destOrd="0" presId="urn:microsoft.com/office/officeart/2005/8/layout/StepDownProcess"/>
    <dgm:cxn modelId="{D62DA5CF-3C45-4325-A388-FBCA2623277D}" type="presParOf" srcId="{2C81F013-08F6-49AD-B214-CF8260212584}" destId="{B236D1B8-8B46-437F-B28F-1FBAC5D06F24}" srcOrd="1" destOrd="0" presId="urn:microsoft.com/office/officeart/2005/8/layout/StepDownProcess"/>
    <dgm:cxn modelId="{39C1EEFD-FB8F-4660-AE4B-4D88D0C24DEF}" type="presParOf" srcId="{2C81F013-08F6-49AD-B214-CF8260212584}" destId="{408A3CA8-F40B-4AD1-8FE2-4219F00729BF}" srcOrd="2" destOrd="0" presId="urn:microsoft.com/office/officeart/2005/8/layout/StepDownProcess"/>
    <dgm:cxn modelId="{4CE6944C-94C0-4AC9-8842-BD988F8BB611}" type="presParOf" srcId="{91A90452-D4BC-4333-B263-CB7E15442A6D}" destId="{F43F5E4D-21EE-40FD-8DB1-AF76E6662A2D}" srcOrd="3" destOrd="0" presId="urn:microsoft.com/office/officeart/2005/8/layout/StepDownProcess"/>
    <dgm:cxn modelId="{711C84C6-CD78-483F-8A11-70A02D4A6F4A}" type="presParOf" srcId="{91A90452-D4BC-4333-B263-CB7E15442A6D}" destId="{B8C0DB7B-715D-4E5C-91CB-4BAF020B2C7E}" srcOrd="4" destOrd="0" presId="urn:microsoft.com/office/officeart/2005/8/layout/StepDownProcess"/>
    <dgm:cxn modelId="{0701BAB8-5B06-44AC-B97C-B1E4C0E4F909}" type="presParOf" srcId="{B8C0DB7B-715D-4E5C-91CB-4BAF020B2C7E}" destId="{8DE98C63-B5FD-459D-ADB8-9A00750B2055}" srcOrd="0" destOrd="0" presId="urn:microsoft.com/office/officeart/2005/8/layout/StepDownProcess"/>
    <dgm:cxn modelId="{5906C175-B8AE-468E-9BBE-6C504EBD0C12}" type="presParOf" srcId="{B8C0DB7B-715D-4E5C-91CB-4BAF020B2C7E}" destId="{356F29B9-14CF-4404-B9BE-83F765196D47}" srcOrd="1" destOrd="0" presId="urn:microsoft.com/office/officeart/2005/8/layout/StepDownProcess"/>
    <dgm:cxn modelId="{0CF4BB20-BEE3-4A7B-BC5C-4D9A1C42BFCD}" type="presParOf" srcId="{B8C0DB7B-715D-4E5C-91CB-4BAF020B2C7E}" destId="{562F4D70-EEFB-416F-A0FB-E8B3B3F3AC82}" srcOrd="2" destOrd="0" presId="urn:microsoft.com/office/officeart/2005/8/layout/StepDownProcess"/>
    <dgm:cxn modelId="{C6E1520B-0CE3-48AD-AA14-56DAB58CD5E5}" type="presParOf" srcId="{91A90452-D4BC-4333-B263-CB7E15442A6D}" destId="{71C74763-8998-4A25-926B-72CE18412774}" srcOrd="5" destOrd="0" presId="urn:microsoft.com/office/officeart/2005/8/layout/StepDownProcess"/>
    <dgm:cxn modelId="{35154D6F-F956-463E-8174-1CE8696C50D3}" type="presParOf" srcId="{91A90452-D4BC-4333-B263-CB7E15442A6D}" destId="{97107597-C94E-4933-AFB7-7EAEC33E8B36}" srcOrd="6" destOrd="0" presId="urn:microsoft.com/office/officeart/2005/8/layout/StepDownProcess"/>
    <dgm:cxn modelId="{67F936B4-FE74-439A-91C0-B85F0E32CC59}" type="presParOf" srcId="{97107597-C94E-4933-AFB7-7EAEC33E8B36}" destId="{49FEA50D-74F1-4F0D-9A50-F772E96CF77D}" srcOrd="0" destOrd="0" presId="urn:microsoft.com/office/officeart/2005/8/layout/StepDownProcess"/>
    <dgm:cxn modelId="{9E2EEA2B-A475-4A04-8832-E3874F6CDE55}" type="presParOf" srcId="{97107597-C94E-4933-AFB7-7EAEC33E8B36}" destId="{4EE846C8-51F0-4835-902F-9F50C1FA9749}" srcOrd="1" destOrd="0" presId="urn:microsoft.com/office/officeart/2005/8/layout/StepDownProcess"/>
    <dgm:cxn modelId="{D9C9C777-6A46-4990-8363-D24364BF84BB}" type="presParOf" srcId="{97107597-C94E-4933-AFB7-7EAEC33E8B36}" destId="{72431DDE-977F-4F37-A13A-B774DF71F943}" srcOrd="2" destOrd="0" presId="urn:microsoft.com/office/officeart/2005/8/layout/StepDownProcess"/>
    <dgm:cxn modelId="{230D99BE-5A4F-44B3-853F-F01BDCB26FA0}" type="presParOf" srcId="{91A90452-D4BC-4333-B263-CB7E15442A6D}" destId="{AA545365-DE74-4E68-8C72-B7E4A104F04B}" srcOrd="7" destOrd="0" presId="urn:microsoft.com/office/officeart/2005/8/layout/StepDownProcess"/>
    <dgm:cxn modelId="{6B8B0ECA-EC29-4282-812B-5409C5D210F7}" type="presParOf" srcId="{91A90452-D4BC-4333-B263-CB7E15442A6D}" destId="{C1650B98-45EF-4B26-9875-F73468FA7FC9}" srcOrd="8" destOrd="0" presId="urn:microsoft.com/office/officeart/2005/8/layout/StepDownProcess"/>
    <dgm:cxn modelId="{8A24D70B-4FFB-418C-B8F3-E86F63EEBB70}" type="presParOf" srcId="{C1650B98-45EF-4B26-9875-F73468FA7FC9}" destId="{3A5A9AB7-372F-4607-8030-0E1556F58C17}" srcOrd="0" destOrd="0" presId="urn:microsoft.com/office/officeart/2005/8/layout/StepDownProcess"/>
    <dgm:cxn modelId="{76073DA3-FA18-45C0-ABC7-F869D9F099F1}" type="presParOf" srcId="{C1650B98-45EF-4B26-9875-F73468FA7FC9}" destId="{E0DCD549-2D0F-48B9-812A-34CFCAA605C2}" srcOrd="1" destOrd="0" presId="urn:microsoft.com/office/officeart/2005/8/layout/StepDownProcess"/>
    <dgm:cxn modelId="{A9325D14-4598-45BF-840D-1756FE776342}" type="presParOf" srcId="{C1650B98-45EF-4B26-9875-F73468FA7FC9}" destId="{4AEDFE6D-1210-46E7-A32E-29BCCAF2C519}" srcOrd="2" destOrd="0" presId="urn:microsoft.com/office/officeart/2005/8/layout/StepDownProcess"/>
    <dgm:cxn modelId="{AF88FDE2-0F34-423A-89F7-1C38EE432626}" type="presParOf" srcId="{91A90452-D4BC-4333-B263-CB7E15442A6D}" destId="{A969DEC9-9C8B-4CB5-BC48-D4FFF44976D5}" srcOrd="9" destOrd="0" presId="urn:microsoft.com/office/officeart/2005/8/layout/StepDownProcess"/>
    <dgm:cxn modelId="{443C2D24-D0FD-49F3-9B2C-2AA21BBF758B}" type="presParOf" srcId="{91A90452-D4BC-4333-B263-CB7E15442A6D}" destId="{DEFE5BFC-7620-4ED3-A12D-979A57DC36B6}" srcOrd="10" destOrd="0" presId="urn:microsoft.com/office/officeart/2005/8/layout/StepDownProcess"/>
    <dgm:cxn modelId="{0187769A-08F9-4811-A090-19A244DBD6F5}" type="presParOf" srcId="{DEFE5BFC-7620-4ED3-A12D-979A57DC36B6}" destId="{0828FCFD-FF77-4936-91DD-207F99B0EDC9}"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2C0872-534B-446D-ACD5-8ED5EF7F1F5E}">
      <dsp:nvSpPr>
        <dsp:cNvPr id="0" name=""/>
        <dsp:cNvSpPr/>
      </dsp:nvSpPr>
      <dsp:spPr>
        <a:xfrm>
          <a:off x="1025809" y="0"/>
          <a:ext cx="3983214" cy="3983214"/>
        </a:xfrm>
        <a:prstGeom prst="triangle">
          <a:avLst/>
        </a:prstGeom>
        <a:gradFill rotWithShape="0">
          <a:gsLst>
            <a:gs pos="0">
              <a:schemeClr val="accent2">
                <a:shade val="80000"/>
                <a:hueOff val="0"/>
                <a:satOff val="0"/>
                <a:lumOff val="0"/>
                <a:alphaOff val="0"/>
                <a:satMod val="103000"/>
                <a:lumMod val="102000"/>
                <a:tint val="94000"/>
              </a:schemeClr>
            </a:gs>
            <a:gs pos="50000">
              <a:schemeClr val="accent2">
                <a:shade val="80000"/>
                <a:hueOff val="0"/>
                <a:satOff val="0"/>
                <a:lumOff val="0"/>
                <a:alphaOff val="0"/>
                <a:satMod val="110000"/>
                <a:lumMod val="100000"/>
                <a:shade val="100000"/>
              </a:schemeClr>
            </a:gs>
            <a:gs pos="100000">
              <a:schemeClr val="accent2">
                <a:shade val="8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02107F5E-0B0B-4D10-A8A1-8D05377C3621}">
      <dsp:nvSpPr>
        <dsp:cNvPr id="0" name=""/>
        <dsp:cNvSpPr/>
      </dsp:nvSpPr>
      <dsp:spPr>
        <a:xfrm>
          <a:off x="3017416" y="398710"/>
          <a:ext cx="2589089" cy="707954"/>
        </a:xfrm>
        <a:prstGeom prst="roundRect">
          <a:avLst/>
        </a:prstGeom>
        <a:solidFill>
          <a:schemeClr val="lt1">
            <a:alpha val="90000"/>
            <a:hueOff val="0"/>
            <a:satOff val="0"/>
            <a:lumOff val="0"/>
            <a:alphaOff val="0"/>
          </a:schemeClr>
        </a:solidFill>
        <a:ln w="6350" cap="flat" cmpd="sng" algn="ctr">
          <a:solidFill>
            <a:schemeClr val="accent2">
              <a:shade val="8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kern="1200" dirty="0"/>
            <a:t>التدرج</a:t>
          </a:r>
          <a:endParaRPr lang="en-US" sz="2900" kern="1200" dirty="0"/>
        </a:p>
      </dsp:txBody>
      <dsp:txXfrm>
        <a:off x="3051975" y="433269"/>
        <a:ext cx="2519971" cy="638836"/>
      </dsp:txXfrm>
    </dsp:sp>
    <dsp:sp modelId="{5EE3DBBB-615D-44F4-A4ED-296CFD831D3B}">
      <dsp:nvSpPr>
        <dsp:cNvPr id="0" name=""/>
        <dsp:cNvSpPr/>
      </dsp:nvSpPr>
      <dsp:spPr>
        <a:xfrm>
          <a:off x="3017416" y="1195158"/>
          <a:ext cx="2589089" cy="707954"/>
        </a:xfrm>
        <a:prstGeom prst="roundRect">
          <a:avLst/>
        </a:prstGeom>
        <a:solidFill>
          <a:schemeClr val="lt1">
            <a:alpha val="90000"/>
            <a:hueOff val="0"/>
            <a:satOff val="0"/>
            <a:lumOff val="0"/>
            <a:alphaOff val="0"/>
          </a:schemeClr>
        </a:solidFill>
        <a:ln w="6350" cap="flat" cmpd="sng" algn="ctr">
          <a:solidFill>
            <a:schemeClr val="accent2">
              <a:shade val="80000"/>
              <a:hueOff val="-160472"/>
              <a:satOff val="3389"/>
              <a:lumOff val="9027"/>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kern="1200" dirty="0"/>
            <a:t>التسلسل</a:t>
          </a:r>
          <a:endParaRPr lang="en-US" sz="2900" kern="1200" dirty="0"/>
        </a:p>
      </dsp:txBody>
      <dsp:txXfrm>
        <a:off x="3051975" y="1229717"/>
        <a:ext cx="2519971" cy="638836"/>
      </dsp:txXfrm>
    </dsp:sp>
    <dsp:sp modelId="{F0F84C1B-2AF3-44CD-95F4-7B87B0B965CF}">
      <dsp:nvSpPr>
        <dsp:cNvPr id="0" name=""/>
        <dsp:cNvSpPr/>
      </dsp:nvSpPr>
      <dsp:spPr>
        <a:xfrm>
          <a:off x="3017416" y="1991606"/>
          <a:ext cx="2589089" cy="707954"/>
        </a:xfrm>
        <a:prstGeom prst="roundRect">
          <a:avLst/>
        </a:prstGeom>
        <a:solidFill>
          <a:schemeClr val="lt1">
            <a:alpha val="90000"/>
            <a:hueOff val="0"/>
            <a:satOff val="0"/>
            <a:lumOff val="0"/>
            <a:alphaOff val="0"/>
          </a:schemeClr>
        </a:solidFill>
        <a:ln w="6350" cap="flat" cmpd="sng" algn="ctr">
          <a:solidFill>
            <a:schemeClr val="accent2">
              <a:shade val="80000"/>
              <a:hueOff val="-320943"/>
              <a:satOff val="6777"/>
              <a:lumOff val="18054"/>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kern="1200" dirty="0"/>
            <a:t>الإحصاءات</a:t>
          </a:r>
          <a:endParaRPr lang="en-US" sz="2900" kern="1200" dirty="0"/>
        </a:p>
      </dsp:txBody>
      <dsp:txXfrm>
        <a:off x="3051975" y="2026165"/>
        <a:ext cx="2519971" cy="638836"/>
      </dsp:txXfrm>
    </dsp:sp>
    <dsp:sp modelId="{075C1DC2-55A2-4789-BA3E-067AF1CAC485}">
      <dsp:nvSpPr>
        <dsp:cNvPr id="0" name=""/>
        <dsp:cNvSpPr/>
      </dsp:nvSpPr>
      <dsp:spPr>
        <a:xfrm>
          <a:off x="3017416" y="2788055"/>
          <a:ext cx="2589089" cy="707954"/>
        </a:xfrm>
        <a:prstGeom prst="roundRect">
          <a:avLst/>
        </a:prstGeom>
        <a:solidFill>
          <a:schemeClr val="lt1">
            <a:alpha val="90000"/>
            <a:hueOff val="0"/>
            <a:satOff val="0"/>
            <a:lumOff val="0"/>
            <a:alphaOff val="0"/>
          </a:schemeClr>
        </a:solidFill>
        <a:ln w="6350" cap="flat" cmpd="sng" algn="ctr">
          <a:solidFill>
            <a:schemeClr val="accent2">
              <a:shade val="80000"/>
              <a:hueOff val="-481415"/>
              <a:satOff val="10166"/>
              <a:lumOff val="27081"/>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kern="1200" dirty="0"/>
            <a:t>الدراسات</a:t>
          </a:r>
          <a:endParaRPr lang="en-US" sz="2900" kern="1200" dirty="0"/>
        </a:p>
      </dsp:txBody>
      <dsp:txXfrm>
        <a:off x="3051975" y="2822614"/>
        <a:ext cx="2519971" cy="6388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9AA08B-D2F1-47B4-82BD-008F30386207}">
      <dsp:nvSpPr>
        <dsp:cNvPr id="0" name=""/>
        <dsp:cNvSpPr/>
      </dsp:nvSpPr>
      <dsp:spPr>
        <a:xfrm rot="5400000">
          <a:off x="1114801" y="948747"/>
          <a:ext cx="443208" cy="504577"/>
        </a:xfrm>
        <a:prstGeom prst="bentUpArrow">
          <a:avLst>
            <a:gd name="adj1" fmla="val 32840"/>
            <a:gd name="adj2" fmla="val 25000"/>
            <a:gd name="adj3" fmla="val 35780"/>
          </a:avLst>
        </a:prstGeom>
        <a:solidFill>
          <a:schemeClr val="accent2">
            <a:tint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D3A5CBE4-0528-4FCA-981D-16E4B2AC1346}">
      <dsp:nvSpPr>
        <dsp:cNvPr id="0" name=""/>
        <dsp:cNvSpPr/>
      </dsp:nvSpPr>
      <dsp:spPr>
        <a:xfrm>
          <a:off x="1473" y="457442"/>
          <a:ext cx="2737911" cy="522247"/>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kern="1200" dirty="0"/>
            <a:t>الإحساس بالمشكلة</a:t>
          </a:r>
          <a:endParaRPr lang="en-US" sz="2100" kern="1200" dirty="0"/>
        </a:p>
      </dsp:txBody>
      <dsp:txXfrm>
        <a:off x="26972" y="482941"/>
        <a:ext cx="2686913" cy="471249"/>
      </dsp:txXfrm>
    </dsp:sp>
    <dsp:sp modelId="{227CD3A2-3BBC-4193-AD83-2C84CF696ACA}">
      <dsp:nvSpPr>
        <dsp:cNvPr id="0" name=""/>
        <dsp:cNvSpPr/>
      </dsp:nvSpPr>
      <dsp:spPr>
        <a:xfrm>
          <a:off x="859058" y="1661078"/>
          <a:ext cx="542643" cy="42210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2051573-1A93-41DD-875C-865538BDD401}">
      <dsp:nvSpPr>
        <dsp:cNvPr id="0" name=""/>
        <dsp:cNvSpPr/>
      </dsp:nvSpPr>
      <dsp:spPr>
        <a:xfrm rot="5400000">
          <a:off x="2329800" y="1535403"/>
          <a:ext cx="443208" cy="504577"/>
        </a:xfrm>
        <a:prstGeom prst="bentUpArrow">
          <a:avLst>
            <a:gd name="adj1" fmla="val 32840"/>
            <a:gd name="adj2" fmla="val 25000"/>
            <a:gd name="adj3" fmla="val 35780"/>
          </a:avLst>
        </a:prstGeom>
        <a:solidFill>
          <a:schemeClr val="accent2">
            <a:tint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B236D1B8-8B46-437F-B28F-1FBAC5D06F24}">
      <dsp:nvSpPr>
        <dsp:cNvPr id="0" name=""/>
        <dsp:cNvSpPr/>
      </dsp:nvSpPr>
      <dsp:spPr>
        <a:xfrm>
          <a:off x="1315670" y="1044098"/>
          <a:ext cx="2539515" cy="522247"/>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kern="1200" dirty="0"/>
            <a:t>تحديد المشكلة</a:t>
          </a:r>
          <a:endParaRPr lang="en-US" sz="2100" kern="1200" dirty="0"/>
        </a:p>
      </dsp:txBody>
      <dsp:txXfrm>
        <a:off x="1341169" y="1069597"/>
        <a:ext cx="2488517" cy="471249"/>
      </dsp:txXfrm>
    </dsp:sp>
    <dsp:sp modelId="{408A3CA8-F40B-4AD1-8FE2-4219F00729BF}">
      <dsp:nvSpPr>
        <dsp:cNvPr id="0" name=""/>
        <dsp:cNvSpPr/>
      </dsp:nvSpPr>
      <dsp:spPr>
        <a:xfrm>
          <a:off x="1144671" y="2352842"/>
          <a:ext cx="542643" cy="42210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DE98C63-B5FD-459D-ADB8-9A00750B2055}">
      <dsp:nvSpPr>
        <dsp:cNvPr id="0" name=""/>
        <dsp:cNvSpPr/>
      </dsp:nvSpPr>
      <dsp:spPr>
        <a:xfrm rot="5400000">
          <a:off x="3559774" y="2122059"/>
          <a:ext cx="443208" cy="504577"/>
        </a:xfrm>
        <a:prstGeom prst="bentUpArrow">
          <a:avLst>
            <a:gd name="adj1" fmla="val 32840"/>
            <a:gd name="adj2" fmla="val 25000"/>
            <a:gd name="adj3" fmla="val 35780"/>
          </a:avLst>
        </a:prstGeom>
        <a:solidFill>
          <a:schemeClr val="accent2">
            <a:tint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356F29B9-14CF-4404-B9BE-83F765196D47}">
      <dsp:nvSpPr>
        <dsp:cNvPr id="0" name=""/>
        <dsp:cNvSpPr/>
      </dsp:nvSpPr>
      <dsp:spPr>
        <a:xfrm>
          <a:off x="2629868" y="1630754"/>
          <a:ext cx="2371067" cy="522247"/>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kern="1200" dirty="0"/>
            <a:t>تحليل المشكلة</a:t>
          </a:r>
          <a:endParaRPr lang="en-US" sz="2100" kern="1200" dirty="0"/>
        </a:p>
      </dsp:txBody>
      <dsp:txXfrm>
        <a:off x="2655367" y="1656253"/>
        <a:ext cx="2320069" cy="471249"/>
      </dsp:txXfrm>
    </dsp:sp>
    <dsp:sp modelId="{562F4D70-EEFB-416F-A0FB-E8B3B3F3AC82}">
      <dsp:nvSpPr>
        <dsp:cNvPr id="0" name=""/>
        <dsp:cNvSpPr/>
      </dsp:nvSpPr>
      <dsp:spPr>
        <a:xfrm>
          <a:off x="1788991" y="2102779"/>
          <a:ext cx="542643" cy="42210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9FEA50D-74F1-4F0D-9A50-F772E96CF77D}">
      <dsp:nvSpPr>
        <dsp:cNvPr id="0" name=""/>
        <dsp:cNvSpPr/>
      </dsp:nvSpPr>
      <dsp:spPr>
        <a:xfrm rot="5400000">
          <a:off x="4871744" y="2708715"/>
          <a:ext cx="443208" cy="504577"/>
        </a:xfrm>
        <a:prstGeom prst="bentUpArrow">
          <a:avLst>
            <a:gd name="adj1" fmla="val 32840"/>
            <a:gd name="adj2" fmla="val 25000"/>
            <a:gd name="adj3" fmla="val 35780"/>
          </a:avLst>
        </a:prstGeom>
        <a:solidFill>
          <a:schemeClr val="accent2">
            <a:tint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4EE846C8-51F0-4835-902F-9F50C1FA9749}">
      <dsp:nvSpPr>
        <dsp:cNvPr id="0" name=""/>
        <dsp:cNvSpPr/>
      </dsp:nvSpPr>
      <dsp:spPr>
        <a:xfrm>
          <a:off x="3944065" y="2217410"/>
          <a:ext cx="2366613" cy="522247"/>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kern="1200" dirty="0"/>
            <a:t>تحليل الحلول المناسبة</a:t>
          </a:r>
          <a:endParaRPr lang="en-US" sz="2100" kern="1200" dirty="0"/>
        </a:p>
      </dsp:txBody>
      <dsp:txXfrm>
        <a:off x="3969564" y="2242909"/>
        <a:ext cx="2315615" cy="471249"/>
      </dsp:txXfrm>
    </dsp:sp>
    <dsp:sp modelId="{72431DDE-977F-4F37-A13A-B774DF71F943}">
      <dsp:nvSpPr>
        <dsp:cNvPr id="0" name=""/>
        <dsp:cNvSpPr/>
      </dsp:nvSpPr>
      <dsp:spPr>
        <a:xfrm>
          <a:off x="5500423" y="2267218"/>
          <a:ext cx="542643" cy="42210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A5A9AB7-372F-4607-8030-0E1556F58C17}">
      <dsp:nvSpPr>
        <dsp:cNvPr id="0" name=""/>
        <dsp:cNvSpPr/>
      </dsp:nvSpPr>
      <dsp:spPr>
        <a:xfrm rot="5400000">
          <a:off x="5921322" y="3295371"/>
          <a:ext cx="443208" cy="504577"/>
        </a:xfrm>
        <a:prstGeom prst="bentUpArrow">
          <a:avLst>
            <a:gd name="adj1" fmla="val 32840"/>
            <a:gd name="adj2" fmla="val 25000"/>
            <a:gd name="adj3" fmla="val 35780"/>
          </a:avLst>
        </a:prstGeom>
        <a:solidFill>
          <a:schemeClr val="accent2">
            <a:tint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E0DCD549-2D0F-48B9-812A-34CFCAA605C2}">
      <dsp:nvSpPr>
        <dsp:cNvPr id="0" name=""/>
        <dsp:cNvSpPr/>
      </dsp:nvSpPr>
      <dsp:spPr>
        <a:xfrm>
          <a:off x="5258263" y="2804066"/>
          <a:ext cx="1837373" cy="522247"/>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kern="1200" dirty="0"/>
            <a:t>تنفيذ الحل الأمثل</a:t>
          </a:r>
          <a:endParaRPr lang="en-US" sz="2100" kern="1200" dirty="0"/>
        </a:p>
      </dsp:txBody>
      <dsp:txXfrm>
        <a:off x="5283762" y="2829565"/>
        <a:ext cx="1786375" cy="471249"/>
      </dsp:txXfrm>
    </dsp:sp>
    <dsp:sp modelId="{4AEDFE6D-1210-46E7-A32E-29BCCAF2C519}">
      <dsp:nvSpPr>
        <dsp:cNvPr id="0" name=""/>
        <dsp:cNvSpPr/>
      </dsp:nvSpPr>
      <dsp:spPr>
        <a:xfrm>
          <a:off x="6550000" y="2853874"/>
          <a:ext cx="542643" cy="42210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828FCFD-FF77-4936-91DD-207F99B0EDC9}">
      <dsp:nvSpPr>
        <dsp:cNvPr id="0" name=""/>
        <dsp:cNvSpPr/>
      </dsp:nvSpPr>
      <dsp:spPr>
        <a:xfrm>
          <a:off x="6572460" y="3390722"/>
          <a:ext cx="1587376" cy="522247"/>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kern="1200" dirty="0"/>
            <a:t>تقييم النتائج</a:t>
          </a:r>
          <a:endParaRPr lang="en-US" sz="2100" kern="1200" dirty="0"/>
        </a:p>
      </dsp:txBody>
      <dsp:txXfrm>
        <a:off x="6597959" y="3416221"/>
        <a:ext cx="1536378" cy="471249"/>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95000"/>
            </a:srgbClr>
          </a:solidFill>
          <a:ln/>
        </p:spPr>
      </p:sp>
    </p:spTree>
    <p:extLst>
      <p:ext uri="{BB962C8B-B14F-4D97-AF65-F5344CB8AC3E}">
        <p14:creationId xmlns:p14="http://schemas.microsoft.com/office/powerpoint/2010/main" val="3590916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6.xml"/><Relationship Id="rId5" Type="http://schemas.openxmlformats.org/officeDocument/2006/relationships/image" Target="../media/image44.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a:t>
            </a:r>
            <a:r>
              <a:rPr lang="ar-EG" sz="2800" b="1">
                <a:solidFill>
                  <a:schemeClr val="bg1"/>
                </a:solidFill>
                <a:latin typeface="Times New Roman" panose="02020603050405020304" pitchFamily="18" charset="0"/>
                <a:cs typeface="Times New Roman" panose="02020603050405020304" pitchFamily="18" charset="0"/>
              </a:rPr>
              <a:t>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2318263"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dirty="0">
                <a:latin typeface="Alexandria" pitchFamily="2" charset="-78"/>
                <a:cs typeface="Alexandria" pitchFamily="2" charset="-78"/>
              </a:rPr>
              <a:t>Public </a:t>
            </a:r>
            <a:r>
              <a:rPr lang="en-US" sz="2000">
                <a:latin typeface="Alexandria" pitchFamily="2" charset="-78"/>
                <a:cs typeface="Alexandria" pitchFamily="2" charset="-78"/>
              </a:rPr>
              <a:t>Relations </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646308"/>
            <a:ext cx="5170527" cy="2246769"/>
          </a:xfrm>
          <a:prstGeom prst="rect">
            <a:avLst/>
          </a:prstGeom>
          <a:noFill/>
        </p:spPr>
        <p:txBody>
          <a:bodyPr wrap="square" rtlCol="0">
            <a:spAutoFit/>
          </a:bodyPr>
          <a:lstStyle/>
          <a:p>
            <a:pPr algn="ctr"/>
            <a:r>
              <a:rPr lang="ar-EG" sz="2800" b="1">
                <a:solidFill>
                  <a:srgbClr val="00B0F0"/>
                </a:solidFill>
                <a:latin typeface="Alexandria" pitchFamily="2" charset="-78"/>
                <a:cs typeface="Alexandria" pitchFamily="2" charset="-78"/>
              </a:rPr>
              <a:t>المحاضرة  الثانية</a:t>
            </a:r>
          </a:p>
          <a:p>
            <a:pPr algn="ctr"/>
            <a:r>
              <a:rPr lang="ar-EG" sz="2800" b="1">
                <a:solidFill>
                  <a:srgbClr val="00B0F0"/>
                </a:solidFill>
                <a:latin typeface="Alexandria" pitchFamily="2" charset="-78"/>
                <a:cs typeface="Alexandria" pitchFamily="2" charset="-78"/>
              </a:rPr>
              <a:t>اختيار مشكلة البحث</a:t>
            </a:r>
          </a:p>
          <a:p>
            <a:pPr algn="ctr"/>
            <a:r>
              <a:rPr lang="ar-EG" sz="2800" b="1">
                <a:solidFill>
                  <a:srgbClr val="00B0F0"/>
                </a:solidFill>
                <a:latin typeface="Alexandria" pitchFamily="2" charset="-78"/>
                <a:cs typeface="Alexandria" pitchFamily="2" charset="-78"/>
              </a:rPr>
              <a:t> في الدراسات الإعلامية </a:t>
            </a:r>
          </a:p>
          <a:p>
            <a:pPr algn="ctr"/>
            <a:endParaRPr lang="ar-EG" sz="2800" b="1">
              <a:solidFill>
                <a:srgbClr val="00B0F0"/>
              </a:solidFill>
              <a:latin typeface="Alexandria" pitchFamily="2" charset="-78"/>
              <a:cs typeface="Alexandria" pitchFamily="2" charset="-78"/>
            </a:endParaRPr>
          </a:p>
          <a:p>
            <a:pPr algn="ctr"/>
            <a:endParaRPr lang="en-US" sz="28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934295" y="78292"/>
            <a:ext cx="3080714"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66995" y="8355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025" y="7572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12779" y="337497"/>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62" name="Group 61">
            <a:extLst>
              <a:ext uri="{FF2B5EF4-FFF2-40B4-BE49-F238E27FC236}">
                <a16:creationId xmlns:a16="http://schemas.microsoft.com/office/drawing/2014/main" id="{43200FFE-EA56-E32F-B3AF-83CDE757F5A4}"/>
              </a:ext>
            </a:extLst>
          </p:cNvPr>
          <p:cNvGrpSpPr/>
          <p:nvPr/>
        </p:nvGrpSpPr>
        <p:grpSpPr>
          <a:xfrm>
            <a:off x="3150823" y="629167"/>
            <a:ext cx="8836737" cy="5749332"/>
            <a:chOff x="4605541" y="736749"/>
            <a:chExt cx="6830044" cy="5832475"/>
          </a:xfrm>
        </p:grpSpPr>
        <p:sp>
          <p:nvSpPr>
            <p:cNvPr id="4" name="Google Shape;322;p19">
              <a:extLst>
                <a:ext uri="{FF2B5EF4-FFF2-40B4-BE49-F238E27FC236}">
                  <a16:creationId xmlns:a16="http://schemas.microsoft.com/office/drawing/2014/main" id="{9D5891C1-6939-1889-2337-4B409003D55A}"/>
                </a:ext>
              </a:extLst>
            </p:cNvPr>
            <p:cNvSpPr/>
            <p:nvPr/>
          </p:nvSpPr>
          <p:spPr>
            <a:xfrm>
              <a:off x="6679984" y="736749"/>
              <a:ext cx="2689225" cy="968375"/>
            </a:xfrm>
            <a:custGeom>
              <a:avLst/>
              <a:gdLst/>
              <a:ahLst/>
              <a:cxnLst/>
              <a:rect l="l" t="t" r="r" b="b"/>
              <a:pathLst>
                <a:path w="716" h="258" extrusionOk="0">
                  <a:moveTo>
                    <a:pt x="7" y="258"/>
                  </a:moveTo>
                  <a:cubicBezTo>
                    <a:pt x="97" y="258"/>
                    <a:pt x="97" y="258"/>
                    <a:pt x="97" y="258"/>
                  </a:cubicBezTo>
                  <a:cubicBezTo>
                    <a:pt x="100" y="258"/>
                    <a:pt x="102" y="256"/>
                    <a:pt x="103" y="253"/>
                  </a:cubicBezTo>
                  <a:cubicBezTo>
                    <a:pt x="119" y="168"/>
                    <a:pt x="229" y="97"/>
                    <a:pt x="358" y="97"/>
                  </a:cubicBezTo>
                  <a:cubicBezTo>
                    <a:pt x="487" y="97"/>
                    <a:pt x="597" y="168"/>
                    <a:pt x="613" y="253"/>
                  </a:cubicBezTo>
                  <a:cubicBezTo>
                    <a:pt x="614" y="256"/>
                    <a:pt x="616" y="258"/>
                    <a:pt x="619" y="258"/>
                  </a:cubicBezTo>
                  <a:cubicBezTo>
                    <a:pt x="709" y="258"/>
                    <a:pt x="709" y="258"/>
                    <a:pt x="709" y="258"/>
                  </a:cubicBezTo>
                  <a:cubicBezTo>
                    <a:pt x="713" y="258"/>
                    <a:pt x="716" y="255"/>
                    <a:pt x="716" y="251"/>
                  </a:cubicBezTo>
                  <a:cubicBezTo>
                    <a:pt x="709" y="184"/>
                    <a:pt x="670" y="122"/>
                    <a:pt x="606" y="75"/>
                  </a:cubicBezTo>
                  <a:cubicBezTo>
                    <a:pt x="539" y="27"/>
                    <a:pt x="451" y="0"/>
                    <a:pt x="358" y="0"/>
                  </a:cubicBezTo>
                  <a:cubicBezTo>
                    <a:pt x="265" y="0"/>
                    <a:pt x="177" y="27"/>
                    <a:pt x="110" y="75"/>
                  </a:cubicBezTo>
                  <a:cubicBezTo>
                    <a:pt x="46" y="122"/>
                    <a:pt x="7" y="184"/>
                    <a:pt x="0" y="251"/>
                  </a:cubicBezTo>
                  <a:cubicBezTo>
                    <a:pt x="0" y="255"/>
                    <a:pt x="3" y="258"/>
                    <a:pt x="7" y="258"/>
                  </a:cubicBezTo>
                  <a:close/>
                </a:path>
              </a:pathLst>
            </a:custGeom>
            <a:solidFill>
              <a:srgbClr val="4C4C4C"/>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7" name="Google Shape;323;p19">
              <a:extLst>
                <a:ext uri="{FF2B5EF4-FFF2-40B4-BE49-F238E27FC236}">
                  <a16:creationId xmlns:a16="http://schemas.microsoft.com/office/drawing/2014/main" id="{E1F5321F-9BBB-C318-D11A-4B2018A1EDCD}"/>
                </a:ext>
              </a:extLst>
            </p:cNvPr>
            <p:cNvSpPr/>
            <p:nvPr/>
          </p:nvSpPr>
          <p:spPr>
            <a:xfrm>
              <a:off x="8731034" y="1768624"/>
              <a:ext cx="901700" cy="112712"/>
            </a:xfrm>
            <a:custGeom>
              <a:avLst/>
              <a:gdLst/>
              <a:ahLst/>
              <a:cxnLst/>
              <a:rect l="l" t="t" r="r" b="b"/>
              <a:pathLst>
                <a:path w="240" h="30" extrusionOk="0">
                  <a:moveTo>
                    <a:pt x="235" y="0"/>
                  </a:moveTo>
                  <a:cubicBezTo>
                    <a:pt x="5" y="0"/>
                    <a:pt x="5" y="0"/>
                    <a:pt x="5" y="0"/>
                  </a:cubicBezTo>
                  <a:cubicBezTo>
                    <a:pt x="2" y="0"/>
                    <a:pt x="0" y="3"/>
                    <a:pt x="0" y="7"/>
                  </a:cubicBezTo>
                  <a:cubicBezTo>
                    <a:pt x="0" y="23"/>
                    <a:pt x="0" y="23"/>
                    <a:pt x="0" y="23"/>
                  </a:cubicBezTo>
                  <a:cubicBezTo>
                    <a:pt x="0" y="27"/>
                    <a:pt x="2" y="30"/>
                    <a:pt x="5" y="30"/>
                  </a:cubicBezTo>
                  <a:cubicBezTo>
                    <a:pt x="235" y="30"/>
                    <a:pt x="235" y="30"/>
                    <a:pt x="235" y="30"/>
                  </a:cubicBezTo>
                  <a:cubicBezTo>
                    <a:pt x="238" y="30"/>
                    <a:pt x="240" y="27"/>
                    <a:pt x="240" y="23"/>
                  </a:cubicBezTo>
                  <a:cubicBezTo>
                    <a:pt x="240" y="7"/>
                    <a:pt x="240" y="7"/>
                    <a:pt x="240" y="7"/>
                  </a:cubicBezTo>
                  <a:cubicBezTo>
                    <a:pt x="240" y="3"/>
                    <a:pt x="238" y="0"/>
                    <a:pt x="235" y="0"/>
                  </a:cubicBezTo>
                  <a:close/>
                </a:path>
              </a:pathLst>
            </a:custGeom>
            <a:solidFill>
              <a:srgbClr val="353535"/>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9" name="Google Shape;324;p19">
              <a:extLst>
                <a:ext uri="{FF2B5EF4-FFF2-40B4-BE49-F238E27FC236}">
                  <a16:creationId xmlns:a16="http://schemas.microsoft.com/office/drawing/2014/main" id="{AC5FB01F-5F70-CDB3-DF13-5ED5A36505BA}"/>
                </a:ext>
              </a:extLst>
            </p:cNvPr>
            <p:cNvSpPr/>
            <p:nvPr/>
          </p:nvSpPr>
          <p:spPr>
            <a:xfrm>
              <a:off x="6418047" y="1768624"/>
              <a:ext cx="901700" cy="112712"/>
            </a:xfrm>
            <a:custGeom>
              <a:avLst/>
              <a:gdLst/>
              <a:ahLst/>
              <a:cxnLst/>
              <a:rect l="l" t="t" r="r" b="b"/>
              <a:pathLst>
                <a:path w="240" h="30" extrusionOk="0">
                  <a:moveTo>
                    <a:pt x="235" y="0"/>
                  </a:moveTo>
                  <a:cubicBezTo>
                    <a:pt x="5" y="0"/>
                    <a:pt x="5" y="0"/>
                    <a:pt x="5" y="0"/>
                  </a:cubicBezTo>
                  <a:cubicBezTo>
                    <a:pt x="2" y="0"/>
                    <a:pt x="0" y="3"/>
                    <a:pt x="0" y="7"/>
                  </a:cubicBezTo>
                  <a:cubicBezTo>
                    <a:pt x="0" y="23"/>
                    <a:pt x="0" y="23"/>
                    <a:pt x="0" y="23"/>
                  </a:cubicBezTo>
                  <a:cubicBezTo>
                    <a:pt x="0" y="27"/>
                    <a:pt x="2" y="30"/>
                    <a:pt x="5" y="30"/>
                  </a:cubicBezTo>
                  <a:cubicBezTo>
                    <a:pt x="235" y="30"/>
                    <a:pt x="235" y="30"/>
                    <a:pt x="235" y="30"/>
                  </a:cubicBezTo>
                  <a:cubicBezTo>
                    <a:pt x="238" y="30"/>
                    <a:pt x="240" y="27"/>
                    <a:pt x="240" y="23"/>
                  </a:cubicBezTo>
                  <a:cubicBezTo>
                    <a:pt x="240" y="7"/>
                    <a:pt x="240" y="7"/>
                    <a:pt x="240" y="7"/>
                  </a:cubicBezTo>
                  <a:cubicBezTo>
                    <a:pt x="240" y="3"/>
                    <a:pt x="238" y="0"/>
                    <a:pt x="235" y="0"/>
                  </a:cubicBezTo>
                  <a:close/>
                </a:path>
              </a:pathLst>
            </a:custGeom>
            <a:solidFill>
              <a:srgbClr val="353535"/>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grpSp>
          <p:nvGrpSpPr>
            <p:cNvPr id="10" name="Группа 1">
              <a:extLst>
                <a:ext uri="{FF2B5EF4-FFF2-40B4-BE49-F238E27FC236}">
                  <a16:creationId xmlns:a16="http://schemas.microsoft.com/office/drawing/2014/main" id="{35846D73-0858-4B23-ED82-0E323D3F46F9}"/>
                </a:ext>
              </a:extLst>
            </p:cNvPr>
            <p:cNvGrpSpPr/>
            <p:nvPr/>
          </p:nvGrpSpPr>
          <p:grpSpPr>
            <a:xfrm>
              <a:off x="4605541" y="1938487"/>
              <a:ext cx="2349081" cy="2395537"/>
              <a:chOff x="2680119" y="1714500"/>
              <a:chExt cx="2349081" cy="2395537"/>
            </a:xfrm>
          </p:grpSpPr>
          <p:sp>
            <p:nvSpPr>
              <p:cNvPr id="11" name="Google Shape;312;p19">
                <a:extLst>
                  <a:ext uri="{FF2B5EF4-FFF2-40B4-BE49-F238E27FC236}">
                    <a16:creationId xmlns:a16="http://schemas.microsoft.com/office/drawing/2014/main" id="{F24C7193-A83C-1874-D611-4227563C23D7}"/>
                  </a:ext>
                </a:extLst>
              </p:cNvPr>
              <p:cNvSpPr/>
              <p:nvPr/>
            </p:nvSpPr>
            <p:spPr>
              <a:xfrm>
                <a:off x="2763837" y="1714500"/>
                <a:ext cx="2182812" cy="660400"/>
              </a:xfrm>
              <a:custGeom>
                <a:avLst/>
                <a:gdLst/>
                <a:ahLst/>
                <a:cxnLst/>
                <a:rect l="l" t="t" r="r" b="b"/>
                <a:pathLst>
                  <a:path w="581" h="176" extrusionOk="0">
                    <a:moveTo>
                      <a:pt x="581" y="8"/>
                    </a:moveTo>
                    <a:cubicBezTo>
                      <a:pt x="581" y="4"/>
                      <a:pt x="577" y="0"/>
                      <a:pt x="572" y="0"/>
                    </a:cubicBezTo>
                    <a:cubicBezTo>
                      <a:pt x="171" y="0"/>
                      <a:pt x="171" y="0"/>
                      <a:pt x="171" y="0"/>
                    </a:cubicBezTo>
                    <a:cubicBezTo>
                      <a:pt x="77" y="0"/>
                      <a:pt x="0" y="76"/>
                      <a:pt x="0" y="170"/>
                    </a:cubicBezTo>
                    <a:cubicBezTo>
                      <a:pt x="0" y="176"/>
                      <a:pt x="0" y="176"/>
                      <a:pt x="0" y="176"/>
                    </a:cubicBezTo>
                    <a:cubicBezTo>
                      <a:pt x="581" y="176"/>
                      <a:pt x="581" y="176"/>
                      <a:pt x="581" y="176"/>
                    </a:cubicBezTo>
                    <a:lnTo>
                      <a:pt x="581" y="8"/>
                    </a:lnTo>
                    <a:close/>
                  </a:path>
                </a:pathLst>
              </a:custGeom>
              <a:solidFill>
                <a:srgbClr val="FFD487"/>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12" name="Google Shape;313;p19">
                <a:extLst>
                  <a:ext uri="{FF2B5EF4-FFF2-40B4-BE49-F238E27FC236}">
                    <a16:creationId xmlns:a16="http://schemas.microsoft.com/office/drawing/2014/main" id="{68FB86DF-9936-7409-0C85-4CD12CFA2813}"/>
                  </a:ext>
                </a:extLst>
              </p:cNvPr>
              <p:cNvSpPr txBox="1"/>
              <p:nvPr/>
            </p:nvSpPr>
            <p:spPr>
              <a:xfrm>
                <a:off x="2763837" y="2374900"/>
                <a:ext cx="2182812" cy="750887"/>
              </a:xfrm>
              <a:prstGeom prst="rect">
                <a:avLst/>
              </a:prstGeom>
              <a:solidFill>
                <a:srgbClr val="FFCA59"/>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13" name="Google Shape;314;p19">
                <a:extLst>
                  <a:ext uri="{FF2B5EF4-FFF2-40B4-BE49-F238E27FC236}">
                    <a16:creationId xmlns:a16="http://schemas.microsoft.com/office/drawing/2014/main" id="{E9D3C048-7192-E9B7-5E00-07387581A869}"/>
                  </a:ext>
                </a:extLst>
              </p:cNvPr>
              <p:cNvSpPr/>
              <p:nvPr/>
            </p:nvSpPr>
            <p:spPr>
              <a:xfrm>
                <a:off x="2763837" y="3125787"/>
                <a:ext cx="2182812" cy="984250"/>
              </a:xfrm>
              <a:custGeom>
                <a:avLst/>
                <a:gdLst/>
                <a:ahLst/>
                <a:cxnLst/>
                <a:rect l="l" t="t" r="r" b="b"/>
                <a:pathLst>
                  <a:path w="581" h="262" extrusionOk="0">
                    <a:moveTo>
                      <a:pt x="0" y="83"/>
                    </a:moveTo>
                    <a:cubicBezTo>
                      <a:pt x="0" y="86"/>
                      <a:pt x="2" y="89"/>
                      <a:pt x="5" y="91"/>
                    </a:cubicBezTo>
                    <a:cubicBezTo>
                      <a:pt x="182" y="173"/>
                      <a:pt x="372" y="231"/>
                      <a:pt x="571" y="261"/>
                    </a:cubicBezTo>
                    <a:cubicBezTo>
                      <a:pt x="576" y="262"/>
                      <a:pt x="581" y="258"/>
                      <a:pt x="581" y="253"/>
                    </a:cubicBezTo>
                    <a:cubicBezTo>
                      <a:pt x="581" y="0"/>
                      <a:pt x="581" y="0"/>
                      <a:pt x="581" y="0"/>
                    </a:cubicBezTo>
                    <a:cubicBezTo>
                      <a:pt x="0" y="0"/>
                      <a:pt x="0" y="0"/>
                      <a:pt x="0" y="0"/>
                    </a:cubicBezTo>
                    <a:lnTo>
                      <a:pt x="0" y="83"/>
                    </a:lnTo>
                    <a:close/>
                  </a:path>
                </a:pathLst>
              </a:custGeom>
              <a:solidFill>
                <a:srgbClr val="FAB320"/>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14" name="Google Shape;327;p19">
                <a:extLst>
                  <a:ext uri="{FF2B5EF4-FFF2-40B4-BE49-F238E27FC236}">
                    <a16:creationId xmlns:a16="http://schemas.microsoft.com/office/drawing/2014/main" id="{F1660CE3-B970-44D1-1EDA-3F52631E5AEA}"/>
                  </a:ext>
                </a:extLst>
              </p:cNvPr>
              <p:cNvSpPr/>
              <p:nvPr/>
            </p:nvSpPr>
            <p:spPr>
              <a:xfrm>
                <a:off x="4289425" y="3292475"/>
                <a:ext cx="469900" cy="555625"/>
              </a:xfrm>
              <a:custGeom>
                <a:avLst/>
                <a:gdLst/>
                <a:ahLst/>
                <a:cxnLst/>
                <a:rect l="l" t="t" r="r" b="b"/>
                <a:pathLst>
                  <a:path w="125" h="148" extrusionOk="0">
                    <a:moveTo>
                      <a:pt x="84" y="143"/>
                    </a:moveTo>
                    <a:cubicBezTo>
                      <a:pt x="84" y="146"/>
                      <a:pt x="81" y="148"/>
                      <a:pt x="79" y="148"/>
                    </a:cubicBezTo>
                    <a:cubicBezTo>
                      <a:pt x="47" y="148"/>
                      <a:pt x="47" y="148"/>
                      <a:pt x="47" y="148"/>
                    </a:cubicBezTo>
                    <a:cubicBezTo>
                      <a:pt x="44" y="148"/>
                      <a:pt x="42" y="146"/>
                      <a:pt x="42" y="143"/>
                    </a:cubicBezTo>
                    <a:cubicBezTo>
                      <a:pt x="42" y="143"/>
                      <a:pt x="42" y="143"/>
                      <a:pt x="42" y="143"/>
                    </a:cubicBezTo>
                    <a:cubicBezTo>
                      <a:pt x="42" y="140"/>
                      <a:pt x="44" y="138"/>
                      <a:pt x="47" y="138"/>
                    </a:cubicBezTo>
                    <a:cubicBezTo>
                      <a:pt x="79" y="138"/>
                      <a:pt x="79" y="138"/>
                      <a:pt x="79" y="138"/>
                    </a:cubicBezTo>
                    <a:cubicBezTo>
                      <a:pt x="81" y="138"/>
                      <a:pt x="84" y="140"/>
                      <a:pt x="84" y="143"/>
                    </a:cubicBezTo>
                    <a:close/>
                    <a:moveTo>
                      <a:pt x="84" y="130"/>
                    </a:moveTo>
                    <a:cubicBezTo>
                      <a:pt x="84" y="127"/>
                      <a:pt x="81" y="125"/>
                      <a:pt x="79" y="125"/>
                    </a:cubicBezTo>
                    <a:cubicBezTo>
                      <a:pt x="47" y="125"/>
                      <a:pt x="47" y="125"/>
                      <a:pt x="47" y="125"/>
                    </a:cubicBezTo>
                    <a:cubicBezTo>
                      <a:pt x="44" y="125"/>
                      <a:pt x="42" y="127"/>
                      <a:pt x="42" y="130"/>
                    </a:cubicBezTo>
                    <a:cubicBezTo>
                      <a:pt x="42" y="130"/>
                      <a:pt x="42" y="130"/>
                      <a:pt x="42" y="130"/>
                    </a:cubicBezTo>
                    <a:cubicBezTo>
                      <a:pt x="42" y="133"/>
                      <a:pt x="44" y="135"/>
                      <a:pt x="47" y="135"/>
                    </a:cubicBezTo>
                    <a:cubicBezTo>
                      <a:pt x="79" y="135"/>
                      <a:pt x="79" y="135"/>
                      <a:pt x="79" y="135"/>
                    </a:cubicBezTo>
                    <a:cubicBezTo>
                      <a:pt x="81" y="135"/>
                      <a:pt x="84" y="133"/>
                      <a:pt x="84" y="130"/>
                    </a:cubicBezTo>
                    <a:close/>
                    <a:moveTo>
                      <a:pt x="68" y="73"/>
                    </a:moveTo>
                    <a:cubicBezTo>
                      <a:pt x="61" y="73"/>
                      <a:pt x="61" y="73"/>
                      <a:pt x="61" y="73"/>
                    </a:cubicBezTo>
                    <a:cubicBezTo>
                      <a:pt x="58" y="73"/>
                      <a:pt x="58" y="73"/>
                      <a:pt x="58" y="73"/>
                    </a:cubicBezTo>
                    <a:cubicBezTo>
                      <a:pt x="58" y="121"/>
                      <a:pt x="58" y="121"/>
                      <a:pt x="58" y="121"/>
                    </a:cubicBezTo>
                    <a:cubicBezTo>
                      <a:pt x="60" y="121"/>
                      <a:pt x="61" y="121"/>
                      <a:pt x="63" y="121"/>
                    </a:cubicBezTo>
                    <a:cubicBezTo>
                      <a:pt x="63" y="121"/>
                      <a:pt x="63" y="121"/>
                      <a:pt x="63" y="121"/>
                    </a:cubicBezTo>
                    <a:cubicBezTo>
                      <a:pt x="63" y="121"/>
                      <a:pt x="63" y="121"/>
                      <a:pt x="63" y="121"/>
                    </a:cubicBezTo>
                    <a:cubicBezTo>
                      <a:pt x="63" y="121"/>
                      <a:pt x="63" y="121"/>
                      <a:pt x="63" y="121"/>
                    </a:cubicBezTo>
                    <a:cubicBezTo>
                      <a:pt x="63" y="121"/>
                      <a:pt x="63" y="121"/>
                      <a:pt x="63" y="121"/>
                    </a:cubicBezTo>
                    <a:cubicBezTo>
                      <a:pt x="65" y="121"/>
                      <a:pt x="66" y="121"/>
                      <a:pt x="68" y="121"/>
                    </a:cubicBezTo>
                    <a:lnTo>
                      <a:pt x="68" y="73"/>
                    </a:lnTo>
                    <a:close/>
                    <a:moveTo>
                      <a:pt x="46" y="53"/>
                    </a:moveTo>
                    <a:cubicBezTo>
                      <a:pt x="42" y="53"/>
                      <a:pt x="38" y="57"/>
                      <a:pt x="38" y="61"/>
                    </a:cubicBezTo>
                    <a:cubicBezTo>
                      <a:pt x="38" y="65"/>
                      <a:pt x="42" y="68"/>
                      <a:pt x="46" y="68"/>
                    </a:cubicBezTo>
                    <a:cubicBezTo>
                      <a:pt x="53" y="68"/>
                      <a:pt x="53" y="68"/>
                      <a:pt x="53" y="68"/>
                    </a:cubicBezTo>
                    <a:cubicBezTo>
                      <a:pt x="53" y="61"/>
                      <a:pt x="53" y="61"/>
                      <a:pt x="53" y="61"/>
                    </a:cubicBezTo>
                    <a:cubicBezTo>
                      <a:pt x="53" y="57"/>
                      <a:pt x="50" y="53"/>
                      <a:pt x="46" y="53"/>
                    </a:cubicBezTo>
                    <a:close/>
                    <a:moveTo>
                      <a:pt x="88" y="61"/>
                    </a:moveTo>
                    <a:cubicBezTo>
                      <a:pt x="88" y="57"/>
                      <a:pt x="84" y="53"/>
                      <a:pt x="80" y="53"/>
                    </a:cubicBezTo>
                    <a:cubicBezTo>
                      <a:pt x="76" y="53"/>
                      <a:pt x="73" y="57"/>
                      <a:pt x="73" y="61"/>
                    </a:cubicBezTo>
                    <a:cubicBezTo>
                      <a:pt x="73" y="68"/>
                      <a:pt x="73" y="68"/>
                      <a:pt x="73" y="68"/>
                    </a:cubicBezTo>
                    <a:cubicBezTo>
                      <a:pt x="80" y="68"/>
                      <a:pt x="80" y="68"/>
                      <a:pt x="80" y="68"/>
                    </a:cubicBezTo>
                    <a:cubicBezTo>
                      <a:pt x="84" y="68"/>
                      <a:pt x="88" y="65"/>
                      <a:pt x="88" y="61"/>
                    </a:cubicBezTo>
                    <a:close/>
                    <a:moveTo>
                      <a:pt x="104" y="47"/>
                    </a:moveTo>
                    <a:cubicBezTo>
                      <a:pt x="101" y="34"/>
                      <a:pt x="85" y="20"/>
                      <a:pt x="63" y="20"/>
                    </a:cubicBezTo>
                    <a:cubicBezTo>
                      <a:pt x="41" y="20"/>
                      <a:pt x="25" y="34"/>
                      <a:pt x="22" y="47"/>
                    </a:cubicBezTo>
                    <a:cubicBezTo>
                      <a:pt x="19" y="57"/>
                      <a:pt x="22" y="67"/>
                      <a:pt x="26" y="76"/>
                    </a:cubicBezTo>
                    <a:cubicBezTo>
                      <a:pt x="31" y="84"/>
                      <a:pt x="35" y="91"/>
                      <a:pt x="39" y="100"/>
                    </a:cubicBezTo>
                    <a:cubicBezTo>
                      <a:pt x="41" y="105"/>
                      <a:pt x="42" y="111"/>
                      <a:pt x="43" y="116"/>
                    </a:cubicBezTo>
                    <a:cubicBezTo>
                      <a:pt x="44" y="120"/>
                      <a:pt x="45" y="121"/>
                      <a:pt x="50" y="121"/>
                    </a:cubicBezTo>
                    <a:cubicBezTo>
                      <a:pt x="51" y="121"/>
                      <a:pt x="52" y="121"/>
                      <a:pt x="53" y="121"/>
                    </a:cubicBezTo>
                    <a:cubicBezTo>
                      <a:pt x="53" y="73"/>
                      <a:pt x="53" y="73"/>
                      <a:pt x="53" y="73"/>
                    </a:cubicBezTo>
                    <a:cubicBezTo>
                      <a:pt x="46" y="73"/>
                      <a:pt x="46" y="73"/>
                      <a:pt x="46" y="73"/>
                    </a:cubicBezTo>
                    <a:cubicBezTo>
                      <a:pt x="42" y="73"/>
                      <a:pt x="39" y="72"/>
                      <a:pt x="37" y="69"/>
                    </a:cubicBezTo>
                    <a:cubicBezTo>
                      <a:pt x="35" y="67"/>
                      <a:pt x="33" y="64"/>
                      <a:pt x="33" y="61"/>
                    </a:cubicBezTo>
                    <a:cubicBezTo>
                      <a:pt x="33" y="57"/>
                      <a:pt x="35" y="54"/>
                      <a:pt x="37" y="52"/>
                    </a:cubicBezTo>
                    <a:cubicBezTo>
                      <a:pt x="39" y="50"/>
                      <a:pt x="42" y="48"/>
                      <a:pt x="46" y="48"/>
                    </a:cubicBezTo>
                    <a:cubicBezTo>
                      <a:pt x="52" y="48"/>
                      <a:pt x="58" y="54"/>
                      <a:pt x="58" y="61"/>
                    </a:cubicBezTo>
                    <a:cubicBezTo>
                      <a:pt x="58" y="61"/>
                      <a:pt x="58" y="61"/>
                      <a:pt x="58" y="61"/>
                    </a:cubicBezTo>
                    <a:cubicBezTo>
                      <a:pt x="58" y="68"/>
                      <a:pt x="58" y="68"/>
                      <a:pt x="58" y="68"/>
                    </a:cubicBezTo>
                    <a:cubicBezTo>
                      <a:pt x="61" y="68"/>
                      <a:pt x="61" y="68"/>
                      <a:pt x="61" y="68"/>
                    </a:cubicBezTo>
                    <a:cubicBezTo>
                      <a:pt x="68" y="68"/>
                      <a:pt x="68" y="68"/>
                      <a:pt x="68" y="68"/>
                    </a:cubicBezTo>
                    <a:cubicBezTo>
                      <a:pt x="68" y="61"/>
                      <a:pt x="68" y="61"/>
                      <a:pt x="68" y="61"/>
                    </a:cubicBezTo>
                    <a:cubicBezTo>
                      <a:pt x="68" y="61"/>
                      <a:pt x="68" y="61"/>
                      <a:pt x="68" y="61"/>
                    </a:cubicBezTo>
                    <a:cubicBezTo>
                      <a:pt x="68" y="57"/>
                      <a:pt x="69" y="54"/>
                      <a:pt x="72" y="52"/>
                    </a:cubicBezTo>
                    <a:cubicBezTo>
                      <a:pt x="74" y="50"/>
                      <a:pt x="77" y="48"/>
                      <a:pt x="80" y="48"/>
                    </a:cubicBezTo>
                    <a:cubicBezTo>
                      <a:pt x="84" y="48"/>
                      <a:pt x="87" y="50"/>
                      <a:pt x="89" y="52"/>
                    </a:cubicBezTo>
                    <a:cubicBezTo>
                      <a:pt x="91" y="54"/>
                      <a:pt x="93" y="57"/>
                      <a:pt x="93" y="61"/>
                    </a:cubicBezTo>
                    <a:cubicBezTo>
                      <a:pt x="93" y="64"/>
                      <a:pt x="91" y="67"/>
                      <a:pt x="89" y="69"/>
                    </a:cubicBezTo>
                    <a:cubicBezTo>
                      <a:pt x="87" y="72"/>
                      <a:pt x="84" y="73"/>
                      <a:pt x="80" y="73"/>
                    </a:cubicBezTo>
                    <a:cubicBezTo>
                      <a:pt x="73" y="73"/>
                      <a:pt x="73" y="73"/>
                      <a:pt x="73" y="73"/>
                    </a:cubicBezTo>
                    <a:cubicBezTo>
                      <a:pt x="73" y="121"/>
                      <a:pt x="73" y="121"/>
                      <a:pt x="73" y="121"/>
                    </a:cubicBezTo>
                    <a:cubicBezTo>
                      <a:pt x="74" y="121"/>
                      <a:pt x="75" y="121"/>
                      <a:pt x="76" y="121"/>
                    </a:cubicBezTo>
                    <a:cubicBezTo>
                      <a:pt x="81" y="121"/>
                      <a:pt x="82" y="120"/>
                      <a:pt x="83" y="116"/>
                    </a:cubicBezTo>
                    <a:cubicBezTo>
                      <a:pt x="84" y="111"/>
                      <a:pt x="85" y="105"/>
                      <a:pt x="87" y="100"/>
                    </a:cubicBezTo>
                    <a:cubicBezTo>
                      <a:pt x="91" y="91"/>
                      <a:pt x="95" y="84"/>
                      <a:pt x="99" y="76"/>
                    </a:cubicBezTo>
                    <a:cubicBezTo>
                      <a:pt x="104" y="67"/>
                      <a:pt x="107" y="57"/>
                      <a:pt x="104" y="47"/>
                    </a:cubicBezTo>
                    <a:close/>
                    <a:moveTo>
                      <a:pt x="68" y="4"/>
                    </a:moveTo>
                    <a:cubicBezTo>
                      <a:pt x="68" y="2"/>
                      <a:pt x="65" y="0"/>
                      <a:pt x="63" y="0"/>
                    </a:cubicBezTo>
                    <a:cubicBezTo>
                      <a:pt x="63" y="0"/>
                      <a:pt x="63" y="0"/>
                      <a:pt x="63" y="0"/>
                    </a:cubicBezTo>
                    <a:cubicBezTo>
                      <a:pt x="60" y="0"/>
                      <a:pt x="58" y="2"/>
                      <a:pt x="58" y="4"/>
                    </a:cubicBezTo>
                    <a:cubicBezTo>
                      <a:pt x="58" y="13"/>
                      <a:pt x="58" y="13"/>
                      <a:pt x="58" y="13"/>
                    </a:cubicBezTo>
                    <a:cubicBezTo>
                      <a:pt x="58" y="15"/>
                      <a:pt x="60" y="17"/>
                      <a:pt x="63" y="17"/>
                    </a:cubicBezTo>
                    <a:cubicBezTo>
                      <a:pt x="63" y="17"/>
                      <a:pt x="63" y="17"/>
                      <a:pt x="63" y="17"/>
                    </a:cubicBezTo>
                    <a:cubicBezTo>
                      <a:pt x="65" y="17"/>
                      <a:pt x="68" y="15"/>
                      <a:pt x="68" y="13"/>
                    </a:cubicBezTo>
                    <a:lnTo>
                      <a:pt x="68" y="4"/>
                    </a:lnTo>
                    <a:close/>
                    <a:moveTo>
                      <a:pt x="93" y="12"/>
                    </a:moveTo>
                    <a:cubicBezTo>
                      <a:pt x="94" y="10"/>
                      <a:pt x="93" y="7"/>
                      <a:pt x="91" y="6"/>
                    </a:cubicBezTo>
                    <a:cubicBezTo>
                      <a:pt x="91" y="6"/>
                      <a:pt x="91" y="6"/>
                      <a:pt x="91" y="6"/>
                    </a:cubicBezTo>
                    <a:cubicBezTo>
                      <a:pt x="89" y="4"/>
                      <a:pt x="86" y="5"/>
                      <a:pt x="85" y="7"/>
                    </a:cubicBezTo>
                    <a:cubicBezTo>
                      <a:pt x="81" y="15"/>
                      <a:pt x="81" y="15"/>
                      <a:pt x="81" y="15"/>
                    </a:cubicBezTo>
                    <a:cubicBezTo>
                      <a:pt x="79" y="17"/>
                      <a:pt x="80" y="20"/>
                      <a:pt x="82" y="21"/>
                    </a:cubicBezTo>
                    <a:cubicBezTo>
                      <a:pt x="82" y="21"/>
                      <a:pt x="82" y="21"/>
                      <a:pt x="82" y="21"/>
                    </a:cubicBezTo>
                    <a:cubicBezTo>
                      <a:pt x="85" y="22"/>
                      <a:pt x="87" y="21"/>
                      <a:pt x="89" y="19"/>
                    </a:cubicBezTo>
                    <a:lnTo>
                      <a:pt x="93" y="12"/>
                    </a:lnTo>
                    <a:close/>
                    <a:moveTo>
                      <a:pt x="111" y="26"/>
                    </a:moveTo>
                    <a:cubicBezTo>
                      <a:pt x="113" y="25"/>
                      <a:pt x="113" y="22"/>
                      <a:pt x="111" y="20"/>
                    </a:cubicBezTo>
                    <a:cubicBezTo>
                      <a:pt x="111" y="20"/>
                      <a:pt x="111" y="20"/>
                      <a:pt x="111" y="20"/>
                    </a:cubicBezTo>
                    <a:cubicBezTo>
                      <a:pt x="110" y="18"/>
                      <a:pt x="107" y="18"/>
                      <a:pt x="105" y="20"/>
                    </a:cubicBezTo>
                    <a:cubicBezTo>
                      <a:pt x="99" y="25"/>
                      <a:pt x="99" y="25"/>
                      <a:pt x="99" y="25"/>
                    </a:cubicBezTo>
                    <a:cubicBezTo>
                      <a:pt x="97" y="27"/>
                      <a:pt x="97" y="30"/>
                      <a:pt x="98" y="32"/>
                    </a:cubicBezTo>
                    <a:cubicBezTo>
                      <a:pt x="98" y="32"/>
                      <a:pt x="98" y="32"/>
                      <a:pt x="98" y="32"/>
                    </a:cubicBezTo>
                    <a:cubicBezTo>
                      <a:pt x="100" y="33"/>
                      <a:pt x="103" y="34"/>
                      <a:pt x="105" y="32"/>
                    </a:cubicBezTo>
                    <a:lnTo>
                      <a:pt x="111" y="26"/>
                    </a:lnTo>
                    <a:close/>
                    <a:moveTo>
                      <a:pt x="121" y="49"/>
                    </a:moveTo>
                    <a:cubicBezTo>
                      <a:pt x="123" y="48"/>
                      <a:pt x="125" y="46"/>
                      <a:pt x="124" y="43"/>
                    </a:cubicBezTo>
                    <a:cubicBezTo>
                      <a:pt x="124" y="43"/>
                      <a:pt x="124" y="43"/>
                      <a:pt x="124" y="43"/>
                    </a:cubicBezTo>
                    <a:cubicBezTo>
                      <a:pt x="124" y="41"/>
                      <a:pt x="122" y="39"/>
                      <a:pt x="119" y="40"/>
                    </a:cubicBezTo>
                    <a:cubicBezTo>
                      <a:pt x="111" y="41"/>
                      <a:pt x="111" y="41"/>
                      <a:pt x="111" y="41"/>
                    </a:cubicBezTo>
                    <a:cubicBezTo>
                      <a:pt x="109" y="42"/>
                      <a:pt x="107" y="44"/>
                      <a:pt x="107" y="46"/>
                    </a:cubicBezTo>
                    <a:cubicBezTo>
                      <a:pt x="107" y="46"/>
                      <a:pt x="107" y="46"/>
                      <a:pt x="107" y="46"/>
                    </a:cubicBezTo>
                    <a:cubicBezTo>
                      <a:pt x="108" y="49"/>
                      <a:pt x="110" y="50"/>
                      <a:pt x="113" y="50"/>
                    </a:cubicBezTo>
                    <a:lnTo>
                      <a:pt x="121" y="49"/>
                    </a:lnTo>
                    <a:close/>
                    <a:moveTo>
                      <a:pt x="119" y="73"/>
                    </a:moveTo>
                    <a:cubicBezTo>
                      <a:pt x="121" y="73"/>
                      <a:pt x="124" y="72"/>
                      <a:pt x="124" y="69"/>
                    </a:cubicBezTo>
                    <a:cubicBezTo>
                      <a:pt x="124" y="69"/>
                      <a:pt x="124" y="69"/>
                      <a:pt x="124" y="69"/>
                    </a:cubicBezTo>
                    <a:cubicBezTo>
                      <a:pt x="125" y="67"/>
                      <a:pt x="123" y="64"/>
                      <a:pt x="121" y="64"/>
                    </a:cubicBezTo>
                    <a:cubicBezTo>
                      <a:pt x="112" y="62"/>
                      <a:pt x="112" y="62"/>
                      <a:pt x="112" y="62"/>
                    </a:cubicBezTo>
                    <a:cubicBezTo>
                      <a:pt x="110" y="62"/>
                      <a:pt x="108" y="63"/>
                      <a:pt x="107" y="66"/>
                    </a:cubicBezTo>
                    <a:cubicBezTo>
                      <a:pt x="107" y="66"/>
                      <a:pt x="107" y="66"/>
                      <a:pt x="107" y="66"/>
                    </a:cubicBezTo>
                    <a:cubicBezTo>
                      <a:pt x="107" y="68"/>
                      <a:pt x="108" y="71"/>
                      <a:pt x="111" y="71"/>
                    </a:cubicBezTo>
                    <a:lnTo>
                      <a:pt x="119" y="73"/>
                    </a:lnTo>
                    <a:close/>
                    <a:moveTo>
                      <a:pt x="37" y="19"/>
                    </a:moveTo>
                    <a:cubicBezTo>
                      <a:pt x="38" y="21"/>
                      <a:pt x="41" y="22"/>
                      <a:pt x="43" y="21"/>
                    </a:cubicBezTo>
                    <a:cubicBezTo>
                      <a:pt x="43" y="21"/>
                      <a:pt x="43" y="21"/>
                      <a:pt x="43" y="21"/>
                    </a:cubicBezTo>
                    <a:cubicBezTo>
                      <a:pt x="45" y="20"/>
                      <a:pt x="46" y="17"/>
                      <a:pt x="45" y="15"/>
                    </a:cubicBezTo>
                    <a:cubicBezTo>
                      <a:pt x="41" y="7"/>
                      <a:pt x="41" y="7"/>
                      <a:pt x="41" y="7"/>
                    </a:cubicBezTo>
                    <a:cubicBezTo>
                      <a:pt x="40" y="5"/>
                      <a:pt x="37" y="4"/>
                      <a:pt x="35" y="6"/>
                    </a:cubicBezTo>
                    <a:cubicBezTo>
                      <a:pt x="35" y="6"/>
                      <a:pt x="35" y="6"/>
                      <a:pt x="35" y="6"/>
                    </a:cubicBezTo>
                    <a:cubicBezTo>
                      <a:pt x="32" y="7"/>
                      <a:pt x="32" y="10"/>
                      <a:pt x="33" y="12"/>
                    </a:cubicBezTo>
                    <a:lnTo>
                      <a:pt x="37" y="19"/>
                    </a:lnTo>
                    <a:close/>
                    <a:moveTo>
                      <a:pt x="21" y="32"/>
                    </a:moveTo>
                    <a:cubicBezTo>
                      <a:pt x="22" y="34"/>
                      <a:pt x="25" y="33"/>
                      <a:pt x="27" y="32"/>
                    </a:cubicBezTo>
                    <a:cubicBezTo>
                      <a:pt x="27" y="32"/>
                      <a:pt x="27" y="32"/>
                      <a:pt x="27" y="32"/>
                    </a:cubicBezTo>
                    <a:cubicBezTo>
                      <a:pt x="29" y="30"/>
                      <a:pt x="28" y="27"/>
                      <a:pt x="27" y="25"/>
                    </a:cubicBezTo>
                    <a:cubicBezTo>
                      <a:pt x="20" y="20"/>
                      <a:pt x="20" y="20"/>
                      <a:pt x="20" y="20"/>
                    </a:cubicBezTo>
                    <a:cubicBezTo>
                      <a:pt x="18" y="18"/>
                      <a:pt x="16" y="18"/>
                      <a:pt x="14" y="20"/>
                    </a:cubicBezTo>
                    <a:cubicBezTo>
                      <a:pt x="14" y="20"/>
                      <a:pt x="14" y="20"/>
                      <a:pt x="14" y="20"/>
                    </a:cubicBezTo>
                    <a:cubicBezTo>
                      <a:pt x="12" y="22"/>
                      <a:pt x="12" y="25"/>
                      <a:pt x="14" y="26"/>
                    </a:cubicBezTo>
                    <a:lnTo>
                      <a:pt x="21" y="32"/>
                    </a:lnTo>
                    <a:close/>
                    <a:moveTo>
                      <a:pt x="13" y="50"/>
                    </a:moveTo>
                    <a:cubicBezTo>
                      <a:pt x="15" y="50"/>
                      <a:pt x="18" y="49"/>
                      <a:pt x="18" y="46"/>
                    </a:cubicBezTo>
                    <a:cubicBezTo>
                      <a:pt x="18" y="46"/>
                      <a:pt x="18" y="46"/>
                      <a:pt x="18" y="46"/>
                    </a:cubicBezTo>
                    <a:cubicBezTo>
                      <a:pt x="18" y="44"/>
                      <a:pt x="17" y="42"/>
                      <a:pt x="14" y="41"/>
                    </a:cubicBezTo>
                    <a:cubicBezTo>
                      <a:pt x="6" y="40"/>
                      <a:pt x="6" y="40"/>
                      <a:pt x="6" y="40"/>
                    </a:cubicBezTo>
                    <a:cubicBezTo>
                      <a:pt x="4" y="39"/>
                      <a:pt x="1" y="41"/>
                      <a:pt x="1" y="43"/>
                    </a:cubicBezTo>
                    <a:cubicBezTo>
                      <a:pt x="1" y="43"/>
                      <a:pt x="1" y="43"/>
                      <a:pt x="1" y="43"/>
                    </a:cubicBezTo>
                    <a:cubicBezTo>
                      <a:pt x="0" y="46"/>
                      <a:pt x="2" y="48"/>
                      <a:pt x="5" y="49"/>
                    </a:cubicBezTo>
                    <a:lnTo>
                      <a:pt x="13" y="50"/>
                    </a:lnTo>
                    <a:close/>
                    <a:moveTo>
                      <a:pt x="15" y="71"/>
                    </a:moveTo>
                    <a:cubicBezTo>
                      <a:pt x="17" y="71"/>
                      <a:pt x="19" y="68"/>
                      <a:pt x="18" y="66"/>
                    </a:cubicBezTo>
                    <a:cubicBezTo>
                      <a:pt x="18" y="66"/>
                      <a:pt x="18" y="66"/>
                      <a:pt x="18" y="66"/>
                    </a:cubicBezTo>
                    <a:cubicBezTo>
                      <a:pt x="18" y="63"/>
                      <a:pt x="15" y="62"/>
                      <a:pt x="13" y="62"/>
                    </a:cubicBezTo>
                    <a:cubicBezTo>
                      <a:pt x="5" y="64"/>
                      <a:pt x="5" y="64"/>
                      <a:pt x="5" y="64"/>
                    </a:cubicBezTo>
                    <a:cubicBezTo>
                      <a:pt x="2" y="64"/>
                      <a:pt x="1" y="67"/>
                      <a:pt x="1" y="69"/>
                    </a:cubicBezTo>
                    <a:cubicBezTo>
                      <a:pt x="1" y="69"/>
                      <a:pt x="1" y="69"/>
                      <a:pt x="1" y="69"/>
                    </a:cubicBezTo>
                    <a:cubicBezTo>
                      <a:pt x="2" y="72"/>
                      <a:pt x="4" y="73"/>
                      <a:pt x="7" y="73"/>
                    </a:cubicBezTo>
                    <a:lnTo>
                      <a:pt x="15" y="71"/>
                    </a:ln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15" name="Google Shape;336;p19">
                <a:extLst>
                  <a:ext uri="{FF2B5EF4-FFF2-40B4-BE49-F238E27FC236}">
                    <a16:creationId xmlns:a16="http://schemas.microsoft.com/office/drawing/2014/main" id="{953081C9-C951-E506-723A-ED9F421204DE}"/>
                  </a:ext>
                </a:extLst>
              </p:cNvPr>
              <p:cNvSpPr txBox="1"/>
              <p:nvPr/>
            </p:nvSpPr>
            <p:spPr>
              <a:xfrm>
                <a:off x="3527424" y="1829594"/>
                <a:ext cx="574675" cy="547687"/>
              </a:xfrm>
              <a:prstGeom prst="rect">
                <a:avLst/>
              </a:prstGeom>
              <a:noFill/>
              <a:ln>
                <a:noFill/>
              </a:ln>
            </p:spPr>
            <p:txBody>
              <a:bodyPr spcFirstLastPara="1" wrap="square" lIns="0" tIns="0" rIns="0" bIns="0" anchor="t" anchorCtr="0">
                <a:noAutofit/>
              </a:bodyPr>
              <a:lstStyle/>
              <a:p>
                <a:pPr algn="ctr" rtl="1">
                  <a:buClr>
                    <a:srgbClr val="FFFFFF"/>
                  </a:buClr>
                  <a:buSzPts val="2600"/>
                  <a:buFont typeface="Open Sans"/>
                  <a:buNone/>
                </a:pPr>
                <a:r>
                  <a:rPr lang="ar-EG" sz="2600">
                    <a:solidFill>
                      <a:srgbClr val="FFFFFF"/>
                    </a:solidFill>
                    <a:latin typeface="Alexandria" pitchFamily="2" charset="-78"/>
                    <a:ea typeface="Open Sans"/>
                    <a:cs typeface="Alexandria" pitchFamily="2" charset="-78"/>
                    <a:sym typeface="Open Sans"/>
                  </a:rPr>
                  <a:t>2</a:t>
                </a:r>
                <a:endParaRPr dirty="0">
                  <a:solidFill>
                    <a:prstClr val="black"/>
                  </a:solidFill>
                  <a:latin typeface="Alexandria" pitchFamily="2" charset="-78"/>
                  <a:cs typeface="Alexandria" pitchFamily="2" charset="-78"/>
                </a:endParaRPr>
              </a:p>
            </p:txBody>
          </p:sp>
          <p:sp>
            <p:nvSpPr>
              <p:cNvPr id="17" name="Google Shape;343;p19">
                <a:extLst>
                  <a:ext uri="{FF2B5EF4-FFF2-40B4-BE49-F238E27FC236}">
                    <a16:creationId xmlns:a16="http://schemas.microsoft.com/office/drawing/2014/main" id="{C69BC2B2-F7F6-D87D-1E34-3983B40EE41C}"/>
                  </a:ext>
                </a:extLst>
              </p:cNvPr>
              <p:cNvSpPr txBox="1"/>
              <p:nvPr/>
            </p:nvSpPr>
            <p:spPr>
              <a:xfrm>
                <a:off x="2680119" y="2363974"/>
                <a:ext cx="2349081" cy="867988"/>
              </a:xfrm>
              <a:prstGeom prst="rect">
                <a:avLst/>
              </a:prstGeom>
              <a:noFill/>
              <a:ln>
                <a:noFill/>
              </a:ln>
            </p:spPr>
            <p:txBody>
              <a:bodyPr spcFirstLastPara="1" wrap="square" lIns="91425" tIns="45700" rIns="91425" bIns="45700" anchor="t" anchorCtr="0">
                <a:noAutofit/>
              </a:bodyPr>
              <a:lstStyle/>
              <a:p>
                <a:pPr algn="ctr" rtl="1">
                  <a:buClr>
                    <a:prstClr val="white"/>
                  </a:buClr>
                  <a:buSzPts val="1200"/>
                  <a:buFont typeface="Open Sans"/>
                  <a:buNone/>
                </a:pPr>
                <a:r>
                  <a:rPr lang="ar-SA" sz="1600">
                    <a:solidFill>
                      <a:prstClr val="white"/>
                    </a:solidFill>
                    <a:latin typeface="Alexandria" pitchFamily="2" charset="-78"/>
                    <a:ea typeface="Open Sans"/>
                    <a:cs typeface="Alexandria" pitchFamily="2" charset="-78"/>
                    <a:sym typeface="Open Sans"/>
                  </a:rPr>
                  <a:t>الفرق بين المشكلة</a:t>
                </a:r>
                <a:r>
                  <a:rPr lang="ar-EG" sz="1600">
                    <a:solidFill>
                      <a:prstClr val="white"/>
                    </a:solidFill>
                    <a:latin typeface="Alexandria" pitchFamily="2" charset="-78"/>
                    <a:ea typeface="Open Sans"/>
                    <a:cs typeface="Alexandria" pitchFamily="2" charset="-78"/>
                    <a:sym typeface="Open Sans"/>
                  </a:rPr>
                  <a:t> والإشكالية</a:t>
                </a:r>
                <a:r>
                  <a:rPr lang="ar-SA" sz="1600">
                    <a:solidFill>
                      <a:prstClr val="white"/>
                    </a:solidFill>
                    <a:latin typeface="Alexandria" pitchFamily="2" charset="-78"/>
                    <a:ea typeface="Open Sans"/>
                    <a:cs typeface="Alexandria" pitchFamily="2" charset="-78"/>
                    <a:sym typeface="Open Sans"/>
                  </a:rPr>
                  <a:t> والقضية والظاهرة</a:t>
                </a:r>
              </a:p>
            </p:txBody>
          </p:sp>
        </p:grpSp>
        <p:grpSp>
          <p:nvGrpSpPr>
            <p:cNvPr id="18" name="Группа 7">
              <a:extLst>
                <a:ext uri="{FF2B5EF4-FFF2-40B4-BE49-F238E27FC236}">
                  <a16:creationId xmlns:a16="http://schemas.microsoft.com/office/drawing/2014/main" id="{B06A0D23-E780-2088-3062-86C1CDA40937}"/>
                </a:ext>
              </a:extLst>
            </p:cNvPr>
            <p:cNvGrpSpPr/>
            <p:nvPr/>
          </p:nvGrpSpPr>
          <p:grpSpPr>
            <a:xfrm>
              <a:off x="6954622" y="1938487"/>
              <a:ext cx="2141537" cy="2463799"/>
              <a:chOff x="5029200" y="1714500"/>
              <a:chExt cx="2141537" cy="2463799"/>
            </a:xfrm>
          </p:grpSpPr>
          <p:sp>
            <p:nvSpPr>
              <p:cNvPr id="19" name="Google Shape;309;p19">
                <a:extLst>
                  <a:ext uri="{FF2B5EF4-FFF2-40B4-BE49-F238E27FC236}">
                    <a16:creationId xmlns:a16="http://schemas.microsoft.com/office/drawing/2014/main" id="{F1DBDE0F-683F-F369-9C1F-C10C3ABFD2F4}"/>
                  </a:ext>
                </a:extLst>
              </p:cNvPr>
              <p:cNvSpPr/>
              <p:nvPr/>
            </p:nvSpPr>
            <p:spPr>
              <a:xfrm>
                <a:off x="5029200" y="1714500"/>
                <a:ext cx="2141537" cy="660400"/>
              </a:xfrm>
              <a:custGeom>
                <a:avLst/>
                <a:gdLst/>
                <a:ahLst/>
                <a:cxnLst/>
                <a:rect l="l" t="t" r="r" b="b"/>
                <a:pathLst>
                  <a:path w="570" h="176" extrusionOk="0">
                    <a:moveTo>
                      <a:pt x="570" y="8"/>
                    </a:moveTo>
                    <a:cubicBezTo>
                      <a:pt x="570" y="4"/>
                      <a:pt x="566" y="0"/>
                      <a:pt x="561" y="0"/>
                    </a:cubicBezTo>
                    <a:cubicBezTo>
                      <a:pt x="9" y="0"/>
                      <a:pt x="9" y="0"/>
                      <a:pt x="9" y="0"/>
                    </a:cubicBezTo>
                    <a:cubicBezTo>
                      <a:pt x="4" y="0"/>
                      <a:pt x="0" y="4"/>
                      <a:pt x="0" y="8"/>
                    </a:cubicBezTo>
                    <a:cubicBezTo>
                      <a:pt x="0" y="176"/>
                      <a:pt x="0" y="176"/>
                      <a:pt x="0" y="176"/>
                    </a:cubicBezTo>
                    <a:cubicBezTo>
                      <a:pt x="570" y="176"/>
                      <a:pt x="570" y="176"/>
                      <a:pt x="570" y="176"/>
                    </a:cubicBezTo>
                    <a:lnTo>
                      <a:pt x="570" y="8"/>
                    </a:lnTo>
                    <a:close/>
                  </a:path>
                </a:pathLst>
              </a:custGeom>
              <a:solidFill>
                <a:srgbClr val="FFA757"/>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0" name="Google Shape;310;p19">
                <a:extLst>
                  <a:ext uri="{FF2B5EF4-FFF2-40B4-BE49-F238E27FC236}">
                    <a16:creationId xmlns:a16="http://schemas.microsoft.com/office/drawing/2014/main" id="{58837361-474A-A138-E344-2DB9CAAD9F0E}"/>
                  </a:ext>
                </a:extLst>
              </p:cNvPr>
              <p:cNvSpPr/>
              <p:nvPr/>
            </p:nvSpPr>
            <p:spPr>
              <a:xfrm>
                <a:off x="5029200" y="3125787"/>
                <a:ext cx="2141537" cy="1052512"/>
              </a:xfrm>
              <a:custGeom>
                <a:avLst/>
                <a:gdLst/>
                <a:ahLst/>
                <a:cxnLst/>
                <a:rect l="l" t="t" r="r" b="b"/>
                <a:pathLst>
                  <a:path w="570" h="280" extrusionOk="0">
                    <a:moveTo>
                      <a:pt x="0" y="258"/>
                    </a:moveTo>
                    <a:cubicBezTo>
                      <a:pt x="0" y="263"/>
                      <a:pt x="4" y="266"/>
                      <a:pt x="8" y="267"/>
                    </a:cubicBezTo>
                    <a:cubicBezTo>
                      <a:pt x="50" y="272"/>
                      <a:pt x="92" y="277"/>
                      <a:pt x="134" y="280"/>
                    </a:cubicBezTo>
                    <a:cubicBezTo>
                      <a:pt x="139" y="280"/>
                      <a:pt x="143" y="276"/>
                      <a:pt x="143" y="271"/>
                    </a:cubicBezTo>
                    <a:cubicBezTo>
                      <a:pt x="143" y="225"/>
                      <a:pt x="143" y="225"/>
                      <a:pt x="143" y="225"/>
                    </a:cubicBezTo>
                    <a:cubicBezTo>
                      <a:pt x="143" y="191"/>
                      <a:pt x="171" y="163"/>
                      <a:pt x="205" y="163"/>
                    </a:cubicBezTo>
                    <a:cubicBezTo>
                      <a:pt x="365" y="163"/>
                      <a:pt x="365" y="163"/>
                      <a:pt x="365" y="163"/>
                    </a:cubicBezTo>
                    <a:cubicBezTo>
                      <a:pt x="399" y="163"/>
                      <a:pt x="427" y="191"/>
                      <a:pt x="427" y="225"/>
                    </a:cubicBezTo>
                    <a:cubicBezTo>
                      <a:pt x="427" y="271"/>
                      <a:pt x="427" y="271"/>
                      <a:pt x="427" y="271"/>
                    </a:cubicBezTo>
                    <a:cubicBezTo>
                      <a:pt x="427" y="276"/>
                      <a:pt x="431" y="280"/>
                      <a:pt x="436" y="280"/>
                    </a:cubicBezTo>
                    <a:cubicBezTo>
                      <a:pt x="478" y="277"/>
                      <a:pt x="520" y="272"/>
                      <a:pt x="562" y="267"/>
                    </a:cubicBezTo>
                    <a:cubicBezTo>
                      <a:pt x="566" y="266"/>
                      <a:pt x="570" y="263"/>
                      <a:pt x="570" y="258"/>
                    </a:cubicBezTo>
                    <a:cubicBezTo>
                      <a:pt x="570" y="0"/>
                      <a:pt x="570" y="0"/>
                      <a:pt x="570" y="0"/>
                    </a:cubicBezTo>
                    <a:cubicBezTo>
                      <a:pt x="0" y="0"/>
                      <a:pt x="0" y="0"/>
                      <a:pt x="0" y="0"/>
                    </a:cubicBezTo>
                    <a:lnTo>
                      <a:pt x="0" y="258"/>
                    </a:lnTo>
                    <a:close/>
                  </a:path>
                </a:pathLst>
              </a:custGeom>
              <a:solidFill>
                <a:srgbClr val="FA7902"/>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1" name="Google Shape;311;p19">
                <a:extLst>
                  <a:ext uri="{FF2B5EF4-FFF2-40B4-BE49-F238E27FC236}">
                    <a16:creationId xmlns:a16="http://schemas.microsoft.com/office/drawing/2014/main" id="{AB88FDDD-5247-B943-FA54-18C49D8F06AD}"/>
                  </a:ext>
                </a:extLst>
              </p:cNvPr>
              <p:cNvSpPr txBox="1"/>
              <p:nvPr/>
            </p:nvSpPr>
            <p:spPr>
              <a:xfrm>
                <a:off x="5029200" y="2374900"/>
                <a:ext cx="2141537" cy="750887"/>
              </a:xfrm>
              <a:prstGeom prst="rect">
                <a:avLst/>
              </a:prstGeom>
              <a:solidFill>
                <a:srgbClr val="FF912B"/>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2" name="Google Shape;329;p19">
                <a:extLst>
                  <a:ext uri="{FF2B5EF4-FFF2-40B4-BE49-F238E27FC236}">
                    <a16:creationId xmlns:a16="http://schemas.microsoft.com/office/drawing/2014/main" id="{4F2899A3-5B2D-9F91-D961-E07BF83FCBB4}"/>
                  </a:ext>
                </a:extLst>
              </p:cNvPr>
              <p:cNvSpPr/>
              <p:nvPr/>
            </p:nvSpPr>
            <p:spPr>
              <a:xfrm>
                <a:off x="5713412" y="2536825"/>
                <a:ext cx="739775" cy="387350"/>
              </a:xfrm>
              <a:custGeom>
                <a:avLst/>
                <a:gdLst/>
                <a:ahLst/>
                <a:cxnLst/>
                <a:rect l="l" t="t" r="r" b="b"/>
                <a:pathLst>
                  <a:path w="197" h="103" extrusionOk="0">
                    <a:moveTo>
                      <a:pt x="143" y="97"/>
                    </a:moveTo>
                    <a:cubicBezTo>
                      <a:pt x="140" y="98"/>
                      <a:pt x="137" y="99"/>
                      <a:pt x="134" y="100"/>
                    </a:cubicBezTo>
                    <a:cubicBezTo>
                      <a:pt x="124" y="102"/>
                      <a:pt x="114" y="102"/>
                      <a:pt x="101" y="103"/>
                    </a:cubicBezTo>
                    <a:cubicBezTo>
                      <a:pt x="89" y="102"/>
                      <a:pt x="79" y="102"/>
                      <a:pt x="69" y="100"/>
                    </a:cubicBezTo>
                    <a:cubicBezTo>
                      <a:pt x="66" y="99"/>
                      <a:pt x="63" y="98"/>
                      <a:pt x="60" y="97"/>
                    </a:cubicBezTo>
                    <a:cubicBezTo>
                      <a:pt x="51" y="93"/>
                      <a:pt x="51" y="86"/>
                      <a:pt x="56" y="81"/>
                    </a:cubicBezTo>
                    <a:cubicBezTo>
                      <a:pt x="61" y="76"/>
                      <a:pt x="68" y="72"/>
                      <a:pt x="74" y="69"/>
                    </a:cubicBezTo>
                    <a:cubicBezTo>
                      <a:pt x="77" y="67"/>
                      <a:pt x="81" y="66"/>
                      <a:pt x="84" y="65"/>
                    </a:cubicBezTo>
                    <a:cubicBezTo>
                      <a:pt x="89" y="63"/>
                      <a:pt x="91" y="57"/>
                      <a:pt x="87" y="53"/>
                    </a:cubicBezTo>
                    <a:cubicBezTo>
                      <a:pt x="78" y="44"/>
                      <a:pt x="75" y="34"/>
                      <a:pt x="75" y="22"/>
                    </a:cubicBezTo>
                    <a:cubicBezTo>
                      <a:pt x="76" y="10"/>
                      <a:pt x="83" y="4"/>
                      <a:pt x="94" y="1"/>
                    </a:cubicBezTo>
                    <a:cubicBezTo>
                      <a:pt x="97" y="0"/>
                      <a:pt x="99" y="0"/>
                      <a:pt x="101" y="0"/>
                    </a:cubicBezTo>
                    <a:cubicBezTo>
                      <a:pt x="104" y="0"/>
                      <a:pt x="106" y="0"/>
                      <a:pt x="108" y="1"/>
                    </a:cubicBezTo>
                    <a:cubicBezTo>
                      <a:pt x="120" y="4"/>
                      <a:pt x="127" y="10"/>
                      <a:pt x="127" y="22"/>
                    </a:cubicBezTo>
                    <a:cubicBezTo>
                      <a:pt x="128" y="34"/>
                      <a:pt x="124" y="44"/>
                      <a:pt x="116" y="53"/>
                    </a:cubicBezTo>
                    <a:cubicBezTo>
                      <a:pt x="112" y="57"/>
                      <a:pt x="113" y="63"/>
                      <a:pt x="119" y="65"/>
                    </a:cubicBezTo>
                    <a:cubicBezTo>
                      <a:pt x="122" y="66"/>
                      <a:pt x="125" y="67"/>
                      <a:pt x="128" y="69"/>
                    </a:cubicBezTo>
                    <a:cubicBezTo>
                      <a:pt x="135" y="72"/>
                      <a:pt x="141" y="76"/>
                      <a:pt x="146" y="81"/>
                    </a:cubicBezTo>
                    <a:cubicBezTo>
                      <a:pt x="150" y="84"/>
                      <a:pt x="151" y="93"/>
                      <a:pt x="143" y="97"/>
                    </a:cubicBezTo>
                    <a:close/>
                    <a:moveTo>
                      <a:pt x="194" y="87"/>
                    </a:moveTo>
                    <a:cubicBezTo>
                      <a:pt x="191" y="84"/>
                      <a:pt x="186" y="81"/>
                      <a:pt x="181" y="79"/>
                    </a:cubicBezTo>
                    <a:cubicBezTo>
                      <a:pt x="179" y="78"/>
                      <a:pt x="177" y="77"/>
                      <a:pt x="175" y="77"/>
                    </a:cubicBezTo>
                    <a:cubicBezTo>
                      <a:pt x="171" y="75"/>
                      <a:pt x="170" y="71"/>
                      <a:pt x="173" y="68"/>
                    </a:cubicBezTo>
                    <a:cubicBezTo>
                      <a:pt x="179" y="62"/>
                      <a:pt x="181" y="55"/>
                      <a:pt x="181" y="47"/>
                    </a:cubicBezTo>
                    <a:cubicBezTo>
                      <a:pt x="181" y="38"/>
                      <a:pt x="176" y="34"/>
                      <a:pt x="168" y="32"/>
                    </a:cubicBezTo>
                    <a:cubicBezTo>
                      <a:pt x="166" y="31"/>
                      <a:pt x="164" y="31"/>
                      <a:pt x="163" y="31"/>
                    </a:cubicBezTo>
                    <a:cubicBezTo>
                      <a:pt x="161" y="31"/>
                      <a:pt x="160" y="31"/>
                      <a:pt x="158" y="32"/>
                    </a:cubicBezTo>
                    <a:cubicBezTo>
                      <a:pt x="150" y="34"/>
                      <a:pt x="145" y="38"/>
                      <a:pt x="145" y="47"/>
                    </a:cubicBezTo>
                    <a:cubicBezTo>
                      <a:pt x="144" y="55"/>
                      <a:pt x="147" y="62"/>
                      <a:pt x="153" y="68"/>
                    </a:cubicBezTo>
                    <a:cubicBezTo>
                      <a:pt x="156" y="71"/>
                      <a:pt x="154" y="75"/>
                      <a:pt x="151" y="77"/>
                    </a:cubicBezTo>
                    <a:cubicBezTo>
                      <a:pt x="150" y="77"/>
                      <a:pt x="150" y="77"/>
                      <a:pt x="150" y="77"/>
                    </a:cubicBezTo>
                    <a:cubicBezTo>
                      <a:pt x="151" y="77"/>
                      <a:pt x="151" y="78"/>
                      <a:pt x="152" y="78"/>
                    </a:cubicBezTo>
                    <a:cubicBezTo>
                      <a:pt x="155" y="81"/>
                      <a:pt x="156" y="86"/>
                      <a:pt x="155" y="90"/>
                    </a:cubicBezTo>
                    <a:cubicBezTo>
                      <a:pt x="154" y="94"/>
                      <a:pt x="152" y="98"/>
                      <a:pt x="147" y="100"/>
                    </a:cubicBezTo>
                    <a:cubicBezTo>
                      <a:pt x="146" y="100"/>
                      <a:pt x="145" y="101"/>
                      <a:pt x="144" y="101"/>
                    </a:cubicBezTo>
                    <a:cubicBezTo>
                      <a:pt x="149" y="102"/>
                      <a:pt x="155" y="102"/>
                      <a:pt x="163" y="103"/>
                    </a:cubicBezTo>
                    <a:cubicBezTo>
                      <a:pt x="172" y="102"/>
                      <a:pt x="179" y="102"/>
                      <a:pt x="185" y="100"/>
                    </a:cubicBezTo>
                    <a:cubicBezTo>
                      <a:pt x="187" y="100"/>
                      <a:pt x="190" y="99"/>
                      <a:pt x="192" y="98"/>
                    </a:cubicBezTo>
                    <a:cubicBezTo>
                      <a:pt x="197" y="96"/>
                      <a:pt x="196" y="90"/>
                      <a:pt x="194" y="87"/>
                    </a:cubicBezTo>
                    <a:close/>
                    <a:moveTo>
                      <a:pt x="47" y="90"/>
                    </a:moveTo>
                    <a:cubicBezTo>
                      <a:pt x="46" y="86"/>
                      <a:pt x="47" y="82"/>
                      <a:pt x="51" y="78"/>
                    </a:cubicBezTo>
                    <a:cubicBezTo>
                      <a:pt x="52" y="77"/>
                      <a:pt x="53" y="76"/>
                      <a:pt x="55" y="75"/>
                    </a:cubicBezTo>
                    <a:cubicBezTo>
                      <a:pt x="54" y="74"/>
                      <a:pt x="53" y="74"/>
                      <a:pt x="52" y="74"/>
                    </a:cubicBezTo>
                    <a:cubicBezTo>
                      <a:pt x="48" y="72"/>
                      <a:pt x="46" y="68"/>
                      <a:pt x="50" y="64"/>
                    </a:cubicBezTo>
                    <a:cubicBezTo>
                      <a:pt x="56" y="58"/>
                      <a:pt x="59" y="50"/>
                      <a:pt x="59" y="41"/>
                    </a:cubicBezTo>
                    <a:cubicBezTo>
                      <a:pt x="58" y="31"/>
                      <a:pt x="53" y="26"/>
                      <a:pt x="44" y="24"/>
                    </a:cubicBezTo>
                    <a:cubicBezTo>
                      <a:pt x="42" y="24"/>
                      <a:pt x="40" y="23"/>
                      <a:pt x="39" y="23"/>
                    </a:cubicBezTo>
                    <a:cubicBezTo>
                      <a:pt x="37" y="23"/>
                      <a:pt x="35" y="24"/>
                      <a:pt x="33" y="24"/>
                    </a:cubicBezTo>
                    <a:cubicBezTo>
                      <a:pt x="24" y="26"/>
                      <a:pt x="19" y="31"/>
                      <a:pt x="19" y="41"/>
                    </a:cubicBezTo>
                    <a:cubicBezTo>
                      <a:pt x="18" y="50"/>
                      <a:pt x="21" y="58"/>
                      <a:pt x="27" y="64"/>
                    </a:cubicBezTo>
                    <a:cubicBezTo>
                      <a:pt x="31" y="68"/>
                      <a:pt x="29" y="72"/>
                      <a:pt x="25" y="74"/>
                    </a:cubicBezTo>
                    <a:cubicBezTo>
                      <a:pt x="23" y="75"/>
                      <a:pt x="20" y="76"/>
                      <a:pt x="18" y="77"/>
                    </a:cubicBezTo>
                    <a:cubicBezTo>
                      <a:pt x="13" y="79"/>
                      <a:pt x="8" y="82"/>
                      <a:pt x="4" y="86"/>
                    </a:cubicBezTo>
                    <a:cubicBezTo>
                      <a:pt x="0" y="90"/>
                      <a:pt x="0" y="95"/>
                      <a:pt x="7" y="98"/>
                    </a:cubicBezTo>
                    <a:cubicBezTo>
                      <a:pt x="9" y="99"/>
                      <a:pt x="11" y="100"/>
                      <a:pt x="14" y="100"/>
                    </a:cubicBezTo>
                    <a:cubicBezTo>
                      <a:pt x="21" y="102"/>
                      <a:pt x="29" y="102"/>
                      <a:pt x="39" y="103"/>
                    </a:cubicBezTo>
                    <a:cubicBezTo>
                      <a:pt x="46" y="102"/>
                      <a:pt x="53" y="102"/>
                      <a:pt x="59" y="101"/>
                    </a:cubicBezTo>
                    <a:cubicBezTo>
                      <a:pt x="58" y="101"/>
                      <a:pt x="56" y="100"/>
                      <a:pt x="55" y="100"/>
                    </a:cubicBezTo>
                    <a:cubicBezTo>
                      <a:pt x="50" y="97"/>
                      <a:pt x="47" y="94"/>
                      <a:pt x="47" y="90"/>
                    </a:cubicBez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grpSp>
        <p:grpSp>
          <p:nvGrpSpPr>
            <p:cNvPr id="23" name="Группа 3">
              <a:extLst>
                <a:ext uri="{FF2B5EF4-FFF2-40B4-BE49-F238E27FC236}">
                  <a16:creationId xmlns:a16="http://schemas.microsoft.com/office/drawing/2014/main" id="{AE0F48EC-E16E-C0D5-DD75-6C72FA7D15B8}"/>
                </a:ext>
              </a:extLst>
            </p:cNvPr>
            <p:cNvGrpSpPr/>
            <p:nvPr/>
          </p:nvGrpSpPr>
          <p:grpSpPr>
            <a:xfrm>
              <a:off x="9178709" y="1938487"/>
              <a:ext cx="2256876" cy="2395537"/>
              <a:chOff x="7253287" y="1714500"/>
              <a:chExt cx="2256876" cy="2395537"/>
            </a:xfrm>
          </p:grpSpPr>
          <p:sp>
            <p:nvSpPr>
              <p:cNvPr id="24" name="Google Shape;306;p19">
                <a:extLst>
                  <a:ext uri="{FF2B5EF4-FFF2-40B4-BE49-F238E27FC236}">
                    <a16:creationId xmlns:a16="http://schemas.microsoft.com/office/drawing/2014/main" id="{AF934713-0D56-CAE0-0716-C7E7F3EEA164}"/>
                  </a:ext>
                </a:extLst>
              </p:cNvPr>
              <p:cNvSpPr/>
              <p:nvPr/>
            </p:nvSpPr>
            <p:spPr>
              <a:xfrm>
                <a:off x="7253287" y="1714500"/>
                <a:ext cx="2181225" cy="660400"/>
              </a:xfrm>
              <a:custGeom>
                <a:avLst/>
                <a:gdLst/>
                <a:ahLst/>
                <a:cxnLst/>
                <a:rect l="l" t="t" r="r" b="b"/>
                <a:pathLst>
                  <a:path w="581" h="176" extrusionOk="0">
                    <a:moveTo>
                      <a:pt x="581" y="170"/>
                    </a:moveTo>
                    <a:cubicBezTo>
                      <a:pt x="581" y="76"/>
                      <a:pt x="504" y="0"/>
                      <a:pt x="410" y="0"/>
                    </a:cubicBezTo>
                    <a:cubicBezTo>
                      <a:pt x="9" y="0"/>
                      <a:pt x="9" y="0"/>
                      <a:pt x="9" y="0"/>
                    </a:cubicBezTo>
                    <a:cubicBezTo>
                      <a:pt x="4" y="0"/>
                      <a:pt x="0" y="4"/>
                      <a:pt x="0" y="8"/>
                    </a:cubicBezTo>
                    <a:cubicBezTo>
                      <a:pt x="0" y="176"/>
                      <a:pt x="0" y="176"/>
                      <a:pt x="0" y="176"/>
                    </a:cubicBezTo>
                    <a:cubicBezTo>
                      <a:pt x="581" y="176"/>
                      <a:pt x="581" y="176"/>
                      <a:pt x="581" y="176"/>
                    </a:cubicBezTo>
                    <a:lnTo>
                      <a:pt x="581" y="170"/>
                    </a:lnTo>
                    <a:close/>
                  </a:path>
                </a:pathLst>
              </a:custGeom>
              <a:solidFill>
                <a:srgbClr val="F06E7A"/>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6" name="Google Shape;307;p19">
                <a:extLst>
                  <a:ext uri="{FF2B5EF4-FFF2-40B4-BE49-F238E27FC236}">
                    <a16:creationId xmlns:a16="http://schemas.microsoft.com/office/drawing/2014/main" id="{B89B4A67-1B82-25C7-6C72-76F00863AABD}"/>
                  </a:ext>
                </a:extLst>
              </p:cNvPr>
              <p:cNvSpPr/>
              <p:nvPr/>
            </p:nvSpPr>
            <p:spPr>
              <a:xfrm>
                <a:off x="7253287" y="3125787"/>
                <a:ext cx="2181225" cy="984250"/>
              </a:xfrm>
              <a:custGeom>
                <a:avLst/>
                <a:gdLst/>
                <a:ahLst/>
                <a:cxnLst/>
                <a:rect l="l" t="t" r="r" b="b"/>
                <a:pathLst>
                  <a:path w="581" h="262" extrusionOk="0">
                    <a:moveTo>
                      <a:pt x="0" y="253"/>
                    </a:moveTo>
                    <a:cubicBezTo>
                      <a:pt x="0" y="258"/>
                      <a:pt x="5" y="262"/>
                      <a:pt x="10" y="261"/>
                    </a:cubicBezTo>
                    <a:cubicBezTo>
                      <a:pt x="209" y="231"/>
                      <a:pt x="399" y="173"/>
                      <a:pt x="576" y="91"/>
                    </a:cubicBezTo>
                    <a:cubicBezTo>
                      <a:pt x="579" y="89"/>
                      <a:pt x="581" y="86"/>
                      <a:pt x="581" y="83"/>
                    </a:cubicBezTo>
                    <a:cubicBezTo>
                      <a:pt x="581" y="0"/>
                      <a:pt x="581" y="0"/>
                      <a:pt x="581" y="0"/>
                    </a:cubicBezTo>
                    <a:cubicBezTo>
                      <a:pt x="0" y="0"/>
                      <a:pt x="0" y="0"/>
                      <a:pt x="0" y="0"/>
                    </a:cubicBezTo>
                    <a:lnTo>
                      <a:pt x="0" y="253"/>
                    </a:lnTo>
                    <a:close/>
                  </a:path>
                </a:pathLst>
              </a:custGeom>
              <a:solidFill>
                <a:srgbClr val="CC2331"/>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7" name="Google Shape;308;p19">
                <a:extLst>
                  <a:ext uri="{FF2B5EF4-FFF2-40B4-BE49-F238E27FC236}">
                    <a16:creationId xmlns:a16="http://schemas.microsoft.com/office/drawing/2014/main" id="{7ECA143D-4744-AB51-9AAD-E7B9848B4835}"/>
                  </a:ext>
                </a:extLst>
              </p:cNvPr>
              <p:cNvSpPr txBox="1"/>
              <p:nvPr/>
            </p:nvSpPr>
            <p:spPr>
              <a:xfrm>
                <a:off x="7253287" y="2374900"/>
                <a:ext cx="2181225" cy="750887"/>
              </a:xfrm>
              <a:prstGeom prst="rect">
                <a:avLst/>
              </a:prstGeom>
              <a:solidFill>
                <a:srgbClr val="E24956"/>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9" name="Google Shape;330;p19">
                <a:extLst>
                  <a:ext uri="{FF2B5EF4-FFF2-40B4-BE49-F238E27FC236}">
                    <a16:creationId xmlns:a16="http://schemas.microsoft.com/office/drawing/2014/main" id="{F9A121E9-0DC0-3329-6D33-176D8FE457C6}"/>
                  </a:ext>
                </a:extLst>
              </p:cNvPr>
              <p:cNvSpPr/>
              <p:nvPr/>
            </p:nvSpPr>
            <p:spPr>
              <a:xfrm>
                <a:off x="7542212" y="3309937"/>
                <a:ext cx="450850" cy="450850"/>
              </a:xfrm>
              <a:custGeom>
                <a:avLst/>
                <a:gdLst/>
                <a:ahLst/>
                <a:cxnLst/>
                <a:rect l="l" t="t" r="r" b="b"/>
                <a:pathLst>
                  <a:path w="120" h="120" extrusionOk="0">
                    <a:moveTo>
                      <a:pt x="56" y="63"/>
                    </a:moveTo>
                    <a:cubicBezTo>
                      <a:pt x="113" y="63"/>
                      <a:pt x="113" y="63"/>
                      <a:pt x="113" y="63"/>
                    </a:cubicBezTo>
                    <a:cubicBezTo>
                      <a:pt x="113" y="95"/>
                      <a:pt x="88" y="120"/>
                      <a:pt x="56" y="120"/>
                    </a:cubicBezTo>
                    <a:cubicBezTo>
                      <a:pt x="25" y="120"/>
                      <a:pt x="0" y="95"/>
                      <a:pt x="0" y="63"/>
                    </a:cubicBezTo>
                    <a:cubicBezTo>
                      <a:pt x="0" y="32"/>
                      <a:pt x="25" y="7"/>
                      <a:pt x="56" y="7"/>
                    </a:cubicBezTo>
                    <a:lnTo>
                      <a:pt x="56" y="63"/>
                    </a:lnTo>
                    <a:close/>
                    <a:moveTo>
                      <a:pt x="63" y="0"/>
                    </a:moveTo>
                    <a:cubicBezTo>
                      <a:pt x="63" y="56"/>
                      <a:pt x="63" y="56"/>
                      <a:pt x="63" y="56"/>
                    </a:cubicBezTo>
                    <a:cubicBezTo>
                      <a:pt x="120" y="56"/>
                      <a:pt x="120" y="56"/>
                      <a:pt x="120" y="56"/>
                    </a:cubicBezTo>
                    <a:cubicBezTo>
                      <a:pt x="120" y="25"/>
                      <a:pt x="95" y="0"/>
                      <a:pt x="63" y="0"/>
                    </a:cubicBez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30" name="Google Shape;335;p19">
                <a:extLst>
                  <a:ext uri="{FF2B5EF4-FFF2-40B4-BE49-F238E27FC236}">
                    <a16:creationId xmlns:a16="http://schemas.microsoft.com/office/drawing/2014/main" id="{38E153DE-2DBD-9766-6DD8-394F4529BC34}"/>
                  </a:ext>
                </a:extLst>
              </p:cNvPr>
              <p:cNvSpPr txBox="1"/>
              <p:nvPr/>
            </p:nvSpPr>
            <p:spPr>
              <a:xfrm>
                <a:off x="7921223" y="1868082"/>
                <a:ext cx="574675" cy="547687"/>
              </a:xfrm>
              <a:prstGeom prst="rect">
                <a:avLst/>
              </a:prstGeom>
              <a:noFill/>
              <a:ln>
                <a:noFill/>
              </a:ln>
            </p:spPr>
            <p:txBody>
              <a:bodyPr spcFirstLastPara="1" wrap="square" lIns="0" tIns="0" rIns="0" bIns="0" anchor="t" anchorCtr="0">
                <a:noAutofit/>
              </a:bodyPr>
              <a:lstStyle/>
              <a:p>
                <a:pPr algn="ctr" rtl="1">
                  <a:buClr>
                    <a:srgbClr val="FFFFFF"/>
                  </a:buClr>
                  <a:buSzPts val="2600"/>
                  <a:buFont typeface="Open Sans"/>
                  <a:buNone/>
                </a:pPr>
                <a:r>
                  <a:rPr lang="ar-EG" sz="2600">
                    <a:solidFill>
                      <a:srgbClr val="FFFFFF"/>
                    </a:solidFill>
                    <a:latin typeface="Alexandria" pitchFamily="2" charset="-78"/>
                    <a:ea typeface="Open Sans"/>
                    <a:cs typeface="Alexandria" pitchFamily="2" charset="-78"/>
                    <a:sym typeface="Open Sans"/>
                  </a:rPr>
                  <a:t>1</a:t>
                </a:r>
                <a:endParaRPr dirty="0">
                  <a:solidFill>
                    <a:prstClr val="black"/>
                  </a:solidFill>
                  <a:latin typeface="Alexandria" pitchFamily="2" charset="-78"/>
                  <a:cs typeface="Alexandria" pitchFamily="2" charset="-78"/>
                </a:endParaRPr>
              </a:p>
            </p:txBody>
          </p:sp>
          <p:sp>
            <p:nvSpPr>
              <p:cNvPr id="36" name="Google Shape;345;p19">
                <a:extLst>
                  <a:ext uri="{FF2B5EF4-FFF2-40B4-BE49-F238E27FC236}">
                    <a16:creationId xmlns:a16="http://schemas.microsoft.com/office/drawing/2014/main" id="{F87C21EB-35D0-408F-31AD-6568FD064523}"/>
                  </a:ext>
                </a:extLst>
              </p:cNvPr>
              <p:cNvSpPr txBox="1"/>
              <p:nvPr/>
            </p:nvSpPr>
            <p:spPr>
              <a:xfrm>
                <a:off x="7328938" y="2441575"/>
                <a:ext cx="2181225" cy="647700"/>
              </a:xfrm>
              <a:prstGeom prst="rect">
                <a:avLst/>
              </a:prstGeom>
              <a:noFill/>
              <a:ln>
                <a:noFill/>
              </a:ln>
            </p:spPr>
            <p:txBody>
              <a:bodyPr spcFirstLastPara="1" wrap="square" lIns="91425" tIns="45700" rIns="91425" bIns="45700" anchor="t" anchorCtr="0">
                <a:noAutofit/>
              </a:bodyPr>
              <a:lstStyle/>
              <a:p>
                <a:pPr algn="ctr" rtl="1">
                  <a:buClr>
                    <a:prstClr val="white"/>
                  </a:buClr>
                  <a:buSzPts val="1200"/>
                  <a:buFont typeface="Open Sans"/>
                  <a:buNone/>
                </a:pPr>
                <a:r>
                  <a:rPr lang="ar-EG" sz="1600">
                    <a:solidFill>
                      <a:prstClr val="white"/>
                    </a:solidFill>
                    <a:latin typeface="Alexandria" pitchFamily="2" charset="-78"/>
                    <a:ea typeface="Open Sans"/>
                    <a:cs typeface="Alexandria" pitchFamily="2" charset="-78"/>
                    <a:sym typeface="Open Sans"/>
                  </a:rPr>
                  <a:t>مفهوم</a:t>
                </a:r>
                <a:r>
                  <a:rPr lang="ar-SA" sz="1600">
                    <a:solidFill>
                      <a:prstClr val="white"/>
                    </a:solidFill>
                    <a:latin typeface="Alexandria" pitchFamily="2" charset="-78"/>
                    <a:ea typeface="Open Sans"/>
                    <a:cs typeface="Alexandria" pitchFamily="2" charset="-78"/>
                    <a:sym typeface="Open Sans"/>
                  </a:rPr>
                  <a:t> المشكلة البحثية</a:t>
                </a:r>
                <a:r>
                  <a:rPr lang="ar-EG" sz="1600">
                    <a:solidFill>
                      <a:prstClr val="white"/>
                    </a:solidFill>
                    <a:latin typeface="Alexandria" pitchFamily="2" charset="-78"/>
                    <a:ea typeface="Open Sans"/>
                    <a:cs typeface="Alexandria" pitchFamily="2" charset="-78"/>
                    <a:sym typeface="Open Sans"/>
                  </a:rPr>
                  <a:t> وأهميتها</a:t>
                </a:r>
                <a:r>
                  <a:rPr lang="ar-SA" sz="1600">
                    <a:solidFill>
                      <a:prstClr val="white"/>
                    </a:solidFill>
                    <a:latin typeface="Alexandria" pitchFamily="2" charset="-78"/>
                    <a:ea typeface="Open Sans"/>
                    <a:cs typeface="Alexandria" pitchFamily="2" charset="-78"/>
                    <a:sym typeface="Open Sans"/>
                  </a:rPr>
                  <a:t> ومبررات اختيارها</a:t>
                </a:r>
              </a:p>
            </p:txBody>
          </p:sp>
        </p:grpSp>
        <p:grpSp>
          <p:nvGrpSpPr>
            <p:cNvPr id="37" name="Группа 6">
              <a:extLst>
                <a:ext uri="{FF2B5EF4-FFF2-40B4-BE49-F238E27FC236}">
                  <a16:creationId xmlns:a16="http://schemas.microsoft.com/office/drawing/2014/main" id="{782FCAA2-C09D-B3D3-EFEE-B0EA95B08EAB}"/>
                </a:ext>
              </a:extLst>
            </p:cNvPr>
            <p:cNvGrpSpPr/>
            <p:nvPr/>
          </p:nvGrpSpPr>
          <p:grpSpPr>
            <a:xfrm>
              <a:off x="4689259" y="3872062"/>
              <a:ext cx="2229920" cy="2697162"/>
              <a:chOff x="2763837" y="3648075"/>
              <a:chExt cx="2229920" cy="2697162"/>
            </a:xfrm>
          </p:grpSpPr>
          <p:sp>
            <p:nvSpPr>
              <p:cNvPr id="38" name="Google Shape;303;p19">
                <a:extLst>
                  <a:ext uri="{FF2B5EF4-FFF2-40B4-BE49-F238E27FC236}">
                    <a16:creationId xmlns:a16="http://schemas.microsoft.com/office/drawing/2014/main" id="{17CEF492-85C5-A4D3-13EE-29C9506463FC}"/>
                  </a:ext>
                </a:extLst>
              </p:cNvPr>
              <p:cNvSpPr txBox="1"/>
              <p:nvPr/>
            </p:nvSpPr>
            <p:spPr>
              <a:xfrm>
                <a:off x="2763837" y="4802187"/>
                <a:ext cx="2182812" cy="773112"/>
              </a:xfrm>
              <a:prstGeom prst="rect">
                <a:avLst/>
              </a:prstGeom>
              <a:solidFill>
                <a:srgbClr val="64D1DA"/>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39" name="Google Shape;304;p19">
                <a:extLst>
                  <a:ext uri="{FF2B5EF4-FFF2-40B4-BE49-F238E27FC236}">
                    <a16:creationId xmlns:a16="http://schemas.microsoft.com/office/drawing/2014/main" id="{92C2F2D3-6396-5178-9F19-2C7F44C00472}"/>
                  </a:ext>
                </a:extLst>
              </p:cNvPr>
              <p:cNvSpPr/>
              <p:nvPr/>
            </p:nvSpPr>
            <p:spPr>
              <a:xfrm>
                <a:off x="2763837" y="5575300"/>
                <a:ext cx="2182812" cy="769937"/>
              </a:xfrm>
              <a:custGeom>
                <a:avLst/>
                <a:gdLst/>
                <a:ahLst/>
                <a:cxnLst/>
                <a:rect l="l" t="t" r="r" b="b"/>
                <a:pathLst>
                  <a:path w="581" h="205" extrusionOk="0">
                    <a:moveTo>
                      <a:pt x="0" y="35"/>
                    </a:moveTo>
                    <a:cubicBezTo>
                      <a:pt x="0" y="129"/>
                      <a:pt x="77" y="205"/>
                      <a:pt x="171" y="205"/>
                    </a:cubicBezTo>
                    <a:cubicBezTo>
                      <a:pt x="572" y="205"/>
                      <a:pt x="572" y="205"/>
                      <a:pt x="572" y="205"/>
                    </a:cubicBezTo>
                    <a:cubicBezTo>
                      <a:pt x="577" y="205"/>
                      <a:pt x="581" y="201"/>
                      <a:pt x="581" y="196"/>
                    </a:cubicBezTo>
                    <a:cubicBezTo>
                      <a:pt x="581" y="0"/>
                      <a:pt x="581" y="0"/>
                      <a:pt x="581" y="0"/>
                    </a:cubicBezTo>
                    <a:cubicBezTo>
                      <a:pt x="0" y="0"/>
                      <a:pt x="0" y="0"/>
                      <a:pt x="0" y="0"/>
                    </a:cubicBezTo>
                    <a:lnTo>
                      <a:pt x="0" y="35"/>
                    </a:lnTo>
                    <a:close/>
                  </a:path>
                </a:pathLst>
              </a:custGeom>
              <a:solidFill>
                <a:srgbClr val="3DC6D1"/>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0" name="Google Shape;305;p19">
                <a:extLst>
                  <a:ext uri="{FF2B5EF4-FFF2-40B4-BE49-F238E27FC236}">
                    <a16:creationId xmlns:a16="http://schemas.microsoft.com/office/drawing/2014/main" id="{DB1AECFD-E9F4-56AC-E59B-22BDBE09EEE5}"/>
                  </a:ext>
                </a:extLst>
              </p:cNvPr>
              <p:cNvSpPr/>
              <p:nvPr/>
            </p:nvSpPr>
            <p:spPr>
              <a:xfrm>
                <a:off x="2763837" y="3648075"/>
                <a:ext cx="2182812" cy="1154112"/>
              </a:xfrm>
              <a:custGeom>
                <a:avLst/>
                <a:gdLst/>
                <a:ahLst/>
                <a:cxnLst/>
                <a:rect l="l" t="t" r="r" b="b"/>
                <a:pathLst>
                  <a:path w="581" h="307" extrusionOk="0">
                    <a:moveTo>
                      <a:pt x="581" y="175"/>
                    </a:moveTo>
                    <a:cubicBezTo>
                      <a:pt x="581" y="171"/>
                      <a:pt x="578" y="167"/>
                      <a:pt x="573" y="167"/>
                    </a:cubicBezTo>
                    <a:cubicBezTo>
                      <a:pt x="395" y="140"/>
                      <a:pt x="221" y="92"/>
                      <a:pt x="54" y="21"/>
                    </a:cubicBezTo>
                    <a:cubicBezTo>
                      <a:pt x="40" y="15"/>
                      <a:pt x="26" y="9"/>
                      <a:pt x="13" y="3"/>
                    </a:cubicBezTo>
                    <a:cubicBezTo>
                      <a:pt x="7" y="0"/>
                      <a:pt x="0" y="5"/>
                      <a:pt x="0" y="11"/>
                    </a:cubicBezTo>
                    <a:cubicBezTo>
                      <a:pt x="0" y="307"/>
                      <a:pt x="0" y="307"/>
                      <a:pt x="0" y="307"/>
                    </a:cubicBezTo>
                    <a:cubicBezTo>
                      <a:pt x="581" y="307"/>
                      <a:pt x="581" y="307"/>
                      <a:pt x="581" y="307"/>
                    </a:cubicBezTo>
                    <a:lnTo>
                      <a:pt x="581" y="175"/>
                    </a:lnTo>
                    <a:close/>
                  </a:path>
                </a:pathLst>
              </a:custGeom>
              <a:solidFill>
                <a:srgbClr val="91E5EB"/>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1" name="Google Shape;325;p19">
                <a:extLst>
                  <a:ext uri="{FF2B5EF4-FFF2-40B4-BE49-F238E27FC236}">
                    <a16:creationId xmlns:a16="http://schemas.microsoft.com/office/drawing/2014/main" id="{17DC6205-DA6C-7952-99FB-9BFA985DB717}"/>
                  </a:ext>
                </a:extLst>
              </p:cNvPr>
              <p:cNvSpPr/>
              <p:nvPr/>
            </p:nvSpPr>
            <p:spPr>
              <a:xfrm>
                <a:off x="3024187" y="4140200"/>
                <a:ext cx="503237" cy="417512"/>
              </a:xfrm>
              <a:custGeom>
                <a:avLst/>
                <a:gdLst/>
                <a:ahLst/>
                <a:cxnLst/>
                <a:rect l="l" t="t" r="r" b="b"/>
                <a:pathLst>
                  <a:path w="134" h="111" extrusionOk="0">
                    <a:moveTo>
                      <a:pt x="18" y="91"/>
                    </a:moveTo>
                    <a:cubicBezTo>
                      <a:pt x="18" y="61"/>
                      <a:pt x="18" y="61"/>
                      <a:pt x="18" y="61"/>
                    </a:cubicBezTo>
                    <a:cubicBezTo>
                      <a:pt x="18" y="58"/>
                      <a:pt x="20" y="56"/>
                      <a:pt x="23" y="56"/>
                    </a:cubicBezTo>
                    <a:cubicBezTo>
                      <a:pt x="30" y="56"/>
                      <a:pt x="30" y="56"/>
                      <a:pt x="30" y="56"/>
                    </a:cubicBezTo>
                    <a:cubicBezTo>
                      <a:pt x="32" y="56"/>
                      <a:pt x="34" y="58"/>
                      <a:pt x="34" y="61"/>
                    </a:cubicBezTo>
                    <a:cubicBezTo>
                      <a:pt x="34" y="91"/>
                      <a:pt x="34" y="91"/>
                      <a:pt x="34" y="91"/>
                    </a:cubicBezTo>
                    <a:cubicBezTo>
                      <a:pt x="34" y="93"/>
                      <a:pt x="32" y="95"/>
                      <a:pt x="30" y="95"/>
                    </a:cubicBezTo>
                    <a:cubicBezTo>
                      <a:pt x="23" y="95"/>
                      <a:pt x="23" y="95"/>
                      <a:pt x="23" y="95"/>
                    </a:cubicBezTo>
                    <a:cubicBezTo>
                      <a:pt x="20" y="95"/>
                      <a:pt x="18" y="93"/>
                      <a:pt x="18" y="91"/>
                    </a:cubicBezTo>
                    <a:close/>
                    <a:moveTo>
                      <a:pt x="49" y="46"/>
                    </a:moveTo>
                    <a:cubicBezTo>
                      <a:pt x="47" y="46"/>
                      <a:pt x="45" y="47"/>
                      <a:pt x="45" y="50"/>
                    </a:cubicBezTo>
                    <a:cubicBezTo>
                      <a:pt x="45" y="91"/>
                      <a:pt x="45" y="91"/>
                      <a:pt x="45" y="91"/>
                    </a:cubicBezTo>
                    <a:cubicBezTo>
                      <a:pt x="45" y="93"/>
                      <a:pt x="47" y="95"/>
                      <a:pt x="49" y="95"/>
                    </a:cubicBezTo>
                    <a:cubicBezTo>
                      <a:pt x="57" y="95"/>
                      <a:pt x="57" y="95"/>
                      <a:pt x="57" y="95"/>
                    </a:cubicBezTo>
                    <a:cubicBezTo>
                      <a:pt x="59" y="95"/>
                      <a:pt x="61" y="93"/>
                      <a:pt x="61" y="91"/>
                    </a:cubicBezTo>
                    <a:cubicBezTo>
                      <a:pt x="61" y="50"/>
                      <a:pt x="61" y="50"/>
                      <a:pt x="61" y="50"/>
                    </a:cubicBezTo>
                    <a:cubicBezTo>
                      <a:pt x="61" y="47"/>
                      <a:pt x="59" y="46"/>
                      <a:pt x="57" y="46"/>
                    </a:cubicBezTo>
                    <a:lnTo>
                      <a:pt x="49" y="46"/>
                    </a:lnTo>
                    <a:close/>
                    <a:moveTo>
                      <a:pt x="76" y="36"/>
                    </a:moveTo>
                    <a:cubicBezTo>
                      <a:pt x="74" y="36"/>
                      <a:pt x="72" y="38"/>
                      <a:pt x="72" y="41"/>
                    </a:cubicBezTo>
                    <a:cubicBezTo>
                      <a:pt x="72" y="91"/>
                      <a:pt x="72" y="91"/>
                      <a:pt x="72" y="91"/>
                    </a:cubicBezTo>
                    <a:cubicBezTo>
                      <a:pt x="72" y="93"/>
                      <a:pt x="74" y="95"/>
                      <a:pt x="76" y="95"/>
                    </a:cubicBezTo>
                    <a:cubicBezTo>
                      <a:pt x="83" y="95"/>
                      <a:pt x="83" y="95"/>
                      <a:pt x="83" y="95"/>
                    </a:cubicBezTo>
                    <a:cubicBezTo>
                      <a:pt x="86" y="95"/>
                      <a:pt x="88" y="93"/>
                      <a:pt x="88" y="91"/>
                    </a:cubicBezTo>
                    <a:cubicBezTo>
                      <a:pt x="88" y="41"/>
                      <a:pt x="88" y="41"/>
                      <a:pt x="88" y="41"/>
                    </a:cubicBezTo>
                    <a:cubicBezTo>
                      <a:pt x="88" y="38"/>
                      <a:pt x="86" y="36"/>
                      <a:pt x="83" y="36"/>
                    </a:cubicBezTo>
                    <a:lnTo>
                      <a:pt x="76" y="36"/>
                    </a:lnTo>
                    <a:close/>
                    <a:moveTo>
                      <a:pt x="103" y="27"/>
                    </a:moveTo>
                    <a:cubicBezTo>
                      <a:pt x="100" y="27"/>
                      <a:pt x="98" y="29"/>
                      <a:pt x="98" y="31"/>
                    </a:cubicBezTo>
                    <a:cubicBezTo>
                      <a:pt x="98" y="91"/>
                      <a:pt x="98" y="91"/>
                      <a:pt x="98" y="91"/>
                    </a:cubicBezTo>
                    <a:cubicBezTo>
                      <a:pt x="98" y="93"/>
                      <a:pt x="100" y="95"/>
                      <a:pt x="103" y="95"/>
                    </a:cubicBezTo>
                    <a:cubicBezTo>
                      <a:pt x="110" y="95"/>
                      <a:pt x="110" y="95"/>
                      <a:pt x="110" y="95"/>
                    </a:cubicBezTo>
                    <a:cubicBezTo>
                      <a:pt x="112" y="95"/>
                      <a:pt x="114" y="93"/>
                      <a:pt x="114" y="91"/>
                    </a:cubicBezTo>
                    <a:cubicBezTo>
                      <a:pt x="114" y="31"/>
                      <a:pt x="114" y="31"/>
                      <a:pt x="114" y="31"/>
                    </a:cubicBezTo>
                    <a:cubicBezTo>
                      <a:pt x="114" y="29"/>
                      <a:pt x="112" y="27"/>
                      <a:pt x="110" y="27"/>
                    </a:cubicBezTo>
                    <a:lnTo>
                      <a:pt x="103" y="27"/>
                    </a:lnTo>
                    <a:close/>
                    <a:moveTo>
                      <a:pt x="20" y="45"/>
                    </a:moveTo>
                    <a:cubicBezTo>
                      <a:pt x="49" y="39"/>
                      <a:pt x="75" y="29"/>
                      <a:pt x="99" y="15"/>
                    </a:cubicBezTo>
                    <a:cubicBezTo>
                      <a:pt x="102" y="19"/>
                      <a:pt x="102" y="19"/>
                      <a:pt x="102" y="19"/>
                    </a:cubicBezTo>
                    <a:cubicBezTo>
                      <a:pt x="110" y="6"/>
                      <a:pt x="110" y="6"/>
                      <a:pt x="110" y="6"/>
                    </a:cubicBezTo>
                    <a:cubicBezTo>
                      <a:pt x="94" y="5"/>
                      <a:pt x="94" y="5"/>
                      <a:pt x="94" y="5"/>
                    </a:cubicBezTo>
                    <a:cubicBezTo>
                      <a:pt x="97" y="10"/>
                      <a:pt x="97" y="10"/>
                      <a:pt x="97" y="10"/>
                    </a:cubicBezTo>
                    <a:cubicBezTo>
                      <a:pt x="73" y="24"/>
                      <a:pt x="47" y="34"/>
                      <a:pt x="19" y="39"/>
                    </a:cubicBezTo>
                    <a:lnTo>
                      <a:pt x="20" y="45"/>
                    </a:lnTo>
                    <a:close/>
                    <a:moveTo>
                      <a:pt x="134" y="103"/>
                    </a:moveTo>
                    <a:cubicBezTo>
                      <a:pt x="120" y="96"/>
                      <a:pt x="120" y="96"/>
                      <a:pt x="120" y="96"/>
                    </a:cubicBezTo>
                    <a:cubicBezTo>
                      <a:pt x="120" y="100"/>
                      <a:pt x="120" y="100"/>
                      <a:pt x="120" y="100"/>
                    </a:cubicBezTo>
                    <a:cubicBezTo>
                      <a:pt x="11" y="100"/>
                      <a:pt x="11" y="100"/>
                      <a:pt x="11" y="100"/>
                    </a:cubicBezTo>
                    <a:cubicBezTo>
                      <a:pt x="11" y="13"/>
                      <a:pt x="11" y="13"/>
                      <a:pt x="11" y="13"/>
                    </a:cubicBezTo>
                    <a:cubicBezTo>
                      <a:pt x="16" y="13"/>
                      <a:pt x="16" y="13"/>
                      <a:pt x="16" y="13"/>
                    </a:cubicBezTo>
                    <a:cubicBezTo>
                      <a:pt x="8" y="0"/>
                      <a:pt x="8" y="0"/>
                      <a:pt x="8" y="0"/>
                    </a:cubicBezTo>
                    <a:cubicBezTo>
                      <a:pt x="0" y="13"/>
                      <a:pt x="0" y="13"/>
                      <a:pt x="0" y="13"/>
                    </a:cubicBezTo>
                    <a:cubicBezTo>
                      <a:pt x="5" y="13"/>
                      <a:pt x="5" y="13"/>
                      <a:pt x="5" y="13"/>
                    </a:cubicBezTo>
                    <a:cubicBezTo>
                      <a:pt x="5" y="100"/>
                      <a:pt x="5" y="100"/>
                      <a:pt x="5" y="100"/>
                    </a:cubicBezTo>
                    <a:cubicBezTo>
                      <a:pt x="5" y="103"/>
                      <a:pt x="5" y="103"/>
                      <a:pt x="5" y="103"/>
                    </a:cubicBezTo>
                    <a:cubicBezTo>
                      <a:pt x="5" y="106"/>
                      <a:pt x="5" y="106"/>
                      <a:pt x="5" y="106"/>
                    </a:cubicBezTo>
                    <a:cubicBezTo>
                      <a:pt x="120" y="106"/>
                      <a:pt x="120" y="106"/>
                      <a:pt x="120" y="106"/>
                    </a:cubicBezTo>
                    <a:cubicBezTo>
                      <a:pt x="120" y="111"/>
                      <a:pt x="120" y="111"/>
                      <a:pt x="120" y="111"/>
                    </a:cubicBezTo>
                    <a:lnTo>
                      <a:pt x="134" y="103"/>
                    </a:ln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2" name="Google Shape;333;p19">
                <a:extLst>
                  <a:ext uri="{FF2B5EF4-FFF2-40B4-BE49-F238E27FC236}">
                    <a16:creationId xmlns:a16="http://schemas.microsoft.com/office/drawing/2014/main" id="{D475B621-90B9-7108-A3B8-2C3B39B527D8}"/>
                  </a:ext>
                </a:extLst>
              </p:cNvPr>
              <p:cNvSpPr txBox="1"/>
              <p:nvPr/>
            </p:nvSpPr>
            <p:spPr>
              <a:xfrm>
                <a:off x="4419082" y="4946650"/>
                <a:ext cx="574675" cy="547687"/>
              </a:xfrm>
              <a:prstGeom prst="rect">
                <a:avLst/>
              </a:prstGeom>
              <a:noFill/>
              <a:ln>
                <a:noFill/>
              </a:ln>
            </p:spPr>
            <p:txBody>
              <a:bodyPr spcFirstLastPara="1" wrap="square" lIns="0" tIns="0" rIns="0" bIns="0" anchor="t" anchorCtr="0">
                <a:noAutofit/>
              </a:bodyPr>
              <a:lstStyle/>
              <a:p>
                <a:pPr algn="ctr" rtl="1">
                  <a:buClr>
                    <a:srgbClr val="FFFFFF"/>
                  </a:buClr>
                  <a:buSzPts val="2600"/>
                  <a:buFont typeface="Open Sans"/>
                  <a:buNone/>
                </a:pPr>
                <a:r>
                  <a:rPr lang="ar-EG" sz="2600">
                    <a:solidFill>
                      <a:srgbClr val="FFFFFF"/>
                    </a:solidFill>
                    <a:latin typeface="Alexandria" pitchFamily="2" charset="-78"/>
                    <a:ea typeface="Open Sans"/>
                    <a:cs typeface="Alexandria" pitchFamily="2" charset="-78"/>
                    <a:sym typeface="Open Sans"/>
                  </a:rPr>
                  <a:t>4</a:t>
                </a:r>
                <a:endParaRPr dirty="0">
                  <a:solidFill>
                    <a:prstClr val="black"/>
                  </a:solidFill>
                  <a:latin typeface="Alexandria" pitchFamily="2" charset="-78"/>
                  <a:cs typeface="Alexandria" pitchFamily="2" charset="-78"/>
                </a:endParaRPr>
              </a:p>
            </p:txBody>
          </p:sp>
          <p:sp>
            <p:nvSpPr>
              <p:cNvPr id="44" name="Google Shape;346;p19">
                <a:extLst>
                  <a:ext uri="{FF2B5EF4-FFF2-40B4-BE49-F238E27FC236}">
                    <a16:creationId xmlns:a16="http://schemas.microsoft.com/office/drawing/2014/main" id="{DD6BA6FF-1B7D-0840-E88B-EB924C4465C9}"/>
                  </a:ext>
                </a:extLst>
              </p:cNvPr>
              <p:cNvSpPr txBox="1"/>
              <p:nvPr/>
            </p:nvSpPr>
            <p:spPr>
              <a:xfrm>
                <a:off x="2933085" y="5625103"/>
                <a:ext cx="2013562" cy="646112"/>
              </a:xfrm>
              <a:prstGeom prst="rect">
                <a:avLst/>
              </a:prstGeom>
              <a:noFill/>
              <a:ln>
                <a:noFill/>
              </a:ln>
            </p:spPr>
            <p:txBody>
              <a:bodyPr spcFirstLastPara="1" wrap="square" lIns="91425" tIns="45700" rIns="91425" bIns="45700" anchor="t" anchorCtr="0">
                <a:noAutofit/>
              </a:bodyPr>
              <a:lstStyle/>
              <a:p>
                <a:pPr algn="ctr" rtl="1">
                  <a:buClr>
                    <a:prstClr val="white"/>
                  </a:buClr>
                  <a:buSzPts val="1200"/>
                  <a:buFont typeface="Open Sans"/>
                  <a:buNone/>
                </a:pPr>
                <a:r>
                  <a:rPr lang="ar-EG" sz="1600">
                    <a:solidFill>
                      <a:prstClr val="white"/>
                    </a:solidFill>
                    <a:latin typeface="Alexandria" pitchFamily="2" charset="-78"/>
                    <a:ea typeface="Open Sans"/>
                    <a:cs typeface="Alexandria" pitchFamily="2" charset="-78"/>
                    <a:sym typeface="Open Sans"/>
                  </a:rPr>
                  <a:t>تطبيقات عملية على المشكلات الصحيحة </a:t>
                </a:r>
                <a:endParaRPr lang="ar-SA" sz="1600" dirty="0">
                  <a:solidFill>
                    <a:prstClr val="white"/>
                  </a:solidFill>
                  <a:latin typeface="Alexandria" pitchFamily="2" charset="-78"/>
                  <a:ea typeface="Open Sans"/>
                  <a:cs typeface="Alexandria" pitchFamily="2" charset="-78"/>
                  <a:sym typeface="Open Sans"/>
                </a:endParaRPr>
              </a:p>
            </p:txBody>
          </p:sp>
        </p:grpSp>
        <p:grpSp>
          <p:nvGrpSpPr>
            <p:cNvPr id="45" name="Группа 4">
              <a:extLst>
                <a:ext uri="{FF2B5EF4-FFF2-40B4-BE49-F238E27FC236}">
                  <a16:creationId xmlns:a16="http://schemas.microsoft.com/office/drawing/2014/main" id="{A14645E2-05E6-C9CC-968C-702BE5B9B794}"/>
                </a:ext>
              </a:extLst>
            </p:cNvPr>
            <p:cNvGrpSpPr/>
            <p:nvPr/>
          </p:nvGrpSpPr>
          <p:grpSpPr>
            <a:xfrm>
              <a:off x="9096158" y="3872062"/>
              <a:ext cx="2267504" cy="2697162"/>
              <a:chOff x="7170736" y="3648075"/>
              <a:chExt cx="2267504" cy="2697162"/>
            </a:xfrm>
          </p:grpSpPr>
          <p:sp>
            <p:nvSpPr>
              <p:cNvPr id="46" name="Google Shape;300;p19">
                <a:extLst>
                  <a:ext uri="{FF2B5EF4-FFF2-40B4-BE49-F238E27FC236}">
                    <a16:creationId xmlns:a16="http://schemas.microsoft.com/office/drawing/2014/main" id="{59F04BB6-56F0-2EED-C033-CDD6C4865B25}"/>
                  </a:ext>
                </a:extLst>
              </p:cNvPr>
              <p:cNvSpPr txBox="1"/>
              <p:nvPr/>
            </p:nvSpPr>
            <p:spPr>
              <a:xfrm>
                <a:off x="7253287" y="4802187"/>
                <a:ext cx="2181225" cy="773112"/>
              </a:xfrm>
              <a:prstGeom prst="rect">
                <a:avLst/>
              </a:prstGeom>
              <a:solidFill>
                <a:srgbClr val="065280"/>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7" name="Google Shape;301;p19">
                <a:extLst>
                  <a:ext uri="{FF2B5EF4-FFF2-40B4-BE49-F238E27FC236}">
                    <a16:creationId xmlns:a16="http://schemas.microsoft.com/office/drawing/2014/main" id="{4462122E-AA71-4596-8A93-E19B46F13126}"/>
                  </a:ext>
                </a:extLst>
              </p:cNvPr>
              <p:cNvSpPr/>
              <p:nvPr/>
            </p:nvSpPr>
            <p:spPr>
              <a:xfrm>
                <a:off x="7253287" y="5575300"/>
                <a:ext cx="2181225" cy="769937"/>
              </a:xfrm>
              <a:custGeom>
                <a:avLst/>
                <a:gdLst/>
                <a:ahLst/>
                <a:cxnLst/>
                <a:rect l="l" t="t" r="r" b="b"/>
                <a:pathLst>
                  <a:path w="581" h="205" extrusionOk="0">
                    <a:moveTo>
                      <a:pt x="0" y="196"/>
                    </a:moveTo>
                    <a:cubicBezTo>
                      <a:pt x="0" y="201"/>
                      <a:pt x="4" y="205"/>
                      <a:pt x="9" y="205"/>
                    </a:cubicBezTo>
                    <a:cubicBezTo>
                      <a:pt x="410" y="205"/>
                      <a:pt x="410" y="205"/>
                      <a:pt x="410" y="205"/>
                    </a:cubicBezTo>
                    <a:cubicBezTo>
                      <a:pt x="504" y="205"/>
                      <a:pt x="581" y="129"/>
                      <a:pt x="581" y="35"/>
                    </a:cubicBezTo>
                    <a:cubicBezTo>
                      <a:pt x="581" y="0"/>
                      <a:pt x="581" y="0"/>
                      <a:pt x="581" y="0"/>
                    </a:cubicBezTo>
                    <a:cubicBezTo>
                      <a:pt x="0" y="0"/>
                      <a:pt x="0" y="0"/>
                      <a:pt x="0" y="0"/>
                    </a:cubicBezTo>
                    <a:lnTo>
                      <a:pt x="0" y="196"/>
                    </a:lnTo>
                    <a:close/>
                  </a:path>
                </a:pathLst>
              </a:custGeom>
              <a:solidFill>
                <a:srgbClr val="0A4366"/>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8" name="Google Shape;302;p19">
                <a:extLst>
                  <a:ext uri="{FF2B5EF4-FFF2-40B4-BE49-F238E27FC236}">
                    <a16:creationId xmlns:a16="http://schemas.microsoft.com/office/drawing/2014/main" id="{EED10172-BB10-4935-F3AA-33EAD68B5ECB}"/>
                  </a:ext>
                </a:extLst>
              </p:cNvPr>
              <p:cNvSpPr/>
              <p:nvPr/>
            </p:nvSpPr>
            <p:spPr>
              <a:xfrm>
                <a:off x="7253287" y="3648075"/>
                <a:ext cx="2181225" cy="1154112"/>
              </a:xfrm>
              <a:custGeom>
                <a:avLst/>
                <a:gdLst/>
                <a:ahLst/>
                <a:cxnLst/>
                <a:rect l="l" t="t" r="r" b="b"/>
                <a:pathLst>
                  <a:path w="581" h="307" extrusionOk="0">
                    <a:moveTo>
                      <a:pt x="581" y="11"/>
                    </a:moveTo>
                    <a:cubicBezTo>
                      <a:pt x="581" y="5"/>
                      <a:pt x="574" y="0"/>
                      <a:pt x="568" y="3"/>
                    </a:cubicBezTo>
                    <a:cubicBezTo>
                      <a:pt x="555" y="9"/>
                      <a:pt x="541" y="15"/>
                      <a:pt x="527" y="21"/>
                    </a:cubicBezTo>
                    <a:cubicBezTo>
                      <a:pt x="360" y="92"/>
                      <a:pt x="186" y="140"/>
                      <a:pt x="8" y="167"/>
                    </a:cubicBezTo>
                    <a:cubicBezTo>
                      <a:pt x="3" y="167"/>
                      <a:pt x="0" y="171"/>
                      <a:pt x="0" y="175"/>
                    </a:cubicBezTo>
                    <a:cubicBezTo>
                      <a:pt x="0" y="307"/>
                      <a:pt x="0" y="307"/>
                      <a:pt x="0" y="307"/>
                    </a:cubicBezTo>
                    <a:cubicBezTo>
                      <a:pt x="581" y="307"/>
                      <a:pt x="581" y="307"/>
                      <a:pt x="581" y="307"/>
                    </a:cubicBezTo>
                    <a:lnTo>
                      <a:pt x="581" y="11"/>
                    </a:lnTo>
                    <a:close/>
                  </a:path>
                </a:pathLst>
              </a:custGeom>
              <a:solidFill>
                <a:srgbClr val="2070A1"/>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9" name="Google Shape;328;p19">
                <a:extLst>
                  <a:ext uri="{FF2B5EF4-FFF2-40B4-BE49-F238E27FC236}">
                    <a16:creationId xmlns:a16="http://schemas.microsoft.com/office/drawing/2014/main" id="{C9397665-36E0-9AAD-8E7E-99802839664C}"/>
                  </a:ext>
                </a:extLst>
              </p:cNvPr>
              <p:cNvSpPr/>
              <p:nvPr/>
            </p:nvSpPr>
            <p:spPr>
              <a:xfrm>
                <a:off x="8575675" y="4178300"/>
                <a:ext cx="635000" cy="420687"/>
              </a:xfrm>
              <a:custGeom>
                <a:avLst/>
                <a:gdLst/>
                <a:ahLst/>
                <a:cxnLst/>
                <a:rect l="l" t="t" r="r" b="b"/>
                <a:pathLst>
                  <a:path w="169" h="112" extrusionOk="0">
                    <a:moveTo>
                      <a:pt x="134" y="11"/>
                    </a:moveTo>
                    <a:cubicBezTo>
                      <a:pt x="150" y="50"/>
                      <a:pt x="150" y="50"/>
                      <a:pt x="150" y="50"/>
                    </a:cubicBezTo>
                    <a:cubicBezTo>
                      <a:pt x="130" y="58"/>
                      <a:pt x="130" y="58"/>
                      <a:pt x="130" y="58"/>
                    </a:cubicBezTo>
                    <a:cubicBezTo>
                      <a:pt x="120" y="49"/>
                      <a:pt x="88" y="22"/>
                      <a:pt x="86" y="22"/>
                    </a:cubicBezTo>
                    <a:cubicBezTo>
                      <a:pt x="84" y="22"/>
                      <a:pt x="74" y="25"/>
                      <a:pt x="73" y="25"/>
                    </a:cubicBezTo>
                    <a:cubicBezTo>
                      <a:pt x="73" y="26"/>
                      <a:pt x="67" y="27"/>
                      <a:pt x="61" y="27"/>
                    </a:cubicBezTo>
                    <a:cubicBezTo>
                      <a:pt x="59" y="27"/>
                      <a:pt x="57" y="27"/>
                      <a:pt x="56" y="26"/>
                    </a:cubicBezTo>
                    <a:cubicBezTo>
                      <a:pt x="55" y="25"/>
                      <a:pt x="54" y="24"/>
                      <a:pt x="54" y="23"/>
                    </a:cubicBezTo>
                    <a:cubicBezTo>
                      <a:pt x="54" y="21"/>
                      <a:pt x="56" y="19"/>
                      <a:pt x="58" y="19"/>
                    </a:cubicBezTo>
                    <a:cubicBezTo>
                      <a:pt x="66" y="14"/>
                      <a:pt x="88" y="6"/>
                      <a:pt x="90" y="5"/>
                    </a:cubicBezTo>
                    <a:cubicBezTo>
                      <a:pt x="91" y="5"/>
                      <a:pt x="91" y="5"/>
                      <a:pt x="91" y="5"/>
                    </a:cubicBezTo>
                    <a:cubicBezTo>
                      <a:pt x="96" y="5"/>
                      <a:pt x="130" y="10"/>
                      <a:pt x="134" y="11"/>
                    </a:cubicBezTo>
                    <a:close/>
                    <a:moveTo>
                      <a:pt x="148" y="0"/>
                    </a:moveTo>
                    <a:cubicBezTo>
                      <a:pt x="148" y="0"/>
                      <a:pt x="147" y="0"/>
                      <a:pt x="147" y="0"/>
                    </a:cubicBezTo>
                    <a:cubicBezTo>
                      <a:pt x="140" y="3"/>
                      <a:pt x="140" y="3"/>
                      <a:pt x="140" y="3"/>
                    </a:cubicBezTo>
                    <a:cubicBezTo>
                      <a:pt x="139" y="3"/>
                      <a:pt x="138" y="4"/>
                      <a:pt x="138" y="5"/>
                    </a:cubicBezTo>
                    <a:cubicBezTo>
                      <a:pt x="137" y="6"/>
                      <a:pt x="137" y="7"/>
                      <a:pt x="138" y="8"/>
                    </a:cubicBezTo>
                    <a:cubicBezTo>
                      <a:pt x="154" y="49"/>
                      <a:pt x="154" y="49"/>
                      <a:pt x="154" y="49"/>
                    </a:cubicBezTo>
                    <a:cubicBezTo>
                      <a:pt x="155" y="51"/>
                      <a:pt x="157" y="53"/>
                      <a:pt x="159" y="52"/>
                    </a:cubicBezTo>
                    <a:cubicBezTo>
                      <a:pt x="166" y="49"/>
                      <a:pt x="166" y="49"/>
                      <a:pt x="166" y="49"/>
                    </a:cubicBezTo>
                    <a:cubicBezTo>
                      <a:pt x="167" y="49"/>
                      <a:pt x="168" y="48"/>
                      <a:pt x="168" y="47"/>
                    </a:cubicBezTo>
                    <a:cubicBezTo>
                      <a:pt x="169" y="46"/>
                      <a:pt x="169" y="45"/>
                      <a:pt x="168" y="43"/>
                    </a:cubicBezTo>
                    <a:cubicBezTo>
                      <a:pt x="152" y="2"/>
                      <a:pt x="152" y="2"/>
                      <a:pt x="152" y="2"/>
                    </a:cubicBezTo>
                    <a:cubicBezTo>
                      <a:pt x="152" y="1"/>
                      <a:pt x="150" y="0"/>
                      <a:pt x="148" y="0"/>
                    </a:cubicBezTo>
                    <a:close/>
                    <a:moveTo>
                      <a:pt x="0" y="56"/>
                    </a:moveTo>
                    <a:cubicBezTo>
                      <a:pt x="0" y="57"/>
                      <a:pt x="1" y="58"/>
                      <a:pt x="1" y="59"/>
                    </a:cubicBezTo>
                    <a:cubicBezTo>
                      <a:pt x="2" y="60"/>
                      <a:pt x="3" y="61"/>
                      <a:pt x="4" y="61"/>
                    </a:cubicBezTo>
                    <a:cubicBezTo>
                      <a:pt x="11" y="61"/>
                      <a:pt x="11" y="61"/>
                      <a:pt x="11" y="61"/>
                    </a:cubicBezTo>
                    <a:cubicBezTo>
                      <a:pt x="14" y="61"/>
                      <a:pt x="16" y="59"/>
                      <a:pt x="16" y="57"/>
                    </a:cubicBezTo>
                    <a:cubicBezTo>
                      <a:pt x="19" y="11"/>
                      <a:pt x="19" y="11"/>
                      <a:pt x="19" y="11"/>
                    </a:cubicBezTo>
                    <a:cubicBezTo>
                      <a:pt x="20" y="10"/>
                      <a:pt x="19" y="9"/>
                      <a:pt x="18" y="8"/>
                    </a:cubicBezTo>
                    <a:cubicBezTo>
                      <a:pt x="18" y="7"/>
                      <a:pt x="17" y="6"/>
                      <a:pt x="15" y="6"/>
                    </a:cubicBezTo>
                    <a:cubicBezTo>
                      <a:pt x="9" y="6"/>
                      <a:pt x="9" y="6"/>
                      <a:pt x="9" y="6"/>
                    </a:cubicBezTo>
                    <a:cubicBezTo>
                      <a:pt x="8" y="6"/>
                      <a:pt x="8" y="6"/>
                      <a:pt x="8" y="6"/>
                    </a:cubicBezTo>
                    <a:cubicBezTo>
                      <a:pt x="6" y="6"/>
                      <a:pt x="4" y="8"/>
                      <a:pt x="4" y="10"/>
                    </a:cubicBezTo>
                    <a:lnTo>
                      <a:pt x="0" y="56"/>
                    </a:lnTo>
                    <a:close/>
                    <a:moveTo>
                      <a:pt x="70" y="97"/>
                    </a:moveTo>
                    <a:cubicBezTo>
                      <a:pt x="69" y="95"/>
                      <a:pt x="68" y="94"/>
                      <a:pt x="67" y="93"/>
                    </a:cubicBezTo>
                    <a:cubicBezTo>
                      <a:pt x="64" y="90"/>
                      <a:pt x="61" y="91"/>
                      <a:pt x="58" y="94"/>
                    </a:cubicBezTo>
                    <a:cubicBezTo>
                      <a:pt x="55" y="98"/>
                      <a:pt x="55" y="98"/>
                      <a:pt x="55" y="98"/>
                    </a:cubicBezTo>
                    <a:cubicBezTo>
                      <a:pt x="55" y="98"/>
                      <a:pt x="55" y="98"/>
                      <a:pt x="55" y="98"/>
                    </a:cubicBezTo>
                    <a:cubicBezTo>
                      <a:pt x="52" y="102"/>
                      <a:pt x="52" y="102"/>
                      <a:pt x="52" y="102"/>
                    </a:cubicBezTo>
                    <a:cubicBezTo>
                      <a:pt x="48" y="106"/>
                      <a:pt x="52" y="110"/>
                      <a:pt x="53" y="111"/>
                    </a:cubicBezTo>
                    <a:cubicBezTo>
                      <a:pt x="54" y="112"/>
                      <a:pt x="56" y="112"/>
                      <a:pt x="57" y="112"/>
                    </a:cubicBezTo>
                    <a:cubicBezTo>
                      <a:pt x="59" y="112"/>
                      <a:pt x="60" y="111"/>
                      <a:pt x="62" y="110"/>
                    </a:cubicBezTo>
                    <a:cubicBezTo>
                      <a:pt x="66" y="104"/>
                      <a:pt x="66" y="104"/>
                      <a:pt x="66" y="104"/>
                    </a:cubicBezTo>
                    <a:cubicBezTo>
                      <a:pt x="66" y="104"/>
                      <a:pt x="66" y="104"/>
                      <a:pt x="66" y="104"/>
                    </a:cubicBezTo>
                    <a:cubicBezTo>
                      <a:pt x="68" y="102"/>
                      <a:pt x="68" y="102"/>
                      <a:pt x="68" y="102"/>
                    </a:cubicBezTo>
                    <a:cubicBezTo>
                      <a:pt x="69" y="100"/>
                      <a:pt x="70" y="99"/>
                      <a:pt x="70" y="97"/>
                    </a:cubicBezTo>
                    <a:close/>
                    <a:moveTo>
                      <a:pt x="37" y="94"/>
                    </a:moveTo>
                    <a:cubicBezTo>
                      <a:pt x="34" y="97"/>
                      <a:pt x="35" y="100"/>
                      <a:pt x="39" y="102"/>
                    </a:cubicBezTo>
                    <a:cubicBezTo>
                      <a:pt x="42" y="105"/>
                      <a:pt x="45" y="104"/>
                      <a:pt x="47" y="101"/>
                    </a:cubicBezTo>
                    <a:cubicBezTo>
                      <a:pt x="55" y="92"/>
                      <a:pt x="55" y="92"/>
                      <a:pt x="55" y="92"/>
                    </a:cubicBezTo>
                    <a:cubicBezTo>
                      <a:pt x="59" y="87"/>
                      <a:pt x="55" y="84"/>
                      <a:pt x="54" y="83"/>
                    </a:cubicBezTo>
                    <a:cubicBezTo>
                      <a:pt x="51" y="80"/>
                      <a:pt x="48" y="81"/>
                      <a:pt x="46" y="84"/>
                    </a:cubicBezTo>
                    <a:cubicBezTo>
                      <a:pt x="41" y="89"/>
                      <a:pt x="41" y="89"/>
                      <a:pt x="41" y="89"/>
                    </a:cubicBezTo>
                    <a:cubicBezTo>
                      <a:pt x="41" y="89"/>
                      <a:pt x="41" y="89"/>
                      <a:pt x="41" y="89"/>
                    </a:cubicBezTo>
                    <a:cubicBezTo>
                      <a:pt x="41" y="90"/>
                      <a:pt x="41" y="90"/>
                      <a:pt x="41" y="90"/>
                    </a:cubicBezTo>
                    <a:lnTo>
                      <a:pt x="37" y="94"/>
                    </a:lnTo>
                    <a:close/>
                    <a:moveTo>
                      <a:pt x="25" y="83"/>
                    </a:moveTo>
                    <a:cubicBezTo>
                      <a:pt x="24" y="84"/>
                      <a:pt x="23" y="86"/>
                      <a:pt x="24" y="88"/>
                    </a:cubicBezTo>
                    <a:cubicBezTo>
                      <a:pt x="24" y="89"/>
                      <a:pt x="25" y="91"/>
                      <a:pt x="26" y="92"/>
                    </a:cubicBezTo>
                    <a:cubicBezTo>
                      <a:pt x="29" y="94"/>
                      <a:pt x="32" y="94"/>
                      <a:pt x="35" y="91"/>
                    </a:cubicBezTo>
                    <a:cubicBezTo>
                      <a:pt x="44" y="80"/>
                      <a:pt x="44" y="80"/>
                      <a:pt x="44" y="80"/>
                    </a:cubicBezTo>
                    <a:cubicBezTo>
                      <a:pt x="45" y="79"/>
                      <a:pt x="45" y="77"/>
                      <a:pt x="45" y="75"/>
                    </a:cubicBezTo>
                    <a:cubicBezTo>
                      <a:pt x="45" y="74"/>
                      <a:pt x="44" y="72"/>
                      <a:pt x="43" y="71"/>
                    </a:cubicBezTo>
                    <a:cubicBezTo>
                      <a:pt x="40" y="69"/>
                      <a:pt x="37" y="69"/>
                      <a:pt x="34" y="72"/>
                    </a:cubicBezTo>
                    <a:cubicBezTo>
                      <a:pt x="30" y="77"/>
                      <a:pt x="30" y="77"/>
                      <a:pt x="30" y="77"/>
                    </a:cubicBezTo>
                    <a:cubicBezTo>
                      <a:pt x="30" y="77"/>
                      <a:pt x="30" y="77"/>
                      <a:pt x="30" y="77"/>
                    </a:cubicBezTo>
                    <a:cubicBezTo>
                      <a:pt x="29" y="78"/>
                      <a:pt x="29" y="78"/>
                      <a:pt x="29" y="78"/>
                    </a:cubicBezTo>
                    <a:lnTo>
                      <a:pt x="25" y="83"/>
                    </a:lnTo>
                    <a:close/>
                    <a:moveTo>
                      <a:pt x="23" y="79"/>
                    </a:moveTo>
                    <a:cubicBezTo>
                      <a:pt x="32" y="69"/>
                      <a:pt x="32" y="69"/>
                      <a:pt x="32" y="69"/>
                    </a:cubicBezTo>
                    <a:cubicBezTo>
                      <a:pt x="36" y="64"/>
                      <a:pt x="32" y="60"/>
                      <a:pt x="31" y="59"/>
                    </a:cubicBezTo>
                    <a:cubicBezTo>
                      <a:pt x="28" y="57"/>
                      <a:pt x="25" y="57"/>
                      <a:pt x="22" y="61"/>
                    </a:cubicBezTo>
                    <a:cubicBezTo>
                      <a:pt x="20" y="64"/>
                      <a:pt x="20" y="64"/>
                      <a:pt x="20" y="64"/>
                    </a:cubicBezTo>
                    <a:cubicBezTo>
                      <a:pt x="20" y="64"/>
                      <a:pt x="20" y="64"/>
                      <a:pt x="20" y="64"/>
                    </a:cubicBezTo>
                    <a:cubicBezTo>
                      <a:pt x="19" y="65"/>
                      <a:pt x="19" y="65"/>
                      <a:pt x="19" y="65"/>
                    </a:cubicBezTo>
                    <a:cubicBezTo>
                      <a:pt x="15" y="70"/>
                      <a:pt x="15" y="70"/>
                      <a:pt x="15" y="70"/>
                    </a:cubicBezTo>
                    <a:cubicBezTo>
                      <a:pt x="14" y="71"/>
                      <a:pt x="13" y="73"/>
                      <a:pt x="13" y="74"/>
                    </a:cubicBezTo>
                    <a:cubicBezTo>
                      <a:pt x="13" y="76"/>
                      <a:pt x="14" y="77"/>
                      <a:pt x="15" y="78"/>
                    </a:cubicBezTo>
                    <a:cubicBezTo>
                      <a:pt x="17" y="79"/>
                      <a:pt x="18" y="80"/>
                      <a:pt x="20" y="80"/>
                    </a:cubicBezTo>
                    <a:cubicBezTo>
                      <a:pt x="21" y="80"/>
                      <a:pt x="22" y="80"/>
                      <a:pt x="23" y="79"/>
                    </a:cubicBezTo>
                    <a:close/>
                    <a:moveTo>
                      <a:pt x="128" y="70"/>
                    </a:moveTo>
                    <a:cubicBezTo>
                      <a:pt x="130" y="68"/>
                      <a:pt x="131" y="64"/>
                      <a:pt x="127" y="61"/>
                    </a:cubicBezTo>
                    <a:cubicBezTo>
                      <a:pt x="124" y="58"/>
                      <a:pt x="124" y="58"/>
                      <a:pt x="124" y="58"/>
                    </a:cubicBezTo>
                    <a:cubicBezTo>
                      <a:pt x="108" y="44"/>
                      <a:pt x="89" y="28"/>
                      <a:pt x="85" y="26"/>
                    </a:cubicBezTo>
                    <a:cubicBezTo>
                      <a:pt x="83" y="26"/>
                      <a:pt x="78" y="28"/>
                      <a:pt x="74" y="29"/>
                    </a:cubicBezTo>
                    <a:cubicBezTo>
                      <a:pt x="74" y="29"/>
                      <a:pt x="74" y="29"/>
                      <a:pt x="74" y="29"/>
                    </a:cubicBezTo>
                    <a:cubicBezTo>
                      <a:pt x="74" y="29"/>
                      <a:pt x="67" y="31"/>
                      <a:pt x="61" y="31"/>
                    </a:cubicBezTo>
                    <a:cubicBezTo>
                      <a:pt x="58" y="31"/>
                      <a:pt x="56" y="31"/>
                      <a:pt x="54" y="30"/>
                    </a:cubicBezTo>
                    <a:cubicBezTo>
                      <a:pt x="50" y="27"/>
                      <a:pt x="50" y="25"/>
                      <a:pt x="50" y="23"/>
                    </a:cubicBezTo>
                    <a:cubicBezTo>
                      <a:pt x="50" y="19"/>
                      <a:pt x="53" y="16"/>
                      <a:pt x="55" y="15"/>
                    </a:cubicBezTo>
                    <a:cubicBezTo>
                      <a:pt x="23" y="11"/>
                      <a:pt x="23" y="11"/>
                      <a:pt x="23" y="11"/>
                    </a:cubicBezTo>
                    <a:cubicBezTo>
                      <a:pt x="20" y="57"/>
                      <a:pt x="20" y="57"/>
                      <a:pt x="20" y="57"/>
                    </a:cubicBezTo>
                    <a:cubicBezTo>
                      <a:pt x="23" y="55"/>
                      <a:pt x="25" y="54"/>
                      <a:pt x="27" y="54"/>
                    </a:cubicBezTo>
                    <a:cubicBezTo>
                      <a:pt x="29" y="54"/>
                      <a:pt x="31" y="55"/>
                      <a:pt x="33" y="56"/>
                    </a:cubicBezTo>
                    <a:cubicBezTo>
                      <a:pt x="36" y="59"/>
                      <a:pt x="38" y="62"/>
                      <a:pt x="37" y="66"/>
                    </a:cubicBezTo>
                    <a:cubicBezTo>
                      <a:pt x="40" y="65"/>
                      <a:pt x="43" y="66"/>
                      <a:pt x="45" y="68"/>
                    </a:cubicBezTo>
                    <a:cubicBezTo>
                      <a:pt x="48" y="71"/>
                      <a:pt x="50" y="74"/>
                      <a:pt x="49" y="77"/>
                    </a:cubicBezTo>
                    <a:cubicBezTo>
                      <a:pt x="52" y="77"/>
                      <a:pt x="54" y="78"/>
                      <a:pt x="57" y="80"/>
                    </a:cubicBezTo>
                    <a:cubicBezTo>
                      <a:pt x="59" y="82"/>
                      <a:pt x="61" y="85"/>
                      <a:pt x="61" y="88"/>
                    </a:cubicBezTo>
                    <a:cubicBezTo>
                      <a:pt x="64" y="87"/>
                      <a:pt x="67" y="88"/>
                      <a:pt x="69" y="90"/>
                    </a:cubicBezTo>
                    <a:cubicBezTo>
                      <a:pt x="73" y="93"/>
                      <a:pt x="74" y="97"/>
                      <a:pt x="73" y="101"/>
                    </a:cubicBezTo>
                    <a:cubicBezTo>
                      <a:pt x="76" y="103"/>
                      <a:pt x="76" y="103"/>
                      <a:pt x="76" y="103"/>
                    </a:cubicBezTo>
                    <a:cubicBezTo>
                      <a:pt x="76" y="103"/>
                      <a:pt x="76" y="104"/>
                      <a:pt x="76" y="104"/>
                    </a:cubicBezTo>
                    <a:cubicBezTo>
                      <a:pt x="76" y="104"/>
                      <a:pt x="76" y="104"/>
                      <a:pt x="76" y="104"/>
                    </a:cubicBezTo>
                    <a:cubicBezTo>
                      <a:pt x="78" y="105"/>
                      <a:pt x="79" y="105"/>
                      <a:pt x="80" y="105"/>
                    </a:cubicBezTo>
                    <a:cubicBezTo>
                      <a:pt x="82" y="105"/>
                      <a:pt x="83" y="104"/>
                      <a:pt x="84" y="103"/>
                    </a:cubicBezTo>
                    <a:cubicBezTo>
                      <a:pt x="86" y="100"/>
                      <a:pt x="87" y="98"/>
                      <a:pt x="85" y="96"/>
                    </a:cubicBezTo>
                    <a:cubicBezTo>
                      <a:pt x="85" y="96"/>
                      <a:pt x="85" y="96"/>
                      <a:pt x="85" y="96"/>
                    </a:cubicBezTo>
                    <a:cubicBezTo>
                      <a:pt x="70" y="84"/>
                      <a:pt x="70" y="84"/>
                      <a:pt x="70" y="84"/>
                    </a:cubicBezTo>
                    <a:cubicBezTo>
                      <a:pt x="70" y="83"/>
                      <a:pt x="70" y="83"/>
                      <a:pt x="70" y="82"/>
                    </a:cubicBezTo>
                    <a:cubicBezTo>
                      <a:pt x="70" y="81"/>
                      <a:pt x="70" y="81"/>
                      <a:pt x="70" y="80"/>
                    </a:cubicBezTo>
                    <a:cubicBezTo>
                      <a:pt x="71" y="79"/>
                      <a:pt x="72" y="79"/>
                      <a:pt x="73" y="80"/>
                    </a:cubicBezTo>
                    <a:cubicBezTo>
                      <a:pt x="92" y="96"/>
                      <a:pt x="92" y="96"/>
                      <a:pt x="92" y="96"/>
                    </a:cubicBezTo>
                    <a:cubicBezTo>
                      <a:pt x="93" y="96"/>
                      <a:pt x="94" y="97"/>
                      <a:pt x="95" y="97"/>
                    </a:cubicBezTo>
                    <a:cubicBezTo>
                      <a:pt x="97" y="97"/>
                      <a:pt x="99" y="96"/>
                      <a:pt x="100" y="94"/>
                    </a:cubicBezTo>
                    <a:cubicBezTo>
                      <a:pt x="101" y="93"/>
                      <a:pt x="102" y="91"/>
                      <a:pt x="102" y="90"/>
                    </a:cubicBezTo>
                    <a:cubicBezTo>
                      <a:pt x="102" y="88"/>
                      <a:pt x="101" y="86"/>
                      <a:pt x="99" y="85"/>
                    </a:cubicBezTo>
                    <a:cubicBezTo>
                      <a:pt x="97" y="83"/>
                      <a:pt x="97" y="83"/>
                      <a:pt x="97" y="83"/>
                    </a:cubicBezTo>
                    <a:cubicBezTo>
                      <a:pt x="97" y="83"/>
                      <a:pt x="97" y="83"/>
                      <a:pt x="97" y="83"/>
                    </a:cubicBezTo>
                    <a:cubicBezTo>
                      <a:pt x="86" y="75"/>
                      <a:pt x="86" y="75"/>
                      <a:pt x="86" y="75"/>
                    </a:cubicBezTo>
                    <a:cubicBezTo>
                      <a:pt x="86" y="74"/>
                      <a:pt x="86" y="74"/>
                      <a:pt x="86" y="73"/>
                    </a:cubicBezTo>
                    <a:cubicBezTo>
                      <a:pt x="86" y="73"/>
                      <a:pt x="86" y="72"/>
                      <a:pt x="86" y="72"/>
                    </a:cubicBezTo>
                    <a:cubicBezTo>
                      <a:pt x="87" y="71"/>
                      <a:pt x="88" y="71"/>
                      <a:pt x="89" y="71"/>
                    </a:cubicBezTo>
                    <a:cubicBezTo>
                      <a:pt x="106" y="85"/>
                      <a:pt x="106" y="85"/>
                      <a:pt x="106" y="85"/>
                    </a:cubicBezTo>
                    <a:cubicBezTo>
                      <a:pt x="108" y="86"/>
                      <a:pt x="109" y="87"/>
                      <a:pt x="110" y="87"/>
                    </a:cubicBezTo>
                    <a:cubicBezTo>
                      <a:pt x="112" y="87"/>
                      <a:pt x="114" y="86"/>
                      <a:pt x="116" y="84"/>
                    </a:cubicBezTo>
                    <a:cubicBezTo>
                      <a:pt x="117" y="82"/>
                      <a:pt x="118" y="81"/>
                      <a:pt x="118" y="79"/>
                    </a:cubicBezTo>
                    <a:cubicBezTo>
                      <a:pt x="118" y="77"/>
                      <a:pt x="117" y="76"/>
                      <a:pt x="115" y="75"/>
                    </a:cubicBezTo>
                    <a:cubicBezTo>
                      <a:pt x="110" y="70"/>
                      <a:pt x="110" y="70"/>
                      <a:pt x="110" y="70"/>
                    </a:cubicBezTo>
                    <a:cubicBezTo>
                      <a:pt x="110" y="70"/>
                      <a:pt x="110" y="70"/>
                      <a:pt x="110" y="70"/>
                    </a:cubicBezTo>
                    <a:cubicBezTo>
                      <a:pt x="101" y="63"/>
                      <a:pt x="101" y="63"/>
                      <a:pt x="101" y="63"/>
                    </a:cubicBezTo>
                    <a:cubicBezTo>
                      <a:pt x="100" y="62"/>
                      <a:pt x="100" y="61"/>
                      <a:pt x="101" y="60"/>
                    </a:cubicBezTo>
                    <a:cubicBezTo>
                      <a:pt x="102" y="59"/>
                      <a:pt x="103" y="59"/>
                      <a:pt x="104" y="60"/>
                    </a:cubicBezTo>
                    <a:cubicBezTo>
                      <a:pt x="118" y="71"/>
                      <a:pt x="118" y="71"/>
                      <a:pt x="118" y="71"/>
                    </a:cubicBezTo>
                    <a:cubicBezTo>
                      <a:pt x="122" y="74"/>
                      <a:pt x="125" y="73"/>
                      <a:pt x="128" y="70"/>
                    </a:cubicBez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0" name="Google Shape;334;p19">
                <a:extLst>
                  <a:ext uri="{FF2B5EF4-FFF2-40B4-BE49-F238E27FC236}">
                    <a16:creationId xmlns:a16="http://schemas.microsoft.com/office/drawing/2014/main" id="{43007855-FBA1-1E44-87F6-D655C2C1CBAC}"/>
                  </a:ext>
                </a:extLst>
              </p:cNvPr>
              <p:cNvSpPr txBox="1"/>
              <p:nvPr/>
            </p:nvSpPr>
            <p:spPr>
              <a:xfrm>
                <a:off x="8863565" y="5050649"/>
                <a:ext cx="574675" cy="547687"/>
              </a:xfrm>
              <a:prstGeom prst="rect">
                <a:avLst/>
              </a:prstGeom>
              <a:noFill/>
              <a:ln>
                <a:noFill/>
              </a:ln>
            </p:spPr>
            <p:txBody>
              <a:bodyPr spcFirstLastPara="1" wrap="square" lIns="0" tIns="0" rIns="0" bIns="0" anchor="t" anchorCtr="0">
                <a:noAutofit/>
              </a:bodyPr>
              <a:lstStyle/>
              <a:p>
                <a:pPr algn="ctr" rtl="1">
                  <a:buClr>
                    <a:srgbClr val="FFFFFF"/>
                  </a:buClr>
                  <a:buSzPts val="2600"/>
                  <a:buFont typeface="Open Sans"/>
                  <a:buNone/>
                </a:pPr>
                <a:r>
                  <a:rPr lang="ar-EG" sz="2600">
                    <a:solidFill>
                      <a:srgbClr val="FFFFFF"/>
                    </a:solidFill>
                    <a:latin typeface="Alexandria" pitchFamily="2" charset="-78"/>
                    <a:ea typeface="Open Sans"/>
                    <a:cs typeface="Alexandria" pitchFamily="2" charset="-78"/>
                    <a:sym typeface="Open Sans"/>
                  </a:rPr>
                  <a:t>3</a:t>
                </a:r>
                <a:endParaRPr dirty="0">
                  <a:solidFill>
                    <a:prstClr val="black"/>
                  </a:solidFill>
                  <a:latin typeface="Alexandria" pitchFamily="2" charset="-78"/>
                  <a:cs typeface="Alexandria" pitchFamily="2" charset="-78"/>
                </a:endParaRPr>
              </a:p>
            </p:txBody>
          </p:sp>
          <p:sp>
            <p:nvSpPr>
              <p:cNvPr id="52" name="Google Shape;347;p19">
                <a:extLst>
                  <a:ext uri="{FF2B5EF4-FFF2-40B4-BE49-F238E27FC236}">
                    <a16:creationId xmlns:a16="http://schemas.microsoft.com/office/drawing/2014/main" id="{602FA5AF-E0E2-B9EB-F594-3FE3CD59150A}"/>
                  </a:ext>
                </a:extLst>
              </p:cNvPr>
              <p:cNvSpPr txBox="1"/>
              <p:nvPr/>
            </p:nvSpPr>
            <p:spPr>
              <a:xfrm>
                <a:off x="7170736" y="5500704"/>
                <a:ext cx="2221305" cy="818925"/>
              </a:xfrm>
              <a:prstGeom prst="rect">
                <a:avLst/>
              </a:prstGeom>
              <a:noFill/>
              <a:ln>
                <a:noFill/>
              </a:ln>
            </p:spPr>
            <p:txBody>
              <a:bodyPr spcFirstLastPara="1" wrap="square" lIns="91425" tIns="45700" rIns="91425" bIns="45700" anchor="t" anchorCtr="0">
                <a:noAutofit/>
              </a:bodyPr>
              <a:lstStyle/>
              <a:p>
                <a:pPr algn="ctr" rtl="1">
                  <a:buClr>
                    <a:prstClr val="white"/>
                  </a:buClr>
                  <a:buSzPts val="1200"/>
                  <a:buFont typeface="Open Sans"/>
                  <a:buNone/>
                </a:pPr>
                <a:r>
                  <a:rPr lang="ar-EG" sz="1600">
                    <a:solidFill>
                      <a:prstClr val="white"/>
                    </a:solidFill>
                    <a:latin typeface="Alexandria" pitchFamily="2" charset="-78"/>
                    <a:ea typeface="Open Sans"/>
                    <a:cs typeface="Alexandria" pitchFamily="2" charset="-78"/>
                    <a:sym typeface="Open Sans"/>
                  </a:rPr>
                  <a:t>معايير اختيار المشكلة البحثية والتحديات المرتبطة بها</a:t>
                </a:r>
                <a:endParaRPr sz="2400" dirty="0">
                  <a:solidFill>
                    <a:prstClr val="black"/>
                  </a:solidFill>
                  <a:latin typeface="Alexandria" pitchFamily="2" charset="-78"/>
                  <a:cs typeface="Alexandria" pitchFamily="2" charset="-78"/>
                </a:endParaRPr>
              </a:p>
            </p:txBody>
          </p:sp>
        </p:grpSp>
        <p:grpSp>
          <p:nvGrpSpPr>
            <p:cNvPr id="53" name="Группа 11">
              <a:extLst>
                <a:ext uri="{FF2B5EF4-FFF2-40B4-BE49-F238E27FC236}">
                  <a16:creationId xmlns:a16="http://schemas.microsoft.com/office/drawing/2014/main" id="{0089FCD8-4B34-4DD4-3E7B-17126155F862}"/>
                </a:ext>
              </a:extLst>
            </p:cNvPr>
            <p:cNvGrpSpPr/>
            <p:nvPr/>
          </p:nvGrpSpPr>
          <p:grpSpPr>
            <a:xfrm>
              <a:off x="7578509" y="4049862"/>
              <a:ext cx="893762" cy="893762"/>
              <a:chOff x="5653087" y="3825875"/>
              <a:chExt cx="893762" cy="893762"/>
            </a:xfrm>
          </p:grpSpPr>
          <p:sp>
            <p:nvSpPr>
              <p:cNvPr id="54" name="Google Shape;319;p19">
                <a:extLst>
                  <a:ext uri="{FF2B5EF4-FFF2-40B4-BE49-F238E27FC236}">
                    <a16:creationId xmlns:a16="http://schemas.microsoft.com/office/drawing/2014/main" id="{6856572B-9E0A-3EAE-A6AB-E18174A81BEE}"/>
                  </a:ext>
                </a:extLst>
              </p:cNvPr>
              <p:cNvSpPr/>
              <p:nvPr/>
            </p:nvSpPr>
            <p:spPr>
              <a:xfrm>
                <a:off x="5653087" y="3825875"/>
                <a:ext cx="893762" cy="296862"/>
              </a:xfrm>
              <a:custGeom>
                <a:avLst/>
                <a:gdLst/>
                <a:ahLst/>
                <a:cxnLst/>
                <a:rect l="l" t="t" r="r" b="b"/>
                <a:pathLst>
                  <a:path w="238" h="79" extrusionOk="0">
                    <a:moveTo>
                      <a:pt x="238" y="52"/>
                    </a:moveTo>
                    <a:cubicBezTo>
                      <a:pt x="238" y="23"/>
                      <a:pt x="215" y="0"/>
                      <a:pt x="186" y="0"/>
                    </a:cubicBezTo>
                    <a:cubicBezTo>
                      <a:pt x="52" y="0"/>
                      <a:pt x="52" y="0"/>
                      <a:pt x="52" y="0"/>
                    </a:cubicBezTo>
                    <a:cubicBezTo>
                      <a:pt x="23" y="0"/>
                      <a:pt x="0" y="23"/>
                      <a:pt x="0" y="52"/>
                    </a:cubicBezTo>
                    <a:cubicBezTo>
                      <a:pt x="0" y="79"/>
                      <a:pt x="0" y="79"/>
                      <a:pt x="0" y="79"/>
                    </a:cubicBezTo>
                    <a:cubicBezTo>
                      <a:pt x="238" y="79"/>
                      <a:pt x="238" y="79"/>
                      <a:pt x="238" y="79"/>
                    </a:cubicBezTo>
                    <a:lnTo>
                      <a:pt x="238" y="52"/>
                    </a:lnTo>
                    <a:close/>
                  </a:path>
                </a:pathLst>
              </a:custGeom>
              <a:solidFill>
                <a:srgbClr val="616161"/>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5" name="Google Shape;321;p19">
                <a:extLst>
                  <a:ext uri="{FF2B5EF4-FFF2-40B4-BE49-F238E27FC236}">
                    <a16:creationId xmlns:a16="http://schemas.microsoft.com/office/drawing/2014/main" id="{17CE3DE1-BA70-8619-61AC-806248101124}"/>
                  </a:ext>
                </a:extLst>
              </p:cNvPr>
              <p:cNvSpPr txBox="1"/>
              <p:nvPr/>
            </p:nvSpPr>
            <p:spPr>
              <a:xfrm>
                <a:off x="5653087" y="4122737"/>
                <a:ext cx="893762" cy="300037"/>
              </a:xfrm>
              <a:prstGeom prst="rect">
                <a:avLst/>
              </a:prstGeom>
              <a:solidFill>
                <a:srgbClr val="4C4C4C"/>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6" name="Google Shape;320;p19">
                <a:extLst>
                  <a:ext uri="{FF2B5EF4-FFF2-40B4-BE49-F238E27FC236}">
                    <a16:creationId xmlns:a16="http://schemas.microsoft.com/office/drawing/2014/main" id="{C6FDCA6C-F94A-F26E-09C8-6928ED671578}"/>
                  </a:ext>
                </a:extLst>
              </p:cNvPr>
              <p:cNvSpPr/>
              <p:nvPr/>
            </p:nvSpPr>
            <p:spPr>
              <a:xfrm>
                <a:off x="5653087" y="4422775"/>
                <a:ext cx="893762" cy="296862"/>
              </a:xfrm>
              <a:custGeom>
                <a:avLst/>
                <a:gdLst/>
                <a:ahLst/>
                <a:cxnLst/>
                <a:rect l="l" t="t" r="r" b="b"/>
                <a:pathLst>
                  <a:path w="238" h="79" extrusionOk="0">
                    <a:moveTo>
                      <a:pt x="0" y="27"/>
                    </a:moveTo>
                    <a:cubicBezTo>
                      <a:pt x="0" y="55"/>
                      <a:pt x="23" y="79"/>
                      <a:pt x="52" y="79"/>
                    </a:cubicBezTo>
                    <a:cubicBezTo>
                      <a:pt x="186" y="79"/>
                      <a:pt x="186" y="79"/>
                      <a:pt x="186" y="79"/>
                    </a:cubicBezTo>
                    <a:cubicBezTo>
                      <a:pt x="215" y="79"/>
                      <a:pt x="238" y="55"/>
                      <a:pt x="238" y="27"/>
                    </a:cubicBezTo>
                    <a:cubicBezTo>
                      <a:pt x="238" y="0"/>
                      <a:pt x="238" y="0"/>
                      <a:pt x="238" y="0"/>
                    </a:cubicBezTo>
                    <a:cubicBezTo>
                      <a:pt x="0" y="0"/>
                      <a:pt x="0" y="0"/>
                      <a:pt x="0" y="0"/>
                    </a:cubicBezTo>
                    <a:lnTo>
                      <a:pt x="0" y="27"/>
                    </a:lnTo>
                    <a:close/>
                  </a:path>
                </a:pathLst>
              </a:custGeom>
              <a:solidFill>
                <a:srgbClr val="383838"/>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grpSp>
        <p:grpSp>
          <p:nvGrpSpPr>
            <p:cNvPr id="57" name="Группа 10">
              <a:extLst>
                <a:ext uri="{FF2B5EF4-FFF2-40B4-BE49-F238E27FC236}">
                  <a16:creationId xmlns:a16="http://schemas.microsoft.com/office/drawing/2014/main" id="{09F0CA4D-1FD9-4024-2B98-898FA98ADB6C}"/>
                </a:ext>
              </a:extLst>
            </p:cNvPr>
            <p:cNvGrpSpPr/>
            <p:nvPr/>
          </p:nvGrpSpPr>
          <p:grpSpPr>
            <a:xfrm>
              <a:off x="6954622" y="4514999"/>
              <a:ext cx="2141537" cy="2054225"/>
              <a:chOff x="5029200" y="4291012"/>
              <a:chExt cx="2141537" cy="2054225"/>
            </a:xfrm>
          </p:grpSpPr>
          <p:sp>
            <p:nvSpPr>
              <p:cNvPr id="58" name="Google Shape;317;p19">
                <a:extLst>
                  <a:ext uri="{FF2B5EF4-FFF2-40B4-BE49-F238E27FC236}">
                    <a16:creationId xmlns:a16="http://schemas.microsoft.com/office/drawing/2014/main" id="{1B424BEF-2222-2FF0-2221-6B3ECE3BE0F4}"/>
                  </a:ext>
                </a:extLst>
              </p:cNvPr>
              <p:cNvSpPr/>
              <p:nvPr/>
            </p:nvSpPr>
            <p:spPr>
              <a:xfrm>
                <a:off x="5029200" y="4805362"/>
                <a:ext cx="2141537" cy="769937"/>
              </a:xfrm>
              <a:custGeom>
                <a:avLst/>
                <a:gdLst/>
                <a:ahLst/>
                <a:cxnLst/>
                <a:rect l="l" t="t" r="r" b="b"/>
                <a:pathLst>
                  <a:path w="1349" h="485" extrusionOk="0">
                    <a:moveTo>
                      <a:pt x="864" y="0"/>
                    </a:moveTo>
                    <a:lnTo>
                      <a:pt x="485" y="0"/>
                    </a:lnTo>
                    <a:lnTo>
                      <a:pt x="0" y="0"/>
                    </a:lnTo>
                    <a:lnTo>
                      <a:pt x="0" y="485"/>
                    </a:lnTo>
                    <a:lnTo>
                      <a:pt x="1349" y="485"/>
                    </a:lnTo>
                    <a:lnTo>
                      <a:pt x="1349" y="0"/>
                    </a:lnTo>
                    <a:lnTo>
                      <a:pt x="864" y="0"/>
                    </a:lnTo>
                    <a:close/>
                  </a:path>
                </a:pathLst>
              </a:custGeom>
              <a:solidFill>
                <a:srgbClr val="34B2E3"/>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9" name="Google Shape;315;p19">
                <a:extLst>
                  <a:ext uri="{FF2B5EF4-FFF2-40B4-BE49-F238E27FC236}">
                    <a16:creationId xmlns:a16="http://schemas.microsoft.com/office/drawing/2014/main" id="{CF3944C9-83A2-78F6-0235-E019564FDAC8}"/>
                  </a:ext>
                </a:extLst>
              </p:cNvPr>
              <p:cNvSpPr/>
              <p:nvPr/>
            </p:nvSpPr>
            <p:spPr>
              <a:xfrm>
                <a:off x="5029200" y="5575300"/>
                <a:ext cx="2141537" cy="769937"/>
              </a:xfrm>
              <a:custGeom>
                <a:avLst/>
                <a:gdLst/>
                <a:ahLst/>
                <a:cxnLst/>
                <a:rect l="l" t="t" r="r" b="b"/>
                <a:pathLst>
                  <a:path w="570" h="205" extrusionOk="0">
                    <a:moveTo>
                      <a:pt x="0" y="0"/>
                    </a:moveTo>
                    <a:cubicBezTo>
                      <a:pt x="0" y="196"/>
                      <a:pt x="0" y="196"/>
                      <a:pt x="0" y="196"/>
                    </a:cubicBezTo>
                    <a:cubicBezTo>
                      <a:pt x="0" y="201"/>
                      <a:pt x="4" y="205"/>
                      <a:pt x="9" y="205"/>
                    </a:cubicBezTo>
                    <a:cubicBezTo>
                      <a:pt x="561" y="205"/>
                      <a:pt x="561" y="205"/>
                      <a:pt x="561" y="205"/>
                    </a:cubicBezTo>
                    <a:cubicBezTo>
                      <a:pt x="566" y="205"/>
                      <a:pt x="570" y="201"/>
                      <a:pt x="570" y="196"/>
                    </a:cubicBezTo>
                    <a:cubicBezTo>
                      <a:pt x="570" y="0"/>
                      <a:pt x="570" y="0"/>
                      <a:pt x="570" y="0"/>
                    </a:cubicBezTo>
                    <a:lnTo>
                      <a:pt x="0" y="0"/>
                    </a:lnTo>
                    <a:close/>
                  </a:path>
                </a:pathLst>
              </a:custGeom>
              <a:solidFill>
                <a:srgbClr val="22A2D4"/>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60" name="Google Shape;316;p19">
                <a:extLst>
                  <a:ext uri="{FF2B5EF4-FFF2-40B4-BE49-F238E27FC236}">
                    <a16:creationId xmlns:a16="http://schemas.microsoft.com/office/drawing/2014/main" id="{CD7898D7-DFBB-C0BB-9B89-62C61DC0B102}"/>
                  </a:ext>
                </a:extLst>
              </p:cNvPr>
              <p:cNvSpPr/>
              <p:nvPr/>
            </p:nvSpPr>
            <p:spPr>
              <a:xfrm>
                <a:off x="5029200" y="4291012"/>
                <a:ext cx="769937" cy="514350"/>
              </a:xfrm>
              <a:custGeom>
                <a:avLst/>
                <a:gdLst/>
                <a:ahLst/>
                <a:cxnLst/>
                <a:rect l="l" t="t" r="r" b="b"/>
                <a:pathLst>
                  <a:path w="205" h="137" extrusionOk="0">
                    <a:moveTo>
                      <a:pt x="143" y="74"/>
                    </a:moveTo>
                    <a:cubicBezTo>
                      <a:pt x="143" y="22"/>
                      <a:pt x="143" y="22"/>
                      <a:pt x="143" y="22"/>
                    </a:cubicBezTo>
                    <a:cubicBezTo>
                      <a:pt x="143" y="17"/>
                      <a:pt x="140" y="14"/>
                      <a:pt x="135" y="13"/>
                    </a:cubicBezTo>
                    <a:cubicBezTo>
                      <a:pt x="93" y="11"/>
                      <a:pt x="52" y="6"/>
                      <a:pt x="10" y="1"/>
                    </a:cubicBezTo>
                    <a:cubicBezTo>
                      <a:pt x="5" y="0"/>
                      <a:pt x="0" y="4"/>
                      <a:pt x="0" y="10"/>
                    </a:cubicBezTo>
                    <a:cubicBezTo>
                      <a:pt x="0" y="137"/>
                      <a:pt x="0" y="137"/>
                      <a:pt x="0" y="137"/>
                    </a:cubicBezTo>
                    <a:cubicBezTo>
                      <a:pt x="205" y="137"/>
                      <a:pt x="205" y="137"/>
                      <a:pt x="205" y="137"/>
                    </a:cubicBezTo>
                    <a:cubicBezTo>
                      <a:pt x="171" y="137"/>
                      <a:pt x="143" y="109"/>
                      <a:pt x="143" y="74"/>
                    </a:cubicBezTo>
                    <a:close/>
                  </a:path>
                </a:pathLst>
              </a:custGeom>
              <a:solidFill>
                <a:srgbClr val="68CBF2"/>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61" name="Google Shape;318;p19">
                <a:extLst>
                  <a:ext uri="{FF2B5EF4-FFF2-40B4-BE49-F238E27FC236}">
                    <a16:creationId xmlns:a16="http://schemas.microsoft.com/office/drawing/2014/main" id="{C44B1F98-AD7E-25DF-95D0-73E09A37FBA8}"/>
                  </a:ext>
                </a:extLst>
              </p:cNvPr>
              <p:cNvSpPr/>
              <p:nvPr/>
            </p:nvSpPr>
            <p:spPr>
              <a:xfrm>
                <a:off x="6400800" y="4291012"/>
                <a:ext cx="769937" cy="514350"/>
              </a:xfrm>
              <a:custGeom>
                <a:avLst/>
                <a:gdLst/>
                <a:ahLst/>
                <a:cxnLst/>
                <a:rect l="l" t="t" r="r" b="b"/>
                <a:pathLst>
                  <a:path w="205" h="137" extrusionOk="0">
                    <a:moveTo>
                      <a:pt x="205" y="10"/>
                    </a:moveTo>
                    <a:cubicBezTo>
                      <a:pt x="205" y="4"/>
                      <a:pt x="200" y="0"/>
                      <a:pt x="195" y="1"/>
                    </a:cubicBezTo>
                    <a:cubicBezTo>
                      <a:pt x="153" y="6"/>
                      <a:pt x="112" y="11"/>
                      <a:pt x="70" y="13"/>
                    </a:cubicBezTo>
                    <a:cubicBezTo>
                      <a:pt x="65" y="14"/>
                      <a:pt x="62" y="17"/>
                      <a:pt x="62" y="22"/>
                    </a:cubicBezTo>
                    <a:cubicBezTo>
                      <a:pt x="62" y="74"/>
                      <a:pt x="62" y="74"/>
                      <a:pt x="62" y="74"/>
                    </a:cubicBezTo>
                    <a:cubicBezTo>
                      <a:pt x="62" y="109"/>
                      <a:pt x="34" y="137"/>
                      <a:pt x="0" y="137"/>
                    </a:cubicBezTo>
                    <a:cubicBezTo>
                      <a:pt x="205" y="137"/>
                      <a:pt x="205" y="137"/>
                      <a:pt x="205" y="137"/>
                    </a:cubicBezTo>
                    <a:lnTo>
                      <a:pt x="205" y="10"/>
                    </a:lnTo>
                    <a:close/>
                  </a:path>
                </a:pathLst>
              </a:custGeom>
              <a:solidFill>
                <a:srgbClr val="68CBF2"/>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gr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7766" y="2095405"/>
            <a:ext cx="10541000" cy="3476080"/>
          </a:xfrm>
          <a:prstGeom prst="rect">
            <a:avLst/>
          </a:prstGeom>
          <a:noFill/>
        </p:spPr>
        <p:txBody>
          <a:bodyPr wrap="square" rtlCol="0">
            <a:spAutoFit/>
          </a:bodyPr>
          <a:lstStyle/>
          <a:p>
            <a:pPr algn="just" rtl="1">
              <a:lnSpc>
                <a:spcPct val="200000"/>
              </a:lnSpc>
            </a:pPr>
            <a:r>
              <a:rPr lang="ar-EG" sz="1400" dirty="0">
                <a:latin typeface="Alexandria" pitchFamily="2" charset="-78"/>
                <a:cs typeface="Alexandria" pitchFamily="2" charset="-78"/>
              </a:rPr>
              <a:t>تُعتبر المشكلة البحثية النقطة الأساسية والمحور الرئيسي الذي يدور حوله البحث العلمي. إنها بمثابة البوصلة التي توجه الباحثين في رحلتهم نحو الاكتشاف والابتكار. تُساهم المشكلة البحثية في تحديد مسار البحث وتحديد الأهداف والأسئلة التي يسعى البحث للإجابة عليها. بدون مشكلة بحثية واضحة ومحددة، قد يتحول البحث العلمي إلى مجرد جولة عشوائية في بحر المعرفة بدون هدف محدد.</a:t>
            </a:r>
          </a:p>
          <a:p>
            <a:pPr algn="just" rtl="1">
              <a:lnSpc>
                <a:spcPct val="200000"/>
              </a:lnSpc>
            </a:pPr>
            <a:endParaRPr lang="ar-EG" sz="1400" dirty="0">
              <a:latin typeface="Alexandria" pitchFamily="2" charset="-78"/>
              <a:cs typeface="Alexandria" pitchFamily="2" charset="-78"/>
            </a:endParaRPr>
          </a:p>
          <a:p>
            <a:pPr algn="just" rtl="1">
              <a:lnSpc>
                <a:spcPct val="200000"/>
              </a:lnSpc>
            </a:pPr>
            <a:r>
              <a:rPr lang="ar-EG" sz="1400" dirty="0">
                <a:latin typeface="Alexandria" pitchFamily="2" charset="-78"/>
                <a:cs typeface="Alexandria" pitchFamily="2" charset="-78"/>
              </a:rPr>
              <a:t>وتكمن أهمية المشكلة البحثية في قدرتها على تحديد الفجوة المعرفية التي يسعى البحث لملئها، مما يُسهم في تقدم المعرفة والعلم. كما أنها تساعد في تحديد الأساليب والأدوات المناسبة للبحث، وتوجيه الجهود والموارد نحو الأهداف المرجوة. إن القدرة على صياغة مشكلة بحثية بشكل واضح ودقيق تعتبر مهارة حاسمة لكل باحث، حيث تعكس الفهم العميق للموضوع وتحدد مسار البحث وتؤثر بشكل مباشر على فعاليته وأهميته.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546619"/>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34537" y="962347"/>
            <a:ext cx="11546287" cy="5159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 0">
            <a:extLst>
              <a:ext uri="{FF2B5EF4-FFF2-40B4-BE49-F238E27FC236}">
                <a16:creationId xmlns:a16="http://schemas.microsoft.com/office/drawing/2014/main" id="{6690164D-84DC-B669-3571-4F1852646226}"/>
              </a:ext>
            </a:extLst>
          </p:cNvPr>
          <p:cNvSpPr/>
          <p:nvPr/>
        </p:nvSpPr>
        <p:spPr>
          <a:xfrm>
            <a:off x="3742817" y="134628"/>
            <a:ext cx="4134843" cy="516732"/>
          </a:xfrm>
          <a:prstGeom prst="rect">
            <a:avLst/>
          </a:prstGeom>
          <a:noFill/>
          <a:ln/>
        </p:spPr>
        <p:txBody>
          <a:bodyPr wrap="none" lIns="0" tIns="0" rIns="0" bIns="0" rtlCol="0" anchor="t"/>
          <a:lstStyle/>
          <a:p>
            <a:pPr algn="r" rtl="1">
              <a:lnSpc>
                <a:spcPts val="4042"/>
              </a:lnSpc>
            </a:pPr>
            <a:r>
              <a:rPr lang="en-US" sz="3250" dirty="0">
                <a:solidFill>
                  <a:srgbClr val="505468"/>
                </a:solidFill>
                <a:latin typeface="Alexandria" pitchFamily="2" charset="-78"/>
                <a:ea typeface="Instrument Sans Semi Bold" pitchFamily="34" charset="-122"/>
                <a:cs typeface="Alexandria" pitchFamily="2" charset="-78"/>
              </a:rPr>
              <a:t>ما هي مشكلة البحث؟</a:t>
            </a:r>
            <a:endParaRPr lang="en-US" sz="3250" dirty="0">
              <a:latin typeface="Alexandria" pitchFamily="2" charset="-78"/>
              <a:cs typeface="Alexandria" pitchFamily="2" charset="-78"/>
            </a:endParaRPr>
          </a:p>
        </p:txBody>
      </p:sp>
      <p:sp>
        <p:nvSpPr>
          <p:cNvPr id="13" name="Text 1">
            <a:extLst>
              <a:ext uri="{FF2B5EF4-FFF2-40B4-BE49-F238E27FC236}">
                <a16:creationId xmlns:a16="http://schemas.microsoft.com/office/drawing/2014/main" id="{35D3DF40-D58A-8EC4-2079-A79F93578BBC}"/>
              </a:ext>
            </a:extLst>
          </p:cNvPr>
          <p:cNvSpPr/>
          <p:nvPr/>
        </p:nvSpPr>
        <p:spPr>
          <a:xfrm>
            <a:off x="557561" y="1240829"/>
            <a:ext cx="7469819" cy="1622822"/>
          </a:xfrm>
          <a:prstGeom prst="rect">
            <a:avLst/>
          </a:prstGeom>
          <a:noFill/>
          <a:ln/>
        </p:spPr>
        <p:txBody>
          <a:bodyPr wrap="square" lIns="0" tIns="0" rIns="0" bIns="0" rtlCol="0" anchor="t"/>
          <a:lstStyle/>
          <a:p>
            <a:pPr algn="just" rtl="1">
              <a:lnSpc>
                <a:spcPct val="150000"/>
              </a:lnSpc>
            </a:pPr>
            <a:r>
              <a:rPr lang="en-US" sz="1400" dirty="0">
                <a:solidFill>
                  <a:srgbClr val="5B5F71"/>
                </a:solidFill>
                <a:latin typeface="Alexandria" pitchFamily="2" charset="-78"/>
                <a:ea typeface="Instrument Sans Medium" pitchFamily="34" charset="-122"/>
                <a:cs typeface="Alexandria" pitchFamily="2" charset="-78"/>
              </a:rPr>
              <a:t>مشكلة البحث هي نقطة البداية الحقيقية لأي دراسة علمية، وهي تمثل موقفاً أو ظاهرة غامضة تحتاج إلى توضيح وتفسير، أو قضية محل خلاف تتطلب حلاً مبنياً على أسس علمية موضوعية. في سياق الدراسات الإعلامية، تنبع المشكلات البحثية من الحاجة إلى فهم الظواهر الإعلامية المعقدة، وتفسير تأثيراتها على الأفراد والمجتمعات، وتطوير حلول للتحديات التي تواجه الممارسة الإعلامية.</a:t>
            </a:r>
            <a:endParaRPr lang="en-US" sz="1400" dirty="0">
              <a:latin typeface="Alexandria" pitchFamily="2" charset="-78"/>
              <a:cs typeface="Alexandria" pitchFamily="2" charset="-78"/>
            </a:endParaRPr>
          </a:p>
        </p:txBody>
      </p:sp>
      <p:sp>
        <p:nvSpPr>
          <p:cNvPr id="14" name="Text 2">
            <a:extLst>
              <a:ext uri="{FF2B5EF4-FFF2-40B4-BE49-F238E27FC236}">
                <a16:creationId xmlns:a16="http://schemas.microsoft.com/office/drawing/2014/main" id="{6630DAAB-164C-A8AB-C225-0A4ECD6D68B0}"/>
              </a:ext>
            </a:extLst>
          </p:cNvPr>
          <p:cNvSpPr/>
          <p:nvPr/>
        </p:nvSpPr>
        <p:spPr>
          <a:xfrm>
            <a:off x="524323" y="2965153"/>
            <a:ext cx="7503057" cy="1693068"/>
          </a:xfrm>
          <a:prstGeom prst="rect">
            <a:avLst/>
          </a:prstGeom>
          <a:noFill/>
          <a:ln/>
        </p:spPr>
        <p:txBody>
          <a:bodyPr wrap="square" lIns="0" tIns="0" rIns="0" bIns="0" rtlCol="0" anchor="t"/>
          <a:lstStyle/>
          <a:p>
            <a:pPr algn="just" rtl="1">
              <a:lnSpc>
                <a:spcPct val="150000"/>
              </a:lnSpc>
            </a:pPr>
            <a:r>
              <a:rPr lang="en-US" sz="1400" dirty="0">
                <a:solidFill>
                  <a:srgbClr val="5B5F71"/>
                </a:solidFill>
                <a:latin typeface="Alexandria" pitchFamily="2" charset="-78"/>
                <a:ea typeface="Instrument Sans Medium" pitchFamily="34" charset="-122"/>
                <a:cs typeface="Alexandria" pitchFamily="2" charset="-78"/>
              </a:rPr>
              <a:t>المشكلة البحثية الجيدة تتميز بعدة خصائص أساسية: أولاً، يجب أن تكون واضحة ومحددة بدقة، بحيث يمكن صياغتها في عبارات قابلة للفحص والاختبار. ثانياً، يجب أن تكون ذات أهمية علمية واجتماعية، بمعنى أن تساهم في إثراء المعرفة الإعلامية أو في حل مشكلات واقعية. ثالثاً، يجب أن تكون قابلة للبحث، أي أن تتوفر الأدوات والمناهج المناسبة لدراستها.</a:t>
            </a:r>
            <a:endParaRPr lang="en-US" sz="1400" dirty="0">
              <a:latin typeface="Alexandria" pitchFamily="2" charset="-78"/>
              <a:cs typeface="Alexandria" pitchFamily="2" charset="-78"/>
            </a:endParaRPr>
          </a:p>
        </p:txBody>
      </p:sp>
      <p:sp>
        <p:nvSpPr>
          <p:cNvPr id="15" name="Shape 3">
            <a:extLst>
              <a:ext uri="{FF2B5EF4-FFF2-40B4-BE49-F238E27FC236}">
                <a16:creationId xmlns:a16="http://schemas.microsoft.com/office/drawing/2014/main" id="{462A26DA-DFB4-B08A-26A0-45EF2E296016}"/>
              </a:ext>
            </a:extLst>
          </p:cNvPr>
          <p:cNvSpPr/>
          <p:nvPr/>
        </p:nvSpPr>
        <p:spPr>
          <a:xfrm>
            <a:off x="8249935" y="1956097"/>
            <a:ext cx="3286824" cy="1693069"/>
          </a:xfrm>
          <a:prstGeom prst="roundRect">
            <a:avLst>
              <a:gd name="adj" fmla="val 4103"/>
            </a:avLst>
          </a:prstGeom>
          <a:solidFill>
            <a:srgbClr val="E2E3E9"/>
          </a:solidFill>
          <a:ln w="7620">
            <a:solidFill>
              <a:srgbClr val="C8C9CF"/>
            </a:solidFill>
            <a:prstDash val="solid"/>
          </a:ln>
        </p:spPr>
        <p:txBody>
          <a:bodyPr/>
          <a:lstStyle/>
          <a:p>
            <a:endParaRPr lang="en-US" sz="1500">
              <a:latin typeface="Alexandria" pitchFamily="2" charset="-78"/>
              <a:cs typeface="Alexandria" pitchFamily="2" charset="-78"/>
            </a:endParaRPr>
          </a:p>
        </p:txBody>
      </p:sp>
      <p:pic>
        <p:nvPicPr>
          <p:cNvPr id="16" name="Image 0" descr="preencoded.png">
            <a:extLst>
              <a:ext uri="{FF2B5EF4-FFF2-40B4-BE49-F238E27FC236}">
                <a16:creationId xmlns:a16="http://schemas.microsoft.com/office/drawing/2014/main" id="{B3D2FD6C-9FA5-9709-0ECE-0D3D65743CC4}"/>
              </a:ext>
            </a:extLst>
          </p:cNvPr>
          <p:cNvPicPr>
            <a:picLocks noChangeAspect="1"/>
          </p:cNvPicPr>
          <p:nvPr/>
        </p:nvPicPr>
        <p:blipFill>
          <a:blip r:embed="rId3"/>
          <a:stretch>
            <a:fillRect/>
          </a:stretch>
        </p:blipFill>
        <p:spPr>
          <a:xfrm>
            <a:off x="10869018" y="2207320"/>
            <a:ext cx="496094" cy="496094"/>
          </a:xfrm>
          <a:prstGeom prst="rect">
            <a:avLst/>
          </a:prstGeom>
        </p:spPr>
      </p:pic>
      <p:pic>
        <p:nvPicPr>
          <p:cNvPr id="17" name="Image 1" descr="preencoded.png">
            <a:extLst>
              <a:ext uri="{FF2B5EF4-FFF2-40B4-BE49-F238E27FC236}">
                <a16:creationId xmlns:a16="http://schemas.microsoft.com/office/drawing/2014/main" id="{D266B095-E0DA-C90E-2CAB-99676CAE8F76}"/>
              </a:ext>
            </a:extLst>
          </p:cNvPr>
          <p:cNvPicPr>
            <a:picLocks noChangeAspect="1"/>
          </p:cNvPicPr>
          <p:nvPr/>
        </p:nvPicPr>
        <p:blipFill>
          <a:blip r:embed="rId4"/>
          <a:stretch>
            <a:fillRect/>
          </a:stretch>
        </p:blipFill>
        <p:spPr>
          <a:xfrm>
            <a:off x="11005444" y="2315766"/>
            <a:ext cx="223243" cy="279103"/>
          </a:xfrm>
          <a:prstGeom prst="rect">
            <a:avLst/>
          </a:prstGeom>
        </p:spPr>
      </p:pic>
      <p:sp>
        <p:nvSpPr>
          <p:cNvPr id="19" name="Text 4">
            <a:extLst>
              <a:ext uri="{FF2B5EF4-FFF2-40B4-BE49-F238E27FC236}">
                <a16:creationId xmlns:a16="http://schemas.microsoft.com/office/drawing/2014/main" id="{B42942D7-86EA-E74B-A97D-41A7488460CB}"/>
              </a:ext>
            </a:extLst>
          </p:cNvPr>
          <p:cNvSpPr/>
          <p:nvPr/>
        </p:nvSpPr>
        <p:spPr>
          <a:xfrm>
            <a:off x="8521452" y="2276376"/>
            <a:ext cx="2067421" cy="258465"/>
          </a:xfrm>
          <a:prstGeom prst="rect">
            <a:avLst/>
          </a:prstGeom>
          <a:noFill/>
          <a:ln/>
        </p:spPr>
        <p:txBody>
          <a:bodyPr wrap="none" lIns="0" tIns="0" rIns="0" bIns="0" rtlCol="0" anchor="t"/>
          <a:lstStyle/>
          <a:p>
            <a:pPr algn="r" rtl="1">
              <a:lnSpc>
                <a:spcPts val="2000"/>
              </a:lnSpc>
            </a:pPr>
            <a:r>
              <a:rPr lang="en-US" sz="1625" dirty="0">
                <a:solidFill>
                  <a:srgbClr val="5B5F71"/>
                </a:solidFill>
                <a:latin typeface="Alexandria" pitchFamily="2" charset="-78"/>
                <a:ea typeface="Instrument Sans Semi Bold" pitchFamily="34" charset="-122"/>
                <a:cs typeface="Alexandria" pitchFamily="2" charset="-78"/>
              </a:rPr>
              <a:t>موضوع غامض</a:t>
            </a:r>
            <a:endParaRPr lang="en-US" sz="1625" dirty="0">
              <a:latin typeface="Alexandria" pitchFamily="2" charset="-78"/>
              <a:cs typeface="Alexandria" pitchFamily="2" charset="-78"/>
            </a:endParaRPr>
          </a:p>
        </p:txBody>
      </p:sp>
      <p:sp>
        <p:nvSpPr>
          <p:cNvPr id="20" name="Text 5">
            <a:extLst>
              <a:ext uri="{FF2B5EF4-FFF2-40B4-BE49-F238E27FC236}">
                <a16:creationId xmlns:a16="http://schemas.microsoft.com/office/drawing/2014/main" id="{950965B6-98BC-6FEB-B7BF-5AE7082141C8}"/>
              </a:ext>
            </a:extLst>
          </p:cNvPr>
          <p:cNvSpPr/>
          <p:nvPr/>
        </p:nvSpPr>
        <p:spPr>
          <a:xfrm>
            <a:off x="7581999" y="2863651"/>
            <a:ext cx="3762177" cy="264617"/>
          </a:xfrm>
          <a:prstGeom prst="rect">
            <a:avLst/>
          </a:prstGeom>
          <a:noFill/>
          <a:ln/>
        </p:spPr>
        <p:txBody>
          <a:bodyPr wrap="none" lIns="0" tIns="0" rIns="0" bIns="0" rtlCol="0" anchor="t"/>
          <a:lstStyle/>
          <a:p>
            <a:pPr algn="r" rtl="1">
              <a:lnSpc>
                <a:spcPts val="2083"/>
              </a:lnSpc>
            </a:pPr>
            <a:r>
              <a:rPr lang="en-US" sz="1292" dirty="0">
                <a:solidFill>
                  <a:srgbClr val="5B5F71"/>
                </a:solidFill>
                <a:latin typeface="Alexandria" pitchFamily="2" charset="-78"/>
                <a:ea typeface="Instrument Sans Medium" pitchFamily="34" charset="-122"/>
                <a:cs typeface="Alexandria" pitchFamily="2" charset="-78"/>
              </a:rPr>
              <a:t>يحتاج إلى توضيح وتفسير علمي دقيق</a:t>
            </a:r>
            <a:endParaRPr lang="en-US" sz="1292" dirty="0">
              <a:latin typeface="Alexandria" pitchFamily="2" charset="-78"/>
              <a:cs typeface="Alexandria" pitchFamily="2" charset="-78"/>
            </a:endParaRPr>
          </a:p>
        </p:txBody>
      </p:sp>
      <p:sp>
        <p:nvSpPr>
          <p:cNvPr id="21" name="Shape 6">
            <a:extLst>
              <a:ext uri="{FF2B5EF4-FFF2-40B4-BE49-F238E27FC236}">
                <a16:creationId xmlns:a16="http://schemas.microsoft.com/office/drawing/2014/main" id="{2CD186AC-4DAC-3E9A-40A2-FEAE0F0BA81D}"/>
              </a:ext>
            </a:extLst>
          </p:cNvPr>
          <p:cNvSpPr/>
          <p:nvPr/>
        </p:nvSpPr>
        <p:spPr>
          <a:xfrm>
            <a:off x="8249935" y="3894039"/>
            <a:ext cx="3286824" cy="1693069"/>
          </a:xfrm>
          <a:prstGeom prst="roundRect">
            <a:avLst>
              <a:gd name="adj" fmla="val 4103"/>
            </a:avLst>
          </a:prstGeom>
          <a:solidFill>
            <a:srgbClr val="E2E3E9"/>
          </a:solidFill>
          <a:ln w="7620">
            <a:solidFill>
              <a:srgbClr val="C8C9CF"/>
            </a:solidFill>
            <a:prstDash val="solid"/>
          </a:ln>
        </p:spPr>
        <p:txBody>
          <a:bodyPr/>
          <a:lstStyle/>
          <a:p>
            <a:endParaRPr lang="en-US" sz="1500">
              <a:latin typeface="Alexandria" pitchFamily="2" charset="-78"/>
              <a:cs typeface="Alexandria" pitchFamily="2" charset="-78"/>
            </a:endParaRPr>
          </a:p>
        </p:txBody>
      </p:sp>
      <p:pic>
        <p:nvPicPr>
          <p:cNvPr id="22" name="Image 2" descr="preencoded.png">
            <a:extLst>
              <a:ext uri="{FF2B5EF4-FFF2-40B4-BE49-F238E27FC236}">
                <a16:creationId xmlns:a16="http://schemas.microsoft.com/office/drawing/2014/main" id="{3081A1A7-B03C-E229-4C58-0C2E8ECDCA27}"/>
              </a:ext>
            </a:extLst>
          </p:cNvPr>
          <p:cNvPicPr>
            <a:picLocks noChangeAspect="1"/>
          </p:cNvPicPr>
          <p:nvPr/>
        </p:nvPicPr>
        <p:blipFill>
          <a:blip r:embed="rId5"/>
          <a:stretch>
            <a:fillRect/>
          </a:stretch>
        </p:blipFill>
        <p:spPr>
          <a:xfrm>
            <a:off x="10869018" y="4065687"/>
            <a:ext cx="496094" cy="496094"/>
          </a:xfrm>
          <a:prstGeom prst="rect">
            <a:avLst/>
          </a:prstGeom>
        </p:spPr>
      </p:pic>
      <p:pic>
        <p:nvPicPr>
          <p:cNvPr id="24" name="Image 3" descr="preencoded.png">
            <a:extLst>
              <a:ext uri="{FF2B5EF4-FFF2-40B4-BE49-F238E27FC236}">
                <a16:creationId xmlns:a16="http://schemas.microsoft.com/office/drawing/2014/main" id="{71476FA5-31CF-5CCF-E2D8-8EFD5D9410F9}"/>
              </a:ext>
            </a:extLst>
          </p:cNvPr>
          <p:cNvPicPr>
            <a:picLocks noChangeAspect="1"/>
          </p:cNvPicPr>
          <p:nvPr/>
        </p:nvPicPr>
        <p:blipFill>
          <a:blip r:embed="rId6"/>
          <a:stretch>
            <a:fillRect/>
          </a:stretch>
        </p:blipFill>
        <p:spPr>
          <a:xfrm>
            <a:off x="11005444" y="4174133"/>
            <a:ext cx="223243" cy="279103"/>
          </a:xfrm>
          <a:prstGeom prst="rect">
            <a:avLst/>
          </a:prstGeom>
        </p:spPr>
      </p:pic>
      <p:sp>
        <p:nvSpPr>
          <p:cNvPr id="26" name="Text 7">
            <a:extLst>
              <a:ext uri="{FF2B5EF4-FFF2-40B4-BE49-F238E27FC236}">
                <a16:creationId xmlns:a16="http://schemas.microsoft.com/office/drawing/2014/main" id="{7BAF3250-02EF-7B13-739C-06068A148F82}"/>
              </a:ext>
            </a:extLst>
          </p:cNvPr>
          <p:cNvSpPr/>
          <p:nvPr/>
        </p:nvSpPr>
        <p:spPr>
          <a:xfrm>
            <a:off x="8521452" y="4174133"/>
            <a:ext cx="2067421" cy="258465"/>
          </a:xfrm>
          <a:prstGeom prst="rect">
            <a:avLst/>
          </a:prstGeom>
          <a:noFill/>
          <a:ln/>
        </p:spPr>
        <p:txBody>
          <a:bodyPr wrap="none" lIns="0" tIns="0" rIns="0" bIns="0" rtlCol="0" anchor="t"/>
          <a:lstStyle/>
          <a:p>
            <a:pPr algn="r" rtl="1">
              <a:lnSpc>
                <a:spcPts val="2000"/>
              </a:lnSpc>
            </a:pPr>
            <a:r>
              <a:rPr lang="en-US" sz="1625" dirty="0">
                <a:solidFill>
                  <a:srgbClr val="5B5F71"/>
                </a:solidFill>
                <a:latin typeface="Alexandria" pitchFamily="2" charset="-78"/>
                <a:ea typeface="Instrument Sans Semi Bold" pitchFamily="34" charset="-122"/>
                <a:cs typeface="Alexandria" pitchFamily="2" charset="-78"/>
              </a:rPr>
              <a:t>قضية خلافية</a:t>
            </a:r>
            <a:endParaRPr lang="en-US" sz="1625" dirty="0">
              <a:latin typeface="Alexandria" pitchFamily="2" charset="-78"/>
              <a:cs typeface="Alexandria" pitchFamily="2" charset="-78"/>
            </a:endParaRPr>
          </a:p>
        </p:txBody>
      </p:sp>
      <p:sp>
        <p:nvSpPr>
          <p:cNvPr id="27" name="Text 8">
            <a:extLst>
              <a:ext uri="{FF2B5EF4-FFF2-40B4-BE49-F238E27FC236}">
                <a16:creationId xmlns:a16="http://schemas.microsoft.com/office/drawing/2014/main" id="{EB56D9ED-F628-823B-69CB-162420F861ED}"/>
              </a:ext>
            </a:extLst>
          </p:cNvPr>
          <p:cNvSpPr/>
          <p:nvPr/>
        </p:nvSpPr>
        <p:spPr>
          <a:xfrm>
            <a:off x="7569302" y="4806653"/>
            <a:ext cx="3762177" cy="264617"/>
          </a:xfrm>
          <a:prstGeom prst="rect">
            <a:avLst/>
          </a:prstGeom>
          <a:noFill/>
          <a:ln/>
        </p:spPr>
        <p:txBody>
          <a:bodyPr wrap="none" lIns="0" tIns="0" rIns="0" bIns="0" rtlCol="0" anchor="t"/>
          <a:lstStyle/>
          <a:p>
            <a:pPr algn="r" rtl="1">
              <a:lnSpc>
                <a:spcPts val="2083"/>
              </a:lnSpc>
            </a:pPr>
            <a:r>
              <a:rPr lang="en-US" sz="1292" dirty="0">
                <a:solidFill>
                  <a:srgbClr val="5B5F71"/>
                </a:solidFill>
                <a:latin typeface="Alexandria" pitchFamily="2" charset="-78"/>
                <a:ea typeface="Instrument Sans Medium" pitchFamily="34" charset="-122"/>
                <a:cs typeface="Alexandria" pitchFamily="2" charset="-78"/>
              </a:rPr>
              <a:t>تحتاج إلى حل مبني على أدلة وبراهين</a:t>
            </a:r>
            <a:endParaRPr lang="en-US" sz="1292" dirty="0">
              <a:latin typeface="Alexandria" pitchFamily="2" charset="-78"/>
              <a:cs typeface="Alexandria" pitchFamily="2" charset="-78"/>
            </a:endParaRPr>
          </a:p>
        </p:txBody>
      </p:sp>
      <p:sp>
        <p:nvSpPr>
          <p:cNvPr id="3" name="Text 2">
            <a:extLst>
              <a:ext uri="{FF2B5EF4-FFF2-40B4-BE49-F238E27FC236}">
                <a16:creationId xmlns:a16="http://schemas.microsoft.com/office/drawing/2014/main" id="{381D187A-FC7B-2B5F-103F-0E37714E76CC}"/>
              </a:ext>
            </a:extLst>
          </p:cNvPr>
          <p:cNvSpPr/>
          <p:nvPr/>
        </p:nvSpPr>
        <p:spPr>
          <a:xfrm>
            <a:off x="484684" y="4495106"/>
            <a:ext cx="7542696" cy="1693068"/>
          </a:xfrm>
          <a:prstGeom prst="rect">
            <a:avLst/>
          </a:prstGeom>
          <a:noFill/>
          <a:ln/>
        </p:spPr>
        <p:txBody>
          <a:bodyPr wrap="square" lIns="0" tIns="0" rIns="0" bIns="0" rtlCol="0" anchor="t"/>
          <a:lstStyle/>
          <a:p>
            <a:pPr algn="just" rtl="1">
              <a:lnSpc>
                <a:spcPct val="150000"/>
              </a:lnSpc>
            </a:pPr>
            <a:r>
              <a:rPr lang="ar-EG" sz="1400">
                <a:solidFill>
                  <a:srgbClr val="5B5F71"/>
                </a:solidFill>
                <a:latin typeface="Alexandria" pitchFamily="2" charset="-78"/>
                <a:ea typeface="Instrument Sans Medium" pitchFamily="34" charset="-122"/>
                <a:cs typeface="Alexandria" pitchFamily="2" charset="-78"/>
              </a:rPr>
              <a:t>وهي المسألة أو القضية التي جاء البحث بهدف حلها والتي تُمثِّل محور اهتمام الباحث وهي الأساس الذي دفع الباحث لجمع المعلومات والبيانات الأولية والثانوية لتحليل هذه المشكلة وتكوين الفروض حولها للتوصل إلى حل لهذه المشكلة من خلال الوصول إلى نتائج سليمة وتقديم توصيات مفيدة بشأنها، وذلك عن طريق اتباع منهجية علمية سليمة مبنية على إطار نظري قوي يُطلق عليها اسم البحث العلمي ، </a:t>
            </a:r>
            <a:endParaRPr lang="ar-EG" sz="1400" dirty="0">
              <a:solidFill>
                <a:srgbClr val="5B5F71"/>
              </a:solidFill>
              <a:latin typeface="Alexandria" pitchFamily="2" charset="-78"/>
              <a:ea typeface="Instrument Sans Medium" pitchFamily="34" charset="-122"/>
              <a:cs typeface="Alexandria"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15527"/>
            <a:ext cx="10487692" cy="4307077"/>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(الإشكالية- القضية- الظاهرة)</a:t>
            </a:r>
          </a:p>
          <a:p>
            <a:pPr marL="285750" indent="-285750" algn="just" rtl="1">
              <a:lnSpc>
                <a:spcPct val="150000"/>
              </a:lnSpc>
              <a:buFont typeface="Wingdings" panose="05000000000000000000" pitchFamily="2" charset="2"/>
              <a:buChar char="ü"/>
            </a:pPr>
            <a:r>
              <a:rPr lang="ar-EG" b="1" dirty="0">
                <a:latin typeface="Alexandria" pitchFamily="2" charset="-78"/>
                <a:cs typeface="Alexandria" pitchFamily="2" charset="-78"/>
              </a:rPr>
              <a:t>الإشكالية:</a:t>
            </a:r>
          </a:p>
          <a:p>
            <a:pPr algn="just" rtl="1">
              <a:lnSpc>
                <a:spcPct val="200000"/>
              </a:lnSpc>
            </a:pPr>
            <a:r>
              <a:rPr lang="ar-EG" sz="1400" dirty="0">
                <a:latin typeface="Alexandria" pitchFamily="2" charset="-78"/>
                <a:cs typeface="Alexandria" pitchFamily="2" charset="-78"/>
              </a:rPr>
              <a:t>الإشكالية في السياق العلمي تعتبر أحد المفاهيم الأساسية في البحث العلمي والنقد الفكري. وهي تعبر عن مجموعة من الأسئلة أو المشكلات المترابطة التي يتناولها الباحث في دراسته، والتي تحتاج إلى تحليل وفهم عميقين. بمعنى آخر، الإشكالية هي النقاط المعقدة أو المسائل التي تقع في قلب موضوع البحث وتشكل تحديًا يتطلب الاستقصاء والتدقيق.</a:t>
            </a:r>
          </a:p>
          <a:p>
            <a:pPr algn="just" rtl="1">
              <a:lnSpc>
                <a:spcPct val="200000"/>
              </a:lnSpc>
            </a:pPr>
            <a:r>
              <a:rPr lang="ar-EG" sz="1400" dirty="0">
                <a:latin typeface="Alexandria" pitchFamily="2" charset="-78"/>
                <a:cs typeface="Alexandria" pitchFamily="2" charset="-78"/>
              </a:rPr>
              <a:t>في البحث العلمي، الإشكالية ليست مجرد مشكلة واحدة، بل هي شبكة من القضايا التي تكون مرتبطة بطريقة تجعل الفهم الكامل لأي جزء منها معتمدًا على فهم الشبكة ككل. تحدد الإشكالية الإطار النظري للبحث وتوجه الباحث نحو الأسئلة البحثية التي ينبغي طرحها والفرضيات التي يتعين اختبارها.</a:t>
            </a:r>
          </a:p>
          <a:p>
            <a:pPr algn="just" rtl="1">
              <a:lnSpc>
                <a:spcPct val="200000"/>
              </a:lnSpc>
            </a:pPr>
            <a:r>
              <a:rPr lang="ar-EG" sz="1400" dirty="0">
                <a:latin typeface="Alexandria" pitchFamily="2" charset="-78"/>
                <a:cs typeface="Alexandria" pitchFamily="2" charset="-78"/>
              </a:rPr>
              <a:t>يتطلب تحديد الإشكالية البحثية قدرًا من النقد الذاتي والموضوعية، حيث ينبغي على الباحث أن يكون قادرًا على التمييز بين المعلومات والأفكار المختلفة وتحليلها بطريقة تسمح بصياغة سؤال بحثي قابل للدراسة والفحص.</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9806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9794" y="1782074"/>
            <a:ext cx="10487692" cy="4322465"/>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أوجه الاتفاق والاختلاف بين الإشكالية والمشكلة</a:t>
            </a:r>
          </a:p>
          <a:p>
            <a:pPr algn="just" rtl="1">
              <a:lnSpc>
                <a:spcPct val="200000"/>
              </a:lnSpc>
            </a:pPr>
            <a:r>
              <a:rPr lang="ar-EG" sz="1400" u="sng" dirty="0">
                <a:latin typeface="Alexandria" pitchFamily="2" charset="-78"/>
                <a:cs typeface="Alexandria" pitchFamily="2" charset="-78"/>
              </a:rPr>
              <a:t>المفهوم والنطاق</a:t>
            </a:r>
          </a:p>
          <a:p>
            <a:pPr algn="just" rtl="1">
              <a:lnSpc>
                <a:spcPct val="200000"/>
              </a:lnSpc>
            </a:pPr>
            <a:r>
              <a:rPr lang="ar-EG" sz="1400" dirty="0">
                <a:latin typeface="Alexandria" pitchFamily="2" charset="-78"/>
                <a:cs typeface="Alexandria" pitchFamily="2" charset="-78"/>
              </a:rPr>
              <a:t>   المشكلة تُشير إلى تحدي محدد يستدعي التدخل لحله، بينما الإشكالية تُمثل مجموعة أوسع من التحديات التي قد تشتمل على العديد من المشكلات المترابطة.</a:t>
            </a:r>
          </a:p>
          <a:p>
            <a:pPr algn="just" rtl="1">
              <a:lnSpc>
                <a:spcPct val="200000"/>
              </a:lnSpc>
            </a:pPr>
            <a:r>
              <a:rPr lang="ar-EG" sz="1400" u="sng" dirty="0">
                <a:latin typeface="Alexandria" pitchFamily="2" charset="-78"/>
                <a:cs typeface="Alexandria" pitchFamily="2" charset="-78"/>
              </a:rPr>
              <a:t>العلاقة البنيوية:</a:t>
            </a:r>
          </a:p>
          <a:p>
            <a:pPr algn="just" rtl="1">
              <a:lnSpc>
                <a:spcPct val="200000"/>
              </a:lnSpc>
            </a:pPr>
            <a:r>
              <a:rPr lang="ar-EG" sz="1400" dirty="0">
                <a:latin typeface="Alexandria" pitchFamily="2" charset="-78"/>
                <a:cs typeface="Alexandria" pitchFamily="2" charset="-78"/>
              </a:rPr>
              <a:t>   تُعد المشكلة عنصرًا منفردًا ضمن مجموعة أكبر هي الإشكالية، والتي تُعتبر مجمعًا للقضايا الأساسية وتشكل الإطار العام للمشكلات الفردية.</a:t>
            </a:r>
          </a:p>
          <a:p>
            <a:pPr algn="just" rtl="1">
              <a:lnSpc>
                <a:spcPct val="200000"/>
              </a:lnSpc>
            </a:pPr>
            <a:r>
              <a:rPr lang="ar-EG" sz="1400" u="sng" dirty="0">
                <a:latin typeface="Alexandria" pitchFamily="2" charset="-78"/>
                <a:cs typeface="Alexandria" pitchFamily="2" charset="-78"/>
              </a:rPr>
              <a:t>البساطة مقابل التعقيد:</a:t>
            </a:r>
          </a:p>
          <a:p>
            <a:pPr algn="just" rtl="1">
              <a:lnSpc>
                <a:spcPct val="200000"/>
              </a:lnSpc>
            </a:pPr>
            <a:r>
              <a:rPr lang="ar-EG" sz="1400" dirty="0">
                <a:latin typeface="Alexandria" pitchFamily="2" charset="-78"/>
                <a:cs typeface="Alexandria" pitchFamily="2" charset="-78"/>
              </a:rPr>
              <a:t>   عادةً ما يكون حل المشكلة أقل تعقيدًا ويتطلب جهودًا محدودة مقارنة بالإشكالية، التي تتطلب تفكيرًا استراتيجيًا أكثر شمولاً وتعمقًا للتوصل إلى حلول.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99622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782074"/>
            <a:ext cx="10487692" cy="4322465"/>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أوجه الاتفاق والاختلاف بين الإشكالية والمشكلة</a:t>
            </a:r>
          </a:p>
          <a:p>
            <a:pPr algn="just" rtl="1">
              <a:lnSpc>
                <a:spcPct val="200000"/>
              </a:lnSpc>
            </a:pPr>
            <a:r>
              <a:rPr lang="ar-EG" sz="1400" u="sng" dirty="0">
                <a:latin typeface="Alexandria" pitchFamily="2" charset="-78"/>
                <a:cs typeface="Alexandria" pitchFamily="2" charset="-78"/>
              </a:rPr>
              <a:t>الهدف البحثي</a:t>
            </a:r>
          </a:p>
          <a:p>
            <a:pPr algn="just" rtl="1">
              <a:lnSpc>
                <a:spcPct val="200000"/>
              </a:lnSpc>
            </a:pPr>
            <a:r>
              <a:rPr lang="ar-EG" sz="1400" dirty="0">
                <a:latin typeface="Alexandria" pitchFamily="2" charset="-78"/>
                <a:cs typeface="Alexandria" pitchFamily="2" charset="-78"/>
              </a:rPr>
              <a:t>   كل من المشكلة والإشكالية يهدفان إلى طرح سؤال يتطلب إجابة، سواء كان هذا السؤال محدودًا في سياق المشكلة أو أكثر شمولية في سياق الإشكالية.</a:t>
            </a:r>
          </a:p>
          <a:p>
            <a:pPr algn="just" rtl="1">
              <a:lnSpc>
                <a:spcPct val="200000"/>
              </a:lnSpc>
            </a:pPr>
            <a:r>
              <a:rPr lang="ar-EG" sz="1400" u="sng" dirty="0">
                <a:latin typeface="Alexandria" pitchFamily="2" charset="-78"/>
                <a:cs typeface="Alexandria" pitchFamily="2" charset="-78"/>
              </a:rPr>
              <a:t>التأثير النفسي</a:t>
            </a:r>
          </a:p>
          <a:p>
            <a:pPr algn="just" rtl="1">
              <a:lnSpc>
                <a:spcPct val="200000"/>
              </a:lnSpc>
            </a:pPr>
            <a:r>
              <a:rPr lang="ar-EG" sz="1400" dirty="0">
                <a:latin typeface="Alexandria" pitchFamily="2" charset="-78"/>
                <a:cs typeface="Alexandria" pitchFamily="2" charset="-78"/>
              </a:rPr>
              <a:t>   في حين أن المشكلة قد تسبب شعورًا مؤقتًا بالقلق أو الدهشة، فإن الإشكالية قد تولد مستويات أعلى من التوتر والإحراج بسبب تعقيدها وتأثيرها الأكبر.</a:t>
            </a:r>
          </a:p>
          <a:p>
            <a:pPr algn="just" rtl="1">
              <a:lnSpc>
                <a:spcPct val="200000"/>
              </a:lnSpc>
            </a:pPr>
            <a:r>
              <a:rPr lang="ar-EG" sz="1400" u="sng" dirty="0">
                <a:latin typeface="Alexandria" pitchFamily="2" charset="-78"/>
                <a:cs typeface="Alexandria" pitchFamily="2" charset="-78"/>
              </a:rPr>
              <a:t>الطبيعة العملية</a:t>
            </a:r>
          </a:p>
          <a:p>
            <a:pPr algn="just" rtl="1">
              <a:lnSpc>
                <a:spcPct val="200000"/>
              </a:lnSpc>
            </a:pPr>
            <a:r>
              <a:rPr lang="ar-EG" sz="1400" dirty="0">
                <a:latin typeface="Alexandria" pitchFamily="2" charset="-78"/>
                <a:cs typeface="Alexandria" pitchFamily="2" charset="-78"/>
              </a:rPr>
              <a:t>   المشكلة تمثل عقبة يمكن التغلب عليها بحلول مباشرة، بينما الإشكالية تُعتبر معضلة تشتمل على تعقيدات وتناقضات قد تحتاج إلى استراتيجيات متعددة للحل.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6766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782074"/>
            <a:ext cx="10487692" cy="3891578"/>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أوجه الاتفاق والاختلاف بين الإشكالية والمشكلة</a:t>
            </a:r>
          </a:p>
          <a:p>
            <a:pPr algn="just" rtl="1">
              <a:lnSpc>
                <a:spcPct val="200000"/>
              </a:lnSpc>
            </a:pPr>
            <a:r>
              <a:rPr lang="ar-EG" sz="1400" u="sng" dirty="0">
                <a:latin typeface="Alexandria" pitchFamily="2" charset="-78"/>
                <a:cs typeface="Alexandria" pitchFamily="2" charset="-78"/>
              </a:rPr>
              <a:t>الحاجة للحل</a:t>
            </a:r>
          </a:p>
          <a:p>
            <a:pPr algn="just" rtl="1">
              <a:lnSpc>
                <a:spcPct val="200000"/>
              </a:lnSpc>
            </a:pPr>
            <a:r>
              <a:rPr lang="ar-EG" sz="1400" dirty="0">
                <a:latin typeface="Alexandria" pitchFamily="2" charset="-78"/>
                <a:cs typeface="Alexandria" pitchFamily="2" charset="-78"/>
              </a:rPr>
              <a:t>   تتشارك المشكلة والإشكالية في الحاجة الأساسية لإيجاد حل، وكلتاهما تثيران أسئلة تتعلق بمضمون وتفاصيل التحدي القائم.</a:t>
            </a:r>
          </a:p>
          <a:p>
            <a:pPr algn="just" rtl="1">
              <a:lnSpc>
                <a:spcPct val="200000"/>
              </a:lnSpc>
            </a:pPr>
            <a:r>
              <a:rPr lang="ar-EG" sz="1400" u="sng" dirty="0">
                <a:latin typeface="Alexandria" pitchFamily="2" charset="-78"/>
                <a:cs typeface="Alexandria" pitchFamily="2" charset="-78"/>
              </a:rPr>
              <a:t>العلاقة التفاعلية:</a:t>
            </a:r>
          </a:p>
          <a:p>
            <a:pPr algn="just" rtl="1">
              <a:lnSpc>
                <a:spcPct val="200000"/>
              </a:lnSpc>
            </a:pPr>
            <a:r>
              <a:rPr lang="ar-EG" sz="1400" dirty="0">
                <a:latin typeface="Alexandria" pitchFamily="2" charset="-78"/>
                <a:cs typeface="Alexandria" pitchFamily="2" charset="-78"/>
              </a:rPr>
              <a:t>   هناك تأثير متبادل بين المشكلة والإشكالية؛ فالمشكلة كجزء من الإشكالية تؤثر على النطاق الأوسع للإشكالية، وبالمثل، تؤثر الإشكالية على كل مشكلة تحتويها.</a:t>
            </a:r>
          </a:p>
          <a:p>
            <a:pPr algn="just" rtl="1">
              <a:lnSpc>
                <a:spcPct val="200000"/>
              </a:lnSpc>
            </a:pPr>
            <a:r>
              <a:rPr lang="ar-EG" sz="1400" u="sng" dirty="0">
                <a:latin typeface="Alexandria" pitchFamily="2" charset="-78"/>
                <a:cs typeface="Alexandria" pitchFamily="2" charset="-78"/>
              </a:rPr>
              <a:t>العلاقة الفلسفية</a:t>
            </a:r>
            <a:r>
              <a:rPr lang="ar-EG" sz="1400" dirty="0">
                <a:latin typeface="Alexandria" pitchFamily="2" charset="-78"/>
                <a:cs typeface="Alexandria" pitchFamily="2" charset="-78"/>
              </a:rPr>
              <a:t>:</a:t>
            </a:r>
          </a:p>
          <a:p>
            <a:pPr algn="just" rtl="1">
              <a:lnSpc>
                <a:spcPct val="200000"/>
              </a:lnSpc>
            </a:pPr>
            <a:r>
              <a:rPr lang="ar-EG" sz="1400" dirty="0">
                <a:latin typeface="Alexandria" pitchFamily="2" charset="-78"/>
                <a:cs typeface="Alexandria" pitchFamily="2" charset="-78"/>
              </a:rPr>
              <a:t>تعتبر العلاقة بين المشكلة والإشكالية هي قضية فلسفية معقدة تتضمن الكثير من الجدال في الأوساط العلمية وبالتالي هي ليست مجالاً للعامة ولكنها قضية تحتاج لمتخصصين كي يتم تناولها.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00293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84059" y="1693454"/>
            <a:ext cx="10487692" cy="4307077"/>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(الإشكالية- القضية- الظاهرة)</a:t>
            </a:r>
          </a:p>
          <a:p>
            <a:pPr marL="285750" indent="-285750" algn="just" rtl="1">
              <a:lnSpc>
                <a:spcPct val="150000"/>
              </a:lnSpc>
              <a:buFont typeface="Wingdings" panose="05000000000000000000" pitchFamily="2" charset="2"/>
              <a:buChar char="ü"/>
            </a:pPr>
            <a:r>
              <a:rPr lang="ar-EG" b="1" dirty="0">
                <a:latin typeface="Alexandria" pitchFamily="2" charset="-78"/>
                <a:cs typeface="Alexandria" pitchFamily="2" charset="-78"/>
              </a:rPr>
              <a:t>القضية:</a:t>
            </a:r>
          </a:p>
          <a:p>
            <a:pPr algn="just" rtl="1">
              <a:lnSpc>
                <a:spcPct val="200000"/>
              </a:lnSpc>
            </a:pPr>
            <a:r>
              <a:rPr lang="ar-EG" sz="1400" dirty="0">
                <a:latin typeface="Alexandria" pitchFamily="2" charset="-78"/>
                <a:cs typeface="Alexandria" pitchFamily="2" charset="-78"/>
              </a:rPr>
              <a:t>مفهوم "القضية" في السياق العلمي والبحثي يمكن أن يُفهم بطرق متعددة حسب التخصص والسياق، لكن بشكل عام، يشير إلى موضوع معين أو سيناريو يتم التحقيق فيه أو النظر فيه. إليك توضيح لمفهوم القضية في سياقات مختلفة:</a:t>
            </a:r>
          </a:p>
          <a:p>
            <a:pPr algn="just" rtl="1">
              <a:lnSpc>
                <a:spcPct val="200000"/>
              </a:lnSpc>
            </a:pPr>
            <a:r>
              <a:rPr lang="ar-EG" sz="1400" dirty="0">
                <a:latin typeface="Alexandria" pitchFamily="2" charset="-78"/>
                <a:cs typeface="Alexandria" pitchFamily="2" charset="-78"/>
              </a:rPr>
              <a:t>1. </a:t>
            </a:r>
            <a:r>
              <a:rPr lang="ar-EG" sz="1400" u="sng" dirty="0">
                <a:latin typeface="Alexandria" pitchFamily="2" charset="-78"/>
                <a:cs typeface="Alexandria" pitchFamily="2" charset="-78"/>
              </a:rPr>
              <a:t>في البحث العلمي</a:t>
            </a:r>
            <a:r>
              <a:rPr lang="ar-EG" sz="1400" dirty="0">
                <a:latin typeface="Alexandria" pitchFamily="2" charset="-78"/>
                <a:cs typeface="Alexandria" pitchFamily="2" charset="-78"/>
              </a:rPr>
              <a:t>: القضية عادة ما تكون موضوعًا محددًا أو حالة خاصة يتم دراستها لفهم ظاهرة أوسع. على سبيل المثال، قد تكون دراسة حالة تفصيلية لشركة معينة لفهم كيفية تأثير الابتكارات التكنولوجية على بنيتها التنظيمية.</a:t>
            </a:r>
          </a:p>
          <a:p>
            <a:pPr algn="just" rtl="1">
              <a:lnSpc>
                <a:spcPct val="200000"/>
              </a:lnSpc>
            </a:pPr>
            <a:r>
              <a:rPr lang="ar-EG" sz="1400" dirty="0">
                <a:latin typeface="Alexandria" pitchFamily="2" charset="-78"/>
                <a:cs typeface="Alexandria" pitchFamily="2" charset="-78"/>
              </a:rPr>
              <a:t>2. </a:t>
            </a:r>
            <a:r>
              <a:rPr lang="ar-EG" sz="1400" u="sng" dirty="0">
                <a:latin typeface="Alexandria" pitchFamily="2" charset="-78"/>
                <a:cs typeface="Alexandria" pitchFamily="2" charset="-78"/>
              </a:rPr>
              <a:t>في العلوم الاجتماعية</a:t>
            </a:r>
            <a:r>
              <a:rPr lang="ar-EG" sz="1400" dirty="0">
                <a:latin typeface="Alexandria" pitchFamily="2" charset="-78"/>
                <a:cs typeface="Alexandria" pitchFamily="2" charset="-78"/>
              </a:rPr>
              <a:t>: يُمكن أن تشير القضية إلى موضوع اجتماعي أو قانوني أو أخلاقي مثير للجدل يتطلب النقاش والتحليل، مثل قضايا حقوق الإنسان، العدالة الاجتماعية، أو التشريعات الحكومية.</a:t>
            </a:r>
          </a:p>
          <a:p>
            <a:pPr algn="just" rtl="1">
              <a:lnSpc>
                <a:spcPct val="200000"/>
              </a:lnSpc>
            </a:pPr>
            <a:r>
              <a:rPr lang="ar-EG" sz="1400" dirty="0">
                <a:latin typeface="Alexandria" pitchFamily="2" charset="-78"/>
                <a:cs typeface="Alexandria" pitchFamily="2" charset="-78"/>
              </a:rPr>
              <a:t>والقضية كمفهوم بحثي تتطلب تحديداً واضحاً وصياغة دقيقة للمشكلة أو الموقف الذي يتم دراسته. تُسهم القضايا في تركيز البحث وتوجيهه نحو مسألة معينة يمكن تحليلها بشكل معمق، وهي مهمة في توجيه الأسئلة البحثية والفرضيات.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43670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9049" y="1768847"/>
            <a:ext cx="10487692" cy="3091359"/>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أوجه الاتفاق والاختلاف بين المشكلة والقضية</a:t>
            </a:r>
          </a:p>
          <a:p>
            <a:pPr algn="just" rtl="1">
              <a:lnSpc>
                <a:spcPct val="200000"/>
              </a:lnSpc>
            </a:pPr>
            <a:endParaRPr lang="ar-EG" sz="1400" dirty="0">
              <a:latin typeface="Alexandria" pitchFamily="2" charset="-78"/>
              <a:cs typeface="Alexandria" pitchFamily="2" charset="-78"/>
            </a:endParaRPr>
          </a:p>
          <a:p>
            <a:pPr algn="just" rtl="1">
              <a:lnSpc>
                <a:spcPct val="200000"/>
              </a:lnSpc>
            </a:pPr>
            <a:r>
              <a:rPr lang="ar-EG" sz="1600" b="1" dirty="0">
                <a:solidFill>
                  <a:schemeClr val="accent2">
                    <a:lumMod val="50000"/>
                  </a:schemeClr>
                </a:solidFill>
                <a:latin typeface="Alexandria" pitchFamily="2" charset="-78"/>
                <a:cs typeface="Alexandria" pitchFamily="2" charset="-78"/>
              </a:rPr>
              <a:t>أوجه الاتفاق: </a:t>
            </a:r>
            <a:endParaRPr lang="ar-EG" sz="14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ü"/>
            </a:pPr>
            <a:r>
              <a:rPr lang="ar-EG" sz="1400" u="sng" dirty="0">
                <a:latin typeface="Alexandria" pitchFamily="2" charset="-78"/>
                <a:cs typeface="Alexandria" pitchFamily="2" charset="-78"/>
              </a:rPr>
              <a:t>الحاجة للتدخل</a:t>
            </a:r>
            <a:r>
              <a:rPr lang="ar-EG" sz="1400" dirty="0">
                <a:latin typeface="Alexandria" pitchFamily="2" charset="-78"/>
                <a:cs typeface="Alexandria" pitchFamily="2" charset="-78"/>
              </a:rPr>
              <a:t>: كل من المشكلة والقضية تتطلب تدخلاً للحل أو الإدارة.</a:t>
            </a:r>
          </a:p>
          <a:p>
            <a:pPr marL="285750" indent="-285750" algn="just" rtl="1">
              <a:lnSpc>
                <a:spcPct val="200000"/>
              </a:lnSpc>
              <a:buFont typeface="Wingdings" panose="05000000000000000000" pitchFamily="2" charset="2"/>
              <a:buChar char="ü"/>
            </a:pPr>
            <a:r>
              <a:rPr lang="ar-EG" sz="1400" u="sng" dirty="0">
                <a:latin typeface="Alexandria" pitchFamily="2" charset="-78"/>
                <a:cs typeface="Alexandria" pitchFamily="2" charset="-78"/>
              </a:rPr>
              <a:t>التأثير على الأفراد أو الجماعات: </a:t>
            </a:r>
            <a:r>
              <a:rPr lang="ar-EG" sz="1400" dirty="0">
                <a:latin typeface="Alexandria" pitchFamily="2" charset="-78"/>
                <a:cs typeface="Alexandria" pitchFamily="2" charset="-78"/>
              </a:rPr>
              <a:t>سواء كانت مشكلة أو قضية، فإن كليهما يمكن أن يكون له تأثير مباشر على الأفراد أو المجتمعات.</a:t>
            </a:r>
          </a:p>
          <a:p>
            <a:pPr marL="285750" indent="-285750" algn="just" rtl="1">
              <a:lnSpc>
                <a:spcPct val="200000"/>
              </a:lnSpc>
              <a:buFont typeface="Wingdings" panose="05000000000000000000" pitchFamily="2" charset="2"/>
              <a:buChar char="ü"/>
            </a:pPr>
            <a:r>
              <a:rPr lang="ar-EG" sz="1400" u="sng" dirty="0">
                <a:latin typeface="Alexandria" pitchFamily="2" charset="-78"/>
                <a:cs typeface="Alexandria" pitchFamily="2" charset="-78"/>
              </a:rPr>
              <a:t>البحث والتحليل</a:t>
            </a:r>
            <a:r>
              <a:rPr lang="ar-EG" sz="1400" dirty="0">
                <a:latin typeface="Alexandria" pitchFamily="2" charset="-78"/>
                <a:cs typeface="Alexandria" pitchFamily="2" charset="-78"/>
              </a:rPr>
              <a:t>: المشكلة والقضية تتطلبان البحث والتحليل لفهم أسبابها وتأثيراتها.</a:t>
            </a:r>
          </a:p>
          <a:p>
            <a:pPr algn="just" rtl="1">
              <a:lnSpc>
                <a:spcPct val="200000"/>
              </a:lnSpc>
            </a:pP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01541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9049" y="1768847"/>
            <a:ext cx="10487692" cy="4153188"/>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أوجه الاتفاق والاختلاف بين المشكلة والقضية</a:t>
            </a:r>
            <a:endParaRPr lang="ar-EG" sz="1400" dirty="0">
              <a:latin typeface="Alexandria" pitchFamily="2" charset="-78"/>
              <a:cs typeface="Alexandria" pitchFamily="2" charset="-78"/>
            </a:endParaRPr>
          </a:p>
          <a:p>
            <a:pPr algn="just" rtl="1">
              <a:lnSpc>
                <a:spcPct val="150000"/>
              </a:lnSpc>
            </a:pPr>
            <a:r>
              <a:rPr lang="ar-EG" sz="1600" b="1" dirty="0">
                <a:solidFill>
                  <a:schemeClr val="accent2">
                    <a:lumMod val="50000"/>
                  </a:schemeClr>
                </a:solidFill>
                <a:latin typeface="Alexandria" pitchFamily="2" charset="-78"/>
                <a:cs typeface="Alexandria" pitchFamily="2" charset="-78"/>
              </a:rPr>
              <a:t>أوجه الاختلاف: </a:t>
            </a:r>
            <a:endParaRPr lang="ar-EG" sz="14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400" u="sng" dirty="0">
                <a:latin typeface="Alexandria" pitchFamily="2" charset="-78"/>
                <a:cs typeface="Alexandria" pitchFamily="2" charset="-78"/>
              </a:rPr>
              <a:t>النطاق: </a:t>
            </a:r>
            <a:r>
              <a:rPr lang="ar-EG" sz="1400" dirty="0">
                <a:latin typeface="Alexandria" pitchFamily="2" charset="-78"/>
                <a:cs typeface="Alexandria" pitchFamily="2" charset="-78"/>
              </a:rPr>
              <a:t>المشكلة عادة تكون أضيق في نطاقها وأكثر تحديدًا، بينما القضية تميل إلى أن تكون أوسع وقد تشمل عدة مشكلات.</a:t>
            </a:r>
          </a:p>
          <a:p>
            <a:pPr marL="285750" indent="-285750" algn="just" rtl="1">
              <a:lnSpc>
                <a:spcPct val="150000"/>
              </a:lnSpc>
              <a:buFont typeface="Wingdings" panose="05000000000000000000" pitchFamily="2" charset="2"/>
              <a:buChar char="ü"/>
            </a:pPr>
            <a:r>
              <a:rPr lang="ar-EG" sz="1400" u="sng" dirty="0">
                <a:latin typeface="Alexandria" pitchFamily="2" charset="-78"/>
                <a:cs typeface="Alexandria" pitchFamily="2" charset="-78"/>
              </a:rPr>
              <a:t>التعقيد: </a:t>
            </a:r>
            <a:r>
              <a:rPr lang="ar-EG" sz="1400" dirty="0">
                <a:latin typeface="Alexandria" pitchFamily="2" charset="-78"/>
                <a:cs typeface="Alexandria" pitchFamily="2" charset="-78"/>
              </a:rPr>
              <a:t>القضايا غالبًا ما تكون أكثر تعقيدًا وقد تتضمن العديد من الأبعاد الاجتماعية، القانونية، أو الأخلاقية، بينما المشكلة قد تكون محدودة بعوامل أبسط.</a:t>
            </a:r>
          </a:p>
          <a:p>
            <a:pPr marL="285750" indent="-285750" algn="just" rtl="1">
              <a:lnSpc>
                <a:spcPct val="150000"/>
              </a:lnSpc>
              <a:buFont typeface="Wingdings" panose="05000000000000000000" pitchFamily="2" charset="2"/>
              <a:buChar char="ü"/>
            </a:pPr>
            <a:r>
              <a:rPr lang="ar-EG" sz="1400" u="sng" dirty="0">
                <a:latin typeface="Alexandria" pitchFamily="2" charset="-78"/>
                <a:cs typeface="Alexandria" pitchFamily="2" charset="-78"/>
              </a:rPr>
              <a:t>الشمولية: </a:t>
            </a:r>
            <a:r>
              <a:rPr lang="ar-EG" sz="1400" dirty="0">
                <a:latin typeface="Alexandria" pitchFamily="2" charset="-78"/>
                <a:cs typeface="Alexandria" pitchFamily="2" charset="-78"/>
              </a:rPr>
              <a:t>القضايا غالبًا ما تكون شاملة وتتطلب مناقشات واسعة النطاق وقد تتضمن جدالات عامة، في حين أن المشكلات قد تكون خاصة ومحدودة بسياق معين.</a:t>
            </a:r>
          </a:p>
          <a:p>
            <a:pPr marL="285750" indent="-285750" algn="just" rtl="1">
              <a:lnSpc>
                <a:spcPct val="150000"/>
              </a:lnSpc>
              <a:buFont typeface="Wingdings" panose="05000000000000000000" pitchFamily="2" charset="2"/>
              <a:buChar char="ü"/>
            </a:pPr>
            <a:r>
              <a:rPr lang="ar-EG" sz="1400" u="sng" dirty="0">
                <a:latin typeface="Alexandria" pitchFamily="2" charset="-78"/>
                <a:cs typeface="Alexandria" pitchFamily="2" charset="-78"/>
              </a:rPr>
              <a:t>الإجراءات القانونية: </a:t>
            </a:r>
            <a:r>
              <a:rPr lang="ar-EG" sz="1400" dirty="0">
                <a:latin typeface="Alexandria" pitchFamily="2" charset="-78"/>
                <a:cs typeface="Alexandria" pitchFamily="2" charset="-78"/>
              </a:rPr>
              <a:t>القضايا قد تنطوي على إجراءات قانونية وتحتاج إلى تدخل السلطة القضائية، بينما المشكلات قد تُحل داخليًا أو من خلال التدخلات الإدارية أو الشخصية.</a:t>
            </a:r>
          </a:p>
          <a:p>
            <a:pPr marL="285750" indent="-285750" algn="just" rtl="1">
              <a:lnSpc>
                <a:spcPct val="150000"/>
              </a:lnSpc>
              <a:buFont typeface="Wingdings" panose="05000000000000000000" pitchFamily="2" charset="2"/>
              <a:buChar char="ü"/>
            </a:pPr>
            <a:r>
              <a:rPr lang="ar-EG" sz="1400" u="sng" dirty="0">
                <a:latin typeface="Alexandria" pitchFamily="2" charset="-78"/>
                <a:cs typeface="Alexandria" pitchFamily="2" charset="-78"/>
              </a:rPr>
              <a:t>التأثير المجتمعي: </a:t>
            </a:r>
            <a:r>
              <a:rPr lang="ar-EG" sz="1400" dirty="0">
                <a:latin typeface="Alexandria" pitchFamily="2" charset="-78"/>
                <a:cs typeface="Alexandria" pitchFamily="2" charset="-78"/>
              </a:rPr>
              <a:t>القضايا غالبًا ما تحمل تأثيرًا اجتماعيًا أوسع وقد تؤدي إلى تغييرات في السياسات أو القوانين، بينما التأثيرات المترتبة على المشكلات قد تكون محدودة النطاق.</a:t>
            </a:r>
          </a:p>
          <a:p>
            <a:pPr algn="just" rtl="1">
              <a:lnSpc>
                <a:spcPct val="200000"/>
              </a:lnSpc>
            </a:pP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9692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9049" y="1768847"/>
            <a:ext cx="10487692" cy="3014415"/>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(الإشكالية- القضية- الظاهرة)</a:t>
            </a:r>
          </a:p>
          <a:p>
            <a:pPr marL="285750" indent="-285750" algn="just" rtl="1">
              <a:lnSpc>
                <a:spcPct val="150000"/>
              </a:lnSpc>
              <a:buFont typeface="Wingdings" panose="05000000000000000000" pitchFamily="2" charset="2"/>
              <a:buChar char="ü"/>
            </a:pPr>
            <a:r>
              <a:rPr lang="ar-EG" b="1" dirty="0">
                <a:latin typeface="Alexandria" pitchFamily="2" charset="-78"/>
                <a:cs typeface="Alexandria" pitchFamily="2" charset="-78"/>
              </a:rPr>
              <a:t>الظاهرة:</a:t>
            </a:r>
          </a:p>
          <a:p>
            <a:pPr algn="just" rtl="1">
              <a:lnSpc>
                <a:spcPct val="200000"/>
              </a:lnSpc>
            </a:pPr>
            <a:r>
              <a:rPr lang="ar-EG" sz="1400" dirty="0">
                <a:latin typeface="Alexandria" pitchFamily="2" charset="-78"/>
                <a:cs typeface="Alexandria" pitchFamily="2" charset="-78"/>
              </a:rPr>
              <a:t>في البحث العلمي، مفهوم "الظاهرة" يُستخدم لوصف حدث أو سلسلة أحداث يمكن ملاحظتها وتحليلها. هذه الظواهر يمكن أن تكون مادية أو اجتماعية أو نفسية، ويمكن أن تكون طبيعية أو من صنع الإنسان. الباحثون يهتمون بالظواهر لأنها تقدم الفرصة لاستكشاف، تفسير، وأحيانًا التنبؤ بالأنماط أو العلاقات ضمن مجال معين من الدراسة.</a:t>
            </a:r>
          </a:p>
          <a:p>
            <a:pPr algn="just" rtl="1">
              <a:lnSpc>
                <a:spcPct val="200000"/>
              </a:lnSpc>
            </a:pPr>
            <a:r>
              <a:rPr lang="ar-EG" sz="1400" dirty="0">
                <a:latin typeface="Alexandria" pitchFamily="2" charset="-78"/>
                <a:cs typeface="Alexandria" pitchFamily="2" charset="-78"/>
              </a:rPr>
              <a:t>الظاهرة الاجتماعية هي أي سلوك أو حالة تظهر ضمن مجتمع معين وتحمل دلالات ثقافية، اقتصادية، سياسية أو اجتماعية. هذه الظواهر يمكن أن تشمل مجموعة واسعة من الأحداث والتفاعلات، بدءًا من العادات اليومية وحتى الحركات الاجتماعية الكبرى.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2876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الصفات الخاصة بالظاهرة؟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973032"/>
            <a:ext cx="10360692" cy="395941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الشمولية</a:t>
            </a:r>
            <a:r>
              <a:rPr lang="ar-EG" sz="1400" dirty="0">
                <a:latin typeface="Alexandria" pitchFamily="2" charset="-78"/>
                <a:cs typeface="Alexandria" pitchFamily="2" charset="-78"/>
              </a:rPr>
              <a:t>: الظواهر الاجتماعية عادة ما تؤثر على أجزاء كبيرة من المجتمع، أو حتى المجتمع ككل.</a:t>
            </a:r>
          </a:p>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الملاحظة والقياس: </a:t>
            </a:r>
            <a:r>
              <a:rPr lang="ar-EG" sz="1400" dirty="0">
                <a:latin typeface="Alexandria" pitchFamily="2" charset="-78"/>
                <a:cs typeface="Alexandria" pitchFamily="2" charset="-78"/>
              </a:rPr>
              <a:t>يمكن رصد الظواهر الاجتماعية وقياسها من خلال الأساليب الإمبريقية والإحصائية.</a:t>
            </a:r>
          </a:p>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التأثير المتبادل: </a:t>
            </a:r>
            <a:r>
              <a:rPr lang="ar-EG" sz="1400" dirty="0">
                <a:latin typeface="Alexandria" pitchFamily="2" charset="-78"/>
                <a:cs typeface="Alexandria" pitchFamily="2" charset="-78"/>
              </a:rPr>
              <a:t>تتفاعل الظواهر الاجتماعية مع غيرها من العوامل الاجتماعية والثقافية والاقتصادية والسياسية.</a:t>
            </a:r>
          </a:p>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الديناميكية</a:t>
            </a:r>
            <a:r>
              <a:rPr lang="ar-EG" sz="1400" dirty="0">
                <a:latin typeface="Alexandria" pitchFamily="2" charset="-78"/>
                <a:cs typeface="Alexandria" pitchFamily="2" charset="-78"/>
              </a:rPr>
              <a:t>: تتغير الظواهر الاجتماعية وتتطور مع مرور الزمن وتحت تأثير مختلف العوامل.</a:t>
            </a:r>
          </a:p>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التعقيد: </a:t>
            </a:r>
            <a:r>
              <a:rPr lang="ar-EG" sz="1400" dirty="0">
                <a:latin typeface="Alexandria" pitchFamily="2" charset="-78"/>
                <a:cs typeface="Alexandria" pitchFamily="2" charset="-78"/>
              </a:rPr>
              <a:t>الظواهر الاجتماعية قد تكون معقدة بطبيعتها، وقد تشمل أبعادًا متعددة.</a:t>
            </a:r>
          </a:p>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التنوع: </a:t>
            </a:r>
            <a:r>
              <a:rPr lang="ar-EG" sz="1400" dirty="0">
                <a:latin typeface="Alexandria" pitchFamily="2" charset="-78"/>
                <a:cs typeface="Alexandria" pitchFamily="2" charset="-78"/>
              </a:rPr>
              <a:t>تظهر الظواهر الاجتماعية في أشكال متعددة وقد تكون إيجابية كالتطوع، أو سلبية كالجريمة.</a:t>
            </a:r>
          </a:p>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التكرار: </a:t>
            </a:r>
            <a:r>
              <a:rPr lang="ar-EG" sz="1400" dirty="0">
                <a:latin typeface="Alexandria" pitchFamily="2" charset="-78"/>
                <a:cs typeface="Alexandria" pitchFamily="2" charset="-78"/>
              </a:rPr>
              <a:t>الظواهر الاجتماعية تميل إلى أن تكون متكررة أو تظهر نمطية في السلوك.</a:t>
            </a:r>
          </a:p>
          <a:p>
            <a:pPr marL="285750" indent="-285750" algn="just" rtl="1">
              <a:lnSpc>
                <a:spcPct val="200000"/>
              </a:lnSpc>
              <a:buFont typeface="Wingdings" panose="05000000000000000000" pitchFamily="2" charset="2"/>
              <a:buChar char="v"/>
            </a:pPr>
            <a:r>
              <a:rPr lang="ar-EG" sz="1600" u="sng" dirty="0">
                <a:latin typeface="Alexandria" pitchFamily="2" charset="-78"/>
                <a:cs typeface="Alexandria" pitchFamily="2" charset="-78"/>
              </a:rPr>
              <a:t>المعنى الرمزي</a:t>
            </a:r>
            <a:r>
              <a:rPr lang="ar-EG" sz="1400" dirty="0">
                <a:latin typeface="Alexandria" pitchFamily="2" charset="-78"/>
                <a:cs typeface="Alexandria" pitchFamily="2" charset="-78"/>
              </a:rPr>
              <a:t>: الظواهر الاجتماعية غالبًا ما تحمل معاني رمزية تعكس قيم ومعتقدات المجتمع.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911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9049" y="1768847"/>
            <a:ext cx="10487692" cy="2660472"/>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أوجه الاتفاق والاختلاف بين المشكلة والظاهرة</a:t>
            </a:r>
          </a:p>
          <a:p>
            <a:pPr algn="just" rtl="1">
              <a:lnSpc>
                <a:spcPct val="200000"/>
              </a:lnSpc>
            </a:pPr>
            <a:endParaRPr lang="ar-EG" sz="1400" dirty="0">
              <a:latin typeface="Alexandria" pitchFamily="2" charset="-78"/>
              <a:cs typeface="Alexandria" pitchFamily="2" charset="-78"/>
            </a:endParaRPr>
          </a:p>
          <a:p>
            <a:pPr algn="just" rtl="1">
              <a:lnSpc>
                <a:spcPct val="200000"/>
              </a:lnSpc>
            </a:pPr>
            <a:r>
              <a:rPr lang="ar-EG" sz="1600" b="1" dirty="0">
                <a:solidFill>
                  <a:schemeClr val="accent2">
                    <a:lumMod val="50000"/>
                  </a:schemeClr>
                </a:solidFill>
                <a:latin typeface="Alexandria" pitchFamily="2" charset="-78"/>
                <a:cs typeface="Alexandria" pitchFamily="2" charset="-78"/>
              </a:rPr>
              <a:t>أوجه الاتفاق:</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تحليل ودراسة: كل من المشكلة والظاهرة يتطلبان الدراسة والتحليل لفهم أبعادهما والتوصل إلى حلول أو تفسيرات.</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تأثير ملحوظ: سواء كانت مشكلة أو ظاهرة، فإن كلاهما يحمل تأثيرًا ملحوظًا يمكن ملاحظته وقياسه في سياق معين.</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البحث عن أسباب ونتائج: المشكلات والظواهر تتطلب من الباحثين تحديد الأسباب والتداعيات المرتبطة بها.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1906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052" y="925551"/>
            <a:ext cx="629657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هي المفاهيم وثيقة الصلة بالمشكلة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9049" y="1768847"/>
            <a:ext cx="10487692" cy="4384021"/>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أوجه الاتفاق والاختلاف بين المشكلة والظاهرة</a:t>
            </a:r>
            <a:endParaRPr lang="ar-EG" sz="1400" dirty="0">
              <a:latin typeface="Alexandria" pitchFamily="2" charset="-78"/>
              <a:cs typeface="Alexandria" pitchFamily="2" charset="-78"/>
            </a:endParaRPr>
          </a:p>
          <a:p>
            <a:pPr algn="just" rtl="1">
              <a:lnSpc>
                <a:spcPct val="200000"/>
              </a:lnSpc>
            </a:pPr>
            <a:r>
              <a:rPr lang="ar-EG" sz="1600" b="1" dirty="0">
                <a:solidFill>
                  <a:schemeClr val="accent2">
                    <a:lumMod val="50000"/>
                  </a:schemeClr>
                </a:solidFill>
                <a:latin typeface="Alexandria" pitchFamily="2" charset="-78"/>
                <a:cs typeface="Alexandria" pitchFamily="2" charset="-78"/>
              </a:rPr>
              <a:t>أوجه الاختلاف:</a:t>
            </a:r>
          </a:p>
          <a:p>
            <a:pPr marL="285750" indent="-285750" algn="just" rtl="1">
              <a:lnSpc>
                <a:spcPct val="200000"/>
              </a:lnSpc>
              <a:buFont typeface="Wingdings" panose="05000000000000000000" pitchFamily="2" charset="2"/>
              <a:buChar char="ü"/>
            </a:pPr>
            <a:r>
              <a:rPr lang="ar-EG" sz="1400" u="sng" dirty="0">
                <a:latin typeface="Alexandria" pitchFamily="2" charset="-78"/>
                <a:cs typeface="Alexandria" pitchFamily="2" charset="-78"/>
              </a:rPr>
              <a:t>الحلول: </a:t>
            </a:r>
            <a:r>
              <a:rPr lang="ar-EG" sz="1400" dirty="0">
                <a:latin typeface="Alexandria" pitchFamily="2" charset="-78"/>
                <a:cs typeface="Alexandria" pitchFamily="2" charset="-78"/>
              </a:rPr>
              <a:t>الحلول المتعلقة بالمشكلات غالبًا ما تكون موجهة نحو تغيير الوضع الراهن للتغلب على التحدي، بينما الظواهر قد تحتاج ببساطة إلى التفسير أو الفهم.</a:t>
            </a:r>
          </a:p>
          <a:p>
            <a:pPr marL="285750" indent="-285750" algn="just" rtl="1">
              <a:lnSpc>
                <a:spcPct val="200000"/>
              </a:lnSpc>
              <a:buFont typeface="Wingdings" panose="05000000000000000000" pitchFamily="2" charset="2"/>
              <a:buChar char="ü"/>
            </a:pPr>
            <a:r>
              <a:rPr lang="ar-EG" sz="1400" u="sng" dirty="0">
                <a:latin typeface="Alexandria" pitchFamily="2" charset="-78"/>
                <a:cs typeface="Alexandria" pitchFamily="2" charset="-78"/>
              </a:rPr>
              <a:t>الطبيعة: </a:t>
            </a:r>
            <a:r>
              <a:rPr lang="ar-EG" sz="1400" dirty="0">
                <a:latin typeface="Alexandria" pitchFamily="2" charset="-78"/>
                <a:cs typeface="Alexandria" pitchFamily="2" charset="-78"/>
              </a:rPr>
              <a:t>المشكلات غالبًا ما تكون ذات طبيعة سلبية وتتطلب تدخلاً للتحسين أو التغيير، في حين أن الظواهر يمكن أن تكون إيجابية أو سلبية وقد تكون جزءًا من الحالة الطبيعية أو السياق الاجتماعي.</a:t>
            </a:r>
          </a:p>
          <a:p>
            <a:pPr marL="285750" indent="-285750" algn="just" rtl="1">
              <a:lnSpc>
                <a:spcPct val="200000"/>
              </a:lnSpc>
              <a:buFont typeface="Wingdings" panose="05000000000000000000" pitchFamily="2" charset="2"/>
              <a:buChar char="ü"/>
            </a:pPr>
            <a:r>
              <a:rPr lang="ar-EG" sz="1400" u="sng" dirty="0">
                <a:latin typeface="Alexandria" pitchFamily="2" charset="-78"/>
                <a:cs typeface="Alexandria" pitchFamily="2" charset="-78"/>
              </a:rPr>
              <a:t>الغرض من الدراسة</a:t>
            </a:r>
            <a:r>
              <a:rPr lang="ar-EG" sz="1400" dirty="0">
                <a:latin typeface="Alexandria" pitchFamily="2" charset="-78"/>
                <a:cs typeface="Alexandria" pitchFamily="2" charset="-78"/>
              </a:rPr>
              <a:t>: دراسة المشكلات غالبًا ما تكون موجهة نحو إيجاد حلول عملية، بينما دراسة الظواهر قد تكون موجهة نحو توسيع المعرفة النظرية أو العلمية.</a:t>
            </a:r>
          </a:p>
          <a:p>
            <a:pPr marL="285750" indent="-285750" algn="just" rtl="1">
              <a:lnSpc>
                <a:spcPct val="200000"/>
              </a:lnSpc>
              <a:buFont typeface="Wingdings" panose="05000000000000000000" pitchFamily="2" charset="2"/>
              <a:buChar char="ü"/>
            </a:pPr>
            <a:r>
              <a:rPr lang="ar-EG" sz="1400" u="sng" dirty="0">
                <a:latin typeface="Alexandria" pitchFamily="2" charset="-78"/>
                <a:cs typeface="Alexandria" pitchFamily="2" charset="-78"/>
              </a:rPr>
              <a:t>الإطار الزمني</a:t>
            </a:r>
            <a:r>
              <a:rPr lang="ar-EG" sz="1400" dirty="0">
                <a:latin typeface="Alexandria" pitchFamily="2" charset="-78"/>
                <a:cs typeface="Alexandria" pitchFamily="2" charset="-78"/>
              </a:rPr>
              <a:t>: المشكلات غالبًا ما تتطلب حلولًا عاجلة وتكون محددة زمنيًا، بينما الظواهر يمكن أن تكون مستمرة أو تاريخية وتتطلب نظرة طويلة الأمد.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7780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6376CAA0-EA06-F291-4543-783CBDBB7783}"/>
              </a:ext>
            </a:extLst>
          </p:cNvPr>
          <p:cNvSpPr/>
          <p:nvPr/>
        </p:nvSpPr>
        <p:spPr>
          <a:xfrm>
            <a:off x="223025" y="745709"/>
            <a:ext cx="11619570" cy="5854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 0"/>
          <p:cNvSpPr/>
          <p:nvPr/>
        </p:nvSpPr>
        <p:spPr>
          <a:xfrm>
            <a:off x="2999679" y="258067"/>
            <a:ext cx="8718400" cy="492224"/>
          </a:xfrm>
          <a:prstGeom prst="rect">
            <a:avLst/>
          </a:prstGeom>
          <a:noFill/>
          <a:ln/>
        </p:spPr>
        <p:txBody>
          <a:bodyPr wrap="none" lIns="0" tIns="0" rIns="0" bIns="0" rtlCol="0" anchor="t"/>
          <a:lstStyle/>
          <a:p>
            <a:pPr algn="r" rtl="1">
              <a:lnSpc>
                <a:spcPts val="3875"/>
              </a:lnSpc>
            </a:pPr>
            <a:r>
              <a:rPr lang="en-US" sz="3083" dirty="0">
                <a:solidFill>
                  <a:srgbClr val="505468"/>
                </a:solidFill>
                <a:latin typeface="Alexandria" pitchFamily="2" charset="-78"/>
                <a:ea typeface="Instrument Sans Semi Bold" pitchFamily="34" charset="-122"/>
                <a:cs typeface="Alexandria" pitchFamily="2" charset="-78"/>
              </a:rPr>
              <a:t>الفرق بين المشكلة والظاهرة والإشكالية والقضية</a:t>
            </a:r>
            <a:endParaRPr lang="en-US" sz="3083" dirty="0">
              <a:latin typeface="Alexandria" pitchFamily="2" charset="-78"/>
              <a:cs typeface="Alexandria" pitchFamily="2" charset="-78"/>
            </a:endParaRPr>
          </a:p>
        </p:txBody>
      </p:sp>
      <p:sp>
        <p:nvSpPr>
          <p:cNvPr id="3" name="Text 1"/>
          <p:cNvSpPr/>
          <p:nvPr/>
        </p:nvSpPr>
        <p:spPr>
          <a:xfrm>
            <a:off x="650490" y="996253"/>
            <a:ext cx="10931922" cy="504032"/>
          </a:xfrm>
          <a:prstGeom prst="rect">
            <a:avLst/>
          </a:prstGeom>
          <a:noFill/>
          <a:ln/>
        </p:spPr>
        <p:txBody>
          <a:bodyPr wrap="square" lIns="0" tIns="0" rIns="0" bIns="0" rtlCol="0" anchor="t"/>
          <a:lstStyle/>
          <a:p>
            <a:pPr algn="just" rtl="1">
              <a:lnSpc>
                <a:spcPts val="1958"/>
              </a:lnSpc>
            </a:pPr>
            <a:endParaRPr lang="en-US" sz="1600" dirty="0">
              <a:latin typeface="Alexandria" pitchFamily="2" charset="-78"/>
              <a:cs typeface="Alexandria" pitchFamily="2" charset="-78"/>
            </a:endParaRPr>
          </a:p>
        </p:txBody>
      </p:sp>
      <p:sp>
        <p:nvSpPr>
          <p:cNvPr id="4" name="Shape 2"/>
          <p:cNvSpPr/>
          <p:nvPr/>
        </p:nvSpPr>
        <p:spPr>
          <a:xfrm>
            <a:off x="6174780" y="1921569"/>
            <a:ext cx="5387182" cy="2174082"/>
          </a:xfrm>
          <a:prstGeom prst="roundRect">
            <a:avLst>
              <a:gd name="adj" fmla="val 3043"/>
            </a:avLst>
          </a:prstGeom>
          <a:solidFill>
            <a:srgbClr val="FFFFFF">
              <a:alpha val="95000"/>
            </a:srgbClr>
          </a:solidFill>
          <a:ln w="22860">
            <a:solidFill>
              <a:srgbClr val="C8C9CF"/>
            </a:solidFill>
            <a:prstDash val="solid"/>
          </a:ln>
        </p:spPr>
        <p:txBody>
          <a:bodyPr/>
          <a:lstStyle/>
          <a:p>
            <a:endParaRPr lang="en-US" sz="1500">
              <a:latin typeface="Alexandria" pitchFamily="2" charset="-78"/>
              <a:cs typeface="Alexandria" pitchFamily="2" charset="-78"/>
            </a:endParaRPr>
          </a:p>
        </p:txBody>
      </p:sp>
      <p:sp>
        <p:nvSpPr>
          <p:cNvPr id="5" name="Shape 3"/>
          <p:cNvSpPr/>
          <p:nvPr/>
        </p:nvSpPr>
        <p:spPr>
          <a:xfrm>
            <a:off x="6193830" y="1940619"/>
            <a:ext cx="5349082" cy="472480"/>
          </a:xfrm>
          <a:prstGeom prst="roundRect">
            <a:avLst>
              <a:gd name="adj" fmla="val 9164"/>
            </a:avLst>
          </a:prstGeom>
          <a:solidFill>
            <a:srgbClr val="E2E3E9"/>
          </a:solidFill>
          <a:ln/>
        </p:spPr>
        <p:txBody>
          <a:bodyPr/>
          <a:lstStyle/>
          <a:p>
            <a:endParaRPr lang="en-US" sz="1500">
              <a:latin typeface="Alexandria" pitchFamily="2" charset="-78"/>
              <a:cs typeface="Alexandria" pitchFamily="2" charset="-78"/>
            </a:endParaRPr>
          </a:p>
        </p:txBody>
      </p:sp>
      <p:sp>
        <p:nvSpPr>
          <p:cNvPr id="6" name="Text 4"/>
          <p:cNvSpPr/>
          <p:nvPr/>
        </p:nvSpPr>
        <p:spPr>
          <a:xfrm>
            <a:off x="8750300" y="2026047"/>
            <a:ext cx="236240" cy="295275"/>
          </a:xfrm>
          <a:prstGeom prst="rect">
            <a:avLst/>
          </a:prstGeom>
          <a:noFill/>
          <a:ln/>
        </p:spPr>
        <p:txBody>
          <a:bodyPr wrap="none" lIns="0" tIns="0" rIns="0" bIns="0" rtlCol="0" anchor="t"/>
          <a:lstStyle/>
          <a:p>
            <a:pPr algn="r" rtl="1">
              <a:lnSpc>
                <a:spcPts val="1833"/>
              </a:lnSpc>
            </a:pPr>
            <a:r>
              <a:rPr lang="en-US" sz="1833" dirty="0">
                <a:solidFill>
                  <a:srgbClr val="5B5F71"/>
                </a:solidFill>
                <a:latin typeface="Alexandria" pitchFamily="2" charset="-78"/>
                <a:ea typeface="Instrument Sans Semi Bold" pitchFamily="34" charset="-122"/>
                <a:cs typeface="Alexandria" pitchFamily="2" charset="-78"/>
              </a:rPr>
              <a:t>1</a:t>
            </a:r>
            <a:endParaRPr lang="en-US" sz="1833" dirty="0">
              <a:latin typeface="Alexandria" pitchFamily="2" charset="-78"/>
              <a:cs typeface="Alexandria" pitchFamily="2" charset="-78"/>
            </a:endParaRPr>
          </a:p>
        </p:txBody>
      </p:sp>
      <p:sp>
        <p:nvSpPr>
          <p:cNvPr id="7" name="Text 5"/>
          <p:cNvSpPr/>
          <p:nvPr/>
        </p:nvSpPr>
        <p:spPr>
          <a:xfrm>
            <a:off x="9416554" y="2570559"/>
            <a:ext cx="1968897" cy="246063"/>
          </a:xfrm>
          <a:prstGeom prst="rect">
            <a:avLst/>
          </a:prstGeom>
          <a:noFill/>
          <a:ln/>
        </p:spPr>
        <p:txBody>
          <a:bodyPr wrap="none" lIns="0" tIns="0" rIns="0" bIns="0" rtlCol="0" anchor="t"/>
          <a:lstStyle/>
          <a:p>
            <a:pPr algn="r" rtl="1">
              <a:lnSpc>
                <a:spcPts val="1917"/>
              </a:lnSpc>
            </a:pPr>
            <a:r>
              <a:rPr lang="en-US" sz="1542" dirty="0">
                <a:solidFill>
                  <a:srgbClr val="5B5F71"/>
                </a:solidFill>
                <a:latin typeface="Alexandria" pitchFamily="2" charset="-78"/>
                <a:ea typeface="Instrument Sans Semi Bold" pitchFamily="34" charset="-122"/>
                <a:cs typeface="Alexandria" pitchFamily="2" charset="-78"/>
              </a:rPr>
              <a:t>المشكلة البحثية</a:t>
            </a:r>
            <a:endParaRPr lang="en-US" sz="1542" dirty="0">
              <a:latin typeface="Alexandria" pitchFamily="2" charset="-78"/>
              <a:cs typeface="Alexandria" pitchFamily="2" charset="-78"/>
            </a:endParaRPr>
          </a:p>
        </p:txBody>
      </p:sp>
      <p:sp>
        <p:nvSpPr>
          <p:cNvPr id="8" name="Text 6"/>
          <p:cNvSpPr/>
          <p:nvPr/>
        </p:nvSpPr>
        <p:spPr>
          <a:xfrm>
            <a:off x="6272559" y="2835674"/>
            <a:ext cx="5191622" cy="1279027"/>
          </a:xfrm>
          <a:prstGeom prst="rect">
            <a:avLst/>
          </a:prstGeom>
          <a:noFill/>
          <a:ln/>
        </p:spPr>
        <p:txBody>
          <a:bodyPr wrap="square" lIns="0" tIns="0" rIns="0" bIns="0" rtlCol="0" anchor="t"/>
          <a:lstStyle/>
          <a:p>
            <a:pPr algn="just" rtl="1">
              <a:lnSpc>
                <a:spcPts val="1958"/>
              </a:lnSpc>
            </a:pPr>
            <a:r>
              <a:rPr lang="en-US" sz="1400" dirty="0">
                <a:solidFill>
                  <a:srgbClr val="5B5F71"/>
                </a:solidFill>
                <a:latin typeface="Alexandria" pitchFamily="2" charset="-78"/>
                <a:ea typeface="Instrument Sans Medium" pitchFamily="34" charset="-122"/>
                <a:cs typeface="Alexandria" pitchFamily="2" charset="-78"/>
              </a:rPr>
              <a:t>موقف غامض أو حالة من عدم الوضوح تستدعي البحث والتقصي للوصول إلى فهم أعمق أو حل علمي. المشكلة هي سؤال يحتاج إلى إجابة، أو فجوة معرفية تحتاج إلى سد. في الدراسات الإعلامية، قد تكون المشكلة: "ما تأثير استخدام وسائل التواصل الاجتماعي على جودة المحتوى الإخباري؟"</a:t>
            </a:r>
            <a:endParaRPr lang="en-US" sz="1400" dirty="0">
              <a:latin typeface="Alexandria" pitchFamily="2" charset="-78"/>
              <a:cs typeface="Alexandria" pitchFamily="2" charset="-78"/>
            </a:endParaRPr>
          </a:p>
        </p:txBody>
      </p:sp>
      <p:sp>
        <p:nvSpPr>
          <p:cNvPr id="9" name="Shape 7"/>
          <p:cNvSpPr/>
          <p:nvPr/>
        </p:nvSpPr>
        <p:spPr>
          <a:xfrm>
            <a:off x="630040" y="1921569"/>
            <a:ext cx="5387281" cy="2174082"/>
          </a:xfrm>
          <a:prstGeom prst="roundRect">
            <a:avLst>
              <a:gd name="adj" fmla="val 3043"/>
            </a:avLst>
          </a:prstGeom>
          <a:solidFill>
            <a:srgbClr val="FFFFFF">
              <a:alpha val="95000"/>
            </a:srgbClr>
          </a:solidFill>
          <a:ln w="22860">
            <a:solidFill>
              <a:srgbClr val="C8C9CF"/>
            </a:solidFill>
            <a:prstDash val="solid"/>
          </a:ln>
        </p:spPr>
        <p:txBody>
          <a:bodyPr/>
          <a:lstStyle/>
          <a:p>
            <a:endParaRPr lang="en-US" sz="1500">
              <a:latin typeface="Alexandria" pitchFamily="2" charset="-78"/>
              <a:cs typeface="Alexandria" pitchFamily="2" charset="-78"/>
            </a:endParaRPr>
          </a:p>
        </p:txBody>
      </p:sp>
      <p:sp>
        <p:nvSpPr>
          <p:cNvPr id="10" name="Shape 8"/>
          <p:cNvSpPr/>
          <p:nvPr/>
        </p:nvSpPr>
        <p:spPr>
          <a:xfrm>
            <a:off x="649090" y="1940619"/>
            <a:ext cx="5349181" cy="472480"/>
          </a:xfrm>
          <a:prstGeom prst="roundRect">
            <a:avLst>
              <a:gd name="adj" fmla="val 9164"/>
            </a:avLst>
          </a:prstGeom>
          <a:solidFill>
            <a:srgbClr val="E2E3E9"/>
          </a:solidFill>
          <a:ln/>
        </p:spPr>
        <p:txBody>
          <a:bodyPr/>
          <a:lstStyle/>
          <a:p>
            <a:endParaRPr lang="en-US" sz="1500">
              <a:latin typeface="Alexandria" pitchFamily="2" charset="-78"/>
              <a:cs typeface="Alexandria" pitchFamily="2" charset="-78"/>
            </a:endParaRPr>
          </a:p>
        </p:txBody>
      </p:sp>
      <p:sp>
        <p:nvSpPr>
          <p:cNvPr id="11" name="Text 9"/>
          <p:cNvSpPr/>
          <p:nvPr/>
        </p:nvSpPr>
        <p:spPr>
          <a:xfrm>
            <a:off x="3205559" y="2026047"/>
            <a:ext cx="236240" cy="295275"/>
          </a:xfrm>
          <a:prstGeom prst="rect">
            <a:avLst/>
          </a:prstGeom>
          <a:noFill/>
          <a:ln/>
        </p:spPr>
        <p:txBody>
          <a:bodyPr wrap="none" lIns="0" tIns="0" rIns="0" bIns="0" rtlCol="0" anchor="t"/>
          <a:lstStyle/>
          <a:p>
            <a:pPr algn="r" rtl="1">
              <a:lnSpc>
                <a:spcPts val="1833"/>
              </a:lnSpc>
            </a:pPr>
            <a:r>
              <a:rPr lang="en-US" sz="1833" dirty="0">
                <a:solidFill>
                  <a:srgbClr val="5B5F71"/>
                </a:solidFill>
                <a:latin typeface="Alexandria" pitchFamily="2" charset="-78"/>
                <a:ea typeface="Instrument Sans Semi Bold" pitchFamily="34" charset="-122"/>
                <a:cs typeface="Alexandria" pitchFamily="2" charset="-78"/>
              </a:rPr>
              <a:t>2</a:t>
            </a:r>
            <a:endParaRPr lang="en-US" sz="1833" dirty="0">
              <a:latin typeface="Alexandria" pitchFamily="2" charset="-78"/>
              <a:cs typeface="Alexandria" pitchFamily="2" charset="-78"/>
            </a:endParaRPr>
          </a:p>
        </p:txBody>
      </p:sp>
      <p:sp>
        <p:nvSpPr>
          <p:cNvPr id="12" name="Text 10"/>
          <p:cNvSpPr/>
          <p:nvPr/>
        </p:nvSpPr>
        <p:spPr>
          <a:xfrm>
            <a:off x="3871912" y="2488505"/>
            <a:ext cx="1968897" cy="246063"/>
          </a:xfrm>
          <a:prstGeom prst="rect">
            <a:avLst/>
          </a:prstGeom>
          <a:noFill/>
          <a:ln/>
        </p:spPr>
        <p:txBody>
          <a:bodyPr wrap="none" lIns="0" tIns="0" rIns="0" bIns="0" rtlCol="0" anchor="t"/>
          <a:lstStyle/>
          <a:p>
            <a:pPr algn="r" rtl="1">
              <a:lnSpc>
                <a:spcPts val="1917"/>
              </a:lnSpc>
            </a:pPr>
            <a:r>
              <a:rPr lang="en-US" sz="1542" dirty="0">
                <a:solidFill>
                  <a:srgbClr val="5B5F71"/>
                </a:solidFill>
                <a:latin typeface="Alexandria" pitchFamily="2" charset="-78"/>
                <a:ea typeface="Instrument Sans Semi Bold" pitchFamily="34" charset="-122"/>
                <a:cs typeface="Alexandria" pitchFamily="2" charset="-78"/>
              </a:rPr>
              <a:t>الظاهرة</a:t>
            </a:r>
            <a:endParaRPr lang="en-US" sz="1542" dirty="0">
              <a:latin typeface="Alexandria" pitchFamily="2" charset="-78"/>
              <a:cs typeface="Alexandria" pitchFamily="2" charset="-78"/>
            </a:endParaRPr>
          </a:p>
        </p:txBody>
      </p:sp>
      <p:sp>
        <p:nvSpPr>
          <p:cNvPr id="13" name="Text 11"/>
          <p:cNvSpPr/>
          <p:nvPr/>
        </p:nvSpPr>
        <p:spPr>
          <a:xfrm>
            <a:off x="727819" y="2832546"/>
            <a:ext cx="5112990" cy="1008063"/>
          </a:xfrm>
          <a:prstGeom prst="rect">
            <a:avLst/>
          </a:prstGeom>
          <a:noFill/>
          <a:ln/>
        </p:spPr>
        <p:txBody>
          <a:bodyPr wrap="square" lIns="0" tIns="0" rIns="0" bIns="0" rtlCol="0" anchor="t"/>
          <a:lstStyle/>
          <a:p>
            <a:pPr algn="just" rtl="1">
              <a:lnSpc>
                <a:spcPts val="1958"/>
              </a:lnSpc>
            </a:pPr>
            <a:r>
              <a:rPr lang="en-US" sz="1400" dirty="0">
                <a:solidFill>
                  <a:srgbClr val="5B5F71"/>
                </a:solidFill>
                <a:latin typeface="Alexandria" pitchFamily="2" charset="-78"/>
                <a:ea typeface="Instrument Sans Medium" pitchFamily="34" charset="-122"/>
                <a:cs typeface="Alexandria" pitchFamily="2" charset="-78"/>
              </a:rPr>
              <a:t>حدث أو حالة يمكن ملاحظتها ورصدها بشكل مباشر أو غير مباشر، دون أن تحمل بالضرورة إشكالية تحتاج إلى حل. الظاهرة هي وصف لواقع قائم. مثال: "انتشار استخدام الهواتف الذكية في متابعة الأخبار" هي ظاهرة يمكن ملاحظتها ورصدها، لكنها ليست مشكلة بحثية في حد ذاتها حتى نطرح تساؤلات حولها.</a:t>
            </a:r>
            <a:endParaRPr lang="en-US" sz="1400" dirty="0">
              <a:latin typeface="Alexandria" pitchFamily="2" charset="-78"/>
              <a:cs typeface="Alexandria" pitchFamily="2" charset="-78"/>
            </a:endParaRPr>
          </a:p>
        </p:txBody>
      </p:sp>
      <p:sp>
        <p:nvSpPr>
          <p:cNvPr id="14" name="Shape 12"/>
          <p:cNvSpPr/>
          <p:nvPr/>
        </p:nvSpPr>
        <p:spPr>
          <a:xfrm>
            <a:off x="6174780" y="4253111"/>
            <a:ext cx="5387182" cy="2174082"/>
          </a:xfrm>
          <a:prstGeom prst="roundRect">
            <a:avLst>
              <a:gd name="adj" fmla="val 3043"/>
            </a:avLst>
          </a:prstGeom>
          <a:solidFill>
            <a:srgbClr val="FFFFFF">
              <a:alpha val="95000"/>
            </a:srgbClr>
          </a:solidFill>
          <a:ln w="22860">
            <a:solidFill>
              <a:srgbClr val="C8C9CF"/>
            </a:solidFill>
            <a:prstDash val="solid"/>
          </a:ln>
        </p:spPr>
        <p:txBody>
          <a:bodyPr/>
          <a:lstStyle/>
          <a:p>
            <a:endParaRPr lang="en-US" sz="1500">
              <a:latin typeface="Alexandria" pitchFamily="2" charset="-78"/>
              <a:cs typeface="Alexandria" pitchFamily="2" charset="-78"/>
            </a:endParaRPr>
          </a:p>
        </p:txBody>
      </p:sp>
      <p:sp>
        <p:nvSpPr>
          <p:cNvPr id="15" name="Shape 13"/>
          <p:cNvSpPr/>
          <p:nvPr/>
        </p:nvSpPr>
        <p:spPr>
          <a:xfrm>
            <a:off x="6193830" y="4272161"/>
            <a:ext cx="5349082" cy="472480"/>
          </a:xfrm>
          <a:prstGeom prst="roundRect">
            <a:avLst>
              <a:gd name="adj" fmla="val 9164"/>
            </a:avLst>
          </a:prstGeom>
          <a:solidFill>
            <a:srgbClr val="E2E3E9"/>
          </a:solidFill>
          <a:ln/>
        </p:spPr>
        <p:txBody>
          <a:bodyPr/>
          <a:lstStyle/>
          <a:p>
            <a:endParaRPr lang="en-US" sz="1500">
              <a:latin typeface="Alexandria" pitchFamily="2" charset="-78"/>
              <a:cs typeface="Alexandria" pitchFamily="2" charset="-78"/>
            </a:endParaRPr>
          </a:p>
        </p:txBody>
      </p:sp>
      <p:sp>
        <p:nvSpPr>
          <p:cNvPr id="16" name="Text 14"/>
          <p:cNvSpPr/>
          <p:nvPr/>
        </p:nvSpPr>
        <p:spPr>
          <a:xfrm>
            <a:off x="8750300" y="4357588"/>
            <a:ext cx="236240" cy="295275"/>
          </a:xfrm>
          <a:prstGeom prst="rect">
            <a:avLst/>
          </a:prstGeom>
          <a:noFill/>
          <a:ln/>
        </p:spPr>
        <p:txBody>
          <a:bodyPr wrap="none" lIns="0" tIns="0" rIns="0" bIns="0" rtlCol="0" anchor="t"/>
          <a:lstStyle/>
          <a:p>
            <a:pPr algn="r" rtl="1">
              <a:lnSpc>
                <a:spcPts val="1833"/>
              </a:lnSpc>
            </a:pPr>
            <a:r>
              <a:rPr lang="en-US" sz="1833" dirty="0">
                <a:solidFill>
                  <a:srgbClr val="5B5F71"/>
                </a:solidFill>
                <a:latin typeface="Alexandria" pitchFamily="2" charset="-78"/>
                <a:ea typeface="Instrument Sans Semi Bold" pitchFamily="34" charset="-122"/>
                <a:cs typeface="Alexandria" pitchFamily="2" charset="-78"/>
              </a:rPr>
              <a:t>3</a:t>
            </a:r>
            <a:endParaRPr lang="en-US" sz="1833" dirty="0">
              <a:latin typeface="Alexandria" pitchFamily="2" charset="-78"/>
              <a:cs typeface="Alexandria" pitchFamily="2" charset="-78"/>
            </a:endParaRPr>
          </a:p>
        </p:txBody>
      </p:sp>
      <p:sp>
        <p:nvSpPr>
          <p:cNvPr id="17" name="Text 15"/>
          <p:cNvSpPr/>
          <p:nvPr/>
        </p:nvSpPr>
        <p:spPr>
          <a:xfrm>
            <a:off x="9416554" y="4813895"/>
            <a:ext cx="1968897" cy="246063"/>
          </a:xfrm>
          <a:prstGeom prst="rect">
            <a:avLst/>
          </a:prstGeom>
          <a:noFill/>
          <a:ln/>
        </p:spPr>
        <p:txBody>
          <a:bodyPr wrap="none" lIns="0" tIns="0" rIns="0" bIns="0" rtlCol="0" anchor="t"/>
          <a:lstStyle/>
          <a:p>
            <a:pPr algn="r" rtl="1">
              <a:lnSpc>
                <a:spcPts val="1917"/>
              </a:lnSpc>
            </a:pPr>
            <a:r>
              <a:rPr lang="en-US" sz="1542" dirty="0">
                <a:solidFill>
                  <a:srgbClr val="5B5F71"/>
                </a:solidFill>
                <a:latin typeface="Alexandria" pitchFamily="2" charset="-78"/>
                <a:ea typeface="Instrument Sans Semi Bold" pitchFamily="34" charset="-122"/>
                <a:cs typeface="Alexandria" pitchFamily="2" charset="-78"/>
              </a:rPr>
              <a:t>الإشكالية</a:t>
            </a:r>
            <a:endParaRPr lang="en-US" sz="1542" dirty="0">
              <a:latin typeface="Alexandria" pitchFamily="2" charset="-78"/>
              <a:cs typeface="Alexandria" pitchFamily="2" charset="-78"/>
            </a:endParaRPr>
          </a:p>
        </p:txBody>
      </p:sp>
      <p:sp>
        <p:nvSpPr>
          <p:cNvPr id="18" name="Text 16"/>
          <p:cNvSpPr/>
          <p:nvPr/>
        </p:nvSpPr>
        <p:spPr>
          <a:xfrm>
            <a:off x="6252809" y="5116661"/>
            <a:ext cx="5231122" cy="1253828"/>
          </a:xfrm>
          <a:prstGeom prst="rect">
            <a:avLst/>
          </a:prstGeom>
          <a:noFill/>
          <a:ln/>
        </p:spPr>
        <p:txBody>
          <a:bodyPr wrap="square" lIns="0" tIns="0" rIns="0" bIns="0" rtlCol="0" anchor="t"/>
          <a:lstStyle/>
          <a:p>
            <a:pPr algn="just" rtl="1">
              <a:lnSpc>
                <a:spcPts val="1958"/>
              </a:lnSpc>
            </a:pPr>
            <a:r>
              <a:rPr lang="en-US" sz="1400" dirty="0">
                <a:solidFill>
                  <a:srgbClr val="5B5F71"/>
                </a:solidFill>
                <a:latin typeface="Alexandria" pitchFamily="2" charset="-78"/>
                <a:ea typeface="Instrument Sans Medium" pitchFamily="34" charset="-122"/>
                <a:cs typeface="Alexandria" pitchFamily="2" charset="-78"/>
              </a:rPr>
              <a:t>تعقيد أو تناقض في فهم ظاهرة معينة، أو وجود تفسيرات متضاربة لها. الإشكالية أكثر تعقيداً من المشكلة، وغالباً ما تتضمن عدة مشكلات فرعية. مثال: "التناقض بين حرية التعبير والمسؤولية الإعلامية في العصر الرقمي" يمثل إشكالية تحتوي على عدة مشكلات بحثية يمكن دراستها بشكل منفصل.</a:t>
            </a:r>
            <a:endParaRPr lang="en-US" sz="1400" dirty="0">
              <a:latin typeface="Alexandria" pitchFamily="2" charset="-78"/>
              <a:cs typeface="Alexandria" pitchFamily="2" charset="-78"/>
            </a:endParaRPr>
          </a:p>
        </p:txBody>
      </p:sp>
      <p:sp>
        <p:nvSpPr>
          <p:cNvPr id="19" name="Shape 17"/>
          <p:cNvSpPr/>
          <p:nvPr/>
        </p:nvSpPr>
        <p:spPr>
          <a:xfrm>
            <a:off x="630040" y="4253111"/>
            <a:ext cx="5387281" cy="2174082"/>
          </a:xfrm>
          <a:prstGeom prst="roundRect">
            <a:avLst>
              <a:gd name="adj" fmla="val 3043"/>
            </a:avLst>
          </a:prstGeom>
          <a:solidFill>
            <a:srgbClr val="FFFFFF">
              <a:alpha val="95000"/>
            </a:srgbClr>
          </a:solidFill>
          <a:ln w="22860">
            <a:solidFill>
              <a:srgbClr val="C8C9CF"/>
            </a:solidFill>
            <a:prstDash val="solid"/>
          </a:ln>
        </p:spPr>
        <p:txBody>
          <a:bodyPr/>
          <a:lstStyle/>
          <a:p>
            <a:endParaRPr lang="en-US" sz="1500">
              <a:latin typeface="Alexandria" pitchFamily="2" charset="-78"/>
              <a:cs typeface="Alexandria" pitchFamily="2" charset="-78"/>
            </a:endParaRPr>
          </a:p>
        </p:txBody>
      </p:sp>
      <p:sp>
        <p:nvSpPr>
          <p:cNvPr id="20" name="Shape 18"/>
          <p:cNvSpPr/>
          <p:nvPr/>
        </p:nvSpPr>
        <p:spPr>
          <a:xfrm>
            <a:off x="649090" y="4272161"/>
            <a:ext cx="5349181" cy="472480"/>
          </a:xfrm>
          <a:prstGeom prst="roundRect">
            <a:avLst>
              <a:gd name="adj" fmla="val 9164"/>
            </a:avLst>
          </a:prstGeom>
          <a:solidFill>
            <a:srgbClr val="E2E3E9"/>
          </a:solidFill>
          <a:ln/>
        </p:spPr>
        <p:txBody>
          <a:bodyPr/>
          <a:lstStyle/>
          <a:p>
            <a:endParaRPr lang="en-US" sz="1500">
              <a:latin typeface="Alexandria" pitchFamily="2" charset="-78"/>
              <a:cs typeface="Alexandria" pitchFamily="2" charset="-78"/>
            </a:endParaRPr>
          </a:p>
        </p:txBody>
      </p:sp>
      <p:sp>
        <p:nvSpPr>
          <p:cNvPr id="21" name="Text 19"/>
          <p:cNvSpPr/>
          <p:nvPr/>
        </p:nvSpPr>
        <p:spPr>
          <a:xfrm>
            <a:off x="3205559" y="4357588"/>
            <a:ext cx="236240" cy="295275"/>
          </a:xfrm>
          <a:prstGeom prst="rect">
            <a:avLst/>
          </a:prstGeom>
          <a:noFill/>
          <a:ln/>
        </p:spPr>
        <p:txBody>
          <a:bodyPr wrap="none" lIns="0" tIns="0" rIns="0" bIns="0" rtlCol="0" anchor="t"/>
          <a:lstStyle/>
          <a:p>
            <a:pPr algn="r" rtl="1">
              <a:lnSpc>
                <a:spcPts val="1833"/>
              </a:lnSpc>
            </a:pPr>
            <a:r>
              <a:rPr lang="en-US" sz="1833" dirty="0">
                <a:solidFill>
                  <a:srgbClr val="5B5F71"/>
                </a:solidFill>
                <a:latin typeface="Alexandria" pitchFamily="2" charset="-78"/>
                <a:ea typeface="Instrument Sans Semi Bold" pitchFamily="34" charset="-122"/>
                <a:cs typeface="Alexandria" pitchFamily="2" charset="-78"/>
              </a:rPr>
              <a:t>4</a:t>
            </a:r>
            <a:endParaRPr lang="en-US" sz="1833" dirty="0">
              <a:latin typeface="Alexandria" pitchFamily="2" charset="-78"/>
              <a:cs typeface="Alexandria" pitchFamily="2" charset="-78"/>
            </a:endParaRPr>
          </a:p>
        </p:txBody>
      </p:sp>
      <p:sp>
        <p:nvSpPr>
          <p:cNvPr id="22" name="Text 20"/>
          <p:cNvSpPr/>
          <p:nvPr/>
        </p:nvSpPr>
        <p:spPr>
          <a:xfrm>
            <a:off x="3871912" y="4813894"/>
            <a:ext cx="1968897" cy="246063"/>
          </a:xfrm>
          <a:prstGeom prst="rect">
            <a:avLst/>
          </a:prstGeom>
          <a:noFill/>
          <a:ln/>
        </p:spPr>
        <p:txBody>
          <a:bodyPr wrap="none" lIns="0" tIns="0" rIns="0" bIns="0" rtlCol="0" anchor="t"/>
          <a:lstStyle/>
          <a:p>
            <a:pPr algn="r" rtl="1">
              <a:lnSpc>
                <a:spcPts val="1917"/>
              </a:lnSpc>
            </a:pPr>
            <a:r>
              <a:rPr lang="en-US" sz="1542" dirty="0">
                <a:solidFill>
                  <a:srgbClr val="5B5F71"/>
                </a:solidFill>
                <a:latin typeface="Alexandria" pitchFamily="2" charset="-78"/>
                <a:ea typeface="Instrument Sans Semi Bold" pitchFamily="34" charset="-122"/>
                <a:cs typeface="Alexandria" pitchFamily="2" charset="-78"/>
              </a:rPr>
              <a:t>القضية</a:t>
            </a:r>
            <a:endParaRPr lang="en-US" sz="1542" dirty="0">
              <a:latin typeface="Alexandria" pitchFamily="2" charset="-78"/>
              <a:cs typeface="Alexandria" pitchFamily="2" charset="-78"/>
            </a:endParaRPr>
          </a:p>
        </p:txBody>
      </p:sp>
      <p:sp>
        <p:nvSpPr>
          <p:cNvPr id="23" name="Text 21"/>
          <p:cNvSpPr/>
          <p:nvPr/>
        </p:nvSpPr>
        <p:spPr>
          <a:xfrm>
            <a:off x="792968" y="5104228"/>
            <a:ext cx="5034260" cy="1008063"/>
          </a:xfrm>
          <a:prstGeom prst="rect">
            <a:avLst/>
          </a:prstGeom>
          <a:noFill/>
          <a:ln/>
        </p:spPr>
        <p:txBody>
          <a:bodyPr wrap="square" lIns="0" tIns="0" rIns="0" bIns="0" rtlCol="0" anchor="t"/>
          <a:lstStyle/>
          <a:p>
            <a:pPr algn="just" rtl="1">
              <a:lnSpc>
                <a:spcPts val="1958"/>
              </a:lnSpc>
            </a:pPr>
            <a:r>
              <a:rPr lang="en-US" sz="1400" dirty="0">
                <a:solidFill>
                  <a:srgbClr val="5B5F71"/>
                </a:solidFill>
                <a:latin typeface="Alexandria" pitchFamily="2" charset="-78"/>
                <a:ea typeface="Instrument Sans Medium" pitchFamily="34" charset="-122"/>
                <a:cs typeface="Alexandria" pitchFamily="2" charset="-78"/>
              </a:rPr>
              <a:t>موضوع نقاش عام أو جدل اجتماعي أو إعلامي، غالباً ما يرتبط بقيم ومواقف مختلفة. القضية قد تحتوي على عدة مشكلات بحثية. مثال: "قضية تنظيم المحتوى على منصات التواصل الاجتماعي" هي قضية عامة يمكن أن تتفرع منها عدة مشكلات بحثية محددة.</a:t>
            </a:r>
            <a:endParaRPr lang="en-US" sz="1400" dirty="0">
              <a:latin typeface="Alexandria" pitchFamily="2" charset="-78"/>
              <a:cs typeface="Alexandria" pitchFamily="2" charset="-78"/>
            </a:endParaRPr>
          </a:p>
        </p:txBody>
      </p:sp>
      <p:pic>
        <p:nvPicPr>
          <p:cNvPr id="25" name="Graphic 21">
            <a:extLst>
              <a:ext uri="{FF2B5EF4-FFF2-40B4-BE49-F238E27FC236}">
                <a16:creationId xmlns:a16="http://schemas.microsoft.com/office/drawing/2014/main" id="{9FAD5357-1CEC-A5B2-8413-0AAE2C0EA2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9405" y="43083"/>
            <a:ext cx="1704125" cy="79571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6520124" y="3682940"/>
            <a:ext cx="4113898" cy="707886"/>
          </a:xfrm>
          <a:prstGeom prst="rect">
            <a:avLst/>
          </a:prstGeom>
          <a:noFill/>
        </p:spPr>
        <p:txBody>
          <a:bodyPr wrap="square" rtlCol="0">
            <a:spAutoFit/>
          </a:bodyPr>
          <a:lstStyle/>
          <a:p>
            <a:pPr algn="ctr"/>
            <a:r>
              <a:rPr lang="ar-EG" sz="2000" b="1">
                <a:solidFill>
                  <a:srgbClr val="00B0F0"/>
                </a:solidFill>
                <a:latin typeface="Alexandria" pitchFamily="2" charset="-78"/>
                <a:cs typeface="Alexandria" pitchFamily="2" charset="-78"/>
              </a:rPr>
              <a:t>مصادر الحصول على المشكلة البحثية</a:t>
            </a:r>
            <a:endParaRPr lang="en-US" sz="2000" b="1" dirty="0">
              <a:solidFill>
                <a:srgbClr val="00B0F0"/>
              </a:solidFill>
              <a:latin typeface="Alexandria" pitchFamily="2" charset="-78"/>
              <a:cs typeface="Alexandria" pitchFamily="2" charset="-78"/>
            </a:endParaRPr>
          </a:p>
        </p:txBody>
      </p:sp>
      <p:sp>
        <p:nvSpPr>
          <p:cNvPr id="18" name="Rectangle 17"/>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2792549" y="1539927"/>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Placeholder 6" descr="A magnifying glass over a stack of papers&#10;&#10;AI-generated content may be incorrect.">
            <a:extLst>
              <a:ext uri="{FF2B5EF4-FFF2-40B4-BE49-F238E27FC236}">
                <a16:creationId xmlns:a16="http://schemas.microsoft.com/office/drawing/2014/main" id="{23E54537-8767-F84A-AEF4-F97ABFFC817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3237" b="33237"/>
          <a:stretch>
            <a:fillRect/>
          </a:stretch>
        </p:blipFill>
        <p:spPr/>
      </p:pic>
      <p:sp>
        <p:nvSpPr>
          <p:cNvPr id="9" name="TextBox 8">
            <a:extLst>
              <a:ext uri="{FF2B5EF4-FFF2-40B4-BE49-F238E27FC236}">
                <a16:creationId xmlns:a16="http://schemas.microsoft.com/office/drawing/2014/main" id="{FDFBDCDA-26C3-36C9-8645-E1F664FE9233}"/>
              </a:ext>
            </a:extLst>
          </p:cNvPr>
          <p:cNvSpPr txBox="1"/>
          <p:nvPr/>
        </p:nvSpPr>
        <p:spPr>
          <a:xfrm>
            <a:off x="1694985" y="2642839"/>
            <a:ext cx="3914078" cy="2313390"/>
          </a:xfrm>
          <a:prstGeom prst="rect">
            <a:avLst/>
          </a:prstGeom>
          <a:noFill/>
        </p:spPr>
        <p:txBody>
          <a:bodyPr wrap="square" rtlCol="0">
            <a:spAutoFit/>
          </a:bodyPr>
          <a:lstStyle/>
          <a:p>
            <a:pPr algn="just" rtl="1">
              <a:lnSpc>
                <a:spcPts val="2500"/>
              </a:lnSpc>
            </a:pPr>
            <a:r>
              <a:rPr lang="en-US">
                <a:solidFill>
                  <a:srgbClr val="5B5F71"/>
                </a:solidFill>
                <a:latin typeface="Alexandria" pitchFamily="2" charset="-78"/>
                <a:ea typeface="Instrument Sans Medium" pitchFamily="34" charset="-122"/>
                <a:cs typeface="Alexandria" pitchFamily="2" charset="-78"/>
              </a:rPr>
              <a:t>اكتشاف مشكلة بحثية جيدة هو فن يتطلب يقظة علمية، وقراءة واسعة، وقدرة على التحليل والتفكير النقدي. المشكلات البحثية لا تظهر من فراغ، بل تنبع من مصادر متعددة يجب على الباحث أن يكون على دراية بها وأن يستثمرها بشكل فعال.</a:t>
            </a:r>
            <a:endParaRPr lang="en-US"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14F7BDB6-5CD4-107C-8AEE-3F1FF29A1D5B}"/>
              </a:ext>
            </a:extLst>
          </p:cNvPr>
          <p:cNvSpPr txBox="1"/>
          <p:nvPr/>
        </p:nvSpPr>
        <p:spPr>
          <a:xfrm>
            <a:off x="6374049" y="4585810"/>
            <a:ext cx="4955591" cy="1992790"/>
          </a:xfrm>
          <a:prstGeom prst="rect">
            <a:avLst/>
          </a:prstGeom>
          <a:noFill/>
        </p:spPr>
        <p:txBody>
          <a:bodyPr wrap="square" rtlCol="0">
            <a:spAutoFit/>
          </a:bodyPr>
          <a:lstStyle/>
          <a:p>
            <a:pPr algn="just" rtl="1">
              <a:lnSpc>
                <a:spcPts val="2500"/>
              </a:lnSpc>
            </a:pPr>
            <a:r>
              <a:rPr lang="ar-EG">
                <a:solidFill>
                  <a:srgbClr val="5B5F71"/>
                </a:solidFill>
                <a:latin typeface="Alexandria" pitchFamily="2" charset="-78"/>
                <a:ea typeface="Instrument Sans Medium" pitchFamily="34" charset="-122"/>
                <a:cs typeface="Alexandria" pitchFamily="2" charset="-78"/>
              </a:rPr>
              <a:t>في مجال الدراسات الإعلامية، تتميز المصادر بالتنوع والثراء، نظراً لطبيعة المجال الديناميكية وارتباطه الوثيق بالواقع الاجتماعي والتكنولوجي المتغير. يحتاج الباحث إلى أن يكون منتبهاً للتطورات الجارية في الميدان الإعلامي، وأن يربطها بالنظريات والمناهج البحثية المتاحة.</a:t>
            </a:r>
          </a:p>
        </p:txBody>
      </p:sp>
    </p:spTree>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A7FA5B-2AAD-0CEB-40A5-55818298340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3816BC-E01E-5649-55B9-6469213E6AF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849EE88-F597-7199-31F3-47DB4104AA1B}"/>
              </a:ext>
            </a:extLst>
          </p:cNvPr>
          <p:cNvSpPr/>
          <p:nvPr/>
        </p:nvSpPr>
        <p:spPr>
          <a:xfrm>
            <a:off x="8607914" y="546619"/>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C9D269B-C9C3-703B-699A-29F0BBA76C71}"/>
              </a:ext>
            </a:extLst>
          </p:cNvPr>
          <p:cNvSpPr/>
          <p:nvPr/>
        </p:nvSpPr>
        <p:spPr>
          <a:xfrm>
            <a:off x="334537" y="962347"/>
            <a:ext cx="11546287" cy="5159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DC1AD6B2-263E-573C-369B-808EEF05A6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5BE50E1-2085-F4E4-77AC-8671DC93ED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F52EE6-4A2E-775F-B847-A03B2EDB3AAF}"/>
              </a:ext>
            </a:extLst>
          </p:cNvPr>
          <p:cNvSpPr txBox="1"/>
          <p:nvPr/>
        </p:nvSpPr>
        <p:spPr>
          <a:xfrm>
            <a:off x="2083236" y="307355"/>
            <a:ext cx="6384072" cy="620683"/>
          </a:xfrm>
          <a:prstGeom prst="rect">
            <a:avLst/>
          </a:prstGeom>
          <a:noFill/>
        </p:spPr>
        <p:txBody>
          <a:bodyPr wrap="square">
            <a:spAutoFit/>
          </a:bodyPr>
          <a:lstStyle/>
          <a:p>
            <a:pPr marL="0" indent="0" algn="r" rtl="1">
              <a:lnSpc>
                <a:spcPts val="4850"/>
              </a:lnSpc>
              <a:buNone/>
            </a:pPr>
            <a:r>
              <a:rPr lang="en-US" b="1">
                <a:solidFill>
                  <a:srgbClr val="505468"/>
                </a:solidFill>
                <a:latin typeface="Alexandria" pitchFamily="2" charset="-78"/>
                <a:ea typeface="Instrument Sans Semi Bold" pitchFamily="34" charset="-122"/>
                <a:cs typeface="Alexandria" pitchFamily="2" charset="-78"/>
              </a:rPr>
              <a:t>مصادر المشكلة البحثية في الدراسات الإعلامية</a:t>
            </a:r>
            <a:endParaRPr lang="en-US" b="1" dirty="0">
              <a:latin typeface="Alexandria" pitchFamily="2" charset="-78"/>
              <a:cs typeface="Alexandria" pitchFamily="2" charset="-78"/>
            </a:endParaRPr>
          </a:p>
        </p:txBody>
      </p:sp>
      <p:grpSp>
        <p:nvGrpSpPr>
          <p:cNvPr id="6" name="Group 5">
            <a:extLst>
              <a:ext uri="{FF2B5EF4-FFF2-40B4-BE49-F238E27FC236}">
                <a16:creationId xmlns:a16="http://schemas.microsoft.com/office/drawing/2014/main" id="{5E682CC5-0ADB-A2FA-95BA-7AE6A58C720B}"/>
              </a:ext>
            </a:extLst>
          </p:cNvPr>
          <p:cNvGrpSpPr/>
          <p:nvPr/>
        </p:nvGrpSpPr>
        <p:grpSpPr>
          <a:xfrm>
            <a:off x="358774" y="1190178"/>
            <a:ext cx="11296109" cy="4705475"/>
            <a:chOff x="584567" y="3054643"/>
            <a:chExt cx="13252043" cy="5719699"/>
          </a:xfrm>
        </p:grpSpPr>
        <p:sp>
          <p:nvSpPr>
            <p:cNvPr id="7" name="Text 1">
              <a:extLst>
                <a:ext uri="{FF2B5EF4-FFF2-40B4-BE49-F238E27FC236}">
                  <a16:creationId xmlns:a16="http://schemas.microsoft.com/office/drawing/2014/main" id="{95BDA314-7CC7-225C-D61B-1D9ABD5FB803}"/>
                </a:ext>
              </a:extLst>
            </p:cNvPr>
            <p:cNvSpPr/>
            <p:nvPr/>
          </p:nvSpPr>
          <p:spPr>
            <a:xfrm>
              <a:off x="11058822" y="3083239"/>
              <a:ext cx="2480905" cy="310158"/>
            </a:xfrm>
            <a:prstGeom prst="rect">
              <a:avLst/>
            </a:prstGeom>
            <a:ln/>
          </p:spPr>
          <p:style>
            <a:lnRef idx="1">
              <a:schemeClr val="accent5"/>
            </a:lnRef>
            <a:fillRef idx="2">
              <a:schemeClr val="accent5"/>
            </a:fillRef>
            <a:effectRef idx="1">
              <a:schemeClr val="accent5"/>
            </a:effectRef>
            <a:fontRef idx="minor">
              <a:schemeClr val="dk1"/>
            </a:fontRef>
          </p:style>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الميدان التخصصي</a:t>
              </a:r>
              <a:endParaRPr lang="en-US"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69D6BF46-F333-4610-8CD8-20C14CDED1AA}"/>
                </a:ext>
              </a:extLst>
            </p:cNvPr>
            <p:cNvSpPr/>
            <p:nvPr/>
          </p:nvSpPr>
          <p:spPr>
            <a:xfrm>
              <a:off x="10761940" y="3508058"/>
              <a:ext cx="3074670" cy="5266284"/>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قضايا الإعلام </a:t>
              </a:r>
              <a:r>
                <a:rPr lang="en-US" sz="1600">
                  <a:solidFill>
                    <a:srgbClr val="5B5F71"/>
                  </a:solidFill>
                  <a:latin typeface="Alexandria" pitchFamily="2" charset="-78"/>
                  <a:ea typeface="Instrument Sans Medium" pitchFamily="34" charset="-122"/>
                  <a:cs typeface="Alexandria" pitchFamily="2" charset="-78"/>
                </a:rPr>
                <a:t>والاتصال الراهنة</a:t>
              </a:r>
              <a:r>
                <a:rPr lang="ar-EG" sz="1600">
                  <a:solidFill>
                    <a:srgbClr val="5B5F71"/>
                  </a:solidFill>
                  <a:latin typeface="Alexandria" pitchFamily="2" charset="-78"/>
                  <a:ea typeface="Instrument Sans Medium" pitchFamily="34" charset="-122"/>
                  <a:cs typeface="Alexandria" pitchFamily="2" charset="-78"/>
                </a:rPr>
                <a:t>، </a:t>
              </a:r>
              <a:r>
                <a:rPr lang="en-US" sz="1600">
                  <a:solidFill>
                    <a:srgbClr val="5B5F71"/>
                  </a:solidFill>
                  <a:latin typeface="Alexandria" pitchFamily="2" charset="-78"/>
                  <a:ea typeface="Instrument Sans Medium" pitchFamily="34" charset="-122"/>
                  <a:cs typeface="Alexandria" pitchFamily="2" charset="-78"/>
                </a:rPr>
                <a:t>التطورات </a:t>
              </a:r>
              <a:r>
                <a:rPr lang="en-US" sz="1600" dirty="0">
                  <a:solidFill>
                    <a:srgbClr val="5B5F71"/>
                  </a:solidFill>
                  <a:latin typeface="Alexandria" pitchFamily="2" charset="-78"/>
                  <a:ea typeface="Instrument Sans Medium" pitchFamily="34" charset="-122"/>
                  <a:cs typeface="Alexandria" pitchFamily="2" charset="-78"/>
                </a:rPr>
                <a:t>التكنولوجية، الممارسات المهنية الجديدة، التحولات في أنماط الاستهلاك الإعلامي، والتحديات التي تواجه المؤسسات الإعلامية</a:t>
              </a:r>
              <a:r>
                <a:rPr lang="en-US" sz="1600">
                  <a:solidFill>
                    <a:srgbClr val="5B5F71"/>
                  </a:solidFill>
                  <a:latin typeface="Alexandria" pitchFamily="2" charset="-78"/>
                  <a:ea typeface="Instrument Sans Medium" pitchFamily="34" charset="-122"/>
                  <a:cs typeface="Alexandria" pitchFamily="2" charset="-78"/>
                </a:rPr>
                <a:t>. </a:t>
              </a:r>
              <a:endParaRPr lang="ar-EG" sz="1600">
                <a:solidFill>
                  <a:srgbClr val="5B5F71"/>
                </a:solidFill>
                <a:latin typeface="Alexandria" pitchFamily="2" charset="-78"/>
                <a:ea typeface="Instrument Sans Medium" pitchFamily="34" charset="-122"/>
                <a:cs typeface="Alexandria" pitchFamily="2" charset="-78"/>
              </a:endParaRPr>
            </a:p>
            <a:p>
              <a:pPr marL="0" indent="0" algn="just" rtl="1">
                <a:lnSpc>
                  <a:spcPts val="2500"/>
                </a:lnSpc>
                <a:buNone/>
              </a:pPr>
              <a:r>
                <a:rPr lang="en-US" sz="1600">
                  <a:solidFill>
                    <a:srgbClr val="5B5F71"/>
                  </a:solidFill>
                  <a:latin typeface="Alexandria" pitchFamily="2" charset="-78"/>
                  <a:ea typeface="Instrument Sans Medium" pitchFamily="34" charset="-122"/>
                  <a:cs typeface="Alexandria" pitchFamily="2" charset="-78"/>
                </a:rPr>
                <a:t>مثال</a:t>
              </a:r>
              <a:r>
                <a:rPr lang="ar-EG" sz="1600">
                  <a:solidFill>
                    <a:srgbClr val="5B5F71"/>
                  </a:solidFill>
                  <a:latin typeface="Alexandria" pitchFamily="2" charset="-78"/>
                  <a:ea typeface="Instrument Sans Medium" pitchFamily="34" charset="-122"/>
                  <a:cs typeface="Alexandria" pitchFamily="2" charset="-78"/>
                </a:rPr>
                <a:t>:</a:t>
              </a:r>
              <a:r>
                <a:rPr lang="en-US" sz="1600">
                  <a:solidFill>
                    <a:srgbClr val="5B5F71"/>
                  </a:solidFill>
                  <a:latin typeface="Alexandria" pitchFamily="2" charset="-78"/>
                  <a:ea typeface="Instrument Sans Medium" pitchFamily="34" charset="-122"/>
                  <a:cs typeface="Alexandria" pitchFamily="2" charset="-78"/>
                </a:rPr>
                <a:t> </a:t>
              </a:r>
              <a:r>
                <a:rPr lang="en-US" sz="1600" dirty="0">
                  <a:solidFill>
                    <a:srgbClr val="5B5F71"/>
                  </a:solidFill>
                  <a:latin typeface="Alexandria" pitchFamily="2" charset="-78"/>
                  <a:ea typeface="Instrument Sans Medium" pitchFamily="34" charset="-122"/>
                  <a:cs typeface="Alexandria" pitchFamily="2" charset="-78"/>
                </a:rPr>
                <a:t>التحول الرقمي في الصحافة التقليدية، استخدام الذكاء الاصطناعي في إنتاج المحتوى، أو تأثير البث المباشر على الممارسة الإخبارية.</a:t>
              </a:r>
              <a:endParaRPr lang="en-US" sz="1600"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BE9D740D-F75C-8482-EB62-70313A9DCDC1}"/>
                </a:ext>
              </a:extLst>
            </p:cNvPr>
            <p:cNvSpPr/>
            <p:nvPr/>
          </p:nvSpPr>
          <p:spPr>
            <a:xfrm>
              <a:off x="7399046" y="3054643"/>
              <a:ext cx="3102649" cy="276964"/>
            </a:xfrm>
            <a:prstGeom prst="rect">
              <a:avLst/>
            </a:prstGeom>
            <a:ln/>
          </p:spPr>
          <p:style>
            <a:lnRef idx="1">
              <a:schemeClr val="accent5"/>
            </a:lnRef>
            <a:fillRef idx="2">
              <a:schemeClr val="accent5"/>
            </a:fillRef>
            <a:effectRef idx="1">
              <a:schemeClr val="accent5"/>
            </a:effectRef>
            <a:fontRef idx="minor">
              <a:schemeClr val="dk1"/>
            </a:fontRef>
          </p:style>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الأدبيات والدراسات السابقة</a:t>
              </a:r>
              <a:endParaRPr lang="en-US"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213106F3-6E45-4863-81D7-712C88A8BA14}"/>
                </a:ext>
              </a:extLst>
            </p:cNvPr>
            <p:cNvSpPr/>
            <p:nvPr/>
          </p:nvSpPr>
          <p:spPr>
            <a:xfrm>
              <a:off x="7439263" y="3508057"/>
              <a:ext cx="3074670" cy="5266285"/>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مراجعة الدراسات السابقة تكشف عن ثغرات معرفية، ونقاط ضعف منهجية، وتساؤلات لم تتم الإجابة عنها، وتوصيات ببحوث مستقبلية. القراءة النقدية للأدبيات تساعد الباحث على تحديد مجالات تحتاج إلى مزيد من البحث، أو مشكلات تحتاج إلى معالجة من زوايا جديدة أو بمناهج مختلفة.</a:t>
              </a:r>
              <a:endParaRPr lang="en-US" sz="1600"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A2FFFE03-A26B-B410-D3B1-FEBD27D7737D}"/>
                </a:ext>
              </a:extLst>
            </p:cNvPr>
            <p:cNvSpPr/>
            <p:nvPr/>
          </p:nvSpPr>
          <p:spPr>
            <a:xfrm>
              <a:off x="4413468" y="3078837"/>
              <a:ext cx="2480905" cy="310158"/>
            </a:xfrm>
            <a:prstGeom prst="rect">
              <a:avLst/>
            </a:prstGeom>
            <a:ln/>
          </p:spPr>
          <p:style>
            <a:lnRef idx="1">
              <a:schemeClr val="accent5"/>
            </a:lnRef>
            <a:fillRef idx="2">
              <a:schemeClr val="accent5"/>
            </a:fillRef>
            <a:effectRef idx="1">
              <a:schemeClr val="accent5"/>
            </a:effectRef>
            <a:fontRef idx="minor">
              <a:schemeClr val="dk1"/>
            </a:fontRef>
          </p:style>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الملاحظة الميدانية</a:t>
              </a:r>
              <a:endParaRPr lang="en-US" dirty="0">
                <a:latin typeface="Alexandria" pitchFamily="2" charset="-78"/>
                <a:cs typeface="Alexandria" pitchFamily="2" charset="-78"/>
              </a:endParaRPr>
            </a:p>
          </p:txBody>
        </p:sp>
        <p:sp>
          <p:nvSpPr>
            <p:cNvPr id="12" name="Text 6">
              <a:extLst>
                <a:ext uri="{FF2B5EF4-FFF2-40B4-BE49-F238E27FC236}">
                  <a16:creationId xmlns:a16="http://schemas.microsoft.com/office/drawing/2014/main" id="{6C161E46-A341-CD8C-C9AA-CE7BE80F5F88}"/>
                </a:ext>
              </a:extLst>
            </p:cNvPr>
            <p:cNvSpPr/>
            <p:nvPr/>
          </p:nvSpPr>
          <p:spPr>
            <a:xfrm>
              <a:off x="4116586" y="3508058"/>
              <a:ext cx="3074670" cy="5266284"/>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الاحتكاك المباشر بالواقع الإعلامي يكشف عن ظواهر جديدة أو متغيرة لم تحظ بالاهتمام البحثي الكافي. زيارة المؤسسات الإعلامية، متابعة الممارسات المهنية، والتفاعل مع العاملين في المجال الإعلامي توفر مصدراً غنياً للأفكار البحثية. الباحث اليقظ يستطيع أن يلتقط إشارات ومؤشرات على مشكلات جديرة بالدراسة.</a:t>
              </a:r>
              <a:endParaRPr lang="en-US" sz="1600"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7496F354-6ACD-59FE-63F7-71BFBA9F6A3A}"/>
                </a:ext>
              </a:extLst>
            </p:cNvPr>
            <p:cNvSpPr/>
            <p:nvPr/>
          </p:nvSpPr>
          <p:spPr>
            <a:xfrm>
              <a:off x="584567" y="3054643"/>
              <a:ext cx="3493236" cy="310158"/>
            </a:xfrm>
            <a:prstGeom prst="rect">
              <a:avLst/>
            </a:prstGeom>
            <a:ln/>
          </p:spPr>
          <p:style>
            <a:lnRef idx="1">
              <a:schemeClr val="accent5"/>
            </a:lnRef>
            <a:fillRef idx="2">
              <a:schemeClr val="accent5"/>
            </a:fillRef>
            <a:effectRef idx="1">
              <a:schemeClr val="accent5"/>
            </a:effectRef>
            <a:fontRef idx="minor">
              <a:schemeClr val="dk1"/>
            </a:fontRef>
          </p:style>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النقاشات الأكاديمية والمهنية</a:t>
              </a:r>
              <a:endParaRPr lang="en-US" dirty="0">
                <a:latin typeface="Alexandria" pitchFamily="2" charset="-78"/>
                <a:cs typeface="Alexandria" pitchFamily="2" charset="-78"/>
              </a:endParaRPr>
            </a:p>
          </p:txBody>
        </p:sp>
        <p:sp>
          <p:nvSpPr>
            <p:cNvPr id="14" name="Text 8">
              <a:extLst>
                <a:ext uri="{FF2B5EF4-FFF2-40B4-BE49-F238E27FC236}">
                  <a16:creationId xmlns:a16="http://schemas.microsoft.com/office/drawing/2014/main" id="{B6F2C55C-87B2-ED6E-9A6F-68D2CDF98328}"/>
                </a:ext>
              </a:extLst>
            </p:cNvPr>
            <p:cNvSpPr/>
            <p:nvPr/>
          </p:nvSpPr>
          <p:spPr>
            <a:xfrm>
              <a:off x="793790" y="3508057"/>
              <a:ext cx="3074789" cy="5266285"/>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المؤتمرات والندوات وورش العمل، والنقاشات بين الأكاديميين والممارسين، تطرح قضايا وإشكاليات تحتاج إلى بحث علمي. التفاعل مع الزملاء والخبراء، والاستماع إلى وجهات نظر متنوعة، يساعد على بلورة أفكار بحثية واكتشاف مشكلات لم تكن واضحة من قبل.</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37131712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5E9329-C821-59D2-5591-8B21981763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8A33FDB-BBDD-ABFC-0DD7-3CC9FF4DAB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34ECF0A-BF2E-B9E3-C39C-29D4BF275CAC}"/>
              </a:ext>
            </a:extLst>
          </p:cNvPr>
          <p:cNvSpPr/>
          <p:nvPr/>
        </p:nvSpPr>
        <p:spPr>
          <a:xfrm>
            <a:off x="8607914" y="546619"/>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1E09B86-6BB7-18F4-76C2-B46684CFFEE2}"/>
              </a:ext>
            </a:extLst>
          </p:cNvPr>
          <p:cNvSpPr/>
          <p:nvPr/>
        </p:nvSpPr>
        <p:spPr>
          <a:xfrm>
            <a:off x="334537" y="962347"/>
            <a:ext cx="11775687" cy="5159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8117B726-7E44-588D-8E5E-CD1C5BF02D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531AB56-45EB-88A2-4D53-6CAB0FC433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DC44D5D-3876-161B-120B-F36CB8C8366B}"/>
              </a:ext>
            </a:extLst>
          </p:cNvPr>
          <p:cNvSpPr txBox="1"/>
          <p:nvPr/>
        </p:nvSpPr>
        <p:spPr>
          <a:xfrm>
            <a:off x="1203207" y="307387"/>
            <a:ext cx="6384072" cy="620619"/>
          </a:xfrm>
          <a:prstGeom prst="rect">
            <a:avLst/>
          </a:prstGeom>
          <a:noFill/>
        </p:spPr>
        <p:txBody>
          <a:bodyPr wrap="square">
            <a:spAutoFit/>
          </a:bodyPr>
          <a:lstStyle/>
          <a:p>
            <a:pPr marL="0" indent="0" algn="r" rtl="1">
              <a:lnSpc>
                <a:spcPts val="4850"/>
              </a:lnSpc>
              <a:buNone/>
            </a:pPr>
            <a:r>
              <a:rPr lang="en-US">
                <a:solidFill>
                  <a:srgbClr val="505468"/>
                </a:solidFill>
                <a:latin typeface="Alexandria" pitchFamily="2" charset="-78"/>
                <a:ea typeface="Instrument Sans Semi Bold" pitchFamily="34" charset="-122"/>
                <a:cs typeface="Alexandria" pitchFamily="2" charset="-78"/>
              </a:rPr>
              <a:t>كيف نكتشف المشكلة البحثية؟</a:t>
            </a:r>
            <a:endParaRPr lang="en-US" dirty="0">
              <a:latin typeface="Alexandria" pitchFamily="2" charset="-78"/>
              <a:cs typeface="Alexandria" pitchFamily="2" charset="-78"/>
            </a:endParaRPr>
          </a:p>
        </p:txBody>
      </p:sp>
      <p:sp>
        <p:nvSpPr>
          <p:cNvPr id="6" name="Text 1">
            <a:extLst>
              <a:ext uri="{FF2B5EF4-FFF2-40B4-BE49-F238E27FC236}">
                <a16:creationId xmlns:a16="http://schemas.microsoft.com/office/drawing/2014/main" id="{36AE7381-40B8-BA1E-B045-BE7844AC31C3}"/>
              </a:ext>
            </a:extLst>
          </p:cNvPr>
          <p:cNvSpPr/>
          <p:nvPr/>
        </p:nvSpPr>
        <p:spPr>
          <a:xfrm>
            <a:off x="646126" y="1019056"/>
            <a:ext cx="11195823" cy="1053790"/>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اكتشاف مشكلة بحثية جيدة ليس عملية عشوائية، بل يتطلب منهجية واضحة واستراتيجيات محددة. الباحث الناجح هو من يطور لديه حساسية علمية تمكنه من التقاط الإشارات البحثية من مصادر متعددة، ومن ثم تحويلها إلى مشكلات بحثية قابلة للدراسة.</a:t>
            </a:r>
            <a:endParaRPr lang="en-US" sz="1600" dirty="0">
              <a:latin typeface="Alexandria" pitchFamily="2" charset="-78"/>
              <a:cs typeface="Alexandria" pitchFamily="2" charset="-78"/>
            </a:endParaRPr>
          </a:p>
        </p:txBody>
      </p:sp>
      <p:grpSp>
        <p:nvGrpSpPr>
          <p:cNvPr id="7" name="Group 6">
            <a:extLst>
              <a:ext uri="{FF2B5EF4-FFF2-40B4-BE49-F238E27FC236}">
                <a16:creationId xmlns:a16="http://schemas.microsoft.com/office/drawing/2014/main" id="{BEEEDDED-A4D8-2C44-6463-BF44CF071F14}"/>
              </a:ext>
            </a:extLst>
          </p:cNvPr>
          <p:cNvGrpSpPr/>
          <p:nvPr/>
        </p:nvGrpSpPr>
        <p:grpSpPr>
          <a:xfrm>
            <a:off x="483221" y="1634194"/>
            <a:ext cx="11397604" cy="4261457"/>
            <a:chOff x="793790" y="2804517"/>
            <a:chExt cx="13042821" cy="4883860"/>
          </a:xfrm>
        </p:grpSpPr>
        <p:sp>
          <p:nvSpPr>
            <p:cNvPr id="8" name="Text 2">
              <a:extLst>
                <a:ext uri="{FF2B5EF4-FFF2-40B4-BE49-F238E27FC236}">
                  <a16:creationId xmlns:a16="http://schemas.microsoft.com/office/drawing/2014/main" id="{AE0DBDBD-8210-B94D-7FD2-D7F3489C8C6C}"/>
                </a:ext>
              </a:extLst>
            </p:cNvPr>
            <p:cNvSpPr/>
            <p:nvPr/>
          </p:nvSpPr>
          <p:spPr>
            <a:xfrm>
              <a:off x="13638252" y="2804517"/>
              <a:ext cx="198358" cy="248007"/>
            </a:xfrm>
            <a:prstGeom prst="rect">
              <a:avLst/>
            </a:prstGeom>
            <a:noFill/>
            <a:ln/>
          </p:spPr>
          <p:txBody>
            <a:bodyPr wrap="none" lIns="0" tIns="0" rIns="0" bIns="0" rtlCol="0" anchor="t"/>
            <a:lstStyle/>
            <a:p>
              <a:pPr marL="0" indent="0" algn="l" rtl="1">
                <a:lnSpc>
                  <a:spcPts val="2500"/>
                </a:lnSpc>
                <a:buNone/>
              </a:pPr>
              <a:r>
                <a:rPr lang="en-US" dirty="0">
                  <a:solidFill>
                    <a:srgbClr val="5B5F71"/>
                  </a:solidFill>
                  <a:latin typeface="Alexandria" pitchFamily="2" charset="-78"/>
                  <a:ea typeface="Instrument Sans Light" pitchFamily="34" charset="-122"/>
                  <a:cs typeface="Alexandria" pitchFamily="2" charset="-78"/>
                </a:rPr>
                <a:t>01</a:t>
              </a:r>
              <a:endParaRPr lang="en-US" dirty="0">
                <a:latin typeface="Alexandria" pitchFamily="2" charset="-78"/>
                <a:cs typeface="Alexandria" pitchFamily="2" charset="-78"/>
              </a:endParaRPr>
            </a:p>
          </p:txBody>
        </p:sp>
        <p:pic>
          <p:nvPicPr>
            <p:cNvPr id="9" name="Image 0" descr="preencoded.png">
              <a:extLst>
                <a:ext uri="{FF2B5EF4-FFF2-40B4-BE49-F238E27FC236}">
                  <a16:creationId xmlns:a16="http://schemas.microsoft.com/office/drawing/2014/main" id="{77F676C7-FCE2-EAC2-1B86-F1670303CAA8}"/>
                </a:ext>
              </a:extLst>
            </p:cNvPr>
            <p:cNvPicPr>
              <a:picLocks noChangeAspect="1"/>
            </p:cNvPicPr>
            <p:nvPr/>
          </p:nvPicPr>
          <p:blipFill>
            <a:blip r:embed="rId3"/>
            <a:stretch>
              <a:fillRect/>
            </a:stretch>
          </p:blipFill>
          <p:spPr>
            <a:xfrm>
              <a:off x="7414379" y="3118842"/>
              <a:ext cx="6422231" cy="22860"/>
            </a:xfrm>
            <a:prstGeom prst="rect">
              <a:avLst/>
            </a:prstGeom>
          </p:spPr>
        </p:pic>
        <p:sp>
          <p:nvSpPr>
            <p:cNvPr id="10" name="Text 3">
              <a:extLst>
                <a:ext uri="{FF2B5EF4-FFF2-40B4-BE49-F238E27FC236}">
                  <a16:creationId xmlns:a16="http://schemas.microsoft.com/office/drawing/2014/main" id="{9644327F-DD7D-D722-FA8D-66307F9D70C5}"/>
                </a:ext>
              </a:extLst>
            </p:cNvPr>
            <p:cNvSpPr/>
            <p:nvPr/>
          </p:nvSpPr>
          <p:spPr>
            <a:xfrm>
              <a:off x="10704732" y="3260765"/>
              <a:ext cx="3131879" cy="357384"/>
            </a:xfrm>
            <a:prstGeom prst="rect">
              <a:avLst/>
            </a:prstGeom>
            <a:ln/>
          </p:spPr>
          <p:style>
            <a:lnRef idx="1">
              <a:schemeClr val="accent1"/>
            </a:lnRef>
            <a:fillRef idx="2">
              <a:schemeClr val="accent1"/>
            </a:fillRef>
            <a:effectRef idx="1">
              <a:schemeClr val="accent1"/>
            </a:effectRef>
            <a:fontRef idx="minor">
              <a:schemeClr val="dk1"/>
            </a:fontRef>
          </p:style>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القراءة المعمقة والنقدية</a:t>
              </a:r>
              <a:endParaRPr lang="en-US"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DADB4BFB-49BB-8792-91EF-40BBB3B274E7}"/>
                </a:ext>
              </a:extLst>
            </p:cNvPr>
            <p:cNvSpPr/>
            <p:nvPr/>
          </p:nvSpPr>
          <p:spPr>
            <a:xfrm>
              <a:off x="7414379" y="3692962"/>
              <a:ext cx="6422231" cy="1716375"/>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لا تقتصر على قراءة سريعة للمصادر، بل تتطلب قراءة تحليلية تسعى لفهم السياق النظري، وتحديد الفجوات المعرفية، وتقييم جودة المناهج المستخدمة. اسأل نفسك دائماً: ما الذي لم يتم دراسته بعد؟ ما الجوانب التي تحتاج إلى مزيد من البحث؟ هل هناك تناقضات في النتائج؟</a:t>
              </a:r>
              <a:endParaRPr lang="en-US" sz="1600"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FF75CC4D-D94A-D2B3-668F-6C0909FF0E92}"/>
                </a:ext>
              </a:extLst>
            </p:cNvPr>
            <p:cNvSpPr/>
            <p:nvPr/>
          </p:nvSpPr>
          <p:spPr>
            <a:xfrm>
              <a:off x="7017663" y="2804517"/>
              <a:ext cx="198358" cy="248007"/>
            </a:xfrm>
            <a:prstGeom prst="rect">
              <a:avLst/>
            </a:prstGeom>
            <a:noFill/>
            <a:ln/>
          </p:spPr>
          <p:txBody>
            <a:bodyPr wrap="none" lIns="0" tIns="0" rIns="0" bIns="0" rtlCol="0" anchor="t"/>
            <a:lstStyle/>
            <a:p>
              <a:pPr marL="0" indent="0" algn="l" rtl="1">
                <a:lnSpc>
                  <a:spcPts val="2500"/>
                </a:lnSpc>
                <a:buNone/>
              </a:pPr>
              <a:r>
                <a:rPr lang="en-US" dirty="0">
                  <a:solidFill>
                    <a:srgbClr val="5B5F71"/>
                  </a:solidFill>
                  <a:latin typeface="Alexandria" pitchFamily="2" charset="-78"/>
                  <a:ea typeface="Instrument Sans Light" pitchFamily="34" charset="-122"/>
                  <a:cs typeface="Alexandria" pitchFamily="2" charset="-78"/>
                </a:rPr>
                <a:t>02</a:t>
              </a:r>
              <a:endParaRPr lang="en-US" dirty="0">
                <a:latin typeface="Alexandria" pitchFamily="2" charset="-78"/>
                <a:cs typeface="Alexandria" pitchFamily="2" charset="-78"/>
              </a:endParaRPr>
            </a:p>
          </p:txBody>
        </p:sp>
        <p:pic>
          <p:nvPicPr>
            <p:cNvPr id="13" name="Image 1" descr="preencoded.png">
              <a:extLst>
                <a:ext uri="{FF2B5EF4-FFF2-40B4-BE49-F238E27FC236}">
                  <a16:creationId xmlns:a16="http://schemas.microsoft.com/office/drawing/2014/main" id="{4154AD8E-97F8-3ED1-7380-8A2AB1EDDEB7}"/>
                </a:ext>
              </a:extLst>
            </p:cNvPr>
            <p:cNvPicPr>
              <a:picLocks noChangeAspect="1"/>
            </p:cNvPicPr>
            <p:nvPr/>
          </p:nvPicPr>
          <p:blipFill>
            <a:blip r:embed="rId3"/>
            <a:stretch>
              <a:fillRect/>
            </a:stretch>
          </p:blipFill>
          <p:spPr>
            <a:xfrm>
              <a:off x="793790" y="3118842"/>
              <a:ext cx="6422231" cy="22860"/>
            </a:xfrm>
            <a:prstGeom prst="rect">
              <a:avLst/>
            </a:prstGeom>
          </p:spPr>
        </p:pic>
        <p:sp>
          <p:nvSpPr>
            <p:cNvPr id="14" name="Text 6">
              <a:extLst>
                <a:ext uri="{FF2B5EF4-FFF2-40B4-BE49-F238E27FC236}">
                  <a16:creationId xmlns:a16="http://schemas.microsoft.com/office/drawing/2014/main" id="{14424563-4980-6C62-EE75-B4B06DCE837A}"/>
                </a:ext>
              </a:extLst>
            </p:cNvPr>
            <p:cNvSpPr/>
            <p:nvPr/>
          </p:nvSpPr>
          <p:spPr>
            <a:xfrm>
              <a:off x="3156560" y="3263741"/>
              <a:ext cx="4059462" cy="326350"/>
            </a:xfrm>
            <a:prstGeom prst="rect">
              <a:avLst/>
            </a:prstGeom>
            <a:ln/>
          </p:spPr>
          <p:style>
            <a:lnRef idx="1">
              <a:schemeClr val="accent1"/>
            </a:lnRef>
            <a:fillRef idx="2">
              <a:schemeClr val="accent1"/>
            </a:fillRef>
            <a:effectRef idx="1">
              <a:schemeClr val="accent1"/>
            </a:effectRef>
            <a:fontRef idx="minor">
              <a:schemeClr val="dk1"/>
            </a:fontRef>
          </p:style>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الملاحظة الواعية للظواهر الإعلامية</a:t>
              </a:r>
              <a:endParaRPr lang="en-US" dirty="0">
                <a:latin typeface="Alexandria" pitchFamily="2" charset="-78"/>
                <a:cs typeface="Alexandria" pitchFamily="2" charset="-78"/>
              </a:endParaRPr>
            </a:p>
          </p:txBody>
        </p:sp>
        <p:sp>
          <p:nvSpPr>
            <p:cNvPr id="15" name="Text 7">
              <a:extLst>
                <a:ext uri="{FF2B5EF4-FFF2-40B4-BE49-F238E27FC236}">
                  <a16:creationId xmlns:a16="http://schemas.microsoft.com/office/drawing/2014/main" id="{DB0CA8F3-FFEA-5B52-D160-8A27EAABDC3D}"/>
                </a:ext>
              </a:extLst>
            </p:cNvPr>
            <p:cNvSpPr/>
            <p:nvPr/>
          </p:nvSpPr>
          <p:spPr>
            <a:xfrm>
              <a:off x="793790" y="3692962"/>
              <a:ext cx="6422231" cy="1704953"/>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كن مراقباً يقظاً للممارسات الإعلامية اليومية. تابع الأخبار، استخدم وسائل التواصل الاجتماعي، راقب المنصات الرقمية، واسأل نفسك: هل هناك ظواهر جديدة تستحق الدراسة؟ هل هناك تغيرات في السلوك الإعلامي؟ ما التأثيرات المحتملة لهذه التطورات؟</a:t>
              </a:r>
              <a:endParaRPr lang="en-US" sz="1600" dirty="0">
                <a:latin typeface="Alexandria" pitchFamily="2" charset="-78"/>
                <a:cs typeface="Alexandria" pitchFamily="2" charset="-78"/>
              </a:endParaRPr>
            </a:p>
          </p:txBody>
        </p:sp>
        <p:sp>
          <p:nvSpPr>
            <p:cNvPr id="16" name="Text 8">
              <a:extLst>
                <a:ext uri="{FF2B5EF4-FFF2-40B4-BE49-F238E27FC236}">
                  <a16:creationId xmlns:a16="http://schemas.microsoft.com/office/drawing/2014/main" id="{BD30B8F1-0229-EF41-50C3-DDB9565A7915}"/>
                </a:ext>
              </a:extLst>
            </p:cNvPr>
            <p:cNvSpPr/>
            <p:nvPr/>
          </p:nvSpPr>
          <p:spPr>
            <a:xfrm>
              <a:off x="13638252" y="5485804"/>
              <a:ext cx="198358" cy="72510"/>
            </a:xfrm>
            <a:prstGeom prst="rect">
              <a:avLst/>
            </a:prstGeom>
            <a:noFill/>
            <a:ln/>
          </p:spPr>
          <p:txBody>
            <a:bodyPr wrap="none" lIns="0" tIns="0" rIns="0" bIns="0" rtlCol="0" anchor="t"/>
            <a:lstStyle/>
            <a:p>
              <a:pPr marL="0" indent="0" algn="l" rtl="1">
                <a:lnSpc>
                  <a:spcPts val="2500"/>
                </a:lnSpc>
                <a:buNone/>
              </a:pPr>
              <a:r>
                <a:rPr lang="en-US" dirty="0">
                  <a:solidFill>
                    <a:srgbClr val="5B5F71"/>
                  </a:solidFill>
                  <a:latin typeface="Alexandria" pitchFamily="2" charset="-78"/>
                  <a:ea typeface="Instrument Sans Light" pitchFamily="34" charset="-122"/>
                  <a:cs typeface="Alexandria" pitchFamily="2" charset="-78"/>
                </a:rPr>
                <a:t>03</a:t>
              </a:r>
              <a:endParaRPr lang="en-US" dirty="0">
                <a:latin typeface="Alexandria" pitchFamily="2" charset="-78"/>
                <a:cs typeface="Alexandria" pitchFamily="2" charset="-78"/>
              </a:endParaRPr>
            </a:p>
          </p:txBody>
        </p:sp>
        <p:pic>
          <p:nvPicPr>
            <p:cNvPr id="17" name="Image 2" descr="preencoded.png">
              <a:extLst>
                <a:ext uri="{FF2B5EF4-FFF2-40B4-BE49-F238E27FC236}">
                  <a16:creationId xmlns:a16="http://schemas.microsoft.com/office/drawing/2014/main" id="{C39FEC42-A35C-ADFE-66B6-3EA773CDF5A2}"/>
                </a:ext>
              </a:extLst>
            </p:cNvPr>
            <p:cNvPicPr>
              <a:picLocks noChangeAspect="1"/>
            </p:cNvPicPr>
            <p:nvPr/>
          </p:nvPicPr>
          <p:blipFill>
            <a:blip r:embed="rId3"/>
            <a:stretch>
              <a:fillRect/>
            </a:stretch>
          </p:blipFill>
          <p:spPr>
            <a:xfrm>
              <a:off x="7414379" y="5604867"/>
              <a:ext cx="6422231" cy="22860"/>
            </a:xfrm>
            <a:prstGeom prst="rect">
              <a:avLst/>
            </a:prstGeom>
          </p:spPr>
        </p:pic>
        <p:sp>
          <p:nvSpPr>
            <p:cNvPr id="19" name="Text 9">
              <a:extLst>
                <a:ext uri="{FF2B5EF4-FFF2-40B4-BE49-F238E27FC236}">
                  <a16:creationId xmlns:a16="http://schemas.microsoft.com/office/drawing/2014/main" id="{3FBEE805-09EB-7372-62CE-CB4B7022697C}"/>
                </a:ext>
              </a:extLst>
            </p:cNvPr>
            <p:cNvSpPr/>
            <p:nvPr/>
          </p:nvSpPr>
          <p:spPr>
            <a:xfrm>
              <a:off x="10436753" y="5769531"/>
              <a:ext cx="3399858" cy="334643"/>
            </a:xfrm>
            <a:prstGeom prst="rect">
              <a:avLst/>
            </a:prstGeom>
            <a:ln/>
          </p:spPr>
          <p:style>
            <a:lnRef idx="1">
              <a:schemeClr val="accent1"/>
            </a:lnRef>
            <a:fillRef idx="2">
              <a:schemeClr val="accent1"/>
            </a:fillRef>
            <a:effectRef idx="1">
              <a:schemeClr val="accent1"/>
            </a:effectRef>
            <a:fontRef idx="minor">
              <a:schemeClr val="dk1"/>
            </a:fontRef>
          </p:style>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الحوار والاستشارة المستمرة</a:t>
              </a:r>
              <a:endParaRPr lang="en-US" dirty="0">
                <a:latin typeface="Alexandria" pitchFamily="2" charset="-78"/>
                <a:cs typeface="Alexandria" pitchFamily="2" charset="-78"/>
              </a:endParaRPr>
            </a:p>
          </p:txBody>
        </p:sp>
        <p:sp>
          <p:nvSpPr>
            <p:cNvPr id="20" name="Text 10">
              <a:extLst>
                <a:ext uri="{FF2B5EF4-FFF2-40B4-BE49-F238E27FC236}">
                  <a16:creationId xmlns:a16="http://schemas.microsoft.com/office/drawing/2014/main" id="{275D719E-CD21-D662-0563-DBBB58BD24CC}"/>
                </a:ext>
              </a:extLst>
            </p:cNvPr>
            <p:cNvSpPr/>
            <p:nvPr/>
          </p:nvSpPr>
          <p:spPr>
            <a:xfrm>
              <a:off x="7414379" y="6198749"/>
              <a:ext cx="6422231" cy="1489628"/>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لا تعمل بمعزل عن الآخرين. ناقش أفكارك مع المشرف الأكاديمي، استشر الخبراء في المجال، تبادل الآراء مع الزملاء، واستمع إلى وجهات نظر متنوعة. الحوار البناء يساعد على صقل الأفكار وتوضيحها، ويكشف عن جوانب لم تكن في حسبانك.</a:t>
              </a:r>
              <a:endParaRPr lang="en-US" sz="1600" dirty="0">
                <a:latin typeface="Alexandria" pitchFamily="2" charset="-78"/>
                <a:cs typeface="Alexandria" pitchFamily="2" charset="-78"/>
              </a:endParaRPr>
            </a:p>
          </p:txBody>
        </p:sp>
        <p:sp>
          <p:nvSpPr>
            <p:cNvPr id="21" name="Text 11">
              <a:extLst>
                <a:ext uri="{FF2B5EF4-FFF2-40B4-BE49-F238E27FC236}">
                  <a16:creationId xmlns:a16="http://schemas.microsoft.com/office/drawing/2014/main" id="{50FB8FA2-B649-E5AE-E407-446A17382C4B}"/>
                </a:ext>
              </a:extLst>
            </p:cNvPr>
            <p:cNvSpPr/>
            <p:nvPr/>
          </p:nvSpPr>
          <p:spPr>
            <a:xfrm>
              <a:off x="6926252" y="5434310"/>
              <a:ext cx="198358" cy="248007"/>
            </a:xfrm>
            <a:prstGeom prst="rect">
              <a:avLst/>
            </a:prstGeom>
            <a:noFill/>
            <a:ln/>
          </p:spPr>
          <p:txBody>
            <a:bodyPr wrap="none" lIns="0" tIns="0" rIns="0" bIns="0" rtlCol="0" anchor="t"/>
            <a:lstStyle/>
            <a:p>
              <a:pPr marL="0" indent="0" algn="l" rtl="1">
                <a:lnSpc>
                  <a:spcPts val="2500"/>
                </a:lnSpc>
                <a:buNone/>
              </a:pPr>
              <a:r>
                <a:rPr lang="en-US" dirty="0">
                  <a:solidFill>
                    <a:srgbClr val="5B5F71"/>
                  </a:solidFill>
                  <a:latin typeface="Alexandria" pitchFamily="2" charset="-78"/>
                  <a:ea typeface="Instrument Sans Light" pitchFamily="34" charset="-122"/>
                  <a:cs typeface="Alexandria" pitchFamily="2" charset="-78"/>
                </a:rPr>
                <a:t>04</a:t>
              </a:r>
              <a:endParaRPr lang="en-US" dirty="0">
                <a:latin typeface="Alexandria" pitchFamily="2" charset="-78"/>
                <a:cs typeface="Alexandria" pitchFamily="2" charset="-78"/>
              </a:endParaRPr>
            </a:p>
          </p:txBody>
        </p:sp>
        <p:pic>
          <p:nvPicPr>
            <p:cNvPr id="22" name="Image 3" descr="preencoded.png">
              <a:extLst>
                <a:ext uri="{FF2B5EF4-FFF2-40B4-BE49-F238E27FC236}">
                  <a16:creationId xmlns:a16="http://schemas.microsoft.com/office/drawing/2014/main" id="{DC5F66E2-8627-C13B-D4BD-E14F42AD54E4}"/>
                </a:ext>
              </a:extLst>
            </p:cNvPr>
            <p:cNvPicPr>
              <a:picLocks noChangeAspect="1"/>
            </p:cNvPicPr>
            <p:nvPr/>
          </p:nvPicPr>
          <p:blipFill>
            <a:blip r:embed="rId3"/>
            <a:stretch>
              <a:fillRect/>
            </a:stretch>
          </p:blipFill>
          <p:spPr>
            <a:xfrm>
              <a:off x="793790" y="5604867"/>
              <a:ext cx="6422231" cy="22860"/>
            </a:xfrm>
            <a:prstGeom prst="rect">
              <a:avLst/>
            </a:prstGeom>
          </p:spPr>
        </p:pic>
        <p:sp>
          <p:nvSpPr>
            <p:cNvPr id="24" name="Text 12">
              <a:extLst>
                <a:ext uri="{FF2B5EF4-FFF2-40B4-BE49-F238E27FC236}">
                  <a16:creationId xmlns:a16="http://schemas.microsoft.com/office/drawing/2014/main" id="{8ADAB15A-F4A0-F055-62E9-6E5F21F464B6}"/>
                </a:ext>
              </a:extLst>
            </p:cNvPr>
            <p:cNvSpPr/>
            <p:nvPr/>
          </p:nvSpPr>
          <p:spPr>
            <a:xfrm>
              <a:off x="3085177" y="5769531"/>
              <a:ext cx="4130845" cy="310158"/>
            </a:xfrm>
            <a:prstGeom prst="rect">
              <a:avLst/>
            </a:prstGeom>
            <a:ln/>
          </p:spPr>
          <p:style>
            <a:lnRef idx="1">
              <a:schemeClr val="accent1"/>
            </a:lnRef>
            <a:fillRef idx="2">
              <a:schemeClr val="accent1"/>
            </a:fillRef>
            <a:effectRef idx="1">
              <a:schemeClr val="accent1"/>
            </a:effectRef>
            <a:fontRef idx="minor">
              <a:schemeClr val="dk1"/>
            </a:fontRef>
          </p:style>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التفكير التكاملي والربط بين المجالات</a:t>
              </a:r>
              <a:endParaRPr lang="en-US" dirty="0">
                <a:latin typeface="Alexandria" pitchFamily="2" charset="-78"/>
                <a:cs typeface="Alexandria" pitchFamily="2" charset="-78"/>
              </a:endParaRPr>
            </a:p>
          </p:txBody>
        </p:sp>
        <p:sp>
          <p:nvSpPr>
            <p:cNvPr id="26" name="Text 13">
              <a:extLst>
                <a:ext uri="{FF2B5EF4-FFF2-40B4-BE49-F238E27FC236}">
                  <a16:creationId xmlns:a16="http://schemas.microsoft.com/office/drawing/2014/main" id="{BD76A9AC-0D9E-851E-74D0-5FAA0991E810}"/>
                </a:ext>
              </a:extLst>
            </p:cNvPr>
            <p:cNvSpPr/>
            <p:nvPr/>
          </p:nvSpPr>
          <p:spPr>
            <a:xfrm>
              <a:off x="793790" y="6198750"/>
              <a:ext cx="6422231" cy="1489626"/>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المشكلات البحثية المبتكرة غالباً ما تنبع من الربط بين مجالات مختلفة. حاول أن تربط الإعلام بالتكنولوجيا، أو بعلم النفس، أو بالسياسة، أو بالاقتصاد. هذا التفكير التكاملي يفتح آفاقاً جديدة للبحث.</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41120193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587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79180" y="925551"/>
            <a:ext cx="5079595" cy="400110"/>
          </a:xfrm>
          <a:prstGeom prst="rect">
            <a:avLst/>
          </a:prstGeom>
          <a:noFill/>
        </p:spPr>
        <p:txBody>
          <a:bodyPr wrap="square" rtlCol="0">
            <a:spAutoFit/>
          </a:bodyPr>
          <a:lstStyle/>
          <a:p>
            <a:pPr algn="ctr"/>
            <a:r>
              <a:rPr lang="ar-EG" sz="2000" b="1">
                <a:latin typeface="Alexandria" pitchFamily="2" charset="-78"/>
                <a:cs typeface="Alexandria" pitchFamily="2" charset="-78"/>
              </a:rPr>
              <a:t>مصادر الحصول على المشكلة البحثية</a:t>
            </a:r>
            <a:endParaRPr lang="ar-EG"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20D4022B-5E15-0B61-8F6A-EEB8B0F74389}"/>
              </a:ext>
            </a:extLst>
          </p:cNvPr>
          <p:cNvGrpSpPr/>
          <p:nvPr/>
        </p:nvGrpSpPr>
        <p:grpSpPr>
          <a:xfrm>
            <a:off x="1326995" y="1779777"/>
            <a:ext cx="9650826" cy="4276130"/>
            <a:chOff x="611624" y="1280517"/>
            <a:chExt cx="7206020" cy="4276130"/>
          </a:xfrm>
        </p:grpSpPr>
        <p:sp>
          <p:nvSpPr>
            <p:cNvPr id="8" name="Text 1">
              <a:extLst>
                <a:ext uri="{FF2B5EF4-FFF2-40B4-BE49-F238E27FC236}">
                  <a16:creationId xmlns:a16="http://schemas.microsoft.com/office/drawing/2014/main" id="{23C31A6B-EB5A-75FB-88EE-D058FF68A6A5}"/>
                </a:ext>
              </a:extLst>
            </p:cNvPr>
            <p:cNvSpPr/>
            <p:nvPr/>
          </p:nvSpPr>
          <p:spPr>
            <a:xfrm>
              <a:off x="5906095" y="1280517"/>
              <a:ext cx="1911548" cy="238958"/>
            </a:xfrm>
            <a:prstGeom prst="rect">
              <a:avLst/>
            </a:prstGeom>
            <a:noFill/>
            <a:ln/>
          </p:spPr>
          <p:txBody>
            <a:bodyPr wrap="none" lIns="0" tIns="0" rIns="0" bIns="0" rtlCol="0" anchor="t"/>
            <a:lstStyle/>
            <a:p>
              <a:pPr marL="0" indent="0" algn="r" rtl="1">
                <a:lnSpc>
                  <a:spcPts val="1850"/>
                </a:lnSpc>
                <a:buNone/>
              </a:pPr>
              <a:r>
                <a:rPr lang="en-US" b="1" dirty="0">
                  <a:solidFill>
                    <a:schemeClr val="accent1">
                      <a:lumMod val="75000"/>
                    </a:schemeClr>
                  </a:solidFill>
                  <a:latin typeface="Alexandria" pitchFamily="2" charset="-78"/>
                  <a:ea typeface="Instrument Sans Semi Bold" pitchFamily="34" charset="-122"/>
                  <a:cs typeface="Alexandria" pitchFamily="2" charset="-78"/>
                </a:rPr>
                <a:t>مراجعة الدراسات الحديثة</a:t>
              </a:r>
              <a:endParaRPr lang="en-US" b="1" dirty="0">
                <a:solidFill>
                  <a:schemeClr val="accent1">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2B3ED538-96DA-5A46-A99D-B3DEAD661E5C}"/>
                </a:ext>
              </a:extLst>
            </p:cNvPr>
            <p:cNvSpPr/>
            <p:nvPr/>
          </p:nvSpPr>
          <p:spPr>
            <a:xfrm>
              <a:off x="611624" y="1672352"/>
              <a:ext cx="7206020" cy="244554"/>
            </a:xfrm>
            <a:prstGeom prst="rect">
              <a:avLst/>
            </a:prstGeom>
            <a:noFill/>
            <a:ln/>
          </p:spPr>
          <p:txBody>
            <a:bodyPr wrap="none" lIns="0" tIns="0" rIns="0" bIns="0" rtlCol="0" anchor="t"/>
            <a:lstStyle/>
            <a:p>
              <a:pPr marL="0" indent="0" algn="r" rtl="1">
                <a:lnSpc>
                  <a:spcPts val="1900"/>
                </a:lnSpc>
                <a:buNone/>
              </a:pPr>
              <a:r>
                <a:rPr lang="en-US" dirty="0">
                  <a:solidFill>
                    <a:srgbClr val="5B5F71"/>
                  </a:solidFill>
                  <a:latin typeface="Alexandria" pitchFamily="2" charset="-78"/>
                  <a:ea typeface="Instrument Sans Medium" pitchFamily="34" charset="-122"/>
                  <a:cs typeface="Alexandria" pitchFamily="2" charset="-78"/>
                </a:rPr>
                <a:t>قم بمراجعة منهجية للدراسات الحديثة في مجالك (آخر 5-10 سنوات). ركز على:</a:t>
              </a:r>
              <a:endParaRPr lang="en-US"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C09E6406-A956-E996-814E-163C718CED53}"/>
                </a:ext>
              </a:extLst>
            </p:cNvPr>
            <p:cNvSpPr/>
            <p:nvPr/>
          </p:nvSpPr>
          <p:spPr>
            <a:xfrm>
              <a:off x="611624" y="2054543"/>
              <a:ext cx="7206020" cy="244554"/>
            </a:xfrm>
            <a:prstGeom prst="rect">
              <a:avLst/>
            </a:prstGeom>
            <a:noFill/>
            <a:ln/>
          </p:spPr>
          <p:txBody>
            <a:bodyPr wrap="none" lIns="0" tIns="0" rIns="0" bIns="0" rtlCol="0" anchor="t"/>
            <a:lstStyle/>
            <a:p>
              <a:pPr marL="342900" indent="-342900" algn="r" rtl="1">
                <a:lnSpc>
                  <a:spcPts val="1900"/>
                </a:lnSpc>
                <a:buSzPct val="100000"/>
                <a:buChar char="•"/>
              </a:pPr>
              <a:r>
                <a:rPr lang="en-US" dirty="0">
                  <a:solidFill>
                    <a:srgbClr val="5B5F71"/>
                  </a:solidFill>
                  <a:latin typeface="Alexandria" pitchFamily="2" charset="-78"/>
                  <a:ea typeface="Instrument Sans Medium" pitchFamily="34" charset="-122"/>
                  <a:cs typeface="Alexandria" pitchFamily="2" charset="-78"/>
                </a:rPr>
                <a:t>النتائج التي توصلت إليها الدراسات</a:t>
              </a:r>
              <a:endParaRPr lang="en-US"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C341C0CE-CBDA-0B99-B72F-4BACC5D45ED0}"/>
                </a:ext>
              </a:extLst>
            </p:cNvPr>
            <p:cNvSpPr/>
            <p:nvPr/>
          </p:nvSpPr>
          <p:spPr>
            <a:xfrm>
              <a:off x="611624" y="2352556"/>
              <a:ext cx="7206020" cy="244554"/>
            </a:xfrm>
            <a:prstGeom prst="rect">
              <a:avLst/>
            </a:prstGeom>
            <a:noFill/>
            <a:ln/>
          </p:spPr>
          <p:txBody>
            <a:bodyPr wrap="none" lIns="0" tIns="0" rIns="0" bIns="0" rtlCol="0" anchor="t"/>
            <a:lstStyle/>
            <a:p>
              <a:pPr marL="342900" indent="-342900" algn="r" rtl="1">
                <a:lnSpc>
                  <a:spcPts val="1900"/>
                </a:lnSpc>
                <a:buSzPct val="100000"/>
                <a:buChar char="•"/>
              </a:pPr>
              <a:r>
                <a:rPr lang="en-US" dirty="0">
                  <a:solidFill>
                    <a:srgbClr val="5B5F71"/>
                  </a:solidFill>
                  <a:latin typeface="Alexandria" pitchFamily="2" charset="-78"/>
                  <a:ea typeface="Instrument Sans Medium" pitchFamily="34" charset="-122"/>
                  <a:cs typeface="Alexandria" pitchFamily="2" charset="-78"/>
                </a:rPr>
                <a:t>التوصيات ببحوث مستقبلية</a:t>
              </a:r>
              <a:endParaRPr lang="en-US" dirty="0">
                <a:latin typeface="Alexandria" pitchFamily="2" charset="-78"/>
                <a:cs typeface="Alexandria" pitchFamily="2" charset="-78"/>
              </a:endParaRPr>
            </a:p>
          </p:txBody>
        </p:sp>
        <p:sp>
          <p:nvSpPr>
            <p:cNvPr id="13" name="Text 5">
              <a:extLst>
                <a:ext uri="{FF2B5EF4-FFF2-40B4-BE49-F238E27FC236}">
                  <a16:creationId xmlns:a16="http://schemas.microsoft.com/office/drawing/2014/main" id="{1A66C007-CBB1-A1F8-D2CB-A2C0189A0430}"/>
                </a:ext>
              </a:extLst>
            </p:cNvPr>
            <p:cNvSpPr/>
            <p:nvPr/>
          </p:nvSpPr>
          <p:spPr>
            <a:xfrm>
              <a:off x="611624" y="2650569"/>
              <a:ext cx="7206020" cy="244554"/>
            </a:xfrm>
            <a:prstGeom prst="rect">
              <a:avLst/>
            </a:prstGeom>
            <a:noFill/>
            <a:ln/>
          </p:spPr>
          <p:txBody>
            <a:bodyPr wrap="none" lIns="0" tIns="0" rIns="0" bIns="0" rtlCol="0" anchor="t"/>
            <a:lstStyle/>
            <a:p>
              <a:pPr marL="342900" indent="-342900" algn="r" rtl="1">
                <a:lnSpc>
                  <a:spcPts val="1900"/>
                </a:lnSpc>
                <a:buSzPct val="100000"/>
                <a:buChar char="•"/>
              </a:pPr>
              <a:r>
                <a:rPr lang="en-US" dirty="0">
                  <a:solidFill>
                    <a:srgbClr val="5B5F71"/>
                  </a:solidFill>
                  <a:latin typeface="Alexandria" pitchFamily="2" charset="-78"/>
                  <a:ea typeface="Instrument Sans Medium" pitchFamily="34" charset="-122"/>
                  <a:cs typeface="Alexandria" pitchFamily="2" charset="-78"/>
                </a:rPr>
                <a:t>القيود والمحددات التي واجهت الباحثين</a:t>
              </a:r>
              <a:endParaRPr lang="en-US" dirty="0">
                <a:latin typeface="Alexandria" pitchFamily="2" charset="-78"/>
                <a:cs typeface="Alexandria" pitchFamily="2" charset="-78"/>
              </a:endParaRPr>
            </a:p>
          </p:txBody>
        </p:sp>
        <p:sp>
          <p:nvSpPr>
            <p:cNvPr id="14" name="Text 6">
              <a:extLst>
                <a:ext uri="{FF2B5EF4-FFF2-40B4-BE49-F238E27FC236}">
                  <a16:creationId xmlns:a16="http://schemas.microsoft.com/office/drawing/2014/main" id="{33D00399-96DC-B831-7FFB-B11EBB5907A5}"/>
                </a:ext>
              </a:extLst>
            </p:cNvPr>
            <p:cNvSpPr/>
            <p:nvPr/>
          </p:nvSpPr>
          <p:spPr>
            <a:xfrm>
              <a:off x="611624" y="2948583"/>
              <a:ext cx="7206020" cy="244554"/>
            </a:xfrm>
            <a:prstGeom prst="rect">
              <a:avLst/>
            </a:prstGeom>
            <a:noFill/>
            <a:ln/>
          </p:spPr>
          <p:txBody>
            <a:bodyPr wrap="none" lIns="0" tIns="0" rIns="0" bIns="0" rtlCol="0" anchor="t"/>
            <a:lstStyle/>
            <a:p>
              <a:pPr marL="342900" indent="-342900" algn="r" rtl="1">
                <a:lnSpc>
                  <a:spcPts val="1900"/>
                </a:lnSpc>
                <a:buSzPct val="100000"/>
                <a:buChar char="•"/>
              </a:pPr>
              <a:r>
                <a:rPr lang="en-US" dirty="0">
                  <a:solidFill>
                    <a:srgbClr val="5B5F71"/>
                  </a:solidFill>
                  <a:latin typeface="Alexandria" pitchFamily="2" charset="-78"/>
                  <a:ea typeface="Instrument Sans Medium" pitchFamily="34" charset="-122"/>
                  <a:cs typeface="Alexandria" pitchFamily="2" charset="-78"/>
                </a:rPr>
                <a:t>الجدالات والخلافات النظرية أو المنهجية</a:t>
              </a:r>
              <a:endParaRPr lang="en-US" dirty="0">
                <a:latin typeface="Alexandria" pitchFamily="2" charset="-78"/>
                <a:cs typeface="Alexandria" pitchFamily="2" charset="-78"/>
              </a:endParaRPr>
            </a:p>
          </p:txBody>
        </p:sp>
        <p:sp>
          <p:nvSpPr>
            <p:cNvPr id="15" name="Text 7">
              <a:extLst>
                <a:ext uri="{FF2B5EF4-FFF2-40B4-BE49-F238E27FC236}">
                  <a16:creationId xmlns:a16="http://schemas.microsoft.com/office/drawing/2014/main" id="{8B1E9963-6F5F-1237-C9B0-E8D6D5EC904F}"/>
                </a:ext>
              </a:extLst>
            </p:cNvPr>
            <p:cNvSpPr/>
            <p:nvPr/>
          </p:nvSpPr>
          <p:spPr>
            <a:xfrm>
              <a:off x="611624" y="3246596"/>
              <a:ext cx="7206020" cy="244554"/>
            </a:xfrm>
            <a:prstGeom prst="rect">
              <a:avLst/>
            </a:prstGeom>
            <a:noFill/>
            <a:ln/>
          </p:spPr>
          <p:txBody>
            <a:bodyPr wrap="none" lIns="0" tIns="0" rIns="0" bIns="0" rtlCol="0" anchor="t"/>
            <a:lstStyle/>
            <a:p>
              <a:pPr marL="342900" indent="-342900" algn="r" rtl="1">
                <a:lnSpc>
                  <a:spcPts val="1900"/>
                </a:lnSpc>
                <a:buSzPct val="100000"/>
                <a:buChar char="•"/>
              </a:pPr>
              <a:r>
                <a:rPr lang="en-US" dirty="0">
                  <a:solidFill>
                    <a:srgbClr val="5B5F71"/>
                  </a:solidFill>
                  <a:latin typeface="Alexandria" pitchFamily="2" charset="-78"/>
                  <a:ea typeface="Instrument Sans Medium" pitchFamily="34" charset="-122"/>
                  <a:cs typeface="Alexandria" pitchFamily="2" charset="-78"/>
                </a:rPr>
                <a:t>الفجوات المعرفية الواضحة</a:t>
              </a:r>
              <a:endParaRPr lang="en-US" dirty="0">
                <a:latin typeface="Alexandria" pitchFamily="2" charset="-78"/>
                <a:cs typeface="Alexandria" pitchFamily="2" charset="-78"/>
              </a:endParaRPr>
            </a:p>
          </p:txBody>
        </p:sp>
        <p:sp>
          <p:nvSpPr>
            <p:cNvPr id="16" name="Text 8">
              <a:extLst>
                <a:ext uri="{FF2B5EF4-FFF2-40B4-BE49-F238E27FC236}">
                  <a16:creationId xmlns:a16="http://schemas.microsoft.com/office/drawing/2014/main" id="{005F16DC-7130-F650-2340-64B4C7D39A69}"/>
                </a:ext>
              </a:extLst>
            </p:cNvPr>
            <p:cNvSpPr/>
            <p:nvPr/>
          </p:nvSpPr>
          <p:spPr>
            <a:xfrm>
              <a:off x="5906095" y="3644027"/>
              <a:ext cx="1911548" cy="238958"/>
            </a:xfrm>
            <a:prstGeom prst="rect">
              <a:avLst/>
            </a:prstGeom>
            <a:noFill/>
            <a:ln/>
          </p:spPr>
          <p:txBody>
            <a:bodyPr wrap="none" lIns="0" tIns="0" rIns="0" bIns="0" rtlCol="0" anchor="t"/>
            <a:lstStyle/>
            <a:p>
              <a:pPr marL="0" indent="0" algn="r" rtl="1">
                <a:lnSpc>
                  <a:spcPts val="1850"/>
                </a:lnSpc>
                <a:buNone/>
              </a:pPr>
              <a:r>
                <a:rPr lang="en-US" b="1" dirty="0">
                  <a:solidFill>
                    <a:schemeClr val="accent1">
                      <a:lumMod val="75000"/>
                    </a:schemeClr>
                  </a:solidFill>
                  <a:latin typeface="Alexandria" pitchFamily="2" charset="-78"/>
                  <a:ea typeface="Instrument Sans Semi Bold" pitchFamily="34" charset="-122"/>
                  <a:cs typeface="Alexandria" pitchFamily="2" charset="-78"/>
                </a:rPr>
                <a:t>تحليل الثغرات البحثية</a:t>
              </a:r>
              <a:endParaRPr lang="en-US" b="1" dirty="0">
                <a:solidFill>
                  <a:schemeClr val="accent1">
                    <a:lumMod val="75000"/>
                  </a:schemeClr>
                </a:solidFill>
                <a:latin typeface="Alexandria" pitchFamily="2" charset="-78"/>
                <a:cs typeface="Alexandria" pitchFamily="2" charset="-78"/>
              </a:endParaRPr>
            </a:p>
          </p:txBody>
        </p:sp>
        <p:sp>
          <p:nvSpPr>
            <p:cNvPr id="17" name="Text 9">
              <a:extLst>
                <a:ext uri="{FF2B5EF4-FFF2-40B4-BE49-F238E27FC236}">
                  <a16:creationId xmlns:a16="http://schemas.microsoft.com/office/drawing/2014/main" id="{CD7E12DF-AD09-F1AC-BC56-AFBBB93C777B}"/>
                </a:ext>
              </a:extLst>
            </p:cNvPr>
            <p:cNvSpPr/>
            <p:nvPr/>
          </p:nvSpPr>
          <p:spPr>
            <a:xfrm>
              <a:off x="611624" y="4035862"/>
              <a:ext cx="7206020" cy="244554"/>
            </a:xfrm>
            <a:prstGeom prst="rect">
              <a:avLst/>
            </a:prstGeom>
            <a:noFill/>
            <a:ln/>
          </p:spPr>
          <p:txBody>
            <a:bodyPr wrap="none" lIns="0" tIns="0" rIns="0" bIns="0" rtlCol="0" anchor="t"/>
            <a:lstStyle/>
            <a:p>
              <a:pPr marL="0" indent="0" algn="r" rtl="1">
                <a:lnSpc>
                  <a:spcPts val="1900"/>
                </a:lnSpc>
                <a:buNone/>
              </a:pPr>
              <a:r>
                <a:rPr lang="en-US" dirty="0">
                  <a:solidFill>
                    <a:srgbClr val="5B5F71"/>
                  </a:solidFill>
                  <a:latin typeface="Alexandria" pitchFamily="2" charset="-78"/>
                  <a:ea typeface="Instrument Sans Medium" pitchFamily="34" charset="-122"/>
                  <a:cs typeface="Alexandria" pitchFamily="2" charset="-78"/>
                </a:rPr>
                <a:t>بعد مراجعة الأدبيات، حاول تحديد:</a:t>
              </a:r>
              <a:endParaRPr lang="en-US" dirty="0">
                <a:latin typeface="Alexandria" pitchFamily="2" charset="-78"/>
                <a:cs typeface="Alexandria" pitchFamily="2" charset="-78"/>
              </a:endParaRPr>
            </a:p>
          </p:txBody>
        </p:sp>
        <p:sp>
          <p:nvSpPr>
            <p:cNvPr id="18" name="Text 10">
              <a:extLst>
                <a:ext uri="{FF2B5EF4-FFF2-40B4-BE49-F238E27FC236}">
                  <a16:creationId xmlns:a16="http://schemas.microsoft.com/office/drawing/2014/main" id="{558E1A74-684F-3541-8BE5-A1E655943671}"/>
                </a:ext>
              </a:extLst>
            </p:cNvPr>
            <p:cNvSpPr/>
            <p:nvPr/>
          </p:nvSpPr>
          <p:spPr>
            <a:xfrm>
              <a:off x="611624" y="4418052"/>
              <a:ext cx="7206020" cy="244554"/>
            </a:xfrm>
            <a:prstGeom prst="rect">
              <a:avLst/>
            </a:prstGeom>
            <a:noFill/>
            <a:ln/>
          </p:spPr>
          <p:txBody>
            <a:bodyPr wrap="none" lIns="0" tIns="0" rIns="0" bIns="0" rtlCol="0" anchor="t"/>
            <a:lstStyle/>
            <a:p>
              <a:pPr marL="342900" indent="-342900" algn="r" rtl="1">
                <a:lnSpc>
                  <a:spcPts val="1900"/>
                </a:lnSpc>
                <a:buSzPct val="100000"/>
                <a:buChar char="•"/>
              </a:pPr>
              <a:r>
                <a:rPr lang="en-US" dirty="0">
                  <a:solidFill>
                    <a:srgbClr val="5B5F71"/>
                  </a:solidFill>
                  <a:latin typeface="Alexandria" pitchFamily="2" charset="-78"/>
                  <a:ea typeface="Instrument Sans Medium" pitchFamily="34" charset="-122"/>
                  <a:cs typeface="Alexandria" pitchFamily="2" charset="-78"/>
                </a:rPr>
                <a:t>مواضيع لم تحظ بالاهتمام الكافي</a:t>
              </a:r>
              <a:endParaRPr lang="en-US" dirty="0">
                <a:latin typeface="Alexandria" pitchFamily="2" charset="-78"/>
                <a:cs typeface="Alexandria" pitchFamily="2" charset="-78"/>
              </a:endParaRPr>
            </a:p>
          </p:txBody>
        </p:sp>
        <p:sp>
          <p:nvSpPr>
            <p:cNvPr id="19" name="Text 11">
              <a:extLst>
                <a:ext uri="{FF2B5EF4-FFF2-40B4-BE49-F238E27FC236}">
                  <a16:creationId xmlns:a16="http://schemas.microsoft.com/office/drawing/2014/main" id="{63C34EC5-E1CB-A747-9AFE-AF34ADB30951}"/>
                </a:ext>
              </a:extLst>
            </p:cNvPr>
            <p:cNvSpPr/>
            <p:nvPr/>
          </p:nvSpPr>
          <p:spPr>
            <a:xfrm>
              <a:off x="611624" y="4716066"/>
              <a:ext cx="7206020" cy="244554"/>
            </a:xfrm>
            <a:prstGeom prst="rect">
              <a:avLst/>
            </a:prstGeom>
            <a:noFill/>
            <a:ln/>
          </p:spPr>
          <p:txBody>
            <a:bodyPr wrap="none" lIns="0" tIns="0" rIns="0" bIns="0" rtlCol="0" anchor="t"/>
            <a:lstStyle/>
            <a:p>
              <a:pPr marL="342900" indent="-342900" algn="r" rtl="1">
                <a:lnSpc>
                  <a:spcPts val="1900"/>
                </a:lnSpc>
                <a:buSzPct val="100000"/>
                <a:buChar char="•"/>
              </a:pPr>
              <a:r>
                <a:rPr lang="en-US" dirty="0">
                  <a:solidFill>
                    <a:srgbClr val="5B5F71"/>
                  </a:solidFill>
                  <a:latin typeface="Alexandria" pitchFamily="2" charset="-78"/>
                  <a:ea typeface="Instrument Sans Medium" pitchFamily="34" charset="-122"/>
                  <a:cs typeface="Alexandria" pitchFamily="2" charset="-78"/>
                </a:rPr>
                <a:t>مناهج لم تُستخدم في دراسة موضوع معين</a:t>
              </a:r>
              <a:endParaRPr lang="en-US" dirty="0">
                <a:latin typeface="Alexandria" pitchFamily="2" charset="-78"/>
                <a:cs typeface="Alexandria" pitchFamily="2" charset="-78"/>
              </a:endParaRPr>
            </a:p>
          </p:txBody>
        </p:sp>
        <p:sp>
          <p:nvSpPr>
            <p:cNvPr id="20" name="Text 12">
              <a:extLst>
                <a:ext uri="{FF2B5EF4-FFF2-40B4-BE49-F238E27FC236}">
                  <a16:creationId xmlns:a16="http://schemas.microsoft.com/office/drawing/2014/main" id="{04F7167B-7E3D-37DD-BE2B-337EFE7379A5}"/>
                </a:ext>
              </a:extLst>
            </p:cNvPr>
            <p:cNvSpPr/>
            <p:nvPr/>
          </p:nvSpPr>
          <p:spPr>
            <a:xfrm>
              <a:off x="611624" y="5014079"/>
              <a:ext cx="7206020" cy="244554"/>
            </a:xfrm>
            <a:prstGeom prst="rect">
              <a:avLst/>
            </a:prstGeom>
            <a:noFill/>
            <a:ln/>
          </p:spPr>
          <p:txBody>
            <a:bodyPr wrap="none" lIns="0" tIns="0" rIns="0" bIns="0" rtlCol="0" anchor="t"/>
            <a:lstStyle/>
            <a:p>
              <a:pPr marL="342900" indent="-342900" algn="r" rtl="1">
                <a:lnSpc>
                  <a:spcPts val="1900"/>
                </a:lnSpc>
                <a:buSzPct val="100000"/>
                <a:buChar char="•"/>
              </a:pPr>
              <a:r>
                <a:rPr lang="en-US" dirty="0">
                  <a:solidFill>
                    <a:srgbClr val="5B5F71"/>
                  </a:solidFill>
                  <a:latin typeface="Alexandria" pitchFamily="2" charset="-78"/>
                  <a:ea typeface="Instrument Sans Medium" pitchFamily="34" charset="-122"/>
                  <a:cs typeface="Alexandria" pitchFamily="2" charset="-78"/>
                </a:rPr>
                <a:t>سياقات جغرافية أو ثقافية لم تُدرس</a:t>
              </a:r>
              <a:endParaRPr lang="en-US" dirty="0">
                <a:latin typeface="Alexandria" pitchFamily="2" charset="-78"/>
                <a:cs typeface="Alexandria" pitchFamily="2" charset="-78"/>
              </a:endParaRPr>
            </a:p>
          </p:txBody>
        </p:sp>
        <p:sp>
          <p:nvSpPr>
            <p:cNvPr id="21" name="Text 13">
              <a:extLst>
                <a:ext uri="{FF2B5EF4-FFF2-40B4-BE49-F238E27FC236}">
                  <a16:creationId xmlns:a16="http://schemas.microsoft.com/office/drawing/2014/main" id="{08ADE729-426B-60FD-D7F6-81261CEC67AE}"/>
                </a:ext>
              </a:extLst>
            </p:cNvPr>
            <p:cNvSpPr/>
            <p:nvPr/>
          </p:nvSpPr>
          <p:spPr>
            <a:xfrm>
              <a:off x="611624" y="5312093"/>
              <a:ext cx="7206020" cy="244554"/>
            </a:xfrm>
            <a:prstGeom prst="rect">
              <a:avLst/>
            </a:prstGeom>
            <a:noFill/>
            <a:ln/>
          </p:spPr>
          <p:txBody>
            <a:bodyPr wrap="none" lIns="0" tIns="0" rIns="0" bIns="0" rtlCol="0" anchor="t"/>
            <a:lstStyle/>
            <a:p>
              <a:pPr marL="342900" indent="-342900" algn="r" rtl="1">
                <a:lnSpc>
                  <a:spcPts val="1900"/>
                </a:lnSpc>
                <a:buSzPct val="100000"/>
                <a:buChar char="•"/>
              </a:pPr>
              <a:r>
                <a:rPr lang="en-US" dirty="0">
                  <a:solidFill>
                    <a:srgbClr val="5B5F71"/>
                  </a:solidFill>
                  <a:latin typeface="Alexandria" pitchFamily="2" charset="-78"/>
                  <a:ea typeface="Instrument Sans Medium" pitchFamily="34" charset="-122"/>
                  <a:cs typeface="Alexandria" pitchFamily="2" charset="-78"/>
                </a:rPr>
                <a:t>فترات زمنية تحتاج إلى تحديث للدراسات</a:t>
              </a:r>
              <a:endParaRPr lang="en-US" dirty="0">
                <a:latin typeface="Alexandria" pitchFamily="2" charset="-78"/>
                <a:cs typeface="Alexandria" pitchFamily="2" charset="-78"/>
              </a:endParaRPr>
            </a:p>
          </p:txBody>
        </p:sp>
      </p:grpSp>
      <p:sp>
        <p:nvSpPr>
          <p:cNvPr id="22" name="Shape 14">
            <a:extLst>
              <a:ext uri="{FF2B5EF4-FFF2-40B4-BE49-F238E27FC236}">
                <a16:creationId xmlns:a16="http://schemas.microsoft.com/office/drawing/2014/main" id="{7BD10942-625F-9ADB-B55C-BC769BEA98C7}"/>
              </a:ext>
            </a:extLst>
          </p:cNvPr>
          <p:cNvSpPr/>
          <p:nvPr/>
        </p:nvSpPr>
        <p:spPr>
          <a:xfrm>
            <a:off x="942308" y="2756393"/>
            <a:ext cx="4963275" cy="3035314"/>
          </a:xfrm>
          <a:prstGeom prst="roundRect">
            <a:avLst>
              <a:gd name="adj" fmla="val 5640"/>
            </a:avLst>
          </a:prstGeom>
          <a:solidFill>
            <a:srgbClr val="D4D5DE"/>
          </a:solidFill>
          <a:ln/>
        </p:spPr>
        <p:txBody>
          <a:bodyPr/>
          <a:lstStyle/>
          <a:p>
            <a:endParaRPr lang="en-US">
              <a:latin typeface="Alexandria" pitchFamily="2" charset="-78"/>
              <a:cs typeface="Alexandria" pitchFamily="2" charset="-78"/>
            </a:endParaRPr>
          </a:p>
        </p:txBody>
      </p:sp>
      <p:sp>
        <p:nvSpPr>
          <p:cNvPr id="23" name="Text 15">
            <a:extLst>
              <a:ext uri="{FF2B5EF4-FFF2-40B4-BE49-F238E27FC236}">
                <a16:creationId xmlns:a16="http://schemas.microsoft.com/office/drawing/2014/main" id="{31B8E8F7-EA2C-C13D-FDE3-51CB42A86831}"/>
              </a:ext>
            </a:extLst>
          </p:cNvPr>
          <p:cNvSpPr/>
          <p:nvPr/>
        </p:nvSpPr>
        <p:spPr>
          <a:xfrm>
            <a:off x="1371599" y="3123444"/>
            <a:ext cx="4215161" cy="1692493"/>
          </a:xfrm>
          <a:prstGeom prst="rect">
            <a:avLst/>
          </a:prstGeom>
          <a:noFill/>
          <a:ln/>
        </p:spPr>
        <p:txBody>
          <a:bodyPr wrap="square" lIns="0" tIns="0" rIns="0" bIns="0" rtlCol="0" anchor="t"/>
          <a:lstStyle/>
          <a:p>
            <a:pPr marL="0" indent="0" algn="just" rtl="1">
              <a:lnSpc>
                <a:spcPts val="1900"/>
              </a:lnSpc>
              <a:buNone/>
            </a:pPr>
            <a:r>
              <a:rPr lang="en-US" b="1">
                <a:solidFill>
                  <a:srgbClr val="000000"/>
                </a:solidFill>
                <a:latin typeface="Alexandria" pitchFamily="2" charset="-78"/>
                <a:ea typeface="Instrument Sans Medium" pitchFamily="34" charset="-122"/>
                <a:cs typeface="Alexandria" pitchFamily="2" charset="-78"/>
              </a:rPr>
              <a:t>نصيحة</a:t>
            </a:r>
            <a:endParaRPr lang="ar-EG" b="1">
              <a:solidFill>
                <a:srgbClr val="000000"/>
              </a:solidFill>
              <a:latin typeface="Alexandria" pitchFamily="2" charset="-78"/>
              <a:ea typeface="Instrument Sans Medium" pitchFamily="34" charset="-122"/>
              <a:cs typeface="Alexandria" pitchFamily="2" charset="-78"/>
            </a:endParaRPr>
          </a:p>
          <a:p>
            <a:pPr marL="0" indent="0" algn="just" rtl="1">
              <a:lnSpc>
                <a:spcPct val="150000"/>
              </a:lnSpc>
              <a:buNone/>
            </a:pPr>
            <a:r>
              <a:rPr lang="en-US">
                <a:solidFill>
                  <a:srgbClr val="000000"/>
                </a:solidFill>
                <a:latin typeface="Alexandria" pitchFamily="2" charset="-78"/>
                <a:ea typeface="Instrument Sans Medium" pitchFamily="34" charset="-122"/>
                <a:cs typeface="Alexandria" pitchFamily="2" charset="-78"/>
              </a:rPr>
              <a:t> </a:t>
            </a:r>
            <a:r>
              <a:rPr lang="en-US" dirty="0">
                <a:solidFill>
                  <a:srgbClr val="000000"/>
                </a:solidFill>
                <a:latin typeface="Alexandria" pitchFamily="2" charset="-78"/>
                <a:ea typeface="Instrument Sans Medium" pitchFamily="34" charset="-122"/>
                <a:cs typeface="Alexandria" pitchFamily="2" charset="-78"/>
              </a:rPr>
              <a:t>استخدم قواعد البيانات الأكاديمية مثل Google Scholar وJSTOR وEBSCO للبحث عن الدراسات ذات الصلة. استخدم الكلمات المفتاحية المناسبة وحدد نطاق البحث بالسنوات الأخيرة.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387291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A544D-A497-6C40-066D-7EF7A727D5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AD8286C-4089-3483-CD88-6E063AEB86F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70E70C8-5EE4-7F99-5BC7-95FFA73B8DA7}"/>
              </a:ext>
            </a:extLst>
          </p:cNvPr>
          <p:cNvSpPr/>
          <p:nvPr/>
        </p:nvSpPr>
        <p:spPr>
          <a:xfrm>
            <a:off x="8607914" y="546619"/>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CB8DC33-A0AE-F764-D7D3-094BFE4E81C9}"/>
              </a:ext>
            </a:extLst>
          </p:cNvPr>
          <p:cNvSpPr/>
          <p:nvPr/>
        </p:nvSpPr>
        <p:spPr>
          <a:xfrm>
            <a:off x="334538" y="928038"/>
            <a:ext cx="11546287" cy="5429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4850"/>
              </a:lnSpc>
            </a:pPr>
            <a:endParaRPr lang="en-US"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99D15CCC-DEF6-A71C-73BE-3D9B1F86C19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1A0D3EE-2150-51FE-D807-88AC9FD3EB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235A9AC-886D-85C0-B34B-0173D7FB6702}"/>
              </a:ext>
            </a:extLst>
          </p:cNvPr>
          <p:cNvSpPr txBox="1"/>
          <p:nvPr/>
        </p:nvSpPr>
        <p:spPr>
          <a:xfrm>
            <a:off x="2083236" y="307355"/>
            <a:ext cx="6384072" cy="620683"/>
          </a:xfrm>
          <a:prstGeom prst="rect">
            <a:avLst/>
          </a:prstGeom>
          <a:noFill/>
        </p:spPr>
        <p:txBody>
          <a:bodyPr wrap="square">
            <a:spAutoFit/>
          </a:bodyPr>
          <a:lstStyle/>
          <a:p>
            <a:pPr marL="0" indent="0" algn="r" rtl="1">
              <a:lnSpc>
                <a:spcPts val="4850"/>
              </a:lnSpc>
              <a:buNone/>
            </a:pPr>
            <a:r>
              <a:rPr lang="en-US" b="1">
                <a:solidFill>
                  <a:srgbClr val="505468"/>
                </a:solidFill>
                <a:latin typeface="Alexandria" pitchFamily="2" charset="-78"/>
                <a:ea typeface="Instrument Sans Semi Bold" pitchFamily="34" charset="-122"/>
                <a:cs typeface="Alexandria" pitchFamily="2" charset="-78"/>
              </a:rPr>
              <a:t>مصادر</a:t>
            </a:r>
            <a:r>
              <a:rPr lang="ar-EG" b="1">
                <a:solidFill>
                  <a:srgbClr val="505468"/>
                </a:solidFill>
                <a:latin typeface="Alexandria" pitchFamily="2" charset="-78"/>
                <a:ea typeface="Instrument Sans Semi Bold" pitchFamily="34" charset="-122"/>
                <a:cs typeface="Alexandria" pitchFamily="2" charset="-78"/>
              </a:rPr>
              <a:t> الحصول على المشكلة البحثية</a:t>
            </a:r>
            <a:endParaRPr lang="en-US" b="1" dirty="0">
              <a:latin typeface="Alexandria" pitchFamily="2" charset="-78"/>
              <a:cs typeface="Alexandria" pitchFamily="2" charset="-78"/>
            </a:endParaRPr>
          </a:p>
        </p:txBody>
      </p:sp>
      <p:sp>
        <p:nvSpPr>
          <p:cNvPr id="3" name="Text 0">
            <a:extLst>
              <a:ext uri="{FF2B5EF4-FFF2-40B4-BE49-F238E27FC236}">
                <a16:creationId xmlns:a16="http://schemas.microsoft.com/office/drawing/2014/main" id="{03F38B52-DD3D-5306-C6CC-65AA6E17AEDA}"/>
              </a:ext>
            </a:extLst>
          </p:cNvPr>
          <p:cNvSpPr/>
          <p:nvPr/>
        </p:nvSpPr>
        <p:spPr>
          <a:xfrm>
            <a:off x="5760296" y="999418"/>
            <a:ext cx="5695236" cy="620078"/>
          </a:xfrm>
          <a:prstGeom prst="rect">
            <a:avLst/>
          </a:prstGeom>
          <a:noFill/>
          <a:ln/>
        </p:spPr>
        <p:txBody>
          <a:bodyPr wrap="none" lIns="0" tIns="0" rIns="0" bIns="0" rtlCol="0" anchor="t"/>
          <a:lstStyle/>
          <a:p>
            <a:pPr marL="0" indent="0" algn="r" rtl="1">
              <a:lnSpc>
                <a:spcPts val="4850"/>
              </a:lnSpc>
              <a:buNone/>
            </a:pPr>
            <a:r>
              <a:rPr lang="en-US" dirty="0">
                <a:solidFill>
                  <a:srgbClr val="505468"/>
                </a:solidFill>
                <a:latin typeface="Alexandria" pitchFamily="2" charset="-78"/>
                <a:ea typeface="Instrument Sans Semi Bold" pitchFamily="34" charset="-122"/>
                <a:cs typeface="Alexandria" pitchFamily="2" charset="-78"/>
              </a:rPr>
              <a:t>الاستبيانات والمقابلات الأولية</a:t>
            </a:r>
            <a:endParaRPr lang="en-US" dirty="0">
              <a:latin typeface="Alexandria" pitchFamily="2" charset="-78"/>
              <a:cs typeface="Alexandria" pitchFamily="2" charset="-78"/>
            </a:endParaRPr>
          </a:p>
        </p:txBody>
      </p:sp>
      <p:grpSp>
        <p:nvGrpSpPr>
          <p:cNvPr id="6" name="Group 5">
            <a:extLst>
              <a:ext uri="{FF2B5EF4-FFF2-40B4-BE49-F238E27FC236}">
                <a16:creationId xmlns:a16="http://schemas.microsoft.com/office/drawing/2014/main" id="{D18F3B86-D80E-8B29-A927-4CE8DC413AD1}"/>
              </a:ext>
            </a:extLst>
          </p:cNvPr>
          <p:cNvGrpSpPr/>
          <p:nvPr/>
        </p:nvGrpSpPr>
        <p:grpSpPr>
          <a:xfrm>
            <a:off x="468350" y="1824416"/>
            <a:ext cx="11106615" cy="4263295"/>
            <a:chOff x="793790" y="3242667"/>
            <a:chExt cx="13042820" cy="2761059"/>
          </a:xfrm>
        </p:grpSpPr>
        <p:pic>
          <p:nvPicPr>
            <p:cNvPr id="7" name="Image 0" descr="preencoded.png">
              <a:extLst>
                <a:ext uri="{FF2B5EF4-FFF2-40B4-BE49-F238E27FC236}">
                  <a16:creationId xmlns:a16="http://schemas.microsoft.com/office/drawing/2014/main" id="{3D47DA42-0046-AC45-8C65-41211DC6D91E}"/>
                </a:ext>
              </a:extLst>
            </p:cNvPr>
            <p:cNvPicPr>
              <a:picLocks noChangeAspect="1"/>
            </p:cNvPicPr>
            <p:nvPr/>
          </p:nvPicPr>
          <p:blipFill>
            <a:blip r:embed="rId3"/>
            <a:stretch>
              <a:fillRect/>
            </a:stretch>
          </p:blipFill>
          <p:spPr>
            <a:xfrm>
              <a:off x="13340477" y="3242667"/>
              <a:ext cx="496133" cy="496133"/>
            </a:xfrm>
            <a:prstGeom prst="rect">
              <a:avLst/>
            </a:prstGeom>
          </p:spPr>
        </p:pic>
        <p:sp>
          <p:nvSpPr>
            <p:cNvPr id="8" name="Text 1">
              <a:extLst>
                <a:ext uri="{FF2B5EF4-FFF2-40B4-BE49-F238E27FC236}">
                  <a16:creationId xmlns:a16="http://schemas.microsoft.com/office/drawing/2014/main" id="{A4CE888E-3493-D56C-CBE3-EBB3CF7EDD08}"/>
                </a:ext>
              </a:extLst>
            </p:cNvPr>
            <p:cNvSpPr/>
            <p:nvPr/>
          </p:nvSpPr>
          <p:spPr>
            <a:xfrm>
              <a:off x="11355705" y="3986808"/>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استطلاعات الرأي الأولية</a:t>
              </a:r>
              <a:endParaRPr lang="en-US"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B311D147-1183-C2FE-7226-CF4DF8DFDE86}"/>
                </a:ext>
              </a:extLst>
            </p:cNvPr>
            <p:cNvSpPr/>
            <p:nvPr/>
          </p:nvSpPr>
          <p:spPr>
            <a:xfrm>
              <a:off x="9654420" y="4416028"/>
              <a:ext cx="4182190" cy="1587698"/>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قبل أن تحدد مشكلتك النهائية، يمكنك إجراء استطلاع رأي بسيط أو مقابلات أولية مع عينة صغيرة من الخبراء أو الممارسين أو الجمهور المستهدف. هذا يساعدك على فهم أفضل للواقع الميداني والمشكلات الحقيقية التي تواجه الناس.</a:t>
              </a:r>
              <a:endParaRPr lang="en-US"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5C38C8D7-62AE-08C4-96E7-8315D8488293}"/>
                </a:ext>
              </a:extLst>
            </p:cNvPr>
            <p:cNvPicPr>
              <a:picLocks noChangeAspect="1"/>
            </p:cNvPicPr>
            <p:nvPr/>
          </p:nvPicPr>
          <p:blipFill>
            <a:blip r:embed="rId4"/>
            <a:stretch>
              <a:fillRect/>
            </a:stretch>
          </p:blipFill>
          <p:spPr>
            <a:xfrm>
              <a:off x="8910280" y="3242667"/>
              <a:ext cx="496133" cy="496133"/>
            </a:xfrm>
            <a:prstGeom prst="rect">
              <a:avLst/>
            </a:prstGeom>
          </p:spPr>
        </p:pic>
        <p:sp>
          <p:nvSpPr>
            <p:cNvPr id="11" name="Text 3">
              <a:extLst>
                <a:ext uri="{FF2B5EF4-FFF2-40B4-BE49-F238E27FC236}">
                  <a16:creationId xmlns:a16="http://schemas.microsoft.com/office/drawing/2014/main" id="{C4056B1E-CD68-6098-2A1A-3AE2CB12AC58}"/>
                </a:ext>
              </a:extLst>
            </p:cNvPr>
            <p:cNvSpPr/>
            <p:nvPr/>
          </p:nvSpPr>
          <p:spPr>
            <a:xfrm>
              <a:off x="6925508" y="3986808"/>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مقابلات مع الخبراء</a:t>
              </a:r>
              <a:endParaRPr lang="en-US"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C405F317-EC1B-6144-B100-BA011D2F5908}"/>
                </a:ext>
              </a:extLst>
            </p:cNvPr>
            <p:cNvSpPr/>
            <p:nvPr/>
          </p:nvSpPr>
          <p:spPr>
            <a:xfrm>
              <a:off x="5224105" y="4416028"/>
              <a:ext cx="4182308" cy="1587698"/>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ناقش أفكارك المبدئية مع أساتذة متخصصين، وممارسين في المجال الإعلامي، وباحثين آخرين. اسألهم عن رأيهم في المشكلة المقترحة، وعن أهميتها، وعن إمكانية بحثها. غالباً ما يقدم الخبراء وجهات نظر قيمة لم تكن في حسبانك.</a:t>
              </a:r>
              <a:endParaRPr lang="en-US"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AE22B1D8-1AD9-BCA0-9E62-962A161D8F3D}"/>
                </a:ext>
              </a:extLst>
            </p:cNvPr>
            <p:cNvPicPr>
              <a:picLocks noChangeAspect="1"/>
            </p:cNvPicPr>
            <p:nvPr/>
          </p:nvPicPr>
          <p:blipFill>
            <a:blip r:embed="rId5"/>
            <a:stretch>
              <a:fillRect/>
            </a:stretch>
          </p:blipFill>
          <p:spPr>
            <a:xfrm>
              <a:off x="4479965" y="3242667"/>
              <a:ext cx="496133" cy="496133"/>
            </a:xfrm>
            <a:prstGeom prst="rect">
              <a:avLst/>
            </a:prstGeom>
          </p:spPr>
        </p:pic>
        <p:sp>
          <p:nvSpPr>
            <p:cNvPr id="14" name="Text 5">
              <a:extLst>
                <a:ext uri="{FF2B5EF4-FFF2-40B4-BE49-F238E27FC236}">
                  <a16:creationId xmlns:a16="http://schemas.microsoft.com/office/drawing/2014/main" id="{A847760E-4FD5-EE54-6A8B-BEB27EFA2A3B}"/>
                </a:ext>
              </a:extLst>
            </p:cNvPr>
            <p:cNvSpPr/>
            <p:nvPr/>
          </p:nvSpPr>
          <p:spPr>
            <a:xfrm>
              <a:off x="2495193" y="3986808"/>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اختبار الفرضيات الأولية</a:t>
              </a:r>
              <a:endParaRPr lang="en-US"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68966847-CF90-6009-BFA3-268DD13259EC}"/>
                </a:ext>
              </a:extLst>
            </p:cNvPr>
            <p:cNvSpPr/>
            <p:nvPr/>
          </p:nvSpPr>
          <p:spPr>
            <a:xfrm>
              <a:off x="793790" y="4416028"/>
              <a:ext cx="4182308" cy="1485534"/>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إذا كان لديك فرضية مبدئية حول المشكلة، حاول اختبارها بشكل غير رسمي قبل أن تلتزم بها. مثلاً، إذا كنت تعتقد أن هناك علاقة بين متغيرين، جرب قياس هذه العلاقة على عينة صغيرة للتأكد من وجودها قبل أن تبدأ الدراسة الكاملة.</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7667307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EE68F-D452-3044-52A1-D4E9E9236A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F0A83C-ABAE-E96E-E999-7D0142D2DA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B7BD3E0-1535-76EE-3BE2-926C6F0F8146}"/>
              </a:ext>
            </a:extLst>
          </p:cNvPr>
          <p:cNvSpPr/>
          <p:nvPr/>
        </p:nvSpPr>
        <p:spPr>
          <a:xfrm>
            <a:off x="8607914" y="546619"/>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A0149BC-772E-7984-9187-B4C6AD513D26}"/>
              </a:ext>
            </a:extLst>
          </p:cNvPr>
          <p:cNvSpPr/>
          <p:nvPr/>
        </p:nvSpPr>
        <p:spPr>
          <a:xfrm>
            <a:off x="334538" y="928038"/>
            <a:ext cx="11546287" cy="5429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4850"/>
              </a:lnSpc>
            </a:pPr>
            <a:endParaRPr lang="en-US"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A32F5730-7D97-A4CA-8A82-EB2D19D69F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A8010B3-7B71-C412-E0E6-7FC1ADEBCB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52AFA3F-C24A-175A-A591-199A5CA4DB8C}"/>
              </a:ext>
            </a:extLst>
          </p:cNvPr>
          <p:cNvSpPr txBox="1"/>
          <p:nvPr/>
        </p:nvSpPr>
        <p:spPr>
          <a:xfrm>
            <a:off x="2083236" y="307355"/>
            <a:ext cx="6384072" cy="620683"/>
          </a:xfrm>
          <a:prstGeom prst="rect">
            <a:avLst/>
          </a:prstGeom>
          <a:noFill/>
        </p:spPr>
        <p:txBody>
          <a:bodyPr wrap="square">
            <a:spAutoFit/>
          </a:bodyPr>
          <a:lstStyle/>
          <a:p>
            <a:pPr marL="0" indent="0" algn="r" rtl="1">
              <a:lnSpc>
                <a:spcPts val="4850"/>
              </a:lnSpc>
              <a:buNone/>
            </a:pPr>
            <a:r>
              <a:rPr lang="en-US" b="1">
                <a:solidFill>
                  <a:srgbClr val="505468"/>
                </a:solidFill>
                <a:latin typeface="Alexandria" pitchFamily="2" charset="-78"/>
                <a:ea typeface="Instrument Sans Semi Bold" pitchFamily="34" charset="-122"/>
                <a:cs typeface="Alexandria" pitchFamily="2" charset="-78"/>
              </a:rPr>
              <a:t>مصادر</a:t>
            </a:r>
            <a:r>
              <a:rPr lang="ar-EG" b="1">
                <a:solidFill>
                  <a:srgbClr val="505468"/>
                </a:solidFill>
                <a:latin typeface="Alexandria" pitchFamily="2" charset="-78"/>
                <a:ea typeface="Instrument Sans Semi Bold" pitchFamily="34" charset="-122"/>
                <a:cs typeface="Alexandria" pitchFamily="2" charset="-78"/>
              </a:rPr>
              <a:t> الحصول على المشكلة البحثية</a:t>
            </a:r>
            <a:endParaRPr lang="en-US" b="1" dirty="0">
              <a:latin typeface="Alexandria" pitchFamily="2" charset="-78"/>
              <a:cs typeface="Alexandria" pitchFamily="2" charset="-78"/>
            </a:endParaRPr>
          </a:p>
        </p:txBody>
      </p:sp>
      <p:sp>
        <p:nvSpPr>
          <p:cNvPr id="16" name="Text 0">
            <a:extLst>
              <a:ext uri="{FF2B5EF4-FFF2-40B4-BE49-F238E27FC236}">
                <a16:creationId xmlns:a16="http://schemas.microsoft.com/office/drawing/2014/main" id="{4D16681C-6062-40A3-85FD-3438AA005171}"/>
              </a:ext>
            </a:extLst>
          </p:cNvPr>
          <p:cNvSpPr/>
          <p:nvPr/>
        </p:nvSpPr>
        <p:spPr>
          <a:xfrm>
            <a:off x="5234225" y="918246"/>
            <a:ext cx="6466165" cy="620078"/>
          </a:xfrm>
          <a:prstGeom prst="rect">
            <a:avLst/>
          </a:prstGeom>
          <a:noFill/>
          <a:ln/>
        </p:spPr>
        <p:txBody>
          <a:bodyPr wrap="none" lIns="0" tIns="0" rIns="0" bIns="0" rtlCol="0" anchor="t"/>
          <a:lstStyle/>
          <a:p>
            <a:pPr marL="0" indent="0" algn="r" rtl="1">
              <a:lnSpc>
                <a:spcPts val="4850"/>
              </a:lnSpc>
              <a:buNone/>
            </a:pPr>
            <a:r>
              <a:rPr lang="en-US" dirty="0">
                <a:solidFill>
                  <a:srgbClr val="505468"/>
                </a:solidFill>
                <a:latin typeface="Alexandria" pitchFamily="2" charset="-78"/>
                <a:ea typeface="Instrument Sans Semi Bold" pitchFamily="34" charset="-122"/>
                <a:cs typeface="Alexandria" pitchFamily="2" charset="-78"/>
              </a:rPr>
              <a:t>ورش العمل والمناقشات الجماعية</a:t>
            </a:r>
            <a:endParaRPr lang="en-US" dirty="0">
              <a:latin typeface="Alexandria" pitchFamily="2" charset="-78"/>
              <a:cs typeface="Alexandria" pitchFamily="2" charset="-78"/>
            </a:endParaRPr>
          </a:p>
        </p:txBody>
      </p:sp>
      <p:grpSp>
        <p:nvGrpSpPr>
          <p:cNvPr id="17" name="Group 16">
            <a:extLst>
              <a:ext uri="{FF2B5EF4-FFF2-40B4-BE49-F238E27FC236}">
                <a16:creationId xmlns:a16="http://schemas.microsoft.com/office/drawing/2014/main" id="{ED281F64-6F32-C80F-B871-63FB8E141641}"/>
              </a:ext>
            </a:extLst>
          </p:cNvPr>
          <p:cNvGrpSpPr/>
          <p:nvPr/>
        </p:nvGrpSpPr>
        <p:grpSpPr>
          <a:xfrm>
            <a:off x="515009" y="1909950"/>
            <a:ext cx="10825781" cy="3487239"/>
            <a:chOff x="793790" y="2693096"/>
            <a:chExt cx="13042821" cy="3367780"/>
          </a:xfrm>
        </p:grpSpPr>
        <p:sp>
          <p:nvSpPr>
            <p:cNvPr id="19" name="Text 1">
              <a:extLst>
                <a:ext uri="{FF2B5EF4-FFF2-40B4-BE49-F238E27FC236}">
                  <a16:creationId xmlns:a16="http://schemas.microsoft.com/office/drawing/2014/main" id="{01361FDB-163C-5176-F684-828B09BDA995}"/>
                </a:ext>
              </a:extLst>
            </p:cNvPr>
            <p:cNvSpPr/>
            <p:nvPr/>
          </p:nvSpPr>
          <p:spPr>
            <a:xfrm>
              <a:off x="793790" y="2693096"/>
              <a:ext cx="13042821" cy="1127619"/>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التعلم والبحث ليسا نشاطين فرديين بالضرورة. المناقشات الجماعية وورش العمل توفر بيئة غنية لتبادل الأفكار وتطويرها. عندما تعرض فكرتك البحثية على مجموعة من الزملاء أو الخبراء، تحصل على ردود فعل متنوعة تساعدك على رؤية جوانب لم تكن واضحة لك.</a:t>
              </a:r>
              <a:endParaRPr lang="en-US" dirty="0">
                <a:latin typeface="Alexandria" pitchFamily="2" charset="-78"/>
                <a:cs typeface="Alexandria" pitchFamily="2" charset="-78"/>
              </a:endParaRPr>
            </a:p>
          </p:txBody>
        </p:sp>
        <p:pic>
          <p:nvPicPr>
            <p:cNvPr id="20" name="Image 0" descr="preencoded.png">
              <a:extLst>
                <a:ext uri="{FF2B5EF4-FFF2-40B4-BE49-F238E27FC236}">
                  <a16:creationId xmlns:a16="http://schemas.microsoft.com/office/drawing/2014/main" id="{A3D90C9E-F5AA-EF0B-821D-3410AE0F54AE}"/>
                </a:ext>
              </a:extLst>
            </p:cNvPr>
            <p:cNvPicPr>
              <a:picLocks noChangeAspect="1"/>
            </p:cNvPicPr>
            <p:nvPr/>
          </p:nvPicPr>
          <p:blipFill>
            <a:blip r:embed="rId3"/>
            <a:stretch>
              <a:fillRect/>
            </a:stretch>
          </p:blipFill>
          <p:spPr>
            <a:xfrm>
              <a:off x="13737431" y="4149388"/>
              <a:ext cx="99179" cy="99179"/>
            </a:xfrm>
            <a:prstGeom prst="rect">
              <a:avLst/>
            </a:prstGeom>
          </p:spPr>
        </p:pic>
        <p:sp>
          <p:nvSpPr>
            <p:cNvPr id="21" name="Text 2">
              <a:extLst>
                <a:ext uri="{FF2B5EF4-FFF2-40B4-BE49-F238E27FC236}">
                  <a16:creationId xmlns:a16="http://schemas.microsoft.com/office/drawing/2014/main" id="{26DB9A07-5224-C617-7128-93ACF1E2A48A}"/>
                </a:ext>
              </a:extLst>
            </p:cNvPr>
            <p:cNvSpPr/>
            <p:nvPr/>
          </p:nvSpPr>
          <p:spPr>
            <a:xfrm>
              <a:off x="11058168" y="4043958"/>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انضم إلى مجموعات بحثية</a:t>
              </a:r>
              <a:endParaRPr lang="en-US" dirty="0">
                <a:latin typeface="Alexandria" pitchFamily="2" charset="-78"/>
                <a:cs typeface="Alexandria" pitchFamily="2" charset="-78"/>
              </a:endParaRPr>
            </a:p>
          </p:txBody>
        </p:sp>
        <p:sp>
          <p:nvSpPr>
            <p:cNvPr id="22" name="Text 3">
              <a:extLst>
                <a:ext uri="{FF2B5EF4-FFF2-40B4-BE49-F238E27FC236}">
                  <a16:creationId xmlns:a16="http://schemas.microsoft.com/office/drawing/2014/main" id="{08E50F3F-5566-BDFD-FAF3-49DCE07A5047}"/>
                </a:ext>
              </a:extLst>
            </p:cNvPr>
            <p:cNvSpPr/>
            <p:nvPr/>
          </p:nvSpPr>
          <p:spPr>
            <a:xfrm>
              <a:off x="9654421" y="4473178"/>
              <a:ext cx="3884652" cy="1270159"/>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كثير من الجامعات والمراكز البحثية تنظم مجموعات بحثية أو حلقات نقاش دورية. الانضمام إلى هذه المجموعات يتيح لك عرض أفكارك والحصول على ملاحظات بناءة.</a:t>
              </a:r>
              <a:endParaRPr lang="en-US" dirty="0">
                <a:latin typeface="Alexandria" pitchFamily="2" charset="-78"/>
                <a:cs typeface="Alexandria" pitchFamily="2" charset="-78"/>
              </a:endParaRPr>
            </a:p>
          </p:txBody>
        </p:sp>
        <p:pic>
          <p:nvPicPr>
            <p:cNvPr id="24" name="Image 1" descr="preencoded.png">
              <a:extLst>
                <a:ext uri="{FF2B5EF4-FFF2-40B4-BE49-F238E27FC236}">
                  <a16:creationId xmlns:a16="http://schemas.microsoft.com/office/drawing/2014/main" id="{7C364EA5-3F2B-EEA7-56E7-C1A50C7B95B0}"/>
                </a:ext>
              </a:extLst>
            </p:cNvPr>
            <p:cNvPicPr>
              <a:picLocks noChangeAspect="1"/>
            </p:cNvPicPr>
            <p:nvPr/>
          </p:nvPicPr>
          <p:blipFill>
            <a:blip r:embed="rId3"/>
            <a:stretch>
              <a:fillRect/>
            </a:stretch>
          </p:blipFill>
          <p:spPr>
            <a:xfrm>
              <a:off x="9307235" y="4149388"/>
              <a:ext cx="99179" cy="99179"/>
            </a:xfrm>
            <a:prstGeom prst="rect">
              <a:avLst/>
            </a:prstGeom>
          </p:spPr>
        </p:pic>
        <p:sp>
          <p:nvSpPr>
            <p:cNvPr id="26" name="Text 4">
              <a:extLst>
                <a:ext uri="{FF2B5EF4-FFF2-40B4-BE49-F238E27FC236}">
                  <a16:creationId xmlns:a16="http://schemas.microsoft.com/office/drawing/2014/main" id="{205AC79A-1470-7202-FD22-12427B696FF6}"/>
                </a:ext>
              </a:extLst>
            </p:cNvPr>
            <p:cNvSpPr/>
            <p:nvPr/>
          </p:nvSpPr>
          <p:spPr>
            <a:xfrm>
              <a:off x="6608207" y="4043958"/>
              <a:ext cx="2500670" cy="310158"/>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احضر المؤتمرات والندوات</a:t>
              </a:r>
              <a:endParaRPr lang="en-US" dirty="0">
                <a:latin typeface="Alexandria" pitchFamily="2" charset="-78"/>
                <a:cs typeface="Alexandria" pitchFamily="2" charset="-78"/>
              </a:endParaRPr>
            </a:p>
          </p:txBody>
        </p:sp>
        <p:sp>
          <p:nvSpPr>
            <p:cNvPr id="27" name="Text 5">
              <a:extLst>
                <a:ext uri="{FF2B5EF4-FFF2-40B4-BE49-F238E27FC236}">
                  <a16:creationId xmlns:a16="http://schemas.microsoft.com/office/drawing/2014/main" id="{2347735F-7609-5B01-6F80-3AE43A5A0531}"/>
                </a:ext>
              </a:extLst>
            </p:cNvPr>
            <p:cNvSpPr/>
            <p:nvPr/>
          </p:nvSpPr>
          <p:spPr>
            <a:xfrm>
              <a:off x="5224105" y="4473178"/>
              <a:ext cx="3884771" cy="1587698"/>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المؤتمرات الأكاديمية ليست فقط لتقديم الأوراق البحثية، بل أيضاً لاستكشاف الأفكار والتعرف على الاتجاهات الحديثة في المجال. استمع إلى الأوراق الأخرى، وشارك في النقاشات، وتواصل مع الباحثين.</a:t>
              </a:r>
              <a:endParaRPr lang="en-US" dirty="0">
                <a:latin typeface="Alexandria" pitchFamily="2" charset="-78"/>
                <a:cs typeface="Alexandria" pitchFamily="2" charset="-78"/>
              </a:endParaRPr>
            </a:p>
          </p:txBody>
        </p:sp>
        <p:pic>
          <p:nvPicPr>
            <p:cNvPr id="28" name="Image 2" descr="preencoded.png">
              <a:extLst>
                <a:ext uri="{FF2B5EF4-FFF2-40B4-BE49-F238E27FC236}">
                  <a16:creationId xmlns:a16="http://schemas.microsoft.com/office/drawing/2014/main" id="{25AAFC27-28E4-1CAA-8AB9-26A00F662512}"/>
                </a:ext>
              </a:extLst>
            </p:cNvPr>
            <p:cNvPicPr>
              <a:picLocks noChangeAspect="1"/>
            </p:cNvPicPr>
            <p:nvPr/>
          </p:nvPicPr>
          <p:blipFill>
            <a:blip r:embed="rId3"/>
            <a:stretch>
              <a:fillRect/>
            </a:stretch>
          </p:blipFill>
          <p:spPr>
            <a:xfrm>
              <a:off x="4876919" y="4149388"/>
              <a:ext cx="99179" cy="99179"/>
            </a:xfrm>
            <a:prstGeom prst="rect">
              <a:avLst/>
            </a:prstGeom>
          </p:spPr>
        </p:pic>
        <p:sp>
          <p:nvSpPr>
            <p:cNvPr id="29" name="Text 6">
              <a:extLst>
                <a:ext uri="{FF2B5EF4-FFF2-40B4-BE49-F238E27FC236}">
                  <a16:creationId xmlns:a16="http://schemas.microsoft.com/office/drawing/2014/main" id="{AC708610-867C-8E12-43B7-03E79744A64B}"/>
                </a:ext>
              </a:extLst>
            </p:cNvPr>
            <p:cNvSpPr/>
            <p:nvPr/>
          </p:nvSpPr>
          <p:spPr>
            <a:xfrm>
              <a:off x="2197656" y="4043958"/>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استخدم المنصات الرقمية</a:t>
              </a:r>
              <a:endParaRPr lang="en-US" dirty="0">
                <a:latin typeface="Alexandria" pitchFamily="2" charset="-78"/>
                <a:cs typeface="Alexandria" pitchFamily="2" charset="-78"/>
              </a:endParaRPr>
            </a:p>
          </p:txBody>
        </p:sp>
        <p:sp>
          <p:nvSpPr>
            <p:cNvPr id="30" name="Text 7">
              <a:extLst>
                <a:ext uri="{FF2B5EF4-FFF2-40B4-BE49-F238E27FC236}">
                  <a16:creationId xmlns:a16="http://schemas.microsoft.com/office/drawing/2014/main" id="{645A42CD-CFF8-38D1-E1EF-B01909FA9234}"/>
                </a:ext>
              </a:extLst>
            </p:cNvPr>
            <p:cNvSpPr/>
            <p:nvPr/>
          </p:nvSpPr>
          <p:spPr>
            <a:xfrm>
              <a:off x="793790" y="4473178"/>
              <a:ext cx="3884771" cy="1270159"/>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هناك العديد من المنصات الإلكترونية والمنتديات الأكاديمية حيث يمكنك طرح أفكارك البحثية والحصول على آراء من باحثين من مختلف أنحاء العالم.</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24551369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C5AA2-6AF3-1A72-7F59-26AF57A822C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BD16821-1D4F-82B0-1AE9-9EF3724BDAFA}"/>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4E26C6E7-7865-B330-F900-632CCD63249A}"/>
              </a:ext>
            </a:extLst>
          </p:cNvPr>
          <p:cNvSpPr txBox="1"/>
          <p:nvPr/>
        </p:nvSpPr>
        <p:spPr>
          <a:xfrm>
            <a:off x="6520124" y="3682940"/>
            <a:ext cx="4113898" cy="400110"/>
          </a:xfrm>
          <a:prstGeom prst="rect">
            <a:avLst/>
          </a:prstGeom>
          <a:noFill/>
        </p:spPr>
        <p:txBody>
          <a:bodyPr wrap="square" rtlCol="0">
            <a:spAutoFit/>
          </a:bodyPr>
          <a:lstStyle/>
          <a:p>
            <a:pPr algn="ctr"/>
            <a:r>
              <a:rPr lang="ar-EG" sz="2000" b="1">
                <a:solidFill>
                  <a:srgbClr val="00B0F0"/>
                </a:solidFill>
                <a:latin typeface="Alexandria" pitchFamily="2" charset="-78"/>
                <a:cs typeface="Alexandria" pitchFamily="2" charset="-78"/>
              </a:rPr>
              <a:t> ضبط المشكلة البحثية منهجياً</a:t>
            </a:r>
          </a:p>
        </p:txBody>
      </p:sp>
      <p:sp>
        <p:nvSpPr>
          <p:cNvPr id="18" name="Rectangle 17">
            <a:extLst>
              <a:ext uri="{FF2B5EF4-FFF2-40B4-BE49-F238E27FC236}">
                <a16:creationId xmlns:a16="http://schemas.microsoft.com/office/drawing/2014/main" id="{D4155770-C042-B6BA-02F9-7B661C28C452}"/>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49288EF9-0F62-D861-35EA-3082C460F59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79622632-6A0C-AEE1-046A-E90D21C0A1FC}"/>
              </a:ext>
            </a:extLst>
          </p:cNvPr>
          <p:cNvSpPr txBox="1"/>
          <p:nvPr/>
        </p:nvSpPr>
        <p:spPr>
          <a:xfrm>
            <a:off x="2792549" y="1539927"/>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680FB856-444D-443C-77E9-B8A2FB8E9AF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8B6C014-ACAA-ACD0-AB56-3A9AC27FA1F5}"/>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26AC766-FE66-FBC9-20D2-F05112EE88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42C703F-B1A0-7975-0D7C-224C5B90DDC3}"/>
              </a:ext>
            </a:extLst>
          </p:cNvPr>
          <p:cNvSpPr txBox="1"/>
          <p:nvPr/>
        </p:nvSpPr>
        <p:spPr>
          <a:xfrm>
            <a:off x="1694985" y="2642839"/>
            <a:ext cx="3914078" cy="2633991"/>
          </a:xfrm>
          <a:prstGeom prst="rect">
            <a:avLst/>
          </a:prstGeom>
          <a:noFill/>
        </p:spPr>
        <p:txBody>
          <a:bodyPr wrap="square" rtlCol="0">
            <a:spAutoFit/>
          </a:bodyPr>
          <a:lstStyle/>
          <a:p>
            <a:pPr algn="just" rtl="1">
              <a:lnSpc>
                <a:spcPts val="2500"/>
              </a:lnSpc>
            </a:pPr>
            <a:r>
              <a:rPr lang="ar-EG">
                <a:solidFill>
                  <a:srgbClr val="5B5F71"/>
                </a:solidFill>
                <a:latin typeface="Alexandria" pitchFamily="2" charset="-78"/>
                <a:ea typeface="Instrument Sans Medium" pitchFamily="34" charset="-122"/>
                <a:cs typeface="Alexandria" pitchFamily="2" charset="-78"/>
              </a:rPr>
              <a:t>بعد اكتشاف فكرة أو موضوع بحثي مبدئي، تأتي المرحلة الأهم وهي ضبط المشكلة البحثية منهجياً. هذه المرحلة تحول الفكرة الأولية إلى مشكلة بحثية محددة وواضحة وقابلة للدراسة. الضبط المنهجي يضمن أن يكون البحث مركزاً ودقيقاً، وأن تكون النتائج قابلة للتحقق والتطبيق.</a:t>
            </a:r>
          </a:p>
        </p:txBody>
      </p:sp>
      <p:sp>
        <p:nvSpPr>
          <p:cNvPr id="11" name="TextBox 10">
            <a:extLst>
              <a:ext uri="{FF2B5EF4-FFF2-40B4-BE49-F238E27FC236}">
                <a16:creationId xmlns:a16="http://schemas.microsoft.com/office/drawing/2014/main" id="{DFED68EC-0E7E-61EA-14EB-2DD0154B7607}"/>
              </a:ext>
            </a:extLst>
          </p:cNvPr>
          <p:cNvSpPr txBox="1"/>
          <p:nvPr/>
        </p:nvSpPr>
        <p:spPr>
          <a:xfrm>
            <a:off x="6396352" y="4364310"/>
            <a:ext cx="4955591" cy="1992790"/>
          </a:xfrm>
          <a:prstGeom prst="rect">
            <a:avLst/>
          </a:prstGeom>
          <a:noFill/>
        </p:spPr>
        <p:txBody>
          <a:bodyPr wrap="square" rtlCol="0">
            <a:spAutoFit/>
          </a:bodyPr>
          <a:lstStyle/>
          <a:p>
            <a:pPr algn="just" rtl="1">
              <a:lnSpc>
                <a:spcPts val="2500"/>
              </a:lnSpc>
            </a:pPr>
            <a:r>
              <a:rPr lang="ar-EG">
                <a:solidFill>
                  <a:srgbClr val="5B5F71"/>
                </a:solidFill>
                <a:latin typeface="Alexandria" pitchFamily="2" charset="-78"/>
                <a:ea typeface="Instrument Sans Medium" pitchFamily="34" charset="-122"/>
                <a:cs typeface="Alexandria" pitchFamily="2" charset="-78"/>
              </a:rPr>
              <a:t>كثير من الباحثين يقعون في فخ البدء ببحث واسع وغامض، ظناً منهم أن الاتساع يعني الشمولية والعمق. لكن الحقيقة عكس ذلك تماماً: البحث الجيد هو البحث المحدد والمركز، الذي يعالج مشكلة واضحة بعمق وتفصيل، بدلاً من أن يتناول موضوعاً واسعاً بشكل سطحي.</a:t>
            </a:r>
          </a:p>
        </p:txBody>
      </p:sp>
      <p:pic>
        <p:nvPicPr>
          <p:cNvPr id="10" name="Picture Placeholder 9" descr="A silver sphere with rings around it&#10;&#10;AI-generated content may be incorrect.">
            <a:extLst>
              <a:ext uri="{FF2B5EF4-FFF2-40B4-BE49-F238E27FC236}">
                <a16:creationId xmlns:a16="http://schemas.microsoft.com/office/drawing/2014/main" id="{2DDD86F6-DBDC-4A84-087E-2E6D864ED85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3237" b="33237"/>
          <a:stretch>
            <a:fillRect/>
          </a:stretch>
        </p:blipFill>
        <p:spPr/>
      </p:pic>
    </p:spTree>
    <p:extLst>
      <p:ext uri="{BB962C8B-B14F-4D97-AF65-F5344CB8AC3E}">
        <p14:creationId xmlns:p14="http://schemas.microsoft.com/office/powerpoint/2010/main" val="399692683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8C36E-3C9E-DD8F-7360-D8CB397DABC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8BD499-1C2E-D765-8DAB-D4ED9D99065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232D713-F38C-125A-35F5-B5568255B5A1}"/>
              </a:ext>
            </a:extLst>
          </p:cNvPr>
          <p:cNvSpPr/>
          <p:nvPr/>
        </p:nvSpPr>
        <p:spPr>
          <a:xfrm>
            <a:off x="8607914" y="546619"/>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75B91C7-3114-CC69-B785-DCF97178D3A0}"/>
              </a:ext>
            </a:extLst>
          </p:cNvPr>
          <p:cNvSpPr/>
          <p:nvPr/>
        </p:nvSpPr>
        <p:spPr>
          <a:xfrm>
            <a:off x="107149" y="784293"/>
            <a:ext cx="12130515" cy="5676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48D506E7-EB1C-E858-0B7B-526CE11F71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48703C8-B6C9-537C-451A-CB6D11B79C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F50D8B9-BC2D-3C45-4390-4DA11938A9BD}"/>
              </a:ext>
            </a:extLst>
          </p:cNvPr>
          <p:cNvSpPr txBox="1"/>
          <p:nvPr/>
        </p:nvSpPr>
        <p:spPr>
          <a:xfrm>
            <a:off x="2626178" y="77931"/>
            <a:ext cx="6384072" cy="400110"/>
          </a:xfrm>
          <a:prstGeom prst="rect">
            <a:avLst/>
          </a:prstGeom>
          <a:noFill/>
        </p:spPr>
        <p:txBody>
          <a:bodyPr wrap="square">
            <a:spAutoFit/>
          </a:bodyPr>
          <a:lstStyle/>
          <a:p>
            <a:pPr algn="ctr"/>
            <a:r>
              <a:rPr lang="ar-EG" sz="2000" b="1">
                <a:solidFill>
                  <a:srgbClr val="00B0F0"/>
                </a:solidFill>
                <a:latin typeface="Alexandria" pitchFamily="2" charset="-78"/>
                <a:cs typeface="Alexandria" pitchFamily="2" charset="-78"/>
              </a:rPr>
              <a:t>معايير أساسية لاختيار المشكلة</a:t>
            </a:r>
          </a:p>
        </p:txBody>
      </p:sp>
      <p:grpSp>
        <p:nvGrpSpPr>
          <p:cNvPr id="6" name="Group 5">
            <a:extLst>
              <a:ext uri="{FF2B5EF4-FFF2-40B4-BE49-F238E27FC236}">
                <a16:creationId xmlns:a16="http://schemas.microsoft.com/office/drawing/2014/main" id="{76595327-80DA-C3B7-F557-47F1F368D5D8}"/>
              </a:ext>
            </a:extLst>
          </p:cNvPr>
          <p:cNvGrpSpPr/>
          <p:nvPr/>
        </p:nvGrpSpPr>
        <p:grpSpPr>
          <a:xfrm>
            <a:off x="271419" y="937962"/>
            <a:ext cx="11813432" cy="5523206"/>
            <a:chOff x="793909" y="1427967"/>
            <a:chExt cx="13042702" cy="5805113"/>
          </a:xfrm>
        </p:grpSpPr>
        <p:sp>
          <p:nvSpPr>
            <p:cNvPr id="7" name="Shape 1">
              <a:extLst>
                <a:ext uri="{FF2B5EF4-FFF2-40B4-BE49-F238E27FC236}">
                  <a16:creationId xmlns:a16="http://schemas.microsoft.com/office/drawing/2014/main" id="{9679E4C5-5D29-850D-C6F6-48DBE3FB8BBC}"/>
                </a:ext>
              </a:extLst>
            </p:cNvPr>
            <p:cNvSpPr/>
            <p:nvPr/>
          </p:nvSpPr>
          <p:spPr>
            <a:xfrm>
              <a:off x="9621322" y="1427967"/>
              <a:ext cx="4215289" cy="3493974"/>
            </a:xfrm>
            <a:prstGeom prst="roundRect">
              <a:avLst>
                <a:gd name="adj" fmla="val 2465"/>
              </a:avLst>
            </a:prstGeom>
            <a:solidFill>
              <a:srgbClr val="505468"/>
            </a:solidFill>
            <a:ln w="7620">
              <a:solidFill>
                <a:srgbClr val="696D81"/>
              </a:solidFill>
              <a:prstDash val="solid"/>
            </a:ln>
          </p:spPr>
          <p:txBody>
            <a:bodyPr/>
            <a:lstStyle/>
            <a:p>
              <a:endParaRPr lang="en-US">
                <a:latin typeface="Alexandria" pitchFamily="2" charset="-78"/>
                <a:cs typeface="Alexandria" pitchFamily="2" charset="-78"/>
              </a:endParaRPr>
            </a:p>
          </p:txBody>
        </p:sp>
        <p:sp>
          <p:nvSpPr>
            <p:cNvPr id="8" name="Text 2">
              <a:extLst>
                <a:ext uri="{FF2B5EF4-FFF2-40B4-BE49-F238E27FC236}">
                  <a16:creationId xmlns:a16="http://schemas.microsoft.com/office/drawing/2014/main" id="{475DA150-758A-483D-38E3-BC29C71C9D05}"/>
                </a:ext>
              </a:extLst>
            </p:cNvPr>
            <p:cNvSpPr/>
            <p:nvPr/>
          </p:nvSpPr>
          <p:spPr>
            <a:xfrm>
              <a:off x="11149728" y="1617583"/>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FFFFFF"/>
                  </a:solidFill>
                  <a:latin typeface="Alexandria" pitchFamily="2" charset="-78"/>
                  <a:ea typeface="Instrument Sans Semi Bold" pitchFamily="34" charset="-122"/>
                  <a:cs typeface="Alexandria" pitchFamily="2" charset="-78"/>
                </a:rPr>
                <a:t>الأصالة والجدة</a:t>
              </a:r>
              <a:endParaRPr lang="en-US"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0174C0DD-E917-2616-C684-1F95CF652F52}"/>
                </a:ext>
              </a:extLst>
            </p:cNvPr>
            <p:cNvSpPr/>
            <p:nvPr/>
          </p:nvSpPr>
          <p:spPr>
            <a:xfrm>
              <a:off x="9832573" y="2101827"/>
              <a:ext cx="3803333" cy="2540318"/>
            </a:xfrm>
            <a:prstGeom prst="rect">
              <a:avLst/>
            </a:prstGeom>
            <a:noFill/>
            <a:ln/>
          </p:spPr>
          <p:txBody>
            <a:bodyPr wrap="square" lIns="0" tIns="0" rIns="0" bIns="0" rtlCol="0" anchor="t"/>
            <a:lstStyle/>
            <a:p>
              <a:pPr marL="0" indent="0" algn="just" rtl="1">
                <a:lnSpc>
                  <a:spcPct val="150000"/>
                </a:lnSpc>
                <a:buNone/>
              </a:pPr>
              <a:r>
                <a:rPr lang="en-US" sz="1600" dirty="0">
                  <a:solidFill>
                    <a:srgbClr val="FFFFFF"/>
                  </a:solidFill>
                  <a:latin typeface="Alexandria" pitchFamily="2" charset="-78"/>
                  <a:ea typeface="Instrument Sans Medium" pitchFamily="34" charset="-122"/>
                  <a:cs typeface="Alexandria" pitchFamily="2" charset="-78"/>
                </a:rPr>
                <a:t>يجب أن تكون المشكلة جديدة في موضوعها أو في زاوية معالجتها أو في منهجها. الأصالة لا تعني بالضرورة موضوعاً لم يُبحث من قبل أبداً، بل قد تعني معالجة موضوع قديم من منظور جديد، أو باستخدام منهج مبتكر، أو في </a:t>
              </a:r>
              <a:r>
                <a:rPr lang="en-US" sz="1600">
                  <a:solidFill>
                    <a:srgbClr val="FFFFFF"/>
                  </a:solidFill>
                  <a:latin typeface="Alexandria" pitchFamily="2" charset="-78"/>
                  <a:ea typeface="Instrument Sans Medium" pitchFamily="34" charset="-122"/>
                  <a:cs typeface="Alexandria" pitchFamily="2" charset="-78"/>
                </a:rPr>
                <a:t>سياق مختلف.</a:t>
              </a:r>
              <a:endParaRPr lang="en-US" sz="1600"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5E6D704D-5B65-1EB7-BF2D-DC1759AC1D44}"/>
                </a:ext>
              </a:extLst>
            </p:cNvPr>
            <p:cNvSpPr/>
            <p:nvPr/>
          </p:nvSpPr>
          <p:spPr>
            <a:xfrm>
              <a:off x="5207556" y="1427967"/>
              <a:ext cx="4215408" cy="3493974"/>
            </a:xfrm>
            <a:prstGeom prst="roundRect">
              <a:avLst>
                <a:gd name="adj" fmla="val 2465"/>
              </a:avLst>
            </a:prstGeom>
            <a:solidFill>
              <a:srgbClr val="505468"/>
            </a:solidFill>
            <a:ln w="7620">
              <a:solidFill>
                <a:srgbClr val="696D81"/>
              </a:solidFill>
              <a:prstDash val="solid"/>
            </a:ln>
          </p:spPr>
          <p:txBody>
            <a:bodyPr/>
            <a:lstStyle/>
            <a:p>
              <a:endParaRPr lang="en-US">
                <a:latin typeface="Alexandria" pitchFamily="2" charset="-78"/>
                <a:cs typeface="Alexandria" pitchFamily="2" charset="-78"/>
              </a:endParaRPr>
            </a:p>
          </p:txBody>
        </p:sp>
        <p:sp>
          <p:nvSpPr>
            <p:cNvPr id="11" name="Text 5">
              <a:extLst>
                <a:ext uri="{FF2B5EF4-FFF2-40B4-BE49-F238E27FC236}">
                  <a16:creationId xmlns:a16="http://schemas.microsoft.com/office/drawing/2014/main" id="{56778555-2E9D-EDFC-6468-2CAD7D3A95F8}"/>
                </a:ext>
              </a:extLst>
            </p:cNvPr>
            <p:cNvSpPr/>
            <p:nvPr/>
          </p:nvSpPr>
          <p:spPr>
            <a:xfrm>
              <a:off x="6736080" y="1617583"/>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FFFFFF"/>
                  </a:solidFill>
                  <a:latin typeface="Alexandria" pitchFamily="2" charset="-78"/>
                  <a:ea typeface="Instrument Sans Semi Bold" pitchFamily="34" charset="-122"/>
                  <a:cs typeface="Alexandria" pitchFamily="2" charset="-78"/>
                </a:rPr>
                <a:t>القابلية للبحث العلمي</a:t>
              </a:r>
              <a:endParaRPr lang="en-US" dirty="0">
                <a:latin typeface="Alexandria" pitchFamily="2" charset="-78"/>
                <a:cs typeface="Alexandria" pitchFamily="2" charset="-78"/>
              </a:endParaRPr>
            </a:p>
          </p:txBody>
        </p:sp>
        <p:sp>
          <p:nvSpPr>
            <p:cNvPr id="12" name="Text 6">
              <a:extLst>
                <a:ext uri="{FF2B5EF4-FFF2-40B4-BE49-F238E27FC236}">
                  <a16:creationId xmlns:a16="http://schemas.microsoft.com/office/drawing/2014/main" id="{49E3C7C1-B152-FCCC-3F03-5BB1B0481B7B}"/>
                </a:ext>
              </a:extLst>
            </p:cNvPr>
            <p:cNvSpPr/>
            <p:nvPr/>
          </p:nvSpPr>
          <p:spPr>
            <a:xfrm>
              <a:off x="5431237" y="2138779"/>
              <a:ext cx="3803452" cy="2222778"/>
            </a:xfrm>
            <a:prstGeom prst="rect">
              <a:avLst/>
            </a:prstGeom>
            <a:noFill/>
            <a:ln/>
          </p:spPr>
          <p:txBody>
            <a:bodyPr wrap="square" lIns="0" tIns="0" rIns="0" bIns="0" rtlCol="0" anchor="t"/>
            <a:lstStyle/>
            <a:p>
              <a:pPr marL="0" indent="0" algn="just" rtl="1">
                <a:lnSpc>
                  <a:spcPct val="150000"/>
                </a:lnSpc>
                <a:buNone/>
              </a:pPr>
              <a:r>
                <a:rPr lang="en-US" sz="1600" dirty="0">
                  <a:solidFill>
                    <a:srgbClr val="FFFFFF"/>
                  </a:solidFill>
                  <a:latin typeface="Alexandria" pitchFamily="2" charset="-78"/>
                  <a:ea typeface="Instrument Sans Medium" pitchFamily="34" charset="-122"/>
                  <a:cs typeface="Alexandria" pitchFamily="2" charset="-78"/>
                </a:rPr>
                <a:t>يجب أن تكون المشكلة قابلة للدراسة باستخدام المناهج العلمية المتاحة، وأن تتوفر لها مصادر وبيانات كافية. تجنب المشكلات التي تعتمد على معلومات سرية أو يصعب الوصول إليها، أو تلك التي تتطلب تقنيات وأدوات غير متاحة لك</a:t>
              </a:r>
              <a:r>
                <a:rPr lang="en-US" sz="1600">
                  <a:solidFill>
                    <a:srgbClr val="FFFFFF"/>
                  </a:solidFill>
                  <a:latin typeface="Alexandria" pitchFamily="2" charset="-78"/>
                  <a:ea typeface="Instrument Sans Medium" pitchFamily="34" charset="-122"/>
                  <a:cs typeface="Alexandria" pitchFamily="2" charset="-78"/>
                </a:rPr>
                <a:t>. </a:t>
              </a:r>
              <a:endParaRPr lang="en-US" sz="1600"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DD2E17C0-50EB-1535-CA6D-35DA58412195}"/>
                </a:ext>
              </a:extLst>
            </p:cNvPr>
            <p:cNvSpPr/>
            <p:nvPr/>
          </p:nvSpPr>
          <p:spPr>
            <a:xfrm>
              <a:off x="793909" y="1427967"/>
              <a:ext cx="4215289" cy="3493974"/>
            </a:xfrm>
            <a:prstGeom prst="roundRect">
              <a:avLst>
                <a:gd name="adj" fmla="val 2465"/>
              </a:avLst>
            </a:prstGeom>
            <a:solidFill>
              <a:srgbClr val="505468"/>
            </a:solidFill>
            <a:ln w="7620">
              <a:solidFill>
                <a:srgbClr val="696D81"/>
              </a:solidFill>
              <a:prstDash val="solid"/>
            </a:ln>
          </p:spPr>
          <p:txBody>
            <a:bodyPr/>
            <a:lstStyle/>
            <a:p>
              <a:endParaRPr lang="en-US">
                <a:latin typeface="Alexandria" pitchFamily="2" charset="-78"/>
                <a:cs typeface="Alexandria" pitchFamily="2" charset="-78"/>
              </a:endParaRPr>
            </a:p>
          </p:txBody>
        </p:sp>
        <p:sp>
          <p:nvSpPr>
            <p:cNvPr id="14" name="Text 8">
              <a:extLst>
                <a:ext uri="{FF2B5EF4-FFF2-40B4-BE49-F238E27FC236}">
                  <a16:creationId xmlns:a16="http://schemas.microsoft.com/office/drawing/2014/main" id="{C409E81B-893F-BD86-BDF3-8329C11D2766}"/>
                </a:ext>
              </a:extLst>
            </p:cNvPr>
            <p:cNvSpPr/>
            <p:nvPr/>
          </p:nvSpPr>
          <p:spPr>
            <a:xfrm>
              <a:off x="2254629" y="1566743"/>
              <a:ext cx="2566868" cy="310158"/>
            </a:xfrm>
            <a:prstGeom prst="rect">
              <a:avLst/>
            </a:prstGeom>
            <a:noFill/>
            <a:ln/>
          </p:spPr>
          <p:txBody>
            <a:bodyPr wrap="none" lIns="0" tIns="0" rIns="0" bIns="0" rtlCol="0" anchor="t"/>
            <a:lstStyle/>
            <a:p>
              <a:pPr marL="0" indent="0" algn="r" rtl="1">
                <a:lnSpc>
                  <a:spcPts val="2400"/>
                </a:lnSpc>
                <a:buNone/>
              </a:pPr>
              <a:r>
                <a:rPr lang="en-US" dirty="0">
                  <a:solidFill>
                    <a:srgbClr val="FFFFFF"/>
                  </a:solidFill>
                  <a:latin typeface="Alexandria" pitchFamily="2" charset="-78"/>
                  <a:ea typeface="Instrument Sans Semi Bold" pitchFamily="34" charset="-122"/>
                  <a:cs typeface="Alexandria" pitchFamily="2" charset="-78"/>
                </a:rPr>
                <a:t>الواقعية والأهمية التطبيقية</a:t>
              </a:r>
              <a:endParaRPr lang="en-US" dirty="0">
                <a:latin typeface="Alexandria" pitchFamily="2" charset="-78"/>
                <a:cs typeface="Alexandria" pitchFamily="2" charset="-78"/>
              </a:endParaRPr>
            </a:p>
          </p:txBody>
        </p:sp>
        <p:sp>
          <p:nvSpPr>
            <p:cNvPr id="15" name="Text 9">
              <a:extLst>
                <a:ext uri="{FF2B5EF4-FFF2-40B4-BE49-F238E27FC236}">
                  <a16:creationId xmlns:a16="http://schemas.microsoft.com/office/drawing/2014/main" id="{029D118F-9365-D632-69C6-FF5275DC17FA}"/>
                </a:ext>
              </a:extLst>
            </p:cNvPr>
            <p:cNvSpPr/>
            <p:nvPr/>
          </p:nvSpPr>
          <p:spPr>
            <a:xfrm>
              <a:off x="1018164" y="2137388"/>
              <a:ext cx="3803333" cy="2222778"/>
            </a:xfrm>
            <a:prstGeom prst="rect">
              <a:avLst/>
            </a:prstGeom>
            <a:noFill/>
            <a:ln/>
          </p:spPr>
          <p:txBody>
            <a:bodyPr wrap="square" lIns="0" tIns="0" rIns="0" bIns="0" rtlCol="0" anchor="t"/>
            <a:lstStyle/>
            <a:p>
              <a:pPr marL="0" indent="0" algn="just" rtl="1">
                <a:lnSpc>
                  <a:spcPct val="150000"/>
                </a:lnSpc>
                <a:buNone/>
              </a:pPr>
              <a:r>
                <a:rPr lang="en-US" sz="1600" dirty="0">
                  <a:solidFill>
                    <a:srgbClr val="FFFFFF"/>
                  </a:solidFill>
                  <a:latin typeface="Alexandria" pitchFamily="2" charset="-78"/>
                  <a:ea typeface="Instrument Sans Medium" pitchFamily="34" charset="-122"/>
                  <a:cs typeface="Alexandria" pitchFamily="2" charset="-78"/>
                </a:rPr>
                <a:t>يجب أن تعكس المشكلة واقعاً ملموساً وقابلاً للملاحظة والدراسة، وأن يكون لها أهمية عملية. تجنب المشكلات النظرية البحتة أو الافتراضية التي لا ترتبط بواقع إعلامي حقيقي</a:t>
              </a:r>
              <a:r>
                <a:rPr lang="en-US" sz="1600">
                  <a:solidFill>
                    <a:srgbClr val="FFFFFF"/>
                  </a:solidFill>
                  <a:latin typeface="Alexandria" pitchFamily="2" charset="-78"/>
                  <a:ea typeface="Instrument Sans Medium" pitchFamily="34" charset="-122"/>
                  <a:cs typeface="Alexandria" pitchFamily="2" charset="-78"/>
                </a:rPr>
                <a:t>. </a:t>
              </a:r>
              <a:endParaRPr lang="en-US" sz="1600"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2FBFB112-2082-9E34-A813-72027AD8C1D9}"/>
                </a:ext>
              </a:extLst>
            </p:cNvPr>
            <p:cNvSpPr/>
            <p:nvPr/>
          </p:nvSpPr>
          <p:spPr>
            <a:xfrm>
              <a:off x="7381322" y="5121745"/>
              <a:ext cx="6422231" cy="2111335"/>
            </a:xfrm>
            <a:prstGeom prst="roundRect">
              <a:avLst>
                <a:gd name="adj" fmla="val 3948"/>
              </a:avLst>
            </a:prstGeom>
            <a:solidFill>
              <a:srgbClr val="505468"/>
            </a:solidFill>
            <a:ln w="7620">
              <a:solidFill>
                <a:srgbClr val="696D81"/>
              </a:solidFill>
              <a:prstDash val="solid"/>
            </a:ln>
          </p:spPr>
          <p:txBody>
            <a:bodyPr/>
            <a:lstStyle/>
            <a:p>
              <a:endParaRPr lang="en-US">
                <a:latin typeface="Alexandria" pitchFamily="2" charset="-78"/>
                <a:cs typeface="Alexandria" pitchFamily="2" charset="-78"/>
              </a:endParaRPr>
            </a:p>
          </p:txBody>
        </p:sp>
        <p:sp>
          <p:nvSpPr>
            <p:cNvPr id="17" name="Text 11">
              <a:extLst>
                <a:ext uri="{FF2B5EF4-FFF2-40B4-BE49-F238E27FC236}">
                  <a16:creationId xmlns:a16="http://schemas.microsoft.com/office/drawing/2014/main" id="{AA0B0770-C206-5D40-75AA-96B7B3BF37E2}"/>
                </a:ext>
              </a:extLst>
            </p:cNvPr>
            <p:cNvSpPr/>
            <p:nvPr/>
          </p:nvSpPr>
          <p:spPr>
            <a:xfrm>
              <a:off x="10260334" y="5143945"/>
              <a:ext cx="3435668" cy="310158"/>
            </a:xfrm>
            <a:prstGeom prst="rect">
              <a:avLst/>
            </a:prstGeom>
            <a:noFill/>
            <a:ln/>
          </p:spPr>
          <p:txBody>
            <a:bodyPr wrap="none" lIns="0" tIns="0" rIns="0" bIns="0" rtlCol="0" anchor="t"/>
            <a:lstStyle/>
            <a:p>
              <a:pPr marL="0" indent="0" algn="r" rtl="1">
                <a:lnSpc>
                  <a:spcPts val="2400"/>
                </a:lnSpc>
                <a:buNone/>
              </a:pPr>
              <a:r>
                <a:rPr lang="en-US" dirty="0">
                  <a:solidFill>
                    <a:srgbClr val="FFFFFF"/>
                  </a:solidFill>
                  <a:latin typeface="Alexandria" pitchFamily="2" charset="-78"/>
                  <a:ea typeface="Instrument Sans Semi Bold" pitchFamily="34" charset="-122"/>
                  <a:cs typeface="Alexandria" pitchFamily="2" charset="-78"/>
                </a:rPr>
                <a:t>الإضافة العلمية والمساهمة المعرفية</a:t>
              </a:r>
              <a:endParaRPr lang="en-US" dirty="0">
                <a:latin typeface="Alexandria" pitchFamily="2" charset="-78"/>
                <a:cs typeface="Alexandria" pitchFamily="2" charset="-78"/>
              </a:endParaRPr>
            </a:p>
          </p:txBody>
        </p:sp>
        <p:sp>
          <p:nvSpPr>
            <p:cNvPr id="19" name="Text 12">
              <a:extLst>
                <a:ext uri="{FF2B5EF4-FFF2-40B4-BE49-F238E27FC236}">
                  <a16:creationId xmlns:a16="http://schemas.microsoft.com/office/drawing/2014/main" id="{A2C02623-4ED0-8896-A654-39FE38BF8A3B}"/>
                </a:ext>
              </a:extLst>
            </p:cNvPr>
            <p:cNvSpPr/>
            <p:nvPr/>
          </p:nvSpPr>
          <p:spPr>
            <a:xfrm>
              <a:off x="7610553" y="5542389"/>
              <a:ext cx="6010275" cy="1270159"/>
            </a:xfrm>
            <a:prstGeom prst="rect">
              <a:avLst/>
            </a:prstGeom>
            <a:noFill/>
            <a:ln/>
          </p:spPr>
          <p:txBody>
            <a:bodyPr wrap="square" lIns="0" tIns="0" rIns="0" bIns="0" rtlCol="0" anchor="t"/>
            <a:lstStyle/>
            <a:p>
              <a:pPr marL="0" indent="0" algn="just" rtl="1">
                <a:lnSpc>
                  <a:spcPct val="150000"/>
                </a:lnSpc>
                <a:buNone/>
              </a:pPr>
              <a:r>
                <a:rPr lang="en-US" sz="1600" dirty="0">
                  <a:solidFill>
                    <a:srgbClr val="FFFFFF"/>
                  </a:solidFill>
                  <a:latin typeface="Alexandria" pitchFamily="2" charset="-78"/>
                  <a:ea typeface="Instrument Sans Medium" pitchFamily="34" charset="-122"/>
                  <a:cs typeface="Alexandria" pitchFamily="2" charset="-78"/>
                </a:rPr>
                <a:t>يجب أن تساهم المشكلة في تطوير المعرفة العلمية في مجال الدراسات الإعلامية، إما بسد فجوة معرفية، أو بتصحيح مفهوم خاطئ، أو باقتراح نموذج نظري جديد، أو بتطوير منهج بحثي مبتكر</a:t>
              </a:r>
              <a:r>
                <a:rPr lang="en-US" sz="1600">
                  <a:solidFill>
                    <a:srgbClr val="FFFFFF"/>
                  </a:solidFill>
                  <a:latin typeface="Alexandria" pitchFamily="2" charset="-78"/>
                  <a:ea typeface="Instrument Sans Medium" pitchFamily="34" charset="-122"/>
                  <a:cs typeface="Alexandria" pitchFamily="2" charset="-78"/>
                </a:rPr>
                <a:t>. </a:t>
              </a:r>
              <a:endParaRPr lang="en-US" sz="1600" dirty="0">
                <a:latin typeface="Alexandria" pitchFamily="2" charset="-78"/>
                <a:cs typeface="Alexandria" pitchFamily="2" charset="-78"/>
              </a:endParaRPr>
            </a:p>
          </p:txBody>
        </p:sp>
        <p:sp>
          <p:nvSpPr>
            <p:cNvPr id="20" name="Shape 13">
              <a:extLst>
                <a:ext uri="{FF2B5EF4-FFF2-40B4-BE49-F238E27FC236}">
                  <a16:creationId xmlns:a16="http://schemas.microsoft.com/office/drawing/2014/main" id="{5C4E326F-43E3-12EA-62E3-9D8318AF1519}"/>
                </a:ext>
              </a:extLst>
            </p:cNvPr>
            <p:cNvSpPr/>
            <p:nvPr/>
          </p:nvSpPr>
          <p:spPr>
            <a:xfrm>
              <a:off x="821290" y="5090359"/>
              <a:ext cx="6422231" cy="2111335"/>
            </a:xfrm>
            <a:prstGeom prst="roundRect">
              <a:avLst>
                <a:gd name="adj" fmla="val 3948"/>
              </a:avLst>
            </a:prstGeom>
            <a:solidFill>
              <a:srgbClr val="505468"/>
            </a:solidFill>
            <a:ln w="7620">
              <a:solidFill>
                <a:srgbClr val="696D81"/>
              </a:solidFill>
              <a:prstDash val="solid"/>
            </a:ln>
          </p:spPr>
          <p:txBody>
            <a:bodyPr/>
            <a:lstStyle/>
            <a:p>
              <a:endParaRPr lang="en-US">
                <a:latin typeface="Alexandria" pitchFamily="2" charset="-78"/>
                <a:cs typeface="Alexandria" pitchFamily="2" charset="-78"/>
              </a:endParaRPr>
            </a:p>
          </p:txBody>
        </p:sp>
        <p:sp>
          <p:nvSpPr>
            <p:cNvPr id="21" name="Text 14">
              <a:extLst>
                <a:ext uri="{FF2B5EF4-FFF2-40B4-BE49-F238E27FC236}">
                  <a16:creationId xmlns:a16="http://schemas.microsoft.com/office/drawing/2014/main" id="{3FF65A9C-E764-510C-958A-3AF6B324FCCA}"/>
                </a:ext>
              </a:extLst>
            </p:cNvPr>
            <p:cNvSpPr/>
            <p:nvPr/>
          </p:nvSpPr>
          <p:spPr>
            <a:xfrm>
              <a:off x="4519797" y="5182427"/>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FFFFFF"/>
                  </a:solidFill>
                  <a:latin typeface="Alexandria" pitchFamily="2" charset="-78"/>
                  <a:ea typeface="Instrument Sans Semi Bold" pitchFamily="34" charset="-122"/>
                  <a:cs typeface="Alexandria" pitchFamily="2" charset="-78"/>
                </a:rPr>
                <a:t>إمكانية التعميم والتطبيق</a:t>
              </a:r>
              <a:endParaRPr lang="en-US" dirty="0">
                <a:latin typeface="Alexandria" pitchFamily="2" charset="-78"/>
                <a:cs typeface="Alexandria" pitchFamily="2" charset="-78"/>
              </a:endParaRPr>
            </a:p>
          </p:txBody>
        </p:sp>
        <p:sp>
          <p:nvSpPr>
            <p:cNvPr id="22" name="Text 15">
              <a:extLst>
                <a:ext uri="{FF2B5EF4-FFF2-40B4-BE49-F238E27FC236}">
                  <a16:creationId xmlns:a16="http://schemas.microsoft.com/office/drawing/2014/main" id="{28C9C6AE-31A6-2277-3100-5645223CFE1D}"/>
                </a:ext>
              </a:extLst>
            </p:cNvPr>
            <p:cNvSpPr/>
            <p:nvPr/>
          </p:nvSpPr>
          <p:spPr>
            <a:xfrm>
              <a:off x="1124076" y="5555684"/>
              <a:ext cx="6010275" cy="1270159"/>
            </a:xfrm>
            <a:prstGeom prst="rect">
              <a:avLst/>
            </a:prstGeom>
            <a:noFill/>
            <a:ln/>
          </p:spPr>
          <p:txBody>
            <a:bodyPr wrap="square" lIns="0" tIns="0" rIns="0" bIns="0" rtlCol="0" anchor="t"/>
            <a:lstStyle/>
            <a:p>
              <a:pPr marL="0" indent="0" algn="just" rtl="1">
                <a:lnSpc>
                  <a:spcPct val="150000"/>
                </a:lnSpc>
                <a:buNone/>
              </a:pPr>
              <a:r>
                <a:rPr lang="en-US" sz="1600" dirty="0">
                  <a:solidFill>
                    <a:srgbClr val="FFFFFF"/>
                  </a:solidFill>
                  <a:latin typeface="Alexandria" pitchFamily="2" charset="-78"/>
                  <a:ea typeface="Instrument Sans Medium" pitchFamily="34" charset="-122"/>
                  <a:cs typeface="Alexandria" pitchFamily="2" charset="-78"/>
                </a:rPr>
                <a:t>يجب أن تكون نتائج البحث قابلة للتطبيق على مجتمع أوسع أو في سياقات مشابهة، وليست مقتصرة على حالة فردية فريدة. التعميم لا يعني بالضرورة تعميماً إحصائياً دقيقاً، بل قد يكون تعميماً نظرياً أو تحليلياً</a:t>
              </a:r>
              <a:r>
                <a:rPr lang="en-US" sz="1600">
                  <a:solidFill>
                    <a:srgbClr val="FFFFFF"/>
                  </a:solidFill>
                  <a:latin typeface="Alexandria" pitchFamily="2" charset="-78"/>
                  <a:ea typeface="Instrument Sans Medium" pitchFamily="34" charset="-122"/>
                  <a:cs typeface="Alexandria" pitchFamily="2" charset="-78"/>
                </a:rPr>
                <a:t>. </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21280387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0E4B8-082A-D29F-FEC5-E8782705356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378AB32-E7D5-9AA8-40BF-06B8BB2D52E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CC578A4-B24E-0935-B2C3-7F4452C5206D}"/>
              </a:ext>
            </a:extLst>
          </p:cNvPr>
          <p:cNvSpPr/>
          <p:nvPr/>
        </p:nvSpPr>
        <p:spPr>
          <a:xfrm>
            <a:off x="8377703" y="-198578"/>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6EBE1AF-731C-FED9-942A-7A773513F6A4}"/>
              </a:ext>
            </a:extLst>
          </p:cNvPr>
          <p:cNvSpPr/>
          <p:nvPr/>
        </p:nvSpPr>
        <p:spPr>
          <a:xfrm>
            <a:off x="311175" y="1225090"/>
            <a:ext cx="11546287" cy="5159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5CA74A2-5E8B-3E0C-9A00-F7605DE661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FF88658-C162-CDE4-A6C0-F841D257FA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 0">
            <a:extLst>
              <a:ext uri="{FF2B5EF4-FFF2-40B4-BE49-F238E27FC236}">
                <a16:creationId xmlns:a16="http://schemas.microsoft.com/office/drawing/2014/main" id="{1DAEA6C5-8AB5-EBBB-E891-276DC7E95E5E}"/>
              </a:ext>
            </a:extLst>
          </p:cNvPr>
          <p:cNvSpPr/>
          <p:nvPr/>
        </p:nvSpPr>
        <p:spPr>
          <a:xfrm>
            <a:off x="1688783" y="342269"/>
            <a:ext cx="5289828" cy="620078"/>
          </a:xfrm>
          <a:prstGeom prst="rect">
            <a:avLst/>
          </a:prstGeom>
          <a:noFill/>
          <a:ln/>
        </p:spPr>
        <p:txBody>
          <a:bodyPr wrap="none" lIns="0" tIns="0" rIns="0" bIns="0" rtlCol="0" anchor="t"/>
          <a:lstStyle/>
          <a:p>
            <a:pPr marL="0" indent="0" algn="r" rtl="1">
              <a:lnSpc>
                <a:spcPts val="4850"/>
              </a:lnSpc>
              <a:buNone/>
            </a:pPr>
            <a:r>
              <a:rPr lang="en-US" b="1" dirty="0">
                <a:solidFill>
                  <a:srgbClr val="505468"/>
                </a:solidFill>
                <a:latin typeface="Alexandria" pitchFamily="2" charset="-78"/>
                <a:ea typeface="Instrument Sans Semi Bold" pitchFamily="34" charset="-122"/>
                <a:cs typeface="Alexandria" pitchFamily="2" charset="-78"/>
              </a:rPr>
              <a:t>نصائح ذهبية للباحثين الجدد</a:t>
            </a:r>
            <a:endParaRPr lang="en-US" b="1" dirty="0">
              <a:latin typeface="Alexandria" pitchFamily="2" charset="-78"/>
              <a:cs typeface="Alexandria" pitchFamily="2" charset="-78"/>
            </a:endParaRPr>
          </a:p>
        </p:txBody>
      </p:sp>
      <p:grpSp>
        <p:nvGrpSpPr>
          <p:cNvPr id="6" name="Group 5">
            <a:extLst>
              <a:ext uri="{FF2B5EF4-FFF2-40B4-BE49-F238E27FC236}">
                <a16:creationId xmlns:a16="http://schemas.microsoft.com/office/drawing/2014/main" id="{040F5D83-616F-6F78-04E4-AAF9D072A9D5}"/>
              </a:ext>
            </a:extLst>
          </p:cNvPr>
          <p:cNvGrpSpPr/>
          <p:nvPr/>
        </p:nvGrpSpPr>
        <p:grpSpPr>
          <a:xfrm>
            <a:off x="521925" y="1071867"/>
            <a:ext cx="11335537" cy="5000814"/>
            <a:chOff x="674846" y="1650921"/>
            <a:chExt cx="13161765" cy="6591360"/>
          </a:xfrm>
        </p:grpSpPr>
        <p:sp>
          <p:nvSpPr>
            <p:cNvPr id="7" name="Shape 1">
              <a:extLst>
                <a:ext uri="{FF2B5EF4-FFF2-40B4-BE49-F238E27FC236}">
                  <a16:creationId xmlns:a16="http://schemas.microsoft.com/office/drawing/2014/main" id="{0B893D16-C5D8-74C2-3609-C0462FEBC85D}"/>
                </a:ext>
              </a:extLst>
            </p:cNvPr>
            <p:cNvSpPr/>
            <p:nvPr/>
          </p:nvSpPr>
          <p:spPr>
            <a:xfrm>
              <a:off x="9621322" y="1948577"/>
              <a:ext cx="4215289" cy="2734271"/>
            </a:xfrm>
            <a:prstGeom prst="roundRect">
              <a:avLst>
                <a:gd name="adj" fmla="val 4013"/>
              </a:avLst>
            </a:prstGeom>
            <a:solidFill>
              <a:srgbClr val="FFFFFF">
                <a:alpha val="95000"/>
              </a:srgbClr>
            </a:solidFill>
            <a:ln/>
          </p:spPr>
          <p:txBody>
            <a:bodyPr/>
            <a:lstStyle/>
            <a:p>
              <a:endParaRPr lang="en-US">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EB2E5D51-8F26-7F4E-3BCC-CDB6C81D915A}"/>
                </a:ext>
              </a:extLst>
            </p:cNvPr>
            <p:cNvPicPr>
              <a:picLocks noChangeAspect="1"/>
            </p:cNvPicPr>
            <p:nvPr/>
          </p:nvPicPr>
          <p:blipFill>
            <a:blip r:embed="rId3"/>
            <a:stretch>
              <a:fillRect/>
            </a:stretch>
          </p:blipFill>
          <p:spPr>
            <a:xfrm>
              <a:off x="9621322" y="1925717"/>
              <a:ext cx="4215289" cy="91440"/>
            </a:xfrm>
            <a:prstGeom prst="rect">
              <a:avLst/>
            </a:prstGeom>
          </p:spPr>
        </p:pic>
        <p:pic>
          <p:nvPicPr>
            <p:cNvPr id="9" name="Image 1" descr="preencoded.png">
              <a:extLst>
                <a:ext uri="{FF2B5EF4-FFF2-40B4-BE49-F238E27FC236}">
                  <a16:creationId xmlns:a16="http://schemas.microsoft.com/office/drawing/2014/main" id="{CF32C312-2D5C-4E66-69E8-3903DAEA2ED1}"/>
                </a:ext>
              </a:extLst>
            </p:cNvPr>
            <p:cNvPicPr>
              <a:picLocks noChangeAspect="1"/>
            </p:cNvPicPr>
            <p:nvPr/>
          </p:nvPicPr>
          <p:blipFill>
            <a:blip r:embed="rId4"/>
            <a:stretch>
              <a:fillRect/>
            </a:stretch>
          </p:blipFill>
          <p:spPr>
            <a:xfrm>
              <a:off x="11431310" y="1650921"/>
              <a:ext cx="595313" cy="595313"/>
            </a:xfrm>
            <a:prstGeom prst="rect">
              <a:avLst/>
            </a:prstGeom>
          </p:spPr>
        </p:pic>
        <p:sp>
          <p:nvSpPr>
            <p:cNvPr id="10" name="Text 2">
              <a:extLst>
                <a:ext uri="{FF2B5EF4-FFF2-40B4-BE49-F238E27FC236}">
                  <a16:creationId xmlns:a16="http://schemas.microsoft.com/office/drawing/2014/main" id="{CDACB110-913D-0F07-9FB6-F9D58E0C5CA3}"/>
                </a:ext>
              </a:extLst>
            </p:cNvPr>
            <p:cNvSpPr/>
            <p:nvPr/>
          </p:nvSpPr>
          <p:spPr>
            <a:xfrm>
              <a:off x="11609903" y="1799749"/>
              <a:ext cx="238125" cy="297656"/>
            </a:xfrm>
            <a:prstGeom prst="rect">
              <a:avLst/>
            </a:prstGeom>
            <a:noFill/>
            <a:ln/>
          </p:spPr>
          <p:txBody>
            <a:bodyPr wrap="none" lIns="0" tIns="0" rIns="0" bIns="0" rtlCol="0" anchor="t"/>
            <a:lstStyle/>
            <a:p>
              <a:pPr marL="0" indent="0" algn="r" rtl="1">
                <a:lnSpc>
                  <a:spcPts val="3000"/>
                </a:lnSpc>
                <a:buNone/>
              </a:pPr>
              <a:r>
                <a:rPr lang="en-US" dirty="0">
                  <a:solidFill>
                    <a:srgbClr val="FFFFFF"/>
                  </a:solidFill>
                  <a:latin typeface="Alexandria" pitchFamily="2" charset="-78"/>
                  <a:ea typeface="Instrument Sans Semi Bold" pitchFamily="34" charset="-122"/>
                  <a:cs typeface="Alexandria" pitchFamily="2" charset="-78"/>
                </a:rPr>
                <a:t>1</a:t>
              </a:r>
              <a:endParaRPr lang="en-US"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B8D77A82-F67F-0BC3-2E1F-9FF8396AE9D2}"/>
                </a:ext>
              </a:extLst>
            </p:cNvPr>
            <p:cNvSpPr/>
            <p:nvPr/>
          </p:nvSpPr>
          <p:spPr>
            <a:xfrm>
              <a:off x="10327838" y="2148985"/>
              <a:ext cx="3108960" cy="200143"/>
            </a:xfrm>
            <a:prstGeom prst="rect">
              <a:avLst/>
            </a:prstGeom>
            <a:noFill/>
            <a:ln/>
          </p:spPr>
          <p:txBody>
            <a:bodyPr wrap="none" lIns="0" tIns="0" rIns="0" bIns="0" rtlCol="0" anchor="t"/>
            <a:lstStyle/>
            <a:p>
              <a:pPr marL="0" indent="0" algn="r" rtl="1">
                <a:lnSpc>
                  <a:spcPts val="2400"/>
                </a:lnSpc>
                <a:buNone/>
              </a:pPr>
              <a:r>
                <a:rPr lang="en-US" b="1" dirty="0">
                  <a:solidFill>
                    <a:schemeClr val="accent1">
                      <a:lumMod val="75000"/>
                    </a:schemeClr>
                  </a:solidFill>
                  <a:latin typeface="Alexandria" pitchFamily="2" charset="-78"/>
                  <a:ea typeface="Instrument Sans Semi Bold" pitchFamily="34" charset="-122"/>
                  <a:cs typeface="Alexandria" pitchFamily="2" charset="-78"/>
                </a:rPr>
                <a:t>اختر مشكلة تثير شغفك</a:t>
              </a:r>
              <a:endParaRPr lang="en-US" b="1" dirty="0">
                <a:solidFill>
                  <a:schemeClr val="accent1">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5A8900CE-E829-EF96-45CC-04303D42D442}"/>
                </a:ext>
              </a:extLst>
            </p:cNvPr>
            <p:cNvSpPr/>
            <p:nvPr/>
          </p:nvSpPr>
          <p:spPr>
            <a:xfrm>
              <a:off x="9593371" y="2873929"/>
              <a:ext cx="4022022" cy="2416731"/>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البحث العلمي رحلة طويلة وشاقة. إذا لم تكن متحمساً لموضوعك، ستجد صعوبة في الاستمرار. اختر مشكلة تهمك شخصياً، تثير فضولك، وتشعر بأهميتها</a:t>
              </a:r>
              <a:r>
                <a:rPr lang="en-US" sz="1600">
                  <a:solidFill>
                    <a:srgbClr val="5B5F71"/>
                  </a:solidFill>
                  <a:latin typeface="Alexandria" pitchFamily="2" charset="-78"/>
                  <a:ea typeface="Instrument Sans Medium" pitchFamily="34" charset="-122"/>
                  <a:cs typeface="Alexandria" pitchFamily="2" charset="-78"/>
                </a:rPr>
                <a:t>. </a:t>
              </a:r>
              <a:endParaRPr lang="en-US" sz="1600" dirty="0">
                <a:latin typeface="Alexandria" pitchFamily="2" charset="-78"/>
                <a:cs typeface="Alexandria" pitchFamily="2" charset="-78"/>
              </a:endParaRPr>
            </a:p>
          </p:txBody>
        </p:sp>
        <p:sp>
          <p:nvSpPr>
            <p:cNvPr id="13" name="Shape 5">
              <a:extLst>
                <a:ext uri="{FF2B5EF4-FFF2-40B4-BE49-F238E27FC236}">
                  <a16:creationId xmlns:a16="http://schemas.microsoft.com/office/drawing/2014/main" id="{BEC600FF-F705-9EE5-5C08-A0F7628C3B50}"/>
                </a:ext>
              </a:extLst>
            </p:cNvPr>
            <p:cNvSpPr/>
            <p:nvPr/>
          </p:nvSpPr>
          <p:spPr>
            <a:xfrm>
              <a:off x="5207556" y="1948577"/>
              <a:ext cx="4215408" cy="2734270"/>
            </a:xfrm>
            <a:prstGeom prst="roundRect">
              <a:avLst>
                <a:gd name="adj" fmla="val 4013"/>
              </a:avLst>
            </a:prstGeom>
            <a:solidFill>
              <a:srgbClr val="FFFFFF">
                <a:alpha val="95000"/>
              </a:srgbClr>
            </a:solidFill>
            <a:ln/>
          </p:spPr>
          <p:txBody>
            <a:bodyPr/>
            <a:lstStyle/>
            <a:p>
              <a:endParaRPr lang="en-US">
                <a:latin typeface="Alexandria" pitchFamily="2" charset="-78"/>
                <a:cs typeface="Alexandria" pitchFamily="2" charset="-78"/>
              </a:endParaRPr>
            </a:p>
          </p:txBody>
        </p:sp>
        <p:pic>
          <p:nvPicPr>
            <p:cNvPr id="14" name="Image 2" descr="preencoded.png">
              <a:extLst>
                <a:ext uri="{FF2B5EF4-FFF2-40B4-BE49-F238E27FC236}">
                  <a16:creationId xmlns:a16="http://schemas.microsoft.com/office/drawing/2014/main" id="{79E8C80B-43B7-98FC-E3F1-4317720AD47F}"/>
                </a:ext>
              </a:extLst>
            </p:cNvPr>
            <p:cNvPicPr>
              <a:picLocks noChangeAspect="1"/>
            </p:cNvPicPr>
            <p:nvPr/>
          </p:nvPicPr>
          <p:blipFill>
            <a:blip r:embed="rId3"/>
            <a:stretch>
              <a:fillRect/>
            </a:stretch>
          </p:blipFill>
          <p:spPr>
            <a:xfrm>
              <a:off x="5207556" y="1925717"/>
              <a:ext cx="4215408" cy="91440"/>
            </a:xfrm>
            <a:prstGeom prst="rect">
              <a:avLst/>
            </a:prstGeom>
          </p:spPr>
        </p:pic>
        <p:pic>
          <p:nvPicPr>
            <p:cNvPr id="15" name="Image 3" descr="preencoded.png">
              <a:extLst>
                <a:ext uri="{FF2B5EF4-FFF2-40B4-BE49-F238E27FC236}">
                  <a16:creationId xmlns:a16="http://schemas.microsoft.com/office/drawing/2014/main" id="{5CEE474B-11B0-5516-88C9-31040EBCD5BF}"/>
                </a:ext>
              </a:extLst>
            </p:cNvPr>
            <p:cNvPicPr>
              <a:picLocks noChangeAspect="1"/>
            </p:cNvPicPr>
            <p:nvPr/>
          </p:nvPicPr>
          <p:blipFill>
            <a:blip r:embed="rId4"/>
            <a:stretch>
              <a:fillRect/>
            </a:stretch>
          </p:blipFill>
          <p:spPr>
            <a:xfrm>
              <a:off x="7017544" y="1650921"/>
              <a:ext cx="595313" cy="595313"/>
            </a:xfrm>
            <a:prstGeom prst="rect">
              <a:avLst/>
            </a:prstGeom>
          </p:spPr>
        </p:pic>
        <p:sp>
          <p:nvSpPr>
            <p:cNvPr id="16" name="Text 6">
              <a:extLst>
                <a:ext uri="{FF2B5EF4-FFF2-40B4-BE49-F238E27FC236}">
                  <a16:creationId xmlns:a16="http://schemas.microsoft.com/office/drawing/2014/main" id="{7EAB8EFD-C4E5-3C3B-8AB4-4349F81A6C6D}"/>
                </a:ext>
              </a:extLst>
            </p:cNvPr>
            <p:cNvSpPr/>
            <p:nvPr/>
          </p:nvSpPr>
          <p:spPr>
            <a:xfrm>
              <a:off x="7196137" y="1799749"/>
              <a:ext cx="238125" cy="297656"/>
            </a:xfrm>
            <a:prstGeom prst="rect">
              <a:avLst/>
            </a:prstGeom>
            <a:noFill/>
            <a:ln/>
          </p:spPr>
          <p:txBody>
            <a:bodyPr wrap="none" lIns="0" tIns="0" rIns="0" bIns="0" rtlCol="0" anchor="t"/>
            <a:lstStyle/>
            <a:p>
              <a:pPr marL="0" indent="0" algn="r" rtl="1">
                <a:lnSpc>
                  <a:spcPts val="3000"/>
                </a:lnSpc>
                <a:buNone/>
              </a:pPr>
              <a:r>
                <a:rPr lang="en-US" dirty="0">
                  <a:solidFill>
                    <a:srgbClr val="FFFFFF"/>
                  </a:solidFill>
                  <a:latin typeface="Alexandria" pitchFamily="2" charset="-78"/>
                  <a:ea typeface="Instrument Sans Semi Bold" pitchFamily="34" charset="-122"/>
                  <a:cs typeface="Alexandria" pitchFamily="2" charset="-78"/>
                </a:rPr>
                <a:t>2</a:t>
              </a:r>
              <a:endParaRPr lang="en-US"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9249A5C9-CC14-BDE6-DABA-93BFAD1D86E8}"/>
                </a:ext>
              </a:extLst>
            </p:cNvPr>
            <p:cNvSpPr/>
            <p:nvPr/>
          </p:nvSpPr>
          <p:spPr>
            <a:xfrm>
              <a:off x="6700122" y="2137573"/>
              <a:ext cx="2480905" cy="310157"/>
            </a:xfrm>
            <a:prstGeom prst="rect">
              <a:avLst/>
            </a:prstGeom>
            <a:noFill/>
            <a:ln/>
          </p:spPr>
          <p:txBody>
            <a:bodyPr wrap="none" lIns="0" tIns="0" rIns="0" bIns="0" rtlCol="0" anchor="t"/>
            <a:lstStyle/>
            <a:p>
              <a:pPr marL="0" indent="0" algn="r" rtl="1">
                <a:lnSpc>
                  <a:spcPts val="2400"/>
                </a:lnSpc>
                <a:buNone/>
              </a:pPr>
              <a:r>
                <a:rPr lang="en-US" b="1" dirty="0">
                  <a:solidFill>
                    <a:schemeClr val="accent1">
                      <a:lumMod val="75000"/>
                    </a:schemeClr>
                  </a:solidFill>
                  <a:latin typeface="Alexandria" pitchFamily="2" charset="-78"/>
                  <a:ea typeface="Instrument Sans Semi Bold" pitchFamily="34" charset="-122"/>
                  <a:cs typeface="Alexandria" pitchFamily="2" charset="-78"/>
                </a:rPr>
                <a:t>استشر مشرفك بانتظام</a:t>
              </a:r>
              <a:endParaRPr lang="en-US" b="1" dirty="0">
                <a:solidFill>
                  <a:schemeClr val="accent1">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3D43F361-673C-AD69-4B0B-2F79F74C805B}"/>
                </a:ext>
              </a:extLst>
            </p:cNvPr>
            <p:cNvSpPr/>
            <p:nvPr/>
          </p:nvSpPr>
          <p:spPr>
            <a:xfrm>
              <a:off x="5428774" y="2873931"/>
              <a:ext cx="3772972" cy="1587698"/>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المشرف الأكاديمي شريكك في رحلة البحث. لا تنتظر حتى تنتهي من العمل لتعرض عليه النتائج. ناقش أفكارك معه في مراحل مبكرة</a:t>
              </a:r>
              <a:r>
                <a:rPr lang="en-US" sz="1600">
                  <a:solidFill>
                    <a:srgbClr val="5B5F71"/>
                  </a:solidFill>
                  <a:latin typeface="Alexandria" pitchFamily="2" charset="-78"/>
                  <a:ea typeface="Instrument Sans Medium" pitchFamily="34" charset="-122"/>
                  <a:cs typeface="Alexandria" pitchFamily="2" charset="-78"/>
                </a:rPr>
                <a:t>، </a:t>
              </a:r>
              <a:endParaRPr lang="en-US" sz="1600" dirty="0">
                <a:latin typeface="Alexandria" pitchFamily="2" charset="-78"/>
                <a:cs typeface="Alexandria" pitchFamily="2" charset="-78"/>
              </a:endParaRPr>
            </a:p>
          </p:txBody>
        </p:sp>
        <p:sp>
          <p:nvSpPr>
            <p:cNvPr id="20" name="Shape 9">
              <a:extLst>
                <a:ext uri="{FF2B5EF4-FFF2-40B4-BE49-F238E27FC236}">
                  <a16:creationId xmlns:a16="http://schemas.microsoft.com/office/drawing/2014/main" id="{9CBC5B4C-FBB7-F61F-F3A1-8AE003D8E87F}"/>
                </a:ext>
              </a:extLst>
            </p:cNvPr>
            <p:cNvSpPr/>
            <p:nvPr/>
          </p:nvSpPr>
          <p:spPr>
            <a:xfrm>
              <a:off x="674846" y="2038659"/>
              <a:ext cx="4215289" cy="2734271"/>
            </a:xfrm>
            <a:prstGeom prst="roundRect">
              <a:avLst>
                <a:gd name="adj" fmla="val 4013"/>
              </a:avLst>
            </a:prstGeom>
            <a:solidFill>
              <a:srgbClr val="FFFFFF">
                <a:alpha val="95000"/>
              </a:srgbClr>
            </a:solidFill>
            <a:ln/>
          </p:spPr>
          <p:txBody>
            <a:bodyPr/>
            <a:lstStyle/>
            <a:p>
              <a:endParaRPr lang="en-US">
                <a:latin typeface="Alexandria" pitchFamily="2" charset="-78"/>
                <a:cs typeface="Alexandria" pitchFamily="2" charset="-78"/>
              </a:endParaRPr>
            </a:p>
          </p:txBody>
        </p:sp>
        <p:pic>
          <p:nvPicPr>
            <p:cNvPr id="21" name="Image 4" descr="preencoded.png">
              <a:extLst>
                <a:ext uri="{FF2B5EF4-FFF2-40B4-BE49-F238E27FC236}">
                  <a16:creationId xmlns:a16="http://schemas.microsoft.com/office/drawing/2014/main" id="{97D97BE8-F083-B4D9-5534-E8E12E65BA42}"/>
                </a:ext>
              </a:extLst>
            </p:cNvPr>
            <p:cNvPicPr>
              <a:picLocks noChangeAspect="1"/>
            </p:cNvPicPr>
            <p:nvPr/>
          </p:nvPicPr>
          <p:blipFill>
            <a:blip r:embed="rId3"/>
            <a:stretch>
              <a:fillRect/>
            </a:stretch>
          </p:blipFill>
          <p:spPr>
            <a:xfrm>
              <a:off x="793909" y="1925717"/>
              <a:ext cx="4215289" cy="91440"/>
            </a:xfrm>
            <a:prstGeom prst="rect">
              <a:avLst/>
            </a:prstGeom>
          </p:spPr>
        </p:pic>
        <p:pic>
          <p:nvPicPr>
            <p:cNvPr id="22" name="Image 5" descr="preencoded.png">
              <a:extLst>
                <a:ext uri="{FF2B5EF4-FFF2-40B4-BE49-F238E27FC236}">
                  <a16:creationId xmlns:a16="http://schemas.microsoft.com/office/drawing/2014/main" id="{E0CCA706-C799-84BE-08CD-B8B6A1F4886A}"/>
                </a:ext>
              </a:extLst>
            </p:cNvPr>
            <p:cNvPicPr>
              <a:picLocks noChangeAspect="1"/>
            </p:cNvPicPr>
            <p:nvPr/>
          </p:nvPicPr>
          <p:blipFill>
            <a:blip r:embed="rId4"/>
            <a:stretch>
              <a:fillRect/>
            </a:stretch>
          </p:blipFill>
          <p:spPr>
            <a:xfrm>
              <a:off x="2603897" y="1650921"/>
              <a:ext cx="595313" cy="595313"/>
            </a:xfrm>
            <a:prstGeom prst="rect">
              <a:avLst/>
            </a:prstGeom>
          </p:spPr>
        </p:pic>
        <p:sp>
          <p:nvSpPr>
            <p:cNvPr id="24" name="Text 10">
              <a:extLst>
                <a:ext uri="{FF2B5EF4-FFF2-40B4-BE49-F238E27FC236}">
                  <a16:creationId xmlns:a16="http://schemas.microsoft.com/office/drawing/2014/main" id="{55DFD177-3854-1106-8B19-D9D2FC97EBAC}"/>
                </a:ext>
              </a:extLst>
            </p:cNvPr>
            <p:cNvSpPr/>
            <p:nvPr/>
          </p:nvSpPr>
          <p:spPr>
            <a:xfrm>
              <a:off x="2782491" y="1799749"/>
              <a:ext cx="238125" cy="297656"/>
            </a:xfrm>
            <a:prstGeom prst="rect">
              <a:avLst/>
            </a:prstGeom>
            <a:noFill/>
            <a:ln/>
          </p:spPr>
          <p:txBody>
            <a:bodyPr wrap="none" lIns="0" tIns="0" rIns="0" bIns="0" rtlCol="0" anchor="t"/>
            <a:lstStyle/>
            <a:p>
              <a:pPr marL="0" indent="0" algn="r" rtl="1">
                <a:lnSpc>
                  <a:spcPts val="3000"/>
                </a:lnSpc>
                <a:buNone/>
              </a:pPr>
              <a:r>
                <a:rPr lang="en-US" dirty="0">
                  <a:solidFill>
                    <a:srgbClr val="FFFFFF"/>
                  </a:solidFill>
                  <a:latin typeface="Alexandria" pitchFamily="2" charset="-78"/>
                  <a:ea typeface="Instrument Sans Semi Bold" pitchFamily="34" charset="-122"/>
                  <a:cs typeface="Alexandria" pitchFamily="2" charset="-78"/>
                </a:rPr>
                <a:t>3</a:t>
              </a:r>
              <a:endParaRPr lang="en-US" dirty="0">
                <a:latin typeface="Alexandria" pitchFamily="2" charset="-78"/>
                <a:cs typeface="Alexandria" pitchFamily="2" charset="-78"/>
              </a:endParaRPr>
            </a:p>
          </p:txBody>
        </p:sp>
        <p:sp>
          <p:nvSpPr>
            <p:cNvPr id="26" name="Text 11">
              <a:extLst>
                <a:ext uri="{FF2B5EF4-FFF2-40B4-BE49-F238E27FC236}">
                  <a16:creationId xmlns:a16="http://schemas.microsoft.com/office/drawing/2014/main" id="{2553B699-7BBB-191D-7C2E-A7A69E08FAE5}"/>
                </a:ext>
              </a:extLst>
            </p:cNvPr>
            <p:cNvSpPr/>
            <p:nvPr/>
          </p:nvSpPr>
          <p:spPr>
            <a:xfrm>
              <a:off x="1778793" y="2182097"/>
              <a:ext cx="3111341" cy="310157"/>
            </a:xfrm>
            <a:prstGeom prst="rect">
              <a:avLst/>
            </a:prstGeom>
            <a:noFill/>
            <a:ln/>
          </p:spPr>
          <p:txBody>
            <a:bodyPr wrap="none" lIns="0" tIns="0" rIns="0" bIns="0" rtlCol="0" anchor="t"/>
            <a:lstStyle/>
            <a:p>
              <a:pPr marL="0" indent="0" algn="r" rtl="1">
                <a:lnSpc>
                  <a:spcPts val="2400"/>
                </a:lnSpc>
                <a:buNone/>
              </a:pPr>
              <a:r>
                <a:rPr lang="en-US" b="1" dirty="0">
                  <a:solidFill>
                    <a:schemeClr val="accent1">
                      <a:lumMod val="75000"/>
                    </a:schemeClr>
                  </a:solidFill>
                  <a:latin typeface="Alexandria" pitchFamily="2" charset="-78"/>
                  <a:ea typeface="Instrument Sans Semi Bold" pitchFamily="34" charset="-122"/>
                  <a:cs typeface="Alexandria" pitchFamily="2" charset="-78"/>
                </a:rPr>
                <a:t>تحقق من توفر المصادر والبيانات</a:t>
              </a:r>
              <a:endParaRPr lang="en-US" b="1" dirty="0">
                <a:solidFill>
                  <a:schemeClr val="accent1">
                    <a:lumMod val="75000"/>
                  </a:schemeClr>
                </a:solidFill>
                <a:latin typeface="Alexandria" pitchFamily="2" charset="-78"/>
                <a:cs typeface="Alexandria" pitchFamily="2" charset="-78"/>
              </a:endParaRPr>
            </a:p>
          </p:txBody>
        </p:sp>
        <p:sp>
          <p:nvSpPr>
            <p:cNvPr id="27" name="Text 12">
              <a:extLst>
                <a:ext uri="{FF2B5EF4-FFF2-40B4-BE49-F238E27FC236}">
                  <a16:creationId xmlns:a16="http://schemas.microsoft.com/office/drawing/2014/main" id="{AFE7ABA5-7796-B293-320C-4616A0482544}"/>
                </a:ext>
              </a:extLst>
            </p:cNvPr>
            <p:cNvSpPr/>
            <p:nvPr/>
          </p:nvSpPr>
          <p:spPr>
            <a:xfrm>
              <a:off x="766782" y="2873931"/>
              <a:ext cx="4215288" cy="2075856"/>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قبل أن تلتزم نهائياً بمشكلة معينة، تأكد من أنك تستطيع الحصول على البيانات والمصادر اللازمة لدراستها. قم بزيارة استكشافية للمكتبات، تواصل مع المؤسسات ذات الصلة</a:t>
              </a:r>
              <a:r>
                <a:rPr lang="en-US" sz="1600">
                  <a:solidFill>
                    <a:srgbClr val="5B5F71"/>
                  </a:solidFill>
                  <a:latin typeface="Alexandria" pitchFamily="2" charset="-78"/>
                  <a:ea typeface="Instrument Sans Medium" pitchFamily="34" charset="-122"/>
                  <a:cs typeface="Alexandria" pitchFamily="2" charset="-78"/>
                </a:rPr>
                <a:t>، المطلوبة</a:t>
              </a:r>
              <a:r>
                <a:rPr lang="en-US" sz="1600" dirty="0">
                  <a:solidFill>
                    <a:srgbClr val="5B5F71"/>
                  </a:solidFill>
                  <a:latin typeface="Alexandria" pitchFamily="2" charset="-78"/>
                  <a:ea typeface="Instrument Sans Medium" pitchFamily="34" charset="-122"/>
                  <a:cs typeface="Alexandria" pitchFamily="2" charset="-78"/>
                </a:rPr>
                <a:t>.</a:t>
              </a:r>
              <a:endParaRPr lang="en-US" sz="1600" dirty="0">
                <a:latin typeface="Alexandria" pitchFamily="2" charset="-78"/>
                <a:cs typeface="Alexandria" pitchFamily="2" charset="-78"/>
              </a:endParaRPr>
            </a:p>
          </p:txBody>
        </p:sp>
        <p:sp>
          <p:nvSpPr>
            <p:cNvPr id="28" name="Shape 13">
              <a:extLst>
                <a:ext uri="{FF2B5EF4-FFF2-40B4-BE49-F238E27FC236}">
                  <a16:creationId xmlns:a16="http://schemas.microsoft.com/office/drawing/2014/main" id="{92C596F6-9BD8-68D1-5722-F9D68813453E}"/>
                </a:ext>
              </a:extLst>
            </p:cNvPr>
            <p:cNvSpPr/>
            <p:nvPr/>
          </p:nvSpPr>
          <p:spPr>
            <a:xfrm>
              <a:off x="7414498" y="5178862"/>
              <a:ext cx="6422112" cy="2416731"/>
            </a:xfrm>
            <a:prstGeom prst="roundRect">
              <a:avLst>
                <a:gd name="adj" fmla="val 4540"/>
              </a:avLst>
            </a:prstGeom>
            <a:solidFill>
              <a:srgbClr val="FFFFFF">
                <a:alpha val="95000"/>
              </a:srgbClr>
            </a:solidFill>
            <a:ln/>
          </p:spPr>
          <p:txBody>
            <a:bodyPr/>
            <a:lstStyle/>
            <a:p>
              <a:endParaRPr lang="en-US">
                <a:latin typeface="Alexandria" pitchFamily="2" charset="-78"/>
                <a:cs typeface="Alexandria" pitchFamily="2" charset="-78"/>
              </a:endParaRPr>
            </a:p>
          </p:txBody>
        </p:sp>
        <p:pic>
          <p:nvPicPr>
            <p:cNvPr id="29" name="Image 6" descr="preencoded.png">
              <a:extLst>
                <a:ext uri="{FF2B5EF4-FFF2-40B4-BE49-F238E27FC236}">
                  <a16:creationId xmlns:a16="http://schemas.microsoft.com/office/drawing/2014/main" id="{216D797A-9E7F-3447-AB2A-BA214E41D090}"/>
                </a:ext>
              </a:extLst>
            </p:cNvPr>
            <p:cNvPicPr>
              <a:picLocks noChangeAspect="1"/>
            </p:cNvPicPr>
            <p:nvPr/>
          </p:nvPicPr>
          <p:blipFill>
            <a:blip r:embed="rId5"/>
            <a:stretch>
              <a:fillRect/>
            </a:stretch>
          </p:blipFill>
          <p:spPr>
            <a:xfrm>
              <a:off x="7414498" y="5156002"/>
              <a:ext cx="6422112" cy="91440"/>
            </a:xfrm>
            <a:prstGeom prst="rect">
              <a:avLst/>
            </a:prstGeom>
          </p:spPr>
        </p:pic>
        <p:pic>
          <p:nvPicPr>
            <p:cNvPr id="30" name="Image 7" descr="preencoded.png">
              <a:extLst>
                <a:ext uri="{FF2B5EF4-FFF2-40B4-BE49-F238E27FC236}">
                  <a16:creationId xmlns:a16="http://schemas.microsoft.com/office/drawing/2014/main" id="{3E33D977-9487-C0FC-9E90-B63811E0B43E}"/>
                </a:ext>
              </a:extLst>
            </p:cNvPr>
            <p:cNvPicPr>
              <a:picLocks noChangeAspect="1"/>
            </p:cNvPicPr>
            <p:nvPr/>
          </p:nvPicPr>
          <p:blipFill>
            <a:blip r:embed="rId4"/>
            <a:stretch>
              <a:fillRect/>
            </a:stretch>
          </p:blipFill>
          <p:spPr>
            <a:xfrm>
              <a:off x="10327838" y="4881205"/>
              <a:ext cx="595313" cy="595313"/>
            </a:xfrm>
            <a:prstGeom prst="rect">
              <a:avLst/>
            </a:prstGeom>
          </p:spPr>
        </p:pic>
        <p:sp>
          <p:nvSpPr>
            <p:cNvPr id="31" name="Text 14">
              <a:extLst>
                <a:ext uri="{FF2B5EF4-FFF2-40B4-BE49-F238E27FC236}">
                  <a16:creationId xmlns:a16="http://schemas.microsoft.com/office/drawing/2014/main" id="{B4112C9B-662D-EDAF-AD93-34F8F3256DA4}"/>
                </a:ext>
              </a:extLst>
            </p:cNvPr>
            <p:cNvSpPr/>
            <p:nvPr/>
          </p:nvSpPr>
          <p:spPr>
            <a:xfrm>
              <a:off x="10506432" y="5030033"/>
              <a:ext cx="238125" cy="297656"/>
            </a:xfrm>
            <a:prstGeom prst="rect">
              <a:avLst/>
            </a:prstGeom>
            <a:noFill/>
            <a:ln/>
          </p:spPr>
          <p:txBody>
            <a:bodyPr wrap="none" lIns="0" tIns="0" rIns="0" bIns="0" rtlCol="0" anchor="t"/>
            <a:lstStyle/>
            <a:p>
              <a:pPr marL="0" indent="0" algn="r" rtl="1">
                <a:lnSpc>
                  <a:spcPts val="3000"/>
                </a:lnSpc>
                <a:buNone/>
              </a:pPr>
              <a:r>
                <a:rPr lang="en-US" dirty="0">
                  <a:solidFill>
                    <a:srgbClr val="FFFFFF"/>
                  </a:solidFill>
                  <a:latin typeface="Alexandria" pitchFamily="2" charset="-78"/>
                  <a:ea typeface="Instrument Sans Semi Bold" pitchFamily="34" charset="-122"/>
                  <a:cs typeface="Alexandria" pitchFamily="2" charset="-78"/>
                </a:rPr>
                <a:t>4</a:t>
              </a:r>
              <a:endParaRPr lang="en-US" dirty="0">
                <a:latin typeface="Alexandria" pitchFamily="2" charset="-78"/>
                <a:cs typeface="Alexandria" pitchFamily="2" charset="-78"/>
              </a:endParaRPr>
            </a:p>
          </p:txBody>
        </p:sp>
        <p:sp>
          <p:nvSpPr>
            <p:cNvPr id="32" name="Text 15">
              <a:extLst>
                <a:ext uri="{FF2B5EF4-FFF2-40B4-BE49-F238E27FC236}">
                  <a16:creationId xmlns:a16="http://schemas.microsoft.com/office/drawing/2014/main" id="{3A94506F-EBF8-3CF3-6ED9-DA502B33BA6D}"/>
                </a:ext>
              </a:extLst>
            </p:cNvPr>
            <p:cNvSpPr/>
            <p:nvPr/>
          </p:nvSpPr>
          <p:spPr>
            <a:xfrm>
              <a:off x="11121509" y="5338548"/>
              <a:ext cx="2480905" cy="310157"/>
            </a:xfrm>
            <a:prstGeom prst="rect">
              <a:avLst/>
            </a:prstGeom>
            <a:noFill/>
            <a:ln/>
          </p:spPr>
          <p:txBody>
            <a:bodyPr wrap="none" lIns="0" tIns="0" rIns="0" bIns="0" rtlCol="0" anchor="t"/>
            <a:lstStyle/>
            <a:p>
              <a:pPr marL="0" indent="0" algn="r" rtl="1">
                <a:lnSpc>
                  <a:spcPts val="2400"/>
                </a:lnSpc>
                <a:buNone/>
              </a:pPr>
              <a:r>
                <a:rPr lang="en-US" b="1" dirty="0">
                  <a:solidFill>
                    <a:schemeClr val="accent1">
                      <a:lumMod val="75000"/>
                    </a:schemeClr>
                  </a:solidFill>
                  <a:latin typeface="Alexandria" pitchFamily="2" charset="-78"/>
                  <a:ea typeface="Instrument Sans Semi Bold" pitchFamily="34" charset="-122"/>
                  <a:cs typeface="Alexandria" pitchFamily="2" charset="-78"/>
                </a:rPr>
                <a:t>لا تتسرع في اتخاذ القرار</a:t>
              </a:r>
              <a:endParaRPr lang="en-US" b="1" dirty="0">
                <a:solidFill>
                  <a:schemeClr val="accent1">
                    <a:lumMod val="75000"/>
                  </a:schemeClr>
                </a:solidFill>
                <a:latin typeface="Alexandria" pitchFamily="2" charset="-78"/>
                <a:cs typeface="Alexandria" pitchFamily="2" charset="-78"/>
              </a:endParaRPr>
            </a:p>
          </p:txBody>
        </p:sp>
        <p:sp>
          <p:nvSpPr>
            <p:cNvPr id="33" name="Text 16">
              <a:extLst>
                <a:ext uri="{FF2B5EF4-FFF2-40B4-BE49-F238E27FC236}">
                  <a16:creationId xmlns:a16="http://schemas.microsoft.com/office/drawing/2014/main" id="{CAD49034-0509-FBEA-096C-19F27E3264B9}"/>
                </a:ext>
              </a:extLst>
            </p:cNvPr>
            <p:cNvSpPr/>
            <p:nvPr/>
          </p:nvSpPr>
          <p:spPr>
            <a:xfrm>
              <a:off x="7635716" y="6104214"/>
              <a:ext cx="5979676" cy="2138067"/>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اختيار مشكلة البحث قرار استراتيجي يستحق الوقت والتأني. لا تتعجل ولا تشعر بضغط لاتخاذ قرار سريع. امنح نفسك وقتاً للقراءة والتفكير والمناقشة. الأسابيع التي تستثمرها في اختيار المشكلة ستوفر عليك شهوراً من العمل غير المثمر لاحقاً.</a:t>
              </a:r>
              <a:endParaRPr lang="en-US" sz="1600" dirty="0">
                <a:latin typeface="Alexandria" pitchFamily="2" charset="-78"/>
                <a:cs typeface="Alexandria" pitchFamily="2" charset="-78"/>
              </a:endParaRPr>
            </a:p>
          </p:txBody>
        </p:sp>
        <p:sp>
          <p:nvSpPr>
            <p:cNvPr id="34" name="Shape 17">
              <a:extLst>
                <a:ext uri="{FF2B5EF4-FFF2-40B4-BE49-F238E27FC236}">
                  <a16:creationId xmlns:a16="http://schemas.microsoft.com/office/drawing/2014/main" id="{DEE45268-E5D4-D63C-2591-BE0EAA791D0B}"/>
                </a:ext>
              </a:extLst>
            </p:cNvPr>
            <p:cNvSpPr/>
            <p:nvPr/>
          </p:nvSpPr>
          <p:spPr>
            <a:xfrm>
              <a:off x="793909" y="5178862"/>
              <a:ext cx="6422231" cy="2416731"/>
            </a:xfrm>
            <a:prstGeom prst="roundRect">
              <a:avLst>
                <a:gd name="adj" fmla="val 4540"/>
              </a:avLst>
            </a:prstGeom>
            <a:solidFill>
              <a:srgbClr val="FFFFFF">
                <a:alpha val="95000"/>
              </a:srgbClr>
            </a:solidFill>
            <a:ln/>
          </p:spPr>
          <p:txBody>
            <a:bodyPr/>
            <a:lstStyle/>
            <a:p>
              <a:endParaRPr lang="en-US">
                <a:latin typeface="Alexandria" pitchFamily="2" charset="-78"/>
                <a:cs typeface="Alexandria" pitchFamily="2" charset="-78"/>
              </a:endParaRPr>
            </a:p>
          </p:txBody>
        </p:sp>
        <p:pic>
          <p:nvPicPr>
            <p:cNvPr id="35" name="Image 8" descr="preencoded.png">
              <a:extLst>
                <a:ext uri="{FF2B5EF4-FFF2-40B4-BE49-F238E27FC236}">
                  <a16:creationId xmlns:a16="http://schemas.microsoft.com/office/drawing/2014/main" id="{CE9E6606-C115-E183-5A9C-5AB3D4B37CC6}"/>
                </a:ext>
              </a:extLst>
            </p:cNvPr>
            <p:cNvPicPr>
              <a:picLocks noChangeAspect="1"/>
            </p:cNvPicPr>
            <p:nvPr/>
          </p:nvPicPr>
          <p:blipFill>
            <a:blip r:embed="rId5"/>
            <a:stretch>
              <a:fillRect/>
            </a:stretch>
          </p:blipFill>
          <p:spPr>
            <a:xfrm>
              <a:off x="793909" y="5156002"/>
              <a:ext cx="6422231" cy="91440"/>
            </a:xfrm>
            <a:prstGeom prst="rect">
              <a:avLst/>
            </a:prstGeom>
          </p:spPr>
        </p:pic>
        <p:pic>
          <p:nvPicPr>
            <p:cNvPr id="36" name="Image 9" descr="preencoded.png">
              <a:extLst>
                <a:ext uri="{FF2B5EF4-FFF2-40B4-BE49-F238E27FC236}">
                  <a16:creationId xmlns:a16="http://schemas.microsoft.com/office/drawing/2014/main" id="{C69D946C-876F-B6A6-956A-7D7CB4B9FEBB}"/>
                </a:ext>
              </a:extLst>
            </p:cNvPr>
            <p:cNvPicPr>
              <a:picLocks noChangeAspect="1"/>
            </p:cNvPicPr>
            <p:nvPr/>
          </p:nvPicPr>
          <p:blipFill>
            <a:blip r:embed="rId4"/>
            <a:stretch>
              <a:fillRect/>
            </a:stretch>
          </p:blipFill>
          <p:spPr>
            <a:xfrm>
              <a:off x="3707368" y="4881205"/>
              <a:ext cx="595313" cy="595313"/>
            </a:xfrm>
            <a:prstGeom prst="rect">
              <a:avLst/>
            </a:prstGeom>
          </p:spPr>
        </p:pic>
        <p:sp>
          <p:nvSpPr>
            <p:cNvPr id="37" name="Text 18">
              <a:extLst>
                <a:ext uri="{FF2B5EF4-FFF2-40B4-BE49-F238E27FC236}">
                  <a16:creationId xmlns:a16="http://schemas.microsoft.com/office/drawing/2014/main" id="{EEA0A816-9DEC-F8A7-22E7-856883406FCB}"/>
                </a:ext>
              </a:extLst>
            </p:cNvPr>
            <p:cNvSpPr/>
            <p:nvPr/>
          </p:nvSpPr>
          <p:spPr>
            <a:xfrm>
              <a:off x="3885962" y="5030033"/>
              <a:ext cx="238125" cy="297656"/>
            </a:xfrm>
            <a:prstGeom prst="rect">
              <a:avLst/>
            </a:prstGeom>
            <a:noFill/>
            <a:ln/>
          </p:spPr>
          <p:txBody>
            <a:bodyPr wrap="none" lIns="0" tIns="0" rIns="0" bIns="0" rtlCol="0" anchor="t"/>
            <a:lstStyle/>
            <a:p>
              <a:pPr marL="0" indent="0" algn="r" rtl="1">
                <a:lnSpc>
                  <a:spcPts val="3000"/>
                </a:lnSpc>
                <a:buNone/>
              </a:pPr>
              <a:r>
                <a:rPr lang="en-US" dirty="0">
                  <a:solidFill>
                    <a:srgbClr val="FFFFFF"/>
                  </a:solidFill>
                  <a:latin typeface="Alexandria" pitchFamily="2" charset="-78"/>
                  <a:ea typeface="Instrument Sans Semi Bold" pitchFamily="34" charset="-122"/>
                  <a:cs typeface="Alexandria" pitchFamily="2" charset="-78"/>
                </a:rPr>
                <a:t>5</a:t>
              </a:r>
              <a:endParaRPr lang="en-US" dirty="0">
                <a:latin typeface="Alexandria" pitchFamily="2" charset="-78"/>
                <a:cs typeface="Alexandria" pitchFamily="2" charset="-78"/>
              </a:endParaRPr>
            </a:p>
          </p:txBody>
        </p:sp>
        <p:sp>
          <p:nvSpPr>
            <p:cNvPr id="38" name="Text 19">
              <a:extLst>
                <a:ext uri="{FF2B5EF4-FFF2-40B4-BE49-F238E27FC236}">
                  <a16:creationId xmlns:a16="http://schemas.microsoft.com/office/drawing/2014/main" id="{1AA9CE19-6064-59B7-BE0D-AE5664DDF3DC}"/>
                </a:ext>
              </a:extLst>
            </p:cNvPr>
            <p:cNvSpPr/>
            <p:nvPr/>
          </p:nvSpPr>
          <p:spPr>
            <a:xfrm>
              <a:off x="4536640" y="5294320"/>
              <a:ext cx="2480905" cy="310157"/>
            </a:xfrm>
            <a:prstGeom prst="rect">
              <a:avLst/>
            </a:prstGeom>
            <a:noFill/>
            <a:ln/>
          </p:spPr>
          <p:txBody>
            <a:bodyPr wrap="none" lIns="0" tIns="0" rIns="0" bIns="0" rtlCol="0" anchor="t"/>
            <a:lstStyle/>
            <a:p>
              <a:pPr marL="0" indent="0" algn="r" rtl="1">
                <a:lnSpc>
                  <a:spcPts val="2400"/>
                </a:lnSpc>
                <a:buNone/>
              </a:pPr>
              <a:r>
                <a:rPr lang="en-US" b="1" dirty="0">
                  <a:solidFill>
                    <a:schemeClr val="accent1">
                      <a:lumMod val="75000"/>
                    </a:schemeClr>
                  </a:solidFill>
                  <a:latin typeface="Alexandria" pitchFamily="2" charset="-78"/>
                  <a:ea typeface="Instrument Sans Semi Bold" pitchFamily="34" charset="-122"/>
                  <a:cs typeface="Alexandria" pitchFamily="2" charset="-78"/>
                </a:rPr>
                <a:t>كن مرناً ومستعداً للتعديل</a:t>
              </a:r>
              <a:endParaRPr lang="en-US" b="1" dirty="0">
                <a:solidFill>
                  <a:schemeClr val="accent1">
                    <a:lumMod val="75000"/>
                  </a:schemeClr>
                </a:solidFill>
                <a:latin typeface="Alexandria" pitchFamily="2" charset="-78"/>
                <a:cs typeface="Alexandria" pitchFamily="2" charset="-78"/>
              </a:endParaRPr>
            </a:p>
          </p:txBody>
        </p:sp>
        <p:sp>
          <p:nvSpPr>
            <p:cNvPr id="39" name="Text 20">
              <a:extLst>
                <a:ext uri="{FF2B5EF4-FFF2-40B4-BE49-F238E27FC236}">
                  <a16:creationId xmlns:a16="http://schemas.microsoft.com/office/drawing/2014/main" id="{D70C502D-052F-6760-6A22-E22B68A538A1}"/>
                </a:ext>
              </a:extLst>
            </p:cNvPr>
            <p:cNvSpPr/>
            <p:nvPr/>
          </p:nvSpPr>
          <p:spPr>
            <a:xfrm>
              <a:off x="1015126" y="6104215"/>
              <a:ext cx="5979795" cy="1881756"/>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اختيار المشكلة ليس قراراً نهائياً لا رجعة فيه. مع تقدمك في البحث، قد تكتشف أن المشكلة تحتاج إلى تعديل أو تضييق أو توسيع. لا تتشبث بفكرتك الأولية إذا اتضح أنها غير مناسبة. المرونة الفكرية من صفات الباحث الجيد.</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31251350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E3F1A-BD06-FBC4-0D34-331B5BF4E7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FA6AF8-26C1-A8E7-C9D3-78A0037C89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FC74DBF-841A-4BB5-90F8-6DBD516572F2}"/>
              </a:ext>
            </a:extLst>
          </p:cNvPr>
          <p:cNvSpPr/>
          <p:nvPr/>
        </p:nvSpPr>
        <p:spPr>
          <a:xfrm>
            <a:off x="8607914" y="546619"/>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5CF6EA-8765-0A78-7704-02C1C8A6DF58}"/>
              </a:ext>
            </a:extLst>
          </p:cNvPr>
          <p:cNvSpPr/>
          <p:nvPr/>
        </p:nvSpPr>
        <p:spPr>
          <a:xfrm>
            <a:off x="334537" y="962347"/>
            <a:ext cx="11546287" cy="5159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8986BC6E-5982-012C-1888-6BC6559DF7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AA4FE9A-8618-9067-6DAF-98BE7C8179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4A55F63-BF13-8F89-FF82-718CF5E4CC58}"/>
              </a:ext>
            </a:extLst>
          </p:cNvPr>
          <p:cNvSpPr txBox="1"/>
          <p:nvPr/>
        </p:nvSpPr>
        <p:spPr>
          <a:xfrm>
            <a:off x="2083236" y="307355"/>
            <a:ext cx="6384072" cy="620683"/>
          </a:xfrm>
          <a:prstGeom prst="rect">
            <a:avLst/>
          </a:prstGeom>
          <a:noFill/>
        </p:spPr>
        <p:txBody>
          <a:bodyPr wrap="square">
            <a:spAutoFit/>
          </a:bodyPr>
          <a:lstStyle/>
          <a:p>
            <a:pPr marL="0" indent="0" algn="r" rtl="1">
              <a:lnSpc>
                <a:spcPts val="4850"/>
              </a:lnSpc>
              <a:buNone/>
            </a:pPr>
            <a:r>
              <a:rPr lang="ar-EG" b="1">
                <a:solidFill>
                  <a:srgbClr val="505468"/>
                </a:solidFill>
                <a:latin typeface="Alexandria" pitchFamily="2" charset="-78"/>
                <a:ea typeface="Instrument Sans Semi Bold" pitchFamily="34" charset="-122"/>
                <a:cs typeface="Alexandria" pitchFamily="2" charset="-78"/>
              </a:rPr>
              <a:t>الأخطاء الشائعة في اختيار المشكلة البحثية</a:t>
            </a:r>
          </a:p>
        </p:txBody>
      </p:sp>
      <p:pic>
        <p:nvPicPr>
          <p:cNvPr id="3" name="Picture 2">
            <a:extLst>
              <a:ext uri="{FF2B5EF4-FFF2-40B4-BE49-F238E27FC236}">
                <a16:creationId xmlns:a16="http://schemas.microsoft.com/office/drawing/2014/main" id="{4DEB7374-6E75-E2D4-A901-37DE152015E7}"/>
              </a:ext>
            </a:extLst>
          </p:cNvPr>
          <p:cNvPicPr>
            <a:picLocks noChangeAspect="1"/>
          </p:cNvPicPr>
          <p:nvPr/>
        </p:nvPicPr>
        <p:blipFill>
          <a:blip r:embed="rId3"/>
          <a:stretch>
            <a:fillRect/>
          </a:stretch>
        </p:blipFill>
        <p:spPr>
          <a:xfrm>
            <a:off x="8520891" y="1078104"/>
            <a:ext cx="3285439" cy="49281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 1">
            <a:extLst>
              <a:ext uri="{FF2B5EF4-FFF2-40B4-BE49-F238E27FC236}">
                <a16:creationId xmlns:a16="http://schemas.microsoft.com/office/drawing/2014/main" id="{2568F807-DA52-5F95-3F17-10E1FA449DE0}"/>
              </a:ext>
            </a:extLst>
          </p:cNvPr>
          <p:cNvSpPr/>
          <p:nvPr/>
        </p:nvSpPr>
        <p:spPr>
          <a:xfrm>
            <a:off x="725256" y="1942026"/>
            <a:ext cx="7556421" cy="1303739"/>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التعلم من أخطاء الآخرين أقل تكلفة من التعلم من أخطائنا الخاصة. هناك أخطاء شائعة يقع فيها كثير من الباحثين المبتدئين عند اختيار مشكلاتهم البحثية. معرفة هذه الأخطاء والوعي بها يساعد على تجنبها والبدء بقدم ثابتة نحو بحث ناجح.</a:t>
            </a:r>
            <a:endParaRPr lang="en-US" dirty="0">
              <a:latin typeface="Alexandria" pitchFamily="2" charset="-78"/>
              <a:cs typeface="Alexandria" pitchFamily="2" charset="-78"/>
            </a:endParaRPr>
          </a:p>
        </p:txBody>
      </p:sp>
      <p:sp>
        <p:nvSpPr>
          <p:cNvPr id="7" name="Text 2">
            <a:extLst>
              <a:ext uri="{FF2B5EF4-FFF2-40B4-BE49-F238E27FC236}">
                <a16:creationId xmlns:a16="http://schemas.microsoft.com/office/drawing/2014/main" id="{B62D3555-6751-F8FE-5D7F-1E73996BF226}"/>
              </a:ext>
            </a:extLst>
          </p:cNvPr>
          <p:cNvSpPr/>
          <p:nvPr/>
        </p:nvSpPr>
        <p:spPr>
          <a:xfrm>
            <a:off x="692327" y="3593485"/>
            <a:ext cx="7556421" cy="1303739"/>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الأخطاء في اختيار المشكلة البحثية قد تكون كارثية، لأنها تؤثر على كل ما يأتي بعدها. مشكلة سيئة الاختيار تعني بحثاً سيئاً، مهما كانت جودة التنفيذ والمنهجية. لذلك، من الحكمة أن نتوقف ونتأمل ونتأكد من سلامة اختيارنا قبل أن ننطلق.</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8000619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13A4A-BEE1-6E76-6CD8-FB9D9DD310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A0BBF0-09DE-0C06-E6CC-2E2933D6B7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AF4374-B741-E2E8-2FBF-92DD91828171}"/>
              </a:ext>
            </a:extLst>
          </p:cNvPr>
          <p:cNvSpPr/>
          <p:nvPr/>
        </p:nvSpPr>
        <p:spPr>
          <a:xfrm>
            <a:off x="8607914" y="546619"/>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70F1118-2186-3AAB-AD72-8BA4A01F2C6F}"/>
              </a:ext>
            </a:extLst>
          </p:cNvPr>
          <p:cNvSpPr/>
          <p:nvPr/>
        </p:nvSpPr>
        <p:spPr>
          <a:xfrm>
            <a:off x="334537" y="962347"/>
            <a:ext cx="11546287" cy="5159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9AEB02C2-FCDE-D381-BB42-ADA2063807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3E14B82-C9F4-B00D-90D9-2FCB2CBDC0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D8F7515-FA67-99B8-13A9-48EEA39A775B}"/>
              </a:ext>
            </a:extLst>
          </p:cNvPr>
          <p:cNvSpPr txBox="1"/>
          <p:nvPr/>
        </p:nvSpPr>
        <p:spPr>
          <a:xfrm>
            <a:off x="2083236" y="307355"/>
            <a:ext cx="6384072" cy="620683"/>
          </a:xfrm>
          <a:prstGeom prst="rect">
            <a:avLst/>
          </a:prstGeom>
          <a:noFill/>
        </p:spPr>
        <p:txBody>
          <a:bodyPr wrap="square">
            <a:spAutoFit/>
          </a:bodyPr>
          <a:lstStyle/>
          <a:p>
            <a:pPr marL="0" indent="0" algn="r" rtl="1">
              <a:lnSpc>
                <a:spcPts val="4850"/>
              </a:lnSpc>
              <a:buNone/>
            </a:pPr>
            <a:r>
              <a:rPr lang="ar-EG" b="1">
                <a:solidFill>
                  <a:srgbClr val="505468"/>
                </a:solidFill>
                <a:latin typeface="Alexandria" pitchFamily="2" charset="-78"/>
                <a:ea typeface="Instrument Sans Semi Bold" pitchFamily="34" charset="-122"/>
                <a:cs typeface="Alexandria" pitchFamily="2" charset="-78"/>
              </a:rPr>
              <a:t>الأخطاء الشائعة في اختيار المشكلة البحثية</a:t>
            </a:r>
          </a:p>
        </p:txBody>
      </p:sp>
      <p:grpSp>
        <p:nvGrpSpPr>
          <p:cNvPr id="8" name="Group 7">
            <a:extLst>
              <a:ext uri="{FF2B5EF4-FFF2-40B4-BE49-F238E27FC236}">
                <a16:creationId xmlns:a16="http://schemas.microsoft.com/office/drawing/2014/main" id="{5C9CF156-9AB0-9A06-4FDE-DDD63D8E3871}"/>
              </a:ext>
            </a:extLst>
          </p:cNvPr>
          <p:cNvGrpSpPr/>
          <p:nvPr/>
        </p:nvGrpSpPr>
        <p:grpSpPr>
          <a:xfrm>
            <a:off x="738152" y="1383697"/>
            <a:ext cx="10892569" cy="4511955"/>
            <a:chOff x="793909" y="1580793"/>
            <a:chExt cx="13065561" cy="3102054"/>
          </a:xfrm>
        </p:grpSpPr>
        <p:sp>
          <p:nvSpPr>
            <p:cNvPr id="9" name="Shape 1"/>
            <p:cNvSpPr/>
            <p:nvPr/>
          </p:nvSpPr>
          <p:spPr>
            <a:xfrm>
              <a:off x="9621322" y="1580793"/>
              <a:ext cx="4215289" cy="3102054"/>
            </a:xfrm>
            <a:prstGeom prst="roundRect">
              <a:avLst>
                <a:gd name="adj" fmla="val 3537"/>
              </a:avLst>
            </a:prstGeom>
            <a:solidFill>
              <a:srgbClr val="FFFFFF">
                <a:alpha val="95000"/>
              </a:srgbClr>
            </a:solidFill>
            <a:ln w="22860">
              <a:solidFill>
                <a:srgbClr val="C8C9CF"/>
              </a:solidFill>
              <a:prstDash val="solid"/>
            </a:ln>
          </p:spPr>
          <p:txBody>
            <a:bodyPr/>
            <a:lstStyle/>
            <a:p>
              <a:endParaRPr lang="en-US">
                <a:latin typeface="Alexandria" pitchFamily="2" charset="-78"/>
                <a:cs typeface="Alexandria" pitchFamily="2" charset="-78"/>
              </a:endParaRPr>
            </a:p>
          </p:txBody>
        </p:sp>
        <p:pic>
          <p:nvPicPr>
            <p:cNvPr id="10" name="Image 0" descr="preencoded.png"/>
            <p:cNvPicPr>
              <a:picLocks noChangeAspect="1"/>
            </p:cNvPicPr>
            <p:nvPr/>
          </p:nvPicPr>
          <p:blipFill>
            <a:blip r:embed="rId3"/>
            <a:stretch>
              <a:fillRect/>
            </a:stretch>
          </p:blipFill>
          <p:spPr>
            <a:xfrm>
              <a:off x="13768030" y="1580793"/>
              <a:ext cx="91440" cy="3102054"/>
            </a:xfrm>
            <a:prstGeom prst="rect">
              <a:avLst/>
            </a:prstGeom>
          </p:spPr>
        </p:pic>
        <p:sp>
          <p:nvSpPr>
            <p:cNvPr id="11" name="Text 2"/>
            <p:cNvSpPr/>
            <p:nvPr/>
          </p:nvSpPr>
          <p:spPr>
            <a:xfrm>
              <a:off x="10765036" y="1802011"/>
              <a:ext cx="2781776" cy="317778"/>
            </a:xfrm>
            <a:prstGeom prst="rect">
              <a:avLst/>
            </a:prstGeom>
            <a:noFill/>
            <a:ln/>
          </p:spPr>
          <p:txBody>
            <a:bodyPr wrap="none" lIns="0" tIns="0" rIns="0" bIns="0" rtlCol="0" anchor="t"/>
            <a:lstStyle/>
            <a:p>
              <a:pPr marL="0" indent="0" algn="r" rtl="1">
                <a:lnSpc>
                  <a:spcPts val="2400"/>
                </a:lnSpc>
                <a:buNone/>
              </a:pPr>
              <a:r>
                <a:rPr lang="en-US" dirty="0">
                  <a:solidFill>
                    <a:srgbClr val="000000"/>
                  </a:solidFill>
                  <a:latin typeface="Alexandria" pitchFamily="2" charset="-78"/>
                  <a:ea typeface="Instrument Sans Semi Bold" pitchFamily="34" charset="-122"/>
                  <a:cs typeface="Alexandria" pitchFamily="2" charset="-78"/>
                </a:rPr>
                <a:t>❌</a:t>
              </a:r>
              <a:r>
                <a:rPr lang="en-US" dirty="0">
                  <a:solidFill>
                    <a:srgbClr val="5B5F71"/>
                  </a:solidFill>
                  <a:latin typeface="Alexandria" pitchFamily="2" charset="-78"/>
                  <a:ea typeface="Instrument Sans Semi Bold" pitchFamily="34" charset="-122"/>
                  <a:cs typeface="Alexandria" pitchFamily="2" charset="-78"/>
                </a:rPr>
                <a:t> الاتساع المفرط والعمومية</a:t>
              </a:r>
              <a:endParaRPr lang="en-US" dirty="0">
                <a:latin typeface="Alexandria" pitchFamily="2" charset="-78"/>
                <a:cs typeface="Alexandria" pitchFamily="2" charset="-78"/>
              </a:endParaRPr>
            </a:p>
          </p:txBody>
        </p:sp>
        <p:sp>
          <p:nvSpPr>
            <p:cNvPr id="12" name="Text 3"/>
            <p:cNvSpPr/>
            <p:nvPr/>
          </p:nvSpPr>
          <p:spPr>
            <a:xfrm>
              <a:off x="9842540" y="2238851"/>
              <a:ext cx="3704273" cy="2369628"/>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اختيار مشكلة عامة جداً أو واسعة للغاية، مثل "تأثير الإعلام على المجتمع" أو "دور وسائل التواصل الاجتماعي في العصر الحديث". هذه مواضيع لا يمكن تناولها في دراسة واحدة، ويحتاج الباحث إلى تحديدها وتضييق نطاقها بشكل كبير. العمومية تؤدي إلى بحث سطحي لا يقدم إضافة حقيقية.</a:t>
              </a:r>
              <a:endParaRPr lang="en-US" dirty="0">
                <a:latin typeface="Alexandria" pitchFamily="2" charset="-78"/>
                <a:cs typeface="Alexandria" pitchFamily="2" charset="-78"/>
              </a:endParaRPr>
            </a:p>
          </p:txBody>
        </p:sp>
        <p:sp>
          <p:nvSpPr>
            <p:cNvPr id="13" name="Shape 4"/>
            <p:cNvSpPr/>
            <p:nvPr/>
          </p:nvSpPr>
          <p:spPr>
            <a:xfrm>
              <a:off x="5207556" y="1580793"/>
              <a:ext cx="4215408" cy="3102054"/>
            </a:xfrm>
            <a:prstGeom prst="roundRect">
              <a:avLst>
                <a:gd name="adj" fmla="val 3537"/>
              </a:avLst>
            </a:prstGeom>
            <a:solidFill>
              <a:srgbClr val="FFFFFF">
                <a:alpha val="95000"/>
              </a:srgbClr>
            </a:solidFill>
            <a:ln w="22860">
              <a:solidFill>
                <a:srgbClr val="C8C9CF"/>
              </a:solidFill>
              <a:prstDash val="solid"/>
            </a:ln>
          </p:spPr>
          <p:txBody>
            <a:bodyPr/>
            <a:lstStyle/>
            <a:p>
              <a:endParaRPr lang="en-US">
                <a:latin typeface="Alexandria" pitchFamily="2" charset="-78"/>
                <a:cs typeface="Alexandria" pitchFamily="2" charset="-78"/>
              </a:endParaRPr>
            </a:p>
          </p:txBody>
        </p:sp>
        <p:pic>
          <p:nvPicPr>
            <p:cNvPr id="14" name="Image 1" descr="preencoded.png"/>
            <p:cNvPicPr>
              <a:picLocks noChangeAspect="1"/>
            </p:cNvPicPr>
            <p:nvPr/>
          </p:nvPicPr>
          <p:blipFill>
            <a:blip r:embed="rId3"/>
            <a:stretch>
              <a:fillRect/>
            </a:stretch>
          </p:blipFill>
          <p:spPr>
            <a:xfrm>
              <a:off x="9354383" y="1580793"/>
              <a:ext cx="91440" cy="3102054"/>
            </a:xfrm>
            <a:prstGeom prst="rect">
              <a:avLst/>
            </a:prstGeom>
          </p:spPr>
        </p:pic>
        <p:sp>
          <p:nvSpPr>
            <p:cNvPr id="15" name="Text 5"/>
            <p:cNvSpPr/>
            <p:nvPr/>
          </p:nvSpPr>
          <p:spPr>
            <a:xfrm>
              <a:off x="6118265" y="1802011"/>
              <a:ext cx="3014901" cy="317778"/>
            </a:xfrm>
            <a:prstGeom prst="rect">
              <a:avLst/>
            </a:prstGeom>
            <a:noFill/>
            <a:ln/>
          </p:spPr>
          <p:txBody>
            <a:bodyPr wrap="none" lIns="0" tIns="0" rIns="0" bIns="0" rtlCol="0" anchor="t"/>
            <a:lstStyle/>
            <a:p>
              <a:pPr marL="0" indent="0" algn="r" rtl="1">
                <a:lnSpc>
                  <a:spcPts val="2400"/>
                </a:lnSpc>
                <a:buNone/>
              </a:pPr>
              <a:r>
                <a:rPr lang="en-US" dirty="0">
                  <a:solidFill>
                    <a:srgbClr val="000000"/>
                  </a:solidFill>
                  <a:latin typeface="Alexandria" pitchFamily="2" charset="-78"/>
                  <a:ea typeface="Instrument Sans Semi Bold" pitchFamily="34" charset="-122"/>
                  <a:cs typeface="Alexandria" pitchFamily="2" charset="-78"/>
                </a:rPr>
                <a:t>❌</a:t>
              </a:r>
              <a:r>
                <a:rPr lang="en-US" dirty="0">
                  <a:solidFill>
                    <a:srgbClr val="5B5F71"/>
                  </a:solidFill>
                  <a:latin typeface="Alexandria" pitchFamily="2" charset="-78"/>
                  <a:ea typeface="Instrument Sans Semi Bold" pitchFamily="34" charset="-122"/>
                  <a:cs typeface="Alexandria" pitchFamily="2" charset="-78"/>
                </a:rPr>
                <a:t> الخلط بين الظاهرة والمشكلة</a:t>
              </a:r>
              <a:endParaRPr lang="en-US" dirty="0">
                <a:latin typeface="Alexandria" pitchFamily="2" charset="-78"/>
                <a:cs typeface="Alexandria" pitchFamily="2" charset="-78"/>
              </a:endParaRPr>
            </a:p>
          </p:txBody>
        </p:sp>
        <p:sp>
          <p:nvSpPr>
            <p:cNvPr id="16" name="Text 6"/>
            <p:cNvSpPr/>
            <p:nvPr/>
          </p:nvSpPr>
          <p:spPr>
            <a:xfrm>
              <a:off x="5428774" y="2238851"/>
              <a:ext cx="3704392" cy="2369628"/>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الاكتفاء بوصف ظاهرة دون تحديد مشكلة بحثية واضحة. مثلاً: "انتشار استخدام الهواتف الذكية" هي ظاهرة وليست مشكلة بحثية. المشكلة البحثية تحتاج إلى سؤال أو إشكالية، مثل: "ما تأثير الاستخدام المكثف للهواتف الذكية على جودة التواصل الأسري؟"</a:t>
              </a:r>
              <a:endParaRPr lang="en-US" dirty="0">
                <a:latin typeface="Alexandria" pitchFamily="2" charset="-78"/>
                <a:cs typeface="Alexandria" pitchFamily="2" charset="-78"/>
              </a:endParaRPr>
            </a:p>
          </p:txBody>
        </p:sp>
        <p:sp>
          <p:nvSpPr>
            <p:cNvPr id="17" name="Shape 7"/>
            <p:cNvSpPr/>
            <p:nvPr/>
          </p:nvSpPr>
          <p:spPr>
            <a:xfrm>
              <a:off x="793909" y="1580793"/>
              <a:ext cx="4215289" cy="3102054"/>
            </a:xfrm>
            <a:prstGeom prst="roundRect">
              <a:avLst>
                <a:gd name="adj" fmla="val 3537"/>
              </a:avLst>
            </a:prstGeom>
            <a:solidFill>
              <a:srgbClr val="FFFFFF">
                <a:alpha val="95000"/>
              </a:srgbClr>
            </a:solidFill>
            <a:ln w="22860">
              <a:solidFill>
                <a:srgbClr val="C8C9CF"/>
              </a:solidFill>
              <a:prstDash val="solid"/>
            </a:ln>
          </p:spPr>
          <p:txBody>
            <a:bodyPr/>
            <a:lstStyle/>
            <a:p>
              <a:endParaRPr lang="en-US">
                <a:latin typeface="Alexandria" pitchFamily="2" charset="-78"/>
                <a:cs typeface="Alexandria" pitchFamily="2" charset="-78"/>
              </a:endParaRPr>
            </a:p>
          </p:txBody>
        </p:sp>
        <p:pic>
          <p:nvPicPr>
            <p:cNvPr id="19" name="Image 2" descr="preencoded.png"/>
            <p:cNvPicPr>
              <a:picLocks noChangeAspect="1"/>
            </p:cNvPicPr>
            <p:nvPr/>
          </p:nvPicPr>
          <p:blipFill>
            <a:blip r:embed="rId3"/>
            <a:stretch>
              <a:fillRect/>
            </a:stretch>
          </p:blipFill>
          <p:spPr>
            <a:xfrm>
              <a:off x="4940618" y="1580793"/>
              <a:ext cx="91440" cy="3102054"/>
            </a:xfrm>
            <a:prstGeom prst="rect">
              <a:avLst/>
            </a:prstGeom>
          </p:spPr>
        </p:pic>
        <p:sp>
          <p:nvSpPr>
            <p:cNvPr id="20" name="Text 8"/>
            <p:cNvSpPr/>
            <p:nvPr/>
          </p:nvSpPr>
          <p:spPr>
            <a:xfrm>
              <a:off x="2089190" y="1802011"/>
              <a:ext cx="2630210" cy="317778"/>
            </a:xfrm>
            <a:prstGeom prst="rect">
              <a:avLst/>
            </a:prstGeom>
            <a:noFill/>
            <a:ln/>
          </p:spPr>
          <p:txBody>
            <a:bodyPr wrap="none" lIns="0" tIns="0" rIns="0" bIns="0" rtlCol="0" anchor="t"/>
            <a:lstStyle/>
            <a:p>
              <a:pPr marL="0" indent="0" algn="r" rtl="1">
                <a:lnSpc>
                  <a:spcPts val="2400"/>
                </a:lnSpc>
                <a:buNone/>
              </a:pPr>
              <a:r>
                <a:rPr lang="en-US" dirty="0">
                  <a:solidFill>
                    <a:srgbClr val="000000"/>
                  </a:solidFill>
                  <a:latin typeface="Alexandria" pitchFamily="2" charset="-78"/>
                  <a:ea typeface="Instrument Sans Semi Bold" pitchFamily="34" charset="-122"/>
                  <a:cs typeface="Alexandria" pitchFamily="2" charset="-78"/>
                </a:rPr>
                <a:t>❌</a:t>
              </a:r>
              <a:r>
                <a:rPr lang="en-US" dirty="0">
                  <a:solidFill>
                    <a:srgbClr val="5B5F71"/>
                  </a:solidFill>
                  <a:latin typeface="Alexandria" pitchFamily="2" charset="-78"/>
                  <a:ea typeface="Instrument Sans Semi Bold" pitchFamily="34" charset="-122"/>
                  <a:cs typeface="Alexandria" pitchFamily="2" charset="-78"/>
                </a:rPr>
                <a:t> نقص المصادر والبيانات</a:t>
              </a:r>
              <a:endParaRPr lang="en-US" dirty="0">
                <a:latin typeface="Alexandria" pitchFamily="2" charset="-78"/>
                <a:cs typeface="Alexandria" pitchFamily="2" charset="-78"/>
              </a:endParaRPr>
            </a:p>
          </p:txBody>
        </p:sp>
        <p:sp>
          <p:nvSpPr>
            <p:cNvPr id="21" name="Text 9"/>
            <p:cNvSpPr/>
            <p:nvPr/>
          </p:nvSpPr>
          <p:spPr>
            <a:xfrm>
              <a:off x="1015127" y="2238851"/>
              <a:ext cx="3704273" cy="2443996"/>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اختيار مشكلة لا تتوفر لها مصادر كافية أو يصعب الحصول على بيانات لدراستها. مثلاً، محاولة دراسة استراتيجيات داخلية لمؤسسة إعلامية لا تسمح بالوصول إلى معلوماتها، أو دراسة ظاهرة نادرة جداً يصعب إيجاد حالات لدراستها. تأكد دائماً من توفر المصادر والبيانات قبل أن تلتزم بمشكلة معينة.</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22028790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5B79D3-E61C-52E4-CB47-CA153C6351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7386544-301B-3827-E283-43149D7F7C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D692155-AF86-C7A3-9ABE-BEBFCACA7411}"/>
              </a:ext>
            </a:extLst>
          </p:cNvPr>
          <p:cNvSpPr/>
          <p:nvPr/>
        </p:nvSpPr>
        <p:spPr>
          <a:xfrm>
            <a:off x="8607914" y="546619"/>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3EA709E-84D4-5DAB-19FB-0D992C3727F1}"/>
              </a:ext>
            </a:extLst>
          </p:cNvPr>
          <p:cNvSpPr/>
          <p:nvPr/>
        </p:nvSpPr>
        <p:spPr>
          <a:xfrm>
            <a:off x="334537" y="962347"/>
            <a:ext cx="11546287" cy="5159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5D63C077-3C17-6BEC-8494-FB6B6B9019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197BF46-FF72-951F-5F42-09ED96109E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8C2BCBD-DBAE-6A65-6511-A71F874CA477}"/>
              </a:ext>
            </a:extLst>
          </p:cNvPr>
          <p:cNvSpPr txBox="1"/>
          <p:nvPr/>
        </p:nvSpPr>
        <p:spPr>
          <a:xfrm>
            <a:off x="2083236" y="307355"/>
            <a:ext cx="6384072" cy="620683"/>
          </a:xfrm>
          <a:prstGeom prst="rect">
            <a:avLst/>
          </a:prstGeom>
          <a:noFill/>
        </p:spPr>
        <p:txBody>
          <a:bodyPr wrap="square">
            <a:spAutoFit/>
          </a:bodyPr>
          <a:lstStyle/>
          <a:p>
            <a:pPr marL="0" indent="0" algn="r" rtl="1">
              <a:lnSpc>
                <a:spcPts val="4850"/>
              </a:lnSpc>
              <a:buNone/>
            </a:pPr>
            <a:r>
              <a:rPr lang="ar-EG" b="1">
                <a:solidFill>
                  <a:srgbClr val="505468"/>
                </a:solidFill>
                <a:latin typeface="Alexandria" pitchFamily="2" charset="-78"/>
                <a:ea typeface="Instrument Sans Semi Bold" pitchFamily="34" charset="-122"/>
                <a:cs typeface="Alexandria" pitchFamily="2" charset="-78"/>
              </a:rPr>
              <a:t>الأخطاء الشائعة في اختيار المشكلة البحثية</a:t>
            </a:r>
          </a:p>
        </p:txBody>
      </p:sp>
      <p:grpSp>
        <p:nvGrpSpPr>
          <p:cNvPr id="24" name="Group 23">
            <a:extLst>
              <a:ext uri="{FF2B5EF4-FFF2-40B4-BE49-F238E27FC236}">
                <a16:creationId xmlns:a16="http://schemas.microsoft.com/office/drawing/2014/main" id="{CBF4A511-3248-7A3F-3B44-FAAE2318440B}"/>
              </a:ext>
            </a:extLst>
          </p:cNvPr>
          <p:cNvGrpSpPr/>
          <p:nvPr/>
        </p:nvGrpSpPr>
        <p:grpSpPr>
          <a:xfrm>
            <a:off x="836341" y="1571597"/>
            <a:ext cx="10493297" cy="4104374"/>
            <a:chOff x="5207556" y="4881205"/>
            <a:chExt cx="8651914" cy="2784515"/>
          </a:xfrm>
        </p:grpSpPr>
        <p:sp>
          <p:nvSpPr>
            <p:cNvPr id="3" name="Shape 10"/>
            <p:cNvSpPr/>
            <p:nvPr/>
          </p:nvSpPr>
          <p:spPr>
            <a:xfrm>
              <a:off x="9621322" y="4881205"/>
              <a:ext cx="4215289" cy="2784515"/>
            </a:xfrm>
            <a:prstGeom prst="roundRect">
              <a:avLst>
                <a:gd name="adj" fmla="val 3941"/>
              </a:avLst>
            </a:prstGeom>
            <a:solidFill>
              <a:srgbClr val="FFFFFF">
                <a:alpha val="95000"/>
              </a:srgbClr>
            </a:solidFill>
            <a:ln w="22860">
              <a:solidFill>
                <a:srgbClr val="C8C9CF"/>
              </a:solidFill>
              <a:prstDash val="solid"/>
            </a:ln>
          </p:spPr>
          <p:txBody>
            <a:bodyPr/>
            <a:lstStyle/>
            <a:p>
              <a:endParaRPr lang="en-US">
                <a:latin typeface="Alexandria" pitchFamily="2" charset="-78"/>
                <a:cs typeface="Alexandria" pitchFamily="2" charset="-78"/>
              </a:endParaRPr>
            </a:p>
          </p:txBody>
        </p:sp>
        <p:pic>
          <p:nvPicPr>
            <p:cNvPr id="6" name="Image 3" descr="preencoded.png"/>
            <p:cNvPicPr>
              <a:picLocks noChangeAspect="1"/>
            </p:cNvPicPr>
            <p:nvPr/>
          </p:nvPicPr>
          <p:blipFill>
            <a:blip r:embed="rId3"/>
            <a:stretch>
              <a:fillRect/>
            </a:stretch>
          </p:blipFill>
          <p:spPr>
            <a:xfrm>
              <a:off x="13768030" y="4881205"/>
              <a:ext cx="91440" cy="2784515"/>
            </a:xfrm>
            <a:prstGeom prst="rect">
              <a:avLst/>
            </a:prstGeom>
          </p:spPr>
        </p:pic>
        <p:sp>
          <p:nvSpPr>
            <p:cNvPr id="7" name="Text 11"/>
            <p:cNvSpPr/>
            <p:nvPr/>
          </p:nvSpPr>
          <p:spPr>
            <a:xfrm>
              <a:off x="9917549" y="5102423"/>
              <a:ext cx="3629263" cy="317778"/>
            </a:xfrm>
            <a:prstGeom prst="rect">
              <a:avLst/>
            </a:prstGeom>
            <a:noFill/>
            <a:ln/>
          </p:spPr>
          <p:txBody>
            <a:bodyPr wrap="none" lIns="0" tIns="0" rIns="0" bIns="0" rtlCol="0" anchor="t"/>
            <a:lstStyle/>
            <a:p>
              <a:pPr marL="0" indent="0" algn="r" rtl="1">
                <a:lnSpc>
                  <a:spcPts val="2400"/>
                </a:lnSpc>
                <a:buNone/>
              </a:pPr>
              <a:r>
                <a:rPr lang="en-US" dirty="0">
                  <a:solidFill>
                    <a:srgbClr val="000000"/>
                  </a:solidFill>
                  <a:latin typeface="Alexandria" pitchFamily="2" charset="-78"/>
                  <a:ea typeface="Instrument Sans Semi Bold" pitchFamily="34" charset="-122"/>
                  <a:cs typeface="Alexandria" pitchFamily="2" charset="-78"/>
                </a:rPr>
                <a:t>❌</a:t>
              </a:r>
              <a:r>
                <a:rPr lang="en-US" dirty="0">
                  <a:solidFill>
                    <a:srgbClr val="5B5F71"/>
                  </a:solidFill>
                  <a:latin typeface="Alexandria" pitchFamily="2" charset="-78"/>
                  <a:ea typeface="Instrument Sans Semi Bold" pitchFamily="34" charset="-122"/>
                  <a:cs typeface="Alexandria" pitchFamily="2" charset="-78"/>
                </a:rPr>
                <a:t> العمل بمعزل عن التوجيه الأكاديمي</a:t>
              </a:r>
              <a:endParaRPr lang="en-US" dirty="0">
                <a:latin typeface="Alexandria" pitchFamily="2" charset="-78"/>
                <a:cs typeface="Alexandria" pitchFamily="2" charset="-78"/>
              </a:endParaRPr>
            </a:p>
          </p:txBody>
        </p:sp>
        <p:sp>
          <p:nvSpPr>
            <p:cNvPr id="22" name="Text 12"/>
            <p:cNvSpPr/>
            <p:nvPr/>
          </p:nvSpPr>
          <p:spPr>
            <a:xfrm>
              <a:off x="9842540" y="5539264"/>
              <a:ext cx="3704273" cy="1905238"/>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تجاهل مناقشة المشكلة مع المشرفين والخبراء. كثير من الباحثين يعملون بشكل منفرد ثم يفاجأون بأن مشكلتهم غير مناسبة أو غير قابلة للبحث. المشرف الأكاديمي ليس رقيباً أو عائقاً، بل هو مرشد وموجه يمتلك خبرة يمكن أن توفر عليك الكثير من الأخطاء.</a:t>
              </a:r>
              <a:endParaRPr lang="en-US" dirty="0">
                <a:latin typeface="Alexandria" pitchFamily="2" charset="-78"/>
                <a:cs typeface="Alexandria" pitchFamily="2" charset="-78"/>
              </a:endParaRPr>
            </a:p>
          </p:txBody>
        </p:sp>
        <p:sp>
          <p:nvSpPr>
            <p:cNvPr id="26" name="Shape 13"/>
            <p:cNvSpPr/>
            <p:nvPr/>
          </p:nvSpPr>
          <p:spPr>
            <a:xfrm>
              <a:off x="5207556" y="4881205"/>
              <a:ext cx="4215408" cy="2784515"/>
            </a:xfrm>
            <a:prstGeom prst="roundRect">
              <a:avLst>
                <a:gd name="adj" fmla="val 3941"/>
              </a:avLst>
            </a:prstGeom>
            <a:solidFill>
              <a:srgbClr val="FFFFFF">
                <a:alpha val="95000"/>
              </a:srgbClr>
            </a:solidFill>
            <a:ln w="22860">
              <a:solidFill>
                <a:srgbClr val="C8C9CF"/>
              </a:solidFill>
              <a:prstDash val="solid"/>
            </a:ln>
          </p:spPr>
          <p:txBody>
            <a:bodyPr/>
            <a:lstStyle/>
            <a:p>
              <a:endParaRPr lang="en-US">
                <a:latin typeface="Alexandria" pitchFamily="2" charset="-78"/>
                <a:cs typeface="Alexandria" pitchFamily="2" charset="-78"/>
              </a:endParaRPr>
            </a:p>
          </p:txBody>
        </p:sp>
        <p:pic>
          <p:nvPicPr>
            <p:cNvPr id="27" name="Image 4" descr="preencoded.png"/>
            <p:cNvPicPr>
              <a:picLocks noChangeAspect="1"/>
            </p:cNvPicPr>
            <p:nvPr/>
          </p:nvPicPr>
          <p:blipFill>
            <a:blip r:embed="rId3"/>
            <a:stretch>
              <a:fillRect/>
            </a:stretch>
          </p:blipFill>
          <p:spPr>
            <a:xfrm>
              <a:off x="9354383" y="4881205"/>
              <a:ext cx="91440" cy="2784515"/>
            </a:xfrm>
            <a:prstGeom prst="rect">
              <a:avLst/>
            </a:prstGeom>
          </p:spPr>
        </p:pic>
        <p:sp>
          <p:nvSpPr>
            <p:cNvPr id="28" name="Text 14"/>
            <p:cNvSpPr/>
            <p:nvPr/>
          </p:nvSpPr>
          <p:spPr>
            <a:xfrm>
              <a:off x="5948601" y="5102423"/>
              <a:ext cx="3184565" cy="317778"/>
            </a:xfrm>
            <a:prstGeom prst="rect">
              <a:avLst/>
            </a:prstGeom>
            <a:noFill/>
            <a:ln/>
          </p:spPr>
          <p:txBody>
            <a:bodyPr wrap="none" lIns="0" tIns="0" rIns="0" bIns="0" rtlCol="0" anchor="t"/>
            <a:lstStyle/>
            <a:p>
              <a:pPr marL="0" indent="0" algn="r" rtl="1">
                <a:lnSpc>
                  <a:spcPts val="2400"/>
                </a:lnSpc>
                <a:buNone/>
              </a:pPr>
              <a:r>
                <a:rPr lang="en-US" dirty="0">
                  <a:solidFill>
                    <a:srgbClr val="000000"/>
                  </a:solidFill>
                  <a:latin typeface="Alexandria" pitchFamily="2" charset="-78"/>
                  <a:ea typeface="Instrument Sans Semi Bold" pitchFamily="34" charset="-122"/>
                  <a:cs typeface="Alexandria" pitchFamily="2" charset="-78"/>
                </a:rPr>
                <a:t>❌</a:t>
              </a:r>
              <a:r>
                <a:rPr lang="en-US" dirty="0">
                  <a:solidFill>
                    <a:srgbClr val="5B5F71"/>
                  </a:solidFill>
                  <a:latin typeface="Alexandria" pitchFamily="2" charset="-78"/>
                  <a:ea typeface="Instrument Sans Semi Bold" pitchFamily="34" charset="-122"/>
                  <a:cs typeface="Alexandria" pitchFamily="2" charset="-78"/>
                </a:rPr>
                <a:t> عدم التوازن في تناول المشكلة</a:t>
              </a:r>
              <a:endParaRPr lang="en-US" dirty="0">
                <a:latin typeface="Alexandria" pitchFamily="2" charset="-78"/>
                <a:cs typeface="Alexandria" pitchFamily="2" charset="-78"/>
              </a:endParaRPr>
            </a:p>
          </p:txBody>
        </p:sp>
        <p:sp>
          <p:nvSpPr>
            <p:cNvPr id="29" name="Text 15"/>
            <p:cNvSpPr/>
            <p:nvPr/>
          </p:nvSpPr>
          <p:spPr>
            <a:xfrm>
              <a:off x="5428774" y="5539264"/>
              <a:ext cx="3704392" cy="1905238"/>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تضخيم المشكلة أو تبسيطها بشكل مخل. بعض الباحثين يجعلون من مشكلتهم قضية عالمية ضخمة، في حين أن البعض الآخر يقلل من أهميتها بشكل مبالغ فيه. كلا الأمرين خطأ. المشكلة البحثية يجب أن تكون ذات أهمية حقيقية، لكن ضمن حدود معقولة وواقعية.</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311387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7634C0-560F-DF39-D639-2D8CA6ACC12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3FB13E3-FEE3-5761-4A94-13D13691F500}"/>
              </a:ext>
            </a:extLst>
          </p:cNvPr>
          <p:cNvSpPr/>
          <p:nvPr/>
        </p:nvSpPr>
        <p:spPr>
          <a:xfrm>
            <a:off x="6548921" y="1149604"/>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4B7486FD-54B2-F0AE-42FE-EE5BECE23DA9}"/>
              </a:ext>
            </a:extLst>
          </p:cNvPr>
          <p:cNvSpPr txBox="1"/>
          <p:nvPr/>
        </p:nvSpPr>
        <p:spPr>
          <a:xfrm>
            <a:off x="2576384" y="694379"/>
            <a:ext cx="4401524" cy="400110"/>
          </a:xfrm>
          <a:prstGeom prst="rect">
            <a:avLst/>
          </a:prstGeom>
          <a:noFill/>
        </p:spPr>
        <p:txBody>
          <a:bodyPr wrap="square" rtlCol="0">
            <a:spAutoFit/>
          </a:bodyPr>
          <a:lstStyle/>
          <a:p>
            <a:pPr algn="ctr"/>
            <a:r>
              <a:rPr lang="ar-EG" sz="2000" b="1">
                <a:solidFill>
                  <a:srgbClr val="00B0F0"/>
                </a:solidFill>
                <a:latin typeface="Alexandria" pitchFamily="2" charset="-78"/>
                <a:cs typeface="Alexandria" pitchFamily="2" charset="-78"/>
              </a:rPr>
              <a:t>صياغة مشكلة البحث بشكل فعّال</a:t>
            </a:r>
            <a:endParaRPr lang="ar-EG" sz="2000" b="1" dirty="0">
              <a:solidFill>
                <a:srgbClr val="00B0F0"/>
              </a:solidFill>
              <a:latin typeface="Alexandria" pitchFamily="2" charset="-78"/>
              <a:cs typeface="Alexandria" pitchFamily="2" charset="-78"/>
            </a:endParaRPr>
          </a:p>
        </p:txBody>
      </p:sp>
      <p:sp>
        <p:nvSpPr>
          <p:cNvPr id="18" name="Rectangle 17">
            <a:extLst>
              <a:ext uri="{FF2B5EF4-FFF2-40B4-BE49-F238E27FC236}">
                <a16:creationId xmlns:a16="http://schemas.microsoft.com/office/drawing/2014/main" id="{E7740143-DC6E-3AAE-24A1-6D7CCCE96C5F}"/>
              </a:ext>
            </a:extLst>
          </p:cNvPr>
          <p:cNvSpPr/>
          <p:nvPr/>
        </p:nvSpPr>
        <p:spPr>
          <a:xfrm>
            <a:off x="8688400" y="8265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43AD3D9-AA08-DB6A-812D-C80A5B01EDAF}"/>
              </a:ext>
            </a:extLst>
          </p:cNvPr>
          <p:cNvSpPr txBox="1"/>
          <p:nvPr/>
        </p:nvSpPr>
        <p:spPr>
          <a:xfrm>
            <a:off x="8597588" y="827270"/>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6C0AA257-1D27-A2AC-84F5-0B18D453FC90}"/>
              </a:ext>
            </a:extLst>
          </p:cNvPr>
          <p:cNvSpPr txBox="1"/>
          <p:nvPr/>
        </p:nvSpPr>
        <p:spPr>
          <a:xfrm>
            <a:off x="8725825" y="1205864"/>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E235D62A-6D31-AB5A-6084-06931BA35EF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E748A20-C71A-C53F-A9DD-42912BD9B81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2DC4362-76B3-53CF-3551-2370B53D2D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 1">
            <a:extLst>
              <a:ext uri="{FF2B5EF4-FFF2-40B4-BE49-F238E27FC236}">
                <a16:creationId xmlns:a16="http://schemas.microsoft.com/office/drawing/2014/main" id="{A5680FD4-D776-0243-8DEE-5DF800E3E6C4}"/>
              </a:ext>
            </a:extLst>
          </p:cNvPr>
          <p:cNvSpPr/>
          <p:nvPr/>
        </p:nvSpPr>
        <p:spPr>
          <a:xfrm>
            <a:off x="6791093" y="2362846"/>
            <a:ext cx="4516244" cy="1810541"/>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الصياغة الجيدة لمشكلة البحث هي فن يجمع بين الوضوح والدقة والإيجاز. مشكلة مصاغة بشكل جيد تنقل للقارئ بوضوح ما هو موضوع البحث، وما الإشكالية التي يسعى لحلها، ولماذا هذه المشكلة مهمة وتستحق الدراسة.</a:t>
            </a:r>
            <a:endParaRPr lang="en-US" dirty="0">
              <a:latin typeface="Alexandria" pitchFamily="2" charset="-78"/>
              <a:cs typeface="Alexandria" pitchFamily="2" charset="-78"/>
            </a:endParaRPr>
          </a:p>
        </p:txBody>
      </p:sp>
      <p:sp>
        <p:nvSpPr>
          <p:cNvPr id="5" name="Text 2">
            <a:extLst>
              <a:ext uri="{FF2B5EF4-FFF2-40B4-BE49-F238E27FC236}">
                <a16:creationId xmlns:a16="http://schemas.microsoft.com/office/drawing/2014/main" id="{5688E9DF-199A-0768-242D-67DE8642321F}"/>
              </a:ext>
            </a:extLst>
          </p:cNvPr>
          <p:cNvSpPr/>
          <p:nvPr/>
        </p:nvSpPr>
        <p:spPr>
          <a:xfrm>
            <a:off x="1011688" y="1562939"/>
            <a:ext cx="4547644" cy="2453657"/>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الصياغة ليست مجرد عملية كتابية، بل هي عملية تفكير وتبلور. من خلال الصياغة، يوضح الباحث لنفسه أولاً ما يريد دراسته بالضبط. كثيراً ما يكتشف الباحثون أثناء محاولة صياغة مشكلتهم أن فكرتهم ليست واضحة بما يكفي، فتجبرهم الصياغة على إعادة التفكير والتوضيح.</a:t>
            </a:r>
            <a:endParaRPr lang="en-US" dirty="0">
              <a:latin typeface="Alexandria" pitchFamily="2" charset="-78"/>
              <a:cs typeface="Alexandria" pitchFamily="2" charset="-78"/>
            </a:endParaRPr>
          </a:p>
        </p:txBody>
      </p:sp>
      <p:pic>
        <p:nvPicPr>
          <p:cNvPr id="11" name="Picture Placeholder 10" descr="A close-up of a cube&#10;&#10;AI-generated content may be incorrect.">
            <a:extLst>
              <a:ext uri="{FF2B5EF4-FFF2-40B4-BE49-F238E27FC236}">
                <a16:creationId xmlns:a16="http://schemas.microsoft.com/office/drawing/2014/main" id="{E1F6E693-C60C-B634-2796-B65026C1877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3237" b="33237"/>
          <a:stretch>
            <a:fillRect/>
          </a:stretch>
        </p:blipFill>
        <p:spPr>
          <a:xfrm>
            <a:off x="1011688" y="4068232"/>
            <a:ext cx="4879221" cy="2453658"/>
          </a:xfrm>
        </p:spPr>
      </p:pic>
    </p:spTree>
    <p:extLst>
      <p:ext uri="{BB962C8B-B14F-4D97-AF65-F5344CB8AC3E}">
        <p14:creationId xmlns:p14="http://schemas.microsoft.com/office/powerpoint/2010/main" val="75555513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31C9F-DDE5-9F99-803A-7CC1BD610D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73E2FB-7547-D50B-5844-ADE17B9E7EE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53FF98-E0AE-937F-60E5-6909A679234E}"/>
              </a:ext>
            </a:extLst>
          </p:cNvPr>
          <p:cNvSpPr/>
          <p:nvPr/>
        </p:nvSpPr>
        <p:spPr>
          <a:xfrm>
            <a:off x="8607914" y="546619"/>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519C789-19C3-0D35-50E4-EEFD6761FD9F}"/>
              </a:ext>
            </a:extLst>
          </p:cNvPr>
          <p:cNvSpPr/>
          <p:nvPr/>
        </p:nvSpPr>
        <p:spPr>
          <a:xfrm>
            <a:off x="334537" y="962347"/>
            <a:ext cx="11546287" cy="5159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F8F3702B-3CDB-4EB0-4630-B9B633F967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0D7DE5A-983A-6AFB-19C0-545529307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1A394E2-0DEA-EC25-92B2-23C42A2035AE}"/>
              </a:ext>
            </a:extLst>
          </p:cNvPr>
          <p:cNvSpPr txBox="1"/>
          <p:nvPr/>
        </p:nvSpPr>
        <p:spPr>
          <a:xfrm>
            <a:off x="2083236" y="307355"/>
            <a:ext cx="6384072" cy="620683"/>
          </a:xfrm>
          <a:prstGeom prst="rect">
            <a:avLst/>
          </a:prstGeom>
          <a:noFill/>
        </p:spPr>
        <p:txBody>
          <a:bodyPr wrap="square">
            <a:spAutoFit/>
          </a:bodyPr>
          <a:lstStyle/>
          <a:p>
            <a:pPr marL="0" indent="0" algn="r" rtl="1">
              <a:lnSpc>
                <a:spcPts val="4850"/>
              </a:lnSpc>
              <a:buNone/>
            </a:pPr>
            <a:r>
              <a:rPr lang="ar-EG" b="1">
                <a:solidFill>
                  <a:srgbClr val="505468"/>
                </a:solidFill>
                <a:latin typeface="Alexandria" pitchFamily="2" charset="-78"/>
                <a:ea typeface="Instrument Sans Semi Bold" pitchFamily="34" charset="-122"/>
                <a:cs typeface="Alexandria" pitchFamily="2" charset="-78"/>
              </a:rPr>
              <a:t>عناصر صياغة المشكلة البحثية</a:t>
            </a:r>
          </a:p>
        </p:txBody>
      </p:sp>
      <p:grpSp>
        <p:nvGrpSpPr>
          <p:cNvPr id="3" name="Group 2">
            <a:extLst>
              <a:ext uri="{FF2B5EF4-FFF2-40B4-BE49-F238E27FC236}">
                <a16:creationId xmlns:a16="http://schemas.microsoft.com/office/drawing/2014/main" id="{40147192-59E5-BB0E-896F-A8D615FEDAE1}"/>
              </a:ext>
            </a:extLst>
          </p:cNvPr>
          <p:cNvGrpSpPr/>
          <p:nvPr/>
        </p:nvGrpSpPr>
        <p:grpSpPr>
          <a:xfrm>
            <a:off x="247514" y="1098650"/>
            <a:ext cx="11546289" cy="4797003"/>
            <a:chOff x="793790" y="2242105"/>
            <a:chExt cx="13042822" cy="4437539"/>
          </a:xfrm>
        </p:grpSpPr>
        <p:pic>
          <p:nvPicPr>
            <p:cNvPr id="6" name="Image 0" descr="preencoded.png">
              <a:extLst>
                <a:ext uri="{FF2B5EF4-FFF2-40B4-BE49-F238E27FC236}">
                  <a16:creationId xmlns:a16="http://schemas.microsoft.com/office/drawing/2014/main" id="{AD6AEA1D-C6AF-294E-4E22-54C38D7A9465}"/>
                </a:ext>
              </a:extLst>
            </p:cNvPr>
            <p:cNvPicPr>
              <a:picLocks noChangeAspect="1"/>
            </p:cNvPicPr>
            <p:nvPr/>
          </p:nvPicPr>
          <p:blipFill>
            <a:blip r:embed="rId3"/>
            <a:stretch>
              <a:fillRect/>
            </a:stretch>
          </p:blipFill>
          <p:spPr>
            <a:xfrm>
              <a:off x="7315201" y="2242105"/>
              <a:ext cx="6521411" cy="596917"/>
            </a:xfrm>
            <a:prstGeom prst="rect">
              <a:avLst/>
            </a:prstGeom>
          </p:spPr>
        </p:pic>
        <p:sp>
          <p:nvSpPr>
            <p:cNvPr id="7" name="Text 1">
              <a:extLst>
                <a:ext uri="{FF2B5EF4-FFF2-40B4-BE49-F238E27FC236}">
                  <a16:creationId xmlns:a16="http://schemas.microsoft.com/office/drawing/2014/main" id="{01FE5924-875C-6FFD-0911-50C00930CECC}"/>
                </a:ext>
              </a:extLst>
            </p:cNvPr>
            <p:cNvSpPr/>
            <p:nvPr/>
          </p:nvSpPr>
          <p:spPr>
            <a:xfrm>
              <a:off x="11173790" y="2913439"/>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وصف الوضع الحالي</a:t>
              </a:r>
              <a:endParaRPr lang="en-US"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FC1C85D9-25AB-FF45-DC5E-CFF1408EA99C}"/>
                </a:ext>
              </a:extLst>
            </p:cNvPr>
            <p:cNvSpPr/>
            <p:nvPr/>
          </p:nvSpPr>
          <p:spPr>
            <a:xfrm>
              <a:off x="7576786" y="3421955"/>
              <a:ext cx="6124694" cy="1099815"/>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ابدأ بوصف موجز للسياق أو الخلفية التي تنبع منها المشكلة. ماذا يحدث الآن في هذا المجال؟ ما الظاهرة أو القضية التي تشكل نقطة الانطلاق؟</a:t>
              </a:r>
              <a:endParaRPr lang="en-US" dirty="0">
                <a:latin typeface="Alexandria" pitchFamily="2" charset="-78"/>
                <a:cs typeface="Alexandria" pitchFamily="2" charset="-78"/>
              </a:endParaRPr>
            </a:p>
          </p:txBody>
        </p:sp>
        <p:pic>
          <p:nvPicPr>
            <p:cNvPr id="9" name="Image 1" descr="preencoded.png">
              <a:extLst>
                <a:ext uri="{FF2B5EF4-FFF2-40B4-BE49-F238E27FC236}">
                  <a16:creationId xmlns:a16="http://schemas.microsoft.com/office/drawing/2014/main" id="{102CFB7A-E036-1602-D62D-C0F00821C26F}"/>
                </a:ext>
              </a:extLst>
            </p:cNvPr>
            <p:cNvPicPr>
              <a:picLocks noChangeAspect="1"/>
            </p:cNvPicPr>
            <p:nvPr/>
          </p:nvPicPr>
          <p:blipFill>
            <a:blip r:embed="rId4"/>
            <a:stretch>
              <a:fillRect/>
            </a:stretch>
          </p:blipFill>
          <p:spPr>
            <a:xfrm>
              <a:off x="793790" y="2261188"/>
              <a:ext cx="6521412" cy="596916"/>
            </a:xfrm>
            <a:prstGeom prst="rect">
              <a:avLst/>
            </a:prstGeom>
          </p:spPr>
        </p:pic>
        <p:sp>
          <p:nvSpPr>
            <p:cNvPr id="10" name="Text 3">
              <a:extLst>
                <a:ext uri="{FF2B5EF4-FFF2-40B4-BE49-F238E27FC236}">
                  <a16:creationId xmlns:a16="http://schemas.microsoft.com/office/drawing/2014/main" id="{6D98F3C1-B03C-E770-4B63-E83DF8130B5C}"/>
                </a:ext>
              </a:extLst>
            </p:cNvPr>
            <p:cNvSpPr/>
            <p:nvPr/>
          </p:nvSpPr>
          <p:spPr>
            <a:xfrm>
              <a:off x="4564877" y="2977166"/>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تحديد الفجوة أو الإشكالية</a:t>
              </a:r>
              <a:endParaRPr lang="en-US"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3CE370CB-8197-2159-22E8-5065EBA9BB2D}"/>
                </a:ext>
              </a:extLst>
            </p:cNvPr>
            <p:cNvSpPr/>
            <p:nvPr/>
          </p:nvSpPr>
          <p:spPr>
            <a:xfrm>
              <a:off x="1099135" y="3424883"/>
              <a:ext cx="6124694" cy="1077649"/>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وضح ما الذي لا نعرفه بعد، أو ما التناقض أو الغموض الموجود. هذه هي الفجوة المعرفية أو الإشكالية التي يسعى بحثك لسدها أو توضيحها.</a:t>
              </a:r>
              <a:endParaRPr lang="en-US" dirty="0">
                <a:latin typeface="Alexandria" pitchFamily="2" charset="-78"/>
                <a:cs typeface="Alexandria" pitchFamily="2" charset="-78"/>
              </a:endParaRPr>
            </a:p>
          </p:txBody>
        </p:sp>
        <p:pic>
          <p:nvPicPr>
            <p:cNvPr id="12" name="Image 2" descr="preencoded.png">
              <a:extLst>
                <a:ext uri="{FF2B5EF4-FFF2-40B4-BE49-F238E27FC236}">
                  <a16:creationId xmlns:a16="http://schemas.microsoft.com/office/drawing/2014/main" id="{A856BBB4-176B-35CA-8CE5-768641F83181}"/>
                </a:ext>
              </a:extLst>
            </p:cNvPr>
            <p:cNvPicPr>
              <a:picLocks noChangeAspect="1"/>
            </p:cNvPicPr>
            <p:nvPr/>
          </p:nvPicPr>
          <p:blipFill>
            <a:blip r:embed="rId5"/>
            <a:stretch>
              <a:fillRect/>
            </a:stretch>
          </p:blipFill>
          <p:spPr>
            <a:xfrm>
              <a:off x="7315200" y="4623197"/>
              <a:ext cx="6521410" cy="481506"/>
            </a:xfrm>
            <a:prstGeom prst="rect">
              <a:avLst/>
            </a:prstGeom>
          </p:spPr>
        </p:pic>
        <p:sp>
          <p:nvSpPr>
            <p:cNvPr id="13" name="Text 5">
              <a:extLst>
                <a:ext uri="{FF2B5EF4-FFF2-40B4-BE49-F238E27FC236}">
                  <a16:creationId xmlns:a16="http://schemas.microsoft.com/office/drawing/2014/main" id="{6D1707DB-2D2A-72CC-53C2-6D52B2F32706}"/>
                </a:ext>
              </a:extLst>
            </p:cNvPr>
            <p:cNvSpPr/>
            <p:nvPr/>
          </p:nvSpPr>
          <p:spPr>
            <a:xfrm>
              <a:off x="11157347" y="5258864"/>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طرح السؤال الرئيسي</a:t>
              </a:r>
              <a:endParaRPr lang="en-US" dirty="0">
                <a:latin typeface="Alexandria" pitchFamily="2" charset="-78"/>
                <a:cs typeface="Alexandria" pitchFamily="2" charset="-78"/>
              </a:endParaRPr>
            </a:p>
          </p:txBody>
        </p:sp>
        <p:sp>
          <p:nvSpPr>
            <p:cNvPr id="14" name="Text 6">
              <a:extLst>
                <a:ext uri="{FF2B5EF4-FFF2-40B4-BE49-F238E27FC236}">
                  <a16:creationId xmlns:a16="http://schemas.microsoft.com/office/drawing/2014/main" id="{A2B82313-C446-A15E-F463-80359F423210}"/>
                </a:ext>
              </a:extLst>
            </p:cNvPr>
            <p:cNvSpPr/>
            <p:nvPr/>
          </p:nvSpPr>
          <p:spPr>
            <a:xfrm>
              <a:off x="7579087" y="5770424"/>
              <a:ext cx="6124694" cy="909220"/>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اصغ سؤال البحث الرئيسي بوضوح ودقة. هذا السؤال يجب أن يكون مباشراً ومحدداً وقابلاً للإجابة من خلال البحث.</a:t>
              </a:r>
              <a:endParaRPr lang="en-US" dirty="0">
                <a:latin typeface="Alexandria" pitchFamily="2" charset="-78"/>
                <a:cs typeface="Alexandria" pitchFamily="2" charset="-78"/>
              </a:endParaRPr>
            </a:p>
          </p:txBody>
        </p:sp>
        <p:pic>
          <p:nvPicPr>
            <p:cNvPr id="15" name="Image 3" descr="preencoded.png">
              <a:extLst>
                <a:ext uri="{FF2B5EF4-FFF2-40B4-BE49-F238E27FC236}">
                  <a16:creationId xmlns:a16="http://schemas.microsoft.com/office/drawing/2014/main" id="{885CCC9D-10A9-0313-F1FD-43B36A705AFC}"/>
                </a:ext>
              </a:extLst>
            </p:cNvPr>
            <p:cNvPicPr>
              <a:picLocks noChangeAspect="1"/>
            </p:cNvPicPr>
            <p:nvPr/>
          </p:nvPicPr>
          <p:blipFill>
            <a:blip r:embed="rId6"/>
            <a:stretch>
              <a:fillRect/>
            </a:stretch>
          </p:blipFill>
          <p:spPr>
            <a:xfrm>
              <a:off x="793790" y="4623197"/>
              <a:ext cx="6521410" cy="481506"/>
            </a:xfrm>
            <a:prstGeom prst="rect">
              <a:avLst/>
            </a:prstGeom>
          </p:spPr>
        </p:pic>
        <p:sp>
          <p:nvSpPr>
            <p:cNvPr id="16" name="Text 7">
              <a:extLst>
                <a:ext uri="{FF2B5EF4-FFF2-40B4-BE49-F238E27FC236}">
                  <a16:creationId xmlns:a16="http://schemas.microsoft.com/office/drawing/2014/main" id="{68574D97-5782-8B2D-B1FF-035DE71BC65A}"/>
                </a:ext>
              </a:extLst>
            </p:cNvPr>
            <p:cNvSpPr/>
            <p:nvPr/>
          </p:nvSpPr>
          <p:spPr>
            <a:xfrm>
              <a:off x="4579530" y="5164119"/>
              <a:ext cx="2480905" cy="310158"/>
            </a:xfrm>
            <a:prstGeom prst="rect">
              <a:avLst/>
            </a:prstGeom>
            <a:noFill/>
            <a:ln/>
          </p:spPr>
          <p:txBody>
            <a:bodyPr wrap="none" lIns="0" tIns="0" rIns="0" bIns="0" rtlCol="0" anchor="t"/>
            <a:lstStyle/>
            <a:p>
              <a:pPr marL="0" indent="0" algn="r" rtl="1">
                <a:lnSpc>
                  <a:spcPts val="2400"/>
                </a:lnSpc>
                <a:buNone/>
              </a:pPr>
              <a:r>
                <a:rPr lang="en-US" dirty="0">
                  <a:solidFill>
                    <a:srgbClr val="5B5F71"/>
                  </a:solidFill>
                  <a:latin typeface="Alexandria" pitchFamily="2" charset="-78"/>
                  <a:ea typeface="Instrument Sans Semi Bold" pitchFamily="34" charset="-122"/>
                  <a:cs typeface="Alexandria" pitchFamily="2" charset="-78"/>
                </a:rPr>
                <a:t>توضيح الأهمية</a:t>
              </a:r>
              <a:endParaRPr lang="en-US" dirty="0">
                <a:latin typeface="Alexandria" pitchFamily="2" charset="-78"/>
                <a:cs typeface="Alexandria" pitchFamily="2" charset="-78"/>
              </a:endParaRPr>
            </a:p>
          </p:txBody>
        </p:sp>
        <p:sp>
          <p:nvSpPr>
            <p:cNvPr id="17" name="Text 8">
              <a:extLst>
                <a:ext uri="{FF2B5EF4-FFF2-40B4-BE49-F238E27FC236}">
                  <a16:creationId xmlns:a16="http://schemas.microsoft.com/office/drawing/2014/main" id="{CE790A06-4C1B-00BC-495C-9A1275E8D015}"/>
                </a:ext>
              </a:extLst>
            </p:cNvPr>
            <p:cNvSpPr/>
            <p:nvPr/>
          </p:nvSpPr>
          <p:spPr>
            <a:xfrm>
              <a:off x="992148" y="5770424"/>
              <a:ext cx="6124694" cy="635079"/>
            </a:xfrm>
            <a:prstGeom prst="rect">
              <a:avLst/>
            </a:prstGeom>
            <a:noFill/>
            <a:ln/>
          </p:spPr>
          <p:txBody>
            <a:bodyPr wrap="square" lIns="0" tIns="0" rIns="0" bIns="0" rtlCol="0" anchor="t"/>
            <a:lstStyle/>
            <a:p>
              <a:pPr marL="0" indent="0" algn="just" rtl="1">
                <a:lnSpc>
                  <a:spcPts val="2500"/>
                </a:lnSpc>
                <a:buNone/>
              </a:pPr>
              <a:r>
                <a:rPr lang="en-US" dirty="0">
                  <a:solidFill>
                    <a:srgbClr val="5B5F71"/>
                  </a:solidFill>
                  <a:latin typeface="Alexandria" pitchFamily="2" charset="-78"/>
                  <a:ea typeface="Instrument Sans Medium" pitchFamily="34" charset="-122"/>
                  <a:cs typeface="Alexandria" pitchFamily="2" charset="-78"/>
                </a:rPr>
                <a:t>اشرح لماذا هذه المشكلة مهمة. ما الفائدة العلمية أو العملية من حلها؟ من سيستفيد من نتائج بحثك؟</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10757050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EC170-ACA8-B585-D919-98D2FC7BB3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97E13DA-BF4D-CD41-CE74-AC014FC0CA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CD206A-A19C-6944-F30B-107FCFBFBB60}"/>
              </a:ext>
            </a:extLst>
          </p:cNvPr>
          <p:cNvSpPr/>
          <p:nvPr/>
        </p:nvSpPr>
        <p:spPr>
          <a:xfrm>
            <a:off x="8607914" y="546619"/>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8F96309-DF14-CEDF-C43D-E65676C9EF2B}"/>
              </a:ext>
            </a:extLst>
          </p:cNvPr>
          <p:cNvSpPr/>
          <p:nvPr/>
        </p:nvSpPr>
        <p:spPr>
          <a:xfrm>
            <a:off x="334537" y="962347"/>
            <a:ext cx="11546287" cy="5159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BF78125A-D69A-150E-A788-82C96BB774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CE6EB2F-BED5-12B1-563F-BC88CD3C70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EF6F897-6268-5097-EB10-A628515E5AB4}"/>
              </a:ext>
            </a:extLst>
          </p:cNvPr>
          <p:cNvSpPr/>
          <p:nvPr/>
        </p:nvSpPr>
        <p:spPr>
          <a:xfrm>
            <a:off x="1036602" y="342269"/>
            <a:ext cx="6354604" cy="620078"/>
          </a:xfrm>
          <a:prstGeom prst="rect">
            <a:avLst/>
          </a:prstGeom>
          <a:noFill/>
          <a:ln/>
        </p:spPr>
        <p:txBody>
          <a:bodyPr wrap="none" lIns="0" tIns="0" rIns="0" bIns="0" rtlCol="0" anchor="t"/>
          <a:lstStyle/>
          <a:p>
            <a:pPr marL="0" indent="0" algn="r" rtl="1">
              <a:lnSpc>
                <a:spcPts val="4850"/>
              </a:lnSpc>
              <a:buNone/>
            </a:pPr>
            <a:r>
              <a:rPr lang="en-US" b="1" dirty="0">
                <a:solidFill>
                  <a:schemeClr val="accent1">
                    <a:lumMod val="75000"/>
                  </a:schemeClr>
                </a:solidFill>
                <a:latin typeface="Alexandria" pitchFamily="2" charset="-78"/>
                <a:ea typeface="Instrument Sans Semi Bold" pitchFamily="34" charset="-122"/>
                <a:cs typeface="Alexandria" pitchFamily="2" charset="-78"/>
              </a:rPr>
              <a:t>تحديات شائعة في اختيار المشكلة</a:t>
            </a:r>
            <a:endParaRPr lang="en-US" b="1" dirty="0">
              <a:solidFill>
                <a:schemeClr val="accent1">
                  <a:lumMod val="75000"/>
                </a:schemeClr>
              </a:solidFill>
              <a:latin typeface="Alexandria" pitchFamily="2" charset="-78"/>
              <a:cs typeface="Alexandria" pitchFamily="2" charset="-78"/>
            </a:endParaRPr>
          </a:p>
        </p:txBody>
      </p:sp>
      <p:grpSp>
        <p:nvGrpSpPr>
          <p:cNvPr id="7" name="Group 6">
            <a:extLst>
              <a:ext uri="{FF2B5EF4-FFF2-40B4-BE49-F238E27FC236}">
                <a16:creationId xmlns:a16="http://schemas.microsoft.com/office/drawing/2014/main" id="{0C72B8E8-B119-45C6-A065-78B650E1C88F}"/>
              </a:ext>
            </a:extLst>
          </p:cNvPr>
          <p:cNvGrpSpPr/>
          <p:nvPr/>
        </p:nvGrpSpPr>
        <p:grpSpPr>
          <a:xfrm>
            <a:off x="459253" y="1326480"/>
            <a:ext cx="11087034" cy="4569172"/>
            <a:chOff x="793790" y="2344579"/>
            <a:chExt cx="13042820" cy="5600436"/>
          </a:xfrm>
        </p:grpSpPr>
        <p:sp>
          <p:nvSpPr>
            <p:cNvPr id="8" name="Text 1">
              <a:extLst>
                <a:ext uri="{FF2B5EF4-FFF2-40B4-BE49-F238E27FC236}">
                  <a16:creationId xmlns:a16="http://schemas.microsoft.com/office/drawing/2014/main" id="{C59C36E3-5A73-BDDE-565A-F1CB5A03344F}"/>
                </a:ext>
              </a:extLst>
            </p:cNvPr>
            <p:cNvSpPr/>
            <p:nvPr/>
          </p:nvSpPr>
          <p:spPr>
            <a:xfrm>
              <a:off x="10524887" y="3584972"/>
              <a:ext cx="2441138" cy="496133"/>
            </a:xfrm>
            <a:prstGeom prst="rect">
              <a:avLst/>
            </a:prstGeom>
            <a:noFill/>
            <a:ln/>
          </p:spPr>
          <p:txBody>
            <a:bodyPr wrap="none" lIns="0" tIns="0" rIns="0" bIns="0" rtlCol="0" anchor="t"/>
            <a:lstStyle/>
            <a:p>
              <a:pPr marL="0" indent="0" algn="ctr" rtl="1">
                <a:lnSpc>
                  <a:spcPts val="3900"/>
                </a:lnSpc>
                <a:buNone/>
              </a:pPr>
              <a:r>
                <a:rPr lang="en-US" dirty="0">
                  <a:solidFill>
                    <a:srgbClr val="5B5F71"/>
                  </a:solidFill>
                  <a:latin typeface="Alexandria" pitchFamily="2" charset="-78"/>
                  <a:ea typeface="Instrument Sans Semi Bold" pitchFamily="34" charset="-122"/>
                  <a:cs typeface="Alexandria" pitchFamily="2" charset="-78"/>
                </a:rPr>
                <a:t>45%</a:t>
              </a:r>
              <a:endParaRPr lang="en-US" dirty="0">
                <a:latin typeface="Alexandria" pitchFamily="2" charset="-78"/>
                <a:cs typeface="Alexandria" pitchFamily="2" charset="-78"/>
              </a:endParaRPr>
            </a:p>
          </p:txBody>
        </p:sp>
        <p:pic>
          <p:nvPicPr>
            <p:cNvPr id="9" name="Image 0" descr="preencoded.png">
              <a:extLst>
                <a:ext uri="{FF2B5EF4-FFF2-40B4-BE49-F238E27FC236}">
                  <a16:creationId xmlns:a16="http://schemas.microsoft.com/office/drawing/2014/main" id="{D2C07145-AA0B-C773-64EC-5E36DF2AA6FD}"/>
                </a:ext>
              </a:extLst>
            </p:cNvPr>
            <p:cNvPicPr>
              <a:picLocks noChangeAspect="1"/>
            </p:cNvPicPr>
            <p:nvPr/>
          </p:nvPicPr>
          <p:blipFill>
            <a:blip r:embed="rId3"/>
            <a:stretch>
              <a:fillRect/>
            </a:stretch>
          </p:blipFill>
          <p:spPr>
            <a:xfrm>
              <a:off x="10256996" y="2344579"/>
              <a:ext cx="2977039" cy="2977039"/>
            </a:xfrm>
            <a:prstGeom prst="rect">
              <a:avLst/>
            </a:prstGeom>
          </p:spPr>
        </p:pic>
        <p:sp>
          <p:nvSpPr>
            <p:cNvPr id="10" name="Text 2">
              <a:extLst>
                <a:ext uri="{FF2B5EF4-FFF2-40B4-BE49-F238E27FC236}">
                  <a16:creationId xmlns:a16="http://schemas.microsoft.com/office/drawing/2014/main" id="{9ABEAD53-FBE1-164B-5A81-DF18E705FC42}"/>
                </a:ext>
              </a:extLst>
            </p:cNvPr>
            <p:cNvSpPr/>
            <p:nvPr/>
          </p:nvSpPr>
          <p:spPr>
            <a:xfrm>
              <a:off x="10505123" y="5569506"/>
              <a:ext cx="2480905" cy="310158"/>
            </a:xfrm>
            <a:prstGeom prst="rect">
              <a:avLst/>
            </a:prstGeom>
            <a:noFill/>
            <a:ln/>
          </p:spPr>
          <p:txBody>
            <a:bodyPr wrap="none" lIns="0" tIns="0" rIns="0" bIns="0" rtlCol="0" anchor="t"/>
            <a:lstStyle/>
            <a:p>
              <a:pPr marL="0" indent="0" algn="ctr" rtl="1">
                <a:lnSpc>
                  <a:spcPts val="2400"/>
                </a:lnSpc>
                <a:buNone/>
              </a:pPr>
              <a:r>
                <a:rPr lang="en-US" b="1" dirty="0">
                  <a:solidFill>
                    <a:schemeClr val="accent1">
                      <a:lumMod val="75000"/>
                    </a:schemeClr>
                  </a:solidFill>
                  <a:latin typeface="Alexandria" pitchFamily="2" charset="-78"/>
                  <a:ea typeface="Instrument Sans Semi Bold" pitchFamily="34" charset="-122"/>
                  <a:cs typeface="Alexandria" pitchFamily="2" charset="-78"/>
                </a:rPr>
                <a:t>تضارب الآراء</a:t>
              </a:r>
              <a:endParaRPr lang="en-US" b="1" dirty="0">
                <a:solidFill>
                  <a:schemeClr val="accent1">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59AE6BBA-F930-370F-E6E7-3C4952851307}"/>
                </a:ext>
              </a:extLst>
            </p:cNvPr>
            <p:cNvSpPr/>
            <p:nvPr/>
          </p:nvSpPr>
          <p:spPr>
            <a:xfrm>
              <a:off x="9654421" y="5998725"/>
              <a:ext cx="4182189" cy="1946288"/>
            </a:xfrm>
            <a:prstGeom prst="rect">
              <a:avLst/>
            </a:prstGeom>
            <a:noFill/>
            <a:ln/>
          </p:spPr>
          <p:txBody>
            <a:bodyPr wrap="square" lIns="0" tIns="0" rIns="0" bIns="0" rtlCol="0" anchor="t"/>
            <a:lstStyle/>
            <a:p>
              <a:pPr marL="0" indent="0" algn="ctr" rtl="1">
                <a:lnSpc>
                  <a:spcPts val="2500"/>
                </a:lnSpc>
                <a:buNone/>
              </a:pPr>
              <a:r>
                <a:rPr lang="en-US" dirty="0">
                  <a:solidFill>
                    <a:srgbClr val="5B5F71"/>
                  </a:solidFill>
                  <a:latin typeface="Alexandria" pitchFamily="2" charset="-78"/>
                  <a:ea typeface="Instrument Sans Medium" pitchFamily="34" charset="-122"/>
                  <a:cs typeface="Alexandria" pitchFamily="2" charset="-78"/>
                </a:rPr>
                <a:t>قد تحصل على آراء متضاربة حول أهمية مشكلتك أو مناسبتها. بعض الأساتذة قد يروها مهمة، وآخرون قد لا يقتنعون بها.</a:t>
              </a:r>
              <a:endParaRPr lang="en-US"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E2FB0DA3-1EE3-69AA-2A04-F75A5079E5F8}"/>
                </a:ext>
              </a:extLst>
            </p:cNvPr>
            <p:cNvSpPr/>
            <p:nvPr/>
          </p:nvSpPr>
          <p:spPr>
            <a:xfrm>
              <a:off x="6094690" y="3584972"/>
              <a:ext cx="2441138" cy="496133"/>
            </a:xfrm>
            <a:prstGeom prst="rect">
              <a:avLst/>
            </a:prstGeom>
            <a:noFill/>
            <a:ln/>
          </p:spPr>
          <p:txBody>
            <a:bodyPr wrap="none" lIns="0" tIns="0" rIns="0" bIns="0" rtlCol="0" anchor="t"/>
            <a:lstStyle/>
            <a:p>
              <a:pPr marL="0" indent="0" algn="ctr" rtl="1">
                <a:lnSpc>
                  <a:spcPts val="3900"/>
                </a:lnSpc>
                <a:buNone/>
              </a:pPr>
              <a:r>
                <a:rPr lang="en-US" dirty="0">
                  <a:solidFill>
                    <a:srgbClr val="5B5F71"/>
                  </a:solidFill>
                  <a:latin typeface="Alexandria" pitchFamily="2" charset="-78"/>
                  <a:ea typeface="Instrument Sans Semi Bold" pitchFamily="34" charset="-122"/>
                  <a:cs typeface="Alexandria" pitchFamily="2" charset="-78"/>
                </a:rPr>
                <a:t>35%</a:t>
              </a:r>
              <a:endParaRPr lang="en-US" dirty="0">
                <a:latin typeface="Alexandria" pitchFamily="2" charset="-78"/>
                <a:cs typeface="Alexandria" pitchFamily="2" charset="-78"/>
              </a:endParaRPr>
            </a:p>
          </p:txBody>
        </p:sp>
        <p:pic>
          <p:nvPicPr>
            <p:cNvPr id="13" name="Image 1" descr="preencoded.png">
              <a:extLst>
                <a:ext uri="{FF2B5EF4-FFF2-40B4-BE49-F238E27FC236}">
                  <a16:creationId xmlns:a16="http://schemas.microsoft.com/office/drawing/2014/main" id="{F8CBECE9-CB2F-7379-465B-C653B9A75CE1}"/>
                </a:ext>
              </a:extLst>
            </p:cNvPr>
            <p:cNvPicPr>
              <a:picLocks noChangeAspect="1"/>
            </p:cNvPicPr>
            <p:nvPr/>
          </p:nvPicPr>
          <p:blipFill>
            <a:blip r:embed="rId4"/>
            <a:stretch>
              <a:fillRect/>
            </a:stretch>
          </p:blipFill>
          <p:spPr>
            <a:xfrm>
              <a:off x="5826800" y="2344579"/>
              <a:ext cx="2977039" cy="2977039"/>
            </a:xfrm>
            <a:prstGeom prst="rect">
              <a:avLst/>
            </a:prstGeom>
          </p:spPr>
        </p:pic>
        <p:sp>
          <p:nvSpPr>
            <p:cNvPr id="14" name="Text 5">
              <a:extLst>
                <a:ext uri="{FF2B5EF4-FFF2-40B4-BE49-F238E27FC236}">
                  <a16:creationId xmlns:a16="http://schemas.microsoft.com/office/drawing/2014/main" id="{B3BA8F05-AB2B-CDFB-7D46-00B50F55466E}"/>
                </a:ext>
              </a:extLst>
            </p:cNvPr>
            <p:cNvSpPr/>
            <p:nvPr/>
          </p:nvSpPr>
          <p:spPr>
            <a:xfrm>
              <a:off x="6074807" y="5569506"/>
              <a:ext cx="2480905" cy="310158"/>
            </a:xfrm>
            <a:prstGeom prst="rect">
              <a:avLst/>
            </a:prstGeom>
            <a:noFill/>
            <a:ln/>
          </p:spPr>
          <p:txBody>
            <a:bodyPr wrap="none" lIns="0" tIns="0" rIns="0" bIns="0" rtlCol="0" anchor="t"/>
            <a:lstStyle/>
            <a:p>
              <a:pPr marL="0" indent="0" algn="ctr" rtl="1">
                <a:lnSpc>
                  <a:spcPts val="2400"/>
                </a:lnSpc>
                <a:buNone/>
              </a:pPr>
              <a:r>
                <a:rPr lang="en-US" b="1" dirty="0">
                  <a:solidFill>
                    <a:schemeClr val="accent1">
                      <a:lumMod val="75000"/>
                    </a:schemeClr>
                  </a:solidFill>
                  <a:latin typeface="Alexandria" pitchFamily="2" charset="-78"/>
                  <a:ea typeface="Instrument Sans Semi Bold" pitchFamily="34" charset="-122"/>
                  <a:cs typeface="Alexandria" pitchFamily="2" charset="-78"/>
                </a:rPr>
                <a:t>نقص المصادر</a:t>
              </a:r>
              <a:endParaRPr lang="en-US" b="1" dirty="0">
                <a:solidFill>
                  <a:schemeClr val="accent1">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63A3A26C-7ABA-8FC8-E2AD-7304AC2D8A5D}"/>
                </a:ext>
              </a:extLst>
            </p:cNvPr>
            <p:cNvSpPr/>
            <p:nvPr/>
          </p:nvSpPr>
          <p:spPr>
            <a:xfrm>
              <a:off x="5224105" y="5998725"/>
              <a:ext cx="4182308" cy="1800038"/>
            </a:xfrm>
            <a:prstGeom prst="rect">
              <a:avLst/>
            </a:prstGeom>
            <a:noFill/>
            <a:ln/>
          </p:spPr>
          <p:txBody>
            <a:bodyPr wrap="square" lIns="0" tIns="0" rIns="0" bIns="0" rtlCol="0" anchor="t"/>
            <a:lstStyle/>
            <a:p>
              <a:pPr marL="0" indent="0" algn="ctr" rtl="1">
                <a:lnSpc>
                  <a:spcPts val="2500"/>
                </a:lnSpc>
                <a:buNone/>
              </a:pPr>
              <a:r>
                <a:rPr lang="en-US" dirty="0">
                  <a:solidFill>
                    <a:srgbClr val="5B5F71"/>
                  </a:solidFill>
                  <a:latin typeface="Alexandria" pitchFamily="2" charset="-78"/>
                  <a:ea typeface="Instrument Sans Medium" pitchFamily="34" charset="-122"/>
                  <a:cs typeface="Alexandria" pitchFamily="2" charset="-78"/>
                </a:rPr>
                <a:t>قد تكتشف أن المشكلة التي اخترتها لا تتوفر لها مصادر أو بيانات كافية، مما يجعل بحثها صعباً أو مستحيلاً.</a:t>
              </a:r>
              <a:endParaRPr lang="en-US" dirty="0">
                <a:latin typeface="Alexandria" pitchFamily="2" charset="-78"/>
                <a:cs typeface="Alexandria" pitchFamily="2" charset="-78"/>
              </a:endParaRPr>
            </a:p>
          </p:txBody>
        </p:sp>
        <p:sp>
          <p:nvSpPr>
            <p:cNvPr id="16" name="Text 7">
              <a:extLst>
                <a:ext uri="{FF2B5EF4-FFF2-40B4-BE49-F238E27FC236}">
                  <a16:creationId xmlns:a16="http://schemas.microsoft.com/office/drawing/2014/main" id="{C1E882A3-9C27-9282-41F7-E5184772E14F}"/>
                </a:ext>
              </a:extLst>
            </p:cNvPr>
            <p:cNvSpPr/>
            <p:nvPr/>
          </p:nvSpPr>
          <p:spPr>
            <a:xfrm>
              <a:off x="1664375" y="3584972"/>
              <a:ext cx="2441138" cy="496133"/>
            </a:xfrm>
            <a:prstGeom prst="rect">
              <a:avLst/>
            </a:prstGeom>
            <a:noFill/>
            <a:ln/>
          </p:spPr>
          <p:txBody>
            <a:bodyPr wrap="none" lIns="0" tIns="0" rIns="0" bIns="0" rtlCol="0" anchor="t"/>
            <a:lstStyle/>
            <a:p>
              <a:pPr marL="0" indent="0" algn="ctr" rtl="1">
                <a:lnSpc>
                  <a:spcPts val="3900"/>
                </a:lnSpc>
                <a:buNone/>
              </a:pPr>
              <a:r>
                <a:rPr lang="en-US" dirty="0">
                  <a:solidFill>
                    <a:srgbClr val="5B5F71"/>
                  </a:solidFill>
                  <a:latin typeface="Alexandria" pitchFamily="2" charset="-78"/>
                  <a:ea typeface="Instrument Sans Semi Bold" pitchFamily="34" charset="-122"/>
                  <a:cs typeface="Alexandria" pitchFamily="2" charset="-78"/>
                </a:rPr>
                <a:t>60%</a:t>
              </a:r>
              <a:endParaRPr lang="en-US" dirty="0">
                <a:latin typeface="Alexandria" pitchFamily="2" charset="-78"/>
                <a:cs typeface="Alexandria" pitchFamily="2" charset="-78"/>
              </a:endParaRPr>
            </a:p>
          </p:txBody>
        </p:sp>
        <p:pic>
          <p:nvPicPr>
            <p:cNvPr id="17" name="Image 2" descr="preencoded.png">
              <a:extLst>
                <a:ext uri="{FF2B5EF4-FFF2-40B4-BE49-F238E27FC236}">
                  <a16:creationId xmlns:a16="http://schemas.microsoft.com/office/drawing/2014/main" id="{3F2DA16B-7251-0E03-14EB-BD8483580CEC}"/>
                </a:ext>
              </a:extLst>
            </p:cNvPr>
            <p:cNvPicPr>
              <a:picLocks noChangeAspect="1"/>
            </p:cNvPicPr>
            <p:nvPr/>
          </p:nvPicPr>
          <p:blipFill>
            <a:blip r:embed="rId5"/>
            <a:stretch>
              <a:fillRect/>
            </a:stretch>
          </p:blipFill>
          <p:spPr>
            <a:xfrm>
              <a:off x="1396484" y="2344579"/>
              <a:ext cx="2977039" cy="2977039"/>
            </a:xfrm>
            <a:prstGeom prst="rect">
              <a:avLst/>
            </a:prstGeom>
          </p:spPr>
        </p:pic>
        <p:sp>
          <p:nvSpPr>
            <p:cNvPr id="19" name="Text 8">
              <a:extLst>
                <a:ext uri="{FF2B5EF4-FFF2-40B4-BE49-F238E27FC236}">
                  <a16:creationId xmlns:a16="http://schemas.microsoft.com/office/drawing/2014/main" id="{5FE33E72-EA48-098B-719E-CE9CCA924938}"/>
                </a:ext>
              </a:extLst>
            </p:cNvPr>
            <p:cNvSpPr/>
            <p:nvPr/>
          </p:nvSpPr>
          <p:spPr>
            <a:xfrm>
              <a:off x="1644491" y="5569506"/>
              <a:ext cx="2480905" cy="310158"/>
            </a:xfrm>
            <a:prstGeom prst="rect">
              <a:avLst/>
            </a:prstGeom>
            <a:noFill/>
            <a:ln/>
          </p:spPr>
          <p:txBody>
            <a:bodyPr wrap="none" lIns="0" tIns="0" rIns="0" bIns="0" rtlCol="0" anchor="t"/>
            <a:lstStyle/>
            <a:p>
              <a:pPr marL="0" indent="0" algn="ctr" rtl="1">
                <a:lnSpc>
                  <a:spcPts val="2400"/>
                </a:lnSpc>
                <a:buNone/>
              </a:pPr>
              <a:r>
                <a:rPr lang="en-US" b="1" dirty="0">
                  <a:solidFill>
                    <a:schemeClr val="accent1">
                      <a:lumMod val="75000"/>
                    </a:schemeClr>
                  </a:solidFill>
                  <a:latin typeface="Alexandria" pitchFamily="2" charset="-78"/>
                  <a:ea typeface="Instrument Sans Semi Bold" pitchFamily="34" charset="-122"/>
                  <a:cs typeface="Alexandria" pitchFamily="2" charset="-78"/>
                </a:rPr>
                <a:t>صعوبة الصياغة</a:t>
              </a:r>
              <a:endParaRPr lang="en-US" b="1" dirty="0">
                <a:solidFill>
                  <a:schemeClr val="accent1">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C4F0E7AB-B9DE-C028-28D2-C8D60406A49E}"/>
                </a:ext>
              </a:extLst>
            </p:cNvPr>
            <p:cNvSpPr/>
            <p:nvPr/>
          </p:nvSpPr>
          <p:spPr>
            <a:xfrm>
              <a:off x="793790" y="5998724"/>
              <a:ext cx="4182308" cy="1946291"/>
            </a:xfrm>
            <a:prstGeom prst="rect">
              <a:avLst/>
            </a:prstGeom>
            <a:noFill/>
            <a:ln/>
          </p:spPr>
          <p:txBody>
            <a:bodyPr wrap="square" lIns="0" tIns="0" rIns="0" bIns="0" rtlCol="0" anchor="t"/>
            <a:lstStyle/>
            <a:p>
              <a:pPr marL="0" indent="0" algn="ctr" rtl="1">
                <a:lnSpc>
                  <a:spcPts val="2500"/>
                </a:lnSpc>
                <a:buNone/>
              </a:pPr>
              <a:r>
                <a:rPr lang="en-US" dirty="0">
                  <a:solidFill>
                    <a:srgbClr val="5B5F71"/>
                  </a:solidFill>
                  <a:latin typeface="Alexandria" pitchFamily="2" charset="-78"/>
                  <a:ea typeface="Instrument Sans Medium" pitchFamily="34" charset="-122"/>
                  <a:cs typeface="Alexandria" pitchFamily="2" charset="-78"/>
                </a:rPr>
                <a:t>قد تجد صعوبة في صياغة مشكلتك بشكل واضح ومحدد، حتى لو كانت الفكرة واضحة في ذهنك. الصياغة الدقيقة تحتاج إلى تمرين وممارسة.</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8438905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F610E-E363-8BEE-2146-84502F8AAC0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E10F3F-22D5-749F-5852-144C9C4933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7190449-D44F-2201-2ECF-3BFADBE9A198}"/>
              </a:ext>
            </a:extLst>
          </p:cNvPr>
          <p:cNvSpPr/>
          <p:nvPr/>
        </p:nvSpPr>
        <p:spPr>
          <a:xfrm>
            <a:off x="8607914" y="546619"/>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D26AE1A-819B-E40F-0723-52F1E2D307BA}"/>
              </a:ext>
            </a:extLst>
          </p:cNvPr>
          <p:cNvSpPr/>
          <p:nvPr/>
        </p:nvSpPr>
        <p:spPr>
          <a:xfrm>
            <a:off x="334537" y="962347"/>
            <a:ext cx="11857463" cy="5159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191D2EC4-8A9E-D7AD-A5E5-1340C8606D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C432F20-2FEF-A5FB-368A-DFF22DD3A5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 0">
            <a:extLst>
              <a:ext uri="{FF2B5EF4-FFF2-40B4-BE49-F238E27FC236}">
                <a16:creationId xmlns:a16="http://schemas.microsoft.com/office/drawing/2014/main" id="{085893A7-A1B4-4518-F70A-644FBF8CC0DA}"/>
              </a:ext>
            </a:extLst>
          </p:cNvPr>
          <p:cNvSpPr/>
          <p:nvPr/>
        </p:nvSpPr>
        <p:spPr>
          <a:xfrm>
            <a:off x="1149034" y="378197"/>
            <a:ext cx="6310193" cy="584359"/>
          </a:xfrm>
          <a:prstGeom prst="rect">
            <a:avLst/>
          </a:prstGeom>
          <a:noFill/>
          <a:ln/>
        </p:spPr>
        <p:txBody>
          <a:bodyPr wrap="none" lIns="0" tIns="0" rIns="0" bIns="0" rtlCol="0" anchor="t"/>
          <a:lstStyle/>
          <a:p>
            <a:pPr algn="r" rtl="1">
              <a:lnSpc>
                <a:spcPts val="4600"/>
              </a:lnSpc>
            </a:pPr>
            <a:r>
              <a:rPr lang="en-US" b="1" dirty="0">
                <a:solidFill>
                  <a:srgbClr val="505468"/>
                </a:solidFill>
                <a:latin typeface="Alexandria" pitchFamily="2" charset="-78"/>
                <a:ea typeface="Instrument Sans Semi Bold" pitchFamily="34" charset="-122"/>
                <a:cs typeface="Alexandria" pitchFamily="2" charset="-78"/>
              </a:rPr>
              <a:t>استراتيجيات التغلب على التحديات</a:t>
            </a:r>
            <a:endParaRPr lang="en-US" b="1" dirty="0">
              <a:solidFill>
                <a:prstClr val="black"/>
              </a:solidFill>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1FFA0AD3-68C3-290F-E7AF-48C923D1D715}"/>
              </a:ext>
            </a:extLst>
          </p:cNvPr>
          <p:cNvPicPr>
            <a:picLocks noChangeAspect="1"/>
          </p:cNvPicPr>
          <p:nvPr/>
        </p:nvPicPr>
        <p:blipFill>
          <a:blip r:embed="rId3"/>
          <a:stretch>
            <a:fillRect/>
          </a:stretch>
        </p:blipFill>
        <p:spPr>
          <a:xfrm>
            <a:off x="448616" y="1830290"/>
            <a:ext cx="3178670" cy="31786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7" name="Group 6">
            <a:extLst>
              <a:ext uri="{FF2B5EF4-FFF2-40B4-BE49-F238E27FC236}">
                <a16:creationId xmlns:a16="http://schemas.microsoft.com/office/drawing/2014/main" id="{E52A1CFD-73C6-5805-C9CB-56AC90E0DA7D}"/>
              </a:ext>
            </a:extLst>
          </p:cNvPr>
          <p:cNvGrpSpPr/>
          <p:nvPr/>
        </p:nvGrpSpPr>
        <p:grpSpPr>
          <a:xfrm>
            <a:off x="3869473" y="1130770"/>
            <a:ext cx="7805854" cy="4667864"/>
            <a:chOff x="7550944" y="2068830"/>
            <a:chExt cx="6339006" cy="5071348"/>
          </a:xfrm>
        </p:grpSpPr>
        <p:sp>
          <p:nvSpPr>
            <p:cNvPr id="8" name="Shape 2">
              <a:extLst>
                <a:ext uri="{FF2B5EF4-FFF2-40B4-BE49-F238E27FC236}">
                  <a16:creationId xmlns:a16="http://schemas.microsoft.com/office/drawing/2014/main" id="{526E475C-BF4E-98B3-2B38-74BA10F4C742}"/>
                </a:ext>
              </a:extLst>
            </p:cNvPr>
            <p:cNvSpPr/>
            <p:nvPr/>
          </p:nvSpPr>
          <p:spPr>
            <a:xfrm>
              <a:off x="13469183" y="2068830"/>
              <a:ext cx="420767" cy="420767"/>
            </a:xfrm>
            <a:prstGeom prst="roundRect">
              <a:avLst>
                <a:gd name="adj" fmla="val 18670"/>
              </a:avLst>
            </a:prstGeom>
            <a:solidFill>
              <a:srgbClr val="E2E3E9"/>
            </a:solidFill>
            <a:ln w="7620">
              <a:solidFill>
                <a:srgbClr val="C8C9CF"/>
              </a:solidFill>
              <a:prstDash val="solid"/>
            </a:ln>
          </p:spPr>
          <p:txBody>
            <a:bodyPr/>
            <a:lstStyle/>
            <a:p>
              <a:endParaRPr lang="en-US">
                <a:latin typeface="Alexandria" pitchFamily="2" charset="-78"/>
                <a:cs typeface="Alexandria" pitchFamily="2" charset="-78"/>
              </a:endParaRPr>
            </a:p>
          </p:txBody>
        </p:sp>
        <p:sp>
          <p:nvSpPr>
            <p:cNvPr id="9" name="Text 3">
              <a:extLst>
                <a:ext uri="{FF2B5EF4-FFF2-40B4-BE49-F238E27FC236}">
                  <a16:creationId xmlns:a16="http://schemas.microsoft.com/office/drawing/2014/main" id="{E79E54DF-E108-5C9C-C56D-B0F239006050}"/>
                </a:ext>
              </a:extLst>
            </p:cNvPr>
            <p:cNvSpPr/>
            <p:nvPr/>
          </p:nvSpPr>
          <p:spPr>
            <a:xfrm>
              <a:off x="13539311" y="2103894"/>
              <a:ext cx="280511" cy="350639"/>
            </a:xfrm>
            <a:prstGeom prst="rect">
              <a:avLst/>
            </a:prstGeom>
            <a:noFill/>
            <a:ln/>
          </p:spPr>
          <p:txBody>
            <a:bodyPr wrap="none" lIns="0" tIns="0" rIns="0" bIns="0" rtlCol="0" anchor="t"/>
            <a:lstStyle/>
            <a:p>
              <a:pPr marL="0" indent="0" algn="ctr" rtl="1">
                <a:lnSpc>
                  <a:spcPts val="2200"/>
                </a:lnSpc>
                <a:buNone/>
              </a:pPr>
              <a:r>
                <a:rPr lang="en-US" dirty="0">
                  <a:solidFill>
                    <a:srgbClr val="5B5F71"/>
                  </a:solidFill>
                  <a:latin typeface="Alexandria" pitchFamily="2" charset="-78"/>
                  <a:ea typeface="Instrument Sans Semi Bold" pitchFamily="34" charset="-122"/>
                  <a:cs typeface="Alexandria" pitchFamily="2" charset="-78"/>
                </a:rPr>
                <a:t>1</a:t>
              </a:r>
              <a:endParaRPr lang="en-US"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B54D94E0-260C-9E13-B99B-155D8B07AC1F}"/>
                </a:ext>
              </a:extLst>
            </p:cNvPr>
            <p:cNvSpPr/>
            <p:nvPr/>
          </p:nvSpPr>
          <p:spPr>
            <a:xfrm>
              <a:off x="10944225" y="2133124"/>
              <a:ext cx="2338030" cy="292298"/>
            </a:xfrm>
            <a:prstGeom prst="rect">
              <a:avLst/>
            </a:prstGeom>
            <a:noFill/>
            <a:ln/>
          </p:spPr>
          <p:txBody>
            <a:bodyPr wrap="none" lIns="0" tIns="0" rIns="0" bIns="0" rtlCol="0" anchor="t"/>
            <a:lstStyle/>
            <a:p>
              <a:pPr marL="0" indent="0" algn="r" rtl="1">
                <a:lnSpc>
                  <a:spcPts val="2300"/>
                </a:lnSpc>
                <a:buNone/>
              </a:pPr>
              <a:r>
                <a:rPr lang="en-US" b="1" dirty="0">
                  <a:solidFill>
                    <a:schemeClr val="accent1">
                      <a:lumMod val="75000"/>
                    </a:schemeClr>
                  </a:solidFill>
                  <a:latin typeface="Alexandria" pitchFamily="2" charset="-78"/>
                  <a:ea typeface="Instrument Sans Semi Bold" pitchFamily="34" charset="-122"/>
                  <a:cs typeface="Alexandria" pitchFamily="2" charset="-78"/>
                </a:rPr>
                <a:t>البحث الموسع والمتنوع</a:t>
              </a:r>
              <a:endParaRPr lang="en-US" b="1" dirty="0">
                <a:solidFill>
                  <a:schemeClr val="accent1">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72FDCE92-C94D-43DD-147E-5D30990C151D}"/>
                </a:ext>
              </a:extLst>
            </p:cNvPr>
            <p:cNvSpPr/>
            <p:nvPr/>
          </p:nvSpPr>
          <p:spPr>
            <a:xfrm>
              <a:off x="7550944" y="2612350"/>
              <a:ext cx="5731312" cy="897612"/>
            </a:xfrm>
            <a:prstGeom prst="rect">
              <a:avLst/>
            </a:prstGeom>
            <a:noFill/>
            <a:ln/>
          </p:spPr>
          <p:txBody>
            <a:bodyPr wrap="square" lIns="0" tIns="0" rIns="0" bIns="0" rtlCol="0" anchor="t"/>
            <a:lstStyle/>
            <a:p>
              <a:pPr marL="0" indent="0" algn="just" rtl="1">
                <a:lnSpc>
                  <a:spcPts val="2350"/>
                </a:lnSpc>
                <a:buNone/>
              </a:pPr>
              <a:r>
                <a:rPr lang="en-US" dirty="0">
                  <a:solidFill>
                    <a:srgbClr val="5B5F71"/>
                  </a:solidFill>
                  <a:latin typeface="Alexandria" pitchFamily="2" charset="-78"/>
                  <a:ea typeface="Instrument Sans Medium" pitchFamily="34" charset="-122"/>
                  <a:cs typeface="Alexandria" pitchFamily="2" charset="-78"/>
                </a:rPr>
                <a:t>لا تكتفِ بمصدر واحد للمعلومات. ابحث في قواعد بيانات متعددة، راجع مصادر بلغات مختلفة، اتصل بمكتبات ومراكز بحثية أخرى. التوسع في البحث غالباً ما يفتح أبواباً لم تكن تتوقعها.</a:t>
              </a:r>
              <a:endParaRPr lang="en-US"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47D5276D-2EC4-8844-C0A5-EA578220CDFE}"/>
                </a:ext>
              </a:extLst>
            </p:cNvPr>
            <p:cNvSpPr/>
            <p:nvPr/>
          </p:nvSpPr>
          <p:spPr>
            <a:xfrm>
              <a:off x="13469183" y="3883938"/>
              <a:ext cx="420767" cy="420767"/>
            </a:xfrm>
            <a:prstGeom prst="roundRect">
              <a:avLst>
                <a:gd name="adj" fmla="val 18670"/>
              </a:avLst>
            </a:prstGeom>
            <a:solidFill>
              <a:srgbClr val="E2E3E9"/>
            </a:solidFill>
            <a:ln w="7620">
              <a:solidFill>
                <a:srgbClr val="C8C9CF"/>
              </a:solidFill>
              <a:prstDash val="solid"/>
            </a:ln>
          </p:spPr>
          <p:txBody>
            <a:bodyPr/>
            <a:lstStyle/>
            <a:p>
              <a:endParaRPr lang="en-US">
                <a:latin typeface="Alexandria" pitchFamily="2" charset="-78"/>
                <a:cs typeface="Alexandria" pitchFamily="2" charset="-78"/>
              </a:endParaRPr>
            </a:p>
          </p:txBody>
        </p:sp>
        <p:sp>
          <p:nvSpPr>
            <p:cNvPr id="13" name="Text 7">
              <a:extLst>
                <a:ext uri="{FF2B5EF4-FFF2-40B4-BE49-F238E27FC236}">
                  <a16:creationId xmlns:a16="http://schemas.microsoft.com/office/drawing/2014/main" id="{8CE40A85-2B79-72AF-1239-7AE2D208422D}"/>
                </a:ext>
              </a:extLst>
            </p:cNvPr>
            <p:cNvSpPr/>
            <p:nvPr/>
          </p:nvSpPr>
          <p:spPr>
            <a:xfrm>
              <a:off x="13539311" y="3919002"/>
              <a:ext cx="280511" cy="350639"/>
            </a:xfrm>
            <a:prstGeom prst="rect">
              <a:avLst/>
            </a:prstGeom>
            <a:noFill/>
            <a:ln/>
          </p:spPr>
          <p:txBody>
            <a:bodyPr wrap="none" lIns="0" tIns="0" rIns="0" bIns="0" rtlCol="0" anchor="t"/>
            <a:lstStyle/>
            <a:p>
              <a:pPr marL="0" indent="0" algn="ctr" rtl="1">
                <a:lnSpc>
                  <a:spcPts val="2200"/>
                </a:lnSpc>
                <a:buNone/>
              </a:pPr>
              <a:r>
                <a:rPr lang="en-US" dirty="0">
                  <a:solidFill>
                    <a:srgbClr val="5B5F71"/>
                  </a:solidFill>
                  <a:latin typeface="Alexandria" pitchFamily="2" charset="-78"/>
                  <a:ea typeface="Instrument Sans Semi Bold" pitchFamily="34" charset="-122"/>
                  <a:cs typeface="Alexandria" pitchFamily="2" charset="-78"/>
                </a:rPr>
                <a:t>2</a:t>
              </a:r>
              <a:endParaRPr lang="en-US" dirty="0">
                <a:latin typeface="Alexandria" pitchFamily="2" charset="-78"/>
                <a:cs typeface="Alexandria" pitchFamily="2" charset="-78"/>
              </a:endParaRPr>
            </a:p>
          </p:txBody>
        </p:sp>
        <p:sp>
          <p:nvSpPr>
            <p:cNvPr id="14" name="Text 8">
              <a:extLst>
                <a:ext uri="{FF2B5EF4-FFF2-40B4-BE49-F238E27FC236}">
                  <a16:creationId xmlns:a16="http://schemas.microsoft.com/office/drawing/2014/main" id="{E771F560-4FD1-7B29-D0BC-03C69C33A497}"/>
                </a:ext>
              </a:extLst>
            </p:cNvPr>
            <p:cNvSpPr/>
            <p:nvPr/>
          </p:nvSpPr>
          <p:spPr>
            <a:xfrm>
              <a:off x="10944225" y="3948232"/>
              <a:ext cx="2338030" cy="292298"/>
            </a:xfrm>
            <a:prstGeom prst="rect">
              <a:avLst/>
            </a:prstGeom>
            <a:noFill/>
            <a:ln/>
          </p:spPr>
          <p:txBody>
            <a:bodyPr wrap="none" lIns="0" tIns="0" rIns="0" bIns="0" rtlCol="0" anchor="t"/>
            <a:lstStyle/>
            <a:p>
              <a:pPr marL="0" indent="0" algn="r" rtl="1">
                <a:lnSpc>
                  <a:spcPts val="2300"/>
                </a:lnSpc>
                <a:buNone/>
              </a:pPr>
              <a:r>
                <a:rPr lang="en-US" b="1" dirty="0">
                  <a:solidFill>
                    <a:schemeClr val="accent1">
                      <a:lumMod val="75000"/>
                    </a:schemeClr>
                  </a:solidFill>
                  <a:latin typeface="Alexandria" pitchFamily="2" charset="-78"/>
                  <a:ea typeface="Instrument Sans Semi Bold" pitchFamily="34" charset="-122"/>
                  <a:cs typeface="Alexandria" pitchFamily="2" charset="-78"/>
                </a:rPr>
                <a:t>الاستعانة بخبراء المجال</a:t>
              </a:r>
              <a:endParaRPr lang="en-US" b="1" dirty="0">
                <a:solidFill>
                  <a:schemeClr val="accent1">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F0BA3D63-AC9C-E1DF-86AC-84C89FD1C124}"/>
                </a:ext>
              </a:extLst>
            </p:cNvPr>
            <p:cNvSpPr/>
            <p:nvPr/>
          </p:nvSpPr>
          <p:spPr>
            <a:xfrm>
              <a:off x="7550944" y="4427458"/>
              <a:ext cx="5731312" cy="897612"/>
            </a:xfrm>
            <a:prstGeom prst="rect">
              <a:avLst/>
            </a:prstGeom>
            <a:noFill/>
            <a:ln/>
          </p:spPr>
          <p:txBody>
            <a:bodyPr wrap="square" lIns="0" tIns="0" rIns="0" bIns="0" rtlCol="0" anchor="t"/>
            <a:lstStyle/>
            <a:p>
              <a:pPr marL="0" indent="0" algn="just" rtl="1">
                <a:lnSpc>
                  <a:spcPts val="2350"/>
                </a:lnSpc>
                <a:buNone/>
              </a:pPr>
              <a:r>
                <a:rPr lang="en-US" dirty="0">
                  <a:solidFill>
                    <a:srgbClr val="5B5F71"/>
                  </a:solidFill>
                  <a:latin typeface="Alexandria" pitchFamily="2" charset="-78"/>
                  <a:ea typeface="Instrument Sans Medium" pitchFamily="34" charset="-122"/>
                  <a:cs typeface="Alexandria" pitchFamily="2" charset="-78"/>
                </a:rPr>
                <a:t>لا تتردد في التواصل مع خبراء وباحثين متخصصين في المجال. كثير منهم على استعداد لتقديم المشورة والتوجيه. يمكنهم أن يدلوك على مصادر لم تكن تعرفها، أو أن يساعدوك في إعادة صياغة مشكلتك.</a:t>
              </a:r>
              <a:endParaRPr lang="en-US"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D7353C1D-87E0-5CFC-3B3A-79494E61C92C}"/>
                </a:ext>
              </a:extLst>
            </p:cNvPr>
            <p:cNvSpPr/>
            <p:nvPr/>
          </p:nvSpPr>
          <p:spPr>
            <a:xfrm>
              <a:off x="13469183" y="5699046"/>
              <a:ext cx="420767" cy="420767"/>
            </a:xfrm>
            <a:prstGeom prst="roundRect">
              <a:avLst>
                <a:gd name="adj" fmla="val 18670"/>
              </a:avLst>
            </a:prstGeom>
            <a:solidFill>
              <a:srgbClr val="E2E3E9"/>
            </a:solidFill>
            <a:ln w="7620">
              <a:solidFill>
                <a:srgbClr val="C8C9CF"/>
              </a:solidFill>
              <a:prstDash val="solid"/>
            </a:ln>
          </p:spPr>
          <p:txBody>
            <a:bodyPr/>
            <a:lstStyle/>
            <a:p>
              <a:endParaRPr lang="en-US">
                <a:latin typeface="Alexandria" pitchFamily="2" charset="-78"/>
                <a:cs typeface="Alexandria" pitchFamily="2" charset="-78"/>
              </a:endParaRPr>
            </a:p>
          </p:txBody>
        </p:sp>
        <p:sp>
          <p:nvSpPr>
            <p:cNvPr id="17" name="Text 11">
              <a:extLst>
                <a:ext uri="{FF2B5EF4-FFF2-40B4-BE49-F238E27FC236}">
                  <a16:creationId xmlns:a16="http://schemas.microsoft.com/office/drawing/2014/main" id="{54251CA1-60A2-1E6F-0D7F-8BFBB43B0900}"/>
                </a:ext>
              </a:extLst>
            </p:cNvPr>
            <p:cNvSpPr/>
            <p:nvPr/>
          </p:nvSpPr>
          <p:spPr>
            <a:xfrm>
              <a:off x="13539311" y="5734110"/>
              <a:ext cx="280511" cy="350639"/>
            </a:xfrm>
            <a:prstGeom prst="rect">
              <a:avLst/>
            </a:prstGeom>
            <a:noFill/>
            <a:ln/>
          </p:spPr>
          <p:txBody>
            <a:bodyPr wrap="none" lIns="0" tIns="0" rIns="0" bIns="0" rtlCol="0" anchor="t"/>
            <a:lstStyle/>
            <a:p>
              <a:pPr marL="0" indent="0" algn="ctr" rtl="1">
                <a:lnSpc>
                  <a:spcPts val="2200"/>
                </a:lnSpc>
                <a:buNone/>
              </a:pPr>
              <a:r>
                <a:rPr lang="en-US" dirty="0">
                  <a:solidFill>
                    <a:srgbClr val="5B5F71"/>
                  </a:solidFill>
                  <a:latin typeface="Alexandria" pitchFamily="2" charset="-78"/>
                  <a:ea typeface="Instrument Sans Semi Bold" pitchFamily="34" charset="-122"/>
                  <a:cs typeface="Alexandria" pitchFamily="2" charset="-78"/>
                </a:rPr>
                <a:t>3</a:t>
              </a:r>
              <a:endParaRPr lang="en-US" dirty="0">
                <a:latin typeface="Alexandria" pitchFamily="2" charset="-78"/>
                <a:cs typeface="Alexandria" pitchFamily="2" charset="-78"/>
              </a:endParaRPr>
            </a:p>
          </p:txBody>
        </p:sp>
        <p:sp>
          <p:nvSpPr>
            <p:cNvPr id="19" name="Text 12">
              <a:extLst>
                <a:ext uri="{FF2B5EF4-FFF2-40B4-BE49-F238E27FC236}">
                  <a16:creationId xmlns:a16="http://schemas.microsoft.com/office/drawing/2014/main" id="{B9A6F121-AAC6-BF8E-DFF2-0C788CB89E07}"/>
                </a:ext>
              </a:extLst>
            </p:cNvPr>
            <p:cNvSpPr/>
            <p:nvPr/>
          </p:nvSpPr>
          <p:spPr>
            <a:xfrm>
              <a:off x="9867543" y="5763339"/>
              <a:ext cx="3414713" cy="292298"/>
            </a:xfrm>
            <a:prstGeom prst="rect">
              <a:avLst/>
            </a:prstGeom>
            <a:noFill/>
            <a:ln/>
          </p:spPr>
          <p:txBody>
            <a:bodyPr wrap="none" lIns="0" tIns="0" rIns="0" bIns="0" rtlCol="0" anchor="t"/>
            <a:lstStyle/>
            <a:p>
              <a:pPr marL="0" indent="0" algn="r" rtl="1">
                <a:lnSpc>
                  <a:spcPts val="2300"/>
                </a:lnSpc>
                <a:buNone/>
              </a:pPr>
              <a:r>
                <a:rPr lang="en-US" b="1" dirty="0">
                  <a:solidFill>
                    <a:schemeClr val="accent1">
                      <a:lumMod val="75000"/>
                    </a:schemeClr>
                  </a:solidFill>
                  <a:latin typeface="Alexandria" pitchFamily="2" charset="-78"/>
                  <a:ea typeface="Instrument Sans Semi Bold" pitchFamily="34" charset="-122"/>
                  <a:cs typeface="Alexandria" pitchFamily="2" charset="-78"/>
                </a:rPr>
                <a:t>الصياغة التدريجية والمراجعة المستمرة</a:t>
              </a:r>
              <a:endParaRPr lang="en-US" b="1" dirty="0">
                <a:solidFill>
                  <a:schemeClr val="accent1">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D05F7D53-CAFC-97A0-0AB1-3F574CF7E150}"/>
                </a:ext>
              </a:extLst>
            </p:cNvPr>
            <p:cNvSpPr/>
            <p:nvPr/>
          </p:nvSpPr>
          <p:spPr>
            <a:xfrm>
              <a:off x="7550944" y="6242566"/>
              <a:ext cx="5731312" cy="897612"/>
            </a:xfrm>
            <a:prstGeom prst="rect">
              <a:avLst/>
            </a:prstGeom>
            <a:noFill/>
            <a:ln/>
          </p:spPr>
          <p:txBody>
            <a:bodyPr wrap="square" lIns="0" tIns="0" rIns="0" bIns="0" rtlCol="0" anchor="t"/>
            <a:lstStyle/>
            <a:p>
              <a:pPr marL="0" indent="0" algn="just" rtl="1">
                <a:lnSpc>
                  <a:spcPts val="2350"/>
                </a:lnSpc>
                <a:buNone/>
              </a:pPr>
              <a:r>
                <a:rPr lang="en-US" dirty="0">
                  <a:solidFill>
                    <a:srgbClr val="5B5F71"/>
                  </a:solidFill>
                  <a:latin typeface="Alexandria" pitchFamily="2" charset="-78"/>
                  <a:ea typeface="Instrument Sans Medium" pitchFamily="34" charset="-122"/>
                  <a:cs typeface="Alexandria" pitchFamily="2" charset="-78"/>
                </a:rPr>
                <a:t>لا تتوقع أن تصل إلى الصياغة المثالية من المحاولة الأولى. اكتب عدة صياغات مختلفة، اعرضها على مشرفك وزملائك، راجعها وعدّلها. الصياغة الجيدة نتيجة عملية تكرارية من الكتابة والمراجعة.</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4879065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F8807-FB36-E149-DEEA-E2111D7E230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41FB4E-BA17-6A79-764B-6CF4849B68C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9F5EE8F-A0CE-F2CB-44E4-D3321AB05A70}"/>
              </a:ext>
            </a:extLst>
          </p:cNvPr>
          <p:cNvSpPr/>
          <p:nvPr/>
        </p:nvSpPr>
        <p:spPr>
          <a:xfrm>
            <a:off x="8607914" y="546619"/>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02C8718-76CF-BED6-52E9-DA8FC6D676A1}"/>
              </a:ext>
            </a:extLst>
          </p:cNvPr>
          <p:cNvSpPr/>
          <p:nvPr/>
        </p:nvSpPr>
        <p:spPr>
          <a:xfrm>
            <a:off x="334537" y="962347"/>
            <a:ext cx="11546287" cy="5159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29C60D2E-5F10-18CC-B26A-817696F53C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A6363E4-813F-696C-AB54-9470E4E35A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97D8B61-8557-3282-78CC-3CB66819FEC6}"/>
              </a:ext>
            </a:extLst>
          </p:cNvPr>
          <p:cNvSpPr txBox="1"/>
          <p:nvPr/>
        </p:nvSpPr>
        <p:spPr>
          <a:xfrm>
            <a:off x="2083236" y="307355"/>
            <a:ext cx="6384072" cy="620683"/>
          </a:xfrm>
          <a:prstGeom prst="rect">
            <a:avLst/>
          </a:prstGeom>
          <a:noFill/>
        </p:spPr>
        <p:txBody>
          <a:bodyPr wrap="square">
            <a:spAutoFit/>
          </a:bodyPr>
          <a:lstStyle/>
          <a:p>
            <a:pPr marL="0" indent="0" algn="r" rtl="1">
              <a:lnSpc>
                <a:spcPts val="4850"/>
              </a:lnSpc>
              <a:buNone/>
            </a:pPr>
            <a:r>
              <a:rPr lang="ar-EG" b="1">
                <a:solidFill>
                  <a:srgbClr val="505468"/>
                </a:solidFill>
                <a:latin typeface="Alexandria" pitchFamily="2" charset="-78"/>
                <a:ea typeface="Instrument Sans Semi Bold" pitchFamily="34" charset="-122"/>
                <a:cs typeface="Alexandria" pitchFamily="2" charset="-78"/>
              </a:rPr>
              <a:t>كيف تؤثر المشكلة على مسار البحث؟</a:t>
            </a:r>
          </a:p>
        </p:txBody>
      </p:sp>
      <p:grpSp>
        <p:nvGrpSpPr>
          <p:cNvPr id="3" name="Group 2">
            <a:extLst>
              <a:ext uri="{FF2B5EF4-FFF2-40B4-BE49-F238E27FC236}">
                <a16:creationId xmlns:a16="http://schemas.microsoft.com/office/drawing/2014/main" id="{4F6413AB-613D-D219-5907-50B35BEC2BEE}"/>
              </a:ext>
            </a:extLst>
          </p:cNvPr>
          <p:cNvGrpSpPr/>
          <p:nvPr/>
        </p:nvGrpSpPr>
        <p:grpSpPr>
          <a:xfrm>
            <a:off x="-245328" y="852018"/>
            <a:ext cx="12571801" cy="5486331"/>
            <a:chOff x="458272" y="902137"/>
            <a:chExt cx="13713857" cy="7598807"/>
          </a:xfrm>
        </p:grpSpPr>
        <p:pic>
          <p:nvPicPr>
            <p:cNvPr id="6" name="Image 0" descr="preencoded.png">
              <a:extLst>
                <a:ext uri="{FF2B5EF4-FFF2-40B4-BE49-F238E27FC236}">
                  <a16:creationId xmlns:a16="http://schemas.microsoft.com/office/drawing/2014/main" id="{F47941D6-CB0B-88B2-2CA2-BE44F5500B36}"/>
                </a:ext>
              </a:extLst>
            </p:cNvPr>
            <p:cNvPicPr>
              <a:picLocks noChangeAspect="1"/>
            </p:cNvPicPr>
            <p:nvPr/>
          </p:nvPicPr>
          <p:blipFill>
            <a:blip r:embed="rId3"/>
            <a:stretch>
              <a:fillRect/>
            </a:stretch>
          </p:blipFill>
          <p:spPr>
            <a:xfrm>
              <a:off x="458272" y="902137"/>
              <a:ext cx="13713857" cy="7598807"/>
            </a:xfrm>
            <a:prstGeom prst="rect">
              <a:avLst/>
            </a:prstGeom>
          </p:spPr>
        </p:pic>
        <p:sp>
          <p:nvSpPr>
            <p:cNvPr id="7" name="Text 1">
              <a:extLst>
                <a:ext uri="{FF2B5EF4-FFF2-40B4-BE49-F238E27FC236}">
                  <a16:creationId xmlns:a16="http://schemas.microsoft.com/office/drawing/2014/main" id="{B47780A3-2477-9E17-D385-29B95472EA49}"/>
                </a:ext>
              </a:extLst>
            </p:cNvPr>
            <p:cNvSpPr/>
            <p:nvPr/>
          </p:nvSpPr>
          <p:spPr>
            <a:xfrm>
              <a:off x="5737194" y="4149301"/>
              <a:ext cx="2895886" cy="378822"/>
            </a:xfrm>
            <a:prstGeom prst="rect">
              <a:avLst/>
            </a:prstGeom>
            <a:noFill/>
            <a:ln/>
          </p:spPr>
          <p:txBody>
            <a:bodyPr wrap="none" lIns="0" tIns="0" rIns="0" bIns="0" rtlCol="0" anchor="t"/>
            <a:lstStyle/>
            <a:p>
              <a:pPr marL="0" indent="0" algn="ctr" rtl="1">
                <a:lnSpc>
                  <a:spcPts val="1650"/>
                </a:lnSpc>
                <a:buNone/>
              </a:pPr>
              <a:r>
                <a:rPr lang="en-US" dirty="0">
                  <a:solidFill>
                    <a:srgbClr val="FFFFFF"/>
                  </a:solidFill>
                  <a:latin typeface="Alexandria" pitchFamily="2" charset="-78"/>
                  <a:ea typeface="Instrument Sans Semi Bold" pitchFamily="34" charset="-122"/>
                  <a:cs typeface="Alexandria" pitchFamily="2" charset="-78"/>
                </a:rPr>
                <a:t>المشكلة البحثية</a:t>
              </a:r>
              <a:endParaRPr lang="en-US"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4EAFC782-BBC9-2EB3-6A51-1CA853CF1089}"/>
                </a:ext>
              </a:extLst>
            </p:cNvPr>
            <p:cNvSpPr/>
            <p:nvPr/>
          </p:nvSpPr>
          <p:spPr>
            <a:xfrm>
              <a:off x="5737194" y="4635878"/>
              <a:ext cx="2895886" cy="950730"/>
            </a:xfrm>
            <a:prstGeom prst="rect">
              <a:avLst/>
            </a:prstGeom>
            <a:noFill/>
            <a:ln/>
          </p:spPr>
          <p:txBody>
            <a:bodyPr wrap="square" lIns="0" tIns="0" rIns="0" bIns="0" rtlCol="0" anchor="t"/>
            <a:lstStyle/>
            <a:p>
              <a:pPr marL="0" indent="0" algn="ctr" rtl="1">
                <a:lnSpc>
                  <a:spcPct val="150000"/>
                </a:lnSpc>
                <a:buNone/>
              </a:pPr>
              <a:r>
                <a:rPr lang="en-US" dirty="0">
                  <a:solidFill>
                    <a:srgbClr val="FFFFFF"/>
                  </a:solidFill>
                  <a:latin typeface="Alexandria" pitchFamily="2" charset="-78"/>
                  <a:ea typeface="Instrument Sans Medium" pitchFamily="34" charset="-122"/>
                  <a:cs typeface="Alexandria" pitchFamily="2" charset="-78"/>
                </a:rPr>
                <a:t>قلب الدراسة وموجه كل القرارات</a:t>
              </a:r>
              <a:endParaRPr lang="en-US"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DAF5936B-E3B7-B477-A98C-556916D16310}"/>
                </a:ext>
              </a:extLst>
            </p:cNvPr>
            <p:cNvSpPr/>
            <p:nvPr/>
          </p:nvSpPr>
          <p:spPr>
            <a:xfrm>
              <a:off x="1245202" y="4422053"/>
              <a:ext cx="3030579" cy="378822"/>
            </a:xfrm>
            <a:prstGeom prst="rect">
              <a:avLst/>
            </a:prstGeom>
            <a:noFill/>
            <a:ln/>
          </p:spPr>
          <p:txBody>
            <a:bodyPr wrap="none" lIns="0" tIns="0" rIns="0" bIns="0" rtlCol="0" anchor="t"/>
            <a:lstStyle/>
            <a:p>
              <a:pPr marL="0" indent="0" algn="ctr" rtl="1">
                <a:lnSpc>
                  <a:spcPts val="1650"/>
                </a:lnSpc>
                <a:buNone/>
              </a:pPr>
              <a:r>
                <a:rPr lang="en-US" dirty="0">
                  <a:solidFill>
                    <a:srgbClr val="FFFFFF"/>
                  </a:solidFill>
                  <a:latin typeface="Alexandria" pitchFamily="2" charset="-78"/>
                  <a:ea typeface="Instrument Sans Semi Bold" pitchFamily="34" charset="-122"/>
                  <a:cs typeface="Alexandria" pitchFamily="2" charset="-78"/>
                </a:rPr>
                <a:t>جمع البيانات</a:t>
              </a:r>
              <a:endParaRPr lang="en-US"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DDD6F4EE-1078-2D2E-BFB7-A217795794D1}"/>
                </a:ext>
              </a:extLst>
            </p:cNvPr>
            <p:cNvSpPr/>
            <p:nvPr/>
          </p:nvSpPr>
          <p:spPr>
            <a:xfrm>
              <a:off x="1090306" y="4908630"/>
              <a:ext cx="3340372" cy="303058"/>
            </a:xfrm>
            <a:prstGeom prst="rect">
              <a:avLst/>
            </a:prstGeom>
            <a:noFill/>
            <a:ln/>
          </p:spPr>
          <p:txBody>
            <a:bodyPr wrap="none" lIns="0" tIns="0" rIns="0" bIns="0" rtlCol="0" anchor="t"/>
            <a:lstStyle/>
            <a:p>
              <a:pPr marL="0" indent="0" algn="ctr" rtl="1">
                <a:lnSpc>
                  <a:spcPts val="1350"/>
                </a:lnSpc>
                <a:buNone/>
              </a:pPr>
              <a:r>
                <a:rPr lang="en-US" dirty="0">
                  <a:solidFill>
                    <a:srgbClr val="FFFFFF"/>
                  </a:solidFill>
                  <a:latin typeface="Alexandria" pitchFamily="2" charset="-78"/>
                  <a:ea typeface="Instrument Sans Medium" pitchFamily="34" charset="-122"/>
                  <a:cs typeface="Alexandria" pitchFamily="2" charset="-78"/>
                </a:rPr>
                <a:t>أساليب وأدوات مناسبة للمشكلة</a:t>
              </a:r>
              <a:endParaRPr lang="en-US"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6481D865-D6C7-BCB8-9466-7D14DB658603}"/>
                </a:ext>
              </a:extLst>
            </p:cNvPr>
            <p:cNvSpPr/>
            <p:nvPr/>
          </p:nvSpPr>
          <p:spPr>
            <a:xfrm>
              <a:off x="10377348" y="6361624"/>
              <a:ext cx="3030579" cy="378822"/>
            </a:xfrm>
            <a:prstGeom prst="rect">
              <a:avLst/>
            </a:prstGeom>
            <a:noFill/>
            <a:ln/>
          </p:spPr>
          <p:txBody>
            <a:bodyPr wrap="none" lIns="0" tIns="0" rIns="0" bIns="0" rtlCol="0" anchor="t"/>
            <a:lstStyle/>
            <a:p>
              <a:pPr marL="0" indent="0" algn="ctr" rtl="1">
                <a:lnSpc>
                  <a:spcPts val="1650"/>
                </a:lnSpc>
                <a:buNone/>
              </a:pPr>
              <a:r>
                <a:rPr lang="en-US" dirty="0">
                  <a:solidFill>
                    <a:srgbClr val="FFFFFF"/>
                  </a:solidFill>
                  <a:latin typeface="Alexandria" pitchFamily="2" charset="-78"/>
                  <a:ea typeface="Instrument Sans Semi Bold" pitchFamily="34" charset="-122"/>
                  <a:cs typeface="Alexandria" pitchFamily="2" charset="-78"/>
                </a:rPr>
                <a:t>النتائج والتوصيات</a:t>
              </a:r>
              <a:endParaRPr lang="en-US" dirty="0">
                <a:latin typeface="Alexandria" pitchFamily="2" charset="-78"/>
                <a:cs typeface="Alexandria" pitchFamily="2" charset="-78"/>
              </a:endParaRPr>
            </a:p>
          </p:txBody>
        </p:sp>
        <p:sp>
          <p:nvSpPr>
            <p:cNvPr id="12" name="Text 6">
              <a:extLst>
                <a:ext uri="{FF2B5EF4-FFF2-40B4-BE49-F238E27FC236}">
                  <a16:creationId xmlns:a16="http://schemas.microsoft.com/office/drawing/2014/main" id="{91B07BD0-C6D8-AA8E-8900-FFBCFDE247DD}"/>
                </a:ext>
              </a:extLst>
            </p:cNvPr>
            <p:cNvSpPr/>
            <p:nvPr/>
          </p:nvSpPr>
          <p:spPr>
            <a:xfrm>
              <a:off x="10222451" y="6848201"/>
              <a:ext cx="3340372" cy="303058"/>
            </a:xfrm>
            <a:prstGeom prst="rect">
              <a:avLst/>
            </a:prstGeom>
            <a:noFill/>
            <a:ln/>
          </p:spPr>
          <p:txBody>
            <a:bodyPr wrap="none" lIns="0" tIns="0" rIns="0" bIns="0" rtlCol="0" anchor="t"/>
            <a:lstStyle/>
            <a:p>
              <a:pPr marL="0" indent="0" algn="ctr" rtl="1">
                <a:lnSpc>
                  <a:spcPts val="1350"/>
                </a:lnSpc>
                <a:buNone/>
              </a:pPr>
              <a:r>
                <a:rPr lang="en-US" dirty="0">
                  <a:solidFill>
                    <a:srgbClr val="FFFFFF"/>
                  </a:solidFill>
                  <a:latin typeface="Alexandria" pitchFamily="2" charset="-78"/>
                  <a:ea typeface="Instrument Sans Medium" pitchFamily="34" charset="-122"/>
                  <a:cs typeface="Alexandria" pitchFamily="2" charset="-78"/>
                </a:rPr>
                <a:t>مبنية مباشرة على صياغة المشكلة</a:t>
              </a:r>
              <a:endParaRPr lang="en-US"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5DE61DD9-1756-3A51-B49F-A48E4A0149D1}"/>
                </a:ext>
              </a:extLst>
            </p:cNvPr>
            <p:cNvSpPr/>
            <p:nvPr/>
          </p:nvSpPr>
          <p:spPr>
            <a:xfrm>
              <a:off x="10000209" y="1849428"/>
              <a:ext cx="3030579" cy="378822"/>
            </a:xfrm>
            <a:prstGeom prst="rect">
              <a:avLst/>
            </a:prstGeom>
            <a:noFill/>
            <a:ln/>
          </p:spPr>
          <p:txBody>
            <a:bodyPr wrap="none" lIns="0" tIns="0" rIns="0" bIns="0" rtlCol="0" anchor="t"/>
            <a:lstStyle/>
            <a:p>
              <a:pPr marL="0" indent="0" algn="ctr" rtl="1">
                <a:lnSpc>
                  <a:spcPts val="1650"/>
                </a:lnSpc>
                <a:buNone/>
              </a:pPr>
              <a:r>
                <a:rPr lang="en-US" dirty="0">
                  <a:solidFill>
                    <a:schemeClr val="bg1"/>
                  </a:solidFill>
                  <a:latin typeface="Alexandria" pitchFamily="2" charset="-78"/>
                  <a:ea typeface="Instrument Sans Semi Bold" pitchFamily="34" charset="-122"/>
                  <a:cs typeface="Alexandria" pitchFamily="2" charset="-78"/>
                </a:rPr>
                <a:t>المنهجية</a:t>
              </a:r>
              <a:endParaRPr lang="en-US" dirty="0">
                <a:solidFill>
                  <a:schemeClr val="bg1"/>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38EFF8A3-4842-0D8D-AEA7-1340E6CE4F75}"/>
                </a:ext>
              </a:extLst>
            </p:cNvPr>
            <p:cNvSpPr/>
            <p:nvPr/>
          </p:nvSpPr>
          <p:spPr>
            <a:xfrm>
              <a:off x="9845313" y="2336005"/>
              <a:ext cx="3340372" cy="303058"/>
            </a:xfrm>
            <a:prstGeom prst="rect">
              <a:avLst/>
            </a:prstGeom>
            <a:noFill/>
            <a:ln/>
          </p:spPr>
          <p:txBody>
            <a:bodyPr wrap="none" lIns="0" tIns="0" rIns="0" bIns="0" rtlCol="0" anchor="t"/>
            <a:lstStyle/>
            <a:p>
              <a:pPr marL="0" indent="0" algn="ctr" rtl="1">
                <a:lnSpc>
                  <a:spcPts val="1350"/>
                </a:lnSpc>
                <a:buNone/>
              </a:pPr>
              <a:r>
                <a:rPr lang="en-US" dirty="0">
                  <a:solidFill>
                    <a:schemeClr val="bg1"/>
                  </a:solidFill>
                  <a:latin typeface="Alexandria" pitchFamily="2" charset="-78"/>
                  <a:ea typeface="Instrument Sans Medium" pitchFamily="34" charset="-122"/>
                  <a:cs typeface="Alexandria" pitchFamily="2" charset="-78"/>
                </a:rPr>
                <a:t>تختار وفق طبيعة المشكلة</a:t>
              </a:r>
              <a:endParaRPr lang="en-US" dirty="0">
                <a:solidFill>
                  <a:schemeClr val="bg1"/>
                </a:solidFill>
                <a:latin typeface="Alexandria" pitchFamily="2" charset="-78"/>
                <a:cs typeface="Alexandria" pitchFamily="2" charset="-78"/>
              </a:endParaRPr>
            </a:p>
          </p:txBody>
        </p:sp>
      </p:grpSp>
    </p:spTree>
    <p:extLst>
      <p:ext uri="{BB962C8B-B14F-4D97-AF65-F5344CB8AC3E}">
        <p14:creationId xmlns:p14="http://schemas.microsoft.com/office/powerpoint/2010/main" val="22894118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آلية كتابة 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Diagram 8">
            <a:extLst>
              <a:ext uri="{FF2B5EF4-FFF2-40B4-BE49-F238E27FC236}">
                <a16:creationId xmlns:a16="http://schemas.microsoft.com/office/drawing/2014/main" id="{A9426F4D-5EC0-5BEF-22B4-09BD268ED937}"/>
              </a:ext>
            </a:extLst>
          </p:cNvPr>
          <p:cNvGraphicFramePr/>
          <p:nvPr/>
        </p:nvGraphicFramePr>
        <p:xfrm>
          <a:off x="2943664" y="1827362"/>
          <a:ext cx="6632315" cy="39832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0684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آلية كتابة 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748439"/>
            <a:ext cx="10360692" cy="4082528"/>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v"/>
            </a:pPr>
            <a:r>
              <a:rPr lang="ar-EG" sz="1600" dirty="0">
                <a:solidFill>
                  <a:schemeClr val="accent2">
                    <a:lumMod val="50000"/>
                  </a:schemeClr>
                </a:solidFill>
                <a:latin typeface="Alexandria" pitchFamily="2" charset="-78"/>
                <a:cs typeface="Alexandria" pitchFamily="2" charset="-78"/>
              </a:rPr>
              <a:t>التدرج</a:t>
            </a:r>
          </a:p>
          <a:p>
            <a:pPr marL="404813" indent="-284163" algn="just" rtl="1">
              <a:lnSpc>
                <a:spcPct val="200000"/>
              </a:lnSpc>
            </a:pPr>
            <a:r>
              <a:rPr lang="ar-EG" sz="1400" dirty="0">
                <a:latin typeface="Alexandria" pitchFamily="2" charset="-78"/>
                <a:cs typeface="Alexandria" pitchFamily="2" charset="-78"/>
              </a:rPr>
              <a:t>   - ابدأ بتقديم السياق العام للموضوع.</a:t>
            </a:r>
          </a:p>
          <a:p>
            <a:pPr marL="404813" indent="-284163" algn="just" rtl="1">
              <a:lnSpc>
                <a:spcPct val="200000"/>
              </a:lnSpc>
            </a:pPr>
            <a:r>
              <a:rPr lang="ar-EG" sz="1400" dirty="0">
                <a:latin typeface="Alexandria" pitchFamily="2" charset="-78"/>
                <a:cs typeface="Alexandria" pitchFamily="2" charset="-78"/>
              </a:rPr>
              <a:t>   - ضيق النطاق تدريجيًا لتسليط الضوء على المجال الخاص الذي تعالجه مشكلتك البحثية.</a:t>
            </a:r>
          </a:p>
          <a:p>
            <a:pPr marL="404813" indent="-284163" algn="just" rtl="1">
              <a:lnSpc>
                <a:spcPct val="200000"/>
              </a:lnSpc>
            </a:pPr>
            <a:r>
              <a:rPr lang="ar-EG" sz="1400" dirty="0">
                <a:latin typeface="Alexandria" pitchFamily="2" charset="-78"/>
                <a:cs typeface="Alexandria" pitchFamily="2" charset="-78"/>
              </a:rPr>
              <a:t>   - عرض النقاشات الرئيسية أو القضايا المرتبطة بموضوع الدراسة.</a:t>
            </a:r>
          </a:p>
          <a:p>
            <a:pPr marL="404813" indent="-284163" algn="just" rtl="1">
              <a:lnSpc>
                <a:spcPct val="200000"/>
              </a:lnSpc>
            </a:pPr>
            <a:endParaRPr lang="ar-EG" sz="14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v"/>
            </a:pPr>
            <a:r>
              <a:rPr lang="ar-EG" sz="1600" dirty="0">
                <a:solidFill>
                  <a:schemeClr val="accent2">
                    <a:lumMod val="50000"/>
                  </a:schemeClr>
                </a:solidFill>
                <a:latin typeface="Alexandria" pitchFamily="2" charset="-78"/>
                <a:cs typeface="Alexandria" pitchFamily="2" charset="-78"/>
              </a:rPr>
              <a:t>التسلسل</a:t>
            </a:r>
          </a:p>
          <a:p>
            <a:pPr marL="404813" indent="-284163" algn="just" rtl="1">
              <a:lnSpc>
                <a:spcPct val="200000"/>
              </a:lnSpc>
            </a:pPr>
            <a:r>
              <a:rPr lang="ar-EG" sz="1400" dirty="0">
                <a:latin typeface="Alexandria" pitchFamily="2" charset="-78"/>
                <a:cs typeface="Alexandria" pitchFamily="2" charset="-78"/>
              </a:rPr>
              <a:t>   - قدم المعلومات بترتيب منطقي يقود القارئ من فهم السياق العام إلى الإدراك الواضح للمشكلة البحثية المحددة.</a:t>
            </a:r>
          </a:p>
          <a:p>
            <a:pPr marL="404813" indent="-284163" algn="just" rtl="1">
              <a:lnSpc>
                <a:spcPct val="200000"/>
              </a:lnSpc>
            </a:pPr>
            <a:r>
              <a:rPr lang="ar-EG" sz="1400" dirty="0">
                <a:latin typeface="Alexandria" pitchFamily="2" charset="-78"/>
                <a:cs typeface="Alexandria" pitchFamily="2" charset="-78"/>
              </a:rPr>
              <a:t>   - يجب أن يتبع عرضك للمشكلة البحثية تسلسلًا يبني المبررات خطوة بخطوة.</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0528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آلية كتابة المشكلة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43294" y="1737104"/>
            <a:ext cx="10360692" cy="4574970"/>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v"/>
            </a:pPr>
            <a:r>
              <a:rPr lang="ar-EG" sz="1600" dirty="0">
                <a:solidFill>
                  <a:schemeClr val="accent2">
                    <a:lumMod val="50000"/>
                  </a:schemeClr>
                </a:solidFill>
                <a:latin typeface="Alexandria" pitchFamily="2" charset="-78"/>
                <a:cs typeface="Alexandria" pitchFamily="2" charset="-78"/>
              </a:rPr>
              <a:t>الإحصاءات</a:t>
            </a:r>
          </a:p>
          <a:p>
            <a:pPr marL="404813" indent="-284163" algn="just" rtl="1">
              <a:lnSpc>
                <a:spcPct val="200000"/>
              </a:lnSpc>
            </a:pPr>
            <a:r>
              <a:rPr lang="ar-EG" sz="1400" dirty="0">
                <a:latin typeface="Alexandria" pitchFamily="2" charset="-78"/>
                <a:cs typeface="Alexandria" pitchFamily="2" charset="-78"/>
              </a:rPr>
              <a:t>  - استخدم الإحصاءات لتقديم دليل كمي على وجود المشكلة وأهميتها.</a:t>
            </a:r>
          </a:p>
          <a:p>
            <a:pPr marL="404813" indent="-284163" algn="just" rtl="1">
              <a:lnSpc>
                <a:spcPct val="200000"/>
              </a:lnSpc>
            </a:pPr>
            <a:r>
              <a:rPr lang="ar-EG" sz="1400" dirty="0">
                <a:latin typeface="Alexandria" pitchFamily="2" charset="-78"/>
                <a:cs typeface="Alexandria" pitchFamily="2" charset="-78"/>
              </a:rPr>
              <a:t>- يمكن أن تشمل الإحصاءات نسبًا مئوية، معدلات النمو أو التغير، ومقارنات بين مجموعات مختلفة ذات صلة بالمشكلة.</a:t>
            </a:r>
          </a:p>
          <a:p>
            <a:pPr marL="404813" indent="-284163" algn="just" rtl="1">
              <a:lnSpc>
                <a:spcPct val="200000"/>
              </a:lnSpc>
            </a:pPr>
            <a:r>
              <a:rPr lang="ar-EG" sz="1400" dirty="0">
                <a:latin typeface="Alexandria" pitchFamily="2" charset="-78"/>
                <a:cs typeface="Alexandria" pitchFamily="2" charset="-78"/>
              </a:rPr>
              <a:t>  - تأكد من أن الإحصاءات محدثة ومأخوذة من مصادر موثوقة.</a:t>
            </a:r>
          </a:p>
          <a:p>
            <a:pPr marL="404813" indent="-284163" algn="just" rtl="1">
              <a:lnSpc>
                <a:spcPct val="200000"/>
              </a:lnSpc>
            </a:pPr>
            <a:endParaRPr lang="ar-EG" sz="14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v"/>
            </a:pPr>
            <a:r>
              <a:rPr lang="ar-EG" sz="1600" dirty="0">
                <a:solidFill>
                  <a:schemeClr val="accent2">
                    <a:lumMod val="50000"/>
                  </a:schemeClr>
                </a:solidFill>
                <a:latin typeface="Alexandria" pitchFamily="2" charset="-78"/>
                <a:cs typeface="Alexandria" pitchFamily="2" charset="-78"/>
              </a:rPr>
              <a:t>الدراسات السابقة</a:t>
            </a:r>
          </a:p>
          <a:p>
            <a:pPr marL="404813" indent="-284163" algn="just" rtl="1">
              <a:lnSpc>
                <a:spcPct val="200000"/>
              </a:lnSpc>
            </a:pPr>
            <a:r>
              <a:rPr lang="ar-EG" sz="1600" dirty="0">
                <a:solidFill>
                  <a:schemeClr val="accent2">
                    <a:lumMod val="50000"/>
                  </a:schemeClr>
                </a:solidFill>
                <a:latin typeface="Alexandria" pitchFamily="2" charset="-78"/>
                <a:cs typeface="Alexandria" pitchFamily="2" charset="-78"/>
              </a:rPr>
              <a:t>   </a:t>
            </a:r>
            <a:r>
              <a:rPr lang="ar-EG" sz="1400" dirty="0">
                <a:latin typeface="Alexandria" pitchFamily="2" charset="-78"/>
                <a:cs typeface="Alexandria" pitchFamily="2" charset="-78"/>
              </a:rPr>
              <a:t>- اشرح كيف تعالج دراستك فجوة في الأدبيات البحثية من خلال الإشارة إلى دراسات سابقة.</a:t>
            </a:r>
          </a:p>
          <a:p>
            <a:pPr marL="404813" indent="-284163" algn="just" rtl="1">
              <a:lnSpc>
                <a:spcPct val="200000"/>
              </a:lnSpc>
            </a:pPr>
            <a:r>
              <a:rPr lang="ar-EG" sz="1400" dirty="0">
                <a:latin typeface="Alexandria" pitchFamily="2" charset="-78"/>
                <a:cs typeface="Alexandria" pitchFamily="2" charset="-78"/>
              </a:rPr>
              <a:t>   - استخدم الدراسات السابقة لإثبات أن هناك أسئلة لم يتم الإجابة عليها بشكل كافٍ في موضوعك.</a:t>
            </a:r>
          </a:p>
          <a:p>
            <a:pPr marL="404813" indent="-284163" algn="just" rtl="1">
              <a:lnSpc>
                <a:spcPct val="200000"/>
              </a:lnSpc>
            </a:pPr>
            <a:r>
              <a:rPr lang="ar-EG" sz="1400" dirty="0">
                <a:latin typeface="Alexandria" pitchFamily="2" charset="-78"/>
                <a:cs typeface="Alexandria" pitchFamily="2" charset="-78"/>
              </a:rPr>
              <a:t>   - الاقتباسات من الدراسات السابقة يجب أن تكون ذات صلة وتساعد في تأسيس الحاجة إلى البحث الحالي.</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6886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82846" y="925551"/>
            <a:ext cx="527592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خطوات التعامل مع مشكلة الدراسة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1E6F724F-3DFD-E9D7-40BC-0FAD912E34A0}"/>
              </a:ext>
            </a:extLst>
          </p:cNvPr>
          <p:cNvGraphicFramePr/>
          <p:nvPr/>
        </p:nvGraphicFramePr>
        <p:xfrm>
          <a:off x="2032000" y="1767921"/>
          <a:ext cx="8161311"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2463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76687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خطوات التعامل مع مشكلة الدراسة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660746"/>
          </a:xfrm>
          <a:prstGeom prst="rect">
            <a:avLst/>
          </a:prstGeom>
          <a:noFill/>
        </p:spPr>
        <p:txBody>
          <a:bodyPr wrap="square" rtlCol="0">
            <a:spAutoFit/>
          </a:bodyPr>
          <a:lstStyle/>
          <a:p>
            <a:pPr algn="just" rtl="1">
              <a:lnSpc>
                <a:spcPct val="200000"/>
              </a:lnSpc>
            </a:pPr>
            <a:r>
              <a:rPr lang="ar-EG" sz="1600" dirty="0">
                <a:solidFill>
                  <a:schemeClr val="accent2">
                    <a:lumMod val="50000"/>
                  </a:schemeClr>
                </a:solidFill>
                <a:latin typeface="Alexandria" pitchFamily="2" charset="-78"/>
                <a:cs typeface="Alexandria" pitchFamily="2" charset="-78"/>
              </a:rPr>
              <a:t>الإحساس بالمشكلة</a:t>
            </a:r>
          </a:p>
          <a:p>
            <a:pPr algn="just" rtl="1">
              <a:lnSpc>
                <a:spcPct val="200000"/>
              </a:lnSpc>
            </a:pPr>
            <a:r>
              <a:rPr lang="ar-EG" sz="1600" dirty="0">
                <a:latin typeface="Alexandria" pitchFamily="2" charset="-78"/>
                <a:cs typeface="Alexandria" pitchFamily="2" charset="-78"/>
              </a:rPr>
              <a:t>   </a:t>
            </a:r>
            <a:r>
              <a:rPr lang="ar-EG" sz="1400" dirty="0">
                <a:latin typeface="Alexandria" pitchFamily="2" charset="-78"/>
                <a:cs typeface="Alexandria" pitchFamily="2" charset="-78"/>
              </a:rPr>
              <a:t>من الضروري استشعار جوهر المشكلة والسعي لحلها من الأساس؛ لأن معالجتها من جذورها تُعدّ أكثر فعالية وتوفر الجهد والتكاليف مقارنةً بمجرد التعامل مع الأعراض أو العوامل الثانوية التي تساهم في استمرارها. يجب التأكيد على أن حل المشكلة ينبغي أن يعزز الحقل العلمي بإضافة جديدة، ويسهم في تعميق الفهم الأكاديمي للموضوع.</a:t>
            </a:r>
          </a:p>
          <a:p>
            <a:pPr algn="just" rtl="1">
              <a:lnSpc>
                <a:spcPct val="200000"/>
              </a:lnSpc>
            </a:pPr>
            <a:r>
              <a:rPr lang="ar-EG" sz="1600" dirty="0">
                <a:solidFill>
                  <a:schemeClr val="accent2">
                    <a:lumMod val="50000"/>
                  </a:schemeClr>
                </a:solidFill>
                <a:latin typeface="Alexandria" pitchFamily="2" charset="-78"/>
                <a:cs typeface="Alexandria" pitchFamily="2" charset="-78"/>
              </a:rPr>
              <a:t>تحديد المشكلة</a:t>
            </a:r>
          </a:p>
          <a:p>
            <a:pPr algn="just" rtl="1">
              <a:lnSpc>
                <a:spcPct val="200000"/>
              </a:lnSpc>
            </a:pPr>
            <a:r>
              <a:rPr lang="ar-EG" sz="1400" dirty="0">
                <a:latin typeface="Alexandria" pitchFamily="2" charset="-78"/>
                <a:cs typeface="Alexandria" pitchFamily="2" charset="-78"/>
              </a:rPr>
              <a:t>   تُعتبر خطوة تحديد المشكلة أساسية ومحورية؛ لأنها تتطلب تركيزًا عاليًا ومجهودًا كبيرًا من الباحث، الذي يجب عليه تحديد أسباب المشكلة، خصائصها، حدودها الجغرافية والمفاهيمية، توقيت حدوثها، مدى تكرارها، حجمها، الجوانب التي تميزها عن غيرها، الآثار الناجمة عنها، بالإضافة إلى تحديد اللحظة المثلى للتدخل واتخاذ القرارات اللازمة.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6470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76687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خطوات التعامل مع مشكلة الدراسة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291414"/>
          </a:xfrm>
          <a:prstGeom prst="rect">
            <a:avLst/>
          </a:prstGeom>
          <a:noFill/>
        </p:spPr>
        <p:txBody>
          <a:bodyPr wrap="square" rtlCol="0">
            <a:spAutoFit/>
          </a:bodyPr>
          <a:lstStyle/>
          <a:p>
            <a:pPr algn="just" rtl="1">
              <a:lnSpc>
                <a:spcPct val="200000"/>
              </a:lnSpc>
            </a:pPr>
            <a:r>
              <a:rPr lang="ar-EG" sz="1600" dirty="0">
                <a:solidFill>
                  <a:schemeClr val="accent2">
                    <a:lumMod val="50000"/>
                  </a:schemeClr>
                </a:solidFill>
                <a:latin typeface="Alexandria" pitchFamily="2" charset="-78"/>
                <a:cs typeface="Alexandria" pitchFamily="2" charset="-78"/>
              </a:rPr>
              <a:t>تحليل المشكلة</a:t>
            </a:r>
          </a:p>
          <a:p>
            <a:pPr algn="just" rtl="1">
              <a:lnSpc>
                <a:spcPct val="200000"/>
              </a:lnSpc>
            </a:pPr>
            <a:r>
              <a:rPr lang="ar-EG" sz="1600" dirty="0">
                <a:latin typeface="Alexandria" pitchFamily="2" charset="-78"/>
                <a:cs typeface="Alexandria" pitchFamily="2" charset="-78"/>
              </a:rPr>
              <a:t>   </a:t>
            </a:r>
            <a:r>
              <a:rPr lang="ar-EG" sz="1400" dirty="0">
                <a:latin typeface="Alexandria" pitchFamily="2" charset="-78"/>
                <a:cs typeface="Alexandria" pitchFamily="2" charset="-78"/>
              </a:rPr>
              <a:t>يعني هذا تجميع كل المعلومات والبيانات ذات الصلة بموضوع البحث، تنظيمها بطريقة منهجية، وتحديد الأطراف ذوي العلاقة الذين يجب استطلاع آرائهم. يعتمد تصنيف المشكلة على المدة الزمنية المتاحة لاتخاذ القرار، تأثير هذا القرار على جوانب أخرى ذات صلة، والعوامل المتعددة التي يجب مراعاتها عند القرار.</a:t>
            </a:r>
          </a:p>
          <a:p>
            <a:pPr algn="just" rtl="1">
              <a:lnSpc>
                <a:spcPct val="200000"/>
              </a:lnSpc>
            </a:pPr>
            <a:r>
              <a:rPr lang="ar-EG" sz="1600" dirty="0">
                <a:solidFill>
                  <a:schemeClr val="accent2">
                    <a:lumMod val="50000"/>
                  </a:schemeClr>
                </a:solidFill>
                <a:latin typeface="Alexandria" pitchFamily="2" charset="-78"/>
                <a:cs typeface="Alexandria" pitchFamily="2" charset="-78"/>
              </a:rPr>
              <a:t>تحديد الحلول الملائمة</a:t>
            </a:r>
          </a:p>
          <a:p>
            <a:pPr algn="just" rtl="1">
              <a:lnSpc>
                <a:spcPct val="200000"/>
              </a:lnSpc>
            </a:pPr>
            <a:r>
              <a:rPr lang="ar-EG" sz="1600" dirty="0">
                <a:latin typeface="Alexandria" pitchFamily="2" charset="-78"/>
                <a:cs typeface="Alexandria" pitchFamily="2" charset="-78"/>
              </a:rPr>
              <a:t>   </a:t>
            </a:r>
            <a:r>
              <a:rPr lang="ar-EG" sz="1400" dirty="0">
                <a:latin typeface="Alexandria" pitchFamily="2" charset="-78"/>
                <a:cs typeface="Alexandria" pitchFamily="2" charset="-78"/>
              </a:rPr>
              <a:t>من المهم تحديد الحلول التي تناسب المشكلة بدقة، وذلك بهدف تحقيق النتائج المرغوبة. ينبغي أن تكون هذه الحلول قائمة على تحليل معمق للمشكلة، مدروسة بعناية لضمان تلبيتها للأهداف ومتطلبات البحث بأكثر الطرق كفاءة وفعالية.</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4438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76687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خطوات التعامل مع مشكلة الدراسة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599190"/>
          </a:xfrm>
          <a:prstGeom prst="rect">
            <a:avLst/>
          </a:prstGeom>
          <a:noFill/>
        </p:spPr>
        <p:txBody>
          <a:bodyPr wrap="square" rtlCol="0">
            <a:spAutoFit/>
          </a:bodyPr>
          <a:lstStyle/>
          <a:p>
            <a:pPr algn="just" rtl="1">
              <a:lnSpc>
                <a:spcPct val="200000"/>
              </a:lnSpc>
            </a:pPr>
            <a:r>
              <a:rPr lang="ar-EG" sz="1600" dirty="0">
                <a:solidFill>
                  <a:schemeClr val="accent2">
                    <a:lumMod val="50000"/>
                  </a:schemeClr>
                </a:solidFill>
                <a:latin typeface="Alexandria" pitchFamily="2" charset="-78"/>
                <a:cs typeface="Alexandria" pitchFamily="2" charset="-78"/>
              </a:rPr>
              <a:t>تحديد الحل الأنسب</a:t>
            </a:r>
          </a:p>
          <a:p>
            <a:pPr algn="just" rtl="1">
              <a:lnSpc>
                <a:spcPct val="200000"/>
              </a:lnSpc>
            </a:pPr>
            <a:r>
              <a:rPr lang="ar-EG" sz="1400" dirty="0">
                <a:latin typeface="Alexandria" pitchFamily="2" charset="-78"/>
                <a:cs typeface="Alexandria" pitchFamily="2" charset="-78"/>
              </a:rPr>
              <a:t>يتطلب الوصول إلى الحل الأنسب لأية مشكلة دراسة متأنية لجميع جوانب وتفاصيل المشكلة، وكذلك فهم الحلول البديلة والتداعيات المحتملة لكل خيار. يجب على الباحث تقييم الحلول المتاحة بناءً على معايير محددة تشمل الفعالية، الكفاءة، التكلفة، والتأثيرات طويلة الأمد، لضمان اختيار الحل الذي يحقق الأهداف بأعلى درجة من النجاعة وأقل تكلفة ممكنة.</a:t>
            </a:r>
          </a:p>
          <a:p>
            <a:pPr algn="just" rtl="1">
              <a:lnSpc>
                <a:spcPct val="200000"/>
              </a:lnSpc>
            </a:pPr>
            <a:r>
              <a:rPr lang="ar-EG" sz="1600" dirty="0">
                <a:latin typeface="Alexandria" pitchFamily="2" charset="-78"/>
                <a:cs typeface="Alexandria" pitchFamily="2" charset="-78"/>
              </a:rPr>
              <a:t> </a:t>
            </a:r>
            <a:r>
              <a:rPr lang="ar-EG" sz="1600" dirty="0">
                <a:solidFill>
                  <a:schemeClr val="accent2">
                    <a:lumMod val="50000"/>
                  </a:schemeClr>
                </a:solidFill>
                <a:latin typeface="Alexandria" pitchFamily="2" charset="-78"/>
                <a:cs typeface="Alexandria" pitchFamily="2" charset="-78"/>
              </a:rPr>
              <a:t>تنفيذ الحل</a:t>
            </a:r>
          </a:p>
          <a:p>
            <a:pPr algn="just" rtl="1">
              <a:lnSpc>
                <a:spcPct val="200000"/>
              </a:lnSpc>
            </a:pPr>
            <a:r>
              <a:rPr lang="ar-EG" sz="1400" dirty="0">
                <a:latin typeface="Alexandria" pitchFamily="2" charset="-78"/>
                <a:cs typeface="Alexandria" pitchFamily="2" charset="-78"/>
              </a:rPr>
              <a:t>بعد تحديد الحل المناسب، يجب تنفيذه بعناية ودقة لضمان مطابقته لحجم وطبيعة المشكلة. يتطلب التنفيذ مهارة في إدارة الموارد والوقت، واستخدام التحليلات الإحصائية الدقيقة لضمان تخفيف الآثار السلبية وتحقيق النتائج المطلوبة بأكفأ طريقة ممكنة. هذا النهج يساعد الباحث على مواصلة العملية البحثية بثقة، معتمدًا على بيانات موثوقة وأساليب تحليلية مثبتة.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3546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76687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خطوات التعامل مع مشكلة الدراسة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1814086"/>
          </a:xfrm>
          <a:prstGeom prst="rect">
            <a:avLst/>
          </a:prstGeom>
          <a:noFill/>
        </p:spPr>
        <p:txBody>
          <a:bodyPr wrap="square" rtlCol="0">
            <a:spAutoFit/>
          </a:bodyPr>
          <a:lstStyle/>
          <a:p>
            <a:pPr algn="just" rtl="1">
              <a:lnSpc>
                <a:spcPct val="200000"/>
              </a:lnSpc>
            </a:pPr>
            <a:r>
              <a:rPr lang="ar-EG" sz="1600" dirty="0">
                <a:solidFill>
                  <a:schemeClr val="accent2">
                    <a:lumMod val="50000"/>
                  </a:schemeClr>
                </a:solidFill>
                <a:latin typeface="Alexandria" pitchFamily="2" charset="-78"/>
                <a:cs typeface="Alexandria" pitchFamily="2" charset="-78"/>
              </a:rPr>
              <a:t>تقييم النتائج</a:t>
            </a:r>
          </a:p>
          <a:p>
            <a:pPr algn="just" rtl="1">
              <a:lnSpc>
                <a:spcPct val="200000"/>
              </a:lnSpc>
            </a:pPr>
            <a:r>
              <a:rPr lang="ar-EG" sz="1400" dirty="0">
                <a:latin typeface="Alexandria" pitchFamily="2" charset="-78"/>
                <a:cs typeface="Alexandria" pitchFamily="2" charset="-78"/>
              </a:rPr>
              <a:t>تُعتبر خطوة التقييم الختامية حاسمة لفهم مدى نجاح الحل في معالجة المشكلة. ينبغي للباحث أن يُجري تقييمًا شاملًا للنتائج، ليس فقط لتحديد ما إذا كانت الأهداف قد تحققت، ولكن أيضًا لتقييم ملاءمة الحل لمواقف مشابهة قد تظهر في المستقبل. يتضمن هذا التقييم مقارنة النتائج مع الدراسات السابقة للحصول على فهم أعمق للمشكلة وللتأكيد على مصداقية وموثوقية الحل المطبق.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3722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F0769-04E9-F53E-75CB-C4A80C7E0E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805874-A02C-389C-40B4-65628A5C414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98EF54D-2DD4-57AD-4EE5-7E339FA38189}"/>
              </a:ext>
            </a:extLst>
          </p:cNvPr>
          <p:cNvSpPr/>
          <p:nvPr/>
        </p:nvSpPr>
        <p:spPr>
          <a:xfrm>
            <a:off x="8607914" y="546619"/>
            <a:ext cx="3853444" cy="57460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42413FE-C1EB-BD36-3E36-922276858869}"/>
              </a:ext>
            </a:extLst>
          </p:cNvPr>
          <p:cNvSpPr/>
          <p:nvPr/>
        </p:nvSpPr>
        <p:spPr>
          <a:xfrm>
            <a:off x="334537" y="962347"/>
            <a:ext cx="11546287" cy="5159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5FA8E7E-7E9C-9CAE-C126-12276468B3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2F78562-83F3-8DA9-CAFB-C96BE7A31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33AB8D2-2DD4-3168-517B-C4B632791574}"/>
              </a:ext>
            </a:extLst>
          </p:cNvPr>
          <p:cNvSpPr txBox="1"/>
          <p:nvPr/>
        </p:nvSpPr>
        <p:spPr>
          <a:xfrm>
            <a:off x="2083236" y="307355"/>
            <a:ext cx="6384072" cy="620683"/>
          </a:xfrm>
          <a:prstGeom prst="rect">
            <a:avLst/>
          </a:prstGeom>
          <a:noFill/>
        </p:spPr>
        <p:txBody>
          <a:bodyPr wrap="square">
            <a:spAutoFit/>
          </a:bodyPr>
          <a:lstStyle/>
          <a:p>
            <a:pPr marL="0" indent="0" algn="r" rtl="1">
              <a:lnSpc>
                <a:spcPts val="4850"/>
              </a:lnSpc>
              <a:buNone/>
            </a:pPr>
            <a:r>
              <a:rPr lang="ar-EG" b="1">
                <a:solidFill>
                  <a:srgbClr val="505468"/>
                </a:solidFill>
                <a:latin typeface="Alexandria" pitchFamily="2" charset="-78"/>
                <a:ea typeface="Instrument Sans Semi Bold" pitchFamily="34" charset="-122"/>
                <a:cs typeface="Alexandria" pitchFamily="2" charset="-78"/>
              </a:rPr>
              <a:t>مثال على صياغة متكاملة</a:t>
            </a:r>
          </a:p>
        </p:txBody>
      </p:sp>
      <p:pic>
        <p:nvPicPr>
          <p:cNvPr id="3" name="Image 0" descr="preencoded.png">
            <a:extLst>
              <a:ext uri="{FF2B5EF4-FFF2-40B4-BE49-F238E27FC236}">
                <a16:creationId xmlns:a16="http://schemas.microsoft.com/office/drawing/2014/main" id="{E106E57C-5473-654B-4F08-34837B969188}"/>
              </a:ext>
            </a:extLst>
          </p:cNvPr>
          <p:cNvPicPr>
            <a:picLocks noChangeAspect="1"/>
          </p:cNvPicPr>
          <p:nvPr/>
        </p:nvPicPr>
        <p:blipFill>
          <a:blip r:embed="rId3"/>
          <a:stretch>
            <a:fillRect/>
          </a:stretch>
        </p:blipFill>
        <p:spPr>
          <a:xfrm>
            <a:off x="5062653" y="1160641"/>
            <a:ext cx="3175389" cy="4763083"/>
          </a:xfrm>
          <a:prstGeom prst="rect">
            <a:avLst/>
          </a:prstGeom>
        </p:spPr>
      </p:pic>
    </p:spTree>
    <p:extLst>
      <p:ext uri="{BB962C8B-B14F-4D97-AF65-F5344CB8AC3E}">
        <p14:creationId xmlns:p14="http://schemas.microsoft.com/office/powerpoint/2010/main" val="42306760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تطبيقات عملية على مصادر الحصول على المشكلات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123" y="1681692"/>
            <a:ext cx="4703926" cy="1004827"/>
          </a:xfrm>
          <a:prstGeom prst="rect">
            <a:avLst/>
          </a:prstGeom>
          <a:noFill/>
        </p:spPr>
        <p:txBody>
          <a:bodyPr wrap="square" rtlCol="0">
            <a:spAutoFit/>
          </a:bodyPr>
          <a:lstStyle/>
          <a:p>
            <a:pPr algn="ctr" rtl="1">
              <a:lnSpc>
                <a:spcPct val="200000"/>
              </a:lnSpc>
            </a:pPr>
            <a:r>
              <a:rPr lang="ar-EG" sz="1600" dirty="0">
                <a:latin typeface="Alexandria" pitchFamily="2" charset="-78"/>
                <a:cs typeface="Alexandria" pitchFamily="2" charset="-78"/>
              </a:rPr>
              <a:t>بنوك المعرفة</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DFDD1FF-A3EA-E7C7-D194-A400006C27EA}"/>
              </a:ext>
            </a:extLst>
          </p:cNvPr>
          <p:cNvPicPr>
            <a:picLocks noChangeAspect="1"/>
          </p:cNvPicPr>
          <p:nvPr/>
        </p:nvPicPr>
        <p:blipFill rotWithShape="1">
          <a:blip r:embed="rId3"/>
          <a:srcRect t="16158" r="3730" b="20083"/>
          <a:stretch/>
        </p:blipFill>
        <p:spPr>
          <a:xfrm>
            <a:off x="7253591" y="2323298"/>
            <a:ext cx="3795873" cy="1413403"/>
          </a:xfrm>
          <a:prstGeom prst="rect">
            <a:avLst/>
          </a:prstGeom>
        </p:spPr>
      </p:pic>
      <p:pic>
        <p:nvPicPr>
          <p:cNvPr id="2" name="Picture 1">
            <a:extLst>
              <a:ext uri="{FF2B5EF4-FFF2-40B4-BE49-F238E27FC236}">
                <a16:creationId xmlns:a16="http://schemas.microsoft.com/office/drawing/2014/main" id="{882F586F-FF49-E5B6-F7F7-8F0BBC748E61}"/>
              </a:ext>
            </a:extLst>
          </p:cNvPr>
          <p:cNvPicPr>
            <a:picLocks noChangeAspect="1"/>
          </p:cNvPicPr>
          <p:nvPr/>
        </p:nvPicPr>
        <p:blipFill>
          <a:blip r:embed="rId4"/>
          <a:stretch>
            <a:fillRect/>
          </a:stretch>
        </p:blipFill>
        <p:spPr>
          <a:xfrm>
            <a:off x="617280" y="2082669"/>
            <a:ext cx="4958680" cy="1894660"/>
          </a:xfrm>
          <a:prstGeom prst="rect">
            <a:avLst/>
          </a:prstGeom>
        </p:spPr>
      </p:pic>
      <p:pic>
        <p:nvPicPr>
          <p:cNvPr id="9" name="Picture 8">
            <a:extLst>
              <a:ext uri="{FF2B5EF4-FFF2-40B4-BE49-F238E27FC236}">
                <a16:creationId xmlns:a16="http://schemas.microsoft.com/office/drawing/2014/main" id="{6694086D-D8BC-60F6-9335-F8D8E236EE30}"/>
              </a:ext>
            </a:extLst>
          </p:cNvPr>
          <p:cNvPicPr>
            <a:picLocks noChangeAspect="1"/>
          </p:cNvPicPr>
          <p:nvPr/>
        </p:nvPicPr>
        <p:blipFill>
          <a:blip r:embed="rId5"/>
          <a:stretch>
            <a:fillRect/>
          </a:stretch>
        </p:blipFill>
        <p:spPr>
          <a:xfrm>
            <a:off x="6629122" y="4076890"/>
            <a:ext cx="4703927" cy="1714680"/>
          </a:xfrm>
          <a:prstGeom prst="rect">
            <a:avLst/>
          </a:prstGeom>
        </p:spPr>
      </p:pic>
      <p:pic>
        <p:nvPicPr>
          <p:cNvPr id="11" name="Picture 10">
            <a:extLst>
              <a:ext uri="{FF2B5EF4-FFF2-40B4-BE49-F238E27FC236}">
                <a16:creationId xmlns:a16="http://schemas.microsoft.com/office/drawing/2014/main" id="{C3ECA630-3C85-9DE6-FA1A-2BF57A6D5135}"/>
              </a:ext>
            </a:extLst>
          </p:cNvPr>
          <p:cNvPicPr>
            <a:picLocks noChangeAspect="1"/>
          </p:cNvPicPr>
          <p:nvPr/>
        </p:nvPicPr>
        <p:blipFill>
          <a:blip r:embed="rId6"/>
          <a:stretch>
            <a:fillRect/>
          </a:stretch>
        </p:blipFill>
        <p:spPr>
          <a:xfrm>
            <a:off x="1352747" y="4060382"/>
            <a:ext cx="4081799" cy="1836651"/>
          </a:xfrm>
          <a:prstGeom prst="rect">
            <a:avLst/>
          </a:prstGeom>
        </p:spPr>
      </p:pic>
    </p:spTree>
    <p:extLst>
      <p:ext uri="{BB962C8B-B14F-4D97-AF65-F5344CB8AC3E}">
        <p14:creationId xmlns:p14="http://schemas.microsoft.com/office/powerpoint/2010/main" val="826094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6C3D7B-44F0-453D-E218-1882382080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0BB8D2-7A92-6C09-DAF5-70A674BB3E32}"/>
              </a:ext>
            </a:extLst>
          </p:cNvPr>
          <p:cNvSpPr/>
          <p:nvPr/>
        </p:nvSpPr>
        <p:spPr>
          <a:xfrm>
            <a:off x="278780" y="1425399"/>
            <a:ext cx="11602045" cy="46305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 name="TextBox 2">
            <a:extLst>
              <a:ext uri="{FF2B5EF4-FFF2-40B4-BE49-F238E27FC236}">
                <a16:creationId xmlns:a16="http://schemas.microsoft.com/office/drawing/2014/main" id="{56C1D0B3-2C96-17CF-387E-BD682A347CDE}"/>
              </a:ext>
            </a:extLst>
          </p:cNvPr>
          <p:cNvSpPr txBox="1"/>
          <p:nvPr/>
        </p:nvSpPr>
        <p:spPr>
          <a:xfrm>
            <a:off x="3272244" y="213946"/>
            <a:ext cx="5917953" cy="501932"/>
          </a:xfrm>
          <a:prstGeom prst="rect">
            <a:avLst/>
          </a:prstGeom>
          <a:noFill/>
        </p:spPr>
        <p:txBody>
          <a:bodyPr wrap="square" rtlCol="0">
            <a:spAutoFit/>
          </a:bodyPr>
          <a:lstStyle/>
          <a:p>
            <a:pPr algn="ctr" rtl="1">
              <a:lnSpc>
                <a:spcPct val="150000"/>
              </a:lnSpc>
            </a:pPr>
            <a:r>
              <a:rPr lang="ar-EG" sz="2000" b="1">
                <a:solidFill>
                  <a:srgbClr val="00B0F0"/>
                </a:solidFill>
                <a:latin typeface="Alexandria" pitchFamily="2" charset="-78"/>
                <a:cs typeface="Alexandria" pitchFamily="2" charset="-78"/>
              </a:rPr>
              <a:t>الخاتمة</a:t>
            </a:r>
            <a:endParaRPr lang="en-US" sz="2000" b="1" dirty="0">
              <a:solidFill>
                <a:srgbClr val="00B0F0"/>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D3F1305-3B28-5C09-BB02-8CF92C40DFEA}"/>
              </a:ext>
            </a:extLst>
          </p:cNvPr>
          <p:cNvSpPr/>
          <p:nvPr/>
        </p:nvSpPr>
        <p:spPr>
          <a:xfrm>
            <a:off x="949765" y="2139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249518-4B3D-1DA7-348D-E5E501F1B506}"/>
              </a:ext>
            </a:extLst>
          </p:cNvPr>
          <p:cNvSpPr txBox="1"/>
          <p:nvPr/>
        </p:nvSpPr>
        <p:spPr>
          <a:xfrm>
            <a:off x="1134582" y="2250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C0F848-BAB6-E947-4D04-8D764C5E41E2}"/>
              </a:ext>
            </a:extLst>
          </p:cNvPr>
          <p:cNvSpPr txBox="1"/>
          <p:nvPr/>
        </p:nvSpPr>
        <p:spPr>
          <a:xfrm>
            <a:off x="1168879" y="472906"/>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79423C2-91B5-DA0B-C9EF-025C885BC6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1C9064E-C129-57C3-81A2-7E42AEE09B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 5">
            <a:extLst>
              <a:ext uri="{FF2B5EF4-FFF2-40B4-BE49-F238E27FC236}">
                <a16:creationId xmlns:a16="http://schemas.microsoft.com/office/drawing/2014/main" id="{AA7B04B5-B0A0-0131-9881-B257D068E0A8}"/>
              </a:ext>
            </a:extLst>
          </p:cNvPr>
          <p:cNvSpPr/>
          <p:nvPr/>
        </p:nvSpPr>
        <p:spPr>
          <a:xfrm>
            <a:off x="7769670" y="2756242"/>
            <a:ext cx="2481858" cy="202644"/>
          </a:xfrm>
          <a:prstGeom prst="rect">
            <a:avLst/>
          </a:prstGeom>
          <a:noFill/>
          <a:ln/>
        </p:spPr>
        <p:txBody>
          <a:bodyPr wrap="none" lIns="0" tIns="0" rIns="0" bIns="0" rtlCol="0" anchor="t"/>
          <a:lstStyle/>
          <a:p>
            <a:pPr marL="0" indent="0" algn="r" rtl="1">
              <a:lnSpc>
                <a:spcPct val="150000"/>
              </a:lnSpc>
              <a:buNone/>
            </a:pPr>
            <a:endParaRPr lang="en-US" sz="1600" dirty="0">
              <a:latin typeface="Alexandria" pitchFamily="2" charset="-78"/>
              <a:cs typeface="Alexandria" pitchFamily="2" charset="-78"/>
            </a:endParaRPr>
          </a:p>
        </p:txBody>
      </p:sp>
      <p:sp>
        <p:nvSpPr>
          <p:cNvPr id="19" name="Text 12">
            <a:extLst>
              <a:ext uri="{FF2B5EF4-FFF2-40B4-BE49-F238E27FC236}">
                <a16:creationId xmlns:a16="http://schemas.microsoft.com/office/drawing/2014/main" id="{82A3C61E-D074-3569-5DF1-F3CC43B872F5}"/>
              </a:ext>
            </a:extLst>
          </p:cNvPr>
          <p:cNvSpPr/>
          <p:nvPr/>
        </p:nvSpPr>
        <p:spPr>
          <a:xfrm>
            <a:off x="-2123114" y="5250482"/>
            <a:ext cx="12374642" cy="197168"/>
          </a:xfrm>
          <a:prstGeom prst="rect">
            <a:avLst/>
          </a:prstGeom>
          <a:noFill/>
          <a:ln/>
        </p:spPr>
        <p:txBody>
          <a:bodyPr wrap="none" lIns="0" tIns="0" rIns="0" bIns="0" rtlCol="0" anchor="t"/>
          <a:lstStyle/>
          <a:p>
            <a:pPr marL="0" indent="0" algn="r" rtl="1">
              <a:lnSpc>
                <a:spcPct val="150000"/>
              </a:lnSpc>
              <a:buNone/>
            </a:pPr>
            <a:endParaRPr lang="en-US" sz="1600"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BF53508C-FF06-E90D-029E-F267A3F198C8}"/>
              </a:ext>
            </a:extLst>
          </p:cNvPr>
          <p:cNvGrpSpPr/>
          <p:nvPr/>
        </p:nvGrpSpPr>
        <p:grpSpPr>
          <a:xfrm>
            <a:off x="278780" y="1425399"/>
            <a:ext cx="11320151" cy="4406689"/>
            <a:chOff x="793790" y="2588181"/>
            <a:chExt cx="13042821" cy="4070152"/>
          </a:xfrm>
        </p:grpSpPr>
        <p:sp>
          <p:nvSpPr>
            <p:cNvPr id="9" name="Shape 1">
              <a:extLst>
                <a:ext uri="{FF2B5EF4-FFF2-40B4-BE49-F238E27FC236}">
                  <a16:creationId xmlns:a16="http://schemas.microsoft.com/office/drawing/2014/main" id="{630DBF98-A1BD-E884-C2DE-48189B2206DF}"/>
                </a:ext>
              </a:extLst>
            </p:cNvPr>
            <p:cNvSpPr/>
            <p:nvPr/>
          </p:nvSpPr>
          <p:spPr>
            <a:xfrm>
              <a:off x="9621322" y="2588181"/>
              <a:ext cx="4215289" cy="1824276"/>
            </a:xfrm>
            <a:prstGeom prst="roundRect">
              <a:avLst>
                <a:gd name="adj" fmla="val 4569"/>
              </a:avLst>
            </a:prstGeom>
            <a:solidFill>
              <a:srgbClr val="FFFFFF">
                <a:alpha val="95000"/>
              </a:srgbClr>
            </a:solidFill>
            <a:ln w="22860">
              <a:solidFill>
                <a:srgbClr val="C8C9CF"/>
              </a:solidFill>
              <a:prstDash val="solid"/>
            </a:ln>
          </p:spPr>
          <p:txBody>
            <a:bodyPr/>
            <a:lstStyle/>
            <a:p>
              <a:endParaRPr lang="en-US" sz="1600">
                <a:latin typeface="Alexandria" pitchFamily="2" charset="-78"/>
                <a:cs typeface="Alexandria" pitchFamily="2" charset="-78"/>
              </a:endParaRPr>
            </a:p>
          </p:txBody>
        </p:sp>
        <p:sp>
          <p:nvSpPr>
            <p:cNvPr id="11" name="Text 2">
              <a:extLst>
                <a:ext uri="{FF2B5EF4-FFF2-40B4-BE49-F238E27FC236}">
                  <a16:creationId xmlns:a16="http://schemas.microsoft.com/office/drawing/2014/main" id="{6582AE1C-1241-0043-4702-95FB3D0C6E4E}"/>
                </a:ext>
              </a:extLst>
            </p:cNvPr>
            <p:cNvSpPr/>
            <p:nvPr/>
          </p:nvSpPr>
          <p:spPr>
            <a:xfrm>
              <a:off x="11134487" y="2809399"/>
              <a:ext cx="2480905" cy="310158"/>
            </a:xfrm>
            <a:prstGeom prst="rect">
              <a:avLst/>
            </a:prstGeom>
            <a:noFill/>
            <a:ln/>
          </p:spPr>
          <p:txBody>
            <a:bodyPr wrap="none" lIns="0" tIns="0" rIns="0" bIns="0" rtlCol="0" anchor="t"/>
            <a:lstStyle/>
            <a:p>
              <a:pPr marL="0" indent="0" algn="r"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١. الفهم الدقيق للمفاهيم</a:t>
              </a:r>
              <a:endParaRPr lang="en-US" sz="1600" dirty="0">
                <a:latin typeface="Alexandria" pitchFamily="2" charset="-78"/>
                <a:cs typeface="Alexandria" pitchFamily="2" charset="-78"/>
              </a:endParaRPr>
            </a:p>
          </p:txBody>
        </p:sp>
        <p:sp>
          <p:nvSpPr>
            <p:cNvPr id="12" name="Text 3">
              <a:extLst>
                <a:ext uri="{FF2B5EF4-FFF2-40B4-BE49-F238E27FC236}">
                  <a16:creationId xmlns:a16="http://schemas.microsoft.com/office/drawing/2014/main" id="{5D0C82FB-7110-6E2D-8224-2B7272F13B38}"/>
                </a:ext>
              </a:extLst>
            </p:cNvPr>
            <p:cNvSpPr/>
            <p:nvPr/>
          </p:nvSpPr>
          <p:spPr>
            <a:xfrm>
              <a:off x="9842540" y="3238619"/>
              <a:ext cx="3772853" cy="1218616"/>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تعلمنا التمييز الدقيق بين المشكلة والظاهرة والإشكالية والقضية، وأهمية هذا التمييز في ضبط البحث منهجياً.</a:t>
              </a:r>
              <a:endParaRPr lang="en-US" sz="1600" dirty="0">
                <a:latin typeface="Alexandria" pitchFamily="2" charset="-78"/>
                <a:cs typeface="Alexandria" pitchFamily="2" charset="-78"/>
              </a:endParaRPr>
            </a:p>
          </p:txBody>
        </p:sp>
        <p:sp>
          <p:nvSpPr>
            <p:cNvPr id="13" name="Shape 4">
              <a:extLst>
                <a:ext uri="{FF2B5EF4-FFF2-40B4-BE49-F238E27FC236}">
                  <a16:creationId xmlns:a16="http://schemas.microsoft.com/office/drawing/2014/main" id="{F06E71AF-4C21-BCC7-A462-C89018D557B5}"/>
                </a:ext>
              </a:extLst>
            </p:cNvPr>
            <p:cNvSpPr/>
            <p:nvPr/>
          </p:nvSpPr>
          <p:spPr>
            <a:xfrm>
              <a:off x="5207556" y="2588181"/>
              <a:ext cx="4215408" cy="1824276"/>
            </a:xfrm>
            <a:prstGeom prst="roundRect">
              <a:avLst>
                <a:gd name="adj" fmla="val 4569"/>
              </a:avLst>
            </a:prstGeom>
            <a:solidFill>
              <a:srgbClr val="FFFFFF">
                <a:alpha val="95000"/>
              </a:srgbClr>
            </a:solidFill>
            <a:ln w="22860">
              <a:solidFill>
                <a:srgbClr val="C8C9CF"/>
              </a:solidFill>
              <a:prstDash val="solid"/>
            </a:ln>
          </p:spPr>
          <p:txBody>
            <a:bodyPr/>
            <a:lstStyle/>
            <a:p>
              <a:endParaRPr lang="en-US" sz="1600">
                <a:latin typeface="Alexandria" pitchFamily="2" charset="-78"/>
                <a:cs typeface="Alexandria" pitchFamily="2" charset="-78"/>
              </a:endParaRPr>
            </a:p>
          </p:txBody>
        </p:sp>
        <p:sp>
          <p:nvSpPr>
            <p:cNvPr id="14" name="Text 5">
              <a:extLst>
                <a:ext uri="{FF2B5EF4-FFF2-40B4-BE49-F238E27FC236}">
                  <a16:creationId xmlns:a16="http://schemas.microsoft.com/office/drawing/2014/main" id="{0A730F29-E30C-E82D-8AA2-614F616709A0}"/>
                </a:ext>
              </a:extLst>
            </p:cNvPr>
            <p:cNvSpPr/>
            <p:nvPr/>
          </p:nvSpPr>
          <p:spPr>
            <a:xfrm>
              <a:off x="6720840" y="2809399"/>
              <a:ext cx="2480905" cy="310158"/>
            </a:xfrm>
            <a:prstGeom prst="rect">
              <a:avLst/>
            </a:prstGeom>
            <a:noFill/>
            <a:ln/>
          </p:spPr>
          <p:txBody>
            <a:bodyPr wrap="none" lIns="0" tIns="0" rIns="0" bIns="0" rtlCol="0" anchor="t"/>
            <a:lstStyle/>
            <a:p>
              <a:pPr marL="0" indent="0" algn="r"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٢. أهمية الاختيار الدقيق</a:t>
              </a:r>
              <a:endParaRPr lang="en-US" sz="1600"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C8BAB59D-2F9D-19E5-5B71-7AC33F32C2C5}"/>
                </a:ext>
              </a:extLst>
            </p:cNvPr>
            <p:cNvSpPr/>
            <p:nvPr/>
          </p:nvSpPr>
          <p:spPr>
            <a:xfrm>
              <a:off x="5428773" y="3238618"/>
              <a:ext cx="3772972" cy="1052306"/>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المشكلة البحثية الجيدة هي أساس البحث الناجح. يجب أن تكون واضحة ومحددة وقابلة للبحث وذات أهمية علمية واجتماعية.</a:t>
              </a:r>
              <a:endParaRPr lang="en-US" sz="1600" dirty="0">
                <a:latin typeface="Alexandria" pitchFamily="2" charset="-78"/>
                <a:cs typeface="Alexandria" pitchFamily="2" charset="-78"/>
              </a:endParaRPr>
            </a:p>
          </p:txBody>
        </p:sp>
        <p:sp>
          <p:nvSpPr>
            <p:cNvPr id="16" name="Shape 7">
              <a:extLst>
                <a:ext uri="{FF2B5EF4-FFF2-40B4-BE49-F238E27FC236}">
                  <a16:creationId xmlns:a16="http://schemas.microsoft.com/office/drawing/2014/main" id="{35BC5793-E1DC-017D-2FEA-EF7401D981F5}"/>
                </a:ext>
              </a:extLst>
            </p:cNvPr>
            <p:cNvSpPr/>
            <p:nvPr/>
          </p:nvSpPr>
          <p:spPr>
            <a:xfrm>
              <a:off x="793909" y="2588181"/>
              <a:ext cx="4215289" cy="1824276"/>
            </a:xfrm>
            <a:prstGeom prst="roundRect">
              <a:avLst>
                <a:gd name="adj" fmla="val 4569"/>
              </a:avLst>
            </a:prstGeom>
            <a:solidFill>
              <a:srgbClr val="FFFFFF">
                <a:alpha val="95000"/>
              </a:srgbClr>
            </a:solidFill>
            <a:ln w="22860">
              <a:solidFill>
                <a:srgbClr val="C8C9CF"/>
              </a:solidFill>
              <a:prstDash val="solid"/>
            </a:ln>
          </p:spPr>
          <p:txBody>
            <a:bodyPr/>
            <a:lstStyle/>
            <a:p>
              <a:endParaRPr lang="en-US" sz="1600">
                <a:latin typeface="Alexandria" pitchFamily="2" charset="-78"/>
                <a:cs typeface="Alexandria" pitchFamily="2" charset="-78"/>
              </a:endParaRPr>
            </a:p>
          </p:txBody>
        </p:sp>
        <p:sp>
          <p:nvSpPr>
            <p:cNvPr id="17" name="Text 8">
              <a:extLst>
                <a:ext uri="{FF2B5EF4-FFF2-40B4-BE49-F238E27FC236}">
                  <a16:creationId xmlns:a16="http://schemas.microsoft.com/office/drawing/2014/main" id="{7BB125E6-BA00-389A-DB32-4795F39A1F72}"/>
                </a:ext>
              </a:extLst>
            </p:cNvPr>
            <p:cNvSpPr/>
            <p:nvPr/>
          </p:nvSpPr>
          <p:spPr>
            <a:xfrm>
              <a:off x="2307074" y="2809399"/>
              <a:ext cx="2480905" cy="310158"/>
            </a:xfrm>
            <a:prstGeom prst="rect">
              <a:avLst/>
            </a:prstGeom>
            <a:noFill/>
            <a:ln/>
          </p:spPr>
          <p:txBody>
            <a:bodyPr wrap="none" lIns="0" tIns="0" rIns="0" bIns="0" rtlCol="0" anchor="t"/>
            <a:lstStyle/>
            <a:p>
              <a:pPr marL="0" indent="0" algn="r"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٣. التحقق من المصادر</a:t>
              </a:r>
              <a:endParaRPr lang="en-US" sz="1600" dirty="0">
                <a:latin typeface="Alexandria" pitchFamily="2" charset="-78"/>
                <a:cs typeface="Alexandria" pitchFamily="2" charset="-78"/>
              </a:endParaRPr>
            </a:p>
          </p:txBody>
        </p:sp>
        <p:sp>
          <p:nvSpPr>
            <p:cNvPr id="18" name="Text 9">
              <a:extLst>
                <a:ext uri="{FF2B5EF4-FFF2-40B4-BE49-F238E27FC236}">
                  <a16:creationId xmlns:a16="http://schemas.microsoft.com/office/drawing/2014/main" id="{DAE6D0B0-22C1-0771-CBF2-F1C0599318CC}"/>
                </a:ext>
              </a:extLst>
            </p:cNvPr>
            <p:cNvSpPr/>
            <p:nvPr/>
          </p:nvSpPr>
          <p:spPr>
            <a:xfrm>
              <a:off x="1015127" y="3238619"/>
              <a:ext cx="3772853" cy="1016267"/>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قبل الالتزام بمشكلة بحثية، يجب التأكد من توفر المصادر والبيانات والأدوات اللازمة لدراستها.</a:t>
              </a:r>
              <a:endParaRPr lang="en-US" sz="1600" dirty="0">
                <a:latin typeface="Alexandria" pitchFamily="2" charset="-78"/>
                <a:cs typeface="Alexandria" pitchFamily="2" charset="-78"/>
              </a:endParaRPr>
            </a:p>
          </p:txBody>
        </p:sp>
        <p:sp>
          <p:nvSpPr>
            <p:cNvPr id="20" name="Shape 10">
              <a:extLst>
                <a:ext uri="{FF2B5EF4-FFF2-40B4-BE49-F238E27FC236}">
                  <a16:creationId xmlns:a16="http://schemas.microsoft.com/office/drawing/2014/main" id="{96DDF43A-99B3-18DA-9FC6-2DD530EB1101}"/>
                </a:ext>
              </a:extLst>
            </p:cNvPr>
            <p:cNvSpPr/>
            <p:nvPr/>
          </p:nvSpPr>
          <p:spPr>
            <a:xfrm>
              <a:off x="7414498" y="4610814"/>
              <a:ext cx="6422112" cy="1506736"/>
            </a:xfrm>
            <a:prstGeom prst="roundRect">
              <a:avLst>
                <a:gd name="adj" fmla="val 5532"/>
              </a:avLst>
            </a:prstGeom>
            <a:solidFill>
              <a:srgbClr val="FFFFFF">
                <a:alpha val="95000"/>
              </a:srgbClr>
            </a:solidFill>
            <a:ln w="22860">
              <a:solidFill>
                <a:srgbClr val="C8C9CF"/>
              </a:solidFill>
              <a:prstDash val="solid"/>
            </a:ln>
          </p:spPr>
          <p:txBody>
            <a:bodyPr/>
            <a:lstStyle/>
            <a:p>
              <a:endParaRPr lang="en-US" sz="1600">
                <a:latin typeface="Alexandria" pitchFamily="2" charset="-78"/>
                <a:cs typeface="Alexandria" pitchFamily="2" charset="-78"/>
              </a:endParaRPr>
            </a:p>
          </p:txBody>
        </p:sp>
        <p:sp>
          <p:nvSpPr>
            <p:cNvPr id="21" name="Text 11">
              <a:extLst>
                <a:ext uri="{FF2B5EF4-FFF2-40B4-BE49-F238E27FC236}">
                  <a16:creationId xmlns:a16="http://schemas.microsoft.com/office/drawing/2014/main" id="{50F7E943-38D2-709A-569B-1B28EB16E61A}"/>
                </a:ext>
              </a:extLst>
            </p:cNvPr>
            <p:cNvSpPr/>
            <p:nvPr/>
          </p:nvSpPr>
          <p:spPr>
            <a:xfrm>
              <a:off x="11134487" y="4832033"/>
              <a:ext cx="2480905" cy="310158"/>
            </a:xfrm>
            <a:prstGeom prst="rect">
              <a:avLst/>
            </a:prstGeom>
            <a:noFill/>
            <a:ln/>
          </p:spPr>
          <p:txBody>
            <a:bodyPr wrap="none" lIns="0" tIns="0" rIns="0" bIns="0" rtlCol="0" anchor="t"/>
            <a:lstStyle/>
            <a:p>
              <a:pPr marL="0" indent="0" algn="r"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٤. الضبط المنهجي</a:t>
              </a:r>
              <a:endParaRPr lang="en-US" sz="1600" dirty="0">
                <a:latin typeface="Alexandria" pitchFamily="2" charset="-78"/>
                <a:cs typeface="Alexandria" pitchFamily="2" charset="-78"/>
              </a:endParaRPr>
            </a:p>
          </p:txBody>
        </p:sp>
        <p:sp>
          <p:nvSpPr>
            <p:cNvPr id="22" name="Text 12">
              <a:extLst>
                <a:ext uri="{FF2B5EF4-FFF2-40B4-BE49-F238E27FC236}">
                  <a16:creationId xmlns:a16="http://schemas.microsoft.com/office/drawing/2014/main" id="{ABF9EF65-38EB-7E0F-1BF4-0D3C6F149C86}"/>
                </a:ext>
              </a:extLst>
            </p:cNvPr>
            <p:cNvSpPr/>
            <p:nvPr/>
          </p:nvSpPr>
          <p:spPr>
            <a:xfrm>
              <a:off x="7635716" y="5261253"/>
              <a:ext cx="5979676" cy="824110"/>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ضبط المشكلة منهجياً يعني تحديدها بدقة، وصياغتها بوضوح، وربطها بأسئلة البحث وأهدافه، والتأكد من قابليتها للبحث.</a:t>
              </a:r>
              <a:endParaRPr lang="en-US" sz="1600" dirty="0">
                <a:latin typeface="Alexandria" pitchFamily="2" charset="-78"/>
                <a:cs typeface="Alexandria" pitchFamily="2" charset="-78"/>
              </a:endParaRPr>
            </a:p>
          </p:txBody>
        </p:sp>
        <p:sp>
          <p:nvSpPr>
            <p:cNvPr id="23" name="Shape 13">
              <a:extLst>
                <a:ext uri="{FF2B5EF4-FFF2-40B4-BE49-F238E27FC236}">
                  <a16:creationId xmlns:a16="http://schemas.microsoft.com/office/drawing/2014/main" id="{45A5392E-3027-C4DE-ED74-ADB3A7715BF4}"/>
                </a:ext>
              </a:extLst>
            </p:cNvPr>
            <p:cNvSpPr/>
            <p:nvPr/>
          </p:nvSpPr>
          <p:spPr>
            <a:xfrm>
              <a:off x="793909" y="4610814"/>
              <a:ext cx="6422231" cy="1506736"/>
            </a:xfrm>
            <a:prstGeom prst="roundRect">
              <a:avLst>
                <a:gd name="adj" fmla="val 5532"/>
              </a:avLst>
            </a:prstGeom>
            <a:solidFill>
              <a:srgbClr val="FFFFFF">
                <a:alpha val="95000"/>
              </a:srgbClr>
            </a:solidFill>
            <a:ln w="22860">
              <a:solidFill>
                <a:srgbClr val="C8C9CF"/>
              </a:solidFill>
              <a:prstDash val="solid"/>
            </a:ln>
          </p:spPr>
          <p:txBody>
            <a:bodyPr/>
            <a:lstStyle/>
            <a:p>
              <a:endParaRPr lang="en-US" sz="1600">
                <a:latin typeface="Alexandria" pitchFamily="2" charset="-78"/>
                <a:cs typeface="Alexandria" pitchFamily="2" charset="-78"/>
              </a:endParaRPr>
            </a:p>
          </p:txBody>
        </p:sp>
        <p:sp>
          <p:nvSpPr>
            <p:cNvPr id="24" name="Text 14">
              <a:extLst>
                <a:ext uri="{FF2B5EF4-FFF2-40B4-BE49-F238E27FC236}">
                  <a16:creationId xmlns:a16="http://schemas.microsoft.com/office/drawing/2014/main" id="{460D161B-AFC8-984A-C09C-384B5D53DD99}"/>
                </a:ext>
              </a:extLst>
            </p:cNvPr>
            <p:cNvSpPr/>
            <p:nvPr/>
          </p:nvSpPr>
          <p:spPr>
            <a:xfrm>
              <a:off x="4514017" y="4832033"/>
              <a:ext cx="2480905" cy="310158"/>
            </a:xfrm>
            <a:prstGeom prst="rect">
              <a:avLst/>
            </a:prstGeom>
            <a:noFill/>
            <a:ln/>
          </p:spPr>
          <p:txBody>
            <a:bodyPr wrap="none" lIns="0" tIns="0" rIns="0" bIns="0" rtlCol="0" anchor="t"/>
            <a:lstStyle/>
            <a:p>
              <a:pPr marL="0" indent="0" algn="r" rtl="1">
                <a:lnSpc>
                  <a:spcPts val="2400"/>
                </a:lnSpc>
                <a:buNone/>
              </a:pPr>
              <a:r>
                <a:rPr lang="en-US" sz="1600" dirty="0">
                  <a:solidFill>
                    <a:srgbClr val="5B5F71"/>
                  </a:solidFill>
                  <a:latin typeface="Alexandria" pitchFamily="2" charset="-78"/>
                  <a:ea typeface="Instrument Sans Semi Bold" pitchFamily="34" charset="-122"/>
                  <a:cs typeface="Alexandria" pitchFamily="2" charset="-78"/>
                </a:rPr>
                <a:t>٥. تجنب الأخطاء الشائعة</a:t>
              </a:r>
              <a:endParaRPr lang="en-US" sz="1600" dirty="0">
                <a:latin typeface="Alexandria" pitchFamily="2" charset="-78"/>
                <a:cs typeface="Alexandria" pitchFamily="2" charset="-78"/>
              </a:endParaRPr>
            </a:p>
          </p:txBody>
        </p:sp>
        <p:sp>
          <p:nvSpPr>
            <p:cNvPr id="26" name="Text 15">
              <a:extLst>
                <a:ext uri="{FF2B5EF4-FFF2-40B4-BE49-F238E27FC236}">
                  <a16:creationId xmlns:a16="http://schemas.microsoft.com/office/drawing/2014/main" id="{F14876BD-36D2-8956-5723-F656A34CA719}"/>
                </a:ext>
              </a:extLst>
            </p:cNvPr>
            <p:cNvSpPr/>
            <p:nvPr/>
          </p:nvSpPr>
          <p:spPr>
            <a:xfrm>
              <a:off x="1015127" y="5261253"/>
              <a:ext cx="5979796" cy="917486"/>
            </a:xfrm>
            <a:prstGeom prst="rect">
              <a:avLst/>
            </a:prstGeom>
            <a:noFill/>
            <a:ln/>
          </p:spPr>
          <p:txBody>
            <a:bodyPr wrap="square" lIns="0" tIns="0" rIns="0" bIns="0" rtlCol="0" anchor="t"/>
            <a:lstStyle/>
            <a:p>
              <a:pPr marL="0" indent="0" algn="just"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تعرفنا على أخطاء شائعة مثل: الاتساع المفرط، الخلط بين المفاهيم، نقص المصادر، العمل بمعزل عن التوجيه، وعدم التوازن في تناول المشكلة.</a:t>
              </a:r>
              <a:endParaRPr lang="en-US" sz="1600" dirty="0">
                <a:latin typeface="Alexandria" pitchFamily="2" charset="-78"/>
                <a:cs typeface="Alexandria" pitchFamily="2" charset="-78"/>
              </a:endParaRPr>
            </a:p>
          </p:txBody>
        </p:sp>
        <p:sp>
          <p:nvSpPr>
            <p:cNvPr id="27" name="Text 16">
              <a:extLst>
                <a:ext uri="{FF2B5EF4-FFF2-40B4-BE49-F238E27FC236}">
                  <a16:creationId xmlns:a16="http://schemas.microsoft.com/office/drawing/2014/main" id="{65F1E0E7-7EA1-15BA-FDAE-7DF7CAA8E266}"/>
                </a:ext>
              </a:extLst>
            </p:cNvPr>
            <p:cNvSpPr/>
            <p:nvPr/>
          </p:nvSpPr>
          <p:spPr>
            <a:xfrm>
              <a:off x="793790" y="6340793"/>
              <a:ext cx="13042821" cy="317540"/>
            </a:xfrm>
            <a:prstGeom prst="rect">
              <a:avLst/>
            </a:prstGeom>
            <a:noFill/>
            <a:ln/>
          </p:spPr>
          <p:txBody>
            <a:bodyPr wrap="none" lIns="0" tIns="0" rIns="0" bIns="0" rtlCol="0" anchor="t"/>
            <a:lstStyle/>
            <a:p>
              <a:pPr marL="0" indent="0" algn="r" rtl="1">
                <a:lnSpc>
                  <a:spcPts val="2500"/>
                </a:lnSpc>
                <a:buNone/>
              </a:pPr>
              <a:r>
                <a:rPr lang="en-US" sz="1600" dirty="0">
                  <a:solidFill>
                    <a:srgbClr val="5B5F71"/>
                  </a:solidFill>
                  <a:latin typeface="Alexandria" pitchFamily="2" charset="-78"/>
                  <a:ea typeface="Instrument Sans Medium" pitchFamily="34" charset="-122"/>
                  <a:cs typeface="Alexandria" pitchFamily="2" charset="-78"/>
                </a:rPr>
                <a:t>هذه النقاط الخمس تشكل العمود الفقري لعملية اختيار مشكلة بحثية ناجحة</a:t>
              </a:r>
              <a:r>
                <a:rPr lang="en-US" sz="1600">
                  <a:solidFill>
                    <a:srgbClr val="5B5F71"/>
                  </a:solidFill>
                  <a:latin typeface="Alexandria" pitchFamily="2" charset="-78"/>
                  <a:ea typeface="Instrument Sans Medium" pitchFamily="34" charset="-122"/>
                  <a:cs typeface="Alexandria" pitchFamily="2" charset="-78"/>
                </a:rPr>
                <a:t>. </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2591039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746" y="2155119"/>
            <a:ext cx="10668000" cy="3476080"/>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بسام عبد الرحمن المشاقبة (2014). مناهج البحث الإعلامي وتحليل الخطاب. عمان: دار أسامة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سعيد محمد المصري (2005). طرق ومناهج البحث العلمي، الإسكندرية: دار الحوري للطباعة.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شيماء ذو الفقار زغيب (2009). مناهج البحث والاستخدامات الإحصائية في الدراسات الإعلامية، القاهرة: الدار المصرية اللبنانية.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طه عبد العاطي نجم (2015). مناهج البحث الإعلامي. الإسكندرية: دار كلمة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متولي نقيب (2008). مهارات البحث عن المعلومات وإعداد البحوث في البيئة الرقمية، القاهرة: الدار المصرية اللبنانية للنشر.</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زيدان عمر (2002). البحث العلمي ومناهجه وتقنياته، القاهرة: الهيئة المصرية العامة للكتاب.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عبد الحميد (12000). البحث العلمي في الدراسات الإعلامية، القاهرة: عالم الكتب..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مصطفي حميد الطائي (2007). منهج البحث العلمي في الإعلام والعلوم السياسية، الإسكندرية: دار الوفاء.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394B9-6822-9DE5-96C6-442A158A02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434BFE-83A5-30E5-9931-1C482C2EA1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17A654-9AAB-C1EA-EBFC-AE42D2F0D153}"/>
              </a:ext>
            </a:extLst>
          </p:cNvPr>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D0793583-425F-9694-10BC-1CA5E2B57E26}"/>
              </a:ext>
            </a:extLst>
          </p:cNvPr>
          <p:cNvSpPr/>
          <p:nvPr/>
        </p:nvSpPr>
        <p:spPr>
          <a:xfrm>
            <a:off x="96076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A9989C-3D5D-4A00-F178-12CB2D4F6DB6}"/>
              </a:ext>
            </a:extLst>
          </p:cNvPr>
          <p:cNvSpPr txBox="1"/>
          <p:nvPr/>
        </p:nvSpPr>
        <p:spPr>
          <a:xfrm>
            <a:off x="1122995" y="5118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CD69151-51E2-5A2B-BEEC-C58DFA2D8CCB}"/>
              </a:ext>
            </a:extLst>
          </p:cNvPr>
          <p:cNvSpPr txBox="1"/>
          <p:nvPr/>
        </p:nvSpPr>
        <p:spPr>
          <a:xfrm>
            <a:off x="1182189" y="742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37A815C-4D2B-491E-8174-296DAC728297}"/>
              </a:ext>
            </a:extLst>
          </p:cNvPr>
          <p:cNvSpPr txBox="1"/>
          <p:nvPr/>
        </p:nvSpPr>
        <p:spPr>
          <a:xfrm>
            <a:off x="617280" y="1701774"/>
            <a:ext cx="10705901" cy="433785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C.R Kothari (2005). Research Methodology Methods and Techniques, London: New Age International.</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John Scott &amp; Gordon Marshall (2002). A Dictionary of Sociology, London: Oxford University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Marcel </a:t>
            </a:r>
            <a:r>
              <a:rPr lang="en-US" sz="1400" dirty="0" err="1">
                <a:latin typeface="Alexandria" pitchFamily="2" charset="-78"/>
                <a:cs typeface="Alexandria" pitchFamily="2" charset="-78"/>
              </a:rPr>
              <a:t>Dancsi</a:t>
            </a:r>
            <a:r>
              <a:rPr lang="en-US" sz="1400" dirty="0">
                <a:latin typeface="Alexandria" pitchFamily="2" charset="-78"/>
                <a:cs typeface="Alexandria" pitchFamily="2" charset="-78"/>
              </a:rPr>
              <a:t> (2000). </a:t>
            </a:r>
            <a:r>
              <a:rPr lang="en-US" sz="1400" dirty="0" err="1">
                <a:latin typeface="Alexandria" pitchFamily="2" charset="-78"/>
                <a:cs typeface="Alexandria" pitchFamily="2" charset="-78"/>
              </a:rPr>
              <a:t>Encyclopaedic</a:t>
            </a:r>
            <a:r>
              <a:rPr lang="en-US" sz="1400" dirty="0">
                <a:latin typeface="Alexandria" pitchFamily="2" charset="-78"/>
                <a:cs typeface="Alexandria" pitchFamily="2" charset="-78"/>
              </a:rPr>
              <a:t> Dictionary of Semiotics, Media, and Communication, Pronto: University affront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Roger D. </a:t>
            </a:r>
            <a:r>
              <a:rPr lang="en-US" sz="1400" dirty="0" err="1">
                <a:latin typeface="Alexandria" pitchFamily="2" charset="-78"/>
                <a:cs typeface="Alexandria" pitchFamily="2" charset="-78"/>
              </a:rPr>
              <a:t>Wimmer</a:t>
            </a:r>
            <a:r>
              <a:rPr lang="en-US" sz="1400" dirty="0">
                <a:latin typeface="Alexandria" pitchFamily="2" charset="-78"/>
                <a:cs typeface="Alexandria" pitchFamily="2" charset="-78"/>
              </a:rPr>
              <a:t> &amp; </a:t>
            </a:r>
            <a:r>
              <a:rPr lang="en-US" sz="1400" dirty="0" err="1">
                <a:latin typeface="Alexandria" pitchFamily="2" charset="-78"/>
                <a:cs typeface="Alexandria" pitchFamily="2" charset="-78"/>
              </a:rPr>
              <a:t>joscph</a:t>
            </a:r>
            <a:r>
              <a:rPr lang="en-US" sz="1400" dirty="0">
                <a:latin typeface="Alexandria" pitchFamily="2" charset="-78"/>
                <a:cs typeface="Alexandria" pitchFamily="2" charset="-78"/>
              </a:rPr>
              <a:t> R. Dominick (2005). Mass Media Research: An Introduction, USA: Wadsworth publishing Company, Ine.</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Simon Pope, </a:t>
            </a:r>
            <a:r>
              <a:rPr lang="en-US" sz="1400" dirty="0" err="1">
                <a:latin typeface="Alexandria" pitchFamily="2" charset="-78"/>
                <a:cs typeface="Alexandria" pitchFamily="2" charset="-78"/>
              </a:rPr>
              <a:t>Audun</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Josang</a:t>
            </a:r>
            <a:r>
              <a:rPr lang="en-US" sz="1400" dirty="0">
                <a:latin typeface="Alexandria" pitchFamily="2" charset="-78"/>
                <a:cs typeface="Alexandria" pitchFamily="2" charset="-78"/>
              </a:rPr>
              <a:t> (2009). Analysis of Competing Hypotheses using Subjective Logic, Australia, London: The university of </a:t>
            </a:r>
            <a:r>
              <a:rPr lang="en-US" sz="1400" dirty="0" err="1">
                <a:latin typeface="Alexandria" pitchFamily="2" charset="-78"/>
                <a:cs typeface="Alexandria" pitchFamily="2" charset="-78"/>
              </a:rPr>
              <a:t>Quecns</a:t>
            </a:r>
            <a:r>
              <a:rPr lang="en-US" sz="1400" dirty="0">
                <a:latin typeface="Alexandria" pitchFamily="2" charset="-78"/>
                <a:cs typeface="Alexandria" pitchFamily="2" charset="-78"/>
              </a:rPr>
              <a:t>.</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W. (William) </a:t>
            </a:r>
            <a:r>
              <a:rPr lang="en-US" sz="1400" dirty="0" err="1">
                <a:latin typeface="Alexandria" pitchFamily="2" charset="-78"/>
                <a:cs typeface="Alexandria" pitchFamily="2" charset="-78"/>
              </a:rPr>
              <a:t>pnul</a:t>
            </a:r>
            <a:r>
              <a:rPr lang="en-US" sz="1400" dirty="0">
                <a:latin typeface="Alexandria" pitchFamily="2" charset="-78"/>
                <a:cs typeface="Alexandria" pitchFamily="2" charset="-78"/>
              </a:rPr>
              <a:t> Vogt, R. (Robert) Burke Johnson (2011), Dictionary of Statistics &amp; Methodology: A Nontechnical Guide for the Social (Vogt, Dictionary of Statistics and Methodology, SAGE.</a:t>
            </a:r>
            <a:endParaRPr lang="ar-EG" sz="14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0D0C55DA-3B34-D2D2-3FF6-6155F57DCF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D5007D3-D266-E492-4A62-E3EF42365C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7224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53DA8D9-A03E-4727-B333-3E7091A8DFE5}"/>
</file>

<file path=customXml/itemProps2.xml><?xml version="1.0" encoding="utf-8"?>
<ds:datastoreItem xmlns:ds="http://schemas.openxmlformats.org/officeDocument/2006/customXml" ds:itemID="{7DD66779-56F5-4C49-AC9F-35AFAF7126CB}"/>
</file>

<file path=customXml/itemProps3.xml><?xml version="1.0" encoding="utf-8"?>
<ds:datastoreItem xmlns:ds="http://schemas.openxmlformats.org/officeDocument/2006/customXml" ds:itemID="{90108506-88CE-406D-A6C2-194CE085D288}"/>
</file>

<file path=docProps/app.xml><?xml version="1.0" encoding="utf-8"?>
<Properties xmlns="http://schemas.openxmlformats.org/officeDocument/2006/extended-properties" xmlns:vt="http://schemas.openxmlformats.org/officeDocument/2006/docPropsVTypes">
  <TotalTime>587</TotalTime>
  <Words>5533</Words>
  <Application>Microsoft Office PowerPoint</Application>
  <PresentationFormat>Widescreen</PresentationFormat>
  <Paragraphs>457</Paragraphs>
  <Slides>48</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Open Sans</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34</cp:revision>
  <dcterms:created xsi:type="dcterms:W3CDTF">2023-04-29T09:08:00Z</dcterms:created>
  <dcterms:modified xsi:type="dcterms:W3CDTF">2025-10-14T13:37:13Z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