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heme/themeOverride1.xml" ContentType="application/vnd.openxmlformats-officedocument.themeOverr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1"/>
  </p:notesMasterIdLst>
  <p:sldIdLst>
    <p:sldId id="480" r:id="rId6"/>
    <p:sldId id="303" r:id="rId7"/>
    <p:sldId id="313" r:id="rId8"/>
    <p:sldId id="564" r:id="rId9"/>
    <p:sldId id="306" r:id="rId10"/>
    <p:sldId id="496" r:id="rId11"/>
    <p:sldId id="507" r:id="rId12"/>
    <p:sldId id="562" r:id="rId13"/>
    <p:sldId id="565" r:id="rId14"/>
    <p:sldId id="539" r:id="rId15"/>
    <p:sldId id="276" r:id="rId16"/>
    <p:sldId id="530" r:id="rId17"/>
    <p:sldId id="531" r:id="rId18"/>
    <p:sldId id="566" r:id="rId19"/>
    <p:sldId id="532" r:id="rId20"/>
    <p:sldId id="258" r:id="rId21"/>
    <p:sldId id="585" r:id="rId22"/>
    <p:sldId id="586" r:id="rId23"/>
    <p:sldId id="263" r:id="rId24"/>
    <p:sldId id="265" r:id="rId25"/>
    <p:sldId id="567" r:id="rId26"/>
    <p:sldId id="552" r:id="rId27"/>
    <p:sldId id="568" r:id="rId28"/>
    <p:sldId id="569" r:id="rId29"/>
    <p:sldId id="570" r:id="rId30"/>
    <p:sldId id="571" r:id="rId31"/>
    <p:sldId id="556" r:id="rId32"/>
    <p:sldId id="572" r:id="rId33"/>
    <p:sldId id="573" r:id="rId34"/>
    <p:sldId id="563" r:id="rId35"/>
    <p:sldId id="574" r:id="rId36"/>
    <p:sldId id="558" r:id="rId37"/>
    <p:sldId id="575" r:id="rId38"/>
    <p:sldId id="576" r:id="rId39"/>
    <p:sldId id="577" r:id="rId40"/>
    <p:sldId id="578" r:id="rId41"/>
    <p:sldId id="587" r:id="rId42"/>
    <p:sldId id="588" r:id="rId43"/>
    <p:sldId id="579" r:id="rId44"/>
    <p:sldId id="580" r:id="rId45"/>
    <p:sldId id="584" r:id="rId46"/>
    <p:sldId id="267" r:id="rId47"/>
    <p:sldId id="551" r:id="rId48"/>
    <p:sldId id="529"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64"/>
            <p14:sldId id="306"/>
            <p14:sldId id="496"/>
            <p14:sldId id="507"/>
            <p14:sldId id="562"/>
            <p14:sldId id="565"/>
            <p14:sldId id="539"/>
            <p14:sldId id="276"/>
            <p14:sldId id="530"/>
            <p14:sldId id="531"/>
            <p14:sldId id="566"/>
            <p14:sldId id="532"/>
            <p14:sldId id="258"/>
            <p14:sldId id="585"/>
            <p14:sldId id="586"/>
            <p14:sldId id="263"/>
            <p14:sldId id="265"/>
            <p14:sldId id="567"/>
            <p14:sldId id="552"/>
            <p14:sldId id="568"/>
            <p14:sldId id="569"/>
            <p14:sldId id="570"/>
            <p14:sldId id="571"/>
            <p14:sldId id="556"/>
            <p14:sldId id="572"/>
            <p14:sldId id="573"/>
            <p14:sldId id="563"/>
            <p14:sldId id="574"/>
            <p14:sldId id="558"/>
            <p14:sldId id="575"/>
            <p14:sldId id="576"/>
            <p14:sldId id="577"/>
            <p14:sldId id="578"/>
            <p14:sldId id="587"/>
            <p14:sldId id="588"/>
            <p14:sldId id="579"/>
            <p14:sldId id="580"/>
            <p14:sldId id="584"/>
            <p14:sldId id="267"/>
            <p14:sldId id="551"/>
            <p14:sldId id="52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0000"/>
    <a:srgbClr val="480000"/>
    <a:srgbClr val="2D3956"/>
    <a:srgbClr val="FFFFFF"/>
    <a:srgbClr val="00AEEF"/>
    <a:srgbClr val="FFD200"/>
    <a:srgbClr val="203E5F"/>
    <a:srgbClr val="F58221"/>
    <a:srgbClr val="000000"/>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556" autoAdjust="0"/>
    <p:restoredTop sz="94660"/>
  </p:normalViewPr>
  <p:slideViewPr>
    <p:cSldViewPr snapToGrid="0">
      <p:cViewPr varScale="1">
        <p:scale>
          <a:sx n="60" d="100"/>
          <a:sy n="60" d="100"/>
        </p:scale>
        <p:origin x="544"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microsoft.com/office/2016/11/relationships/changesInfo" Target="changesInfos/changesInfo1.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36B9D-51B4-3203-AFDA-991124C625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1CEA59-7435-F557-9E1A-EDD0393F1DB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0BEE642-897F-7162-0925-5B315F4E6EE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E0CB3FD-8585-9FAE-9EB4-3D6B8C15C607}"/>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82428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94941D-FD31-15E7-8EE3-193FA11F4F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D65335-9CA1-91C6-15EE-11DA6DEE7A6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BAF99320-6F30-3853-CC13-CAD687F2F070}"/>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A9A5ED3-0CDB-BDF0-492B-5D5201254C80}"/>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436295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F9D586-231C-A0D8-4A90-31DEA2B2C81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EF812D-13FF-20B0-3566-72D3117EE891}"/>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A6A3FE41-F49B-D6A2-C2DE-CDB68D9EEE7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BC5121A-0E59-7D56-B363-01DC89B7CC11}"/>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1890208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F9EB8-0763-DCD0-CD32-C9797FEBD8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48F8B76-9326-B961-4C16-15C5B2910DBE}"/>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2682398-E26A-A93F-BF5F-FDF6BA85748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71299E2-FE0C-0093-7FB1-05CEF177B15E}"/>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1138636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4EC6E-FA42-7DAB-6F1D-DF6F94D1C8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BCBC1D-C451-D573-D1BB-CA8AE449B83F}"/>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530D97FA-CC16-5D44-89CF-D84D323B793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FCF7765-8563-4952-B542-BB9B967C6990}"/>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612565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BD17B-3E37-CE34-F427-DB2252D605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A21AB4-F048-091B-CBAC-B3EE79781D90}"/>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479D7F92-73F5-51CF-E457-5AE4255D643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4A0B9E-01FB-20DE-09C1-7612728BDC4B}"/>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1192027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FDDC2-16E3-DDC0-1E45-C66427DC5B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AE7F0C-B34C-0E21-189A-C1D196F5856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FE7EF68-BF87-8791-2A51-2D4938985F8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F17B0BC-B660-6880-7320-A4B979AC5D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737841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0FC08-1177-E521-2AB4-BE8FB03965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8CFD01-6822-C620-3B39-51F07298776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863A0FCE-B4F5-DF28-9B0F-5DE9A523AEC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B0EA181-7831-8E78-901E-657986ACD568}"/>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1023281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B191B-1B8D-E7B5-BD84-07090F6957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29929A8-79CE-C373-84E3-E8C5538A9E6C}"/>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908560B-222D-8390-B70B-1B71696A175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835D464-8B8A-05F0-5B23-7251229828D5}"/>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174432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27C0B-0114-8465-E8B9-7FCF8AF650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F37506-BF9C-34FA-EAB5-509DDD5AE706}"/>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FEB2967D-650F-D18A-266C-8513AEC565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58E3D8F-B15B-00B5-AA87-A7ADB29E90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779941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63409513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0614301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3947555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4059138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9/17/2026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02782276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9/17/2026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040690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9/17/2026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870430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8688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9/17/2026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031147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121694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9/17/2026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144890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2.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9/17/2026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1383928776"/>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8.pn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4.jp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15.jp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16.jpg"/></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6.png"/><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pn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24.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 Id="rId14" Type="http://schemas.openxmlformats.org/officeDocument/2006/relationships/image" Target="../media/image30.png"/></Relationships>
</file>

<file path=ppt/slides/_rels/slide18.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24.xml"/><Relationship Id="rId6" Type="http://schemas.openxmlformats.org/officeDocument/2006/relationships/image" Target="../media/image34.png"/><Relationship Id="rId5" Type="http://schemas.openxmlformats.org/officeDocument/2006/relationships/image" Target="../media/image33.png"/><Relationship Id="rId10" Type="http://schemas.openxmlformats.org/officeDocument/2006/relationships/image" Target="../media/image38.png"/><Relationship Id="rId4" Type="http://schemas.openxmlformats.org/officeDocument/2006/relationships/image" Target="../media/image32.png"/><Relationship Id="rId9" Type="http://schemas.openxmlformats.org/officeDocument/2006/relationships/image" Target="../media/image37.png"/></Relationships>
</file>

<file path=ppt/slides/_rels/slide1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Layout" Target="../slideLayouts/slideLayout24.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39.png"/><Relationship Id="rId1" Type="http://schemas.openxmlformats.org/officeDocument/2006/relationships/slideLayout" Target="../slideLayouts/slideLayout24.xml"/><Relationship Id="rId5" Type="http://schemas.openxmlformats.org/officeDocument/2006/relationships/image" Target="../media/image6.png"/><Relationship Id="rId4" Type="http://schemas.openxmlformats.org/officeDocument/2006/relationships/image" Target="../media/image46.png"/></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7.xml"/><Relationship Id="rId1" Type="http://schemas.openxmlformats.org/officeDocument/2006/relationships/themeOverride" Target="../theme/themeOverride1.xml"/><Relationship Id="rId6" Type="http://schemas.microsoft.com/office/2007/relationships/hdphoto" Target="../media/hdphoto1.wdp"/><Relationship Id="rId5" Type="http://schemas.openxmlformats.org/officeDocument/2006/relationships/image" Target="../media/image58.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3" Type="http://schemas.openxmlformats.org/officeDocument/2006/relationships/image" Target="../media/image67.png"/><Relationship Id="rId7" Type="http://schemas.openxmlformats.org/officeDocument/2006/relationships/image" Target="../media/image70.jpg"/><Relationship Id="rId2" Type="http://schemas.openxmlformats.org/officeDocument/2006/relationships/image" Target="../media/image66.png"/><Relationship Id="rId1" Type="http://schemas.openxmlformats.org/officeDocument/2006/relationships/slideLayout" Target="../slideLayouts/slideLayout24.xml"/><Relationship Id="rId6" Type="http://schemas.openxmlformats.org/officeDocument/2006/relationships/image" Target="../media/image6.png"/><Relationship Id="rId5" Type="http://schemas.openxmlformats.org/officeDocument/2006/relationships/image" Target="../media/image69.png"/><Relationship Id="rId4" Type="http://schemas.openxmlformats.org/officeDocument/2006/relationships/image" Target="../media/image68.png"/></Relationships>
</file>

<file path=ppt/slides/_rels/slide43.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45.xml.rels><?xml version="1.0" encoding="UTF-8" standalone="yes"?>
<Relationships xmlns="http://schemas.openxmlformats.org/package/2006/relationships"><Relationship Id="rId3" Type="http://schemas.openxmlformats.org/officeDocument/2006/relationships/image" Target="../media/image74.svg"/><Relationship Id="rId2" Type="http://schemas.openxmlformats.org/officeDocument/2006/relationships/image" Target="../media/image73.jpeg"/><Relationship Id="rId1" Type="http://schemas.openxmlformats.org/officeDocument/2006/relationships/slideLayout" Target="../slideLayouts/slideLayout16.xml"/><Relationship Id="rId4" Type="http://schemas.openxmlformats.org/officeDocument/2006/relationships/image" Target="../media/image7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499820" y="3068637"/>
            <a:ext cx="6700163" cy="1323439"/>
          </a:xfrm>
          <a:prstGeom prst="rect">
            <a:avLst/>
          </a:prstGeom>
          <a:noFill/>
        </p:spPr>
        <p:txBody>
          <a:bodyPr wrap="square" rtlCol="0">
            <a:spAutoFit/>
          </a:bodyPr>
          <a:lstStyle/>
          <a:p>
            <a:pPr algn="ctr">
              <a:lnSpc>
                <a:spcPct val="150000"/>
              </a:lnSpc>
            </a:pPr>
            <a:r>
              <a:rPr lang="ar-EG" sz="2000" b="1" dirty="0">
                <a:solidFill>
                  <a:srgbClr val="002060"/>
                </a:solidFill>
                <a:latin typeface="Alexandria" charset="0"/>
                <a:cs typeface="Alexandria" charset="0"/>
              </a:rPr>
              <a:t>أ.م.د</a:t>
            </a:r>
            <a:r>
              <a:rPr lang="ar-EG" sz="2000" b="1" dirty="0">
                <a:solidFill>
                  <a:srgbClr val="002060"/>
                </a:solidFill>
                <a:latin typeface="Alexandria" charset="0"/>
                <a:cs typeface="+mj-cs"/>
              </a:rPr>
              <a:t>/ شيرين فاروق ربيع</a:t>
            </a:r>
          </a:p>
          <a:p>
            <a:pPr marL="0" marR="0" lvl="0" indent="0" algn="ctr" defTabSz="914400" rtl="1" eaLnBrk="1" fontAlgn="base" latinLnBrk="0" hangingPunct="1">
              <a:lnSpc>
                <a:spcPct val="150000"/>
              </a:lnSpc>
              <a:spcBef>
                <a:spcPts val="0"/>
              </a:spcBef>
              <a:spcAft>
                <a:spcPts val="0"/>
              </a:spcAft>
              <a:buClrTx/>
              <a:buSzTx/>
              <a:buFontTx/>
              <a:buNone/>
              <a:tabLst/>
              <a:defRPr/>
            </a:pPr>
            <a:r>
              <a:rPr lang="ar-EG" sz="2000" b="1" dirty="0">
                <a:solidFill>
                  <a:srgbClr val="002060"/>
                </a:solidFill>
                <a:latin typeface="Alexandria" charset="0"/>
                <a:cs typeface="+mj-cs"/>
              </a:rPr>
              <a:t>أستاذ مشارك بكلية </a:t>
            </a: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الإعلام والتسويق –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University </a:t>
            </a: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 </a:t>
            </a:r>
            <a:r>
              <a:rPr kumimoji="0" lang="en-US"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Midocean</a:t>
            </a:r>
            <a:r>
              <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mj-cs"/>
              </a:rPr>
              <a:t> </a:t>
            </a:r>
            <a:r>
              <a:rPr kumimoji="0" lang="ar-EG" sz="2000" b="1" i="0" u="none" strike="noStrike" kern="1200" cap="none" spc="0" normalizeH="0" baseline="0" noProof="0" dirty="0">
                <a:ln>
                  <a:noFill/>
                </a:ln>
                <a:solidFill>
                  <a:srgbClr val="002060"/>
                </a:solidFill>
                <a:effectLst/>
                <a:uLnTx/>
                <a:uFillTx/>
                <a:latin typeface="Alexandria" charset="0"/>
                <a:ea typeface="+mn-ea"/>
                <a:cs typeface="+mj-cs"/>
              </a:rPr>
              <a:t>      </a:t>
            </a:r>
            <a:r>
              <a:rPr kumimoji="0" lang="ar-SA" sz="2000" b="1"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j-cs"/>
              </a:rPr>
              <a:t> </a:t>
            </a:r>
            <a:endParaRPr kumimoji="0" lang="ar-EG" sz="2000" b="1" i="0" u="none" strike="noStrike" kern="1200" cap="none" spc="0" normalizeH="0" baseline="0" noProof="0" dirty="0">
              <a:ln>
                <a:noFill/>
              </a:ln>
              <a:solidFill>
                <a:srgbClr val="002060"/>
              </a:solidFill>
              <a:effectLst/>
              <a:uLnTx/>
              <a:uFillTx/>
              <a:latin typeface="Times New Roman" panose="02020603050405020304" pitchFamily="18" charset="0"/>
              <a:ea typeface="Times New Roman" panose="02020603050405020304" pitchFamily="18" charset="0"/>
              <a:cs typeface="+mj-cs"/>
            </a:endParaRPr>
          </a:p>
          <a:p>
            <a:r>
              <a:rPr lang="ar-EG" sz="2000" b="1" dirty="0">
                <a:solidFill>
                  <a:srgbClr val="002060"/>
                </a:solidFill>
                <a:latin typeface="Alexandria" charset="0"/>
                <a:cs typeface="+mj-cs"/>
              </a:rPr>
              <a:t>  </a:t>
            </a:r>
            <a:endParaRPr lang="en-US" sz="2000" b="1" dirty="0">
              <a:solidFill>
                <a:srgbClr val="002060"/>
              </a:solidFill>
              <a:latin typeface="Alexandria" charset="0"/>
              <a:cs typeface="+mj-cs"/>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019001" y="4839434"/>
            <a:ext cx="3074534" cy="101566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ar-EG" sz="2000" b="1" dirty="0">
                <a:solidFill>
                  <a:schemeClr val="bg1"/>
                </a:solidFill>
                <a:latin typeface="Alexandria" charset="0"/>
                <a:cs typeface="+mj-cs"/>
              </a:rPr>
              <a:t>المحاضرة الأولى </a:t>
            </a:r>
          </a:p>
          <a:p>
            <a:pPr algn="ctr" rtl="1">
              <a:lnSpc>
                <a:spcPct val="150000"/>
              </a:lnSpc>
            </a:pPr>
            <a:r>
              <a:rPr lang="ar-EG" sz="2000" b="1" dirty="0">
                <a:solidFill>
                  <a:schemeClr val="bg1"/>
                </a:solidFill>
                <a:latin typeface="Times New Roman" panose="02020603050405020304" pitchFamily="18" charset="0"/>
                <a:ea typeface="Times New Roman" panose="02020603050405020304" pitchFamily="18" charset="0"/>
                <a:cs typeface="Simplified Arabic" panose="02020603050405020304" pitchFamily="18" charset="-78"/>
              </a:rPr>
              <a:t>كود المقرر </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DGM 212 </a:t>
            </a:r>
            <a:endParaRPr lang="en-US" sz="3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7351" y="-154183"/>
            <a:ext cx="2954655" cy="1379622"/>
          </a:xfrm>
          <a:prstGeom prst="rect">
            <a:avLst/>
          </a:prstGeom>
        </p:spPr>
      </p:pic>
      <p:sp>
        <p:nvSpPr>
          <p:cNvPr id="2" name="TextBox 1">
            <a:extLst>
              <a:ext uri="{FF2B5EF4-FFF2-40B4-BE49-F238E27FC236}">
                <a16:creationId xmlns:a16="http://schemas.microsoft.com/office/drawing/2014/main" id="{86BA0BED-74E8-9C32-63BE-34D8BF0031A3}"/>
              </a:ext>
            </a:extLst>
          </p:cNvPr>
          <p:cNvSpPr txBox="1"/>
          <p:nvPr/>
        </p:nvSpPr>
        <p:spPr>
          <a:xfrm>
            <a:off x="325352" y="1478409"/>
            <a:ext cx="5503084" cy="1706621"/>
          </a:xfrm>
          <a:prstGeom prst="rect">
            <a:avLst/>
          </a:prstGeom>
          <a:noFill/>
        </p:spPr>
        <p:txBody>
          <a:bodyPr wrap="square" rtlCol="0">
            <a:spAutoFit/>
          </a:bodyPr>
          <a:lstStyle/>
          <a:p>
            <a:pPr algn="ctr">
              <a:lnSpc>
                <a:spcPct val="150000"/>
              </a:lnSpc>
            </a:pPr>
            <a:r>
              <a:rPr lang="ar-EG" sz="2800" b="1" dirty="0">
                <a:solidFill>
                  <a:srgbClr val="0070C0"/>
                </a:solidFill>
                <a:latin typeface="Alexandria" charset="0"/>
                <a:cs typeface="+mj-cs"/>
              </a:rPr>
              <a:t>مقرر كتابة الأخبار والتقرير الصحفي</a:t>
            </a:r>
            <a:endParaRPr lang="en-US" sz="2800" b="1" dirty="0">
              <a:solidFill>
                <a:srgbClr val="0070C0"/>
              </a:solidFill>
              <a:latin typeface="Alexandria" charset="0"/>
              <a:cs typeface="+mj-cs"/>
            </a:endParaRP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0070C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en-US" sz="24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News Writing and Journalistic Report </a:t>
            </a:r>
          </a:p>
          <a:p>
            <a:pPr algn="ctr" rtl="1">
              <a:lnSpc>
                <a:spcPct val="150000"/>
              </a:lnSpc>
            </a:pPr>
            <a:endParaRPr lang="en-US" sz="2000" b="1" dirty="0">
              <a:solidFill>
                <a:srgbClr val="0070C0"/>
              </a:solidFill>
              <a:latin typeface="Alexandria" charset="0"/>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292842"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89822" y="3288245"/>
            <a:ext cx="2773655" cy="523220"/>
          </a:xfrm>
          <a:prstGeom prst="rect">
            <a:avLst/>
          </a:prstGeom>
          <a:noFill/>
        </p:spPr>
        <p:txBody>
          <a:bodyPr wrap="square" rtlCol="0">
            <a:spAutoFit/>
          </a:bodyPr>
          <a:lstStyle/>
          <a:p>
            <a:r>
              <a:rPr lang="ar-EG" sz="2800" b="1" dirty="0">
                <a:solidFill>
                  <a:srgbClr val="00B0F0"/>
                </a:solidFill>
                <a:latin typeface="Alexandria" charset="0"/>
                <a:cs typeface="+mj-cs"/>
              </a:rPr>
              <a:t> </a:t>
            </a:r>
            <a:r>
              <a:rPr lang="ar-EG" sz="2800" b="1" dirty="0">
                <a:solidFill>
                  <a:srgbClr val="0070C0"/>
                </a:solidFill>
                <a:latin typeface="Alexandria" charset="0"/>
                <a:cs typeface="+mj-cs"/>
              </a:rPr>
              <a:t> المحاضرة الأولى </a:t>
            </a:r>
          </a:p>
        </p:txBody>
      </p:sp>
      <p:sp>
        <p:nvSpPr>
          <p:cNvPr id="13" name="TextBox 12"/>
          <p:cNvSpPr txBox="1"/>
          <p:nvPr/>
        </p:nvSpPr>
        <p:spPr>
          <a:xfrm>
            <a:off x="-59992" y="6049137"/>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B0F0"/>
                </a:solidFill>
                <a:latin typeface="Times New Roman" panose="02020603050405020304" pitchFamily="18" charset="0"/>
                <a:cs typeface="Times New Roman" panose="02020603050405020304" pitchFamily="18" charset="0"/>
              </a:rPr>
              <a:t>Prepared by</a:t>
            </a:r>
            <a:r>
              <a:rPr lang="ar-EG" sz="2400" b="1" dirty="0">
                <a:solidFill>
                  <a:srgbClr val="00B0F0"/>
                </a:solidFill>
                <a:latin typeface="Times New Roman" panose="02020603050405020304" pitchFamily="18" charset="0"/>
                <a:cs typeface="Times New Roman" panose="02020603050405020304" pitchFamily="18" charset="0"/>
              </a:rPr>
              <a:t> </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Shereen farouk</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46848" y="-101601"/>
            <a:ext cx="2305141" cy="1076343"/>
          </a:xfrm>
          <a:prstGeom prst="rect">
            <a:avLst/>
          </a:prstGeom>
        </p:spPr>
      </p:pic>
      <p:sp>
        <p:nvSpPr>
          <p:cNvPr id="3" name="Rectangle: Rounded Corners 2">
            <a:extLst>
              <a:ext uri="{FF2B5EF4-FFF2-40B4-BE49-F238E27FC236}">
                <a16:creationId xmlns:a16="http://schemas.microsoft.com/office/drawing/2014/main" id="{D835C72E-8A2B-1A4B-FB7A-18D141972387}"/>
              </a:ext>
            </a:extLst>
          </p:cNvPr>
          <p:cNvSpPr/>
          <p:nvPr/>
        </p:nvSpPr>
        <p:spPr>
          <a:xfrm>
            <a:off x="5528931" y="3730524"/>
            <a:ext cx="3516608" cy="871869"/>
          </a:xfrm>
          <a:prstGeom prst="roundRect">
            <a:avLst/>
          </a:prstGeom>
          <a:no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dirty="0">
              <a:solidFill>
                <a:srgbClr val="002060"/>
              </a:solidFill>
            </a:endParaRPr>
          </a:p>
        </p:txBody>
      </p:sp>
      <p:sp>
        <p:nvSpPr>
          <p:cNvPr id="8" name="Rectangle 7">
            <a:extLst>
              <a:ext uri="{FF2B5EF4-FFF2-40B4-BE49-F238E27FC236}">
                <a16:creationId xmlns:a16="http://schemas.microsoft.com/office/drawing/2014/main" id="{6DF34E87-4967-2FE8-BF3C-DA3A5C04566C}"/>
              </a:ext>
            </a:extLst>
          </p:cNvPr>
          <p:cNvSpPr/>
          <p:nvPr/>
        </p:nvSpPr>
        <p:spPr>
          <a:xfrm>
            <a:off x="4854177" y="3898585"/>
            <a:ext cx="5295014" cy="61668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kumimoji="0" lang="ar-SA" sz="2400" b="1" i="0" u="none" strike="noStrike" kern="0" cap="none" spc="0" normalizeH="0" baseline="0" noProof="0" dirty="0">
                <a:ln>
                  <a:noFill/>
                </a:ln>
                <a:solidFill>
                  <a:srgbClr val="4472C4">
                    <a:lumMod val="50000"/>
                  </a:srgbClr>
                </a:solidFill>
                <a:effectLst/>
                <a:uLnTx/>
                <a:uFillTx/>
                <a:latin typeface="Calibri"/>
                <a:ea typeface="Times New Roman" panose="02020603050405020304" pitchFamily="18" charset="0"/>
                <a:cs typeface="Times New Roman" panose="02020603050405020304" pitchFamily="18" charset="0"/>
              </a:rPr>
              <a:t>مدخل إلى كتابة الأخبار في البيئة الرقمية</a:t>
            </a:r>
            <a:endParaRPr lang="en-US" sz="3200" b="1" dirty="0">
              <a:solidFill>
                <a:srgbClr val="002060"/>
              </a:solidFill>
              <a:latin typeface="Alexandria" charset="0"/>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96" y="0"/>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612047" y="244803"/>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EG" sz="2400" b="1" dirty="0">
                <a:solidFill>
                  <a:schemeClr val="bg1"/>
                </a:solidFill>
                <a:latin typeface="Alexandria" charset="0"/>
                <a:cs typeface="+mj-cs"/>
              </a:rPr>
              <a:t>تذكر ب</a:t>
            </a:r>
            <a:r>
              <a:rPr lang="ar-SA" sz="2400" b="1" dirty="0">
                <a:solidFill>
                  <a:schemeClr val="bg1"/>
                </a:solidFill>
                <a:latin typeface="Alexandria" charset="0"/>
                <a:cs typeface="+mj-cs"/>
              </a:rPr>
              <a:t>محتوى المحاضرة التعريفية</a:t>
            </a:r>
          </a:p>
        </p:txBody>
      </p:sp>
      <p:pic>
        <p:nvPicPr>
          <p:cNvPr id="11" name="Picture 10">
            <a:extLst>
              <a:ext uri="{FF2B5EF4-FFF2-40B4-BE49-F238E27FC236}">
                <a16:creationId xmlns:a16="http://schemas.microsoft.com/office/drawing/2014/main" id="{15161A53-1370-4B75-3EF8-F3C9E0287EC5}"/>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1097605" y="361480"/>
            <a:ext cx="1094395" cy="1076343"/>
          </a:xfrm>
          <a:prstGeom prst="rect">
            <a:avLst/>
          </a:prstGeom>
        </p:spPr>
      </p:pic>
      <p:sp>
        <p:nvSpPr>
          <p:cNvPr id="12" name="TextBox 8">
            <a:extLst>
              <a:ext uri="{FF2B5EF4-FFF2-40B4-BE49-F238E27FC236}">
                <a16:creationId xmlns:a16="http://schemas.microsoft.com/office/drawing/2014/main" id="{630FD27D-5586-B112-0802-2B95CF8F7D85}"/>
              </a:ext>
            </a:extLst>
          </p:cNvPr>
          <p:cNvSpPr txBox="1"/>
          <p:nvPr/>
        </p:nvSpPr>
        <p:spPr>
          <a:xfrm>
            <a:off x="4823546" y="1573569"/>
            <a:ext cx="7180612" cy="4922951"/>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just" rtl="1">
              <a:lnSpc>
                <a:spcPct val="200000"/>
              </a:lnSpc>
            </a:pPr>
            <a:r>
              <a:rPr lang="ar-SA" sz="2000" b="1" dirty="0">
                <a:solidFill>
                  <a:srgbClr val="C00000"/>
                </a:solidFill>
                <a:latin typeface="Alexandria" charset="0"/>
                <a:cs typeface="+mj-cs"/>
              </a:rPr>
              <a:t>في هذه المحاضرة التعريفية، </a:t>
            </a:r>
            <a:r>
              <a:rPr lang="ar-EG" sz="2000" b="1" dirty="0">
                <a:solidFill>
                  <a:srgbClr val="C00000"/>
                </a:solidFill>
                <a:latin typeface="Alexandria" charset="0"/>
                <a:cs typeface="+mj-cs"/>
              </a:rPr>
              <a:t>تناولنا </a:t>
            </a:r>
            <a:r>
              <a:rPr lang="ar-SA" sz="2000" b="1" dirty="0">
                <a:solidFill>
                  <a:srgbClr val="C00000"/>
                </a:solidFill>
                <a:latin typeface="Alexandria" charset="0"/>
                <a:cs typeface="+mj-cs"/>
              </a:rPr>
              <a:t>النقاط التالية:</a:t>
            </a:r>
          </a:p>
          <a:p>
            <a:pPr marL="1196975" indent="-342900" algn="just" rtl="1">
              <a:lnSpc>
                <a:spcPct val="200000"/>
              </a:lnSpc>
              <a:buFont typeface="Calibri Light"/>
              <a:buAutoNum type="arabicPeriod"/>
            </a:pPr>
            <a:r>
              <a:rPr lang="ar-SA" sz="2000" b="1" dirty="0">
                <a:solidFill>
                  <a:srgbClr val="002060"/>
                </a:solidFill>
                <a:latin typeface="Times New Roman" panose="02020603050405020304" pitchFamily="18" charset="0"/>
                <a:cs typeface="Times New Roman" panose="02020603050405020304" pitchFamily="18" charset="0"/>
              </a:rPr>
              <a:t>التعريف بالمقرر وأهميته.</a:t>
            </a:r>
          </a:p>
          <a:p>
            <a:pPr marL="1196975" indent="-342900" algn="just" rtl="1">
              <a:lnSpc>
                <a:spcPct val="200000"/>
              </a:lnSpc>
              <a:buFont typeface="Calibri Light"/>
              <a:buAutoNum type="arabicPeriod"/>
            </a:pPr>
            <a:r>
              <a:rPr lang="ar-SA" sz="2000" b="1" dirty="0">
                <a:solidFill>
                  <a:srgbClr val="002060"/>
                </a:solidFill>
                <a:latin typeface="Times New Roman" panose="02020603050405020304" pitchFamily="18" charset="0"/>
                <a:cs typeface="Times New Roman" panose="02020603050405020304" pitchFamily="18" charset="0"/>
              </a:rPr>
              <a:t>أهداف ومخرجات التعلم للمقرر.</a:t>
            </a:r>
          </a:p>
          <a:p>
            <a:pPr marL="1196975" indent="-342900" algn="just" rtl="1">
              <a:lnSpc>
                <a:spcPct val="200000"/>
              </a:lnSpc>
              <a:buFont typeface="Calibri Light"/>
              <a:buAutoNum type="arabicPeriod"/>
            </a:pPr>
            <a:r>
              <a:rPr lang="ar-SA" sz="2000" b="1" dirty="0">
                <a:solidFill>
                  <a:srgbClr val="002060"/>
                </a:solidFill>
                <a:latin typeface="Times New Roman" panose="02020603050405020304" pitchFamily="18" charset="0"/>
                <a:cs typeface="Times New Roman" panose="02020603050405020304" pitchFamily="18" charset="0"/>
              </a:rPr>
              <a:t>موضوعات المقرر الرئيسية.</a:t>
            </a:r>
          </a:p>
          <a:p>
            <a:pPr marL="1196975" indent="-342900" algn="just" rtl="1">
              <a:lnSpc>
                <a:spcPct val="200000"/>
              </a:lnSpc>
              <a:buFont typeface="Calibri Light"/>
              <a:buAutoNum type="arabicPeriod"/>
            </a:pPr>
            <a:r>
              <a:rPr lang="ar-SA" sz="2000" b="1" dirty="0">
                <a:solidFill>
                  <a:srgbClr val="002060"/>
                </a:solidFill>
                <a:latin typeface="Times New Roman" panose="02020603050405020304" pitchFamily="18" charset="0"/>
                <a:cs typeface="Times New Roman" panose="02020603050405020304" pitchFamily="18" charset="0"/>
              </a:rPr>
              <a:t>طرق التدريس والأنشطة التعليمية.</a:t>
            </a:r>
          </a:p>
          <a:p>
            <a:pPr marL="1196975" indent="-342900" algn="just" rtl="1">
              <a:lnSpc>
                <a:spcPct val="200000"/>
              </a:lnSpc>
              <a:buFont typeface="Calibri Light"/>
              <a:buAutoNum type="arabicPeriod"/>
            </a:pPr>
            <a:r>
              <a:rPr lang="ar-SA" sz="2000" b="1" dirty="0">
                <a:solidFill>
                  <a:srgbClr val="002060"/>
                </a:solidFill>
                <a:latin typeface="Times New Roman" panose="02020603050405020304" pitchFamily="18" charset="0"/>
                <a:cs typeface="Times New Roman" panose="02020603050405020304" pitchFamily="18" charset="0"/>
              </a:rPr>
              <a:t>نظام التقييم وتوزيع الدرجات.</a:t>
            </a:r>
          </a:p>
          <a:p>
            <a:pPr marL="1196975" indent="-342900" algn="just" rtl="1">
              <a:lnSpc>
                <a:spcPct val="200000"/>
              </a:lnSpc>
              <a:buFont typeface="Calibri Light"/>
              <a:buAutoNum type="arabicPeriod"/>
            </a:pPr>
            <a:r>
              <a:rPr lang="ar-SA" sz="2000" b="1" dirty="0">
                <a:solidFill>
                  <a:srgbClr val="002060"/>
                </a:solidFill>
                <a:latin typeface="Times New Roman" panose="02020603050405020304" pitchFamily="18" charset="0"/>
                <a:cs typeface="Times New Roman" panose="02020603050405020304" pitchFamily="18" charset="0"/>
              </a:rPr>
              <a:t>المراجع الأساسية والمصادر الإضافية.</a:t>
            </a:r>
          </a:p>
          <a:p>
            <a:pPr marL="1196975" indent="-342900" algn="just" rtl="1">
              <a:lnSpc>
                <a:spcPct val="200000"/>
              </a:lnSpc>
              <a:buFont typeface="Calibri Light"/>
              <a:buAutoNum type="arabicPeriod"/>
            </a:pPr>
            <a:r>
              <a:rPr lang="ar-SA" sz="2000" b="1" dirty="0">
                <a:solidFill>
                  <a:srgbClr val="002060"/>
                </a:solidFill>
                <a:latin typeface="Times New Roman" panose="02020603050405020304" pitchFamily="18" charset="0"/>
                <a:cs typeface="Times New Roman" panose="02020603050405020304" pitchFamily="18" charset="0"/>
              </a:rPr>
              <a:t>مقدمة موجزة عن </a:t>
            </a:r>
            <a:r>
              <a:rPr lang="ar-EG" sz="2000" b="1" dirty="0">
                <a:solidFill>
                  <a:srgbClr val="002060"/>
                </a:solidFill>
                <a:latin typeface="Times New Roman" panose="02020603050405020304" pitchFamily="18" charset="0"/>
                <a:cs typeface="Times New Roman" panose="02020603050405020304" pitchFamily="18" charset="0"/>
              </a:rPr>
              <a:t> كتابة الأخبار والتقرير الصحفي</a:t>
            </a:r>
            <a:r>
              <a:rPr lang="ar-SA" sz="2000" b="1" dirty="0">
                <a:solidFill>
                  <a:srgbClr val="002060"/>
                </a:solidFill>
                <a:latin typeface="Times New Roman" panose="02020603050405020304" pitchFamily="18" charset="0"/>
                <a:cs typeface="Times New Roman" panose="02020603050405020304" pitchFamily="18" charset="0"/>
              </a:rPr>
              <a:t>.</a:t>
            </a:r>
          </a:p>
        </p:txBody>
      </p:sp>
      <p:sp>
        <p:nvSpPr>
          <p:cNvPr id="13" name="Rectangle: Rounded Corners 12">
            <a:extLst>
              <a:ext uri="{FF2B5EF4-FFF2-40B4-BE49-F238E27FC236}">
                <a16:creationId xmlns:a16="http://schemas.microsoft.com/office/drawing/2014/main" id="{AE566D4B-19EE-D513-9687-C8F35E4F60BA}"/>
              </a:ext>
            </a:extLst>
          </p:cNvPr>
          <p:cNvSpPr/>
          <p:nvPr/>
        </p:nvSpPr>
        <p:spPr>
          <a:xfrm>
            <a:off x="547836" y="1437823"/>
            <a:ext cx="4128422" cy="5079224"/>
          </a:xfrm>
          <a:prstGeom prst="roundRect">
            <a:avLst>
              <a:gd name="adj" fmla="val 6140"/>
            </a:avLst>
          </a:prstGeom>
          <a:gradFill flip="none" rotWithShape="1">
            <a:gsLst>
              <a:gs pos="0">
                <a:srgbClr val="203E5F">
                  <a:shade val="30000"/>
                  <a:satMod val="115000"/>
                </a:srgbClr>
              </a:gs>
              <a:gs pos="50000">
                <a:srgbClr val="203E5F">
                  <a:shade val="67500"/>
                  <a:satMod val="115000"/>
                </a:srgbClr>
              </a:gs>
              <a:gs pos="100000">
                <a:srgbClr val="203E5F">
                  <a:shade val="100000"/>
                  <a:satMod val="115000"/>
                </a:srgbClr>
              </a:gs>
            </a:gsLst>
            <a:lin ang="2700000" scaled="1"/>
            <a:tileRect/>
          </a:gradFill>
          <a:ln w="38100" cap="flat" cmpd="sng" algn="ctr">
            <a:no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ysClr val="window" lastClr="FFFFFF"/>
                </a:solidFill>
                <a:latin typeface="Calibri"/>
              </a:defRPr>
            </a:lvl1pPr>
            <a:lvl2pPr marL="457200" algn="l" defTabSz="914400" rtl="0" eaLnBrk="1" latinLnBrk="0" hangingPunct="1">
              <a:defRPr sz="1800" kern="1200">
                <a:solidFill>
                  <a:sysClr val="window" lastClr="FFFFFF"/>
                </a:solidFill>
                <a:latin typeface="Calibri"/>
              </a:defRPr>
            </a:lvl2pPr>
            <a:lvl3pPr marL="914400" algn="l" defTabSz="914400" rtl="0" eaLnBrk="1" latinLnBrk="0" hangingPunct="1">
              <a:defRPr sz="1800" kern="1200">
                <a:solidFill>
                  <a:sysClr val="window" lastClr="FFFFFF"/>
                </a:solidFill>
                <a:latin typeface="Calibri"/>
              </a:defRPr>
            </a:lvl3pPr>
            <a:lvl4pPr marL="1371600" algn="l" defTabSz="914400" rtl="0" eaLnBrk="1" latinLnBrk="0" hangingPunct="1">
              <a:defRPr sz="1800" kern="1200">
                <a:solidFill>
                  <a:sysClr val="window" lastClr="FFFFFF"/>
                </a:solidFill>
                <a:latin typeface="Calibri"/>
              </a:defRPr>
            </a:lvl4pPr>
            <a:lvl5pPr marL="1828800" algn="l" defTabSz="914400" rtl="0" eaLnBrk="1" latinLnBrk="0" hangingPunct="1">
              <a:defRPr sz="1800" kern="1200">
                <a:solidFill>
                  <a:sysClr val="window" lastClr="FFFFFF"/>
                </a:solidFill>
                <a:latin typeface="Calibri"/>
              </a:defRPr>
            </a:lvl5pPr>
            <a:lvl6pPr marL="2286000" algn="l" defTabSz="914400" rtl="0" eaLnBrk="1" latinLnBrk="0" hangingPunct="1">
              <a:defRPr sz="1800" kern="1200">
                <a:solidFill>
                  <a:sysClr val="window" lastClr="FFFFFF"/>
                </a:solidFill>
                <a:latin typeface="Calibri"/>
              </a:defRPr>
            </a:lvl6pPr>
            <a:lvl7pPr marL="2743200" algn="l" defTabSz="914400" rtl="0" eaLnBrk="1" latinLnBrk="0" hangingPunct="1">
              <a:defRPr sz="1800" kern="1200">
                <a:solidFill>
                  <a:sysClr val="window" lastClr="FFFFFF"/>
                </a:solidFill>
                <a:latin typeface="Calibri"/>
              </a:defRPr>
            </a:lvl7pPr>
            <a:lvl8pPr marL="3200400" algn="l" defTabSz="914400" rtl="0" eaLnBrk="1" latinLnBrk="0" hangingPunct="1">
              <a:defRPr sz="1800" kern="1200">
                <a:solidFill>
                  <a:sysClr val="window" lastClr="FFFFFF"/>
                </a:solidFill>
                <a:latin typeface="Calibri"/>
              </a:defRPr>
            </a:lvl8pPr>
            <a:lvl9pPr marL="3657600" algn="l" defTabSz="914400" rtl="0" eaLnBrk="1" latinLnBrk="0" hangingPunct="1">
              <a:defRPr sz="1800" kern="1200">
                <a:solidFill>
                  <a:sysClr val="window" lastClr="FFFFFF"/>
                </a:solidFill>
                <a:latin typeface="Calibri"/>
              </a:defRPr>
            </a:lvl9pPr>
          </a:lstStyle>
          <a:p>
            <a:pPr algn="ctr"/>
            <a:endParaRPr lang="en-US" dirty="0"/>
          </a:p>
        </p:txBody>
      </p:sp>
      <p:pic>
        <p:nvPicPr>
          <p:cNvPr id="14" name="Picture 13" descr="Midocean 02-03">
            <a:extLst>
              <a:ext uri="{FF2B5EF4-FFF2-40B4-BE49-F238E27FC236}">
                <a16:creationId xmlns:a16="http://schemas.microsoft.com/office/drawing/2014/main" id="{C3D48E3A-1EF1-BEC5-D3A3-7202E663C425}"/>
              </a:ext>
            </a:extLst>
          </p:cNvPr>
          <p:cNvPicPr>
            <a:picLocks noChangeAspect="1"/>
          </p:cNvPicPr>
          <p:nvPr/>
        </p:nvPicPr>
        <p:blipFill>
          <a:blip r:embed="rId5"/>
          <a:stretch>
            <a:fillRect/>
          </a:stretch>
        </p:blipFill>
        <p:spPr>
          <a:xfrm>
            <a:off x="908367" y="1156971"/>
            <a:ext cx="3410425" cy="2272029"/>
          </a:xfrm>
          <a:prstGeom prst="rect">
            <a:avLst/>
          </a:prstGeom>
        </p:spPr>
      </p:pic>
      <p:sp>
        <p:nvSpPr>
          <p:cNvPr id="15" name="TextBox 7">
            <a:extLst>
              <a:ext uri="{FF2B5EF4-FFF2-40B4-BE49-F238E27FC236}">
                <a16:creationId xmlns:a16="http://schemas.microsoft.com/office/drawing/2014/main" id="{D74C1125-B7B0-FD9F-3E4F-4E566D21880B}"/>
              </a:ext>
            </a:extLst>
          </p:cNvPr>
          <p:cNvSpPr txBox="1"/>
          <p:nvPr/>
        </p:nvSpPr>
        <p:spPr>
          <a:xfrm>
            <a:off x="1514237" y="3361011"/>
            <a:ext cx="1811713"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كلية الإعلام والتسويق</a:t>
            </a:r>
            <a:endParaRPr lang="en-US" b="1" dirty="0">
              <a:solidFill>
                <a:sysClr val="window" lastClr="FFFFFF"/>
              </a:solidFill>
              <a:latin typeface="Alexandria" charset="0"/>
              <a:cs typeface="+mj-cs"/>
            </a:endParaRPr>
          </a:p>
        </p:txBody>
      </p:sp>
      <p:sp>
        <p:nvSpPr>
          <p:cNvPr id="16" name="TextBox 1">
            <a:extLst>
              <a:ext uri="{FF2B5EF4-FFF2-40B4-BE49-F238E27FC236}">
                <a16:creationId xmlns:a16="http://schemas.microsoft.com/office/drawing/2014/main" id="{6BECAFFD-2D46-FE4E-06A5-B6AF9C30870C}"/>
              </a:ext>
            </a:extLst>
          </p:cNvPr>
          <p:cNvSpPr txBox="1"/>
          <p:nvPr/>
        </p:nvSpPr>
        <p:spPr>
          <a:xfrm>
            <a:off x="1158767" y="3931359"/>
            <a:ext cx="2693366"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برنامج بكالو</a:t>
            </a:r>
            <a:r>
              <a:rPr lang="ar-EG" b="1" dirty="0">
                <a:solidFill>
                  <a:sysClr val="window" lastClr="FFFFFF"/>
                </a:solidFill>
                <a:latin typeface="Alexandria" charset="0"/>
                <a:cs typeface="+mj-cs"/>
              </a:rPr>
              <a:t>ريو</a:t>
            </a:r>
            <a:r>
              <a:rPr lang="ar-SA" b="1" dirty="0">
                <a:solidFill>
                  <a:sysClr val="window" lastClr="FFFFFF"/>
                </a:solidFill>
                <a:latin typeface="Alexandria" charset="0"/>
                <a:cs typeface="+mj-cs"/>
              </a:rPr>
              <a:t>س </a:t>
            </a:r>
            <a:r>
              <a:rPr lang="ar-EG" b="1" dirty="0">
                <a:solidFill>
                  <a:sysClr val="window" lastClr="FFFFFF"/>
                </a:solidFill>
                <a:latin typeface="Alexandria" charset="0"/>
                <a:cs typeface="+mj-cs"/>
              </a:rPr>
              <a:t>الإعلام </a:t>
            </a:r>
            <a:r>
              <a:rPr lang="ar-SA" b="1" dirty="0">
                <a:solidFill>
                  <a:sysClr val="window" lastClr="FFFFFF"/>
                </a:solidFill>
                <a:latin typeface="Alexandria" charset="0"/>
                <a:cs typeface="+mj-cs"/>
              </a:rPr>
              <a:t>الرقمي</a:t>
            </a:r>
            <a:endParaRPr lang="en-US" b="1" dirty="0">
              <a:solidFill>
                <a:sysClr val="window" lastClr="FFFFFF"/>
              </a:solidFill>
              <a:latin typeface="Alexandria" charset="0"/>
              <a:cs typeface="+mj-cs"/>
            </a:endParaRPr>
          </a:p>
        </p:txBody>
      </p:sp>
      <p:sp>
        <p:nvSpPr>
          <p:cNvPr id="17" name="TextBox 4">
            <a:extLst>
              <a:ext uri="{FF2B5EF4-FFF2-40B4-BE49-F238E27FC236}">
                <a16:creationId xmlns:a16="http://schemas.microsoft.com/office/drawing/2014/main" id="{7FA01943-05EF-1817-C0E4-A54CA6284D19}"/>
              </a:ext>
            </a:extLst>
          </p:cNvPr>
          <p:cNvSpPr txBox="1"/>
          <p:nvPr/>
        </p:nvSpPr>
        <p:spPr>
          <a:xfrm>
            <a:off x="1493527" y="4603691"/>
            <a:ext cx="2008883" cy="369332"/>
          </a:xfrm>
          <a:prstGeom prst="rect">
            <a:avLst/>
          </a:prstGeom>
          <a:noFill/>
        </p:spPr>
        <p:txBody>
          <a:bodyPr wrap="non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r" rtl="1"/>
            <a:r>
              <a:rPr lang="ar-SA" b="1" dirty="0">
                <a:solidFill>
                  <a:sysClr val="window" lastClr="FFFFFF"/>
                </a:solidFill>
                <a:latin typeface="Alexandria" charset="0"/>
                <a:cs typeface="+mj-cs"/>
              </a:rPr>
              <a:t>كود المقرر</a:t>
            </a:r>
            <a:r>
              <a:rPr lang="en-US" b="1" dirty="0">
                <a:solidFill>
                  <a:sysClr val="window" lastClr="FFFFFF"/>
                </a:solidFill>
                <a:latin typeface="Times New Roman" panose="02020603050405020304" pitchFamily="18" charset="0"/>
                <a:cs typeface="Times New Roman" panose="02020603050405020304" pitchFamily="18" charset="0"/>
              </a:rPr>
              <a:t>DGM 212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9347F6-6BDB-EBA8-4140-7B41B8ED327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5207ED8-2373-28FD-6F59-2297BFAF9C0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F322F38F-EAC0-8AE8-B6AE-E884A1358C1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6" name="Graphic 21">
            <a:extLst>
              <a:ext uri="{FF2B5EF4-FFF2-40B4-BE49-F238E27FC236}">
                <a16:creationId xmlns:a16="http://schemas.microsoft.com/office/drawing/2014/main" id="{2F74D068-F1A1-371C-B7B7-8034A98340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196" y="0"/>
            <a:ext cx="2305141" cy="1076343"/>
          </a:xfrm>
          <a:prstGeom prst="rect">
            <a:avLst/>
          </a:prstGeom>
        </p:spPr>
      </p:pic>
      <p:sp>
        <p:nvSpPr>
          <p:cNvPr id="10" name="Rectangle 9">
            <a:extLst>
              <a:ext uri="{FF2B5EF4-FFF2-40B4-BE49-F238E27FC236}">
                <a16:creationId xmlns:a16="http://schemas.microsoft.com/office/drawing/2014/main" id="{40967CA1-8B47-71DA-176E-7055BDA18E92}"/>
              </a:ext>
            </a:extLst>
          </p:cNvPr>
          <p:cNvSpPr/>
          <p:nvPr/>
        </p:nvSpPr>
        <p:spPr>
          <a:xfrm>
            <a:off x="2612047" y="244803"/>
            <a:ext cx="8126172"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EG" sz="2800" b="1" dirty="0">
                <a:solidFill>
                  <a:schemeClr val="bg1"/>
                </a:solidFill>
                <a:latin typeface="Alexandria" charset="0"/>
                <a:cs typeface="+mj-cs"/>
              </a:rPr>
              <a:t>محتوى المحاضرة الأولى</a:t>
            </a:r>
            <a:endParaRPr lang="ar-SA" sz="2800" b="1" dirty="0">
              <a:solidFill>
                <a:schemeClr val="bg1"/>
              </a:solidFill>
              <a:latin typeface="Alexandria" charset="0"/>
              <a:cs typeface="+mj-cs"/>
            </a:endParaRPr>
          </a:p>
        </p:txBody>
      </p:sp>
      <p:pic>
        <p:nvPicPr>
          <p:cNvPr id="11" name="Picture 10">
            <a:extLst>
              <a:ext uri="{FF2B5EF4-FFF2-40B4-BE49-F238E27FC236}">
                <a16:creationId xmlns:a16="http://schemas.microsoft.com/office/drawing/2014/main" id="{B4B063FB-5AEA-399A-E3CE-8DA2432CD534}"/>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1097605" y="361480"/>
            <a:ext cx="1094395" cy="1076343"/>
          </a:xfrm>
          <a:prstGeom prst="rect">
            <a:avLst/>
          </a:prstGeom>
        </p:spPr>
      </p:pic>
      <p:sp>
        <p:nvSpPr>
          <p:cNvPr id="12" name="TextBox 8">
            <a:extLst>
              <a:ext uri="{FF2B5EF4-FFF2-40B4-BE49-F238E27FC236}">
                <a16:creationId xmlns:a16="http://schemas.microsoft.com/office/drawing/2014/main" id="{D8DB2B42-9476-7B48-50B8-502C52A0BA70}"/>
              </a:ext>
            </a:extLst>
          </p:cNvPr>
          <p:cNvSpPr txBox="1"/>
          <p:nvPr/>
        </p:nvSpPr>
        <p:spPr>
          <a:xfrm>
            <a:off x="4093916" y="1250527"/>
            <a:ext cx="7180612" cy="614079"/>
          </a:xfrm>
          <a:prstGeom prst="rect">
            <a:avLst/>
          </a:prstGeom>
          <a:no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algn="justLow" rtl="1">
              <a:lnSpc>
                <a:spcPct val="200000"/>
              </a:lnSpc>
            </a:pPr>
            <a:r>
              <a:rPr lang="ar-SA" sz="2000" b="1" dirty="0">
                <a:solidFill>
                  <a:srgbClr val="C00000"/>
                </a:solidFill>
                <a:latin typeface="Alexandria" charset="0"/>
                <a:cs typeface="+mj-cs"/>
              </a:rPr>
              <a:t>في هذه المحاضرة </a:t>
            </a:r>
            <a:r>
              <a:rPr lang="ar-EG" sz="2000" b="1" dirty="0">
                <a:solidFill>
                  <a:srgbClr val="C00000"/>
                </a:solidFill>
                <a:latin typeface="Alexandria" charset="0"/>
                <a:cs typeface="+mj-cs"/>
              </a:rPr>
              <a:t>الأولى سنتناول </a:t>
            </a:r>
            <a:r>
              <a:rPr lang="ar-SA" sz="2000" b="1" dirty="0">
                <a:solidFill>
                  <a:srgbClr val="C00000"/>
                </a:solidFill>
                <a:latin typeface="Alexandria" charset="0"/>
                <a:cs typeface="+mj-cs"/>
              </a:rPr>
              <a:t> النقاط التالية:</a:t>
            </a:r>
            <a:endParaRPr lang="ar-SA" sz="2000" b="1" dirty="0">
              <a:solidFill>
                <a:srgbClr val="002060"/>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53FF690-A81B-7057-8317-54AE939BC7F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1628" y="2073143"/>
            <a:ext cx="3678866" cy="408771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a:extLst>
              <a:ext uri="{FF2B5EF4-FFF2-40B4-BE49-F238E27FC236}">
                <a16:creationId xmlns:a16="http://schemas.microsoft.com/office/drawing/2014/main" id="{88CA2DBE-540F-F51A-5419-0B8BB28491CA}"/>
              </a:ext>
            </a:extLst>
          </p:cNvPr>
          <p:cNvSpPr txBox="1"/>
          <p:nvPr/>
        </p:nvSpPr>
        <p:spPr>
          <a:xfrm>
            <a:off x="4939490" y="1793986"/>
            <a:ext cx="6898295" cy="4989186"/>
          </a:xfrm>
          <a:prstGeom prst="rect">
            <a:avLst/>
          </a:prstGeom>
          <a:noFill/>
        </p:spPr>
        <p:txBody>
          <a:bodyPr wrap="square">
            <a:spAutoFit/>
          </a:bodyPr>
          <a:lstStyle/>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ما الصحافة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ماذا تقدم الصحافة للجمهور ، ومجالات الاهتمام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من الصحافة إلى الخبر</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الإعلام الرقمي والتأثير المعاصر ( الخبرالرقمي)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الخبر الصحفى فى البيئة الرقمية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أشكال وأنواع  وأهمية الخبر الرقمي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عناصر القوة والانتشارالرقمي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دور الخبر الرقمي فى البيئة الإعلامية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المصادر الإخبارية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لماذا نهتم بصياغة الأخبار </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gn="r" rtl="1">
              <a:lnSpc>
                <a:spcPct val="115000"/>
              </a:lnSpc>
              <a:spcAft>
                <a:spcPts val="800"/>
              </a:spcAft>
              <a:buFont typeface="+mj-lt"/>
              <a:buAutoNum type="arabicPeriod"/>
              <a:tabLst>
                <a:tab pos="1727200" algn="l"/>
              </a:tabLst>
            </a:pPr>
            <a:r>
              <a:rPr lang="ar-EG"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rPr>
              <a:t>القيم الإخبارية - وأخلاقيات ونزاهة النشر الرقمي</a:t>
            </a:r>
            <a:endParaRPr lang="en-US" sz="2000" kern="100" dirty="0">
              <a:solidFill>
                <a:schemeClr val="accent1">
                  <a:lumMod val="50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51175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04977" y="804432"/>
            <a:ext cx="9406592" cy="51993"/>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1"/>
              </a:solidFill>
            </a:endParaRP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91386"/>
            <a:ext cx="2305141" cy="1226093"/>
          </a:xfrm>
          <a:prstGeom prst="rect">
            <a:avLst/>
          </a:prstGeom>
        </p:spPr>
      </p:pic>
      <p:sp>
        <p:nvSpPr>
          <p:cNvPr id="6" name="TextBox 5">
            <a:extLst>
              <a:ext uri="{FF2B5EF4-FFF2-40B4-BE49-F238E27FC236}">
                <a16:creationId xmlns:a16="http://schemas.microsoft.com/office/drawing/2014/main" id="{651AF30F-5001-3197-0A78-1670211E8A1A}"/>
              </a:ext>
            </a:extLst>
          </p:cNvPr>
          <p:cNvSpPr txBox="1"/>
          <p:nvPr/>
        </p:nvSpPr>
        <p:spPr>
          <a:xfrm>
            <a:off x="6096000" y="404322"/>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9" name="Rectangle 8">
            <a:extLst>
              <a:ext uri="{FF2B5EF4-FFF2-40B4-BE49-F238E27FC236}">
                <a16:creationId xmlns:a16="http://schemas.microsoft.com/office/drawing/2014/main" id="{BB966BC9-CF9B-A042-B8C2-874C6E755422}"/>
              </a:ext>
            </a:extLst>
          </p:cNvPr>
          <p:cNvSpPr/>
          <p:nvPr/>
        </p:nvSpPr>
        <p:spPr>
          <a:xfrm>
            <a:off x="2413916" y="958192"/>
            <a:ext cx="9597653" cy="828303"/>
          </a:xfrm>
          <a:prstGeom prst="rect">
            <a:avLst/>
          </a:prstGeom>
          <a:solidFill>
            <a:srgbClr val="0019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r" rtl="1"/>
            <a:r>
              <a:rPr lang="ar-EG" sz="2800" b="1" kern="0" dirty="0">
                <a:solidFill>
                  <a:schemeClr val="bg1"/>
                </a:solidFill>
                <a:latin typeface="Calibri" panose="020F0502020204030204" pitchFamily="34" charset="0"/>
                <a:cs typeface="Calibri" panose="020F0502020204030204" pitchFamily="34" charset="0"/>
              </a:rPr>
              <a:t> 📚 مقدمــــــــــــــــــة...</a:t>
            </a:r>
            <a:endParaRPr lang="en-US" sz="2800" b="1" dirty="0">
              <a:solidFill>
                <a:schemeClr val="bg1"/>
              </a:solidFill>
              <a:latin typeface="Alexandria" charset="0"/>
              <a:cs typeface="Alexandria" charset="0"/>
            </a:endParaRPr>
          </a:p>
        </p:txBody>
      </p:sp>
      <p:sp>
        <p:nvSpPr>
          <p:cNvPr id="13" name="TextBox 12">
            <a:extLst>
              <a:ext uri="{FF2B5EF4-FFF2-40B4-BE49-F238E27FC236}">
                <a16:creationId xmlns:a16="http://schemas.microsoft.com/office/drawing/2014/main" id="{1F923780-9D3C-5162-CE49-27A2D111DAAE}"/>
              </a:ext>
            </a:extLst>
          </p:cNvPr>
          <p:cNvSpPr txBox="1"/>
          <p:nvPr/>
        </p:nvSpPr>
        <p:spPr>
          <a:xfrm>
            <a:off x="606056" y="2032890"/>
            <a:ext cx="11090467" cy="4116320"/>
          </a:xfrm>
          <a:prstGeom prst="rect">
            <a:avLst/>
          </a:prstGeom>
          <a:noFill/>
        </p:spPr>
        <p:txBody>
          <a:bodyPr wrap="square">
            <a:spAutoFit/>
          </a:bodyPr>
          <a:lstStyle/>
          <a:p>
            <a:pPr marL="0" marR="0" algn="justLow" rtl="1">
              <a:lnSpc>
                <a:spcPct val="150000"/>
              </a:lnSpc>
              <a:spcAft>
                <a:spcPts val="800"/>
              </a:spcAft>
              <a:buNone/>
            </a:pPr>
            <a:r>
              <a:rPr lang="ar-SA" sz="2400" kern="0" dirty="0">
                <a:solidFill>
                  <a:schemeClr val="accent1">
                    <a:lumMod val="75000"/>
                  </a:schemeClr>
                </a:solidFill>
                <a:effectLst/>
                <a:latin typeface="Calibri" panose="020F0502020204030204" pitchFamily="34" charset="0"/>
                <a:ea typeface="Times New Roman" panose="02020603050405020304" pitchFamily="18" charset="0"/>
                <a:cs typeface="Times New Roman" panose="02020603050405020304" pitchFamily="18" charset="0"/>
              </a:rPr>
              <a:t>تمثل كتابة الأخبار أحد الأ</a:t>
            </a:r>
            <a:r>
              <a:rPr lang="ar-EG" sz="2400" kern="0" dirty="0">
                <a:solidFill>
                  <a:schemeClr val="accent1">
                    <a:lumMod val="75000"/>
                  </a:schemeClr>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chemeClr val="accent1">
                    <a:lumMod val="75000"/>
                  </a:schemeClr>
                </a:solidFill>
                <a:effectLst/>
                <a:latin typeface="Calibri" panose="020F0502020204030204" pitchFamily="34" charset="0"/>
                <a:ea typeface="Times New Roman" panose="02020603050405020304" pitchFamily="18" charset="0"/>
                <a:cs typeface="Times New Roman" panose="02020603050405020304" pitchFamily="18" charset="0"/>
              </a:rPr>
              <a:t>سس الرئيسية للعمل الصحفي، لأنها المرحلة التي تتحول فيها الوقائع والمعلومات التي يجمعها الصحفي إلى محتوى يمكن تقديمه إلى الجمهور. </a:t>
            </a:r>
            <a:endParaRPr lang="en-US" sz="2400"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chemeClr val="accent1">
                    <a:lumMod val="75000"/>
                  </a:schemeClr>
                </a:solidFill>
                <a:effectLst/>
                <a:latin typeface="Calibri" panose="020F0502020204030204" pitchFamily="34" charset="0"/>
                <a:ea typeface="Times New Roman" panose="02020603050405020304" pitchFamily="18" charset="0"/>
                <a:cs typeface="Times New Roman" panose="02020603050405020304" pitchFamily="18" charset="0"/>
              </a:rPr>
              <a:t>وفي البيئة الرقمية، أصبحت عملية الكتابة مرتبطة بسرعة تدفق المعلومات وتعدد مصادرها واتساع نطاق وصولها إلى الجمهور</a:t>
            </a:r>
            <a:r>
              <a:rPr lang="en-US" sz="2400" kern="0" dirty="0">
                <a:solidFill>
                  <a:schemeClr val="accent1">
                    <a:lumMod val="75000"/>
                  </a:schemeClr>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chemeClr val="accent1">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buNone/>
            </a:pPr>
            <a:r>
              <a:rPr lang="ar-SA" sz="2400" kern="0" dirty="0">
                <a:solidFill>
                  <a:schemeClr val="accent1">
                    <a:lumMod val="75000"/>
                  </a:schemeClr>
                </a:solidFill>
                <a:effectLst/>
                <a:ea typeface="Times New Roman" panose="02020603050405020304" pitchFamily="18" charset="0"/>
                <a:cs typeface="Times New Roman" panose="02020603050405020304" pitchFamily="18" charset="0"/>
              </a:rPr>
              <a:t>ومن ثم فإن الكتابة الصحفية الرقمية لا تعني مجرد نقل الخبر إلى موقع إلكتروني أو منصة اجتماعية، وإنما تبدأ من </a:t>
            </a:r>
            <a:r>
              <a:rPr lang="ar-SA" sz="2400" b="1" kern="0" dirty="0">
                <a:solidFill>
                  <a:schemeClr val="accent1">
                    <a:lumMod val="75000"/>
                  </a:schemeClr>
                </a:solidFill>
                <a:effectLst/>
                <a:ea typeface="Times New Roman" panose="02020603050405020304" pitchFamily="18" charset="0"/>
                <a:cs typeface="Times New Roman" panose="02020603050405020304" pitchFamily="18" charset="0"/>
              </a:rPr>
              <a:t>اختيار الحدث والتحقق من معلوماته وتحديد زاوية معالجته، ثم صياغته بصورة مهنية تناسب الجمهور والسياق الإعلامي الرقمي</a:t>
            </a:r>
            <a:r>
              <a:rPr lang="ar-EG" sz="2400" b="1" kern="0" dirty="0">
                <a:solidFill>
                  <a:schemeClr val="accent1">
                    <a:lumMod val="75000"/>
                  </a:schemeClr>
                </a:solidFill>
                <a:effectLst/>
                <a:ea typeface="Times New Roman" panose="02020603050405020304" pitchFamily="18" charset="0"/>
                <a:cs typeface="Times New Roman" panose="02020603050405020304" pitchFamily="18" charset="0"/>
              </a:rPr>
              <a:t>.</a:t>
            </a:r>
            <a:endParaRPr lang="en-US" sz="2400" dirty="0">
              <a:solidFill>
                <a:schemeClr val="accent1">
                  <a:lumMod val="75000"/>
                </a:schemeClr>
              </a:solidFill>
            </a:endParaRPr>
          </a:p>
        </p:txBody>
      </p:sp>
    </p:spTree>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C4E3D-1479-1D1B-6A92-CB24C206489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0684227-767F-7E09-0C38-B92E30C1D94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0" y="210623"/>
            <a:ext cx="6018027" cy="6046017"/>
          </a:xfrm>
        </p:spPr>
      </p:pic>
      <p:sp>
        <p:nvSpPr>
          <p:cNvPr id="2" name="Right Triangle 1">
            <a:extLst>
              <a:ext uri="{FF2B5EF4-FFF2-40B4-BE49-F238E27FC236}">
                <a16:creationId xmlns:a16="http://schemas.microsoft.com/office/drawing/2014/main" id="{C4C6D629-F04A-4378-8761-6742B12A2CD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93B93B9-D26C-4D4B-3605-D48571F0C18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DCA86610-5238-3F31-4A8A-7369082E8C22}"/>
              </a:ext>
            </a:extLst>
          </p:cNvPr>
          <p:cNvSpPr/>
          <p:nvPr/>
        </p:nvSpPr>
        <p:spPr>
          <a:xfrm>
            <a:off x="3710763" y="879840"/>
            <a:ext cx="847889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5D426A2-3E98-3D1C-BBBB-6CFC0B9F39E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5494" y="-193298"/>
            <a:ext cx="2305141" cy="1076343"/>
          </a:xfrm>
          <a:prstGeom prst="rect">
            <a:avLst/>
          </a:prstGeom>
        </p:spPr>
      </p:pic>
      <p:sp>
        <p:nvSpPr>
          <p:cNvPr id="3" name="TextBox 24">
            <a:extLst>
              <a:ext uri="{FF2B5EF4-FFF2-40B4-BE49-F238E27FC236}">
                <a16:creationId xmlns:a16="http://schemas.microsoft.com/office/drawing/2014/main" id="{F6C9AC4C-351C-DBAC-77F1-2CF8637B8FAF}"/>
              </a:ext>
            </a:extLst>
          </p:cNvPr>
          <p:cNvSpPr txBox="1"/>
          <p:nvPr/>
        </p:nvSpPr>
        <p:spPr>
          <a:xfrm>
            <a:off x="3710764" y="982467"/>
            <a:ext cx="8341432" cy="556434"/>
          </a:xfrm>
          <a:prstGeom prst="rect">
            <a:avLst/>
          </a:prstGeom>
          <a:solidFill>
            <a:srgbClr val="203E5F"/>
          </a:solidFill>
        </p:spPr>
        <p:txBody>
          <a:bodyPr wrap="square" rtlCol="0" anchor="ctr">
            <a:spAutoFit/>
          </a:bodyPr>
          <a:lstStyle>
            <a:defPPr>
              <a:defRPr lang="en-US"/>
            </a:defPPr>
            <a:lvl1pPr marL="0" algn="ctr" defTabSz="914400" rtl="1" eaLnBrk="1" latinLnBrk="0" hangingPunct="1">
              <a:defRPr sz="2800" b="1" kern="1200">
                <a:solidFill>
                  <a:schemeClr val="bg1"/>
                </a:solidFill>
                <a:latin typeface="Alexandria" charset="0"/>
                <a:ea typeface="+mn-ea"/>
                <a:cs typeface="Alexandria"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15000"/>
              </a:lnSpc>
              <a:spcAft>
                <a:spcPts val="800"/>
              </a:spcAft>
            </a:pPr>
            <a:r>
              <a:rPr lang="ar-EG" kern="0" dirty="0">
                <a:latin typeface="Calibri" panose="020F0502020204030204" pitchFamily="34" charset="0"/>
                <a:cs typeface="Calibri" panose="020F0502020204030204" pitchFamily="34" charset="0"/>
              </a:rPr>
              <a:t>📚 </a:t>
            </a: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ما الصحافة؟</a:t>
            </a:r>
            <a:r>
              <a:rPr lang="ar-EG" sz="2400" b="1" kern="0" dirty="0">
                <a:effectLst/>
                <a:latin typeface="Calibri" panose="020F0502020204030204" pitchFamily="34" charset="0"/>
                <a:ea typeface="Times New Roman" panose="02020603050405020304" pitchFamily="18" charset="0"/>
                <a:cs typeface="Times New Roman" panose="02020603050405020304" pitchFamily="18"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6391CAD-7449-9648-2611-6CC06787B828}"/>
              </a:ext>
            </a:extLst>
          </p:cNvPr>
          <p:cNvSpPr txBox="1"/>
          <p:nvPr/>
        </p:nvSpPr>
        <p:spPr>
          <a:xfrm>
            <a:off x="3987526" y="477046"/>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12" name="TextBox 11">
            <a:extLst>
              <a:ext uri="{FF2B5EF4-FFF2-40B4-BE49-F238E27FC236}">
                <a16:creationId xmlns:a16="http://schemas.microsoft.com/office/drawing/2014/main" id="{2BA4D9D3-127C-AAAE-52AE-40ABF5E2E20A}"/>
              </a:ext>
            </a:extLst>
          </p:cNvPr>
          <p:cNvSpPr txBox="1"/>
          <p:nvPr/>
        </p:nvSpPr>
        <p:spPr>
          <a:xfrm>
            <a:off x="3906176" y="1799303"/>
            <a:ext cx="7950607" cy="3459730"/>
          </a:xfrm>
          <a:prstGeom prst="rect">
            <a:avLst/>
          </a:prstGeom>
          <a:noFill/>
        </p:spPr>
        <p:txBody>
          <a:bodyPr wrap="square">
            <a:spAutoFit/>
          </a:bodyPr>
          <a:lstStyle/>
          <a:p>
            <a:pPr marL="0" marR="0" algn="justLow" rtl="1">
              <a:lnSpc>
                <a:spcPct val="150000"/>
              </a:lnSpc>
              <a:spcAft>
                <a:spcPts val="800"/>
              </a:spcAft>
              <a:buNone/>
            </a:pPr>
            <a:r>
              <a:rPr lang="ar-EG"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يمكن تعريف الصحافة، في صورتها المبسطة، بأنها عملية </a:t>
            </a: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جمع الأخبار واختيارها، والتحقق من </a:t>
            </a:r>
            <a:r>
              <a:rPr lang="ar-EG"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م</a:t>
            </a: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صد</a:t>
            </a:r>
            <a:r>
              <a:rPr lang="ar-EG"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a:t>
            </a: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قيتها، ثم تحليلها وتقديمها لجمهور معين</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buNone/>
            </a:pPr>
            <a:r>
              <a:rPr lang="ar-EG" sz="2400" kern="0" dirty="0">
                <a:solidFill>
                  <a:srgbClr val="002060"/>
                </a:solidFill>
                <a:effectLst/>
                <a:ea typeface="Times New Roman" panose="02020603050405020304" pitchFamily="18" charset="0"/>
                <a:cs typeface="Times New Roman" panose="02020603050405020304" pitchFamily="18" charset="0"/>
              </a:rPr>
              <a:t>       </a:t>
            </a:r>
            <a:r>
              <a:rPr lang="ar-SA" sz="2400" kern="0" dirty="0">
                <a:solidFill>
                  <a:srgbClr val="002060"/>
                </a:solidFill>
                <a:effectLst/>
                <a:ea typeface="Times New Roman" panose="02020603050405020304" pitchFamily="18" charset="0"/>
                <a:cs typeface="Times New Roman" panose="02020603050405020304" pitchFamily="18" charset="0"/>
              </a:rPr>
              <a:t>وبذلك فالصحافة ليست عملية نقل آلي للمعلومات، وإنما نشاط واعٍ يقوم على الاختيار والتحقق والمعالجة. وتظل هذه المراحل أساسًا للعمل الصحفي سواء تم تقديم المحتوى في وسيلة تقليدية أو من خلال مؤسسة إعلامية تعمل في البيئة الرقمية</a:t>
            </a:r>
            <a:r>
              <a:rPr lang="ar-EG" sz="2400" kern="0" dirty="0">
                <a:solidFill>
                  <a:srgbClr val="002060"/>
                </a:solidFill>
                <a:effectLst/>
                <a:ea typeface="Times New Roman" panose="02020603050405020304" pitchFamily="18" charset="0"/>
                <a:cs typeface="Times New Roman" panose="02020603050405020304" pitchFamily="18" charset="0"/>
              </a:rPr>
              <a:t>.</a:t>
            </a:r>
            <a:endParaRPr lang="en-US" sz="2400" dirty="0">
              <a:solidFill>
                <a:srgbClr val="002060"/>
              </a:solidFill>
            </a:endParaRPr>
          </a:p>
        </p:txBody>
      </p:sp>
    </p:spTree>
    <p:extLst>
      <p:ext uri="{BB962C8B-B14F-4D97-AF65-F5344CB8AC3E}">
        <p14:creationId xmlns:p14="http://schemas.microsoft.com/office/powerpoint/2010/main" val="542596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0C0A1-A19A-61BB-CF34-01437734B1BF}"/>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AEAC627-FDD2-38E8-B5B3-63906748C53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 y="210623"/>
            <a:ext cx="5007935" cy="5031227"/>
          </a:xfrm>
        </p:spPr>
      </p:pic>
      <p:sp>
        <p:nvSpPr>
          <p:cNvPr id="2" name="Right Triangle 1">
            <a:extLst>
              <a:ext uri="{FF2B5EF4-FFF2-40B4-BE49-F238E27FC236}">
                <a16:creationId xmlns:a16="http://schemas.microsoft.com/office/drawing/2014/main" id="{1781ED95-DB75-8427-8AA5-2BB059C1F0D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21E7EAB-016C-D52C-3DC0-E89D47358DA3}"/>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23D8439-7279-3D9D-6EC0-C14920D661E0}"/>
              </a:ext>
            </a:extLst>
          </p:cNvPr>
          <p:cNvSpPr/>
          <p:nvPr/>
        </p:nvSpPr>
        <p:spPr>
          <a:xfrm>
            <a:off x="3232298" y="1119353"/>
            <a:ext cx="89082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5EDF1583-55C0-5EC0-7788-C57FCB31D14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5370" y="-56119"/>
            <a:ext cx="2305141" cy="1076343"/>
          </a:xfrm>
          <a:prstGeom prst="rect">
            <a:avLst/>
          </a:prstGeom>
        </p:spPr>
      </p:pic>
      <p:sp>
        <p:nvSpPr>
          <p:cNvPr id="3" name="TextBox 24">
            <a:extLst>
              <a:ext uri="{FF2B5EF4-FFF2-40B4-BE49-F238E27FC236}">
                <a16:creationId xmlns:a16="http://schemas.microsoft.com/office/drawing/2014/main" id="{C5CF5BEF-0109-E1A5-CB1F-3E9B03A43E64}"/>
              </a:ext>
            </a:extLst>
          </p:cNvPr>
          <p:cNvSpPr txBox="1"/>
          <p:nvPr/>
        </p:nvSpPr>
        <p:spPr>
          <a:xfrm>
            <a:off x="3157870" y="1205468"/>
            <a:ext cx="8982641" cy="556434"/>
          </a:xfrm>
          <a:prstGeom prst="rect">
            <a:avLst/>
          </a:prstGeom>
          <a:solidFill>
            <a:srgbClr val="203E5F"/>
          </a:solidFill>
        </p:spPr>
        <p:txBody>
          <a:bodyPr wrap="square" rtlCol="0" anchor="ctr">
            <a:spAutoFit/>
          </a:bodyPr>
          <a:lstStyle>
            <a:defPPr>
              <a:defRPr lang="en-US"/>
            </a:defPPr>
            <a:lvl1pPr marL="0" algn="ctr" defTabSz="914400" rtl="1" eaLnBrk="1" latinLnBrk="0" hangingPunct="1">
              <a:defRPr sz="2800" b="1" kern="1200">
                <a:solidFill>
                  <a:schemeClr val="bg1"/>
                </a:solidFill>
                <a:latin typeface="Alexandria" charset="0"/>
                <a:ea typeface="+mn-ea"/>
                <a:cs typeface="Alexandria"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15000"/>
              </a:lnSpc>
              <a:spcAft>
                <a:spcPts val="800"/>
              </a:spcAft>
            </a:pPr>
            <a:r>
              <a:rPr lang="ar-EG" kern="0" dirty="0">
                <a:latin typeface="Calibri" panose="020F0502020204030204" pitchFamily="34" charset="0"/>
                <a:cs typeface="Calibri" panose="020F0502020204030204" pitchFamily="34" charset="0"/>
              </a:rPr>
              <a:t>📚 </a:t>
            </a:r>
            <a:r>
              <a:rPr lang="ar-SA" sz="2400" b="1" kern="0" dirty="0">
                <a:effectLst/>
                <a:latin typeface="Calibri" panose="020F0502020204030204" pitchFamily="34" charset="0"/>
                <a:ea typeface="Times New Roman" panose="02020603050405020304" pitchFamily="18" charset="0"/>
                <a:cs typeface="Times New Roman" panose="02020603050405020304" pitchFamily="18" charset="0"/>
              </a:rPr>
              <a:t>ماذا تقدم الصحافة للجمهور؟</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9C177DDA-EC8A-5453-EB91-FF76B43D95F4}"/>
              </a:ext>
            </a:extLst>
          </p:cNvPr>
          <p:cNvSpPr txBox="1"/>
          <p:nvPr/>
        </p:nvSpPr>
        <p:spPr>
          <a:xfrm>
            <a:off x="3848099" y="71814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12" name="TextBox 11">
            <a:extLst>
              <a:ext uri="{FF2B5EF4-FFF2-40B4-BE49-F238E27FC236}">
                <a16:creationId xmlns:a16="http://schemas.microsoft.com/office/drawing/2014/main" id="{544C900D-0331-DEB6-CF9A-6FA03C080875}"/>
              </a:ext>
            </a:extLst>
          </p:cNvPr>
          <p:cNvSpPr txBox="1"/>
          <p:nvPr/>
        </p:nvSpPr>
        <p:spPr>
          <a:xfrm>
            <a:off x="3232298" y="1859935"/>
            <a:ext cx="8781776" cy="3459730"/>
          </a:xfrm>
          <a:prstGeom prst="rect">
            <a:avLst/>
          </a:prstGeom>
          <a:noFill/>
        </p:spPr>
        <p:txBody>
          <a:bodyPr wrap="square">
            <a:spAutoFit/>
          </a:bodyPr>
          <a:lstStyle/>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يؤدي النشاط الصحفي مجموعة من الغايات التي تتجاوز مجرد الإخبار؛ فهو ي</a:t>
            </a:r>
            <a:r>
              <a:rPr lang="ar-EG"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مكن أن يسهم في </a:t>
            </a: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التوعية والتثقيف والترفيه والتعليم</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buNone/>
            </a:pPr>
            <a:r>
              <a:rPr lang="ar-SA" sz="2400" kern="0" dirty="0">
                <a:solidFill>
                  <a:srgbClr val="002060"/>
                </a:solidFill>
                <a:effectLst/>
                <a:ea typeface="Times New Roman" panose="02020603050405020304" pitchFamily="18" charset="0"/>
                <a:cs typeface="Times New Roman" panose="02020603050405020304" pitchFamily="18" charset="0"/>
              </a:rPr>
              <a:t>ويختلف المحتوى الذي تقدمه المؤسسات الصحفية بحسب احتياجات جمهورها، إلا أن الهدف الأساسي يظل تقديم معلومات يمكن للجمهور فهمها والاستفادة منها. وفي البيئة الرقمية، يصبح اختيار المعلومات الأكثر صلة بالجمهور أكثر أهمية بسبب كثافة المحتوى المتاح وسرعة انتشاره</a:t>
            </a:r>
            <a:r>
              <a:rPr lang="ar-EG" sz="2400" kern="0" dirty="0">
                <a:solidFill>
                  <a:srgbClr val="002060"/>
                </a:solidFill>
                <a:effectLst/>
                <a:ea typeface="Times New Roman" panose="02020603050405020304" pitchFamily="18" charset="0"/>
                <a:cs typeface="Times New Roman" panose="02020603050405020304" pitchFamily="18" charset="0"/>
              </a:rPr>
              <a:t>.</a:t>
            </a:r>
            <a:endParaRPr lang="en-US" sz="2400" dirty="0">
              <a:solidFill>
                <a:srgbClr val="002060"/>
              </a:solidFill>
            </a:endParaRPr>
          </a:p>
        </p:txBody>
      </p:sp>
    </p:spTree>
    <p:extLst>
      <p:ext uri="{BB962C8B-B14F-4D97-AF65-F5344CB8AC3E}">
        <p14:creationId xmlns:p14="http://schemas.microsoft.com/office/powerpoint/2010/main" val="28620682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ED7BDD-5BC4-8CBB-D385-6018FCBC8B4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0FE015F-05A4-0087-966C-F3D1AE027E2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 y="210623"/>
            <a:ext cx="5932965" cy="5960559"/>
          </a:xfrm>
        </p:spPr>
      </p:pic>
      <p:sp>
        <p:nvSpPr>
          <p:cNvPr id="2" name="Right Triangle 1">
            <a:extLst>
              <a:ext uri="{FF2B5EF4-FFF2-40B4-BE49-F238E27FC236}">
                <a16:creationId xmlns:a16="http://schemas.microsoft.com/office/drawing/2014/main" id="{4E58F6F5-4FCE-1FC6-A57D-9A2A80E5EE9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491E68B-7D1F-28EF-7C52-21440136E97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21C038F-A157-3502-CE93-BBA2A3DAFB9F}"/>
              </a:ext>
            </a:extLst>
          </p:cNvPr>
          <p:cNvSpPr/>
          <p:nvPr/>
        </p:nvSpPr>
        <p:spPr>
          <a:xfrm>
            <a:off x="3561906" y="977366"/>
            <a:ext cx="848478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5A82EBD8-97AC-0233-595E-52AD3ED9166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5370" y="-56119"/>
            <a:ext cx="2305141" cy="1076343"/>
          </a:xfrm>
          <a:prstGeom prst="rect">
            <a:avLst/>
          </a:prstGeom>
        </p:spPr>
      </p:pic>
      <p:sp>
        <p:nvSpPr>
          <p:cNvPr id="3" name="TextBox 24">
            <a:extLst>
              <a:ext uri="{FF2B5EF4-FFF2-40B4-BE49-F238E27FC236}">
                <a16:creationId xmlns:a16="http://schemas.microsoft.com/office/drawing/2014/main" id="{FA8D74A7-FF4A-7DFD-4D91-1CB8C236A3BF}"/>
              </a:ext>
            </a:extLst>
          </p:cNvPr>
          <p:cNvSpPr txBox="1"/>
          <p:nvPr/>
        </p:nvSpPr>
        <p:spPr>
          <a:xfrm>
            <a:off x="3561907" y="1122326"/>
            <a:ext cx="8484781" cy="523220"/>
          </a:xfrm>
          <a:prstGeom prst="rect">
            <a:avLst/>
          </a:prstGeom>
          <a:solidFill>
            <a:srgbClr val="203E5F"/>
          </a:solidFill>
        </p:spPr>
        <p:txBody>
          <a:bodyPr wrap="square" rtlCol="0" anchor="ctr">
            <a:spAutoFit/>
          </a:bodyPr>
          <a:lstStyle>
            <a:defPPr>
              <a:defRPr lang="en-US"/>
            </a:defPPr>
            <a:lvl1pPr marL="0" algn="ctr" defTabSz="914400" rtl="1" eaLnBrk="1" latinLnBrk="0" hangingPunct="1">
              <a:defRPr sz="2800" b="1" kern="1200">
                <a:solidFill>
                  <a:schemeClr val="bg1"/>
                </a:solidFill>
                <a:latin typeface="Alexandria" charset="0"/>
                <a:ea typeface="+mn-ea"/>
                <a:cs typeface="Alexandria"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ar-EG" kern="0" dirty="0">
                <a:latin typeface="Calibri" panose="020F0502020204030204" pitchFamily="34" charset="0"/>
                <a:cs typeface="Calibri" panose="020F0502020204030204" pitchFamily="34" charset="0"/>
              </a:rPr>
              <a:t>📚 </a:t>
            </a:r>
            <a:r>
              <a:rPr lang="ar-SA" sz="2400" b="1" kern="0" dirty="0">
                <a:effectLst/>
                <a:ea typeface="Times New Roman" panose="02020603050405020304" pitchFamily="18" charset="0"/>
                <a:cs typeface="Times New Roman" panose="02020603050405020304" pitchFamily="18" charset="0"/>
              </a:rPr>
              <a:t>مجالات اهتمام الصحافة</a:t>
            </a:r>
            <a:r>
              <a:rPr lang="ar-EG" sz="2400" b="1" kern="0" dirty="0">
                <a:effectLst/>
                <a:ea typeface="Times New Roman" panose="02020603050405020304" pitchFamily="18" charset="0"/>
                <a:cs typeface="Times New Roman" panose="02020603050405020304" pitchFamily="18" charset="0"/>
              </a:rPr>
              <a:t>..</a:t>
            </a:r>
            <a:endParaRPr lang="en-US" sz="2400" dirty="0">
              <a:cs typeface="+mj-cs"/>
            </a:endParaRPr>
          </a:p>
        </p:txBody>
      </p:sp>
      <p:sp>
        <p:nvSpPr>
          <p:cNvPr id="10" name="TextBox 9">
            <a:extLst>
              <a:ext uri="{FF2B5EF4-FFF2-40B4-BE49-F238E27FC236}">
                <a16:creationId xmlns:a16="http://schemas.microsoft.com/office/drawing/2014/main" id="{A5ACBFA8-7D5C-A6E3-CD66-D0656D876EB8}"/>
              </a:ext>
            </a:extLst>
          </p:cNvPr>
          <p:cNvSpPr txBox="1"/>
          <p:nvPr/>
        </p:nvSpPr>
        <p:spPr>
          <a:xfrm>
            <a:off x="2474348" y="546273"/>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12" name="TextBox 11">
            <a:extLst>
              <a:ext uri="{FF2B5EF4-FFF2-40B4-BE49-F238E27FC236}">
                <a16:creationId xmlns:a16="http://schemas.microsoft.com/office/drawing/2014/main" id="{3C51BAE1-4E10-CFA4-9D20-9DFF9D327496}"/>
              </a:ext>
            </a:extLst>
          </p:cNvPr>
          <p:cNvSpPr txBox="1"/>
          <p:nvPr/>
        </p:nvSpPr>
        <p:spPr>
          <a:xfrm>
            <a:off x="3830506" y="1799303"/>
            <a:ext cx="8107325" cy="4033797"/>
          </a:xfrm>
          <a:prstGeom prst="rect">
            <a:avLst/>
          </a:prstGeom>
          <a:noFill/>
        </p:spPr>
        <p:txBody>
          <a:bodyPr wrap="square">
            <a:spAutoFit/>
          </a:bodyPr>
          <a:lstStyle/>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على الرغم من الارتباط الشائع بين الصحافة والقضايا السياسية، فإن العمل الصحفي يشمل مجالات واسعة من الاهتمام الإنساني</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وتتناول الصحافة موضوعات مثل </a:t>
            </a: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الثقافة والرياضة والصحة والنشاط الاجتماعي والتطور التقني</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وغيرها. وهذا الاتساع يعني أن الكاتب الصحفي يحتاج إلى فهم طبيعة الموضوع الذي يكتب عنه، وتحديد ما يجعله مهمًا بالنسبة إلى الجمهور الذي تستهدفه المؤسسة الإعلامية</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15000"/>
              </a:lnSpc>
              <a:spcAft>
                <a:spcPts val="800"/>
              </a:spcAft>
              <a:buNone/>
            </a:pPr>
            <a:br>
              <a:rPr lang="en-US" sz="1200" kern="0" dirty="0">
                <a:effectLst/>
                <a:latin typeface="Times New Roman" panose="02020603050405020304" pitchFamily="18" charset="0"/>
                <a:ea typeface="Times New Roman" panose="02020603050405020304" pitchFamily="18" charset="0"/>
                <a:cs typeface="Arial" panose="020B0604020202020204" pitchFamily="34" charset="0"/>
              </a:rPr>
            </a:b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46301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D86C5F-6104-DB93-7DCC-8B0422742F8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3D2DFED-8DCA-C892-83C5-76D95B8F2D1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 y="210623"/>
            <a:ext cx="5932965" cy="5960559"/>
          </a:xfrm>
        </p:spPr>
      </p:pic>
      <p:sp>
        <p:nvSpPr>
          <p:cNvPr id="2" name="Right Triangle 1">
            <a:extLst>
              <a:ext uri="{FF2B5EF4-FFF2-40B4-BE49-F238E27FC236}">
                <a16:creationId xmlns:a16="http://schemas.microsoft.com/office/drawing/2014/main" id="{98F7D535-7173-ADCB-F3C0-7423DCCDB9C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E4FA6740-FBB9-C287-E14F-D5232807CEC4}"/>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6C304C19-63F8-8398-7E04-36D65DDC8046}"/>
              </a:ext>
            </a:extLst>
          </p:cNvPr>
          <p:cNvSpPr/>
          <p:nvPr/>
        </p:nvSpPr>
        <p:spPr>
          <a:xfrm>
            <a:off x="3561906" y="977366"/>
            <a:ext cx="848478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243C431-E02B-2DB1-FF03-9647E96F369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35370" y="-56119"/>
            <a:ext cx="2305141" cy="1076343"/>
          </a:xfrm>
          <a:prstGeom prst="rect">
            <a:avLst/>
          </a:prstGeom>
        </p:spPr>
      </p:pic>
      <p:sp>
        <p:nvSpPr>
          <p:cNvPr id="3" name="TextBox 24">
            <a:extLst>
              <a:ext uri="{FF2B5EF4-FFF2-40B4-BE49-F238E27FC236}">
                <a16:creationId xmlns:a16="http://schemas.microsoft.com/office/drawing/2014/main" id="{75CCEFED-FCA8-A8DE-A7C0-14EEE138A6ED}"/>
              </a:ext>
            </a:extLst>
          </p:cNvPr>
          <p:cNvSpPr txBox="1"/>
          <p:nvPr/>
        </p:nvSpPr>
        <p:spPr>
          <a:xfrm>
            <a:off x="3561907" y="1122326"/>
            <a:ext cx="8484781" cy="523220"/>
          </a:xfrm>
          <a:prstGeom prst="rect">
            <a:avLst/>
          </a:prstGeom>
          <a:solidFill>
            <a:srgbClr val="203E5F"/>
          </a:solidFill>
        </p:spPr>
        <p:txBody>
          <a:bodyPr wrap="square" rtlCol="0" anchor="ctr">
            <a:spAutoFit/>
          </a:bodyPr>
          <a:lstStyle>
            <a:defPPr>
              <a:defRPr lang="en-US"/>
            </a:defPPr>
            <a:lvl1pPr marL="0" algn="ctr" defTabSz="914400" rtl="1" eaLnBrk="1" latinLnBrk="0" hangingPunct="1">
              <a:defRPr sz="2800" b="1" kern="1200">
                <a:solidFill>
                  <a:schemeClr val="bg1"/>
                </a:solidFill>
                <a:latin typeface="Alexandria" charset="0"/>
                <a:ea typeface="+mn-ea"/>
                <a:cs typeface="Alexandria"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ar-EG" kern="0" dirty="0">
                <a:latin typeface="Calibri" panose="020F0502020204030204" pitchFamily="34" charset="0"/>
                <a:cs typeface="Calibri" panose="020F0502020204030204" pitchFamily="34" charset="0"/>
              </a:rPr>
              <a:t>📚 </a:t>
            </a:r>
            <a:r>
              <a:rPr lang="ar-SA" sz="2400" b="1" kern="0" dirty="0">
                <a:effectLst/>
                <a:ea typeface="Times New Roman" panose="02020603050405020304" pitchFamily="18" charset="0"/>
                <a:cs typeface="Times New Roman" panose="02020603050405020304" pitchFamily="18" charset="0"/>
              </a:rPr>
              <a:t>من الصحافة إلى الخبر</a:t>
            </a:r>
            <a:r>
              <a:rPr lang="ar-EG" sz="2400" b="1" kern="0" dirty="0">
                <a:effectLst/>
                <a:ea typeface="Times New Roman" panose="02020603050405020304" pitchFamily="18" charset="0"/>
                <a:cs typeface="Times New Roman" panose="02020603050405020304" pitchFamily="18" charset="0"/>
              </a:rPr>
              <a:t>..</a:t>
            </a:r>
            <a:endParaRPr lang="en-US" sz="2400" dirty="0">
              <a:cs typeface="+mj-cs"/>
            </a:endParaRPr>
          </a:p>
        </p:txBody>
      </p:sp>
      <p:sp>
        <p:nvSpPr>
          <p:cNvPr id="10" name="TextBox 9">
            <a:extLst>
              <a:ext uri="{FF2B5EF4-FFF2-40B4-BE49-F238E27FC236}">
                <a16:creationId xmlns:a16="http://schemas.microsoft.com/office/drawing/2014/main" id="{729C4446-6154-06CD-0641-8DAA0EFCBA67}"/>
              </a:ext>
            </a:extLst>
          </p:cNvPr>
          <p:cNvSpPr txBox="1"/>
          <p:nvPr/>
        </p:nvSpPr>
        <p:spPr>
          <a:xfrm>
            <a:off x="2474348" y="577256"/>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7" name="TextBox 6">
            <a:extLst>
              <a:ext uri="{FF2B5EF4-FFF2-40B4-BE49-F238E27FC236}">
                <a16:creationId xmlns:a16="http://schemas.microsoft.com/office/drawing/2014/main" id="{CCBA54EF-5737-7A7C-84D4-B3032D56B87D}"/>
              </a:ext>
            </a:extLst>
          </p:cNvPr>
          <p:cNvSpPr txBox="1"/>
          <p:nvPr/>
        </p:nvSpPr>
        <p:spPr>
          <a:xfrm>
            <a:off x="4210493" y="1864407"/>
            <a:ext cx="7541142" cy="3459730"/>
          </a:xfrm>
          <a:prstGeom prst="rect">
            <a:avLst/>
          </a:prstGeom>
          <a:noFill/>
        </p:spPr>
        <p:txBody>
          <a:bodyPr wrap="square">
            <a:spAutoFit/>
          </a:bodyPr>
          <a:lstStyle/>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إذا كانت الصحافة عملية متكاملة لجمع المعلومات واختيارها والتحقق منها وتحليلها وتقديمها، فإن الخبر يمثل أحد المكونات الأساسية لهذه العملية</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فالصحفي يعود إلى الوقائع، ويختار منها ما يستحق التغطية، ثم يصوغها بطريقة تراعي </a:t>
            </a: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كفاءة الوصول إلى المتلقي المستهدف</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وفي البيئة الرقمية، تكتسب هذه العملية أهمية إضافية بسبب السرعة التي تنتقل بها المعلومات بين المصادر والمؤسسات والجمهور</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118222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A9597-7BCC-6882-F953-FB67FF41BB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14CCBBD-DE7E-1A05-9BD7-AC794739E39D}"/>
              </a:ext>
            </a:extLst>
          </p:cNvPr>
          <p:cNvPicPr>
            <a:picLocks noChangeAspect="1"/>
          </p:cNvPicPr>
          <p:nvPr/>
        </p:nvPicPr>
        <p:blipFill>
          <a:blip r:embed="rId3"/>
          <a:stretch>
            <a:fillRect/>
          </a:stretch>
        </p:blipFill>
        <p:spPr>
          <a:xfrm>
            <a:off x="0" y="0"/>
            <a:ext cx="12192000" cy="6772940"/>
          </a:xfrm>
          <a:prstGeom prst="rect">
            <a:avLst/>
          </a:prstGeom>
        </p:spPr>
      </p:pic>
      <p:sp>
        <p:nvSpPr>
          <p:cNvPr id="7" name="TextBox 6">
            <a:extLst>
              <a:ext uri="{FF2B5EF4-FFF2-40B4-BE49-F238E27FC236}">
                <a16:creationId xmlns:a16="http://schemas.microsoft.com/office/drawing/2014/main" id="{A2E082F7-A74D-0144-01FD-674D216400D8}"/>
              </a:ext>
            </a:extLst>
          </p:cNvPr>
          <p:cNvSpPr txBox="1"/>
          <p:nvPr/>
        </p:nvSpPr>
        <p:spPr>
          <a:xfrm>
            <a:off x="2012933" y="3079323"/>
            <a:ext cx="3700462" cy="430887"/>
          </a:xfrm>
          <a:prstGeom prst="rect">
            <a:avLst/>
          </a:prstGeom>
          <a:noFill/>
        </p:spPr>
        <p:txBody>
          <a:bodyPr wrap="square" lIns="0" tIns="0" rIns="0" bIns="0" anchor="t">
            <a:spAutoFit/>
          </a:bodyPr>
          <a:lstStyle/>
          <a:p>
            <a:pPr algn="ctr" defTabSz="457200"/>
            <a:r>
              <a:rPr sz="2800" b="1" dirty="0">
                <a:solidFill>
                  <a:srgbClr val="C00000"/>
                </a:solidFill>
              </a:rPr>
              <a:t>الخبر</a:t>
            </a:r>
            <a:r>
              <a:rPr sz="2800" dirty="0">
                <a:solidFill>
                  <a:srgbClr val="C00000"/>
                </a:solidFill>
              </a:rPr>
              <a:t> </a:t>
            </a:r>
            <a:r>
              <a:rPr sz="2800" b="1" dirty="0">
                <a:solidFill>
                  <a:srgbClr val="C00000"/>
                </a:solidFill>
              </a:rPr>
              <a:t>الرقمي</a:t>
            </a:r>
          </a:p>
        </p:txBody>
      </p:sp>
      <p:sp>
        <p:nvSpPr>
          <p:cNvPr id="8" name="TextBox 7">
            <a:extLst>
              <a:ext uri="{FF2B5EF4-FFF2-40B4-BE49-F238E27FC236}">
                <a16:creationId xmlns:a16="http://schemas.microsoft.com/office/drawing/2014/main" id="{D887BF96-4009-5004-13EC-94B3E0090EF6}"/>
              </a:ext>
            </a:extLst>
          </p:cNvPr>
          <p:cNvSpPr txBox="1"/>
          <p:nvPr/>
        </p:nvSpPr>
        <p:spPr>
          <a:xfrm>
            <a:off x="0" y="3778677"/>
            <a:ext cx="7311877" cy="357790"/>
          </a:xfrm>
          <a:prstGeom prst="rect">
            <a:avLst/>
          </a:prstGeom>
          <a:noFill/>
        </p:spPr>
        <p:txBody>
          <a:bodyPr wrap="square" lIns="0" tIns="0" rIns="0" bIns="0" anchor="t">
            <a:spAutoFit/>
          </a:bodyPr>
          <a:lstStyle/>
          <a:p>
            <a:pPr algn="ctr" defTabSz="457200">
              <a:lnSpc>
                <a:spcPts val="2879"/>
              </a:lnSpc>
            </a:pPr>
            <a:r>
              <a:rPr sz="2400" b="1" dirty="0">
                <a:solidFill>
                  <a:srgbClr val="002060"/>
                </a:solidFill>
                <a:latin typeface="Tajawal Medium"/>
              </a:rPr>
              <a:t>المفهوم، الأهمية، الخصائص، والدور المحوري في البيئة الإعلامية الحديثة</a:t>
            </a:r>
          </a:p>
        </p:txBody>
      </p:sp>
      <p:sp>
        <p:nvSpPr>
          <p:cNvPr id="10" name="TextBox 9">
            <a:extLst>
              <a:ext uri="{FF2B5EF4-FFF2-40B4-BE49-F238E27FC236}">
                <a16:creationId xmlns:a16="http://schemas.microsoft.com/office/drawing/2014/main" id="{BA82D0D9-3FE1-5906-D429-4420071DE571}"/>
              </a:ext>
            </a:extLst>
          </p:cNvPr>
          <p:cNvSpPr txBox="1"/>
          <p:nvPr/>
        </p:nvSpPr>
        <p:spPr>
          <a:xfrm>
            <a:off x="2129890" y="2370915"/>
            <a:ext cx="3700462" cy="369332"/>
          </a:xfrm>
          <a:prstGeom prst="rect">
            <a:avLst/>
          </a:prstGeom>
          <a:noFill/>
        </p:spPr>
        <p:txBody>
          <a:bodyPr wrap="square" lIns="0" tIns="0" rIns="0" bIns="0" anchor="t">
            <a:spAutoFit/>
          </a:bodyPr>
          <a:lstStyle/>
          <a:p>
            <a:pPr algn="ctr" defTabSz="457200"/>
            <a:r>
              <a:rPr lang="ar-EG" sz="2400" b="1" dirty="0">
                <a:solidFill>
                  <a:srgbClr val="002060"/>
                </a:solidFill>
              </a:rPr>
              <a:t>الإعلام الرقمي والتأثير المعاصر </a:t>
            </a:r>
            <a:endParaRPr sz="2400" b="1" dirty="0">
              <a:solidFill>
                <a:srgbClr val="002060"/>
              </a:solidFill>
            </a:endParaRPr>
          </a:p>
        </p:txBody>
      </p:sp>
    </p:spTree>
    <p:extLst>
      <p:ext uri="{BB962C8B-B14F-4D97-AF65-F5344CB8AC3E}">
        <p14:creationId xmlns:p14="http://schemas.microsoft.com/office/powerpoint/2010/main" val="1539491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7376" y="-14226"/>
            <a:ext cx="2305141" cy="1076343"/>
          </a:xfrm>
          <a:prstGeom prst="rect">
            <a:avLst/>
          </a:prstGeom>
        </p:spPr>
      </p:pic>
      <p:sp>
        <p:nvSpPr>
          <p:cNvPr id="2" name="TextBox 2">
            <a:extLst>
              <a:ext uri="{FF2B5EF4-FFF2-40B4-BE49-F238E27FC236}">
                <a16:creationId xmlns:a16="http://schemas.microsoft.com/office/drawing/2014/main" id="{16510FEB-4AF7-4936-35C2-95ACABECA9AB}"/>
              </a:ext>
            </a:extLst>
          </p:cNvPr>
          <p:cNvSpPr txBox="1"/>
          <p:nvPr/>
        </p:nvSpPr>
        <p:spPr>
          <a:xfrm>
            <a:off x="6209205" y="959700"/>
            <a:ext cx="4813369" cy="461665"/>
          </a:xfrm>
          <a:prstGeom prst="rect">
            <a:avLst/>
          </a:prstGeom>
          <a:solidFill>
            <a:srgbClr val="203E5F"/>
          </a:solidFill>
        </p:spPr>
        <p:txBody>
          <a:bodyPr wrap="square" rtlCol="0" anchor="ctr">
            <a:spAutoFit/>
          </a:bodyPr>
          <a:lstStyle>
            <a:defPPr>
              <a:defRPr lang="en-US"/>
            </a:defPPr>
            <a:lvl1pPr marL="0" algn="ctr" defTabSz="914400" rtl="1" eaLnBrk="1" latinLnBrk="0" hangingPunct="1">
              <a:defRPr sz="2800" b="1" kern="1200">
                <a:solidFill>
                  <a:sysClr val="window" lastClr="FFFFFF"/>
                </a:solidFill>
                <a:latin typeface="Alexandria" charset="0"/>
                <a:cs typeface="Alexandria" charset="0"/>
              </a:defRPr>
            </a:lvl1pPr>
            <a:lvl2pPr marL="457200" algn="l" defTabSz="914400" rtl="0" eaLnBrk="1" latinLnBrk="0" hangingPunct="1">
              <a:defRPr sz="1800" kern="1200">
                <a:solidFill>
                  <a:sysClr val="windowText" lastClr="000000"/>
                </a:solidFill>
                <a:latin typeface="Calibri"/>
              </a:defRPr>
            </a:lvl2pPr>
            <a:lvl3pPr marL="914400" algn="l" defTabSz="914400" rtl="0" eaLnBrk="1" latinLnBrk="0" hangingPunct="1">
              <a:defRPr sz="1800" kern="1200">
                <a:solidFill>
                  <a:sysClr val="windowText" lastClr="000000"/>
                </a:solidFill>
                <a:latin typeface="Calibri"/>
              </a:defRPr>
            </a:lvl3pPr>
            <a:lvl4pPr marL="1371600" algn="l" defTabSz="914400" rtl="0" eaLnBrk="1" latinLnBrk="0" hangingPunct="1">
              <a:defRPr sz="1800" kern="1200">
                <a:solidFill>
                  <a:sysClr val="windowText" lastClr="000000"/>
                </a:solidFill>
                <a:latin typeface="Calibri"/>
              </a:defRPr>
            </a:lvl4pPr>
            <a:lvl5pPr marL="1828800" algn="l" defTabSz="914400" rtl="0" eaLnBrk="1" latinLnBrk="0" hangingPunct="1">
              <a:defRPr sz="1800" kern="1200">
                <a:solidFill>
                  <a:sysClr val="windowText" lastClr="000000"/>
                </a:solidFill>
                <a:latin typeface="Calibri"/>
              </a:defRPr>
            </a:lvl5pPr>
            <a:lvl6pPr marL="2286000" algn="l" defTabSz="914400" rtl="0" eaLnBrk="1" latinLnBrk="0" hangingPunct="1">
              <a:defRPr sz="1800" kern="1200">
                <a:solidFill>
                  <a:sysClr val="windowText" lastClr="000000"/>
                </a:solidFill>
                <a:latin typeface="Calibri"/>
              </a:defRPr>
            </a:lvl6pPr>
            <a:lvl7pPr marL="2743200" algn="l" defTabSz="914400" rtl="0" eaLnBrk="1" latinLnBrk="0" hangingPunct="1">
              <a:defRPr sz="1800" kern="1200">
                <a:solidFill>
                  <a:sysClr val="windowText" lastClr="000000"/>
                </a:solidFill>
                <a:latin typeface="Calibri"/>
              </a:defRPr>
            </a:lvl7pPr>
            <a:lvl8pPr marL="3200400" algn="l" defTabSz="914400" rtl="0" eaLnBrk="1" latinLnBrk="0" hangingPunct="1">
              <a:defRPr sz="1800" kern="1200">
                <a:solidFill>
                  <a:sysClr val="windowText" lastClr="000000"/>
                </a:solidFill>
                <a:latin typeface="Calibri"/>
              </a:defRPr>
            </a:lvl8pPr>
            <a:lvl9pPr marL="3657600" algn="l" defTabSz="914400" rtl="0" eaLnBrk="1" latinLnBrk="0" hangingPunct="1">
              <a:defRPr sz="1800" kern="1200">
                <a:solidFill>
                  <a:sysClr val="windowText" lastClr="000000"/>
                </a:solidFill>
                <a:latin typeface="Calibri"/>
              </a:defRPr>
            </a:lvl9pPr>
          </a:lstStyle>
          <a:p>
            <a:pPr marL="0" marR="0" rtl="1">
              <a:buNone/>
            </a:pPr>
            <a:r>
              <a:rPr kumimoji="0" lang="ar-EG" sz="1800" b="0" i="0" u="none" strike="noStrike" kern="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a:t>
            </a:r>
            <a:r>
              <a:rPr lang="ar-SA" sz="2400" b="1" dirty="0">
                <a:effectLst/>
                <a:latin typeface="Times New Roman" panose="02020603050405020304" pitchFamily="18" charset="0"/>
                <a:ea typeface="Times New Roman" panose="02020603050405020304" pitchFamily="18" charset="0"/>
                <a:cs typeface="+mj-cs"/>
              </a:rPr>
              <a:t>ما الخبر</a:t>
            </a:r>
            <a:r>
              <a:rPr lang="ar-EG" sz="2400" b="1" dirty="0">
                <a:effectLst/>
                <a:latin typeface="Times New Roman" panose="02020603050405020304" pitchFamily="18" charset="0"/>
                <a:ea typeface="Times New Roman" panose="02020603050405020304" pitchFamily="18" charset="0"/>
                <a:cs typeface="+mj-cs"/>
              </a:rPr>
              <a:t> الصحفي </a:t>
            </a:r>
            <a:r>
              <a:rPr lang="ar-SA" sz="2400" b="1" dirty="0">
                <a:effectLst/>
                <a:latin typeface="Times New Roman" panose="02020603050405020304" pitchFamily="18" charset="0"/>
                <a:ea typeface="Times New Roman" panose="02020603050405020304" pitchFamily="18" charset="0"/>
                <a:cs typeface="+mj-cs"/>
              </a:rPr>
              <a:t>؟</a:t>
            </a:r>
            <a:endParaRPr lang="en-US" sz="2400" dirty="0">
              <a:effectLst/>
              <a:latin typeface="Times New Roman" panose="02020603050405020304" pitchFamily="18" charset="0"/>
              <a:ea typeface="Times New Roman" panose="02020603050405020304" pitchFamily="18" charset="0"/>
              <a:cs typeface="+mj-cs"/>
            </a:endParaRPr>
          </a:p>
        </p:txBody>
      </p:sp>
      <p:sp>
        <p:nvSpPr>
          <p:cNvPr id="9" name="TextBox 8">
            <a:extLst>
              <a:ext uri="{FF2B5EF4-FFF2-40B4-BE49-F238E27FC236}">
                <a16:creationId xmlns:a16="http://schemas.microsoft.com/office/drawing/2014/main" id="{FADA587C-19F3-5A8A-81AA-68C8495E6BFC}"/>
              </a:ext>
            </a:extLst>
          </p:cNvPr>
          <p:cNvSpPr txBox="1"/>
          <p:nvPr/>
        </p:nvSpPr>
        <p:spPr>
          <a:xfrm>
            <a:off x="6004357" y="323890"/>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11" name="Rectangle 10">
            <a:extLst>
              <a:ext uri="{FF2B5EF4-FFF2-40B4-BE49-F238E27FC236}">
                <a16:creationId xmlns:a16="http://schemas.microsoft.com/office/drawing/2014/main" id="{AE990013-81D5-4966-272B-C0B8E8D81D74}"/>
              </a:ext>
            </a:extLst>
          </p:cNvPr>
          <p:cNvSpPr/>
          <p:nvPr/>
        </p:nvSpPr>
        <p:spPr>
          <a:xfrm>
            <a:off x="3509843" y="805341"/>
            <a:ext cx="848478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D5A06774-F045-12E3-E2CA-CFA24F7904EE}"/>
              </a:ext>
            </a:extLst>
          </p:cNvPr>
          <p:cNvSpPr txBox="1"/>
          <p:nvPr/>
        </p:nvSpPr>
        <p:spPr>
          <a:xfrm>
            <a:off x="4869711" y="1708311"/>
            <a:ext cx="6919135" cy="3562322"/>
          </a:xfrm>
          <a:prstGeom prst="rect">
            <a:avLst/>
          </a:prstGeom>
          <a:noFill/>
        </p:spPr>
        <p:txBody>
          <a:bodyPr wrap="square">
            <a:spAutoFit/>
          </a:bodyPr>
          <a:lstStyle/>
          <a:p>
            <a:pPr marL="0" marR="0" algn="justLow" rtl="1">
              <a:lnSpc>
                <a:spcPct val="150000"/>
              </a:lnSpc>
              <a:spcAft>
                <a:spcPts val="800"/>
              </a:spcAft>
              <a:buNone/>
            </a:pPr>
            <a:r>
              <a:rPr lang="ar-SA" sz="2400" kern="0" dirty="0">
                <a:solidFill>
                  <a:schemeClr val="accent5">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يمكن تعريف الخبر </a:t>
            </a:r>
            <a:r>
              <a:rPr lang="ar-EG" sz="2400" kern="0" dirty="0">
                <a:solidFill>
                  <a:schemeClr val="accent5">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الصحفي </a:t>
            </a:r>
            <a:r>
              <a:rPr lang="ar-SA" sz="2400" kern="0" dirty="0">
                <a:solidFill>
                  <a:schemeClr val="accent5">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بأنه</a:t>
            </a:r>
            <a:r>
              <a:rPr lang="en-US" sz="2400" kern="0" dirty="0">
                <a:solidFill>
                  <a:schemeClr val="accent5">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chemeClr val="accent5">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en-US" sz="2400" b="1" kern="0" dirty="0">
                <a:solidFill>
                  <a:schemeClr val="accent5">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t>"</a:t>
            </a:r>
            <a:r>
              <a:rPr lang="ar-SA" sz="2400" b="1" kern="0" dirty="0">
                <a:solidFill>
                  <a:schemeClr val="accent5">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وصف موضوعي لحدث معين جارٍ يهم جمهورًا محددًا</a:t>
            </a:r>
            <a:r>
              <a:rPr lang="en-US" sz="2400" b="1" kern="0" dirty="0">
                <a:solidFill>
                  <a:schemeClr val="accent5">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chemeClr val="accent5">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buNone/>
            </a:pPr>
            <a:r>
              <a:rPr lang="ar-SA" sz="2400" kern="0" dirty="0">
                <a:solidFill>
                  <a:schemeClr val="accent5">
                    <a:lumMod val="50000"/>
                  </a:schemeClr>
                </a:solidFill>
                <a:effectLst/>
                <a:ea typeface="Times New Roman" panose="02020603050405020304" pitchFamily="18" charset="0"/>
                <a:cs typeface="Times New Roman" panose="02020603050405020304" pitchFamily="18" charset="0"/>
              </a:rPr>
              <a:t>ويتضمن هذا التعريف مجموعة من المفاهيم الأساسية التي تساعد على فهم طبيعة الخبر: فهو </a:t>
            </a:r>
            <a:r>
              <a:rPr lang="ar-SA" sz="2400" b="1" kern="0" dirty="0">
                <a:solidFill>
                  <a:schemeClr val="accent5">
                    <a:lumMod val="50000"/>
                  </a:schemeClr>
                </a:solidFill>
                <a:effectLst/>
                <a:ea typeface="Times New Roman" panose="02020603050405020304" pitchFamily="18" charset="0"/>
                <a:cs typeface="Times New Roman" panose="02020603050405020304" pitchFamily="18" charset="0"/>
              </a:rPr>
              <a:t>وصف</a:t>
            </a:r>
            <a:r>
              <a:rPr lang="ar-SA" sz="2400" kern="0" dirty="0">
                <a:solidFill>
                  <a:schemeClr val="accent5">
                    <a:lumMod val="50000"/>
                  </a:schemeClr>
                </a:solidFill>
                <a:effectLst/>
                <a:ea typeface="Times New Roman" panose="02020603050405020304" pitchFamily="18" charset="0"/>
                <a:cs typeface="Times New Roman" panose="02020603050405020304" pitchFamily="18" charset="0"/>
              </a:rPr>
              <a:t> وليس خطابًا إقناعيًا، و</a:t>
            </a:r>
            <a:r>
              <a:rPr lang="ar-SA" sz="2400" b="1" kern="0" dirty="0">
                <a:solidFill>
                  <a:schemeClr val="accent5">
                    <a:lumMod val="50000"/>
                  </a:schemeClr>
                </a:solidFill>
                <a:effectLst/>
                <a:ea typeface="Times New Roman" panose="02020603050405020304" pitchFamily="18" charset="0"/>
                <a:cs typeface="Times New Roman" panose="02020603050405020304" pitchFamily="18" charset="0"/>
              </a:rPr>
              <a:t>موضوعي</a:t>
            </a:r>
            <a:r>
              <a:rPr lang="ar-SA" sz="2400" kern="0" dirty="0">
                <a:solidFill>
                  <a:schemeClr val="accent5">
                    <a:lumMod val="50000"/>
                  </a:schemeClr>
                </a:solidFill>
                <a:effectLst/>
                <a:ea typeface="Times New Roman" panose="02020603050405020304" pitchFamily="18" charset="0"/>
                <a:cs typeface="Times New Roman" panose="02020603050405020304" pitchFamily="18" charset="0"/>
              </a:rPr>
              <a:t> وليس مادة دعائية، ويرتبط بـ</a:t>
            </a:r>
            <a:r>
              <a:rPr lang="ar-SA" sz="2400" b="1" kern="0" dirty="0">
                <a:solidFill>
                  <a:schemeClr val="accent5">
                    <a:lumMod val="50000"/>
                  </a:schemeClr>
                </a:solidFill>
                <a:effectLst/>
                <a:ea typeface="Times New Roman" panose="02020603050405020304" pitchFamily="18" charset="0"/>
                <a:cs typeface="Times New Roman" panose="02020603050405020304" pitchFamily="18" charset="0"/>
              </a:rPr>
              <a:t>حدث معين جارٍ</a:t>
            </a:r>
            <a:r>
              <a:rPr lang="ar-SA" sz="2400" kern="0" dirty="0">
                <a:solidFill>
                  <a:schemeClr val="accent5">
                    <a:lumMod val="50000"/>
                  </a:schemeClr>
                </a:solidFill>
                <a:effectLst/>
                <a:ea typeface="Times New Roman" panose="02020603050405020304" pitchFamily="18" charset="0"/>
                <a:cs typeface="Times New Roman" panose="02020603050405020304" pitchFamily="18" charset="0"/>
              </a:rPr>
              <a:t>، كما أنه يكتسب قيمته من كونه </a:t>
            </a:r>
            <a:r>
              <a:rPr lang="ar-SA" sz="2400" b="1" kern="0" dirty="0">
                <a:solidFill>
                  <a:schemeClr val="accent5">
                    <a:lumMod val="50000"/>
                  </a:schemeClr>
                </a:solidFill>
                <a:effectLst/>
                <a:ea typeface="Times New Roman" panose="02020603050405020304" pitchFamily="18" charset="0"/>
                <a:cs typeface="Times New Roman" panose="02020603050405020304" pitchFamily="18" charset="0"/>
              </a:rPr>
              <a:t>مهمًا لجمهور محدد</a:t>
            </a:r>
            <a:r>
              <a:rPr lang="ar-EG" sz="2400" b="1" kern="0" dirty="0">
                <a:solidFill>
                  <a:schemeClr val="accent5">
                    <a:lumMod val="50000"/>
                  </a:schemeClr>
                </a:solidFill>
                <a:effectLst/>
                <a:ea typeface="Times New Roman" panose="02020603050405020304" pitchFamily="18" charset="0"/>
                <a:cs typeface="Times New Roman" panose="02020603050405020304" pitchFamily="18" charset="0"/>
              </a:rPr>
              <a:t>.</a:t>
            </a:r>
            <a:endParaRPr lang="en-US" sz="2400" dirty="0">
              <a:solidFill>
                <a:schemeClr val="accent5">
                  <a:lumMod val="50000"/>
                </a:schemeClr>
              </a:solidFill>
            </a:endParaRPr>
          </a:p>
        </p:txBody>
      </p:sp>
      <p:pic>
        <p:nvPicPr>
          <p:cNvPr id="3" name="Picture 2" descr="Global News | Breaking, Latest News and Video for Canada">
            <a:extLst>
              <a:ext uri="{FF2B5EF4-FFF2-40B4-BE49-F238E27FC236}">
                <a16:creationId xmlns:a16="http://schemas.microsoft.com/office/drawing/2014/main" id="{C6A98EB7-E4BB-9A0B-B16E-BBE78CCADAA0}"/>
              </a:ext>
            </a:extLst>
          </p:cNvPr>
          <p:cNvPicPr>
            <a:picLocks noChangeAspect="1"/>
          </p:cNvPicPr>
          <p:nvPr/>
        </p:nvPicPr>
        <p:blipFill>
          <a:blip r:embed="rId3"/>
          <a:stretch>
            <a:fillRect/>
          </a:stretch>
        </p:blipFill>
        <p:spPr>
          <a:xfrm>
            <a:off x="197376" y="1535627"/>
            <a:ext cx="4627153" cy="37350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16BD4D-D7FD-3A72-8F1B-EF41F1A6520C}"/>
            </a:ext>
          </a:extLst>
        </p:cNvPr>
        <p:cNvGrpSpPr/>
        <p:nvPr/>
      </p:nvGrpSpPr>
      <p:grpSpPr>
        <a:xfrm>
          <a:off x="0" y="0"/>
          <a:ext cx="0" cy="0"/>
          <a:chOff x="0" y="0"/>
          <a:chExt cx="0" cy="0"/>
        </a:xfrm>
      </p:grpSpPr>
      <p:sp>
        <p:nvSpPr>
          <p:cNvPr id="25" name="TextBox 24">
            <a:extLst>
              <a:ext uri="{FF2B5EF4-FFF2-40B4-BE49-F238E27FC236}">
                <a16:creationId xmlns:a16="http://schemas.microsoft.com/office/drawing/2014/main" id="{0B364EBE-C2E9-6250-BAFC-2797932EF36A}"/>
              </a:ext>
            </a:extLst>
          </p:cNvPr>
          <p:cNvSpPr txBox="1"/>
          <p:nvPr/>
        </p:nvSpPr>
        <p:spPr>
          <a:xfrm>
            <a:off x="745160" y="904790"/>
            <a:ext cx="8922577" cy="490199"/>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pPr>
              <a:lnSpc>
                <a:spcPct val="115000"/>
              </a:lnSpc>
              <a:spcAft>
                <a:spcPts val="800"/>
              </a:spcAft>
            </a:pPr>
            <a:r>
              <a:rPr lang="ar-SA" sz="2400" kern="0" dirty="0">
                <a:latin typeface="Calibri" panose="020F0502020204030204" pitchFamily="34" charset="0"/>
                <a:ea typeface="Times New Roman" panose="02020603050405020304" pitchFamily="18" charset="0"/>
                <a:cs typeface="Times New Roman" panose="02020603050405020304" pitchFamily="18" charset="0"/>
              </a:rPr>
              <a:t>📚الخبر الصحفي في البيئة الرقمية</a:t>
            </a:r>
            <a:r>
              <a:rPr lang="ar-EG" sz="2400" kern="0" dirty="0">
                <a:latin typeface="Calibri" panose="020F0502020204030204" pitchFamily="34" charset="0"/>
                <a:ea typeface="Times New Roman" panose="02020603050405020304" pitchFamily="18" charset="0"/>
                <a:cs typeface="Times New Roman" panose="02020603050405020304" pitchFamily="18" charset="0"/>
              </a:rPr>
              <a:t>..</a:t>
            </a:r>
            <a:endParaRPr lang="en-US" sz="2400" kern="100" dirty="0">
              <a:latin typeface="Calibri" panose="020F0502020204030204" pitchFamily="34" charset="0"/>
              <a:ea typeface="Calibri" panose="020F0502020204030204" pitchFamily="34" charset="0"/>
              <a:cs typeface="Arial" panose="020B0604020202020204" pitchFamily="34" charset="0"/>
            </a:endParaRPr>
          </a:p>
        </p:txBody>
      </p:sp>
      <p:sp>
        <p:nvSpPr>
          <p:cNvPr id="28" name="Rectangle 27">
            <a:extLst>
              <a:ext uri="{FF2B5EF4-FFF2-40B4-BE49-F238E27FC236}">
                <a16:creationId xmlns:a16="http://schemas.microsoft.com/office/drawing/2014/main" id="{5988163C-AE2D-44DC-62F0-4E1CEDF34705}"/>
              </a:ext>
            </a:extLst>
          </p:cNvPr>
          <p:cNvSpPr/>
          <p:nvPr/>
        </p:nvSpPr>
        <p:spPr>
          <a:xfrm flipV="1">
            <a:off x="745160" y="780001"/>
            <a:ext cx="892257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F68EEE13-E30E-3E1E-6D44-975E24AABC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5" name="TextBox 4">
            <a:extLst>
              <a:ext uri="{FF2B5EF4-FFF2-40B4-BE49-F238E27FC236}">
                <a16:creationId xmlns:a16="http://schemas.microsoft.com/office/drawing/2014/main" id="{C6994208-12EA-0756-1E05-2C2697B24CEA}"/>
              </a:ext>
            </a:extLst>
          </p:cNvPr>
          <p:cNvSpPr txBox="1"/>
          <p:nvPr/>
        </p:nvSpPr>
        <p:spPr>
          <a:xfrm>
            <a:off x="2967014" y="317331"/>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8" name="TextBox 7">
            <a:extLst>
              <a:ext uri="{FF2B5EF4-FFF2-40B4-BE49-F238E27FC236}">
                <a16:creationId xmlns:a16="http://schemas.microsoft.com/office/drawing/2014/main" id="{02281BA2-DDD2-EE9D-E7F3-2003C95BBA83}"/>
              </a:ext>
            </a:extLst>
          </p:cNvPr>
          <p:cNvSpPr txBox="1"/>
          <p:nvPr/>
        </p:nvSpPr>
        <p:spPr>
          <a:xfrm>
            <a:off x="4433777" y="1951074"/>
            <a:ext cx="7299234" cy="3243773"/>
          </a:xfrm>
          <a:prstGeom prst="rect">
            <a:avLst/>
          </a:prstGeom>
          <a:noFill/>
        </p:spPr>
        <p:txBody>
          <a:bodyPr wrap="square">
            <a:spAutoFit/>
          </a:bodyPr>
          <a:lstStyle/>
          <a:p>
            <a:pPr marL="0" marR="0" algn="justLow" rtl="1">
              <a:lnSpc>
                <a:spcPct val="115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عند انتقال الخبر إلى البيئة الرقمية، لا يتغير جوهره الصحفي؛ فالخبر يظل قائمًا على الوقائع والموضوعية والراهنية والأهمية بالنسبة للجمهور</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15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لكن طريقة وصول الخبر إلى المتلقي تتغير؛ إذ أصبح الجمهور قادرًا على الوصول إلى المعلومات بسرعة، كما أصبحت الأخبار تنتقل بين المواقع والمنصات ووسائل التواصل الاجتماعي خلال وقت قصير</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15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لذلك ترتبط الكتابة الخبرية الرقمية بالحفاظ على الأساس المهني للخبر مع التعامل مع بيئة إعلامية سريعة ومتعددة المصادر</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descr="Center for International Media Assistance">
            <a:extLst>
              <a:ext uri="{FF2B5EF4-FFF2-40B4-BE49-F238E27FC236}">
                <a16:creationId xmlns:a16="http://schemas.microsoft.com/office/drawing/2014/main" id="{09723314-4BC5-71A9-6EA9-1F6090DD4A19}"/>
              </a:ext>
            </a:extLst>
          </p:cNvPr>
          <p:cNvPicPr>
            <a:picLocks noChangeAspect="1"/>
          </p:cNvPicPr>
          <p:nvPr/>
        </p:nvPicPr>
        <p:blipFill>
          <a:blip r:embed="rId4"/>
          <a:stretch>
            <a:fillRect/>
          </a:stretch>
        </p:blipFill>
        <p:spPr>
          <a:xfrm>
            <a:off x="223284" y="1951074"/>
            <a:ext cx="4114800" cy="35581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06794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C268C4-B290-85AE-DD6C-914E877DB4FB}"/>
            </a:ext>
          </a:extLst>
        </p:cNvPr>
        <p:cNvGrpSpPr/>
        <p:nvPr/>
      </p:nvGrpSpPr>
      <p:grpSpPr>
        <a:xfrm>
          <a:off x="0" y="0"/>
          <a:ext cx="0" cy="0"/>
          <a:chOff x="0" y="0"/>
          <a:chExt cx="0" cy="0"/>
        </a:xfrm>
      </p:grpSpPr>
      <p:sp>
        <p:nvSpPr>
          <p:cNvPr id="8" name="Parallelogram 7">
            <a:extLst>
              <a:ext uri="{FF2B5EF4-FFF2-40B4-BE49-F238E27FC236}">
                <a16:creationId xmlns:a16="http://schemas.microsoft.com/office/drawing/2014/main" id="{8AD28701-44C2-9CD2-815C-B980A92C241E}"/>
              </a:ext>
            </a:extLst>
          </p:cNvPr>
          <p:cNvSpPr/>
          <p:nvPr/>
        </p:nvSpPr>
        <p:spPr>
          <a:xfrm rot="16200000" flipV="1">
            <a:off x="-995791" y="404762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7C07B5DF-ACFB-B06B-3E97-3BD2AC66E7D2}"/>
              </a:ext>
            </a:extLst>
          </p:cNvPr>
          <p:cNvSpPr txBox="1">
            <a:spLocks/>
          </p:cNvSpPr>
          <p:nvPr/>
        </p:nvSpPr>
        <p:spPr>
          <a:xfrm>
            <a:off x="3189410" y="683843"/>
            <a:ext cx="8485114" cy="646331"/>
          </a:xfrm>
          <a:prstGeom prst="rect">
            <a:avLst/>
          </a:prstGeom>
          <a:solidFill>
            <a:srgbClr val="203E5F"/>
          </a:solidFill>
        </p:spPr>
        <p:txBody>
          <a:bodyPr wrap="square" rtlCol="0" anchor="ctr">
            <a:spAutoFit/>
          </a:bodyPr>
          <a:lstStyle/>
          <a:p>
            <a:pPr algn="ctr" rtl="1"/>
            <a:r>
              <a:rPr lang="ar-EG" kern="0" dirty="0">
                <a:solidFill>
                  <a:prstClr val="black"/>
                </a:solidFill>
                <a:latin typeface="Calibri" panose="020F0502020204030204" pitchFamily="34" charset="0"/>
                <a:cs typeface="Calibri" panose="020F0502020204030204" pitchFamily="34" charset="0"/>
              </a:rPr>
              <a:t>📚 </a:t>
            </a:r>
            <a:r>
              <a:rPr lang="ar-SA" sz="2400" b="1" kern="0" dirty="0">
                <a:solidFill>
                  <a:schemeClr val="bg1"/>
                </a:solidFill>
                <a:ea typeface="Times New Roman" panose="02020603050405020304" pitchFamily="18" charset="0"/>
                <a:cs typeface="Times New Roman" panose="02020603050405020304" pitchFamily="18" charset="0"/>
              </a:rPr>
              <a:t>لماذا نقول: "وصف موضوعي"؟</a:t>
            </a:r>
            <a:endParaRPr lang="ar-EG" sz="2400" b="1" kern="0" dirty="0">
              <a:solidFill>
                <a:schemeClr val="bg1"/>
              </a:solidFill>
              <a:ea typeface="Times New Roman" panose="02020603050405020304" pitchFamily="18" charset="0"/>
              <a:cs typeface="Times New Roman" panose="02020603050405020304" pitchFamily="18" charset="0"/>
            </a:endParaRPr>
          </a:p>
          <a:p>
            <a:pPr algn="ctr" rtl="1"/>
            <a:endParaRPr lang="en-US" sz="1050" b="1" dirty="0">
              <a:solidFill>
                <a:schemeClr val="bg1"/>
              </a:solidFill>
              <a:latin typeface="Alexandria" charset="0"/>
              <a:cs typeface="+mj-cs"/>
            </a:endParaRPr>
          </a:p>
        </p:txBody>
      </p:sp>
      <p:sp>
        <p:nvSpPr>
          <p:cNvPr id="28" name="Rectangle 27">
            <a:extLst>
              <a:ext uri="{FF2B5EF4-FFF2-40B4-BE49-F238E27FC236}">
                <a16:creationId xmlns:a16="http://schemas.microsoft.com/office/drawing/2014/main" id="{1BF37444-EBD8-21BE-4EB1-D518966E4FA3}"/>
              </a:ext>
            </a:extLst>
          </p:cNvPr>
          <p:cNvSpPr/>
          <p:nvPr/>
        </p:nvSpPr>
        <p:spPr>
          <a:xfrm>
            <a:off x="3247041" y="584040"/>
            <a:ext cx="84274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pic>
        <p:nvPicPr>
          <p:cNvPr id="6" name="Graphic 21">
            <a:extLst>
              <a:ext uri="{FF2B5EF4-FFF2-40B4-BE49-F238E27FC236}">
                <a16:creationId xmlns:a16="http://schemas.microsoft.com/office/drawing/2014/main" id="{6D77FE64-48BD-EDCB-F8E8-978D0C2CB0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496" y="-142627"/>
            <a:ext cx="2305141" cy="1076343"/>
          </a:xfrm>
          <a:prstGeom prst="rect">
            <a:avLst/>
          </a:prstGeom>
        </p:spPr>
      </p:pic>
      <p:sp>
        <p:nvSpPr>
          <p:cNvPr id="5" name="TextBox 4">
            <a:extLst>
              <a:ext uri="{FF2B5EF4-FFF2-40B4-BE49-F238E27FC236}">
                <a16:creationId xmlns:a16="http://schemas.microsoft.com/office/drawing/2014/main" id="{D2F4EE42-6C24-5BA8-5681-E8B2DB1D5B77}"/>
              </a:ext>
            </a:extLst>
          </p:cNvPr>
          <p:cNvSpPr txBox="1"/>
          <p:nvPr/>
        </p:nvSpPr>
        <p:spPr>
          <a:xfrm>
            <a:off x="5576752" y="206790"/>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10" name="TextBox 9">
            <a:extLst>
              <a:ext uri="{FF2B5EF4-FFF2-40B4-BE49-F238E27FC236}">
                <a16:creationId xmlns:a16="http://schemas.microsoft.com/office/drawing/2014/main" id="{5D0479F8-40C0-4C0A-8B90-8FEFFC8CC7F2}"/>
              </a:ext>
            </a:extLst>
          </p:cNvPr>
          <p:cNvSpPr txBox="1"/>
          <p:nvPr/>
        </p:nvSpPr>
        <p:spPr>
          <a:xfrm>
            <a:off x="380804" y="1310966"/>
            <a:ext cx="11430392" cy="2454326"/>
          </a:xfrm>
          <a:prstGeom prst="rect">
            <a:avLst/>
          </a:prstGeom>
          <a:noFill/>
        </p:spPr>
        <p:txBody>
          <a:bodyPr wrap="square">
            <a:spAutoFit/>
          </a:bodyPr>
          <a:lstStyle/>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تساعد عبارة </a:t>
            </a:r>
            <a:r>
              <a:rPr lang="en-US" sz="24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وصف موضوعي</a:t>
            </a:r>
            <a:r>
              <a:rPr lang="en-US" sz="2400" b="1"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 </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على التمييز بين الخبر وأشكال أخرى من المحتوى الإعلامي</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فالإعلان يهدف إلى الترويج لمنتج أو خدمة، بينما قد يستهدف البيان السياسي إقناع الجماهير بفكرة معينة. أما الخبر الصحفي فيقوم على العودة إلى الوقائع وتقديمها بصورة موضوعية</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ولهذا يجب ألا تتحول الكتابة الخبرية إلى وسيلة للترويج أو الإقناع تحت تأثير المصدر أو طبيعة الموضوع</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descr="COVID-19 Drives Traffic to News Sites, But Will Publishers Benefit? | News/Media  Alliance">
            <a:extLst>
              <a:ext uri="{FF2B5EF4-FFF2-40B4-BE49-F238E27FC236}">
                <a16:creationId xmlns:a16="http://schemas.microsoft.com/office/drawing/2014/main" id="{546AB797-2FD2-9AD5-593D-252B2AC828BE}"/>
              </a:ext>
            </a:extLst>
          </p:cNvPr>
          <p:cNvPicPr>
            <a:picLocks noChangeAspect="1"/>
          </p:cNvPicPr>
          <p:nvPr/>
        </p:nvPicPr>
        <p:blipFill>
          <a:blip r:embed="rId4"/>
          <a:stretch>
            <a:fillRect/>
          </a:stretch>
        </p:blipFill>
        <p:spPr>
          <a:xfrm>
            <a:off x="380804" y="3846039"/>
            <a:ext cx="6429375" cy="2667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375066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7DA34B-E4D0-0844-5D0D-B6C6B9A28F8B}"/>
            </a:ext>
          </a:extLst>
        </p:cNvPr>
        <p:cNvGrpSpPr/>
        <p:nvPr/>
      </p:nvGrpSpPr>
      <p:grpSpPr>
        <a:xfrm>
          <a:off x="0" y="0"/>
          <a:ext cx="0" cy="0"/>
          <a:chOff x="0" y="0"/>
          <a:chExt cx="0" cy="0"/>
        </a:xfrm>
      </p:grpSpPr>
      <p:sp>
        <p:nvSpPr>
          <p:cNvPr id="8" name="Parallelogram 7">
            <a:extLst>
              <a:ext uri="{FF2B5EF4-FFF2-40B4-BE49-F238E27FC236}">
                <a16:creationId xmlns:a16="http://schemas.microsoft.com/office/drawing/2014/main" id="{2DA2C277-B77B-CB4E-2736-0FBE244D4C42}"/>
              </a:ext>
            </a:extLst>
          </p:cNvPr>
          <p:cNvSpPr/>
          <p:nvPr/>
        </p:nvSpPr>
        <p:spPr>
          <a:xfrm rot="16200000" flipV="1">
            <a:off x="-995791" y="404762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3A025441-3198-FE4F-40F7-943EA5371ADC}"/>
              </a:ext>
            </a:extLst>
          </p:cNvPr>
          <p:cNvSpPr txBox="1">
            <a:spLocks/>
          </p:cNvSpPr>
          <p:nvPr/>
        </p:nvSpPr>
        <p:spPr>
          <a:xfrm>
            <a:off x="3218225" y="933716"/>
            <a:ext cx="8485114" cy="615553"/>
          </a:xfrm>
          <a:prstGeom prst="rect">
            <a:avLst/>
          </a:prstGeom>
          <a:solidFill>
            <a:srgbClr val="203E5F"/>
          </a:solidFill>
        </p:spPr>
        <p:txBody>
          <a:bodyPr wrap="square" rtlCol="0" anchor="ctr">
            <a:spAutoFit/>
          </a:bodyPr>
          <a:lstStyle/>
          <a:p>
            <a:pPr algn="ctr" rtl="1"/>
            <a:r>
              <a:rPr lang="ar-EG" kern="0" dirty="0">
                <a:solidFill>
                  <a:prstClr val="black"/>
                </a:solidFill>
                <a:latin typeface="Calibri" panose="020F0502020204030204" pitchFamily="34" charset="0"/>
                <a:cs typeface="Calibri" panose="020F0502020204030204" pitchFamily="34" charset="0"/>
              </a:rPr>
              <a:t>📚 </a:t>
            </a:r>
            <a:r>
              <a:rPr lang="ar-EG" sz="2400" b="1" dirty="0">
                <a:solidFill>
                  <a:schemeClr val="bg1"/>
                </a:solidFill>
                <a:latin typeface="Alexandria" charset="0"/>
                <a:cs typeface="+mj-cs"/>
              </a:rPr>
              <a:t>لماذا نقول: "حدث معين جارٍ"؟</a:t>
            </a:r>
          </a:p>
          <a:p>
            <a:pPr algn="ctr" rtl="1"/>
            <a:r>
              <a:rPr lang="ar-EG" sz="1000" b="1" dirty="0">
                <a:solidFill>
                  <a:schemeClr val="bg1"/>
                </a:solidFill>
                <a:latin typeface="Alexandria" charset="0"/>
                <a:cs typeface="+mj-cs"/>
              </a:rPr>
              <a:t> </a:t>
            </a:r>
            <a:endParaRPr lang="en-US" sz="1000" b="1" dirty="0">
              <a:solidFill>
                <a:schemeClr val="bg1"/>
              </a:solidFill>
              <a:latin typeface="Alexandria" charset="0"/>
              <a:cs typeface="+mj-cs"/>
            </a:endParaRPr>
          </a:p>
        </p:txBody>
      </p:sp>
      <p:sp>
        <p:nvSpPr>
          <p:cNvPr id="28" name="Rectangle 27">
            <a:extLst>
              <a:ext uri="{FF2B5EF4-FFF2-40B4-BE49-F238E27FC236}">
                <a16:creationId xmlns:a16="http://schemas.microsoft.com/office/drawing/2014/main" id="{5E262E12-DDF5-C602-4BFE-8584FDEE8486}"/>
              </a:ext>
            </a:extLst>
          </p:cNvPr>
          <p:cNvSpPr/>
          <p:nvPr/>
        </p:nvSpPr>
        <p:spPr>
          <a:xfrm>
            <a:off x="3247041" y="788580"/>
            <a:ext cx="84274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2060"/>
              </a:solidFill>
            </a:endParaRPr>
          </a:p>
        </p:txBody>
      </p:sp>
      <p:pic>
        <p:nvPicPr>
          <p:cNvPr id="6" name="Graphic 21">
            <a:extLst>
              <a:ext uri="{FF2B5EF4-FFF2-40B4-BE49-F238E27FC236}">
                <a16:creationId xmlns:a16="http://schemas.microsoft.com/office/drawing/2014/main" id="{3014D304-AB0F-407F-D366-F0D5F2A1C89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496" y="-142627"/>
            <a:ext cx="2305141" cy="1076343"/>
          </a:xfrm>
          <a:prstGeom prst="rect">
            <a:avLst/>
          </a:prstGeom>
        </p:spPr>
      </p:pic>
      <p:sp>
        <p:nvSpPr>
          <p:cNvPr id="5" name="TextBox 4">
            <a:extLst>
              <a:ext uri="{FF2B5EF4-FFF2-40B4-BE49-F238E27FC236}">
                <a16:creationId xmlns:a16="http://schemas.microsoft.com/office/drawing/2014/main" id="{28AB1C38-CCE7-D1AF-7E36-199CF83B8462}"/>
              </a:ext>
            </a:extLst>
          </p:cNvPr>
          <p:cNvSpPr txBox="1"/>
          <p:nvPr/>
        </p:nvSpPr>
        <p:spPr>
          <a:xfrm>
            <a:off x="5576752" y="296736"/>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3" name="TextBox 2">
            <a:extLst>
              <a:ext uri="{FF2B5EF4-FFF2-40B4-BE49-F238E27FC236}">
                <a16:creationId xmlns:a16="http://schemas.microsoft.com/office/drawing/2014/main" id="{CCA81BC6-A7F1-7D62-CE27-6B247CED17ED}"/>
              </a:ext>
            </a:extLst>
          </p:cNvPr>
          <p:cNvSpPr txBox="1"/>
          <p:nvPr/>
        </p:nvSpPr>
        <p:spPr>
          <a:xfrm>
            <a:off x="4040372" y="1786139"/>
            <a:ext cx="7599230" cy="3459730"/>
          </a:xfrm>
          <a:prstGeom prst="rect">
            <a:avLst/>
          </a:prstGeom>
          <a:noFill/>
        </p:spPr>
        <p:txBody>
          <a:bodyPr wrap="square">
            <a:spAutoFit/>
          </a:bodyPr>
          <a:lstStyle/>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يرتبط الخبر بحدث معين جارٍ، وهو ما يميزه عن الخاطرة والرأي، وكذلك عن المعلومات العامة التي تتناول أحداثًا وقعت في الماضي</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وتصبح </a:t>
            </a: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الراهنية</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ذات أهمية خاصة في العمل الصحفي؛ لأن الجمهور يهتم بدرجة كبيرة بما يحدث الآن أو بما يشهد تطورات جديدة. وفي البيئة الرقمية، يمكن أن تتراجع قيمة الخبر سريعًا إذا فقد ارتباطه بالحدث الجار</a:t>
            </a:r>
            <a:r>
              <a:rPr lang="ar-EG"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ى أو عندما يمر علي وقوعه 24 ساعة</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descr="18,400+ Breaking News Illustrations - iStock">
            <a:extLst>
              <a:ext uri="{FF2B5EF4-FFF2-40B4-BE49-F238E27FC236}">
                <a16:creationId xmlns:a16="http://schemas.microsoft.com/office/drawing/2014/main" id="{D0257721-C2FB-CECD-FE23-DBA297216F4D}"/>
              </a:ext>
            </a:extLst>
          </p:cNvPr>
          <p:cNvPicPr>
            <a:picLocks noChangeAspect="1"/>
          </p:cNvPicPr>
          <p:nvPr/>
        </p:nvPicPr>
        <p:blipFill>
          <a:blip r:embed="rId4"/>
          <a:stretch>
            <a:fillRect/>
          </a:stretch>
        </p:blipFill>
        <p:spPr>
          <a:xfrm>
            <a:off x="255181" y="1648686"/>
            <a:ext cx="3699636" cy="466782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2722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774D1-0EBD-C4BD-A2F3-20E89333729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4D469E9-E1BA-5507-A7B8-CF5CF7970D5B}"/>
              </a:ext>
            </a:extLst>
          </p:cNvPr>
          <p:cNvSpPr txBox="1"/>
          <p:nvPr/>
        </p:nvSpPr>
        <p:spPr>
          <a:xfrm>
            <a:off x="2653888" y="807553"/>
            <a:ext cx="9025846" cy="490199"/>
          </a:xfrm>
          <a:prstGeom prst="rect">
            <a:avLst/>
          </a:prstGeom>
          <a:solidFill>
            <a:srgbClr val="203E5F"/>
          </a:solidFill>
        </p:spPr>
        <p:txBody>
          <a:bodyPr wrap="square" rtlCol="0" anchor="ctr">
            <a:spAutoFit/>
          </a:bodyPr>
          <a:lstStyle>
            <a:defPPr>
              <a:defRPr lang="en-US"/>
            </a:defPPr>
            <a:lvl1pPr algn="ctr" rtl="1">
              <a:defRPr sz="2800" b="1">
                <a:solidFill>
                  <a:schemeClr val="bg1"/>
                </a:solidFill>
                <a:latin typeface="Alexandria" charset="0"/>
                <a:cs typeface="Alexandria" charset="0"/>
              </a:defRPr>
            </a:lvl1pPr>
          </a:lstStyle>
          <a:p>
            <a:pPr>
              <a:lnSpc>
                <a:spcPct val="115000"/>
              </a:lnSpc>
              <a:spcAft>
                <a:spcPts val="800"/>
              </a:spcAft>
            </a:pPr>
            <a:r>
              <a:rPr lang="ar-EG" sz="1800" b="0" kern="0" dirty="0">
                <a:solidFill>
                  <a:prstClr val="black"/>
                </a:solidFill>
                <a:latin typeface="Calibri" panose="020F0502020204030204" pitchFamily="34" charset="0"/>
                <a:cs typeface="Calibri" panose="020F0502020204030204" pitchFamily="34" charset="0"/>
              </a:rPr>
              <a:t>📚 </a:t>
            </a:r>
            <a:r>
              <a:rPr lang="ar-SA" sz="2400" kern="0" dirty="0">
                <a:latin typeface="Calibri" panose="020F0502020204030204" pitchFamily="34" charset="0"/>
                <a:ea typeface="Times New Roman" panose="02020603050405020304" pitchFamily="18" charset="0"/>
                <a:cs typeface="Times New Roman" panose="02020603050405020304" pitchFamily="18" charset="0"/>
              </a:rPr>
              <a:t>لماذا نقول: "يهم جمهورًا محددًا"؟</a:t>
            </a:r>
            <a:endParaRPr lang="en-US" sz="1800" kern="100" dirty="0">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77AFA6EA-016E-4C95-3409-98FA28A49A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7805"/>
            <a:ext cx="2305141" cy="1076343"/>
          </a:xfrm>
          <a:prstGeom prst="rect">
            <a:avLst/>
          </a:prstGeom>
        </p:spPr>
      </p:pic>
      <p:sp>
        <p:nvSpPr>
          <p:cNvPr id="5" name="Rectangle 4">
            <a:extLst>
              <a:ext uri="{FF2B5EF4-FFF2-40B4-BE49-F238E27FC236}">
                <a16:creationId xmlns:a16="http://schemas.microsoft.com/office/drawing/2014/main" id="{51193C08-67E0-1B04-0C89-88245A7D2011}"/>
              </a:ext>
            </a:extLst>
          </p:cNvPr>
          <p:cNvSpPr/>
          <p:nvPr/>
        </p:nvSpPr>
        <p:spPr>
          <a:xfrm flipV="1">
            <a:off x="2653888" y="630768"/>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BDE6F4F0-4B5B-0AA2-AE01-DD917393ACAB}"/>
              </a:ext>
            </a:extLst>
          </p:cNvPr>
          <p:cNvSpPr txBox="1"/>
          <p:nvPr/>
        </p:nvSpPr>
        <p:spPr>
          <a:xfrm>
            <a:off x="5944843" y="230658"/>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9" name="TextBox 8">
            <a:extLst>
              <a:ext uri="{FF2B5EF4-FFF2-40B4-BE49-F238E27FC236}">
                <a16:creationId xmlns:a16="http://schemas.microsoft.com/office/drawing/2014/main" id="{F01781D2-3C4F-83D0-FFC0-782CD9D60971}"/>
              </a:ext>
            </a:extLst>
          </p:cNvPr>
          <p:cNvSpPr txBox="1"/>
          <p:nvPr/>
        </p:nvSpPr>
        <p:spPr>
          <a:xfrm>
            <a:off x="4795283" y="1699135"/>
            <a:ext cx="6781381" cy="2905732"/>
          </a:xfrm>
          <a:prstGeom prst="rect">
            <a:avLst/>
          </a:prstGeom>
          <a:noFill/>
        </p:spPr>
        <p:txBody>
          <a:bodyPr wrap="square">
            <a:spAutoFit/>
          </a:bodyPr>
          <a:lstStyle/>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لا ت</a:t>
            </a:r>
            <a:r>
              <a:rPr lang="ar-EG"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عن</a:t>
            </a:r>
            <a:r>
              <a:rPr lang="ar-EG" sz="2400" kern="0" dirty="0">
                <a:solidFill>
                  <a:srgbClr val="002060"/>
                </a:solidFill>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 الصحافة بكل الأحداث التي تقع، وإنما تختار منها ما ترى أنه يحمل أهمية واضحة لجمهور معين</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فقد يكون حدث ما ذا قيمة كبيرة لجمهور محلي، بينما لا يحمل القيمة نفسها لجمهور بعيد عنه. ولذلك ترتبط الكتابة الصحفية الناجحة بفهم الجمهور المستهدف وتحديد العلاقة بين الحدث واهتماماته ومصالحه</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descr="Target Audience Identification: Steps to Find Your Ideal Customers">
            <a:extLst>
              <a:ext uri="{FF2B5EF4-FFF2-40B4-BE49-F238E27FC236}">
                <a16:creationId xmlns:a16="http://schemas.microsoft.com/office/drawing/2014/main" id="{155E8879-AA4D-5B85-0E98-40E795845AFA}"/>
              </a:ext>
            </a:extLst>
          </p:cNvPr>
          <p:cNvPicPr>
            <a:picLocks noChangeAspect="1"/>
          </p:cNvPicPr>
          <p:nvPr/>
        </p:nvPicPr>
        <p:blipFill>
          <a:blip r:embed="rId3"/>
          <a:stretch>
            <a:fillRect/>
          </a:stretch>
        </p:blipFill>
        <p:spPr>
          <a:xfrm>
            <a:off x="318977" y="1467044"/>
            <a:ext cx="4240531" cy="45280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040705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50570" y="755779"/>
            <a:ext cx="11441430" cy="736548"/>
          </a:xfrm>
          <a:prstGeom prst="rect">
            <a:avLst/>
          </a:prstGeom>
          <a:solidFill>
            <a:schemeClr val="accent1">
              <a:lumMod val="50000"/>
            </a:schemeClr>
          </a:solidFill>
        </p:spPr>
        <p:txBody>
          <a:bodyPr wrap="square" lIns="0" tIns="0" rIns="0" bIns="0" anchor="t">
            <a:spAutoFit/>
          </a:bodyPr>
          <a:lstStyle/>
          <a:p>
            <a:pPr marL="0" marR="0" lvl="0" indent="0" algn="ctr" defTabSz="457200" rtl="1" eaLnBrk="1" fontAlgn="auto" latinLnBrk="0" hangingPunct="1">
              <a:lnSpc>
                <a:spcPts val="3060"/>
              </a:lnSpc>
              <a:spcBef>
                <a:spcPts val="0"/>
              </a:spcBef>
              <a:spcAft>
                <a:spcPts val="0"/>
              </a:spcAft>
              <a:buClrTx/>
              <a:buSzTx/>
              <a:buFontTx/>
              <a:buNone/>
              <a:tabLst/>
              <a:defRPr/>
            </a:pPr>
            <a:r>
              <a:rPr kumimoji="0" lang="ar-EG" sz="2550" b="1" i="0" u="none" strike="noStrike" kern="1200" cap="none" spc="0" normalizeH="0" baseline="0" noProof="0" dirty="0">
                <a:ln>
                  <a:noFill/>
                </a:ln>
                <a:solidFill>
                  <a:schemeClr val="bg1"/>
                </a:solidFill>
                <a:effectLst/>
                <a:uLnTx/>
                <a:uFillTx/>
                <a:latin typeface="Cairo"/>
                <a:ea typeface="+mn-ea"/>
                <a:cs typeface="+mn-cs"/>
              </a:rPr>
              <a:t>   📚 </a:t>
            </a:r>
            <a:r>
              <a:rPr kumimoji="0" sz="2550" b="1" i="0" u="none" strike="noStrike" kern="1200" cap="none" spc="0" normalizeH="0" baseline="0" noProof="0" dirty="0">
                <a:ln>
                  <a:noFill/>
                </a:ln>
                <a:solidFill>
                  <a:schemeClr val="bg1"/>
                </a:solidFill>
                <a:effectLst/>
                <a:uLnTx/>
                <a:uFillTx/>
                <a:latin typeface="Cairo"/>
                <a:ea typeface="+mn-ea"/>
                <a:cs typeface="+mn-cs"/>
              </a:rPr>
              <a:t>الخبر التقليدي مقابل الخبر الرقمي</a:t>
            </a:r>
            <a:r>
              <a:rPr kumimoji="0" lang="ar-EG" sz="2550" b="1" i="0" u="none" strike="noStrike" kern="1200" cap="none" spc="0" normalizeH="0" baseline="0" noProof="0" dirty="0">
                <a:ln>
                  <a:noFill/>
                </a:ln>
                <a:solidFill>
                  <a:schemeClr val="bg1"/>
                </a:solidFill>
                <a:effectLst/>
                <a:uLnTx/>
                <a:uFillTx/>
                <a:latin typeface="Cairo"/>
                <a:ea typeface="+mn-ea"/>
                <a:cs typeface="+mn-cs"/>
              </a:rPr>
              <a:t>...</a:t>
            </a:r>
            <a:endParaRPr kumimoji="0" lang="en-US" sz="2550" b="1" i="0" u="none" strike="noStrike" kern="1200" cap="none" spc="0" normalizeH="0" baseline="0" noProof="0" dirty="0">
              <a:ln>
                <a:noFill/>
              </a:ln>
              <a:solidFill>
                <a:schemeClr val="bg1"/>
              </a:solidFill>
              <a:effectLst/>
              <a:uLnTx/>
              <a:uFillTx/>
              <a:latin typeface="Cairo"/>
              <a:ea typeface="+mn-ea"/>
              <a:cs typeface="+mn-cs"/>
            </a:endParaRPr>
          </a:p>
          <a:p>
            <a:pPr marL="0" marR="0" lvl="0" indent="0" algn="ctr" defTabSz="457200" rtl="1" eaLnBrk="1" fontAlgn="auto" latinLnBrk="0" hangingPunct="1">
              <a:lnSpc>
                <a:spcPts val="3060"/>
              </a:lnSpc>
              <a:spcBef>
                <a:spcPts val="0"/>
              </a:spcBef>
              <a:spcAft>
                <a:spcPts val="0"/>
              </a:spcAft>
              <a:buClrTx/>
              <a:buSzTx/>
              <a:buFontTx/>
              <a:buNone/>
              <a:tabLst/>
              <a:defRPr/>
            </a:pPr>
            <a:endParaRPr kumimoji="0" lang="ar-EG" sz="600" b="1" i="0" u="none" strike="noStrike" kern="1200" cap="none" spc="0" normalizeH="0" baseline="0" noProof="0" dirty="0">
              <a:ln>
                <a:noFill/>
              </a:ln>
              <a:solidFill>
                <a:schemeClr val="bg1"/>
              </a:solidFill>
              <a:effectLst/>
              <a:uLnTx/>
              <a:uFillTx/>
              <a:latin typeface="Cairo"/>
              <a:ea typeface="+mn-ea"/>
              <a:cs typeface="+mn-cs"/>
            </a:endParaRPr>
          </a:p>
        </p:txBody>
      </p:sp>
      <p:pic>
        <p:nvPicPr>
          <p:cNvPr id="19" name="Graphic 21">
            <a:extLst>
              <a:ext uri="{FF2B5EF4-FFF2-40B4-BE49-F238E27FC236}">
                <a16:creationId xmlns:a16="http://schemas.microsoft.com/office/drawing/2014/main" id="{82DE6DED-C625-971C-6F27-FE040D9044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0654"/>
            <a:ext cx="2305141" cy="1076343"/>
          </a:xfrm>
          <a:prstGeom prst="rect">
            <a:avLst/>
          </a:prstGeom>
        </p:spPr>
      </p:pic>
      <p:sp>
        <p:nvSpPr>
          <p:cNvPr id="20" name="TextBox 19">
            <a:extLst>
              <a:ext uri="{FF2B5EF4-FFF2-40B4-BE49-F238E27FC236}">
                <a16:creationId xmlns:a16="http://schemas.microsoft.com/office/drawing/2014/main" id="{445223A3-84D2-E952-4785-5801ACBB7CF3}"/>
              </a:ext>
            </a:extLst>
          </p:cNvPr>
          <p:cNvSpPr txBox="1"/>
          <p:nvPr/>
        </p:nvSpPr>
        <p:spPr>
          <a:xfrm>
            <a:off x="5923578" y="254990"/>
            <a:ext cx="6097772" cy="40011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4472C4">
                    <a:lumMod val="50000"/>
                  </a:srgbClr>
                </a:solidFill>
                <a:effectLst/>
                <a:uLnTx/>
                <a:uFillTx/>
                <a:ea typeface="Times New Roman" panose="02020603050405020304" pitchFamily="18" charset="0"/>
                <a:cs typeface="Times New Roman" panose="02020603050405020304" pitchFamily="18" charset="0"/>
              </a:rPr>
              <a:t> المحاضرة الأولى: </a:t>
            </a:r>
            <a:r>
              <a:rPr kumimoji="0" lang="ar-SA" sz="2000" b="1" i="0" u="none" strike="noStrike" kern="0" cap="none" spc="0" normalizeH="0" baseline="0" noProof="0" dirty="0">
                <a:ln>
                  <a:noFill/>
                </a:ln>
                <a:solidFill>
                  <a:srgbClr val="4472C4">
                    <a:lumMod val="50000"/>
                  </a:srgbClr>
                </a:solidFill>
                <a:effectLst/>
                <a:uLnTx/>
                <a:uFillTx/>
                <a:ea typeface="Times New Roman" panose="02020603050405020304" pitchFamily="18" charset="0"/>
                <a:cs typeface="Times New Roman" panose="02020603050405020304" pitchFamily="18" charset="0"/>
              </a:rPr>
              <a:t>مدخل إلى كتابة الأخبار في البيئة الرقمية</a:t>
            </a:r>
            <a:endParaRPr kumimoji="0" lang="en-US" sz="2000" b="0" i="0" u="none" strike="noStrike" kern="0" cap="none" spc="0" normalizeH="0" baseline="0" noProof="0" dirty="0">
              <a:ln>
                <a:noFill/>
              </a:ln>
              <a:solidFill>
                <a:srgbClr val="4472C4">
                  <a:lumMod val="50000"/>
                </a:srgbClr>
              </a:solidFill>
              <a:effectLst/>
              <a:uLnTx/>
              <a:uFillTx/>
            </a:endParaRPr>
          </a:p>
        </p:txBody>
      </p:sp>
      <p:sp>
        <p:nvSpPr>
          <p:cNvPr id="21" name="Rectangle 20">
            <a:extLst>
              <a:ext uri="{FF2B5EF4-FFF2-40B4-BE49-F238E27FC236}">
                <a16:creationId xmlns:a16="http://schemas.microsoft.com/office/drawing/2014/main" id="{2653A143-C579-BC8A-172E-B6A60F084EAB}"/>
              </a:ext>
            </a:extLst>
          </p:cNvPr>
          <p:cNvSpPr/>
          <p:nvPr/>
        </p:nvSpPr>
        <p:spPr>
          <a:xfrm flipV="1">
            <a:off x="2653888" y="628646"/>
            <a:ext cx="9538112" cy="52908"/>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graphicFrame>
        <p:nvGraphicFramePr>
          <p:cNvPr id="22" name="Table 21">
            <a:extLst>
              <a:ext uri="{FF2B5EF4-FFF2-40B4-BE49-F238E27FC236}">
                <a16:creationId xmlns:a16="http://schemas.microsoft.com/office/drawing/2014/main" id="{5D9A5C50-8CEA-CAB0-9BEC-5F3DE159FCDE}"/>
              </a:ext>
            </a:extLst>
          </p:cNvPr>
          <p:cNvGraphicFramePr>
            <a:graphicFrameLocks noGrp="1"/>
          </p:cNvGraphicFramePr>
          <p:nvPr>
            <p:extLst>
              <p:ext uri="{D42A27DB-BD31-4B8C-83A1-F6EECF244321}">
                <p14:modId xmlns:p14="http://schemas.microsoft.com/office/powerpoint/2010/main" val="1219953056"/>
              </p:ext>
            </p:extLst>
          </p:nvPr>
        </p:nvGraphicFramePr>
        <p:xfrm>
          <a:off x="664980" y="1566552"/>
          <a:ext cx="11441430" cy="2320645"/>
        </p:xfrm>
        <a:graphic>
          <a:graphicData uri="http://schemas.openxmlformats.org/drawingml/2006/table">
            <a:tbl>
              <a:tblPr firstRow="1" bandRow="1">
                <a:tableStyleId>{5C22544A-7EE6-4342-B048-85BDC9FD1C3A}</a:tableStyleId>
              </a:tblPr>
              <a:tblGrid>
                <a:gridCol w="4289792">
                  <a:extLst>
                    <a:ext uri="{9D8B030D-6E8A-4147-A177-3AD203B41FA5}">
                      <a16:colId xmlns:a16="http://schemas.microsoft.com/office/drawing/2014/main" val="837438072"/>
                    </a:ext>
                  </a:extLst>
                </a:gridCol>
                <a:gridCol w="4561367">
                  <a:extLst>
                    <a:ext uri="{9D8B030D-6E8A-4147-A177-3AD203B41FA5}">
                      <a16:colId xmlns:a16="http://schemas.microsoft.com/office/drawing/2014/main" val="753721325"/>
                    </a:ext>
                  </a:extLst>
                </a:gridCol>
                <a:gridCol w="2590271">
                  <a:extLst>
                    <a:ext uri="{9D8B030D-6E8A-4147-A177-3AD203B41FA5}">
                      <a16:colId xmlns:a16="http://schemas.microsoft.com/office/drawing/2014/main" val="3716393319"/>
                    </a:ext>
                  </a:extLst>
                </a:gridCol>
              </a:tblGrid>
              <a:tr h="464129">
                <a:tc>
                  <a:txBody>
                    <a:bodyPr/>
                    <a:lstStyle/>
                    <a:p>
                      <a:pPr algn="ctr" rtl="1"/>
                      <a:r>
                        <a:rPr sz="2000" b="1" u="none" dirty="0">
                          <a:solidFill>
                            <a:srgbClr val="FFFFFF"/>
                          </a:solidFill>
                          <a:latin typeface="Times New Roman" panose="02020603050405020304" pitchFamily="18" charset="0"/>
                          <a:cs typeface="Times New Roman" panose="02020603050405020304" pitchFamily="18" charset="0"/>
                        </a:rPr>
                        <a:t>الخبر الرقمي المعاصر</a:t>
                      </a:r>
                      <a:endParaRPr sz="2000" b="1" i="0" u="none" dirty="0">
                        <a:solidFill>
                          <a:srgbClr val="FFFFFF"/>
                        </a:solidFill>
                        <a:latin typeface="Times New Roman" panose="02020603050405020304" pitchFamily="18" charset="0"/>
                        <a:cs typeface="Times New Roman" panose="02020603050405020304" pitchFamily="18" charset="0"/>
                      </a:endParaRPr>
                    </a:p>
                  </a:txBody>
                  <a:tcPr marL="63500" marR="63500" marT="25400" marB="25400" anchor="ctr">
                    <a:solidFill>
                      <a:schemeClr val="accent1">
                        <a:lumMod val="50000"/>
                      </a:schemeClr>
                    </a:solidFill>
                  </a:tcPr>
                </a:tc>
                <a:tc>
                  <a:txBody>
                    <a:bodyPr/>
                    <a:lstStyle/>
                    <a:p>
                      <a:pPr algn="ctr" rtl="1"/>
                      <a:r>
                        <a:rPr sz="2000" b="1" u="none" dirty="0">
                          <a:solidFill>
                            <a:srgbClr val="FFFFFF"/>
                          </a:solidFill>
                          <a:latin typeface="Times New Roman" panose="02020603050405020304" pitchFamily="18" charset="0"/>
                          <a:cs typeface="Times New Roman" panose="02020603050405020304" pitchFamily="18" charset="0"/>
                        </a:rPr>
                        <a:t>الخبر الصحفي التقليدي</a:t>
                      </a:r>
                      <a:endParaRPr sz="2000" b="1" i="0" u="none" dirty="0">
                        <a:solidFill>
                          <a:srgbClr val="FFFFFF"/>
                        </a:solidFill>
                        <a:latin typeface="Times New Roman" panose="02020603050405020304" pitchFamily="18" charset="0"/>
                        <a:cs typeface="Times New Roman" panose="02020603050405020304" pitchFamily="18" charset="0"/>
                      </a:endParaRPr>
                    </a:p>
                  </a:txBody>
                  <a:tcPr marL="63500" marR="63500" marT="25400" marB="25400" anchor="ctr">
                    <a:solidFill>
                      <a:schemeClr val="accent1">
                        <a:lumMod val="50000"/>
                      </a:schemeClr>
                    </a:solidFill>
                  </a:tcPr>
                </a:tc>
                <a:tc>
                  <a:txBody>
                    <a:bodyPr/>
                    <a:lstStyle/>
                    <a:p>
                      <a:pPr algn="ctr" rtl="1"/>
                      <a:r>
                        <a:rPr sz="2000" b="1" u="none" dirty="0">
                          <a:solidFill>
                            <a:srgbClr val="FFFFFF"/>
                          </a:solidFill>
                          <a:latin typeface="Times New Roman" panose="02020603050405020304" pitchFamily="18" charset="0"/>
                          <a:cs typeface="Times New Roman" panose="02020603050405020304" pitchFamily="18" charset="0"/>
                        </a:rPr>
                        <a:t>وجه المقارنة</a:t>
                      </a:r>
                      <a:endParaRPr sz="2000" b="1" i="0" u="none" dirty="0">
                        <a:solidFill>
                          <a:srgbClr val="FFFFFF"/>
                        </a:solidFill>
                        <a:latin typeface="Times New Roman" panose="02020603050405020304" pitchFamily="18" charset="0"/>
                        <a:cs typeface="Times New Roman" panose="02020603050405020304" pitchFamily="18" charset="0"/>
                      </a:endParaRPr>
                    </a:p>
                  </a:txBody>
                  <a:tcPr marL="63500" marR="63500" marT="25400" marB="25400" anchor="ctr">
                    <a:solidFill>
                      <a:schemeClr val="accent1">
                        <a:lumMod val="50000"/>
                      </a:schemeClr>
                    </a:solidFill>
                  </a:tcPr>
                </a:tc>
                <a:extLst>
                  <a:ext uri="{0D108BD9-81ED-4DB2-BD59-A6C34878D82A}">
                    <a16:rowId xmlns:a16="http://schemas.microsoft.com/office/drawing/2014/main" val="1176726788"/>
                  </a:ext>
                </a:extLst>
              </a:tr>
              <a:tr h="464129">
                <a:tc>
                  <a:txBody>
                    <a:bodyPr/>
                    <a:lstStyle/>
                    <a:p>
                      <a:pPr algn="just" rtl="1"/>
                      <a:r>
                        <a:rPr sz="2000" b="0" u="none" dirty="0">
                          <a:solidFill>
                            <a:srgbClr val="334155"/>
                          </a:solidFill>
                          <a:latin typeface="Times New Roman" panose="02020603050405020304" pitchFamily="18" charset="0"/>
                          <a:cs typeface="Times New Roman" panose="02020603050405020304" pitchFamily="18" charset="0"/>
                        </a:rPr>
                        <a:t>فوري ومباشر ينشر لحظة وقوع الحدث.</a:t>
                      </a:r>
                      <a:endParaRPr sz="2000" b="0" i="0" u="none" dirty="0">
                        <a:solidFill>
                          <a:srgbClr val="334155"/>
                        </a:solidFill>
                        <a:latin typeface="Times New Roman" panose="02020603050405020304" pitchFamily="18" charset="0"/>
                        <a:cs typeface="Times New Roman" panose="02020603050405020304" pitchFamily="18" charset="0"/>
                      </a:endParaRPr>
                    </a:p>
                  </a:txBody>
                  <a:tcPr marL="63500" marR="63500" marT="25400" marB="25400" anchor="ctr"/>
                </a:tc>
                <a:tc>
                  <a:txBody>
                    <a:bodyPr/>
                    <a:lstStyle/>
                    <a:p>
                      <a:pPr algn="justLow" rtl="1"/>
                      <a:r>
                        <a:rPr sz="2000" b="0" u="none" dirty="0">
                          <a:solidFill>
                            <a:srgbClr val="334155"/>
                          </a:solidFill>
                          <a:latin typeface="Times New Roman" panose="02020603050405020304" pitchFamily="18" charset="0"/>
                          <a:cs typeface="Times New Roman" panose="02020603050405020304" pitchFamily="18" charset="0"/>
                        </a:rPr>
                        <a:t>دوري </a:t>
                      </a:r>
                      <a:r>
                        <a:rPr lang="ar-EG" sz="2000" b="0" u="none" dirty="0">
                          <a:solidFill>
                            <a:srgbClr val="334155"/>
                          </a:solidFill>
                          <a:latin typeface="Times New Roman" panose="02020603050405020304" pitchFamily="18" charset="0"/>
                          <a:cs typeface="Times New Roman" panose="02020603050405020304" pitchFamily="18" charset="0"/>
                        </a:rPr>
                        <a:t>(</a:t>
                      </a:r>
                      <a:r>
                        <a:rPr sz="2000" b="0" u="none" dirty="0">
                          <a:solidFill>
                            <a:srgbClr val="334155"/>
                          </a:solidFill>
                          <a:latin typeface="Times New Roman" panose="02020603050405020304" pitchFamily="18" charset="0"/>
                          <a:cs typeface="Times New Roman" panose="02020603050405020304" pitchFamily="18" charset="0"/>
                        </a:rPr>
                        <a:t>يومي أو أسبوعي</a:t>
                      </a:r>
                      <a:r>
                        <a:rPr lang="ar-EG" sz="2000" b="0" u="none" dirty="0">
                          <a:solidFill>
                            <a:srgbClr val="334155"/>
                          </a:solidFill>
                          <a:latin typeface="Times New Roman" panose="02020603050405020304" pitchFamily="18" charset="0"/>
                          <a:cs typeface="Times New Roman" panose="02020603050405020304" pitchFamily="18" charset="0"/>
                        </a:rPr>
                        <a:t>) </a:t>
                      </a:r>
                      <a:r>
                        <a:rPr sz="2000" b="0" u="none" dirty="0">
                          <a:solidFill>
                            <a:srgbClr val="334155"/>
                          </a:solidFill>
                          <a:latin typeface="Times New Roman" panose="02020603050405020304" pitchFamily="18" charset="0"/>
                          <a:cs typeface="Times New Roman" panose="02020603050405020304" pitchFamily="18" charset="0"/>
                        </a:rPr>
                        <a:t>مرتبط بمواعيد الطباعة.</a:t>
                      </a:r>
                      <a:endParaRPr sz="2000" b="0" i="0" u="none" dirty="0">
                        <a:solidFill>
                          <a:srgbClr val="334155"/>
                        </a:solidFill>
                        <a:latin typeface="Times New Roman" panose="02020603050405020304" pitchFamily="18" charset="0"/>
                        <a:cs typeface="Times New Roman" panose="02020603050405020304" pitchFamily="18" charset="0"/>
                      </a:endParaRPr>
                    </a:p>
                  </a:txBody>
                  <a:tcPr marL="63500" marR="63500" marT="25400" marB="25400" anchor="ctr"/>
                </a:tc>
                <a:tc>
                  <a:txBody>
                    <a:bodyPr/>
                    <a:lstStyle/>
                    <a:p>
                      <a:pPr algn="ctr" rtl="1"/>
                      <a:r>
                        <a:rPr sz="2000" b="1" u="none" dirty="0">
                          <a:solidFill>
                            <a:srgbClr val="334155"/>
                          </a:solidFill>
                          <a:latin typeface="Times New Roman" panose="02020603050405020304" pitchFamily="18" charset="0"/>
                          <a:cs typeface="Times New Roman" panose="02020603050405020304" pitchFamily="18" charset="0"/>
                        </a:rPr>
                        <a:t>السرعة والتوقيت</a:t>
                      </a:r>
                      <a:endParaRPr sz="2000" b="1" i="0" u="none" dirty="0">
                        <a:solidFill>
                          <a:srgbClr val="334155"/>
                        </a:solidFill>
                        <a:latin typeface="Times New Roman" panose="02020603050405020304" pitchFamily="18" charset="0"/>
                        <a:cs typeface="Times New Roman" panose="02020603050405020304" pitchFamily="18" charset="0"/>
                      </a:endParaRPr>
                    </a:p>
                  </a:txBody>
                  <a:tcPr marL="63500" marR="63500" marT="25400" marB="25400" anchor="ctr"/>
                </a:tc>
                <a:extLst>
                  <a:ext uri="{0D108BD9-81ED-4DB2-BD59-A6C34878D82A}">
                    <a16:rowId xmlns:a16="http://schemas.microsoft.com/office/drawing/2014/main" val="334389790"/>
                  </a:ext>
                </a:extLst>
              </a:tr>
              <a:tr h="464129">
                <a:tc>
                  <a:txBody>
                    <a:bodyPr/>
                    <a:lstStyle/>
                    <a:p>
                      <a:pPr algn="just" rtl="1"/>
                      <a:r>
                        <a:rPr sz="2000" b="0" u="none" dirty="0">
                          <a:solidFill>
                            <a:srgbClr val="334155"/>
                          </a:solidFill>
                          <a:latin typeface="Times New Roman" panose="02020603050405020304" pitchFamily="18" charset="0"/>
                          <a:cs typeface="Times New Roman" panose="02020603050405020304" pitchFamily="18" charset="0"/>
                        </a:rPr>
                        <a:t>وسائط متعددة </a:t>
                      </a:r>
                      <a:r>
                        <a:rPr lang="ar-EG" sz="2000" b="0" u="none" dirty="0">
                          <a:solidFill>
                            <a:srgbClr val="334155"/>
                          </a:solidFill>
                          <a:latin typeface="Times New Roman" panose="02020603050405020304" pitchFamily="18" charset="0"/>
                          <a:cs typeface="Times New Roman" panose="02020603050405020304" pitchFamily="18" charset="0"/>
                        </a:rPr>
                        <a:t>(</a:t>
                      </a:r>
                      <a:r>
                        <a:rPr sz="2000" b="0" u="none" dirty="0">
                          <a:solidFill>
                            <a:srgbClr val="334155"/>
                          </a:solidFill>
                          <a:latin typeface="Times New Roman" panose="02020603050405020304" pitchFamily="18" charset="0"/>
                          <a:cs typeface="Times New Roman" panose="02020603050405020304" pitchFamily="18" charset="0"/>
                        </a:rPr>
                        <a:t>نص، فيديو، صوت، إنفوجرافيك</a:t>
                      </a:r>
                      <a:r>
                        <a:rPr lang="ar-EG" sz="2000" b="0" u="none" dirty="0">
                          <a:solidFill>
                            <a:srgbClr val="334155"/>
                          </a:solidFill>
                          <a:latin typeface="Times New Roman" panose="02020603050405020304" pitchFamily="18" charset="0"/>
                          <a:cs typeface="Times New Roman" panose="02020603050405020304" pitchFamily="18" charset="0"/>
                        </a:rPr>
                        <a:t>)</a:t>
                      </a:r>
                      <a:endParaRPr sz="2000" b="0" i="0" u="none" dirty="0">
                        <a:solidFill>
                          <a:srgbClr val="334155"/>
                        </a:solidFill>
                        <a:latin typeface="Times New Roman" panose="02020603050405020304" pitchFamily="18" charset="0"/>
                        <a:cs typeface="Times New Roman" panose="02020603050405020304" pitchFamily="18" charset="0"/>
                      </a:endParaRPr>
                    </a:p>
                  </a:txBody>
                  <a:tcPr marL="63500" marR="63500" marT="25400" marB="25400" anchor="ctr"/>
                </a:tc>
                <a:tc>
                  <a:txBody>
                    <a:bodyPr/>
                    <a:lstStyle/>
                    <a:p>
                      <a:pPr algn="justLow" rtl="1"/>
                      <a:r>
                        <a:rPr sz="2000" b="0" u="none" dirty="0">
                          <a:solidFill>
                            <a:srgbClr val="334155"/>
                          </a:solidFill>
                          <a:latin typeface="Times New Roman" panose="02020603050405020304" pitchFamily="18" charset="0"/>
                          <a:cs typeface="Times New Roman" panose="02020603050405020304" pitchFamily="18" charset="0"/>
                        </a:rPr>
                        <a:t>نصوص وصور ثابتة مطبوعة على الورق.</a:t>
                      </a:r>
                      <a:endParaRPr sz="2000" b="0" i="0" u="none" dirty="0">
                        <a:solidFill>
                          <a:srgbClr val="334155"/>
                        </a:solidFill>
                        <a:latin typeface="Times New Roman" panose="02020603050405020304" pitchFamily="18" charset="0"/>
                        <a:cs typeface="Times New Roman" panose="02020603050405020304" pitchFamily="18" charset="0"/>
                      </a:endParaRPr>
                    </a:p>
                  </a:txBody>
                  <a:tcPr marL="63500" marR="63500" marT="25400" marB="25400" anchor="ctr"/>
                </a:tc>
                <a:tc>
                  <a:txBody>
                    <a:bodyPr/>
                    <a:lstStyle/>
                    <a:p>
                      <a:pPr algn="ctr" rtl="1"/>
                      <a:r>
                        <a:rPr sz="2000" b="1" u="none" dirty="0">
                          <a:solidFill>
                            <a:srgbClr val="334155"/>
                          </a:solidFill>
                          <a:latin typeface="Times New Roman" panose="02020603050405020304" pitchFamily="18" charset="0"/>
                          <a:cs typeface="Times New Roman" panose="02020603050405020304" pitchFamily="18" charset="0"/>
                        </a:rPr>
                        <a:t>قوالب المحتوى</a:t>
                      </a:r>
                      <a:endParaRPr sz="2000" b="1" i="0" u="none" dirty="0">
                        <a:solidFill>
                          <a:srgbClr val="334155"/>
                        </a:solidFill>
                        <a:latin typeface="Times New Roman" panose="02020603050405020304" pitchFamily="18" charset="0"/>
                        <a:cs typeface="Times New Roman" panose="02020603050405020304" pitchFamily="18" charset="0"/>
                      </a:endParaRPr>
                    </a:p>
                  </a:txBody>
                  <a:tcPr marL="63500" marR="63500" marT="25400" marB="25400" anchor="ctr"/>
                </a:tc>
                <a:extLst>
                  <a:ext uri="{0D108BD9-81ED-4DB2-BD59-A6C34878D82A}">
                    <a16:rowId xmlns:a16="http://schemas.microsoft.com/office/drawing/2014/main" val="3323226860"/>
                  </a:ext>
                </a:extLst>
              </a:tr>
              <a:tr h="464129">
                <a:tc>
                  <a:txBody>
                    <a:bodyPr/>
                    <a:lstStyle/>
                    <a:p>
                      <a:pPr algn="just" rtl="1"/>
                      <a:r>
                        <a:rPr sz="2000" b="0" u="none" dirty="0">
                          <a:solidFill>
                            <a:srgbClr val="334155"/>
                          </a:solidFill>
                          <a:latin typeface="Times New Roman" panose="02020603050405020304" pitchFamily="18" charset="0"/>
                          <a:cs typeface="Times New Roman" panose="02020603050405020304" pitchFamily="18" charset="0"/>
                        </a:rPr>
                        <a:t>تفاعل لحظي بالمشاركة والتعليق وإعادة النشر.</a:t>
                      </a:r>
                      <a:endParaRPr sz="2000" b="0" i="0" u="none" dirty="0">
                        <a:solidFill>
                          <a:srgbClr val="334155"/>
                        </a:solidFill>
                        <a:latin typeface="Times New Roman" panose="02020603050405020304" pitchFamily="18" charset="0"/>
                        <a:cs typeface="Times New Roman" panose="02020603050405020304" pitchFamily="18" charset="0"/>
                      </a:endParaRPr>
                    </a:p>
                  </a:txBody>
                  <a:tcPr marL="63500" marR="63500" marT="25400" marB="25400" anchor="ctr"/>
                </a:tc>
                <a:tc>
                  <a:txBody>
                    <a:bodyPr/>
                    <a:lstStyle/>
                    <a:p>
                      <a:pPr algn="justLow" rtl="1"/>
                      <a:r>
                        <a:rPr sz="2000" b="0" u="none" dirty="0">
                          <a:solidFill>
                            <a:srgbClr val="334155"/>
                          </a:solidFill>
                          <a:latin typeface="Times New Roman" panose="02020603050405020304" pitchFamily="18" charset="0"/>
                          <a:cs typeface="Times New Roman" panose="02020603050405020304" pitchFamily="18" charset="0"/>
                        </a:rPr>
                        <a:t>تفاعل محدود وسلبي عبر رسائل القراء المتأخرة.</a:t>
                      </a:r>
                      <a:endParaRPr sz="2000" b="0" i="0" u="none" dirty="0">
                        <a:solidFill>
                          <a:srgbClr val="334155"/>
                        </a:solidFill>
                        <a:latin typeface="Times New Roman" panose="02020603050405020304" pitchFamily="18" charset="0"/>
                        <a:cs typeface="Times New Roman" panose="02020603050405020304" pitchFamily="18" charset="0"/>
                      </a:endParaRPr>
                    </a:p>
                  </a:txBody>
                  <a:tcPr marL="63500" marR="63500" marT="25400" marB="25400" anchor="ctr"/>
                </a:tc>
                <a:tc>
                  <a:txBody>
                    <a:bodyPr/>
                    <a:lstStyle/>
                    <a:p>
                      <a:pPr algn="ctr" rtl="1"/>
                      <a:r>
                        <a:rPr sz="2000" b="1" u="none" dirty="0">
                          <a:solidFill>
                            <a:srgbClr val="334155"/>
                          </a:solidFill>
                          <a:latin typeface="Times New Roman" panose="02020603050405020304" pitchFamily="18" charset="0"/>
                          <a:cs typeface="Times New Roman" panose="02020603050405020304" pitchFamily="18" charset="0"/>
                        </a:rPr>
                        <a:t>تفاعل الجمهور</a:t>
                      </a:r>
                      <a:endParaRPr sz="2000" b="1" i="0" u="none" dirty="0">
                        <a:solidFill>
                          <a:srgbClr val="334155"/>
                        </a:solidFill>
                        <a:latin typeface="Times New Roman" panose="02020603050405020304" pitchFamily="18" charset="0"/>
                        <a:cs typeface="Times New Roman" panose="02020603050405020304" pitchFamily="18" charset="0"/>
                      </a:endParaRPr>
                    </a:p>
                  </a:txBody>
                  <a:tcPr marL="63500" marR="63500" marT="25400" marB="25400" anchor="ctr"/>
                </a:tc>
                <a:extLst>
                  <a:ext uri="{0D108BD9-81ED-4DB2-BD59-A6C34878D82A}">
                    <a16:rowId xmlns:a16="http://schemas.microsoft.com/office/drawing/2014/main" val="4194345304"/>
                  </a:ext>
                </a:extLst>
              </a:tr>
              <a:tr h="464129">
                <a:tc>
                  <a:txBody>
                    <a:bodyPr/>
                    <a:lstStyle/>
                    <a:p>
                      <a:pPr algn="just" rtl="1"/>
                      <a:r>
                        <a:rPr sz="2000" b="0" u="none" dirty="0">
                          <a:solidFill>
                            <a:srgbClr val="334155"/>
                          </a:solidFill>
                          <a:latin typeface="Times New Roman" panose="02020603050405020304" pitchFamily="18" charset="0"/>
                          <a:cs typeface="Times New Roman" panose="02020603050405020304" pitchFamily="18" charset="0"/>
                        </a:rPr>
                        <a:t>مرن وفوري؛ ي</a:t>
                      </a:r>
                      <a:r>
                        <a:rPr lang="ar-EG" sz="2000" b="0" u="none" dirty="0">
                          <a:solidFill>
                            <a:srgbClr val="334155"/>
                          </a:solidFill>
                          <a:latin typeface="Times New Roman" panose="02020603050405020304" pitchFamily="18" charset="0"/>
                          <a:cs typeface="Times New Roman" panose="02020603050405020304" pitchFamily="18" charset="0"/>
                        </a:rPr>
                        <a:t>ُ</a:t>
                      </a:r>
                      <a:r>
                        <a:rPr sz="2000" b="0" u="none" dirty="0">
                          <a:solidFill>
                            <a:srgbClr val="334155"/>
                          </a:solidFill>
                          <a:latin typeface="Times New Roman" panose="02020603050405020304" pitchFamily="18" charset="0"/>
                          <a:cs typeface="Times New Roman" panose="02020603050405020304" pitchFamily="18" charset="0"/>
                        </a:rPr>
                        <a:t>تيح التصحيح والتحديث المستمر.</a:t>
                      </a:r>
                      <a:endParaRPr sz="2000" b="0" i="0" u="none" dirty="0">
                        <a:solidFill>
                          <a:srgbClr val="334155"/>
                        </a:solidFill>
                        <a:latin typeface="Times New Roman" panose="02020603050405020304" pitchFamily="18" charset="0"/>
                        <a:cs typeface="Times New Roman" panose="02020603050405020304" pitchFamily="18" charset="0"/>
                      </a:endParaRPr>
                    </a:p>
                  </a:txBody>
                  <a:tcPr marL="63500" marR="63500" marT="25400" marB="25400" anchor="ctr"/>
                </a:tc>
                <a:tc>
                  <a:txBody>
                    <a:bodyPr/>
                    <a:lstStyle/>
                    <a:p>
                      <a:pPr algn="justLow" rtl="1"/>
                      <a:r>
                        <a:rPr sz="2000" b="0" u="none" dirty="0">
                          <a:solidFill>
                            <a:srgbClr val="334155"/>
                          </a:solidFill>
                          <a:latin typeface="Times New Roman" panose="02020603050405020304" pitchFamily="18" charset="0"/>
                          <a:cs typeface="Times New Roman" panose="02020603050405020304" pitchFamily="18" charset="0"/>
                        </a:rPr>
                        <a:t>مستحيل بعد الطباعة؛ يتطلب إنسحاباً أو تكذيباً لاحقاً.</a:t>
                      </a:r>
                      <a:endParaRPr sz="2000" b="0" i="0" u="none" dirty="0">
                        <a:solidFill>
                          <a:srgbClr val="334155"/>
                        </a:solidFill>
                        <a:latin typeface="Times New Roman" panose="02020603050405020304" pitchFamily="18" charset="0"/>
                        <a:cs typeface="Times New Roman" panose="02020603050405020304" pitchFamily="18" charset="0"/>
                      </a:endParaRPr>
                    </a:p>
                  </a:txBody>
                  <a:tcPr marL="63500" marR="63500" marT="25400" marB="25400" anchor="ctr"/>
                </a:tc>
                <a:tc>
                  <a:txBody>
                    <a:bodyPr/>
                    <a:lstStyle/>
                    <a:p>
                      <a:pPr algn="ctr" rtl="1"/>
                      <a:r>
                        <a:rPr sz="2000" b="1" u="none" dirty="0">
                          <a:solidFill>
                            <a:srgbClr val="334155"/>
                          </a:solidFill>
                          <a:latin typeface="Times New Roman" panose="02020603050405020304" pitchFamily="18" charset="0"/>
                          <a:cs typeface="Times New Roman" panose="02020603050405020304" pitchFamily="18" charset="0"/>
                        </a:rPr>
                        <a:t>التعديل والتحديث</a:t>
                      </a:r>
                      <a:endParaRPr sz="2000" b="1" i="0" u="none" dirty="0">
                        <a:solidFill>
                          <a:srgbClr val="334155"/>
                        </a:solidFill>
                        <a:latin typeface="Times New Roman" panose="02020603050405020304" pitchFamily="18" charset="0"/>
                        <a:cs typeface="Times New Roman" panose="02020603050405020304" pitchFamily="18" charset="0"/>
                      </a:endParaRPr>
                    </a:p>
                  </a:txBody>
                  <a:tcPr marL="63500" marR="63500" marT="25400" marB="25400" anchor="ctr"/>
                </a:tc>
                <a:extLst>
                  <a:ext uri="{0D108BD9-81ED-4DB2-BD59-A6C34878D82A}">
                    <a16:rowId xmlns:a16="http://schemas.microsoft.com/office/drawing/2014/main" val="3541318390"/>
                  </a:ext>
                </a:extLst>
              </a:tr>
            </a:tbl>
          </a:graphicData>
        </a:graphic>
      </p:graphicFrame>
      <p:pic>
        <p:nvPicPr>
          <p:cNvPr id="2" name="Picture 1" descr="Out with the Old and In with the New – The Red &amp; Black">
            <a:extLst>
              <a:ext uri="{FF2B5EF4-FFF2-40B4-BE49-F238E27FC236}">
                <a16:creationId xmlns:a16="http://schemas.microsoft.com/office/drawing/2014/main" id="{3C50D784-AC54-7E2B-E5FB-709C5A0CE6A5}"/>
              </a:ext>
            </a:extLst>
          </p:cNvPr>
          <p:cNvPicPr>
            <a:picLocks noChangeAspect="1"/>
          </p:cNvPicPr>
          <p:nvPr/>
        </p:nvPicPr>
        <p:blipFill>
          <a:blip r:embed="rId3"/>
          <a:stretch>
            <a:fillRect/>
          </a:stretch>
        </p:blipFill>
        <p:spPr>
          <a:xfrm>
            <a:off x="1648047" y="4051005"/>
            <a:ext cx="9058939" cy="27277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7FEF5-8704-6AA9-7B31-16B1C03DBCE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26D6CB88-5E35-60A9-2E6D-79E502F95F8B}"/>
              </a:ext>
            </a:extLst>
          </p:cNvPr>
          <p:cNvSpPr txBox="1"/>
          <p:nvPr/>
        </p:nvSpPr>
        <p:spPr>
          <a:xfrm>
            <a:off x="670560" y="886670"/>
            <a:ext cx="11441430" cy="1163267"/>
          </a:xfrm>
          <a:prstGeom prst="rect">
            <a:avLst/>
          </a:prstGeom>
          <a:solidFill>
            <a:schemeClr val="accent1">
              <a:lumMod val="50000"/>
            </a:schemeClr>
          </a:solidFill>
        </p:spPr>
        <p:txBody>
          <a:bodyPr wrap="square" lIns="0" tIns="0" rIns="0" bIns="0" anchor="t">
            <a:spAutoFit/>
          </a:bodyPr>
          <a:lstStyle/>
          <a:p>
            <a:pPr marL="0" marR="0" lvl="0" indent="0" algn="ctr" defTabSz="457200" rtl="1" eaLnBrk="1" fontAlgn="auto" latinLnBrk="0" hangingPunct="1">
              <a:lnSpc>
                <a:spcPts val="3060"/>
              </a:lnSpc>
              <a:spcBef>
                <a:spcPts val="0"/>
              </a:spcBef>
              <a:spcAft>
                <a:spcPts val="0"/>
              </a:spcAft>
              <a:buClrTx/>
              <a:buSzTx/>
              <a:buFontTx/>
              <a:buNone/>
              <a:tabLst/>
              <a:defRPr/>
            </a:pPr>
            <a:endParaRPr kumimoji="0" lang="ar-EG" sz="1200" b="1" i="0" u="none" strike="noStrike" kern="1200" cap="none" spc="0" normalizeH="0" baseline="0" noProof="0" dirty="0">
              <a:ln>
                <a:noFill/>
              </a:ln>
              <a:solidFill>
                <a:schemeClr val="bg1"/>
              </a:solidFill>
              <a:effectLst/>
              <a:uLnTx/>
              <a:uFillTx/>
              <a:latin typeface="Cairo"/>
              <a:ea typeface="+mn-ea"/>
              <a:cs typeface="+mn-cs"/>
            </a:endParaRPr>
          </a:p>
          <a:p>
            <a:pPr marL="0" marR="0" lvl="0" indent="0" algn="ctr" defTabSz="457200" rtl="1" eaLnBrk="1" fontAlgn="auto" latinLnBrk="0" hangingPunct="1">
              <a:lnSpc>
                <a:spcPts val="3060"/>
              </a:lnSpc>
              <a:spcBef>
                <a:spcPts val="0"/>
              </a:spcBef>
              <a:spcAft>
                <a:spcPts val="0"/>
              </a:spcAft>
              <a:buClrTx/>
              <a:buSzTx/>
              <a:buFontTx/>
              <a:buNone/>
              <a:tabLst/>
              <a:defRPr/>
            </a:pPr>
            <a:r>
              <a:rPr kumimoji="0" lang="ar-EG" sz="2550" b="1" i="0" u="none" strike="noStrike" kern="1200" cap="none" spc="0" normalizeH="0" baseline="0" noProof="0" dirty="0">
                <a:ln>
                  <a:noFill/>
                </a:ln>
                <a:solidFill>
                  <a:prstClr val="white"/>
                </a:solidFill>
                <a:effectLst/>
                <a:uLnTx/>
                <a:uFillTx/>
                <a:latin typeface="Cairo"/>
                <a:ea typeface="+mn-ea"/>
                <a:cs typeface="Arial" panose="020B0604020202020204" pitchFamily="34" charset="0"/>
              </a:rPr>
              <a:t>📚 </a:t>
            </a:r>
            <a:r>
              <a:rPr kumimoji="0" lang="ar-EG" sz="2400" b="1" i="0" u="none" strike="noStrike" kern="1200" cap="none" spc="0" normalizeH="0" baseline="0" noProof="0" dirty="0">
                <a:ln>
                  <a:noFill/>
                </a:ln>
                <a:solidFill>
                  <a:schemeClr val="bg1"/>
                </a:solidFill>
                <a:effectLst/>
                <a:uLnTx/>
                <a:uFillTx/>
                <a:latin typeface="Cairo"/>
                <a:ea typeface="+mn-ea"/>
                <a:cs typeface="+mn-cs"/>
              </a:rPr>
              <a:t>أشكال وأنواع الخبر الرقمي..</a:t>
            </a:r>
          </a:p>
          <a:p>
            <a:pPr marL="0" marR="0" lvl="0" indent="0" algn="ctr" defTabSz="457200" rtl="1" eaLnBrk="1" fontAlgn="auto" latinLnBrk="0" hangingPunct="1">
              <a:lnSpc>
                <a:spcPts val="306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Cairo"/>
                <a:ea typeface="+mn-ea"/>
                <a:cs typeface="+mn-cs"/>
              </a:rPr>
              <a:t> </a:t>
            </a:r>
          </a:p>
        </p:txBody>
      </p:sp>
      <p:pic>
        <p:nvPicPr>
          <p:cNvPr id="19" name="Graphic 21">
            <a:extLst>
              <a:ext uri="{FF2B5EF4-FFF2-40B4-BE49-F238E27FC236}">
                <a16:creationId xmlns:a16="http://schemas.microsoft.com/office/drawing/2014/main" id="{546DA43E-2624-355D-B7F5-F819DBE67C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0654"/>
            <a:ext cx="2305141" cy="1076343"/>
          </a:xfrm>
          <a:prstGeom prst="rect">
            <a:avLst/>
          </a:prstGeom>
        </p:spPr>
      </p:pic>
      <p:sp>
        <p:nvSpPr>
          <p:cNvPr id="20" name="TextBox 19">
            <a:extLst>
              <a:ext uri="{FF2B5EF4-FFF2-40B4-BE49-F238E27FC236}">
                <a16:creationId xmlns:a16="http://schemas.microsoft.com/office/drawing/2014/main" id="{EE18F296-5C6E-9B66-C1A1-E380B42C10D4}"/>
              </a:ext>
            </a:extLst>
          </p:cNvPr>
          <p:cNvSpPr txBox="1"/>
          <p:nvPr/>
        </p:nvSpPr>
        <p:spPr>
          <a:xfrm>
            <a:off x="5923578" y="349952"/>
            <a:ext cx="6097772" cy="40011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4472C4">
                    <a:lumMod val="50000"/>
                  </a:srgbClr>
                </a:solidFill>
                <a:effectLst/>
                <a:uLnTx/>
                <a:uFillTx/>
                <a:ea typeface="Times New Roman" panose="02020603050405020304" pitchFamily="18" charset="0"/>
                <a:cs typeface="Times New Roman" panose="02020603050405020304" pitchFamily="18" charset="0"/>
              </a:rPr>
              <a:t> المحاضرة الأولى: </a:t>
            </a:r>
            <a:r>
              <a:rPr kumimoji="0" lang="ar-SA" sz="2000" b="1" i="0" u="none" strike="noStrike" kern="0" cap="none" spc="0" normalizeH="0" baseline="0" noProof="0" dirty="0">
                <a:ln>
                  <a:noFill/>
                </a:ln>
                <a:solidFill>
                  <a:srgbClr val="4472C4">
                    <a:lumMod val="50000"/>
                  </a:srgbClr>
                </a:solidFill>
                <a:effectLst/>
                <a:uLnTx/>
                <a:uFillTx/>
                <a:ea typeface="Times New Roman" panose="02020603050405020304" pitchFamily="18" charset="0"/>
                <a:cs typeface="Times New Roman" panose="02020603050405020304" pitchFamily="18" charset="0"/>
              </a:rPr>
              <a:t>مدخل إلى كتابة الأخبار في البيئة الرقمية</a:t>
            </a:r>
            <a:endParaRPr kumimoji="0" lang="en-US" sz="2000" b="0" i="0" u="none" strike="noStrike" kern="0" cap="none" spc="0" normalizeH="0" baseline="0" noProof="0" dirty="0">
              <a:ln>
                <a:noFill/>
              </a:ln>
              <a:solidFill>
                <a:srgbClr val="4472C4">
                  <a:lumMod val="50000"/>
                </a:srgbClr>
              </a:solidFill>
              <a:effectLst/>
              <a:uLnTx/>
              <a:uFillTx/>
            </a:endParaRPr>
          </a:p>
        </p:txBody>
      </p:sp>
      <p:sp>
        <p:nvSpPr>
          <p:cNvPr id="21" name="Rectangle 20">
            <a:extLst>
              <a:ext uri="{FF2B5EF4-FFF2-40B4-BE49-F238E27FC236}">
                <a16:creationId xmlns:a16="http://schemas.microsoft.com/office/drawing/2014/main" id="{A1A92A11-0C8A-4AD7-B63F-34A3D72A0B0F}"/>
              </a:ext>
            </a:extLst>
          </p:cNvPr>
          <p:cNvSpPr/>
          <p:nvPr/>
        </p:nvSpPr>
        <p:spPr>
          <a:xfrm flipV="1">
            <a:off x="2653888" y="791912"/>
            <a:ext cx="9538112" cy="52908"/>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6" name="Picture 5" descr="image.png">
            <a:extLst>
              <a:ext uri="{FF2B5EF4-FFF2-40B4-BE49-F238E27FC236}">
                <a16:creationId xmlns:a16="http://schemas.microsoft.com/office/drawing/2014/main" id="{E717CC08-B126-33B9-83E8-E662013395F6}"/>
              </a:ext>
            </a:extLst>
          </p:cNvPr>
          <p:cNvPicPr>
            <a:picLocks noChangeAspect="1"/>
          </p:cNvPicPr>
          <p:nvPr/>
        </p:nvPicPr>
        <p:blipFill>
          <a:blip r:embed="rId3"/>
          <a:stretch>
            <a:fillRect/>
          </a:stretch>
        </p:blipFill>
        <p:spPr>
          <a:xfrm>
            <a:off x="9001125" y="2577851"/>
            <a:ext cx="2619375" cy="2328862"/>
          </a:xfrm>
          <a:prstGeom prst="rect">
            <a:avLst/>
          </a:prstGeom>
        </p:spPr>
      </p:pic>
      <p:pic>
        <p:nvPicPr>
          <p:cNvPr id="8" name="Picture 7" descr="image.png">
            <a:extLst>
              <a:ext uri="{FF2B5EF4-FFF2-40B4-BE49-F238E27FC236}">
                <a16:creationId xmlns:a16="http://schemas.microsoft.com/office/drawing/2014/main" id="{074E7D87-C535-299A-9F4C-B811CD1DAA33}"/>
              </a:ext>
            </a:extLst>
          </p:cNvPr>
          <p:cNvPicPr>
            <a:picLocks noChangeAspect="1"/>
          </p:cNvPicPr>
          <p:nvPr/>
        </p:nvPicPr>
        <p:blipFill>
          <a:blip r:embed="rId4"/>
          <a:stretch>
            <a:fillRect/>
          </a:stretch>
        </p:blipFill>
        <p:spPr>
          <a:xfrm>
            <a:off x="10025062" y="2825501"/>
            <a:ext cx="571500" cy="571500"/>
          </a:xfrm>
          <a:prstGeom prst="rect">
            <a:avLst/>
          </a:prstGeom>
        </p:spPr>
      </p:pic>
      <p:sp>
        <p:nvSpPr>
          <p:cNvPr id="10" name="TextBox 9">
            <a:extLst>
              <a:ext uri="{FF2B5EF4-FFF2-40B4-BE49-F238E27FC236}">
                <a16:creationId xmlns:a16="http://schemas.microsoft.com/office/drawing/2014/main" id="{450033D2-39CC-32F5-D8D4-1A8A877B8144}"/>
              </a:ext>
            </a:extLst>
          </p:cNvPr>
          <p:cNvSpPr txBox="1"/>
          <p:nvPr/>
        </p:nvSpPr>
        <p:spPr>
          <a:xfrm>
            <a:off x="9805749" y="3568451"/>
            <a:ext cx="1010126" cy="230832"/>
          </a:xfrm>
          <a:prstGeom prst="rect">
            <a:avLst/>
          </a:prstGeom>
          <a:noFill/>
        </p:spPr>
        <p:txBody>
          <a:bodyPr wrap="square" lIns="0" tIns="0" rIns="0" bIns="0" anchor="t">
            <a:spAutoFit/>
          </a:bodyPr>
          <a:lstStyle/>
          <a:p>
            <a:pPr marL="0" marR="0" lvl="0" indent="0" algn="ctr" defTabSz="457200" rtl="1" eaLnBrk="1" fontAlgn="auto" latinLnBrk="0" hangingPunct="1">
              <a:lnSpc>
                <a:spcPct val="100000"/>
              </a:lnSpc>
              <a:spcBef>
                <a:spcPts val="0"/>
              </a:spcBef>
              <a:spcAft>
                <a:spcPts val="0"/>
              </a:spcAft>
              <a:buClrTx/>
              <a:buSzTx/>
              <a:buFontTx/>
              <a:buNone/>
              <a:tabLst/>
              <a:defRPr/>
            </a:pPr>
            <a:r>
              <a:rPr kumimoji="0" sz="1500" b="1" i="0" u="none" strike="noStrike" kern="1200" cap="none" spc="0" normalizeH="0" baseline="0" noProof="0" dirty="0">
                <a:ln>
                  <a:noFill/>
                </a:ln>
                <a:solidFill>
                  <a:srgbClr val="002060"/>
                </a:solidFill>
                <a:effectLst/>
                <a:uLnTx/>
                <a:uFillTx/>
                <a:latin typeface="Cairo"/>
                <a:ea typeface="+mn-ea"/>
                <a:cs typeface="+mn-cs"/>
              </a:rPr>
              <a:t>الخبر العاجل</a:t>
            </a:r>
          </a:p>
        </p:txBody>
      </p:sp>
      <p:sp>
        <p:nvSpPr>
          <p:cNvPr id="12" name="TextBox 11">
            <a:extLst>
              <a:ext uri="{FF2B5EF4-FFF2-40B4-BE49-F238E27FC236}">
                <a16:creationId xmlns:a16="http://schemas.microsoft.com/office/drawing/2014/main" id="{882A7D1C-BF40-26B8-7FD0-13D2120E339F}"/>
              </a:ext>
            </a:extLst>
          </p:cNvPr>
          <p:cNvSpPr txBox="1"/>
          <p:nvPr/>
        </p:nvSpPr>
        <p:spPr>
          <a:xfrm>
            <a:off x="9201150" y="4016126"/>
            <a:ext cx="2219325" cy="642937"/>
          </a:xfrm>
          <a:prstGeom prst="rect">
            <a:avLst/>
          </a:prstGeom>
          <a:noFill/>
        </p:spPr>
        <p:txBody>
          <a:bodyPr wrap="square" lIns="0" tIns="0" rIns="0" bIns="0" anchor="t">
            <a:spAutoFit/>
          </a:bodyPr>
          <a:lstStyle/>
          <a:p>
            <a:pPr marL="0" marR="0" lvl="0" indent="0" algn="ctr" defTabSz="457200" rtl="1" eaLnBrk="1" fontAlgn="auto" latinLnBrk="0" hangingPunct="1">
              <a:lnSpc>
                <a:spcPts val="1687"/>
              </a:lnSpc>
              <a:spcBef>
                <a:spcPts val="0"/>
              </a:spcBef>
              <a:spcAft>
                <a:spcPts val="0"/>
              </a:spcAft>
              <a:buClrTx/>
              <a:buSzTx/>
              <a:buFontTx/>
              <a:buNone/>
              <a:tabLst/>
              <a:defRPr/>
            </a:pPr>
            <a:r>
              <a:rPr kumimoji="0" sz="1400" b="0" i="0" u="none" strike="noStrike" kern="1200" cap="none" spc="0" normalizeH="0" baseline="0" noProof="0" dirty="0">
                <a:ln>
                  <a:noFill/>
                </a:ln>
                <a:solidFill>
                  <a:srgbClr val="002060"/>
                </a:solidFill>
                <a:effectLst/>
                <a:uLnTx/>
                <a:uFillTx/>
                <a:latin typeface="Tajawal"/>
                <a:ea typeface="+mn-ea"/>
                <a:cs typeface="+mn-cs"/>
              </a:rPr>
              <a:t>سطر واحد مركز يُرسل كتنبيه فوري على الهواتف والمنصات لإبلاغ الجمهور بالحدث لحظة وقوعه.</a:t>
            </a:r>
          </a:p>
        </p:txBody>
      </p:sp>
      <p:pic>
        <p:nvPicPr>
          <p:cNvPr id="14" name="Picture 13" descr="image.png">
            <a:extLst>
              <a:ext uri="{FF2B5EF4-FFF2-40B4-BE49-F238E27FC236}">
                <a16:creationId xmlns:a16="http://schemas.microsoft.com/office/drawing/2014/main" id="{7C37D178-AE2B-FD62-20F2-4E84F23930DF}"/>
              </a:ext>
            </a:extLst>
          </p:cNvPr>
          <p:cNvPicPr>
            <a:picLocks noChangeAspect="1"/>
          </p:cNvPicPr>
          <p:nvPr/>
        </p:nvPicPr>
        <p:blipFill>
          <a:blip r:embed="rId5"/>
          <a:stretch>
            <a:fillRect/>
          </a:stretch>
        </p:blipFill>
        <p:spPr>
          <a:xfrm>
            <a:off x="10201275" y="2987426"/>
            <a:ext cx="219075" cy="247650"/>
          </a:xfrm>
          <a:prstGeom prst="rect">
            <a:avLst/>
          </a:prstGeom>
        </p:spPr>
      </p:pic>
      <p:pic>
        <p:nvPicPr>
          <p:cNvPr id="16" name="Picture 15" descr="image.png">
            <a:extLst>
              <a:ext uri="{FF2B5EF4-FFF2-40B4-BE49-F238E27FC236}">
                <a16:creationId xmlns:a16="http://schemas.microsoft.com/office/drawing/2014/main" id="{A2821565-A344-C0E1-3210-44592509E3D5}"/>
              </a:ext>
            </a:extLst>
          </p:cNvPr>
          <p:cNvPicPr>
            <a:picLocks noChangeAspect="1"/>
          </p:cNvPicPr>
          <p:nvPr/>
        </p:nvPicPr>
        <p:blipFill>
          <a:blip r:embed="rId6"/>
          <a:stretch>
            <a:fillRect/>
          </a:stretch>
        </p:blipFill>
        <p:spPr>
          <a:xfrm>
            <a:off x="6191250" y="2577851"/>
            <a:ext cx="2619375" cy="2328862"/>
          </a:xfrm>
          <a:prstGeom prst="rect">
            <a:avLst/>
          </a:prstGeom>
        </p:spPr>
      </p:pic>
      <p:pic>
        <p:nvPicPr>
          <p:cNvPr id="18" name="Picture 17" descr="image.png">
            <a:extLst>
              <a:ext uri="{FF2B5EF4-FFF2-40B4-BE49-F238E27FC236}">
                <a16:creationId xmlns:a16="http://schemas.microsoft.com/office/drawing/2014/main" id="{DBDE6083-1543-1604-A4DE-8147346DE5EB}"/>
              </a:ext>
            </a:extLst>
          </p:cNvPr>
          <p:cNvPicPr>
            <a:picLocks noChangeAspect="1"/>
          </p:cNvPicPr>
          <p:nvPr/>
        </p:nvPicPr>
        <p:blipFill>
          <a:blip r:embed="rId7"/>
          <a:stretch>
            <a:fillRect/>
          </a:stretch>
        </p:blipFill>
        <p:spPr>
          <a:xfrm>
            <a:off x="7215187" y="2825501"/>
            <a:ext cx="571500" cy="571500"/>
          </a:xfrm>
          <a:prstGeom prst="rect">
            <a:avLst/>
          </a:prstGeom>
        </p:spPr>
      </p:pic>
      <p:pic>
        <p:nvPicPr>
          <p:cNvPr id="24" name="Picture 23" descr="image.png">
            <a:extLst>
              <a:ext uri="{FF2B5EF4-FFF2-40B4-BE49-F238E27FC236}">
                <a16:creationId xmlns:a16="http://schemas.microsoft.com/office/drawing/2014/main" id="{5BE6241C-63CF-79D5-E5FF-719552F04E64}"/>
              </a:ext>
            </a:extLst>
          </p:cNvPr>
          <p:cNvPicPr>
            <a:picLocks noChangeAspect="1"/>
          </p:cNvPicPr>
          <p:nvPr/>
        </p:nvPicPr>
        <p:blipFill>
          <a:blip r:embed="rId8"/>
          <a:stretch>
            <a:fillRect/>
          </a:stretch>
        </p:blipFill>
        <p:spPr>
          <a:xfrm>
            <a:off x="7362825" y="2987426"/>
            <a:ext cx="276225" cy="247650"/>
          </a:xfrm>
          <a:prstGeom prst="rect">
            <a:avLst/>
          </a:prstGeom>
        </p:spPr>
      </p:pic>
      <p:sp>
        <p:nvSpPr>
          <p:cNvPr id="26" name="TextBox 25">
            <a:extLst>
              <a:ext uri="{FF2B5EF4-FFF2-40B4-BE49-F238E27FC236}">
                <a16:creationId xmlns:a16="http://schemas.microsoft.com/office/drawing/2014/main" id="{0979859F-694B-641D-2BE6-97184018A924}"/>
              </a:ext>
            </a:extLst>
          </p:cNvPr>
          <p:cNvSpPr txBox="1"/>
          <p:nvPr/>
        </p:nvSpPr>
        <p:spPr>
          <a:xfrm>
            <a:off x="6505813" y="3568451"/>
            <a:ext cx="1990248" cy="230832"/>
          </a:xfrm>
          <a:prstGeom prst="rect">
            <a:avLst/>
          </a:prstGeom>
          <a:noFill/>
        </p:spPr>
        <p:txBody>
          <a:bodyPr wrap="square" lIns="0" tIns="0" rIns="0" bIns="0" anchor="t">
            <a:spAutoFit/>
          </a:bodyPr>
          <a:lstStyle/>
          <a:p>
            <a:pPr marL="0" marR="0" lvl="0" indent="0" algn="ctr" defTabSz="457200" rtl="1" eaLnBrk="1" fontAlgn="auto" latinLnBrk="0" hangingPunct="1">
              <a:lnSpc>
                <a:spcPct val="100000"/>
              </a:lnSpc>
              <a:spcBef>
                <a:spcPts val="0"/>
              </a:spcBef>
              <a:spcAft>
                <a:spcPts val="0"/>
              </a:spcAft>
              <a:buClrTx/>
              <a:buSzTx/>
              <a:buFontTx/>
              <a:buNone/>
              <a:tabLst/>
              <a:defRPr/>
            </a:pPr>
            <a:r>
              <a:rPr kumimoji="0" sz="1500" b="1" i="0" u="none" strike="noStrike" kern="1200" cap="none" spc="0" normalizeH="0" baseline="0" noProof="0" dirty="0">
                <a:ln>
                  <a:noFill/>
                </a:ln>
                <a:solidFill>
                  <a:srgbClr val="002060"/>
                </a:solidFill>
                <a:effectLst/>
                <a:uLnTx/>
                <a:uFillTx/>
                <a:latin typeface="Cairo"/>
                <a:ea typeface="+mn-ea"/>
                <a:cs typeface="+mn-cs"/>
              </a:rPr>
              <a:t>التغطية الحية المباشرة</a:t>
            </a:r>
          </a:p>
        </p:txBody>
      </p:sp>
      <p:sp>
        <p:nvSpPr>
          <p:cNvPr id="28" name="TextBox 27">
            <a:extLst>
              <a:ext uri="{FF2B5EF4-FFF2-40B4-BE49-F238E27FC236}">
                <a16:creationId xmlns:a16="http://schemas.microsoft.com/office/drawing/2014/main" id="{0B72B0EF-AD0D-0D41-1F2B-FF632CA77F45}"/>
              </a:ext>
            </a:extLst>
          </p:cNvPr>
          <p:cNvSpPr txBox="1"/>
          <p:nvPr/>
        </p:nvSpPr>
        <p:spPr>
          <a:xfrm>
            <a:off x="6391275" y="4016126"/>
            <a:ext cx="2219325" cy="645498"/>
          </a:xfrm>
          <a:prstGeom prst="rect">
            <a:avLst/>
          </a:prstGeom>
          <a:noFill/>
        </p:spPr>
        <p:txBody>
          <a:bodyPr wrap="square" lIns="0" tIns="0" rIns="0" bIns="0" anchor="t">
            <a:spAutoFit/>
          </a:bodyPr>
          <a:lstStyle/>
          <a:p>
            <a:pPr marL="0" marR="0" lvl="0" indent="0" algn="ctr" defTabSz="457200" rtl="1" eaLnBrk="1" fontAlgn="auto" latinLnBrk="0" hangingPunct="1">
              <a:lnSpc>
                <a:spcPts val="1687"/>
              </a:lnSpc>
              <a:spcBef>
                <a:spcPts val="0"/>
              </a:spcBef>
              <a:spcAft>
                <a:spcPts val="0"/>
              </a:spcAft>
              <a:buClrTx/>
              <a:buSzTx/>
              <a:buFontTx/>
              <a:buNone/>
              <a:tabLst/>
              <a:defRPr/>
            </a:pPr>
            <a:r>
              <a:rPr kumimoji="0" sz="1400" b="0" i="0" u="none" strike="noStrike" kern="1200" cap="none" spc="0" normalizeH="0" baseline="0" noProof="0" dirty="0">
                <a:ln>
                  <a:noFill/>
                </a:ln>
                <a:solidFill>
                  <a:srgbClr val="002060"/>
                </a:solidFill>
                <a:effectLst/>
                <a:uLnTx/>
                <a:uFillTx/>
                <a:latin typeface="Tajawal"/>
                <a:ea typeface="+mn-ea"/>
                <a:cs typeface="+mn-cs"/>
              </a:rPr>
              <a:t>تحديثات مستمرة دقيقة </a:t>
            </a:r>
            <a:r>
              <a:rPr lang="ar-EG" sz="1400" dirty="0">
                <a:solidFill>
                  <a:srgbClr val="002060"/>
                </a:solidFill>
                <a:latin typeface="Tajawal"/>
              </a:rPr>
              <a:t>ب</a:t>
            </a:r>
            <a:r>
              <a:rPr kumimoji="0" sz="1400" b="0" i="0" u="none" strike="noStrike" kern="1200" cap="none" spc="0" normalizeH="0" baseline="0" noProof="0" dirty="0">
                <a:ln>
                  <a:noFill/>
                </a:ln>
                <a:solidFill>
                  <a:srgbClr val="002060"/>
                </a:solidFill>
                <a:effectLst/>
                <a:uLnTx/>
                <a:uFillTx/>
                <a:latin typeface="Tajawal"/>
                <a:ea typeface="+mn-ea"/>
                <a:cs typeface="+mn-cs"/>
              </a:rPr>
              <a:t>دقيقة تتضمن مقاطع فيديو قصيرة وتغريدات ميدانية مع تتابع الأحداث.</a:t>
            </a:r>
          </a:p>
        </p:txBody>
      </p:sp>
      <p:pic>
        <p:nvPicPr>
          <p:cNvPr id="30" name="Picture 29" descr="image.png">
            <a:extLst>
              <a:ext uri="{FF2B5EF4-FFF2-40B4-BE49-F238E27FC236}">
                <a16:creationId xmlns:a16="http://schemas.microsoft.com/office/drawing/2014/main" id="{753CC476-DA68-DC17-4738-8C9949FA3975}"/>
              </a:ext>
            </a:extLst>
          </p:cNvPr>
          <p:cNvPicPr>
            <a:picLocks noChangeAspect="1"/>
          </p:cNvPicPr>
          <p:nvPr/>
        </p:nvPicPr>
        <p:blipFill>
          <a:blip r:embed="rId9"/>
          <a:stretch>
            <a:fillRect/>
          </a:stretch>
        </p:blipFill>
        <p:spPr>
          <a:xfrm>
            <a:off x="3381375" y="2577851"/>
            <a:ext cx="2619375" cy="2328862"/>
          </a:xfrm>
          <a:prstGeom prst="rect">
            <a:avLst/>
          </a:prstGeom>
        </p:spPr>
      </p:pic>
      <p:pic>
        <p:nvPicPr>
          <p:cNvPr id="32" name="Picture 31" descr="image.png">
            <a:extLst>
              <a:ext uri="{FF2B5EF4-FFF2-40B4-BE49-F238E27FC236}">
                <a16:creationId xmlns:a16="http://schemas.microsoft.com/office/drawing/2014/main" id="{F45EFEB6-2230-6D5B-EB55-50A58970E72D}"/>
              </a:ext>
            </a:extLst>
          </p:cNvPr>
          <p:cNvPicPr>
            <a:picLocks noChangeAspect="1"/>
          </p:cNvPicPr>
          <p:nvPr/>
        </p:nvPicPr>
        <p:blipFill>
          <a:blip r:embed="rId10"/>
          <a:stretch>
            <a:fillRect/>
          </a:stretch>
        </p:blipFill>
        <p:spPr>
          <a:xfrm>
            <a:off x="4405312" y="2825501"/>
            <a:ext cx="571500" cy="571500"/>
          </a:xfrm>
          <a:prstGeom prst="rect">
            <a:avLst/>
          </a:prstGeom>
        </p:spPr>
      </p:pic>
      <p:pic>
        <p:nvPicPr>
          <p:cNvPr id="34" name="Picture 33" descr="image.png">
            <a:extLst>
              <a:ext uri="{FF2B5EF4-FFF2-40B4-BE49-F238E27FC236}">
                <a16:creationId xmlns:a16="http://schemas.microsoft.com/office/drawing/2014/main" id="{4F58D9A3-CF0B-7057-696D-1E96F0C4BDF2}"/>
              </a:ext>
            </a:extLst>
          </p:cNvPr>
          <p:cNvPicPr>
            <a:picLocks noChangeAspect="1"/>
          </p:cNvPicPr>
          <p:nvPr/>
        </p:nvPicPr>
        <p:blipFill>
          <a:blip r:embed="rId11"/>
          <a:stretch>
            <a:fillRect/>
          </a:stretch>
        </p:blipFill>
        <p:spPr>
          <a:xfrm>
            <a:off x="4552950" y="2987426"/>
            <a:ext cx="276225" cy="247650"/>
          </a:xfrm>
          <a:prstGeom prst="rect">
            <a:avLst/>
          </a:prstGeom>
        </p:spPr>
      </p:pic>
      <p:sp>
        <p:nvSpPr>
          <p:cNvPr id="36" name="TextBox 35">
            <a:extLst>
              <a:ext uri="{FF2B5EF4-FFF2-40B4-BE49-F238E27FC236}">
                <a16:creationId xmlns:a16="http://schemas.microsoft.com/office/drawing/2014/main" id="{497C22D8-EC22-96B5-61EF-F2D5A191CA6A}"/>
              </a:ext>
            </a:extLst>
          </p:cNvPr>
          <p:cNvSpPr txBox="1"/>
          <p:nvPr/>
        </p:nvSpPr>
        <p:spPr>
          <a:xfrm>
            <a:off x="3705939" y="3568451"/>
            <a:ext cx="1970246" cy="230832"/>
          </a:xfrm>
          <a:prstGeom prst="rect">
            <a:avLst/>
          </a:prstGeom>
          <a:noFill/>
        </p:spPr>
        <p:txBody>
          <a:bodyPr wrap="square" lIns="0" tIns="0" rIns="0" bIns="0" anchor="t">
            <a:spAutoFit/>
          </a:bodyPr>
          <a:lstStyle/>
          <a:p>
            <a:pPr marL="0" marR="0" lvl="0" indent="0" algn="ctr" defTabSz="457200" rtl="1" eaLnBrk="1" fontAlgn="auto" latinLnBrk="0" hangingPunct="1">
              <a:lnSpc>
                <a:spcPct val="100000"/>
              </a:lnSpc>
              <a:spcBef>
                <a:spcPts val="0"/>
              </a:spcBef>
              <a:spcAft>
                <a:spcPts val="0"/>
              </a:spcAft>
              <a:buClrTx/>
              <a:buSzTx/>
              <a:buFontTx/>
              <a:buNone/>
              <a:tabLst/>
              <a:defRPr/>
            </a:pPr>
            <a:r>
              <a:rPr kumimoji="0" sz="1500" b="1" i="0" u="none" strike="noStrike" kern="1200" cap="none" spc="0" normalizeH="0" baseline="0" noProof="0" dirty="0">
                <a:ln>
                  <a:noFill/>
                </a:ln>
                <a:solidFill>
                  <a:srgbClr val="002060"/>
                </a:solidFill>
                <a:effectLst/>
                <a:uLnTx/>
                <a:uFillTx/>
                <a:latin typeface="Cairo"/>
                <a:ea typeface="+mn-ea"/>
                <a:cs typeface="+mn-cs"/>
              </a:rPr>
              <a:t>الخبر التفاعلي والبيانات</a:t>
            </a:r>
          </a:p>
        </p:txBody>
      </p:sp>
      <p:sp>
        <p:nvSpPr>
          <p:cNvPr id="38" name="TextBox 37">
            <a:extLst>
              <a:ext uri="{FF2B5EF4-FFF2-40B4-BE49-F238E27FC236}">
                <a16:creationId xmlns:a16="http://schemas.microsoft.com/office/drawing/2014/main" id="{400EFEEB-CE60-9E95-6949-B98F77633409}"/>
              </a:ext>
            </a:extLst>
          </p:cNvPr>
          <p:cNvSpPr txBox="1"/>
          <p:nvPr/>
        </p:nvSpPr>
        <p:spPr>
          <a:xfrm>
            <a:off x="3581400" y="4016126"/>
            <a:ext cx="2219325" cy="642937"/>
          </a:xfrm>
          <a:prstGeom prst="rect">
            <a:avLst/>
          </a:prstGeom>
          <a:noFill/>
        </p:spPr>
        <p:txBody>
          <a:bodyPr wrap="square" lIns="0" tIns="0" rIns="0" bIns="0" anchor="t">
            <a:spAutoFit/>
          </a:bodyPr>
          <a:lstStyle/>
          <a:p>
            <a:pPr lvl="0" algn="ctr" defTabSz="457200" rtl="1">
              <a:lnSpc>
                <a:spcPts val="1687"/>
              </a:lnSpc>
              <a:defRPr/>
            </a:pPr>
            <a:r>
              <a:rPr kumimoji="0" sz="1400" b="0" i="0" u="none" strike="noStrike" kern="1200" cap="none" spc="0" normalizeH="0" baseline="0" noProof="0" dirty="0">
                <a:ln>
                  <a:noFill/>
                </a:ln>
                <a:solidFill>
                  <a:srgbClr val="002060"/>
                </a:solidFill>
                <a:effectLst/>
                <a:uLnTx/>
                <a:uFillTx/>
                <a:latin typeface="Tajawal"/>
                <a:ea typeface="+mn-ea"/>
                <a:cs typeface="+mn-cs"/>
              </a:rPr>
              <a:t>الاعتماد على الرسوم التفاعلية والخرا</a:t>
            </a:r>
            <a:r>
              <a:rPr kumimoji="0" lang="ar-EG" sz="1400" b="0" i="0" u="none" strike="noStrike" kern="1200" cap="none" spc="0" normalizeH="0" baseline="0" noProof="0" dirty="0">
                <a:ln>
                  <a:noFill/>
                </a:ln>
                <a:solidFill>
                  <a:srgbClr val="002060"/>
                </a:solidFill>
                <a:effectLst/>
                <a:uLnTx/>
                <a:uFillTx/>
                <a:latin typeface="Tajawal"/>
                <a:ea typeface="+mn-ea"/>
                <a:cs typeface="+mn-cs"/>
              </a:rPr>
              <a:t>ئ</a:t>
            </a:r>
            <a:r>
              <a:rPr kumimoji="0" sz="1400" b="0" i="0" u="none" strike="noStrike" kern="1200" cap="none" spc="0" normalizeH="0" baseline="0" noProof="0" dirty="0">
                <a:ln>
                  <a:noFill/>
                </a:ln>
                <a:solidFill>
                  <a:srgbClr val="002060"/>
                </a:solidFill>
                <a:effectLst/>
                <a:uLnTx/>
                <a:uFillTx/>
                <a:latin typeface="Tajawal"/>
                <a:ea typeface="+mn-ea"/>
                <a:cs typeface="+mn-cs"/>
              </a:rPr>
              <a:t>ط الرقمية التي </a:t>
            </a:r>
            <a:r>
              <a:rPr kumimoji="0" lang="ar-EG" sz="1400" b="0" i="0" u="none" strike="noStrike" kern="1200" cap="none" spc="0" normalizeH="0" baseline="0" noProof="0" dirty="0">
                <a:ln>
                  <a:noFill/>
                </a:ln>
                <a:solidFill>
                  <a:srgbClr val="002060"/>
                </a:solidFill>
                <a:effectLst/>
                <a:uLnTx/>
                <a:uFillTx/>
                <a:latin typeface="Tajawal"/>
                <a:ea typeface="+mn-ea"/>
                <a:cs typeface="+mn-cs"/>
              </a:rPr>
              <a:t>تسمح </a:t>
            </a:r>
            <a:r>
              <a:rPr kumimoji="0" sz="1400" b="0" i="0" u="none" strike="noStrike" kern="1200" cap="none" spc="0" normalizeH="0" baseline="0" noProof="0" dirty="0">
                <a:ln>
                  <a:noFill/>
                </a:ln>
                <a:solidFill>
                  <a:srgbClr val="002060"/>
                </a:solidFill>
                <a:effectLst/>
                <a:uLnTx/>
                <a:uFillTx/>
                <a:latin typeface="Tajawal"/>
                <a:ea typeface="+mn-ea"/>
                <a:cs typeface="+mn-cs"/>
              </a:rPr>
              <a:t>للقارئ باستكشاف الأرقام بنفسه.</a:t>
            </a:r>
          </a:p>
        </p:txBody>
      </p:sp>
      <p:pic>
        <p:nvPicPr>
          <p:cNvPr id="40" name="Picture 39" descr="image.png">
            <a:extLst>
              <a:ext uri="{FF2B5EF4-FFF2-40B4-BE49-F238E27FC236}">
                <a16:creationId xmlns:a16="http://schemas.microsoft.com/office/drawing/2014/main" id="{6215BC20-EE3C-EBA9-D9FA-56FBAFE1BE87}"/>
              </a:ext>
            </a:extLst>
          </p:cNvPr>
          <p:cNvPicPr>
            <a:picLocks noChangeAspect="1"/>
          </p:cNvPicPr>
          <p:nvPr/>
        </p:nvPicPr>
        <p:blipFill>
          <a:blip r:embed="rId12"/>
          <a:stretch>
            <a:fillRect/>
          </a:stretch>
        </p:blipFill>
        <p:spPr>
          <a:xfrm>
            <a:off x="571500" y="2577851"/>
            <a:ext cx="2619375" cy="2328862"/>
          </a:xfrm>
          <a:prstGeom prst="rect">
            <a:avLst/>
          </a:prstGeom>
        </p:spPr>
      </p:pic>
      <p:pic>
        <p:nvPicPr>
          <p:cNvPr id="42" name="Picture 41" descr="image.png">
            <a:extLst>
              <a:ext uri="{FF2B5EF4-FFF2-40B4-BE49-F238E27FC236}">
                <a16:creationId xmlns:a16="http://schemas.microsoft.com/office/drawing/2014/main" id="{605D15D0-6C81-183C-9DD7-1CFCB833E0DE}"/>
              </a:ext>
            </a:extLst>
          </p:cNvPr>
          <p:cNvPicPr>
            <a:picLocks noChangeAspect="1"/>
          </p:cNvPicPr>
          <p:nvPr/>
        </p:nvPicPr>
        <p:blipFill>
          <a:blip r:embed="rId13"/>
          <a:stretch>
            <a:fillRect/>
          </a:stretch>
        </p:blipFill>
        <p:spPr>
          <a:xfrm>
            <a:off x="1595437" y="2825501"/>
            <a:ext cx="571500" cy="571500"/>
          </a:xfrm>
          <a:prstGeom prst="rect">
            <a:avLst/>
          </a:prstGeom>
        </p:spPr>
      </p:pic>
      <p:pic>
        <p:nvPicPr>
          <p:cNvPr id="44" name="Picture 43" descr="image.png">
            <a:extLst>
              <a:ext uri="{FF2B5EF4-FFF2-40B4-BE49-F238E27FC236}">
                <a16:creationId xmlns:a16="http://schemas.microsoft.com/office/drawing/2014/main" id="{67D283E5-33EF-44F7-D4CA-3158BFB807A7}"/>
              </a:ext>
            </a:extLst>
          </p:cNvPr>
          <p:cNvPicPr>
            <a:picLocks noChangeAspect="1"/>
          </p:cNvPicPr>
          <p:nvPr/>
        </p:nvPicPr>
        <p:blipFill>
          <a:blip r:embed="rId14"/>
          <a:stretch>
            <a:fillRect/>
          </a:stretch>
        </p:blipFill>
        <p:spPr>
          <a:xfrm>
            <a:off x="1724025" y="2987426"/>
            <a:ext cx="314325" cy="247650"/>
          </a:xfrm>
          <a:prstGeom prst="rect">
            <a:avLst/>
          </a:prstGeom>
        </p:spPr>
      </p:pic>
      <p:sp>
        <p:nvSpPr>
          <p:cNvPr id="46" name="TextBox 45">
            <a:extLst>
              <a:ext uri="{FF2B5EF4-FFF2-40B4-BE49-F238E27FC236}">
                <a16:creationId xmlns:a16="http://schemas.microsoft.com/office/drawing/2014/main" id="{807AF317-C91C-E2B1-A253-03CA2BA21F42}"/>
              </a:ext>
            </a:extLst>
          </p:cNvPr>
          <p:cNvSpPr txBox="1"/>
          <p:nvPr/>
        </p:nvSpPr>
        <p:spPr>
          <a:xfrm>
            <a:off x="941070" y="3568451"/>
            <a:ext cx="1880235" cy="230832"/>
          </a:xfrm>
          <a:prstGeom prst="rect">
            <a:avLst/>
          </a:prstGeom>
          <a:noFill/>
        </p:spPr>
        <p:txBody>
          <a:bodyPr wrap="square" lIns="0" tIns="0" rIns="0" bIns="0" anchor="t">
            <a:spAutoFit/>
          </a:bodyPr>
          <a:lstStyle/>
          <a:p>
            <a:pPr marL="0" marR="0" lvl="0" indent="0" algn="ctr" defTabSz="457200" rtl="1" eaLnBrk="1" fontAlgn="auto" latinLnBrk="0" hangingPunct="1">
              <a:lnSpc>
                <a:spcPct val="100000"/>
              </a:lnSpc>
              <a:spcBef>
                <a:spcPts val="0"/>
              </a:spcBef>
              <a:spcAft>
                <a:spcPts val="0"/>
              </a:spcAft>
              <a:buClrTx/>
              <a:buSzTx/>
              <a:buFontTx/>
              <a:buNone/>
              <a:tabLst/>
              <a:defRPr/>
            </a:pPr>
            <a:r>
              <a:rPr kumimoji="0" sz="1500" b="1" i="0" u="none" strike="noStrike" kern="1200" cap="none" spc="0" normalizeH="0" baseline="0" noProof="0" dirty="0">
                <a:ln>
                  <a:noFill/>
                </a:ln>
                <a:solidFill>
                  <a:srgbClr val="002060"/>
                </a:solidFill>
                <a:effectLst/>
                <a:uLnTx/>
                <a:uFillTx/>
                <a:latin typeface="Cairo"/>
                <a:ea typeface="+mn-ea"/>
                <a:cs typeface="+mn-cs"/>
              </a:rPr>
              <a:t>الخبر المصور </a:t>
            </a:r>
            <a:r>
              <a:rPr kumimoji="0" lang="ar-EG" sz="1500" b="1" i="0" u="none" strike="noStrike" kern="1200" cap="none" spc="0" normalizeH="0" baseline="0" noProof="0" dirty="0">
                <a:ln>
                  <a:noFill/>
                </a:ln>
                <a:solidFill>
                  <a:srgbClr val="002060"/>
                </a:solidFill>
                <a:effectLst/>
                <a:uLnTx/>
                <a:uFillTx/>
                <a:latin typeface="Cairo"/>
                <a:ea typeface="+mn-ea"/>
                <a:cs typeface="+mn-cs"/>
              </a:rPr>
              <a:t>(ا</a:t>
            </a:r>
            <a:r>
              <a:rPr kumimoji="0" sz="1500" b="1" i="0" u="none" strike="noStrike" kern="1200" cap="none" spc="0" normalizeH="0" baseline="0" noProof="0" dirty="0">
                <a:ln>
                  <a:noFill/>
                </a:ln>
                <a:solidFill>
                  <a:srgbClr val="002060"/>
                </a:solidFill>
                <a:effectLst/>
                <a:uLnTx/>
                <a:uFillTx/>
                <a:latin typeface="Cairo"/>
                <a:ea typeface="+mn-ea"/>
                <a:cs typeface="+mn-cs"/>
              </a:rPr>
              <a:t>لقصص</a:t>
            </a:r>
            <a:r>
              <a:rPr kumimoji="0" lang="ar-EG" sz="1500" b="1" i="0" u="none" strike="noStrike" kern="1200" cap="none" spc="0" normalizeH="0" baseline="0" noProof="0" dirty="0">
                <a:ln>
                  <a:noFill/>
                </a:ln>
                <a:solidFill>
                  <a:srgbClr val="002060"/>
                </a:solidFill>
                <a:effectLst/>
                <a:uLnTx/>
                <a:uFillTx/>
                <a:latin typeface="Cairo"/>
                <a:ea typeface="+mn-ea"/>
                <a:cs typeface="+mn-cs"/>
              </a:rPr>
              <a:t>)</a:t>
            </a:r>
            <a:endParaRPr kumimoji="0" sz="1500" b="1" i="0" u="none" strike="noStrike" kern="1200" cap="none" spc="0" normalizeH="0" baseline="0" noProof="0" dirty="0">
              <a:ln>
                <a:noFill/>
              </a:ln>
              <a:solidFill>
                <a:srgbClr val="002060"/>
              </a:solidFill>
              <a:effectLst/>
              <a:uLnTx/>
              <a:uFillTx/>
              <a:latin typeface="Cairo"/>
              <a:ea typeface="+mn-ea"/>
              <a:cs typeface="+mn-cs"/>
            </a:endParaRPr>
          </a:p>
        </p:txBody>
      </p:sp>
      <p:sp>
        <p:nvSpPr>
          <p:cNvPr id="48" name="TextBox 47">
            <a:extLst>
              <a:ext uri="{FF2B5EF4-FFF2-40B4-BE49-F238E27FC236}">
                <a16:creationId xmlns:a16="http://schemas.microsoft.com/office/drawing/2014/main" id="{AE7593AC-55D0-41D9-F244-A0D348D64F29}"/>
              </a:ext>
            </a:extLst>
          </p:cNvPr>
          <p:cNvSpPr txBox="1"/>
          <p:nvPr/>
        </p:nvSpPr>
        <p:spPr>
          <a:xfrm>
            <a:off x="771525" y="4016126"/>
            <a:ext cx="2219325" cy="642937"/>
          </a:xfrm>
          <a:prstGeom prst="rect">
            <a:avLst/>
          </a:prstGeom>
          <a:noFill/>
        </p:spPr>
        <p:txBody>
          <a:bodyPr wrap="square" lIns="0" tIns="0" rIns="0" bIns="0" anchor="t">
            <a:spAutoFit/>
          </a:bodyPr>
          <a:lstStyle/>
          <a:p>
            <a:pPr marL="0" marR="0" lvl="0" indent="0" algn="ctr" defTabSz="457200" rtl="1" eaLnBrk="1" fontAlgn="auto" latinLnBrk="0" hangingPunct="1">
              <a:lnSpc>
                <a:spcPts val="1687"/>
              </a:lnSpc>
              <a:spcBef>
                <a:spcPts val="0"/>
              </a:spcBef>
              <a:spcAft>
                <a:spcPts val="0"/>
              </a:spcAft>
              <a:buClrTx/>
              <a:buSzTx/>
              <a:buFontTx/>
              <a:buNone/>
              <a:tabLst/>
              <a:defRPr/>
            </a:pPr>
            <a:r>
              <a:rPr kumimoji="0" sz="1400" b="0" i="0" u="none" strike="noStrike" kern="1200" cap="none" spc="0" normalizeH="0" baseline="0" noProof="0" dirty="0">
                <a:ln>
                  <a:noFill/>
                </a:ln>
                <a:solidFill>
                  <a:srgbClr val="002060"/>
                </a:solidFill>
                <a:effectLst/>
                <a:uLnTx/>
                <a:uFillTx/>
                <a:latin typeface="Tajawal"/>
                <a:ea typeface="+mn-ea"/>
                <a:cs typeface="+mn-cs"/>
              </a:rPr>
              <a:t>تقديم القصة الإخبارية عبر مقاطع الفيديو الطولية والمعرض المصور المخصص لشاشات الذكية</a:t>
            </a:r>
            <a:r>
              <a:rPr kumimoji="0" sz="1125" b="0" i="0" u="none" strike="noStrike" kern="1200" cap="none" spc="0" normalizeH="0" baseline="0" noProof="0" dirty="0">
                <a:ln>
                  <a:noFill/>
                </a:ln>
                <a:solidFill>
                  <a:srgbClr val="002060"/>
                </a:solidFill>
                <a:effectLst/>
                <a:uLnTx/>
                <a:uFillTx/>
                <a:latin typeface="Tajawal"/>
                <a:ea typeface="+mn-ea"/>
                <a:cs typeface="+mn-cs"/>
              </a:rPr>
              <a:t>.</a:t>
            </a:r>
          </a:p>
        </p:txBody>
      </p:sp>
    </p:spTree>
    <p:extLst>
      <p:ext uri="{BB962C8B-B14F-4D97-AF65-F5344CB8AC3E}">
        <p14:creationId xmlns:p14="http://schemas.microsoft.com/office/powerpoint/2010/main" val="9399721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556335-2428-5C01-7713-9D946BFED8A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EA1EF8B1-9C33-75E1-69C3-490B722F5C0B}"/>
              </a:ext>
            </a:extLst>
          </p:cNvPr>
          <p:cNvSpPr txBox="1"/>
          <p:nvPr/>
        </p:nvSpPr>
        <p:spPr>
          <a:xfrm>
            <a:off x="670560" y="886670"/>
            <a:ext cx="11441430" cy="1163267"/>
          </a:xfrm>
          <a:prstGeom prst="rect">
            <a:avLst/>
          </a:prstGeom>
          <a:solidFill>
            <a:schemeClr val="accent1">
              <a:lumMod val="50000"/>
            </a:schemeClr>
          </a:solidFill>
        </p:spPr>
        <p:txBody>
          <a:bodyPr wrap="square" lIns="0" tIns="0" rIns="0" bIns="0" anchor="t">
            <a:spAutoFit/>
          </a:bodyPr>
          <a:lstStyle/>
          <a:p>
            <a:pPr marL="0" marR="0" lvl="0" indent="0" algn="ctr" defTabSz="457200" rtl="1" eaLnBrk="1" fontAlgn="auto" latinLnBrk="0" hangingPunct="1">
              <a:lnSpc>
                <a:spcPts val="3060"/>
              </a:lnSpc>
              <a:spcBef>
                <a:spcPts val="0"/>
              </a:spcBef>
              <a:spcAft>
                <a:spcPts val="0"/>
              </a:spcAft>
              <a:buClrTx/>
              <a:buSzTx/>
              <a:buFontTx/>
              <a:buNone/>
              <a:tabLst/>
              <a:defRPr/>
            </a:pPr>
            <a:endParaRPr kumimoji="0" lang="ar-EG" sz="1200" b="1" i="0" u="none" strike="noStrike" kern="1200" cap="none" spc="0" normalizeH="0" baseline="0" noProof="0" dirty="0">
              <a:ln>
                <a:noFill/>
              </a:ln>
              <a:solidFill>
                <a:schemeClr val="bg1"/>
              </a:solidFill>
              <a:effectLst/>
              <a:uLnTx/>
              <a:uFillTx/>
              <a:latin typeface="Cairo"/>
              <a:ea typeface="+mn-ea"/>
              <a:cs typeface="+mn-cs"/>
            </a:endParaRPr>
          </a:p>
          <a:p>
            <a:pPr marL="0" marR="0" lvl="0" indent="0" algn="ctr" defTabSz="457200" rtl="1" eaLnBrk="1" fontAlgn="auto" latinLnBrk="0" hangingPunct="1">
              <a:lnSpc>
                <a:spcPts val="3060"/>
              </a:lnSpc>
              <a:spcBef>
                <a:spcPts val="0"/>
              </a:spcBef>
              <a:spcAft>
                <a:spcPts val="0"/>
              </a:spcAft>
              <a:buClrTx/>
              <a:buSzTx/>
              <a:buFontTx/>
              <a:buNone/>
              <a:tabLst/>
              <a:defRPr/>
            </a:pPr>
            <a:r>
              <a:rPr kumimoji="0" lang="ar-EG" sz="2550" b="1" i="0" u="none" strike="noStrike" kern="1200" cap="none" spc="0" normalizeH="0" baseline="0" noProof="0" dirty="0">
                <a:ln>
                  <a:noFill/>
                </a:ln>
                <a:solidFill>
                  <a:prstClr val="white"/>
                </a:solidFill>
                <a:effectLst/>
                <a:uLnTx/>
                <a:uFillTx/>
                <a:latin typeface="Cairo"/>
                <a:ea typeface="+mn-ea"/>
                <a:cs typeface="Arial" panose="020B0604020202020204" pitchFamily="34" charset="0"/>
              </a:rPr>
              <a:t>📚 </a:t>
            </a:r>
            <a:r>
              <a:rPr kumimoji="0" lang="ar-EG" sz="2400" b="1" i="0" u="none" strike="noStrike" kern="1200" cap="none" spc="0" normalizeH="0" baseline="0" noProof="0" dirty="0">
                <a:ln>
                  <a:noFill/>
                </a:ln>
                <a:solidFill>
                  <a:schemeClr val="bg1"/>
                </a:solidFill>
                <a:effectLst/>
                <a:uLnTx/>
                <a:uFillTx/>
                <a:latin typeface="Cairo"/>
                <a:ea typeface="+mn-ea"/>
                <a:cs typeface="+mn-cs"/>
              </a:rPr>
              <a:t>أهمية الخبر الرقمي..</a:t>
            </a:r>
          </a:p>
          <a:p>
            <a:pPr marL="0" marR="0" lvl="0" indent="0" algn="ctr" defTabSz="457200" rtl="1" eaLnBrk="1" fontAlgn="auto" latinLnBrk="0" hangingPunct="1">
              <a:lnSpc>
                <a:spcPts val="306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Cairo"/>
                <a:ea typeface="+mn-ea"/>
                <a:cs typeface="+mn-cs"/>
              </a:rPr>
              <a:t> </a:t>
            </a:r>
          </a:p>
        </p:txBody>
      </p:sp>
      <p:pic>
        <p:nvPicPr>
          <p:cNvPr id="19" name="Graphic 21">
            <a:extLst>
              <a:ext uri="{FF2B5EF4-FFF2-40B4-BE49-F238E27FC236}">
                <a16:creationId xmlns:a16="http://schemas.microsoft.com/office/drawing/2014/main" id="{6EB8BDB4-8539-8760-A689-8D4ACC7E85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10654"/>
            <a:ext cx="2305141" cy="1076343"/>
          </a:xfrm>
          <a:prstGeom prst="rect">
            <a:avLst/>
          </a:prstGeom>
        </p:spPr>
      </p:pic>
      <p:sp>
        <p:nvSpPr>
          <p:cNvPr id="20" name="TextBox 19">
            <a:extLst>
              <a:ext uri="{FF2B5EF4-FFF2-40B4-BE49-F238E27FC236}">
                <a16:creationId xmlns:a16="http://schemas.microsoft.com/office/drawing/2014/main" id="{F19BA963-8A44-164E-F587-480DD46DB826}"/>
              </a:ext>
            </a:extLst>
          </p:cNvPr>
          <p:cNvSpPr txBox="1"/>
          <p:nvPr/>
        </p:nvSpPr>
        <p:spPr>
          <a:xfrm>
            <a:off x="5923578" y="349952"/>
            <a:ext cx="6097772" cy="40011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4472C4">
                    <a:lumMod val="50000"/>
                  </a:srgbClr>
                </a:solidFill>
                <a:effectLst/>
                <a:uLnTx/>
                <a:uFillTx/>
                <a:ea typeface="Times New Roman" panose="02020603050405020304" pitchFamily="18" charset="0"/>
                <a:cs typeface="Times New Roman" panose="02020603050405020304" pitchFamily="18" charset="0"/>
              </a:rPr>
              <a:t> المحاضرة الأولى: </a:t>
            </a:r>
            <a:r>
              <a:rPr kumimoji="0" lang="ar-SA" sz="2000" b="1" i="0" u="none" strike="noStrike" kern="0" cap="none" spc="0" normalizeH="0" baseline="0" noProof="0" dirty="0">
                <a:ln>
                  <a:noFill/>
                </a:ln>
                <a:solidFill>
                  <a:srgbClr val="4472C4">
                    <a:lumMod val="50000"/>
                  </a:srgbClr>
                </a:solidFill>
                <a:effectLst/>
                <a:uLnTx/>
                <a:uFillTx/>
                <a:ea typeface="Times New Roman" panose="02020603050405020304" pitchFamily="18" charset="0"/>
                <a:cs typeface="Times New Roman" panose="02020603050405020304" pitchFamily="18" charset="0"/>
              </a:rPr>
              <a:t>مدخل إلى كتابة الأخبار في البيئة الرقمية</a:t>
            </a:r>
            <a:endParaRPr kumimoji="0" lang="en-US" sz="2000" b="0" i="0" u="none" strike="noStrike" kern="0" cap="none" spc="0" normalizeH="0" baseline="0" noProof="0" dirty="0">
              <a:ln>
                <a:noFill/>
              </a:ln>
              <a:solidFill>
                <a:srgbClr val="4472C4">
                  <a:lumMod val="50000"/>
                </a:srgbClr>
              </a:solidFill>
              <a:effectLst/>
              <a:uLnTx/>
              <a:uFillTx/>
            </a:endParaRPr>
          </a:p>
        </p:txBody>
      </p:sp>
      <p:sp>
        <p:nvSpPr>
          <p:cNvPr id="21" name="Rectangle 20">
            <a:extLst>
              <a:ext uri="{FF2B5EF4-FFF2-40B4-BE49-F238E27FC236}">
                <a16:creationId xmlns:a16="http://schemas.microsoft.com/office/drawing/2014/main" id="{BB87F621-0DAE-1ED0-B670-4006842677AC}"/>
              </a:ext>
            </a:extLst>
          </p:cNvPr>
          <p:cNvSpPr/>
          <p:nvPr/>
        </p:nvSpPr>
        <p:spPr>
          <a:xfrm flipV="1">
            <a:off x="2653888" y="791912"/>
            <a:ext cx="9538112" cy="52908"/>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4" name="Picture 3" descr="image.png">
            <a:extLst>
              <a:ext uri="{FF2B5EF4-FFF2-40B4-BE49-F238E27FC236}">
                <a16:creationId xmlns:a16="http://schemas.microsoft.com/office/drawing/2014/main" id="{9B0B661B-1C5C-4138-0FE4-A521E60F2FF8}"/>
              </a:ext>
            </a:extLst>
          </p:cNvPr>
          <p:cNvPicPr>
            <a:picLocks noChangeAspect="1"/>
          </p:cNvPicPr>
          <p:nvPr/>
        </p:nvPicPr>
        <p:blipFill>
          <a:blip r:embed="rId3"/>
          <a:stretch>
            <a:fillRect/>
          </a:stretch>
        </p:blipFill>
        <p:spPr>
          <a:xfrm>
            <a:off x="8064549" y="2685008"/>
            <a:ext cx="3555950" cy="2114550"/>
          </a:xfrm>
          <a:prstGeom prst="rect">
            <a:avLst/>
          </a:prstGeom>
        </p:spPr>
      </p:pic>
      <p:pic>
        <p:nvPicPr>
          <p:cNvPr id="7" name="Picture 6" descr="image.png">
            <a:extLst>
              <a:ext uri="{FF2B5EF4-FFF2-40B4-BE49-F238E27FC236}">
                <a16:creationId xmlns:a16="http://schemas.microsoft.com/office/drawing/2014/main" id="{CF16B71D-B0C9-FF0F-E928-E9546E2261C3}"/>
              </a:ext>
            </a:extLst>
          </p:cNvPr>
          <p:cNvPicPr>
            <a:picLocks noChangeAspect="1"/>
          </p:cNvPicPr>
          <p:nvPr/>
        </p:nvPicPr>
        <p:blipFill>
          <a:blip r:embed="rId4"/>
          <a:stretch>
            <a:fillRect/>
          </a:stretch>
        </p:blipFill>
        <p:spPr>
          <a:xfrm>
            <a:off x="4318099" y="2685008"/>
            <a:ext cx="3555950" cy="2114550"/>
          </a:xfrm>
          <a:prstGeom prst="rect">
            <a:avLst/>
          </a:prstGeom>
        </p:spPr>
      </p:pic>
      <p:pic>
        <p:nvPicPr>
          <p:cNvPr id="11" name="Picture 10" descr="image.png">
            <a:extLst>
              <a:ext uri="{FF2B5EF4-FFF2-40B4-BE49-F238E27FC236}">
                <a16:creationId xmlns:a16="http://schemas.microsoft.com/office/drawing/2014/main" id="{D2DF6F19-51FC-7787-CBC6-375136358F92}"/>
              </a:ext>
            </a:extLst>
          </p:cNvPr>
          <p:cNvPicPr>
            <a:picLocks noChangeAspect="1"/>
          </p:cNvPicPr>
          <p:nvPr/>
        </p:nvPicPr>
        <p:blipFill>
          <a:blip r:embed="rId5"/>
          <a:stretch>
            <a:fillRect/>
          </a:stretch>
        </p:blipFill>
        <p:spPr>
          <a:xfrm>
            <a:off x="571648" y="2685008"/>
            <a:ext cx="3555950" cy="2114550"/>
          </a:xfrm>
          <a:prstGeom prst="rect">
            <a:avLst/>
          </a:prstGeom>
        </p:spPr>
      </p:pic>
      <p:pic>
        <p:nvPicPr>
          <p:cNvPr id="15" name="Picture 14" descr="image.png">
            <a:extLst>
              <a:ext uri="{FF2B5EF4-FFF2-40B4-BE49-F238E27FC236}">
                <a16:creationId xmlns:a16="http://schemas.microsoft.com/office/drawing/2014/main" id="{FB1CBAAC-7D50-5518-2342-68A6DAEFD05A}"/>
              </a:ext>
            </a:extLst>
          </p:cNvPr>
          <p:cNvPicPr>
            <a:picLocks noChangeAspect="1"/>
          </p:cNvPicPr>
          <p:nvPr/>
        </p:nvPicPr>
        <p:blipFill>
          <a:blip r:embed="rId6"/>
          <a:stretch>
            <a:fillRect/>
          </a:stretch>
        </p:blipFill>
        <p:spPr>
          <a:xfrm>
            <a:off x="9733061" y="3094583"/>
            <a:ext cx="219075" cy="247650"/>
          </a:xfrm>
          <a:prstGeom prst="rect">
            <a:avLst/>
          </a:prstGeom>
        </p:spPr>
      </p:pic>
      <p:sp>
        <p:nvSpPr>
          <p:cNvPr id="22" name="TextBox 21">
            <a:extLst>
              <a:ext uri="{FF2B5EF4-FFF2-40B4-BE49-F238E27FC236}">
                <a16:creationId xmlns:a16="http://schemas.microsoft.com/office/drawing/2014/main" id="{275FFAFE-AD27-BC23-4304-86515346B543}"/>
              </a:ext>
            </a:extLst>
          </p:cNvPr>
          <p:cNvSpPr txBox="1"/>
          <p:nvPr/>
        </p:nvSpPr>
        <p:spPr>
          <a:xfrm>
            <a:off x="9142511" y="3675608"/>
            <a:ext cx="1400175" cy="230832"/>
          </a:xfrm>
          <a:prstGeom prst="rect">
            <a:avLst/>
          </a:prstGeom>
          <a:noFill/>
        </p:spPr>
        <p:txBody>
          <a:bodyPr wrap="square" lIns="0" tIns="0" rIns="0" bIns="0" anchor="t">
            <a:spAutoFit/>
          </a:bodyPr>
          <a:lstStyle/>
          <a:p>
            <a:pPr marL="0" marR="0" lvl="0" indent="0" algn="ctr" defTabSz="457200" rtl="1" eaLnBrk="1" fontAlgn="auto" latinLnBrk="0" hangingPunct="1">
              <a:lnSpc>
                <a:spcPct val="100000"/>
              </a:lnSpc>
              <a:spcBef>
                <a:spcPts val="0"/>
              </a:spcBef>
              <a:spcAft>
                <a:spcPts val="0"/>
              </a:spcAft>
              <a:buClrTx/>
              <a:buSzTx/>
              <a:buFontTx/>
              <a:buNone/>
              <a:tabLst/>
              <a:defRPr/>
            </a:pPr>
            <a:r>
              <a:rPr kumimoji="0" sz="1500" b="1" i="0" u="none" strike="noStrike" kern="1200" cap="none" spc="0" normalizeH="0" baseline="0" noProof="0" dirty="0">
                <a:ln>
                  <a:noFill/>
                </a:ln>
                <a:solidFill>
                  <a:srgbClr val="002060"/>
                </a:solidFill>
                <a:effectLst/>
                <a:uLnTx/>
                <a:uFillTx/>
                <a:latin typeface="Cairo"/>
                <a:ea typeface="+mn-ea"/>
                <a:cs typeface="+mn-cs"/>
              </a:rPr>
              <a:t>السرعة والفورية</a:t>
            </a:r>
          </a:p>
        </p:txBody>
      </p:sp>
      <p:sp>
        <p:nvSpPr>
          <p:cNvPr id="25" name="TextBox 24">
            <a:extLst>
              <a:ext uri="{FF2B5EF4-FFF2-40B4-BE49-F238E27FC236}">
                <a16:creationId xmlns:a16="http://schemas.microsoft.com/office/drawing/2014/main" id="{CB3AE566-BD35-6BEE-A371-06023B766999}"/>
              </a:ext>
            </a:extLst>
          </p:cNvPr>
          <p:cNvSpPr txBox="1"/>
          <p:nvPr/>
        </p:nvSpPr>
        <p:spPr>
          <a:xfrm>
            <a:off x="8264574" y="4123283"/>
            <a:ext cx="3155900" cy="428625"/>
          </a:xfrm>
          <a:prstGeom prst="rect">
            <a:avLst/>
          </a:prstGeom>
          <a:noFill/>
        </p:spPr>
        <p:txBody>
          <a:bodyPr wrap="square" lIns="0" tIns="0" rIns="0" bIns="0" anchor="t">
            <a:spAutoFit/>
          </a:bodyPr>
          <a:lstStyle/>
          <a:p>
            <a:pPr marL="0" marR="0" lvl="0" indent="0" algn="ctr" defTabSz="457200" rtl="1" eaLnBrk="1" fontAlgn="auto" latinLnBrk="0" hangingPunct="1">
              <a:lnSpc>
                <a:spcPts val="1687"/>
              </a:lnSpc>
              <a:spcBef>
                <a:spcPts val="0"/>
              </a:spcBef>
              <a:spcAft>
                <a:spcPts val="0"/>
              </a:spcAft>
              <a:buClrTx/>
              <a:buSzTx/>
              <a:buFontTx/>
              <a:buNone/>
              <a:tabLst/>
              <a:defRPr/>
            </a:pPr>
            <a:r>
              <a:rPr kumimoji="0" sz="1400" b="0" i="0" u="none" strike="noStrike" kern="1200" cap="none" spc="0" normalizeH="0" baseline="0" noProof="0" dirty="0">
                <a:ln>
                  <a:noFill/>
                </a:ln>
                <a:solidFill>
                  <a:srgbClr val="002060"/>
                </a:solidFill>
                <a:effectLst/>
                <a:uLnTx/>
                <a:uFillTx/>
                <a:latin typeface="Tajawal"/>
                <a:ea typeface="+mn-ea"/>
                <a:cs typeface="+mn-cs"/>
              </a:rPr>
              <a:t>نقل الأحداث فور وقوعها ومتابعة التطورات في الوقت الفعلي دون الانتظار لمواعيد الطباعة والبث.</a:t>
            </a:r>
          </a:p>
        </p:txBody>
      </p:sp>
      <p:pic>
        <p:nvPicPr>
          <p:cNvPr id="29" name="Picture 28" descr="image.png">
            <a:extLst>
              <a:ext uri="{FF2B5EF4-FFF2-40B4-BE49-F238E27FC236}">
                <a16:creationId xmlns:a16="http://schemas.microsoft.com/office/drawing/2014/main" id="{B0DF3891-EEF7-AA2D-59F5-4F11B90D5CE6}"/>
              </a:ext>
            </a:extLst>
          </p:cNvPr>
          <p:cNvPicPr>
            <a:picLocks noChangeAspect="1"/>
          </p:cNvPicPr>
          <p:nvPr/>
        </p:nvPicPr>
        <p:blipFill>
          <a:blip r:embed="rId7"/>
          <a:stretch>
            <a:fillRect/>
          </a:stretch>
        </p:blipFill>
        <p:spPr>
          <a:xfrm>
            <a:off x="5810398" y="2932658"/>
            <a:ext cx="571500" cy="571500"/>
          </a:xfrm>
          <a:prstGeom prst="rect">
            <a:avLst/>
          </a:prstGeom>
        </p:spPr>
      </p:pic>
      <p:sp>
        <p:nvSpPr>
          <p:cNvPr id="33" name="TextBox 32">
            <a:extLst>
              <a:ext uri="{FF2B5EF4-FFF2-40B4-BE49-F238E27FC236}">
                <a16:creationId xmlns:a16="http://schemas.microsoft.com/office/drawing/2014/main" id="{C43D12C9-DC9E-EF90-8353-A1F30B93315C}"/>
              </a:ext>
            </a:extLst>
          </p:cNvPr>
          <p:cNvSpPr txBox="1"/>
          <p:nvPr/>
        </p:nvSpPr>
        <p:spPr>
          <a:xfrm>
            <a:off x="5206037" y="3675608"/>
            <a:ext cx="1780222" cy="230832"/>
          </a:xfrm>
          <a:prstGeom prst="rect">
            <a:avLst/>
          </a:prstGeom>
          <a:noFill/>
        </p:spPr>
        <p:txBody>
          <a:bodyPr wrap="square" lIns="0" tIns="0" rIns="0" bIns="0" anchor="t">
            <a:spAutoFit/>
          </a:bodyPr>
          <a:lstStyle/>
          <a:p>
            <a:pPr marL="0" marR="0" lvl="0" indent="0" algn="ctr" defTabSz="457200" rtl="1" eaLnBrk="1" fontAlgn="auto" latinLnBrk="0" hangingPunct="1">
              <a:lnSpc>
                <a:spcPct val="100000"/>
              </a:lnSpc>
              <a:spcBef>
                <a:spcPts val="0"/>
              </a:spcBef>
              <a:spcAft>
                <a:spcPts val="0"/>
              </a:spcAft>
              <a:buClrTx/>
              <a:buSzTx/>
              <a:buFontTx/>
              <a:buNone/>
              <a:tabLst/>
              <a:defRPr/>
            </a:pPr>
            <a:r>
              <a:rPr kumimoji="0" sz="1500" b="1" i="0" u="none" strike="noStrike" kern="1200" cap="none" spc="0" normalizeH="0" baseline="0" noProof="0" dirty="0">
                <a:ln>
                  <a:noFill/>
                </a:ln>
                <a:solidFill>
                  <a:srgbClr val="002060"/>
                </a:solidFill>
                <a:effectLst/>
                <a:uLnTx/>
                <a:uFillTx/>
                <a:latin typeface="Cairo"/>
                <a:ea typeface="+mn-ea"/>
                <a:cs typeface="+mn-cs"/>
              </a:rPr>
              <a:t>الوصول العابر للحدود</a:t>
            </a:r>
          </a:p>
        </p:txBody>
      </p:sp>
      <p:pic>
        <p:nvPicPr>
          <p:cNvPr id="37" name="Picture 36" descr="image.png">
            <a:extLst>
              <a:ext uri="{FF2B5EF4-FFF2-40B4-BE49-F238E27FC236}">
                <a16:creationId xmlns:a16="http://schemas.microsoft.com/office/drawing/2014/main" id="{20C4EA32-A91D-6D65-ADD5-D8CD2A78A519}"/>
              </a:ext>
            </a:extLst>
          </p:cNvPr>
          <p:cNvPicPr>
            <a:picLocks noChangeAspect="1"/>
          </p:cNvPicPr>
          <p:nvPr/>
        </p:nvPicPr>
        <p:blipFill>
          <a:blip r:embed="rId8"/>
          <a:stretch>
            <a:fillRect/>
          </a:stretch>
        </p:blipFill>
        <p:spPr>
          <a:xfrm>
            <a:off x="5972323" y="3094583"/>
            <a:ext cx="247650" cy="247650"/>
          </a:xfrm>
          <a:prstGeom prst="rect">
            <a:avLst/>
          </a:prstGeom>
        </p:spPr>
      </p:pic>
      <p:sp>
        <p:nvSpPr>
          <p:cNvPr id="41" name="TextBox 40">
            <a:extLst>
              <a:ext uri="{FF2B5EF4-FFF2-40B4-BE49-F238E27FC236}">
                <a16:creationId xmlns:a16="http://schemas.microsoft.com/office/drawing/2014/main" id="{7347B5C8-46BD-48B5-0F21-1846B914B9B1}"/>
              </a:ext>
            </a:extLst>
          </p:cNvPr>
          <p:cNvSpPr txBox="1"/>
          <p:nvPr/>
        </p:nvSpPr>
        <p:spPr>
          <a:xfrm>
            <a:off x="4518124" y="4123283"/>
            <a:ext cx="3155900" cy="428625"/>
          </a:xfrm>
          <a:prstGeom prst="rect">
            <a:avLst/>
          </a:prstGeom>
          <a:noFill/>
        </p:spPr>
        <p:txBody>
          <a:bodyPr wrap="square" lIns="0" tIns="0" rIns="0" bIns="0" anchor="t">
            <a:spAutoFit/>
          </a:bodyPr>
          <a:lstStyle/>
          <a:p>
            <a:pPr marL="0" marR="0" lvl="0" indent="0" algn="ctr" defTabSz="457200" rtl="1" eaLnBrk="1" fontAlgn="auto" latinLnBrk="0" hangingPunct="1">
              <a:lnSpc>
                <a:spcPts val="1687"/>
              </a:lnSpc>
              <a:spcBef>
                <a:spcPts val="0"/>
              </a:spcBef>
              <a:spcAft>
                <a:spcPts val="0"/>
              </a:spcAft>
              <a:buClrTx/>
              <a:buSzTx/>
              <a:buFontTx/>
              <a:buNone/>
              <a:tabLst/>
              <a:defRPr/>
            </a:pPr>
            <a:r>
              <a:rPr kumimoji="0" sz="1400" b="0" i="0" u="none" strike="noStrike" kern="1200" cap="none" spc="0" normalizeH="0" baseline="0" noProof="0" dirty="0">
                <a:ln>
                  <a:noFill/>
                </a:ln>
                <a:solidFill>
                  <a:srgbClr val="002060"/>
                </a:solidFill>
                <a:effectLst/>
                <a:uLnTx/>
                <a:uFillTx/>
                <a:latin typeface="Tajawal"/>
                <a:ea typeface="+mn-ea"/>
                <a:cs typeface="+mn-cs"/>
              </a:rPr>
              <a:t>تخطي العوائق الجغرافية والسياسية ليصل الخبر إلى الجمهور العالمي عبر القارات خلال ثوانٍ.</a:t>
            </a:r>
          </a:p>
        </p:txBody>
      </p:sp>
      <p:pic>
        <p:nvPicPr>
          <p:cNvPr id="45" name="Picture 44" descr="image.png">
            <a:extLst>
              <a:ext uri="{FF2B5EF4-FFF2-40B4-BE49-F238E27FC236}">
                <a16:creationId xmlns:a16="http://schemas.microsoft.com/office/drawing/2014/main" id="{3DC078D7-A519-A03C-D952-7297E766A41B}"/>
              </a:ext>
            </a:extLst>
          </p:cNvPr>
          <p:cNvPicPr>
            <a:picLocks noChangeAspect="1"/>
          </p:cNvPicPr>
          <p:nvPr/>
        </p:nvPicPr>
        <p:blipFill>
          <a:blip r:embed="rId9"/>
          <a:stretch>
            <a:fillRect/>
          </a:stretch>
        </p:blipFill>
        <p:spPr>
          <a:xfrm>
            <a:off x="2063948" y="2932658"/>
            <a:ext cx="571500" cy="571500"/>
          </a:xfrm>
          <a:prstGeom prst="rect">
            <a:avLst/>
          </a:prstGeom>
        </p:spPr>
      </p:pic>
      <p:pic>
        <p:nvPicPr>
          <p:cNvPr id="49" name="Picture 48" descr="image.png">
            <a:extLst>
              <a:ext uri="{FF2B5EF4-FFF2-40B4-BE49-F238E27FC236}">
                <a16:creationId xmlns:a16="http://schemas.microsoft.com/office/drawing/2014/main" id="{BFCFFF55-FD57-895B-73A9-47D5AF43FB7A}"/>
              </a:ext>
            </a:extLst>
          </p:cNvPr>
          <p:cNvPicPr>
            <a:picLocks noChangeAspect="1"/>
          </p:cNvPicPr>
          <p:nvPr/>
        </p:nvPicPr>
        <p:blipFill>
          <a:blip r:embed="rId10"/>
          <a:stretch>
            <a:fillRect/>
          </a:stretch>
        </p:blipFill>
        <p:spPr>
          <a:xfrm>
            <a:off x="2192535" y="3094583"/>
            <a:ext cx="314325" cy="247650"/>
          </a:xfrm>
          <a:prstGeom prst="rect">
            <a:avLst/>
          </a:prstGeom>
        </p:spPr>
      </p:pic>
      <p:pic>
        <p:nvPicPr>
          <p:cNvPr id="51" name="Picture 50" descr="image.png">
            <a:extLst>
              <a:ext uri="{FF2B5EF4-FFF2-40B4-BE49-F238E27FC236}">
                <a16:creationId xmlns:a16="http://schemas.microsoft.com/office/drawing/2014/main" id="{5B999427-7762-EFB5-86E7-6691BACED527}"/>
              </a:ext>
            </a:extLst>
          </p:cNvPr>
          <p:cNvPicPr>
            <a:picLocks noChangeAspect="1"/>
          </p:cNvPicPr>
          <p:nvPr/>
        </p:nvPicPr>
        <p:blipFill>
          <a:blip r:embed="rId10"/>
          <a:stretch>
            <a:fillRect/>
          </a:stretch>
        </p:blipFill>
        <p:spPr>
          <a:xfrm>
            <a:off x="2344935" y="3246983"/>
            <a:ext cx="314325" cy="247650"/>
          </a:xfrm>
          <a:prstGeom prst="rect">
            <a:avLst/>
          </a:prstGeom>
        </p:spPr>
      </p:pic>
      <p:sp>
        <p:nvSpPr>
          <p:cNvPr id="53" name="TextBox 52">
            <a:extLst>
              <a:ext uri="{FF2B5EF4-FFF2-40B4-BE49-F238E27FC236}">
                <a16:creationId xmlns:a16="http://schemas.microsoft.com/office/drawing/2014/main" id="{1D278460-5355-F7C2-3AF4-CC55A024D725}"/>
              </a:ext>
            </a:extLst>
          </p:cNvPr>
          <p:cNvSpPr txBox="1"/>
          <p:nvPr/>
        </p:nvSpPr>
        <p:spPr>
          <a:xfrm>
            <a:off x="771673" y="4123283"/>
            <a:ext cx="3155900" cy="428625"/>
          </a:xfrm>
          <a:prstGeom prst="rect">
            <a:avLst/>
          </a:prstGeom>
          <a:noFill/>
        </p:spPr>
        <p:txBody>
          <a:bodyPr wrap="square" lIns="0" tIns="0" rIns="0" bIns="0" anchor="t">
            <a:spAutoFit/>
          </a:bodyPr>
          <a:lstStyle/>
          <a:p>
            <a:pPr marL="0" marR="0" lvl="0" indent="0" algn="ctr" defTabSz="457200" rtl="1" eaLnBrk="1" fontAlgn="auto" latinLnBrk="0" hangingPunct="1">
              <a:lnSpc>
                <a:spcPts val="1687"/>
              </a:lnSpc>
              <a:spcBef>
                <a:spcPts val="0"/>
              </a:spcBef>
              <a:spcAft>
                <a:spcPts val="0"/>
              </a:spcAft>
              <a:buClrTx/>
              <a:buSzTx/>
              <a:buFontTx/>
              <a:buNone/>
              <a:tabLst/>
              <a:defRPr/>
            </a:pPr>
            <a:r>
              <a:rPr kumimoji="0" sz="1400" b="0" i="0" u="none" strike="noStrike" kern="1200" cap="none" spc="0" normalizeH="0" baseline="0" noProof="0" dirty="0">
                <a:ln>
                  <a:noFill/>
                </a:ln>
                <a:solidFill>
                  <a:srgbClr val="002060"/>
                </a:solidFill>
                <a:effectLst/>
                <a:uLnTx/>
                <a:uFillTx/>
                <a:latin typeface="Tajawal"/>
                <a:ea typeface="+mn-ea"/>
                <a:cs typeface="+mn-cs"/>
              </a:rPr>
              <a:t>تحويل الجمهور من مستهلك سلبى إلى مشارك فاعل يعلق وينشر ويشارك في التغطية الإعلامية.</a:t>
            </a:r>
          </a:p>
        </p:txBody>
      </p:sp>
      <p:sp>
        <p:nvSpPr>
          <p:cNvPr id="55" name="TextBox 54">
            <a:extLst>
              <a:ext uri="{FF2B5EF4-FFF2-40B4-BE49-F238E27FC236}">
                <a16:creationId xmlns:a16="http://schemas.microsoft.com/office/drawing/2014/main" id="{31BAFF84-C579-7E67-5D5B-39B74D5B4F6F}"/>
              </a:ext>
            </a:extLst>
          </p:cNvPr>
          <p:cNvSpPr txBox="1"/>
          <p:nvPr/>
        </p:nvSpPr>
        <p:spPr>
          <a:xfrm>
            <a:off x="1459587" y="3675608"/>
            <a:ext cx="1780222" cy="230832"/>
          </a:xfrm>
          <a:prstGeom prst="rect">
            <a:avLst/>
          </a:prstGeom>
          <a:noFill/>
        </p:spPr>
        <p:txBody>
          <a:bodyPr wrap="square" lIns="0" tIns="0" rIns="0" bIns="0" anchor="t">
            <a:spAutoFit/>
          </a:bodyPr>
          <a:lstStyle/>
          <a:p>
            <a:pPr algn="ctr" rtl="1"/>
            <a:r>
              <a:rPr sz="1500" b="1" i="0" u="none" dirty="0">
                <a:solidFill>
                  <a:srgbClr val="002060"/>
                </a:solidFill>
                <a:latin typeface="Cairo"/>
              </a:rPr>
              <a:t>التفاعلية والمشاركة</a:t>
            </a:r>
          </a:p>
        </p:txBody>
      </p:sp>
    </p:spTree>
    <p:extLst>
      <p:ext uri="{BB962C8B-B14F-4D97-AF65-F5344CB8AC3E}">
        <p14:creationId xmlns:p14="http://schemas.microsoft.com/office/powerpoint/2010/main" val="10274780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0" y="0"/>
            <a:ext cx="12192000" cy="6858000"/>
          </a:xfrm>
          <a:prstGeom prst="rect">
            <a:avLst/>
          </a:prstGeom>
        </p:spPr>
      </p:pic>
      <p:pic>
        <p:nvPicPr>
          <p:cNvPr id="3" name="Picture 2" descr="image.png"/>
          <p:cNvPicPr>
            <a:picLocks noChangeAspect="1"/>
          </p:cNvPicPr>
          <p:nvPr/>
        </p:nvPicPr>
        <p:blipFill>
          <a:blip r:embed="rId3"/>
          <a:stretch>
            <a:fillRect/>
          </a:stretch>
        </p:blipFill>
        <p:spPr>
          <a:xfrm>
            <a:off x="571500" y="1932533"/>
            <a:ext cx="5357812" cy="3619500"/>
          </a:xfrm>
          <a:prstGeom prst="rect">
            <a:avLst/>
          </a:prstGeom>
        </p:spPr>
      </p:pic>
      <p:pic>
        <p:nvPicPr>
          <p:cNvPr id="6" name="Picture 5" descr="image.png"/>
          <p:cNvPicPr>
            <a:picLocks noChangeAspect="1"/>
          </p:cNvPicPr>
          <p:nvPr/>
        </p:nvPicPr>
        <p:blipFill>
          <a:blip r:embed="rId4"/>
          <a:stretch>
            <a:fillRect/>
          </a:stretch>
        </p:blipFill>
        <p:spPr>
          <a:xfrm>
            <a:off x="323849" y="2444947"/>
            <a:ext cx="5357812" cy="3619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p:cNvSpPr txBox="1"/>
          <p:nvPr/>
        </p:nvSpPr>
        <p:spPr>
          <a:xfrm>
            <a:off x="6262687" y="2633662"/>
            <a:ext cx="4929187" cy="548580"/>
          </a:xfrm>
          <a:prstGeom prst="rect">
            <a:avLst/>
          </a:prstGeom>
          <a:noFill/>
        </p:spPr>
        <p:txBody>
          <a:bodyPr wrap="square" lIns="209550" tIns="0" rIns="0" bIns="0" anchor="t">
            <a:spAutoFit/>
          </a:bodyPr>
          <a:lstStyle/>
          <a:p>
            <a:pPr marL="0" marR="0" lvl="0" indent="0" algn="justLow" defTabSz="457200" rtl="1" eaLnBrk="1" fontAlgn="auto" latinLnBrk="0" hangingPunct="1">
              <a:lnSpc>
                <a:spcPts val="2160"/>
              </a:lnSpc>
              <a:spcBef>
                <a:spcPts val="0"/>
              </a:spcBef>
              <a:spcAft>
                <a:spcPts val="0"/>
              </a:spcAft>
              <a:buClrTx/>
              <a:buSzTx/>
              <a:buFontTx/>
              <a:buNone/>
              <a:tabLst/>
              <a:defRPr/>
            </a:pPr>
            <a:r>
              <a:rPr kumimoji="0" b="1" i="0" u="none" strike="noStrike" kern="1200" cap="none" spc="0" normalizeH="0" baseline="0" noProof="0" dirty="0">
                <a:ln>
                  <a:noFill/>
                </a:ln>
                <a:solidFill>
                  <a:schemeClr val="accent1">
                    <a:lumMod val="50000"/>
                  </a:schemeClr>
                </a:solidFill>
                <a:effectLst/>
                <a:uLnTx/>
                <a:uFillTx/>
                <a:latin typeface="Tajawal"/>
                <a:ea typeface="+mn-ea"/>
                <a:cs typeface="+mn-cs"/>
              </a:rPr>
              <a:t>تهيئة محركات البحث (</a:t>
            </a:r>
            <a:r>
              <a:rPr kumimoji="0" b="1" i="0" u="none" strike="noStrike" kern="1200" cap="none" spc="0" normalizeH="0" baseline="0" noProof="0" dirty="0">
                <a:ln>
                  <a:noFill/>
                </a:ln>
                <a:solidFill>
                  <a:schemeClr val="accent1">
                    <a:lumMod val="50000"/>
                  </a:schemeClr>
                </a:solidFill>
                <a:effectLst/>
                <a:uLnTx/>
                <a:uFillTx/>
                <a:latin typeface="Times New Roman" panose="02020603050405020304" pitchFamily="18" charset="0"/>
                <a:cs typeface="Times New Roman" panose="02020603050405020304" pitchFamily="18" charset="0"/>
              </a:rPr>
              <a:t>SEO</a:t>
            </a:r>
            <a:r>
              <a:rPr kumimoji="0" b="1" i="0" u="none" strike="noStrike" kern="1200" cap="none" spc="0" normalizeH="0" baseline="0" noProof="0" dirty="0">
                <a:ln>
                  <a:noFill/>
                </a:ln>
                <a:solidFill>
                  <a:schemeClr val="accent1">
                    <a:lumMod val="50000"/>
                  </a:schemeClr>
                </a:solidFill>
                <a:effectLst/>
                <a:uLnTx/>
                <a:uFillTx/>
                <a:latin typeface="Tajawal"/>
                <a:ea typeface="+mn-ea"/>
                <a:cs typeface="+mn-cs"/>
              </a:rPr>
              <a:t>) </a:t>
            </a:r>
            <a:r>
              <a:rPr kumimoji="0" lang="ar-EG" b="1" i="0" u="none" strike="noStrike" kern="1200" cap="none" spc="0" normalizeH="0" baseline="0" noProof="0" dirty="0">
                <a:ln>
                  <a:noFill/>
                </a:ln>
                <a:solidFill>
                  <a:schemeClr val="accent1">
                    <a:lumMod val="50000"/>
                  </a:schemeClr>
                </a:solidFill>
                <a:effectLst/>
                <a:uLnTx/>
                <a:uFillTx/>
                <a:latin typeface="Tajawal"/>
                <a:ea typeface="+mn-ea"/>
                <a:cs typeface="+mn-cs"/>
              </a:rPr>
              <a:t>: </a:t>
            </a:r>
            <a:r>
              <a:rPr kumimoji="0" b="0" i="0" u="none" strike="noStrike" kern="1200" cap="none" spc="0" normalizeH="0" baseline="0" noProof="0" dirty="0">
                <a:ln>
                  <a:noFill/>
                </a:ln>
                <a:solidFill>
                  <a:schemeClr val="accent1">
                    <a:lumMod val="50000"/>
                  </a:schemeClr>
                </a:solidFill>
                <a:effectLst/>
                <a:uLnTx/>
                <a:uFillTx/>
                <a:latin typeface="Tajawal"/>
                <a:ea typeface="+mn-ea"/>
                <a:cs typeface="+mn-cs"/>
              </a:rPr>
              <a:t>صياغة العناوين والكلمات المفتاحية لضمان تصدر الخبر نتائج البحث.</a:t>
            </a:r>
          </a:p>
        </p:txBody>
      </p:sp>
      <p:sp>
        <p:nvSpPr>
          <p:cNvPr id="8" name="TextBox 7"/>
          <p:cNvSpPr txBox="1"/>
          <p:nvPr/>
        </p:nvSpPr>
        <p:spPr>
          <a:xfrm>
            <a:off x="6262687" y="3372742"/>
            <a:ext cx="4929187" cy="548580"/>
          </a:xfrm>
          <a:prstGeom prst="rect">
            <a:avLst/>
          </a:prstGeom>
          <a:noFill/>
        </p:spPr>
        <p:txBody>
          <a:bodyPr wrap="square" lIns="180975" tIns="0" rIns="0" bIns="0" anchor="t">
            <a:spAutoFit/>
          </a:bodyPr>
          <a:lstStyle/>
          <a:p>
            <a:pPr marL="0" marR="0" lvl="0" indent="0" algn="justLow" defTabSz="457200" rtl="1" eaLnBrk="1" fontAlgn="auto" latinLnBrk="0" hangingPunct="1">
              <a:lnSpc>
                <a:spcPts val="2160"/>
              </a:lnSpc>
              <a:spcBef>
                <a:spcPts val="0"/>
              </a:spcBef>
              <a:spcAft>
                <a:spcPts val="0"/>
              </a:spcAft>
              <a:buClrTx/>
              <a:buSzTx/>
              <a:buFontTx/>
              <a:buNone/>
              <a:tabLst/>
              <a:defRPr/>
            </a:pPr>
            <a:r>
              <a:rPr kumimoji="0" b="1" i="0" u="none" strike="noStrike" kern="1200" cap="none" spc="0" normalizeH="0" baseline="0" noProof="0" dirty="0">
                <a:ln>
                  <a:noFill/>
                </a:ln>
                <a:solidFill>
                  <a:schemeClr val="accent1">
                    <a:lumMod val="50000"/>
                  </a:schemeClr>
                </a:solidFill>
                <a:effectLst/>
                <a:uLnTx/>
                <a:uFillTx/>
                <a:latin typeface="Tajawal"/>
                <a:ea typeface="+mn-ea"/>
                <a:cs typeface="+mn-cs"/>
              </a:rPr>
              <a:t>الجاذبية للمشاركة (</a:t>
            </a:r>
            <a:r>
              <a:rPr kumimoji="0" b="1" i="0" u="none" strike="noStrike" kern="1200" cap="none" spc="0" normalizeH="0" baseline="0" noProof="0" dirty="0">
                <a:ln>
                  <a:noFill/>
                </a:ln>
                <a:solidFill>
                  <a:schemeClr val="accent1">
                    <a:lumMod val="50000"/>
                  </a:schemeClr>
                </a:solidFill>
                <a:effectLst/>
                <a:uLnTx/>
                <a:uFillTx/>
                <a:latin typeface="Times New Roman" panose="02020603050405020304" pitchFamily="18" charset="0"/>
                <a:cs typeface="Times New Roman" panose="02020603050405020304" pitchFamily="18" charset="0"/>
              </a:rPr>
              <a:t>Virality</a:t>
            </a:r>
            <a:r>
              <a:rPr kumimoji="0" lang="en-US" b="1" i="0" u="none" strike="noStrike" kern="1200" cap="none" spc="0" normalizeH="0" baseline="0" noProof="0" dirty="0">
                <a:ln>
                  <a:noFill/>
                </a:ln>
                <a:solidFill>
                  <a:schemeClr val="accent1">
                    <a:lumMod val="50000"/>
                  </a:schemeClr>
                </a:solidFill>
                <a:effectLst/>
                <a:uLnTx/>
                <a:uFillTx/>
                <a:latin typeface="Tajawal"/>
                <a:ea typeface="+mn-ea"/>
                <a:cs typeface="+mn-cs"/>
              </a:rPr>
              <a:t>)</a:t>
            </a:r>
            <a:r>
              <a:rPr kumimoji="0" sz="100" b="0" i="0" u="none" strike="noStrike" kern="1200" cap="none" spc="0" normalizeH="0" baseline="0" noProof="0" dirty="0">
                <a:ln>
                  <a:noFill/>
                </a:ln>
                <a:solidFill>
                  <a:schemeClr val="accent1">
                    <a:lumMod val="50000"/>
                  </a:schemeClr>
                </a:solidFill>
                <a:effectLst/>
                <a:uLnTx/>
                <a:uFillTx/>
                <a:latin typeface="Tajawal"/>
                <a:ea typeface="+mn-ea"/>
                <a:cs typeface="+mn-cs"/>
              </a:rPr>
              <a:t> </a:t>
            </a:r>
            <a:r>
              <a:rPr kumimoji="0" b="0" i="0" u="none" strike="noStrike" kern="1200" cap="none" spc="0" normalizeH="0" baseline="0" noProof="0" dirty="0">
                <a:ln>
                  <a:noFill/>
                </a:ln>
                <a:solidFill>
                  <a:schemeClr val="accent1">
                    <a:lumMod val="50000"/>
                  </a:schemeClr>
                </a:solidFill>
                <a:effectLst/>
                <a:uLnTx/>
                <a:uFillTx/>
                <a:latin typeface="Tajawal"/>
                <a:ea typeface="+mn-ea"/>
                <a:cs typeface="+mn-cs"/>
              </a:rPr>
              <a:t>استخدام العناوين المحفزة والوسائط التي تشجع الجمهور على إعادة النشر.</a:t>
            </a:r>
          </a:p>
        </p:txBody>
      </p:sp>
      <p:sp>
        <p:nvSpPr>
          <p:cNvPr id="9" name="TextBox 8"/>
          <p:cNvSpPr txBox="1"/>
          <p:nvPr/>
        </p:nvSpPr>
        <p:spPr>
          <a:xfrm>
            <a:off x="6262687" y="4111823"/>
            <a:ext cx="4929187" cy="552844"/>
          </a:xfrm>
          <a:prstGeom prst="rect">
            <a:avLst/>
          </a:prstGeom>
          <a:noFill/>
        </p:spPr>
        <p:txBody>
          <a:bodyPr wrap="square" lIns="161925" tIns="0" rIns="0" bIns="0" anchor="t">
            <a:spAutoFit/>
          </a:bodyPr>
          <a:lstStyle/>
          <a:p>
            <a:pPr marL="0" marR="0" lvl="0" indent="0" algn="justLow" defTabSz="457200" rtl="1" eaLnBrk="1" fontAlgn="auto" latinLnBrk="0" hangingPunct="1">
              <a:lnSpc>
                <a:spcPts val="2160"/>
              </a:lnSpc>
              <a:spcBef>
                <a:spcPts val="0"/>
              </a:spcBef>
              <a:spcAft>
                <a:spcPts val="0"/>
              </a:spcAft>
              <a:buClrTx/>
              <a:buSzTx/>
              <a:buFontTx/>
              <a:buNone/>
              <a:tabLst/>
              <a:defRPr/>
            </a:pPr>
            <a:r>
              <a:rPr kumimoji="0" b="1" i="0" u="none" strike="noStrike" kern="1200" cap="none" spc="0" normalizeH="0" baseline="0" noProof="0" dirty="0">
                <a:ln>
                  <a:noFill/>
                </a:ln>
                <a:solidFill>
                  <a:srgbClr val="002060"/>
                </a:solidFill>
                <a:effectLst/>
                <a:uLnTx/>
                <a:uFillTx/>
                <a:latin typeface="Tajawal"/>
                <a:ea typeface="+mn-ea"/>
                <a:cs typeface="+mn-cs"/>
              </a:rPr>
              <a:t>التوافق مع الهواتف الذكية:</a:t>
            </a:r>
            <a:r>
              <a:rPr kumimoji="0" b="0" i="0" u="none" strike="noStrike" kern="1200" cap="none" spc="0" normalizeH="0" baseline="0" noProof="0" dirty="0">
                <a:ln>
                  <a:noFill/>
                </a:ln>
                <a:solidFill>
                  <a:srgbClr val="002060"/>
                </a:solidFill>
                <a:effectLst/>
                <a:uLnTx/>
                <a:uFillTx/>
                <a:latin typeface="Tajawal"/>
                <a:ea typeface="+mn-ea"/>
                <a:cs typeface="+mn-cs"/>
              </a:rPr>
              <a:t> تصميم محتوى سلس وسريع التحميل على الأجهزة المحمولة.</a:t>
            </a:r>
          </a:p>
        </p:txBody>
      </p:sp>
      <p:pic>
        <p:nvPicPr>
          <p:cNvPr id="10" name="Picture 9" descr="image.png"/>
          <p:cNvPicPr>
            <a:picLocks noChangeAspect="1"/>
          </p:cNvPicPr>
          <p:nvPr/>
        </p:nvPicPr>
        <p:blipFill>
          <a:blip r:embed="rId5"/>
          <a:stretch>
            <a:fillRect/>
          </a:stretch>
        </p:blipFill>
        <p:spPr>
          <a:xfrm>
            <a:off x="11410950" y="2667000"/>
            <a:ext cx="209550" cy="219075"/>
          </a:xfrm>
          <a:prstGeom prst="rect">
            <a:avLst/>
          </a:prstGeom>
        </p:spPr>
      </p:pic>
      <p:pic>
        <p:nvPicPr>
          <p:cNvPr id="11" name="Picture 10" descr="image.png"/>
          <p:cNvPicPr>
            <a:picLocks noChangeAspect="1"/>
          </p:cNvPicPr>
          <p:nvPr/>
        </p:nvPicPr>
        <p:blipFill>
          <a:blip r:embed="rId6"/>
          <a:stretch>
            <a:fillRect/>
          </a:stretch>
        </p:blipFill>
        <p:spPr>
          <a:xfrm>
            <a:off x="11439525" y="3406080"/>
            <a:ext cx="180975" cy="219075"/>
          </a:xfrm>
          <a:prstGeom prst="rect">
            <a:avLst/>
          </a:prstGeom>
        </p:spPr>
      </p:pic>
      <p:pic>
        <p:nvPicPr>
          <p:cNvPr id="12" name="Picture 11" descr="image.png"/>
          <p:cNvPicPr>
            <a:picLocks noChangeAspect="1"/>
          </p:cNvPicPr>
          <p:nvPr/>
        </p:nvPicPr>
        <p:blipFill>
          <a:blip r:embed="rId7"/>
          <a:stretch>
            <a:fillRect/>
          </a:stretch>
        </p:blipFill>
        <p:spPr>
          <a:xfrm>
            <a:off x="11458575" y="4145160"/>
            <a:ext cx="161925" cy="219075"/>
          </a:xfrm>
          <a:prstGeom prst="rect">
            <a:avLst/>
          </a:prstGeom>
        </p:spPr>
      </p:pic>
      <p:pic>
        <p:nvPicPr>
          <p:cNvPr id="14" name="Graphic 21">
            <a:extLst>
              <a:ext uri="{FF2B5EF4-FFF2-40B4-BE49-F238E27FC236}">
                <a16:creationId xmlns:a16="http://schemas.microsoft.com/office/drawing/2014/main" id="{91983D42-5E4F-2639-0833-FCFA06ACEC15}"/>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0500" y="0"/>
            <a:ext cx="2305141" cy="1076343"/>
          </a:xfrm>
          <a:prstGeom prst="rect">
            <a:avLst/>
          </a:prstGeom>
        </p:spPr>
      </p:pic>
      <p:sp>
        <p:nvSpPr>
          <p:cNvPr id="16" name="TextBox 15">
            <a:extLst>
              <a:ext uri="{FF2B5EF4-FFF2-40B4-BE49-F238E27FC236}">
                <a16:creationId xmlns:a16="http://schemas.microsoft.com/office/drawing/2014/main" id="{E3E34C9E-0C17-A8E0-749F-F965B8CBB2FC}"/>
              </a:ext>
            </a:extLst>
          </p:cNvPr>
          <p:cNvSpPr txBox="1"/>
          <p:nvPr/>
        </p:nvSpPr>
        <p:spPr>
          <a:xfrm>
            <a:off x="6094228" y="452413"/>
            <a:ext cx="6097772" cy="40011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4472C4">
                    <a:lumMod val="50000"/>
                  </a:srgbClr>
                </a:solidFill>
                <a:effectLst/>
                <a:uLnTx/>
                <a:uFillTx/>
                <a:ea typeface="Times New Roman" panose="02020603050405020304" pitchFamily="18" charset="0"/>
                <a:cs typeface="Times New Roman" panose="02020603050405020304" pitchFamily="18" charset="0"/>
              </a:rPr>
              <a:t> المحاضرة الأولى: </a:t>
            </a:r>
            <a:r>
              <a:rPr kumimoji="0" lang="ar-SA" sz="2000" b="1" i="0" u="none" strike="noStrike" kern="0" cap="none" spc="0" normalizeH="0" baseline="0" noProof="0" dirty="0">
                <a:ln>
                  <a:noFill/>
                </a:ln>
                <a:solidFill>
                  <a:srgbClr val="4472C4">
                    <a:lumMod val="50000"/>
                  </a:srgbClr>
                </a:solidFill>
                <a:effectLst/>
                <a:uLnTx/>
                <a:uFillTx/>
                <a:ea typeface="Times New Roman" panose="02020603050405020304" pitchFamily="18" charset="0"/>
                <a:cs typeface="Times New Roman" panose="02020603050405020304" pitchFamily="18" charset="0"/>
              </a:rPr>
              <a:t>مدخل إلى كتابة الأخبار في البيئة الرقمية</a:t>
            </a:r>
            <a:endParaRPr kumimoji="0" lang="en-US" sz="2000" b="0" i="0" u="none" strike="noStrike" kern="0" cap="none" spc="0" normalizeH="0" baseline="0" noProof="0" dirty="0">
              <a:ln>
                <a:noFill/>
              </a:ln>
              <a:solidFill>
                <a:srgbClr val="4472C4">
                  <a:lumMod val="50000"/>
                </a:srgbClr>
              </a:solidFill>
              <a:effectLst/>
              <a:uLnTx/>
              <a:uFillTx/>
            </a:endParaRPr>
          </a:p>
        </p:txBody>
      </p:sp>
      <p:sp>
        <p:nvSpPr>
          <p:cNvPr id="18" name="Rectangle 17">
            <a:extLst>
              <a:ext uri="{FF2B5EF4-FFF2-40B4-BE49-F238E27FC236}">
                <a16:creationId xmlns:a16="http://schemas.microsoft.com/office/drawing/2014/main" id="{2BC05458-1369-84B7-ADDC-047DE7AAF80D}"/>
              </a:ext>
            </a:extLst>
          </p:cNvPr>
          <p:cNvSpPr/>
          <p:nvPr/>
        </p:nvSpPr>
        <p:spPr>
          <a:xfrm flipV="1">
            <a:off x="2684368" y="852523"/>
            <a:ext cx="9538112" cy="52908"/>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
        <p:nvSpPr>
          <p:cNvPr id="20" name="TextBox 19">
            <a:extLst>
              <a:ext uri="{FF2B5EF4-FFF2-40B4-BE49-F238E27FC236}">
                <a16:creationId xmlns:a16="http://schemas.microsoft.com/office/drawing/2014/main" id="{441B6C61-9632-160B-1599-E95DF4AE095B}"/>
              </a:ext>
            </a:extLst>
          </p:cNvPr>
          <p:cNvSpPr txBox="1"/>
          <p:nvPr/>
        </p:nvSpPr>
        <p:spPr>
          <a:xfrm>
            <a:off x="750570" y="975819"/>
            <a:ext cx="11441430" cy="1163267"/>
          </a:xfrm>
          <a:prstGeom prst="rect">
            <a:avLst/>
          </a:prstGeom>
          <a:solidFill>
            <a:schemeClr val="accent1">
              <a:lumMod val="50000"/>
            </a:schemeClr>
          </a:solidFill>
        </p:spPr>
        <p:txBody>
          <a:bodyPr wrap="square" lIns="0" tIns="0" rIns="0" bIns="0" anchor="t">
            <a:spAutoFit/>
          </a:bodyPr>
          <a:lstStyle/>
          <a:p>
            <a:pPr marL="0" marR="0" lvl="0" indent="0" algn="ctr" defTabSz="457200" rtl="1" eaLnBrk="1" fontAlgn="auto" latinLnBrk="0" hangingPunct="1">
              <a:lnSpc>
                <a:spcPts val="3060"/>
              </a:lnSpc>
              <a:spcBef>
                <a:spcPts val="0"/>
              </a:spcBef>
              <a:spcAft>
                <a:spcPts val="0"/>
              </a:spcAft>
              <a:buClrTx/>
              <a:buSzTx/>
              <a:buFontTx/>
              <a:buNone/>
              <a:tabLst/>
              <a:defRPr/>
            </a:pPr>
            <a:endParaRPr kumimoji="0" lang="ar-EG" sz="1200" b="1" i="0" u="none" strike="noStrike" kern="1200" cap="none" spc="0" normalizeH="0" baseline="0" noProof="0" dirty="0">
              <a:ln>
                <a:noFill/>
              </a:ln>
              <a:solidFill>
                <a:schemeClr val="bg1"/>
              </a:solidFill>
              <a:effectLst/>
              <a:uLnTx/>
              <a:uFillTx/>
              <a:latin typeface="Cairo"/>
              <a:ea typeface="+mn-ea"/>
              <a:cs typeface="+mn-cs"/>
            </a:endParaRPr>
          </a:p>
          <a:p>
            <a:pPr marL="0" marR="0" lvl="0" indent="0" algn="ctr" defTabSz="457200" rtl="1" eaLnBrk="1" fontAlgn="auto" latinLnBrk="0" hangingPunct="1">
              <a:lnSpc>
                <a:spcPts val="3060"/>
              </a:lnSpc>
              <a:spcBef>
                <a:spcPts val="0"/>
              </a:spcBef>
              <a:spcAft>
                <a:spcPts val="0"/>
              </a:spcAft>
              <a:buClrTx/>
              <a:buSzTx/>
              <a:buFontTx/>
              <a:buNone/>
              <a:tabLst/>
              <a:defRPr/>
            </a:pPr>
            <a:r>
              <a:rPr kumimoji="0" lang="ar-EG" sz="2550" b="1" i="0" u="none" strike="noStrike" kern="1200" cap="none" spc="0" normalizeH="0" baseline="0" noProof="0" dirty="0">
                <a:ln>
                  <a:noFill/>
                </a:ln>
                <a:solidFill>
                  <a:prstClr val="white"/>
                </a:solidFill>
                <a:effectLst/>
                <a:uLnTx/>
                <a:uFillTx/>
                <a:latin typeface="Cairo"/>
                <a:ea typeface="+mn-ea"/>
                <a:cs typeface="Arial" panose="020B0604020202020204" pitchFamily="34" charset="0"/>
              </a:rPr>
              <a:t>📚 </a:t>
            </a:r>
            <a:r>
              <a:rPr kumimoji="0" lang="ar-EG" sz="2400" b="1" i="0" u="none" strike="noStrike" kern="1200" cap="none" spc="0" normalizeH="0" baseline="0" noProof="0" dirty="0">
                <a:ln>
                  <a:noFill/>
                </a:ln>
                <a:solidFill>
                  <a:schemeClr val="bg1"/>
                </a:solidFill>
                <a:effectLst/>
                <a:uLnTx/>
                <a:uFillTx/>
                <a:latin typeface="Cairo"/>
                <a:ea typeface="+mn-ea"/>
                <a:cs typeface="+mn-cs"/>
              </a:rPr>
              <a:t>عناصر القوة والانتشار الرقمي ..</a:t>
            </a:r>
          </a:p>
          <a:p>
            <a:pPr marL="0" marR="0" lvl="0" indent="0" algn="ctr" defTabSz="457200" rtl="1" eaLnBrk="1" fontAlgn="auto" latinLnBrk="0" hangingPunct="1">
              <a:lnSpc>
                <a:spcPts val="306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bg1"/>
                </a:solidFill>
                <a:effectLst/>
                <a:uLnTx/>
                <a:uFillTx/>
                <a:latin typeface="Cairo"/>
                <a:ea typeface="+mn-ea"/>
                <a:cs typeface="+mn-cs"/>
              </a:rPr>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image.png"/>
          <p:cNvPicPr>
            <a:picLocks noChangeAspect="1"/>
          </p:cNvPicPr>
          <p:nvPr/>
        </p:nvPicPr>
        <p:blipFill>
          <a:blip r:embed="rId2"/>
          <a:stretch>
            <a:fillRect/>
          </a:stretch>
        </p:blipFill>
        <p:spPr>
          <a:xfrm>
            <a:off x="-1453896" y="-36401"/>
            <a:ext cx="12192000" cy="6858000"/>
          </a:xfrm>
          <a:prstGeom prst="rect">
            <a:avLst/>
          </a:prstGeom>
        </p:spPr>
      </p:pic>
      <p:pic>
        <p:nvPicPr>
          <p:cNvPr id="3" name="Picture 2" descr="image.png"/>
          <p:cNvPicPr>
            <a:picLocks noChangeAspect="1"/>
          </p:cNvPicPr>
          <p:nvPr/>
        </p:nvPicPr>
        <p:blipFill>
          <a:blip r:embed="rId3"/>
          <a:stretch>
            <a:fillRect/>
          </a:stretch>
        </p:blipFill>
        <p:spPr>
          <a:xfrm>
            <a:off x="6096000" y="4060500"/>
            <a:ext cx="5510022" cy="891480"/>
          </a:xfrm>
          <a:prstGeom prst="rect">
            <a:avLst/>
          </a:prstGeom>
        </p:spPr>
      </p:pic>
      <p:sp>
        <p:nvSpPr>
          <p:cNvPr id="4" name="TextBox 3"/>
          <p:cNvSpPr txBox="1"/>
          <p:nvPr/>
        </p:nvSpPr>
        <p:spPr>
          <a:xfrm>
            <a:off x="6322695" y="1481137"/>
            <a:ext cx="5240655" cy="388590"/>
          </a:xfrm>
          <a:prstGeom prst="rect">
            <a:avLst/>
          </a:prstGeom>
          <a:noFill/>
        </p:spPr>
        <p:txBody>
          <a:bodyPr wrap="square" lIns="0" tIns="0" rIns="0" bIns="0" anchor="t">
            <a:spAutoFit/>
          </a:bodyPr>
          <a:lstStyle/>
          <a:p>
            <a:pPr marL="0" marR="0" lvl="0" indent="0" algn="justLow" defTabSz="457200" rtl="1" eaLnBrk="1" fontAlgn="auto" latinLnBrk="0" hangingPunct="1">
              <a:lnSpc>
                <a:spcPts val="3060"/>
              </a:lnSpc>
              <a:spcBef>
                <a:spcPts val="0"/>
              </a:spcBef>
              <a:spcAft>
                <a:spcPts val="0"/>
              </a:spcAft>
              <a:buClrTx/>
              <a:buSzTx/>
              <a:buFontTx/>
              <a:buNone/>
              <a:tabLst/>
              <a:defRPr/>
            </a:pPr>
            <a:r>
              <a:rPr kumimoji="0" sz="2400" b="1" i="0" u="none" strike="noStrike" kern="1200" cap="none" spc="0" normalizeH="0" baseline="0" noProof="0" dirty="0">
                <a:ln>
                  <a:noFill/>
                </a:ln>
                <a:solidFill>
                  <a:schemeClr val="accent1">
                    <a:lumMod val="75000"/>
                  </a:schemeClr>
                </a:solidFill>
                <a:effectLst/>
                <a:uLnTx/>
                <a:uFillTx/>
                <a:latin typeface="Cairo"/>
                <a:ea typeface="+mn-ea"/>
                <a:cs typeface="+mn-cs"/>
              </a:rPr>
              <a:t>دور</a:t>
            </a:r>
            <a:r>
              <a:rPr kumimoji="0" lang="ar-EG" sz="2400" b="1" i="0" u="none" strike="noStrike" kern="1200" cap="none" spc="0" normalizeH="0" baseline="0" noProof="0" dirty="0">
                <a:ln>
                  <a:noFill/>
                </a:ln>
                <a:solidFill>
                  <a:schemeClr val="accent1">
                    <a:lumMod val="75000"/>
                  </a:schemeClr>
                </a:solidFill>
                <a:effectLst/>
                <a:uLnTx/>
                <a:uFillTx/>
                <a:latin typeface="Cairo"/>
                <a:ea typeface="+mn-ea"/>
                <a:cs typeface="+mn-cs"/>
              </a:rPr>
              <a:t> الخبر الرقمي</a:t>
            </a:r>
            <a:r>
              <a:rPr kumimoji="0" sz="2400" b="1" i="0" u="none" strike="noStrike" kern="1200" cap="none" spc="0" normalizeH="0" baseline="0" noProof="0" dirty="0">
                <a:ln>
                  <a:noFill/>
                </a:ln>
                <a:solidFill>
                  <a:schemeClr val="accent1">
                    <a:lumMod val="75000"/>
                  </a:schemeClr>
                </a:solidFill>
                <a:effectLst/>
                <a:uLnTx/>
                <a:uFillTx/>
                <a:latin typeface="Cairo"/>
                <a:ea typeface="+mn-ea"/>
                <a:cs typeface="+mn-cs"/>
              </a:rPr>
              <a:t> في البيئة الإعلامية</a:t>
            </a:r>
            <a:r>
              <a:rPr kumimoji="0" lang="ar-EG" sz="2400" b="1" i="0" u="none" strike="noStrike" kern="1200" cap="none" spc="0" normalizeH="0" baseline="0" noProof="0" dirty="0">
                <a:ln>
                  <a:noFill/>
                </a:ln>
                <a:solidFill>
                  <a:schemeClr val="accent1">
                    <a:lumMod val="75000"/>
                  </a:schemeClr>
                </a:solidFill>
                <a:effectLst/>
                <a:uLnTx/>
                <a:uFillTx/>
                <a:latin typeface="Cairo"/>
                <a:ea typeface="+mn-ea"/>
                <a:cs typeface="+mn-cs"/>
              </a:rPr>
              <a:t>.. </a:t>
            </a:r>
            <a:endParaRPr kumimoji="0" sz="2400" b="1" i="0" u="none" strike="noStrike" kern="1200" cap="none" spc="0" normalizeH="0" baseline="0" noProof="0" dirty="0">
              <a:ln>
                <a:noFill/>
              </a:ln>
              <a:solidFill>
                <a:schemeClr val="accent1">
                  <a:lumMod val="75000"/>
                </a:schemeClr>
              </a:solidFill>
              <a:effectLst/>
              <a:uLnTx/>
              <a:uFillTx/>
              <a:latin typeface="Cairo"/>
              <a:ea typeface="+mn-ea"/>
              <a:cs typeface="+mn-cs"/>
            </a:endParaRPr>
          </a:p>
        </p:txBody>
      </p:sp>
      <p:pic>
        <p:nvPicPr>
          <p:cNvPr id="6" name="Picture 5" descr="image.png"/>
          <p:cNvPicPr>
            <a:picLocks noChangeAspect="1"/>
          </p:cNvPicPr>
          <p:nvPr/>
        </p:nvPicPr>
        <p:blipFill>
          <a:blip r:embed="rId4"/>
          <a:stretch>
            <a:fillRect/>
          </a:stretch>
        </p:blipFill>
        <p:spPr>
          <a:xfrm>
            <a:off x="0" y="0"/>
            <a:ext cx="6096000" cy="6858000"/>
          </a:xfrm>
          <a:prstGeom prst="rect">
            <a:avLst/>
          </a:prstGeom>
        </p:spPr>
      </p:pic>
      <p:sp>
        <p:nvSpPr>
          <p:cNvPr id="7" name="TextBox 6"/>
          <p:cNvSpPr txBox="1"/>
          <p:nvPr/>
        </p:nvSpPr>
        <p:spPr>
          <a:xfrm>
            <a:off x="6477000" y="2486025"/>
            <a:ext cx="5143500" cy="548580"/>
          </a:xfrm>
          <a:prstGeom prst="rect">
            <a:avLst/>
          </a:prstGeom>
          <a:noFill/>
        </p:spPr>
        <p:txBody>
          <a:bodyPr wrap="square" lIns="0" tIns="0" rIns="0" bIns="0" anchor="t">
            <a:spAutoFit/>
          </a:bodyPr>
          <a:lstStyle/>
          <a:p>
            <a:pPr marL="0" marR="0" lvl="0" indent="0" algn="justLow" defTabSz="457200" rtl="1" eaLnBrk="1" fontAlgn="auto" latinLnBrk="0" hangingPunct="1">
              <a:lnSpc>
                <a:spcPts val="2160"/>
              </a:lnSpc>
              <a:spcBef>
                <a:spcPts val="0"/>
              </a:spcBef>
              <a:spcAft>
                <a:spcPts val="0"/>
              </a:spcAft>
              <a:buClrTx/>
              <a:buSzTx/>
              <a:buFontTx/>
              <a:buNone/>
              <a:tabLst/>
              <a:defRPr/>
            </a:pPr>
            <a:r>
              <a:rPr kumimoji="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صياغة أجندة الاهتمام العام:</a:t>
            </a:r>
            <a:r>
              <a:rPr kumimoji="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ساهم الخبر الرقمي في تسريع نقل القضايا المجتمعية وإيصالها لصناع القرار بمرونة غير مسبوقة.</a:t>
            </a:r>
          </a:p>
        </p:txBody>
      </p:sp>
      <p:sp>
        <p:nvSpPr>
          <p:cNvPr id="8" name="TextBox 7"/>
          <p:cNvSpPr txBox="1"/>
          <p:nvPr/>
        </p:nvSpPr>
        <p:spPr>
          <a:xfrm>
            <a:off x="6477000" y="3225105"/>
            <a:ext cx="5143500" cy="564257"/>
          </a:xfrm>
          <a:prstGeom prst="rect">
            <a:avLst/>
          </a:prstGeom>
          <a:noFill/>
        </p:spPr>
        <p:txBody>
          <a:bodyPr wrap="square" lIns="0" tIns="0" rIns="0" bIns="0" anchor="t">
            <a:spAutoFit/>
          </a:bodyPr>
          <a:lstStyle/>
          <a:p>
            <a:pPr marL="0" marR="0" lvl="0" indent="0" algn="justLow" defTabSz="457200" rtl="1" eaLnBrk="1" fontAlgn="auto" latinLnBrk="0" hangingPunct="1">
              <a:lnSpc>
                <a:spcPts val="2160"/>
              </a:lnSpc>
              <a:spcBef>
                <a:spcPts val="0"/>
              </a:spcBef>
              <a:spcAft>
                <a:spcPts val="0"/>
              </a:spcAft>
              <a:buClrTx/>
              <a:buSzTx/>
              <a:buFontTx/>
              <a:buNone/>
              <a:tabLst/>
              <a:defRPr/>
            </a:pPr>
            <a:r>
              <a:rPr kumimoji="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تمكين صحافة المواطن:</a:t>
            </a:r>
            <a:r>
              <a:rPr kumimoji="0" b="0"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rPr>
              <a:t> أتاح للأفراد توثيق الأحداث ونشرها، مما قلص احتكار المؤسسات التقليدية لتدفق المعلومات.</a:t>
            </a:r>
          </a:p>
        </p:txBody>
      </p:sp>
      <p:sp>
        <p:nvSpPr>
          <p:cNvPr id="9" name="TextBox 8"/>
          <p:cNvSpPr txBox="1"/>
          <p:nvPr/>
        </p:nvSpPr>
        <p:spPr>
          <a:xfrm>
            <a:off x="6096000" y="4278510"/>
            <a:ext cx="5314950" cy="552844"/>
          </a:xfrm>
          <a:prstGeom prst="rect">
            <a:avLst/>
          </a:prstGeom>
          <a:noFill/>
        </p:spPr>
        <p:txBody>
          <a:bodyPr wrap="square" lIns="247650" tIns="0" rIns="0" bIns="0" anchor="t">
            <a:spAutoFit/>
          </a:bodyPr>
          <a:lstStyle/>
          <a:p>
            <a:pPr marL="0" marR="0" lvl="0" indent="0" algn="ctr" defTabSz="457200" rtl="1" eaLnBrk="1" fontAlgn="auto" latinLnBrk="0" hangingPunct="1">
              <a:lnSpc>
                <a:spcPts val="2160"/>
              </a:lnSpc>
              <a:spcBef>
                <a:spcPts val="0"/>
              </a:spcBef>
              <a:spcAft>
                <a:spcPts val="0"/>
              </a:spcAft>
              <a:buClrTx/>
              <a:buSzTx/>
              <a:buFontTx/>
              <a:buNone/>
              <a:tabLst/>
              <a:defRPr/>
            </a:pPr>
            <a:r>
              <a:rPr kumimoji="0" b="0" i="0" u="none" strike="noStrike" kern="1200" cap="none" spc="0" normalizeH="0" baseline="0" noProof="0" dirty="0">
                <a:ln>
                  <a:noFill/>
                </a:ln>
                <a:solidFill>
                  <a:srgbClr val="0369A1"/>
                </a:solidFill>
                <a:effectLst/>
                <a:uLnTx/>
                <a:uFillTx/>
                <a:latin typeface="Times New Roman" panose="02020603050405020304" pitchFamily="18" charset="0"/>
                <a:cs typeface="Times New Roman" panose="02020603050405020304" pitchFamily="18" charset="0"/>
              </a:rPr>
              <a:t>أصبح الخبر الرقمي محركاً رئيسياً للنقاشات العامة وصناعة الوعي </a:t>
            </a:r>
            <a:endParaRPr kumimoji="0" lang="ar-EG" b="0" i="0" u="none" strike="noStrike" kern="1200" cap="none" spc="0" normalizeH="0" baseline="0" noProof="0" dirty="0">
              <a:ln>
                <a:noFill/>
              </a:ln>
              <a:solidFill>
                <a:srgbClr val="0369A1"/>
              </a:solidFill>
              <a:effectLst/>
              <a:uLnTx/>
              <a:uFillTx/>
              <a:latin typeface="Times New Roman" panose="02020603050405020304" pitchFamily="18" charset="0"/>
              <a:cs typeface="Times New Roman" panose="02020603050405020304" pitchFamily="18" charset="0"/>
            </a:endParaRPr>
          </a:p>
          <a:p>
            <a:pPr marL="0" marR="0" lvl="0" indent="0" algn="ctr" defTabSz="457200" rtl="1" eaLnBrk="1" fontAlgn="auto" latinLnBrk="0" hangingPunct="1">
              <a:lnSpc>
                <a:spcPts val="2160"/>
              </a:lnSpc>
              <a:spcBef>
                <a:spcPts val="0"/>
              </a:spcBef>
              <a:spcAft>
                <a:spcPts val="0"/>
              </a:spcAft>
              <a:buClrTx/>
              <a:buSzTx/>
              <a:buFontTx/>
              <a:buNone/>
              <a:tabLst/>
              <a:defRPr/>
            </a:pPr>
            <a:r>
              <a:rPr kumimoji="0" b="0" i="0" u="none" strike="noStrike" kern="1200" cap="none" spc="0" normalizeH="0" baseline="0" noProof="0" dirty="0">
                <a:ln>
                  <a:noFill/>
                </a:ln>
                <a:solidFill>
                  <a:srgbClr val="0369A1"/>
                </a:solidFill>
                <a:effectLst/>
                <a:uLnTx/>
                <a:uFillTx/>
                <a:latin typeface="Times New Roman" panose="02020603050405020304" pitchFamily="18" charset="0"/>
                <a:cs typeface="Times New Roman" panose="02020603050405020304" pitchFamily="18" charset="0"/>
              </a:rPr>
              <a:t>في المجتمعات الحديثة</a:t>
            </a:r>
            <a:r>
              <a:rPr kumimoji="0" sz="1350" b="0" i="0" u="none" strike="noStrike" kern="1200" cap="none" spc="0" normalizeH="0" baseline="0" noProof="0" dirty="0">
                <a:ln>
                  <a:noFill/>
                </a:ln>
                <a:solidFill>
                  <a:srgbClr val="0369A1"/>
                </a:solidFill>
                <a:effectLst/>
                <a:uLnTx/>
                <a:uFillTx/>
                <a:latin typeface="Tajawal SemiBold"/>
                <a:ea typeface="+mn-ea"/>
                <a:cs typeface="+mn-cs"/>
              </a:rPr>
              <a:t>.</a:t>
            </a:r>
          </a:p>
        </p:txBody>
      </p:sp>
      <p:pic>
        <p:nvPicPr>
          <p:cNvPr id="12" name="Graphic 21">
            <a:extLst>
              <a:ext uri="{FF2B5EF4-FFF2-40B4-BE49-F238E27FC236}">
                <a16:creationId xmlns:a16="http://schemas.microsoft.com/office/drawing/2014/main" id="{EB051FCB-1A30-709D-496F-19C9E581BBA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00206" y="166669"/>
            <a:ext cx="2305141" cy="1076343"/>
          </a:xfrm>
          <a:prstGeom prst="rect">
            <a:avLst/>
          </a:prstGeom>
        </p:spPr>
      </p:pic>
      <p:sp>
        <p:nvSpPr>
          <p:cNvPr id="14" name="TextBox 13">
            <a:extLst>
              <a:ext uri="{FF2B5EF4-FFF2-40B4-BE49-F238E27FC236}">
                <a16:creationId xmlns:a16="http://schemas.microsoft.com/office/drawing/2014/main" id="{BE5BC6C9-2251-A411-5C1E-20BBE5D9CC6B}"/>
              </a:ext>
            </a:extLst>
          </p:cNvPr>
          <p:cNvSpPr txBox="1"/>
          <p:nvPr/>
        </p:nvSpPr>
        <p:spPr>
          <a:xfrm>
            <a:off x="-113347" y="242799"/>
            <a:ext cx="6097772" cy="40011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4472C4">
                    <a:lumMod val="50000"/>
                  </a:srgbClr>
                </a:solidFill>
                <a:effectLst/>
                <a:uLnTx/>
                <a:uFillTx/>
                <a:ea typeface="Times New Roman" panose="02020603050405020304" pitchFamily="18" charset="0"/>
                <a:cs typeface="Times New Roman" panose="02020603050405020304" pitchFamily="18" charset="0"/>
              </a:rPr>
              <a:t> المحاضرة الأولى: </a:t>
            </a:r>
            <a:r>
              <a:rPr kumimoji="0" lang="ar-SA" sz="2000" b="1" i="0" u="none" strike="noStrike" kern="0" cap="none" spc="0" normalizeH="0" baseline="0" noProof="0" dirty="0">
                <a:ln>
                  <a:noFill/>
                </a:ln>
                <a:solidFill>
                  <a:srgbClr val="4472C4">
                    <a:lumMod val="50000"/>
                  </a:srgbClr>
                </a:solidFill>
                <a:effectLst/>
                <a:uLnTx/>
                <a:uFillTx/>
                <a:ea typeface="Times New Roman" panose="02020603050405020304" pitchFamily="18" charset="0"/>
                <a:cs typeface="Times New Roman" panose="02020603050405020304" pitchFamily="18" charset="0"/>
              </a:rPr>
              <a:t>مدخل إلى كتابة الأخبار في البيئة الرقمية</a:t>
            </a:r>
            <a:endParaRPr kumimoji="0" lang="en-US" sz="2000" b="0" i="0" u="none" strike="noStrike" kern="0" cap="none" spc="0" normalizeH="0" baseline="0" noProof="0" dirty="0">
              <a:ln>
                <a:noFill/>
              </a:ln>
              <a:solidFill>
                <a:srgbClr val="4472C4">
                  <a:lumMod val="50000"/>
                </a:srgbClr>
              </a:solidFill>
              <a:effectLst/>
              <a:uLnTx/>
              <a:uFillTx/>
            </a:endParaRPr>
          </a:p>
        </p:txBody>
      </p:sp>
      <p:sp>
        <p:nvSpPr>
          <p:cNvPr id="16" name="Rectangle 15">
            <a:extLst>
              <a:ext uri="{FF2B5EF4-FFF2-40B4-BE49-F238E27FC236}">
                <a16:creationId xmlns:a16="http://schemas.microsoft.com/office/drawing/2014/main" id="{0B1A3190-76EB-BD6B-1FE3-F844E8E9A1F7}"/>
              </a:ext>
            </a:extLst>
          </p:cNvPr>
          <p:cNvSpPr/>
          <p:nvPr/>
        </p:nvSpPr>
        <p:spPr>
          <a:xfrm>
            <a:off x="0" y="669313"/>
            <a:ext cx="6477000"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8AF2BD-D745-DD60-C771-22210EBA9D1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47861D6-6E49-39AB-2169-D2F6B3D68265}"/>
              </a:ext>
            </a:extLst>
          </p:cNvPr>
          <p:cNvPicPr>
            <a:picLocks noChangeAspect="1"/>
          </p:cNvPicPr>
          <p:nvPr/>
        </p:nvPicPr>
        <p:blipFill>
          <a:blip r:embed="rId3"/>
          <a:stretch>
            <a:fillRect/>
          </a:stretch>
        </p:blipFill>
        <p:spPr>
          <a:xfrm>
            <a:off x="0" y="0"/>
            <a:ext cx="12192000" cy="6772940"/>
          </a:xfrm>
          <a:prstGeom prst="rect">
            <a:avLst/>
          </a:prstGeom>
        </p:spPr>
      </p:pic>
      <p:sp>
        <p:nvSpPr>
          <p:cNvPr id="2" name="Rectangle: Folded Corner 1">
            <a:extLst>
              <a:ext uri="{FF2B5EF4-FFF2-40B4-BE49-F238E27FC236}">
                <a16:creationId xmlns:a16="http://schemas.microsoft.com/office/drawing/2014/main" id="{35E9F4FF-8DD6-65D6-13B9-04DD00EC384F}"/>
              </a:ext>
            </a:extLst>
          </p:cNvPr>
          <p:cNvSpPr/>
          <p:nvPr/>
        </p:nvSpPr>
        <p:spPr>
          <a:xfrm>
            <a:off x="535243" y="2276856"/>
            <a:ext cx="4942014" cy="1683559"/>
          </a:xfrm>
          <a:prstGeom prst="foldedCorner">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 المصادر الإخبارية...</a:t>
            </a:r>
            <a:endParaRPr lang="en-US" sz="2400" b="1" dirty="0"/>
          </a:p>
        </p:txBody>
      </p:sp>
    </p:spTree>
    <p:extLst>
      <p:ext uri="{BB962C8B-B14F-4D97-AF65-F5344CB8AC3E}">
        <p14:creationId xmlns:p14="http://schemas.microsoft.com/office/powerpoint/2010/main" val="3618430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14435AF-2C49-F542-8475-CDF4FB10336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20C1907-7986-48B8-98CC-D2312C30A2A8}"/>
              </a:ext>
            </a:extLst>
          </p:cNvPr>
          <p:cNvSpPr/>
          <p:nvPr/>
        </p:nvSpPr>
        <p:spPr>
          <a:xfrm>
            <a:off x="2595617" y="725211"/>
            <a:ext cx="9538112"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kern="0" dirty="0">
                <a:solidFill>
                  <a:prstClr val="black"/>
                </a:solidFill>
                <a:latin typeface="Calibri" panose="020F0502020204030204" pitchFamily="34" charset="0"/>
                <a:cs typeface="Calibri" panose="020F0502020204030204" pitchFamily="34" charset="0"/>
              </a:rPr>
              <a:t>📚 </a:t>
            </a:r>
            <a:r>
              <a:rPr lang="ar-SA" sz="2400" b="1" kern="0" dirty="0">
                <a:ea typeface="Times New Roman" panose="02020603050405020304" pitchFamily="18" charset="0"/>
                <a:cs typeface="Times New Roman" panose="02020603050405020304" pitchFamily="18" charset="0"/>
              </a:rPr>
              <a:t>من أين يحصل الصحفي على الأخبار؟</a:t>
            </a:r>
            <a:endParaRPr lang="ar-SA" sz="2400" b="1" dirty="0">
              <a:solidFill>
                <a:schemeClr val="bg1"/>
              </a:solidFill>
              <a:latin typeface="Alexandria" charset="0"/>
              <a:cs typeface="+mj-cs"/>
            </a:endParaRPr>
          </a:p>
        </p:txBody>
      </p:sp>
      <p:pic>
        <p:nvPicPr>
          <p:cNvPr id="17" name="Graphic 21">
            <a:extLst>
              <a:ext uri="{FF2B5EF4-FFF2-40B4-BE49-F238E27FC236}">
                <a16:creationId xmlns:a16="http://schemas.microsoft.com/office/drawing/2014/main" id="{39C420C8-2E83-475F-9FB1-BEE171008E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271" y="-77648"/>
            <a:ext cx="2305141" cy="1076343"/>
          </a:xfrm>
          <a:prstGeom prst="rect">
            <a:avLst/>
          </a:prstGeom>
        </p:spPr>
      </p:pic>
      <p:sp>
        <p:nvSpPr>
          <p:cNvPr id="4" name="TextBox 3">
            <a:extLst>
              <a:ext uri="{FF2B5EF4-FFF2-40B4-BE49-F238E27FC236}">
                <a16:creationId xmlns:a16="http://schemas.microsoft.com/office/drawing/2014/main" id="{0B0E3AB8-6B7A-3BCC-91A7-D43366AFB2FA}"/>
              </a:ext>
            </a:extLst>
          </p:cNvPr>
          <p:cNvSpPr txBox="1"/>
          <p:nvPr/>
        </p:nvSpPr>
        <p:spPr>
          <a:xfrm>
            <a:off x="6035957" y="16586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7" name="TextBox 6">
            <a:extLst>
              <a:ext uri="{FF2B5EF4-FFF2-40B4-BE49-F238E27FC236}">
                <a16:creationId xmlns:a16="http://schemas.microsoft.com/office/drawing/2014/main" id="{B621A0DB-F6E5-5420-A4B6-634D86029E39}"/>
              </a:ext>
            </a:extLst>
          </p:cNvPr>
          <p:cNvSpPr txBox="1"/>
          <p:nvPr/>
        </p:nvSpPr>
        <p:spPr>
          <a:xfrm>
            <a:off x="5603358" y="1811420"/>
            <a:ext cx="6095114" cy="3584571"/>
          </a:xfrm>
          <a:prstGeom prst="rect">
            <a:avLst/>
          </a:prstGeom>
          <a:noFill/>
        </p:spPr>
        <p:txBody>
          <a:bodyPr wrap="square">
            <a:spAutoFit/>
          </a:bodyPr>
          <a:lstStyle/>
          <a:p>
            <a:pPr marL="0" marR="0" algn="justLow" rtl="1">
              <a:lnSpc>
                <a:spcPct val="115000"/>
              </a:lnSpc>
              <a:spcAft>
                <a:spcPts val="800"/>
              </a:spcAft>
              <a:buNone/>
            </a:pPr>
            <a:r>
              <a:rPr lang="ar-SA" sz="2400" kern="0" dirty="0">
                <a:solidFill>
                  <a:schemeClr val="accent5">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يعتمد الصحفي على مجموعة متنوعة من المصادر للحصول على المعلومات التي يمكن أن تشكل أساسًا للخبر</a:t>
            </a:r>
            <a:r>
              <a:rPr lang="en-US" sz="2400" kern="0" dirty="0">
                <a:solidFill>
                  <a:schemeClr val="accent5">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chemeClr val="accent5">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15000"/>
              </a:lnSpc>
              <a:spcAft>
                <a:spcPts val="800"/>
              </a:spcAft>
              <a:buNone/>
            </a:pPr>
            <a:r>
              <a:rPr lang="ar-SA" sz="2400" kern="0" dirty="0">
                <a:solidFill>
                  <a:schemeClr val="accent5">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ومن أبرز هذه المصادر </a:t>
            </a:r>
            <a:r>
              <a:rPr lang="ar-SA" sz="2400" b="1" kern="0" dirty="0">
                <a:solidFill>
                  <a:schemeClr val="accent5">
                    <a:lumMod val="50000"/>
                  </a:schemeClr>
                </a:solidFill>
                <a:effectLst/>
                <a:latin typeface="Calibri" panose="020F0502020204030204" pitchFamily="34" charset="0"/>
                <a:ea typeface="Times New Roman" panose="02020603050405020304" pitchFamily="18" charset="0"/>
                <a:cs typeface="Times New Roman" panose="02020603050405020304" pitchFamily="18" charset="0"/>
              </a:rPr>
              <a:t>مشاهدات الصحفي من الميدان، وتقارير وكالات الأنباء المعتمدة، والمحتوى المنشور على مواقع الإنترنت ووسائل التواصل الاجتماعي، والبيانات الرسمية الصادرة عن الجهات العامة والخاصة</a:t>
            </a:r>
            <a:r>
              <a:rPr lang="en-US" sz="2400" kern="0" dirty="0">
                <a:solidFill>
                  <a:schemeClr val="accent5">
                    <a:lumMod val="50000"/>
                  </a:schemeClr>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chemeClr val="accent5">
                  <a:lumMod val="50000"/>
                </a:schemeClr>
              </a:solidFill>
              <a:effectLst/>
              <a:latin typeface="Calibri" panose="020F0502020204030204" pitchFamily="34" charset="0"/>
              <a:ea typeface="Calibri" panose="020F0502020204030204" pitchFamily="34" charset="0"/>
              <a:cs typeface="Arial" panose="020B0604020202020204" pitchFamily="34" charset="0"/>
            </a:endParaRPr>
          </a:p>
          <a:p>
            <a:pPr algn="justLow" rtl="1">
              <a:buNone/>
            </a:pPr>
            <a:r>
              <a:rPr lang="ar-SA" sz="2400" kern="0" dirty="0">
                <a:solidFill>
                  <a:schemeClr val="accent5">
                    <a:lumMod val="50000"/>
                  </a:schemeClr>
                </a:solidFill>
                <a:effectLst/>
                <a:ea typeface="Times New Roman" panose="02020603050405020304" pitchFamily="18" charset="0"/>
                <a:cs typeface="Times New Roman" panose="02020603050405020304" pitchFamily="18" charset="0"/>
              </a:rPr>
              <a:t>ويختلف أسلوب التعامل مع كل مصدر، لكن مسؤولية الصحفي عن التحقق تظل قائمة في جميع الحالات</a:t>
            </a:r>
            <a:r>
              <a:rPr lang="ar-EG" sz="2400" kern="0" dirty="0">
                <a:solidFill>
                  <a:schemeClr val="accent5">
                    <a:lumMod val="50000"/>
                  </a:schemeClr>
                </a:solidFill>
                <a:effectLst/>
                <a:ea typeface="Times New Roman" panose="02020603050405020304" pitchFamily="18" charset="0"/>
                <a:cs typeface="Times New Roman" panose="02020603050405020304" pitchFamily="18" charset="0"/>
              </a:rPr>
              <a:t>.</a:t>
            </a:r>
            <a:endParaRPr lang="en-US" sz="2400" dirty="0">
              <a:solidFill>
                <a:schemeClr val="accent5">
                  <a:lumMod val="50000"/>
                </a:schemeClr>
              </a:solidFill>
            </a:endParaRPr>
          </a:p>
        </p:txBody>
      </p:sp>
      <p:pic>
        <p:nvPicPr>
          <p:cNvPr id="2" name="Picture 1" descr="Halt the attacks on news outlets – The CavChron">
            <a:extLst>
              <a:ext uri="{FF2B5EF4-FFF2-40B4-BE49-F238E27FC236}">
                <a16:creationId xmlns:a16="http://schemas.microsoft.com/office/drawing/2014/main" id="{ADEEE3D4-B220-794F-5C54-96F088F1885F}"/>
              </a:ext>
            </a:extLst>
          </p:cNvPr>
          <p:cNvPicPr>
            <a:picLocks noChangeAspect="1"/>
          </p:cNvPicPr>
          <p:nvPr/>
        </p:nvPicPr>
        <p:blipFill>
          <a:blip r:embed="rId3"/>
          <a:stretch>
            <a:fillRect/>
          </a:stretch>
        </p:blipFill>
        <p:spPr>
          <a:xfrm>
            <a:off x="348215" y="1739419"/>
            <a:ext cx="4968063" cy="42080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7CE93-978C-526B-BC4F-CD9D5824324C}"/>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E6235662-DB8B-66AD-535E-277404FCB4E9}"/>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F086CA6-B9D0-F2CF-BA68-EACE39D8594D}"/>
              </a:ext>
            </a:extLst>
          </p:cNvPr>
          <p:cNvSpPr/>
          <p:nvPr/>
        </p:nvSpPr>
        <p:spPr>
          <a:xfrm>
            <a:off x="2595617" y="782469"/>
            <a:ext cx="9538112"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1. </a:t>
            </a:r>
            <a:r>
              <a:rPr lang="ar-SA" sz="2400" b="1" kern="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مشاهدة الصحفي من الميدان</a:t>
            </a:r>
            <a:endParaRPr lang="en-US" sz="2400" kern="1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17" name="Graphic 21">
            <a:extLst>
              <a:ext uri="{FF2B5EF4-FFF2-40B4-BE49-F238E27FC236}">
                <a16:creationId xmlns:a16="http://schemas.microsoft.com/office/drawing/2014/main" id="{AB679F03-F9AF-D0D6-635D-1ED8036489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271" y="-77648"/>
            <a:ext cx="2305141" cy="1076343"/>
          </a:xfrm>
          <a:prstGeom prst="rect">
            <a:avLst/>
          </a:prstGeom>
        </p:spPr>
      </p:pic>
      <p:sp>
        <p:nvSpPr>
          <p:cNvPr id="4" name="TextBox 3">
            <a:extLst>
              <a:ext uri="{FF2B5EF4-FFF2-40B4-BE49-F238E27FC236}">
                <a16:creationId xmlns:a16="http://schemas.microsoft.com/office/drawing/2014/main" id="{22A38B75-E0FB-A7C6-0B8F-91F07E3D6FDF}"/>
              </a:ext>
            </a:extLst>
          </p:cNvPr>
          <p:cNvSpPr txBox="1"/>
          <p:nvPr/>
        </p:nvSpPr>
        <p:spPr>
          <a:xfrm>
            <a:off x="6035957" y="16586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3" name="TextBox 2">
            <a:extLst>
              <a:ext uri="{FF2B5EF4-FFF2-40B4-BE49-F238E27FC236}">
                <a16:creationId xmlns:a16="http://schemas.microsoft.com/office/drawing/2014/main" id="{BB574FB2-D3E8-F229-79F7-1D0D5C0C1EA9}"/>
              </a:ext>
            </a:extLst>
          </p:cNvPr>
          <p:cNvSpPr txBox="1"/>
          <p:nvPr/>
        </p:nvSpPr>
        <p:spPr>
          <a:xfrm>
            <a:off x="5092994" y="1780239"/>
            <a:ext cx="6658729" cy="4670317"/>
          </a:xfrm>
          <a:prstGeom prst="rect">
            <a:avLst/>
          </a:prstGeom>
          <a:noFill/>
        </p:spPr>
        <p:txBody>
          <a:bodyPr wrap="square">
            <a:spAutoFit/>
          </a:bodyPr>
          <a:lstStyle/>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تمثل مشاهدة الصحفي المباشرة للأحداث مصدرًا مهمًا للمعلومات الصحفية</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وتشمل المشاهدة الميدانية ملاحظات الصحفي والمعلومات التي يجمعها عن أحداث حية، مثل </a:t>
            </a: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التظاهرات والانتخابات والحوادث العامة</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إضافة إلى المعلومات التي يحصل عليها من علاقاته بالمصادر المحلية</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وي</a:t>
            </a:r>
            <a:r>
              <a:rPr lang="ar-EG"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تيح الحضور الميداني للصحفي الاقتراب من الحدث وفهم تفاصيله في سياقه المباشر</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24DB47EB-3540-8EA4-615F-3A45F77850A6}"/>
              </a:ext>
            </a:extLst>
          </p:cNvPr>
          <p:cNvPicPr>
            <a:picLocks noChangeAspect="1"/>
          </p:cNvPicPr>
          <p:nvPr/>
        </p:nvPicPr>
        <p:blipFill>
          <a:blip r:embed="rId3"/>
          <a:stretch>
            <a:fillRect/>
          </a:stretch>
        </p:blipFill>
        <p:spPr>
          <a:xfrm>
            <a:off x="223285" y="1780239"/>
            <a:ext cx="4591228" cy="45613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06259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D3BA2-0A5E-54E2-C62C-F3AF96B64B89}"/>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6F73FD92-3823-A5A0-0504-784031290C98}"/>
              </a:ext>
            </a:extLst>
          </p:cNvPr>
          <p:cNvSpPr/>
          <p:nvPr/>
        </p:nvSpPr>
        <p:spPr>
          <a:xfrm flipV="1">
            <a:off x="2653888" y="621315"/>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283811D-3ED2-F976-A6AB-09B299A00578}"/>
              </a:ext>
            </a:extLst>
          </p:cNvPr>
          <p:cNvSpPr/>
          <p:nvPr/>
        </p:nvSpPr>
        <p:spPr>
          <a:xfrm>
            <a:off x="2595617" y="720280"/>
            <a:ext cx="9538112"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2. </a:t>
            </a:r>
            <a:r>
              <a:rPr lang="ar-SA" sz="2400" b="1" kern="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وكالات الأنباء كمصدر للأخبار</a:t>
            </a:r>
            <a:endParaRPr lang="en-US" sz="2400" kern="1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17" name="Graphic 21">
            <a:extLst>
              <a:ext uri="{FF2B5EF4-FFF2-40B4-BE49-F238E27FC236}">
                <a16:creationId xmlns:a16="http://schemas.microsoft.com/office/drawing/2014/main" id="{7E28CBC5-E0AA-BAEF-0A11-E43AA1B6F4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271" y="-77648"/>
            <a:ext cx="2305141" cy="1076343"/>
          </a:xfrm>
          <a:prstGeom prst="rect">
            <a:avLst/>
          </a:prstGeom>
        </p:spPr>
      </p:pic>
      <p:sp>
        <p:nvSpPr>
          <p:cNvPr id="4" name="TextBox 3">
            <a:extLst>
              <a:ext uri="{FF2B5EF4-FFF2-40B4-BE49-F238E27FC236}">
                <a16:creationId xmlns:a16="http://schemas.microsoft.com/office/drawing/2014/main" id="{A0170DC1-F457-A617-4095-A08AE39010E7}"/>
              </a:ext>
            </a:extLst>
          </p:cNvPr>
          <p:cNvSpPr txBox="1"/>
          <p:nvPr/>
        </p:nvSpPr>
        <p:spPr>
          <a:xfrm>
            <a:off x="5918999" y="247659"/>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5" name="TextBox 4">
            <a:extLst>
              <a:ext uri="{FF2B5EF4-FFF2-40B4-BE49-F238E27FC236}">
                <a16:creationId xmlns:a16="http://schemas.microsoft.com/office/drawing/2014/main" id="{CA09D66D-51EE-B68C-CA49-A679B508B06E}"/>
              </a:ext>
            </a:extLst>
          </p:cNvPr>
          <p:cNvSpPr txBox="1"/>
          <p:nvPr/>
        </p:nvSpPr>
        <p:spPr>
          <a:xfrm>
            <a:off x="5918998" y="1912677"/>
            <a:ext cx="5811371" cy="4109138"/>
          </a:xfrm>
          <a:prstGeom prst="rect">
            <a:avLst/>
          </a:prstGeom>
          <a:noFill/>
        </p:spPr>
        <p:txBody>
          <a:bodyPr wrap="square">
            <a:spAutoFit/>
          </a:bodyPr>
          <a:lstStyle/>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ت</a:t>
            </a:r>
            <a:r>
              <a:rPr lang="ar-EG"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عد تقارير وكالات الأنباء المعتمدة من أبرز مصادر الأخبار وأكثرها موثوقية</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ومع ذلك، لا ينبغي أن يؤدي الاعتماد على الوكالة إلى إلغاء مسؤولية الصحفي عن التحقق؛ إذ يلزم مقارنة ما تقدمه الوكالة من أخبار بالمعلومات المتوفرة في السياقات المحلية</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وتزداد أهمية هذه المراجعة عندما يُعاد استخدام مادة الوكالة في صياغة خبر موجه إلى جمهور مختلف</a:t>
            </a:r>
            <a:r>
              <a:rPr lang="ar-EG"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a:t>
            </a:r>
            <a:r>
              <a:rPr lang="en-US" sz="12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356CF906-4736-B292-9742-5BC874F6D866}"/>
              </a:ext>
            </a:extLst>
          </p:cNvPr>
          <p:cNvPicPr>
            <a:picLocks noChangeAspect="1"/>
          </p:cNvPicPr>
          <p:nvPr/>
        </p:nvPicPr>
        <p:blipFill>
          <a:blip r:embed="rId3"/>
          <a:stretch>
            <a:fillRect/>
          </a:stretch>
        </p:blipFill>
        <p:spPr>
          <a:xfrm>
            <a:off x="241064" y="1912677"/>
            <a:ext cx="5309132" cy="39221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85432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6C038-7C51-F9CF-CEDE-DD6FF007C579}"/>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D167F2F-5501-1D9F-C4FA-0B7F93B3DA4C}"/>
              </a:ext>
            </a:extLst>
          </p:cNvPr>
          <p:cNvSpPr/>
          <p:nvPr/>
        </p:nvSpPr>
        <p:spPr>
          <a:xfrm flipV="1">
            <a:off x="2653888" y="621315"/>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25A30716-DF46-4C6B-9C66-87CD0EC86E65}"/>
              </a:ext>
            </a:extLst>
          </p:cNvPr>
          <p:cNvSpPr/>
          <p:nvPr/>
        </p:nvSpPr>
        <p:spPr>
          <a:xfrm>
            <a:off x="2595617" y="720280"/>
            <a:ext cx="9538112"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latin typeface="Calibri" panose="020F0502020204030204" pitchFamily="34" charset="0"/>
                <a:ea typeface="Times New Roman" panose="02020603050405020304" pitchFamily="18" charset="0"/>
                <a:cs typeface="Times New Roman" panose="02020603050405020304" pitchFamily="18" charset="0"/>
              </a:rPr>
              <a:t>3. </a:t>
            </a:r>
            <a:r>
              <a:rPr lang="ar-SA" sz="2400" b="1" kern="0" dirty="0">
                <a:latin typeface="Calibri" panose="020F0502020204030204" pitchFamily="34" charset="0"/>
                <a:ea typeface="Times New Roman" panose="02020603050405020304" pitchFamily="18" charset="0"/>
                <a:cs typeface="Times New Roman" panose="02020603050405020304" pitchFamily="18" charset="0"/>
              </a:rPr>
              <a:t>الإنترنت ووسائل التواصل الاجتماعي</a:t>
            </a:r>
            <a:endParaRPr lang="en-US" sz="1600" kern="100" dirty="0">
              <a:latin typeface="Calibri" panose="020F0502020204030204" pitchFamily="34" charset="0"/>
              <a:ea typeface="Calibri" panose="020F0502020204030204" pitchFamily="34" charset="0"/>
              <a:cs typeface="Arial" panose="020B0604020202020204" pitchFamily="34" charset="0"/>
            </a:endParaRPr>
          </a:p>
        </p:txBody>
      </p:sp>
      <p:pic>
        <p:nvPicPr>
          <p:cNvPr id="17" name="Graphic 21">
            <a:extLst>
              <a:ext uri="{FF2B5EF4-FFF2-40B4-BE49-F238E27FC236}">
                <a16:creationId xmlns:a16="http://schemas.microsoft.com/office/drawing/2014/main" id="{5A93E4BD-92F5-6D57-AF5C-A89612CDF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271" y="-77648"/>
            <a:ext cx="2305141" cy="1076343"/>
          </a:xfrm>
          <a:prstGeom prst="rect">
            <a:avLst/>
          </a:prstGeom>
        </p:spPr>
      </p:pic>
      <p:sp>
        <p:nvSpPr>
          <p:cNvPr id="4" name="TextBox 3">
            <a:extLst>
              <a:ext uri="{FF2B5EF4-FFF2-40B4-BE49-F238E27FC236}">
                <a16:creationId xmlns:a16="http://schemas.microsoft.com/office/drawing/2014/main" id="{8E2DE7CD-0858-E680-D36C-93130F2308F6}"/>
              </a:ext>
            </a:extLst>
          </p:cNvPr>
          <p:cNvSpPr txBox="1"/>
          <p:nvPr/>
        </p:nvSpPr>
        <p:spPr>
          <a:xfrm>
            <a:off x="5918999" y="247659"/>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3" name="TextBox 2">
            <a:extLst>
              <a:ext uri="{FF2B5EF4-FFF2-40B4-BE49-F238E27FC236}">
                <a16:creationId xmlns:a16="http://schemas.microsoft.com/office/drawing/2014/main" id="{72E0638C-0416-D00B-8C66-A3B0B79CEB2B}"/>
              </a:ext>
            </a:extLst>
          </p:cNvPr>
          <p:cNvSpPr txBox="1"/>
          <p:nvPr/>
        </p:nvSpPr>
        <p:spPr>
          <a:xfrm>
            <a:off x="5124893" y="1696216"/>
            <a:ext cx="6669271" cy="4116320"/>
          </a:xfrm>
          <a:prstGeom prst="rect">
            <a:avLst/>
          </a:prstGeom>
          <a:noFill/>
        </p:spPr>
        <p:txBody>
          <a:bodyPr wrap="square">
            <a:spAutoFit/>
          </a:bodyPr>
          <a:lstStyle/>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mj-cs"/>
              </a:rPr>
              <a:t>أصبحت مواقع الإنترنت ووسائل التواصل الاجتماعي تؤثر بصورة كبيرة في صناعة الأخبار</a:t>
            </a:r>
            <a:r>
              <a:rPr lang="en-US" sz="2400" kern="0" dirty="0">
                <a:solidFill>
                  <a:srgbClr val="002060"/>
                </a:solidFill>
                <a:effectLst/>
                <a:latin typeface="Times New Roman" panose="02020603050405020304" pitchFamily="18" charset="0"/>
                <a:ea typeface="Times New Roman" panose="02020603050405020304" pitchFamily="18" charset="0"/>
                <a:cs typeface="+mj-cs"/>
              </a:rPr>
              <a:t>.</a:t>
            </a:r>
            <a:endParaRPr lang="en-US" sz="2400" kern="100" dirty="0">
              <a:solidFill>
                <a:srgbClr val="002060"/>
              </a:solidFill>
              <a:effectLst/>
              <a:latin typeface="Calibri" panose="020F0502020204030204" pitchFamily="34" charset="0"/>
              <a:ea typeface="Calibri" panose="020F0502020204030204" pitchFamily="34" charset="0"/>
              <a:cs typeface="+mj-cs"/>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mj-cs"/>
              </a:rPr>
              <a:t>فهي توفر مصدرًا حيًا للمعلومات ووسيلة سريعة لنشرها، لكنها في الوقت نفسه بيئة خصبة لانتشار </a:t>
            </a:r>
            <a:r>
              <a:rPr lang="ar-SA" sz="2400" b="1" kern="0" dirty="0">
                <a:solidFill>
                  <a:srgbClr val="002060"/>
                </a:solidFill>
                <a:effectLst/>
                <a:latin typeface="Calibri" panose="020F0502020204030204" pitchFamily="34" charset="0"/>
                <a:ea typeface="Times New Roman" panose="02020603050405020304" pitchFamily="18" charset="0"/>
                <a:cs typeface="+mj-cs"/>
              </a:rPr>
              <a:t>المعلومات المغلوطة والمضللة</a:t>
            </a:r>
            <a:r>
              <a:rPr lang="en-US" sz="2400" kern="0" dirty="0">
                <a:solidFill>
                  <a:srgbClr val="002060"/>
                </a:solidFill>
                <a:effectLst/>
                <a:latin typeface="Times New Roman" panose="02020603050405020304" pitchFamily="18" charset="0"/>
                <a:ea typeface="Times New Roman" panose="02020603050405020304" pitchFamily="18" charset="0"/>
                <a:cs typeface="+mj-cs"/>
              </a:rPr>
              <a:t>.</a:t>
            </a:r>
            <a:endParaRPr lang="en-US" sz="2400" kern="100" dirty="0">
              <a:solidFill>
                <a:srgbClr val="002060"/>
              </a:solidFill>
              <a:effectLst/>
              <a:latin typeface="Calibri" panose="020F0502020204030204" pitchFamily="34" charset="0"/>
              <a:ea typeface="Calibri" panose="020F0502020204030204" pitchFamily="34" charset="0"/>
              <a:cs typeface="+mj-cs"/>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mj-cs"/>
              </a:rPr>
              <a:t>لذلك فإن استخدام المحتوى الرقمي كمصدر للخبر يتطلب قدرًا مرتفعًا من الاحتراز المهني، وعدم التعامل مع سرعة انتشار المعلومة باعتبارها دليلًا على صحتها</a:t>
            </a:r>
            <a:r>
              <a:rPr lang="en-US" sz="2400" kern="0" dirty="0">
                <a:solidFill>
                  <a:srgbClr val="002060"/>
                </a:solidFill>
                <a:effectLst/>
                <a:latin typeface="Times New Roman" panose="02020603050405020304" pitchFamily="18" charset="0"/>
                <a:ea typeface="Times New Roman" panose="02020603050405020304" pitchFamily="18" charset="0"/>
                <a:cs typeface="+mj-cs"/>
              </a:rPr>
              <a:t>.</a:t>
            </a:r>
            <a:endParaRPr lang="en-US" sz="2400" kern="100" dirty="0">
              <a:solidFill>
                <a:srgbClr val="002060"/>
              </a:solidFill>
              <a:effectLst/>
              <a:latin typeface="Calibri" panose="020F0502020204030204" pitchFamily="34" charset="0"/>
              <a:ea typeface="Calibri" panose="020F0502020204030204" pitchFamily="34" charset="0"/>
              <a:cs typeface="+mj-cs"/>
            </a:endParaRPr>
          </a:p>
        </p:txBody>
      </p:sp>
      <p:pic>
        <p:nvPicPr>
          <p:cNvPr id="2" name="Picture 1" descr="SOCIAL MEDIA CRACKDOWN IS A THREAT TO DIGITAL RIGHTS AND INTERNET FREEDOMS  : Unwanted Witness">
            <a:extLst>
              <a:ext uri="{FF2B5EF4-FFF2-40B4-BE49-F238E27FC236}">
                <a16:creationId xmlns:a16="http://schemas.microsoft.com/office/drawing/2014/main" id="{300B54FD-AA19-EB34-7949-B30073D8D255}"/>
              </a:ext>
            </a:extLst>
          </p:cNvPr>
          <p:cNvPicPr>
            <a:picLocks noChangeAspect="1"/>
          </p:cNvPicPr>
          <p:nvPr/>
        </p:nvPicPr>
        <p:blipFill>
          <a:blip r:embed="rId3"/>
          <a:stretch>
            <a:fillRect/>
          </a:stretch>
        </p:blipFill>
        <p:spPr>
          <a:xfrm>
            <a:off x="168075" y="1993657"/>
            <a:ext cx="4807962" cy="38280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510701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67E90E-ED2A-F7AB-59E2-623583C01E98}"/>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6A656FF6-DCF9-0D69-CEB7-8D896A9429BD}"/>
              </a:ext>
            </a:extLst>
          </p:cNvPr>
          <p:cNvSpPr/>
          <p:nvPr/>
        </p:nvSpPr>
        <p:spPr>
          <a:xfrm flipV="1">
            <a:off x="2653888" y="621315"/>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A5096C-8546-2E0F-FBCA-8D86B4AA7DCD}"/>
              </a:ext>
            </a:extLst>
          </p:cNvPr>
          <p:cNvSpPr/>
          <p:nvPr/>
        </p:nvSpPr>
        <p:spPr>
          <a:xfrm>
            <a:off x="2595617" y="720280"/>
            <a:ext cx="9538112"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lnSpc>
                <a:spcPct val="115000"/>
              </a:lnSpc>
              <a:spcAft>
                <a:spcPts val="800"/>
              </a:spcAft>
            </a:pPr>
            <a:r>
              <a:rPr lang="ar-EG" sz="2400" b="1" kern="0" dirty="0">
                <a:latin typeface="Calibri" panose="020F0502020204030204" pitchFamily="34" charset="0"/>
                <a:ea typeface="Calibri" panose="020F0502020204030204" pitchFamily="34" charset="0"/>
                <a:cs typeface="Times New Roman" panose="02020603050405020304" pitchFamily="18" charset="0"/>
              </a:rPr>
              <a:t>4. </a:t>
            </a:r>
            <a:r>
              <a:rPr lang="ar-SA" sz="2400" b="1" kern="0" dirty="0">
                <a:ea typeface="Times New Roman" panose="02020603050405020304" pitchFamily="18" charset="0"/>
                <a:cs typeface="Times New Roman" panose="02020603050405020304" pitchFamily="18" charset="0"/>
              </a:rPr>
              <a:t>البيانات الرسمية كمصدر للخبر</a:t>
            </a:r>
            <a:endParaRPr lang="en-US" sz="2400" kern="100" dirty="0">
              <a:latin typeface="Calibri" panose="020F0502020204030204" pitchFamily="34" charset="0"/>
              <a:ea typeface="Calibri" panose="020F0502020204030204" pitchFamily="34" charset="0"/>
              <a:cs typeface="Arial" panose="020B0604020202020204" pitchFamily="34" charset="0"/>
            </a:endParaRPr>
          </a:p>
        </p:txBody>
      </p:sp>
      <p:pic>
        <p:nvPicPr>
          <p:cNvPr id="17" name="Graphic 21">
            <a:extLst>
              <a:ext uri="{FF2B5EF4-FFF2-40B4-BE49-F238E27FC236}">
                <a16:creationId xmlns:a16="http://schemas.microsoft.com/office/drawing/2014/main" id="{E64E300B-2861-7A03-96C1-5500C77245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8271" y="-77648"/>
            <a:ext cx="2305141" cy="1076343"/>
          </a:xfrm>
          <a:prstGeom prst="rect">
            <a:avLst/>
          </a:prstGeom>
        </p:spPr>
      </p:pic>
      <p:sp>
        <p:nvSpPr>
          <p:cNvPr id="4" name="TextBox 3">
            <a:extLst>
              <a:ext uri="{FF2B5EF4-FFF2-40B4-BE49-F238E27FC236}">
                <a16:creationId xmlns:a16="http://schemas.microsoft.com/office/drawing/2014/main" id="{654A9E6E-92AC-4A57-DAEA-0571F0693C25}"/>
              </a:ext>
            </a:extLst>
          </p:cNvPr>
          <p:cNvSpPr txBox="1"/>
          <p:nvPr/>
        </p:nvSpPr>
        <p:spPr>
          <a:xfrm>
            <a:off x="5918999" y="247659"/>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5" name="TextBox 4">
            <a:extLst>
              <a:ext uri="{FF2B5EF4-FFF2-40B4-BE49-F238E27FC236}">
                <a16:creationId xmlns:a16="http://schemas.microsoft.com/office/drawing/2014/main" id="{9D0BC03F-F5C5-85F0-92EF-884B4C435912}"/>
              </a:ext>
            </a:extLst>
          </p:cNvPr>
          <p:cNvSpPr txBox="1"/>
          <p:nvPr/>
        </p:nvSpPr>
        <p:spPr>
          <a:xfrm>
            <a:off x="3923414" y="1761883"/>
            <a:ext cx="7934547" cy="4116320"/>
          </a:xfrm>
          <a:prstGeom prst="rect">
            <a:avLst/>
          </a:prstGeom>
          <a:noFill/>
        </p:spPr>
        <p:txBody>
          <a:bodyPr wrap="square">
            <a:spAutoFit/>
          </a:bodyPr>
          <a:lstStyle/>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يمكن للصحفي الاستناد إلى البيانات الرسمية الصادرة عن أقسام العلاقات العامة والإعلام في المؤسسات العامة والخاصة</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وتشمل هذه المواد </a:t>
            </a: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المراسيم والتقارير الرسمية والقرارات السيادية والتقارير السنوية للشركات والمنظمات والبيانات الإعلامية</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وقد توفر هذه البيانات معلومات مهمة لصياغة أخبار محددة، إلا أن صفة "الرسمية" لا تعني التعامل معها باعتبارها مسلّمات؛ إذ ينبغي التحقق منها ومراعاة سياق صدورها</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Picture 1" descr="أهمية إدارة العلاقات العامة وتأثيرها في المؤسسات | أكاديمية اعمل بيزنس">
            <a:extLst>
              <a:ext uri="{FF2B5EF4-FFF2-40B4-BE49-F238E27FC236}">
                <a16:creationId xmlns:a16="http://schemas.microsoft.com/office/drawing/2014/main" id="{FA2B8A58-5DC5-E80F-60C9-2E64E69F9240}"/>
              </a:ext>
            </a:extLst>
          </p:cNvPr>
          <p:cNvPicPr>
            <a:picLocks noChangeAspect="1"/>
          </p:cNvPicPr>
          <p:nvPr/>
        </p:nvPicPr>
        <p:blipFill>
          <a:blip r:embed="rId3"/>
          <a:stretch>
            <a:fillRect/>
          </a:stretch>
        </p:blipFill>
        <p:spPr>
          <a:xfrm>
            <a:off x="206619" y="1672044"/>
            <a:ext cx="3323391" cy="44656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541936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0B177-5732-890C-14E0-94ACC9AEC8A2}"/>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CA7E5D35-BBD3-AEC9-396E-7062F120C455}"/>
              </a:ext>
            </a:extLst>
          </p:cNvPr>
          <p:cNvSpPr/>
          <p:nvPr/>
        </p:nvSpPr>
        <p:spPr>
          <a:xfrm flipV="1">
            <a:off x="2653888" y="419673"/>
            <a:ext cx="9538112" cy="52908"/>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0B34BD9-9193-FB1E-9D4D-7D57A52B32F3}"/>
              </a:ext>
            </a:extLst>
          </p:cNvPr>
          <p:cNvSpPr/>
          <p:nvPr/>
        </p:nvSpPr>
        <p:spPr>
          <a:xfrm>
            <a:off x="255181" y="2923744"/>
            <a:ext cx="4976037" cy="622554"/>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solidFill>
                  <a:schemeClr val="bg1"/>
                </a:solidFill>
                <a:latin typeface="Times New Roman" panose="02020603050405020304" pitchFamily="18" charset="0"/>
                <a:ea typeface="Times New Roman" panose="02020603050405020304" pitchFamily="18" charset="0"/>
              </a:rPr>
              <a:t>لماذا نهتم بصياغة الأخبار؟</a:t>
            </a:r>
            <a:endParaRPr lang="en-US" sz="2400" dirty="0">
              <a:solidFill>
                <a:schemeClr val="bg1"/>
              </a:solidFill>
              <a:latin typeface="Times New Roman" panose="02020603050405020304" pitchFamily="18" charset="0"/>
              <a:ea typeface="Times New Roman" panose="02020603050405020304" pitchFamily="18" charset="0"/>
            </a:endParaRPr>
          </a:p>
        </p:txBody>
      </p:sp>
      <p:pic>
        <p:nvPicPr>
          <p:cNvPr id="17" name="Graphic 21">
            <a:extLst>
              <a:ext uri="{FF2B5EF4-FFF2-40B4-BE49-F238E27FC236}">
                <a16:creationId xmlns:a16="http://schemas.microsoft.com/office/drawing/2014/main" id="{B43E1F1E-C739-4F3D-09E0-09B909073F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0582"/>
            <a:ext cx="2305141" cy="1076343"/>
          </a:xfrm>
          <a:prstGeom prst="rect">
            <a:avLst/>
          </a:prstGeom>
        </p:spPr>
      </p:pic>
      <p:pic>
        <p:nvPicPr>
          <p:cNvPr id="9" name="Picture 8" descr="MA in Mass Communication | Digital Journalism and Social Media">
            <a:extLst>
              <a:ext uri="{FF2B5EF4-FFF2-40B4-BE49-F238E27FC236}">
                <a16:creationId xmlns:a16="http://schemas.microsoft.com/office/drawing/2014/main" id="{C5955A34-AC33-0BF6-BB64-C222546EE160}"/>
              </a:ext>
            </a:extLst>
          </p:cNvPr>
          <p:cNvPicPr>
            <a:picLocks noChangeAspect="1"/>
          </p:cNvPicPr>
          <p:nvPr/>
        </p:nvPicPr>
        <p:blipFill>
          <a:blip r:embed="rId3"/>
          <a:stretch>
            <a:fillRect/>
          </a:stretch>
        </p:blipFill>
        <p:spPr>
          <a:xfrm>
            <a:off x="5608214" y="1597560"/>
            <a:ext cx="6012252" cy="38974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304989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00FFF6-62B1-B026-ACBE-BCD02F31F2F9}"/>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1F0C530C-FC40-5577-2A6B-40C610798932}"/>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85E06544-4AE7-A157-57C3-4D0E04AD3B97}"/>
              </a:ext>
            </a:extLst>
          </p:cNvPr>
          <p:cNvSpPr/>
          <p:nvPr/>
        </p:nvSpPr>
        <p:spPr>
          <a:xfrm>
            <a:off x="2653888" y="658382"/>
            <a:ext cx="9421571" cy="62255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Times New Roman" panose="02020603050405020304" pitchFamily="18" charset="0"/>
                <a:ea typeface="Times New Roman" panose="02020603050405020304" pitchFamily="18" charset="0"/>
              </a:rPr>
              <a:t>📚لماذا نهتم بصياغة الأخبار؟</a:t>
            </a:r>
            <a:r>
              <a:rPr lang="ar-EG" sz="2400" b="1" dirty="0">
                <a:latin typeface="Times New Roman" panose="02020603050405020304" pitchFamily="18" charset="0"/>
                <a:ea typeface="Times New Roman" panose="02020603050405020304" pitchFamily="18" charset="0"/>
              </a:rPr>
              <a:t>..</a:t>
            </a:r>
            <a:endParaRPr lang="en-US" sz="2400" dirty="0">
              <a:latin typeface="Times New Roman" panose="02020603050405020304" pitchFamily="18" charset="0"/>
              <a:ea typeface="Times New Roman" panose="02020603050405020304" pitchFamily="18" charset="0"/>
            </a:endParaRPr>
          </a:p>
        </p:txBody>
      </p:sp>
      <p:pic>
        <p:nvPicPr>
          <p:cNvPr id="17" name="Graphic 21">
            <a:extLst>
              <a:ext uri="{FF2B5EF4-FFF2-40B4-BE49-F238E27FC236}">
                <a16:creationId xmlns:a16="http://schemas.microsoft.com/office/drawing/2014/main" id="{3A1533D0-2F76-3F8D-5EDE-F2BD11F484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0582"/>
            <a:ext cx="2305141" cy="1076343"/>
          </a:xfrm>
          <a:prstGeom prst="rect">
            <a:avLst/>
          </a:prstGeom>
        </p:spPr>
      </p:pic>
      <p:sp>
        <p:nvSpPr>
          <p:cNvPr id="4" name="TextBox 3">
            <a:extLst>
              <a:ext uri="{FF2B5EF4-FFF2-40B4-BE49-F238E27FC236}">
                <a16:creationId xmlns:a16="http://schemas.microsoft.com/office/drawing/2014/main" id="{99E50131-40A4-4087-F871-AEB7587D9BEF}"/>
              </a:ext>
            </a:extLst>
          </p:cNvPr>
          <p:cNvSpPr txBox="1"/>
          <p:nvPr/>
        </p:nvSpPr>
        <p:spPr>
          <a:xfrm>
            <a:off x="5977687" y="16586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3" name="TextBox 2">
            <a:extLst>
              <a:ext uri="{FF2B5EF4-FFF2-40B4-BE49-F238E27FC236}">
                <a16:creationId xmlns:a16="http://schemas.microsoft.com/office/drawing/2014/main" id="{245F8BCD-BF2D-4A04-D38F-6087AA3AC8F1}"/>
              </a:ext>
            </a:extLst>
          </p:cNvPr>
          <p:cNvSpPr txBox="1"/>
          <p:nvPr/>
        </p:nvSpPr>
        <p:spPr>
          <a:xfrm>
            <a:off x="5305647" y="1577270"/>
            <a:ext cx="6520416" cy="2795958"/>
          </a:xfrm>
          <a:prstGeom prst="rect">
            <a:avLst/>
          </a:prstGeom>
          <a:noFill/>
        </p:spPr>
        <p:txBody>
          <a:bodyPr wrap="square">
            <a:spAutoFit/>
          </a:bodyPr>
          <a:lstStyle/>
          <a:p>
            <a:pPr marL="0" marR="0" algn="justLow" rtl="1">
              <a:lnSpc>
                <a:spcPct val="150000"/>
              </a:lnSpc>
              <a:buNone/>
            </a:pPr>
            <a:r>
              <a:rPr lang="ar-SA" sz="2400" dirty="0">
                <a:solidFill>
                  <a:srgbClr val="002060"/>
                </a:solidFill>
                <a:effectLst/>
                <a:latin typeface="Times New Roman" panose="02020603050405020304" pitchFamily="18" charset="0"/>
                <a:ea typeface="Times New Roman" panose="02020603050405020304" pitchFamily="18" charset="0"/>
                <a:cs typeface="+mj-cs"/>
              </a:rPr>
              <a:t>لأن نقل الخبر ليس مجرد نقل للمعلومة كما هي موجودة في المصادر المختلفة، بل هو عملية واعية ومنضبطة تهدف إلى تقديم المحتوى الخبري بأسلوب مفهوم للجمهور المستهدف وفي قالب مشوق، مع مراعاة الصدق والمصداقية والدقة والمعايير المهنية والأخلاقية في المؤسسة الصحفية</a:t>
            </a:r>
            <a:r>
              <a:rPr lang="en-US" sz="2400" dirty="0">
                <a:solidFill>
                  <a:srgbClr val="002060"/>
                </a:solidFill>
                <a:effectLst/>
                <a:latin typeface="Times New Roman" panose="02020603050405020304" pitchFamily="18" charset="0"/>
                <a:ea typeface="Times New Roman" panose="02020603050405020304" pitchFamily="18" charset="0"/>
                <a:cs typeface="+mj-cs"/>
              </a:rPr>
              <a:t>.</a:t>
            </a:r>
          </a:p>
        </p:txBody>
      </p:sp>
      <p:pic>
        <p:nvPicPr>
          <p:cNvPr id="2" name="Picture 1" descr="News editor Images - Free Download on Magnific (formerly Freepik)">
            <a:extLst>
              <a:ext uri="{FF2B5EF4-FFF2-40B4-BE49-F238E27FC236}">
                <a16:creationId xmlns:a16="http://schemas.microsoft.com/office/drawing/2014/main" id="{D29ACA19-0C39-46A3-AE8E-DD2AEB5E01DC}"/>
              </a:ext>
            </a:extLst>
          </p:cNvPr>
          <p:cNvPicPr>
            <a:picLocks noChangeAspect="1"/>
          </p:cNvPicPr>
          <p:nvPr/>
        </p:nvPicPr>
        <p:blipFill>
          <a:blip r:embed="rId3"/>
          <a:stretch>
            <a:fillRect/>
          </a:stretch>
        </p:blipFill>
        <p:spPr>
          <a:xfrm>
            <a:off x="133313" y="1706345"/>
            <a:ext cx="5172334" cy="41628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53998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0332B-0B42-231A-534F-A5EE1B7F7560}"/>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2B8BC335-0EF0-4BF9-6A8C-88FEA3F2840F}"/>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BE54B21-162A-3F2B-44CC-403E8BD7987A}"/>
              </a:ext>
            </a:extLst>
          </p:cNvPr>
          <p:cNvSpPr/>
          <p:nvPr/>
        </p:nvSpPr>
        <p:spPr>
          <a:xfrm>
            <a:off x="2653888" y="658382"/>
            <a:ext cx="9421571" cy="622554"/>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kern="0" dirty="0">
                <a:solidFill>
                  <a:prstClr val="black"/>
                </a:solidFill>
                <a:latin typeface="Calibri" panose="020F0502020204030204" pitchFamily="34" charset="0"/>
                <a:cs typeface="Calibri" panose="020F0502020204030204" pitchFamily="34" charset="0"/>
              </a:rPr>
              <a:t>📚 </a:t>
            </a:r>
            <a:r>
              <a:rPr lang="ar-SA" sz="2400" b="1" kern="0" dirty="0">
                <a:solidFill>
                  <a:schemeClr val="bg1"/>
                </a:solidFill>
                <a:latin typeface="Calibri" panose="020F0502020204030204" pitchFamily="34" charset="0"/>
                <a:ea typeface="Times New Roman" panose="02020603050405020304" pitchFamily="18" charset="0"/>
              </a:rPr>
              <a:t>عند التفكير بالصياغة الصحفية للأخبار ينبغي التنبه إلى النقاط الآتية</a:t>
            </a:r>
            <a:r>
              <a:rPr lang="ar-EG" sz="2400" b="1" kern="0" dirty="0">
                <a:solidFill>
                  <a:schemeClr val="bg1"/>
                </a:solidFill>
                <a:latin typeface="Calibri" panose="020F0502020204030204" pitchFamily="34" charset="0"/>
                <a:ea typeface="Times New Roman" panose="02020603050405020304" pitchFamily="18" charset="0"/>
              </a:rPr>
              <a:t>..</a:t>
            </a:r>
            <a:endParaRPr lang="en-US" sz="2400" b="1" kern="1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17" name="Graphic 21">
            <a:extLst>
              <a:ext uri="{FF2B5EF4-FFF2-40B4-BE49-F238E27FC236}">
                <a16:creationId xmlns:a16="http://schemas.microsoft.com/office/drawing/2014/main" id="{FDC38229-F2F1-78B6-2715-F722138EBA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200582"/>
            <a:ext cx="2305141" cy="1076343"/>
          </a:xfrm>
          <a:prstGeom prst="rect">
            <a:avLst/>
          </a:prstGeom>
        </p:spPr>
      </p:pic>
      <p:sp>
        <p:nvSpPr>
          <p:cNvPr id="4" name="TextBox 3">
            <a:extLst>
              <a:ext uri="{FF2B5EF4-FFF2-40B4-BE49-F238E27FC236}">
                <a16:creationId xmlns:a16="http://schemas.microsoft.com/office/drawing/2014/main" id="{15D13194-DD23-539A-A865-DEC94A6E09CF}"/>
              </a:ext>
            </a:extLst>
          </p:cNvPr>
          <p:cNvSpPr txBox="1"/>
          <p:nvPr/>
        </p:nvSpPr>
        <p:spPr>
          <a:xfrm>
            <a:off x="5977687" y="165867"/>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5" name="TextBox 4">
            <a:extLst>
              <a:ext uri="{FF2B5EF4-FFF2-40B4-BE49-F238E27FC236}">
                <a16:creationId xmlns:a16="http://schemas.microsoft.com/office/drawing/2014/main" id="{E806E76C-4988-1FCF-731A-5B19FF8C7CFF}"/>
              </a:ext>
            </a:extLst>
          </p:cNvPr>
          <p:cNvSpPr txBox="1"/>
          <p:nvPr/>
        </p:nvSpPr>
        <p:spPr>
          <a:xfrm>
            <a:off x="1050851" y="1275871"/>
            <a:ext cx="10685719" cy="5386090"/>
          </a:xfrm>
          <a:prstGeom prst="rect">
            <a:avLst/>
          </a:prstGeom>
          <a:noFill/>
        </p:spPr>
        <p:txBody>
          <a:bodyPr wrap="square">
            <a:spAutoFit/>
          </a:bodyPr>
          <a:lstStyle/>
          <a:p>
            <a:pPr marL="0" marR="0" algn="justLow" rtl="1">
              <a:spcAft>
                <a:spcPts val="800"/>
              </a:spcAft>
              <a:buNone/>
            </a:pPr>
            <a:br>
              <a:rPr lang="ar-SA" sz="2400" kern="0" dirty="0">
                <a:solidFill>
                  <a:srgbClr val="002060"/>
                </a:solidFill>
                <a:effectLst/>
                <a:latin typeface="Calibri" panose="020F0502020204030204" pitchFamily="34" charset="0"/>
                <a:ea typeface="Times New Roman" panose="02020603050405020304" pitchFamily="18" charset="0"/>
                <a:cs typeface="+mj-cs"/>
              </a:rPr>
            </a:br>
            <a:r>
              <a:rPr lang="ar-EG" sz="2400" kern="100" dirty="0">
                <a:solidFill>
                  <a:srgbClr val="002060"/>
                </a:solidFill>
                <a:latin typeface="Calibri" panose="020F0502020204030204" pitchFamily="34" charset="0"/>
                <a:ea typeface="Times New Roman" panose="02020603050405020304" pitchFamily="18" charset="0"/>
                <a:cs typeface="+mj-cs"/>
              </a:rPr>
              <a:t>1) </a:t>
            </a:r>
            <a:r>
              <a:rPr lang="ar-SA" sz="2400" b="1" kern="0" dirty="0">
                <a:solidFill>
                  <a:srgbClr val="002060"/>
                </a:solidFill>
                <a:effectLst/>
                <a:latin typeface="Calibri" panose="020F0502020204030204" pitchFamily="34" charset="0"/>
                <a:ea typeface="Times New Roman" panose="02020603050405020304" pitchFamily="18" charset="0"/>
                <a:cs typeface="+mj-cs"/>
              </a:rPr>
              <a:t>الصياغة الأصلية من المصدر قد لا تناسب الجمهور أو المؤسسة الصحفية:</a:t>
            </a:r>
            <a:endParaRPr lang="en-US" sz="2400" kern="100" dirty="0">
              <a:solidFill>
                <a:srgbClr val="002060"/>
              </a:solidFill>
              <a:effectLst/>
              <a:latin typeface="Calibri" panose="020F0502020204030204" pitchFamily="34" charset="0"/>
              <a:ea typeface="Calibri" panose="020F0502020204030204" pitchFamily="34" charset="0"/>
              <a:cs typeface="+mj-cs"/>
            </a:endParaRPr>
          </a:p>
          <a:p>
            <a:pPr marL="457200" marR="0" algn="justLow" rtl="1">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mj-cs"/>
              </a:rPr>
              <a:t>فالأخبار أو التقارير التي تُصاغ لجمهور معيّن (كالتقارير السنوية للشركات) أو لجمهور واسع (كأنباء الوكالات الدولية)، قد لا تناسب صياغتها جمهور مؤسستك الصحفية وقد لا تؤدي المصلحة التي تتوخاها.</a:t>
            </a:r>
            <a:endParaRPr lang="en-US" sz="2400" kern="100" dirty="0">
              <a:solidFill>
                <a:srgbClr val="002060"/>
              </a:solidFill>
              <a:effectLst/>
              <a:latin typeface="Calibri" panose="020F0502020204030204" pitchFamily="34" charset="0"/>
              <a:ea typeface="Calibri" panose="020F0502020204030204" pitchFamily="34" charset="0"/>
              <a:cs typeface="+mj-cs"/>
            </a:endParaRPr>
          </a:p>
          <a:p>
            <a:pPr marR="0" lvl="0" algn="justLow" rtl="1">
              <a:spcAft>
                <a:spcPts val="800"/>
              </a:spcAft>
              <a:buSzPts val="1000"/>
              <a:tabLst>
                <a:tab pos="457200" algn="l"/>
              </a:tabLst>
            </a:pPr>
            <a:r>
              <a:rPr lang="ar-EG" sz="2400" b="1" kern="0" dirty="0">
                <a:solidFill>
                  <a:srgbClr val="002060"/>
                </a:solidFill>
                <a:latin typeface="Calibri" panose="020F0502020204030204" pitchFamily="34" charset="0"/>
                <a:ea typeface="Times New Roman" panose="02020603050405020304" pitchFamily="18" charset="0"/>
                <a:cs typeface="+mj-cs"/>
              </a:rPr>
              <a:t>2) </a:t>
            </a:r>
            <a:r>
              <a:rPr lang="ar-SA" sz="2400" b="1" kern="0" dirty="0">
                <a:solidFill>
                  <a:srgbClr val="002060"/>
                </a:solidFill>
                <a:effectLst/>
                <a:latin typeface="Calibri" panose="020F0502020204030204" pitchFamily="34" charset="0"/>
                <a:ea typeface="Times New Roman" panose="02020603050405020304" pitchFamily="18" charset="0"/>
                <a:cs typeface="+mj-cs"/>
              </a:rPr>
              <a:t>الصياغة الأصلية قد تخدم أهدافاً دعائية:</a:t>
            </a:r>
            <a:endParaRPr lang="en-US" sz="2400" kern="100" dirty="0">
              <a:solidFill>
                <a:srgbClr val="002060"/>
              </a:solidFill>
              <a:effectLst/>
              <a:latin typeface="Calibri" panose="020F0502020204030204" pitchFamily="34" charset="0"/>
              <a:ea typeface="Calibri" panose="020F0502020204030204" pitchFamily="34" charset="0"/>
              <a:cs typeface="+mj-cs"/>
            </a:endParaRPr>
          </a:p>
          <a:p>
            <a:pPr marL="457200" marR="0" algn="justLow" rtl="1">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mj-cs"/>
              </a:rPr>
              <a:t>تُبنى صياغة بعض الأخبار والمعلومات الخبرية لخدمة مصلحة أو سردية أو بروباغندا محددة وعلى حساب الرسالة الصحفية المهنية. </a:t>
            </a:r>
            <a:endParaRPr lang="en-US" sz="2400" kern="100" dirty="0">
              <a:solidFill>
                <a:srgbClr val="002060"/>
              </a:solidFill>
              <a:effectLst/>
              <a:latin typeface="Calibri" panose="020F0502020204030204" pitchFamily="34" charset="0"/>
              <a:ea typeface="Calibri" panose="020F0502020204030204" pitchFamily="34" charset="0"/>
              <a:cs typeface="+mj-cs"/>
            </a:endParaRPr>
          </a:p>
          <a:p>
            <a:pPr marR="0" lvl="0" algn="justLow" rtl="1">
              <a:spcAft>
                <a:spcPts val="800"/>
              </a:spcAft>
              <a:buSzPts val="1000"/>
              <a:tabLst>
                <a:tab pos="457200" algn="l"/>
              </a:tabLst>
            </a:pPr>
            <a:r>
              <a:rPr lang="ar-EG" sz="2400" b="1" kern="0" dirty="0">
                <a:solidFill>
                  <a:srgbClr val="002060"/>
                </a:solidFill>
                <a:effectLst/>
                <a:latin typeface="Calibri" panose="020F0502020204030204" pitchFamily="34" charset="0"/>
                <a:ea typeface="Times New Roman" panose="02020603050405020304" pitchFamily="18" charset="0"/>
                <a:cs typeface="+mj-cs"/>
              </a:rPr>
              <a:t>3) </a:t>
            </a:r>
            <a:r>
              <a:rPr lang="ar-SA" sz="2400" b="1" kern="0" dirty="0">
                <a:solidFill>
                  <a:srgbClr val="002060"/>
                </a:solidFill>
                <a:effectLst/>
                <a:latin typeface="Calibri" panose="020F0502020204030204" pitchFamily="34" charset="0"/>
                <a:ea typeface="Times New Roman" panose="02020603050405020304" pitchFamily="18" charset="0"/>
                <a:cs typeface="+mj-cs"/>
              </a:rPr>
              <a:t>التزام الصياغة الأصلية العامة يعني غياب التميز وضياع الهوية الصحفية:</a:t>
            </a:r>
            <a:endParaRPr lang="en-US" sz="2400" kern="100" dirty="0">
              <a:solidFill>
                <a:srgbClr val="002060"/>
              </a:solidFill>
              <a:effectLst/>
              <a:latin typeface="Calibri" panose="020F0502020204030204" pitchFamily="34" charset="0"/>
              <a:ea typeface="Calibri" panose="020F0502020204030204" pitchFamily="34" charset="0"/>
              <a:cs typeface="+mj-cs"/>
            </a:endParaRPr>
          </a:p>
          <a:p>
            <a:pPr marL="457200" marR="0" algn="justLow" rtl="1">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mj-cs"/>
              </a:rPr>
              <a:t>فالأخبار التي تنتشر بسهولة وتكون متاحة للجميع بصياغة موحّدة أو شديدة التشابه، تعني قتل القيمة التنافسية وإلغاء التمايز بين المؤسسات الصحفية المختلفة وقتل صوت الصحفي، لذا يظل الخبر الأفضل هو ذلك الذي تتفرد به المؤسسة الصحفية بالبحث عن تفاصيله وزوايا معالجته المختلفة وتقديمه بصياغة حيوية ملائمة.</a:t>
            </a:r>
            <a:endParaRPr lang="en-US" sz="2400" kern="100" dirty="0">
              <a:solidFill>
                <a:srgbClr val="002060"/>
              </a:solidFill>
              <a:effectLst/>
              <a:latin typeface="Calibri" panose="020F0502020204030204" pitchFamily="34" charset="0"/>
              <a:ea typeface="Calibri" panose="020F0502020204030204" pitchFamily="34" charset="0"/>
              <a:cs typeface="+mj-cs"/>
            </a:endParaRPr>
          </a:p>
          <a:p>
            <a:pPr marL="0" marR="0" algn="just" rtl="1">
              <a:buNone/>
            </a:pPr>
            <a:r>
              <a:rPr lang="en-US" sz="1600" dirty="0">
                <a:effectLst/>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42590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7F0689-6EF1-BA1B-60D5-A4B0499178DD}"/>
            </a:ext>
          </a:extLst>
        </p:cNvPr>
        <p:cNvGrpSpPr/>
        <p:nvPr/>
      </p:nvGrpSpPr>
      <p:grpSpPr>
        <a:xfrm>
          <a:off x="0" y="0"/>
          <a:ext cx="0" cy="0"/>
          <a:chOff x="0" y="0"/>
          <a:chExt cx="0" cy="0"/>
        </a:xfrm>
      </p:grpSpPr>
      <p:pic>
        <p:nvPicPr>
          <p:cNvPr id="17" name="Graphic 21">
            <a:extLst>
              <a:ext uri="{FF2B5EF4-FFF2-40B4-BE49-F238E27FC236}">
                <a16:creationId xmlns:a16="http://schemas.microsoft.com/office/drawing/2014/main" id="{783E9910-EDCA-11CC-4B55-7E6EB3E65A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5916"/>
            <a:ext cx="2305141" cy="1076343"/>
          </a:xfrm>
          <a:prstGeom prst="rect">
            <a:avLst/>
          </a:prstGeom>
        </p:spPr>
      </p:pic>
      <p:pic>
        <p:nvPicPr>
          <p:cNvPr id="8" name="Picture 7">
            <a:extLst>
              <a:ext uri="{FF2B5EF4-FFF2-40B4-BE49-F238E27FC236}">
                <a16:creationId xmlns:a16="http://schemas.microsoft.com/office/drawing/2014/main" id="{C7AC058E-D984-74B0-0B5B-73706F8655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100710">
            <a:off x="7524908" y="1466106"/>
            <a:ext cx="3796501" cy="3554835"/>
          </a:xfrm>
          <a:prstGeom prst="rect">
            <a:avLst/>
          </a:prstGeom>
        </p:spPr>
      </p:pic>
      <p:sp>
        <p:nvSpPr>
          <p:cNvPr id="9" name="Rectangle: Diagonal Corners Rounded 8">
            <a:extLst>
              <a:ext uri="{FF2B5EF4-FFF2-40B4-BE49-F238E27FC236}">
                <a16:creationId xmlns:a16="http://schemas.microsoft.com/office/drawing/2014/main" id="{DBC443BC-58DE-A056-C900-92F976890F25}"/>
              </a:ext>
            </a:extLst>
          </p:cNvPr>
          <p:cNvSpPr/>
          <p:nvPr/>
        </p:nvSpPr>
        <p:spPr>
          <a:xfrm>
            <a:off x="764396" y="2641320"/>
            <a:ext cx="6404500" cy="1711842"/>
          </a:xfrm>
          <a:prstGeom prst="round2DiagRect">
            <a:avLst/>
          </a:prstGeom>
          <a:solidFill>
            <a:schemeClr val="accent5">
              <a:lumMod val="7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800" b="1" dirty="0"/>
              <a:t>      القيم الإخبارية... </a:t>
            </a:r>
          </a:p>
          <a:p>
            <a:pPr algn="ctr"/>
            <a:r>
              <a:rPr lang="en-US" sz="2800" b="1" dirty="0">
                <a:latin typeface="Times New Roman" panose="02020603050405020304" pitchFamily="18" charset="0"/>
                <a:cs typeface="Times New Roman" panose="02020603050405020304" pitchFamily="18" charset="0"/>
              </a:rPr>
              <a:t>News Values   </a:t>
            </a:r>
          </a:p>
        </p:txBody>
      </p:sp>
      <p:grpSp>
        <p:nvGrpSpPr>
          <p:cNvPr id="10" name="Google Shape;7905;p57">
            <a:extLst>
              <a:ext uri="{FF2B5EF4-FFF2-40B4-BE49-F238E27FC236}">
                <a16:creationId xmlns:a16="http://schemas.microsoft.com/office/drawing/2014/main" id="{3B163741-E9F4-99B5-2417-719CCA0A1B41}"/>
              </a:ext>
            </a:extLst>
          </p:cNvPr>
          <p:cNvGrpSpPr/>
          <p:nvPr/>
        </p:nvGrpSpPr>
        <p:grpSpPr>
          <a:xfrm>
            <a:off x="1244010" y="3125972"/>
            <a:ext cx="723013" cy="696432"/>
            <a:chOff x="-1333975" y="2365850"/>
            <a:chExt cx="292225" cy="293575"/>
          </a:xfrm>
          <a:solidFill>
            <a:schemeClr val="bg1"/>
          </a:solidFill>
        </p:grpSpPr>
        <p:sp>
          <p:nvSpPr>
            <p:cNvPr id="11" name="Google Shape;7906;p57">
              <a:extLst>
                <a:ext uri="{FF2B5EF4-FFF2-40B4-BE49-F238E27FC236}">
                  <a16:creationId xmlns:a16="http://schemas.microsoft.com/office/drawing/2014/main" id="{CF594B8F-2674-CC0C-DC78-5570FD16792B}"/>
                </a:ext>
              </a:extLst>
            </p:cNvPr>
            <p:cNvSpPr/>
            <p:nvPr/>
          </p:nvSpPr>
          <p:spPr>
            <a:xfrm>
              <a:off x="-1285150" y="2365850"/>
              <a:ext cx="191225" cy="293575"/>
            </a:xfrm>
            <a:custGeom>
              <a:avLst/>
              <a:gdLst/>
              <a:ahLst/>
              <a:cxnLst/>
              <a:rect l="l" t="t" r="r" b="b"/>
              <a:pathLst>
                <a:path w="7649" h="11743" extrusionOk="0">
                  <a:moveTo>
                    <a:pt x="3813" y="684"/>
                  </a:moveTo>
                  <a:cubicBezTo>
                    <a:pt x="5545" y="684"/>
                    <a:pt x="6900" y="2039"/>
                    <a:pt x="6900" y="3740"/>
                  </a:cubicBezTo>
                  <a:cubicBezTo>
                    <a:pt x="6931" y="4780"/>
                    <a:pt x="6553" y="5347"/>
                    <a:pt x="6270" y="5788"/>
                  </a:cubicBezTo>
                  <a:cubicBezTo>
                    <a:pt x="5797" y="6544"/>
                    <a:pt x="5608" y="6922"/>
                    <a:pt x="5608" y="7930"/>
                  </a:cubicBezTo>
                  <a:cubicBezTo>
                    <a:pt x="5608" y="8119"/>
                    <a:pt x="5451" y="8277"/>
                    <a:pt x="5230" y="8277"/>
                  </a:cubicBezTo>
                  <a:lnTo>
                    <a:pt x="2489" y="8277"/>
                  </a:lnTo>
                  <a:cubicBezTo>
                    <a:pt x="2300" y="8277"/>
                    <a:pt x="2143" y="8119"/>
                    <a:pt x="2143" y="7930"/>
                  </a:cubicBezTo>
                  <a:cubicBezTo>
                    <a:pt x="2143" y="6922"/>
                    <a:pt x="1922" y="6576"/>
                    <a:pt x="1450" y="5820"/>
                  </a:cubicBezTo>
                  <a:cubicBezTo>
                    <a:pt x="1198" y="5347"/>
                    <a:pt x="567" y="4528"/>
                    <a:pt x="788" y="3205"/>
                  </a:cubicBezTo>
                  <a:cubicBezTo>
                    <a:pt x="1040" y="1819"/>
                    <a:pt x="2237" y="684"/>
                    <a:pt x="3813" y="684"/>
                  </a:cubicBezTo>
                  <a:close/>
                  <a:moveTo>
                    <a:pt x="4852" y="8907"/>
                  </a:moveTo>
                  <a:lnTo>
                    <a:pt x="4852" y="9569"/>
                  </a:lnTo>
                  <a:lnTo>
                    <a:pt x="4506" y="9569"/>
                  </a:lnTo>
                  <a:cubicBezTo>
                    <a:pt x="4285" y="9569"/>
                    <a:pt x="4128" y="9726"/>
                    <a:pt x="4128" y="9915"/>
                  </a:cubicBezTo>
                  <a:cubicBezTo>
                    <a:pt x="4128" y="10136"/>
                    <a:pt x="4285" y="10293"/>
                    <a:pt x="4506" y="10293"/>
                  </a:cubicBezTo>
                  <a:lnTo>
                    <a:pt x="4852" y="10293"/>
                  </a:lnTo>
                  <a:lnTo>
                    <a:pt x="4852" y="10640"/>
                  </a:lnTo>
                  <a:cubicBezTo>
                    <a:pt x="4884" y="10829"/>
                    <a:pt x="4726" y="10986"/>
                    <a:pt x="4537" y="10986"/>
                  </a:cubicBezTo>
                  <a:lnTo>
                    <a:pt x="3151" y="10986"/>
                  </a:lnTo>
                  <a:cubicBezTo>
                    <a:pt x="2962" y="10986"/>
                    <a:pt x="2804" y="10829"/>
                    <a:pt x="2804" y="10640"/>
                  </a:cubicBezTo>
                  <a:lnTo>
                    <a:pt x="2804" y="10293"/>
                  </a:lnTo>
                  <a:lnTo>
                    <a:pt x="3151" y="10293"/>
                  </a:lnTo>
                  <a:cubicBezTo>
                    <a:pt x="3371" y="10293"/>
                    <a:pt x="3529" y="10136"/>
                    <a:pt x="3529" y="9915"/>
                  </a:cubicBezTo>
                  <a:cubicBezTo>
                    <a:pt x="3529" y="9726"/>
                    <a:pt x="3371" y="9569"/>
                    <a:pt x="3151" y="9569"/>
                  </a:cubicBezTo>
                  <a:lnTo>
                    <a:pt x="2804" y="9569"/>
                  </a:lnTo>
                  <a:lnTo>
                    <a:pt x="2804" y="8907"/>
                  </a:lnTo>
                  <a:close/>
                  <a:moveTo>
                    <a:pt x="3897" y="1"/>
                  </a:moveTo>
                  <a:cubicBezTo>
                    <a:pt x="3632" y="1"/>
                    <a:pt x="3361" y="28"/>
                    <a:pt x="3088" y="86"/>
                  </a:cubicBezTo>
                  <a:cubicBezTo>
                    <a:pt x="1607" y="401"/>
                    <a:pt x="441" y="1566"/>
                    <a:pt x="158" y="3079"/>
                  </a:cubicBezTo>
                  <a:cubicBezTo>
                    <a:pt x="0" y="3992"/>
                    <a:pt x="158" y="4969"/>
                    <a:pt x="631" y="5757"/>
                  </a:cubicBezTo>
                  <a:cubicBezTo>
                    <a:pt x="757" y="5914"/>
                    <a:pt x="820" y="6072"/>
                    <a:pt x="914" y="6229"/>
                  </a:cubicBezTo>
                  <a:cubicBezTo>
                    <a:pt x="1355" y="6891"/>
                    <a:pt x="1450" y="7143"/>
                    <a:pt x="1450" y="7962"/>
                  </a:cubicBezTo>
                  <a:cubicBezTo>
                    <a:pt x="1450" y="8403"/>
                    <a:pt x="1733" y="8781"/>
                    <a:pt x="2143" y="8939"/>
                  </a:cubicBezTo>
                  <a:lnTo>
                    <a:pt x="2143" y="10703"/>
                  </a:lnTo>
                  <a:cubicBezTo>
                    <a:pt x="2143" y="11270"/>
                    <a:pt x="2615" y="11743"/>
                    <a:pt x="3151" y="11743"/>
                  </a:cubicBezTo>
                  <a:lnTo>
                    <a:pt x="4537" y="11743"/>
                  </a:lnTo>
                  <a:cubicBezTo>
                    <a:pt x="5073" y="11743"/>
                    <a:pt x="5545" y="11270"/>
                    <a:pt x="5545" y="10703"/>
                  </a:cubicBezTo>
                  <a:lnTo>
                    <a:pt x="5545" y="8939"/>
                  </a:lnTo>
                  <a:cubicBezTo>
                    <a:pt x="5955" y="8781"/>
                    <a:pt x="6238" y="8435"/>
                    <a:pt x="6238" y="7962"/>
                  </a:cubicBezTo>
                  <a:lnTo>
                    <a:pt x="6238" y="7930"/>
                  </a:lnTo>
                  <a:cubicBezTo>
                    <a:pt x="6238" y="7143"/>
                    <a:pt x="6427" y="6828"/>
                    <a:pt x="6805" y="6229"/>
                  </a:cubicBezTo>
                  <a:cubicBezTo>
                    <a:pt x="7089" y="5788"/>
                    <a:pt x="7593" y="5032"/>
                    <a:pt x="7593" y="3835"/>
                  </a:cubicBezTo>
                  <a:cubicBezTo>
                    <a:pt x="7649" y="1658"/>
                    <a:pt x="5950" y="1"/>
                    <a:pt x="3897" y="1"/>
                  </a:cubicBezTo>
                  <a:close/>
                </a:path>
              </a:pathLst>
            </a:custGeom>
            <a:grpFill/>
            <a:ln>
              <a:noFill/>
            </a:ln>
          </p:spPr>
          <p:txBody>
            <a:bodyPr spcFirstLastPara="1" wrap="square" lIns="121900" tIns="121900" rIns="121900" bIns="121900" anchor="ctr" anchorCtr="0">
              <a:noAutofit/>
            </a:bodyPr>
            <a:lstStyle/>
            <a:p>
              <a:endParaRPr sz="1865" dirty="0"/>
            </a:p>
          </p:txBody>
        </p:sp>
        <p:sp>
          <p:nvSpPr>
            <p:cNvPr id="12" name="Google Shape;7907;p57">
              <a:extLst>
                <a:ext uri="{FF2B5EF4-FFF2-40B4-BE49-F238E27FC236}">
                  <a16:creationId xmlns:a16="http://schemas.microsoft.com/office/drawing/2014/main" id="{B3384067-E157-5C57-FAEC-8CD83057119A}"/>
                </a:ext>
              </a:extLst>
            </p:cNvPr>
            <p:cNvSpPr/>
            <p:nvPr/>
          </p:nvSpPr>
          <p:spPr>
            <a:xfrm>
              <a:off x="-1076425" y="2452250"/>
              <a:ext cx="34675" cy="18150"/>
            </a:xfrm>
            <a:custGeom>
              <a:avLst/>
              <a:gdLst/>
              <a:ahLst/>
              <a:cxnLst/>
              <a:rect l="l" t="t" r="r" b="b"/>
              <a:pathLst>
                <a:path w="1387" h="726" extrusionOk="0">
                  <a:moveTo>
                    <a:pt x="347" y="1"/>
                  </a:moveTo>
                  <a:cubicBezTo>
                    <a:pt x="158" y="1"/>
                    <a:pt x="0" y="158"/>
                    <a:pt x="0" y="379"/>
                  </a:cubicBezTo>
                  <a:cubicBezTo>
                    <a:pt x="0" y="568"/>
                    <a:pt x="158" y="725"/>
                    <a:pt x="347" y="725"/>
                  </a:cubicBezTo>
                  <a:lnTo>
                    <a:pt x="1040" y="725"/>
                  </a:lnTo>
                  <a:cubicBezTo>
                    <a:pt x="1229" y="725"/>
                    <a:pt x="1386" y="568"/>
                    <a:pt x="1386" y="379"/>
                  </a:cubicBezTo>
                  <a:cubicBezTo>
                    <a:pt x="1386" y="158"/>
                    <a:pt x="1229" y="1"/>
                    <a:pt x="1040" y="1"/>
                  </a:cubicBezTo>
                  <a:close/>
                </a:path>
              </a:pathLst>
            </a:custGeom>
            <a:grpFill/>
            <a:ln>
              <a:noFill/>
            </a:ln>
          </p:spPr>
          <p:txBody>
            <a:bodyPr spcFirstLastPara="1" wrap="square" lIns="121900" tIns="121900" rIns="121900" bIns="121900" anchor="ctr" anchorCtr="0">
              <a:noAutofit/>
            </a:bodyPr>
            <a:lstStyle/>
            <a:p>
              <a:endParaRPr sz="1865"/>
            </a:p>
          </p:txBody>
        </p:sp>
        <p:sp>
          <p:nvSpPr>
            <p:cNvPr id="13" name="Google Shape;7908;p57">
              <a:extLst>
                <a:ext uri="{FF2B5EF4-FFF2-40B4-BE49-F238E27FC236}">
                  <a16:creationId xmlns:a16="http://schemas.microsoft.com/office/drawing/2014/main" id="{589BFCB2-0974-58D2-9CD3-4F58CA7242FB}"/>
                </a:ext>
              </a:extLst>
            </p:cNvPr>
            <p:cNvSpPr/>
            <p:nvPr/>
          </p:nvSpPr>
          <p:spPr>
            <a:xfrm>
              <a:off x="-1333975" y="2452250"/>
              <a:ext cx="34675" cy="18150"/>
            </a:xfrm>
            <a:custGeom>
              <a:avLst/>
              <a:gdLst/>
              <a:ahLst/>
              <a:cxnLst/>
              <a:rect l="l" t="t" r="r" b="b"/>
              <a:pathLst>
                <a:path w="1387" h="726" extrusionOk="0">
                  <a:moveTo>
                    <a:pt x="347" y="1"/>
                  </a:moveTo>
                  <a:cubicBezTo>
                    <a:pt x="158" y="1"/>
                    <a:pt x="0" y="158"/>
                    <a:pt x="0" y="379"/>
                  </a:cubicBezTo>
                  <a:cubicBezTo>
                    <a:pt x="0" y="568"/>
                    <a:pt x="158" y="725"/>
                    <a:pt x="347" y="725"/>
                  </a:cubicBezTo>
                  <a:lnTo>
                    <a:pt x="1008" y="725"/>
                  </a:lnTo>
                  <a:cubicBezTo>
                    <a:pt x="1197" y="694"/>
                    <a:pt x="1386" y="536"/>
                    <a:pt x="1386" y="379"/>
                  </a:cubicBezTo>
                  <a:cubicBezTo>
                    <a:pt x="1386" y="158"/>
                    <a:pt x="1197" y="1"/>
                    <a:pt x="1008" y="1"/>
                  </a:cubicBezTo>
                  <a:close/>
                </a:path>
              </a:pathLst>
            </a:custGeom>
            <a:grpFill/>
            <a:ln>
              <a:noFill/>
            </a:ln>
          </p:spPr>
          <p:txBody>
            <a:bodyPr spcFirstLastPara="1" wrap="square" lIns="121900" tIns="121900" rIns="121900" bIns="121900" anchor="ctr" anchorCtr="0">
              <a:noAutofit/>
            </a:bodyPr>
            <a:lstStyle/>
            <a:p>
              <a:endParaRPr sz="1865"/>
            </a:p>
          </p:txBody>
        </p:sp>
        <p:sp>
          <p:nvSpPr>
            <p:cNvPr id="14" name="Google Shape;7909;p57">
              <a:extLst>
                <a:ext uri="{FF2B5EF4-FFF2-40B4-BE49-F238E27FC236}">
                  <a16:creationId xmlns:a16="http://schemas.microsoft.com/office/drawing/2014/main" id="{24B50411-3E5A-C161-0A25-FE71BE8FC92F}"/>
                </a:ext>
              </a:extLst>
            </p:cNvPr>
            <p:cNvSpPr/>
            <p:nvPr/>
          </p:nvSpPr>
          <p:spPr>
            <a:xfrm>
              <a:off x="-1093750" y="2383050"/>
              <a:ext cx="35450" cy="26575"/>
            </a:xfrm>
            <a:custGeom>
              <a:avLst/>
              <a:gdLst/>
              <a:ahLst/>
              <a:cxnLst/>
              <a:rect l="l" t="t" r="r" b="b"/>
              <a:pathLst>
                <a:path w="1418" h="1063" extrusionOk="0">
                  <a:moveTo>
                    <a:pt x="992" y="1"/>
                  </a:moveTo>
                  <a:cubicBezTo>
                    <a:pt x="931" y="1"/>
                    <a:pt x="870" y="19"/>
                    <a:pt x="819" y="59"/>
                  </a:cubicBezTo>
                  <a:lnTo>
                    <a:pt x="221" y="406"/>
                  </a:lnTo>
                  <a:cubicBezTo>
                    <a:pt x="63" y="500"/>
                    <a:pt x="0" y="721"/>
                    <a:pt x="95" y="878"/>
                  </a:cubicBezTo>
                  <a:cubicBezTo>
                    <a:pt x="159" y="985"/>
                    <a:pt x="295" y="1063"/>
                    <a:pt x="415" y="1063"/>
                  </a:cubicBezTo>
                  <a:cubicBezTo>
                    <a:pt x="473" y="1063"/>
                    <a:pt x="527" y="1045"/>
                    <a:pt x="567" y="1005"/>
                  </a:cubicBezTo>
                  <a:lnTo>
                    <a:pt x="1166" y="658"/>
                  </a:lnTo>
                  <a:cubicBezTo>
                    <a:pt x="1323" y="563"/>
                    <a:pt x="1418" y="343"/>
                    <a:pt x="1292" y="185"/>
                  </a:cubicBezTo>
                  <a:cubicBezTo>
                    <a:pt x="1249" y="79"/>
                    <a:pt x="1120" y="1"/>
                    <a:pt x="992" y="1"/>
                  </a:cubicBezTo>
                  <a:close/>
                </a:path>
              </a:pathLst>
            </a:custGeom>
            <a:grpFill/>
            <a:ln>
              <a:noFill/>
            </a:ln>
          </p:spPr>
          <p:txBody>
            <a:bodyPr spcFirstLastPara="1" wrap="square" lIns="121900" tIns="121900" rIns="121900" bIns="121900" anchor="ctr" anchorCtr="0">
              <a:noAutofit/>
            </a:bodyPr>
            <a:lstStyle/>
            <a:p>
              <a:endParaRPr sz="1865"/>
            </a:p>
          </p:txBody>
        </p:sp>
        <p:sp>
          <p:nvSpPr>
            <p:cNvPr id="15" name="Google Shape;7910;p57">
              <a:extLst>
                <a:ext uri="{FF2B5EF4-FFF2-40B4-BE49-F238E27FC236}">
                  <a16:creationId xmlns:a16="http://schemas.microsoft.com/office/drawing/2014/main" id="{FBB7D117-EBCB-B181-6795-70EC5861D749}"/>
                </a:ext>
              </a:extLst>
            </p:cNvPr>
            <p:cNvSpPr/>
            <p:nvPr/>
          </p:nvSpPr>
          <p:spPr>
            <a:xfrm>
              <a:off x="-1317450" y="2512575"/>
              <a:ext cx="35475" cy="26225"/>
            </a:xfrm>
            <a:custGeom>
              <a:avLst/>
              <a:gdLst/>
              <a:ahLst/>
              <a:cxnLst/>
              <a:rect l="l" t="t" r="r" b="b"/>
              <a:pathLst>
                <a:path w="1419" h="1049" extrusionOk="0">
                  <a:moveTo>
                    <a:pt x="1005" y="1"/>
                  </a:moveTo>
                  <a:cubicBezTo>
                    <a:pt x="944" y="1"/>
                    <a:pt x="880" y="15"/>
                    <a:pt x="820" y="45"/>
                  </a:cubicBezTo>
                  <a:lnTo>
                    <a:pt x="221" y="392"/>
                  </a:lnTo>
                  <a:cubicBezTo>
                    <a:pt x="64" y="486"/>
                    <a:pt x="1" y="707"/>
                    <a:pt x="127" y="864"/>
                  </a:cubicBezTo>
                  <a:cubicBezTo>
                    <a:pt x="169" y="971"/>
                    <a:pt x="299" y="1049"/>
                    <a:pt x="427" y="1049"/>
                  </a:cubicBezTo>
                  <a:cubicBezTo>
                    <a:pt x="488" y="1049"/>
                    <a:pt x="548" y="1031"/>
                    <a:pt x="599" y="990"/>
                  </a:cubicBezTo>
                  <a:lnTo>
                    <a:pt x="1166" y="644"/>
                  </a:lnTo>
                  <a:cubicBezTo>
                    <a:pt x="1324" y="549"/>
                    <a:pt x="1418" y="329"/>
                    <a:pt x="1292" y="171"/>
                  </a:cubicBezTo>
                  <a:cubicBezTo>
                    <a:pt x="1250" y="64"/>
                    <a:pt x="1134" y="1"/>
                    <a:pt x="1005" y="1"/>
                  </a:cubicBezTo>
                  <a:close/>
                </a:path>
              </a:pathLst>
            </a:custGeom>
            <a:grpFill/>
            <a:ln>
              <a:noFill/>
            </a:ln>
          </p:spPr>
          <p:txBody>
            <a:bodyPr spcFirstLastPara="1" wrap="square" lIns="121900" tIns="121900" rIns="121900" bIns="121900" anchor="ctr" anchorCtr="0">
              <a:noAutofit/>
            </a:bodyPr>
            <a:lstStyle/>
            <a:p>
              <a:endParaRPr sz="1865"/>
            </a:p>
          </p:txBody>
        </p:sp>
        <p:sp>
          <p:nvSpPr>
            <p:cNvPr id="18" name="Google Shape;7911;p57">
              <a:extLst>
                <a:ext uri="{FF2B5EF4-FFF2-40B4-BE49-F238E27FC236}">
                  <a16:creationId xmlns:a16="http://schemas.microsoft.com/office/drawing/2014/main" id="{0D7BC91B-31DE-90D0-4904-EECC34F76B46}"/>
                </a:ext>
              </a:extLst>
            </p:cNvPr>
            <p:cNvSpPr/>
            <p:nvPr/>
          </p:nvSpPr>
          <p:spPr>
            <a:xfrm>
              <a:off x="-1092975" y="2512575"/>
              <a:ext cx="34675" cy="25525"/>
            </a:xfrm>
            <a:custGeom>
              <a:avLst/>
              <a:gdLst/>
              <a:ahLst/>
              <a:cxnLst/>
              <a:rect l="l" t="t" r="r" b="b"/>
              <a:pathLst>
                <a:path w="1387" h="1021" extrusionOk="0">
                  <a:moveTo>
                    <a:pt x="378" y="1"/>
                  </a:moveTo>
                  <a:cubicBezTo>
                    <a:pt x="264" y="1"/>
                    <a:pt x="149" y="64"/>
                    <a:pt x="64" y="171"/>
                  </a:cubicBezTo>
                  <a:cubicBezTo>
                    <a:pt x="1" y="329"/>
                    <a:pt x="32" y="518"/>
                    <a:pt x="190" y="644"/>
                  </a:cubicBezTo>
                  <a:lnTo>
                    <a:pt x="788" y="990"/>
                  </a:lnTo>
                  <a:cubicBezTo>
                    <a:pt x="838" y="1010"/>
                    <a:pt x="891" y="1021"/>
                    <a:pt x="944" y="1021"/>
                  </a:cubicBezTo>
                  <a:cubicBezTo>
                    <a:pt x="1059" y="1021"/>
                    <a:pt x="1175" y="972"/>
                    <a:pt x="1261" y="864"/>
                  </a:cubicBezTo>
                  <a:cubicBezTo>
                    <a:pt x="1387" y="675"/>
                    <a:pt x="1292" y="486"/>
                    <a:pt x="1135" y="392"/>
                  </a:cubicBezTo>
                  <a:lnTo>
                    <a:pt x="536" y="45"/>
                  </a:lnTo>
                  <a:cubicBezTo>
                    <a:pt x="486" y="15"/>
                    <a:pt x="432" y="1"/>
                    <a:pt x="378" y="1"/>
                  </a:cubicBezTo>
                  <a:close/>
                </a:path>
              </a:pathLst>
            </a:custGeom>
            <a:grpFill/>
            <a:ln>
              <a:noFill/>
            </a:ln>
          </p:spPr>
          <p:txBody>
            <a:bodyPr spcFirstLastPara="1" wrap="square" lIns="121900" tIns="121900" rIns="121900" bIns="121900" anchor="ctr" anchorCtr="0">
              <a:noAutofit/>
            </a:bodyPr>
            <a:lstStyle/>
            <a:p>
              <a:endParaRPr sz="1865"/>
            </a:p>
          </p:txBody>
        </p:sp>
        <p:sp>
          <p:nvSpPr>
            <p:cNvPr id="19" name="Google Shape;7912;p57">
              <a:extLst>
                <a:ext uri="{FF2B5EF4-FFF2-40B4-BE49-F238E27FC236}">
                  <a16:creationId xmlns:a16="http://schemas.microsoft.com/office/drawing/2014/main" id="{B241800F-EDFB-D96E-0A95-FB19AF891D97}"/>
                </a:ext>
              </a:extLst>
            </p:cNvPr>
            <p:cNvSpPr/>
            <p:nvPr/>
          </p:nvSpPr>
          <p:spPr>
            <a:xfrm>
              <a:off x="-1316650" y="2383750"/>
              <a:ext cx="34675" cy="25525"/>
            </a:xfrm>
            <a:custGeom>
              <a:avLst/>
              <a:gdLst/>
              <a:ahLst/>
              <a:cxnLst/>
              <a:rect l="l" t="t" r="r" b="b"/>
              <a:pathLst>
                <a:path w="1387" h="1021" extrusionOk="0">
                  <a:moveTo>
                    <a:pt x="405" y="1"/>
                  </a:moveTo>
                  <a:cubicBezTo>
                    <a:pt x="283" y="1"/>
                    <a:pt x="159" y="50"/>
                    <a:pt x="95" y="157"/>
                  </a:cubicBezTo>
                  <a:cubicBezTo>
                    <a:pt x="0" y="315"/>
                    <a:pt x="63" y="504"/>
                    <a:pt x="221" y="630"/>
                  </a:cubicBezTo>
                  <a:lnTo>
                    <a:pt x="788" y="977"/>
                  </a:lnTo>
                  <a:cubicBezTo>
                    <a:pt x="838" y="1007"/>
                    <a:pt x="895" y="1021"/>
                    <a:pt x="953" y="1021"/>
                  </a:cubicBezTo>
                  <a:cubicBezTo>
                    <a:pt x="1074" y="1021"/>
                    <a:pt x="1196" y="958"/>
                    <a:pt x="1260" y="850"/>
                  </a:cubicBezTo>
                  <a:cubicBezTo>
                    <a:pt x="1386" y="693"/>
                    <a:pt x="1292" y="504"/>
                    <a:pt x="1134" y="378"/>
                  </a:cubicBezTo>
                  <a:lnTo>
                    <a:pt x="567" y="31"/>
                  </a:lnTo>
                  <a:cubicBezTo>
                    <a:pt x="517" y="11"/>
                    <a:pt x="461" y="1"/>
                    <a:pt x="405" y="1"/>
                  </a:cubicBezTo>
                  <a:close/>
                </a:path>
              </a:pathLst>
            </a:custGeom>
            <a:grpFill/>
            <a:ln>
              <a:noFill/>
            </a:ln>
          </p:spPr>
          <p:txBody>
            <a:bodyPr spcFirstLastPara="1" wrap="square" lIns="121900" tIns="121900" rIns="121900" bIns="121900" anchor="ctr" anchorCtr="0">
              <a:noAutofit/>
            </a:bodyPr>
            <a:lstStyle/>
            <a:p>
              <a:endParaRPr sz="1865"/>
            </a:p>
          </p:txBody>
        </p:sp>
        <p:sp>
          <p:nvSpPr>
            <p:cNvPr id="20" name="Google Shape;7913;p57">
              <a:extLst>
                <a:ext uri="{FF2B5EF4-FFF2-40B4-BE49-F238E27FC236}">
                  <a16:creationId xmlns:a16="http://schemas.microsoft.com/office/drawing/2014/main" id="{C310F5F2-F0E7-62AC-C142-AE493C12F695}"/>
                </a:ext>
              </a:extLst>
            </p:cNvPr>
            <p:cNvSpPr/>
            <p:nvPr/>
          </p:nvSpPr>
          <p:spPr>
            <a:xfrm>
              <a:off x="-1239475" y="2401575"/>
              <a:ext cx="102425" cy="153100"/>
            </a:xfrm>
            <a:custGeom>
              <a:avLst/>
              <a:gdLst/>
              <a:ahLst/>
              <a:cxnLst/>
              <a:rect l="l" t="t" r="r" b="b"/>
              <a:pathLst>
                <a:path w="4097" h="6124" extrusionOk="0">
                  <a:moveTo>
                    <a:pt x="1733" y="1492"/>
                  </a:moveTo>
                  <a:lnTo>
                    <a:pt x="1733" y="2343"/>
                  </a:lnTo>
                  <a:cubicBezTo>
                    <a:pt x="1733" y="2500"/>
                    <a:pt x="1796" y="2626"/>
                    <a:pt x="1922" y="2658"/>
                  </a:cubicBezTo>
                  <a:lnTo>
                    <a:pt x="3246" y="3225"/>
                  </a:lnTo>
                  <a:lnTo>
                    <a:pt x="2395" y="4611"/>
                  </a:lnTo>
                  <a:lnTo>
                    <a:pt x="2395" y="3729"/>
                  </a:lnTo>
                  <a:cubicBezTo>
                    <a:pt x="2395" y="3572"/>
                    <a:pt x="2332" y="3445"/>
                    <a:pt x="2206" y="3414"/>
                  </a:cubicBezTo>
                  <a:lnTo>
                    <a:pt x="851" y="2878"/>
                  </a:lnTo>
                  <a:lnTo>
                    <a:pt x="1733" y="1492"/>
                  </a:lnTo>
                  <a:close/>
                  <a:moveTo>
                    <a:pt x="2038" y="0"/>
                  </a:moveTo>
                  <a:cubicBezTo>
                    <a:pt x="1919" y="0"/>
                    <a:pt x="1814" y="47"/>
                    <a:pt x="1765" y="169"/>
                  </a:cubicBezTo>
                  <a:lnTo>
                    <a:pt x="64" y="2941"/>
                  </a:lnTo>
                  <a:cubicBezTo>
                    <a:pt x="32" y="3004"/>
                    <a:pt x="1" y="3130"/>
                    <a:pt x="32" y="3225"/>
                  </a:cubicBezTo>
                  <a:cubicBezTo>
                    <a:pt x="64" y="3288"/>
                    <a:pt x="158" y="3382"/>
                    <a:pt x="221" y="3414"/>
                  </a:cubicBezTo>
                  <a:lnTo>
                    <a:pt x="1733" y="4013"/>
                  </a:lnTo>
                  <a:lnTo>
                    <a:pt x="1733" y="5808"/>
                  </a:lnTo>
                  <a:cubicBezTo>
                    <a:pt x="1733" y="5966"/>
                    <a:pt x="1859" y="6092"/>
                    <a:pt x="1954" y="6123"/>
                  </a:cubicBezTo>
                  <a:lnTo>
                    <a:pt x="2049" y="6123"/>
                  </a:lnTo>
                  <a:cubicBezTo>
                    <a:pt x="2143" y="6123"/>
                    <a:pt x="2269" y="6092"/>
                    <a:pt x="2301" y="5966"/>
                  </a:cubicBezTo>
                  <a:lnTo>
                    <a:pt x="4002" y="3225"/>
                  </a:lnTo>
                  <a:cubicBezTo>
                    <a:pt x="4033" y="3130"/>
                    <a:pt x="4096" y="3004"/>
                    <a:pt x="4033" y="2941"/>
                  </a:cubicBezTo>
                  <a:cubicBezTo>
                    <a:pt x="4033" y="2878"/>
                    <a:pt x="3970" y="2784"/>
                    <a:pt x="3907" y="2752"/>
                  </a:cubicBezTo>
                  <a:lnTo>
                    <a:pt x="2395" y="2154"/>
                  </a:lnTo>
                  <a:lnTo>
                    <a:pt x="2395" y="358"/>
                  </a:lnTo>
                  <a:cubicBezTo>
                    <a:pt x="2395" y="169"/>
                    <a:pt x="2269" y="74"/>
                    <a:pt x="2143" y="11"/>
                  </a:cubicBezTo>
                  <a:cubicBezTo>
                    <a:pt x="2108" y="4"/>
                    <a:pt x="2072" y="0"/>
                    <a:pt x="2038" y="0"/>
                  </a:cubicBezTo>
                  <a:close/>
                </a:path>
              </a:pathLst>
            </a:custGeom>
            <a:grpFill/>
            <a:ln>
              <a:noFill/>
            </a:ln>
          </p:spPr>
          <p:txBody>
            <a:bodyPr spcFirstLastPara="1" wrap="square" lIns="121900" tIns="121900" rIns="121900" bIns="121900" anchor="ctr" anchorCtr="0">
              <a:noAutofit/>
            </a:bodyPr>
            <a:lstStyle/>
            <a:p>
              <a:endParaRPr sz="1865"/>
            </a:p>
          </p:txBody>
        </p:sp>
      </p:grpSp>
      <p:grpSp>
        <p:nvGrpSpPr>
          <p:cNvPr id="21" name="Google Shape;8198;p57">
            <a:extLst>
              <a:ext uri="{FF2B5EF4-FFF2-40B4-BE49-F238E27FC236}">
                <a16:creationId xmlns:a16="http://schemas.microsoft.com/office/drawing/2014/main" id="{7510C1B2-D5BB-87DC-151B-49335FA2E463}"/>
              </a:ext>
            </a:extLst>
          </p:cNvPr>
          <p:cNvGrpSpPr/>
          <p:nvPr/>
        </p:nvGrpSpPr>
        <p:grpSpPr>
          <a:xfrm>
            <a:off x="6395223" y="3217868"/>
            <a:ext cx="556533" cy="595275"/>
            <a:chOff x="-1951475" y="3597450"/>
            <a:chExt cx="295375" cy="291450"/>
          </a:xfrm>
          <a:solidFill>
            <a:schemeClr val="bg1"/>
          </a:solidFill>
        </p:grpSpPr>
        <p:sp>
          <p:nvSpPr>
            <p:cNvPr id="22" name="Google Shape;8199;p57">
              <a:extLst>
                <a:ext uri="{FF2B5EF4-FFF2-40B4-BE49-F238E27FC236}">
                  <a16:creationId xmlns:a16="http://schemas.microsoft.com/office/drawing/2014/main" id="{D550E7C9-646F-FF2C-3A7E-7708D2835043}"/>
                </a:ext>
              </a:extLst>
            </p:cNvPr>
            <p:cNvSpPr/>
            <p:nvPr/>
          </p:nvSpPr>
          <p:spPr>
            <a:xfrm>
              <a:off x="-1951475" y="3597450"/>
              <a:ext cx="170925" cy="34675"/>
            </a:xfrm>
            <a:custGeom>
              <a:avLst/>
              <a:gdLst/>
              <a:ahLst/>
              <a:cxnLst/>
              <a:rect l="l" t="t" r="r" b="b"/>
              <a:pathLst>
                <a:path w="6837" h="1387" extrusionOk="0">
                  <a:moveTo>
                    <a:pt x="1008" y="1"/>
                  </a:moveTo>
                  <a:cubicBezTo>
                    <a:pt x="473" y="1"/>
                    <a:pt x="0" y="473"/>
                    <a:pt x="0" y="1040"/>
                  </a:cubicBezTo>
                  <a:lnTo>
                    <a:pt x="0" y="1387"/>
                  </a:lnTo>
                  <a:lnTo>
                    <a:pt x="6837" y="1387"/>
                  </a:lnTo>
                  <a:lnTo>
                    <a:pt x="6837" y="1040"/>
                  </a:lnTo>
                  <a:cubicBezTo>
                    <a:pt x="6837" y="473"/>
                    <a:pt x="6364" y="1"/>
                    <a:pt x="5829" y="1"/>
                  </a:cubicBezTo>
                  <a:close/>
                </a:path>
              </a:pathLst>
            </a:custGeom>
            <a:grpFill/>
            <a:ln>
              <a:noFill/>
            </a:ln>
          </p:spPr>
          <p:txBody>
            <a:bodyPr spcFirstLastPara="1" wrap="square" lIns="121900" tIns="121900" rIns="121900" bIns="121900" anchor="ctr" anchorCtr="0">
              <a:noAutofit/>
            </a:bodyPr>
            <a:lstStyle/>
            <a:p>
              <a:endParaRPr sz="1865"/>
            </a:p>
          </p:txBody>
        </p:sp>
        <p:sp>
          <p:nvSpPr>
            <p:cNvPr id="23" name="Google Shape;8200;p57">
              <a:extLst>
                <a:ext uri="{FF2B5EF4-FFF2-40B4-BE49-F238E27FC236}">
                  <a16:creationId xmlns:a16="http://schemas.microsoft.com/office/drawing/2014/main" id="{FD360EBB-190F-E15D-96F0-EEA6FB457B32}"/>
                </a:ext>
              </a:extLst>
            </p:cNvPr>
            <p:cNvSpPr/>
            <p:nvPr/>
          </p:nvSpPr>
          <p:spPr>
            <a:xfrm>
              <a:off x="-1949900" y="3648650"/>
              <a:ext cx="171725" cy="173300"/>
            </a:xfrm>
            <a:custGeom>
              <a:avLst/>
              <a:gdLst/>
              <a:ahLst/>
              <a:cxnLst/>
              <a:rect l="l" t="t" r="r" b="b"/>
              <a:pathLst>
                <a:path w="6869" h="6932" extrusionOk="0">
                  <a:moveTo>
                    <a:pt x="0" y="1"/>
                  </a:moveTo>
                  <a:lnTo>
                    <a:pt x="0" y="6932"/>
                  </a:lnTo>
                  <a:lnTo>
                    <a:pt x="2426" y="6932"/>
                  </a:lnTo>
                  <a:cubicBezTo>
                    <a:pt x="2521" y="6585"/>
                    <a:pt x="2836" y="6333"/>
                    <a:pt x="3245" y="6270"/>
                  </a:cubicBezTo>
                  <a:lnTo>
                    <a:pt x="1166" y="4191"/>
                  </a:lnTo>
                  <a:cubicBezTo>
                    <a:pt x="693" y="3718"/>
                    <a:pt x="693" y="2962"/>
                    <a:pt x="1166" y="2489"/>
                  </a:cubicBezTo>
                  <a:cubicBezTo>
                    <a:pt x="1386" y="2237"/>
                    <a:pt x="1670" y="2143"/>
                    <a:pt x="2017" y="2143"/>
                  </a:cubicBezTo>
                  <a:cubicBezTo>
                    <a:pt x="2363" y="2143"/>
                    <a:pt x="2647" y="2237"/>
                    <a:pt x="2899" y="2489"/>
                  </a:cubicBezTo>
                  <a:lnTo>
                    <a:pt x="3560" y="3151"/>
                  </a:lnTo>
                  <a:cubicBezTo>
                    <a:pt x="3592" y="2994"/>
                    <a:pt x="3718" y="2836"/>
                    <a:pt x="3844" y="2710"/>
                  </a:cubicBezTo>
                  <a:cubicBezTo>
                    <a:pt x="4064" y="2489"/>
                    <a:pt x="4348" y="2363"/>
                    <a:pt x="4694" y="2363"/>
                  </a:cubicBezTo>
                  <a:cubicBezTo>
                    <a:pt x="4694" y="2048"/>
                    <a:pt x="4820" y="1733"/>
                    <a:pt x="5041" y="1513"/>
                  </a:cubicBezTo>
                  <a:cubicBezTo>
                    <a:pt x="5293" y="1261"/>
                    <a:pt x="5577" y="1135"/>
                    <a:pt x="5923" y="1135"/>
                  </a:cubicBezTo>
                  <a:cubicBezTo>
                    <a:pt x="6112" y="1135"/>
                    <a:pt x="6301" y="1198"/>
                    <a:pt x="6459" y="1261"/>
                  </a:cubicBezTo>
                  <a:cubicBezTo>
                    <a:pt x="6522" y="1072"/>
                    <a:pt x="6616" y="914"/>
                    <a:pt x="6774" y="757"/>
                  </a:cubicBezTo>
                  <a:lnTo>
                    <a:pt x="6868" y="662"/>
                  </a:lnTo>
                  <a:lnTo>
                    <a:pt x="6868" y="1"/>
                  </a:lnTo>
                  <a:close/>
                </a:path>
              </a:pathLst>
            </a:custGeom>
            <a:grpFill/>
            <a:ln>
              <a:noFill/>
            </a:ln>
          </p:spPr>
          <p:txBody>
            <a:bodyPr spcFirstLastPara="1" wrap="square" lIns="121900" tIns="121900" rIns="121900" bIns="121900" anchor="ctr" anchorCtr="0">
              <a:noAutofit/>
            </a:bodyPr>
            <a:lstStyle/>
            <a:p>
              <a:endParaRPr sz="1865"/>
            </a:p>
          </p:txBody>
        </p:sp>
        <p:sp>
          <p:nvSpPr>
            <p:cNvPr id="25" name="Google Shape;8201;p57">
              <a:extLst>
                <a:ext uri="{FF2B5EF4-FFF2-40B4-BE49-F238E27FC236}">
                  <a16:creationId xmlns:a16="http://schemas.microsoft.com/office/drawing/2014/main" id="{C68400A5-F353-0E9B-0E43-88F5F221D343}"/>
                </a:ext>
              </a:extLst>
            </p:cNvPr>
            <p:cNvSpPr/>
            <p:nvPr/>
          </p:nvSpPr>
          <p:spPr>
            <a:xfrm>
              <a:off x="-1951475" y="3838475"/>
              <a:ext cx="170925" cy="50425"/>
            </a:xfrm>
            <a:custGeom>
              <a:avLst/>
              <a:gdLst/>
              <a:ahLst/>
              <a:cxnLst/>
              <a:rect l="l" t="t" r="r" b="b"/>
              <a:pathLst>
                <a:path w="6837" h="2017" extrusionOk="0">
                  <a:moveTo>
                    <a:pt x="0" y="0"/>
                  </a:moveTo>
                  <a:lnTo>
                    <a:pt x="0" y="1008"/>
                  </a:lnTo>
                  <a:cubicBezTo>
                    <a:pt x="0" y="1544"/>
                    <a:pt x="473" y="2017"/>
                    <a:pt x="1008" y="2017"/>
                  </a:cubicBezTo>
                  <a:lnTo>
                    <a:pt x="5829" y="2017"/>
                  </a:lnTo>
                  <a:cubicBezTo>
                    <a:pt x="6333" y="2017"/>
                    <a:pt x="6774" y="1670"/>
                    <a:pt x="6837" y="1166"/>
                  </a:cubicBezTo>
                  <a:lnTo>
                    <a:pt x="6679" y="1071"/>
                  </a:lnTo>
                  <a:lnTo>
                    <a:pt x="3466" y="1071"/>
                  </a:lnTo>
                  <a:cubicBezTo>
                    <a:pt x="2867" y="1071"/>
                    <a:pt x="2363" y="599"/>
                    <a:pt x="2269" y="0"/>
                  </a:cubicBezTo>
                  <a:close/>
                </a:path>
              </a:pathLst>
            </a:custGeom>
            <a:grpFill/>
            <a:ln>
              <a:noFill/>
            </a:ln>
          </p:spPr>
          <p:txBody>
            <a:bodyPr spcFirstLastPara="1" wrap="square" lIns="121900" tIns="121900" rIns="121900" bIns="121900" anchor="ctr" anchorCtr="0">
              <a:noAutofit/>
            </a:bodyPr>
            <a:lstStyle/>
            <a:p>
              <a:endParaRPr sz="1865"/>
            </a:p>
          </p:txBody>
        </p:sp>
        <p:sp>
          <p:nvSpPr>
            <p:cNvPr id="26" name="Google Shape;8202;p57">
              <a:extLst>
                <a:ext uri="{FF2B5EF4-FFF2-40B4-BE49-F238E27FC236}">
                  <a16:creationId xmlns:a16="http://schemas.microsoft.com/office/drawing/2014/main" id="{3FA15A91-FCD5-BB4D-E62B-4FB3BA1BA81D}"/>
                </a:ext>
              </a:extLst>
            </p:cNvPr>
            <p:cNvSpPr/>
            <p:nvPr/>
          </p:nvSpPr>
          <p:spPr>
            <a:xfrm>
              <a:off x="-1912900" y="3675825"/>
              <a:ext cx="256800" cy="202825"/>
            </a:xfrm>
            <a:custGeom>
              <a:avLst/>
              <a:gdLst/>
              <a:ahLst/>
              <a:cxnLst/>
              <a:rect l="l" t="t" r="r" b="b"/>
              <a:pathLst>
                <a:path w="10272" h="8113" extrusionOk="0">
                  <a:moveTo>
                    <a:pt x="6085" y="0"/>
                  </a:moveTo>
                  <a:cubicBezTo>
                    <a:pt x="5955" y="0"/>
                    <a:pt x="5829" y="48"/>
                    <a:pt x="5735" y="142"/>
                  </a:cubicBezTo>
                  <a:cubicBezTo>
                    <a:pt x="5546" y="331"/>
                    <a:pt x="5546" y="646"/>
                    <a:pt x="5735" y="835"/>
                  </a:cubicBezTo>
                  <a:lnTo>
                    <a:pt x="6081" y="1213"/>
                  </a:lnTo>
                  <a:cubicBezTo>
                    <a:pt x="6207" y="1308"/>
                    <a:pt x="6207" y="1560"/>
                    <a:pt x="6081" y="1655"/>
                  </a:cubicBezTo>
                  <a:cubicBezTo>
                    <a:pt x="6034" y="1718"/>
                    <a:pt x="5948" y="1749"/>
                    <a:pt x="5857" y="1749"/>
                  </a:cubicBezTo>
                  <a:cubicBezTo>
                    <a:pt x="5766" y="1749"/>
                    <a:pt x="5672" y="1718"/>
                    <a:pt x="5609" y="1655"/>
                  </a:cubicBezTo>
                  <a:lnTo>
                    <a:pt x="4758" y="804"/>
                  </a:lnTo>
                  <a:cubicBezTo>
                    <a:pt x="4664" y="709"/>
                    <a:pt x="4538" y="662"/>
                    <a:pt x="4408" y="662"/>
                  </a:cubicBezTo>
                  <a:cubicBezTo>
                    <a:pt x="4278" y="662"/>
                    <a:pt x="4144" y="709"/>
                    <a:pt x="4034" y="804"/>
                  </a:cubicBezTo>
                  <a:cubicBezTo>
                    <a:pt x="3845" y="993"/>
                    <a:pt x="3845" y="1308"/>
                    <a:pt x="4034" y="1528"/>
                  </a:cubicBezTo>
                  <a:cubicBezTo>
                    <a:pt x="4034" y="1655"/>
                    <a:pt x="4884" y="2505"/>
                    <a:pt x="4821" y="2505"/>
                  </a:cubicBezTo>
                  <a:cubicBezTo>
                    <a:pt x="4947" y="2631"/>
                    <a:pt x="4947" y="2852"/>
                    <a:pt x="4821" y="2978"/>
                  </a:cubicBezTo>
                  <a:cubicBezTo>
                    <a:pt x="4774" y="3041"/>
                    <a:pt x="4687" y="3072"/>
                    <a:pt x="4601" y="3072"/>
                  </a:cubicBezTo>
                  <a:cubicBezTo>
                    <a:pt x="4514" y="3072"/>
                    <a:pt x="4427" y="3041"/>
                    <a:pt x="4380" y="2978"/>
                  </a:cubicBezTo>
                  <a:lnTo>
                    <a:pt x="3498" y="2096"/>
                  </a:lnTo>
                  <a:cubicBezTo>
                    <a:pt x="3403" y="2001"/>
                    <a:pt x="3277" y="1954"/>
                    <a:pt x="3151" y="1954"/>
                  </a:cubicBezTo>
                  <a:cubicBezTo>
                    <a:pt x="3025" y="1954"/>
                    <a:pt x="2899" y="2001"/>
                    <a:pt x="2805" y="2096"/>
                  </a:cubicBezTo>
                  <a:cubicBezTo>
                    <a:pt x="2584" y="2316"/>
                    <a:pt x="2584" y="2631"/>
                    <a:pt x="2805" y="2820"/>
                  </a:cubicBezTo>
                  <a:lnTo>
                    <a:pt x="3656" y="3671"/>
                  </a:lnTo>
                  <a:cubicBezTo>
                    <a:pt x="3782" y="3797"/>
                    <a:pt x="3782" y="4017"/>
                    <a:pt x="3656" y="4143"/>
                  </a:cubicBezTo>
                  <a:cubicBezTo>
                    <a:pt x="3593" y="4206"/>
                    <a:pt x="3506" y="4238"/>
                    <a:pt x="3419" y="4238"/>
                  </a:cubicBezTo>
                  <a:cubicBezTo>
                    <a:pt x="3333" y="4238"/>
                    <a:pt x="3246" y="4206"/>
                    <a:pt x="3183" y="4143"/>
                  </a:cubicBezTo>
                  <a:lnTo>
                    <a:pt x="883" y="1875"/>
                  </a:lnTo>
                  <a:cubicBezTo>
                    <a:pt x="789" y="1765"/>
                    <a:pt x="663" y="1710"/>
                    <a:pt x="537" y="1710"/>
                  </a:cubicBezTo>
                  <a:cubicBezTo>
                    <a:pt x="411" y="1710"/>
                    <a:pt x="284" y="1765"/>
                    <a:pt x="190" y="1875"/>
                  </a:cubicBezTo>
                  <a:cubicBezTo>
                    <a:pt x="1" y="2064"/>
                    <a:pt x="1" y="2379"/>
                    <a:pt x="190" y="2568"/>
                  </a:cubicBezTo>
                  <a:lnTo>
                    <a:pt x="1797" y="4206"/>
                  </a:lnTo>
                  <a:lnTo>
                    <a:pt x="3403" y="5845"/>
                  </a:lnTo>
                  <a:lnTo>
                    <a:pt x="1954" y="5845"/>
                  </a:lnTo>
                  <a:cubicBezTo>
                    <a:pt x="1671" y="5845"/>
                    <a:pt x="1450" y="6097"/>
                    <a:pt x="1450" y="6349"/>
                  </a:cubicBezTo>
                  <a:cubicBezTo>
                    <a:pt x="1450" y="6632"/>
                    <a:pt x="1671" y="6884"/>
                    <a:pt x="1954" y="6884"/>
                  </a:cubicBezTo>
                  <a:lnTo>
                    <a:pt x="5451" y="6884"/>
                  </a:lnTo>
                  <a:cubicBezTo>
                    <a:pt x="5514" y="6916"/>
                    <a:pt x="6491" y="7829"/>
                    <a:pt x="6491" y="7829"/>
                  </a:cubicBezTo>
                  <a:cubicBezTo>
                    <a:pt x="6680" y="8018"/>
                    <a:pt x="6948" y="8113"/>
                    <a:pt x="7216" y="8113"/>
                  </a:cubicBezTo>
                  <a:cubicBezTo>
                    <a:pt x="7483" y="8113"/>
                    <a:pt x="7751" y="8018"/>
                    <a:pt x="7940" y="7829"/>
                  </a:cubicBezTo>
                  <a:lnTo>
                    <a:pt x="9862" y="5876"/>
                  </a:lnTo>
                  <a:cubicBezTo>
                    <a:pt x="10272" y="5498"/>
                    <a:pt x="10272" y="4836"/>
                    <a:pt x="9862" y="4427"/>
                  </a:cubicBezTo>
                  <a:lnTo>
                    <a:pt x="9452" y="3986"/>
                  </a:lnTo>
                  <a:cubicBezTo>
                    <a:pt x="9326" y="3608"/>
                    <a:pt x="9043" y="3198"/>
                    <a:pt x="8822" y="2820"/>
                  </a:cubicBezTo>
                  <a:cubicBezTo>
                    <a:pt x="8570" y="2411"/>
                    <a:pt x="8350" y="2064"/>
                    <a:pt x="8035" y="1718"/>
                  </a:cubicBezTo>
                  <a:lnTo>
                    <a:pt x="6459" y="142"/>
                  </a:lnTo>
                  <a:cubicBezTo>
                    <a:pt x="6349" y="48"/>
                    <a:pt x="6215" y="0"/>
                    <a:pt x="6085" y="0"/>
                  </a:cubicBezTo>
                  <a:close/>
                </a:path>
              </a:pathLst>
            </a:custGeom>
            <a:grp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53699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7F9BB-DBC3-439C-3315-6242DDDD7E9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86AD8ECE-F948-30C5-2D91-45C6BB437D3C}"/>
              </a:ext>
            </a:extLst>
          </p:cNvPr>
          <p:cNvSpPr/>
          <p:nvPr/>
        </p:nvSpPr>
        <p:spPr>
          <a:xfrm flipV="1">
            <a:off x="2653888" y="565977"/>
            <a:ext cx="9538112" cy="5290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E29F2842-B961-CB62-82D9-595C09630132}"/>
              </a:ext>
            </a:extLst>
          </p:cNvPr>
          <p:cNvSpPr/>
          <p:nvPr/>
        </p:nvSpPr>
        <p:spPr>
          <a:xfrm>
            <a:off x="2653888" y="618885"/>
            <a:ext cx="9421571"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400" b="1" dirty="0">
                <a:solidFill>
                  <a:prstClr val="white"/>
                </a:solidFill>
              </a:rPr>
              <a:t>(القيم الإخبارية) </a:t>
            </a:r>
            <a:r>
              <a:rPr lang="en-US" sz="2400" b="1" dirty="0">
                <a:solidFill>
                  <a:prstClr val="white"/>
                </a:solidFill>
                <a:latin typeface="Times New Roman" panose="02020603050405020304" pitchFamily="18" charset="0"/>
                <a:cs typeface="Times New Roman" panose="02020603050405020304" pitchFamily="18" charset="0"/>
              </a:rPr>
              <a:t>News Values </a:t>
            </a:r>
            <a:endParaRPr lang="ar-SA" sz="2400" b="1" dirty="0">
              <a:solidFill>
                <a:schemeClr val="bg1"/>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9A3BB64D-0B93-13B1-F1D2-628D6C463B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15916"/>
            <a:ext cx="2305141" cy="1076343"/>
          </a:xfrm>
          <a:prstGeom prst="rect">
            <a:avLst/>
          </a:prstGeom>
        </p:spPr>
      </p:pic>
      <p:pic>
        <p:nvPicPr>
          <p:cNvPr id="6" name="Picture 5" descr="How journalism will adapt in the age of AI">
            <a:extLst>
              <a:ext uri="{FF2B5EF4-FFF2-40B4-BE49-F238E27FC236}">
                <a16:creationId xmlns:a16="http://schemas.microsoft.com/office/drawing/2014/main" id="{7F5E3FE4-0979-1C08-D915-5B3F0B7EFCF2}"/>
              </a:ext>
            </a:extLst>
          </p:cNvPr>
          <p:cNvPicPr>
            <a:picLocks noChangeAspect="1"/>
          </p:cNvPicPr>
          <p:nvPr/>
        </p:nvPicPr>
        <p:blipFill>
          <a:blip r:embed="rId3"/>
          <a:stretch>
            <a:fillRect/>
          </a:stretch>
        </p:blipFill>
        <p:spPr>
          <a:xfrm>
            <a:off x="194577" y="1885603"/>
            <a:ext cx="4221127" cy="45446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TextBox 4">
            <a:extLst>
              <a:ext uri="{FF2B5EF4-FFF2-40B4-BE49-F238E27FC236}">
                <a16:creationId xmlns:a16="http://schemas.microsoft.com/office/drawing/2014/main" id="{A3D91BD0-6422-FEF5-1C54-9D3AE4746CC2}"/>
              </a:ext>
            </a:extLst>
          </p:cNvPr>
          <p:cNvSpPr txBox="1"/>
          <p:nvPr/>
        </p:nvSpPr>
        <p:spPr>
          <a:xfrm>
            <a:off x="5977687" y="139413"/>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3" name="TextBox 2">
            <a:extLst>
              <a:ext uri="{FF2B5EF4-FFF2-40B4-BE49-F238E27FC236}">
                <a16:creationId xmlns:a16="http://schemas.microsoft.com/office/drawing/2014/main" id="{93BF1D77-37E4-1C71-3FB0-74A019829C30}"/>
              </a:ext>
            </a:extLst>
          </p:cNvPr>
          <p:cNvSpPr txBox="1"/>
          <p:nvPr/>
        </p:nvSpPr>
        <p:spPr>
          <a:xfrm>
            <a:off x="4415705" y="1597313"/>
            <a:ext cx="7776296" cy="5121274"/>
          </a:xfrm>
          <a:prstGeom prst="rect">
            <a:avLst/>
          </a:prstGeom>
          <a:noFill/>
        </p:spPr>
        <p:txBody>
          <a:bodyPr wrap="square">
            <a:spAutoFit/>
          </a:bodyPr>
          <a:lstStyle/>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 </a:t>
            </a:r>
            <a:r>
              <a:rPr lang="ar-EG" sz="2400" kern="0" dirty="0">
                <a:solidFill>
                  <a:srgbClr val="002060"/>
                </a:solidFill>
                <a:latin typeface="Calibri" panose="020F0502020204030204" pitchFamily="34" charset="0"/>
                <a:ea typeface="Times New Roman" panose="02020603050405020304" pitchFamily="18" charset="0"/>
                <a:cs typeface="Arial" panose="020B0604020202020204" pitchFamily="34" charset="0"/>
              </a:rPr>
              <a:t>تُعرف القيم الإخبارية بأنها مجموعة من المعايير والقواعد الصحفية والمهنية التى وفقاً لها يتم اختيار الأخبار الصالحة للنشر ... و</a:t>
            </a:r>
            <a:r>
              <a:rPr lang="ar-SA" sz="2400"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تعدّ مهارة اختيار الأخبار وعناصرها جوهر العمل الصحفي، وهي التي تميّز الصحفي البارع عن سواه وتُميّز أي مؤسسة صحفية عن سواها. يقال إن الصحافة هي "فن الاختيار"، ويعتمد نجاح الصحفي في سياقات مختلفة على ح</a:t>
            </a:r>
            <a:r>
              <a:rPr lang="ar-EG" sz="2400"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a:t>
            </a:r>
            <a:r>
              <a:rPr lang="ar-SA" sz="2400"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سن اختياره، سواء للخبر نفسه أو لزاوية المعالجة التي يتفرّد بها عن سواه.</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Arial" panose="020B0604020202020204" pitchFamily="34" charset="0"/>
              </a:rPr>
              <a:t>وعند اختيار الخبر وعناصره وزاوية معالجته، فإنه تلزم مراعاة "التأثير" على الجمهور، وهو أمر يصعب تقييمه بطبيعة الحال، وليست ثمة معادلة مضمونة لتحقيقه دوماً، ولكن يُنصح عادة بمراعاة العناصر الآتية والاستفادة منها:</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948531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99F2A-766A-F7D5-0FDF-295FE9140BB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B8BD010E-E23C-477D-0925-86151950C866}"/>
              </a:ext>
            </a:extLst>
          </p:cNvPr>
          <p:cNvSpPr/>
          <p:nvPr/>
        </p:nvSpPr>
        <p:spPr>
          <a:xfrm>
            <a:off x="4826325" y="762371"/>
            <a:ext cx="69537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0C1B7F1C-3963-C605-0097-4D7E636BEA16}"/>
              </a:ext>
            </a:extLst>
          </p:cNvPr>
          <p:cNvSpPr/>
          <p:nvPr/>
        </p:nvSpPr>
        <p:spPr>
          <a:xfrm>
            <a:off x="4826325" y="933293"/>
            <a:ext cx="7130419"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1. </a:t>
            </a:r>
            <a:r>
              <a:rPr lang="ar-SA" sz="2400" b="1" kern="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توقيت الخبر </a:t>
            </a:r>
            <a:r>
              <a:rPr lang="ar-EG" sz="2400" b="1" kern="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a:t>
            </a:r>
            <a:endParaRPr lang="en-US" sz="2400" kern="1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17" name="Graphic 21">
            <a:extLst>
              <a:ext uri="{FF2B5EF4-FFF2-40B4-BE49-F238E27FC236}">
                <a16:creationId xmlns:a16="http://schemas.microsoft.com/office/drawing/2014/main" id="{CCE0B3B5-B1C4-920F-F719-CA26003811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471"/>
            <a:ext cx="2305141" cy="1076343"/>
          </a:xfrm>
          <a:prstGeom prst="rect">
            <a:avLst/>
          </a:prstGeom>
        </p:spPr>
      </p:pic>
      <p:sp>
        <p:nvSpPr>
          <p:cNvPr id="4" name="TextBox 3">
            <a:extLst>
              <a:ext uri="{FF2B5EF4-FFF2-40B4-BE49-F238E27FC236}">
                <a16:creationId xmlns:a16="http://schemas.microsoft.com/office/drawing/2014/main" id="{DC118852-5E73-2B6C-8B36-B5DFAB711399}"/>
              </a:ext>
            </a:extLst>
          </p:cNvPr>
          <p:cNvSpPr txBox="1"/>
          <p:nvPr/>
        </p:nvSpPr>
        <p:spPr>
          <a:xfrm>
            <a:off x="5560696" y="333925"/>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10" name="TextBox 9">
            <a:extLst>
              <a:ext uri="{FF2B5EF4-FFF2-40B4-BE49-F238E27FC236}">
                <a16:creationId xmlns:a16="http://schemas.microsoft.com/office/drawing/2014/main" id="{6302A137-199F-CC23-E426-BF4E0855409B}"/>
              </a:ext>
            </a:extLst>
          </p:cNvPr>
          <p:cNvSpPr txBox="1"/>
          <p:nvPr/>
        </p:nvSpPr>
        <p:spPr>
          <a:xfrm>
            <a:off x="6347637" y="1767479"/>
            <a:ext cx="5432421" cy="4670317"/>
          </a:xfrm>
          <a:prstGeom prst="rect">
            <a:avLst/>
          </a:prstGeom>
          <a:noFill/>
        </p:spPr>
        <p:txBody>
          <a:bodyPr wrap="square">
            <a:spAutoFit/>
          </a:bodyPr>
          <a:lstStyle/>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للخبر المباشر المرتبط بحدث جارٍ أهمية أكبر لدى الجمهور عادة</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فكلما كان الخبر أكثر </a:t>
            </a:r>
            <a:r>
              <a:rPr lang="ar-EG"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فورية</a:t>
            </a:r>
            <a:r>
              <a:rPr lang="ar-SA" sz="2400" b="1"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وقربًا من زمن التغطية</a:t>
            </a: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 زادت أهميته وقدرته على الوصول والتأثير</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p>
            <a:pPr marL="0" marR="0" algn="justLow" rtl="1">
              <a:lnSpc>
                <a:spcPct val="150000"/>
              </a:lnSpc>
              <a:spcAft>
                <a:spcPts val="800"/>
              </a:spcAft>
              <a:buNone/>
            </a:pPr>
            <a:r>
              <a:rPr lang="ar-SA" sz="2400" kern="0" dirty="0">
                <a:solidFill>
                  <a:srgbClr val="002060"/>
                </a:solidFill>
                <a:effectLst/>
                <a:latin typeface="Calibri" panose="020F0502020204030204" pitchFamily="34" charset="0"/>
                <a:ea typeface="Times New Roman" panose="02020603050405020304" pitchFamily="18" charset="0"/>
                <a:cs typeface="Times New Roman" panose="02020603050405020304" pitchFamily="18" charset="0"/>
              </a:rPr>
              <a:t>ويصبح عامل التوقيت أكثر وضوحًا في البيئة الرقمية، حيث يمكن للمعلومة أن تنتشر بسرعة، كما يمكن أن تتراجع أهميتها إذا ظهرت معلومات أو أحداث أحدث منها</a:t>
            </a:r>
            <a:r>
              <a:rPr lang="en-US" sz="2400" kern="0"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2400" kern="100"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583B46AE-94CA-7C19-B57B-8D9C1CA1220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92682"/>
            <a:ext cx="6223476" cy="42619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27803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ACE46-6B2D-9F8C-ECEF-B6CEC883078A}"/>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1AEF8A3C-9CD8-B7AF-BB4D-5D8670013216}"/>
              </a:ext>
            </a:extLst>
          </p:cNvPr>
          <p:cNvSpPr/>
          <p:nvPr/>
        </p:nvSpPr>
        <p:spPr>
          <a:xfrm>
            <a:off x="4826325" y="762371"/>
            <a:ext cx="69537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D565992-B3C7-64A0-C463-87110A9F44C5}"/>
              </a:ext>
            </a:extLst>
          </p:cNvPr>
          <p:cNvSpPr/>
          <p:nvPr/>
        </p:nvSpPr>
        <p:spPr>
          <a:xfrm>
            <a:off x="4826325" y="933293"/>
            <a:ext cx="7130419"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400" b="1" dirty="0">
                <a:solidFill>
                  <a:prstClr val="white"/>
                </a:solidFill>
                <a:cs typeface="+mj-cs"/>
              </a:rPr>
              <a:t>2</a:t>
            </a:r>
            <a:r>
              <a:rPr lang="ar-EG" sz="2400" b="1" dirty="0">
                <a:solidFill>
                  <a:prstClr val="white"/>
                </a:solidFill>
              </a:rPr>
              <a:t>. القرب الجغرافي والمعنوى..</a:t>
            </a:r>
            <a:endParaRPr lang="ar-SA" sz="2400" b="1" dirty="0">
              <a:solidFill>
                <a:prstClr val="white"/>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818599A8-3C7C-6A33-DD3B-8C208F2CEA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471"/>
            <a:ext cx="2305141" cy="1076343"/>
          </a:xfrm>
          <a:prstGeom prst="rect">
            <a:avLst/>
          </a:prstGeom>
        </p:spPr>
      </p:pic>
      <p:sp>
        <p:nvSpPr>
          <p:cNvPr id="4" name="TextBox 3">
            <a:extLst>
              <a:ext uri="{FF2B5EF4-FFF2-40B4-BE49-F238E27FC236}">
                <a16:creationId xmlns:a16="http://schemas.microsoft.com/office/drawing/2014/main" id="{9F50CCA7-4AA2-698C-DE92-4B12CFB1AFAA}"/>
              </a:ext>
            </a:extLst>
          </p:cNvPr>
          <p:cNvSpPr txBox="1"/>
          <p:nvPr/>
        </p:nvSpPr>
        <p:spPr>
          <a:xfrm>
            <a:off x="5560696" y="333925"/>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3" name="TextBox 2">
            <a:extLst>
              <a:ext uri="{FF2B5EF4-FFF2-40B4-BE49-F238E27FC236}">
                <a16:creationId xmlns:a16="http://schemas.microsoft.com/office/drawing/2014/main" id="{4B72F06E-6350-237C-C1D7-6DB1D5812A9F}"/>
              </a:ext>
            </a:extLst>
          </p:cNvPr>
          <p:cNvSpPr txBox="1"/>
          <p:nvPr/>
        </p:nvSpPr>
        <p:spPr>
          <a:xfrm>
            <a:off x="5526385" y="1999007"/>
            <a:ext cx="6390274" cy="3555140"/>
          </a:xfrm>
          <a:prstGeom prst="rect">
            <a:avLst/>
          </a:prstGeom>
          <a:noFill/>
        </p:spPr>
        <p:txBody>
          <a:bodyPr wrap="square">
            <a:spAutoFit/>
          </a:bodyPr>
          <a:lstStyle/>
          <a:p>
            <a:pPr algn="justLow" rtl="1">
              <a:lnSpc>
                <a:spcPct val="150000"/>
              </a:lnSpc>
              <a:spcAft>
                <a:spcPts val="800"/>
              </a:spcAft>
            </a:pPr>
            <a:r>
              <a:rPr lang="ar-SA" sz="2400" kern="0" dirty="0">
                <a:solidFill>
                  <a:srgbClr val="002060"/>
                </a:solidFill>
                <a:latin typeface="Calibri" panose="020F0502020204030204" pitchFamily="34" charset="0"/>
                <a:cs typeface="Times New Roman" panose="02020603050405020304" pitchFamily="18" charset="0"/>
              </a:rPr>
              <a:t>تحظى الأخبار التي ترتبط بصورة واضحة بحياة الجمهور ومصالحه ومعتقداته بأهمية خاصة</a:t>
            </a:r>
            <a:r>
              <a:rPr lang="en-US" sz="2400" kern="0" dirty="0">
                <a:solidFill>
                  <a:srgbClr val="002060"/>
                </a:solidFill>
                <a:latin typeface="Calibri" panose="020F0502020204030204" pitchFamily="34" charset="0"/>
                <a:cs typeface="Times New Roman" panose="02020603050405020304" pitchFamily="18" charset="0"/>
              </a:rPr>
              <a:t>.</a:t>
            </a:r>
          </a:p>
          <a:p>
            <a:pPr algn="justLow" rtl="1">
              <a:lnSpc>
                <a:spcPct val="150000"/>
              </a:lnSpc>
              <a:spcAft>
                <a:spcPts val="800"/>
              </a:spcAft>
            </a:pPr>
            <a:r>
              <a:rPr lang="ar-SA" sz="2400" kern="0" dirty="0">
                <a:solidFill>
                  <a:srgbClr val="002060"/>
                </a:solidFill>
                <a:latin typeface="Calibri" panose="020F0502020204030204" pitchFamily="34" charset="0"/>
                <a:cs typeface="Times New Roman" panose="02020603050405020304" pitchFamily="18" charset="0"/>
              </a:rPr>
              <a:t>ويشمل ذلك القرب الجغرافي والقرب المعنوي؛ فكلما كان الحدث أكثر ارتباطًا بالجمهور المستهدف، زادت احتمالية اهتمامه به</a:t>
            </a:r>
            <a:r>
              <a:rPr lang="en-US" sz="2400" kern="0" dirty="0">
                <a:solidFill>
                  <a:srgbClr val="002060"/>
                </a:solidFill>
                <a:latin typeface="Calibri" panose="020F0502020204030204" pitchFamily="34" charset="0"/>
                <a:cs typeface="Times New Roman" panose="02020603050405020304" pitchFamily="18" charset="0"/>
              </a:rPr>
              <a:t>.</a:t>
            </a:r>
          </a:p>
          <a:p>
            <a:pPr algn="justLow" rtl="1">
              <a:lnSpc>
                <a:spcPct val="150000"/>
              </a:lnSpc>
              <a:spcAft>
                <a:spcPts val="800"/>
              </a:spcAft>
            </a:pPr>
            <a:r>
              <a:rPr lang="ar-SA" sz="2400" kern="0" dirty="0">
                <a:solidFill>
                  <a:srgbClr val="002060"/>
                </a:solidFill>
                <a:latin typeface="Calibri" panose="020F0502020204030204" pitchFamily="34" charset="0"/>
                <a:cs typeface="Times New Roman" panose="02020603050405020304" pitchFamily="18" charset="0"/>
              </a:rPr>
              <a:t>ومن هنا يجب ألا يسأل الصحفي فقط: "ماذا حدث؟"، وإنما أيضًا</a:t>
            </a:r>
            <a:r>
              <a:rPr lang="en-US" sz="2400" kern="0" dirty="0">
                <a:solidFill>
                  <a:srgbClr val="002060"/>
                </a:solidFill>
                <a:latin typeface="Calibri" panose="020F0502020204030204" pitchFamily="34" charset="0"/>
                <a:cs typeface="Times New Roman" panose="02020603050405020304" pitchFamily="18" charset="0"/>
              </a:rPr>
              <a:t>: "</a:t>
            </a:r>
            <a:r>
              <a:rPr lang="ar-SA" sz="2400" kern="0" dirty="0">
                <a:solidFill>
                  <a:srgbClr val="002060"/>
                </a:solidFill>
                <a:latin typeface="Calibri" panose="020F0502020204030204" pitchFamily="34" charset="0"/>
                <a:cs typeface="Times New Roman" panose="02020603050405020304" pitchFamily="18" charset="0"/>
              </a:rPr>
              <a:t>لماذا يهم هذا الحدث جمهوري؟</a:t>
            </a:r>
            <a:r>
              <a:rPr lang="en-US" sz="1200" b="1"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72AC74F9-0A8B-B175-7CC5-338D9895B5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856" y="1834560"/>
            <a:ext cx="5061099" cy="42610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66645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a:extLst>
            <a:ext uri="{FF2B5EF4-FFF2-40B4-BE49-F238E27FC236}">
              <a16:creationId xmlns:a16="http://schemas.microsoft.com/office/drawing/2014/main" id="{DDDB9279-090A-EFCC-0C4F-164D6AFE0214}"/>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5C9A680E-4259-83AA-99B8-4BC62A460A15}"/>
              </a:ext>
            </a:extLst>
          </p:cNvPr>
          <p:cNvSpPr/>
          <p:nvPr/>
        </p:nvSpPr>
        <p:spPr>
          <a:xfrm>
            <a:off x="4826325" y="762371"/>
            <a:ext cx="69537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483A83E-00DA-0F1F-4868-B7F7F8C5920C}"/>
              </a:ext>
            </a:extLst>
          </p:cNvPr>
          <p:cNvSpPr/>
          <p:nvPr/>
        </p:nvSpPr>
        <p:spPr>
          <a:xfrm>
            <a:off x="4826325" y="933293"/>
            <a:ext cx="7130419"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400" b="1" dirty="0">
                <a:solidFill>
                  <a:prstClr val="white"/>
                </a:solidFill>
                <a:cs typeface="+mj-cs"/>
              </a:rPr>
              <a:t>3</a:t>
            </a:r>
            <a:r>
              <a:rPr lang="ar-EG" sz="2400" b="1" dirty="0">
                <a:solidFill>
                  <a:prstClr val="white"/>
                </a:solidFill>
              </a:rPr>
              <a:t>. الصراعات...</a:t>
            </a:r>
            <a:endParaRPr lang="ar-SA" sz="2400" b="1" dirty="0">
              <a:solidFill>
                <a:prstClr val="white"/>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C6B66D35-7AF6-49A8-7B20-9718AF99DE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471"/>
            <a:ext cx="2305141" cy="1076343"/>
          </a:xfrm>
          <a:prstGeom prst="rect">
            <a:avLst/>
          </a:prstGeom>
        </p:spPr>
      </p:pic>
      <p:sp>
        <p:nvSpPr>
          <p:cNvPr id="4" name="TextBox 3">
            <a:extLst>
              <a:ext uri="{FF2B5EF4-FFF2-40B4-BE49-F238E27FC236}">
                <a16:creationId xmlns:a16="http://schemas.microsoft.com/office/drawing/2014/main" id="{6842E2F2-3DA4-0272-EAC7-FCA79C08DAB0}"/>
              </a:ext>
            </a:extLst>
          </p:cNvPr>
          <p:cNvSpPr txBox="1"/>
          <p:nvPr/>
        </p:nvSpPr>
        <p:spPr>
          <a:xfrm>
            <a:off x="5560696" y="333925"/>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3" name="TextBox 2">
            <a:extLst>
              <a:ext uri="{FF2B5EF4-FFF2-40B4-BE49-F238E27FC236}">
                <a16:creationId xmlns:a16="http://schemas.microsoft.com/office/drawing/2014/main" id="{0297848F-CCC2-9323-EF48-2459D4855034}"/>
              </a:ext>
            </a:extLst>
          </p:cNvPr>
          <p:cNvSpPr txBox="1"/>
          <p:nvPr/>
        </p:nvSpPr>
        <p:spPr>
          <a:xfrm>
            <a:off x="5326912" y="1979438"/>
            <a:ext cx="6629832" cy="3357137"/>
          </a:xfrm>
          <a:prstGeom prst="rect">
            <a:avLst/>
          </a:prstGeom>
          <a:noFill/>
        </p:spPr>
        <p:txBody>
          <a:bodyPr wrap="square">
            <a:spAutoFit/>
          </a:bodyPr>
          <a:lstStyle/>
          <a:p>
            <a:pPr marL="0" marR="0" algn="justLow" rtl="1">
              <a:lnSpc>
                <a:spcPct val="150000"/>
              </a:lnSpc>
              <a:spcAft>
                <a:spcPts val="800"/>
              </a:spcAft>
              <a:buNone/>
            </a:pPr>
            <a:r>
              <a:rPr lang="ar-EG" sz="2400" kern="0" dirty="0">
                <a:solidFill>
                  <a:srgbClr val="002060"/>
                </a:solidFill>
                <a:latin typeface="Calibri" panose="020F0502020204030204" pitchFamily="34" charset="0"/>
                <a:cs typeface="Times New Roman" panose="02020603050405020304" pitchFamily="18" charset="0"/>
              </a:rPr>
              <a:t>يُعد الصراع من العناصر الهامة فى الخبر ويعطيه أسلوباً من الجاذبية والرغبة فى المعرفة وحب الاستطلاع، وخاصة عندما يتعلق الخبر بحياة الفرد أو الناس مثل: ( الأمراض، الأوبئة، الحروب.. الخ) وهناك مثل هولندي يقول </a:t>
            </a:r>
            <a:r>
              <a:rPr lang="ar-EG" sz="2400" b="1" kern="0" dirty="0">
                <a:solidFill>
                  <a:srgbClr val="002060"/>
                </a:solidFill>
                <a:latin typeface="Calibri" panose="020F0502020204030204" pitchFamily="34" charset="0"/>
                <a:cs typeface="Times New Roman" panose="02020603050405020304" pitchFamily="18" charset="0"/>
              </a:rPr>
              <a:t>الأخبار الجيدة تمشى والأخبار السيئة تجري.</a:t>
            </a:r>
            <a:r>
              <a:rPr lang="ar-EG" sz="2400" kern="0" dirty="0">
                <a:solidFill>
                  <a:srgbClr val="002060"/>
                </a:solidFill>
                <a:latin typeface="Calibri" panose="020F0502020204030204" pitchFamily="34" charset="0"/>
                <a:cs typeface="Times New Roman" panose="02020603050405020304" pitchFamily="18" charset="0"/>
              </a:rPr>
              <a:t>. وووفقاً لهذا المثال فإن وسائل الإعلام تتبع دوماً الأخبار التي تتمتع بالسلبية وخصوصاً إذا وجد الصراع بين جهتين أو أكثر.. </a:t>
            </a:r>
            <a:endParaRPr lang="en-US" sz="2400" kern="0" dirty="0">
              <a:solidFill>
                <a:srgbClr val="002060"/>
              </a:solidFill>
              <a:latin typeface="Calibri" panose="020F0502020204030204" pitchFamily="34" charset="0"/>
              <a:cs typeface="Times New Roman" panose="02020603050405020304" pitchFamily="18" charset="0"/>
            </a:endParaRPr>
          </a:p>
        </p:txBody>
      </p:sp>
      <p:pic>
        <p:nvPicPr>
          <p:cNvPr id="5" name="Picture 4">
            <a:extLst>
              <a:ext uri="{FF2B5EF4-FFF2-40B4-BE49-F238E27FC236}">
                <a16:creationId xmlns:a16="http://schemas.microsoft.com/office/drawing/2014/main" id="{1813DB6F-08FD-EFE5-A924-DB490D139B8C}"/>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tretch>
            <a:fillRect/>
          </a:stretch>
        </p:blipFill>
        <p:spPr>
          <a:xfrm>
            <a:off x="0" y="1892682"/>
            <a:ext cx="5176717" cy="45206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9448913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B1383D-8FCD-020E-B3FE-F1C4A9F3FD2E}"/>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6D07839E-FDDC-6986-758A-23E6D9066A19}"/>
              </a:ext>
            </a:extLst>
          </p:cNvPr>
          <p:cNvSpPr/>
          <p:nvPr/>
        </p:nvSpPr>
        <p:spPr>
          <a:xfrm>
            <a:off x="4826325" y="762371"/>
            <a:ext cx="69537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CD0193D-C753-4C20-F46A-2442C01FDAC0}"/>
              </a:ext>
            </a:extLst>
          </p:cNvPr>
          <p:cNvSpPr/>
          <p:nvPr/>
        </p:nvSpPr>
        <p:spPr>
          <a:xfrm>
            <a:off x="4826325" y="933293"/>
            <a:ext cx="7130419"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400" b="1" dirty="0">
                <a:solidFill>
                  <a:prstClr val="white"/>
                </a:solidFill>
              </a:rPr>
              <a:t>4.الشهرة والنفوذ..</a:t>
            </a:r>
            <a:endParaRPr lang="ar-SA" sz="2400" b="1" dirty="0">
              <a:solidFill>
                <a:prstClr val="white"/>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B5070E31-6E53-5CB5-9C7C-D248CC51AA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471"/>
            <a:ext cx="2305141" cy="1076343"/>
          </a:xfrm>
          <a:prstGeom prst="rect">
            <a:avLst/>
          </a:prstGeom>
        </p:spPr>
      </p:pic>
      <p:sp>
        <p:nvSpPr>
          <p:cNvPr id="4" name="TextBox 3">
            <a:extLst>
              <a:ext uri="{FF2B5EF4-FFF2-40B4-BE49-F238E27FC236}">
                <a16:creationId xmlns:a16="http://schemas.microsoft.com/office/drawing/2014/main" id="{3A90E894-F106-2564-0ACA-8936B48C998F}"/>
              </a:ext>
            </a:extLst>
          </p:cNvPr>
          <p:cNvSpPr txBox="1"/>
          <p:nvPr/>
        </p:nvSpPr>
        <p:spPr>
          <a:xfrm>
            <a:off x="5560696" y="333925"/>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3" name="TextBox 2">
            <a:extLst>
              <a:ext uri="{FF2B5EF4-FFF2-40B4-BE49-F238E27FC236}">
                <a16:creationId xmlns:a16="http://schemas.microsoft.com/office/drawing/2014/main" id="{AF5EA12F-BEDA-6669-113A-382A5DD4E2A9}"/>
              </a:ext>
            </a:extLst>
          </p:cNvPr>
          <p:cNvSpPr txBox="1"/>
          <p:nvPr/>
        </p:nvSpPr>
        <p:spPr>
          <a:xfrm>
            <a:off x="5635256" y="2121684"/>
            <a:ext cx="6023212" cy="3236592"/>
          </a:xfrm>
          <a:prstGeom prst="rect">
            <a:avLst/>
          </a:prstGeom>
          <a:noFill/>
        </p:spPr>
        <p:txBody>
          <a:bodyPr wrap="square">
            <a:spAutoFit/>
          </a:bodyPr>
          <a:lstStyle/>
          <a:p>
            <a:pPr algn="justLow" rtl="1">
              <a:lnSpc>
                <a:spcPct val="115000"/>
              </a:lnSpc>
              <a:spcAft>
                <a:spcPts val="800"/>
              </a:spcAft>
            </a:pPr>
            <a:r>
              <a:rPr lang="ar-SA" sz="2400" kern="0" dirty="0">
                <a:solidFill>
                  <a:srgbClr val="002060"/>
                </a:solidFill>
                <a:latin typeface="Calibri" panose="020F0502020204030204" pitchFamily="34" charset="0"/>
                <a:cs typeface="+mj-cs"/>
              </a:rPr>
              <a:t>قد تعتمد قيمة الخبر وأثره في كثير من الأحيان على طبيعة الشخصيات المرتبطة به</a:t>
            </a:r>
            <a:r>
              <a:rPr lang="en-US" sz="2400" kern="0" dirty="0">
                <a:solidFill>
                  <a:srgbClr val="002060"/>
                </a:solidFill>
                <a:latin typeface="Calibri" panose="020F0502020204030204" pitchFamily="34" charset="0"/>
                <a:cs typeface="+mj-cs"/>
              </a:rPr>
              <a:t>.</a:t>
            </a:r>
          </a:p>
          <a:p>
            <a:pPr algn="justLow" rtl="1">
              <a:lnSpc>
                <a:spcPct val="115000"/>
              </a:lnSpc>
              <a:spcAft>
                <a:spcPts val="800"/>
              </a:spcAft>
            </a:pPr>
            <a:r>
              <a:rPr lang="ar-SA" sz="2400" kern="0" dirty="0">
                <a:solidFill>
                  <a:srgbClr val="002060"/>
                </a:solidFill>
                <a:latin typeface="Calibri" panose="020F0502020204030204" pitchFamily="34" charset="0"/>
                <a:cs typeface="+mj-cs"/>
              </a:rPr>
              <a:t>فعندما يتعلق الحدث بشخصية شهيرة محليًا أو عالميًا، قد يكون التفاعل معه أكبر حتى إذا كان الحدث نفسه بسيطًا</a:t>
            </a:r>
            <a:r>
              <a:rPr lang="en-US" sz="2400" kern="0" dirty="0">
                <a:solidFill>
                  <a:srgbClr val="002060"/>
                </a:solidFill>
                <a:latin typeface="Calibri" panose="020F0502020204030204" pitchFamily="34" charset="0"/>
                <a:cs typeface="+mj-cs"/>
              </a:rPr>
              <a:t>.</a:t>
            </a:r>
          </a:p>
          <a:p>
            <a:pPr algn="justLow" rtl="1">
              <a:lnSpc>
                <a:spcPct val="115000"/>
              </a:lnSpc>
              <a:spcAft>
                <a:spcPts val="800"/>
              </a:spcAft>
            </a:pPr>
            <a:r>
              <a:rPr lang="ar-SA" sz="2400" kern="0" dirty="0">
                <a:solidFill>
                  <a:srgbClr val="002060"/>
                </a:solidFill>
                <a:latin typeface="Calibri" panose="020F0502020204030204" pitchFamily="34" charset="0"/>
                <a:cs typeface="+mj-cs"/>
              </a:rPr>
              <a:t>وهنا تصبح هوية الشخصية وشهرتها ونفوذها من العوامل التي يمكن أن تؤثر في قرار اختيار الخبر وتحديد مساحة الاهتمام التي يمنحها له الصحفي</a:t>
            </a:r>
            <a:r>
              <a:rPr lang="ar-EG" sz="2400" kern="0" dirty="0">
                <a:solidFill>
                  <a:srgbClr val="002060"/>
                </a:solidFill>
                <a:latin typeface="Calibri" panose="020F0502020204030204" pitchFamily="34" charset="0"/>
                <a:cs typeface="+mj-cs"/>
              </a:rPr>
              <a:t>.</a:t>
            </a:r>
            <a:r>
              <a:rPr lang="en-US" sz="12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5738671C-E865-CA2B-3BED-39A9845CD46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868" y="1951650"/>
            <a:ext cx="5416828" cy="40070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24922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D79747-F82D-32F3-DBEB-2EFFB54B67C6}"/>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570975C7-52C0-4D21-B44C-4BB154344266}"/>
              </a:ext>
            </a:extLst>
          </p:cNvPr>
          <p:cNvSpPr/>
          <p:nvPr/>
        </p:nvSpPr>
        <p:spPr>
          <a:xfrm>
            <a:off x="4826325" y="762371"/>
            <a:ext cx="69537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14327FD-F9F1-89CA-C754-4D794A617D2C}"/>
              </a:ext>
            </a:extLst>
          </p:cNvPr>
          <p:cNvSpPr/>
          <p:nvPr/>
        </p:nvSpPr>
        <p:spPr>
          <a:xfrm>
            <a:off x="4826325" y="933293"/>
            <a:ext cx="7130419"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400" b="1" dirty="0">
                <a:solidFill>
                  <a:prstClr val="white"/>
                </a:solidFill>
                <a:cs typeface="+mj-cs"/>
              </a:rPr>
              <a:t>5</a:t>
            </a:r>
            <a:r>
              <a:rPr lang="ar-EG" sz="2400" b="1" dirty="0">
                <a:solidFill>
                  <a:prstClr val="white"/>
                </a:solidFill>
              </a:rPr>
              <a:t>. الغرابة والندرة ..</a:t>
            </a:r>
            <a:endParaRPr lang="ar-SA" sz="2400" b="1" dirty="0">
              <a:solidFill>
                <a:prstClr val="white"/>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1B04374A-4826-6202-39CB-B2CE3C5531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471"/>
            <a:ext cx="2305141" cy="1076343"/>
          </a:xfrm>
          <a:prstGeom prst="rect">
            <a:avLst/>
          </a:prstGeom>
        </p:spPr>
      </p:pic>
      <p:sp>
        <p:nvSpPr>
          <p:cNvPr id="4" name="TextBox 3">
            <a:extLst>
              <a:ext uri="{FF2B5EF4-FFF2-40B4-BE49-F238E27FC236}">
                <a16:creationId xmlns:a16="http://schemas.microsoft.com/office/drawing/2014/main" id="{C314230B-A831-27E1-EED6-65F0007F4143}"/>
              </a:ext>
            </a:extLst>
          </p:cNvPr>
          <p:cNvSpPr txBox="1"/>
          <p:nvPr/>
        </p:nvSpPr>
        <p:spPr>
          <a:xfrm>
            <a:off x="5560696" y="333925"/>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3" name="TextBox 2">
            <a:extLst>
              <a:ext uri="{FF2B5EF4-FFF2-40B4-BE49-F238E27FC236}">
                <a16:creationId xmlns:a16="http://schemas.microsoft.com/office/drawing/2014/main" id="{233BDB3F-CC39-6DA7-3E1D-4E901BF49635}"/>
              </a:ext>
            </a:extLst>
          </p:cNvPr>
          <p:cNvSpPr txBox="1"/>
          <p:nvPr/>
        </p:nvSpPr>
        <p:spPr>
          <a:xfrm>
            <a:off x="5124892" y="2033749"/>
            <a:ext cx="6899467" cy="3976281"/>
          </a:xfrm>
          <a:prstGeom prst="rect">
            <a:avLst/>
          </a:prstGeom>
          <a:noFill/>
        </p:spPr>
        <p:txBody>
          <a:bodyPr wrap="square">
            <a:spAutoFit/>
          </a:bodyPr>
          <a:lstStyle/>
          <a:p>
            <a:pPr marL="0" marR="0" algn="r" rtl="1">
              <a:lnSpc>
                <a:spcPct val="115000"/>
              </a:lnSpc>
              <a:spcAft>
                <a:spcPts val="800"/>
              </a:spcAft>
              <a:buNone/>
            </a:pPr>
            <a:r>
              <a:rPr lang="ar-SA" sz="2400" kern="0" dirty="0">
                <a:solidFill>
                  <a:srgbClr val="002060"/>
                </a:solidFill>
                <a:latin typeface="Calibri" panose="020F0502020204030204" pitchFamily="34" charset="0"/>
                <a:cs typeface="+mj-cs"/>
              </a:rPr>
              <a:t>تلفت الأخبار غير المألوفة الانتباه لأنها تكسر النمط السائد والمتوقع للأحداث</a:t>
            </a:r>
            <a:r>
              <a:rPr lang="en-US" sz="2400" kern="0" dirty="0">
                <a:solidFill>
                  <a:srgbClr val="002060"/>
                </a:solidFill>
                <a:latin typeface="Calibri" panose="020F0502020204030204" pitchFamily="34" charset="0"/>
                <a:cs typeface="+mj-cs"/>
              </a:rPr>
              <a:t>.</a:t>
            </a:r>
          </a:p>
          <a:p>
            <a:pPr marL="0" marR="0" algn="r" rtl="1">
              <a:lnSpc>
                <a:spcPct val="115000"/>
              </a:lnSpc>
              <a:spcAft>
                <a:spcPts val="800"/>
              </a:spcAft>
              <a:buNone/>
            </a:pPr>
            <a:r>
              <a:rPr lang="ar-SA" sz="2400" kern="0" dirty="0">
                <a:solidFill>
                  <a:srgbClr val="002060"/>
                </a:solidFill>
                <a:latin typeface="Calibri" panose="020F0502020204030204" pitchFamily="34" charset="0"/>
                <a:cs typeface="+mj-cs"/>
              </a:rPr>
              <a:t>ومن الأمثلة الصحفية الشهيرة</a:t>
            </a:r>
            <a:r>
              <a:rPr lang="en-US" sz="2400" kern="0" dirty="0">
                <a:solidFill>
                  <a:srgbClr val="002060"/>
                </a:solidFill>
                <a:latin typeface="Calibri" panose="020F0502020204030204" pitchFamily="34" charset="0"/>
                <a:cs typeface="+mj-cs"/>
              </a:rPr>
              <a:t>:</a:t>
            </a:r>
          </a:p>
          <a:p>
            <a:pPr marL="0" marR="0" algn="r" rtl="1">
              <a:lnSpc>
                <a:spcPct val="115000"/>
              </a:lnSpc>
              <a:spcAft>
                <a:spcPts val="800"/>
              </a:spcAft>
              <a:buNone/>
            </a:pPr>
            <a:r>
              <a:rPr lang="en-US" sz="2400" kern="0" dirty="0">
                <a:solidFill>
                  <a:srgbClr val="002060"/>
                </a:solidFill>
                <a:latin typeface="Calibri" panose="020F0502020204030204" pitchFamily="34" charset="0"/>
                <a:cs typeface="+mj-cs"/>
              </a:rPr>
              <a:t>"</a:t>
            </a:r>
            <a:r>
              <a:rPr lang="ar-SA" sz="2400" kern="0" dirty="0">
                <a:solidFill>
                  <a:srgbClr val="002060"/>
                </a:solidFill>
                <a:latin typeface="Calibri" panose="020F0502020204030204" pitchFamily="34" charset="0"/>
                <a:cs typeface="+mj-cs"/>
              </a:rPr>
              <a:t>عض كلب رجلًا</a:t>
            </a:r>
            <a:r>
              <a:rPr lang="en-US" sz="2400" kern="0" dirty="0">
                <a:solidFill>
                  <a:srgbClr val="002060"/>
                </a:solidFill>
                <a:latin typeface="Calibri" panose="020F0502020204030204" pitchFamily="34" charset="0"/>
                <a:cs typeface="+mj-cs"/>
              </a:rPr>
              <a:t>."</a:t>
            </a:r>
          </a:p>
          <a:p>
            <a:pPr marL="0" marR="0" algn="r" rtl="1">
              <a:lnSpc>
                <a:spcPct val="115000"/>
              </a:lnSpc>
              <a:spcAft>
                <a:spcPts val="800"/>
              </a:spcAft>
              <a:buNone/>
            </a:pPr>
            <a:r>
              <a:rPr lang="ar-SA" sz="2400" kern="0" dirty="0">
                <a:solidFill>
                  <a:srgbClr val="002060"/>
                </a:solidFill>
                <a:latin typeface="Calibri" panose="020F0502020204030204" pitchFamily="34" charset="0"/>
                <a:cs typeface="+mj-cs"/>
              </a:rPr>
              <a:t>مقابل</a:t>
            </a:r>
            <a:r>
              <a:rPr lang="en-US" sz="2400" kern="0" dirty="0">
                <a:solidFill>
                  <a:srgbClr val="002060"/>
                </a:solidFill>
                <a:latin typeface="Calibri" panose="020F0502020204030204" pitchFamily="34" charset="0"/>
                <a:cs typeface="+mj-cs"/>
              </a:rPr>
              <a:t>:</a:t>
            </a:r>
          </a:p>
          <a:p>
            <a:pPr marL="0" marR="0" algn="r" rtl="1">
              <a:lnSpc>
                <a:spcPct val="115000"/>
              </a:lnSpc>
              <a:spcAft>
                <a:spcPts val="800"/>
              </a:spcAft>
              <a:buNone/>
            </a:pPr>
            <a:r>
              <a:rPr lang="en-US" sz="2400" kern="0" dirty="0">
                <a:solidFill>
                  <a:srgbClr val="002060"/>
                </a:solidFill>
                <a:latin typeface="Calibri" panose="020F0502020204030204" pitchFamily="34" charset="0"/>
                <a:cs typeface="+mj-cs"/>
              </a:rPr>
              <a:t>"</a:t>
            </a:r>
            <a:r>
              <a:rPr lang="ar-SA" sz="2400" kern="0" dirty="0">
                <a:solidFill>
                  <a:srgbClr val="002060"/>
                </a:solidFill>
                <a:latin typeface="Calibri" panose="020F0502020204030204" pitchFamily="34" charset="0"/>
                <a:cs typeface="+mj-cs"/>
              </a:rPr>
              <a:t>عض رجل كلبًا</a:t>
            </a:r>
            <a:r>
              <a:rPr lang="en-US" sz="2400" kern="0" dirty="0">
                <a:solidFill>
                  <a:srgbClr val="002060"/>
                </a:solidFill>
                <a:latin typeface="Calibri" panose="020F0502020204030204" pitchFamily="34" charset="0"/>
                <a:cs typeface="+mj-cs"/>
              </a:rPr>
              <a:t>."</a:t>
            </a:r>
          </a:p>
          <a:p>
            <a:pPr marL="0" marR="0" algn="justLow" rtl="1">
              <a:lnSpc>
                <a:spcPct val="115000"/>
              </a:lnSpc>
              <a:spcAft>
                <a:spcPts val="800"/>
              </a:spcAft>
              <a:buNone/>
            </a:pPr>
            <a:r>
              <a:rPr lang="ar-SA" sz="2400" kern="0" dirty="0">
                <a:solidFill>
                  <a:srgbClr val="002060"/>
                </a:solidFill>
                <a:latin typeface="Calibri" panose="020F0502020204030204" pitchFamily="34" charset="0"/>
                <a:cs typeface="+mj-cs"/>
              </a:rPr>
              <a:t>فالحدث الثاني أكثر غرابة لأنه يخالف ما يتوقعه الجمهور عادة، وهو ما يوضح كيف يمكن للغرابة والندرة أن تؤثرا في القيمة الخبرية</a:t>
            </a:r>
            <a:r>
              <a:rPr lang="en-US" sz="2400" kern="0" dirty="0">
                <a:solidFill>
                  <a:srgbClr val="002060"/>
                </a:solidFill>
                <a:latin typeface="Calibri" panose="020F0502020204030204" pitchFamily="34" charset="0"/>
                <a:cs typeface="+mj-cs"/>
              </a:rPr>
              <a:t>.</a:t>
            </a:r>
          </a:p>
        </p:txBody>
      </p:sp>
      <p:pic>
        <p:nvPicPr>
          <p:cNvPr id="5" name="Picture 4">
            <a:extLst>
              <a:ext uri="{FF2B5EF4-FFF2-40B4-BE49-F238E27FC236}">
                <a16:creationId xmlns:a16="http://schemas.microsoft.com/office/drawing/2014/main" id="{03C17C79-EE16-8810-FC5B-DB4B16896A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61" y="1789846"/>
            <a:ext cx="5103626" cy="44640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49755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F5FA1A-3844-ECC5-B1BA-76877B740484}"/>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092FFD23-C70F-E26F-3DEC-13A0F6CA9EBD}"/>
              </a:ext>
            </a:extLst>
          </p:cNvPr>
          <p:cNvSpPr/>
          <p:nvPr/>
        </p:nvSpPr>
        <p:spPr>
          <a:xfrm>
            <a:off x="4826325" y="762371"/>
            <a:ext cx="69537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4BF7AA7E-91CD-250F-1233-5DC30382FCF4}"/>
              </a:ext>
            </a:extLst>
          </p:cNvPr>
          <p:cNvSpPr/>
          <p:nvPr/>
        </p:nvSpPr>
        <p:spPr>
          <a:xfrm>
            <a:off x="4649640" y="836426"/>
            <a:ext cx="7130419"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400" b="1" dirty="0">
                <a:solidFill>
                  <a:prstClr val="white"/>
                </a:solidFill>
                <a:cs typeface="+mj-cs"/>
              </a:rPr>
              <a:t>6</a:t>
            </a:r>
            <a:r>
              <a:rPr lang="ar-EG" sz="2400" b="1" dirty="0">
                <a:solidFill>
                  <a:prstClr val="white"/>
                </a:solidFill>
              </a:rPr>
              <a:t>. الاهتمام الإنساني..</a:t>
            </a:r>
            <a:endParaRPr lang="ar-SA" sz="2400" b="1" dirty="0">
              <a:solidFill>
                <a:prstClr val="white"/>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8B859BAD-E2C9-D5CE-5F06-C4927C85BC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471"/>
            <a:ext cx="2305141" cy="1076343"/>
          </a:xfrm>
          <a:prstGeom prst="rect">
            <a:avLst/>
          </a:prstGeom>
        </p:spPr>
      </p:pic>
      <p:sp>
        <p:nvSpPr>
          <p:cNvPr id="4" name="TextBox 3">
            <a:extLst>
              <a:ext uri="{FF2B5EF4-FFF2-40B4-BE49-F238E27FC236}">
                <a16:creationId xmlns:a16="http://schemas.microsoft.com/office/drawing/2014/main" id="{5A873330-0FD1-1D5A-9A07-A3727D0EB4CE}"/>
              </a:ext>
            </a:extLst>
          </p:cNvPr>
          <p:cNvSpPr txBox="1"/>
          <p:nvPr/>
        </p:nvSpPr>
        <p:spPr>
          <a:xfrm>
            <a:off x="5560696" y="333925"/>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7" name="TextBox 6">
            <a:extLst>
              <a:ext uri="{FF2B5EF4-FFF2-40B4-BE49-F238E27FC236}">
                <a16:creationId xmlns:a16="http://schemas.microsoft.com/office/drawing/2014/main" id="{6FDE8A34-F722-3458-2A0B-C9BC103A2934}"/>
              </a:ext>
            </a:extLst>
          </p:cNvPr>
          <p:cNvSpPr txBox="1"/>
          <p:nvPr/>
        </p:nvSpPr>
        <p:spPr>
          <a:xfrm>
            <a:off x="5709684" y="1878795"/>
            <a:ext cx="6164764" cy="2803140"/>
          </a:xfrm>
          <a:prstGeom prst="rect">
            <a:avLst/>
          </a:prstGeom>
          <a:noFill/>
        </p:spPr>
        <p:txBody>
          <a:bodyPr wrap="square">
            <a:spAutoFit/>
          </a:bodyPr>
          <a:lstStyle/>
          <a:p>
            <a:pPr marL="0" marR="0" algn="justLow" rtl="1">
              <a:lnSpc>
                <a:spcPct val="150000"/>
              </a:lnSpc>
              <a:spcAft>
                <a:spcPts val="800"/>
              </a:spcAft>
              <a:buNone/>
            </a:pPr>
            <a:r>
              <a:rPr lang="ar-EG" sz="2400" kern="100" dirty="0">
                <a:solidFill>
                  <a:srgbClr val="002060"/>
                </a:solidFill>
                <a:effectLst/>
                <a:latin typeface="Calibri" panose="020F0502020204030204" pitchFamily="34" charset="0"/>
                <a:ea typeface="Calibri" panose="020F0502020204030204" pitchFamily="34" charset="0"/>
                <a:cs typeface="+mj-cs"/>
              </a:rPr>
              <a:t>يتوافر هذا العنصر فى كثير من الأخبار التي تتناول الجوانب المتصلة بالحاجات والمطالب الإنسانية، وهى موضوعات تُثير اهتمامات القارئ، وتحرك عواطفه سواء بالحب أو العطف أو الكره أو الخوف نظراً لطبيعتا الفجائية ولإثارتها للفضول الإنساني.</a:t>
            </a:r>
            <a:endParaRPr lang="en-US" sz="2400" kern="100" dirty="0">
              <a:solidFill>
                <a:srgbClr val="002060"/>
              </a:solidFill>
              <a:effectLst/>
              <a:latin typeface="Calibri" panose="020F0502020204030204" pitchFamily="34" charset="0"/>
              <a:ea typeface="Calibri" panose="020F0502020204030204" pitchFamily="34" charset="0"/>
              <a:cs typeface="+mj-cs"/>
            </a:endParaRPr>
          </a:p>
        </p:txBody>
      </p:sp>
      <p:pic>
        <p:nvPicPr>
          <p:cNvPr id="6" name="Picture 5">
            <a:extLst>
              <a:ext uri="{FF2B5EF4-FFF2-40B4-BE49-F238E27FC236}">
                <a16:creationId xmlns:a16="http://schemas.microsoft.com/office/drawing/2014/main" id="{09492F27-C5DC-88FB-B369-F031018053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684" y="1976391"/>
            <a:ext cx="5599000" cy="41192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49464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E49731-0489-269F-B0F8-BBFEF63AAEC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AFAF932B-F830-45D1-80BE-8BE737A363CB}"/>
              </a:ext>
            </a:extLst>
          </p:cNvPr>
          <p:cNvSpPr/>
          <p:nvPr/>
        </p:nvSpPr>
        <p:spPr>
          <a:xfrm>
            <a:off x="4826325" y="762371"/>
            <a:ext cx="69537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3E8FD96-844D-B2B8-C085-C60FEE29CD00}"/>
              </a:ext>
            </a:extLst>
          </p:cNvPr>
          <p:cNvSpPr/>
          <p:nvPr/>
        </p:nvSpPr>
        <p:spPr>
          <a:xfrm>
            <a:off x="4649640" y="836426"/>
            <a:ext cx="7130419"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400" b="1" dirty="0">
                <a:solidFill>
                  <a:prstClr val="white"/>
                </a:solidFill>
                <a:cs typeface="+mj-cs"/>
              </a:rPr>
              <a:t>7</a:t>
            </a:r>
            <a:r>
              <a:rPr lang="ar-EG" sz="2400" b="1" dirty="0">
                <a:solidFill>
                  <a:prstClr val="white"/>
                </a:solidFill>
              </a:rPr>
              <a:t>. السلبية..</a:t>
            </a:r>
            <a:endParaRPr lang="ar-SA" sz="2400" b="1" dirty="0">
              <a:solidFill>
                <a:prstClr val="white"/>
              </a:solidFill>
              <a:latin typeface="Times New Roman" panose="02020603050405020304" pitchFamily="18" charset="0"/>
              <a:cs typeface="Times New Roman" panose="02020603050405020304" pitchFamily="18" charset="0"/>
            </a:endParaRPr>
          </a:p>
        </p:txBody>
      </p:sp>
      <p:pic>
        <p:nvPicPr>
          <p:cNvPr id="17" name="Graphic 21">
            <a:extLst>
              <a:ext uri="{FF2B5EF4-FFF2-40B4-BE49-F238E27FC236}">
                <a16:creationId xmlns:a16="http://schemas.microsoft.com/office/drawing/2014/main" id="{2FC234A4-71A4-0488-FD83-2F37DBE3AF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471"/>
            <a:ext cx="2305141" cy="1076343"/>
          </a:xfrm>
          <a:prstGeom prst="rect">
            <a:avLst/>
          </a:prstGeom>
        </p:spPr>
      </p:pic>
      <p:sp>
        <p:nvSpPr>
          <p:cNvPr id="4" name="TextBox 3">
            <a:extLst>
              <a:ext uri="{FF2B5EF4-FFF2-40B4-BE49-F238E27FC236}">
                <a16:creationId xmlns:a16="http://schemas.microsoft.com/office/drawing/2014/main" id="{462206A6-FC22-0736-5EA1-EB48E08F8B6B}"/>
              </a:ext>
            </a:extLst>
          </p:cNvPr>
          <p:cNvSpPr txBox="1"/>
          <p:nvPr/>
        </p:nvSpPr>
        <p:spPr>
          <a:xfrm>
            <a:off x="5560696" y="333925"/>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8" name="TextBox 7">
            <a:extLst>
              <a:ext uri="{FF2B5EF4-FFF2-40B4-BE49-F238E27FC236}">
                <a16:creationId xmlns:a16="http://schemas.microsoft.com/office/drawing/2014/main" id="{F56E6E65-44E1-201C-D562-0BA1C6F01DCE}"/>
              </a:ext>
            </a:extLst>
          </p:cNvPr>
          <p:cNvSpPr txBox="1"/>
          <p:nvPr/>
        </p:nvSpPr>
        <p:spPr>
          <a:xfrm>
            <a:off x="6096000" y="2116539"/>
            <a:ext cx="5562468" cy="2188676"/>
          </a:xfrm>
          <a:prstGeom prst="rect">
            <a:avLst/>
          </a:prstGeom>
          <a:noFill/>
        </p:spPr>
        <p:txBody>
          <a:bodyPr wrap="square">
            <a:spAutoFit/>
          </a:bodyPr>
          <a:lstStyle/>
          <a:p>
            <a:pPr marL="0" marR="0" algn="just" rtl="1">
              <a:lnSpc>
                <a:spcPct val="115000"/>
              </a:lnSpc>
              <a:spcAft>
                <a:spcPts val="800"/>
              </a:spcAft>
              <a:buNone/>
            </a:pPr>
            <a:r>
              <a:rPr lang="ar-EG" sz="2400" kern="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تعتبر الأخبار السلبية - وهى الأخبار السيئة - رائجة في الغالب وتأخذ مكانتها في </a:t>
            </a:r>
            <a:r>
              <a:rPr lang="ar-EG" sz="2400" kern="0" dirty="0">
                <a:solidFill>
                  <a:schemeClr val="accent1">
                    <a:lumMod val="50000"/>
                  </a:schemeClr>
                </a:solidFill>
                <a:latin typeface="Times New Roman" panose="02020603050405020304" pitchFamily="18" charset="0"/>
                <a:ea typeface="Calibri" panose="020F0502020204030204" pitchFamily="34" charset="0"/>
                <a:cs typeface="+mj-cs"/>
              </a:rPr>
              <a:t>أولوية</a:t>
            </a:r>
            <a:r>
              <a:rPr lang="ar-EG" sz="2400" kern="0" dirty="0">
                <a:solidFill>
                  <a:schemeClr val="accent1">
                    <a:lumMod val="50000"/>
                  </a:schemeClr>
                </a:solidFill>
                <a:latin typeface="Times New Roman" panose="02020603050405020304" pitchFamily="18" charset="0"/>
                <a:ea typeface="Calibri" panose="020F0502020204030204" pitchFamily="34" charset="0"/>
                <a:cs typeface="Arial" panose="020B0604020202020204" pitchFamily="34" charset="0"/>
              </a:rPr>
              <a:t> الأخبار المعدة للبث أو النشر، وخصوصاً إذا ما تعلق الأمر بإنفجار، أو تجدد الصراعات على مستوى دولى أو نشوب أزمة بين بلدين. </a:t>
            </a:r>
            <a:endParaRPr lang="en-US" sz="2400"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D922C7EF-13DE-E2F5-7C0E-D33BE53A10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327" y="1785282"/>
            <a:ext cx="5989674" cy="45836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21786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0A3529-6C03-7A12-4B75-1758E057923B}"/>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5F8083BE-5D6E-ABDD-098F-F39266FED264}"/>
              </a:ext>
            </a:extLst>
          </p:cNvPr>
          <p:cNvSpPr/>
          <p:nvPr/>
        </p:nvSpPr>
        <p:spPr>
          <a:xfrm>
            <a:off x="4826325" y="762371"/>
            <a:ext cx="69537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596FA7-FFC5-9F3F-9254-B88BF13585FF}"/>
              </a:ext>
            </a:extLst>
          </p:cNvPr>
          <p:cNvSpPr/>
          <p:nvPr/>
        </p:nvSpPr>
        <p:spPr>
          <a:xfrm>
            <a:off x="4826325" y="933293"/>
            <a:ext cx="7130419"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400" b="1" dirty="0">
                <a:solidFill>
                  <a:prstClr val="white"/>
                </a:solidFill>
                <a:cs typeface="+mj-cs"/>
              </a:rPr>
              <a:t>8. الترند وأجندة الأخبار الرقمية..</a:t>
            </a:r>
            <a:endParaRPr lang="ar-SA" sz="2400" b="1" dirty="0">
              <a:solidFill>
                <a:prstClr val="white"/>
              </a:solidFill>
              <a:latin typeface="Times New Roman" panose="02020603050405020304" pitchFamily="18" charset="0"/>
              <a:cs typeface="+mj-cs"/>
            </a:endParaRPr>
          </a:p>
        </p:txBody>
      </p:sp>
      <p:pic>
        <p:nvPicPr>
          <p:cNvPr id="17" name="Graphic 21">
            <a:extLst>
              <a:ext uri="{FF2B5EF4-FFF2-40B4-BE49-F238E27FC236}">
                <a16:creationId xmlns:a16="http://schemas.microsoft.com/office/drawing/2014/main" id="{BA6D57D4-793B-D841-0FC7-6DFC39644F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471"/>
            <a:ext cx="2305141" cy="1076343"/>
          </a:xfrm>
          <a:prstGeom prst="rect">
            <a:avLst/>
          </a:prstGeom>
        </p:spPr>
      </p:pic>
      <p:sp>
        <p:nvSpPr>
          <p:cNvPr id="4" name="TextBox 3">
            <a:extLst>
              <a:ext uri="{FF2B5EF4-FFF2-40B4-BE49-F238E27FC236}">
                <a16:creationId xmlns:a16="http://schemas.microsoft.com/office/drawing/2014/main" id="{7F43A0A4-B228-B527-18FF-043152C195FC}"/>
              </a:ext>
            </a:extLst>
          </p:cNvPr>
          <p:cNvSpPr txBox="1"/>
          <p:nvPr/>
        </p:nvSpPr>
        <p:spPr>
          <a:xfrm>
            <a:off x="5560696" y="333925"/>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6" name="TextBox 5">
            <a:extLst>
              <a:ext uri="{FF2B5EF4-FFF2-40B4-BE49-F238E27FC236}">
                <a16:creationId xmlns:a16="http://schemas.microsoft.com/office/drawing/2014/main" id="{1EA12250-7786-5421-168A-0AC86A621D18}"/>
              </a:ext>
            </a:extLst>
          </p:cNvPr>
          <p:cNvSpPr txBox="1"/>
          <p:nvPr/>
        </p:nvSpPr>
        <p:spPr>
          <a:xfrm>
            <a:off x="5199320" y="2107395"/>
            <a:ext cx="6757423" cy="3236592"/>
          </a:xfrm>
          <a:prstGeom prst="rect">
            <a:avLst/>
          </a:prstGeom>
          <a:noFill/>
        </p:spPr>
        <p:txBody>
          <a:bodyPr wrap="square">
            <a:spAutoFit/>
          </a:bodyPr>
          <a:lstStyle/>
          <a:p>
            <a:pPr marL="0" marR="0" algn="justLow" rtl="1">
              <a:lnSpc>
                <a:spcPct val="115000"/>
              </a:lnSpc>
              <a:spcAft>
                <a:spcPts val="800"/>
              </a:spcAft>
              <a:buNone/>
            </a:pPr>
            <a:r>
              <a:rPr lang="ar-SA" sz="2400" kern="0" dirty="0">
                <a:solidFill>
                  <a:srgbClr val="002060"/>
                </a:solidFill>
                <a:latin typeface="Calibri" panose="020F0502020204030204" pitchFamily="34" charset="0"/>
                <a:cs typeface="+mj-cs"/>
              </a:rPr>
              <a:t>أصبحت الأحداث التي تحظى بتفاعل واسع أو نقاش كبير على منصات التواصل الاجتماعي تكتسب أهمية</a:t>
            </a:r>
            <a:r>
              <a:rPr lang="ar-EG" sz="2400" kern="0" dirty="0">
                <a:solidFill>
                  <a:srgbClr val="002060"/>
                </a:solidFill>
                <a:latin typeface="Calibri" panose="020F0502020204030204" pitchFamily="34" charset="0"/>
                <a:cs typeface="+mj-cs"/>
              </a:rPr>
              <a:t> كبرى</a:t>
            </a:r>
            <a:r>
              <a:rPr lang="ar-SA" sz="2400" kern="0" dirty="0">
                <a:solidFill>
                  <a:srgbClr val="002060"/>
                </a:solidFill>
                <a:latin typeface="Calibri" panose="020F0502020204030204" pitchFamily="34" charset="0"/>
                <a:cs typeface="+mj-cs"/>
              </a:rPr>
              <a:t> على صعيد قيمتها الخبرية</a:t>
            </a:r>
            <a:r>
              <a:rPr lang="en-US" sz="2400" kern="0" dirty="0">
                <a:solidFill>
                  <a:srgbClr val="002060"/>
                </a:solidFill>
                <a:latin typeface="Calibri" panose="020F0502020204030204" pitchFamily="34" charset="0"/>
                <a:cs typeface="+mj-cs"/>
              </a:rPr>
              <a:t>.</a:t>
            </a:r>
          </a:p>
          <a:p>
            <a:pPr marL="0" marR="0" algn="justLow" rtl="1">
              <a:lnSpc>
                <a:spcPct val="115000"/>
              </a:lnSpc>
              <a:spcAft>
                <a:spcPts val="800"/>
              </a:spcAft>
              <a:buNone/>
            </a:pPr>
            <a:r>
              <a:rPr lang="ar-SA" sz="2400" kern="0" dirty="0">
                <a:solidFill>
                  <a:srgbClr val="002060"/>
                </a:solidFill>
                <a:latin typeface="Calibri" panose="020F0502020204030204" pitchFamily="34" charset="0"/>
                <a:cs typeface="+mj-cs"/>
              </a:rPr>
              <a:t>فالترند يعكس اهتمام الجمهور، ومن ثم يمكن أن يؤثر في أجندة الأخبار داخل المؤسسات الصحفية في العصر الرقمي</a:t>
            </a:r>
            <a:r>
              <a:rPr lang="en-US" sz="2400" kern="0" dirty="0">
                <a:solidFill>
                  <a:srgbClr val="002060"/>
                </a:solidFill>
                <a:latin typeface="Calibri" panose="020F0502020204030204" pitchFamily="34" charset="0"/>
                <a:cs typeface="+mj-cs"/>
              </a:rPr>
              <a:t>.</a:t>
            </a:r>
          </a:p>
          <a:p>
            <a:pPr marL="0" marR="0" algn="justLow" rtl="1">
              <a:lnSpc>
                <a:spcPct val="115000"/>
              </a:lnSpc>
              <a:spcAft>
                <a:spcPts val="800"/>
              </a:spcAft>
              <a:buNone/>
            </a:pPr>
            <a:r>
              <a:rPr lang="ar-SA" sz="2400" kern="0" dirty="0">
                <a:solidFill>
                  <a:srgbClr val="002060"/>
                </a:solidFill>
                <a:latin typeface="Calibri" panose="020F0502020204030204" pitchFamily="34" charset="0"/>
                <a:cs typeface="+mj-cs"/>
              </a:rPr>
              <a:t>لكن ظهور موضوع على منصات التواصل الاجتماعي لا </a:t>
            </a:r>
            <a:r>
              <a:rPr lang="ar-EG" sz="2400" kern="0" dirty="0">
                <a:solidFill>
                  <a:srgbClr val="002060"/>
                </a:solidFill>
                <a:latin typeface="Calibri" panose="020F0502020204030204" pitchFamily="34" charset="0"/>
                <a:cs typeface="+mj-cs"/>
              </a:rPr>
              <a:t>ُ</a:t>
            </a:r>
            <a:r>
              <a:rPr lang="ar-SA" sz="2400" kern="0" dirty="0">
                <a:solidFill>
                  <a:srgbClr val="002060"/>
                </a:solidFill>
                <a:latin typeface="Calibri" panose="020F0502020204030204" pitchFamily="34" charset="0"/>
                <a:cs typeface="+mj-cs"/>
              </a:rPr>
              <a:t>يعني أن قيمته الصحفية ينبغي أن تُحدد فقط من خلال حجم التفاعل الذي حققه</a:t>
            </a:r>
            <a:r>
              <a:rPr lang="en-US" sz="1200" kern="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2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F3C6EA80-91E3-749B-16B5-FDEA6F5B09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257" y="1892682"/>
            <a:ext cx="5059757" cy="41086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830808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8403A-02D7-81A5-F681-201927668869}"/>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65FA6DCC-51A1-D2E7-CB7B-DB6B6AD58939}"/>
              </a:ext>
            </a:extLst>
          </p:cNvPr>
          <p:cNvSpPr/>
          <p:nvPr/>
        </p:nvSpPr>
        <p:spPr>
          <a:xfrm>
            <a:off x="4826325" y="762371"/>
            <a:ext cx="69537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A3E88F2-F3B1-7DA5-399A-C5644BC08B20}"/>
              </a:ext>
            </a:extLst>
          </p:cNvPr>
          <p:cNvSpPr/>
          <p:nvPr/>
        </p:nvSpPr>
        <p:spPr>
          <a:xfrm>
            <a:off x="4826325" y="933293"/>
            <a:ext cx="7130419"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lvl="1" algn="ctr" rtl="1"/>
            <a:r>
              <a:rPr lang="ar-EG" sz="2400" b="1" dirty="0">
                <a:solidFill>
                  <a:prstClr val="white"/>
                </a:solidFill>
                <a:cs typeface="+mj-cs"/>
              </a:rPr>
              <a:t>9. الاختراعات والاكتشافات والتأثير التجاري..</a:t>
            </a:r>
            <a:endParaRPr lang="ar-SA" sz="2400" b="1" dirty="0">
              <a:solidFill>
                <a:prstClr val="white"/>
              </a:solidFill>
              <a:latin typeface="Times New Roman" panose="02020603050405020304" pitchFamily="18" charset="0"/>
              <a:cs typeface="+mj-cs"/>
            </a:endParaRPr>
          </a:p>
        </p:txBody>
      </p:sp>
      <p:pic>
        <p:nvPicPr>
          <p:cNvPr id="17" name="Graphic 21">
            <a:extLst>
              <a:ext uri="{FF2B5EF4-FFF2-40B4-BE49-F238E27FC236}">
                <a16:creationId xmlns:a16="http://schemas.microsoft.com/office/drawing/2014/main" id="{F74B28D3-4CBF-43EC-6627-5D18157F14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471"/>
            <a:ext cx="2305141" cy="1076343"/>
          </a:xfrm>
          <a:prstGeom prst="rect">
            <a:avLst/>
          </a:prstGeom>
        </p:spPr>
      </p:pic>
      <p:sp>
        <p:nvSpPr>
          <p:cNvPr id="4" name="TextBox 3">
            <a:extLst>
              <a:ext uri="{FF2B5EF4-FFF2-40B4-BE49-F238E27FC236}">
                <a16:creationId xmlns:a16="http://schemas.microsoft.com/office/drawing/2014/main" id="{A27B0F74-0899-31D2-E46B-69A4B72B7E8E}"/>
              </a:ext>
            </a:extLst>
          </p:cNvPr>
          <p:cNvSpPr txBox="1"/>
          <p:nvPr/>
        </p:nvSpPr>
        <p:spPr>
          <a:xfrm>
            <a:off x="5560696" y="333925"/>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5" name="TextBox 4">
            <a:extLst>
              <a:ext uri="{FF2B5EF4-FFF2-40B4-BE49-F238E27FC236}">
                <a16:creationId xmlns:a16="http://schemas.microsoft.com/office/drawing/2014/main" id="{B126962E-056D-AC40-48C7-0041C7154AB2}"/>
              </a:ext>
            </a:extLst>
          </p:cNvPr>
          <p:cNvSpPr txBox="1"/>
          <p:nvPr/>
        </p:nvSpPr>
        <p:spPr>
          <a:xfrm>
            <a:off x="5422604" y="1913657"/>
            <a:ext cx="6534139" cy="3668505"/>
          </a:xfrm>
          <a:prstGeom prst="rect">
            <a:avLst/>
          </a:prstGeom>
          <a:noFill/>
        </p:spPr>
        <p:txBody>
          <a:bodyPr wrap="square">
            <a:spAutoFit/>
          </a:bodyPr>
          <a:lstStyle/>
          <a:p>
            <a:pPr algn="justLow" rtl="1">
              <a:lnSpc>
                <a:spcPct val="115000"/>
              </a:lnSpc>
              <a:spcAft>
                <a:spcPts val="800"/>
              </a:spcAft>
            </a:pPr>
            <a:r>
              <a:rPr lang="ar-SA" sz="2400" kern="0" dirty="0">
                <a:solidFill>
                  <a:srgbClr val="002060"/>
                </a:solidFill>
                <a:latin typeface="Calibri" panose="020F0502020204030204" pitchFamily="34" charset="0"/>
                <a:cs typeface="+mj-cs"/>
              </a:rPr>
              <a:t>ازدادت أهمية أخبار الاختراعات والاكتشافات خلال العقود الأخيرة، في ظل المنافسة المستمرة بين الشركات على نشر أخبار منتجاتها وطرحها</a:t>
            </a:r>
            <a:r>
              <a:rPr lang="en-US" sz="2400" kern="0" dirty="0">
                <a:solidFill>
                  <a:srgbClr val="002060"/>
                </a:solidFill>
                <a:latin typeface="Calibri" panose="020F0502020204030204" pitchFamily="34" charset="0"/>
                <a:cs typeface="+mj-cs"/>
              </a:rPr>
              <a:t>.</a:t>
            </a:r>
          </a:p>
          <a:p>
            <a:pPr algn="justLow" rtl="1">
              <a:lnSpc>
                <a:spcPct val="115000"/>
              </a:lnSpc>
              <a:spcAft>
                <a:spcPts val="800"/>
              </a:spcAft>
            </a:pPr>
            <a:r>
              <a:rPr lang="ar-SA" sz="2400" kern="0" dirty="0">
                <a:solidFill>
                  <a:srgbClr val="002060"/>
                </a:solidFill>
                <a:latin typeface="Calibri" panose="020F0502020204030204" pitchFamily="34" charset="0"/>
                <a:cs typeface="+mj-cs"/>
              </a:rPr>
              <a:t>كما توظف الشركات المؤثرين لعرض المنتجات وتسويقها، وقد ينعكس ذلك على أجندة الأخبار، خاصة عندما تقدم المنتجات باعتبارها اختراعات ثورية أو قادرة على تغيير حياة البشر</a:t>
            </a:r>
            <a:r>
              <a:rPr lang="en-US" sz="2400" kern="0" dirty="0">
                <a:solidFill>
                  <a:srgbClr val="002060"/>
                </a:solidFill>
                <a:latin typeface="Calibri" panose="020F0502020204030204" pitchFamily="34" charset="0"/>
                <a:cs typeface="+mj-cs"/>
              </a:rPr>
              <a:t>.</a:t>
            </a:r>
          </a:p>
          <a:p>
            <a:pPr algn="justLow" rtl="1">
              <a:lnSpc>
                <a:spcPct val="115000"/>
              </a:lnSpc>
              <a:spcAft>
                <a:spcPts val="800"/>
              </a:spcAft>
            </a:pPr>
            <a:r>
              <a:rPr lang="ar-SA" sz="2400" kern="0" dirty="0">
                <a:solidFill>
                  <a:srgbClr val="002060"/>
                </a:solidFill>
                <a:latin typeface="Calibri" panose="020F0502020204030204" pitchFamily="34" charset="0"/>
                <a:cs typeface="+mj-cs"/>
              </a:rPr>
              <a:t>وهنا يحتاج الصحفي إلى التعامل مع الخطاب التجاري بحذر عند تحويله إلى مادة خبرية</a:t>
            </a:r>
            <a:r>
              <a:rPr lang="en-US" sz="2400" kern="0" dirty="0">
                <a:solidFill>
                  <a:srgbClr val="002060"/>
                </a:solidFill>
                <a:latin typeface="Calibri" panose="020F0502020204030204" pitchFamily="34" charset="0"/>
                <a:cs typeface="+mj-cs"/>
              </a:rPr>
              <a:t>.</a:t>
            </a:r>
          </a:p>
        </p:txBody>
      </p:sp>
      <p:pic>
        <p:nvPicPr>
          <p:cNvPr id="3" name="Picture 2">
            <a:extLst>
              <a:ext uri="{FF2B5EF4-FFF2-40B4-BE49-F238E27FC236}">
                <a16:creationId xmlns:a16="http://schemas.microsoft.com/office/drawing/2014/main" id="{804455C6-E5F0-A5E7-46DF-AFFAEC2868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461" y="1892682"/>
            <a:ext cx="4748961" cy="45506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04834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B4B17E-0155-2D7A-42EE-368D7AB2F5AF}"/>
            </a:ext>
          </a:extLst>
        </p:cNvPr>
        <p:cNvGrpSpPr/>
        <p:nvPr/>
      </p:nvGrpSpPr>
      <p:grpSpPr>
        <a:xfrm>
          <a:off x="0" y="0"/>
          <a:ext cx="0" cy="0"/>
          <a:chOff x="0" y="0"/>
          <a:chExt cx="0" cy="0"/>
        </a:xfrm>
      </p:grpSpPr>
      <p:sp>
        <p:nvSpPr>
          <p:cNvPr id="24" name="Rectangle 23">
            <a:extLst>
              <a:ext uri="{FF2B5EF4-FFF2-40B4-BE49-F238E27FC236}">
                <a16:creationId xmlns:a16="http://schemas.microsoft.com/office/drawing/2014/main" id="{00C517EE-F744-3090-C081-B47DEF14A21D}"/>
              </a:ext>
            </a:extLst>
          </p:cNvPr>
          <p:cNvSpPr/>
          <p:nvPr/>
        </p:nvSpPr>
        <p:spPr>
          <a:xfrm>
            <a:off x="4826325" y="762371"/>
            <a:ext cx="69537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FBDFB5B-D6B3-FF7F-4BE0-F9F4FB2B78FD}"/>
              </a:ext>
            </a:extLst>
          </p:cNvPr>
          <p:cNvSpPr/>
          <p:nvPr/>
        </p:nvSpPr>
        <p:spPr>
          <a:xfrm>
            <a:off x="4737982" y="908036"/>
            <a:ext cx="7130419"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SA" sz="2400" b="1" kern="0" dirty="0">
                <a:solidFill>
                  <a:schemeClr val="bg1"/>
                </a:solidFill>
                <a:latin typeface="Calibri" panose="020F0502020204030204" pitchFamily="34" charset="0"/>
                <a:ea typeface="Times New Roman" panose="02020603050405020304" pitchFamily="18" charset="0"/>
                <a:cs typeface="Times New Roman" panose="02020603050405020304" pitchFamily="18" charset="0"/>
              </a:rPr>
              <a:t>من الترند إلى الإثارة: التنبيه المهني</a:t>
            </a:r>
            <a:endParaRPr lang="en-US" sz="1600" kern="1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17" name="Graphic 21">
            <a:extLst>
              <a:ext uri="{FF2B5EF4-FFF2-40B4-BE49-F238E27FC236}">
                <a16:creationId xmlns:a16="http://schemas.microsoft.com/office/drawing/2014/main" id="{DD78DCDA-0BE6-AEDF-A026-7A1932035C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471"/>
            <a:ext cx="2305141" cy="1076343"/>
          </a:xfrm>
          <a:prstGeom prst="rect">
            <a:avLst/>
          </a:prstGeom>
        </p:spPr>
      </p:pic>
      <p:sp>
        <p:nvSpPr>
          <p:cNvPr id="4" name="TextBox 3">
            <a:extLst>
              <a:ext uri="{FF2B5EF4-FFF2-40B4-BE49-F238E27FC236}">
                <a16:creationId xmlns:a16="http://schemas.microsoft.com/office/drawing/2014/main" id="{3469288C-88AB-4B94-009A-C98AFF852E72}"/>
              </a:ext>
            </a:extLst>
          </p:cNvPr>
          <p:cNvSpPr txBox="1"/>
          <p:nvPr/>
        </p:nvSpPr>
        <p:spPr>
          <a:xfrm>
            <a:off x="5560696" y="333925"/>
            <a:ext cx="6097772" cy="400110"/>
          </a:xfrm>
          <a:prstGeom prst="rect">
            <a:avLst/>
          </a:prstGeom>
          <a:noFill/>
        </p:spPr>
        <p:txBody>
          <a:bodyPr wrap="square">
            <a:spAutoFit/>
          </a:bodyPr>
          <a:lstStyle/>
          <a:p>
            <a:pPr algn="r" rtl="1"/>
            <a:r>
              <a:rPr lang="ar-EG" sz="2000" b="1" kern="0" dirty="0">
                <a:solidFill>
                  <a:schemeClr val="accent1">
                    <a:lumMod val="50000"/>
                  </a:schemeClr>
                </a:solidFill>
                <a:effectLst/>
                <a:ea typeface="Times New Roman" panose="02020603050405020304" pitchFamily="18" charset="0"/>
                <a:cs typeface="Times New Roman" panose="02020603050405020304" pitchFamily="18" charset="0"/>
              </a:rPr>
              <a:t> المحاضرة الأولى: </a:t>
            </a:r>
            <a:r>
              <a:rPr lang="ar-SA" sz="2000" b="1" kern="0" dirty="0">
                <a:solidFill>
                  <a:schemeClr val="accent1">
                    <a:lumMod val="50000"/>
                  </a:schemeClr>
                </a:solidFill>
                <a:effectLst/>
                <a:ea typeface="Times New Roman" panose="02020603050405020304" pitchFamily="18" charset="0"/>
                <a:cs typeface="Times New Roman" panose="02020603050405020304" pitchFamily="18" charset="0"/>
              </a:rPr>
              <a:t>مدخل إلى كتابة الأخبار في البيئة الرقمية</a:t>
            </a:r>
            <a:endParaRPr lang="en-US" sz="2000" dirty="0">
              <a:solidFill>
                <a:schemeClr val="accent1">
                  <a:lumMod val="50000"/>
                </a:schemeClr>
              </a:solidFill>
            </a:endParaRPr>
          </a:p>
        </p:txBody>
      </p:sp>
      <p:sp>
        <p:nvSpPr>
          <p:cNvPr id="3" name="TextBox 2">
            <a:extLst>
              <a:ext uri="{FF2B5EF4-FFF2-40B4-BE49-F238E27FC236}">
                <a16:creationId xmlns:a16="http://schemas.microsoft.com/office/drawing/2014/main" id="{4B649E58-17BC-F479-4889-36BDFF75FDA8}"/>
              </a:ext>
            </a:extLst>
          </p:cNvPr>
          <p:cNvSpPr txBox="1"/>
          <p:nvPr/>
        </p:nvSpPr>
        <p:spPr>
          <a:xfrm>
            <a:off x="5124893" y="2070775"/>
            <a:ext cx="6533574" cy="3141181"/>
          </a:xfrm>
          <a:prstGeom prst="rect">
            <a:avLst/>
          </a:prstGeom>
          <a:noFill/>
        </p:spPr>
        <p:txBody>
          <a:bodyPr wrap="square">
            <a:spAutoFit/>
          </a:bodyPr>
          <a:lstStyle/>
          <a:p>
            <a:pPr marL="0" marR="0" algn="justLow" rtl="1">
              <a:lnSpc>
                <a:spcPct val="115000"/>
              </a:lnSpc>
              <a:spcAft>
                <a:spcPts val="800"/>
              </a:spcAft>
              <a:buNone/>
            </a:pPr>
            <a:r>
              <a:rPr lang="ar-SA" sz="2400" kern="0" dirty="0">
                <a:solidFill>
                  <a:schemeClr val="accent1">
                    <a:lumMod val="50000"/>
                  </a:schemeClr>
                </a:solidFill>
                <a:effectLst/>
                <a:latin typeface="Calibri" panose="020F0502020204030204" pitchFamily="34" charset="0"/>
                <a:ea typeface="Times New Roman" panose="02020603050405020304" pitchFamily="18" charset="0"/>
                <a:cs typeface="+mj-cs"/>
              </a:rPr>
              <a:t>ينبغي على الصحفي الحذر من الاندفاع الأعمى وراء الترند، كما ينبغي الانتباه إلى نفوذ الشركات الكبرى وقدرتها على التأثير في أجندة الأخبار لصالح منتجاتها وأغراضها التجارية</a:t>
            </a:r>
            <a:r>
              <a:rPr lang="en-US" sz="2400" kern="0" dirty="0">
                <a:solidFill>
                  <a:schemeClr val="accent1">
                    <a:lumMod val="50000"/>
                  </a:schemeClr>
                </a:solidFill>
                <a:effectLst/>
                <a:latin typeface="Times New Roman" panose="02020603050405020304" pitchFamily="18" charset="0"/>
                <a:ea typeface="Times New Roman" panose="02020603050405020304" pitchFamily="18" charset="0"/>
                <a:cs typeface="+mj-cs"/>
              </a:rPr>
              <a:t>.</a:t>
            </a:r>
            <a:endParaRPr lang="en-US" sz="2400" kern="100" dirty="0">
              <a:solidFill>
                <a:schemeClr val="accent1">
                  <a:lumMod val="50000"/>
                </a:schemeClr>
              </a:solidFill>
              <a:effectLst/>
              <a:latin typeface="Calibri" panose="020F0502020204030204" pitchFamily="34" charset="0"/>
              <a:ea typeface="Calibri" panose="020F0502020204030204" pitchFamily="34" charset="0"/>
              <a:cs typeface="+mj-cs"/>
            </a:endParaRPr>
          </a:p>
          <a:p>
            <a:pPr marL="0" marR="0" algn="justLow" rtl="1">
              <a:lnSpc>
                <a:spcPct val="115000"/>
              </a:lnSpc>
              <a:spcAft>
                <a:spcPts val="800"/>
              </a:spcAft>
              <a:buNone/>
            </a:pPr>
            <a:r>
              <a:rPr lang="ar-SA" sz="2400" kern="0" dirty="0">
                <a:solidFill>
                  <a:schemeClr val="accent1">
                    <a:lumMod val="50000"/>
                  </a:schemeClr>
                </a:solidFill>
                <a:effectLst/>
                <a:latin typeface="Calibri" panose="020F0502020204030204" pitchFamily="34" charset="0"/>
                <a:ea typeface="Times New Roman" panose="02020603050405020304" pitchFamily="18" charset="0"/>
                <a:cs typeface="+mj-cs"/>
              </a:rPr>
              <a:t>ومع تزايد تأثير منصات التواصل الاجتماعي، قد تميل المؤسسات إلى التركيز على الأخبار المثيرة لجذب الانتباه وزيادة التفاعل، حتى لو كان ذلك على حساب </a:t>
            </a:r>
            <a:r>
              <a:rPr lang="ar-SA" sz="2400" b="1" kern="0" dirty="0">
                <a:solidFill>
                  <a:schemeClr val="accent1">
                    <a:lumMod val="50000"/>
                  </a:schemeClr>
                </a:solidFill>
                <a:effectLst/>
                <a:latin typeface="Calibri" panose="020F0502020204030204" pitchFamily="34" charset="0"/>
                <a:ea typeface="Times New Roman" panose="02020603050405020304" pitchFamily="18" charset="0"/>
                <a:cs typeface="+mj-cs"/>
              </a:rPr>
              <a:t>الجودة والعمق والقيم الصحفية المهنية</a:t>
            </a:r>
            <a:r>
              <a:rPr lang="en-US" sz="2400" kern="0" dirty="0">
                <a:solidFill>
                  <a:schemeClr val="accent1">
                    <a:lumMod val="50000"/>
                  </a:schemeClr>
                </a:solidFill>
                <a:effectLst/>
                <a:latin typeface="Times New Roman" panose="02020603050405020304" pitchFamily="18" charset="0"/>
                <a:ea typeface="Times New Roman" panose="02020603050405020304" pitchFamily="18" charset="0"/>
                <a:cs typeface="+mj-cs"/>
              </a:rPr>
              <a:t>.</a:t>
            </a:r>
            <a:endParaRPr lang="en-US" sz="2400" kern="100" dirty="0">
              <a:solidFill>
                <a:schemeClr val="accent1">
                  <a:lumMod val="50000"/>
                </a:schemeClr>
              </a:solidFill>
              <a:effectLst/>
              <a:latin typeface="Calibri" panose="020F0502020204030204" pitchFamily="34" charset="0"/>
              <a:ea typeface="Calibri" panose="020F0502020204030204" pitchFamily="34" charset="0"/>
              <a:cs typeface="+mj-cs"/>
            </a:endParaRPr>
          </a:p>
        </p:txBody>
      </p:sp>
      <p:pic>
        <p:nvPicPr>
          <p:cNvPr id="2" name="Picture 1" descr="تنبيه مهم من مديرية أمن طرابلس لكافة المواطنين - المشهد الليبي">
            <a:extLst>
              <a:ext uri="{FF2B5EF4-FFF2-40B4-BE49-F238E27FC236}">
                <a16:creationId xmlns:a16="http://schemas.microsoft.com/office/drawing/2014/main" id="{C4833FC6-518A-6418-848A-83E1B2B5C01F}"/>
              </a:ext>
            </a:extLst>
          </p:cNvPr>
          <p:cNvPicPr>
            <a:picLocks noChangeAspect="1"/>
          </p:cNvPicPr>
          <p:nvPr/>
        </p:nvPicPr>
        <p:blipFill>
          <a:blip r:embed="rId3"/>
          <a:stretch>
            <a:fillRect/>
          </a:stretch>
        </p:blipFill>
        <p:spPr>
          <a:xfrm>
            <a:off x="212651" y="1988289"/>
            <a:ext cx="4613674" cy="37320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981932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66775" y="1942256"/>
            <a:ext cx="10620375" cy="270715"/>
          </a:xfrm>
          <a:prstGeom prst="rect">
            <a:avLst/>
          </a:prstGeom>
          <a:noFill/>
        </p:spPr>
        <p:txBody>
          <a:bodyPr wrap="square" lIns="180975" tIns="0" rIns="0" bIns="0" anchor="t">
            <a:spAutoFit/>
          </a:bodyPr>
          <a:lstStyle/>
          <a:p>
            <a:pPr marL="0" marR="0" lvl="0" indent="0" algn="r" defTabSz="457200" rtl="1" eaLnBrk="1" fontAlgn="auto" latinLnBrk="0" hangingPunct="1">
              <a:lnSpc>
                <a:spcPts val="2160"/>
              </a:lnSpc>
              <a:spcBef>
                <a:spcPts val="0"/>
              </a:spcBef>
              <a:spcAft>
                <a:spcPts val="0"/>
              </a:spcAft>
              <a:buClrTx/>
              <a:buSzTx/>
              <a:buFontTx/>
              <a:buNone/>
              <a:tabLst/>
              <a:defRPr/>
            </a:pPr>
            <a:r>
              <a:rPr kumimoji="0" b="1" i="0" u="none" strike="noStrike" kern="1200" cap="none" spc="0" normalizeH="0" baseline="0" noProof="0" dirty="0">
                <a:ln>
                  <a:noFill/>
                </a:ln>
                <a:solidFill>
                  <a:schemeClr val="accent1">
                    <a:lumMod val="50000"/>
                  </a:schemeClr>
                </a:solidFill>
                <a:effectLst/>
                <a:uLnTx/>
                <a:uFillTx/>
                <a:latin typeface="Times New Roman" panose="02020603050405020304" pitchFamily="18" charset="0"/>
                <a:cs typeface="Times New Roman" panose="02020603050405020304" pitchFamily="18" charset="0"/>
              </a:rPr>
              <a:t>الدقة قبل الأسبقية:</a:t>
            </a:r>
            <a:r>
              <a:rPr kumimoji="0" b="0" i="0" u="none" strike="noStrike" kern="1200" cap="none" spc="0" normalizeH="0" baseline="0" noProof="0" dirty="0">
                <a:ln>
                  <a:noFill/>
                </a:ln>
                <a:solidFill>
                  <a:schemeClr val="accent1">
                    <a:lumMod val="50000"/>
                  </a:schemeClr>
                </a:solidFill>
                <a:effectLst/>
                <a:uLnTx/>
                <a:uFillTx/>
                <a:latin typeface="Times New Roman" panose="02020603050405020304" pitchFamily="18" charset="0"/>
                <a:cs typeface="Times New Roman" panose="02020603050405020304" pitchFamily="18" charset="0"/>
              </a:rPr>
              <a:t> تغليب التثبت من صحة المعلومات على شهوة السبق الصحفي وسرعة النشر.</a:t>
            </a:r>
          </a:p>
        </p:txBody>
      </p:sp>
      <p:sp>
        <p:nvSpPr>
          <p:cNvPr id="6" name="TextBox 5"/>
          <p:cNvSpPr txBox="1"/>
          <p:nvPr/>
        </p:nvSpPr>
        <p:spPr>
          <a:xfrm>
            <a:off x="895350" y="2462625"/>
            <a:ext cx="10620375" cy="270715"/>
          </a:xfrm>
          <a:prstGeom prst="rect">
            <a:avLst/>
          </a:prstGeom>
          <a:noFill/>
        </p:spPr>
        <p:txBody>
          <a:bodyPr wrap="square" lIns="209550" tIns="0" rIns="0" bIns="0" anchor="t">
            <a:spAutoFit/>
          </a:bodyPr>
          <a:lstStyle/>
          <a:p>
            <a:pPr marL="0" marR="0" lvl="0" indent="0" algn="r" defTabSz="457200" rtl="1" eaLnBrk="1" fontAlgn="auto" latinLnBrk="0" hangingPunct="1">
              <a:lnSpc>
                <a:spcPts val="2160"/>
              </a:lnSpc>
              <a:spcBef>
                <a:spcPts val="0"/>
              </a:spcBef>
              <a:spcAft>
                <a:spcPts val="0"/>
              </a:spcAft>
              <a:buClrTx/>
              <a:buSzTx/>
              <a:buFontTx/>
              <a:buNone/>
              <a:tabLst/>
              <a:defRPr/>
            </a:pPr>
            <a:r>
              <a:rPr kumimoji="0" b="1" i="0" u="none" strike="noStrike" kern="1200" cap="none" spc="0" normalizeH="0" baseline="0" noProof="0" dirty="0">
                <a:ln>
                  <a:noFill/>
                </a:ln>
                <a:solidFill>
                  <a:schemeClr val="accent1">
                    <a:lumMod val="50000"/>
                  </a:schemeClr>
                </a:solidFill>
                <a:effectLst/>
                <a:uLnTx/>
                <a:uFillTx/>
                <a:latin typeface="Times New Roman" panose="02020603050405020304" pitchFamily="18" charset="0"/>
                <a:cs typeface="Times New Roman" panose="02020603050405020304" pitchFamily="18" charset="0"/>
              </a:rPr>
              <a:t>الشفافية وتصحيح الأخطاء:</a:t>
            </a:r>
            <a:r>
              <a:rPr kumimoji="0" b="0" i="0" u="none" strike="noStrike" kern="1200" cap="none" spc="0" normalizeH="0" baseline="0" noProof="0" dirty="0">
                <a:ln>
                  <a:noFill/>
                </a:ln>
                <a:solidFill>
                  <a:schemeClr val="accent1">
                    <a:lumMod val="50000"/>
                  </a:schemeClr>
                </a:solidFill>
                <a:effectLst/>
                <a:uLnTx/>
                <a:uFillTx/>
                <a:latin typeface="Times New Roman" panose="02020603050405020304" pitchFamily="18" charset="0"/>
                <a:cs typeface="Times New Roman" panose="02020603050405020304" pitchFamily="18" charset="0"/>
              </a:rPr>
              <a:t> الإعلان الصريح عن التعديلات والإشارات عند تحديث الخبر أو تصويب الهفوات</a:t>
            </a:r>
            <a:r>
              <a:rPr kumimoji="0" sz="1350" b="0" i="0" u="none" strike="noStrike" kern="1200" cap="none" spc="0" normalizeH="0" baseline="0" noProof="0" dirty="0">
                <a:ln>
                  <a:noFill/>
                </a:ln>
                <a:solidFill>
                  <a:srgbClr val="334155"/>
                </a:solidFill>
                <a:effectLst/>
                <a:uLnTx/>
                <a:uFillTx/>
                <a:latin typeface="Tajawal"/>
                <a:ea typeface="+mn-ea"/>
                <a:cs typeface="+mn-cs"/>
              </a:rPr>
              <a:t>.</a:t>
            </a:r>
          </a:p>
        </p:txBody>
      </p:sp>
      <p:sp>
        <p:nvSpPr>
          <p:cNvPr id="7" name="TextBox 6"/>
          <p:cNvSpPr txBox="1"/>
          <p:nvPr/>
        </p:nvSpPr>
        <p:spPr>
          <a:xfrm>
            <a:off x="944419" y="3005635"/>
            <a:ext cx="10620375" cy="270715"/>
          </a:xfrm>
          <a:prstGeom prst="rect">
            <a:avLst/>
          </a:prstGeom>
          <a:noFill/>
        </p:spPr>
        <p:txBody>
          <a:bodyPr wrap="square" lIns="266700" tIns="0" rIns="0" bIns="0" anchor="t">
            <a:spAutoFit/>
          </a:bodyPr>
          <a:lstStyle/>
          <a:p>
            <a:pPr marL="0" marR="0" lvl="0" indent="0" algn="r" defTabSz="457200" rtl="1" eaLnBrk="1" fontAlgn="auto" latinLnBrk="0" hangingPunct="1">
              <a:lnSpc>
                <a:spcPts val="2160"/>
              </a:lnSpc>
              <a:spcBef>
                <a:spcPts val="0"/>
              </a:spcBef>
              <a:spcAft>
                <a:spcPts val="0"/>
              </a:spcAft>
              <a:buClrTx/>
              <a:buSzTx/>
              <a:buFontTx/>
              <a:buNone/>
              <a:tabLst/>
              <a:defRPr/>
            </a:pPr>
            <a:r>
              <a:rPr kumimoji="0" b="1" i="0" u="none" strike="noStrike" kern="1200" cap="none" spc="0" normalizeH="0" baseline="0" noProof="0" dirty="0">
                <a:ln>
                  <a:noFill/>
                </a:ln>
                <a:solidFill>
                  <a:schemeClr val="accent1">
                    <a:lumMod val="50000"/>
                  </a:schemeClr>
                </a:solidFill>
                <a:effectLst/>
                <a:uLnTx/>
                <a:uFillTx/>
                <a:latin typeface="Times New Roman" panose="02020603050405020304" pitchFamily="18" charset="0"/>
                <a:cs typeface="Times New Roman" panose="02020603050405020304" pitchFamily="18" charset="0"/>
              </a:rPr>
              <a:t>احترام الخصوصية وحقوق الملكية:</a:t>
            </a:r>
            <a:r>
              <a:rPr kumimoji="0" b="0" i="0" u="none" strike="noStrike" kern="1200" cap="none" spc="0" normalizeH="0" baseline="0" noProof="0" dirty="0">
                <a:ln>
                  <a:noFill/>
                </a:ln>
                <a:solidFill>
                  <a:schemeClr val="accent1">
                    <a:lumMod val="50000"/>
                  </a:schemeClr>
                </a:solidFill>
                <a:effectLst/>
                <a:uLnTx/>
                <a:uFillTx/>
                <a:latin typeface="Times New Roman" panose="02020603050405020304" pitchFamily="18" charset="0"/>
                <a:cs typeface="Times New Roman" panose="02020603050405020304" pitchFamily="18" charset="0"/>
              </a:rPr>
              <a:t> الامتناع عن نشر المواد المنتهكة أو حقوق الآخرين دون نسبتها لأصحابها.</a:t>
            </a:r>
          </a:p>
        </p:txBody>
      </p:sp>
      <p:sp>
        <p:nvSpPr>
          <p:cNvPr id="8" name="TextBox 7"/>
          <p:cNvSpPr txBox="1"/>
          <p:nvPr/>
        </p:nvSpPr>
        <p:spPr>
          <a:xfrm>
            <a:off x="944419" y="3588622"/>
            <a:ext cx="10620375" cy="270715"/>
          </a:xfrm>
          <a:prstGeom prst="rect">
            <a:avLst/>
          </a:prstGeom>
          <a:noFill/>
        </p:spPr>
        <p:txBody>
          <a:bodyPr wrap="square" lIns="209550" tIns="0" rIns="0" bIns="0" anchor="t">
            <a:spAutoFit/>
          </a:bodyPr>
          <a:lstStyle/>
          <a:p>
            <a:pPr marL="0" marR="0" lvl="0" indent="0" algn="r" defTabSz="457200" rtl="1" eaLnBrk="1" fontAlgn="auto" latinLnBrk="0" hangingPunct="1">
              <a:lnSpc>
                <a:spcPts val="2160"/>
              </a:lnSpc>
              <a:spcBef>
                <a:spcPts val="0"/>
              </a:spcBef>
              <a:spcAft>
                <a:spcPts val="0"/>
              </a:spcAft>
              <a:buClrTx/>
              <a:buSzTx/>
              <a:buFontTx/>
              <a:buNone/>
              <a:tabLst/>
              <a:defRPr/>
            </a:pPr>
            <a:r>
              <a:rPr kumimoji="0" b="1" i="0" u="none" strike="noStrike" kern="1200" cap="none" spc="0" normalizeH="0" baseline="0" noProof="0" dirty="0">
                <a:ln>
                  <a:noFill/>
                </a:ln>
                <a:solidFill>
                  <a:schemeClr val="accent1">
                    <a:lumMod val="50000"/>
                  </a:schemeClr>
                </a:solidFill>
                <a:effectLst/>
                <a:uLnTx/>
                <a:uFillTx/>
                <a:latin typeface="Times New Roman" panose="02020603050405020304" pitchFamily="18" charset="0"/>
                <a:cs typeface="Times New Roman" panose="02020603050405020304" pitchFamily="18" charset="0"/>
              </a:rPr>
              <a:t>مكافحة العناوين المضللة (Clickbait):</a:t>
            </a:r>
            <a:r>
              <a:rPr kumimoji="0" b="0" i="0" u="none" strike="noStrike" kern="1200" cap="none" spc="0" normalizeH="0" baseline="0" noProof="0" dirty="0">
                <a:ln>
                  <a:noFill/>
                </a:ln>
                <a:solidFill>
                  <a:schemeClr val="accent1">
                    <a:lumMod val="50000"/>
                  </a:schemeClr>
                </a:solidFill>
                <a:effectLst/>
                <a:uLnTx/>
                <a:uFillTx/>
                <a:latin typeface="Times New Roman" panose="02020603050405020304" pitchFamily="18" charset="0"/>
                <a:cs typeface="Times New Roman" panose="02020603050405020304" pitchFamily="18" charset="0"/>
              </a:rPr>
              <a:t> تجنب استخدام عناوين زادها التهويل بهدف جذب النقرات الفارغة.</a:t>
            </a:r>
          </a:p>
        </p:txBody>
      </p:sp>
      <p:pic>
        <p:nvPicPr>
          <p:cNvPr id="9" name="Picture 8" descr="image.png"/>
          <p:cNvPicPr>
            <a:picLocks noChangeAspect="1"/>
          </p:cNvPicPr>
          <p:nvPr/>
        </p:nvPicPr>
        <p:blipFill>
          <a:blip r:embed="rId2"/>
          <a:stretch>
            <a:fillRect/>
          </a:stretch>
        </p:blipFill>
        <p:spPr>
          <a:xfrm>
            <a:off x="11599084" y="1936776"/>
            <a:ext cx="180975" cy="219075"/>
          </a:xfrm>
          <a:prstGeom prst="rect">
            <a:avLst/>
          </a:prstGeom>
        </p:spPr>
      </p:pic>
      <p:pic>
        <p:nvPicPr>
          <p:cNvPr id="10" name="Picture 9" descr="image.png"/>
          <p:cNvPicPr>
            <a:picLocks noChangeAspect="1"/>
          </p:cNvPicPr>
          <p:nvPr/>
        </p:nvPicPr>
        <p:blipFill>
          <a:blip r:embed="rId3"/>
          <a:stretch>
            <a:fillRect/>
          </a:stretch>
        </p:blipFill>
        <p:spPr>
          <a:xfrm>
            <a:off x="11564794" y="2462625"/>
            <a:ext cx="209550" cy="219075"/>
          </a:xfrm>
          <a:prstGeom prst="rect">
            <a:avLst/>
          </a:prstGeom>
        </p:spPr>
      </p:pic>
      <p:pic>
        <p:nvPicPr>
          <p:cNvPr id="11" name="Picture 10" descr="image.png"/>
          <p:cNvPicPr>
            <a:picLocks noChangeAspect="1"/>
          </p:cNvPicPr>
          <p:nvPr/>
        </p:nvPicPr>
        <p:blipFill>
          <a:blip r:embed="rId4"/>
          <a:stretch>
            <a:fillRect/>
          </a:stretch>
        </p:blipFill>
        <p:spPr>
          <a:xfrm>
            <a:off x="11620500" y="2988474"/>
            <a:ext cx="266700" cy="219075"/>
          </a:xfrm>
          <a:prstGeom prst="rect">
            <a:avLst/>
          </a:prstGeom>
        </p:spPr>
      </p:pic>
      <p:pic>
        <p:nvPicPr>
          <p:cNvPr id="12" name="Picture 11" descr="image.png"/>
          <p:cNvPicPr>
            <a:picLocks noChangeAspect="1"/>
          </p:cNvPicPr>
          <p:nvPr/>
        </p:nvPicPr>
        <p:blipFill>
          <a:blip r:embed="rId5"/>
          <a:stretch>
            <a:fillRect/>
          </a:stretch>
        </p:blipFill>
        <p:spPr>
          <a:xfrm>
            <a:off x="11620500" y="3540914"/>
            <a:ext cx="209550" cy="219075"/>
          </a:xfrm>
          <a:prstGeom prst="rect">
            <a:avLst/>
          </a:prstGeom>
        </p:spPr>
      </p:pic>
      <p:pic>
        <p:nvPicPr>
          <p:cNvPr id="14" name="Graphic 21">
            <a:extLst>
              <a:ext uri="{FF2B5EF4-FFF2-40B4-BE49-F238E27FC236}">
                <a16:creationId xmlns:a16="http://schemas.microsoft.com/office/drawing/2014/main" id="{EDA6EA14-835C-EC5C-4599-BAF46F4F5472}"/>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49471"/>
            <a:ext cx="2305141" cy="1076343"/>
          </a:xfrm>
          <a:prstGeom prst="rect">
            <a:avLst/>
          </a:prstGeom>
        </p:spPr>
      </p:pic>
      <p:sp>
        <p:nvSpPr>
          <p:cNvPr id="15" name="TextBox 14">
            <a:extLst>
              <a:ext uri="{FF2B5EF4-FFF2-40B4-BE49-F238E27FC236}">
                <a16:creationId xmlns:a16="http://schemas.microsoft.com/office/drawing/2014/main" id="{070BD81A-30C7-DEB8-495B-D2B09D4E691D}"/>
              </a:ext>
            </a:extLst>
          </p:cNvPr>
          <p:cNvSpPr txBox="1"/>
          <p:nvPr/>
        </p:nvSpPr>
        <p:spPr>
          <a:xfrm>
            <a:off x="5682287" y="288645"/>
            <a:ext cx="6097772" cy="400110"/>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0" cap="none" spc="0" normalizeH="0" baseline="0" noProof="0" dirty="0">
                <a:ln>
                  <a:noFill/>
                </a:ln>
                <a:solidFill>
                  <a:srgbClr val="4472C4">
                    <a:lumMod val="50000"/>
                  </a:srgbClr>
                </a:solidFill>
                <a:effectLst/>
                <a:uLnTx/>
                <a:uFillTx/>
                <a:ea typeface="Times New Roman" panose="02020603050405020304" pitchFamily="18" charset="0"/>
                <a:cs typeface="Times New Roman" panose="02020603050405020304" pitchFamily="18" charset="0"/>
              </a:rPr>
              <a:t> المحاضرة الأولى: </a:t>
            </a:r>
            <a:r>
              <a:rPr kumimoji="0" lang="ar-SA" sz="2000" b="1" i="0" u="none" strike="noStrike" kern="0" cap="none" spc="0" normalizeH="0" baseline="0" noProof="0" dirty="0">
                <a:ln>
                  <a:noFill/>
                </a:ln>
                <a:solidFill>
                  <a:srgbClr val="4472C4">
                    <a:lumMod val="50000"/>
                  </a:srgbClr>
                </a:solidFill>
                <a:effectLst/>
                <a:uLnTx/>
                <a:uFillTx/>
                <a:ea typeface="Times New Roman" panose="02020603050405020304" pitchFamily="18" charset="0"/>
                <a:cs typeface="Times New Roman" panose="02020603050405020304" pitchFamily="18" charset="0"/>
              </a:rPr>
              <a:t>مدخل إلى كتابة الأخبار في البيئة الرقمية</a:t>
            </a:r>
            <a:endParaRPr kumimoji="0" lang="en-US" sz="2000" b="0" i="0" u="none" strike="noStrike" kern="0" cap="none" spc="0" normalizeH="0" baseline="0" noProof="0" dirty="0">
              <a:ln>
                <a:noFill/>
              </a:ln>
              <a:solidFill>
                <a:srgbClr val="4472C4">
                  <a:lumMod val="50000"/>
                </a:srgbClr>
              </a:solidFill>
              <a:effectLst/>
              <a:uLnTx/>
              <a:uFillTx/>
            </a:endParaRPr>
          </a:p>
        </p:txBody>
      </p:sp>
      <p:sp>
        <p:nvSpPr>
          <p:cNvPr id="17" name="Rectangle 16">
            <a:extLst>
              <a:ext uri="{FF2B5EF4-FFF2-40B4-BE49-F238E27FC236}">
                <a16:creationId xmlns:a16="http://schemas.microsoft.com/office/drawing/2014/main" id="{ED8B2C5E-EBAD-6CF4-EB65-9276762DC9E0}"/>
              </a:ext>
            </a:extLst>
          </p:cNvPr>
          <p:cNvSpPr/>
          <p:nvPr/>
        </p:nvSpPr>
        <p:spPr>
          <a:xfrm>
            <a:off x="4826325" y="762371"/>
            <a:ext cx="695373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93C5BE36-1A2A-E331-CCDE-D8F902074E4B}"/>
              </a:ext>
            </a:extLst>
          </p:cNvPr>
          <p:cNvSpPr/>
          <p:nvPr/>
        </p:nvSpPr>
        <p:spPr>
          <a:xfrm>
            <a:off x="4649640" y="856875"/>
            <a:ext cx="7130419" cy="834186"/>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rtl="1">
              <a:lnSpc>
                <a:spcPct val="115000"/>
              </a:lnSpc>
              <a:spcAft>
                <a:spcPts val="800"/>
              </a:spcAft>
            </a:pPr>
            <a:r>
              <a:rPr lang="ar-EG" sz="2400" b="1" kern="100" dirty="0">
                <a:solidFill>
                  <a:schemeClr val="bg1"/>
                </a:solidFill>
                <a:latin typeface="Calibri" panose="020F0502020204030204" pitchFamily="34" charset="0"/>
                <a:ea typeface="Calibri" panose="020F0502020204030204" pitchFamily="34" charset="0"/>
                <a:cs typeface="Arial" panose="020B0604020202020204" pitchFamily="34" charset="0"/>
              </a:rPr>
              <a:t>أخلاقيات ونزاهة النشرالرقمي..</a:t>
            </a:r>
            <a:endParaRPr lang="en-US" sz="2400" b="1" kern="1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2" name="Picture 1" descr="حول أخلاقيات الذكاء الاصطناعي - البديل صحيفة يومية وطنية اخبارية">
            <a:extLst>
              <a:ext uri="{FF2B5EF4-FFF2-40B4-BE49-F238E27FC236}">
                <a16:creationId xmlns:a16="http://schemas.microsoft.com/office/drawing/2014/main" id="{39C9A1C4-2127-9400-2B4B-165B86D11139}"/>
              </a:ext>
            </a:extLst>
          </p:cNvPr>
          <p:cNvPicPr>
            <a:picLocks noChangeAspect="1"/>
          </p:cNvPicPr>
          <p:nvPr/>
        </p:nvPicPr>
        <p:blipFill>
          <a:blip r:embed="rId7"/>
          <a:stretch>
            <a:fillRect/>
          </a:stretch>
        </p:blipFill>
        <p:spPr>
          <a:xfrm>
            <a:off x="361950" y="1509823"/>
            <a:ext cx="3309640" cy="47952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2767028" y="1194018"/>
            <a:ext cx="8784077" cy="729495"/>
          </a:xfrm>
          <a:prstGeom prst="rect">
            <a:avLst/>
          </a:prstGeom>
          <a:noFill/>
        </p:spPr>
        <p:txBody>
          <a:bodyPr wrap="square" rtlCol="0">
            <a:spAutoFit/>
          </a:bodyPr>
          <a:lstStyle/>
          <a:p>
            <a:pPr algn="just" rtl="1">
              <a:lnSpc>
                <a:spcPct val="250000"/>
              </a:lnSpc>
            </a:pPr>
            <a:r>
              <a:rPr lang="ar-SA" sz="2000" b="1" dirty="0">
                <a:solidFill>
                  <a:srgbClr val="002060"/>
                </a:solidFill>
                <a:latin typeface="Alexandria" charset="0"/>
                <a:cs typeface="+mj-cs"/>
              </a:rPr>
              <a:t>في هذه المحاضرة من مقرر </a:t>
            </a:r>
            <a:r>
              <a:rPr lang="ar-EG" sz="2000" b="1" dirty="0">
                <a:solidFill>
                  <a:srgbClr val="C00000"/>
                </a:solidFill>
                <a:latin typeface="Alexandria" charset="0"/>
                <a:cs typeface="+mj-cs"/>
              </a:rPr>
              <a:t>كتابة الأخبار والتقرير الصحفى: </a:t>
            </a:r>
            <a:endParaRPr lang="ar-SA" sz="1600" b="1" dirty="0">
              <a:latin typeface="Alexandria" charset="0"/>
              <a:cs typeface="+mj-cs"/>
            </a:endParaRPr>
          </a:p>
        </p:txBody>
      </p:sp>
      <p:pic>
        <p:nvPicPr>
          <p:cNvPr id="12" name="Graphic 21">
            <a:extLst>
              <a:ext uri="{FF2B5EF4-FFF2-40B4-BE49-F238E27FC236}">
                <a16:creationId xmlns:a16="http://schemas.microsoft.com/office/drawing/2014/main" id="{3683B42D-F4EF-A70A-0FEF-B82126B5E7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4125" y="-75738"/>
            <a:ext cx="2305141" cy="1076343"/>
          </a:xfrm>
          <a:prstGeom prst="rect">
            <a:avLst/>
          </a:prstGeom>
        </p:spPr>
      </p:pic>
      <p:sp>
        <p:nvSpPr>
          <p:cNvPr id="10" name="Rectangle 9">
            <a:extLst>
              <a:ext uri="{FF2B5EF4-FFF2-40B4-BE49-F238E27FC236}">
                <a16:creationId xmlns:a16="http://schemas.microsoft.com/office/drawing/2014/main" id="{3987ED94-13C2-4F8E-96E1-60AD1DA1D008}"/>
              </a:ext>
            </a:extLst>
          </p:cNvPr>
          <p:cNvSpPr/>
          <p:nvPr/>
        </p:nvSpPr>
        <p:spPr>
          <a:xfrm>
            <a:off x="2429266" y="163249"/>
            <a:ext cx="7868545"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mj-cs"/>
              </a:rPr>
              <a:t>ملخص المحاضرة</a:t>
            </a:r>
          </a:p>
        </p:txBody>
      </p:sp>
      <p:pic>
        <p:nvPicPr>
          <p:cNvPr id="7" name="Picture 2">
            <a:extLst>
              <a:ext uri="{FF2B5EF4-FFF2-40B4-BE49-F238E27FC236}">
                <a16:creationId xmlns:a16="http://schemas.microsoft.com/office/drawing/2014/main" id="{382CD001-AA28-4375-BC86-E54E4AEBA9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01439" y="253871"/>
            <a:ext cx="1133929"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FF970DEC-4671-F065-5D46-84A79F793F98}"/>
              </a:ext>
            </a:extLst>
          </p:cNvPr>
          <p:cNvSpPr txBox="1"/>
          <p:nvPr/>
        </p:nvSpPr>
        <p:spPr>
          <a:xfrm>
            <a:off x="2039484" y="2019761"/>
            <a:ext cx="8888130" cy="3917098"/>
          </a:xfrm>
          <a:prstGeom prst="rect">
            <a:avLst/>
          </a:prstGeom>
          <a:noFill/>
        </p:spPr>
        <p:txBody>
          <a:bodyPr wrap="square">
            <a:spAutoFit/>
          </a:bodyPr>
          <a:lstStyle/>
          <a:p>
            <a:pPr marL="0" marR="0" lvl="0" indent="0" algn="justLow" defTabSz="914400" rtl="1" eaLnBrk="1" fontAlgn="auto" latinLnBrk="0" hangingPunct="1">
              <a:lnSpc>
                <a:spcPct val="115000"/>
              </a:lnSpc>
              <a:spcBef>
                <a:spcPts val="0"/>
              </a:spcBef>
              <a:spcAft>
                <a:spcPts val="800"/>
              </a:spcAft>
              <a:buClrTx/>
              <a:buSzTx/>
              <a:buFontTx/>
              <a:buNone/>
              <a:tabLst/>
              <a:defRPr/>
            </a:pPr>
            <a:r>
              <a:rPr kumimoji="0" lang="ar-SA" sz="2000" b="0" i="0" u="none" strike="noStrike" kern="0" cap="none" spc="0" normalizeH="0" baseline="0" noProof="0" dirty="0">
                <a:ln>
                  <a:noFill/>
                </a:ln>
                <a:solidFill>
                  <a:schemeClr val="accent1">
                    <a:lumMod val="50000"/>
                  </a:schemeClr>
                </a:solidFill>
                <a:effectLst/>
                <a:uLnTx/>
                <a:uFillTx/>
                <a:latin typeface="Calibri" panose="020F0502020204030204" pitchFamily="34" charset="0"/>
                <a:ea typeface="Times New Roman" panose="02020603050405020304" pitchFamily="18" charset="0"/>
                <a:cs typeface="+mj-cs"/>
              </a:rPr>
              <a:t>لا تبدأ كتابة الخبر الصحفي الرقمي من لوحة المفاتيح، وإنما تبدأ قبل ذلك بكثير</a:t>
            </a:r>
            <a:r>
              <a:rPr lang="ar-EG" sz="2000" kern="0" dirty="0">
                <a:solidFill>
                  <a:schemeClr val="accent1">
                    <a:lumMod val="50000"/>
                  </a:schemeClr>
                </a:solidFill>
                <a:latin typeface="Times New Roman" panose="02020603050405020304" pitchFamily="18" charset="0"/>
                <a:ea typeface="Times New Roman" panose="02020603050405020304" pitchFamily="18" charset="0"/>
                <a:cs typeface="+mj-cs"/>
              </a:rPr>
              <a:t>: فهى تبدأ منذ</a:t>
            </a:r>
            <a:r>
              <a:rPr kumimoji="0" lang="en-US" sz="2000" b="0" i="0" u="none" strike="noStrike" kern="0" cap="none" spc="0" normalizeH="0" baseline="0" noProof="0" dirty="0">
                <a:ln>
                  <a:noFill/>
                </a:ln>
                <a:solidFill>
                  <a:schemeClr val="accent1">
                    <a:lumMod val="50000"/>
                  </a:schemeClr>
                </a:solidFill>
                <a:effectLst/>
                <a:uLnTx/>
                <a:uFillTx/>
                <a:latin typeface="Times New Roman" panose="02020603050405020304" pitchFamily="18" charset="0"/>
                <a:ea typeface="Times New Roman" panose="02020603050405020304" pitchFamily="18" charset="0"/>
                <a:cs typeface="+mj-cs"/>
              </a:rPr>
              <a:t> </a:t>
            </a:r>
            <a:r>
              <a:rPr kumimoji="0" lang="ar-SA" sz="2000" b="1" i="0" u="none" strike="noStrike" kern="0" cap="none" spc="0" normalizeH="0" baseline="0" noProof="0" dirty="0">
                <a:ln>
                  <a:noFill/>
                </a:ln>
                <a:solidFill>
                  <a:schemeClr val="accent1">
                    <a:lumMod val="50000"/>
                  </a:schemeClr>
                </a:solidFill>
                <a:effectLst/>
                <a:uLnTx/>
                <a:uFillTx/>
                <a:latin typeface="Calibri" panose="020F0502020204030204" pitchFamily="34" charset="0"/>
                <a:ea typeface="Times New Roman" panose="02020603050405020304" pitchFamily="18" charset="0"/>
                <a:cs typeface="+mj-cs"/>
              </a:rPr>
              <a:t>العثور على الحدث، وتحديد مصدر المعلومات، والتحقق منها، واختيار ما يستحق التغطية، وتحديد زاوية المعالجة، ثم صياغة الخبر بما يناسب الجمهور المستهدف</a:t>
            </a:r>
            <a:r>
              <a:rPr kumimoji="0" lang="en-US" sz="2000" b="0" i="0" u="none" strike="noStrike" kern="0" cap="none" spc="0" normalizeH="0" baseline="0" noProof="0" dirty="0">
                <a:ln>
                  <a:noFill/>
                </a:ln>
                <a:solidFill>
                  <a:schemeClr val="accent1">
                    <a:lumMod val="50000"/>
                  </a:schemeClr>
                </a:solidFill>
                <a:effectLst/>
                <a:uLnTx/>
                <a:uFillTx/>
                <a:latin typeface="Times New Roman" panose="02020603050405020304" pitchFamily="18" charset="0"/>
                <a:ea typeface="Times New Roman" panose="02020603050405020304" pitchFamily="18" charset="0"/>
                <a:cs typeface="+mj-cs"/>
              </a:rPr>
              <a:t>.</a:t>
            </a:r>
            <a:endParaRPr kumimoji="0" lang="en-US" sz="2000" b="0" i="0" u="none" strike="noStrike" kern="100" cap="none" spc="0" normalizeH="0" baseline="0" noProof="0" dirty="0">
              <a:ln>
                <a:noFill/>
              </a:ln>
              <a:solidFill>
                <a:schemeClr val="accent1">
                  <a:lumMod val="50000"/>
                </a:schemeClr>
              </a:solidFill>
              <a:effectLst/>
              <a:uLnTx/>
              <a:uFillTx/>
              <a:latin typeface="Calibri" panose="020F0502020204030204" pitchFamily="34" charset="0"/>
              <a:ea typeface="Calibri" panose="020F0502020204030204" pitchFamily="34" charset="0"/>
              <a:cs typeface="+mj-cs"/>
            </a:endParaRPr>
          </a:p>
          <a:p>
            <a:pPr marL="0" marR="0" lvl="0" indent="0" algn="justLow" defTabSz="914400" rtl="1" eaLnBrk="1" fontAlgn="auto" latinLnBrk="0" hangingPunct="1">
              <a:lnSpc>
                <a:spcPct val="115000"/>
              </a:lnSpc>
              <a:spcBef>
                <a:spcPts val="0"/>
              </a:spcBef>
              <a:spcAft>
                <a:spcPts val="800"/>
              </a:spcAft>
              <a:buClrTx/>
              <a:buSzTx/>
              <a:buFontTx/>
              <a:buNone/>
              <a:tabLst/>
              <a:defRPr/>
            </a:pPr>
            <a:r>
              <a:rPr kumimoji="0" lang="ar-SA" sz="2000" b="0" i="0" u="none" strike="noStrike" kern="0" cap="none" spc="0" normalizeH="0" baseline="0" noProof="0" dirty="0">
                <a:ln>
                  <a:noFill/>
                </a:ln>
                <a:solidFill>
                  <a:schemeClr val="accent1">
                    <a:lumMod val="50000"/>
                  </a:schemeClr>
                </a:solidFill>
                <a:effectLst/>
                <a:uLnTx/>
                <a:uFillTx/>
                <a:latin typeface="Calibri" panose="020F0502020204030204" pitchFamily="34" charset="0"/>
                <a:ea typeface="Times New Roman" panose="02020603050405020304" pitchFamily="18" charset="0"/>
                <a:cs typeface="+mj-cs"/>
              </a:rPr>
              <a:t>كما أن عناصر القيمة الخبرية، مثل التوقيت والقرب والصراع والشهرة والغرابة وحجم الحدث، ليست قواعد مطلقة، وإنما محددات تتغير وفق السياق وأجندة المؤسسة والجمهور</a:t>
            </a:r>
            <a:r>
              <a:rPr kumimoji="0" lang="en-US" sz="2000" b="0" i="0" u="none" strike="noStrike" kern="0" cap="none" spc="0" normalizeH="0" baseline="0" noProof="0" dirty="0">
                <a:ln>
                  <a:noFill/>
                </a:ln>
                <a:solidFill>
                  <a:schemeClr val="accent1">
                    <a:lumMod val="50000"/>
                  </a:schemeClr>
                </a:solidFill>
                <a:effectLst/>
                <a:uLnTx/>
                <a:uFillTx/>
                <a:latin typeface="Times New Roman" panose="02020603050405020304" pitchFamily="18" charset="0"/>
                <a:ea typeface="Times New Roman" panose="02020603050405020304" pitchFamily="18" charset="0"/>
                <a:cs typeface="+mj-cs"/>
              </a:rPr>
              <a:t>.</a:t>
            </a:r>
            <a:endParaRPr kumimoji="0" lang="en-US" sz="2000" b="0" i="0" u="none" strike="noStrike" kern="100" cap="none" spc="0" normalizeH="0" baseline="0" noProof="0" dirty="0">
              <a:ln>
                <a:noFill/>
              </a:ln>
              <a:solidFill>
                <a:schemeClr val="accent1">
                  <a:lumMod val="50000"/>
                </a:schemeClr>
              </a:solidFill>
              <a:effectLst/>
              <a:uLnTx/>
              <a:uFillTx/>
              <a:latin typeface="Calibri" panose="020F0502020204030204" pitchFamily="34" charset="0"/>
              <a:ea typeface="Calibri" panose="020F0502020204030204" pitchFamily="34" charset="0"/>
              <a:cs typeface="+mj-cs"/>
            </a:endParaRPr>
          </a:p>
          <a:p>
            <a:pPr marL="0" marR="0" lvl="0" indent="0" algn="justLow" defTabSz="914400" rtl="1" eaLnBrk="1" fontAlgn="auto" latinLnBrk="0" hangingPunct="1">
              <a:lnSpc>
                <a:spcPct val="115000"/>
              </a:lnSpc>
              <a:spcBef>
                <a:spcPts val="0"/>
              </a:spcBef>
              <a:spcAft>
                <a:spcPts val="800"/>
              </a:spcAft>
              <a:buClrTx/>
              <a:buSzTx/>
              <a:buFontTx/>
              <a:buNone/>
              <a:tabLst/>
              <a:defRPr/>
            </a:pPr>
            <a:r>
              <a:rPr kumimoji="0" lang="ar-SA" sz="2000" b="0" i="0" u="none" strike="noStrike" kern="0" cap="none" spc="0" normalizeH="0" baseline="0" noProof="0" dirty="0">
                <a:ln>
                  <a:noFill/>
                </a:ln>
                <a:solidFill>
                  <a:schemeClr val="accent1">
                    <a:lumMod val="50000"/>
                  </a:schemeClr>
                </a:solidFill>
                <a:effectLst/>
                <a:uLnTx/>
                <a:uFillTx/>
                <a:latin typeface="Calibri" panose="020F0502020204030204" pitchFamily="34" charset="0"/>
                <a:ea typeface="Times New Roman" panose="02020603050405020304" pitchFamily="18" charset="0"/>
                <a:cs typeface="+mj-cs"/>
              </a:rPr>
              <a:t>وفي النهاية، يجب ألا يؤدي السعي وراء الترند أو الإثارة إلى التضحية بجودة المحتوى. وتظل </a:t>
            </a:r>
            <a:r>
              <a:rPr kumimoji="0" lang="ar-SA" sz="2000" b="1" i="0" u="none" strike="noStrike" kern="0" cap="none" spc="0" normalizeH="0" baseline="0" noProof="0" dirty="0">
                <a:ln>
                  <a:noFill/>
                </a:ln>
                <a:solidFill>
                  <a:schemeClr val="accent1">
                    <a:lumMod val="50000"/>
                  </a:schemeClr>
                </a:solidFill>
                <a:effectLst/>
                <a:uLnTx/>
                <a:uFillTx/>
                <a:latin typeface="Calibri" panose="020F0502020204030204" pitchFamily="34" charset="0"/>
                <a:ea typeface="Times New Roman" panose="02020603050405020304" pitchFamily="18" charset="0"/>
                <a:cs typeface="+mj-cs"/>
              </a:rPr>
              <a:t>المفهومية</a:t>
            </a:r>
            <a:r>
              <a:rPr kumimoji="0" lang="ar-SA" sz="2000" b="0" i="0" u="none" strike="noStrike" kern="0" cap="none" spc="0" normalizeH="0" baseline="0" noProof="0" dirty="0">
                <a:ln>
                  <a:noFill/>
                </a:ln>
                <a:solidFill>
                  <a:schemeClr val="accent1">
                    <a:lumMod val="50000"/>
                  </a:schemeClr>
                </a:solidFill>
                <a:effectLst/>
                <a:uLnTx/>
                <a:uFillTx/>
                <a:latin typeface="Calibri" panose="020F0502020204030204" pitchFamily="34" charset="0"/>
                <a:ea typeface="Times New Roman" panose="02020603050405020304" pitchFamily="18" charset="0"/>
                <a:cs typeface="+mj-cs"/>
              </a:rPr>
              <a:t> عنصرًا شاملًا في الخبر ذي القيمة والأولوية؛ فالخبر الغامض الذي يصعب فهمه على الجمهور المستهدف لا يحقق الوظيفة الصحفية التي يفترض أن يؤديها</a:t>
            </a:r>
            <a:r>
              <a:rPr kumimoji="0" lang="en-US" sz="2000" b="0" i="0" u="none" strike="noStrike" kern="0" cap="none" spc="0" normalizeH="0" baseline="0" noProof="0" dirty="0">
                <a:ln>
                  <a:noFill/>
                </a:ln>
                <a:solidFill>
                  <a:schemeClr val="accent1">
                    <a:lumMod val="50000"/>
                  </a:schemeClr>
                </a:solidFill>
                <a:effectLst/>
                <a:uLnTx/>
                <a:uFillTx/>
                <a:latin typeface="Times New Roman" panose="02020603050405020304" pitchFamily="18" charset="0"/>
                <a:ea typeface="Times New Roman" panose="02020603050405020304" pitchFamily="18" charset="0"/>
                <a:cs typeface="+mj-cs"/>
              </a:rPr>
              <a:t>.</a:t>
            </a:r>
            <a:endParaRPr kumimoji="0" lang="en-US" sz="2000" b="0" i="0" u="none" strike="noStrike" kern="100" cap="none" spc="0" normalizeH="0" baseline="0" noProof="0" dirty="0">
              <a:ln>
                <a:noFill/>
              </a:ln>
              <a:solidFill>
                <a:schemeClr val="accent1">
                  <a:lumMod val="50000"/>
                </a:schemeClr>
              </a:solidFill>
              <a:effectLst/>
              <a:uLnTx/>
              <a:uFillTx/>
              <a:latin typeface="Calibri" panose="020F0502020204030204" pitchFamily="34" charset="0"/>
              <a:ea typeface="Calibri" panose="020F0502020204030204" pitchFamily="34" charset="0"/>
              <a:cs typeface="+mj-cs"/>
            </a:endParaRPr>
          </a:p>
          <a:p>
            <a:pPr marL="0" marR="0" lvl="0" indent="0" algn="justLow" defTabSz="914400" rtl="1" eaLnBrk="1" fontAlgn="auto" latinLnBrk="0" hangingPunct="1">
              <a:lnSpc>
                <a:spcPct val="115000"/>
              </a:lnSpc>
              <a:spcBef>
                <a:spcPts val="0"/>
              </a:spcBef>
              <a:spcAft>
                <a:spcPts val="800"/>
              </a:spcAft>
              <a:buClrTx/>
              <a:buSzTx/>
              <a:buFontTx/>
              <a:buNone/>
              <a:tabLst/>
              <a:defRPr/>
            </a:pPr>
            <a:r>
              <a:rPr kumimoji="0" lang="ar-SA" sz="2000" b="1" i="0" u="none" strike="noStrike" kern="0" cap="none" spc="0" normalizeH="0" baseline="0" noProof="0" dirty="0">
                <a:ln>
                  <a:noFill/>
                </a:ln>
                <a:solidFill>
                  <a:schemeClr val="accent1">
                    <a:lumMod val="50000"/>
                  </a:schemeClr>
                </a:solidFill>
                <a:effectLst/>
                <a:uLnTx/>
                <a:uFillTx/>
                <a:latin typeface="Calibri" panose="020F0502020204030204" pitchFamily="34" charset="0"/>
                <a:ea typeface="Times New Roman" panose="02020603050405020304" pitchFamily="18" charset="0"/>
                <a:cs typeface="+mj-cs"/>
              </a:rPr>
              <a:t>الخبر الصحفي الرقمي الجيد هو الذي يجمع بين أهمية الحدث، ودقة المعلومات، ووضوح الصياغة، وحسن الاختيار، والملاءمة للجمهور</a:t>
            </a:r>
            <a:r>
              <a:rPr kumimoji="0" lang="en-US" sz="2000" b="1" i="0" u="none" strike="noStrike" kern="0" cap="none" spc="0" normalizeH="0" baseline="0" noProof="0" dirty="0">
                <a:ln>
                  <a:noFill/>
                </a:ln>
                <a:solidFill>
                  <a:schemeClr val="accent1">
                    <a:lumMod val="50000"/>
                  </a:schemeClr>
                </a:solidFill>
                <a:effectLst/>
                <a:uLnTx/>
                <a:uFillTx/>
                <a:latin typeface="Times New Roman" panose="02020603050405020304" pitchFamily="18" charset="0"/>
                <a:ea typeface="Times New Roman" panose="02020603050405020304" pitchFamily="18" charset="0"/>
                <a:cs typeface="+mj-cs"/>
              </a:rPr>
              <a:t>.</a:t>
            </a:r>
            <a:endParaRPr kumimoji="0" lang="en-US" sz="2000" b="0" i="0" u="none" strike="noStrike" kern="100" cap="none" spc="0" normalizeH="0" baseline="0" noProof="0" dirty="0">
              <a:ln>
                <a:noFill/>
              </a:ln>
              <a:solidFill>
                <a:schemeClr val="accent1">
                  <a:lumMod val="50000"/>
                </a:schemeClr>
              </a:solidFill>
              <a:effectLst/>
              <a:uLnTx/>
              <a:uFillTx/>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3573326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11" name="Rectangle 10">
            <a:extLst>
              <a:ext uri="{FF2B5EF4-FFF2-40B4-BE49-F238E27FC236}">
                <a16:creationId xmlns:a16="http://schemas.microsoft.com/office/drawing/2014/main" id="{7DF1A506-788B-42C0-B845-C4F64162E815}"/>
              </a:ext>
            </a:extLst>
          </p:cNvPr>
          <p:cNvSpPr/>
          <p:nvPr/>
        </p:nvSpPr>
        <p:spPr>
          <a:xfrm>
            <a:off x="10580953" y="1667527"/>
            <a:ext cx="1611046" cy="531369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400" b="1" dirty="0">
                <a:latin typeface="Alexandria" charset="0"/>
                <a:cs typeface="+mj-cs"/>
              </a:rPr>
              <a:t>المحاضرة</a:t>
            </a:r>
          </a:p>
          <a:p>
            <a:pPr algn="ctr" rtl="1"/>
            <a:endParaRPr lang="ar-SA" sz="2400" b="1" dirty="0">
              <a:latin typeface="Alexandria" charset="0"/>
              <a:cs typeface="+mj-cs"/>
            </a:endParaRPr>
          </a:p>
          <a:p>
            <a:pPr algn="ctr" rtl="1"/>
            <a:r>
              <a:rPr lang="ar-SA" sz="2400" b="1" dirty="0">
                <a:latin typeface="Alexandria" charset="0"/>
                <a:cs typeface="+mj-cs"/>
              </a:rPr>
              <a:t> </a:t>
            </a:r>
            <a:r>
              <a:rPr lang="ar-EG" sz="2400" b="1" dirty="0">
                <a:latin typeface="Alexandria" charset="0"/>
                <a:cs typeface="+mj-cs"/>
              </a:rPr>
              <a:t>الثانية</a:t>
            </a:r>
            <a:endParaRPr lang="ar-SA" sz="2400" b="1" dirty="0">
              <a:latin typeface="Alexandria" charset="0"/>
              <a:cs typeface="+mj-cs"/>
            </a:endParaRPr>
          </a:p>
        </p:txBody>
      </p:sp>
      <p:sp>
        <p:nvSpPr>
          <p:cNvPr id="2" name="Rectangle 1">
            <a:extLst>
              <a:ext uri="{FF2B5EF4-FFF2-40B4-BE49-F238E27FC236}">
                <a16:creationId xmlns:a16="http://schemas.microsoft.com/office/drawing/2014/main" id="{C968BFFB-0F79-3E24-6758-E2BAD6D0C62C}"/>
              </a:ext>
            </a:extLst>
          </p:cNvPr>
          <p:cNvSpPr/>
          <p:nvPr/>
        </p:nvSpPr>
        <p:spPr>
          <a:xfrm>
            <a:off x="-1" y="6039294"/>
            <a:ext cx="12191999" cy="955008"/>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SA" sz="2800" dirty="0">
              <a:latin typeface="Alexandria" charset="0"/>
              <a:cs typeface="Alexandria" charset="0"/>
            </a:endParaRPr>
          </a:p>
        </p:txBody>
      </p:sp>
      <p:pic>
        <p:nvPicPr>
          <p:cNvPr id="4" name="Graphic 21">
            <a:extLst>
              <a:ext uri="{FF2B5EF4-FFF2-40B4-BE49-F238E27FC236}">
                <a16:creationId xmlns:a16="http://schemas.microsoft.com/office/drawing/2014/main" id="{FD9970F1-AF41-661C-E9AF-A10A5232AD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0"/>
            <a:ext cx="2305141" cy="1076343"/>
          </a:xfrm>
          <a:prstGeom prst="rect">
            <a:avLst/>
          </a:prstGeom>
        </p:spPr>
      </p:pic>
      <p:sp>
        <p:nvSpPr>
          <p:cNvPr id="7" name="Rectangle 6">
            <a:extLst>
              <a:ext uri="{FF2B5EF4-FFF2-40B4-BE49-F238E27FC236}">
                <a16:creationId xmlns:a16="http://schemas.microsoft.com/office/drawing/2014/main" id="{7D41ACE7-D0BB-4065-9DD8-D9DB5BBE5878}"/>
              </a:ext>
            </a:extLst>
          </p:cNvPr>
          <p:cNvSpPr/>
          <p:nvPr/>
        </p:nvSpPr>
        <p:spPr>
          <a:xfrm>
            <a:off x="2496459" y="259841"/>
            <a:ext cx="8213258" cy="1076343"/>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800" b="1" dirty="0">
                <a:solidFill>
                  <a:schemeClr val="bg1"/>
                </a:solidFill>
                <a:latin typeface="Alexandria" charset="0"/>
                <a:cs typeface="+mj-cs"/>
              </a:rPr>
              <a:t>تقديم للمحاضرة </a:t>
            </a:r>
            <a:r>
              <a:rPr lang="ar-EG" sz="2800" b="1" dirty="0">
                <a:solidFill>
                  <a:schemeClr val="bg1"/>
                </a:solidFill>
                <a:latin typeface="Alexandria" charset="0"/>
                <a:cs typeface="+mj-cs"/>
              </a:rPr>
              <a:t>القادمة</a:t>
            </a:r>
            <a:endParaRPr lang="ar-SA" sz="2800" b="1" dirty="0">
              <a:solidFill>
                <a:schemeClr val="bg1"/>
              </a:solidFill>
              <a:latin typeface="Alexandria" charset="0"/>
              <a:cs typeface="+mj-cs"/>
            </a:endParaRPr>
          </a:p>
        </p:txBody>
      </p:sp>
      <p:pic>
        <p:nvPicPr>
          <p:cNvPr id="8" name="Picture 7">
            <a:extLst>
              <a:ext uri="{FF2B5EF4-FFF2-40B4-BE49-F238E27FC236}">
                <a16:creationId xmlns:a16="http://schemas.microsoft.com/office/drawing/2014/main" id="{DD12A0C5-B36B-41EB-92F7-8D6C12F8EFB8}"/>
              </a:ext>
            </a:extLst>
          </p:cNvPr>
          <p:cNvPicPr>
            <a:picLocks noChangeAspect="1"/>
          </p:cNvPicPr>
          <p:nvPr/>
        </p:nvPicPr>
        <p:blipFill>
          <a:blip r:embed="rId3"/>
          <a:stretch>
            <a:fillRect/>
          </a:stretch>
        </p:blipFill>
        <p:spPr>
          <a:xfrm>
            <a:off x="10819706" y="259841"/>
            <a:ext cx="1093891" cy="10763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Rectangle 9">
            <a:extLst>
              <a:ext uri="{FF2B5EF4-FFF2-40B4-BE49-F238E27FC236}">
                <a16:creationId xmlns:a16="http://schemas.microsoft.com/office/drawing/2014/main" id="{10FA452F-DF09-4557-97C7-2F2CC8AAEAB5}"/>
              </a:ext>
            </a:extLst>
          </p:cNvPr>
          <p:cNvSpPr/>
          <p:nvPr/>
        </p:nvSpPr>
        <p:spPr>
          <a:xfrm>
            <a:off x="-1" y="1561201"/>
            <a:ext cx="12192000" cy="72479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ctr" rtl="1">
              <a:lnSpc>
                <a:spcPct val="115000"/>
              </a:lnSpc>
              <a:spcAft>
                <a:spcPts val="800"/>
              </a:spcAft>
              <a:buNone/>
            </a:pP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9B2A2B49-7D5C-49E9-D0C3-2EB511F65F2F}"/>
              </a:ext>
            </a:extLst>
          </p:cNvPr>
          <p:cNvSpPr txBox="1"/>
          <p:nvPr/>
        </p:nvSpPr>
        <p:spPr>
          <a:xfrm>
            <a:off x="584791" y="2484078"/>
            <a:ext cx="9484242" cy="2803140"/>
          </a:xfrm>
          <a:prstGeom prst="rect">
            <a:avLst/>
          </a:prstGeom>
          <a:noFill/>
        </p:spPr>
        <p:txBody>
          <a:bodyPr wrap="square">
            <a:spAutoFit/>
          </a:bodyPr>
          <a:lstStyle/>
          <a:p>
            <a:pPr algn="just" rtl="1">
              <a:lnSpc>
                <a:spcPct val="150000"/>
              </a:lnSpc>
            </a:pPr>
            <a:r>
              <a:rPr lang="ar-EG" sz="2400" dirty="0">
                <a:solidFill>
                  <a:srgbClr val="002060"/>
                </a:solidFill>
                <a:cs typeface="+mj-cs"/>
              </a:rPr>
              <a:t>في المحاضرة القادمة، سننتقل من معرفة الخبر إلى اكتشاف كيف نصنعه من المعلومة الصحيحة؛ من أين نبدأ البحث؟ وكيف نصل إلى المصادر الموثوقة ونحوّل المعلومات المتناثرة إلى مادة صحفية متماسكة؟ </a:t>
            </a:r>
          </a:p>
          <a:p>
            <a:pPr algn="ctr" rtl="1">
              <a:lnSpc>
                <a:spcPct val="150000"/>
              </a:lnSpc>
            </a:pPr>
            <a:r>
              <a:rPr lang="ar-EG" sz="2400" dirty="0">
                <a:solidFill>
                  <a:srgbClr val="002060"/>
                </a:solidFill>
                <a:cs typeface="+mj-cs"/>
              </a:rPr>
              <a:t>وسنكتشف معًا كيف يمكن للصحفي الرقمي أن يبحث، ويتحقق، ويسأل، ويجمع المعلومات بذكاء… </a:t>
            </a:r>
            <a:r>
              <a:rPr lang="ar-EG" sz="2400" b="1" u="sng" dirty="0">
                <a:solidFill>
                  <a:srgbClr val="002060"/>
                </a:solidFill>
                <a:cs typeface="+mj-cs"/>
              </a:rPr>
              <a:t>فهل كل ما نجده على الإنترنت يصلح أن يكون مصدرًا لخبر؟</a:t>
            </a:r>
            <a:endParaRPr lang="en-US" sz="2400" b="1" u="sng" dirty="0">
              <a:solidFill>
                <a:srgbClr val="002060"/>
              </a:solidFill>
              <a:cs typeface="+mj-cs"/>
            </a:endParaRPr>
          </a:p>
        </p:txBody>
      </p:sp>
    </p:spTree>
    <p:extLst>
      <p:ext uri="{BB962C8B-B14F-4D97-AF65-F5344CB8AC3E}">
        <p14:creationId xmlns:p14="http://schemas.microsoft.com/office/powerpoint/2010/main" val="4699313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833717" y="5753767"/>
            <a:ext cx="4524565" cy="829945"/>
          </a:xfrm>
          <a:prstGeom prst="rect">
            <a:avLst/>
          </a:prstGeom>
          <a:noFill/>
        </p:spPr>
        <p:txBody>
          <a:bodyPr wrap="square" rtlCol="0">
            <a:spAutoFit/>
          </a:bodyPr>
          <a:lstStyle/>
          <a:p>
            <a:r>
              <a:rPr lang="en-US" sz="48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1994" y="-77948"/>
            <a:ext cx="2580006" cy="1204686"/>
          </a:xfrm>
          <a:prstGeom prst="rect">
            <a:avLst/>
          </a:prstGeom>
        </p:spPr>
      </p:pic>
      <p:sp>
        <p:nvSpPr>
          <p:cNvPr id="3" name="TextBox 2">
            <a:extLst>
              <a:ext uri="{FF2B5EF4-FFF2-40B4-BE49-F238E27FC236}">
                <a16:creationId xmlns:a16="http://schemas.microsoft.com/office/drawing/2014/main" id="{BCDEE939-D9A5-CC39-FEE5-8FEE0B50EA95}"/>
              </a:ext>
            </a:extLst>
          </p:cNvPr>
          <p:cNvSpPr txBox="1"/>
          <p:nvPr/>
        </p:nvSpPr>
        <p:spPr>
          <a:xfrm>
            <a:off x="-1072978" y="5753767"/>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mj-cs"/>
              </a:rPr>
              <a:t>شكراً لحضوركم</a:t>
            </a:r>
            <a:endParaRPr lang="en-US" sz="4400" b="1" dirty="0">
              <a:solidFill>
                <a:schemeClr val="bg1"/>
              </a:solidFill>
              <a:latin typeface="Alexandria" charset="0"/>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4DD5F95-69E9-4952-B2A1-03BBF38E8E13}"/>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2371</TotalTime>
  <Words>3244</Words>
  <Application>Microsoft Office PowerPoint</Application>
  <PresentationFormat>Widescreen</PresentationFormat>
  <Paragraphs>260</Paragraphs>
  <Slides>45</Slides>
  <Notes>13</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45</vt:i4>
      </vt:variant>
    </vt:vector>
  </HeadingPairs>
  <TitlesOfParts>
    <vt:vector size="56" baseType="lpstr">
      <vt:lpstr>Alexandria</vt:lpstr>
      <vt:lpstr>Arial</vt:lpstr>
      <vt:lpstr>Cairo</vt:lpstr>
      <vt:lpstr>Calibri</vt:lpstr>
      <vt:lpstr>Calibri Light</vt:lpstr>
      <vt:lpstr>Tajawal</vt:lpstr>
      <vt:lpstr>Tajawal Medium</vt:lpstr>
      <vt:lpstr>Tajawal SemiBold</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Author</cp:lastModifiedBy>
  <cp:revision>44</cp:revision>
  <dcterms:created xsi:type="dcterms:W3CDTF">2023-04-29T09:08:00Z</dcterms:created>
  <dcterms:modified xsi:type="dcterms:W3CDTF">2026-09-17T11:31:26Z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