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72" r:id="rId5"/>
    <p:sldId id="260" r:id="rId6"/>
    <p:sldId id="261" r:id="rId7"/>
    <p:sldId id="273" r:id="rId8"/>
    <p:sldId id="275" r:id="rId9"/>
    <p:sldId id="274" r:id="rId10"/>
    <p:sldId id="264" r:id="rId11"/>
    <p:sldId id="265" r:id="rId12"/>
    <p:sldId id="266" r:id="rId13"/>
    <p:sldId id="267" r:id="rId14"/>
    <p:sldId id="268" r:id="rId15"/>
    <p:sldId id="269" r:id="rId16"/>
    <p:sldId id="270" r:id="rId17"/>
    <p:sldId id="271" r:id="rId18"/>
    <p:sldId id="276" r:id="rId19"/>
    <p:sldId id="277" r:id="rId20"/>
    <p:sldId id="278"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SorterView">
  <p:normalViewPr horzBarState="maximized">
    <p:restoredLeft sz="14995" autoAdjust="0"/>
    <p:restoredTop sz="94660"/>
  </p:normalViewPr>
  <p:slideViewPr>
    <p:cSldViewPr snapToGrid="0">
      <p:cViewPr varScale="1">
        <p:scale>
          <a:sx n="91" d="100"/>
          <a:sy n="91" d="100"/>
        </p:scale>
        <p:origin x="534" y="294"/>
      </p:cViewPr>
      <p:guideLst/>
    </p:cSldViewPr>
  </p:slid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1/18/2023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1/18/2023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1/18/2023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1/18/2023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1/18/2023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1/18/2023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1/18/2023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1/18/2023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1/18/2023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1/18/2023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1/18/2023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1/18/2023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6.emf"/><Relationship Id="rId7" Type="http://schemas.openxmlformats.org/officeDocument/2006/relationships/image" Target="../media/image5.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7.emf"/><Relationship Id="rId4" Type="http://schemas.openxmlformats.org/officeDocument/2006/relationships/image" Target="../media/image4.emf"/></Relationships>
</file>

<file path=ppt/slides/_rels/slide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11.emf"/><Relationship Id="rId4" Type="http://schemas.openxmlformats.org/officeDocument/2006/relationships/image" Target="../media/image10.emf"/></Relationships>
</file>

<file path=ppt/slides/_rels/slide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474133" y="715791"/>
            <a:ext cx="6199133" cy="1384995"/>
          </a:xfrm>
          <a:prstGeom prst="rect">
            <a:avLst/>
          </a:prstGeom>
          <a:noFill/>
        </p:spPr>
        <p:txBody>
          <a:bodyPr wrap="none" rtlCol="0">
            <a:spAutoFit/>
          </a:bodyPr>
          <a:lstStyle/>
          <a:p>
            <a:r>
              <a:rPr lang="en-US" sz="2800" dirty="0" smtClean="0">
                <a:solidFill>
                  <a:schemeClr val="bg1"/>
                </a:solidFill>
                <a:latin typeface="Tajawal Medium" panose="00000600000000000000" pitchFamily="2" charset="-78"/>
                <a:cs typeface="Tajawal Medium" panose="00000600000000000000" pitchFamily="2" charset="-78"/>
              </a:rPr>
              <a:t>Probability and Statistics</a:t>
            </a:r>
            <a:endParaRPr lang="en-US" sz="2800" dirty="0">
              <a:solidFill>
                <a:schemeClr val="bg1"/>
              </a:solidFill>
              <a:latin typeface="Tajawal Medium" panose="00000600000000000000" pitchFamily="2" charset="-78"/>
              <a:cs typeface="Tajawal Medium" panose="00000600000000000000" pitchFamily="2" charset="-78"/>
            </a:endParaRPr>
          </a:p>
          <a:p>
            <a:r>
              <a:rPr lang="en-US" sz="2800" dirty="0">
                <a:solidFill>
                  <a:srgbClr val="24A9E1"/>
                </a:solidFill>
                <a:latin typeface="Tajawal Medium" panose="00000600000000000000" pitchFamily="2" charset="-78"/>
                <a:cs typeface="Tajawal Medium" panose="00000600000000000000" pitchFamily="2" charset="-78"/>
              </a:rPr>
              <a:t>Prepared by Dr. </a:t>
            </a:r>
            <a:r>
              <a:rPr lang="en-US" sz="2800" dirty="0" smtClean="0">
                <a:solidFill>
                  <a:srgbClr val="24A9E1"/>
                </a:solidFill>
                <a:latin typeface="Tajawal Medium" panose="00000600000000000000" pitchFamily="2" charset="-78"/>
                <a:cs typeface="Tajawal Medium" panose="00000600000000000000" pitchFamily="2" charset="-78"/>
              </a:rPr>
              <a:t>Faisal Hasan</a:t>
            </a:r>
            <a:endParaRPr lang="en-US" sz="2800" dirty="0">
              <a:solidFill>
                <a:srgbClr val="24A9E1"/>
              </a:solidFill>
              <a:latin typeface="Tajawal Medium" panose="00000600000000000000" pitchFamily="2" charset="-78"/>
              <a:cs typeface="Tajawal Medium" panose="00000600000000000000" pitchFamily="2" charset="-78"/>
            </a:endParaRPr>
          </a:p>
          <a:p>
            <a:r>
              <a:rPr lang="en-US" sz="2800" dirty="0" smtClean="0">
                <a:solidFill>
                  <a:srgbClr val="FF9518"/>
                </a:solidFill>
                <a:latin typeface="Tajawal Medium" panose="00000600000000000000" pitchFamily="2" charset="-78"/>
                <a:cs typeface="Tajawal Medium" panose="00000600000000000000" pitchFamily="2" charset="-78"/>
              </a:rPr>
              <a:t>Orientation Lecture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6659382" y="3159395"/>
            <a:ext cx="5769528" cy="954107"/>
          </a:xfrm>
          <a:prstGeom prst="rect">
            <a:avLst/>
          </a:prstGeom>
          <a:noFill/>
        </p:spPr>
        <p:txBody>
          <a:bodyPr wrap="none" rtlCol="0">
            <a:spAutoFit/>
          </a:bodyPr>
          <a:lstStyle/>
          <a:p>
            <a:r>
              <a:rPr lang="en-US" sz="2800" dirty="0" smtClean="0">
                <a:solidFill>
                  <a:schemeClr val="bg1"/>
                </a:solidFill>
                <a:latin typeface="Tajawal Medium" panose="00000600000000000000" pitchFamily="2" charset="-78"/>
                <a:cs typeface="Tajawal Medium" panose="00000600000000000000" pitchFamily="2" charset="-78"/>
              </a:rPr>
              <a:t>STA 201</a:t>
            </a:r>
            <a:endParaRPr lang="en-US" sz="2800" dirty="0">
              <a:solidFill>
                <a:schemeClr val="bg1"/>
              </a:solidFill>
              <a:latin typeface="Tajawal Medium" panose="00000600000000000000" pitchFamily="2" charset="-78"/>
              <a:cs typeface="Tajawal Medium" panose="00000600000000000000" pitchFamily="2" charset="-78"/>
            </a:endParaRPr>
          </a:p>
          <a:p>
            <a:r>
              <a:rPr lang="en-US" sz="2800" dirty="0" smtClean="0">
                <a:solidFill>
                  <a:schemeClr val="bg1"/>
                </a:solidFill>
                <a:latin typeface="Tajawal Medium" panose="00000600000000000000" pitchFamily="2" charset="-78"/>
                <a:cs typeface="Tajawal Medium" panose="00000600000000000000" pitchFamily="2" charset="-78"/>
              </a:rPr>
              <a:t>Probability and Statistics</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7042944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a:stretch>
            <a:fillRect/>
          </a:stretch>
        </p:blipFill>
        <p:spPr>
          <a:xfrm>
            <a:off x="-71964" y="-117903"/>
            <a:ext cx="12335929" cy="7093806"/>
          </a:xfrm>
          <a:prstGeom prst="rect">
            <a:avLst/>
          </a:prstGeom>
        </p:spPr>
      </p:pic>
      <p:sp>
        <p:nvSpPr>
          <p:cNvPr id="11" name="Rectangle 10"/>
          <p:cNvSpPr/>
          <p:nvPr/>
        </p:nvSpPr>
        <p:spPr>
          <a:xfrm rot="10800000">
            <a:off x="-450735" y="-101603"/>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rot="10800000" flipH="1">
            <a:off x="-81742" y="-101602"/>
            <a:ext cx="12355484" cy="2722881"/>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5"/>
          <a:stretch>
            <a:fillRect/>
          </a:stretch>
        </p:blipFill>
        <p:spPr>
          <a:xfrm>
            <a:off x="-112889" y="4288121"/>
            <a:ext cx="6714451" cy="1972334"/>
          </a:xfrm>
          <a:prstGeom prst="rect">
            <a:avLst/>
          </a:prstGeom>
        </p:spPr>
      </p:pic>
      <p:pic>
        <p:nvPicPr>
          <p:cNvPr id="13" name="Picture 12"/>
          <p:cNvPicPr>
            <a:picLocks noChangeAspect="1"/>
          </p:cNvPicPr>
          <p:nvPr/>
        </p:nvPicPr>
        <p:blipFill>
          <a:blip r:embed="rId6"/>
          <a:stretch>
            <a:fillRect/>
          </a:stretch>
        </p:blipFill>
        <p:spPr>
          <a:xfrm>
            <a:off x="7109562" y="4708455"/>
            <a:ext cx="5882401" cy="1034667"/>
          </a:xfrm>
          <a:prstGeom prst="rect">
            <a:avLst/>
          </a:prstGeom>
        </p:spPr>
      </p:pic>
      <p:sp>
        <p:nvSpPr>
          <p:cNvPr id="14" name="TextBox 13"/>
          <p:cNvSpPr txBox="1"/>
          <p:nvPr/>
        </p:nvSpPr>
        <p:spPr>
          <a:xfrm>
            <a:off x="474133" y="4581790"/>
            <a:ext cx="6199133"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Probability and Statistics</a:t>
            </a:r>
          </a:p>
          <a:p>
            <a:r>
              <a:rPr lang="en-US" sz="2800" dirty="0" smtClean="0">
                <a:solidFill>
                  <a:srgbClr val="24A9E1"/>
                </a:solidFill>
                <a:latin typeface="Tajawal Medium" panose="00000600000000000000" pitchFamily="2" charset="-78"/>
                <a:cs typeface="Tajawal Medium" panose="00000600000000000000" pitchFamily="2" charset="-78"/>
              </a:rPr>
              <a:t>Prepared </a:t>
            </a:r>
            <a:r>
              <a:rPr lang="en-US" sz="2800" dirty="0">
                <a:solidFill>
                  <a:srgbClr val="24A9E1"/>
                </a:solidFill>
                <a:latin typeface="Tajawal Medium" panose="00000600000000000000" pitchFamily="2" charset="-78"/>
                <a:cs typeface="Tajawal Medium" panose="00000600000000000000" pitchFamily="2" charset="-78"/>
              </a:rPr>
              <a:t>by Dr. </a:t>
            </a:r>
            <a:r>
              <a:rPr lang="en-US" sz="2800" dirty="0" smtClean="0">
                <a:solidFill>
                  <a:srgbClr val="24A9E1"/>
                </a:solidFill>
                <a:latin typeface="Tajawal Medium" panose="00000600000000000000" pitchFamily="2" charset="-78"/>
                <a:cs typeface="Tajawal Medium" panose="00000600000000000000" pitchFamily="2" charset="-78"/>
              </a:rPr>
              <a:t>Faisal Hasan</a:t>
            </a:r>
            <a:endParaRPr lang="en-US" sz="2800" dirty="0">
              <a:solidFill>
                <a:srgbClr val="24A9E1"/>
              </a:solidFill>
              <a:latin typeface="Tajawal Medium" panose="00000600000000000000" pitchFamily="2" charset="-78"/>
              <a:cs typeface="Tajawal Medium" panose="00000600000000000000" pitchFamily="2" charset="-78"/>
            </a:endParaRPr>
          </a:p>
          <a:p>
            <a:r>
              <a:rPr lang="en-US" sz="2800" dirty="0">
                <a:solidFill>
                  <a:srgbClr val="FF9518"/>
                </a:solidFill>
                <a:latin typeface="Tajawal Medium" panose="00000600000000000000" pitchFamily="2" charset="-78"/>
                <a:cs typeface="Tajawal Medium" panose="00000600000000000000" pitchFamily="2" charset="-78"/>
              </a:rPr>
              <a:t>Orientation Lecture</a:t>
            </a:r>
          </a:p>
        </p:txBody>
      </p:sp>
      <p:sp>
        <p:nvSpPr>
          <p:cNvPr id="16" name="TextBox 15"/>
          <p:cNvSpPr txBox="1"/>
          <p:nvPr/>
        </p:nvSpPr>
        <p:spPr>
          <a:xfrm>
            <a:off x="7177510" y="4742321"/>
            <a:ext cx="5769528"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STA 201</a:t>
            </a:r>
          </a:p>
          <a:p>
            <a:r>
              <a:rPr lang="en-US" sz="2800" dirty="0">
                <a:solidFill>
                  <a:schemeClr val="bg1"/>
                </a:solidFill>
                <a:latin typeface="Tajawal Medium" panose="00000600000000000000" pitchFamily="2" charset="-78"/>
                <a:cs typeface="Tajawal Medium" panose="00000600000000000000" pitchFamily="2" charset="-78"/>
              </a:rPr>
              <a:t>Probability and Statistics</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25301808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3"/>
          <a:stretch>
            <a:fillRect/>
          </a:stretch>
        </p:blipFill>
        <p:spPr>
          <a:xfrm>
            <a:off x="4872252" y="-394410"/>
            <a:ext cx="5721151" cy="6563668"/>
          </a:xfrm>
          <a:prstGeom prst="rect">
            <a:avLst/>
          </a:prstGeom>
        </p:spPr>
      </p:pic>
      <p:pic>
        <p:nvPicPr>
          <p:cNvPr id="12" name="Picture 11"/>
          <p:cNvPicPr>
            <a:picLocks noChangeAspect="1"/>
          </p:cNvPicPr>
          <p:nvPr/>
        </p:nvPicPr>
        <p:blipFill>
          <a:blip r:embed="rId4"/>
          <a:stretch>
            <a:fillRect/>
          </a:stretch>
        </p:blipFill>
        <p:spPr>
          <a:xfrm>
            <a:off x="2235200" y="915090"/>
            <a:ext cx="6714451" cy="1972334"/>
          </a:xfrm>
          <a:prstGeom prst="rect">
            <a:avLst/>
          </a:prstGeom>
        </p:spPr>
      </p:pic>
      <p:pic>
        <p:nvPicPr>
          <p:cNvPr id="2" name="Picture 1"/>
          <p:cNvPicPr>
            <a:picLocks noChangeAspect="1"/>
          </p:cNvPicPr>
          <p:nvPr/>
        </p:nvPicPr>
        <p:blipFill>
          <a:blip r:embed="rId5"/>
          <a:stretch>
            <a:fillRect/>
          </a:stretch>
        </p:blipFill>
        <p:spPr>
          <a:xfrm>
            <a:off x="-139261" y="-101602"/>
            <a:ext cx="4169394" cy="7137043"/>
          </a:xfrm>
          <a:prstGeom prst="rect">
            <a:avLst/>
          </a:prstGeom>
        </p:spPr>
      </p:pic>
      <p:sp>
        <p:nvSpPr>
          <p:cNvPr id="14" name="TextBox 13"/>
          <p:cNvSpPr txBox="1"/>
          <p:nvPr/>
        </p:nvSpPr>
        <p:spPr>
          <a:xfrm>
            <a:off x="2822222" y="1208759"/>
            <a:ext cx="6199133"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Probability and Statistics</a:t>
            </a:r>
          </a:p>
          <a:p>
            <a:r>
              <a:rPr lang="en-US" sz="2800" dirty="0">
                <a:solidFill>
                  <a:srgbClr val="24A9E1"/>
                </a:solidFill>
                <a:latin typeface="Tajawal Medium" panose="00000600000000000000" pitchFamily="2" charset="-78"/>
                <a:cs typeface="Tajawal Medium" panose="00000600000000000000" pitchFamily="2" charset="-78"/>
              </a:rPr>
              <a:t>Prepared by Dr. Faisal Hasan</a:t>
            </a:r>
          </a:p>
          <a:p>
            <a:r>
              <a:rPr lang="en-US" sz="2800" dirty="0">
                <a:solidFill>
                  <a:srgbClr val="FF9518"/>
                </a:solidFill>
                <a:latin typeface="Tajawal Medium" panose="00000600000000000000" pitchFamily="2" charset="-78"/>
                <a:cs typeface="Tajawal Medium" panose="00000600000000000000" pitchFamily="2" charset="-78"/>
              </a:rPr>
              <a:t>Orientation Lecture</a:t>
            </a:r>
          </a:p>
        </p:txBody>
      </p:sp>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7"/>
          <a:stretch>
            <a:fillRect/>
          </a:stretch>
        </p:blipFill>
        <p:spPr>
          <a:xfrm rot="10800000">
            <a:off x="3612444" y="5284188"/>
            <a:ext cx="5882401" cy="1034667"/>
          </a:xfrm>
          <a:prstGeom prst="rect">
            <a:avLst/>
          </a:prstGeom>
        </p:spPr>
      </p:pic>
      <p:sp>
        <p:nvSpPr>
          <p:cNvPr id="16" name="TextBox 15"/>
          <p:cNvSpPr txBox="1"/>
          <p:nvPr/>
        </p:nvSpPr>
        <p:spPr>
          <a:xfrm>
            <a:off x="3701416" y="5318054"/>
            <a:ext cx="5769528"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STA 201</a:t>
            </a:r>
          </a:p>
          <a:p>
            <a:r>
              <a:rPr lang="en-US" sz="2800" dirty="0">
                <a:solidFill>
                  <a:schemeClr val="bg1"/>
                </a:solidFill>
                <a:latin typeface="Tajawal Medium" panose="00000600000000000000" pitchFamily="2" charset="-78"/>
                <a:cs typeface="Tajawal Medium" panose="00000600000000000000" pitchFamily="2" charset="-78"/>
              </a:rPr>
              <a:t>Probability and Statistics</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13456308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21830" y="18473"/>
            <a:ext cx="9533101" cy="1610200"/>
          </a:xfrm>
          <a:prstGeom prst="rect">
            <a:avLst/>
          </a:prstGeom>
        </p:spPr>
      </p:pic>
      <p:sp>
        <p:nvSpPr>
          <p:cNvPr id="7" name="TextBox 6"/>
          <p:cNvSpPr txBox="1"/>
          <p:nvPr/>
        </p:nvSpPr>
        <p:spPr>
          <a:xfrm>
            <a:off x="2650377" y="543490"/>
            <a:ext cx="1473480" cy="523220"/>
          </a:xfrm>
          <a:prstGeom prst="rect">
            <a:avLst/>
          </a:prstGeom>
          <a:noFill/>
        </p:spPr>
        <p:txBody>
          <a:bodyPr wrap="none" rtlCol="0">
            <a:spAutoFit/>
          </a:bodyPr>
          <a:lstStyle/>
          <a:p>
            <a:r>
              <a:rPr lang="en-US" sz="2800" dirty="0" smtClean="0">
                <a:solidFill>
                  <a:schemeClr val="bg1"/>
                </a:solidFill>
                <a:latin typeface="Tajawal Medium" panose="00000600000000000000" pitchFamily="2" charset="-78"/>
                <a:cs typeface="Tajawal Medium" panose="00000600000000000000" pitchFamily="2" charset="-78"/>
              </a:rPr>
              <a:t>Topics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782618" y="1628673"/>
            <a:ext cx="9744364" cy="4339650"/>
          </a:xfrm>
          <a:prstGeom prst="rect">
            <a:avLst/>
          </a:prstGeom>
          <a:noFill/>
        </p:spPr>
        <p:txBody>
          <a:bodyPr wrap="square" rtlCol="0">
            <a:spAutoFit/>
          </a:bodyPr>
          <a:lstStyle/>
          <a:p>
            <a:pPr marL="285750" lvl="0" indent="-285750">
              <a:buFont typeface="Arial" panose="020B0604020202020204" pitchFamily="34" charset="0"/>
              <a:buChar char="•"/>
            </a:pPr>
            <a:r>
              <a:rPr lang="en-US" sz="2400" dirty="0" smtClean="0"/>
              <a:t>Chapter 1: Introduction </a:t>
            </a:r>
            <a:r>
              <a:rPr lang="en-US" sz="2400" dirty="0"/>
              <a:t>To Statistics</a:t>
            </a:r>
          </a:p>
          <a:p>
            <a:pPr marL="285750" lvl="0" indent="-285750">
              <a:buFont typeface="Arial" panose="020B0604020202020204" pitchFamily="34" charset="0"/>
              <a:buChar char="•"/>
            </a:pPr>
            <a:r>
              <a:rPr lang="en-US" sz="2400" dirty="0"/>
              <a:t>Chapter </a:t>
            </a:r>
            <a:r>
              <a:rPr lang="en-US" sz="2400" dirty="0" smtClean="0"/>
              <a:t>2: Descriptive </a:t>
            </a:r>
            <a:r>
              <a:rPr lang="en-US" sz="2400" dirty="0"/>
              <a:t>Statistics</a:t>
            </a:r>
          </a:p>
          <a:p>
            <a:pPr marL="285750" lvl="0" indent="-285750">
              <a:buFont typeface="Arial" panose="020B0604020202020204" pitchFamily="34" charset="0"/>
              <a:buChar char="•"/>
            </a:pPr>
            <a:r>
              <a:rPr lang="en-US" sz="2400" dirty="0"/>
              <a:t>Chapter </a:t>
            </a:r>
            <a:r>
              <a:rPr lang="en-US" sz="2400" dirty="0" smtClean="0"/>
              <a:t>3: Probability</a:t>
            </a:r>
            <a:endParaRPr lang="en-US" sz="2400" dirty="0"/>
          </a:p>
          <a:p>
            <a:pPr marL="285750" lvl="0" indent="-285750">
              <a:buFont typeface="Arial" panose="020B0604020202020204" pitchFamily="34" charset="0"/>
              <a:buChar char="•"/>
            </a:pPr>
            <a:r>
              <a:rPr lang="en-US" sz="2400" dirty="0"/>
              <a:t>Chapter </a:t>
            </a:r>
            <a:r>
              <a:rPr lang="en-US" sz="2400" dirty="0" smtClean="0"/>
              <a:t>4: Discrete </a:t>
            </a:r>
            <a:r>
              <a:rPr lang="en-US" sz="2400" dirty="0"/>
              <a:t>Probability Distributions</a:t>
            </a:r>
          </a:p>
          <a:p>
            <a:pPr marL="285750" lvl="0" indent="-285750">
              <a:buFont typeface="Arial" panose="020B0604020202020204" pitchFamily="34" charset="0"/>
              <a:buChar char="•"/>
            </a:pPr>
            <a:r>
              <a:rPr lang="en-US" sz="2400" dirty="0"/>
              <a:t>Chapter </a:t>
            </a:r>
            <a:r>
              <a:rPr lang="en-US" sz="2400" dirty="0" smtClean="0"/>
              <a:t>5: Normal </a:t>
            </a:r>
            <a:r>
              <a:rPr lang="en-US" sz="2400" dirty="0"/>
              <a:t>Probability Distributions</a:t>
            </a:r>
          </a:p>
          <a:p>
            <a:pPr marL="285750" lvl="0" indent="-285750">
              <a:buFont typeface="Arial" panose="020B0604020202020204" pitchFamily="34" charset="0"/>
              <a:buChar char="•"/>
            </a:pPr>
            <a:r>
              <a:rPr lang="en-US" sz="2400" dirty="0"/>
              <a:t>Chapter </a:t>
            </a:r>
            <a:r>
              <a:rPr lang="en-US" sz="2400" dirty="0" smtClean="0"/>
              <a:t>6: Confidence </a:t>
            </a:r>
            <a:r>
              <a:rPr lang="en-US" sz="2400" dirty="0"/>
              <a:t>Intervals</a:t>
            </a:r>
          </a:p>
          <a:p>
            <a:pPr marL="285750" lvl="0" indent="-285750">
              <a:buFont typeface="Arial" panose="020B0604020202020204" pitchFamily="34" charset="0"/>
              <a:buChar char="•"/>
            </a:pPr>
            <a:r>
              <a:rPr lang="en-US" sz="2400" dirty="0"/>
              <a:t>Chapter </a:t>
            </a:r>
            <a:r>
              <a:rPr lang="en-US" sz="2400" dirty="0" smtClean="0"/>
              <a:t>7: Hypothesis </a:t>
            </a:r>
            <a:r>
              <a:rPr lang="en-US" sz="2400" dirty="0"/>
              <a:t>Testing with One Sample</a:t>
            </a:r>
          </a:p>
          <a:p>
            <a:pPr marL="285750" lvl="0" indent="-285750">
              <a:buFont typeface="Arial" panose="020B0604020202020204" pitchFamily="34" charset="0"/>
              <a:buChar char="•"/>
            </a:pPr>
            <a:r>
              <a:rPr lang="en-US" sz="2400" dirty="0"/>
              <a:t>Chapter </a:t>
            </a:r>
            <a:r>
              <a:rPr lang="en-US" sz="2400" dirty="0" smtClean="0"/>
              <a:t>8: Hypothesis </a:t>
            </a:r>
            <a:r>
              <a:rPr lang="en-US" sz="2400" dirty="0"/>
              <a:t>Testing with Two Samples</a:t>
            </a:r>
          </a:p>
          <a:p>
            <a:pPr marL="285750" lvl="0" indent="-285750">
              <a:buFont typeface="Arial" panose="020B0604020202020204" pitchFamily="34" charset="0"/>
              <a:buChar char="•"/>
            </a:pPr>
            <a:r>
              <a:rPr lang="en-US" sz="2400" dirty="0"/>
              <a:t>Chapter </a:t>
            </a:r>
            <a:r>
              <a:rPr lang="en-US" sz="2400" dirty="0" smtClean="0"/>
              <a:t>9: Correlation </a:t>
            </a:r>
            <a:r>
              <a:rPr lang="en-US" sz="2400" dirty="0"/>
              <a:t>And Regression</a:t>
            </a:r>
          </a:p>
          <a:p>
            <a:pPr marL="285750" lvl="0" indent="-285750">
              <a:buFont typeface="Arial" panose="020B0604020202020204" pitchFamily="34" charset="0"/>
              <a:buChar char="•"/>
            </a:pPr>
            <a:r>
              <a:rPr lang="en-US" sz="2400" dirty="0"/>
              <a:t>Chapter </a:t>
            </a:r>
            <a:r>
              <a:rPr lang="en-US" sz="2400" dirty="0" smtClean="0"/>
              <a:t>10: Chi-Square </a:t>
            </a:r>
            <a:r>
              <a:rPr lang="en-US" sz="2400" dirty="0"/>
              <a:t>Tests and The </a:t>
            </a:r>
            <a:r>
              <a:rPr lang="en-US" sz="2400" i="1" dirty="0"/>
              <a:t>F</a:t>
            </a:r>
            <a:r>
              <a:rPr lang="en-US" sz="2400" dirty="0"/>
              <a:t>-Distribution</a:t>
            </a:r>
          </a:p>
          <a:p>
            <a:pPr>
              <a:lnSpc>
                <a:spcPct val="200000"/>
              </a:lnSpc>
            </a:pPr>
            <a:endParaRPr lang="en-US" dirty="0">
              <a:solidFill>
                <a:srgbClr val="0A1F61"/>
              </a:solidFill>
              <a:latin typeface="Tajawal ExtraBold" panose="00000800000000000000" pitchFamily="2" charset="-78"/>
              <a:cs typeface="Tajawal ExtraBold" panose="00000800000000000000" pitchFamily="2" charset="-78"/>
            </a:endParaRPr>
          </a:p>
        </p:txBody>
      </p:sp>
      <p:sp>
        <p:nvSpPr>
          <p:cNvPr id="8" name="Rectangle 7"/>
          <p:cNvSpPr/>
          <p:nvPr/>
        </p:nvSpPr>
        <p:spPr>
          <a:xfrm>
            <a:off x="-9238" y="249383"/>
            <a:ext cx="2133602" cy="954107"/>
          </a:xfrm>
          <a:prstGeom prst="rect">
            <a:avLst/>
          </a:prstGeom>
        </p:spPr>
        <p:txBody>
          <a:bodyPr wrap="square">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47936288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21830" y="18473"/>
            <a:ext cx="9533101" cy="1610200"/>
          </a:xfrm>
          <a:prstGeom prst="rect">
            <a:avLst/>
          </a:prstGeom>
        </p:spPr>
      </p:pic>
      <p:sp>
        <p:nvSpPr>
          <p:cNvPr id="7" name="TextBox 6"/>
          <p:cNvSpPr txBox="1"/>
          <p:nvPr/>
        </p:nvSpPr>
        <p:spPr>
          <a:xfrm>
            <a:off x="2650377" y="543490"/>
            <a:ext cx="3836307" cy="523220"/>
          </a:xfrm>
          <a:prstGeom prst="rect">
            <a:avLst/>
          </a:prstGeom>
          <a:noFill/>
        </p:spPr>
        <p:txBody>
          <a:bodyPr wrap="none" rtlCol="0">
            <a:spAutoFit/>
          </a:bodyPr>
          <a:lstStyle/>
          <a:p>
            <a:r>
              <a:rPr lang="en-US" sz="2800" dirty="0" smtClean="0">
                <a:solidFill>
                  <a:schemeClr val="bg1"/>
                </a:solidFill>
                <a:latin typeface="Tajawal Medium" panose="00000600000000000000" pitchFamily="2" charset="-78"/>
                <a:cs typeface="Tajawal Medium" panose="00000600000000000000" pitchFamily="2" charset="-78"/>
              </a:rPr>
              <a:t>Assessment Method</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782618" y="1628673"/>
            <a:ext cx="9744364" cy="5009064"/>
          </a:xfrm>
          <a:prstGeom prst="rect">
            <a:avLst/>
          </a:prstGeom>
          <a:noFill/>
        </p:spPr>
        <p:txBody>
          <a:bodyPr wrap="square" rtlCol="0">
            <a:spAutoFit/>
          </a:bodyPr>
          <a:lstStyle/>
          <a:p>
            <a:pPr marL="285750" lvl="0" indent="-285750">
              <a:lnSpc>
                <a:spcPct val="200000"/>
              </a:lnSpc>
              <a:buFont typeface="Arial" panose="020B0604020202020204" pitchFamily="34" charset="0"/>
              <a:buChar char="•"/>
            </a:pPr>
            <a:r>
              <a:rPr lang="en-US" sz="2400" dirty="0" smtClean="0"/>
              <a:t>Short Exam</a:t>
            </a:r>
          </a:p>
          <a:p>
            <a:pPr marL="285750" lvl="0" indent="-285750">
              <a:lnSpc>
                <a:spcPct val="200000"/>
              </a:lnSpc>
              <a:buFont typeface="Arial" panose="020B0604020202020204" pitchFamily="34" charset="0"/>
              <a:buChar char="•"/>
            </a:pPr>
            <a:r>
              <a:rPr lang="en-US" sz="2400" dirty="0" smtClean="0"/>
              <a:t>80% marks</a:t>
            </a:r>
          </a:p>
          <a:p>
            <a:pPr marL="285750" lvl="0" indent="-285750">
              <a:lnSpc>
                <a:spcPct val="200000"/>
              </a:lnSpc>
              <a:buFont typeface="Arial" panose="020B0604020202020204" pitchFamily="34" charset="0"/>
              <a:buChar char="•"/>
            </a:pPr>
            <a:r>
              <a:rPr lang="en-US" sz="2400" dirty="0" smtClean="0"/>
              <a:t>Count of short Exam 10 (weekly)</a:t>
            </a:r>
          </a:p>
          <a:p>
            <a:pPr marL="285750" lvl="0" indent="-285750">
              <a:lnSpc>
                <a:spcPct val="200000"/>
              </a:lnSpc>
              <a:buFont typeface="Arial" panose="020B0604020202020204" pitchFamily="34" charset="0"/>
              <a:buChar char="•"/>
            </a:pPr>
            <a:r>
              <a:rPr lang="en-US" sz="2400" dirty="0" smtClean="0"/>
              <a:t>8 marks for each short exam</a:t>
            </a:r>
          </a:p>
          <a:p>
            <a:pPr marL="285750" lvl="0" indent="-285750">
              <a:lnSpc>
                <a:spcPct val="200000"/>
              </a:lnSpc>
              <a:buFont typeface="Arial" panose="020B0604020202020204" pitchFamily="34" charset="0"/>
              <a:buChar char="•"/>
            </a:pPr>
            <a:r>
              <a:rPr lang="en-US" sz="2400" dirty="0" smtClean="0"/>
              <a:t>20% Final examination</a:t>
            </a:r>
          </a:p>
          <a:p>
            <a:pPr marL="285750" lvl="0" indent="-285750">
              <a:buFont typeface="Arial" panose="020B0604020202020204" pitchFamily="34" charset="0"/>
              <a:buChar char="•"/>
            </a:pPr>
            <a:endParaRPr lang="en-US" sz="2400" dirty="0" smtClean="0"/>
          </a:p>
          <a:p>
            <a:pPr marL="285750" lvl="0" indent="-285750">
              <a:buFont typeface="Arial" panose="020B0604020202020204" pitchFamily="34" charset="0"/>
              <a:buChar char="•"/>
            </a:pPr>
            <a:endParaRPr lang="en-US" sz="2400" dirty="0"/>
          </a:p>
          <a:p>
            <a:pPr>
              <a:lnSpc>
                <a:spcPct val="200000"/>
              </a:lnSpc>
            </a:pPr>
            <a:endParaRPr lang="en-US"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232731298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21830" y="18473"/>
            <a:ext cx="9533101" cy="1610200"/>
          </a:xfrm>
          <a:prstGeom prst="rect">
            <a:avLst/>
          </a:prstGeom>
        </p:spPr>
      </p:pic>
      <p:sp>
        <p:nvSpPr>
          <p:cNvPr id="7" name="TextBox 6"/>
          <p:cNvSpPr txBox="1"/>
          <p:nvPr/>
        </p:nvSpPr>
        <p:spPr>
          <a:xfrm>
            <a:off x="2650377" y="543490"/>
            <a:ext cx="3836307" cy="523220"/>
          </a:xfrm>
          <a:prstGeom prst="rect">
            <a:avLst/>
          </a:prstGeom>
          <a:noFill/>
        </p:spPr>
        <p:txBody>
          <a:bodyPr wrap="none" rtlCol="0">
            <a:spAutoFit/>
          </a:bodyPr>
          <a:lstStyle/>
          <a:p>
            <a:r>
              <a:rPr lang="en-US" sz="2800" dirty="0" smtClean="0">
                <a:solidFill>
                  <a:schemeClr val="bg1"/>
                </a:solidFill>
                <a:latin typeface="Tajawal Medium" panose="00000600000000000000" pitchFamily="2" charset="-78"/>
                <a:cs typeface="Tajawal Medium" panose="00000600000000000000" pitchFamily="2" charset="-78"/>
              </a:rPr>
              <a:t>Required Textbook</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874165" y="2204822"/>
            <a:ext cx="9744364" cy="2862322"/>
          </a:xfrm>
          <a:prstGeom prst="rect">
            <a:avLst/>
          </a:prstGeom>
          <a:noFill/>
        </p:spPr>
        <p:txBody>
          <a:bodyPr wrap="square" rtlCol="0">
            <a:spAutoFit/>
          </a:bodyPr>
          <a:lstStyle/>
          <a:p>
            <a:pPr marL="285750" lvl="0" indent="-285750">
              <a:buFont typeface="Arial" panose="020B0604020202020204" pitchFamily="34" charset="0"/>
              <a:buChar char="•"/>
            </a:pPr>
            <a:r>
              <a:rPr lang="en-US" sz="2400" dirty="0" smtClean="0"/>
              <a:t>Elementary Statistics</a:t>
            </a:r>
          </a:p>
          <a:p>
            <a:pPr lvl="0"/>
            <a:r>
              <a:rPr lang="en-US" sz="2400" dirty="0"/>
              <a:t> </a:t>
            </a:r>
            <a:r>
              <a:rPr lang="en-US" sz="2400" dirty="0" smtClean="0"/>
              <a:t>                                      William </a:t>
            </a:r>
            <a:r>
              <a:rPr lang="en-US" sz="2400" dirty="0" err="1" smtClean="0"/>
              <a:t>Navidi</a:t>
            </a:r>
            <a:endParaRPr lang="en-US" sz="2400" dirty="0" smtClean="0"/>
          </a:p>
          <a:p>
            <a:pPr lvl="0"/>
            <a:r>
              <a:rPr lang="en-US" sz="2400" dirty="0"/>
              <a:t> </a:t>
            </a:r>
            <a:r>
              <a:rPr lang="en-US" sz="2400" dirty="0" smtClean="0"/>
              <a:t>                                </a:t>
            </a:r>
            <a:r>
              <a:rPr lang="en-US" sz="2400" i="1" dirty="0" smtClean="0"/>
              <a:t>Colorado School of Mines</a:t>
            </a:r>
          </a:p>
          <a:p>
            <a:pPr lvl="0"/>
            <a:r>
              <a:rPr lang="en-US" sz="2400" dirty="0" smtClean="0"/>
              <a:t>                                             Barry Monk</a:t>
            </a:r>
          </a:p>
          <a:p>
            <a:r>
              <a:rPr lang="en-US" sz="2400" i="1" dirty="0" smtClean="0"/>
              <a:t>                               Middle Georgia State University</a:t>
            </a:r>
            <a:endParaRPr lang="en-US" sz="2400" i="1" dirty="0"/>
          </a:p>
          <a:p>
            <a:pPr marL="285750" lvl="0" indent="-285750">
              <a:buFont typeface="Arial" panose="020B0604020202020204" pitchFamily="34" charset="0"/>
              <a:buChar char="•"/>
            </a:pPr>
            <a:endParaRPr lang="en-US" sz="2400" dirty="0"/>
          </a:p>
          <a:p>
            <a:pPr>
              <a:lnSpc>
                <a:spcPct val="200000"/>
              </a:lnSpc>
            </a:pPr>
            <a:endParaRPr lang="en-US"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7106017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2034" y="-46183"/>
            <a:ext cx="11210145" cy="1610200"/>
          </a:xfrm>
          <a:prstGeom prst="rect">
            <a:avLst/>
          </a:prstGeom>
        </p:spPr>
      </p:pic>
      <p:sp>
        <p:nvSpPr>
          <p:cNvPr id="7" name="TextBox 6"/>
          <p:cNvSpPr txBox="1"/>
          <p:nvPr/>
        </p:nvSpPr>
        <p:spPr>
          <a:xfrm>
            <a:off x="2650377" y="543490"/>
            <a:ext cx="5554726" cy="523220"/>
          </a:xfrm>
          <a:prstGeom prst="rect">
            <a:avLst/>
          </a:prstGeom>
          <a:noFill/>
        </p:spPr>
        <p:txBody>
          <a:bodyPr wrap="none" rtlCol="0">
            <a:spAutoFit/>
          </a:bodyPr>
          <a:lstStyle/>
          <a:p>
            <a:r>
              <a:rPr lang="en-US" sz="2800" dirty="0" smtClean="0">
                <a:solidFill>
                  <a:schemeClr val="bg1"/>
                </a:solidFill>
                <a:latin typeface="Tajawal Medium" panose="00000600000000000000" pitchFamily="2" charset="-78"/>
                <a:cs typeface="Tajawal Medium" panose="00000600000000000000" pitchFamily="2" charset="-78"/>
              </a:rPr>
              <a:t> Definition of Statistics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014365" y="1977243"/>
            <a:ext cx="9666288" cy="3416320"/>
          </a:xfrm>
          <a:prstGeom prst="rect">
            <a:avLst/>
          </a:prstGeom>
          <a:noFill/>
        </p:spPr>
        <p:txBody>
          <a:bodyPr wrap="square" rtlCol="0">
            <a:spAutoFit/>
          </a:bodyPr>
          <a:lstStyle/>
          <a:p>
            <a:r>
              <a:rPr lang="en-US" sz="3600" b="1" dirty="0" smtClean="0"/>
              <a:t>Statistical </a:t>
            </a:r>
            <a:r>
              <a:rPr lang="en-US" sz="3600" b="1" dirty="0"/>
              <a:t>knowledge </a:t>
            </a:r>
            <a:r>
              <a:rPr lang="en-US" sz="3600" dirty="0"/>
              <a:t>helps you use the proper</a:t>
            </a:r>
          </a:p>
          <a:p>
            <a:r>
              <a:rPr lang="en-US" sz="3600" dirty="0"/>
              <a:t>methods to collect the data, employ the correct</a:t>
            </a:r>
          </a:p>
          <a:p>
            <a:r>
              <a:rPr lang="en-US" sz="3600" dirty="0"/>
              <a:t>analyses, and effectively present the results.</a:t>
            </a:r>
          </a:p>
          <a:p>
            <a:r>
              <a:rPr lang="en-US" sz="3600" dirty="0" smtClean="0"/>
              <a:t>Statistics </a:t>
            </a:r>
            <a:r>
              <a:rPr lang="en-US" sz="3600" dirty="0"/>
              <a:t>is a crucial process behind how we make</a:t>
            </a:r>
          </a:p>
          <a:p>
            <a:r>
              <a:rPr lang="en-US" sz="3600" dirty="0"/>
              <a:t>discoveries in science, make decisions based on</a:t>
            </a:r>
          </a:p>
          <a:p>
            <a:r>
              <a:rPr lang="en-US" sz="3600" dirty="0"/>
              <a:t>data, and make predictions.</a:t>
            </a:r>
            <a:endParaRPr lang="en-US" sz="3600"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62179726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2034" y="-46183"/>
            <a:ext cx="11210145" cy="1610200"/>
          </a:xfrm>
          <a:prstGeom prst="rect">
            <a:avLst/>
          </a:prstGeom>
        </p:spPr>
      </p:pic>
      <p:sp>
        <p:nvSpPr>
          <p:cNvPr id="7" name="TextBox 6"/>
          <p:cNvSpPr txBox="1"/>
          <p:nvPr/>
        </p:nvSpPr>
        <p:spPr>
          <a:xfrm>
            <a:off x="2650377" y="543490"/>
            <a:ext cx="5554726" cy="523220"/>
          </a:xfrm>
          <a:prstGeom prst="rect">
            <a:avLst/>
          </a:prstGeom>
          <a:noFill/>
        </p:spPr>
        <p:txBody>
          <a:bodyPr wrap="none" rtlCol="0">
            <a:spAutoFit/>
          </a:bodyPr>
          <a:lstStyle/>
          <a:p>
            <a:r>
              <a:rPr lang="en-US" sz="2800" dirty="0" smtClean="0">
                <a:solidFill>
                  <a:schemeClr val="bg1"/>
                </a:solidFill>
                <a:latin typeface="Tajawal Medium" panose="00000600000000000000" pitchFamily="2" charset="-78"/>
                <a:cs typeface="Tajawal Medium" panose="00000600000000000000" pitchFamily="2" charset="-78"/>
              </a:rPr>
              <a:t> Definition of Statistics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014365" y="1977243"/>
            <a:ext cx="9666288" cy="1754326"/>
          </a:xfrm>
          <a:prstGeom prst="rect">
            <a:avLst/>
          </a:prstGeom>
          <a:noFill/>
        </p:spPr>
        <p:txBody>
          <a:bodyPr wrap="square" rtlCol="0">
            <a:spAutoFit/>
          </a:bodyPr>
          <a:lstStyle/>
          <a:p>
            <a:r>
              <a:rPr lang="en-US" sz="3600" b="1" dirty="0" smtClean="0"/>
              <a:t>Statistics </a:t>
            </a:r>
            <a:r>
              <a:rPr lang="en-US" sz="3600" dirty="0" smtClean="0"/>
              <a:t>is </a:t>
            </a:r>
            <a:r>
              <a:rPr lang="en-US" sz="3600" dirty="0"/>
              <a:t>the science of collecting, organizing, analyzing, and </a:t>
            </a:r>
            <a:r>
              <a:rPr lang="en-US" sz="3600" dirty="0" smtClean="0"/>
              <a:t>interpreting data </a:t>
            </a:r>
          </a:p>
          <a:p>
            <a:r>
              <a:rPr lang="en-US" sz="3600" dirty="0" smtClean="0"/>
              <a:t>in </a:t>
            </a:r>
            <a:r>
              <a:rPr lang="en-US" sz="3600" dirty="0"/>
              <a:t>order to make decisions.</a:t>
            </a:r>
            <a:endParaRPr lang="en-US" sz="3600" dirty="0">
              <a:solidFill>
                <a:srgbClr val="0A1F61"/>
              </a:solidFill>
              <a:latin typeface="Tajawal ExtraBold" panose="00000800000000000000" pitchFamily="2" charset="-78"/>
              <a:cs typeface="Tajawal ExtraBold" panose="00000800000000000000" pitchFamily="2" charset="-78"/>
            </a:endParaRPr>
          </a:p>
        </p:txBody>
      </p:sp>
      <p:pic>
        <p:nvPicPr>
          <p:cNvPr id="10" name="Picture 9"/>
          <p:cNvPicPr>
            <a:picLocks noChangeAspect="1"/>
          </p:cNvPicPr>
          <p:nvPr/>
        </p:nvPicPr>
        <p:blipFill>
          <a:blip r:embed="rId6"/>
          <a:stretch>
            <a:fillRect/>
          </a:stretch>
        </p:blipFill>
        <p:spPr>
          <a:xfrm>
            <a:off x="7185603" y="2854406"/>
            <a:ext cx="3676650" cy="2438030"/>
          </a:xfrm>
          <a:prstGeom prst="rect">
            <a:avLst/>
          </a:prstGeom>
          <a:ln>
            <a:solidFill>
              <a:schemeClr val="tx1"/>
            </a:solidFill>
          </a:ln>
        </p:spPr>
      </p:pic>
    </p:spTree>
    <p:extLst>
      <p:ext uri="{BB962C8B-B14F-4D97-AF65-F5344CB8AC3E}">
        <p14:creationId xmlns:p14="http://schemas.microsoft.com/office/powerpoint/2010/main" val="45013874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21830" y="18473"/>
            <a:ext cx="9533101" cy="1610200"/>
          </a:xfrm>
          <a:prstGeom prst="rect">
            <a:avLst/>
          </a:prstGeom>
        </p:spPr>
      </p:pic>
      <p:sp>
        <p:nvSpPr>
          <p:cNvPr id="7" name="TextBox 6"/>
          <p:cNvSpPr txBox="1"/>
          <p:nvPr/>
        </p:nvSpPr>
        <p:spPr>
          <a:xfrm>
            <a:off x="2650377" y="543490"/>
            <a:ext cx="1473480" cy="523220"/>
          </a:xfrm>
          <a:prstGeom prst="rect">
            <a:avLst/>
          </a:prstGeom>
          <a:noFill/>
        </p:spPr>
        <p:txBody>
          <a:bodyPr wrap="none" rtlCol="0">
            <a:spAutoFit/>
          </a:bodyPr>
          <a:lstStyle/>
          <a:p>
            <a:r>
              <a:rPr lang="en-US" sz="2800" dirty="0" smtClean="0">
                <a:solidFill>
                  <a:schemeClr val="bg1"/>
                </a:solidFill>
                <a:latin typeface="Tajawal Medium" panose="00000600000000000000" pitchFamily="2" charset="-78"/>
                <a:cs typeface="Tajawal Medium" panose="00000600000000000000" pitchFamily="2" charset="-78"/>
              </a:rPr>
              <a:t>Topics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782618" y="1628673"/>
            <a:ext cx="9744364" cy="4339650"/>
          </a:xfrm>
          <a:prstGeom prst="rect">
            <a:avLst/>
          </a:prstGeom>
          <a:noFill/>
        </p:spPr>
        <p:txBody>
          <a:bodyPr wrap="square" rtlCol="0">
            <a:spAutoFit/>
          </a:bodyPr>
          <a:lstStyle/>
          <a:p>
            <a:pPr marL="285750" lvl="0" indent="-285750">
              <a:buFont typeface="Arial" panose="020B0604020202020204" pitchFamily="34" charset="0"/>
              <a:buChar char="•"/>
            </a:pPr>
            <a:r>
              <a:rPr lang="en-US" sz="2400" dirty="0" smtClean="0"/>
              <a:t>Chapter 1: Introduction </a:t>
            </a:r>
            <a:r>
              <a:rPr lang="en-US" sz="2400" dirty="0"/>
              <a:t>To Statistics</a:t>
            </a:r>
          </a:p>
          <a:p>
            <a:pPr marL="285750" lvl="0" indent="-285750">
              <a:buFont typeface="Arial" panose="020B0604020202020204" pitchFamily="34" charset="0"/>
              <a:buChar char="•"/>
            </a:pPr>
            <a:r>
              <a:rPr lang="en-US" sz="2400" dirty="0"/>
              <a:t>Chapter </a:t>
            </a:r>
            <a:r>
              <a:rPr lang="en-US" sz="2400" dirty="0" smtClean="0"/>
              <a:t>2: Descriptive </a:t>
            </a:r>
            <a:r>
              <a:rPr lang="en-US" sz="2400" dirty="0"/>
              <a:t>Statistics</a:t>
            </a:r>
          </a:p>
          <a:p>
            <a:pPr marL="285750" lvl="0" indent="-285750">
              <a:buFont typeface="Arial" panose="020B0604020202020204" pitchFamily="34" charset="0"/>
              <a:buChar char="•"/>
            </a:pPr>
            <a:r>
              <a:rPr lang="en-US" sz="2400" dirty="0"/>
              <a:t>Chapter </a:t>
            </a:r>
            <a:r>
              <a:rPr lang="en-US" sz="2400" dirty="0" smtClean="0"/>
              <a:t>3: Probability</a:t>
            </a:r>
            <a:endParaRPr lang="en-US" sz="2400" dirty="0"/>
          </a:p>
          <a:p>
            <a:pPr marL="285750" lvl="0" indent="-285750">
              <a:buFont typeface="Arial" panose="020B0604020202020204" pitchFamily="34" charset="0"/>
              <a:buChar char="•"/>
            </a:pPr>
            <a:r>
              <a:rPr lang="en-US" sz="2400" dirty="0"/>
              <a:t>Chapter </a:t>
            </a:r>
            <a:r>
              <a:rPr lang="en-US" sz="2400" dirty="0" smtClean="0"/>
              <a:t>4: Discrete </a:t>
            </a:r>
            <a:r>
              <a:rPr lang="en-US" sz="2400" dirty="0"/>
              <a:t>Probability Distributions</a:t>
            </a:r>
          </a:p>
          <a:p>
            <a:pPr marL="285750" lvl="0" indent="-285750">
              <a:buFont typeface="Arial" panose="020B0604020202020204" pitchFamily="34" charset="0"/>
              <a:buChar char="•"/>
            </a:pPr>
            <a:r>
              <a:rPr lang="en-US" sz="2400" dirty="0"/>
              <a:t>Chapter </a:t>
            </a:r>
            <a:r>
              <a:rPr lang="en-US" sz="2400" dirty="0" smtClean="0"/>
              <a:t>5: Normal </a:t>
            </a:r>
            <a:r>
              <a:rPr lang="en-US" sz="2400" dirty="0"/>
              <a:t>Probability Distributions</a:t>
            </a:r>
          </a:p>
          <a:p>
            <a:pPr marL="285750" lvl="0" indent="-285750">
              <a:buFont typeface="Arial" panose="020B0604020202020204" pitchFamily="34" charset="0"/>
              <a:buChar char="•"/>
            </a:pPr>
            <a:r>
              <a:rPr lang="en-US" sz="2400" dirty="0"/>
              <a:t>Chapter </a:t>
            </a:r>
            <a:r>
              <a:rPr lang="en-US" sz="2400" dirty="0" smtClean="0"/>
              <a:t>6: Confidence </a:t>
            </a:r>
            <a:r>
              <a:rPr lang="en-US" sz="2400" dirty="0"/>
              <a:t>Intervals</a:t>
            </a:r>
          </a:p>
          <a:p>
            <a:pPr marL="285750" lvl="0" indent="-285750">
              <a:buFont typeface="Arial" panose="020B0604020202020204" pitchFamily="34" charset="0"/>
              <a:buChar char="•"/>
            </a:pPr>
            <a:r>
              <a:rPr lang="en-US" sz="2400" dirty="0"/>
              <a:t>Chapter </a:t>
            </a:r>
            <a:r>
              <a:rPr lang="en-US" sz="2400" dirty="0" smtClean="0"/>
              <a:t>7: Hypothesis </a:t>
            </a:r>
            <a:r>
              <a:rPr lang="en-US" sz="2400" dirty="0"/>
              <a:t>Testing with One Sample</a:t>
            </a:r>
          </a:p>
          <a:p>
            <a:pPr marL="285750" lvl="0" indent="-285750">
              <a:buFont typeface="Arial" panose="020B0604020202020204" pitchFamily="34" charset="0"/>
              <a:buChar char="•"/>
            </a:pPr>
            <a:r>
              <a:rPr lang="en-US" sz="2400" dirty="0"/>
              <a:t>Chapter </a:t>
            </a:r>
            <a:r>
              <a:rPr lang="en-US" sz="2400" dirty="0" smtClean="0"/>
              <a:t>8: Hypothesis </a:t>
            </a:r>
            <a:r>
              <a:rPr lang="en-US" sz="2400" dirty="0"/>
              <a:t>Testing with Two Samples</a:t>
            </a:r>
          </a:p>
          <a:p>
            <a:pPr marL="285750" lvl="0" indent="-285750">
              <a:buFont typeface="Arial" panose="020B0604020202020204" pitchFamily="34" charset="0"/>
              <a:buChar char="•"/>
            </a:pPr>
            <a:r>
              <a:rPr lang="en-US" sz="2400" dirty="0"/>
              <a:t>Chapter </a:t>
            </a:r>
            <a:r>
              <a:rPr lang="en-US" sz="2400" dirty="0" smtClean="0"/>
              <a:t>9: Correlation </a:t>
            </a:r>
            <a:r>
              <a:rPr lang="en-US" sz="2400" dirty="0"/>
              <a:t>And Regression</a:t>
            </a:r>
          </a:p>
          <a:p>
            <a:pPr marL="285750" lvl="0" indent="-285750">
              <a:buFont typeface="Arial" panose="020B0604020202020204" pitchFamily="34" charset="0"/>
              <a:buChar char="•"/>
            </a:pPr>
            <a:r>
              <a:rPr lang="en-US" sz="2400" dirty="0"/>
              <a:t>Chapter </a:t>
            </a:r>
            <a:r>
              <a:rPr lang="en-US" sz="2400" dirty="0" smtClean="0"/>
              <a:t>10: Chi-Square </a:t>
            </a:r>
            <a:r>
              <a:rPr lang="en-US" sz="2400" dirty="0"/>
              <a:t>Tests and The </a:t>
            </a:r>
            <a:r>
              <a:rPr lang="en-US" sz="2400" i="1" dirty="0"/>
              <a:t>F</a:t>
            </a:r>
            <a:r>
              <a:rPr lang="en-US" sz="2400" dirty="0"/>
              <a:t>-Distribution</a:t>
            </a:r>
          </a:p>
          <a:p>
            <a:pPr>
              <a:lnSpc>
                <a:spcPct val="200000"/>
              </a:lnSpc>
            </a:pPr>
            <a:endParaRPr lang="en-US"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398072477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21830" y="18473"/>
            <a:ext cx="9533101" cy="1610200"/>
          </a:xfrm>
          <a:prstGeom prst="rect">
            <a:avLst/>
          </a:prstGeom>
        </p:spPr>
      </p:pic>
      <p:sp>
        <p:nvSpPr>
          <p:cNvPr id="7" name="TextBox 6"/>
          <p:cNvSpPr txBox="1"/>
          <p:nvPr/>
        </p:nvSpPr>
        <p:spPr>
          <a:xfrm>
            <a:off x="2345575" y="606550"/>
            <a:ext cx="6821098"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General Tips For Studying </a:t>
            </a:r>
            <a:r>
              <a:rPr lang="en-US" sz="2400" dirty="0" smtClean="0">
                <a:solidFill>
                  <a:schemeClr val="bg1"/>
                </a:solidFill>
                <a:latin typeface="Tajawal Medium" panose="00000600000000000000" pitchFamily="2" charset="-78"/>
                <a:cs typeface="Tajawal Medium" panose="00000600000000000000" pitchFamily="2" charset="-78"/>
              </a:rPr>
              <a:t>Statistics</a:t>
            </a:r>
            <a:endParaRPr lang="en-US" sz="2400" dirty="0">
              <a:solidFill>
                <a:schemeClr val="bg1"/>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782618" y="1628673"/>
            <a:ext cx="9744364" cy="3785652"/>
          </a:xfrm>
          <a:prstGeom prst="rect">
            <a:avLst/>
          </a:prstGeom>
          <a:noFill/>
        </p:spPr>
        <p:txBody>
          <a:bodyPr wrap="square" rtlCol="0">
            <a:spAutoFit/>
          </a:bodyPr>
          <a:lstStyle/>
          <a:p>
            <a:pPr marL="285750" indent="-285750">
              <a:buFont typeface="Arial" panose="020B0604020202020204" pitchFamily="34" charset="0"/>
              <a:buChar char="•"/>
            </a:pPr>
            <a:r>
              <a:rPr lang="en-US" sz="2400" dirty="0" smtClean="0"/>
              <a:t>1: </a:t>
            </a:r>
            <a:r>
              <a:rPr lang="en-US" sz="2400" dirty="0"/>
              <a:t>LISTEN During </a:t>
            </a:r>
            <a:r>
              <a:rPr lang="en-US" sz="2400" dirty="0" smtClean="0"/>
              <a:t>Lecture</a:t>
            </a:r>
            <a:endParaRPr lang="en-US" sz="2400" dirty="0"/>
          </a:p>
          <a:p>
            <a:pPr marL="285750" lvl="0" indent="-285750">
              <a:buFont typeface="Arial" panose="020B0604020202020204" pitchFamily="34" charset="0"/>
              <a:buChar char="•"/>
            </a:pPr>
            <a:r>
              <a:rPr lang="en-US" sz="2400" dirty="0" smtClean="0"/>
              <a:t>2: </a:t>
            </a:r>
            <a:r>
              <a:rPr lang="en-US" sz="2400" dirty="0"/>
              <a:t>Take Good Notes</a:t>
            </a:r>
          </a:p>
          <a:p>
            <a:pPr marL="285750" indent="-285750">
              <a:buFont typeface="Arial" panose="020B0604020202020204" pitchFamily="34" charset="0"/>
              <a:buChar char="•"/>
            </a:pPr>
            <a:r>
              <a:rPr lang="en-US" sz="2400" dirty="0" smtClean="0"/>
              <a:t>3: </a:t>
            </a:r>
            <a:r>
              <a:rPr lang="en-US" sz="2400" dirty="0"/>
              <a:t>Ask Questions</a:t>
            </a:r>
          </a:p>
          <a:p>
            <a:pPr marL="285750" lvl="0" indent="-285750">
              <a:buFont typeface="Arial" panose="020B0604020202020204" pitchFamily="34" charset="0"/>
              <a:buChar char="•"/>
            </a:pPr>
            <a:r>
              <a:rPr lang="en-US" sz="2400" dirty="0" smtClean="0"/>
              <a:t>4: </a:t>
            </a:r>
            <a:r>
              <a:rPr lang="en-US" sz="2400" dirty="0"/>
              <a:t>Listen When Others Ask Questions</a:t>
            </a:r>
          </a:p>
          <a:p>
            <a:pPr marL="285750" indent="-285750">
              <a:buFont typeface="Arial" panose="020B0604020202020204" pitchFamily="34" charset="0"/>
              <a:buChar char="•"/>
            </a:pPr>
            <a:r>
              <a:rPr lang="en-US" sz="2400" dirty="0" smtClean="0"/>
              <a:t>5</a:t>
            </a:r>
            <a:r>
              <a:rPr lang="en-US" sz="2400" dirty="0"/>
              <a:t>: Review Notes After Class</a:t>
            </a:r>
          </a:p>
          <a:p>
            <a:pPr marL="285750" indent="-285750">
              <a:buFont typeface="Arial" panose="020B0604020202020204" pitchFamily="34" charset="0"/>
              <a:buChar char="•"/>
            </a:pPr>
            <a:r>
              <a:rPr lang="en-US" sz="2400" dirty="0" smtClean="0"/>
              <a:t>6: </a:t>
            </a:r>
            <a:r>
              <a:rPr lang="en-US" sz="2400" dirty="0"/>
              <a:t>Do More Homework</a:t>
            </a:r>
          </a:p>
          <a:p>
            <a:pPr marL="285750" indent="-285750">
              <a:buFont typeface="Arial" panose="020B0604020202020204" pitchFamily="34" charset="0"/>
              <a:buChar char="•"/>
            </a:pPr>
            <a:r>
              <a:rPr lang="en-US" sz="2400" dirty="0" smtClean="0"/>
              <a:t>7: </a:t>
            </a:r>
            <a:r>
              <a:rPr lang="en-US" sz="2400" dirty="0"/>
              <a:t>Practice, Practice, Practice</a:t>
            </a:r>
          </a:p>
          <a:p>
            <a:pPr marL="285750" indent="-285750">
              <a:buFont typeface="Arial" panose="020B0604020202020204" pitchFamily="34" charset="0"/>
              <a:buChar char="•"/>
            </a:pPr>
            <a:r>
              <a:rPr lang="en-US" sz="2400" dirty="0" smtClean="0"/>
              <a:t>8: </a:t>
            </a:r>
            <a:r>
              <a:rPr lang="en-US" sz="2400" dirty="0"/>
              <a:t>Don’t Forget Your Textbook.</a:t>
            </a:r>
          </a:p>
          <a:p>
            <a:pPr marL="285750" indent="-285750">
              <a:buFont typeface="Arial" panose="020B0604020202020204" pitchFamily="34" charset="0"/>
              <a:buChar char="•"/>
            </a:pPr>
            <a:r>
              <a:rPr lang="en-US" sz="2400" dirty="0" smtClean="0"/>
              <a:t>9: </a:t>
            </a:r>
            <a:r>
              <a:rPr lang="en-US" sz="2400" dirty="0"/>
              <a:t>Seek Help If You Need It</a:t>
            </a:r>
          </a:p>
          <a:p>
            <a:pPr marL="285750" indent="-285750">
              <a:buFont typeface="Arial" panose="020B0604020202020204" pitchFamily="34" charset="0"/>
              <a:buChar char="•"/>
            </a:pPr>
            <a:r>
              <a:rPr lang="en-US" sz="2400" dirty="0" smtClean="0"/>
              <a:t>10: </a:t>
            </a:r>
            <a:r>
              <a:rPr lang="en-US" sz="2400" dirty="0"/>
              <a:t>Have the Proper Attitude</a:t>
            </a:r>
          </a:p>
        </p:txBody>
      </p:sp>
    </p:spTree>
    <p:extLst>
      <p:ext uri="{BB962C8B-B14F-4D97-AF65-F5344CB8AC3E}">
        <p14:creationId xmlns:p14="http://schemas.microsoft.com/office/powerpoint/2010/main" val="345839854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2034" y="-46183"/>
            <a:ext cx="11210145" cy="1610200"/>
          </a:xfrm>
          <a:prstGeom prst="rect">
            <a:avLst/>
          </a:prstGeom>
        </p:spPr>
      </p:pic>
      <p:sp>
        <p:nvSpPr>
          <p:cNvPr id="7" name="TextBox 6"/>
          <p:cNvSpPr txBox="1"/>
          <p:nvPr/>
        </p:nvSpPr>
        <p:spPr>
          <a:xfrm>
            <a:off x="3922128" y="554789"/>
            <a:ext cx="5368777" cy="584775"/>
          </a:xfrm>
          <a:prstGeom prst="rect">
            <a:avLst/>
          </a:prstGeom>
          <a:noFill/>
        </p:spPr>
        <p:txBody>
          <a:bodyPr wrap="none" rtlCol="0">
            <a:spAutoFit/>
          </a:bodyPr>
          <a:lstStyle/>
          <a:p>
            <a:r>
              <a:rPr lang="en-US" sz="3200" dirty="0">
                <a:solidFill>
                  <a:schemeClr val="bg1"/>
                </a:solidFill>
                <a:latin typeface="Tajawal Medium" panose="00000600000000000000" pitchFamily="2" charset="-78"/>
                <a:cs typeface="Tajawal Medium" panose="00000600000000000000" pitchFamily="2" charset="-78"/>
              </a:rPr>
              <a:t>LISTEN During Lecture</a:t>
            </a:r>
          </a:p>
        </p:txBody>
      </p:sp>
      <p:sp>
        <p:nvSpPr>
          <p:cNvPr id="9" name="TextBox 8"/>
          <p:cNvSpPr txBox="1"/>
          <p:nvPr/>
        </p:nvSpPr>
        <p:spPr>
          <a:xfrm>
            <a:off x="1129978" y="1921043"/>
            <a:ext cx="9666288" cy="2623795"/>
          </a:xfrm>
          <a:prstGeom prst="rect">
            <a:avLst/>
          </a:prstGeom>
          <a:noFill/>
        </p:spPr>
        <p:txBody>
          <a:bodyPr wrap="square" rtlCol="0">
            <a:spAutoFit/>
          </a:bodyPr>
          <a:lstStyle/>
          <a:p>
            <a:pPr algn="just">
              <a:lnSpc>
                <a:spcPct val="150000"/>
              </a:lnSpc>
            </a:pPr>
            <a:r>
              <a:rPr lang="en-US" sz="2800" dirty="0"/>
              <a:t>In order to get something out of the class you need to listen while in class. Often this can be difficult to do but it is very important. Sometimes important ideas will not be written down on the board, but instead just spoken by the </a:t>
            </a:r>
            <a:r>
              <a:rPr lang="en-US" sz="2800" dirty="0" smtClean="0"/>
              <a:t>lecturer.</a:t>
            </a:r>
            <a:endParaRPr lang="en-US" sz="2800" dirty="0">
              <a:solidFill>
                <a:srgbClr val="0A1F61"/>
              </a:solidFill>
              <a:latin typeface="Tajawal ExtraBold" panose="00000800000000000000" pitchFamily="2" charset="-78"/>
              <a:cs typeface="Tajawal ExtraBold" panose="00000800000000000000" pitchFamily="2" charset="-78"/>
            </a:endParaRPr>
          </a:p>
        </p:txBody>
      </p:sp>
      <p:sp>
        <p:nvSpPr>
          <p:cNvPr id="10" name="TextBox 9"/>
          <p:cNvSpPr txBox="1"/>
          <p:nvPr/>
        </p:nvSpPr>
        <p:spPr>
          <a:xfrm>
            <a:off x="859821" y="497307"/>
            <a:ext cx="806261" cy="523220"/>
          </a:xfrm>
          <a:prstGeom prst="rect">
            <a:avLst/>
          </a:prstGeom>
          <a:noFill/>
        </p:spPr>
        <p:txBody>
          <a:bodyPr wrap="squar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89323478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2034" y="-46183"/>
            <a:ext cx="11210145" cy="1610200"/>
          </a:xfrm>
          <a:prstGeom prst="rect">
            <a:avLst/>
          </a:prstGeom>
        </p:spPr>
      </p:pic>
      <p:sp>
        <p:nvSpPr>
          <p:cNvPr id="7" name="TextBox 6"/>
          <p:cNvSpPr txBox="1"/>
          <p:nvPr/>
        </p:nvSpPr>
        <p:spPr>
          <a:xfrm>
            <a:off x="4320560" y="526437"/>
            <a:ext cx="3887603" cy="584775"/>
          </a:xfrm>
          <a:prstGeom prst="rect">
            <a:avLst/>
          </a:prstGeom>
          <a:noFill/>
        </p:spPr>
        <p:txBody>
          <a:bodyPr wrap="none" rtlCol="0">
            <a:spAutoFit/>
          </a:bodyPr>
          <a:lstStyle/>
          <a:p>
            <a:pPr lvl="0"/>
            <a:r>
              <a:rPr lang="en-US" sz="3200" dirty="0">
                <a:solidFill>
                  <a:schemeClr val="bg1"/>
                </a:solidFill>
                <a:latin typeface="Tajawal Medium" panose="00000600000000000000" pitchFamily="2" charset="-78"/>
                <a:cs typeface="Tajawal Medium" panose="00000600000000000000" pitchFamily="2" charset="-78"/>
              </a:rPr>
              <a:t>Take Good Notes</a:t>
            </a:r>
          </a:p>
        </p:txBody>
      </p:sp>
      <p:sp>
        <p:nvSpPr>
          <p:cNvPr id="9" name="TextBox 8"/>
          <p:cNvSpPr txBox="1"/>
          <p:nvPr/>
        </p:nvSpPr>
        <p:spPr>
          <a:xfrm>
            <a:off x="1150999" y="1907911"/>
            <a:ext cx="9666288" cy="3257174"/>
          </a:xfrm>
          <a:prstGeom prst="rect">
            <a:avLst/>
          </a:prstGeom>
          <a:noFill/>
        </p:spPr>
        <p:txBody>
          <a:bodyPr wrap="square" rtlCol="0">
            <a:spAutoFit/>
          </a:bodyPr>
          <a:lstStyle/>
          <a:p>
            <a:pPr algn="just">
              <a:lnSpc>
                <a:spcPct val="150000"/>
              </a:lnSpc>
            </a:pPr>
            <a:r>
              <a:rPr lang="en-US" sz="2800" dirty="0"/>
              <a:t>Try to write down everything that </a:t>
            </a:r>
            <a:r>
              <a:rPr lang="en-US" sz="2800" dirty="0" smtClean="0"/>
              <a:t>lecturer </a:t>
            </a:r>
            <a:r>
              <a:rPr lang="en-US" sz="2800" dirty="0"/>
              <a:t>puts on </a:t>
            </a:r>
            <a:r>
              <a:rPr lang="en-US" sz="2800" dirty="0" smtClean="0"/>
              <a:t>presentation. </a:t>
            </a:r>
            <a:r>
              <a:rPr lang="en-US" sz="2800" dirty="0"/>
              <a:t>It may seem easy when watching the </a:t>
            </a:r>
            <a:r>
              <a:rPr lang="en-US" sz="2800" dirty="0" smtClean="0"/>
              <a:t>lecturer, </a:t>
            </a:r>
            <a:r>
              <a:rPr lang="en-US" sz="2800" dirty="0"/>
              <a:t>but it often is not so easy when it comes time for you to do it. A good set of notes will help remind you how to do these problems</a:t>
            </a:r>
            <a:r>
              <a:rPr lang="en-US" sz="2800" dirty="0" smtClean="0"/>
              <a:t>.</a:t>
            </a:r>
            <a:r>
              <a:rPr lang="en-US" sz="2800" dirty="0"/>
              <a:t/>
            </a:r>
            <a:br>
              <a:rPr lang="en-US" sz="2800" dirty="0"/>
            </a:br>
            <a:endParaRPr lang="en-US" sz="2800" dirty="0"/>
          </a:p>
        </p:txBody>
      </p:sp>
      <p:sp>
        <p:nvSpPr>
          <p:cNvPr id="10" name="TextBox 9"/>
          <p:cNvSpPr txBox="1"/>
          <p:nvPr/>
        </p:nvSpPr>
        <p:spPr>
          <a:xfrm>
            <a:off x="859821" y="497307"/>
            <a:ext cx="806261" cy="523220"/>
          </a:xfrm>
          <a:prstGeom prst="rect">
            <a:avLst/>
          </a:prstGeom>
          <a:noFill/>
        </p:spPr>
        <p:txBody>
          <a:bodyPr wrap="squar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99633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2034" y="-46183"/>
            <a:ext cx="11210145" cy="1610200"/>
          </a:xfrm>
          <a:prstGeom prst="rect">
            <a:avLst/>
          </a:prstGeom>
        </p:spPr>
      </p:pic>
      <p:sp>
        <p:nvSpPr>
          <p:cNvPr id="7" name="TextBox 6"/>
          <p:cNvSpPr txBox="1"/>
          <p:nvPr/>
        </p:nvSpPr>
        <p:spPr>
          <a:xfrm>
            <a:off x="3922128" y="554789"/>
            <a:ext cx="3393878" cy="584775"/>
          </a:xfrm>
          <a:prstGeom prst="rect">
            <a:avLst/>
          </a:prstGeom>
          <a:noFill/>
        </p:spPr>
        <p:txBody>
          <a:bodyPr wrap="none" rtlCol="0">
            <a:spAutoFit/>
          </a:bodyPr>
          <a:lstStyle/>
          <a:p>
            <a:r>
              <a:rPr lang="en-US" sz="3200" dirty="0" smtClean="0">
                <a:solidFill>
                  <a:schemeClr val="bg1"/>
                </a:solidFill>
                <a:latin typeface="Tajawal Medium" panose="00000600000000000000" pitchFamily="2" charset="-78"/>
                <a:cs typeface="Tajawal Medium" panose="00000600000000000000" pitchFamily="2" charset="-78"/>
              </a:rPr>
              <a:t>Ask Questions</a:t>
            </a:r>
            <a:endParaRPr lang="en-US" sz="3200" dirty="0">
              <a:solidFill>
                <a:schemeClr val="bg1"/>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50998" y="2204822"/>
            <a:ext cx="9666288" cy="2031325"/>
          </a:xfrm>
          <a:prstGeom prst="rect">
            <a:avLst/>
          </a:prstGeom>
          <a:noFill/>
        </p:spPr>
        <p:txBody>
          <a:bodyPr wrap="square" rtlCol="0">
            <a:spAutoFit/>
          </a:bodyPr>
          <a:lstStyle/>
          <a:p>
            <a:pPr algn="just">
              <a:lnSpc>
                <a:spcPct val="150000"/>
              </a:lnSpc>
            </a:pPr>
            <a:r>
              <a:rPr lang="en-US" sz="2800" dirty="0"/>
              <a:t>If you don’t understand something then ask your </a:t>
            </a:r>
            <a:r>
              <a:rPr lang="en-US" sz="2800" dirty="0" smtClean="0"/>
              <a:t>lecturer. </a:t>
            </a:r>
            <a:r>
              <a:rPr lang="en-US" sz="2800" dirty="0"/>
              <a:t>Chances are you are not the only one who doesn’t understand.</a:t>
            </a:r>
            <a:br>
              <a:rPr lang="en-US" sz="2800" dirty="0"/>
            </a:br>
            <a:endParaRPr lang="en-US" sz="2800" dirty="0"/>
          </a:p>
        </p:txBody>
      </p:sp>
      <p:sp>
        <p:nvSpPr>
          <p:cNvPr id="10" name="TextBox 9"/>
          <p:cNvSpPr txBox="1"/>
          <p:nvPr/>
        </p:nvSpPr>
        <p:spPr>
          <a:xfrm>
            <a:off x="859821" y="497307"/>
            <a:ext cx="806261" cy="523220"/>
          </a:xfrm>
          <a:prstGeom prst="rect">
            <a:avLst/>
          </a:prstGeom>
          <a:noFill/>
        </p:spPr>
        <p:txBody>
          <a:bodyPr wrap="squar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73449724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2034" y="-46183"/>
            <a:ext cx="11210145" cy="1610200"/>
          </a:xfrm>
          <a:prstGeom prst="rect">
            <a:avLst/>
          </a:prstGeom>
        </p:spPr>
      </p:pic>
      <p:sp>
        <p:nvSpPr>
          <p:cNvPr id="7" name="TextBox 6"/>
          <p:cNvSpPr txBox="1"/>
          <p:nvPr/>
        </p:nvSpPr>
        <p:spPr>
          <a:xfrm>
            <a:off x="2765995" y="554789"/>
            <a:ext cx="7058343" cy="523220"/>
          </a:xfrm>
          <a:prstGeom prst="rect">
            <a:avLst/>
          </a:prstGeom>
          <a:noFill/>
        </p:spPr>
        <p:txBody>
          <a:bodyPr wrap="none" rtlCol="0">
            <a:spAutoFit/>
          </a:bodyPr>
          <a:lstStyle/>
          <a:p>
            <a:pPr lvl="0"/>
            <a:r>
              <a:rPr lang="en-US" sz="2800" dirty="0">
                <a:solidFill>
                  <a:schemeClr val="bg1"/>
                </a:solidFill>
                <a:latin typeface="Tajawal Medium" panose="00000600000000000000" pitchFamily="2" charset="-78"/>
                <a:cs typeface="Tajawal Medium" panose="00000600000000000000" pitchFamily="2" charset="-78"/>
              </a:rPr>
              <a:t>LISTEN </a:t>
            </a:r>
            <a:r>
              <a:rPr lang="en-US" sz="2800" dirty="0" smtClean="0">
                <a:solidFill>
                  <a:schemeClr val="bg1"/>
                </a:solidFill>
                <a:latin typeface="Tajawal Medium" panose="00000600000000000000" pitchFamily="2" charset="-78"/>
                <a:cs typeface="Tajawal Medium" panose="00000600000000000000" pitchFamily="2" charset="-78"/>
              </a:rPr>
              <a:t>When </a:t>
            </a:r>
            <a:r>
              <a:rPr lang="en-US" sz="2800" dirty="0">
                <a:solidFill>
                  <a:schemeClr val="bg1"/>
                </a:solidFill>
                <a:latin typeface="Tajawal Medium" panose="00000600000000000000" pitchFamily="2" charset="-78"/>
                <a:cs typeface="Tajawal Medium" panose="00000600000000000000" pitchFamily="2" charset="-78"/>
              </a:rPr>
              <a:t>Others Ask </a:t>
            </a:r>
            <a:r>
              <a:rPr lang="en-US" sz="2800" dirty="0" smtClean="0">
                <a:solidFill>
                  <a:schemeClr val="bg1"/>
                </a:solidFill>
                <a:latin typeface="Tajawal Medium" panose="00000600000000000000" pitchFamily="2" charset="-78"/>
                <a:cs typeface="Tajawal Medium" panose="00000600000000000000" pitchFamily="2" charset="-78"/>
              </a:rPr>
              <a:t>Questions</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29978" y="1921043"/>
            <a:ext cx="9666288" cy="2610843"/>
          </a:xfrm>
          <a:prstGeom prst="rect">
            <a:avLst/>
          </a:prstGeom>
          <a:noFill/>
        </p:spPr>
        <p:txBody>
          <a:bodyPr wrap="square" rtlCol="0">
            <a:spAutoFit/>
          </a:bodyPr>
          <a:lstStyle/>
          <a:p>
            <a:pPr algn="just">
              <a:lnSpc>
                <a:spcPct val="150000"/>
              </a:lnSpc>
            </a:pPr>
            <a:r>
              <a:rPr lang="en-US" sz="2800" dirty="0"/>
              <a:t>When other students ask questions make sure you listen to both the question and the answer. It may be that the student asking the question thought of something that you didn’t think of.</a:t>
            </a:r>
            <a:br>
              <a:rPr lang="en-US" sz="2800" dirty="0"/>
            </a:br>
            <a:endParaRPr lang="en-US" sz="2800" dirty="0"/>
          </a:p>
        </p:txBody>
      </p:sp>
      <p:sp>
        <p:nvSpPr>
          <p:cNvPr id="10" name="TextBox 9"/>
          <p:cNvSpPr txBox="1"/>
          <p:nvPr/>
        </p:nvSpPr>
        <p:spPr>
          <a:xfrm>
            <a:off x="859821" y="497307"/>
            <a:ext cx="806261" cy="523220"/>
          </a:xfrm>
          <a:prstGeom prst="rect">
            <a:avLst/>
          </a:prstGeom>
          <a:noFill/>
        </p:spPr>
        <p:txBody>
          <a:bodyPr wrap="squar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72221665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2034" y="-46183"/>
            <a:ext cx="11210145" cy="1610200"/>
          </a:xfrm>
          <a:prstGeom prst="rect">
            <a:avLst/>
          </a:prstGeom>
        </p:spPr>
      </p:pic>
      <p:sp>
        <p:nvSpPr>
          <p:cNvPr id="7" name="TextBox 6"/>
          <p:cNvSpPr txBox="1"/>
          <p:nvPr/>
        </p:nvSpPr>
        <p:spPr>
          <a:xfrm>
            <a:off x="3922128" y="554789"/>
            <a:ext cx="533992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Review Notes After Class</a:t>
            </a:r>
          </a:p>
        </p:txBody>
      </p:sp>
      <p:sp>
        <p:nvSpPr>
          <p:cNvPr id="9" name="TextBox 8"/>
          <p:cNvSpPr txBox="1"/>
          <p:nvPr/>
        </p:nvSpPr>
        <p:spPr>
          <a:xfrm>
            <a:off x="1129978" y="1921043"/>
            <a:ext cx="9666288" cy="2610843"/>
          </a:xfrm>
          <a:prstGeom prst="rect">
            <a:avLst/>
          </a:prstGeom>
          <a:noFill/>
        </p:spPr>
        <p:txBody>
          <a:bodyPr wrap="square" rtlCol="0">
            <a:spAutoFit/>
          </a:bodyPr>
          <a:lstStyle/>
          <a:p>
            <a:pPr algn="just">
              <a:lnSpc>
                <a:spcPct val="150000"/>
              </a:lnSpc>
            </a:pPr>
            <a:r>
              <a:rPr lang="en-US" sz="2800" dirty="0"/>
              <a:t>After each class you should review your notes. Note the topics that you found confusing and formulate questions that you can ask your </a:t>
            </a:r>
            <a:r>
              <a:rPr lang="en-US" sz="2800" dirty="0" smtClean="0"/>
              <a:t>lecturer to </a:t>
            </a:r>
            <a:r>
              <a:rPr lang="en-US" sz="2800" dirty="0"/>
              <a:t>help you understand the topic.</a:t>
            </a:r>
            <a:br>
              <a:rPr lang="en-US" sz="2800" dirty="0"/>
            </a:br>
            <a:endParaRPr lang="en-US" sz="2800" dirty="0"/>
          </a:p>
        </p:txBody>
      </p:sp>
      <p:sp>
        <p:nvSpPr>
          <p:cNvPr id="10" name="TextBox 9"/>
          <p:cNvSpPr txBox="1"/>
          <p:nvPr/>
        </p:nvSpPr>
        <p:spPr>
          <a:xfrm>
            <a:off x="859821" y="497307"/>
            <a:ext cx="806261" cy="523220"/>
          </a:xfrm>
          <a:prstGeom prst="rect">
            <a:avLst/>
          </a:prstGeom>
          <a:noFill/>
        </p:spPr>
        <p:txBody>
          <a:bodyPr wrap="squar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01244400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2034" y="-46183"/>
            <a:ext cx="11210145" cy="1610200"/>
          </a:xfrm>
          <a:prstGeom prst="rect">
            <a:avLst/>
          </a:prstGeom>
        </p:spPr>
      </p:pic>
      <p:sp>
        <p:nvSpPr>
          <p:cNvPr id="7" name="TextBox 6"/>
          <p:cNvSpPr txBox="1"/>
          <p:nvPr/>
        </p:nvSpPr>
        <p:spPr>
          <a:xfrm>
            <a:off x="3922128" y="554789"/>
            <a:ext cx="362150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Do More Homework</a:t>
            </a:r>
          </a:p>
        </p:txBody>
      </p:sp>
      <p:sp>
        <p:nvSpPr>
          <p:cNvPr id="9" name="TextBox 8"/>
          <p:cNvSpPr txBox="1"/>
          <p:nvPr/>
        </p:nvSpPr>
        <p:spPr>
          <a:xfrm>
            <a:off x="859821" y="1921043"/>
            <a:ext cx="9936445" cy="2031325"/>
          </a:xfrm>
          <a:prstGeom prst="rect">
            <a:avLst/>
          </a:prstGeom>
          <a:noFill/>
        </p:spPr>
        <p:txBody>
          <a:bodyPr wrap="square" rtlCol="0">
            <a:spAutoFit/>
          </a:bodyPr>
          <a:lstStyle/>
          <a:p>
            <a:pPr algn="just">
              <a:lnSpc>
                <a:spcPct val="150000"/>
              </a:lnSpc>
            </a:pPr>
            <a:r>
              <a:rPr lang="en-US" sz="2800" dirty="0"/>
              <a:t>Do not limit yourself to just the homework that your </a:t>
            </a:r>
            <a:r>
              <a:rPr lang="en-US" sz="2800" dirty="0" smtClean="0"/>
              <a:t>lecturer assigns</a:t>
            </a:r>
            <a:r>
              <a:rPr lang="en-US" sz="2800" dirty="0"/>
              <a:t>. The more problems that you work the better off you’ll be.</a:t>
            </a:r>
            <a:br>
              <a:rPr lang="en-US" sz="2800" dirty="0"/>
            </a:br>
            <a:endParaRPr lang="en-US" sz="2800" dirty="0"/>
          </a:p>
        </p:txBody>
      </p:sp>
      <p:sp>
        <p:nvSpPr>
          <p:cNvPr id="10" name="TextBox 9"/>
          <p:cNvSpPr txBox="1"/>
          <p:nvPr/>
        </p:nvSpPr>
        <p:spPr>
          <a:xfrm>
            <a:off x="859821" y="497307"/>
            <a:ext cx="806261" cy="523220"/>
          </a:xfrm>
          <a:prstGeom prst="rect">
            <a:avLst/>
          </a:prstGeom>
          <a:noFill/>
        </p:spPr>
        <p:txBody>
          <a:bodyPr wrap="squar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16462462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2034" y="-46183"/>
            <a:ext cx="11210145" cy="1610200"/>
          </a:xfrm>
          <a:prstGeom prst="rect">
            <a:avLst/>
          </a:prstGeom>
        </p:spPr>
      </p:pic>
      <p:sp>
        <p:nvSpPr>
          <p:cNvPr id="7" name="TextBox 6"/>
          <p:cNvSpPr txBox="1"/>
          <p:nvPr/>
        </p:nvSpPr>
        <p:spPr>
          <a:xfrm>
            <a:off x="3922128" y="554789"/>
            <a:ext cx="619913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Practice, Practice, Practice</a:t>
            </a:r>
          </a:p>
        </p:txBody>
      </p:sp>
      <p:sp>
        <p:nvSpPr>
          <p:cNvPr id="9" name="TextBox 8"/>
          <p:cNvSpPr txBox="1"/>
          <p:nvPr/>
        </p:nvSpPr>
        <p:spPr>
          <a:xfrm>
            <a:off x="1129978" y="1921043"/>
            <a:ext cx="9666288" cy="1964512"/>
          </a:xfrm>
          <a:prstGeom prst="rect">
            <a:avLst/>
          </a:prstGeom>
          <a:noFill/>
        </p:spPr>
        <p:txBody>
          <a:bodyPr wrap="square" rtlCol="0">
            <a:spAutoFit/>
          </a:bodyPr>
          <a:lstStyle/>
          <a:p>
            <a:pPr algn="just">
              <a:lnSpc>
                <a:spcPct val="150000"/>
              </a:lnSpc>
            </a:pPr>
            <a:r>
              <a:rPr lang="en-US" sz="2800" dirty="0"/>
              <a:t>Practice as much as possible. The only way to really learn how to do problems is work lots of them. The more you work, the better prepared you will be come exam time.</a:t>
            </a:r>
          </a:p>
        </p:txBody>
      </p:sp>
      <p:sp>
        <p:nvSpPr>
          <p:cNvPr id="10" name="TextBox 9"/>
          <p:cNvSpPr txBox="1"/>
          <p:nvPr/>
        </p:nvSpPr>
        <p:spPr>
          <a:xfrm>
            <a:off x="859821" y="497307"/>
            <a:ext cx="806261" cy="523220"/>
          </a:xfrm>
          <a:prstGeom prst="rect">
            <a:avLst/>
          </a:prstGeom>
          <a:noFill/>
        </p:spPr>
        <p:txBody>
          <a:bodyPr wrap="squar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09944921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2034" y="-46183"/>
            <a:ext cx="11210145" cy="1610200"/>
          </a:xfrm>
          <a:prstGeom prst="rect">
            <a:avLst/>
          </a:prstGeom>
        </p:spPr>
      </p:pic>
      <p:sp>
        <p:nvSpPr>
          <p:cNvPr id="7" name="TextBox 6"/>
          <p:cNvSpPr txBox="1"/>
          <p:nvPr/>
        </p:nvSpPr>
        <p:spPr>
          <a:xfrm>
            <a:off x="3922128" y="554789"/>
            <a:ext cx="598433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Don’t Forget Your </a:t>
            </a:r>
            <a:r>
              <a:rPr lang="en-US" sz="2800" dirty="0" smtClean="0">
                <a:solidFill>
                  <a:schemeClr val="bg1"/>
                </a:solidFill>
                <a:latin typeface="Tajawal Medium" panose="00000600000000000000" pitchFamily="2" charset="-78"/>
                <a:cs typeface="Tajawal Medium" panose="00000600000000000000" pitchFamily="2" charset="-78"/>
              </a:rPr>
              <a:t>Textbook</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29978" y="1921043"/>
            <a:ext cx="9666288" cy="2610843"/>
          </a:xfrm>
          <a:prstGeom prst="rect">
            <a:avLst/>
          </a:prstGeom>
          <a:noFill/>
        </p:spPr>
        <p:txBody>
          <a:bodyPr wrap="square" rtlCol="0">
            <a:spAutoFit/>
          </a:bodyPr>
          <a:lstStyle/>
          <a:p>
            <a:pPr algn="just">
              <a:lnSpc>
                <a:spcPct val="150000"/>
              </a:lnSpc>
            </a:pPr>
            <a:r>
              <a:rPr lang="en-US" sz="2800" dirty="0"/>
              <a:t>If you get stuck on a topic that was discussed in class do not forget that you do have a textbook. Often the text book will contain examples not worked in class and/or a different approach to a problem.</a:t>
            </a:r>
          </a:p>
        </p:txBody>
      </p:sp>
      <p:sp>
        <p:nvSpPr>
          <p:cNvPr id="10" name="TextBox 9"/>
          <p:cNvSpPr txBox="1"/>
          <p:nvPr/>
        </p:nvSpPr>
        <p:spPr>
          <a:xfrm>
            <a:off x="859821" y="497307"/>
            <a:ext cx="806261" cy="523220"/>
          </a:xfrm>
          <a:prstGeom prst="rect">
            <a:avLst/>
          </a:prstGeom>
          <a:noFill/>
        </p:spPr>
        <p:txBody>
          <a:bodyPr wrap="squar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25005416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2034" y="-46183"/>
            <a:ext cx="11210145" cy="1610200"/>
          </a:xfrm>
          <a:prstGeom prst="rect">
            <a:avLst/>
          </a:prstGeom>
        </p:spPr>
      </p:pic>
      <p:sp>
        <p:nvSpPr>
          <p:cNvPr id="7" name="TextBox 6"/>
          <p:cNvSpPr txBox="1"/>
          <p:nvPr/>
        </p:nvSpPr>
        <p:spPr>
          <a:xfrm>
            <a:off x="3922128" y="554789"/>
            <a:ext cx="533992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Seek Help If You Need It</a:t>
            </a:r>
          </a:p>
        </p:txBody>
      </p:sp>
      <p:sp>
        <p:nvSpPr>
          <p:cNvPr id="9" name="TextBox 8"/>
          <p:cNvSpPr txBox="1"/>
          <p:nvPr/>
        </p:nvSpPr>
        <p:spPr>
          <a:xfrm>
            <a:off x="1129978" y="1921043"/>
            <a:ext cx="9666288" cy="1318181"/>
          </a:xfrm>
          <a:prstGeom prst="rect">
            <a:avLst/>
          </a:prstGeom>
          <a:noFill/>
        </p:spPr>
        <p:txBody>
          <a:bodyPr wrap="square" rtlCol="0">
            <a:spAutoFit/>
          </a:bodyPr>
          <a:lstStyle/>
          <a:p>
            <a:pPr algn="just">
              <a:lnSpc>
                <a:spcPct val="150000"/>
              </a:lnSpc>
            </a:pPr>
            <a:r>
              <a:rPr lang="en-US" sz="2800" dirty="0"/>
              <a:t>If you are having trouble with your math class you have many options open to you and you should take advantage of them. </a:t>
            </a:r>
          </a:p>
        </p:txBody>
      </p:sp>
      <p:sp>
        <p:nvSpPr>
          <p:cNvPr id="10" name="TextBox 9"/>
          <p:cNvSpPr txBox="1"/>
          <p:nvPr/>
        </p:nvSpPr>
        <p:spPr>
          <a:xfrm>
            <a:off x="859821" y="497307"/>
            <a:ext cx="806261" cy="523220"/>
          </a:xfrm>
          <a:prstGeom prst="rect">
            <a:avLst/>
          </a:prstGeom>
          <a:noFill/>
        </p:spPr>
        <p:txBody>
          <a:bodyPr wrap="squar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93729459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2034" y="-46183"/>
            <a:ext cx="11210145" cy="1610200"/>
          </a:xfrm>
          <a:prstGeom prst="rect">
            <a:avLst/>
          </a:prstGeom>
        </p:spPr>
      </p:pic>
      <p:sp>
        <p:nvSpPr>
          <p:cNvPr id="7" name="TextBox 6"/>
          <p:cNvSpPr txBox="1"/>
          <p:nvPr/>
        </p:nvSpPr>
        <p:spPr>
          <a:xfrm>
            <a:off x="3922128" y="554789"/>
            <a:ext cx="533992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Have the Proper Attitude</a:t>
            </a:r>
          </a:p>
        </p:txBody>
      </p:sp>
      <p:sp>
        <p:nvSpPr>
          <p:cNvPr id="9" name="TextBox 8"/>
          <p:cNvSpPr txBox="1"/>
          <p:nvPr/>
        </p:nvSpPr>
        <p:spPr>
          <a:xfrm>
            <a:off x="1129978" y="1921043"/>
            <a:ext cx="9666288" cy="1964512"/>
          </a:xfrm>
          <a:prstGeom prst="rect">
            <a:avLst/>
          </a:prstGeom>
          <a:noFill/>
        </p:spPr>
        <p:txBody>
          <a:bodyPr wrap="square" rtlCol="0">
            <a:spAutoFit/>
          </a:bodyPr>
          <a:lstStyle/>
          <a:p>
            <a:pPr algn="just">
              <a:lnSpc>
                <a:spcPct val="150000"/>
              </a:lnSpc>
            </a:pPr>
            <a:r>
              <a:rPr lang="en-US" sz="2800" dirty="0"/>
              <a:t>Always do the best that you can. Do not try to do just enough to get by. You should always do the best that you can and strive for the best grade that you can possibly get.</a:t>
            </a:r>
          </a:p>
        </p:txBody>
      </p:sp>
      <p:sp>
        <p:nvSpPr>
          <p:cNvPr id="10" name="TextBox 9"/>
          <p:cNvSpPr txBox="1"/>
          <p:nvPr/>
        </p:nvSpPr>
        <p:spPr>
          <a:xfrm>
            <a:off x="859821" y="497307"/>
            <a:ext cx="806261" cy="523220"/>
          </a:xfrm>
          <a:prstGeom prst="rect">
            <a:avLst/>
          </a:prstGeom>
          <a:noFill/>
        </p:spPr>
        <p:txBody>
          <a:bodyPr wrap="squar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03174836"/>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38</TotalTime>
  <Words>768</Words>
  <Application>Microsoft Office PowerPoint</Application>
  <PresentationFormat>Widescreen</PresentationFormat>
  <Paragraphs>103</Paragraphs>
  <Slides>20</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20</vt:i4>
      </vt:variant>
    </vt:vector>
  </HeadingPairs>
  <TitlesOfParts>
    <vt:vector size="26" baseType="lpstr">
      <vt:lpstr>Arial</vt:lpstr>
      <vt:lpstr>Calibri</vt:lpstr>
      <vt:lpstr>Calibri Light</vt:lpstr>
      <vt:lpstr>Tajawal ExtraBold</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Dr.Al Faisal</cp:lastModifiedBy>
  <cp:revision>12</cp:revision>
  <dcterms:created xsi:type="dcterms:W3CDTF">2021-08-03T13:03:26Z</dcterms:created>
  <dcterms:modified xsi:type="dcterms:W3CDTF">2023-01-18T11:52:23Z</dcterms:modified>
</cp:coreProperties>
</file>