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581" r:id="rId5"/>
    <p:sldId id="583" r:id="rId6"/>
    <p:sldId id="585" r:id="rId7"/>
    <p:sldId id="587" r:id="rId8"/>
    <p:sldId id="508" r:id="rId9"/>
    <p:sldId id="589" r:id="rId10"/>
    <p:sldId id="509" r:id="rId11"/>
    <p:sldId id="591" r:id="rId12"/>
    <p:sldId id="510" r:id="rId13"/>
    <p:sldId id="512" r:id="rId14"/>
    <p:sldId id="513" r:id="rId15"/>
    <p:sldId id="514" r:id="rId16"/>
    <p:sldId id="515" r:id="rId17"/>
    <p:sldId id="516" r:id="rId18"/>
    <p:sldId id="518" r:id="rId19"/>
    <p:sldId id="519" r:id="rId20"/>
    <p:sldId id="520" r:id="rId21"/>
    <p:sldId id="521" r:id="rId22"/>
    <p:sldId id="522" r:id="rId23"/>
    <p:sldId id="577" r:id="rId24"/>
    <p:sldId id="564" r:id="rId25"/>
    <p:sldId id="529" r:id="rId26"/>
    <p:sldId id="530" r:id="rId27"/>
    <p:sldId id="531" r:id="rId28"/>
    <p:sldId id="533" r:id="rId29"/>
    <p:sldId id="534" r:id="rId30"/>
    <p:sldId id="541" r:id="rId31"/>
    <p:sldId id="542" r:id="rId32"/>
    <p:sldId id="543" r:id="rId33"/>
    <p:sldId id="545" r:id="rId34"/>
    <p:sldId id="547" r:id="rId35"/>
    <p:sldId id="549" r:id="rId36"/>
    <p:sldId id="593" r:id="rId37"/>
    <p:sldId id="550" r:id="rId38"/>
    <p:sldId id="552" r:id="rId39"/>
    <p:sldId id="569" r:id="rId40"/>
    <p:sldId id="570" r:id="rId41"/>
    <p:sldId id="566"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81"/>
            <p14:sldId id="583"/>
            <p14:sldId id="585"/>
            <p14:sldId id="587"/>
            <p14:sldId id="508"/>
            <p14:sldId id="589"/>
            <p14:sldId id="509"/>
            <p14:sldId id="591"/>
            <p14:sldId id="510"/>
            <p14:sldId id="512"/>
            <p14:sldId id="513"/>
            <p14:sldId id="514"/>
            <p14:sldId id="515"/>
            <p14:sldId id="516"/>
            <p14:sldId id="518"/>
            <p14:sldId id="519"/>
            <p14:sldId id="520"/>
            <p14:sldId id="521"/>
            <p14:sldId id="522"/>
            <p14:sldId id="577"/>
            <p14:sldId id="564"/>
            <p14:sldId id="529"/>
            <p14:sldId id="530"/>
            <p14:sldId id="531"/>
            <p14:sldId id="533"/>
            <p14:sldId id="534"/>
            <p14:sldId id="541"/>
            <p14:sldId id="542"/>
            <p14:sldId id="543"/>
            <p14:sldId id="545"/>
            <p14:sldId id="547"/>
            <p14:sldId id="549"/>
            <p14:sldId id="593"/>
            <p14:sldId id="550"/>
            <p14:sldId id="552"/>
            <p14:sldId id="569"/>
            <p14:sldId id="570"/>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343" autoAdjust="0"/>
  </p:normalViewPr>
  <p:slideViewPr>
    <p:cSldViewPr snapToGrid="0">
      <p:cViewPr>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9992" y="0"/>
            <a:ext cx="7904518"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17632" y="59789"/>
            <a:ext cx="464607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1344" y="4742018"/>
            <a:ext cx="5573488" cy="294744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     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959125" y="2934342"/>
            <a:ext cx="10673887"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81185-6386-901F-3366-BC890E997AE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2C18A20-E072-D8E1-0E06-F764C08E8B35}"/>
              </a:ext>
            </a:extLst>
          </p:cNvPr>
          <p:cNvSpPr/>
          <p:nvPr/>
        </p:nvSpPr>
        <p:spPr>
          <a:xfrm>
            <a:off x="8508514" y="1133558"/>
            <a:ext cx="36022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B8C7CC-D39F-09BB-56C0-BB4EF3E3A943}"/>
              </a:ext>
            </a:extLst>
          </p:cNvPr>
          <p:cNvSpPr/>
          <p:nvPr/>
        </p:nvSpPr>
        <p:spPr>
          <a:xfrm>
            <a:off x="294640" y="1340329"/>
            <a:ext cx="11566835" cy="4664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Network Design in the Supply Chain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lang="en-US" altLang="en-US" sz="2800" b="1" dirty="0">
              <a:solidFill>
                <a:srgbClr val="00B0F0"/>
              </a:solidFill>
              <a:latin typeface="Times New Roman" panose="02020603050405020304" pitchFamily="18" charset="0"/>
              <a:cs typeface="Times New Roman" panose="02020603050405020304" pitchFamily="18" charset="0"/>
            </a:endParaRP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Supply chain network design refers to the strategic process of structuring a supply chain to optimize its efficiency and effectiveness in meeting business goals.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lang="en-US" alt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It involves determining the optimal number, location, and capacity of warehouses, distribution centers, manufacturing plants, and retail outlets, as well as the flow of products between them.</a:t>
            </a:r>
            <a:endParaRPr kumimoji="0" lang="en-US" altLang="en-US"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01D631C-5160-A9F6-6875-36347D7811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96671A0-FF6F-2E93-82BA-0905E90BEA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281ADA4-0FED-F79E-3FBE-294EA8455DA7}"/>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F5496E4E-2EE8-39D4-E5B2-3556D3E91114}"/>
              </a:ext>
            </a:extLst>
          </p:cNvPr>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050713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4B876-970E-5D0B-505F-8F310FBE2A5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E1D7CCF-3CF3-E33B-87FA-E70ACFC3B357}"/>
              </a:ext>
            </a:extLst>
          </p:cNvPr>
          <p:cNvSpPr/>
          <p:nvPr/>
        </p:nvSpPr>
        <p:spPr>
          <a:xfrm>
            <a:off x="8508514" y="1133558"/>
            <a:ext cx="412036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CDD8C8-C2D1-AC20-134B-F2D150230F6D}"/>
              </a:ext>
            </a:extLst>
          </p:cNvPr>
          <p:cNvSpPr/>
          <p:nvPr/>
        </p:nvSpPr>
        <p:spPr>
          <a:xfrm>
            <a:off x="294640" y="1155869"/>
            <a:ext cx="11566835" cy="5244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chain network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design decisions include the assignment of  facility role, location of manufacturing, storage, or transportation-related facilities. and the allocation of capacity and markets to each facility.</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6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Deciding where to place manufacturing plants, warehouses,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distribution centers.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Considerations: proximity to markets, suppliers, labor costs, taxes, and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access.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AF4826CF-F583-D194-0A03-EA2465C1DF69}"/>
              </a:ext>
            </a:extLst>
          </p:cNvPr>
          <p:cNvSpPr txBox="1"/>
          <p:nvPr/>
        </p:nvSpPr>
        <p:spPr>
          <a:xfrm>
            <a:off x="9386545" y="643549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AA5B913-2410-7C2E-8A58-AAF361BD91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890AA66-80D4-2EC6-83D8-29F18B9DD189}"/>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7EFC51C6-0742-44E0-3829-AC38550CC856}"/>
              </a:ext>
            </a:extLst>
          </p:cNvPr>
          <p:cNvSpPr>
            <a:spLocks noGrp="1"/>
          </p:cNvSpPr>
          <p:nvPr>
            <p:ph type="sldNum" sz="quarter" idx="12"/>
          </p:nvPr>
        </p:nvSpPr>
        <p:spPr>
          <a:xfrm>
            <a:off x="8671560" y="6435498"/>
            <a:ext cx="2743200" cy="365125"/>
          </a:xfrm>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2786188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31BDC-2CA8-2FAB-EFB4-CEFC99430AD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7AB1565-F30A-B3E2-E073-F174D0A42EBC}"/>
              </a:ext>
            </a:extLst>
          </p:cNvPr>
          <p:cNvSpPr/>
          <p:nvPr/>
        </p:nvSpPr>
        <p:spPr>
          <a:xfrm>
            <a:off x="8508514" y="1133558"/>
            <a:ext cx="4201646" cy="5286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D1814C3-BA10-793C-39D4-6C7CD2D558DB}"/>
              </a:ext>
            </a:extLst>
          </p:cNvPr>
          <p:cNvSpPr/>
          <p:nvPr/>
        </p:nvSpPr>
        <p:spPr>
          <a:xfrm>
            <a:off x="180431" y="1283466"/>
            <a:ext cx="11799545" cy="4893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much capacity should be allocated to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Determining how much production or storage capacity each facility should have.</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Helps avoid under- or over-utilization of resources.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prstClr val="black"/>
                </a:solidFill>
                <a:latin typeface="Times New Roman" panose="02020603050405020304" pitchFamily="18" charset="0"/>
                <a:cs typeface="Times New Roman" panose="02020603050405020304" pitchFamily="18" charset="0"/>
              </a:rPr>
              <a:t>5. </a:t>
            </a:r>
            <a:r>
              <a:rPr lang="en-US" altLang="en-US" sz="2800" b="1" dirty="0">
                <a:solidFill>
                  <a:srgbClr val="00B0F0"/>
                </a:solidFill>
                <a:latin typeface="Times New Roman" panose="02020603050405020304" pitchFamily="18" charset="0"/>
                <a:cs typeface="Times New Roman" panose="02020603050405020304" pitchFamily="18" charset="0"/>
              </a:rPr>
              <a:t>Transportation Strategy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Designing routes and selecting transportation modes (e.g., truck, rail, sea,</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air).Aimed at minimizing costs and improving delivery times.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544274B7-E3D3-9508-C876-CE731268D7A7}"/>
              </a:ext>
            </a:extLst>
          </p:cNvPr>
          <p:cNvSpPr txBox="1"/>
          <p:nvPr/>
        </p:nvSpPr>
        <p:spPr>
          <a:xfrm>
            <a:off x="9363776" y="642023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41F8E330-AE8E-8C94-3131-E47B6E0107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B2B7BBC-CAA7-BC2D-BD74-4B43C0FB14A5}"/>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25DAE010-A76A-301B-7E9E-81B67B506D96}"/>
              </a:ext>
            </a:extLst>
          </p:cNvPr>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3493300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3A2B8-7FB7-5064-CC0C-5DC10E3806E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3CAB041-08F6-7D0F-78AB-8AF604C72755}"/>
              </a:ext>
            </a:extLst>
          </p:cNvPr>
          <p:cNvSpPr/>
          <p:nvPr/>
        </p:nvSpPr>
        <p:spPr>
          <a:xfrm>
            <a:off x="8508514" y="1133558"/>
            <a:ext cx="4201646" cy="5286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280176B-1503-6CEE-B747-0F1B11B67487}"/>
              </a:ext>
            </a:extLst>
          </p:cNvPr>
          <p:cNvSpPr/>
          <p:nvPr/>
        </p:nvSpPr>
        <p:spPr>
          <a:xfrm>
            <a:off x="334167" y="1271118"/>
            <a:ext cx="11645809" cy="4986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prstClr val="black"/>
                </a:solidFill>
                <a:latin typeface="Times New Roman" panose="02020603050405020304" pitchFamily="18" charset="0"/>
                <a:cs typeface="Times New Roman" panose="02020603050405020304" pitchFamily="18" charset="0"/>
              </a:rPr>
              <a:t>6</a:t>
            </a: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Inventory Positioning</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Deciding where in the network inventory should be stored and in what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dirty="0">
                <a:solidFill>
                  <a:prstClr val="black"/>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quantities.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Affects responsiveness and carrying costs.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and Demand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srgbClr val="00B0F0"/>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Allocation matching sources of supply to demand points in an efficient way.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dirty="0">
                <a:solidFill>
                  <a:prstClr val="black"/>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Involves demand forecasting and load balancing across the network.</a:t>
            </a:r>
          </a:p>
        </p:txBody>
      </p:sp>
      <p:sp>
        <p:nvSpPr>
          <p:cNvPr id="2" name="TextBox 1">
            <a:extLst>
              <a:ext uri="{FF2B5EF4-FFF2-40B4-BE49-F238E27FC236}">
                <a16:creationId xmlns:a16="http://schemas.microsoft.com/office/drawing/2014/main" id="{D4F0C6A9-24B3-D6E8-1D73-B06F586F33A9}"/>
              </a:ext>
            </a:extLst>
          </p:cNvPr>
          <p:cNvSpPr txBox="1"/>
          <p:nvPr/>
        </p:nvSpPr>
        <p:spPr>
          <a:xfrm>
            <a:off x="9363776" y="642023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DB24AF9-C21A-92F1-F34B-065077A0ED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61E700B-C2C9-A431-6907-333F89AD8F03}"/>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D661D542-3559-E412-832D-372C79804A54}"/>
              </a:ext>
            </a:extLst>
          </p:cNvPr>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68378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00046"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155868"/>
            <a:ext cx="11277600" cy="5268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Network design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305265" y="642452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9798" y="326063"/>
            <a:ext cx="44582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a:xfrm>
            <a:off x="8671560" y="6459507"/>
            <a:ext cx="2743200" cy="365125"/>
          </a:xfrm>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41E52-8A90-EBF5-8F9F-1A8B5962C31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F037A59-8271-0708-7E9B-268A3E5BE789}"/>
              </a:ext>
            </a:extLst>
          </p:cNvPr>
          <p:cNvSpPr/>
          <p:nvPr/>
        </p:nvSpPr>
        <p:spPr>
          <a:xfrm>
            <a:off x="8508514" y="1092144"/>
            <a:ext cx="4100046"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63C9FE8-C5E9-E142-AF87-EA391AEB1B23}"/>
              </a:ext>
            </a:extLst>
          </p:cNvPr>
          <p:cNvSpPr/>
          <p:nvPr/>
        </p:nvSpPr>
        <p:spPr>
          <a:xfrm>
            <a:off x="406400" y="1155869"/>
            <a:ext cx="11277600" cy="5114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Cost Minimization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Reduce overall costs, including transportation, facility operations, and inventory holding.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Service Level Optimization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Ensure timely delivery to meet customer expectations.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Flexibility and Scalability</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Build a network that can adapt to market changes and future growth.</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Risk Management</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Design a resilient supply chain that can withstand disruptions.</a:t>
            </a:r>
          </a:p>
        </p:txBody>
      </p:sp>
      <p:sp>
        <p:nvSpPr>
          <p:cNvPr id="2" name="TextBox 1">
            <a:extLst>
              <a:ext uri="{FF2B5EF4-FFF2-40B4-BE49-F238E27FC236}">
                <a16:creationId xmlns:a16="http://schemas.microsoft.com/office/drawing/2014/main" id="{5B776BF0-6579-5D45-1FAB-C6C006D9C2CC}"/>
              </a:ext>
            </a:extLst>
          </p:cNvPr>
          <p:cNvSpPr txBox="1"/>
          <p:nvPr/>
        </p:nvSpPr>
        <p:spPr>
          <a:xfrm>
            <a:off x="9305265" y="642452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0AFC754-5213-51C6-91D8-4F5B1678BD7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8BBB73C-74C0-0C8B-7282-B8495161098B}"/>
              </a:ext>
            </a:extLst>
          </p:cNvPr>
          <p:cNvSpPr/>
          <p:nvPr/>
        </p:nvSpPr>
        <p:spPr>
          <a:xfrm>
            <a:off x="3766050" y="289822"/>
            <a:ext cx="506901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Objectives of Network Design</a:t>
            </a:r>
          </a:p>
        </p:txBody>
      </p:sp>
      <p:sp>
        <p:nvSpPr>
          <p:cNvPr id="4" name="Slide Number Placeholder 3">
            <a:extLst>
              <a:ext uri="{FF2B5EF4-FFF2-40B4-BE49-F238E27FC236}">
                <a16:creationId xmlns:a16="http://schemas.microsoft.com/office/drawing/2014/main" id="{48D6353D-F131-7620-EA49-254C70DD800C}"/>
              </a:ext>
            </a:extLst>
          </p:cNvPr>
          <p:cNvSpPr>
            <a:spLocks noGrp="1"/>
          </p:cNvSpPr>
          <p:nvPr>
            <p:ph type="sldNum" sz="quarter" idx="12"/>
          </p:nvPr>
        </p:nvSpPr>
        <p:spPr>
          <a:xfrm>
            <a:off x="8671560" y="6459507"/>
            <a:ext cx="2743200" cy="365125"/>
          </a:xfrm>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3837125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381191"/>
            <a:ext cx="1115568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Facility location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19317" y="332493"/>
            <a:ext cx="44582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82337-DA0B-E7A7-6893-2A6E7015C61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CAC4773-1871-81B6-2803-DC388C0A3801}"/>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C490B07-80EC-5E79-EC94-AF959E1BAD05}"/>
              </a:ext>
            </a:extLst>
          </p:cNvPr>
          <p:cNvSpPr/>
          <p:nvPr/>
        </p:nvSpPr>
        <p:spPr>
          <a:xfrm>
            <a:off x="467360" y="1381191"/>
            <a:ext cx="1115568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Data Collection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Gather data on demand, costs, suppliers, capacities, and service levels.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Model Development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Use analytical or simulation models to evaluate design alternatives.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Scenario Analysis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Test different “what-if” scenarios (e.g., demand surges, facility shutdowns).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Optimization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Apply optimization techniques to select the best network configuration.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Implementation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Translate the optimal design into action and monitor performance.</a:t>
            </a:r>
          </a:p>
        </p:txBody>
      </p:sp>
      <p:sp>
        <p:nvSpPr>
          <p:cNvPr id="2" name="TextBox 1">
            <a:extLst>
              <a:ext uri="{FF2B5EF4-FFF2-40B4-BE49-F238E27FC236}">
                <a16:creationId xmlns:a16="http://schemas.microsoft.com/office/drawing/2014/main" id="{645DB0BF-EBEF-833A-00E9-3A6C4302FC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DCF45C9B-C573-BB75-62CB-507A5F3EBD6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AF837F8-DA3D-6FE9-086D-6A6E8A8642AF}"/>
              </a:ext>
            </a:extLst>
          </p:cNvPr>
          <p:cNvSpPr/>
          <p:nvPr/>
        </p:nvSpPr>
        <p:spPr>
          <a:xfrm>
            <a:off x="3477759" y="332493"/>
            <a:ext cx="554138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Steps in Network Design Process</a:t>
            </a:r>
          </a:p>
        </p:txBody>
      </p:sp>
      <p:sp>
        <p:nvSpPr>
          <p:cNvPr id="4" name="Slide Number Placeholder 3">
            <a:extLst>
              <a:ext uri="{FF2B5EF4-FFF2-40B4-BE49-F238E27FC236}">
                <a16:creationId xmlns:a16="http://schemas.microsoft.com/office/drawing/2014/main" id="{AF971DB6-9DBF-2F02-B939-B1382DE18B16}"/>
              </a:ext>
            </a:extLst>
          </p:cNvPr>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184205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35030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432923"/>
            <a:ext cx="10962640"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154605"/>
            <a:ext cx="5201920"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182803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6156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25501"/>
            <a:ext cx="1130808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contrast,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35125" y="40793"/>
            <a:ext cx="8666480"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948658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2440"/>
            <a:ext cx="11308079"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285750" indent="-285750" algn="just" defTabSz="457200" fontAlgn="base">
              <a:spcBef>
                <a:spcPct val="0"/>
              </a:spcBef>
              <a:spcAft>
                <a:spcPts val="600"/>
              </a:spcAft>
              <a:buFont typeface="Arial" panose="020B0604020202020204" pitchFamily="34" charset="0"/>
              <a:buChar char="–"/>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a:t>
            </a: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7756" y="444810"/>
            <a:ext cx="794463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92748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43345"/>
            <a:ext cx="11409680"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Companies prefer to locate facilities in politically stable countries where the rules of commerce and ownership are well defined. While political risk is hard to quantify.</a:t>
            </a:r>
          </a:p>
          <a:p>
            <a:pPr marR="0" lvl="0" algn="just" defTabSz="457200" rtl="0" eaLnBrk="1" fontAlgn="base" latinLnBrk="0" hangingPunct="1">
              <a:lnSpc>
                <a:spcPct val="100000"/>
              </a:lnSpc>
              <a:spcBef>
                <a:spcPct val="0"/>
              </a:spcBef>
              <a:spcAft>
                <a:spcPts val="600"/>
              </a:spcAft>
              <a:buClrTx/>
              <a:buSzPct val="150000"/>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457200" rtl="0" eaLnBrk="1" fontAlgn="base" latinLnBrk="0" hangingPunct="1">
              <a:lnSpc>
                <a:spcPct val="100000"/>
              </a:lnSpc>
              <a:spcBef>
                <a:spcPct val="0"/>
              </a:spcBef>
              <a:spcAft>
                <a:spcPts val="600"/>
              </a:spcAft>
              <a:buClrTx/>
              <a:buSzPct val="150000"/>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56703" y="148591"/>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3878665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340322"/>
            <a:ext cx="41305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543345"/>
            <a:ext cx="11454105"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Infrastructure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a:t>
            </a:r>
          </a:p>
          <a:p>
            <a:pPr marR="0" lvl="0" algn="l" defTabSz="457200" rtl="0" eaLnBrk="1" fontAlgn="base" latinLnBrk="0" hangingPunct="1">
              <a:lnSpc>
                <a:spcPct val="100000"/>
              </a:lnSpc>
              <a:spcBef>
                <a:spcPct val="0"/>
              </a:spcBef>
              <a:spcAft>
                <a:spcPts val="600"/>
              </a:spcAft>
              <a:buClrTx/>
              <a:buSzPct val="150000"/>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663" y="109865"/>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42027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110052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42420" y="79526"/>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086"/>
            <a:ext cx="4128422" cy="5407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475"/>
            <a:ext cx="11677625" cy="5279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factors</a:t>
            </a:r>
          </a:p>
          <a:p>
            <a:pPr marL="228600" indent="-2286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228600" indent="-228600" defTabSz="457200" fontAlgn="base">
              <a:spcBef>
                <a:spcPct val="0"/>
              </a:spcBef>
              <a:spcAft>
                <a:spcPts val="600"/>
              </a:spcAft>
              <a:buFont typeface="Wingdings" panose="05000000000000000000" pitchFamily="2" charset="2"/>
              <a:buChar char="§"/>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retail stores tend to locate close to each other because doing so increases overall demand, thus benefiting all parties.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7945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36800" y="240040"/>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a:xfrm>
            <a:off x="9037320" y="6435397"/>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006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43346"/>
            <a:ext cx="1077468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q"/>
              <a:defRPr/>
            </a:pPr>
            <a:r>
              <a:rPr lang="en-US" altLang="en-US" sz="2800" b="1" dirty="0">
                <a:solidFill>
                  <a:srgbClr val="00B0F0"/>
                </a:solidFill>
                <a:latin typeface="Times New Roman" panose="02020603050405020304" pitchFamily="18" charset="0"/>
                <a:cs typeface="Times New Roman" panose="02020603050405020304" pitchFamily="18" charset="0"/>
              </a:rPr>
              <a:t>Competitive factors</a:t>
            </a:r>
          </a:p>
          <a:p>
            <a:pPr lvl="1" algn="just" defTabSz="457200" fontAlgn="base">
              <a:spcBef>
                <a:spcPct val="0"/>
              </a:spcBef>
              <a:spcAft>
                <a:spcPts val="600"/>
              </a:spcAft>
              <a:defRPr/>
            </a:pPr>
            <a:endParaRPr lang="en-US" altLang="en-US" sz="2800" b="1" dirty="0">
              <a:solidFill>
                <a:srgbClr val="00B0F0"/>
              </a:solidFill>
              <a:latin typeface="Times New Roman" panose="02020603050405020304" pitchFamily="18" charset="0"/>
              <a:cs typeface="Times New Roman" panose="02020603050405020304" pitchFamily="18" charset="0"/>
            </a:endParaRP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33001" y="80326"/>
            <a:ext cx="9084194"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3541246"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9746" y="1511487"/>
            <a:ext cx="11352505"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66864" y="201762"/>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336709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34701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543346"/>
            <a:ext cx="11094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165259"/>
            <a:ext cx="7157902"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886054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9070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83808"/>
            <a:ext cx="11474425" cy="4532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indent="-228600"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 increase.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1345" y="136525"/>
            <a:ext cx="7349308"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582553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E1D3-087A-39E1-379F-428E9CD3F59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0190410-DFBB-D82E-CF39-1418625D72D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76B6E1D-189D-BDF5-FBE2-5B279257AE85}"/>
              </a:ext>
            </a:extLst>
          </p:cNvPr>
          <p:cNvSpPr>
            <a:spLocks noGrp="1"/>
          </p:cNvSpPr>
          <p:nvPr>
            <p:ph type="sldNum" sz="quarter" idx="12"/>
          </p:nvPr>
        </p:nvSpPr>
        <p:spPr/>
        <p:txBody>
          <a:bodyPr/>
          <a:lstStyle/>
          <a:p>
            <a:fld id="{F7542ADD-394E-41F3-B704-951748884AEE}" type="slidenum">
              <a:rPr lang="en-US" smtClean="0"/>
              <a:t>23</a:t>
            </a:fld>
            <a:endParaRPr lang="en-US"/>
          </a:p>
        </p:txBody>
      </p:sp>
      <p:pic>
        <p:nvPicPr>
          <p:cNvPr id="5" name="Picture 4">
            <a:extLst>
              <a:ext uri="{FF2B5EF4-FFF2-40B4-BE49-F238E27FC236}">
                <a16:creationId xmlns:a16="http://schemas.microsoft.com/office/drawing/2014/main" id="{CB356458-DDEC-555C-CF9B-19D7BA28DE28}"/>
              </a:ext>
            </a:extLst>
          </p:cNvPr>
          <p:cNvPicPr>
            <a:picLocks noChangeAspect="1"/>
          </p:cNvPicPr>
          <p:nvPr/>
        </p:nvPicPr>
        <p:blipFill>
          <a:blip r:embed="rId2"/>
          <a:stretch>
            <a:fillRect/>
          </a:stretch>
        </p:blipFill>
        <p:spPr>
          <a:xfrm>
            <a:off x="0" y="1"/>
            <a:ext cx="12192000" cy="6857999"/>
          </a:xfrm>
          <a:prstGeom prst="rect">
            <a:avLst/>
          </a:prstGeom>
        </p:spPr>
      </p:pic>
    </p:spTree>
    <p:extLst>
      <p:ext uri="{BB962C8B-B14F-4D97-AF65-F5344CB8AC3E}">
        <p14:creationId xmlns:p14="http://schemas.microsoft.com/office/powerpoint/2010/main" val="27699925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00328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first phase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64" y="303760"/>
            <a:ext cx="7600413"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098573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0045" y="356087"/>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168591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4041"/>
            <a:ext cx="111252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Define the Regional Facility Configuration</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8064" y="326063"/>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39130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074400" cy="482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Select a Set of Desirable Potential Sites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0383" y="303759"/>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279456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0328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Phase IV 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0325" y="444010"/>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6355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8562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3536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0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3817" y="317104"/>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093519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6" y="953376"/>
            <a:ext cx="163068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176577"/>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7542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51298" y="339750"/>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22223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50439" y="1340322"/>
            <a:ext cx="35688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6584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58901" y="335419"/>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47084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40329"/>
            <a:ext cx="1111504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71552" y="394791"/>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2909702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3503055"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029" y="1422803"/>
            <a:ext cx="1099965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8117" y="317264"/>
            <a:ext cx="8163004"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a:extLst>
              <a:ext uri="{FF2B5EF4-FFF2-40B4-BE49-F238E27FC236}">
                <a16:creationId xmlns:a16="http://schemas.microsoft.com/office/drawing/2014/main" id="{B0BD7DF3-F041-5489-C0CB-2DEB611E6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675309"/>
            <a:ext cx="10515600" cy="439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6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717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39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7657" y="444010"/>
            <a:ext cx="8163004"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10157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850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5931"/>
            <a:ext cx="2305141" cy="1076343"/>
          </a:xfrm>
          <a:prstGeom prst="rect">
            <a:avLst/>
          </a:prstGeom>
        </p:spPr>
      </p:pic>
      <p:sp>
        <p:nvSpPr>
          <p:cNvPr id="3" name="Rectangle 2"/>
          <p:cNvSpPr/>
          <p:nvPr/>
        </p:nvSpPr>
        <p:spPr>
          <a:xfrm>
            <a:off x="2163657" y="356087"/>
            <a:ext cx="98673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8744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017D2-BC2C-B861-2A8C-375A6EBB7C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DB7B5D2-56DB-5732-FD57-E5BDE97814AE}"/>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52640D-2872-01BD-ED4A-CC11D0595FA3}"/>
              </a:ext>
            </a:extLst>
          </p:cNvPr>
          <p:cNvSpPr/>
          <p:nvPr/>
        </p:nvSpPr>
        <p:spPr>
          <a:xfrm>
            <a:off x="609600" y="1542197"/>
            <a:ext cx="10850880" cy="44318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Dynamic customer expectations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Globalization and geopolitical risks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Volatile demand and supply conditions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Environmental sustainability goals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Regulatory compliance and trade policies</a:t>
            </a:r>
          </a:p>
        </p:txBody>
      </p:sp>
      <p:sp>
        <p:nvSpPr>
          <p:cNvPr id="2" name="TextBox 1">
            <a:extLst>
              <a:ext uri="{FF2B5EF4-FFF2-40B4-BE49-F238E27FC236}">
                <a16:creationId xmlns:a16="http://schemas.microsoft.com/office/drawing/2014/main" id="{6D5ECD3D-E43B-C2F1-2CE9-490E8A36EA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56BF0817-248F-9933-5331-D4267A2901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8974ACA-7B94-60D2-1C1B-8E4D3A28F2DD}"/>
              </a:ext>
            </a:extLst>
          </p:cNvPr>
          <p:cNvSpPr/>
          <p:nvPr/>
        </p:nvSpPr>
        <p:spPr>
          <a:xfrm>
            <a:off x="3292029" y="356087"/>
            <a:ext cx="51315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Challenges in Network Design</a:t>
            </a:r>
          </a:p>
        </p:txBody>
      </p:sp>
      <p:sp>
        <p:nvSpPr>
          <p:cNvPr id="4" name="Slide Number Placeholder 3">
            <a:extLst>
              <a:ext uri="{FF2B5EF4-FFF2-40B4-BE49-F238E27FC236}">
                <a16:creationId xmlns:a16="http://schemas.microsoft.com/office/drawing/2014/main" id="{629033DC-31FB-ABE6-8F4D-CD921168B463}"/>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774745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73200"/>
            <a:ext cx="11257280"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one location 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38201" y="402632"/>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147404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0898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508760"/>
            <a:ext cx="11277600" cy="4658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6911" y="429271"/>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644817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22401"/>
            <a:ext cx="11338560"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1614" y="353755"/>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491095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8440"/>
            <a:ext cx="11165840"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054" y="390398"/>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467949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91440" y="-45105"/>
            <a:ext cx="497137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933477" y="5189519"/>
            <a:ext cx="5573486" cy="188941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74406" y="1440989"/>
            <a:ext cx="61668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4A40E04-81B5-9A05-306F-0257CA3E2241}"/>
              </a:ext>
            </a:extLst>
          </p:cNvPr>
          <p:cNvSpPr txBox="1"/>
          <p:nvPr/>
        </p:nvSpPr>
        <p:spPr>
          <a:xfrm>
            <a:off x="1898003" y="3211866"/>
            <a:ext cx="10673887" cy="304698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89357"/>
            <a:ext cx="11176000" cy="487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5</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782086" y="2661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896524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5643" y="2441946"/>
            <a:ext cx="3801492" cy="27287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67471D-DC9C-4134-9DCD-81648B131F50}"/>
</file>

<file path=customXml/itemProps2.xml><?xml version="1.0" encoding="utf-8"?>
<ds:datastoreItem xmlns:ds="http://schemas.openxmlformats.org/officeDocument/2006/customXml" ds:itemID="{6F096D32-CC59-4264-9858-CE6A27230EB6}"/>
</file>

<file path=customXml/itemProps3.xml><?xml version="1.0" encoding="utf-8"?>
<ds:datastoreItem xmlns:ds="http://schemas.openxmlformats.org/officeDocument/2006/customXml" ds:itemID="{2488E91B-C3A6-4EF2-A88D-2CB80C6280B1}"/>
</file>

<file path=docProps/app.xml><?xml version="1.0" encoding="utf-8"?>
<Properties xmlns="http://schemas.openxmlformats.org/officeDocument/2006/extended-properties" xmlns:vt="http://schemas.openxmlformats.org/officeDocument/2006/docPropsVTypes">
  <TotalTime>4095</TotalTime>
  <Words>3538</Words>
  <Application>Microsoft Office PowerPoint</Application>
  <PresentationFormat>Widescreen</PresentationFormat>
  <Paragraphs>351</Paragraphs>
  <Slides>43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161</cp:revision>
  <dcterms:created xsi:type="dcterms:W3CDTF">2023-04-29T09:08:23Z</dcterms:created>
  <dcterms:modified xsi:type="dcterms:W3CDTF">2025-07-03T00:01:15Z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