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ink/ink1.xml" ContentType="application/inkml+xml"/>
  <Override PartName="/ppt/ink/ink2.xml" ContentType="application/inkml+xml"/>
  <Override PartName="/ppt/ink/ink3.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0"/>
  </p:notesMasterIdLst>
  <p:sldIdLst>
    <p:sldId id="480" r:id="rId2"/>
    <p:sldId id="303" r:id="rId3"/>
    <p:sldId id="481" r:id="rId4"/>
    <p:sldId id="593" r:id="rId5"/>
    <p:sldId id="696" r:id="rId6"/>
    <p:sldId id="664" r:id="rId7"/>
    <p:sldId id="705" r:id="rId8"/>
    <p:sldId id="692" r:id="rId9"/>
    <p:sldId id="666" r:id="rId10"/>
    <p:sldId id="797" r:id="rId11"/>
    <p:sldId id="710" r:id="rId12"/>
    <p:sldId id="771" r:id="rId13"/>
    <p:sldId id="772" r:id="rId14"/>
    <p:sldId id="773" r:id="rId15"/>
    <p:sldId id="779" r:id="rId16"/>
    <p:sldId id="805" r:id="rId17"/>
    <p:sldId id="798" r:id="rId18"/>
    <p:sldId id="780" r:id="rId19"/>
    <p:sldId id="781" r:id="rId20"/>
    <p:sldId id="782" r:id="rId21"/>
    <p:sldId id="801" r:id="rId22"/>
    <p:sldId id="783" r:id="rId23"/>
    <p:sldId id="804" r:id="rId24"/>
    <p:sldId id="802" r:id="rId25"/>
    <p:sldId id="803" r:id="rId26"/>
    <p:sldId id="769" r:id="rId27"/>
    <p:sldId id="770" r:id="rId28"/>
    <p:sldId id="768" r:id="rId29"/>
    <p:sldId id="774" r:id="rId30"/>
    <p:sldId id="776" r:id="rId31"/>
    <p:sldId id="777" r:id="rId32"/>
    <p:sldId id="778" r:id="rId33"/>
    <p:sldId id="764" r:id="rId34"/>
    <p:sldId id="790" r:id="rId35"/>
    <p:sldId id="791" r:id="rId36"/>
    <p:sldId id="792" r:id="rId37"/>
    <p:sldId id="793" r:id="rId38"/>
    <p:sldId id="794" r:id="rId39"/>
    <p:sldId id="795" r:id="rId40"/>
    <p:sldId id="787" r:id="rId41"/>
    <p:sldId id="796" r:id="rId42"/>
    <p:sldId id="785" r:id="rId43"/>
    <p:sldId id="765" r:id="rId44"/>
    <p:sldId id="788" r:id="rId45"/>
    <p:sldId id="485" r:id="rId46"/>
    <p:sldId id="766" r:id="rId47"/>
    <p:sldId id="501" r:id="rId48"/>
    <p:sldId id="349"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481"/>
            <p14:sldId id="593"/>
            <p14:sldId id="696"/>
            <p14:sldId id="664"/>
            <p14:sldId id="705"/>
            <p14:sldId id="692"/>
            <p14:sldId id="666"/>
            <p14:sldId id="797"/>
            <p14:sldId id="710"/>
            <p14:sldId id="771"/>
            <p14:sldId id="772"/>
            <p14:sldId id="773"/>
            <p14:sldId id="779"/>
            <p14:sldId id="805"/>
            <p14:sldId id="798"/>
            <p14:sldId id="780"/>
            <p14:sldId id="781"/>
            <p14:sldId id="782"/>
            <p14:sldId id="801"/>
            <p14:sldId id="783"/>
            <p14:sldId id="804"/>
            <p14:sldId id="802"/>
            <p14:sldId id="803"/>
            <p14:sldId id="769"/>
            <p14:sldId id="770"/>
            <p14:sldId id="768"/>
            <p14:sldId id="774"/>
            <p14:sldId id="776"/>
            <p14:sldId id="777"/>
            <p14:sldId id="778"/>
            <p14:sldId id="764"/>
            <p14:sldId id="790"/>
            <p14:sldId id="791"/>
            <p14:sldId id="792"/>
            <p14:sldId id="793"/>
            <p14:sldId id="794"/>
            <p14:sldId id="795"/>
            <p14:sldId id="787"/>
            <p14:sldId id="796"/>
            <p14:sldId id="785"/>
            <p14:sldId id="765"/>
            <p14:sldId id="788"/>
            <p14:sldId id="485"/>
            <p14:sldId id="766"/>
            <p14:sldId id="50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60A7D"/>
    <a:srgbClr val="843C0C"/>
    <a:srgbClr val="E3C1DC"/>
    <a:srgbClr val="81DEFF"/>
    <a:srgbClr val="F8F8F8"/>
    <a:srgbClr val="BDEEDD"/>
    <a:srgbClr val="000000"/>
    <a:srgbClr val="669BBC"/>
    <a:srgbClr val="FAC748"/>
    <a:srgbClr val="EE7EA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147" autoAdjust="0"/>
    <p:restoredTop sz="94343" autoAdjust="0"/>
  </p:normalViewPr>
  <p:slideViewPr>
    <p:cSldViewPr snapToGrid="0">
      <p:cViewPr varScale="1">
        <p:scale>
          <a:sx n="65" d="100"/>
          <a:sy n="65" d="100"/>
        </p:scale>
        <p:origin x="648" y="78"/>
      </p:cViewPr>
      <p:guideLst/>
    </p:cSldViewPr>
  </p:slideViewPr>
  <p:outlineViewPr>
    <p:cViewPr>
      <p:scale>
        <a:sx n="33" d="100"/>
        <a:sy n="33" d="100"/>
      </p:scale>
      <p:origin x="0" y="-3132"/>
    </p:cViewPr>
  </p:outlin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ink/ink1.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4-07-11T01:43:04.251"/>
    </inkml:context>
    <inkml:brush xml:id="br0">
      <inkml:brushProperty name="width" value="0.05292" units="cm"/>
      <inkml:brushProperty name="height" value="0.05292" units="cm"/>
      <inkml:brushProperty name="color" value="#FF0000"/>
    </inkml:brush>
  </inkml:definitions>
  <inkml:trace contextRef="#ctx0" brushRef="#br0">31328 422 0</inkml:trace>
</inkml:ink>
</file>

<file path=ppt/ink/ink2.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4-07-25T09:26:29.185"/>
    </inkml:context>
    <inkml:brush xml:id="br0">
      <inkml:brushProperty name="width" value="0.05292" units="cm"/>
      <inkml:brushProperty name="height" value="0.05292" units="cm"/>
      <inkml:brushProperty name="color" value="#FF0000"/>
    </inkml:brush>
  </inkml:definitions>
  <inkml:trace contextRef="#ctx0" brushRef="#br0">31254 397 0</inkml:trace>
  <inkml:trace contextRef="#ctx0" brushRef="#br0" timeOffset="1002.3687">29567 6375 0</inkml:trace>
  <inkml:trace contextRef="#ctx0" brushRef="#br0" timeOffset="1006.3098">29518 6375 0</inkml:trace>
</inkml:ink>
</file>

<file path=ppt/ink/ink3.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4-08-15T00:05:35.410"/>
    </inkml:context>
    <inkml:brush xml:id="br0">
      <inkml:brushProperty name="width" value="0.05292" units="cm"/>
      <inkml:brushProperty name="height" value="0.05292" units="cm"/>
      <inkml:brushProperty name="color" value="#FF0000"/>
    </inkml:brush>
  </inkml:definitions>
  <inkml:trace contextRef="#ctx0" brushRef="#br0">31403 446 0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2024-08-15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78241839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9640808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68225359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66106488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62676802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15650823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84816036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30372075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40654684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62033702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86457391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56337954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134164222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51529392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020018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73501808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981413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8213008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55017111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31452523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182572030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3716088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2024-08-15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2024-08-15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2024-08-15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2024-08-15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2024-08-15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2024-08-15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2024-08-15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2024-08-15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2024-08-15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2024-08-15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2024-08-15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2024-08-15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11.gif"/></Relationships>
</file>

<file path=ppt/slides/_rels/slide6.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3.png"/><Relationship Id="rId1" Type="http://schemas.openxmlformats.org/officeDocument/2006/relationships/slideLayout" Target="../slideLayouts/slideLayout14.xml"/><Relationship Id="rId4" Type="http://schemas.openxmlformats.org/officeDocument/2006/relationships/image" Target="../media/image13.jp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5.xml"/><Relationship Id="rId5" Type="http://schemas.openxmlformats.org/officeDocument/2006/relationships/image" Target="../media/image13.jpg"/><Relationship Id="rId4" Type="http://schemas.openxmlformats.org/officeDocument/2006/relationships/image" Target="../media/image14.jpg"/></Relationships>
</file>

<file path=ppt/slides/_rels/slide8.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3.png"/><Relationship Id="rId1" Type="http://schemas.openxmlformats.org/officeDocument/2006/relationships/slideLayout" Target="../slideLayouts/slideLayout15.xml"/><Relationship Id="rId6" Type="http://schemas.openxmlformats.org/officeDocument/2006/relationships/image" Target="../media/image17.jpg"/><Relationship Id="rId5" Type="http://schemas.openxmlformats.org/officeDocument/2006/relationships/image" Target="../media/image16.jpeg"/><Relationship Id="rId4" Type="http://schemas.openxmlformats.org/officeDocument/2006/relationships/image" Target="../media/image10.jpg"/></Relationships>
</file>

<file path=ppt/slides/_rels/slide9.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19.jp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18.jp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19.jp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18.jp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5.xml"/><Relationship Id="rId4" Type="http://schemas.openxmlformats.org/officeDocument/2006/relationships/image" Target="../media/image18.jp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5.xml"/><Relationship Id="rId5" Type="http://schemas.openxmlformats.org/officeDocument/2006/relationships/image" Target="../media/image20.jpeg"/><Relationship Id="rId4" Type="http://schemas.openxmlformats.org/officeDocument/2006/relationships/image" Target="../media/image19.jp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15.xml"/><Relationship Id="rId6" Type="http://schemas.openxmlformats.org/officeDocument/2006/relationships/image" Target="../media/image21.jpeg"/><Relationship Id="rId5" Type="http://schemas.openxmlformats.org/officeDocument/2006/relationships/image" Target="../media/image18.jpg"/><Relationship Id="rId4" Type="http://schemas.openxmlformats.org/officeDocument/2006/relationships/image" Target="../media/image20.jpeg"/></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5.xml"/><Relationship Id="rId5" Type="http://schemas.openxmlformats.org/officeDocument/2006/relationships/image" Target="../media/image19.jpg"/><Relationship Id="rId4" Type="http://schemas.openxmlformats.org/officeDocument/2006/relationships/image" Target="../media/image22.jpeg"/></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22.jpeg"/><Relationship Id="rId2" Type="http://schemas.openxmlformats.org/officeDocument/2006/relationships/notesSlide" Target="../notesSlides/notesSlide12.xml"/><Relationship Id="rId1" Type="http://schemas.openxmlformats.org/officeDocument/2006/relationships/slideLayout" Target="../slideLayouts/slideLayout15.xml"/><Relationship Id="rId6" Type="http://schemas.openxmlformats.org/officeDocument/2006/relationships/image" Target="../media/image23.jpeg"/><Relationship Id="rId5" Type="http://schemas.openxmlformats.org/officeDocument/2006/relationships/image" Target="../media/image19.jpg"/><Relationship Id="rId4" Type="http://schemas.openxmlformats.org/officeDocument/2006/relationships/hyperlink" Target="https://bitly.com/" TargetMode="External"/></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15.xml"/><Relationship Id="rId6" Type="http://schemas.openxmlformats.org/officeDocument/2006/relationships/image" Target="../media/image24.jpeg"/><Relationship Id="rId5" Type="http://schemas.openxmlformats.org/officeDocument/2006/relationships/image" Target="../media/image19.jpg"/><Relationship Id="rId4" Type="http://schemas.openxmlformats.org/officeDocument/2006/relationships/image" Target="../media/image22.jpeg"/></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15.xml"/><Relationship Id="rId5" Type="http://schemas.openxmlformats.org/officeDocument/2006/relationships/image" Target="../media/image18.jpg"/><Relationship Id="rId4" Type="http://schemas.openxmlformats.org/officeDocument/2006/relationships/image" Target="../media/image19.jpg"/></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15.xml"/><Relationship Id="rId4" Type="http://schemas.openxmlformats.org/officeDocument/2006/relationships/image" Target="../media/image19.jpg"/></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15.xml"/><Relationship Id="rId4" Type="http://schemas.openxmlformats.org/officeDocument/2006/relationships/image" Target="../media/image22.jpeg"/></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15.xml"/><Relationship Id="rId5" Type="http://schemas.openxmlformats.org/officeDocument/2006/relationships/image" Target="../media/image19.jpg"/><Relationship Id="rId4" Type="http://schemas.openxmlformats.org/officeDocument/2006/relationships/image" Target="../media/image22.jpeg"/></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15.xml"/><Relationship Id="rId5" Type="http://schemas.openxmlformats.org/officeDocument/2006/relationships/image" Target="../media/image25.jpeg"/><Relationship Id="rId4" Type="http://schemas.openxmlformats.org/officeDocument/2006/relationships/image" Target="../media/image18.jpg"/></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15.xml"/><Relationship Id="rId5" Type="http://schemas.openxmlformats.org/officeDocument/2006/relationships/image" Target="../media/image26.jpeg"/><Relationship Id="rId4" Type="http://schemas.openxmlformats.org/officeDocument/2006/relationships/image" Target="../media/image19.jpg"/></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0.xml"/><Relationship Id="rId1" Type="http://schemas.openxmlformats.org/officeDocument/2006/relationships/slideLayout" Target="../slideLayouts/slideLayout15.xml"/><Relationship Id="rId5" Type="http://schemas.openxmlformats.org/officeDocument/2006/relationships/image" Target="../media/image26.jpeg"/><Relationship Id="rId4" Type="http://schemas.openxmlformats.org/officeDocument/2006/relationships/image" Target="../media/image19.jpg"/></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1.xml"/><Relationship Id="rId1" Type="http://schemas.openxmlformats.org/officeDocument/2006/relationships/slideLayout" Target="../slideLayouts/slideLayout15.xml"/><Relationship Id="rId5" Type="http://schemas.openxmlformats.org/officeDocument/2006/relationships/image" Target="../media/image26.jpeg"/><Relationship Id="rId4" Type="http://schemas.openxmlformats.org/officeDocument/2006/relationships/image" Target="../media/image18.jpg"/></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2.xml"/><Relationship Id="rId1" Type="http://schemas.openxmlformats.org/officeDocument/2006/relationships/slideLayout" Target="../slideLayouts/slideLayout15.xml"/><Relationship Id="rId5" Type="http://schemas.openxmlformats.org/officeDocument/2006/relationships/image" Target="../media/image19.jpg"/><Relationship Id="rId4" Type="http://schemas.openxmlformats.org/officeDocument/2006/relationships/image" Target="../media/image26.jpeg"/></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15.xml"/><Relationship Id="rId5" Type="http://schemas.openxmlformats.org/officeDocument/2006/relationships/image" Target="../media/image27.jpg"/><Relationship Id="rId4" Type="http://schemas.openxmlformats.org/officeDocument/2006/relationships/image" Target="../media/image26.jpeg"/></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4.xml"/><Relationship Id="rId1" Type="http://schemas.openxmlformats.org/officeDocument/2006/relationships/slideLayout" Target="../slideLayouts/slideLayout15.xml"/><Relationship Id="rId4" Type="http://schemas.openxmlformats.org/officeDocument/2006/relationships/image" Target="../media/image26.jpeg"/></Relationships>
</file>

<file path=ppt/slides/_rels/slide33.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9.jpg"/><Relationship Id="rId1" Type="http://schemas.openxmlformats.org/officeDocument/2006/relationships/slideLayout" Target="../slideLayouts/slideLayout15.xml"/><Relationship Id="rId4" Type="http://schemas.openxmlformats.org/officeDocument/2006/relationships/image" Target="../media/image28.jpg"/></Relationships>
</file>

<file path=ppt/slides/_rels/slide35.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27.jpg"/></Relationships>
</file>

<file path=ppt/slides/_rels/slide36.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27.jpg"/></Relationships>
</file>

<file path=ppt/slides/_rels/slide37.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27.jpg"/></Relationships>
</file>

<file path=ppt/slides/_rels/slide38.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27.jpg"/></Relationships>
</file>

<file path=ppt/slides/_rels/slide39.xml.rels><?xml version="1.0" encoding="UTF-8" standalone="yes"?>
<Relationships xmlns="http://schemas.openxmlformats.org/package/2006/relationships"><Relationship Id="rId3" Type="http://schemas.openxmlformats.org/officeDocument/2006/relationships/hyperlink" Target="https://chat.openai.com/" TargetMode="External"/><Relationship Id="rId2" Type="http://schemas.openxmlformats.org/officeDocument/2006/relationships/image" Target="../media/image3.png"/><Relationship Id="rId1" Type="http://schemas.openxmlformats.org/officeDocument/2006/relationships/slideLayout" Target="../slideLayouts/slideLayout15.xml"/><Relationship Id="rId5" Type="http://schemas.openxmlformats.org/officeDocument/2006/relationships/image" Target="../media/image28.jpg"/><Relationship Id="rId4" Type="http://schemas.openxmlformats.org/officeDocument/2006/relationships/hyperlink" Target="https://www.copy.ai/" TargetMode="External"/></Relationships>
</file>

<file path=ppt/slides/_rels/slide40.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30.jpeg"/></Relationships>
</file>

<file path=ppt/slides/_rels/slide41.xml.rels><?xml version="1.0" encoding="UTF-8" standalone="yes"?>
<Relationships xmlns="http://schemas.openxmlformats.org/package/2006/relationships"><Relationship Id="rId3" Type="http://schemas.openxmlformats.org/officeDocument/2006/relationships/hyperlink" Target="https://writesonic.com/" TargetMode="External"/><Relationship Id="rId2" Type="http://schemas.openxmlformats.org/officeDocument/2006/relationships/image" Target="../media/image3.png"/><Relationship Id="rId1" Type="http://schemas.openxmlformats.org/officeDocument/2006/relationships/slideLayout" Target="../slideLayouts/slideLayout15.xml"/><Relationship Id="rId6" Type="http://schemas.openxmlformats.org/officeDocument/2006/relationships/image" Target="../media/image31.jpg"/><Relationship Id="rId5" Type="http://schemas.openxmlformats.org/officeDocument/2006/relationships/image" Target="../media/image28.jpg"/><Relationship Id="rId4" Type="http://schemas.openxmlformats.org/officeDocument/2006/relationships/hyperlink" Target="https://surferseo.com/" TargetMode="External"/></Relationships>
</file>

<file path=ppt/slides/_rels/slide42.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31.jpg"/></Relationships>
</file>

<file path=ppt/slides/_rels/slide43.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32.jpeg"/></Relationships>
</file>

<file path=ppt/slides/_rels/slide44.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27.jpg"/></Relationships>
</file>

<file path=ppt/slides/_rels/slide4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7.xml.rels><?xml version="1.0" encoding="UTF-8" standalone="yes"?>
<Relationships xmlns="http://schemas.openxmlformats.org/package/2006/relationships"><Relationship Id="rId3" Type="http://schemas.openxmlformats.org/officeDocument/2006/relationships/hyperlink" Target="https://ijnet.org/" TargetMode="External"/><Relationship Id="rId2" Type="http://schemas.openxmlformats.org/officeDocument/2006/relationships/image" Target="../media/image33.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8" Type="http://schemas.openxmlformats.org/officeDocument/2006/relationships/customXml" Target="../ink/ink1.xml"/><Relationship Id="rId13" Type="http://schemas.openxmlformats.org/officeDocument/2006/relationships/image" Target="../media/image39.emf"/><Relationship Id="rId3" Type="http://schemas.openxmlformats.org/officeDocument/2006/relationships/image" Target="../media/image35.png"/><Relationship Id="rId7" Type="http://schemas.openxmlformats.org/officeDocument/2006/relationships/image" Target="../media/image7.svg"/><Relationship Id="rId12" Type="http://schemas.openxmlformats.org/officeDocument/2006/relationships/customXml" Target="../ink/ink3.xml"/><Relationship Id="rId2" Type="http://schemas.openxmlformats.org/officeDocument/2006/relationships/image" Target="../media/image34.jpeg"/><Relationship Id="rId1" Type="http://schemas.openxmlformats.org/officeDocument/2006/relationships/slideLayout" Target="../slideLayouts/slideLayout16.xml"/><Relationship Id="rId6" Type="http://schemas.openxmlformats.org/officeDocument/2006/relationships/image" Target="../media/image6.png"/><Relationship Id="rId11" Type="http://schemas.openxmlformats.org/officeDocument/2006/relationships/image" Target="../media/image44.emf"/><Relationship Id="rId5" Type="http://schemas.openxmlformats.org/officeDocument/2006/relationships/image" Target="../media/image3.png"/><Relationship Id="rId10" Type="http://schemas.openxmlformats.org/officeDocument/2006/relationships/customXml" Target="../ink/ink2.xml"/><Relationship Id="rId4" Type="http://schemas.openxmlformats.org/officeDocument/2006/relationships/image" Target="../media/image13.svg"/><Relationship Id="rId9" Type="http://schemas.openxmlformats.org/officeDocument/2006/relationships/image" Target="../media/image3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t>
            </a:r>
            <a:r>
              <a:rPr lang="en-US" sz="2400" dirty="0" err="1" smtClean="0">
                <a:latin typeface="Times New Roman" panose="02020603050405020304" pitchFamily="18" charset="0"/>
                <a:cs typeface="Times New Roman" panose="02020603050405020304" pitchFamily="18" charset="0"/>
              </a:rPr>
              <a:t>Amera</a:t>
            </a:r>
            <a:r>
              <a:rPr lang="en-US" sz="2400" dirty="0" smtClean="0">
                <a:latin typeface="Times New Roman" panose="02020603050405020304" pitchFamily="18" charset="0"/>
                <a:cs typeface="Times New Roman" panose="02020603050405020304" pitchFamily="18" charset="0"/>
              </a:rPr>
              <a:t> A. </a:t>
            </a:r>
            <a:r>
              <a:rPr lang="en-US" sz="2400" dirty="0" err="1" smtClean="0">
                <a:latin typeface="Times New Roman" panose="02020603050405020304" pitchFamily="18" charset="0"/>
                <a:cs typeface="Times New Roman" panose="02020603050405020304" pitchFamily="18" charset="0"/>
              </a:rPr>
              <a:t>Soliman</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660450" y="2337115"/>
            <a:ext cx="4873450" cy="1754326"/>
          </a:xfrm>
          <a:prstGeom prst="rect">
            <a:avLst/>
          </a:prstGeom>
          <a:noFill/>
        </p:spPr>
        <p:txBody>
          <a:bodyPr wrap="none" rtlCol="0">
            <a:spAutoFit/>
          </a:bodyPr>
          <a:lstStyle/>
          <a:p>
            <a:r>
              <a:rPr lang="ar-SA" sz="4400" b="1" dirty="0" smtClean="0">
                <a:solidFill>
                  <a:srgbClr val="00B0F0"/>
                </a:solidFill>
                <a:latin typeface="Times New Roman" panose="02020603050405020304" pitchFamily="18" charset="0"/>
                <a:cs typeface="Times New Roman" panose="02020603050405020304" pitchFamily="18" charset="0"/>
              </a:rPr>
              <a:t>فن الكتابة والتعبير</a:t>
            </a:r>
          </a:p>
          <a:p>
            <a:r>
              <a:rPr lang="en-US" sz="2000" b="1" dirty="0">
                <a:solidFill>
                  <a:srgbClr val="C00000"/>
                </a:solidFill>
                <a:latin typeface="Alexandria Black" pitchFamily="2" charset="-78"/>
                <a:ea typeface="Calibri" panose="020F0502020204030204" pitchFamily="34" charset="0"/>
                <a:cs typeface="Alexandria Black" pitchFamily="2" charset="-78"/>
              </a:rPr>
              <a:t>The Art of Writing and Expression </a:t>
            </a:r>
            <a:endParaRPr lang="ar-EG" sz="2000" b="1" dirty="0">
              <a:solidFill>
                <a:srgbClr val="C00000"/>
              </a:solidFill>
              <a:latin typeface="Alexandria Black" pitchFamily="2" charset="-78"/>
              <a:ea typeface="Calibri" panose="020F0502020204030204" pitchFamily="34" charset="0"/>
              <a:cs typeface="Alexandria Black" pitchFamily="2" charset="-78"/>
            </a:endParaRPr>
          </a:p>
          <a:p>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chemeClr val="bg1"/>
                </a:solidFill>
                <a:latin typeface="Times New Roman" panose="02020603050405020304" pitchFamily="18" charset="0"/>
                <a:cs typeface="Times New Roman" panose="02020603050405020304" pitchFamily="18" charset="0"/>
              </a:rPr>
              <a:t>Lecture 10</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633781" cy="707886"/>
          </a:xfrm>
          <a:prstGeom prst="rect">
            <a:avLst/>
          </a:prstGeom>
          <a:noFill/>
        </p:spPr>
        <p:txBody>
          <a:bodyPr wrap="none" rtlCol="0">
            <a:spAutoFit/>
          </a:bodyPr>
          <a:lstStyle/>
          <a:p>
            <a:r>
              <a:rPr lang="en-US" sz="2000" b="1" dirty="0" smtClean="0"/>
              <a:t>DGM 224</a:t>
            </a:r>
            <a:endParaRPr lang="en-US" sz="2000" dirty="0"/>
          </a:p>
          <a:p>
            <a:r>
              <a:rPr lang="ar-SA" sz="2000" dirty="0" smtClean="0">
                <a:latin typeface="Times New Roman" panose="02020603050405020304" pitchFamily="18" charset="0"/>
                <a:cs typeface="Times New Roman" panose="02020603050405020304" pitchFamily="18" charset="0"/>
              </a:rPr>
              <a:t>فن الكتابة والتعبير</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392531" y="3015682"/>
            <a:ext cx="6135329" cy="954107"/>
          </a:xfrm>
          <a:prstGeom prst="rect">
            <a:avLst/>
          </a:prstGeom>
          <a:noFill/>
        </p:spPr>
        <p:txBody>
          <a:bodyPr wrap="square" rtlCol="0">
            <a:spAutoFit/>
          </a:bodyPr>
          <a:lstStyle/>
          <a:p>
            <a:pPr marL="514350" indent="-514350" algn="r" rtl="1">
              <a:buFont typeface="+mj-lt"/>
              <a:buAutoNum type="arabicPeriod"/>
            </a:pPr>
            <a:r>
              <a:rPr lang="ar-SA" sz="2800" b="1" dirty="0" smtClean="0">
                <a:solidFill>
                  <a:srgbClr val="00B0F0"/>
                </a:solidFill>
                <a:latin typeface="Times New Roman" panose="02020603050405020304" pitchFamily="18" charset="0"/>
                <a:cs typeface="Times New Roman" panose="02020603050405020304" pitchFamily="18" charset="0"/>
              </a:rPr>
              <a:t>الكتابة إلى منصات التواصل الاجتماعي</a:t>
            </a:r>
          </a:p>
          <a:p>
            <a:pPr marL="514350" indent="-514350" algn="r" rtl="1">
              <a:buFont typeface="+mj-lt"/>
              <a:buAutoNum type="arabicPeriod"/>
            </a:pPr>
            <a:r>
              <a:rPr lang="ar-SA" sz="2800" b="1" dirty="0" smtClean="0">
                <a:solidFill>
                  <a:srgbClr val="00B0F0"/>
                </a:solidFill>
                <a:latin typeface="Times New Roman" panose="02020603050405020304" pitchFamily="18" charset="0"/>
                <a:cs typeface="Times New Roman" panose="02020603050405020304" pitchFamily="18" charset="0"/>
              </a:rPr>
              <a:t>تطبيقات الذكاء الاصطناعي في الكتابة والتعبير</a:t>
            </a:r>
            <a:endParaRPr lang="ar-SA" sz="28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en-US" sz="2800" b="1" dirty="0" smtClean="0">
                <a:solidFill>
                  <a:schemeClr val="tx1"/>
                </a:solidFill>
                <a:latin typeface="Times New Roman" panose="02020603050405020304" pitchFamily="18" charset="0"/>
                <a:cs typeface="Times New Roman" panose="02020603050405020304" pitchFamily="18" charset="0"/>
              </a:rPr>
              <a:t>10</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1697901" cy="707886"/>
          </a:xfrm>
          <a:prstGeom prst="rect">
            <a:avLst/>
          </a:prstGeom>
          <a:noFill/>
        </p:spPr>
        <p:txBody>
          <a:bodyPr wrap="none" rtlCol="0">
            <a:spAutoFit/>
          </a:bodyPr>
          <a:lstStyle/>
          <a:p>
            <a:r>
              <a:rPr lang="en-US" sz="2000" b="1" dirty="0"/>
              <a:t>DGM 224</a:t>
            </a:r>
            <a:endParaRPr lang="en-US" sz="2000" dirty="0"/>
          </a:p>
          <a:p>
            <a:r>
              <a:rPr lang="ar-SA" sz="2000" dirty="0" smtClean="0">
                <a:latin typeface="Times New Roman" panose="02020603050405020304" pitchFamily="18" charset="0"/>
                <a:cs typeface="Times New Roman" panose="02020603050405020304" pitchFamily="18" charset="0"/>
              </a:rPr>
              <a:t> فن الكتابة والتعبير</a:t>
            </a:r>
            <a:endParaRPr lang="en-US" sz="20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err="1" smtClean="0">
                <a:solidFill>
                  <a:srgbClr val="00B0F0"/>
                </a:solidFill>
                <a:latin typeface="Times New Roman" panose="02020603050405020304" pitchFamily="18" charset="0"/>
                <a:cs typeface="Times New Roman" panose="02020603050405020304" pitchFamily="18" charset="0"/>
              </a:rPr>
              <a:t>Amera</a:t>
            </a:r>
            <a:r>
              <a:rPr lang="en-US" sz="2800" b="1" dirty="0" smtClean="0">
                <a:solidFill>
                  <a:srgbClr val="00B0F0"/>
                </a:solidFill>
                <a:latin typeface="Times New Roman" panose="02020603050405020304" pitchFamily="18" charset="0"/>
                <a:cs typeface="Times New Roman" panose="02020603050405020304" pitchFamily="18" charset="0"/>
              </a:rPr>
              <a:t> A. </a:t>
            </a:r>
            <a:r>
              <a:rPr lang="en-US" sz="2800" b="1" dirty="0" err="1" smtClean="0">
                <a:solidFill>
                  <a:srgbClr val="00B0F0"/>
                </a:solidFill>
                <a:latin typeface="Times New Roman" panose="02020603050405020304" pitchFamily="18" charset="0"/>
                <a:cs typeface="Times New Roman" panose="02020603050405020304" pitchFamily="18" charset="0"/>
              </a:rPr>
              <a:t>Soliman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101115" y="2174101"/>
            <a:ext cx="4459436" cy="3946480"/>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737744" y="2060215"/>
            <a:ext cx="4223075" cy="341767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hqprint">
            <a:extLst>
              <a:ext uri="{28A0092B-C50C-407E-A947-70E740481C1C}">
                <a14:useLocalDpi xmlns:a14="http://schemas.microsoft.com/office/drawing/2010/main" val="0"/>
              </a:ext>
            </a:extLst>
          </a:blip>
          <a:srcRect t="8679" b="8679"/>
          <a:stretch>
            <a:fillRect/>
          </a:stretch>
        </p:blipFill>
        <p:spPr>
          <a:xfrm>
            <a:off x="132410" y="1353954"/>
            <a:ext cx="6263950" cy="5228015"/>
          </a:xfrm>
        </p:spPr>
      </p:pic>
      <p:sp>
        <p:nvSpPr>
          <p:cNvPr id="11" name="Rectangle 10">
            <a:extLst>
              <a:ext uri="{FF2B5EF4-FFF2-40B4-BE49-F238E27FC236}">
                <a16:creationId xmlns:a16="http://schemas.microsoft.com/office/drawing/2014/main" id="{5A075604-73CD-4507-8013-424F369DFDEB}"/>
              </a:ext>
            </a:extLst>
          </p:cNvPr>
          <p:cNvSpPr/>
          <p:nvPr/>
        </p:nvSpPr>
        <p:spPr>
          <a:xfrm>
            <a:off x="7045235" y="323880"/>
            <a:ext cx="1287603" cy="9474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50759" y="762080"/>
            <a:ext cx="697962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7030387" y="300541"/>
            <a:ext cx="1327251"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023"/>
            <a:ext cx="1963162" cy="916662"/>
          </a:xfrm>
          <a:prstGeom prst="rect">
            <a:avLst/>
          </a:prstGeom>
        </p:spPr>
      </p:pic>
      <p:sp>
        <p:nvSpPr>
          <p:cNvPr id="14" name="Rectangle 13">
            <a:extLst>
              <a:ext uri="{FF2B5EF4-FFF2-40B4-BE49-F238E27FC236}">
                <a16:creationId xmlns:a16="http://schemas.microsoft.com/office/drawing/2014/main" id="{9FA3F187-A568-4AEE-8C8D-9760BCD0B159}"/>
              </a:ext>
            </a:extLst>
          </p:cNvPr>
          <p:cNvSpPr/>
          <p:nvPr/>
        </p:nvSpPr>
        <p:spPr>
          <a:xfrm>
            <a:off x="6341803" y="1412232"/>
            <a:ext cx="5714450" cy="4819226"/>
          </a:xfrm>
          <a:prstGeom prst="rect">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74675" lvl="0" indent="-338138" algn="r" rtl="1">
              <a:lnSpc>
                <a:spcPct val="150000"/>
              </a:lnSpc>
              <a:buFont typeface="Wingdings" panose="05000000000000000000" pitchFamily="2" charset="2"/>
              <a:buChar char="ü"/>
            </a:pPr>
            <a:r>
              <a:rPr lang="ar-SA" b="1" dirty="0" smtClean="0">
                <a:solidFill>
                  <a:srgbClr val="002060"/>
                </a:solidFill>
                <a:latin typeface="Alexandria ExtraBold" pitchFamily="2" charset="-78"/>
                <a:ea typeface="Calibri" panose="020F0502020204030204" pitchFamily="34" charset="0"/>
                <a:cs typeface="Alexandria ExtraBold" pitchFamily="2" charset="-78"/>
              </a:rPr>
              <a:t>تمهيد</a:t>
            </a:r>
            <a:endParaRPr lang="ar-EG" sz="20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marL="633413" indent="-352425" algn="r" rtl="1">
              <a:buFont typeface="Wingdings" panose="05000000000000000000" pitchFamily="2" charset="2"/>
              <a:buChar char="q"/>
            </a:pPr>
            <a:r>
              <a:rPr lang="ar-SA" sz="1400" b="1" dirty="0">
                <a:solidFill>
                  <a:srgbClr val="002060"/>
                </a:solidFill>
                <a:latin typeface="Alexandria ExtraBold" pitchFamily="2" charset="-78"/>
                <a:ea typeface="Calibri" panose="020F0502020204030204" pitchFamily="34" charset="0"/>
                <a:cs typeface="Alexandria ExtraBold" pitchFamily="2" charset="-78"/>
              </a:rPr>
              <a:t>الكتابة إلى منصات التواصل الاجتماعي</a:t>
            </a:r>
          </a:p>
          <a:p>
            <a:pPr marL="796925" lvl="0" indent="-163513" algn="r" rtl="1">
              <a:lnSpc>
                <a:spcPct val="150000"/>
              </a:lnSpc>
              <a:buFont typeface="Wingdings" panose="05000000000000000000" pitchFamily="2" charset="2"/>
              <a:buChar char="§"/>
            </a:pPr>
            <a:r>
              <a:rPr lang="ar-SA" sz="1400" b="1" dirty="0" smtClean="0">
                <a:solidFill>
                  <a:srgbClr val="002060"/>
                </a:solidFill>
                <a:latin typeface="Alexandria ExtraBold" pitchFamily="2" charset="-78"/>
                <a:ea typeface="Calibri" panose="020F0502020204030204" pitchFamily="34" charset="0"/>
                <a:cs typeface="Alexandria ExtraBold" pitchFamily="2" charset="-78"/>
              </a:rPr>
              <a:t>أهمية الكتابة إلى منصات التواصل الاجتماعي</a:t>
            </a:r>
          </a:p>
          <a:p>
            <a:pPr marL="796925" lvl="0" indent="-163513" algn="r" rtl="1">
              <a:lnSpc>
                <a:spcPct val="150000"/>
              </a:lnSpc>
              <a:buFont typeface="Wingdings" panose="05000000000000000000" pitchFamily="2" charset="2"/>
              <a:buChar char="§"/>
            </a:pPr>
            <a:r>
              <a:rPr lang="ar-SA" sz="1400" b="1" dirty="0" smtClean="0">
                <a:solidFill>
                  <a:srgbClr val="002060"/>
                </a:solidFill>
                <a:latin typeface="Alexandria ExtraBold" pitchFamily="2" charset="-78"/>
                <a:ea typeface="Calibri" panose="020F0502020204030204" pitchFamily="34" charset="0"/>
                <a:cs typeface="Alexandria ExtraBold" pitchFamily="2" charset="-78"/>
              </a:rPr>
              <a:t>خصائص الكتابة </a:t>
            </a:r>
            <a:r>
              <a:rPr lang="ar-SA" sz="1400" b="1" dirty="0">
                <a:solidFill>
                  <a:srgbClr val="002060"/>
                </a:solidFill>
                <a:latin typeface="Alexandria ExtraBold" pitchFamily="2" charset="-78"/>
                <a:ea typeface="Calibri" panose="020F0502020204030204" pitchFamily="34" charset="0"/>
                <a:cs typeface="Alexandria ExtraBold" pitchFamily="2" charset="-78"/>
              </a:rPr>
              <a:t>إلى منصات التواصل الاجتماعي </a:t>
            </a:r>
            <a:endParaRPr lang="ar-SA" sz="1400" b="1" dirty="0" smtClean="0">
              <a:solidFill>
                <a:srgbClr val="002060"/>
              </a:solidFill>
              <a:latin typeface="Alexandria ExtraBold" pitchFamily="2" charset="-78"/>
              <a:ea typeface="Calibri" panose="020F0502020204030204" pitchFamily="34" charset="0"/>
              <a:cs typeface="Alexandria ExtraBold" pitchFamily="2" charset="-78"/>
            </a:endParaRPr>
          </a:p>
          <a:p>
            <a:pPr marL="796925" lvl="0" indent="-163513" algn="r" rtl="1">
              <a:lnSpc>
                <a:spcPct val="150000"/>
              </a:lnSpc>
              <a:buFont typeface="Wingdings" panose="05000000000000000000" pitchFamily="2" charset="2"/>
              <a:buChar char="§"/>
            </a:pPr>
            <a:r>
              <a:rPr lang="ar-SA" sz="1400" b="1" dirty="0" smtClean="0">
                <a:solidFill>
                  <a:srgbClr val="002060"/>
                </a:solidFill>
                <a:latin typeface="Alexandria ExtraBold" pitchFamily="2" charset="-78"/>
                <a:ea typeface="Calibri" panose="020F0502020204030204" pitchFamily="34" charset="0"/>
                <a:cs typeface="Alexandria ExtraBold" pitchFamily="2" charset="-78"/>
              </a:rPr>
              <a:t>كاتب المقال في منصات التواصل الاجتماعي </a:t>
            </a:r>
          </a:p>
          <a:p>
            <a:pPr marL="796925" lvl="0" indent="-163513" algn="r" rtl="1">
              <a:lnSpc>
                <a:spcPct val="150000"/>
              </a:lnSpc>
              <a:buFont typeface="Wingdings" panose="05000000000000000000" pitchFamily="2" charset="2"/>
              <a:buChar char="§"/>
            </a:pPr>
            <a:r>
              <a:rPr lang="ar-SA" sz="1400" b="1" dirty="0" smtClean="0">
                <a:solidFill>
                  <a:srgbClr val="002060"/>
                </a:solidFill>
                <a:latin typeface="Alexandria ExtraBold" pitchFamily="2" charset="-78"/>
                <a:ea typeface="Calibri" panose="020F0502020204030204" pitchFamily="34" charset="0"/>
                <a:cs typeface="Alexandria ExtraBold" pitchFamily="2" charset="-78"/>
              </a:rPr>
              <a:t>خصائص الكتابة إلى "فيسبوك" و"إكس" و" انستجرام"</a:t>
            </a:r>
          </a:p>
          <a:p>
            <a:pPr marL="914400" indent="-222250" algn="r" rtl="1">
              <a:lnSpc>
                <a:spcPct val="150000"/>
              </a:lnSpc>
              <a:buFont typeface="Wingdings" panose="05000000000000000000" pitchFamily="2" charset="2"/>
              <a:buChar char="§"/>
            </a:pPr>
            <a:r>
              <a:rPr lang="ar-SA" sz="1400" b="1" dirty="0" smtClean="0">
                <a:solidFill>
                  <a:srgbClr val="002060"/>
                </a:solidFill>
                <a:latin typeface="Alexandria ExtraBold" pitchFamily="2" charset="-78"/>
                <a:ea typeface="Calibri" panose="020F0502020204030204" pitchFamily="34" charset="0"/>
                <a:cs typeface="Alexandria ExtraBold" pitchFamily="2" charset="-78"/>
              </a:rPr>
              <a:t>الهاشتاج والاختصار كأهم سمات الكتابة للمنصات</a:t>
            </a:r>
          </a:p>
          <a:p>
            <a:pPr marL="633413" indent="-293688" algn="r" rtl="1">
              <a:lnSpc>
                <a:spcPct val="150000"/>
              </a:lnSpc>
              <a:buFont typeface="Wingdings" panose="05000000000000000000" pitchFamily="2" charset="2"/>
              <a:buChar char="q"/>
              <a:tabLst>
                <a:tab pos="1146175" algn="l"/>
                <a:tab pos="1195388" algn="l"/>
              </a:tabLst>
            </a:pPr>
            <a:r>
              <a:rPr lang="ar-SA" sz="1400" b="1" dirty="0" smtClean="0">
                <a:solidFill>
                  <a:srgbClr val="002060"/>
                </a:solidFill>
                <a:latin typeface="Alexandria ExtraBold" pitchFamily="2" charset="-78"/>
                <a:ea typeface="Calibri" panose="020F0502020204030204" pitchFamily="34" charset="0"/>
                <a:cs typeface="Alexandria ExtraBold" pitchFamily="2" charset="-78"/>
              </a:rPr>
              <a:t>تطبيقات الذكاء الاصطناعي في الكتابة والتعبير</a:t>
            </a:r>
            <a:endParaRPr lang="ar-SA" sz="1400" b="1" dirty="0">
              <a:solidFill>
                <a:srgbClr val="002060"/>
              </a:solidFill>
              <a:latin typeface="Alexandria ExtraBold" pitchFamily="2" charset="-78"/>
              <a:ea typeface="Calibri" panose="020F0502020204030204" pitchFamily="34" charset="0"/>
              <a:cs typeface="Alexandria ExtraBold" pitchFamily="2" charset="-78"/>
            </a:endParaRPr>
          </a:p>
          <a:p>
            <a:pPr marL="796925" indent="-163513" algn="r" rtl="1">
              <a:lnSpc>
                <a:spcPct val="150000"/>
              </a:lnSpc>
              <a:buFont typeface="Wingdings" panose="05000000000000000000" pitchFamily="2" charset="2"/>
              <a:buChar char="§"/>
              <a:tabLst>
                <a:tab pos="855663" algn="l"/>
                <a:tab pos="914400" algn="l"/>
              </a:tabLst>
            </a:pPr>
            <a:r>
              <a:rPr lang="ar-SA" sz="1400" b="1" dirty="0" smtClean="0">
                <a:solidFill>
                  <a:srgbClr val="002060"/>
                </a:solidFill>
                <a:latin typeface="Alexandria ExtraBold" pitchFamily="2" charset="-78"/>
                <a:ea typeface="Calibri" panose="020F0502020204030204" pitchFamily="34" charset="0"/>
                <a:cs typeface="Alexandria ExtraBold" pitchFamily="2" charset="-78"/>
              </a:rPr>
              <a:t>تعريف الذكاء الاصطناعي وتطبيقاته</a:t>
            </a:r>
            <a:endParaRPr lang="en-US" sz="1400" b="1" dirty="0" smtClean="0">
              <a:solidFill>
                <a:srgbClr val="002060"/>
              </a:solidFill>
              <a:latin typeface="Alexandria ExtraBold" pitchFamily="2" charset="-78"/>
              <a:ea typeface="Calibri" panose="020F0502020204030204" pitchFamily="34" charset="0"/>
              <a:cs typeface="Alexandria ExtraBold" pitchFamily="2" charset="-78"/>
            </a:endParaRPr>
          </a:p>
          <a:p>
            <a:pPr marL="796925" indent="-163513" algn="r" rtl="1">
              <a:lnSpc>
                <a:spcPct val="150000"/>
              </a:lnSpc>
              <a:buFont typeface="Wingdings" panose="05000000000000000000" pitchFamily="2" charset="2"/>
              <a:buChar char="§"/>
              <a:tabLst>
                <a:tab pos="855663" algn="l"/>
                <a:tab pos="914400" algn="l"/>
              </a:tabLst>
            </a:pPr>
            <a:r>
              <a:rPr lang="ar-SA" sz="1400" b="1" dirty="0" smtClean="0">
                <a:solidFill>
                  <a:srgbClr val="002060"/>
                </a:solidFill>
                <a:latin typeface="Alexandria ExtraBold" pitchFamily="2" charset="-78"/>
                <a:ea typeface="Calibri" panose="020F0502020204030204" pitchFamily="34" charset="0"/>
                <a:cs typeface="Alexandria ExtraBold" pitchFamily="2" charset="-78"/>
              </a:rPr>
              <a:t>أهمية استخدامات الذكاء الاصطناعي في الكتابة للإعلام الرقمي</a:t>
            </a:r>
            <a:endParaRPr lang="ar-SA" sz="1400" b="1" dirty="0">
              <a:solidFill>
                <a:srgbClr val="002060"/>
              </a:solidFill>
              <a:latin typeface="Alexandria ExtraBold" pitchFamily="2" charset="-78"/>
              <a:ea typeface="Calibri" panose="020F0502020204030204" pitchFamily="34" charset="0"/>
              <a:cs typeface="Alexandria ExtraBold" pitchFamily="2" charset="-78"/>
            </a:endParaRPr>
          </a:p>
          <a:p>
            <a:pPr marL="796925" indent="-163513" algn="r" rtl="1">
              <a:lnSpc>
                <a:spcPct val="150000"/>
              </a:lnSpc>
              <a:buFont typeface="Wingdings" panose="05000000000000000000" pitchFamily="2" charset="2"/>
              <a:buChar char="§"/>
              <a:tabLst>
                <a:tab pos="855663" algn="l"/>
                <a:tab pos="914400" algn="l"/>
              </a:tabLst>
            </a:pPr>
            <a:r>
              <a:rPr lang="ar-SA" sz="1400" b="1" dirty="0" smtClean="0">
                <a:solidFill>
                  <a:srgbClr val="002060"/>
                </a:solidFill>
                <a:latin typeface="Alexandria ExtraBold" pitchFamily="2" charset="-78"/>
                <a:ea typeface="Calibri" panose="020F0502020204030204" pitchFamily="34" charset="0"/>
                <a:cs typeface="Alexandria ExtraBold" pitchFamily="2" charset="-78"/>
              </a:rPr>
              <a:t>أبرز تطبيقات الذكاء الاصطناعي المستخدمة لتعزيز كفاءة المحتوى.</a:t>
            </a:r>
            <a:endParaRPr lang="ar-SA" sz="1400" b="1" dirty="0">
              <a:solidFill>
                <a:srgbClr val="002060"/>
              </a:solidFill>
              <a:latin typeface="Alexandria ExtraBold" pitchFamily="2" charset="-78"/>
              <a:ea typeface="Calibri" panose="020F0502020204030204" pitchFamily="34" charset="0"/>
              <a:cs typeface="Alexandria ExtraBold" pitchFamily="2" charset="-78"/>
            </a:endParaRPr>
          </a:p>
          <a:p>
            <a:pPr marL="633413" lvl="0" indent="-342900" algn="r" rtl="1">
              <a:lnSpc>
                <a:spcPct val="150000"/>
              </a:lnSpc>
              <a:buFont typeface="Wingdings" panose="05000000000000000000" pitchFamily="2" charset="2"/>
              <a:buChar char="ü"/>
            </a:pPr>
            <a:r>
              <a:rPr lang="ar-EG" sz="1400" b="1" dirty="0" smtClean="0">
                <a:solidFill>
                  <a:srgbClr val="002060"/>
                </a:solidFill>
                <a:latin typeface="Alexandria ExtraBold" pitchFamily="2" charset="-78"/>
                <a:ea typeface="Calibri" panose="020F0502020204030204" pitchFamily="34" charset="0"/>
                <a:cs typeface="Alexandria ExtraBold" pitchFamily="2" charset="-78"/>
              </a:rPr>
              <a:t>خاتمة</a:t>
            </a:r>
            <a:endParaRPr lang="ar-SA" sz="1400" b="1" dirty="0">
              <a:solidFill>
                <a:srgbClr val="002060"/>
              </a:solidFill>
              <a:latin typeface="Alexandria ExtraBold" pitchFamily="2" charset="-78"/>
              <a:ea typeface="Calibri" panose="020F0502020204030204" pitchFamily="34" charset="0"/>
              <a:cs typeface="Alexandria ExtraBold" pitchFamily="2" charset="-78"/>
            </a:endParaRPr>
          </a:p>
          <a:p>
            <a:pPr marL="633413" indent="-342900" algn="r" rtl="1">
              <a:lnSpc>
                <a:spcPct val="150000"/>
              </a:lnSpc>
              <a:spcAft>
                <a:spcPts val="800"/>
              </a:spcAft>
              <a:buFont typeface="Wingdings" panose="05000000000000000000" pitchFamily="2" charset="2"/>
              <a:buChar char="ü"/>
            </a:pPr>
            <a:r>
              <a:rPr lang="ar-EG" sz="1400" b="1" dirty="0" smtClean="0">
                <a:solidFill>
                  <a:srgbClr val="002060"/>
                </a:solidFill>
                <a:latin typeface="Alexandria ExtraBold" pitchFamily="2" charset="-78"/>
                <a:ea typeface="Calibri" panose="020F0502020204030204" pitchFamily="34" charset="0"/>
                <a:cs typeface="Alexandria ExtraBold" pitchFamily="2" charset="-78"/>
              </a:rPr>
              <a:t>المراجع</a:t>
            </a:r>
            <a:endParaRPr lang="en-US" sz="1400" b="1" dirty="0">
              <a:solidFill>
                <a:srgbClr val="002060"/>
              </a:solidFill>
              <a:latin typeface="Alexandria ExtraBold" pitchFamily="2" charset="-78"/>
              <a:ea typeface="Calibri" panose="020F0502020204030204" pitchFamily="34" charset="0"/>
              <a:cs typeface="Alexandria ExtraBold" pitchFamily="2" charset="-78"/>
            </a:endParaRPr>
          </a:p>
        </p:txBody>
      </p:sp>
      <p:sp>
        <p:nvSpPr>
          <p:cNvPr id="12" name="Rectangle: Rounded Corners 11">
            <a:extLst>
              <a:ext uri="{FF2B5EF4-FFF2-40B4-BE49-F238E27FC236}">
                <a16:creationId xmlns:a16="http://schemas.microsoft.com/office/drawing/2014/main" id="{82DB72EC-5150-4CFA-8CC4-49C49CEDC14F}"/>
              </a:ext>
            </a:extLst>
          </p:cNvPr>
          <p:cNvSpPr/>
          <p:nvPr/>
        </p:nvSpPr>
        <p:spPr>
          <a:xfrm>
            <a:off x="9530454" y="689300"/>
            <a:ext cx="2084542" cy="661759"/>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SA" sz="2400" b="1" dirty="0" smtClean="0">
                <a:latin typeface="Alexandria SemiBold" pitchFamily="2" charset="-78"/>
                <a:cs typeface="Alexandria SemiBold" pitchFamily="2" charset="-78"/>
              </a:rPr>
              <a:t>الموضوعات</a:t>
            </a:r>
            <a:endParaRPr lang="ar-EG" sz="2400" b="1" dirty="0">
              <a:latin typeface="Alexandria SemiBold" pitchFamily="2" charset="-78"/>
              <a:cs typeface="Alexandria SemiBold" pitchFamily="2" charset="-78"/>
            </a:endParaRPr>
          </a:p>
        </p:txBody>
      </p:sp>
      <p:sp>
        <p:nvSpPr>
          <p:cNvPr id="13" name="TextBox 12">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5" name="TextBox 14">
            <a:extLst>
              <a:ext uri="{FF2B5EF4-FFF2-40B4-BE49-F238E27FC236}">
                <a16:creationId xmlns:a16="http://schemas.microsoft.com/office/drawing/2014/main" id="{183B5688-FE98-684A-8FDB-4023CCDDD82C}"/>
              </a:ext>
            </a:extLst>
          </p:cNvPr>
          <p:cNvSpPr txBox="1"/>
          <p:nvPr/>
        </p:nvSpPr>
        <p:spPr>
          <a:xfrm>
            <a:off x="7196897" y="520062"/>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307947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grpId="0" nodeType="withEffect">
                                  <p:stCondLst>
                                    <p:cond delay="25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1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672348" y="1633409"/>
            <a:ext cx="7521678" cy="4491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4207563" y="8582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426677" y="945196"/>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426677" y="112481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F9A80F9F-74DB-1D57-04E8-E20E92A09B0A}"/>
              </a:ext>
            </a:extLst>
          </p:cNvPr>
          <p:cNvSpPr txBox="1"/>
          <p:nvPr/>
        </p:nvSpPr>
        <p:spPr>
          <a:xfrm>
            <a:off x="8652297" y="1706561"/>
            <a:ext cx="2297813" cy="461024"/>
          </a:xfrm>
          <a:prstGeom prst="rect">
            <a:avLst/>
          </a:prstGeom>
          <a:solidFill>
            <a:srgbClr val="BDEEDD"/>
          </a:solid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البودكاست</a:t>
            </a:r>
            <a:endParaRPr lang="ar-SA" b="1" dirty="0">
              <a:solidFill>
                <a:srgbClr val="C00000"/>
              </a:solidFill>
              <a:latin typeface="Alexandria ExtraBold" pitchFamily="2" charset="-78"/>
              <a:cs typeface="Alexandria ExtraBold" pitchFamily="2" charset="-78"/>
            </a:endParaRPr>
          </a:p>
        </p:txBody>
      </p:sp>
      <p:sp>
        <p:nvSpPr>
          <p:cNvPr id="13" name="Rectangle 12"/>
          <p:cNvSpPr/>
          <p:nvPr/>
        </p:nvSpPr>
        <p:spPr>
          <a:xfrm>
            <a:off x="2107780" y="1189495"/>
            <a:ext cx="2031189" cy="369332"/>
          </a:xfrm>
          <a:prstGeom prst="rect">
            <a:avLst/>
          </a:prstGeom>
          <a:solidFill>
            <a:schemeClr val="accent4">
              <a:lumMod val="60000"/>
              <a:lumOff val="40000"/>
            </a:schemeClr>
          </a:solidFill>
        </p:spPr>
        <p:txBody>
          <a:bodyPr wrap="square">
            <a:spAutoFit/>
          </a:bodyPr>
          <a:lstStyle/>
          <a:p>
            <a:pPr algn="r">
              <a:lnSpc>
                <a:spcPct val="150000"/>
              </a:lnSpc>
            </a:pPr>
            <a:r>
              <a:rPr lang="ar-SA" sz="1200" dirty="0" smtClean="0">
                <a:solidFill>
                  <a:srgbClr val="0070C0"/>
                </a:solidFill>
                <a:latin typeface="Alexandria SemiBold" pitchFamily="2" charset="-78"/>
                <a:cs typeface="Alexandria SemiBold" pitchFamily="2" charset="-78"/>
              </a:rPr>
              <a:t>ملخص المحاضرة السابقة</a:t>
            </a:r>
            <a:endParaRPr lang="ar-SA" sz="1200" dirty="0">
              <a:solidFill>
                <a:srgbClr val="0070C0"/>
              </a:solidFill>
              <a:latin typeface="Alexandria SemiBold" pitchFamily="2" charset="-78"/>
              <a:cs typeface="Alexandria SemiBold" pitchFamily="2" charset="-78"/>
            </a:endParaRPr>
          </a:p>
        </p:txBody>
      </p:sp>
      <p:sp>
        <p:nvSpPr>
          <p:cNvPr id="14" name="TextBox 13">
            <a:extLst>
              <a:ext uri="{FF2B5EF4-FFF2-40B4-BE49-F238E27FC236}">
                <a16:creationId xmlns:a16="http://schemas.microsoft.com/office/drawing/2014/main" id="{F9A80F9F-74DB-1D57-04E8-E20E92A09B0A}"/>
              </a:ext>
            </a:extLst>
          </p:cNvPr>
          <p:cNvSpPr txBox="1"/>
          <p:nvPr/>
        </p:nvSpPr>
        <p:spPr>
          <a:xfrm>
            <a:off x="412956" y="4664724"/>
            <a:ext cx="6183156" cy="419987"/>
          </a:xfrm>
          <a:prstGeom prst="rect">
            <a:avLst/>
          </a:prstGeom>
          <a:noFill/>
          <a:effectLst>
            <a:reflection stA="45000" endPos="0" dir="5400000" sy="-100000" algn="bl" rotWithShape="0"/>
          </a:effectLst>
        </p:spPr>
        <p:txBody>
          <a:bodyPr wrap="square" rtlCol="0">
            <a:spAutoFit/>
          </a:bodyPr>
          <a:lstStyle/>
          <a:p>
            <a:pPr marL="631825" indent="-457200" algn="r" rtl="1">
              <a:lnSpc>
                <a:spcPct val="150000"/>
              </a:lnSpc>
              <a:buFont typeface="+mj-lt"/>
              <a:buAutoNum type="arabicPeriod" startAt="4"/>
            </a:pPr>
            <a:endParaRPr lang="en-US" sz="1600" dirty="0">
              <a:solidFill>
                <a:srgbClr val="000000"/>
              </a:solidFill>
              <a:latin typeface="Alexandria SemiBold" pitchFamily="2" charset="-78"/>
              <a:cs typeface="Alexandria SemiBold" pitchFamily="2" charset="-78"/>
            </a:endParaRPr>
          </a:p>
        </p:txBody>
      </p:sp>
      <p:sp>
        <p:nvSpPr>
          <p:cNvPr id="15" name="TextBox 14">
            <a:extLst>
              <a:ext uri="{FF2B5EF4-FFF2-40B4-BE49-F238E27FC236}">
                <a16:creationId xmlns:a16="http://schemas.microsoft.com/office/drawing/2014/main" id="{F9A80F9F-74DB-1D57-04E8-E20E92A09B0A}"/>
              </a:ext>
            </a:extLst>
          </p:cNvPr>
          <p:cNvSpPr txBox="1"/>
          <p:nvPr/>
        </p:nvSpPr>
        <p:spPr>
          <a:xfrm>
            <a:off x="3672348" y="2240737"/>
            <a:ext cx="7277763" cy="3831818"/>
          </a:xfrm>
          <a:prstGeom prst="rect">
            <a:avLst/>
          </a:prstGeom>
          <a:noFill/>
          <a:effectLst>
            <a:reflection stA="45000" endPos="0" dir="5400000" sy="-100000" algn="bl" rotWithShape="0"/>
          </a:effectLst>
        </p:spPr>
        <p:txBody>
          <a:bodyPr wrap="square" rtlCol="0">
            <a:spAutoFit/>
          </a:bodyPr>
          <a:lstStyle/>
          <a:p>
            <a:pPr marL="174625" algn="r" rtl="1">
              <a:lnSpc>
                <a:spcPct val="150000"/>
              </a:lnSpc>
            </a:pPr>
            <a:r>
              <a:rPr lang="ar-SA" dirty="0">
                <a:latin typeface="Alexandria SemiBold" pitchFamily="2" charset="-78"/>
                <a:cs typeface="Alexandria SemiBold" pitchFamily="2" charset="-78"/>
              </a:rPr>
              <a:t>يعد البودكاست من أهم وسائل الاتصال الحديثة التي تتيح للأفراد والشركات والمؤسسات إيصال رسالتهم ومحتواهم إلى جمهور عريض في جميع أنحاء العالم.</a:t>
            </a:r>
          </a:p>
          <a:p>
            <a:pPr algn="r" rtl="1">
              <a:lnSpc>
                <a:spcPct val="150000"/>
              </a:lnSpc>
            </a:pPr>
            <a:r>
              <a:rPr lang="ar-SA" dirty="0">
                <a:latin typeface="Alexandria SemiBold" pitchFamily="2" charset="-78"/>
                <a:cs typeface="Alexandria SemiBold" pitchFamily="2" charset="-78"/>
              </a:rPr>
              <a:t>  التدوين الصوتي " البودكاست" هو استخدام سلسلة وسائط متعددة، أو حلقات صوتية أو مرئية يمكن الاشتراك بها أو متابعتها بحيث يتم تبليغ المشترك عند نشر أي تحديث، ويمكن للمشترك تحميل الحلقة، والاستماع لها، أو مشاهدتها بدون الحاجة للاتصال بالإنترنت، كما يمكنه المتابعة والاستماع مباشرة بدون تحميل الحلقة. </a:t>
            </a:r>
          </a:p>
        </p:txBody>
      </p:sp>
      <p:pic>
        <p:nvPicPr>
          <p:cNvPr id="16" name="Picture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761788"/>
            <a:ext cx="6648073" cy="4930953"/>
          </a:xfrm>
          <a:prstGeom prst="rect">
            <a:avLst/>
          </a:prstGeom>
        </p:spPr>
      </p:pic>
    </p:spTree>
    <p:extLst>
      <p:ext uri="{BB962C8B-B14F-4D97-AF65-F5344CB8AC3E}">
        <p14:creationId xmlns:p14="http://schemas.microsoft.com/office/powerpoint/2010/main" val="35236546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60090" y="1726429"/>
            <a:ext cx="9733936" cy="43986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4207563" y="8582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426677" y="945196"/>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426677" y="112481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F9A80F9F-74DB-1D57-04E8-E20E92A09B0A}"/>
              </a:ext>
            </a:extLst>
          </p:cNvPr>
          <p:cNvSpPr txBox="1"/>
          <p:nvPr/>
        </p:nvSpPr>
        <p:spPr>
          <a:xfrm>
            <a:off x="5641515" y="1162598"/>
            <a:ext cx="3010782" cy="461024"/>
          </a:xfrm>
          <a:prstGeom prst="rect">
            <a:avLst/>
          </a:prstGeom>
          <a:solidFill>
            <a:srgbClr val="BDEEDD"/>
          </a:solid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خصائص البودكاست</a:t>
            </a:r>
            <a:endParaRPr lang="ar-SA" b="1" dirty="0">
              <a:solidFill>
                <a:srgbClr val="C00000"/>
              </a:solidFill>
              <a:latin typeface="Alexandria ExtraBold" pitchFamily="2" charset="-78"/>
              <a:cs typeface="Alexandria ExtraBold" pitchFamily="2" charset="-78"/>
            </a:endParaRPr>
          </a:p>
        </p:txBody>
      </p:sp>
      <p:sp>
        <p:nvSpPr>
          <p:cNvPr id="13" name="Rectangle 12"/>
          <p:cNvSpPr/>
          <p:nvPr/>
        </p:nvSpPr>
        <p:spPr>
          <a:xfrm>
            <a:off x="2122528" y="1248487"/>
            <a:ext cx="2031189" cy="369332"/>
          </a:xfrm>
          <a:prstGeom prst="rect">
            <a:avLst/>
          </a:prstGeom>
          <a:solidFill>
            <a:schemeClr val="accent4">
              <a:lumMod val="60000"/>
              <a:lumOff val="40000"/>
            </a:schemeClr>
          </a:solidFill>
        </p:spPr>
        <p:txBody>
          <a:bodyPr wrap="square">
            <a:spAutoFit/>
          </a:bodyPr>
          <a:lstStyle/>
          <a:p>
            <a:pPr algn="r">
              <a:lnSpc>
                <a:spcPct val="150000"/>
              </a:lnSpc>
            </a:pPr>
            <a:r>
              <a:rPr lang="ar-SA" sz="1200" dirty="0" smtClean="0">
                <a:solidFill>
                  <a:srgbClr val="0070C0"/>
                </a:solidFill>
                <a:latin typeface="Alexandria SemiBold" pitchFamily="2" charset="-78"/>
                <a:cs typeface="Alexandria SemiBold" pitchFamily="2" charset="-78"/>
              </a:rPr>
              <a:t>ملخص المحاضرة السابقة</a:t>
            </a:r>
            <a:endParaRPr lang="ar-SA" sz="1200" dirty="0">
              <a:solidFill>
                <a:srgbClr val="0070C0"/>
              </a:solidFill>
              <a:latin typeface="Alexandria SemiBold" pitchFamily="2" charset="-78"/>
              <a:cs typeface="Alexandria SemiBold" pitchFamily="2" charset="-78"/>
            </a:endParaRPr>
          </a:p>
        </p:txBody>
      </p:sp>
      <p:sp>
        <p:nvSpPr>
          <p:cNvPr id="14" name="TextBox 13">
            <a:extLst>
              <a:ext uri="{FF2B5EF4-FFF2-40B4-BE49-F238E27FC236}">
                <a16:creationId xmlns:a16="http://schemas.microsoft.com/office/drawing/2014/main" id="{F9A80F9F-74DB-1D57-04E8-E20E92A09B0A}"/>
              </a:ext>
            </a:extLst>
          </p:cNvPr>
          <p:cNvSpPr txBox="1"/>
          <p:nvPr/>
        </p:nvSpPr>
        <p:spPr>
          <a:xfrm>
            <a:off x="412956" y="4664724"/>
            <a:ext cx="6183156" cy="419987"/>
          </a:xfrm>
          <a:prstGeom prst="rect">
            <a:avLst/>
          </a:prstGeom>
          <a:noFill/>
          <a:effectLst>
            <a:reflection stA="45000" endPos="0" dir="5400000" sy="-100000" algn="bl" rotWithShape="0"/>
          </a:effectLst>
        </p:spPr>
        <p:txBody>
          <a:bodyPr wrap="square" rtlCol="0">
            <a:spAutoFit/>
          </a:bodyPr>
          <a:lstStyle/>
          <a:p>
            <a:pPr marL="631825" indent="-457200" algn="r" rtl="1">
              <a:lnSpc>
                <a:spcPct val="150000"/>
              </a:lnSpc>
              <a:buFont typeface="+mj-lt"/>
              <a:buAutoNum type="arabicPeriod" startAt="4"/>
            </a:pPr>
            <a:endParaRPr lang="en-US" sz="1600" dirty="0">
              <a:solidFill>
                <a:srgbClr val="000000"/>
              </a:solidFill>
              <a:latin typeface="Alexandria SemiBold" pitchFamily="2" charset="-78"/>
              <a:cs typeface="Alexandria SemiBold" pitchFamily="2" charset="-78"/>
            </a:endParaRPr>
          </a:p>
        </p:txBody>
      </p:sp>
      <p:sp>
        <p:nvSpPr>
          <p:cNvPr id="15" name="TextBox 14">
            <a:extLst>
              <a:ext uri="{FF2B5EF4-FFF2-40B4-BE49-F238E27FC236}">
                <a16:creationId xmlns:a16="http://schemas.microsoft.com/office/drawing/2014/main" id="{F9A80F9F-74DB-1D57-04E8-E20E92A09B0A}"/>
              </a:ext>
            </a:extLst>
          </p:cNvPr>
          <p:cNvSpPr txBox="1"/>
          <p:nvPr/>
        </p:nvSpPr>
        <p:spPr>
          <a:xfrm>
            <a:off x="1460090" y="2080244"/>
            <a:ext cx="9733936" cy="3831818"/>
          </a:xfrm>
          <a:prstGeom prst="rect">
            <a:avLst/>
          </a:prstGeom>
          <a:noFill/>
          <a:effectLst>
            <a:reflection stA="45000" endPos="0" dir="5400000" sy="-100000" algn="bl" rotWithShape="0"/>
          </a:effectLst>
        </p:spPr>
        <p:txBody>
          <a:bodyPr wrap="square" rtlCol="0">
            <a:spAutoFit/>
          </a:bodyPr>
          <a:lstStyle/>
          <a:p>
            <a:pPr marL="517525" indent="-342900" algn="r" rtl="1">
              <a:lnSpc>
                <a:spcPct val="150000"/>
              </a:lnSpc>
              <a:buFont typeface="+mj-lt"/>
              <a:buAutoNum type="arabicPeriod"/>
            </a:pPr>
            <a:r>
              <a:rPr lang="ar-SA" dirty="0">
                <a:solidFill>
                  <a:srgbClr val="C00000"/>
                </a:solidFill>
                <a:latin typeface="Alexandria SemiBold" pitchFamily="2" charset="-78"/>
                <a:cs typeface="Alexandria SemiBold" pitchFamily="2" charset="-78"/>
              </a:rPr>
              <a:t>التوزيع الرقمي:</a:t>
            </a:r>
            <a:r>
              <a:rPr lang="ar-SA" dirty="0">
                <a:latin typeface="Alexandria SemiBold" pitchFamily="2" charset="-78"/>
                <a:cs typeface="Alexandria SemiBold" pitchFamily="2" charset="-78"/>
              </a:rPr>
              <a:t> يتم إنشاء البودكاست واستضافته رقمياً على منصات متخصصة، ليتمكن المستمعون من تحميل حلقاته أو الاستماع إليها عبر الإنترنت. </a:t>
            </a:r>
          </a:p>
          <a:p>
            <a:pPr marL="517525" indent="-342900" algn="r" rtl="1">
              <a:lnSpc>
                <a:spcPct val="150000"/>
              </a:lnSpc>
              <a:buFont typeface="+mj-lt"/>
              <a:buAutoNum type="arabicPeriod"/>
            </a:pPr>
            <a:r>
              <a:rPr lang="ar-SA" dirty="0">
                <a:solidFill>
                  <a:srgbClr val="C00000"/>
                </a:solidFill>
                <a:latin typeface="Alexandria SemiBold" pitchFamily="2" charset="-78"/>
                <a:cs typeface="Alexandria SemiBold" pitchFamily="2" charset="-78"/>
              </a:rPr>
              <a:t>محتوى صوتي:</a:t>
            </a:r>
            <a:r>
              <a:rPr lang="ar-SA" dirty="0">
                <a:latin typeface="Alexandria SemiBold" pitchFamily="2" charset="-78"/>
                <a:cs typeface="Alexandria SemiBold" pitchFamily="2" charset="-78"/>
              </a:rPr>
              <a:t> البودكاست </a:t>
            </a:r>
            <a:r>
              <a:rPr lang="ar-SA" dirty="0" smtClean="0">
                <a:latin typeface="Alexandria SemiBold" pitchFamily="2" charset="-78"/>
                <a:cs typeface="Alexandria SemiBold" pitchFamily="2" charset="-78"/>
              </a:rPr>
              <a:t>هو محتوى </a:t>
            </a:r>
            <a:r>
              <a:rPr lang="ar-SA" dirty="0">
                <a:latin typeface="Alexandria SemiBold" pitchFamily="2" charset="-78"/>
                <a:cs typeface="Alexandria SemiBold" pitchFamily="2" charset="-78"/>
              </a:rPr>
              <a:t>صوتي تم تسجيله ونشره رقميًا عبر الإنترنت.</a:t>
            </a:r>
          </a:p>
          <a:p>
            <a:pPr marL="517525" indent="-342900" algn="r" rtl="1">
              <a:lnSpc>
                <a:spcPct val="150000"/>
              </a:lnSpc>
              <a:buFont typeface="+mj-lt"/>
              <a:buAutoNum type="arabicPeriod"/>
            </a:pPr>
            <a:r>
              <a:rPr lang="ar-SA" dirty="0">
                <a:solidFill>
                  <a:srgbClr val="C00000"/>
                </a:solidFill>
                <a:latin typeface="Alexandria SemiBold" pitchFamily="2" charset="-78"/>
                <a:cs typeface="Alexandria SemiBold" pitchFamily="2" charset="-78"/>
              </a:rPr>
              <a:t>التخصص والتنوع:</a:t>
            </a: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يُغطي </a:t>
            </a:r>
            <a:r>
              <a:rPr lang="ar-SA" dirty="0">
                <a:latin typeface="Alexandria SemiBold" pitchFamily="2" charset="-78"/>
                <a:cs typeface="Alexandria SemiBold" pitchFamily="2" charset="-78"/>
              </a:rPr>
              <a:t>مجموعة واسعة من الموضوعات، كما يُمكن للمستمعين العثور على محتوى متخصص يناسب اهتماماتهم.</a:t>
            </a:r>
          </a:p>
          <a:p>
            <a:pPr marL="517525" indent="-342900" algn="r" rtl="1">
              <a:lnSpc>
                <a:spcPct val="150000"/>
              </a:lnSpc>
              <a:buFont typeface="+mj-lt"/>
              <a:buAutoNum type="arabicPeriod" startAt="4"/>
            </a:pPr>
            <a:r>
              <a:rPr lang="ar-SA" dirty="0">
                <a:solidFill>
                  <a:srgbClr val="C00000"/>
                </a:solidFill>
                <a:latin typeface="Alexandria SemiBold" pitchFamily="2" charset="-78"/>
                <a:cs typeface="Alexandria SemiBold" pitchFamily="2" charset="-78"/>
              </a:rPr>
              <a:t>الاشتراك والتحديث التلقائي: </a:t>
            </a:r>
            <a:r>
              <a:rPr lang="ar-SA" dirty="0" smtClean="0">
                <a:latin typeface="Alexandria SemiBold" pitchFamily="2" charset="-78"/>
                <a:cs typeface="Alexandria SemiBold" pitchFamily="2" charset="-78"/>
              </a:rPr>
              <a:t>يمكيتم الاشتراك </a:t>
            </a:r>
            <a:r>
              <a:rPr lang="ar-SA" dirty="0">
                <a:latin typeface="Alexandria SemiBold" pitchFamily="2" charset="-78"/>
                <a:cs typeface="Alexandria SemiBold" pitchFamily="2" charset="-78"/>
              </a:rPr>
              <a:t>في البودكاست </a:t>
            </a:r>
            <a:r>
              <a:rPr lang="ar-SA" dirty="0" smtClean="0">
                <a:latin typeface="Alexandria SemiBold" pitchFamily="2" charset="-78"/>
                <a:cs typeface="Alexandria SemiBold" pitchFamily="2" charset="-78"/>
              </a:rPr>
              <a:t>عبر </a:t>
            </a:r>
            <a:r>
              <a:rPr lang="ar-SA" dirty="0">
                <a:latin typeface="Alexandria SemiBold" pitchFamily="2" charset="-78"/>
                <a:cs typeface="Alexandria SemiBold" pitchFamily="2" charset="-78"/>
              </a:rPr>
              <a:t>تطبيقات </a:t>
            </a:r>
            <a:r>
              <a:rPr lang="ar-SA" dirty="0" smtClean="0">
                <a:latin typeface="Alexandria SemiBold" pitchFamily="2" charset="-78"/>
                <a:cs typeface="Alexandria SemiBold" pitchFamily="2" charset="-78"/>
              </a:rPr>
              <a:t>البودكاست  </a:t>
            </a:r>
            <a:r>
              <a:rPr lang="ar-SA" dirty="0">
                <a:latin typeface="Alexandria SemiBold" pitchFamily="2" charset="-78"/>
                <a:cs typeface="Alexandria SemiBold" pitchFamily="2" charset="-78"/>
              </a:rPr>
              <a:t>أو منصات التوزيع .</a:t>
            </a:r>
          </a:p>
          <a:p>
            <a:pPr marL="517525" indent="-342900" algn="r" rtl="1">
              <a:lnSpc>
                <a:spcPct val="150000"/>
              </a:lnSpc>
              <a:buFont typeface="+mj-lt"/>
              <a:buAutoNum type="arabicPeriod" startAt="4"/>
            </a:pPr>
            <a:r>
              <a:rPr lang="ar-SA" dirty="0">
                <a:solidFill>
                  <a:srgbClr val="C00000"/>
                </a:solidFill>
                <a:latin typeface="Alexandria SemiBold" pitchFamily="2" charset="-78"/>
                <a:cs typeface="Alexandria SemiBold" pitchFamily="2" charset="-78"/>
              </a:rPr>
              <a:t>المرونة:</a:t>
            </a:r>
            <a:r>
              <a:rPr lang="ar-SA" dirty="0">
                <a:latin typeface="Alexandria SemiBold" pitchFamily="2" charset="-78"/>
                <a:cs typeface="Alexandria SemiBold" pitchFamily="2" charset="-78"/>
              </a:rPr>
              <a:t> يتميز بأنه يمكن الاستماع إليه في أي </a:t>
            </a:r>
            <a:r>
              <a:rPr lang="ar-SA">
                <a:latin typeface="Alexandria SemiBold" pitchFamily="2" charset="-78"/>
                <a:cs typeface="Alexandria SemiBold" pitchFamily="2" charset="-78"/>
              </a:rPr>
              <a:t>وقت </a:t>
            </a:r>
            <a:r>
              <a:rPr lang="ar-SA" smtClean="0">
                <a:latin typeface="Alexandria SemiBold" pitchFamily="2" charset="-78"/>
                <a:cs typeface="Alexandria SemiBold" pitchFamily="2" charset="-78"/>
              </a:rPr>
              <a:t>وفي أي </a:t>
            </a:r>
            <a:r>
              <a:rPr lang="ar-SA">
                <a:latin typeface="Alexandria SemiBold" pitchFamily="2" charset="-78"/>
                <a:cs typeface="Alexandria SemiBold" pitchFamily="2" charset="-78"/>
              </a:rPr>
              <a:t>مكان </a:t>
            </a:r>
            <a:r>
              <a:rPr lang="ar-SA" smtClean="0">
                <a:latin typeface="Alexandria SemiBold" pitchFamily="2" charset="-78"/>
                <a:cs typeface="Alexandria SemiBold" pitchFamily="2" charset="-78"/>
              </a:rPr>
              <a:t>.</a:t>
            </a:r>
            <a:endParaRPr lang="ar-SA" dirty="0">
              <a:latin typeface="Alexandria SemiBold" pitchFamily="2" charset="-78"/>
              <a:cs typeface="Alexandria SemiBold" pitchFamily="2" charset="-78"/>
            </a:endParaRPr>
          </a:p>
          <a:p>
            <a:pPr marL="517525" indent="-342900" algn="r" rtl="1">
              <a:lnSpc>
                <a:spcPct val="150000"/>
              </a:lnSpc>
              <a:buFont typeface="+mj-lt"/>
              <a:buAutoNum type="arabicPeriod" startAt="4"/>
            </a:pPr>
            <a:r>
              <a:rPr lang="ar-SA" dirty="0">
                <a:solidFill>
                  <a:srgbClr val="C00000"/>
                </a:solidFill>
                <a:latin typeface="Alexandria SemiBold" pitchFamily="2" charset="-78"/>
                <a:cs typeface="Alexandria SemiBold" pitchFamily="2" charset="-78"/>
              </a:rPr>
              <a:t>التفاعلية والمشاركة:</a:t>
            </a:r>
            <a:r>
              <a:rPr lang="ar-SA" dirty="0">
                <a:latin typeface="Alexandria SemiBold" pitchFamily="2" charset="-78"/>
                <a:cs typeface="Alexandria SemiBold" pitchFamily="2" charset="-78"/>
              </a:rPr>
              <a:t> يمكن للمستمعين المشاركة في البودكاست عبر </a:t>
            </a:r>
            <a:r>
              <a:rPr lang="ar-SA" dirty="0" smtClean="0">
                <a:latin typeface="Alexandria SemiBold" pitchFamily="2" charset="-78"/>
                <a:cs typeface="Alexandria SemiBold" pitchFamily="2" charset="-78"/>
              </a:rPr>
              <a:t>التعليقات.</a:t>
            </a:r>
            <a:endParaRPr lang="ar-SA" dirty="0">
              <a:solidFill>
                <a:schemeClr val="accent1"/>
              </a:solidFill>
              <a:latin typeface="Alexandria SemiBold" pitchFamily="2" charset="-78"/>
              <a:cs typeface="Alexandria SemiBold" pitchFamily="2" charset="-78"/>
            </a:endParaRPr>
          </a:p>
        </p:txBody>
      </p:sp>
      <p:pic>
        <p:nvPicPr>
          <p:cNvPr id="17" name="Picture 16"/>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81411" t="56559"/>
          <a:stretch/>
        </p:blipFill>
        <p:spPr>
          <a:xfrm>
            <a:off x="-1" y="4868998"/>
            <a:ext cx="1602325" cy="2035354"/>
          </a:xfrm>
          <a:prstGeom prst="rect">
            <a:avLst/>
          </a:prstGeom>
        </p:spPr>
      </p:pic>
      <p:pic>
        <p:nvPicPr>
          <p:cNvPr id="18" name="Picture 1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89935" y="5274924"/>
            <a:ext cx="8426192" cy="5744658"/>
          </a:xfrm>
          <a:prstGeom prst="rect">
            <a:avLst/>
          </a:prstGeom>
        </p:spPr>
      </p:pic>
    </p:spTree>
    <p:extLst>
      <p:ext uri="{BB962C8B-B14F-4D97-AF65-F5344CB8AC3E}">
        <p14:creationId xmlns:p14="http://schemas.microsoft.com/office/powerpoint/2010/main" val="2481110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24">
            <a:extLst>
              <a:ext uri="{FF2B5EF4-FFF2-40B4-BE49-F238E27FC236}">
                <a16:creationId xmlns:a16="http://schemas.microsoft.com/office/drawing/2014/main" id="{2BC869EB-5623-4AA1-9123-4AF9DF916049}"/>
              </a:ext>
            </a:extLst>
          </p:cNvPr>
          <p:cNvSpPr/>
          <p:nvPr/>
        </p:nvSpPr>
        <p:spPr>
          <a:xfrm>
            <a:off x="1784555" y="1714655"/>
            <a:ext cx="9129251" cy="43321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mtClean="0"/>
              <a:t>جموعة تت</a:t>
            </a:r>
            <a:endParaRPr lang="en-US" dirty="0"/>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575684" y="320603"/>
            <a:ext cx="2305141" cy="1076343"/>
          </a:xfrm>
          <a:prstGeom prst="rect">
            <a:avLst/>
          </a:prstGeom>
        </p:spPr>
      </p:pic>
      <p:sp>
        <p:nvSpPr>
          <p:cNvPr id="15" name="Rectangle 14"/>
          <p:cNvSpPr/>
          <p:nvPr/>
        </p:nvSpPr>
        <p:spPr>
          <a:xfrm>
            <a:off x="1527739" y="1262103"/>
            <a:ext cx="2031189" cy="369332"/>
          </a:xfrm>
          <a:prstGeom prst="rect">
            <a:avLst/>
          </a:prstGeom>
          <a:solidFill>
            <a:schemeClr val="accent4">
              <a:lumMod val="60000"/>
              <a:lumOff val="40000"/>
            </a:schemeClr>
          </a:solidFill>
        </p:spPr>
        <p:txBody>
          <a:bodyPr wrap="square">
            <a:spAutoFit/>
          </a:bodyPr>
          <a:lstStyle/>
          <a:p>
            <a:pPr algn="r">
              <a:lnSpc>
                <a:spcPct val="150000"/>
              </a:lnSpc>
            </a:pPr>
            <a:r>
              <a:rPr lang="ar-SA" sz="1200" dirty="0" smtClean="0">
                <a:solidFill>
                  <a:srgbClr val="0070C0"/>
                </a:solidFill>
                <a:latin typeface="Alexandria SemiBold" pitchFamily="2" charset="-78"/>
                <a:cs typeface="Alexandria SemiBold" pitchFamily="2" charset="-78"/>
              </a:rPr>
              <a:t>ملخص المحاضرة السابقة</a:t>
            </a:r>
            <a:endParaRPr lang="ar-SA" sz="1200" dirty="0">
              <a:solidFill>
                <a:srgbClr val="0070C0"/>
              </a:solidFill>
              <a:latin typeface="Alexandria SemiBold" pitchFamily="2" charset="-78"/>
              <a:cs typeface="Alexandria SemiBold" pitchFamily="2" charset="-78"/>
            </a:endParaRPr>
          </a:p>
        </p:txBody>
      </p:sp>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17290" y="1843549"/>
            <a:ext cx="8914073" cy="4085304"/>
          </a:xfrm>
          <a:prstGeom prst="rect">
            <a:avLst/>
          </a:prstGeom>
        </p:spPr>
      </p:pic>
      <p:sp>
        <p:nvSpPr>
          <p:cNvPr id="11" name="Rectangle 10">
            <a:extLst>
              <a:ext uri="{FF2B5EF4-FFF2-40B4-BE49-F238E27FC236}">
                <a16:creationId xmlns:a16="http://schemas.microsoft.com/office/drawing/2014/main" id="{5A075604-73CD-4507-8013-424F369DFDEB}"/>
              </a:ext>
            </a:extLst>
          </p:cNvPr>
          <p:cNvSpPr/>
          <p:nvPr/>
        </p:nvSpPr>
        <p:spPr>
          <a:xfrm>
            <a:off x="3596300" y="116297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8" name="TextBox 17">
            <a:extLst>
              <a:ext uri="{FF2B5EF4-FFF2-40B4-BE49-F238E27FC236}">
                <a16:creationId xmlns:a16="http://schemas.microsoft.com/office/drawing/2014/main" id="{F9A80F9F-74DB-1D57-04E8-E20E92A09B0A}"/>
              </a:ext>
            </a:extLst>
          </p:cNvPr>
          <p:cNvSpPr txBox="1"/>
          <p:nvPr/>
        </p:nvSpPr>
        <p:spPr>
          <a:xfrm>
            <a:off x="5153189" y="1793433"/>
            <a:ext cx="2546647" cy="553998"/>
          </a:xfrm>
          <a:prstGeom prst="rect">
            <a:avLst/>
          </a:prstGeom>
          <a:solidFill>
            <a:srgbClr val="BDEEDD"/>
          </a:solidFill>
          <a:effectLst>
            <a:reflection stA="45000" endPos="0" dir="5400000" sy="-100000" algn="bl" rotWithShape="0"/>
          </a:effectLst>
        </p:spPr>
        <p:txBody>
          <a:bodyPr wrap="square" rtlCol="0">
            <a:spAutoFit/>
          </a:bodyPr>
          <a:lstStyle/>
          <a:p>
            <a:pPr algn="ctr">
              <a:lnSpc>
                <a:spcPct val="150000"/>
              </a:lnSpc>
            </a:pPr>
            <a:r>
              <a:rPr lang="ar-SA" sz="2000" b="1" dirty="0" smtClean="0">
                <a:solidFill>
                  <a:srgbClr val="C00000"/>
                </a:solidFill>
                <a:latin typeface="Alexandria ExtraBold" pitchFamily="2" charset="-78"/>
                <a:cs typeface="Alexandria ExtraBold" pitchFamily="2" charset="-78"/>
              </a:rPr>
              <a:t>مُقدم البودكاست</a:t>
            </a:r>
            <a:endParaRPr lang="ar-SA" sz="2000" b="1" dirty="0">
              <a:solidFill>
                <a:srgbClr val="C00000"/>
              </a:solidFill>
              <a:latin typeface="Alexandria ExtraBold" pitchFamily="2" charset="-78"/>
              <a:cs typeface="Alexandria ExtraBold" pitchFamily="2" charset="-78"/>
            </a:endParaRPr>
          </a:p>
        </p:txBody>
      </p:sp>
      <p:sp>
        <p:nvSpPr>
          <p:cNvPr id="43" name="TextBox 42">
            <a:extLst>
              <a:ext uri="{FF2B5EF4-FFF2-40B4-BE49-F238E27FC236}">
                <a16:creationId xmlns:a16="http://schemas.microsoft.com/office/drawing/2014/main" id="{183B5688-FE98-684A-8FDB-4023CCDDD82C}"/>
              </a:ext>
            </a:extLst>
          </p:cNvPr>
          <p:cNvSpPr txBox="1"/>
          <p:nvPr/>
        </p:nvSpPr>
        <p:spPr>
          <a:xfrm>
            <a:off x="3670655" y="1377935"/>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3696123" y="1198173"/>
            <a:ext cx="917148" cy="338554"/>
          </a:xfrm>
          <a:prstGeom prst="rect">
            <a:avLst/>
          </a:prstGeom>
          <a:noFill/>
        </p:spPr>
        <p:txBody>
          <a:bodyPr wrap="square" rtlCol="0">
            <a:spAutoFit/>
          </a:bodyPr>
          <a:lstStyle/>
          <a:p>
            <a:pPr algn="ctr"/>
            <a:r>
              <a:rPr lang="en-US" sz="1600" b="1" dirty="0" smtClean="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17" name="Picture 16"/>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39107" r="33973" b="63333"/>
          <a:stretch/>
        </p:blipFill>
        <p:spPr>
          <a:xfrm flipH="1">
            <a:off x="-412958" y="1536726"/>
            <a:ext cx="3397111" cy="3035273"/>
          </a:xfrm>
          <a:prstGeom prst="rect">
            <a:avLst/>
          </a:prstGeom>
        </p:spPr>
      </p:pic>
    </p:spTree>
    <p:extLst>
      <p:ext uri="{BB962C8B-B14F-4D97-AF65-F5344CB8AC3E}">
        <p14:creationId xmlns:p14="http://schemas.microsoft.com/office/powerpoint/2010/main" val="141186798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666568" y="1434373"/>
            <a:ext cx="9249051" cy="48582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smtClean="0"/>
              <a:t>جموعة تت</a:t>
            </a:r>
            <a:endParaRPr lang="en-US" dirty="0"/>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3" name="Rectangle 12"/>
          <p:cNvSpPr/>
          <p:nvPr/>
        </p:nvSpPr>
        <p:spPr>
          <a:xfrm>
            <a:off x="609783" y="1000115"/>
            <a:ext cx="2031189" cy="369332"/>
          </a:xfrm>
          <a:prstGeom prst="rect">
            <a:avLst/>
          </a:prstGeom>
          <a:solidFill>
            <a:schemeClr val="accent4">
              <a:lumMod val="60000"/>
              <a:lumOff val="40000"/>
            </a:schemeClr>
          </a:solidFill>
        </p:spPr>
        <p:txBody>
          <a:bodyPr wrap="square">
            <a:spAutoFit/>
          </a:bodyPr>
          <a:lstStyle/>
          <a:p>
            <a:pPr algn="r">
              <a:lnSpc>
                <a:spcPct val="150000"/>
              </a:lnSpc>
            </a:pPr>
            <a:r>
              <a:rPr lang="ar-SA" sz="1200" dirty="0" smtClean="0">
                <a:solidFill>
                  <a:srgbClr val="0070C0"/>
                </a:solidFill>
                <a:latin typeface="Alexandria SemiBold" pitchFamily="2" charset="-78"/>
                <a:cs typeface="Alexandria SemiBold" pitchFamily="2" charset="-78"/>
              </a:rPr>
              <a:t>ملخص المحاضرة السابقة</a:t>
            </a:r>
            <a:endParaRPr lang="ar-SA" sz="1200" dirty="0">
              <a:solidFill>
                <a:srgbClr val="0070C0"/>
              </a:solidFill>
              <a:latin typeface="Alexandria SemiBold" pitchFamily="2" charset="-78"/>
              <a:cs typeface="Alexandria SemiBold" pitchFamily="2" charset="-78"/>
            </a:endParaRPr>
          </a:p>
        </p:txBody>
      </p: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826930" y="1542407"/>
            <a:ext cx="8909895" cy="4661158"/>
          </a:xfrm>
          <a:prstGeom prst="rect">
            <a:avLst/>
          </a:prstGeom>
        </p:spPr>
      </p:pic>
      <p:sp>
        <p:nvSpPr>
          <p:cNvPr id="5" name="Rectangle 4">
            <a:extLst>
              <a:ext uri="{FF2B5EF4-FFF2-40B4-BE49-F238E27FC236}">
                <a16:creationId xmlns:a16="http://schemas.microsoft.com/office/drawing/2014/main" id="{3985EAE6-BFA6-766D-A032-077E4DCB399E}"/>
              </a:ext>
            </a:extLst>
          </p:cNvPr>
          <p:cNvSpPr/>
          <p:nvPr/>
        </p:nvSpPr>
        <p:spPr>
          <a:xfrm>
            <a:off x="2662477" y="54616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6083F8E2-699C-9C01-0329-7C9299434C08}"/>
              </a:ext>
            </a:extLst>
          </p:cNvPr>
          <p:cNvSpPr txBox="1"/>
          <p:nvPr/>
        </p:nvSpPr>
        <p:spPr>
          <a:xfrm>
            <a:off x="7359446" y="1551990"/>
            <a:ext cx="3043261" cy="646331"/>
          </a:xfrm>
          <a:prstGeom prst="rect">
            <a:avLst/>
          </a:prstGeom>
          <a:noFill/>
        </p:spPr>
        <p:txBody>
          <a:bodyPr wrap="square" rtlCol="0">
            <a:spAutoFit/>
          </a:bodyPr>
          <a:lstStyle/>
          <a:p>
            <a:pPr algn="r" rtl="1">
              <a:lnSpc>
                <a:spcPct val="150000"/>
              </a:lnSpc>
            </a:pPr>
            <a:r>
              <a:rPr lang="ar-SA" sz="2400" dirty="0" smtClean="0">
                <a:solidFill>
                  <a:schemeClr val="accent2">
                    <a:lumMod val="75000"/>
                  </a:schemeClr>
                </a:solidFill>
                <a:latin typeface="Alexandria Black" pitchFamily="2" charset="-78"/>
                <a:cs typeface="Alexandria Black" pitchFamily="2" charset="-78"/>
              </a:rPr>
              <a:t>أنواع البودكاست</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81592" y="78835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847295" y="588303"/>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pic>
        <p:nvPicPr>
          <p:cNvPr id="18" name="Picture 17"/>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r="67944" b="64731"/>
          <a:stretch/>
        </p:blipFill>
        <p:spPr>
          <a:xfrm>
            <a:off x="0" y="4852219"/>
            <a:ext cx="2123768" cy="2005781"/>
          </a:xfrm>
          <a:prstGeom prst="rect">
            <a:avLst/>
          </a:prstGeom>
        </p:spPr>
      </p:pic>
    </p:spTree>
    <p:extLst>
      <p:ext uri="{BB962C8B-B14F-4D97-AF65-F5344CB8AC3E}">
        <p14:creationId xmlns:p14="http://schemas.microsoft.com/office/powerpoint/2010/main" val="262475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710813" y="1892418"/>
            <a:ext cx="8636944" cy="43697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Rectangle 4">
            <a:extLst>
              <a:ext uri="{FF2B5EF4-FFF2-40B4-BE49-F238E27FC236}">
                <a16:creationId xmlns:a16="http://schemas.microsoft.com/office/drawing/2014/main" id="{3985EAE6-BFA6-766D-A032-077E4DCB399E}"/>
              </a:ext>
            </a:extLst>
          </p:cNvPr>
          <p:cNvSpPr/>
          <p:nvPr/>
        </p:nvSpPr>
        <p:spPr>
          <a:xfrm>
            <a:off x="2633684" y="11191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865779" y="144527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831482" y="1241783"/>
            <a:ext cx="1034822"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F9A80F9F-74DB-1D57-04E8-E20E92A09B0A}"/>
              </a:ext>
            </a:extLst>
          </p:cNvPr>
          <p:cNvSpPr txBox="1"/>
          <p:nvPr/>
        </p:nvSpPr>
        <p:spPr>
          <a:xfrm>
            <a:off x="4077802" y="1937398"/>
            <a:ext cx="3443875" cy="553998"/>
          </a:xfrm>
          <a:prstGeom prst="rect">
            <a:avLst/>
          </a:prstGeom>
          <a:solidFill>
            <a:schemeClr val="accent2">
              <a:lumMod val="20000"/>
              <a:lumOff val="80000"/>
            </a:schemeClr>
          </a:solidFill>
          <a:ln w="38100">
            <a:solidFill>
              <a:schemeClr val="bg1"/>
            </a:solidFill>
          </a:ln>
          <a:effectLst>
            <a:reflection stA="45000" endPos="0" dir="5400000" sy="-100000" algn="bl" rotWithShape="0"/>
          </a:effectLst>
        </p:spPr>
        <p:txBody>
          <a:bodyPr wrap="square" rtlCol="0">
            <a:spAutoFit/>
          </a:bodyPr>
          <a:lstStyle/>
          <a:p>
            <a:pPr algn="ctr" rtl="1">
              <a:lnSpc>
                <a:spcPct val="150000"/>
              </a:lnSpc>
            </a:pPr>
            <a:r>
              <a:rPr lang="ar-SA" sz="2000" b="1" dirty="0" smtClean="0">
                <a:solidFill>
                  <a:schemeClr val="accent1"/>
                </a:solidFill>
                <a:latin typeface="Alexandria ExtraBold" pitchFamily="2" charset="-78"/>
                <a:cs typeface="Alexandria ExtraBold" pitchFamily="2" charset="-78"/>
              </a:rPr>
              <a:t>مراحل إنتاج البودكاست</a:t>
            </a:r>
            <a:endParaRPr lang="en-US" sz="2000" b="1" dirty="0">
              <a:solidFill>
                <a:schemeClr val="accent1"/>
              </a:solidFill>
              <a:latin typeface="Alexandria ExtraBold" pitchFamily="2" charset="-78"/>
              <a:cs typeface="Alexandria ExtraBold" pitchFamily="2" charset="-78"/>
            </a:endParaRPr>
          </a:p>
        </p:txBody>
      </p:sp>
      <p:sp>
        <p:nvSpPr>
          <p:cNvPr id="17" name="Rectangle 16"/>
          <p:cNvSpPr/>
          <p:nvPr/>
        </p:nvSpPr>
        <p:spPr>
          <a:xfrm>
            <a:off x="574812" y="1468152"/>
            <a:ext cx="2031189" cy="369332"/>
          </a:xfrm>
          <a:prstGeom prst="rect">
            <a:avLst/>
          </a:prstGeom>
          <a:solidFill>
            <a:schemeClr val="accent4">
              <a:lumMod val="60000"/>
              <a:lumOff val="40000"/>
            </a:schemeClr>
          </a:solidFill>
        </p:spPr>
        <p:txBody>
          <a:bodyPr wrap="square">
            <a:spAutoFit/>
          </a:bodyPr>
          <a:lstStyle/>
          <a:p>
            <a:pPr algn="r">
              <a:lnSpc>
                <a:spcPct val="150000"/>
              </a:lnSpc>
            </a:pPr>
            <a:r>
              <a:rPr lang="ar-SA" sz="1200" dirty="0" smtClean="0">
                <a:solidFill>
                  <a:srgbClr val="0070C0"/>
                </a:solidFill>
                <a:latin typeface="Alexandria SemiBold" pitchFamily="2" charset="-78"/>
                <a:cs typeface="Alexandria SemiBold" pitchFamily="2" charset="-78"/>
              </a:rPr>
              <a:t>ملخص المحاضرة السابقة</a:t>
            </a:r>
            <a:endParaRPr lang="ar-SA" sz="1200" dirty="0">
              <a:solidFill>
                <a:srgbClr val="0070C0"/>
              </a:solidFill>
              <a:latin typeface="Alexandria SemiBold" pitchFamily="2" charset="-78"/>
              <a:cs typeface="Alexandria SemiBold" pitchFamily="2" charset="-78"/>
            </a:endParaRPr>
          </a:p>
        </p:txBody>
      </p:sp>
      <p:pic>
        <p:nvPicPr>
          <p:cNvPr id="18" name="Picture 17"/>
          <p:cNvPicPr>
            <a:picLocks noChangeAspect="1"/>
          </p:cNvPicPr>
          <p:nvPr/>
        </p:nvPicPr>
        <p:blipFill rotWithShape="1">
          <a:blip r:embed="rId3">
            <a:extLst>
              <a:ext uri="{28A0092B-C50C-407E-A947-70E740481C1C}">
                <a14:useLocalDpi xmlns:a14="http://schemas.microsoft.com/office/drawing/2010/main" val="0"/>
              </a:ext>
            </a:extLst>
          </a:blip>
          <a:srcRect l="7813" t="9251" r="1980" b="2708"/>
          <a:stretch/>
        </p:blipFill>
        <p:spPr>
          <a:xfrm>
            <a:off x="1907563" y="2488685"/>
            <a:ext cx="8121340" cy="3673588"/>
          </a:xfrm>
          <a:prstGeom prst="rect">
            <a:avLst/>
          </a:prstGeom>
        </p:spPr>
      </p:pic>
      <p:pic>
        <p:nvPicPr>
          <p:cNvPr id="19" name="Picture 18"/>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81411" t="56559"/>
          <a:stretch/>
        </p:blipFill>
        <p:spPr>
          <a:xfrm>
            <a:off x="354332" y="5719964"/>
            <a:ext cx="1037627" cy="1138036"/>
          </a:xfrm>
          <a:prstGeom prst="rect">
            <a:avLst/>
          </a:prstGeom>
        </p:spPr>
      </p:pic>
      <p:pic>
        <p:nvPicPr>
          <p:cNvPr id="20" name="Picture 19"/>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l="39241" t="59286" r="32634" b="476"/>
          <a:stretch/>
        </p:blipFill>
        <p:spPr>
          <a:xfrm>
            <a:off x="1739643" y="2285196"/>
            <a:ext cx="983523" cy="460056"/>
          </a:xfrm>
          <a:prstGeom prst="rect">
            <a:avLst/>
          </a:prstGeom>
        </p:spPr>
      </p:pic>
      <p:pic>
        <p:nvPicPr>
          <p:cNvPr id="22" name="Picture 21"/>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l="78182" t="9402" r="3317" b="57709"/>
          <a:stretch/>
        </p:blipFill>
        <p:spPr>
          <a:xfrm flipH="1">
            <a:off x="40995" y="2709134"/>
            <a:ext cx="1805516" cy="1803872"/>
          </a:xfrm>
          <a:prstGeom prst="rect">
            <a:avLst/>
          </a:prstGeom>
        </p:spPr>
      </p:pic>
    </p:spTree>
    <p:extLst>
      <p:ext uri="{BB962C8B-B14F-4D97-AF65-F5344CB8AC3E}">
        <p14:creationId xmlns:p14="http://schemas.microsoft.com/office/powerpoint/2010/main" val="2868559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2">
            <a:extLst>
              <a:ext uri="{FF2B5EF4-FFF2-40B4-BE49-F238E27FC236}">
                <a16:creationId xmlns:a16="http://schemas.microsoft.com/office/drawing/2014/main" id="{52297C4B-84D7-EDC8-F6F6-53F29890AA2A}"/>
              </a:ext>
            </a:extLst>
          </p:cNvPr>
          <p:cNvSpPr/>
          <p:nvPr/>
        </p:nvSpPr>
        <p:spPr>
          <a:xfrm>
            <a:off x="3052917" y="1746429"/>
            <a:ext cx="8141110" cy="4374152"/>
          </a:xfrm>
          <a:prstGeom prst="roundRect">
            <a:avLst>
              <a:gd name="adj" fmla="val 6140"/>
            </a:avLst>
          </a:prstGeom>
          <a:solidFill>
            <a:srgbClr val="81DEF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2779407" y="11604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3134034" y="1904706"/>
            <a:ext cx="7978876" cy="4247317"/>
          </a:xfrm>
          <a:prstGeom prst="rect">
            <a:avLst/>
          </a:prstGeom>
          <a:noFill/>
        </p:spPr>
        <p:txBody>
          <a:bodyPr wrap="square">
            <a:spAutoFit/>
          </a:bodyPr>
          <a:lstStyle/>
          <a:p>
            <a:pPr marL="174625" algn="r" rtl="1">
              <a:lnSpc>
                <a:spcPct val="150000"/>
              </a:lnSpc>
            </a:pPr>
            <a:r>
              <a:rPr lang="ar-SA" dirty="0" smtClean="0">
                <a:latin typeface="Alexandria SemiBold" pitchFamily="2" charset="-78"/>
                <a:cs typeface="Alexandria SemiBold" pitchFamily="2" charset="-78"/>
              </a:rPr>
              <a:t>   إن كل تطور يشهده الإعلام يُغير عادات المستخدمين في استقاء المعلومات، وكل تقدم في شكل من أشكال، فبعد ظهور التليفزيون انصب اهتمام الجمهور على ما تبثه القنوات من أخبار وتقارير، وأدى ذلك إلى انخفاض عدد القراء والمستمعين.</a:t>
            </a:r>
          </a:p>
          <a:p>
            <a:pPr marL="174625" algn="r" rtl="1">
              <a:lnSpc>
                <a:spcPct val="150000"/>
              </a:lnSpc>
            </a:pPr>
            <a:r>
              <a:rPr lang="ar-SA" dirty="0" smtClean="0">
                <a:latin typeface="Alexandria SemiBold" pitchFamily="2" charset="-78"/>
                <a:cs typeface="Alexandria SemiBold" pitchFamily="2" charset="-78"/>
              </a:rPr>
              <a:t>   وعندما ظهرت منصات التواصل الاجتماعي، اتجهت المؤسسات الإعلامية إلى نشر وبث رسائلها عبرها، وأدي ذلك إلى انخفاض عدد مُشاهدي البرامج والنشرات التليفزيونية؛ وذلك لأن المستخدمين يرغبون في الإطلاع على ما يجري فور حدوثه، وهذا ما يفسر اتجاه ثُلثي البالغين في الولايات المتحدة بمتابعة المواد الإعلامية عبر منصات شبكات التواصل الاجتماعي.</a:t>
            </a:r>
            <a:endParaRPr lang="ar-SA" dirty="0">
              <a:latin typeface="Alexandria SemiBold" pitchFamily="2" charset="-78"/>
              <a:cs typeface="Alexandria SemiBold" pitchFamily="2" charset="-78"/>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10121027" y="942138"/>
            <a:ext cx="1378904" cy="584775"/>
          </a:xfrm>
          <a:prstGeom prst="rect">
            <a:avLst/>
          </a:prstGeom>
          <a:noFill/>
        </p:spPr>
        <p:txBody>
          <a:bodyPr wrap="none" rtlCol="0">
            <a:spAutoFit/>
          </a:bodyPr>
          <a:lstStyle/>
          <a:p>
            <a:pPr algn="r"/>
            <a:r>
              <a:rPr lang="ar-SA" sz="3200" b="1" dirty="0" smtClean="0">
                <a:solidFill>
                  <a:srgbClr val="00B0F0"/>
                </a:solidFill>
                <a:latin typeface="Alexandria SemiBold" pitchFamily="2" charset="-78"/>
                <a:cs typeface="Alexandria SemiBold" pitchFamily="2" charset="-78"/>
              </a:rPr>
              <a:t>تمهيد</a:t>
            </a:r>
            <a:endParaRPr lang="en-US" sz="3200" b="1" dirty="0">
              <a:solidFill>
                <a:srgbClr val="00B0F0"/>
              </a:solidFill>
              <a:latin typeface="Alexandria SemiBold" pitchFamily="2" charset="-78"/>
              <a:cs typeface="Alexandria SemiBold" pitchFamily="2" charset="-78"/>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2879230" y="1259251"/>
            <a:ext cx="917148" cy="338554"/>
          </a:xfrm>
          <a:prstGeom prst="rect">
            <a:avLst/>
          </a:prstGeom>
          <a:noFill/>
        </p:spPr>
        <p:txBody>
          <a:bodyPr wrap="square" rtlCol="0">
            <a:spAutoFit/>
          </a:bodyPr>
          <a:lstStyle/>
          <a:p>
            <a:pPr algn="ctr"/>
            <a:r>
              <a:rPr lang="en-US" sz="1600" b="1" dirty="0" smtClean="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2839316" y="1410069"/>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6" name="Rectangle 15"/>
          <p:cNvSpPr/>
          <p:nvPr/>
        </p:nvSpPr>
        <p:spPr>
          <a:xfrm>
            <a:off x="3937031" y="1182034"/>
            <a:ext cx="4469551" cy="507831"/>
          </a:xfrm>
          <a:prstGeom prst="rect">
            <a:avLst/>
          </a:prstGeom>
          <a:solidFill>
            <a:schemeClr val="accent6">
              <a:lumMod val="40000"/>
              <a:lumOff val="60000"/>
            </a:schemeClr>
          </a:solidFill>
        </p:spPr>
        <p:txBody>
          <a:bodyPr wrap="square">
            <a:spAutoFit/>
          </a:bodyPr>
          <a:lstStyle/>
          <a:p>
            <a:pPr marL="174625" algn="r" rtl="1">
              <a:lnSpc>
                <a:spcPct val="150000"/>
              </a:lnSpc>
            </a:pPr>
            <a:r>
              <a:rPr lang="ar-SA" dirty="0" smtClean="0">
                <a:solidFill>
                  <a:srgbClr val="C00000"/>
                </a:solidFill>
                <a:latin typeface="Alexandria SemiBold" pitchFamily="2" charset="-78"/>
                <a:cs typeface="Alexandria SemiBold" pitchFamily="2" charset="-78"/>
              </a:rPr>
              <a:t>الكتابة إلى منصات التواصل الاجتماعي</a:t>
            </a:r>
            <a:endParaRPr lang="ar-SA" dirty="0">
              <a:solidFill>
                <a:srgbClr val="C00000"/>
              </a:solidFill>
              <a:latin typeface="Alexandria SemiBold" pitchFamily="2" charset="-78"/>
              <a:cs typeface="Alexandria SemiBold" pitchFamily="2" charset="-78"/>
            </a:endParaRPr>
          </a:p>
        </p:txBody>
      </p:sp>
      <p:pic>
        <p:nvPicPr>
          <p:cNvPr id="3" name="Picture 2"/>
          <p:cNvPicPr>
            <a:picLocks noChangeAspect="1"/>
          </p:cNvPicPr>
          <p:nvPr/>
        </p:nvPicPr>
        <p:blipFill rotWithShape="1">
          <a:blip r:embed="rId3">
            <a:extLst>
              <a:ext uri="{28A0092B-C50C-407E-A947-70E740481C1C}">
                <a14:useLocalDpi xmlns:a14="http://schemas.microsoft.com/office/drawing/2010/main" val="0"/>
              </a:ext>
            </a:extLst>
          </a:blip>
          <a:srcRect l="28474" r="43051" b="66328"/>
          <a:stretch/>
        </p:blipFill>
        <p:spPr>
          <a:xfrm>
            <a:off x="0" y="2197510"/>
            <a:ext cx="3027856" cy="3539613"/>
          </a:xfrm>
          <a:prstGeom prst="rect">
            <a:avLst/>
          </a:prstGeom>
        </p:spPr>
      </p:pic>
    </p:spTree>
    <p:extLst>
      <p:ext uri="{BB962C8B-B14F-4D97-AF65-F5344CB8AC3E}">
        <p14:creationId xmlns:p14="http://schemas.microsoft.com/office/powerpoint/2010/main" val="299809019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2">
            <a:extLst>
              <a:ext uri="{FF2B5EF4-FFF2-40B4-BE49-F238E27FC236}">
                <a16:creationId xmlns:a16="http://schemas.microsoft.com/office/drawing/2014/main" id="{52297C4B-84D7-EDC8-F6F6-53F29890AA2A}"/>
              </a:ext>
            </a:extLst>
          </p:cNvPr>
          <p:cNvSpPr/>
          <p:nvPr/>
        </p:nvSpPr>
        <p:spPr>
          <a:xfrm>
            <a:off x="2571233" y="1770790"/>
            <a:ext cx="8755528" cy="4568413"/>
          </a:xfrm>
          <a:prstGeom prst="roundRect">
            <a:avLst>
              <a:gd name="adj" fmla="val 6140"/>
            </a:avLst>
          </a:prstGeom>
          <a:solidFill>
            <a:srgbClr val="81DEF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1457297" y="113924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2659749" y="1802703"/>
            <a:ext cx="8475283" cy="4662815"/>
          </a:xfrm>
          <a:prstGeom prst="rect">
            <a:avLst/>
          </a:prstGeom>
          <a:noFill/>
        </p:spPr>
        <p:txBody>
          <a:bodyPr wrap="square">
            <a:spAutoFit/>
          </a:bodyPr>
          <a:lstStyle/>
          <a:p>
            <a:pPr algn="r" rtl="1">
              <a:lnSpc>
                <a:spcPct val="150000"/>
              </a:lnSpc>
            </a:pPr>
            <a:r>
              <a:rPr lang="ar-SA" dirty="0" smtClean="0">
                <a:latin typeface="Alexandria SemiBold" pitchFamily="2" charset="-78"/>
                <a:cs typeface="Alexandria SemiBold" pitchFamily="2" charset="-78"/>
              </a:rPr>
              <a:t>وعلى الجانب الآخر تسمح منصات التواصل الاجتماعي للجمهور بنشر المقالات والأخبار ، وهو ما يفسر اهتمام المستخدمين بما يُنشر في المنصات الرقمية واعتمادهم عليها في الحصول على المعلومات ، وهو ما يجعلها أحد أهم </a:t>
            </a:r>
            <a:r>
              <a:rPr lang="ar-SA" dirty="0">
                <a:latin typeface="Alexandria SemiBold" pitchFamily="2" charset="-78"/>
                <a:cs typeface="Alexandria SemiBold" pitchFamily="2" charset="-78"/>
              </a:rPr>
              <a:t>أشكال </a:t>
            </a:r>
            <a:r>
              <a:rPr lang="ar-SA" dirty="0" smtClean="0">
                <a:latin typeface="Alexandria SemiBold" pitchFamily="2" charset="-78"/>
                <a:cs typeface="Alexandria SemiBold" pitchFamily="2" charset="-78"/>
              </a:rPr>
              <a:t>صحافة المواطن .</a:t>
            </a:r>
          </a:p>
          <a:p>
            <a:pPr algn="r" rtl="1">
              <a:lnSpc>
                <a:spcPct val="150000"/>
              </a:lnSpc>
            </a:pPr>
            <a:r>
              <a:rPr lang="ar-SA" dirty="0" smtClean="0">
                <a:latin typeface="Alexandria SemiBold" pitchFamily="2" charset="-78"/>
                <a:cs typeface="Alexandria SemiBold" pitchFamily="2" charset="-78"/>
              </a:rPr>
              <a:t>وتتمثل أهمية كتابة </a:t>
            </a:r>
            <a:r>
              <a:rPr lang="ar-SA" dirty="0">
                <a:latin typeface="Alexandria SemiBold" pitchFamily="2" charset="-78"/>
                <a:cs typeface="Alexandria SemiBold" pitchFamily="2" charset="-78"/>
              </a:rPr>
              <a:t>المقالات على </a:t>
            </a:r>
            <a:r>
              <a:rPr lang="ar-SA" dirty="0" smtClean="0">
                <a:latin typeface="Alexandria SemiBold" pitchFamily="2" charset="-78"/>
                <a:cs typeface="Alexandria SemiBold" pitchFamily="2" charset="-78"/>
              </a:rPr>
              <a:t>منصات </a:t>
            </a:r>
            <a:r>
              <a:rPr lang="ar-SA" dirty="0">
                <a:latin typeface="Alexandria SemiBold" pitchFamily="2" charset="-78"/>
                <a:cs typeface="Alexandria SemiBold" pitchFamily="2" charset="-78"/>
              </a:rPr>
              <a:t>التواصل </a:t>
            </a:r>
            <a:r>
              <a:rPr lang="ar-SA" dirty="0" smtClean="0">
                <a:latin typeface="Alexandria SemiBold" pitchFamily="2" charset="-78"/>
                <a:cs typeface="Alexandria SemiBold" pitchFamily="2" charset="-78"/>
              </a:rPr>
              <a:t>الاجتماعي:</a:t>
            </a:r>
          </a:p>
          <a:p>
            <a:pPr marL="342900" indent="-342900" algn="r" rtl="1">
              <a:lnSpc>
                <a:spcPct val="150000"/>
              </a:lnSpc>
              <a:buFont typeface="+mj-lt"/>
              <a:buAutoNum type="arabicPeriod"/>
            </a:pPr>
            <a:r>
              <a:rPr lang="ar-SA" dirty="0" smtClean="0">
                <a:solidFill>
                  <a:srgbClr val="C00000"/>
                </a:solidFill>
                <a:latin typeface="Alexandria SemiBold" pitchFamily="2" charset="-78"/>
                <a:cs typeface="Alexandria SemiBold" pitchFamily="2" charset="-78"/>
              </a:rPr>
              <a:t>بناء خبرة الكاتب: </a:t>
            </a:r>
            <a:r>
              <a:rPr lang="ar-SA" dirty="0" smtClean="0">
                <a:latin typeface="Alexandria SemiBold" pitchFamily="2" charset="-78"/>
                <a:cs typeface="Alexandria SemiBold" pitchFamily="2" charset="-78"/>
              </a:rPr>
              <a:t>فمن </a:t>
            </a:r>
            <a:r>
              <a:rPr lang="ar-SA" dirty="0">
                <a:latin typeface="Alexandria SemiBold" pitchFamily="2" charset="-78"/>
                <a:cs typeface="Alexandria SemiBold" pitchFamily="2" charset="-78"/>
              </a:rPr>
              <a:t>خلال كتابة المقالات المفيدة والمتخصصة، يمكنك إظهار </a:t>
            </a:r>
            <a:r>
              <a:rPr lang="ar-SA" dirty="0" smtClean="0">
                <a:latin typeface="Alexandria SemiBold" pitchFamily="2" charset="-78"/>
                <a:cs typeface="Alexandria SemiBold" pitchFamily="2" charset="-78"/>
              </a:rPr>
              <a:t> خبرتك </a:t>
            </a:r>
            <a:r>
              <a:rPr lang="ar-SA" dirty="0">
                <a:latin typeface="Alexandria SemiBold" pitchFamily="2" charset="-78"/>
                <a:cs typeface="Alexandria SemiBold" pitchFamily="2" charset="-78"/>
              </a:rPr>
              <a:t>في مجال </a:t>
            </a:r>
            <a:r>
              <a:rPr lang="ar-SA" dirty="0" smtClean="0">
                <a:latin typeface="Alexandria SemiBold" pitchFamily="2" charset="-78"/>
                <a:cs typeface="Alexandria SemiBold" pitchFamily="2" charset="-78"/>
              </a:rPr>
              <a:t>معين؛ مما يساعد </a:t>
            </a:r>
            <a:r>
              <a:rPr lang="ar-SA" dirty="0">
                <a:latin typeface="Alexandria SemiBold" pitchFamily="2" charset="-78"/>
                <a:cs typeface="Alexandria SemiBold" pitchFamily="2" charset="-78"/>
              </a:rPr>
              <a:t>على جذب انتباه الجمهور </a:t>
            </a:r>
            <a:r>
              <a:rPr lang="ar-SA" dirty="0" smtClean="0">
                <a:latin typeface="Alexandria SemiBold" pitchFamily="2" charset="-78"/>
                <a:cs typeface="Alexandria SemiBold" pitchFamily="2" charset="-78"/>
              </a:rPr>
              <a:t>المستهدف وزيادة مصداقيتك.</a:t>
            </a:r>
          </a:p>
          <a:p>
            <a:pPr marL="342900" indent="-342900" algn="r" rtl="1">
              <a:lnSpc>
                <a:spcPct val="150000"/>
              </a:lnSpc>
              <a:buFont typeface="+mj-lt"/>
              <a:buAutoNum type="arabicPeriod"/>
            </a:pPr>
            <a:r>
              <a:rPr lang="ar-SA" dirty="0" smtClean="0">
                <a:solidFill>
                  <a:srgbClr val="C00000"/>
                </a:solidFill>
                <a:latin typeface="Alexandria SemiBold" pitchFamily="2" charset="-78"/>
                <a:cs typeface="Alexandria SemiBold" pitchFamily="2" charset="-78"/>
              </a:rPr>
              <a:t>التواصل </a:t>
            </a:r>
            <a:r>
              <a:rPr lang="ar-SA" dirty="0">
                <a:solidFill>
                  <a:srgbClr val="C00000"/>
                </a:solidFill>
                <a:latin typeface="Alexandria SemiBold" pitchFamily="2" charset="-78"/>
                <a:cs typeface="Alexandria SemiBold" pitchFamily="2" charset="-78"/>
              </a:rPr>
              <a:t>مع الجمهور</a:t>
            </a: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تتيح منصات </a:t>
            </a:r>
            <a:r>
              <a:rPr lang="ar-SA" dirty="0">
                <a:latin typeface="Alexandria SemiBold" pitchFamily="2" charset="-78"/>
                <a:cs typeface="Alexandria SemiBold" pitchFamily="2" charset="-78"/>
              </a:rPr>
              <a:t>التواصل الاجتماعي </a:t>
            </a:r>
            <a:r>
              <a:rPr lang="ar-SA" dirty="0" smtClean="0">
                <a:latin typeface="Alexandria SemiBold" pitchFamily="2" charset="-78"/>
                <a:cs typeface="Alexandria SemiBold" pitchFamily="2" charset="-78"/>
              </a:rPr>
              <a:t>فرصة للوصول </a:t>
            </a:r>
            <a:r>
              <a:rPr lang="ar-SA" dirty="0">
                <a:latin typeface="Alexandria SemiBold" pitchFamily="2" charset="-78"/>
                <a:cs typeface="Alexandria SemiBold" pitchFamily="2" charset="-78"/>
              </a:rPr>
              <a:t>إلى جمهور واسع وربط علاقات مع المتابعين. </a:t>
            </a:r>
            <a:r>
              <a:rPr lang="ar-SA" dirty="0" smtClean="0">
                <a:latin typeface="Alexandria SemiBold" pitchFamily="2" charset="-78"/>
                <a:cs typeface="Alexandria SemiBold" pitchFamily="2" charset="-78"/>
              </a:rPr>
              <a:t>كما أنها تشجع </a:t>
            </a:r>
            <a:r>
              <a:rPr lang="ar-SA" dirty="0">
                <a:latin typeface="Alexandria SemiBold" pitchFamily="2" charset="-78"/>
                <a:cs typeface="Alexandria SemiBold" pitchFamily="2" charset="-78"/>
              </a:rPr>
              <a:t>على النقاش </a:t>
            </a:r>
            <a:r>
              <a:rPr lang="ar-SA" dirty="0" smtClean="0">
                <a:latin typeface="Alexandria SemiBold" pitchFamily="2" charset="-78"/>
                <a:cs typeface="Alexandria SemiBold" pitchFamily="2" charset="-78"/>
              </a:rPr>
              <a:t>والتعليقات على المقالات </a:t>
            </a:r>
            <a:r>
              <a:rPr lang="ar-SA" dirty="0">
                <a:latin typeface="Alexandria SemiBold" pitchFamily="2" charset="-78"/>
                <a:cs typeface="Alexandria SemiBold" pitchFamily="2" charset="-78"/>
              </a:rPr>
              <a:t>المنشورة </a:t>
            </a:r>
            <a:r>
              <a:rPr lang="ar-SA" dirty="0" smtClean="0">
                <a:latin typeface="Alexandria SemiBold" pitchFamily="2" charset="-78"/>
                <a:cs typeface="Alexandria SemiBold" pitchFamily="2" charset="-78"/>
              </a:rPr>
              <a:t>.</a:t>
            </a:r>
            <a:endParaRPr lang="ar-SA" dirty="0">
              <a:latin typeface="Alexandria SemiBold" pitchFamily="2" charset="-78"/>
              <a:cs typeface="Alexandria SemiBold" pitchFamily="2" charset="-78"/>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10121027" y="942138"/>
            <a:ext cx="1378904" cy="584775"/>
          </a:xfrm>
          <a:prstGeom prst="rect">
            <a:avLst/>
          </a:prstGeom>
          <a:noFill/>
        </p:spPr>
        <p:txBody>
          <a:bodyPr wrap="none" rtlCol="0">
            <a:spAutoFit/>
          </a:bodyPr>
          <a:lstStyle/>
          <a:p>
            <a:pPr algn="r"/>
            <a:r>
              <a:rPr lang="ar-SA" sz="3200" b="1" dirty="0" smtClean="0">
                <a:solidFill>
                  <a:srgbClr val="00B0F0"/>
                </a:solidFill>
                <a:latin typeface="Alexandria SemiBold" pitchFamily="2" charset="-78"/>
                <a:cs typeface="Alexandria SemiBold" pitchFamily="2" charset="-78"/>
              </a:rPr>
              <a:t>تمهيد</a:t>
            </a:r>
            <a:endParaRPr lang="en-US" sz="3200" b="1" dirty="0">
              <a:solidFill>
                <a:srgbClr val="00B0F0"/>
              </a:solidFill>
              <a:latin typeface="Alexandria SemiBold" pitchFamily="2" charset="-78"/>
              <a:cs typeface="Alexandria SemiBold" pitchFamily="2" charset="-78"/>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1517490" y="1160783"/>
            <a:ext cx="968082"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131890" y="6339204"/>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1542956" y="1355293"/>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6" name="Rectangle 15"/>
          <p:cNvSpPr/>
          <p:nvPr/>
        </p:nvSpPr>
        <p:spPr>
          <a:xfrm>
            <a:off x="2344993" y="1260123"/>
            <a:ext cx="5486401" cy="507831"/>
          </a:xfrm>
          <a:prstGeom prst="rect">
            <a:avLst/>
          </a:prstGeom>
          <a:noFill/>
        </p:spPr>
        <p:txBody>
          <a:bodyPr wrap="square">
            <a:spAutoFit/>
          </a:bodyPr>
          <a:lstStyle/>
          <a:p>
            <a:pPr marL="174625" algn="r" rtl="1">
              <a:lnSpc>
                <a:spcPct val="150000"/>
              </a:lnSpc>
            </a:pPr>
            <a:r>
              <a:rPr lang="ar-SA" dirty="0" smtClean="0">
                <a:solidFill>
                  <a:srgbClr val="C00000"/>
                </a:solidFill>
                <a:latin typeface="Alexandria SemiBold" pitchFamily="2" charset="-78"/>
                <a:cs typeface="Alexandria SemiBold" pitchFamily="2" charset="-78"/>
              </a:rPr>
              <a:t>أهمية الكتابة في منصات التواصل الاجتماعي</a:t>
            </a:r>
            <a:endParaRPr lang="ar-SA" dirty="0">
              <a:solidFill>
                <a:srgbClr val="C00000"/>
              </a:solidFill>
              <a:latin typeface="Alexandria SemiBold" pitchFamily="2" charset="-78"/>
              <a:cs typeface="Alexandria SemiBold" pitchFamily="2" charset="-78"/>
            </a:endParaRPr>
          </a:p>
        </p:txBody>
      </p:sp>
      <p:pic>
        <p:nvPicPr>
          <p:cNvPr id="3" name="Picture 2"/>
          <p:cNvPicPr>
            <a:picLocks noChangeAspect="1"/>
          </p:cNvPicPr>
          <p:nvPr/>
        </p:nvPicPr>
        <p:blipFill rotWithShape="1">
          <a:blip r:embed="rId3">
            <a:extLst>
              <a:ext uri="{28A0092B-C50C-407E-A947-70E740481C1C}">
                <a14:useLocalDpi xmlns:a14="http://schemas.microsoft.com/office/drawing/2010/main" val="0"/>
              </a:ext>
            </a:extLst>
          </a:blip>
          <a:srcRect l="34831" t="70282" r="39999"/>
          <a:stretch/>
        </p:blipFill>
        <p:spPr>
          <a:xfrm>
            <a:off x="14748" y="2942753"/>
            <a:ext cx="2485572" cy="2038026"/>
          </a:xfrm>
          <a:prstGeom prst="rect">
            <a:avLst/>
          </a:prstGeom>
        </p:spPr>
      </p:pic>
    </p:spTree>
    <p:extLst>
      <p:ext uri="{BB962C8B-B14F-4D97-AF65-F5344CB8AC3E}">
        <p14:creationId xmlns:p14="http://schemas.microsoft.com/office/powerpoint/2010/main" val="101220641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2">
            <a:extLst>
              <a:ext uri="{FF2B5EF4-FFF2-40B4-BE49-F238E27FC236}">
                <a16:creationId xmlns:a16="http://schemas.microsoft.com/office/drawing/2014/main" id="{52297C4B-84D7-EDC8-F6F6-53F29890AA2A}"/>
              </a:ext>
            </a:extLst>
          </p:cNvPr>
          <p:cNvSpPr/>
          <p:nvPr/>
        </p:nvSpPr>
        <p:spPr>
          <a:xfrm>
            <a:off x="2344993" y="1770791"/>
            <a:ext cx="8716296" cy="4456958"/>
          </a:xfrm>
          <a:prstGeom prst="roundRect">
            <a:avLst>
              <a:gd name="adj" fmla="val 6140"/>
            </a:avLst>
          </a:prstGeom>
          <a:solidFill>
            <a:srgbClr val="81DEF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1457297" y="113924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2178825" y="1923252"/>
            <a:ext cx="8819536" cy="4039567"/>
          </a:xfrm>
          <a:prstGeom prst="rect">
            <a:avLst/>
          </a:prstGeom>
          <a:noFill/>
        </p:spPr>
        <p:txBody>
          <a:bodyPr wrap="square">
            <a:spAutoFit/>
          </a:bodyPr>
          <a:lstStyle/>
          <a:p>
            <a:pPr marL="342900" indent="-342900" algn="r" rtl="1">
              <a:lnSpc>
                <a:spcPct val="150000"/>
              </a:lnSpc>
              <a:buFont typeface="+mj-lt"/>
              <a:buAutoNum type="arabicPeriod" startAt="3"/>
            </a:pPr>
            <a:r>
              <a:rPr lang="ar-SA" dirty="0" smtClean="0">
                <a:solidFill>
                  <a:srgbClr val="C00000"/>
                </a:solidFill>
                <a:latin typeface="Alexandria SemiBold" pitchFamily="2" charset="-78"/>
                <a:cs typeface="Alexandria SemiBold" pitchFamily="2" charset="-78"/>
              </a:rPr>
              <a:t>تعزيز </a:t>
            </a:r>
            <a:r>
              <a:rPr lang="ar-SA" dirty="0">
                <a:solidFill>
                  <a:srgbClr val="C00000"/>
                </a:solidFill>
                <a:latin typeface="Alexandria SemiBold" pitchFamily="2" charset="-78"/>
                <a:cs typeface="Alexandria SemiBold" pitchFamily="2" charset="-78"/>
              </a:rPr>
              <a:t>الوعي والانتشار</a:t>
            </a: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إن نشر المقالات على </a:t>
            </a:r>
            <a:r>
              <a:rPr lang="ar-SA" dirty="0">
                <a:latin typeface="Alexandria SemiBold" pitchFamily="2" charset="-78"/>
                <a:cs typeface="Alexandria SemiBold" pitchFamily="2" charset="-78"/>
              </a:rPr>
              <a:t>منصات التواصل </a:t>
            </a:r>
            <a:r>
              <a:rPr lang="ar-SA" dirty="0" smtClean="0">
                <a:latin typeface="Alexandria SemiBold" pitchFamily="2" charset="-78"/>
                <a:cs typeface="Alexandria SemiBold" pitchFamily="2" charset="-78"/>
              </a:rPr>
              <a:t>الاجتماعي   تساعد </a:t>
            </a:r>
            <a:r>
              <a:rPr lang="ar-SA" dirty="0">
                <a:latin typeface="Alexandria SemiBold" pitchFamily="2" charset="-78"/>
                <a:cs typeface="Alexandria SemiBold" pitchFamily="2" charset="-78"/>
              </a:rPr>
              <a:t>في زيادة الوعي بشأن </a:t>
            </a:r>
            <a:r>
              <a:rPr lang="ar-SA" dirty="0" smtClean="0">
                <a:latin typeface="Alexandria SemiBold" pitchFamily="2" charset="-78"/>
                <a:cs typeface="Alexandria SemiBold" pitchFamily="2" charset="-78"/>
              </a:rPr>
              <a:t>الموضوعات </a:t>
            </a:r>
            <a:r>
              <a:rPr lang="ar-SA" dirty="0">
                <a:latin typeface="Alexandria SemiBold" pitchFamily="2" charset="-78"/>
                <a:cs typeface="Alexandria SemiBold" pitchFamily="2" charset="-78"/>
              </a:rPr>
              <a:t>التي تكتب عنها وتعزز انتشار أفكارك </a:t>
            </a:r>
            <a:r>
              <a:rPr lang="ar-SA" dirty="0" smtClean="0">
                <a:latin typeface="Alexandria SemiBold" pitchFamily="2" charset="-78"/>
                <a:cs typeface="Alexandria SemiBold" pitchFamily="2" charset="-78"/>
              </a:rPr>
              <a:t>ومحتواك.</a:t>
            </a:r>
          </a:p>
          <a:p>
            <a:pPr marL="342900" indent="-342900" algn="r" rtl="1">
              <a:lnSpc>
                <a:spcPct val="150000"/>
              </a:lnSpc>
              <a:buFont typeface="+mj-lt"/>
              <a:buAutoNum type="arabicPeriod" startAt="3"/>
            </a:pPr>
            <a:r>
              <a:rPr lang="ar-SA" dirty="0" smtClean="0">
                <a:solidFill>
                  <a:srgbClr val="C00000"/>
                </a:solidFill>
                <a:latin typeface="Alexandria SemiBold" pitchFamily="2" charset="-78"/>
                <a:cs typeface="Alexandria SemiBold" pitchFamily="2" charset="-78"/>
              </a:rPr>
              <a:t>تحسين </a:t>
            </a:r>
            <a:r>
              <a:rPr lang="ar-SA" dirty="0">
                <a:solidFill>
                  <a:srgbClr val="C00000"/>
                </a:solidFill>
                <a:latin typeface="Alexandria SemiBold" pitchFamily="2" charset="-78"/>
                <a:cs typeface="Alexandria SemiBold" pitchFamily="2" charset="-78"/>
              </a:rPr>
              <a:t>محركات البحث</a:t>
            </a:r>
            <a:r>
              <a:rPr lang="ar-SA" dirty="0">
                <a:latin typeface="Alexandria SemiBold" pitchFamily="2" charset="-78"/>
                <a:cs typeface="Alexandria SemiBold" pitchFamily="2" charset="-78"/>
              </a:rPr>
              <a:t>: المقالات المنشورة </a:t>
            </a:r>
            <a:r>
              <a:rPr lang="ar-SA" dirty="0" smtClean="0">
                <a:latin typeface="Alexandria SemiBold" pitchFamily="2" charset="-78"/>
                <a:cs typeface="Alexandria SemiBold" pitchFamily="2" charset="-78"/>
              </a:rPr>
              <a:t>على منصات التواصل </a:t>
            </a:r>
            <a:r>
              <a:rPr lang="ar-SA" dirty="0">
                <a:latin typeface="Alexandria SemiBold" pitchFamily="2" charset="-78"/>
                <a:cs typeface="Alexandria SemiBold" pitchFamily="2" charset="-78"/>
              </a:rPr>
              <a:t>الاجتماعي والتي تحتوي على كلمات رئيسية </a:t>
            </a:r>
            <a:r>
              <a:rPr lang="ar-SA" dirty="0" smtClean="0">
                <a:latin typeface="Alexandria SemiBold" pitchFamily="2" charset="-78"/>
                <a:cs typeface="Alexandria SemiBold" pitchFamily="2" charset="-78"/>
              </a:rPr>
              <a:t>ملائمة، </a:t>
            </a:r>
            <a:r>
              <a:rPr lang="ar-SA" dirty="0">
                <a:latin typeface="Alexandria SemiBold" pitchFamily="2" charset="-78"/>
                <a:cs typeface="Alexandria SemiBold" pitchFamily="2" charset="-78"/>
              </a:rPr>
              <a:t>يمكن أن تساعد في تحسين ظهورك في نتائج </a:t>
            </a:r>
            <a:r>
              <a:rPr lang="ar-SA" dirty="0" smtClean="0">
                <a:latin typeface="Alexandria SemiBold" pitchFamily="2" charset="-78"/>
                <a:cs typeface="Alexandria SemiBold" pitchFamily="2" charset="-78"/>
              </a:rPr>
              <a:t>مُحركات البحث.</a:t>
            </a:r>
          </a:p>
          <a:p>
            <a:pPr algn="r" rtl="1">
              <a:lnSpc>
                <a:spcPct val="150000"/>
              </a:lnSpc>
            </a:pPr>
            <a:endParaRPr lang="ar-SA" sz="900" dirty="0" smtClean="0">
              <a:latin typeface="Alexandria SemiBold" pitchFamily="2" charset="-78"/>
              <a:cs typeface="Alexandria SemiBold" pitchFamily="2" charset="-78"/>
            </a:endParaRPr>
          </a:p>
          <a:p>
            <a:pPr algn="r" rtl="1">
              <a:lnSpc>
                <a:spcPct val="150000"/>
              </a:lnSpc>
            </a:pP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  بشكل </a:t>
            </a:r>
            <a:r>
              <a:rPr lang="ar-SA" dirty="0">
                <a:latin typeface="Alexandria SemiBold" pitchFamily="2" charset="-78"/>
                <a:cs typeface="Alexandria SemiBold" pitchFamily="2" charset="-78"/>
              </a:rPr>
              <a:t>عام، كتابة المقالات المفيدة والمتخصصة على </a:t>
            </a:r>
            <a:r>
              <a:rPr lang="ar-SA" dirty="0" smtClean="0">
                <a:latin typeface="Alexandria SemiBold" pitchFamily="2" charset="-78"/>
                <a:cs typeface="Alexandria SemiBold" pitchFamily="2" charset="-78"/>
              </a:rPr>
              <a:t>منصات </a:t>
            </a:r>
            <a:r>
              <a:rPr lang="ar-SA" dirty="0">
                <a:latin typeface="Alexandria SemiBold" pitchFamily="2" charset="-78"/>
                <a:cs typeface="Alexandria SemiBold" pitchFamily="2" charset="-78"/>
              </a:rPr>
              <a:t>التواصل الاجتماعي هي طريقة فعالة لبناء خبرتك، </a:t>
            </a:r>
            <a:r>
              <a:rPr lang="ar-SA" dirty="0" smtClean="0">
                <a:latin typeface="Alexandria SemiBold" pitchFamily="2" charset="-78"/>
                <a:cs typeface="Alexandria SemiBold" pitchFamily="2" charset="-78"/>
              </a:rPr>
              <a:t>والتواصل </a:t>
            </a:r>
            <a:r>
              <a:rPr lang="ar-SA" dirty="0">
                <a:latin typeface="Alexandria SemiBold" pitchFamily="2" charset="-78"/>
                <a:cs typeface="Alexandria SemiBold" pitchFamily="2" charset="-78"/>
              </a:rPr>
              <a:t>مع الجمهور، </a:t>
            </a:r>
            <a:r>
              <a:rPr lang="ar-SA" dirty="0" smtClean="0">
                <a:latin typeface="Alexandria SemiBold" pitchFamily="2" charset="-78"/>
                <a:cs typeface="Alexandria SemiBold" pitchFamily="2" charset="-78"/>
              </a:rPr>
              <a:t>وتعزيز </a:t>
            </a:r>
            <a:r>
              <a:rPr lang="ar-SA" dirty="0">
                <a:latin typeface="Alexandria SemiBold" pitchFamily="2" charset="-78"/>
                <a:cs typeface="Alexandria SemiBold" pitchFamily="2" charset="-78"/>
              </a:rPr>
              <a:t>الوعي </a:t>
            </a:r>
            <a:r>
              <a:rPr lang="ar-SA" dirty="0" smtClean="0">
                <a:latin typeface="Alexandria SemiBold" pitchFamily="2" charset="-78"/>
                <a:cs typeface="Alexandria SemiBold" pitchFamily="2" charset="-78"/>
              </a:rPr>
              <a:t>والانتشار. </a:t>
            </a:r>
            <a:r>
              <a:rPr lang="ar-SA" dirty="0">
                <a:latin typeface="Alexandria SemiBold" pitchFamily="2" charset="-78"/>
                <a:cs typeface="Alexandria SemiBold" pitchFamily="2" charset="-78"/>
              </a:rPr>
              <a:t>إنها استراتيجية مهمة لتحقيق أهداف مختلفة في التواصل الرقمي</a:t>
            </a:r>
            <a:r>
              <a:rPr lang="ar-SA" dirty="0" smtClean="0">
                <a:latin typeface="Alexandria SemiBold" pitchFamily="2" charset="-78"/>
                <a:cs typeface="Alexandria SemiBold" pitchFamily="2" charset="-78"/>
              </a:rPr>
              <a:t>.</a:t>
            </a:r>
          </a:p>
        </p:txBody>
      </p:sp>
      <p:sp>
        <p:nvSpPr>
          <p:cNvPr id="41" name="TextBox 40">
            <a:extLst>
              <a:ext uri="{FF2B5EF4-FFF2-40B4-BE49-F238E27FC236}">
                <a16:creationId xmlns:a16="http://schemas.microsoft.com/office/drawing/2014/main" id="{C7D257D7-D9C6-8F63-F8F8-E2BE53F2E2DB}"/>
              </a:ext>
            </a:extLst>
          </p:cNvPr>
          <p:cNvSpPr txBox="1"/>
          <p:nvPr/>
        </p:nvSpPr>
        <p:spPr>
          <a:xfrm>
            <a:off x="10121027" y="942138"/>
            <a:ext cx="1378904" cy="584775"/>
          </a:xfrm>
          <a:prstGeom prst="rect">
            <a:avLst/>
          </a:prstGeom>
          <a:noFill/>
        </p:spPr>
        <p:txBody>
          <a:bodyPr wrap="none" rtlCol="0">
            <a:spAutoFit/>
          </a:bodyPr>
          <a:lstStyle/>
          <a:p>
            <a:pPr algn="r"/>
            <a:r>
              <a:rPr lang="ar-SA" sz="3200" b="1" dirty="0" smtClean="0">
                <a:solidFill>
                  <a:srgbClr val="00B0F0"/>
                </a:solidFill>
                <a:latin typeface="Alexandria SemiBold" pitchFamily="2" charset="-78"/>
                <a:cs typeface="Alexandria SemiBold" pitchFamily="2" charset="-78"/>
              </a:rPr>
              <a:t>تمهيد</a:t>
            </a:r>
            <a:endParaRPr lang="en-US" sz="3200" b="1" dirty="0">
              <a:solidFill>
                <a:srgbClr val="00B0F0"/>
              </a:solidFill>
              <a:latin typeface="Alexandria SemiBold" pitchFamily="2" charset="-78"/>
              <a:cs typeface="Alexandria SemiBold" pitchFamily="2" charset="-78"/>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1517490" y="1160783"/>
            <a:ext cx="968082"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131890" y="6339204"/>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1542956" y="1355293"/>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p:cNvPicPr>
            <a:picLocks noChangeAspect="1"/>
          </p:cNvPicPr>
          <p:nvPr/>
        </p:nvPicPr>
        <p:blipFill rotWithShape="1">
          <a:blip r:embed="rId3">
            <a:extLst>
              <a:ext uri="{28A0092B-C50C-407E-A947-70E740481C1C}">
                <a14:useLocalDpi xmlns:a14="http://schemas.microsoft.com/office/drawing/2010/main" val="0"/>
              </a:ext>
            </a:extLst>
          </a:blip>
          <a:srcRect l="36532" t="72043" r="40605" b="215"/>
          <a:stretch/>
        </p:blipFill>
        <p:spPr>
          <a:xfrm>
            <a:off x="14748" y="2694668"/>
            <a:ext cx="2344993" cy="2408273"/>
          </a:xfrm>
          <a:prstGeom prst="rect">
            <a:avLst/>
          </a:prstGeom>
        </p:spPr>
      </p:pic>
      <p:sp>
        <p:nvSpPr>
          <p:cNvPr id="14" name="Rectangle 13"/>
          <p:cNvSpPr/>
          <p:nvPr/>
        </p:nvSpPr>
        <p:spPr>
          <a:xfrm>
            <a:off x="2344993" y="1260123"/>
            <a:ext cx="5486401" cy="507831"/>
          </a:xfrm>
          <a:prstGeom prst="rect">
            <a:avLst/>
          </a:prstGeom>
          <a:noFill/>
        </p:spPr>
        <p:txBody>
          <a:bodyPr wrap="square">
            <a:spAutoFit/>
          </a:bodyPr>
          <a:lstStyle/>
          <a:p>
            <a:pPr marL="174625" algn="r" rtl="1">
              <a:lnSpc>
                <a:spcPct val="150000"/>
              </a:lnSpc>
            </a:pPr>
            <a:r>
              <a:rPr lang="ar-SA" dirty="0" smtClean="0">
                <a:solidFill>
                  <a:srgbClr val="C00000"/>
                </a:solidFill>
                <a:latin typeface="Alexandria SemiBold" pitchFamily="2" charset="-78"/>
                <a:cs typeface="Alexandria SemiBold" pitchFamily="2" charset="-78"/>
              </a:rPr>
              <a:t>أهمية الكتابة في منصات التواصل الاجتماعي</a:t>
            </a:r>
            <a:endParaRPr lang="ar-SA" dirty="0">
              <a:solidFill>
                <a:srgbClr val="C00000"/>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68567272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23873" y="1664773"/>
            <a:ext cx="8557199" cy="4527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mtClean="0"/>
              <a:t>جموعة تت</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048698" y="762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223873" y="858098"/>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272918" y="106893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2272917" y="1928306"/>
            <a:ext cx="8508155" cy="3831818"/>
          </a:xfrm>
          <a:prstGeom prst="rect">
            <a:avLst/>
          </a:prstGeom>
          <a:noFill/>
        </p:spPr>
        <p:txBody>
          <a:bodyPr wrap="square" rtlCol="0">
            <a:spAutoFit/>
          </a:bodyPr>
          <a:lstStyle/>
          <a:p>
            <a:pPr marL="174625" algn="r" rtl="1">
              <a:lnSpc>
                <a:spcPct val="150000"/>
              </a:lnSpc>
            </a:pPr>
            <a:r>
              <a:rPr lang="ar-SA" dirty="0" smtClean="0">
                <a:solidFill>
                  <a:schemeClr val="accent2">
                    <a:lumMod val="75000"/>
                  </a:schemeClr>
                </a:solidFill>
                <a:latin typeface="Alexandria SemiBold" pitchFamily="2" charset="-78"/>
                <a:cs typeface="Alexandria SemiBold" pitchFamily="2" charset="-78"/>
              </a:rPr>
              <a:t> </a:t>
            </a:r>
            <a:r>
              <a:rPr lang="ar-SA" sz="1600" dirty="0">
                <a:solidFill>
                  <a:schemeClr val="accent2">
                    <a:lumMod val="75000"/>
                  </a:schemeClr>
                </a:solidFill>
                <a:latin typeface="Alexandria SemiBold" pitchFamily="2" charset="-78"/>
                <a:cs typeface="Alexandria SemiBold" pitchFamily="2" charset="-78"/>
              </a:rPr>
              <a:t>هناك بعض الخصائص المهمة للكتابة الفعالة على منصات التواصل </a:t>
            </a:r>
            <a:r>
              <a:rPr lang="ar-SA" sz="1600" dirty="0" smtClean="0">
                <a:solidFill>
                  <a:schemeClr val="accent2">
                    <a:lumMod val="75000"/>
                  </a:schemeClr>
                </a:solidFill>
                <a:latin typeface="Alexandria SemiBold" pitchFamily="2" charset="-78"/>
                <a:cs typeface="Alexandria SemiBold" pitchFamily="2" charset="-78"/>
              </a:rPr>
              <a:t>الاجتماعي:</a:t>
            </a:r>
          </a:p>
          <a:p>
            <a:pPr marL="517525" indent="-342900" algn="r" rtl="1">
              <a:lnSpc>
                <a:spcPct val="150000"/>
              </a:lnSpc>
              <a:buFont typeface="+mj-lt"/>
              <a:buAutoNum type="arabicPeriod"/>
            </a:pPr>
            <a:r>
              <a:rPr lang="ar-SA" dirty="0" smtClean="0">
                <a:solidFill>
                  <a:schemeClr val="accent1"/>
                </a:solidFill>
                <a:latin typeface="Alexandria SemiBold" pitchFamily="2" charset="-78"/>
                <a:cs typeface="Alexandria SemiBold" pitchFamily="2" charset="-78"/>
              </a:rPr>
              <a:t>الإيجاز والتركيز: </a:t>
            </a:r>
            <a:r>
              <a:rPr lang="ar-SA" dirty="0" smtClean="0">
                <a:latin typeface="Alexandria SemiBold" pitchFamily="2" charset="-78"/>
                <a:cs typeface="Alexandria SemiBold" pitchFamily="2" charset="-78"/>
              </a:rPr>
              <a:t>يجب </a:t>
            </a:r>
            <a:r>
              <a:rPr lang="ar-SA" dirty="0">
                <a:latin typeface="Alexandria SemiBold" pitchFamily="2" charset="-78"/>
                <a:cs typeface="Alexandria SemiBold" pitchFamily="2" charset="-78"/>
              </a:rPr>
              <a:t>أن تكون الرسالة قصيرة وواضحة، مع التركيز </a:t>
            </a:r>
            <a:r>
              <a:rPr lang="ar-SA">
                <a:latin typeface="Alexandria SemiBold" pitchFamily="2" charset="-78"/>
                <a:cs typeface="Alexandria SemiBold" pitchFamily="2" charset="-78"/>
              </a:rPr>
              <a:t>على </a:t>
            </a:r>
            <a:r>
              <a:rPr lang="ar-SA" smtClean="0">
                <a:latin typeface="Alexandria SemiBold" pitchFamily="2" charset="-78"/>
                <a:cs typeface="Alexandria SemiBold" pitchFamily="2" charset="-78"/>
              </a:rPr>
              <a:t>فكرة </a:t>
            </a:r>
            <a:r>
              <a:rPr lang="ar-SA" dirty="0">
                <a:latin typeface="Alexandria SemiBold" pitchFamily="2" charset="-78"/>
                <a:cs typeface="Alexandria SemiBold" pitchFamily="2" charset="-78"/>
              </a:rPr>
              <a:t>رئيسية </a:t>
            </a:r>
            <a:r>
              <a:rPr lang="ar-SA" dirty="0" smtClean="0">
                <a:latin typeface="Alexandria SemiBold" pitchFamily="2" charset="-78"/>
                <a:cs typeface="Alexandria SemiBold" pitchFamily="2" charset="-78"/>
              </a:rPr>
              <a:t>واحدة، وينبغي تجنب </a:t>
            </a:r>
            <a:r>
              <a:rPr lang="ar-SA" dirty="0">
                <a:latin typeface="Alexandria SemiBold" pitchFamily="2" charset="-78"/>
                <a:cs typeface="Alexandria SemiBold" pitchFamily="2" charset="-78"/>
              </a:rPr>
              <a:t>الإسهاب والكتابة المطولة التي قد تشتت انتباه </a:t>
            </a:r>
            <a:r>
              <a:rPr lang="ar-SA" dirty="0" smtClean="0">
                <a:latin typeface="Alexandria SemiBold" pitchFamily="2" charset="-78"/>
                <a:cs typeface="Alexandria SemiBold" pitchFamily="2" charset="-78"/>
              </a:rPr>
              <a:t>المتابعين.</a:t>
            </a:r>
            <a:r>
              <a:rPr lang="ar-SA" dirty="0">
                <a:latin typeface="Alexandria SemiBold" pitchFamily="2" charset="-78"/>
                <a:cs typeface="Alexandria SemiBold" pitchFamily="2" charset="-78"/>
              </a:rPr>
              <a:t> </a:t>
            </a:r>
            <a:endParaRPr lang="ar-SA" dirty="0" smtClean="0">
              <a:latin typeface="Alexandria SemiBold" pitchFamily="2" charset="-78"/>
              <a:cs typeface="Alexandria SemiBold" pitchFamily="2" charset="-78"/>
            </a:endParaRPr>
          </a:p>
          <a:p>
            <a:pPr marL="517525" indent="-342900" algn="r" rtl="1">
              <a:lnSpc>
                <a:spcPct val="150000"/>
              </a:lnSpc>
              <a:buFont typeface="+mj-lt"/>
              <a:buAutoNum type="arabicPeriod"/>
            </a:pPr>
            <a:r>
              <a:rPr lang="ar-SA" dirty="0" smtClean="0">
                <a:solidFill>
                  <a:schemeClr val="accent1"/>
                </a:solidFill>
                <a:latin typeface="Alexandria SemiBold" pitchFamily="2" charset="-78"/>
                <a:cs typeface="Alexandria SemiBold" pitchFamily="2" charset="-78"/>
              </a:rPr>
              <a:t>البساطة والوضوح</a:t>
            </a:r>
            <a:r>
              <a:rPr lang="ar-SA" dirty="0" smtClean="0">
                <a:latin typeface="Alexandria SemiBold" pitchFamily="2" charset="-78"/>
                <a:cs typeface="Alexandria SemiBold" pitchFamily="2" charset="-78"/>
              </a:rPr>
              <a:t>: يجب استخدام </a:t>
            </a:r>
            <a:r>
              <a:rPr lang="ar-SA" dirty="0">
                <a:latin typeface="Alexandria SemiBold" pitchFamily="2" charset="-78"/>
                <a:cs typeface="Alexandria SemiBold" pitchFamily="2" charset="-78"/>
              </a:rPr>
              <a:t>لغة سهلة </a:t>
            </a:r>
            <a:r>
              <a:rPr lang="ar-SA" dirty="0" smtClean="0">
                <a:latin typeface="Alexandria SemiBold" pitchFamily="2" charset="-78"/>
                <a:cs typeface="Alexandria SemiBold" pitchFamily="2" charset="-78"/>
              </a:rPr>
              <a:t>الفهم وواضحة </a:t>
            </a:r>
            <a:r>
              <a:rPr lang="ar-SA" dirty="0">
                <a:latin typeface="Alexandria SemiBold" pitchFamily="2" charset="-78"/>
                <a:cs typeface="Alexandria SemiBold" pitchFamily="2" charset="-78"/>
              </a:rPr>
              <a:t>تستهدف جمهورك </a:t>
            </a:r>
            <a:r>
              <a:rPr lang="ar-SA" dirty="0" smtClean="0">
                <a:latin typeface="Alexandria SemiBold" pitchFamily="2" charset="-78"/>
                <a:cs typeface="Alexandria SemiBold" pitchFamily="2" charset="-78"/>
              </a:rPr>
              <a:t>العام. كما يجب تجنب </a:t>
            </a:r>
            <a:r>
              <a:rPr lang="ar-SA" dirty="0">
                <a:latin typeface="Alexandria SemiBold" pitchFamily="2" charset="-78"/>
                <a:cs typeface="Alexandria SemiBold" pitchFamily="2" charset="-78"/>
              </a:rPr>
              <a:t>المصطلحات المعقدة </a:t>
            </a:r>
            <a:r>
              <a:rPr lang="ar-SA" dirty="0" smtClean="0">
                <a:latin typeface="Alexandria SemiBold" pitchFamily="2" charset="-78"/>
                <a:cs typeface="Alexandria SemiBold" pitchFamily="2" charset="-78"/>
              </a:rPr>
              <a:t>.</a:t>
            </a:r>
          </a:p>
          <a:p>
            <a:pPr marL="517525" indent="-342900" algn="r" rtl="1">
              <a:lnSpc>
                <a:spcPct val="150000"/>
              </a:lnSpc>
              <a:buFont typeface="+mj-lt"/>
              <a:buAutoNum type="arabicPeriod"/>
            </a:pPr>
            <a:r>
              <a:rPr lang="ar-SA" dirty="0" smtClean="0">
                <a:solidFill>
                  <a:schemeClr val="accent1"/>
                </a:solidFill>
                <a:latin typeface="Alexandria SemiBold" pitchFamily="2" charset="-78"/>
                <a:cs typeface="Alexandria SemiBold" pitchFamily="2" charset="-78"/>
              </a:rPr>
              <a:t>إضافة </a:t>
            </a:r>
            <a:r>
              <a:rPr lang="ar-SA" dirty="0">
                <a:solidFill>
                  <a:schemeClr val="accent1"/>
                </a:solidFill>
                <a:latin typeface="Alexandria SemiBold" pitchFamily="2" charset="-78"/>
                <a:cs typeface="Alexandria SemiBold" pitchFamily="2" charset="-78"/>
              </a:rPr>
              <a:t>عناصر بصرية </a:t>
            </a:r>
            <a:r>
              <a:rPr lang="ar-SA" dirty="0" smtClean="0">
                <a:solidFill>
                  <a:schemeClr val="accent1"/>
                </a:solidFill>
                <a:latin typeface="Alexandria SemiBold" pitchFamily="2" charset="-78"/>
                <a:cs typeface="Alexandria SemiBold" pitchFamily="2" charset="-78"/>
              </a:rPr>
              <a:t>جذابة</a:t>
            </a:r>
            <a:r>
              <a:rPr lang="ar-SA" dirty="0" smtClean="0">
                <a:latin typeface="Alexandria SemiBold" pitchFamily="2" charset="-78"/>
                <a:cs typeface="Alexandria SemiBold" pitchFamily="2" charset="-78"/>
              </a:rPr>
              <a:t>: يجب دمج </a:t>
            </a:r>
            <a:r>
              <a:rPr lang="ar-SA" dirty="0">
                <a:latin typeface="Alexandria SemiBold" pitchFamily="2" charset="-78"/>
                <a:cs typeface="Alexandria SemiBold" pitchFamily="2" charset="-78"/>
              </a:rPr>
              <a:t>الصور والفيديوهات والرسومات </a:t>
            </a:r>
            <a:r>
              <a:rPr lang="ar-SA" dirty="0" smtClean="0">
                <a:latin typeface="Alexandria SemiBold" pitchFamily="2" charset="-78"/>
                <a:cs typeface="Alexandria SemiBold" pitchFamily="2" charset="-78"/>
              </a:rPr>
              <a:t>للنصوص لجذب </a:t>
            </a:r>
            <a:r>
              <a:rPr lang="ar-SA" dirty="0">
                <a:latin typeface="Alexandria SemiBold" pitchFamily="2" charset="-78"/>
                <a:cs typeface="Alexandria SemiBold" pitchFamily="2" charset="-78"/>
              </a:rPr>
              <a:t>انتباه </a:t>
            </a:r>
            <a:r>
              <a:rPr lang="ar-SA" dirty="0" smtClean="0">
                <a:latin typeface="Alexandria SemiBold" pitchFamily="2" charset="-78"/>
                <a:cs typeface="Alexandria SemiBold" pitchFamily="2" charset="-78"/>
              </a:rPr>
              <a:t>المتابعين. فالمحتوى </a:t>
            </a:r>
            <a:r>
              <a:rPr lang="ar-SA" dirty="0">
                <a:latin typeface="Alexandria SemiBold" pitchFamily="2" charset="-78"/>
                <a:cs typeface="Alexandria SemiBold" pitchFamily="2" charset="-78"/>
              </a:rPr>
              <a:t>البصري </a:t>
            </a:r>
            <a:r>
              <a:rPr lang="ar-SA" dirty="0" smtClean="0">
                <a:latin typeface="Alexandria SemiBold" pitchFamily="2" charset="-78"/>
                <a:cs typeface="Alexandria SemiBold" pitchFamily="2" charset="-78"/>
              </a:rPr>
              <a:t>يجذب انتباه المتابعين أكثر </a:t>
            </a:r>
            <a:r>
              <a:rPr lang="ar-SA" dirty="0">
                <a:latin typeface="Alexandria SemiBold" pitchFamily="2" charset="-78"/>
                <a:cs typeface="Alexandria SemiBold" pitchFamily="2" charset="-78"/>
              </a:rPr>
              <a:t>من النص </a:t>
            </a:r>
            <a:r>
              <a:rPr lang="ar-SA" dirty="0" smtClean="0">
                <a:latin typeface="Alexandria SemiBold" pitchFamily="2" charset="-78"/>
                <a:cs typeface="Alexandria SemiBold" pitchFamily="2" charset="-78"/>
              </a:rPr>
              <a:t>المجرد؛ مما يعمل على </a:t>
            </a:r>
            <a:r>
              <a:rPr lang="ar-SA" dirty="0">
                <a:latin typeface="Alexandria SemiBold" pitchFamily="2" charset="-78"/>
                <a:cs typeface="Alexandria SemiBold" pitchFamily="2" charset="-78"/>
              </a:rPr>
              <a:t>زيادة التفاعل مع </a:t>
            </a:r>
            <a:r>
              <a:rPr lang="ar-SA" dirty="0" smtClean="0">
                <a:latin typeface="Alexandria SemiBold" pitchFamily="2" charset="-78"/>
                <a:cs typeface="Alexandria SemiBold" pitchFamily="2" charset="-78"/>
              </a:rPr>
              <a:t>المحتوى .</a:t>
            </a:r>
          </a:p>
        </p:txBody>
      </p:sp>
      <p:sp>
        <p:nvSpPr>
          <p:cNvPr id="14" name="TextBox 13">
            <a:extLst>
              <a:ext uri="{FF2B5EF4-FFF2-40B4-BE49-F238E27FC236}">
                <a16:creationId xmlns:a16="http://schemas.microsoft.com/office/drawing/2014/main" id="{F9A80F9F-74DB-1D57-04E8-E20E92A09B0A}"/>
              </a:ext>
            </a:extLst>
          </p:cNvPr>
          <p:cNvSpPr txBox="1"/>
          <p:nvPr/>
        </p:nvSpPr>
        <p:spPr>
          <a:xfrm>
            <a:off x="3239146" y="1128359"/>
            <a:ext cx="6025479" cy="507831"/>
          </a:xfrm>
          <a:prstGeom prst="rect">
            <a:avLst/>
          </a:prstGeom>
          <a:noFill/>
          <a:effectLst>
            <a:reflection stA="45000" endPos="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ExtraBold" pitchFamily="2" charset="-78"/>
                <a:cs typeface="Alexandria ExtraBold" pitchFamily="2" charset="-78"/>
              </a:rPr>
              <a:t>خصائص الكتابة إلى منصات التواصل الاجتماعي</a:t>
            </a:r>
            <a:endParaRPr lang="en-US" sz="2800" b="1" dirty="0">
              <a:solidFill>
                <a:srgbClr val="C00000"/>
              </a:solidFill>
              <a:latin typeface="Alexandria ExtraBold" pitchFamily="2" charset="-78"/>
              <a:cs typeface="Alexandria ExtraBold" pitchFamily="2" charset="-78"/>
            </a:endParaRPr>
          </a:p>
        </p:txBody>
      </p:sp>
      <p:pic>
        <p:nvPicPr>
          <p:cNvPr id="11" name="Picture 10"/>
          <p:cNvPicPr>
            <a:picLocks noChangeAspect="1"/>
          </p:cNvPicPr>
          <p:nvPr/>
        </p:nvPicPr>
        <p:blipFill rotWithShape="1">
          <a:blip r:embed="rId4">
            <a:clrChange>
              <a:clrFrom>
                <a:srgbClr val="FFFBF6"/>
              </a:clrFrom>
              <a:clrTo>
                <a:srgbClr val="FFFBF6">
                  <a:alpha val="0"/>
                </a:srgbClr>
              </a:clrTo>
            </a:clrChange>
            <a:extLst>
              <a:ext uri="{28A0092B-C50C-407E-A947-70E740481C1C}">
                <a14:useLocalDpi xmlns:a14="http://schemas.microsoft.com/office/drawing/2010/main" val="0"/>
              </a:ext>
            </a:extLst>
          </a:blip>
          <a:srcRect l="83263" b="55480"/>
          <a:stretch/>
        </p:blipFill>
        <p:spPr>
          <a:xfrm>
            <a:off x="0" y="2401961"/>
            <a:ext cx="2223872" cy="3053166"/>
          </a:xfrm>
          <a:prstGeom prst="rect">
            <a:avLst/>
          </a:prstGeom>
        </p:spPr>
      </p:pic>
    </p:spTree>
    <p:extLst>
      <p:ext uri="{BB962C8B-B14F-4D97-AF65-F5344CB8AC3E}">
        <p14:creationId xmlns:p14="http://schemas.microsoft.com/office/powerpoint/2010/main" val="22638053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48699" y="1677236"/>
            <a:ext cx="8732374" cy="4527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mtClean="0"/>
              <a:t>جموعة تت</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048698" y="762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223873" y="858098"/>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272918" y="106893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2048697" y="1928306"/>
            <a:ext cx="8732376" cy="4247317"/>
          </a:xfrm>
          <a:prstGeom prst="rect">
            <a:avLst/>
          </a:prstGeom>
          <a:noFill/>
        </p:spPr>
        <p:txBody>
          <a:bodyPr wrap="square" rtlCol="0">
            <a:spAutoFit/>
          </a:bodyPr>
          <a:lstStyle/>
          <a:p>
            <a:pPr marL="517525" indent="-342900" algn="r" rtl="1">
              <a:lnSpc>
                <a:spcPct val="150000"/>
              </a:lnSpc>
              <a:buFont typeface="+mj-lt"/>
              <a:buAutoNum type="arabicPeriod" startAt="4"/>
            </a:pPr>
            <a:r>
              <a:rPr lang="ar-SA" dirty="0" smtClean="0">
                <a:solidFill>
                  <a:schemeClr val="accent1"/>
                </a:solidFill>
                <a:latin typeface="Alexandria SemiBold" pitchFamily="2" charset="-78"/>
                <a:cs typeface="Alexandria SemiBold" pitchFamily="2" charset="-78"/>
              </a:rPr>
              <a:t>التفاعل </a:t>
            </a:r>
            <a:r>
              <a:rPr lang="ar-SA" dirty="0">
                <a:solidFill>
                  <a:schemeClr val="accent1"/>
                </a:solidFill>
                <a:latin typeface="Alexandria SemiBold" pitchFamily="2" charset="-78"/>
                <a:cs typeface="Alexandria SemiBold" pitchFamily="2" charset="-78"/>
              </a:rPr>
              <a:t>مع الجمهور</a:t>
            </a:r>
            <a:r>
              <a:rPr lang="ar-SA" dirty="0" smtClean="0">
                <a:latin typeface="Alexandria SemiBold" pitchFamily="2" charset="-78"/>
                <a:cs typeface="Alexandria SemiBold" pitchFamily="2" charset="-78"/>
              </a:rPr>
              <a:t>: </a:t>
            </a:r>
            <a:r>
              <a:rPr lang="ar-SA" dirty="0">
                <a:latin typeface="Alexandria SemiBold" pitchFamily="2" charset="-78"/>
                <a:cs typeface="Alexandria SemiBold" pitchFamily="2" charset="-78"/>
              </a:rPr>
              <a:t>قم بالرد على </a:t>
            </a:r>
            <a:r>
              <a:rPr lang="ar-SA" dirty="0" smtClean="0">
                <a:latin typeface="Alexandria SemiBold" pitchFamily="2" charset="-78"/>
                <a:cs typeface="Alexandria SemiBold" pitchFamily="2" charset="-78"/>
              </a:rPr>
              <a:t>التعليقات </a:t>
            </a:r>
            <a:r>
              <a:rPr lang="ar-SA" dirty="0">
                <a:latin typeface="Alexandria SemiBold" pitchFamily="2" charset="-78"/>
                <a:cs typeface="Alexandria SemiBold" pitchFamily="2" charset="-78"/>
              </a:rPr>
              <a:t>وطرح الأسئلة </a:t>
            </a:r>
            <a:r>
              <a:rPr lang="ar-SA" dirty="0" smtClean="0">
                <a:latin typeface="Alexandria SemiBold" pitchFamily="2" charset="-78"/>
                <a:cs typeface="Alexandria SemiBold" pitchFamily="2" charset="-78"/>
              </a:rPr>
              <a:t>للمشاركين؛ مما يزيد </a:t>
            </a:r>
            <a:r>
              <a:rPr lang="ar-SA" dirty="0">
                <a:latin typeface="Alexandria SemiBold" pitchFamily="2" charset="-78"/>
                <a:cs typeface="Alexandria SemiBold" pitchFamily="2" charset="-78"/>
              </a:rPr>
              <a:t>من انخراطهم في </a:t>
            </a:r>
            <a:r>
              <a:rPr lang="ar-SA" dirty="0" smtClean="0">
                <a:latin typeface="Alexandria SemiBold" pitchFamily="2" charset="-78"/>
                <a:cs typeface="Alexandria SemiBold" pitchFamily="2" charset="-78"/>
              </a:rPr>
              <a:t>المحتوى .</a:t>
            </a:r>
          </a:p>
          <a:p>
            <a:pPr marL="517525" indent="-342900" algn="r" rtl="1">
              <a:lnSpc>
                <a:spcPct val="150000"/>
              </a:lnSpc>
              <a:buFont typeface="+mj-lt"/>
              <a:buAutoNum type="arabicPeriod" startAt="4"/>
            </a:pPr>
            <a:r>
              <a:rPr lang="ar-SA" dirty="0" smtClean="0">
                <a:solidFill>
                  <a:schemeClr val="accent1"/>
                </a:solidFill>
                <a:latin typeface="Alexandria SemiBold" pitchFamily="2" charset="-78"/>
                <a:cs typeface="Alexandria SemiBold" pitchFamily="2" charset="-78"/>
              </a:rPr>
              <a:t>النشر </a:t>
            </a:r>
            <a:r>
              <a:rPr lang="ar-SA" dirty="0">
                <a:solidFill>
                  <a:schemeClr val="accent1"/>
                </a:solidFill>
                <a:latin typeface="Alexandria SemiBold" pitchFamily="2" charset="-78"/>
                <a:cs typeface="Alexandria SemiBold" pitchFamily="2" charset="-78"/>
              </a:rPr>
              <a:t>المنتظم: </a:t>
            </a:r>
            <a:r>
              <a:rPr lang="ar-SA" dirty="0" smtClean="0">
                <a:latin typeface="Alexandria SemiBold" pitchFamily="2" charset="-78"/>
                <a:cs typeface="Alexandria SemiBold" pitchFamily="2" charset="-78"/>
              </a:rPr>
              <a:t>المنشورات </a:t>
            </a:r>
            <a:r>
              <a:rPr lang="ar-SA" dirty="0">
                <a:latin typeface="Alexandria SemiBold" pitchFamily="2" charset="-78"/>
                <a:cs typeface="Alexandria SemiBold" pitchFamily="2" charset="-78"/>
              </a:rPr>
              <a:t>المنتظمة تحافظ على اهتمام المتابعين </a:t>
            </a:r>
            <a:r>
              <a:rPr lang="ar-SA" dirty="0" smtClean="0">
                <a:latin typeface="Alexandria SemiBold" pitchFamily="2" charset="-78"/>
                <a:cs typeface="Alexandria SemiBold" pitchFamily="2" charset="-78"/>
              </a:rPr>
              <a:t>وتجذب </a:t>
            </a:r>
            <a:r>
              <a:rPr lang="ar-SA" dirty="0">
                <a:latin typeface="Alexandria SemiBold" pitchFamily="2" charset="-78"/>
                <a:cs typeface="Alexandria SemiBold" pitchFamily="2" charset="-78"/>
              </a:rPr>
              <a:t>متابعين ؛ لذا حدد جدولاً زمنياً مناسباً لنشر المحتوى </a:t>
            </a:r>
            <a:r>
              <a:rPr lang="ar-SA" dirty="0" smtClean="0">
                <a:latin typeface="Alexandria SemiBold" pitchFamily="2" charset="-78"/>
                <a:cs typeface="Alexandria SemiBold" pitchFamily="2" charset="-78"/>
              </a:rPr>
              <a:t>.</a:t>
            </a:r>
          </a:p>
          <a:p>
            <a:pPr marL="517525" indent="-342900" algn="r" rtl="1">
              <a:lnSpc>
                <a:spcPct val="150000"/>
              </a:lnSpc>
              <a:buFont typeface="+mj-lt"/>
              <a:buAutoNum type="arabicPeriod" startAt="4"/>
            </a:pPr>
            <a:r>
              <a:rPr lang="ar-SA" dirty="0">
                <a:solidFill>
                  <a:schemeClr val="accent1"/>
                </a:solidFill>
                <a:latin typeface="Alexandria SemiBold" pitchFamily="2" charset="-78"/>
                <a:cs typeface="Alexandria SemiBold" pitchFamily="2" charset="-78"/>
              </a:rPr>
              <a:t>علاقة ودية مع القراء</a:t>
            </a: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اكتب المنشورات بأسلوب مميز </a:t>
            </a:r>
            <a:r>
              <a:rPr lang="ar-SA" dirty="0">
                <a:latin typeface="Alexandria SemiBold" pitchFamily="2" charset="-78"/>
                <a:cs typeface="Alexandria SemiBold" pitchFamily="2" charset="-78"/>
              </a:rPr>
              <a:t>ي</a:t>
            </a:r>
            <a:r>
              <a:rPr lang="ar-SA" dirty="0" smtClean="0">
                <a:latin typeface="Alexandria SemiBold" pitchFamily="2" charset="-78"/>
                <a:cs typeface="Alexandria SemiBold" pitchFamily="2" charset="-78"/>
              </a:rPr>
              <a:t>تسم بالود، وتجنب النبرة الرسمية؛ لتبني علاقة شخصية مع المُتابعين حتى يشعروا بقرب </a:t>
            </a:r>
            <a:r>
              <a:rPr lang="ar-SA" dirty="0">
                <a:latin typeface="Alexandria SemiBold" pitchFamily="2" charset="-78"/>
                <a:cs typeface="Alexandria SemiBold" pitchFamily="2" charset="-78"/>
              </a:rPr>
              <a:t>الكاتب </a:t>
            </a:r>
            <a:r>
              <a:rPr lang="ar-SA" dirty="0" smtClean="0">
                <a:latin typeface="Alexandria SemiBold" pitchFamily="2" charset="-78"/>
                <a:cs typeface="Alexandria SemiBold" pitchFamily="2" charset="-78"/>
              </a:rPr>
              <a:t>منهم ؛ مما يساعد </a:t>
            </a:r>
            <a:r>
              <a:rPr lang="ar-SA" dirty="0">
                <a:latin typeface="Alexandria SemiBold" pitchFamily="2" charset="-78"/>
                <a:cs typeface="Alexandria SemiBold" pitchFamily="2" charset="-78"/>
              </a:rPr>
              <a:t>على بناء الثقة والالتزام مع </a:t>
            </a:r>
            <a:r>
              <a:rPr lang="ar-SA" dirty="0" smtClean="0">
                <a:latin typeface="Alexandria SemiBold" pitchFamily="2" charset="-78"/>
                <a:cs typeface="Alexandria SemiBold" pitchFamily="2" charset="-78"/>
              </a:rPr>
              <a:t>المتابعين .</a:t>
            </a:r>
          </a:p>
          <a:p>
            <a:pPr marL="517525" indent="-342900" algn="r" rtl="1">
              <a:lnSpc>
                <a:spcPct val="150000"/>
              </a:lnSpc>
              <a:buFont typeface="+mj-lt"/>
              <a:buAutoNum type="arabicPeriod" startAt="4"/>
            </a:pPr>
            <a:r>
              <a:rPr lang="ar-SA" dirty="0">
                <a:solidFill>
                  <a:schemeClr val="accent1"/>
                </a:solidFill>
                <a:latin typeface="Alexandria SemiBold" pitchFamily="2" charset="-78"/>
                <a:cs typeface="Alexandria SemiBold" pitchFamily="2" charset="-78"/>
              </a:rPr>
              <a:t>مراعاة سياق وثقافة </a:t>
            </a:r>
            <a:r>
              <a:rPr lang="ar-SA" dirty="0" smtClean="0">
                <a:solidFill>
                  <a:schemeClr val="accent1"/>
                </a:solidFill>
                <a:latin typeface="Alexandria SemiBold" pitchFamily="2" charset="-78"/>
                <a:cs typeface="Alexandria SemiBold" pitchFamily="2" charset="-78"/>
              </a:rPr>
              <a:t>المنصة</a:t>
            </a:r>
            <a:r>
              <a:rPr lang="ar-SA" dirty="0" smtClean="0">
                <a:latin typeface="Alexandria SemiBold" pitchFamily="2" charset="-78"/>
                <a:cs typeface="Alexandria SemiBold" pitchFamily="2" charset="-78"/>
              </a:rPr>
              <a:t>: </a:t>
            </a:r>
            <a:r>
              <a:rPr lang="ar-SA" dirty="0">
                <a:latin typeface="Alexandria SemiBold" pitchFamily="2" charset="-78"/>
                <a:cs typeface="Alexandria SemiBold" pitchFamily="2" charset="-78"/>
              </a:rPr>
              <a:t>يجب استخدام أسلوب </a:t>
            </a:r>
            <a:r>
              <a:rPr lang="ar-SA" dirty="0" smtClean="0">
                <a:latin typeface="Alexandria SemiBold" pitchFamily="2" charset="-78"/>
                <a:cs typeface="Alexandria SemiBold" pitchFamily="2" charset="-78"/>
              </a:rPr>
              <a:t>في الكتابة واضح ومحدد </a:t>
            </a:r>
            <a:r>
              <a:rPr lang="ar-SA" dirty="0">
                <a:latin typeface="Alexandria SemiBold" pitchFamily="2" charset="-78"/>
                <a:cs typeface="Alexandria SemiBold" pitchFamily="2" charset="-78"/>
              </a:rPr>
              <a:t>يُلاءم طبيعة المنصة والجمهور المستهدف. فما يناسب </a:t>
            </a:r>
            <a:r>
              <a:rPr lang="ar-SA" dirty="0" smtClean="0">
                <a:latin typeface="Alexandria SemiBold" pitchFamily="2" charset="-78"/>
                <a:cs typeface="Alexandria SemiBold" pitchFamily="2" charset="-78"/>
              </a:rPr>
              <a:t>منصة " إكس"  </a:t>
            </a:r>
            <a:r>
              <a:rPr lang="en-US" dirty="0" smtClean="0">
                <a:latin typeface="Alexandria SemiBold" pitchFamily="2" charset="-78"/>
                <a:cs typeface="Alexandria SemiBold" pitchFamily="2" charset="-78"/>
              </a:rPr>
              <a:t>X</a:t>
            </a:r>
            <a:r>
              <a:rPr lang="ar-SA" dirty="0" smtClean="0">
                <a:latin typeface="Alexandria SemiBold" pitchFamily="2" charset="-78"/>
                <a:cs typeface="Alexandria SemiBold" pitchFamily="2" charset="-78"/>
              </a:rPr>
              <a:t>             ل</a:t>
            </a:r>
            <a:r>
              <a:rPr lang="ar-SA" u="sng" dirty="0" smtClean="0">
                <a:latin typeface="Alexandria SemiBold" pitchFamily="2" charset="-78"/>
                <a:cs typeface="Alexandria SemiBold" pitchFamily="2" charset="-78"/>
              </a:rPr>
              <a:t>ا </a:t>
            </a:r>
            <a:r>
              <a:rPr lang="ar-SA" u="sng" dirty="0">
                <a:latin typeface="Alexandria SemiBold" pitchFamily="2" charset="-78"/>
                <a:cs typeface="Alexandria SemiBold" pitchFamily="2" charset="-78"/>
              </a:rPr>
              <a:t>يناسب </a:t>
            </a:r>
            <a:r>
              <a:rPr lang="ar-SA" dirty="0" smtClean="0">
                <a:latin typeface="Alexandria SemiBold" pitchFamily="2" charset="-78"/>
                <a:cs typeface="Alexandria SemiBold" pitchFamily="2" charset="-78"/>
              </a:rPr>
              <a:t>إنستجرام </a:t>
            </a:r>
            <a:r>
              <a:rPr lang="en-US" dirty="0" smtClean="0">
                <a:latin typeface="Alexandria SemiBold" pitchFamily="2" charset="-78"/>
                <a:cs typeface="Alexandria SemiBold" pitchFamily="2" charset="-78"/>
              </a:rPr>
              <a:t>Instagram</a:t>
            </a:r>
            <a:r>
              <a:rPr lang="ar-SA" dirty="0" smtClean="0">
                <a:latin typeface="Alexandria SemiBold" pitchFamily="2" charset="-78"/>
                <a:cs typeface="Alexandria SemiBold" pitchFamily="2" charset="-78"/>
              </a:rPr>
              <a:t> </a:t>
            </a:r>
            <a:r>
              <a:rPr lang="ar-SA" dirty="0">
                <a:latin typeface="Alexandria SemiBold" pitchFamily="2" charset="-78"/>
                <a:cs typeface="Alexandria SemiBold" pitchFamily="2" charset="-78"/>
              </a:rPr>
              <a:t>أو </a:t>
            </a:r>
            <a:r>
              <a:rPr lang="ar-SA" dirty="0" smtClean="0">
                <a:latin typeface="Alexandria SemiBold" pitchFamily="2" charset="-78"/>
                <a:cs typeface="Alexandria SemiBold" pitchFamily="2" charset="-78"/>
              </a:rPr>
              <a:t>لينكد إن </a:t>
            </a:r>
            <a:r>
              <a:rPr lang="en-US" dirty="0" smtClean="0">
                <a:latin typeface="Alexandria SemiBold" pitchFamily="2" charset="-78"/>
                <a:cs typeface="Alexandria SemiBold" pitchFamily="2" charset="-78"/>
              </a:rPr>
              <a:t>LinkedIn</a:t>
            </a:r>
            <a:r>
              <a:rPr lang="ar-SA" dirty="0" smtClean="0">
                <a:latin typeface="Alexandria SemiBold" pitchFamily="2" charset="-78"/>
                <a:cs typeface="Alexandria SemiBold" pitchFamily="2" charset="-78"/>
              </a:rPr>
              <a:t>. </a:t>
            </a:r>
          </a:p>
        </p:txBody>
      </p:sp>
      <p:sp>
        <p:nvSpPr>
          <p:cNvPr id="14" name="TextBox 13">
            <a:extLst>
              <a:ext uri="{FF2B5EF4-FFF2-40B4-BE49-F238E27FC236}">
                <a16:creationId xmlns:a16="http://schemas.microsoft.com/office/drawing/2014/main" id="{F9A80F9F-74DB-1D57-04E8-E20E92A09B0A}"/>
              </a:ext>
            </a:extLst>
          </p:cNvPr>
          <p:cNvSpPr txBox="1"/>
          <p:nvPr/>
        </p:nvSpPr>
        <p:spPr>
          <a:xfrm>
            <a:off x="3239146" y="1128359"/>
            <a:ext cx="6025479" cy="507831"/>
          </a:xfrm>
          <a:prstGeom prst="rect">
            <a:avLst/>
          </a:prstGeom>
          <a:noFill/>
          <a:effectLst>
            <a:reflection stA="45000" endPos="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ExtraBold" pitchFamily="2" charset="-78"/>
                <a:cs typeface="Alexandria ExtraBold" pitchFamily="2" charset="-78"/>
              </a:rPr>
              <a:t>خصائص الكتابة إلى منصات التواصل الاجتماعي</a:t>
            </a:r>
            <a:endParaRPr lang="en-US" sz="2800" b="1" dirty="0">
              <a:solidFill>
                <a:srgbClr val="C00000"/>
              </a:solidFill>
              <a:latin typeface="Alexandria ExtraBold" pitchFamily="2" charset="-78"/>
              <a:cs typeface="Alexandria ExtraBold" pitchFamily="2" charset="-78"/>
            </a:endParaRPr>
          </a:p>
        </p:txBody>
      </p:sp>
      <p:pic>
        <p:nvPicPr>
          <p:cNvPr id="2" name="Picture 1"/>
          <p:cNvPicPr>
            <a:picLocks noChangeAspect="1"/>
          </p:cNvPicPr>
          <p:nvPr/>
        </p:nvPicPr>
        <p:blipFill rotWithShape="1">
          <a:blip r:embed="rId4">
            <a:clrChange>
              <a:clrFrom>
                <a:srgbClr val="E5FFFD"/>
              </a:clrFrom>
              <a:clrTo>
                <a:srgbClr val="E5FFFD">
                  <a:alpha val="0"/>
                </a:srgbClr>
              </a:clrTo>
            </a:clrChange>
            <a:extLst>
              <a:ext uri="{28A0092B-C50C-407E-A947-70E740481C1C}">
                <a14:useLocalDpi xmlns:a14="http://schemas.microsoft.com/office/drawing/2010/main" val="0"/>
              </a:ext>
            </a:extLst>
          </a:blip>
          <a:srcRect t="65591" r="82097"/>
          <a:stretch/>
        </p:blipFill>
        <p:spPr>
          <a:xfrm>
            <a:off x="0" y="2492477"/>
            <a:ext cx="2048697" cy="2359742"/>
          </a:xfrm>
          <a:prstGeom prst="rect">
            <a:avLst/>
          </a:prstGeom>
        </p:spPr>
      </p:pic>
    </p:spTree>
    <p:extLst>
      <p:ext uri="{BB962C8B-B14F-4D97-AF65-F5344CB8AC3E}">
        <p14:creationId xmlns:p14="http://schemas.microsoft.com/office/powerpoint/2010/main" val="38758832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950636" y="1677236"/>
            <a:ext cx="8830437" cy="4527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mtClean="0"/>
              <a:t>جموعة تت</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788408"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973225" y="873217"/>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950636" y="110393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2048697" y="1928306"/>
            <a:ext cx="8732376" cy="4247317"/>
          </a:xfrm>
          <a:prstGeom prst="rect">
            <a:avLst/>
          </a:prstGeom>
          <a:noFill/>
        </p:spPr>
        <p:txBody>
          <a:bodyPr wrap="square" rtlCol="0">
            <a:spAutoFit/>
          </a:bodyPr>
          <a:lstStyle/>
          <a:p>
            <a:pPr marL="517525" indent="-342900" algn="r" rtl="1">
              <a:lnSpc>
                <a:spcPct val="150000"/>
              </a:lnSpc>
              <a:buFont typeface="+mj-lt"/>
              <a:buAutoNum type="arabicPeriod" startAt="8"/>
            </a:pPr>
            <a:r>
              <a:rPr lang="ar-SA" dirty="0" smtClean="0">
                <a:solidFill>
                  <a:schemeClr val="accent1"/>
                </a:solidFill>
                <a:latin typeface="Alexandria SemiBold" pitchFamily="2" charset="-78"/>
                <a:cs typeface="Alexandria SemiBold" pitchFamily="2" charset="-78"/>
              </a:rPr>
              <a:t>استخدم الوسوم "هاشتاج" </a:t>
            </a:r>
            <a:r>
              <a:rPr lang="ar-SA" dirty="0">
                <a:solidFill>
                  <a:schemeClr val="accent1"/>
                </a:solidFill>
                <a:latin typeface="Alexandria SemiBold" pitchFamily="2" charset="-78"/>
                <a:cs typeface="Alexandria SemiBold" pitchFamily="2" charset="-78"/>
              </a:rPr>
              <a:t>(#)</a:t>
            </a:r>
            <a:r>
              <a:rPr lang="en-US" dirty="0">
                <a:solidFill>
                  <a:schemeClr val="accent1"/>
                </a:solidFill>
                <a:latin typeface="Alexandria SemiBold" pitchFamily="2" charset="-78"/>
                <a:cs typeface="Alexandria SemiBold" pitchFamily="2" charset="-78"/>
              </a:rPr>
              <a:t>Hashtags </a:t>
            </a:r>
            <a:r>
              <a:rPr lang="ar-SA" dirty="0">
                <a:solidFill>
                  <a:schemeClr val="accent1"/>
                </a:solidFill>
                <a:latin typeface="Alexandria SemiBold" pitchFamily="2" charset="-78"/>
                <a:cs typeface="Alexandria SemiBold" pitchFamily="2" charset="-78"/>
              </a:rPr>
              <a:t> : </a:t>
            </a:r>
            <a:r>
              <a:rPr lang="ar-SA" dirty="0">
                <a:latin typeface="Alexandria SemiBold" pitchFamily="2" charset="-78"/>
                <a:cs typeface="Alexandria SemiBold" pitchFamily="2" charset="-78"/>
              </a:rPr>
              <a:t>الوسوم تساعد في إيصال رسالتك إلى الجمهور المستهدف. </a:t>
            </a:r>
            <a:r>
              <a:rPr lang="ar-SA" dirty="0" smtClean="0">
                <a:latin typeface="Alexandria SemiBold" pitchFamily="2" charset="-78"/>
                <a:cs typeface="Alexandria SemiBold" pitchFamily="2" charset="-78"/>
              </a:rPr>
              <a:t>فاستخدم </a:t>
            </a:r>
            <a:r>
              <a:rPr lang="ar-SA" dirty="0">
                <a:latin typeface="Alexandria SemiBold" pitchFamily="2" charset="-78"/>
                <a:cs typeface="Alexandria SemiBold" pitchFamily="2" charset="-78"/>
              </a:rPr>
              <a:t>وسوماً ذات صلة بالمحتوى </a:t>
            </a:r>
            <a:r>
              <a:rPr lang="ar-SA" dirty="0" smtClean="0">
                <a:latin typeface="Alexandria SemiBold" pitchFamily="2" charset="-78"/>
                <a:cs typeface="Alexandria SemiBold" pitchFamily="2" charset="-78"/>
              </a:rPr>
              <a:t>وشعبية.</a:t>
            </a:r>
          </a:p>
          <a:p>
            <a:pPr marL="517525" indent="-342900" algn="r" rtl="1">
              <a:lnSpc>
                <a:spcPct val="150000"/>
              </a:lnSpc>
              <a:buFont typeface="+mj-lt"/>
              <a:buAutoNum type="arabicPeriod" startAt="8"/>
            </a:pPr>
            <a:r>
              <a:rPr lang="ar-SA" dirty="0" smtClean="0">
                <a:solidFill>
                  <a:schemeClr val="accent1"/>
                </a:solidFill>
                <a:latin typeface="Alexandria SemiBold" pitchFamily="2" charset="-78"/>
                <a:cs typeface="Alexandria SemiBold" pitchFamily="2" charset="-78"/>
              </a:rPr>
              <a:t>التركيز </a:t>
            </a:r>
            <a:r>
              <a:rPr lang="ar-SA" dirty="0">
                <a:solidFill>
                  <a:schemeClr val="accent1"/>
                </a:solidFill>
                <a:latin typeface="Alexandria SemiBold" pitchFamily="2" charset="-78"/>
                <a:cs typeface="Alexandria SemiBold" pitchFamily="2" charset="-78"/>
              </a:rPr>
              <a:t>على القيمة: </a:t>
            </a:r>
            <a:r>
              <a:rPr lang="ar-SA" dirty="0">
                <a:latin typeface="Alexandria SemiBold" pitchFamily="2" charset="-78"/>
                <a:cs typeface="Alexandria SemiBold" pitchFamily="2" charset="-78"/>
              </a:rPr>
              <a:t>قدم محتوى مفيد ومثير للاهتمام بدلاً من المحتوى الترويجي </a:t>
            </a:r>
            <a:r>
              <a:rPr lang="ar-SA" dirty="0" smtClean="0">
                <a:latin typeface="Alexandria SemiBold" pitchFamily="2" charset="-78"/>
                <a:cs typeface="Alexandria SemiBold" pitchFamily="2" charset="-78"/>
              </a:rPr>
              <a:t>فقط؛ لأنه يجذب </a:t>
            </a:r>
            <a:r>
              <a:rPr lang="ar-SA" dirty="0">
                <a:latin typeface="Alexandria SemiBold" pitchFamily="2" charset="-78"/>
                <a:cs typeface="Alexandria SemiBold" pitchFamily="2" charset="-78"/>
              </a:rPr>
              <a:t>الجمهور ويزيد من </a:t>
            </a:r>
            <a:r>
              <a:rPr lang="ar-SA" dirty="0" smtClean="0">
                <a:latin typeface="Alexandria SemiBold" pitchFamily="2" charset="-78"/>
                <a:cs typeface="Alexandria SemiBold" pitchFamily="2" charset="-78"/>
              </a:rPr>
              <a:t>مشاركتهم. فالقاعدة الأساسية هي : المحتوى هو الملك </a:t>
            </a:r>
            <a:r>
              <a:rPr lang="en-US" dirty="0" smtClean="0">
                <a:latin typeface="Alexandria SemiBold" pitchFamily="2" charset="-78"/>
                <a:cs typeface="Alexandria SemiBold" pitchFamily="2" charset="-78"/>
              </a:rPr>
              <a:t>( </a:t>
            </a:r>
            <a:r>
              <a:rPr lang="en-US" dirty="0" smtClean="0">
                <a:solidFill>
                  <a:schemeClr val="accent2"/>
                </a:solidFill>
                <a:latin typeface="Alexandria SemiBold" pitchFamily="2" charset="-78"/>
                <a:cs typeface="Alexandria SemiBold" pitchFamily="2" charset="-78"/>
              </a:rPr>
              <a:t>Content is a King </a:t>
            </a:r>
            <a:r>
              <a:rPr lang="en-US" dirty="0" smtClean="0">
                <a:latin typeface="Alexandria SemiBold" pitchFamily="2" charset="-78"/>
                <a:cs typeface="Alexandria SemiBold" pitchFamily="2" charset="-78"/>
              </a:rPr>
              <a:t>)</a:t>
            </a:r>
            <a:r>
              <a:rPr lang="ar-SA" dirty="0" smtClean="0">
                <a:latin typeface="Alexandria SemiBold" pitchFamily="2" charset="-78"/>
                <a:cs typeface="Alexandria SemiBold" pitchFamily="2" charset="-78"/>
              </a:rPr>
              <a:t>.</a:t>
            </a:r>
          </a:p>
          <a:p>
            <a:pPr marL="517525" indent="-342900" algn="r" rtl="1">
              <a:lnSpc>
                <a:spcPct val="150000"/>
              </a:lnSpc>
              <a:buFont typeface="+mj-lt"/>
              <a:buAutoNum type="arabicPeriod" startAt="8"/>
            </a:pPr>
            <a:r>
              <a:rPr lang="ar-SA" dirty="0" smtClean="0">
                <a:solidFill>
                  <a:schemeClr val="accent1"/>
                </a:solidFill>
                <a:latin typeface="Alexandria SemiBold" pitchFamily="2" charset="-78"/>
                <a:cs typeface="Alexandria SemiBold" pitchFamily="2" charset="-78"/>
              </a:rPr>
              <a:t>التقييم والتحسين</a:t>
            </a:r>
            <a:r>
              <a:rPr lang="ar-SA" dirty="0">
                <a:solidFill>
                  <a:schemeClr val="accent1"/>
                </a:solidFill>
                <a:latin typeface="Alexandria SemiBold" pitchFamily="2" charset="-78"/>
                <a:cs typeface="Alexandria SemiBold" pitchFamily="2" charset="-78"/>
              </a:rPr>
              <a:t>: </a:t>
            </a:r>
            <a:r>
              <a:rPr lang="ar-SA" dirty="0">
                <a:latin typeface="Alexandria SemiBold" pitchFamily="2" charset="-78"/>
                <a:cs typeface="Alexandria SemiBold" pitchFamily="2" charset="-78"/>
              </a:rPr>
              <a:t>راقب أداء منشوراتك وتعلم من البيانات. استخدم هذه المعلومات لتحسين استراتيجيتك</a:t>
            </a:r>
            <a:r>
              <a:rPr lang="ar-SA" dirty="0" smtClean="0">
                <a:latin typeface="Alexandria SemiBold" pitchFamily="2" charset="-78"/>
                <a:cs typeface="Alexandria SemiBold" pitchFamily="2" charset="-78"/>
              </a:rPr>
              <a:t>. </a:t>
            </a:r>
          </a:p>
          <a:p>
            <a:pPr marL="517525" indent="-342900" algn="r" rtl="1">
              <a:lnSpc>
                <a:spcPct val="150000"/>
              </a:lnSpc>
              <a:buFont typeface="+mj-lt"/>
              <a:buAutoNum type="arabicPeriod" startAt="8"/>
            </a:pPr>
            <a:r>
              <a:rPr lang="ar-SA" dirty="0">
                <a:solidFill>
                  <a:schemeClr val="accent1"/>
                </a:solidFill>
                <a:latin typeface="Alexandria SemiBold" pitchFamily="2" charset="-78"/>
                <a:cs typeface="Alexandria SemiBold" pitchFamily="2" charset="-78"/>
              </a:rPr>
              <a:t>الذاتية</a:t>
            </a:r>
            <a:r>
              <a:rPr lang="ar-SA" dirty="0" smtClean="0">
                <a:latin typeface="Alexandria SemiBold" pitchFamily="2" charset="-78"/>
                <a:cs typeface="Alexandria SemiBold" pitchFamily="2" charset="-78"/>
              </a:rPr>
              <a:t>: يتم عرض </a:t>
            </a:r>
            <a:r>
              <a:rPr lang="ar-SA" dirty="0">
                <a:latin typeface="Alexandria SemiBold" pitchFamily="2" charset="-78"/>
                <a:cs typeface="Alexandria SemiBold" pitchFamily="2" charset="-78"/>
              </a:rPr>
              <a:t>وجهة نظر </a:t>
            </a:r>
            <a:r>
              <a:rPr lang="ar-SA" dirty="0" smtClean="0">
                <a:latin typeface="Alexandria SemiBold" pitchFamily="2" charset="-78"/>
                <a:cs typeface="Alexandria SemiBold" pitchFamily="2" charset="-78"/>
              </a:rPr>
              <a:t>الجمهور </a:t>
            </a:r>
            <a:r>
              <a:rPr lang="ar-SA" dirty="0">
                <a:latin typeface="Alexandria SemiBold" pitchFamily="2" charset="-78"/>
                <a:cs typeface="Alexandria SemiBold" pitchFamily="2" charset="-78"/>
              </a:rPr>
              <a:t>الشخصية </a:t>
            </a:r>
            <a:r>
              <a:rPr lang="ar-SA" dirty="0" smtClean="0">
                <a:latin typeface="Alexandria SemiBold" pitchFamily="2" charset="-78"/>
                <a:cs typeface="Alexandria SemiBold" pitchFamily="2" charset="-78"/>
              </a:rPr>
              <a:t>في الأحداث اليومية سواء تلك الأحداث التي تقع في النطاق المحلي أو الدولي. </a:t>
            </a:r>
          </a:p>
          <a:p>
            <a:pPr marL="174625" algn="r" rtl="1">
              <a:lnSpc>
                <a:spcPct val="150000"/>
              </a:lnSpc>
            </a:pPr>
            <a:r>
              <a:rPr lang="ar-SA" dirty="0" smtClean="0">
                <a:latin typeface="Alexandria SemiBold" pitchFamily="2" charset="-78"/>
                <a:cs typeface="Alexandria SemiBold" pitchFamily="2" charset="-78"/>
              </a:rPr>
              <a:t>فمنشورات منصات التواصل الاجتماعي في جوهرها بمثابة قصة خبرية ذات رأي.</a:t>
            </a:r>
            <a:endParaRPr lang="ar-SA" dirty="0">
              <a:latin typeface="Alexandria SemiBold" pitchFamily="2" charset="-78"/>
              <a:cs typeface="Alexandria SemiBold" pitchFamily="2" charset="-78"/>
            </a:endParaRPr>
          </a:p>
        </p:txBody>
      </p:sp>
      <p:sp>
        <p:nvSpPr>
          <p:cNvPr id="14" name="TextBox 13">
            <a:extLst>
              <a:ext uri="{FF2B5EF4-FFF2-40B4-BE49-F238E27FC236}">
                <a16:creationId xmlns:a16="http://schemas.microsoft.com/office/drawing/2014/main" id="{F9A80F9F-74DB-1D57-04E8-E20E92A09B0A}"/>
              </a:ext>
            </a:extLst>
          </p:cNvPr>
          <p:cNvSpPr txBox="1"/>
          <p:nvPr/>
        </p:nvSpPr>
        <p:spPr>
          <a:xfrm>
            <a:off x="3239146" y="1128359"/>
            <a:ext cx="6025479" cy="507831"/>
          </a:xfrm>
          <a:prstGeom prst="rect">
            <a:avLst/>
          </a:prstGeom>
          <a:noFill/>
          <a:effectLst>
            <a:reflection stA="45000" endPos="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ExtraBold" pitchFamily="2" charset="-78"/>
                <a:cs typeface="Alexandria ExtraBold" pitchFamily="2" charset="-78"/>
              </a:rPr>
              <a:t>خصائص الكتابة إلى منصات التواصل الاجتماعي</a:t>
            </a:r>
            <a:endParaRPr lang="en-US" sz="2800" b="1" dirty="0">
              <a:solidFill>
                <a:srgbClr val="C00000"/>
              </a:solidFill>
              <a:latin typeface="Alexandria ExtraBold" pitchFamily="2" charset="-78"/>
              <a:cs typeface="Alexandria ExtraBold" pitchFamily="2" charset="-78"/>
            </a:endParaRPr>
          </a:p>
        </p:txBody>
      </p:sp>
      <p:pic>
        <p:nvPicPr>
          <p:cNvPr id="3" name="Picture 2"/>
          <p:cNvPicPr>
            <a:picLocks noChangeAspect="1"/>
          </p:cNvPicPr>
          <p:nvPr/>
        </p:nvPicPr>
        <p:blipFill rotWithShape="1">
          <a:blip r:embed="rId4">
            <a:extLst>
              <a:ext uri="{28A0092B-C50C-407E-A947-70E740481C1C}">
                <a14:useLocalDpi xmlns:a14="http://schemas.microsoft.com/office/drawing/2010/main" val="0"/>
              </a:ext>
            </a:extLst>
          </a:blip>
          <a:srcRect l="74619" t="65085"/>
          <a:stretch/>
        </p:blipFill>
        <p:spPr>
          <a:xfrm>
            <a:off x="0" y="2546435"/>
            <a:ext cx="1916091" cy="2394488"/>
          </a:xfrm>
          <a:prstGeom prst="rect">
            <a:avLst/>
          </a:prstGeom>
        </p:spPr>
      </p:pic>
    </p:spTree>
    <p:extLst>
      <p:ext uri="{BB962C8B-B14F-4D97-AF65-F5344CB8AC3E}">
        <p14:creationId xmlns:p14="http://schemas.microsoft.com/office/powerpoint/2010/main" val="11156314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788408" y="1677235"/>
            <a:ext cx="9582598" cy="46153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mtClean="0"/>
              <a:t>جموعة تت</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723706" y="92827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36585" y="982164"/>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36585" y="120788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1788408" y="1677237"/>
            <a:ext cx="9609187" cy="4247317"/>
          </a:xfrm>
          <a:prstGeom prst="rect">
            <a:avLst/>
          </a:prstGeom>
          <a:noFill/>
        </p:spPr>
        <p:txBody>
          <a:bodyPr wrap="square" rtlCol="0">
            <a:spAutoFit/>
          </a:bodyPr>
          <a:lstStyle/>
          <a:p>
            <a:pPr marL="174625" algn="r" rtl="1">
              <a:lnSpc>
                <a:spcPct val="150000"/>
              </a:lnSpc>
            </a:pPr>
            <a:r>
              <a:rPr lang="ar-SA" dirty="0">
                <a:latin typeface="Alexandria SemiBold" pitchFamily="2" charset="-78"/>
                <a:cs typeface="Alexandria SemiBold" pitchFamily="2" charset="-78"/>
              </a:rPr>
              <a:t>هناك عدة أنواع من الأشخاص الذين يكتبون مقالات على </a:t>
            </a:r>
            <a:r>
              <a:rPr lang="ar-SA" dirty="0" smtClean="0">
                <a:latin typeface="Alexandria SemiBold" pitchFamily="2" charset="-78"/>
                <a:cs typeface="Alexandria SemiBold" pitchFamily="2" charset="-78"/>
              </a:rPr>
              <a:t>منصات </a:t>
            </a:r>
            <a:r>
              <a:rPr lang="ar-SA" dirty="0">
                <a:latin typeface="Alexandria SemiBold" pitchFamily="2" charset="-78"/>
                <a:cs typeface="Alexandria SemiBold" pitchFamily="2" charset="-78"/>
              </a:rPr>
              <a:t>التواصل </a:t>
            </a:r>
            <a:r>
              <a:rPr lang="ar-SA" dirty="0" smtClean="0">
                <a:latin typeface="Alexandria SemiBold" pitchFamily="2" charset="-78"/>
                <a:cs typeface="Alexandria SemiBold" pitchFamily="2" charset="-78"/>
              </a:rPr>
              <a:t>الاجتماعي:</a:t>
            </a:r>
          </a:p>
          <a:p>
            <a:pPr marL="517525" indent="-342900" algn="r" rtl="1">
              <a:lnSpc>
                <a:spcPct val="150000"/>
              </a:lnSpc>
              <a:buFont typeface="+mj-lt"/>
              <a:buAutoNum type="arabicPeriod"/>
            </a:pPr>
            <a:r>
              <a:rPr lang="ar-SA" dirty="0" smtClean="0">
                <a:solidFill>
                  <a:schemeClr val="accent1"/>
                </a:solidFill>
                <a:latin typeface="Alexandria SemiBold" pitchFamily="2" charset="-78"/>
                <a:cs typeface="Alexandria SemiBold" pitchFamily="2" charset="-78"/>
              </a:rPr>
              <a:t>المؤثرون</a:t>
            </a:r>
            <a:r>
              <a:rPr lang="en-US" dirty="0" smtClean="0">
                <a:solidFill>
                  <a:schemeClr val="accent1"/>
                </a:solidFill>
                <a:latin typeface="Alexandria SemiBold" pitchFamily="2" charset="-78"/>
                <a:cs typeface="Alexandria SemiBold" pitchFamily="2" charset="-78"/>
              </a:rPr>
              <a:t>Influencers </a:t>
            </a:r>
            <a:r>
              <a:rPr lang="ar-SA" dirty="0" smtClean="0">
                <a:solidFill>
                  <a:schemeClr val="accent1"/>
                </a:solidFill>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هم </a:t>
            </a:r>
            <a:r>
              <a:rPr lang="ar-SA" dirty="0">
                <a:latin typeface="Alexandria SemiBold" pitchFamily="2" charset="-78"/>
                <a:cs typeface="Alexandria SemiBold" pitchFamily="2" charset="-78"/>
              </a:rPr>
              <a:t>أشخاص لديهم قاعدة جماهيرية كبيرة ونفوذ في مجتمعات </a:t>
            </a:r>
            <a:r>
              <a:rPr lang="ar-SA" dirty="0" smtClean="0">
                <a:latin typeface="Alexandria SemiBold" pitchFamily="2" charset="-78"/>
                <a:cs typeface="Alexandria SemiBold" pitchFamily="2" charset="-78"/>
              </a:rPr>
              <a:t>محددة، يكتبون </a:t>
            </a:r>
            <a:r>
              <a:rPr lang="ar-SA" dirty="0">
                <a:latin typeface="Alexandria SemiBold" pitchFamily="2" charset="-78"/>
                <a:cs typeface="Alexandria SemiBold" pitchFamily="2" charset="-78"/>
              </a:rPr>
              <a:t>مقالات وموضوعات تتناول اهتمامات وقضايا </a:t>
            </a:r>
            <a:r>
              <a:rPr lang="ar-SA" dirty="0" smtClean="0">
                <a:latin typeface="Alexandria SemiBold" pitchFamily="2" charset="-78"/>
                <a:cs typeface="Alexandria SemiBold" pitchFamily="2" charset="-78"/>
              </a:rPr>
              <a:t>جماهيرهم ، ويستخدمون </a:t>
            </a:r>
            <a:r>
              <a:rPr lang="ar-SA" dirty="0">
                <a:latin typeface="Alexandria SemiBold" pitchFamily="2" charset="-78"/>
                <a:cs typeface="Alexandria SemiBold" pitchFamily="2" charset="-78"/>
              </a:rPr>
              <a:t>منصاتهم لتأثير على آراء وسلوكيات </a:t>
            </a:r>
            <a:r>
              <a:rPr lang="ar-SA" dirty="0" smtClean="0">
                <a:latin typeface="Alexandria SemiBold" pitchFamily="2" charset="-78"/>
                <a:cs typeface="Alexandria SemiBold" pitchFamily="2" charset="-78"/>
              </a:rPr>
              <a:t>متابعيهم.</a:t>
            </a:r>
          </a:p>
          <a:p>
            <a:pPr marL="517525" indent="-342900" algn="r" rtl="1">
              <a:lnSpc>
                <a:spcPct val="150000"/>
              </a:lnSpc>
              <a:buFont typeface="+mj-lt"/>
              <a:buAutoNum type="arabicPeriod"/>
            </a:pPr>
            <a:r>
              <a:rPr lang="ar-SA" dirty="0" smtClean="0">
                <a:solidFill>
                  <a:schemeClr val="accent1"/>
                </a:solidFill>
                <a:latin typeface="Alexandria SemiBold" pitchFamily="2" charset="-78"/>
                <a:cs typeface="Alexandria SemiBold" pitchFamily="2" charset="-78"/>
              </a:rPr>
              <a:t>الخبراء </a:t>
            </a:r>
            <a:r>
              <a:rPr lang="ar-SA" dirty="0">
                <a:solidFill>
                  <a:schemeClr val="accent1"/>
                </a:solidFill>
                <a:latin typeface="Alexandria SemiBold" pitchFamily="2" charset="-78"/>
                <a:cs typeface="Alexandria SemiBold" pitchFamily="2" charset="-78"/>
              </a:rPr>
              <a:t>والمتخصصون</a:t>
            </a:r>
            <a:r>
              <a:rPr lang="ar-SA" dirty="0">
                <a:latin typeface="Alexandria SemiBold" pitchFamily="2" charset="-78"/>
                <a:cs typeface="Alexandria SemiBold" pitchFamily="2" charset="-78"/>
              </a:rPr>
              <a:t>:- هم أشخاص ذوو خبرة وسمعة طيبة في مجالات </a:t>
            </a:r>
            <a:r>
              <a:rPr lang="ar-SA" dirty="0" smtClean="0">
                <a:latin typeface="Alexandria SemiBold" pitchFamily="2" charset="-78"/>
                <a:cs typeface="Alexandria SemiBold" pitchFamily="2" charset="-78"/>
              </a:rPr>
              <a:t>معينة</a:t>
            </a:r>
            <a:r>
              <a:rPr lang="ar-SA" dirty="0">
                <a:latin typeface="Alexandria SemiBold" pitchFamily="2" charset="-78"/>
                <a:cs typeface="Alexandria SemiBold" pitchFamily="2" charset="-78"/>
              </a:rPr>
              <a:t>،</a:t>
            </a:r>
            <a:r>
              <a:rPr lang="ar-SA" dirty="0" smtClean="0">
                <a:latin typeface="Alexandria SemiBold" pitchFamily="2" charset="-78"/>
                <a:cs typeface="Alexandria SemiBold" pitchFamily="2" charset="-78"/>
              </a:rPr>
              <a:t> </a:t>
            </a:r>
            <a:r>
              <a:rPr lang="ar-SA" dirty="0">
                <a:latin typeface="Alexandria SemiBold" pitchFamily="2" charset="-78"/>
                <a:cs typeface="Alexandria SemiBold" pitchFamily="2" charset="-78"/>
              </a:rPr>
              <a:t>يكتبون مقالات تقدم معلومات وتحليلات متخصصة في </a:t>
            </a:r>
            <a:r>
              <a:rPr lang="ar-SA" dirty="0" smtClean="0">
                <a:latin typeface="Alexandria SemiBold" pitchFamily="2" charset="-78"/>
                <a:cs typeface="Alexandria SemiBold" pitchFamily="2" charset="-78"/>
              </a:rPr>
              <a:t>مجالاتهم. ويستخدمون </a:t>
            </a:r>
            <a:r>
              <a:rPr lang="ar-SA" dirty="0">
                <a:latin typeface="Alexandria SemiBold" pitchFamily="2" charset="-78"/>
                <a:cs typeface="Alexandria SemiBold" pitchFamily="2" charset="-78"/>
              </a:rPr>
              <a:t>منصاتهم للمساهمة في النقاش والتوعية حول قضايا </a:t>
            </a:r>
            <a:r>
              <a:rPr lang="ar-SA" dirty="0" smtClean="0">
                <a:latin typeface="Alexandria SemiBold" pitchFamily="2" charset="-78"/>
                <a:cs typeface="Alexandria SemiBold" pitchFamily="2" charset="-78"/>
              </a:rPr>
              <a:t>معينة.</a:t>
            </a:r>
          </a:p>
          <a:p>
            <a:pPr marL="517525" indent="-342900" algn="r" rtl="1">
              <a:lnSpc>
                <a:spcPct val="150000"/>
              </a:lnSpc>
              <a:buFont typeface="+mj-lt"/>
              <a:buAutoNum type="arabicPeriod"/>
            </a:pPr>
            <a:r>
              <a:rPr lang="ar-SA" dirty="0" smtClean="0">
                <a:solidFill>
                  <a:schemeClr val="accent1"/>
                </a:solidFill>
                <a:latin typeface="Alexandria SemiBold" pitchFamily="2" charset="-78"/>
                <a:cs typeface="Alexandria SemiBold" pitchFamily="2" charset="-78"/>
              </a:rPr>
              <a:t>المدونون </a:t>
            </a:r>
            <a:r>
              <a:rPr lang="ar-SA" dirty="0">
                <a:solidFill>
                  <a:schemeClr val="accent1"/>
                </a:solidFill>
                <a:latin typeface="Alexandria SemiBold" pitchFamily="2" charset="-78"/>
                <a:cs typeface="Alexandria SemiBold" pitchFamily="2" charset="-78"/>
              </a:rPr>
              <a:t>والكتاب </a:t>
            </a:r>
            <a:r>
              <a:rPr lang="ar-SA" dirty="0" smtClean="0">
                <a:solidFill>
                  <a:schemeClr val="accent1"/>
                </a:solidFill>
                <a:latin typeface="Alexandria SemiBold" pitchFamily="2" charset="-78"/>
                <a:cs typeface="Alexandria SemiBold" pitchFamily="2" charset="-78"/>
              </a:rPr>
              <a:t>المستقلون: </a:t>
            </a:r>
            <a:r>
              <a:rPr lang="ar-SA" dirty="0" smtClean="0">
                <a:latin typeface="Alexandria SemiBold" pitchFamily="2" charset="-78"/>
                <a:cs typeface="Alexandria SemiBold" pitchFamily="2" charset="-78"/>
              </a:rPr>
              <a:t>هم </a:t>
            </a:r>
            <a:r>
              <a:rPr lang="ar-SA" dirty="0">
                <a:latin typeface="Alexandria SemiBold" pitchFamily="2" charset="-78"/>
                <a:cs typeface="Alexandria SemiBold" pitchFamily="2" charset="-78"/>
              </a:rPr>
              <a:t>أشخاص يكتبون مقالات لأغراض شخصية أو كمصدر </a:t>
            </a:r>
            <a:r>
              <a:rPr lang="ar-SA" dirty="0" smtClean="0">
                <a:latin typeface="Alexandria SemiBold" pitchFamily="2" charset="-78"/>
                <a:cs typeface="Alexandria SemiBold" pitchFamily="2" charset="-78"/>
              </a:rPr>
              <a:t>دخل، وتغطي </a:t>
            </a:r>
            <a:r>
              <a:rPr lang="ar-SA" dirty="0">
                <a:latin typeface="Alexandria SemiBold" pitchFamily="2" charset="-78"/>
                <a:cs typeface="Alexandria SemiBold" pitchFamily="2" charset="-78"/>
              </a:rPr>
              <a:t>مقالاتهم مجموعة واسعة من </a:t>
            </a:r>
            <a:r>
              <a:rPr lang="ar-SA" dirty="0" smtClean="0">
                <a:latin typeface="Alexandria SemiBold" pitchFamily="2" charset="-78"/>
                <a:cs typeface="Alexandria SemiBold" pitchFamily="2" charset="-78"/>
              </a:rPr>
              <a:t>الموضوعات </a:t>
            </a:r>
            <a:r>
              <a:rPr lang="ar-SA" dirty="0">
                <a:latin typeface="Alexandria SemiBold" pitchFamily="2" charset="-78"/>
                <a:cs typeface="Alexandria SemiBold" pitchFamily="2" charset="-78"/>
              </a:rPr>
              <a:t>والاهتمامات</a:t>
            </a:r>
            <a:r>
              <a:rPr lang="ar-SA" dirty="0" smtClean="0">
                <a:latin typeface="Alexandria SemiBold" pitchFamily="2" charset="-78"/>
                <a:cs typeface="Alexandria SemiBold" pitchFamily="2" charset="-78"/>
              </a:rPr>
              <a:t>. ويستخدمون </a:t>
            </a:r>
            <a:r>
              <a:rPr lang="ar-SA" dirty="0">
                <a:latin typeface="Alexandria SemiBold" pitchFamily="2" charset="-78"/>
                <a:cs typeface="Alexandria SemiBold" pitchFamily="2" charset="-78"/>
              </a:rPr>
              <a:t>منصات التواصل الاجتماعي لنشر مقالاتهم والتفاعل مع الجمهور</a:t>
            </a:r>
            <a:r>
              <a:rPr lang="ar-SA" dirty="0" smtClean="0">
                <a:latin typeface="Alexandria SemiBold" pitchFamily="2" charset="-78"/>
                <a:cs typeface="Alexandria SemiBold" pitchFamily="2" charset="-78"/>
              </a:rPr>
              <a:t>. </a:t>
            </a:r>
          </a:p>
        </p:txBody>
      </p:sp>
      <p:sp>
        <p:nvSpPr>
          <p:cNvPr id="14" name="TextBox 13">
            <a:extLst>
              <a:ext uri="{FF2B5EF4-FFF2-40B4-BE49-F238E27FC236}">
                <a16:creationId xmlns:a16="http://schemas.microsoft.com/office/drawing/2014/main" id="{F9A80F9F-74DB-1D57-04E8-E20E92A09B0A}"/>
              </a:ext>
            </a:extLst>
          </p:cNvPr>
          <p:cNvSpPr txBox="1"/>
          <p:nvPr/>
        </p:nvSpPr>
        <p:spPr>
          <a:xfrm>
            <a:off x="2128163" y="1128358"/>
            <a:ext cx="5390299" cy="461024"/>
          </a:xfrm>
          <a:prstGeom prst="rect">
            <a:avLst/>
          </a:prstGeom>
          <a:noFill/>
          <a:effectLst>
            <a:reflection stA="45000" endPos="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ExtraBold" pitchFamily="2" charset="-78"/>
                <a:cs typeface="Alexandria ExtraBold" pitchFamily="2" charset="-78"/>
              </a:rPr>
              <a:t>كاتب المقال فى </a:t>
            </a:r>
            <a:r>
              <a:rPr lang="ar-SA" b="1" dirty="0">
                <a:solidFill>
                  <a:srgbClr val="C00000"/>
                </a:solidFill>
                <a:latin typeface="Alexandria ExtraBold" pitchFamily="2" charset="-78"/>
                <a:cs typeface="Alexandria ExtraBold" pitchFamily="2" charset="-78"/>
              </a:rPr>
              <a:t>منصات التواصل الاجتماعي</a:t>
            </a:r>
            <a:endParaRPr lang="en-US" sz="2800" b="1" dirty="0">
              <a:solidFill>
                <a:srgbClr val="C00000"/>
              </a:solidFill>
              <a:latin typeface="Alexandria ExtraBold" pitchFamily="2" charset="-78"/>
              <a:cs typeface="Alexandria ExtraBold" pitchFamily="2" charset="-78"/>
            </a:endParaRPr>
          </a:p>
        </p:txBody>
      </p:sp>
      <p:pic>
        <p:nvPicPr>
          <p:cNvPr id="2" name="Picture 1"/>
          <p:cNvPicPr>
            <a:picLocks noChangeAspect="1"/>
          </p:cNvPicPr>
          <p:nvPr/>
        </p:nvPicPr>
        <p:blipFill rotWithShape="1">
          <a:blip r:embed="rId4">
            <a:extLst>
              <a:ext uri="{28A0092B-C50C-407E-A947-70E740481C1C}">
                <a14:useLocalDpi xmlns:a14="http://schemas.microsoft.com/office/drawing/2010/main" val="0"/>
              </a:ext>
            </a:extLst>
          </a:blip>
          <a:srcRect l="34718" t="69892" r="40000"/>
          <a:stretch/>
        </p:blipFill>
        <p:spPr>
          <a:xfrm>
            <a:off x="0" y="2976257"/>
            <a:ext cx="2264912" cy="2064774"/>
          </a:xfrm>
          <a:prstGeom prst="rect">
            <a:avLst/>
          </a:prstGeom>
        </p:spPr>
      </p:pic>
    </p:spTree>
    <p:extLst>
      <p:ext uri="{BB962C8B-B14F-4D97-AF65-F5344CB8AC3E}">
        <p14:creationId xmlns:p14="http://schemas.microsoft.com/office/powerpoint/2010/main" val="28968266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28162" y="1677235"/>
            <a:ext cx="9242843" cy="46153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mtClean="0"/>
              <a:t>جموعة تت</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03907" y="95699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07220" y="1022169"/>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3556" y="122222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1999784" y="1884985"/>
            <a:ext cx="9248831" cy="4062651"/>
          </a:xfrm>
          <a:prstGeom prst="rect">
            <a:avLst/>
          </a:prstGeom>
          <a:noFill/>
        </p:spPr>
        <p:txBody>
          <a:bodyPr wrap="square" rtlCol="0">
            <a:spAutoFit/>
          </a:bodyPr>
          <a:lstStyle/>
          <a:p>
            <a:pPr marL="342900" indent="-342900" algn="r" rtl="1" fontAlgn="t">
              <a:lnSpc>
                <a:spcPct val="150000"/>
              </a:lnSpc>
              <a:buFont typeface="+mj-lt"/>
              <a:buAutoNum type="arabicPeriod" startAt="4"/>
            </a:pPr>
            <a:r>
              <a:rPr lang="ar-SA" dirty="0">
                <a:solidFill>
                  <a:schemeClr val="accent1"/>
                </a:solidFill>
                <a:latin typeface="Alexandria SemiBold" pitchFamily="2" charset="-78"/>
                <a:cs typeface="Alexandria SemiBold" pitchFamily="2" charset="-78"/>
              </a:rPr>
              <a:t>شخصية عامة: </a:t>
            </a:r>
            <a:r>
              <a:rPr lang="ar-SA" dirty="0">
                <a:latin typeface="Alexandria SemiBold" pitchFamily="2" charset="-78"/>
                <a:cs typeface="Alexandria SemiBold" pitchFamily="2" charset="-78"/>
              </a:rPr>
              <a:t>وهم </a:t>
            </a:r>
            <a:r>
              <a:rPr lang="ar-SA" dirty="0" smtClean="0">
                <a:latin typeface="Alexandria SemiBold" pitchFamily="2" charset="-78"/>
                <a:cs typeface="Alexandria SemiBold" pitchFamily="2" charset="-78"/>
              </a:rPr>
              <a:t>أشخاص ممن </a:t>
            </a:r>
            <a:r>
              <a:rPr lang="ar-SA" dirty="0">
                <a:latin typeface="Alexandria SemiBold" pitchFamily="2" charset="-78"/>
                <a:cs typeface="Alexandria SemiBold" pitchFamily="2" charset="-78"/>
              </a:rPr>
              <a:t>لديهم حضور </a:t>
            </a:r>
            <a:r>
              <a:rPr lang="ar-SA" dirty="0" smtClean="0">
                <a:latin typeface="Alexandria SemiBold" pitchFamily="2" charset="-78"/>
                <a:cs typeface="Alexandria SemiBold" pitchFamily="2" charset="-78"/>
              </a:rPr>
              <a:t>إعلامي مثل: السياسيون</a:t>
            </a: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والفنانون</a:t>
            </a:r>
            <a:r>
              <a:rPr lang="ar-SA" dirty="0">
                <a:latin typeface="Alexandria SemiBold" pitchFamily="2" charset="-78"/>
                <a:cs typeface="Alexandria SemiBold" pitchFamily="2" charset="-78"/>
              </a:rPr>
              <a:t>، والرياضيون، والمفكرون </a:t>
            </a:r>
            <a:r>
              <a:rPr lang="ar-SA" dirty="0" smtClean="0">
                <a:latin typeface="Alexandria SemiBold" pitchFamily="2" charset="-78"/>
                <a:cs typeface="Alexandria SemiBold" pitchFamily="2" charset="-78"/>
              </a:rPr>
              <a:t>والمثقفون وغيرهم، ويستخدمون </a:t>
            </a:r>
            <a:r>
              <a:rPr lang="ar-SA" dirty="0">
                <a:latin typeface="Alexandria SemiBold" pitchFamily="2" charset="-78"/>
                <a:cs typeface="Alexandria SemiBold" pitchFamily="2" charset="-78"/>
              </a:rPr>
              <a:t>منصات التواصل لنشر آرائهم وللتفاعل مع </a:t>
            </a:r>
            <a:r>
              <a:rPr lang="ar-SA" dirty="0" smtClean="0">
                <a:latin typeface="Alexandria SemiBold" pitchFamily="2" charset="-78"/>
                <a:cs typeface="Alexandria SemiBold" pitchFamily="2" charset="-78"/>
              </a:rPr>
              <a:t>جمهورهم.</a:t>
            </a:r>
          </a:p>
          <a:p>
            <a:pPr marL="342900" indent="-342900" algn="r" rtl="1" fontAlgn="t">
              <a:lnSpc>
                <a:spcPct val="150000"/>
              </a:lnSpc>
              <a:buFont typeface="+mj-lt"/>
              <a:buAutoNum type="arabicPeriod" startAt="4"/>
            </a:pPr>
            <a:r>
              <a:rPr lang="ar-SA" dirty="0" smtClean="0">
                <a:solidFill>
                  <a:schemeClr val="accent1"/>
                </a:solidFill>
                <a:latin typeface="Alexandria SemiBold" pitchFamily="2" charset="-78"/>
                <a:cs typeface="Alexandria SemiBold" pitchFamily="2" charset="-78"/>
              </a:rPr>
              <a:t>المؤسسات </a:t>
            </a:r>
            <a:r>
              <a:rPr lang="ar-SA" dirty="0">
                <a:solidFill>
                  <a:schemeClr val="accent1"/>
                </a:solidFill>
                <a:latin typeface="Alexandria SemiBold" pitchFamily="2" charset="-78"/>
                <a:cs typeface="Alexandria SemiBold" pitchFamily="2" charset="-78"/>
              </a:rPr>
              <a:t>الإعلامية</a:t>
            </a:r>
            <a:r>
              <a:rPr lang="ar-SA" dirty="0" smtClean="0">
                <a:latin typeface="Alexandria SemiBold" pitchFamily="2" charset="-78"/>
                <a:cs typeface="Alexandria SemiBold" pitchFamily="2" charset="-78"/>
              </a:rPr>
              <a:t>: الصفحات </a:t>
            </a:r>
            <a:r>
              <a:rPr lang="ar-SA" dirty="0">
                <a:latin typeface="Alexandria SemiBold" pitchFamily="2" charset="-78"/>
                <a:cs typeface="Alexandria SemiBold" pitchFamily="2" charset="-78"/>
              </a:rPr>
              <a:t>الرسمية </a:t>
            </a:r>
            <a:r>
              <a:rPr lang="ar-SA" dirty="0" smtClean="0">
                <a:latin typeface="Alexandria SemiBold" pitchFamily="2" charset="-78"/>
                <a:cs typeface="Alexandria SemiBold" pitchFamily="2" charset="-78"/>
              </a:rPr>
              <a:t>للمؤسسات الإعلامية المحتلفة؛ حيث تستخدم تلك المؤسسات </a:t>
            </a:r>
            <a:r>
              <a:rPr lang="ar-SA" dirty="0">
                <a:latin typeface="Alexandria SemiBold" pitchFamily="2" charset="-78"/>
                <a:cs typeface="Alexandria SemiBold" pitchFamily="2" charset="-78"/>
              </a:rPr>
              <a:t>المنصات لنشر </a:t>
            </a:r>
            <a:r>
              <a:rPr lang="ar-SA" dirty="0" smtClean="0">
                <a:latin typeface="Alexandria SemiBold" pitchFamily="2" charset="-78"/>
                <a:cs typeface="Alexandria SemiBold" pitchFamily="2" charset="-78"/>
              </a:rPr>
              <a:t>محتواها كالمقالات </a:t>
            </a:r>
            <a:r>
              <a:rPr lang="ar-SA" dirty="0">
                <a:latin typeface="Alexandria SemiBold" pitchFamily="2" charset="-78"/>
                <a:cs typeface="Alexandria SemiBold" pitchFamily="2" charset="-78"/>
              </a:rPr>
              <a:t>والتفاعل مع الجمهور</a:t>
            </a:r>
            <a:r>
              <a:rPr lang="ar-SA" dirty="0" smtClean="0">
                <a:latin typeface="Alexandria SemiBold" pitchFamily="2" charset="-78"/>
                <a:cs typeface="Alexandria SemiBold" pitchFamily="2" charset="-78"/>
              </a:rPr>
              <a:t>.</a:t>
            </a:r>
            <a:endParaRPr lang="ar-SA" dirty="0">
              <a:latin typeface="Alexandria SemiBold" pitchFamily="2" charset="-78"/>
              <a:cs typeface="Alexandria SemiBold" pitchFamily="2" charset="-78"/>
            </a:endParaRPr>
          </a:p>
          <a:p>
            <a:pPr algn="r" rtl="1">
              <a:lnSpc>
                <a:spcPct val="150000"/>
              </a:lnSpc>
            </a:pPr>
            <a:r>
              <a:rPr lang="ar-SA" sz="1000" dirty="0">
                <a:latin typeface="Alexandria SemiBold" pitchFamily="2" charset="-78"/>
                <a:cs typeface="Alexandria SemiBold" pitchFamily="2" charset="-78"/>
              </a:rPr>
              <a:t/>
            </a:r>
            <a:br>
              <a:rPr lang="ar-SA" sz="1000" dirty="0">
                <a:latin typeface="Alexandria SemiBold" pitchFamily="2" charset="-78"/>
                <a:cs typeface="Alexandria SemiBold" pitchFamily="2" charset="-78"/>
              </a:rPr>
            </a:br>
            <a:r>
              <a:rPr lang="ar-SA" sz="1000" dirty="0" smtClean="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في </a:t>
            </a:r>
            <a:r>
              <a:rPr lang="ar-SA" dirty="0">
                <a:latin typeface="Alexandria SemiBold" pitchFamily="2" charset="-78"/>
                <a:cs typeface="Alexandria SemiBold" pitchFamily="2" charset="-78"/>
              </a:rPr>
              <a:t>النهاية، هوية كاتب المقال على منصات التواصل الاجتماعي قد تتنوع </a:t>
            </a:r>
            <a:r>
              <a:rPr lang="ar-SA" dirty="0" smtClean="0">
                <a:latin typeface="Alexandria SemiBold" pitchFamily="2" charset="-78"/>
                <a:cs typeface="Alexandria SemiBold" pitchFamily="2" charset="-78"/>
              </a:rPr>
              <a:t>بشكل كبير </a:t>
            </a:r>
            <a:r>
              <a:rPr lang="ar-SA" dirty="0">
                <a:latin typeface="Alexandria SemiBold" pitchFamily="2" charset="-78"/>
                <a:cs typeface="Alexandria SemiBold" pitchFamily="2" charset="-78"/>
              </a:rPr>
              <a:t>اعتماداً على الغرض والسياق. ويمكن تحديدها بناءً على السمات والمعلومات التي يقدمها المقال </a:t>
            </a:r>
            <a:r>
              <a:rPr lang="ar-SA" dirty="0" smtClean="0">
                <a:latin typeface="Alexandria SemiBold" pitchFamily="2" charset="-78"/>
                <a:cs typeface="Alexandria SemiBold" pitchFamily="2" charset="-78"/>
              </a:rPr>
              <a:t>والحساب. ويعتبر الهدف </a:t>
            </a:r>
            <a:r>
              <a:rPr lang="ar-SA" dirty="0">
                <a:latin typeface="Alexandria SemiBold" pitchFamily="2" charset="-78"/>
                <a:cs typeface="Alexandria SemiBold" pitchFamily="2" charset="-78"/>
              </a:rPr>
              <a:t>المشترك هو جذب انتباه الجمهور والتأثير عليه من خلال المحتوى المكتوب</a:t>
            </a:r>
            <a:r>
              <a:rPr lang="ar-SA" dirty="0" smtClean="0">
                <a:latin typeface="Alexandria SemiBold" pitchFamily="2" charset="-78"/>
                <a:cs typeface="Alexandria SemiBold" pitchFamily="2" charset="-78"/>
              </a:rPr>
              <a:t>.</a:t>
            </a:r>
            <a:endParaRPr lang="ar-SA" dirty="0">
              <a:latin typeface="Alexandria SemiBold" pitchFamily="2" charset="-78"/>
              <a:cs typeface="Alexandria SemiBold" pitchFamily="2" charset="-78"/>
            </a:endParaRPr>
          </a:p>
        </p:txBody>
      </p:sp>
      <p:sp>
        <p:nvSpPr>
          <p:cNvPr id="14" name="TextBox 13">
            <a:extLst>
              <a:ext uri="{FF2B5EF4-FFF2-40B4-BE49-F238E27FC236}">
                <a16:creationId xmlns:a16="http://schemas.microsoft.com/office/drawing/2014/main" id="{F9A80F9F-74DB-1D57-04E8-E20E92A09B0A}"/>
              </a:ext>
            </a:extLst>
          </p:cNvPr>
          <p:cNvSpPr txBox="1"/>
          <p:nvPr/>
        </p:nvSpPr>
        <p:spPr>
          <a:xfrm>
            <a:off x="2128163" y="1128358"/>
            <a:ext cx="5644237" cy="507831"/>
          </a:xfrm>
          <a:prstGeom prst="rect">
            <a:avLst/>
          </a:prstGeom>
          <a:noFill/>
          <a:effectLst>
            <a:reflection stA="45000" endPos="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ExtraBold" pitchFamily="2" charset="-78"/>
                <a:cs typeface="Alexandria ExtraBold" pitchFamily="2" charset="-78"/>
              </a:rPr>
              <a:t>كاتب المقال فى </a:t>
            </a:r>
            <a:r>
              <a:rPr lang="ar-SA" b="1" dirty="0">
                <a:solidFill>
                  <a:srgbClr val="C00000"/>
                </a:solidFill>
                <a:latin typeface="Alexandria ExtraBold" pitchFamily="2" charset="-78"/>
                <a:cs typeface="Alexandria ExtraBold" pitchFamily="2" charset="-78"/>
              </a:rPr>
              <a:t>منصات التواصل الاجتماعي</a:t>
            </a:r>
            <a:endParaRPr lang="en-US" sz="2800" b="1" dirty="0">
              <a:solidFill>
                <a:srgbClr val="C00000"/>
              </a:solidFill>
              <a:latin typeface="Alexandria ExtraBold" pitchFamily="2" charset="-78"/>
              <a:cs typeface="Alexandria ExtraBold" pitchFamily="2" charset="-78"/>
            </a:endParaRPr>
          </a:p>
        </p:txBody>
      </p:sp>
      <p:pic>
        <p:nvPicPr>
          <p:cNvPr id="2" name="Picture 1"/>
          <p:cNvPicPr>
            <a:picLocks noChangeAspect="1"/>
          </p:cNvPicPr>
          <p:nvPr/>
        </p:nvPicPr>
        <p:blipFill rotWithShape="1">
          <a:blip r:embed="rId4">
            <a:extLst>
              <a:ext uri="{28A0092B-C50C-407E-A947-70E740481C1C}">
                <a14:useLocalDpi xmlns:a14="http://schemas.microsoft.com/office/drawing/2010/main" val="0"/>
              </a:ext>
            </a:extLst>
          </a:blip>
          <a:srcRect l="34718" t="69892" r="40000"/>
          <a:stretch/>
        </p:blipFill>
        <p:spPr>
          <a:xfrm>
            <a:off x="-210115" y="2883923"/>
            <a:ext cx="2264912" cy="2064774"/>
          </a:xfrm>
          <a:prstGeom prst="rect">
            <a:avLst/>
          </a:prstGeom>
        </p:spPr>
      </p:pic>
    </p:spTree>
    <p:extLst>
      <p:ext uri="{BB962C8B-B14F-4D97-AF65-F5344CB8AC3E}">
        <p14:creationId xmlns:p14="http://schemas.microsoft.com/office/powerpoint/2010/main" val="14689003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01801" y="1742680"/>
            <a:ext cx="9169648" cy="4527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mtClean="0"/>
              <a:t>جموعة تت</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20648" y="89228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405465" y="962970"/>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375599" y="116302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2105587" y="1918607"/>
            <a:ext cx="9065861" cy="4247317"/>
          </a:xfrm>
          <a:prstGeom prst="rect">
            <a:avLst/>
          </a:prstGeom>
          <a:noFill/>
        </p:spPr>
        <p:txBody>
          <a:bodyPr wrap="square" rtlCol="0">
            <a:spAutoFit/>
          </a:bodyPr>
          <a:lstStyle/>
          <a:p>
            <a:pPr marL="174625" algn="r" rtl="1">
              <a:lnSpc>
                <a:spcPct val="150000"/>
              </a:lnSpc>
            </a:pPr>
            <a:r>
              <a:rPr lang="ar-SA" dirty="0" smtClean="0">
                <a:solidFill>
                  <a:schemeClr val="accent1"/>
                </a:solidFill>
                <a:latin typeface="Alexandria SemiBold" pitchFamily="2" charset="-78"/>
                <a:cs typeface="Alexandria SemiBold" pitchFamily="2" charset="-78"/>
              </a:rPr>
              <a:t>هناك بعض الخصائص المميزة لكتابة المقالات في منصة فيسبوك </a:t>
            </a:r>
            <a:r>
              <a:rPr lang="en-US" dirty="0" smtClean="0">
                <a:solidFill>
                  <a:schemeClr val="accent1"/>
                </a:solidFill>
                <a:latin typeface="Alexandria SemiBold" pitchFamily="2" charset="-78"/>
                <a:cs typeface="Alexandria SemiBold" pitchFamily="2" charset="-78"/>
              </a:rPr>
              <a:t>Facebook</a:t>
            </a:r>
            <a:r>
              <a:rPr lang="ar-SA" dirty="0" smtClean="0">
                <a:solidFill>
                  <a:schemeClr val="accent1"/>
                </a:solidFill>
                <a:latin typeface="Alexandria SemiBold" pitchFamily="2" charset="-78"/>
                <a:cs typeface="Alexandria SemiBold" pitchFamily="2" charset="-78"/>
              </a:rPr>
              <a:t>:</a:t>
            </a:r>
          </a:p>
          <a:p>
            <a:pPr marL="517525" indent="-342900" algn="r" rtl="1">
              <a:lnSpc>
                <a:spcPct val="150000"/>
              </a:lnSpc>
              <a:buFont typeface="+mj-lt"/>
              <a:buAutoNum type="arabicPeriod"/>
            </a:pPr>
            <a:r>
              <a:rPr lang="ar-SA" dirty="0" smtClean="0">
                <a:solidFill>
                  <a:schemeClr val="accent1"/>
                </a:solidFill>
                <a:latin typeface="Alexandria SemiBold" pitchFamily="2" charset="-78"/>
                <a:cs typeface="Alexandria SemiBold" pitchFamily="2" charset="-78"/>
              </a:rPr>
              <a:t>الطول المناسب</a:t>
            </a:r>
            <a:r>
              <a:rPr lang="ar-SA" dirty="0">
                <a:latin typeface="Alexandria SemiBold" pitchFamily="2" charset="-78"/>
                <a:cs typeface="Alexandria SemiBold" pitchFamily="2" charset="-78"/>
              </a:rPr>
              <a:t>: المقالات على فيسبوك يجب أن تكون ذات طول معتدل، ما بين 300 إلى 1000 </a:t>
            </a:r>
            <a:r>
              <a:rPr lang="ar-SA" dirty="0" smtClean="0">
                <a:latin typeface="Alexandria SemiBold" pitchFamily="2" charset="-78"/>
                <a:cs typeface="Alexandria SemiBold" pitchFamily="2" charset="-78"/>
              </a:rPr>
              <a:t>كلمة. ويجب تجنب </a:t>
            </a:r>
            <a:r>
              <a:rPr lang="ar-SA" dirty="0">
                <a:latin typeface="Alexandria SemiBold" pitchFamily="2" charset="-78"/>
                <a:cs typeface="Alexandria SemiBold" pitchFamily="2" charset="-78"/>
              </a:rPr>
              <a:t>المقالات الطويلة </a:t>
            </a:r>
            <a:r>
              <a:rPr lang="ar-SA" dirty="0" smtClean="0">
                <a:latin typeface="Alexandria SemiBold" pitchFamily="2" charset="-78"/>
                <a:cs typeface="Alexandria SemiBold" pitchFamily="2" charset="-78"/>
              </a:rPr>
              <a:t>جداً ؛ لعزوف المستخدمين عن قراءتها . </a:t>
            </a:r>
          </a:p>
          <a:p>
            <a:pPr marL="517525" indent="-342900" algn="r" rtl="1">
              <a:lnSpc>
                <a:spcPct val="150000"/>
              </a:lnSpc>
              <a:buFont typeface="+mj-lt"/>
              <a:buAutoNum type="arabicPeriod"/>
            </a:pPr>
            <a:r>
              <a:rPr lang="ar-SA" dirty="0">
                <a:solidFill>
                  <a:schemeClr val="accent1"/>
                </a:solidFill>
                <a:latin typeface="Alexandria SemiBold" pitchFamily="2" charset="-78"/>
                <a:cs typeface="Alexandria SemiBold" pitchFamily="2" charset="-78"/>
              </a:rPr>
              <a:t>اللغة والنبرة</a:t>
            </a:r>
            <a:r>
              <a:rPr lang="ar-SA" dirty="0" smtClean="0">
                <a:latin typeface="Alexandria SemiBold" pitchFamily="2" charset="-78"/>
                <a:cs typeface="Alexandria SemiBold" pitchFamily="2" charset="-78"/>
              </a:rPr>
              <a:t>: يجب أن تتسم لغة المقال بالبساطة، </a:t>
            </a:r>
            <a:r>
              <a:rPr lang="ar-SA" dirty="0">
                <a:latin typeface="Alexandria SemiBold" pitchFamily="2" charset="-78"/>
                <a:cs typeface="Alexandria SemiBold" pitchFamily="2" charset="-78"/>
              </a:rPr>
              <a:t>مع تجنب الجمل الطويلة والمصطلحات المعقدة</a:t>
            </a:r>
            <a:r>
              <a:rPr lang="ar-SA" dirty="0" smtClean="0">
                <a:latin typeface="Alexandria SemiBold" pitchFamily="2" charset="-78"/>
                <a:cs typeface="Alexandria SemiBold" pitchFamily="2" charset="-78"/>
              </a:rPr>
              <a:t>. واستخدم </a:t>
            </a:r>
            <a:r>
              <a:rPr lang="ar-SA" dirty="0">
                <a:latin typeface="Alexandria SemiBold" pitchFamily="2" charset="-78"/>
                <a:cs typeface="Alexandria SemiBold" pitchFamily="2" charset="-78"/>
              </a:rPr>
              <a:t>نبرة شخصية </a:t>
            </a:r>
            <a:r>
              <a:rPr lang="ar-SA" dirty="0" smtClean="0">
                <a:latin typeface="Alexandria SemiBold" pitchFamily="2" charset="-78"/>
                <a:cs typeface="Alexandria SemiBold" pitchFamily="2" charset="-78"/>
              </a:rPr>
              <a:t>ودودة</a:t>
            </a:r>
            <a:r>
              <a:rPr lang="ar-SA" dirty="0">
                <a:latin typeface="Alexandria SemiBold" pitchFamily="2" charset="-78"/>
                <a:cs typeface="Alexandria SemiBold" pitchFamily="2" charset="-78"/>
              </a:rPr>
              <a:t>، تخاطب </a:t>
            </a:r>
            <a:r>
              <a:rPr lang="ar-SA" dirty="0" smtClean="0">
                <a:latin typeface="Alexandria SemiBold" pitchFamily="2" charset="-78"/>
                <a:cs typeface="Alexandria SemiBold" pitchFamily="2" charset="-78"/>
              </a:rPr>
              <a:t>المتابعين بضمير </a:t>
            </a:r>
            <a:r>
              <a:rPr lang="ar-SA" dirty="0">
                <a:latin typeface="Alexandria SemiBold" pitchFamily="2" charset="-78"/>
                <a:cs typeface="Alexandria SemiBold" pitchFamily="2" charset="-78"/>
              </a:rPr>
              <a:t>المتكلم بشكل </a:t>
            </a:r>
            <a:r>
              <a:rPr lang="ar-SA" dirty="0" smtClean="0">
                <a:latin typeface="Alexandria SemiBold" pitchFamily="2" charset="-78"/>
                <a:cs typeface="Alexandria SemiBold" pitchFamily="2" charset="-78"/>
              </a:rPr>
              <a:t>مباشر .</a:t>
            </a:r>
          </a:p>
          <a:p>
            <a:pPr marL="517525" indent="-342900" algn="r" rtl="1">
              <a:lnSpc>
                <a:spcPct val="150000"/>
              </a:lnSpc>
              <a:buFont typeface="+mj-lt"/>
              <a:buAutoNum type="arabicPeriod"/>
            </a:pPr>
            <a:r>
              <a:rPr lang="ar-SA" dirty="0" smtClean="0">
                <a:solidFill>
                  <a:schemeClr val="accent1"/>
                </a:solidFill>
                <a:latin typeface="Alexandria SemiBold" pitchFamily="2" charset="-78"/>
                <a:cs typeface="Alexandria SemiBold" pitchFamily="2" charset="-78"/>
              </a:rPr>
              <a:t>التنسيق </a:t>
            </a:r>
            <a:r>
              <a:rPr lang="ar-SA" dirty="0">
                <a:solidFill>
                  <a:schemeClr val="accent1"/>
                </a:solidFill>
                <a:latin typeface="Alexandria SemiBold" pitchFamily="2" charset="-78"/>
                <a:cs typeface="Alexandria SemiBold" pitchFamily="2" charset="-78"/>
              </a:rPr>
              <a:t>المرئي</a:t>
            </a:r>
            <a:r>
              <a:rPr lang="ar-SA" dirty="0" smtClean="0">
                <a:latin typeface="Alexandria SemiBold" pitchFamily="2" charset="-78"/>
                <a:cs typeface="Alexandria SemiBold" pitchFamily="2" charset="-78"/>
              </a:rPr>
              <a:t>: استخدم </a:t>
            </a:r>
            <a:r>
              <a:rPr lang="ar-SA" dirty="0">
                <a:latin typeface="Alexandria SemiBold" pitchFamily="2" charset="-78"/>
                <a:cs typeface="Alexandria SemiBold" pitchFamily="2" charset="-78"/>
              </a:rPr>
              <a:t>عناوين فرعية واضحة لتنظيم المحتوى وتحسين قابلية </a:t>
            </a:r>
            <a:r>
              <a:rPr lang="ar-SA" dirty="0" smtClean="0">
                <a:latin typeface="Alexandria SemiBold" pitchFamily="2" charset="-78"/>
                <a:cs typeface="Alexandria SemiBold" pitchFamily="2" charset="-78"/>
              </a:rPr>
              <a:t>القراءة. بالإضافة إلى إدراج </a:t>
            </a:r>
            <a:r>
              <a:rPr lang="ar-SA" dirty="0">
                <a:latin typeface="Alexandria SemiBold" pitchFamily="2" charset="-78"/>
                <a:cs typeface="Alexandria SemiBold" pitchFamily="2" charset="-78"/>
              </a:rPr>
              <a:t>صور أو رسوم توضيحية ذات صلة لجذب انتباه </a:t>
            </a:r>
            <a:r>
              <a:rPr lang="ar-SA" dirty="0" smtClean="0">
                <a:latin typeface="Alexandria SemiBold" pitchFamily="2" charset="-78"/>
                <a:cs typeface="Alexandria SemiBold" pitchFamily="2" charset="-78"/>
              </a:rPr>
              <a:t>المستخدمين، </a:t>
            </a:r>
            <a:r>
              <a:rPr lang="ar-SA" dirty="0">
                <a:latin typeface="Alexandria SemiBold" pitchFamily="2" charset="-78"/>
                <a:cs typeface="Alexandria SemiBold" pitchFamily="2" charset="-78"/>
              </a:rPr>
              <a:t>علاوة على أنها تُضفي نوعاً من المصداقية </a:t>
            </a:r>
            <a:r>
              <a:rPr lang="ar-SA" dirty="0" smtClean="0">
                <a:latin typeface="Alexandria SemiBold" pitchFamily="2" charset="-78"/>
                <a:cs typeface="Alexandria SemiBold" pitchFamily="2" charset="-78"/>
              </a:rPr>
              <a:t>.</a:t>
            </a:r>
            <a:endParaRPr lang="ar-SA" dirty="0">
              <a:latin typeface="Alexandria SemiBold" pitchFamily="2" charset="-78"/>
              <a:cs typeface="Alexandria SemiBold" pitchFamily="2" charset="-78"/>
            </a:endParaRPr>
          </a:p>
        </p:txBody>
      </p:sp>
      <p:pic>
        <p:nvPicPr>
          <p:cNvPr id="3" name="Picture 2"/>
          <p:cNvPicPr>
            <a:picLocks noChangeAspect="1"/>
          </p:cNvPicPr>
          <p:nvPr/>
        </p:nvPicPr>
        <p:blipFill rotWithShape="1">
          <a:blip r:embed="rId4">
            <a:extLst>
              <a:ext uri="{28A0092B-C50C-407E-A947-70E740481C1C}">
                <a14:useLocalDpi xmlns:a14="http://schemas.microsoft.com/office/drawing/2010/main" val="0"/>
              </a:ext>
            </a:extLst>
          </a:blip>
          <a:srcRect t="65591" r="72298"/>
          <a:stretch/>
        </p:blipFill>
        <p:spPr>
          <a:xfrm>
            <a:off x="0" y="2936753"/>
            <a:ext cx="2341827" cy="1902289"/>
          </a:xfrm>
          <a:prstGeom prst="rect">
            <a:avLst/>
          </a:prstGeom>
        </p:spPr>
      </p:pic>
      <p:pic>
        <p:nvPicPr>
          <p:cNvPr id="1026" name="Picture 2" descr="Facebook Logo Vectors &amp; Illustrations for Free Download"/>
          <p:cNvPicPr>
            <a:picLocks noChangeAspect="1" noChangeArrowheads="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l="17997" t="17994" r="18393" b="18438"/>
          <a:stretch/>
        </p:blipFill>
        <p:spPr bwMode="auto">
          <a:xfrm>
            <a:off x="1337525" y="5675403"/>
            <a:ext cx="909922" cy="939157"/>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a:extLst>
              <a:ext uri="{FF2B5EF4-FFF2-40B4-BE49-F238E27FC236}">
                <a16:creationId xmlns:a16="http://schemas.microsoft.com/office/drawing/2014/main" id="{F9A80F9F-74DB-1D57-04E8-E20E92A09B0A}"/>
              </a:ext>
            </a:extLst>
          </p:cNvPr>
          <p:cNvSpPr txBox="1"/>
          <p:nvPr/>
        </p:nvSpPr>
        <p:spPr>
          <a:xfrm>
            <a:off x="2526644" y="1193693"/>
            <a:ext cx="5978595" cy="461024"/>
          </a:xfrm>
          <a:prstGeom prst="rect">
            <a:avLst/>
          </a:prstGeom>
          <a:noFill/>
          <a:effectLst>
            <a:reflection stA="45000" endPos="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ExtraBold" pitchFamily="2" charset="-78"/>
                <a:cs typeface="Alexandria ExtraBold" pitchFamily="2" charset="-78"/>
              </a:rPr>
              <a:t>خصائص الكتابة إلى منصة "فيسبوك" </a:t>
            </a:r>
            <a:r>
              <a:rPr lang="en-US" b="1" dirty="0" smtClean="0">
                <a:solidFill>
                  <a:schemeClr val="accent1"/>
                </a:solidFill>
                <a:latin typeface="Alexandria ExtraBold" pitchFamily="2" charset="-78"/>
                <a:cs typeface="Alexandria ExtraBold" pitchFamily="2" charset="-78"/>
              </a:rPr>
              <a:t>Facebook</a:t>
            </a:r>
            <a:endParaRPr lang="en-US" sz="2800" b="1" dirty="0">
              <a:solidFill>
                <a:schemeClr val="accent1"/>
              </a:solidFill>
              <a:latin typeface="Alexandria ExtraBold" pitchFamily="2" charset="-78"/>
              <a:cs typeface="Alexandria ExtraBold" pitchFamily="2" charset="-78"/>
            </a:endParaRPr>
          </a:p>
        </p:txBody>
      </p:sp>
    </p:spTree>
    <p:extLst>
      <p:ext uri="{BB962C8B-B14F-4D97-AF65-F5344CB8AC3E}">
        <p14:creationId xmlns:p14="http://schemas.microsoft.com/office/powerpoint/2010/main" val="1496125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950636" y="1677236"/>
            <a:ext cx="9464616" cy="47395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mtClean="0"/>
              <a:t>جموعة تت</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774815" y="76068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973225" y="828973"/>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950636" y="100069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2018817" y="1858322"/>
            <a:ext cx="9348298" cy="3831818"/>
          </a:xfrm>
          <a:prstGeom prst="rect">
            <a:avLst/>
          </a:prstGeom>
          <a:noFill/>
        </p:spPr>
        <p:txBody>
          <a:bodyPr wrap="square" rtlCol="0">
            <a:spAutoFit/>
          </a:bodyPr>
          <a:lstStyle/>
          <a:p>
            <a:pPr marL="517525" indent="-342900" algn="r" rtl="1">
              <a:lnSpc>
                <a:spcPct val="150000"/>
              </a:lnSpc>
              <a:buFont typeface="+mj-lt"/>
              <a:buAutoNum type="arabicPeriod" startAt="4"/>
            </a:pPr>
            <a:r>
              <a:rPr lang="ar-SA" dirty="0" smtClean="0">
                <a:solidFill>
                  <a:schemeClr val="accent1"/>
                </a:solidFill>
                <a:latin typeface="Alexandria SemiBold" pitchFamily="2" charset="-78"/>
                <a:cs typeface="Alexandria SemiBold" pitchFamily="2" charset="-78"/>
              </a:rPr>
              <a:t>التفاعلية: </a:t>
            </a:r>
            <a:r>
              <a:rPr lang="ar-SA" dirty="0" smtClean="0">
                <a:latin typeface="Alexandria SemiBold" pitchFamily="2" charset="-78"/>
                <a:cs typeface="Alexandria SemiBold" pitchFamily="2" charset="-78"/>
              </a:rPr>
              <a:t>ينبغي </a:t>
            </a:r>
            <a:r>
              <a:rPr lang="ar-SA" dirty="0">
                <a:latin typeface="Alexandria SemiBold" pitchFamily="2" charset="-78"/>
                <a:cs typeface="Alexandria SemiBold" pitchFamily="2" charset="-78"/>
              </a:rPr>
              <a:t>استخدام لغة حوارية تفاعلية </a:t>
            </a:r>
            <a:r>
              <a:rPr lang="ar-SA" dirty="0" smtClean="0">
                <a:latin typeface="Alexandria SemiBold" pitchFamily="2" charset="-78"/>
                <a:cs typeface="Alexandria SemiBold" pitchFamily="2" charset="-78"/>
              </a:rPr>
              <a:t>مع الجمهور ، وتتحقق بطرح </a:t>
            </a:r>
            <a:r>
              <a:rPr lang="ar-SA" dirty="0">
                <a:latin typeface="Alexandria SemiBold" pitchFamily="2" charset="-78"/>
                <a:cs typeface="Alexandria SemiBold" pitchFamily="2" charset="-78"/>
              </a:rPr>
              <a:t>أسئلة واستفسارات للمتابعين في نهاية المقالة </a:t>
            </a:r>
            <a:r>
              <a:rPr lang="ar-SA" dirty="0" smtClean="0">
                <a:latin typeface="Alexandria SemiBold" pitchFamily="2" charset="-78"/>
                <a:cs typeface="Alexandria SemiBold" pitchFamily="2" charset="-78"/>
              </a:rPr>
              <a:t>للتشجيع على المشاركة، والرد </a:t>
            </a:r>
            <a:r>
              <a:rPr lang="ar-SA" dirty="0">
                <a:latin typeface="Alexandria SemiBold" pitchFamily="2" charset="-78"/>
                <a:cs typeface="Alexandria SemiBold" pitchFamily="2" charset="-78"/>
              </a:rPr>
              <a:t>على التعليقات والاستجابة لآراء المتابعين بطريقة </a:t>
            </a:r>
            <a:r>
              <a:rPr lang="ar-SA" dirty="0" smtClean="0">
                <a:latin typeface="Alexandria SemiBold" pitchFamily="2" charset="-78"/>
                <a:cs typeface="Alexandria SemiBold" pitchFamily="2" charset="-78"/>
              </a:rPr>
              <a:t>إيجابية .</a:t>
            </a:r>
          </a:p>
          <a:p>
            <a:pPr marL="517525" indent="-342900" algn="r" rtl="1">
              <a:lnSpc>
                <a:spcPct val="150000"/>
              </a:lnSpc>
              <a:buFont typeface="+mj-lt"/>
              <a:buAutoNum type="arabicPeriod" startAt="4"/>
            </a:pPr>
            <a:r>
              <a:rPr lang="ar-SA" dirty="0">
                <a:solidFill>
                  <a:schemeClr val="accent1"/>
                </a:solidFill>
                <a:latin typeface="Alexandria SemiBold" pitchFamily="2" charset="-78"/>
                <a:cs typeface="Alexandria SemiBold" pitchFamily="2" charset="-78"/>
              </a:rPr>
              <a:t>الوقت والتوقيت</a:t>
            </a:r>
            <a:r>
              <a:rPr lang="ar-SA" dirty="0" smtClean="0">
                <a:solidFill>
                  <a:schemeClr val="accent1"/>
                </a:solidFill>
                <a:latin typeface="Alexandria SemiBold" pitchFamily="2" charset="-78"/>
                <a:cs typeface="Alexandria SemiBold" pitchFamily="2" charset="-78"/>
              </a:rPr>
              <a:t>: </a:t>
            </a:r>
            <a:r>
              <a:rPr lang="ar-SA" dirty="0">
                <a:latin typeface="Alexandria SemiBold" pitchFamily="2" charset="-78"/>
                <a:cs typeface="Alexandria SemiBold" pitchFamily="2" charset="-78"/>
              </a:rPr>
              <a:t>يُفضل نشر المقالات في أوقات الذروة عندما يكون التفاعل أعلى، </a:t>
            </a:r>
            <a:r>
              <a:rPr lang="ar-SA" dirty="0" smtClean="0">
                <a:latin typeface="Alexandria SemiBold" pitchFamily="2" charset="-78"/>
                <a:cs typeface="Alexandria SemiBold" pitchFamily="2" charset="-78"/>
              </a:rPr>
              <a:t>وتتمثل </a:t>
            </a:r>
            <a:r>
              <a:rPr lang="ar-SA" dirty="0">
                <a:latin typeface="Alexandria SemiBold" pitchFamily="2" charset="-78"/>
                <a:cs typeface="Alexandria SemiBold" pitchFamily="2" charset="-78"/>
              </a:rPr>
              <a:t>الفترة </a:t>
            </a:r>
            <a:r>
              <a:rPr lang="ar-SA" dirty="0" smtClean="0">
                <a:latin typeface="Alexandria SemiBold" pitchFamily="2" charset="-78"/>
                <a:cs typeface="Alexandria SemiBold" pitchFamily="2" charset="-78"/>
              </a:rPr>
              <a:t>المُثلى </a:t>
            </a:r>
            <a:r>
              <a:rPr lang="ar-SA" dirty="0">
                <a:latin typeface="Alexandria SemiBold" pitchFamily="2" charset="-78"/>
                <a:cs typeface="Alexandria SemiBold" pitchFamily="2" charset="-78"/>
              </a:rPr>
              <a:t>بين الساعة </a:t>
            </a:r>
            <a:r>
              <a:rPr lang="ar-SA" dirty="0">
                <a:solidFill>
                  <a:srgbClr val="FF0000"/>
                </a:solidFill>
                <a:latin typeface="Alexandria SemiBold" pitchFamily="2" charset="-78"/>
                <a:cs typeface="Alexandria SemiBold" pitchFamily="2" charset="-78"/>
              </a:rPr>
              <a:t>9 </a:t>
            </a:r>
            <a:r>
              <a:rPr lang="ar-SA" dirty="0" smtClean="0">
                <a:solidFill>
                  <a:srgbClr val="FF0000"/>
                </a:solidFill>
                <a:latin typeface="Alexandria SemiBold" pitchFamily="2" charset="-78"/>
                <a:cs typeface="Alexandria SemiBold" pitchFamily="2" charset="-78"/>
              </a:rPr>
              <a:t>صباحاً </a:t>
            </a:r>
            <a:r>
              <a:rPr lang="ar-SA" dirty="0">
                <a:solidFill>
                  <a:srgbClr val="FF0000"/>
                </a:solidFill>
                <a:latin typeface="Alexandria SemiBold" pitchFamily="2" charset="-78"/>
                <a:cs typeface="Alexandria SemiBold" pitchFamily="2" charset="-78"/>
              </a:rPr>
              <a:t>والساعة 3 مساءً </a:t>
            </a: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وأفضل </a:t>
            </a:r>
            <a:r>
              <a:rPr lang="ar-SA" dirty="0">
                <a:latin typeface="Alexandria SemiBold" pitchFamily="2" charset="-78"/>
                <a:cs typeface="Alexandria SemiBold" pitchFamily="2" charset="-78"/>
              </a:rPr>
              <a:t>الأيام هي </a:t>
            </a:r>
            <a:r>
              <a:rPr lang="ar-SA" dirty="0">
                <a:solidFill>
                  <a:srgbClr val="FF0000"/>
                </a:solidFill>
                <a:latin typeface="Alexandria SemiBold" pitchFamily="2" charset="-78"/>
                <a:cs typeface="Alexandria SemiBold" pitchFamily="2" charset="-78"/>
              </a:rPr>
              <a:t>الأربعاء والخميس </a:t>
            </a:r>
            <a:r>
              <a:rPr lang="ar-SA" dirty="0" smtClean="0">
                <a:latin typeface="Alexandria SemiBold" pitchFamily="2" charset="-78"/>
                <a:cs typeface="Alexandria SemiBold" pitchFamily="2" charset="-78"/>
              </a:rPr>
              <a:t>حيث </a:t>
            </a:r>
            <a:r>
              <a:rPr lang="ar-SA" dirty="0">
                <a:latin typeface="Alexandria SemiBold" pitchFamily="2" charset="-78"/>
                <a:cs typeface="Alexandria SemiBold" pitchFamily="2" charset="-78"/>
              </a:rPr>
              <a:t>يبدأ </a:t>
            </a:r>
            <a:r>
              <a:rPr lang="ar-SA" dirty="0" smtClean="0">
                <a:latin typeface="Alexandria SemiBold" pitchFamily="2" charset="-78"/>
                <a:cs typeface="Alexandria SemiBold" pitchFamily="2" charset="-78"/>
              </a:rPr>
              <a:t>الجمهور </a:t>
            </a:r>
            <a:r>
              <a:rPr lang="ar-SA" dirty="0">
                <a:latin typeface="Alexandria SemiBold" pitchFamily="2" charset="-78"/>
                <a:cs typeface="Alexandria SemiBold" pitchFamily="2" charset="-78"/>
              </a:rPr>
              <a:t>في التخطيط لنهاية </a:t>
            </a:r>
            <a:r>
              <a:rPr lang="ar-SA" dirty="0" smtClean="0">
                <a:latin typeface="Alexandria SemiBold" pitchFamily="2" charset="-78"/>
                <a:cs typeface="Alexandria SemiBold" pitchFamily="2" charset="-78"/>
              </a:rPr>
              <a:t>الأسبوع. واستخدام  </a:t>
            </a:r>
            <a:r>
              <a:rPr lang="ar-SA" dirty="0">
                <a:latin typeface="Alexandria SemiBold" pitchFamily="2" charset="-78"/>
                <a:cs typeface="Alexandria SemiBold" pitchFamily="2" charset="-78"/>
              </a:rPr>
              <a:t>وسوم (#hashtags) ذات صلة لزيادة الوصول إلى الجمهور </a:t>
            </a:r>
            <a:r>
              <a:rPr lang="ar-SA" dirty="0" smtClean="0">
                <a:latin typeface="Alexandria SemiBold" pitchFamily="2" charset="-78"/>
                <a:cs typeface="Alexandria SemiBold" pitchFamily="2" charset="-78"/>
              </a:rPr>
              <a:t>المستهدف .</a:t>
            </a:r>
            <a:endParaRPr lang="ar-SA" dirty="0">
              <a:latin typeface="Alexandria SemiBold" pitchFamily="2" charset="-78"/>
              <a:cs typeface="Alexandria SemiBold" pitchFamily="2" charset="-78"/>
            </a:endParaRPr>
          </a:p>
          <a:p>
            <a:pPr marL="517525" indent="-342900" algn="r" rtl="1">
              <a:lnSpc>
                <a:spcPct val="150000"/>
              </a:lnSpc>
              <a:buFont typeface="+mj-lt"/>
              <a:buAutoNum type="arabicPeriod" startAt="4"/>
            </a:pPr>
            <a:r>
              <a:rPr lang="ar-SA" dirty="0">
                <a:solidFill>
                  <a:schemeClr val="accent1"/>
                </a:solidFill>
                <a:latin typeface="Alexandria SemiBold" pitchFamily="2" charset="-78"/>
                <a:cs typeface="Alexandria SemiBold" pitchFamily="2" charset="-78"/>
              </a:rPr>
              <a:t>القياس </a:t>
            </a:r>
            <a:r>
              <a:rPr lang="ar-SA" dirty="0" smtClean="0">
                <a:solidFill>
                  <a:schemeClr val="accent1"/>
                </a:solidFill>
                <a:latin typeface="Alexandria SemiBold" pitchFamily="2" charset="-78"/>
                <a:cs typeface="Alexandria SemiBold" pitchFamily="2" charset="-78"/>
              </a:rPr>
              <a:t>والتحليل: </a:t>
            </a:r>
            <a:r>
              <a:rPr lang="ar-SA" dirty="0" smtClean="0">
                <a:latin typeface="Alexandria SemiBold" pitchFamily="2" charset="-78"/>
                <a:cs typeface="Alexandria SemiBold" pitchFamily="2" charset="-78"/>
              </a:rPr>
              <a:t>من خلال متابعة </a:t>
            </a:r>
            <a:r>
              <a:rPr lang="ar-SA" dirty="0">
                <a:latin typeface="Alexandria SemiBold" pitchFamily="2" charset="-78"/>
                <a:cs typeface="Alexandria SemiBold" pitchFamily="2" charset="-78"/>
              </a:rPr>
              <a:t>إحصائيات الوصول والمشاركة لكل </a:t>
            </a:r>
            <a:r>
              <a:rPr lang="ar-SA" dirty="0" smtClean="0">
                <a:latin typeface="Alexandria SemiBold" pitchFamily="2" charset="-78"/>
                <a:cs typeface="Alexandria SemiBold" pitchFamily="2" charset="-78"/>
              </a:rPr>
              <a:t>مقالة، وتحليل </a:t>
            </a:r>
            <a:r>
              <a:rPr lang="ar-SA" dirty="0">
                <a:latin typeface="Alexandria SemiBold" pitchFamily="2" charset="-78"/>
                <a:cs typeface="Alexandria SemiBold" pitchFamily="2" charset="-78"/>
              </a:rPr>
              <a:t>البيانات للتعرف على الموضوعات والأساليب الأكثر جذبًا </a:t>
            </a:r>
            <a:r>
              <a:rPr lang="ar-SA" dirty="0" smtClean="0">
                <a:latin typeface="Alexandria SemiBold" pitchFamily="2" charset="-78"/>
                <a:cs typeface="Alexandria SemiBold" pitchFamily="2" charset="-78"/>
              </a:rPr>
              <a:t>للجمهور.</a:t>
            </a:r>
          </a:p>
        </p:txBody>
      </p:sp>
      <p:sp>
        <p:nvSpPr>
          <p:cNvPr id="14" name="TextBox 13">
            <a:extLst>
              <a:ext uri="{FF2B5EF4-FFF2-40B4-BE49-F238E27FC236}">
                <a16:creationId xmlns:a16="http://schemas.microsoft.com/office/drawing/2014/main" id="{F9A80F9F-74DB-1D57-04E8-E20E92A09B0A}"/>
              </a:ext>
            </a:extLst>
          </p:cNvPr>
          <p:cNvSpPr txBox="1"/>
          <p:nvPr/>
        </p:nvSpPr>
        <p:spPr>
          <a:xfrm>
            <a:off x="3101681" y="1169405"/>
            <a:ext cx="5978595" cy="461024"/>
          </a:xfrm>
          <a:prstGeom prst="rect">
            <a:avLst/>
          </a:prstGeom>
          <a:noFill/>
          <a:effectLst>
            <a:reflection stA="45000" endPos="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ExtraBold" pitchFamily="2" charset="-78"/>
                <a:cs typeface="Alexandria ExtraBold" pitchFamily="2" charset="-78"/>
              </a:rPr>
              <a:t>خصائص الكتابة إلى منصة "فيسبوك" </a:t>
            </a:r>
            <a:r>
              <a:rPr lang="en-US" b="1" dirty="0" smtClean="0">
                <a:solidFill>
                  <a:schemeClr val="accent1"/>
                </a:solidFill>
                <a:latin typeface="Alexandria ExtraBold" pitchFamily="2" charset="-78"/>
                <a:cs typeface="Alexandria ExtraBold" pitchFamily="2" charset="-78"/>
              </a:rPr>
              <a:t>Facebook</a:t>
            </a:r>
            <a:endParaRPr lang="en-US" sz="2800" b="1" dirty="0">
              <a:solidFill>
                <a:schemeClr val="accent1"/>
              </a:solidFill>
              <a:latin typeface="Alexandria ExtraBold" pitchFamily="2" charset="-78"/>
              <a:cs typeface="Alexandria ExtraBold" pitchFamily="2" charset="-78"/>
            </a:endParaRPr>
          </a:p>
        </p:txBody>
      </p:sp>
      <p:sp>
        <p:nvSpPr>
          <p:cNvPr id="11" name="Rectangle 10"/>
          <p:cNvSpPr/>
          <p:nvPr/>
        </p:nvSpPr>
        <p:spPr>
          <a:xfrm>
            <a:off x="2300319" y="5540310"/>
            <a:ext cx="8512878" cy="876522"/>
          </a:xfrm>
          <a:prstGeom prst="rect">
            <a:avLst/>
          </a:prstGeom>
          <a:noFill/>
        </p:spPr>
        <p:txBody>
          <a:bodyPr wrap="square">
            <a:spAutoFit/>
          </a:bodyPr>
          <a:lstStyle/>
          <a:p>
            <a:pPr algn="ctr" rtl="1">
              <a:lnSpc>
                <a:spcPct val="150000"/>
              </a:lnSpc>
            </a:pPr>
            <a:r>
              <a:rPr lang="ar-SA" dirty="0" smtClean="0">
                <a:solidFill>
                  <a:schemeClr val="accent2">
                    <a:lumMod val="75000"/>
                  </a:schemeClr>
                </a:solidFill>
                <a:latin typeface="Alexandria SemiBold" pitchFamily="2" charset="-78"/>
                <a:cs typeface="Alexandria SemiBold" pitchFamily="2" charset="-78"/>
              </a:rPr>
              <a:t>   هذه الخصائص </a:t>
            </a:r>
            <a:r>
              <a:rPr lang="ar-SA" dirty="0">
                <a:solidFill>
                  <a:schemeClr val="accent2">
                    <a:lumMod val="75000"/>
                  </a:schemeClr>
                </a:solidFill>
                <a:latin typeface="Alexandria SemiBold" pitchFamily="2" charset="-78"/>
                <a:cs typeface="Alexandria SemiBold" pitchFamily="2" charset="-78"/>
              </a:rPr>
              <a:t>تساعد في إنشاء محتوى مقالات فعال وجذاب على منصة فيسبوك، مما يعزز تفاعل المتابعين وانخراطهم.</a:t>
            </a:r>
          </a:p>
        </p:txBody>
      </p:sp>
      <p:pic>
        <p:nvPicPr>
          <p:cNvPr id="13" name="Picture 2" descr="Facebook Logo Vectors &amp; Illustrations for Free Download"/>
          <p:cNvPicPr>
            <a:picLocks noChangeAspect="1" noChangeArrowheads="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l="17997" t="17994" r="18393" b="18438"/>
          <a:stretch/>
        </p:blipFill>
        <p:spPr bwMode="auto">
          <a:xfrm>
            <a:off x="1514298" y="5889187"/>
            <a:ext cx="824221" cy="850703"/>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p:cNvPicPr>
            <a:picLocks noChangeAspect="1"/>
          </p:cNvPicPr>
          <p:nvPr/>
        </p:nvPicPr>
        <p:blipFill rotWithShape="1">
          <a:blip r:embed="rId5" cstate="hqprint">
            <a:clrChange>
              <a:clrFrom>
                <a:srgbClr val="E5FFFD"/>
              </a:clrFrom>
              <a:clrTo>
                <a:srgbClr val="E5FFFD">
                  <a:alpha val="0"/>
                </a:srgbClr>
              </a:clrTo>
            </a:clrChange>
            <a:extLst>
              <a:ext uri="{28A0092B-C50C-407E-A947-70E740481C1C}">
                <a14:useLocalDpi xmlns:a14="http://schemas.microsoft.com/office/drawing/2010/main" val="0"/>
              </a:ext>
            </a:extLst>
          </a:blip>
          <a:srcRect l="76573" t="58279"/>
          <a:stretch/>
        </p:blipFill>
        <p:spPr>
          <a:xfrm>
            <a:off x="11088693" y="2021843"/>
            <a:ext cx="1004759" cy="956964"/>
          </a:xfrm>
          <a:prstGeom prst="rect">
            <a:avLst/>
          </a:prstGeom>
        </p:spPr>
      </p:pic>
      <p:pic>
        <p:nvPicPr>
          <p:cNvPr id="3" name="Picture 2"/>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0" y="2215115"/>
            <a:ext cx="2201825" cy="3300088"/>
          </a:xfrm>
          <a:prstGeom prst="rect">
            <a:avLst/>
          </a:prstGeom>
        </p:spPr>
      </p:pic>
    </p:spTree>
    <p:extLst>
      <p:ext uri="{BB962C8B-B14F-4D97-AF65-F5344CB8AC3E}">
        <p14:creationId xmlns:p14="http://schemas.microsoft.com/office/powerpoint/2010/main" val="9556042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70155" y="1589383"/>
            <a:ext cx="10500956" cy="463126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mtClean="0"/>
              <a:t>جموعة تت</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788408"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973225" y="873217"/>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950636" y="110393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818536" y="1661362"/>
            <a:ext cx="10604194" cy="4662815"/>
          </a:xfrm>
          <a:prstGeom prst="rect">
            <a:avLst/>
          </a:prstGeom>
          <a:noFill/>
        </p:spPr>
        <p:txBody>
          <a:bodyPr wrap="square" rtlCol="0">
            <a:spAutoFit/>
          </a:bodyPr>
          <a:lstStyle/>
          <a:p>
            <a:pPr marL="517525" indent="-342900" algn="r" rtl="1">
              <a:lnSpc>
                <a:spcPct val="150000"/>
              </a:lnSpc>
              <a:buFont typeface="+mj-lt"/>
              <a:buAutoNum type="arabicPeriod"/>
            </a:pPr>
            <a:r>
              <a:rPr lang="ar-SA" dirty="0">
                <a:solidFill>
                  <a:schemeClr val="accent1"/>
                </a:solidFill>
                <a:latin typeface="Alexandria SemiBold" pitchFamily="2" charset="-78"/>
                <a:cs typeface="Alexandria SemiBold" pitchFamily="2" charset="-78"/>
              </a:rPr>
              <a:t>الحد الأقصى للتغريدة: </a:t>
            </a:r>
            <a:r>
              <a:rPr lang="ar-SA" dirty="0" smtClean="0">
                <a:latin typeface="Alexandria SemiBold" pitchFamily="2" charset="-78"/>
                <a:cs typeface="Alexandria SemiBold" pitchFamily="2" charset="-78"/>
              </a:rPr>
              <a:t>منصة إكس </a:t>
            </a:r>
            <a:r>
              <a:rPr lang="en-US" dirty="0" smtClean="0">
                <a:latin typeface="Alexandria SemiBold" pitchFamily="2" charset="-78"/>
                <a:cs typeface="Alexandria SemiBold" pitchFamily="2" charset="-78"/>
              </a:rPr>
              <a:t>(X)</a:t>
            </a:r>
            <a:r>
              <a:rPr lang="ar-SA" dirty="0" smtClean="0">
                <a:latin typeface="Alexandria SemiBold" pitchFamily="2" charset="-78"/>
                <a:cs typeface="Alexandria SemiBold" pitchFamily="2" charset="-78"/>
              </a:rPr>
              <a:t> </a:t>
            </a:r>
            <a:r>
              <a:rPr lang="ar-SA" dirty="0">
                <a:latin typeface="Alexandria SemiBold" pitchFamily="2" charset="-78"/>
                <a:cs typeface="Alexandria SemiBold" pitchFamily="2" charset="-78"/>
              </a:rPr>
              <a:t>(تويتر سابقاً) </a:t>
            </a:r>
            <a:r>
              <a:rPr lang="ar-SA" dirty="0" smtClean="0">
                <a:latin typeface="Alexandria SemiBold" pitchFamily="2" charset="-78"/>
                <a:cs typeface="Alexandria SemiBold" pitchFamily="2" charset="-78"/>
              </a:rPr>
              <a:t>يحد </a:t>
            </a:r>
            <a:r>
              <a:rPr lang="ar-SA" dirty="0">
                <a:latin typeface="Alexandria SemiBold" pitchFamily="2" charset="-78"/>
                <a:cs typeface="Alexandria SemiBold" pitchFamily="2" charset="-78"/>
              </a:rPr>
              <a:t>عدد الأحرف في </a:t>
            </a:r>
            <a:r>
              <a:rPr lang="ar-SA" dirty="0" smtClean="0">
                <a:latin typeface="Alexandria SemiBold" pitchFamily="2" charset="-78"/>
                <a:cs typeface="Alexandria SemiBold" pitchFamily="2" charset="-78"/>
              </a:rPr>
              <a:t>                         التغريدة </a:t>
            </a:r>
            <a:r>
              <a:rPr lang="ar-SA" dirty="0">
                <a:latin typeface="Alexandria SemiBold" pitchFamily="2" charset="-78"/>
                <a:cs typeface="Alexandria SemiBold" pitchFamily="2" charset="-78"/>
              </a:rPr>
              <a:t>الواحدة إلى 280 </a:t>
            </a:r>
            <a:r>
              <a:rPr lang="ar-SA" dirty="0" smtClean="0">
                <a:latin typeface="Alexandria SemiBold" pitchFamily="2" charset="-78"/>
                <a:cs typeface="Alexandria SemiBold" pitchFamily="2" charset="-78"/>
              </a:rPr>
              <a:t>حرفاً فقط. فقد ضاعفت منصة " إكس" عام 2017 عدد حروف التغريدة الواحدة؛ فأصبحت 280 حرفاً بدلاً من 140 حرفاً. وبعد تحول المنصة إلى " إكس " أصبح بإمكان الحسابات الموثقة أن تتجاوز هذا الحد ( 280 حرفاً)</a:t>
            </a:r>
          </a:p>
          <a:p>
            <a:pPr marL="796925" indent="-280988" algn="r" rtl="1">
              <a:lnSpc>
                <a:spcPct val="150000"/>
              </a:lnSpc>
              <a:buFont typeface="Wingdings" panose="05000000000000000000" pitchFamily="2" charset="2"/>
              <a:buChar char="ü"/>
            </a:pPr>
            <a:r>
              <a:rPr lang="ar-SA" dirty="0" smtClean="0">
                <a:solidFill>
                  <a:schemeClr val="accent2">
                    <a:lumMod val="75000"/>
                  </a:schemeClr>
                </a:solidFill>
                <a:latin typeface="Alexandria SemiBold" pitchFamily="2" charset="-78"/>
                <a:cs typeface="Alexandria SemiBold" pitchFamily="2" charset="-78"/>
              </a:rPr>
              <a:t>التغريدات التي تتضمن ما بين 71 – 100 حرف </a:t>
            </a:r>
            <a:r>
              <a:rPr lang="ar-SA" dirty="0" smtClean="0">
                <a:latin typeface="Alexandria SemiBold" pitchFamily="2" charset="-78"/>
                <a:cs typeface="Alexandria SemiBold" pitchFamily="2" charset="-78"/>
              </a:rPr>
              <a:t>، تحصل على تفاعل أكبر من طرف المستخدمين، وتزيد احتمالية مشاركتهم لها بنسبة تصل إلى 17%. وهذا يعني أنه يجب أن تكتب في صلب الموضوع مُباشرة، وقدم فكرتك بشكل واضح وتجنب الإسهاب في التفاصيل ، وخاطب الجمهور بأسلوب يحثهم على التفاعل .</a:t>
            </a:r>
          </a:p>
          <a:p>
            <a:pPr marL="796925" indent="-280988" algn="r" rtl="1">
              <a:lnSpc>
                <a:spcPct val="150000"/>
              </a:lnSpc>
              <a:buFont typeface="Wingdings" panose="05000000000000000000" pitchFamily="2" charset="2"/>
              <a:buChar char="ü"/>
            </a:pPr>
            <a:r>
              <a:rPr lang="ar-SA" dirty="0">
                <a:solidFill>
                  <a:schemeClr val="accent2">
                    <a:lumMod val="75000"/>
                  </a:schemeClr>
                </a:solidFill>
                <a:latin typeface="Alexandria SemiBold" pitchFamily="2" charset="-78"/>
                <a:cs typeface="Alexandria SemiBold" pitchFamily="2" charset="-78"/>
              </a:rPr>
              <a:t>الثريد </a:t>
            </a:r>
            <a:r>
              <a:rPr lang="en-US" dirty="0">
                <a:solidFill>
                  <a:schemeClr val="accent2">
                    <a:lumMod val="75000"/>
                  </a:schemeClr>
                </a:solidFill>
                <a:latin typeface="Alexandria SemiBold" pitchFamily="2" charset="-78"/>
                <a:cs typeface="Alexandria SemiBold" pitchFamily="2" charset="-78"/>
              </a:rPr>
              <a:t>Thread</a:t>
            </a:r>
            <a:r>
              <a:rPr lang="ar-SA" dirty="0">
                <a:solidFill>
                  <a:schemeClr val="accent2">
                    <a:lumMod val="75000"/>
                  </a:schemeClr>
                </a:solidFill>
                <a:latin typeface="Alexandria SemiBold" pitchFamily="2" charset="-78"/>
                <a:cs typeface="Alexandria SemiBold" pitchFamily="2" charset="-78"/>
              </a:rPr>
              <a:t>: </a:t>
            </a:r>
            <a:r>
              <a:rPr lang="ar-SA" dirty="0">
                <a:latin typeface="Alexandria SemiBold" pitchFamily="2" charset="-78"/>
                <a:cs typeface="Alexandria SemiBold" pitchFamily="2" charset="-78"/>
              </a:rPr>
              <a:t>في حالة وجود صعوبة لاختصار التغريدة ، فيجب تقسيمها إلى سلسلة من التغريدات مع الانتباه لأهمية ترتيبها وفق أرقام متتابعة ليتصل السياق "الثريد" ويكون واضحاً للمستخدمين</a:t>
            </a:r>
            <a:r>
              <a:rPr lang="ar-SA" dirty="0" smtClean="0">
                <a:latin typeface="Alexandria SemiBold" pitchFamily="2" charset="-78"/>
                <a:cs typeface="Alexandria SemiBold" pitchFamily="2" charset="-78"/>
              </a:rPr>
              <a:t>.</a:t>
            </a:r>
            <a:endParaRPr lang="ar-SA" dirty="0">
              <a:latin typeface="Alexandria SemiBold" pitchFamily="2" charset="-78"/>
              <a:cs typeface="Alexandria SemiBold" pitchFamily="2" charset="-78"/>
            </a:endParaRPr>
          </a:p>
        </p:txBody>
      </p:sp>
      <p:pic>
        <p:nvPicPr>
          <p:cNvPr id="2050" name="Picture 2" descr="High Resolution Twitter X App Logo Stock Vector (Royalty Free) 2339132689 |  Shutterstock"/>
          <p:cNvPicPr>
            <a:picLocks noChangeAspect="1" noChangeArrowheads="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8607" t="8713" r="7423" b="13315"/>
          <a:stretch/>
        </p:blipFill>
        <p:spPr bwMode="auto">
          <a:xfrm>
            <a:off x="248339" y="5757304"/>
            <a:ext cx="882929" cy="882929"/>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2"/>
          <p:cNvPicPr>
            <a:picLocks noChangeAspect="1"/>
          </p:cNvPicPr>
          <p:nvPr/>
        </p:nvPicPr>
        <p:blipFill rotWithShape="1">
          <a:blip r:embed="rId5">
            <a:clrChange>
              <a:clrFrom>
                <a:srgbClr val="FDFFFF"/>
              </a:clrFrom>
              <a:clrTo>
                <a:srgbClr val="FDFFFF">
                  <a:alpha val="0"/>
                </a:srgbClr>
              </a:clrTo>
            </a:clrChange>
            <a:extLst>
              <a:ext uri="{28A0092B-C50C-407E-A947-70E740481C1C}">
                <a14:useLocalDpi xmlns:a14="http://schemas.microsoft.com/office/drawing/2010/main" val="0"/>
              </a:ext>
            </a:extLst>
          </a:blip>
          <a:srcRect l="33628" t="26882" r="60081" b="61720"/>
          <a:stretch/>
        </p:blipFill>
        <p:spPr>
          <a:xfrm>
            <a:off x="11417393" y="1589942"/>
            <a:ext cx="606733" cy="766384"/>
          </a:xfrm>
          <a:prstGeom prst="rect">
            <a:avLst/>
          </a:prstGeom>
        </p:spPr>
      </p:pic>
      <p:sp>
        <p:nvSpPr>
          <p:cNvPr id="15" name="TextBox 14">
            <a:extLst>
              <a:ext uri="{FF2B5EF4-FFF2-40B4-BE49-F238E27FC236}">
                <a16:creationId xmlns:a16="http://schemas.microsoft.com/office/drawing/2014/main" id="{F9A80F9F-74DB-1D57-04E8-E20E92A09B0A}"/>
              </a:ext>
            </a:extLst>
          </p:cNvPr>
          <p:cNvSpPr txBox="1"/>
          <p:nvPr/>
        </p:nvSpPr>
        <p:spPr>
          <a:xfrm>
            <a:off x="3239147" y="950161"/>
            <a:ext cx="4596754" cy="646331"/>
          </a:xfrm>
          <a:prstGeom prst="rect">
            <a:avLst/>
          </a:prstGeom>
          <a:noFill/>
          <a:effectLst>
            <a:reflection stA="45000" endPos="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ExtraBold" pitchFamily="2" charset="-78"/>
                <a:cs typeface="Alexandria ExtraBold" pitchFamily="2" charset="-78"/>
              </a:rPr>
              <a:t>خصائص الكتابة إلى منصة "إكس" </a:t>
            </a:r>
            <a:r>
              <a:rPr lang="en-US" sz="2400" b="1" dirty="0" smtClean="0">
                <a:latin typeface="Alexandria ExtraBold" pitchFamily="2" charset="-78"/>
                <a:cs typeface="Alexandria ExtraBold" pitchFamily="2" charset="-78"/>
              </a:rPr>
              <a:t>X</a:t>
            </a:r>
            <a:endParaRPr lang="en-US" sz="2800" b="1" dirty="0">
              <a:latin typeface="Alexandria ExtraBold" pitchFamily="2" charset="-78"/>
              <a:cs typeface="Alexandria ExtraBold" pitchFamily="2" charset="-78"/>
            </a:endParaRPr>
          </a:p>
        </p:txBody>
      </p:sp>
    </p:spTree>
    <p:extLst>
      <p:ext uri="{BB962C8B-B14F-4D97-AF65-F5344CB8AC3E}">
        <p14:creationId xmlns:p14="http://schemas.microsoft.com/office/powerpoint/2010/main" val="11267245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720074" y="1665746"/>
            <a:ext cx="8362336" cy="4527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mtClean="0"/>
              <a:t>جموعة تت</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788408"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973225" y="873217"/>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950636" y="110393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2956048" y="1860330"/>
            <a:ext cx="8126362" cy="4247317"/>
          </a:xfrm>
          <a:prstGeom prst="rect">
            <a:avLst/>
          </a:prstGeom>
          <a:noFill/>
        </p:spPr>
        <p:txBody>
          <a:bodyPr wrap="square" rtlCol="0">
            <a:spAutoFit/>
          </a:bodyPr>
          <a:lstStyle/>
          <a:p>
            <a:pPr marL="517525" indent="-342900" algn="r" rtl="1">
              <a:lnSpc>
                <a:spcPct val="150000"/>
              </a:lnSpc>
              <a:buFont typeface="+mj-lt"/>
              <a:buAutoNum type="arabicPeriod" startAt="2"/>
            </a:pPr>
            <a:r>
              <a:rPr lang="ar-SA" dirty="0">
                <a:solidFill>
                  <a:schemeClr val="accent1"/>
                </a:solidFill>
                <a:latin typeface="Alexandria SemiBold" pitchFamily="2" charset="-78"/>
                <a:cs typeface="Alexandria SemiBold" pitchFamily="2" charset="-78"/>
              </a:rPr>
              <a:t>الوسائط المتعددة: </a:t>
            </a:r>
            <a:r>
              <a:rPr lang="ar-SA" dirty="0">
                <a:latin typeface="Alexandria SemiBold" pitchFamily="2" charset="-78"/>
                <a:cs typeface="Alexandria SemiBold" pitchFamily="2" charset="-78"/>
              </a:rPr>
              <a:t>إمكانية </a:t>
            </a:r>
            <a:r>
              <a:rPr lang="ar-SA" dirty="0" smtClean="0">
                <a:latin typeface="Alexandria SemiBold" pitchFamily="2" charset="-78"/>
                <a:cs typeface="Alexandria SemiBold" pitchFamily="2" charset="-78"/>
              </a:rPr>
              <a:t>إدراج </a:t>
            </a:r>
            <a:r>
              <a:rPr lang="ar-SA" dirty="0">
                <a:latin typeface="Alexandria SemiBold" pitchFamily="2" charset="-78"/>
                <a:cs typeface="Alexandria SemiBold" pitchFamily="2" charset="-78"/>
              </a:rPr>
              <a:t>صور ومقاطع فيديو وتصميمات جرافيكية ضمن </a:t>
            </a:r>
            <a:r>
              <a:rPr lang="ar-SA" dirty="0" smtClean="0">
                <a:latin typeface="Alexandria SemiBold" pitchFamily="2" charset="-78"/>
                <a:cs typeface="Alexandria SemiBold" pitchFamily="2" charset="-78"/>
              </a:rPr>
              <a:t>التغريدات. </a:t>
            </a:r>
            <a:r>
              <a:rPr lang="ar-SA" dirty="0">
                <a:latin typeface="Alexandria SemiBold" pitchFamily="2" charset="-78"/>
                <a:cs typeface="Alexandria SemiBold" pitchFamily="2" charset="-78"/>
              </a:rPr>
              <a:t>ويُسمح بأن تتضمن التغريدة أربعة صور كحد أقصى أو ملف صور متحركة أو مقطع فيديو</a:t>
            </a:r>
            <a:r>
              <a:rPr lang="ar-SA" dirty="0" smtClean="0">
                <a:latin typeface="Alexandria SemiBold" pitchFamily="2" charset="-78"/>
                <a:cs typeface="Alexandria SemiBold" pitchFamily="2" charset="-78"/>
              </a:rPr>
              <a:t>. كما ي</a:t>
            </a:r>
            <a:r>
              <a:rPr lang="ar-SA" dirty="0">
                <a:latin typeface="Alexandria SemiBold" pitchFamily="2" charset="-78"/>
                <a:cs typeface="Alexandria SemiBold" pitchFamily="2" charset="-78"/>
              </a:rPr>
              <a:t>ُ</a:t>
            </a:r>
            <a:r>
              <a:rPr lang="ar-SA" dirty="0" smtClean="0">
                <a:latin typeface="Alexandria SemiBold" pitchFamily="2" charset="-78"/>
                <a:cs typeface="Alexandria SemiBold" pitchFamily="2" charset="-78"/>
              </a:rPr>
              <a:t>مكن إضافة </a:t>
            </a:r>
            <a:r>
              <a:rPr lang="ar-SA" dirty="0">
                <a:latin typeface="Alexandria SemiBold" pitchFamily="2" charset="-78"/>
                <a:cs typeface="Alexandria SemiBold" pitchFamily="2" charset="-78"/>
              </a:rPr>
              <a:t>رابطاً إلى التغريدة إذا أردت لمتابعينك أن يطلعوا </a:t>
            </a:r>
            <a:r>
              <a:rPr lang="ar-SA" dirty="0" smtClean="0">
                <a:latin typeface="Alexandria SemiBold" pitchFamily="2" charset="-78"/>
                <a:cs typeface="Alexandria SemiBold" pitchFamily="2" charset="-78"/>
              </a:rPr>
              <a:t>على </a:t>
            </a:r>
            <a:r>
              <a:rPr lang="ar-SA" dirty="0">
                <a:latin typeface="Alexandria SemiBold" pitchFamily="2" charset="-78"/>
                <a:cs typeface="Alexandria SemiBold" pitchFamily="2" charset="-78"/>
              </a:rPr>
              <a:t>مزيد من التفاصيل حول الموضوع أو الحدث الذي </a:t>
            </a:r>
            <a:r>
              <a:rPr lang="ar-SA" dirty="0" smtClean="0">
                <a:latin typeface="Alexandria SemiBold" pitchFamily="2" charset="-78"/>
                <a:cs typeface="Alexandria SemiBold" pitchFamily="2" charset="-78"/>
              </a:rPr>
              <a:t>تتناوله، </a:t>
            </a:r>
            <a:r>
              <a:rPr lang="ar-SA" dirty="0">
                <a:latin typeface="Alexandria SemiBold" pitchFamily="2" charset="-78"/>
                <a:cs typeface="Alexandria SemiBold" pitchFamily="2" charset="-78"/>
              </a:rPr>
              <a:t>مع الأخذ في الاعتبار بضرورة اختصار الرابط من خلال المواقع </a:t>
            </a:r>
            <a:r>
              <a:rPr lang="ar-SA" dirty="0" smtClean="0">
                <a:latin typeface="Alexandria SemiBold" pitchFamily="2" charset="-78"/>
                <a:cs typeface="Alexandria SemiBold" pitchFamily="2" charset="-78"/>
              </a:rPr>
              <a:t>التي </a:t>
            </a:r>
            <a:r>
              <a:rPr lang="ar-SA" dirty="0">
                <a:latin typeface="Alexandria SemiBold" pitchFamily="2" charset="-78"/>
                <a:cs typeface="Alexandria SemiBold" pitchFamily="2" charset="-78"/>
              </a:rPr>
              <a:t>تتيح هذه </a:t>
            </a:r>
            <a:r>
              <a:rPr lang="ar-SA" dirty="0" smtClean="0">
                <a:latin typeface="Alexandria SemiBold" pitchFamily="2" charset="-78"/>
                <a:cs typeface="Alexandria SemiBold" pitchFamily="2" charset="-78"/>
              </a:rPr>
              <a:t>الخدمة؛ مثل: موقع </a:t>
            </a:r>
            <a:r>
              <a:rPr lang="en-US" b="1" dirty="0" err="1" smtClean="0"/>
              <a:t>Bitly</a:t>
            </a:r>
            <a:r>
              <a:rPr lang="en-US" b="1" dirty="0" smtClean="0"/>
              <a:t> </a:t>
            </a:r>
            <a:r>
              <a:rPr lang="en-US" b="1" dirty="0"/>
              <a:t>(</a:t>
            </a:r>
            <a:r>
              <a:rPr lang="en-US" b="1" dirty="0">
                <a:hlinkClick r:id="rId4"/>
              </a:rPr>
              <a:t>https://bitly.com/</a:t>
            </a:r>
            <a:r>
              <a:rPr lang="en-US" b="1" dirty="0"/>
              <a:t>)</a:t>
            </a:r>
          </a:p>
          <a:p>
            <a:pPr marL="517525" indent="-342900" algn="r" rtl="1">
              <a:lnSpc>
                <a:spcPct val="150000"/>
              </a:lnSpc>
              <a:buFont typeface="+mj-lt"/>
              <a:buAutoNum type="arabicPeriod" startAt="2"/>
            </a:pPr>
            <a:r>
              <a:rPr lang="ar-SA" dirty="0" smtClean="0">
                <a:solidFill>
                  <a:schemeClr val="accent1"/>
                </a:solidFill>
                <a:latin typeface="Alexandria SemiBold" pitchFamily="2" charset="-78"/>
                <a:cs typeface="Alexandria SemiBold" pitchFamily="2" charset="-78"/>
              </a:rPr>
              <a:t>الوسوم " هاشتاج" </a:t>
            </a:r>
            <a:r>
              <a:rPr lang="en-US" dirty="0" smtClean="0">
                <a:solidFill>
                  <a:schemeClr val="accent1"/>
                </a:solidFill>
                <a:latin typeface="Alexandria SemiBold" pitchFamily="2" charset="-78"/>
                <a:cs typeface="Alexandria SemiBold" pitchFamily="2" charset="-78"/>
              </a:rPr>
              <a:t>(#)</a:t>
            </a:r>
            <a:r>
              <a:rPr lang="ar-SA" dirty="0" smtClean="0">
                <a:latin typeface="Alexandria SemiBold" pitchFamily="2" charset="-78"/>
                <a:cs typeface="Alexandria SemiBold" pitchFamily="2" charset="-78"/>
              </a:rPr>
              <a:t>: </a:t>
            </a:r>
            <a:r>
              <a:rPr lang="ar-SA" dirty="0">
                <a:latin typeface="Alexandria SemiBold" pitchFamily="2" charset="-78"/>
                <a:cs typeface="Alexandria SemiBold" pitchFamily="2" charset="-78"/>
              </a:rPr>
              <a:t>استخدام </a:t>
            </a:r>
            <a:r>
              <a:rPr lang="ar-SA" dirty="0" smtClean="0">
                <a:latin typeface="Alexandria SemiBold" pitchFamily="2" charset="-78"/>
                <a:cs typeface="Alexandria SemiBold" pitchFamily="2" charset="-78"/>
              </a:rPr>
              <a:t>الهاشتاج له </a:t>
            </a:r>
            <a:r>
              <a:rPr lang="ar-SA" dirty="0">
                <a:latin typeface="Alexandria SemiBold" pitchFamily="2" charset="-78"/>
                <a:cs typeface="Alexandria SemiBold" pitchFamily="2" charset="-78"/>
              </a:rPr>
              <a:t>علاقة بموضوع التغريدة  </a:t>
            </a:r>
            <a:r>
              <a:rPr lang="ar-SA" dirty="0" smtClean="0">
                <a:latin typeface="Alexandria SemiBold" pitchFamily="2" charset="-78"/>
                <a:cs typeface="Alexandria SemiBold" pitchFamily="2" charset="-78"/>
              </a:rPr>
              <a:t>لربط المحتوى بموضوعات معينة والوصول إلى جمهور أوسع، ويجب ألا يزيد عدد الوسوم في التغريدة الواحدة عن </a:t>
            </a:r>
            <a:r>
              <a:rPr lang="ar-SA" u="sng" dirty="0" smtClean="0">
                <a:latin typeface="Alexandria SemiBold" pitchFamily="2" charset="-78"/>
                <a:cs typeface="Alexandria SemiBold" pitchFamily="2" charset="-78"/>
              </a:rPr>
              <a:t>وسمين فقط</a:t>
            </a:r>
            <a:r>
              <a:rPr lang="ar-SA" dirty="0" smtClean="0">
                <a:latin typeface="Alexandria SemiBold" pitchFamily="2" charset="-78"/>
                <a:cs typeface="Alexandria SemiBold" pitchFamily="2" charset="-78"/>
              </a:rPr>
              <a:t>. </a:t>
            </a:r>
            <a:endParaRPr lang="ar-SA" dirty="0">
              <a:latin typeface="Alexandria SemiBold" pitchFamily="2" charset="-78"/>
              <a:cs typeface="Alexandria SemiBold" pitchFamily="2" charset="-78"/>
            </a:endParaRPr>
          </a:p>
        </p:txBody>
      </p:sp>
      <p:pic>
        <p:nvPicPr>
          <p:cNvPr id="15" name="Picture 14"/>
          <p:cNvPicPr>
            <a:picLocks noChangeAspect="1"/>
          </p:cNvPicPr>
          <p:nvPr/>
        </p:nvPicPr>
        <p:blipFill rotWithShape="1">
          <a:blip r:embed="rId5">
            <a:clrChange>
              <a:clrFrom>
                <a:srgbClr val="FDFFFF"/>
              </a:clrFrom>
              <a:clrTo>
                <a:srgbClr val="FDFFFF">
                  <a:alpha val="0"/>
                </a:srgbClr>
              </a:clrTo>
            </a:clrChange>
            <a:extLst>
              <a:ext uri="{28A0092B-C50C-407E-A947-70E740481C1C}">
                <a14:useLocalDpi xmlns:a14="http://schemas.microsoft.com/office/drawing/2010/main" val="0"/>
              </a:ext>
            </a:extLst>
          </a:blip>
          <a:srcRect l="33628" t="26882" r="60081" b="61720"/>
          <a:stretch/>
        </p:blipFill>
        <p:spPr>
          <a:xfrm>
            <a:off x="10959271" y="1737725"/>
            <a:ext cx="892577" cy="835678"/>
          </a:xfrm>
          <a:prstGeom prst="rect">
            <a:avLst/>
          </a:prstGeom>
        </p:spPr>
      </p:pic>
      <p:sp>
        <p:nvSpPr>
          <p:cNvPr id="13" name="TextBox 12">
            <a:extLst>
              <a:ext uri="{FF2B5EF4-FFF2-40B4-BE49-F238E27FC236}">
                <a16:creationId xmlns:a16="http://schemas.microsoft.com/office/drawing/2014/main" id="{F9A80F9F-74DB-1D57-04E8-E20E92A09B0A}"/>
              </a:ext>
            </a:extLst>
          </p:cNvPr>
          <p:cNvSpPr txBox="1"/>
          <p:nvPr/>
        </p:nvSpPr>
        <p:spPr>
          <a:xfrm>
            <a:off x="3239147" y="1128359"/>
            <a:ext cx="4596754" cy="646331"/>
          </a:xfrm>
          <a:prstGeom prst="rect">
            <a:avLst/>
          </a:prstGeom>
          <a:noFill/>
          <a:effectLst>
            <a:reflection stA="45000" endPos="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ExtraBold" pitchFamily="2" charset="-78"/>
                <a:cs typeface="Alexandria ExtraBold" pitchFamily="2" charset="-78"/>
              </a:rPr>
              <a:t>خصائص الكتابة إلى منصة "إكس" </a:t>
            </a:r>
            <a:r>
              <a:rPr lang="en-US" sz="2400" b="1" dirty="0" smtClean="0">
                <a:latin typeface="Alexandria ExtraBold" pitchFamily="2" charset="-78"/>
                <a:cs typeface="Alexandria ExtraBold" pitchFamily="2" charset="-78"/>
              </a:rPr>
              <a:t>X</a:t>
            </a:r>
            <a:endParaRPr lang="en-US" sz="2800" b="1" dirty="0">
              <a:latin typeface="Alexandria ExtraBold" pitchFamily="2" charset="-78"/>
              <a:cs typeface="Alexandria ExtraBold" pitchFamily="2" charset="-78"/>
            </a:endParaRPr>
          </a:p>
        </p:txBody>
      </p:sp>
      <p:pic>
        <p:nvPicPr>
          <p:cNvPr id="2" name="Picture 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5245" y="2027265"/>
            <a:ext cx="3298140" cy="5180764"/>
          </a:xfrm>
          <a:prstGeom prst="rect">
            <a:avLst/>
          </a:prstGeom>
        </p:spPr>
      </p:pic>
      <p:pic>
        <p:nvPicPr>
          <p:cNvPr id="11" name="Picture 2" descr="High Resolution Twitter X App Logo Stock Vector (Royalty Free) 2339132689 |  Shutterstock"/>
          <p:cNvPicPr>
            <a:picLocks noChangeAspect="1" noChangeArrowheads="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l="8607" t="8713" r="7423" b="13315"/>
          <a:stretch/>
        </p:blipFill>
        <p:spPr bwMode="auto">
          <a:xfrm>
            <a:off x="2870437" y="6020150"/>
            <a:ext cx="737419" cy="7374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284096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950636" y="1752154"/>
            <a:ext cx="8345416" cy="44410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mtClean="0"/>
              <a:t>جموعة تت</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788408"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973225" y="873217"/>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950636" y="110393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2082286" y="1973134"/>
            <a:ext cx="8082116" cy="4247317"/>
          </a:xfrm>
          <a:prstGeom prst="rect">
            <a:avLst/>
          </a:prstGeom>
          <a:noFill/>
        </p:spPr>
        <p:txBody>
          <a:bodyPr wrap="square" rtlCol="0">
            <a:spAutoFit/>
          </a:bodyPr>
          <a:lstStyle/>
          <a:p>
            <a:pPr marL="517525" indent="-342900" algn="r" rtl="1">
              <a:lnSpc>
                <a:spcPct val="150000"/>
              </a:lnSpc>
              <a:buFont typeface="+mj-lt"/>
              <a:buAutoNum type="arabicPeriod" startAt="4"/>
            </a:pPr>
            <a:r>
              <a:rPr lang="ar-SA" dirty="0" smtClean="0">
                <a:solidFill>
                  <a:schemeClr val="accent1"/>
                </a:solidFill>
                <a:latin typeface="Alexandria SemiBold" pitchFamily="2" charset="-78"/>
                <a:cs typeface="Alexandria SemiBold" pitchFamily="2" charset="-78"/>
              </a:rPr>
              <a:t>التفاعلية</a:t>
            </a:r>
            <a:r>
              <a:rPr lang="ar-SA" dirty="0">
                <a:solidFill>
                  <a:schemeClr val="accent1"/>
                </a:solidFill>
                <a:latin typeface="Alexandria SemiBold" pitchFamily="2" charset="-78"/>
                <a:cs typeface="Alexandria SemiBold" pitchFamily="2" charset="-78"/>
              </a:rPr>
              <a:t>: </a:t>
            </a:r>
            <a:r>
              <a:rPr lang="ar-SA" dirty="0">
                <a:latin typeface="Alexandria SemiBold" pitchFamily="2" charset="-78"/>
                <a:cs typeface="Alexandria SemiBold" pitchFamily="2" charset="-78"/>
              </a:rPr>
              <a:t>إمكانية التفاعل مع التغريدات عبر الإعجاب أو الرد أو إعادة التغريد مع إضافة تعليق أو دون تعليق .</a:t>
            </a:r>
          </a:p>
          <a:p>
            <a:pPr marL="517525" indent="-342900" algn="r" rtl="1">
              <a:lnSpc>
                <a:spcPct val="150000"/>
              </a:lnSpc>
              <a:buFont typeface="+mj-lt"/>
              <a:buAutoNum type="arabicPeriod" startAt="4"/>
            </a:pPr>
            <a:r>
              <a:rPr lang="ar-SA" dirty="0">
                <a:solidFill>
                  <a:schemeClr val="accent1"/>
                </a:solidFill>
                <a:latin typeface="Alexandria SemiBold" pitchFamily="2" charset="-78"/>
                <a:cs typeface="Alexandria SemiBold" pitchFamily="2" charset="-78"/>
              </a:rPr>
              <a:t>الإحالات (@): </a:t>
            </a:r>
            <a:r>
              <a:rPr lang="ar-SA" dirty="0">
                <a:latin typeface="Alexandria SemiBold" pitchFamily="2" charset="-78"/>
                <a:cs typeface="Alexandria SemiBold" pitchFamily="2" charset="-78"/>
              </a:rPr>
              <a:t>استخدام علامة التضمين (@) لتوجيه التغريدة إلى مستخدم معين أو </a:t>
            </a:r>
            <a:r>
              <a:rPr lang="ar-SA" altLang="ar-SA" dirty="0">
                <a:latin typeface="Alexandria SemiBold" pitchFamily="2" charset="-78"/>
                <a:cs typeface="Alexandria SemiBold" pitchFamily="2" charset="-78"/>
              </a:rPr>
              <a:t>مصادر خارجية والإشارة إلى مواقع أخرى ذات صلة بالمحتوى.</a:t>
            </a:r>
          </a:p>
          <a:p>
            <a:pPr marL="517525" indent="-342900" algn="r" rtl="1">
              <a:lnSpc>
                <a:spcPct val="150000"/>
              </a:lnSpc>
              <a:buFont typeface="+mj-lt"/>
              <a:buAutoNum type="arabicPeriod" startAt="4"/>
            </a:pPr>
            <a:r>
              <a:rPr lang="ar-SA" dirty="0">
                <a:solidFill>
                  <a:schemeClr val="accent1"/>
                </a:solidFill>
                <a:latin typeface="Alexandria SemiBold" pitchFamily="2" charset="-78"/>
                <a:cs typeface="Alexandria SemiBold" pitchFamily="2" charset="-78"/>
              </a:rPr>
              <a:t>الترتيب الزمني: </a:t>
            </a:r>
            <a:r>
              <a:rPr lang="ar-SA" dirty="0">
                <a:latin typeface="Alexandria SemiBold" pitchFamily="2" charset="-78"/>
                <a:cs typeface="Alexandria SemiBold" pitchFamily="2" charset="-78"/>
              </a:rPr>
              <a:t>التغريدات تُعرض بترتيب زمني تنازلي، مع إمكانية عرض أحدث التغريدات أولاً</a:t>
            </a:r>
            <a:r>
              <a:rPr lang="ar-SA" dirty="0" smtClean="0">
                <a:latin typeface="Alexandria SemiBold" pitchFamily="2" charset="-78"/>
                <a:cs typeface="Alexandria SemiBold" pitchFamily="2" charset="-78"/>
              </a:rPr>
              <a:t>.</a:t>
            </a:r>
          </a:p>
          <a:p>
            <a:pPr marL="517525" indent="-342900" algn="r" rtl="1">
              <a:lnSpc>
                <a:spcPct val="150000"/>
              </a:lnSpc>
              <a:buFont typeface="+mj-lt"/>
              <a:buAutoNum type="arabicPeriod" startAt="4"/>
            </a:pPr>
            <a:r>
              <a:rPr lang="ar-SA" dirty="0">
                <a:solidFill>
                  <a:schemeClr val="accent1"/>
                </a:solidFill>
                <a:latin typeface="Alexandria SemiBold" pitchFamily="2" charset="-78"/>
                <a:cs typeface="Alexandria SemiBold" pitchFamily="2" charset="-78"/>
              </a:rPr>
              <a:t>الإيجاز والتركيز: </a:t>
            </a:r>
            <a:r>
              <a:rPr lang="ar-SA" dirty="0" smtClean="0">
                <a:latin typeface="Alexandria SemiBold" pitchFamily="2" charset="-78"/>
                <a:cs typeface="Alexandria SemiBold" pitchFamily="2" charset="-78"/>
              </a:rPr>
              <a:t>يجب التركيز على فكرة أساسية واحدة وأن يتسم المقال بالإيجاز ، مع </a:t>
            </a:r>
            <a:r>
              <a:rPr lang="ar-SA" dirty="0">
                <a:latin typeface="Alexandria SemiBold" pitchFamily="2" charset="-78"/>
                <a:cs typeface="Alexandria SemiBold" pitchFamily="2" charset="-78"/>
              </a:rPr>
              <a:t>الحفاظ على المعنى الأساسي والتسلسل المنطقي للأفكار.</a:t>
            </a:r>
            <a:endParaRPr lang="ar-SA" dirty="0" smtClean="0">
              <a:latin typeface="Alexandria SemiBold" pitchFamily="2" charset="-78"/>
              <a:cs typeface="Alexandria SemiBold" pitchFamily="2" charset="-78"/>
            </a:endParaRPr>
          </a:p>
        </p:txBody>
      </p:sp>
      <p:sp>
        <p:nvSpPr>
          <p:cNvPr id="14" name="TextBox 13">
            <a:extLst>
              <a:ext uri="{FF2B5EF4-FFF2-40B4-BE49-F238E27FC236}">
                <a16:creationId xmlns:a16="http://schemas.microsoft.com/office/drawing/2014/main" id="{F9A80F9F-74DB-1D57-04E8-E20E92A09B0A}"/>
              </a:ext>
            </a:extLst>
          </p:cNvPr>
          <p:cNvSpPr txBox="1"/>
          <p:nvPr/>
        </p:nvSpPr>
        <p:spPr>
          <a:xfrm>
            <a:off x="3239147" y="1128359"/>
            <a:ext cx="4596754" cy="646331"/>
          </a:xfrm>
          <a:prstGeom prst="rect">
            <a:avLst/>
          </a:prstGeom>
          <a:noFill/>
          <a:effectLst>
            <a:reflection stA="45000" endPos="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ExtraBold" pitchFamily="2" charset="-78"/>
                <a:cs typeface="Alexandria ExtraBold" pitchFamily="2" charset="-78"/>
              </a:rPr>
              <a:t>خصائص الكتابة إلى منصة "إكس" </a:t>
            </a:r>
            <a:r>
              <a:rPr lang="en-US" sz="2400" b="1" dirty="0" smtClean="0">
                <a:latin typeface="Alexandria ExtraBold" pitchFamily="2" charset="-78"/>
                <a:cs typeface="Alexandria ExtraBold" pitchFamily="2" charset="-78"/>
              </a:rPr>
              <a:t>X</a:t>
            </a:r>
            <a:endParaRPr lang="en-US" sz="2800" b="1" dirty="0">
              <a:latin typeface="Alexandria ExtraBold" pitchFamily="2" charset="-78"/>
              <a:cs typeface="Alexandria ExtraBold" pitchFamily="2" charset="-78"/>
            </a:endParaRPr>
          </a:p>
        </p:txBody>
      </p:sp>
      <p:pic>
        <p:nvPicPr>
          <p:cNvPr id="11" name="Picture 2" descr="High Resolution Twitter X App Logo Stock Vector (Royalty Free) 2339132689 |  Shutterstock"/>
          <p:cNvPicPr>
            <a:picLocks noChangeAspect="1" noChangeArrowheads="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8607" t="8713" r="7423" b="13315"/>
          <a:stretch/>
        </p:blipFill>
        <p:spPr bwMode="auto">
          <a:xfrm>
            <a:off x="1346943" y="5765351"/>
            <a:ext cx="882929" cy="882929"/>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2"/>
          <p:cNvPicPr>
            <a:picLocks noChangeAspect="1"/>
          </p:cNvPicPr>
          <p:nvPr/>
        </p:nvPicPr>
        <p:blipFill rotWithShape="1">
          <a:blip r:embed="rId5">
            <a:clrChange>
              <a:clrFrom>
                <a:srgbClr val="FDFFFF"/>
              </a:clrFrom>
              <a:clrTo>
                <a:srgbClr val="FDFFFF">
                  <a:alpha val="0"/>
                </a:srgbClr>
              </a:clrTo>
            </a:clrChange>
            <a:extLst>
              <a:ext uri="{28A0092B-C50C-407E-A947-70E740481C1C}">
                <a14:useLocalDpi xmlns:a14="http://schemas.microsoft.com/office/drawing/2010/main" val="0"/>
              </a:ext>
            </a:extLst>
          </a:blip>
          <a:srcRect l="33628" t="26882" r="60081" b="61720"/>
          <a:stretch/>
        </p:blipFill>
        <p:spPr>
          <a:xfrm>
            <a:off x="10387873" y="1650001"/>
            <a:ext cx="1023743" cy="1042252"/>
          </a:xfrm>
          <a:prstGeom prst="rect">
            <a:avLst/>
          </a:prstGeom>
        </p:spPr>
      </p:pic>
      <p:pic>
        <p:nvPicPr>
          <p:cNvPr id="2" name="Picture 1"/>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0" y="2365578"/>
            <a:ext cx="2102595" cy="3120822"/>
          </a:xfrm>
          <a:prstGeom prst="rect">
            <a:avLst/>
          </a:prstGeom>
        </p:spPr>
      </p:pic>
    </p:spTree>
    <p:extLst>
      <p:ext uri="{BB962C8B-B14F-4D97-AF65-F5344CB8AC3E}">
        <p14:creationId xmlns:p14="http://schemas.microsoft.com/office/powerpoint/2010/main" val="3675030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950636" y="1677236"/>
            <a:ext cx="9376125" cy="4527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mtClean="0"/>
              <a:t>جموعة تت</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788408"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973225" y="873217"/>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950636" y="110393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2079523" y="1918607"/>
            <a:ext cx="9247238" cy="4247317"/>
          </a:xfrm>
          <a:prstGeom prst="rect">
            <a:avLst/>
          </a:prstGeom>
          <a:noFill/>
        </p:spPr>
        <p:txBody>
          <a:bodyPr wrap="square" rtlCol="0">
            <a:spAutoFit/>
          </a:bodyPr>
          <a:lstStyle/>
          <a:p>
            <a:pPr marL="58738" indent="115888" algn="r" rtl="1">
              <a:lnSpc>
                <a:spcPct val="150000"/>
              </a:lnSpc>
            </a:pP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  يكتب النص للإنستجرام ليكون جزءاً من القصة؛ فهو عبارة عن خطوة أولى في طريق المستخدم نحو المادة الأساسية في انستجرام وهي الصورة أو فيديو. وعلى الرغم من ذلك فإن للنص أهمية في الإنستجرام حيث يتكامل مع بقية الوسائط لإيصال الرسالة.</a:t>
            </a:r>
          </a:p>
          <a:p>
            <a:pPr marL="342900" indent="-342900" algn="r" rtl="1" fontAlgn="t">
              <a:lnSpc>
                <a:spcPct val="150000"/>
              </a:lnSpc>
              <a:buFont typeface="+mj-lt"/>
              <a:buAutoNum type="arabicPeriod"/>
            </a:pPr>
            <a:r>
              <a:rPr lang="ar-SA" dirty="0">
                <a:solidFill>
                  <a:schemeClr val="accent1"/>
                </a:solidFill>
                <a:latin typeface="Alexandria SemiBold" pitchFamily="2" charset="-78"/>
                <a:cs typeface="Alexandria SemiBold" pitchFamily="2" charset="-78"/>
              </a:rPr>
              <a:t>استخدام </a:t>
            </a:r>
            <a:r>
              <a:rPr lang="ar-SA" dirty="0" smtClean="0">
                <a:solidFill>
                  <a:schemeClr val="accent1"/>
                </a:solidFill>
                <a:latin typeface="Alexandria SemiBold" pitchFamily="2" charset="-78"/>
                <a:cs typeface="Alexandria SemiBold" pitchFamily="2" charset="-78"/>
              </a:rPr>
              <a:t>هاشتاجات </a:t>
            </a:r>
            <a:r>
              <a:rPr lang="ar-SA" dirty="0" smtClean="0">
                <a:latin typeface="Alexandria SemiBold" pitchFamily="2" charset="-78"/>
                <a:cs typeface="Alexandria SemiBold" pitchFamily="2" charset="-78"/>
              </a:rPr>
              <a:t>ذات </a:t>
            </a:r>
            <a:r>
              <a:rPr lang="ar-SA" dirty="0">
                <a:latin typeface="Alexandria SemiBold" pitchFamily="2" charset="-78"/>
                <a:cs typeface="Alexandria SemiBold" pitchFamily="2" charset="-78"/>
              </a:rPr>
              <a:t>صلة </a:t>
            </a:r>
            <a:r>
              <a:rPr lang="ar-SA" dirty="0" smtClean="0">
                <a:latin typeface="Alexandria SemiBold" pitchFamily="2" charset="-78"/>
                <a:cs typeface="Alexandria SemiBold" pitchFamily="2" charset="-78"/>
              </a:rPr>
              <a:t>بالمحتوى، </a:t>
            </a:r>
            <a:r>
              <a:rPr lang="ar-SA" dirty="0">
                <a:latin typeface="Alexandria SemiBold" pitchFamily="2" charset="-78"/>
                <a:cs typeface="Alexandria SemiBold" pitchFamily="2" charset="-78"/>
              </a:rPr>
              <a:t>ويمكن أن تتضمن 30 وسماً </a:t>
            </a:r>
            <a:r>
              <a:rPr lang="ar-SA" dirty="0" smtClean="0">
                <a:latin typeface="Alexandria SemiBold" pitchFamily="2" charset="-78"/>
                <a:cs typeface="Alexandria SemiBold" pitchFamily="2" charset="-78"/>
              </a:rPr>
              <a:t>"هاشتاج</a:t>
            </a:r>
            <a:r>
              <a:rPr lang="ar-SA" dirty="0">
                <a:latin typeface="Alexandria SemiBold" pitchFamily="2" charset="-78"/>
                <a:cs typeface="Alexandria SemiBold" pitchFamily="2" charset="-78"/>
              </a:rPr>
              <a:t>"، لكن يفضل إلا تستخدم هذا الكم من </a:t>
            </a:r>
            <a:r>
              <a:rPr lang="ar-SA" dirty="0" smtClean="0">
                <a:latin typeface="Alexandria SemiBold" pitchFamily="2" charset="-78"/>
                <a:cs typeface="Alexandria SemiBold" pitchFamily="2" charset="-78"/>
              </a:rPr>
              <a:t>الهاشتاجات.</a:t>
            </a:r>
          </a:p>
          <a:p>
            <a:pPr marL="342900" indent="-342900" algn="r" rtl="1" fontAlgn="t">
              <a:lnSpc>
                <a:spcPct val="150000"/>
              </a:lnSpc>
              <a:buFont typeface="+mj-lt"/>
              <a:buAutoNum type="arabicPeriod"/>
            </a:pPr>
            <a:r>
              <a:rPr lang="ar-SA" dirty="0" smtClean="0">
                <a:solidFill>
                  <a:schemeClr val="accent1"/>
                </a:solidFill>
                <a:latin typeface="Alexandria SemiBold" pitchFamily="2" charset="-78"/>
                <a:cs typeface="Alexandria SemiBold" pitchFamily="2" charset="-78"/>
              </a:rPr>
              <a:t>الاختصار والإيجاز</a:t>
            </a:r>
            <a:r>
              <a:rPr lang="ar-SA" dirty="0" smtClean="0">
                <a:latin typeface="Alexandria SemiBold" pitchFamily="2" charset="-78"/>
                <a:cs typeface="Alexandria SemiBold" pitchFamily="2" charset="-78"/>
              </a:rPr>
              <a:t>: يجب استخدام </a:t>
            </a:r>
            <a:r>
              <a:rPr lang="ar-SA" dirty="0">
                <a:latin typeface="Alexandria SemiBold" pitchFamily="2" charset="-78"/>
                <a:cs typeface="Alexandria SemiBold" pitchFamily="2" charset="-78"/>
              </a:rPr>
              <a:t>جمل قصيرة </a:t>
            </a:r>
            <a:r>
              <a:rPr lang="ar-SA" dirty="0" smtClean="0">
                <a:latin typeface="Alexandria SemiBold" pitchFamily="2" charset="-78"/>
                <a:cs typeface="Alexandria SemiBold" pitchFamily="2" charset="-78"/>
              </a:rPr>
              <a:t>وواضحة، وتجنب </a:t>
            </a:r>
            <a:r>
              <a:rPr lang="ar-SA" dirty="0">
                <a:latin typeface="Alexandria SemiBold" pitchFamily="2" charset="-78"/>
                <a:cs typeface="Alexandria SemiBold" pitchFamily="2" charset="-78"/>
              </a:rPr>
              <a:t>الكتابة المطولة والجمل المعقدة</a:t>
            </a:r>
            <a:r>
              <a:rPr lang="ar-SA" dirty="0" smtClean="0">
                <a:latin typeface="Alexandria SemiBold" pitchFamily="2" charset="-78"/>
                <a:cs typeface="Alexandria SemiBold" pitchFamily="2" charset="-78"/>
              </a:rPr>
              <a:t>. عدد حروف النص في الإنستجرام يجب ألا تتجاوز عن 2200 حرف ، والطول الأمثل للنصوص المُصاحبة للوسائط في الإنستجرام تتراوح بين ( 138 – 150) حرفاً ؛ لضمان ظهور النص كاملاً في القصة.</a:t>
            </a:r>
          </a:p>
          <a:p>
            <a:pPr marL="342900" indent="-342900" algn="r" rtl="1" fontAlgn="t">
              <a:lnSpc>
                <a:spcPct val="150000"/>
              </a:lnSpc>
              <a:buFont typeface="+mj-lt"/>
              <a:buAutoNum type="arabicPeriod"/>
            </a:pPr>
            <a:r>
              <a:rPr lang="ar-SA" dirty="0" smtClean="0">
                <a:solidFill>
                  <a:schemeClr val="accent1"/>
                </a:solidFill>
                <a:latin typeface="Alexandria SemiBold" pitchFamily="2" charset="-78"/>
                <a:cs typeface="Alexandria SemiBold" pitchFamily="2" charset="-78"/>
              </a:rPr>
              <a:t>إضافة </a:t>
            </a:r>
            <a:r>
              <a:rPr lang="ar-SA" dirty="0">
                <a:solidFill>
                  <a:schemeClr val="accent1"/>
                </a:solidFill>
                <a:latin typeface="Alexandria SemiBold" pitchFamily="2" charset="-78"/>
                <a:cs typeface="Alexandria SemiBold" pitchFamily="2" charset="-78"/>
              </a:rPr>
              <a:t>جاذبية بصرية</a:t>
            </a:r>
            <a:r>
              <a:rPr lang="ar-SA" dirty="0" smtClean="0">
                <a:solidFill>
                  <a:schemeClr val="accent1"/>
                </a:solidFill>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استخدام </a:t>
            </a:r>
            <a:r>
              <a:rPr lang="ar-SA" dirty="0">
                <a:latin typeface="Alexandria SemiBold" pitchFamily="2" charset="-78"/>
                <a:cs typeface="Alexandria SemiBold" pitchFamily="2" charset="-78"/>
              </a:rPr>
              <a:t>الصور والفيديوهات لجذب انتباه المتابعين</a:t>
            </a:r>
            <a:r>
              <a:rPr lang="ar-SA" dirty="0" smtClean="0">
                <a:latin typeface="Alexandria SemiBold" pitchFamily="2" charset="-78"/>
                <a:cs typeface="Alexandria SemiBold" pitchFamily="2" charset="-78"/>
              </a:rPr>
              <a:t>.</a:t>
            </a:r>
            <a:endParaRPr lang="ar-SA" dirty="0">
              <a:latin typeface="Alexandria SemiBold" pitchFamily="2" charset="-78"/>
              <a:cs typeface="Alexandria SemiBold" pitchFamily="2" charset="-78"/>
            </a:endParaRPr>
          </a:p>
        </p:txBody>
      </p:sp>
      <p:pic>
        <p:nvPicPr>
          <p:cNvPr id="11" name="Picture 10"/>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36048" t="55484" r="55847" b="30968"/>
          <a:stretch/>
        </p:blipFill>
        <p:spPr>
          <a:xfrm>
            <a:off x="1294337" y="5607560"/>
            <a:ext cx="988142" cy="929148"/>
          </a:xfrm>
          <a:prstGeom prst="rect">
            <a:avLst/>
          </a:prstGeom>
        </p:spPr>
      </p:pic>
      <p:pic>
        <p:nvPicPr>
          <p:cNvPr id="3" name="Picture 2"/>
          <p:cNvPicPr>
            <a:picLocks noChangeAspect="1"/>
          </p:cNvPicPr>
          <p:nvPr/>
        </p:nvPicPr>
        <p:blipFill rotWithShape="1">
          <a:blip r:embed="rId5">
            <a:extLst>
              <a:ext uri="{28A0092B-C50C-407E-A947-70E740481C1C}">
                <a14:useLocalDpi xmlns:a14="http://schemas.microsoft.com/office/drawing/2010/main" val="0"/>
              </a:ext>
            </a:extLst>
          </a:blip>
          <a:srcRect l="62903" b="65161"/>
          <a:stretch/>
        </p:blipFill>
        <p:spPr>
          <a:xfrm flipH="1">
            <a:off x="257801" y="2756961"/>
            <a:ext cx="1529983" cy="1285304"/>
          </a:xfrm>
          <a:prstGeom prst="rect">
            <a:avLst/>
          </a:prstGeom>
        </p:spPr>
      </p:pic>
      <p:sp>
        <p:nvSpPr>
          <p:cNvPr id="13" name="TextBox 12">
            <a:extLst>
              <a:ext uri="{FF2B5EF4-FFF2-40B4-BE49-F238E27FC236}">
                <a16:creationId xmlns:a16="http://schemas.microsoft.com/office/drawing/2014/main" id="{F9A80F9F-74DB-1D57-04E8-E20E92A09B0A}"/>
              </a:ext>
            </a:extLst>
          </p:cNvPr>
          <p:cNvSpPr txBox="1"/>
          <p:nvPr/>
        </p:nvSpPr>
        <p:spPr>
          <a:xfrm>
            <a:off x="3101681" y="1191580"/>
            <a:ext cx="6001392" cy="461024"/>
          </a:xfrm>
          <a:prstGeom prst="rect">
            <a:avLst/>
          </a:prstGeom>
          <a:noFill/>
          <a:effectLst>
            <a:reflection stA="45000" endPos="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ExtraBold" pitchFamily="2" charset="-78"/>
                <a:cs typeface="Alexandria ExtraBold" pitchFamily="2" charset="-78"/>
              </a:rPr>
              <a:t>خصائص الكتابة إلى منصة "إنستجرام" </a:t>
            </a:r>
            <a:r>
              <a:rPr lang="en-US" b="1" dirty="0" smtClean="0">
                <a:solidFill>
                  <a:srgbClr val="B60A7D"/>
                </a:solidFill>
                <a:latin typeface="Alexandria ExtraBold" pitchFamily="2" charset="-78"/>
                <a:cs typeface="Alexandria ExtraBold" pitchFamily="2" charset="-78"/>
              </a:rPr>
              <a:t>Instagram</a:t>
            </a:r>
            <a:endParaRPr lang="en-US" sz="2800" b="1" dirty="0">
              <a:solidFill>
                <a:srgbClr val="B60A7D"/>
              </a:solidFill>
              <a:latin typeface="Alexandria ExtraBold" pitchFamily="2" charset="-78"/>
              <a:cs typeface="Alexandria ExtraBold" pitchFamily="2" charset="-78"/>
            </a:endParaRPr>
          </a:p>
        </p:txBody>
      </p:sp>
    </p:spTree>
    <p:extLst>
      <p:ext uri="{BB962C8B-B14F-4D97-AF65-F5344CB8AC3E}">
        <p14:creationId xmlns:p14="http://schemas.microsoft.com/office/powerpoint/2010/main" val="74572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74840" y="1575955"/>
            <a:ext cx="9660192" cy="46288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mtClean="0"/>
              <a:t>جموعة تت</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453218" y="9282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92772" y="982164"/>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92772" y="12172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1559000" y="1589077"/>
            <a:ext cx="9660192" cy="4662815"/>
          </a:xfrm>
          <a:prstGeom prst="rect">
            <a:avLst/>
          </a:prstGeom>
          <a:noFill/>
        </p:spPr>
        <p:txBody>
          <a:bodyPr wrap="square" rtlCol="0">
            <a:spAutoFit/>
          </a:bodyPr>
          <a:lstStyle/>
          <a:p>
            <a:pPr marL="517525" indent="-342900" algn="r" rtl="1">
              <a:lnSpc>
                <a:spcPct val="150000"/>
              </a:lnSpc>
              <a:buFont typeface="+mj-lt"/>
              <a:buAutoNum type="arabicPeriod" startAt="4"/>
            </a:pPr>
            <a:r>
              <a:rPr lang="ar-SA" dirty="0">
                <a:solidFill>
                  <a:schemeClr val="accent1"/>
                </a:solidFill>
                <a:latin typeface="Alexandria SemiBold" pitchFamily="2" charset="-78"/>
                <a:cs typeface="Alexandria SemiBold" pitchFamily="2" charset="-78"/>
              </a:rPr>
              <a:t>خاطب الجمهور بأسلوب </a:t>
            </a:r>
            <a:r>
              <a:rPr lang="ar-SA" dirty="0" smtClean="0">
                <a:solidFill>
                  <a:schemeClr val="accent1"/>
                </a:solidFill>
                <a:latin typeface="Alexandria SemiBold" pitchFamily="2" charset="-78"/>
                <a:cs typeface="Alexandria SemiBold" pitchFamily="2" charset="-78"/>
              </a:rPr>
              <a:t>حواري</a:t>
            </a:r>
            <a:r>
              <a:rPr lang="ar-SA" dirty="0" smtClean="0">
                <a:latin typeface="Alexandria SemiBold" pitchFamily="2" charset="-78"/>
                <a:cs typeface="Alexandria SemiBold" pitchFamily="2" charset="-78"/>
              </a:rPr>
              <a:t> </a:t>
            </a:r>
            <a:r>
              <a:rPr lang="ar-SA" dirty="0">
                <a:latin typeface="Alexandria SemiBold" pitchFamily="2" charset="-78"/>
                <a:cs typeface="Alexandria SemiBold" pitchFamily="2" charset="-78"/>
              </a:rPr>
              <a:t>واستخدم الميزات التفاعلية للتطبيق كالاستطلاعات والأسئلة وقصص الحالات </a:t>
            </a:r>
            <a:r>
              <a:rPr lang="en-US" dirty="0">
                <a:latin typeface="Alexandria SemiBold" pitchFamily="2" charset="-78"/>
                <a:cs typeface="Alexandria SemiBold" pitchFamily="2" charset="-78"/>
              </a:rPr>
              <a:t>Stories</a:t>
            </a:r>
            <a:r>
              <a:rPr lang="ar-SA" dirty="0">
                <a:latin typeface="Alexandria SemiBold" pitchFamily="2" charset="-78"/>
                <a:cs typeface="Alexandria SemiBold" pitchFamily="2" charset="-78"/>
              </a:rPr>
              <a:t> التي تختفي بعد 24ساعة. </a:t>
            </a:r>
          </a:p>
          <a:p>
            <a:pPr marL="517525" indent="-342900" algn="r" rtl="1">
              <a:lnSpc>
                <a:spcPct val="150000"/>
              </a:lnSpc>
              <a:buFont typeface="+mj-lt"/>
              <a:buAutoNum type="arabicPeriod" startAt="4"/>
            </a:pPr>
            <a:r>
              <a:rPr lang="ar-SA" dirty="0" smtClean="0">
                <a:solidFill>
                  <a:schemeClr val="accent1"/>
                </a:solidFill>
                <a:latin typeface="Alexandria SemiBold" pitchFamily="2" charset="-78"/>
                <a:cs typeface="Alexandria SemiBold" pitchFamily="2" charset="-78"/>
              </a:rPr>
              <a:t>التفاعلية </a:t>
            </a:r>
            <a:r>
              <a:rPr lang="ar-SA" dirty="0" smtClean="0">
                <a:latin typeface="Alexandria SemiBold" pitchFamily="2" charset="-78"/>
                <a:cs typeface="Alexandria SemiBold" pitchFamily="2" charset="-78"/>
              </a:rPr>
              <a:t>: شارك في التعليقات وأجب على استفسارات المتابعين، وحفز المشاركة والتفاعل مع المنشورات.</a:t>
            </a:r>
          </a:p>
          <a:p>
            <a:pPr marL="517525" indent="-342900" algn="r" rtl="1">
              <a:lnSpc>
                <a:spcPct val="150000"/>
              </a:lnSpc>
              <a:buFont typeface="+mj-lt"/>
              <a:buAutoNum type="arabicPeriod" startAt="4"/>
            </a:pPr>
            <a:r>
              <a:rPr lang="ar-SA" dirty="0" smtClean="0">
                <a:solidFill>
                  <a:schemeClr val="accent1"/>
                </a:solidFill>
                <a:latin typeface="Alexandria SemiBold" pitchFamily="2" charset="-78"/>
                <a:cs typeface="Alexandria SemiBold" pitchFamily="2" charset="-78"/>
              </a:rPr>
              <a:t>توقيت </a:t>
            </a:r>
            <a:r>
              <a:rPr lang="ar-SA" dirty="0">
                <a:solidFill>
                  <a:schemeClr val="accent1"/>
                </a:solidFill>
                <a:latin typeface="Alexandria SemiBold" pitchFamily="2" charset="-78"/>
                <a:cs typeface="Alexandria SemiBold" pitchFamily="2" charset="-78"/>
              </a:rPr>
              <a:t>المنشورات</a:t>
            </a:r>
            <a:r>
              <a:rPr lang="ar-SA" dirty="0" smtClean="0">
                <a:solidFill>
                  <a:schemeClr val="accent1"/>
                </a:solidFill>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اختر </a:t>
            </a:r>
            <a:r>
              <a:rPr lang="ar-SA" dirty="0">
                <a:latin typeface="Alexandria SemiBold" pitchFamily="2" charset="-78"/>
                <a:cs typeface="Alexandria SemiBold" pitchFamily="2" charset="-78"/>
              </a:rPr>
              <a:t>أوقات النشر الأنسب لزيادة </a:t>
            </a:r>
            <a:r>
              <a:rPr lang="ar-SA" dirty="0" smtClean="0">
                <a:latin typeface="Alexandria SemiBold" pitchFamily="2" charset="-78"/>
                <a:cs typeface="Alexandria SemiBold" pitchFamily="2" charset="-78"/>
              </a:rPr>
              <a:t>التفاعل.</a:t>
            </a:r>
          </a:p>
          <a:p>
            <a:pPr marL="517525" indent="-342900" algn="r" rtl="1">
              <a:lnSpc>
                <a:spcPct val="150000"/>
              </a:lnSpc>
              <a:buFont typeface="+mj-lt"/>
              <a:buAutoNum type="arabicPeriod" startAt="4"/>
            </a:pPr>
            <a:r>
              <a:rPr lang="ar-SA" dirty="0" smtClean="0">
                <a:solidFill>
                  <a:schemeClr val="accent1"/>
                </a:solidFill>
                <a:latin typeface="Alexandria SemiBold" pitchFamily="2" charset="-78"/>
                <a:cs typeface="Alexandria SemiBold" pitchFamily="2" charset="-78"/>
              </a:rPr>
              <a:t>التنوع</a:t>
            </a:r>
            <a:r>
              <a:rPr lang="ar-SA" dirty="0" smtClean="0">
                <a:latin typeface="Alexandria SemiBold" pitchFamily="2" charset="-78"/>
                <a:cs typeface="Alexandria SemiBold" pitchFamily="2" charset="-78"/>
              </a:rPr>
              <a:t>: </a:t>
            </a:r>
            <a:r>
              <a:rPr lang="ar-SA" dirty="0">
                <a:latin typeface="Alexandria SemiBold" pitchFamily="2" charset="-78"/>
                <a:cs typeface="Alexandria SemiBold" pitchFamily="2" charset="-78"/>
              </a:rPr>
              <a:t>قدم </a:t>
            </a:r>
            <a:r>
              <a:rPr lang="ar-SA" dirty="0" smtClean="0">
                <a:latin typeface="Alexandria SemiBold" pitchFamily="2" charset="-78"/>
                <a:cs typeface="Alexandria SemiBold" pitchFamily="2" charset="-78"/>
              </a:rPr>
              <a:t>محتوى متنوع في موضوعاته وتجنب </a:t>
            </a:r>
            <a:r>
              <a:rPr lang="ar-SA" dirty="0">
                <a:latin typeface="Alexandria SemiBold" pitchFamily="2" charset="-78"/>
                <a:cs typeface="Alexandria SemiBold" pitchFamily="2" charset="-78"/>
              </a:rPr>
              <a:t>الاعتماد على نمط واحد من </a:t>
            </a:r>
            <a:r>
              <a:rPr lang="ar-SA" dirty="0" smtClean="0">
                <a:latin typeface="Alexandria SemiBold" pitchFamily="2" charset="-78"/>
                <a:cs typeface="Alexandria SemiBold" pitchFamily="2" charset="-78"/>
              </a:rPr>
              <a:t>المحتوى.</a:t>
            </a:r>
            <a:r>
              <a:rPr lang="ar-SA" dirty="0">
                <a:latin typeface="Alexandria SemiBold" pitchFamily="2" charset="-78"/>
                <a:cs typeface="Alexandria SemiBold" pitchFamily="2" charset="-78"/>
              </a:rPr>
              <a:t> على الرغم من أن 76.5% من محتوى الإنستجرام يُشكل محتوى تسويقي؛ إلا أن المؤسسات الإعلامية تحرص على التواجد في هذه المنصة التي فرضت نفسها كمصدر من مصادر الأخبار ونشر المحتوى. </a:t>
            </a:r>
            <a:endParaRPr lang="ar-SA" dirty="0" smtClean="0">
              <a:latin typeface="Alexandria SemiBold" pitchFamily="2" charset="-78"/>
              <a:cs typeface="Alexandria SemiBold" pitchFamily="2" charset="-78"/>
            </a:endParaRPr>
          </a:p>
          <a:p>
            <a:pPr marL="517525" indent="-342900" algn="r" rtl="1">
              <a:lnSpc>
                <a:spcPct val="150000"/>
              </a:lnSpc>
              <a:buFont typeface="+mj-lt"/>
              <a:buAutoNum type="arabicPeriod" startAt="4"/>
            </a:pPr>
            <a:r>
              <a:rPr lang="ar-SA" dirty="0" smtClean="0">
                <a:solidFill>
                  <a:schemeClr val="accent1"/>
                </a:solidFill>
                <a:latin typeface="Alexandria SemiBold" pitchFamily="2" charset="-78"/>
                <a:cs typeface="Alexandria SemiBold" pitchFamily="2" charset="-78"/>
              </a:rPr>
              <a:t>استهداف </a:t>
            </a:r>
            <a:r>
              <a:rPr lang="ar-SA" dirty="0">
                <a:solidFill>
                  <a:schemeClr val="accent1"/>
                </a:solidFill>
                <a:latin typeface="Alexandria SemiBold" pitchFamily="2" charset="-78"/>
                <a:cs typeface="Alexandria SemiBold" pitchFamily="2" charset="-78"/>
              </a:rPr>
              <a:t>الجمهور </a:t>
            </a:r>
            <a:r>
              <a:rPr lang="ar-SA" dirty="0" smtClean="0">
                <a:solidFill>
                  <a:schemeClr val="accent1"/>
                </a:solidFill>
                <a:latin typeface="Alexandria SemiBold" pitchFamily="2" charset="-78"/>
                <a:cs typeface="Alexandria SemiBold" pitchFamily="2" charset="-78"/>
              </a:rPr>
              <a:t>المناسب</a:t>
            </a:r>
            <a:r>
              <a:rPr lang="ar-SA" dirty="0" smtClean="0">
                <a:latin typeface="Alexandria SemiBold" pitchFamily="2" charset="-78"/>
                <a:cs typeface="Alexandria SemiBold" pitchFamily="2" charset="-78"/>
              </a:rPr>
              <a:t>: قم </a:t>
            </a:r>
            <a:r>
              <a:rPr lang="ar-SA" dirty="0">
                <a:latin typeface="Alexandria SemiBold" pitchFamily="2" charset="-78"/>
                <a:cs typeface="Alexandria SemiBold" pitchFamily="2" charset="-78"/>
              </a:rPr>
              <a:t>بتحديد الجمهور المستهدف وتخصيص المحتوى </a:t>
            </a:r>
            <a:r>
              <a:rPr lang="ar-SA" dirty="0" smtClean="0">
                <a:latin typeface="Alexandria SemiBold" pitchFamily="2" charset="-78"/>
                <a:cs typeface="Alexandria SemiBold" pitchFamily="2" charset="-78"/>
              </a:rPr>
              <a:t>له. واستخدم </a:t>
            </a:r>
            <a:r>
              <a:rPr lang="ar-SA" dirty="0">
                <a:latin typeface="Alexandria SemiBold" pitchFamily="2" charset="-78"/>
                <a:cs typeface="Alexandria SemiBold" pitchFamily="2" charset="-78"/>
              </a:rPr>
              <a:t>التحديد الجغرافي </a:t>
            </a:r>
            <a:r>
              <a:rPr lang="ar-SA" dirty="0" smtClean="0">
                <a:latin typeface="Alexandria SemiBold" pitchFamily="2" charset="-78"/>
                <a:cs typeface="Alexandria SemiBold" pitchFamily="2" charset="-78"/>
              </a:rPr>
              <a:t>للوصول </a:t>
            </a:r>
            <a:r>
              <a:rPr lang="ar-SA" dirty="0">
                <a:latin typeface="Alexandria SemiBold" pitchFamily="2" charset="-78"/>
                <a:cs typeface="Alexandria SemiBold" pitchFamily="2" charset="-78"/>
              </a:rPr>
              <a:t>إلى الجمهور المناسب</a:t>
            </a:r>
            <a:r>
              <a:rPr lang="ar-SA" dirty="0" smtClean="0">
                <a:latin typeface="Alexandria SemiBold" pitchFamily="2" charset="-78"/>
                <a:cs typeface="Alexandria SemiBold" pitchFamily="2" charset="-78"/>
              </a:rPr>
              <a:t>.</a:t>
            </a:r>
            <a:r>
              <a:rPr lang="ar-SA" dirty="0">
                <a:latin typeface="Alexandria SemiBold" pitchFamily="2" charset="-78"/>
                <a:cs typeface="Alexandria SemiBold" pitchFamily="2" charset="-78"/>
              </a:rPr>
              <a:t> </a:t>
            </a:r>
          </a:p>
        </p:txBody>
      </p:sp>
      <p:sp>
        <p:nvSpPr>
          <p:cNvPr id="14" name="TextBox 13">
            <a:extLst>
              <a:ext uri="{FF2B5EF4-FFF2-40B4-BE49-F238E27FC236}">
                <a16:creationId xmlns:a16="http://schemas.microsoft.com/office/drawing/2014/main" id="{F9A80F9F-74DB-1D57-04E8-E20E92A09B0A}"/>
              </a:ext>
            </a:extLst>
          </p:cNvPr>
          <p:cNvSpPr txBox="1"/>
          <p:nvPr/>
        </p:nvSpPr>
        <p:spPr>
          <a:xfrm>
            <a:off x="1844750" y="1081246"/>
            <a:ext cx="6001392" cy="461024"/>
          </a:xfrm>
          <a:prstGeom prst="rect">
            <a:avLst/>
          </a:prstGeom>
          <a:noFill/>
          <a:effectLst>
            <a:reflection stA="45000" endPos="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ExtraBold" pitchFamily="2" charset="-78"/>
                <a:cs typeface="Alexandria ExtraBold" pitchFamily="2" charset="-78"/>
              </a:rPr>
              <a:t>خصائص الكتابة إلى منصة "إنستجرام" </a:t>
            </a:r>
            <a:r>
              <a:rPr lang="en-US" b="1" dirty="0" smtClean="0">
                <a:solidFill>
                  <a:srgbClr val="B60A7D"/>
                </a:solidFill>
                <a:latin typeface="Alexandria ExtraBold" pitchFamily="2" charset="-78"/>
                <a:cs typeface="Alexandria ExtraBold" pitchFamily="2" charset="-78"/>
              </a:rPr>
              <a:t>Instagram</a:t>
            </a:r>
            <a:endParaRPr lang="en-US" sz="2800" b="1" dirty="0">
              <a:solidFill>
                <a:srgbClr val="B60A7D"/>
              </a:solidFill>
              <a:latin typeface="Alexandria ExtraBold" pitchFamily="2" charset="-78"/>
              <a:cs typeface="Alexandria ExtraBold" pitchFamily="2" charset="-78"/>
            </a:endParaRPr>
          </a:p>
        </p:txBody>
      </p:sp>
      <p:pic>
        <p:nvPicPr>
          <p:cNvPr id="3" name="Picture 2"/>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39194" r="47500" b="76559"/>
          <a:stretch/>
        </p:blipFill>
        <p:spPr>
          <a:xfrm>
            <a:off x="5271" y="2518782"/>
            <a:ext cx="1622323" cy="1607574"/>
          </a:xfrm>
          <a:prstGeom prst="rect">
            <a:avLst/>
          </a:prstGeom>
        </p:spPr>
      </p:pic>
      <p:pic>
        <p:nvPicPr>
          <p:cNvPr id="8" name="Picture 7"/>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36048" t="55484" r="55847" b="30968"/>
          <a:stretch/>
        </p:blipFill>
        <p:spPr>
          <a:xfrm>
            <a:off x="862158" y="5642110"/>
            <a:ext cx="988142" cy="929148"/>
          </a:xfrm>
          <a:prstGeom prst="rect">
            <a:avLst/>
          </a:prstGeom>
        </p:spPr>
      </p:pic>
    </p:spTree>
    <p:extLst>
      <p:ext uri="{BB962C8B-B14F-4D97-AF65-F5344CB8AC3E}">
        <p14:creationId xmlns:p14="http://schemas.microsoft.com/office/powerpoint/2010/main" val="7307797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24117" y="1677235"/>
            <a:ext cx="9896168" cy="46153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mtClean="0"/>
              <a:t>جموعة تت</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644715" y="8032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29532" y="875210"/>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3829" y="107526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1061885" y="1653524"/>
            <a:ext cx="10058400" cy="4662815"/>
          </a:xfrm>
          <a:prstGeom prst="rect">
            <a:avLst/>
          </a:prstGeom>
          <a:noFill/>
        </p:spPr>
        <p:txBody>
          <a:bodyPr wrap="square" rtlCol="0">
            <a:spAutoFit/>
          </a:bodyPr>
          <a:lstStyle/>
          <a:p>
            <a:pPr marL="174625" algn="r" rtl="1">
              <a:lnSpc>
                <a:spcPct val="150000"/>
              </a:lnSpc>
            </a:pPr>
            <a:r>
              <a:rPr lang="ar-SA" dirty="0" smtClean="0">
                <a:solidFill>
                  <a:schemeClr val="accent2"/>
                </a:solidFill>
                <a:latin typeface="Alexandria SemiBold" pitchFamily="2" charset="-78"/>
                <a:cs typeface="Alexandria SemiBold" pitchFamily="2" charset="-78"/>
              </a:rPr>
              <a:t>الإيجاز  </a:t>
            </a:r>
            <a:r>
              <a:rPr lang="ar-SA" dirty="0" smtClean="0">
                <a:latin typeface="Alexandria SemiBold" pitchFamily="2" charset="-78"/>
                <a:cs typeface="Alexandria SemiBold" pitchFamily="2" charset="-78"/>
              </a:rPr>
              <a:t>يعد أحد أهم السمات الأساسية التي يتمبز بها الكتابة إلى منصات التواصل  الاجتماعي، يوجد بعض </a:t>
            </a:r>
            <a:r>
              <a:rPr lang="ar-SA" dirty="0">
                <a:latin typeface="Alexandria SemiBold" pitchFamily="2" charset="-78"/>
                <a:cs typeface="Alexandria SemiBold" pitchFamily="2" charset="-78"/>
              </a:rPr>
              <a:t>الطرق الفعالة لاختصار </a:t>
            </a:r>
            <a:r>
              <a:rPr lang="ar-SA" dirty="0" smtClean="0">
                <a:latin typeface="Alexandria SemiBold" pitchFamily="2" charset="-78"/>
                <a:cs typeface="Alexandria SemiBold" pitchFamily="2" charset="-78"/>
              </a:rPr>
              <a:t>المقال مع </a:t>
            </a:r>
            <a:r>
              <a:rPr lang="ar-SA" dirty="0">
                <a:latin typeface="Alexandria SemiBold" pitchFamily="2" charset="-78"/>
                <a:cs typeface="Alexandria SemiBold" pitchFamily="2" charset="-78"/>
              </a:rPr>
              <a:t>الحفاظ على المعنى الأساسي والتسلسل المنطقي للأفكار.</a:t>
            </a:r>
            <a:endParaRPr lang="ar-SA" dirty="0" smtClean="0">
              <a:latin typeface="Alexandria SemiBold" pitchFamily="2" charset="-78"/>
              <a:cs typeface="Alexandria SemiBold" pitchFamily="2" charset="-78"/>
            </a:endParaRPr>
          </a:p>
          <a:p>
            <a:pPr marL="517525" indent="-342900" algn="r" rtl="1">
              <a:lnSpc>
                <a:spcPct val="150000"/>
              </a:lnSpc>
              <a:buFont typeface="+mj-lt"/>
              <a:buAutoNum type="arabicPeriod"/>
            </a:pPr>
            <a:r>
              <a:rPr lang="ar-SA" dirty="0" smtClean="0">
                <a:solidFill>
                  <a:schemeClr val="accent1"/>
                </a:solidFill>
                <a:latin typeface="Alexandria SemiBold" pitchFamily="2" charset="-78"/>
                <a:cs typeface="Alexandria SemiBold" pitchFamily="2" charset="-78"/>
              </a:rPr>
              <a:t>حدد </a:t>
            </a:r>
            <a:r>
              <a:rPr lang="ar-SA" dirty="0">
                <a:solidFill>
                  <a:schemeClr val="accent1"/>
                </a:solidFill>
                <a:latin typeface="Alexandria SemiBold" pitchFamily="2" charset="-78"/>
                <a:cs typeface="Alexandria SemiBold" pitchFamily="2" charset="-78"/>
              </a:rPr>
              <a:t>الفكرة الرئيسية: </a:t>
            </a:r>
            <a:r>
              <a:rPr lang="ar-SA" dirty="0" smtClean="0">
                <a:latin typeface="Alexandria SemiBold" pitchFamily="2" charset="-78"/>
                <a:cs typeface="Alexandria SemiBold" pitchFamily="2" charset="-78"/>
              </a:rPr>
              <a:t>ركز </a:t>
            </a:r>
            <a:r>
              <a:rPr lang="ar-SA" dirty="0">
                <a:latin typeface="Alexandria SemiBold" pitchFamily="2" charset="-78"/>
                <a:cs typeface="Alexandria SemiBold" pitchFamily="2" charset="-78"/>
              </a:rPr>
              <a:t>على </a:t>
            </a:r>
            <a:r>
              <a:rPr lang="ar-SA" dirty="0" smtClean="0">
                <a:latin typeface="Alexandria SemiBold" pitchFamily="2" charset="-78"/>
                <a:cs typeface="Alexandria SemiBold" pitchFamily="2" charset="-78"/>
              </a:rPr>
              <a:t>الفكرة </a:t>
            </a:r>
            <a:r>
              <a:rPr lang="ar-SA" dirty="0">
                <a:latin typeface="Alexandria SemiBold" pitchFamily="2" charset="-78"/>
                <a:cs typeface="Alexandria SemiBold" pitchFamily="2" charset="-78"/>
              </a:rPr>
              <a:t>الرئيسية والنقاط </a:t>
            </a:r>
            <a:r>
              <a:rPr lang="ar-SA" dirty="0" smtClean="0">
                <a:latin typeface="Alexandria SemiBold" pitchFamily="2" charset="-78"/>
                <a:cs typeface="Alexandria SemiBold" pitchFamily="2" charset="-78"/>
              </a:rPr>
              <a:t>الرئيسية.</a:t>
            </a:r>
          </a:p>
          <a:p>
            <a:pPr marL="517525" indent="-342900" algn="r" rtl="1">
              <a:lnSpc>
                <a:spcPct val="150000"/>
              </a:lnSpc>
              <a:buFont typeface="+mj-lt"/>
              <a:buAutoNum type="arabicPeriod"/>
            </a:pPr>
            <a:r>
              <a:rPr lang="ar-SA" dirty="0">
                <a:solidFill>
                  <a:schemeClr val="accent1"/>
                </a:solidFill>
                <a:latin typeface="Alexandria SemiBold" pitchFamily="2" charset="-78"/>
                <a:cs typeface="Alexandria SemiBold" pitchFamily="2" charset="-78"/>
              </a:rPr>
              <a:t>حذف المعلومات الزائدة</a:t>
            </a:r>
            <a:r>
              <a:rPr lang="ar-SA" dirty="0" smtClean="0">
                <a:latin typeface="Alexandria SemiBold" pitchFamily="2" charset="-78"/>
                <a:cs typeface="Alexandria SemiBold" pitchFamily="2" charset="-78"/>
              </a:rPr>
              <a:t>: </a:t>
            </a:r>
            <a:r>
              <a:rPr lang="ar-SA" dirty="0">
                <a:latin typeface="Alexandria SemiBold" pitchFamily="2" charset="-78"/>
                <a:cs typeface="Alexandria SemiBold" pitchFamily="2" charset="-78"/>
              </a:rPr>
              <a:t>قم بحذف التفاصيل غير الضرورية والجمل </a:t>
            </a:r>
            <a:r>
              <a:rPr lang="ar-SA" dirty="0" smtClean="0">
                <a:latin typeface="Alexandria SemiBold" pitchFamily="2" charset="-78"/>
                <a:cs typeface="Alexandria SemiBold" pitchFamily="2" charset="-78"/>
              </a:rPr>
              <a:t>الطويلة، وتخلص </a:t>
            </a:r>
            <a:r>
              <a:rPr lang="ar-SA" dirty="0">
                <a:latin typeface="Alexandria SemiBold" pitchFamily="2" charset="-78"/>
                <a:cs typeface="Alexandria SemiBold" pitchFamily="2" charset="-78"/>
              </a:rPr>
              <a:t>من التكرارات والأمثلة غير </a:t>
            </a:r>
            <a:r>
              <a:rPr lang="ar-SA" dirty="0" smtClean="0">
                <a:latin typeface="Alexandria SemiBold" pitchFamily="2" charset="-78"/>
                <a:cs typeface="Alexandria SemiBold" pitchFamily="2" charset="-78"/>
              </a:rPr>
              <a:t>الضرورية ، وتخلص </a:t>
            </a:r>
            <a:r>
              <a:rPr lang="ar-SA" dirty="0">
                <a:latin typeface="Alexandria SemiBold" pitchFamily="2" charset="-78"/>
                <a:cs typeface="Alexandria SemiBold" pitchFamily="2" charset="-78"/>
              </a:rPr>
              <a:t>من الكلمات التي لا تضيف قيمة إلى </a:t>
            </a:r>
            <a:r>
              <a:rPr lang="ar-SA" dirty="0" smtClean="0">
                <a:latin typeface="Alexandria SemiBold" pitchFamily="2" charset="-78"/>
                <a:cs typeface="Alexandria SemiBold" pitchFamily="2" charset="-78"/>
              </a:rPr>
              <a:t>الفكرة.</a:t>
            </a:r>
          </a:p>
          <a:p>
            <a:pPr marL="517525" indent="-342900" algn="r" rtl="1">
              <a:lnSpc>
                <a:spcPct val="150000"/>
              </a:lnSpc>
              <a:buFont typeface="+mj-lt"/>
              <a:buAutoNum type="arabicPeriod"/>
            </a:pPr>
            <a:r>
              <a:rPr lang="ar-SA" dirty="0">
                <a:solidFill>
                  <a:schemeClr val="accent1"/>
                </a:solidFill>
                <a:latin typeface="Alexandria SemiBold" pitchFamily="2" charset="-78"/>
                <a:cs typeface="Alexandria SemiBold" pitchFamily="2" charset="-78"/>
              </a:rPr>
              <a:t>استخدم الجمل القصيرة والبسيطة</a:t>
            </a: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استبدل </a:t>
            </a:r>
            <a:r>
              <a:rPr lang="ar-SA" dirty="0">
                <a:latin typeface="Alexandria SemiBold" pitchFamily="2" charset="-78"/>
                <a:cs typeface="Alexandria SemiBold" pitchFamily="2" charset="-78"/>
              </a:rPr>
              <a:t>الجمل الطويلة والمعقدة بجمل قصيرة </a:t>
            </a:r>
            <a:r>
              <a:rPr lang="ar-SA" dirty="0" smtClean="0">
                <a:latin typeface="Alexandria SemiBold" pitchFamily="2" charset="-78"/>
                <a:cs typeface="Alexandria SemiBold" pitchFamily="2" charset="-78"/>
              </a:rPr>
              <a:t>وواضحة</a:t>
            </a:r>
            <a:r>
              <a:rPr lang="ar-SA" dirty="0">
                <a:latin typeface="Alexandria SemiBold" pitchFamily="2" charset="-78"/>
                <a:cs typeface="Alexandria SemiBold" pitchFamily="2" charset="-78"/>
              </a:rPr>
              <a:t>،</a:t>
            </a:r>
            <a:r>
              <a:rPr lang="ar-SA" dirty="0" smtClean="0">
                <a:latin typeface="Alexandria SemiBold" pitchFamily="2" charset="-78"/>
                <a:cs typeface="Alexandria SemiBold" pitchFamily="2" charset="-78"/>
              </a:rPr>
              <a:t> وتجنب </a:t>
            </a:r>
            <a:r>
              <a:rPr lang="ar-SA" dirty="0">
                <a:latin typeface="Alexandria SemiBold" pitchFamily="2" charset="-78"/>
                <a:cs typeface="Alexandria SemiBold" pitchFamily="2" charset="-78"/>
              </a:rPr>
              <a:t>اللغة </a:t>
            </a:r>
            <a:r>
              <a:rPr lang="ar-SA" dirty="0" smtClean="0">
                <a:latin typeface="Alexandria SemiBold" pitchFamily="2" charset="-78"/>
                <a:cs typeface="Alexandria SemiBold" pitchFamily="2" charset="-78"/>
              </a:rPr>
              <a:t>المعقدة .</a:t>
            </a:r>
          </a:p>
          <a:p>
            <a:pPr marL="517525" indent="-342900" algn="r" rtl="1">
              <a:lnSpc>
                <a:spcPct val="150000"/>
              </a:lnSpc>
              <a:buFont typeface="+mj-lt"/>
              <a:buAutoNum type="arabicPeriod"/>
            </a:pPr>
            <a:r>
              <a:rPr lang="ar-SA" dirty="0">
                <a:solidFill>
                  <a:schemeClr val="accent1"/>
                </a:solidFill>
                <a:latin typeface="Alexandria SemiBold" pitchFamily="2" charset="-78"/>
                <a:cs typeface="Alexandria SemiBold" pitchFamily="2" charset="-78"/>
              </a:rPr>
              <a:t>حافظ على التسلسل المنطقي للأفكار وترابطها </a:t>
            </a:r>
            <a:r>
              <a:rPr lang="ar-SA" dirty="0" smtClean="0">
                <a:latin typeface="Alexandria SemiBold" pitchFamily="2" charset="-78"/>
                <a:cs typeface="Alexandria SemiBold" pitchFamily="2" charset="-78"/>
              </a:rPr>
              <a:t>، والتأكد </a:t>
            </a:r>
            <a:r>
              <a:rPr lang="ar-SA" dirty="0">
                <a:latin typeface="Alexandria SemiBold" pitchFamily="2" charset="-78"/>
                <a:cs typeface="Alexandria SemiBold" pitchFamily="2" charset="-78"/>
              </a:rPr>
              <a:t>من أن الاختصار لا يُفقد السياق </a:t>
            </a:r>
            <a:r>
              <a:rPr lang="ar-SA" dirty="0" smtClean="0">
                <a:latin typeface="Alexandria SemiBold" pitchFamily="2" charset="-78"/>
                <a:cs typeface="Alexandria SemiBold" pitchFamily="2" charset="-78"/>
              </a:rPr>
              <a:t>والانسجام.</a:t>
            </a:r>
          </a:p>
          <a:p>
            <a:pPr marL="517525" indent="-342900" algn="r" rtl="1">
              <a:lnSpc>
                <a:spcPct val="150000"/>
              </a:lnSpc>
              <a:buFont typeface="+mj-lt"/>
              <a:buAutoNum type="arabicPeriod"/>
            </a:pPr>
            <a:r>
              <a:rPr lang="ar-SA" dirty="0" smtClean="0">
                <a:solidFill>
                  <a:schemeClr val="accent1"/>
                </a:solidFill>
                <a:latin typeface="Alexandria SemiBold" pitchFamily="2" charset="-78"/>
                <a:cs typeface="Alexandria SemiBold" pitchFamily="2" charset="-78"/>
              </a:rPr>
              <a:t>ا</a:t>
            </a:r>
            <a:r>
              <a:rPr lang="ar-SA" dirty="0">
                <a:solidFill>
                  <a:schemeClr val="accent1"/>
                </a:solidFill>
                <a:latin typeface="Alexandria SemiBold" pitchFamily="2" charset="-78"/>
                <a:cs typeface="Alexandria SemiBold" pitchFamily="2" charset="-78"/>
              </a:rPr>
              <a:t>لمراجعة </a:t>
            </a:r>
            <a:r>
              <a:rPr lang="ar-SA" dirty="0" smtClean="0">
                <a:latin typeface="Alexandria SemiBold" pitchFamily="2" charset="-78"/>
                <a:cs typeface="Alexandria SemiBold" pitchFamily="2" charset="-78"/>
              </a:rPr>
              <a:t>: راجع </a:t>
            </a:r>
            <a:r>
              <a:rPr lang="ar-SA" dirty="0">
                <a:latin typeface="Alexandria SemiBold" pitchFamily="2" charset="-78"/>
                <a:cs typeface="Alexandria SemiBold" pitchFamily="2" charset="-78"/>
              </a:rPr>
              <a:t>الاختصار بعناية للتأكد من أنه يحتفظ بالمعنى </a:t>
            </a:r>
            <a:r>
              <a:rPr lang="ar-SA" dirty="0" smtClean="0">
                <a:latin typeface="Alexandria SemiBold" pitchFamily="2" charset="-78"/>
                <a:cs typeface="Alexandria SemiBold" pitchFamily="2" charset="-78"/>
              </a:rPr>
              <a:t>الأصلي .</a:t>
            </a:r>
            <a:endParaRPr lang="ar-SA" dirty="0">
              <a:latin typeface="Alexandria SemiBold" pitchFamily="2" charset="-78"/>
              <a:cs typeface="Alexandria SemiBold" pitchFamily="2" charset="-78"/>
            </a:endParaRPr>
          </a:p>
        </p:txBody>
      </p:sp>
      <p:sp>
        <p:nvSpPr>
          <p:cNvPr id="14" name="TextBox 13">
            <a:extLst>
              <a:ext uri="{FF2B5EF4-FFF2-40B4-BE49-F238E27FC236}">
                <a16:creationId xmlns:a16="http://schemas.microsoft.com/office/drawing/2014/main" id="{F9A80F9F-74DB-1D57-04E8-E20E92A09B0A}"/>
              </a:ext>
            </a:extLst>
          </p:cNvPr>
          <p:cNvSpPr txBox="1"/>
          <p:nvPr/>
        </p:nvSpPr>
        <p:spPr>
          <a:xfrm>
            <a:off x="2268286" y="1109043"/>
            <a:ext cx="4988014" cy="507831"/>
          </a:xfrm>
          <a:prstGeom prst="rect">
            <a:avLst/>
          </a:prstGeom>
          <a:solidFill>
            <a:schemeClr val="accent6">
              <a:lumMod val="20000"/>
              <a:lumOff val="80000"/>
            </a:schemeClr>
          </a:solidFill>
          <a:effectLst>
            <a:reflection stA="45000" endPos="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ExtraBold" pitchFamily="2" charset="-78"/>
                <a:cs typeface="Alexandria ExtraBold" pitchFamily="2" charset="-78"/>
              </a:rPr>
              <a:t>طرق اختصار المقال دون الإخلال بالمعنى</a:t>
            </a:r>
            <a:endParaRPr lang="en-US" sz="2800" b="1" dirty="0">
              <a:solidFill>
                <a:srgbClr val="C00000"/>
              </a:solidFill>
              <a:latin typeface="Alexandria ExtraBold" pitchFamily="2" charset="-78"/>
              <a:cs typeface="Alexandria ExtraBold" pitchFamily="2" charset="-78"/>
            </a:endParaRPr>
          </a:p>
        </p:txBody>
      </p:sp>
      <p:pic>
        <p:nvPicPr>
          <p:cNvPr id="11" name="Picture 2" descr="High Resolution Twitter X App Logo Stock Vector (Royalty Free) 2339132689 |  Shutterstock"/>
          <p:cNvPicPr>
            <a:picLocks noChangeAspect="1" noChangeArrowheads="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8607" t="8713" r="7423" b="13315"/>
          <a:stretch/>
        </p:blipFill>
        <p:spPr bwMode="auto">
          <a:xfrm>
            <a:off x="782652" y="5680331"/>
            <a:ext cx="882929" cy="8829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07225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768011" y="1676949"/>
            <a:ext cx="5220929" cy="45544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mtClean="0"/>
              <a:t>جموعة تت</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34690"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973225" y="873217"/>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950636" y="110393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5694535" y="1799413"/>
            <a:ext cx="5370340" cy="4431983"/>
          </a:xfrm>
          <a:prstGeom prst="rect">
            <a:avLst/>
          </a:prstGeom>
          <a:noFill/>
        </p:spPr>
        <p:txBody>
          <a:bodyPr wrap="square" rtlCol="0">
            <a:spAutoFit/>
          </a:bodyPr>
          <a:lstStyle/>
          <a:p>
            <a:pPr marL="174625" algn="r" rtl="1">
              <a:lnSpc>
                <a:spcPct val="150000"/>
              </a:lnSpc>
            </a:pPr>
            <a:r>
              <a:rPr lang="ar-SA" dirty="0" smtClean="0">
                <a:solidFill>
                  <a:srgbClr val="FF0000"/>
                </a:solidFill>
                <a:latin typeface="Alexandria SemiBold" pitchFamily="2" charset="-78"/>
                <a:cs typeface="Alexandria SemiBold" pitchFamily="2" charset="-78"/>
              </a:rPr>
              <a:t>المقال الأصلي:</a:t>
            </a:r>
          </a:p>
          <a:p>
            <a:pPr marL="174625" algn="r" rtl="1">
              <a:lnSpc>
                <a:spcPct val="150000"/>
              </a:lnSpc>
            </a:pPr>
            <a:r>
              <a:rPr lang="ar-SA" sz="1600" dirty="0" smtClean="0">
                <a:latin typeface="Alexandria SemiBold" pitchFamily="2" charset="-78"/>
                <a:cs typeface="Alexandria SemiBold" pitchFamily="2" charset="-78"/>
              </a:rPr>
              <a:t>"</a:t>
            </a:r>
            <a:r>
              <a:rPr lang="ar-SA" sz="1400" dirty="0">
                <a:latin typeface="Alexandria SemiBold" pitchFamily="2" charset="-78"/>
                <a:cs typeface="Alexandria SemiBold" pitchFamily="2" charset="-78"/>
              </a:rPr>
              <a:t>الحركة البيئية هي حركة اجتماعية تسعى إلى حماية البيئة والموارد الطبيعية. ظهرت هذه الحركة في أواخر القرن العشرين كرد فعل على التدهور البيئي الناجم عن النمو الاقتصادي السريع والتصنيع. يعد التغير المناخي وتلوث الهواء والماء والتصحر من أبرز القضايا التي تناضل من أجلها الحركة البيئية. تركز هذه الحركة على القضايا البيئية على المستوى المحلي والوطني والدولي، وتشارك في سياسات صنع القرار لتحقيق أهدافها. كما تقوم بحملات توعية للجمهور وتنظيم احتجاجات سلمية للتأثير على صناع السياسات. تتكون الحركة البيئية من مجموعة متنوعة من المنظمات غير الحكومية والناشطين والعلماء والمواطنين العاديين الذين يشتركون في هدف حماية البيئة</a:t>
            </a:r>
            <a:r>
              <a:rPr lang="ar-SA" sz="1400" dirty="0" smtClean="0">
                <a:latin typeface="Alexandria SemiBold" pitchFamily="2" charset="-78"/>
                <a:cs typeface="Alexandria SemiBold" pitchFamily="2" charset="-78"/>
              </a:rPr>
              <a:t>.".</a:t>
            </a:r>
            <a:endParaRPr lang="ar-SA" sz="1400" dirty="0">
              <a:latin typeface="Alexandria SemiBold" pitchFamily="2" charset="-78"/>
              <a:cs typeface="Alexandria SemiBold" pitchFamily="2" charset="-78"/>
            </a:endParaRPr>
          </a:p>
        </p:txBody>
      </p:sp>
      <p:sp>
        <p:nvSpPr>
          <p:cNvPr id="13" name="TextBox 12">
            <a:extLst>
              <a:ext uri="{FF2B5EF4-FFF2-40B4-BE49-F238E27FC236}">
                <a16:creationId xmlns:a16="http://schemas.microsoft.com/office/drawing/2014/main" id="{6083F8E2-699C-9C01-0329-7C9299434C08}"/>
              </a:ext>
            </a:extLst>
          </p:cNvPr>
          <p:cNvSpPr txBox="1"/>
          <p:nvPr/>
        </p:nvSpPr>
        <p:spPr>
          <a:xfrm>
            <a:off x="321558" y="2010770"/>
            <a:ext cx="4816101" cy="3416320"/>
          </a:xfrm>
          <a:prstGeom prst="rect">
            <a:avLst/>
          </a:prstGeom>
          <a:solidFill>
            <a:schemeClr val="accent6">
              <a:lumMod val="20000"/>
              <a:lumOff val="80000"/>
            </a:schemeClr>
          </a:solidFill>
        </p:spPr>
        <p:txBody>
          <a:bodyPr wrap="square" rtlCol="0">
            <a:spAutoFit/>
          </a:bodyPr>
          <a:lstStyle/>
          <a:p>
            <a:pPr marL="174625" algn="r" rtl="1">
              <a:lnSpc>
                <a:spcPct val="150000"/>
              </a:lnSpc>
            </a:pPr>
            <a:r>
              <a:rPr lang="ar-SA" dirty="0" smtClean="0">
                <a:solidFill>
                  <a:srgbClr val="FF0000"/>
                </a:solidFill>
                <a:latin typeface="Alexandria SemiBold" pitchFamily="2" charset="-78"/>
                <a:cs typeface="Alexandria SemiBold" pitchFamily="2" charset="-78"/>
              </a:rPr>
              <a:t>اختصار </a:t>
            </a:r>
            <a:r>
              <a:rPr lang="ar-SA" dirty="0">
                <a:solidFill>
                  <a:srgbClr val="FF0000"/>
                </a:solidFill>
                <a:latin typeface="Alexandria SemiBold" pitchFamily="2" charset="-78"/>
                <a:cs typeface="Alexandria SemiBold" pitchFamily="2" charset="-78"/>
              </a:rPr>
              <a:t>المقال</a:t>
            </a:r>
            <a:r>
              <a:rPr lang="ar-SA" dirty="0" smtClean="0">
                <a:solidFill>
                  <a:srgbClr val="FF0000"/>
                </a:solidFill>
                <a:latin typeface="Alexandria SemiBold" pitchFamily="2" charset="-78"/>
                <a:cs typeface="Alexandria SemiBold" pitchFamily="2" charset="-78"/>
              </a:rPr>
              <a:t>:</a:t>
            </a:r>
          </a:p>
          <a:p>
            <a:pPr marL="174625" algn="r" rtl="1">
              <a:lnSpc>
                <a:spcPct val="150000"/>
              </a:lnSpc>
            </a:pPr>
            <a:r>
              <a:rPr lang="ar-SA" sz="1400" dirty="0" smtClean="0">
                <a:latin typeface="Alexandria SemiBold" pitchFamily="2" charset="-78"/>
                <a:cs typeface="Alexandria SemiBold" pitchFamily="2" charset="-78"/>
              </a:rPr>
              <a:t>الحركة </a:t>
            </a:r>
            <a:r>
              <a:rPr lang="ar-SA" sz="1400" dirty="0">
                <a:latin typeface="Alexandria SemiBold" pitchFamily="2" charset="-78"/>
                <a:cs typeface="Alexandria SemiBold" pitchFamily="2" charset="-78"/>
              </a:rPr>
              <a:t>البيئية هي حركة اجتماعية تسعى إلى حماية البيئة والموارد الطبيعية. ظهرت هذه الحركة في أواخر القرن العشرين كرد فعل على التدهور البيئي. تركز الحركة على قضايا مثل التغير المناخي وتلوث الهواء والماء والتصحر. تقوم الحركة بحملات توعية وتنظيم احتجاجات سلمية للتأثير على صناع السياسات. تتكون الحركة البيئية من مجموعة متنوعة من المنظمات والناشطين والعلماء والمواطنين الذين يشتركون في هدف حماية البيئة</a:t>
            </a:r>
            <a:r>
              <a:rPr lang="ar-SA" sz="1400" dirty="0" smtClean="0">
                <a:latin typeface="Alexandria SemiBold" pitchFamily="2" charset="-78"/>
                <a:cs typeface="Alexandria SemiBold" pitchFamily="2" charset="-78"/>
              </a:rPr>
              <a:t>.  </a:t>
            </a:r>
            <a:endParaRPr lang="ar-SA" sz="1400" dirty="0">
              <a:latin typeface="Alexandria SemiBold" pitchFamily="2" charset="-78"/>
              <a:cs typeface="Alexandria SemiBold" pitchFamily="2" charset="-78"/>
            </a:endParaRPr>
          </a:p>
        </p:txBody>
      </p:sp>
      <p:cxnSp>
        <p:nvCxnSpPr>
          <p:cNvPr id="3" name="Curved Connector 2"/>
          <p:cNvCxnSpPr/>
          <p:nvPr/>
        </p:nvCxnSpPr>
        <p:spPr>
          <a:xfrm rot="10800000" flipV="1">
            <a:off x="4974633" y="3185652"/>
            <a:ext cx="793378" cy="768520"/>
          </a:xfrm>
          <a:prstGeom prst="curvedConnector3">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9" name="Rectangle 8"/>
          <p:cNvSpPr/>
          <p:nvPr/>
        </p:nvSpPr>
        <p:spPr>
          <a:xfrm>
            <a:off x="917743" y="5427090"/>
            <a:ext cx="4740054" cy="1384995"/>
          </a:xfrm>
          <a:prstGeom prst="rect">
            <a:avLst/>
          </a:prstGeom>
          <a:solidFill>
            <a:schemeClr val="accent2">
              <a:lumMod val="20000"/>
              <a:lumOff val="80000"/>
            </a:schemeClr>
          </a:solidFill>
        </p:spPr>
        <p:txBody>
          <a:bodyPr wrap="square">
            <a:spAutoFit/>
          </a:bodyPr>
          <a:lstStyle/>
          <a:p>
            <a:pPr algn="r" rtl="1">
              <a:lnSpc>
                <a:spcPct val="150000"/>
              </a:lnSpc>
            </a:pPr>
            <a:r>
              <a:rPr lang="ar-SA" sz="1400" dirty="0">
                <a:latin typeface="Alexandria SemiBold" pitchFamily="2" charset="-78"/>
                <a:cs typeface="Alexandria SemiBold" pitchFamily="2" charset="-78"/>
              </a:rPr>
              <a:t>في هذا الاختصار، تم التركيز على الأفكار الرئيسية للمقال مع حذف التفاصيل الإضافية </a:t>
            </a:r>
            <a:r>
              <a:rPr lang="ar-SA" sz="1400" dirty="0" smtClean="0">
                <a:latin typeface="Alexandria SemiBold" pitchFamily="2" charset="-78"/>
                <a:cs typeface="Alexandria SemiBold" pitchFamily="2" charset="-78"/>
              </a:rPr>
              <a:t>واستخدام </a:t>
            </a:r>
            <a:r>
              <a:rPr lang="ar-SA" sz="1400" dirty="0">
                <a:latin typeface="Alexandria SemiBold" pitchFamily="2" charset="-78"/>
                <a:cs typeface="Alexandria SemiBold" pitchFamily="2" charset="-78"/>
              </a:rPr>
              <a:t>جمل قصيرة وواضحة لنقل المعلومات الأساسية بشكل مختصر. كما تم الحفاظ على التسلسل المنطقي للأفكار.</a:t>
            </a:r>
            <a:endParaRPr lang="ar-SA" sz="1400" dirty="0"/>
          </a:p>
        </p:txBody>
      </p:sp>
      <p:pic>
        <p:nvPicPr>
          <p:cNvPr id="11" name="Picture 2" descr="High Resolution Twitter X App Logo Stock Vector (Royalty Free) 2339132689 |  Shutterstock"/>
          <p:cNvPicPr>
            <a:picLocks noChangeAspect="1" noChangeArrowheads="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8607" t="8713" r="7423" b="13315"/>
          <a:stretch/>
        </p:blipFill>
        <p:spPr bwMode="auto">
          <a:xfrm>
            <a:off x="50712" y="5423457"/>
            <a:ext cx="882929" cy="882929"/>
          </a:xfrm>
          <a:prstGeom prst="rect">
            <a:avLst/>
          </a:prstGeom>
          <a:noFill/>
          <a:extLst>
            <a:ext uri="{909E8E84-426E-40DD-AFC4-6F175D3DCCD1}">
              <a14:hiddenFill xmlns:a14="http://schemas.microsoft.com/office/drawing/2010/main">
                <a:solidFill>
                  <a:srgbClr val="FFFFFF"/>
                </a:solidFill>
              </a14:hiddenFill>
            </a:ext>
          </a:extLst>
        </p:spPr>
      </p:pic>
      <p:sp>
        <p:nvSpPr>
          <p:cNvPr id="17" name="TextBox 16">
            <a:extLst>
              <a:ext uri="{FF2B5EF4-FFF2-40B4-BE49-F238E27FC236}">
                <a16:creationId xmlns:a16="http://schemas.microsoft.com/office/drawing/2014/main" id="{F9A80F9F-74DB-1D57-04E8-E20E92A09B0A}"/>
              </a:ext>
            </a:extLst>
          </p:cNvPr>
          <p:cNvSpPr txBox="1"/>
          <p:nvPr/>
        </p:nvSpPr>
        <p:spPr>
          <a:xfrm>
            <a:off x="3287770" y="1131474"/>
            <a:ext cx="6007161" cy="507831"/>
          </a:xfrm>
          <a:prstGeom prst="rect">
            <a:avLst/>
          </a:prstGeom>
          <a:solidFill>
            <a:schemeClr val="accent6">
              <a:lumMod val="20000"/>
              <a:lumOff val="80000"/>
            </a:schemeClr>
          </a:solidFill>
          <a:ln>
            <a:solidFill>
              <a:schemeClr val="accent6">
                <a:lumMod val="20000"/>
                <a:lumOff val="80000"/>
              </a:schemeClr>
            </a:solidFill>
          </a:ln>
          <a:effectLst>
            <a:reflection stA="45000" endPos="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ExtraBold" pitchFamily="2" charset="-78"/>
                <a:cs typeface="Alexandria ExtraBold" pitchFamily="2" charset="-78"/>
              </a:rPr>
              <a:t>مثال تطبيقي لاختصار المقال دون الإخلال بالمعنى</a:t>
            </a:r>
            <a:endParaRPr lang="en-US" sz="2800" b="1" dirty="0">
              <a:solidFill>
                <a:srgbClr val="C00000"/>
              </a:solidFill>
              <a:latin typeface="Alexandria ExtraBold" pitchFamily="2" charset="-78"/>
              <a:cs typeface="Alexandria ExtraBold" pitchFamily="2" charset="-78"/>
            </a:endParaRPr>
          </a:p>
        </p:txBody>
      </p:sp>
      <p:pic>
        <p:nvPicPr>
          <p:cNvPr id="16" name="Picture 15"/>
          <p:cNvPicPr>
            <a:picLocks noChangeAspect="1"/>
          </p:cNvPicPr>
          <p:nvPr/>
        </p:nvPicPr>
        <p:blipFill rotWithShape="1">
          <a:blip r:embed="rId5">
            <a:clrChange>
              <a:clrFrom>
                <a:srgbClr val="FDFFFF"/>
              </a:clrFrom>
              <a:clrTo>
                <a:srgbClr val="FDFFFF">
                  <a:alpha val="0"/>
                </a:srgbClr>
              </a:clrTo>
            </a:clrChange>
            <a:extLst>
              <a:ext uri="{28A0092B-C50C-407E-A947-70E740481C1C}">
                <a14:useLocalDpi xmlns:a14="http://schemas.microsoft.com/office/drawing/2010/main" val="0"/>
              </a:ext>
            </a:extLst>
          </a:blip>
          <a:srcRect l="33628" t="26882" r="60081" b="61720"/>
          <a:stretch/>
        </p:blipFill>
        <p:spPr>
          <a:xfrm>
            <a:off x="10854835" y="1486588"/>
            <a:ext cx="766916" cy="781665"/>
          </a:xfrm>
          <a:prstGeom prst="rect">
            <a:avLst/>
          </a:prstGeom>
        </p:spPr>
      </p:pic>
    </p:spTree>
    <p:extLst>
      <p:ext uri="{BB962C8B-B14F-4D97-AF65-F5344CB8AC3E}">
        <p14:creationId xmlns:p14="http://schemas.microsoft.com/office/powerpoint/2010/main" val="36662906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377783" y="1677236"/>
            <a:ext cx="9199173" cy="4527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mtClean="0"/>
              <a:t>جموعة تت</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048698" y="762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223873" y="858098"/>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272918" y="106893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2377784" y="1793284"/>
            <a:ext cx="9199171" cy="4212692"/>
          </a:xfrm>
          <a:prstGeom prst="rect">
            <a:avLst/>
          </a:prstGeom>
          <a:noFill/>
        </p:spPr>
        <p:txBody>
          <a:bodyPr wrap="square" rtlCol="0">
            <a:spAutoFit/>
          </a:bodyPr>
          <a:lstStyle/>
          <a:p>
            <a:pPr marL="174625" algn="r" rtl="1">
              <a:lnSpc>
                <a:spcPct val="150000"/>
              </a:lnSpc>
            </a:pPr>
            <a:endParaRPr lang="ar-SA" sz="700" dirty="0">
              <a:latin typeface="Alexandria SemiBold" pitchFamily="2" charset="-78"/>
              <a:cs typeface="Alexandria SemiBold" pitchFamily="2" charset="-78"/>
            </a:endParaRPr>
          </a:p>
          <a:p>
            <a:pPr marL="174625" algn="r" rtl="1">
              <a:lnSpc>
                <a:spcPct val="150000"/>
              </a:lnSpc>
            </a:pPr>
            <a:r>
              <a:rPr lang="ar-SA" dirty="0" smtClean="0">
                <a:latin typeface="Alexandria SemiBold" pitchFamily="2" charset="-78"/>
                <a:cs typeface="Alexandria SemiBold" pitchFamily="2" charset="-78"/>
              </a:rPr>
              <a:t>    الهاشتاج</a:t>
            </a:r>
            <a:r>
              <a:rPr lang="en-US" dirty="0" smtClean="0">
                <a:latin typeface="Alexandria SemiBold" pitchFamily="2" charset="-78"/>
                <a:cs typeface="Alexandria SemiBold" pitchFamily="2" charset="-78"/>
              </a:rPr>
              <a:t>(Hashtag</a:t>
            </a:r>
            <a:r>
              <a:rPr lang="en-US"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 هو </a:t>
            </a:r>
            <a:r>
              <a:rPr lang="ar-SA" dirty="0">
                <a:latin typeface="Alexandria SemiBold" pitchFamily="2" charset="-78"/>
                <a:cs typeface="Alexandria SemiBold" pitchFamily="2" charset="-78"/>
              </a:rPr>
              <a:t>علامة "#" متبوعة بكلمة أو مجموعة من الكلمات بدون مسافات. </a:t>
            </a:r>
            <a:r>
              <a:rPr lang="ar-SA" dirty="0" smtClean="0">
                <a:solidFill>
                  <a:schemeClr val="accent1"/>
                </a:solidFill>
                <a:latin typeface="Alexandria SemiBold" pitchFamily="2" charset="-78"/>
                <a:cs typeface="Alexandria SemiBold" pitchFamily="2" charset="-78"/>
              </a:rPr>
              <a:t>ويستخدم </a:t>
            </a:r>
            <a:r>
              <a:rPr lang="ar-SA" dirty="0">
                <a:solidFill>
                  <a:schemeClr val="accent1"/>
                </a:solidFill>
                <a:latin typeface="Alexandria SemiBold" pitchFamily="2" charset="-78"/>
                <a:cs typeface="Alexandria SemiBold" pitchFamily="2" charset="-78"/>
              </a:rPr>
              <a:t>الهاشتاج </a:t>
            </a:r>
            <a:r>
              <a:rPr lang="ar-SA" dirty="0" smtClean="0">
                <a:solidFill>
                  <a:schemeClr val="accent1"/>
                </a:solidFill>
                <a:latin typeface="Alexandria SemiBold" pitchFamily="2" charset="-78"/>
                <a:cs typeface="Alexandria SemiBold" pitchFamily="2" charset="-78"/>
              </a:rPr>
              <a:t>في </a:t>
            </a:r>
            <a:r>
              <a:rPr lang="ar-SA" dirty="0">
                <a:solidFill>
                  <a:schemeClr val="accent1"/>
                </a:solidFill>
                <a:latin typeface="Alexandria SemiBold" pitchFamily="2" charset="-78"/>
                <a:cs typeface="Alexandria SemiBold" pitchFamily="2" charset="-78"/>
              </a:rPr>
              <a:t>منصات التواصل </a:t>
            </a:r>
            <a:r>
              <a:rPr lang="ar-SA" dirty="0" smtClean="0">
                <a:solidFill>
                  <a:schemeClr val="accent1"/>
                </a:solidFill>
                <a:latin typeface="Alexandria SemiBold" pitchFamily="2" charset="-78"/>
                <a:cs typeface="Alexandria SemiBold" pitchFamily="2" charset="-78"/>
              </a:rPr>
              <a:t>الاجتماعي لتحقيق </a:t>
            </a:r>
            <a:r>
              <a:rPr lang="ar-SA" dirty="0" smtClean="0">
                <a:latin typeface="Alexandria SemiBold" pitchFamily="2" charset="-78"/>
                <a:cs typeface="Alexandria SemiBold" pitchFamily="2" charset="-78"/>
              </a:rPr>
              <a:t>ما يلي: -</a:t>
            </a:r>
          </a:p>
          <a:p>
            <a:pPr marL="174625" algn="r" rtl="1">
              <a:lnSpc>
                <a:spcPct val="150000"/>
              </a:lnSpc>
            </a:pPr>
            <a:endParaRPr lang="ar-SA" sz="600" dirty="0">
              <a:latin typeface="Alexandria SemiBold" pitchFamily="2" charset="-78"/>
              <a:cs typeface="Alexandria SemiBold" pitchFamily="2" charset="-78"/>
            </a:endParaRPr>
          </a:p>
          <a:p>
            <a:pPr marL="855663" indent="-342900" algn="r" rtl="1">
              <a:lnSpc>
                <a:spcPct val="150000"/>
              </a:lnSpc>
              <a:buFont typeface="+mj-lt"/>
              <a:buAutoNum type="arabicPeriod"/>
            </a:pPr>
            <a:r>
              <a:rPr lang="ar-SA" dirty="0" smtClean="0">
                <a:solidFill>
                  <a:schemeClr val="accent2">
                    <a:lumMod val="75000"/>
                  </a:schemeClr>
                </a:solidFill>
                <a:latin typeface="Alexandria SemiBold" pitchFamily="2" charset="-78"/>
                <a:cs typeface="Alexandria SemiBold" pitchFamily="2" charset="-78"/>
              </a:rPr>
              <a:t>تصنيف </a:t>
            </a:r>
            <a:r>
              <a:rPr lang="ar-SA" dirty="0">
                <a:solidFill>
                  <a:schemeClr val="accent2">
                    <a:lumMod val="75000"/>
                  </a:schemeClr>
                </a:solidFill>
                <a:latin typeface="Alexandria SemiBold" pitchFamily="2" charset="-78"/>
                <a:cs typeface="Alexandria SemiBold" pitchFamily="2" charset="-78"/>
              </a:rPr>
              <a:t>المحتوى والموضوعات ذات الصلة</a:t>
            </a:r>
            <a:r>
              <a:rPr lang="ar-SA" dirty="0" smtClean="0">
                <a:solidFill>
                  <a:schemeClr val="accent2">
                    <a:lumMod val="75000"/>
                  </a:schemeClr>
                </a:solidFill>
                <a:latin typeface="Alexandria SemiBold" pitchFamily="2" charset="-78"/>
                <a:cs typeface="Alexandria SemiBold" pitchFamily="2" charset="-78"/>
              </a:rPr>
              <a:t>. </a:t>
            </a:r>
          </a:p>
          <a:p>
            <a:pPr marL="855663" indent="-342900" algn="r" rtl="1">
              <a:lnSpc>
                <a:spcPct val="150000"/>
              </a:lnSpc>
              <a:buFont typeface="+mj-lt"/>
              <a:buAutoNum type="arabicPeriod"/>
            </a:pPr>
            <a:r>
              <a:rPr lang="ar-SA" dirty="0" smtClean="0">
                <a:solidFill>
                  <a:schemeClr val="accent2">
                    <a:lumMod val="75000"/>
                  </a:schemeClr>
                </a:solidFill>
                <a:latin typeface="Alexandria SemiBold" pitchFamily="2" charset="-78"/>
                <a:cs typeface="Alexandria SemiBold" pitchFamily="2" charset="-78"/>
              </a:rPr>
              <a:t>يساعد </a:t>
            </a:r>
            <a:r>
              <a:rPr lang="ar-SA" dirty="0">
                <a:solidFill>
                  <a:schemeClr val="accent2">
                    <a:lumMod val="75000"/>
                  </a:schemeClr>
                </a:solidFill>
                <a:latin typeface="Alexandria SemiBold" pitchFamily="2" charset="-78"/>
                <a:cs typeface="Alexandria SemiBold" pitchFamily="2" charset="-78"/>
              </a:rPr>
              <a:t>في جعل المحتوى قابلاً للاكتشاف من قبل </a:t>
            </a:r>
            <a:r>
              <a:rPr lang="ar-SA" dirty="0" smtClean="0">
                <a:solidFill>
                  <a:schemeClr val="accent2">
                    <a:lumMod val="75000"/>
                  </a:schemeClr>
                </a:solidFill>
                <a:latin typeface="Alexandria SemiBold" pitchFamily="2" charset="-78"/>
                <a:cs typeface="Alexandria SemiBold" pitchFamily="2" charset="-78"/>
              </a:rPr>
              <a:t>المستخدمين.</a:t>
            </a:r>
          </a:p>
          <a:p>
            <a:pPr marL="855663" indent="-342900" algn="r" rtl="1">
              <a:lnSpc>
                <a:spcPct val="150000"/>
              </a:lnSpc>
              <a:buFont typeface="+mj-lt"/>
              <a:buAutoNum type="arabicPeriod"/>
            </a:pPr>
            <a:r>
              <a:rPr lang="ar-SA" dirty="0" smtClean="0">
                <a:solidFill>
                  <a:schemeClr val="accent2">
                    <a:lumMod val="75000"/>
                  </a:schemeClr>
                </a:solidFill>
                <a:latin typeface="Alexandria SemiBold" pitchFamily="2" charset="-78"/>
                <a:cs typeface="Alexandria SemiBold" pitchFamily="2" charset="-78"/>
              </a:rPr>
              <a:t>يسمح </a:t>
            </a:r>
            <a:r>
              <a:rPr lang="ar-SA" dirty="0">
                <a:solidFill>
                  <a:schemeClr val="accent2">
                    <a:lumMod val="75000"/>
                  </a:schemeClr>
                </a:solidFill>
                <a:latin typeface="Alexandria SemiBold" pitchFamily="2" charset="-78"/>
                <a:cs typeface="Alexandria SemiBold" pitchFamily="2" charset="-78"/>
              </a:rPr>
              <a:t>للمستخدمين بالبحث وتتبع المحتوى ذي الصلة بموضوع </a:t>
            </a:r>
            <a:r>
              <a:rPr lang="ar-SA" dirty="0" smtClean="0">
                <a:solidFill>
                  <a:schemeClr val="accent2">
                    <a:lumMod val="75000"/>
                  </a:schemeClr>
                </a:solidFill>
                <a:latin typeface="Alexandria SemiBold" pitchFamily="2" charset="-78"/>
                <a:cs typeface="Alexandria SemiBold" pitchFamily="2" charset="-78"/>
              </a:rPr>
              <a:t>معين.</a:t>
            </a:r>
          </a:p>
          <a:p>
            <a:pPr marL="855663" indent="-342900" algn="r" rtl="1">
              <a:lnSpc>
                <a:spcPct val="150000"/>
              </a:lnSpc>
              <a:buFont typeface="+mj-lt"/>
              <a:buAutoNum type="arabicPeriod"/>
            </a:pPr>
            <a:r>
              <a:rPr lang="ar-SA" dirty="0">
                <a:solidFill>
                  <a:schemeClr val="accent2">
                    <a:lumMod val="75000"/>
                  </a:schemeClr>
                </a:solidFill>
                <a:latin typeface="Alexandria SemiBold" pitchFamily="2" charset="-78"/>
                <a:cs typeface="Alexandria SemiBold" pitchFamily="2" charset="-78"/>
              </a:rPr>
              <a:t>ي</a:t>
            </a:r>
            <a:r>
              <a:rPr lang="ar-SA" dirty="0" smtClean="0">
                <a:solidFill>
                  <a:schemeClr val="accent2">
                    <a:lumMod val="75000"/>
                  </a:schemeClr>
                </a:solidFill>
                <a:latin typeface="Alexandria SemiBold" pitchFamily="2" charset="-78"/>
                <a:cs typeface="Alexandria SemiBold" pitchFamily="2" charset="-78"/>
              </a:rPr>
              <a:t>ربط </a:t>
            </a:r>
            <a:r>
              <a:rPr lang="ar-SA" dirty="0">
                <a:solidFill>
                  <a:schemeClr val="accent2">
                    <a:lumMod val="75000"/>
                  </a:schemeClr>
                </a:solidFill>
                <a:latin typeface="Alexandria SemiBold" pitchFamily="2" charset="-78"/>
                <a:cs typeface="Alexandria SemiBold" pitchFamily="2" charset="-78"/>
              </a:rPr>
              <a:t>المحتوى بالمناقشات والموضوعات الأوسع على منصات </a:t>
            </a:r>
            <a:r>
              <a:rPr lang="ar-SA" dirty="0" smtClean="0">
                <a:solidFill>
                  <a:schemeClr val="accent2">
                    <a:lumMod val="75000"/>
                  </a:schemeClr>
                </a:solidFill>
                <a:latin typeface="Alexandria SemiBold" pitchFamily="2" charset="-78"/>
                <a:cs typeface="Alexandria SemiBold" pitchFamily="2" charset="-78"/>
              </a:rPr>
              <a:t>التواصل الاجتماعي.</a:t>
            </a:r>
          </a:p>
          <a:p>
            <a:pPr marL="174625" algn="r" rtl="1">
              <a:lnSpc>
                <a:spcPct val="150000"/>
              </a:lnSpc>
            </a:pPr>
            <a:r>
              <a:rPr lang="ar-SA" dirty="0" smtClean="0">
                <a:latin typeface="Alexandria SemiBold" pitchFamily="2" charset="-78"/>
                <a:cs typeface="Alexandria SemiBold" pitchFamily="2" charset="-78"/>
              </a:rPr>
              <a:t>     بشكل </a:t>
            </a:r>
            <a:r>
              <a:rPr lang="ar-SA" dirty="0">
                <a:latin typeface="Alexandria SemiBold" pitchFamily="2" charset="-78"/>
                <a:cs typeface="Alexandria SemiBold" pitchFamily="2" charset="-78"/>
              </a:rPr>
              <a:t>عام، الهاشتاجات هي وسيلة فعالة لتنظيم المحتوى وزيادة الوصول والتفاعل على مختلف منصات التواصل الاجتماعي.</a:t>
            </a:r>
            <a:endParaRPr lang="ar-SA" dirty="0" smtClean="0">
              <a:latin typeface="Alexandria SemiBold" pitchFamily="2" charset="-78"/>
              <a:cs typeface="Alexandria SemiBold" pitchFamily="2" charset="-78"/>
            </a:endParaRPr>
          </a:p>
        </p:txBody>
      </p:sp>
      <p:sp>
        <p:nvSpPr>
          <p:cNvPr id="14" name="TextBox 13">
            <a:extLst>
              <a:ext uri="{FF2B5EF4-FFF2-40B4-BE49-F238E27FC236}">
                <a16:creationId xmlns:a16="http://schemas.microsoft.com/office/drawing/2014/main" id="{F9A80F9F-74DB-1D57-04E8-E20E92A09B0A}"/>
              </a:ext>
            </a:extLst>
          </p:cNvPr>
          <p:cNvSpPr txBox="1"/>
          <p:nvPr/>
        </p:nvSpPr>
        <p:spPr>
          <a:xfrm>
            <a:off x="3433870" y="1129044"/>
            <a:ext cx="7128970" cy="507831"/>
          </a:xfrm>
          <a:prstGeom prst="rect">
            <a:avLst/>
          </a:prstGeom>
          <a:noFill/>
          <a:effectLst>
            <a:reflection stA="45000" endPos="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ExtraBold" pitchFamily="2" charset="-78"/>
                <a:cs typeface="Alexandria ExtraBold" pitchFamily="2" charset="-78"/>
              </a:rPr>
              <a:t>استخدام الهاشتاج في الكتابة لمنصات التواصل الاجتماعي</a:t>
            </a:r>
            <a:endParaRPr lang="en-US" sz="2800" b="1" dirty="0">
              <a:solidFill>
                <a:srgbClr val="C00000"/>
              </a:solidFill>
              <a:latin typeface="Alexandria ExtraBold" pitchFamily="2" charset="-78"/>
              <a:cs typeface="Alexandria ExtraBold" pitchFamily="2" charset="-78"/>
            </a:endParaRPr>
          </a:p>
        </p:txBody>
      </p:sp>
      <p:pic>
        <p:nvPicPr>
          <p:cNvPr id="11" name="Picture 10"/>
          <p:cNvPicPr>
            <a:picLocks noChangeAspect="1"/>
          </p:cNvPicPr>
          <p:nvPr/>
        </p:nvPicPr>
        <p:blipFill rotWithShape="1">
          <a:blip r:embed="rId4" cstate="hqprint">
            <a:clrChange>
              <a:clrFrom>
                <a:srgbClr val="E5FFFD"/>
              </a:clrFrom>
              <a:clrTo>
                <a:srgbClr val="E5FFFD">
                  <a:alpha val="0"/>
                </a:srgbClr>
              </a:clrTo>
            </a:clrChange>
            <a:extLst>
              <a:ext uri="{28A0092B-C50C-407E-A947-70E740481C1C}">
                <a14:useLocalDpi xmlns:a14="http://schemas.microsoft.com/office/drawing/2010/main" val="0"/>
              </a:ext>
            </a:extLst>
          </a:blip>
          <a:srcRect r="77119" b="59774"/>
          <a:stretch/>
        </p:blipFill>
        <p:spPr>
          <a:xfrm>
            <a:off x="1810724" y="5596468"/>
            <a:ext cx="1029254" cy="1017818"/>
          </a:xfrm>
          <a:prstGeom prst="rect">
            <a:avLst/>
          </a:prstGeom>
        </p:spPr>
      </p:pic>
      <p:pic>
        <p:nvPicPr>
          <p:cNvPr id="2" name="Picture 1"/>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0" y="2024098"/>
            <a:ext cx="2325351" cy="3508414"/>
          </a:xfrm>
          <a:prstGeom prst="rect">
            <a:avLst/>
          </a:prstGeom>
        </p:spPr>
      </p:pic>
    </p:spTree>
    <p:extLst>
      <p:ext uri="{BB962C8B-B14F-4D97-AF65-F5344CB8AC3E}">
        <p14:creationId xmlns:p14="http://schemas.microsoft.com/office/powerpoint/2010/main" val="31282927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377783" y="1841672"/>
            <a:ext cx="8536023" cy="4363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mtClean="0"/>
              <a:t>جموعة تت</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974958" y="104252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164881" y="1064570"/>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199178" y="12754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2377783" y="2208523"/>
            <a:ext cx="8536023" cy="3831818"/>
          </a:xfrm>
          <a:prstGeom prst="rect">
            <a:avLst/>
          </a:prstGeom>
          <a:noFill/>
        </p:spPr>
        <p:txBody>
          <a:bodyPr wrap="square" rtlCol="0">
            <a:spAutoFit/>
          </a:bodyPr>
          <a:lstStyle/>
          <a:p>
            <a:pPr marL="517525" indent="-342900" algn="r" rtl="1">
              <a:lnSpc>
                <a:spcPct val="150000"/>
              </a:lnSpc>
              <a:buFont typeface="+mj-lt"/>
              <a:buAutoNum type="arabicPeriod"/>
            </a:pPr>
            <a:r>
              <a:rPr lang="ar-SA" dirty="0" smtClean="0">
                <a:solidFill>
                  <a:schemeClr val="accent1"/>
                </a:solidFill>
                <a:latin typeface="Alexandria SemiBold" pitchFamily="2" charset="-78"/>
                <a:cs typeface="Alexandria SemiBold" pitchFamily="2" charset="-78"/>
              </a:rPr>
              <a:t>زيادة </a:t>
            </a:r>
            <a:r>
              <a:rPr lang="ar-SA" dirty="0">
                <a:solidFill>
                  <a:schemeClr val="accent1"/>
                </a:solidFill>
                <a:latin typeface="Alexandria SemiBold" pitchFamily="2" charset="-78"/>
                <a:cs typeface="Alexandria SemiBold" pitchFamily="2" charset="-78"/>
              </a:rPr>
              <a:t>الوصول والاكتشاف: </a:t>
            </a:r>
            <a:r>
              <a:rPr lang="ar-SA" dirty="0" smtClean="0">
                <a:latin typeface="Alexandria SemiBold" pitchFamily="2" charset="-78"/>
                <a:cs typeface="Alexandria SemiBold" pitchFamily="2" charset="-78"/>
              </a:rPr>
              <a:t>الهاشتاجات </a:t>
            </a:r>
            <a:r>
              <a:rPr lang="ar-SA" dirty="0">
                <a:latin typeface="Alexandria SemiBold" pitchFamily="2" charset="-78"/>
                <a:cs typeface="Alexandria SemiBold" pitchFamily="2" charset="-78"/>
              </a:rPr>
              <a:t>تساعد في نشر المحتوى وجعله أكثر قابلية للاكتشاف من قبل الجمهور المستهدف. </a:t>
            </a:r>
            <a:r>
              <a:rPr lang="ar-SA" dirty="0" smtClean="0">
                <a:latin typeface="Alexandria SemiBold" pitchFamily="2" charset="-78"/>
                <a:cs typeface="Alexandria SemiBold" pitchFamily="2" charset="-78"/>
              </a:rPr>
              <a:t>كما أن </a:t>
            </a:r>
            <a:r>
              <a:rPr lang="ar-SA" dirty="0">
                <a:latin typeface="Alexandria SemiBold" pitchFamily="2" charset="-78"/>
                <a:cs typeface="Alexandria SemiBold" pitchFamily="2" charset="-78"/>
              </a:rPr>
              <a:t>المستخدمون يستخدمون الهاشتاجات للبحث عن محتوى محدد، مما يزيد من فرصة ظهور </a:t>
            </a:r>
            <a:r>
              <a:rPr lang="ar-SA" dirty="0" smtClean="0">
                <a:latin typeface="Alexandria SemiBold" pitchFamily="2" charset="-78"/>
                <a:cs typeface="Alexandria SemiBold" pitchFamily="2" charset="-78"/>
              </a:rPr>
              <a:t>منشوراتك.</a:t>
            </a:r>
          </a:p>
          <a:p>
            <a:pPr marL="517525" indent="-342900" algn="r" rtl="1">
              <a:lnSpc>
                <a:spcPct val="150000"/>
              </a:lnSpc>
              <a:buFont typeface="+mj-lt"/>
              <a:buAutoNum type="arabicPeriod"/>
            </a:pPr>
            <a:r>
              <a:rPr lang="ar-SA" dirty="0">
                <a:solidFill>
                  <a:schemeClr val="accent1"/>
                </a:solidFill>
                <a:latin typeface="Alexandria SemiBold" pitchFamily="2" charset="-78"/>
                <a:cs typeface="Alexandria SemiBold" pitchFamily="2" charset="-78"/>
              </a:rPr>
              <a:t>تحسين التفاعل والمشاركة: </a:t>
            </a:r>
            <a:r>
              <a:rPr lang="ar-SA" dirty="0" smtClean="0">
                <a:latin typeface="Alexandria SemiBold" pitchFamily="2" charset="-78"/>
                <a:cs typeface="Alexandria SemiBold" pitchFamily="2" charset="-78"/>
              </a:rPr>
              <a:t>الهاشتاجات </a:t>
            </a:r>
            <a:r>
              <a:rPr lang="ar-SA" dirty="0">
                <a:latin typeface="Alexandria SemiBold" pitchFamily="2" charset="-78"/>
                <a:cs typeface="Alexandria SemiBold" pitchFamily="2" charset="-78"/>
              </a:rPr>
              <a:t>الجذابة والمناسبة تشجع المتابعين على المشاركة والتفاعل مع </a:t>
            </a:r>
            <a:r>
              <a:rPr lang="ar-SA" dirty="0" smtClean="0">
                <a:latin typeface="Alexandria SemiBold" pitchFamily="2" charset="-78"/>
                <a:cs typeface="Alexandria SemiBold" pitchFamily="2" charset="-78"/>
              </a:rPr>
              <a:t>المحتوى؛ مما يساعد </a:t>
            </a:r>
            <a:r>
              <a:rPr lang="ar-SA" dirty="0">
                <a:latin typeface="Alexandria SemiBold" pitchFamily="2" charset="-78"/>
                <a:cs typeface="Alexandria SemiBold" pitchFamily="2" charset="-78"/>
              </a:rPr>
              <a:t>في زيادة انتشار المحتوى والوصول إلى جماهير </a:t>
            </a:r>
            <a:r>
              <a:rPr lang="ar-SA" dirty="0" smtClean="0">
                <a:latin typeface="Alexandria SemiBold" pitchFamily="2" charset="-78"/>
                <a:cs typeface="Alexandria SemiBold" pitchFamily="2" charset="-78"/>
              </a:rPr>
              <a:t>أوسع.</a:t>
            </a:r>
          </a:p>
          <a:p>
            <a:pPr marL="517525" indent="-342900" algn="r" rtl="1">
              <a:lnSpc>
                <a:spcPct val="150000"/>
              </a:lnSpc>
              <a:buFont typeface="+mj-lt"/>
              <a:buAutoNum type="arabicPeriod"/>
            </a:pPr>
            <a:r>
              <a:rPr lang="ar-SA" dirty="0">
                <a:solidFill>
                  <a:schemeClr val="accent1"/>
                </a:solidFill>
                <a:latin typeface="Alexandria SemiBold" pitchFamily="2" charset="-78"/>
                <a:cs typeface="Alexandria SemiBold" pitchFamily="2" charset="-78"/>
              </a:rPr>
              <a:t>تحليل البيانات والأداء</a:t>
            </a: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الهاشتاجات </a:t>
            </a:r>
            <a:r>
              <a:rPr lang="ar-SA" dirty="0">
                <a:latin typeface="Alexandria SemiBold" pitchFamily="2" charset="-78"/>
                <a:cs typeface="Alexandria SemiBold" pitchFamily="2" charset="-78"/>
              </a:rPr>
              <a:t>تساعد في تتبع أداء المحتوى والوصول إليه من خلال تحليل </a:t>
            </a:r>
            <a:r>
              <a:rPr lang="ar-SA" dirty="0" smtClean="0">
                <a:latin typeface="Alexandria SemiBold" pitchFamily="2" charset="-78"/>
                <a:cs typeface="Alexandria SemiBold" pitchFamily="2" charset="-78"/>
              </a:rPr>
              <a:t>البيانات </a:t>
            </a:r>
            <a:r>
              <a:rPr lang="ar-SA" dirty="0">
                <a:latin typeface="Alexandria SemiBold" pitchFamily="2" charset="-78"/>
                <a:cs typeface="Alexandria SemiBold" pitchFamily="2" charset="-78"/>
              </a:rPr>
              <a:t>لتحسين استراتيجية المحتوى .</a:t>
            </a:r>
            <a:endParaRPr lang="ar-SA" dirty="0" smtClean="0">
              <a:latin typeface="Alexandria SemiBold" pitchFamily="2" charset="-78"/>
              <a:cs typeface="Alexandria SemiBold" pitchFamily="2" charset="-78"/>
            </a:endParaRPr>
          </a:p>
        </p:txBody>
      </p:sp>
      <p:sp>
        <p:nvSpPr>
          <p:cNvPr id="11" name="TextBox 10">
            <a:extLst>
              <a:ext uri="{FF2B5EF4-FFF2-40B4-BE49-F238E27FC236}">
                <a16:creationId xmlns:a16="http://schemas.microsoft.com/office/drawing/2014/main" id="{F9A80F9F-74DB-1D57-04E8-E20E92A09B0A}"/>
              </a:ext>
            </a:extLst>
          </p:cNvPr>
          <p:cNvSpPr txBox="1"/>
          <p:nvPr/>
        </p:nvSpPr>
        <p:spPr>
          <a:xfrm>
            <a:off x="2889580" y="1261274"/>
            <a:ext cx="7512428" cy="461024"/>
          </a:xfrm>
          <a:prstGeom prst="rect">
            <a:avLst/>
          </a:prstGeom>
          <a:noFill/>
          <a:effectLst>
            <a:reflection stA="45000" endPos="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ExtraBold" pitchFamily="2" charset="-78"/>
                <a:cs typeface="Alexandria ExtraBold" pitchFamily="2" charset="-78"/>
              </a:rPr>
              <a:t>أهمية الهاشتاج في الكتابة لمنصات التواصل الاجتماعي</a:t>
            </a:r>
            <a:endParaRPr lang="en-US" sz="2800" b="1" dirty="0">
              <a:solidFill>
                <a:srgbClr val="C00000"/>
              </a:solidFill>
              <a:latin typeface="Alexandria ExtraBold" pitchFamily="2" charset="-78"/>
              <a:cs typeface="Alexandria ExtraBold" pitchFamily="2" charset="-78"/>
            </a:endParaRPr>
          </a:p>
        </p:txBody>
      </p:sp>
      <p:pic>
        <p:nvPicPr>
          <p:cNvPr id="2" name="Picture 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r="73992" b="53118"/>
          <a:stretch/>
        </p:blipFill>
        <p:spPr>
          <a:xfrm>
            <a:off x="178605" y="2908292"/>
            <a:ext cx="2199178" cy="2229864"/>
          </a:xfrm>
          <a:prstGeom prst="rect">
            <a:avLst/>
          </a:prstGeom>
        </p:spPr>
      </p:pic>
      <p:pic>
        <p:nvPicPr>
          <p:cNvPr id="13" name="Picture 12"/>
          <p:cNvPicPr>
            <a:picLocks noChangeAspect="1"/>
          </p:cNvPicPr>
          <p:nvPr/>
        </p:nvPicPr>
        <p:blipFill rotWithShape="1">
          <a:blip r:embed="rId5" cstate="hqprint">
            <a:clrChange>
              <a:clrFrom>
                <a:srgbClr val="E5FFFD"/>
              </a:clrFrom>
              <a:clrTo>
                <a:srgbClr val="E5FFFD">
                  <a:alpha val="0"/>
                </a:srgbClr>
              </a:clrTo>
            </a:clrChange>
            <a:extLst>
              <a:ext uri="{28A0092B-C50C-407E-A947-70E740481C1C}">
                <a14:useLocalDpi xmlns:a14="http://schemas.microsoft.com/office/drawing/2010/main" val="0"/>
              </a:ext>
            </a:extLst>
          </a:blip>
          <a:srcRect r="77119" b="59774"/>
          <a:stretch/>
        </p:blipFill>
        <p:spPr>
          <a:xfrm>
            <a:off x="1808810" y="5894111"/>
            <a:ext cx="568973" cy="562651"/>
          </a:xfrm>
          <a:prstGeom prst="rect">
            <a:avLst/>
          </a:prstGeom>
        </p:spPr>
      </p:pic>
    </p:spTree>
    <p:extLst>
      <p:ext uri="{BB962C8B-B14F-4D97-AF65-F5344CB8AC3E}">
        <p14:creationId xmlns:p14="http://schemas.microsoft.com/office/powerpoint/2010/main" val="24234359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645919" y="1677236"/>
            <a:ext cx="9311641" cy="4527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mtClean="0"/>
              <a:t>جموعة تت</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347658" y="86898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568553" y="903818"/>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495678" y="111465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1684019" y="1899498"/>
            <a:ext cx="9235440" cy="4247317"/>
          </a:xfrm>
          <a:prstGeom prst="rect">
            <a:avLst/>
          </a:prstGeom>
          <a:noFill/>
        </p:spPr>
        <p:txBody>
          <a:bodyPr wrap="square" rtlCol="0">
            <a:spAutoFit/>
          </a:bodyPr>
          <a:lstStyle/>
          <a:p>
            <a:pPr marL="174625" algn="r" rtl="1">
              <a:lnSpc>
                <a:spcPct val="150000"/>
              </a:lnSpc>
            </a:pPr>
            <a:r>
              <a:rPr lang="ar-SA" dirty="0" smtClean="0">
                <a:latin typeface="Alexandria SemiBold" pitchFamily="2" charset="-78"/>
                <a:cs typeface="Alexandria SemiBold" pitchFamily="2" charset="-78"/>
              </a:rPr>
              <a:t>   هناك </a:t>
            </a:r>
            <a:r>
              <a:rPr lang="ar-SA" dirty="0">
                <a:latin typeface="Alexandria SemiBold" pitchFamily="2" charset="-78"/>
                <a:cs typeface="Alexandria SemiBold" pitchFamily="2" charset="-78"/>
              </a:rPr>
              <a:t>بعض </a:t>
            </a:r>
            <a:r>
              <a:rPr lang="ar-SA" dirty="0" smtClean="0">
                <a:latin typeface="Alexandria SemiBold" pitchFamily="2" charset="-78"/>
                <a:cs typeface="Alexandria SemiBold" pitchFamily="2" charset="-78"/>
              </a:rPr>
              <a:t>المعايير </a:t>
            </a:r>
            <a:r>
              <a:rPr lang="ar-SA" dirty="0">
                <a:latin typeface="Alexandria SemiBold" pitchFamily="2" charset="-78"/>
                <a:cs typeface="Alexandria SemiBold" pitchFamily="2" charset="-78"/>
              </a:rPr>
              <a:t>لاستخدام الهاشتاجات بشكل فعال في منشوراتك على منصات التواصل </a:t>
            </a:r>
            <a:r>
              <a:rPr lang="ar-SA" dirty="0" smtClean="0">
                <a:latin typeface="Alexandria SemiBold" pitchFamily="2" charset="-78"/>
                <a:cs typeface="Alexandria SemiBold" pitchFamily="2" charset="-78"/>
              </a:rPr>
              <a:t>الاجتماعي:</a:t>
            </a:r>
          </a:p>
          <a:p>
            <a:pPr marL="517525" indent="-342900" algn="r" rtl="1">
              <a:lnSpc>
                <a:spcPct val="150000"/>
              </a:lnSpc>
              <a:buFont typeface="+mj-lt"/>
              <a:buAutoNum type="arabicPeriod"/>
            </a:pPr>
            <a:r>
              <a:rPr lang="ar-SA" dirty="0" smtClean="0">
                <a:solidFill>
                  <a:schemeClr val="accent1"/>
                </a:solidFill>
                <a:latin typeface="Alexandria SemiBold" pitchFamily="2" charset="-78"/>
                <a:cs typeface="Alexandria SemiBold" pitchFamily="2" charset="-78"/>
              </a:rPr>
              <a:t>استخدم </a:t>
            </a:r>
            <a:r>
              <a:rPr lang="ar-SA" dirty="0">
                <a:solidFill>
                  <a:schemeClr val="accent1"/>
                </a:solidFill>
                <a:latin typeface="Alexandria SemiBold" pitchFamily="2" charset="-78"/>
                <a:cs typeface="Alexandria SemiBold" pitchFamily="2" charset="-78"/>
              </a:rPr>
              <a:t>الهاشتاجات ذات </a:t>
            </a:r>
            <a:r>
              <a:rPr lang="ar-SA" dirty="0" smtClean="0">
                <a:solidFill>
                  <a:schemeClr val="accent1"/>
                </a:solidFill>
                <a:latin typeface="Alexandria SemiBold" pitchFamily="2" charset="-78"/>
                <a:cs typeface="Alexandria SemiBold" pitchFamily="2" charset="-78"/>
              </a:rPr>
              <a:t>الصلة بالمحتوى</a:t>
            </a:r>
            <a:r>
              <a:rPr lang="ar-SA" dirty="0" smtClean="0">
                <a:latin typeface="Alexandria SemiBold" pitchFamily="2" charset="-78"/>
                <a:cs typeface="Alexandria SemiBold" pitchFamily="2" charset="-78"/>
              </a:rPr>
              <a:t>: اختر الهاشتاجات التي تُناسب محتوى </a:t>
            </a:r>
            <a:r>
              <a:rPr lang="ar-SA" dirty="0">
                <a:latin typeface="Alexandria SemiBold" pitchFamily="2" charset="-78"/>
                <a:cs typeface="Alexandria SemiBold" pitchFamily="2" charset="-78"/>
              </a:rPr>
              <a:t>منشوراتك وتخدم جمهورك المستهدف. استخدم هاشتاجات تصف موضوع منشورك و</a:t>
            </a:r>
            <a:r>
              <a:rPr lang="ar-SA" dirty="0" smtClean="0">
                <a:latin typeface="Alexandria SemiBold" pitchFamily="2" charset="-78"/>
                <a:cs typeface="Alexandria SemiBold" pitchFamily="2" charset="-78"/>
              </a:rPr>
              <a:t>تعكس </a:t>
            </a:r>
            <a:r>
              <a:rPr lang="ar-SA" dirty="0">
                <a:latin typeface="Alexandria SemiBold" pitchFamily="2" charset="-78"/>
                <a:cs typeface="Alexandria SemiBold" pitchFamily="2" charset="-78"/>
              </a:rPr>
              <a:t>محتواه بشكل دقيق </a:t>
            </a:r>
            <a:r>
              <a:rPr lang="ar-SA" dirty="0" smtClean="0">
                <a:latin typeface="Alexandria SemiBold" pitchFamily="2" charset="-78"/>
                <a:cs typeface="Alexandria SemiBold" pitchFamily="2" charset="-78"/>
              </a:rPr>
              <a:t>.</a:t>
            </a:r>
          </a:p>
          <a:p>
            <a:pPr marL="517525" indent="-342900" algn="r" rtl="1">
              <a:lnSpc>
                <a:spcPct val="150000"/>
              </a:lnSpc>
              <a:buFont typeface="+mj-lt"/>
              <a:buAutoNum type="arabicPeriod"/>
            </a:pPr>
            <a:r>
              <a:rPr lang="ar-SA" dirty="0">
                <a:solidFill>
                  <a:schemeClr val="accent1"/>
                </a:solidFill>
                <a:latin typeface="Alexandria SemiBold" pitchFamily="2" charset="-78"/>
                <a:cs typeface="Alexandria SemiBold" pitchFamily="2" charset="-78"/>
              </a:rPr>
              <a:t>استخدم هاشتاجات شائعة وذات صلة </a:t>
            </a:r>
            <a:r>
              <a:rPr lang="ar-SA" dirty="0" smtClean="0">
                <a:solidFill>
                  <a:schemeClr val="accent1"/>
                </a:solidFill>
                <a:latin typeface="Alexandria SemiBold" pitchFamily="2" charset="-78"/>
                <a:cs typeface="Alexandria SemiBold" pitchFamily="2" charset="-78"/>
              </a:rPr>
              <a:t>بالموضوع: </a:t>
            </a:r>
            <a:r>
              <a:rPr lang="ar-SA" dirty="0" smtClean="0">
                <a:latin typeface="Alexandria SemiBold" pitchFamily="2" charset="-78"/>
                <a:cs typeface="Alexandria SemiBold" pitchFamily="2" charset="-78"/>
              </a:rPr>
              <a:t>تابع </a:t>
            </a:r>
            <a:r>
              <a:rPr lang="ar-SA" dirty="0">
                <a:latin typeface="Alexandria SemiBold" pitchFamily="2" charset="-78"/>
                <a:cs typeface="Alexandria SemiBold" pitchFamily="2" charset="-78"/>
              </a:rPr>
              <a:t>الهاشتاجات الشائعة في مجالك واستخدمها في منشوراتك ذات </a:t>
            </a:r>
            <a:r>
              <a:rPr lang="ar-SA" dirty="0" smtClean="0">
                <a:latin typeface="Alexandria SemiBold" pitchFamily="2" charset="-78"/>
                <a:cs typeface="Alexandria SemiBold" pitchFamily="2" charset="-78"/>
              </a:rPr>
              <a:t>الصلة، فيجب </a:t>
            </a:r>
            <a:r>
              <a:rPr lang="ar-SA" dirty="0">
                <a:latin typeface="Alexandria SemiBold" pitchFamily="2" charset="-78"/>
                <a:cs typeface="Alexandria SemiBold" pitchFamily="2" charset="-78"/>
              </a:rPr>
              <a:t>التحقق من شعبية الهاشتاجات عبر أدوات البحث والتحليلات المتوفرة على منصات </a:t>
            </a:r>
            <a:r>
              <a:rPr lang="ar-SA" dirty="0" smtClean="0">
                <a:latin typeface="Alexandria SemiBold" pitchFamily="2" charset="-78"/>
                <a:cs typeface="Alexandria SemiBold" pitchFamily="2" charset="-78"/>
              </a:rPr>
              <a:t>التواصل الاجتماعي.</a:t>
            </a:r>
            <a:r>
              <a:rPr lang="ar-SA" dirty="0">
                <a:solidFill>
                  <a:schemeClr val="accent1"/>
                </a:solidFill>
                <a:latin typeface="Alexandria SemiBold" pitchFamily="2" charset="-78"/>
                <a:cs typeface="Alexandria SemiBold" pitchFamily="2" charset="-78"/>
              </a:rPr>
              <a:t> </a:t>
            </a:r>
            <a:endParaRPr lang="ar-SA" dirty="0" smtClean="0">
              <a:solidFill>
                <a:schemeClr val="accent1"/>
              </a:solidFill>
              <a:latin typeface="Alexandria SemiBold" pitchFamily="2" charset="-78"/>
              <a:cs typeface="Alexandria SemiBold" pitchFamily="2" charset="-78"/>
            </a:endParaRPr>
          </a:p>
          <a:p>
            <a:pPr marL="517525" indent="-342900" algn="r" rtl="1">
              <a:lnSpc>
                <a:spcPct val="150000"/>
              </a:lnSpc>
              <a:buFont typeface="+mj-lt"/>
              <a:buAutoNum type="arabicPeriod"/>
            </a:pPr>
            <a:r>
              <a:rPr lang="ar-SA" dirty="0">
                <a:solidFill>
                  <a:schemeClr val="accent1"/>
                </a:solidFill>
                <a:latin typeface="Alexandria SemiBold" pitchFamily="2" charset="-78"/>
                <a:cs typeface="Alexandria SemiBold" pitchFamily="2" charset="-78"/>
              </a:rPr>
              <a:t>استخدم هاشتاجات تحفز المشاركة من المتابعين </a:t>
            </a:r>
            <a:r>
              <a:rPr lang="ar-SA" dirty="0">
                <a:latin typeface="Alexandria SemiBold" pitchFamily="2" charset="-78"/>
                <a:cs typeface="Alexandria SemiBold" pitchFamily="2" charset="-78"/>
              </a:rPr>
              <a:t>مثل: "#اسألني" أو "#شاركني</a:t>
            </a:r>
            <a:r>
              <a:rPr lang="ar-SA" dirty="0" smtClean="0">
                <a:latin typeface="Alexandria SemiBold" pitchFamily="2" charset="-78"/>
                <a:cs typeface="Alexandria SemiBold" pitchFamily="2" charset="-78"/>
              </a:rPr>
              <a:t>".</a:t>
            </a:r>
            <a:endParaRPr lang="ar-SA" dirty="0">
              <a:latin typeface="Alexandria SemiBold" pitchFamily="2" charset="-78"/>
              <a:cs typeface="Alexandria SemiBold" pitchFamily="2" charset="-78"/>
            </a:endParaRPr>
          </a:p>
        </p:txBody>
      </p:sp>
      <p:sp>
        <p:nvSpPr>
          <p:cNvPr id="14" name="TextBox 13">
            <a:extLst>
              <a:ext uri="{FF2B5EF4-FFF2-40B4-BE49-F238E27FC236}">
                <a16:creationId xmlns:a16="http://schemas.microsoft.com/office/drawing/2014/main" id="{F9A80F9F-74DB-1D57-04E8-E20E92A09B0A}"/>
              </a:ext>
            </a:extLst>
          </p:cNvPr>
          <p:cNvSpPr txBox="1"/>
          <p:nvPr/>
        </p:nvSpPr>
        <p:spPr>
          <a:xfrm>
            <a:off x="2682801" y="1098924"/>
            <a:ext cx="4685654" cy="461024"/>
          </a:xfrm>
          <a:prstGeom prst="rect">
            <a:avLst/>
          </a:prstGeom>
          <a:noFill/>
          <a:effectLst>
            <a:reflection stA="45000" endPos="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ExtraBold" pitchFamily="2" charset="-78"/>
                <a:cs typeface="Alexandria ExtraBold" pitchFamily="2" charset="-78"/>
              </a:rPr>
              <a:t>معايير استخدام " الهاشتاج"</a:t>
            </a:r>
            <a:endParaRPr lang="en-US" sz="2800" b="1" dirty="0">
              <a:solidFill>
                <a:srgbClr val="C00000"/>
              </a:solidFill>
              <a:latin typeface="Alexandria ExtraBold" pitchFamily="2" charset="-78"/>
              <a:cs typeface="Alexandria ExtraBold" pitchFamily="2" charset="-78"/>
            </a:endParaRPr>
          </a:p>
        </p:txBody>
      </p:sp>
      <p:pic>
        <p:nvPicPr>
          <p:cNvPr id="11" name="Picture 10"/>
          <p:cNvPicPr>
            <a:picLocks noChangeAspect="1"/>
          </p:cNvPicPr>
          <p:nvPr/>
        </p:nvPicPr>
        <p:blipFill rotWithShape="1">
          <a:blip r:embed="rId4">
            <a:extLst>
              <a:ext uri="{28A0092B-C50C-407E-A947-70E740481C1C}">
                <a14:useLocalDpi xmlns:a14="http://schemas.microsoft.com/office/drawing/2010/main" val="0"/>
              </a:ext>
            </a:extLst>
          </a:blip>
          <a:srcRect l="56371" r="30080" b="65591"/>
          <a:stretch/>
        </p:blipFill>
        <p:spPr>
          <a:xfrm>
            <a:off x="0" y="2654711"/>
            <a:ext cx="1607818" cy="2359742"/>
          </a:xfrm>
          <a:prstGeom prst="rect">
            <a:avLst/>
          </a:prstGeom>
        </p:spPr>
      </p:pic>
      <p:pic>
        <p:nvPicPr>
          <p:cNvPr id="13" name="Picture 12"/>
          <p:cNvPicPr>
            <a:picLocks noChangeAspect="1"/>
          </p:cNvPicPr>
          <p:nvPr/>
        </p:nvPicPr>
        <p:blipFill rotWithShape="1">
          <a:blip r:embed="rId5" cstate="hqprint">
            <a:clrChange>
              <a:clrFrom>
                <a:srgbClr val="E5FFFD"/>
              </a:clrFrom>
              <a:clrTo>
                <a:srgbClr val="E5FFFD">
                  <a:alpha val="0"/>
                </a:srgbClr>
              </a:clrTo>
            </a:clrChange>
            <a:extLst>
              <a:ext uri="{28A0092B-C50C-407E-A947-70E740481C1C}">
                <a14:useLocalDpi xmlns:a14="http://schemas.microsoft.com/office/drawing/2010/main" val="0"/>
              </a:ext>
            </a:extLst>
          </a:blip>
          <a:srcRect r="77119" b="59774"/>
          <a:stretch/>
        </p:blipFill>
        <p:spPr>
          <a:xfrm>
            <a:off x="1409819" y="5890178"/>
            <a:ext cx="568973" cy="562651"/>
          </a:xfrm>
          <a:prstGeom prst="rect">
            <a:avLst/>
          </a:prstGeom>
        </p:spPr>
      </p:pic>
    </p:spTree>
    <p:extLst>
      <p:ext uri="{BB962C8B-B14F-4D97-AF65-F5344CB8AC3E}">
        <p14:creationId xmlns:p14="http://schemas.microsoft.com/office/powerpoint/2010/main" val="10149642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12608" y="1677991"/>
            <a:ext cx="10131614" cy="4527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mtClean="0"/>
              <a:t>جموعة تت</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048698" y="762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223873" y="858098"/>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272918" y="106893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1312607" y="1824555"/>
            <a:ext cx="10264350" cy="4408899"/>
          </a:xfrm>
          <a:prstGeom prst="rect">
            <a:avLst/>
          </a:prstGeom>
          <a:noFill/>
        </p:spPr>
        <p:txBody>
          <a:bodyPr wrap="square" rtlCol="0">
            <a:spAutoFit/>
          </a:bodyPr>
          <a:lstStyle/>
          <a:p>
            <a:pPr marL="517525" indent="-342900" algn="r" rtl="1">
              <a:lnSpc>
                <a:spcPct val="150000"/>
              </a:lnSpc>
              <a:buFont typeface="+mj-lt"/>
              <a:buAutoNum type="arabicPeriod" startAt="4"/>
            </a:pPr>
            <a:r>
              <a:rPr lang="ar-SA" dirty="0">
                <a:solidFill>
                  <a:schemeClr val="accent1"/>
                </a:solidFill>
                <a:latin typeface="Alexandria SemiBold" pitchFamily="2" charset="-78"/>
                <a:cs typeface="Alexandria SemiBold" pitchFamily="2" charset="-78"/>
              </a:rPr>
              <a:t>حدد عدد الهاشتاجات المناسبة لكل منشور: </a:t>
            </a:r>
            <a:r>
              <a:rPr lang="ar-SA" dirty="0">
                <a:latin typeface="Alexandria SemiBold" pitchFamily="2" charset="-78"/>
                <a:cs typeface="Alexandria SemiBold" pitchFamily="2" charset="-78"/>
              </a:rPr>
              <a:t>لا تستخدم عدداً كبيراً من الهاشتاجات في كل منشور، فقد يبدو ذلك مزعجاً للمتابعين. وعادة يتراوح عددها بين 5-10 هاشتاجات كحد أقصى لكل منشور.</a:t>
            </a:r>
          </a:p>
          <a:p>
            <a:pPr marL="517525" indent="-342900" algn="r" rtl="1">
              <a:lnSpc>
                <a:spcPct val="150000"/>
              </a:lnSpc>
              <a:buFont typeface="+mj-lt"/>
              <a:buAutoNum type="arabicPeriod" startAt="4"/>
            </a:pPr>
            <a:r>
              <a:rPr lang="ar-SA" dirty="0" smtClean="0">
                <a:solidFill>
                  <a:schemeClr val="accent1"/>
                </a:solidFill>
                <a:latin typeface="Alexandria SemiBold" pitchFamily="2" charset="-78"/>
                <a:cs typeface="Alexandria SemiBold" pitchFamily="2" charset="-78"/>
              </a:rPr>
              <a:t>تابع </a:t>
            </a:r>
            <a:r>
              <a:rPr lang="ar-SA" dirty="0">
                <a:solidFill>
                  <a:schemeClr val="accent1"/>
                </a:solidFill>
                <a:latin typeface="Alexandria SemiBold" pitchFamily="2" charset="-78"/>
                <a:cs typeface="Alexandria SemiBold" pitchFamily="2" charset="-78"/>
              </a:rPr>
              <a:t>التحليلات والأداء</a:t>
            </a: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راقب </a:t>
            </a:r>
            <a:r>
              <a:rPr lang="ar-SA" dirty="0">
                <a:latin typeface="Alexandria SemiBold" pitchFamily="2" charset="-78"/>
                <a:cs typeface="Alexandria SemiBold" pitchFamily="2" charset="-78"/>
              </a:rPr>
              <a:t>أداء المنشورات التي تستخدم هاشتاجات مختلفة، </a:t>
            </a:r>
            <a:r>
              <a:rPr lang="ar-SA" dirty="0" smtClean="0">
                <a:latin typeface="Alexandria SemiBold" pitchFamily="2" charset="-78"/>
                <a:cs typeface="Alexandria SemiBold" pitchFamily="2" charset="-78"/>
              </a:rPr>
              <a:t>اعرف </a:t>
            </a:r>
            <a:r>
              <a:rPr lang="ar-SA" dirty="0">
                <a:latin typeface="Alexandria SemiBold" pitchFamily="2" charset="-78"/>
                <a:cs typeface="Alexandria SemiBold" pitchFamily="2" charset="-78"/>
              </a:rPr>
              <a:t>أي الهاشتاجات تجلب المزيد من التفاعل والوصول لجمهورك. استخدم الأدوات لتتبع التفاعل </a:t>
            </a:r>
            <a:r>
              <a:rPr lang="ar-SA" dirty="0" smtClean="0">
                <a:latin typeface="Alexandria SemiBold" pitchFamily="2" charset="-78"/>
                <a:cs typeface="Alexandria SemiBold" pitchFamily="2" charset="-78"/>
              </a:rPr>
              <a:t>(مثل: الإعجابات </a:t>
            </a:r>
            <a:r>
              <a:rPr lang="ar-SA" dirty="0">
                <a:latin typeface="Alexandria SemiBold" pitchFamily="2" charset="-78"/>
                <a:cs typeface="Alexandria SemiBold" pitchFamily="2" charset="-78"/>
              </a:rPr>
              <a:t>والتعليقات والمشاركات) على المنشورات المستخدمة فيها الهاشتاجات.</a:t>
            </a:r>
            <a:endParaRPr lang="ar-SA" dirty="0" smtClean="0">
              <a:latin typeface="Alexandria SemiBold" pitchFamily="2" charset="-78"/>
              <a:cs typeface="Alexandria SemiBold" pitchFamily="2" charset="-78"/>
            </a:endParaRPr>
          </a:p>
          <a:p>
            <a:pPr marL="517525" indent="-342900" algn="r" rtl="1">
              <a:lnSpc>
                <a:spcPct val="150000"/>
              </a:lnSpc>
              <a:buFont typeface="+mj-lt"/>
              <a:buAutoNum type="arabicPeriod" startAt="4"/>
            </a:pPr>
            <a:r>
              <a:rPr lang="ar-SA" dirty="0">
                <a:solidFill>
                  <a:schemeClr val="accent1"/>
                </a:solidFill>
                <a:latin typeface="Alexandria SemiBold" pitchFamily="2" charset="-78"/>
                <a:cs typeface="Alexandria SemiBold" pitchFamily="2" charset="-78"/>
              </a:rPr>
              <a:t>التحديث المستمر </a:t>
            </a:r>
            <a:r>
              <a:rPr lang="ar-SA" dirty="0" smtClean="0">
                <a:latin typeface="Alexandria SemiBold" pitchFamily="2" charset="-78"/>
                <a:cs typeface="Alexandria SemiBold" pitchFamily="2" charset="-78"/>
              </a:rPr>
              <a:t>: قم </a:t>
            </a:r>
            <a:r>
              <a:rPr lang="ar-SA" dirty="0">
                <a:latin typeface="Alexandria SemiBold" pitchFamily="2" charset="-78"/>
                <a:cs typeface="Alexandria SemiBold" pitchFamily="2" charset="-78"/>
              </a:rPr>
              <a:t>بتحليل أداء هاشتاجاتك وتعديلها باستمرار لتحقيق أفضل </a:t>
            </a:r>
            <a:r>
              <a:rPr lang="ar-SA" dirty="0" smtClean="0">
                <a:latin typeface="Alexandria SemiBold" pitchFamily="2" charset="-78"/>
                <a:cs typeface="Alexandria SemiBold" pitchFamily="2" charset="-78"/>
              </a:rPr>
              <a:t>النتائج، واستخدم </a:t>
            </a:r>
            <a:r>
              <a:rPr lang="ar-SA" dirty="0">
                <a:latin typeface="Alexandria SemiBold" pitchFamily="2" charset="-78"/>
                <a:cs typeface="Alexandria SemiBold" pitchFamily="2" charset="-78"/>
              </a:rPr>
              <a:t>هاشتاجات جديدة وذات صلة في المنشورات المختلفة</a:t>
            </a:r>
            <a:r>
              <a:rPr lang="ar-SA" dirty="0" smtClean="0">
                <a:latin typeface="Alexandria SemiBold" pitchFamily="2" charset="-78"/>
                <a:cs typeface="Alexandria SemiBold" pitchFamily="2" charset="-78"/>
              </a:rPr>
              <a:t>.</a:t>
            </a:r>
          </a:p>
          <a:p>
            <a:pPr marL="517525" indent="-342900" algn="r" rtl="1">
              <a:lnSpc>
                <a:spcPct val="150000"/>
              </a:lnSpc>
              <a:buFont typeface="+mj-lt"/>
              <a:buAutoNum type="arabicPeriod" startAt="4"/>
            </a:pPr>
            <a:r>
              <a:rPr lang="ar-SA" dirty="0">
                <a:solidFill>
                  <a:schemeClr val="accent1"/>
                </a:solidFill>
                <a:latin typeface="Alexandria SemiBold" pitchFamily="2" charset="-78"/>
                <a:cs typeface="Alexandria SemiBold" pitchFamily="2" charset="-78"/>
              </a:rPr>
              <a:t>توقيت استخدام الهاشتاجات: </a:t>
            </a:r>
            <a:r>
              <a:rPr lang="ar-SA" dirty="0">
                <a:latin typeface="Alexandria SemiBold" pitchFamily="2" charset="-78"/>
                <a:cs typeface="Alexandria SemiBold" pitchFamily="2" charset="-78"/>
              </a:rPr>
              <a:t>تعرف على أوقات الذروة لنشاط الهاشتاجات في مجالك، وانشر محتواك المصحوب بالهاشتاجات المناسبة في هذه الأوقات لزيادة الوصول والتفاعل</a:t>
            </a:r>
            <a:r>
              <a:rPr lang="ar-SA" dirty="0" smtClean="0">
                <a:latin typeface="Alexandria SemiBold" pitchFamily="2" charset="-78"/>
                <a:cs typeface="Alexandria SemiBold" pitchFamily="2" charset="-78"/>
              </a:rPr>
              <a:t>.</a:t>
            </a:r>
          </a:p>
        </p:txBody>
      </p:sp>
      <p:sp>
        <p:nvSpPr>
          <p:cNvPr id="11" name="TextBox 10">
            <a:extLst>
              <a:ext uri="{FF2B5EF4-FFF2-40B4-BE49-F238E27FC236}">
                <a16:creationId xmlns:a16="http://schemas.microsoft.com/office/drawing/2014/main" id="{F9A80F9F-74DB-1D57-04E8-E20E92A09B0A}"/>
              </a:ext>
            </a:extLst>
          </p:cNvPr>
          <p:cNvSpPr txBox="1"/>
          <p:nvPr/>
        </p:nvSpPr>
        <p:spPr>
          <a:xfrm>
            <a:off x="2936406" y="1128359"/>
            <a:ext cx="4685654" cy="461024"/>
          </a:xfrm>
          <a:prstGeom prst="rect">
            <a:avLst/>
          </a:prstGeom>
          <a:noFill/>
          <a:effectLst>
            <a:reflection stA="45000" endPos="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ExtraBold" pitchFamily="2" charset="-78"/>
                <a:cs typeface="Alexandria ExtraBold" pitchFamily="2" charset="-78"/>
              </a:rPr>
              <a:t>معايير استخدام " الهاشتاج"</a:t>
            </a:r>
            <a:endParaRPr lang="en-US" sz="2800" b="1" dirty="0">
              <a:solidFill>
                <a:srgbClr val="C00000"/>
              </a:solidFill>
              <a:latin typeface="Alexandria ExtraBold" pitchFamily="2" charset="-78"/>
              <a:cs typeface="Alexandria ExtraBold" pitchFamily="2" charset="-78"/>
            </a:endParaRPr>
          </a:p>
        </p:txBody>
      </p:sp>
      <p:pic>
        <p:nvPicPr>
          <p:cNvPr id="3" name="Picture 2"/>
          <p:cNvPicPr>
            <a:picLocks noChangeAspect="1"/>
          </p:cNvPicPr>
          <p:nvPr/>
        </p:nvPicPr>
        <p:blipFill rotWithShape="1">
          <a:blip r:embed="rId4">
            <a:extLst>
              <a:ext uri="{28A0092B-C50C-407E-A947-70E740481C1C}">
                <a14:useLocalDpi xmlns:a14="http://schemas.microsoft.com/office/drawing/2010/main" val="0"/>
              </a:ext>
            </a:extLst>
          </a:blip>
          <a:srcRect l="34597" t="69892" r="39516" b="-646"/>
          <a:stretch/>
        </p:blipFill>
        <p:spPr>
          <a:xfrm>
            <a:off x="-1" y="2551470"/>
            <a:ext cx="1622323" cy="2109019"/>
          </a:xfrm>
          <a:prstGeom prst="rect">
            <a:avLst/>
          </a:prstGeom>
        </p:spPr>
      </p:pic>
      <p:pic>
        <p:nvPicPr>
          <p:cNvPr id="13" name="Picture 12"/>
          <p:cNvPicPr>
            <a:picLocks noChangeAspect="1"/>
          </p:cNvPicPr>
          <p:nvPr/>
        </p:nvPicPr>
        <p:blipFill rotWithShape="1">
          <a:blip r:embed="rId5" cstate="hqprint">
            <a:clrChange>
              <a:clrFrom>
                <a:srgbClr val="E5FFFD"/>
              </a:clrFrom>
              <a:clrTo>
                <a:srgbClr val="E5FFFD">
                  <a:alpha val="0"/>
                </a:srgbClr>
              </a:clrTo>
            </a:clrChange>
            <a:extLst>
              <a:ext uri="{28A0092B-C50C-407E-A947-70E740481C1C}">
                <a14:useLocalDpi xmlns:a14="http://schemas.microsoft.com/office/drawing/2010/main" val="0"/>
              </a:ext>
            </a:extLst>
          </a:blip>
          <a:srcRect r="77119" b="59774"/>
          <a:stretch/>
        </p:blipFill>
        <p:spPr>
          <a:xfrm>
            <a:off x="1028119" y="5789446"/>
            <a:ext cx="568973" cy="562651"/>
          </a:xfrm>
          <a:prstGeom prst="rect">
            <a:avLst/>
          </a:prstGeom>
        </p:spPr>
      </p:pic>
    </p:spTree>
    <p:extLst>
      <p:ext uri="{BB962C8B-B14F-4D97-AF65-F5344CB8AC3E}">
        <p14:creationId xmlns:p14="http://schemas.microsoft.com/office/powerpoint/2010/main" val="33141448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72918" y="1660946"/>
            <a:ext cx="8942250" cy="4527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mtClean="0"/>
              <a:t>جموعة تت</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048698" y="762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223873" y="858098"/>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272918" y="106893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2223873" y="1777975"/>
            <a:ext cx="8942249" cy="4293483"/>
          </a:xfrm>
          <a:prstGeom prst="rect">
            <a:avLst/>
          </a:prstGeom>
          <a:noFill/>
        </p:spPr>
        <p:txBody>
          <a:bodyPr wrap="square" rtlCol="0">
            <a:spAutoFit/>
          </a:bodyPr>
          <a:lstStyle/>
          <a:p>
            <a:pPr marL="174625" algn="r" rtl="1">
              <a:lnSpc>
                <a:spcPct val="150000"/>
              </a:lnSpc>
            </a:pPr>
            <a:r>
              <a:rPr lang="ar-SA" sz="2000" dirty="0" smtClean="0">
                <a:solidFill>
                  <a:schemeClr val="accent2"/>
                </a:solidFill>
                <a:latin typeface="Alexandria SemiBold" pitchFamily="2" charset="-78"/>
                <a:cs typeface="Alexandria SemiBold" pitchFamily="2" charset="-78"/>
              </a:rPr>
              <a:t>أساليب قياس </a:t>
            </a:r>
            <a:r>
              <a:rPr lang="ar-SA" sz="2000" dirty="0">
                <a:solidFill>
                  <a:schemeClr val="accent2"/>
                </a:solidFill>
                <a:latin typeface="Alexandria SemiBold" pitchFamily="2" charset="-78"/>
                <a:cs typeface="Alexandria SemiBold" pitchFamily="2" charset="-78"/>
              </a:rPr>
              <a:t>نجاح </a:t>
            </a:r>
            <a:r>
              <a:rPr lang="ar-SA" sz="2000" dirty="0" smtClean="0">
                <a:solidFill>
                  <a:schemeClr val="accent2"/>
                </a:solidFill>
                <a:latin typeface="Alexandria SemiBold" pitchFamily="2" charset="-78"/>
                <a:cs typeface="Alexandria SemiBold" pitchFamily="2" charset="-78"/>
              </a:rPr>
              <a:t>استخدام الهاشتاجات:</a:t>
            </a:r>
          </a:p>
          <a:p>
            <a:pPr marL="517525" indent="-342900" algn="r" rtl="1">
              <a:lnSpc>
                <a:spcPct val="150000"/>
              </a:lnSpc>
              <a:buFont typeface="+mj-lt"/>
              <a:buAutoNum type="arabicPeriod"/>
            </a:pPr>
            <a:r>
              <a:rPr lang="ar-SA" dirty="0" smtClean="0">
                <a:solidFill>
                  <a:schemeClr val="accent1"/>
                </a:solidFill>
                <a:latin typeface="Alexandria SemiBold" pitchFamily="2" charset="-78"/>
                <a:cs typeface="Alexandria SemiBold" pitchFamily="2" charset="-78"/>
              </a:rPr>
              <a:t>قياس </a:t>
            </a:r>
            <a:r>
              <a:rPr lang="ar-SA" dirty="0">
                <a:solidFill>
                  <a:schemeClr val="accent1"/>
                </a:solidFill>
                <a:latin typeface="Alexandria SemiBold" pitchFamily="2" charset="-78"/>
                <a:cs typeface="Alexandria SemiBold" pitchFamily="2" charset="-78"/>
              </a:rPr>
              <a:t>الوصول والظهور:  </a:t>
            </a:r>
            <a:endParaRPr lang="ar-SA" dirty="0" smtClean="0">
              <a:solidFill>
                <a:schemeClr val="accent1"/>
              </a:solidFill>
              <a:latin typeface="Alexandria SemiBold" pitchFamily="2" charset="-78"/>
              <a:cs typeface="Alexandria SemiBold" pitchFamily="2" charset="-78"/>
            </a:endParaRPr>
          </a:p>
          <a:p>
            <a:pPr marL="855663" indent="-285750" algn="r" rtl="1">
              <a:lnSpc>
                <a:spcPct val="150000"/>
              </a:lnSpc>
              <a:buFontTx/>
              <a:buChar char="-"/>
            </a:pPr>
            <a:r>
              <a:rPr lang="ar-SA" dirty="0" smtClean="0">
                <a:latin typeface="Alexandria SemiBold" pitchFamily="2" charset="-78"/>
                <a:cs typeface="Alexandria SemiBold" pitchFamily="2" charset="-78"/>
              </a:rPr>
              <a:t>تتبع </a:t>
            </a:r>
            <a:r>
              <a:rPr lang="ar-SA" dirty="0">
                <a:latin typeface="Alexandria SemiBold" pitchFamily="2" charset="-78"/>
                <a:cs typeface="Alexandria SemiBold" pitchFamily="2" charset="-78"/>
              </a:rPr>
              <a:t>عدد المشاهدات والانطباعات على المنشورات التي تستخدم الهاشتاجات الجديدة.  </a:t>
            </a:r>
            <a:endParaRPr lang="ar-SA" dirty="0" smtClean="0">
              <a:latin typeface="Alexandria SemiBold" pitchFamily="2" charset="-78"/>
              <a:cs typeface="Alexandria SemiBold" pitchFamily="2" charset="-78"/>
            </a:endParaRPr>
          </a:p>
          <a:p>
            <a:pPr marL="855663" indent="-285750" algn="r" rtl="1">
              <a:lnSpc>
                <a:spcPct val="150000"/>
              </a:lnSpc>
              <a:buFontTx/>
              <a:buChar char="-"/>
            </a:pPr>
            <a:r>
              <a:rPr lang="ar-SA" dirty="0" smtClean="0">
                <a:latin typeface="Alexandria SemiBold" pitchFamily="2" charset="-78"/>
                <a:cs typeface="Alexandria SemiBold" pitchFamily="2" charset="-78"/>
              </a:rPr>
              <a:t>قارن </a:t>
            </a:r>
            <a:r>
              <a:rPr lang="ar-SA" dirty="0">
                <a:latin typeface="Alexandria SemiBold" pitchFamily="2" charset="-78"/>
                <a:cs typeface="Alexandria SemiBold" pitchFamily="2" charset="-78"/>
              </a:rPr>
              <a:t>هذه البيانات بالمنشورات السابقة التي لم تستخدم نفس </a:t>
            </a:r>
            <a:r>
              <a:rPr lang="ar-SA" dirty="0" smtClean="0">
                <a:latin typeface="Alexandria SemiBold" pitchFamily="2" charset="-78"/>
                <a:cs typeface="Alexandria SemiBold" pitchFamily="2" charset="-78"/>
              </a:rPr>
              <a:t>الهاشتاجات، هذا </a:t>
            </a:r>
            <a:r>
              <a:rPr lang="ar-SA" dirty="0">
                <a:latin typeface="Alexandria SemiBold" pitchFamily="2" charset="-78"/>
                <a:cs typeface="Alexandria SemiBold" pitchFamily="2" charset="-78"/>
              </a:rPr>
              <a:t>سيُظهر مدى تحسن وصول محتواك للجمهور </a:t>
            </a:r>
            <a:r>
              <a:rPr lang="ar-SA" dirty="0" smtClean="0">
                <a:latin typeface="Alexandria SemiBold" pitchFamily="2" charset="-78"/>
                <a:cs typeface="Alexandria SemiBold" pitchFamily="2" charset="-78"/>
              </a:rPr>
              <a:t>المستهدف.</a:t>
            </a:r>
          </a:p>
          <a:p>
            <a:pPr marL="517525" indent="-342900" algn="r" rtl="1">
              <a:lnSpc>
                <a:spcPct val="150000"/>
              </a:lnSpc>
              <a:buFont typeface="+mj-lt"/>
              <a:buAutoNum type="arabicPeriod" startAt="2"/>
            </a:pPr>
            <a:r>
              <a:rPr lang="ar-SA" dirty="0" smtClean="0">
                <a:solidFill>
                  <a:schemeClr val="accent1"/>
                </a:solidFill>
                <a:latin typeface="Alexandria SemiBold" pitchFamily="2" charset="-78"/>
                <a:cs typeface="Alexandria SemiBold" pitchFamily="2" charset="-78"/>
              </a:rPr>
              <a:t>قياس معدلات </a:t>
            </a:r>
            <a:r>
              <a:rPr lang="ar-SA" dirty="0">
                <a:solidFill>
                  <a:schemeClr val="accent1"/>
                </a:solidFill>
                <a:latin typeface="Alexandria SemiBold" pitchFamily="2" charset="-78"/>
                <a:cs typeface="Alexandria SemiBold" pitchFamily="2" charset="-78"/>
              </a:rPr>
              <a:t>التفاعل:  </a:t>
            </a:r>
            <a:r>
              <a:rPr lang="ar-SA" dirty="0" smtClean="0">
                <a:latin typeface="Alexandria SemiBold" pitchFamily="2" charset="-78"/>
                <a:cs typeface="Alexandria SemiBold" pitchFamily="2" charset="-78"/>
              </a:rPr>
              <a:t>راقب </a:t>
            </a:r>
            <a:r>
              <a:rPr lang="ar-SA" dirty="0">
                <a:latin typeface="Alexandria SemiBold" pitchFamily="2" charset="-78"/>
                <a:cs typeface="Alexandria SemiBold" pitchFamily="2" charset="-78"/>
              </a:rPr>
              <a:t>معدلات الإعجابات والتعليقات والمشاركات على المنشورات التي تستخدم الهاشتاجات </a:t>
            </a:r>
            <a:r>
              <a:rPr lang="ar-SA" dirty="0" smtClean="0">
                <a:latin typeface="Alexandria SemiBold" pitchFamily="2" charset="-78"/>
                <a:cs typeface="Alexandria SemiBold" pitchFamily="2" charset="-78"/>
              </a:rPr>
              <a:t>الجديدة، وقارن </a:t>
            </a:r>
            <a:r>
              <a:rPr lang="ar-SA" dirty="0">
                <a:latin typeface="Alexandria SemiBold" pitchFamily="2" charset="-78"/>
                <a:cs typeface="Alexandria SemiBold" pitchFamily="2" charset="-78"/>
              </a:rPr>
              <a:t>هذه المعدلات بالمنشورات السابقة لتحديد أي تغييرات إيجابية في تفاعل الجمهور. </a:t>
            </a:r>
            <a:r>
              <a:rPr lang="ar-SA" dirty="0" smtClean="0">
                <a:latin typeface="Alexandria SemiBold" pitchFamily="2" charset="-78"/>
                <a:cs typeface="Alexandria SemiBold" pitchFamily="2" charset="-78"/>
              </a:rPr>
              <a:t>وركز </a:t>
            </a:r>
            <a:r>
              <a:rPr lang="ar-SA" dirty="0">
                <a:latin typeface="Alexandria SemiBold" pitchFamily="2" charset="-78"/>
                <a:cs typeface="Alexandria SemiBold" pitchFamily="2" charset="-78"/>
              </a:rPr>
              <a:t>على المنشورات التي حققت أعلى مستويات </a:t>
            </a:r>
            <a:r>
              <a:rPr lang="ar-SA" dirty="0" smtClean="0">
                <a:latin typeface="Alexandria SemiBold" pitchFamily="2" charset="-78"/>
                <a:cs typeface="Alexandria SemiBold" pitchFamily="2" charset="-78"/>
              </a:rPr>
              <a:t>التفاعل.</a:t>
            </a:r>
          </a:p>
        </p:txBody>
      </p:sp>
      <p:sp>
        <p:nvSpPr>
          <p:cNvPr id="11" name="TextBox 10">
            <a:extLst>
              <a:ext uri="{FF2B5EF4-FFF2-40B4-BE49-F238E27FC236}">
                <a16:creationId xmlns:a16="http://schemas.microsoft.com/office/drawing/2014/main" id="{F9A80F9F-74DB-1D57-04E8-E20E92A09B0A}"/>
              </a:ext>
            </a:extLst>
          </p:cNvPr>
          <p:cNvSpPr txBox="1"/>
          <p:nvPr/>
        </p:nvSpPr>
        <p:spPr>
          <a:xfrm>
            <a:off x="3239146" y="1155768"/>
            <a:ext cx="4685654" cy="461024"/>
          </a:xfrm>
          <a:prstGeom prst="rect">
            <a:avLst/>
          </a:prstGeom>
          <a:noFill/>
          <a:effectLst>
            <a:reflection stA="45000" endPos="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ExtraBold" pitchFamily="2" charset="-78"/>
                <a:cs typeface="Alexandria ExtraBold" pitchFamily="2" charset="-78"/>
              </a:rPr>
              <a:t>أساليب قياس " الهاشتاج" الفعال</a:t>
            </a:r>
            <a:endParaRPr lang="en-US" sz="2800" b="1" dirty="0">
              <a:solidFill>
                <a:srgbClr val="C00000"/>
              </a:solidFill>
              <a:latin typeface="Alexandria ExtraBold" pitchFamily="2" charset="-78"/>
              <a:cs typeface="Alexandria ExtraBold" pitchFamily="2" charset="-78"/>
            </a:endParaRPr>
          </a:p>
        </p:txBody>
      </p:sp>
      <p:pic>
        <p:nvPicPr>
          <p:cNvPr id="13" name="Picture 12"/>
          <p:cNvPicPr>
            <a:picLocks noChangeAspect="1"/>
          </p:cNvPicPr>
          <p:nvPr/>
        </p:nvPicPr>
        <p:blipFill rotWithShape="1">
          <a:blip r:embed="rId4" cstate="hqprint">
            <a:clrChange>
              <a:clrFrom>
                <a:srgbClr val="E5FFFD"/>
              </a:clrFrom>
              <a:clrTo>
                <a:srgbClr val="E5FFFD">
                  <a:alpha val="0"/>
                </a:srgbClr>
              </a:clrTo>
            </a:clrChange>
            <a:extLst>
              <a:ext uri="{28A0092B-C50C-407E-A947-70E740481C1C}">
                <a14:useLocalDpi xmlns:a14="http://schemas.microsoft.com/office/drawing/2010/main" val="0"/>
              </a:ext>
            </a:extLst>
          </a:blip>
          <a:srcRect r="77119" b="59774"/>
          <a:stretch/>
        </p:blipFill>
        <p:spPr>
          <a:xfrm>
            <a:off x="1876322" y="5799473"/>
            <a:ext cx="568973" cy="562651"/>
          </a:xfrm>
          <a:prstGeom prst="rect">
            <a:avLst/>
          </a:prstGeom>
        </p:spPr>
      </p:pic>
      <p:pic>
        <p:nvPicPr>
          <p:cNvPr id="2" name="Picture 1"/>
          <p:cNvPicPr>
            <a:picLocks noChangeAspect="1"/>
          </p:cNvPicPr>
          <p:nvPr/>
        </p:nvPicPr>
        <p:blipFill rotWithShape="1">
          <a:blip r:embed="rId5">
            <a:extLst>
              <a:ext uri="{28A0092B-C50C-407E-A947-70E740481C1C}">
                <a14:useLocalDpi xmlns:a14="http://schemas.microsoft.com/office/drawing/2010/main" val="0"/>
              </a:ext>
            </a:extLst>
          </a:blip>
          <a:srcRect l="83226" b="55054"/>
          <a:stretch/>
        </p:blipFill>
        <p:spPr>
          <a:xfrm>
            <a:off x="178763" y="2254625"/>
            <a:ext cx="2045110" cy="3082413"/>
          </a:xfrm>
          <a:prstGeom prst="rect">
            <a:avLst/>
          </a:prstGeom>
        </p:spPr>
      </p:pic>
    </p:spTree>
    <p:extLst>
      <p:ext uri="{BB962C8B-B14F-4D97-AF65-F5344CB8AC3E}">
        <p14:creationId xmlns:p14="http://schemas.microsoft.com/office/powerpoint/2010/main" val="28328028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27355" y="1589383"/>
            <a:ext cx="10249601" cy="4703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mtClean="0"/>
              <a:t>جموعة تت</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740731"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25548" y="923524"/>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03181" y="111162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1327354" y="1888523"/>
            <a:ext cx="10249601" cy="4201150"/>
          </a:xfrm>
          <a:prstGeom prst="rect">
            <a:avLst/>
          </a:prstGeom>
          <a:noFill/>
        </p:spPr>
        <p:txBody>
          <a:bodyPr wrap="square" rtlCol="0">
            <a:spAutoFit/>
          </a:bodyPr>
          <a:lstStyle/>
          <a:p>
            <a:pPr marL="517525" indent="-342900" algn="r" rtl="1">
              <a:lnSpc>
                <a:spcPct val="150000"/>
              </a:lnSpc>
              <a:buFont typeface="+mj-lt"/>
              <a:buAutoNum type="arabicPeriod" startAt="3"/>
            </a:pPr>
            <a:r>
              <a:rPr lang="ar-SA" dirty="0" smtClean="0">
                <a:solidFill>
                  <a:schemeClr val="accent1"/>
                </a:solidFill>
                <a:latin typeface="Alexandria SemiBold" pitchFamily="2" charset="-78"/>
                <a:cs typeface="Alexandria SemiBold" pitchFamily="2" charset="-78"/>
              </a:rPr>
              <a:t>تحليل </a:t>
            </a:r>
            <a:r>
              <a:rPr lang="ar-SA" dirty="0">
                <a:solidFill>
                  <a:schemeClr val="accent1"/>
                </a:solidFill>
                <a:latin typeface="Alexandria SemiBold" pitchFamily="2" charset="-78"/>
                <a:cs typeface="Alexandria SemiBold" pitchFamily="2" charset="-78"/>
              </a:rPr>
              <a:t>المشاركة والانخراط</a:t>
            </a: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استخدم </a:t>
            </a:r>
            <a:r>
              <a:rPr lang="ar-SA" dirty="0">
                <a:latin typeface="Alexandria SemiBold" pitchFamily="2" charset="-78"/>
                <a:cs typeface="Alexandria SemiBold" pitchFamily="2" charset="-78"/>
              </a:rPr>
              <a:t>أدوات التحليل لمعرفة مدى مشاركة الجمهور </a:t>
            </a:r>
            <a:r>
              <a:rPr lang="ar-SA" dirty="0" smtClean="0">
                <a:latin typeface="Alexandria SemiBold" pitchFamily="2" charset="-78"/>
                <a:cs typeface="Alexandria SemiBold" pitchFamily="2" charset="-78"/>
              </a:rPr>
              <a:t>           في </a:t>
            </a:r>
            <a:r>
              <a:rPr lang="ar-SA" dirty="0">
                <a:latin typeface="Alexandria SemiBold" pitchFamily="2" charset="-78"/>
                <a:cs typeface="Alexandria SemiBold" pitchFamily="2" charset="-78"/>
              </a:rPr>
              <a:t>المحادثات المرتبطة بالهاشتاجات الجديدة. </a:t>
            </a:r>
            <a:r>
              <a:rPr lang="ar-SA" dirty="0" smtClean="0">
                <a:latin typeface="Alexandria SemiBold" pitchFamily="2" charset="-78"/>
                <a:cs typeface="Alexandria SemiBold" pitchFamily="2" charset="-78"/>
              </a:rPr>
              <a:t>وتتبع </a:t>
            </a:r>
            <a:r>
              <a:rPr lang="ar-SA" dirty="0">
                <a:latin typeface="Alexandria SemiBold" pitchFamily="2" charset="-78"/>
                <a:cs typeface="Alexandria SemiBold" pitchFamily="2" charset="-78"/>
              </a:rPr>
              <a:t>عدد المستخدمين الذين شاركوا في هذه المحادثات وتفاعلوا مع </a:t>
            </a:r>
            <a:r>
              <a:rPr lang="ar-SA" dirty="0" smtClean="0">
                <a:latin typeface="Alexandria SemiBold" pitchFamily="2" charset="-78"/>
                <a:cs typeface="Alexandria SemiBold" pitchFamily="2" charset="-78"/>
              </a:rPr>
              <a:t>المحتوى، سيُظهر </a:t>
            </a:r>
            <a:r>
              <a:rPr lang="ar-SA" dirty="0">
                <a:latin typeface="Alexandria SemiBold" pitchFamily="2" charset="-78"/>
                <a:cs typeface="Alexandria SemiBold" pitchFamily="2" charset="-78"/>
              </a:rPr>
              <a:t>مدى </a:t>
            </a:r>
            <a:r>
              <a:rPr lang="ar-SA" dirty="0" smtClean="0">
                <a:latin typeface="Alexandria SemiBold" pitchFamily="2" charset="-78"/>
                <a:cs typeface="Alexandria SemiBold" pitchFamily="2" charset="-78"/>
              </a:rPr>
              <a:t>تفاعل الجمهور مع المحتوى.</a:t>
            </a:r>
          </a:p>
          <a:p>
            <a:pPr marL="517525" indent="-342900" algn="r" rtl="1">
              <a:lnSpc>
                <a:spcPct val="150000"/>
              </a:lnSpc>
              <a:buFont typeface="+mj-lt"/>
              <a:buAutoNum type="arabicPeriod" startAt="3"/>
            </a:pPr>
            <a:r>
              <a:rPr lang="ar-SA" dirty="0" smtClean="0">
                <a:solidFill>
                  <a:schemeClr val="accent1"/>
                </a:solidFill>
                <a:latin typeface="Alexandria SemiBold" pitchFamily="2" charset="-78"/>
                <a:cs typeface="Alexandria SemiBold" pitchFamily="2" charset="-78"/>
              </a:rPr>
              <a:t>الاحتفاظ </a:t>
            </a:r>
            <a:r>
              <a:rPr lang="ar-SA" dirty="0">
                <a:solidFill>
                  <a:schemeClr val="accent1"/>
                </a:solidFill>
                <a:latin typeface="Alexandria SemiBold" pitchFamily="2" charset="-78"/>
                <a:cs typeface="Alexandria SemiBold" pitchFamily="2" charset="-78"/>
              </a:rPr>
              <a:t>بالجمهور والنمو</a:t>
            </a: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لاحظ </a:t>
            </a:r>
            <a:r>
              <a:rPr lang="ar-SA" dirty="0">
                <a:latin typeface="Alexandria SemiBold" pitchFamily="2" charset="-78"/>
                <a:cs typeface="Alexandria SemiBold" pitchFamily="2" charset="-78"/>
              </a:rPr>
              <a:t>ما إذا كان استخدام الهاشتاجات الجديدة قد </a:t>
            </a:r>
            <a:r>
              <a:rPr lang="ar-SA" dirty="0" smtClean="0">
                <a:latin typeface="Alexandria SemiBold" pitchFamily="2" charset="-78"/>
                <a:cs typeface="Alexandria SemiBold" pitchFamily="2" charset="-78"/>
              </a:rPr>
              <a:t>ساعدت </a:t>
            </a:r>
            <a:r>
              <a:rPr lang="ar-SA" dirty="0">
                <a:latin typeface="Alexandria SemiBold" pitchFamily="2" charset="-78"/>
                <a:cs typeface="Alexandria SemiBold" pitchFamily="2" charset="-78"/>
              </a:rPr>
              <a:t>في زيادة عدد المتابعين أو الاحتفاظ </a:t>
            </a:r>
            <a:r>
              <a:rPr lang="ar-SA" dirty="0" smtClean="0">
                <a:latin typeface="Alexandria SemiBold" pitchFamily="2" charset="-78"/>
                <a:cs typeface="Alexandria SemiBold" pitchFamily="2" charset="-78"/>
              </a:rPr>
              <a:t>بهم، وقارن </a:t>
            </a:r>
            <a:r>
              <a:rPr lang="ar-SA" dirty="0">
                <a:latin typeface="Alexandria SemiBold" pitchFamily="2" charset="-78"/>
                <a:cs typeface="Alexandria SemiBold" pitchFamily="2" charset="-78"/>
              </a:rPr>
              <a:t>معدلات نمو القاعدة الجماهيرية قبل وبعد تطبيق الاستراتيجية الجديدة. </a:t>
            </a:r>
            <a:endParaRPr lang="ar-SA" dirty="0" smtClean="0">
              <a:latin typeface="Alexandria SemiBold" pitchFamily="2" charset="-78"/>
              <a:cs typeface="Alexandria SemiBold" pitchFamily="2" charset="-78"/>
            </a:endParaRPr>
          </a:p>
          <a:p>
            <a:pPr marL="517525" indent="-342900" algn="r" rtl="1">
              <a:lnSpc>
                <a:spcPct val="150000"/>
              </a:lnSpc>
              <a:buFont typeface="+mj-lt"/>
              <a:buAutoNum type="arabicPeriod" startAt="3"/>
            </a:pPr>
            <a:r>
              <a:rPr lang="ar-SA" dirty="0" smtClean="0">
                <a:solidFill>
                  <a:schemeClr val="accent1"/>
                </a:solidFill>
                <a:latin typeface="Alexandria SemiBold" pitchFamily="2" charset="-78"/>
                <a:cs typeface="Alexandria SemiBold" pitchFamily="2" charset="-78"/>
              </a:rPr>
              <a:t>التغذية الراجعة: </a:t>
            </a:r>
            <a:r>
              <a:rPr lang="ar-SA" dirty="0" smtClean="0">
                <a:latin typeface="Alexandria SemiBold" pitchFamily="2" charset="-78"/>
                <a:cs typeface="Alexandria SemiBold" pitchFamily="2" charset="-78"/>
              </a:rPr>
              <a:t>اهتم بتعليقات </a:t>
            </a:r>
            <a:r>
              <a:rPr lang="ar-SA" dirty="0">
                <a:latin typeface="Alexandria SemiBold" pitchFamily="2" charset="-78"/>
                <a:cs typeface="Alexandria SemiBold" pitchFamily="2" charset="-78"/>
              </a:rPr>
              <a:t>واقتراحات </a:t>
            </a:r>
            <a:r>
              <a:rPr lang="ar-SA" dirty="0" smtClean="0">
                <a:latin typeface="Alexandria SemiBold" pitchFamily="2" charset="-78"/>
                <a:cs typeface="Alexandria SemiBold" pitchFamily="2" charset="-78"/>
              </a:rPr>
              <a:t>المتابعين </a:t>
            </a:r>
            <a:r>
              <a:rPr lang="ar-SA" dirty="0">
                <a:latin typeface="Alexandria SemiBold" pitchFamily="2" charset="-78"/>
                <a:cs typeface="Alexandria SemiBold" pitchFamily="2" charset="-78"/>
              </a:rPr>
              <a:t>حول فعالية الهاشتاجات الجديدة. و</a:t>
            </a:r>
            <a:r>
              <a:rPr lang="ar-SA" dirty="0" smtClean="0">
                <a:latin typeface="Alexandria SemiBold" pitchFamily="2" charset="-78"/>
                <a:cs typeface="Alexandria SemiBold" pitchFamily="2" charset="-78"/>
              </a:rPr>
              <a:t>يمكن استخدام </a:t>
            </a:r>
            <a:r>
              <a:rPr lang="ar-SA" dirty="0">
                <a:latin typeface="Alexandria SemiBold" pitchFamily="2" charset="-78"/>
                <a:cs typeface="Alexandria SemiBold" pitchFamily="2" charset="-78"/>
              </a:rPr>
              <a:t>استطلاعات الرأي أو اسأل الجمهور مباشرة عبر التعليقات والرسائل.   </a:t>
            </a:r>
          </a:p>
          <a:p>
            <a:pPr marL="174625" algn="ctr" rtl="1">
              <a:lnSpc>
                <a:spcPct val="150000"/>
              </a:lnSpc>
            </a:pP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  </a:t>
            </a:r>
            <a:r>
              <a:rPr lang="ar-SA" sz="1600" dirty="0" smtClean="0">
                <a:solidFill>
                  <a:schemeClr val="accent2">
                    <a:lumMod val="75000"/>
                  </a:schemeClr>
                </a:solidFill>
                <a:latin typeface="Alexandria SemiBold" pitchFamily="2" charset="-78"/>
                <a:cs typeface="Alexandria SemiBold" pitchFamily="2" charset="-78"/>
              </a:rPr>
              <a:t>باستخدام </a:t>
            </a:r>
            <a:r>
              <a:rPr lang="ar-SA" sz="1600" dirty="0">
                <a:solidFill>
                  <a:schemeClr val="accent2">
                    <a:lumMod val="75000"/>
                  </a:schemeClr>
                </a:solidFill>
                <a:latin typeface="Alexandria SemiBold" pitchFamily="2" charset="-78"/>
                <a:cs typeface="Alexandria SemiBold" pitchFamily="2" charset="-78"/>
              </a:rPr>
              <a:t>هذه الأساليب المختلفة، ستتمكن من قياس نجاح استراتيجيتك الجديدة في استخدام الهاشتاجات بشكل </a:t>
            </a:r>
            <a:r>
              <a:rPr lang="ar-SA" sz="1600" dirty="0" smtClean="0">
                <a:solidFill>
                  <a:schemeClr val="accent2">
                    <a:lumMod val="75000"/>
                  </a:schemeClr>
                </a:solidFill>
                <a:latin typeface="Alexandria SemiBold" pitchFamily="2" charset="-78"/>
                <a:cs typeface="Alexandria SemiBold" pitchFamily="2" charset="-78"/>
              </a:rPr>
              <a:t>موضوعي، ويساعدك </a:t>
            </a:r>
            <a:r>
              <a:rPr lang="ar-SA" sz="1600" dirty="0">
                <a:solidFill>
                  <a:schemeClr val="accent2">
                    <a:lumMod val="75000"/>
                  </a:schemeClr>
                </a:solidFill>
                <a:latin typeface="Alexandria SemiBold" pitchFamily="2" charset="-78"/>
                <a:cs typeface="Alexandria SemiBold" pitchFamily="2" charset="-78"/>
              </a:rPr>
              <a:t>على تحديد نقاط القوة والضعف وإجراء التحسينات المناسبة.</a:t>
            </a:r>
            <a:endParaRPr lang="ar-SA" sz="1600" dirty="0" smtClean="0">
              <a:solidFill>
                <a:schemeClr val="accent2">
                  <a:lumMod val="75000"/>
                </a:schemeClr>
              </a:solidFill>
              <a:latin typeface="Alexandria SemiBold" pitchFamily="2" charset="-78"/>
              <a:cs typeface="Alexandria SemiBold" pitchFamily="2" charset="-78"/>
            </a:endParaRPr>
          </a:p>
        </p:txBody>
      </p:sp>
      <p:sp>
        <p:nvSpPr>
          <p:cNvPr id="13" name="TextBox 12">
            <a:extLst>
              <a:ext uri="{FF2B5EF4-FFF2-40B4-BE49-F238E27FC236}">
                <a16:creationId xmlns:a16="http://schemas.microsoft.com/office/drawing/2014/main" id="{F9A80F9F-74DB-1D57-04E8-E20E92A09B0A}"/>
              </a:ext>
            </a:extLst>
          </p:cNvPr>
          <p:cNvSpPr txBox="1"/>
          <p:nvPr/>
        </p:nvSpPr>
        <p:spPr>
          <a:xfrm>
            <a:off x="3366876" y="1076206"/>
            <a:ext cx="4060723" cy="507831"/>
          </a:xfrm>
          <a:prstGeom prst="rect">
            <a:avLst/>
          </a:prstGeom>
          <a:noFill/>
          <a:effectLst>
            <a:reflection stA="45000" endPos="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ExtraBold" pitchFamily="2" charset="-78"/>
                <a:cs typeface="Alexandria ExtraBold" pitchFamily="2" charset="-78"/>
              </a:rPr>
              <a:t>أساليب قياس " الهاشتاج" الفعال</a:t>
            </a:r>
            <a:endParaRPr lang="en-US" sz="2800" b="1" dirty="0">
              <a:solidFill>
                <a:srgbClr val="C00000"/>
              </a:solidFill>
              <a:latin typeface="Alexandria ExtraBold" pitchFamily="2" charset="-78"/>
              <a:cs typeface="Alexandria ExtraBold" pitchFamily="2" charset="-78"/>
            </a:endParaRPr>
          </a:p>
        </p:txBody>
      </p:sp>
      <p:pic>
        <p:nvPicPr>
          <p:cNvPr id="11" name="Picture 10"/>
          <p:cNvPicPr>
            <a:picLocks noChangeAspect="1"/>
          </p:cNvPicPr>
          <p:nvPr/>
        </p:nvPicPr>
        <p:blipFill rotWithShape="1">
          <a:blip r:embed="rId4" cstate="hqprint">
            <a:clrChange>
              <a:clrFrom>
                <a:srgbClr val="E5FFFD"/>
              </a:clrFrom>
              <a:clrTo>
                <a:srgbClr val="E5FFFD">
                  <a:alpha val="0"/>
                </a:srgbClr>
              </a:clrTo>
            </a:clrChange>
            <a:extLst>
              <a:ext uri="{28A0092B-C50C-407E-A947-70E740481C1C}">
                <a14:useLocalDpi xmlns:a14="http://schemas.microsoft.com/office/drawing/2010/main" val="0"/>
              </a:ext>
            </a:extLst>
          </a:blip>
          <a:srcRect r="77119" b="59774"/>
          <a:stretch/>
        </p:blipFill>
        <p:spPr>
          <a:xfrm>
            <a:off x="978073" y="5995729"/>
            <a:ext cx="568973" cy="562651"/>
          </a:xfrm>
          <a:prstGeom prst="rect">
            <a:avLst/>
          </a:prstGeom>
        </p:spPr>
      </p:pic>
      <p:pic>
        <p:nvPicPr>
          <p:cNvPr id="2" name="Picture 1"/>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l="31089" t="1721" r="51129" b="53332"/>
          <a:stretch/>
        </p:blipFill>
        <p:spPr>
          <a:xfrm>
            <a:off x="102462" y="2755383"/>
            <a:ext cx="1601438" cy="2276875"/>
          </a:xfrm>
          <a:prstGeom prst="rect">
            <a:avLst/>
          </a:prstGeom>
        </p:spPr>
      </p:pic>
    </p:spTree>
    <p:extLst>
      <p:ext uri="{BB962C8B-B14F-4D97-AF65-F5344CB8AC3E}">
        <p14:creationId xmlns:p14="http://schemas.microsoft.com/office/powerpoint/2010/main" val="34419943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23872" y="1502285"/>
            <a:ext cx="9124483" cy="4703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mtClean="0"/>
              <a:t>جموعة تت</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048698" y="762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223873" y="858098"/>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272918" y="106893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2223873" y="1556140"/>
            <a:ext cx="9124482" cy="4662815"/>
          </a:xfrm>
          <a:prstGeom prst="rect">
            <a:avLst/>
          </a:prstGeom>
          <a:noFill/>
        </p:spPr>
        <p:txBody>
          <a:bodyPr wrap="square" rtlCol="0">
            <a:spAutoFit/>
          </a:bodyPr>
          <a:lstStyle/>
          <a:p>
            <a:pPr marL="174625" algn="r" rtl="1">
              <a:lnSpc>
                <a:spcPct val="150000"/>
              </a:lnSpc>
            </a:pPr>
            <a:r>
              <a:rPr lang="ar-SA" dirty="0">
                <a:solidFill>
                  <a:schemeClr val="accent1"/>
                </a:solidFill>
                <a:latin typeface="Alexandria SemiBold" pitchFamily="2" charset="-78"/>
                <a:cs typeface="Alexandria SemiBold" pitchFamily="2" charset="-78"/>
              </a:rPr>
              <a:t>هناك العديد من الأدوات المفيدة لتحليل أداء الهاشتاجات، </a:t>
            </a:r>
            <a:r>
              <a:rPr lang="ar-SA" dirty="0" smtClean="0">
                <a:solidFill>
                  <a:schemeClr val="accent1"/>
                </a:solidFill>
                <a:latin typeface="Alexandria SemiBold" pitchFamily="2" charset="-78"/>
                <a:cs typeface="Alexandria SemiBold" pitchFamily="2" charset="-78"/>
              </a:rPr>
              <a:t>من أبرزها:</a:t>
            </a:r>
          </a:p>
          <a:p>
            <a:pPr marL="517525" indent="-342900" algn="r" rtl="1">
              <a:lnSpc>
                <a:spcPct val="150000"/>
              </a:lnSpc>
              <a:buFont typeface="+mj-lt"/>
              <a:buAutoNum type="arabicPeriod"/>
            </a:pPr>
            <a:r>
              <a:rPr lang="en-US" dirty="0" smtClean="0">
                <a:solidFill>
                  <a:schemeClr val="accent1"/>
                </a:solidFill>
                <a:latin typeface="Alexandria SemiBold" pitchFamily="2" charset="-78"/>
                <a:cs typeface="Alexandria SemiBold" pitchFamily="2" charset="-78"/>
              </a:rPr>
              <a:t> : </a:t>
            </a:r>
            <a:r>
              <a:rPr lang="en-US" dirty="0" err="1" smtClean="0">
                <a:solidFill>
                  <a:schemeClr val="accent1"/>
                </a:solidFill>
                <a:latin typeface="Alexandria SemiBold" pitchFamily="2" charset="-78"/>
                <a:cs typeface="Alexandria SemiBold" pitchFamily="2" charset="-78"/>
              </a:rPr>
              <a:t>RiteTag</a:t>
            </a:r>
            <a:r>
              <a:rPr lang="en-US" dirty="0" smtClean="0">
                <a:solidFill>
                  <a:schemeClr val="accent1"/>
                </a:solidFill>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أداة </a:t>
            </a:r>
            <a:r>
              <a:rPr lang="ar-SA" dirty="0">
                <a:latin typeface="Alexandria SemiBold" pitchFamily="2" charset="-78"/>
                <a:cs typeface="Alexandria SemiBold" pitchFamily="2" charset="-78"/>
              </a:rPr>
              <a:t>تحليل الهاشتاجات توفر معلومات عن شعبية الهاشتاجات وكثافة </a:t>
            </a:r>
            <a:r>
              <a:rPr lang="ar-SA" dirty="0" smtClean="0">
                <a:latin typeface="Alexandria SemiBold" pitchFamily="2" charset="-78"/>
                <a:cs typeface="Alexandria SemiBold" pitchFamily="2" charset="-78"/>
              </a:rPr>
              <a:t>الاستخدام، كما تساعد </a:t>
            </a:r>
            <a:r>
              <a:rPr lang="ar-SA" dirty="0">
                <a:latin typeface="Alexandria SemiBold" pitchFamily="2" charset="-78"/>
                <a:cs typeface="Alexandria SemiBold" pitchFamily="2" charset="-78"/>
              </a:rPr>
              <a:t>في اقتراح هاشتاجات مناسبة </a:t>
            </a:r>
            <a:r>
              <a:rPr lang="ar-SA" dirty="0" smtClean="0">
                <a:latin typeface="Alexandria SemiBold" pitchFamily="2" charset="-78"/>
                <a:cs typeface="Alexandria SemiBold" pitchFamily="2" charset="-78"/>
              </a:rPr>
              <a:t>للمحتوى .</a:t>
            </a:r>
          </a:p>
          <a:p>
            <a:pPr marL="517525" indent="-342900" algn="r" rtl="1">
              <a:lnSpc>
                <a:spcPct val="150000"/>
              </a:lnSpc>
              <a:buFont typeface="+mj-lt"/>
              <a:buAutoNum type="arabicPeriod"/>
            </a:pPr>
            <a:r>
              <a:rPr lang="en-US" dirty="0">
                <a:solidFill>
                  <a:schemeClr val="accent1"/>
                </a:solidFill>
                <a:latin typeface="Alexandria SemiBold" pitchFamily="2" charset="-78"/>
                <a:cs typeface="Alexandria SemiBold" pitchFamily="2" charset="-78"/>
              </a:rPr>
              <a:t> </a:t>
            </a:r>
            <a:r>
              <a:rPr lang="en-US" dirty="0" err="1" smtClean="0">
                <a:solidFill>
                  <a:schemeClr val="accent1"/>
                </a:solidFill>
                <a:latin typeface="Alexandria SemiBold" pitchFamily="2" charset="-78"/>
                <a:cs typeface="Alexandria SemiBold" pitchFamily="2" charset="-78"/>
              </a:rPr>
              <a:t>Hashtagify</a:t>
            </a:r>
            <a:r>
              <a:rPr lang="en-US" dirty="0" smtClean="0">
                <a:solidFill>
                  <a:schemeClr val="accent1"/>
                </a:solidFill>
                <a:latin typeface="Alexandria SemiBold" pitchFamily="2" charset="-78"/>
                <a:cs typeface="Alexandria SemiBold" pitchFamily="2" charset="-78"/>
              </a:rPr>
              <a:t> </a:t>
            </a:r>
            <a:r>
              <a:rPr lang="ar-SA" dirty="0" smtClean="0">
                <a:solidFill>
                  <a:schemeClr val="accent1"/>
                </a:solidFill>
                <a:latin typeface="Alexandria SemiBold" pitchFamily="2" charset="-78"/>
                <a:cs typeface="Alexandria SemiBold" pitchFamily="2" charset="-78"/>
              </a:rPr>
              <a:t>: </a:t>
            </a:r>
            <a:r>
              <a:rPr lang="ar-SA" dirty="0">
                <a:latin typeface="Alexandria SemiBold" pitchFamily="2" charset="-78"/>
                <a:cs typeface="Alexandria SemiBold" pitchFamily="2" charset="-78"/>
              </a:rPr>
              <a:t>أداة تحلل استخدام الهاشتاجات والروابط بينها. </a:t>
            </a:r>
          </a:p>
          <a:p>
            <a:pPr marL="517525" indent="-342900" algn="r" rtl="1">
              <a:lnSpc>
                <a:spcPct val="150000"/>
              </a:lnSpc>
              <a:buFont typeface="+mj-lt"/>
              <a:buAutoNum type="arabicPeriod"/>
            </a:pPr>
            <a:r>
              <a:rPr lang="en-US" dirty="0" smtClean="0">
                <a:solidFill>
                  <a:schemeClr val="accent1"/>
                </a:solidFill>
                <a:latin typeface="Alexandria SemiBold" pitchFamily="2" charset="-78"/>
                <a:cs typeface="Alexandria SemiBold" pitchFamily="2" charset="-78"/>
              </a:rPr>
              <a:t>Keyhole</a:t>
            </a:r>
            <a:r>
              <a:rPr lang="ar-SA" dirty="0" smtClean="0">
                <a:solidFill>
                  <a:schemeClr val="accent1"/>
                </a:solidFill>
                <a:latin typeface="Alexandria SemiBold" pitchFamily="2" charset="-78"/>
                <a:cs typeface="Alexandria SemiBold" pitchFamily="2" charset="-78"/>
              </a:rPr>
              <a:t> :</a:t>
            </a:r>
            <a:r>
              <a:rPr lang="en-US" dirty="0" smtClean="0">
                <a:solidFill>
                  <a:schemeClr val="accent1"/>
                </a:solidFill>
                <a:latin typeface="Alexandria SemiBold" pitchFamily="2" charset="-78"/>
                <a:cs typeface="Alexandria SemiBold" pitchFamily="2" charset="-78"/>
              </a:rPr>
              <a:t> </a:t>
            </a:r>
            <a:r>
              <a:rPr lang="ar-SA" dirty="0">
                <a:latin typeface="Alexandria SemiBold" pitchFamily="2" charset="-78"/>
                <a:cs typeface="Alexandria SemiBold" pitchFamily="2" charset="-78"/>
              </a:rPr>
              <a:t>تتبع استخدام الهاشتاجات عبر المنصات المختلفة مثل:  </a:t>
            </a:r>
            <a:r>
              <a:rPr lang="en-US" dirty="0">
                <a:latin typeface="Alexandria SemiBold" pitchFamily="2" charset="-78"/>
                <a:cs typeface="Alexandria SemiBold" pitchFamily="2" charset="-78"/>
              </a:rPr>
              <a:t>X , Facebook, Instagram</a:t>
            </a: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 </a:t>
            </a:r>
            <a:r>
              <a:rPr lang="ar-SA" dirty="0">
                <a:latin typeface="Alexandria SemiBold" pitchFamily="2" charset="-78"/>
                <a:cs typeface="Alexandria SemiBold" pitchFamily="2" charset="-78"/>
              </a:rPr>
              <a:t>وتوفر تقارير شاملة </a:t>
            </a:r>
            <a:r>
              <a:rPr lang="ar-SA" dirty="0" smtClean="0">
                <a:latin typeface="Alexandria SemiBold" pitchFamily="2" charset="-78"/>
                <a:cs typeface="Alexandria SemiBold" pitchFamily="2" charset="-78"/>
              </a:rPr>
              <a:t>عن  </a:t>
            </a:r>
            <a:r>
              <a:rPr lang="ar-SA" dirty="0">
                <a:latin typeface="Alexandria SemiBold" pitchFamily="2" charset="-78"/>
                <a:cs typeface="Alexandria SemiBold" pitchFamily="2" charset="-78"/>
              </a:rPr>
              <a:t>نشاط الهاشتاجات والتفاعل معها.</a:t>
            </a:r>
          </a:p>
          <a:p>
            <a:pPr marL="517525" indent="-342900" algn="r" rtl="1">
              <a:lnSpc>
                <a:spcPct val="150000"/>
              </a:lnSpc>
              <a:buFont typeface="+mj-lt"/>
              <a:buAutoNum type="arabicPeriod"/>
            </a:pPr>
            <a:r>
              <a:rPr lang="ar-SA" dirty="0" smtClean="0">
                <a:solidFill>
                  <a:schemeClr val="accent1"/>
                </a:solidFill>
                <a:latin typeface="Alexandria SemiBold" pitchFamily="2" charset="-78"/>
                <a:cs typeface="Alexandria SemiBold" pitchFamily="2" charset="-78"/>
              </a:rPr>
              <a:t> </a:t>
            </a:r>
            <a:r>
              <a:rPr lang="en-US" dirty="0">
                <a:solidFill>
                  <a:schemeClr val="accent1"/>
                </a:solidFill>
                <a:latin typeface="Alexandria SemiBold" pitchFamily="2" charset="-78"/>
                <a:cs typeface="Alexandria SemiBold" pitchFamily="2" charset="-78"/>
              </a:rPr>
              <a:t>Sprout </a:t>
            </a:r>
            <a:r>
              <a:rPr lang="en-US" dirty="0" smtClean="0">
                <a:solidFill>
                  <a:schemeClr val="accent1"/>
                </a:solidFill>
                <a:latin typeface="Alexandria SemiBold" pitchFamily="2" charset="-78"/>
                <a:cs typeface="Alexandria SemiBold" pitchFamily="2" charset="-78"/>
              </a:rPr>
              <a:t>Social</a:t>
            </a:r>
            <a:r>
              <a:rPr lang="ar-SA" dirty="0" smtClean="0">
                <a:solidFill>
                  <a:schemeClr val="accent1"/>
                </a:solidFill>
                <a:latin typeface="Alexandria SemiBold" pitchFamily="2" charset="-78"/>
                <a:cs typeface="Alexandria SemiBold" pitchFamily="2" charset="-78"/>
              </a:rPr>
              <a:t> : </a:t>
            </a:r>
            <a:r>
              <a:rPr lang="ar-SA" dirty="0">
                <a:latin typeface="Alexandria SemiBold" pitchFamily="2" charset="-78"/>
                <a:cs typeface="Alexandria SemiBold" pitchFamily="2" charset="-78"/>
              </a:rPr>
              <a:t>أداة إدارة وسائل التواصل الاجتماعي مع ميزات تحليل </a:t>
            </a:r>
            <a:r>
              <a:rPr lang="ar-SA" dirty="0" smtClean="0">
                <a:latin typeface="Alexandria SemiBold" pitchFamily="2" charset="-78"/>
                <a:cs typeface="Alexandria SemiBold" pitchFamily="2" charset="-78"/>
              </a:rPr>
              <a:t>الهاشتاجات، كما توفر </a:t>
            </a:r>
            <a:r>
              <a:rPr lang="ar-SA" dirty="0">
                <a:latin typeface="Alexandria SemiBold" pitchFamily="2" charset="-78"/>
                <a:cs typeface="Alexandria SemiBold" pitchFamily="2" charset="-78"/>
              </a:rPr>
              <a:t>إحصائيات عن الأداء والتفاعل مع </a:t>
            </a:r>
            <a:r>
              <a:rPr lang="ar-SA" dirty="0" smtClean="0">
                <a:latin typeface="Alexandria SemiBold" pitchFamily="2" charset="-78"/>
                <a:cs typeface="Alexandria SemiBold" pitchFamily="2" charset="-78"/>
              </a:rPr>
              <a:t>الهاشتاجات .</a:t>
            </a:r>
            <a:endParaRPr lang="ar-SA" dirty="0" smtClean="0">
              <a:solidFill>
                <a:schemeClr val="accent1"/>
              </a:solidFill>
              <a:latin typeface="Alexandria SemiBold" pitchFamily="2" charset="-78"/>
              <a:cs typeface="Alexandria SemiBold" pitchFamily="2" charset="-78"/>
            </a:endParaRPr>
          </a:p>
          <a:p>
            <a:pPr marL="517525" indent="-342900" algn="r" rtl="1">
              <a:lnSpc>
                <a:spcPct val="150000"/>
              </a:lnSpc>
              <a:buFont typeface="+mj-lt"/>
              <a:buAutoNum type="arabicPeriod"/>
            </a:pPr>
            <a:r>
              <a:rPr lang="ar-SA" dirty="0" smtClean="0">
                <a:solidFill>
                  <a:schemeClr val="accent1"/>
                </a:solidFill>
                <a:latin typeface="Alexandria SemiBold" pitchFamily="2" charset="-78"/>
                <a:cs typeface="Alexandria SemiBold" pitchFamily="2" charset="-78"/>
              </a:rPr>
              <a:t> </a:t>
            </a:r>
            <a:r>
              <a:rPr lang="en-US" dirty="0" err="1" smtClean="0">
                <a:solidFill>
                  <a:schemeClr val="accent1"/>
                </a:solidFill>
                <a:latin typeface="Alexandria SemiBold" pitchFamily="2" charset="-78"/>
                <a:cs typeface="Alexandria SemiBold" pitchFamily="2" charset="-78"/>
              </a:rPr>
              <a:t>Hootsuite</a:t>
            </a:r>
            <a:r>
              <a:rPr lang="en-US" dirty="0" smtClean="0">
                <a:solidFill>
                  <a:schemeClr val="accent1"/>
                </a:solidFill>
                <a:latin typeface="Alexandria SemiBold" pitchFamily="2" charset="-78"/>
                <a:cs typeface="Alexandria SemiBold" pitchFamily="2" charset="-78"/>
              </a:rPr>
              <a:t> </a:t>
            </a:r>
            <a:r>
              <a:rPr lang="ar-SA" dirty="0" smtClean="0">
                <a:solidFill>
                  <a:schemeClr val="accent1"/>
                </a:solidFill>
                <a:latin typeface="Alexandria SemiBold" pitchFamily="2" charset="-78"/>
                <a:cs typeface="Alexandria SemiBold" pitchFamily="2" charset="-78"/>
              </a:rPr>
              <a:t> : </a:t>
            </a:r>
            <a:r>
              <a:rPr lang="ar-SA" dirty="0">
                <a:latin typeface="Alexandria SemiBold" pitchFamily="2" charset="-78"/>
                <a:cs typeface="Alexandria SemiBold" pitchFamily="2" charset="-78"/>
              </a:rPr>
              <a:t>منصة إدارة وسائل التواصل الاجتماعي مع خصائص تحليل </a:t>
            </a:r>
            <a:r>
              <a:rPr lang="ar-SA" dirty="0" smtClean="0">
                <a:latin typeface="Alexandria SemiBold" pitchFamily="2" charset="-78"/>
                <a:cs typeface="Alexandria SemiBold" pitchFamily="2" charset="-78"/>
              </a:rPr>
              <a:t>الهاشتاجات، وتساعد </a:t>
            </a:r>
            <a:r>
              <a:rPr lang="ar-SA" dirty="0">
                <a:latin typeface="Alexandria SemiBold" pitchFamily="2" charset="-78"/>
                <a:cs typeface="Alexandria SemiBold" pitchFamily="2" charset="-78"/>
              </a:rPr>
              <a:t>في رصد استخدام الهاشتاجات وتتبع الأداء</a:t>
            </a:r>
            <a:r>
              <a:rPr lang="ar-SA" dirty="0" smtClean="0">
                <a:latin typeface="Alexandria SemiBold" pitchFamily="2" charset="-78"/>
                <a:cs typeface="Alexandria SemiBold" pitchFamily="2" charset="-78"/>
              </a:rPr>
              <a:t>. </a:t>
            </a:r>
          </a:p>
        </p:txBody>
      </p:sp>
      <p:sp>
        <p:nvSpPr>
          <p:cNvPr id="13" name="TextBox 12">
            <a:extLst>
              <a:ext uri="{FF2B5EF4-FFF2-40B4-BE49-F238E27FC236}">
                <a16:creationId xmlns:a16="http://schemas.microsoft.com/office/drawing/2014/main" id="{F9A80F9F-74DB-1D57-04E8-E20E92A09B0A}"/>
              </a:ext>
            </a:extLst>
          </p:cNvPr>
          <p:cNvSpPr txBox="1"/>
          <p:nvPr/>
        </p:nvSpPr>
        <p:spPr>
          <a:xfrm>
            <a:off x="2858876" y="977305"/>
            <a:ext cx="4060723" cy="461024"/>
          </a:xfrm>
          <a:prstGeom prst="rect">
            <a:avLst/>
          </a:prstGeom>
          <a:noFill/>
          <a:effectLst>
            <a:reflection stA="45000" endPos="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ExtraBold" pitchFamily="2" charset="-78"/>
                <a:cs typeface="Alexandria ExtraBold" pitchFamily="2" charset="-78"/>
              </a:rPr>
              <a:t>أدوات تحليل " الهاشتاج"</a:t>
            </a:r>
            <a:endParaRPr lang="en-US" sz="2800" b="1" dirty="0">
              <a:solidFill>
                <a:srgbClr val="C00000"/>
              </a:solidFill>
              <a:latin typeface="Alexandria ExtraBold" pitchFamily="2" charset="-78"/>
              <a:cs typeface="Alexandria ExtraBold" pitchFamily="2" charset="-78"/>
            </a:endParaRPr>
          </a:p>
        </p:txBody>
      </p:sp>
      <p:sp>
        <p:nvSpPr>
          <p:cNvPr id="2" name="Rectangle 1"/>
          <p:cNvSpPr/>
          <p:nvPr/>
        </p:nvSpPr>
        <p:spPr>
          <a:xfrm>
            <a:off x="594031" y="2555569"/>
            <a:ext cx="1957440" cy="3370153"/>
          </a:xfrm>
          <a:prstGeom prst="rect">
            <a:avLst/>
          </a:prstGeom>
          <a:solidFill>
            <a:schemeClr val="accent2">
              <a:lumMod val="40000"/>
              <a:lumOff val="60000"/>
            </a:schemeClr>
          </a:solidFill>
        </p:spPr>
        <p:txBody>
          <a:bodyPr wrap="square">
            <a:spAutoFit/>
          </a:bodyPr>
          <a:lstStyle/>
          <a:p>
            <a:pPr marL="174625" algn="ctr" rtl="1">
              <a:lnSpc>
                <a:spcPct val="150000"/>
              </a:lnSpc>
            </a:pPr>
            <a:r>
              <a:rPr lang="ar-SA" sz="1400" dirty="0">
                <a:latin typeface="Alexandria SemiBold" pitchFamily="2" charset="-78"/>
                <a:cs typeface="Alexandria SemiBold" pitchFamily="2" charset="-78"/>
              </a:rPr>
              <a:t>هذه الأدوات توفر معلومات قيمة حول استخدام الهاشتاجات والتفاعل معها، مما يساعدك في تحسين استراتيجية الهاشتاجات الخاصة بك وتحقيق أقصى استفادة منها</a:t>
            </a:r>
            <a:r>
              <a:rPr lang="ar-SA" sz="1600" dirty="0">
                <a:latin typeface="Alexandria SemiBold" pitchFamily="2" charset="-78"/>
                <a:cs typeface="Alexandria SemiBold" pitchFamily="2" charset="-78"/>
              </a:rPr>
              <a:t>.</a:t>
            </a:r>
          </a:p>
        </p:txBody>
      </p:sp>
      <p:pic>
        <p:nvPicPr>
          <p:cNvPr id="11" name="Picture 10"/>
          <p:cNvPicPr>
            <a:picLocks noChangeAspect="1"/>
          </p:cNvPicPr>
          <p:nvPr/>
        </p:nvPicPr>
        <p:blipFill rotWithShape="1">
          <a:blip r:embed="rId4" cstate="hqprint">
            <a:clrChange>
              <a:clrFrom>
                <a:srgbClr val="E5FFFD"/>
              </a:clrFrom>
              <a:clrTo>
                <a:srgbClr val="E5FFFD">
                  <a:alpha val="0"/>
                </a:srgbClr>
              </a:clrTo>
            </a:clrChange>
            <a:extLst>
              <a:ext uri="{28A0092B-C50C-407E-A947-70E740481C1C}">
                <a14:useLocalDpi xmlns:a14="http://schemas.microsoft.com/office/drawing/2010/main" val="0"/>
              </a:ext>
            </a:extLst>
          </a:blip>
          <a:srcRect r="77119" b="59774"/>
          <a:stretch/>
        </p:blipFill>
        <p:spPr>
          <a:xfrm>
            <a:off x="1851558" y="5752677"/>
            <a:ext cx="744626" cy="736352"/>
          </a:xfrm>
          <a:prstGeom prst="rect">
            <a:avLst/>
          </a:prstGeom>
        </p:spPr>
      </p:pic>
    </p:spTree>
    <p:extLst>
      <p:ext uri="{BB962C8B-B14F-4D97-AF65-F5344CB8AC3E}">
        <p14:creationId xmlns:p14="http://schemas.microsoft.com/office/powerpoint/2010/main" val="26876811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97167" y="1501594"/>
            <a:ext cx="10840351" cy="4791037"/>
          </a:xfrm>
          <a:prstGeom prst="roundRect">
            <a:avLst>
              <a:gd name="adj" fmla="val 6140"/>
            </a:avLst>
          </a:prstGeom>
          <a:solidFill>
            <a:schemeClr val="accent5">
              <a:lumMod val="40000"/>
              <a:lumOff val="60000"/>
            </a:schemeClr>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SA" dirty="0">
              <a:solidFill>
                <a:schemeClr val="accent1">
                  <a:lumMod val="75000"/>
                </a:schemeClr>
              </a:solidFill>
              <a:latin typeface="Alexandria SemiBold" pitchFamily="2" charset="-78"/>
              <a:cs typeface="Alexandria SemiBold"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25425" y="72479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28834" y="823285"/>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93955" y="103388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F9A80F9F-74DB-1D57-04E8-E20E92A09B0A}"/>
              </a:ext>
            </a:extLst>
          </p:cNvPr>
          <p:cNvSpPr txBox="1"/>
          <p:nvPr/>
        </p:nvSpPr>
        <p:spPr>
          <a:xfrm>
            <a:off x="1498535" y="890062"/>
            <a:ext cx="6250618" cy="553998"/>
          </a:xfrm>
          <a:prstGeom prst="rect">
            <a:avLst/>
          </a:prstGeom>
          <a:noFill/>
          <a:effectLst>
            <a:reflection stA="45000" endPos="0" dir="5400000" sy="-100000" algn="bl" rotWithShape="0"/>
          </a:effectLst>
        </p:spPr>
        <p:txBody>
          <a:bodyPr wrap="square" rtlCol="0">
            <a:spAutoFit/>
          </a:bodyPr>
          <a:lstStyle/>
          <a:p>
            <a:pPr marL="115888" algn="r" rtl="1">
              <a:lnSpc>
                <a:spcPct val="150000"/>
              </a:lnSpc>
            </a:pPr>
            <a:r>
              <a:rPr lang="ar-SA" sz="2000" dirty="0" smtClean="0">
                <a:solidFill>
                  <a:srgbClr val="C00000"/>
                </a:solidFill>
                <a:latin typeface="Alexandria SemiBold" pitchFamily="2" charset="-78"/>
                <a:cs typeface="Alexandria SemiBold" pitchFamily="2" charset="-78"/>
              </a:rPr>
              <a:t>استخدامات </a:t>
            </a:r>
            <a:r>
              <a:rPr lang="ar-SA" sz="2000" dirty="0">
                <a:solidFill>
                  <a:srgbClr val="C00000"/>
                </a:solidFill>
                <a:latin typeface="Alexandria SemiBold" pitchFamily="2" charset="-78"/>
                <a:cs typeface="Alexandria SemiBold" pitchFamily="2" charset="-78"/>
              </a:rPr>
              <a:t>الذكاء الاصطناعي في </a:t>
            </a:r>
            <a:r>
              <a:rPr lang="ar-SA" sz="2000" dirty="0" smtClean="0">
                <a:solidFill>
                  <a:srgbClr val="C00000"/>
                </a:solidFill>
                <a:latin typeface="Alexandria SemiBold" pitchFamily="2" charset="-78"/>
                <a:cs typeface="Alexandria SemiBold" pitchFamily="2" charset="-78"/>
              </a:rPr>
              <a:t>الكتابة والتعبير</a:t>
            </a:r>
            <a:endParaRPr lang="ar-SA" sz="2000" dirty="0">
              <a:solidFill>
                <a:srgbClr val="C00000"/>
              </a:solidFill>
              <a:latin typeface="Alexandria SemiBold" pitchFamily="2" charset="-78"/>
              <a:cs typeface="Alexandria SemiBold" pitchFamily="2" charset="-78"/>
            </a:endParaRPr>
          </a:p>
        </p:txBody>
      </p:sp>
      <p:sp>
        <p:nvSpPr>
          <p:cNvPr id="12" name="TextBox 11">
            <a:extLst>
              <a:ext uri="{FF2B5EF4-FFF2-40B4-BE49-F238E27FC236}">
                <a16:creationId xmlns:a16="http://schemas.microsoft.com/office/drawing/2014/main" id="{F9A80F9F-74DB-1D57-04E8-E20E92A09B0A}"/>
              </a:ext>
            </a:extLst>
          </p:cNvPr>
          <p:cNvSpPr txBox="1"/>
          <p:nvPr/>
        </p:nvSpPr>
        <p:spPr>
          <a:xfrm>
            <a:off x="797167" y="1526222"/>
            <a:ext cx="10840351" cy="4708981"/>
          </a:xfrm>
          <a:prstGeom prst="rect">
            <a:avLst/>
          </a:prstGeom>
          <a:noFill/>
          <a:effectLst>
            <a:reflection stA="45000" endPos="0" dir="5400000" sy="-100000" algn="bl" rotWithShape="0"/>
          </a:effectLst>
        </p:spPr>
        <p:txBody>
          <a:bodyPr wrap="square" rtlCol="0">
            <a:spAutoFit/>
          </a:bodyPr>
          <a:lstStyle/>
          <a:p>
            <a:pPr marL="115888" algn="r" rtl="1">
              <a:lnSpc>
                <a:spcPct val="150000"/>
              </a:lnSpc>
            </a:pPr>
            <a:r>
              <a:rPr lang="ar-SA" sz="2000" dirty="0" smtClean="0">
                <a:solidFill>
                  <a:schemeClr val="accent1"/>
                </a:solidFill>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يشهد </a:t>
            </a:r>
            <a:r>
              <a:rPr lang="ar-SA" dirty="0">
                <a:latin typeface="Alexandria SemiBold" pitchFamily="2" charset="-78"/>
                <a:cs typeface="Alexandria SemiBold" pitchFamily="2" charset="-78"/>
              </a:rPr>
              <a:t>العالم تحولات هائلة في مجال الذكاء </a:t>
            </a:r>
            <a:r>
              <a:rPr lang="ar-SA" dirty="0" smtClean="0">
                <a:latin typeface="Alexandria SemiBold" pitchFamily="2" charset="-78"/>
                <a:cs typeface="Alexandria SemiBold" pitchFamily="2" charset="-78"/>
              </a:rPr>
              <a:t>الاصطناعي</a:t>
            </a:r>
            <a:r>
              <a:rPr lang="en-US" dirty="0">
                <a:latin typeface="Alexandria SemiBold" pitchFamily="2" charset="-78"/>
                <a:cs typeface="Alexandria SemiBold" pitchFamily="2" charset="-78"/>
              </a:rPr>
              <a:t>Artificial Intelligence (AI)</a:t>
            </a:r>
            <a:r>
              <a:rPr lang="ar-SA" dirty="0" smtClean="0">
                <a:latin typeface="Alexandria SemiBold" pitchFamily="2" charset="-78"/>
                <a:cs typeface="Alexandria SemiBold" pitchFamily="2" charset="-78"/>
              </a:rPr>
              <a:t> الذي        </a:t>
            </a:r>
            <a:r>
              <a:rPr lang="ar-SA" dirty="0">
                <a:latin typeface="Alexandria SemiBold" pitchFamily="2" charset="-78"/>
                <a:cs typeface="Alexandria SemiBold" pitchFamily="2" charset="-78"/>
              </a:rPr>
              <a:t>أصبح واقعًا يُلامس </a:t>
            </a:r>
            <a:r>
              <a:rPr lang="ar-SA" dirty="0" smtClean="0">
                <a:latin typeface="Alexandria SemiBold" pitchFamily="2" charset="-78"/>
                <a:cs typeface="Alexandria SemiBold" pitchFamily="2" charset="-78"/>
              </a:rPr>
              <a:t>حياتنا اليومية</a:t>
            </a:r>
            <a:r>
              <a:rPr lang="ar-SA" dirty="0">
                <a:latin typeface="Alexandria SemiBold" pitchFamily="2" charset="-78"/>
                <a:cs typeface="Alexandria SemiBold" pitchFamily="2" charset="-78"/>
              </a:rPr>
              <a:t>، ويترك تأثيراته على مختلف القطاعات، ومن بينها قطاع الإعلام، </a:t>
            </a:r>
            <a:r>
              <a:rPr lang="ar-SA" dirty="0" smtClean="0">
                <a:latin typeface="Alexandria SemiBold" pitchFamily="2" charset="-78"/>
                <a:cs typeface="Alexandria SemiBold" pitchFamily="2" charset="-78"/>
              </a:rPr>
              <a:t>واضعاً </a:t>
            </a:r>
            <a:r>
              <a:rPr lang="ar-SA" dirty="0">
                <a:latin typeface="Alexandria SemiBold" pitchFamily="2" charset="-78"/>
                <a:cs typeface="Alexandria SemiBold" pitchFamily="2" charset="-78"/>
              </a:rPr>
              <a:t>الصحفيين أمام تحديات جديدة عليهم مواكبتها، لتحسين كفاءتهم في تقديم المعلومات والتواصل مع الجمهور ومواكبة كل جديد، في عصر تكنولوجي يتطور بسرعة فائقة.</a:t>
            </a:r>
          </a:p>
          <a:p>
            <a:pPr marL="115888" algn="r" rtl="1">
              <a:lnSpc>
                <a:spcPct val="150000"/>
              </a:lnSpc>
            </a:pP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   يُعرف </a:t>
            </a:r>
            <a:r>
              <a:rPr lang="ar-SA" dirty="0" smtClean="0">
                <a:solidFill>
                  <a:srgbClr val="C00000"/>
                </a:solidFill>
                <a:latin typeface="Alexandria SemiBold" pitchFamily="2" charset="-78"/>
                <a:cs typeface="Alexandria SemiBold" pitchFamily="2" charset="-78"/>
              </a:rPr>
              <a:t>الذكاء الاصطناعي </a:t>
            </a:r>
            <a:r>
              <a:rPr lang="ar-SA" dirty="0" smtClean="0">
                <a:latin typeface="Alexandria SemiBold" pitchFamily="2" charset="-78"/>
                <a:cs typeface="Alexandria SemiBold" pitchFamily="2" charset="-78"/>
              </a:rPr>
              <a:t>بأنه استخدام أنظمة الكمبيوتر لمحاكاة العمليات العقلية البشرية مثل توليد الأفكار وتحليلها. ويهدف </a:t>
            </a:r>
            <a:r>
              <a:rPr lang="ar-SA" dirty="0">
                <a:latin typeface="Alexandria SemiBold" pitchFamily="2" charset="-78"/>
                <a:cs typeface="Alexandria SemiBold" pitchFamily="2" charset="-78"/>
              </a:rPr>
              <a:t>إلى تطوير أنظمة وآلات ذكية قادرة على أداء مهام وحل مشكلات بطريقة مشابهة للذكاء البشري </a:t>
            </a:r>
            <a:r>
              <a:rPr lang="ar-SA" dirty="0" smtClean="0">
                <a:latin typeface="Alexandria SemiBold" pitchFamily="2" charset="-78"/>
                <a:cs typeface="Alexandria SemiBold" pitchFamily="2" charset="-78"/>
              </a:rPr>
              <a:t>. أما</a:t>
            </a:r>
            <a:r>
              <a:rPr lang="ar-SA" dirty="0" smtClean="0">
                <a:solidFill>
                  <a:schemeClr val="accent1"/>
                </a:solidFill>
                <a:latin typeface="Alexandria SemiBold" pitchFamily="2" charset="-78"/>
                <a:cs typeface="Alexandria SemiBold" pitchFamily="2" charset="-78"/>
              </a:rPr>
              <a:t> </a:t>
            </a:r>
            <a:r>
              <a:rPr lang="ar-SA" dirty="0" smtClean="0">
                <a:solidFill>
                  <a:srgbClr val="C00000"/>
                </a:solidFill>
                <a:latin typeface="Alexandria SemiBold" pitchFamily="2" charset="-78"/>
                <a:cs typeface="Alexandria SemiBold" pitchFamily="2" charset="-78"/>
              </a:rPr>
              <a:t>تطبيقات الذكاء الاصطناعي </a:t>
            </a:r>
            <a:r>
              <a:rPr lang="ar-SA" dirty="0" smtClean="0">
                <a:latin typeface="Alexandria SemiBold" pitchFamily="2" charset="-78"/>
                <a:cs typeface="Alexandria SemiBold" pitchFamily="2" charset="-78"/>
              </a:rPr>
              <a:t>فهي برنامج كمبيوتر مستوحي من العقل البشري، ويتكون من عقد مترابطة في طبقات،</a:t>
            </a: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تتلقي هذه العقد بيانات الإدخال التي يتم معالجتها بشكل أكبر عبر الشبكة، ويتم التحكم في هذه العملية من خلال </a:t>
            </a:r>
            <a:r>
              <a:rPr lang="ar-SA" dirty="0">
                <a:latin typeface="Alexandria SemiBold" pitchFamily="2" charset="-78"/>
                <a:cs typeface="Alexandria SemiBold" pitchFamily="2" charset="-78"/>
              </a:rPr>
              <a:t>خوارزميات تضبط تمرير البيانات بين العقد بحيث تتعرف الشبكة على المشكلة وحلها</a:t>
            </a:r>
            <a:r>
              <a:rPr lang="ar-SA" dirty="0" smtClean="0">
                <a:latin typeface="Alexandria SemiBold" pitchFamily="2" charset="-78"/>
                <a:cs typeface="Alexandria SemiBold" pitchFamily="2" charset="-78"/>
              </a:rPr>
              <a:t>. لذا أنظمة </a:t>
            </a:r>
            <a:r>
              <a:rPr lang="ar-SA" dirty="0">
                <a:latin typeface="Alexandria SemiBold" pitchFamily="2" charset="-78"/>
                <a:cs typeface="Alexandria SemiBold" pitchFamily="2" charset="-78"/>
              </a:rPr>
              <a:t>الذكاء الاصطناعي </a:t>
            </a:r>
            <a:r>
              <a:rPr lang="en-US" dirty="0">
                <a:latin typeface="Alexandria SemiBold" pitchFamily="2" charset="-78"/>
                <a:cs typeface="Alexandria SemiBold" pitchFamily="2" charset="-78"/>
              </a:rPr>
              <a:t>AI</a:t>
            </a:r>
            <a:r>
              <a:rPr lang="ar-SA" dirty="0">
                <a:latin typeface="Alexandria SemiBold" pitchFamily="2" charset="-78"/>
                <a:cs typeface="Alexandria SemiBold" pitchFamily="2" charset="-78"/>
              </a:rPr>
              <a:t> لا </a:t>
            </a:r>
            <a:r>
              <a:rPr lang="ar-SA" dirty="0" smtClean="0">
                <a:latin typeface="Alexandria SemiBold" pitchFamily="2" charset="-78"/>
                <a:cs typeface="Alexandria SemiBold" pitchFamily="2" charset="-78"/>
              </a:rPr>
              <a:t>تملك </a:t>
            </a:r>
            <a:r>
              <a:rPr lang="ar-SA" dirty="0">
                <a:latin typeface="Alexandria SemiBold" pitchFamily="2" charset="-78"/>
                <a:cs typeface="Alexandria SemiBold" pitchFamily="2" charset="-78"/>
              </a:rPr>
              <a:t>أي طريقة للتعلم سوى البيانات التي يتم تغذيتها ؛ أي أنها مُقيدة بالبيانات التي تم </a:t>
            </a:r>
            <a:r>
              <a:rPr lang="ar-SA" dirty="0" smtClean="0">
                <a:latin typeface="Alexandria SemiBold" pitchFamily="2" charset="-78"/>
                <a:cs typeface="Alexandria SemiBold" pitchFamily="2" charset="-78"/>
              </a:rPr>
              <a:t>استخدامها.</a:t>
            </a:r>
            <a:endParaRPr lang="ar-SA" dirty="0">
              <a:latin typeface="Alexandria SemiBold" pitchFamily="2" charset="-78"/>
              <a:cs typeface="Alexandria SemiBold" pitchFamily="2" charset="-78"/>
            </a:endParaRPr>
          </a:p>
        </p:txBody>
      </p:sp>
      <p:pic>
        <p:nvPicPr>
          <p:cNvPr id="8" name="Picture 7"/>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l="38771" t="56271" r="36822" b="1695"/>
          <a:stretch/>
        </p:blipFill>
        <p:spPr>
          <a:xfrm>
            <a:off x="0" y="5606198"/>
            <a:ext cx="1292182" cy="1251802"/>
          </a:xfrm>
          <a:prstGeom prst="rect">
            <a:avLst/>
          </a:prstGeom>
        </p:spPr>
      </p:pic>
    </p:spTree>
    <p:extLst>
      <p:ext uri="{BB962C8B-B14F-4D97-AF65-F5344CB8AC3E}">
        <p14:creationId xmlns:p14="http://schemas.microsoft.com/office/powerpoint/2010/main" val="26248458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590399" y="1501594"/>
            <a:ext cx="9258415" cy="46718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SA" dirty="0">
              <a:solidFill>
                <a:schemeClr val="accent1">
                  <a:lumMod val="75000"/>
                </a:schemeClr>
              </a:solidFill>
              <a:latin typeface="Alexandria SemiBold" pitchFamily="2" charset="-78"/>
              <a:cs typeface="Alexandria SemiBold" pitchFamily="2" charset="-78"/>
            </a:endParaRPr>
          </a:p>
        </p:txBody>
      </p:sp>
      <p:pic>
        <p:nvPicPr>
          <p:cNvPr id="8" name="Picture 7"/>
          <p:cNvPicPr>
            <a:picLocks noChangeAspect="1"/>
          </p:cNvPicPr>
          <p:nvPr/>
        </p:nvPicPr>
        <p:blipFill rotWithShape="1">
          <a:blip r:embed="rId2">
            <a:extLst>
              <a:ext uri="{28A0092B-C50C-407E-A947-70E740481C1C}">
                <a14:useLocalDpi xmlns:a14="http://schemas.microsoft.com/office/drawing/2010/main" val="0"/>
              </a:ext>
            </a:extLst>
          </a:blip>
          <a:srcRect l="8040" t="5701" r="6598" b="11843"/>
          <a:stretch/>
        </p:blipFill>
        <p:spPr>
          <a:xfrm>
            <a:off x="1896848" y="1560389"/>
            <a:ext cx="8432113" cy="4370523"/>
          </a:xfrm>
          <a:prstGeom prst="rect">
            <a:avLst/>
          </a:prstGeom>
        </p:spPr>
      </p:pic>
      <p:sp>
        <p:nvSpPr>
          <p:cNvPr id="5" name="Rectangle 4">
            <a:extLst>
              <a:ext uri="{FF2B5EF4-FFF2-40B4-BE49-F238E27FC236}">
                <a16:creationId xmlns:a16="http://schemas.microsoft.com/office/drawing/2014/main" id="{3985EAE6-BFA6-766D-A032-077E4DCB399E}"/>
              </a:ext>
            </a:extLst>
          </p:cNvPr>
          <p:cNvSpPr/>
          <p:nvPr/>
        </p:nvSpPr>
        <p:spPr>
          <a:xfrm>
            <a:off x="797167"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842" y="886401"/>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58139" y="111103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F9A80F9F-74DB-1D57-04E8-E20E92A09B0A}"/>
              </a:ext>
            </a:extLst>
          </p:cNvPr>
          <p:cNvSpPr txBox="1"/>
          <p:nvPr/>
        </p:nvSpPr>
        <p:spPr>
          <a:xfrm>
            <a:off x="1896849" y="954748"/>
            <a:ext cx="6067280" cy="501932"/>
          </a:xfrm>
          <a:prstGeom prst="rect">
            <a:avLst/>
          </a:prstGeom>
          <a:noFill/>
          <a:effectLst>
            <a:reflection stA="45000" endPos="0" dir="5400000" sy="-100000" algn="bl" rotWithShape="0"/>
          </a:effectLst>
        </p:spPr>
        <p:txBody>
          <a:bodyPr wrap="square" rtlCol="0">
            <a:spAutoFit/>
          </a:bodyPr>
          <a:lstStyle/>
          <a:p>
            <a:pPr marL="115888" algn="r" rtl="1">
              <a:lnSpc>
                <a:spcPct val="150000"/>
              </a:lnSpc>
            </a:pPr>
            <a:r>
              <a:rPr lang="ar-SA" sz="2000" dirty="0" smtClean="0">
                <a:solidFill>
                  <a:srgbClr val="C00000"/>
                </a:solidFill>
                <a:latin typeface="Alexandria SemiBold" pitchFamily="2" charset="-78"/>
                <a:cs typeface="Alexandria SemiBold" pitchFamily="2" charset="-78"/>
              </a:rPr>
              <a:t>استخدام </a:t>
            </a:r>
            <a:r>
              <a:rPr lang="ar-SA" sz="2000" dirty="0">
                <a:solidFill>
                  <a:srgbClr val="C00000"/>
                </a:solidFill>
                <a:latin typeface="Alexandria SemiBold" pitchFamily="2" charset="-78"/>
                <a:cs typeface="Alexandria SemiBold" pitchFamily="2" charset="-78"/>
              </a:rPr>
              <a:t>الذكاء الاصطناعي في </a:t>
            </a:r>
            <a:r>
              <a:rPr lang="ar-SA" sz="2000" dirty="0" smtClean="0">
                <a:solidFill>
                  <a:srgbClr val="C00000"/>
                </a:solidFill>
                <a:latin typeface="Alexandria SemiBold" pitchFamily="2" charset="-78"/>
                <a:cs typeface="Alexandria SemiBold" pitchFamily="2" charset="-78"/>
              </a:rPr>
              <a:t>الكتابة</a:t>
            </a:r>
            <a:endParaRPr lang="ar-SA" sz="2000" dirty="0">
              <a:solidFill>
                <a:srgbClr val="C00000"/>
              </a:solidFill>
              <a:latin typeface="Alexandria SemiBold" pitchFamily="2" charset="-78"/>
              <a:cs typeface="Alexandria SemiBold" pitchFamily="2" charset="-78"/>
            </a:endParaRPr>
          </a:p>
        </p:txBody>
      </p:sp>
      <p:pic>
        <p:nvPicPr>
          <p:cNvPr id="13" name="Picture 12"/>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l="38771" t="56271" r="36822" b="1695"/>
          <a:stretch/>
        </p:blipFill>
        <p:spPr>
          <a:xfrm>
            <a:off x="105478" y="5063969"/>
            <a:ext cx="1791370" cy="1735391"/>
          </a:xfrm>
          <a:prstGeom prst="rect">
            <a:avLst/>
          </a:prstGeom>
        </p:spPr>
      </p:pic>
    </p:spTree>
    <p:extLst>
      <p:ext uri="{BB962C8B-B14F-4D97-AF65-F5344CB8AC3E}">
        <p14:creationId xmlns:p14="http://schemas.microsoft.com/office/powerpoint/2010/main" val="38454850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86358" y="1501594"/>
            <a:ext cx="9748436" cy="47597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SA" dirty="0">
              <a:solidFill>
                <a:schemeClr val="accent1">
                  <a:lumMod val="75000"/>
                </a:schemeClr>
              </a:solidFill>
              <a:latin typeface="Alexandria SemiBold" pitchFamily="2" charset="-78"/>
              <a:cs typeface="Alexandria SemiBold"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97167"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842" y="886401"/>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58139" y="111103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F9A80F9F-74DB-1D57-04E8-E20E92A09B0A}"/>
              </a:ext>
            </a:extLst>
          </p:cNvPr>
          <p:cNvSpPr txBox="1"/>
          <p:nvPr/>
        </p:nvSpPr>
        <p:spPr>
          <a:xfrm>
            <a:off x="1896849" y="954748"/>
            <a:ext cx="5061890" cy="553998"/>
          </a:xfrm>
          <a:prstGeom prst="rect">
            <a:avLst/>
          </a:prstGeom>
          <a:noFill/>
          <a:effectLst>
            <a:reflection stA="45000" endPos="0" dir="5400000" sy="-100000" algn="bl" rotWithShape="0"/>
          </a:effectLst>
        </p:spPr>
        <p:txBody>
          <a:bodyPr wrap="square" rtlCol="0">
            <a:spAutoFit/>
          </a:bodyPr>
          <a:lstStyle/>
          <a:p>
            <a:pPr marL="115888" algn="r" rtl="1">
              <a:lnSpc>
                <a:spcPct val="150000"/>
              </a:lnSpc>
            </a:pPr>
            <a:r>
              <a:rPr lang="ar-SA" sz="2000" dirty="0" smtClean="0">
                <a:solidFill>
                  <a:srgbClr val="C00000"/>
                </a:solidFill>
                <a:latin typeface="Alexandria SemiBold" pitchFamily="2" charset="-78"/>
                <a:cs typeface="Alexandria SemiBold" pitchFamily="2" charset="-78"/>
              </a:rPr>
              <a:t>استخدام </a:t>
            </a:r>
            <a:r>
              <a:rPr lang="ar-SA" sz="2000" dirty="0">
                <a:solidFill>
                  <a:srgbClr val="C00000"/>
                </a:solidFill>
                <a:latin typeface="Alexandria SemiBold" pitchFamily="2" charset="-78"/>
                <a:cs typeface="Alexandria SemiBold" pitchFamily="2" charset="-78"/>
              </a:rPr>
              <a:t>الذكاء الاصطناعي في </a:t>
            </a:r>
            <a:r>
              <a:rPr lang="ar-SA" sz="2000" dirty="0" smtClean="0">
                <a:solidFill>
                  <a:srgbClr val="C00000"/>
                </a:solidFill>
                <a:latin typeface="Alexandria SemiBold" pitchFamily="2" charset="-78"/>
                <a:cs typeface="Alexandria SemiBold" pitchFamily="2" charset="-78"/>
              </a:rPr>
              <a:t>الكتابة</a:t>
            </a:r>
            <a:endParaRPr lang="ar-SA" sz="2000" dirty="0">
              <a:solidFill>
                <a:srgbClr val="C00000"/>
              </a:solidFill>
              <a:latin typeface="Alexandria SemiBold" pitchFamily="2" charset="-78"/>
              <a:cs typeface="Alexandria SemiBold" pitchFamily="2" charset="-78"/>
            </a:endParaRPr>
          </a:p>
        </p:txBody>
      </p:sp>
      <p:sp>
        <p:nvSpPr>
          <p:cNvPr id="12" name="TextBox 11">
            <a:extLst>
              <a:ext uri="{FF2B5EF4-FFF2-40B4-BE49-F238E27FC236}">
                <a16:creationId xmlns:a16="http://schemas.microsoft.com/office/drawing/2014/main" id="{F9A80F9F-74DB-1D57-04E8-E20E92A09B0A}"/>
              </a:ext>
            </a:extLst>
          </p:cNvPr>
          <p:cNvSpPr txBox="1"/>
          <p:nvPr/>
        </p:nvSpPr>
        <p:spPr>
          <a:xfrm>
            <a:off x="1286358" y="1569941"/>
            <a:ext cx="9639947" cy="4708981"/>
          </a:xfrm>
          <a:prstGeom prst="rect">
            <a:avLst/>
          </a:prstGeom>
          <a:noFill/>
          <a:effectLst>
            <a:reflection stA="45000" endPos="0" dir="5400000" sy="-100000" algn="bl" rotWithShape="0"/>
          </a:effectLst>
        </p:spPr>
        <p:txBody>
          <a:bodyPr wrap="square" rtlCol="0">
            <a:spAutoFit/>
          </a:bodyPr>
          <a:lstStyle/>
          <a:p>
            <a:pPr marL="341313" indent="-341313" algn="r" rtl="1">
              <a:lnSpc>
                <a:spcPct val="150000"/>
              </a:lnSpc>
              <a:buFont typeface="+mj-lt"/>
              <a:buAutoNum type="arabicPeriod"/>
            </a:pPr>
            <a:r>
              <a:rPr lang="ar-SA" sz="2000" dirty="0" smtClean="0">
                <a:solidFill>
                  <a:schemeClr val="accent1"/>
                </a:solidFill>
                <a:latin typeface="Alexandria SemiBold" pitchFamily="2" charset="-78"/>
                <a:cs typeface="Alexandria SemiBold" pitchFamily="2" charset="-78"/>
              </a:rPr>
              <a:t>توليد </a:t>
            </a:r>
            <a:r>
              <a:rPr lang="ar-SA" sz="2000" dirty="0">
                <a:solidFill>
                  <a:schemeClr val="accent1"/>
                </a:solidFill>
                <a:latin typeface="Alexandria SemiBold" pitchFamily="2" charset="-78"/>
                <a:cs typeface="Alexandria SemiBold" pitchFamily="2" charset="-78"/>
              </a:rPr>
              <a:t>الأفكار</a:t>
            </a: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 يُعد الذكاء الاصطناعي </a:t>
            </a:r>
            <a:r>
              <a:rPr lang="ar-SA" dirty="0">
                <a:latin typeface="Alexandria SemiBold" pitchFamily="2" charset="-78"/>
                <a:cs typeface="Alexandria SemiBold" pitchFamily="2" charset="-78"/>
              </a:rPr>
              <a:t>أداة قوية لتوليد </a:t>
            </a:r>
            <a:r>
              <a:rPr lang="ar-SA" dirty="0" smtClean="0">
                <a:latin typeface="Alexandria SemiBold" pitchFamily="2" charset="-78"/>
                <a:cs typeface="Alexandria SemiBold" pitchFamily="2" charset="-78"/>
              </a:rPr>
              <a:t>وإنتاج الأفكار للمقالات        وموضوعات البودكاست ، </a:t>
            </a:r>
            <a:r>
              <a:rPr lang="ar-SA" dirty="0">
                <a:latin typeface="Alexandria SemiBold" pitchFamily="2" charset="-78"/>
                <a:cs typeface="Alexandria SemiBold" pitchFamily="2" charset="-78"/>
              </a:rPr>
              <a:t>ولكن </a:t>
            </a:r>
            <a:r>
              <a:rPr lang="ar-SA" dirty="0" smtClean="0">
                <a:latin typeface="Alexandria SemiBold" pitchFamily="2" charset="-78"/>
                <a:cs typeface="Alexandria SemiBold" pitchFamily="2" charset="-78"/>
              </a:rPr>
              <a:t>يجب استخدامه </a:t>
            </a:r>
            <a:r>
              <a:rPr lang="ar-SA" dirty="0">
                <a:latin typeface="Alexandria SemiBold" pitchFamily="2" charset="-78"/>
                <a:cs typeface="Alexandria SemiBold" pitchFamily="2" charset="-78"/>
              </a:rPr>
              <a:t>بعناية لضمان تحقيق أفضل النتائج </a:t>
            </a:r>
            <a:r>
              <a:rPr lang="ar-SA" dirty="0" smtClean="0">
                <a:latin typeface="Alexandria SemiBold" pitchFamily="2" charset="-78"/>
                <a:cs typeface="Alexandria SemiBold" pitchFamily="2" charset="-78"/>
              </a:rPr>
              <a:t>. فمن خلاله نستطيع تحقيق ما يلي:</a:t>
            </a:r>
            <a:endParaRPr lang="ar-SA" dirty="0">
              <a:latin typeface="Alexandria SemiBold" pitchFamily="2" charset="-78"/>
              <a:cs typeface="Alexandria SemiBold" pitchFamily="2" charset="-78"/>
            </a:endParaRPr>
          </a:p>
          <a:p>
            <a:pPr marL="806450" indent="-342900" algn="r" rtl="1" fontAlgn="t">
              <a:lnSpc>
                <a:spcPct val="150000"/>
              </a:lnSpc>
              <a:buFont typeface="Arial" panose="020B0604020202020204" pitchFamily="34" charset="0"/>
              <a:buChar char="•"/>
            </a:pPr>
            <a:r>
              <a:rPr lang="ar-SA" dirty="0" smtClean="0">
                <a:latin typeface="Alexandria SemiBold" pitchFamily="2" charset="-78"/>
                <a:cs typeface="Alexandria SemiBold" pitchFamily="2" charset="-78"/>
              </a:rPr>
              <a:t>القدرة </a:t>
            </a:r>
            <a:r>
              <a:rPr lang="ar-SA" dirty="0">
                <a:latin typeface="Alexandria SemiBold" pitchFamily="2" charset="-78"/>
                <a:cs typeface="Alexandria SemiBold" pitchFamily="2" charset="-78"/>
              </a:rPr>
              <a:t>على معالجة كميات هائلة من المعلومات والبيانات بسرعة وكفاءة عالية، مما يمكن من استكشاف عدد أكبر من الاحتمالات والأفكار </a:t>
            </a:r>
            <a:r>
              <a:rPr lang="ar-SA" dirty="0" smtClean="0">
                <a:latin typeface="Alexandria SemiBold" pitchFamily="2" charset="-78"/>
                <a:cs typeface="Alexandria SemiBold" pitchFamily="2" charset="-78"/>
              </a:rPr>
              <a:t>المحتملة؛ مما يسمح </a:t>
            </a:r>
            <a:r>
              <a:rPr lang="ar-SA" dirty="0">
                <a:latin typeface="Alexandria SemiBold" pitchFamily="2" charset="-78"/>
                <a:cs typeface="Alexandria SemiBold" pitchFamily="2" charset="-78"/>
              </a:rPr>
              <a:t>بتوليد أفكار أكثر تطوراً مع الوقت.</a:t>
            </a:r>
          </a:p>
          <a:p>
            <a:pPr marL="806450" indent="-342900" algn="r" rtl="1" fontAlgn="t">
              <a:lnSpc>
                <a:spcPct val="150000"/>
              </a:lnSpc>
              <a:buFont typeface="Arial" panose="020B0604020202020204" pitchFamily="34" charset="0"/>
              <a:buChar char="•"/>
            </a:pPr>
            <a:r>
              <a:rPr lang="ar-SA" dirty="0">
                <a:latin typeface="Alexandria SemiBold" pitchFamily="2" charset="-78"/>
                <a:cs typeface="Alexandria SemiBold" pitchFamily="2" charset="-78"/>
              </a:rPr>
              <a:t>القدرة على الربط بين مفاهيم مختلفة بطرق جديدة وفريدة، مما قد يؤدي إلى ظهور أفكار مبتكرة </a:t>
            </a:r>
            <a:r>
              <a:rPr lang="ar-SA" dirty="0" smtClean="0">
                <a:latin typeface="Alexandria SemiBold" pitchFamily="2" charset="-78"/>
                <a:cs typeface="Alexandria SemiBold" pitchFamily="2" charset="-78"/>
              </a:rPr>
              <a:t>وإبداعية.</a:t>
            </a:r>
          </a:p>
          <a:p>
            <a:pPr marL="806450" indent="-342900" algn="r" rtl="1" fontAlgn="t">
              <a:lnSpc>
                <a:spcPct val="150000"/>
              </a:lnSpc>
              <a:buFont typeface="Arial" panose="020B0604020202020204" pitchFamily="34" charset="0"/>
              <a:buChar char="•"/>
            </a:pPr>
            <a:r>
              <a:rPr lang="ar-SA" dirty="0" smtClean="0">
                <a:latin typeface="Alexandria SemiBold" pitchFamily="2" charset="-78"/>
                <a:cs typeface="Alexandria SemiBold" pitchFamily="2" charset="-78"/>
              </a:rPr>
              <a:t>الموضوعية </a:t>
            </a:r>
            <a:r>
              <a:rPr lang="ar-SA" dirty="0">
                <a:latin typeface="Alexandria SemiBold" pitchFamily="2" charset="-78"/>
                <a:cs typeface="Alexandria SemiBold" pitchFamily="2" charset="-78"/>
              </a:rPr>
              <a:t>والحياد في عملية توليد الأفكار، بعيداً عن التحيزات الشخصية البشرية</a:t>
            </a:r>
            <a:r>
              <a:rPr lang="ar-SA" dirty="0" smtClean="0">
                <a:latin typeface="Alexandria SemiBold" pitchFamily="2" charset="-78"/>
                <a:cs typeface="Alexandria SemiBold" pitchFamily="2" charset="-78"/>
              </a:rPr>
              <a:t>.</a:t>
            </a:r>
          </a:p>
          <a:p>
            <a:pPr algn="r" rtl="1">
              <a:lnSpc>
                <a:spcPct val="150000"/>
              </a:lnSpc>
            </a:pPr>
            <a:r>
              <a:rPr lang="ar-SA" dirty="0" smtClean="0">
                <a:latin typeface="Alexandria SemiBold" pitchFamily="2" charset="-78"/>
                <a:cs typeface="Alexandria SemiBold" pitchFamily="2" charset="-78"/>
              </a:rPr>
              <a:t>    بشكل </a:t>
            </a:r>
            <a:r>
              <a:rPr lang="ar-SA" dirty="0">
                <a:latin typeface="Alexandria SemiBold" pitchFamily="2" charset="-78"/>
                <a:cs typeface="Alexandria SemiBold" pitchFamily="2" charset="-78"/>
              </a:rPr>
              <a:t>عام، يجب مراجعة وتقييم الأفكار المنتجة  لضمان أن الأفكار المنتجة تكون مفيدة وأخلاقية وتتناسب مع السياق </a:t>
            </a:r>
            <a:r>
              <a:rPr lang="ar-SA" dirty="0" smtClean="0">
                <a:latin typeface="Alexandria SemiBold" pitchFamily="2" charset="-78"/>
                <a:cs typeface="Alexandria SemiBold" pitchFamily="2" charset="-78"/>
              </a:rPr>
              <a:t>المحدد .</a:t>
            </a:r>
            <a:endParaRPr lang="ar-SA" dirty="0">
              <a:latin typeface="Alexandria SemiBold" pitchFamily="2" charset="-78"/>
              <a:cs typeface="Alexandria SemiBold" pitchFamily="2" charset="-78"/>
            </a:endParaRPr>
          </a:p>
        </p:txBody>
      </p:sp>
      <p:pic>
        <p:nvPicPr>
          <p:cNvPr id="11" name="Picture 10"/>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l="38771" t="56271" r="36822" b="1695"/>
          <a:stretch/>
        </p:blipFill>
        <p:spPr>
          <a:xfrm>
            <a:off x="0" y="5606198"/>
            <a:ext cx="1292182" cy="1251802"/>
          </a:xfrm>
          <a:prstGeom prst="rect">
            <a:avLst/>
          </a:prstGeom>
        </p:spPr>
      </p:pic>
      <p:pic>
        <p:nvPicPr>
          <p:cNvPr id="8" name="Picture 7"/>
          <p:cNvPicPr>
            <a:picLocks noChangeAspect="1"/>
          </p:cNvPicPr>
          <p:nvPr/>
        </p:nvPicPr>
        <p:blipFill rotWithShape="1">
          <a:blip r:embed="rId4">
            <a:extLst>
              <a:ext uri="{28A0092B-C50C-407E-A947-70E740481C1C}">
                <a14:useLocalDpi xmlns:a14="http://schemas.microsoft.com/office/drawing/2010/main" val="0"/>
              </a:ext>
            </a:extLst>
          </a:blip>
          <a:srcRect t="72542" r="76610"/>
          <a:stretch/>
        </p:blipFill>
        <p:spPr>
          <a:xfrm flipH="1">
            <a:off x="1206" y="2781866"/>
            <a:ext cx="1448860" cy="1371680"/>
          </a:xfrm>
          <a:prstGeom prst="rect">
            <a:avLst/>
          </a:prstGeom>
        </p:spPr>
      </p:pic>
    </p:spTree>
    <p:extLst>
      <p:ext uri="{BB962C8B-B14F-4D97-AF65-F5344CB8AC3E}">
        <p14:creationId xmlns:p14="http://schemas.microsoft.com/office/powerpoint/2010/main" val="2655618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735811" y="1501594"/>
            <a:ext cx="9159498" cy="47773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SA" dirty="0">
              <a:solidFill>
                <a:schemeClr val="accent1">
                  <a:lumMod val="75000"/>
                </a:schemeClr>
              </a:solidFill>
              <a:latin typeface="Alexandria SemiBold" pitchFamily="2" charset="-78"/>
              <a:cs typeface="Alexandria SemiBold"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97167"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842" y="886401"/>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58139" y="111103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F9A80F9F-74DB-1D57-04E8-E20E92A09B0A}"/>
              </a:ext>
            </a:extLst>
          </p:cNvPr>
          <p:cNvSpPr txBox="1"/>
          <p:nvPr/>
        </p:nvSpPr>
        <p:spPr>
          <a:xfrm>
            <a:off x="1590400" y="1569941"/>
            <a:ext cx="9134427" cy="4293483"/>
          </a:xfrm>
          <a:prstGeom prst="rect">
            <a:avLst/>
          </a:prstGeom>
          <a:noFill/>
          <a:effectLst>
            <a:reflection stA="45000" endPos="0" dir="5400000" sy="-100000" algn="bl" rotWithShape="0"/>
          </a:effectLst>
        </p:spPr>
        <p:txBody>
          <a:bodyPr wrap="square" rtlCol="0">
            <a:spAutoFit/>
          </a:bodyPr>
          <a:lstStyle/>
          <a:p>
            <a:pPr marL="457200" indent="-457200" algn="r" rtl="1" fontAlgn="t">
              <a:lnSpc>
                <a:spcPct val="150000"/>
              </a:lnSpc>
              <a:buFont typeface="+mj-lt"/>
              <a:buAutoNum type="arabicPeriod" startAt="2"/>
            </a:pPr>
            <a:r>
              <a:rPr lang="ar-SA" sz="2000" dirty="0" smtClean="0">
                <a:solidFill>
                  <a:schemeClr val="accent1"/>
                </a:solidFill>
                <a:latin typeface="Alexandria SemiBold" pitchFamily="2" charset="-78"/>
                <a:cs typeface="Alexandria SemiBold" pitchFamily="2" charset="-78"/>
              </a:rPr>
              <a:t>البحث عن المعلومات</a:t>
            </a:r>
            <a:r>
              <a:rPr lang="ar-SA" dirty="0" smtClean="0">
                <a:latin typeface="Alexandria SemiBold" pitchFamily="2" charset="-78"/>
                <a:cs typeface="Alexandria SemiBold" pitchFamily="2" charset="-78"/>
              </a:rPr>
              <a:t>: يتم استخدام </a:t>
            </a:r>
            <a:r>
              <a:rPr lang="ar-SA" dirty="0">
                <a:latin typeface="Alexandria SemiBold" pitchFamily="2" charset="-78"/>
                <a:cs typeface="Alexandria SemiBold" pitchFamily="2" charset="-78"/>
              </a:rPr>
              <a:t>الذكاء الاصطناعي في البحث عن </a:t>
            </a:r>
            <a:r>
              <a:rPr lang="ar-SA" dirty="0" smtClean="0">
                <a:latin typeface="Alexandria SemiBold" pitchFamily="2" charset="-78"/>
                <a:cs typeface="Alexandria SemiBold" pitchFamily="2" charset="-78"/>
              </a:rPr>
              <a:t>   المعلومات </a:t>
            </a:r>
            <a:r>
              <a:rPr lang="ar-SA" dirty="0">
                <a:latin typeface="Alexandria SemiBold" pitchFamily="2" charset="-78"/>
                <a:cs typeface="Alexandria SemiBold" pitchFamily="2" charset="-78"/>
              </a:rPr>
              <a:t>والحقائق </a:t>
            </a:r>
            <a:r>
              <a:rPr lang="ar-SA" dirty="0" smtClean="0">
                <a:latin typeface="Alexandria SemiBold" pitchFamily="2" charset="-78"/>
                <a:cs typeface="Alexandria SemiBold" pitchFamily="2" charset="-78"/>
              </a:rPr>
              <a:t>والأدلة ذات </a:t>
            </a:r>
            <a:r>
              <a:rPr lang="ar-SA" dirty="0">
                <a:latin typeface="Alexandria SemiBold" pitchFamily="2" charset="-78"/>
                <a:cs typeface="Alexandria SemiBold" pitchFamily="2" charset="-78"/>
              </a:rPr>
              <a:t>الصلة بموضوع </a:t>
            </a:r>
            <a:r>
              <a:rPr lang="ar-SA" dirty="0" smtClean="0">
                <a:latin typeface="Alexandria SemiBold" pitchFamily="2" charset="-78"/>
                <a:cs typeface="Alexandria SemiBold" pitchFamily="2" charset="-78"/>
              </a:rPr>
              <a:t>المقال. استخدام </a:t>
            </a:r>
            <a:r>
              <a:rPr lang="ar-SA" dirty="0">
                <a:latin typeface="Alexandria SemiBold" pitchFamily="2" charset="-78"/>
                <a:cs typeface="Alexandria SemiBold" pitchFamily="2" charset="-78"/>
              </a:rPr>
              <a:t>تقنيات استخراج المعلومات لتلخيص المعلومات المهمة </a:t>
            </a:r>
            <a:r>
              <a:rPr lang="ar-SA" dirty="0" smtClean="0">
                <a:latin typeface="Alexandria SemiBold" pitchFamily="2" charset="-78"/>
                <a:cs typeface="Alexandria SemiBold" pitchFamily="2" charset="-78"/>
              </a:rPr>
              <a:t>والرئيسية.</a:t>
            </a:r>
          </a:p>
          <a:p>
            <a:pPr marL="457200" indent="-457200" algn="r" rtl="1" fontAlgn="t">
              <a:lnSpc>
                <a:spcPct val="150000"/>
              </a:lnSpc>
              <a:buFont typeface="+mj-lt"/>
              <a:buAutoNum type="arabicPeriod" startAt="2"/>
            </a:pPr>
            <a:r>
              <a:rPr lang="ar-SA" dirty="0" smtClean="0">
                <a:solidFill>
                  <a:schemeClr val="accent1"/>
                </a:solidFill>
                <a:latin typeface="Alexandria SemiBold" pitchFamily="2" charset="-78"/>
                <a:cs typeface="Alexandria SemiBold" pitchFamily="2" charset="-78"/>
              </a:rPr>
              <a:t>كتابة المحتوى وتنظيمه: </a:t>
            </a:r>
          </a:p>
          <a:p>
            <a:pPr marL="852488" lvl="0" indent="-341313" algn="r" rtl="1" fontAlgn="t">
              <a:lnSpc>
                <a:spcPct val="150000"/>
              </a:lnSpc>
              <a:spcBef>
                <a:spcPct val="0"/>
              </a:spcBef>
              <a:spcAft>
                <a:spcPct val="0"/>
              </a:spcAft>
              <a:buFont typeface="Arial" panose="020B0604020202020204" pitchFamily="34" charset="0"/>
              <a:buChar char="•"/>
            </a:pPr>
            <a:r>
              <a:rPr lang="ar-SA" dirty="0" smtClean="0">
                <a:latin typeface="Alexandria SemiBold" pitchFamily="2" charset="-78"/>
                <a:cs typeface="Alexandria SemiBold" pitchFamily="2" charset="-78"/>
              </a:rPr>
              <a:t>استخدام </a:t>
            </a:r>
            <a:r>
              <a:rPr lang="ar-SA" dirty="0">
                <a:latin typeface="Alexandria SemiBold" pitchFamily="2" charset="-78"/>
                <a:cs typeface="Alexandria SemiBold" pitchFamily="2" charset="-78"/>
              </a:rPr>
              <a:t>الذكاء الاصطناعي في صياغة النص الأولي للمقال </a:t>
            </a:r>
            <a:r>
              <a:rPr lang="ar-SA" dirty="0" smtClean="0">
                <a:latin typeface="Alexandria SemiBold" pitchFamily="2" charset="-78"/>
                <a:cs typeface="Alexandria SemiBold" pitchFamily="2" charset="-78"/>
              </a:rPr>
              <a:t>.</a:t>
            </a:r>
            <a:endParaRPr lang="ar-SA" altLang="ar-SA" dirty="0">
              <a:latin typeface="Alexandria SemiBold" pitchFamily="2" charset="-78"/>
              <a:cs typeface="Alexandria SemiBold" pitchFamily="2" charset="-78"/>
            </a:endParaRPr>
          </a:p>
          <a:p>
            <a:pPr marL="852488" indent="-341313" algn="r" rtl="1" fontAlgn="t">
              <a:lnSpc>
                <a:spcPct val="150000"/>
              </a:lnSpc>
              <a:buFont typeface="Arial" panose="020B0604020202020204" pitchFamily="34" charset="0"/>
              <a:buChar char="•"/>
            </a:pPr>
            <a:r>
              <a:rPr lang="ar-SA" dirty="0">
                <a:latin typeface="Alexandria SemiBold" pitchFamily="2" charset="-78"/>
                <a:cs typeface="Alexandria SemiBold" pitchFamily="2" charset="-78"/>
              </a:rPr>
              <a:t>المساعدة في اختيار الألفاظ والجمل المناسبة لأسلوب الكتابة </a:t>
            </a:r>
            <a:r>
              <a:rPr lang="ar-SA" dirty="0" smtClean="0">
                <a:latin typeface="Alexandria SemiBold" pitchFamily="2" charset="-78"/>
                <a:cs typeface="Alexandria SemiBold" pitchFamily="2" charset="-78"/>
              </a:rPr>
              <a:t>المرغوب. </a:t>
            </a:r>
          </a:p>
          <a:p>
            <a:pPr marL="852488" indent="-341313" algn="r" rtl="1" fontAlgn="t">
              <a:lnSpc>
                <a:spcPct val="150000"/>
              </a:lnSpc>
              <a:buFont typeface="Arial" panose="020B0604020202020204" pitchFamily="34" charset="0"/>
              <a:buChar char="•"/>
            </a:pPr>
            <a:r>
              <a:rPr lang="ar-SA" dirty="0" smtClean="0">
                <a:latin typeface="Alexandria SemiBold" pitchFamily="2" charset="-78"/>
                <a:cs typeface="Alexandria SemiBold" pitchFamily="2" charset="-78"/>
              </a:rPr>
              <a:t>تنظيم </a:t>
            </a:r>
            <a:r>
              <a:rPr lang="ar-SA" dirty="0">
                <a:latin typeface="Alexandria SemiBold" pitchFamily="2" charset="-78"/>
                <a:cs typeface="Alexandria SemiBold" pitchFamily="2" charset="-78"/>
              </a:rPr>
              <a:t>الأفكار والمحتوى بطريقة منطقية </a:t>
            </a:r>
            <a:r>
              <a:rPr lang="ar-SA" dirty="0" smtClean="0">
                <a:latin typeface="Alexandria SemiBold" pitchFamily="2" charset="-78"/>
                <a:cs typeface="Alexandria SemiBold" pitchFamily="2" charset="-78"/>
              </a:rPr>
              <a:t>وسلسة</a:t>
            </a:r>
            <a:r>
              <a:rPr lang="ar-SA" altLang="ar-SA" dirty="0">
                <a:latin typeface="Alexandria SemiBold" pitchFamily="2" charset="-78"/>
                <a:cs typeface="Alexandria SemiBold" pitchFamily="2" charset="-78"/>
              </a:rPr>
              <a:t>في هيكل واضح</a:t>
            </a:r>
            <a:r>
              <a:rPr lang="ar-SA" dirty="0" smtClean="0">
                <a:latin typeface="Alexandria SemiBold" pitchFamily="2" charset="-78"/>
                <a:cs typeface="Alexandria SemiBold" pitchFamily="2" charset="-78"/>
              </a:rPr>
              <a:t>.</a:t>
            </a:r>
          </a:p>
          <a:p>
            <a:pPr marL="457200" indent="-457200" algn="r" rtl="1" fontAlgn="t">
              <a:lnSpc>
                <a:spcPct val="150000"/>
              </a:lnSpc>
              <a:buFont typeface="+mj-lt"/>
              <a:buAutoNum type="arabicPeriod" startAt="4"/>
            </a:pPr>
            <a:r>
              <a:rPr lang="ar-SA" dirty="0" smtClean="0">
                <a:solidFill>
                  <a:schemeClr val="accent1"/>
                </a:solidFill>
                <a:latin typeface="Alexandria SemiBold" pitchFamily="2" charset="-78"/>
                <a:cs typeface="Alexandria SemiBold" pitchFamily="2" charset="-78"/>
              </a:rPr>
              <a:t>التنقيح </a:t>
            </a:r>
            <a:r>
              <a:rPr lang="ar-SA" dirty="0">
                <a:solidFill>
                  <a:schemeClr val="accent1"/>
                </a:solidFill>
                <a:latin typeface="Alexandria SemiBold" pitchFamily="2" charset="-78"/>
                <a:cs typeface="Alexandria SemiBold" pitchFamily="2" charset="-78"/>
              </a:rPr>
              <a:t>والتحرير:</a:t>
            </a:r>
          </a:p>
          <a:p>
            <a:pPr marL="742950" lvl="1" indent="-285750" algn="r" rtl="1">
              <a:lnSpc>
                <a:spcPct val="150000"/>
              </a:lnSpc>
              <a:buFont typeface="Arial" panose="020B0604020202020204" pitchFamily="34" charset="0"/>
              <a:buChar char="•"/>
            </a:pPr>
            <a:r>
              <a:rPr lang="ar-SA" dirty="0">
                <a:latin typeface="Alexandria SemiBold" pitchFamily="2" charset="-78"/>
                <a:cs typeface="Alexandria SemiBold" pitchFamily="2" charset="-78"/>
              </a:rPr>
              <a:t>استخدام أدوات الذكاء الاصطناعي في تدقيق الأخطاء الإملائية والنحوية.</a:t>
            </a:r>
          </a:p>
          <a:p>
            <a:pPr marL="742950" lvl="1" indent="-285750" algn="r" rtl="1">
              <a:lnSpc>
                <a:spcPct val="150000"/>
              </a:lnSpc>
              <a:buFont typeface="Arial" panose="020B0604020202020204" pitchFamily="34" charset="0"/>
              <a:buChar char="•"/>
            </a:pPr>
            <a:r>
              <a:rPr lang="ar-SA" dirty="0">
                <a:latin typeface="Alexandria SemiBold" pitchFamily="2" charset="-78"/>
                <a:cs typeface="Alexandria SemiBold" pitchFamily="2" charset="-78"/>
              </a:rPr>
              <a:t>المساعدة في إعادة صياغة أجزاء من المقال لتحسين الجودة والوضوح</a:t>
            </a:r>
            <a:r>
              <a:rPr lang="ar-SA" dirty="0" smtClean="0">
                <a:latin typeface="Alexandria SemiBold" pitchFamily="2" charset="-78"/>
                <a:cs typeface="Alexandria SemiBold" pitchFamily="2" charset="-78"/>
              </a:rPr>
              <a:t>.</a:t>
            </a:r>
            <a:endParaRPr lang="ar-SA" dirty="0">
              <a:latin typeface="Alexandria SemiBold" pitchFamily="2" charset="-78"/>
              <a:cs typeface="Alexandria SemiBold" pitchFamily="2" charset="-78"/>
            </a:endParaRPr>
          </a:p>
        </p:txBody>
      </p:sp>
      <p:sp>
        <p:nvSpPr>
          <p:cNvPr id="11" name="TextBox 10">
            <a:extLst>
              <a:ext uri="{FF2B5EF4-FFF2-40B4-BE49-F238E27FC236}">
                <a16:creationId xmlns:a16="http://schemas.microsoft.com/office/drawing/2014/main" id="{F9A80F9F-74DB-1D57-04E8-E20E92A09B0A}"/>
              </a:ext>
            </a:extLst>
          </p:cNvPr>
          <p:cNvSpPr txBox="1"/>
          <p:nvPr/>
        </p:nvSpPr>
        <p:spPr>
          <a:xfrm>
            <a:off x="1896849" y="954748"/>
            <a:ext cx="5061890" cy="553998"/>
          </a:xfrm>
          <a:prstGeom prst="rect">
            <a:avLst/>
          </a:prstGeom>
          <a:noFill/>
          <a:effectLst>
            <a:reflection stA="45000" endPos="0" dir="5400000" sy="-100000" algn="bl" rotWithShape="0"/>
          </a:effectLst>
        </p:spPr>
        <p:txBody>
          <a:bodyPr wrap="square" rtlCol="0">
            <a:spAutoFit/>
          </a:bodyPr>
          <a:lstStyle/>
          <a:p>
            <a:pPr marL="115888" algn="r" rtl="1">
              <a:lnSpc>
                <a:spcPct val="150000"/>
              </a:lnSpc>
            </a:pPr>
            <a:r>
              <a:rPr lang="ar-SA" sz="2000" dirty="0" smtClean="0">
                <a:solidFill>
                  <a:srgbClr val="C00000"/>
                </a:solidFill>
                <a:latin typeface="Alexandria SemiBold" pitchFamily="2" charset="-78"/>
                <a:cs typeface="Alexandria SemiBold" pitchFamily="2" charset="-78"/>
              </a:rPr>
              <a:t>استخدام </a:t>
            </a:r>
            <a:r>
              <a:rPr lang="ar-SA" sz="2000" dirty="0">
                <a:solidFill>
                  <a:srgbClr val="C00000"/>
                </a:solidFill>
                <a:latin typeface="Alexandria SemiBold" pitchFamily="2" charset="-78"/>
                <a:cs typeface="Alexandria SemiBold" pitchFamily="2" charset="-78"/>
              </a:rPr>
              <a:t>الذكاء الاصطناعي في </a:t>
            </a:r>
            <a:r>
              <a:rPr lang="ar-SA" sz="2000" dirty="0" smtClean="0">
                <a:solidFill>
                  <a:srgbClr val="C00000"/>
                </a:solidFill>
                <a:latin typeface="Alexandria SemiBold" pitchFamily="2" charset="-78"/>
                <a:cs typeface="Alexandria SemiBold" pitchFamily="2" charset="-78"/>
              </a:rPr>
              <a:t>الكتابة</a:t>
            </a:r>
            <a:endParaRPr lang="ar-SA" sz="2000" dirty="0">
              <a:solidFill>
                <a:srgbClr val="C00000"/>
              </a:solidFill>
              <a:latin typeface="Alexandria SemiBold" pitchFamily="2" charset="-78"/>
              <a:cs typeface="Alexandria SemiBold" pitchFamily="2" charset="-78"/>
            </a:endParaRPr>
          </a:p>
        </p:txBody>
      </p:sp>
      <p:pic>
        <p:nvPicPr>
          <p:cNvPr id="13" name="Picture 12"/>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l="38771" t="56271" r="36822" b="1695"/>
          <a:stretch/>
        </p:blipFill>
        <p:spPr>
          <a:xfrm>
            <a:off x="180984" y="5440939"/>
            <a:ext cx="1292182" cy="1251802"/>
          </a:xfrm>
          <a:prstGeom prst="rect">
            <a:avLst/>
          </a:prstGeom>
        </p:spPr>
      </p:pic>
      <p:pic>
        <p:nvPicPr>
          <p:cNvPr id="14" name="Picture 13"/>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81229" t="66892" r="127" b="565"/>
          <a:stretch/>
        </p:blipFill>
        <p:spPr>
          <a:xfrm>
            <a:off x="55136" y="2581212"/>
            <a:ext cx="2006006" cy="1969532"/>
          </a:xfrm>
          <a:prstGeom prst="rect">
            <a:avLst/>
          </a:prstGeom>
        </p:spPr>
      </p:pic>
    </p:spTree>
    <p:extLst>
      <p:ext uri="{BB962C8B-B14F-4D97-AF65-F5344CB8AC3E}">
        <p14:creationId xmlns:p14="http://schemas.microsoft.com/office/powerpoint/2010/main" val="34464130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735811" y="1569941"/>
            <a:ext cx="9159498" cy="46035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SA" dirty="0">
              <a:solidFill>
                <a:schemeClr val="accent1">
                  <a:lumMod val="75000"/>
                </a:schemeClr>
              </a:solidFill>
              <a:latin typeface="Alexandria SemiBold" pitchFamily="2" charset="-78"/>
              <a:cs typeface="Alexandria SemiBold"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97167"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842" y="886401"/>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58139" y="111103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F9A80F9F-74DB-1D57-04E8-E20E92A09B0A}"/>
              </a:ext>
            </a:extLst>
          </p:cNvPr>
          <p:cNvSpPr txBox="1"/>
          <p:nvPr/>
        </p:nvSpPr>
        <p:spPr>
          <a:xfrm>
            <a:off x="1696388" y="1676380"/>
            <a:ext cx="9043938" cy="4247317"/>
          </a:xfrm>
          <a:prstGeom prst="rect">
            <a:avLst/>
          </a:prstGeom>
          <a:noFill/>
          <a:effectLst>
            <a:reflection stA="45000" endPos="0" dir="5400000" sy="-100000" algn="bl" rotWithShape="0"/>
          </a:effectLst>
        </p:spPr>
        <p:txBody>
          <a:bodyPr wrap="square" rtlCol="0">
            <a:spAutoFit/>
          </a:bodyPr>
          <a:lstStyle/>
          <a:p>
            <a:pPr marL="457200" indent="-457200" algn="r" rtl="1" fontAlgn="t">
              <a:lnSpc>
                <a:spcPct val="150000"/>
              </a:lnSpc>
              <a:buFont typeface="+mj-lt"/>
              <a:buAutoNum type="arabicPeriod" startAt="5"/>
            </a:pPr>
            <a:r>
              <a:rPr lang="ar-SA" dirty="0" smtClean="0">
                <a:solidFill>
                  <a:schemeClr val="accent1"/>
                </a:solidFill>
                <a:latin typeface="Alexandria SemiBold" pitchFamily="2" charset="-78"/>
                <a:cs typeface="Alexandria SemiBold" pitchFamily="2" charset="-78"/>
              </a:rPr>
              <a:t>كتابة </a:t>
            </a:r>
            <a:r>
              <a:rPr lang="ar-SA" dirty="0">
                <a:solidFill>
                  <a:schemeClr val="accent1"/>
                </a:solidFill>
                <a:latin typeface="Alexandria SemiBold" pitchFamily="2" charset="-78"/>
                <a:cs typeface="Alexandria SemiBold" pitchFamily="2" charset="-78"/>
              </a:rPr>
              <a:t>العناوين والملخصات:</a:t>
            </a:r>
          </a:p>
          <a:p>
            <a:pPr marL="742950" lvl="1" indent="-285750" algn="r" rtl="1">
              <a:lnSpc>
                <a:spcPct val="150000"/>
              </a:lnSpc>
              <a:buFont typeface="Arial" panose="020B0604020202020204" pitchFamily="34" charset="0"/>
              <a:buChar char="•"/>
            </a:pPr>
            <a:r>
              <a:rPr lang="ar-SA" dirty="0">
                <a:latin typeface="Alexandria SemiBold" pitchFamily="2" charset="-78"/>
                <a:cs typeface="Alexandria SemiBold" pitchFamily="2" charset="-78"/>
              </a:rPr>
              <a:t>استخدام الذكاء الاصطناعي في </a:t>
            </a:r>
            <a:r>
              <a:rPr lang="ar-SA" dirty="0" smtClean="0">
                <a:latin typeface="Alexandria SemiBold" pitchFamily="2" charset="-78"/>
                <a:cs typeface="Alexandria SemiBold" pitchFamily="2" charset="-78"/>
              </a:rPr>
              <a:t>اقتراح </a:t>
            </a:r>
            <a:r>
              <a:rPr lang="ar-SA" dirty="0">
                <a:latin typeface="Alexandria SemiBold" pitchFamily="2" charset="-78"/>
                <a:cs typeface="Alexandria SemiBold" pitchFamily="2" charset="-78"/>
              </a:rPr>
              <a:t>عناوين مثيرة للاهتمام </a:t>
            </a:r>
            <a:r>
              <a:rPr lang="ar-SA" dirty="0" smtClean="0">
                <a:latin typeface="Alexandria SemiBold" pitchFamily="2" charset="-78"/>
                <a:cs typeface="Alexandria SemiBold" pitchFamily="2" charset="-78"/>
              </a:rPr>
              <a:t>وتلخيص دقيق </a:t>
            </a:r>
            <a:r>
              <a:rPr lang="ar-SA" dirty="0">
                <a:latin typeface="Alexandria SemiBold" pitchFamily="2" charset="-78"/>
                <a:cs typeface="Alexandria SemiBold" pitchFamily="2" charset="-78"/>
              </a:rPr>
              <a:t>للمقال.</a:t>
            </a:r>
          </a:p>
          <a:p>
            <a:pPr marL="742950" lvl="1" indent="-285750" algn="r" rtl="1">
              <a:lnSpc>
                <a:spcPct val="150000"/>
              </a:lnSpc>
              <a:buFont typeface="Arial" panose="020B0604020202020204" pitchFamily="34" charset="0"/>
              <a:buChar char="•"/>
            </a:pPr>
            <a:r>
              <a:rPr lang="ar-SA" dirty="0">
                <a:latin typeface="Alexandria SemiBold" pitchFamily="2" charset="-78"/>
                <a:cs typeface="Alexandria SemiBold" pitchFamily="2" charset="-78"/>
              </a:rPr>
              <a:t>المساعدة في اختيار الكلمات المفتاحية والعناوين الفرعية المناسبة</a:t>
            </a:r>
            <a:r>
              <a:rPr lang="ar-SA" dirty="0" smtClean="0">
                <a:latin typeface="Alexandria SemiBold" pitchFamily="2" charset="-78"/>
                <a:cs typeface="Alexandria SemiBold" pitchFamily="2" charset="-78"/>
              </a:rPr>
              <a:t>.</a:t>
            </a:r>
          </a:p>
          <a:p>
            <a:pPr marL="342900" indent="-342900" algn="r" rtl="1" fontAlgn="t">
              <a:lnSpc>
                <a:spcPct val="150000"/>
              </a:lnSpc>
              <a:buFont typeface="+mj-lt"/>
              <a:buAutoNum type="arabicPeriod" startAt="6"/>
            </a:pPr>
            <a:r>
              <a:rPr lang="ar-SA" dirty="0">
                <a:solidFill>
                  <a:schemeClr val="accent1"/>
                </a:solidFill>
                <a:latin typeface="Alexandria SemiBold" pitchFamily="2" charset="-78"/>
                <a:cs typeface="Alexandria SemiBold" pitchFamily="2" charset="-78"/>
              </a:rPr>
              <a:t>التخصيص والتكيف:</a:t>
            </a:r>
          </a:p>
          <a:p>
            <a:pPr marL="742950" lvl="1" indent="-285750" algn="r" rtl="1">
              <a:lnSpc>
                <a:spcPct val="150000"/>
              </a:lnSpc>
              <a:buFont typeface="Arial" panose="020B0604020202020204" pitchFamily="34" charset="0"/>
              <a:buChar char="•"/>
            </a:pPr>
            <a:r>
              <a:rPr lang="ar-SA" dirty="0" smtClean="0">
                <a:latin typeface="Alexandria SemiBold" pitchFamily="2" charset="-78"/>
                <a:cs typeface="Alexandria SemiBold" pitchFamily="2" charset="-78"/>
              </a:rPr>
              <a:t>تُمكن خوارزميات </a:t>
            </a:r>
            <a:r>
              <a:rPr lang="ar-SA" dirty="0">
                <a:latin typeface="Alexandria SemiBold" pitchFamily="2" charset="-78"/>
                <a:cs typeface="Alexandria SemiBold" pitchFamily="2" charset="-78"/>
              </a:rPr>
              <a:t>الذكاء الاصطناعي تحليل سلوك المستخدم وتفضيلاته، مما يسمح لكاتب المحتوى تقديم محتوى مخصص للجمهور وفقاً لتفضيلات القارئ وسياق النشر</a:t>
            </a:r>
            <a:r>
              <a:rPr lang="ar-SA" dirty="0" smtClean="0">
                <a:latin typeface="Alexandria SemiBold" pitchFamily="2" charset="-78"/>
                <a:cs typeface="Alexandria SemiBold" pitchFamily="2" charset="-78"/>
              </a:rPr>
              <a:t>. </a:t>
            </a:r>
            <a:r>
              <a:rPr lang="ar-SA" dirty="0">
                <a:latin typeface="Alexandria SemiBold" pitchFamily="2" charset="-78"/>
                <a:cs typeface="Alexandria SemiBold" pitchFamily="2" charset="-78"/>
              </a:rPr>
              <a:t>هذا النهج المخصص </a:t>
            </a:r>
            <a:r>
              <a:rPr lang="ar-SA" dirty="0" smtClean="0">
                <a:latin typeface="Alexandria SemiBold" pitchFamily="2" charset="-78"/>
                <a:cs typeface="Alexandria SemiBold" pitchFamily="2" charset="-78"/>
              </a:rPr>
              <a:t>يُحسن </a:t>
            </a:r>
            <a:r>
              <a:rPr lang="ar-SA" dirty="0">
                <a:latin typeface="Alexandria SemiBold" pitchFamily="2" charset="-78"/>
                <a:cs typeface="Alexandria SemiBold" pitchFamily="2" charset="-78"/>
              </a:rPr>
              <a:t>مشاركة الجمهور </a:t>
            </a:r>
            <a:r>
              <a:rPr lang="ar-SA" dirty="0" smtClean="0">
                <a:latin typeface="Alexandria SemiBold" pitchFamily="2" charset="-78"/>
                <a:cs typeface="Alexandria SemiBold" pitchFamily="2" charset="-78"/>
              </a:rPr>
              <a:t>. </a:t>
            </a:r>
          </a:p>
          <a:p>
            <a:pPr marL="742950" lvl="1" indent="-285750" algn="r" rtl="1">
              <a:lnSpc>
                <a:spcPct val="150000"/>
              </a:lnSpc>
              <a:buFont typeface="Arial" panose="020B0604020202020204" pitchFamily="34" charset="0"/>
              <a:buChar char="•"/>
            </a:pPr>
            <a:r>
              <a:rPr lang="ar-SA" dirty="0" smtClean="0">
                <a:latin typeface="Alexandria SemiBold" pitchFamily="2" charset="-78"/>
                <a:cs typeface="Alexandria SemiBold" pitchFamily="2" charset="-78"/>
              </a:rPr>
              <a:t>تساعد </a:t>
            </a:r>
            <a:r>
              <a:rPr lang="ar-SA" dirty="0">
                <a:latin typeface="Alexandria SemiBold" pitchFamily="2" charset="-78"/>
                <a:cs typeface="Alexandria SemiBold" pitchFamily="2" charset="-78"/>
              </a:rPr>
              <a:t>هذه البيانات </a:t>
            </a:r>
            <a:r>
              <a:rPr lang="ar-SA" dirty="0" smtClean="0">
                <a:latin typeface="Alexandria SemiBold" pitchFamily="2" charset="-78"/>
                <a:cs typeface="Alexandria SemiBold" pitchFamily="2" charset="-78"/>
              </a:rPr>
              <a:t>كاتب </a:t>
            </a:r>
            <a:r>
              <a:rPr lang="ar-SA" dirty="0">
                <a:latin typeface="Alexandria SemiBold" pitchFamily="2" charset="-78"/>
                <a:cs typeface="Alexandria SemiBold" pitchFamily="2" charset="-78"/>
              </a:rPr>
              <a:t>المحتوى على تصميم استراتيجياتهم لتتوافق بشكل أفضل مع جمهورهم المستهدف</a:t>
            </a:r>
            <a:r>
              <a:rPr lang="ar-SA" dirty="0" smtClean="0">
                <a:latin typeface="Alexandria SemiBold" pitchFamily="2" charset="-78"/>
                <a:cs typeface="Alexandria SemiBold" pitchFamily="2" charset="-78"/>
              </a:rPr>
              <a:t>.</a:t>
            </a:r>
            <a:r>
              <a:rPr lang="ar-SA" dirty="0">
                <a:latin typeface="Alexandria SemiBold" pitchFamily="2" charset="-78"/>
                <a:cs typeface="Alexandria SemiBold" pitchFamily="2" charset="-78"/>
              </a:rPr>
              <a:t> </a:t>
            </a:r>
          </a:p>
        </p:txBody>
      </p:sp>
      <p:sp>
        <p:nvSpPr>
          <p:cNvPr id="13" name="TextBox 12">
            <a:extLst>
              <a:ext uri="{FF2B5EF4-FFF2-40B4-BE49-F238E27FC236}">
                <a16:creationId xmlns:a16="http://schemas.microsoft.com/office/drawing/2014/main" id="{F9A80F9F-74DB-1D57-04E8-E20E92A09B0A}"/>
              </a:ext>
            </a:extLst>
          </p:cNvPr>
          <p:cNvSpPr txBox="1"/>
          <p:nvPr/>
        </p:nvSpPr>
        <p:spPr>
          <a:xfrm>
            <a:off x="1896849" y="954748"/>
            <a:ext cx="5061890" cy="553998"/>
          </a:xfrm>
          <a:prstGeom prst="rect">
            <a:avLst/>
          </a:prstGeom>
          <a:noFill/>
          <a:effectLst>
            <a:reflection stA="45000" endPos="0" dir="5400000" sy="-100000" algn="bl" rotWithShape="0"/>
          </a:effectLst>
        </p:spPr>
        <p:txBody>
          <a:bodyPr wrap="square" rtlCol="0">
            <a:spAutoFit/>
          </a:bodyPr>
          <a:lstStyle/>
          <a:p>
            <a:pPr marL="115888" algn="r" rtl="1">
              <a:lnSpc>
                <a:spcPct val="150000"/>
              </a:lnSpc>
            </a:pPr>
            <a:r>
              <a:rPr lang="ar-SA" sz="2000" dirty="0" smtClean="0">
                <a:solidFill>
                  <a:srgbClr val="C00000"/>
                </a:solidFill>
                <a:latin typeface="Alexandria SemiBold" pitchFamily="2" charset="-78"/>
                <a:cs typeface="Alexandria SemiBold" pitchFamily="2" charset="-78"/>
              </a:rPr>
              <a:t>استخدام </a:t>
            </a:r>
            <a:r>
              <a:rPr lang="ar-SA" sz="2000" dirty="0">
                <a:solidFill>
                  <a:srgbClr val="C00000"/>
                </a:solidFill>
                <a:latin typeface="Alexandria SemiBold" pitchFamily="2" charset="-78"/>
                <a:cs typeface="Alexandria SemiBold" pitchFamily="2" charset="-78"/>
              </a:rPr>
              <a:t>الذكاء الاصطناعي في </a:t>
            </a:r>
            <a:r>
              <a:rPr lang="ar-SA" sz="2000" dirty="0" smtClean="0">
                <a:solidFill>
                  <a:srgbClr val="C00000"/>
                </a:solidFill>
                <a:latin typeface="Alexandria SemiBold" pitchFamily="2" charset="-78"/>
                <a:cs typeface="Alexandria SemiBold" pitchFamily="2" charset="-78"/>
              </a:rPr>
              <a:t>الكتابة</a:t>
            </a:r>
            <a:endParaRPr lang="ar-SA" sz="2000" dirty="0">
              <a:solidFill>
                <a:srgbClr val="C00000"/>
              </a:solidFill>
              <a:latin typeface="Alexandria SemiBold" pitchFamily="2" charset="-78"/>
              <a:cs typeface="Alexandria SemiBold" pitchFamily="2" charset="-78"/>
            </a:endParaRPr>
          </a:p>
        </p:txBody>
      </p:sp>
      <p:pic>
        <p:nvPicPr>
          <p:cNvPr id="14" name="Picture 13"/>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l="38771" t="56271" r="36822" b="1695"/>
          <a:stretch/>
        </p:blipFill>
        <p:spPr>
          <a:xfrm>
            <a:off x="207213" y="5389946"/>
            <a:ext cx="1454878" cy="1409414"/>
          </a:xfrm>
          <a:prstGeom prst="rect">
            <a:avLst/>
          </a:prstGeom>
        </p:spPr>
      </p:pic>
      <p:pic>
        <p:nvPicPr>
          <p:cNvPr id="16" name="Picture 15"/>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r="84923" b="69588"/>
          <a:stretch/>
        </p:blipFill>
        <p:spPr>
          <a:xfrm>
            <a:off x="123987" y="2441657"/>
            <a:ext cx="1611824" cy="1828800"/>
          </a:xfrm>
          <a:prstGeom prst="rect">
            <a:avLst/>
          </a:prstGeom>
        </p:spPr>
      </p:pic>
    </p:spTree>
    <p:extLst>
      <p:ext uri="{BB962C8B-B14F-4D97-AF65-F5344CB8AC3E}">
        <p14:creationId xmlns:p14="http://schemas.microsoft.com/office/powerpoint/2010/main" val="2666694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735811" y="1501594"/>
            <a:ext cx="9159498" cy="45272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SA" dirty="0">
              <a:solidFill>
                <a:schemeClr val="accent1">
                  <a:lumMod val="75000"/>
                </a:schemeClr>
              </a:solidFill>
              <a:latin typeface="Alexandria SemiBold" pitchFamily="2" charset="-78"/>
              <a:cs typeface="Alexandria SemiBold"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97167"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842" y="886401"/>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58139" y="111103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F9A80F9F-74DB-1D57-04E8-E20E92A09B0A}"/>
              </a:ext>
            </a:extLst>
          </p:cNvPr>
          <p:cNvSpPr txBox="1"/>
          <p:nvPr/>
        </p:nvSpPr>
        <p:spPr>
          <a:xfrm>
            <a:off x="1681494" y="1849308"/>
            <a:ext cx="9149926" cy="3831818"/>
          </a:xfrm>
          <a:prstGeom prst="rect">
            <a:avLst/>
          </a:prstGeom>
          <a:noFill/>
          <a:effectLst>
            <a:reflection stA="45000" endPos="0" dir="5400000" sy="-100000" algn="bl" rotWithShape="0"/>
          </a:effectLst>
        </p:spPr>
        <p:txBody>
          <a:bodyPr wrap="square" rtlCol="0">
            <a:spAutoFit/>
          </a:bodyPr>
          <a:lstStyle/>
          <a:p>
            <a:pPr marL="457200" indent="-457200" algn="r" rtl="1" fontAlgn="t">
              <a:lnSpc>
                <a:spcPct val="150000"/>
              </a:lnSpc>
              <a:buFont typeface="+mj-lt"/>
              <a:buAutoNum type="arabicPeriod" startAt="7"/>
            </a:pPr>
            <a:r>
              <a:rPr lang="ar-SA" dirty="0">
                <a:solidFill>
                  <a:schemeClr val="accent1"/>
                </a:solidFill>
                <a:latin typeface="Alexandria SemiBold" pitchFamily="2" charset="-78"/>
                <a:cs typeface="Alexandria SemiBold" pitchFamily="2" charset="-78"/>
              </a:rPr>
              <a:t>تحليل البيانات </a:t>
            </a:r>
            <a:r>
              <a:rPr lang="ar-SA" dirty="0" smtClean="0">
                <a:latin typeface="Alexandria SemiBold" pitchFamily="2" charset="-78"/>
                <a:cs typeface="Alexandria SemiBold" pitchFamily="2" charset="-78"/>
              </a:rPr>
              <a:t>:</a:t>
            </a: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يمكّن </a:t>
            </a:r>
            <a:r>
              <a:rPr lang="ar-SA" dirty="0">
                <a:latin typeface="Alexandria SemiBold" pitchFamily="2" charset="-78"/>
                <a:cs typeface="Alexandria SemiBold" pitchFamily="2" charset="-78"/>
              </a:rPr>
              <a:t>الذكاء الاصطناعي </a:t>
            </a:r>
            <a:r>
              <a:rPr lang="ar-SA" dirty="0" smtClean="0">
                <a:latin typeface="Alexandria SemiBold" pitchFamily="2" charset="-78"/>
                <a:cs typeface="Alexandria SemiBold" pitchFamily="2" charset="-78"/>
              </a:rPr>
              <a:t>الكُتاب </a:t>
            </a:r>
            <a:r>
              <a:rPr lang="ar-SA" dirty="0">
                <a:latin typeface="Alexandria SemiBold" pitchFamily="2" charset="-78"/>
                <a:cs typeface="Alexandria SemiBold" pitchFamily="2" charset="-78"/>
              </a:rPr>
              <a:t>من تحليل كميات هائلة من البيانات بسرعة واستخراج رؤى واتجاهات قيّمة قد يكون من الصعب تحديدها بطريقة أخرى. يعزز هذا النهج القائم على البيانات دقة وعمق المحتوى.</a:t>
            </a:r>
          </a:p>
          <a:p>
            <a:pPr marL="457200" indent="-457200" algn="r" rtl="1" fontAlgn="t">
              <a:lnSpc>
                <a:spcPct val="150000"/>
              </a:lnSpc>
              <a:buFont typeface="+mj-lt"/>
              <a:buAutoNum type="arabicPeriod" startAt="7"/>
            </a:pPr>
            <a:r>
              <a:rPr lang="ar-SA" dirty="0">
                <a:solidFill>
                  <a:schemeClr val="accent1"/>
                </a:solidFill>
                <a:latin typeface="Alexandria SemiBold" pitchFamily="2" charset="-78"/>
                <a:cs typeface="Alexandria SemiBold" pitchFamily="2" charset="-78"/>
              </a:rPr>
              <a:t>رؤى الجمهور:</a:t>
            </a:r>
            <a:r>
              <a:rPr lang="ar-SA" dirty="0">
                <a:latin typeface="Alexandria SemiBold" pitchFamily="2" charset="-78"/>
                <a:cs typeface="Alexandria SemiBold" pitchFamily="2" charset="-78"/>
              </a:rPr>
              <a:t> يعني فهم </a:t>
            </a:r>
            <a:r>
              <a:rPr lang="ar-SA" dirty="0" smtClean="0">
                <a:latin typeface="Alexandria SemiBold" pitchFamily="2" charset="-78"/>
                <a:cs typeface="Alexandria SemiBold" pitchFamily="2" charset="-78"/>
              </a:rPr>
              <a:t>ما تقدمه وفقاً لمنظور </a:t>
            </a:r>
            <a:r>
              <a:rPr lang="ar-SA" dirty="0">
                <a:latin typeface="Alexandria SemiBold" pitchFamily="2" charset="-78"/>
                <a:cs typeface="Alexandria SemiBold" pitchFamily="2" charset="-78"/>
              </a:rPr>
              <a:t>الجمهور، حيث يمكن لأدوات الذكاء </a:t>
            </a:r>
            <a:r>
              <a:rPr lang="ar-SA" dirty="0" smtClean="0">
                <a:latin typeface="Alexandria SemiBold" pitchFamily="2" charset="-78"/>
                <a:cs typeface="Alexandria SemiBold" pitchFamily="2" charset="-78"/>
              </a:rPr>
              <a:t>الاصطناعي تحليل سلوك الجمهور وتفضيلاته، </a:t>
            </a:r>
            <a:r>
              <a:rPr lang="ar-SA" dirty="0">
                <a:latin typeface="Alexandria SemiBold" pitchFamily="2" charset="-78"/>
                <a:cs typeface="Alexandria SemiBold" pitchFamily="2" charset="-78"/>
              </a:rPr>
              <a:t>وتمكين </a:t>
            </a:r>
            <a:r>
              <a:rPr lang="ar-SA" dirty="0" smtClean="0">
                <a:latin typeface="Alexandria SemiBold" pitchFamily="2" charset="-78"/>
                <a:cs typeface="Alexandria SemiBold" pitchFamily="2" charset="-78"/>
              </a:rPr>
              <a:t>الكُتاب </a:t>
            </a:r>
            <a:r>
              <a:rPr lang="ar-SA" dirty="0">
                <a:latin typeface="Alexandria SemiBold" pitchFamily="2" charset="-78"/>
                <a:cs typeface="Alexandria SemiBold" pitchFamily="2" charset="-78"/>
              </a:rPr>
              <a:t>من إنشاء محتوى يكون له صدى أفضل مع القراء المستهدفين.</a:t>
            </a:r>
          </a:p>
          <a:p>
            <a:pPr marL="457200" indent="-457200" algn="r" rtl="1" fontAlgn="t">
              <a:lnSpc>
                <a:spcPct val="150000"/>
              </a:lnSpc>
              <a:buFont typeface="+mj-lt"/>
              <a:buAutoNum type="arabicPeriod" startAt="7"/>
            </a:pPr>
            <a:r>
              <a:rPr lang="ar-SA" dirty="0" smtClean="0">
                <a:solidFill>
                  <a:schemeClr val="accent1"/>
                </a:solidFill>
                <a:latin typeface="Alexandria SemiBold" pitchFamily="2" charset="-78"/>
                <a:cs typeface="Alexandria SemiBold" pitchFamily="2" charset="-78"/>
              </a:rPr>
              <a:t>التحقق من </a:t>
            </a:r>
            <a:r>
              <a:rPr lang="ar-SA" dirty="0">
                <a:solidFill>
                  <a:schemeClr val="accent1"/>
                </a:solidFill>
                <a:latin typeface="Alexandria SemiBold" pitchFamily="2" charset="-78"/>
                <a:cs typeface="Alexandria SemiBold" pitchFamily="2" charset="-78"/>
              </a:rPr>
              <a:t>المعلومات: </a:t>
            </a:r>
            <a:r>
              <a:rPr lang="ar-SA" dirty="0">
                <a:latin typeface="Alexandria SemiBold" pitchFamily="2" charset="-78"/>
                <a:cs typeface="Alexandria SemiBold" pitchFamily="2" charset="-78"/>
              </a:rPr>
              <a:t>يمكن لأدوات التحقق من الحقائق التي تعمل بالذكاء الاصطناعي التحقق </a:t>
            </a:r>
            <a:r>
              <a:rPr lang="ar-SA" dirty="0" smtClean="0">
                <a:latin typeface="Alexandria SemiBold" pitchFamily="2" charset="-78"/>
                <a:cs typeface="Alexandria SemiBold" pitchFamily="2" charset="-78"/>
              </a:rPr>
              <a:t>من </a:t>
            </a:r>
            <a:r>
              <a:rPr lang="ar-SA" dirty="0">
                <a:latin typeface="Alexandria SemiBold" pitchFamily="2" charset="-78"/>
                <a:cs typeface="Alexandria SemiBold" pitchFamily="2" charset="-78"/>
              </a:rPr>
              <a:t>دقة المعلومات وتحديد المعلومات الخاطئة المحتملة أو </a:t>
            </a:r>
            <a:r>
              <a:rPr lang="ar-SA" dirty="0" smtClean="0">
                <a:latin typeface="Alexandria SemiBold" pitchFamily="2" charset="-78"/>
                <a:cs typeface="Alexandria SemiBold" pitchFamily="2" charset="-78"/>
              </a:rPr>
              <a:t>المعلومات </a:t>
            </a:r>
            <a:r>
              <a:rPr lang="ar-SA" dirty="0">
                <a:latin typeface="Alexandria SemiBold" pitchFamily="2" charset="-78"/>
                <a:cs typeface="Alexandria SemiBold" pitchFamily="2" charset="-78"/>
              </a:rPr>
              <a:t>المزيفة، للحفاظ على المصداقية </a:t>
            </a:r>
            <a:r>
              <a:rPr lang="ar-SA" dirty="0" smtClean="0">
                <a:latin typeface="Alexandria SemiBold" pitchFamily="2" charset="-78"/>
                <a:cs typeface="Alexandria SemiBold" pitchFamily="2" charset="-78"/>
              </a:rPr>
              <a:t>وموثوقية الإعلام الرقمي.</a:t>
            </a:r>
            <a:r>
              <a:rPr lang="ar-SA" dirty="0">
                <a:latin typeface="Alexandria SemiBold" pitchFamily="2" charset="-78"/>
                <a:cs typeface="Alexandria SemiBold" pitchFamily="2" charset="-78"/>
              </a:rPr>
              <a:t> </a:t>
            </a:r>
          </a:p>
        </p:txBody>
      </p:sp>
      <p:sp>
        <p:nvSpPr>
          <p:cNvPr id="13" name="TextBox 12">
            <a:extLst>
              <a:ext uri="{FF2B5EF4-FFF2-40B4-BE49-F238E27FC236}">
                <a16:creationId xmlns:a16="http://schemas.microsoft.com/office/drawing/2014/main" id="{F9A80F9F-74DB-1D57-04E8-E20E92A09B0A}"/>
              </a:ext>
            </a:extLst>
          </p:cNvPr>
          <p:cNvSpPr txBox="1"/>
          <p:nvPr/>
        </p:nvSpPr>
        <p:spPr>
          <a:xfrm>
            <a:off x="1896849" y="954748"/>
            <a:ext cx="5061890" cy="553998"/>
          </a:xfrm>
          <a:prstGeom prst="rect">
            <a:avLst/>
          </a:prstGeom>
          <a:noFill/>
          <a:effectLst>
            <a:reflection stA="45000" endPos="0" dir="5400000" sy="-100000" algn="bl" rotWithShape="0"/>
          </a:effectLst>
        </p:spPr>
        <p:txBody>
          <a:bodyPr wrap="square" rtlCol="0">
            <a:spAutoFit/>
          </a:bodyPr>
          <a:lstStyle/>
          <a:p>
            <a:pPr marL="115888" algn="r" rtl="1">
              <a:lnSpc>
                <a:spcPct val="150000"/>
              </a:lnSpc>
            </a:pPr>
            <a:r>
              <a:rPr lang="ar-SA" sz="2000" dirty="0" smtClean="0">
                <a:solidFill>
                  <a:srgbClr val="C00000"/>
                </a:solidFill>
                <a:latin typeface="Alexandria SemiBold" pitchFamily="2" charset="-78"/>
                <a:cs typeface="Alexandria SemiBold" pitchFamily="2" charset="-78"/>
              </a:rPr>
              <a:t>استخدام </a:t>
            </a:r>
            <a:r>
              <a:rPr lang="ar-SA" sz="2000" dirty="0">
                <a:solidFill>
                  <a:srgbClr val="C00000"/>
                </a:solidFill>
                <a:latin typeface="Alexandria SemiBold" pitchFamily="2" charset="-78"/>
                <a:cs typeface="Alexandria SemiBold" pitchFamily="2" charset="-78"/>
              </a:rPr>
              <a:t>الذكاء الاصطناعي في </a:t>
            </a:r>
            <a:r>
              <a:rPr lang="ar-SA" sz="2000" dirty="0" smtClean="0">
                <a:solidFill>
                  <a:srgbClr val="C00000"/>
                </a:solidFill>
                <a:latin typeface="Alexandria SemiBold" pitchFamily="2" charset="-78"/>
                <a:cs typeface="Alexandria SemiBold" pitchFamily="2" charset="-78"/>
              </a:rPr>
              <a:t>الكتابة</a:t>
            </a:r>
            <a:endParaRPr lang="ar-SA" sz="2000" dirty="0">
              <a:solidFill>
                <a:srgbClr val="C00000"/>
              </a:solidFill>
              <a:latin typeface="Alexandria SemiBold" pitchFamily="2" charset="-78"/>
              <a:cs typeface="Alexandria SemiBold" pitchFamily="2" charset="-78"/>
            </a:endParaRPr>
          </a:p>
        </p:txBody>
      </p:sp>
      <p:pic>
        <p:nvPicPr>
          <p:cNvPr id="14" name="Picture 13"/>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l="38771" t="56271" r="36822" b="1695"/>
          <a:stretch/>
        </p:blipFill>
        <p:spPr>
          <a:xfrm>
            <a:off x="-1" y="5290944"/>
            <a:ext cx="1617605" cy="1567056"/>
          </a:xfrm>
          <a:prstGeom prst="rect">
            <a:avLst/>
          </a:prstGeom>
        </p:spPr>
      </p:pic>
      <p:pic>
        <p:nvPicPr>
          <p:cNvPr id="15" name="Picture 14"/>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31017" t="1808" r="51187" b="53673"/>
          <a:stretch/>
        </p:blipFill>
        <p:spPr>
          <a:xfrm>
            <a:off x="-61040" y="2109402"/>
            <a:ext cx="1957889" cy="3053168"/>
          </a:xfrm>
          <a:prstGeom prst="rect">
            <a:avLst/>
          </a:prstGeom>
        </p:spPr>
      </p:pic>
    </p:spTree>
    <p:extLst>
      <p:ext uri="{BB962C8B-B14F-4D97-AF65-F5344CB8AC3E}">
        <p14:creationId xmlns:p14="http://schemas.microsoft.com/office/powerpoint/2010/main" val="39656275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23843" y="1665034"/>
            <a:ext cx="10196930" cy="45688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SA" dirty="0">
              <a:solidFill>
                <a:schemeClr val="accent1">
                  <a:lumMod val="75000"/>
                </a:schemeClr>
              </a:solidFill>
              <a:latin typeface="Alexandria SemiBold" pitchFamily="2" charset="-78"/>
              <a:cs typeface="Alexandria SemiBold"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97167"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842" y="886401"/>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58139" y="111103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F9A80F9F-74DB-1D57-04E8-E20E92A09B0A}"/>
              </a:ext>
            </a:extLst>
          </p:cNvPr>
          <p:cNvSpPr txBox="1"/>
          <p:nvPr/>
        </p:nvSpPr>
        <p:spPr>
          <a:xfrm>
            <a:off x="2092960" y="1081850"/>
            <a:ext cx="8177050" cy="501932"/>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sz="2000" b="1" dirty="0" smtClean="0">
                <a:solidFill>
                  <a:srgbClr val="C00000"/>
                </a:solidFill>
                <a:latin typeface="Alexandria ExtraBold" pitchFamily="2" charset="-78"/>
                <a:cs typeface="Alexandria ExtraBold" pitchFamily="2" charset="-78"/>
              </a:rPr>
              <a:t>تطبيقات الذكاء الاصطناعي المستخدمة في كتابة المحتوى</a:t>
            </a:r>
            <a:endParaRPr lang="en-US" sz="3200" b="1" dirty="0">
              <a:solidFill>
                <a:srgbClr val="C00000"/>
              </a:solidFill>
              <a:latin typeface="Alexandria ExtraBold" pitchFamily="2" charset="-78"/>
              <a:cs typeface="Alexandria ExtraBold" pitchFamily="2" charset="-78"/>
            </a:endParaRPr>
          </a:p>
        </p:txBody>
      </p:sp>
      <p:sp>
        <p:nvSpPr>
          <p:cNvPr id="12" name="TextBox 11">
            <a:extLst>
              <a:ext uri="{FF2B5EF4-FFF2-40B4-BE49-F238E27FC236}">
                <a16:creationId xmlns:a16="http://schemas.microsoft.com/office/drawing/2014/main" id="{F9A80F9F-74DB-1D57-04E8-E20E92A09B0A}"/>
              </a:ext>
            </a:extLst>
          </p:cNvPr>
          <p:cNvSpPr txBox="1"/>
          <p:nvPr/>
        </p:nvSpPr>
        <p:spPr>
          <a:xfrm>
            <a:off x="1023842" y="1702438"/>
            <a:ext cx="10057446" cy="4524315"/>
          </a:xfrm>
          <a:prstGeom prst="rect">
            <a:avLst/>
          </a:prstGeom>
          <a:noFill/>
          <a:effectLst>
            <a:reflection stA="45000" endPos="0" dir="5400000" sy="-100000" algn="bl" rotWithShape="0"/>
          </a:effectLst>
        </p:spPr>
        <p:txBody>
          <a:bodyPr wrap="square" rtlCol="0">
            <a:spAutoFit/>
          </a:bodyPr>
          <a:lstStyle/>
          <a:p>
            <a:pPr algn="r" rtl="1">
              <a:lnSpc>
                <a:spcPct val="150000"/>
              </a:lnSpc>
            </a:pPr>
            <a:r>
              <a:rPr lang="ar-SA" dirty="0" smtClean="0">
                <a:latin typeface="Alexandria SemiBold" pitchFamily="2" charset="-78"/>
                <a:cs typeface="Alexandria SemiBold" pitchFamily="2" charset="-78"/>
              </a:rPr>
              <a:t>هناك عدد </a:t>
            </a:r>
            <a:r>
              <a:rPr lang="ar-SA" dirty="0">
                <a:latin typeface="Alexandria SemiBold" pitchFamily="2" charset="-78"/>
                <a:cs typeface="Alexandria SemiBold" pitchFamily="2" charset="-78"/>
              </a:rPr>
              <a:t>من </a:t>
            </a:r>
            <a:r>
              <a:rPr lang="ar-SA" dirty="0" smtClean="0">
                <a:latin typeface="Alexandria SemiBold" pitchFamily="2" charset="-78"/>
                <a:cs typeface="Alexandria SemiBold" pitchFamily="2" charset="-78"/>
              </a:rPr>
              <a:t>الأدوات أو التطبيقات التي </a:t>
            </a:r>
            <a:r>
              <a:rPr lang="ar-SA" dirty="0">
                <a:latin typeface="Alexandria SemiBold" pitchFamily="2" charset="-78"/>
                <a:cs typeface="Alexandria SemiBold" pitchFamily="2" charset="-78"/>
              </a:rPr>
              <a:t>تستخدم الذكاء الاصطناعي </a:t>
            </a:r>
            <a:r>
              <a:rPr lang="ar-SA" dirty="0" smtClean="0">
                <a:latin typeface="Alexandria SemiBold" pitchFamily="2" charset="-78"/>
                <a:cs typeface="Alexandria SemiBold" pitchFamily="2" charset="-78"/>
              </a:rPr>
              <a:t>لتعزيز كفاءة            الكُتاب الصحفيين في كتابة المحتوى في الإعلام الرقمي، وتتمثل في:</a:t>
            </a:r>
          </a:p>
          <a:p>
            <a:pPr algn="r" rtl="1">
              <a:lnSpc>
                <a:spcPct val="150000"/>
              </a:lnSpc>
            </a:pPr>
            <a:endParaRPr lang="ar-SA" sz="2800" dirty="0" smtClean="0">
              <a:latin typeface="Alexandria SemiBold" pitchFamily="2" charset="-78"/>
              <a:cs typeface="Alexandria SemiBold" pitchFamily="2" charset="-78"/>
            </a:endParaRPr>
          </a:p>
          <a:p>
            <a:pPr marL="342900" indent="-342900" algn="r" rtl="1">
              <a:lnSpc>
                <a:spcPct val="150000"/>
              </a:lnSpc>
              <a:buFont typeface="+mj-lt"/>
              <a:buAutoNum type="arabicPeriod"/>
            </a:pPr>
            <a:r>
              <a:rPr lang="ar-SA" dirty="0">
                <a:latin typeface="Alexandria SemiBold" pitchFamily="2" charset="-78"/>
                <a:cs typeface="Alexandria SemiBold" pitchFamily="2" charset="-78"/>
                <a:hlinkClick r:id="rId3"/>
              </a:rPr>
              <a:t>تشات جي بي تي </a:t>
            </a:r>
            <a:r>
              <a:rPr lang="en-US" u="sng" dirty="0">
                <a:solidFill>
                  <a:schemeClr val="accent1"/>
                </a:solidFill>
                <a:latin typeface="Alexandria SemiBold" pitchFamily="2" charset="-78"/>
                <a:cs typeface="Alexandria SemiBold" pitchFamily="2" charset="-78"/>
                <a:hlinkClick r:id="rId3"/>
              </a:rPr>
              <a:t>Chat</a:t>
            </a:r>
            <a:r>
              <a:rPr lang="en-US" u="sng" dirty="0">
                <a:solidFill>
                  <a:schemeClr val="accent1"/>
                </a:solidFill>
                <a:latin typeface="Alexandria SemiBold" pitchFamily="2" charset="-78"/>
                <a:cs typeface="Alexandria SemiBold" pitchFamily="2" charset="-78"/>
              </a:rPr>
              <a:t> </a:t>
            </a:r>
            <a:r>
              <a:rPr lang="en-US" u="sng" dirty="0" smtClean="0">
                <a:solidFill>
                  <a:schemeClr val="accent1"/>
                </a:solidFill>
                <a:latin typeface="Alexandria SemiBold" pitchFamily="2" charset="-78"/>
                <a:cs typeface="Alexandria SemiBold" pitchFamily="2" charset="-78"/>
              </a:rPr>
              <a:t>GPT</a:t>
            </a:r>
            <a:r>
              <a:rPr lang="ar-SA" dirty="0" smtClean="0">
                <a:latin typeface="Alexandria SemiBold" pitchFamily="2" charset="-78"/>
                <a:cs typeface="Alexandria SemiBold" pitchFamily="2" charset="-78"/>
              </a:rPr>
              <a:t>: (مجاني </a:t>
            </a:r>
            <a:r>
              <a:rPr lang="ar-SA" dirty="0">
                <a:latin typeface="Alexandria SemiBold" pitchFamily="2" charset="-78"/>
                <a:cs typeface="Alexandria SemiBold" pitchFamily="2" charset="-78"/>
              </a:rPr>
              <a:t>ومدفوع) وهو روبوت دردشة مدعوم بالذكاء الاصطناعي، يتفاعل بطريقة المحادثة، يمكن للمستخدمين طرح الأسئلة لتوليد أفكار عناوين رئيسية أو فرعية </a:t>
            </a:r>
            <a:r>
              <a:rPr lang="ar-SA" dirty="0" smtClean="0">
                <a:latin typeface="Alexandria SemiBold" pitchFamily="2" charset="-78"/>
                <a:cs typeface="Alexandria SemiBold" pitchFamily="2" charset="-78"/>
              </a:rPr>
              <a:t>للمقالات وكتابة </a:t>
            </a:r>
            <a:r>
              <a:rPr lang="ar-SA" dirty="0">
                <a:latin typeface="Alexandria SemiBold" pitchFamily="2" charset="-78"/>
                <a:cs typeface="Alexandria SemiBold" pitchFamily="2" charset="-78"/>
              </a:rPr>
              <a:t>منشورات </a:t>
            </a:r>
            <a:r>
              <a:rPr lang="ar-SA" dirty="0" smtClean="0">
                <a:latin typeface="Alexandria SemiBold" pitchFamily="2" charset="-78"/>
                <a:cs typeface="Alexandria SemiBold" pitchFamily="2" charset="-78"/>
              </a:rPr>
              <a:t>وغيرها. كما يمكنك </a:t>
            </a:r>
            <a:r>
              <a:rPr lang="ar-SA" dirty="0">
                <a:latin typeface="Alexandria SemiBold" pitchFamily="2" charset="-78"/>
                <a:cs typeface="Alexandria SemiBold" pitchFamily="2" charset="-78"/>
              </a:rPr>
              <a:t>أن تطلب منه </a:t>
            </a:r>
            <a:r>
              <a:rPr lang="ar-SA" dirty="0" smtClean="0">
                <a:latin typeface="Alexandria SemiBold" pitchFamily="2" charset="-78"/>
                <a:cs typeface="Alexandria SemiBold" pitchFamily="2" charset="-78"/>
              </a:rPr>
              <a:t>تعديلاً معيناً </a:t>
            </a:r>
            <a:r>
              <a:rPr lang="ar-SA" dirty="0">
                <a:latin typeface="Alexandria SemiBold" pitchFamily="2" charset="-78"/>
                <a:cs typeface="Alexandria SemiBold" pitchFamily="2" charset="-78"/>
              </a:rPr>
              <a:t>على عنوان اخترته، وبالتالي يقدم لك عنواناً يتناسب مع طلبك.</a:t>
            </a:r>
          </a:p>
          <a:p>
            <a:pPr marL="342900" indent="-342900" algn="r" rtl="1">
              <a:lnSpc>
                <a:spcPct val="150000"/>
              </a:lnSpc>
              <a:buFont typeface="+mj-lt"/>
              <a:buAutoNum type="arabicPeriod" startAt="2"/>
            </a:pPr>
            <a:r>
              <a:rPr lang="ar-SA" dirty="0">
                <a:latin typeface="Alexandria SemiBold" pitchFamily="2" charset="-78"/>
                <a:cs typeface="Alexandria SemiBold" pitchFamily="2" charset="-78"/>
                <a:hlinkClick r:id="rId4"/>
              </a:rPr>
              <a:t>كوبي اي اي </a:t>
            </a:r>
            <a:r>
              <a:rPr lang="en-US" dirty="0" smtClean="0">
                <a:latin typeface="Alexandria SemiBold" pitchFamily="2" charset="-78"/>
                <a:cs typeface="Alexandria SemiBold" pitchFamily="2" charset="-78"/>
                <a:hlinkClick r:id="rId4"/>
              </a:rPr>
              <a:t>Copy.ai</a:t>
            </a:r>
            <a:r>
              <a:rPr lang="ar-SA" dirty="0" smtClean="0">
                <a:latin typeface="Alexandria SemiBold" pitchFamily="2" charset="-78"/>
                <a:cs typeface="Alexandria SemiBold" pitchFamily="2" charset="-78"/>
              </a:rPr>
              <a:t>: (مجاني </a:t>
            </a:r>
            <a:r>
              <a:rPr lang="ar-SA" dirty="0">
                <a:latin typeface="Alexandria SemiBold" pitchFamily="2" charset="-78"/>
                <a:cs typeface="Alexandria SemiBold" pitchFamily="2" charset="-78"/>
              </a:rPr>
              <a:t>واشتراك)، </a:t>
            </a:r>
            <a:r>
              <a:rPr lang="ar-SA" dirty="0" smtClean="0">
                <a:latin typeface="Alexandria SemiBold" pitchFamily="2" charset="-78"/>
                <a:cs typeface="Alexandria SemiBold" pitchFamily="2" charset="-78"/>
              </a:rPr>
              <a:t>وهي </a:t>
            </a:r>
            <a:r>
              <a:rPr lang="ar-SA" dirty="0">
                <a:latin typeface="Alexandria SemiBold" pitchFamily="2" charset="-78"/>
                <a:cs typeface="Alexandria SemiBold" pitchFamily="2" charset="-78"/>
              </a:rPr>
              <a:t>منصة تقدم الأدوات لكتابة مقالات المدونات، وإنتاج محتوى لوسائل </a:t>
            </a:r>
            <a:r>
              <a:rPr lang="ar-SA" dirty="0" smtClean="0">
                <a:latin typeface="Alexandria SemiBold" pitchFamily="2" charset="-78"/>
                <a:cs typeface="Alexandria SemiBold" pitchFamily="2" charset="-78"/>
              </a:rPr>
              <a:t>التواصل. ويمكن للكُتاب الصحفيين </a:t>
            </a:r>
            <a:r>
              <a:rPr lang="ar-SA" dirty="0">
                <a:latin typeface="Alexandria SemiBold" pitchFamily="2" charset="-78"/>
                <a:cs typeface="Alexandria SemiBold" pitchFamily="2" charset="-78"/>
              </a:rPr>
              <a:t>الاستفادة منها لكتابة المحتوى والنصوص في دقائق، مع وجود أكثر من 90 أداة وقالب لتبسيط إنتاج المحتوى</a:t>
            </a:r>
            <a:r>
              <a:rPr lang="ar-SA" dirty="0" smtClean="0"/>
              <a:t>.</a:t>
            </a:r>
            <a:endParaRPr lang="ar-SA" dirty="0">
              <a:latin typeface="Alexandria SemiBold" pitchFamily="2" charset="-78"/>
              <a:cs typeface="Alexandria SemiBold" pitchFamily="2" charset="-78"/>
            </a:endParaRPr>
          </a:p>
        </p:txBody>
      </p:sp>
      <p:sp>
        <p:nvSpPr>
          <p:cNvPr id="11" name="TextBox 10">
            <a:extLst>
              <a:ext uri="{FF2B5EF4-FFF2-40B4-BE49-F238E27FC236}">
                <a16:creationId xmlns:a16="http://schemas.microsoft.com/office/drawing/2014/main" id="{F9A80F9F-74DB-1D57-04E8-E20E92A09B0A}"/>
              </a:ext>
            </a:extLst>
          </p:cNvPr>
          <p:cNvSpPr txBox="1"/>
          <p:nvPr/>
        </p:nvSpPr>
        <p:spPr>
          <a:xfrm>
            <a:off x="7439185" y="2739542"/>
            <a:ext cx="3324617" cy="507831"/>
          </a:xfrm>
          <a:prstGeom prst="rect">
            <a:avLst/>
          </a:prstGeom>
          <a:solidFill>
            <a:schemeClr val="accent6">
              <a:lumMod val="20000"/>
              <a:lumOff val="80000"/>
            </a:schemeClr>
          </a:solidFill>
          <a:effectLst>
            <a:reflection stA="45000" endPos="0" dir="5400000" sy="-100000" algn="bl" rotWithShape="0"/>
          </a:effectLst>
        </p:spPr>
        <p:txBody>
          <a:bodyPr wrap="square" rtlCol="0">
            <a:spAutoFit/>
          </a:bodyPr>
          <a:lstStyle/>
          <a:p>
            <a:pPr marL="341313" indent="-233363" algn="ctr" rtl="1">
              <a:lnSpc>
                <a:spcPct val="150000"/>
              </a:lnSpc>
              <a:buFont typeface="+mj-lt"/>
              <a:buAutoNum type="arabicPeriod"/>
            </a:pPr>
            <a:r>
              <a:rPr lang="ar-SA" b="1" dirty="0" smtClean="0">
                <a:solidFill>
                  <a:srgbClr val="C00000"/>
                </a:solidFill>
                <a:latin typeface="Alexandria ExtraBold" pitchFamily="2" charset="-78"/>
                <a:cs typeface="Alexandria ExtraBold" pitchFamily="2" charset="-78"/>
              </a:rPr>
              <a:t>تطبيقات الكتابة والتحرير</a:t>
            </a:r>
            <a:endParaRPr lang="en-US" b="1" dirty="0">
              <a:solidFill>
                <a:srgbClr val="C00000"/>
              </a:solidFill>
              <a:latin typeface="Alexandria ExtraBold" pitchFamily="2" charset="-78"/>
              <a:cs typeface="Alexandria ExtraBold" pitchFamily="2" charset="-78"/>
            </a:endParaRPr>
          </a:p>
        </p:txBody>
      </p:sp>
      <p:pic>
        <p:nvPicPr>
          <p:cNvPr id="13" name="Picture 12"/>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l="38771" t="56271" r="36822" b="1695"/>
          <a:stretch/>
        </p:blipFill>
        <p:spPr>
          <a:xfrm>
            <a:off x="0" y="5606198"/>
            <a:ext cx="1292182" cy="1251802"/>
          </a:xfrm>
          <a:prstGeom prst="rect">
            <a:avLst/>
          </a:prstGeom>
        </p:spPr>
      </p:pic>
    </p:spTree>
    <p:extLst>
      <p:ext uri="{BB962C8B-B14F-4D97-AF65-F5344CB8AC3E}">
        <p14:creationId xmlns:p14="http://schemas.microsoft.com/office/powerpoint/2010/main" val="31998963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17355" y="1665034"/>
            <a:ext cx="9713053" cy="43948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SA" dirty="0">
              <a:solidFill>
                <a:schemeClr val="accent1">
                  <a:lumMod val="75000"/>
                </a:schemeClr>
              </a:solidFill>
              <a:latin typeface="Alexandria SemiBold" pitchFamily="2" charset="-78"/>
              <a:cs typeface="Alexandria SemiBold"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97167"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842" y="886401"/>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58139" y="111103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F9A80F9F-74DB-1D57-04E8-E20E92A09B0A}"/>
              </a:ext>
            </a:extLst>
          </p:cNvPr>
          <p:cNvSpPr txBox="1"/>
          <p:nvPr/>
        </p:nvSpPr>
        <p:spPr>
          <a:xfrm>
            <a:off x="2058664" y="1096043"/>
            <a:ext cx="8177050" cy="501932"/>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sz="2000" b="1" dirty="0" smtClean="0">
                <a:solidFill>
                  <a:srgbClr val="C00000"/>
                </a:solidFill>
                <a:latin typeface="Alexandria ExtraBold" pitchFamily="2" charset="-78"/>
                <a:cs typeface="Alexandria ExtraBold" pitchFamily="2" charset="-78"/>
              </a:rPr>
              <a:t>تطبيقات الذكاء الاصطناعي المستخدمة </a:t>
            </a:r>
            <a:r>
              <a:rPr lang="ar-SA" sz="2000" b="1" dirty="0">
                <a:solidFill>
                  <a:srgbClr val="C00000"/>
                </a:solidFill>
                <a:latin typeface="Alexandria ExtraBold" pitchFamily="2" charset="-78"/>
                <a:cs typeface="Alexandria ExtraBold" pitchFamily="2" charset="-78"/>
              </a:rPr>
              <a:t>في كتابة المحتوى</a:t>
            </a:r>
            <a:endParaRPr lang="en-US" sz="3200" b="1" dirty="0">
              <a:solidFill>
                <a:srgbClr val="C00000"/>
              </a:solidFill>
              <a:latin typeface="Alexandria ExtraBold" pitchFamily="2" charset="-78"/>
              <a:cs typeface="Alexandria ExtraBold" pitchFamily="2" charset="-78"/>
            </a:endParaRPr>
          </a:p>
        </p:txBody>
      </p:sp>
      <p:sp>
        <p:nvSpPr>
          <p:cNvPr id="12" name="TextBox 11">
            <a:extLst>
              <a:ext uri="{FF2B5EF4-FFF2-40B4-BE49-F238E27FC236}">
                <a16:creationId xmlns:a16="http://schemas.microsoft.com/office/drawing/2014/main" id="{F9A80F9F-74DB-1D57-04E8-E20E92A09B0A}"/>
              </a:ext>
            </a:extLst>
          </p:cNvPr>
          <p:cNvSpPr txBox="1"/>
          <p:nvPr/>
        </p:nvSpPr>
        <p:spPr>
          <a:xfrm>
            <a:off x="1317355" y="1702438"/>
            <a:ext cx="9562455" cy="4247317"/>
          </a:xfrm>
          <a:prstGeom prst="rect">
            <a:avLst/>
          </a:prstGeom>
          <a:noFill/>
          <a:effectLst>
            <a:reflection stA="45000" endPos="0" dir="5400000" sy="-100000" algn="bl" rotWithShape="0"/>
          </a:effectLst>
        </p:spPr>
        <p:txBody>
          <a:bodyPr wrap="square" rtlCol="0">
            <a:spAutoFit/>
          </a:bodyPr>
          <a:lstStyle/>
          <a:p>
            <a:pPr algn="r" rtl="1">
              <a:lnSpc>
                <a:spcPct val="150000"/>
              </a:lnSpc>
            </a:pPr>
            <a:endParaRPr lang="ar-SA" dirty="0" smtClean="0">
              <a:latin typeface="Alexandria SemiBold" pitchFamily="2" charset="-78"/>
              <a:cs typeface="Alexandria SemiBold" pitchFamily="2" charset="-78"/>
            </a:endParaRPr>
          </a:p>
          <a:p>
            <a:pPr marL="342900" indent="-342900" algn="r" rtl="1">
              <a:lnSpc>
                <a:spcPct val="150000"/>
              </a:lnSpc>
              <a:buFont typeface="+mj-lt"/>
              <a:buAutoNum type="arabicPeriod" startAt="3"/>
            </a:pPr>
            <a:r>
              <a:rPr lang="en-US" dirty="0">
                <a:solidFill>
                  <a:srgbClr val="0070C0"/>
                </a:solidFill>
                <a:latin typeface="Alexandria SemiBold" pitchFamily="2" charset="-78"/>
                <a:cs typeface="Alexandria SemiBold" pitchFamily="2" charset="-78"/>
              </a:rPr>
              <a:t>Poe.ai</a:t>
            </a:r>
            <a:r>
              <a:rPr lang="ar-SA" dirty="0">
                <a:solidFill>
                  <a:srgbClr val="0070C0"/>
                </a:solidFill>
                <a:latin typeface="Alexandria SemiBold" pitchFamily="2" charset="-78"/>
                <a:cs typeface="Alexandria SemiBold" pitchFamily="2" charset="-78"/>
              </a:rPr>
              <a:t> : </a:t>
            </a:r>
            <a:r>
              <a:rPr lang="ar-SA" dirty="0">
                <a:latin typeface="Alexandria SemiBold" pitchFamily="2" charset="-78"/>
                <a:cs typeface="Alexandria SemiBold" pitchFamily="2" charset="-78"/>
              </a:rPr>
              <a:t>(مجاني واشتراك)، وهي </a:t>
            </a:r>
            <a:r>
              <a:rPr lang="ar-SA" dirty="0" smtClean="0">
                <a:latin typeface="Alexandria SemiBold" pitchFamily="2" charset="-78"/>
                <a:cs typeface="Alexandria SemiBold" pitchFamily="2" charset="-78"/>
              </a:rPr>
              <a:t>روبوت </a:t>
            </a:r>
            <a:r>
              <a:rPr lang="ar-SA" dirty="0">
                <a:latin typeface="Alexandria SemiBold" pitchFamily="2" charset="-78"/>
                <a:cs typeface="Alexandria SemiBold" pitchFamily="2" charset="-78"/>
              </a:rPr>
              <a:t>دردشة مدعوم بالذكاء الاصطناعي، يتفاعل بطريقة </a:t>
            </a:r>
            <a:r>
              <a:rPr lang="ar-SA" dirty="0" smtClean="0">
                <a:latin typeface="Alexandria SemiBold" pitchFamily="2" charset="-78"/>
                <a:cs typeface="Alexandria SemiBold" pitchFamily="2" charset="-78"/>
              </a:rPr>
              <a:t>المحادثة المكتوبة، </a:t>
            </a:r>
            <a:r>
              <a:rPr lang="ar-SA" dirty="0">
                <a:latin typeface="Alexandria SemiBold" pitchFamily="2" charset="-78"/>
                <a:cs typeface="Alexandria SemiBold" pitchFamily="2" charset="-78"/>
              </a:rPr>
              <a:t>يمكن للمستخدمين طرح الأسئلة </a:t>
            </a:r>
            <a:r>
              <a:rPr lang="ar-SA" dirty="0" smtClean="0">
                <a:latin typeface="Alexandria SemiBold" pitchFamily="2" charset="-78"/>
                <a:cs typeface="Alexandria SemiBold" pitchFamily="2" charset="-78"/>
              </a:rPr>
              <a:t>وتلقي الإجابات ومعلومات دقيقة . كما يمكن </a:t>
            </a:r>
            <a:r>
              <a:rPr lang="ar-SA" dirty="0">
                <a:latin typeface="Alexandria SemiBold" pitchFamily="2" charset="-78"/>
                <a:cs typeface="Alexandria SemiBold" pitchFamily="2" charset="-78"/>
              </a:rPr>
              <a:t>للكُتاب الصحفيين الاستفادة منها لكتابة المحتوى </a:t>
            </a:r>
            <a:r>
              <a:rPr lang="ar-SA" dirty="0" smtClean="0">
                <a:latin typeface="Alexandria SemiBold" pitchFamily="2" charset="-78"/>
                <a:cs typeface="Alexandria SemiBold" pitchFamily="2" charset="-78"/>
              </a:rPr>
              <a:t>.</a:t>
            </a:r>
          </a:p>
          <a:p>
            <a:pPr marL="342900" indent="-342900" algn="r" rtl="1" fontAlgn="t">
              <a:lnSpc>
                <a:spcPct val="150000"/>
              </a:lnSpc>
              <a:buFont typeface="+mj-lt"/>
              <a:buAutoNum type="arabicPeriod" startAt="3"/>
            </a:pPr>
            <a:r>
              <a:rPr lang="en-US" dirty="0" err="1" smtClean="0">
                <a:solidFill>
                  <a:srgbClr val="0070C0"/>
                </a:solidFill>
                <a:latin typeface="Alexandria SemiBold" pitchFamily="2" charset="-78"/>
                <a:cs typeface="Alexandria SemiBold" pitchFamily="2" charset="-78"/>
              </a:rPr>
              <a:t>Frase</a:t>
            </a:r>
            <a:r>
              <a:rPr lang="ar-SA" dirty="0" smtClean="0">
                <a:latin typeface="Alexandria SemiBold" pitchFamily="2" charset="-78"/>
                <a:cs typeface="Alexandria SemiBold" pitchFamily="2" charset="-78"/>
              </a:rPr>
              <a:t> : وهي منصة </a:t>
            </a:r>
            <a:r>
              <a:rPr lang="ar-SA" dirty="0">
                <a:latin typeface="Alexandria SemiBold" pitchFamily="2" charset="-78"/>
                <a:cs typeface="Alexandria SemiBold" pitchFamily="2" charset="-78"/>
              </a:rPr>
              <a:t>تحرير وكتابة محتوى تستخدم الذكاء الاصطناعي لمساعدة الكتاب في البحث والتنظيم </a:t>
            </a:r>
            <a:r>
              <a:rPr lang="ar-SA" dirty="0" smtClean="0">
                <a:latin typeface="Alexandria SemiBold" pitchFamily="2" charset="-78"/>
                <a:cs typeface="Alexandria SemiBold" pitchFamily="2" charset="-78"/>
              </a:rPr>
              <a:t>والصياغة. </a:t>
            </a:r>
            <a:r>
              <a:rPr lang="ar-SA" dirty="0">
                <a:latin typeface="Alexandria SemiBold" pitchFamily="2" charset="-78"/>
                <a:cs typeface="Alexandria SemiBold" pitchFamily="2" charset="-78"/>
              </a:rPr>
              <a:t>و</a:t>
            </a:r>
            <a:r>
              <a:rPr lang="ar-SA" dirty="0" smtClean="0">
                <a:latin typeface="Alexandria SemiBold" pitchFamily="2" charset="-78"/>
                <a:cs typeface="Alexandria SemiBold" pitchFamily="2" charset="-78"/>
              </a:rPr>
              <a:t>تقدم </a:t>
            </a:r>
            <a:r>
              <a:rPr lang="ar-SA" dirty="0">
                <a:latin typeface="Alexandria SemiBold" pitchFamily="2" charset="-78"/>
                <a:cs typeface="Alexandria SemiBold" pitchFamily="2" charset="-78"/>
              </a:rPr>
              <a:t>ميزات مثل البحث الذكي والتلخيص والتدقيق الإملائي والنحوي.</a:t>
            </a:r>
          </a:p>
          <a:p>
            <a:pPr marL="342900" indent="-342900" algn="r" rtl="1" fontAlgn="t">
              <a:lnSpc>
                <a:spcPct val="150000"/>
              </a:lnSpc>
              <a:buFont typeface="+mj-lt"/>
              <a:buAutoNum type="arabicPeriod" startAt="3"/>
            </a:pPr>
            <a:r>
              <a:rPr lang="en-US" dirty="0">
                <a:solidFill>
                  <a:srgbClr val="0070C0"/>
                </a:solidFill>
                <a:latin typeface="Alexandria SemiBold" pitchFamily="2" charset="-78"/>
                <a:cs typeface="Alexandria SemiBold" pitchFamily="2" charset="-78"/>
              </a:rPr>
              <a:t>Wordsmith (by Automated Insights</a:t>
            </a:r>
            <a:r>
              <a:rPr lang="en-US" dirty="0" smtClean="0">
                <a:solidFill>
                  <a:srgbClr val="0070C0"/>
                </a:solidFill>
                <a:latin typeface="Alexandria SemiBold" pitchFamily="2" charset="-78"/>
                <a:cs typeface="Alexandria SemiBold" pitchFamily="2" charset="-78"/>
              </a:rPr>
              <a:t>)</a:t>
            </a:r>
            <a:r>
              <a:rPr lang="ar-SA" dirty="0" smtClean="0">
                <a:solidFill>
                  <a:srgbClr val="0070C0"/>
                </a:solidFill>
                <a:latin typeface="Alexandria SemiBold" pitchFamily="2" charset="-78"/>
                <a:cs typeface="Alexandria SemiBold" pitchFamily="2" charset="-78"/>
              </a:rPr>
              <a:t> : </a:t>
            </a:r>
            <a:r>
              <a:rPr lang="ar-SA" dirty="0" smtClean="0">
                <a:latin typeface="Alexandria SemiBold" pitchFamily="2" charset="-78"/>
                <a:cs typeface="Alexandria SemiBold" pitchFamily="2" charset="-78"/>
              </a:rPr>
              <a:t>أداة </a:t>
            </a:r>
            <a:r>
              <a:rPr lang="ar-SA" dirty="0">
                <a:latin typeface="Alexandria SemiBold" pitchFamily="2" charset="-78"/>
                <a:cs typeface="Alexandria SemiBold" pitchFamily="2" charset="-78"/>
              </a:rPr>
              <a:t>تستخدم الذكاء الاصطناعي لتوليد محتوى </a:t>
            </a:r>
            <a:r>
              <a:rPr lang="ar-SA" dirty="0" smtClean="0">
                <a:latin typeface="Alexandria SemiBold" pitchFamily="2" charset="-78"/>
                <a:cs typeface="Alexandria SemiBold" pitchFamily="2" charset="-78"/>
              </a:rPr>
              <a:t>مُخصص </a:t>
            </a:r>
            <a:r>
              <a:rPr lang="ar-SA" dirty="0">
                <a:latin typeface="Alexandria SemiBold" pitchFamily="2" charset="-78"/>
                <a:cs typeface="Alexandria SemiBold" pitchFamily="2" charset="-78"/>
              </a:rPr>
              <a:t>مثل التقارير </a:t>
            </a:r>
            <a:r>
              <a:rPr lang="ar-SA" dirty="0" smtClean="0">
                <a:latin typeface="Alexandria SemiBold" pitchFamily="2" charset="-78"/>
                <a:cs typeface="Alexandria SemiBold" pitchFamily="2" charset="-78"/>
              </a:rPr>
              <a:t>والتحليلات.وتستخدم </a:t>
            </a:r>
            <a:r>
              <a:rPr lang="ar-SA" dirty="0">
                <a:latin typeface="Alexandria SemiBold" pitchFamily="2" charset="-78"/>
                <a:cs typeface="Alexandria SemiBold" pitchFamily="2" charset="-78"/>
              </a:rPr>
              <a:t>البيانات الهيكلية لتوليد نصوص سلسة وذات صلة بالموضوع</a:t>
            </a:r>
            <a:r>
              <a:rPr lang="ar-SA" dirty="0" smtClean="0">
                <a:latin typeface="Alexandria SemiBold" pitchFamily="2" charset="-78"/>
                <a:cs typeface="Alexandria SemiBold" pitchFamily="2" charset="-78"/>
              </a:rPr>
              <a:t>.</a:t>
            </a:r>
            <a:endParaRPr lang="ar-SA" dirty="0">
              <a:latin typeface="Alexandria SemiBold" pitchFamily="2" charset="-78"/>
              <a:cs typeface="Alexandria SemiBold" pitchFamily="2" charset="-78"/>
            </a:endParaRPr>
          </a:p>
        </p:txBody>
      </p:sp>
      <p:sp>
        <p:nvSpPr>
          <p:cNvPr id="11" name="TextBox 10">
            <a:extLst>
              <a:ext uri="{FF2B5EF4-FFF2-40B4-BE49-F238E27FC236}">
                <a16:creationId xmlns:a16="http://schemas.microsoft.com/office/drawing/2014/main" id="{F9A80F9F-74DB-1D57-04E8-E20E92A09B0A}"/>
              </a:ext>
            </a:extLst>
          </p:cNvPr>
          <p:cNvSpPr txBox="1"/>
          <p:nvPr/>
        </p:nvSpPr>
        <p:spPr>
          <a:xfrm>
            <a:off x="7395825" y="1705955"/>
            <a:ext cx="3324617" cy="507831"/>
          </a:xfrm>
          <a:prstGeom prst="rect">
            <a:avLst/>
          </a:prstGeom>
          <a:solidFill>
            <a:schemeClr val="accent6">
              <a:lumMod val="20000"/>
              <a:lumOff val="80000"/>
            </a:schemeClr>
          </a:solidFill>
          <a:effectLst>
            <a:reflection stA="45000" endPos="0" dir="5400000" sy="-100000" algn="bl" rotWithShape="0"/>
          </a:effectLst>
        </p:spPr>
        <p:txBody>
          <a:bodyPr wrap="square" rtlCol="0">
            <a:spAutoFit/>
          </a:bodyPr>
          <a:lstStyle/>
          <a:p>
            <a:pPr marL="341313" indent="-233363" algn="ctr" rtl="1">
              <a:lnSpc>
                <a:spcPct val="150000"/>
              </a:lnSpc>
              <a:buFont typeface="+mj-lt"/>
              <a:buAutoNum type="arabicPeriod"/>
            </a:pPr>
            <a:r>
              <a:rPr lang="ar-SA" b="1" dirty="0" smtClean="0">
                <a:solidFill>
                  <a:srgbClr val="C00000"/>
                </a:solidFill>
                <a:latin typeface="Alexandria ExtraBold" pitchFamily="2" charset="-78"/>
                <a:cs typeface="Alexandria ExtraBold" pitchFamily="2" charset="-78"/>
              </a:rPr>
              <a:t>تطبيقات الكتابة والتحرير</a:t>
            </a:r>
            <a:endParaRPr lang="en-US" b="1" dirty="0">
              <a:solidFill>
                <a:srgbClr val="C00000"/>
              </a:solidFill>
              <a:latin typeface="Alexandria ExtraBold" pitchFamily="2" charset="-78"/>
              <a:cs typeface="Alexandria ExtraBold" pitchFamily="2" charset="-78"/>
            </a:endParaRPr>
          </a:p>
        </p:txBody>
      </p:sp>
      <p:pic>
        <p:nvPicPr>
          <p:cNvPr id="14" name="Picture 13"/>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l="38771" t="56271" r="36822" b="1695"/>
          <a:stretch/>
        </p:blipFill>
        <p:spPr>
          <a:xfrm>
            <a:off x="0" y="5528706"/>
            <a:ext cx="1292182" cy="1251802"/>
          </a:xfrm>
          <a:prstGeom prst="rect">
            <a:avLst/>
          </a:prstGeom>
        </p:spPr>
      </p:pic>
      <p:pic>
        <p:nvPicPr>
          <p:cNvPr id="2050" name="Picture 2" descr="https://tse2.mm.bing.net/th?id=OIP.mF-iwV7q51Yofy45HTbI_QAAAA&amp;pid=Api&amp;P=0&amp;h=22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52" y="2563026"/>
            <a:ext cx="1677241" cy="9413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005746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17355" y="1665034"/>
            <a:ext cx="9713053" cy="43948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SA" dirty="0">
              <a:solidFill>
                <a:schemeClr val="accent1">
                  <a:lumMod val="75000"/>
                </a:schemeClr>
              </a:solidFill>
              <a:latin typeface="Alexandria SemiBold" pitchFamily="2" charset="-78"/>
              <a:cs typeface="Alexandria SemiBold"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97167"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842" y="886401"/>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58139" y="111103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F9A80F9F-74DB-1D57-04E8-E20E92A09B0A}"/>
              </a:ext>
            </a:extLst>
          </p:cNvPr>
          <p:cNvSpPr txBox="1"/>
          <p:nvPr/>
        </p:nvSpPr>
        <p:spPr>
          <a:xfrm>
            <a:off x="2024367" y="1081274"/>
            <a:ext cx="8177050" cy="501932"/>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sz="2000" b="1" dirty="0" smtClean="0">
                <a:solidFill>
                  <a:srgbClr val="C00000"/>
                </a:solidFill>
                <a:latin typeface="Alexandria ExtraBold" pitchFamily="2" charset="-78"/>
                <a:cs typeface="Alexandria ExtraBold" pitchFamily="2" charset="-78"/>
              </a:rPr>
              <a:t>تطبيقات الذكاء الاصطناعي المستخدمة </a:t>
            </a:r>
            <a:r>
              <a:rPr lang="ar-SA" sz="2000" b="1" dirty="0">
                <a:solidFill>
                  <a:srgbClr val="C00000"/>
                </a:solidFill>
                <a:latin typeface="Alexandria ExtraBold" pitchFamily="2" charset="-78"/>
                <a:cs typeface="Alexandria ExtraBold" pitchFamily="2" charset="-78"/>
              </a:rPr>
              <a:t>في كتابة المحتوى</a:t>
            </a:r>
            <a:endParaRPr lang="en-US" sz="3200" b="1" dirty="0">
              <a:solidFill>
                <a:srgbClr val="C00000"/>
              </a:solidFill>
              <a:latin typeface="Alexandria ExtraBold" pitchFamily="2" charset="-78"/>
              <a:cs typeface="Alexandria ExtraBold" pitchFamily="2" charset="-78"/>
            </a:endParaRPr>
          </a:p>
        </p:txBody>
      </p:sp>
      <p:sp>
        <p:nvSpPr>
          <p:cNvPr id="11" name="TextBox 10">
            <a:extLst>
              <a:ext uri="{FF2B5EF4-FFF2-40B4-BE49-F238E27FC236}">
                <a16:creationId xmlns:a16="http://schemas.microsoft.com/office/drawing/2014/main" id="{F9A80F9F-74DB-1D57-04E8-E20E92A09B0A}"/>
              </a:ext>
            </a:extLst>
          </p:cNvPr>
          <p:cNvSpPr txBox="1"/>
          <p:nvPr/>
        </p:nvSpPr>
        <p:spPr>
          <a:xfrm>
            <a:off x="7395825" y="1705955"/>
            <a:ext cx="3324617" cy="507831"/>
          </a:xfrm>
          <a:prstGeom prst="rect">
            <a:avLst/>
          </a:prstGeom>
          <a:solidFill>
            <a:schemeClr val="accent6">
              <a:lumMod val="20000"/>
              <a:lumOff val="80000"/>
            </a:schemeClr>
          </a:solidFill>
          <a:effectLst>
            <a:reflection stA="45000" endPos="0" dir="5400000" sy="-100000" algn="bl" rotWithShape="0"/>
          </a:effectLst>
        </p:spPr>
        <p:txBody>
          <a:bodyPr wrap="square" rtlCol="0">
            <a:spAutoFit/>
          </a:bodyPr>
          <a:lstStyle/>
          <a:p>
            <a:pPr marL="341313" indent="-233363" algn="ctr" rtl="1">
              <a:lnSpc>
                <a:spcPct val="150000"/>
              </a:lnSpc>
              <a:buFont typeface="+mj-lt"/>
              <a:buAutoNum type="arabicPeriod"/>
            </a:pPr>
            <a:r>
              <a:rPr lang="ar-SA" b="1" dirty="0" smtClean="0">
                <a:solidFill>
                  <a:srgbClr val="C00000"/>
                </a:solidFill>
                <a:latin typeface="Alexandria ExtraBold" pitchFamily="2" charset="-78"/>
                <a:cs typeface="Alexandria ExtraBold" pitchFamily="2" charset="-78"/>
              </a:rPr>
              <a:t>تطبيقات الكتابة والتحرير</a:t>
            </a:r>
            <a:endParaRPr lang="en-US" b="1" dirty="0">
              <a:solidFill>
                <a:srgbClr val="C00000"/>
              </a:solidFill>
              <a:latin typeface="Alexandria ExtraBold" pitchFamily="2" charset="-78"/>
              <a:cs typeface="Alexandria ExtraBold" pitchFamily="2" charset="-78"/>
            </a:endParaRPr>
          </a:p>
        </p:txBody>
      </p:sp>
      <p:sp>
        <p:nvSpPr>
          <p:cNvPr id="9" name="Rectangle 8"/>
          <p:cNvSpPr/>
          <p:nvPr/>
        </p:nvSpPr>
        <p:spPr>
          <a:xfrm>
            <a:off x="1456840" y="2267160"/>
            <a:ext cx="9374579" cy="3831818"/>
          </a:xfrm>
          <a:prstGeom prst="rect">
            <a:avLst/>
          </a:prstGeom>
        </p:spPr>
        <p:txBody>
          <a:bodyPr wrap="square">
            <a:spAutoFit/>
          </a:bodyPr>
          <a:lstStyle/>
          <a:p>
            <a:pPr marL="342900" indent="-342900" algn="r" rtl="1">
              <a:lnSpc>
                <a:spcPct val="150000"/>
              </a:lnSpc>
              <a:buFont typeface="+mj-lt"/>
              <a:buAutoNum type="arabicPeriod" startAt="6"/>
            </a:pPr>
            <a:r>
              <a:rPr lang="en-US" b="1" dirty="0" smtClean="0">
                <a:latin typeface="lato-regular"/>
              </a:rPr>
              <a:t>) </a:t>
            </a:r>
            <a:r>
              <a:rPr lang="en-US" dirty="0">
                <a:solidFill>
                  <a:srgbClr val="0070C0"/>
                </a:solidFill>
                <a:latin typeface="Alexandria SemiBold" pitchFamily="2" charset="-78"/>
                <a:cs typeface="Alexandria SemiBold" pitchFamily="2" charset="-78"/>
              </a:rPr>
              <a:t>:</a:t>
            </a:r>
            <a:r>
              <a:rPr lang="en-US" dirty="0" err="1">
                <a:solidFill>
                  <a:srgbClr val="0070C0"/>
                </a:solidFill>
                <a:latin typeface="Alexandria SemiBold" pitchFamily="2" charset="-78"/>
                <a:cs typeface="Alexandria SemiBold" pitchFamily="2" charset="-78"/>
              </a:rPr>
              <a:t>WriteGPT</a:t>
            </a:r>
            <a:r>
              <a:rPr lang="ar-SA" dirty="0" smtClean="0">
                <a:latin typeface="Alexandria SemiBold" pitchFamily="2" charset="-78"/>
                <a:cs typeface="Alexandria SemiBold" pitchFamily="2" charset="-78"/>
              </a:rPr>
              <a:t>اشتراك</a:t>
            </a:r>
            <a:r>
              <a:rPr lang="ar-SA" dirty="0">
                <a:latin typeface="Alexandria SemiBold" pitchFamily="2" charset="-78"/>
                <a:cs typeface="Alexandria SemiBold" pitchFamily="2" charset="-78"/>
              </a:rPr>
              <a:t>) يساعد المستخدمين في إعادة صياغة المحتوى بشكل أسرع، تلخيص المقالات، إجراء بحث متقن، وترجمة النصوص</a:t>
            </a:r>
            <a:r>
              <a:rPr lang="ar-SA" dirty="0" smtClean="0">
                <a:latin typeface="Alexandria SemiBold" pitchFamily="2" charset="-78"/>
                <a:cs typeface="Alexandria SemiBold" pitchFamily="2" charset="-78"/>
              </a:rPr>
              <a:t>.</a:t>
            </a:r>
            <a:r>
              <a:rPr lang="ar-SA" dirty="0">
                <a:latin typeface="Alexandria SemiBold" pitchFamily="2" charset="-78"/>
                <a:cs typeface="Alexandria SemiBold" pitchFamily="2" charset="-78"/>
              </a:rPr>
              <a:t> توفر الأداة تجربة سريعة وسهلة، وتقدم الاقتراحات للمساعدة في الحصول على نتائج أكثر ملاءمة</a:t>
            </a:r>
            <a:r>
              <a:rPr lang="ar-SA" dirty="0" smtClean="0">
                <a:latin typeface="Alexandria SemiBold" pitchFamily="2" charset="-78"/>
                <a:cs typeface="Alexandria SemiBold" pitchFamily="2" charset="-78"/>
              </a:rPr>
              <a:t>.</a:t>
            </a:r>
          </a:p>
          <a:p>
            <a:pPr marL="342900" indent="-342900" algn="r" rtl="1">
              <a:lnSpc>
                <a:spcPct val="150000"/>
              </a:lnSpc>
              <a:buFont typeface="+mj-lt"/>
              <a:buAutoNum type="arabicPeriod" startAt="6"/>
            </a:pPr>
            <a:r>
              <a:rPr lang="ar-SA" dirty="0" smtClean="0">
                <a:latin typeface="Alexandria SemiBold" pitchFamily="2" charset="-78"/>
                <a:cs typeface="Alexandria SemiBold" pitchFamily="2" charset="-78"/>
                <a:hlinkClick r:id="rId3"/>
              </a:rPr>
              <a:t>رايتسونيك </a:t>
            </a:r>
            <a:r>
              <a:rPr lang="en-US" dirty="0" err="1" smtClean="0">
                <a:latin typeface="Alexandria SemiBold" pitchFamily="2" charset="-78"/>
                <a:cs typeface="Alexandria SemiBold" pitchFamily="2" charset="-78"/>
                <a:hlinkClick r:id="rId3"/>
              </a:rPr>
              <a:t>writesonic</a:t>
            </a:r>
            <a:r>
              <a:rPr lang="ar-SA" dirty="0" smtClean="0">
                <a:latin typeface="Alexandria SemiBold" pitchFamily="2" charset="-78"/>
                <a:cs typeface="Alexandria SemiBold" pitchFamily="2" charset="-78"/>
              </a:rPr>
              <a:t> (اشتراك</a:t>
            </a:r>
            <a:r>
              <a:rPr lang="ar-SA" dirty="0">
                <a:latin typeface="Alexandria SemiBold" pitchFamily="2" charset="-78"/>
                <a:cs typeface="Alexandria SemiBold" pitchFamily="2" charset="-78"/>
              </a:rPr>
              <a:t>)، هي منصة كتابة محتوى تحتوي على أكثر من 100 ميزة متقدمة، </a:t>
            </a:r>
            <a:r>
              <a:rPr lang="ar-SA" dirty="0" smtClean="0">
                <a:latin typeface="Alexandria SemiBold" pitchFamily="2" charset="-78"/>
                <a:cs typeface="Alexandria SemiBold" pitchFamily="2" charset="-78"/>
              </a:rPr>
              <a:t>وتستخدم </a:t>
            </a:r>
            <a:r>
              <a:rPr lang="ar-SA" dirty="0">
                <a:latin typeface="Alexandria SemiBold" pitchFamily="2" charset="-78"/>
                <a:cs typeface="Alexandria SemiBold" pitchFamily="2" charset="-78"/>
              </a:rPr>
              <a:t>أدوات تحرير الذكاء الاصطناعي لتحسين جودة المحتوى بسرعة كبيرة</a:t>
            </a:r>
            <a:r>
              <a:rPr lang="ar-SA" dirty="0" smtClean="0">
                <a:latin typeface="Alexandria SemiBold" pitchFamily="2" charset="-78"/>
                <a:cs typeface="Alexandria SemiBold" pitchFamily="2" charset="-78"/>
              </a:rPr>
              <a:t>.</a:t>
            </a:r>
          </a:p>
          <a:p>
            <a:pPr marL="342900" indent="-342900" algn="r" rtl="1">
              <a:lnSpc>
                <a:spcPct val="150000"/>
              </a:lnSpc>
              <a:buFont typeface="+mj-lt"/>
              <a:buAutoNum type="arabicPeriod" startAt="6"/>
            </a:pPr>
            <a:r>
              <a:rPr lang="ar-SA" dirty="0">
                <a:latin typeface="Alexandria SemiBold" pitchFamily="2" charset="-78"/>
                <a:cs typeface="Alexandria SemiBold" pitchFamily="2" charset="-78"/>
                <a:hlinkClick r:id="rId4"/>
              </a:rPr>
              <a:t>سرفر</a:t>
            </a:r>
            <a:r>
              <a:rPr lang="en-US" dirty="0" err="1">
                <a:latin typeface="Alexandria SemiBold" pitchFamily="2" charset="-78"/>
                <a:cs typeface="Alexandria SemiBold" pitchFamily="2" charset="-78"/>
                <a:hlinkClick r:id="rId4"/>
              </a:rPr>
              <a:t>surferseo</a:t>
            </a:r>
            <a:r>
              <a:rPr lang="en-US"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 (اشتراك</a:t>
            </a:r>
            <a:r>
              <a:rPr lang="ar-SA" dirty="0">
                <a:latin typeface="Alexandria SemiBold" pitchFamily="2" charset="-78"/>
                <a:cs typeface="Alexandria SemiBold" pitchFamily="2" charset="-78"/>
              </a:rPr>
              <a:t>) هو أداة كتابة مدعومة بالذكاء الاصطناعي ومصممة للمساعدة في إنشاء محتوى محسن لمحركات البحث للمدونات والمقالات، يستخدم خوارزميات معالجة اللغة الطبيعية </a:t>
            </a:r>
            <a:r>
              <a:rPr lang="ar-SA" dirty="0" smtClean="0">
                <a:latin typeface="Alexandria SemiBold" pitchFamily="2" charset="-78"/>
                <a:cs typeface="Alexandria SemiBold" pitchFamily="2" charset="-78"/>
              </a:rPr>
              <a:t>لتحليل </a:t>
            </a:r>
            <a:r>
              <a:rPr lang="ar-SA" dirty="0">
                <a:latin typeface="Alexandria SemiBold" pitchFamily="2" charset="-78"/>
                <a:cs typeface="Alexandria SemiBold" pitchFamily="2" charset="-78"/>
              </a:rPr>
              <a:t>المحتوى وتقديم اقتراحات لتحسينها.</a:t>
            </a:r>
          </a:p>
        </p:txBody>
      </p:sp>
      <p:pic>
        <p:nvPicPr>
          <p:cNvPr id="14" name="Picture 13"/>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l="38771" t="56271" r="36822" b="1695"/>
          <a:stretch/>
        </p:blipFill>
        <p:spPr>
          <a:xfrm>
            <a:off x="0" y="5606198"/>
            <a:ext cx="1292182" cy="1251802"/>
          </a:xfrm>
          <a:prstGeom prst="rect">
            <a:avLst/>
          </a:prstGeom>
        </p:spPr>
      </p:pic>
      <p:pic>
        <p:nvPicPr>
          <p:cNvPr id="2" name="Picture 1"/>
          <p:cNvPicPr>
            <a:picLocks noChangeAspect="1"/>
          </p:cNvPicPr>
          <p:nvPr/>
        </p:nvPicPr>
        <p:blipFill rotWithShape="1">
          <a:blip r:embed="rId6">
            <a:clrChange>
              <a:clrFrom>
                <a:srgbClr val="E5FFFD"/>
              </a:clrFrom>
              <a:clrTo>
                <a:srgbClr val="E5FFFD">
                  <a:alpha val="0"/>
                </a:srgbClr>
              </a:clrTo>
            </a:clrChange>
            <a:extLst>
              <a:ext uri="{28A0092B-C50C-407E-A947-70E740481C1C}">
                <a14:useLocalDpi xmlns:a14="http://schemas.microsoft.com/office/drawing/2010/main" val="0"/>
              </a:ext>
            </a:extLst>
          </a:blip>
          <a:srcRect r="66822" b="59322"/>
          <a:stretch/>
        </p:blipFill>
        <p:spPr>
          <a:xfrm>
            <a:off x="-103171" y="2620590"/>
            <a:ext cx="1800676" cy="1241845"/>
          </a:xfrm>
          <a:prstGeom prst="rect">
            <a:avLst/>
          </a:prstGeom>
        </p:spPr>
      </p:pic>
    </p:spTree>
    <p:extLst>
      <p:ext uri="{BB962C8B-B14F-4D97-AF65-F5344CB8AC3E}">
        <p14:creationId xmlns:p14="http://schemas.microsoft.com/office/powerpoint/2010/main" val="10742173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590399" y="1501594"/>
            <a:ext cx="9366903" cy="46718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SA" dirty="0">
              <a:solidFill>
                <a:schemeClr val="accent1">
                  <a:lumMod val="75000"/>
                </a:schemeClr>
              </a:solidFill>
              <a:latin typeface="Alexandria SemiBold" pitchFamily="2" charset="-78"/>
              <a:cs typeface="Alexandria SemiBold"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97167"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842" y="886401"/>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58139" y="111103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F9A80F9F-74DB-1D57-04E8-E20E92A09B0A}"/>
              </a:ext>
            </a:extLst>
          </p:cNvPr>
          <p:cNvSpPr txBox="1"/>
          <p:nvPr/>
        </p:nvSpPr>
        <p:spPr>
          <a:xfrm>
            <a:off x="1725097" y="1717747"/>
            <a:ext cx="9097505" cy="4339650"/>
          </a:xfrm>
          <a:prstGeom prst="rect">
            <a:avLst/>
          </a:prstGeom>
          <a:noFill/>
          <a:effectLst>
            <a:reflection stA="45000" endPos="0" dir="5400000" sy="-100000" algn="bl" rotWithShape="0"/>
          </a:effectLst>
        </p:spPr>
        <p:txBody>
          <a:bodyPr wrap="square" rtlCol="0">
            <a:spAutoFit/>
          </a:bodyPr>
          <a:lstStyle/>
          <a:p>
            <a:pPr marL="115888" algn="r" rtl="1">
              <a:lnSpc>
                <a:spcPct val="150000"/>
              </a:lnSpc>
            </a:pPr>
            <a:endParaRPr lang="ar-SA" sz="2000" dirty="0" smtClean="0">
              <a:latin typeface="Alexandria SemiBold" pitchFamily="2" charset="-78"/>
              <a:cs typeface="Alexandria SemiBold" pitchFamily="2" charset="-78"/>
            </a:endParaRPr>
          </a:p>
          <a:p>
            <a:pPr marL="115888" algn="r" rtl="1">
              <a:lnSpc>
                <a:spcPct val="150000"/>
              </a:lnSpc>
            </a:pPr>
            <a:r>
              <a:rPr lang="ar-SA" sz="2000" dirty="0">
                <a:latin typeface="Alexandria SemiBold" pitchFamily="2" charset="-78"/>
                <a:cs typeface="Alexandria SemiBold" pitchFamily="2" charset="-78"/>
              </a:rPr>
              <a:t> </a:t>
            </a:r>
            <a:r>
              <a:rPr lang="ar-SA" sz="2000" dirty="0" smtClean="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للتحقق من الانتحال الفكري باستخدام الذكاء الاصطناعي المتقدم، </a:t>
            </a:r>
            <a:r>
              <a:rPr lang="ar-SA" dirty="0">
                <a:latin typeface="Alexandria SemiBold" pitchFamily="2" charset="-78"/>
                <a:cs typeface="Alexandria SemiBold" pitchFamily="2" charset="-78"/>
              </a:rPr>
              <a:t>هناك مجموعة من الأدوات المدعومة بالذكاء الاصطناعي المتاحة على شبكة الإنترنت للكشف عن الانتحال الفكري </a:t>
            </a:r>
            <a:r>
              <a:rPr lang="ar-SA" dirty="0" smtClean="0">
                <a:latin typeface="Alexandria SemiBold" pitchFamily="2" charset="-78"/>
                <a:cs typeface="Alexandria SemiBold" pitchFamily="2" charset="-78"/>
              </a:rPr>
              <a:t>والتي تعمل على:</a:t>
            </a:r>
          </a:p>
          <a:p>
            <a:pPr marL="407988" indent="-292100" algn="r" rtl="1">
              <a:lnSpc>
                <a:spcPct val="150000"/>
              </a:lnSpc>
              <a:buFont typeface="+mj-lt"/>
              <a:buAutoNum type="arabicPeriod"/>
            </a:pPr>
            <a:r>
              <a:rPr lang="ar-SA" dirty="0">
                <a:latin typeface="Alexandria SemiBold" pitchFamily="2" charset="-78"/>
                <a:cs typeface="Alexandria SemiBold" pitchFamily="2" charset="-78"/>
              </a:rPr>
              <a:t>ا</a:t>
            </a:r>
            <a:r>
              <a:rPr lang="ar-SA" dirty="0" smtClean="0">
                <a:latin typeface="Alexandria SemiBold" pitchFamily="2" charset="-78"/>
                <a:cs typeface="Alexandria SemiBold" pitchFamily="2" charset="-78"/>
              </a:rPr>
              <a:t>كتشاف أدني الاختلافات داخل النص؛ بما في ذلك الأحرف المخفية والتي تم التلاعب بها.</a:t>
            </a:r>
          </a:p>
          <a:p>
            <a:pPr marL="407988" indent="-292100" algn="r" rtl="1">
              <a:lnSpc>
                <a:spcPct val="150000"/>
              </a:lnSpc>
              <a:buFont typeface="+mj-lt"/>
              <a:buAutoNum type="arabicPeriod"/>
            </a:pPr>
            <a:r>
              <a:rPr lang="ar-SA" dirty="0" smtClean="0">
                <a:latin typeface="Alexandria SemiBold" pitchFamily="2" charset="-78"/>
                <a:cs typeface="Alexandria SemiBold" pitchFamily="2" charset="-78"/>
              </a:rPr>
              <a:t>كشف أشكال مختلفة من إعادة الصياغة.</a:t>
            </a:r>
          </a:p>
          <a:p>
            <a:pPr marL="407988" indent="-292100" algn="r" rtl="1">
              <a:lnSpc>
                <a:spcPct val="150000"/>
              </a:lnSpc>
              <a:buFont typeface="+mj-lt"/>
              <a:buAutoNum type="arabicPeriod"/>
            </a:pPr>
            <a:r>
              <a:rPr lang="ar-SA" dirty="0" smtClean="0">
                <a:latin typeface="Alexandria SemiBold" pitchFamily="2" charset="-78"/>
                <a:cs typeface="Alexandria SemiBold" pitchFamily="2" charset="-78"/>
              </a:rPr>
              <a:t> كشف المحتوي الذي تم انشاؤه بواسطة الذكاء الاصطناعي بما في ذلك </a:t>
            </a:r>
            <a:r>
              <a:rPr lang="en-US" dirty="0" smtClean="0">
                <a:latin typeface="Alexandria SemiBold" pitchFamily="2" charset="-78"/>
                <a:cs typeface="Alexandria SemiBold" pitchFamily="2" charset="-78"/>
              </a:rPr>
              <a:t>GPT-4</a:t>
            </a:r>
            <a:r>
              <a:rPr lang="ar-SA" dirty="0" smtClean="0">
                <a:latin typeface="Alexandria SemiBold" pitchFamily="2" charset="-78"/>
                <a:cs typeface="Alexandria SemiBold" pitchFamily="2" charset="-78"/>
              </a:rPr>
              <a:t>  و </a:t>
            </a:r>
            <a:r>
              <a:rPr lang="en-US" dirty="0" smtClean="0">
                <a:latin typeface="Alexandria SemiBold" pitchFamily="2" charset="-78"/>
                <a:cs typeface="Alexandria SemiBold" pitchFamily="2" charset="-78"/>
              </a:rPr>
              <a:t>Gemini</a:t>
            </a:r>
            <a:r>
              <a:rPr lang="ar-SA" dirty="0" smtClean="0">
                <a:latin typeface="Alexandria SemiBold" pitchFamily="2" charset="-78"/>
                <a:cs typeface="Alexandria SemiBold" pitchFamily="2" charset="-78"/>
              </a:rPr>
              <a:t>. </a:t>
            </a:r>
            <a:endParaRPr lang="ar-SA" dirty="0">
              <a:latin typeface="Alexandria SemiBold" pitchFamily="2" charset="-78"/>
              <a:cs typeface="Alexandria SemiBold" pitchFamily="2" charset="-78"/>
            </a:endParaRPr>
          </a:p>
          <a:p>
            <a:pPr marL="407988" indent="-292100" algn="r" rtl="1">
              <a:lnSpc>
                <a:spcPct val="150000"/>
              </a:lnSpc>
              <a:buFont typeface="+mj-lt"/>
              <a:buAutoNum type="arabicPeriod"/>
            </a:pPr>
            <a:r>
              <a:rPr lang="ar-SA" dirty="0" smtClean="0">
                <a:latin typeface="Alexandria SemiBold" pitchFamily="2" charset="-78"/>
                <a:cs typeface="Alexandria SemiBold" pitchFamily="2" charset="-78"/>
              </a:rPr>
              <a:t>كشف انتحال شفرة المصدر.</a:t>
            </a:r>
          </a:p>
        </p:txBody>
      </p:sp>
      <p:sp>
        <p:nvSpPr>
          <p:cNvPr id="11" name="TextBox 10">
            <a:extLst>
              <a:ext uri="{FF2B5EF4-FFF2-40B4-BE49-F238E27FC236}">
                <a16:creationId xmlns:a16="http://schemas.microsoft.com/office/drawing/2014/main" id="{F9A80F9F-74DB-1D57-04E8-E20E92A09B0A}"/>
              </a:ext>
            </a:extLst>
          </p:cNvPr>
          <p:cNvSpPr txBox="1"/>
          <p:nvPr/>
        </p:nvSpPr>
        <p:spPr>
          <a:xfrm>
            <a:off x="5473782" y="1685009"/>
            <a:ext cx="5098943" cy="461665"/>
          </a:xfrm>
          <a:prstGeom prst="rect">
            <a:avLst/>
          </a:prstGeom>
          <a:solidFill>
            <a:schemeClr val="accent6">
              <a:lumMod val="20000"/>
              <a:lumOff val="80000"/>
            </a:schemeClr>
          </a:solidFill>
          <a:effectLst>
            <a:reflection stA="45000" endPos="0" dir="5400000" sy="-100000" algn="bl" rotWithShape="0"/>
          </a:effectLst>
        </p:spPr>
        <p:txBody>
          <a:bodyPr wrap="square" rtlCol="0">
            <a:spAutoFit/>
          </a:bodyPr>
          <a:lstStyle/>
          <a:p>
            <a:pPr marL="450850" indent="-342900" algn="ctr" rtl="1">
              <a:lnSpc>
                <a:spcPct val="150000"/>
              </a:lnSpc>
              <a:buFont typeface="+mj-lt"/>
              <a:buAutoNum type="arabicPeriod" startAt="2"/>
            </a:pPr>
            <a:r>
              <a:rPr lang="ar-SA" sz="1600" b="1" dirty="0" smtClean="0">
                <a:solidFill>
                  <a:srgbClr val="C00000"/>
                </a:solidFill>
                <a:latin typeface="Alexandria ExtraBold" pitchFamily="2" charset="-78"/>
                <a:cs typeface="Alexandria ExtraBold" pitchFamily="2" charset="-78"/>
              </a:rPr>
              <a:t>تطبيقات </a:t>
            </a:r>
            <a:r>
              <a:rPr lang="ar-SA" sz="1600" b="1" dirty="0">
                <a:solidFill>
                  <a:srgbClr val="C00000"/>
                </a:solidFill>
                <a:latin typeface="Alexandria ExtraBold" pitchFamily="2" charset="-78"/>
                <a:cs typeface="Alexandria ExtraBold" pitchFamily="2" charset="-78"/>
              </a:rPr>
              <a:t>الكشف عن انتهاك الأمانة الفكرية</a:t>
            </a:r>
            <a:r>
              <a:rPr lang="ar-SA" sz="1600" dirty="0" smtClean="0">
                <a:solidFill>
                  <a:schemeClr val="accent1"/>
                </a:solidFill>
                <a:latin typeface="Alexandria SemiBold" pitchFamily="2" charset="-78"/>
                <a:cs typeface="Alexandria SemiBold" pitchFamily="2" charset="-78"/>
              </a:rPr>
              <a:t>:</a:t>
            </a:r>
            <a:endParaRPr lang="ar-SA" sz="1600" dirty="0">
              <a:solidFill>
                <a:schemeClr val="accent1"/>
              </a:solidFill>
              <a:latin typeface="Alexandria SemiBold" pitchFamily="2" charset="-78"/>
              <a:cs typeface="Alexandria SemiBold" pitchFamily="2" charset="-78"/>
            </a:endParaRPr>
          </a:p>
        </p:txBody>
      </p:sp>
      <p:sp>
        <p:nvSpPr>
          <p:cNvPr id="13" name="TextBox 12">
            <a:extLst>
              <a:ext uri="{FF2B5EF4-FFF2-40B4-BE49-F238E27FC236}">
                <a16:creationId xmlns:a16="http://schemas.microsoft.com/office/drawing/2014/main" id="{F9A80F9F-74DB-1D57-04E8-E20E92A09B0A}"/>
              </a:ext>
            </a:extLst>
          </p:cNvPr>
          <p:cNvSpPr txBox="1"/>
          <p:nvPr/>
        </p:nvSpPr>
        <p:spPr>
          <a:xfrm>
            <a:off x="2134930" y="999662"/>
            <a:ext cx="8177050" cy="501932"/>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sz="2000" b="1" dirty="0" smtClean="0">
                <a:solidFill>
                  <a:srgbClr val="C00000"/>
                </a:solidFill>
                <a:latin typeface="Alexandria ExtraBold" pitchFamily="2" charset="-78"/>
                <a:cs typeface="Alexandria ExtraBold" pitchFamily="2" charset="-78"/>
              </a:rPr>
              <a:t>تطبيقات الذكاء الاصطناعي المستخدمة </a:t>
            </a:r>
            <a:r>
              <a:rPr lang="ar-SA" sz="2000" b="1" dirty="0">
                <a:solidFill>
                  <a:srgbClr val="C00000"/>
                </a:solidFill>
                <a:latin typeface="Alexandria ExtraBold" pitchFamily="2" charset="-78"/>
                <a:cs typeface="Alexandria ExtraBold" pitchFamily="2" charset="-78"/>
              </a:rPr>
              <a:t>في كتابة المحتوى</a:t>
            </a:r>
            <a:endParaRPr lang="en-US" sz="3200" b="1" dirty="0">
              <a:solidFill>
                <a:srgbClr val="C00000"/>
              </a:solidFill>
              <a:latin typeface="Alexandria ExtraBold" pitchFamily="2" charset="-78"/>
              <a:cs typeface="Alexandria ExtraBold" pitchFamily="2" charset="-78"/>
            </a:endParaRPr>
          </a:p>
        </p:txBody>
      </p:sp>
      <p:pic>
        <p:nvPicPr>
          <p:cNvPr id="14" name="Picture 13"/>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l="38771" t="56271" r="36822" b="1695"/>
          <a:stretch/>
        </p:blipFill>
        <p:spPr>
          <a:xfrm>
            <a:off x="-1" y="5424407"/>
            <a:ext cx="1479837" cy="1433593"/>
          </a:xfrm>
          <a:prstGeom prst="rect">
            <a:avLst/>
          </a:prstGeom>
        </p:spPr>
      </p:pic>
      <p:pic>
        <p:nvPicPr>
          <p:cNvPr id="8" name="Picture 7"/>
          <p:cNvPicPr>
            <a:picLocks noChangeAspect="1"/>
          </p:cNvPicPr>
          <p:nvPr/>
        </p:nvPicPr>
        <p:blipFill rotWithShape="1">
          <a:blip r:embed="rId4">
            <a:clrChange>
              <a:clrFrom>
                <a:srgbClr val="E5FFFD"/>
              </a:clrFrom>
              <a:clrTo>
                <a:srgbClr val="E5FFFD">
                  <a:alpha val="0"/>
                </a:srgbClr>
              </a:clrTo>
            </a:clrChange>
            <a:extLst>
              <a:ext uri="{28A0092B-C50C-407E-A947-70E740481C1C}">
                <a14:useLocalDpi xmlns:a14="http://schemas.microsoft.com/office/drawing/2010/main" val="0"/>
              </a:ext>
            </a:extLst>
          </a:blip>
          <a:srcRect t="48588" r="71398"/>
          <a:stretch/>
        </p:blipFill>
        <p:spPr>
          <a:xfrm>
            <a:off x="-1" y="2522036"/>
            <a:ext cx="1999688" cy="1979609"/>
          </a:xfrm>
          <a:prstGeom prst="rect">
            <a:avLst/>
          </a:prstGeom>
        </p:spPr>
      </p:pic>
    </p:spTree>
    <p:extLst>
      <p:ext uri="{BB962C8B-B14F-4D97-AF65-F5344CB8AC3E}">
        <p14:creationId xmlns:p14="http://schemas.microsoft.com/office/powerpoint/2010/main" val="29426782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73628" y="1483658"/>
            <a:ext cx="10105565" cy="44686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SA" dirty="0">
              <a:solidFill>
                <a:schemeClr val="accent1">
                  <a:lumMod val="75000"/>
                </a:schemeClr>
              </a:solidFill>
              <a:latin typeface="Alexandria SemiBold" pitchFamily="2" charset="-78"/>
              <a:cs typeface="Alexandria SemiBold"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97167"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842" y="886401"/>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58139" y="1111036"/>
            <a:ext cx="966228" cy="923330"/>
          </a:xfrm>
          <a:prstGeom prst="rect">
            <a:avLst/>
          </a:prstGeom>
          <a:noFill/>
        </p:spPr>
        <p:txBody>
          <a:bodyPr wrap="square" rtlCol="0">
            <a:spAutoFit/>
          </a:bodyPr>
          <a:lstStyle/>
          <a:p>
            <a:pPr algn="ctr"/>
            <a:r>
              <a:rPr lang="en-US" sz="5400" b="1"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F9A80F9F-74DB-1D57-04E8-E20E92A09B0A}"/>
              </a:ext>
            </a:extLst>
          </p:cNvPr>
          <p:cNvSpPr txBox="1"/>
          <p:nvPr/>
        </p:nvSpPr>
        <p:spPr>
          <a:xfrm>
            <a:off x="1394847" y="1995270"/>
            <a:ext cx="9950050" cy="3901068"/>
          </a:xfrm>
          <a:prstGeom prst="rect">
            <a:avLst/>
          </a:prstGeom>
          <a:noFill/>
          <a:effectLst>
            <a:reflection stA="45000" endPos="0" dir="5400000" sy="-100000" algn="bl" rotWithShape="0"/>
          </a:effectLst>
        </p:spPr>
        <p:txBody>
          <a:bodyPr wrap="square" rtlCol="0">
            <a:spAutoFit/>
          </a:bodyPr>
          <a:lstStyle/>
          <a:p>
            <a:pPr marL="115888" algn="r" rtl="1">
              <a:lnSpc>
                <a:spcPct val="150000"/>
              </a:lnSpc>
            </a:pPr>
            <a:r>
              <a:rPr lang="ar-SA" sz="2000" dirty="0" smtClean="0">
                <a:solidFill>
                  <a:schemeClr val="accent1">
                    <a:lumMod val="75000"/>
                  </a:schemeClr>
                </a:solidFill>
                <a:latin typeface="Alexandria SemiBold" pitchFamily="2" charset="-78"/>
                <a:cs typeface="Alexandria SemiBold" pitchFamily="2" charset="-78"/>
              </a:rPr>
              <a:t>وتتمثل أدوات الكشف عن انتهاك الأمانة الفكرية فيما يلي:</a:t>
            </a:r>
          </a:p>
          <a:p>
            <a:pPr marL="115888" algn="r" rtl="1">
              <a:lnSpc>
                <a:spcPct val="150000"/>
              </a:lnSpc>
            </a:pPr>
            <a:endParaRPr lang="en-US" sz="100" dirty="0" smtClean="0">
              <a:solidFill>
                <a:schemeClr val="accent1">
                  <a:lumMod val="75000"/>
                </a:schemeClr>
              </a:solidFill>
              <a:latin typeface="Alexandria SemiBold" pitchFamily="2" charset="-78"/>
              <a:cs typeface="Alexandria SemiBold" pitchFamily="2" charset="-78"/>
            </a:endParaRPr>
          </a:p>
          <a:p>
            <a:pPr marL="401638" indent="-285750" algn="r" rtl="1">
              <a:lnSpc>
                <a:spcPct val="150000"/>
              </a:lnSpc>
              <a:buFont typeface="Wingdings" panose="05000000000000000000" pitchFamily="2" charset="2"/>
              <a:buChar char="Ø"/>
            </a:pPr>
            <a:r>
              <a:rPr lang="en-US" sz="2000" dirty="0" err="1" smtClean="0">
                <a:solidFill>
                  <a:schemeClr val="accent2">
                    <a:lumMod val="50000"/>
                  </a:schemeClr>
                </a:solidFill>
                <a:latin typeface="Alexandria SemiBold" pitchFamily="2" charset="-78"/>
                <a:cs typeface="Alexandria SemiBold" pitchFamily="2" charset="-78"/>
              </a:rPr>
              <a:t>Copyscape</a:t>
            </a:r>
            <a:r>
              <a:rPr lang="ar-SA" sz="2000" dirty="0" smtClean="0">
                <a:solidFill>
                  <a:schemeClr val="accent1"/>
                </a:solidFill>
                <a:latin typeface="Alexandria SemiBold" pitchFamily="2" charset="-78"/>
                <a:cs typeface="Alexandria SemiBold" pitchFamily="2" charset="-78"/>
              </a:rPr>
              <a:t>: </a:t>
            </a:r>
            <a:r>
              <a:rPr lang="ar-SA" sz="2000" dirty="0">
                <a:latin typeface="Alexandria SemiBold" pitchFamily="2" charset="-78"/>
                <a:cs typeface="Alexandria SemiBold" pitchFamily="2" charset="-78"/>
              </a:rPr>
              <a:t>وهي خدمة مدفوعة تُحلل المحتوى وتبحث عن أي تشابه مع أى محتوى آخر على شبكة الإنترنت</a:t>
            </a:r>
            <a:r>
              <a:rPr lang="ar-SA" sz="2000" dirty="0" smtClean="0">
                <a:latin typeface="Alexandria SemiBold" pitchFamily="2" charset="-78"/>
                <a:cs typeface="Alexandria SemiBold" pitchFamily="2" charset="-78"/>
              </a:rPr>
              <a:t>.</a:t>
            </a:r>
            <a:endParaRPr lang="ar-SA" sz="2000" dirty="0" smtClean="0">
              <a:solidFill>
                <a:schemeClr val="accent1"/>
              </a:solidFill>
              <a:latin typeface="Alexandria SemiBold" pitchFamily="2" charset="-78"/>
              <a:cs typeface="Alexandria SemiBold" pitchFamily="2" charset="-78"/>
            </a:endParaRPr>
          </a:p>
          <a:p>
            <a:pPr marL="401638" indent="-285750" algn="r" rtl="1">
              <a:lnSpc>
                <a:spcPct val="150000"/>
              </a:lnSpc>
              <a:buFont typeface="Wingdings" panose="05000000000000000000" pitchFamily="2" charset="2"/>
              <a:buChar char="Ø"/>
            </a:pPr>
            <a:r>
              <a:rPr lang="en-US" sz="2000" dirty="0" err="1" smtClean="0">
                <a:solidFill>
                  <a:schemeClr val="accent2">
                    <a:lumMod val="50000"/>
                  </a:schemeClr>
                </a:solidFill>
                <a:latin typeface="Alexandria SemiBold" pitchFamily="2" charset="-78"/>
                <a:cs typeface="Alexandria SemiBold" pitchFamily="2" charset="-78"/>
              </a:rPr>
              <a:t>Copyleaks</a:t>
            </a:r>
            <a:r>
              <a:rPr lang="ar-SA" sz="2000" dirty="0" smtClean="0">
                <a:latin typeface="Alexandria SemiBold" pitchFamily="2" charset="-78"/>
                <a:cs typeface="Alexandria SemiBold" pitchFamily="2" charset="-78"/>
              </a:rPr>
              <a:t> :  وتستخدم لتحديد الانتحال المحتمل وإعادة الصياغة عبر كل لغة، واكتشاف المحتوى الذي تم انشاؤه بواسطة الذكاء الاصطناعي، والتحقق من الملكية، وتمكين الكتابة الخالية من الأخطاء.</a:t>
            </a:r>
          </a:p>
          <a:p>
            <a:pPr marL="401638" indent="-285750" algn="r" rtl="1">
              <a:lnSpc>
                <a:spcPct val="150000"/>
              </a:lnSpc>
              <a:buFont typeface="Wingdings" panose="05000000000000000000" pitchFamily="2" charset="2"/>
              <a:buChar char="Ø"/>
            </a:pPr>
            <a:r>
              <a:rPr lang="en-US" sz="2000" dirty="0" err="1" smtClean="0">
                <a:solidFill>
                  <a:schemeClr val="accent2">
                    <a:lumMod val="50000"/>
                  </a:schemeClr>
                </a:solidFill>
                <a:latin typeface="Alexandria SemiBold" pitchFamily="2" charset="-78"/>
                <a:cs typeface="Alexandria SemiBold" pitchFamily="2" charset="-78"/>
              </a:rPr>
              <a:t>Plagiarisma</a:t>
            </a:r>
            <a:r>
              <a:rPr lang="ar-SA" sz="2000" dirty="0" smtClean="0">
                <a:solidFill>
                  <a:schemeClr val="accent2">
                    <a:lumMod val="50000"/>
                  </a:schemeClr>
                </a:solidFill>
                <a:latin typeface="Alexandria SemiBold" pitchFamily="2" charset="-78"/>
                <a:cs typeface="Alexandria SemiBold" pitchFamily="2" charset="-78"/>
              </a:rPr>
              <a:t> أو </a:t>
            </a:r>
            <a:r>
              <a:rPr lang="en-US" sz="2000" dirty="0" err="1" smtClean="0">
                <a:solidFill>
                  <a:schemeClr val="accent2">
                    <a:lumMod val="50000"/>
                  </a:schemeClr>
                </a:solidFill>
                <a:latin typeface="Alexandria SemiBold" pitchFamily="2" charset="-78"/>
                <a:cs typeface="Alexandria SemiBold" pitchFamily="2" charset="-78"/>
              </a:rPr>
              <a:t>smallSEOTools</a:t>
            </a:r>
            <a:r>
              <a:rPr lang="ar-SA" sz="2000" dirty="0" smtClean="0">
                <a:solidFill>
                  <a:schemeClr val="accent2">
                    <a:lumMod val="50000"/>
                  </a:schemeClr>
                </a:solidFill>
                <a:latin typeface="Alexandria SemiBold" pitchFamily="2" charset="-78"/>
                <a:cs typeface="Alexandria SemiBold" pitchFamily="2" charset="-78"/>
              </a:rPr>
              <a:t>: </a:t>
            </a:r>
            <a:r>
              <a:rPr lang="ar-SA" sz="2000" dirty="0" smtClean="0">
                <a:latin typeface="Alexandria SemiBold" pitchFamily="2" charset="-78"/>
                <a:cs typeface="Alexandria SemiBold" pitchFamily="2" charset="-78"/>
              </a:rPr>
              <a:t>وهي أدوات مجانية لكنها أقل دقة في التحقق من الملكية الفكرية.</a:t>
            </a:r>
            <a:endParaRPr lang="ar-SA" sz="2000" dirty="0">
              <a:latin typeface="Alexandria SemiBold" pitchFamily="2" charset="-78"/>
              <a:cs typeface="Alexandria SemiBold" pitchFamily="2" charset="-78"/>
            </a:endParaRPr>
          </a:p>
        </p:txBody>
      </p:sp>
      <p:sp>
        <p:nvSpPr>
          <p:cNvPr id="13" name="TextBox 12">
            <a:extLst>
              <a:ext uri="{FF2B5EF4-FFF2-40B4-BE49-F238E27FC236}">
                <a16:creationId xmlns:a16="http://schemas.microsoft.com/office/drawing/2014/main" id="{F9A80F9F-74DB-1D57-04E8-E20E92A09B0A}"/>
              </a:ext>
            </a:extLst>
          </p:cNvPr>
          <p:cNvSpPr txBox="1"/>
          <p:nvPr/>
        </p:nvSpPr>
        <p:spPr>
          <a:xfrm>
            <a:off x="2024367" y="976886"/>
            <a:ext cx="8177050" cy="501932"/>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sz="2000" b="1" dirty="0" smtClean="0">
                <a:solidFill>
                  <a:srgbClr val="C00000"/>
                </a:solidFill>
                <a:latin typeface="Alexandria ExtraBold" pitchFamily="2" charset="-78"/>
                <a:cs typeface="Alexandria ExtraBold" pitchFamily="2" charset="-78"/>
              </a:rPr>
              <a:t>تطبيقات الذكاء الاصطناعي المستخدمة </a:t>
            </a:r>
            <a:r>
              <a:rPr lang="ar-SA" sz="2000" b="1" dirty="0">
                <a:solidFill>
                  <a:srgbClr val="C00000"/>
                </a:solidFill>
                <a:latin typeface="Alexandria ExtraBold" pitchFamily="2" charset="-78"/>
                <a:cs typeface="Alexandria ExtraBold" pitchFamily="2" charset="-78"/>
              </a:rPr>
              <a:t>في كتابة المحتوى</a:t>
            </a:r>
            <a:endParaRPr lang="en-US" sz="3200" b="1" dirty="0">
              <a:solidFill>
                <a:srgbClr val="C00000"/>
              </a:solidFill>
              <a:latin typeface="Alexandria ExtraBold" pitchFamily="2" charset="-78"/>
              <a:cs typeface="Alexandria ExtraBold" pitchFamily="2" charset="-78"/>
            </a:endParaRPr>
          </a:p>
        </p:txBody>
      </p:sp>
      <p:sp>
        <p:nvSpPr>
          <p:cNvPr id="14" name="TextBox 13">
            <a:extLst>
              <a:ext uri="{FF2B5EF4-FFF2-40B4-BE49-F238E27FC236}">
                <a16:creationId xmlns:a16="http://schemas.microsoft.com/office/drawing/2014/main" id="{F9A80F9F-74DB-1D57-04E8-E20E92A09B0A}"/>
              </a:ext>
            </a:extLst>
          </p:cNvPr>
          <p:cNvSpPr txBox="1"/>
          <p:nvPr/>
        </p:nvSpPr>
        <p:spPr>
          <a:xfrm>
            <a:off x="5858359" y="1551955"/>
            <a:ext cx="5098943" cy="461665"/>
          </a:xfrm>
          <a:prstGeom prst="rect">
            <a:avLst/>
          </a:prstGeom>
          <a:solidFill>
            <a:schemeClr val="accent6">
              <a:lumMod val="20000"/>
              <a:lumOff val="80000"/>
            </a:schemeClr>
          </a:solidFill>
          <a:effectLst>
            <a:reflection stA="45000" endPos="0" dir="5400000" sy="-100000" algn="bl" rotWithShape="0"/>
          </a:effectLst>
        </p:spPr>
        <p:txBody>
          <a:bodyPr wrap="square" rtlCol="0">
            <a:spAutoFit/>
          </a:bodyPr>
          <a:lstStyle/>
          <a:p>
            <a:pPr marL="450850" indent="-342900" algn="ctr" rtl="1">
              <a:lnSpc>
                <a:spcPct val="150000"/>
              </a:lnSpc>
              <a:buFont typeface="+mj-lt"/>
              <a:buAutoNum type="arabicPeriod" startAt="2"/>
            </a:pPr>
            <a:r>
              <a:rPr lang="ar-SA" sz="1600" b="1" dirty="0" smtClean="0">
                <a:solidFill>
                  <a:srgbClr val="C00000"/>
                </a:solidFill>
                <a:latin typeface="Alexandria ExtraBold" pitchFamily="2" charset="-78"/>
                <a:cs typeface="Alexandria ExtraBold" pitchFamily="2" charset="-78"/>
              </a:rPr>
              <a:t>تطبيقات </a:t>
            </a:r>
            <a:r>
              <a:rPr lang="ar-SA" sz="1600" b="1" dirty="0">
                <a:solidFill>
                  <a:srgbClr val="C00000"/>
                </a:solidFill>
                <a:latin typeface="Alexandria ExtraBold" pitchFamily="2" charset="-78"/>
                <a:cs typeface="Alexandria ExtraBold" pitchFamily="2" charset="-78"/>
              </a:rPr>
              <a:t>الكشف عن انتهاك الأمانة الفكرية</a:t>
            </a:r>
            <a:r>
              <a:rPr lang="ar-SA" sz="1600" dirty="0" smtClean="0">
                <a:solidFill>
                  <a:schemeClr val="accent1"/>
                </a:solidFill>
                <a:latin typeface="Alexandria SemiBold" pitchFamily="2" charset="-78"/>
                <a:cs typeface="Alexandria SemiBold" pitchFamily="2" charset="-78"/>
              </a:rPr>
              <a:t>:</a:t>
            </a:r>
            <a:endParaRPr lang="ar-SA" sz="1600" dirty="0">
              <a:solidFill>
                <a:schemeClr val="accent1"/>
              </a:solidFill>
              <a:latin typeface="Alexandria SemiBold" pitchFamily="2" charset="-78"/>
              <a:cs typeface="Alexandria SemiBold" pitchFamily="2" charset="-78"/>
            </a:endParaRPr>
          </a:p>
        </p:txBody>
      </p:sp>
      <p:pic>
        <p:nvPicPr>
          <p:cNvPr id="15" name="Picture 14"/>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l="38771" t="56271" r="36822" b="1695"/>
          <a:stretch/>
        </p:blipFill>
        <p:spPr>
          <a:xfrm>
            <a:off x="0" y="5393410"/>
            <a:ext cx="1511834" cy="1464590"/>
          </a:xfrm>
          <a:prstGeom prst="rect">
            <a:avLst/>
          </a:prstGeom>
        </p:spPr>
      </p:pic>
      <p:pic>
        <p:nvPicPr>
          <p:cNvPr id="3074" name="Picture 2" descr="https://tse4.explicit.bing.net/th?id=OIP.0k4xLo1M65QO33MLOBr-OwHaDt&amp;pid=Api&amp;P=0&amp;h=22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836" y="2317993"/>
            <a:ext cx="1833875" cy="147909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Tree>
    <p:extLst>
      <p:ext uri="{BB962C8B-B14F-4D97-AF65-F5344CB8AC3E}">
        <p14:creationId xmlns:p14="http://schemas.microsoft.com/office/powerpoint/2010/main" val="26266546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63851" y="1782547"/>
            <a:ext cx="9694852" cy="43909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SA">
                <a:latin typeface="Alexandria SemiBold" pitchFamily="2" charset="-78"/>
                <a:cs typeface="Alexandria SemiBold" pitchFamily="2" charset="-78"/>
              </a:rPr>
              <a:t>ابحث عن أدلة وبراهين ملموسة لدعم المعلومات التي تستخدمها في بحثك</a:t>
            </a:r>
            <a:endParaRPr lang="ar-SA" dirty="0">
              <a:solidFill>
                <a:schemeClr val="accent1">
                  <a:lumMod val="75000"/>
                </a:schemeClr>
              </a:solidFill>
              <a:latin typeface="Alexandria SemiBold" pitchFamily="2" charset="-78"/>
              <a:cs typeface="Alexandria SemiBold"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97167"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842" y="886401"/>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58139" y="111103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F9A80F9F-74DB-1D57-04E8-E20E92A09B0A}"/>
              </a:ext>
            </a:extLst>
          </p:cNvPr>
          <p:cNvSpPr txBox="1"/>
          <p:nvPr/>
        </p:nvSpPr>
        <p:spPr>
          <a:xfrm>
            <a:off x="1481208" y="3792017"/>
            <a:ext cx="9350212" cy="1754326"/>
          </a:xfrm>
          <a:prstGeom prst="rect">
            <a:avLst/>
          </a:prstGeom>
          <a:noFill/>
          <a:effectLst>
            <a:reflection stA="45000" endPos="0" dir="5400000" sy="-100000" algn="bl" rotWithShape="0"/>
          </a:effectLst>
        </p:spPr>
        <p:txBody>
          <a:bodyPr wrap="square" rtlCol="0">
            <a:spAutoFit/>
          </a:bodyPr>
          <a:lstStyle/>
          <a:p>
            <a:pPr algn="r" rtl="1" fontAlgn="t">
              <a:lnSpc>
                <a:spcPct val="150000"/>
              </a:lnSpc>
            </a:pPr>
            <a:r>
              <a:rPr lang="ar-SA" dirty="0" smtClean="0">
                <a:latin typeface="Alexandria SemiBold" pitchFamily="2" charset="-78"/>
                <a:cs typeface="Alexandria SemiBold" pitchFamily="2" charset="-78"/>
              </a:rPr>
              <a:t>  ومع ذلك ينبغي توخي </a:t>
            </a:r>
            <a:r>
              <a:rPr lang="ar-SA" dirty="0">
                <a:latin typeface="Alexandria SemiBold" pitchFamily="2" charset="-78"/>
                <a:cs typeface="Alexandria SemiBold" pitchFamily="2" charset="-78"/>
              </a:rPr>
              <a:t>الحذر في استخدام أدوات الذكاء </a:t>
            </a:r>
            <a:r>
              <a:rPr lang="ar-SA" dirty="0" smtClean="0">
                <a:latin typeface="Alexandria SemiBold" pitchFamily="2" charset="-78"/>
                <a:cs typeface="Alexandria SemiBold" pitchFamily="2" charset="-78"/>
              </a:rPr>
              <a:t>الاصطناعي ، ويفضل </a:t>
            </a:r>
            <a:r>
              <a:rPr lang="ar-SA" dirty="0">
                <a:latin typeface="Alexandria SemiBold" pitchFamily="2" charset="-78"/>
                <a:cs typeface="Alexandria SemiBold" pitchFamily="2" charset="-78"/>
              </a:rPr>
              <a:t>استخدام هذه الأدوات كأدوات مساعدة </a:t>
            </a:r>
            <a:r>
              <a:rPr lang="ar-SA" u="sng" dirty="0">
                <a:latin typeface="Alexandria SemiBold" pitchFamily="2" charset="-78"/>
                <a:cs typeface="Alexandria SemiBold" pitchFamily="2" charset="-78"/>
              </a:rPr>
              <a:t>فقط</a:t>
            </a:r>
            <a:r>
              <a:rPr lang="ar-SA" dirty="0">
                <a:latin typeface="Alexandria SemiBold" pitchFamily="2" charset="-78"/>
                <a:cs typeface="Alexandria SemiBold" pitchFamily="2" charset="-78"/>
              </a:rPr>
              <a:t>، وليس كمصدر رئيسي للمعلومات</a:t>
            </a:r>
            <a:r>
              <a:rPr lang="ar-SA" dirty="0" smtClean="0">
                <a:latin typeface="Alexandria SemiBold" pitchFamily="2" charset="-78"/>
                <a:cs typeface="Alexandria SemiBold" pitchFamily="2" charset="-78"/>
              </a:rPr>
              <a:t>. كما أن التحقق من دقة المعلومات وصدقها </a:t>
            </a:r>
            <a:r>
              <a:rPr lang="ar-SA" dirty="0">
                <a:latin typeface="Alexandria SemiBold" pitchFamily="2" charset="-78"/>
                <a:cs typeface="Alexandria SemiBold" pitchFamily="2" charset="-78"/>
              </a:rPr>
              <a:t>بشكل سليم هو أمر حيوي للحفاظ على النزاهة والموثوقية المحتوى الإعلامي </a:t>
            </a:r>
            <a:r>
              <a:rPr lang="ar-SA" dirty="0" smtClean="0">
                <a:latin typeface="Alexandria SemiBold" pitchFamily="2" charset="-78"/>
                <a:cs typeface="Alexandria SemiBold" pitchFamily="2" charset="-78"/>
              </a:rPr>
              <a:t>.</a:t>
            </a:r>
            <a:endParaRPr lang="ar-SA" dirty="0">
              <a:latin typeface="Alexandria SemiBold" pitchFamily="2" charset="-78"/>
              <a:cs typeface="Alexandria SemiBold" pitchFamily="2" charset="-78"/>
            </a:endParaRPr>
          </a:p>
        </p:txBody>
      </p:sp>
      <p:sp>
        <p:nvSpPr>
          <p:cNvPr id="13" name="Rectangle 12"/>
          <p:cNvSpPr/>
          <p:nvPr/>
        </p:nvSpPr>
        <p:spPr>
          <a:xfrm>
            <a:off x="1481208" y="1948058"/>
            <a:ext cx="9350212" cy="2169825"/>
          </a:xfrm>
          <a:prstGeom prst="rect">
            <a:avLst/>
          </a:prstGeom>
        </p:spPr>
        <p:txBody>
          <a:bodyPr wrap="square">
            <a:spAutoFit/>
          </a:bodyPr>
          <a:lstStyle/>
          <a:p>
            <a:pPr algn="r" rtl="1">
              <a:lnSpc>
                <a:spcPct val="150000"/>
              </a:lnSpc>
            </a:pPr>
            <a:r>
              <a:rPr lang="ar-SA" dirty="0" smtClean="0">
                <a:latin typeface="Alexandria SemiBold" pitchFamily="2" charset="-78"/>
                <a:cs typeface="Alexandria SemiBold" pitchFamily="2" charset="-78"/>
              </a:rPr>
              <a:t>   هناك </a:t>
            </a:r>
            <a:r>
              <a:rPr lang="ar-SA" dirty="0">
                <a:latin typeface="Alexandria SemiBold" pitchFamily="2" charset="-78"/>
                <a:cs typeface="Alexandria SemiBold" pitchFamily="2" charset="-78"/>
              </a:rPr>
              <a:t>العديد من </a:t>
            </a:r>
            <a:r>
              <a:rPr lang="ar-SA" dirty="0" smtClean="0">
                <a:latin typeface="Alexandria SemiBold" pitchFamily="2" charset="-78"/>
                <a:cs typeface="Alexandria SemiBold" pitchFamily="2" charset="-78"/>
              </a:rPr>
              <a:t>الأدوات والتطبيقات </a:t>
            </a:r>
            <a:r>
              <a:rPr lang="ar-SA" dirty="0">
                <a:latin typeface="Alexandria SemiBold" pitchFamily="2" charset="-78"/>
                <a:cs typeface="Alexandria SemiBold" pitchFamily="2" charset="-78"/>
              </a:rPr>
              <a:t>الأخرى التي تستخدم الذكاء الاصطناعي في </a:t>
            </a:r>
            <a:r>
              <a:rPr lang="ar-SA" dirty="0" smtClean="0">
                <a:latin typeface="Alexandria SemiBold" pitchFamily="2" charset="-78"/>
                <a:cs typeface="Alexandria SemiBold" pitchFamily="2" charset="-78"/>
              </a:rPr>
              <a:t>مُساعدة </a:t>
            </a:r>
            <a:r>
              <a:rPr lang="ar-SA" dirty="0">
                <a:latin typeface="Alexandria SemiBold" pitchFamily="2" charset="-78"/>
                <a:cs typeface="Alexandria SemiBold" pitchFamily="2" charset="-78"/>
              </a:rPr>
              <a:t>الكتاب </a:t>
            </a:r>
            <a:r>
              <a:rPr lang="ar-SA" dirty="0" smtClean="0">
                <a:latin typeface="Alexandria SemiBold" pitchFamily="2" charset="-78"/>
                <a:cs typeface="Alexandria SemiBold" pitchFamily="2" charset="-78"/>
              </a:rPr>
              <a:t>الصحفيين في </a:t>
            </a:r>
            <a:r>
              <a:rPr lang="ar-SA" dirty="0">
                <a:latin typeface="Alexandria SemiBold" pitchFamily="2" charset="-78"/>
                <a:cs typeface="Alexandria SemiBold" pitchFamily="2" charset="-78"/>
              </a:rPr>
              <a:t>كتابة المقالات</a:t>
            </a:r>
            <a:r>
              <a:rPr lang="ar-SA" dirty="0" smtClean="0">
                <a:latin typeface="Alexandria SemiBold" pitchFamily="2" charset="-78"/>
                <a:cs typeface="Alexandria SemiBold" pitchFamily="2" charset="-78"/>
              </a:rPr>
              <a:t>، </a:t>
            </a:r>
            <a:r>
              <a:rPr lang="ar-SA" dirty="0">
                <a:latin typeface="Alexandria SemiBold" pitchFamily="2" charset="-78"/>
                <a:cs typeface="Alexandria SemiBold" pitchFamily="2" charset="-78"/>
              </a:rPr>
              <a:t>وهذه مجرد أمثلة بارزة ل</a:t>
            </a:r>
            <a:r>
              <a:rPr lang="ar-SA" dirty="0" smtClean="0">
                <a:latin typeface="Alexandria SemiBold" pitchFamily="2" charset="-78"/>
                <a:cs typeface="Alexandria SemiBold" pitchFamily="2" charset="-78"/>
              </a:rPr>
              <a:t>ما متاح حالياً </a:t>
            </a:r>
            <a:r>
              <a:rPr lang="ar-SA" dirty="0">
                <a:latin typeface="Alexandria SemiBold" pitchFamily="2" charset="-78"/>
                <a:cs typeface="Alexandria SemiBold" pitchFamily="2" charset="-78"/>
              </a:rPr>
              <a:t>في السوق. ومع تطور هذه التقنيات، ستزداد قدرات هذه الأدوات على المساعدة في عملية </a:t>
            </a:r>
            <a:r>
              <a:rPr lang="ar-SA" dirty="0" smtClean="0">
                <a:latin typeface="Alexandria SemiBold" pitchFamily="2" charset="-78"/>
                <a:cs typeface="Alexandria SemiBold" pitchFamily="2" charset="-78"/>
              </a:rPr>
              <a:t>الكتابة وإنتاج </a:t>
            </a:r>
            <a:r>
              <a:rPr lang="ar-SA" dirty="0">
                <a:latin typeface="Alexandria SemiBold" pitchFamily="2" charset="-78"/>
                <a:cs typeface="Alexandria SemiBold" pitchFamily="2" charset="-78"/>
              </a:rPr>
              <a:t>محتوى عالي الجودة بطريقة فعالة</a:t>
            </a:r>
          </a:p>
          <a:p>
            <a:pPr algn="r" rtl="1">
              <a:lnSpc>
                <a:spcPct val="150000"/>
              </a:lnSpc>
            </a:pPr>
            <a:endParaRPr lang="ar-SA" dirty="0">
              <a:latin typeface="Alexandria SemiBold" pitchFamily="2" charset="-78"/>
              <a:cs typeface="Alexandria SemiBold" pitchFamily="2" charset="-78"/>
            </a:endParaRPr>
          </a:p>
        </p:txBody>
      </p:sp>
      <p:sp>
        <p:nvSpPr>
          <p:cNvPr id="14" name="TextBox 13">
            <a:extLst>
              <a:ext uri="{FF2B5EF4-FFF2-40B4-BE49-F238E27FC236}">
                <a16:creationId xmlns:a16="http://schemas.microsoft.com/office/drawing/2014/main" id="{F9A80F9F-74DB-1D57-04E8-E20E92A09B0A}"/>
              </a:ext>
            </a:extLst>
          </p:cNvPr>
          <p:cNvSpPr txBox="1"/>
          <p:nvPr/>
        </p:nvSpPr>
        <p:spPr>
          <a:xfrm>
            <a:off x="2009110" y="1219947"/>
            <a:ext cx="8177050" cy="501932"/>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sz="2000" b="1" dirty="0" smtClean="0">
                <a:solidFill>
                  <a:srgbClr val="C00000"/>
                </a:solidFill>
                <a:latin typeface="Alexandria ExtraBold" pitchFamily="2" charset="-78"/>
                <a:cs typeface="Alexandria ExtraBold" pitchFamily="2" charset="-78"/>
              </a:rPr>
              <a:t>تطبيقات الذكاء الاصطناعي المستخدمة </a:t>
            </a:r>
            <a:r>
              <a:rPr lang="ar-SA" sz="2000" b="1" dirty="0">
                <a:solidFill>
                  <a:srgbClr val="C00000"/>
                </a:solidFill>
                <a:latin typeface="Alexandria ExtraBold" pitchFamily="2" charset="-78"/>
                <a:cs typeface="Alexandria ExtraBold" pitchFamily="2" charset="-78"/>
              </a:rPr>
              <a:t>في كتابة المحتوى</a:t>
            </a:r>
            <a:endParaRPr lang="en-US" sz="3200" b="1" dirty="0">
              <a:solidFill>
                <a:srgbClr val="C00000"/>
              </a:solidFill>
              <a:latin typeface="Alexandria ExtraBold" pitchFamily="2" charset="-78"/>
              <a:cs typeface="Alexandria ExtraBold" pitchFamily="2" charset="-78"/>
            </a:endParaRPr>
          </a:p>
        </p:txBody>
      </p:sp>
      <p:pic>
        <p:nvPicPr>
          <p:cNvPr id="15" name="Picture 14"/>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l="38771" t="56271" r="36822" b="1695"/>
          <a:stretch/>
        </p:blipFill>
        <p:spPr>
          <a:xfrm>
            <a:off x="-1" y="5536769"/>
            <a:ext cx="1363851" cy="1321231"/>
          </a:xfrm>
          <a:prstGeom prst="rect">
            <a:avLst/>
          </a:prstGeom>
        </p:spPr>
      </p:pic>
      <p:pic>
        <p:nvPicPr>
          <p:cNvPr id="8" name="Picture 7"/>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3686" t="37288" r="76102" b="39209"/>
          <a:stretch/>
        </p:blipFill>
        <p:spPr>
          <a:xfrm>
            <a:off x="0" y="2559386"/>
            <a:ext cx="1363852" cy="1185555"/>
          </a:xfrm>
          <a:prstGeom prst="rect">
            <a:avLst/>
          </a:prstGeom>
        </p:spPr>
      </p:pic>
    </p:spTree>
    <p:extLst>
      <p:ext uri="{BB962C8B-B14F-4D97-AF65-F5344CB8AC3E}">
        <p14:creationId xmlns:p14="http://schemas.microsoft.com/office/powerpoint/2010/main" val="7591434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a:extLst>
              <a:ext uri="{FF2B5EF4-FFF2-40B4-BE49-F238E27FC236}">
                <a16:creationId xmlns:a16="http://schemas.microsoft.com/office/drawing/2014/main" id="{52297C4B-84D7-EDC8-F6F6-53F29890AA2A}"/>
              </a:ext>
            </a:extLst>
          </p:cNvPr>
          <p:cNvSpPr/>
          <p:nvPr/>
        </p:nvSpPr>
        <p:spPr>
          <a:xfrm>
            <a:off x="7843507" y="1519311"/>
            <a:ext cx="3783036" cy="47733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11160" y="1685495"/>
            <a:ext cx="10412364"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1020218"/>
            <a:ext cx="1034822"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44259" y="1656912"/>
            <a:ext cx="10070374" cy="4582024"/>
          </a:xfrm>
          <a:prstGeom prst="rect">
            <a:avLst/>
          </a:prstGeom>
          <a:noFill/>
        </p:spPr>
        <p:txBody>
          <a:bodyPr wrap="square" rtlCol="0">
            <a:spAutoFit/>
          </a:bodyPr>
          <a:lstStyle/>
          <a:p>
            <a:pPr algn="r">
              <a:lnSpc>
                <a:spcPct val="150000"/>
              </a:lnSpc>
            </a:pPr>
            <a:endParaRPr lang="ar-SA" sz="400" b="1" dirty="0" smtClean="0">
              <a:latin typeface="Alexandria SemiBold" pitchFamily="2" charset="-78"/>
              <a:ea typeface="Calibri" panose="020F0502020204030204" pitchFamily="34" charset="0"/>
              <a:cs typeface="Alexandria SemiBold" pitchFamily="2" charset="-78"/>
            </a:endParaRPr>
          </a:p>
          <a:p>
            <a:pPr algn="r">
              <a:lnSpc>
                <a:spcPct val="150000"/>
              </a:lnSpc>
            </a:pPr>
            <a:r>
              <a:rPr lang="ar-SA" b="1" dirty="0" smtClean="0">
                <a:latin typeface="Alexandria SemiBold" pitchFamily="2" charset="-78"/>
                <a:ea typeface="Calibri" panose="020F0502020204030204" pitchFamily="34" charset="0"/>
                <a:cs typeface="Alexandria SemiBold" pitchFamily="2" charset="-78"/>
              </a:rPr>
              <a:t> </a:t>
            </a:r>
            <a:r>
              <a:rPr lang="ar-EG" b="1" dirty="0">
                <a:solidFill>
                  <a:srgbClr val="C00000"/>
                </a:solidFill>
                <a:latin typeface="Alexandria SemiBold" pitchFamily="2" charset="-78"/>
                <a:ea typeface="Calibri" panose="020F0502020204030204" pitchFamily="34" charset="0"/>
                <a:cs typeface="Alexandria SemiBold" pitchFamily="2" charset="-78"/>
              </a:rPr>
              <a:t>في </a:t>
            </a:r>
            <a:r>
              <a:rPr lang="ar-SA" b="1" dirty="0" smtClean="0">
                <a:solidFill>
                  <a:srgbClr val="C00000"/>
                </a:solidFill>
                <a:latin typeface="Alexandria SemiBold" pitchFamily="2" charset="-78"/>
                <a:ea typeface="Calibri" panose="020F0502020204030204" pitchFamily="34" charset="0"/>
                <a:cs typeface="Alexandria SemiBold" pitchFamily="2" charset="-78"/>
              </a:rPr>
              <a:t>نهاية</a:t>
            </a:r>
            <a:r>
              <a:rPr lang="ar-EG" b="1" dirty="0" smtClean="0">
                <a:solidFill>
                  <a:srgbClr val="C00000"/>
                </a:solidFill>
                <a:latin typeface="Alexandria SemiBold" pitchFamily="2" charset="-78"/>
                <a:ea typeface="Calibri" panose="020F0502020204030204" pitchFamily="34" charset="0"/>
                <a:cs typeface="Alexandria SemiBold" pitchFamily="2" charset="-78"/>
              </a:rPr>
              <a:t> </a:t>
            </a:r>
            <a:r>
              <a:rPr lang="ar-EG" b="1" dirty="0">
                <a:solidFill>
                  <a:srgbClr val="C00000"/>
                </a:solidFill>
                <a:latin typeface="Alexandria SemiBold" pitchFamily="2" charset="-78"/>
                <a:ea typeface="Calibri" panose="020F0502020204030204" pitchFamily="34" charset="0"/>
                <a:cs typeface="Alexandria SemiBold" pitchFamily="2" charset="-78"/>
              </a:rPr>
              <a:t>هذه المحاضرة، يمكننا أن نستنتج أن</a:t>
            </a:r>
            <a:r>
              <a:rPr lang="ar-SA" b="1" dirty="0" smtClean="0">
                <a:solidFill>
                  <a:srgbClr val="C00000"/>
                </a:solidFill>
                <a:latin typeface="Alexandria SemiBold" pitchFamily="2" charset="-78"/>
                <a:ea typeface="Calibri" panose="020F0502020204030204" pitchFamily="34" charset="0"/>
                <a:cs typeface="Alexandria SemiBold" pitchFamily="2" charset="-78"/>
              </a:rPr>
              <a:t>:</a:t>
            </a:r>
            <a:endParaRPr lang="en-US" b="1" dirty="0" smtClean="0">
              <a:solidFill>
                <a:srgbClr val="C00000"/>
              </a:solidFill>
              <a:latin typeface="Alexandria SemiBold" pitchFamily="2" charset="-78"/>
              <a:ea typeface="Calibri" panose="020F0502020204030204" pitchFamily="34" charset="0"/>
              <a:cs typeface="Alexandria SemiBold" pitchFamily="2" charset="-78"/>
            </a:endParaRPr>
          </a:p>
          <a:p>
            <a:pPr algn="r">
              <a:lnSpc>
                <a:spcPct val="150000"/>
              </a:lnSpc>
            </a:pPr>
            <a:endParaRPr lang="ar-SA" sz="1050" b="1" dirty="0" smtClean="0">
              <a:solidFill>
                <a:srgbClr val="C00000"/>
              </a:solidFill>
              <a:latin typeface="Alexandria SemiBold" pitchFamily="2" charset="-78"/>
              <a:ea typeface="Calibri" panose="020F0502020204030204" pitchFamily="34" charset="0"/>
              <a:cs typeface="Alexandria SemiBold" pitchFamily="2" charset="-78"/>
            </a:endParaRPr>
          </a:p>
          <a:p>
            <a:pPr algn="r" rtl="1">
              <a:lnSpc>
                <a:spcPct val="150000"/>
              </a:lnSpc>
            </a:pPr>
            <a:r>
              <a:rPr lang="ar-SA" dirty="0" smtClean="0">
                <a:latin typeface="Alexandria SemiBold" pitchFamily="2" charset="-78"/>
                <a:cs typeface="Alexandria SemiBold" pitchFamily="2" charset="-78"/>
              </a:rPr>
              <a:t>    يشهد العالم اليوم تحولاً ثقافياً وتكنولوجياً يؤثر بشكل كبير على وسائل الإعلام، وطرق توصيل المعلومات ، ومن بين هذه التحولات يبرز  لنا أساليب جديدة في كتابة المقالات وتحرير الرسوم الساخرة، بالإضافة إلى صحافة المواطن </a:t>
            </a:r>
            <a:r>
              <a:rPr lang="ar-SA" dirty="0">
                <a:latin typeface="Alexandria SemiBold" pitchFamily="2" charset="-78"/>
                <a:cs typeface="Alexandria SemiBold" pitchFamily="2" charset="-78"/>
              </a:rPr>
              <a:t>التي </a:t>
            </a:r>
            <a:r>
              <a:rPr lang="ar-SA" dirty="0" smtClean="0">
                <a:latin typeface="Alexandria SemiBold" pitchFamily="2" charset="-78"/>
                <a:cs typeface="Alexandria SemiBold" pitchFamily="2" charset="-78"/>
              </a:rPr>
              <a:t>أضحت جزءاً </a:t>
            </a:r>
            <a:r>
              <a:rPr lang="ar-SA" dirty="0">
                <a:latin typeface="Alexandria SemiBold" pitchFamily="2" charset="-78"/>
                <a:cs typeface="Alexandria SemiBold" pitchFamily="2" charset="-78"/>
              </a:rPr>
              <a:t>مهماً من وسائل الإعلام </a:t>
            </a:r>
            <a:r>
              <a:rPr lang="ar-SA" dirty="0" smtClean="0">
                <a:latin typeface="Alexandria SemiBold" pitchFamily="2" charset="-78"/>
                <a:cs typeface="Alexandria SemiBold" pitchFamily="2" charset="-78"/>
              </a:rPr>
              <a:t>الحديثة ومن أشكالها: رسائل القراء إلى المحرر ، والمدونات، والتدوين الصوتي " البودكاست" والتدوين المرئي " الفيديو" والكتابة إلى منصات التواصل الاجتماعي المختلفة ؛ لما توفر للأفراد فرصة مشاركة </a:t>
            </a:r>
            <a:r>
              <a:rPr lang="ar-SA" dirty="0">
                <a:latin typeface="Alexandria SemiBold" pitchFamily="2" charset="-78"/>
                <a:cs typeface="Alexandria SemiBold" pitchFamily="2" charset="-78"/>
              </a:rPr>
              <a:t>قصصهم ووجهات نظرهم. </a:t>
            </a:r>
            <a:endParaRPr lang="ar-SA" dirty="0" smtClean="0">
              <a:latin typeface="Alexandria SemiBold" pitchFamily="2" charset="-78"/>
              <a:cs typeface="Alexandria SemiBold" pitchFamily="2" charset="-78"/>
            </a:endParaRPr>
          </a:p>
          <a:p>
            <a:pPr algn="r">
              <a:lnSpc>
                <a:spcPct val="150000"/>
              </a:lnSpc>
            </a:pP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  </a:t>
            </a:r>
            <a:r>
              <a:rPr lang="ar-SA" b="1" dirty="0">
                <a:latin typeface="Alexandria SemiBold" pitchFamily="2" charset="-78"/>
                <a:ea typeface="Calibri" panose="020F0502020204030204" pitchFamily="34" charset="0"/>
                <a:cs typeface="Alexandria SemiBold" pitchFamily="2" charset="-78"/>
              </a:rPr>
              <a:t>فالموهبة الخاصة لدى الكاتب هي التي تجعله قادراً على الكتابة الإبداعية بأسلوب مميز عن غيره من الكُتاب، حتى أن القاريء يتعرف على هوية الكاتب من خلال أسلوب كتاباته حتى لو لم يكن نشر عمل مقترناً باسمه. </a:t>
            </a:r>
            <a:endParaRPr lang="en-US" b="1" dirty="0">
              <a:latin typeface="Alexandria SemiBold" pitchFamily="2" charset="-78"/>
              <a:ea typeface="Calibri" panose="020F0502020204030204" pitchFamily="34" charset="0"/>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smtClean="0"/>
              <a:t>www.midocean.ae</a:t>
            </a:r>
            <a:endParaRPr lang="en-US" sz="2000" b="1" dirty="0"/>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F9A80F9F-74DB-1D57-04E8-E20E92A09B0A}"/>
              </a:ext>
            </a:extLst>
          </p:cNvPr>
          <p:cNvSpPr txBox="1"/>
          <p:nvPr/>
        </p:nvSpPr>
        <p:spPr>
          <a:xfrm>
            <a:off x="3014978" y="824385"/>
            <a:ext cx="5728936" cy="747705"/>
          </a:xfrm>
          <a:prstGeom prst="rect">
            <a:avLst/>
          </a:prstGeom>
          <a:noFill/>
        </p:spPr>
        <p:txBody>
          <a:bodyPr wrap="square" rtlCol="0">
            <a:spAutoFit/>
          </a:bodyPr>
          <a:lstStyle/>
          <a:p>
            <a:pPr marL="571500" lvl="0" indent="-571500" algn="ctr" rtl="1">
              <a:lnSpc>
                <a:spcPct val="150000"/>
              </a:lnSpc>
              <a:spcAft>
                <a:spcPts val="800"/>
              </a:spcAft>
              <a:buFont typeface="Wingdings" panose="05000000000000000000" pitchFamily="2" charset="2"/>
              <a:buChar char="Ø"/>
              <a:defRPr/>
            </a:pPr>
            <a:r>
              <a:rPr lang="ar-EG" sz="3200" b="1" dirty="0" smtClean="0">
                <a:latin typeface="Alexandria SemiBold" pitchFamily="2" charset="-78"/>
                <a:ea typeface="Calibri" panose="020F0502020204030204" pitchFamily="34" charset="0"/>
                <a:cs typeface="Alexandria SemiBold" pitchFamily="2" charset="-78"/>
              </a:rPr>
              <a:t>خاتم</a:t>
            </a:r>
            <a:r>
              <a:rPr lang="ar-SA" sz="3200" b="1" dirty="0">
                <a:latin typeface="Alexandria SemiBold" pitchFamily="2" charset="-78"/>
                <a:ea typeface="Calibri" panose="020F0502020204030204" pitchFamily="34" charset="0"/>
                <a:cs typeface="Alexandria SemiBold" pitchFamily="2" charset="-78"/>
              </a:rPr>
              <a:t>ة</a:t>
            </a:r>
            <a:endParaRPr lang="ar-EG" sz="3200" b="1" dirty="0">
              <a:latin typeface="Alexandria SemiBold" pitchFamily="2" charset="-78"/>
              <a:ea typeface="Calibri" panose="020F0502020204030204" pitchFamily="34" charset="0"/>
              <a:cs typeface="Alexandria SemiBold" pitchFamily="2" charset="-78"/>
            </a:endParaRPr>
          </a:p>
        </p:txBody>
      </p:sp>
    </p:spTree>
    <p:extLst>
      <p:ext uri="{BB962C8B-B14F-4D97-AF65-F5344CB8AC3E}">
        <p14:creationId xmlns:p14="http://schemas.microsoft.com/office/powerpoint/2010/main" val="19378901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a:extLst>
              <a:ext uri="{FF2B5EF4-FFF2-40B4-BE49-F238E27FC236}">
                <a16:creationId xmlns:a16="http://schemas.microsoft.com/office/drawing/2014/main" id="{52297C4B-84D7-EDC8-F6F6-53F29890AA2A}"/>
              </a:ext>
            </a:extLst>
          </p:cNvPr>
          <p:cNvSpPr/>
          <p:nvPr/>
        </p:nvSpPr>
        <p:spPr>
          <a:xfrm>
            <a:off x="7843507" y="1519311"/>
            <a:ext cx="3356920" cy="444333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153149" y="1611755"/>
            <a:ext cx="9775407" cy="46808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1020218"/>
            <a:ext cx="1034822"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301651" y="1976194"/>
            <a:ext cx="9478402" cy="4247317"/>
          </a:xfrm>
          <a:prstGeom prst="rect">
            <a:avLst/>
          </a:prstGeom>
          <a:noFill/>
        </p:spPr>
        <p:txBody>
          <a:bodyPr wrap="square" rtlCol="0">
            <a:spAutoFit/>
          </a:bodyPr>
          <a:lstStyle/>
          <a:p>
            <a:pPr algn="r" rtl="1">
              <a:lnSpc>
                <a:spcPct val="150000"/>
              </a:lnSpc>
            </a:pPr>
            <a:r>
              <a:rPr lang="ar-SA" b="1" dirty="0">
                <a:latin typeface="Alexandria SemiBold" pitchFamily="2" charset="-78"/>
                <a:ea typeface="Calibri" panose="020F0502020204030204" pitchFamily="34" charset="0"/>
                <a:cs typeface="Alexandria SemiBold" pitchFamily="2" charset="-78"/>
              </a:rPr>
              <a:t> </a:t>
            </a:r>
            <a:r>
              <a:rPr lang="ar-SA" b="1" dirty="0" smtClean="0">
                <a:latin typeface="Alexandria SemiBold" pitchFamily="2" charset="-78"/>
                <a:ea typeface="Calibri" panose="020F0502020204030204" pitchFamily="34" charset="0"/>
                <a:cs typeface="Alexandria SemiBold" pitchFamily="2" charset="-78"/>
              </a:rPr>
              <a:t>   الكتابة هي أصل أي عمل رقمي، حتى مقاطع الفيديو أو المقاطع الصوتية تعتمد في إعدادها على نص أو سيناريو مكتوب </a:t>
            </a:r>
            <a:r>
              <a:rPr lang="en-US" b="1" dirty="0" smtClean="0">
                <a:latin typeface="Alexandria SemiBold" pitchFamily="2" charset="-78"/>
                <a:ea typeface="Calibri" panose="020F0502020204030204" pitchFamily="34" charset="0"/>
                <a:cs typeface="Alexandria SemiBold" pitchFamily="2" charset="-78"/>
              </a:rPr>
              <a:t>Script</a:t>
            </a:r>
            <a:r>
              <a:rPr lang="ar-SA" b="1" dirty="0" smtClean="0">
                <a:latin typeface="Alexandria SemiBold" pitchFamily="2" charset="-78"/>
                <a:ea typeface="Calibri" panose="020F0502020204030204" pitchFamily="34" charset="0"/>
                <a:cs typeface="Alexandria SemiBold" pitchFamily="2" charset="-78"/>
              </a:rPr>
              <a:t> ، لذلك فالكتابة هي جوهر أي نشاط على شبكة الإنترنت.</a:t>
            </a:r>
          </a:p>
          <a:p>
            <a:pPr algn="r">
              <a:lnSpc>
                <a:spcPct val="150000"/>
              </a:lnSpc>
            </a:pPr>
            <a:r>
              <a:rPr lang="ar-SA" b="1" dirty="0" smtClean="0">
                <a:latin typeface="Alexandria SemiBold" pitchFamily="2" charset="-78"/>
                <a:ea typeface="Calibri" panose="020F0502020204030204" pitchFamily="34" charset="0"/>
                <a:cs typeface="Alexandria SemiBold" pitchFamily="2" charset="-78"/>
              </a:rPr>
              <a:t>    </a:t>
            </a:r>
            <a:r>
              <a:rPr lang="ar-SA" b="1" dirty="0">
                <a:latin typeface="Alexandria SemiBold" pitchFamily="2" charset="-78"/>
                <a:ea typeface="Calibri" panose="020F0502020204030204" pitchFamily="34" charset="0"/>
                <a:cs typeface="Alexandria SemiBold" pitchFamily="2" charset="-78"/>
              </a:rPr>
              <a:t>وباعتبار أن </a:t>
            </a:r>
            <a:r>
              <a:rPr lang="ar-SA" b="1" dirty="0" smtClean="0">
                <a:latin typeface="Alexandria SemiBold" pitchFamily="2" charset="-78"/>
                <a:ea typeface="Calibri" panose="020F0502020204030204" pitchFamily="34" charset="0"/>
                <a:cs typeface="Alexandria SemiBold" pitchFamily="2" charset="-78"/>
              </a:rPr>
              <a:t>الكُتاب لهم </a:t>
            </a:r>
            <a:r>
              <a:rPr lang="ar-SA" b="1" dirty="0">
                <a:latin typeface="Alexandria SemiBold" pitchFamily="2" charset="-78"/>
                <a:ea typeface="Calibri" panose="020F0502020204030204" pitchFamily="34" charset="0"/>
                <a:cs typeface="Alexandria SemiBold" pitchFamily="2" charset="-78"/>
              </a:rPr>
              <a:t>خبرة كبيرة في مجال الإعلام </a:t>
            </a:r>
            <a:r>
              <a:rPr lang="ar-SA" b="1" dirty="0" smtClean="0">
                <a:latin typeface="Alexandria SemiBold" pitchFamily="2" charset="-78"/>
                <a:ea typeface="Calibri" panose="020F0502020204030204" pitchFamily="34" charset="0"/>
                <a:cs typeface="Alexandria SemiBold" pitchFamily="2" charset="-78"/>
              </a:rPr>
              <a:t>الرقمي، ومعرفتهم بخصائص الكتابة لكل منصة يساعدهم في تحقيق الهدف المنشود؛ كما إن التزامهم بالمعايير </a:t>
            </a:r>
            <a:r>
              <a:rPr lang="ar-SA" b="1" dirty="0">
                <a:latin typeface="Alexandria SemiBold" pitchFamily="2" charset="-78"/>
                <a:ea typeface="Calibri" panose="020F0502020204030204" pitchFamily="34" charset="0"/>
                <a:cs typeface="Alexandria SemiBold" pitchFamily="2" charset="-78"/>
              </a:rPr>
              <a:t>الأخلاقية والمهنية يصبح أكثر أهمية، </a:t>
            </a:r>
            <a:r>
              <a:rPr lang="ar-SA" dirty="0" smtClean="0">
                <a:solidFill>
                  <a:schemeClr val="tx1">
                    <a:lumMod val="95000"/>
                    <a:lumOff val="5000"/>
                  </a:schemeClr>
                </a:solidFill>
                <a:latin typeface="Alexandria SemiBold" pitchFamily="2" charset="-78"/>
                <a:cs typeface="Alexandria SemiBold" pitchFamily="2" charset="-78"/>
              </a:rPr>
              <a:t>فعلى الرغم من أن الإعلام الرَّقْمي ـ </a:t>
            </a:r>
            <a:r>
              <a:rPr lang="ar-SA" dirty="0">
                <a:solidFill>
                  <a:schemeClr val="tx1">
                    <a:lumMod val="95000"/>
                    <a:lumOff val="5000"/>
                  </a:schemeClr>
                </a:solidFill>
                <a:latin typeface="Alexandria SemiBold" pitchFamily="2" charset="-78"/>
                <a:cs typeface="Alexandria SemiBold" pitchFamily="2" charset="-78"/>
              </a:rPr>
              <a:t>لاسيَّما وسائلِ التواصل الاجتماعي ـ </a:t>
            </a:r>
            <a:r>
              <a:rPr lang="ar-SA" dirty="0" smtClean="0">
                <a:solidFill>
                  <a:schemeClr val="tx1">
                    <a:lumMod val="95000"/>
                    <a:lumOff val="5000"/>
                  </a:schemeClr>
                </a:solidFill>
                <a:latin typeface="Alexandria SemiBold" pitchFamily="2" charset="-78"/>
                <a:cs typeface="Alexandria SemiBold" pitchFamily="2" charset="-78"/>
              </a:rPr>
              <a:t>عزَّز من </a:t>
            </a:r>
            <a:r>
              <a:rPr lang="ar-SA" dirty="0">
                <a:solidFill>
                  <a:schemeClr val="tx1">
                    <a:lumMod val="95000"/>
                    <a:lumOff val="5000"/>
                  </a:schemeClr>
                </a:solidFill>
                <a:latin typeface="Alexandria SemiBold" pitchFamily="2" charset="-78"/>
                <a:cs typeface="Alexandria SemiBold" pitchFamily="2" charset="-78"/>
              </a:rPr>
              <a:t>حريةَ الكُتاب والمستخدمين في نشر المعلومات والآراء والأفكار ؛ إلا أن الدول تصدر قوانينَ تقيِّد أو تحظُر بعض أنواع التعبير على وسائل التواصل الاجتماعي، كالكتابات التي تشجِّع على العنف والكراهية؛ أي أن حرية التعبير ليست حرية مُطلقة وإنما تعتبر حرية مسئولة</a:t>
            </a:r>
            <a:r>
              <a:rPr lang="ar-SA" dirty="0" smtClean="0">
                <a:solidFill>
                  <a:schemeClr val="tx1">
                    <a:lumMod val="95000"/>
                    <a:lumOff val="5000"/>
                  </a:schemeClr>
                </a:solidFill>
                <a:latin typeface="Alexandria SemiBold" pitchFamily="2" charset="-78"/>
                <a:cs typeface="Alexandria SemiBold" pitchFamily="2" charset="-78"/>
              </a:rPr>
              <a:t>.</a:t>
            </a:r>
            <a:endParaRPr lang="ar-SA" altLang="ar-SA" dirty="0">
              <a:solidFill>
                <a:schemeClr val="tx1">
                  <a:lumMod val="95000"/>
                  <a:lumOff val="5000"/>
                </a:schemeClr>
              </a:solidFill>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smtClean="0"/>
              <a:t>www.midocean.ae</a:t>
            </a:r>
            <a:endParaRPr lang="en-US" sz="2000" b="1" dirty="0"/>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F9A80F9F-74DB-1D57-04E8-E20E92A09B0A}"/>
              </a:ext>
            </a:extLst>
          </p:cNvPr>
          <p:cNvSpPr txBox="1"/>
          <p:nvPr/>
        </p:nvSpPr>
        <p:spPr>
          <a:xfrm>
            <a:off x="3014978" y="824385"/>
            <a:ext cx="5728936" cy="747705"/>
          </a:xfrm>
          <a:prstGeom prst="rect">
            <a:avLst/>
          </a:prstGeom>
          <a:noFill/>
        </p:spPr>
        <p:txBody>
          <a:bodyPr wrap="square" rtlCol="0">
            <a:spAutoFit/>
          </a:bodyPr>
          <a:lstStyle/>
          <a:p>
            <a:pPr marL="571500" lvl="0" indent="-571500" algn="ctr" rtl="1">
              <a:lnSpc>
                <a:spcPct val="150000"/>
              </a:lnSpc>
              <a:spcAft>
                <a:spcPts val="800"/>
              </a:spcAft>
              <a:buFont typeface="Wingdings" panose="05000000000000000000" pitchFamily="2" charset="2"/>
              <a:buChar char="Ø"/>
              <a:defRPr/>
            </a:pPr>
            <a:r>
              <a:rPr lang="ar-EG" sz="3200" b="1" dirty="0" smtClean="0">
                <a:latin typeface="Alexandria SemiBold" pitchFamily="2" charset="-78"/>
                <a:ea typeface="Calibri" panose="020F0502020204030204" pitchFamily="34" charset="0"/>
                <a:cs typeface="Alexandria SemiBold" pitchFamily="2" charset="-78"/>
              </a:rPr>
              <a:t>خاتم</a:t>
            </a:r>
            <a:r>
              <a:rPr lang="ar-SA" sz="3200" b="1" dirty="0">
                <a:latin typeface="Alexandria SemiBold" pitchFamily="2" charset="-78"/>
                <a:ea typeface="Calibri" panose="020F0502020204030204" pitchFamily="34" charset="0"/>
                <a:cs typeface="Alexandria SemiBold" pitchFamily="2" charset="-78"/>
              </a:rPr>
              <a:t>ة</a:t>
            </a:r>
            <a:endParaRPr lang="ar-EG" sz="3200" b="1" dirty="0">
              <a:latin typeface="Alexandria SemiBold" pitchFamily="2" charset="-78"/>
              <a:ea typeface="Calibri" panose="020F0502020204030204" pitchFamily="34" charset="0"/>
              <a:cs typeface="Alexandria SemiBold" pitchFamily="2" charset="-78"/>
            </a:endParaRPr>
          </a:p>
        </p:txBody>
      </p:sp>
    </p:spTree>
    <p:extLst>
      <p:ext uri="{BB962C8B-B14F-4D97-AF65-F5344CB8AC3E}">
        <p14:creationId xmlns:p14="http://schemas.microsoft.com/office/powerpoint/2010/main" val="21418341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691106" y="1083188"/>
            <a:ext cx="3237450" cy="504364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19432" y="1194619"/>
            <a:ext cx="9965367" cy="4896465"/>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Low" defTabSz="914400" rtl="1" eaLnBrk="1" fontAlgn="auto" latinLnBrk="0" hangingPunct="1">
              <a:lnSpc>
                <a:spcPct val="150000"/>
              </a:lnSpc>
              <a:spcBef>
                <a:spcPts val="0"/>
              </a:spcBef>
              <a:spcAft>
                <a:spcPts val="800"/>
              </a:spcAft>
              <a:buClrTx/>
              <a:buSzTx/>
              <a:buFont typeface="Wingdings" panose="05000000000000000000" pitchFamily="2" charset="2"/>
              <a:buChar char="Ø"/>
              <a:tabLst/>
              <a:defRPr/>
            </a:pPr>
            <a:endParaRPr lang="ar-SA" sz="3200" b="1" dirty="0" smtClean="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575800" y="631437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7" name="TextBox 6">
            <a:extLst>
              <a:ext uri="{FF2B5EF4-FFF2-40B4-BE49-F238E27FC236}">
                <a16:creationId xmlns:a16="http://schemas.microsoft.com/office/drawing/2014/main" id="{050976E4-0CF2-BA00-34CA-2F9419409B9E}"/>
              </a:ext>
            </a:extLst>
          </p:cNvPr>
          <p:cNvSpPr txBox="1"/>
          <p:nvPr/>
        </p:nvSpPr>
        <p:spPr>
          <a:xfrm>
            <a:off x="781665" y="1238474"/>
            <a:ext cx="9757125" cy="4852610"/>
          </a:xfrm>
          <a:prstGeom prst="rect">
            <a:avLst/>
          </a:prstGeom>
          <a:noFill/>
        </p:spPr>
        <p:txBody>
          <a:bodyPr wrap="square" rtlCol="0">
            <a:spAutoFit/>
          </a:bodyPr>
          <a:lstStyle/>
          <a:p>
            <a:pPr marL="342900" lvl="0" indent="-342900" algn="r" rtl="1">
              <a:lnSpc>
                <a:spcPct val="150000"/>
              </a:lnSpc>
              <a:spcAft>
                <a:spcPts val="800"/>
              </a:spcAft>
              <a:buFont typeface="+mj-lt"/>
              <a:buAutoNum type="arabicPeriod"/>
              <a:defRPr/>
            </a:pPr>
            <a:r>
              <a:rPr lang="ar-SA" sz="1600" dirty="0">
                <a:latin typeface="Alexandria SemiBold" pitchFamily="2" charset="-78"/>
                <a:cs typeface="Alexandria SemiBold" pitchFamily="2" charset="-78"/>
              </a:rPr>
              <a:t>أحمد سيدي ، دليل الكتابة لمنصات الإعلام الرقمي ، ( الدوحة : معهد الجزيرة للإعلام ، 2023).</a:t>
            </a:r>
            <a:endParaRPr lang="en-US" sz="1600" dirty="0">
              <a:latin typeface="Alexandria SemiBold" pitchFamily="2" charset="-78"/>
              <a:cs typeface="Alexandria SemiBold" pitchFamily="2" charset="-78"/>
            </a:endParaRPr>
          </a:p>
          <a:p>
            <a:pPr marL="342900" lvl="0" indent="-342900" algn="r" rtl="1">
              <a:lnSpc>
                <a:spcPct val="150000"/>
              </a:lnSpc>
              <a:spcAft>
                <a:spcPts val="800"/>
              </a:spcAft>
              <a:buFont typeface="+mj-lt"/>
              <a:buAutoNum type="arabicPeriod"/>
              <a:defRPr/>
            </a:pPr>
            <a:r>
              <a:rPr lang="ar-SA" sz="1600" dirty="0" smtClean="0">
                <a:latin typeface="Alexandria SemiBold" pitchFamily="2" charset="-78"/>
                <a:cs typeface="Alexandria SemiBold" pitchFamily="2" charset="-78"/>
              </a:rPr>
              <a:t>عبداللطيف </a:t>
            </a:r>
            <a:r>
              <a:rPr lang="ar-SA" sz="1600" dirty="0">
                <a:latin typeface="Alexandria SemiBold" pitchFamily="2" charset="-78"/>
                <a:cs typeface="Alexandria SemiBold" pitchFamily="2" charset="-78"/>
              </a:rPr>
              <a:t>حاج محمد ، دليل استخدام الذكاء الاصطناعي لتعزيز العمل الصحفي ، مقال منشور ، موقع شبكة الصحفيين الدوليين ، 2 أبريل 2024 ). متاح في: </a:t>
            </a:r>
            <a:r>
              <a:rPr lang="en-US" sz="1600" dirty="0">
                <a:latin typeface="Alexandria SemiBold" pitchFamily="2" charset="-78"/>
                <a:cs typeface="Alexandria SemiBold" pitchFamily="2" charset="-78"/>
                <a:hlinkClick r:id="rId3"/>
              </a:rPr>
              <a:t>https://ijnet.org</a:t>
            </a:r>
            <a:r>
              <a:rPr lang="en-US" sz="1600" dirty="0">
                <a:latin typeface="Alexandria SemiBold" pitchFamily="2" charset="-78"/>
                <a:cs typeface="Alexandria SemiBold" pitchFamily="2" charset="-78"/>
              </a:rPr>
              <a:t> </a:t>
            </a:r>
          </a:p>
          <a:p>
            <a:pPr marL="342900" lvl="0" indent="-342900" algn="r" rtl="1">
              <a:lnSpc>
                <a:spcPct val="150000"/>
              </a:lnSpc>
              <a:spcAft>
                <a:spcPts val="800"/>
              </a:spcAft>
              <a:buFont typeface="+mj-lt"/>
              <a:buAutoNum type="arabicPeriod"/>
              <a:defRPr/>
            </a:pPr>
            <a:r>
              <a:rPr lang="ar-SA" sz="1600" dirty="0">
                <a:latin typeface="Alexandria SemiBold" pitchFamily="2" charset="-78"/>
                <a:cs typeface="Alexandria SemiBold" pitchFamily="2" charset="-78"/>
              </a:rPr>
              <a:t>محمد ناموس ، أدوات وتطبيقات الذكاء الاصطناعي لتعزيز كفاءة الصحفيين ، مقال منشور ، موقع شبكة الصحفيين الدوليين ، 2023) متاح في: </a:t>
            </a:r>
            <a:r>
              <a:rPr lang="en-US" sz="1600" dirty="0">
                <a:latin typeface="Alexandria SemiBold" pitchFamily="2" charset="-78"/>
                <a:cs typeface="Alexandria SemiBold" pitchFamily="2" charset="-78"/>
                <a:hlinkClick r:id="rId3"/>
              </a:rPr>
              <a:t>https://ijnet.org</a:t>
            </a:r>
            <a:r>
              <a:rPr lang="en-US" sz="1600" dirty="0">
                <a:latin typeface="Alexandria SemiBold" pitchFamily="2" charset="-78"/>
                <a:cs typeface="Alexandria SemiBold" pitchFamily="2" charset="-78"/>
              </a:rPr>
              <a:t>  </a:t>
            </a:r>
          </a:p>
          <a:p>
            <a:pPr marL="342900" indent="-342900" algn="r" rtl="1">
              <a:lnSpc>
                <a:spcPct val="150000"/>
              </a:lnSpc>
              <a:spcAft>
                <a:spcPts val="800"/>
              </a:spcAft>
              <a:buFont typeface="+mj-lt"/>
              <a:buAutoNum type="arabicPeriod"/>
              <a:defRPr/>
            </a:pPr>
            <a:r>
              <a:rPr lang="ar-SA" sz="1600" dirty="0">
                <a:latin typeface="Alexandria SemiBold" pitchFamily="2" charset="-78"/>
                <a:cs typeface="Alexandria SemiBold" pitchFamily="2" charset="-78"/>
              </a:rPr>
              <a:t>حبيبة سعادة، حنان ع</a:t>
            </a:r>
            <a:r>
              <a:rPr lang="ar-SA" sz="1600" dirty="0" smtClean="0">
                <a:latin typeface="Alexandria SemiBold" pitchFamily="2" charset="-78"/>
                <a:cs typeface="Alexandria SemiBold" pitchFamily="2" charset="-78"/>
              </a:rPr>
              <a:t>مرون، ظاهرة التدوين النسوي بالفيديو عبر اليوتيوب في الجزائر: دراسة في القائم بالاتصال، المجلة الجزائرية للأبحاث والدراسات، المجلد : 5، العدد: 4، أكتوبر 2022 ، ص ص 87 – 97.</a:t>
            </a:r>
          </a:p>
          <a:p>
            <a:pPr marL="342900" indent="-342900" algn="r" rtl="1">
              <a:lnSpc>
                <a:spcPct val="150000"/>
              </a:lnSpc>
              <a:spcAft>
                <a:spcPts val="800"/>
              </a:spcAft>
              <a:buFont typeface="+mj-lt"/>
              <a:buAutoNum type="arabicPeriod"/>
              <a:defRPr/>
            </a:pPr>
            <a:r>
              <a:rPr lang="ar-SA" sz="1600" dirty="0" smtClean="0">
                <a:latin typeface="Alexandria SemiBold" pitchFamily="2" charset="-78"/>
                <a:cs typeface="Alexandria SemiBold" pitchFamily="2" charset="-78"/>
              </a:rPr>
              <a:t>سمية البعقوبي، البودكاست: متطلبات العمل وخصائص المحتوى، دراسة حالة بودكاست الجزيرة، معهد الجزيرة للإعلام ، 2020.</a:t>
            </a:r>
            <a:endParaRPr lang="ar-SA" sz="1600" b="1" dirty="0" smtClean="0">
              <a:latin typeface="Alexandria SemiBold" pitchFamily="2" charset="-78"/>
              <a:cs typeface="Alexandria SemiBold" pitchFamily="2" charset="-78"/>
            </a:endParaRPr>
          </a:p>
          <a:p>
            <a:pPr marL="342900" indent="-342900">
              <a:buFont typeface="+mj-lt"/>
              <a:buAutoNum type="arabicPeriod" startAt="6"/>
            </a:pPr>
            <a:r>
              <a:rPr lang="en-US" b="1" dirty="0"/>
              <a:t>Carl </a:t>
            </a:r>
            <a:r>
              <a:rPr lang="en-US" b="1" dirty="0" err="1" smtClean="0"/>
              <a:t>Whithaus</a:t>
            </a:r>
            <a:r>
              <a:rPr lang="en-US" b="1" dirty="0" smtClean="0"/>
              <a:t>,</a:t>
            </a:r>
            <a:r>
              <a:rPr lang="en-US" b="1" dirty="0"/>
              <a:t> Karen </a:t>
            </a:r>
            <a:r>
              <a:rPr lang="en-US" b="1" dirty="0" smtClean="0"/>
              <a:t>Lunsford, </a:t>
            </a:r>
            <a:r>
              <a:rPr lang="en-US" b="1" dirty="0"/>
              <a:t>Jonathan </a:t>
            </a:r>
            <a:r>
              <a:rPr lang="en-US" b="1" dirty="0" smtClean="0"/>
              <a:t>Alexander, Slipping </a:t>
            </a:r>
            <a:r>
              <a:rPr lang="en-US" b="1" dirty="0"/>
              <a:t>into the world: Platforms, scale, and branding in alumni's social media writing</a:t>
            </a:r>
            <a:r>
              <a:rPr lang="en-US" b="1" dirty="0" smtClean="0"/>
              <a:t>, Computers and composition, Vol. 67,</a:t>
            </a:r>
            <a:r>
              <a:rPr lang="en-US" b="1" dirty="0"/>
              <a:t> March </a:t>
            </a:r>
            <a:r>
              <a:rPr lang="en-US" b="1" dirty="0" smtClean="0"/>
              <a:t>2023.</a:t>
            </a:r>
            <a:endParaRPr lang="en-US" b="1" dirty="0"/>
          </a:p>
        </p:txBody>
      </p:sp>
      <p:sp>
        <p:nvSpPr>
          <p:cNvPr id="8" name="TextBox 7">
            <a:extLst>
              <a:ext uri="{FF2B5EF4-FFF2-40B4-BE49-F238E27FC236}">
                <a16:creationId xmlns:a16="http://schemas.microsoft.com/office/drawing/2014/main" id="{F9A80F9F-74DB-1D57-04E8-E20E92A09B0A}"/>
              </a:ext>
            </a:extLst>
          </p:cNvPr>
          <p:cNvSpPr txBox="1"/>
          <p:nvPr/>
        </p:nvSpPr>
        <p:spPr>
          <a:xfrm>
            <a:off x="4516783" y="428534"/>
            <a:ext cx="3049139" cy="830997"/>
          </a:xfrm>
          <a:prstGeom prst="rect">
            <a:avLst/>
          </a:prstGeom>
          <a:noFill/>
        </p:spPr>
        <p:txBody>
          <a:bodyPr wrap="square" rtlCol="0">
            <a:spAutoFit/>
          </a:bodyPr>
          <a:lstStyle/>
          <a:p>
            <a:pPr marL="342900" lvl="0" indent="-342900" algn="ctr" rtl="1">
              <a:lnSpc>
                <a:spcPct val="150000"/>
              </a:lnSpc>
              <a:spcAft>
                <a:spcPts val="800"/>
              </a:spcAft>
              <a:buFont typeface="Wingdings" panose="05000000000000000000" pitchFamily="2" charset="2"/>
              <a:buChar char="Ø"/>
              <a:defRPr/>
            </a:pPr>
            <a:r>
              <a:rPr lang="ar-EG" sz="32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المصادر والمراجع:</a:t>
            </a:r>
          </a:p>
        </p:txBody>
      </p:sp>
    </p:spTree>
    <p:extLst>
      <p:ext uri="{BB962C8B-B14F-4D97-AF65-F5344CB8AC3E}">
        <p14:creationId xmlns:p14="http://schemas.microsoft.com/office/powerpoint/2010/main" val="3758059719"/>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67466" y="542565"/>
            <a:ext cx="2758843" cy="753090"/>
          </a:xfrm>
          <a:prstGeom prst="rect">
            <a:avLst/>
          </a:prstGeom>
        </p:spPr>
      </p:pic>
      <mc:AlternateContent xmlns:mc="http://schemas.openxmlformats.org/markup-compatibility/2006" xmlns:p14="http://schemas.microsoft.com/office/powerpoint/2010/main">
        <mc:Choice Requires="p14">
          <p:contentPart p14:bwMode="auto" r:id="rId8">
            <p14:nvContentPartPr>
              <p14:cNvPr id="3" name="Ink 2"/>
              <p14:cNvContentPartPr/>
              <p14:nvPr/>
            </p14:nvContentPartPr>
            <p14:xfrm>
              <a:off x="11278080" y="151920"/>
              <a:ext cx="360" cy="360"/>
            </p14:xfrm>
          </p:contentPart>
        </mc:Choice>
        <mc:Fallback xmlns="">
          <p:pic>
            <p:nvPicPr>
              <p:cNvPr id="3" name="Ink 2"/>
              <p:cNvPicPr/>
              <p:nvPr/>
            </p:nvPicPr>
            <p:blipFill>
              <a:blip r:embed="rId9"/>
              <a:stretch>
                <a:fillRect/>
              </a:stretch>
            </p:blipFill>
            <p:spPr>
              <a:xfrm>
                <a:off x="11268720" y="142560"/>
                <a:ext cx="19080" cy="19080"/>
              </a:xfrm>
              <a:prstGeom prst="rect">
                <a:avLst/>
              </a:prstGeom>
            </p:spPr>
          </p:pic>
        </mc:Fallback>
      </mc:AlternateContent>
      <mc:AlternateContent xmlns:mc="http://schemas.openxmlformats.org/markup-compatibility/2006" xmlns:p14="http://schemas.microsoft.com/office/powerpoint/2010/main">
        <mc:Choice Requires="p14">
          <p:contentPart p14:bwMode="auto" r:id="rId10">
            <p14:nvContentPartPr>
              <p14:cNvPr id="4" name="Ink 3"/>
              <p14:cNvContentPartPr/>
              <p14:nvPr/>
            </p14:nvContentPartPr>
            <p14:xfrm>
              <a:off x="10626480" y="142920"/>
              <a:ext cx="625320" cy="2152440"/>
            </p14:xfrm>
          </p:contentPart>
        </mc:Choice>
        <mc:Fallback xmlns="">
          <p:pic>
            <p:nvPicPr>
              <p:cNvPr id="4" name="Ink 3"/>
              <p:cNvPicPr/>
              <p:nvPr/>
            </p:nvPicPr>
            <p:blipFill>
              <a:blip r:embed="rId11"/>
              <a:stretch>
                <a:fillRect/>
              </a:stretch>
            </p:blipFill>
            <p:spPr>
              <a:xfrm>
                <a:off x="10617120" y="133560"/>
                <a:ext cx="644040" cy="2171160"/>
              </a:xfrm>
              <a:prstGeom prst="rect">
                <a:avLst/>
              </a:prstGeom>
            </p:spPr>
          </p:pic>
        </mc:Fallback>
      </mc:AlternateContent>
      <mc:AlternateContent xmlns:mc="http://schemas.openxmlformats.org/markup-compatibility/2006" xmlns:p14="http://schemas.microsoft.com/office/powerpoint/2010/main">
        <mc:Choice Requires="p14">
          <p:contentPart p14:bwMode="auto" r:id="rId12">
            <p14:nvContentPartPr>
              <p14:cNvPr id="5" name="Ink 4"/>
              <p14:cNvContentPartPr/>
              <p14:nvPr/>
            </p14:nvContentPartPr>
            <p14:xfrm>
              <a:off x="11305080" y="160560"/>
              <a:ext cx="360" cy="360"/>
            </p14:xfrm>
          </p:contentPart>
        </mc:Choice>
        <mc:Fallback xmlns="">
          <p:pic>
            <p:nvPicPr>
              <p:cNvPr id="5" name="Ink 4"/>
              <p:cNvPicPr/>
              <p:nvPr/>
            </p:nvPicPr>
            <p:blipFill>
              <a:blip r:embed="rId13"/>
              <a:stretch>
                <a:fillRect/>
              </a:stretch>
            </p:blipFill>
            <p:spPr>
              <a:xfrm>
                <a:off x="11295720" y="151200"/>
                <a:ext cx="19080" cy="19080"/>
              </a:xfrm>
              <a:prstGeom prst="rect">
                <a:avLst/>
              </a:prstGeom>
            </p:spPr>
          </p:pic>
        </mc:Fallback>
      </mc:AlternateContent>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67507</TotalTime>
  <Words>4625</Words>
  <Application>Microsoft Office PowerPoint</Application>
  <PresentationFormat>Widescreen</PresentationFormat>
  <Paragraphs>438</Paragraphs>
  <Slides>48</Slides>
  <Notes>24</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48</vt:i4>
      </vt:variant>
    </vt:vector>
  </HeadingPairs>
  <TitlesOfParts>
    <vt:vector size="61" baseType="lpstr">
      <vt:lpstr>Adobe Arabic</vt:lpstr>
      <vt:lpstr>Adobe Caslon Pro</vt:lpstr>
      <vt:lpstr>Alexandria Black</vt:lpstr>
      <vt:lpstr>Alexandria ExtraBold</vt:lpstr>
      <vt:lpstr>Alexandria SemiBold</vt:lpstr>
      <vt:lpstr>Arial</vt:lpstr>
      <vt:lpstr>Calibri</vt:lpstr>
      <vt:lpstr>Calibri Light</vt:lpstr>
      <vt:lpstr>lato-regular</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hp</cp:lastModifiedBy>
  <cp:revision>3231</cp:revision>
  <dcterms:created xsi:type="dcterms:W3CDTF">2023-04-29T09:08:23Z</dcterms:created>
  <dcterms:modified xsi:type="dcterms:W3CDTF">2024-08-15T09:47:57Z</dcterms:modified>
</cp:coreProperties>
</file>