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42"/>
  </p:notesMasterIdLst>
  <p:sldIdLst>
    <p:sldId id="572" r:id="rId2"/>
    <p:sldId id="513" r:id="rId3"/>
    <p:sldId id="484" r:id="rId4"/>
    <p:sldId id="498" r:id="rId5"/>
    <p:sldId id="565" r:id="rId6"/>
    <p:sldId id="559" r:id="rId7"/>
    <p:sldId id="557" r:id="rId8"/>
    <p:sldId id="542" r:id="rId9"/>
    <p:sldId id="566" r:id="rId10"/>
    <p:sldId id="541" r:id="rId11"/>
    <p:sldId id="556" r:id="rId12"/>
    <p:sldId id="527" r:id="rId13"/>
    <p:sldId id="521" r:id="rId14"/>
    <p:sldId id="524" r:id="rId15"/>
    <p:sldId id="502" r:id="rId16"/>
    <p:sldId id="560" r:id="rId17"/>
    <p:sldId id="553" r:id="rId18"/>
    <p:sldId id="554" r:id="rId19"/>
    <p:sldId id="525" r:id="rId20"/>
    <p:sldId id="501" r:id="rId21"/>
    <p:sldId id="568" r:id="rId22"/>
    <p:sldId id="511" r:id="rId23"/>
    <p:sldId id="528" r:id="rId24"/>
    <p:sldId id="548" r:id="rId25"/>
    <p:sldId id="529" r:id="rId26"/>
    <p:sldId id="569" r:id="rId27"/>
    <p:sldId id="549" r:id="rId28"/>
    <p:sldId id="482" r:id="rId29"/>
    <p:sldId id="550" r:id="rId30"/>
    <p:sldId id="531" r:id="rId31"/>
    <p:sldId id="530" r:id="rId32"/>
    <p:sldId id="271" r:id="rId33"/>
    <p:sldId id="561" r:id="rId34"/>
    <p:sldId id="571" r:id="rId35"/>
    <p:sldId id="563" r:id="rId36"/>
    <p:sldId id="540" r:id="rId37"/>
    <p:sldId id="570" r:id="rId38"/>
    <p:sldId id="514" r:id="rId39"/>
    <p:sldId id="496" r:id="rId40"/>
    <p:sldId id="56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2"/>
            <p14:sldId id="513"/>
            <p14:sldId id="484"/>
            <p14:sldId id="498"/>
            <p14:sldId id="565"/>
            <p14:sldId id="559"/>
            <p14:sldId id="557"/>
            <p14:sldId id="542"/>
            <p14:sldId id="566"/>
            <p14:sldId id="541"/>
            <p14:sldId id="556"/>
            <p14:sldId id="527"/>
            <p14:sldId id="521"/>
            <p14:sldId id="524"/>
            <p14:sldId id="502"/>
            <p14:sldId id="560"/>
            <p14:sldId id="553"/>
            <p14:sldId id="554"/>
            <p14:sldId id="525"/>
            <p14:sldId id="501"/>
            <p14:sldId id="568"/>
            <p14:sldId id="511"/>
            <p14:sldId id="528"/>
            <p14:sldId id="548"/>
            <p14:sldId id="529"/>
            <p14:sldId id="569"/>
            <p14:sldId id="549"/>
            <p14:sldId id="482"/>
            <p14:sldId id="550"/>
            <p14:sldId id="531"/>
            <p14:sldId id="530"/>
            <p14:sldId id="271"/>
            <p14:sldId id="561"/>
            <p14:sldId id="571"/>
            <p14:sldId id="563"/>
            <p14:sldId id="540"/>
            <p14:sldId id="570"/>
            <p14:sldId id="514"/>
            <p14:sldId id="496"/>
            <p14:sldId id="56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3678" autoAdjust="0"/>
  </p:normalViewPr>
  <p:slideViewPr>
    <p:cSldViewPr snapToGrid="0">
      <p:cViewPr varScale="1">
        <p:scale>
          <a:sx n="76" d="100"/>
          <a:sy n="76" d="100"/>
        </p:scale>
        <p:origin x="88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400" b="1" dirty="0">
              <a:latin typeface="Alexandria" pitchFamily="2" charset="-78"/>
              <a:cs typeface="Alexandria" pitchFamily="2" charset="-78"/>
            </a:rPr>
            <a:t>المدخل الاقتصادي للتعليم</a:t>
          </a:r>
          <a:endParaRPr lang="en-US" sz="1400" b="1" dirty="0">
            <a:latin typeface="Alexandria" pitchFamily="2" charset="-78"/>
            <a:cs typeface="Alexandria" pitchFamily="2" charset="-78"/>
          </a:endParaRPr>
        </a:p>
      </dgm:t>
    </dgm:pt>
    <dgm:pt modelId="{116D506F-3683-431A-82D1-072D5706B967}" type="parTrans" cxnId="{52AAC9E3-774B-4DF4-BA5F-A6240C55AA0A}">
      <dgm:prSet/>
      <dgm:spPr/>
      <dgm:t>
        <a:bodyPr/>
        <a:lstStyle/>
        <a:p>
          <a:endParaRPr lang="en-US" sz="1400">
            <a:latin typeface="Alexandria" pitchFamily="2" charset="-78"/>
            <a:cs typeface="Alexandria" pitchFamily="2" charset="-78"/>
          </a:endParaRPr>
        </a:p>
      </dgm:t>
    </dgm:pt>
    <dgm:pt modelId="{B993EEB2-B65D-49C6-A488-108321570668}" type="sibTrans" cxnId="{52AAC9E3-774B-4DF4-BA5F-A6240C55AA0A}">
      <dgm:prSet/>
      <dgm:spPr/>
      <dgm:t>
        <a:bodyPr/>
        <a:lstStyle/>
        <a:p>
          <a:endParaRPr lang="en-US" sz="1400">
            <a:latin typeface="Alexandria" pitchFamily="2" charset="-78"/>
            <a:cs typeface="Alexandria" pitchFamily="2" charset="-78"/>
          </a:endParaRPr>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400" b="1" kern="1200" dirty="0">
              <a:solidFill>
                <a:prstClr val="white"/>
              </a:solidFill>
              <a:latin typeface="Alexandria" pitchFamily="2" charset="-78"/>
              <a:ea typeface="+mn-ea"/>
              <a:cs typeface="Alexandria" pitchFamily="2" charset="-78"/>
            </a:rPr>
            <a:t>مفهوم اقتصاديات التعليم</a:t>
          </a:r>
          <a:endParaRPr lang="en-US" sz="1400" b="1" kern="1200" dirty="0">
            <a:solidFill>
              <a:prstClr val="white"/>
            </a:solidFill>
            <a:latin typeface="Alexandria" pitchFamily="2" charset="-78"/>
            <a:ea typeface="+mn-ea"/>
            <a:cs typeface="Alexandria" pitchFamily="2" charset="-78"/>
          </a:endParaRPr>
        </a:p>
      </dgm:t>
    </dgm:pt>
    <dgm:pt modelId="{2635DCF1-8C1F-4B18-8BD5-E07B6768CD5A}" type="parTrans" cxnId="{10D574B4-EAE1-4199-86C8-D574F142DAB2}">
      <dgm:prSet/>
      <dgm:spPr/>
      <dgm:t>
        <a:bodyPr/>
        <a:lstStyle/>
        <a:p>
          <a:endParaRPr lang="en-US" sz="1400">
            <a:latin typeface="Alexandria" pitchFamily="2" charset="-78"/>
            <a:cs typeface="Alexandria" pitchFamily="2" charset="-78"/>
          </a:endParaRPr>
        </a:p>
      </dgm:t>
    </dgm:pt>
    <dgm:pt modelId="{0F42D841-AF00-4457-92A1-51359D60606B}" type="sibTrans" cxnId="{10D574B4-EAE1-4199-86C8-D574F142DAB2}">
      <dgm:prSet/>
      <dgm:spPr/>
      <dgm:t>
        <a:bodyPr/>
        <a:lstStyle/>
        <a:p>
          <a:endParaRPr lang="en-US" sz="1400">
            <a:latin typeface="Alexandria" pitchFamily="2" charset="-78"/>
            <a:cs typeface="Alexandria" pitchFamily="2" charset="-78"/>
          </a:endParaRPr>
        </a:p>
      </dgm:t>
    </dgm:pt>
    <dgm:pt modelId="{D5F73F09-4FAD-4410-AB39-A230B0046A45}">
      <dgm:prSet phldrT="[Text]" custT="1"/>
      <dgm:spPr/>
      <dgm:t>
        <a:bodyPr/>
        <a:lstStyle/>
        <a:p>
          <a:r>
            <a:rPr lang="ar-JO" sz="1400" b="1" dirty="0">
              <a:latin typeface="Alexandria" pitchFamily="2" charset="-78"/>
              <a:cs typeface="Alexandria" pitchFamily="2" charset="-78"/>
            </a:rPr>
            <a:t>نشوء وتطور اقتصاديات التعليم</a:t>
          </a:r>
          <a:endParaRPr lang="en-US" sz="1400" b="1" dirty="0">
            <a:latin typeface="Alexandria" pitchFamily="2" charset="-78"/>
            <a:cs typeface="Alexandria" pitchFamily="2" charset="-78"/>
          </a:endParaRPr>
        </a:p>
      </dgm:t>
    </dgm:pt>
    <dgm:pt modelId="{81B6CF74-0852-4796-8294-C2881F07C844}" type="parTrans" cxnId="{62055D9C-9256-4C62-98F6-7E5868D47AA2}">
      <dgm:prSet/>
      <dgm:spPr/>
      <dgm:t>
        <a:bodyPr/>
        <a:lstStyle/>
        <a:p>
          <a:endParaRPr lang="en-US" sz="1400">
            <a:latin typeface="Alexandria" pitchFamily="2" charset="-78"/>
            <a:cs typeface="Alexandria" pitchFamily="2" charset="-78"/>
          </a:endParaRPr>
        </a:p>
      </dgm:t>
    </dgm:pt>
    <dgm:pt modelId="{E5ECF4E5-827E-4E4C-84F2-C6C573E159C1}" type="sibTrans" cxnId="{62055D9C-9256-4C62-98F6-7E5868D47AA2}">
      <dgm:prSet/>
      <dgm:spPr/>
      <dgm:t>
        <a:bodyPr/>
        <a:lstStyle/>
        <a:p>
          <a:endParaRPr lang="en-US" sz="1400">
            <a:latin typeface="Alexandria" pitchFamily="2" charset="-78"/>
            <a:cs typeface="Alexandria" pitchFamily="2" charset="-78"/>
          </a:endParaRPr>
        </a:p>
      </dgm:t>
    </dgm:pt>
    <dgm:pt modelId="{BB31EF55-2421-4B33-8411-9412C3865829}">
      <dgm:prSet custT="1"/>
      <dgm:spPr/>
      <dgm:t>
        <a:bodyPr/>
        <a:lstStyle/>
        <a:p>
          <a:pPr>
            <a:buNone/>
          </a:pPr>
          <a:r>
            <a:rPr lang="ar-JO" sz="1400" b="1" dirty="0">
              <a:latin typeface="Alexandria" pitchFamily="2" charset="-78"/>
              <a:cs typeface="Alexandria" pitchFamily="2" charset="-78"/>
            </a:rPr>
            <a:t>العائد والاستهلاك والتكلفة في التعليم</a:t>
          </a:r>
          <a:endParaRPr lang="en-US" sz="1400" dirty="0">
            <a:latin typeface="Alexandria" pitchFamily="2" charset="-78"/>
            <a:cs typeface="Alexandria" pitchFamily="2" charset="-78"/>
          </a:endParaRPr>
        </a:p>
      </dgm:t>
    </dgm:pt>
    <dgm:pt modelId="{C819B6B3-DE33-487B-88E7-8E1B5342879E}" type="parTrans" cxnId="{98E7B2CB-90C3-40E2-A124-992EEE50B75D}">
      <dgm:prSet/>
      <dgm:spPr/>
      <dgm:t>
        <a:bodyPr/>
        <a:lstStyle/>
        <a:p>
          <a:endParaRPr lang="en-US" sz="1400">
            <a:latin typeface="Alexandria" pitchFamily="2" charset="-78"/>
            <a:cs typeface="Alexandria" pitchFamily="2" charset="-78"/>
          </a:endParaRPr>
        </a:p>
      </dgm:t>
    </dgm:pt>
    <dgm:pt modelId="{E3EC123A-3001-4F80-BECF-ABE0B2D32F0E}" type="sibTrans" cxnId="{98E7B2CB-90C3-40E2-A124-992EEE50B75D}">
      <dgm:prSet/>
      <dgm:spPr/>
      <dgm:t>
        <a:bodyPr/>
        <a:lstStyle/>
        <a:p>
          <a:endParaRPr lang="en-US" sz="1400">
            <a:latin typeface="Alexandria" pitchFamily="2" charset="-78"/>
            <a:cs typeface="Alexandria" pitchFamily="2" charset="-78"/>
          </a:endParaRPr>
        </a:p>
      </dgm:t>
    </dgm:pt>
    <dgm:pt modelId="{89CFF072-A1A0-4F09-9F67-EE4D236805D3}">
      <dgm:prSet custT="1"/>
      <dgm:spPr/>
      <dgm:t>
        <a:bodyPr/>
        <a:lstStyle/>
        <a:p>
          <a:r>
            <a:rPr lang="ar-JO" sz="1400" b="1" dirty="0">
              <a:latin typeface="Alexandria" pitchFamily="2" charset="-78"/>
              <a:cs typeface="Alexandria" pitchFamily="2" charset="-78"/>
            </a:rPr>
            <a:t>مجالات البحث في اقتصاديات التعليم</a:t>
          </a:r>
          <a:endParaRPr lang="en-US" sz="1400" dirty="0">
            <a:latin typeface="Alexandria" pitchFamily="2" charset="-78"/>
            <a:cs typeface="Alexandria" pitchFamily="2" charset="-78"/>
          </a:endParaRPr>
        </a:p>
      </dgm:t>
    </dgm:pt>
    <dgm:pt modelId="{AABCCB18-3072-4FFB-838D-EB549A07C1B6}" type="parTrans" cxnId="{16F0926A-67CF-4929-AEC2-EFB875093347}">
      <dgm:prSet/>
      <dgm:spPr/>
      <dgm:t>
        <a:bodyPr/>
        <a:lstStyle/>
        <a:p>
          <a:endParaRPr lang="en-US" sz="1400">
            <a:latin typeface="Alexandria" pitchFamily="2" charset="-78"/>
            <a:cs typeface="Alexandria" pitchFamily="2" charset="-78"/>
          </a:endParaRPr>
        </a:p>
      </dgm:t>
    </dgm:pt>
    <dgm:pt modelId="{B113AC43-1CEC-489F-8372-422940150501}" type="sibTrans" cxnId="{16F0926A-67CF-4929-AEC2-EFB875093347}">
      <dgm:prSet/>
      <dgm:spPr/>
      <dgm:t>
        <a:bodyPr/>
        <a:lstStyle/>
        <a:p>
          <a:endParaRPr lang="en-US" sz="1400">
            <a:latin typeface="Alexandria" pitchFamily="2" charset="-78"/>
            <a:cs typeface="Alexandria" pitchFamily="2" charset="-78"/>
          </a:endParaRPr>
        </a:p>
      </dgm:t>
    </dgm:pt>
    <dgm:pt modelId="{782506A2-8DD4-4D67-8E0C-2C3A607BF5CB}">
      <dgm:prSet custT="1"/>
      <dgm:spPr/>
      <dgm:t>
        <a:bodyPr/>
        <a:lstStyle/>
        <a:p>
          <a:r>
            <a:rPr lang="ar-JO" sz="1400" b="1" dirty="0">
              <a:latin typeface="Alexandria" pitchFamily="2" charset="-78"/>
              <a:cs typeface="Alexandria" pitchFamily="2" charset="-78"/>
            </a:rPr>
            <a:t>تمويل</a:t>
          </a:r>
          <a:r>
            <a:rPr lang="ar-JO" sz="1400" b="0" dirty="0">
              <a:latin typeface="Alexandria" pitchFamily="2" charset="-78"/>
              <a:cs typeface="Alexandria" pitchFamily="2" charset="-78"/>
            </a:rPr>
            <a:t> </a:t>
          </a:r>
          <a:r>
            <a:rPr lang="ar-JO" sz="1400" b="1" dirty="0">
              <a:latin typeface="Alexandria" pitchFamily="2" charset="-78"/>
              <a:cs typeface="Alexandria" pitchFamily="2" charset="-78"/>
            </a:rPr>
            <a:t>التعليم</a:t>
          </a:r>
          <a:endParaRPr lang="en-US" sz="1400" b="1" dirty="0">
            <a:latin typeface="Alexandria" pitchFamily="2" charset="-78"/>
            <a:cs typeface="Alexandria" pitchFamily="2" charset="-78"/>
          </a:endParaRPr>
        </a:p>
      </dgm:t>
    </dgm:pt>
    <dgm:pt modelId="{3C4C620E-D0DE-4654-B020-BAC931CE805F}" type="parTrans" cxnId="{949548F0-848E-413E-828B-7489F047F04C}">
      <dgm:prSet/>
      <dgm:spPr/>
      <dgm:t>
        <a:bodyPr/>
        <a:lstStyle/>
        <a:p>
          <a:endParaRPr lang="en-US" sz="1400">
            <a:latin typeface="Alexandria" pitchFamily="2" charset="-78"/>
            <a:cs typeface="Alexandria" pitchFamily="2" charset="-78"/>
          </a:endParaRPr>
        </a:p>
      </dgm:t>
    </dgm:pt>
    <dgm:pt modelId="{614DEFE2-F39D-4746-A5DE-1D6FB47F6F57}" type="sibTrans" cxnId="{949548F0-848E-413E-828B-7489F047F04C}">
      <dgm:prSet/>
      <dgm:spPr/>
      <dgm:t>
        <a:bodyPr/>
        <a:lstStyle/>
        <a:p>
          <a:endParaRPr lang="en-US" sz="1400">
            <a:latin typeface="Alexandria" pitchFamily="2" charset="-78"/>
            <a:cs typeface="Alexandria" pitchFamily="2" charset="-78"/>
          </a:endParaRPr>
        </a:p>
      </dgm:t>
    </dgm:pt>
    <dgm:pt modelId="{D1600C61-5B18-4335-874D-7213F3EC9984}" type="pres">
      <dgm:prSet presAssocID="{95F60F96-AD7F-48F9-A337-52B047C88AD2}" presName="rootnode" presStyleCnt="0">
        <dgm:presLayoutVars>
          <dgm:chMax/>
          <dgm:chPref/>
          <dgm:dir/>
          <dgm:animLvl val="lvl"/>
        </dgm:presLayoutVars>
      </dgm:prSet>
      <dgm:spPr/>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5"/>
      <dgm:spPr/>
    </dgm:pt>
    <dgm:pt modelId="{F5F26FEB-CEC7-4A5A-90CD-9DEA208F73CC}" type="pres">
      <dgm:prSet presAssocID="{3149DEB9-4BE9-4918-9D3A-4524A6A0CC27}" presName="ParentText" presStyleLbl="node1" presStyleIdx="0" presStyleCnt="6" custScaleX="378420" custScaleY="129966" custLinFactNeighborY="-26799">
        <dgm:presLayoutVars>
          <dgm:chMax val="1"/>
          <dgm:chPref val="1"/>
          <dgm:bulletEnabled val="1"/>
        </dgm:presLayoutVars>
      </dgm:prSet>
      <dgm:spPr/>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5"/>
      <dgm:spPr/>
    </dgm:pt>
    <dgm:pt modelId="{99B531EB-AC65-400E-A17C-5A763DA8A38F}" type="pres">
      <dgm:prSet presAssocID="{0B48E2DC-DC23-450C-A1F5-930B15E5CFA1}" presName="ParentText" presStyleLbl="node1" presStyleIdx="1" presStyleCnt="6" custScaleX="527824" custScaleY="149806" custLinFactNeighborX="-50949" custLinFactNeighborY="-5480">
        <dgm:presLayoutVars>
          <dgm:chMax val="1"/>
          <dgm:chPref val="1"/>
          <dgm:bulletEnabled val="1"/>
        </dgm:presLayoutVars>
      </dgm:prSet>
      <dgm:spPr/>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5" custLinFactNeighborY="0"/>
      <dgm:spPr/>
    </dgm:pt>
    <dgm:pt modelId="{EA4ABEC6-B080-41E3-98CF-5FCC5922CC16}" type="pres">
      <dgm:prSet presAssocID="{D5F73F09-4FAD-4410-AB39-A230B0046A45}" presName="ParentText" presStyleLbl="node1" presStyleIdx="2" presStyleCnt="6" custScaleX="584531" custScaleY="113208" custLinFactNeighborX="-71467" custLinFactNeighborY="25429">
        <dgm:presLayoutVars>
          <dgm:chMax val="1"/>
          <dgm:chPref val="1"/>
          <dgm:bulletEnabled val="1"/>
        </dgm:presLayoutVars>
      </dgm:prSet>
      <dgm:spPr/>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5"/>
      <dgm:spPr/>
    </dgm:pt>
    <dgm:pt modelId="{1C5B7D4A-316A-4BB2-AF37-EE55E83F6900}" type="pres">
      <dgm:prSet presAssocID="{89CFF072-A1A0-4F09-9F67-EE4D236805D3}" presName="ParentText" presStyleLbl="node1" presStyleIdx="3" presStyleCnt="6" custScaleX="615259" custScaleY="119253" custLinFactX="-48026" custLinFactNeighborX="-100000" custLinFactNeighborY="41152">
        <dgm:presLayoutVars>
          <dgm:chMax val="1"/>
          <dgm:chPref val="1"/>
          <dgm:bulletEnabled val="1"/>
        </dgm:presLayoutVars>
      </dgm:prSet>
      <dgm:spPr/>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0DC50F96-EACF-4910-9097-F68DA20060AE}" type="pres">
      <dgm:prSet presAssocID="{BB31EF55-2421-4B33-8411-9412C3865829}" presName="bentUpArrow1" presStyleLbl="alignImgPlace1" presStyleIdx="4" presStyleCnt="5"/>
      <dgm:spPr/>
    </dgm:pt>
    <dgm:pt modelId="{77A5EE82-C52F-409A-962F-FADD3502A9BB}" type="pres">
      <dgm:prSet presAssocID="{BB31EF55-2421-4B33-8411-9412C3865829}" presName="ParentText" presStyleLbl="node1" presStyleIdx="4" presStyleCnt="6" custScaleX="544518" custScaleY="130087" custLinFactX="-23419" custLinFactNeighborX="-100000" custLinFactNeighborY="71554">
        <dgm:presLayoutVars>
          <dgm:chMax val="1"/>
          <dgm:chPref val="1"/>
          <dgm:bulletEnabled val="1"/>
        </dgm:presLayoutVars>
      </dgm:prSet>
      <dgm:spPr/>
    </dgm:pt>
    <dgm:pt modelId="{D825E164-1A6E-489E-9A47-8AF3F11C736A}" type="pres">
      <dgm:prSet presAssocID="{BB31EF55-2421-4B33-8411-9412C3865829}" presName="ChildText" presStyleLbl="revTx" presStyleIdx="4" presStyleCnt="5">
        <dgm:presLayoutVars>
          <dgm:chMax val="0"/>
          <dgm:chPref val="0"/>
          <dgm:bulletEnabled val="1"/>
        </dgm:presLayoutVars>
      </dgm:prSet>
      <dgm:spPr/>
    </dgm:pt>
    <dgm:pt modelId="{4C25BCC8-AB36-4A34-B495-DBDFE9F6309A}" type="pres">
      <dgm:prSet presAssocID="{E3EC123A-3001-4F80-BECF-ABE0B2D32F0E}" presName="sibTrans" presStyleCnt="0"/>
      <dgm:spPr/>
    </dgm:pt>
    <dgm:pt modelId="{62347F87-F478-4E80-95D7-23893A9450B1}" type="pres">
      <dgm:prSet presAssocID="{782506A2-8DD4-4D67-8E0C-2C3A607BF5CB}" presName="composite" presStyleCnt="0"/>
      <dgm:spPr/>
    </dgm:pt>
    <dgm:pt modelId="{DC2A7709-8B16-436E-B186-FA6A0133B752}" type="pres">
      <dgm:prSet presAssocID="{782506A2-8DD4-4D67-8E0C-2C3A607BF5CB}" presName="ParentText" presStyleLbl="node1" presStyleIdx="5" presStyleCnt="6" custScaleX="399300" custLinFactNeighborX="5521" custLinFactNeighborY="84413">
        <dgm:presLayoutVars>
          <dgm:chMax val="1"/>
          <dgm:chPref val="1"/>
          <dgm:bulletEnabled val="1"/>
        </dgm:presLayoutVars>
      </dgm:prSet>
      <dgm:spPr/>
    </dgm:pt>
  </dgm:ptLst>
  <dgm:cxnLst>
    <dgm:cxn modelId="{E3DCC20B-D2D0-409C-A9D0-04A2D4FBEDA1}" type="presOf" srcId="{D5F73F09-4FAD-4410-AB39-A230B0046A45}" destId="{EA4ABEC6-B080-41E3-98CF-5FCC5922CC16}"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7B631019-07DE-46C7-99CA-319769C16B8C}" type="presOf" srcId="{BB31EF55-2421-4B33-8411-9412C3865829}" destId="{77A5EE82-C52F-409A-962F-FADD3502A9BB}"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17E93452-39BE-4DC7-BB38-2CBA19BB24D7}" type="presOf" srcId="{95F60F96-AD7F-48F9-A337-52B047C88AD2}" destId="{D1600C61-5B18-4335-874D-7213F3EC9984}" srcOrd="0" destOrd="0" presId="urn:microsoft.com/office/officeart/2005/8/layout/StepDownProcess"/>
    <dgm:cxn modelId="{341AE573-A947-4B15-9B2A-1A64B86709D0}" type="presOf" srcId="{0B48E2DC-DC23-450C-A1F5-930B15E5CFA1}" destId="{99B531EB-AC65-400E-A17C-5A763DA8A38F}" srcOrd="0" destOrd="0" presId="urn:microsoft.com/office/officeart/2005/8/layout/StepDownProcess"/>
    <dgm:cxn modelId="{1E5BC495-0DD0-4420-80D8-78810D22C6CC}" type="presOf" srcId="{782506A2-8DD4-4D67-8E0C-2C3A607BF5CB}" destId="{DC2A7709-8B16-436E-B186-FA6A0133B752}" srcOrd="0" destOrd="0" presId="urn:microsoft.com/office/officeart/2005/8/layout/StepDownProcess"/>
    <dgm:cxn modelId="{62055D9C-9256-4C62-98F6-7E5868D47AA2}" srcId="{95F60F96-AD7F-48F9-A337-52B047C88AD2}" destId="{D5F73F09-4FAD-4410-AB39-A230B0046A45}" srcOrd="2" destOrd="0" parTransId="{81B6CF74-0852-4796-8294-C2881F07C844}" sibTransId="{E5ECF4E5-827E-4E4C-84F2-C6C573E159C1}"/>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52AAC9E3-774B-4DF4-BA5F-A6240C55AA0A}" srcId="{95F60F96-AD7F-48F9-A337-52B047C88AD2}" destId="{3149DEB9-4BE9-4918-9D3A-4524A6A0CC27}" srcOrd="0" destOrd="0" parTransId="{116D506F-3683-431A-82D1-072D5706B967}" sibTransId="{B993EEB2-B65D-49C6-A488-108321570668}"/>
    <dgm:cxn modelId="{949548F0-848E-413E-828B-7489F047F04C}" srcId="{95F60F96-AD7F-48F9-A337-52B047C88AD2}" destId="{782506A2-8DD4-4D67-8E0C-2C3A607BF5CB}" srcOrd="5" destOrd="0" parTransId="{3C4C620E-D0DE-4654-B020-BAC931CE805F}" sibTransId="{614DEFE2-F39D-4746-A5DE-1D6FB47F6F57}"/>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E209F326-8DD9-444C-BE06-4A32251172F6}" type="presParOf" srcId="{44505696-04B5-4A64-8494-D476D8093891}" destId="{0DC50F96-EACF-4910-9097-F68DA20060AE}" srcOrd="0" destOrd="0" presId="urn:microsoft.com/office/officeart/2005/8/layout/StepDownProcess"/>
    <dgm:cxn modelId="{D35420B6-DED6-4107-95DE-9BA9FBD1C539}" type="presParOf" srcId="{44505696-04B5-4A64-8494-D476D8093891}" destId="{77A5EE82-C52F-409A-962F-FADD3502A9BB}" srcOrd="1" destOrd="0" presId="urn:microsoft.com/office/officeart/2005/8/layout/StepDownProcess"/>
    <dgm:cxn modelId="{D68895B7-B328-455D-A18E-EB4DDCC09B74}" type="presParOf" srcId="{44505696-04B5-4A64-8494-D476D8093891}" destId="{D825E164-1A6E-489E-9A47-8AF3F11C736A}" srcOrd="2" destOrd="0" presId="urn:microsoft.com/office/officeart/2005/8/layout/StepDownProcess"/>
    <dgm:cxn modelId="{15001EB2-2756-474F-9C22-DDD616344880}" type="presParOf" srcId="{D1600C61-5B18-4335-874D-7213F3EC9984}" destId="{4C25BCC8-AB36-4A34-B495-DBDFE9F6309A}" srcOrd="9" destOrd="0" presId="urn:microsoft.com/office/officeart/2005/8/layout/StepDownProcess"/>
    <dgm:cxn modelId="{242BA9CC-68FD-4BC1-A3AA-006946ADEDCA}" type="presParOf" srcId="{D1600C61-5B18-4335-874D-7213F3EC9984}" destId="{62347F87-F478-4E80-95D7-23893A9450B1}" srcOrd="10" destOrd="0" presId="urn:microsoft.com/office/officeart/2005/8/layout/StepDownProcess"/>
    <dgm:cxn modelId="{28E64FCC-B838-4E36-A680-535B058850BB}" type="presParOf" srcId="{62347F87-F478-4E80-95D7-23893A9450B1}" destId="{DC2A7709-8B16-436E-B186-FA6A0133B752}"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1800" dirty="0">
              <a:latin typeface="Alexandria" pitchFamily="2" charset="-78"/>
              <a:cs typeface="Alexandria" pitchFamily="2" charset="-78"/>
            </a:rPr>
            <a:t>مكونات السياسات التعليمية</a:t>
          </a:r>
          <a:endParaRPr lang="en-US" sz="1800" dirty="0">
            <a:latin typeface="Alexandria" pitchFamily="2" charset="-78"/>
            <a:cs typeface="Alexandria"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1800" dirty="0">
              <a:latin typeface="Alexandria" pitchFamily="2" charset="-78"/>
              <a:cs typeface="Alexandria" pitchFamily="2" charset="-78"/>
            </a:rPr>
            <a:t>مصادر صنع السياسات التعليمية</a:t>
          </a:r>
          <a:endParaRPr lang="en-US" sz="1800" dirty="0">
            <a:latin typeface="Alexandria" pitchFamily="2" charset="-78"/>
            <a:cs typeface="Alexandria"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1800" dirty="0">
              <a:latin typeface="Alexandria" pitchFamily="2" charset="-78"/>
              <a:cs typeface="Alexandria" pitchFamily="2" charset="-78"/>
            </a:rPr>
            <a:t>مؤسسات صنع السياسات التعليمية الرسمية </a:t>
          </a:r>
          <a:endParaRPr lang="en-US" sz="1800" dirty="0">
            <a:latin typeface="Alexandria" pitchFamily="2" charset="-78"/>
            <a:cs typeface="Alexandria"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custT="1"/>
      <dgm:spPr/>
      <dgm:t>
        <a:bodyPr/>
        <a:lstStyle/>
        <a:p>
          <a:r>
            <a:rPr lang="ar-JO" sz="1800" dirty="0">
              <a:latin typeface="Alexandria" pitchFamily="2" charset="-78"/>
              <a:cs typeface="Alexandria" pitchFamily="2" charset="-78"/>
            </a:rPr>
            <a:t>مؤسسات صنع السياسات التعليمية غير الرسمية </a:t>
          </a:r>
          <a:endParaRPr lang="en-US" sz="1800" dirty="0">
            <a:latin typeface="Alexandria" pitchFamily="2" charset="-78"/>
            <a:cs typeface="Alexandria" pitchFamily="2" charset="-78"/>
          </a:endParaRPr>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pt>
  </dgm:ptLst>
  <dgm:cxnLst>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Alexandria" pitchFamily="2" charset="-78"/>
              <a:cs typeface="Alexandria" pitchFamily="2" charset="-78"/>
            </a:rPr>
            <a:t>مكونات السياسات التعليمية</a:t>
          </a:r>
          <a:endParaRPr lang="en-US" sz="2000" dirty="0">
            <a:latin typeface="Alexandria" pitchFamily="2" charset="-78"/>
            <a:cs typeface="Alexandria" pitchFamily="2" charset="-78"/>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1800" dirty="0">
              <a:latin typeface="Alexandria" pitchFamily="2" charset="-78"/>
              <a:cs typeface="Alexandria" pitchFamily="2" charset="-78"/>
            </a:rPr>
            <a:t>مصادر صنع السياسات التعليمية</a:t>
          </a:r>
          <a:endParaRPr lang="en-US" sz="1800" dirty="0">
            <a:latin typeface="Alexandria" pitchFamily="2" charset="-78"/>
            <a:cs typeface="Alexandria"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1800" dirty="0">
              <a:latin typeface="Alexandria" pitchFamily="2" charset="-78"/>
              <a:cs typeface="Alexandria" pitchFamily="2" charset="-78"/>
            </a:rPr>
            <a:t>مؤسسات صنع السياسات التعليمية الرسمية </a:t>
          </a:r>
          <a:endParaRPr lang="en-US" sz="1800" dirty="0">
            <a:latin typeface="Alexandria" pitchFamily="2" charset="-78"/>
            <a:cs typeface="Alexandria"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custT="1"/>
      <dgm:spPr/>
      <dgm:t>
        <a:bodyPr/>
        <a:lstStyle/>
        <a:p>
          <a:r>
            <a:rPr lang="ar-JO" sz="1800" dirty="0">
              <a:latin typeface="Alexandria" pitchFamily="2" charset="-78"/>
              <a:cs typeface="Alexandria" pitchFamily="2" charset="-78"/>
            </a:rPr>
            <a:t>مؤسسات صنع السياسات التعليمية غير الرسمية </a:t>
          </a:r>
          <a:endParaRPr lang="en-US" sz="1800" dirty="0">
            <a:latin typeface="Alexandria" pitchFamily="2" charset="-78"/>
            <a:cs typeface="Alexandria" pitchFamily="2" charset="-78"/>
          </a:endParaRPr>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pt>
  </dgm:ptLst>
  <dgm:cxnLst>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984966" y="923120"/>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3174" y="320569"/>
          <a:ext cx="2397766" cy="576421"/>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المدخل الاقتصادي للتعليم</a:t>
          </a:r>
          <a:endParaRPr lang="en-US" sz="1400" b="1" kern="1200" dirty="0">
            <a:latin typeface="Alexandria" pitchFamily="2" charset="-78"/>
            <a:cs typeface="Alexandria" pitchFamily="2" charset="-78"/>
          </a:endParaRPr>
        </a:p>
      </dsp:txBody>
      <dsp:txXfrm>
        <a:off x="31318" y="348713"/>
        <a:ext cx="2341478" cy="520133"/>
      </dsp:txXfrm>
    </dsp:sp>
    <dsp:sp modelId="{89960AC2-0694-4799-87D3-3CEE9BDADCE4}">
      <dsp:nvSpPr>
        <dsp:cNvPr id="0" name=""/>
        <dsp:cNvSpPr/>
      </dsp:nvSpPr>
      <dsp:spPr>
        <a:xfrm>
          <a:off x="2646727" y="428170"/>
          <a:ext cx="1975211" cy="358470"/>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770483" y="1531786"/>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992534" y="979791"/>
          <a:ext cx="3344429" cy="66441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711200">
            <a:lnSpc>
              <a:spcPct val="90000"/>
            </a:lnSpc>
            <a:spcBef>
              <a:spcPct val="0"/>
            </a:spcBef>
            <a:spcAft>
              <a:spcPct val="35000"/>
            </a:spcAft>
            <a:buNone/>
          </a:pPr>
          <a:r>
            <a:rPr lang="ar-JO" sz="1400" b="1" kern="1200" dirty="0">
              <a:solidFill>
                <a:prstClr val="white"/>
              </a:solidFill>
              <a:latin typeface="Alexandria" pitchFamily="2" charset="-78"/>
              <a:ea typeface="+mn-ea"/>
              <a:cs typeface="Alexandria" pitchFamily="2" charset="-78"/>
            </a:rPr>
            <a:t>مفهوم اقتصاديات التعليم</a:t>
          </a:r>
          <a:endParaRPr lang="en-US" sz="1400" b="1" kern="1200" dirty="0">
            <a:solidFill>
              <a:prstClr val="white"/>
            </a:solidFill>
            <a:latin typeface="Alexandria" pitchFamily="2" charset="-78"/>
            <a:ea typeface="+mn-ea"/>
            <a:cs typeface="Alexandria" pitchFamily="2" charset="-78"/>
          </a:endParaRPr>
        </a:p>
      </dsp:txBody>
      <dsp:txXfrm>
        <a:off x="1024974" y="1012231"/>
        <a:ext cx="3279549" cy="599535"/>
      </dsp:txXfrm>
    </dsp:sp>
    <dsp:sp modelId="{6EDD9BAD-0086-421D-8F3A-65C576AA67DC}">
      <dsp:nvSpPr>
        <dsp:cNvPr id="0" name=""/>
        <dsp:cNvSpPr/>
      </dsp:nvSpPr>
      <dsp:spPr>
        <a:xfrm>
          <a:off x="3304388" y="1156845"/>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262325" y="2059292"/>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174713" y="1725544"/>
          <a:ext cx="3703739" cy="50209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نشوء وتطور اقتصاديات التعليم</a:t>
          </a:r>
          <a:endParaRPr lang="en-US" sz="1400" b="1" kern="1200" dirty="0">
            <a:latin typeface="Alexandria" pitchFamily="2" charset="-78"/>
            <a:cs typeface="Alexandria" pitchFamily="2" charset="-78"/>
          </a:endParaRPr>
        </a:p>
      </dsp:txBody>
      <dsp:txXfrm>
        <a:off x="2199228" y="1750059"/>
        <a:ext cx="3654709" cy="453067"/>
      </dsp:txXfrm>
    </dsp:sp>
    <dsp:sp modelId="{C7E54DB4-5269-4080-9D9F-A5B297E1FEC0}">
      <dsp:nvSpPr>
        <dsp:cNvPr id="0" name=""/>
        <dsp:cNvSpPr/>
      </dsp:nvSpPr>
      <dsp:spPr>
        <a:xfrm>
          <a:off x="4796229" y="1684351"/>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671861" y="2600204"/>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001802" y="2322785"/>
          <a:ext cx="3898439" cy="52890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مجالات البحث في اقتصاديات التعليم</a:t>
          </a:r>
          <a:endParaRPr lang="en-US" sz="1400" kern="1200" dirty="0">
            <a:latin typeface="Alexandria" pitchFamily="2" charset="-78"/>
            <a:cs typeface="Alexandria" pitchFamily="2" charset="-78"/>
          </a:endParaRPr>
        </a:p>
      </dsp:txBody>
      <dsp:txXfrm>
        <a:off x="3027626" y="2348609"/>
        <a:ext cx="3846791" cy="477259"/>
      </dsp:txXfrm>
    </dsp:sp>
    <dsp:sp modelId="{228855C6-F372-45F0-939A-45180865521C}">
      <dsp:nvSpPr>
        <dsp:cNvPr id="0" name=""/>
        <dsp:cNvSpPr/>
      </dsp:nvSpPr>
      <dsp:spPr>
        <a:xfrm>
          <a:off x="6205766" y="2225263"/>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0DC50F96-EACF-4910-9097-F68DA20060AE}">
      <dsp:nvSpPr>
        <dsp:cNvPr id="0" name=""/>
        <dsp:cNvSpPr/>
      </dsp:nvSpPr>
      <dsp:spPr>
        <a:xfrm rot="5400000">
          <a:off x="6759931" y="3165141"/>
          <a:ext cx="376393" cy="428511"/>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7A5EE82-C52F-409A-962F-FADD3502A9BB}">
      <dsp:nvSpPr>
        <dsp:cNvPr id="0" name=""/>
        <dsp:cNvSpPr/>
      </dsp:nvSpPr>
      <dsp:spPr>
        <a:xfrm>
          <a:off x="4469904" y="2998535"/>
          <a:ext cx="3450206" cy="57695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العائد والاستهلاك والتكلفة في التعليم</a:t>
          </a:r>
          <a:endParaRPr lang="en-US" sz="1400" kern="1200" dirty="0">
            <a:latin typeface="Alexandria" pitchFamily="2" charset="-78"/>
            <a:cs typeface="Alexandria" pitchFamily="2" charset="-78"/>
          </a:endParaRPr>
        </a:p>
      </dsp:txBody>
      <dsp:txXfrm>
        <a:off x="4498074" y="3026705"/>
        <a:ext cx="3393866" cy="520618"/>
      </dsp:txXfrm>
    </dsp:sp>
    <dsp:sp modelId="{D825E164-1A6E-489E-9A47-8AF3F11C736A}">
      <dsp:nvSpPr>
        <dsp:cNvPr id="0" name=""/>
        <dsp:cNvSpPr/>
      </dsp:nvSpPr>
      <dsp:spPr>
        <a:xfrm>
          <a:off x="7293835" y="2790200"/>
          <a:ext cx="460839" cy="358470"/>
        </a:xfrm>
        <a:prstGeom prst="rect">
          <a:avLst/>
        </a:prstGeom>
        <a:noFill/>
        <a:ln>
          <a:noFill/>
        </a:ln>
        <a:effectLst/>
      </dsp:spPr>
      <dsp:style>
        <a:lnRef idx="0">
          <a:scrgbClr r="0" g="0" b="0"/>
        </a:lnRef>
        <a:fillRef idx="0">
          <a:scrgbClr r="0" g="0" b="0"/>
        </a:fillRef>
        <a:effectRef idx="0">
          <a:scrgbClr r="0" g="0" b="0"/>
        </a:effectRef>
        <a:fontRef idx="minor"/>
      </dsp:style>
    </dsp:sp>
    <dsp:sp modelId="{DC2A7709-8B16-436E-B186-FA6A0133B752}">
      <dsp:nvSpPr>
        <dsp:cNvPr id="0" name=""/>
        <dsp:cNvSpPr/>
      </dsp:nvSpPr>
      <dsp:spPr>
        <a:xfrm>
          <a:off x="6567280" y="3620504"/>
          <a:ext cx="2530067" cy="443517"/>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تمويل</a:t>
          </a:r>
          <a:r>
            <a:rPr lang="ar-JO" sz="1400" b="0" kern="1200" dirty="0">
              <a:latin typeface="Alexandria" pitchFamily="2" charset="-78"/>
              <a:cs typeface="Alexandria" pitchFamily="2" charset="-78"/>
            </a:rPr>
            <a:t> </a:t>
          </a:r>
          <a:r>
            <a:rPr lang="ar-JO" sz="1400" b="1" kern="1200" dirty="0">
              <a:latin typeface="Alexandria" pitchFamily="2" charset="-78"/>
              <a:cs typeface="Alexandria" pitchFamily="2" charset="-78"/>
            </a:rPr>
            <a:t>التعليم</a:t>
          </a:r>
          <a:endParaRPr lang="en-US" sz="1400" b="1" kern="1200" dirty="0">
            <a:latin typeface="Alexandria" pitchFamily="2" charset="-78"/>
            <a:cs typeface="Alexandria" pitchFamily="2" charset="-78"/>
          </a:endParaRPr>
        </a:p>
      </dsp:txBody>
      <dsp:txXfrm>
        <a:off x="6588935" y="3642159"/>
        <a:ext cx="2486757" cy="4002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مكونات السياسات التعليمية</a:t>
          </a:r>
          <a:endParaRPr lang="en-US" sz="1800" kern="1200" dirty="0">
            <a:latin typeface="Alexandria" pitchFamily="2" charset="-78"/>
            <a:cs typeface="Alexandria" pitchFamily="2" charset="-78"/>
          </a:endParaRPr>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مصادر صنع السياسات التعليمية</a:t>
          </a:r>
          <a:endParaRPr lang="en-US" sz="1800" kern="1200" dirty="0">
            <a:latin typeface="Alexandria" pitchFamily="2" charset="-78"/>
            <a:cs typeface="Alexandria" pitchFamily="2" charset="-78"/>
          </a:endParaRPr>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مؤسسات صنع السياسات التعليمية الرسمية </a:t>
          </a:r>
          <a:endParaRPr lang="en-US" sz="1800" kern="1200" dirty="0">
            <a:latin typeface="Alexandria" pitchFamily="2" charset="-78"/>
            <a:cs typeface="Alexandria" pitchFamily="2" charset="-78"/>
          </a:endParaRPr>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مؤسسات صنع السياسات التعليمية غير الرسمية </a:t>
          </a:r>
          <a:endParaRPr lang="en-US" sz="1800" kern="1200" dirty="0">
            <a:latin typeface="Alexandria" pitchFamily="2" charset="-78"/>
            <a:cs typeface="Alexandria" pitchFamily="2" charset="-78"/>
          </a:endParaRPr>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latin typeface="Alexandria" pitchFamily="2" charset="-78"/>
              <a:cs typeface="Alexandria" pitchFamily="2" charset="-78"/>
            </a:rPr>
            <a:t>مكونات السياسات التعليمية</a:t>
          </a:r>
          <a:endParaRPr lang="en-US" sz="2000" kern="1200" dirty="0">
            <a:latin typeface="Alexandria" pitchFamily="2" charset="-78"/>
            <a:cs typeface="Alexandria" pitchFamily="2" charset="-78"/>
          </a:endParaRPr>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مصادر صنع السياسات التعليمية</a:t>
          </a:r>
          <a:endParaRPr lang="en-US" sz="1800" kern="1200" dirty="0">
            <a:latin typeface="Alexandria" pitchFamily="2" charset="-78"/>
            <a:cs typeface="Alexandria" pitchFamily="2" charset="-78"/>
          </a:endParaRPr>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مؤسسات صنع السياسات التعليمية الرسمية </a:t>
          </a:r>
          <a:endParaRPr lang="en-US" sz="1800" kern="1200" dirty="0">
            <a:latin typeface="Alexandria" pitchFamily="2" charset="-78"/>
            <a:cs typeface="Alexandria" pitchFamily="2" charset="-78"/>
          </a:endParaRPr>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latin typeface="Alexandria" pitchFamily="2" charset="-78"/>
              <a:cs typeface="Alexandria" pitchFamily="2" charset="-78"/>
            </a:rPr>
            <a:t>مؤسسات صنع السياسات التعليمية غير الرسمية </a:t>
          </a:r>
          <a:endParaRPr lang="en-US" sz="1800" kern="1200" dirty="0">
            <a:latin typeface="Alexandria" pitchFamily="2" charset="-78"/>
            <a:cs typeface="Alexandria" pitchFamily="2" charset="-78"/>
          </a:endParaRPr>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18616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9788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5527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6027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8370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7494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9180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0522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301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4254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8100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5546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0167096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7390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3899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70180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47387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05722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77862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4493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877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0128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4034617"/>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5576640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426906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7511035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1890011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349451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378627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02458724"/>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779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696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27107827"/>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 id="2147483719" r:id="rId18"/>
    <p:sldLayoutId id="2147483687" r:id="rId19"/>
    <p:sldLayoutId id="2147483688" r:id="rId20"/>
    <p:sldLayoutId id="2147483689" r:id="rId21"/>
    <p:sldLayoutId id="2147483690" r:id="rId22"/>
    <p:sldLayoutId id="2147483691" r:id="rId23"/>
    <p:sldLayoutId id="2147483692" r:id="rId24"/>
    <p:sldLayoutId id="2147483693" r:id="rId25"/>
    <p:sldLayoutId id="2147483694" r:id="rId26"/>
    <p:sldLayoutId id="2147483695" r:id="rId27"/>
    <p:sldLayoutId id="2147483696" r:id="rId28"/>
    <p:sldLayoutId id="2147483697" r:id="rId29"/>
    <p:sldLayoutId id="2147483698" r:id="rId30"/>
    <p:sldLayoutId id="2147483699" r:id="rId31"/>
    <p:sldLayoutId id="2147483662" r:id="rId32"/>
    <p:sldLayoutId id="2147483664" r:id="rId3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1" Type="http://schemas.openxmlformats.org/officeDocument/2006/relationships/image" Target="../media/image2.png"/><Relationship Id="rId10" Type="http://schemas.openxmlformats.org/officeDocument/2006/relationships/image" Target="../media/image4.jpg"/><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drive.uqu.edu.sa/_/ezosrah/files" TargetMode="External"/><Relationship Id="rId2" Type="http://schemas.openxmlformats.org/officeDocument/2006/relationships/hyperlink" Target="https://drasah.com/Description.aspx?id=6303" TargetMode="Externa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hyperlink" Target="https://drasah.com/Description.aspx?id=6308"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1105122" y="5371453"/>
            <a:ext cx="114967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ELD</a:t>
            </a:r>
            <a:r>
              <a:rPr kumimoji="0" lang="ar-JO"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Alexandria Medium" pitchFamily="2" charset="-78"/>
              <a:ea typeface="+mn-ea"/>
              <a:cs typeface="Alexandria Medium"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سياسات التعليم</a:t>
            </a:r>
            <a:endParaRPr kumimoji="0" lang="en-US" alt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Eman</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المحاضرة </a:t>
            </a:r>
            <a:r>
              <a:rPr lang="ar-JO" b="1" dirty="0">
                <a:solidFill>
                  <a:prstClr val="white"/>
                </a:solidFill>
                <a:latin typeface="Alexandria" pitchFamily="2" charset="-78"/>
                <a:cs typeface="Alexandria" pitchFamily="2" charset="-78"/>
              </a:rPr>
              <a:t> السادسة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8567420" y="595201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4412716" y="600623"/>
            <a:ext cx="5527343" cy="523220"/>
          </a:xfrm>
          <a:prstGeom prst="rect">
            <a:avLst/>
          </a:prstGeom>
          <a:noFill/>
        </p:spPr>
        <p:txBody>
          <a:bodyPr wrap="square" rtlCol="0">
            <a:spAutoFit/>
          </a:bodyPr>
          <a:lstStyle/>
          <a:p>
            <a:r>
              <a:rPr lang="ar-JO" sz="2800" b="1" dirty="0">
                <a:solidFill>
                  <a:srgbClr val="00B0F0"/>
                </a:solidFill>
                <a:cs typeface="Alexandria Black" pitchFamily="2" charset="-78"/>
              </a:rPr>
              <a:t>نتاجات المحاضرة السابقة</a:t>
            </a:r>
            <a:endParaRPr lang="en-US" sz="2800" b="1" dirty="0">
              <a:solidFill>
                <a:srgbClr val="00B0F0"/>
              </a:solidFill>
              <a:cs typeface="Alexandria Black"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pic>
        <p:nvPicPr>
          <p:cNvPr id="4" name="Graphic 21">
            <a:extLst>
              <a:ext uri="{FF2B5EF4-FFF2-40B4-BE49-F238E27FC236}">
                <a16:creationId xmlns:a16="http://schemas.microsoft.com/office/drawing/2014/main" id="{6E0FA1D2-4304-5883-9034-4DEA47AFE9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
        <p:nvSpPr>
          <p:cNvPr id="14" name="Rectangle: Rounded Corners 13">
            <a:extLst>
              <a:ext uri="{FF2B5EF4-FFF2-40B4-BE49-F238E27FC236}">
                <a16:creationId xmlns:a16="http://schemas.microsoft.com/office/drawing/2014/main" id="{6B4411FE-D77D-A730-67BA-FCDE3E6F0413}"/>
              </a:ext>
            </a:extLst>
          </p:cNvPr>
          <p:cNvSpPr/>
          <p:nvPr/>
        </p:nvSpPr>
        <p:spPr>
          <a:xfrm>
            <a:off x="1397349" y="1481091"/>
            <a:ext cx="9750361" cy="4470925"/>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graphicFrame>
        <p:nvGraphicFramePr>
          <p:cNvPr id="15" name="Diagram 14">
            <a:extLst>
              <a:ext uri="{FF2B5EF4-FFF2-40B4-BE49-F238E27FC236}">
                <a16:creationId xmlns:a16="http://schemas.microsoft.com/office/drawing/2014/main" id="{B365BEBB-0CC0-BFB4-A6D5-4B0B2E4B2535}"/>
              </a:ext>
            </a:extLst>
          </p:cNvPr>
          <p:cNvGraphicFramePr/>
          <p:nvPr>
            <p:extLst>
              <p:ext uri="{D42A27DB-BD31-4B8C-83A1-F6EECF244321}">
                <p14:modId xmlns:p14="http://schemas.microsoft.com/office/powerpoint/2010/main" val="1736410993"/>
              </p:ext>
            </p:extLst>
          </p:nvPr>
        </p:nvGraphicFramePr>
        <p:xfrm>
          <a:off x="1661393" y="1420678"/>
          <a:ext cx="9097348" cy="41290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231983">
        <p14:prism isInverted="1"/>
      </p:transition>
    </mc:Choice>
    <mc:Fallback xmlns="">
      <p:transition spd="slow" advTm="231983">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8332481-817A-DBF3-5BDF-54475FDFA136}"/>
              </a:ext>
            </a:extLst>
          </p:cNvPr>
          <p:cNvSpPr/>
          <p:nvPr/>
        </p:nvSpPr>
        <p:spPr>
          <a:xfrm>
            <a:off x="683288" y="1395081"/>
            <a:ext cx="11083331" cy="4556936"/>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963660" y="617784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3223177" y="1532119"/>
            <a:ext cx="6370320" cy="400110"/>
          </a:xfrm>
          <a:prstGeom prst="rect">
            <a:avLst/>
          </a:prstGeom>
          <a:noFill/>
        </p:spPr>
        <p:txBody>
          <a:bodyPr wrap="square" rtlCol="0">
            <a:spAutoFit/>
          </a:bodyPr>
          <a:lstStyle/>
          <a:p>
            <a:r>
              <a:rPr lang="ar-JO" sz="2000" dirty="0">
                <a:latin typeface="Alexandria" pitchFamily="2" charset="-78"/>
                <a:cs typeface="Alexandria" pitchFamily="2" charset="-78"/>
              </a:rPr>
              <a:t>محتوى المادة الدراسية والجدول الزّمني</a:t>
            </a:r>
            <a:endParaRPr lang="en-US" sz="2000" dirty="0">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2672672100"/>
              </p:ext>
            </p:extLst>
          </p:nvPr>
        </p:nvGraphicFramePr>
        <p:xfrm>
          <a:off x="2176847" y="2158765"/>
          <a:ext cx="7785920" cy="3740747"/>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64493">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76493">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7815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53603">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76493">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7815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70480">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76493">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70480">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70480">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70480">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70425">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pic>
        <p:nvPicPr>
          <p:cNvPr id="4" name="Graphic 21">
            <a:extLst>
              <a:ext uri="{FF2B5EF4-FFF2-40B4-BE49-F238E27FC236}">
                <a16:creationId xmlns:a16="http://schemas.microsoft.com/office/drawing/2014/main" id="{45EA692F-849E-0AA1-FFE5-6EC993FB0B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2718" y="131914"/>
            <a:ext cx="2591822" cy="1210204"/>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243070">
        <p14:prism isInverted="1"/>
      </p:transition>
    </mc:Choice>
    <mc:Fallback xmlns="">
      <p:transition spd="slow" advTm="24307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C2603E3-2865-43CA-FE71-41107C8FF3D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25760A6C-566F-B7E3-1EEE-CB29F0CF0113}"/>
              </a:ext>
            </a:extLst>
          </p:cNvPr>
          <p:cNvSpPr txBox="1"/>
          <p:nvPr/>
        </p:nvSpPr>
        <p:spPr>
          <a:xfrm>
            <a:off x="5619307" y="1418455"/>
            <a:ext cx="1104790" cy="400110"/>
          </a:xfrm>
          <a:prstGeom prst="rect">
            <a:avLst/>
          </a:prstGeom>
          <a:noFill/>
        </p:spPr>
        <p:txBody>
          <a:bodyPr wrap="none" rtlCol="0">
            <a:spAutoFit/>
          </a:bodyPr>
          <a:lstStyle/>
          <a:p>
            <a:r>
              <a:rPr lang="ar-JO" sz="2000" b="1" dirty="0">
                <a:solidFill>
                  <a:srgbClr val="00B0F0"/>
                </a:solidFill>
                <a:latin typeface="Alexandria" pitchFamily="2" charset="-78"/>
                <a:cs typeface="Alexandria" pitchFamily="2" charset="-78"/>
              </a:rPr>
              <a:t>مقدمة</a:t>
            </a:r>
            <a:endParaRPr lang="ar-JO" altLang="en-US" sz="2000" b="1" dirty="0">
              <a:solidFill>
                <a:srgbClr val="00B0F0"/>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1144512" y="1755581"/>
            <a:ext cx="10054381" cy="3641253"/>
          </a:xfrm>
          <a:prstGeom prst="rect">
            <a:avLst/>
          </a:prstGeom>
          <a:noFill/>
        </p:spPr>
        <p:txBody>
          <a:bodyPr wrap="square" rtlCol="0">
            <a:spAutoFit/>
          </a:bodyPr>
          <a:lstStyle/>
          <a:p>
            <a:pPr marL="0" marR="0" algn="just" rtl="1">
              <a:lnSpc>
                <a:spcPct val="150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1800" kern="100" dirty="0">
                <a:effectLst/>
                <a:latin typeface="Calibri" panose="020F0502020204030204" pitchFamily="34" charset="0"/>
                <a:ea typeface="Calibri" panose="020F0502020204030204" pitchFamily="34" charset="0"/>
                <a:cs typeface="Arial" panose="020B0604020202020204" pitchFamily="34" charset="0"/>
              </a:rPr>
              <a:t> </a:t>
            </a:r>
            <a:r>
              <a:rPr lang="ar-JO" sz="2000" dirty="0">
                <a:solidFill>
                  <a:srgbClr val="333333"/>
                </a:solidFill>
              </a:rPr>
              <a:t> </a:t>
            </a:r>
            <a:r>
              <a:rPr lang="ar-JO" sz="1600" dirty="0">
                <a:solidFill>
                  <a:srgbClr val="333333"/>
                </a:solidFill>
                <a:latin typeface="Alexandria" pitchFamily="2" charset="-78"/>
                <a:cs typeface="Alexandria" pitchFamily="2" charset="-78"/>
              </a:rPr>
              <a:t>يُعد ا</a:t>
            </a:r>
            <a:r>
              <a:rPr lang="ar-JO" sz="1600" b="0" i="0" dirty="0">
                <a:solidFill>
                  <a:srgbClr val="333333"/>
                </a:solidFill>
                <a:effectLst/>
                <a:latin typeface="Alexandria" pitchFamily="2" charset="-78"/>
                <a:cs typeface="Alexandria" pitchFamily="2" charset="-78"/>
              </a:rPr>
              <a:t>لنظام التعليمي أساسًا للنظام المجتمعي في جميع الدول، إذ أن هناك تأثير وتأثر لكل منهما بالآخر وهذا يؤكد حيوية دور النظام التعليمي وتأثيره على المجتمع،. فالسياسة التعليمية تمثل في مجموعة المبادئ والقوانين والقواعد التي تحكم النظم التعليمية وتوجه العمل بالأجهزة التعليمية في المستويات المختلفة عند اتخاذ القرارات، وكذلك تقدم تصورا لبرنامج العمل الذي يستخدم كمؤشر من أجل تحسين التعليم وتوجهه نحو المستقبل ومن ثم فإن جميع عناصر النظام التعليمي مثل الأهداف ووسائل تحقيقها، والمناهج والية تطبيقها، ونمط الإدارة وإجراءات عملها ينبغي أن تتسق مع السياسة التعليمية، وهذا ما يدعو للاهتمام بصانعي السياسات التعليمية والشروط التي يجب ان تتوفر بهم والتأكيد على ثوابتهم الفكرية والاجتماعية والسياسية والاقتصادية والتي يجب أن تتواءم مع السياسة العامة للدول</a:t>
            </a:r>
            <a:endParaRPr lang="ar-EG" sz="1600" b="0" i="0" dirty="0">
              <a:solidFill>
                <a:srgbClr val="333333"/>
              </a:solidFill>
              <a:effectLst/>
              <a:latin typeface="Alexandria" pitchFamily="2" charset="-78"/>
              <a:cs typeface="Alexandria" pitchFamily="2" charset="-78"/>
            </a:endParaRPr>
          </a:p>
          <a:p>
            <a:pPr marL="0" marR="0" algn="ctr" rtl="1">
              <a:lnSpc>
                <a:spcPct val="150000"/>
              </a:lnSpc>
              <a:spcBef>
                <a:spcPts val="0"/>
              </a:spcBef>
              <a:spcAft>
                <a:spcPts val="800"/>
              </a:spcAft>
            </a:pPr>
            <a:r>
              <a:rPr lang="ar-JO" sz="1800" dirty="0">
                <a:effectLst/>
                <a:latin typeface="Alexandria" pitchFamily="2" charset="-78"/>
                <a:ea typeface="Calibri" panose="020F0502020204030204" pitchFamily="34" charset="0"/>
                <a:cs typeface="Alexandria" pitchFamily="2" charset="-78"/>
              </a:rPr>
              <a:t> </a:t>
            </a:r>
            <a:r>
              <a:rPr lang="ar-SA" sz="1800" dirty="0">
                <a:effectLst/>
                <a:latin typeface="Alexandria" pitchFamily="2" charset="-78"/>
                <a:ea typeface="Calibri" panose="020F0502020204030204" pitchFamily="34" charset="0"/>
                <a:cs typeface="Alexandria" pitchFamily="2" charset="-78"/>
              </a:rPr>
              <a:t> </a:t>
            </a:r>
            <a:r>
              <a:rPr lang="ar-JO" sz="2000" b="1" dirty="0">
                <a:solidFill>
                  <a:srgbClr val="0070C0"/>
                </a:solidFill>
                <a:effectLst/>
                <a:latin typeface="Alexandria" pitchFamily="2" charset="-78"/>
                <a:ea typeface="Calibri" panose="020F0502020204030204" pitchFamily="34" charset="0"/>
                <a:cs typeface="Alexandria" pitchFamily="2" charset="-78"/>
              </a:rPr>
              <a:t>فما هي أهم مؤسسات صنع السياسات التعليمية</a:t>
            </a:r>
            <a:r>
              <a:rPr lang="ar-JO" sz="2000" b="1" dirty="0">
                <a:solidFill>
                  <a:srgbClr val="0070C0"/>
                </a:solidFill>
                <a:latin typeface="Alexandria" pitchFamily="2" charset="-78"/>
                <a:ea typeface="Calibri" panose="020F0502020204030204" pitchFamily="34" charset="0"/>
                <a:cs typeface="Alexandria" pitchFamily="2" charset="-78"/>
              </a:rPr>
              <a:t> </a:t>
            </a:r>
            <a:r>
              <a:rPr lang="ar-JO" sz="2000" b="1" dirty="0">
                <a:solidFill>
                  <a:srgbClr val="0070C0"/>
                </a:solidFill>
                <a:effectLst/>
                <a:latin typeface="Alexandria" pitchFamily="2" charset="-78"/>
                <a:ea typeface="Calibri" panose="020F0502020204030204" pitchFamily="34" charset="0"/>
                <a:cs typeface="Alexandria" pitchFamily="2" charset="-78"/>
              </a:rPr>
              <a:t>؟</a:t>
            </a:r>
            <a:endParaRPr lang="en-US" sz="2400" b="1" dirty="0">
              <a:solidFill>
                <a:srgbClr val="0070C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4587788" y="622615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0921A1-E11D-D711-2E7B-19844064A9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56020">
        <p14:prism isInverted="1"/>
      </p:transition>
    </mc:Choice>
    <mc:Fallback xmlns="">
      <p:transition spd="slow" advTm="15602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AA2FF34-E8BC-8C9E-D42F-1A5D28A7CDE7}"/>
              </a:ext>
            </a:extLst>
          </p:cNvPr>
          <p:cNvSpPr/>
          <p:nvPr/>
        </p:nvSpPr>
        <p:spPr>
          <a:xfrm>
            <a:off x="1109973" y="1294071"/>
            <a:ext cx="9972053" cy="457627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25760A6C-566F-B7E3-1EEE-CB29F0CF0113}"/>
              </a:ext>
            </a:extLst>
          </p:cNvPr>
          <p:cNvSpPr txBox="1"/>
          <p:nvPr/>
        </p:nvSpPr>
        <p:spPr>
          <a:xfrm>
            <a:off x="4133408" y="1425091"/>
            <a:ext cx="3684022" cy="584775"/>
          </a:xfrm>
          <a:prstGeom prst="rect">
            <a:avLst/>
          </a:prstGeom>
          <a:noFill/>
        </p:spPr>
        <p:txBody>
          <a:bodyPr wrap="none" rtlCol="0">
            <a:spAutoFit/>
          </a:bodyPr>
          <a:lstStyle/>
          <a:p>
            <a:r>
              <a:rPr lang="ar-JO" sz="3200" b="1" dirty="0">
                <a:solidFill>
                  <a:srgbClr val="00B0F0"/>
                </a:solidFill>
                <a:latin typeface="Times New Roman" panose="02020603050405020304" pitchFamily="18" charset="0"/>
                <a:cs typeface="Times New Roman" panose="02020603050405020304" pitchFamily="18" charset="0"/>
              </a:rPr>
              <a:t>نتاجات المحاضرة السادسة</a:t>
            </a:r>
            <a:endParaRPr lang="ar-JO" altLang="en-US" sz="32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098282" y="6055980"/>
            <a:ext cx="2616200" cy="400110"/>
          </a:xfrm>
          <a:prstGeom prst="rect">
            <a:avLst/>
          </a:prstGeom>
          <a:noFill/>
        </p:spPr>
        <p:txBody>
          <a:bodyPr wrap="square" rtlCol="0">
            <a:spAutoFit/>
          </a:bodyPr>
          <a:lstStyle/>
          <a:p>
            <a:pPr algn="ctr"/>
            <a:r>
              <a:rPr lang="en-US" sz="2000" b="1" dirty="0"/>
              <a:t>www.midocean.ae</a:t>
            </a:r>
          </a:p>
        </p:txBody>
      </p:sp>
      <p:graphicFrame>
        <p:nvGraphicFramePr>
          <p:cNvPr id="5" name="Diagram 4">
            <a:extLst>
              <a:ext uri="{FF2B5EF4-FFF2-40B4-BE49-F238E27FC236}">
                <a16:creationId xmlns:a16="http://schemas.microsoft.com/office/drawing/2014/main" id="{CA105EE7-C0ED-FC6F-9B58-095ED54354E0}"/>
              </a:ext>
            </a:extLst>
          </p:cNvPr>
          <p:cNvGraphicFramePr/>
          <p:nvPr>
            <p:extLst>
              <p:ext uri="{D42A27DB-BD31-4B8C-83A1-F6EECF244321}">
                <p14:modId xmlns:p14="http://schemas.microsoft.com/office/powerpoint/2010/main" val="121438535"/>
              </p:ext>
            </p:extLst>
          </p:nvPr>
        </p:nvGraphicFramePr>
        <p:xfrm>
          <a:off x="1770743" y="2044099"/>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BE5D411C-7371-162F-1419-BE8AD40FEBE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88436">
        <p14:prism isInverted="1"/>
      </p:transition>
    </mc:Choice>
    <mc:Fallback xmlns="">
      <p:transition spd="slow" advTm="88436">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58E1CE7-F22E-562A-FB5D-AD781F21CF6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683782" y="591560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08858" y="1598225"/>
            <a:ext cx="5527343"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مكونات السياسات التعليمية</a:t>
            </a:r>
            <a:endParaRPr lang="en-US" sz="20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1144251" y="1998335"/>
            <a:ext cx="10054904" cy="3600281"/>
          </a:xfrm>
          <a:prstGeom prst="rect">
            <a:avLst/>
          </a:prstGeom>
          <a:noFill/>
        </p:spPr>
        <p:txBody>
          <a:bodyPr wrap="square" rtlCol="0">
            <a:spAutoFit/>
          </a:bodyPr>
          <a:lstStyle/>
          <a:p>
            <a:pPr algn="just" rtl="1">
              <a:lnSpc>
                <a:spcPct val="150000"/>
              </a:lnSpc>
            </a:pPr>
            <a:r>
              <a:rPr lang="ar-JO" sz="2800" b="1" kern="0" dirty="0">
                <a:solidFill>
                  <a:srgbClr val="333333"/>
                </a:solidFill>
                <a:cs typeface="Traditional Arabic" panose="02020603050405020304" pitchFamily="18" charset="-78"/>
              </a:rPr>
              <a:t> </a:t>
            </a:r>
            <a:r>
              <a:rPr lang="ar-SA" sz="2400" kern="0" dirty="0">
                <a:solidFill>
                  <a:srgbClr val="000000"/>
                </a:solidFill>
                <a:effectLst/>
                <a:ea typeface="Times New Roman" panose="02020603050405020304" pitchFamily="18" charset="0"/>
                <a:cs typeface="Calibri" panose="020F0502020204030204" pitchFamily="34" charset="0"/>
              </a:rPr>
              <a:t>        </a:t>
            </a:r>
            <a:r>
              <a:rPr lang="ar-YE" i="0" dirty="0">
                <a:solidFill>
                  <a:srgbClr val="363D98"/>
                </a:solidFill>
                <a:effectLst/>
                <a:latin typeface="Alexandria" pitchFamily="2" charset="-78"/>
                <a:cs typeface="Alexandria" pitchFamily="2" charset="-78"/>
              </a:rPr>
              <a:t> </a:t>
            </a:r>
            <a:r>
              <a:rPr lang="ar-JO" i="0" dirty="0">
                <a:solidFill>
                  <a:srgbClr val="363D98"/>
                </a:solidFill>
                <a:effectLst/>
                <a:latin typeface="Alexandria" pitchFamily="2" charset="-78"/>
                <a:cs typeface="Alexandria" pitchFamily="2" charset="-78"/>
              </a:rPr>
              <a:t> </a:t>
            </a:r>
            <a:r>
              <a:rPr lang="ar-JO" kern="0" dirty="0">
                <a:solidFill>
                  <a:srgbClr val="000000"/>
                </a:solidFill>
                <a:latin typeface="Alexandria" pitchFamily="2" charset="-78"/>
                <a:cs typeface="Alexandria" pitchFamily="2" charset="-78"/>
              </a:rPr>
              <a:t> </a:t>
            </a:r>
            <a:r>
              <a:rPr lang="ar-JO" kern="0" dirty="0">
                <a:solidFill>
                  <a:srgbClr val="333333"/>
                </a:solidFill>
                <a:latin typeface="Alexandria" pitchFamily="2" charset="-78"/>
                <a:cs typeface="Alexandria" pitchFamily="2" charset="-78"/>
              </a:rPr>
              <a:t>تشير </a:t>
            </a:r>
            <a:r>
              <a:rPr lang="ar-YE" kern="0" dirty="0">
                <a:solidFill>
                  <a:srgbClr val="333333"/>
                </a:solidFill>
                <a:latin typeface="Alexandria" pitchFamily="2" charset="-78"/>
                <a:cs typeface="Alexandria" pitchFamily="2" charset="-78"/>
              </a:rPr>
              <a:t>السياسات التعليمية </a:t>
            </a:r>
            <a:r>
              <a:rPr lang="ar-JO" kern="0" dirty="0">
                <a:solidFill>
                  <a:srgbClr val="333333"/>
                </a:solidFill>
                <a:latin typeface="Alexandria" pitchFamily="2" charset="-78"/>
                <a:cs typeface="Alexandria" pitchFamily="2" charset="-78"/>
              </a:rPr>
              <a:t>إلى </a:t>
            </a:r>
            <a:r>
              <a:rPr lang="ar-YE" kern="0" dirty="0">
                <a:solidFill>
                  <a:srgbClr val="333333"/>
                </a:solidFill>
                <a:latin typeface="Alexandria" pitchFamily="2" charset="-78"/>
                <a:cs typeface="Alexandria" pitchFamily="2" charset="-78"/>
              </a:rPr>
              <a:t>ذلك الجهد المنظم الذي تشترك في صناعته هيئات وأفراد </a:t>
            </a:r>
            <a:r>
              <a:rPr lang="ar-JO" kern="0" dirty="0">
                <a:solidFill>
                  <a:srgbClr val="333333"/>
                </a:solidFill>
                <a:latin typeface="Alexandria" pitchFamily="2" charset="-78"/>
                <a:cs typeface="Alexandria" pitchFamily="2" charset="-78"/>
              </a:rPr>
              <a:t>ممثلي</a:t>
            </a:r>
            <a:r>
              <a:rPr lang="ar-YE" kern="0" dirty="0">
                <a:solidFill>
                  <a:srgbClr val="333333"/>
                </a:solidFill>
                <a:latin typeface="Alexandria" pitchFamily="2" charset="-78"/>
                <a:cs typeface="Alexandria" pitchFamily="2" charset="-78"/>
              </a:rPr>
              <a:t>ن للمجتمع لتحديد التعليمي وجميع مؤسساته والذي يوضح العلاقة بين ما تحتاجه الدولة وبين ما ينبغي أن تقوم به مؤسساتها التعليمية، وبالتالي يمكن تقييم عمل هذه المؤسسات في إطار السياسات التعليمية من خلال الإدارات المختصة وبمشاركة أفراد المجتمع في وضع مبادئ التعليم وإطاره العام وأهدافه وفلسفته ونظمه، فالسياسة التعليمية تعبر عن الاختيارات السياسية للمجتمع وعاداته وقيمه والثروات البشرية والمادية المتاحة وكذلك تطلعاته المستقبلية.</a:t>
            </a:r>
            <a:endParaRPr lang="ar-JO" kern="0" dirty="0">
              <a:solidFill>
                <a:srgbClr val="333333"/>
              </a:solidFill>
              <a:latin typeface="Alexandria" pitchFamily="2" charset="-78"/>
              <a:cs typeface="Alexandria" pitchFamily="2" charset="-78"/>
            </a:endParaRPr>
          </a:p>
          <a:p>
            <a:pPr algn="just" rtl="1">
              <a:lnSpc>
                <a:spcPct val="150000"/>
              </a:lnSpc>
            </a:pPr>
            <a:r>
              <a:rPr lang="ar-JO" kern="0" dirty="0">
                <a:solidFill>
                  <a:srgbClr val="333333"/>
                </a:solidFill>
                <a:latin typeface="Alexandria" pitchFamily="2" charset="-78"/>
                <a:cs typeface="Alexandria" pitchFamily="2" charset="-78"/>
              </a:rPr>
              <a:t>     </a:t>
            </a:r>
            <a:r>
              <a:rPr lang="ar-SA" kern="0" dirty="0">
                <a:solidFill>
                  <a:srgbClr val="333333"/>
                </a:solidFill>
                <a:latin typeface="Alexandria" pitchFamily="2" charset="-78"/>
                <a:cs typeface="Alexandria" pitchFamily="2" charset="-78"/>
              </a:rPr>
              <a:t>إن السياسات التعليمية تتحدد في ضوء مجموعة من المكونات والتي لا تكتمل بدونها وبناء عليه تشكل في مجملها السياسات التعليمية </a:t>
            </a:r>
            <a:r>
              <a:rPr lang="ar-JO" kern="0" dirty="0">
                <a:solidFill>
                  <a:srgbClr val="333333"/>
                </a:solidFill>
                <a:latin typeface="Alexandria" pitchFamily="2" charset="-78"/>
                <a:cs typeface="Alexandria" pitchFamily="2" charset="-78"/>
              </a:rPr>
              <a:t>حيث</a:t>
            </a:r>
            <a:r>
              <a:rPr lang="ar-SA" kern="0" dirty="0">
                <a:solidFill>
                  <a:srgbClr val="333333"/>
                </a:solidFill>
                <a:latin typeface="Alexandria" pitchFamily="2" charset="-78"/>
                <a:cs typeface="Alexandria" pitchFamily="2" charset="-78"/>
              </a:rPr>
              <a:t> تتكون مما </a:t>
            </a:r>
            <a:r>
              <a:rPr lang="ar-JO" kern="0" dirty="0">
                <a:solidFill>
                  <a:srgbClr val="333333"/>
                </a:solidFill>
                <a:latin typeface="Alexandria" pitchFamily="2" charset="-78"/>
                <a:cs typeface="Alexandria" pitchFamily="2" charset="-78"/>
              </a:rPr>
              <a:t>يأتي:</a:t>
            </a:r>
            <a:r>
              <a:rPr lang="ar-SA" kern="0" dirty="0">
                <a:solidFill>
                  <a:srgbClr val="333333"/>
                </a:solidFill>
                <a:latin typeface="Alexandria" pitchFamily="2" charset="-78"/>
                <a:cs typeface="Alexandria" pitchFamily="2" charset="-78"/>
              </a:rPr>
              <a:t> </a:t>
            </a:r>
            <a:endParaRPr lang="en-US" kern="0" dirty="0">
              <a:solidFill>
                <a:srgbClr val="333333"/>
              </a:solidFill>
              <a:latin typeface="Alexandria" pitchFamily="2" charset="-78"/>
              <a:cs typeface="Alexandria" pitchFamily="2" charset="-78"/>
            </a:endParaRPr>
          </a:p>
        </p:txBody>
      </p:sp>
      <p:pic>
        <p:nvPicPr>
          <p:cNvPr id="11" name="Graphic 21">
            <a:extLst>
              <a:ext uri="{FF2B5EF4-FFF2-40B4-BE49-F238E27FC236}">
                <a16:creationId xmlns:a16="http://schemas.microsoft.com/office/drawing/2014/main" id="{B489D32C-13FE-DCE6-D85A-6076AB2F59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8720">
        <p14:prism isInverted="1"/>
      </p:transition>
    </mc:Choice>
    <mc:Fallback xmlns="">
      <p:transition spd="slow" advTm="14872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C34655F-F33D-930C-D66B-BA453D883124}"/>
              </a:ext>
            </a:extLst>
          </p:cNvPr>
          <p:cNvSpPr/>
          <p:nvPr/>
        </p:nvSpPr>
        <p:spPr>
          <a:xfrm>
            <a:off x="957765" y="1197013"/>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683782" y="604245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400110"/>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مكونات السياسات التعليمية</a:t>
            </a:r>
            <a:endParaRPr lang="en-US" sz="2000" b="1" dirty="0">
              <a:solidFill>
                <a:srgbClr val="00B0F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85222" y="1904111"/>
            <a:ext cx="10214760" cy="3096360"/>
          </a:xfrm>
          <a:prstGeom prst="rect">
            <a:avLst/>
          </a:prstGeom>
          <a:noFill/>
        </p:spPr>
        <p:txBody>
          <a:bodyPr wrap="square" rtlCol="0">
            <a:spAutoFit/>
          </a:bodyPr>
          <a:lstStyle/>
          <a:p>
            <a:pPr algn="just" rtl="1">
              <a:lnSpc>
                <a:spcPct val="150000"/>
              </a:lnSpc>
            </a:pPr>
            <a:r>
              <a:rPr lang="ar-JO" sz="2400" b="1" kern="0" dirty="0">
                <a:solidFill>
                  <a:srgbClr val="333333"/>
                </a:solidFill>
                <a:effectLst/>
                <a:ea typeface="Times New Roman" panose="02020603050405020304" pitchFamily="18" charset="0"/>
                <a:cs typeface="Traditional Arabic" panose="02020603050405020304" pitchFamily="18" charset="-78"/>
              </a:rPr>
              <a:t> </a:t>
            </a:r>
            <a:r>
              <a:rPr lang="ar-JO" kern="0" dirty="0">
                <a:solidFill>
                  <a:srgbClr val="333333"/>
                </a:solidFill>
                <a:effectLst/>
                <a:latin typeface="Alexandria" pitchFamily="2" charset="-78"/>
                <a:ea typeface="Times New Roman" panose="02020603050405020304" pitchFamily="18" charset="0"/>
                <a:cs typeface="Alexandria" pitchFamily="2" charset="-78"/>
              </a:rPr>
              <a:t>أولًا: </a:t>
            </a:r>
            <a:r>
              <a:rPr lang="ar-SA" kern="0" dirty="0">
                <a:solidFill>
                  <a:srgbClr val="333333"/>
                </a:solidFill>
                <a:latin typeface="Alexandria" pitchFamily="2" charset="-78"/>
                <a:cs typeface="Alexandria" pitchFamily="2" charset="-78"/>
              </a:rPr>
              <a:t>السياق: </a:t>
            </a:r>
            <a:endParaRPr lang="ar-JO" kern="0" dirty="0">
              <a:solidFill>
                <a:srgbClr val="333333"/>
              </a:solidFill>
              <a:latin typeface="Alexandria" pitchFamily="2" charset="-78"/>
              <a:cs typeface="Alexandria" pitchFamily="2" charset="-78"/>
            </a:endParaRPr>
          </a:p>
          <a:p>
            <a:pPr algn="just" rtl="1">
              <a:lnSpc>
                <a:spcPct val="150000"/>
              </a:lnSpc>
            </a:pPr>
            <a:r>
              <a:rPr lang="ar-JO" kern="0" dirty="0">
                <a:solidFill>
                  <a:srgbClr val="333333"/>
                </a:solidFill>
                <a:latin typeface="Alexandria" pitchFamily="2" charset="-78"/>
                <a:cs typeface="Alexandria" pitchFamily="2" charset="-78"/>
              </a:rPr>
              <a:t>   </a:t>
            </a:r>
            <a:r>
              <a:rPr lang="ar-SA" kern="0" dirty="0">
                <a:solidFill>
                  <a:srgbClr val="333333"/>
                </a:solidFill>
                <a:latin typeface="Alexandria" pitchFamily="2" charset="-78"/>
                <a:cs typeface="Alexandria" pitchFamily="2" charset="-78"/>
              </a:rPr>
              <a:t>ويعبر عن البيئة الخاصة بالسياسة التعليمية والتي تتكون من عدد من العناصر الاجتماعية والاقتصادية والتعليمية والسياسية والتي تؤدي إلى اعتماد سياسة معينة دون أخرى، وتحديد قضية معينة ووضعها ضمن الأجندة السياسية خلال وقت معين، حيث تتغير درجة الاهتمام بها من وقت ل</a:t>
            </a:r>
            <a:r>
              <a:rPr lang="ar-JO" kern="0" dirty="0">
                <a:solidFill>
                  <a:srgbClr val="333333"/>
                </a:solidFill>
                <a:latin typeface="Alexandria" pitchFamily="2" charset="-78"/>
                <a:cs typeface="Alexandria" pitchFamily="2" charset="-78"/>
              </a:rPr>
              <a:t>آ</a:t>
            </a:r>
            <a:r>
              <a:rPr lang="ar-SA" kern="0" dirty="0">
                <a:solidFill>
                  <a:srgbClr val="333333"/>
                </a:solidFill>
                <a:latin typeface="Alexandria" pitchFamily="2" charset="-78"/>
                <a:cs typeface="Alexandria" pitchFamily="2" charset="-78"/>
              </a:rPr>
              <a:t>خر، فالسياسات التعليمية تتم داخل وسط مجتمعي محدد وتتشكل بناء على عناصره، ومن أبرز هذه العناصر السياق السياسي ونوعية تأثيره على التعليم بناء على النظام السياسي القائم في المجتمع.</a:t>
            </a:r>
            <a:endParaRPr lang="en-US" kern="0" dirty="0">
              <a:solidFill>
                <a:srgbClr val="333333"/>
              </a:solidFill>
              <a:latin typeface="Alexandria" pitchFamily="2" charset="-78"/>
              <a:cs typeface="Alexandria" pitchFamily="2" charset="-78"/>
            </a:endParaRPr>
          </a:p>
          <a:p>
            <a:pPr marL="0" marR="0" algn="r" rtl="1">
              <a:lnSpc>
                <a:spcPct val="150000"/>
              </a:lnSpc>
              <a:spcBef>
                <a:spcPts val="0"/>
              </a:spcBef>
              <a:spcAft>
                <a:spcPts val="0"/>
              </a:spcAft>
            </a:pPr>
            <a:endParaRPr lang="en-US" sz="1800" kern="100" dirty="0">
              <a:effectLst/>
              <a:ea typeface="Calibri" panose="020F0502020204030204" pitchFamily="34" charset="0"/>
              <a:cs typeface="Arial" panose="020B0604020202020204" pitchFamily="34" charset="0"/>
            </a:endParaRPr>
          </a:p>
        </p:txBody>
      </p:sp>
      <p:pic>
        <p:nvPicPr>
          <p:cNvPr id="4" name="Graphic 21">
            <a:extLst>
              <a:ext uri="{FF2B5EF4-FFF2-40B4-BE49-F238E27FC236}">
                <a16:creationId xmlns:a16="http://schemas.microsoft.com/office/drawing/2014/main" id="{6E600818-4F86-655F-233F-B0975B7F55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34906">
        <p14:prism isInverted="1"/>
      </p:transition>
    </mc:Choice>
    <mc:Fallback xmlns="">
      <p:transition spd="slow" advTm="134906">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20C0B87-73C4-E728-29D6-43C509C52C43}"/>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683782" y="6057868"/>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44251" y="1862454"/>
            <a:ext cx="10054903" cy="2538452"/>
          </a:xfrm>
          <a:prstGeom prst="rect">
            <a:avLst/>
          </a:prstGeom>
          <a:noFill/>
        </p:spPr>
        <p:txBody>
          <a:bodyPr wrap="square" rtlCol="0">
            <a:spAutoFit/>
          </a:bodyPr>
          <a:lstStyle/>
          <a:p>
            <a:pPr marR="285750" lvl="0" algn="just" rtl="1">
              <a:lnSpc>
                <a:spcPct val="150000"/>
              </a:lnSpc>
              <a:spcBef>
                <a:spcPts val="0"/>
              </a:spcBef>
              <a:spcAft>
                <a:spcPts val="0"/>
              </a:spcAft>
              <a:buSzPts val="1000"/>
              <a:tabLst>
                <a:tab pos="457200" algn="l"/>
              </a:tabLst>
            </a:pPr>
            <a:r>
              <a:rPr lang="ar-JO"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JO" kern="0" dirty="0">
                <a:solidFill>
                  <a:srgbClr val="333333"/>
                </a:solidFill>
                <a:latin typeface="Alexandria" pitchFamily="2" charset="-78"/>
                <a:cs typeface="Alexandria" pitchFamily="2" charset="-78"/>
              </a:rPr>
              <a:t>ثانيًا: </a:t>
            </a:r>
            <a:r>
              <a:rPr lang="ar-SA" kern="0" dirty="0">
                <a:solidFill>
                  <a:srgbClr val="333333"/>
                </a:solidFill>
                <a:latin typeface="Alexandria" pitchFamily="2" charset="-78"/>
                <a:cs typeface="Alexandria" pitchFamily="2" charset="-78"/>
              </a:rPr>
              <a:t>النص: </a:t>
            </a:r>
            <a:endParaRPr lang="ar-JO" kern="0" dirty="0">
              <a:solidFill>
                <a:srgbClr val="333333"/>
              </a:solidFill>
              <a:latin typeface="Alexandria" pitchFamily="2" charset="-78"/>
              <a:cs typeface="Alexandria" pitchFamily="2" charset="-78"/>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Alexandria" pitchFamily="2" charset="-78"/>
                <a:cs typeface="Alexandria" pitchFamily="2" charset="-78"/>
              </a:rPr>
              <a:t>  إذ </a:t>
            </a:r>
            <a:r>
              <a:rPr lang="ar-SA" kern="0" dirty="0">
                <a:solidFill>
                  <a:srgbClr val="333333"/>
                </a:solidFill>
                <a:latin typeface="Alexandria" pitchFamily="2" charset="-78"/>
                <a:cs typeface="Alexandria" pitchFamily="2" charset="-78"/>
              </a:rPr>
              <a:t>يشكل النص أو الصيغة إحدى مكونات السياسة التعليمية والمقصود بها المضمون العام للسياسة والذي يعبر عنه في مجموع</a:t>
            </a:r>
            <a:r>
              <a:rPr lang="ar-JO" kern="0" dirty="0">
                <a:solidFill>
                  <a:srgbClr val="333333"/>
                </a:solidFill>
                <a:latin typeface="Alexandria" pitchFamily="2" charset="-78"/>
                <a:cs typeface="Alexandria" pitchFamily="2" charset="-78"/>
              </a:rPr>
              <a:t>ة</a:t>
            </a:r>
            <a:r>
              <a:rPr lang="ar-SA" kern="0" dirty="0">
                <a:solidFill>
                  <a:srgbClr val="333333"/>
                </a:solidFill>
                <a:latin typeface="Alexandria" pitchFamily="2" charset="-78"/>
                <a:cs typeface="Alexandria" pitchFamily="2" charset="-78"/>
              </a:rPr>
              <a:t> من الوثائق السياسية التي تعكس الأيدلوجية المحركة لمتخذي القرار، كما ان هذا النص يتضمن عدد من المحاور التي تشكل في مجملها العام السياسة التعليمية وذلك ضمن الإطار المجتمعي، ويتضمن الأهداف والمبادئ العامة للسياسة التعليمية والاستراتيجيات والخطط والبرامج الموضوعة ومشروعات العمل</a:t>
            </a:r>
            <a:r>
              <a:rPr lang="ar-SA" kern="0" dirty="0">
                <a:solidFill>
                  <a:srgbClr val="000000"/>
                </a:solidFill>
                <a:effectLst/>
                <a:latin typeface="Alexandria" pitchFamily="2" charset="-78"/>
                <a:ea typeface="Times New Roman" panose="02020603050405020304" pitchFamily="18" charset="0"/>
                <a:cs typeface="Alexandria" pitchFamily="2" charset="-78"/>
              </a:rPr>
              <a:t>.</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4" name="Graphic 21">
            <a:extLst>
              <a:ext uri="{FF2B5EF4-FFF2-40B4-BE49-F238E27FC236}">
                <a16:creationId xmlns:a16="http://schemas.microsoft.com/office/drawing/2014/main" id="{2E915B7C-7ED0-F089-F0B2-E0278EB38C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77378">
        <p14:prism isInverted="1"/>
      </p:transition>
    </mc:Choice>
    <mc:Fallback xmlns="">
      <p:transition spd="slow" advTm="177378">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BB5F727-1D1C-F79C-2763-D6588914A17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79681" y="588307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45512" y="2017848"/>
            <a:ext cx="10154470" cy="3369449"/>
          </a:xfrm>
          <a:prstGeom prst="rect">
            <a:avLst/>
          </a:prstGeom>
          <a:noFill/>
        </p:spPr>
        <p:txBody>
          <a:bodyPr wrap="square" rtlCol="0">
            <a:spAutoFit/>
          </a:bodyPr>
          <a:lstStyle/>
          <a:p>
            <a:pPr marL="452438" marR="285750" lvl="2" algn="just" rtl="1">
              <a:lnSpc>
                <a:spcPct val="150000"/>
              </a:lnSpc>
              <a:buSzPts val="1000"/>
              <a:tabLst>
                <a:tab pos="457200" algn="l"/>
              </a:tabLst>
            </a:pPr>
            <a:r>
              <a:rPr lang="ar-JO" b="1" u="sng" kern="0" dirty="0">
                <a:solidFill>
                  <a:srgbClr val="333333"/>
                </a:solidFill>
                <a:latin typeface="Alexandria" pitchFamily="2" charset="-78"/>
                <a:cs typeface="Alexandria" pitchFamily="2" charset="-78"/>
              </a:rPr>
              <a:t>* يجب أن تمتاز نصوص السياسات التعليمية بالوضوح </a:t>
            </a:r>
            <a:r>
              <a:rPr lang="ar-YE" b="1" u="sng" kern="0" dirty="0">
                <a:solidFill>
                  <a:srgbClr val="333333"/>
                </a:solidFill>
                <a:latin typeface="Alexandria" pitchFamily="2" charset="-78"/>
                <a:cs typeface="Alexandria" pitchFamily="2" charset="-78"/>
              </a:rPr>
              <a:t>و</a:t>
            </a:r>
            <a:r>
              <a:rPr lang="ar-JO" b="1" u="sng" kern="0" dirty="0">
                <a:solidFill>
                  <a:srgbClr val="333333"/>
                </a:solidFill>
                <a:latin typeface="Alexandria" pitchFamily="2" charset="-78"/>
                <a:cs typeface="Alexandria" pitchFamily="2" charset="-78"/>
              </a:rPr>
              <a:t>ال</a:t>
            </a:r>
            <a:r>
              <a:rPr lang="ar-YE" b="1" u="sng" kern="0" dirty="0">
                <a:solidFill>
                  <a:srgbClr val="333333"/>
                </a:solidFill>
                <a:latin typeface="Alexandria" pitchFamily="2" charset="-78"/>
                <a:cs typeface="Alexandria" pitchFamily="2" charset="-78"/>
              </a:rPr>
              <a:t>دقة </a:t>
            </a:r>
            <a:r>
              <a:rPr lang="ar-JO" b="1" u="sng" kern="0" dirty="0">
                <a:solidFill>
                  <a:srgbClr val="333333"/>
                </a:solidFill>
                <a:latin typeface="Alexandria" pitchFamily="2" charset="-78"/>
                <a:cs typeface="Alexandria" pitchFamily="2" charset="-78"/>
              </a:rPr>
              <a:t> عند </a:t>
            </a:r>
            <a:r>
              <a:rPr lang="ar-YE" b="1" u="sng" kern="0" dirty="0">
                <a:solidFill>
                  <a:srgbClr val="333333"/>
                </a:solidFill>
                <a:latin typeface="Alexandria" pitchFamily="2" charset="-78"/>
                <a:cs typeface="Alexandria" pitchFamily="2" charset="-78"/>
              </a:rPr>
              <a:t>صياغ</a:t>
            </a:r>
            <a:r>
              <a:rPr lang="ar-JO" b="1" u="sng" kern="0" dirty="0">
                <a:solidFill>
                  <a:srgbClr val="333333"/>
                </a:solidFill>
                <a:latin typeface="Alexandria" pitchFamily="2" charset="-78"/>
                <a:cs typeface="Alexandria" pitchFamily="2" charset="-78"/>
              </a:rPr>
              <a:t>تها</a:t>
            </a:r>
            <a:r>
              <a:rPr lang="ar-YE" b="1" u="sng" kern="0" dirty="0">
                <a:solidFill>
                  <a:srgbClr val="333333"/>
                </a:solidFill>
                <a:latin typeface="Alexandria" pitchFamily="2" charset="-78"/>
                <a:cs typeface="Alexandria" pitchFamily="2" charset="-78"/>
              </a:rPr>
              <a:t> </a:t>
            </a:r>
            <a:r>
              <a:rPr lang="ar-JO" b="1" u="sng" kern="0" dirty="0">
                <a:solidFill>
                  <a:srgbClr val="333333"/>
                </a:solidFill>
                <a:latin typeface="Alexandria" pitchFamily="2" charset="-78"/>
                <a:cs typeface="Alexandria" pitchFamily="2" charset="-78"/>
              </a:rPr>
              <a:t>فماذا يعني ذلك؟</a:t>
            </a:r>
            <a:endParaRPr lang="en-US" b="1" u="sng" kern="0" dirty="0">
              <a:solidFill>
                <a:srgbClr val="333333"/>
              </a:solidFill>
              <a:latin typeface="Alexandria" pitchFamily="2" charset="-78"/>
              <a:cs typeface="Alexandria" pitchFamily="2" charset="-78"/>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Alexandria" pitchFamily="2" charset="-78"/>
                <a:cs typeface="Alexandria" pitchFamily="2" charset="-78"/>
              </a:rPr>
              <a:t>1. أن</a:t>
            </a:r>
            <a:r>
              <a:rPr lang="ar-YE" kern="0" dirty="0">
                <a:solidFill>
                  <a:srgbClr val="333333"/>
                </a:solidFill>
                <a:latin typeface="Alexandria" pitchFamily="2" charset="-78"/>
                <a:cs typeface="Alexandria" pitchFamily="2" charset="-78"/>
              </a:rPr>
              <a:t> تكون ألفاظها واضحة </a:t>
            </a:r>
            <a:r>
              <a:rPr lang="ar-JO" kern="0" dirty="0">
                <a:solidFill>
                  <a:srgbClr val="333333"/>
                </a:solidFill>
                <a:latin typeface="Alexandria" pitchFamily="2" charset="-78"/>
                <a:cs typeface="Alexandria" pitchFamily="2" charset="-78"/>
              </a:rPr>
              <a:t>لا </a:t>
            </a:r>
            <a:r>
              <a:rPr lang="ar-YE" kern="0" dirty="0">
                <a:solidFill>
                  <a:srgbClr val="333333"/>
                </a:solidFill>
                <a:latin typeface="Alexandria" pitchFamily="2" charset="-78"/>
                <a:cs typeface="Alexandria" pitchFamily="2" charset="-78"/>
              </a:rPr>
              <a:t>غموض </a:t>
            </a:r>
            <a:r>
              <a:rPr lang="ar-JO" kern="0" dirty="0">
                <a:solidFill>
                  <a:srgbClr val="333333"/>
                </a:solidFill>
                <a:latin typeface="Alexandria" pitchFamily="2" charset="-78"/>
                <a:cs typeface="Alexandria" pitchFamily="2" charset="-78"/>
              </a:rPr>
              <a:t>فيها </a:t>
            </a:r>
            <a:r>
              <a:rPr lang="ar-YE" kern="0" dirty="0">
                <a:solidFill>
                  <a:srgbClr val="333333"/>
                </a:solidFill>
                <a:latin typeface="Alexandria" pitchFamily="2" charset="-78"/>
                <a:cs typeface="Alexandria" pitchFamily="2" charset="-78"/>
              </a:rPr>
              <a:t>ومحددة </a:t>
            </a:r>
            <a:r>
              <a:rPr lang="ar-JO" kern="0" dirty="0">
                <a:solidFill>
                  <a:srgbClr val="333333"/>
                </a:solidFill>
                <a:latin typeface="Alexandria" pitchFamily="2" charset="-78"/>
                <a:cs typeface="Alexandria" pitchFamily="2" charset="-78"/>
              </a:rPr>
              <a:t>ولا</a:t>
            </a:r>
            <a:r>
              <a:rPr lang="ar-YE" kern="0" dirty="0">
                <a:solidFill>
                  <a:srgbClr val="333333"/>
                </a:solidFill>
                <a:latin typeface="Alexandria" pitchFamily="2" charset="-78"/>
                <a:cs typeface="Alexandria" pitchFamily="2" charset="-78"/>
              </a:rPr>
              <a:t> تحتمل أكثرمن تفسير, حتى يسهل على القائمين عليها تنفيذها</a:t>
            </a:r>
            <a:endParaRPr lang="ar-JO" kern="0" dirty="0">
              <a:solidFill>
                <a:srgbClr val="333333"/>
              </a:solidFill>
              <a:latin typeface="Alexandria" pitchFamily="2" charset="-78"/>
              <a:cs typeface="Alexandria" pitchFamily="2" charset="-78"/>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Alexandria" pitchFamily="2" charset="-78"/>
                <a:cs typeface="Alexandria" pitchFamily="2" charset="-78"/>
              </a:rPr>
              <a:t>2.</a:t>
            </a:r>
            <a:r>
              <a:rPr lang="ar-YE" kern="0" dirty="0">
                <a:solidFill>
                  <a:srgbClr val="333333"/>
                </a:solidFill>
                <a:latin typeface="Alexandria" pitchFamily="2" charset="-78"/>
                <a:cs typeface="Alexandria" pitchFamily="2" charset="-78"/>
              </a:rPr>
              <a:t>أن </a:t>
            </a:r>
            <a:r>
              <a:rPr lang="ar-JO" kern="0" dirty="0">
                <a:solidFill>
                  <a:srgbClr val="333333"/>
                </a:solidFill>
                <a:latin typeface="Alexandria" pitchFamily="2" charset="-78"/>
                <a:cs typeface="Alexandria" pitchFamily="2" charset="-78"/>
              </a:rPr>
              <a:t>يُعبر </a:t>
            </a:r>
            <a:r>
              <a:rPr lang="ar-YE" kern="0" dirty="0">
                <a:solidFill>
                  <a:srgbClr val="333333"/>
                </a:solidFill>
                <a:latin typeface="Alexandria" pitchFamily="2" charset="-78"/>
                <a:cs typeface="Alexandria" pitchFamily="2" charset="-78"/>
              </a:rPr>
              <a:t>عنها بعبارات إيجابية </a:t>
            </a:r>
            <a:r>
              <a:rPr lang="ar-JO" kern="0" dirty="0">
                <a:solidFill>
                  <a:srgbClr val="333333"/>
                </a:solidFill>
                <a:latin typeface="Alexandria" pitchFamily="2" charset="-78"/>
                <a:cs typeface="Alexandria" pitchFamily="2" charset="-78"/>
              </a:rPr>
              <a:t>لأنه</a:t>
            </a:r>
            <a:r>
              <a:rPr lang="ar-YE" kern="0" dirty="0">
                <a:solidFill>
                  <a:srgbClr val="333333"/>
                </a:solidFill>
                <a:latin typeface="Alexandria" pitchFamily="2" charset="-78"/>
                <a:cs typeface="Alexandria" pitchFamily="2" charset="-78"/>
              </a:rPr>
              <a:t> كلما اختيرت على نحو سليم </a:t>
            </a:r>
            <a:r>
              <a:rPr lang="ar-JO" kern="0" dirty="0">
                <a:solidFill>
                  <a:srgbClr val="333333"/>
                </a:solidFill>
                <a:latin typeface="Alexandria" pitchFamily="2" charset="-78"/>
                <a:cs typeface="Alexandria" pitchFamily="2" charset="-78"/>
              </a:rPr>
              <a:t>تصبح ذات فعالية </a:t>
            </a:r>
          </a:p>
          <a:p>
            <a:pPr marR="285750" lvl="0" algn="just" rtl="1">
              <a:lnSpc>
                <a:spcPct val="150000"/>
              </a:lnSpc>
              <a:spcBef>
                <a:spcPts val="0"/>
              </a:spcBef>
              <a:spcAft>
                <a:spcPts val="0"/>
              </a:spcAft>
              <a:buSzPts val="1000"/>
              <a:tabLst>
                <a:tab pos="457200" algn="l"/>
              </a:tabLst>
            </a:pPr>
            <a:r>
              <a:rPr lang="ar-JO" kern="0" dirty="0">
                <a:solidFill>
                  <a:srgbClr val="333333"/>
                </a:solidFill>
                <a:latin typeface="Alexandria" pitchFamily="2" charset="-78"/>
                <a:cs typeface="Alexandria" pitchFamily="2" charset="-78"/>
              </a:rPr>
              <a:t>3.</a:t>
            </a:r>
            <a:r>
              <a:rPr lang="ar-YE" kern="0" dirty="0">
                <a:solidFill>
                  <a:srgbClr val="333333"/>
                </a:solidFill>
                <a:latin typeface="Alexandria" pitchFamily="2" charset="-78"/>
                <a:cs typeface="Alexandria" pitchFamily="2" charset="-78"/>
              </a:rPr>
              <a:t>أن تكون شاملة مبتعدة عن الحشو والتكرار </a:t>
            </a:r>
            <a:endParaRPr lang="ar-JO" kern="0" dirty="0">
              <a:solidFill>
                <a:srgbClr val="333333"/>
              </a:solidFill>
              <a:latin typeface="Alexandria" pitchFamily="2" charset="-78"/>
              <a:cs typeface="Alexandria" pitchFamily="2" charset="-78"/>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Alexandria" pitchFamily="2" charset="-78"/>
                <a:cs typeface="Alexandria" pitchFamily="2" charset="-78"/>
              </a:rPr>
              <a:t>4.</a:t>
            </a:r>
            <a:r>
              <a:rPr lang="ar-YE" kern="0" dirty="0">
                <a:solidFill>
                  <a:srgbClr val="333333"/>
                </a:solidFill>
                <a:latin typeface="Alexandria" pitchFamily="2" charset="-78"/>
                <a:cs typeface="Alexandria" pitchFamily="2" charset="-78"/>
              </a:rPr>
              <a:t>أن تكون أفكارها وبنودها متدرجة ومرتبة ترتيبا منطقيا </a:t>
            </a:r>
            <a:endParaRPr lang="ar-JO" kern="0" dirty="0">
              <a:solidFill>
                <a:srgbClr val="333333"/>
              </a:solidFill>
              <a:latin typeface="Alexandria" pitchFamily="2" charset="-78"/>
              <a:cs typeface="Alexandria" pitchFamily="2" charset="-78"/>
            </a:endParaRPr>
          </a:p>
          <a:p>
            <a:pPr marR="285750" lvl="0" algn="just" rtl="1">
              <a:lnSpc>
                <a:spcPct val="150000"/>
              </a:lnSpc>
              <a:spcBef>
                <a:spcPts val="0"/>
              </a:spcBef>
              <a:spcAft>
                <a:spcPts val="0"/>
              </a:spcAft>
              <a:buSzPts val="1000"/>
              <a:tabLst>
                <a:tab pos="457200" algn="l"/>
              </a:tabLst>
            </a:pPr>
            <a:r>
              <a:rPr lang="ar-JO" kern="0" dirty="0">
                <a:solidFill>
                  <a:srgbClr val="333333"/>
                </a:solidFill>
                <a:latin typeface="Alexandria" pitchFamily="2" charset="-78"/>
                <a:cs typeface="Alexandria" pitchFamily="2" charset="-78"/>
              </a:rPr>
              <a:t>5.</a:t>
            </a:r>
            <a:r>
              <a:rPr lang="ar-YE" kern="0" dirty="0">
                <a:solidFill>
                  <a:srgbClr val="333333"/>
                </a:solidFill>
                <a:latin typeface="Alexandria" pitchFamily="2" charset="-78"/>
                <a:cs typeface="Alexandria" pitchFamily="2" charset="-78"/>
              </a:rPr>
              <a:t>أن تكون قابلة للقياس والم</a:t>
            </a:r>
            <a:r>
              <a:rPr lang="ar-JO" kern="0" dirty="0">
                <a:solidFill>
                  <a:srgbClr val="333333"/>
                </a:solidFill>
                <a:latin typeface="Alexandria" pitchFamily="2" charset="-78"/>
                <a:cs typeface="Alexandria" pitchFamily="2" charset="-78"/>
              </a:rPr>
              <a:t>لا</a:t>
            </a:r>
            <a:r>
              <a:rPr lang="ar-YE" kern="0" dirty="0">
                <a:solidFill>
                  <a:srgbClr val="333333"/>
                </a:solidFill>
                <a:latin typeface="Alexandria" pitchFamily="2" charset="-78"/>
                <a:cs typeface="Alexandria" pitchFamily="2" charset="-78"/>
              </a:rPr>
              <a:t>حظة وواقعية ممكنة التحقيق.</a:t>
            </a:r>
            <a:endParaRPr lang="en-US" kern="0" dirty="0">
              <a:solidFill>
                <a:srgbClr val="333333"/>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9ACAA37-7DA0-ED1F-08EE-D76B6F969A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216814">
        <p14:prism isInverted="1"/>
      </p:transition>
    </mc:Choice>
    <mc:Fallback xmlns="">
      <p:transition spd="slow" advTm="216814">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C6FD0F35-5361-74A4-DF1D-86B75E6AB191}"/>
              </a:ext>
            </a:extLst>
          </p:cNvPr>
          <p:cNvSpPr/>
          <p:nvPr/>
        </p:nvSpPr>
        <p:spPr>
          <a:xfrm>
            <a:off x="462224" y="1320275"/>
            <a:ext cx="11173767" cy="4758468"/>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09177" y="623579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925107" y="1744275"/>
            <a:ext cx="10341785" cy="3369449"/>
          </a:xfrm>
          <a:prstGeom prst="rect">
            <a:avLst/>
          </a:prstGeom>
          <a:noFill/>
        </p:spPr>
        <p:txBody>
          <a:bodyPr wrap="square" rtlCol="0">
            <a:spAutoFit/>
          </a:bodyPr>
          <a:lstStyle/>
          <a:p>
            <a:pPr algn="r" rtl="1">
              <a:lnSpc>
                <a:spcPct val="150000"/>
              </a:lnSpc>
            </a:pPr>
            <a:r>
              <a:rPr lang="ar-JO" b="1" i="0" dirty="0">
                <a:solidFill>
                  <a:srgbClr val="00B0F0"/>
                </a:solidFill>
                <a:effectLst/>
                <a:latin typeface="Alexandria" pitchFamily="2" charset="-78"/>
                <a:cs typeface="Alexandria" pitchFamily="2" charset="-78"/>
              </a:rPr>
              <a:t>أمثلة من نصوص السياسات التعليمية في بعض بلدان الوطن العربي</a:t>
            </a:r>
          </a:p>
          <a:p>
            <a:pPr marL="457200" indent="-457200" algn="r" rtl="1" fontAlgn="base">
              <a:lnSpc>
                <a:spcPct val="150000"/>
              </a:lnSpc>
              <a:buFont typeface="Wingdings" panose="05000000000000000000" pitchFamily="2" charset="2"/>
              <a:buChar char="ü"/>
            </a:pPr>
            <a:r>
              <a:rPr lang="ar-YE" kern="0" dirty="0">
                <a:solidFill>
                  <a:srgbClr val="333333"/>
                </a:solidFill>
                <a:latin typeface="Alexandria" pitchFamily="2" charset="-78"/>
                <a:cs typeface="Alexandria" pitchFamily="2" charset="-78"/>
              </a:rPr>
              <a:t> التعليم الأساسي تعليم إلزامي ومجاني في المدارس الحكومية.</a:t>
            </a:r>
          </a:p>
          <a:p>
            <a:pPr marL="457200" indent="-457200" algn="r" rtl="1" fontAlgn="base">
              <a:lnSpc>
                <a:spcPct val="150000"/>
              </a:lnSpc>
              <a:buFont typeface="Wingdings" panose="05000000000000000000" pitchFamily="2" charset="2"/>
              <a:buChar char="ü"/>
            </a:pPr>
            <a:r>
              <a:rPr lang="ar-YE" kern="0" dirty="0">
                <a:solidFill>
                  <a:srgbClr val="333333"/>
                </a:solidFill>
                <a:latin typeface="Alexandria" pitchFamily="2" charset="-78"/>
                <a:cs typeface="Alexandria" pitchFamily="2" charset="-78"/>
              </a:rPr>
              <a:t>‌ يقبل الطالب في السنة الأولى من مرحلة التعليم الأساسي أذا أتم السنة السادسة من عمره في نهاية كانون الأول من العام الدراسي الذي يقبل فيه.</a:t>
            </a:r>
          </a:p>
          <a:p>
            <a:pPr marL="457200" indent="-457200" algn="r" rtl="1" fontAlgn="base">
              <a:lnSpc>
                <a:spcPct val="150000"/>
              </a:lnSpc>
              <a:buFont typeface="Wingdings" panose="05000000000000000000" pitchFamily="2" charset="2"/>
              <a:buChar char="ü"/>
            </a:pPr>
            <a:r>
              <a:rPr lang="ar-YE" kern="0" dirty="0">
                <a:solidFill>
                  <a:srgbClr val="333333"/>
                </a:solidFill>
                <a:latin typeface="Alexandria" pitchFamily="2" charset="-78"/>
                <a:cs typeface="Alexandria" pitchFamily="2" charset="-78"/>
              </a:rPr>
              <a:t>‌  لا يفصل الطالب من التعليم قبل إتمام السادسة عشر من عمره ويستثنى من ذلك من كانت به حالة صحية خاصة بناء على تقرير من اللجنة الطبية المختصة</a:t>
            </a:r>
            <a:r>
              <a:rPr lang="ar-JO" kern="0" dirty="0">
                <a:solidFill>
                  <a:srgbClr val="333333"/>
                </a:solidFill>
                <a:latin typeface="Alexandria" pitchFamily="2" charset="-78"/>
                <a:cs typeface="Alexandria" pitchFamily="2" charset="-78"/>
              </a:rPr>
              <a:t>.</a:t>
            </a:r>
          </a:p>
          <a:p>
            <a:pPr marL="457200" indent="-457200" algn="r" rtl="1" fontAlgn="base">
              <a:lnSpc>
                <a:spcPct val="150000"/>
              </a:lnSpc>
              <a:buFont typeface="Wingdings" panose="05000000000000000000" pitchFamily="2" charset="2"/>
              <a:buChar char="ü"/>
            </a:pPr>
            <a:r>
              <a:rPr lang="ar-YE" kern="0" dirty="0">
                <a:solidFill>
                  <a:srgbClr val="333333"/>
                </a:solidFill>
                <a:latin typeface="Alexandria" pitchFamily="2" charset="-78"/>
                <a:cs typeface="Alexandria" pitchFamily="2" charset="-78"/>
              </a:rPr>
              <a:t>"مدة الدراسة في المرحلة </a:t>
            </a:r>
            <a:r>
              <a:rPr lang="ar-JO" kern="0" dirty="0">
                <a:solidFill>
                  <a:srgbClr val="333333"/>
                </a:solidFill>
                <a:latin typeface="Alexandria" pitchFamily="2" charset="-78"/>
                <a:cs typeface="Alexandria" pitchFamily="2" charset="-78"/>
              </a:rPr>
              <a:t>الا</a:t>
            </a:r>
            <a:r>
              <a:rPr lang="ar-YE" kern="0" dirty="0">
                <a:solidFill>
                  <a:srgbClr val="333333"/>
                </a:solidFill>
                <a:latin typeface="Alexandria" pitchFamily="2" charset="-78"/>
                <a:cs typeface="Alexandria" pitchFamily="2" charset="-78"/>
              </a:rPr>
              <a:t>بتدائية ست سنوات" "التعليم في هذه المرحلة </a:t>
            </a:r>
            <a:r>
              <a:rPr lang="ar-JO" kern="0" dirty="0">
                <a:solidFill>
                  <a:srgbClr val="333333"/>
                </a:solidFill>
                <a:latin typeface="Alexandria" pitchFamily="2" charset="-78"/>
                <a:cs typeface="Alexandria" pitchFamily="2" charset="-78"/>
              </a:rPr>
              <a:t>متاح</a:t>
            </a:r>
            <a:r>
              <a:rPr lang="ar-YE" kern="0" dirty="0">
                <a:solidFill>
                  <a:srgbClr val="333333"/>
                </a:solidFill>
                <a:latin typeface="Alexandria" pitchFamily="2" charset="-78"/>
                <a:cs typeface="Alexandria" pitchFamily="2" charset="-78"/>
              </a:rPr>
              <a:t> لكل م</a:t>
            </a:r>
            <a:r>
              <a:rPr lang="ar-JO" kern="0" dirty="0">
                <a:solidFill>
                  <a:srgbClr val="333333"/>
                </a:solidFill>
                <a:latin typeface="Alexandria" pitchFamily="2" charset="-78"/>
                <a:cs typeface="Alexandria" pitchFamily="2" charset="-78"/>
              </a:rPr>
              <a:t>ن</a:t>
            </a:r>
            <a:r>
              <a:rPr lang="ar-YE" kern="0" dirty="0">
                <a:solidFill>
                  <a:srgbClr val="333333"/>
                </a:solidFill>
                <a:latin typeface="Alexandria" pitchFamily="2" charset="-78"/>
                <a:cs typeface="Alexandria" pitchFamily="2" charset="-78"/>
              </a:rPr>
              <a:t> بلغ س</a:t>
            </a:r>
            <a:r>
              <a:rPr lang="ar-JO" kern="0" dirty="0">
                <a:solidFill>
                  <a:srgbClr val="333333"/>
                </a:solidFill>
                <a:latin typeface="Alexandria" pitchFamily="2" charset="-78"/>
                <a:cs typeface="Alexandria" pitchFamily="2" charset="-78"/>
              </a:rPr>
              <a:t>ن</a:t>
            </a:r>
            <a:r>
              <a:rPr lang="ar-YE" kern="0" dirty="0">
                <a:solidFill>
                  <a:srgbClr val="333333"/>
                </a:solidFill>
                <a:latin typeface="Alexandria" pitchFamily="2" charset="-78"/>
                <a:cs typeface="Alexandria" pitchFamily="2" charset="-78"/>
              </a:rPr>
              <a:t> التعليم"</a:t>
            </a:r>
            <a:endParaRPr lang="ar-JO" kern="0" dirty="0">
              <a:solidFill>
                <a:srgbClr val="333333"/>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2A4824C9-8EE6-0D71-EECA-294508CA8D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31800">
        <p14:prism isInverted="1"/>
      </p:transition>
    </mc:Choice>
    <mc:Fallback xmlns="">
      <p:transition spd="slow" advTm="2318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32B22BB-D8C9-4792-61CE-31731C9634B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681065" y="600361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105320" y="1544918"/>
            <a:ext cx="10379266" cy="3888821"/>
          </a:xfrm>
          <a:prstGeom prst="rect">
            <a:avLst/>
          </a:prstGeom>
          <a:noFill/>
        </p:spPr>
        <p:txBody>
          <a:bodyPr wrap="square" rtlCol="0">
            <a:spAutoFit/>
          </a:bodyPr>
          <a:lstStyle/>
          <a:p>
            <a:pPr algn="just" rtl="1">
              <a:lnSpc>
                <a:spcPct val="200000"/>
              </a:lnSpc>
            </a:pPr>
            <a:r>
              <a:rPr lang="ar-JO" b="1" dirty="0">
                <a:solidFill>
                  <a:srgbClr val="00B0F0"/>
                </a:solidFill>
                <a:latin typeface="Alexandria" pitchFamily="2" charset="-78"/>
                <a:cs typeface="Alexandria" pitchFamily="2" charset="-78"/>
              </a:rPr>
              <a:t>مكونات السياسات التعليمية</a:t>
            </a:r>
            <a:endParaRPr lang="ar-JO"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200000"/>
              </a:lnSpc>
            </a:pPr>
            <a:r>
              <a:rPr lang="ar-JO" b="1" kern="0" dirty="0">
                <a:solidFill>
                  <a:srgbClr val="000000"/>
                </a:solidFill>
                <a:effectLst/>
                <a:latin typeface="Alexandria" pitchFamily="2" charset="-78"/>
                <a:ea typeface="Times New Roman" panose="02020603050405020304" pitchFamily="18" charset="0"/>
                <a:cs typeface="Alexandria" pitchFamily="2" charset="-78"/>
              </a:rPr>
              <a:t> </a:t>
            </a:r>
            <a:r>
              <a:rPr lang="ar-JO" b="1" kern="0" dirty="0">
                <a:solidFill>
                  <a:srgbClr val="333333"/>
                </a:solidFill>
                <a:latin typeface="Alexandria" pitchFamily="2" charset="-78"/>
                <a:cs typeface="Alexandria" pitchFamily="2" charset="-78"/>
              </a:rPr>
              <a:t>ثالثًا: </a:t>
            </a:r>
            <a:r>
              <a:rPr lang="ar-SA" b="1" kern="0" dirty="0">
                <a:solidFill>
                  <a:srgbClr val="333333"/>
                </a:solidFill>
                <a:latin typeface="Alexandria" pitchFamily="2" charset="-78"/>
                <a:cs typeface="Alexandria" pitchFamily="2" charset="-78"/>
              </a:rPr>
              <a:t>النتائج: </a:t>
            </a:r>
            <a:endParaRPr lang="ar-JO" b="1" kern="0" dirty="0">
              <a:solidFill>
                <a:srgbClr val="333333"/>
              </a:solidFill>
              <a:latin typeface="Alexandria" pitchFamily="2" charset="-78"/>
              <a:cs typeface="Alexandria" pitchFamily="2" charset="-78"/>
            </a:endParaRPr>
          </a:p>
          <a:p>
            <a:pPr algn="just" rtl="1">
              <a:lnSpc>
                <a:spcPct val="200000"/>
              </a:lnSpc>
            </a:pPr>
            <a:r>
              <a:rPr lang="ar-JO" kern="0" dirty="0">
                <a:solidFill>
                  <a:srgbClr val="000000"/>
                </a:solidFill>
                <a:latin typeface="Alexandria" pitchFamily="2" charset="-78"/>
                <a:ea typeface="Times New Roman" panose="02020603050405020304" pitchFamily="18" charset="0"/>
                <a:cs typeface="Alexandria" pitchFamily="2" charset="-78"/>
              </a:rPr>
              <a:t>   </a:t>
            </a:r>
            <a:r>
              <a:rPr lang="ar-SA" kern="0" dirty="0">
                <a:solidFill>
                  <a:srgbClr val="333333"/>
                </a:solidFill>
                <a:latin typeface="Alexandria" pitchFamily="2" charset="-78"/>
                <a:cs typeface="Alexandria" pitchFamily="2" charset="-78"/>
              </a:rPr>
              <a:t>وتعتبر من الخطوات الأساسية المكملة لتنفيذ السياسة التعليمية حيث يعني بها التغيرات التي تحدث بسبب تطبيق سياسة معينة من سياسات التعليم، ويمكن قياس هذا التغيير فيما يشمل الجانب الكيفي والكمي في ضوء ما تسفر عنه نتائج الخطة الإجرائية التي ترتبط بهذه السياسة وحتى يتم قياس نتائج السياسة التعليمية المحددة فلابد من تحقيق التوافق والتوازن بين جماعات الدولة وأصحاب المصالح والقوى الفعالة في هذه السياسة، وبناء عليه تحدد أهداف السياسة التنفيذية</a:t>
            </a:r>
            <a:r>
              <a:rPr lang="ar-JO" kern="0" dirty="0">
                <a:solidFill>
                  <a:srgbClr val="333333"/>
                </a:solidFill>
                <a:latin typeface="Alexandria" pitchFamily="2" charset="-78"/>
                <a:cs typeface="Alexandria" pitchFamily="2" charset="-78"/>
              </a:rPr>
              <a:t>.</a:t>
            </a:r>
            <a:endParaRPr lang="ar-YE" kern="0" dirty="0">
              <a:solidFill>
                <a:srgbClr val="333333"/>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B94DDD6E-82C7-F720-4CD7-918FDCC6E2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218442">
        <p14:prism isInverted="1"/>
      </p:transition>
    </mc:Choice>
    <mc:Fallback xmlns="">
      <p:transition spd="slow" advTm="218442">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56B8258-F5CA-802A-58EB-3B8189A9FCC4}"/>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15699" y="617305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1597031" y="3382701"/>
            <a:ext cx="9521224" cy="1707455"/>
          </a:xfrm>
          <a:prstGeom prst="rect">
            <a:avLst/>
          </a:prstGeom>
          <a:noFill/>
        </p:spPr>
        <p:txBody>
          <a:bodyPr wrap="square" rtlCol="0">
            <a:spAutoFit/>
          </a:bodyPr>
          <a:lstStyle/>
          <a:p>
            <a:pPr algn="just" rtl="1">
              <a:lnSpc>
                <a:spcPct val="150000"/>
              </a:lnSpc>
            </a:pPr>
            <a:r>
              <a:rPr lang="ar-JO"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إن عملية صنع السياسات التعليمية تتطلب الرجوع إلى مجموعة من المصادر التي يتم من خلالها اشتقاق هذه السياسات وتتمثل هذه المصادر في مصدرين أساسيين هما</a:t>
            </a:r>
            <a:r>
              <a:rPr lang="ar-JO" kern="0" dirty="0">
                <a:solidFill>
                  <a:srgbClr val="000000"/>
                </a:solidFill>
                <a:effectLst/>
                <a:latin typeface="Alexandria" pitchFamily="2" charset="-78"/>
                <a:ea typeface="Times New Roman" panose="02020603050405020304" pitchFamily="18" charset="0"/>
                <a:cs typeface="Alexandria" pitchFamily="2" charset="-78"/>
              </a:rPr>
              <a:t>:</a:t>
            </a:r>
          </a:p>
          <a:p>
            <a:pPr algn="just" rtl="1">
              <a:lnSpc>
                <a:spcPct val="150000"/>
              </a:lnSpc>
            </a:pPr>
            <a:r>
              <a:rPr lang="ar-JO" kern="0" dirty="0">
                <a:solidFill>
                  <a:srgbClr val="000000"/>
                </a:solidFill>
                <a:latin typeface="Alexandria" pitchFamily="2" charset="-78"/>
                <a:ea typeface="Times New Roman" panose="02020603050405020304" pitchFamily="18" charset="0"/>
                <a:cs typeface="Alexandria" pitchFamily="2" charset="-78"/>
              </a:rPr>
              <a:t>أولًا: </a:t>
            </a:r>
            <a:r>
              <a:rPr lang="ar-SA" kern="0" dirty="0">
                <a:solidFill>
                  <a:srgbClr val="000000"/>
                </a:solidFill>
                <a:effectLst/>
                <a:latin typeface="Alexandria" pitchFamily="2" charset="-78"/>
                <a:ea typeface="Times New Roman" panose="02020603050405020304" pitchFamily="18" charset="0"/>
                <a:cs typeface="Alexandria" pitchFamily="2" charset="-78"/>
              </a:rPr>
              <a:t> المصادر الداخلية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kern="0" dirty="0">
                <a:solidFill>
                  <a:srgbClr val="000000"/>
                </a:solidFill>
                <a:latin typeface="Alexandria" pitchFamily="2" charset="-78"/>
                <a:ea typeface="Times New Roman" panose="02020603050405020304" pitchFamily="18" charset="0"/>
                <a:cs typeface="Alexandria" pitchFamily="2" charset="-78"/>
              </a:rPr>
              <a:t>ثانيًا:</a:t>
            </a:r>
            <a:r>
              <a:rPr lang="ar-SA" kern="0" dirty="0">
                <a:solidFill>
                  <a:srgbClr val="000000"/>
                </a:solidFill>
                <a:effectLst/>
                <a:latin typeface="Alexandria" pitchFamily="2" charset="-78"/>
                <a:ea typeface="Times New Roman" panose="02020603050405020304" pitchFamily="18" charset="0"/>
                <a:cs typeface="Alexandria" pitchFamily="2" charset="-78"/>
              </a:rPr>
              <a:t>المصادر الخارجية</a:t>
            </a:r>
            <a:r>
              <a:rPr lang="ar-JO" kern="0" dirty="0">
                <a:solidFill>
                  <a:srgbClr val="000000"/>
                </a:solidFill>
                <a:effectLst/>
                <a:latin typeface="Alexandria" pitchFamily="2" charset="-78"/>
                <a:ea typeface="Times New Roman" panose="02020603050405020304" pitchFamily="18" charset="0"/>
                <a:cs typeface="Alexandria" pitchFamily="2" charset="-78"/>
              </a:rPr>
              <a:t>.</a:t>
            </a:r>
            <a:r>
              <a:rPr lang="ar-SA" kern="0" dirty="0">
                <a:solidFill>
                  <a:srgbClr val="000000"/>
                </a:solidFill>
                <a:effectLst/>
                <a:latin typeface="Alexandria" pitchFamily="2" charset="-78"/>
                <a:ea typeface="Times New Roman" panose="02020603050405020304" pitchFamily="18" charset="0"/>
                <a:cs typeface="Alexandria" pitchFamily="2" charset="-78"/>
              </a:rPr>
              <a:t> </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13" name="Picture 12">
            <a:extLst>
              <a:ext uri="{FF2B5EF4-FFF2-40B4-BE49-F238E27FC236}">
                <a16:creationId xmlns:a16="http://schemas.microsoft.com/office/drawing/2014/main" id="{BB23B893-D9BF-52B5-C9D5-78985F54970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12127" y="1461480"/>
            <a:ext cx="7800975" cy="1699276"/>
          </a:xfrm>
          <a:prstGeom prst="rect">
            <a:avLst/>
          </a:prstGeom>
        </p:spPr>
      </p:pic>
      <p:pic>
        <p:nvPicPr>
          <p:cNvPr id="4" name="Graphic 21">
            <a:extLst>
              <a:ext uri="{FF2B5EF4-FFF2-40B4-BE49-F238E27FC236}">
                <a16:creationId xmlns:a16="http://schemas.microsoft.com/office/drawing/2014/main" id="{905C0F9F-87CF-851B-DC69-F0D9788729A4}"/>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72248">
        <p14:prism isInverted="1"/>
      </p:transition>
    </mc:Choice>
    <mc:Fallback xmlns="">
      <p:transition spd="slow" advTm="72248">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08A6FFF-3201-B753-F277-9414668C02F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286955" y="6230105"/>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924417" y="1744275"/>
            <a:ext cx="10494572" cy="3877280"/>
          </a:xfrm>
          <a:prstGeom prst="rect">
            <a:avLst/>
          </a:prstGeom>
          <a:noFill/>
        </p:spPr>
        <p:txBody>
          <a:bodyPr wrap="square" rtlCol="0">
            <a:spAutoFit/>
          </a:bodyPr>
          <a:lstStyle/>
          <a:p>
            <a:pPr marL="0" marR="0" algn="just" rtl="1">
              <a:lnSpc>
                <a:spcPct val="150000"/>
              </a:lnSpc>
              <a:spcBef>
                <a:spcPts val="0"/>
              </a:spcBef>
              <a:spcAft>
                <a:spcPts val="0"/>
              </a:spcAft>
            </a:pPr>
            <a:r>
              <a:rPr lang="ar-SA" sz="2000" b="1" kern="0" dirty="0">
                <a:solidFill>
                  <a:srgbClr val="00B0F0"/>
                </a:solidFill>
                <a:effectLst/>
                <a:latin typeface="Alexandria" pitchFamily="2" charset="-78"/>
                <a:ea typeface="Times New Roman" panose="02020603050405020304" pitchFamily="18" charset="0"/>
                <a:cs typeface="Alexandria" pitchFamily="2" charset="-78"/>
              </a:rPr>
              <a:t>أولا</a:t>
            </a:r>
            <a:r>
              <a:rPr lang="ar-JO" sz="2000" b="1" kern="0" dirty="0">
                <a:solidFill>
                  <a:srgbClr val="00B0F0"/>
                </a:solidFill>
                <a:effectLst/>
                <a:latin typeface="Alexandria" pitchFamily="2" charset="-78"/>
                <a:ea typeface="Times New Roman" panose="02020603050405020304" pitchFamily="18" charset="0"/>
                <a:cs typeface="Alexandria" pitchFamily="2" charset="-78"/>
              </a:rPr>
              <a:t>: </a:t>
            </a:r>
            <a:r>
              <a:rPr lang="ar-SA" sz="2000" b="1" kern="0" dirty="0">
                <a:solidFill>
                  <a:srgbClr val="00B0F0"/>
                </a:solidFill>
                <a:effectLst/>
                <a:latin typeface="Alexandria" pitchFamily="2" charset="-78"/>
                <a:ea typeface="Times New Roman" panose="02020603050405020304" pitchFamily="18" charset="0"/>
                <a:cs typeface="Alexandria" pitchFamily="2" charset="-78"/>
              </a:rPr>
              <a:t> المصادر الداخلية: وتعتبر ذات أهمية كبيرة في اشتقاق السياسة التعليمية وتتمثل فيما </a:t>
            </a:r>
            <a:r>
              <a:rPr lang="ar-JO" sz="2000" b="1" kern="0" dirty="0">
                <a:solidFill>
                  <a:srgbClr val="00B0F0"/>
                </a:solidFill>
                <a:effectLst/>
                <a:latin typeface="Alexandria" pitchFamily="2" charset="-78"/>
                <a:ea typeface="Times New Roman" panose="02020603050405020304" pitchFamily="18" charset="0"/>
                <a:cs typeface="Alexandria" pitchFamily="2" charset="-78"/>
              </a:rPr>
              <a:t>يأتي</a:t>
            </a:r>
            <a:r>
              <a:rPr lang="ar-SA" sz="2000" b="1" kern="0" dirty="0">
                <a:solidFill>
                  <a:srgbClr val="00B0F0"/>
                </a:solidFill>
                <a:effectLst/>
                <a:latin typeface="Alexandria" pitchFamily="2" charset="-78"/>
                <a:ea typeface="Times New Roman" panose="02020603050405020304" pitchFamily="18" charset="0"/>
                <a:cs typeface="Alexandria" pitchFamily="2" charset="-78"/>
              </a:rPr>
              <a:t>:</a:t>
            </a:r>
            <a:endParaRPr lang="ar-JO" sz="2000" b="1" kern="0" dirty="0">
              <a:solidFill>
                <a:srgbClr val="00B0F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endParaRPr lang="en-US" kern="100" dirty="0">
              <a:solidFill>
                <a:srgbClr val="00B0F0"/>
              </a:solidFill>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Alexandria" pitchFamily="2" charset="-78"/>
                <a:ea typeface="Times New Roman" panose="02020603050405020304" pitchFamily="18" charset="0"/>
                <a:cs typeface="Alexandria" pitchFamily="2" charset="-78"/>
              </a:rPr>
              <a:t>الدستور</a:t>
            </a:r>
            <a:r>
              <a:rPr lang="ar-SA" kern="0" dirty="0">
                <a:solidFill>
                  <a:srgbClr val="000000"/>
                </a:solidFill>
                <a:effectLst/>
                <a:latin typeface="Alexandria" pitchFamily="2" charset="-78"/>
                <a:ea typeface="Times New Roman" panose="02020603050405020304" pitchFamily="18" charset="0"/>
                <a:cs typeface="Alexandria" pitchFamily="2" charset="-78"/>
              </a:rPr>
              <a:t> ويمثل القانون الأعلى للمجتمع أو مجموعة القواعد والنظم الأساسية التي يتم من خلالها تنظيم الدولة والحكم فيها، كما أنه يرتبط بالدولة على اعتبار أنها هرم المؤسسات السياسية، ويقوم النظام الدستوري بتنظيم العلاقات العامة في الدولة من حيث طريقة تكوينها واختصاصاتها وكذلك علاقاتها مع بعضها البعض وعلاقتها بالمواطنين.</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latin typeface="Alexandria" pitchFamily="2" charset="-78"/>
                <a:cs typeface="Alexandria" pitchFamily="2" charset="-78"/>
              </a:rPr>
              <a:t>القوانين</a:t>
            </a:r>
            <a:r>
              <a:rPr lang="ar-SA" kern="0" dirty="0">
                <a:solidFill>
                  <a:srgbClr val="000000"/>
                </a:solidFill>
                <a:latin typeface="Alexandria" pitchFamily="2" charset="-78"/>
                <a:cs typeface="Alexandria" pitchFamily="2" charset="-78"/>
              </a:rPr>
              <a:t> وتعد المصدر الثاني الموجه للسياسات العامة في الدولة، وهو ترجمة للدستور في صورة مجموعة من القوانين الملزمة للأفراد والدولة بشكل عام</a:t>
            </a:r>
            <a:r>
              <a:rPr lang="ar-SA" kern="0" dirty="0">
                <a:solidFill>
                  <a:srgbClr val="000000"/>
                </a:solidFill>
                <a:effectLst/>
                <a:latin typeface="Alexandria" pitchFamily="2" charset="-78"/>
                <a:ea typeface="Times New Roman" panose="02020603050405020304" pitchFamily="18" charset="0"/>
                <a:cs typeface="Alexandria" pitchFamily="2" charset="-78"/>
              </a:rPr>
              <a:t>.</a:t>
            </a:r>
            <a:endParaRPr lang="en-US" kern="100" dirty="0">
              <a:solidFill>
                <a:srgbClr val="363D98"/>
              </a:solidFill>
              <a:effectLst/>
              <a:latin typeface="Alexandria" pitchFamily="2" charset="-78"/>
              <a:ea typeface="Calibri" panose="020F0502020204030204" pitchFamily="34" charset="0"/>
              <a:cs typeface="Alexandria" pitchFamily="2" charset="-78"/>
            </a:endParaRPr>
          </a:p>
        </p:txBody>
      </p:sp>
      <p:pic>
        <p:nvPicPr>
          <p:cNvPr id="11" name="Picture 10">
            <a:extLst>
              <a:ext uri="{FF2B5EF4-FFF2-40B4-BE49-F238E27FC236}">
                <a16:creationId xmlns:a16="http://schemas.microsoft.com/office/drawing/2014/main" id="{86FE17B5-67C1-9C93-70A3-A0D35B5CA8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4923" y="5203825"/>
            <a:ext cx="2466975" cy="796925"/>
          </a:xfrm>
          <a:prstGeom prst="rect">
            <a:avLst/>
          </a:prstGeom>
        </p:spPr>
      </p:pic>
      <p:pic>
        <p:nvPicPr>
          <p:cNvPr id="12" name="Graphic 21">
            <a:extLst>
              <a:ext uri="{FF2B5EF4-FFF2-40B4-BE49-F238E27FC236}">
                <a16:creationId xmlns:a16="http://schemas.microsoft.com/office/drawing/2014/main" id="{94855936-2121-2BED-1234-98056A9C82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206567">
        <p14:prism isInverted="1"/>
      </p:transition>
    </mc:Choice>
    <mc:Fallback xmlns="">
      <p:transition spd="slow" advTm="206567">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3095B3B-36A1-F664-3C6D-88349E8DEE6A}"/>
              </a:ext>
            </a:extLst>
          </p:cNvPr>
          <p:cNvSpPr/>
          <p:nvPr/>
        </p:nvSpPr>
        <p:spPr>
          <a:xfrm>
            <a:off x="449580" y="1320275"/>
            <a:ext cx="11186411"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51766" y="6064428"/>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556009" y="1636802"/>
            <a:ext cx="10891710" cy="3784947"/>
          </a:xfrm>
          <a:prstGeom prst="rect">
            <a:avLst/>
          </a:prstGeom>
          <a:noFill/>
        </p:spPr>
        <p:txBody>
          <a:bodyPr wrap="square" rtlCol="0">
            <a:spAutoFit/>
          </a:bodyPr>
          <a:lstStyle/>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Alexandria" pitchFamily="2" charset="-78"/>
                <a:ea typeface="Times New Roman" panose="02020603050405020304" pitchFamily="18" charset="0"/>
                <a:cs typeface="Alexandria" pitchFamily="2" charset="-78"/>
              </a:rPr>
              <a:t> </a:t>
            </a:r>
            <a:r>
              <a:rPr lang="ar-JO" u="sng" kern="0" dirty="0">
                <a:solidFill>
                  <a:srgbClr val="000000"/>
                </a:solidFill>
                <a:effectLst/>
                <a:latin typeface="Alexandria" pitchFamily="2" charset="-78"/>
                <a:ea typeface="Times New Roman" panose="02020603050405020304" pitchFamily="18" charset="0"/>
                <a:cs typeface="Alexandria" pitchFamily="2" charset="-78"/>
              </a:rPr>
              <a:t>أ</a:t>
            </a:r>
            <a:r>
              <a:rPr lang="ar-SA" u="sng" kern="0" dirty="0">
                <a:solidFill>
                  <a:srgbClr val="000000"/>
                </a:solidFill>
                <a:effectLst/>
                <a:latin typeface="Alexandria" pitchFamily="2" charset="-78"/>
                <a:ea typeface="Times New Roman" panose="02020603050405020304" pitchFamily="18" charset="0"/>
                <a:cs typeface="Alexandria" pitchFamily="2" charset="-78"/>
              </a:rPr>
              <a:t>يديولوجية السياسية في المجتمع، </a:t>
            </a:r>
            <a:r>
              <a:rPr lang="ar-SA" kern="0" dirty="0">
                <a:solidFill>
                  <a:srgbClr val="000000"/>
                </a:solidFill>
                <a:effectLst/>
                <a:latin typeface="Alexandria" pitchFamily="2" charset="-78"/>
                <a:ea typeface="Times New Roman" panose="02020603050405020304" pitchFamily="18" charset="0"/>
                <a:cs typeface="Alexandria" pitchFamily="2" charset="-78"/>
              </a:rPr>
              <a:t>وتتمثل في المعتقدات والأفكار والقيم المتفاعلة فيما بينها والتي تتعلق بالواقع الاجتماعي.</a:t>
            </a:r>
            <a:endParaRPr lang="en-US" kern="100" dirty="0">
              <a:solidFill>
                <a:srgbClr val="363D98"/>
              </a:solidFill>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ar-SA" u="sng" kern="0" dirty="0">
                <a:solidFill>
                  <a:srgbClr val="000000"/>
                </a:solidFill>
                <a:effectLst/>
                <a:latin typeface="Alexandria" pitchFamily="2" charset="-78"/>
                <a:ea typeface="Times New Roman" panose="02020603050405020304" pitchFamily="18" charset="0"/>
                <a:cs typeface="Alexandria" pitchFamily="2" charset="-78"/>
              </a:rPr>
              <a:t>القيم والمبادئ المنتشرة في المجتمع </a:t>
            </a:r>
            <a:r>
              <a:rPr lang="ar-SA" kern="0" dirty="0">
                <a:solidFill>
                  <a:srgbClr val="000000"/>
                </a:solidFill>
                <a:effectLst/>
                <a:latin typeface="Alexandria" pitchFamily="2" charset="-78"/>
                <a:ea typeface="Times New Roman" panose="02020603050405020304" pitchFamily="18" charset="0"/>
                <a:cs typeface="Alexandria" pitchFamily="2" charset="-78"/>
              </a:rPr>
              <a:t>وتتضمن أساليب التعامل الفردي والجماعي والمبادئ الأخلاقية في التعامل.</a:t>
            </a:r>
            <a:endParaRPr lang="en-US" kern="100" dirty="0">
              <a:solidFill>
                <a:srgbClr val="363D98"/>
              </a:solidFill>
              <a:effectLst/>
              <a:latin typeface="Alexandria" pitchFamily="2" charset="-78"/>
              <a:ea typeface="Calibri" panose="020F0502020204030204" pitchFamily="34" charset="0"/>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kern="0" dirty="0">
                <a:solidFill>
                  <a:srgbClr val="000000"/>
                </a:solidFill>
                <a:effectLst/>
                <a:latin typeface="Alexandria" pitchFamily="2" charset="-78"/>
                <a:ea typeface="Times New Roman" panose="02020603050405020304" pitchFamily="18" charset="0"/>
                <a:cs typeface="Alexandria" pitchFamily="2" charset="-78"/>
              </a:rPr>
              <a:t> </a:t>
            </a:r>
            <a:r>
              <a:rPr lang="ar-SA" u="sng" kern="0" dirty="0">
                <a:solidFill>
                  <a:srgbClr val="000000"/>
                </a:solidFill>
                <a:effectLst/>
                <a:latin typeface="Alexandria" pitchFamily="2" charset="-78"/>
                <a:ea typeface="Times New Roman" panose="02020603050405020304" pitchFamily="18" charset="0"/>
                <a:cs typeface="Alexandria" pitchFamily="2" charset="-78"/>
              </a:rPr>
              <a:t>الخبرة التاريخية القومية أو التاريخ القومي للدولة</a:t>
            </a:r>
            <a:r>
              <a:rPr lang="ar-SA" kern="0" dirty="0">
                <a:solidFill>
                  <a:srgbClr val="000000"/>
                </a:solidFill>
                <a:effectLst/>
                <a:latin typeface="Alexandria" pitchFamily="2" charset="-78"/>
                <a:ea typeface="Times New Roman" panose="02020603050405020304" pitchFamily="18" charset="0"/>
                <a:cs typeface="Alexandria" pitchFamily="2" charset="-78"/>
              </a:rPr>
              <a:t>، وهم أصحاب الرؤيا المتكاملة والشاملة المدركين للخبرات السابقة حيث يقومون بإضافة كل ما هو جديد على الخبرات المتراكمة حتى يتم الاستفادة منها في صناعه السياسات التعليمية، فالخبرات التاريخية للدولة يتم الاستفادة منها من خلال الاتصال المتعارف بين مراحل تطور ال</a:t>
            </a:r>
            <a:r>
              <a:rPr lang="ar-JO" kern="0" dirty="0">
                <a:solidFill>
                  <a:srgbClr val="000000"/>
                </a:solidFill>
                <a:effectLst/>
                <a:latin typeface="Alexandria" pitchFamily="2" charset="-78"/>
                <a:ea typeface="Times New Roman" panose="02020603050405020304" pitchFamily="18" charset="0"/>
                <a:cs typeface="Alexandria" pitchFamily="2" charset="-78"/>
              </a:rPr>
              <a:t>أ</a:t>
            </a:r>
            <a:r>
              <a:rPr lang="ar-SA" kern="0" dirty="0">
                <a:solidFill>
                  <a:srgbClr val="000000"/>
                </a:solidFill>
                <a:effectLst/>
                <a:latin typeface="Alexandria" pitchFamily="2" charset="-78"/>
                <a:ea typeface="Times New Roman" panose="02020603050405020304" pitchFamily="18" charset="0"/>
                <a:cs typeface="Alexandria" pitchFamily="2" charset="-78"/>
              </a:rPr>
              <a:t>مم حيث يتم الربط بين الحاضر والماضي حتى لا يتم تكرار أخطاء الماضي وتحقيق التقدم</a:t>
            </a:r>
            <a:endParaRPr lang="en-US" i="0" u="none" strike="noStrike" baseline="0" dirty="0">
              <a:solidFill>
                <a:srgbClr val="00B0F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BCF954E2-7544-002E-ECE0-D43220A3BE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74181">
        <p14:prism isInverted="1"/>
      </p:transition>
    </mc:Choice>
    <mc:Fallback xmlns="">
      <p:transition spd="slow" advTm="174181">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2252666-336D-09EA-586B-D2A33CC5B0E6}"/>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82919" y="5998140"/>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064825" y="1604296"/>
            <a:ext cx="10409586" cy="3876446"/>
          </a:xfrm>
          <a:prstGeom prst="rect">
            <a:avLst/>
          </a:prstGeom>
          <a:noFill/>
        </p:spPr>
        <p:txBody>
          <a:bodyPr wrap="square" rtlCol="0">
            <a:spAutoFit/>
          </a:bodyPr>
          <a:lstStyle/>
          <a:p>
            <a:pPr marL="0" marR="0" algn="just" rtl="1">
              <a:lnSpc>
                <a:spcPct val="150000"/>
              </a:lnSpc>
              <a:spcBef>
                <a:spcPts val="0"/>
              </a:spcBef>
              <a:spcAft>
                <a:spcPts val="0"/>
              </a:spcAft>
            </a:pPr>
            <a:r>
              <a:rPr lang="ar-SA" b="1" kern="0" dirty="0">
                <a:solidFill>
                  <a:srgbClr val="00B0F0"/>
                </a:solidFill>
                <a:latin typeface="Alexandria" pitchFamily="2" charset="-78"/>
                <a:cs typeface="Alexandria" pitchFamily="2" charset="-78"/>
              </a:rPr>
              <a:t>ثانيا المصادر الخارجية:</a:t>
            </a:r>
            <a:r>
              <a:rPr lang="ar-JO" b="1" kern="0" dirty="0">
                <a:solidFill>
                  <a:srgbClr val="00B0F0"/>
                </a:solidFill>
                <a:latin typeface="Alexandria" pitchFamily="2" charset="-78"/>
                <a:cs typeface="Alexandria" pitchFamily="2" charset="-78"/>
              </a:rPr>
              <a:t> </a:t>
            </a:r>
            <a:r>
              <a:rPr lang="ar-SA" b="1" kern="0" dirty="0">
                <a:solidFill>
                  <a:srgbClr val="00B0F0"/>
                </a:solidFill>
                <a:latin typeface="Alexandria" pitchFamily="2" charset="-78"/>
                <a:cs typeface="Alexandria" pitchFamily="2" charset="-78"/>
              </a:rPr>
              <a:t>وتتمثل هذه المصادر فيما </a:t>
            </a:r>
            <a:r>
              <a:rPr lang="ar-JO" b="1" kern="0" dirty="0">
                <a:solidFill>
                  <a:srgbClr val="00B0F0"/>
                </a:solidFill>
                <a:latin typeface="Alexandria" pitchFamily="2" charset="-78"/>
                <a:cs typeface="Alexandria" pitchFamily="2" charset="-78"/>
              </a:rPr>
              <a:t>يأتي</a:t>
            </a:r>
            <a:endParaRPr lang="en-US" b="1" kern="0" dirty="0">
              <a:solidFill>
                <a:srgbClr val="00B0F0"/>
              </a:solidFill>
              <a:latin typeface="Alexandria" pitchFamily="2" charset="-78"/>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Alexandria" pitchFamily="2" charset="-78"/>
                <a:ea typeface="Times New Roman" panose="02020603050405020304" pitchFamily="18" charset="0"/>
                <a:cs typeface="Alexandria" pitchFamily="2" charset="-78"/>
              </a:rPr>
              <a:t>التقارير الدولية </a:t>
            </a:r>
            <a:r>
              <a:rPr lang="ar-SA" kern="0" dirty="0">
                <a:solidFill>
                  <a:srgbClr val="000000"/>
                </a:solidFill>
                <a:effectLst/>
                <a:latin typeface="Alexandria" pitchFamily="2" charset="-78"/>
                <a:ea typeface="Times New Roman" panose="02020603050405020304" pitchFamily="18" charset="0"/>
                <a:cs typeface="Alexandria" pitchFamily="2" charset="-78"/>
              </a:rPr>
              <a:t>حيث يتم اللجوء إلى المبادئ التي تحددها هذه التقارير والوثائق التي تصدرها المؤسسات الدولية المعنية بالتعليم والتنمية الاجتماعية وما يرد فيها من معلومات تتعلق بواقع الممارسات الفعلية للأنظمة التعليمية في مختلف الدول.</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u="sng" kern="0" dirty="0">
                <a:solidFill>
                  <a:srgbClr val="000000"/>
                </a:solidFill>
                <a:effectLst/>
                <a:latin typeface="Alexandria" pitchFamily="2" charset="-78"/>
                <a:ea typeface="Times New Roman" panose="02020603050405020304" pitchFamily="18" charset="0"/>
                <a:cs typeface="Alexandria" pitchFamily="2" charset="-78"/>
              </a:rPr>
              <a:t>المؤتمرات الدولية </a:t>
            </a:r>
            <a:r>
              <a:rPr lang="ar-SA" kern="0" dirty="0">
                <a:solidFill>
                  <a:srgbClr val="000000"/>
                </a:solidFill>
                <a:effectLst/>
                <a:latin typeface="Alexandria" pitchFamily="2" charset="-78"/>
                <a:ea typeface="Times New Roman" panose="02020603050405020304" pitchFamily="18" charset="0"/>
                <a:cs typeface="Alexandria" pitchFamily="2" charset="-78"/>
              </a:rPr>
              <a:t>وتشكل التوصيات التي تصدر من قبل هذه المؤتمرات الرافد الأساسي والمهم والموجه للقائمين على صناعة السياسات التعليمية في الدولة نظراً لأنها تشكل حصيلة عملية ونظرية واسعة لوضع السياسات التعليمية والمشاريع والبرامج والأنشطة التي يتم تنفيذها.</a:t>
            </a:r>
            <a:endParaRPr lang="en-US" kern="100" dirty="0">
              <a:solidFill>
                <a:srgbClr val="363D98"/>
              </a:solidFill>
              <a:effectLst/>
              <a:latin typeface="Alexandria" pitchFamily="2" charset="-78"/>
              <a:ea typeface="Calibri" panose="020F0502020204030204" pitchFamily="34" charset="0"/>
              <a:cs typeface="Alexandria" pitchFamily="2" charset="-78"/>
            </a:endParaRPr>
          </a:p>
          <a:p>
            <a:pPr algn="r" rtl="1">
              <a:lnSpc>
                <a:spcPct val="150000"/>
              </a:lnSpc>
            </a:pPr>
            <a:br>
              <a:rPr lang="ar-YE" sz="2000" kern="0" dirty="0">
                <a:solidFill>
                  <a:srgbClr val="000000"/>
                </a:solidFill>
                <a:cs typeface="Calibri" panose="020F0502020204030204" pitchFamily="34" charset="0"/>
              </a:rPr>
            </a:br>
            <a:endParaRPr lang="ar-YE" sz="2000" kern="0" dirty="0">
              <a:solidFill>
                <a:srgbClr val="000000"/>
              </a:solidFill>
              <a:cs typeface="Calibri" panose="020F0502020204030204" pitchFamily="34" charset="0"/>
            </a:endParaRPr>
          </a:p>
        </p:txBody>
      </p:sp>
      <p:pic>
        <p:nvPicPr>
          <p:cNvPr id="11" name="Picture 10">
            <a:extLst>
              <a:ext uri="{FF2B5EF4-FFF2-40B4-BE49-F238E27FC236}">
                <a16:creationId xmlns:a16="http://schemas.microsoft.com/office/drawing/2014/main" id="{272DFB37-E23B-A3B3-F1ED-6FA3560A6F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1513" y="4530285"/>
            <a:ext cx="3866786" cy="1210204"/>
          </a:xfrm>
          <a:prstGeom prst="rect">
            <a:avLst/>
          </a:prstGeom>
        </p:spPr>
      </p:pic>
      <p:pic>
        <p:nvPicPr>
          <p:cNvPr id="4" name="Graphic 21">
            <a:extLst>
              <a:ext uri="{FF2B5EF4-FFF2-40B4-BE49-F238E27FC236}">
                <a16:creationId xmlns:a16="http://schemas.microsoft.com/office/drawing/2014/main" id="{CB13041A-BF3E-128A-A756-642D398760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79657">
        <p14:prism isInverted="1"/>
      </p:transition>
    </mc:Choice>
    <mc:Fallback xmlns="">
      <p:transition spd="slow" advTm="179657">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272D239-E01A-E0F9-B604-F654D2212A7A}"/>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74731" y="6148025"/>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1132460" y="1726298"/>
            <a:ext cx="10188566" cy="2953950"/>
          </a:xfrm>
          <a:prstGeom prst="rect">
            <a:avLst/>
          </a:prstGeom>
          <a:noFill/>
        </p:spPr>
        <p:txBody>
          <a:bodyPr wrap="square" rtlCol="0">
            <a:spAutoFit/>
          </a:bodyPr>
          <a:lstStyle/>
          <a:p>
            <a:pPr algn="just" rtl="1">
              <a:lnSpc>
                <a:spcPct val="150000"/>
              </a:lnSpc>
            </a:pPr>
            <a:r>
              <a:rPr lang="ar-SA" b="1" u="sng" kern="0" dirty="0">
                <a:solidFill>
                  <a:srgbClr val="000000"/>
                </a:solidFill>
                <a:effectLst/>
                <a:latin typeface="Alexandria" pitchFamily="2" charset="-78"/>
                <a:ea typeface="Times New Roman" panose="02020603050405020304" pitchFamily="18" charset="0"/>
                <a:cs typeface="Alexandria" pitchFamily="2" charset="-78"/>
              </a:rPr>
              <a:t> النظريات التربوية والفكر التربوي </a:t>
            </a:r>
            <a:r>
              <a:rPr lang="ar-SA" kern="0" dirty="0">
                <a:solidFill>
                  <a:srgbClr val="000000"/>
                </a:solidFill>
                <a:effectLst/>
                <a:latin typeface="Alexandria" pitchFamily="2" charset="-78"/>
                <a:ea typeface="Times New Roman" panose="02020603050405020304" pitchFamily="18" charset="0"/>
                <a:cs typeface="Alexandria" pitchFamily="2" charset="-78"/>
              </a:rPr>
              <a:t>حيث  يمثل الاجتهادات التي تتميز بها العقول والابتكارات والابداعات وكذلك الرؤية الشمولية المتكاملة والصبر المتعمق والاطلاع على الفكر التربوي مما يشكل فرصه كبيره للاستنارة والتفاعل الفكري والتوجيه مما يفيد القائمين على صناعة السياسات التربوية والتعليمية مع ضرورة الوضع في عين الاعتبار النظريات التربوية الحديثة والعلوم السلوكية والنفسية، والأخذ بآراء المبتكرين والباحثين والاجتهادات العقول التي تميزت بالابتكار والإبداع فعملية صناعة السياسات التعليمية تتطلب إدراك مجموعة من النظريات التربوية وكذلك النماذج الفكرية التربوية المرتبطة والمتكاملة ووضعها في عين الاعتبار وتفسيرها في إطار السياق التعليمي </a:t>
            </a:r>
            <a:endParaRPr lang="ar-YE" kern="0" dirty="0">
              <a:solidFill>
                <a:srgbClr val="00000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4E113465-46DE-F964-C42B-6974D1E77A26}"/>
              </a:ext>
            </a:extLst>
          </p:cNvPr>
          <p:cNvPicPr>
            <a:picLocks noChangeAspect="1"/>
          </p:cNvPicPr>
          <p:nvPr/>
        </p:nvPicPr>
        <p:blipFill>
          <a:blip r:embed="rId2"/>
          <a:stretch>
            <a:fillRect/>
          </a:stretch>
        </p:blipFill>
        <p:spPr>
          <a:xfrm>
            <a:off x="1348781" y="4823555"/>
            <a:ext cx="2819048" cy="781097"/>
          </a:xfrm>
          <a:prstGeom prst="rect">
            <a:avLst/>
          </a:prstGeom>
        </p:spPr>
      </p:pic>
      <p:pic>
        <p:nvPicPr>
          <p:cNvPr id="10" name="Graphic 21">
            <a:extLst>
              <a:ext uri="{FF2B5EF4-FFF2-40B4-BE49-F238E27FC236}">
                <a16:creationId xmlns:a16="http://schemas.microsoft.com/office/drawing/2014/main" id="{27F9299A-029D-7FDE-25FF-A737E4B8CD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228147">
        <p14:prism isInverted="1"/>
      </p:transition>
    </mc:Choice>
    <mc:Fallback xmlns="">
      <p:transition spd="slow" advTm="228147">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DD59C25-49DE-6985-96A3-6B56193734DF}"/>
              </a:ext>
            </a:extLst>
          </p:cNvPr>
          <p:cNvSpPr/>
          <p:nvPr/>
        </p:nvSpPr>
        <p:spPr>
          <a:xfrm>
            <a:off x="673506" y="1408763"/>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38674" y="5915463"/>
            <a:ext cx="2616200" cy="400110"/>
          </a:xfrm>
          <a:prstGeom prst="rect">
            <a:avLst/>
          </a:prstGeom>
          <a:noFill/>
        </p:spPr>
        <p:txBody>
          <a:bodyPr wrap="square" rtlCol="0">
            <a:spAutoFit/>
          </a:bodyPr>
          <a:lstStyle/>
          <a:p>
            <a:pPr algn="ctr"/>
            <a:r>
              <a:rPr lang="en-US" sz="2000" dirty="0"/>
              <a:t>www.midocean.ae</a:t>
            </a:r>
          </a:p>
        </p:txBody>
      </p:sp>
      <p:sp>
        <p:nvSpPr>
          <p:cNvPr id="18" name="TextBox 17">
            <a:extLst>
              <a:ext uri="{FF2B5EF4-FFF2-40B4-BE49-F238E27FC236}">
                <a16:creationId xmlns:a16="http://schemas.microsoft.com/office/drawing/2014/main" id="{895D895A-C544-381F-36FD-E6E4DA144EED}"/>
              </a:ext>
            </a:extLst>
          </p:cNvPr>
          <p:cNvSpPr txBox="1"/>
          <p:nvPr/>
        </p:nvSpPr>
        <p:spPr>
          <a:xfrm>
            <a:off x="900536" y="1246261"/>
            <a:ext cx="10617958" cy="4615944"/>
          </a:xfrm>
          <a:prstGeom prst="rect">
            <a:avLst/>
          </a:prstGeom>
          <a:noFill/>
        </p:spPr>
        <p:txBody>
          <a:bodyPr wrap="square" rtlCol="0">
            <a:spAutoFit/>
          </a:bodyPr>
          <a:lstStyle/>
          <a:p>
            <a:pPr marR="285750" lvl="0" algn="just" rtl="1">
              <a:lnSpc>
                <a:spcPct val="150000"/>
              </a:lnSpc>
              <a:spcBef>
                <a:spcPts val="0"/>
              </a:spcBef>
              <a:spcAft>
                <a:spcPts val="0"/>
              </a:spcAft>
              <a:buSzPts val="1000"/>
              <a:tabLst>
                <a:tab pos="457200" algn="l"/>
              </a:tabLst>
            </a:pPr>
            <a:endParaRPr lang="ar-JO" b="1" u="sng" kern="0" dirty="0">
              <a:solidFill>
                <a:srgbClr val="000000"/>
              </a:solidFill>
              <a:effectLst/>
              <a:latin typeface="Alexandria" pitchFamily="2" charset="-78"/>
              <a:ea typeface="Times New Roman" panose="02020603050405020304" pitchFamily="18" charset="0"/>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b="1" u="sng" kern="0" dirty="0">
                <a:solidFill>
                  <a:srgbClr val="000000"/>
                </a:solidFill>
                <a:effectLst/>
                <a:latin typeface="Alexandria" pitchFamily="2" charset="-78"/>
                <a:ea typeface="Times New Roman" panose="02020603050405020304" pitchFamily="18" charset="0"/>
                <a:cs typeface="Alexandria" pitchFamily="2" charset="-78"/>
              </a:rPr>
              <a:t>نتائج الدراسات السابقة </a:t>
            </a:r>
            <a:r>
              <a:rPr lang="ar-SA" kern="0" dirty="0">
                <a:solidFill>
                  <a:srgbClr val="000000"/>
                </a:solidFill>
                <a:effectLst/>
                <a:latin typeface="Alexandria" pitchFamily="2" charset="-78"/>
                <a:ea typeface="Times New Roman" panose="02020603050405020304" pitchFamily="18" charset="0"/>
                <a:cs typeface="Alexandria" pitchFamily="2" charset="-78"/>
              </a:rPr>
              <a:t>حيث يتم الرجوع إليها للاستفادة منها كونها تشكل نماذج وخبرات جماعية وعالمية متعددة ومختلفة تتكامل فيها السياسات المجتمعية وذلك في ضوء المتغيرات المحلية والعالمية.</a:t>
            </a:r>
            <a:endParaRPr lang="ar-JO" kern="0" dirty="0">
              <a:solidFill>
                <a:srgbClr val="000000"/>
              </a:solidFill>
              <a:effectLst/>
              <a:latin typeface="Alexandria" pitchFamily="2" charset="-78"/>
              <a:ea typeface="Times New Roman" panose="02020603050405020304" pitchFamily="18" charset="0"/>
              <a:cs typeface="Alexandria" pitchFamily="2" charset="-78"/>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endParaRPr lang="en-US" kern="100" dirty="0">
              <a:solidFill>
                <a:srgbClr val="363D98"/>
              </a:solidFill>
              <a:effectLst/>
              <a:latin typeface="Alexandria" pitchFamily="2" charset="-78"/>
              <a:ea typeface="Calibri" panose="020F0502020204030204" pitchFamily="34" charset="0"/>
              <a:cs typeface="Alexandria" pitchFamily="2" charset="-78"/>
            </a:endParaRPr>
          </a:p>
          <a:p>
            <a:pPr marL="342900" indent="-342900" algn="just" rtl="1">
              <a:lnSpc>
                <a:spcPct val="150000"/>
              </a:lnSpc>
              <a:buFont typeface="Wingdings" panose="05000000000000000000" pitchFamily="2" charset="2"/>
              <a:buChar char="v"/>
            </a:pPr>
            <a:r>
              <a:rPr lang="ar-SA" b="1" u="sng" kern="0" dirty="0">
                <a:solidFill>
                  <a:srgbClr val="000000"/>
                </a:solidFill>
                <a:effectLst/>
                <a:latin typeface="Alexandria" pitchFamily="2" charset="-78"/>
                <a:ea typeface="Times New Roman" panose="02020603050405020304" pitchFamily="18" charset="0"/>
                <a:cs typeface="Alexandria" pitchFamily="2" charset="-78"/>
              </a:rPr>
              <a:t>الخبرة الأجنبية</a:t>
            </a:r>
            <a:r>
              <a:rPr lang="ar-SA" kern="0" dirty="0">
                <a:solidFill>
                  <a:srgbClr val="000000"/>
                </a:solidFill>
                <a:effectLst/>
                <a:latin typeface="Alexandria" pitchFamily="2" charset="-78"/>
                <a:ea typeface="Times New Roman" panose="02020603050405020304" pitchFamily="18" charset="0"/>
                <a:cs typeface="Alexandria" pitchFamily="2" charset="-78"/>
              </a:rPr>
              <a:t> فهناك العديد من الدول التي احتلت مواقع متقدمة في مجال التقدم والرقي والتعليم وتمتلك سياسات تعليمية متطورة وقوية من الممكن الاستفادة منها في الدول النامية بناء على شروط الاستعارة التربوية، حيث يتم الوضع في عين الاعتبار الظروف المحلية الذاتية الحضارية كما يتم الاستفادة من خبرات الدول المتقدمة في مجال البحث والعلوم والتقنية وذلك بالاعتماد على مجموعه من الشروط الخاصة بالاستعارة التربوية مع الوضع في عين الاعتبار العادات والتقاليد والظروف الدينية والتقاليد المحلية  والحضارية </a:t>
            </a:r>
            <a:endParaRPr lang="en-US" dirty="0">
              <a:solidFill>
                <a:srgbClr val="00B0F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F2743849-F1D1-621E-DE64-E741F692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98559"/>
            <a:ext cx="2591822" cy="1210204"/>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76941">
        <p14:prism isInverted="1"/>
      </p:transition>
    </mc:Choice>
    <mc:Fallback xmlns="">
      <p:transition spd="slow" advTm="176941">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A826C6A-AF63-B8B2-679E-A0352A2524C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165281" y="5962829"/>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6278BDE9-38C4-8979-CE01-06C214593AAA}"/>
              </a:ext>
            </a:extLst>
          </p:cNvPr>
          <p:cNvSpPr txBox="1"/>
          <p:nvPr/>
        </p:nvSpPr>
        <p:spPr>
          <a:xfrm>
            <a:off x="2447707" y="1741925"/>
            <a:ext cx="7287904" cy="461665"/>
          </a:xfrm>
          <a:prstGeom prst="rect">
            <a:avLst/>
          </a:prstGeom>
          <a:noFill/>
        </p:spPr>
        <p:txBody>
          <a:bodyPr wrap="square" rtlCol="0">
            <a:spAutoFit/>
          </a:bodyPr>
          <a:lstStyle/>
          <a:p>
            <a:pPr algn="ctr"/>
            <a:r>
              <a:rPr lang="ar-JO" sz="2400" b="1" kern="0" dirty="0">
                <a:solidFill>
                  <a:srgbClr val="00B0F0"/>
                </a:solidFill>
                <a:effectLst/>
                <a:latin typeface="Alexandria" pitchFamily="2" charset="-78"/>
                <a:ea typeface="Times New Roman" panose="02020603050405020304" pitchFamily="18" charset="0"/>
                <a:cs typeface="Alexandria" pitchFamily="2" charset="-78"/>
              </a:rPr>
              <a:t>مؤسسات صنع السياسات التربوية</a:t>
            </a:r>
            <a:endParaRPr lang="en-US" sz="2400" dirty="0">
              <a:solidFill>
                <a:srgbClr val="00B0F0"/>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E443AC7A-70EF-5A48-3B70-DC667AAAC4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999" y="2178931"/>
            <a:ext cx="6087319" cy="3459662"/>
          </a:xfrm>
          <a:prstGeom prst="rect">
            <a:avLst/>
          </a:prstGeom>
        </p:spPr>
      </p:pic>
      <p:pic>
        <p:nvPicPr>
          <p:cNvPr id="4" name="Graphic 21">
            <a:extLst>
              <a:ext uri="{FF2B5EF4-FFF2-40B4-BE49-F238E27FC236}">
                <a16:creationId xmlns:a16="http://schemas.microsoft.com/office/drawing/2014/main" id="{9FA96315-E3CA-AC3B-3111-9959D6D87B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66838">
        <p14:prism isInverted="1"/>
      </p:transition>
    </mc:Choice>
    <mc:Fallback xmlns="">
      <p:transition spd="slow" advTm="66838">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C8ECE7F-B4E5-C225-40B1-ECA7D68B4610}"/>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94429" y="622075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2941806" y="1502883"/>
            <a:ext cx="6459794" cy="583814"/>
          </a:xfrm>
          <a:prstGeom prst="rect">
            <a:avLst/>
          </a:prstGeom>
          <a:noFill/>
        </p:spPr>
        <p:txBody>
          <a:bodyPr wrap="square" rtlCol="0">
            <a:spAutoFit/>
          </a:bodyPr>
          <a:lstStyle/>
          <a:p>
            <a:pPr marL="0" marR="0" algn="ctr" rtl="1">
              <a:lnSpc>
                <a:spcPct val="150000"/>
              </a:lnSpc>
              <a:spcBef>
                <a:spcPts val="0"/>
              </a:spcBef>
              <a:spcAft>
                <a:spcPts val="800"/>
              </a:spcAft>
            </a:pPr>
            <a:r>
              <a:rPr lang="ar-JO" sz="2400" b="1" kern="100" dirty="0">
                <a:solidFill>
                  <a:srgbClr val="00B0F0"/>
                </a:solidFill>
                <a:latin typeface="Alexandria" pitchFamily="2" charset="-78"/>
                <a:cs typeface="Alexandria" pitchFamily="2" charset="-78"/>
              </a:rPr>
              <a:t>مؤسسات صنع </a:t>
            </a:r>
            <a:r>
              <a:rPr lang="ar-JO" sz="2400" b="1" kern="100" dirty="0">
                <a:solidFill>
                  <a:srgbClr val="00B0F0"/>
                </a:solidFill>
                <a:effectLst/>
                <a:latin typeface="Alexandria" pitchFamily="2" charset="-78"/>
                <a:ea typeface="Calibri" panose="020F0502020204030204" pitchFamily="34" charset="0"/>
                <a:cs typeface="Alexandria" pitchFamily="2" charset="-78"/>
              </a:rPr>
              <a:t>السياسات التعليمية</a:t>
            </a:r>
            <a:endParaRPr lang="en-US" sz="2400" kern="100" dirty="0">
              <a:solidFill>
                <a:srgbClr val="00B0F0"/>
              </a:solidFill>
              <a:effectLst/>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1029300" y="2154871"/>
            <a:ext cx="10133399" cy="3369449"/>
          </a:xfrm>
          <a:prstGeom prst="rect">
            <a:avLst/>
          </a:prstGeom>
          <a:noFill/>
        </p:spPr>
        <p:txBody>
          <a:bodyPr wrap="square" rtlCol="0">
            <a:spAutoFit/>
          </a:bodyPr>
          <a:lstStyle/>
          <a:p>
            <a:pPr marL="0" marR="0" algn="just" rtl="1">
              <a:lnSpc>
                <a:spcPct val="150000"/>
              </a:lnSpc>
              <a:spcBef>
                <a:spcPts val="0"/>
              </a:spcBef>
              <a:spcAft>
                <a:spcPts val="0"/>
              </a:spcAft>
            </a:pPr>
            <a:r>
              <a:rPr lang="ar-JO" kern="0" dirty="0">
                <a:effectLst/>
                <a:latin typeface="Alexandria" pitchFamily="2" charset="-78"/>
                <a:ea typeface="Calibri" panose="020F0502020204030204" pitchFamily="34" charset="0"/>
                <a:cs typeface="Alexandria" pitchFamily="2" charset="-78"/>
              </a:rPr>
              <a:t>   </a:t>
            </a:r>
            <a:r>
              <a:rPr lang="ar-SA" kern="0" dirty="0">
                <a:effectLst/>
                <a:latin typeface="Alexandria" pitchFamily="2" charset="-78"/>
                <a:ea typeface="Calibri" panose="020F0502020204030204" pitchFamily="34" charset="0"/>
                <a:cs typeface="Alexandria" pitchFamily="2" charset="-78"/>
              </a:rPr>
              <a:t>تتعدد </a:t>
            </a:r>
            <a:r>
              <a:rPr lang="ar-JO" kern="0" dirty="0">
                <a:effectLst/>
                <a:latin typeface="Alexandria" pitchFamily="2" charset="-78"/>
                <a:ea typeface="Calibri" panose="020F0502020204030204" pitchFamily="34" charset="0"/>
                <a:cs typeface="Alexandria" pitchFamily="2" charset="-78"/>
              </a:rPr>
              <a:t>وتتنوع </a:t>
            </a:r>
            <a:r>
              <a:rPr lang="ar-SA" kern="0" dirty="0">
                <a:effectLst/>
                <a:latin typeface="Alexandria" pitchFamily="2" charset="-78"/>
                <a:ea typeface="Calibri" panose="020F0502020204030204" pitchFamily="34" charset="0"/>
                <a:cs typeface="Alexandria" pitchFamily="2" charset="-78"/>
              </a:rPr>
              <a:t>الجهات التي تتولى صنع السياسة التعليمية، </a:t>
            </a:r>
            <a:r>
              <a:rPr lang="ar-JO" kern="0" dirty="0">
                <a:effectLst/>
                <a:latin typeface="Alexandria" pitchFamily="2" charset="-78"/>
                <a:ea typeface="Calibri" panose="020F0502020204030204" pitchFamily="34" charset="0"/>
                <a:cs typeface="Alexandria" pitchFamily="2" charset="-78"/>
              </a:rPr>
              <a:t>وتشمل </a:t>
            </a:r>
            <a:r>
              <a:rPr lang="ar-SA" kern="0" dirty="0">
                <a:effectLst/>
                <a:latin typeface="Alexandria" pitchFamily="2" charset="-78"/>
                <a:ea typeface="Calibri" panose="020F0502020204030204" pitchFamily="34" charset="0"/>
                <a:cs typeface="Alexandria" pitchFamily="2" charset="-78"/>
              </a:rPr>
              <a:t>الجهات المعنية الرسمية </a:t>
            </a:r>
            <a:r>
              <a:rPr lang="ar-JO" kern="0" dirty="0">
                <a:effectLst/>
                <a:latin typeface="Alexandria" pitchFamily="2" charset="-78"/>
                <a:ea typeface="Calibri" panose="020F0502020204030204" pitchFamily="34" charset="0"/>
                <a:cs typeface="Alexandria" pitchFamily="2" charset="-78"/>
              </a:rPr>
              <a:t>التي تختص ب</a:t>
            </a:r>
            <a:r>
              <a:rPr lang="ar-SA" kern="0" dirty="0">
                <a:effectLst/>
                <a:latin typeface="Alexandria" pitchFamily="2" charset="-78"/>
                <a:ea typeface="Calibri" panose="020F0502020204030204" pitchFamily="34" charset="0"/>
                <a:cs typeface="Alexandria" pitchFamily="2" charset="-78"/>
              </a:rPr>
              <a:t>صنع السياسة وممثليها من السلطة التنفيذية</a:t>
            </a:r>
            <a:r>
              <a:rPr lang="ar-JO" kern="100" dirty="0">
                <a:latin typeface="Alexandria" pitchFamily="2" charset="-78"/>
                <a:ea typeface="Calibri" panose="020F0502020204030204" pitchFamily="34" charset="0"/>
                <a:cs typeface="Alexandria" pitchFamily="2" charset="-78"/>
              </a:rPr>
              <a:t> </a:t>
            </a:r>
            <a:r>
              <a:rPr lang="ar-SA" kern="0" dirty="0">
                <a:effectLst/>
                <a:latin typeface="Alexandria" pitchFamily="2" charset="-78"/>
                <a:ea typeface="Calibri" panose="020F0502020204030204" pitchFamily="34" charset="0"/>
                <a:cs typeface="Alexandria" pitchFamily="2" charset="-78"/>
              </a:rPr>
              <a:t>والتشريعية والقضائية، وكذا الجهات غير الرسمية كالأحزاب والجماعات المصلحية، وقد تختلف بعض أسماء المؤسسات</a:t>
            </a:r>
            <a:r>
              <a:rPr lang="ar-JO" kern="100" dirty="0">
                <a:latin typeface="Alexandria" pitchFamily="2" charset="-78"/>
                <a:ea typeface="Calibri" panose="020F0502020204030204" pitchFamily="34" charset="0"/>
                <a:cs typeface="Alexandria" pitchFamily="2" charset="-78"/>
              </a:rPr>
              <a:t> </a:t>
            </a:r>
            <a:r>
              <a:rPr lang="ar-SA" kern="0" dirty="0">
                <a:effectLst/>
                <a:latin typeface="Alexandria" pitchFamily="2" charset="-78"/>
                <a:ea typeface="Calibri" panose="020F0502020204030204" pitchFamily="34" charset="0"/>
                <a:cs typeface="Alexandria" pitchFamily="2" charset="-78"/>
              </a:rPr>
              <a:t>الرسمية أو غير الرسمية، لكن الأهم هو جوهر عملية الصنع والأخذ بمبدأ المشاركة فيها، فإذا كانت الدولة تقر وتعمل وفقا</a:t>
            </a:r>
            <a:r>
              <a:rPr lang="ar-JO" kern="100" dirty="0">
                <a:effectLst/>
                <a:latin typeface="Alexandria" pitchFamily="2" charset="-78"/>
                <a:ea typeface="Calibri" panose="020F0502020204030204" pitchFamily="34" charset="0"/>
                <a:cs typeface="Alexandria" pitchFamily="2" charset="-78"/>
              </a:rPr>
              <a:t> </a:t>
            </a:r>
            <a:r>
              <a:rPr lang="ar-SA" kern="0" dirty="0">
                <a:effectLst/>
                <a:latin typeface="Alexandria" pitchFamily="2" charset="-78"/>
                <a:ea typeface="Calibri" panose="020F0502020204030204" pitchFamily="34" charset="0"/>
                <a:cs typeface="Alexandria" pitchFamily="2" charset="-78"/>
              </a:rPr>
              <a:t>لهذا المبدأ حتما ستزيد وتأخذ   </a:t>
            </a:r>
            <a:r>
              <a:rPr lang="ar-SA" kern="0" dirty="0">
                <a:solidFill>
                  <a:srgbClr val="000000"/>
                </a:solidFill>
                <a:effectLst/>
                <a:latin typeface="Alexandria" pitchFamily="2" charset="-78"/>
                <a:ea typeface="Calibri" panose="020F0502020204030204" pitchFamily="34" charset="0"/>
                <a:cs typeface="Alexandria" pitchFamily="2" charset="-78"/>
              </a:rPr>
              <a:t>برأي قطاعات المجتمع الحكومية وغير الحكومية والتي بدورها تختلف في عددها وقوتها من</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دولة لأخرى، وهنا وجب الإشارة إلى أن حجم وقوة مشاركة قطاعات المجتمع واتساع قاعدة المشاركة يزيد من قوة صناعة</a:t>
            </a:r>
            <a:endParaRPr lang="en-US"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SA" kern="0" dirty="0">
                <a:solidFill>
                  <a:srgbClr val="000000"/>
                </a:solidFill>
                <a:effectLst/>
                <a:latin typeface="Alexandria" pitchFamily="2" charset="-78"/>
                <a:ea typeface="Calibri" panose="020F0502020204030204" pitchFamily="34" charset="0"/>
                <a:cs typeface="Alexandria" pitchFamily="2" charset="-78"/>
              </a:rPr>
              <a:t>السياسة التعليمية</a:t>
            </a:r>
            <a:r>
              <a:rPr lang="en-US" kern="0" dirty="0">
                <a:solidFill>
                  <a:srgbClr val="000000"/>
                </a:solidFill>
                <a:effectLst/>
                <a:latin typeface="Alexandria" pitchFamily="2" charset="-78"/>
                <a:ea typeface="Calibri" panose="020F0502020204030204" pitchFamily="34" charset="0"/>
                <a:cs typeface="Alexandria" pitchFamily="2" charset="-78"/>
              </a:rPr>
              <a:t>.</a:t>
            </a:r>
            <a:r>
              <a:rPr lang="ar-JO" kern="0" dirty="0">
                <a:solidFill>
                  <a:srgbClr val="000000"/>
                </a:solidFill>
                <a:effectLst/>
                <a:latin typeface="Alexandria" pitchFamily="2" charset="-78"/>
                <a:ea typeface="Calibri" panose="020F0502020204030204" pitchFamily="34" charset="0"/>
                <a:cs typeface="Alexandria" pitchFamily="2" charset="-78"/>
              </a:rPr>
              <a:t>  </a:t>
            </a:r>
            <a:endParaRPr lang="en-US" kern="100" dirty="0">
              <a:effectLst/>
              <a:latin typeface="Alexandria" pitchFamily="2" charset="-78"/>
              <a:ea typeface="Calibri" panose="020F0502020204030204" pitchFamily="34" charset="0"/>
              <a:cs typeface="Alexandria" pitchFamily="2" charset="-78"/>
            </a:endParaRPr>
          </a:p>
        </p:txBody>
      </p:sp>
      <p:pic>
        <p:nvPicPr>
          <p:cNvPr id="12" name="Graphic 21">
            <a:extLst>
              <a:ext uri="{FF2B5EF4-FFF2-40B4-BE49-F238E27FC236}">
                <a16:creationId xmlns:a16="http://schemas.microsoft.com/office/drawing/2014/main" id="{731DC2B0-F6D2-3D86-BBED-E2E4AE3AD0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38196">
        <p14:prism isInverted="1"/>
      </p:transition>
    </mc:Choice>
    <mc:Fallback xmlns="">
      <p:transition spd="slow" advTm="138196">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DF917E1-DD21-20F9-7C3B-C38A2F00F45B}"/>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9896" y="6140298"/>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1312606" y="1602696"/>
            <a:ext cx="9746934" cy="2999283"/>
          </a:xfrm>
          <a:prstGeom prst="rect">
            <a:avLst/>
          </a:prstGeom>
          <a:noFill/>
        </p:spPr>
        <p:txBody>
          <a:bodyPr wrap="square" rtlCol="0">
            <a:spAutoFit/>
          </a:bodyPr>
          <a:lstStyle/>
          <a:p>
            <a:pPr algn="ctr" rtl="1">
              <a:lnSpc>
                <a:spcPct val="150000"/>
              </a:lnSpc>
            </a:pPr>
            <a:r>
              <a:rPr lang="ar-SA" b="1" u="sng" kern="0" dirty="0">
                <a:solidFill>
                  <a:srgbClr val="00B0F0"/>
                </a:solidFill>
                <a:latin typeface="Alexandria" pitchFamily="2" charset="-78"/>
                <a:cs typeface="Alexandria" pitchFamily="2" charset="-78"/>
              </a:rPr>
              <a:t>المؤسسات الرسمية </a:t>
            </a:r>
            <a:r>
              <a:rPr lang="ar-JO" b="1" u="sng" kern="0" dirty="0">
                <a:solidFill>
                  <a:srgbClr val="00B0F0"/>
                </a:solidFill>
                <a:latin typeface="Alexandria" pitchFamily="2" charset="-78"/>
                <a:cs typeface="Alexandria" pitchFamily="2" charset="-78"/>
              </a:rPr>
              <a:t>المختصة </a:t>
            </a:r>
            <a:r>
              <a:rPr lang="ar-SA" b="1" u="sng" kern="0" dirty="0">
                <a:solidFill>
                  <a:srgbClr val="00B0F0"/>
                </a:solidFill>
                <a:latin typeface="Alexandria" pitchFamily="2" charset="-78"/>
                <a:cs typeface="Alexandria" pitchFamily="2" charset="-78"/>
              </a:rPr>
              <a:t>في صنع السياسة التعليمية </a:t>
            </a:r>
            <a:endParaRPr lang="ar-JO" b="1" u="sng" kern="0" dirty="0">
              <a:solidFill>
                <a:srgbClr val="00B0F0"/>
              </a:solidFill>
              <a:latin typeface="Alexandria" pitchFamily="2" charset="-78"/>
              <a:cs typeface="Alexandria" pitchFamily="2" charset="-78"/>
            </a:endParaRPr>
          </a:p>
          <a:p>
            <a:pPr marL="0" marR="0" algn="r" rtl="1">
              <a:lnSpc>
                <a:spcPct val="150000"/>
              </a:lnSpc>
              <a:spcBef>
                <a:spcPts val="0"/>
              </a:spcBef>
              <a:spcAft>
                <a:spcPts val="0"/>
              </a:spcAft>
            </a:pPr>
            <a:endParaRPr lang="ar-JO" kern="0" dirty="0">
              <a:solidFill>
                <a:srgbClr val="000000"/>
              </a:solidFill>
              <a:effectLst/>
              <a:latin typeface="Alexandria" pitchFamily="2" charset="-78"/>
              <a:ea typeface="Calibri" panose="020F0502020204030204" pitchFamily="34" charset="0"/>
              <a:cs typeface="Alexandria" pitchFamily="2" charset="-78"/>
            </a:endParaRPr>
          </a:p>
          <a:p>
            <a:pPr marL="0" marR="0" algn="r" rtl="1">
              <a:lnSpc>
                <a:spcPct val="150000"/>
              </a:lnSpc>
              <a:spcBef>
                <a:spcPts val="0"/>
              </a:spcBef>
              <a:spcAft>
                <a:spcPts val="0"/>
              </a:spcAft>
            </a:pPr>
            <a:r>
              <a:rPr lang="ar-JO" kern="0" dirty="0">
                <a:solidFill>
                  <a:srgbClr val="000000"/>
                </a:solidFill>
                <a:effectLst/>
                <a:latin typeface="Alexandria" pitchFamily="2" charset="-78"/>
                <a:ea typeface="Calibri" panose="020F0502020204030204" pitchFamily="34" charset="0"/>
                <a:cs typeface="Alexandria" pitchFamily="2" charset="-78"/>
              </a:rPr>
              <a:t>    لابد من </a:t>
            </a:r>
            <a:r>
              <a:rPr lang="ar-SA" kern="0" dirty="0">
                <a:solidFill>
                  <a:srgbClr val="000000"/>
                </a:solidFill>
                <a:effectLst/>
                <a:latin typeface="Alexandria" pitchFamily="2" charset="-78"/>
                <a:ea typeface="Calibri" panose="020F0502020204030204" pitchFamily="34" charset="0"/>
                <a:cs typeface="Alexandria" pitchFamily="2" charset="-78"/>
              </a:rPr>
              <a:t> التركيز على صناع السياسة التعليمية </a:t>
            </a:r>
            <a:r>
              <a:rPr lang="ar-JO" kern="0" dirty="0">
                <a:solidFill>
                  <a:srgbClr val="000000"/>
                </a:solidFill>
                <a:effectLst/>
                <a:latin typeface="Alexandria" pitchFamily="2" charset="-78"/>
                <a:ea typeface="Calibri" panose="020F0502020204030204" pitchFamily="34" charset="0"/>
                <a:cs typeface="Alexandria" pitchFamily="2" charset="-78"/>
              </a:rPr>
              <a:t>الذين يحملون الصبغة الرسمية </a:t>
            </a:r>
            <a:r>
              <a:rPr lang="ar-SA" kern="0" dirty="0">
                <a:solidFill>
                  <a:srgbClr val="000000"/>
                </a:solidFill>
                <a:effectLst/>
                <a:latin typeface="Alexandria" pitchFamily="2" charset="-78"/>
                <a:ea typeface="Calibri" panose="020F0502020204030204" pitchFamily="34" charset="0"/>
                <a:cs typeface="Alexandria" pitchFamily="2" charset="-78"/>
              </a:rPr>
              <a:t> </a:t>
            </a:r>
            <a:r>
              <a:rPr lang="ar-JO" kern="0" dirty="0">
                <a:solidFill>
                  <a:srgbClr val="000000"/>
                </a:solidFill>
                <a:effectLst/>
                <a:latin typeface="Alexandria" pitchFamily="2" charset="-78"/>
                <a:ea typeface="Calibri" panose="020F0502020204030204" pitchFamily="34" charset="0"/>
                <a:cs typeface="Alexandria" pitchFamily="2" charset="-78"/>
              </a:rPr>
              <a:t>وي</a:t>
            </a:r>
            <a:r>
              <a:rPr lang="ar-SA" kern="0" dirty="0">
                <a:solidFill>
                  <a:srgbClr val="000000"/>
                </a:solidFill>
                <a:effectLst/>
                <a:latin typeface="Alexandria" pitchFamily="2" charset="-78"/>
                <a:ea typeface="Calibri" panose="020F0502020204030204" pitchFamily="34" charset="0"/>
                <a:cs typeface="Alexandria" pitchFamily="2" charset="-78"/>
              </a:rPr>
              <a:t>مارسون دورهم من خلال ما</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يتمتعون به من سلطات دستورية مباشرة للتصرف والفعل واتخاذ القرارات، وهم يتكونون من أعضاء السلطة التشريعية وأعضاء</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السلطة التنفيذية والسلطة القضائية، والأجهزة الإدارية التي تقوم بتنفيذ السياسة التعليمية</a:t>
            </a:r>
            <a:r>
              <a:rPr lang="en-US" kern="0" dirty="0">
                <a:solidFill>
                  <a:srgbClr val="000000"/>
                </a:solidFill>
                <a:effectLst/>
                <a:latin typeface="Alexandria" pitchFamily="2" charset="-78"/>
                <a:ea typeface="Calibri" panose="020F0502020204030204" pitchFamily="34" charset="0"/>
                <a:cs typeface="Alexandria" pitchFamily="2" charset="-78"/>
              </a:rPr>
              <a:t>.</a:t>
            </a:r>
            <a:endParaRPr lang="en-US" kern="100" dirty="0">
              <a:effectLst/>
              <a:latin typeface="Alexandria" pitchFamily="2" charset="-78"/>
              <a:ea typeface="Calibri" panose="020F0502020204030204" pitchFamily="34" charset="0"/>
              <a:cs typeface="Alexandria" pitchFamily="2" charset="-78"/>
            </a:endParaRPr>
          </a:p>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pic>
        <p:nvPicPr>
          <p:cNvPr id="4" name="Graphic 21">
            <a:extLst>
              <a:ext uri="{FF2B5EF4-FFF2-40B4-BE49-F238E27FC236}">
                <a16:creationId xmlns:a16="http://schemas.microsoft.com/office/drawing/2014/main" id="{8E2223AF-955B-DDA3-45AA-AAABF5DEF1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75940">
        <p14:prism isInverted="1"/>
      </p:transition>
    </mc:Choice>
    <mc:Fallback xmlns="">
      <p:transition spd="slow" advTm="7594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618CC89-B74C-BBCF-1E4B-6961643CF949}"/>
              </a:ext>
            </a:extLst>
          </p:cNvPr>
          <p:cNvSpPr/>
          <p:nvPr/>
        </p:nvSpPr>
        <p:spPr>
          <a:xfrm>
            <a:off x="466255" y="1314483"/>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590867" y="600065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E663E696-5E6E-86A0-1BCC-CF18A434FEBA}"/>
              </a:ext>
            </a:extLst>
          </p:cNvPr>
          <p:cNvSpPr txBox="1"/>
          <p:nvPr/>
        </p:nvSpPr>
        <p:spPr>
          <a:xfrm>
            <a:off x="545910" y="1602696"/>
            <a:ext cx="10513630" cy="506292"/>
          </a:xfrm>
          <a:prstGeom prst="rect">
            <a:avLst/>
          </a:prstGeom>
          <a:noFill/>
        </p:spPr>
        <p:txBody>
          <a:bodyPr wrap="square" rtlCol="0">
            <a:spAutoFit/>
          </a:bodyPr>
          <a:lstStyle/>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0BC20CD0-885A-538A-9088-55A7CA3D60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9223" y="1386841"/>
            <a:ext cx="9022485" cy="4156676"/>
          </a:xfrm>
          <a:prstGeom prst="rect">
            <a:avLst/>
          </a:prstGeom>
        </p:spPr>
      </p:pic>
      <p:pic>
        <p:nvPicPr>
          <p:cNvPr id="4" name="Graphic 21">
            <a:extLst>
              <a:ext uri="{FF2B5EF4-FFF2-40B4-BE49-F238E27FC236}">
                <a16:creationId xmlns:a16="http://schemas.microsoft.com/office/drawing/2014/main" id="{437DAAE0-E16E-7A44-43C5-DCB5C3986E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32337">
        <p14:prism isInverted="1"/>
      </p:transition>
    </mc:Choice>
    <mc:Fallback xmlns="">
      <p:transition spd="slow" advTm="13233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3B53604-97DB-5A10-ED4A-A845EF086FD1}"/>
              </a:ext>
            </a:extLst>
          </p:cNvPr>
          <p:cNvSpPr/>
          <p:nvPr/>
        </p:nvSpPr>
        <p:spPr>
          <a:xfrm>
            <a:off x="707415" y="1320275"/>
            <a:ext cx="10928576" cy="468473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949690" y="6156466"/>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957743" y="1414236"/>
            <a:ext cx="10427920" cy="4496808"/>
          </a:xfrm>
          <a:prstGeom prst="rect">
            <a:avLst/>
          </a:prstGeom>
          <a:noFill/>
        </p:spPr>
        <p:txBody>
          <a:bodyPr wrap="square" rtlCol="0">
            <a:spAutoFit/>
          </a:bodyPr>
          <a:lstStyle/>
          <a:p>
            <a:pPr marL="0" marR="0" algn="just" rtl="1">
              <a:lnSpc>
                <a:spcPct val="107000"/>
              </a:lnSpc>
              <a:spcBef>
                <a:spcPts val="0"/>
              </a:spcBef>
              <a:spcAft>
                <a:spcPts val="0"/>
              </a:spcAft>
            </a:pPr>
            <a:r>
              <a:rPr lang="ar-JO" b="1" kern="0" dirty="0">
                <a:solidFill>
                  <a:srgbClr val="00B0F0"/>
                </a:solidFill>
                <a:effectLst/>
                <a:latin typeface="Alexandria" pitchFamily="2" charset="-78"/>
                <a:ea typeface="Calibri" panose="020F0502020204030204" pitchFamily="34" charset="0"/>
                <a:cs typeface="Alexandria" pitchFamily="2" charset="-78"/>
              </a:rPr>
              <a:t>أولًا: </a:t>
            </a:r>
            <a:r>
              <a:rPr lang="ar-SA" b="1" kern="0" dirty="0">
                <a:solidFill>
                  <a:srgbClr val="00B0F0"/>
                </a:solidFill>
                <a:effectLst/>
                <a:latin typeface="Alexandria" pitchFamily="2" charset="-78"/>
                <a:ea typeface="Calibri" panose="020F0502020204030204" pitchFamily="34" charset="0"/>
                <a:cs typeface="Alexandria" pitchFamily="2" charset="-78"/>
              </a:rPr>
              <a:t>السلطة التشريعية</a:t>
            </a:r>
            <a:r>
              <a:rPr lang="en-US" b="1" kern="0" dirty="0">
                <a:solidFill>
                  <a:srgbClr val="00B0F0"/>
                </a:solidFill>
                <a:effectLst/>
                <a:latin typeface="Alexandria" pitchFamily="2" charset="-78"/>
                <a:ea typeface="Calibri" panose="020F0502020204030204" pitchFamily="34" charset="0"/>
                <a:cs typeface="Alexandria" pitchFamily="2" charset="-78"/>
              </a:rPr>
              <a:t>:</a:t>
            </a:r>
            <a:endParaRPr lang="en-US" b="1" kern="100" dirty="0">
              <a:solidFill>
                <a:srgbClr val="00B0F0"/>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JO"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يتركز دور السلطة التشريعية في وضع التشريعات والقوانين التي تنظم المجال التعليمي </a:t>
            </a:r>
            <a:r>
              <a:rPr lang="ar-JO" kern="0" dirty="0">
                <a:solidFill>
                  <a:srgbClr val="000000"/>
                </a:solidFill>
                <a:effectLst/>
                <a:latin typeface="Alexandria" pitchFamily="2" charset="-78"/>
                <a:ea typeface="Calibri" panose="020F0502020204030204" pitchFamily="34" charset="0"/>
                <a:cs typeface="Alexandria" pitchFamily="2" charset="-78"/>
              </a:rPr>
              <a:t>المدرسي و</a:t>
            </a:r>
            <a:r>
              <a:rPr lang="ar-SA" kern="0" dirty="0">
                <a:solidFill>
                  <a:srgbClr val="000000"/>
                </a:solidFill>
                <a:effectLst/>
                <a:latin typeface="Alexandria" pitchFamily="2" charset="-78"/>
                <a:ea typeface="Calibri" panose="020F0502020204030204" pitchFamily="34" charset="0"/>
                <a:cs typeface="Alexandria" pitchFamily="2" charset="-78"/>
              </a:rPr>
              <a:t>الجامعي والتي تعمل في</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إطارها الأجهزة الحكومية، كما تتولى الإشراف على النشاط الحكومي ومراقبة أدائه، وباعتبارها ممثلة للشعب، فهي تسعى</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لحل ومناقشة مشاكله في المجال التعليمي وتحاول تحقيق مطالبه، من خلال نقلها للجهاز المعني بها في الحكومة وهي</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وزارة </a:t>
            </a:r>
            <a:r>
              <a:rPr lang="ar-JO" kern="0" dirty="0">
                <a:solidFill>
                  <a:srgbClr val="000000"/>
                </a:solidFill>
                <a:effectLst/>
                <a:latin typeface="Alexandria" pitchFamily="2" charset="-78"/>
                <a:ea typeface="Calibri" panose="020F0502020204030204" pitchFamily="34" charset="0"/>
                <a:cs typeface="Alexandria" pitchFamily="2" charset="-78"/>
              </a:rPr>
              <a:t>التربية و</a:t>
            </a:r>
            <a:r>
              <a:rPr lang="ar-SA" kern="0" dirty="0">
                <a:solidFill>
                  <a:srgbClr val="000000"/>
                </a:solidFill>
                <a:effectLst/>
                <a:latin typeface="Alexandria" pitchFamily="2" charset="-78"/>
                <a:ea typeface="Calibri" panose="020F0502020204030204" pitchFamily="34" charset="0"/>
                <a:cs typeface="Alexandria" pitchFamily="2" charset="-78"/>
              </a:rPr>
              <a:t>التعليم</a:t>
            </a:r>
            <a:r>
              <a:rPr lang="en-US" kern="0" dirty="0">
                <a:solidFill>
                  <a:srgbClr val="000000"/>
                </a:solidFill>
                <a:effectLst/>
                <a:latin typeface="Alexandria" pitchFamily="2" charset="-78"/>
                <a:ea typeface="Calibri" panose="020F0502020204030204" pitchFamily="34" charset="0"/>
                <a:cs typeface="Alexandria" pitchFamily="2" charset="-78"/>
              </a:rPr>
              <a:t>.</a:t>
            </a:r>
            <a:endParaRPr lang="en-US"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JO"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إذ</a:t>
            </a:r>
            <a:r>
              <a:rPr lang="ar-JO" kern="0" dirty="0">
                <a:solidFill>
                  <a:srgbClr val="000000"/>
                </a:solidFill>
                <a:effectLst/>
                <a:latin typeface="Alexandria" pitchFamily="2" charset="-78"/>
                <a:ea typeface="Calibri" panose="020F0502020204030204" pitchFamily="34" charset="0"/>
                <a:cs typeface="Alexandria" pitchFamily="2" charset="-78"/>
              </a:rPr>
              <a:t>ًا</a:t>
            </a:r>
            <a:r>
              <a:rPr lang="ar-SA" kern="0" dirty="0">
                <a:solidFill>
                  <a:srgbClr val="000000"/>
                </a:solidFill>
                <a:effectLst/>
                <a:latin typeface="Alexandria" pitchFamily="2" charset="-78"/>
                <a:ea typeface="Calibri" panose="020F0502020204030204" pitchFamily="34" charset="0"/>
                <a:cs typeface="Alexandria" pitchFamily="2" charset="-78"/>
              </a:rPr>
              <a:t> فهي مخول لها دستوريا بأن تصيغ النصوص القانونية، كما تمتلك سلطة التعديل أو الإلغاء لبعض المشاريع التي تعهدها</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لها الحكومة، وعليه فإن للسلطة التشريعية كامل السيادة بأن تسعى لتحقيق الأهداف العامة ومن بينها الأهداف التعليمية</a:t>
            </a:r>
            <a:r>
              <a:rPr lang="en-US" kern="0" dirty="0">
                <a:solidFill>
                  <a:srgbClr val="000000"/>
                </a:solidFill>
                <a:effectLst/>
                <a:latin typeface="Alexandria" pitchFamily="2" charset="-78"/>
                <a:ea typeface="Calibri" panose="020F0502020204030204" pitchFamily="34" charset="0"/>
                <a:cs typeface="Alexandria" pitchFamily="2" charset="-78"/>
              </a:rPr>
              <a:t>.</a:t>
            </a:r>
            <a:endParaRPr lang="en-US"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JO"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ويتكرس دورها في هذا المجال عادة وبشكل واضح في الدول ذات الطابع الديمقراطي، أين تكون القرارات السياسية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مشتركة</a:t>
            </a:r>
            <a:r>
              <a:rPr lang="en-US" kern="0" dirty="0">
                <a:solidFill>
                  <a:srgbClr val="000000"/>
                </a:solidFill>
                <a:effectLst/>
                <a:latin typeface="Alexandria" pitchFamily="2" charset="-78"/>
                <a:ea typeface="Calibri" panose="020F0502020204030204" pitchFamily="34" charset="0"/>
                <a:cs typeface="Alexandria" pitchFamily="2" charset="-78"/>
              </a:rPr>
              <a:t>.</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وضمن تشكيلة الجهاز التشريعي هناك اللجان الدائمة التي تملك صلاحيات الدراسة القانونية للقضايا والمشاريع في كافة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المجالات</a:t>
            </a:r>
            <a:endParaRPr lang="en-US"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89890334-F80C-7BC2-A5DE-9F8CAF75AE37}"/>
              </a:ext>
            </a:extLst>
          </p:cNvPr>
          <p:cNvPicPr>
            <a:picLocks noChangeAspect="1"/>
          </p:cNvPicPr>
          <p:nvPr/>
        </p:nvPicPr>
        <p:blipFill>
          <a:blip r:embed="rId2"/>
          <a:stretch>
            <a:fillRect/>
          </a:stretch>
        </p:blipFill>
        <p:spPr>
          <a:xfrm>
            <a:off x="1371595" y="5626965"/>
            <a:ext cx="2593074" cy="729556"/>
          </a:xfrm>
          <a:prstGeom prst="rect">
            <a:avLst/>
          </a:prstGeom>
        </p:spPr>
      </p:pic>
      <p:pic>
        <p:nvPicPr>
          <p:cNvPr id="10" name="Graphic 21">
            <a:extLst>
              <a:ext uri="{FF2B5EF4-FFF2-40B4-BE49-F238E27FC236}">
                <a16:creationId xmlns:a16="http://schemas.microsoft.com/office/drawing/2014/main" id="{D54F8A6A-84E7-7CBA-81EC-43647806B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42322">
        <p14:prism isInverted="1"/>
      </p:transition>
    </mc:Choice>
    <mc:Fallback xmlns="">
      <p:transition spd="slow" advTm="142322">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0500403-9137-A29A-10B4-5E6DFA4FD14C}"/>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43706" y="5945837"/>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B3005F66-4963-5249-AF44-6666A630DE03}"/>
              </a:ext>
            </a:extLst>
          </p:cNvPr>
          <p:cNvSpPr txBox="1"/>
          <p:nvPr/>
        </p:nvSpPr>
        <p:spPr>
          <a:xfrm>
            <a:off x="1044919" y="1830068"/>
            <a:ext cx="10117029" cy="2834815"/>
          </a:xfrm>
          <a:prstGeom prst="rect">
            <a:avLst/>
          </a:prstGeom>
          <a:noFill/>
        </p:spPr>
        <p:txBody>
          <a:bodyPr wrap="square" rtlCol="0">
            <a:spAutoFit/>
          </a:bodyPr>
          <a:lstStyle/>
          <a:p>
            <a:pPr algn="just" rtl="1">
              <a:lnSpc>
                <a:spcPct val="107000"/>
              </a:lnSpc>
            </a:pPr>
            <a:r>
              <a:rPr lang="ar-JO" b="1" kern="0" dirty="0">
                <a:solidFill>
                  <a:srgbClr val="00B0F0"/>
                </a:solidFill>
                <a:latin typeface="Alexandria" pitchFamily="2" charset="-78"/>
                <a:cs typeface="Alexandria" pitchFamily="2" charset="-78"/>
              </a:rPr>
              <a:t>ثانيًا: </a:t>
            </a:r>
            <a:r>
              <a:rPr lang="ar-SA" b="1" kern="0" dirty="0">
                <a:solidFill>
                  <a:srgbClr val="00B0F0"/>
                </a:solidFill>
                <a:latin typeface="Alexandria" pitchFamily="2" charset="-78"/>
                <a:cs typeface="Alexandria" pitchFamily="2" charset="-78"/>
              </a:rPr>
              <a:t>السلطة التنفيذية</a:t>
            </a:r>
            <a:r>
              <a:rPr lang="en-US" b="1" kern="0" dirty="0">
                <a:solidFill>
                  <a:srgbClr val="00B0F0"/>
                </a:solidFill>
                <a:latin typeface="Alexandria" pitchFamily="2" charset="-78"/>
                <a:cs typeface="Alexandria" pitchFamily="2" charset="-78"/>
              </a:rPr>
              <a:t>:</a:t>
            </a:r>
          </a:p>
          <a:p>
            <a:pPr marL="0" marR="0" algn="just" rtl="1">
              <a:lnSpc>
                <a:spcPct val="150000"/>
              </a:lnSpc>
              <a:spcBef>
                <a:spcPts val="0"/>
              </a:spcBef>
              <a:spcAft>
                <a:spcPts val="0"/>
              </a:spcAft>
            </a:pPr>
            <a:r>
              <a:rPr lang="ar-JO" kern="0" dirty="0">
                <a:solidFill>
                  <a:srgbClr val="000000"/>
                </a:solidFill>
                <a:latin typeface="Alexandria" pitchFamily="2" charset="-78"/>
                <a:ea typeface="Calibri" panose="020F0502020204030204" pitchFamily="34" charset="0"/>
                <a:cs typeface="Alexandria" pitchFamily="2" charset="-78"/>
              </a:rPr>
              <a:t>   تعتبر </a:t>
            </a:r>
            <a:r>
              <a:rPr lang="ar-SA" kern="0" dirty="0">
                <a:solidFill>
                  <a:srgbClr val="000000"/>
                </a:solidFill>
                <a:effectLst/>
                <a:latin typeface="Alexandria" pitchFamily="2" charset="-78"/>
                <a:ea typeface="Calibri" panose="020F0502020204030204" pitchFamily="34" charset="0"/>
                <a:cs typeface="Alexandria" pitchFamily="2" charset="-78"/>
              </a:rPr>
              <a:t>الحكومة الجهة التي تترجم طموح وأهداف الشعب، وبالتالي يقع على عاتقها بلورة تلك الأهداف</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إلى برامج دقيقة وسياسات تمس كل القطاعات الحيوية في الدولة وتضعها موضع التنفيذ</a:t>
            </a:r>
            <a:r>
              <a:rPr lang="ar-JO"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وباعتبار أن السياسة العامة كونها</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الخطط أو البرامج أو الأهداف العامة التي يفسرها اتجاه العمل للحكومة، فإنه لمن المنطقي القول أن السلطة التنفيذية تعد</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مركز الدائرة في كل عمليات صنع السياسة التعليمية </a:t>
            </a:r>
            <a:r>
              <a:rPr lang="ar-JO" kern="0" dirty="0">
                <a:solidFill>
                  <a:srgbClr val="000000"/>
                </a:solidFill>
                <a:effectLst/>
                <a:latin typeface="Alexandria" pitchFamily="2" charset="-78"/>
                <a:ea typeface="Calibri" panose="020F0502020204030204" pitchFamily="34" charset="0"/>
                <a:cs typeface="Alexandria" pitchFamily="2" charset="-78"/>
              </a:rPr>
              <a:t>المدرسية و</a:t>
            </a:r>
            <a:r>
              <a:rPr lang="ar-SA" kern="0" dirty="0">
                <a:solidFill>
                  <a:srgbClr val="000000"/>
                </a:solidFill>
                <a:effectLst/>
                <a:latin typeface="Alexandria" pitchFamily="2" charset="-78"/>
                <a:ea typeface="Calibri" panose="020F0502020204030204" pitchFamily="34" charset="0"/>
                <a:cs typeface="Alexandria" pitchFamily="2" charset="-78"/>
              </a:rPr>
              <a:t>الجامعية من إعداد وتنفيذ وتقويم، ومسؤوليتها في ذلك تفوق أي دور</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آخر</a:t>
            </a:r>
            <a:r>
              <a:rPr lang="en-US" kern="0" dirty="0">
                <a:solidFill>
                  <a:srgbClr val="000000"/>
                </a:solidFill>
                <a:effectLst/>
                <a:latin typeface="Alexandria" pitchFamily="2" charset="-78"/>
                <a:ea typeface="Calibri" panose="020F0502020204030204" pitchFamily="34" charset="0"/>
                <a:cs typeface="Alexandria" pitchFamily="2" charset="-78"/>
              </a:rPr>
              <a:t>.</a:t>
            </a:r>
            <a:endParaRPr lang="en-US" kern="100" dirty="0">
              <a:effectLst/>
              <a:latin typeface="Alexandria" pitchFamily="2" charset="-78"/>
              <a:ea typeface="Calibri" panose="020F0502020204030204" pitchFamily="34" charset="0"/>
              <a:cs typeface="Alexandria" pitchFamily="2" charset="-78"/>
            </a:endParaRPr>
          </a:p>
        </p:txBody>
      </p:sp>
      <p:pic>
        <p:nvPicPr>
          <p:cNvPr id="10" name="Picture 9">
            <a:extLst>
              <a:ext uri="{FF2B5EF4-FFF2-40B4-BE49-F238E27FC236}">
                <a16:creationId xmlns:a16="http://schemas.microsoft.com/office/drawing/2014/main" id="{CE1E9150-9B32-0C18-A82A-BAD51559DA6F}"/>
              </a:ext>
            </a:extLst>
          </p:cNvPr>
          <p:cNvPicPr>
            <a:picLocks noChangeAspect="1"/>
          </p:cNvPicPr>
          <p:nvPr/>
        </p:nvPicPr>
        <p:blipFill>
          <a:blip r:embed="rId3"/>
          <a:stretch>
            <a:fillRect/>
          </a:stretch>
        </p:blipFill>
        <p:spPr>
          <a:xfrm>
            <a:off x="934387" y="4975366"/>
            <a:ext cx="2407010" cy="659988"/>
          </a:xfrm>
          <a:prstGeom prst="rect">
            <a:avLst/>
          </a:prstGeom>
        </p:spPr>
      </p:pic>
      <p:pic>
        <p:nvPicPr>
          <p:cNvPr id="3" name="Graphic 21">
            <a:extLst>
              <a:ext uri="{FF2B5EF4-FFF2-40B4-BE49-F238E27FC236}">
                <a16:creationId xmlns:a16="http://schemas.microsoft.com/office/drawing/2014/main" id="{B8FF500D-F745-2B85-9898-DFED6CA4E0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62076">
        <p14:prism isInverted="1"/>
      </p:transition>
    </mc:Choice>
    <mc:Fallback xmlns="">
      <p:transition spd="slow" advTm="62076">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119A0B7-30F2-70A1-D934-8C42CF6A57F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433641" y="6045404"/>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1009767" y="1712748"/>
            <a:ext cx="10323872" cy="3230949"/>
          </a:xfrm>
          <a:prstGeom prst="rect">
            <a:avLst/>
          </a:prstGeom>
          <a:noFill/>
        </p:spPr>
        <p:txBody>
          <a:bodyPr wrap="square" rtlCol="0">
            <a:spAutoFit/>
          </a:bodyPr>
          <a:lstStyle/>
          <a:p>
            <a:pPr algn="just" rtl="1"/>
            <a:r>
              <a:rPr lang="ar-JO" kern="0" dirty="0">
                <a:solidFill>
                  <a:srgbClr val="00B0F0"/>
                </a:solidFill>
                <a:latin typeface="Alexandria" pitchFamily="2" charset="-78"/>
                <a:cs typeface="Alexandria" pitchFamily="2" charset="-78"/>
              </a:rPr>
              <a:t>تابع السلطة التنفيذية</a:t>
            </a:r>
          </a:p>
          <a:p>
            <a:pPr marL="0" marR="0" algn="just" rtl="1">
              <a:lnSpc>
                <a:spcPct val="150000"/>
              </a:lnSpc>
              <a:spcBef>
                <a:spcPts val="0"/>
              </a:spcBef>
              <a:spcAft>
                <a:spcPts val="0"/>
              </a:spcAft>
            </a:pPr>
            <a:r>
              <a:rPr lang="ar-SA" kern="0" dirty="0">
                <a:solidFill>
                  <a:srgbClr val="000000"/>
                </a:solidFill>
                <a:effectLst/>
                <a:latin typeface="Alexandria" pitchFamily="2" charset="-78"/>
                <a:ea typeface="Calibri" panose="020F0502020204030204" pitchFamily="34" charset="0"/>
                <a:cs typeface="Alexandria" pitchFamily="2" charset="-78"/>
              </a:rPr>
              <a:t>وتقوم الحكومة بإعداد السياسة التعليمية </a:t>
            </a:r>
            <a:r>
              <a:rPr lang="ar-JO" kern="0" dirty="0">
                <a:solidFill>
                  <a:srgbClr val="000000"/>
                </a:solidFill>
                <a:effectLst/>
                <a:latin typeface="Alexandria" pitchFamily="2" charset="-78"/>
                <a:ea typeface="Calibri" panose="020F0502020204030204" pitchFamily="34" charset="0"/>
                <a:cs typeface="Alexandria" pitchFamily="2" charset="-78"/>
              </a:rPr>
              <a:t>المدرسية و</a:t>
            </a:r>
            <a:r>
              <a:rPr lang="ar-SA" kern="0" dirty="0">
                <a:solidFill>
                  <a:srgbClr val="000000"/>
                </a:solidFill>
                <a:effectLst/>
                <a:latin typeface="Alexandria" pitchFamily="2" charset="-78"/>
                <a:ea typeface="Calibri" panose="020F0502020204030204" pitchFamily="34" charset="0"/>
                <a:cs typeface="Alexandria" pitchFamily="2" charset="-78"/>
              </a:rPr>
              <a:t>الجامعية انطلاقا من وجود مشاكل تعليمية معينة تتبلور أساسا في شكل ضغوط</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قيمية أو موضوعية، وتقوم الحكومة هنا حسب نوعية المشكلة باستكشاف البدائل الممكنة، ويتم بعدها اختيار البديل الذي</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يكون الأفضل في ظل الظروف الزمنية المتاحة، ثم يتم تشكيل السياسة التعليمية التي تكون في شكل مخرجات للأجهزة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الإدارية من أجل تنفيذها</a:t>
            </a:r>
            <a:r>
              <a:rPr lang="en-US" kern="0" dirty="0">
                <a:solidFill>
                  <a:srgbClr val="000000"/>
                </a:solidFill>
                <a:effectLst/>
                <a:latin typeface="Alexandria" pitchFamily="2" charset="-78"/>
                <a:ea typeface="Calibri" panose="020F0502020204030204" pitchFamily="34" charset="0"/>
                <a:cs typeface="Alexandria" pitchFamily="2" charset="-78"/>
              </a:rPr>
              <a:t>.</a:t>
            </a:r>
            <a:endParaRPr lang="en-US"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SA" kern="0" dirty="0">
                <a:solidFill>
                  <a:srgbClr val="000000"/>
                </a:solidFill>
                <a:effectLst/>
                <a:latin typeface="Alexandria" pitchFamily="2" charset="-78"/>
                <a:ea typeface="Calibri" panose="020F0502020204030204" pitchFamily="34" charset="0"/>
                <a:cs typeface="Alexandria" pitchFamily="2" charset="-78"/>
              </a:rPr>
              <a:t>وتشتمل السلطة التنفيذية كافة المنظمات السياسية والإدارية في الدولة، والتي يوكل إليها باسم الدستور وضع السياسات</a:t>
            </a:r>
            <a:r>
              <a:rPr lang="ar-JO" kern="0" dirty="0">
                <a:solidFill>
                  <a:srgbClr val="000000"/>
                </a:solidFill>
                <a:effectLst/>
                <a:latin typeface="Alexandria" pitchFamily="2" charset="-78"/>
                <a:ea typeface="Calibri" panose="020F0502020204030204" pitchFamily="34" charset="0"/>
                <a:cs typeface="Alexandria" pitchFamily="2" charset="-78"/>
              </a:rPr>
              <a:t> العامة وهي تتكون من:</a:t>
            </a:r>
            <a:endParaRPr lang="en-US"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0C7DA995-D131-4BB3-AC60-F538866976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11796">
        <p14:prism isInverted="1"/>
      </p:transition>
    </mc:Choice>
    <mc:Fallback xmlns="">
      <p:transition spd="slow" advTm="111796">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9B99FF2-D07F-0A38-5EE4-D635C0BC81E4}"/>
              </a:ext>
            </a:extLst>
          </p:cNvPr>
          <p:cNvSpPr/>
          <p:nvPr/>
        </p:nvSpPr>
        <p:spPr>
          <a:xfrm>
            <a:off x="643603" y="1320275"/>
            <a:ext cx="10928576" cy="4755065"/>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5214307" y="6222675"/>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54593" y="1459396"/>
            <a:ext cx="10326011" cy="4615944"/>
          </a:xfrm>
          <a:prstGeom prst="rect">
            <a:avLst/>
          </a:prstGeom>
          <a:noFill/>
        </p:spPr>
        <p:txBody>
          <a:bodyPr wrap="square" rtlCol="0">
            <a:spAutoFit/>
          </a:bodyPr>
          <a:lstStyle/>
          <a:p>
            <a:pPr marL="457200" marR="0" indent="-457200" algn="just" rtl="1">
              <a:lnSpc>
                <a:spcPct val="150000"/>
              </a:lnSpc>
              <a:spcBef>
                <a:spcPts val="0"/>
              </a:spcBef>
              <a:spcAft>
                <a:spcPts val="0"/>
              </a:spcAft>
              <a:buFont typeface="+mj-lt"/>
              <a:buAutoNum type="arabicPeriod"/>
            </a:pPr>
            <a:r>
              <a:rPr lang="ar-SA" b="1" u="sng" kern="0" dirty="0">
                <a:solidFill>
                  <a:srgbClr val="000000"/>
                </a:solidFill>
                <a:effectLst/>
                <a:latin typeface="Alexandria" pitchFamily="2" charset="-78"/>
                <a:ea typeface="Calibri" panose="020F0502020204030204" pitchFamily="34" charset="0"/>
                <a:cs typeface="Alexandria" pitchFamily="2" charset="-78"/>
              </a:rPr>
              <a:t>رئيس الدولة: </a:t>
            </a:r>
            <a:r>
              <a:rPr lang="ar-SA" kern="0" dirty="0">
                <a:solidFill>
                  <a:srgbClr val="000000"/>
                </a:solidFill>
                <a:effectLst/>
                <a:latin typeface="Alexandria" pitchFamily="2" charset="-78"/>
                <a:ea typeface="Calibri" panose="020F0502020204030204" pitchFamily="34" charset="0"/>
                <a:cs typeface="Alexandria" pitchFamily="2" charset="-78"/>
              </a:rPr>
              <a:t>يتمتع رئيس الدولة سواء كان رئيسا منتخبا أو ملكا بسلطات واسعة مستمدة من الدستور في صنع</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السياسات العامة في الدولة ومن بينها السياسة التعليمية، ويعتبر أسلوب القيادة وخصائصها محددات هامة في صنع السياسة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التعليمية، وهذا بالطبع يختلف باختلاف النظام السياسي</a:t>
            </a:r>
            <a:r>
              <a:rPr lang="en-US" kern="0" dirty="0">
                <a:solidFill>
                  <a:srgbClr val="000000"/>
                </a:solidFill>
                <a:effectLst/>
                <a:latin typeface="Alexandria" pitchFamily="2" charset="-78"/>
                <a:ea typeface="Calibri" panose="020F0502020204030204" pitchFamily="34" charset="0"/>
                <a:cs typeface="Alexandria" pitchFamily="2" charset="-78"/>
              </a:rPr>
              <a:t>.</a:t>
            </a:r>
            <a:endParaRPr lang="en-US" kern="100" dirty="0">
              <a:effectLst/>
              <a:latin typeface="Alexandria" pitchFamily="2" charset="-78"/>
              <a:ea typeface="Calibri" panose="020F0502020204030204" pitchFamily="34" charset="0"/>
              <a:cs typeface="Alexandria" pitchFamily="2" charset="-78"/>
            </a:endParaRPr>
          </a:p>
          <a:p>
            <a:pPr marL="457200" marR="0" indent="-457200" algn="just" rtl="1">
              <a:lnSpc>
                <a:spcPct val="150000"/>
              </a:lnSpc>
              <a:spcBef>
                <a:spcPts val="0"/>
              </a:spcBef>
              <a:spcAft>
                <a:spcPts val="0"/>
              </a:spcAft>
              <a:buFont typeface="+mj-lt"/>
              <a:buAutoNum type="arabicPeriod"/>
            </a:pPr>
            <a:r>
              <a:rPr lang="ar-SA" b="1" u="sng" kern="0" dirty="0">
                <a:solidFill>
                  <a:srgbClr val="000000"/>
                </a:solidFill>
                <a:latin typeface="Alexandria" pitchFamily="2" charset="-78"/>
                <a:cs typeface="Alexandria" pitchFamily="2" charset="-78"/>
              </a:rPr>
              <a:t>مجلس الوزراء</a:t>
            </a:r>
            <a:r>
              <a:rPr lang="ar-SA" kern="0" dirty="0">
                <a:solidFill>
                  <a:srgbClr val="000000"/>
                </a:solidFill>
                <a:effectLst/>
                <a:latin typeface="Alexandria" pitchFamily="2" charset="-78"/>
                <a:ea typeface="Calibri" panose="020F0502020204030204" pitchFamily="34" charset="0"/>
                <a:cs typeface="Alexandria" pitchFamily="2" charset="-78"/>
              </a:rPr>
              <a:t>: يعتبر مجلس الوزراء الهيئة التنفيذية العليا في الدولة، وهو يتمتع بصلاحيات تشريعية وتنفيذية واسعة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مستمدة من القوانين والأنظمة والتعليمات، إذ يشارك مع رئيس الدولة في صنع السياسة التعليمية والتخطيط والإشراف على</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تنفيذها، وكذا الإشراف على إعداد مشروعات قوانين التعليم</a:t>
            </a:r>
            <a:r>
              <a:rPr lang="en-US" kern="0" dirty="0">
                <a:solidFill>
                  <a:srgbClr val="000000"/>
                </a:solidFill>
                <a:effectLst/>
                <a:latin typeface="Alexandria" pitchFamily="2" charset="-78"/>
                <a:ea typeface="Calibri" panose="020F0502020204030204" pitchFamily="34" charset="0"/>
                <a:cs typeface="Alexandria" pitchFamily="2" charset="-78"/>
              </a:rPr>
              <a:t>.</a:t>
            </a:r>
            <a:r>
              <a:rPr lang="ar-JO" kern="100" dirty="0">
                <a:latin typeface="Alexandria" pitchFamily="2" charset="-78"/>
                <a:ea typeface="Calibri" panose="020F0502020204030204" pitchFamily="34" charset="0"/>
                <a:cs typeface="Alexandria" pitchFamily="2" charset="-78"/>
              </a:rPr>
              <a:t> </a:t>
            </a:r>
          </a:p>
          <a:p>
            <a:pPr marL="457200" marR="0" indent="-457200" algn="just" rtl="1">
              <a:lnSpc>
                <a:spcPct val="150000"/>
              </a:lnSpc>
              <a:spcBef>
                <a:spcPts val="0"/>
              </a:spcBef>
              <a:spcAft>
                <a:spcPts val="0"/>
              </a:spcAft>
              <a:buFont typeface="+mj-lt"/>
              <a:buAutoNum type="arabicPeriod"/>
            </a:pPr>
            <a:r>
              <a:rPr lang="ar-SA" b="1" u="sng" kern="0" dirty="0">
                <a:solidFill>
                  <a:srgbClr val="000000"/>
                </a:solidFill>
                <a:latin typeface="Alexandria" pitchFamily="2" charset="-78"/>
                <a:cs typeface="Alexandria" pitchFamily="2" charset="-78"/>
              </a:rPr>
              <a:t>وزارة التعليم العالي</a:t>
            </a:r>
            <a:r>
              <a:rPr lang="ar-JO" b="1" u="sng" kern="0" dirty="0">
                <a:solidFill>
                  <a:srgbClr val="000000"/>
                </a:solidFill>
                <a:latin typeface="Alexandria" pitchFamily="2" charset="-78"/>
                <a:cs typeface="Alexandria" pitchFamily="2" charset="-78"/>
              </a:rPr>
              <a:t> والعام</a:t>
            </a:r>
            <a:r>
              <a:rPr lang="ar-SA" kern="0" dirty="0">
                <a:solidFill>
                  <a:srgbClr val="000000"/>
                </a:solidFill>
                <a:effectLst/>
                <a:latin typeface="Alexandria" pitchFamily="2" charset="-78"/>
                <a:ea typeface="Calibri" panose="020F0502020204030204" pitchFamily="34" charset="0"/>
                <a:cs typeface="Alexandria" pitchFamily="2" charset="-78"/>
              </a:rPr>
              <a:t>: تلعب الوزارات والوزراء دورا محوريا ومهما في وضع السياسة التعليمية وتنفيذها، ويختلف دور</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الوزير في هذه العملية باختلاف نظام الحكم</a:t>
            </a:r>
            <a:r>
              <a:rPr lang="ar-JO" kern="0" dirty="0">
                <a:solidFill>
                  <a:srgbClr val="000000"/>
                </a:solidFill>
                <a:effectLst/>
                <a:latin typeface="Alexandria" pitchFamily="2" charset="-78"/>
                <a:ea typeface="Calibri" panose="020F0502020204030204" pitchFamily="34" charset="0"/>
                <a:cs typeface="Alexandria" pitchFamily="2" charset="-78"/>
              </a:rPr>
              <a:t> والصلاحيات المعطاة له.</a:t>
            </a:r>
            <a:endParaRPr lang="en-US" kern="100" dirty="0">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FF685F88-1E6D-8C3A-E8C1-0C71A23D04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98393">
        <p14:prism isInverted="1"/>
      </p:transition>
    </mc:Choice>
    <mc:Fallback xmlns="">
      <p:transition spd="slow" advTm="19839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C894B81-0C79-2EB5-D6A1-529C0C938C7F}"/>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79681" y="6034851"/>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1EE01C9F-D15D-AFF6-71F8-123F8164663E}"/>
              </a:ext>
            </a:extLst>
          </p:cNvPr>
          <p:cNvSpPr txBox="1"/>
          <p:nvPr/>
        </p:nvSpPr>
        <p:spPr>
          <a:xfrm>
            <a:off x="886143" y="1328173"/>
            <a:ext cx="10419713" cy="4615944"/>
          </a:xfrm>
          <a:prstGeom prst="rect">
            <a:avLst/>
          </a:prstGeom>
          <a:noFill/>
        </p:spPr>
        <p:txBody>
          <a:bodyPr wrap="square" rtlCol="0">
            <a:spAutoFit/>
          </a:bodyPr>
          <a:lstStyle/>
          <a:p>
            <a:pPr algn="r" rtl="1">
              <a:lnSpc>
                <a:spcPct val="150000"/>
              </a:lnSpc>
            </a:pPr>
            <a:r>
              <a:rPr lang="ar-JO" b="1" kern="0" dirty="0">
                <a:solidFill>
                  <a:srgbClr val="00B0F0"/>
                </a:solidFill>
                <a:latin typeface="Alexandria" pitchFamily="2" charset="-78"/>
                <a:cs typeface="Alexandria" pitchFamily="2" charset="-78"/>
              </a:rPr>
              <a:t>ثالثًا: السلطة القضائية</a:t>
            </a:r>
          </a:p>
          <a:p>
            <a:pPr marL="0" marR="0" algn="just" rtl="1">
              <a:lnSpc>
                <a:spcPct val="150000"/>
              </a:lnSpc>
              <a:spcBef>
                <a:spcPts val="0"/>
              </a:spcBef>
              <a:spcAft>
                <a:spcPts val="0"/>
              </a:spcAft>
            </a:pPr>
            <a:r>
              <a:rPr lang="ar-SA" kern="0" dirty="0">
                <a:solidFill>
                  <a:srgbClr val="000000"/>
                </a:solidFill>
                <a:effectLst/>
                <a:latin typeface="Alexandria" pitchFamily="2" charset="-78"/>
                <a:ea typeface="Calibri" panose="020F0502020204030204" pitchFamily="34" charset="0"/>
                <a:cs typeface="Alexandria" pitchFamily="2" charset="-78"/>
              </a:rPr>
              <a:t>حيث تلعب دورا بارزا في صنع السياسات العامة بشكل عام، من خلال تقرير ما إذا كانت السياسة تتماشى مع</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الدستور أم لا، وكذا التفسير السليم والقانوني للمقصود من السياسة العامة، والتأكيد على تطبيق الأوامر والقرارات الشرعية</a:t>
            </a:r>
            <a:r>
              <a:rPr lang="en-US" kern="0" dirty="0">
                <a:solidFill>
                  <a:srgbClr val="000000"/>
                </a:solidFill>
                <a:effectLst/>
                <a:latin typeface="Alexandria" pitchFamily="2" charset="-78"/>
                <a:ea typeface="Calibri" panose="020F0502020204030204" pitchFamily="34" charset="0"/>
                <a:cs typeface="Alexandria" pitchFamily="2" charset="-78"/>
              </a:rPr>
              <a:t>.</a:t>
            </a:r>
            <a:r>
              <a:rPr lang="ar-JO" kern="100" dirty="0">
                <a:latin typeface="Alexandria" pitchFamily="2" charset="-78"/>
                <a:ea typeface="Calibri" panose="020F0502020204030204" pitchFamily="34" charset="0"/>
                <a:cs typeface="Alexandria" pitchFamily="2" charset="-78"/>
              </a:rPr>
              <a:t> </a:t>
            </a:r>
            <a:r>
              <a:rPr lang="ar-JO" kern="0" dirty="0">
                <a:solidFill>
                  <a:srgbClr val="000000"/>
                </a:solidFill>
                <a:latin typeface="Alexandria" pitchFamily="2" charset="-78"/>
                <a:ea typeface="Calibri" panose="020F0502020204030204" pitchFamily="34" charset="0"/>
                <a:cs typeface="Alexandria" pitchFamily="2" charset="-78"/>
              </a:rPr>
              <a:t>ك</a:t>
            </a:r>
            <a:r>
              <a:rPr lang="ar-SA" kern="0" dirty="0">
                <a:solidFill>
                  <a:srgbClr val="000000"/>
                </a:solidFill>
                <a:effectLst/>
                <a:latin typeface="Alexandria" pitchFamily="2" charset="-78"/>
                <a:ea typeface="Calibri" panose="020F0502020204030204" pitchFamily="34" charset="0"/>
                <a:cs typeface="Alexandria" pitchFamily="2" charset="-78"/>
              </a:rPr>
              <a:t>ما تمثل الأحكام القضائية الصادرة عن المحاكم المدنية في مستوياتها القضائية المختلفة، والتي تحسم المنازعات القانونية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في الدعاوى القضائية التي يقيمها الأفراد أو الهيئات، مصدرا غنيا من مصادر المعرفة القانونية، والتي تشكل في كثير من</a:t>
            </a:r>
            <a:r>
              <a:rPr lang="ar-JO" kern="100" dirty="0">
                <a:latin typeface="Alexandria" pitchFamily="2" charset="-78"/>
                <a:ea typeface="Calibri" panose="020F0502020204030204" pitchFamily="34" charset="0"/>
                <a:cs typeface="Alexandria" pitchFamily="2" charset="-78"/>
              </a:rPr>
              <a:t> </a:t>
            </a:r>
            <a:r>
              <a:rPr lang="en-US"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الأحيان إقرارا لاتجاهات مجتمعية تسهم في صنع السياسة التعليمية</a:t>
            </a:r>
            <a:endParaRPr lang="en-US"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SA" kern="0" dirty="0">
                <a:solidFill>
                  <a:srgbClr val="000000"/>
                </a:solidFill>
                <a:effectLst/>
                <a:latin typeface="Alexandria" pitchFamily="2" charset="-78"/>
                <a:ea typeface="Calibri" panose="020F0502020204030204" pitchFamily="34" charset="0"/>
                <a:cs typeface="Alexandria" pitchFamily="2" charset="-78"/>
              </a:rPr>
              <a:t>وبغض النظر عن دور كل مؤسسة من المؤسسات السابقة في صنع السياسة التعليمية، فإن أهمية وقوة هذا الدور</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ومدى التأثير، تتوقف ع</a:t>
            </a:r>
            <a:r>
              <a:rPr lang="ar-JO" kern="0" dirty="0">
                <a:solidFill>
                  <a:srgbClr val="000000"/>
                </a:solidFill>
                <a:effectLst/>
                <a:latin typeface="Alexandria" pitchFamily="2" charset="-78"/>
                <a:ea typeface="Calibri" panose="020F0502020204030204" pitchFamily="34" charset="0"/>
                <a:cs typeface="Alexandria" pitchFamily="2" charset="-78"/>
              </a:rPr>
              <a:t>لى</a:t>
            </a:r>
            <a:r>
              <a:rPr lang="ar-SA" kern="0" dirty="0">
                <a:solidFill>
                  <a:srgbClr val="000000"/>
                </a:solidFill>
                <a:effectLst/>
                <a:latin typeface="Alexandria" pitchFamily="2" charset="-78"/>
                <a:ea typeface="Calibri" panose="020F0502020204030204" pitchFamily="34" charset="0"/>
                <a:cs typeface="Alexandria" pitchFamily="2" charset="-78"/>
              </a:rPr>
              <a:t> نوع نظام الحكم أو النظام السياسي في الدولة، أين يتسع - مثلا - دور السلطة التشريعية في</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النظام البرلماني، وكذا تتوزع الصلاحيات باحترام القانون بين المؤسسات في النظام الديمقراطي عنه في النظام التسلطي</a:t>
            </a:r>
            <a:endParaRPr lang="en-US" kern="100" dirty="0">
              <a:effectLst/>
              <a:latin typeface="Alexandria" pitchFamily="2" charset="-78"/>
              <a:ea typeface="Calibri" panose="020F0502020204030204" pitchFamily="34" charset="0"/>
              <a:cs typeface="Alexandria" pitchFamily="2" charset="-78"/>
            </a:endParaRPr>
          </a:p>
        </p:txBody>
      </p:sp>
      <p:pic>
        <p:nvPicPr>
          <p:cNvPr id="4" name="Picture 3">
            <a:extLst>
              <a:ext uri="{FF2B5EF4-FFF2-40B4-BE49-F238E27FC236}">
                <a16:creationId xmlns:a16="http://schemas.microsoft.com/office/drawing/2014/main" id="{E1FA7452-9369-87BA-B033-196335F5085B}"/>
              </a:ext>
            </a:extLst>
          </p:cNvPr>
          <p:cNvPicPr>
            <a:picLocks noChangeAspect="1"/>
          </p:cNvPicPr>
          <p:nvPr/>
        </p:nvPicPr>
        <p:blipFill>
          <a:blip r:embed="rId2"/>
          <a:stretch>
            <a:fillRect/>
          </a:stretch>
        </p:blipFill>
        <p:spPr>
          <a:xfrm>
            <a:off x="1638326" y="5563468"/>
            <a:ext cx="2195243" cy="671438"/>
          </a:xfrm>
          <a:prstGeom prst="rect">
            <a:avLst/>
          </a:prstGeom>
        </p:spPr>
      </p:pic>
      <p:pic>
        <p:nvPicPr>
          <p:cNvPr id="10" name="Graphic 21">
            <a:extLst>
              <a:ext uri="{FF2B5EF4-FFF2-40B4-BE49-F238E27FC236}">
                <a16:creationId xmlns:a16="http://schemas.microsoft.com/office/drawing/2014/main" id="{6B372336-D31F-69D8-EA03-51B894BB15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9360" y="0"/>
            <a:ext cx="2591822" cy="1210204"/>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95761">
        <p14:prism isInverted="1"/>
      </p:transition>
    </mc:Choice>
    <mc:Fallback xmlns="">
      <p:transition spd="slow" advTm="95761">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0783986-618A-4FED-0E9B-918E224C956F}"/>
              </a:ext>
            </a:extLst>
          </p:cNvPr>
          <p:cNvSpPr/>
          <p:nvPr/>
        </p:nvSpPr>
        <p:spPr>
          <a:xfrm>
            <a:off x="541407"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53783" y="6164209"/>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2B44F1AA-1BD0-FF73-6B2F-F6E44C6107F8}"/>
              </a:ext>
            </a:extLst>
          </p:cNvPr>
          <p:cNvSpPr txBox="1"/>
          <p:nvPr/>
        </p:nvSpPr>
        <p:spPr>
          <a:xfrm>
            <a:off x="722017" y="1282006"/>
            <a:ext cx="10500651" cy="4708277"/>
          </a:xfrm>
          <a:prstGeom prst="rect">
            <a:avLst/>
          </a:prstGeom>
          <a:noFill/>
        </p:spPr>
        <p:txBody>
          <a:bodyPr wrap="square" rtlCol="0">
            <a:spAutoFit/>
          </a:bodyPr>
          <a:lstStyle/>
          <a:p>
            <a:pPr marL="0" marR="0" algn="just" rtl="1">
              <a:lnSpc>
                <a:spcPct val="150000"/>
              </a:lnSpc>
              <a:spcBef>
                <a:spcPts val="0"/>
              </a:spcBef>
              <a:spcAft>
                <a:spcPts val="0"/>
              </a:spcAft>
            </a:pPr>
            <a:r>
              <a:rPr lang="ar-JO" sz="2200" b="1" u="sng" kern="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4</a:t>
            </a:r>
            <a:r>
              <a:rPr lang="ar-JO" u="sng" kern="0" dirty="0">
                <a:solidFill>
                  <a:srgbClr val="00B0F0"/>
                </a:solidFill>
                <a:effectLst/>
                <a:latin typeface="Alexandria" pitchFamily="2" charset="-78"/>
                <a:ea typeface="Calibri" panose="020F0502020204030204" pitchFamily="34" charset="0"/>
                <a:cs typeface="Alexandria" pitchFamily="2" charset="-78"/>
              </a:rPr>
              <a:t>. </a:t>
            </a:r>
            <a:r>
              <a:rPr lang="ar-SA" u="sng" kern="0" dirty="0">
                <a:solidFill>
                  <a:srgbClr val="00B0F0"/>
                </a:solidFill>
                <a:effectLst/>
                <a:latin typeface="Alexandria" pitchFamily="2" charset="-78"/>
                <a:ea typeface="Calibri" panose="020F0502020204030204" pitchFamily="34" charset="0"/>
                <a:cs typeface="Alexandria" pitchFamily="2" charset="-78"/>
              </a:rPr>
              <a:t>الإدارة</a:t>
            </a:r>
            <a:r>
              <a:rPr lang="ar-SA" u="sng" kern="0" dirty="0">
                <a:solidFill>
                  <a:srgbClr val="00B0F0"/>
                </a:solidFill>
                <a:latin typeface="Alexandria" pitchFamily="2" charset="-78"/>
                <a:cs typeface="Alexandria" pitchFamily="2" charset="-78"/>
              </a:rPr>
              <a:t> الجامعية</a:t>
            </a:r>
            <a:r>
              <a:rPr lang="ar-SA" u="sng" kern="0" dirty="0">
                <a:solidFill>
                  <a:srgbClr val="000000"/>
                </a:solidFill>
                <a:effectLst/>
                <a:latin typeface="Alexandria" pitchFamily="2" charset="-78"/>
                <a:ea typeface="Calibri" panose="020F0502020204030204" pitchFamily="34" charset="0"/>
                <a:cs typeface="Alexandria" pitchFamily="2" charset="-78"/>
              </a:rPr>
              <a:t>: </a:t>
            </a:r>
            <a:endParaRPr lang="ar-JO" u="sng" kern="0" dirty="0">
              <a:solidFill>
                <a:srgbClr val="000000"/>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JO"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ونقصد بذلك الإدارة التعليمية وهي إدارة كل ما يتعلق بالتعليم الجامعي، من إعداد للطلبة وتكوين</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الكفاءات والإشراف التعليمي والتقويم والمتابعة والتخطيط والرقابة، وتدريب الأساتذة...وغيرها من المهام التي من خلالها</a:t>
            </a:r>
            <a:r>
              <a:rPr lang="ar-JO" kern="100" dirty="0">
                <a:latin typeface="Alexandria" pitchFamily="2" charset="-78"/>
                <a:ea typeface="Calibri" panose="020F0502020204030204" pitchFamily="34" charset="0"/>
                <a:cs typeface="Alexandria" pitchFamily="2" charset="-78"/>
              </a:rPr>
              <a:t> </a:t>
            </a:r>
            <a:r>
              <a:rPr lang="ar-JO" kern="0" dirty="0">
                <a:solidFill>
                  <a:srgbClr val="000000"/>
                </a:solidFill>
                <a:latin typeface="Alexandria" pitchFamily="2" charset="-78"/>
                <a:ea typeface="Calibri" panose="020F0502020204030204" pitchFamily="34" charset="0"/>
                <a:cs typeface="Alexandria" pitchFamily="2" charset="-78"/>
              </a:rPr>
              <a:t>ت</a:t>
            </a:r>
            <a:r>
              <a:rPr lang="ar-SA" kern="0" dirty="0">
                <a:solidFill>
                  <a:srgbClr val="000000"/>
                </a:solidFill>
                <a:effectLst/>
                <a:latin typeface="Alexandria" pitchFamily="2" charset="-78"/>
                <a:ea typeface="Calibri" panose="020F0502020204030204" pitchFamily="34" charset="0"/>
                <a:cs typeface="Alexandria" pitchFamily="2" charset="-78"/>
              </a:rPr>
              <a:t>حقق الأهداف العامة للسياسة التعليمية الجامعية، إذ تكمن قوة التعليم الجامعي في إدارته، لأنها أداة للسيطرة على العملية</a:t>
            </a:r>
            <a:r>
              <a:rPr lang="ar-JO" kern="100" dirty="0">
                <a:latin typeface="Alexandria" pitchFamily="2" charset="-78"/>
                <a:ea typeface="Calibri" panose="020F0502020204030204" pitchFamily="34" charset="0"/>
                <a:cs typeface="Alexandria" pitchFamily="2" charset="-78"/>
              </a:rPr>
              <a:t> </a:t>
            </a:r>
            <a:r>
              <a:rPr lang="ar-JO" kern="0" dirty="0">
                <a:solidFill>
                  <a:srgbClr val="000000"/>
                </a:solidFill>
                <a:latin typeface="Alexandria" pitchFamily="2" charset="-78"/>
                <a:ea typeface="Calibri" panose="020F0502020204030204" pitchFamily="34" charset="0"/>
                <a:cs typeface="Alexandria" pitchFamily="2" charset="-78"/>
              </a:rPr>
              <a:t>ا</a:t>
            </a:r>
            <a:r>
              <a:rPr lang="ar-SA" kern="0" dirty="0">
                <a:solidFill>
                  <a:srgbClr val="000000"/>
                </a:solidFill>
                <a:effectLst/>
                <a:latin typeface="Alexandria" pitchFamily="2" charset="-78"/>
                <a:ea typeface="Calibri" panose="020F0502020204030204" pitchFamily="34" charset="0"/>
                <a:cs typeface="Alexandria" pitchFamily="2" charset="-78"/>
              </a:rPr>
              <a:t>لتعليمية، وأداة تنفيذية للسياسة التعليمية بالدرجة الأولى</a:t>
            </a:r>
            <a:r>
              <a:rPr lang="en-US" kern="0" dirty="0">
                <a:solidFill>
                  <a:srgbClr val="000000"/>
                </a:solidFill>
                <a:effectLst/>
                <a:latin typeface="Alexandria" pitchFamily="2" charset="-78"/>
                <a:ea typeface="Calibri" panose="020F0502020204030204" pitchFamily="34" charset="0"/>
                <a:cs typeface="Alexandria" pitchFamily="2" charset="-78"/>
              </a:rPr>
              <a:t>.</a:t>
            </a:r>
            <a:endParaRPr lang="en-US"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SA" kern="0" dirty="0">
                <a:solidFill>
                  <a:srgbClr val="000000"/>
                </a:solidFill>
                <a:effectLst/>
                <a:latin typeface="Alexandria" pitchFamily="2" charset="-78"/>
                <a:ea typeface="Calibri" panose="020F0502020204030204" pitchFamily="34" charset="0"/>
                <a:cs typeface="Alexandria" pitchFamily="2" charset="-78"/>
              </a:rPr>
              <a:t>كما تساهم الإدارة الجامعية باعتبارها جهاز تنفيذي للسياسة التعليمية باقتراح السياسات، باعتبار أن القائمين عليها لهم من</a:t>
            </a:r>
            <a:r>
              <a:rPr lang="ar-JO" kern="100" dirty="0">
                <a:latin typeface="Alexandria" pitchFamily="2" charset="-78"/>
                <a:ea typeface="Calibri" panose="020F0502020204030204" pitchFamily="34" charset="0"/>
                <a:cs typeface="Alexandria" pitchFamily="2" charset="-78"/>
              </a:rPr>
              <a:t> </a:t>
            </a:r>
            <a:r>
              <a:rPr lang="ar-JO" kern="0" dirty="0">
                <a:solidFill>
                  <a:srgbClr val="000000"/>
                </a:solidFill>
                <a:latin typeface="Alexandria" pitchFamily="2" charset="-78"/>
                <a:ea typeface="Calibri" panose="020F0502020204030204" pitchFamily="34" charset="0"/>
                <a:cs typeface="Alexandria" pitchFamily="2" charset="-78"/>
              </a:rPr>
              <a:t>ا</a:t>
            </a:r>
            <a:r>
              <a:rPr lang="ar-SA" kern="0" dirty="0">
                <a:solidFill>
                  <a:srgbClr val="000000"/>
                </a:solidFill>
                <a:effectLst/>
                <a:latin typeface="Alexandria" pitchFamily="2" charset="-78"/>
                <a:ea typeface="Calibri" panose="020F0502020204030204" pitchFamily="34" charset="0"/>
                <a:cs typeface="Alexandria" pitchFamily="2" charset="-78"/>
              </a:rPr>
              <a:t>لخبرة والممارسة الفعلية ما يجعل منهم خبراء ومستشارين قادرين على تحليل البيانات وتقديم الدعم الفني والعون لأصحاب</a:t>
            </a:r>
            <a:r>
              <a:rPr lang="ar-JO" kern="0" dirty="0">
                <a:solidFill>
                  <a:srgbClr val="000000"/>
                </a:solidFill>
                <a:effectLst/>
                <a:latin typeface="Alexandria" pitchFamily="2" charset="-78"/>
                <a:ea typeface="Calibri" panose="020F0502020204030204" pitchFamily="34" charset="0"/>
                <a:cs typeface="Alexandria" pitchFamily="2" charset="-78"/>
              </a:rPr>
              <a:t> </a:t>
            </a:r>
            <a:r>
              <a:rPr lang="ar-JO" kern="100" dirty="0">
                <a:latin typeface="Alexandria" pitchFamily="2" charset="-78"/>
                <a:ea typeface="Calibri" panose="020F0502020204030204" pitchFamily="34" charset="0"/>
                <a:cs typeface="Alexandria" pitchFamily="2" charset="-78"/>
              </a:rPr>
              <a:t>ا</a:t>
            </a:r>
            <a:r>
              <a:rPr lang="ar-SA" kern="0" dirty="0">
                <a:solidFill>
                  <a:srgbClr val="000000"/>
                </a:solidFill>
                <a:effectLst/>
                <a:latin typeface="Alexandria" pitchFamily="2" charset="-78"/>
                <a:ea typeface="Calibri" panose="020F0502020204030204" pitchFamily="34" charset="0"/>
                <a:cs typeface="Alexandria" pitchFamily="2" charset="-78"/>
              </a:rPr>
              <a:t>لقرار، كما تستطيع تحديد الحاجيات الفعلية ومتطلبات أفراد المجتمع وتحديد المتاح من الإمكانيات المادية والبشرية،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وهي بذلك تتيح لصانع السياسة التعليمية مساحة أكبر للمفاضلة بين بدائل السياسات</a:t>
            </a:r>
            <a:r>
              <a:rPr lang="ar-JO" kern="0" dirty="0">
                <a:solidFill>
                  <a:srgbClr val="000000"/>
                </a:solidFill>
                <a:effectLst/>
                <a:latin typeface="Alexandria" pitchFamily="2" charset="-78"/>
                <a:ea typeface="Calibri" panose="020F0502020204030204" pitchFamily="34" charset="0"/>
                <a:cs typeface="Alexandria" pitchFamily="2" charset="-78"/>
              </a:rPr>
              <a:t> .</a:t>
            </a:r>
            <a:endParaRPr lang="ar-YE" i="0" u="none" strike="noStrike" baseline="0" dirty="0">
              <a:solidFill>
                <a:srgbClr val="00B0F0"/>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E317AC18-F7E6-EFBD-8294-1E1019A1B7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88296">
        <p14:prism isInverted="1"/>
      </p:transition>
    </mc:Choice>
    <mc:Fallback xmlns="">
      <p:transition spd="slow" advTm="188296">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4D3025F-5E59-3AE6-B9F8-53EB0C8202E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91209" y="5841794"/>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1030411" y="2148105"/>
            <a:ext cx="10282583" cy="1884683"/>
          </a:xfrm>
          <a:prstGeom prst="rect">
            <a:avLst/>
          </a:prstGeom>
          <a:noFill/>
        </p:spPr>
        <p:txBody>
          <a:bodyPr wrap="square" rtlCol="0">
            <a:spAutoFit/>
          </a:bodyPr>
          <a:lstStyle/>
          <a:p>
            <a:pPr marL="0" marR="0" algn="just" rtl="1">
              <a:lnSpc>
                <a:spcPct val="107000"/>
              </a:lnSpc>
              <a:spcBef>
                <a:spcPts val="0"/>
              </a:spcBef>
              <a:spcAft>
                <a:spcPts val="0"/>
              </a:spcAft>
            </a:pPr>
            <a:r>
              <a:rPr lang="ar-JO" b="1" u="sng" kern="0" dirty="0">
                <a:solidFill>
                  <a:srgbClr val="00B0F0"/>
                </a:solidFill>
                <a:latin typeface="Alexandria" pitchFamily="2" charset="-78"/>
                <a:ea typeface="Calibri" panose="020F0502020204030204" pitchFamily="34" charset="0"/>
                <a:cs typeface="Alexandria" pitchFamily="2" charset="-78"/>
              </a:rPr>
              <a:t>5. م</a:t>
            </a:r>
            <a:r>
              <a:rPr lang="ar-SA" b="1" u="sng" kern="0" dirty="0">
                <a:solidFill>
                  <a:srgbClr val="00B0F0"/>
                </a:solidFill>
                <a:effectLst/>
                <a:latin typeface="Alexandria" pitchFamily="2" charset="-78"/>
                <a:ea typeface="Calibri" panose="020F0502020204030204" pitchFamily="34" charset="0"/>
                <a:cs typeface="Alexandria" pitchFamily="2" charset="-78"/>
              </a:rPr>
              <a:t>راكز البحوث </a:t>
            </a:r>
            <a:r>
              <a:rPr lang="ar-SA" b="1" u="sng" kern="0" dirty="0">
                <a:solidFill>
                  <a:srgbClr val="00B0F0"/>
                </a:solidFill>
                <a:latin typeface="Alexandria" pitchFamily="2" charset="-78"/>
                <a:cs typeface="Alexandria" pitchFamily="2" charset="-78"/>
              </a:rPr>
              <a:t>العلمية</a:t>
            </a:r>
            <a:r>
              <a:rPr lang="ar-JO" b="1" u="sng" kern="0" dirty="0">
                <a:solidFill>
                  <a:srgbClr val="00B0F0"/>
                </a:solidFill>
                <a:latin typeface="Alexandria" pitchFamily="2" charset="-78"/>
                <a:cs typeface="Alexandria" pitchFamily="2" charset="-78"/>
              </a:rPr>
              <a:t> الرسمية</a:t>
            </a:r>
            <a:endParaRPr lang="en-US" b="1" u="sng" kern="0" dirty="0">
              <a:solidFill>
                <a:srgbClr val="00B0F0"/>
              </a:solidFill>
              <a:latin typeface="Alexandria" pitchFamily="2" charset="-78"/>
              <a:cs typeface="Alexandria" pitchFamily="2" charset="-78"/>
            </a:endParaRPr>
          </a:p>
          <a:p>
            <a:pPr marL="0" marR="0" algn="just" rtl="1">
              <a:lnSpc>
                <a:spcPct val="107000"/>
              </a:lnSpc>
              <a:spcBef>
                <a:spcPts val="0"/>
              </a:spcBef>
              <a:spcAft>
                <a:spcPts val="0"/>
              </a:spcAft>
            </a:pPr>
            <a:endParaRPr lang="ar-JO" kern="0" dirty="0">
              <a:solidFill>
                <a:srgbClr val="000000"/>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JO" kern="0" dirty="0">
                <a:solidFill>
                  <a:srgbClr val="000000"/>
                </a:solidFill>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وهي المؤسسات الاستشارية والبحثية الرسمية التي تهدف إلى تطوير وتحديث السياسة التعليمية </a:t>
            </a:r>
            <a:r>
              <a:rPr lang="ar-JO" kern="0" dirty="0">
                <a:solidFill>
                  <a:srgbClr val="000000"/>
                </a:solidFill>
                <a:effectLst/>
                <a:latin typeface="Alexandria" pitchFamily="2" charset="-78"/>
                <a:ea typeface="Calibri" panose="020F0502020204030204" pitchFamily="34" charset="0"/>
                <a:cs typeface="Alexandria" pitchFamily="2" charset="-78"/>
              </a:rPr>
              <a:t>المدرسية و</a:t>
            </a:r>
            <a:r>
              <a:rPr lang="ar-SA" kern="0" dirty="0">
                <a:solidFill>
                  <a:srgbClr val="000000"/>
                </a:solidFill>
                <a:effectLst/>
                <a:latin typeface="Alexandria" pitchFamily="2" charset="-78"/>
                <a:ea typeface="Calibri" panose="020F0502020204030204" pitchFamily="34" charset="0"/>
                <a:cs typeface="Alexandria" pitchFamily="2" charset="-78"/>
              </a:rPr>
              <a:t>الجامعية، إذ تقدم المشور</a:t>
            </a:r>
            <a:r>
              <a:rPr lang="ar-JO" kern="0" dirty="0">
                <a:solidFill>
                  <a:srgbClr val="000000"/>
                </a:solidFill>
                <a:effectLst/>
                <a:latin typeface="Alexandria" pitchFamily="2" charset="-78"/>
                <a:ea typeface="Calibri" panose="020F0502020204030204" pitchFamily="34" charset="0"/>
                <a:cs typeface="Alexandria" pitchFamily="2" charset="-78"/>
              </a:rPr>
              <a:t>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لصانع السياسة وتهدف إلى تزويده بالبيانات والمعلومات المساعدة على اتخاذ قرار تعليمي سليم قائم على أساس علمي من</a:t>
            </a:r>
            <a:r>
              <a:rPr lang="ar-JO" kern="100" dirty="0">
                <a:latin typeface="Alexandria" pitchFamily="2" charset="-78"/>
                <a:ea typeface="Calibri" panose="020F0502020204030204" pitchFamily="34" charset="0"/>
                <a:cs typeface="Alexandria" pitchFamily="2" charset="-78"/>
              </a:rPr>
              <a:t> </a:t>
            </a:r>
            <a:r>
              <a:rPr lang="ar-JO" kern="0" dirty="0">
                <a:solidFill>
                  <a:srgbClr val="000000"/>
                </a:solidFill>
                <a:effectLst/>
                <a:latin typeface="Alexandria" pitchFamily="2" charset="-78"/>
                <a:ea typeface="Calibri" panose="020F0502020204030204" pitchFamily="34" charset="0"/>
                <a:cs typeface="Alexandria" pitchFamily="2" charset="-78"/>
              </a:rPr>
              <a:t>(</a:t>
            </a:r>
            <a:r>
              <a:rPr lang="en-US"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البحث والدراسة</a:t>
            </a:r>
            <a:r>
              <a:rPr lang="ar-JO" kern="0" dirty="0">
                <a:solidFill>
                  <a:srgbClr val="000000"/>
                </a:solidFill>
                <a:effectLst/>
                <a:latin typeface="Alexandria" pitchFamily="2" charset="-78"/>
                <a:ea typeface="Calibri" panose="020F0502020204030204" pitchFamily="34" charset="0"/>
                <a:cs typeface="Alexandria" pitchFamily="2" charset="-78"/>
              </a:rPr>
              <a:t>)</a:t>
            </a:r>
            <a:endParaRPr lang="ar-YE" kern="0" dirty="0">
              <a:solidFill>
                <a:srgbClr val="000000"/>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7182C2D3-B588-03DF-BB52-1CF5B790F0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6460" y="4322676"/>
            <a:ext cx="3533274" cy="1119479"/>
          </a:xfrm>
          <a:prstGeom prst="rect">
            <a:avLst/>
          </a:prstGeom>
        </p:spPr>
      </p:pic>
      <p:pic>
        <p:nvPicPr>
          <p:cNvPr id="4" name="Graphic 21">
            <a:extLst>
              <a:ext uri="{FF2B5EF4-FFF2-40B4-BE49-F238E27FC236}">
                <a16:creationId xmlns:a16="http://schemas.microsoft.com/office/drawing/2014/main" id="{CF64A9D6-E639-AAC7-1D12-96777ABD9C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31275" y="260225"/>
            <a:ext cx="2591822" cy="1210204"/>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88757">
        <p14:prism isInverted="1"/>
      </p:transition>
    </mc:Choice>
    <mc:Fallback xmlns="">
      <p:transition spd="slow" advTm="88757">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4266D83-4190-596F-2F17-FECB49B2785C}"/>
              </a:ext>
            </a:extLst>
          </p:cNvPr>
          <p:cNvSpPr/>
          <p:nvPr/>
        </p:nvSpPr>
        <p:spPr>
          <a:xfrm>
            <a:off x="762198"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074574" y="6099502"/>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78090" y="1664203"/>
            <a:ext cx="10618773" cy="3784947"/>
          </a:xfrm>
          <a:prstGeom prst="rect">
            <a:avLst/>
          </a:prstGeom>
          <a:noFill/>
        </p:spPr>
        <p:txBody>
          <a:bodyPr wrap="square" rtlCol="0">
            <a:spAutoFit/>
          </a:bodyPr>
          <a:lstStyle/>
          <a:p>
            <a:pPr algn="ctr" rtl="1">
              <a:lnSpc>
                <a:spcPct val="150000"/>
              </a:lnSpc>
            </a:pPr>
            <a:r>
              <a:rPr lang="ar-SA" b="1" u="sng" kern="0" dirty="0">
                <a:solidFill>
                  <a:srgbClr val="00B0F0"/>
                </a:solidFill>
                <a:effectLst/>
                <a:latin typeface="Alexandria" pitchFamily="2" charset="-78"/>
                <a:ea typeface="Calibri" panose="020F0502020204030204" pitchFamily="34" charset="0"/>
                <a:cs typeface="Alexandria" pitchFamily="2" charset="-78"/>
              </a:rPr>
              <a:t>المؤسسات </a:t>
            </a:r>
            <a:r>
              <a:rPr lang="ar-JO" b="1" u="sng" kern="0" dirty="0">
                <a:solidFill>
                  <a:srgbClr val="00B0F0"/>
                </a:solidFill>
                <a:effectLst/>
                <a:latin typeface="Alexandria" pitchFamily="2" charset="-78"/>
                <a:ea typeface="Calibri" panose="020F0502020204030204" pitchFamily="34" charset="0"/>
                <a:cs typeface="Alexandria" pitchFamily="2" charset="-78"/>
              </a:rPr>
              <a:t>غير </a:t>
            </a:r>
            <a:r>
              <a:rPr lang="ar-SA" b="1" u="sng" kern="0" dirty="0">
                <a:solidFill>
                  <a:srgbClr val="00B0F0"/>
                </a:solidFill>
                <a:effectLst/>
                <a:latin typeface="Alexandria" pitchFamily="2" charset="-78"/>
                <a:ea typeface="Calibri" panose="020F0502020204030204" pitchFamily="34" charset="0"/>
                <a:cs typeface="Alexandria" pitchFamily="2" charset="-78"/>
              </a:rPr>
              <a:t>الرسمية </a:t>
            </a:r>
            <a:r>
              <a:rPr lang="ar-JO" b="1" u="sng" kern="0" dirty="0">
                <a:solidFill>
                  <a:srgbClr val="00B0F0"/>
                </a:solidFill>
                <a:effectLst/>
                <a:latin typeface="Alexandria" pitchFamily="2" charset="-78"/>
                <a:ea typeface="Calibri" panose="020F0502020204030204" pitchFamily="34" charset="0"/>
                <a:cs typeface="Alexandria" pitchFamily="2" charset="-78"/>
              </a:rPr>
              <a:t>المختصة </a:t>
            </a:r>
            <a:r>
              <a:rPr lang="ar-SA" b="1" u="sng" kern="0" dirty="0">
                <a:solidFill>
                  <a:srgbClr val="00B0F0"/>
                </a:solidFill>
                <a:effectLst/>
                <a:latin typeface="Alexandria" pitchFamily="2" charset="-78"/>
                <a:ea typeface="Calibri" panose="020F0502020204030204" pitchFamily="34" charset="0"/>
                <a:cs typeface="Alexandria" pitchFamily="2" charset="-78"/>
              </a:rPr>
              <a:t>في صنع السياسة التعليمية </a:t>
            </a:r>
            <a:endParaRPr lang="ar-JO" b="1" u="sng" kern="0" dirty="0">
              <a:solidFill>
                <a:srgbClr val="00B0F0"/>
              </a:solidFill>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JO" kern="0" dirty="0">
                <a:solidFill>
                  <a:srgbClr val="000000"/>
                </a:solidFill>
                <a:effectLst/>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تترابط وتتكامل في بناء السياسة التعليمية جميع التخصصات والاهتمامات، بمعنى أن وضع السياسة التعليمية ليس</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محصورا على التربويين فقط، وإنما مرتبط بجميع قطاعات وأجهزة ومؤسسات الدولة المختلفة، ومنه فإن للفواعل البيئية</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المحيطة (المؤسسات غير الرسمية) دور في رسم السياسة التعليمية، إذ لابد أن تتاح لها فرصة التعبير والإفصاح عن</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احتياجاتها في ميادين الإنتاج والخدمات التعليمية، ويجب بعد ذلك أن تتخذ هذه الحاجات سبيلها إلى المستوى التخطيطي</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الأعلى، حتى تؤخذ بعين الاعتبار عند رسم الخطة العامة التعليمية، وبهذه الطريقة تضمن احتواء الخطة القومية على معظم</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مطالبها أو بعضها أو كلها، وبالتدريج يصبح للبيئة الدور الأول في صنع السياسة التعليمية وتزويدها بأركانها</a:t>
            </a:r>
            <a:r>
              <a:rPr lang="ar-JO" kern="100" dirty="0">
                <a:latin typeface="Alexandria" pitchFamily="2" charset="-78"/>
                <a:ea typeface="Calibri" panose="020F0502020204030204" pitchFamily="34" charset="0"/>
                <a:cs typeface="Alexandria" pitchFamily="2" charset="-78"/>
              </a:rPr>
              <a:t> </a:t>
            </a:r>
            <a:r>
              <a:rPr lang="ar-SA" kern="0" dirty="0">
                <a:solidFill>
                  <a:srgbClr val="000000"/>
                </a:solidFill>
                <a:effectLst/>
                <a:latin typeface="Alexandria" pitchFamily="2" charset="-78"/>
                <a:ea typeface="Calibri" panose="020F0502020204030204" pitchFamily="34" charset="0"/>
                <a:cs typeface="Alexandria" pitchFamily="2" charset="-78"/>
              </a:rPr>
              <a:t>الأساسية من أهداف وحاجات ووسائل تنفيذ</a:t>
            </a:r>
            <a:endParaRPr lang="ar-YE" b="0" i="0" u="none" strike="noStrike" baseline="0"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43104B65-FF94-7F16-0053-70805B1A15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35312">
        <p14:prism isInverted="1"/>
      </p:transition>
    </mc:Choice>
    <mc:Fallback xmlns="">
      <p:transition spd="slow" advTm="135312">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81DB134-7FD8-150A-FF48-DBEFA1FC228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52414" y="6268541"/>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874207" y="1341651"/>
            <a:ext cx="10610378" cy="4292778"/>
          </a:xfrm>
          <a:prstGeom prst="rect">
            <a:avLst/>
          </a:prstGeom>
          <a:noFill/>
        </p:spPr>
        <p:txBody>
          <a:bodyPr wrap="square" rtlCol="0">
            <a:spAutoFit/>
          </a:bodyPr>
          <a:lstStyle/>
          <a:p>
            <a:pPr marL="0" marR="0" algn="just" rtl="1">
              <a:lnSpc>
                <a:spcPct val="150000"/>
              </a:lnSpc>
              <a:spcBef>
                <a:spcPts val="0"/>
              </a:spcBef>
              <a:spcAft>
                <a:spcPts val="0"/>
              </a:spcAft>
            </a:pPr>
            <a:r>
              <a:rPr lang="ar-JO" sz="2200" kern="0" dirty="0">
                <a:solidFill>
                  <a:srgbClr val="000000"/>
                </a:solidFill>
                <a:latin typeface="Calibri" panose="020F0502020204030204" pitchFamily="34" charset="0"/>
                <a:cs typeface="Calibri" panose="020F0502020204030204" pitchFamily="34" charset="0"/>
              </a:rPr>
              <a:t>   </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كما أن البيئة المحلية تقوم بدراسة السياسة التعليمية ودراسة أهدافها العامة وتخطيطها التعليمي</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كي ترى ما يمكن أن يطبق منها وما ينبغي استبعاده أو تعديله، ولكي تتمكن كذلك من التفكير في أنسب الطرق الملائمة</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لتطبيقها، وأنسب الأوقات للتنفيذ وأفضل التكاليف التي تناسبها، بالإضافة إلى تمكينها من أن تضع لنفسها معدلات للأداء</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تحدد بموجبها ما تحتاجه من قوى بشرية عاملة</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وإذا تم التسليم بأن البيئة المحلية تحتوي على فواعل سياسية</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وهي الأحزاب السياسية ومنظمات المجتمع المدني ومؤسسات الرأي العام، فإن لها دور كبير في توجيه السياسة التعليمية</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نحو مطالبها باعتبارها تسعى للتأثير أو الحصول على السلطة السياسية، وعليه نجد أن التخطيط للسياسة التعليمية يسري في اتجاهين متوازين وهما: الاتجاه الصاعد من البيئة إلى القمة والاتجاه النازل من القمة إلى القاعدة، وفي كلا</a:t>
            </a:r>
            <a:r>
              <a:rPr lang="ar-JO" kern="0" dirty="0">
                <a:solidFill>
                  <a:srgbClr val="000000"/>
                </a:solidFill>
                <a:latin typeface="Alexandria" pitchFamily="2" charset="-78"/>
                <a:cs typeface="Alexandria" pitchFamily="2" charset="-78"/>
              </a:rPr>
              <a:t> ا</a:t>
            </a:r>
            <a:r>
              <a:rPr lang="ar-SA" kern="0" dirty="0">
                <a:solidFill>
                  <a:srgbClr val="000000"/>
                </a:solidFill>
                <a:latin typeface="Alexandria" pitchFamily="2" charset="-78"/>
                <a:cs typeface="Alexandria" pitchFamily="2" charset="-78"/>
              </a:rPr>
              <a:t>لاتجاهين تجرى مشاورات وبحوث ودراسات مقارنة وعمليات للمفاضلة والتنسيق، حتى نصل في النهاية إى أن هذه</a:t>
            </a:r>
            <a:r>
              <a:rPr lang="ar-JO" kern="0" dirty="0">
                <a:solidFill>
                  <a:srgbClr val="000000"/>
                </a:solidFill>
                <a:latin typeface="Alexandria" pitchFamily="2" charset="-78"/>
                <a:cs typeface="Alexandria" pitchFamily="2" charset="-78"/>
              </a:rPr>
              <a:t> ا</a:t>
            </a:r>
            <a:r>
              <a:rPr lang="ar-SA" kern="0" dirty="0">
                <a:solidFill>
                  <a:srgbClr val="000000"/>
                </a:solidFill>
                <a:latin typeface="Alexandria" pitchFamily="2" charset="-78"/>
                <a:cs typeface="Alexandria" pitchFamily="2" charset="-78"/>
              </a:rPr>
              <a:t>لسياسة التعليمية </a:t>
            </a:r>
            <a:endParaRPr lang="en-US" sz="1400" kern="100" dirty="0">
              <a:effectLst/>
              <a:latin typeface="Alexandria" pitchFamily="2" charset="-78"/>
              <a:ea typeface="Calibri" panose="020F0502020204030204" pitchFamily="34" charset="0"/>
              <a:cs typeface="Alexandria" pitchFamily="2" charset="-78"/>
            </a:endParaRPr>
          </a:p>
        </p:txBody>
      </p:sp>
      <p:pic>
        <p:nvPicPr>
          <p:cNvPr id="3" name="Graphic 21">
            <a:extLst>
              <a:ext uri="{FF2B5EF4-FFF2-40B4-BE49-F238E27FC236}">
                <a16:creationId xmlns:a16="http://schemas.microsoft.com/office/drawing/2014/main" id="{0CB2A081-982A-7072-5E18-150D01A86D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69956">
        <p14:prism isInverted="1"/>
      </p:transition>
    </mc:Choice>
    <mc:Fallback xmlns="">
      <p:transition spd="slow" advTm="169956">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7B11777-C9D5-B651-C35A-4906EF9404C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97668" y="627795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757298" y="1394794"/>
            <a:ext cx="10677403" cy="4482702"/>
          </a:xfrm>
          <a:prstGeom prst="rect">
            <a:avLst/>
          </a:prstGeom>
          <a:noFill/>
        </p:spPr>
        <p:txBody>
          <a:bodyPr wrap="square" rtlCol="0">
            <a:spAutoFit/>
          </a:bodyPr>
          <a:lstStyle/>
          <a:p>
            <a:pPr marL="0" marR="0" algn="just" rtl="1">
              <a:lnSpc>
                <a:spcPct val="150000"/>
              </a:lnSpc>
              <a:spcBef>
                <a:spcPts val="0"/>
              </a:spcBef>
              <a:spcAft>
                <a:spcPts val="0"/>
              </a:spcAft>
            </a:pPr>
            <a:r>
              <a:rPr lang="ar-SA" sz="1600" kern="0" dirty="0">
                <a:solidFill>
                  <a:srgbClr val="000000"/>
                </a:solidFill>
                <a:latin typeface="Alexandria" pitchFamily="2" charset="-78"/>
                <a:cs typeface="Alexandria" pitchFamily="2" charset="-78"/>
              </a:rPr>
              <a:t>ويمكن </a:t>
            </a:r>
            <a:r>
              <a:rPr lang="ar-JO" sz="1600" kern="0" dirty="0">
                <a:solidFill>
                  <a:srgbClr val="000000"/>
                </a:solidFill>
                <a:latin typeface="Alexandria" pitchFamily="2" charset="-78"/>
                <a:cs typeface="Alexandria" pitchFamily="2" charset="-78"/>
              </a:rPr>
              <a:t>إجمال المؤسسات </a:t>
            </a:r>
            <a:r>
              <a:rPr lang="ar-SA" sz="1600" kern="0" dirty="0">
                <a:solidFill>
                  <a:srgbClr val="000000"/>
                </a:solidFill>
                <a:latin typeface="Alexandria" pitchFamily="2" charset="-78"/>
                <a:cs typeface="Alexandria" pitchFamily="2" charset="-78"/>
              </a:rPr>
              <a:t>غير الرسمية المساهمة في صنع السياسة التعليمية في الآتي</a:t>
            </a:r>
            <a:r>
              <a:rPr lang="en-US" sz="1600" kern="0" dirty="0">
                <a:solidFill>
                  <a:srgbClr val="000000"/>
                </a:solidFill>
                <a:latin typeface="Alexandria" pitchFamily="2" charset="-78"/>
                <a:cs typeface="Alexandria" pitchFamily="2" charset="-78"/>
              </a:rPr>
              <a:t>:</a:t>
            </a:r>
          </a:p>
          <a:p>
            <a:pPr marL="0" marR="0" algn="just" rtl="1">
              <a:lnSpc>
                <a:spcPct val="150000"/>
              </a:lnSpc>
              <a:spcBef>
                <a:spcPts val="0"/>
              </a:spcBef>
              <a:spcAft>
                <a:spcPts val="0"/>
              </a:spcAft>
            </a:pPr>
            <a:r>
              <a:rPr lang="ar-JO" sz="1600" kern="0" dirty="0">
                <a:solidFill>
                  <a:srgbClr val="000000"/>
                </a:solidFill>
                <a:latin typeface="Alexandria" pitchFamily="2" charset="-78"/>
                <a:cs typeface="Alexandria" pitchFamily="2" charset="-78"/>
              </a:rPr>
              <a:t>1- </a:t>
            </a:r>
            <a:r>
              <a:rPr lang="ar-SA" sz="1600" b="1" u="sng" kern="0" dirty="0">
                <a:solidFill>
                  <a:srgbClr val="000000"/>
                </a:solidFill>
                <a:latin typeface="Alexandria" pitchFamily="2" charset="-78"/>
                <a:cs typeface="Alexandria" pitchFamily="2" charset="-78"/>
              </a:rPr>
              <a:t>تمثل الأحزاب السياسية </a:t>
            </a:r>
            <a:r>
              <a:rPr lang="ar-SA" sz="1600" kern="0" dirty="0">
                <a:solidFill>
                  <a:srgbClr val="000000"/>
                </a:solidFill>
                <a:latin typeface="Alexandria" pitchFamily="2" charset="-78"/>
                <a:cs typeface="Alexandria" pitchFamily="2" charset="-78"/>
              </a:rPr>
              <a:t>همزة الوصل بين المجتمع والنظام السياسي الحاكم من خلال رفع مطالب المواطنين</a:t>
            </a:r>
            <a:endParaRPr lang="en-US" sz="1600" kern="0" dirty="0">
              <a:solidFill>
                <a:srgbClr val="000000"/>
              </a:solidFill>
              <a:latin typeface="Alexandria" pitchFamily="2" charset="-78"/>
              <a:cs typeface="Alexandria" pitchFamily="2" charset="-78"/>
            </a:endParaRPr>
          </a:p>
          <a:p>
            <a:pPr marL="0" marR="0" algn="just" rtl="1">
              <a:lnSpc>
                <a:spcPct val="150000"/>
              </a:lnSpc>
              <a:spcBef>
                <a:spcPts val="0"/>
              </a:spcBef>
              <a:spcAft>
                <a:spcPts val="0"/>
              </a:spcAft>
            </a:pPr>
            <a:r>
              <a:rPr lang="ar-SA" sz="1600" kern="0" dirty="0">
                <a:solidFill>
                  <a:srgbClr val="000000"/>
                </a:solidFill>
                <a:latin typeface="Alexandria" pitchFamily="2" charset="-78"/>
                <a:cs typeface="Alexandria" pitchFamily="2" charset="-78"/>
              </a:rPr>
              <a:t>وتمثيلهم أمام السلطة والتأثير في السياسات العامة، لذا يرتبط دور الأحزاب السياسية بالسياسة التعليمية الجامعية في ثلاثة</a:t>
            </a:r>
            <a:r>
              <a:rPr lang="ar-JO" sz="1600" kern="0" dirty="0">
                <a:solidFill>
                  <a:srgbClr val="000000"/>
                </a:solidFill>
                <a:latin typeface="Alexandria" pitchFamily="2" charset="-78"/>
                <a:cs typeface="Alexandria" pitchFamily="2" charset="-78"/>
              </a:rPr>
              <a:t> </a:t>
            </a:r>
            <a:r>
              <a:rPr lang="ar-SA" sz="1600" kern="0" dirty="0">
                <a:solidFill>
                  <a:srgbClr val="000000"/>
                </a:solidFill>
                <a:latin typeface="Alexandria" pitchFamily="2" charset="-78"/>
                <a:cs typeface="Alexandria" pitchFamily="2" charset="-78"/>
              </a:rPr>
              <a:t>مستويات وهي إعداد السياسة وتنفيذها وتقييمها، إذ تسعى الأحزاب بالدرجة الأولى إلى التأثير على عملية الإعداد أولا</a:t>
            </a:r>
            <a:r>
              <a:rPr lang="ar-JO" sz="1600" kern="0" dirty="0">
                <a:solidFill>
                  <a:srgbClr val="000000"/>
                </a:solidFill>
                <a:latin typeface="Alexandria" pitchFamily="2" charset="-78"/>
                <a:cs typeface="Alexandria" pitchFamily="2" charset="-78"/>
              </a:rPr>
              <a:t> </a:t>
            </a:r>
            <a:r>
              <a:rPr lang="ar-SA" sz="1600" kern="0" dirty="0">
                <a:solidFill>
                  <a:srgbClr val="000000"/>
                </a:solidFill>
                <a:latin typeface="Alexandria" pitchFamily="2" charset="-78"/>
                <a:cs typeface="Alexandria" pitchFamily="2" charset="-78"/>
              </a:rPr>
              <a:t>باعتبارها القاعدة الأساسية للسلطة التشريعية، وهنا يبرز دور الأحزاب في هذه المرحلة من خلال سيطرتها –خاصة الحزب</a:t>
            </a:r>
            <a:r>
              <a:rPr lang="ar-JO" sz="1600" kern="0" dirty="0">
                <a:solidFill>
                  <a:srgbClr val="000000"/>
                </a:solidFill>
                <a:latin typeface="Alexandria" pitchFamily="2" charset="-78"/>
                <a:cs typeface="Alexandria" pitchFamily="2" charset="-78"/>
              </a:rPr>
              <a:t> </a:t>
            </a:r>
            <a:r>
              <a:rPr lang="ar-SA" sz="1600" kern="0" dirty="0">
                <a:solidFill>
                  <a:srgbClr val="000000"/>
                </a:solidFill>
                <a:latin typeface="Alexandria" pitchFamily="2" charset="-78"/>
                <a:cs typeface="Alexandria" pitchFamily="2" charset="-78"/>
              </a:rPr>
              <a:t>الحاكم - على السلطة التشريعية وبالتالي على ما يصدر من قوانين وتشريعات تعليمية، وكذا إقرار وتشريع السياسة التعليمية</a:t>
            </a:r>
            <a:r>
              <a:rPr lang="en-US" sz="1600" kern="0" dirty="0">
                <a:solidFill>
                  <a:srgbClr val="000000"/>
                </a:solidFill>
                <a:latin typeface="Alexandria" pitchFamily="2" charset="-78"/>
                <a:cs typeface="Alexandria" pitchFamily="2" charset="-78"/>
              </a:rPr>
              <a:t>.</a:t>
            </a:r>
          </a:p>
          <a:p>
            <a:pPr marL="0" marR="0" algn="just" rtl="1">
              <a:lnSpc>
                <a:spcPct val="150000"/>
              </a:lnSpc>
              <a:spcBef>
                <a:spcPts val="0"/>
              </a:spcBef>
              <a:spcAft>
                <a:spcPts val="0"/>
              </a:spcAft>
            </a:pPr>
            <a:r>
              <a:rPr lang="ar-SA" sz="1600" kern="0" dirty="0">
                <a:solidFill>
                  <a:srgbClr val="000000"/>
                </a:solidFill>
                <a:latin typeface="Alexandria" pitchFamily="2" charset="-78"/>
                <a:cs typeface="Alexandria" pitchFamily="2" charset="-78"/>
              </a:rPr>
              <a:t>ويعد الانتماء الحزبي مؤشرا هاما لتحديد مواقف المشرعين وخياراتهم المفضلة عند الإدلاء بأصواتهم في القضايا المعروضة</a:t>
            </a:r>
            <a:r>
              <a:rPr lang="ar-JO" sz="1600" kern="0" dirty="0">
                <a:solidFill>
                  <a:srgbClr val="000000"/>
                </a:solidFill>
                <a:latin typeface="Alexandria" pitchFamily="2" charset="-78"/>
                <a:cs typeface="Alexandria" pitchFamily="2" charset="-78"/>
              </a:rPr>
              <a:t> </a:t>
            </a:r>
            <a:r>
              <a:rPr lang="ar-SA" sz="1600" kern="0" dirty="0">
                <a:solidFill>
                  <a:srgbClr val="000000"/>
                </a:solidFill>
                <a:latin typeface="Alexandria" pitchFamily="2" charset="-78"/>
                <a:cs typeface="Alexandria" pitchFamily="2" charset="-78"/>
              </a:rPr>
              <a:t>للنقاش، لذا فإن الانتماءات الحزبية تؤثر على أصحابها وفقا لنوع وأهمية موضوعات القضايا المعروضة في السياسة التعليمية</a:t>
            </a:r>
            <a:r>
              <a:rPr lang="en-US" sz="1600" kern="0" dirty="0">
                <a:solidFill>
                  <a:srgbClr val="000000"/>
                </a:solidFill>
                <a:latin typeface="Alexandria" pitchFamily="2" charset="-78"/>
                <a:cs typeface="Alexandria" pitchFamily="2" charset="-78"/>
              </a:rPr>
              <a:t>.</a:t>
            </a:r>
          </a:p>
          <a:p>
            <a:pPr marL="0" marR="0" algn="just" rtl="1">
              <a:lnSpc>
                <a:spcPct val="150000"/>
              </a:lnSpc>
              <a:spcBef>
                <a:spcPts val="0"/>
              </a:spcBef>
              <a:spcAft>
                <a:spcPts val="0"/>
              </a:spcAft>
            </a:pPr>
            <a:r>
              <a:rPr lang="ar-SA" sz="1600" kern="0" dirty="0">
                <a:solidFill>
                  <a:srgbClr val="000000"/>
                </a:solidFill>
                <a:latin typeface="Alexandria" pitchFamily="2" charset="-78"/>
                <a:cs typeface="Alexandria" pitchFamily="2" charset="-78"/>
              </a:rPr>
              <a:t>أما عملية تنفيذ السياسة التعليمية فإن الأحزاب السياسية تركز في معظم النظم الديمقراطية على صياغة السياسة لا إدارتها</a:t>
            </a:r>
            <a:r>
              <a:rPr lang="ar-JO" sz="1600" kern="0" dirty="0">
                <a:solidFill>
                  <a:srgbClr val="000000"/>
                </a:solidFill>
                <a:latin typeface="Alexandria" pitchFamily="2" charset="-78"/>
                <a:cs typeface="Alexandria" pitchFamily="2" charset="-78"/>
              </a:rPr>
              <a:t> وتنفيذها.</a:t>
            </a:r>
            <a:endParaRPr lang="en-US" sz="1600" kern="0" dirty="0">
              <a:solidFill>
                <a:srgbClr val="000000"/>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7F41219F-403A-9FFC-BA5C-DA4BB681AA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151171">
        <p14:prism isInverted="1"/>
      </p:transition>
    </mc:Choice>
    <mc:Fallback xmlns="">
      <p:transition spd="slow" advTm="151171">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6F9C7D2-B620-2DE4-80F4-4A6B94CB5AB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389397" y="6257051"/>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09797" y="1683935"/>
            <a:ext cx="10572405" cy="3763403"/>
          </a:xfrm>
          <a:prstGeom prst="rect">
            <a:avLst/>
          </a:prstGeom>
          <a:noFill/>
        </p:spPr>
        <p:txBody>
          <a:bodyPr wrap="square" rtlCol="0">
            <a:spAutoFit/>
          </a:bodyPr>
          <a:lstStyle/>
          <a:p>
            <a:pPr marL="0" marR="0" algn="just" rtl="1">
              <a:lnSpc>
                <a:spcPct val="107000"/>
              </a:lnSpc>
              <a:spcBef>
                <a:spcPts val="0"/>
              </a:spcBef>
              <a:spcAft>
                <a:spcPts val="0"/>
              </a:spcAft>
            </a:pPr>
            <a:r>
              <a:rPr lang="ar-JO" b="1" u="sng" kern="0" dirty="0">
                <a:solidFill>
                  <a:srgbClr val="000000"/>
                </a:solidFill>
                <a:latin typeface="Alexandria" pitchFamily="2" charset="-78"/>
                <a:cs typeface="Alexandria" pitchFamily="2" charset="-78"/>
              </a:rPr>
              <a:t> 2.</a:t>
            </a:r>
            <a:r>
              <a:rPr lang="en-US" b="1" u="sng" kern="0" dirty="0">
                <a:solidFill>
                  <a:srgbClr val="000000"/>
                </a:solidFill>
                <a:latin typeface="Alexandria" pitchFamily="2" charset="-78"/>
                <a:cs typeface="Alexandria" pitchFamily="2" charset="-78"/>
              </a:rPr>
              <a:t> </a:t>
            </a:r>
            <a:r>
              <a:rPr lang="ar-SA" b="1" u="sng" kern="0" dirty="0">
                <a:solidFill>
                  <a:srgbClr val="000000"/>
                </a:solidFill>
                <a:effectLst/>
                <a:latin typeface="Alexandria" pitchFamily="2" charset="-78"/>
                <a:ea typeface="Calibri" panose="020F0502020204030204" pitchFamily="34" charset="0"/>
                <a:cs typeface="Alexandria" pitchFamily="2" charset="-78"/>
              </a:rPr>
              <a:t>جماعات المصالح والنقابات المهنية</a:t>
            </a:r>
            <a:r>
              <a:rPr lang="en-US" b="1" u="sng" kern="0" dirty="0">
                <a:solidFill>
                  <a:srgbClr val="000000"/>
                </a:solidFill>
                <a:effectLst/>
                <a:latin typeface="Alexandria" pitchFamily="2" charset="-78"/>
                <a:ea typeface="Calibri" panose="020F0502020204030204" pitchFamily="34" charset="0"/>
                <a:cs typeface="Alexandria" pitchFamily="2" charset="-78"/>
              </a:rPr>
              <a:t>:</a:t>
            </a:r>
            <a:endParaRPr lang="en-US" b="1" u="sng" kern="100" dirty="0">
              <a:effectLst/>
              <a:latin typeface="Alexandria" pitchFamily="2" charset="-78"/>
              <a:ea typeface="Calibri" panose="020F0502020204030204" pitchFamily="34" charset="0"/>
              <a:cs typeface="Alexandria" pitchFamily="2" charset="-78"/>
            </a:endParaRPr>
          </a:p>
          <a:p>
            <a:pPr marL="0" marR="0" algn="just" rtl="1">
              <a:lnSpc>
                <a:spcPct val="200000"/>
              </a:lnSpc>
              <a:spcBef>
                <a:spcPts val="0"/>
              </a:spcBef>
              <a:spcAft>
                <a:spcPts val="0"/>
              </a:spcAft>
            </a:pPr>
            <a:r>
              <a:rPr lang="ar-SA" sz="1600" kern="0" dirty="0">
                <a:solidFill>
                  <a:srgbClr val="000000"/>
                </a:solidFill>
                <a:effectLst/>
                <a:latin typeface="Alexandria" pitchFamily="2" charset="-78"/>
                <a:ea typeface="Calibri" panose="020F0502020204030204" pitchFamily="34" charset="0"/>
                <a:cs typeface="Alexandria" pitchFamily="2" charset="-78"/>
              </a:rPr>
              <a:t>تعد جماعات المصالح اتحادات أو جمعيات تطوعية تتكون من أشخاص ذوي صفة اجتماعية معينة، وتتم العضوية</a:t>
            </a:r>
            <a:r>
              <a:rPr lang="ar-JO" sz="1600" kern="100" dirty="0">
                <a:latin typeface="Alexandria" pitchFamily="2" charset="-78"/>
                <a:ea typeface="Calibri" panose="020F0502020204030204" pitchFamily="34" charset="0"/>
                <a:cs typeface="Alexandria" pitchFamily="2" charset="-78"/>
              </a:rPr>
              <a:t> </a:t>
            </a:r>
            <a:r>
              <a:rPr lang="ar-SA" sz="1600" kern="0" dirty="0">
                <a:solidFill>
                  <a:srgbClr val="000000"/>
                </a:solidFill>
                <a:effectLst/>
                <a:latin typeface="Alexandria" pitchFamily="2" charset="-78"/>
                <a:ea typeface="Calibri" panose="020F0502020204030204" pitchFamily="34" charset="0"/>
                <a:cs typeface="Alexandria" pitchFamily="2" charset="-78"/>
              </a:rPr>
              <a:t>بها سواء من هؤلاء الذين قد يشغلون مواقع رسمية أو غير رسمية من المدعمين لها، وهي قد تكون </a:t>
            </a:r>
            <a:r>
              <a:rPr lang="ar-SA" sz="1600" kern="0" dirty="0">
                <a:solidFill>
                  <a:srgbClr val="000000"/>
                </a:solidFill>
                <a:latin typeface="Alexandria" pitchFamily="2" charset="-78"/>
                <a:cs typeface="Alexandria" pitchFamily="2" charset="-78"/>
              </a:rPr>
              <a:t>جماعات مهنية كالنقابات</a:t>
            </a:r>
            <a:r>
              <a:rPr lang="ar-JO" sz="1600" kern="0" dirty="0">
                <a:solidFill>
                  <a:srgbClr val="000000"/>
                </a:solidFill>
                <a:latin typeface="Alexandria" pitchFamily="2" charset="-78"/>
                <a:cs typeface="Alexandria" pitchFamily="2" charset="-78"/>
              </a:rPr>
              <a:t> </a:t>
            </a:r>
            <a:r>
              <a:rPr lang="ar-SA" sz="1600" kern="0" dirty="0">
                <a:solidFill>
                  <a:srgbClr val="000000"/>
                </a:solidFill>
                <a:latin typeface="Alexandria" pitchFamily="2" charset="-78"/>
                <a:cs typeface="Alexandria" pitchFamily="2" charset="-78"/>
              </a:rPr>
              <a:t>المهنية، أو عمالية كالاتحادات العمالية، أو اجتماعية وثقافية وتربوية</a:t>
            </a:r>
            <a:r>
              <a:rPr lang="ar-JO" sz="1600" kern="0" dirty="0">
                <a:solidFill>
                  <a:srgbClr val="000000"/>
                </a:solidFill>
                <a:latin typeface="Alexandria" pitchFamily="2" charset="-78"/>
                <a:cs typeface="Alexandria" pitchFamily="2" charset="-78"/>
              </a:rPr>
              <a:t>.</a:t>
            </a:r>
          </a:p>
          <a:p>
            <a:pPr marL="0" marR="0" algn="just" rtl="1">
              <a:lnSpc>
                <a:spcPct val="200000"/>
              </a:lnSpc>
              <a:spcBef>
                <a:spcPts val="0"/>
              </a:spcBef>
              <a:spcAft>
                <a:spcPts val="0"/>
              </a:spcAft>
            </a:pPr>
            <a:r>
              <a:rPr lang="ar-SA" sz="1600" kern="0" dirty="0">
                <a:solidFill>
                  <a:srgbClr val="000000"/>
                </a:solidFill>
                <a:latin typeface="Alexandria" pitchFamily="2" charset="-78"/>
                <a:cs typeface="Alexandria" pitchFamily="2" charset="-78"/>
              </a:rPr>
              <a:t>إذ</a:t>
            </a:r>
            <a:r>
              <a:rPr lang="ar-JO" sz="1600" kern="0" dirty="0">
                <a:solidFill>
                  <a:srgbClr val="000000"/>
                </a:solidFill>
                <a:latin typeface="Alexandria" pitchFamily="2" charset="-78"/>
                <a:cs typeface="Alexandria" pitchFamily="2" charset="-78"/>
              </a:rPr>
              <a:t>ًا</a:t>
            </a:r>
            <a:r>
              <a:rPr lang="ar-SA" sz="1600" kern="0" dirty="0">
                <a:solidFill>
                  <a:srgbClr val="000000"/>
                </a:solidFill>
                <a:latin typeface="Alexandria" pitchFamily="2" charset="-78"/>
                <a:cs typeface="Alexandria" pitchFamily="2" charset="-78"/>
              </a:rPr>
              <a:t> هي جماعة أو فئة لها مصالح أو توجهات مشتركة، ويغلب أن يكون لهذه الجماعة عمل أو مهنة واحدة، تسعى إلى</a:t>
            </a:r>
            <a:r>
              <a:rPr lang="ar-JO" sz="1600" kern="0" dirty="0">
                <a:solidFill>
                  <a:srgbClr val="000000"/>
                </a:solidFill>
                <a:latin typeface="Alexandria" pitchFamily="2" charset="-78"/>
                <a:cs typeface="Alexandria" pitchFamily="2" charset="-78"/>
              </a:rPr>
              <a:t> </a:t>
            </a:r>
            <a:r>
              <a:rPr lang="ar-SA" sz="1600" kern="0" dirty="0">
                <a:solidFill>
                  <a:srgbClr val="000000"/>
                </a:solidFill>
                <a:latin typeface="Alexandria" pitchFamily="2" charset="-78"/>
                <a:cs typeface="Alexandria" pitchFamily="2" charset="-78"/>
              </a:rPr>
              <a:t>التأثير في السياسات العامة حفاظا على مصالحها أو تأكيدا لتوجهاتها</a:t>
            </a:r>
            <a:r>
              <a:rPr lang="ar-JO" sz="1600" kern="0" dirty="0">
                <a:solidFill>
                  <a:srgbClr val="000000"/>
                </a:solidFill>
                <a:latin typeface="Alexandria" pitchFamily="2" charset="-78"/>
                <a:cs typeface="Alexandria" pitchFamily="2" charset="-78"/>
              </a:rPr>
              <a:t>، وت</a:t>
            </a:r>
            <a:r>
              <a:rPr lang="ar-SA" sz="1600" kern="0" dirty="0">
                <a:solidFill>
                  <a:srgbClr val="000000"/>
                </a:solidFill>
                <a:latin typeface="Alexandria" pitchFamily="2" charset="-78"/>
                <a:cs typeface="Alexandria" pitchFamily="2" charset="-78"/>
              </a:rPr>
              <a:t>عد الوظيفة الأساسية لجماعات المصالح هي</a:t>
            </a:r>
            <a:r>
              <a:rPr lang="ar-JO" sz="1600" kern="0" dirty="0">
                <a:solidFill>
                  <a:srgbClr val="000000"/>
                </a:solidFill>
                <a:latin typeface="Alexandria" pitchFamily="2" charset="-78"/>
                <a:cs typeface="Alexandria" pitchFamily="2" charset="-78"/>
              </a:rPr>
              <a:t> </a:t>
            </a:r>
            <a:r>
              <a:rPr lang="ar-SA" sz="1600" kern="0" dirty="0">
                <a:solidFill>
                  <a:srgbClr val="000000"/>
                </a:solidFill>
                <a:latin typeface="Alexandria" pitchFamily="2" charset="-78"/>
                <a:cs typeface="Alexandria" pitchFamily="2" charset="-78"/>
              </a:rPr>
              <a:t>التأثير على عملية صنع السياسات العامة كالسياسة التعليمية الجامعية، بما يتفق مع مصالحها، وهذا التأثير قد يأخذ شكلا</a:t>
            </a:r>
            <a:r>
              <a:rPr lang="ar-JO" sz="1600" kern="0" dirty="0">
                <a:solidFill>
                  <a:srgbClr val="000000"/>
                </a:solidFill>
                <a:latin typeface="Alexandria" pitchFamily="2" charset="-78"/>
                <a:cs typeface="Alexandria" pitchFamily="2" charset="-78"/>
              </a:rPr>
              <a:t> إ</a:t>
            </a:r>
            <a:r>
              <a:rPr lang="ar-SA" sz="1600" kern="0" dirty="0">
                <a:solidFill>
                  <a:srgbClr val="000000"/>
                </a:solidFill>
                <a:latin typeface="Alexandria" pitchFamily="2" charset="-78"/>
                <a:cs typeface="Alexandria" pitchFamily="2" charset="-78"/>
              </a:rPr>
              <a:t>يجابيا للدفع نحو سياسات تؤيد مصالحها، وقد يأخذ شكلا سلبي</a:t>
            </a:r>
            <a:r>
              <a:rPr lang="ar-JO" sz="1600" kern="0" dirty="0">
                <a:solidFill>
                  <a:srgbClr val="000000"/>
                </a:solidFill>
                <a:latin typeface="Alexandria" pitchFamily="2" charset="-78"/>
                <a:cs typeface="Alexandria" pitchFamily="2" charset="-78"/>
              </a:rPr>
              <a:t>ً</a:t>
            </a:r>
            <a:r>
              <a:rPr lang="ar-SA" sz="1600" kern="0" dirty="0">
                <a:solidFill>
                  <a:srgbClr val="000000"/>
                </a:solidFill>
                <a:latin typeface="Alexandria" pitchFamily="2" charset="-78"/>
                <a:cs typeface="Alexandria" pitchFamily="2" charset="-78"/>
              </a:rPr>
              <a:t>ا لمنع سياسات لا تتفق مع مصالحه</a:t>
            </a:r>
            <a:r>
              <a:rPr lang="ar-JO" sz="1600" kern="0" dirty="0">
                <a:solidFill>
                  <a:srgbClr val="000000"/>
                </a:solidFill>
                <a:latin typeface="Alexandria" pitchFamily="2" charset="-78"/>
                <a:cs typeface="Alexandria" pitchFamily="2" charset="-78"/>
              </a:rPr>
              <a:t>ا.</a:t>
            </a:r>
            <a:endParaRPr lang="en-US" sz="1600" kern="0" dirty="0">
              <a:solidFill>
                <a:srgbClr val="00000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40F314A6-A8A2-BD23-7E51-4F0A5F3957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22888">
        <p14:prism isInverted="1"/>
      </p:transition>
    </mc:Choice>
    <mc:Fallback xmlns="">
      <p:transition spd="slow" advTm="122888">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F32D1AE-3B41-EA01-354D-B8223AFDBF6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53422" y="5794212"/>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842714" y="1475762"/>
            <a:ext cx="10454185" cy="3784947"/>
          </a:xfrm>
          <a:prstGeom prst="rect">
            <a:avLst/>
          </a:prstGeom>
          <a:noFill/>
        </p:spPr>
        <p:txBody>
          <a:bodyPr wrap="square" rtlCol="0">
            <a:spAutoFit/>
          </a:bodyPr>
          <a:lstStyle/>
          <a:p>
            <a:pPr algn="just" rtl="1">
              <a:lnSpc>
                <a:spcPct val="150000"/>
              </a:lnSpc>
            </a:pPr>
            <a:r>
              <a:rPr lang="ar-JO" b="1" u="sng" kern="0" dirty="0">
                <a:solidFill>
                  <a:srgbClr val="000000"/>
                </a:solidFill>
                <a:latin typeface="Alexandria" pitchFamily="2" charset="-78"/>
                <a:cs typeface="Alexandria" pitchFamily="2" charset="-78"/>
              </a:rPr>
              <a:t>3. </a:t>
            </a:r>
            <a:r>
              <a:rPr lang="ar-SA" b="1" u="sng" kern="0" dirty="0">
                <a:solidFill>
                  <a:srgbClr val="000000"/>
                </a:solidFill>
                <a:latin typeface="Alexandria" pitchFamily="2" charset="-78"/>
                <a:cs typeface="Alexandria" pitchFamily="2" charset="-78"/>
              </a:rPr>
              <a:t>وسائل الإعلام والرأي العام</a:t>
            </a:r>
            <a:r>
              <a:rPr lang="en-US" b="1" u="sng" kern="0" dirty="0">
                <a:solidFill>
                  <a:srgbClr val="000000"/>
                </a:solidFill>
                <a:latin typeface="Alexandria" pitchFamily="2" charset="-78"/>
                <a:cs typeface="Alexandria" pitchFamily="2" charset="-78"/>
              </a:rPr>
              <a:t>:</a:t>
            </a:r>
          </a:p>
          <a:p>
            <a:pPr marL="0" marR="0" algn="just" rtl="1">
              <a:lnSpc>
                <a:spcPct val="150000"/>
              </a:lnSpc>
              <a:spcBef>
                <a:spcPts val="0"/>
              </a:spcBef>
              <a:spcAft>
                <a:spcPts val="0"/>
              </a:spcAft>
            </a:pPr>
            <a:endParaRPr lang="ar-JO" kern="0" dirty="0">
              <a:solidFill>
                <a:srgbClr val="000000"/>
              </a:solidFill>
              <a:latin typeface="Alexandria" pitchFamily="2" charset="-78"/>
              <a:cs typeface="Alexandria" pitchFamily="2" charset="-78"/>
            </a:endParaRPr>
          </a:p>
          <a:p>
            <a:pPr marL="0" marR="0" algn="just" rtl="1">
              <a:lnSpc>
                <a:spcPct val="150000"/>
              </a:lnSpc>
              <a:spcBef>
                <a:spcPts val="0"/>
              </a:spcBef>
              <a:spcAft>
                <a:spcPts val="0"/>
              </a:spcAft>
            </a:pP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تزود وسائل الإعلام صانع السياسات عموما بالمعلومات والحقائق اللازمة، كما تساهم في معرفة اتجاهات الرأي</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العام مما يساعد على صنع القرار المناسب، أو وضع البدائل التي تحقق الأهداف القومية للجماهير، وهي تعد ذات أهمية</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بالغة للسلطة وللمؤسسات الحاكمة، فهي تعد همزة الوصل بين المجتمع وصانعي السياسات ففي المجال التعليمي مثلا</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تساهم في تغطية القضايا التعليمية وما يرتبط بها من معلومات وحقائق يتم نقلها إلى صانعي السياسة التعليمية كما تعد أداة</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لنقل القرارات والسياسات التي تتخذها الجهات المسؤولة ونشرها وتحليلها للمواطن، وعليه فهي تساهم في تكوين وتثقيف</a:t>
            </a:r>
            <a:r>
              <a:rPr lang="ar-JO" kern="0" dirty="0">
                <a:solidFill>
                  <a:srgbClr val="000000"/>
                </a:solidFill>
                <a:latin typeface="Alexandria" pitchFamily="2" charset="-78"/>
                <a:cs typeface="Alexandria" pitchFamily="2" charset="-78"/>
              </a:rPr>
              <a:t> </a:t>
            </a:r>
            <a:r>
              <a:rPr lang="ar-SA" kern="0" dirty="0">
                <a:solidFill>
                  <a:srgbClr val="000000"/>
                </a:solidFill>
                <a:latin typeface="Alexandria" pitchFamily="2" charset="-78"/>
                <a:cs typeface="Alexandria" pitchFamily="2" charset="-78"/>
              </a:rPr>
              <a:t>الرأي العام حول القضايا العامة وخاصة التعليمية</a:t>
            </a:r>
            <a:r>
              <a:rPr lang="en-US" kern="0" dirty="0">
                <a:solidFill>
                  <a:srgbClr val="000000"/>
                </a:solidFill>
                <a:latin typeface="Alexandria" pitchFamily="2" charset="-78"/>
                <a:cs typeface="Alexandria" pitchFamily="2" charset="-78"/>
              </a:rPr>
              <a:t>.</a:t>
            </a:r>
          </a:p>
        </p:txBody>
      </p:sp>
      <p:pic>
        <p:nvPicPr>
          <p:cNvPr id="3" name="Graphic 21">
            <a:extLst>
              <a:ext uri="{FF2B5EF4-FFF2-40B4-BE49-F238E27FC236}">
                <a16:creationId xmlns:a16="http://schemas.microsoft.com/office/drawing/2014/main" id="{609647DA-AF1F-401A-8D18-A2DF40D63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122696">
        <p14:prism isInverted="1"/>
      </p:transition>
    </mc:Choice>
    <mc:Fallback xmlns="">
      <p:transition spd="slow" advTm="122696">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C400DB4-0625-F7CF-11D1-958239343488}"/>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126220" y="6287109"/>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a16="http://schemas.microsoft.com/office/drawing/2014/main" id="{14D15634-14A6-D73F-B8E6-4315C80056B1}"/>
              </a:ext>
            </a:extLst>
          </p:cNvPr>
          <p:cNvSpPr txBox="1"/>
          <p:nvPr/>
        </p:nvSpPr>
        <p:spPr>
          <a:xfrm>
            <a:off x="946220" y="1414626"/>
            <a:ext cx="10299560" cy="4222951"/>
          </a:xfrm>
          <a:prstGeom prst="rect">
            <a:avLst/>
          </a:prstGeom>
          <a:noFill/>
        </p:spPr>
        <p:txBody>
          <a:bodyPr wrap="square" rtlCol="0">
            <a:spAutoFit/>
          </a:bodyPr>
          <a:lstStyle/>
          <a:p>
            <a:pPr algn="just" rtl="1">
              <a:lnSpc>
                <a:spcPct val="107000"/>
              </a:lnSpc>
            </a:pPr>
            <a:r>
              <a:rPr lang="ar-JO" sz="1600" b="1" u="sng" kern="0" dirty="0">
                <a:solidFill>
                  <a:srgbClr val="000000"/>
                </a:solidFill>
                <a:latin typeface="Alexandria" pitchFamily="2" charset="-78"/>
                <a:cs typeface="Alexandria" pitchFamily="2" charset="-78"/>
              </a:rPr>
              <a:t>4. المنظمات الدولية</a:t>
            </a:r>
            <a:r>
              <a:rPr lang="en-US" sz="1600" b="1" u="sng" kern="0" dirty="0">
                <a:solidFill>
                  <a:srgbClr val="000000"/>
                </a:solidFill>
                <a:latin typeface="Alexandria" pitchFamily="2" charset="-78"/>
                <a:cs typeface="Alexandria" pitchFamily="2" charset="-78"/>
              </a:rPr>
              <a:t>:</a:t>
            </a:r>
          </a:p>
          <a:p>
            <a:pPr algn="just" rtl="1">
              <a:lnSpc>
                <a:spcPct val="200000"/>
              </a:lnSpc>
            </a:pPr>
            <a:r>
              <a:rPr lang="ar-YE" sz="1600" kern="0" dirty="0">
                <a:solidFill>
                  <a:srgbClr val="000000"/>
                </a:solidFill>
                <a:latin typeface="Alexandria" pitchFamily="2" charset="-78"/>
                <a:cs typeface="Alexandria" pitchFamily="2" charset="-78"/>
              </a:rPr>
              <a:t>وهي كافة المنظمات التي تنشط في المجال الدولي ذات الأهداف الاجتماعية والثقافية وحتى الاقتصادية كالمنظمة</a:t>
            </a:r>
            <a:r>
              <a:rPr lang="ar-JO" sz="1600" kern="0" dirty="0">
                <a:solidFill>
                  <a:srgbClr val="000000"/>
                </a:solidFill>
                <a:latin typeface="Alexandria" pitchFamily="2" charset="-78"/>
                <a:cs typeface="Alexandria" pitchFamily="2" charset="-78"/>
              </a:rPr>
              <a:t> </a:t>
            </a:r>
            <a:r>
              <a:rPr lang="ar-YE" sz="1600" kern="0" dirty="0">
                <a:solidFill>
                  <a:srgbClr val="000000"/>
                </a:solidFill>
                <a:latin typeface="Alexandria" pitchFamily="2" charset="-78"/>
                <a:cs typeface="Alexandria" pitchFamily="2" charset="-78"/>
              </a:rPr>
              <a:t>الدولية للتربية والعلوم والثقافة (اليونسكو) التي تركز على نشر التعليم وتطويره في العالم بكل مستوياته، وهذا من خلال</a:t>
            </a:r>
            <a:r>
              <a:rPr lang="ar-JO" sz="1600" kern="0" dirty="0">
                <a:solidFill>
                  <a:srgbClr val="000000"/>
                </a:solidFill>
                <a:latin typeface="Alexandria" pitchFamily="2" charset="-78"/>
                <a:cs typeface="Alexandria" pitchFamily="2" charset="-78"/>
              </a:rPr>
              <a:t> ن</a:t>
            </a:r>
            <a:r>
              <a:rPr lang="ar-YE" sz="1600" kern="0" dirty="0">
                <a:solidFill>
                  <a:srgbClr val="000000"/>
                </a:solidFill>
                <a:latin typeface="Alexandria" pitchFamily="2" charset="-78"/>
                <a:cs typeface="Alexandria" pitchFamily="2" charset="-78"/>
              </a:rPr>
              <a:t>شاطاتها التي تتحدد في برنامج مؤتمرها العام الذي ينعقد كل سنتين، والذي يحدد بالتفصيل الأنشطة التي يتعين الشروع</a:t>
            </a:r>
            <a:r>
              <a:rPr lang="ar-JO" sz="1600" kern="0" dirty="0">
                <a:solidFill>
                  <a:srgbClr val="000000"/>
                </a:solidFill>
                <a:latin typeface="Alexandria" pitchFamily="2" charset="-78"/>
                <a:cs typeface="Alexandria" pitchFamily="2" charset="-78"/>
              </a:rPr>
              <a:t> </a:t>
            </a:r>
            <a:r>
              <a:rPr lang="ar-YE" sz="1600" kern="0" dirty="0">
                <a:solidFill>
                  <a:srgbClr val="000000"/>
                </a:solidFill>
                <a:latin typeface="Alexandria" pitchFamily="2" charset="-78"/>
                <a:cs typeface="Alexandria" pitchFamily="2" charset="-78"/>
              </a:rPr>
              <a:t>فيها ومواصلتها وما يلزم تخصيصه لها من اعتمادات، ويعكس هذا البرنامج آراء المجتمع الدولي بشأن الميادين التي ينبغي</a:t>
            </a:r>
            <a:r>
              <a:rPr lang="ar-JO" sz="1600" kern="0" dirty="0">
                <a:solidFill>
                  <a:srgbClr val="000000"/>
                </a:solidFill>
                <a:latin typeface="Alexandria" pitchFamily="2" charset="-78"/>
                <a:cs typeface="Alexandria" pitchFamily="2" charset="-78"/>
              </a:rPr>
              <a:t> </a:t>
            </a:r>
            <a:r>
              <a:rPr lang="ar-YE" sz="1600" kern="0" dirty="0">
                <a:solidFill>
                  <a:srgbClr val="000000"/>
                </a:solidFill>
                <a:latin typeface="Alexandria" pitchFamily="2" charset="-78"/>
                <a:cs typeface="Alexandria" pitchFamily="2" charset="-78"/>
              </a:rPr>
              <a:t>أن تبذل الجهود فيها، كما أن الدول الأعضاء في اليونسكو تتوقع منها وأن تساعدها على استنباط</a:t>
            </a:r>
            <a:r>
              <a:rPr lang="ar-JO" sz="1600" kern="0" dirty="0">
                <a:solidFill>
                  <a:srgbClr val="000000"/>
                </a:solidFill>
                <a:latin typeface="Alexandria" pitchFamily="2" charset="-78"/>
                <a:cs typeface="Alexandria" pitchFamily="2" charset="-78"/>
              </a:rPr>
              <a:t> </a:t>
            </a:r>
            <a:r>
              <a:rPr lang="ar-YE" sz="1600" kern="0" dirty="0">
                <a:solidFill>
                  <a:srgbClr val="000000"/>
                </a:solidFill>
                <a:latin typeface="Alexandria" pitchFamily="2" charset="-78"/>
                <a:cs typeface="Alexandria" pitchFamily="2" charset="-78"/>
              </a:rPr>
              <a:t>مناهج وأساليب يمكن أن تعين حل مشكلات التعليم، وفي هذا الإطار تقدم عدة مبادئ لتحقيق التعليم للجميع، ورغم لغة</a:t>
            </a:r>
            <a:r>
              <a:rPr lang="ar-JO" sz="1600" kern="0" dirty="0">
                <a:solidFill>
                  <a:srgbClr val="000000"/>
                </a:solidFill>
                <a:latin typeface="Alexandria" pitchFamily="2" charset="-78"/>
                <a:cs typeface="Alexandria" pitchFamily="2" charset="-78"/>
              </a:rPr>
              <a:t> </a:t>
            </a:r>
            <a:r>
              <a:rPr lang="ar-YE" sz="1600" kern="0" dirty="0">
                <a:solidFill>
                  <a:srgbClr val="000000"/>
                </a:solidFill>
                <a:latin typeface="Alexandria" pitchFamily="2" charset="-78"/>
                <a:cs typeface="Alexandria" pitchFamily="2" charset="-78"/>
              </a:rPr>
              <a:t>التوصيات والنصح التي تتسم بها هذه المبادئ، فإن رسالتها واضحة في أن يضطلع كل بلد بمسؤولية اختيار المسار الذي</a:t>
            </a:r>
            <a:r>
              <a:rPr lang="ar-JO" sz="1600" kern="0" dirty="0">
                <a:solidFill>
                  <a:srgbClr val="000000"/>
                </a:solidFill>
                <a:latin typeface="Alexandria" pitchFamily="2" charset="-78"/>
                <a:cs typeface="Alexandria" pitchFamily="2" charset="-78"/>
              </a:rPr>
              <a:t> </a:t>
            </a:r>
            <a:r>
              <a:rPr lang="ar-YE" sz="1600" i="0" u="none" strike="noStrike" baseline="0" dirty="0">
                <a:latin typeface="Alexandria" pitchFamily="2" charset="-78"/>
                <a:cs typeface="Alexandria" pitchFamily="2" charset="-78"/>
              </a:rPr>
              <a:t>يسلكه في سعيه لتحقيق أهداف التعليم للجميع</a:t>
            </a:r>
            <a:endParaRPr lang="en-US" sz="1600" kern="0" dirty="0">
              <a:solidFill>
                <a:srgbClr val="000000"/>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98243FAA-E2DE-FB0B-9186-8C8DE33948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10215">
        <p14:prism isInverted="1"/>
      </p:transition>
    </mc:Choice>
    <mc:Fallback xmlns="">
      <p:transition spd="slow" advTm="110215">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E54BC0E-009E-E7C4-809F-34C8738ABD6E}"/>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374648" y="5991780"/>
            <a:ext cx="2616200" cy="400110"/>
          </a:xfrm>
          <a:prstGeom prst="rect">
            <a:avLst/>
          </a:prstGeom>
          <a:noFill/>
        </p:spPr>
        <p:txBody>
          <a:bodyPr wrap="square" rtlCol="0">
            <a:spAutoFit/>
          </a:bodyPr>
          <a:lstStyle/>
          <a:p>
            <a:pPr algn="ctr"/>
            <a:r>
              <a:rPr lang="en-US" sz="2000" dirty="0"/>
              <a:t>www.midocean.ae</a:t>
            </a:r>
          </a:p>
        </p:txBody>
      </p:sp>
      <p:sp>
        <p:nvSpPr>
          <p:cNvPr id="2" name="TextBox 1">
            <a:extLst>
              <a:ext uri="{FF2B5EF4-FFF2-40B4-BE49-F238E27FC236}">
                <a16:creationId xmlns:a16="http://schemas.microsoft.com/office/drawing/2014/main" id="{A3A1C097-ED6B-481E-0B65-0E942320F2C9}"/>
              </a:ext>
            </a:extLst>
          </p:cNvPr>
          <p:cNvSpPr txBox="1"/>
          <p:nvPr/>
        </p:nvSpPr>
        <p:spPr>
          <a:xfrm>
            <a:off x="1064023" y="1469265"/>
            <a:ext cx="10294602" cy="4195251"/>
          </a:xfrm>
          <a:prstGeom prst="rect">
            <a:avLst/>
          </a:prstGeom>
          <a:noFill/>
          <a:ln>
            <a:solidFill>
              <a:schemeClr val="accent1"/>
            </a:solidFill>
          </a:ln>
        </p:spPr>
        <p:txBody>
          <a:bodyPr wrap="square" rtlCol="0">
            <a:spAutoFit/>
          </a:bodyPr>
          <a:lstStyle/>
          <a:p>
            <a:pPr marL="0" marR="0" algn="just" rtl="1">
              <a:lnSpc>
                <a:spcPct val="150000"/>
              </a:lnSpc>
              <a:spcBef>
                <a:spcPts val="0"/>
              </a:spcBef>
              <a:spcAft>
                <a:spcPts val="0"/>
              </a:spcAft>
            </a:pPr>
            <a:r>
              <a:rPr lang="ar-JO" sz="2000" b="1" u="sng" kern="0" dirty="0">
                <a:solidFill>
                  <a:srgbClr val="000000"/>
                </a:solidFill>
                <a:latin typeface="Alexandria" pitchFamily="2" charset="-78"/>
                <a:ea typeface="Calibri" panose="020F0502020204030204" pitchFamily="34" charset="0"/>
                <a:cs typeface="Alexandria" pitchFamily="2" charset="-78"/>
              </a:rPr>
              <a:t>وتُعد </a:t>
            </a:r>
            <a:r>
              <a:rPr lang="ar-SA" sz="2000" kern="0" dirty="0">
                <a:solidFill>
                  <a:srgbClr val="000000"/>
                </a:solidFill>
                <a:effectLst/>
                <a:latin typeface="Alexandria" pitchFamily="2" charset="-78"/>
                <a:ea typeface="Calibri" panose="020F0502020204030204" pitchFamily="34" charset="0"/>
                <a:cs typeface="Alexandria" pitchFamily="2" charset="-78"/>
              </a:rPr>
              <a:t>من أهم الفاعلين المساهمين في التأثير على السياسات التعليمية، وذلك باعتبارها وسيلة</a:t>
            </a:r>
            <a:r>
              <a:rPr lang="ar-JO" sz="2000" kern="100" dirty="0">
                <a:latin typeface="Alexandria" pitchFamily="2" charset="-78"/>
                <a:ea typeface="Calibri" panose="020F0502020204030204" pitchFamily="34" charset="0"/>
                <a:cs typeface="Alexandria" pitchFamily="2" charset="-78"/>
              </a:rPr>
              <a:t> </a:t>
            </a:r>
            <a:r>
              <a:rPr lang="ar-SA" sz="2000" kern="0" dirty="0">
                <a:solidFill>
                  <a:srgbClr val="000000"/>
                </a:solidFill>
                <a:effectLst/>
                <a:latin typeface="Alexandria" pitchFamily="2" charset="-78"/>
                <a:ea typeface="Calibri" panose="020F0502020204030204" pitchFamily="34" charset="0"/>
                <a:cs typeface="Alexandria" pitchFamily="2" charset="-78"/>
              </a:rPr>
              <a:t>أمام العديد من الدول للإنفاق على التعليم من خلال المنح والقروض والمعونات المالية التي تقدمها للدول الممنوحة لتمويل</a:t>
            </a:r>
            <a:r>
              <a:rPr lang="ar-JO" sz="2000" kern="100" dirty="0">
                <a:latin typeface="Alexandria" pitchFamily="2" charset="-78"/>
                <a:ea typeface="Calibri" panose="020F0502020204030204" pitchFamily="34" charset="0"/>
                <a:cs typeface="Alexandria" pitchFamily="2" charset="-78"/>
              </a:rPr>
              <a:t> </a:t>
            </a:r>
            <a:r>
              <a:rPr lang="ar-SA" sz="2000" kern="0" dirty="0">
                <a:solidFill>
                  <a:srgbClr val="000000"/>
                </a:solidFill>
                <a:effectLst/>
                <a:latin typeface="Alexandria" pitchFamily="2" charset="-78"/>
                <a:ea typeface="Calibri" panose="020F0502020204030204" pitchFamily="34" charset="0"/>
                <a:cs typeface="Alexandria" pitchFamily="2" charset="-78"/>
              </a:rPr>
              <a:t>سياساتها التعليمية، ومن أهم هذه المؤسسات صندوق النقد الدولي والبنك الدولي للإنشاء والتعمير</a:t>
            </a:r>
            <a:r>
              <a:rPr lang="en-US" sz="2000" kern="0" dirty="0">
                <a:solidFill>
                  <a:srgbClr val="000000"/>
                </a:solidFill>
                <a:effectLst/>
                <a:latin typeface="Alexandria" pitchFamily="2" charset="-78"/>
                <a:ea typeface="Calibri" panose="020F0502020204030204" pitchFamily="34" charset="0"/>
                <a:cs typeface="Alexandria" pitchFamily="2" charset="-78"/>
              </a:rPr>
              <a:t>.</a:t>
            </a:r>
            <a:endParaRPr lang="en-US" sz="2000" kern="1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0"/>
              </a:spcAft>
            </a:pPr>
            <a:r>
              <a:rPr lang="ar-SA" sz="2000" kern="0" dirty="0">
                <a:solidFill>
                  <a:srgbClr val="000000"/>
                </a:solidFill>
                <a:effectLst/>
                <a:latin typeface="Alexandria" pitchFamily="2" charset="-78"/>
                <a:ea typeface="Calibri" panose="020F0502020204030204" pitchFamily="34" charset="0"/>
                <a:cs typeface="Alexandria" pitchFamily="2" charset="-78"/>
              </a:rPr>
              <a:t>هذا وأشير في الأخير أن الفواعل أو المؤسسات غير الرسمية متعددة ومتنوعة، تتدرج من حيث وجودها من</a:t>
            </a:r>
            <a:r>
              <a:rPr lang="ar-JO" sz="2000" kern="100" dirty="0">
                <a:latin typeface="Alexandria" pitchFamily="2" charset="-78"/>
                <a:ea typeface="Calibri" panose="020F0502020204030204" pitchFamily="34" charset="0"/>
                <a:cs typeface="Alexandria" pitchFamily="2" charset="-78"/>
              </a:rPr>
              <a:t> </a:t>
            </a:r>
            <a:r>
              <a:rPr lang="ar-SA" sz="2000" kern="0" dirty="0">
                <a:solidFill>
                  <a:srgbClr val="000000"/>
                </a:solidFill>
                <a:effectLst/>
                <a:latin typeface="Alexandria" pitchFamily="2" charset="-78"/>
                <a:ea typeface="Calibri" panose="020F0502020204030204" pitchFamily="34" charset="0"/>
                <a:cs typeface="Alexandria" pitchFamily="2" charset="-78"/>
              </a:rPr>
              <a:t>المستوى الدولي إلى الوطني، الإقليمي، فالمحلي، ولكن ما تم التطرق إليه في هذا المطلب يُعد أهمها، وهي تشكل ضمن</a:t>
            </a:r>
            <a:r>
              <a:rPr lang="ar-JO" sz="2000" kern="100" dirty="0">
                <a:latin typeface="Alexandria" pitchFamily="2" charset="-78"/>
                <a:ea typeface="Calibri" panose="020F0502020204030204" pitchFamily="34" charset="0"/>
                <a:cs typeface="Alexandria" pitchFamily="2" charset="-78"/>
              </a:rPr>
              <a:t> </a:t>
            </a:r>
            <a:r>
              <a:rPr lang="ar-SA" sz="2000" kern="0" dirty="0">
                <a:solidFill>
                  <a:srgbClr val="000000"/>
                </a:solidFill>
                <a:effectLst/>
                <a:latin typeface="Alexandria" pitchFamily="2" charset="-78"/>
                <a:ea typeface="Calibri" panose="020F0502020204030204" pitchFamily="34" charset="0"/>
                <a:cs typeface="Alexandria" pitchFamily="2" charset="-78"/>
              </a:rPr>
              <a:t>والتي أصبحت تتحكم ،</a:t>
            </a:r>
            <a:r>
              <a:rPr lang="en-US" sz="2000" kern="0" dirty="0">
                <a:solidFill>
                  <a:srgbClr val="000000"/>
                </a:solidFill>
                <a:effectLst/>
                <a:latin typeface="Alexandria" pitchFamily="2" charset="-78"/>
                <a:ea typeface="Calibri" panose="020F0502020204030204" pitchFamily="34" charset="0"/>
                <a:cs typeface="Alexandria" pitchFamily="2" charset="-78"/>
              </a:rPr>
              <a:t>"Network Policy </a:t>
            </a:r>
            <a:r>
              <a:rPr lang="ar-JO" sz="2000" kern="0" dirty="0">
                <a:solidFill>
                  <a:srgbClr val="000000"/>
                </a:solidFill>
                <a:effectLst/>
                <a:latin typeface="Alexandria" pitchFamily="2" charset="-78"/>
                <a:ea typeface="Calibri" panose="020F0502020204030204" pitchFamily="34" charset="0"/>
                <a:cs typeface="Alexandria" pitchFamily="2" charset="-78"/>
              </a:rPr>
              <a:t> </a:t>
            </a:r>
            <a:r>
              <a:rPr lang="ar-SA" sz="2000" kern="0" dirty="0">
                <a:solidFill>
                  <a:srgbClr val="000000"/>
                </a:solidFill>
                <a:effectLst/>
                <a:latin typeface="Alexandria" pitchFamily="2" charset="-78"/>
                <a:ea typeface="Calibri" panose="020F0502020204030204" pitchFamily="34" charset="0"/>
                <a:cs typeface="Alexandria" pitchFamily="2" charset="-78"/>
              </a:rPr>
              <a:t>المنظومة الحديثة لعلم السياسة العامة بما اصطلح عليه "شبكة السياسة</a:t>
            </a:r>
            <a:r>
              <a:rPr lang="ar-JO" sz="2000" kern="100" dirty="0">
                <a:latin typeface="Alexandria" pitchFamily="2" charset="-78"/>
                <a:ea typeface="Calibri" panose="020F0502020204030204" pitchFamily="34" charset="0"/>
                <a:cs typeface="Alexandria" pitchFamily="2" charset="-78"/>
              </a:rPr>
              <a:t> </a:t>
            </a:r>
            <a:r>
              <a:rPr lang="ar-SA" sz="2000" kern="0" dirty="0">
                <a:solidFill>
                  <a:srgbClr val="000000"/>
                </a:solidFill>
                <a:effectLst/>
                <a:latin typeface="Alexandria" pitchFamily="2" charset="-78"/>
                <a:ea typeface="Calibri" panose="020F0502020204030204" pitchFamily="34" charset="0"/>
                <a:cs typeface="Alexandria" pitchFamily="2" charset="-78"/>
              </a:rPr>
              <a:t>في مدى مشروعية أي سياسة عامة</a:t>
            </a:r>
            <a:r>
              <a:rPr lang="en-US" sz="2000" kern="0" dirty="0">
                <a:solidFill>
                  <a:srgbClr val="000000"/>
                </a:solidFill>
                <a:effectLst/>
                <a:latin typeface="Alexandria" pitchFamily="2" charset="-78"/>
                <a:ea typeface="Calibri" panose="020F0502020204030204" pitchFamily="34" charset="0"/>
                <a:cs typeface="Alexandria" pitchFamily="2" charset="-78"/>
              </a:rPr>
              <a:t>.</a:t>
            </a:r>
            <a:endParaRPr lang="en-US" sz="2000" kern="100" dirty="0">
              <a:effectLst/>
              <a:latin typeface="Alexandria" pitchFamily="2" charset="-78"/>
              <a:ea typeface="Calibri" panose="020F0502020204030204" pitchFamily="34" charset="0"/>
              <a:cs typeface="Alexandria" pitchFamily="2" charset="-78"/>
            </a:endParaRPr>
          </a:p>
        </p:txBody>
      </p:sp>
      <p:pic>
        <p:nvPicPr>
          <p:cNvPr id="4" name="Graphic 21">
            <a:extLst>
              <a:ext uri="{FF2B5EF4-FFF2-40B4-BE49-F238E27FC236}">
                <a16:creationId xmlns:a16="http://schemas.microsoft.com/office/drawing/2014/main" id="{238FD94B-32AC-3D92-F7F4-552B3BF59C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146685528"/>
      </p:ext>
    </p:extLst>
  </p:cSld>
  <p:clrMapOvr>
    <a:masterClrMapping/>
  </p:clrMapOvr>
  <mc:AlternateContent xmlns:mc="http://schemas.openxmlformats.org/markup-compatibility/2006" xmlns:p14="http://schemas.microsoft.com/office/powerpoint/2010/main">
    <mc:Choice Requires="p14">
      <p:transition spd="slow" p14:dur="1600" advTm="102329">
        <p14:prism isInverted="1"/>
      </p:transition>
    </mc:Choice>
    <mc:Fallback xmlns="">
      <p:transition spd="slow" advTm="102329">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9D975B5-FE5F-95A0-D5A4-045CA949B771}"/>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6171703" y="6282894"/>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1220055" y="1651153"/>
            <a:ext cx="10117844" cy="3415615"/>
          </a:xfrm>
          <a:prstGeom prst="rect">
            <a:avLst/>
          </a:prstGeom>
          <a:noFill/>
        </p:spPr>
        <p:txBody>
          <a:bodyPr wrap="square" rtlCol="0">
            <a:spAutoFit/>
          </a:bodyPr>
          <a:lstStyle/>
          <a:p>
            <a:pPr algn="ctr">
              <a:lnSpc>
                <a:spcPct val="150000"/>
              </a:lnSpc>
            </a:pPr>
            <a:r>
              <a:rPr lang="ar-JO" sz="2000" b="1" kern="0" dirty="0">
                <a:solidFill>
                  <a:srgbClr val="00B0F0"/>
                </a:solidFill>
                <a:effectLst/>
                <a:latin typeface="Alexandria" pitchFamily="2" charset="-78"/>
                <a:ea typeface="Times New Roman" panose="02020603050405020304" pitchFamily="18" charset="0"/>
                <a:cs typeface="Alexandria" pitchFamily="2" charset="-78"/>
              </a:rPr>
              <a:t>خاتمة</a:t>
            </a:r>
            <a:endParaRPr lang="ar-JO" sz="20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JO" b="0" i="0" u="none" strike="noStrike" baseline="0" dirty="0">
                <a:latin typeface="Alexandria" pitchFamily="2" charset="-78"/>
                <a:cs typeface="Alexandria" pitchFamily="2" charset="-78"/>
              </a:rPr>
              <a:t>    تعمل ا</a:t>
            </a:r>
            <a:r>
              <a:rPr lang="ar-YE" b="0" i="0" u="none" strike="noStrike" baseline="0" dirty="0">
                <a:latin typeface="Alexandria" pitchFamily="2" charset="-78"/>
                <a:cs typeface="Alexandria" pitchFamily="2" charset="-78"/>
              </a:rPr>
              <a:t>لحكومات </a:t>
            </a:r>
            <a:r>
              <a:rPr lang="ar-JO" b="0" i="0" u="none" strike="noStrike" baseline="0" dirty="0">
                <a:latin typeface="Alexandria" pitchFamily="2" charset="-78"/>
                <a:cs typeface="Alexandria" pitchFamily="2" charset="-78"/>
              </a:rPr>
              <a:t>ومؤسسات المجتمع المختلفة لزيادة التعاون</a:t>
            </a:r>
            <a:r>
              <a:rPr lang="ar-YE" b="0" i="0" u="none" strike="noStrike" baseline="0" dirty="0">
                <a:latin typeface="Alexandria" pitchFamily="2" charset="-78"/>
                <a:cs typeface="Alexandria" pitchFamily="2" charset="-78"/>
              </a:rPr>
              <a:t> </a:t>
            </a:r>
            <a:r>
              <a:rPr lang="ar-JO" b="0" i="0" u="none" strike="noStrike" baseline="0" dirty="0">
                <a:latin typeface="Alexandria" pitchFamily="2" charset="-78"/>
                <a:cs typeface="Alexandria" pitchFamily="2" charset="-78"/>
              </a:rPr>
              <a:t>في مجال التعليم، لتحقيق </a:t>
            </a:r>
            <a:r>
              <a:rPr lang="ar-YE" b="0" i="0" u="none" strike="noStrike" baseline="0" dirty="0">
                <a:latin typeface="Alexandria" pitchFamily="2" charset="-78"/>
                <a:cs typeface="Alexandria" pitchFamily="2" charset="-78"/>
              </a:rPr>
              <a:t>العائدات المادية </a:t>
            </a:r>
            <a:r>
              <a:rPr lang="ar-JO" b="0" i="0" u="none" strike="noStrike" baseline="0" dirty="0">
                <a:latin typeface="Alexandria" pitchFamily="2" charset="-78"/>
                <a:cs typeface="Alexandria" pitchFamily="2" charset="-78"/>
              </a:rPr>
              <a:t>والمالية والطموحات </a:t>
            </a:r>
            <a:r>
              <a:rPr lang="ar-YE" b="0" i="0" u="none" strike="noStrike" baseline="0" dirty="0">
                <a:latin typeface="Alexandria" pitchFamily="2" charset="-78"/>
                <a:cs typeface="Alexandria" pitchFamily="2" charset="-78"/>
              </a:rPr>
              <a:t>التي س</a:t>
            </a:r>
            <a:r>
              <a:rPr lang="ar-JO" b="0" i="0" u="none" strike="noStrike" baseline="0" dirty="0">
                <a:latin typeface="Alexandria" pitchFamily="2" charset="-78"/>
                <a:cs typeface="Alexandria" pitchFamily="2" charset="-78"/>
              </a:rPr>
              <a:t>َ</a:t>
            </a:r>
            <a:r>
              <a:rPr lang="ar-YE" b="0" i="0" u="none" strike="noStrike" baseline="0" dirty="0">
                <a:latin typeface="Alexandria" pitchFamily="2" charset="-78"/>
                <a:cs typeface="Alexandria" pitchFamily="2" charset="-78"/>
              </a:rPr>
              <a:t>ت</a:t>
            </a:r>
            <a:r>
              <a:rPr lang="ar-JO" b="0" i="0" u="none" strike="noStrike" baseline="0" dirty="0">
                <a:latin typeface="Alexandria" pitchFamily="2" charset="-78"/>
                <a:cs typeface="Alexandria" pitchFamily="2" charset="-78"/>
              </a:rPr>
              <a:t>ُ</a:t>
            </a:r>
            <a:r>
              <a:rPr lang="ar-YE" b="0" i="0" u="none" strike="noStrike" baseline="0" dirty="0">
                <a:latin typeface="Alexandria" pitchFamily="2" charset="-78"/>
                <a:cs typeface="Alexandria" pitchFamily="2" charset="-78"/>
              </a:rPr>
              <a:t>جني من التعليم، بغض النظر </a:t>
            </a:r>
            <a:r>
              <a:rPr lang="ar-JO" b="0" i="0" u="none" strike="noStrike" baseline="0" dirty="0">
                <a:latin typeface="Alexandria" pitchFamily="2" charset="-78"/>
                <a:cs typeface="Alexandria" pitchFamily="2" charset="-78"/>
              </a:rPr>
              <a:t>عن انتماء هذه المؤسسات سواء أكانت حكومية أم غير حكومية</a:t>
            </a:r>
            <a:r>
              <a:rPr lang="ar-YE" b="0" i="0" u="none" strike="noStrike" baseline="0" dirty="0">
                <a:latin typeface="Alexandria" pitchFamily="2" charset="-78"/>
                <a:cs typeface="Alexandria" pitchFamily="2" charset="-78"/>
              </a:rPr>
              <a:t>، </a:t>
            </a:r>
            <a:r>
              <a:rPr lang="ar-JO" b="0" i="0" u="none" strike="noStrike" baseline="0" dirty="0">
                <a:latin typeface="Alexandria" pitchFamily="2" charset="-78"/>
                <a:cs typeface="Alexandria" pitchFamily="2" charset="-78"/>
              </a:rPr>
              <a:t>فهي تحرص على تحقيق </a:t>
            </a:r>
            <a:r>
              <a:rPr lang="ar-YE" b="0" i="0" u="none" strike="noStrike" baseline="0" dirty="0">
                <a:latin typeface="Alexandria" pitchFamily="2" charset="-78"/>
                <a:cs typeface="Alexandria" pitchFamily="2" charset="-78"/>
              </a:rPr>
              <a:t>مساهمة التعليم في التنمية الاقتصادية والاجتماعية </a:t>
            </a:r>
            <a:r>
              <a:rPr lang="ar-JO" b="0" i="0" u="none" strike="noStrike" baseline="0" dirty="0">
                <a:latin typeface="Alexandria" pitchFamily="2" charset="-78"/>
                <a:cs typeface="Alexandria" pitchFamily="2" charset="-78"/>
              </a:rPr>
              <a:t>والسياسية ، وكذلك تسعى لل</a:t>
            </a:r>
            <a:r>
              <a:rPr lang="ar-YE" b="0" i="0" u="none" strike="noStrike" baseline="0" dirty="0">
                <a:latin typeface="Alexandria" pitchFamily="2" charset="-78"/>
                <a:cs typeface="Alexandria" pitchFamily="2" charset="-78"/>
              </a:rPr>
              <a:t>تعامل </a:t>
            </a:r>
            <a:r>
              <a:rPr lang="ar-JO" b="0" i="0" u="none" strike="noStrike" baseline="0" dirty="0">
                <a:latin typeface="Alexandria" pitchFamily="2" charset="-78"/>
                <a:cs typeface="Alexandria" pitchFamily="2" charset="-78"/>
              </a:rPr>
              <a:t>بحكمة وعقلانية</a:t>
            </a:r>
            <a:r>
              <a:rPr lang="ar-YE" b="0" i="0" u="none" strike="noStrike" baseline="0" dirty="0">
                <a:latin typeface="Alexandria" pitchFamily="2" charset="-78"/>
                <a:cs typeface="Alexandria" pitchFamily="2" charset="-78"/>
              </a:rPr>
              <a:t> </a:t>
            </a:r>
            <a:r>
              <a:rPr lang="ar-JO" b="0" i="0" u="none" strike="noStrike" baseline="0" dirty="0">
                <a:latin typeface="Alexandria" pitchFamily="2" charset="-78"/>
                <a:cs typeface="Alexandria" pitchFamily="2" charset="-78"/>
              </a:rPr>
              <a:t>مع المؤسسات الدولية للاستفادة منها في مجال تطوير وصناعة السياسات التعليمية</a:t>
            </a:r>
            <a:r>
              <a:rPr lang="ar-YE" b="0" i="0" u="none" strike="noStrike" baseline="0" dirty="0">
                <a:latin typeface="Alexandria" pitchFamily="2" charset="-78"/>
                <a:cs typeface="Alexandria" pitchFamily="2" charset="-78"/>
              </a:rPr>
              <a:t>، ومن </a:t>
            </a:r>
            <a:r>
              <a:rPr lang="ar-JO" b="0" i="0" u="none" strike="noStrike" baseline="0" dirty="0">
                <a:latin typeface="Alexandria" pitchFamily="2" charset="-78"/>
                <a:cs typeface="Alexandria" pitchFamily="2" charset="-78"/>
              </a:rPr>
              <a:t>أ</a:t>
            </a:r>
            <a:r>
              <a:rPr lang="ar-YE" b="0" i="0" u="none" strike="noStrike" baseline="0" dirty="0">
                <a:latin typeface="Alexandria" pitchFamily="2" charset="-78"/>
                <a:cs typeface="Alexandria" pitchFamily="2" charset="-78"/>
              </a:rPr>
              <a:t>جل التصدي </a:t>
            </a:r>
            <a:r>
              <a:rPr lang="ar-JO" b="0" i="0" u="none" strike="noStrike" baseline="0" dirty="0">
                <a:latin typeface="Alexandria" pitchFamily="2" charset="-78"/>
                <a:cs typeface="Alexandria" pitchFamily="2" charset="-78"/>
              </a:rPr>
              <a:t>للتحديات </a:t>
            </a:r>
            <a:r>
              <a:rPr lang="ar-YE" b="0" i="0" u="none" strike="noStrike" baseline="0" dirty="0">
                <a:latin typeface="Alexandria" pitchFamily="2" charset="-78"/>
                <a:cs typeface="Alexandria" pitchFamily="2" charset="-78"/>
              </a:rPr>
              <a:t> التي يتعرض لها التعليم اليوم في </a:t>
            </a:r>
            <a:r>
              <a:rPr lang="ar-JO" b="0" i="0" u="none" strike="noStrike" baseline="0" dirty="0">
                <a:latin typeface="Alexandria" pitchFamily="2" charset="-78"/>
                <a:cs typeface="Alexandria" pitchFamily="2" charset="-78"/>
              </a:rPr>
              <a:t>الوطن العربي فنحن بحاجة إلى التشاركية بين الجهات الرسمية وغير الرسمية لتحقيق أهداف التعليم.</a:t>
            </a:r>
            <a:endParaRPr lang="ar-YE" b="0" i="0" u="none" strike="noStrike" baseline="0" dirty="0">
              <a:latin typeface="Alexandria" pitchFamily="2" charset="-78"/>
              <a:cs typeface="Alexandria" pitchFamily="2" charset="-78"/>
            </a:endParaRPr>
          </a:p>
        </p:txBody>
      </p:sp>
      <p:pic>
        <p:nvPicPr>
          <p:cNvPr id="12" name="Graphic 21">
            <a:extLst>
              <a:ext uri="{FF2B5EF4-FFF2-40B4-BE49-F238E27FC236}">
                <a16:creationId xmlns:a16="http://schemas.microsoft.com/office/drawing/2014/main" id="{3E5E107B-668A-6841-F0F1-6292B02CAA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79921">
        <p14:prism isInverted="1"/>
      </p:transition>
    </mc:Choice>
    <mc:Fallback xmlns="">
      <p:transition spd="slow" advTm="79921">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5C0B344-A839-D8DB-69B6-AFB87CFDC03D}"/>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25760A6C-566F-B7E3-1EEE-CB29F0CF0113}"/>
              </a:ext>
            </a:extLst>
          </p:cNvPr>
          <p:cNvSpPr txBox="1"/>
          <p:nvPr/>
        </p:nvSpPr>
        <p:spPr>
          <a:xfrm>
            <a:off x="4129316" y="1396421"/>
            <a:ext cx="4084773" cy="461665"/>
          </a:xfrm>
          <a:prstGeom prst="rect">
            <a:avLst/>
          </a:prstGeom>
          <a:noFill/>
        </p:spPr>
        <p:txBody>
          <a:bodyPr wrap="none" rtlCol="0">
            <a:spAutoFit/>
          </a:bodyPr>
          <a:lstStyle/>
          <a:p>
            <a:r>
              <a:rPr lang="ar-JO" sz="2400" b="1" dirty="0">
                <a:solidFill>
                  <a:srgbClr val="00B0F0"/>
                </a:solidFill>
                <a:latin typeface="Alexandria" pitchFamily="2" charset="-78"/>
                <a:cs typeface="Alexandria" pitchFamily="2" charset="-78"/>
              </a:rPr>
              <a:t>نتاجات المحاضرة السادسة</a:t>
            </a:r>
            <a:endParaRPr lang="ar-JO" altLang="en-US" sz="2400" b="1"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8825707" y="5977530"/>
            <a:ext cx="2616200" cy="400110"/>
          </a:xfrm>
          <a:prstGeom prst="rect">
            <a:avLst/>
          </a:prstGeom>
          <a:noFill/>
        </p:spPr>
        <p:txBody>
          <a:bodyPr wrap="square" rtlCol="0">
            <a:spAutoFit/>
          </a:bodyPr>
          <a:lstStyle/>
          <a:p>
            <a:pPr algn="ctr"/>
            <a:r>
              <a:rPr lang="en-US" sz="2000" b="1" dirty="0"/>
              <a:t>www.midocean.ae</a:t>
            </a:r>
          </a:p>
        </p:txBody>
      </p:sp>
      <p:graphicFrame>
        <p:nvGraphicFramePr>
          <p:cNvPr id="5" name="Diagram 4">
            <a:extLst>
              <a:ext uri="{FF2B5EF4-FFF2-40B4-BE49-F238E27FC236}">
                <a16:creationId xmlns:a16="http://schemas.microsoft.com/office/drawing/2014/main" id="{CA105EE7-C0ED-FC6F-9B58-095ED54354E0}"/>
              </a:ext>
            </a:extLst>
          </p:cNvPr>
          <p:cNvGraphicFramePr/>
          <p:nvPr>
            <p:extLst>
              <p:ext uri="{D42A27DB-BD31-4B8C-83A1-F6EECF244321}">
                <p14:modId xmlns:p14="http://schemas.microsoft.com/office/powerpoint/2010/main" val="4253722223"/>
              </p:ext>
            </p:extLst>
          </p:nvPr>
        </p:nvGraphicFramePr>
        <p:xfrm>
          <a:off x="2005807" y="1934231"/>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B79D15C2-924C-7770-0D1E-13748223DF6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2744400770"/>
      </p:ext>
    </p:extLst>
  </p:cSld>
  <p:clrMapOvr>
    <a:masterClrMapping/>
  </p:clrMapOvr>
  <mc:AlternateContent xmlns:mc="http://schemas.openxmlformats.org/markup-compatibility/2006" xmlns:p14="http://schemas.microsoft.com/office/powerpoint/2010/main">
    <mc:Choice Requires="p14">
      <p:transition spd="slow" p14:dur="1600" advTm="123953">
        <p14:prism isInverted="1"/>
      </p:transition>
    </mc:Choice>
    <mc:Fallback xmlns="">
      <p:transition spd="slow" advTm="123953">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259E7A3-0E45-AAD0-415D-6549CCDBF627}"/>
              </a:ext>
            </a:extLst>
          </p:cNvPr>
          <p:cNvSpPr/>
          <p:nvPr/>
        </p:nvSpPr>
        <p:spPr>
          <a:xfrm>
            <a:off x="707415" y="1320275"/>
            <a:ext cx="10928576" cy="4631741"/>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725719" y="6131751"/>
            <a:ext cx="2616200" cy="400110"/>
          </a:xfrm>
          <a:prstGeom prst="rect">
            <a:avLst/>
          </a:prstGeom>
          <a:noFill/>
        </p:spPr>
        <p:txBody>
          <a:bodyPr wrap="square" rtlCol="0">
            <a:spAutoFit/>
          </a:bodyPr>
          <a:lstStyle/>
          <a:p>
            <a:pPr algn="ctr"/>
            <a:r>
              <a:rPr lang="en-US" sz="2000" dirty="0"/>
              <a:t>www.midocean.ae</a:t>
            </a:r>
          </a:p>
        </p:txBody>
      </p:sp>
      <p:sp>
        <p:nvSpPr>
          <p:cNvPr id="8" name="TextBox 7">
            <a:extLst>
              <a:ext uri="{FF2B5EF4-FFF2-40B4-BE49-F238E27FC236}">
                <a16:creationId xmlns:a16="http://schemas.microsoft.com/office/drawing/2014/main" id="{D4CEA5D8-F6B2-7478-E517-50642F83BCBD}"/>
              </a:ext>
            </a:extLst>
          </p:cNvPr>
          <p:cNvSpPr txBox="1"/>
          <p:nvPr/>
        </p:nvSpPr>
        <p:spPr>
          <a:xfrm>
            <a:off x="5461189" y="628174"/>
            <a:ext cx="1657849" cy="461665"/>
          </a:xfrm>
          <a:prstGeom prst="rect">
            <a:avLst/>
          </a:prstGeom>
          <a:noFill/>
        </p:spPr>
        <p:txBody>
          <a:bodyPr wrap="square" rtlCol="0">
            <a:spAutoFit/>
          </a:bodyPr>
          <a:lstStyle/>
          <a:p>
            <a:pPr algn="ctr" rtl="1"/>
            <a:r>
              <a:rPr lang="ar-JO" sz="2400" b="1" dirty="0">
                <a:solidFill>
                  <a:schemeClr val="accent1"/>
                </a:solidFill>
                <a:latin typeface="Alexandria" pitchFamily="2" charset="-78"/>
                <a:cs typeface="Alexandria" pitchFamily="2" charset="-78"/>
              </a:rPr>
              <a:t>المراجع</a:t>
            </a:r>
            <a:endParaRPr lang="en-US" sz="2400" b="1" dirty="0">
              <a:solidFill>
                <a:schemeClr val="accent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850081" y="1632990"/>
            <a:ext cx="10491838" cy="4135171"/>
          </a:xfrm>
          <a:prstGeom prst="rect">
            <a:avLst/>
          </a:prstGeom>
          <a:noFill/>
        </p:spPr>
        <p:txBody>
          <a:bodyPr wrap="square" rtlCol="0">
            <a:spAutoFit/>
          </a:bodyPr>
          <a:lstStyle/>
          <a:p>
            <a:pPr marL="361950" algn="r" rtl="1">
              <a:lnSpc>
                <a:spcPts val="2250"/>
              </a:lnSpc>
            </a:pPr>
            <a:r>
              <a:rPr lang="ar-JO" sz="1600" i="0" dirty="0">
                <a:effectLst/>
                <a:latin typeface="Alexandria" pitchFamily="2" charset="-78"/>
                <a:cs typeface="Alexandria" pitchFamily="2" charset="-78"/>
              </a:rPr>
              <a:t>يحيى سعد (2022) مفهوم السياسات التعليمية</a:t>
            </a:r>
          </a:p>
          <a:p>
            <a:pPr marL="361950" rtl="1">
              <a:lnSpc>
                <a:spcPts val="2250"/>
              </a:lnSpc>
            </a:pPr>
            <a:r>
              <a:rPr lang="en-US" sz="1600" kern="100" dirty="0">
                <a:effectLst/>
                <a:latin typeface="Alexandria" pitchFamily="2" charset="-78"/>
                <a:ea typeface="Calibri" panose="020F0502020204030204" pitchFamily="34" charset="0"/>
                <a:cs typeface="Alexandria" pitchFamily="2" charset="-78"/>
                <a:hlinkClick r:id="rId2"/>
              </a:rPr>
              <a:t>https://drasah.com/Description.aspx?id=6303</a:t>
            </a:r>
            <a:endParaRPr lang="ar-JO" sz="1600" kern="100" dirty="0">
              <a:effectLst/>
              <a:latin typeface="Alexandria" pitchFamily="2" charset="-78"/>
              <a:ea typeface="Calibri" panose="020F0502020204030204" pitchFamily="34" charset="0"/>
              <a:cs typeface="Alexandria" pitchFamily="2" charset="-78"/>
            </a:endParaRPr>
          </a:p>
          <a:p>
            <a:pPr marL="361950" rtl="1">
              <a:lnSpc>
                <a:spcPts val="2250"/>
              </a:lnSpc>
            </a:pPr>
            <a:endParaRPr lang="en-US" sz="1600" kern="100" dirty="0">
              <a:effectLst/>
              <a:latin typeface="Alexandria" pitchFamily="2" charset="-78"/>
              <a:ea typeface="Calibri" panose="020F0502020204030204" pitchFamily="34" charset="0"/>
              <a:cs typeface="Alexandria" pitchFamily="2" charset="-78"/>
            </a:endParaRPr>
          </a:p>
          <a:p>
            <a:pPr algn="r">
              <a:lnSpc>
                <a:spcPct val="115000"/>
              </a:lnSpc>
            </a:pPr>
            <a:r>
              <a:rPr lang="ar-JO" sz="1600" kern="0" dirty="0">
                <a:solidFill>
                  <a:srgbClr val="1F4E79"/>
                </a:solidFill>
                <a:effectLst/>
                <a:latin typeface="Alexandria" pitchFamily="2" charset="-78"/>
                <a:ea typeface="Times New Roman" panose="02020603050405020304" pitchFamily="18" charset="0"/>
                <a:cs typeface="Alexandria" pitchFamily="2" charset="-78"/>
              </a:rPr>
              <a:t>إ</a:t>
            </a:r>
            <a:r>
              <a:rPr lang="ar-JO" sz="1600" dirty="0">
                <a:latin typeface="Alexandria" pitchFamily="2" charset="-78"/>
                <a:cs typeface="Alexandria" pitchFamily="2" charset="-78"/>
              </a:rPr>
              <a:t>يمان زكي ، السياسات التعليمية في المملكة العربية السعودية</a:t>
            </a:r>
          </a:p>
          <a:p>
            <a:pPr>
              <a:lnSpc>
                <a:spcPct val="115000"/>
              </a:lnSpc>
            </a:pPr>
            <a:r>
              <a:rPr lang="ar-JO" sz="1600" b="1" kern="0" dirty="0">
                <a:solidFill>
                  <a:srgbClr val="1F4E79"/>
                </a:solidFill>
                <a:effectLst/>
                <a:latin typeface="Alexandria" pitchFamily="2" charset="-78"/>
                <a:ea typeface="Times New Roman" panose="02020603050405020304" pitchFamily="18" charset="0"/>
                <a:cs typeface="Alexandria" pitchFamily="2" charset="-78"/>
              </a:rPr>
              <a:t> </a:t>
            </a:r>
            <a:r>
              <a:rPr lang="en-US" sz="1600" b="1" kern="0" dirty="0">
                <a:solidFill>
                  <a:srgbClr val="1F4E79"/>
                </a:solidFill>
                <a:effectLst/>
                <a:latin typeface="Alexandria" pitchFamily="2" charset="-78"/>
                <a:ea typeface="Times New Roman" panose="02020603050405020304" pitchFamily="18" charset="0"/>
                <a:cs typeface="Alexandria" pitchFamily="2" charset="-78"/>
                <a:hlinkClick r:id="rId3"/>
              </a:rPr>
              <a:t>https://drive.uqu.edu.sa/_/ezosrah/files</a:t>
            </a:r>
            <a:endParaRPr lang="ar-JO" sz="1600" b="1" kern="0" dirty="0">
              <a:solidFill>
                <a:srgbClr val="1F4E79"/>
              </a:solidFill>
              <a:effectLst/>
              <a:latin typeface="Alexandria" pitchFamily="2" charset="-78"/>
              <a:ea typeface="Times New Roman" panose="02020603050405020304" pitchFamily="18" charset="0"/>
              <a:cs typeface="Alexandria" pitchFamily="2" charset="-78"/>
            </a:endParaRPr>
          </a:p>
          <a:p>
            <a:pPr algn="r">
              <a:lnSpc>
                <a:spcPct val="115000"/>
              </a:lnSpc>
            </a:pPr>
            <a:endParaRPr lang="ar-JO" sz="1600" b="1" dirty="0">
              <a:latin typeface="Alexandria" pitchFamily="2" charset="-78"/>
              <a:cs typeface="Alexandria" pitchFamily="2" charset="-78"/>
            </a:endParaRPr>
          </a:p>
          <a:p>
            <a:pPr marL="342900" marR="0" lvl="0" indent="-342900" algn="just" rtl="1">
              <a:lnSpc>
                <a:spcPts val="2250"/>
              </a:lnSpc>
              <a:spcBef>
                <a:spcPts val="0"/>
              </a:spcBef>
              <a:spcAft>
                <a:spcPts val="0"/>
              </a:spcAft>
              <a:tabLst>
                <a:tab pos="457200" algn="l"/>
              </a:tabLst>
            </a:pPr>
            <a:r>
              <a:rPr lang="ar-SA" sz="1600" dirty="0">
                <a:latin typeface="Alexandria" pitchFamily="2" charset="-78"/>
                <a:cs typeface="Alexandria" pitchFamily="2" charset="-78"/>
              </a:rPr>
              <a:t>السهلي، محمد بن علي بن محمد. (2019). تطوير السياسات التربوية في الجامعات السعودية في ضوء متطلبات القدرة التنافسية "استراتيجية مقترحة</a:t>
            </a:r>
            <a:r>
              <a:rPr lang="en-US" sz="1600" dirty="0">
                <a:latin typeface="Alexandria" pitchFamily="2" charset="-78"/>
                <a:cs typeface="Alexandria" pitchFamily="2" charset="-78"/>
              </a:rPr>
              <a:t>"</a:t>
            </a:r>
            <a:r>
              <a:rPr lang="ar-SA" sz="1600" dirty="0">
                <a:latin typeface="Alexandria" pitchFamily="2" charset="-78"/>
                <a:cs typeface="Alexandria" pitchFamily="2" charset="-78"/>
              </a:rPr>
              <a:t>(رسالة دكتوراه غير منشورة). جامعة الملك سعود</a:t>
            </a:r>
            <a:r>
              <a:rPr lang="ar-SA" sz="1600" dirty="0">
                <a:solidFill>
                  <a:srgbClr val="000000"/>
                </a:solidFill>
                <a:effectLst/>
                <a:latin typeface="Alexandria" pitchFamily="2" charset="-78"/>
                <a:ea typeface="Times New Roman" panose="02020603050405020304" pitchFamily="18" charset="0"/>
                <a:cs typeface="Alexandria" pitchFamily="2" charset="-78"/>
              </a:rPr>
              <a:t>.</a:t>
            </a:r>
            <a:endParaRPr lang="ar-JO" sz="1600" dirty="0">
              <a:solidFill>
                <a:srgbClr val="000000"/>
              </a:solidFill>
              <a:effectLst/>
              <a:latin typeface="Alexandria" pitchFamily="2" charset="-78"/>
              <a:ea typeface="Times New Roman" panose="02020603050405020304" pitchFamily="18" charset="0"/>
              <a:cs typeface="Alexandria" pitchFamily="2" charset="-78"/>
            </a:endParaRPr>
          </a:p>
          <a:p>
            <a:pPr marL="342900" indent="-342900" algn="just" rtl="1">
              <a:lnSpc>
                <a:spcPts val="2250"/>
              </a:lnSpc>
              <a:tabLst>
                <a:tab pos="457200" algn="l"/>
              </a:tabLst>
            </a:pPr>
            <a:r>
              <a:rPr lang="ar-SA" sz="1600" dirty="0">
                <a:latin typeface="Alexandria" pitchFamily="2" charset="-78"/>
                <a:cs typeface="Alexandria" pitchFamily="2" charset="-78"/>
              </a:rPr>
              <a:t>اليافعي، شريفة بنت عبد الله بن علي، أبو زيد، وفاء أحمد، وجمال الدين، نجوى يوسف. (2015). صنع السياسات التعليمية: المفهوم والآليات. عالم التربية، س 16 , (50)، 1 - 27</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342900" indent="-342900" algn="just" rtl="1">
              <a:lnSpc>
                <a:spcPts val="2250"/>
              </a:lnSpc>
              <a:tabLst>
                <a:tab pos="457200" algn="l"/>
              </a:tabLst>
            </a:pPr>
            <a:r>
              <a:rPr lang="ar-JO" sz="1600" dirty="0">
                <a:latin typeface="Alexandria" pitchFamily="2" charset="-78"/>
                <a:cs typeface="Alexandria" pitchFamily="2" charset="-78"/>
              </a:rPr>
              <a:t>طارق العفيفي، مكوناتومصادر السياسات التعليمية 20</a:t>
            </a:r>
            <a:r>
              <a:rPr lang="en-US" sz="1600" u="sng" kern="0" dirty="0">
                <a:ln w="10160" cap="flat" cmpd="sng" algn="ctr">
                  <a:solidFill>
                    <a:srgbClr val="5B9BD5"/>
                  </a:solidFill>
                  <a:prstDash val="solid"/>
                  <a:round/>
                </a:ln>
                <a:noFill/>
                <a:effectLst>
                  <a:outerShdw blurRad="38100" dist="22860" dir="5400000" algn="tl">
                    <a:srgbClr val="000000">
                      <a:alpha val="30000"/>
                    </a:srgbClr>
                  </a:outerShdw>
                </a:effectLst>
                <a:latin typeface="Alexandria" pitchFamily="2" charset="-78"/>
                <a:ea typeface="Times New Roman" panose="02020603050405020304" pitchFamily="18" charset="0"/>
                <a:cs typeface="Alexandria" pitchFamily="2" charset="-78"/>
                <a:hlinkClick r:id="rId4"/>
              </a:rPr>
              <a:t>https://drasah.com/Description.aspx?id=6308</a:t>
            </a:r>
            <a:endParaRPr lang="en-US" sz="1600" kern="100" dirty="0">
              <a:effectLst/>
              <a:latin typeface="Alexandria" pitchFamily="2" charset="-78"/>
              <a:ea typeface="Calibri" panose="020F0502020204030204" pitchFamily="34" charset="0"/>
              <a:cs typeface="Alexandria" pitchFamily="2" charset="-78"/>
            </a:endParaRPr>
          </a:p>
          <a:p>
            <a:pPr marL="342900" indent="-342900" algn="just" rtl="1">
              <a:lnSpc>
                <a:spcPts val="2250"/>
              </a:lnSpc>
              <a:tabLst>
                <a:tab pos="457200" algn="l"/>
              </a:tabLst>
            </a:pPr>
            <a:r>
              <a:rPr lang="ar-JO" sz="1600" b="1" dirty="0">
                <a:latin typeface="Alexandria" pitchFamily="2" charset="-78"/>
                <a:cs typeface="Alexandria" pitchFamily="2" charset="-78"/>
              </a:rPr>
              <a:t>22</a:t>
            </a:r>
          </a:p>
          <a:p>
            <a:pPr marL="0" marR="0" algn="r" rtl="1">
              <a:lnSpc>
                <a:spcPct val="107000"/>
              </a:lnSpc>
              <a:spcBef>
                <a:spcPts val="0"/>
              </a:spcBef>
              <a:spcAft>
                <a:spcPts val="0"/>
              </a:spcAft>
            </a:pPr>
            <a:r>
              <a:rPr lang="ar-JO" sz="1600" dirty="0">
                <a:latin typeface="Alexandria" pitchFamily="2" charset="-78"/>
                <a:cs typeface="Alexandria" pitchFamily="2" charset="-78"/>
              </a:rPr>
              <a:t>سالمة الأمام، </a:t>
            </a:r>
            <a:r>
              <a:rPr lang="ar-SA" sz="1600" dirty="0">
                <a:latin typeface="Alexandria" pitchFamily="2" charset="-78"/>
                <a:cs typeface="Alexandria" pitchFamily="2" charset="-78"/>
              </a:rPr>
              <a:t>صنع السياسة التعليمية الجامعية</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دراسة مقارنة بين الجزائر ومصر</a:t>
            </a:r>
            <a:r>
              <a:rPr lang="ar-JO" sz="1600" dirty="0">
                <a:latin typeface="Alexandria" pitchFamily="2" charset="-78"/>
                <a:cs typeface="Alexandria" pitchFamily="2" charset="-78"/>
              </a:rPr>
              <a:t> (1990-2010)</a:t>
            </a:r>
            <a:endParaRPr lang="en-US" sz="1600" dirty="0">
              <a:latin typeface="Alexandria" pitchFamily="2" charset="-78"/>
              <a:cs typeface="Alexandria" pitchFamily="2" charset="-78"/>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pic>
        <p:nvPicPr>
          <p:cNvPr id="10" name="Graphic 21">
            <a:extLst>
              <a:ext uri="{FF2B5EF4-FFF2-40B4-BE49-F238E27FC236}">
                <a16:creationId xmlns:a16="http://schemas.microsoft.com/office/drawing/2014/main" id="{540EF7F3-9C56-7FFD-BB3D-599D357419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9918" y="110071"/>
            <a:ext cx="2591822" cy="1210204"/>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81269">
        <p14:prism isInverted="1"/>
      </p:transition>
    </mc:Choice>
    <mc:Fallback xmlns="">
      <p:transition spd="slow" advTm="81269">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CF444B1-0DB2-4F43-2B8B-42E0878DA29B}"/>
              </a:ext>
            </a:extLst>
          </p:cNvPr>
          <p:cNvSpPr/>
          <p:nvPr/>
        </p:nvSpPr>
        <p:spPr>
          <a:xfrm>
            <a:off x="707415" y="1320275"/>
            <a:ext cx="11035004" cy="4877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4925012"/>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273183"/>
            <a:ext cx="5312123" cy="4925012"/>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id="{854B2E32-5264-6086-5062-6091993C7B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247" y="1503879"/>
            <a:ext cx="4508923" cy="4037308"/>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19191">
        <p14:prism isInverted="1"/>
      </p:transition>
    </mc:Choice>
    <mc:Fallback xmlns="">
      <p:transition spd="slow" advTm="19191">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6207</TotalTime>
  <Words>3733</Words>
  <Application>Microsoft Office PowerPoint</Application>
  <PresentationFormat>Widescreen</PresentationFormat>
  <Paragraphs>234</Paragraphs>
  <Slides>40</Slides>
  <Notes>5</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40</vt:i4>
      </vt:variant>
    </vt:vector>
  </HeadingPairs>
  <TitlesOfParts>
    <vt:vector size="55" baseType="lpstr">
      <vt:lpstr>Alexandria</vt:lpstr>
      <vt:lpstr>Alexandria Black</vt:lpstr>
      <vt:lpstr>Alexandria Medium</vt:lpstr>
      <vt:lpstr>Alexandria SemiBold</vt:lpstr>
      <vt:lpstr>Arial</vt:lpstr>
      <vt:lpstr>Calibri</vt:lpstr>
      <vt:lpstr>Calibri Light</vt:lpstr>
      <vt:lpstr>IBM Plex Sans Arabic</vt:lpstr>
      <vt:lpstr>Rockwell Condensed</vt:lpstr>
      <vt:lpstr>Simplified Arabic</vt:lpstr>
      <vt:lpstr>Times New Roman</vt:lpstr>
      <vt:lpstr>Traditional Arabic</vt:lpstr>
      <vt:lpstr>TraditionalArabic</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796</cp:revision>
  <dcterms:created xsi:type="dcterms:W3CDTF">2023-04-29T09:08:23Z</dcterms:created>
  <dcterms:modified xsi:type="dcterms:W3CDTF">2024-07-18T12:15:54Z</dcterms:modified>
</cp:coreProperties>
</file>