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2.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28.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8.xml" ContentType="application/vnd.openxmlformats-officedocument.presentationml.slideLayout+xml"/>
  <Override PartName="/ppt/slideLayouts/slideLayout14.xml" ContentType="application/vnd.openxmlformats-officedocument.presentationml.slideLayout+xml"/>
  <Override PartName="/ppt/slideMasters/slideMaster1.xml" ContentType="application/vnd.openxmlformats-officedocument.presentationml.slideMaster+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notesSlides/notesSlide2.xml" ContentType="application/vnd.openxmlformats-officedocument.presentationml.notesSlide+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0.xml" ContentType="application/vnd.openxmlformats-officedocument.presentationml.slideLayout+xml"/>
  <Override PartName="/ppt/webextensions/webextension2.xml" ContentType="application/vnd.ms-office.webextension+xml"/>
  <Override PartName="/ppt/webextensions/taskpanes.xml" ContentType="application/vnd.ms-office.webextensiontaskpanes+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webextensions/webextension1.xml" ContentType="application/vnd.ms-office.webextensio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4"/>
  </p:notesMasterIdLst>
  <p:sldIdLst>
    <p:sldId id="480" r:id="rId2"/>
    <p:sldId id="271" r:id="rId3"/>
    <p:sldId id="313" r:id="rId4"/>
    <p:sldId id="276" r:id="rId5"/>
    <p:sldId id="530" r:id="rId6"/>
    <p:sldId id="531" r:id="rId7"/>
    <p:sldId id="532" r:id="rId8"/>
    <p:sldId id="547" r:id="rId9"/>
    <p:sldId id="533" r:id="rId10"/>
    <p:sldId id="560" r:id="rId11"/>
    <p:sldId id="534" r:id="rId12"/>
    <p:sldId id="535" r:id="rId13"/>
    <p:sldId id="561" r:id="rId14"/>
    <p:sldId id="537" r:id="rId15"/>
    <p:sldId id="538" r:id="rId16"/>
    <p:sldId id="539" r:id="rId17"/>
    <p:sldId id="536" r:id="rId18"/>
    <p:sldId id="549" r:id="rId19"/>
    <p:sldId id="550" r:id="rId20"/>
    <p:sldId id="540" r:id="rId21"/>
    <p:sldId id="551" r:id="rId22"/>
    <p:sldId id="552" r:id="rId23"/>
    <p:sldId id="554" r:id="rId24"/>
    <p:sldId id="555" r:id="rId25"/>
    <p:sldId id="556" r:id="rId26"/>
    <p:sldId id="557" r:id="rId27"/>
    <p:sldId id="558" r:id="rId28"/>
    <p:sldId id="562" r:id="rId29"/>
    <p:sldId id="567" r:id="rId30"/>
    <p:sldId id="568" r:id="rId31"/>
    <p:sldId id="559" r:id="rId32"/>
    <p:sldId id="34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530"/>
            <p14:sldId id="531"/>
            <p14:sldId id="532"/>
            <p14:sldId id="547"/>
            <p14:sldId id="533"/>
            <p14:sldId id="560"/>
            <p14:sldId id="534"/>
            <p14:sldId id="535"/>
            <p14:sldId id="561"/>
            <p14:sldId id="537"/>
            <p14:sldId id="538"/>
            <p14:sldId id="539"/>
            <p14:sldId id="536"/>
            <p14:sldId id="549"/>
            <p14:sldId id="550"/>
            <p14:sldId id="540"/>
            <p14:sldId id="551"/>
            <p14:sldId id="552"/>
            <p14:sldId id="554"/>
            <p14:sldId id="555"/>
            <p14:sldId id="556"/>
            <p14:sldId id="557"/>
            <p14:sldId id="558"/>
            <p14:sldId id="562"/>
            <p14:sldId id="567"/>
            <p14:sldId id="568"/>
            <p14:sldId id="55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DDF17B-C719-42E2-BE2B-134C85342D7B}" v="16" dt="2024-05-18T05:30:47.760"/>
    <p1510:client id="{3F060586-26C6-463B-9848-96A3410B8ECE}" v="19" dt="2024-05-18T00:43:47.5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7" d="100"/>
          <a:sy n="57" d="100"/>
        </p:scale>
        <p:origin x="924" y="40"/>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5/10/relationships/revisionInfo" Target="revisionInfo.xml"/><Relationship Id="rId21" Type="http://schemas.openxmlformats.org/officeDocument/2006/relationships/slide" Target="slides/slide20.xml"/><Relationship Id="rId34" Type="http://schemas.openxmlformats.org/officeDocument/2006/relationships/notesMaster" Target="notesMasters/notesMaster1.xml"/><Relationship Id="rId42"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0"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facebook.com/watch/?v=895031908179353" TargetMode="Externa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hyperlink" Target="https://runwayml.com/" TargetMode="External"/><Relationship Id="rId7" Type="http://schemas.openxmlformats.org/officeDocument/2006/relationships/image" Target="../media/image5.png"/><Relationship Id="rId2" Type="http://schemas.openxmlformats.org/officeDocument/2006/relationships/hyperlink" Target="https://www.synthesia.io/" TargetMode="External"/><Relationship Id="rId1" Type="http://schemas.openxmlformats.org/officeDocument/2006/relationships/slideLayout" Target="../slideLayouts/slideLayout15.xml"/><Relationship Id="rId6" Type="http://schemas.openxmlformats.org/officeDocument/2006/relationships/hyperlink" Target="https://makeavideo.studio/" TargetMode="External"/><Relationship Id="rId5" Type="http://schemas.openxmlformats.org/officeDocument/2006/relationships/hyperlink" Target="https://www.topazlabs.com/topaz-video-ai" TargetMode="External"/><Relationship Id="rId4" Type="http://schemas.openxmlformats.org/officeDocument/2006/relationships/hyperlink" Target="https://wearenova.ai/"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looka.com/" TargetMode="External"/><Relationship Id="rId7" Type="http://schemas.openxmlformats.org/officeDocument/2006/relationships/image" Target="../media/image5.png"/><Relationship Id="rId2" Type="http://schemas.openxmlformats.org/officeDocument/2006/relationships/hyperlink" Target="https://fontjoy.com/" TargetMode="External"/><Relationship Id="rId1" Type="http://schemas.openxmlformats.org/officeDocument/2006/relationships/slideLayout" Target="../slideLayouts/slideLayout15.xml"/><Relationship Id="rId6" Type="http://schemas.openxmlformats.org/officeDocument/2006/relationships/hyperlink" Target="https://www.beautiful.ai/" TargetMode="External"/><Relationship Id="rId5" Type="http://schemas.openxmlformats.org/officeDocument/2006/relationships/hyperlink" Target="https://jitter.video/" TargetMode="External"/><Relationship Id="rId4" Type="http://schemas.openxmlformats.org/officeDocument/2006/relationships/hyperlink" Target="https://lnkd.in/dRVv8_gu" TargetMode="External"/></Relationships>
</file>

<file path=ppt/slides/_rels/slide22.xml.rels><?xml version="1.0" encoding="UTF-8" standalone="yes"?>
<Relationships xmlns="http://schemas.openxmlformats.org/package/2006/relationships"><Relationship Id="rId8" Type="http://schemas.openxmlformats.org/officeDocument/2006/relationships/hyperlink" Target="https://www.wordtune.com/" TargetMode="External"/><Relationship Id="rId3" Type="http://schemas.openxmlformats.org/officeDocument/2006/relationships/hyperlink" Target="https://deepai.org/chat" TargetMode="External"/><Relationship Id="rId7" Type="http://schemas.openxmlformats.org/officeDocument/2006/relationships/hyperlink" Target="https://inkforall.com/" TargetMode="External"/><Relationship Id="rId2" Type="http://schemas.openxmlformats.org/officeDocument/2006/relationships/hyperlink" Target="https://rytr.me/?via=bryan-koch&amp;gad_source=1" TargetMode="External"/><Relationship Id="rId1" Type="http://schemas.openxmlformats.org/officeDocument/2006/relationships/slideLayout" Target="../slideLayouts/slideLayout15.xml"/><Relationship Id="rId6" Type="http://schemas.openxmlformats.org/officeDocument/2006/relationships/hyperlink" Target="https://www.shortlyai.com/" TargetMode="External"/><Relationship Id="rId5" Type="http://schemas.openxmlformats.org/officeDocument/2006/relationships/hyperlink" Target="https://tldrthis.com/" TargetMode="External"/><Relationship Id="rId10" Type="http://schemas.openxmlformats.org/officeDocument/2006/relationships/image" Target="../media/image5.png"/><Relationship Id="rId4" Type="http://schemas.openxmlformats.org/officeDocument/2006/relationships/hyperlink" Target="https://www.araby.ai/" TargetMode="External"/><Relationship Id="rId9" Type="http://schemas.openxmlformats.org/officeDocument/2006/relationships/hyperlink" Target="https://www.frase.io/"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openai.com/research/jukebox" TargetMode="External"/><Relationship Id="rId2" Type="http://schemas.openxmlformats.org/officeDocument/2006/relationships/hyperlink" Target="https://www.aiva.ai/" TargetMode="External"/><Relationship Id="rId1" Type="http://schemas.openxmlformats.org/officeDocument/2006/relationships/slideLayout" Target="../slideLayouts/slideLayout15.xml"/><Relationship Id="rId6" Type="http://schemas.openxmlformats.org/officeDocument/2006/relationships/image" Target="../media/image5.png"/><Relationship Id="rId5" Type="http://schemas.openxmlformats.org/officeDocument/2006/relationships/hyperlink" Target="https://boomy.com/" TargetMode="External"/><Relationship Id="rId4" Type="http://schemas.openxmlformats.org/officeDocument/2006/relationships/hyperlink" Target="https://supertone.ai/"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sketch.metademolab.com/" TargetMode="External"/><Relationship Id="rId7" Type="http://schemas.openxmlformats.org/officeDocument/2006/relationships/image" Target="../media/image5.png"/><Relationship Id="rId2" Type="http://schemas.openxmlformats.org/officeDocument/2006/relationships/hyperlink" Target="https://www.autodraw.com/" TargetMode="External"/><Relationship Id="rId1" Type="http://schemas.openxmlformats.org/officeDocument/2006/relationships/slideLayout" Target="../slideLayouts/slideLayout15.xml"/><Relationship Id="rId6" Type="http://schemas.openxmlformats.org/officeDocument/2006/relationships/hyperlink" Target="https://www.craiyon.com/" TargetMode="External"/><Relationship Id="rId5" Type="http://schemas.openxmlformats.org/officeDocument/2006/relationships/hyperlink" Target="https://quickdraw.withgoogle.com/" TargetMode="External"/><Relationship Id="rId4" Type="http://schemas.openxmlformats.org/officeDocument/2006/relationships/hyperlink" Target="https://magic-sketchpad.glitch.me/" TargetMode="External"/></Relationships>
</file>

<file path=ppt/slides/_rels/slide25.xml.rels><?xml version="1.0" encoding="UTF-8" standalone="yes"?>
<Relationships xmlns="http://schemas.openxmlformats.org/package/2006/relationships"><Relationship Id="rId8" Type="http://schemas.openxmlformats.org/officeDocument/2006/relationships/hyperlink" Target="https://www.radintel.ai/" TargetMode="External"/><Relationship Id="rId3" Type="http://schemas.openxmlformats.org/officeDocument/2006/relationships/hyperlink" Target="https://textio.com/products/recruiting" TargetMode="External"/><Relationship Id="rId7" Type="http://schemas.openxmlformats.org/officeDocument/2006/relationships/hyperlink" Target="https://www.boost.ai/product/conversational-ai-platform" TargetMode="External"/><Relationship Id="rId2" Type="http://schemas.openxmlformats.org/officeDocument/2006/relationships/hyperlink" Target="https://namelix.com/" TargetMode="External"/><Relationship Id="rId1" Type="http://schemas.openxmlformats.org/officeDocument/2006/relationships/slideLayout" Target="../slideLayouts/slideLayout15.xml"/><Relationship Id="rId6" Type="http://schemas.openxmlformats.org/officeDocument/2006/relationships/hyperlink" Target="https://www.zoho.com/zia/" TargetMode="External"/><Relationship Id="rId11" Type="http://schemas.openxmlformats.org/officeDocument/2006/relationships/image" Target="../media/image5.png"/><Relationship Id="rId5" Type="http://schemas.openxmlformats.org/officeDocument/2006/relationships/hyperlink" Target="https://weblium.com/" TargetMode="External"/><Relationship Id="rId10" Type="http://schemas.openxmlformats.org/officeDocument/2006/relationships/hyperlink" Target="https://www.conversica.com/" TargetMode="External"/><Relationship Id="rId4" Type="http://schemas.openxmlformats.org/officeDocument/2006/relationships/hyperlink" Target="https://flatlogic.com/" TargetMode="External"/><Relationship Id="rId9" Type="http://schemas.openxmlformats.org/officeDocument/2006/relationships/hyperlink" Target="https://digitalgenius.com/"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iris.ai/" TargetMode="External"/><Relationship Id="rId7" Type="http://schemas.openxmlformats.org/officeDocument/2006/relationships/image" Target="../media/image5.png"/><Relationship Id="rId2" Type="http://schemas.openxmlformats.org/officeDocument/2006/relationships/hyperlink" Target="https://www.genei.io/" TargetMode="External"/><Relationship Id="rId1" Type="http://schemas.openxmlformats.org/officeDocument/2006/relationships/slideLayout" Target="../slideLayouts/slideLayout15.xml"/><Relationship Id="rId6" Type="http://schemas.openxmlformats.org/officeDocument/2006/relationships/hyperlink" Target="https://www.wizdom.ai/" TargetMode="External"/><Relationship Id="rId5" Type="http://schemas.openxmlformats.org/officeDocument/2006/relationships/hyperlink" Target="https://elicit.org/" TargetMode="External"/><Relationship Id="rId4" Type="http://schemas.openxmlformats.org/officeDocument/2006/relationships/hyperlink" Target="https://www.semanticscholar.org/"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6.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الإعلام الجديد</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6</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1625766" cy="707886"/>
          </a:xfrm>
          <a:prstGeom prst="rect">
            <a:avLst/>
          </a:prstGeom>
          <a:noFill/>
        </p:spPr>
        <p:txBody>
          <a:bodyPr wrap="none" rtlCol="0">
            <a:spAutoFit/>
          </a:bodyPr>
          <a:lstStyle/>
          <a:p>
            <a:r>
              <a:rPr lang="en-US" sz="2000" dirty="0">
                <a:latin typeface="Alexandria" pitchFamily="2" charset="-78"/>
                <a:cs typeface="Alexandria" pitchFamily="2" charset="-78"/>
              </a:rPr>
              <a:t>PRL 6</a:t>
            </a:r>
            <a:r>
              <a:rPr lang="ar-EG" sz="2000" dirty="0">
                <a:latin typeface="Alexandria" pitchFamily="2" charset="-78"/>
                <a:cs typeface="Alexandria" pitchFamily="2" charset="-78"/>
              </a:rPr>
              <a:t>13</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New Media</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132426"/>
          </a:xfrm>
          <a:prstGeom prst="rect">
            <a:avLst/>
          </a:prstGeom>
          <a:noFill/>
        </p:spPr>
        <p:txBody>
          <a:bodyPr wrap="square" rtlCol="0">
            <a:spAutoFit/>
          </a:bodyPr>
          <a:lstStyle/>
          <a:p>
            <a:pPr algn="ctr">
              <a:lnSpc>
                <a:spcPct val="200000"/>
              </a:lnSpc>
            </a:pPr>
            <a:r>
              <a:rPr lang="ar-EG" sz="4000" b="1" dirty="0">
                <a:solidFill>
                  <a:srgbClr val="00B0F0"/>
                </a:solidFill>
                <a:latin typeface="Alexandria" pitchFamily="2" charset="-78"/>
                <a:cs typeface="Alexandria" pitchFamily="2" charset="-78"/>
              </a:rPr>
              <a:t>المحاضرة السادسة</a:t>
            </a:r>
            <a:endParaRPr lang="en-US" sz="4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1984666"/>
            <a:ext cx="8417320" cy="4926220"/>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التسويق بالمحتوى القصصي </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مجالات تحقيق دخل سلبي من تصميمات الذكاء الاصطناعي</a:t>
            </a:r>
          </a:p>
          <a:p>
            <a:pPr marL="285750" indent="-285750" algn="l">
              <a:lnSpc>
                <a:spcPct val="200000"/>
              </a:lnSpc>
              <a:buFont typeface="Wingdings" panose="05000000000000000000" pitchFamily="2" charset="2"/>
              <a:buChar char="v"/>
            </a:pPr>
            <a:r>
              <a:rPr lang="en-US" sz="2000" dirty="0">
                <a:latin typeface="Alexandria" pitchFamily="2" charset="-78"/>
                <a:cs typeface="Alexandria" pitchFamily="2" charset="-78"/>
              </a:rPr>
              <a:t>Video editing tools</a:t>
            </a:r>
          </a:p>
          <a:p>
            <a:pPr marL="285750" indent="-285750" algn="l">
              <a:lnSpc>
                <a:spcPct val="200000"/>
              </a:lnSpc>
              <a:buFont typeface="Wingdings" panose="05000000000000000000" pitchFamily="2" charset="2"/>
              <a:buChar char="v"/>
            </a:pPr>
            <a:r>
              <a:rPr lang="en-US" sz="2000" dirty="0">
                <a:latin typeface="Alexandria" pitchFamily="2" charset="-78"/>
                <a:cs typeface="Alexandria" pitchFamily="2" charset="-78"/>
              </a:rPr>
              <a:t>Photos editing tools</a:t>
            </a:r>
          </a:p>
          <a:p>
            <a:pPr marL="285750" indent="-285750" algn="l">
              <a:lnSpc>
                <a:spcPct val="200000"/>
              </a:lnSpc>
              <a:buFont typeface="Wingdings" panose="05000000000000000000" pitchFamily="2" charset="2"/>
              <a:buChar char="v"/>
            </a:pPr>
            <a:r>
              <a:rPr lang="en-US" sz="2000" dirty="0">
                <a:latin typeface="Alexandria" pitchFamily="2" charset="-78"/>
                <a:cs typeface="Alexandria" pitchFamily="2" charset="-78"/>
              </a:rPr>
              <a:t>Marketing tools</a:t>
            </a:r>
          </a:p>
          <a:p>
            <a:pPr marL="285750" indent="-285750" algn="l">
              <a:lnSpc>
                <a:spcPct val="200000"/>
              </a:lnSpc>
              <a:buFont typeface="Wingdings" panose="05000000000000000000" pitchFamily="2" charset="2"/>
              <a:buChar char="v"/>
            </a:pPr>
            <a:r>
              <a:rPr lang="en-US" sz="2000" dirty="0">
                <a:latin typeface="Alexandria" pitchFamily="2" charset="-78"/>
                <a:cs typeface="Alexandria" pitchFamily="2" charset="-78"/>
              </a:rPr>
              <a:t>Audio tools</a:t>
            </a:r>
          </a:p>
          <a:p>
            <a:pPr marL="285750" indent="-285750" algn="l">
              <a:lnSpc>
                <a:spcPct val="200000"/>
              </a:lnSpc>
              <a:buFont typeface="Wingdings" panose="05000000000000000000" pitchFamily="2" charset="2"/>
              <a:buChar char="v"/>
            </a:pPr>
            <a:r>
              <a:rPr lang="en-US" sz="2000" dirty="0">
                <a:latin typeface="Alexandria" pitchFamily="2" charset="-78"/>
                <a:cs typeface="Alexandria" pitchFamily="2" charset="-78"/>
              </a:rPr>
              <a:t>Engines</a:t>
            </a:r>
          </a:p>
          <a:p>
            <a:pPr marL="285750" indent="-285750" algn="r" rtl="1">
              <a:lnSpc>
                <a:spcPct val="200000"/>
              </a:lnSpc>
              <a:buFont typeface="Wingdings" panose="05000000000000000000" pitchFamily="2" charset="2"/>
              <a:buChar char="v"/>
            </a:pPr>
            <a:endParaRPr lang="ar-EG" sz="20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التسويق بالمحتوى القصصي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2005753"/>
            <a:ext cx="10541000" cy="3005375"/>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التسويق بالمحتوى القصصي هو أسلوب يستخدم السرد القصصي للتفاعل مع الجمهور وإيصال رسالة العلامة التجارية بشكل يثير اهتمامهم ويعزز ارتباطهم بها. يستند هذا النوع من التسويق إلى تقديم محتوى مميز يحتوي على قصة مؤثرة تركز على تجربة واقعية أو مشكلة شخصية تهم الجمهور، مما يجعلهم يشعرون بأنهم جزء من الحكاية. يهدف التسويق القصصي إلى جذب الانتباه وتبسيط الرسائل المعقدة عبر سرد الأحداث بشكل ممتع يجعل الجمهور يرغب في متابعة العلامة التجارية ويشعر بالولاء لها.</a:t>
            </a:r>
          </a:p>
          <a:p>
            <a:pPr algn="just" rtl="1">
              <a:lnSpc>
                <a:spcPct val="150000"/>
              </a:lnSpc>
            </a:pPr>
            <a:r>
              <a:rPr lang="ar-EG" sz="1600" dirty="0">
                <a:latin typeface="Alexandria" pitchFamily="2" charset="-78"/>
                <a:cs typeface="Alexandria" pitchFamily="2" charset="-78"/>
              </a:rPr>
              <a:t>يتميز التسويق القصصي عن غيره بتركيزه على إنشاء محتوى ذو قيمة ويستهدف القيم والمشاعر أكثر من التركيز المباشر على المنتج، حيث يتم سرد القصة بحيث تثير الفضول وتبقى في ذاكرة الجمهور لفترة طويلة، مما يزيد من فعالية الرسالة ويجعلها أكثر قابلية للمشاركة والتفاعل.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BB926-481B-8715-86A0-D38A98247B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E12A9C-9749-6339-5509-9E0B1E3B11B4}"/>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CBE8CA1-469D-93FD-D9E2-DE31DBBC32DB}"/>
              </a:ext>
            </a:extLst>
          </p:cNvPr>
          <p:cNvSpPr txBox="1"/>
          <p:nvPr/>
        </p:nvSpPr>
        <p:spPr>
          <a:xfrm>
            <a:off x="2910469" y="649543"/>
            <a:ext cx="6350690"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ما أهمية التسويق بالمحتوى القصصي؟</a:t>
            </a:r>
          </a:p>
        </p:txBody>
      </p:sp>
      <p:sp>
        <p:nvSpPr>
          <p:cNvPr id="5" name="Rectangle 4">
            <a:extLst>
              <a:ext uri="{FF2B5EF4-FFF2-40B4-BE49-F238E27FC236}">
                <a16:creationId xmlns:a16="http://schemas.microsoft.com/office/drawing/2014/main" id="{0B0DFD1F-C9D0-335C-309A-E5ECD580EDD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8932551-8127-CB57-643A-0C4BC7145E3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9A6967F-75E0-C8FB-2214-FAA3AF66F22F}"/>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F6B8652-124B-E91D-B355-AE959AF1DB02}"/>
              </a:ext>
            </a:extLst>
          </p:cNvPr>
          <p:cNvSpPr txBox="1"/>
          <p:nvPr/>
        </p:nvSpPr>
        <p:spPr>
          <a:xfrm>
            <a:off x="825500" y="2005753"/>
            <a:ext cx="10541000" cy="3928704"/>
          </a:xfrm>
          <a:prstGeom prst="rect">
            <a:avLst/>
          </a:prstGeom>
          <a:noFill/>
        </p:spPr>
        <p:txBody>
          <a:bodyPr wrap="square" rtlCol="0">
            <a:spAutoFit/>
          </a:bodyPr>
          <a:lstStyle/>
          <a:p>
            <a:pPr algn="just" rtl="1">
              <a:lnSpc>
                <a:spcPct val="150000"/>
              </a:lnSpc>
            </a:pPr>
            <a:r>
              <a:rPr lang="ar-EG" sz="1600" u="sng" dirty="0">
                <a:latin typeface="Alexandria" pitchFamily="2" charset="-78"/>
                <a:cs typeface="Alexandria" pitchFamily="2" charset="-78"/>
              </a:rPr>
              <a:t>التسويق بالمحتوى القصصي يتمتع بأهمية كبيرة في تحسين تفاعل العملاء مع العلامات التجارية لعدة أسباب، منها</a:t>
            </a:r>
            <a:r>
              <a:rPr lang="ar-EG" sz="1600" dirty="0">
                <a:latin typeface="Alexandria" pitchFamily="2" charset="-78"/>
                <a:cs typeface="Alexandria" pitchFamily="2" charset="-78"/>
              </a:rPr>
              <a:t>:</a:t>
            </a:r>
          </a:p>
          <a:p>
            <a:pPr algn="just" rtl="1">
              <a:lnSpc>
                <a:spcPct val="150000"/>
              </a:lnSpc>
            </a:pPr>
            <a:endParaRPr lang="ar-EG" sz="1600"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q"/>
            </a:pPr>
            <a:r>
              <a:rPr lang="ar-EG" b="1" dirty="0">
                <a:solidFill>
                  <a:srgbClr val="4472C4"/>
                </a:solidFill>
                <a:latin typeface="Alexandria" pitchFamily="2" charset="-78"/>
                <a:cs typeface="Alexandria" pitchFamily="2" charset="-78"/>
              </a:rPr>
              <a:t>تعزيز الارتباط العاطفي: </a:t>
            </a:r>
            <a:r>
              <a:rPr lang="ar-EG" sz="1600" dirty="0">
                <a:latin typeface="Alexandria" pitchFamily="2" charset="-78"/>
                <a:cs typeface="Alexandria" pitchFamily="2" charset="-78"/>
              </a:rPr>
              <a:t>يسهم السرد القصصي في خلق ارتباط عاطفي بين الجمهور والعلامة التجارية، مما يجعلهم يشعرون بأنهم جزء من القصة ويعزز ولاءهم للمنتج.</a:t>
            </a:r>
          </a:p>
          <a:p>
            <a:pPr marL="285750" indent="-285750" algn="just" rtl="1">
              <a:lnSpc>
                <a:spcPct val="150000"/>
              </a:lnSpc>
              <a:buFont typeface="Wingdings" panose="05000000000000000000" pitchFamily="2" charset="2"/>
              <a:buChar char="q"/>
            </a:pPr>
            <a:r>
              <a:rPr lang="ar-EG" b="1" dirty="0">
                <a:solidFill>
                  <a:srgbClr val="4472C4"/>
                </a:solidFill>
                <a:latin typeface="Alexandria" pitchFamily="2" charset="-78"/>
                <a:cs typeface="Alexandria" pitchFamily="2" charset="-78"/>
              </a:rPr>
              <a:t>سهولة التذكر والمشاركة: </a:t>
            </a:r>
            <a:r>
              <a:rPr lang="ar-EG" sz="1600" dirty="0">
                <a:latin typeface="Alexandria" pitchFamily="2" charset="-78"/>
                <a:cs typeface="Alexandria" pitchFamily="2" charset="-78"/>
              </a:rPr>
              <a:t>القصص الجيدة تظل في ذهن الجمهور لفترة أطول مقارنة بالأساليب التقليدية، مما يزيد من احتمال مشاركة المحتوى بين العملاء عبر وسائل التواصل الاجتماعي.</a:t>
            </a:r>
          </a:p>
          <a:p>
            <a:pPr marL="285750" indent="-285750" algn="just" rtl="1">
              <a:lnSpc>
                <a:spcPct val="150000"/>
              </a:lnSpc>
              <a:buFont typeface="Wingdings" panose="05000000000000000000" pitchFamily="2" charset="2"/>
              <a:buChar char="q"/>
            </a:pPr>
            <a:r>
              <a:rPr lang="ar-EG" b="1" dirty="0">
                <a:solidFill>
                  <a:srgbClr val="4472C4"/>
                </a:solidFill>
                <a:latin typeface="Alexandria" pitchFamily="2" charset="-78"/>
                <a:cs typeface="Alexandria" pitchFamily="2" charset="-78"/>
              </a:rPr>
              <a:t>تعزيز المصداقية: </a:t>
            </a:r>
            <a:r>
              <a:rPr lang="ar-EG" sz="1600" dirty="0">
                <a:latin typeface="Alexandria" pitchFamily="2" charset="-78"/>
                <a:cs typeface="Alexandria" pitchFamily="2" charset="-78"/>
              </a:rPr>
              <a:t>عندما تستعرض العلامات التجارية تجارب وقصص حقيقية عن كيفية استفادة عملاء آخرين من المنتج، تصبح المصداقية أعلى، مما يزيد من ثقة العملاء الجدد بمنتجاتها وخدماتها.</a:t>
            </a:r>
          </a:p>
          <a:p>
            <a:pPr marL="285750" indent="-285750" algn="just" rtl="1">
              <a:lnSpc>
                <a:spcPct val="150000"/>
              </a:lnSpc>
              <a:buFont typeface="Wingdings" panose="05000000000000000000" pitchFamily="2" charset="2"/>
              <a:buChar char="q"/>
            </a:pPr>
            <a:r>
              <a:rPr lang="ar-EG" b="1" dirty="0">
                <a:solidFill>
                  <a:srgbClr val="4472C4"/>
                </a:solidFill>
                <a:latin typeface="Alexandria" pitchFamily="2" charset="-78"/>
                <a:cs typeface="Alexandria" pitchFamily="2" charset="-78"/>
              </a:rPr>
              <a:t>تحفيز التفاعل وزيادة الوصول: </a:t>
            </a:r>
            <a:r>
              <a:rPr lang="ar-EG" sz="1600" dirty="0">
                <a:latin typeface="Alexandria" pitchFamily="2" charset="-78"/>
                <a:cs typeface="Alexandria" pitchFamily="2" charset="-78"/>
              </a:rPr>
              <a:t>يمكن للتسويق القصصي أن يزيد من تفاعل الجمهور بفضل أسلوبه الجذاب والبسيط، مما يساعد في تحسين محركات البحث وزيادة الوصول إلى الجمهور المستهدف.</a:t>
            </a:r>
          </a:p>
        </p:txBody>
      </p:sp>
      <p:sp>
        <p:nvSpPr>
          <p:cNvPr id="4" name="TextBox 3">
            <a:extLst>
              <a:ext uri="{FF2B5EF4-FFF2-40B4-BE49-F238E27FC236}">
                <a16:creationId xmlns:a16="http://schemas.microsoft.com/office/drawing/2014/main" id="{39550462-432B-AC09-363A-99A18A0F5D1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7502A58-3DC1-94EE-60CD-9055B26181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567851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463D11-9575-E8C5-A33C-DC056BF072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F774D3-A10A-0DC7-4678-9A6808A6ECB9}"/>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B457EA7-6F19-7508-470D-A09F765746A9}"/>
              </a:ext>
            </a:extLst>
          </p:cNvPr>
          <p:cNvSpPr txBox="1"/>
          <p:nvPr/>
        </p:nvSpPr>
        <p:spPr>
          <a:xfrm>
            <a:off x="2865863" y="649543"/>
            <a:ext cx="639529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ما هي خطوات إنتاج المحتوى القصصي؟</a:t>
            </a:r>
          </a:p>
        </p:txBody>
      </p:sp>
      <p:sp>
        <p:nvSpPr>
          <p:cNvPr id="5" name="Rectangle 4">
            <a:extLst>
              <a:ext uri="{FF2B5EF4-FFF2-40B4-BE49-F238E27FC236}">
                <a16:creationId xmlns:a16="http://schemas.microsoft.com/office/drawing/2014/main" id="{1DBB5E9D-B326-E26D-304C-0E2E766FFF0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D43A051-E011-D3FE-3975-A3002D8EFFF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7B71B4A-4F2C-ADEF-FADB-100A69D48FC2}"/>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1663F68-858A-E8C9-23C1-AE27FFE3FE23}"/>
              </a:ext>
            </a:extLst>
          </p:cNvPr>
          <p:cNvSpPr txBox="1"/>
          <p:nvPr/>
        </p:nvSpPr>
        <p:spPr>
          <a:xfrm>
            <a:off x="825500" y="2005753"/>
            <a:ext cx="10541000" cy="4113370"/>
          </a:xfrm>
          <a:prstGeom prst="rect">
            <a:avLst/>
          </a:prstGeom>
          <a:noFill/>
        </p:spPr>
        <p:txBody>
          <a:bodyPr wrap="square" rtlCol="0">
            <a:spAutoFit/>
          </a:bodyPr>
          <a:lstStyle/>
          <a:p>
            <a:pPr algn="just" rtl="1">
              <a:lnSpc>
                <a:spcPct val="150000"/>
              </a:lnSpc>
            </a:pPr>
            <a:r>
              <a:rPr lang="ar-EG" sz="1600" u="sng" dirty="0">
                <a:latin typeface="Alexandria" pitchFamily="2" charset="-78"/>
                <a:cs typeface="Alexandria" pitchFamily="2" charset="-78"/>
              </a:rPr>
              <a:t>لإنتاج محتوى قصصي فعال، يمكن اتباع الخطوات التالية:</a:t>
            </a:r>
          </a:p>
          <a:p>
            <a:pPr marL="285750" indent="-285750" algn="just" rtl="1">
              <a:lnSpc>
                <a:spcPct val="150000"/>
              </a:lnSpc>
              <a:buFont typeface="Wingdings" panose="05000000000000000000" pitchFamily="2" charset="2"/>
              <a:buChar char="ü"/>
            </a:pPr>
            <a:r>
              <a:rPr lang="ar-EG" sz="1600" b="1" dirty="0">
                <a:solidFill>
                  <a:srgbClr val="4472C4"/>
                </a:solidFill>
                <a:latin typeface="Alexandria" pitchFamily="2" charset="-78"/>
                <a:cs typeface="Alexandria" pitchFamily="2" charset="-78"/>
              </a:rPr>
              <a:t>تحديد الهدف من الحملة التسويقية: </a:t>
            </a:r>
            <a:r>
              <a:rPr lang="ar-EG" sz="1600" dirty="0">
                <a:latin typeface="Alexandria" pitchFamily="2" charset="-78"/>
                <a:cs typeface="Alexandria" pitchFamily="2" charset="-78"/>
              </a:rPr>
              <a:t>تحديد ما ترغب العلامة التجارية بتحقيقه من خلال القصة، سواءً كان جذب العملاء أو زيادة الوعي أو الترويج لقيمة معينة.</a:t>
            </a:r>
          </a:p>
          <a:p>
            <a:pPr marL="285750" indent="-285750" algn="just" rtl="1">
              <a:lnSpc>
                <a:spcPct val="150000"/>
              </a:lnSpc>
              <a:buFont typeface="Wingdings" panose="05000000000000000000" pitchFamily="2" charset="2"/>
              <a:buChar char="ü"/>
            </a:pPr>
            <a:r>
              <a:rPr lang="ar-EG" sz="1600" b="1" dirty="0">
                <a:solidFill>
                  <a:srgbClr val="4472C4"/>
                </a:solidFill>
                <a:latin typeface="Alexandria" pitchFamily="2" charset="-78"/>
                <a:cs typeface="Alexandria" pitchFamily="2" charset="-78"/>
              </a:rPr>
              <a:t>تحديد الجمهور المستهدف ونقطة الألم: </a:t>
            </a:r>
            <a:r>
              <a:rPr lang="ar-EG" sz="1600" dirty="0">
                <a:latin typeface="Alexandria" pitchFamily="2" charset="-78"/>
                <a:cs typeface="Alexandria" pitchFamily="2" charset="-78"/>
              </a:rPr>
              <a:t>فهم احتياجات الجمهور والمشكلات التي يعاني منها، وكيف يمكن للعلامة التجارية أن تكون حلاً لهذه المشكلات، مما يجعل القصة ذات صلة مباشرة بالجمهور.</a:t>
            </a:r>
          </a:p>
          <a:p>
            <a:pPr marL="285750" indent="-285750" algn="just" rtl="1">
              <a:lnSpc>
                <a:spcPct val="150000"/>
              </a:lnSpc>
              <a:buFont typeface="Wingdings" panose="05000000000000000000" pitchFamily="2" charset="2"/>
              <a:buChar char="ü"/>
            </a:pPr>
            <a:r>
              <a:rPr lang="ar-EG" sz="1600" b="1" dirty="0">
                <a:solidFill>
                  <a:srgbClr val="4472C4"/>
                </a:solidFill>
                <a:latin typeface="Alexandria" pitchFamily="2" charset="-78"/>
                <a:cs typeface="Alexandria" pitchFamily="2" charset="-78"/>
              </a:rPr>
              <a:t>اختيار قصة ملهمة ومحفزة: </a:t>
            </a:r>
            <a:r>
              <a:rPr lang="ar-EG" sz="1600" dirty="0">
                <a:latin typeface="Alexandria" pitchFamily="2" charset="-78"/>
                <a:cs typeface="Alexandria" pitchFamily="2" charset="-78"/>
              </a:rPr>
              <a:t>اختيار قصة تتناسب مع طبيعة الجمهور وتنسجم مع أهداف الحملة، على أن تكون ملهمة وتدفع الجمهور للتفاعل. من المهم أيضًا أن ترتبط القصة مباشرة برسالة العلامة التجارية.</a:t>
            </a:r>
          </a:p>
          <a:p>
            <a:pPr marL="285750" indent="-285750" algn="just" rtl="1">
              <a:lnSpc>
                <a:spcPct val="150000"/>
              </a:lnSpc>
              <a:buFont typeface="Wingdings" panose="05000000000000000000" pitchFamily="2" charset="2"/>
              <a:buChar char="ü"/>
            </a:pPr>
            <a:r>
              <a:rPr lang="ar-EG" sz="1600" b="1" dirty="0">
                <a:solidFill>
                  <a:srgbClr val="4472C4"/>
                </a:solidFill>
                <a:latin typeface="Alexandria" pitchFamily="2" charset="-78"/>
                <a:cs typeface="Alexandria" pitchFamily="2" charset="-78"/>
              </a:rPr>
              <a:t>استخدام لغة بسيطة وواضحة: </a:t>
            </a:r>
            <a:r>
              <a:rPr lang="ar-EG" sz="1600" dirty="0">
                <a:latin typeface="Alexandria" pitchFamily="2" charset="-78"/>
                <a:cs typeface="Alexandria" pitchFamily="2" charset="-78"/>
              </a:rPr>
              <a:t>الحفاظ على اللغة سهلة الفهم ومباشرة، مما يسهل وصول الرسالة إلى أوسع شريحة من الجمهور ويجعلها مؤثرة.</a:t>
            </a:r>
          </a:p>
          <a:p>
            <a:pPr marL="285750" indent="-285750" algn="just" rtl="1">
              <a:lnSpc>
                <a:spcPct val="150000"/>
              </a:lnSpc>
              <a:buFont typeface="Wingdings" panose="05000000000000000000" pitchFamily="2" charset="2"/>
              <a:buChar char="ü"/>
            </a:pPr>
            <a:r>
              <a:rPr lang="ar-EG" sz="1600" b="1" dirty="0">
                <a:solidFill>
                  <a:srgbClr val="4472C4"/>
                </a:solidFill>
                <a:latin typeface="Alexandria" pitchFamily="2" charset="-78"/>
                <a:cs typeface="Alexandria" pitchFamily="2" charset="-78"/>
              </a:rPr>
              <a:t>استخدام الصور والمرئيات: </a:t>
            </a:r>
            <a:r>
              <a:rPr lang="ar-EG" sz="1600" dirty="0">
                <a:latin typeface="Alexandria" pitchFamily="2" charset="-78"/>
                <a:cs typeface="Alexandria" pitchFamily="2" charset="-78"/>
              </a:rPr>
              <a:t>دعم القصة بصور أو رسومات مرئية قوية لتعزيز الانطباع البصري وجعل المحتوى أكثر جاذبية وتأثيرًا.</a:t>
            </a:r>
          </a:p>
        </p:txBody>
      </p:sp>
      <p:sp>
        <p:nvSpPr>
          <p:cNvPr id="4" name="TextBox 3">
            <a:extLst>
              <a:ext uri="{FF2B5EF4-FFF2-40B4-BE49-F238E27FC236}">
                <a16:creationId xmlns:a16="http://schemas.microsoft.com/office/drawing/2014/main" id="{67BFE878-E176-4C98-5174-E84F31E5C8A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531D035-35EF-556F-8F89-463D9EE8A7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720099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E85202-D5EE-F8EA-205E-609B830136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DC09DC-2161-C450-2A3D-57E65377447F}"/>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F33D9C-9FEF-8C9C-1CA3-7F2EA8941178}"/>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مثال على التسويق بالمحتوى القصصي </a:t>
            </a:r>
          </a:p>
        </p:txBody>
      </p:sp>
      <p:sp>
        <p:nvSpPr>
          <p:cNvPr id="5" name="Rectangle 4">
            <a:extLst>
              <a:ext uri="{FF2B5EF4-FFF2-40B4-BE49-F238E27FC236}">
                <a16:creationId xmlns:a16="http://schemas.microsoft.com/office/drawing/2014/main" id="{2A45A874-191B-01E6-EC8E-F4E4930E9F3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B617A3-0F99-E89A-4DA6-30ABC91A4D2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530D5B4-5F53-D349-64F8-21A37DDE1745}"/>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947324E-5018-E721-4C37-1F2F110FB86D}"/>
              </a:ext>
            </a:extLst>
          </p:cNvPr>
          <p:cNvSpPr txBox="1"/>
          <p:nvPr/>
        </p:nvSpPr>
        <p:spPr>
          <a:xfrm>
            <a:off x="825500" y="2005753"/>
            <a:ext cx="10541000" cy="2266711"/>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نحو مجتمع خالي من العنف القائم على النوع الاجتماعي #قصة_حنان تحكي كيف يؤثر العنف على مستقبل الفتيات .. فيديو #توعوي كأحد مخرجات مشروع إيصال الأصوات لأنهاء العنف القائم على النساء والفتيات الذي تنفذه #منظمة_مدرسة_السلام في محافظة #تعز مديريتي #المعافر و #الشمايتين</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ctr" rtl="1">
              <a:lnSpc>
                <a:spcPct val="150000"/>
              </a:lnSpc>
            </a:pPr>
            <a:r>
              <a:rPr lang="en-US" sz="1600" dirty="0">
                <a:latin typeface="Alexandria" pitchFamily="2" charset="-78"/>
                <a:cs typeface="Alexandria" pitchFamily="2" charset="-78"/>
                <a:hlinkClick r:id="rId2"/>
              </a:rPr>
              <a:t>https://www.facebook.com/watch/?v=895031908179353</a:t>
            </a:r>
            <a:r>
              <a:rPr lang="ar-EG" sz="1600" dirty="0">
                <a:latin typeface="Alexandria" pitchFamily="2" charset="-78"/>
                <a:cs typeface="Alexandria" pitchFamily="2" charset="-78"/>
              </a:rPr>
              <a:t> </a:t>
            </a:r>
          </a:p>
        </p:txBody>
      </p:sp>
      <p:sp>
        <p:nvSpPr>
          <p:cNvPr id="4" name="TextBox 3">
            <a:extLst>
              <a:ext uri="{FF2B5EF4-FFF2-40B4-BE49-F238E27FC236}">
                <a16:creationId xmlns:a16="http://schemas.microsoft.com/office/drawing/2014/main" id="{1F3A1834-3A7A-3490-9235-49068E82B02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79C9D87-B07C-F2D3-BC0F-2F46B16AA5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31536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8AD0CB-5FC1-8130-82A7-7797842779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4D5EAB-2CE3-E6FC-D3D2-4B6DCFA26819}"/>
              </a:ext>
            </a:extLst>
          </p:cNvPr>
          <p:cNvSpPr/>
          <p:nvPr/>
        </p:nvSpPr>
        <p:spPr>
          <a:xfrm>
            <a:off x="689640" y="17363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83D44CA-B0DF-942E-6D34-CFE93CE190A6}"/>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ماذا نعني بتحقيق دخل سلبي من الذكاء الاصطناعي</a:t>
            </a:r>
          </a:p>
        </p:txBody>
      </p:sp>
      <p:sp>
        <p:nvSpPr>
          <p:cNvPr id="5" name="Rectangle 4">
            <a:extLst>
              <a:ext uri="{FF2B5EF4-FFF2-40B4-BE49-F238E27FC236}">
                <a16:creationId xmlns:a16="http://schemas.microsoft.com/office/drawing/2014/main" id="{36BF18D8-541E-1322-03E9-475A073B950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2CFF98E-05A8-10D4-FD16-6F556408279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E3F490B-C188-B7E7-44B8-83BCED3FAA0A}"/>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DB25A1F-1B8F-B41A-1B5B-7304FA16F743}"/>
              </a:ext>
            </a:extLst>
          </p:cNvPr>
          <p:cNvSpPr txBox="1"/>
          <p:nvPr/>
        </p:nvSpPr>
        <p:spPr>
          <a:xfrm>
            <a:off x="825500" y="2228677"/>
            <a:ext cx="10541000" cy="1528047"/>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تحقيق الدخل السلبي من الذكاء الاصطناعي يعني إنشاء مصادر دخل يمكنها أن تدرّ أموالاً بشكل مستمر دون الحاجة إلى تدخل مباشر أو جهد يومي. يتم ذلك من خلال استخدام الأدوات والتقنيات المدعومة بالذكاء الاصطناعي لبناء منتجات أو خدمات مؤتمتة، حيث يمكن للأفراد والشركات الاستفادة من هذه التقنيات لتحقيق أرباح بجهد قليل ومستمر.</a:t>
            </a:r>
          </a:p>
        </p:txBody>
      </p:sp>
      <p:sp>
        <p:nvSpPr>
          <p:cNvPr id="4" name="TextBox 3">
            <a:extLst>
              <a:ext uri="{FF2B5EF4-FFF2-40B4-BE49-F238E27FC236}">
                <a16:creationId xmlns:a16="http://schemas.microsoft.com/office/drawing/2014/main" id="{9D2EFD3C-EB00-C97A-2045-5803C578C62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5E2F68B-6D0E-5A39-03F3-CB115C6508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914686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A44144-6872-5534-217D-7A1BE81FE1B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8B272B-6E98-5670-776C-D488388BCD47}"/>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372ABC3-35F4-8123-3C4E-B2625B4BEBB7}"/>
              </a:ext>
            </a:extLst>
          </p:cNvPr>
          <p:cNvSpPr txBox="1"/>
          <p:nvPr/>
        </p:nvSpPr>
        <p:spPr>
          <a:xfrm>
            <a:off x="3499257" y="649543"/>
            <a:ext cx="5761901" cy="830997"/>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منصات الطباعة عند الطلب </a:t>
            </a:r>
          </a:p>
          <a:p>
            <a:pPr algn="ctr" rtl="1"/>
            <a:r>
              <a:rPr lang="en-US" sz="2400" b="1" dirty="0">
                <a:latin typeface="Alexandria" pitchFamily="2" charset="-78"/>
                <a:cs typeface="Alexandria" pitchFamily="2" charset="-78"/>
              </a:rPr>
              <a:t>(Print on Demand - POD) </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B4D41953-2036-7A8B-8217-33BD6153B33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C463E0-E5EF-CA72-21F0-66DED1528E4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9F103A4-865D-FC48-07E6-C19C6FDBC5E9}"/>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3A89220-B4A6-B539-B6C4-5235CB40A50D}"/>
              </a:ext>
            </a:extLst>
          </p:cNvPr>
          <p:cNvSpPr txBox="1"/>
          <p:nvPr/>
        </p:nvSpPr>
        <p:spPr>
          <a:xfrm>
            <a:off x="825500" y="2005753"/>
            <a:ext cx="10541000" cy="3467039"/>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هي مواقع تتيح للمستخدمين تصميم منتجات فريدة مثل الملابس، الأكواب، والحقائب، وبيعها مباشرة عبر الإنترنت، حيث يتم طباعة المنتج عند استلام الطلب دون الحاجة إلى تخزين المخزون. هذه المنصات توفر حلولاً للمصممين وأصحاب الأعمال لتحقيق دخل دون الحاجة إلى تكاليف تشغيلية عالية.  من أبرز هذه المنصات:</a:t>
            </a:r>
          </a:p>
          <a:p>
            <a:pPr marL="285750" indent="-285750" algn="just" rtl="1">
              <a:lnSpc>
                <a:spcPct val="150000"/>
              </a:lnSpc>
              <a:buFont typeface="Wingdings" panose="05000000000000000000" pitchFamily="2" charset="2"/>
              <a:buChar char="q"/>
            </a:pPr>
            <a:r>
              <a:rPr lang="en-US" b="1" dirty="0">
                <a:solidFill>
                  <a:srgbClr val="4472C4"/>
                </a:solidFill>
                <a:latin typeface="Alexandria" pitchFamily="2" charset="-78"/>
                <a:cs typeface="Alexandria" pitchFamily="2" charset="-78"/>
              </a:rPr>
              <a:t>Redbubble </a:t>
            </a:r>
            <a:r>
              <a:rPr lang="ar-EG" b="1" dirty="0">
                <a:solidFill>
                  <a:srgbClr val="4472C4"/>
                </a:solidFill>
                <a:latin typeface="Alexandria" pitchFamily="2" charset="-78"/>
                <a:cs typeface="Alexandria" pitchFamily="2" charset="-78"/>
              </a:rPr>
              <a:t>: </a:t>
            </a:r>
            <a:r>
              <a:rPr lang="ar-EG" sz="1600" dirty="0">
                <a:latin typeface="Alexandria" pitchFamily="2" charset="-78"/>
                <a:cs typeface="Alexandria" pitchFamily="2" charset="-78"/>
              </a:rPr>
              <a:t>وتعتبر من أشهر منصات الطباعة عند الطلب، وتتيح للمستخدمين إنشاء متاجر خاصة وعرض تصاميمهم على منتجات متعددة مثل القمصان، الأكواب، والملصقات. </a:t>
            </a:r>
            <a:r>
              <a:rPr lang="en-US" sz="1600" dirty="0">
                <a:latin typeface="Alexandria" pitchFamily="2" charset="-78"/>
                <a:cs typeface="Alexandria" pitchFamily="2" charset="-78"/>
              </a:rPr>
              <a:t>Redbubble </a:t>
            </a:r>
            <a:r>
              <a:rPr lang="ar-EG" sz="1600" dirty="0">
                <a:latin typeface="Alexandria" pitchFamily="2" charset="-78"/>
                <a:cs typeface="Alexandria" pitchFamily="2" charset="-78"/>
              </a:rPr>
              <a:t>تهتم بالتسويق للمنتجات، مما يوفر للمصممين فرصة للوصول إلى جمهور واسع.</a:t>
            </a:r>
          </a:p>
          <a:p>
            <a:pPr marL="285750" indent="-285750" algn="just" rtl="1">
              <a:lnSpc>
                <a:spcPct val="150000"/>
              </a:lnSpc>
              <a:buFont typeface="Wingdings" panose="05000000000000000000" pitchFamily="2" charset="2"/>
              <a:buChar char="q"/>
            </a:pPr>
            <a:r>
              <a:rPr lang="en-US" b="1" dirty="0" err="1">
                <a:solidFill>
                  <a:srgbClr val="4472C4"/>
                </a:solidFill>
                <a:latin typeface="Alexandria" pitchFamily="2" charset="-78"/>
                <a:cs typeface="Alexandria" pitchFamily="2" charset="-78"/>
              </a:rPr>
              <a:t>Printful</a:t>
            </a:r>
            <a:r>
              <a:rPr lang="en-US" b="1" dirty="0">
                <a:solidFill>
                  <a:srgbClr val="4472C4"/>
                </a:solidFill>
                <a:latin typeface="Alexandria" pitchFamily="2" charset="-78"/>
                <a:cs typeface="Alexandria" pitchFamily="2" charset="-78"/>
              </a:rPr>
              <a:t> </a:t>
            </a:r>
            <a:r>
              <a:rPr lang="ar-EG" b="1" dirty="0">
                <a:solidFill>
                  <a:srgbClr val="4472C4"/>
                </a:solidFill>
                <a:latin typeface="Alexandria" pitchFamily="2" charset="-78"/>
                <a:cs typeface="Alexandria" pitchFamily="2" charset="-78"/>
              </a:rPr>
              <a:t>:</a:t>
            </a:r>
            <a:r>
              <a:rPr lang="ar-EG" sz="1600" dirty="0">
                <a:latin typeface="Alexandria" pitchFamily="2" charset="-78"/>
                <a:cs typeface="Alexandria" pitchFamily="2" charset="-78"/>
              </a:rPr>
              <a:t> تُقدم المنصة خدمات شاملة تشمل الطباعة، التغليف، والشحن، مما يجعلها منصة مثالية للمتاجر الإلكترونية. يمكن للمستخدمين ربطها بمنصات مثل </a:t>
            </a:r>
            <a:r>
              <a:rPr lang="en-US" sz="1600" dirty="0">
                <a:latin typeface="Alexandria" pitchFamily="2" charset="-78"/>
                <a:cs typeface="Alexandria" pitchFamily="2" charset="-78"/>
              </a:rPr>
              <a:t>Shopify </a:t>
            </a:r>
            <a:r>
              <a:rPr lang="ar-EG" sz="1600" dirty="0">
                <a:latin typeface="Alexandria" pitchFamily="2" charset="-78"/>
                <a:cs typeface="Alexandria" pitchFamily="2" charset="-78"/>
              </a:rPr>
              <a:t>و</a:t>
            </a:r>
            <a:r>
              <a:rPr lang="en-US" sz="1600" dirty="0">
                <a:latin typeface="Alexandria" pitchFamily="2" charset="-78"/>
                <a:cs typeface="Alexandria" pitchFamily="2" charset="-78"/>
              </a:rPr>
              <a:t>WooCommerce </a:t>
            </a:r>
            <a:r>
              <a:rPr lang="ar-EG" sz="1600" dirty="0">
                <a:latin typeface="Alexandria" pitchFamily="2" charset="-78"/>
                <a:cs typeface="Alexandria" pitchFamily="2" charset="-78"/>
              </a:rPr>
              <a:t>لبيع منتجاتهم بسهولة من خلال متاجرهم الإلكترونية الخاصة.</a:t>
            </a:r>
          </a:p>
        </p:txBody>
      </p:sp>
      <p:sp>
        <p:nvSpPr>
          <p:cNvPr id="4" name="TextBox 3">
            <a:extLst>
              <a:ext uri="{FF2B5EF4-FFF2-40B4-BE49-F238E27FC236}">
                <a16:creationId xmlns:a16="http://schemas.microsoft.com/office/drawing/2014/main" id="{7B2E8E86-0A84-3D20-A942-56A6CD6E6C8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3E9529C-45C1-FB3C-F6B0-4169B7B69D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021071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DB1D9A-934C-0B74-E0E6-91B98320511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CA143C-8FCE-7F9A-62EF-60677031F29B}"/>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8B5DE2E-151A-0FF2-8988-B482819FCA48}"/>
              </a:ext>
            </a:extLst>
          </p:cNvPr>
          <p:cNvSpPr txBox="1"/>
          <p:nvPr/>
        </p:nvSpPr>
        <p:spPr>
          <a:xfrm>
            <a:off x="3499257" y="649543"/>
            <a:ext cx="5761901" cy="830997"/>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منصات الطباعة عند الطلب </a:t>
            </a:r>
          </a:p>
          <a:p>
            <a:pPr algn="ctr" rtl="1"/>
            <a:r>
              <a:rPr lang="en-US" sz="2400" b="1" dirty="0">
                <a:latin typeface="Alexandria" pitchFamily="2" charset="-78"/>
                <a:cs typeface="Alexandria" pitchFamily="2" charset="-78"/>
              </a:rPr>
              <a:t>(Print on Demand - POD) </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6824E0E-D76F-40C4-8096-1A999526564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390BEB1-6692-7677-D52F-CE16D059110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62F6A85-7257-5017-86E2-AF92EC90C05A}"/>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F843C24-EB25-91E2-08F9-1C836B7E5320}"/>
              </a:ext>
            </a:extLst>
          </p:cNvPr>
          <p:cNvSpPr txBox="1"/>
          <p:nvPr/>
        </p:nvSpPr>
        <p:spPr>
          <a:xfrm>
            <a:off x="825500" y="2005753"/>
            <a:ext cx="10541000" cy="38825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en-US" b="1" dirty="0" err="1">
                <a:solidFill>
                  <a:srgbClr val="4472C4"/>
                </a:solidFill>
                <a:latin typeface="Alexandria" pitchFamily="2" charset="-78"/>
                <a:cs typeface="Alexandria" pitchFamily="2" charset="-78"/>
              </a:rPr>
              <a:t>Printify</a:t>
            </a:r>
            <a:r>
              <a:rPr lang="ar-EG" b="1" dirty="0">
                <a:solidFill>
                  <a:srgbClr val="4472C4"/>
                </a:solidFill>
                <a:latin typeface="Alexandria" pitchFamily="2" charset="-78"/>
                <a:cs typeface="Alexandria" pitchFamily="2" charset="-78"/>
              </a:rPr>
              <a:t>: </a:t>
            </a:r>
            <a:r>
              <a:rPr lang="ar-EG" sz="1600" dirty="0">
                <a:latin typeface="Alexandria" pitchFamily="2" charset="-78"/>
                <a:cs typeface="Alexandria" pitchFamily="2" charset="-78"/>
              </a:rPr>
              <a:t>توفر شبكة واسعة من مزودي خدمات الطباعة حول العالم، مما يسمح للمستخدمين باختيار أفضل المطبوعات والأسعار المناسبة لمتجرهم. كما تتيح تكاملاً مع منصات مثل </a:t>
            </a:r>
            <a:r>
              <a:rPr lang="en-US" sz="1600" dirty="0">
                <a:latin typeface="Alexandria" pitchFamily="2" charset="-78"/>
                <a:cs typeface="Alexandria" pitchFamily="2" charset="-78"/>
              </a:rPr>
              <a:t>Etsy </a:t>
            </a:r>
            <a:r>
              <a:rPr lang="ar-EG" sz="1600" dirty="0">
                <a:latin typeface="Alexandria" pitchFamily="2" charset="-78"/>
                <a:cs typeface="Alexandria" pitchFamily="2" charset="-78"/>
              </a:rPr>
              <a:t>و</a:t>
            </a:r>
            <a:r>
              <a:rPr lang="en-US" sz="1600" dirty="0">
                <a:latin typeface="Alexandria" pitchFamily="2" charset="-78"/>
                <a:cs typeface="Alexandria" pitchFamily="2" charset="-78"/>
              </a:rPr>
              <a:t>eBay، </a:t>
            </a:r>
            <a:r>
              <a:rPr lang="ar-EG" sz="1600" dirty="0">
                <a:latin typeface="Alexandria" pitchFamily="2" charset="-78"/>
                <a:cs typeface="Alexandria" pitchFamily="2" charset="-78"/>
              </a:rPr>
              <a:t>مما يسهل التوسع وزيادة المبيعات.</a:t>
            </a:r>
          </a:p>
          <a:p>
            <a:pPr marL="285750" indent="-285750" algn="just" rtl="1">
              <a:lnSpc>
                <a:spcPct val="150000"/>
              </a:lnSpc>
              <a:buFont typeface="Wingdings" panose="05000000000000000000" pitchFamily="2" charset="2"/>
              <a:buChar char="q"/>
            </a:pPr>
            <a:r>
              <a:rPr lang="en-US" b="1" dirty="0">
                <a:solidFill>
                  <a:srgbClr val="4472C4"/>
                </a:solidFill>
                <a:latin typeface="Alexandria" pitchFamily="2" charset="-78"/>
                <a:cs typeface="Alexandria" pitchFamily="2" charset="-78"/>
              </a:rPr>
              <a:t>Zazzle </a:t>
            </a:r>
            <a:r>
              <a:rPr lang="ar-EG" b="1" dirty="0">
                <a:solidFill>
                  <a:srgbClr val="4472C4"/>
                </a:solidFill>
                <a:latin typeface="Alexandria" pitchFamily="2" charset="-78"/>
                <a:cs typeface="Alexandria" pitchFamily="2" charset="-78"/>
              </a:rPr>
              <a:t>: </a:t>
            </a:r>
            <a:r>
              <a:rPr lang="ar-EG" sz="1600" dirty="0">
                <a:latin typeface="Alexandria" pitchFamily="2" charset="-78"/>
                <a:cs typeface="Alexandria" pitchFamily="2" charset="-78"/>
              </a:rPr>
              <a:t>منصة للطباعة عند الطلب تقدم مجموعة متنوعة من المنتجات مثل اللوحات، بطاقات المعايدة، والملصقات. </a:t>
            </a:r>
            <a:r>
              <a:rPr lang="en-US" sz="1600" dirty="0">
                <a:latin typeface="Alexandria" pitchFamily="2" charset="-78"/>
                <a:cs typeface="Alexandria" pitchFamily="2" charset="-78"/>
              </a:rPr>
              <a:t>Zazzle </a:t>
            </a:r>
            <a:r>
              <a:rPr lang="ar-EG" sz="1600" dirty="0">
                <a:latin typeface="Alexandria" pitchFamily="2" charset="-78"/>
                <a:cs typeface="Alexandria" pitchFamily="2" charset="-78"/>
              </a:rPr>
              <a:t>يتيح للمستخدمين تصميم منتجاتهم الخاصة والبيع مباشرة عبر الموقع، مع توفير خيارات تخصيص واسعة للعملاء.</a:t>
            </a:r>
          </a:p>
          <a:p>
            <a:pPr marL="285750" indent="-285750" algn="just" rtl="1">
              <a:lnSpc>
                <a:spcPct val="150000"/>
              </a:lnSpc>
              <a:buFont typeface="Wingdings" panose="05000000000000000000" pitchFamily="2" charset="2"/>
              <a:buChar char="q"/>
            </a:pPr>
            <a:r>
              <a:rPr lang="en-US" b="1" dirty="0">
                <a:solidFill>
                  <a:srgbClr val="4472C4"/>
                </a:solidFill>
                <a:latin typeface="Alexandria" pitchFamily="2" charset="-78"/>
                <a:cs typeface="Alexandria" pitchFamily="2" charset="-78"/>
              </a:rPr>
              <a:t>Teespring</a:t>
            </a:r>
            <a:r>
              <a:rPr lang="ar-EG" b="1" dirty="0">
                <a:solidFill>
                  <a:srgbClr val="4472C4"/>
                </a:solidFill>
                <a:latin typeface="Alexandria" pitchFamily="2" charset="-78"/>
                <a:cs typeface="Alexandria" pitchFamily="2" charset="-78"/>
              </a:rPr>
              <a:t>: </a:t>
            </a:r>
            <a:r>
              <a:rPr lang="ar-EG" sz="1600" dirty="0">
                <a:latin typeface="Alexandria" pitchFamily="2" charset="-78"/>
                <a:cs typeface="Alexandria" pitchFamily="2" charset="-78"/>
              </a:rPr>
              <a:t>تتخصص في الطباعة على الملابس مثل القمصان والقبعات، وتوفر منصة كاملة لإنشاء المتاجر وترويج المنتجات. تستخدم المنصة أدوات تسويقية لزيادة الوصول إلى العملاء وتسهيل عملية البيع.</a:t>
            </a:r>
          </a:p>
          <a:p>
            <a:pPr algn="just" rtl="1">
              <a:lnSpc>
                <a:spcPct val="150000"/>
              </a:lnSpc>
            </a:pPr>
            <a:r>
              <a:rPr lang="ar-EG" sz="1600" dirty="0">
                <a:latin typeface="Alexandria" pitchFamily="2" charset="-78"/>
                <a:cs typeface="Alexandria" pitchFamily="2" charset="-78"/>
              </a:rPr>
              <a:t>هذه المنصات تمنح المستخدمين القدرة على التركيز على التصميم والترويج، بينما تتولى المنصة عمليات الطباعة والشحن، مما يسهم في تحقيق دخل من المنتجات المخصصة بسهولة وكفاءة.</a:t>
            </a:r>
          </a:p>
        </p:txBody>
      </p:sp>
      <p:sp>
        <p:nvSpPr>
          <p:cNvPr id="4" name="TextBox 3">
            <a:extLst>
              <a:ext uri="{FF2B5EF4-FFF2-40B4-BE49-F238E27FC236}">
                <a16:creationId xmlns:a16="http://schemas.microsoft.com/office/drawing/2014/main" id="{B1E5F270-7B8B-2F58-7A57-904B209574F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7DDD252-6086-4190-875D-F2CCA59C32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047598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06185B-4E0C-5790-B01A-7BEFDA8A18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51A33B-8CCB-2A56-0096-D42CF292F4C9}"/>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57A2DE-3EB6-8BA3-6D90-D99F857A1CA1}"/>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منصات الصور المخزنة</a:t>
            </a:r>
          </a:p>
        </p:txBody>
      </p:sp>
      <p:sp>
        <p:nvSpPr>
          <p:cNvPr id="5" name="Rectangle 4">
            <a:extLst>
              <a:ext uri="{FF2B5EF4-FFF2-40B4-BE49-F238E27FC236}">
                <a16:creationId xmlns:a16="http://schemas.microsoft.com/office/drawing/2014/main" id="{80976C1F-F229-BA46-4E45-7E6F1CD0EA6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9127723-B055-ABFE-63E2-89149792BB0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393A51E-DAF9-C909-B677-445826B8700B}"/>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712D13E-9925-BA40-ACDD-C861D0A10B4F}"/>
              </a:ext>
            </a:extLst>
          </p:cNvPr>
          <p:cNvSpPr txBox="1"/>
          <p:nvPr/>
        </p:nvSpPr>
        <p:spPr>
          <a:xfrm>
            <a:off x="825500" y="2005753"/>
            <a:ext cx="10541000" cy="411337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منصات الصور المخزنة تتيح للمصورين والمصممين بيع صورهم أو تصميماتهم عن طريق ترخيصها لشركات أو أفراد يحتاجون إلى محتوى بصري. عند رفع الصور إلى هذه المواقع، يمكن للمستخدمين كسب دخل مقابل كل تحميل أو ترخيص لصورهم. من أشهر هذه المنصات:</a:t>
            </a:r>
          </a:p>
          <a:p>
            <a:pPr marL="285750" indent="-285750" algn="just" rtl="1">
              <a:lnSpc>
                <a:spcPct val="150000"/>
              </a:lnSpc>
              <a:buFont typeface="Wingdings" panose="05000000000000000000" pitchFamily="2" charset="2"/>
              <a:buChar char="q"/>
            </a:pPr>
            <a:r>
              <a:rPr lang="en-US" sz="1600" b="1" dirty="0">
                <a:solidFill>
                  <a:srgbClr val="4472C4"/>
                </a:solidFill>
                <a:latin typeface="Alexandria" pitchFamily="2" charset="-78"/>
                <a:cs typeface="Alexandria" pitchFamily="2" charset="-78"/>
              </a:rPr>
              <a:t>Shutterstock </a:t>
            </a:r>
            <a:r>
              <a:rPr lang="ar-EG" sz="1600" b="1" dirty="0">
                <a:solidFill>
                  <a:srgbClr val="4472C4"/>
                </a:solidFill>
                <a:latin typeface="Alexandria" pitchFamily="2" charset="-78"/>
                <a:cs typeface="Alexandria" pitchFamily="2" charset="-78"/>
              </a:rPr>
              <a:t>: </a:t>
            </a:r>
            <a:r>
              <a:rPr lang="ar-EG" sz="1600" dirty="0">
                <a:latin typeface="Alexandria" pitchFamily="2" charset="-78"/>
                <a:cs typeface="Alexandria" pitchFamily="2" charset="-78"/>
              </a:rPr>
              <a:t>تُعد واحدة من أكبر منصات بيع الصور، حيث تتيح للمبدعين بيع صورهم للمستخدمين حول العالم. يتميز الموقع بنظام ترخيص متنوع يتيح شراء الصور للاستخدام الشخصي أو التجاري، مما يوفر فرصة لتحقيق دخل مستمر.</a:t>
            </a:r>
          </a:p>
          <a:p>
            <a:pPr marL="285750" indent="-285750" algn="just" rtl="1">
              <a:lnSpc>
                <a:spcPct val="150000"/>
              </a:lnSpc>
              <a:buFont typeface="Wingdings" panose="05000000000000000000" pitchFamily="2" charset="2"/>
              <a:buChar char="q"/>
            </a:pPr>
            <a:r>
              <a:rPr lang="en-US" sz="1600" b="1" dirty="0">
                <a:solidFill>
                  <a:srgbClr val="4472C4"/>
                </a:solidFill>
                <a:latin typeface="Alexandria" pitchFamily="2" charset="-78"/>
                <a:cs typeface="Alexandria" pitchFamily="2" charset="-78"/>
              </a:rPr>
              <a:t>Adobe Stock </a:t>
            </a:r>
            <a:r>
              <a:rPr lang="ar-EG" sz="1600" b="1" dirty="0">
                <a:solidFill>
                  <a:srgbClr val="4472C4"/>
                </a:solidFill>
                <a:latin typeface="Alexandria" pitchFamily="2" charset="-78"/>
                <a:cs typeface="Alexandria" pitchFamily="2" charset="-78"/>
              </a:rPr>
              <a:t>: </a:t>
            </a:r>
            <a:r>
              <a:rPr lang="ar-EG" sz="1600" dirty="0">
                <a:latin typeface="Alexandria" pitchFamily="2" charset="-78"/>
                <a:cs typeface="Alexandria" pitchFamily="2" charset="-78"/>
              </a:rPr>
              <a:t>منصة تابعة </a:t>
            </a:r>
            <a:r>
              <a:rPr lang="ar-EG" sz="1600" dirty="0" err="1">
                <a:latin typeface="Alexandria" pitchFamily="2" charset="-78"/>
                <a:cs typeface="Alexandria" pitchFamily="2" charset="-78"/>
              </a:rPr>
              <a:t>لأدوبي</a:t>
            </a:r>
            <a:r>
              <a:rPr lang="ar-EG" sz="1600" dirty="0">
                <a:latin typeface="Alexandria" pitchFamily="2" charset="-78"/>
                <a:cs typeface="Alexandria" pitchFamily="2" charset="-78"/>
              </a:rPr>
              <a:t> تتيح لمستخدميها بيع الصور والفيديوهات من خلال مجتمع </a:t>
            </a:r>
            <a:r>
              <a:rPr lang="en-US" sz="1600" dirty="0">
                <a:latin typeface="Alexandria" pitchFamily="2" charset="-78"/>
                <a:cs typeface="Alexandria" pitchFamily="2" charset="-78"/>
              </a:rPr>
              <a:t>Adobe Creative Cloud، </a:t>
            </a:r>
            <a:r>
              <a:rPr lang="ar-EG" sz="1600" dirty="0">
                <a:latin typeface="Alexandria" pitchFamily="2" charset="-78"/>
                <a:cs typeface="Alexandria" pitchFamily="2" charset="-78"/>
              </a:rPr>
              <a:t>مما يسهل الوصول لعدد كبير من المحترفين والمستخدمين المهتمين بالتصميم. توفر </a:t>
            </a:r>
            <a:r>
              <a:rPr lang="en-US" sz="1600" dirty="0">
                <a:latin typeface="Alexandria" pitchFamily="2" charset="-78"/>
                <a:cs typeface="Alexandria" pitchFamily="2" charset="-78"/>
              </a:rPr>
              <a:t>Adobe Stock </a:t>
            </a:r>
            <a:r>
              <a:rPr lang="ar-EG" sz="1600" dirty="0">
                <a:latin typeface="Alexandria" pitchFamily="2" charset="-78"/>
                <a:cs typeface="Alexandria" pitchFamily="2" charset="-78"/>
              </a:rPr>
              <a:t>عائدات مرتفعة نسبياً للمصممين مقارنة ببعض المنصات الأخرى.</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تعتبر هذه المنصات وسيلة مثالية لتحقيق دخل من المحتوى البصري دون الحاجة إلى إدارة عمليات بيع وشحن، إذ تتولى المنصة جميع الإجراءات من التسويق إلى تسليم المحتوى للمشتري.</a:t>
            </a:r>
          </a:p>
        </p:txBody>
      </p:sp>
      <p:sp>
        <p:nvSpPr>
          <p:cNvPr id="4" name="TextBox 3">
            <a:extLst>
              <a:ext uri="{FF2B5EF4-FFF2-40B4-BE49-F238E27FC236}">
                <a16:creationId xmlns:a16="http://schemas.microsoft.com/office/drawing/2014/main" id="{98A72808-4365-7DF4-50A1-31783104220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CD506C9-5918-8E8A-6B52-C141EFE980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772681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DCAC64-12A8-94DD-86EB-2A5537AE3A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34ED3F-DAFA-7340-EC79-D297035E2DF5}"/>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872EB56-E80C-3E28-F357-476A42978DD0}"/>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خدمات التصميم حسب الطلب </a:t>
            </a:r>
          </a:p>
        </p:txBody>
      </p:sp>
      <p:sp>
        <p:nvSpPr>
          <p:cNvPr id="5" name="Rectangle 4">
            <a:extLst>
              <a:ext uri="{FF2B5EF4-FFF2-40B4-BE49-F238E27FC236}">
                <a16:creationId xmlns:a16="http://schemas.microsoft.com/office/drawing/2014/main" id="{C785E506-7674-0D0E-1767-E9859FC4210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42F23D-7D60-5D4C-B116-E88E8FFCEDB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97BD5A4-7CBA-16E8-6F54-DCA3C1C4BAAA}"/>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02A82C0-D6E1-280E-14C8-C0FEB6017410}"/>
              </a:ext>
            </a:extLst>
          </p:cNvPr>
          <p:cNvSpPr txBox="1"/>
          <p:nvPr/>
        </p:nvSpPr>
        <p:spPr>
          <a:xfrm>
            <a:off x="825500" y="2005753"/>
            <a:ext cx="10541000" cy="3005375"/>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خدمات التصميم حسب الطلب هي حلول تصميم مخصصة تهدف إلى تلبية احتياجات فريدة لكل عميل، مما يجعلها خيارًا مثاليًا للأفراد والشركات الذين يسعون للحصول على تصاميم تلائم شخصيتهم أو تعكس هوية علامتهم التجارية. تتنوع هذه الخدمات لتشمل التصميم الداخلي للمنازل والمكاتب، وتطوير مواقع إلكترونية فريدة، وتصميم المنتجات والشعارات بشكل يتناسب مع رغبات العميل. يتم تنفيذ هذه الخدمات عبر استشارات مباشرة مع العميل لضمان تحقيق رؤيته وتحويل أفكاره إلى تصميمات ملموسة.</a:t>
            </a:r>
          </a:p>
          <a:p>
            <a:pPr algn="just" rtl="1">
              <a:lnSpc>
                <a:spcPct val="150000"/>
              </a:lnSpc>
            </a:pPr>
            <a:r>
              <a:rPr lang="ar-EG" sz="1600" dirty="0">
                <a:latin typeface="Alexandria" pitchFamily="2" charset="-78"/>
                <a:cs typeface="Alexandria" pitchFamily="2" charset="-78"/>
              </a:rPr>
              <a:t>يعد التصميم حسب الطلب أداة فعّالة لبناء علاقات طويلة الأمد مع العملاء، إذ يضيف لمسة شخصية ويساهم في خلق تجربة مميزة. من خلال هذه العملية، يتمكن المصممون من تقديم حلول إبداعية تُبرز هوية العميل وتواكب تطلعاته.</a:t>
            </a:r>
          </a:p>
        </p:txBody>
      </p:sp>
      <p:sp>
        <p:nvSpPr>
          <p:cNvPr id="4" name="TextBox 3">
            <a:extLst>
              <a:ext uri="{FF2B5EF4-FFF2-40B4-BE49-F238E27FC236}">
                <a16:creationId xmlns:a16="http://schemas.microsoft.com/office/drawing/2014/main" id="{87488662-3CD7-134A-88A8-ED41AFE20BA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CC3B382-B5ED-C4D2-3A5D-3666E26392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57265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F04029-EB3C-9B55-8FDD-8AB2AEB041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E9906B-F70A-29C1-EE91-D0A8AC6A6AAD}"/>
              </a:ext>
            </a:extLst>
          </p:cNvPr>
          <p:cNvSpPr/>
          <p:nvPr/>
        </p:nvSpPr>
        <p:spPr>
          <a:xfrm>
            <a:off x="334537" y="1825467"/>
            <a:ext cx="1144115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D8821D3-43F1-6CA5-4FBF-262954368B65}"/>
              </a:ext>
            </a:extLst>
          </p:cNvPr>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إنشاء وبيع </a:t>
            </a:r>
            <a:r>
              <a:rPr lang="en-US" sz="2400" b="1" dirty="0">
                <a:latin typeface="Alexandria" pitchFamily="2" charset="-78"/>
                <a:cs typeface="Alexandria" pitchFamily="2" charset="-78"/>
              </a:rPr>
              <a:t>NFTs </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D642F68-113E-BDBA-7724-564DDFB6AD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FB120E-2D0D-7F81-D63F-02CEADA7A25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01C18D0-12B8-B0E4-ED21-8A8841B3A268}"/>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ED1A151-0901-9792-0822-F7F276F20968}"/>
              </a:ext>
            </a:extLst>
          </p:cNvPr>
          <p:cNvSpPr txBox="1"/>
          <p:nvPr/>
        </p:nvSpPr>
        <p:spPr>
          <a:xfrm>
            <a:off x="416312" y="1749482"/>
            <a:ext cx="11281317" cy="4482702"/>
          </a:xfrm>
          <a:prstGeom prst="rect">
            <a:avLst/>
          </a:prstGeom>
          <a:noFill/>
        </p:spPr>
        <p:txBody>
          <a:bodyPr wrap="square" rtlCol="0">
            <a:spAutoFit/>
          </a:bodyPr>
          <a:lstStyle/>
          <a:p>
            <a:pPr algn="just" rtl="1">
              <a:lnSpc>
                <a:spcPct val="150000"/>
              </a:lnSpc>
            </a:pPr>
            <a:r>
              <a:rPr lang="ar-EG" sz="1600" u="sng" dirty="0">
                <a:latin typeface="Alexandria" pitchFamily="2" charset="-78"/>
                <a:cs typeface="Alexandria" pitchFamily="2" charset="-78"/>
              </a:rPr>
              <a:t>لإنشاء وبيع الرموز غير القابلة للاستبدال </a:t>
            </a:r>
            <a:r>
              <a:rPr lang="en-US" sz="1600" u="sng" dirty="0">
                <a:latin typeface="Alexandria" pitchFamily="2" charset="-78"/>
                <a:cs typeface="Alexandria" pitchFamily="2" charset="-78"/>
              </a:rPr>
              <a:t>NFTs</a:t>
            </a:r>
            <a:r>
              <a:rPr lang="ar-EG" sz="1600" u="sng" dirty="0">
                <a:latin typeface="Alexandria" pitchFamily="2" charset="-78"/>
                <a:cs typeface="Alexandria" pitchFamily="2" charset="-78"/>
              </a:rPr>
              <a:t>، يمكن اتباع الخطوات التالية: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اختيار نوع الـ </a:t>
            </a:r>
            <a:r>
              <a:rPr lang="en-US" sz="1600" dirty="0">
                <a:latin typeface="Alexandria" pitchFamily="2" charset="-78"/>
                <a:cs typeface="Alexandria" pitchFamily="2" charset="-78"/>
              </a:rPr>
              <a:t>NFT: </a:t>
            </a:r>
            <a:r>
              <a:rPr lang="ar-EG" sz="1600" dirty="0">
                <a:latin typeface="Alexandria" pitchFamily="2" charset="-78"/>
                <a:cs typeface="Alexandria" pitchFamily="2" charset="-78"/>
              </a:rPr>
              <a:t>حدد نوع الأصول التي تريد تحويلها إلى </a:t>
            </a:r>
            <a:r>
              <a:rPr lang="en-US" sz="1600" dirty="0">
                <a:latin typeface="Alexandria" pitchFamily="2" charset="-78"/>
                <a:cs typeface="Alexandria" pitchFamily="2" charset="-78"/>
              </a:rPr>
              <a:t>NFT، </a:t>
            </a:r>
            <a:r>
              <a:rPr lang="ar-EG" sz="1600" dirty="0">
                <a:latin typeface="Alexandria" pitchFamily="2" charset="-78"/>
                <a:cs typeface="Alexandria" pitchFamily="2" charset="-78"/>
              </a:rPr>
              <a:t>مثل الصور، الفيديوهات، الموسيقى، أو العناصر الرقمية الأخرى.</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تحديد البلوك تشين: اختر شبكة بلوك تشين تدعم إنشاء </a:t>
            </a:r>
            <a:r>
              <a:rPr lang="en-US" sz="1600" dirty="0">
                <a:latin typeface="Alexandria" pitchFamily="2" charset="-78"/>
                <a:cs typeface="Alexandria" pitchFamily="2" charset="-78"/>
              </a:rPr>
              <a:t>NFTs، </a:t>
            </a:r>
            <a:r>
              <a:rPr lang="ar-EG" sz="1600" dirty="0">
                <a:latin typeface="Alexandria" pitchFamily="2" charset="-78"/>
                <a:cs typeface="Alexandria" pitchFamily="2" charset="-78"/>
              </a:rPr>
              <a:t>مثل شبكة "</a:t>
            </a:r>
            <a:r>
              <a:rPr lang="ar-EG" sz="1600" dirty="0" err="1">
                <a:latin typeface="Alexandria" pitchFamily="2" charset="-78"/>
                <a:cs typeface="Alexandria" pitchFamily="2" charset="-78"/>
              </a:rPr>
              <a:t>إيثيريوم</a:t>
            </a:r>
            <a:r>
              <a:rPr lang="ar-EG" sz="1600" dirty="0">
                <a:latin typeface="Alexandria" pitchFamily="2" charset="-78"/>
                <a:cs typeface="Alexandria" pitchFamily="2" charset="-78"/>
              </a:rPr>
              <a:t>" أو "سولانا"، حيث تحتوي كل شبكة على مميزات وتكاليف مختلفة لسك الـ </a:t>
            </a:r>
            <a:r>
              <a:rPr lang="en-US" sz="1600" dirty="0">
                <a:latin typeface="Alexandria" pitchFamily="2" charset="-78"/>
                <a:cs typeface="Alexandria" pitchFamily="2" charset="-78"/>
              </a:rPr>
              <a:t>NFT.</a:t>
            </a:r>
            <a:endParaRPr lang="ar-EG"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إنشاء محفظة رقمية: قم بإنشاء محفظة رقمية مثل </a:t>
            </a:r>
            <a:r>
              <a:rPr lang="en-US" sz="1600" dirty="0">
                <a:latin typeface="Alexandria" pitchFamily="2" charset="-78"/>
                <a:cs typeface="Alexandria" pitchFamily="2" charset="-78"/>
              </a:rPr>
              <a:t>MetaMask </a:t>
            </a:r>
            <a:r>
              <a:rPr lang="ar-EG" sz="1600" dirty="0">
                <a:latin typeface="Alexandria" pitchFamily="2" charset="-78"/>
                <a:cs typeface="Alexandria" pitchFamily="2" charset="-78"/>
              </a:rPr>
              <a:t>وادخل إليها بعض العملات الرقمية (</a:t>
            </a:r>
            <a:r>
              <a:rPr lang="en-US" sz="1600" dirty="0">
                <a:latin typeface="Alexandria" pitchFamily="2" charset="-78"/>
                <a:cs typeface="Alexandria" pitchFamily="2" charset="-78"/>
              </a:rPr>
              <a:t>ETH </a:t>
            </a:r>
            <a:r>
              <a:rPr lang="ar-EG" sz="1600" dirty="0">
                <a:latin typeface="Alexandria" pitchFamily="2" charset="-78"/>
                <a:cs typeface="Alexandria" pitchFamily="2" charset="-78"/>
              </a:rPr>
              <a:t>غالباً)، التي ستستخدمها لتغطية تكاليف سك وبيع </a:t>
            </a:r>
            <a:r>
              <a:rPr lang="en-US" sz="1600" dirty="0">
                <a:latin typeface="Alexandria" pitchFamily="2" charset="-78"/>
                <a:cs typeface="Alexandria" pitchFamily="2" charset="-78"/>
              </a:rPr>
              <a:t>NFT.</a:t>
            </a:r>
            <a:endParaRPr lang="ar-EG"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اختيار منصة </a:t>
            </a:r>
            <a:r>
              <a:rPr lang="en-US" sz="1600" dirty="0">
                <a:latin typeface="Alexandria" pitchFamily="2" charset="-78"/>
                <a:cs typeface="Alexandria" pitchFamily="2" charset="-78"/>
              </a:rPr>
              <a:t>NFT: </a:t>
            </a:r>
            <a:r>
              <a:rPr lang="ar-EG" sz="1600" dirty="0">
                <a:latin typeface="Alexandria" pitchFamily="2" charset="-78"/>
                <a:cs typeface="Alexandria" pitchFamily="2" charset="-78"/>
              </a:rPr>
              <a:t>اختر منصة تدعم عمليات سك وبيع الـ </a:t>
            </a:r>
            <a:r>
              <a:rPr lang="en-US" sz="1600" dirty="0">
                <a:latin typeface="Alexandria" pitchFamily="2" charset="-78"/>
                <a:cs typeface="Alexandria" pitchFamily="2" charset="-78"/>
              </a:rPr>
              <a:t>NFTs </a:t>
            </a:r>
            <a:r>
              <a:rPr lang="ar-EG" sz="1600" dirty="0">
                <a:latin typeface="Alexandria" pitchFamily="2" charset="-78"/>
                <a:cs typeface="Alexandria" pitchFamily="2" charset="-78"/>
              </a:rPr>
              <a:t>مثل </a:t>
            </a:r>
            <a:r>
              <a:rPr lang="en-US" sz="1600" dirty="0" err="1">
                <a:latin typeface="Alexandria" pitchFamily="2" charset="-78"/>
                <a:cs typeface="Alexandria" pitchFamily="2" charset="-78"/>
              </a:rPr>
              <a:t>OpenSea</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أو </a:t>
            </a:r>
            <a:r>
              <a:rPr lang="en-US" sz="1600" dirty="0" err="1">
                <a:latin typeface="Alexandria" pitchFamily="2" charset="-78"/>
                <a:cs typeface="Alexandria" pitchFamily="2" charset="-78"/>
              </a:rPr>
              <a:t>Rarible</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حيث تتيح لك هذه المنصات عرض الأصول الرقمية وبيعها للجمهور.</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سك </a:t>
            </a:r>
            <a:r>
              <a:rPr lang="en-US" sz="1600" dirty="0">
                <a:latin typeface="Alexandria" pitchFamily="2" charset="-78"/>
                <a:cs typeface="Alexandria" pitchFamily="2" charset="-78"/>
              </a:rPr>
              <a:t>NFT: </a:t>
            </a:r>
            <a:r>
              <a:rPr lang="ar-EG" sz="1600" dirty="0">
                <a:latin typeface="Alexandria" pitchFamily="2" charset="-78"/>
                <a:cs typeface="Alexandria" pitchFamily="2" charset="-78"/>
              </a:rPr>
              <a:t>قم بتحميل الأصول على المنصة وتحديد التفاصيل الأساسية، مثل العنوان والوصف والسعر. سيتطلب منك دفع رسوم معينة لسك الـ </a:t>
            </a:r>
            <a:r>
              <a:rPr lang="en-US" sz="1600" dirty="0">
                <a:latin typeface="Alexandria" pitchFamily="2" charset="-78"/>
                <a:cs typeface="Alexandria" pitchFamily="2" charset="-78"/>
              </a:rPr>
              <a:t>NFT </a:t>
            </a:r>
            <a:r>
              <a:rPr lang="ar-EG" sz="1600" dirty="0">
                <a:latin typeface="Alexandria" pitchFamily="2" charset="-78"/>
                <a:cs typeface="Alexandria" pitchFamily="2" charset="-78"/>
              </a:rPr>
              <a:t>وتحويله إلى أصل رقمي قابل للتداول.</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عرض وبيع الـ </a:t>
            </a:r>
            <a:r>
              <a:rPr lang="en-US" sz="1600" dirty="0">
                <a:latin typeface="Alexandria" pitchFamily="2" charset="-78"/>
                <a:cs typeface="Alexandria" pitchFamily="2" charset="-78"/>
              </a:rPr>
              <a:t>NFT: </a:t>
            </a:r>
            <a:r>
              <a:rPr lang="ar-EG" sz="1600" dirty="0">
                <a:latin typeface="Alexandria" pitchFamily="2" charset="-78"/>
                <a:cs typeface="Alexandria" pitchFamily="2" charset="-78"/>
              </a:rPr>
              <a:t>بعد سك الـ </a:t>
            </a:r>
            <a:r>
              <a:rPr lang="en-US" sz="1600" dirty="0">
                <a:latin typeface="Alexandria" pitchFamily="2" charset="-78"/>
                <a:cs typeface="Alexandria" pitchFamily="2" charset="-78"/>
              </a:rPr>
              <a:t>NFT، </a:t>
            </a:r>
            <a:r>
              <a:rPr lang="ar-EG" sz="1600" dirty="0">
                <a:latin typeface="Alexandria" pitchFamily="2" charset="-78"/>
                <a:cs typeface="Alexandria" pitchFamily="2" charset="-78"/>
              </a:rPr>
              <a:t>يمكنك عرضها للبيع على المنصة، بسعر ثابت أو عن طريق المزاد.</a:t>
            </a:r>
          </a:p>
        </p:txBody>
      </p:sp>
      <p:sp>
        <p:nvSpPr>
          <p:cNvPr id="4" name="TextBox 3">
            <a:extLst>
              <a:ext uri="{FF2B5EF4-FFF2-40B4-BE49-F238E27FC236}">
                <a16:creationId xmlns:a16="http://schemas.microsoft.com/office/drawing/2014/main" id="{C590E3FB-26A7-2790-C1E2-CFC8765B104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5C65043-BE19-39AD-6641-6CECE12936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204802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EEF8E3-A857-2F14-7A33-180709128A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507900-3124-3EE2-F7E7-F45DF9969B58}"/>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2A341B0-F55A-0C70-D0E9-17D3ADCD8EB5}"/>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سؤال</a:t>
            </a:r>
          </a:p>
        </p:txBody>
      </p:sp>
      <p:sp>
        <p:nvSpPr>
          <p:cNvPr id="5" name="Rectangle 4">
            <a:extLst>
              <a:ext uri="{FF2B5EF4-FFF2-40B4-BE49-F238E27FC236}">
                <a16:creationId xmlns:a16="http://schemas.microsoft.com/office/drawing/2014/main" id="{308CA15F-B95D-E0DD-5F8A-2D1428D90F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47A474-D092-EC4D-C811-E4D9C175812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5810B1B-EA7D-E523-6C1B-FD0B5D91C929}"/>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6984AE7-19E0-93AF-74A5-0882A68A4D47}"/>
              </a:ext>
            </a:extLst>
          </p:cNvPr>
          <p:cNvSpPr txBox="1"/>
          <p:nvPr/>
        </p:nvSpPr>
        <p:spPr>
          <a:xfrm>
            <a:off x="689640" y="3149476"/>
            <a:ext cx="10541000" cy="665760"/>
          </a:xfrm>
          <a:prstGeom prst="rect">
            <a:avLst/>
          </a:prstGeom>
          <a:noFill/>
        </p:spPr>
        <p:txBody>
          <a:bodyPr wrap="square" rtlCol="0">
            <a:spAutoFit/>
          </a:bodyPr>
          <a:lstStyle/>
          <a:p>
            <a:pPr algn="ctr" rtl="1">
              <a:lnSpc>
                <a:spcPct val="150000"/>
              </a:lnSpc>
            </a:pPr>
            <a:r>
              <a:rPr lang="ar-EG" sz="2800" b="1" dirty="0">
                <a:solidFill>
                  <a:srgbClr val="FF0000"/>
                </a:solidFill>
                <a:latin typeface="Alexandria" pitchFamily="2" charset="-78"/>
                <a:cs typeface="Alexandria" pitchFamily="2" charset="-78"/>
              </a:rPr>
              <a:t>كيف يمكن أن يساعد الذكاء الاصطناعي وسائل الإعلام؟</a:t>
            </a:r>
          </a:p>
        </p:txBody>
      </p:sp>
      <p:sp>
        <p:nvSpPr>
          <p:cNvPr id="4" name="TextBox 3">
            <a:extLst>
              <a:ext uri="{FF2B5EF4-FFF2-40B4-BE49-F238E27FC236}">
                <a16:creationId xmlns:a16="http://schemas.microsoft.com/office/drawing/2014/main" id="{51DFA249-FE80-8C42-0899-33958249C8F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0BB1973-913F-C24B-3979-DDDA9A33D5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0465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786945-E869-DC1D-4D7C-8940A470C6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400F22-61ED-5F3D-525B-13F9AC18D659}"/>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DFDD260-C1FE-D350-5185-1EF28B212DD3}"/>
              </a:ext>
            </a:extLst>
          </p:cNvPr>
          <p:cNvSpPr txBox="1"/>
          <p:nvPr/>
        </p:nvSpPr>
        <p:spPr>
          <a:xfrm>
            <a:off x="2735444" y="662121"/>
            <a:ext cx="6784612"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كيف يمكن أن يساعد الذكاء الاصطناعي وسائل الإعلام؟</a:t>
            </a:r>
          </a:p>
        </p:txBody>
      </p:sp>
      <p:sp>
        <p:nvSpPr>
          <p:cNvPr id="5" name="Rectangle 4">
            <a:extLst>
              <a:ext uri="{FF2B5EF4-FFF2-40B4-BE49-F238E27FC236}">
                <a16:creationId xmlns:a16="http://schemas.microsoft.com/office/drawing/2014/main" id="{E944CB19-43D9-692C-6143-186FBEFF46D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C1130A-E845-E53D-511A-62833C0693F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0860F12-8CED-2826-2874-3C4102B9E5C2}"/>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00B5C8C-A6E8-7694-E1D4-15150F6DD190}"/>
              </a:ext>
            </a:extLst>
          </p:cNvPr>
          <p:cNvSpPr txBox="1"/>
          <p:nvPr/>
        </p:nvSpPr>
        <p:spPr>
          <a:xfrm>
            <a:off x="825500" y="2005753"/>
            <a:ext cx="10541000" cy="3513206"/>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يساعد الذكاء الاصطناعي وسائل الإعلام بطرق متعددة، منها:</a:t>
            </a:r>
          </a:p>
          <a:p>
            <a:pPr marL="285750" indent="-285750" algn="just" rtl="1">
              <a:lnSpc>
                <a:spcPct val="150000"/>
              </a:lnSpc>
              <a:buFont typeface="Wingdings" panose="05000000000000000000" pitchFamily="2" charset="2"/>
              <a:buChar char="q"/>
            </a:pPr>
            <a:r>
              <a:rPr lang="ar-EG" b="1" dirty="0">
                <a:solidFill>
                  <a:srgbClr val="4472C4"/>
                </a:solidFill>
                <a:latin typeface="Alexandria" pitchFamily="2" charset="-78"/>
                <a:cs typeface="Alexandria" pitchFamily="2" charset="-78"/>
              </a:rPr>
              <a:t>تحليل البيانات وإنتاج المحتوى: </a:t>
            </a:r>
            <a:r>
              <a:rPr lang="ar-EG" sz="1600" dirty="0">
                <a:latin typeface="Alexandria" pitchFamily="2" charset="-78"/>
                <a:cs typeface="Alexandria" pitchFamily="2" charset="-78"/>
              </a:rPr>
              <a:t>يمكن للذكاء الاصطناعي تحليل كميات ضخمة من البيانات بسرعة، مما يسمح للصحفيين بإعداد تقارير وتحليلات أكثر دقة. على سبيل المثال، يمكن أن يُستخدم لتحليل البيانات المالية أو سجلات وسائل التواصل الاجتماعي للكشف عن القصص المخفية وتوليد محتوى إعلامي جديد.</a:t>
            </a:r>
          </a:p>
          <a:p>
            <a:pPr marL="285750" indent="-285750" algn="just" rtl="1">
              <a:lnSpc>
                <a:spcPct val="150000"/>
              </a:lnSpc>
              <a:buFont typeface="Wingdings" panose="05000000000000000000" pitchFamily="2" charset="2"/>
              <a:buChar char="q"/>
            </a:pPr>
            <a:r>
              <a:rPr lang="ar-EG" b="1" dirty="0">
                <a:solidFill>
                  <a:srgbClr val="4472C4"/>
                </a:solidFill>
                <a:latin typeface="Alexandria" pitchFamily="2" charset="-78"/>
                <a:cs typeface="Alexandria" pitchFamily="2" charset="-78"/>
              </a:rPr>
              <a:t>تخصيص المحتوى والتفاعل مع الجمهور: </a:t>
            </a:r>
            <a:r>
              <a:rPr lang="ar-EG" sz="1600" dirty="0">
                <a:latin typeface="Alexandria" pitchFamily="2" charset="-78"/>
                <a:cs typeface="Alexandria" pitchFamily="2" charset="-78"/>
              </a:rPr>
              <a:t>يمكن للذكاء الاصطناعي تحسين تجربة المستخدم عبر تخصيص المحتوى وفقًا لاهتمامات الجمهور، مما يزيد من تفاعلهم مع الوسائل الإعلامية. وتساعد هذه التقنية في تقديم توصيات ومواضيع تتماشى مع رغبات المشاهدين أو القراء.</a:t>
            </a:r>
          </a:p>
          <a:p>
            <a:pPr marL="285750" indent="-285750" algn="just" rtl="1">
              <a:lnSpc>
                <a:spcPct val="150000"/>
              </a:lnSpc>
              <a:buFont typeface="Wingdings" panose="05000000000000000000" pitchFamily="2" charset="2"/>
              <a:buChar char="q"/>
            </a:pPr>
            <a:r>
              <a:rPr lang="ar-EG" b="1" dirty="0">
                <a:solidFill>
                  <a:srgbClr val="4472C4"/>
                </a:solidFill>
                <a:latin typeface="Alexandria" pitchFamily="2" charset="-78"/>
                <a:cs typeface="Alexandria" pitchFamily="2" charset="-78"/>
              </a:rPr>
              <a:t>تحسين الكفاءة وتقليل التحيز: </a:t>
            </a:r>
            <a:r>
              <a:rPr lang="ar-EG" sz="1600" dirty="0">
                <a:latin typeface="Alexandria" pitchFamily="2" charset="-78"/>
                <a:cs typeface="Alexandria" pitchFamily="2" charset="-78"/>
              </a:rPr>
              <a:t>يساعد الذكاء الاصطناعي الصحفيين على تقديم تقارير غير متحيزة من خلال الاستناد إلى رؤى وبيانات موضوعية، مما يساهم في نشر معلومات دقيقة وموثوقة.</a:t>
            </a:r>
          </a:p>
        </p:txBody>
      </p:sp>
      <p:sp>
        <p:nvSpPr>
          <p:cNvPr id="4" name="TextBox 3">
            <a:extLst>
              <a:ext uri="{FF2B5EF4-FFF2-40B4-BE49-F238E27FC236}">
                <a16:creationId xmlns:a16="http://schemas.microsoft.com/office/drawing/2014/main" id="{14B97D20-00D4-845C-E575-0219D91F380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18ADAD1-5A9D-A148-9428-CD91F0BDE9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151501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48928E-F4D2-923E-3712-E9B719AB74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CAADD1-66F9-5792-78DE-2F49D43A4AC7}"/>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CAE00BA-37AE-3446-0CF1-7B2116C75C7B}"/>
              </a:ext>
            </a:extLst>
          </p:cNvPr>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سؤال</a:t>
            </a:r>
          </a:p>
        </p:txBody>
      </p:sp>
      <p:sp>
        <p:nvSpPr>
          <p:cNvPr id="5" name="Rectangle 4">
            <a:extLst>
              <a:ext uri="{FF2B5EF4-FFF2-40B4-BE49-F238E27FC236}">
                <a16:creationId xmlns:a16="http://schemas.microsoft.com/office/drawing/2014/main" id="{7D37D983-73EE-EEE1-A67D-34CBC7AD6AD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55B87F-7879-600E-1685-EC330F9CE94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A6E1329-690F-0DF9-8091-9BEC918BA450}"/>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2FF53DB-0615-D50D-8283-242EEA016129}"/>
              </a:ext>
            </a:extLst>
          </p:cNvPr>
          <p:cNvSpPr txBox="1"/>
          <p:nvPr/>
        </p:nvSpPr>
        <p:spPr>
          <a:xfrm>
            <a:off x="825500" y="3073779"/>
            <a:ext cx="10541000" cy="583814"/>
          </a:xfrm>
          <a:prstGeom prst="rect">
            <a:avLst/>
          </a:prstGeom>
          <a:noFill/>
        </p:spPr>
        <p:txBody>
          <a:bodyPr wrap="square" rtlCol="0">
            <a:spAutoFit/>
          </a:bodyPr>
          <a:lstStyle/>
          <a:p>
            <a:pPr algn="ctr" rtl="1">
              <a:lnSpc>
                <a:spcPct val="150000"/>
              </a:lnSpc>
            </a:pPr>
            <a:r>
              <a:rPr lang="ar-EG" sz="2400" b="1" dirty="0">
                <a:solidFill>
                  <a:srgbClr val="FF0000"/>
                </a:solidFill>
                <a:latin typeface="Alexandria" pitchFamily="2" charset="-78"/>
                <a:cs typeface="Alexandria" pitchFamily="2" charset="-78"/>
              </a:rPr>
              <a:t>كيف يساعد الذكاء الاصطناعي في تطوير وتحسين جودة المحتوى؟ </a:t>
            </a:r>
          </a:p>
        </p:txBody>
      </p:sp>
      <p:sp>
        <p:nvSpPr>
          <p:cNvPr id="4" name="TextBox 3">
            <a:extLst>
              <a:ext uri="{FF2B5EF4-FFF2-40B4-BE49-F238E27FC236}">
                <a16:creationId xmlns:a16="http://schemas.microsoft.com/office/drawing/2014/main" id="{8A966C25-773E-0892-7415-10AEEA47FCA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6388A22-D113-E23B-1600-F80A6D1D3D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29015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81D3F9-D108-199F-93C8-D06B171872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6AC8F2-033A-4AE4-D736-7113DA1CEAA0}"/>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293E22B-AA18-04F8-C85B-18272C74AC71}"/>
              </a:ext>
            </a:extLst>
          </p:cNvPr>
          <p:cNvSpPr txBox="1"/>
          <p:nvPr/>
        </p:nvSpPr>
        <p:spPr>
          <a:xfrm>
            <a:off x="2735444" y="649543"/>
            <a:ext cx="678461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كيف يساعد الذكاء الاصطناعي في تطوير وتحسين جودة المحتوى؟</a:t>
            </a:r>
          </a:p>
        </p:txBody>
      </p:sp>
      <p:sp>
        <p:nvSpPr>
          <p:cNvPr id="5" name="Rectangle 4">
            <a:extLst>
              <a:ext uri="{FF2B5EF4-FFF2-40B4-BE49-F238E27FC236}">
                <a16:creationId xmlns:a16="http://schemas.microsoft.com/office/drawing/2014/main" id="{F37DE463-4A7D-8486-A378-DD5912EEAE4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4F3AB5-C8B3-A219-9DED-EC6AFA66F3D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F30E367-01FA-C01D-FC52-57F01FA8D1F8}"/>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DB0D17A-8D15-B012-99C3-9F35C7E28CD1}"/>
              </a:ext>
            </a:extLst>
          </p:cNvPr>
          <p:cNvSpPr txBox="1"/>
          <p:nvPr/>
        </p:nvSpPr>
        <p:spPr>
          <a:xfrm>
            <a:off x="825500" y="2005753"/>
            <a:ext cx="10541000" cy="3005375"/>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يمكن أن تستفيد المؤسسات الصحفية والإخبارية من تأثيرات "الذكاء الاصطناعي" عبر أتمتة العمليات المهنية وإنتاج الأخبار الروتينية، وستسهم في إنضاج المعالجات المهنية للقصص الخبرية، من جانب تقدير وتحليل الاتجاهات المُعقدة للأحداث بصورة سريعة تنبؤية.</a:t>
            </a:r>
          </a:p>
          <a:p>
            <a:pPr algn="just" rtl="1">
              <a:lnSpc>
                <a:spcPct val="150000"/>
              </a:lnSpc>
            </a:pPr>
            <a:r>
              <a:rPr lang="ar-EG" sz="1600" dirty="0">
                <a:latin typeface="Alexandria" pitchFamily="2" charset="-78"/>
                <a:cs typeface="Alexandria" pitchFamily="2" charset="-78"/>
              </a:rPr>
              <a:t>كما يوفّر الذكاء الاصطناعي أدوات لمساعدة العاملين في مجال الصحافة على تحديد الأخبار الزائفة، مما يمنح المحررين الفرصة لبناء التقارير بشكل متوازن وموضوعي غير متحيز، مستندين إلى تحليل المعلومات الدقيق وليس العاطفة الشخصية أو المسيسة، وسيكون لذلك تأثيرات إيجابية على تلك المؤسسات منها – على سبيل المثال لا الحصر – تخفيف العبء المالي عنها، وتطوير مخرجاتها الإخبارية للصمود في وجه التنافس الإعلامي الشرس، وأهم من ذلك تطوير الأداء المهني للصحفيين وقدراتهم بما يوائم متطلبات المستقبل الجديد.</a:t>
            </a:r>
          </a:p>
        </p:txBody>
      </p:sp>
      <p:sp>
        <p:nvSpPr>
          <p:cNvPr id="4" name="TextBox 3">
            <a:extLst>
              <a:ext uri="{FF2B5EF4-FFF2-40B4-BE49-F238E27FC236}">
                <a16:creationId xmlns:a16="http://schemas.microsoft.com/office/drawing/2014/main" id="{31AF34C3-109D-BFFA-0256-A882F55C1AC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B281532-75EA-849C-71BD-545DA0AE11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246877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EE85D8-C963-2DE0-A5AA-0AA163DB6E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AC4A82-3A9D-39EF-60F7-8D438152E526}"/>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01A537C-8B54-7594-E8FA-30BD5E96B1EB}"/>
              </a:ext>
            </a:extLst>
          </p:cNvPr>
          <p:cNvSpPr txBox="1"/>
          <p:nvPr/>
        </p:nvSpPr>
        <p:spPr>
          <a:xfrm>
            <a:off x="2735444" y="649543"/>
            <a:ext cx="678461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كيف يساعد الذكاء الاصطناعي في تطوير وتحسين جودة المحتوى؟</a:t>
            </a:r>
          </a:p>
        </p:txBody>
      </p:sp>
      <p:sp>
        <p:nvSpPr>
          <p:cNvPr id="5" name="Rectangle 4">
            <a:extLst>
              <a:ext uri="{FF2B5EF4-FFF2-40B4-BE49-F238E27FC236}">
                <a16:creationId xmlns:a16="http://schemas.microsoft.com/office/drawing/2014/main" id="{68EB6502-0D0C-5613-54BD-BF9E8EA749E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2CFA427-A5B8-C02C-9BFB-9FE2F928491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F7BF02D-24BA-F555-E87E-80DB4AE39AFD}"/>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D054617-D5A9-ED71-4FB7-000D2FAE1D52}"/>
              </a:ext>
            </a:extLst>
          </p:cNvPr>
          <p:cNvSpPr txBox="1"/>
          <p:nvPr/>
        </p:nvSpPr>
        <p:spPr>
          <a:xfrm>
            <a:off x="825500" y="2005753"/>
            <a:ext cx="10541000" cy="3928704"/>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يساهم الذكاء الاصطناعي في تطوير وسائل الإعلام عبر توفير مجموعة من الحلول المتقدمة، ومنها:</a:t>
            </a:r>
          </a:p>
          <a:p>
            <a:pPr marL="285750" indent="-285750" algn="just" rtl="1">
              <a:lnSpc>
                <a:spcPct val="150000"/>
              </a:lnSpc>
              <a:buFont typeface="Wingdings" panose="05000000000000000000" pitchFamily="2" charset="2"/>
              <a:buChar char="q"/>
            </a:pPr>
            <a:r>
              <a:rPr lang="ar-EG" b="1" dirty="0">
                <a:solidFill>
                  <a:srgbClr val="4472C4"/>
                </a:solidFill>
                <a:latin typeface="Alexandria" pitchFamily="2" charset="-78"/>
                <a:cs typeface="Alexandria" pitchFamily="2" charset="-78"/>
              </a:rPr>
              <a:t>ضخ ومعالجة الأخبار: </a:t>
            </a:r>
            <a:r>
              <a:rPr lang="ar-EG" sz="1600" dirty="0">
                <a:latin typeface="Alexandria" pitchFamily="2" charset="-78"/>
                <a:cs typeface="Alexandria" pitchFamily="2" charset="-78"/>
              </a:rPr>
              <a:t>يُستخدم الذكاء الاصطناعي لمعالجة كميات ضخمة من الأخبار بشكل آني، مما يتيح نشر الأخبار بسرعة ودقة، مع تقليل التكرار وتحسين جودة المحتوى.</a:t>
            </a:r>
          </a:p>
          <a:p>
            <a:pPr marL="285750" indent="-285750" algn="just" rtl="1">
              <a:lnSpc>
                <a:spcPct val="150000"/>
              </a:lnSpc>
              <a:buFont typeface="Wingdings" panose="05000000000000000000" pitchFamily="2" charset="2"/>
              <a:buChar char="q"/>
            </a:pPr>
            <a:r>
              <a:rPr lang="ar-EG" b="1" dirty="0">
                <a:solidFill>
                  <a:srgbClr val="4472C4"/>
                </a:solidFill>
                <a:latin typeface="Alexandria" pitchFamily="2" charset="-78"/>
                <a:cs typeface="Alexandria" pitchFamily="2" charset="-78"/>
              </a:rPr>
              <a:t>جمع المعلومات والتحقق منها: </a:t>
            </a:r>
            <a:r>
              <a:rPr lang="ar-EG" sz="1600" dirty="0">
                <a:latin typeface="Alexandria" pitchFamily="2" charset="-78"/>
                <a:cs typeface="Alexandria" pitchFamily="2" charset="-78"/>
              </a:rPr>
              <a:t>يمكن لأدوات الذكاء الاصطناعي أن تجمع المعلومات من مصادر متعددة بسرعة وتتحقق من مصداقيتها، مما يُعزز موثوقية الأخبار ويقلل من انتشار المعلومات المغلوطة.</a:t>
            </a:r>
          </a:p>
          <a:p>
            <a:pPr marL="285750" indent="-285750" algn="just" rtl="1">
              <a:lnSpc>
                <a:spcPct val="150000"/>
              </a:lnSpc>
              <a:buFont typeface="Wingdings" panose="05000000000000000000" pitchFamily="2" charset="2"/>
              <a:buChar char="q"/>
            </a:pPr>
            <a:r>
              <a:rPr lang="ar-EG" b="1" dirty="0">
                <a:solidFill>
                  <a:srgbClr val="4472C4"/>
                </a:solidFill>
                <a:latin typeface="Alexandria" pitchFamily="2" charset="-78"/>
                <a:cs typeface="Alexandria" pitchFamily="2" charset="-78"/>
              </a:rPr>
              <a:t>جمع وفلترة وتحليل البيانات الضخمة: </a:t>
            </a:r>
            <a:r>
              <a:rPr lang="ar-EG" sz="1600" dirty="0">
                <a:latin typeface="Alexandria" pitchFamily="2" charset="-78"/>
                <a:cs typeface="Alexandria" pitchFamily="2" charset="-78"/>
              </a:rPr>
              <a:t>عبر تقنيات جمع البيانات، يمكن للذكاء الاصطناعي تحليل البيانات الضخمة بفعالية لاستخلاص رؤى قيمة، ما يساهم في توجيه القرارات الإعلامية نحو محتوًى يناسب اهتمامات الجمهور.</a:t>
            </a:r>
          </a:p>
          <a:p>
            <a:pPr marL="285750" indent="-285750" algn="just" rtl="1">
              <a:lnSpc>
                <a:spcPct val="150000"/>
              </a:lnSpc>
              <a:buFont typeface="Wingdings" panose="05000000000000000000" pitchFamily="2" charset="2"/>
              <a:buChar char="q"/>
            </a:pPr>
            <a:r>
              <a:rPr lang="ar-EG" b="1" dirty="0">
                <a:solidFill>
                  <a:srgbClr val="4472C4"/>
                </a:solidFill>
                <a:latin typeface="Alexandria" pitchFamily="2" charset="-78"/>
                <a:cs typeface="Alexandria" pitchFamily="2" charset="-78"/>
              </a:rPr>
              <a:t>تسهيل التواصل مع المراسلين: </a:t>
            </a:r>
            <a:r>
              <a:rPr lang="ar-EG" sz="1600" dirty="0">
                <a:latin typeface="Alexandria" pitchFamily="2" charset="-78"/>
                <a:cs typeface="Alexandria" pitchFamily="2" charset="-78"/>
              </a:rPr>
              <a:t>عبر الذكاء الاصطناعي، يمكن تحسين آليات التواصل مع المراسلين عن طريق استخدام الدردشة الآلية أو منصات التنسيق الذكية، مما يساهم في تسريع تبادل المعلومات.</a:t>
            </a:r>
          </a:p>
        </p:txBody>
      </p:sp>
      <p:sp>
        <p:nvSpPr>
          <p:cNvPr id="4" name="TextBox 3">
            <a:extLst>
              <a:ext uri="{FF2B5EF4-FFF2-40B4-BE49-F238E27FC236}">
                <a16:creationId xmlns:a16="http://schemas.microsoft.com/office/drawing/2014/main" id="{3F6886B2-C17B-3C29-70AE-F110F09D1E4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B2076AB-CB3A-01F5-25D9-DB524AC1B7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10693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2ED0A-4198-A9C3-3708-7242660267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C80B29-AB57-0E61-3594-E52AED6F21EC}"/>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09AFE08-9AF0-75F2-71BE-A7E5A1A256D5}"/>
              </a:ext>
            </a:extLst>
          </p:cNvPr>
          <p:cNvSpPr txBox="1"/>
          <p:nvPr/>
        </p:nvSpPr>
        <p:spPr>
          <a:xfrm>
            <a:off x="2735444" y="649543"/>
            <a:ext cx="678461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كيف يساعد الذكاء الاصطناعي في تطوير وتحسين جودة المحتوى؟</a:t>
            </a:r>
          </a:p>
        </p:txBody>
      </p:sp>
      <p:sp>
        <p:nvSpPr>
          <p:cNvPr id="5" name="Rectangle 4">
            <a:extLst>
              <a:ext uri="{FF2B5EF4-FFF2-40B4-BE49-F238E27FC236}">
                <a16:creationId xmlns:a16="http://schemas.microsoft.com/office/drawing/2014/main" id="{177596AA-800E-7064-4ACE-C8E159879CA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38DE84-2AAA-A9F7-5A0E-723608525B8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8DFC5ED-55E8-AEDC-3AD8-4F17927E4DF2}"/>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22EC150-318F-6232-A93C-10E516F9AA51}"/>
              </a:ext>
            </a:extLst>
          </p:cNvPr>
          <p:cNvSpPr txBox="1"/>
          <p:nvPr/>
        </p:nvSpPr>
        <p:spPr>
          <a:xfrm>
            <a:off x="825500" y="1902262"/>
            <a:ext cx="10541000" cy="4021037"/>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(تابع) يساهم الذكاء الاصطناعي في تطوير وسائل الإعلام عبر توفير مجموعة من الحلول المتقدمة، ومنها:</a:t>
            </a:r>
          </a:p>
          <a:p>
            <a:pPr marL="285750" indent="-285750" algn="just" rtl="1">
              <a:lnSpc>
                <a:spcPct val="200000"/>
              </a:lnSpc>
              <a:buFont typeface="Wingdings" panose="05000000000000000000" pitchFamily="2" charset="2"/>
              <a:buChar char="q"/>
            </a:pPr>
            <a:r>
              <a:rPr lang="ar-EG" b="1" dirty="0">
                <a:solidFill>
                  <a:srgbClr val="4472C4"/>
                </a:solidFill>
                <a:latin typeface="Alexandria" pitchFamily="2" charset="-78"/>
                <a:cs typeface="Alexandria" pitchFamily="2" charset="-78"/>
              </a:rPr>
              <a:t>تأمين وصول المعلومات بين أطراف متعددة: </a:t>
            </a:r>
            <a:r>
              <a:rPr lang="ar-EG" sz="1600" dirty="0">
                <a:latin typeface="Alexandria" pitchFamily="2" charset="-78"/>
                <a:cs typeface="Alexandria" pitchFamily="2" charset="-78"/>
              </a:rPr>
              <a:t>الذكاء الاصطناعي يُعزز من أمان نقل المعلومات ويضمن وصولها إلى الأطراف المستهدفة بدقة وخصوصية، خاصةً عند التعامل مع بيانات حساسة أو سرية.</a:t>
            </a:r>
          </a:p>
          <a:p>
            <a:pPr marL="285750" indent="-285750" algn="just" rtl="1">
              <a:lnSpc>
                <a:spcPct val="200000"/>
              </a:lnSpc>
              <a:buFont typeface="Wingdings" panose="05000000000000000000" pitchFamily="2" charset="2"/>
              <a:buChar char="q"/>
            </a:pPr>
            <a:r>
              <a:rPr lang="ar-EG" b="1" dirty="0">
                <a:solidFill>
                  <a:srgbClr val="4472C4"/>
                </a:solidFill>
                <a:latin typeface="Alexandria" pitchFamily="2" charset="-78"/>
                <a:cs typeface="Alexandria" pitchFamily="2" charset="-78"/>
              </a:rPr>
              <a:t>تفريغ محتوى المقابلات والحصول على نصوص جاهزة: </a:t>
            </a:r>
            <a:r>
              <a:rPr lang="ar-EG" sz="1600" dirty="0">
                <a:latin typeface="Alexandria" pitchFamily="2" charset="-78"/>
                <a:cs typeface="Alexandria" pitchFamily="2" charset="-78"/>
              </a:rPr>
              <a:t>يمكن للذكاء الاصطناعي تحويل المقابلات الصوتية إلى نصوص مكتوبة بدقة وسرعة، مما يختصر الوقت اللازم لإعداد التقارير.</a:t>
            </a:r>
          </a:p>
          <a:p>
            <a:pPr marL="285750" indent="-285750" algn="just" rtl="1">
              <a:lnSpc>
                <a:spcPct val="200000"/>
              </a:lnSpc>
              <a:buFont typeface="Wingdings" panose="05000000000000000000" pitchFamily="2" charset="2"/>
              <a:buChar char="q"/>
            </a:pPr>
            <a:r>
              <a:rPr lang="ar-EG" b="1" dirty="0">
                <a:solidFill>
                  <a:srgbClr val="4472C4"/>
                </a:solidFill>
                <a:latin typeface="Alexandria" pitchFamily="2" charset="-78"/>
                <a:cs typeface="Alexandria" pitchFamily="2" charset="-78"/>
              </a:rPr>
              <a:t>البحث عن النصوص داخل الصوت والفيديو: </a:t>
            </a:r>
            <a:r>
              <a:rPr lang="ar-EG" sz="1600" dirty="0">
                <a:latin typeface="Alexandria" pitchFamily="2" charset="-78"/>
                <a:cs typeface="Alexandria" pitchFamily="2" charset="-78"/>
              </a:rPr>
              <a:t>تتيح أدوات الذكاء الاصطناعي خاصية البحث داخل الملفات الصوتية والفيديو، مما يسهل الوصول إلى أجزاء محددة من المحتوى لإعادة استخدامها أو الاقتباس منها، وهو مفيد لتحليل المقابلات والمحتويات الإعلامية الأخرى.</a:t>
            </a:r>
          </a:p>
        </p:txBody>
      </p:sp>
      <p:sp>
        <p:nvSpPr>
          <p:cNvPr id="4" name="TextBox 3">
            <a:extLst>
              <a:ext uri="{FF2B5EF4-FFF2-40B4-BE49-F238E27FC236}">
                <a16:creationId xmlns:a16="http://schemas.microsoft.com/office/drawing/2014/main" id="{19A3FA26-7545-0453-BACF-EB10288BC63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7C1B269-AD1A-9CAF-95A5-3276FA17A2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144235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8F4BC5-9129-80B1-8CDD-208259AA00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83204F-3E60-0392-36AE-B8798E131776}"/>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E054653-64CA-6FB4-A683-B1559F32CD1E}"/>
              </a:ext>
            </a:extLst>
          </p:cNvPr>
          <p:cNvSpPr txBox="1"/>
          <p:nvPr/>
        </p:nvSpPr>
        <p:spPr>
          <a:xfrm>
            <a:off x="2966225" y="649543"/>
            <a:ext cx="6294934"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أدوات إنتاج المحتوى باستخدام الذكاء الاصطناعي</a:t>
            </a:r>
          </a:p>
        </p:txBody>
      </p:sp>
      <p:sp>
        <p:nvSpPr>
          <p:cNvPr id="5" name="Rectangle 4">
            <a:extLst>
              <a:ext uri="{FF2B5EF4-FFF2-40B4-BE49-F238E27FC236}">
                <a16:creationId xmlns:a16="http://schemas.microsoft.com/office/drawing/2014/main" id="{0BCA8E40-D5E3-589E-A9EC-5DA748C539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FF925E-8327-995B-ED8A-123022FB86D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9EE50D4-654E-653F-2BEA-100DDF4B720A}"/>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6C6139D-63F0-3851-58A3-23DB1307B3DB}"/>
              </a:ext>
            </a:extLst>
          </p:cNvPr>
          <p:cNvSpPr txBox="1"/>
          <p:nvPr/>
        </p:nvSpPr>
        <p:spPr>
          <a:xfrm>
            <a:off x="825500" y="2005753"/>
            <a:ext cx="10541000" cy="3540008"/>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800"/>
              </a:spcAft>
              <a:buClrTx/>
              <a:buSzTx/>
              <a:buFontTx/>
              <a:buNone/>
              <a:tabLst/>
              <a:defRPr/>
            </a:pPr>
            <a:r>
              <a:rPr kumimoji="0" lang="ar-SA"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أدوات ذكاء اصطناعي خاصة بإنشاء فيديوهات</a:t>
            </a: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a:t>
            </a:r>
            <a:endPar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l" defTabSz="914400" rtl="1" eaLnBrk="1" fontAlgn="auto" latinLnBrk="0" hangingPunct="1">
              <a:lnSpc>
                <a:spcPct val="200000"/>
              </a:lnSpc>
              <a:spcBef>
                <a:spcPts val="0"/>
              </a:spcBef>
              <a:spcAft>
                <a:spcPts val="800"/>
              </a:spcAft>
              <a:buClrTx/>
              <a:buSzTx/>
              <a:buFontTx/>
              <a:buNone/>
              <a:tabLst/>
              <a:defRPr/>
            </a:pPr>
            <a:r>
              <a:rPr kumimoji="0" lang="en-US" b="0" i="0" u="sng" strike="noStrike" kern="120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2"/>
              </a:rPr>
              <a:t>https://www.synthesia.io/</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sng" strike="noStrike" kern="120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3"/>
              </a:rPr>
              <a:t>https://runwayml.com/</a:t>
            </a:r>
            <a:endPar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 </a:t>
            </a: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4"/>
              </a:rPr>
              <a:t>https://wearenova.ai/</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5"/>
              </a:rPr>
              <a:t>https://www.topazlabs.com/topaz-video-ai</a:t>
            </a:r>
            <a: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6"/>
              </a:rPr>
              <a:t>https://makeavideo.studio/</a:t>
            </a:r>
            <a:r>
              <a:rPr kumimoji="0" lang="ar-SA" b="0" i="0" u="none" strike="noStrike" kern="1200" cap="none" spc="0" normalizeH="0" baseline="0" noProof="0" dirty="0">
                <a:ln>
                  <a:noFill/>
                </a:ln>
                <a:solidFill>
                  <a:srgbClr val="2D3956"/>
                </a:solidFill>
                <a:effectLst/>
                <a:uLnTx/>
                <a:uFillTx/>
                <a:latin typeface="Alexandria" pitchFamily="2" charset="-78"/>
                <a:cs typeface="Alexandria" pitchFamily="2" charset="-78"/>
              </a:rPr>
              <a:t> </a:t>
            </a:r>
          </a:p>
        </p:txBody>
      </p:sp>
      <p:sp>
        <p:nvSpPr>
          <p:cNvPr id="4" name="TextBox 3">
            <a:extLst>
              <a:ext uri="{FF2B5EF4-FFF2-40B4-BE49-F238E27FC236}">
                <a16:creationId xmlns:a16="http://schemas.microsoft.com/office/drawing/2014/main" id="{47D7ADFD-05E6-F168-9615-F2C3F375215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9C4033B-599B-45F5-FDE0-D5EA1BF26159}"/>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524455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C29FAD-A425-9CB1-9CA4-6613769CE1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72E446-D455-7893-ABB1-E0A7B056A55A}"/>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D78CB9E-183D-5F08-3F9B-026C8A30E2BA}"/>
              </a:ext>
            </a:extLst>
          </p:cNvPr>
          <p:cNvSpPr txBox="1"/>
          <p:nvPr/>
        </p:nvSpPr>
        <p:spPr>
          <a:xfrm>
            <a:off x="2966225" y="649543"/>
            <a:ext cx="6294934"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أدوات إنتاج المحتوى باستخدام الذكاء الاصطناعي</a:t>
            </a:r>
          </a:p>
        </p:txBody>
      </p:sp>
      <p:sp>
        <p:nvSpPr>
          <p:cNvPr id="5" name="Rectangle 4">
            <a:extLst>
              <a:ext uri="{FF2B5EF4-FFF2-40B4-BE49-F238E27FC236}">
                <a16:creationId xmlns:a16="http://schemas.microsoft.com/office/drawing/2014/main" id="{E05F2FC6-4725-7385-F48E-BDA3B2683FE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4963DF9-C9D3-AF36-2BF9-796D393CCF8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EBAF856-8E99-AC7C-FE44-C7317C744304}"/>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15AED13-7358-7567-8719-5E9474B22FFD}"/>
              </a:ext>
            </a:extLst>
          </p:cNvPr>
          <p:cNvSpPr txBox="1"/>
          <p:nvPr/>
        </p:nvSpPr>
        <p:spPr>
          <a:xfrm>
            <a:off x="825500" y="2005753"/>
            <a:ext cx="10541000" cy="4094006"/>
          </a:xfrm>
          <a:prstGeom prst="rect">
            <a:avLst/>
          </a:prstGeom>
          <a:noFill/>
        </p:spPr>
        <p:txBody>
          <a:bodyPr wrap="square" rtlCol="0">
            <a:spAutoFit/>
          </a:bodyP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SA"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أدوات ذكاء اصطناعي خاصة بإنشاء تصميمات الجرافيك</a:t>
            </a: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a:t>
            </a:r>
            <a:endPar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l" defTabSz="914400" rtl="1" eaLnBrk="1" fontAlgn="auto" latinLnBrk="0" hangingPunct="1">
              <a:lnSpc>
                <a:spcPct val="200000"/>
              </a:lnSpc>
              <a:spcBef>
                <a:spcPts val="0"/>
              </a:spcBef>
              <a:spcAft>
                <a:spcPts val="800"/>
              </a:spcAft>
              <a:buClrTx/>
              <a:buSzTx/>
              <a:buFontTx/>
              <a:buNone/>
              <a:tabLst/>
              <a:defRPr/>
            </a:pP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sng" strike="noStrike" kern="120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2"/>
              </a:rPr>
              <a:t>https://fontjoy.com/</a:t>
            </a: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 </a:t>
            </a:r>
            <a:endPar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 </a:t>
            </a: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3"/>
              </a:rPr>
              <a:t>https://looka.com/</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4"/>
              </a:rPr>
              <a:t>https://lnkd.in/dRVv8_gu</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5"/>
              </a:rPr>
              <a:t>https://jitter.video/</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6"/>
              </a:rPr>
              <a:t>https://www.beautiful.ai/</a:t>
            </a:r>
            <a:endParaRPr kumimoji="0" lang="ar-SA" b="0" i="0" u="none" strike="noStrike" kern="1200" cap="none" spc="0" normalizeH="0" baseline="0" noProof="0" dirty="0">
              <a:ln>
                <a:noFill/>
              </a:ln>
              <a:solidFill>
                <a:srgbClr val="2D3956"/>
              </a:solidFill>
              <a:effectLst/>
              <a:uLnTx/>
              <a:uFillTx/>
              <a:latin typeface="Alexandria" pitchFamily="2" charset="-78"/>
              <a:cs typeface="Alexandria" pitchFamily="2" charset="-78"/>
            </a:endParaRPr>
          </a:p>
        </p:txBody>
      </p:sp>
      <p:sp>
        <p:nvSpPr>
          <p:cNvPr id="4" name="TextBox 3">
            <a:extLst>
              <a:ext uri="{FF2B5EF4-FFF2-40B4-BE49-F238E27FC236}">
                <a16:creationId xmlns:a16="http://schemas.microsoft.com/office/drawing/2014/main" id="{AAAF5109-6E92-305C-E1BE-3A6C64BFFF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C9C6896-3003-C571-EFD9-FF816ED29C86}"/>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229256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CA4545-A3E5-3ACB-7894-6C1E4160D2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60F0DD-0EAE-1259-39FC-A21B0084AF69}"/>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2A4BACF-9CB5-CCDE-0C4F-319391DDE16B}"/>
              </a:ext>
            </a:extLst>
          </p:cNvPr>
          <p:cNvSpPr txBox="1"/>
          <p:nvPr/>
        </p:nvSpPr>
        <p:spPr>
          <a:xfrm>
            <a:off x="2966225" y="649543"/>
            <a:ext cx="6294934"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أدوات إنتاج المحتوى باستخدام الذكاء الاصطناعي</a:t>
            </a:r>
          </a:p>
        </p:txBody>
      </p:sp>
      <p:sp>
        <p:nvSpPr>
          <p:cNvPr id="5" name="Rectangle 4">
            <a:extLst>
              <a:ext uri="{FF2B5EF4-FFF2-40B4-BE49-F238E27FC236}">
                <a16:creationId xmlns:a16="http://schemas.microsoft.com/office/drawing/2014/main" id="{BF626674-DDDD-3E0E-A7AC-5A6F3177827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8C997F9-9757-A690-F374-7A834B86F4E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69746A9-29DB-5E7B-F170-1A4EEE172E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4B71F6F-B6E7-B5D7-6063-94CDB9D03944}"/>
              </a:ext>
            </a:extLst>
          </p:cNvPr>
          <p:cNvSpPr txBox="1"/>
          <p:nvPr/>
        </p:nvSpPr>
        <p:spPr>
          <a:xfrm>
            <a:off x="825500" y="2005753"/>
            <a:ext cx="10541000" cy="3510833"/>
          </a:xfrm>
          <a:prstGeom prst="rect">
            <a:avLst/>
          </a:prstGeom>
          <a:noFill/>
        </p:spPr>
        <p:txBody>
          <a:bodyPr wrap="square" rtlCol="0">
            <a:spAutoFit/>
          </a:bodyPr>
          <a:lstStyle/>
          <a:p>
            <a:pPr marL="0" marR="0" lvl="0" indent="0" algn="r" defTabSz="914400" rtl="1" eaLnBrk="1" fontAlgn="auto" latinLnBrk="0" hangingPunct="1">
              <a:lnSpc>
                <a:spcPct val="107000"/>
              </a:lnSpc>
              <a:spcBef>
                <a:spcPts val="0"/>
              </a:spcBef>
              <a:spcAft>
                <a:spcPts val="800"/>
              </a:spcAft>
              <a:buClrTx/>
              <a:buSzTx/>
              <a:buFontTx/>
              <a:buNone/>
              <a:tabLst/>
              <a:defRPr/>
            </a:pPr>
            <a:r>
              <a:rPr kumimoji="0" lang="ar-SA"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أدوات ذكاء اصطناعي خاصة بكتابة المحتوى</a:t>
            </a: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a:t>
            </a:r>
            <a:endPar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l" defTabSz="914400" rtl="1" eaLnBrk="1" fontAlgn="auto" latinLnBrk="0" hangingPunct="1">
              <a:lnSpc>
                <a:spcPct val="107000"/>
              </a:lnSpc>
              <a:spcBef>
                <a:spcPts val="0"/>
              </a:spcBef>
              <a:spcAft>
                <a:spcPts val="800"/>
              </a:spcAft>
              <a:buClrTx/>
              <a:buSzTx/>
              <a:buFontTx/>
              <a:buNone/>
              <a:tabLst/>
              <a:defRPr/>
            </a:pP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sng"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hlinkClick r:id="rId2"/>
              </a:rPr>
              <a:t>https://rytr.me/?via=bryan-koch&amp;gad_source=1</a:t>
            </a:r>
            <a:endPar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l" defTabSz="914400" rtl="1" eaLnBrk="1" fontAlgn="auto" latinLnBrk="0" hangingPunct="1">
              <a:lnSpc>
                <a:spcPct val="107000"/>
              </a:lnSpc>
              <a:spcBef>
                <a:spcPts val="0"/>
              </a:spcBef>
              <a:spcAft>
                <a:spcPts val="800"/>
              </a:spcAft>
              <a:buClrTx/>
              <a:buSzTx/>
              <a:buFontTx/>
              <a:buNone/>
              <a:tabLst/>
              <a:defRPr/>
            </a:pPr>
            <a:r>
              <a:rPr kumimoji="0" lang="en-US" b="0" i="0" u="sng"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hlinkClick r:id="rId3"/>
              </a:rPr>
              <a:t>https://deepai.org/chat</a:t>
            </a: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 </a:t>
            </a:r>
            <a:endPar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l" defTabSz="914400" rtl="1" eaLnBrk="1" fontAlgn="auto" latinLnBrk="0" hangingPunct="1">
              <a:lnSpc>
                <a:spcPct val="107000"/>
              </a:lnSpc>
              <a:spcBef>
                <a:spcPts val="0"/>
              </a:spcBef>
              <a:spcAft>
                <a:spcPts val="800"/>
              </a:spcAft>
              <a:buClrTx/>
              <a:buSzTx/>
              <a:buFontTx/>
              <a:buNone/>
              <a:tabLst/>
              <a:defRPr/>
            </a:pPr>
            <a:r>
              <a:rPr kumimoji="0" lang="en-US" b="0" i="0" u="sng"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hlinkClick r:id="rId4"/>
              </a:rPr>
              <a:t>https://www.araby.ai</a:t>
            </a:r>
            <a:r>
              <a:rPr kumimoji="0" lang="ar-EG" b="0" i="0" u="sng"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hlinkClick r:id="rId4"/>
              </a:rPr>
              <a:t>/</a:t>
            </a:r>
            <a:endPar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l" defTabSz="914400" rtl="1" eaLnBrk="1" fontAlgn="auto" latinLnBrk="0" hangingPunct="1">
              <a:lnSpc>
                <a:spcPct val="107000"/>
              </a:lnSpc>
              <a:spcBef>
                <a:spcPts val="0"/>
              </a:spcBef>
              <a:spcAft>
                <a:spcPts val="800"/>
              </a:spcAft>
              <a:buClrTx/>
              <a:buSzTx/>
              <a:buFontTx/>
              <a:buNone/>
              <a:tabLst/>
              <a:defRPr/>
            </a:pP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 </a:t>
            </a:r>
            <a:r>
              <a:rPr kumimoji="0" lang="en-US" b="0" i="0" u="sng" strike="noStrike" kern="120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5"/>
              </a:rPr>
              <a:t>https://tldrthis.com/</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sng" strike="noStrike" kern="120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6"/>
              </a:rPr>
              <a:t>https://www.shortlyai.com/</a:t>
            </a:r>
            <a:endPar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 </a:t>
            </a: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7"/>
              </a:rPr>
              <a:t>https://inkforall.com/</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8"/>
              </a:rPr>
              <a:t>https://www.wordtune.com/</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9"/>
              </a:rPr>
              <a:t>https://www.frase.io/</a:t>
            </a:r>
            <a:endParaRPr kumimoji="0" lang="ar-SA" b="0" i="0" u="none" strike="noStrike" kern="1200" cap="none" spc="0" normalizeH="0" baseline="0" noProof="0" dirty="0">
              <a:ln>
                <a:noFill/>
              </a:ln>
              <a:solidFill>
                <a:srgbClr val="2D3956"/>
              </a:solidFill>
              <a:effectLst/>
              <a:uLnTx/>
              <a:uFillTx/>
              <a:latin typeface="Alexandria" pitchFamily="2" charset="-78"/>
              <a:cs typeface="Alexandria" pitchFamily="2" charset="-78"/>
            </a:endParaRPr>
          </a:p>
        </p:txBody>
      </p:sp>
      <p:sp>
        <p:nvSpPr>
          <p:cNvPr id="4" name="TextBox 3">
            <a:extLst>
              <a:ext uri="{FF2B5EF4-FFF2-40B4-BE49-F238E27FC236}">
                <a16:creationId xmlns:a16="http://schemas.microsoft.com/office/drawing/2014/main" id="{75D418C4-D864-4987-9336-C924A3209EE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5162C88-D135-7599-E62A-F667B12BB886}"/>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595066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CD2041-C182-4ECC-775C-E980F911C6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0FE06E-F13C-5864-9358-1532FD81AB8E}"/>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89DDA5A-D78B-D61E-32AF-11EB23A02830}"/>
              </a:ext>
            </a:extLst>
          </p:cNvPr>
          <p:cNvSpPr txBox="1"/>
          <p:nvPr/>
        </p:nvSpPr>
        <p:spPr>
          <a:xfrm>
            <a:off x="2966225" y="649543"/>
            <a:ext cx="6294934"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أدوات إنتاج المحتوى باستخدام الذكاء الاصطناعي</a:t>
            </a:r>
          </a:p>
        </p:txBody>
      </p:sp>
      <p:sp>
        <p:nvSpPr>
          <p:cNvPr id="5" name="Rectangle 4">
            <a:extLst>
              <a:ext uri="{FF2B5EF4-FFF2-40B4-BE49-F238E27FC236}">
                <a16:creationId xmlns:a16="http://schemas.microsoft.com/office/drawing/2014/main" id="{45841849-F686-4846-D2B6-9BC5892E33F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9A21B9-F63C-F87C-72B8-283DE76885F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E6A9503-75BA-85B6-B674-29B954AE762C}"/>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485F80A-D733-920D-1139-5F910EEA17C9}"/>
              </a:ext>
            </a:extLst>
          </p:cNvPr>
          <p:cNvSpPr txBox="1"/>
          <p:nvPr/>
        </p:nvSpPr>
        <p:spPr>
          <a:xfrm>
            <a:off x="825500" y="2005753"/>
            <a:ext cx="10541000" cy="3437416"/>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800"/>
              </a:spcAft>
              <a:buClrTx/>
              <a:buSzTx/>
              <a:buFontTx/>
              <a:buNone/>
              <a:tabLst/>
              <a:defRPr/>
            </a:pPr>
            <a:r>
              <a:rPr kumimoji="0" lang="ar-SA"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أدوات ذكاء اصطناعي الخاصة بإنتاج الموسيقى</a:t>
            </a: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a:t>
            </a:r>
            <a:endPar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l" defTabSz="914400" rtl="0" eaLnBrk="1" fontAlgn="auto" latinLnBrk="0" hangingPunct="1">
              <a:lnSpc>
                <a:spcPct val="200000"/>
              </a:lnSpc>
              <a:spcBef>
                <a:spcPts val="0"/>
              </a:spcBef>
              <a:spcAft>
                <a:spcPts val="0"/>
              </a:spcAft>
              <a:buClrTx/>
              <a:buSzTx/>
              <a:buFontTx/>
              <a:buNone/>
              <a:tabLst/>
              <a:defRPr/>
            </a:pP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2"/>
              </a:rPr>
              <a:t>https://www.aiva.ai/</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3"/>
              </a:rPr>
              <a:t>https://openai.com/research/jukebox</a:t>
            </a:r>
            <a: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4"/>
              </a:rPr>
              <a:t>https://supertone.ai/</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5"/>
              </a:rPr>
              <a:t>https://boomy.com/</a:t>
            </a:r>
            <a:endParaRPr kumimoji="0" lang="ar-SA" b="0" i="0" u="none" strike="noStrike" kern="1200" cap="none" spc="0" normalizeH="0" baseline="0" noProof="0" dirty="0">
              <a:ln>
                <a:noFill/>
              </a:ln>
              <a:solidFill>
                <a:srgbClr val="2D3956"/>
              </a:solidFill>
              <a:effectLst/>
              <a:uLnTx/>
              <a:uFillTx/>
              <a:latin typeface="Alexandria" pitchFamily="2" charset="-78"/>
              <a:cs typeface="Alexandria" pitchFamily="2" charset="-78"/>
            </a:endParaRPr>
          </a:p>
        </p:txBody>
      </p:sp>
      <p:sp>
        <p:nvSpPr>
          <p:cNvPr id="4" name="TextBox 3">
            <a:extLst>
              <a:ext uri="{FF2B5EF4-FFF2-40B4-BE49-F238E27FC236}">
                <a16:creationId xmlns:a16="http://schemas.microsoft.com/office/drawing/2014/main" id="{D5A05943-FE88-460B-6552-A574016EF2A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446673B-BFA4-8CD5-509A-09EDB29C71BC}"/>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741185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E1C652-F0C1-00AC-7D0A-606FA56D39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7E4E1E-33E0-1C96-3FA3-7ED446D9692C}"/>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982BDE0-11FE-4C3B-F6EB-69C8D854FD29}"/>
              </a:ext>
            </a:extLst>
          </p:cNvPr>
          <p:cNvSpPr txBox="1"/>
          <p:nvPr/>
        </p:nvSpPr>
        <p:spPr>
          <a:xfrm>
            <a:off x="2966225" y="649543"/>
            <a:ext cx="6294934"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أدوات إنتاج المحتوى باستخدام الذكاء الاصطناعي</a:t>
            </a:r>
          </a:p>
        </p:txBody>
      </p:sp>
      <p:sp>
        <p:nvSpPr>
          <p:cNvPr id="5" name="Rectangle 4">
            <a:extLst>
              <a:ext uri="{FF2B5EF4-FFF2-40B4-BE49-F238E27FC236}">
                <a16:creationId xmlns:a16="http://schemas.microsoft.com/office/drawing/2014/main" id="{4BA5A511-BBC1-6AC5-86DA-93B9AF186D9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EBC24D-9BB4-060B-441B-46801EA01E0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7E65530-986F-9C5C-FF96-4A45D44B9841}"/>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871A15F-C841-619D-0422-229F80449AE6}"/>
              </a:ext>
            </a:extLst>
          </p:cNvPr>
          <p:cNvSpPr txBox="1"/>
          <p:nvPr/>
        </p:nvSpPr>
        <p:spPr>
          <a:xfrm>
            <a:off x="825500" y="2005753"/>
            <a:ext cx="10541000" cy="3991414"/>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800"/>
              </a:spcAft>
              <a:buClrTx/>
              <a:buSzTx/>
              <a:buFontTx/>
              <a:buNone/>
              <a:tabLst/>
              <a:defRPr/>
            </a:pPr>
            <a:r>
              <a:rPr kumimoji="0" lang="ar-SA"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أدوات ذكاء اصطناعي خاصة بالرسم</a:t>
            </a: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a:t>
            </a:r>
            <a:endPar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l" defTabSz="914400" rtl="0" eaLnBrk="1" fontAlgn="auto" latinLnBrk="0" hangingPunct="1">
              <a:lnSpc>
                <a:spcPct val="200000"/>
              </a:lnSpc>
              <a:spcBef>
                <a:spcPts val="0"/>
              </a:spcBef>
              <a:spcAft>
                <a:spcPts val="0"/>
              </a:spcAft>
              <a:buClrTx/>
              <a:buSzTx/>
              <a:buFontTx/>
              <a:buNone/>
              <a:tabLst/>
              <a:defRPr/>
            </a:pP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  </a:t>
            </a: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2"/>
              </a:rPr>
              <a:t>https://www.autodraw.com/</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  </a:t>
            </a:r>
            <a:r>
              <a:rPr kumimoji="0" lang="en-US" b="0" i="0" u="sng"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hlinkClick r:id="rId3"/>
              </a:rPr>
              <a:t>https://sketch.metademolab.com/</a:t>
            </a: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  </a:t>
            </a:r>
            <a: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 </a:t>
            </a: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4"/>
              </a:rPr>
              <a:t>https://magic-sketchpad.glitch.me</a:t>
            </a:r>
            <a:r>
              <a:rPr kumimoji="0" lang="en-US" b="0" i="0" u="none" strike="noStrike" kern="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  </a:t>
            </a: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5"/>
              </a:rPr>
              <a:t>https://quickdraw.withgoogle.com</a:t>
            </a:r>
            <a:r>
              <a:rPr kumimoji="0" lang="en-US" b="0" i="0" u="none" strike="noStrike" kern="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 </a:t>
            </a: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6"/>
              </a:rPr>
              <a:t>https://www.craiyon.com/</a:t>
            </a:r>
            <a:endParaRPr kumimoji="0" lang="ar-SA" b="0" i="0" u="none" strike="noStrike" kern="1200" cap="none" spc="0" normalizeH="0" baseline="0" noProof="0" dirty="0">
              <a:ln>
                <a:noFill/>
              </a:ln>
              <a:solidFill>
                <a:srgbClr val="2D3956"/>
              </a:solidFill>
              <a:effectLst/>
              <a:uLnTx/>
              <a:uFillTx/>
              <a:latin typeface="Alexandria" pitchFamily="2" charset="-78"/>
              <a:cs typeface="Alexandria" pitchFamily="2" charset="-78"/>
            </a:endParaRPr>
          </a:p>
        </p:txBody>
      </p:sp>
      <p:sp>
        <p:nvSpPr>
          <p:cNvPr id="4" name="TextBox 3">
            <a:extLst>
              <a:ext uri="{FF2B5EF4-FFF2-40B4-BE49-F238E27FC236}">
                <a16:creationId xmlns:a16="http://schemas.microsoft.com/office/drawing/2014/main" id="{8D6DFC41-B554-35F2-DDAC-3599B6AB30B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A83087B-4D67-3EC3-C93A-83299DE6ADAF}"/>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454989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A59BC-D469-1DD3-E356-E47FDCE40D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EFA57A-3DA6-F1CC-12EC-AB0C9F66835C}"/>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17505A0-50AC-7DB3-503D-48847A08537F}"/>
              </a:ext>
            </a:extLst>
          </p:cNvPr>
          <p:cNvSpPr txBox="1"/>
          <p:nvPr/>
        </p:nvSpPr>
        <p:spPr>
          <a:xfrm>
            <a:off x="2966225" y="649543"/>
            <a:ext cx="6294934"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أدوات إنتاج المحتوى باستخدام الذكاء الاصطناعي</a:t>
            </a:r>
          </a:p>
        </p:txBody>
      </p:sp>
      <p:sp>
        <p:nvSpPr>
          <p:cNvPr id="5" name="Rectangle 4">
            <a:extLst>
              <a:ext uri="{FF2B5EF4-FFF2-40B4-BE49-F238E27FC236}">
                <a16:creationId xmlns:a16="http://schemas.microsoft.com/office/drawing/2014/main" id="{6AD50531-7755-E738-3E3E-4A97296940A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C58F5C-19C9-002F-72A4-314EFA73E47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267F01E-E1BB-AD99-A9BD-F233A4620799}"/>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6B49472-754D-2EFD-7008-7C7CF9E1DDDE}"/>
              </a:ext>
            </a:extLst>
          </p:cNvPr>
          <p:cNvSpPr txBox="1"/>
          <p:nvPr/>
        </p:nvSpPr>
        <p:spPr>
          <a:xfrm>
            <a:off x="825500" y="2005753"/>
            <a:ext cx="10541000" cy="3261277"/>
          </a:xfrm>
          <a:prstGeom prst="rect">
            <a:avLst/>
          </a:prstGeom>
          <a:noFill/>
        </p:spPr>
        <p:txBody>
          <a:bodyPr wrap="square" rtlCol="0">
            <a:spAutoFit/>
          </a:bodyPr>
          <a:lstStyle/>
          <a:p>
            <a:pPr marL="0" marR="0" lvl="0" indent="0" algn="r" defTabSz="914400" rtl="1" eaLnBrk="1" fontAlgn="auto" latinLnBrk="0" hangingPunct="1">
              <a:lnSpc>
                <a:spcPct val="107000"/>
              </a:lnSpc>
              <a:spcBef>
                <a:spcPts val="0"/>
              </a:spcBef>
              <a:spcAft>
                <a:spcPts val="800"/>
              </a:spcAft>
              <a:buClrTx/>
              <a:buSzTx/>
              <a:buFontTx/>
              <a:buNone/>
              <a:tabLst/>
              <a:defRPr/>
            </a:pPr>
            <a:r>
              <a:rPr kumimoji="0" lang="ar-SA"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أدوات ذكاء اصطناعي للأعمال</a:t>
            </a: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a:t>
            </a:r>
            <a:endPar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1.      </a:t>
            </a: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2"/>
              </a:rPr>
              <a:t>https://namelix.com/</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2.      </a:t>
            </a: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3"/>
              </a:rPr>
              <a:t>https://textio.com/products/recruiting</a:t>
            </a:r>
            <a: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3.      </a:t>
            </a: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4"/>
              </a:rPr>
              <a:t>https://flatlogic.com/</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4.      </a:t>
            </a: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5"/>
              </a:rPr>
              <a:t>https://weblium.com/</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5.      </a:t>
            </a: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6"/>
              </a:rPr>
              <a:t>https://www.zoho.com/zia/</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6.      </a:t>
            </a: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7"/>
              </a:rPr>
              <a:t>https://www.boost.ai/product/conversational-ai-platform</a:t>
            </a:r>
            <a: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7.      </a:t>
            </a: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8"/>
              </a:rPr>
              <a:t>https://www.radintel.ai/</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8.      </a:t>
            </a:r>
            <a:r>
              <a:rPr kumimoji="0" lang="en-US" b="0" i="0" u="sng" strike="noStrike" kern="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9"/>
              </a:rPr>
              <a:t>https://digitalgenius.com/</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9.   </a:t>
            </a:r>
            <a: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t>
            </a:r>
            <a:r>
              <a:rPr kumimoji="0" lang="en-US" b="0" i="0" u="sng" strike="noStrike" kern="120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10"/>
              </a:rPr>
              <a:t>https://www.conversica.com</a:t>
            </a:r>
            <a: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t>
            </a:r>
            <a:endParaRPr kumimoji="0" lang="ar-SA" b="0" i="0" u="none" strike="noStrike" kern="1200" cap="none" spc="0" normalizeH="0" baseline="0" noProof="0" dirty="0">
              <a:ln>
                <a:noFill/>
              </a:ln>
              <a:solidFill>
                <a:srgbClr val="2D3956"/>
              </a:solidFill>
              <a:effectLst/>
              <a:uLnTx/>
              <a:uFillTx/>
              <a:latin typeface="Alexandria" pitchFamily="2" charset="-78"/>
              <a:cs typeface="Alexandria" pitchFamily="2" charset="-78"/>
            </a:endParaRPr>
          </a:p>
        </p:txBody>
      </p:sp>
      <p:sp>
        <p:nvSpPr>
          <p:cNvPr id="4" name="TextBox 3">
            <a:extLst>
              <a:ext uri="{FF2B5EF4-FFF2-40B4-BE49-F238E27FC236}">
                <a16:creationId xmlns:a16="http://schemas.microsoft.com/office/drawing/2014/main" id="{6888C55A-10D1-FE4A-43F6-3E587AFCC6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F0D4391-FA90-42EF-036D-ECE72EF9FF58}"/>
              </a:ext>
            </a:extLst>
          </p:cNvPr>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882996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72C79B-90D4-4143-AD16-261E715ECB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67C7D6-3D94-70E7-65E6-7411CB03E27B}"/>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A7FBDB1-CD4F-A8C4-62D7-E0689C8E6F64}"/>
              </a:ext>
            </a:extLst>
          </p:cNvPr>
          <p:cNvSpPr txBox="1"/>
          <p:nvPr/>
        </p:nvSpPr>
        <p:spPr>
          <a:xfrm>
            <a:off x="2966225" y="649543"/>
            <a:ext cx="6294934"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أدوات إنتاج المحتوى باستخدام الذكاء الاصطناعي</a:t>
            </a:r>
          </a:p>
        </p:txBody>
      </p:sp>
      <p:sp>
        <p:nvSpPr>
          <p:cNvPr id="5" name="Rectangle 4">
            <a:extLst>
              <a:ext uri="{FF2B5EF4-FFF2-40B4-BE49-F238E27FC236}">
                <a16:creationId xmlns:a16="http://schemas.microsoft.com/office/drawing/2014/main" id="{6EE40BD0-D1CF-882C-F149-B45BFEE7A3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F61049C-8CA0-3FE5-5CDD-BE7CCCF312C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25E86D1-0577-4A95-1690-846737C7AD59}"/>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049F0F0-DB00-CE66-6BB1-E2FF3B7D5E90}"/>
              </a:ext>
            </a:extLst>
          </p:cNvPr>
          <p:cNvSpPr txBox="1"/>
          <p:nvPr/>
        </p:nvSpPr>
        <p:spPr>
          <a:xfrm>
            <a:off x="825500" y="2005753"/>
            <a:ext cx="10541000" cy="4545411"/>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800"/>
              </a:spcAft>
              <a:buClrTx/>
              <a:buSzTx/>
              <a:buFontTx/>
              <a:buNone/>
              <a:tabLst/>
              <a:defRPr/>
            </a:pPr>
            <a:r>
              <a:rPr kumimoji="0" lang="ar-SA"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أدوات للبحث بالذكاء الاصطناعي</a:t>
            </a: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a:t>
            </a:r>
            <a:endPar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l" defTabSz="914400" rtl="1" eaLnBrk="1" fontAlgn="auto" latinLnBrk="0" hangingPunct="1">
              <a:lnSpc>
                <a:spcPct val="200000"/>
              </a:lnSpc>
              <a:spcBef>
                <a:spcPts val="0"/>
              </a:spcBef>
              <a:spcAft>
                <a:spcPts val="800"/>
              </a:spcAft>
              <a:buClrTx/>
              <a:buSzTx/>
              <a:buFontTx/>
              <a:buNone/>
              <a:tabLst/>
              <a:defRPr/>
            </a:pP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1.      </a:t>
            </a:r>
            <a:r>
              <a:rPr kumimoji="0" lang="en-US" b="0" i="0" u="sng" strike="noStrike" kern="120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2"/>
              </a:rPr>
              <a:t>https://www.genei.io/</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2.      </a:t>
            </a:r>
            <a:r>
              <a:rPr kumimoji="0" lang="en-US" b="0" i="0" u="sng" strike="noStrike" kern="120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3"/>
              </a:rPr>
              <a:t>https://iris.ai/</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3.     </a:t>
            </a:r>
            <a:r>
              <a:rPr kumimoji="0" lang="en-US" b="0" i="0" u="sng"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hlinkClick r:id="rId4"/>
              </a:rPr>
              <a:t>https://www.semanticscholar.org/</a:t>
            </a: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 </a:t>
            </a:r>
            <a: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4.      </a:t>
            </a:r>
            <a:r>
              <a:rPr kumimoji="0" lang="en-US" b="0" i="0" u="sng" strike="noStrike" kern="120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5"/>
              </a:rPr>
              <a:t>https://elicit.org/</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5.      </a:t>
            </a:r>
            <a:r>
              <a:rPr kumimoji="0" lang="en-US" b="0" i="0" u="sng" strike="noStrike" kern="1200" cap="none" spc="0" normalizeH="0" baseline="0" noProof="0" dirty="0">
                <a:ln>
                  <a:noFill/>
                </a:ln>
                <a:solidFill>
                  <a:srgbClr val="0000FF"/>
                </a:solidFill>
                <a:effectLst/>
                <a:uLnTx/>
                <a:uFillTx/>
                <a:latin typeface="Alexandria" pitchFamily="2" charset="-78"/>
                <a:ea typeface="Calibri" panose="020F0502020204030204" pitchFamily="34" charset="0"/>
                <a:cs typeface="Alexandria" pitchFamily="2" charset="-78"/>
                <a:hlinkClick r:id="rId6"/>
              </a:rPr>
              <a:t>https://www.wizdom.ai/</a:t>
            </a:r>
            <a:br>
              <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en-US"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 </a:t>
            </a:r>
            <a:endParaRPr kumimoji="0" lang="en-US"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208CEC34-9CCD-E216-1DEF-975B3A0E34C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B96EC3D-08AF-E42A-995C-87AC59CBE9C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692950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8F4FC9-E2F0-A6B0-9DAF-0E2015EC44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2DE83F-91E9-F014-B3ED-3F3A15A0BD3D}"/>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943193B-F373-4A3A-0C01-7DA463F2B716}"/>
              </a:ext>
            </a:extLst>
          </p:cNvPr>
          <p:cNvSpPr txBox="1"/>
          <p:nvPr/>
        </p:nvSpPr>
        <p:spPr>
          <a:xfrm>
            <a:off x="2966225" y="649543"/>
            <a:ext cx="6294934"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تطبيقات عملية</a:t>
            </a:r>
          </a:p>
        </p:txBody>
      </p:sp>
      <p:sp>
        <p:nvSpPr>
          <p:cNvPr id="5" name="Rectangle 4">
            <a:extLst>
              <a:ext uri="{FF2B5EF4-FFF2-40B4-BE49-F238E27FC236}">
                <a16:creationId xmlns:a16="http://schemas.microsoft.com/office/drawing/2014/main" id="{869D447F-B68C-D958-EAF7-229D0477E6A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7A8D0F-BD9D-F482-0B4A-1362597367B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FA1A87F-75A3-3586-8E85-BA692B852813}"/>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F8549F6-C1C0-075C-EB1C-C7CA26A9900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3A6C2D9-A2B7-EA53-4A35-A4396EA69F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091BD12-1F98-F3B0-0AF5-8140E06FF07D}"/>
              </a:ext>
            </a:extLst>
          </p:cNvPr>
          <p:cNvPicPr>
            <a:picLocks noChangeAspect="1"/>
          </p:cNvPicPr>
          <p:nvPr/>
        </p:nvPicPr>
        <p:blipFill>
          <a:blip r:embed="rId3"/>
          <a:stretch>
            <a:fillRect/>
          </a:stretch>
        </p:blipFill>
        <p:spPr>
          <a:xfrm>
            <a:off x="4391422" y="2155119"/>
            <a:ext cx="3444539" cy="3438442"/>
          </a:xfrm>
          <a:prstGeom prst="rect">
            <a:avLst/>
          </a:prstGeom>
        </p:spPr>
      </p:pic>
    </p:spTree>
    <p:extLst>
      <p:ext uri="{BB962C8B-B14F-4D97-AF65-F5344CB8AC3E}">
        <p14:creationId xmlns:p14="http://schemas.microsoft.com/office/powerpoint/2010/main" val="7083020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E9C5D2-8D76-74D8-56FB-5D9B4BB8B47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E0327A-BA40-5A48-02E6-737981361985}"/>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171E20D-928D-E65B-3C55-1FD2D7F48F52}"/>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أخلاقيات وتحديات استخدام الذكاء الاصطناعي في التسويق</a:t>
            </a:r>
          </a:p>
        </p:txBody>
      </p:sp>
      <p:sp>
        <p:nvSpPr>
          <p:cNvPr id="5" name="Rectangle 4">
            <a:extLst>
              <a:ext uri="{FF2B5EF4-FFF2-40B4-BE49-F238E27FC236}">
                <a16:creationId xmlns:a16="http://schemas.microsoft.com/office/drawing/2014/main" id="{2AE4BFFF-1BED-6A1A-6372-A8A73318E2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9289D42-E5D6-7A83-D7D3-BB20D41793D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6E0248E-5711-AE3D-C264-385AD924AEB0}"/>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697DC02-F010-54DA-4A82-49B156CDDEC8}"/>
              </a:ext>
            </a:extLst>
          </p:cNvPr>
          <p:cNvSpPr txBox="1"/>
          <p:nvPr/>
        </p:nvSpPr>
        <p:spPr>
          <a:xfrm>
            <a:off x="825500" y="2005753"/>
            <a:ext cx="10541000" cy="3467039"/>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v"/>
            </a:pPr>
            <a:r>
              <a:rPr lang="ar-EG" b="1" dirty="0">
                <a:solidFill>
                  <a:srgbClr val="4472C4"/>
                </a:solidFill>
                <a:latin typeface="Alexandria" pitchFamily="2" charset="-78"/>
                <a:cs typeface="Alexandria" pitchFamily="2" charset="-78"/>
              </a:rPr>
              <a:t>الخصوصية وحماية البيانات:</a:t>
            </a:r>
          </a:p>
          <a:p>
            <a:pPr algn="just" rtl="1">
              <a:lnSpc>
                <a:spcPct val="150000"/>
              </a:lnSpc>
            </a:pPr>
            <a:r>
              <a:rPr lang="ar-EG" sz="1600" dirty="0">
                <a:latin typeface="Alexandria" pitchFamily="2" charset="-78"/>
                <a:cs typeface="Alexandria" pitchFamily="2" charset="-78"/>
              </a:rPr>
              <a:t>تعتمد أدوات الذكاء الاصطناعي على بيانات المستخدمين لاستهداف المحتوى والإعلانات بشكل دقيق. تكمن التحديات الأخلاقية هنا في كيفية جمع هذه البيانات واستخدامها دون انتهاك خصوصية الأفراد، وضرورة الحصول على موافقتهم بشكل واضح. يمكن أن يؤدي ذلك إلى تجاوزات أخلاقية إذا استخدمت البيانات دون علم أو موافقة المستخدمين.</a:t>
            </a:r>
          </a:p>
          <a:p>
            <a:pPr marL="285750" indent="-285750" algn="just" rtl="1">
              <a:lnSpc>
                <a:spcPct val="150000"/>
              </a:lnSpc>
              <a:buFont typeface="Wingdings" panose="05000000000000000000" pitchFamily="2" charset="2"/>
              <a:buChar char="v"/>
            </a:pPr>
            <a:r>
              <a:rPr lang="ar-EG" b="1" dirty="0">
                <a:solidFill>
                  <a:srgbClr val="4472C4"/>
                </a:solidFill>
                <a:latin typeface="Alexandria" pitchFamily="2" charset="-78"/>
                <a:cs typeface="Alexandria" pitchFamily="2" charset="-78"/>
              </a:rPr>
              <a:t>التحيز والخوارزميات:</a:t>
            </a:r>
          </a:p>
          <a:p>
            <a:pPr algn="just" rtl="1">
              <a:lnSpc>
                <a:spcPct val="150000"/>
              </a:lnSpc>
            </a:pPr>
            <a:r>
              <a:rPr lang="ar-EG" sz="1600" dirty="0">
                <a:latin typeface="Alexandria" pitchFamily="2" charset="-78"/>
                <a:cs typeface="Alexandria" pitchFamily="2" charset="-78"/>
              </a:rPr>
              <a:t>يمكن أن تتأثر خوارزميات الذكاء الاصطناعي بالتحيزات الموجودة في البيانات المستخدمة لتدريبها، مما يؤدي إلى نتائج غير عادلة أو تمييزية. فعلى سبيل المثال، قد يؤدي التحيز العرقي أو الجنسي في البيانات إلى استهداف المستخدمين بطرق غير ملائمة أو تمييزية، وهو ما يمثل تحديًا أخلاقيًا كبيرًا.</a:t>
            </a:r>
          </a:p>
        </p:txBody>
      </p:sp>
      <p:sp>
        <p:nvSpPr>
          <p:cNvPr id="4" name="TextBox 3">
            <a:extLst>
              <a:ext uri="{FF2B5EF4-FFF2-40B4-BE49-F238E27FC236}">
                <a16:creationId xmlns:a16="http://schemas.microsoft.com/office/drawing/2014/main" id="{0E65BB85-DEBD-46D7-1D87-671FDC69CAF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CCB0947-6B68-62D5-80ED-731678E365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590427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96C6D4-815E-2E8D-8089-E0F618642F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B76D1E-CAF1-EE47-3BBA-72C0C42683AF}"/>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BD31CE-0277-63C2-E2AE-5E66B89B2662}"/>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أخلاقيات وتحديات استخدام الذكاء الاصطناعي في التسويق</a:t>
            </a:r>
          </a:p>
        </p:txBody>
      </p:sp>
      <p:sp>
        <p:nvSpPr>
          <p:cNvPr id="5" name="Rectangle 4">
            <a:extLst>
              <a:ext uri="{FF2B5EF4-FFF2-40B4-BE49-F238E27FC236}">
                <a16:creationId xmlns:a16="http://schemas.microsoft.com/office/drawing/2014/main" id="{D9C9C62A-12FD-20D7-5CC8-6BB49486EB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6F71378-5337-10D5-07D9-3E3137A3211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5BC6EE0-B546-48B7-E9D8-14ED1B7830F4}"/>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2C9542B-ADD1-36AB-A152-19939AE55752}"/>
              </a:ext>
            </a:extLst>
          </p:cNvPr>
          <p:cNvSpPr txBox="1"/>
          <p:nvPr/>
        </p:nvSpPr>
        <p:spPr>
          <a:xfrm>
            <a:off x="825500" y="2005753"/>
            <a:ext cx="10541000" cy="3097707"/>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v"/>
            </a:pPr>
            <a:r>
              <a:rPr lang="ar-EG" b="1" dirty="0">
                <a:solidFill>
                  <a:srgbClr val="4472C4"/>
                </a:solidFill>
                <a:latin typeface="Alexandria" pitchFamily="2" charset="-78"/>
                <a:cs typeface="Alexandria" pitchFamily="2" charset="-78"/>
              </a:rPr>
              <a:t>الشفافية والمصداقية:</a:t>
            </a:r>
          </a:p>
          <a:p>
            <a:pPr algn="just" rtl="1">
              <a:lnSpc>
                <a:spcPct val="150000"/>
              </a:lnSpc>
            </a:pPr>
            <a:r>
              <a:rPr lang="ar-EG" sz="1600" dirty="0">
                <a:latin typeface="Alexandria" pitchFamily="2" charset="-78"/>
                <a:cs typeface="Alexandria" pitchFamily="2" charset="-78"/>
              </a:rPr>
              <a:t>من المهم أن يعرف العملاء كيف يتم استخدام الذكاء الاصطناعي للتفاعل معهم، خاصة عند التعامل مع روبوتات المحادثة أو التوصيات المخصصة. عدم الشفافية بشأن وجود ذكاء اصطناعي في العملية التسويقية يمكن أن يفقد ثقة المستخدمين، حيث قد يشعرون بأنهم مستغلون إذا لم يكونوا مدركين لهذا الأمر.</a:t>
            </a:r>
          </a:p>
          <a:p>
            <a:pPr marL="285750" indent="-285750" algn="just" rtl="1">
              <a:lnSpc>
                <a:spcPct val="150000"/>
              </a:lnSpc>
              <a:buFont typeface="Wingdings" panose="05000000000000000000" pitchFamily="2" charset="2"/>
              <a:buChar char="v"/>
            </a:pPr>
            <a:r>
              <a:rPr lang="ar-EG" b="1" dirty="0">
                <a:solidFill>
                  <a:srgbClr val="4472C4"/>
                </a:solidFill>
                <a:latin typeface="Alexandria" pitchFamily="2" charset="-78"/>
                <a:cs typeface="Alexandria" pitchFamily="2" charset="-78"/>
              </a:rPr>
              <a:t>التلاعب وسهولة التضليل:</a:t>
            </a:r>
          </a:p>
          <a:p>
            <a:pPr algn="just" rtl="1">
              <a:lnSpc>
                <a:spcPct val="150000"/>
              </a:lnSpc>
            </a:pPr>
            <a:r>
              <a:rPr lang="ar-EG" sz="1600" dirty="0">
                <a:latin typeface="Alexandria" pitchFamily="2" charset="-78"/>
                <a:cs typeface="Alexandria" pitchFamily="2" charset="-78"/>
              </a:rPr>
              <a:t>يمكن للذكاء الاصطناعي أن يعزز القدرة على التلاعب بآراء وتفضيلات المستخدمين من خلال المحتوى المخصص والمصمم لزيادة رغباتهم الشرائية. إذا تم استخدام الذكاء الاصطناعي بشكل مفرط في الإعلانات الموجهة أو في الترويج لمنتجات غير ضرورية، يمكن أن يؤدي ذلك إلى قرارات استهلاكية غير واعية، مما يمثل تحديًا أخلاقيًا مهمًا.</a:t>
            </a:r>
          </a:p>
        </p:txBody>
      </p:sp>
      <p:sp>
        <p:nvSpPr>
          <p:cNvPr id="4" name="TextBox 3">
            <a:extLst>
              <a:ext uri="{FF2B5EF4-FFF2-40B4-BE49-F238E27FC236}">
                <a16:creationId xmlns:a16="http://schemas.microsoft.com/office/drawing/2014/main" id="{D0D8975E-3A9A-D70A-23C1-A3F877E9ECC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ED9FFB1-0472-4ACE-F639-954A82FB6A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880953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F75201-B5A0-207B-AAE8-A25EB721CD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85665B-ABEE-60C8-F049-9B4A6FFB7D83}"/>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B3A6BB3-B286-1D06-F0CB-5D57E38DCEE5}"/>
              </a:ext>
            </a:extLst>
          </p:cNvPr>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أخلاقيات وتحديات استخدام الذكاء الاصطناعي في التسويق</a:t>
            </a:r>
          </a:p>
        </p:txBody>
      </p:sp>
      <p:sp>
        <p:nvSpPr>
          <p:cNvPr id="5" name="Rectangle 4">
            <a:extLst>
              <a:ext uri="{FF2B5EF4-FFF2-40B4-BE49-F238E27FC236}">
                <a16:creationId xmlns:a16="http://schemas.microsoft.com/office/drawing/2014/main" id="{91FA9A1B-031E-3246-7BF4-C327E0B8AED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16B3E05-CF6A-7C4D-81F3-90346489D00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D29E74F-DB37-B409-2126-EAE173FE1084}"/>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7040508-C9EC-5FAC-CC52-3792AA5080E3}"/>
              </a:ext>
            </a:extLst>
          </p:cNvPr>
          <p:cNvSpPr txBox="1"/>
          <p:nvPr/>
        </p:nvSpPr>
        <p:spPr>
          <a:xfrm>
            <a:off x="825500" y="2005753"/>
            <a:ext cx="10541000" cy="4205703"/>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v"/>
            </a:pPr>
            <a:r>
              <a:rPr lang="ar-EG" b="1" dirty="0">
                <a:solidFill>
                  <a:srgbClr val="4472C4"/>
                </a:solidFill>
                <a:latin typeface="Alexandria" pitchFamily="2" charset="-78"/>
                <a:cs typeface="Alexandria" pitchFamily="2" charset="-78"/>
              </a:rPr>
              <a:t>مخاطر التزييف والتلاعب بالمحتوى:</a:t>
            </a:r>
          </a:p>
          <a:p>
            <a:pPr algn="just" rtl="1">
              <a:lnSpc>
                <a:spcPct val="150000"/>
              </a:lnSpc>
            </a:pPr>
            <a:r>
              <a:rPr lang="ar-EG" sz="1600" dirty="0">
                <a:latin typeface="Alexandria" pitchFamily="2" charset="-78"/>
                <a:cs typeface="Alexandria" pitchFamily="2" charset="-78"/>
              </a:rPr>
              <a:t>يمكن للذكاء الاصطناعي إنشاء محتوى مزيف بطرق متقدمة، مما يسهل التلاعب بمعلومات المستخدمين أو إنتاج صور ونصوص مزيفة لأغراض تسويقية. تثير هذه الإمكانية تحديات أخلاقية حول أصالة المحتوى وضرورة ضمان مصداقيته.</a:t>
            </a:r>
          </a:p>
          <a:p>
            <a:pPr marL="285750" indent="-285750" algn="just" rtl="1">
              <a:lnSpc>
                <a:spcPct val="150000"/>
              </a:lnSpc>
              <a:buFont typeface="Wingdings" panose="05000000000000000000" pitchFamily="2" charset="2"/>
              <a:buChar char="v"/>
            </a:pPr>
            <a:r>
              <a:rPr lang="ar-EG" b="1" dirty="0">
                <a:solidFill>
                  <a:srgbClr val="4472C4"/>
                </a:solidFill>
                <a:latin typeface="Alexandria" pitchFamily="2" charset="-78"/>
                <a:cs typeface="Alexandria" pitchFamily="2" charset="-78"/>
              </a:rPr>
              <a:t>المسؤولية والمساءلة:</a:t>
            </a:r>
          </a:p>
          <a:p>
            <a:pPr algn="just" rtl="1">
              <a:lnSpc>
                <a:spcPct val="150000"/>
              </a:lnSpc>
            </a:pPr>
            <a:r>
              <a:rPr lang="ar-EG" sz="1600" dirty="0">
                <a:latin typeface="Alexandria" pitchFamily="2" charset="-78"/>
                <a:cs typeface="Alexandria" pitchFamily="2" charset="-78"/>
              </a:rPr>
              <a:t>تعتبر المساءلة من التحديات الرئيسة عند استخدام الذكاء الاصطناعي، حيث يصعب تحديد من يتحمل المسؤولية عن قرارات الخوارزميات خاصةً عند حدوث أخطاء أو أضرار. هناك حاجة إلى وضع آليات واضحة لضمان المساءلة سواء على مستوى المصممين أو الشركات التي تستخدم الذكاء الاصطناعي.</a:t>
            </a:r>
          </a:p>
          <a:p>
            <a:pPr algn="just" rtl="1">
              <a:lnSpc>
                <a:spcPct val="150000"/>
              </a:lnSpc>
            </a:pPr>
            <a:r>
              <a:rPr lang="ar-EG" sz="1600" dirty="0">
                <a:latin typeface="Alexandria" pitchFamily="2" charset="-78"/>
                <a:cs typeface="Alexandria" pitchFamily="2" charset="-78"/>
              </a:rPr>
              <a:t>يستدعي الاستخدام الأخلاقي للذكاء الاصطناعي في التسويق وضع سياسات واضحة لحماية الخصوصية، واتباع معايير الشفافية، وتجنب التحيز، لضمان أن يكون الذكاء الاصطناعي أداة تدعم العلاقة المستدامة بين العلامات التجارية والعملاء بدلاً من استغلالهم.</a:t>
            </a:r>
          </a:p>
        </p:txBody>
      </p:sp>
      <p:sp>
        <p:nvSpPr>
          <p:cNvPr id="4" name="TextBox 3">
            <a:extLst>
              <a:ext uri="{FF2B5EF4-FFF2-40B4-BE49-F238E27FC236}">
                <a16:creationId xmlns:a16="http://schemas.microsoft.com/office/drawing/2014/main" id="{1133CE67-4235-1E8D-3D32-BD598912434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7401259-3247-358D-A633-64816D7158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49722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9A45CF-3CB1-6C12-B789-04BDAC96EE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D2F0EC-D293-B3F2-1A65-F457922A5395}"/>
              </a:ext>
            </a:extLst>
          </p:cNvPr>
          <p:cNvSpPr/>
          <p:nvPr/>
        </p:nvSpPr>
        <p:spPr>
          <a:xfrm>
            <a:off x="689640" y="18254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F8F2B54-25E1-1219-CC7B-E7BF36B9C555}"/>
              </a:ext>
            </a:extLst>
          </p:cNvPr>
          <p:cNvSpPr txBox="1"/>
          <p:nvPr/>
        </p:nvSpPr>
        <p:spPr>
          <a:xfrm>
            <a:off x="2966225" y="649543"/>
            <a:ext cx="6294934"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الخلاصة</a:t>
            </a:r>
          </a:p>
        </p:txBody>
      </p:sp>
      <p:sp>
        <p:nvSpPr>
          <p:cNvPr id="5" name="Rectangle 4">
            <a:extLst>
              <a:ext uri="{FF2B5EF4-FFF2-40B4-BE49-F238E27FC236}">
                <a16:creationId xmlns:a16="http://schemas.microsoft.com/office/drawing/2014/main" id="{F70D048A-5672-6351-F0BD-2821E56E4B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1AAB67-EC8F-2303-96C6-9DC236FD44A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E0FA253-E14A-C7E5-AAB6-FFFB926541C9}"/>
              </a:ext>
            </a:extLst>
          </p:cNvPr>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FF8B8F1-231D-E3F5-F553-307905A4968D}"/>
              </a:ext>
            </a:extLst>
          </p:cNvPr>
          <p:cNvSpPr txBox="1"/>
          <p:nvPr/>
        </p:nvSpPr>
        <p:spPr>
          <a:xfrm>
            <a:off x="825500" y="2005753"/>
            <a:ext cx="10541000" cy="2092304"/>
          </a:xfrm>
          <a:prstGeom prst="rect">
            <a:avLst/>
          </a:prstGeom>
          <a:noFill/>
        </p:spPr>
        <p:txBody>
          <a:bodyPr wrap="square" rtlCol="0">
            <a:spAutoFit/>
          </a:bodyP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SA" sz="1600"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إنتاج المحتوى باستخدام الذكاء الاصطناعي أصبح أمرًا ذا أهمية كبيرة في عصرنا الحالي. يعتبر الذكاء الاصطناعي أداة قوية يمكن استخدامها لتحسين جودة وكفاءة إنتاج المحتوى في مختلف المجالات.</a:t>
            </a:r>
          </a:p>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SA" sz="1600"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وبشكل عام، يمكن القول إن استخدام الذكاء الاصطناعي في إنتاج المحتوى يعزز الكفاءة والإنتاجية، ويساهم في تحسين جودة المحتوى وتجربة المستخدم، ويفتح أبوابًا جديدة للإبداع والتفاعل في مجالات متعددة. </a:t>
            </a:r>
          </a:p>
        </p:txBody>
      </p:sp>
      <p:sp>
        <p:nvSpPr>
          <p:cNvPr id="4" name="TextBox 3">
            <a:extLst>
              <a:ext uri="{FF2B5EF4-FFF2-40B4-BE49-F238E27FC236}">
                <a16:creationId xmlns:a16="http://schemas.microsoft.com/office/drawing/2014/main" id="{6D3B8FEE-7804-0C66-4417-C921084F22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A1B4142-CB52-BCEC-545F-C8B4540EE3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881633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119275B-B756-4B4C-A98D-1558C9035510}"/>
</file>

<file path=customXml/itemProps2.xml><?xml version="1.0" encoding="utf-8"?>
<ds:datastoreItem xmlns:ds="http://schemas.openxmlformats.org/officeDocument/2006/customXml" ds:itemID="{BE87DE03-8A2F-424F-82C7-C1ECC26C4C3D}"/>
</file>

<file path=customXml/itemProps3.xml><?xml version="1.0" encoding="utf-8"?>
<ds:datastoreItem xmlns:ds="http://schemas.openxmlformats.org/officeDocument/2006/customXml" ds:itemID="{620F118A-7948-4EB7-BCD5-40B51D6744D8}"/>
</file>

<file path=docProps/app.xml><?xml version="1.0" encoding="utf-8"?>
<Properties xmlns="http://schemas.openxmlformats.org/officeDocument/2006/extended-properties" xmlns:vt="http://schemas.openxmlformats.org/officeDocument/2006/docPropsVTypes">
  <Template/>
  <TotalTime>897</TotalTime>
  <Words>3029</Words>
  <Application>Microsoft Office PowerPoint</Application>
  <PresentationFormat>Widescreen</PresentationFormat>
  <Paragraphs>228</Paragraphs>
  <Slides>32</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49</cp:revision>
  <dcterms:created xsi:type="dcterms:W3CDTF">2023-04-29T09:08:00Z</dcterms:created>
  <dcterms:modified xsi:type="dcterms:W3CDTF">2024-11-06T02:46:45Z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