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56"/>
  </p:notesMasterIdLst>
  <p:sldIdLst>
    <p:sldId id="256" r:id="rId2"/>
    <p:sldId id="257" r:id="rId3"/>
    <p:sldId id="296" r:id="rId4"/>
    <p:sldId id="307" r:id="rId5"/>
    <p:sldId id="308" r:id="rId6"/>
    <p:sldId id="309" r:id="rId7"/>
    <p:sldId id="323" r:id="rId8"/>
    <p:sldId id="328" r:id="rId9"/>
    <p:sldId id="327" r:id="rId10"/>
    <p:sldId id="325" r:id="rId11"/>
    <p:sldId id="326" r:id="rId12"/>
    <p:sldId id="324" r:id="rId13"/>
    <p:sldId id="322" r:id="rId14"/>
    <p:sldId id="321" r:id="rId15"/>
    <p:sldId id="320" r:id="rId16"/>
    <p:sldId id="319" r:id="rId17"/>
    <p:sldId id="318" r:id="rId18"/>
    <p:sldId id="306" r:id="rId19"/>
    <p:sldId id="312" r:id="rId20"/>
    <p:sldId id="317" r:id="rId21"/>
    <p:sldId id="316" r:id="rId22"/>
    <p:sldId id="315" r:id="rId23"/>
    <p:sldId id="314" r:id="rId24"/>
    <p:sldId id="313" r:id="rId25"/>
    <p:sldId id="311" r:id="rId26"/>
    <p:sldId id="310" r:id="rId27"/>
    <p:sldId id="305" r:id="rId28"/>
    <p:sldId id="304" r:id="rId29"/>
    <p:sldId id="303" r:id="rId30"/>
    <p:sldId id="302" r:id="rId31"/>
    <p:sldId id="301" r:id="rId32"/>
    <p:sldId id="334" r:id="rId33"/>
    <p:sldId id="333" r:id="rId34"/>
    <p:sldId id="337" r:id="rId35"/>
    <p:sldId id="336" r:id="rId36"/>
    <p:sldId id="338" r:id="rId37"/>
    <p:sldId id="332" r:id="rId38"/>
    <p:sldId id="331" r:id="rId39"/>
    <p:sldId id="330" r:id="rId40"/>
    <p:sldId id="329" r:id="rId41"/>
    <p:sldId id="300" r:id="rId42"/>
    <p:sldId id="335" r:id="rId43"/>
    <p:sldId id="299" r:id="rId44"/>
    <p:sldId id="343" r:id="rId45"/>
    <p:sldId id="342" r:id="rId46"/>
    <p:sldId id="341" r:id="rId47"/>
    <p:sldId id="340" r:id="rId48"/>
    <p:sldId id="339" r:id="rId49"/>
    <p:sldId id="347" r:id="rId50"/>
    <p:sldId id="346" r:id="rId51"/>
    <p:sldId id="345" r:id="rId52"/>
    <p:sldId id="352" r:id="rId53"/>
    <p:sldId id="351" r:id="rId54"/>
    <p:sldId id="298" r:id="rId55"/>
  </p:sldIdLst>
  <p:sldSz cx="12192000" cy="6858000"/>
  <p:notesSz cx="6858000" cy="9144000"/>
  <p:embeddedFontLst>
    <p:embeddedFont>
      <p:font typeface="Simplified Arabic" panose="02020603050405020304" pitchFamily="18" charset="-78"/>
      <p:regular r:id="rId57"/>
      <p:bold r:id="rId58"/>
    </p:embeddedFont>
    <p:embeddedFont>
      <p:font typeface="Tajawal Medium" panose="00000600000000000000" charset="-78"/>
      <p:regular r:id="rId59"/>
      <p:bold r:id="rId6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5" roundtripDataSignature="AMtx7mgA8VutshQLR0MHaQyjJTZoar3lJ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66" autoAdjust="0"/>
    <p:restoredTop sz="94660"/>
  </p:normalViewPr>
  <p:slideViewPr>
    <p:cSldViewPr snapToGrid="0">
      <p:cViewPr varScale="1">
        <p:scale>
          <a:sx n="72" d="100"/>
          <a:sy n="72" d="100"/>
        </p:scale>
        <p:origin x="64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font" Target="fonts/font2.fntdata"/><Relationship Id="rId66" Type="http://schemas.openxmlformats.org/officeDocument/2006/relationships/presProps" Target="presProps.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3.fntdata"/><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1.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4.fntdata"/><Relationship Id="rId65"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ar-EG"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4" name="Google Shape;94;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5" name="Google Shape;95;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2" name="Google Shape;112;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319780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478047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57290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10073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243354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625239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131775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545227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897114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768278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122554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117680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182243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861665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042823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799940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104226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954855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532287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587811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924910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1544323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6723450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5964695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3579908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9255566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9512483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7749618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0754355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8519892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3290682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1945120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66226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7745404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869044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6592449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381576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9306364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9586318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2838140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092857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5431224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7961720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8754448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5957651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0825917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6537498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6309701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0130388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4231583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5"/>
        <p:cNvGrpSpPr/>
        <p:nvPr/>
      </p:nvGrpSpPr>
      <p:grpSpPr>
        <a:xfrm>
          <a:off x="0" y="0"/>
          <a:ext cx="0" cy="0"/>
          <a:chOff x="0" y="0"/>
          <a:chExt cx="0" cy="0"/>
        </a:xfrm>
      </p:grpSpPr>
      <p:sp>
        <p:nvSpPr>
          <p:cNvPr id="646" name="Google Shape;646;p4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47" name="Google Shape;647;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45"/>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17"/>
        <p:cNvGrpSpPr/>
        <p:nvPr/>
      </p:nvGrpSpPr>
      <p:grpSpPr>
        <a:xfrm>
          <a:off x="0" y="0"/>
          <a:ext cx="0" cy="0"/>
          <a:chOff x="0" y="0"/>
          <a:chExt cx="0" cy="0"/>
        </a:xfrm>
      </p:grpSpPr>
      <p:sp>
        <p:nvSpPr>
          <p:cNvPr id="18" name="Google Shape;18;p46"/>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3_Title Slide">
  <p:cSld name="3_Title Slide">
    <p:bg>
      <p:bgPr>
        <a:gradFill>
          <a:gsLst>
            <a:gs pos="0">
              <a:schemeClr val="lt1"/>
            </a:gs>
            <a:gs pos="1000">
              <a:schemeClr val="lt1"/>
            </a:gs>
            <a:gs pos="100000">
              <a:srgbClr val="F5F5F5"/>
            </a:gs>
          </a:gsLst>
          <a:lin ang="5400000" scaled="0"/>
        </a:gradFill>
        <a:effectLst/>
      </p:bgPr>
    </p:bg>
    <p:spTree>
      <p:nvGrpSpPr>
        <p:cNvPr id="1" name="Shape 19"/>
        <p:cNvGrpSpPr/>
        <p:nvPr/>
      </p:nvGrpSpPr>
      <p:grpSpPr>
        <a:xfrm>
          <a:off x="0" y="0"/>
          <a:ext cx="0" cy="0"/>
          <a:chOff x="0" y="0"/>
          <a:chExt cx="0" cy="0"/>
        </a:xfrm>
      </p:grpSpPr>
      <p:sp>
        <p:nvSpPr>
          <p:cNvPr id="20" name="Google Shape;20;p47"/>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21"/>
        <p:cNvGrpSpPr/>
        <p:nvPr/>
      </p:nvGrpSpPr>
      <p:grpSpPr>
        <a:xfrm>
          <a:off x="0" y="0"/>
          <a:ext cx="0" cy="0"/>
          <a:chOff x="0" y="0"/>
          <a:chExt cx="0" cy="0"/>
        </a:xfrm>
      </p:grpSpPr>
      <p:sp>
        <p:nvSpPr>
          <p:cNvPr id="22" name="Google Shape;22;p48"/>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3"/>
        <p:cNvGrpSpPr/>
        <p:nvPr/>
      </p:nvGrpSpPr>
      <p:grpSpPr>
        <a:xfrm>
          <a:off x="0" y="0"/>
          <a:ext cx="0" cy="0"/>
          <a:chOff x="0" y="0"/>
          <a:chExt cx="0" cy="0"/>
        </a:xfrm>
      </p:grpSpPr>
      <p:sp>
        <p:nvSpPr>
          <p:cNvPr id="24" name="Google Shape;24;p49"/>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49"/>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6" name="Google Shape;26;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9"/>
        <p:cNvGrpSpPr/>
        <p:nvPr/>
      </p:nvGrpSpPr>
      <p:grpSpPr>
        <a:xfrm>
          <a:off x="0" y="0"/>
          <a:ext cx="0" cy="0"/>
          <a:chOff x="0" y="0"/>
          <a:chExt cx="0" cy="0"/>
        </a:xfrm>
      </p:grpSpPr>
      <p:sp>
        <p:nvSpPr>
          <p:cNvPr id="30" name="Google Shape;30;p5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5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5"/>
        <p:cNvGrpSpPr/>
        <p:nvPr/>
      </p:nvGrpSpPr>
      <p:grpSpPr>
        <a:xfrm>
          <a:off x="0" y="0"/>
          <a:ext cx="0" cy="0"/>
          <a:chOff x="0" y="0"/>
          <a:chExt cx="0" cy="0"/>
        </a:xfrm>
      </p:grpSpPr>
      <p:sp>
        <p:nvSpPr>
          <p:cNvPr id="36" name="Google Shape;36;p51"/>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51"/>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8" name="Google Shape;38;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1"/>
        <p:cNvGrpSpPr/>
        <p:nvPr/>
      </p:nvGrpSpPr>
      <p:grpSpPr>
        <a:xfrm>
          <a:off x="0" y="0"/>
          <a:ext cx="0" cy="0"/>
          <a:chOff x="0" y="0"/>
          <a:chExt cx="0" cy="0"/>
        </a:xfrm>
      </p:grpSpPr>
      <p:sp>
        <p:nvSpPr>
          <p:cNvPr id="42" name="Google Shape;42;p5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52"/>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52"/>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5" name="Google Shape;45;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8"/>
        <p:cNvGrpSpPr/>
        <p:nvPr/>
      </p:nvGrpSpPr>
      <p:grpSpPr>
        <a:xfrm>
          <a:off x="0" y="0"/>
          <a:ext cx="0" cy="0"/>
          <a:chOff x="0" y="0"/>
          <a:chExt cx="0" cy="0"/>
        </a:xfrm>
      </p:grpSpPr>
      <p:sp>
        <p:nvSpPr>
          <p:cNvPr id="49" name="Google Shape;49;p53"/>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0" name="Google Shape;50;p53"/>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1" name="Google Shape;51;p53"/>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 name="Google Shape;52;p53"/>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3" name="Google Shape;53;p53"/>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 name="Google Shape;54;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7"/>
        <p:cNvGrpSpPr/>
        <p:nvPr/>
      </p:nvGrpSpPr>
      <p:grpSpPr>
        <a:xfrm>
          <a:off x="0" y="0"/>
          <a:ext cx="0" cy="0"/>
          <a:chOff x="0" y="0"/>
          <a:chExt cx="0" cy="0"/>
        </a:xfrm>
      </p:grpSpPr>
      <p:sp>
        <p:nvSpPr>
          <p:cNvPr id="58" name="Google Shape;58;p5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2"/>
        <p:cNvGrpSpPr/>
        <p:nvPr/>
      </p:nvGrpSpPr>
      <p:grpSpPr>
        <a:xfrm>
          <a:off x="0" y="0"/>
          <a:ext cx="0" cy="0"/>
          <a:chOff x="0" y="0"/>
          <a:chExt cx="0" cy="0"/>
        </a:xfrm>
      </p:grpSpPr>
      <p:sp>
        <p:nvSpPr>
          <p:cNvPr id="63" name="Google Shape;63;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6"/>
        <p:cNvGrpSpPr/>
        <p:nvPr/>
      </p:nvGrpSpPr>
      <p:grpSpPr>
        <a:xfrm>
          <a:off x="0" y="0"/>
          <a:ext cx="0" cy="0"/>
          <a:chOff x="0" y="0"/>
          <a:chExt cx="0" cy="0"/>
        </a:xfrm>
      </p:grpSpPr>
      <p:sp>
        <p:nvSpPr>
          <p:cNvPr id="67" name="Google Shape;67;p5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8" name="Google Shape;68;p56"/>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9" name="Google Shape;69;p56"/>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0" name="Google Shape;70;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3"/>
        <p:cNvGrpSpPr/>
        <p:nvPr/>
      </p:nvGrpSpPr>
      <p:grpSpPr>
        <a:xfrm>
          <a:off x="0" y="0"/>
          <a:ext cx="0" cy="0"/>
          <a:chOff x="0" y="0"/>
          <a:chExt cx="0" cy="0"/>
        </a:xfrm>
      </p:grpSpPr>
      <p:sp>
        <p:nvSpPr>
          <p:cNvPr id="74" name="Google Shape;74;p5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5" name="Google Shape;75;p57"/>
          <p:cNvSpPr>
            <a:spLocks noGrp="1"/>
          </p:cNvSpPr>
          <p:nvPr>
            <p:ph type="pic" idx="2"/>
          </p:nvPr>
        </p:nvSpPr>
        <p:spPr>
          <a:xfrm>
            <a:off x="5183188" y="987425"/>
            <a:ext cx="6172200" cy="4873625"/>
          </a:xfrm>
          <a:prstGeom prst="rect">
            <a:avLst/>
          </a:prstGeom>
          <a:noFill/>
          <a:ln>
            <a:noFill/>
          </a:ln>
        </p:spPr>
      </p:sp>
      <p:sp>
        <p:nvSpPr>
          <p:cNvPr id="76" name="Google Shape;76;p57"/>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7" name="Google Shape;77;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0"/>
        <p:cNvGrpSpPr/>
        <p:nvPr/>
      </p:nvGrpSpPr>
      <p:grpSpPr>
        <a:xfrm>
          <a:off x="0" y="0"/>
          <a:ext cx="0" cy="0"/>
          <a:chOff x="0" y="0"/>
          <a:chExt cx="0" cy="0"/>
        </a:xfrm>
      </p:grpSpPr>
      <p:sp>
        <p:nvSpPr>
          <p:cNvPr id="81" name="Google Shape;81;p5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2" name="Google Shape;82;p58"/>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3" name="Google Shape;83;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6"/>
        <p:cNvGrpSpPr/>
        <p:nvPr/>
      </p:nvGrpSpPr>
      <p:grpSpPr>
        <a:xfrm>
          <a:off x="0" y="0"/>
          <a:ext cx="0" cy="0"/>
          <a:chOff x="0" y="0"/>
          <a:chExt cx="0" cy="0"/>
        </a:xfrm>
      </p:grpSpPr>
      <p:sp>
        <p:nvSpPr>
          <p:cNvPr id="87" name="Google Shape;87;p59"/>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59"/>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7">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4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EG"/>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7"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0.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1.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2.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3.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4.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5.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6.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7.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8.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4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9.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5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0.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5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1.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5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2.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5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3.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5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4.xml"/><Relationship Id="rId1" Type="http://schemas.openxmlformats.org/officeDocument/2006/relationships/slideLayout" Target="../slideLayouts/slideLayout4.xml"/><Relationship Id="rId6" Type="http://schemas.openxmlformats.org/officeDocument/2006/relationships/image" Target="../media/image4.jpg"/><Relationship Id="rId5" Type="http://schemas.openxmlformats.org/officeDocument/2006/relationships/image" Target="../media/image8.pn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grpSp>
        <p:nvGrpSpPr>
          <p:cNvPr id="97" name="Google Shape;97;p1"/>
          <p:cNvGrpSpPr/>
          <p:nvPr/>
        </p:nvGrpSpPr>
        <p:grpSpPr>
          <a:xfrm>
            <a:off x="321733" y="0"/>
            <a:ext cx="2024825" cy="1879600"/>
            <a:chOff x="321733" y="0"/>
            <a:chExt cx="2024825" cy="1879600"/>
          </a:xfrm>
        </p:grpSpPr>
        <p:sp>
          <p:nvSpPr>
            <p:cNvPr id="98" name="Google Shape;98;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99" name="Google Shape;99;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grpSp>
      <p:sp>
        <p:nvSpPr>
          <p:cNvPr id="100" name="Google Shape;100;p1"/>
          <p:cNvSpPr/>
          <p:nvPr/>
        </p:nvSpPr>
        <p:spPr>
          <a:xfrm rot="10800000" flipH="1">
            <a:off x="4889591" y="-4445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1" name="Google Shape;101;p1"/>
          <p:cNvSpPr txBox="1"/>
          <p:nvPr/>
        </p:nvSpPr>
        <p:spPr>
          <a:xfrm>
            <a:off x="6722617" y="3924502"/>
            <a:ext cx="4886463" cy="461665"/>
          </a:xfrm>
          <a:prstGeom prst="rect">
            <a:avLst/>
          </a:prstGeom>
          <a:noFill/>
          <a:ln>
            <a:noFill/>
          </a:ln>
        </p:spPr>
        <p:txBody>
          <a:bodyPr spcFirstLastPara="1" wrap="square" lIns="91425" tIns="45700" rIns="91425" bIns="45700" anchor="t" anchorCtr="0">
            <a:spAutoFit/>
          </a:bodyPr>
          <a:lstStyle/>
          <a:p>
            <a:pPr marL="0" marR="0" lvl="0" indent="0" algn="ctr" rtl="1">
              <a:spcBef>
                <a:spcPts val="0"/>
              </a:spcBef>
              <a:spcAft>
                <a:spcPts val="0"/>
              </a:spcAft>
              <a:buNone/>
            </a:pPr>
            <a:r>
              <a:rPr lang="ar-EG" sz="2400" b="1" i="0" u="none" strike="noStrike" cap="none">
                <a:solidFill>
                  <a:srgbClr val="8E5A6D"/>
                </a:solidFill>
                <a:latin typeface="Tajawal Medium"/>
                <a:ea typeface="Tajawal Medium"/>
                <a:cs typeface="Tajawal Medium"/>
                <a:sym typeface="Tajawal Medium"/>
              </a:rPr>
              <a:t>أ. عبدالفتاح نبيل</a:t>
            </a:r>
            <a:endParaRPr sz="2400" b="1" i="0" u="none" strike="noStrike" cap="none">
              <a:solidFill>
                <a:srgbClr val="8E5A6D"/>
              </a:solidFill>
              <a:latin typeface="Tajawal Medium"/>
              <a:ea typeface="Tajawal Medium"/>
              <a:cs typeface="Tajawal Medium"/>
              <a:sym typeface="Tajawal Medium"/>
            </a:endParaRPr>
          </a:p>
        </p:txBody>
      </p:sp>
      <p:sp>
        <p:nvSpPr>
          <p:cNvPr id="102" name="Google Shape;102;p1"/>
          <p:cNvSpPr/>
          <p:nvPr/>
        </p:nvSpPr>
        <p:spPr>
          <a:xfrm>
            <a:off x="-57150" y="-19050"/>
            <a:ext cx="7452000"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3" name="Google Shape;103;p1"/>
          <p:cNvSpPr txBox="1"/>
          <p:nvPr/>
        </p:nvSpPr>
        <p:spPr>
          <a:xfrm>
            <a:off x="7133550" y="2472650"/>
            <a:ext cx="4377300" cy="7695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4400" b="1" i="0" u="none" strike="noStrike" cap="none">
                <a:solidFill>
                  <a:srgbClr val="8E5A6D"/>
                </a:solidFill>
                <a:latin typeface="Tajawal Medium"/>
                <a:ea typeface="Tajawal Medium"/>
                <a:cs typeface="Tajawal Medium"/>
                <a:sym typeface="Tajawal Medium"/>
              </a:rPr>
              <a:t>الكتابة الإعلامية</a:t>
            </a:r>
            <a:endParaRPr sz="4400" b="1">
              <a:solidFill>
                <a:srgbClr val="8E5A6D"/>
              </a:solidFill>
              <a:latin typeface="Tajawal Medium"/>
              <a:ea typeface="Tajawal Medium"/>
              <a:cs typeface="Tajawal Medium"/>
              <a:sym typeface="Tajawal Medium"/>
            </a:endParaRPr>
          </a:p>
        </p:txBody>
      </p:sp>
      <p:sp>
        <p:nvSpPr>
          <p:cNvPr id="104" name="Google Shape;104;p1"/>
          <p:cNvSpPr/>
          <p:nvPr/>
        </p:nvSpPr>
        <p:spPr>
          <a:xfrm>
            <a:off x="8092472" y="5904145"/>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8E5A6D"/>
                </a:solidFill>
                <a:latin typeface="Tajawal Medium"/>
                <a:ea typeface="Tajawal Medium"/>
                <a:cs typeface="Tajawal Medium"/>
                <a:sym typeface="Tajawal Medium"/>
              </a:rPr>
              <a:t>المحاضرة العاشرة</a:t>
            </a:r>
            <a:endParaRPr sz="2800" b="1" dirty="0">
              <a:solidFill>
                <a:srgbClr val="8E5A6D"/>
              </a:solidFill>
              <a:latin typeface="Tajawal Medium"/>
              <a:ea typeface="Tajawal Medium"/>
              <a:cs typeface="Tajawal Medium"/>
              <a:sym typeface="Tajawal Medium"/>
            </a:endParaRPr>
          </a:p>
        </p:txBody>
      </p:sp>
      <p:pic>
        <p:nvPicPr>
          <p:cNvPr id="105" name="Google Shape;105;p1"/>
          <p:cNvPicPr preferRelativeResize="0"/>
          <p:nvPr/>
        </p:nvPicPr>
        <p:blipFill rotWithShape="1">
          <a:blip r:embed="rId4">
            <a:alphaModFix/>
          </a:blip>
          <a:srcRect/>
          <a:stretch/>
        </p:blipFill>
        <p:spPr>
          <a:xfrm>
            <a:off x="8993573" y="-394321"/>
            <a:ext cx="2876694" cy="2544327"/>
          </a:xfrm>
          <a:prstGeom prst="rect">
            <a:avLst/>
          </a:prstGeom>
          <a:noFill/>
          <a:ln>
            <a:noFill/>
          </a:ln>
        </p:spPr>
      </p:pic>
      <p:sp>
        <p:nvSpPr>
          <p:cNvPr id="106" name="Google Shape;106;p1"/>
          <p:cNvSpPr/>
          <p:nvPr/>
        </p:nvSpPr>
        <p:spPr>
          <a:xfrm rot="4043456">
            <a:off x="-459862" y="6293391"/>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7" name="Google Shape;107;p1"/>
          <p:cNvSpPr/>
          <p:nvPr/>
        </p:nvSpPr>
        <p:spPr>
          <a:xfrm>
            <a:off x="-57150" y="1756704"/>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8" name="Google Shape;108;p1"/>
          <p:cNvSpPr txBox="1"/>
          <p:nvPr/>
        </p:nvSpPr>
        <p:spPr>
          <a:xfrm>
            <a:off x="8650324" y="3306100"/>
            <a:ext cx="1031051" cy="375552"/>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None/>
            </a:pPr>
            <a:r>
              <a:rPr lang="ar-EG" sz="1800" b="1">
                <a:solidFill>
                  <a:srgbClr val="8E5A6D"/>
                </a:solidFill>
                <a:latin typeface="Calibri"/>
                <a:ea typeface="Calibri"/>
                <a:cs typeface="Calibri"/>
                <a:sym typeface="Calibri"/>
              </a:rPr>
              <a:t>DGM123</a:t>
            </a:r>
            <a:endParaRPr sz="1800">
              <a:solidFill>
                <a:srgbClr val="8E5A6D"/>
              </a:solidFill>
              <a:latin typeface="Calibri"/>
              <a:ea typeface="Calibri"/>
              <a:cs typeface="Calibri"/>
              <a:sym typeface="Calibri"/>
            </a:endParaRPr>
          </a:p>
        </p:txBody>
      </p:sp>
      <p:pic>
        <p:nvPicPr>
          <p:cNvPr id="3" name="Picture 2">
            <a:extLst>
              <a:ext uri="{FF2B5EF4-FFF2-40B4-BE49-F238E27FC236}">
                <a16:creationId xmlns:a16="http://schemas.microsoft.com/office/drawing/2014/main" id="{D2CA1094-627D-2501-49DE-E72DFF0787D1}"/>
              </a:ext>
            </a:extLst>
          </p:cNvPr>
          <p:cNvPicPr>
            <a:picLocks noChangeAspect="1"/>
          </p:cNvPicPr>
          <p:nvPr/>
        </p:nvPicPr>
        <p:blipFill>
          <a:blip r:embed="rId5"/>
          <a:stretch>
            <a:fillRect/>
          </a:stretch>
        </p:blipFill>
        <p:spPr>
          <a:xfrm>
            <a:off x="321733" y="255845"/>
            <a:ext cx="2710088" cy="154876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2"/>
          <p:cNvSpPr/>
          <p:nvPr/>
        </p:nvSpPr>
        <p:spPr>
          <a:xfrm>
            <a:off x="1133854" y="1397680"/>
            <a:ext cx="4955591" cy="4414561"/>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15" name="Google Shape;115;p2"/>
          <p:cNvPicPr preferRelativeResize="0">
            <a:picLocks noGrp="1"/>
          </p:cNvPicPr>
          <p:nvPr>
            <p:ph type="pic" idx="2"/>
          </p:nvPr>
        </p:nvPicPr>
        <p:blipFill rotWithShape="1">
          <a:blip r:embed="rId3">
            <a:alphaModFix/>
          </a:blip>
          <a:srcRect t="12315" b="12315"/>
          <a:stretch/>
        </p:blipFill>
        <p:spPr>
          <a:xfrm>
            <a:off x="6096000" y="1397680"/>
            <a:ext cx="4962146" cy="2495550"/>
          </a:xfrm>
          <a:prstGeom prst="rect">
            <a:avLst/>
          </a:prstGeom>
          <a:solidFill>
            <a:srgbClr val="D8D8D8">
              <a:alpha val="49803"/>
            </a:srgbClr>
          </a:solidFill>
          <a:ln>
            <a:noFill/>
          </a:ln>
        </p:spPr>
      </p:pic>
      <p:sp>
        <p:nvSpPr>
          <p:cNvPr id="116" name="Google Shape;116;p2"/>
          <p:cNvSpPr/>
          <p:nvPr/>
        </p:nvSpPr>
        <p:spPr>
          <a:xfrm>
            <a:off x="927451" y="1695451"/>
            <a:ext cx="4955591" cy="4081077"/>
          </a:xfrm>
          <a:prstGeom prst="rect">
            <a:avLst/>
          </a:prstGeom>
          <a:noFill/>
          <a:ln>
            <a:noFill/>
          </a:ln>
        </p:spPr>
        <p:txBody>
          <a:bodyPr spcFirstLastPara="1" wrap="square" lIns="91425" tIns="45700" rIns="91425" bIns="45700" anchor="t" anchorCtr="0">
            <a:spAutoFit/>
          </a:bodyPr>
          <a:lstStyle/>
          <a:p>
            <a:pPr marL="342900" marR="0" lvl="0" indent="-342900" algn="r" rtl="1">
              <a:lnSpc>
                <a:spcPct val="120000"/>
              </a:lnSpc>
              <a:spcBef>
                <a:spcPts val="0"/>
              </a:spcBef>
              <a:spcAft>
                <a:spcPts val="0"/>
              </a:spcAft>
              <a:buClr>
                <a:schemeClr val="lt1"/>
              </a:buClr>
              <a:buSzPts val="2800"/>
              <a:buFont typeface="Arial"/>
              <a:buChar char="•"/>
            </a:pPr>
            <a:r>
              <a:rPr lang="ar-EG" sz="2400" b="1" dirty="0">
                <a:solidFill>
                  <a:schemeClr val="lt1"/>
                </a:solidFill>
                <a:latin typeface="Simplified Arabic"/>
                <a:ea typeface="Simplified Arabic"/>
                <a:cs typeface="Simplified Arabic"/>
                <a:sym typeface="Simplified Arabic"/>
              </a:rPr>
              <a:t>أھمیة الكتابة للعلاقات العامة</a:t>
            </a:r>
          </a:p>
          <a:p>
            <a:pPr marL="342900" marR="0" lvl="0" indent="-342900" algn="r" rtl="1">
              <a:lnSpc>
                <a:spcPct val="120000"/>
              </a:lnSpc>
              <a:spcBef>
                <a:spcPts val="0"/>
              </a:spcBef>
              <a:spcAft>
                <a:spcPts val="0"/>
              </a:spcAft>
              <a:buClr>
                <a:schemeClr val="lt1"/>
              </a:buClr>
              <a:buSzPts val="2800"/>
              <a:buFont typeface="Arial"/>
              <a:buChar char="•"/>
            </a:pPr>
            <a:endParaRPr lang="ar-EG" sz="2400" b="1" dirty="0">
              <a:solidFill>
                <a:schemeClr val="lt1"/>
              </a:solidFill>
              <a:latin typeface="Simplified Arabic"/>
              <a:ea typeface="Simplified Arabic"/>
              <a:cs typeface="Simplified Arabic"/>
              <a:sym typeface="Simplified Arabic"/>
            </a:endParaRPr>
          </a:p>
          <a:p>
            <a:pPr marL="342900" marR="0" lvl="0" indent="-342900" algn="r" rtl="1">
              <a:lnSpc>
                <a:spcPct val="120000"/>
              </a:lnSpc>
              <a:spcBef>
                <a:spcPts val="0"/>
              </a:spcBef>
              <a:spcAft>
                <a:spcPts val="0"/>
              </a:spcAft>
              <a:buClr>
                <a:schemeClr val="lt1"/>
              </a:buClr>
              <a:buSzPts val="2800"/>
              <a:buFont typeface="Arial"/>
              <a:buChar char="•"/>
            </a:pPr>
            <a:r>
              <a:rPr lang="ar-EG" sz="2400" b="1" dirty="0">
                <a:solidFill>
                  <a:schemeClr val="lt1"/>
                </a:solidFill>
                <a:latin typeface="Simplified Arabic"/>
                <a:ea typeface="Simplified Arabic"/>
                <a:cs typeface="Simplified Arabic"/>
                <a:sym typeface="Simplified Arabic"/>
              </a:rPr>
              <a:t>خطوات الكتابة للعلاقات العامة</a:t>
            </a:r>
          </a:p>
          <a:p>
            <a:pPr marL="342900" marR="0" lvl="0" indent="-342900" algn="r" rtl="1">
              <a:lnSpc>
                <a:spcPct val="120000"/>
              </a:lnSpc>
              <a:spcBef>
                <a:spcPts val="0"/>
              </a:spcBef>
              <a:spcAft>
                <a:spcPts val="0"/>
              </a:spcAft>
              <a:buClr>
                <a:schemeClr val="lt1"/>
              </a:buClr>
              <a:buSzPts val="2800"/>
              <a:buFont typeface="Arial"/>
              <a:buChar char="•"/>
            </a:pPr>
            <a:endParaRPr lang="ar-EG" sz="2400" b="1" dirty="0">
              <a:solidFill>
                <a:schemeClr val="lt1"/>
              </a:solidFill>
              <a:latin typeface="Simplified Arabic"/>
              <a:ea typeface="Simplified Arabic"/>
              <a:cs typeface="Simplified Arabic"/>
              <a:sym typeface="Simplified Arabic"/>
            </a:endParaRPr>
          </a:p>
          <a:p>
            <a:pPr marL="342900" marR="0" lvl="0" indent="-342900" algn="r" rtl="1">
              <a:lnSpc>
                <a:spcPct val="120000"/>
              </a:lnSpc>
              <a:spcBef>
                <a:spcPts val="0"/>
              </a:spcBef>
              <a:spcAft>
                <a:spcPts val="0"/>
              </a:spcAft>
              <a:buClr>
                <a:schemeClr val="lt1"/>
              </a:buClr>
              <a:buSzPts val="2800"/>
              <a:buFont typeface="Arial"/>
              <a:buChar char="•"/>
            </a:pPr>
            <a:r>
              <a:rPr lang="ar-EG" sz="2400" b="1" dirty="0">
                <a:solidFill>
                  <a:schemeClr val="lt1"/>
                </a:solidFill>
                <a:latin typeface="Simplified Arabic"/>
                <a:ea typeface="Simplified Arabic"/>
                <a:cs typeface="Simplified Arabic"/>
                <a:sym typeface="Simplified Arabic"/>
              </a:rPr>
              <a:t>القوالب الفنیة للكتابة للعلاقات العامة</a:t>
            </a:r>
          </a:p>
          <a:p>
            <a:pPr marL="342900" marR="0" lvl="0" indent="-342900" algn="r" rtl="1">
              <a:lnSpc>
                <a:spcPct val="120000"/>
              </a:lnSpc>
              <a:spcBef>
                <a:spcPts val="0"/>
              </a:spcBef>
              <a:spcAft>
                <a:spcPts val="0"/>
              </a:spcAft>
              <a:buClr>
                <a:schemeClr val="lt1"/>
              </a:buClr>
              <a:buSzPts val="2800"/>
              <a:buFont typeface="Arial"/>
              <a:buChar char="•"/>
            </a:pPr>
            <a:endParaRPr lang="ar-EG" sz="2400" b="1" dirty="0">
              <a:solidFill>
                <a:schemeClr val="lt1"/>
              </a:solidFill>
              <a:latin typeface="Simplified Arabic"/>
              <a:ea typeface="Simplified Arabic"/>
              <a:cs typeface="Simplified Arabic"/>
              <a:sym typeface="Simplified Arabic"/>
            </a:endParaRPr>
          </a:p>
          <a:p>
            <a:pPr marL="342900" marR="0" lvl="0" indent="-342900" algn="r" rtl="1">
              <a:lnSpc>
                <a:spcPct val="120000"/>
              </a:lnSpc>
              <a:spcBef>
                <a:spcPts val="0"/>
              </a:spcBef>
              <a:spcAft>
                <a:spcPts val="0"/>
              </a:spcAft>
              <a:buClr>
                <a:schemeClr val="lt1"/>
              </a:buClr>
              <a:buSzPts val="2800"/>
              <a:buFont typeface="Arial"/>
              <a:buChar char="•"/>
            </a:pPr>
            <a:r>
              <a:rPr lang="ar-EG" sz="2400" b="1" dirty="0">
                <a:solidFill>
                  <a:schemeClr val="lt1"/>
                </a:solidFill>
                <a:latin typeface="Simplified Arabic"/>
                <a:ea typeface="Simplified Arabic"/>
                <a:cs typeface="Simplified Arabic"/>
                <a:sym typeface="Simplified Arabic"/>
              </a:rPr>
              <a:t>الإعلان التجاري وإعلان العلاقات العامة</a:t>
            </a:r>
          </a:p>
          <a:p>
            <a:pPr marR="0" lvl="0" algn="r" rtl="1">
              <a:lnSpc>
                <a:spcPct val="120000"/>
              </a:lnSpc>
              <a:spcBef>
                <a:spcPts val="0"/>
              </a:spcBef>
              <a:spcAft>
                <a:spcPts val="0"/>
              </a:spcAft>
              <a:buClr>
                <a:schemeClr val="lt1"/>
              </a:buClr>
              <a:buSzPts val="2800"/>
            </a:pPr>
            <a:endParaRPr lang="ar-EG" sz="2400" b="1" dirty="0">
              <a:solidFill>
                <a:schemeClr val="lt1"/>
              </a:solidFill>
              <a:latin typeface="Simplified Arabic"/>
              <a:ea typeface="Simplified Arabic"/>
              <a:cs typeface="Simplified Arabic"/>
              <a:sym typeface="Simplified Arabic"/>
            </a:endParaRPr>
          </a:p>
          <a:p>
            <a:pPr marL="342900" marR="0" lvl="0" indent="-342900" algn="r" rtl="1">
              <a:lnSpc>
                <a:spcPct val="120000"/>
              </a:lnSpc>
              <a:spcBef>
                <a:spcPts val="0"/>
              </a:spcBef>
              <a:spcAft>
                <a:spcPts val="0"/>
              </a:spcAft>
              <a:buClr>
                <a:schemeClr val="lt1"/>
              </a:buClr>
              <a:buSzPts val="2800"/>
              <a:buFont typeface="Arial"/>
              <a:buChar char="•"/>
            </a:pPr>
            <a:r>
              <a:rPr lang="ar-EG" sz="2400" b="1" dirty="0">
                <a:solidFill>
                  <a:schemeClr val="lt1"/>
                </a:solidFill>
                <a:latin typeface="Simplified Arabic"/>
                <a:ea typeface="Simplified Arabic"/>
                <a:cs typeface="Simplified Arabic"/>
                <a:sym typeface="Simplified Arabic"/>
              </a:rPr>
              <a:t>الجوانب القانونیة للكتابة للعلاقات العامة</a:t>
            </a:r>
          </a:p>
        </p:txBody>
      </p:sp>
      <p:sp>
        <p:nvSpPr>
          <p:cNvPr id="117" name="Google Shape;117;p2"/>
          <p:cNvSpPr/>
          <p:nvPr/>
        </p:nvSpPr>
        <p:spPr>
          <a:xfrm>
            <a:off x="6295848" y="4979581"/>
            <a:ext cx="4747323" cy="572144"/>
          </a:xfrm>
          <a:prstGeom prst="rect">
            <a:avLst/>
          </a:prstGeom>
          <a:noFill/>
          <a:ln>
            <a:noFill/>
          </a:ln>
        </p:spPr>
        <p:txBody>
          <a:bodyPr spcFirstLastPara="1" wrap="square" lIns="91425" tIns="45700" rIns="91425" bIns="45700" anchor="t" anchorCtr="0">
            <a:spAutoFit/>
          </a:bodyPr>
          <a:lstStyle/>
          <a:p>
            <a:pPr marL="0" marR="0" lvl="0" indent="0" algn="ctr" rtl="0">
              <a:lnSpc>
                <a:spcPct val="120000"/>
              </a:lnSpc>
              <a:spcBef>
                <a:spcPts val="0"/>
              </a:spcBef>
              <a:spcAft>
                <a:spcPts val="0"/>
              </a:spcAft>
              <a:buNone/>
            </a:pPr>
            <a:endParaRPr sz="2800" b="1">
              <a:solidFill>
                <a:srgbClr val="8E5A6D"/>
              </a:solidFill>
              <a:latin typeface="Calibri"/>
              <a:ea typeface="Calibri"/>
              <a:cs typeface="Calibri"/>
              <a:sym typeface="Calibri"/>
            </a:endParaRPr>
          </a:p>
        </p:txBody>
      </p:sp>
      <p:sp>
        <p:nvSpPr>
          <p:cNvPr id="118" name="Google Shape;118;p2"/>
          <p:cNvSpPr txBox="1"/>
          <p:nvPr/>
        </p:nvSpPr>
        <p:spPr>
          <a:xfrm>
            <a:off x="6372516" y="3948478"/>
            <a:ext cx="4113898"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4000" b="1">
                <a:solidFill>
                  <a:srgbClr val="8E5A6D"/>
                </a:solidFill>
                <a:latin typeface="Tajawal Medium"/>
                <a:ea typeface="Tajawal Medium"/>
                <a:cs typeface="Tajawal Medium"/>
                <a:sym typeface="Tajawal Medium"/>
              </a:rPr>
              <a:t>محتويات</a:t>
            </a:r>
            <a:endParaRPr sz="2800" b="1">
              <a:solidFill>
                <a:srgbClr val="2D3956"/>
              </a:solidFill>
              <a:latin typeface="Tajawal Medium"/>
              <a:ea typeface="Tajawal Medium"/>
              <a:cs typeface="Tajawal Medium"/>
              <a:sym typeface="Tajawal Medium"/>
            </a:endParaRPr>
          </a:p>
        </p:txBody>
      </p:sp>
      <p:sp>
        <p:nvSpPr>
          <p:cNvPr id="119" name="Google Shape;119;p2"/>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20" name="Google Shape;120;p2"/>
          <p:cNvPicPr preferRelativeResize="0"/>
          <p:nvPr/>
        </p:nvPicPr>
        <p:blipFill rotWithShape="1">
          <a:blip r:embed="rId4">
            <a:alphaModFix/>
          </a:blip>
          <a:srcRect/>
          <a:stretch/>
        </p:blipFill>
        <p:spPr>
          <a:xfrm>
            <a:off x="245860" y="-372928"/>
            <a:ext cx="2036258" cy="1800993"/>
          </a:xfrm>
          <a:prstGeom prst="rect">
            <a:avLst/>
          </a:prstGeom>
          <a:noFill/>
          <a:ln>
            <a:noFill/>
          </a:ln>
        </p:spPr>
      </p:pic>
      <p:pic>
        <p:nvPicPr>
          <p:cNvPr id="121" name="Google Shape;121;p2"/>
          <p:cNvPicPr preferRelativeResize="0"/>
          <p:nvPr/>
        </p:nvPicPr>
        <p:blipFill rotWithShape="1">
          <a:blip r:embed="rId5">
            <a:alphaModFix/>
          </a:blip>
          <a:srcRect/>
          <a:stretch/>
        </p:blipFill>
        <p:spPr>
          <a:xfrm>
            <a:off x="9425756" y="425241"/>
            <a:ext cx="2362200" cy="142875"/>
          </a:xfrm>
          <a:prstGeom prst="rect">
            <a:avLst/>
          </a:prstGeom>
          <a:noFill/>
          <a:ln>
            <a:noFill/>
          </a:ln>
        </p:spPr>
      </p:pic>
      <p:pic>
        <p:nvPicPr>
          <p:cNvPr id="123" name="Google Shape;123;p2"/>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124" name="Google Shape;124;p2"/>
          <p:cNvSpPr txBox="1"/>
          <p:nvPr/>
        </p:nvSpPr>
        <p:spPr>
          <a:xfrm>
            <a:off x="6372515" y="4968345"/>
            <a:ext cx="4670655"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4000" b="1" dirty="0">
                <a:solidFill>
                  <a:srgbClr val="8E5A6D"/>
                </a:solidFill>
                <a:latin typeface="Tajawal Medium"/>
                <a:ea typeface="Tajawal Medium"/>
                <a:cs typeface="Tajawal Medium"/>
                <a:sym typeface="Tajawal Medium"/>
              </a:rPr>
              <a:t>المحاضرة العاشرة</a:t>
            </a:r>
            <a:endParaRPr sz="2800" b="1" dirty="0">
              <a:solidFill>
                <a:srgbClr val="2D3956"/>
              </a:solidFill>
              <a:latin typeface="Tajawal Medium"/>
              <a:ea typeface="Tajawal Medium"/>
              <a:cs typeface="Tajawal Medium"/>
              <a:sym typeface="Tajawal Medium"/>
            </a:endParaRPr>
          </a:p>
        </p:txBody>
      </p:sp>
      <p:pic>
        <p:nvPicPr>
          <p:cNvPr id="2" name="Picture 1">
            <a:extLst>
              <a:ext uri="{FF2B5EF4-FFF2-40B4-BE49-F238E27FC236}">
                <a16:creationId xmlns:a16="http://schemas.microsoft.com/office/drawing/2014/main" id="{1B193A8D-D720-2670-FFE4-F76A565397EB}"/>
              </a:ext>
            </a:extLst>
          </p:cNvPr>
          <p:cNvPicPr>
            <a:picLocks noChangeAspect="1"/>
          </p:cNvPicPr>
          <p:nvPr/>
        </p:nvPicPr>
        <p:blipFill>
          <a:blip r:embed="rId7"/>
          <a:stretch>
            <a:fillRect/>
          </a:stretch>
        </p:blipFill>
        <p:spPr>
          <a:xfrm>
            <a:off x="516830" y="5953456"/>
            <a:ext cx="1494318" cy="853974"/>
          </a:xfrm>
          <a:prstGeom prst="rect">
            <a:avLst/>
          </a:prstGeom>
        </p:spPr>
      </p:pic>
    </p:spTree>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887340" y="2508461"/>
            <a:ext cx="8417320" cy="2200049"/>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تُعرف الكتابة للعلاقات العامة بأنها عملية تحرير إعلامي يقصد به إعداد "الرسالة" الإعلامية التي تنتقل إلى الجماهير عن طريق أحد وسائل الإعلام، أو من خلال الاتصال الشخصي المباشر بهدف تزويد الجمهور بالحقائق وتيسير عملية الإقناع. </a:t>
            </a:r>
            <a:endParaRPr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3" name="Picture 2">
            <a:extLst>
              <a:ext uri="{FF2B5EF4-FFF2-40B4-BE49-F238E27FC236}">
                <a16:creationId xmlns:a16="http://schemas.microsoft.com/office/drawing/2014/main" id="{DBEA924C-FDE0-6CAF-1D91-0A3627B365FA}"/>
              </a:ext>
            </a:extLst>
          </p:cNvPr>
          <p:cNvPicPr>
            <a:picLocks noChangeAspect="1"/>
          </p:cNvPicPr>
          <p:nvPr/>
        </p:nvPicPr>
        <p:blipFill>
          <a:blip r:embed="rId5"/>
          <a:stretch>
            <a:fillRect/>
          </a:stretch>
        </p:blipFill>
        <p:spPr>
          <a:xfrm>
            <a:off x="516830" y="5953456"/>
            <a:ext cx="1494318" cy="853974"/>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3207026" y="3298870"/>
            <a:ext cx="4784536" cy="61923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خطوات الكتابة للعلاقات العامة</a:t>
            </a:r>
            <a:endParaRPr sz="3200" b="1"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1F83D253-768D-DA29-4814-69CC2A02FBEE}"/>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12653877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يرى خبير أن المدخل السليم لكتابة الرسائل الاتصالية المتنوعة هو تحديد الهدف الذي يسعى محرر العلاقات العامة لتحقيقه من رسالته، من بين الأهداف الأساسية لكل أشكال الكتابة للعلاقات العامة وهما الإعلام والإقناع.</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ولكي تضمن الكتابة بشكل سليم عليك أن تقوم بثلاث خطوات أساسية هي:</a:t>
            </a: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3" name="Picture 2">
            <a:extLst>
              <a:ext uri="{FF2B5EF4-FFF2-40B4-BE49-F238E27FC236}">
                <a16:creationId xmlns:a16="http://schemas.microsoft.com/office/drawing/2014/main" id="{A2772D5A-83DB-CFFD-925A-693C2DE99FD5}"/>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34149500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4966191"/>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أولًا: عملية التخطيط للكتابة:</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تحديد وبلورة الموضوع أو القضية التي سيتم تناولها.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البحث والتنقيب عن المعلومات المتعلقة بالموضوع من المصادر المتعددة.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دراسة وتحديد الجمهور المستهدف (خصائصه، اتجاهاته، توقعاته).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تحديد هدف الرسالة الاتصالية وصياغته بشكل دقيق يتضمن معايير تقويم الرسالة.</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اختيار الوسيلة الإعلامية المناسبة</a:t>
            </a:r>
            <a:r>
              <a:rPr lang="ar-EG" sz="3200" dirty="0">
                <a:solidFill>
                  <a:schemeClr val="dk1"/>
                </a:solidFill>
                <a:latin typeface="Simplified Arabic"/>
                <a:ea typeface="Simplified Arabic"/>
                <a:cs typeface="Simplified Arabic"/>
                <a:sym typeface="Simplified Arabic"/>
              </a:rPr>
              <a:t>.</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endParaRPr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5E5BC03B-D95B-A460-FF01-6150081A9780}"/>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23296496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ثانيًا: عملية الكتابة الفعلية:</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تحديد استراتيجية كتابة الرسالة.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تحديد أسلوب عرض الرسالة.</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كتابة الرسالة.  </a:t>
            </a:r>
            <a:endParaRPr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DBF5A60A-5940-090D-A231-EC640F0A9D96}"/>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12134710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ثالثاً : عملیة تقویم الرسالة: </a:t>
            </a:r>
          </a:p>
          <a:p>
            <a:pPr marR="0" lvl="0" algn="just" rtl="1">
              <a:lnSpc>
                <a:spcPct val="107000"/>
              </a:lnSpc>
              <a:spcBef>
                <a:spcPts val="0"/>
              </a:spcBef>
              <a:spcAft>
                <a:spcPts val="0"/>
              </a:spcAft>
              <a:buClr>
                <a:schemeClr val="dk1"/>
              </a:buClr>
              <a:buSzPts val="3200"/>
            </a:pPr>
            <a:br>
              <a:rPr lang="ar-EG" sz="3200" dirty="0">
                <a:solidFill>
                  <a:schemeClr val="dk1"/>
                </a:solidFill>
                <a:latin typeface="Simplified Arabic"/>
                <a:ea typeface="Simplified Arabic"/>
                <a:cs typeface="Simplified Arabic"/>
                <a:sym typeface="Simplified Arabic"/>
              </a:rPr>
            </a:br>
            <a:r>
              <a:rPr lang="ar-EG" sz="3200" dirty="0">
                <a:solidFill>
                  <a:schemeClr val="dk1"/>
                </a:solidFill>
                <a:latin typeface="Simplified Arabic"/>
                <a:ea typeface="Simplified Arabic"/>
                <a:cs typeface="Simplified Arabic"/>
                <a:sym typeface="Simplified Arabic"/>
              </a:rPr>
              <a:t>يجب أن يعني المحرر باختبار وتقويم الرسالة الموجهة إلى الجمهور في عدة مراحل هي: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تقويم الرسالة قبل النشر والتوزيع.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تقويم الرسالة أثناء وبعد النشر والتوزيع. </a:t>
            </a:r>
            <a:endParaRPr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DEE29717-2C91-2B25-C5F1-C70918CF7021}"/>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6700839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48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أولا - عملية التخطيط للكتابة للعلاقات العامة:</a:t>
            </a:r>
          </a:p>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تحديد القضية أو الموضوع المطروح</a:t>
            </a:r>
            <a:r>
              <a:rPr lang="ar-EG" sz="2800" dirty="0">
                <a:solidFill>
                  <a:schemeClr val="dk1"/>
                </a:solidFill>
                <a:latin typeface="Simplified Arabic"/>
                <a:ea typeface="Simplified Arabic"/>
                <a:cs typeface="Simplified Arabic"/>
                <a:sym typeface="Simplified Arabic"/>
              </a:rPr>
              <a:t>: هي الخطوة الأولى لأي اتصال مكتوب، ولكي يستطيع المحرر تحقيق ذلك لابد من طرح عدة تساؤلات والحصول على إجابات عليها وهي: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ما هو الموضوع – ما مناسبته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ما نوعيات الجماهير المتأثرة بالموضوع؟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ما التوقيت المحدد للكتابة؟</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ما نقاط القوة والضعف الخاصة بمنظمتك المتعلقة بهذا الموضوع؟  </a:t>
            </a:r>
            <a:endParaRPr sz="28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5A742AC1-CB9E-72AA-FD0E-B3E2A50BAD29}"/>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22024066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319458"/>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البحث عن معلومات الخاصة بالموضوع: </a:t>
            </a:r>
            <a:endParaRPr lang="ar-EG" sz="28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2800" dirty="0">
                <a:solidFill>
                  <a:schemeClr val="dk1"/>
                </a:solidFill>
                <a:latin typeface="Simplified Arabic"/>
                <a:ea typeface="Simplified Arabic"/>
                <a:cs typeface="Simplified Arabic"/>
                <a:sym typeface="Simplified Arabic"/>
              </a:rPr>
              <a:t>تتوفر لممارسي العلاقات العامة عدة مصادر للحصول على معلومات دقيقة عن الموضوع الذي يتناوله بالكتابة مثل: </a:t>
            </a:r>
          </a:p>
          <a:p>
            <a:pPr marR="0" lvl="0" algn="just" rtl="1">
              <a:lnSpc>
                <a:spcPct val="107000"/>
              </a:lnSpc>
              <a:spcBef>
                <a:spcPts val="0"/>
              </a:spcBef>
              <a:spcAft>
                <a:spcPts val="0"/>
              </a:spcAft>
              <a:buClr>
                <a:schemeClr val="dk1"/>
              </a:buClr>
              <a:buSzPts val="3200"/>
            </a:pPr>
            <a:endParaRPr lang="ar-EG" sz="28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البحوث الأولية: هي البحوث التي تقوم بها منظمتك سواء كانت بحوثاً مكتبية أو ميدانية لتوفير المعلومات التي تحتاجها المنظمة نفسها لهدف محدد.</a:t>
            </a:r>
            <a:endParaRPr sz="28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0A48B8CD-35D1-7108-EAC6-FB8A4EB7C9C4}"/>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32802023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482"/>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البحوث الثانوية: هي البحوث التي تقوم بها جهات خارجية متنوعة، وتوفر معلومات يمكن لمنظمتك الاستعانة بها في تأكيد حقائق متخصصة معينة أو لزيادة مصداقية معلوماتها.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28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التعاون مع الإدارات المختلفة للحصول على المعلومات الخاصة بالموضوع المطروح.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28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المقابلات مع الأفراد والمتخصصين ذوي العلاقة بالموضوع. </a:t>
            </a:r>
            <a:endParaRPr sz="28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2DE784FF-6039-F4A7-CBA0-1E4C8C1C645D}"/>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36289071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437333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دراسة الجمهور المستهدف</a:t>
            </a:r>
            <a:r>
              <a:rPr lang="ar-EG" sz="3200" dirty="0">
                <a:solidFill>
                  <a:schemeClr val="dk1"/>
                </a:solidFill>
                <a:latin typeface="Simplified Arabic"/>
                <a:ea typeface="Simplified Arabic"/>
                <a:cs typeface="Simplified Arabic"/>
                <a:sym typeface="Simplified Arabic"/>
              </a:rPr>
              <a:t>: </a:t>
            </a:r>
            <a:r>
              <a:rPr lang="ar-EG" sz="2800" dirty="0">
                <a:solidFill>
                  <a:schemeClr val="dk1"/>
                </a:solidFill>
                <a:latin typeface="Simplified Arabic"/>
                <a:ea typeface="Simplified Arabic"/>
                <a:cs typeface="Simplified Arabic"/>
                <a:sym typeface="Simplified Arabic"/>
              </a:rPr>
              <a:t>يجب دراسة الجمهور المستهدف على عدة مستويات هي: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عند الكتابة في موضوع ما وهو: ما موقف الجمهور المستهدف من المو ضوع المطروح؟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تحديد خصائص القراء: لابد من التعرف على خصائص الجمهور الذي تكتب له (سن - اهتمامات - تعليم - وغيرها).</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تحليل اتجاهات القراء: يجب على محرر العلاقات العامة أن يطرح على نفسه تساؤل هام. </a:t>
            </a:r>
          </a:p>
          <a:p>
            <a:pPr marR="0" lvl="0" algn="just" rtl="1">
              <a:lnSpc>
                <a:spcPct val="107000"/>
              </a:lnSpc>
              <a:spcBef>
                <a:spcPts val="0"/>
              </a:spcBef>
              <a:spcAft>
                <a:spcPts val="0"/>
              </a:spcAft>
              <a:buClr>
                <a:schemeClr val="dk1"/>
              </a:buClr>
              <a:buSzPts val="3200"/>
            </a:pPr>
            <a:endParaRPr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4790C35A-03E0-2BC6-BA0A-7E5172D084A8}"/>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24094373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482"/>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عند الكتابة في موضوع ما وهو: ما موقف الجمهور المستهدف من المو ضوع المطروح؟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28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الاستجابة لتوقعات القراء: يجب على المحرر أن يطرح على نفسه عدة أسئلة هي: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28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مع المعلومات التي يعرفها الجمهور عن الموضوع الذي تكتب فيه مقدماً؟</a:t>
            </a:r>
            <a:endParaRPr sz="28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5386D0EA-1062-FB88-50C9-E79FC799EC78}"/>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1019711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4702529"/>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ما الصورة الذهنية لمنظمتك لدى الجمهور؟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28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هل ستستخدم رسالتك على نطاق واسع؟ هل رسالتك جزء من حملة إعلامية متكاملة؟ أو حملة بالبريد المباشر، أو واحدة من نشرات إخبارية متعددة في معرض تجاري؟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28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وعلى الكاتب أن يأخذ في اعتباره خصائص البيئة التي سيستخدم فيها رسالته ليحقق لها اقصى تأثير ممكن.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28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sz="28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566186FD-71CB-3730-65B6-1134CA91634A}"/>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38497324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4834360"/>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 تحديد هدف الرسالة وصياغته بشكل قابل للقياس</a:t>
            </a:r>
            <a:r>
              <a:rPr lang="ar-EG" sz="2800" dirty="0">
                <a:solidFill>
                  <a:schemeClr val="dk1"/>
                </a:solidFill>
                <a:latin typeface="Simplified Arabic"/>
                <a:ea typeface="Simplified Arabic"/>
                <a:cs typeface="Simplified Arabic"/>
                <a:sym typeface="Simplified Arabic"/>
              </a:rPr>
              <a:t>:  يجب على المحرر أن يقر أي من الأهداف الثلاث الأساسية للرسائل الاتصالية هو هدف رسالته، ويمكن إجمالها على النحو التالي: </a:t>
            </a:r>
          </a:p>
          <a:p>
            <a:pPr marR="0" lvl="0" algn="just" rtl="1">
              <a:lnSpc>
                <a:spcPct val="107000"/>
              </a:lnSpc>
              <a:spcBef>
                <a:spcPts val="0"/>
              </a:spcBef>
              <a:spcAft>
                <a:spcPts val="0"/>
              </a:spcAft>
              <a:buClr>
                <a:schemeClr val="dk1"/>
              </a:buClr>
              <a:buSzPts val="3200"/>
            </a:pPr>
            <a:endParaRPr lang="ar-EG" sz="28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أهداف إعلامية: التأثير على مستوى معرفة الجمهور بالموضوع.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أهداف موقفية: التأثير على مواقف واتجاهات الجمهور نحو الموضوع المطروح.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أهداف سلوكية: التأثير على سلوك الجمهور في الموضوع المطروح.</a:t>
            </a:r>
          </a:p>
          <a:p>
            <a:pPr marR="0" lvl="0" algn="just" rtl="1">
              <a:lnSpc>
                <a:spcPct val="107000"/>
              </a:lnSpc>
              <a:spcBef>
                <a:spcPts val="0"/>
              </a:spcBef>
              <a:spcAft>
                <a:spcPts val="0"/>
              </a:spcAft>
              <a:buClr>
                <a:schemeClr val="dk1"/>
              </a:buClr>
              <a:buSzPts val="3200"/>
            </a:pPr>
            <a:endParaRPr lang="ar-EG" sz="3200" b="1"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endParaRPr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B27E7D54-7F95-3EE7-C199-421D850CCA67}"/>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40450669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48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2800" dirty="0">
                <a:solidFill>
                  <a:schemeClr val="dk1"/>
                </a:solidFill>
                <a:latin typeface="Simplified Arabic"/>
                <a:ea typeface="Simplified Arabic"/>
                <a:cs typeface="Simplified Arabic"/>
                <a:sym typeface="Simplified Arabic"/>
              </a:rPr>
              <a:t>عند صياغة أهداف الرسالة يجب الالتزام بكتابة أهداف الرسالة الاتصالية بشكل واقعي وقابل للقياس يتضمن ما يلي: </a:t>
            </a:r>
          </a:p>
          <a:p>
            <a:pPr marR="0" lvl="0" algn="just" rtl="1">
              <a:lnSpc>
                <a:spcPct val="107000"/>
              </a:lnSpc>
              <a:spcBef>
                <a:spcPts val="0"/>
              </a:spcBef>
              <a:spcAft>
                <a:spcPts val="0"/>
              </a:spcAft>
              <a:buClr>
                <a:schemeClr val="dk1"/>
              </a:buClr>
              <a:buSzPts val="3200"/>
            </a:pPr>
            <a:endParaRPr lang="ar-EG" sz="28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العدد الموقع الوصول إليه من الجمهور.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28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التوقيت الزمني المحدد لتحقيق هدف الرسالة.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28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الوسيلة / الأسلوب المستخدم في نقل الرسالة.</a:t>
            </a:r>
            <a:endParaRPr sz="28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B2E5550B-70D0-C701-8BEA-E9F0687AB2D3}"/>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32364746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246332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اختيار الوسيلة الاتصالية المناسبة</a:t>
            </a:r>
            <a:r>
              <a:rPr lang="ar-EG" sz="3200" dirty="0">
                <a:solidFill>
                  <a:schemeClr val="dk1"/>
                </a:solidFill>
                <a:latin typeface="Simplified Arabic"/>
                <a:ea typeface="Simplified Arabic"/>
                <a:cs typeface="Simplified Arabic"/>
                <a:sym typeface="Simplified Arabic"/>
              </a:rPr>
              <a:t>: </a:t>
            </a:r>
            <a:r>
              <a:rPr lang="ar-EG" sz="2800" dirty="0">
                <a:solidFill>
                  <a:schemeClr val="dk1"/>
                </a:solidFill>
                <a:latin typeface="Simplified Arabic"/>
                <a:ea typeface="Simplified Arabic"/>
                <a:cs typeface="Simplified Arabic"/>
                <a:sym typeface="Simplified Arabic"/>
              </a:rPr>
              <a:t>هي مهمة معقدة تتطلب وجود معرفة لا تعتمد على الافتراضات المسبقة – قائمة على معلومات دقيقة و موثوق بها – حول الوسائل الإعلامية المتاحة للاستخدام </a:t>
            </a:r>
          </a:p>
          <a:p>
            <a:pPr marR="0" lvl="0" algn="just" rtl="1">
              <a:lnSpc>
                <a:spcPct val="107000"/>
              </a:lnSpc>
              <a:spcBef>
                <a:spcPts val="0"/>
              </a:spcBef>
              <a:spcAft>
                <a:spcPts val="0"/>
              </a:spcAft>
              <a:buClr>
                <a:schemeClr val="dk1"/>
              </a:buClr>
              <a:buSzPts val="3200"/>
            </a:pPr>
            <a:endParaRPr lang="ar-EG" sz="28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endParaRPr sz="28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AD1398F3-1901-F152-5B37-AD28E936F6BE}"/>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21683201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48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2800" dirty="0">
                <a:solidFill>
                  <a:schemeClr val="dk1"/>
                </a:solidFill>
                <a:latin typeface="Simplified Arabic"/>
                <a:ea typeface="Simplified Arabic"/>
                <a:cs typeface="Simplified Arabic"/>
                <a:sym typeface="Simplified Arabic"/>
              </a:rPr>
              <a:t>ويرى أساتذة العلاقات العامة ضرورة توافر معلومات محددة حول مجموعة من الاعتبارات الهامة حتى يتم بناء عليها اختيار الوسيلة الإعلامية المناسبة لأية رسالة وهي: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ما الوسيلة التي تصل إلى أكبر عدد من الجمهور المستهدف بأقل التكاليف؟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ما سمات / خصائص الجمهور الذي تسعى للوصول إليه؟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 ما أنماط وأساليب استخدامه للوسائل الإعلامية المتاحة؟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ما معدلات مصداقية كل وسيلة لدى الجمهور المستهدف؟</a:t>
            </a: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EC2A2B6B-E5D9-B9C0-7822-A2A05763F7A0}"/>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2215874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319458"/>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هل يجب استخدام وسيلة واحدة أو مجموعة من الوسائل المكلمة لبعضها البعض؟</a:t>
            </a:r>
          </a:p>
          <a:p>
            <a:pPr marR="0" lvl="0" algn="just" rtl="1">
              <a:lnSpc>
                <a:spcPct val="107000"/>
              </a:lnSpc>
              <a:spcBef>
                <a:spcPts val="0"/>
              </a:spcBef>
              <a:spcAft>
                <a:spcPts val="0"/>
              </a:spcAft>
              <a:buClr>
                <a:schemeClr val="dk1"/>
              </a:buClr>
              <a:buSzPts val="3200"/>
            </a:pPr>
            <a:endParaRPr lang="ar-EG" sz="28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2800" dirty="0">
                <a:solidFill>
                  <a:schemeClr val="dk1"/>
                </a:solidFill>
                <a:latin typeface="Simplified Arabic"/>
                <a:ea typeface="Simplified Arabic"/>
                <a:cs typeface="Simplified Arabic"/>
                <a:sym typeface="Simplified Arabic"/>
              </a:rPr>
              <a:t>من الضروري أن يدرك ممارسوا العلاقات العامة أن خصائص كل وسيلة على حده هي التي تملي نوع الرسالة وطريقة تصميمها، وكذلك الاهتمام بعناصر التكاليف، والوقت المتاح للكتابة، والتصميم و النسخ والطباعة </a:t>
            </a:r>
          </a:p>
          <a:p>
            <a:pPr marR="0" lvl="0" algn="just" rtl="1">
              <a:lnSpc>
                <a:spcPct val="107000"/>
              </a:lnSpc>
              <a:spcBef>
                <a:spcPts val="0"/>
              </a:spcBef>
              <a:spcAft>
                <a:spcPts val="0"/>
              </a:spcAft>
              <a:buClr>
                <a:schemeClr val="dk1"/>
              </a:buClr>
              <a:buSzPts val="3200"/>
            </a:pPr>
            <a:r>
              <a:rPr lang="ar-EG" sz="2800" dirty="0">
                <a:solidFill>
                  <a:schemeClr val="dk1"/>
                </a:solidFill>
                <a:latin typeface="Simplified Arabic"/>
                <a:ea typeface="Simplified Arabic"/>
                <a:cs typeface="Simplified Arabic"/>
                <a:sym typeface="Simplified Arabic"/>
              </a:rPr>
              <a:t>والتوزيع. </a:t>
            </a:r>
            <a:endParaRPr sz="28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85C3D1AE-1718-6A83-3202-E2E3B3B9EA17}"/>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23952607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492018" y="3293613"/>
            <a:ext cx="8417320" cy="61923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ثانيا: عملية الكتابة الفعلية</a:t>
            </a:r>
            <a:endParaRPr sz="3200" b="1"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281A8280-CC04-E53C-FD8E-6F9001C48313}"/>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25766259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2990265"/>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تحديد استراتيجية الرسالة:</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2800" dirty="0">
                <a:solidFill>
                  <a:schemeClr val="dk1"/>
                </a:solidFill>
                <a:latin typeface="Simplified Arabic"/>
                <a:ea typeface="Simplified Arabic"/>
                <a:cs typeface="Simplified Arabic"/>
                <a:sym typeface="Simplified Arabic"/>
              </a:rPr>
              <a:t>يتوقف تحديد إستراتيجية كتابة الرسالة على عدة عوامل تختلف من حالة إلى أخرى ويعتمد على الأهداف المرجو تحققها من الرسالة – سواء بشكل مباشر أو غير مباشر – وخصائص الجمهور المستهدف، ومواقفه واتجاهاته المسبقة، واحتياجاته من المعلومات. </a:t>
            </a:r>
            <a:endParaRPr sz="28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04FFF2BF-B1A7-3EA5-A4DD-0984D2722765}"/>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22142686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2924350"/>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استراتيجيات أساسية يمكن استخدامها في الكتابة وهي: </a:t>
            </a:r>
          </a:p>
          <a:p>
            <a:pPr marR="0" lvl="0" algn="just" rtl="1">
              <a:lnSpc>
                <a:spcPct val="107000"/>
              </a:lnSpc>
              <a:spcBef>
                <a:spcPts val="0"/>
              </a:spcBef>
              <a:spcAft>
                <a:spcPts val="0"/>
              </a:spcAft>
              <a:buClr>
                <a:schemeClr val="dk1"/>
              </a:buClr>
              <a:buSzPts val="3200"/>
            </a:pPr>
            <a:endParaRPr lang="ar-EG" sz="28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2800" dirty="0">
                <a:solidFill>
                  <a:schemeClr val="dk1"/>
                </a:solidFill>
                <a:latin typeface="Simplified Arabic"/>
                <a:ea typeface="Simplified Arabic"/>
                <a:cs typeface="Simplified Arabic"/>
                <a:sym typeface="Simplified Arabic"/>
              </a:rPr>
              <a:t>استراتيجية الحجج والبراهين: تستخدم في الرسائل الإقناعية التي تخاطب عقل جمهور مهتم أساساً بالموضوع، ولكن له مواقف متباينة نحوه، وهي تعتمد على استخدام مؤثرات عقلية متعددة للتبرير والإقناع للوصول إلى كل النوعين من الجمهور المقتنع بالموضوع أو المحايد. </a:t>
            </a:r>
            <a:endParaRPr sz="28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6315A9BE-CA85-6D54-52BF-5F3A0163F722}"/>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3134854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319458"/>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2800" dirty="0">
                <a:solidFill>
                  <a:schemeClr val="dk1"/>
                </a:solidFill>
                <a:latin typeface="Simplified Arabic"/>
                <a:ea typeface="Simplified Arabic"/>
                <a:cs typeface="Simplified Arabic"/>
                <a:sym typeface="Simplified Arabic"/>
              </a:rPr>
              <a:t>الاستراتيجية الإعلامية: تهدف إلى وصف الحقائق بشكل مباشر، وذكر معلومات جديدة عن الموضوع، وتعتمد على اهتمام الجمهور بحداثة المعلومة. </a:t>
            </a:r>
          </a:p>
          <a:p>
            <a:pPr marR="0" lvl="0" algn="just" rtl="1">
              <a:lnSpc>
                <a:spcPct val="107000"/>
              </a:lnSpc>
              <a:spcBef>
                <a:spcPts val="0"/>
              </a:spcBef>
              <a:spcAft>
                <a:spcPts val="0"/>
              </a:spcAft>
              <a:buClr>
                <a:schemeClr val="dk1"/>
              </a:buClr>
              <a:buSzPts val="3200"/>
            </a:pPr>
            <a:endParaRPr lang="ar-EG" sz="28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2800" dirty="0">
                <a:solidFill>
                  <a:schemeClr val="dk1"/>
                </a:solidFill>
                <a:latin typeface="Simplified Arabic"/>
                <a:ea typeface="Simplified Arabic"/>
                <a:cs typeface="Simplified Arabic"/>
                <a:sym typeface="Simplified Arabic"/>
              </a:rPr>
              <a:t>استراتيجية الصورة الذهنية: تستخدم لإقامة والمحافظة على هوية بارزة وقوية لشيء ما (شخص، فكرة، منتج، منظمة) وتعتمد على ترابط وتداعي المعاني ودلالات الألفاظ من اجل تمييزها عن المنافسين. </a:t>
            </a: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1BCE9F1B-063F-ADDE-EA33-5F1731AF8EA0}"/>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14175104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334544"/>
            <a:ext cx="8417320" cy="2397411"/>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2800" dirty="0">
                <a:solidFill>
                  <a:schemeClr val="dk1"/>
                </a:solidFill>
                <a:latin typeface="Simplified Arabic"/>
                <a:ea typeface="Simplified Arabic"/>
                <a:cs typeface="Simplified Arabic"/>
                <a:sym typeface="Simplified Arabic"/>
              </a:rPr>
              <a:t>الاستراتيجية العاطفية: تستهدف الإقناع من خلال التأثير العاطفي على الجمهور المستهدف، وتعتمد على استخدام الكلمات والصور العاطفية في بناء الحدث والتركيز على النقاط العاطفية والمثيرات المرتبطة بها، أو ربط معاني محددة ببعض الانفعالات مثل الوطنية، وحتى الدعابات يمكن استخدامها في هذا السياق لأنها تخلق انطباع عاطفي جيد نحو الموضوع. </a:t>
            </a:r>
            <a:endParaRPr sz="28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2C03D376-B978-2F70-C4FF-F8AA609732DE}"/>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19097745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70590" y="3298870"/>
            <a:ext cx="8417320" cy="61923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تحديد أسلوب كتابة وتنظيم الرسالة</a:t>
            </a:r>
            <a:endParaRPr sz="3200" b="1"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56F3A7BF-9B49-843F-CF6A-D7F46DA005EA}"/>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10639252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48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2800" dirty="0">
                <a:solidFill>
                  <a:schemeClr val="dk1"/>
                </a:solidFill>
                <a:latin typeface="Simplified Arabic"/>
                <a:ea typeface="Simplified Arabic"/>
                <a:cs typeface="Simplified Arabic"/>
                <a:sym typeface="Simplified Arabic"/>
              </a:rPr>
              <a:t>هي الخطوة التالية في كتابة الرسالة الاتصالية، ويشير لفظ نسق الرسالة إلى الاستخدامات الخاصة بدلالات الألفاظ، وقواعد اللغة، بينما يشير تنظيم الرسالة إلى أسلوب تقديم الأفكار والمعاني للقارئ ويرتبط كلا الجانبين بالتحديد المسبق لما تحتاجه الوسيلة الإعلامية المستخدمة، فعند الكتابة لمجلة الشركة فإن اختيارك سيكون محدد عادة في الأخبار، أو القصص الخبرية، وإذا كنت تكتب بياناً صحفياً فإن نسق الرسالة يقوم على المعلومات الخبرية المباشرة، بينما في حالة الكتابة لمحطة إذاعية ستكون الرسالة في شكل نص حواري مكتوب </a:t>
            </a:r>
            <a:r>
              <a:rPr lang="en-US" sz="2800" dirty="0">
                <a:solidFill>
                  <a:schemeClr val="dk1"/>
                </a:solidFill>
                <a:latin typeface="Simplified Arabic"/>
                <a:ea typeface="Simplified Arabic"/>
                <a:cs typeface="Simplified Arabic"/>
                <a:sym typeface="Simplified Arabic"/>
              </a:rPr>
              <a:t>Script.</a:t>
            </a:r>
            <a:endParaRPr sz="28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CFAF47F1-98E9-7999-1BD0-F1A6B6ABCEFE}"/>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8144936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326905" y="3276363"/>
            <a:ext cx="8417320" cy="61923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 الرسائل الإعلامیة</a:t>
            </a:r>
            <a:endParaRPr sz="3200" b="1"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04456461-03B4-49A3-285F-6CF45438137B}"/>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23513828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تعتمد كتابة الرسالة ذات الهدف الإعلامي على قاعدتين أساسيتين هما: </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معلومات جديدة وكاملة عن الموضوع.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الموضوعية والتوازن في عرض الموضوع.</a:t>
            </a:r>
            <a:endParaRPr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614DDA93-548B-AEC8-49FC-F792C4223FFC}"/>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23896453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319458"/>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2800" dirty="0">
                <a:solidFill>
                  <a:schemeClr val="dk1"/>
                </a:solidFill>
                <a:latin typeface="Simplified Arabic"/>
                <a:ea typeface="Simplified Arabic"/>
                <a:cs typeface="Simplified Arabic"/>
                <a:sym typeface="Simplified Arabic"/>
              </a:rPr>
              <a:t>لأن هدفها الأساسي هو رفع مستوى المعرفة أو الفهم لدى الجمهور المستهدف بالمو ضوع من خلال الإخبار والإعلام القائم على التوازن، وعدم التحيز في عرض الموضوع. </a:t>
            </a:r>
          </a:p>
          <a:p>
            <a:pPr marR="0" lvl="0" algn="just" rtl="1">
              <a:lnSpc>
                <a:spcPct val="107000"/>
              </a:lnSpc>
              <a:spcBef>
                <a:spcPts val="0"/>
              </a:spcBef>
              <a:spcAft>
                <a:spcPts val="0"/>
              </a:spcAft>
              <a:buClr>
                <a:schemeClr val="dk1"/>
              </a:buClr>
              <a:buSzPts val="3200"/>
            </a:pPr>
            <a:endParaRPr lang="ar-EG" sz="28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2800" dirty="0">
                <a:solidFill>
                  <a:schemeClr val="dk1"/>
                </a:solidFill>
                <a:latin typeface="Simplified Arabic"/>
                <a:ea typeface="Simplified Arabic"/>
                <a:cs typeface="Simplified Arabic"/>
                <a:sym typeface="Simplified Arabic"/>
              </a:rPr>
              <a:t>ولا يجب على الكاتب أن يعبر عن وجهة نظره، وإنما يجب عليه الاقتصار على ذكر الحقائق فقط لجعل القراء يدركون أشياء لم يعرفونها من قبل، أو لم تكن لديهم صورة كاملة عنها. </a:t>
            </a:r>
            <a:endParaRPr sz="28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3CC966C6-525C-7A59-AD14-514E42590075}"/>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11568552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الرسائل الإقناعیة: تعتمد كتابة الرسالة ذات الهدف الإقناعي على عدة قواعد هي: </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فهم عميق من الكاتب للموضوع.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 معرفة خصائص الجمهور المتلقي.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معرفة اتجاهات الجمهور المتلقي واحتياجاته من الكاتب. </a:t>
            </a:r>
            <a:endParaRPr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CCFC1A08-6E86-284B-BA8A-FAB5F0B8C2EB}"/>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15749129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319458"/>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2800" dirty="0">
                <a:solidFill>
                  <a:schemeClr val="dk1"/>
                </a:solidFill>
                <a:latin typeface="Simplified Arabic"/>
                <a:ea typeface="Simplified Arabic"/>
                <a:cs typeface="Simplified Arabic"/>
                <a:sym typeface="Simplified Arabic"/>
              </a:rPr>
              <a:t>عندما تكتب رسالة تستهدف تغيير اتجاهات الجمهور نحو موضوع ما اتبع الخطوات التالية: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اجعل جمهورك يعتقد أنك تتعامل مع الموضوع بعقل مفتوح وبموضوعية.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حدد الآراء المعارضة بشكل محايد وموضوعي.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28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حدد موقفك من وجهة النظر المعارضة، ولماذا تعتقد عدم صحتها؟ </a:t>
            </a: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10ED8D60-90A9-6430-1DB4-9F836E428E71}"/>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38748964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1936387"/>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دعم موقفك، وقدم للقارئ تفاصيل الموضوع من وجهة نظرك مستخدماً المنطق، ومع ذلك لا تتجنب العاطفة، وإنما حاول أن تحقق التوازن بين استخدام المنطق والعاطفة معا.</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28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F3CFE24A-F0CF-342C-0409-E536614097FE}"/>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33325734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955844" y="3377481"/>
            <a:ext cx="8417320" cy="61923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مداخل الرسالة الإقناعیة</a:t>
            </a:r>
            <a:endParaRPr sz="3200" b="1"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E64D8308-B5F0-1588-4389-3E9C5E27E1AF}"/>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24672092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887340" y="2310878"/>
            <a:ext cx="8417320" cy="2726988"/>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استمالات التھدید أو التخویف: </a:t>
            </a:r>
          </a:p>
          <a:p>
            <a:pPr marR="0" lvl="0" algn="just" rtl="1">
              <a:lnSpc>
                <a:spcPct val="107000"/>
              </a:lnSpc>
              <a:spcBef>
                <a:spcPts val="0"/>
              </a:spcBef>
              <a:spcAft>
                <a:spcPts val="0"/>
              </a:spcAft>
              <a:buClr>
                <a:schemeClr val="dk1"/>
              </a:buClr>
              <a:buSzPts val="3200"/>
            </a:pPr>
            <a:endParaRPr lang="ar-EG" sz="3200" b="1"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من بين المداخل المختلفة للإقناع محاولة تغيير مواقف الفرد بإثارة حاجاته، أو دوافعه، أو اتجاهاته، وتعتبر من الاستمالات الشائعة في تخطيط الرسائل الإقناعية في مجال الإعلام أو الإعلان.</a:t>
            </a:r>
            <a:endParaRPr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A0CB3C5E-5E84-9B3D-DD19-6C6CB243194F}"/>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13982602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887340" y="2206850"/>
            <a:ext cx="8417320"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 استخدام الأدلة والشواھد: </a:t>
            </a:r>
          </a:p>
          <a:p>
            <a:pPr marR="0" lvl="0" algn="just" rtl="1">
              <a:lnSpc>
                <a:spcPct val="107000"/>
              </a:lnSpc>
              <a:spcBef>
                <a:spcPts val="0"/>
              </a:spcBef>
              <a:spcAft>
                <a:spcPts val="0"/>
              </a:spcAft>
              <a:buClr>
                <a:schemeClr val="dk1"/>
              </a:buClr>
              <a:buSzPts val="3200"/>
            </a:pPr>
            <a:endParaRPr lang="ar-EG" sz="3200" b="1"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تستند الرسائل المنطقية إلى وجود معلومات وبيانات تمثل أدلة وشو اهد وقرائن تدعم الأفكار والاتجاهات في موضوع الرسالة، ويضفي استخدام الأدلة الشرعية، على موضوع الرسالة وبالتالي يزيد من القدرة على الإقناع. </a:t>
            </a:r>
            <a:endParaRPr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1A1760A9-FD65-5A84-DB1F-ACBA772A752D}"/>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59610401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887340" y="2268631"/>
            <a:ext cx="8417320"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عرض جانب واحد أو جانبي الموضوع: </a:t>
            </a:r>
          </a:p>
          <a:p>
            <a:pPr marR="0" lvl="0" algn="just" rtl="1">
              <a:lnSpc>
                <a:spcPct val="107000"/>
              </a:lnSpc>
              <a:spcBef>
                <a:spcPts val="0"/>
              </a:spcBef>
              <a:spcAft>
                <a:spcPts val="0"/>
              </a:spcAft>
              <a:buClr>
                <a:schemeClr val="dk1"/>
              </a:buClr>
              <a:buSzPts val="3200"/>
            </a:pPr>
            <a:endParaRPr lang="ar-EG" sz="3200" b="1"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المقصود بجانب واحد هو الجانب المؤيد، وعرض الجانبين يعني تقديم كل من الجانب المؤيد والمعارض، وفي الحالة الأخيرة يترك للمتلقي اتخاذ الرأي أو الاتجاه الذي يتفق وتقييمه للجانبين أو الحجج أو الأدلة المؤيدة لكل منهما. </a:t>
            </a:r>
            <a:endParaRPr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7345AB4C-CCE8-0F3C-157C-9FCF5F7CF614}"/>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16786467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2990265"/>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تنظیم الرسالة الإقناعیة: </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2800" dirty="0">
                <a:solidFill>
                  <a:schemeClr val="dk1"/>
                </a:solidFill>
                <a:latin typeface="Simplified Arabic"/>
                <a:ea typeface="Simplified Arabic"/>
                <a:cs typeface="Simplified Arabic"/>
                <a:sym typeface="Simplified Arabic"/>
              </a:rPr>
              <a:t>لا يقف بناء الرسالة الإقناعية عند حدود اختيار الرموز والمعاني فقط، ولكن التنظيم ترتفع أهميته في زيادة فاعلية الرسالة، فالرسالة التي تنحرف قليلاً في تنظيمها يمكن أن يقل تأثرها في تحقيق هدف تغيير الاتجاهات، وحتى الأخطاء النحوية يمكن أن تؤثر في الاتجاه نحو الرسالة نفسها</a:t>
            </a:r>
            <a:endParaRPr sz="28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21CB6AA3-5D4B-92A6-E4FF-F394C2061917}"/>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13502594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451289"/>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لغة الرسالة وأسلوبھا: </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2800" dirty="0">
                <a:solidFill>
                  <a:schemeClr val="dk1"/>
                </a:solidFill>
                <a:latin typeface="Simplified Arabic"/>
                <a:ea typeface="Simplified Arabic"/>
                <a:cs typeface="Simplified Arabic"/>
                <a:sym typeface="Simplified Arabic"/>
              </a:rPr>
              <a:t>هناك توصيات عديدة بضرورة اختيار الرموز اللغوية الواضحة والمفهومة والمألوفة، والبعد عن الألفاظ أو الرموز المهجورة، مع مراعاة خصائص الجمهور فيما يتعلق باستخدام قواعد النحو والصرف والأساليب البلاغيةـ، وهذا كله يؤثر بالتالي في مستوى يسر القراءة </a:t>
            </a:r>
            <a:r>
              <a:rPr lang="en-US" sz="2800" dirty="0">
                <a:solidFill>
                  <a:schemeClr val="dk1"/>
                </a:solidFill>
                <a:latin typeface="Simplified Arabic"/>
                <a:ea typeface="Simplified Arabic"/>
                <a:cs typeface="Simplified Arabic"/>
                <a:sym typeface="Simplified Arabic"/>
              </a:rPr>
              <a:t>Readability </a:t>
            </a:r>
            <a:r>
              <a:rPr lang="ar-EG" sz="2800" dirty="0">
                <a:solidFill>
                  <a:schemeClr val="dk1"/>
                </a:solidFill>
                <a:latin typeface="Simplified Arabic"/>
                <a:ea typeface="Simplified Arabic"/>
                <a:cs typeface="Simplified Arabic"/>
                <a:sym typeface="Simplified Arabic"/>
              </a:rPr>
              <a:t>وسهولة العرض إلى وسائل الإعلام. </a:t>
            </a:r>
            <a:endParaRPr sz="28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82E63B48-57A7-4268-8266-28D3259C8A75}"/>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1118346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20958" y="3377481"/>
            <a:ext cx="8417320" cy="61923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 أسالیب الكتابة للعلاقات العامة</a:t>
            </a:r>
            <a:endParaRPr sz="3200" b="1"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B09FD1B3-CCBB-355C-1AAA-757F89B16821}"/>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4868277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2858434"/>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2800" dirty="0">
                <a:solidFill>
                  <a:schemeClr val="dk1"/>
                </a:solidFill>
                <a:latin typeface="Simplified Arabic"/>
                <a:ea typeface="Simplified Arabic"/>
                <a:cs typeface="Simplified Arabic"/>
                <a:sym typeface="Simplified Arabic"/>
              </a:rPr>
              <a:t>هناك عدة أساليب للكتابة للعلاقات العامة كل منها يصلح للاستخدام في وسيلة محددة، وفي موقف محدد، وهذا يعني أن هذه الأساليب يمكن استخدامها موقفياً أي حسب المناسبة أو الموقف المطروح.</a:t>
            </a:r>
          </a:p>
          <a:p>
            <a:pPr marR="0" lvl="0" algn="just" rtl="1">
              <a:lnSpc>
                <a:spcPct val="107000"/>
              </a:lnSpc>
              <a:spcBef>
                <a:spcPts val="0"/>
              </a:spcBef>
              <a:spcAft>
                <a:spcPts val="0"/>
              </a:spcAft>
              <a:buClr>
                <a:schemeClr val="dk1"/>
              </a:buClr>
              <a:buSzPts val="3200"/>
            </a:pPr>
            <a:endParaRPr lang="ar-EG" sz="28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b="1" dirty="0">
                <a:solidFill>
                  <a:schemeClr val="dk1"/>
                </a:solidFill>
                <a:latin typeface="Simplified Arabic"/>
                <a:ea typeface="Simplified Arabic"/>
                <a:cs typeface="Simplified Arabic"/>
                <a:sym typeface="Simplified Arabic"/>
              </a:rPr>
              <a:t>الأسلوب الإخباري المباشر</a:t>
            </a:r>
            <a:r>
              <a:rPr lang="ar-EG" sz="2800" dirty="0">
                <a:solidFill>
                  <a:schemeClr val="dk1"/>
                </a:solidFill>
                <a:latin typeface="Simplified Arabic"/>
                <a:ea typeface="Simplified Arabic"/>
                <a:cs typeface="Simplified Arabic"/>
                <a:sym typeface="Simplified Arabic"/>
              </a:rPr>
              <a:t>: يستخدم غالباً في الأخبار والبيانات الصحفية المرسلة لوسائل الإعلام المطبوعة والمسموعة والمرئية. </a:t>
            </a:r>
            <a:endParaRPr sz="28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61DBA60B-1E44-106B-3012-696A97A15CD8}"/>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168596674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482"/>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b="1" dirty="0">
                <a:solidFill>
                  <a:schemeClr val="dk1"/>
                </a:solidFill>
                <a:latin typeface="Simplified Arabic"/>
                <a:ea typeface="Simplified Arabic"/>
                <a:cs typeface="Simplified Arabic"/>
                <a:sym typeface="Simplified Arabic"/>
              </a:rPr>
              <a:t>الأسلوب القانوني</a:t>
            </a:r>
            <a:r>
              <a:rPr lang="ar-EG" sz="2800" dirty="0">
                <a:solidFill>
                  <a:schemeClr val="dk1"/>
                </a:solidFill>
                <a:latin typeface="Simplified Arabic"/>
                <a:ea typeface="Simplified Arabic"/>
                <a:cs typeface="Simplified Arabic"/>
                <a:sym typeface="Simplified Arabic"/>
              </a:rPr>
              <a:t>: يقوم على الحذر في استخدام الألفاظ في نص الرسالة، ويستخدم غالباً في الرد على الانتقادات الموجهة للمنظمة أثناء الأزمات سواء في شكل إعلاني مدفوع الأجر أو نشرات إخبارية مدفوعة أو بيانات صحفية.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b="1" dirty="0">
                <a:solidFill>
                  <a:schemeClr val="dk1"/>
                </a:solidFill>
                <a:latin typeface="Simplified Arabic"/>
                <a:ea typeface="Simplified Arabic"/>
                <a:cs typeface="Simplified Arabic"/>
                <a:sym typeface="Simplified Arabic"/>
              </a:rPr>
              <a:t>الأسلوب المألوف أو الشائع</a:t>
            </a:r>
            <a:r>
              <a:rPr lang="ar-EG" sz="2800" dirty="0">
                <a:solidFill>
                  <a:schemeClr val="dk1"/>
                </a:solidFill>
                <a:latin typeface="Simplified Arabic"/>
                <a:ea typeface="Simplified Arabic"/>
                <a:cs typeface="Simplified Arabic"/>
                <a:sym typeface="Simplified Arabic"/>
              </a:rPr>
              <a:t>: يستخدم في الخطابات والنشرات الداخلية الموجهة للعاملين في المستويات الإدارية المختلفة.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b="1" dirty="0">
                <a:solidFill>
                  <a:schemeClr val="dk1"/>
                </a:solidFill>
                <a:latin typeface="Simplified Arabic"/>
                <a:ea typeface="Simplified Arabic"/>
                <a:cs typeface="Simplified Arabic"/>
                <a:sym typeface="Simplified Arabic"/>
              </a:rPr>
              <a:t>أسلوب العمل</a:t>
            </a:r>
            <a:r>
              <a:rPr lang="ar-EG" sz="2800" dirty="0">
                <a:solidFill>
                  <a:schemeClr val="dk1"/>
                </a:solidFill>
                <a:latin typeface="Simplified Arabic"/>
                <a:ea typeface="Simplified Arabic"/>
                <a:cs typeface="Simplified Arabic"/>
                <a:sym typeface="Simplified Arabic"/>
              </a:rPr>
              <a:t>: يستخدم في كتابة التقارير ومحاضر الجلسات، ومذكرات العمل ويتميز بالرسمية واستخدام قالب محدد من حيث الشكل .</a:t>
            </a:r>
            <a:endParaRPr sz="28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3F51BAE9-1735-91F8-0EA3-C642135EB24A}"/>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62745866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 y="3298870"/>
            <a:ext cx="8417320" cy="61923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القوالب الفنیة للكتابة للعلاقات العامة</a:t>
            </a:r>
            <a:endParaRPr sz="3200" b="1"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6D32CE9F-655D-3AE2-E00B-F095F1AD5838}"/>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5123343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48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2800" dirty="0">
                <a:solidFill>
                  <a:schemeClr val="dk1"/>
                </a:solidFill>
                <a:latin typeface="Simplified Arabic"/>
                <a:ea typeface="Simplified Arabic"/>
                <a:cs typeface="Simplified Arabic"/>
                <a:sym typeface="Simplified Arabic"/>
              </a:rPr>
              <a:t>للكتابة في مجال العلاقات العامة قوالب وأشكال عدة، يجب على محرر العلاقات العامة اكتساب مهارة استخدامها، وهذا يتطلب مزيجاً من البحث والفهم والخبرة القائمة على التدريب والممارسة.</a:t>
            </a:r>
          </a:p>
          <a:p>
            <a:pPr marR="0" lvl="0" algn="just" rtl="1">
              <a:lnSpc>
                <a:spcPct val="107000"/>
              </a:lnSpc>
              <a:spcBef>
                <a:spcPts val="0"/>
              </a:spcBef>
              <a:spcAft>
                <a:spcPts val="0"/>
              </a:spcAft>
              <a:buClr>
                <a:schemeClr val="dk1"/>
              </a:buClr>
              <a:buSzPts val="3200"/>
            </a:pPr>
            <a:endParaRPr lang="ar-EG" sz="28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المقالات التحريرية</a:t>
            </a:r>
            <a:r>
              <a:rPr lang="ar-EG" sz="2800" dirty="0">
                <a:solidFill>
                  <a:schemeClr val="dk1"/>
                </a:solidFill>
                <a:latin typeface="Simplified Arabic"/>
                <a:ea typeface="Simplified Arabic"/>
                <a:cs typeface="Simplified Arabic"/>
                <a:sym typeface="Simplified Arabic"/>
              </a:rPr>
              <a:t>: هي رسائل إخبارية توجه عادة لفئة معينة من جماهير المنظمة مثل: نشرات العاملين، نشرات العملاء أو المستهلكين، هذه المقالات باستثناء العمالية منها تخضع لنفس القواعد الخاصة بأية مادة صحفية مدفوعة الأجر.</a:t>
            </a:r>
            <a:endParaRPr sz="28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3B9AB594-BA88-A53E-F080-2832AA0E37FD}"/>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257968074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48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التقارير السنوية</a:t>
            </a:r>
            <a:r>
              <a:rPr lang="ar-EG" sz="2800" dirty="0">
                <a:solidFill>
                  <a:schemeClr val="dk1"/>
                </a:solidFill>
                <a:latin typeface="Simplified Arabic"/>
                <a:ea typeface="Simplified Arabic"/>
                <a:cs typeface="Simplified Arabic"/>
                <a:sym typeface="Simplified Arabic"/>
              </a:rPr>
              <a:t>: هي واحدة من أكثر مطبوعات المنظمات استخداماً في تقديم معلومات عن الموقف المالي للمنظمة، وأداة لتدعيم صورتها الذهنية بين جماهيرها بما تنشره عن أعمالها في خدمة المجتمع.</a:t>
            </a:r>
          </a:p>
          <a:p>
            <a:pPr marR="0" lvl="0" algn="just" rtl="1">
              <a:lnSpc>
                <a:spcPct val="107000"/>
              </a:lnSpc>
              <a:spcBef>
                <a:spcPts val="0"/>
              </a:spcBef>
              <a:spcAft>
                <a:spcPts val="0"/>
              </a:spcAft>
              <a:buClr>
                <a:schemeClr val="dk1"/>
              </a:buClr>
              <a:buSzPts val="3200"/>
            </a:pPr>
            <a:endParaRPr lang="ar-EG" sz="28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البيانات الإخبارية</a:t>
            </a:r>
            <a:r>
              <a:rPr lang="ar-EG" sz="2800" dirty="0">
                <a:solidFill>
                  <a:schemeClr val="dk1"/>
                </a:solidFill>
                <a:latin typeface="Simplified Arabic"/>
                <a:ea typeface="Simplified Arabic"/>
                <a:cs typeface="Simplified Arabic"/>
                <a:sym typeface="Simplified Arabic"/>
              </a:rPr>
              <a:t>: سواء البيانات أو المذاعة تستخدم لنشر المعلومات الخاصة بالمنظمة وأعمالها وسياساتها، وترسل لكل وسائل الإعلام المتاحة سواء الصحف أو المحطات الإذاعية أو التلفزيونية وتختار منها تلك الوسائل ما ينشر بشكل غير مدفوع الأجر.</a:t>
            </a:r>
            <a:endParaRPr sz="28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9010CC49-5535-7E3D-E978-CF96E7EDBA9A}"/>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44651332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48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إعلانات العلاقات العامة</a:t>
            </a:r>
            <a:r>
              <a:rPr lang="ar-EG" sz="2800" dirty="0">
                <a:solidFill>
                  <a:schemeClr val="dk1"/>
                </a:solidFill>
                <a:latin typeface="Simplified Arabic"/>
                <a:ea typeface="Simplified Arabic"/>
                <a:cs typeface="Simplified Arabic"/>
                <a:sym typeface="Simplified Arabic"/>
              </a:rPr>
              <a:t>: رسائل اتصالية تنقل عبر وسائل الإعلام الجماهيرية، مدفوعة الثمن، وتمثل جهد غير شخصي تقوم به المنظمات لتقديم معلومات تخص صورة المؤسسة ككل لدى الجماهير المتعاملة معها، أو الجمهور العام.</a:t>
            </a:r>
          </a:p>
          <a:p>
            <a:pPr marR="0" lvl="0" algn="just" rtl="1">
              <a:lnSpc>
                <a:spcPct val="107000"/>
              </a:lnSpc>
              <a:spcBef>
                <a:spcPts val="0"/>
              </a:spcBef>
              <a:spcAft>
                <a:spcPts val="0"/>
              </a:spcAft>
              <a:buClr>
                <a:schemeClr val="dk1"/>
              </a:buClr>
              <a:buSzPts val="3200"/>
            </a:pPr>
            <a:endParaRPr lang="ar-EG" sz="28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دليل المنظمة الوثائقي</a:t>
            </a:r>
            <a:r>
              <a:rPr lang="ar-EG" sz="2800" dirty="0">
                <a:solidFill>
                  <a:schemeClr val="dk1"/>
                </a:solidFill>
                <a:latin typeface="Simplified Arabic"/>
                <a:ea typeface="Simplified Arabic"/>
                <a:cs typeface="Simplified Arabic"/>
                <a:sym typeface="Simplified Arabic"/>
              </a:rPr>
              <a:t>: مطبوع يتضمن معلومات أساسية عن المنظمة، ويمكن للكتاب والصحفيين الاستفادة منه في الحصول على معلومات تساهم في تناولهم للمنظمة في المؤتمرات.</a:t>
            </a:r>
            <a:endParaRPr sz="28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C94A9D3C-C039-05CC-04E9-2CB6148498A7}"/>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233338874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48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الكلمات الخطابية والعروض</a:t>
            </a:r>
            <a:r>
              <a:rPr lang="ar-EG" sz="2800" dirty="0">
                <a:solidFill>
                  <a:schemeClr val="dk1"/>
                </a:solidFill>
                <a:latin typeface="Simplified Arabic"/>
                <a:ea typeface="Simplified Arabic"/>
                <a:cs typeface="Simplified Arabic"/>
                <a:sym typeface="Simplified Arabic"/>
              </a:rPr>
              <a:t>: هي البطاقات التلخيصية لمضمون الرسائل الاتصالية التي يتم الاستعانة بمحرر العلاقات العامة لإعدادها للقيادات والشخصيات البارزة في المنظمة للاستعانة بها عند إلقاء الكلمات الخطابية في المناسبات والاحتفالات المختلفة.</a:t>
            </a:r>
          </a:p>
          <a:p>
            <a:pPr marR="0" lvl="0" algn="just" rtl="1">
              <a:lnSpc>
                <a:spcPct val="107000"/>
              </a:lnSpc>
              <a:spcBef>
                <a:spcPts val="0"/>
              </a:spcBef>
              <a:spcAft>
                <a:spcPts val="0"/>
              </a:spcAft>
              <a:buClr>
                <a:schemeClr val="dk1"/>
              </a:buClr>
              <a:buSzPts val="3200"/>
            </a:pPr>
            <a:endParaRPr lang="ar-EG" sz="28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مطبوعات أخرى متنوعة</a:t>
            </a:r>
            <a:r>
              <a:rPr lang="ar-EG" sz="2800" dirty="0">
                <a:solidFill>
                  <a:schemeClr val="dk1"/>
                </a:solidFill>
                <a:latin typeface="Simplified Arabic"/>
                <a:ea typeface="Simplified Arabic"/>
                <a:cs typeface="Simplified Arabic"/>
                <a:sym typeface="Simplified Arabic"/>
              </a:rPr>
              <a:t>: تشمل أشكال متعددة من المطبوعات مثل: رسالة / رؤية المنظمة ، المطويات، الكتيبات، النشرات الإعلانية، المختصرة، الملصقات.</a:t>
            </a:r>
            <a:endParaRPr sz="28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0283A920-1B5D-87AF-4D1E-5ED5CD8D6008}"/>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272158617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637792" y="3298870"/>
            <a:ext cx="8417320" cy="61923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أنواع البيانات الإخبارية </a:t>
            </a:r>
            <a:endParaRPr sz="3200" b="1"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0D549D08-B03C-9E00-8176-D9C83BBFFE27}"/>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417074222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319458"/>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البيانات الإخبارية الدفاعية</a:t>
            </a:r>
            <a:r>
              <a:rPr lang="ar-EG" sz="2800" dirty="0">
                <a:solidFill>
                  <a:schemeClr val="dk1"/>
                </a:solidFill>
                <a:latin typeface="Simplified Arabic"/>
                <a:ea typeface="Simplified Arabic"/>
                <a:cs typeface="Simplified Arabic"/>
                <a:sym typeface="Simplified Arabic"/>
              </a:rPr>
              <a:t>: تستخدم عندما يحدث أو يقال شيء ربما يؤدي إلى إلحاق الضرر بالمؤسسة ومصالحها، مثال: اتهام مصنع ما بوجود ظروف غير آمنة للعمل، أو اكتشاف إضافات في المنتجات الغذائية تسبب السرطان. </a:t>
            </a:r>
          </a:p>
          <a:p>
            <a:pPr marR="0" lvl="0" algn="just" rtl="1">
              <a:lnSpc>
                <a:spcPct val="107000"/>
              </a:lnSpc>
              <a:spcBef>
                <a:spcPts val="0"/>
              </a:spcBef>
              <a:spcAft>
                <a:spcPts val="0"/>
              </a:spcAft>
              <a:buClr>
                <a:schemeClr val="dk1"/>
              </a:buClr>
              <a:buSzPts val="3200"/>
            </a:pPr>
            <a:endParaRPr lang="ar-EG" sz="28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2800" dirty="0">
                <a:solidFill>
                  <a:schemeClr val="dk1"/>
                </a:solidFill>
                <a:latin typeface="Simplified Arabic"/>
                <a:ea typeface="Simplified Arabic"/>
                <a:cs typeface="Simplified Arabic"/>
                <a:sym typeface="Simplified Arabic"/>
              </a:rPr>
              <a:t>وهناك استخدام آخر للبيانات الدفاعية وهو التعليق على أشياء لا تضر المؤسسة ولكن لها تأثيراتها على أعمالها .</a:t>
            </a:r>
            <a:endParaRPr sz="28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B6617EA5-0B04-60D9-69F9-F5BF0970B168}"/>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115205460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48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بيانات الأخبار السيئة</a:t>
            </a:r>
            <a:r>
              <a:rPr lang="ar-EG" sz="2800" dirty="0">
                <a:solidFill>
                  <a:schemeClr val="dk1"/>
                </a:solidFill>
                <a:latin typeface="Simplified Arabic"/>
                <a:ea typeface="Simplified Arabic"/>
                <a:cs typeface="Simplified Arabic"/>
                <a:sym typeface="Simplified Arabic"/>
              </a:rPr>
              <a:t>: تدور حول تطورات سيئة، ولكن يجب الإعلان عنها للجمهور، حيث أن السكوت عليها يسبب مشكلة للجمهور، مثل: حادث تسرب نووي، تلوث بيئي ناتج عن أعمال المؤسسة، أو حادث به وفيات وإصابات للأفراد. </a:t>
            </a:r>
          </a:p>
          <a:p>
            <a:pPr marR="0" lvl="0" algn="just" rtl="1">
              <a:lnSpc>
                <a:spcPct val="107000"/>
              </a:lnSpc>
              <a:spcBef>
                <a:spcPts val="0"/>
              </a:spcBef>
              <a:spcAft>
                <a:spcPts val="0"/>
              </a:spcAft>
              <a:buClr>
                <a:schemeClr val="dk1"/>
              </a:buClr>
              <a:buSzPts val="3200"/>
            </a:pPr>
            <a:endParaRPr lang="ar-EG" sz="28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البيانات الإخبارية للإعلان عن شيء ما: </a:t>
            </a:r>
            <a:r>
              <a:rPr lang="ar-EG" sz="2800" dirty="0">
                <a:solidFill>
                  <a:schemeClr val="dk1"/>
                </a:solidFill>
                <a:latin typeface="Simplified Arabic"/>
                <a:ea typeface="Simplified Arabic"/>
                <a:cs typeface="Simplified Arabic"/>
                <a:sym typeface="Simplified Arabic"/>
              </a:rPr>
              <a:t>تستخدم للإشارة إلى الأحداث الشخصية في مؤسسة ما مثل:  التعيينات الترقيات، التغيرات الوظيفية، منتجات أو خدمات جديدة، تقارير مبيعات أو أرباح </a:t>
            </a:r>
            <a:endParaRPr sz="28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6CCEED71-B396-E634-F636-BC180CC34D0D}"/>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399615710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48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البيانات الإخبارية للإعلان عن حدث وقتي</a:t>
            </a:r>
            <a:r>
              <a:rPr lang="ar-EG" sz="2800" dirty="0">
                <a:solidFill>
                  <a:schemeClr val="dk1"/>
                </a:solidFill>
                <a:latin typeface="Simplified Arabic"/>
                <a:ea typeface="Simplified Arabic"/>
                <a:cs typeface="Simplified Arabic"/>
                <a:sym typeface="Simplified Arabic"/>
              </a:rPr>
              <a:t>: تستخدم للإعلان عن أحداث طارئة غير مخطط لها تقع في لحظتها، وتستحق الاستجابة له من المؤسسة، وهنا يستخدم البيان ليقص على الجمهور ماذا حدث؟ وما تأثيراته؟ وما تم لعلاج الموقف؟.</a:t>
            </a:r>
          </a:p>
          <a:p>
            <a:pPr marR="0" lvl="0" algn="just" rtl="1">
              <a:lnSpc>
                <a:spcPct val="107000"/>
              </a:lnSpc>
              <a:spcBef>
                <a:spcPts val="0"/>
              </a:spcBef>
              <a:spcAft>
                <a:spcPts val="0"/>
              </a:spcAft>
              <a:buClr>
                <a:schemeClr val="dk1"/>
              </a:buClr>
              <a:buSzPts val="3200"/>
            </a:pPr>
            <a:endParaRPr lang="ar-EG" sz="28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البيانات الإخبارية الحقائقية</a:t>
            </a:r>
            <a:r>
              <a:rPr lang="ar-EG" sz="2800" dirty="0">
                <a:solidFill>
                  <a:schemeClr val="dk1"/>
                </a:solidFill>
                <a:latin typeface="Simplified Arabic"/>
                <a:ea typeface="Simplified Arabic"/>
                <a:cs typeface="Simplified Arabic"/>
                <a:sym typeface="Simplified Arabic"/>
              </a:rPr>
              <a:t>: تهدف لكتابة الأخبار والحقائق الخاصة بالمنظمة، وتستخدم أسلوب تحرير صياغة الخبر الصحفي من خلال توفير المعلومات الخبرية عن موضوع ما (كيف؟ لماذا؟ متى؟ أين؟ من؟ ماذا؟ ).</a:t>
            </a:r>
            <a:endParaRPr sz="28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0C2CB43E-C248-5685-2F7D-E2A83F214A69}"/>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428931190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586580" y="3132274"/>
            <a:ext cx="8417320" cy="61923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الجوانب القانونیة للكتابة للعلاقات العامة</a:t>
            </a:r>
            <a:endParaRPr sz="3200" b="1"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07FA432F-688E-A0D1-D544-22F922D7E85C}"/>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24041614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48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القذف</a:t>
            </a:r>
            <a:r>
              <a:rPr lang="ar-EG" sz="2800" dirty="0">
                <a:solidFill>
                  <a:schemeClr val="dk1"/>
                </a:solidFill>
                <a:latin typeface="Simplified Arabic"/>
                <a:ea typeface="Simplified Arabic"/>
                <a:cs typeface="Simplified Arabic"/>
                <a:sym typeface="Simplified Arabic"/>
              </a:rPr>
              <a:t>: القذف هو أي اتصال يؤدي إلى ازدراء وتحقير شخص ما، أو السخرية منه أو التقليل من شأنه أو الحض على كراهيته. </a:t>
            </a:r>
          </a:p>
          <a:p>
            <a:pPr marR="0" lvl="0" algn="just" rtl="1">
              <a:lnSpc>
                <a:spcPct val="107000"/>
              </a:lnSpc>
              <a:spcBef>
                <a:spcPts val="0"/>
              </a:spcBef>
              <a:spcAft>
                <a:spcPts val="0"/>
              </a:spcAft>
              <a:buClr>
                <a:schemeClr val="dk1"/>
              </a:buClr>
              <a:buSzPts val="3200"/>
            </a:pPr>
            <a:endParaRPr lang="ar-EG" sz="28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انتھاك السریة</a:t>
            </a:r>
            <a:r>
              <a:rPr lang="ar-EG" sz="2800" dirty="0">
                <a:solidFill>
                  <a:schemeClr val="dk1"/>
                </a:solidFill>
                <a:latin typeface="Simplified Arabic"/>
                <a:ea typeface="Simplified Arabic"/>
                <a:cs typeface="Simplified Arabic"/>
                <a:sym typeface="Simplified Arabic"/>
              </a:rPr>
              <a:t>: يعني ذلك تعدي كتاب العلاقات العامة على سرية الآخرين مثل إفشاء معلومات شخصية عن أحد موظفي الشركة دون الحصول على موافقة مكتوبة منه بشكل مسبق، أو نشر صورته في مطبوعات ومجلات </a:t>
            </a:r>
          </a:p>
          <a:p>
            <a:pPr marR="0" lvl="0" algn="just" rtl="1">
              <a:lnSpc>
                <a:spcPct val="107000"/>
              </a:lnSpc>
              <a:spcBef>
                <a:spcPts val="0"/>
              </a:spcBef>
              <a:spcAft>
                <a:spcPts val="0"/>
              </a:spcAft>
              <a:buClr>
                <a:schemeClr val="dk1"/>
              </a:buClr>
              <a:buSzPts val="3200"/>
            </a:pPr>
            <a:r>
              <a:rPr lang="ar-EG" sz="2800" dirty="0">
                <a:solidFill>
                  <a:schemeClr val="dk1"/>
                </a:solidFill>
                <a:latin typeface="Simplified Arabic"/>
                <a:ea typeface="Simplified Arabic"/>
                <a:cs typeface="Simplified Arabic"/>
                <a:sym typeface="Simplified Arabic"/>
              </a:rPr>
              <a:t>الشركة بدون إذنه ، وكذلك إعلان رأي أو موقف شخصي لأحد موظفي الشركة دون أن يقدم موافقته على ذلك مسبقا.</a:t>
            </a:r>
            <a:endParaRPr sz="28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D9470C1B-8216-8848-1593-1C67D8C67D5B}"/>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123750220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2858434"/>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انتھاك حقوق التألیف والنشر</a:t>
            </a:r>
            <a:r>
              <a:rPr lang="ar-EG" sz="2800" dirty="0">
                <a:solidFill>
                  <a:schemeClr val="dk1"/>
                </a:solidFill>
                <a:latin typeface="Simplified Arabic"/>
                <a:ea typeface="Simplified Arabic"/>
                <a:cs typeface="Simplified Arabic"/>
                <a:sym typeface="Simplified Arabic"/>
              </a:rPr>
              <a:t>: يجب على ممارسي العلاقات العامة مراعاة عدم انتهاك حقوق التأليف والنشر الخاصة بآخرين أثناء عملهم.</a:t>
            </a:r>
          </a:p>
          <a:p>
            <a:pPr marR="0" lvl="0" algn="just" rtl="1">
              <a:lnSpc>
                <a:spcPct val="107000"/>
              </a:lnSpc>
              <a:spcBef>
                <a:spcPts val="0"/>
              </a:spcBef>
              <a:spcAft>
                <a:spcPts val="0"/>
              </a:spcAft>
              <a:buClr>
                <a:schemeClr val="dk1"/>
              </a:buClr>
              <a:buSzPts val="3200"/>
            </a:pPr>
            <a:endParaRPr lang="ar-EG" sz="28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انتھاك حقوق العلامة التجاریة</a:t>
            </a:r>
            <a:r>
              <a:rPr lang="ar-EG" sz="2800" dirty="0">
                <a:solidFill>
                  <a:schemeClr val="dk1"/>
                </a:solidFill>
                <a:latin typeface="Simplified Arabic"/>
                <a:ea typeface="Simplified Arabic"/>
                <a:cs typeface="Simplified Arabic"/>
                <a:sym typeface="Simplified Arabic"/>
              </a:rPr>
              <a:t>: يتم استخدام العلامات التجارية لإعطاء حماية لأسماء المنتجات، وكذلك لبعض الشعارات الخاصة بالشركة "</a:t>
            </a:r>
            <a:r>
              <a:rPr lang="en-US" sz="2800" dirty="0">
                <a:solidFill>
                  <a:schemeClr val="dk1"/>
                </a:solidFill>
                <a:latin typeface="Simplified Arabic"/>
                <a:ea typeface="Simplified Arabic"/>
                <a:cs typeface="Simplified Arabic"/>
                <a:sym typeface="Simplified Arabic"/>
              </a:rPr>
              <a:t>Slogans "</a:t>
            </a:r>
            <a:r>
              <a:rPr lang="ar-EG" sz="2800" dirty="0">
                <a:solidFill>
                  <a:schemeClr val="dk1"/>
                </a:solidFill>
                <a:latin typeface="Simplified Arabic"/>
                <a:ea typeface="Simplified Arabic"/>
                <a:cs typeface="Simplified Arabic"/>
                <a:sym typeface="Simplified Arabic"/>
              </a:rPr>
              <a:t>أو الرسوم الرمزية لها. </a:t>
            </a:r>
            <a:endParaRPr sz="28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38C77B7F-D8B1-7635-1B3F-F8282EDB270B}"/>
              </a:ext>
            </a:extLst>
          </p:cNvPr>
          <p:cNvPicPr>
            <a:picLocks noChangeAspect="1"/>
          </p:cNvPicPr>
          <p:nvPr/>
        </p:nvPicPr>
        <p:blipFill>
          <a:blip r:embed="rId5"/>
          <a:stretch>
            <a:fillRect/>
          </a:stretch>
        </p:blipFill>
        <p:spPr>
          <a:xfrm>
            <a:off x="516830" y="5953456"/>
            <a:ext cx="1494318" cy="853974"/>
          </a:xfrm>
          <a:prstGeom prst="rect">
            <a:avLst/>
          </a:prstGeom>
        </p:spPr>
      </p:pic>
    </p:spTree>
    <p:extLst>
      <p:ext uri="{BB962C8B-B14F-4D97-AF65-F5344CB8AC3E}">
        <p14:creationId xmlns:p14="http://schemas.microsoft.com/office/powerpoint/2010/main" val="327320458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648"/>
        <p:cNvGrpSpPr/>
        <p:nvPr/>
      </p:nvGrpSpPr>
      <p:grpSpPr>
        <a:xfrm>
          <a:off x="0" y="0"/>
          <a:ext cx="0" cy="0"/>
          <a:chOff x="0" y="0"/>
          <a:chExt cx="0" cy="0"/>
        </a:xfrm>
      </p:grpSpPr>
      <p:pic>
        <p:nvPicPr>
          <p:cNvPr id="649" name="Google Shape;649;p43"/>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650" name="Google Shape;650;p43"/>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51" name="Google Shape;651;p43"/>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5400" b="1">
                <a:solidFill>
                  <a:schemeClr val="lt1"/>
                </a:solidFill>
                <a:latin typeface="Tajawal Medium"/>
                <a:ea typeface="Tajawal Medium"/>
                <a:cs typeface="Tajawal Medium"/>
                <a:sym typeface="Tajawal Medium"/>
              </a:rPr>
              <a:t>Thank You</a:t>
            </a:r>
            <a:endParaRPr/>
          </a:p>
        </p:txBody>
      </p:sp>
      <p:pic>
        <p:nvPicPr>
          <p:cNvPr id="652" name="Google Shape;652;p43"/>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653" name="Google Shape;653;p43"/>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pic>
        <p:nvPicPr>
          <p:cNvPr id="654" name="Google Shape;654;p43"/>
          <p:cNvPicPr preferRelativeResize="0"/>
          <p:nvPr/>
        </p:nvPicPr>
        <p:blipFill rotWithShape="1">
          <a:blip r:embed="rId5">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F9CE19A6-5910-51CE-3874-64BB2CA60439}"/>
              </a:ext>
            </a:extLst>
          </p:cNvPr>
          <p:cNvPicPr>
            <a:picLocks noChangeAspect="1"/>
          </p:cNvPicPr>
          <p:nvPr/>
        </p:nvPicPr>
        <p:blipFill>
          <a:blip r:embed="rId6"/>
          <a:stretch>
            <a:fillRect/>
          </a:stretch>
        </p:blipFill>
        <p:spPr>
          <a:xfrm>
            <a:off x="390530" y="329697"/>
            <a:ext cx="1898248" cy="1084812"/>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692</TotalTime>
  <Words>2433</Words>
  <Application>Microsoft Office PowerPoint</Application>
  <PresentationFormat>Widescreen</PresentationFormat>
  <Paragraphs>280</Paragraphs>
  <Slides>54</Slides>
  <Notes>54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54</vt:i4>
      </vt:variant>
    </vt:vector>
  </HeadingPairs>
  <TitlesOfParts>
    <vt:vector size="59" baseType="lpstr">
      <vt:lpstr>Calibri</vt:lpstr>
      <vt:lpstr>Arial</vt:lpstr>
      <vt:lpstr>Tajawal Medium</vt:lpstr>
      <vt:lpstr>Simplified Arabic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abdelfttah nabil</cp:lastModifiedBy>
  <cp:revision>18</cp:revision>
  <dcterms:created xsi:type="dcterms:W3CDTF">2023-04-29T09:08:23Z</dcterms:created>
  <dcterms:modified xsi:type="dcterms:W3CDTF">2024-05-16T12:50:22Z</dcterms:modified>
</cp:coreProperties>
</file>