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svg" ContentType="image/svg"/>
  <Override PartName="/customXml/item1.xml" ContentType="application/xml"/>
  <Override PartName="/customXml/item2.xml" ContentType="application/xml"/>
  <Override PartName="/customXml/item3.xml" ContentType="application/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4"/>
  </p:sldMasterIdLst>
  <p:notesMasterIdLst>
    <p:notesMasterId r:id="rId5"/>
  </p:notesMasterIdLst>
  <p:sldIdLst>
    <p:sldId id="480" r:id="rId6"/>
    <p:sldId id="303" r:id="rId7"/>
    <p:sldId id="271" r:id="rId8"/>
    <p:sldId id="313" r:id="rId9"/>
    <p:sldId id="276" r:id="rId10"/>
    <p:sldId id="306" r:id="rId11"/>
    <p:sldId id="349" r:id="rId12"/>
  </p:sldIdLst>
  <p:sldSz cx="12192000" cy="68580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B86B140-E6A7-4441-A158-6CDD035AF6C9}">
          <p14:sldIdLst>
            <p14:sldId id="480"/>
            <p14:sldId id="303"/>
            <p14:sldId id="271"/>
            <p14:sldId id="313"/>
            <p14:sldId id="276"/>
            <p14:sldId id="306"/>
            <p14:sldId id="349"/>
          </p14:sldIdLst>
        </p14:section>
        <p14:section name="Untitled Section" id="{5721B068-6DD7-4F82-B714-849D0F46D9C2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648" y="1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ustomXml" Target="../customXml/item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microsoft.com/office/2015/10/relationships/revisionInfo" Target="revisionInfo.xml" /><Relationship Id="rId18" Type="http://schemas.openxmlformats.org/officeDocument/2006/relationships/tableStyles" Target="tableStyles.xml" /><Relationship Id="rId2" Type="http://schemas.openxmlformats.org/officeDocument/2006/relationships/customXml" Target="../customXml/item2.xml" /><Relationship Id="rId3" Type="http://schemas.openxmlformats.org/officeDocument/2006/relationships/customXml" Target="../customXml/item3.xml" /><Relationship Id="rId4" Type="http://schemas.openxmlformats.org/officeDocument/2006/relationships/slideMaster" Target="slideMasters/slideMaster1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3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7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image" Target="../media/image1.png" /><Relationship Id="rId9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8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jpeg" /><Relationship Id="rId3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8.jpeg" /><Relationship Id="rId4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Relationship Id="rId3" Type="http://schemas.openxmlformats.org/officeDocument/2006/relationships/image" Target="../media/image11.png" /><Relationship Id="rId4" Type="http://schemas.openxmlformats.org/officeDocument/2006/relationships/image" Target="../media/image12.svg" /><Relationship Id="rId5" Type="http://schemas.openxmlformats.org/officeDocument/2006/relationships/image" Target="../media/image1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41009" y="3229610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Prepared by the student Raghad Saleem Masoud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180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MKT761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Final Project Third Trimester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 b="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56290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b="1"/>
              <a:t>تأثير الذكاء الاصطناعي في التسويق الرقمي على رضا وولاء العملاء السعوديين</a:t>
            </a:r>
            <a:endParaRPr lang="en-US" sz="2400"/>
          </a:p>
          <a:p>
            <a:endParaRPr lang="en-US" sz="44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93211" y="4932907"/>
            <a:ext cx="31803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MKT761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Final Project Third Trimester </a:t>
            </a:r>
          </a:p>
          <a:p>
            <a:endParaRPr lang="en-US" sz="200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Raghad Saleem Masoud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3060" y="1049305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626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20000"/>
              </a:lnSpc>
            </a:pPr>
            <a:r>
              <a:rPr lang="ar-SA" sz="1400">
                <a:latin typeface="Alexandria" charset="0"/>
                <a:cs typeface="Alexandria" charset="0"/>
              </a:rPr>
              <a:t>تناولت الدراسة تأثير الذكاء الاصطناعي في التسويق الرقمي على رضا وولاء العملاء السعوديين.</a:t>
            </a:r>
          </a:p>
          <a:p>
            <a:pPr algn="r" rtl="1">
              <a:lnSpc>
                <a:spcPct val="120000"/>
              </a:lnSpc>
            </a:pPr>
            <a:r>
              <a:rPr lang="ar-SA" sz="1400">
                <a:latin typeface="Alexandria" charset="0"/>
                <a:cs typeface="Alexandria" charset="0"/>
              </a:rPr>
              <a:t>•برزت أهمية الذكاء الاصطناعي في تحسين تجربة العميل وتخصيص المحتوى التسويقي.</a:t>
            </a:r>
          </a:p>
          <a:p>
            <a:pPr algn="r" rtl="1">
              <a:lnSpc>
                <a:spcPct val="120000"/>
              </a:lnSpc>
            </a:pPr>
            <a:r>
              <a:rPr lang="ar-SA" sz="1400">
                <a:latin typeface="Alexandria" charset="0"/>
                <a:cs typeface="Alexandria" charset="0"/>
              </a:rPr>
              <a:t>•سعت الدراسة إلى قياس العلاقة بين استخدام تقنيات الذكاء الاصطناعي ومستوى رضا وولاء العملاء.</a:t>
            </a: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015217" y="1093210"/>
            <a:ext cx="2569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الإطار العام للدراسة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20324" y="167462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الإطار النظري والمعرفي </a:t>
            </a:r>
            <a:endParaRPr lang="en-US" sz="24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71580" y="2610432"/>
            <a:ext cx="8417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اعتمدت الدراسة على مفاهيم الذكاء الاصطناعي والتسويق الرقمي وسلوك المستهلك.</a:t>
            </a:r>
          </a:p>
          <a:p>
            <a:pPr algn="r" rtl="1"/>
            <a:endParaRPr lang="ar-SA" sz="1600">
              <a:latin typeface="Alexandria" charset="0"/>
              <a:cs typeface="Alexandria" charset="0"/>
            </a:endParaRPr>
          </a:p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•تم توضيح دور الإعلانات الرقمية والتوصيات الذكية في التأثير على قرارات العملاء.</a:t>
            </a:r>
          </a:p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•ركز الإطار النظري على العلاقة بين التخصيص الذكي وبناء الثقة والولاء</a:t>
            </a:r>
            <a:endParaRPr lang="en-US" sz="16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0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107133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rgbClr val="00AEEF"/>
                </a:solidFill>
                <a:latin typeface="Alexandria" charset="0"/>
                <a:cs typeface="Alexandria" charset="0"/>
              </a:rPr>
              <a:t>المنهجية والدراسة الميدانية</a:t>
            </a:r>
            <a:endParaRPr lang="en-US" sz="2800" b="1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2357" y="2895038"/>
            <a:ext cx="1054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•اتبعت الدراسة المنهج الوصفي التحليلي.</a:t>
            </a:r>
          </a:p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•تم جمع البيانات من خلال استبانة ميدانية.</a:t>
            </a:r>
          </a:p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•بلغ حجم العينة 115 عميلًا سعوديًا.</a:t>
            </a:r>
          </a:p>
          <a:p>
            <a:pPr algn="r" rtl="1"/>
            <a:r>
              <a:rPr lang="ar-SA" sz="1600">
                <a:latin typeface="Alexandria" charset="0"/>
                <a:cs typeface="Alexandria" charset="0"/>
              </a:rPr>
              <a:t>•استُخدمت الأساليب الإحصائية لتحليل البيانات واختبار الفرضيات.</a:t>
            </a:r>
            <a:endParaRPr lang="en-US" sz="1600">
              <a:latin typeface="Alexandria" charset="0"/>
              <a:cs typeface="Alexandria" charset="0"/>
            </a:endParaRPr>
          </a:p>
          <a:p>
            <a:pPr algn="r" rtl="1"/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"/>
          <p:cNvSpPr/>
          <p:nvPr/>
        </p:nvSpPr>
        <p:spPr>
          <a:xfrm>
            <a:off x="938620" y="1221719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2140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20000"/>
              </a:lnSpc>
            </a:pPr>
            <a:r>
              <a:rPr lang="ar-SA" sz="1600">
                <a:latin typeface="Alexandria" charset="0"/>
                <a:cs typeface="Alexandria" charset="0"/>
              </a:rPr>
              <a:t>أظهرت النتائج وجود تأثير إيجابي للذكاء الاصطناعي على رضا العملاء.</a:t>
            </a:r>
          </a:p>
          <a:p>
            <a:pPr algn="r" rtl="1">
              <a:lnSpc>
                <a:spcPct val="120000"/>
              </a:lnSpc>
            </a:pPr>
            <a:endParaRPr lang="ar-SA" sz="1600">
              <a:latin typeface="Alexandria" charset="0"/>
              <a:cs typeface="Alexandria" charset="0"/>
            </a:endParaRPr>
          </a:p>
          <a:p>
            <a:pPr algn="r" rtl="1">
              <a:lnSpc>
                <a:spcPct val="120000"/>
              </a:lnSpc>
            </a:pPr>
            <a:r>
              <a:rPr lang="ar-SA" sz="1600">
                <a:latin typeface="Alexandria" charset="0"/>
                <a:cs typeface="Alexandria" charset="0"/>
              </a:rPr>
              <a:t>•ساهمت تقنيات الذكاء الاصطناعي في تعزيز ولاء العملاء للعلامات التجارية.</a:t>
            </a:r>
          </a:p>
          <a:p>
            <a:pPr algn="r" rtl="1">
              <a:lnSpc>
                <a:spcPct val="120000"/>
              </a:lnSpc>
            </a:pPr>
            <a:r>
              <a:rPr lang="ar-SA" sz="1600">
                <a:latin typeface="Alexandria" charset="0"/>
                <a:cs typeface="Alexandria" charset="0"/>
              </a:rPr>
              <a:t>•أكدت الدراسة أهمية التخصيص وتحليل البيانات في تحسين التجربة التسويقية</a:t>
            </a:r>
            <a:endParaRPr lang="en-US" sz="16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592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SA" sz="1400" b="1">
                <a:latin typeface="Alexandria" charset="0"/>
                <a:cs typeface="Alexandria" charset="0"/>
              </a:rPr>
              <a:t>يمثل الذكاء الاصطناعي مستقبل التسويق الرقمي وأحد أهم مفاتيح بناء رضا وولاء العملاء.</a:t>
            </a:r>
            <a:endParaRPr lang="en-US" sz="1400" b="1"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62976" y="761344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النتائج والمناقشة </a:t>
            </a:r>
            <a:endParaRPr lang="en-US" sz="24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5A7883-AB27-99FC-2909-E8B91317DBF7}"/>
              </a:ext>
            </a:extLst>
          </p:cNvPr>
          <p:cNvSpPr txBox="1"/>
          <p:nvPr/>
        </p:nvSpPr>
        <p:spPr>
          <a:xfrm>
            <a:off x="1015126" y="106261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83BEE9-C9EE-B9B8-DC04-CA4AE42C6C02}"/>
              </a:ext>
            </a:extLst>
          </p:cNvPr>
          <p:cNvSpPr txBox="1"/>
          <p:nvPr/>
        </p:nvSpPr>
        <p:spPr>
          <a:xfrm>
            <a:off x="1791412" y="161211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8AD8245-5DAB-EB5D-84E0-4E423250F88D}"/>
              </a:ext>
            </a:extLst>
          </p:cNvPr>
          <p:cNvSpPr/>
          <p:nvPr/>
        </p:nvSpPr>
        <p:spPr>
          <a:xfrm>
            <a:off x="9406012" y="3891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ea typeface="Roboto Light" panose="02000000000000000000" pitchFamily="2" charset="0"/>
              </a:rPr>
              <a:t>Chapter</a:t>
            </a:r>
          </a:p>
          <a:p>
            <a:pPr algn="ctr"/>
            <a:r>
              <a:rPr lang="en-US" sz="4400">
                <a:ea typeface="Roboto Light" panose="02000000000000000000" pitchFamily="2" charset="0"/>
              </a:rPr>
              <a:t>04</a:t>
            </a:r>
          </a:p>
        </p:txBody>
      </p:sp>
    </p:spTree>
  </p:cSld>
  <p:clrMapOvr>
    <a:masterClrMapping/>
  </p:clrMapOvr>
  <p:transition spd="slow">
    <p:comb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شكراً لكم</a:t>
            </a:r>
            <a:endParaRPr lang="en-US" sz="48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Widescreen</PresentationFormat>
  <Paragraphs>38</Paragraphs>
  <Slides>7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baseType="lpstr" size="13">
      <vt:lpstr>Arial</vt:lpstr>
      <vt:lpstr>Calibri Light</vt:lpstr>
      <vt:lpstr>Calibri</vt:lpstr>
      <vt:lpstr>Alexandria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Presentation</dc:title>
  <dc:creator>start</dc:creator>
  <cp:lastModifiedBy>raghad massoud</cp:lastModifiedBy>
  <cp:revision>6</cp:revision>
  <dcterms:created xsi:type="dcterms:W3CDTF">2023-04-29T09:08:00Z</dcterms:created>
  <dcterms:modified xsi:type="dcterms:W3CDTF">2025-12-20T16:47:18Z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ContentTypeId">
    <vt:lpwstr>0x010100DC69378573D04C4981F1C0E645EFE562</vt:lpwstr>
  </property>
  <property fmtid="{D5CDD505-2E9C-101B-9397-08002B2CF9AE}" pid="3" name="ICV">
    <vt:lpwstr>17AA779C58B4485E9875EC7763513157_12</vt:lpwstr>
  </property>
  <property fmtid="{D5CDD505-2E9C-101B-9397-08002B2CF9AE}" pid="4" name="KSOProductBuildVer">
    <vt:lpwstr>1033-12.2.0.13359</vt:lpwstr>
  </property>
  <property fmtid="{D5CDD505-2E9C-101B-9397-08002B2CF9AE}" pid="5" name="MediaServiceImageTags">
    <vt:lpwstr/>
  </property>
</Properties>
</file>