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480" r:id="rId2"/>
    <p:sldId id="313" r:id="rId3"/>
    <p:sldId id="481" r:id="rId4"/>
    <p:sldId id="482" r:id="rId5"/>
    <p:sldId id="483" r:id="rId6"/>
    <p:sldId id="256" r:id="rId7"/>
    <p:sldId id="34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13"/>
            <p14:sldId id="481"/>
            <p14:sldId id="482"/>
            <p14:sldId id="483"/>
            <p14:sldId id="25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2D3956"/>
    <a:srgbClr val="8E5A6D"/>
    <a:srgbClr val="FAC748"/>
    <a:srgbClr val="852F4A"/>
    <a:srgbClr val="000000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80" d="100"/>
          <a:sy n="80" d="100"/>
        </p:scale>
        <p:origin x="75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E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359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5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600686" y="3814575"/>
            <a:ext cx="48864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</a:t>
            </a:r>
            <a:r>
              <a:rPr lang="en-US" sz="2400" b="1" dirty="0" err="1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Dr.Abdelrehim</a:t>
            </a:r>
            <a:r>
              <a:rPr lang="en-US" sz="24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Nader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5944464" y="1879600"/>
            <a:ext cx="693653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Foundations Of Project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6594457" y="6043084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</a:p>
        </p:txBody>
      </p:sp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7081460" y="5327472"/>
            <a:ext cx="20313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PMG 101</a:t>
            </a:r>
          </a:p>
          <a:p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C49902DF-F3F7-FF57-B321-CE0669B456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3" name="Graphic 22">
            <a:extLst>
              <a:ext uri="{FF2B5EF4-FFF2-40B4-BE49-F238E27FC236}">
                <a16:creationId xmlns:a16="http://schemas.microsoft.com/office/drawing/2014/main" id="{FDBE9AAE-56DC-3A8B-DECF-B899E021A40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181601"/>
            <a:ext cx="2470340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400"/>
    </mc:Choice>
    <mc:Fallback xmlns="">
      <p:transition spd="slow" advTm="344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Contents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2447778" y="1335074"/>
            <a:ext cx="2241481" cy="702429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2528186" y="1486233"/>
            <a:ext cx="2080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231918" y="2583178"/>
            <a:ext cx="966628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1:</a:t>
            </a:r>
            <a:r>
              <a:rPr lang="en-US" b="1" dirty="0"/>
              <a:t>Overview of Project Management.</a:t>
            </a: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2:</a:t>
            </a:r>
            <a:r>
              <a:rPr lang="en-US" b="1" dirty="0"/>
              <a:t>Project Life Cycle &amp; Stakeholders management.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3:</a:t>
            </a:r>
            <a:r>
              <a:rPr lang="en-US" b="1" dirty="0"/>
              <a:t>Organizational Structure &amp; Its Impact on Project Management.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4:</a:t>
            </a:r>
            <a:r>
              <a:rPr lang="en-US" b="1" dirty="0"/>
              <a:t>Mission, Vision, Objectives and Culture of Organization.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5:</a:t>
            </a:r>
            <a:r>
              <a:rPr lang="en-US" b="1" dirty="0"/>
              <a:t>Planning, strategy and project selection.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 6:</a:t>
            </a:r>
            <a:r>
              <a:rPr lang="en-US" b="1" dirty="0"/>
              <a:t>Project portfolio management system.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AD457F3D-BD67-F796-1626-5089634C07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4" name="Graphic 22">
            <a:extLst>
              <a:ext uri="{FF2B5EF4-FFF2-40B4-BE49-F238E27FC236}">
                <a16:creationId xmlns:a16="http://schemas.microsoft.com/office/drawing/2014/main" id="{EA19698A-7341-0836-1265-DED32B5AAC7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7737" y="246952"/>
            <a:ext cx="2470340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7373"/>
    </mc:Choice>
    <mc:Fallback xmlns="">
      <p:transition spd="slow" advTm="267373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Contents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2447778" y="1335074"/>
            <a:ext cx="2241481" cy="702429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2528186" y="1486233"/>
            <a:ext cx="2080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143779" y="2554132"/>
            <a:ext cx="7697941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</a:t>
            </a:r>
            <a:r>
              <a:rPr lang="ar-EG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7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 </a:t>
            </a:r>
            <a:r>
              <a:rPr lang="en-US" b="1" dirty="0"/>
              <a:t>Project Scope Management.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</a:t>
            </a:r>
            <a:r>
              <a:rPr lang="ar-EG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8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: </a:t>
            </a:r>
            <a:r>
              <a:rPr lang="en-US" b="1" dirty="0"/>
              <a:t>Managing Risk part1</a:t>
            </a: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Chapter9 : </a:t>
            </a:r>
            <a:r>
              <a:rPr lang="en-US" b="1" dirty="0"/>
              <a:t>Managing Risk part2</a:t>
            </a:r>
            <a:b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</a:b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Chapter10:</a:t>
            </a:r>
            <a:r>
              <a:rPr lang="en-US" b="1" dirty="0"/>
              <a:t> Estimating project times and costs.</a:t>
            </a:r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Discussion Lectures</a:t>
            </a:r>
            <a:endParaRPr lang="en-US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pPr>
              <a:lnSpc>
                <a:spcPct val="200000"/>
              </a:lnSpc>
            </a:pPr>
            <a:endParaRPr lang="en-US" b="1" dirty="0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2D419B9-F874-E685-D873-D8DF70431E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4" name="Graphic 22">
            <a:extLst>
              <a:ext uri="{FF2B5EF4-FFF2-40B4-BE49-F238E27FC236}">
                <a16:creationId xmlns:a16="http://schemas.microsoft.com/office/drawing/2014/main" id="{497BF731-1F8E-BA2C-C7D7-82F1C5B435F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7737" y="169073"/>
            <a:ext cx="2470340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970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212"/>
    </mc:Choice>
    <mc:Fallback xmlns="">
      <p:transition spd="slow" advTm="104212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8" y="1335074"/>
            <a:ext cx="42925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tx2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Discussion Lectures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2447778" y="1335074"/>
            <a:ext cx="2241481" cy="702429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2528186" y="1486233"/>
            <a:ext cx="2080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092245" y="2326043"/>
            <a:ext cx="4871847" cy="5770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Weekly live Meeting through (</a:t>
            </a:r>
            <a:r>
              <a:rPr lang="en-US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Zoom</a:t>
            </a: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)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45CA4A6-4599-53C4-650D-86A1533A4D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920" y="3080228"/>
            <a:ext cx="4619625" cy="2886075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92ADF9A4-362C-2353-43B4-C8694E3F0C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93180" y="372325"/>
            <a:ext cx="2457656" cy="670874"/>
          </a:xfrm>
          <a:prstGeom prst="rect">
            <a:avLst/>
          </a:prstGeom>
        </p:spPr>
      </p:pic>
      <p:pic>
        <p:nvPicPr>
          <p:cNvPr id="4" name="Graphic 22">
            <a:extLst>
              <a:ext uri="{FF2B5EF4-FFF2-40B4-BE49-F238E27FC236}">
                <a16:creationId xmlns:a16="http://schemas.microsoft.com/office/drawing/2014/main" id="{86AA9E83-A837-6793-12E8-FBA928E7F0D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44126" y="181601"/>
            <a:ext cx="2470340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872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406"/>
    </mc:Choice>
    <mc:Fallback xmlns="">
      <p:transition spd="slow" advTm="53406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8" y="1335074"/>
            <a:ext cx="42925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tx2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Evaluation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2447778" y="1335074"/>
            <a:ext cx="2241481" cy="702429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2528186" y="1486233"/>
            <a:ext cx="2080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385473" y="2379319"/>
            <a:ext cx="730710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</a:t>
            </a:r>
            <a:r>
              <a:rPr lang="en-US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Weekly Quiz</a:t>
            </a:r>
          </a:p>
          <a:p>
            <a:pPr marL="285750" indent="-285750">
              <a:lnSpc>
                <a:spcPct val="200000"/>
              </a:lnSpc>
              <a:buFontTx/>
              <a:buChar char="-"/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8 Questions/8 Marks-  in 24 Minutes.</a:t>
            </a: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 </a:t>
            </a:r>
            <a:r>
              <a:rPr lang="en-US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Final Test</a:t>
            </a:r>
          </a:p>
          <a:p>
            <a:pPr>
              <a:lnSpc>
                <a:spcPct val="200000"/>
              </a:lnSpc>
            </a:pPr>
            <a:r>
              <a:rPr 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- 20 Marks-  in 60 Minutes.</a:t>
            </a:r>
          </a:p>
          <a:p>
            <a:pPr indent="633413">
              <a:lnSpc>
                <a:spcPct val="200000"/>
              </a:lnSpc>
            </a:pPr>
            <a:r>
              <a:rPr lang="en-US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-True or False </a:t>
            </a:r>
          </a:p>
          <a:p>
            <a:pPr indent="633413">
              <a:lnSpc>
                <a:spcPct val="200000"/>
              </a:lnSpc>
            </a:pPr>
            <a:r>
              <a:rPr lang="en-US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-MCQ</a:t>
            </a:r>
          </a:p>
          <a:p>
            <a:pPr indent="633413">
              <a:lnSpc>
                <a:spcPct val="200000"/>
              </a:lnSpc>
            </a:pPr>
            <a:r>
              <a:rPr lang="en-US" b="1" dirty="0">
                <a:solidFill>
                  <a:srgbClr val="FF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-Verbal (Audio)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A4954D61-F166-DB43-1247-D0BB4CD872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16791" y="359796"/>
            <a:ext cx="2457656" cy="670874"/>
          </a:xfrm>
          <a:prstGeom prst="rect">
            <a:avLst/>
          </a:prstGeom>
        </p:spPr>
      </p:pic>
      <p:pic>
        <p:nvPicPr>
          <p:cNvPr id="4" name="Graphic 22">
            <a:extLst>
              <a:ext uri="{FF2B5EF4-FFF2-40B4-BE49-F238E27FC236}">
                <a16:creationId xmlns:a16="http://schemas.microsoft.com/office/drawing/2014/main" id="{9B68C5EE-EB61-D5EC-6EA4-EFF6C7F73F8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7737" y="169072"/>
            <a:ext cx="2470340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720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831"/>
    </mc:Choice>
    <mc:Fallback xmlns="">
      <p:transition spd="slow" advTm="13383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AC79783-45A8-0142-296F-507D0B9BBC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813"/>
            <a:ext cx="12191999" cy="6742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839"/>
    </mc:Choice>
    <mc:Fallback xmlns="">
      <p:transition spd="slow" advTm="3083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EB8C5A49-39AF-6DBE-E173-8C3DABFFAE7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4" name="Graphic 22">
            <a:extLst>
              <a:ext uri="{FF2B5EF4-FFF2-40B4-BE49-F238E27FC236}">
                <a16:creationId xmlns:a16="http://schemas.microsoft.com/office/drawing/2014/main" id="{51D320D8-9A02-0F07-2592-E78969E60F0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181601"/>
            <a:ext cx="2470340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480"/>
    </mc:Choice>
    <mc:Fallback xmlns="">
      <p:transition spd="slow" advTm="1648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EBEAA5D-8CF9-4DD3-9A0C-EC433EB7E0C5}"/>
</file>

<file path=customXml/itemProps2.xml><?xml version="1.0" encoding="utf-8"?>
<ds:datastoreItem xmlns:ds="http://schemas.openxmlformats.org/officeDocument/2006/customXml" ds:itemID="{946ADF66-823A-49A2-8391-A75793058F6F}"/>
</file>

<file path=customXml/itemProps3.xml><?xml version="1.0" encoding="utf-8"?>
<ds:datastoreItem xmlns:ds="http://schemas.openxmlformats.org/officeDocument/2006/customXml" ds:itemID="{D5F6146C-2D28-412D-8F35-514FEABA9FDF}"/>
</file>

<file path=docProps/app.xml><?xml version="1.0" encoding="utf-8"?>
<Properties xmlns="http://schemas.openxmlformats.org/officeDocument/2006/extended-properties" xmlns:vt="http://schemas.openxmlformats.org/officeDocument/2006/docPropsVTypes">
  <TotalTime>406</TotalTime>
  <Words>161</Words>
  <Application>Microsoft Office PowerPoint</Application>
  <PresentationFormat>Widescreen</PresentationFormat>
  <Paragraphs>37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Tajawal ExtraBold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Abdel Raheem Nader</cp:lastModifiedBy>
  <cp:revision>27</cp:revision>
  <dcterms:created xsi:type="dcterms:W3CDTF">2023-04-29T09:08:23Z</dcterms:created>
  <dcterms:modified xsi:type="dcterms:W3CDTF">2023-09-28T10:45:31Z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