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8288000" cy="10287000"/>
  <p:notesSz cx="6858000" cy="9144000"/>
  <p:embeddedFontLst>
    <p:embeddedFont>
      <p:font typeface="Proxima Nova Condensed Bold" charset="1" panose="02000506030000020004"/>
      <p:regular r:id="rId16"/>
    </p:embeddedFont>
    <p:embeddedFont>
      <p:font typeface="Canva Sans Bold" charset="1" panose="020B0803030501040103"/>
      <p:regular r:id="rId17"/>
    </p:embeddedFont>
    <p:embeddedFont>
      <p:font typeface="Open Sauce Bold" charset="1" panose="00000800000000000000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www.youtube.com/watch?v=837OABE-SMc" TargetMode="External" Type="http://schemas.openxmlformats.org/officeDocument/2006/relationships/hyperlink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jpeg" Type="http://schemas.openxmlformats.org/officeDocument/2006/relationships/image"/><Relationship Id="rId9" Target="../media/image8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Relationship Id="rId3" Target="../media/image11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jpeg" Type="http://schemas.openxmlformats.org/officeDocument/2006/relationships/image"/><Relationship Id="rId3" Target="../media/image13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Relationship Id="rId3" Target="../media/image11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jpeg" Type="http://schemas.openxmlformats.org/officeDocument/2006/relationships/image"/><Relationship Id="rId3" Target="../media/image16.jpe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1F1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364878" y="797746"/>
            <a:ext cx="5427194" cy="4114800"/>
          </a:xfrm>
          <a:custGeom>
            <a:avLst/>
            <a:gdLst/>
            <a:ahLst/>
            <a:cxnLst/>
            <a:rect r="r" b="b" t="t" l="l"/>
            <a:pathLst>
              <a:path h="4114800" w="5427194">
                <a:moveTo>
                  <a:pt x="0" y="0"/>
                </a:moveTo>
                <a:lnTo>
                  <a:pt x="5427195" y="0"/>
                </a:lnTo>
                <a:lnTo>
                  <a:pt x="542719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083629" y="6494106"/>
            <a:ext cx="5051036" cy="4821444"/>
          </a:xfrm>
          <a:custGeom>
            <a:avLst/>
            <a:gdLst/>
            <a:ahLst/>
            <a:cxnLst/>
            <a:rect r="r" b="b" t="t" l="l"/>
            <a:pathLst>
              <a:path h="4821444" w="5051036">
                <a:moveTo>
                  <a:pt x="0" y="0"/>
                </a:moveTo>
                <a:lnTo>
                  <a:pt x="5051036" y="0"/>
                </a:lnTo>
                <a:lnTo>
                  <a:pt x="5051036" y="4821443"/>
                </a:lnTo>
                <a:lnTo>
                  <a:pt x="0" y="482144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15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7766652" y="8229600"/>
            <a:ext cx="6067399" cy="4114800"/>
          </a:xfrm>
          <a:custGeom>
            <a:avLst/>
            <a:gdLst/>
            <a:ahLst/>
            <a:cxnLst/>
            <a:rect r="r" b="b" t="t" l="l"/>
            <a:pathLst>
              <a:path h="4114800" w="6067399">
                <a:moveTo>
                  <a:pt x="0" y="0"/>
                </a:moveTo>
                <a:lnTo>
                  <a:pt x="6067400" y="0"/>
                </a:lnTo>
                <a:lnTo>
                  <a:pt x="60674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15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2893307" y="1529960"/>
            <a:ext cx="5025327" cy="2972777"/>
          </a:xfrm>
          <a:custGeom>
            <a:avLst/>
            <a:gdLst/>
            <a:ahLst/>
            <a:cxnLst/>
            <a:rect r="r" b="b" t="t" l="l"/>
            <a:pathLst>
              <a:path h="2972777" w="5025327">
                <a:moveTo>
                  <a:pt x="0" y="0"/>
                </a:moveTo>
                <a:lnTo>
                  <a:pt x="5025328" y="0"/>
                </a:lnTo>
                <a:lnTo>
                  <a:pt x="5025328" y="2972777"/>
                </a:lnTo>
                <a:lnTo>
                  <a:pt x="0" y="297277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492565" y="7678166"/>
            <a:ext cx="3477879" cy="2453323"/>
          </a:xfrm>
          <a:custGeom>
            <a:avLst/>
            <a:gdLst/>
            <a:ahLst/>
            <a:cxnLst/>
            <a:rect r="r" b="b" t="t" l="l"/>
            <a:pathLst>
              <a:path h="2453323" w="3477879">
                <a:moveTo>
                  <a:pt x="0" y="0"/>
                </a:moveTo>
                <a:lnTo>
                  <a:pt x="3477880" y="0"/>
                </a:lnTo>
                <a:lnTo>
                  <a:pt x="3477880" y="2453323"/>
                </a:lnTo>
                <a:lnTo>
                  <a:pt x="0" y="245332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231505" y="2835374"/>
            <a:ext cx="12527132" cy="33323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13428"/>
              </a:lnSpc>
            </a:pPr>
            <a:r>
              <a:rPr lang="ar-EG" b="true" sz="9591" spc="-719">
                <a:solidFill>
                  <a:srgbClr val="9F3A2A"/>
                </a:solidFill>
                <a:latin typeface="Proxima Nova Condensed Bold"/>
                <a:ea typeface="Proxima Nova Condensed Bold"/>
                <a:cs typeface="Proxima Nova Condensed Bold"/>
                <a:sym typeface="Proxima Nova Condensed Bold"/>
                <a:rtl val="true"/>
              </a:rPr>
              <a:t>من صنع سعوديين </a:t>
            </a:r>
          </a:p>
          <a:p>
            <a:pPr algn="ctr" rtl="true">
              <a:lnSpc>
                <a:spcPts val="13428"/>
              </a:lnSpc>
            </a:pPr>
            <a:r>
              <a:rPr lang="ar-EG" b="true" sz="9591" spc="-719">
                <a:solidFill>
                  <a:srgbClr val="9F3A2A"/>
                </a:solidFill>
                <a:latin typeface="Proxima Nova Condensed Bold"/>
                <a:ea typeface="Proxima Nova Condensed Bold"/>
                <a:cs typeface="Proxima Nova Condensed Bold"/>
                <a:sym typeface="Proxima Nova Condensed Bold"/>
                <a:rtl val="true"/>
              </a:rPr>
              <a:t>حملة اليوم الوطني السعودي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854807" y="6707484"/>
            <a:ext cx="13280529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7279"/>
              </a:lnSpc>
            </a:pPr>
            <a:r>
              <a:rPr lang="ar-EG" b="true" sz="5199">
                <a:solidFill>
                  <a:srgbClr val="202020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العلامة التجارية : شركة الأتصالات السعودية </a:t>
            </a:r>
            <a:r>
              <a:rPr lang="en-US" b="true" sz="5199">
                <a:solidFill>
                  <a:srgbClr val="20202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stc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8191649" y="7738427"/>
            <a:ext cx="1904702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7279"/>
              </a:lnSpc>
            </a:pPr>
            <a:r>
              <a:rPr lang="ar-EG" b="true" sz="5199" u="sng">
                <a:solidFill>
                  <a:srgbClr val="20202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10" tooltip="https://www.youtube.com/watch?v=837OABE-SMc"/>
                <a:rtl val="true"/>
              </a:rPr>
              <a:t>الإعلان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6171000" y="8630160"/>
            <a:ext cx="7204530" cy="6968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5618"/>
              </a:lnSpc>
            </a:pPr>
            <a:r>
              <a:rPr lang="ar-EG" b="true" sz="4013">
                <a:solidFill>
                  <a:srgbClr val="202020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إعداد الطالبة:كوثر عبدالرزاق العلي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4945852" y="9460026"/>
            <a:ext cx="9654824" cy="6305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5184"/>
              </a:lnSpc>
            </a:pPr>
            <a:r>
              <a:rPr lang="ar-EG" b="true" sz="3703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المادة: أسس و مهارات الإقناع - جامعة ميداوشن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1F1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1645019" y="5592533"/>
            <a:ext cx="6642981" cy="4214824"/>
          </a:xfrm>
          <a:custGeom>
            <a:avLst/>
            <a:gdLst/>
            <a:ahLst/>
            <a:cxnLst/>
            <a:rect r="r" b="b" t="t" l="l"/>
            <a:pathLst>
              <a:path h="4214824" w="6642981">
                <a:moveTo>
                  <a:pt x="0" y="0"/>
                </a:moveTo>
                <a:lnTo>
                  <a:pt x="6642981" y="0"/>
                </a:lnTo>
                <a:lnTo>
                  <a:pt x="6642981" y="4214823"/>
                </a:lnTo>
                <a:lnTo>
                  <a:pt x="0" y="421482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775163" y="813102"/>
            <a:ext cx="14435340" cy="1333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rtl="true">
              <a:lnSpc>
                <a:spcPts val="4929"/>
              </a:lnSpc>
            </a:pPr>
            <a:r>
              <a:rPr lang="ar-EG" b="true" sz="6162" spc="-462">
                <a:solidFill>
                  <a:srgbClr val="9F3A2A"/>
                </a:solidFill>
                <a:latin typeface="Proxima Nova Condensed Bold"/>
                <a:ea typeface="Proxima Nova Condensed Bold"/>
                <a:cs typeface="Proxima Nova Condensed Bold"/>
                <a:sym typeface="Proxima Nova Condensed Bold"/>
                <a:rtl val="true"/>
              </a:rPr>
              <a:t>تحديد الجمهور المستهدف (</a:t>
            </a:r>
            <a:r>
              <a:rPr lang="en-US" b="true" sz="6162" spc="-462">
                <a:solidFill>
                  <a:srgbClr val="9F3A2A"/>
                </a:solidFill>
                <a:latin typeface="Proxima Nova Condensed Bold"/>
                <a:ea typeface="Proxima Nova Condensed Bold"/>
                <a:cs typeface="Proxima Nova Condensed Bold"/>
                <a:sym typeface="Proxima Nova Condensed Bold"/>
              </a:rPr>
              <a:t>TARGET AUDIENCE</a:t>
            </a:r>
            <a:r>
              <a:rPr lang="ar-EG" b="true" sz="6162" spc="-462">
                <a:solidFill>
                  <a:srgbClr val="9F3A2A"/>
                </a:solidFill>
                <a:latin typeface="Proxima Nova Condensed Bold"/>
                <a:ea typeface="Proxima Nova Condensed Bold"/>
                <a:cs typeface="Proxima Nova Condensed Bold"/>
                <a:sym typeface="Proxima Nova Condensed Bold"/>
                <a:rtl val="true"/>
              </a:rPr>
              <a:t>)</a:t>
            </a:r>
          </a:p>
          <a:p>
            <a:pPr algn="ctr">
              <a:lnSpc>
                <a:spcPts val="4929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1028700" y="2003972"/>
            <a:ext cx="16124822" cy="18745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rtl="true">
              <a:lnSpc>
                <a:spcPts val="5039"/>
              </a:lnSpc>
            </a:pPr>
            <a:r>
              <a:rPr lang="ar-EG" b="true" sz="2999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الجمهور الأساسي: المواطنون والمقيمون في المملكة العربية السعودية من فئة الشباب والعائلات والمهنيين (أعمار </a:t>
            </a:r>
            <a:r>
              <a:rPr lang="en-US" b="true" sz="2999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18</a:t>
            </a:r>
            <a:r>
              <a:rPr lang="ar-EG" b="true" sz="2999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 - </a:t>
            </a:r>
            <a:r>
              <a:rPr lang="en-US" b="true" sz="2999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45</a:t>
            </a:r>
            <a:r>
              <a:rPr lang="ar-EG" b="true" sz="2999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 سنة).</a:t>
            </a:r>
          </a:p>
          <a:p>
            <a:pPr algn="just">
              <a:lnSpc>
                <a:spcPts val="5039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1134478" y="3718011"/>
            <a:ext cx="16124822" cy="18745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rtl="true">
              <a:lnSpc>
                <a:spcPts val="5039"/>
              </a:lnSpc>
            </a:pPr>
            <a:r>
              <a:rPr lang="ar-EG" b="true" sz="2999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الجمهور الثانوي: أصحاب الأعمال، الحرفيون، رواد الأعمال، والجيل الجديد المهتم بالتقنية والابتكار والتراث الوطني.</a:t>
            </a:r>
          </a:p>
          <a:p>
            <a:pPr algn="just" rtl="true">
              <a:lnSpc>
                <a:spcPts val="5039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609385" y="5000625"/>
            <a:ext cx="10677751" cy="18745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rtl="true">
              <a:lnSpc>
                <a:spcPts val="5039"/>
              </a:lnSpc>
            </a:pPr>
            <a:r>
              <a:rPr lang="ar-EG" b="true" sz="2999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نوع الجمهور: جمهور عام (</a:t>
            </a:r>
            <a:r>
              <a:rPr lang="en-US" b="true" sz="2999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Mass Audience</a:t>
            </a:r>
            <a:r>
              <a:rPr lang="ar-EG" b="true" sz="2999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) يخاطب جميع أطياف المجتمع السعودي بتنوعه الثقافي والمهني.</a:t>
            </a:r>
          </a:p>
          <a:p>
            <a:pPr algn="just" rtl="true">
              <a:lnSpc>
                <a:spcPts val="5039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609385" y="7163697"/>
            <a:ext cx="10677751" cy="25126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rtl="true">
              <a:lnSpc>
                <a:spcPts val="5039"/>
              </a:lnSpc>
            </a:pPr>
            <a:r>
              <a:rPr lang="ar-EG" b="true" sz="2999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حجم العينة الظاهرة في الإعلان: تنوع واسع وشامل من الكوادر الوطنية (مبتكرين، مهندسين، فنانين، صناع، طهاة، وعمال في مختلف القطاعات).</a:t>
            </a:r>
          </a:p>
          <a:p>
            <a:pPr algn="just" rtl="true">
              <a:lnSpc>
                <a:spcPts val="5039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1F1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778682" y="606527"/>
            <a:ext cx="14730637" cy="1640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rtl="true">
              <a:lnSpc>
                <a:spcPts val="6077"/>
              </a:lnSpc>
            </a:pPr>
            <a:r>
              <a:rPr lang="ar-EG" b="true" sz="7597" spc="-569">
                <a:solidFill>
                  <a:srgbClr val="9F3A2A"/>
                </a:solidFill>
                <a:latin typeface="Proxima Nova Condensed Bold"/>
                <a:ea typeface="Proxima Nova Condensed Bold"/>
                <a:cs typeface="Proxima Nova Condensed Bold"/>
                <a:sym typeface="Proxima Nova Condensed Bold"/>
                <a:rtl val="true"/>
              </a:rPr>
              <a:t>الخصائص الديموغرافيّة والسيكوجرافية</a:t>
            </a:r>
          </a:p>
          <a:p>
            <a:pPr algn="l">
              <a:lnSpc>
                <a:spcPts val="6077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true" flipV="false" rot="0">
            <a:off x="576077" y="4783499"/>
            <a:ext cx="2711725" cy="5503501"/>
          </a:xfrm>
          <a:custGeom>
            <a:avLst/>
            <a:gdLst/>
            <a:ahLst/>
            <a:cxnLst/>
            <a:rect r="r" b="b" t="t" l="l"/>
            <a:pathLst>
              <a:path h="5503501" w="2711725">
                <a:moveTo>
                  <a:pt x="2711725" y="0"/>
                </a:moveTo>
                <a:lnTo>
                  <a:pt x="0" y="0"/>
                </a:lnTo>
                <a:lnTo>
                  <a:pt x="0" y="5503501"/>
                </a:lnTo>
                <a:lnTo>
                  <a:pt x="2711725" y="5503501"/>
                </a:lnTo>
                <a:lnTo>
                  <a:pt x="2711725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034506" y="1160052"/>
            <a:ext cx="17253494" cy="47519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3"/>
              </a:lnSpc>
            </a:pPr>
          </a:p>
          <a:p>
            <a:pPr algn="ctr" rtl="true">
              <a:lnSpc>
                <a:spcPts val="4753"/>
              </a:lnSpc>
            </a:pP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1</a:t>
            </a:r>
            <a:r>
              <a:rPr lang="ar-EG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. الخصائص الديموغرافيّة (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Demographics</a:t>
            </a:r>
            <a:r>
              <a:rPr lang="ar-EG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):</a:t>
            </a:r>
          </a:p>
          <a:p>
            <a:pPr algn="ctr">
              <a:lnSpc>
                <a:spcPts val="4753"/>
              </a:lnSpc>
            </a:pP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ar-EG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العمر: من 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15</a:t>
            </a:r>
            <a:r>
              <a:rPr lang="ar-EG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 إلى 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60</a:t>
            </a:r>
            <a:r>
              <a:rPr lang="ar-EG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+ سنة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.</a:t>
            </a:r>
          </a:p>
          <a:p>
            <a:pPr algn="ctr">
              <a:lnSpc>
                <a:spcPts val="4753"/>
              </a:lnSpc>
            </a:pP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ar-EG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النوع: ذكور وإناث (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50</a:t>
            </a:r>
            <a:r>
              <a:rPr lang="ar-EG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% / 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50</a:t>
            </a:r>
            <a:r>
              <a:rPr lang="ar-EG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%)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.</a:t>
            </a:r>
          </a:p>
          <a:p>
            <a:pPr algn="ctr">
              <a:lnSpc>
                <a:spcPts val="4753"/>
              </a:lnSpc>
            </a:pP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ar-EG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الحالة الاجتماعية: أفراد وعائلات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.</a:t>
            </a:r>
          </a:p>
          <a:p>
            <a:pPr algn="ctr">
              <a:lnSpc>
                <a:spcPts val="4753"/>
              </a:lnSpc>
            </a:pP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ar-EG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المستوى التعليمي والاقتصادي: كافة المستويات التعليمية والاقتصادية (الطبقة المتوسطة والعليا)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.</a:t>
            </a:r>
          </a:p>
          <a:p>
            <a:pPr algn="ctr">
              <a:lnSpc>
                <a:spcPts val="4753"/>
              </a:lnSpc>
            </a:pP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ar-EG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الموقع الجغرافي: المملكة العربية السعودية (مختلف المناطق والمحافظات)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.</a:t>
            </a:r>
          </a:p>
          <a:p>
            <a:pPr algn="ctr">
              <a:lnSpc>
                <a:spcPts val="4753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1383551" y="5397403"/>
            <a:ext cx="17253494" cy="41518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3"/>
              </a:lnSpc>
            </a:pPr>
          </a:p>
          <a:p>
            <a:pPr algn="ctr" rtl="true">
              <a:lnSpc>
                <a:spcPts val="4753"/>
              </a:lnSpc>
            </a:pP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2</a:t>
            </a:r>
            <a:r>
              <a:rPr lang="ar-EG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. الخصائص السيكوجرافية (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Psychographics</a:t>
            </a:r>
            <a:r>
              <a:rPr lang="ar-EG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):</a:t>
            </a:r>
          </a:p>
          <a:p>
            <a:pPr algn="ctr">
              <a:lnSpc>
                <a:spcPts val="4753"/>
              </a:lnSpc>
            </a:pP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ar-EG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نمط الحياة: مجتمع طموح، معتز بهويته وصناعاته الوطنية، ومتصل رقمياً وتقنياً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.</a:t>
            </a:r>
          </a:p>
          <a:p>
            <a:pPr algn="ctr">
              <a:lnSpc>
                <a:spcPts val="4753"/>
              </a:lnSpc>
            </a:pP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ar-EG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القيم: الفخر بالمنتج الوطني، الاعتزاز بالصناعة المحلية، الانتماء، والتمكين المتبادل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.</a:t>
            </a:r>
          </a:p>
          <a:p>
            <a:pPr algn="ctr">
              <a:lnSpc>
                <a:spcPts val="4753"/>
              </a:lnSpc>
            </a:pP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ar-EG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الاهتمامات: الابتكار المحلي، دعم المشاريع السعودية، التكنولوجيا، والتطوير المستمر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.</a:t>
            </a:r>
          </a:p>
          <a:p>
            <a:pPr algn="ctr">
              <a:lnSpc>
                <a:spcPts val="4753"/>
              </a:lnSpc>
            </a:pP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ar-EG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الدوافع الشرائية: الرغبة في دعم المنتجات والخدمات الوطنية التي تعكس الجودة والفخر بالهوية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.</a:t>
            </a:r>
          </a:p>
          <a:p>
            <a:pPr algn="ctr">
              <a:lnSpc>
                <a:spcPts val="4753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1F1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6585774"/>
            <a:ext cx="6444691" cy="3073312"/>
          </a:xfrm>
          <a:custGeom>
            <a:avLst/>
            <a:gdLst/>
            <a:ahLst/>
            <a:cxnLst/>
            <a:rect r="r" b="b" t="t" l="l"/>
            <a:pathLst>
              <a:path h="3073312" w="6444691">
                <a:moveTo>
                  <a:pt x="0" y="0"/>
                </a:moveTo>
                <a:lnTo>
                  <a:pt x="6444691" y="0"/>
                </a:lnTo>
                <a:lnTo>
                  <a:pt x="6444691" y="3073312"/>
                </a:lnTo>
                <a:lnTo>
                  <a:pt x="0" y="307331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1951028" y="6585774"/>
            <a:ext cx="4216211" cy="3253656"/>
          </a:xfrm>
          <a:custGeom>
            <a:avLst/>
            <a:gdLst/>
            <a:ahLst/>
            <a:cxnLst/>
            <a:rect r="r" b="b" t="t" l="l"/>
            <a:pathLst>
              <a:path h="3253656" w="4216211">
                <a:moveTo>
                  <a:pt x="0" y="0"/>
                </a:moveTo>
                <a:lnTo>
                  <a:pt x="4216211" y="0"/>
                </a:lnTo>
                <a:lnTo>
                  <a:pt x="4216211" y="3253656"/>
                </a:lnTo>
                <a:lnTo>
                  <a:pt x="0" y="325365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743410" y="2026451"/>
            <a:ext cx="16801179" cy="17149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6382"/>
              </a:lnSpc>
            </a:pPr>
            <a:r>
              <a:rPr lang="ar-EG" b="true" sz="7978">
                <a:solidFill>
                  <a:srgbClr val="9F3A2A"/>
                </a:solidFill>
                <a:latin typeface="Proxima Nova Condensed Bold"/>
                <a:ea typeface="Proxima Nova Condensed Bold"/>
                <a:cs typeface="Proxima Nova Condensed Bold"/>
                <a:sym typeface="Proxima Nova Condensed Bold"/>
                <a:rtl val="true"/>
              </a:rPr>
              <a:t>تحليل الموقف (</a:t>
            </a:r>
            <a:r>
              <a:rPr lang="en-US" b="true" sz="7978">
                <a:solidFill>
                  <a:srgbClr val="9F3A2A"/>
                </a:solidFill>
                <a:latin typeface="Proxima Nova Condensed Bold"/>
                <a:ea typeface="Proxima Nova Condensed Bold"/>
                <a:cs typeface="Proxima Nova Condensed Bold"/>
                <a:sym typeface="Proxima Nova Condensed Bold"/>
              </a:rPr>
              <a:t>SITUATIONAL ANALYSIS</a:t>
            </a:r>
            <a:r>
              <a:rPr lang="ar-EG" b="true" sz="7978">
                <a:solidFill>
                  <a:srgbClr val="9F3A2A"/>
                </a:solidFill>
                <a:latin typeface="Proxima Nova Condensed Bold"/>
                <a:ea typeface="Proxima Nova Condensed Bold"/>
                <a:cs typeface="Proxima Nova Condensed Bold"/>
                <a:sym typeface="Proxima Nova Condensed Bold"/>
                <a:rtl val="true"/>
              </a:rPr>
              <a:t>)</a:t>
            </a:r>
          </a:p>
          <a:p>
            <a:pPr algn="ctr">
              <a:lnSpc>
                <a:spcPts val="6382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2120761" y="3143133"/>
            <a:ext cx="14046478" cy="38864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4456"/>
              </a:lnSpc>
            </a:pPr>
            <a:r>
              <a:rPr lang="ar-EG" b="true" sz="2652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المشكلة: الانطباع السائد سابقاً بأن المنتجات أو التكنولوجيا المتقدمة تعتمد فقط على الاستيراد والخبرات الخارجية.</a:t>
            </a:r>
          </a:p>
          <a:p>
            <a:pPr algn="ctr">
              <a:lnSpc>
                <a:spcPts val="4456"/>
              </a:lnSpc>
            </a:pPr>
            <a:r>
              <a:rPr lang="en-US" sz="2652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</a:t>
            </a:r>
            <a:r>
              <a:rPr lang="ar-EG" sz="2652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الحل الذي يقدمه الإعلان: إبراز أن الكوادر السعودية أصبحت تصنع وتطور وتستثمر في أحدث التقنيات والمنتجات، وأن</a:t>
            </a:r>
            <a:r>
              <a:rPr lang="en-US" sz="2652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stc </a:t>
            </a:r>
            <a:r>
              <a:rPr lang="ar-EG" sz="2652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هي الممكن الرقمي والداعم الأول لهذه الطاقات</a:t>
            </a:r>
            <a:r>
              <a:rPr lang="en-US" sz="2652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.</a:t>
            </a:r>
          </a:p>
          <a:p>
            <a:pPr algn="ctr">
              <a:lnSpc>
                <a:spcPts val="4456"/>
              </a:lnSpc>
            </a:pPr>
            <a:r>
              <a:rPr lang="en-US" sz="2652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</a:t>
            </a:r>
            <a:r>
              <a:rPr lang="ar-EG" sz="2652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الرسالة الضمنية: "المنتج الوطني والصناعة السعودية بحد ذاتها رمز للجودة والفخر، و</a:t>
            </a:r>
            <a:r>
              <a:rPr lang="en-US" sz="2652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stc </a:t>
            </a:r>
            <a:r>
              <a:rPr lang="ar-EG" sz="2652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تخدم وتدعم كل ما يُصنع بأيدٍ سعودية</a:t>
            </a:r>
            <a:r>
              <a:rPr lang="en-US" sz="2652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".</a:t>
            </a:r>
          </a:p>
          <a:p>
            <a:pPr algn="ctr">
              <a:lnSpc>
                <a:spcPts val="4456"/>
              </a:lnSpc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1F1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112472" y="895211"/>
            <a:ext cx="14063056" cy="11607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4363"/>
              </a:lnSpc>
            </a:pPr>
            <a:r>
              <a:rPr lang="ar-EG" b="true" sz="5454" spc="-152">
                <a:solidFill>
                  <a:srgbClr val="9F3A2A"/>
                </a:solidFill>
                <a:latin typeface="Proxima Nova Condensed Bold"/>
                <a:ea typeface="Proxima Nova Condensed Bold"/>
                <a:cs typeface="Proxima Nova Condensed Bold"/>
                <a:sym typeface="Proxima Nova Condensed Bold"/>
                <a:rtl val="true"/>
              </a:rPr>
              <a:t>حجم الذكر والتفاعل الرقمي (</a:t>
            </a:r>
            <a:r>
              <a:rPr lang="en-US" b="true" sz="5454" spc="-152">
                <a:solidFill>
                  <a:srgbClr val="9F3A2A"/>
                </a:solidFill>
                <a:latin typeface="Proxima Nova Condensed Bold"/>
                <a:ea typeface="Proxima Nova Condensed Bold"/>
                <a:cs typeface="Proxima Nova Condensed Bold"/>
                <a:sym typeface="Proxima Nova Condensed Bold"/>
              </a:rPr>
              <a:t>DIGITAL ENGAGEMENT</a:t>
            </a:r>
            <a:r>
              <a:rPr lang="ar-EG" b="true" sz="5454" spc="-152">
                <a:solidFill>
                  <a:srgbClr val="9F3A2A"/>
                </a:solidFill>
                <a:latin typeface="Proxima Nova Condensed Bold"/>
                <a:ea typeface="Proxima Nova Condensed Bold"/>
                <a:cs typeface="Proxima Nova Condensed Bold"/>
                <a:sym typeface="Proxima Nova Condensed Bold"/>
                <a:rtl val="true"/>
              </a:rPr>
              <a:t>)</a:t>
            </a:r>
          </a:p>
          <a:p>
            <a:pPr algn="ctr">
              <a:lnSpc>
                <a:spcPts val="4363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6033883" y="1398052"/>
            <a:ext cx="2954404" cy="5996023"/>
          </a:xfrm>
          <a:custGeom>
            <a:avLst/>
            <a:gdLst/>
            <a:ahLst/>
            <a:cxnLst/>
            <a:rect r="r" b="b" t="t" l="l"/>
            <a:pathLst>
              <a:path h="5996023" w="2954404">
                <a:moveTo>
                  <a:pt x="0" y="0"/>
                </a:moveTo>
                <a:lnTo>
                  <a:pt x="2954404" y="0"/>
                </a:lnTo>
                <a:lnTo>
                  <a:pt x="2954404" y="5996023"/>
                </a:lnTo>
                <a:lnTo>
                  <a:pt x="0" y="59960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028700" y="2533555"/>
            <a:ext cx="7460848" cy="7277121"/>
            <a:chOff x="0" y="0"/>
            <a:chExt cx="1964997" cy="191660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964997" cy="1916608"/>
            </a:xfrm>
            <a:custGeom>
              <a:avLst/>
              <a:gdLst/>
              <a:ahLst/>
              <a:cxnLst/>
              <a:rect r="r" b="b" t="t" l="l"/>
              <a:pathLst>
                <a:path h="1916608" w="1964997">
                  <a:moveTo>
                    <a:pt x="52921" y="0"/>
                  </a:moveTo>
                  <a:lnTo>
                    <a:pt x="1912076" y="0"/>
                  </a:lnTo>
                  <a:cubicBezTo>
                    <a:pt x="1941303" y="0"/>
                    <a:pt x="1964997" y="23694"/>
                    <a:pt x="1964997" y="52921"/>
                  </a:cubicBezTo>
                  <a:lnTo>
                    <a:pt x="1964997" y="1863687"/>
                  </a:lnTo>
                  <a:cubicBezTo>
                    <a:pt x="1964997" y="1892914"/>
                    <a:pt x="1941303" y="1916608"/>
                    <a:pt x="1912076" y="1916608"/>
                  </a:cubicBezTo>
                  <a:lnTo>
                    <a:pt x="52921" y="1916608"/>
                  </a:lnTo>
                  <a:cubicBezTo>
                    <a:pt x="23694" y="1916608"/>
                    <a:pt x="0" y="1892914"/>
                    <a:pt x="0" y="1863687"/>
                  </a:cubicBezTo>
                  <a:lnTo>
                    <a:pt x="0" y="52921"/>
                  </a:lnTo>
                  <a:cubicBezTo>
                    <a:pt x="0" y="23694"/>
                    <a:pt x="23694" y="0"/>
                    <a:pt x="52921" y="0"/>
                  </a:cubicBezTo>
                  <a:close/>
                </a:path>
              </a:pathLst>
            </a:custGeom>
            <a:solidFill>
              <a:srgbClr val="202020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1964997" cy="195470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rtl="true">
                <a:lnSpc>
                  <a:spcPts val="3079"/>
                </a:lnSpc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5031601" y="3943345"/>
            <a:ext cx="3086100" cy="1149966"/>
            <a:chOff x="0" y="0"/>
            <a:chExt cx="812800" cy="302872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302872"/>
            </a:xfrm>
            <a:custGeom>
              <a:avLst/>
              <a:gdLst/>
              <a:ahLst/>
              <a:cxnLst/>
              <a:rect r="r" b="b" t="t" l="l"/>
              <a:pathLst>
                <a:path h="302872" w="812800">
                  <a:moveTo>
                    <a:pt x="127941" y="0"/>
                  </a:moveTo>
                  <a:lnTo>
                    <a:pt x="684859" y="0"/>
                  </a:lnTo>
                  <a:cubicBezTo>
                    <a:pt x="718791" y="0"/>
                    <a:pt x="751333" y="13479"/>
                    <a:pt x="775327" y="37473"/>
                  </a:cubicBezTo>
                  <a:cubicBezTo>
                    <a:pt x="799321" y="61467"/>
                    <a:pt x="812800" y="94009"/>
                    <a:pt x="812800" y="127941"/>
                  </a:cubicBezTo>
                  <a:lnTo>
                    <a:pt x="812800" y="174931"/>
                  </a:lnTo>
                  <a:cubicBezTo>
                    <a:pt x="812800" y="208863"/>
                    <a:pt x="799321" y="241405"/>
                    <a:pt x="775327" y="265399"/>
                  </a:cubicBezTo>
                  <a:cubicBezTo>
                    <a:pt x="751333" y="289392"/>
                    <a:pt x="718791" y="302872"/>
                    <a:pt x="684859" y="302872"/>
                  </a:cubicBezTo>
                  <a:lnTo>
                    <a:pt x="127941" y="302872"/>
                  </a:lnTo>
                  <a:cubicBezTo>
                    <a:pt x="94009" y="302872"/>
                    <a:pt x="61467" y="289392"/>
                    <a:pt x="37473" y="265399"/>
                  </a:cubicBezTo>
                  <a:cubicBezTo>
                    <a:pt x="13479" y="241405"/>
                    <a:pt x="0" y="208863"/>
                    <a:pt x="0" y="174931"/>
                  </a:cubicBezTo>
                  <a:lnTo>
                    <a:pt x="0" y="127941"/>
                  </a:lnTo>
                  <a:cubicBezTo>
                    <a:pt x="0" y="94009"/>
                    <a:pt x="13479" y="61467"/>
                    <a:pt x="37473" y="37473"/>
                  </a:cubicBezTo>
                  <a:cubicBezTo>
                    <a:pt x="61467" y="13479"/>
                    <a:pt x="94009" y="0"/>
                    <a:pt x="127941" y="0"/>
                  </a:cubicBezTo>
                  <a:close/>
                </a:path>
              </a:pathLst>
            </a:custGeom>
            <a:solidFill>
              <a:srgbClr val="F1F1F1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812800" cy="34097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5594939" y="1490088"/>
            <a:ext cx="7098122" cy="10745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75"/>
              </a:lnSpc>
            </a:pPr>
            <a:r>
              <a:rPr lang="en-US" b="true" sz="3125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(</a:t>
            </a:r>
            <a:r>
              <a:rPr lang="ar-EG" b="true" sz="3125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أرقام</a:t>
            </a:r>
            <a:r>
              <a:rPr lang="ar-EG" b="true" sz="3125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 تقديرية بناءً على أداء الحملة الرقمية</a:t>
            </a:r>
            <a:r>
              <a:rPr lang="en-US" b="true" sz="3125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)</a:t>
            </a:r>
          </a:p>
          <a:p>
            <a:pPr algn="ctr">
              <a:lnSpc>
                <a:spcPts val="4375"/>
              </a:lnSpc>
            </a:pPr>
          </a:p>
        </p:txBody>
      </p:sp>
      <p:grpSp>
        <p:nvGrpSpPr>
          <p:cNvPr name="Group 11" id="11"/>
          <p:cNvGrpSpPr/>
          <p:nvPr/>
        </p:nvGrpSpPr>
        <p:grpSpPr>
          <a:xfrm rot="0">
            <a:off x="5031601" y="8224566"/>
            <a:ext cx="3086100" cy="1149966"/>
            <a:chOff x="0" y="0"/>
            <a:chExt cx="812800" cy="302872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302872"/>
            </a:xfrm>
            <a:custGeom>
              <a:avLst/>
              <a:gdLst/>
              <a:ahLst/>
              <a:cxnLst/>
              <a:rect r="r" b="b" t="t" l="l"/>
              <a:pathLst>
                <a:path h="302872" w="812800">
                  <a:moveTo>
                    <a:pt x="127941" y="0"/>
                  </a:moveTo>
                  <a:lnTo>
                    <a:pt x="684859" y="0"/>
                  </a:lnTo>
                  <a:cubicBezTo>
                    <a:pt x="718791" y="0"/>
                    <a:pt x="751333" y="13479"/>
                    <a:pt x="775327" y="37473"/>
                  </a:cubicBezTo>
                  <a:cubicBezTo>
                    <a:pt x="799321" y="61467"/>
                    <a:pt x="812800" y="94009"/>
                    <a:pt x="812800" y="127941"/>
                  </a:cubicBezTo>
                  <a:lnTo>
                    <a:pt x="812800" y="174931"/>
                  </a:lnTo>
                  <a:cubicBezTo>
                    <a:pt x="812800" y="208863"/>
                    <a:pt x="799321" y="241405"/>
                    <a:pt x="775327" y="265399"/>
                  </a:cubicBezTo>
                  <a:cubicBezTo>
                    <a:pt x="751333" y="289392"/>
                    <a:pt x="718791" y="302872"/>
                    <a:pt x="684859" y="302872"/>
                  </a:cubicBezTo>
                  <a:lnTo>
                    <a:pt x="127941" y="302872"/>
                  </a:lnTo>
                  <a:cubicBezTo>
                    <a:pt x="94009" y="302872"/>
                    <a:pt x="61467" y="289392"/>
                    <a:pt x="37473" y="265399"/>
                  </a:cubicBezTo>
                  <a:cubicBezTo>
                    <a:pt x="13479" y="241405"/>
                    <a:pt x="0" y="208863"/>
                    <a:pt x="0" y="174931"/>
                  </a:cubicBezTo>
                  <a:lnTo>
                    <a:pt x="0" y="127941"/>
                  </a:lnTo>
                  <a:cubicBezTo>
                    <a:pt x="0" y="94009"/>
                    <a:pt x="13479" y="61467"/>
                    <a:pt x="37473" y="37473"/>
                  </a:cubicBezTo>
                  <a:cubicBezTo>
                    <a:pt x="61467" y="13479"/>
                    <a:pt x="94009" y="0"/>
                    <a:pt x="127941" y="0"/>
                  </a:cubicBezTo>
                  <a:close/>
                </a:path>
              </a:pathLst>
            </a:custGeom>
            <a:solidFill>
              <a:srgbClr val="F1F1F1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812800" cy="34097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5031601" y="6819092"/>
            <a:ext cx="3086100" cy="1149966"/>
            <a:chOff x="0" y="0"/>
            <a:chExt cx="812800" cy="302872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302872"/>
            </a:xfrm>
            <a:custGeom>
              <a:avLst/>
              <a:gdLst/>
              <a:ahLst/>
              <a:cxnLst/>
              <a:rect r="r" b="b" t="t" l="l"/>
              <a:pathLst>
                <a:path h="302872" w="812800">
                  <a:moveTo>
                    <a:pt x="127941" y="0"/>
                  </a:moveTo>
                  <a:lnTo>
                    <a:pt x="684859" y="0"/>
                  </a:lnTo>
                  <a:cubicBezTo>
                    <a:pt x="718791" y="0"/>
                    <a:pt x="751333" y="13479"/>
                    <a:pt x="775327" y="37473"/>
                  </a:cubicBezTo>
                  <a:cubicBezTo>
                    <a:pt x="799321" y="61467"/>
                    <a:pt x="812800" y="94009"/>
                    <a:pt x="812800" y="127941"/>
                  </a:cubicBezTo>
                  <a:lnTo>
                    <a:pt x="812800" y="174931"/>
                  </a:lnTo>
                  <a:cubicBezTo>
                    <a:pt x="812800" y="208863"/>
                    <a:pt x="799321" y="241405"/>
                    <a:pt x="775327" y="265399"/>
                  </a:cubicBezTo>
                  <a:cubicBezTo>
                    <a:pt x="751333" y="289392"/>
                    <a:pt x="718791" y="302872"/>
                    <a:pt x="684859" y="302872"/>
                  </a:cubicBezTo>
                  <a:lnTo>
                    <a:pt x="127941" y="302872"/>
                  </a:lnTo>
                  <a:cubicBezTo>
                    <a:pt x="94009" y="302872"/>
                    <a:pt x="61467" y="289392"/>
                    <a:pt x="37473" y="265399"/>
                  </a:cubicBezTo>
                  <a:cubicBezTo>
                    <a:pt x="13479" y="241405"/>
                    <a:pt x="0" y="208863"/>
                    <a:pt x="0" y="174931"/>
                  </a:cubicBezTo>
                  <a:lnTo>
                    <a:pt x="0" y="127941"/>
                  </a:lnTo>
                  <a:cubicBezTo>
                    <a:pt x="0" y="94009"/>
                    <a:pt x="13479" y="61467"/>
                    <a:pt x="37473" y="37473"/>
                  </a:cubicBezTo>
                  <a:cubicBezTo>
                    <a:pt x="61467" y="13479"/>
                    <a:pt x="94009" y="0"/>
                    <a:pt x="127941" y="0"/>
                  </a:cubicBezTo>
                  <a:close/>
                </a:path>
              </a:pathLst>
            </a:custGeom>
            <a:solidFill>
              <a:srgbClr val="F1F1F1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812800" cy="34097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5031601" y="5379060"/>
            <a:ext cx="3086100" cy="1149966"/>
            <a:chOff x="0" y="0"/>
            <a:chExt cx="812800" cy="302872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12800" cy="302872"/>
            </a:xfrm>
            <a:custGeom>
              <a:avLst/>
              <a:gdLst/>
              <a:ahLst/>
              <a:cxnLst/>
              <a:rect r="r" b="b" t="t" l="l"/>
              <a:pathLst>
                <a:path h="302872" w="812800">
                  <a:moveTo>
                    <a:pt x="127941" y="0"/>
                  </a:moveTo>
                  <a:lnTo>
                    <a:pt x="684859" y="0"/>
                  </a:lnTo>
                  <a:cubicBezTo>
                    <a:pt x="718791" y="0"/>
                    <a:pt x="751333" y="13479"/>
                    <a:pt x="775327" y="37473"/>
                  </a:cubicBezTo>
                  <a:cubicBezTo>
                    <a:pt x="799321" y="61467"/>
                    <a:pt x="812800" y="94009"/>
                    <a:pt x="812800" y="127941"/>
                  </a:cubicBezTo>
                  <a:lnTo>
                    <a:pt x="812800" y="174931"/>
                  </a:lnTo>
                  <a:cubicBezTo>
                    <a:pt x="812800" y="208863"/>
                    <a:pt x="799321" y="241405"/>
                    <a:pt x="775327" y="265399"/>
                  </a:cubicBezTo>
                  <a:cubicBezTo>
                    <a:pt x="751333" y="289392"/>
                    <a:pt x="718791" y="302872"/>
                    <a:pt x="684859" y="302872"/>
                  </a:cubicBezTo>
                  <a:lnTo>
                    <a:pt x="127941" y="302872"/>
                  </a:lnTo>
                  <a:cubicBezTo>
                    <a:pt x="94009" y="302872"/>
                    <a:pt x="61467" y="289392"/>
                    <a:pt x="37473" y="265399"/>
                  </a:cubicBezTo>
                  <a:cubicBezTo>
                    <a:pt x="13479" y="241405"/>
                    <a:pt x="0" y="208863"/>
                    <a:pt x="0" y="174931"/>
                  </a:cubicBezTo>
                  <a:lnTo>
                    <a:pt x="0" y="127941"/>
                  </a:lnTo>
                  <a:cubicBezTo>
                    <a:pt x="0" y="94009"/>
                    <a:pt x="13479" y="61467"/>
                    <a:pt x="37473" y="37473"/>
                  </a:cubicBezTo>
                  <a:cubicBezTo>
                    <a:pt x="61467" y="13479"/>
                    <a:pt x="94009" y="0"/>
                    <a:pt x="127941" y="0"/>
                  </a:cubicBezTo>
                  <a:close/>
                </a:path>
              </a:pathLst>
            </a:custGeom>
            <a:solidFill>
              <a:srgbClr val="F1F1F1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38100"/>
              <a:ext cx="812800" cy="34097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5031601" y="2679016"/>
            <a:ext cx="3086100" cy="1149966"/>
            <a:chOff x="0" y="0"/>
            <a:chExt cx="812800" cy="302872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12800" cy="302872"/>
            </a:xfrm>
            <a:custGeom>
              <a:avLst/>
              <a:gdLst/>
              <a:ahLst/>
              <a:cxnLst/>
              <a:rect r="r" b="b" t="t" l="l"/>
              <a:pathLst>
                <a:path h="302872" w="812800">
                  <a:moveTo>
                    <a:pt x="127941" y="0"/>
                  </a:moveTo>
                  <a:lnTo>
                    <a:pt x="684859" y="0"/>
                  </a:lnTo>
                  <a:cubicBezTo>
                    <a:pt x="718791" y="0"/>
                    <a:pt x="751333" y="13479"/>
                    <a:pt x="775327" y="37473"/>
                  </a:cubicBezTo>
                  <a:cubicBezTo>
                    <a:pt x="799321" y="61467"/>
                    <a:pt x="812800" y="94009"/>
                    <a:pt x="812800" y="127941"/>
                  </a:cubicBezTo>
                  <a:lnTo>
                    <a:pt x="812800" y="174931"/>
                  </a:lnTo>
                  <a:cubicBezTo>
                    <a:pt x="812800" y="208863"/>
                    <a:pt x="799321" y="241405"/>
                    <a:pt x="775327" y="265399"/>
                  </a:cubicBezTo>
                  <a:cubicBezTo>
                    <a:pt x="751333" y="289392"/>
                    <a:pt x="718791" y="302872"/>
                    <a:pt x="684859" y="302872"/>
                  </a:cubicBezTo>
                  <a:lnTo>
                    <a:pt x="127941" y="302872"/>
                  </a:lnTo>
                  <a:cubicBezTo>
                    <a:pt x="94009" y="302872"/>
                    <a:pt x="61467" y="289392"/>
                    <a:pt x="37473" y="265399"/>
                  </a:cubicBezTo>
                  <a:cubicBezTo>
                    <a:pt x="13479" y="241405"/>
                    <a:pt x="0" y="208863"/>
                    <a:pt x="0" y="174931"/>
                  </a:cubicBezTo>
                  <a:lnTo>
                    <a:pt x="0" y="127941"/>
                  </a:lnTo>
                  <a:cubicBezTo>
                    <a:pt x="0" y="94009"/>
                    <a:pt x="13479" y="61467"/>
                    <a:pt x="37473" y="37473"/>
                  </a:cubicBezTo>
                  <a:cubicBezTo>
                    <a:pt x="61467" y="13479"/>
                    <a:pt x="94009" y="0"/>
                    <a:pt x="127941" y="0"/>
                  </a:cubicBezTo>
                  <a:close/>
                </a:path>
              </a:pathLst>
            </a:custGeom>
            <a:solidFill>
              <a:srgbClr val="F1F1F1"/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38100"/>
              <a:ext cx="812800" cy="34097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rtl="true">
                <a:lnSpc>
                  <a:spcPts val="3079"/>
                </a:lnSpc>
              </a:pP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1299147" y="2679016"/>
            <a:ext cx="3459977" cy="1149966"/>
            <a:chOff x="0" y="0"/>
            <a:chExt cx="911270" cy="302872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911270" cy="302872"/>
            </a:xfrm>
            <a:custGeom>
              <a:avLst/>
              <a:gdLst/>
              <a:ahLst/>
              <a:cxnLst/>
              <a:rect r="r" b="b" t="t" l="l"/>
              <a:pathLst>
                <a:path h="302872" w="911270">
                  <a:moveTo>
                    <a:pt x="114116" y="0"/>
                  </a:moveTo>
                  <a:lnTo>
                    <a:pt x="797154" y="0"/>
                  </a:lnTo>
                  <a:cubicBezTo>
                    <a:pt x="860178" y="0"/>
                    <a:pt x="911270" y="51091"/>
                    <a:pt x="911270" y="114116"/>
                  </a:cubicBezTo>
                  <a:lnTo>
                    <a:pt x="911270" y="188756"/>
                  </a:lnTo>
                  <a:cubicBezTo>
                    <a:pt x="911270" y="219021"/>
                    <a:pt x="899247" y="248047"/>
                    <a:pt x="877846" y="269448"/>
                  </a:cubicBezTo>
                  <a:cubicBezTo>
                    <a:pt x="856445" y="290849"/>
                    <a:pt x="827419" y="302872"/>
                    <a:pt x="797154" y="302872"/>
                  </a:cubicBezTo>
                  <a:lnTo>
                    <a:pt x="114116" y="302872"/>
                  </a:lnTo>
                  <a:cubicBezTo>
                    <a:pt x="51091" y="302872"/>
                    <a:pt x="0" y="251780"/>
                    <a:pt x="0" y="188756"/>
                  </a:cubicBezTo>
                  <a:lnTo>
                    <a:pt x="0" y="114116"/>
                  </a:lnTo>
                  <a:cubicBezTo>
                    <a:pt x="0" y="51091"/>
                    <a:pt x="51091" y="0"/>
                    <a:pt x="114116" y="0"/>
                  </a:cubicBezTo>
                  <a:close/>
                </a:path>
              </a:pathLst>
            </a:custGeom>
            <a:solidFill>
              <a:srgbClr val="F1F1F1"/>
            </a:solidFill>
          </p:spPr>
        </p:sp>
        <p:sp>
          <p:nvSpPr>
            <p:cNvPr name="TextBox 25" id="25"/>
            <p:cNvSpPr txBox="true"/>
            <p:nvPr/>
          </p:nvSpPr>
          <p:spPr>
            <a:xfrm>
              <a:off x="0" y="-38100"/>
              <a:ext cx="911270" cy="34097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grpSp>
        <p:nvGrpSpPr>
          <p:cNvPr name="Group 26" id="26"/>
          <p:cNvGrpSpPr/>
          <p:nvPr/>
        </p:nvGrpSpPr>
        <p:grpSpPr>
          <a:xfrm rot="0">
            <a:off x="1299147" y="3993534"/>
            <a:ext cx="3459977" cy="1149966"/>
            <a:chOff x="0" y="0"/>
            <a:chExt cx="911270" cy="302872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911270" cy="302872"/>
            </a:xfrm>
            <a:custGeom>
              <a:avLst/>
              <a:gdLst/>
              <a:ahLst/>
              <a:cxnLst/>
              <a:rect r="r" b="b" t="t" l="l"/>
              <a:pathLst>
                <a:path h="302872" w="911270">
                  <a:moveTo>
                    <a:pt x="114116" y="0"/>
                  </a:moveTo>
                  <a:lnTo>
                    <a:pt x="797154" y="0"/>
                  </a:lnTo>
                  <a:cubicBezTo>
                    <a:pt x="860178" y="0"/>
                    <a:pt x="911270" y="51091"/>
                    <a:pt x="911270" y="114116"/>
                  </a:cubicBezTo>
                  <a:lnTo>
                    <a:pt x="911270" y="188756"/>
                  </a:lnTo>
                  <a:cubicBezTo>
                    <a:pt x="911270" y="219021"/>
                    <a:pt x="899247" y="248047"/>
                    <a:pt x="877846" y="269448"/>
                  </a:cubicBezTo>
                  <a:cubicBezTo>
                    <a:pt x="856445" y="290849"/>
                    <a:pt x="827419" y="302872"/>
                    <a:pt x="797154" y="302872"/>
                  </a:cubicBezTo>
                  <a:lnTo>
                    <a:pt x="114116" y="302872"/>
                  </a:lnTo>
                  <a:cubicBezTo>
                    <a:pt x="51091" y="302872"/>
                    <a:pt x="0" y="251780"/>
                    <a:pt x="0" y="188756"/>
                  </a:cubicBezTo>
                  <a:lnTo>
                    <a:pt x="0" y="114116"/>
                  </a:lnTo>
                  <a:cubicBezTo>
                    <a:pt x="0" y="51091"/>
                    <a:pt x="51091" y="0"/>
                    <a:pt x="114116" y="0"/>
                  </a:cubicBezTo>
                  <a:close/>
                </a:path>
              </a:pathLst>
            </a:custGeom>
            <a:solidFill>
              <a:srgbClr val="F1F1F1"/>
            </a:solidFill>
          </p:spPr>
        </p:sp>
        <p:sp>
          <p:nvSpPr>
            <p:cNvPr name="TextBox 28" id="28"/>
            <p:cNvSpPr txBox="true"/>
            <p:nvPr/>
          </p:nvSpPr>
          <p:spPr>
            <a:xfrm>
              <a:off x="0" y="-38100"/>
              <a:ext cx="911270" cy="34097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grpSp>
        <p:nvGrpSpPr>
          <p:cNvPr name="Group 29" id="29"/>
          <p:cNvGrpSpPr/>
          <p:nvPr/>
        </p:nvGrpSpPr>
        <p:grpSpPr>
          <a:xfrm rot="0">
            <a:off x="1299147" y="5379060"/>
            <a:ext cx="3459977" cy="1149966"/>
            <a:chOff x="0" y="0"/>
            <a:chExt cx="911270" cy="302872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911270" cy="302872"/>
            </a:xfrm>
            <a:custGeom>
              <a:avLst/>
              <a:gdLst/>
              <a:ahLst/>
              <a:cxnLst/>
              <a:rect r="r" b="b" t="t" l="l"/>
              <a:pathLst>
                <a:path h="302872" w="911270">
                  <a:moveTo>
                    <a:pt x="114116" y="0"/>
                  </a:moveTo>
                  <a:lnTo>
                    <a:pt x="797154" y="0"/>
                  </a:lnTo>
                  <a:cubicBezTo>
                    <a:pt x="860178" y="0"/>
                    <a:pt x="911270" y="51091"/>
                    <a:pt x="911270" y="114116"/>
                  </a:cubicBezTo>
                  <a:lnTo>
                    <a:pt x="911270" y="188756"/>
                  </a:lnTo>
                  <a:cubicBezTo>
                    <a:pt x="911270" y="219021"/>
                    <a:pt x="899247" y="248047"/>
                    <a:pt x="877846" y="269448"/>
                  </a:cubicBezTo>
                  <a:cubicBezTo>
                    <a:pt x="856445" y="290849"/>
                    <a:pt x="827419" y="302872"/>
                    <a:pt x="797154" y="302872"/>
                  </a:cubicBezTo>
                  <a:lnTo>
                    <a:pt x="114116" y="302872"/>
                  </a:lnTo>
                  <a:cubicBezTo>
                    <a:pt x="51091" y="302872"/>
                    <a:pt x="0" y="251780"/>
                    <a:pt x="0" y="188756"/>
                  </a:cubicBezTo>
                  <a:lnTo>
                    <a:pt x="0" y="114116"/>
                  </a:lnTo>
                  <a:cubicBezTo>
                    <a:pt x="0" y="51091"/>
                    <a:pt x="51091" y="0"/>
                    <a:pt x="114116" y="0"/>
                  </a:cubicBezTo>
                  <a:close/>
                </a:path>
              </a:pathLst>
            </a:custGeom>
            <a:solidFill>
              <a:srgbClr val="F1F1F1"/>
            </a:solidFill>
          </p:spPr>
        </p:sp>
        <p:sp>
          <p:nvSpPr>
            <p:cNvPr name="TextBox 31" id="31"/>
            <p:cNvSpPr txBox="true"/>
            <p:nvPr/>
          </p:nvSpPr>
          <p:spPr>
            <a:xfrm>
              <a:off x="0" y="-38100"/>
              <a:ext cx="911270" cy="34097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grpSp>
        <p:nvGrpSpPr>
          <p:cNvPr name="Group 32" id="32"/>
          <p:cNvGrpSpPr/>
          <p:nvPr/>
        </p:nvGrpSpPr>
        <p:grpSpPr>
          <a:xfrm rot="0">
            <a:off x="1299147" y="6819092"/>
            <a:ext cx="3459977" cy="1149966"/>
            <a:chOff x="0" y="0"/>
            <a:chExt cx="911270" cy="302872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911270" cy="302872"/>
            </a:xfrm>
            <a:custGeom>
              <a:avLst/>
              <a:gdLst/>
              <a:ahLst/>
              <a:cxnLst/>
              <a:rect r="r" b="b" t="t" l="l"/>
              <a:pathLst>
                <a:path h="302872" w="911270">
                  <a:moveTo>
                    <a:pt x="114116" y="0"/>
                  </a:moveTo>
                  <a:lnTo>
                    <a:pt x="797154" y="0"/>
                  </a:lnTo>
                  <a:cubicBezTo>
                    <a:pt x="860178" y="0"/>
                    <a:pt x="911270" y="51091"/>
                    <a:pt x="911270" y="114116"/>
                  </a:cubicBezTo>
                  <a:lnTo>
                    <a:pt x="911270" y="188756"/>
                  </a:lnTo>
                  <a:cubicBezTo>
                    <a:pt x="911270" y="219021"/>
                    <a:pt x="899247" y="248047"/>
                    <a:pt x="877846" y="269448"/>
                  </a:cubicBezTo>
                  <a:cubicBezTo>
                    <a:pt x="856445" y="290849"/>
                    <a:pt x="827419" y="302872"/>
                    <a:pt x="797154" y="302872"/>
                  </a:cubicBezTo>
                  <a:lnTo>
                    <a:pt x="114116" y="302872"/>
                  </a:lnTo>
                  <a:cubicBezTo>
                    <a:pt x="51091" y="302872"/>
                    <a:pt x="0" y="251780"/>
                    <a:pt x="0" y="188756"/>
                  </a:cubicBezTo>
                  <a:lnTo>
                    <a:pt x="0" y="114116"/>
                  </a:lnTo>
                  <a:cubicBezTo>
                    <a:pt x="0" y="51091"/>
                    <a:pt x="51091" y="0"/>
                    <a:pt x="114116" y="0"/>
                  </a:cubicBezTo>
                  <a:close/>
                </a:path>
              </a:pathLst>
            </a:custGeom>
            <a:solidFill>
              <a:srgbClr val="F1F1F1"/>
            </a:solidFill>
          </p:spPr>
        </p:sp>
        <p:sp>
          <p:nvSpPr>
            <p:cNvPr name="TextBox 34" id="34"/>
            <p:cNvSpPr txBox="true"/>
            <p:nvPr/>
          </p:nvSpPr>
          <p:spPr>
            <a:xfrm>
              <a:off x="0" y="-38100"/>
              <a:ext cx="911270" cy="34097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grpSp>
        <p:nvGrpSpPr>
          <p:cNvPr name="Group 35" id="35"/>
          <p:cNvGrpSpPr/>
          <p:nvPr/>
        </p:nvGrpSpPr>
        <p:grpSpPr>
          <a:xfrm rot="0">
            <a:off x="1299147" y="8254808"/>
            <a:ext cx="3459977" cy="1149966"/>
            <a:chOff x="0" y="0"/>
            <a:chExt cx="911270" cy="302872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911270" cy="302872"/>
            </a:xfrm>
            <a:custGeom>
              <a:avLst/>
              <a:gdLst/>
              <a:ahLst/>
              <a:cxnLst/>
              <a:rect r="r" b="b" t="t" l="l"/>
              <a:pathLst>
                <a:path h="302872" w="911270">
                  <a:moveTo>
                    <a:pt x="114116" y="0"/>
                  </a:moveTo>
                  <a:lnTo>
                    <a:pt x="797154" y="0"/>
                  </a:lnTo>
                  <a:cubicBezTo>
                    <a:pt x="860178" y="0"/>
                    <a:pt x="911270" y="51091"/>
                    <a:pt x="911270" y="114116"/>
                  </a:cubicBezTo>
                  <a:lnTo>
                    <a:pt x="911270" y="188756"/>
                  </a:lnTo>
                  <a:cubicBezTo>
                    <a:pt x="911270" y="219021"/>
                    <a:pt x="899247" y="248047"/>
                    <a:pt x="877846" y="269448"/>
                  </a:cubicBezTo>
                  <a:cubicBezTo>
                    <a:pt x="856445" y="290849"/>
                    <a:pt x="827419" y="302872"/>
                    <a:pt x="797154" y="302872"/>
                  </a:cubicBezTo>
                  <a:lnTo>
                    <a:pt x="114116" y="302872"/>
                  </a:lnTo>
                  <a:cubicBezTo>
                    <a:pt x="51091" y="302872"/>
                    <a:pt x="0" y="251780"/>
                    <a:pt x="0" y="188756"/>
                  </a:cubicBezTo>
                  <a:lnTo>
                    <a:pt x="0" y="114116"/>
                  </a:lnTo>
                  <a:cubicBezTo>
                    <a:pt x="0" y="51091"/>
                    <a:pt x="51091" y="0"/>
                    <a:pt x="114116" y="0"/>
                  </a:cubicBezTo>
                  <a:close/>
                </a:path>
              </a:pathLst>
            </a:custGeom>
            <a:solidFill>
              <a:srgbClr val="F1F1F1"/>
            </a:solidFill>
          </p:spPr>
        </p:sp>
        <p:sp>
          <p:nvSpPr>
            <p:cNvPr name="TextBox 37" id="37"/>
            <p:cNvSpPr txBox="true"/>
            <p:nvPr/>
          </p:nvSpPr>
          <p:spPr>
            <a:xfrm>
              <a:off x="0" y="-38100"/>
              <a:ext cx="911270" cy="34097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sp>
        <p:nvSpPr>
          <p:cNvPr name="TextBox 38" id="38"/>
          <p:cNvSpPr txBox="true"/>
          <p:nvPr/>
        </p:nvSpPr>
        <p:spPr>
          <a:xfrm rot="0">
            <a:off x="5743073" y="2781876"/>
            <a:ext cx="1663154" cy="7124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5880"/>
              </a:lnSpc>
            </a:pPr>
            <a:r>
              <a:rPr lang="ar-EG" b="true" sz="42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المؤشر</a:t>
            </a:r>
          </a:p>
        </p:txBody>
      </p:sp>
      <p:sp>
        <p:nvSpPr>
          <p:cNvPr name="TextBox 39" id="39"/>
          <p:cNvSpPr txBox="true"/>
          <p:nvPr/>
        </p:nvSpPr>
        <p:spPr>
          <a:xfrm rot="0">
            <a:off x="5171100" y="3902587"/>
            <a:ext cx="2946600" cy="11907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4812"/>
              </a:lnSpc>
            </a:pPr>
            <a:r>
              <a:rPr lang="ar-EG" b="true" sz="343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اجمالي المشاهدات </a:t>
            </a:r>
          </a:p>
        </p:txBody>
      </p:sp>
      <p:sp>
        <p:nvSpPr>
          <p:cNvPr name="TextBox 40" id="40"/>
          <p:cNvSpPr txBox="true"/>
          <p:nvPr/>
        </p:nvSpPr>
        <p:spPr>
          <a:xfrm rot="0">
            <a:off x="5628194" y="5280382"/>
            <a:ext cx="2032413" cy="12806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5175"/>
              </a:lnSpc>
            </a:pPr>
            <a:r>
              <a:rPr lang="ar-EG" b="true" sz="3696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الإعجابات </a:t>
            </a:r>
          </a:p>
          <a:p>
            <a:pPr algn="ctr">
              <a:lnSpc>
                <a:spcPts val="5175"/>
              </a:lnSpc>
            </a:pPr>
            <a:r>
              <a:rPr lang="en-US" b="true" sz="3696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likes</a:t>
            </a:r>
          </a:p>
        </p:txBody>
      </p:sp>
      <p:sp>
        <p:nvSpPr>
          <p:cNvPr name="TextBox 41" id="41"/>
          <p:cNvSpPr txBox="true"/>
          <p:nvPr/>
        </p:nvSpPr>
        <p:spPr>
          <a:xfrm rot="0">
            <a:off x="5494273" y="6752417"/>
            <a:ext cx="2300255" cy="12166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4902"/>
              </a:lnSpc>
            </a:pPr>
            <a:r>
              <a:rPr lang="ar-EG" b="true" sz="350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التعليقات</a:t>
            </a:r>
          </a:p>
          <a:p>
            <a:pPr algn="ctr">
              <a:lnSpc>
                <a:spcPts val="4902"/>
              </a:lnSpc>
            </a:pPr>
            <a:r>
              <a:rPr lang="en-US" b="true" sz="350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comments</a:t>
            </a:r>
          </a:p>
        </p:txBody>
      </p:sp>
      <p:sp>
        <p:nvSpPr>
          <p:cNvPr name="TextBox 42" id="42"/>
          <p:cNvSpPr txBox="true"/>
          <p:nvPr/>
        </p:nvSpPr>
        <p:spPr>
          <a:xfrm rot="0">
            <a:off x="5494084" y="8188133"/>
            <a:ext cx="2161133" cy="12509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5072"/>
              </a:lnSpc>
            </a:pPr>
            <a:r>
              <a:rPr lang="ar-EG" b="true" sz="3623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المشاركات</a:t>
            </a:r>
          </a:p>
          <a:p>
            <a:pPr algn="ctr">
              <a:lnSpc>
                <a:spcPts val="5072"/>
              </a:lnSpc>
            </a:pPr>
            <a:r>
              <a:rPr lang="en-US" b="true" sz="3623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shares</a:t>
            </a:r>
          </a:p>
        </p:txBody>
      </p:sp>
      <p:sp>
        <p:nvSpPr>
          <p:cNvPr name="TextBox 43" id="43"/>
          <p:cNvSpPr txBox="true"/>
          <p:nvPr/>
        </p:nvSpPr>
        <p:spPr>
          <a:xfrm rot="0">
            <a:off x="1417476" y="2859664"/>
            <a:ext cx="3223320" cy="7124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5880"/>
              </a:lnSpc>
            </a:pPr>
            <a:r>
              <a:rPr lang="ar-EG" b="true" sz="42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التقدير الرقمي</a:t>
            </a:r>
          </a:p>
        </p:txBody>
      </p:sp>
      <p:sp>
        <p:nvSpPr>
          <p:cNvPr name="TextBox 44" id="44"/>
          <p:cNvSpPr txBox="true"/>
          <p:nvPr/>
        </p:nvSpPr>
        <p:spPr>
          <a:xfrm rot="0">
            <a:off x="1555835" y="4205425"/>
            <a:ext cx="2946600" cy="5850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12"/>
              </a:lnSpc>
            </a:pPr>
            <a:r>
              <a:rPr lang="en-US" b="true" sz="343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+12,000,000</a:t>
            </a:r>
          </a:p>
        </p:txBody>
      </p:sp>
      <p:sp>
        <p:nvSpPr>
          <p:cNvPr name="TextBox 45" id="45"/>
          <p:cNvSpPr txBox="true"/>
          <p:nvPr/>
        </p:nvSpPr>
        <p:spPr>
          <a:xfrm rot="0">
            <a:off x="1555835" y="5695950"/>
            <a:ext cx="2946600" cy="5850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12"/>
              </a:lnSpc>
            </a:pPr>
            <a:r>
              <a:rPr lang="en-US" b="true" sz="343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~150,00</a:t>
            </a:r>
          </a:p>
        </p:txBody>
      </p:sp>
      <p:sp>
        <p:nvSpPr>
          <p:cNvPr name="TextBox 46" id="46"/>
          <p:cNvSpPr txBox="true"/>
          <p:nvPr/>
        </p:nvSpPr>
        <p:spPr>
          <a:xfrm rot="0">
            <a:off x="1555835" y="7052901"/>
            <a:ext cx="2946600" cy="5850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12"/>
              </a:lnSpc>
            </a:pPr>
            <a:r>
              <a:rPr lang="en-US" b="true" sz="343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~9,500</a:t>
            </a:r>
          </a:p>
        </p:txBody>
      </p:sp>
      <p:sp>
        <p:nvSpPr>
          <p:cNvPr name="TextBox 47" id="47"/>
          <p:cNvSpPr txBox="true"/>
          <p:nvPr/>
        </p:nvSpPr>
        <p:spPr>
          <a:xfrm rot="0">
            <a:off x="1555835" y="8503930"/>
            <a:ext cx="2946600" cy="5850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12"/>
              </a:lnSpc>
            </a:pPr>
            <a:r>
              <a:rPr lang="en-US" b="true" sz="343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38,000</a:t>
            </a:r>
          </a:p>
        </p:txBody>
      </p:sp>
      <p:sp>
        <p:nvSpPr>
          <p:cNvPr name="TextBox 48" id="48"/>
          <p:cNvSpPr txBox="true"/>
          <p:nvPr/>
        </p:nvSpPr>
        <p:spPr>
          <a:xfrm rot="0">
            <a:off x="9210594" y="3177798"/>
            <a:ext cx="6964933" cy="43708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5835"/>
              </a:lnSpc>
            </a:pPr>
            <a:r>
              <a:rPr lang="ar-EG" b="true" sz="4167">
                <a:solidFill>
                  <a:srgbClr val="9F3A2A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توزيع الذكر عبر المنصات (تقديري):</a:t>
            </a:r>
          </a:p>
          <a:p>
            <a:pPr algn="ctr">
              <a:lnSpc>
                <a:spcPts val="5835"/>
              </a:lnSpc>
            </a:pPr>
            <a:r>
              <a:rPr lang="en-US" b="true" sz="4167">
                <a:solidFill>
                  <a:srgbClr val="9F3A2A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ar-EG" b="true" sz="4167">
                <a:solidFill>
                  <a:srgbClr val="9F3A2A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منصة</a:t>
            </a:r>
            <a:r>
              <a:rPr lang="en-US" b="true" sz="4167">
                <a:solidFill>
                  <a:srgbClr val="9F3A2A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X (</a:t>
            </a:r>
            <a:r>
              <a:rPr lang="ar-EG" b="true" sz="4167">
                <a:solidFill>
                  <a:srgbClr val="9F3A2A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تويتر</a:t>
            </a:r>
            <a:r>
              <a:rPr lang="ar-EG" b="true" sz="4167">
                <a:solidFill>
                  <a:srgbClr val="9F3A2A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 سابقاً</a:t>
            </a:r>
            <a:r>
              <a:rPr lang="en-US" b="true" sz="4167">
                <a:solidFill>
                  <a:srgbClr val="9F3A2A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): 55%</a:t>
            </a:r>
          </a:p>
          <a:p>
            <a:pPr algn="ctr">
              <a:lnSpc>
                <a:spcPts val="5835"/>
              </a:lnSpc>
            </a:pPr>
            <a:r>
              <a:rPr lang="en-US" b="true" sz="4167">
                <a:solidFill>
                  <a:srgbClr val="9F3A2A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YouTube: 25%</a:t>
            </a:r>
          </a:p>
          <a:p>
            <a:pPr algn="ctr">
              <a:lnSpc>
                <a:spcPts val="5835"/>
              </a:lnSpc>
            </a:pPr>
            <a:r>
              <a:rPr lang="en-US" b="true" sz="4167">
                <a:solidFill>
                  <a:srgbClr val="9F3A2A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TikTok &amp; Instagram: 20%</a:t>
            </a:r>
          </a:p>
          <a:p>
            <a:pPr algn="ctr">
              <a:lnSpc>
                <a:spcPts val="5835"/>
              </a:lnSpc>
            </a:pP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1F1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0" y="1047588"/>
            <a:ext cx="15942821" cy="18744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rtl="true">
              <a:lnSpc>
                <a:spcPts val="6966"/>
              </a:lnSpc>
            </a:pPr>
            <a:r>
              <a:rPr lang="ar-EG" b="true" sz="8708" spc="-653">
                <a:solidFill>
                  <a:srgbClr val="9F3A2A"/>
                </a:solidFill>
                <a:latin typeface="Proxima Nova Condensed Bold"/>
                <a:ea typeface="Proxima Nova Condensed Bold"/>
                <a:cs typeface="Proxima Nova Condensed Bold"/>
                <a:sym typeface="Proxima Nova Condensed Bold"/>
                <a:rtl val="true"/>
              </a:rPr>
              <a:t>تحليل المشاعر والكلمات المفتاحية</a:t>
            </a:r>
          </a:p>
          <a:p>
            <a:pPr algn="l">
              <a:lnSpc>
                <a:spcPts val="6966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2555928" y="5143500"/>
            <a:ext cx="6128722" cy="5850144"/>
          </a:xfrm>
          <a:custGeom>
            <a:avLst/>
            <a:gdLst/>
            <a:ahLst/>
            <a:cxnLst/>
            <a:rect r="r" b="b" t="t" l="l"/>
            <a:pathLst>
              <a:path h="5850144" w="6128722">
                <a:moveTo>
                  <a:pt x="0" y="0"/>
                </a:moveTo>
                <a:lnTo>
                  <a:pt x="6128722" y="0"/>
                </a:lnTo>
                <a:lnTo>
                  <a:pt x="6128722" y="5850144"/>
                </a:lnTo>
                <a:lnTo>
                  <a:pt x="0" y="58501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028700" y="1675272"/>
            <a:ext cx="16230600" cy="47336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00"/>
              </a:lnSpc>
            </a:pPr>
          </a:p>
          <a:p>
            <a:pPr algn="ctr">
              <a:lnSpc>
                <a:spcPts val="4700"/>
              </a:lnSpc>
            </a:pPr>
            <a:r>
              <a:rPr lang="en-US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1. </a:t>
            </a:r>
            <a:r>
              <a:rPr lang="ar-EG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تحليل</a:t>
            </a:r>
            <a:r>
              <a:rPr lang="ar-EG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 المشاعر</a:t>
            </a:r>
            <a:r>
              <a:rPr lang="en-US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(Sentiment Analysis):</a:t>
            </a:r>
          </a:p>
          <a:p>
            <a:pPr algn="ctr">
              <a:lnSpc>
                <a:spcPts val="4700"/>
              </a:lnSpc>
            </a:pPr>
            <a:r>
              <a:rPr lang="en-US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</a:t>
            </a:r>
            <a:r>
              <a:rPr lang="ar-EG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إيجابي (</a:t>
            </a:r>
            <a:r>
              <a:rPr lang="en-US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82</a:t>
            </a:r>
            <a:r>
              <a:rPr lang="ar-EG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%): إشادة واسعة بفكرة الفخر بالصناعة الوطنية، جودة التصوير، وإبراز الشغف السعودي</a:t>
            </a:r>
            <a:r>
              <a:rPr lang="en-US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.</a:t>
            </a:r>
          </a:p>
          <a:p>
            <a:pPr algn="ctr">
              <a:lnSpc>
                <a:spcPts val="4700"/>
              </a:lnSpc>
            </a:pPr>
            <a:r>
              <a:rPr lang="en-US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stc </a:t>
            </a:r>
            <a:r>
              <a:rPr lang="ar-EG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المرافقة للحملة الوطنية</a:t>
            </a:r>
            <a:r>
              <a:rPr lang="en-US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.</a:t>
            </a:r>
          </a:p>
          <a:p>
            <a:pPr algn="ctr">
              <a:lnSpc>
                <a:spcPts val="4700"/>
              </a:lnSpc>
            </a:pPr>
            <a:r>
              <a:rPr lang="en-US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</a:t>
            </a:r>
            <a:r>
              <a:rPr lang="ar-EG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سلبي (</a:t>
            </a:r>
            <a:r>
              <a:rPr lang="en-US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6</a:t>
            </a:r>
            <a:r>
              <a:rPr lang="ar-EG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%): ملاحظات عامة لا تتعلق بالإعلان مباشرة بل بخدمات العملاء أو جودة تغطية الشبكة في بعض</a:t>
            </a:r>
            <a:r>
              <a:rPr lang="en-US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</a:t>
            </a:r>
          </a:p>
          <a:p>
            <a:pPr algn="ctr">
              <a:lnSpc>
                <a:spcPts val="4700"/>
              </a:lnSpc>
            </a:pPr>
            <a:r>
              <a:rPr lang="ar-EG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المناطق</a:t>
            </a:r>
            <a:r>
              <a:rPr lang="en-US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.</a:t>
            </a:r>
          </a:p>
          <a:p>
            <a:pPr algn="ctr">
              <a:lnSpc>
                <a:spcPts val="4700"/>
              </a:lnSpc>
            </a:pPr>
            <a:r>
              <a:rPr lang="en-US" b="true" sz="2797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</a:t>
            </a:r>
            <a:r>
              <a:rPr lang="ar-EG" b="true" sz="2797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محايد (</a:t>
            </a:r>
            <a:r>
              <a:rPr lang="en-US" b="true" sz="2797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12</a:t>
            </a:r>
            <a:r>
              <a:rPr lang="ar-EG" b="true" sz="2797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%): استفسارات عن بعض عروض</a:t>
            </a:r>
          </a:p>
          <a:p>
            <a:pPr algn="ctr">
              <a:lnSpc>
                <a:spcPts val="4700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1995563" y="6485177"/>
            <a:ext cx="10560365" cy="30048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97"/>
              </a:lnSpc>
            </a:pPr>
            <a:r>
              <a:rPr lang="ar-EG" b="true" sz="3629">
                <a:solidFill>
                  <a:srgbClr val="9F3A2A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الكلمات</a:t>
            </a:r>
            <a:r>
              <a:rPr lang="ar-EG" b="true" sz="3629">
                <a:solidFill>
                  <a:srgbClr val="9F3A2A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 المفتاحية والهاشتاجات الأكثر تداولاً</a:t>
            </a:r>
          </a:p>
          <a:p>
            <a:pPr algn="ctr">
              <a:lnSpc>
                <a:spcPts val="6097"/>
              </a:lnSpc>
            </a:pPr>
            <a:r>
              <a:rPr lang="en-US" b="true" sz="3629">
                <a:solidFill>
                  <a:srgbClr val="9F3A2A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⁠#</a:t>
            </a:r>
            <a:r>
              <a:rPr lang="ar-EG" b="true" sz="3629">
                <a:solidFill>
                  <a:srgbClr val="9F3A2A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من_صنع_سعوديين</a:t>
            </a:r>
            <a:r>
              <a:rPr lang="en-US" b="true" sz="3629">
                <a:solidFill>
                  <a:srgbClr val="9F3A2A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⁠ | ⁠#stc⁠ | ⁠#</a:t>
            </a:r>
            <a:r>
              <a:rPr lang="ar-EG" b="true" sz="3629">
                <a:solidFill>
                  <a:srgbClr val="9F3A2A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اليوم_الوطني⁠ | ⁠#صنع_في_السعودية⁠ | ⁠#همة_حتى_القمة⁠ | ⁠الفخر</a:t>
            </a:r>
          </a:p>
          <a:p>
            <a:pPr algn="ctr">
              <a:lnSpc>
                <a:spcPts val="6097"/>
              </a:lnSpc>
            </a:pP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1F1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598979" y="1400175"/>
            <a:ext cx="13034956" cy="21326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901"/>
              </a:lnSpc>
            </a:pPr>
            <a:r>
              <a:rPr lang="ar-EG" b="true" sz="9876" spc="-740">
                <a:solidFill>
                  <a:srgbClr val="9F3A2A"/>
                </a:solidFill>
                <a:latin typeface="Proxima Nova Condensed Bold"/>
                <a:ea typeface="Proxima Nova Condensed Bold"/>
                <a:cs typeface="Proxima Nova Condensed Bold"/>
                <a:sym typeface="Proxima Nova Condensed Bold"/>
                <a:rtl val="true"/>
              </a:rPr>
              <a:t>تحليل المنصات والمنافسين</a:t>
            </a:r>
          </a:p>
          <a:p>
            <a:pPr algn="l">
              <a:lnSpc>
                <a:spcPts val="7901"/>
              </a:lnSpc>
            </a:pPr>
          </a:p>
        </p:txBody>
      </p:sp>
      <p:sp>
        <p:nvSpPr>
          <p:cNvPr name="TextBox 3" id="3"/>
          <p:cNvSpPr txBox="true"/>
          <p:nvPr/>
        </p:nvSpPr>
        <p:spPr>
          <a:xfrm rot="0">
            <a:off x="1028700" y="2988631"/>
            <a:ext cx="12650532" cy="68764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03"/>
              </a:lnSpc>
            </a:pPr>
            <a:r>
              <a:rPr lang="ar-EG" sz="2978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تحليل المنصات ونوع الجمهور</a:t>
            </a:r>
            <a:r>
              <a:rPr lang="en-US" sz="2978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:</a:t>
            </a:r>
          </a:p>
          <a:p>
            <a:pPr algn="ctr">
              <a:lnSpc>
                <a:spcPts val="5003"/>
              </a:lnSpc>
            </a:pPr>
            <a:r>
              <a:rPr lang="en-US" sz="2978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YouTube: </a:t>
            </a:r>
            <a:r>
              <a:rPr lang="ar-EG" sz="2978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مشاهدة التقرير والإعلان كاملاً بتركيز عالٍ من المهتمين بالإخراج والمحتوى الملهم</a:t>
            </a:r>
            <a:r>
              <a:rPr lang="en-US" sz="2978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.</a:t>
            </a:r>
          </a:p>
          <a:p>
            <a:pPr algn="ctr">
              <a:lnSpc>
                <a:spcPts val="5003"/>
              </a:lnSpc>
            </a:pPr>
            <a:r>
              <a:rPr lang="en-US" sz="2978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X / TikTok: </a:t>
            </a:r>
            <a:r>
              <a:rPr lang="ar-EG" sz="2978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انتشار واسع لمقاطع قصيرة مع إعادة تغريد واقتباسات تعبر عن الفخر بالصناعة الوطنية</a:t>
            </a:r>
            <a:r>
              <a:rPr lang="en-US" sz="2978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.</a:t>
            </a:r>
          </a:p>
          <a:p>
            <a:pPr algn="ctr">
              <a:lnSpc>
                <a:spcPts val="5003"/>
              </a:lnSpc>
            </a:pPr>
            <a:r>
              <a:rPr lang="en-US" sz="2978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</a:t>
            </a:r>
            <a:r>
              <a:rPr lang="ar-EG" sz="2978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مقارنة الأداء مع المنافسين (موبايلي / زين)</a:t>
            </a:r>
            <a:r>
              <a:rPr lang="en-US" sz="2978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:</a:t>
            </a:r>
          </a:p>
          <a:p>
            <a:pPr algn="ctr">
              <a:lnSpc>
                <a:spcPts val="5003"/>
              </a:lnSpc>
            </a:pPr>
            <a:r>
              <a:rPr lang="en-US" sz="2978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</a:t>
            </a:r>
            <a:r>
              <a:rPr lang="ar-EG" sz="2978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تميزت</a:t>
            </a:r>
            <a:r>
              <a:rPr lang="en-US" sz="2978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stc </a:t>
            </a:r>
            <a:r>
              <a:rPr lang="ar-EG" sz="2978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بتركيزها على موضوع "التمكين والصناعة الوطنية" بدلاً من الاقتصار على المشاعر الوطنية العامة فقط</a:t>
            </a:r>
            <a:r>
              <a:rPr lang="en-US" sz="2978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.</a:t>
            </a:r>
          </a:p>
          <a:p>
            <a:pPr algn="ctr">
              <a:lnSpc>
                <a:spcPts val="5003"/>
              </a:lnSpc>
            </a:pPr>
            <a:r>
              <a:rPr lang="en-US" b="true" sz="2978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</a:t>
            </a:r>
            <a:r>
              <a:rPr lang="ar-EG" b="true" sz="2978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حققت ريادة في التفاعل الرقمي لربطها بين اسم الشركة ومفهوم "التنمية الوطنية الشاملة</a:t>
            </a:r>
            <a:r>
              <a:rPr lang="en-US" b="true" sz="2978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".</a:t>
            </a:r>
          </a:p>
          <a:p>
            <a:pPr algn="ctr">
              <a:lnSpc>
                <a:spcPts val="5003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3982312" y="2519996"/>
            <a:ext cx="7185488" cy="6510084"/>
          </a:xfrm>
          <a:custGeom>
            <a:avLst/>
            <a:gdLst/>
            <a:ahLst/>
            <a:cxnLst/>
            <a:rect r="r" b="b" t="t" l="l"/>
            <a:pathLst>
              <a:path h="6510084" w="7185488">
                <a:moveTo>
                  <a:pt x="0" y="0"/>
                </a:moveTo>
                <a:lnTo>
                  <a:pt x="7185488" y="0"/>
                </a:lnTo>
                <a:lnTo>
                  <a:pt x="7185488" y="6510084"/>
                </a:lnTo>
                <a:lnTo>
                  <a:pt x="0" y="651008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0936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>
  <p:cSld>
    <p:bg>
      <p:bgPr>
        <a:solidFill>
          <a:srgbClr val="F1F1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160823" y="1002965"/>
            <a:ext cx="16098477" cy="20135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457"/>
              </a:lnSpc>
            </a:pPr>
            <a:r>
              <a:rPr lang="ar-EG" b="true" sz="9321" spc="-699">
                <a:solidFill>
                  <a:srgbClr val="9F3A2A"/>
                </a:solidFill>
                <a:latin typeface="Proxima Nova Condensed Bold"/>
                <a:ea typeface="Proxima Nova Condensed Bold"/>
                <a:cs typeface="Proxima Nova Condensed Bold"/>
                <a:sym typeface="Proxima Nova Condensed Bold"/>
                <a:rtl val="true"/>
              </a:rPr>
              <a:t>أمثلة التفاعل والتوصيات الاستراتيجية</a:t>
            </a:r>
          </a:p>
          <a:p>
            <a:pPr algn="ctr">
              <a:lnSpc>
                <a:spcPts val="7457"/>
              </a:lnSpc>
            </a:pPr>
          </a:p>
        </p:txBody>
      </p:sp>
      <p:sp>
        <p:nvSpPr>
          <p:cNvPr name="TextBox 3" id="3"/>
          <p:cNvSpPr txBox="true"/>
          <p:nvPr/>
        </p:nvSpPr>
        <p:spPr>
          <a:xfrm rot="0">
            <a:off x="1551311" y="2075771"/>
            <a:ext cx="16736689" cy="26624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75"/>
              </a:lnSpc>
            </a:pPr>
            <a:r>
              <a:rPr lang="ar-EG" sz="3199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أمثلة من تعليقات الجمهور</a:t>
            </a:r>
            <a:r>
              <a:rPr lang="en-US" sz="3199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:</a:t>
            </a:r>
          </a:p>
          <a:p>
            <a:pPr algn="ctr">
              <a:lnSpc>
                <a:spcPts val="5375"/>
              </a:lnSpc>
            </a:pPr>
            <a:r>
              <a:rPr lang="en-US" sz="3199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"</a:t>
            </a:r>
            <a:r>
              <a:rPr lang="ar-EG" sz="3199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فخر ما بعده فخر، إعلان يرفع الراية ويعكس واقع الشباب السعودي المبدع</a:t>
            </a:r>
            <a:r>
              <a:rPr lang="en-US" sz="3199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!"</a:t>
            </a:r>
          </a:p>
          <a:p>
            <a:pPr algn="ctr">
              <a:lnSpc>
                <a:spcPts val="5375"/>
              </a:lnSpc>
            </a:pPr>
            <a:r>
              <a:rPr lang="en-US" sz="3199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"stc </a:t>
            </a:r>
            <a:r>
              <a:rPr lang="ar-EG" sz="3199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دائماً تلمس المكان الصح في إعلانات اليوم الوطني، شكراً لكل يد سعودية تعمل وتنتج</a:t>
            </a:r>
            <a:r>
              <a:rPr lang="en-US" sz="3199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."</a:t>
            </a:r>
          </a:p>
          <a:p>
            <a:pPr algn="ctr">
              <a:lnSpc>
                <a:spcPts val="5375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1551311" y="4585801"/>
            <a:ext cx="16736689" cy="5367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75"/>
              </a:lnSpc>
            </a:pPr>
            <a:r>
              <a:rPr lang="ar-EG" b="true" sz="3199">
                <a:solidFill>
                  <a:srgbClr val="994C40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التوصيات والاستنتاجات النهائية</a:t>
            </a:r>
            <a:r>
              <a:rPr lang="en-US" b="true" sz="3199">
                <a:solidFill>
                  <a:srgbClr val="994C4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:</a:t>
            </a:r>
          </a:p>
          <a:p>
            <a:pPr algn="ctr">
              <a:lnSpc>
                <a:spcPts val="5375"/>
              </a:lnSpc>
            </a:pPr>
            <a:r>
              <a:rPr lang="en-US" b="true" sz="3199">
                <a:solidFill>
                  <a:srgbClr val="994C4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1. </a:t>
            </a:r>
            <a:r>
              <a:rPr lang="ar-EG" b="true" sz="3199">
                <a:solidFill>
                  <a:srgbClr val="994C40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استدامة المبادرة: استمرار تسليط الضوء على المشاريع والكوادر السعودية عبر منصات</a:t>
            </a:r>
            <a:r>
              <a:rPr lang="en-US" b="true" sz="3199">
                <a:solidFill>
                  <a:srgbClr val="994C4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stc </a:t>
            </a:r>
            <a:r>
              <a:rPr lang="ar-EG" b="true" sz="3199">
                <a:solidFill>
                  <a:srgbClr val="994C40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طوال العام وليس فقط في المناسبات الوطنية</a:t>
            </a:r>
            <a:r>
              <a:rPr lang="en-US" b="true" sz="3199">
                <a:solidFill>
                  <a:srgbClr val="994C4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.</a:t>
            </a:r>
          </a:p>
          <a:p>
            <a:pPr algn="ctr">
              <a:lnSpc>
                <a:spcPts val="5375"/>
              </a:lnSpc>
            </a:pPr>
            <a:r>
              <a:rPr lang="en-US" b="true" sz="3199">
                <a:solidFill>
                  <a:srgbClr val="994C4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2. </a:t>
            </a:r>
            <a:r>
              <a:rPr lang="ar-EG" b="true" sz="3199">
                <a:solidFill>
                  <a:srgbClr val="994C40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شراكات عملية: إطلاق حاضنات أو مسابقات دعم للمشاريع الوطنية تحت شعار "من صُنع سعوديين</a:t>
            </a:r>
            <a:r>
              <a:rPr lang="en-US" b="true" sz="3199">
                <a:solidFill>
                  <a:srgbClr val="994C4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".</a:t>
            </a:r>
          </a:p>
          <a:p>
            <a:pPr algn="ctr">
              <a:lnSpc>
                <a:spcPts val="5375"/>
              </a:lnSpc>
            </a:pPr>
            <a:r>
              <a:rPr lang="en-US" b="true" sz="3199">
                <a:solidFill>
                  <a:srgbClr val="994C4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3. </a:t>
            </a:r>
            <a:r>
              <a:rPr lang="ar-EG" b="true" sz="3199">
                <a:solidFill>
                  <a:srgbClr val="994C40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توسيع المحتوى الرقمي: استغلال منصات المحتوى القصير</a:t>
            </a:r>
            <a:r>
              <a:rPr lang="en-US" b="true" sz="3199">
                <a:solidFill>
                  <a:srgbClr val="994C4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(TikTok / Reels) </a:t>
            </a:r>
            <a:r>
              <a:rPr lang="ar-EG" b="true" sz="3199">
                <a:solidFill>
                  <a:srgbClr val="994C40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لنشر قصص نجاح قصيرة للكوادر الظاهرة في الإعلان</a:t>
            </a:r>
            <a:r>
              <a:rPr lang="en-US" b="true" sz="3199">
                <a:solidFill>
                  <a:srgbClr val="994C4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.</a:t>
            </a:r>
          </a:p>
          <a:p>
            <a:pPr algn="ctr">
              <a:lnSpc>
                <a:spcPts val="5375"/>
              </a:lnSpc>
            </a:pP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1F1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382661" y="3439161"/>
            <a:ext cx="5425973" cy="6065960"/>
          </a:xfrm>
          <a:custGeom>
            <a:avLst/>
            <a:gdLst/>
            <a:ahLst/>
            <a:cxnLst/>
            <a:rect r="r" b="b" t="t" l="l"/>
            <a:pathLst>
              <a:path h="6065960" w="5425973">
                <a:moveTo>
                  <a:pt x="0" y="0"/>
                </a:moveTo>
                <a:lnTo>
                  <a:pt x="5425974" y="0"/>
                </a:lnTo>
                <a:lnTo>
                  <a:pt x="5425974" y="6065960"/>
                </a:lnTo>
                <a:lnTo>
                  <a:pt x="0" y="606596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7499959" y="4007867"/>
            <a:ext cx="10147108" cy="4908772"/>
          </a:xfrm>
          <a:custGeom>
            <a:avLst/>
            <a:gdLst/>
            <a:ahLst/>
            <a:cxnLst/>
            <a:rect r="r" b="b" t="t" l="l"/>
            <a:pathLst>
              <a:path h="4908772" w="10147108">
                <a:moveTo>
                  <a:pt x="0" y="0"/>
                </a:moveTo>
                <a:lnTo>
                  <a:pt x="10147108" y="0"/>
                </a:lnTo>
                <a:lnTo>
                  <a:pt x="10147108" y="4908772"/>
                </a:lnTo>
                <a:lnTo>
                  <a:pt x="0" y="490877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705707" y="333375"/>
            <a:ext cx="12876585" cy="18455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rtl="true">
              <a:lnSpc>
                <a:spcPts val="6875"/>
              </a:lnSpc>
            </a:pPr>
            <a:r>
              <a:rPr lang="ar-EG" b="true" sz="8594" spc="-644">
                <a:solidFill>
                  <a:srgbClr val="9F3A2A"/>
                </a:solidFill>
                <a:latin typeface="Proxima Nova Condensed Bold"/>
                <a:ea typeface="Proxima Nova Condensed Bold"/>
                <a:cs typeface="Proxima Nova Condensed Bold"/>
                <a:sym typeface="Proxima Nova Condensed Bold"/>
                <a:rtl val="true"/>
              </a:rPr>
              <a:t>توثيق أدوات الذكاء الاصطناعي</a:t>
            </a:r>
          </a:p>
          <a:p>
            <a:pPr algn="l">
              <a:lnSpc>
                <a:spcPts val="6875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549041" y="1764896"/>
            <a:ext cx="16560075" cy="22429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52"/>
              </a:lnSpc>
            </a:pPr>
            <a:r>
              <a:rPr lang="ar-EG" sz="5448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الأداة المستخدمة</a:t>
            </a:r>
            <a:r>
              <a:rPr lang="en-US" sz="5448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: Gemini / ChatGPT</a:t>
            </a:r>
          </a:p>
          <a:p>
            <a:pPr algn="ctr">
              <a:lnSpc>
                <a:spcPts val="9152"/>
              </a:lnSpc>
            </a:pP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1F1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144351" y="2681305"/>
            <a:ext cx="9999298" cy="52094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181"/>
              </a:lnSpc>
            </a:pPr>
            <a:r>
              <a:rPr lang="en-US" b="true" sz="16476" spc="-1235">
                <a:solidFill>
                  <a:srgbClr val="9F3A2A"/>
                </a:solidFill>
                <a:latin typeface="Proxima Nova Condensed Bold"/>
                <a:ea typeface="Proxima Nova Condensed Bold"/>
                <a:cs typeface="Proxima Nova Condensed Bold"/>
                <a:sym typeface="Proxima Nova Condensed Bold"/>
              </a:rPr>
              <a:t>THANK YOU FOR YOUR ATTENTION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-1364878" y="797746"/>
            <a:ext cx="5427194" cy="4114800"/>
          </a:xfrm>
          <a:custGeom>
            <a:avLst/>
            <a:gdLst/>
            <a:ahLst/>
            <a:cxnLst/>
            <a:rect r="r" b="b" t="t" l="l"/>
            <a:pathLst>
              <a:path h="4114800" w="5427194">
                <a:moveTo>
                  <a:pt x="0" y="0"/>
                </a:moveTo>
                <a:lnTo>
                  <a:pt x="5427195" y="0"/>
                </a:lnTo>
                <a:lnTo>
                  <a:pt x="542719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3230325" y="5645982"/>
            <a:ext cx="4703372" cy="4489583"/>
          </a:xfrm>
          <a:custGeom>
            <a:avLst/>
            <a:gdLst/>
            <a:ahLst/>
            <a:cxnLst/>
            <a:rect r="r" b="b" t="t" l="l"/>
            <a:pathLst>
              <a:path h="4489583" w="4703372">
                <a:moveTo>
                  <a:pt x="0" y="0"/>
                </a:moveTo>
                <a:lnTo>
                  <a:pt x="4703373" y="0"/>
                </a:lnTo>
                <a:lnTo>
                  <a:pt x="4703373" y="4489583"/>
                </a:lnTo>
                <a:lnTo>
                  <a:pt x="0" y="44895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DAHP2Yrr0Hs</dc:identifier>
  <dcterms:modified xsi:type="dcterms:W3CDTF">2011-08-01T06:04:30Z</dcterms:modified>
  <cp:revision>1</cp:revision>
  <dc:title>تحليل إعلان من صنع السعوديين</dc:title>
</cp:coreProperties>
</file>