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480" r:id="rId5"/>
    <p:sldId id="303" r:id="rId6"/>
    <p:sldId id="271" r:id="rId7"/>
    <p:sldId id="487" r:id="rId8"/>
    <p:sldId id="599" r:id="rId9"/>
    <p:sldId id="630" r:id="rId10"/>
    <p:sldId id="306" r:id="rId11"/>
    <p:sldId id="632" r:id="rId12"/>
    <p:sldId id="491" r:id="rId13"/>
    <p:sldId id="634" r:id="rId14"/>
    <p:sldId id="635" r:id="rId15"/>
    <p:sldId id="636" r:id="rId16"/>
    <p:sldId id="638" r:id="rId17"/>
    <p:sldId id="639" r:id="rId18"/>
    <p:sldId id="640" r:id="rId19"/>
    <p:sldId id="641" r:id="rId20"/>
    <p:sldId id="642" r:id="rId21"/>
    <p:sldId id="643" r:id="rId22"/>
    <p:sldId id="644" r:id="rId23"/>
    <p:sldId id="645" r:id="rId24"/>
    <p:sldId id="646" r:id="rId25"/>
    <p:sldId id="647" r:id="rId26"/>
    <p:sldId id="648" r:id="rId27"/>
    <p:sldId id="649" r:id="rId28"/>
    <p:sldId id="650" r:id="rId29"/>
    <p:sldId id="651" r:id="rId30"/>
    <p:sldId id="652" r:id="rId31"/>
    <p:sldId id="631" r:id="rId32"/>
    <p:sldId id="603" r:id="rId33"/>
    <p:sldId id="653" r:id="rId34"/>
    <p:sldId id="654" r:id="rId35"/>
    <p:sldId id="575" r:id="rId36"/>
    <p:sldId id="655" r:id="rId37"/>
    <p:sldId id="656" r:id="rId38"/>
    <p:sldId id="657" r:id="rId39"/>
    <p:sldId id="659" r:id="rId40"/>
    <p:sldId id="660" r:id="rId41"/>
    <p:sldId id="658" r:id="rId42"/>
    <p:sldId id="661" r:id="rId43"/>
    <p:sldId id="605" r:id="rId44"/>
    <p:sldId id="662" r:id="rId45"/>
    <p:sldId id="256"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487"/>
            <p14:sldId id="599"/>
            <p14:sldId id="630"/>
            <p14:sldId id="306"/>
            <p14:sldId id="632"/>
            <p14:sldId id="491"/>
            <p14:sldId id="634"/>
            <p14:sldId id="635"/>
            <p14:sldId id="636"/>
            <p14:sldId id="638"/>
            <p14:sldId id="639"/>
            <p14:sldId id="640"/>
            <p14:sldId id="641"/>
            <p14:sldId id="642"/>
            <p14:sldId id="643"/>
            <p14:sldId id="644"/>
            <p14:sldId id="645"/>
            <p14:sldId id="646"/>
            <p14:sldId id="647"/>
            <p14:sldId id="648"/>
            <p14:sldId id="649"/>
            <p14:sldId id="650"/>
            <p14:sldId id="651"/>
            <p14:sldId id="652"/>
            <p14:sldId id="631"/>
            <p14:sldId id="603"/>
            <p14:sldId id="653"/>
            <p14:sldId id="654"/>
            <p14:sldId id="575"/>
            <p14:sldId id="655"/>
            <p14:sldId id="656"/>
            <p14:sldId id="657"/>
            <p14:sldId id="659"/>
            <p14:sldId id="660"/>
            <p14:sldId id="658"/>
            <p14:sldId id="661"/>
            <p14:sldId id="605"/>
            <p14:sldId id="662"/>
            <p14:sldId id="25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852F4A"/>
    <a:srgbClr val="FFD200"/>
    <a:srgbClr val="203E5F"/>
    <a:srgbClr val="F58221"/>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9" d="100"/>
          <a:sy n="79" d="100"/>
        </p:scale>
        <p:origin x="78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491CCC-E926-10B1-5E92-3A8097F7B2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CCB97A8-EF02-0284-EA75-A532E0719F1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3BB5629-5EFD-181B-1FDA-491C94EA583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AFC91B9-BD0B-A467-310E-1C13376B46FC}"/>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758246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9EA8BD-5873-4E4E-BCB6-8EF8A839BB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AC24A3A-163B-C36F-1E02-DC551F6C338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131D0B1-83F0-AE2A-F137-D4686D2AE8D0}"/>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19FEC7C-D061-6D5E-25F5-0D0A33E67E2E}"/>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7458992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193293-9B13-4065-A215-6747053B3E6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7BD7D9-FFC5-74FE-93F0-795EB5EF1E6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BDE8896-FADD-6843-0A6B-0F7CFFD27AC1}"/>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6D1BDADE-1095-B28A-441F-8B7F616B6653}"/>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2740124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D0A95C-C1AD-BD99-54FA-74C64E58766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CA28225-8012-C56A-9003-C0BBC39A016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EDACEFF-AFE8-D9D7-CC48-F7F07EDBC21B}"/>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7D1AA82E-A783-5771-6EFD-03EEC0737E67}"/>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4339223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C42E01-0A09-833E-AA90-3F0C0B54AE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D3B0956-2125-38E7-95B6-D594E6F6E51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2294398-B27D-6E18-08A6-592035023645}"/>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E9767671-8B02-FE6A-1641-6DD5848E5043}"/>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321783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A4BAA6-C678-DBB1-EB02-73F72E1F5AB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950BF07-A98C-84F9-5186-F8E81B90F42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09E5215-EB5E-D219-A272-78A5954AB9A5}"/>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81D8BCA4-3E8D-C25B-F5ED-06DCC0C4840B}"/>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9249545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BCCA8A-8E1F-1F18-6D02-3E8B6865264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63B72CC-8997-B97C-BC04-0A6525D0631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7128C8F-1642-E807-1957-C92AA5EAA67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987363A5-05F2-5034-111F-6568CB99E575}"/>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973871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F8528E-16E0-8E18-0D3F-89A6EDD6A4E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238074E-3BEE-6DAA-4DBE-CE0C15E95C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8C8B855-3881-C491-1A3F-95D18084A55C}"/>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857788A1-D741-A9D4-BD6B-459A2610CE13}"/>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8514874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45F49A-CCCD-1D35-2EA3-D555B0CDA6E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E478EB5-62C0-BCBB-F992-8AE39943C4C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E23B524-3FB2-F672-2E1C-B07805F55118}"/>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F978ABF6-DDD8-CA90-8A1D-8459EA40C9E1}"/>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7428680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11/17/2024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11/17/2024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11/17/2024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7.xml"/><Relationship Id="rId5" Type="http://schemas.openxmlformats.org/officeDocument/2006/relationships/image" Target="../media/image16.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65994" y="3560661"/>
            <a:ext cx="5216525" cy="398780"/>
          </a:xfrm>
          <a:prstGeom prst="rect">
            <a:avLst/>
          </a:prstGeom>
          <a:noFill/>
        </p:spPr>
        <p:txBody>
          <a:bodyPr wrap="square" rtlCol="0">
            <a:spAutoFit/>
          </a:bodyPr>
          <a:lstStyle/>
          <a:p>
            <a:r>
              <a:rPr lang="en-US" sz="2000" dirty="0">
                <a:latin typeface="Alexandria" charset="0"/>
                <a:cs typeface="Alexandria" charset="0"/>
              </a:rPr>
              <a:t>Prepared by: Nourallah Elkolaly</a:t>
            </a:r>
          </a:p>
        </p:txBody>
      </p:sp>
      <p:sp>
        <p:nvSpPr>
          <p:cNvPr id="31" name="TextBox 30"/>
          <p:cNvSpPr txBox="1"/>
          <p:nvPr/>
        </p:nvSpPr>
        <p:spPr>
          <a:xfrm>
            <a:off x="187287" y="2200300"/>
            <a:ext cx="6485888" cy="1312154"/>
          </a:xfrm>
          <a:prstGeom prst="rect">
            <a:avLst/>
          </a:prstGeom>
          <a:noFill/>
        </p:spPr>
        <p:txBody>
          <a:bodyPr wrap="square" rtlCol="0">
            <a:spAutoFit/>
          </a:bodyPr>
          <a:lstStyle/>
          <a:p>
            <a:pPr>
              <a:lnSpc>
                <a:spcPct val="150000"/>
              </a:lnSpc>
            </a:pPr>
            <a:r>
              <a:rPr lang="ar-EG" sz="2800" b="1" dirty="0">
                <a:solidFill>
                  <a:srgbClr val="00B0F0"/>
                </a:solidFill>
                <a:latin typeface="Alexandria" charset="0"/>
                <a:cs typeface="Alexandria" charset="0"/>
              </a:rPr>
              <a:t>أساليب البحث العلمي القانوني</a:t>
            </a:r>
            <a:br>
              <a:rPr lang="ar-EG" sz="2800" b="1" dirty="0">
                <a:solidFill>
                  <a:srgbClr val="00B0F0"/>
                </a:solidFill>
                <a:latin typeface="Alexandria" charset="0"/>
                <a:cs typeface="Alexandria" charset="0"/>
              </a:rPr>
            </a:br>
            <a:r>
              <a:rPr lang="en-US" sz="2800" b="1" dirty="0">
                <a:solidFill>
                  <a:srgbClr val="00B0F0"/>
                </a:solidFill>
                <a:latin typeface="Alexandria" charset="0"/>
                <a:cs typeface="Alexandria" charset="0"/>
              </a:rPr>
              <a:t>Research Methods for Law</a:t>
            </a:r>
          </a:p>
        </p:txBody>
      </p:sp>
      <p:sp>
        <p:nvSpPr>
          <p:cNvPr id="34" name="Rectangle: Rounded Corners 33"/>
          <p:cNvSpPr/>
          <p:nvPr/>
        </p:nvSpPr>
        <p:spPr>
          <a:xfrm>
            <a:off x="0" y="5833929"/>
            <a:ext cx="4470239"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40796F3C-D76C-3FB6-64B2-A3A2ACD822CB}"/>
              </a:ext>
            </a:extLst>
          </p:cNvPr>
          <p:cNvSpPr txBox="1"/>
          <p:nvPr/>
        </p:nvSpPr>
        <p:spPr>
          <a:xfrm>
            <a:off x="155642" y="5107021"/>
            <a:ext cx="1994171" cy="646331"/>
          </a:xfrm>
          <a:prstGeom prst="rect">
            <a:avLst/>
          </a:prstGeom>
          <a:noFill/>
        </p:spPr>
        <p:txBody>
          <a:bodyPr wrap="square" rtlCol="0">
            <a:spAutoFit/>
          </a:bodyPr>
          <a:lstStyle/>
          <a:p>
            <a:r>
              <a:rPr lang="en-US" sz="3600" b="1" dirty="0"/>
              <a:t>RML002</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038927" y="3398552"/>
            <a:ext cx="6970929" cy="583878"/>
          </a:xfrm>
          <a:prstGeom prst="rect">
            <a:avLst/>
          </a:prstGeom>
          <a:noFill/>
        </p:spPr>
        <p:txBody>
          <a:bodyPr wrap="square" rtlCol="0">
            <a:spAutoFit/>
          </a:bodyPr>
          <a:lstStyle/>
          <a:p>
            <a:pPr algn="ctr" rtl="1">
              <a:lnSpc>
                <a:spcPct val="150000"/>
              </a:lnSpc>
            </a:pPr>
            <a:r>
              <a:rPr lang="ar-EG" sz="2400" b="1" dirty="0">
                <a:solidFill>
                  <a:srgbClr val="00AEEF"/>
                </a:solidFill>
                <a:latin typeface="Alexandria" charset="0"/>
                <a:cs typeface="Alexandria" charset="0"/>
              </a:rPr>
              <a:t>البدء في مرحلة كتابة البحث القانوني </a:t>
            </a:r>
            <a:endParaRPr lang="en-US" sz="2400" b="1" dirty="0">
              <a:solidFill>
                <a:srgbClr val="00AEEF"/>
              </a:solidFill>
              <a:latin typeface="Alexandria" charset="0"/>
              <a:cs typeface="Alexandria" charset="0"/>
            </a:endParaRPr>
          </a:p>
        </p:txBody>
      </p:sp>
      <p:sp>
        <p:nvSpPr>
          <p:cNvPr id="10" name="Rectangle: Rounded Corners 9"/>
          <p:cNvSpPr/>
          <p:nvPr/>
        </p:nvSpPr>
        <p:spPr>
          <a:xfrm>
            <a:off x="6384737" y="4232260"/>
            <a:ext cx="4169773"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3</a:t>
            </a:r>
          </a:p>
        </p:txBody>
      </p:sp>
      <p:sp>
        <p:nvSpPr>
          <p:cNvPr id="11" name="TextBox 10"/>
          <p:cNvSpPr txBox="1"/>
          <p:nvPr/>
        </p:nvSpPr>
        <p:spPr>
          <a:xfrm>
            <a:off x="6370224" y="4802552"/>
            <a:ext cx="1572866" cy="584775"/>
          </a:xfrm>
          <a:prstGeom prst="rect">
            <a:avLst/>
          </a:prstGeom>
          <a:noFill/>
        </p:spPr>
        <p:txBody>
          <a:bodyPr wrap="none" rtlCol="0">
            <a:spAutoFit/>
          </a:bodyPr>
          <a:lstStyle/>
          <a:p>
            <a:r>
              <a:rPr lang="en-US" sz="3200" b="1" dirty="0"/>
              <a:t>RML002</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Nourallah Elkolaly</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76398" y="1065584"/>
            <a:ext cx="9936480" cy="4610100"/>
          </a:xfrm>
        </p:spPr>
      </p:pic>
      <p:sp>
        <p:nvSpPr>
          <p:cNvPr id="11" name="Rectangle 10"/>
          <p:cNvSpPr/>
          <p:nvPr/>
        </p:nvSpPr>
        <p:spPr>
          <a:xfrm>
            <a:off x="4990006" y="104960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564205" y="4968516"/>
            <a:ext cx="5415362" cy="963597"/>
          </a:xfrm>
          <a:prstGeom prst="rect">
            <a:avLst/>
          </a:prstGeom>
          <a:noFill/>
        </p:spPr>
        <p:txBody>
          <a:bodyPr wrap="square">
            <a:spAutoFit/>
          </a:bodyPr>
          <a:lstStyle/>
          <a:p>
            <a:pPr marL="285750" indent="-285750" algn="r" rtl="1">
              <a:lnSpc>
                <a:spcPct val="150000"/>
              </a:lnSpc>
              <a:buFont typeface="Wingdings" panose="05000000000000000000" pitchFamily="2" charset="2"/>
              <a:buChar char="q"/>
            </a:pPr>
            <a:r>
              <a:rPr lang="ar-EG" sz="2000" dirty="0">
                <a:latin typeface="Alexandria" charset="0"/>
                <a:cs typeface="Alexandria" charset="0"/>
              </a:rPr>
              <a:t>كتابة متن الموضوع</a:t>
            </a:r>
            <a:endParaRPr lang="en-US" sz="2000" dirty="0">
              <a:latin typeface="Alexandria" charset="0"/>
              <a:cs typeface="Alexandria" charset="0"/>
            </a:endParaRPr>
          </a:p>
          <a:p>
            <a:pPr marL="285750" indent="-285750" algn="r" rtl="1">
              <a:lnSpc>
                <a:spcPct val="150000"/>
              </a:lnSpc>
              <a:buFont typeface="Wingdings" panose="05000000000000000000" pitchFamily="2" charset="2"/>
              <a:buChar char="q"/>
            </a:pPr>
            <a:r>
              <a:rPr lang="ar-EG" sz="2000" dirty="0">
                <a:latin typeface="Alexandria" charset="0"/>
                <a:cs typeface="Alexandria" charset="0"/>
              </a:rPr>
              <a:t>توثيق مصادر المعلومات </a:t>
            </a:r>
          </a:p>
        </p:txBody>
      </p:sp>
      <p:sp>
        <p:nvSpPr>
          <p:cNvPr id="41" name="TextBox 40"/>
          <p:cNvSpPr txBox="1"/>
          <p:nvPr/>
        </p:nvSpPr>
        <p:spPr>
          <a:xfrm>
            <a:off x="6301339" y="1259391"/>
            <a:ext cx="2917786" cy="523220"/>
          </a:xfrm>
          <a:prstGeom prst="rect">
            <a:avLst/>
          </a:prstGeom>
          <a:noFill/>
        </p:spPr>
        <p:txBody>
          <a:bodyPr wrap="none" rtlCol="0">
            <a:spAutoFit/>
          </a:bodyPr>
          <a:lstStyle/>
          <a:p>
            <a:r>
              <a:rPr lang="ar-EG" sz="2800" b="1" dirty="0">
                <a:solidFill>
                  <a:srgbClr val="00B0F0"/>
                </a:solidFill>
                <a:latin typeface="Alexandria" charset="0"/>
                <a:cs typeface="Alexandria" charset="0"/>
              </a:rPr>
              <a:t>محاور المحاضرة</a:t>
            </a:r>
            <a:endParaRPr lang="en-US" sz="2800" b="1" dirty="0">
              <a:solidFill>
                <a:srgbClr val="00B0F0"/>
              </a:solidFill>
              <a:latin typeface="Alexandria" charset="0"/>
              <a:cs typeface="Alexandria" charset="0"/>
            </a:endParaRPr>
          </a:p>
        </p:txBody>
      </p:sp>
      <p:sp>
        <p:nvSpPr>
          <p:cNvPr id="42" name="TextBox 41"/>
          <p:cNvSpPr txBox="1"/>
          <p:nvPr/>
        </p:nvSpPr>
        <p:spPr>
          <a:xfrm>
            <a:off x="5139341" y="1119875"/>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Lecture</a:t>
            </a:r>
          </a:p>
        </p:txBody>
      </p:sp>
      <p:sp>
        <p:nvSpPr>
          <p:cNvPr id="43" name="TextBox 42"/>
          <p:cNvSpPr txBox="1"/>
          <p:nvPr/>
        </p:nvSpPr>
        <p:spPr>
          <a:xfrm>
            <a:off x="5141408" y="1305557"/>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3</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5FAB83-6E27-BF92-8A37-57DFFF09D9F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5C4291F-E153-6779-D130-CCE3968DF45E}"/>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7EA18BD4-50A7-4175-7747-887D8C94EE5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9163C4EF-1E7D-E3CD-71A4-A724B4362ECD}"/>
              </a:ext>
            </a:extLst>
          </p:cNvPr>
          <p:cNvSpPr txBox="1"/>
          <p:nvPr/>
        </p:nvSpPr>
        <p:spPr>
          <a:xfrm>
            <a:off x="1072674" y="1073250"/>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r>
              <a:rPr lang="en-US" sz="2800" b="1" dirty="0">
                <a:solidFill>
                  <a:schemeClr val="bg1"/>
                </a:solidFill>
                <a:latin typeface="Alexandria" charset="0"/>
                <a:cs typeface="Alexandria" charset="0"/>
              </a:rPr>
              <a:t>3</a:t>
            </a:r>
          </a:p>
        </p:txBody>
      </p:sp>
      <p:pic>
        <p:nvPicPr>
          <p:cNvPr id="7" name="Graphic 21">
            <a:extLst>
              <a:ext uri="{FF2B5EF4-FFF2-40B4-BE49-F238E27FC236}">
                <a16:creationId xmlns:a16="http://schemas.microsoft.com/office/drawing/2014/main" id="{0371CDB2-C16F-F25E-3241-405A0FF6DB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95F52832-8463-9F39-681D-3B0B49D6EAFE}"/>
              </a:ext>
            </a:extLst>
          </p:cNvPr>
          <p:cNvSpPr txBox="1"/>
          <p:nvPr/>
        </p:nvSpPr>
        <p:spPr>
          <a:xfrm>
            <a:off x="1215957" y="2355234"/>
            <a:ext cx="10027399" cy="3369449"/>
          </a:xfrm>
          <a:prstGeom prst="rect">
            <a:avLst/>
          </a:prstGeom>
          <a:noFill/>
        </p:spPr>
        <p:txBody>
          <a:bodyPr wrap="square" rtlCol="0">
            <a:spAutoFit/>
          </a:bodyPr>
          <a:lstStyle/>
          <a:p>
            <a:pPr algn="just" rtl="1">
              <a:lnSpc>
                <a:spcPct val="150000"/>
              </a:lnSpc>
            </a:pPr>
            <a:r>
              <a:rPr lang="ar-EG" dirty="0">
                <a:latin typeface="Alexandria" charset="0"/>
                <a:cs typeface="Alexandria" charset="0"/>
              </a:rPr>
              <a:t>في المحاضرة السابقة، استعرضنا الجوانب العملية والتطبيقية المتعلقة بوضع خطة البحث، حيث تناولنا أهمية الخطة الدقيقة والمنهجية لضمان نجاح البحث وتحقيق أهدافه. </a:t>
            </a:r>
          </a:p>
          <a:p>
            <a:pPr algn="just" rtl="1">
              <a:lnSpc>
                <a:spcPct val="150000"/>
              </a:lnSpc>
            </a:pPr>
            <a:endParaRPr lang="ar-EG" dirty="0">
              <a:latin typeface="Alexandria" charset="0"/>
              <a:cs typeface="Alexandria" charset="0"/>
            </a:endParaRPr>
          </a:p>
          <a:p>
            <a:pPr algn="just" rtl="1">
              <a:lnSpc>
                <a:spcPct val="150000"/>
              </a:lnSpc>
            </a:pPr>
            <a:r>
              <a:rPr lang="ar-EG" dirty="0">
                <a:latin typeface="Alexandria" charset="0"/>
                <a:cs typeface="Alexandria" charset="0"/>
              </a:rPr>
              <a:t>كما تطرقنا إلى موضوع جمع وتدوين المادة العلمية، فناقشنا كيفية جمع المادة العلمية من مصادر موثوقة، وما يُقصد بتدوينها، مع تسليط الضوء على القواعد الأساسية للتدوين لضمان التنظيم والدقة. </a:t>
            </a:r>
          </a:p>
          <a:p>
            <a:pPr algn="just" rtl="1">
              <a:lnSpc>
                <a:spcPct val="150000"/>
              </a:lnSpc>
            </a:pPr>
            <a:r>
              <a:rPr lang="ar-EG" dirty="0">
                <a:latin typeface="Alexandria" charset="0"/>
                <a:cs typeface="Alexandria" charset="0"/>
              </a:rPr>
              <a:t>بالإضافة إلى ذلك، تناولنا الطرق المختلفة للتدوين، سواء التقليدية أو الحديثة، مما يُمكن الباحث من اختيار الأسلوب الأنسب لتحقيق الكفاءة في توثيق المعلومات وتحليلها.</a:t>
            </a:r>
          </a:p>
        </p:txBody>
      </p:sp>
      <p:sp>
        <p:nvSpPr>
          <p:cNvPr id="2" name="TextBox 1">
            <a:extLst>
              <a:ext uri="{FF2B5EF4-FFF2-40B4-BE49-F238E27FC236}">
                <a16:creationId xmlns:a16="http://schemas.microsoft.com/office/drawing/2014/main" id="{3FA4BFEB-F3D6-C5DF-4989-BC37C57BA14C}"/>
              </a:ext>
            </a:extLst>
          </p:cNvPr>
          <p:cNvSpPr txBox="1"/>
          <p:nvPr/>
        </p:nvSpPr>
        <p:spPr>
          <a:xfrm>
            <a:off x="3054485" y="1001949"/>
            <a:ext cx="5729591" cy="461665"/>
          </a:xfrm>
          <a:prstGeom prst="rect">
            <a:avLst/>
          </a:prstGeom>
          <a:noFill/>
        </p:spPr>
        <p:txBody>
          <a:bodyPr wrap="square" rtlCol="0">
            <a:spAutoFit/>
          </a:bodyPr>
          <a:lstStyle/>
          <a:p>
            <a:pPr algn="r" rtl="1"/>
            <a:r>
              <a:rPr lang="ar-EG" sz="2400" dirty="0">
                <a:solidFill>
                  <a:srgbClr val="00B0F0"/>
                </a:solidFill>
                <a:latin typeface="Alexandria" pitchFamily="2" charset="-78"/>
                <a:cs typeface="Alexandria" pitchFamily="2" charset="-78"/>
              </a:rPr>
              <a:t>أهم ما تناولناه في المحاضرة السابقة</a:t>
            </a:r>
            <a:endParaRPr lang="en-US" sz="2400"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362137484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82C7E3-6B1D-7410-D11E-8AB52579CC8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1807F5-329B-4E99-A787-D23ECA85F810}"/>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2988A323-94AE-276E-EF13-334587B5C9B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CC85142C-7E01-A00B-8751-4B5170D50B29}"/>
              </a:ext>
            </a:extLst>
          </p:cNvPr>
          <p:cNvSpPr txBox="1"/>
          <p:nvPr/>
        </p:nvSpPr>
        <p:spPr>
          <a:xfrm>
            <a:off x="1072674" y="1073250"/>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r>
              <a:rPr lang="en-US" sz="2800" b="1" dirty="0">
                <a:solidFill>
                  <a:schemeClr val="bg1"/>
                </a:solidFill>
                <a:latin typeface="Alexandria" charset="0"/>
                <a:cs typeface="Alexandria" charset="0"/>
              </a:rPr>
              <a:t>3</a:t>
            </a:r>
          </a:p>
        </p:txBody>
      </p:sp>
      <p:pic>
        <p:nvPicPr>
          <p:cNvPr id="7" name="Graphic 21">
            <a:extLst>
              <a:ext uri="{FF2B5EF4-FFF2-40B4-BE49-F238E27FC236}">
                <a16:creationId xmlns:a16="http://schemas.microsoft.com/office/drawing/2014/main" id="{AE3C01CB-E00D-E9BB-A64F-E24D9401BCA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BD11C2CB-E77C-715B-709F-05A981B919F2}"/>
              </a:ext>
            </a:extLst>
          </p:cNvPr>
          <p:cNvSpPr txBox="1"/>
          <p:nvPr/>
        </p:nvSpPr>
        <p:spPr>
          <a:xfrm>
            <a:off x="1420239" y="2112042"/>
            <a:ext cx="9764752" cy="3374706"/>
          </a:xfrm>
          <a:prstGeom prst="rect">
            <a:avLst/>
          </a:prstGeom>
          <a:noFill/>
        </p:spPr>
        <p:txBody>
          <a:bodyPr wrap="square" rtlCol="0">
            <a:spAutoFit/>
          </a:bodyPr>
          <a:lstStyle/>
          <a:p>
            <a:pPr algn="just" rtl="1">
              <a:lnSpc>
                <a:spcPct val="150000"/>
              </a:lnSpc>
            </a:pPr>
            <a:r>
              <a:rPr lang="ar-EG" sz="1600" dirty="0">
                <a:latin typeface="Alexandria" charset="0"/>
                <a:cs typeface="Alexandria" charset="0"/>
              </a:rPr>
              <a:t>في هذه المحاضرة، سننتقل إلى خطوة جوهرية في مسار إعداد البحث العلمي، وهي كتابة متن الموضوع. </a:t>
            </a:r>
          </a:p>
          <a:p>
            <a:pPr algn="just" rtl="1">
              <a:lnSpc>
                <a:spcPct val="150000"/>
              </a:lnSpc>
            </a:pPr>
            <a:endParaRPr lang="ar-EG" sz="1600" dirty="0">
              <a:latin typeface="Alexandria" charset="0"/>
              <a:cs typeface="Alexandria" charset="0"/>
            </a:endParaRPr>
          </a:p>
          <a:p>
            <a:pPr algn="just" rtl="1">
              <a:lnSpc>
                <a:spcPct val="150000"/>
              </a:lnSpc>
            </a:pPr>
            <a:r>
              <a:rPr lang="ar-EG" sz="1600" dirty="0">
                <a:latin typeface="Alexandria" charset="0"/>
                <a:cs typeface="Alexandria" charset="0"/>
              </a:rPr>
              <a:t>سنبدأ بالحديث عن القراءة المنهجية كمدخل أساسي يسبق الكتابة، لنضمن فهماً عميقاً ومنظماً للمادة العلمية. </a:t>
            </a:r>
          </a:p>
          <a:p>
            <a:pPr algn="just" rtl="1">
              <a:lnSpc>
                <a:spcPct val="150000"/>
              </a:lnSpc>
            </a:pPr>
            <a:endParaRPr lang="ar-EG" sz="1600" dirty="0">
              <a:latin typeface="Alexandria" charset="0"/>
              <a:cs typeface="Alexandria" charset="0"/>
            </a:endParaRPr>
          </a:p>
          <a:p>
            <a:pPr algn="just" rtl="1">
              <a:lnSpc>
                <a:spcPct val="150000"/>
              </a:lnSpc>
            </a:pPr>
            <a:r>
              <a:rPr lang="ar-EG" sz="1600" dirty="0">
                <a:latin typeface="Alexandria" charset="0"/>
                <a:cs typeface="Alexandria" charset="0"/>
              </a:rPr>
              <a:t>بعد ذلك، سنتناول أهمية الكتابة القانونية السليمة، التي تُبرز دقة الباحث واحترافية أسلوبه. </a:t>
            </a:r>
          </a:p>
          <a:p>
            <a:pPr algn="just" rtl="1">
              <a:lnSpc>
                <a:spcPct val="150000"/>
              </a:lnSpc>
            </a:pPr>
            <a:endParaRPr lang="ar-EG" sz="1600" dirty="0">
              <a:latin typeface="Alexandria" charset="0"/>
              <a:cs typeface="Alexandria" charset="0"/>
            </a:endParaRPr>
          </a:p>
          <a:p>
            <a:pPr algn="just" rtl="1">
              <a:lnSpc>
                <a:spcPct val="150000"/>
              </a:lnSpc>
            </a:pPr>
            <a:r>
              <a:rPr lang="ar-EG" sz="1600" dirty="0">
                <a:latin typeface="Alexandria" charset="0"/>
                <a:cs typeface="Alexandria" charset="0"/>
              </a:rPr>
              <a:t>كما سنتعرف على أنواع الكتابة القانونية، بدءاً من الكتابة المبدئية، وصولاً إلى الكتابة النهائية، التي تعبّر عن الصورة المتكاملة للبحث.</a:t>
            </a:r>
            <a:endParaRPr lang="ar-EG" dirty="0">
              <a:solidFill>
                <a:schemeClr val="tx1"/>
              </a:solidFill>
              <a:latin typeface="Alexandria" charset="0"/>
              <a:cs typeface="Alexandria" charset="0"/>
            </a:endParaRPr>
          </a:p>
        </p:txBody>
      </p:sp>
      <p:sp>
        <p:nvSpPr>
          <p:cNvPr id="2" name="TextBox 1">
            <a:extLst>
              <a:ext uri="{FF2B5EF4-FFF2-40B4-BE49-F238E27FC236}">
                <a16:creationId xmlns:a16="http://schemas.microsoft.com/office/drawing/2014/main" id="{8DDD41F1-903D-7489-092F-CDF5934676B3}"/>
              </a:ext>
            </a:extLst>
          </p:cNvPr>
          <p:cNvSpPr txBox="1"/>
          <p:nvPr/>
        </p:nvSpPr>
        <p:spPr>
          <a:xfrm>
            <a:off x="3054485" y="1001949"/>
            <a:ext cx="5729591" cy="461665"/>
          </a:xfrm>
          <a:prstGeom prst="rect">
            <a:avLst/>
          </a:prstGeom>
          <a:noFill/>
        </p:spPr>
        <p:txBody>
          <a:bodyPr wrap="square" rtlCol="0">
            <a:spAutoFit/>
          </a:bodyPr>
          <a:lstStyle/>
          <a:p>
            <a:pPr algn="ctr" rtl="1"/>
            <a:r>
              <a:rPr lang="ar-EG" sz="2400" dirty="0">
                <a:solidFill>
                  <a:srgbClr val="00B0F0"/>
                </a:solidFill>
                <a:latin typeface="Alexandria" pitchFamily="2" charset="-78"/>
                <a:cs typeface="Alexandria" pitchFamily="2" charset="-78"/>
              </a:rPr>
              <a:t>سنتناول في هذه المحاضرة</a:t>
            </a:r>
            <a:endParaRPr lang="en-US" sz="2400"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337126588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92B920-A0B7-D652-E742-A2BCE2E2ED5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9836524-AC38-E25E-8012-EFD2BA335A08}"/>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3660DDAB-18D7-FB90-B150-64831C4E28A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5034162E-D3A5-6426-E501-A3727E7F4213}"/>
              </a:ext>
            </a:extLst>
          </p:cNvPr>
          <p:cNvSpPr txBox="1"/>
          <p:nvPr/>
        </p:nvSpPr>
        <p:spPr>
          <a:xfrm>
            <a:off x="1072674" y="1073250"/>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r>
              <a:rPr lang="en-US" sz="2800" b="1" dirty="0">
                <a:solidFill>
                  <a:schemeClr val="bg1"/>
                </a:solidFill>
                <a:latin typeface="Alexandria" charset="0"/>
                <a:cs typeface="Alexandria" charset="0"/>
              </a:rPr>
              <a:t>3</a:t>
            </a:r>
          </a:p>
        </p:txBody>
      </p:sp>
      <p:pic>
        <p:nvPicPr>
          <p:cNvPr id="7" name="Graphic 21">
            <a:extLst>
              <a:ext uri="{FF2B5EF4-FFF2-40B4-BE49-F238E27FC236}">
                <a16:creationId xmlns:a16="http://schemas.microsoft.com/office/drawing/2014/main" id="{A2343192-BF81-87AB-062D-BC1FDF4233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21B705E1-4DD8-8B98-CE46-6A3362005490}"/>
              </a:ext>
            </a:extLst>
          </p:cNvPr>
          <p:cNvSpPr txBox="1"/>
          <p:nvPr/>
        </p:nvSpPr>
        <p:spPr>
          <a:xfrm>
            <a:off x="1361873" y="2501149"/>
            <a:ext cx="9764752" cy="3005375"/>
          </a:xfrm>
          <a:prstGeom prst="rect">
            <a:avLst/>
          </a:prstGeom>
          <a:noFill/>
        </p:spPr>
        <p:txBody>
          <a:bodyPr wrap="square" rtlCol="0">
            <a:spAutoFit/>
          </a:bodyPr>
          <a:lstStyle/>
          <a:p>
            <a:pPr algn="just" rtl="1">
              <a:lnSpc>
                <a:spcPct val="150000"/>
              </a:lnSpc>
            </a:pPr>
            <a:r>
              <a:rPr lang="ar-EG" sz="1600" dirty="0">
                <a:latin typeface="Alexandria" charset="0"/>
                <a:cs typeface="Alexandria" charset="0"/>
              </a:rPr>
              <a:t>ثم ننتقل إلى موضوع توثيق مصادر المعلومات، حيث سنناقش كيفية الاقتباس كمفهوم وأهميته في دعم البحث بالآراء والأفكار الموثوقة، مع توضيح أنواعه وضوابط استخدامه. </a:t>
            </a:r>
          </a:p>
          <a:p>
            <a:pPr algn="just" rtl="1">
              <a:lnSpc>
                <a:spcPct val="150000"/>
              </a:lnSpc>
            </a:pPr>
            <a:endParaRPr lang="ar-EG" sz="1600" dirty="0">
              <a:latin typeface="Alexandria" charset="0"/>
              <a:cs typeface="Alexandria" charset="0"/>
            </a:endParaRPr>
          </a:p>
          <a:p>
            <a:pPr algn="just" rtl="1">
              <a:lnSpc>
                <a:spcPct val="150000"/>
              </a:lnSpc>
            </a:pPr>
            <a:r>
              <a:rPr lang="ar-EG" sz="1600" dirty="0">
                <a:latin typeface="Alexandria" charset="0"/>
                <a:cs typeface="Alexandria" charset="0"/>
              </a:rPr>
              <a:t>بالإضافة إلى ذلك، سنسلط الضوء على الهامش في البحث القانوني، بدءاً من تعريفه وموضعه في الصفحة، إلى أسس ترقيمه وأنواعه. </a:t>
            </a:r>
          </a:p>
          <a:p>
            <a:pPr algn="just" rtl="1">
              <a:lnSpc>
                <a:spcPct val="150000"/>
              </a:lnSpc>
            </a:pPr>
            <a:endParaRPr lang="ar-EG" sz="1600" dirty="0">
              <a:latin typeface="Alexandria" charset="0"/>
              <a:cs typeface="Alexandria" charset="0"/>
            </a:endParaRPr>
          </a:p>
          <a:p>
            <a:pPr algn="just" rtl="1">
              <a:lnSpc>
                <a:spcPct val="150000"/>
              </a:lnSpc>
            </a:pPr>
            <a:r>
              <a:rPr lang="ar-EG" sz="1600" dirty="0">
                <a:latin typeface="Alexandria" charset="0"/>
                <a:cs typeface="Alexandria" charset="0"/>
              </a:rPr>
              <a:t>مع الإشارة لوجود العديد من طرق التوثيق، التي يمكن للباحث اتباعها، لكننا بصدد المفهوم العام للتوثيق والرجوع للمصادر والمراجع، بما يضمن المصداقية والأمانة العلمية في البحث القانوني.</a:t>
            </a:r>
            <a:endParaRPr lang="ar-EG" dirty="0">
              <a:solidFill>
                <a:schemeClr val="tx1"/>
              </a:solidFill>
              <a:latin typeface="Alexandria" charset="0"/>
              <a:cs typeface="Alexandria" charset="0"/>
            </a:endParaRPr>
          </a:p>
        </p:txBody>
      </p:sp>
      <p:sp>
        <p:nvSpPr>
          <p:cNvPr id="2" name="TextBox 1">
            <a:extLst>
              <a:ext uri="{FF2B5EF4-FFF2-40B4-BE49-F238E27FC236}">
                <a16:creationId xmlns:a16="http://schemas.microsoft.com/office/drawing/2014/main" id="{7F931A75-AB13-7BC6-2FE8-F3B03B211CEA}"/>
              </a:ext>
            </a:extLst>
          </p:cNvPr>
          <p:cNvSpPr txBox="1"/>
          <p:nvPr/>
        </p:nvSpPr>
        <p:spPr>
          <a:xfrm>
            <a:off x="3054485" y="1001949"/>
            <a:ext cx="5729591" cy="461665"/>
          </a:xfrm>
          <a:prstGeom prst="rect">
            <a:avLst/>
          </a:prstGeom>
          <a:noFill/>
        </p:spPr>
        <p:txBody>
          <a:bodyPr wrap="square" rtlCol="0">
            <a:spAutoFit/>
          </a:bodyPr>
          <a:lstStyle/>
          <a:p>
            <a:pPr algn="ctr" rtl="1"/>
            <a:r>
              <a:rPr lang="ar-EG" sz="2400" dirty="0">
                <a:solidFill>
                  <a:srgbClr val="00B0F0"/>
                </a:solidFill>
                <a:latin typeface="Alexandria" pitchFamily="2" charset="-78"/>
                <a:cs typeface="Alexandria" pitchFamily="2" charset="-78"/>
              </a:rPr>
              <a:t>سنتناول في هذه المحاضرة</a:t>
            </a:r>
            <a:endParaRPr lang="en-US" sz="2400"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298583234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94944" y="1456046"/>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1003" b="11003"/>
          <a:stretch/>
        </p:blipFill>
        <p:spPr>
          <a:xfrm>
            <a:off x="6066817" y="1449422"/>
            <a:ext cx="4962146" cy="2577830"/>
          </a:xfrm>
        </p:spPr>
      </p:pic>
      <p:sp>
        <p:nvSpPr>
          <p:cNvPr id="6" name="Rectangle 5"/>
          <p:cNvSpPr/>
          <p:nvPr/>
        </p:nvSpPr>
        <p:spPr>
          <a:xfrm>
            <a:off x="1274323" y="2785362"/>
            <a:ext cx="4275969" cy="3158878"/>
          </a:xfrm>
          <a:prstGeom prst="rect">
            <a:avLst/>
          </a:prstGeom>
        </p:spPr>
        <p:txBody>
          <a:bodyPr wrap="square">
            <a:spAutoFit/>
          </a:bodyPr>
          <a:lstStyle/>
          <a:p>
            <a:pPr marL="285750" indent="-285750" algn="r" rtl="1">
              <a:lnSpc>
                <a:spcPct val="150000"/>
              </a:lnSpc>
              <a:buFont typeface="Wingdings" panose="05000000000000000000" pitchFamily="2" charset="2"/>
              <a:buChar char="q"/>
            </a:pPr>
            <a:r>
              <a:rPr lang="ar-EG" dirty="0">
                <a:latin typeface="Alexandria" charset="0"/>
                <a:cs typeface="Alexandria" charset="0"/>
              </a:rPr>
              <a:t>القراءة المنهجية </a:t>
            </a:r>
          </a:p>
          <a:p>
            <a:pPr marL="285750" indent="-285750" algn="r" rtl="1">
              <a:lnSpc>
                <a:spcPct val="150000"/>
              </a:lnSpc>
              <a:buFont typeface="Wingdings" panose="05000000000000000000" pitchFamily="2" charset="2"/>
              <a:buChar char="q"/>
            </a:pPr>
            <a:r>
              <a:rPr lang="ar-EG" dirty="0">
                <a:latin typeface="Alexandria" charset="0"/>
                <a:cs typeface="Alexandria" charset="0"/>
              </a:rPr>
              <a:t>الكتابة القانونية السليمة </a:t>
            </a:r>
          </a:p>
          <a:p>
            <a:pPr marL="285750" indent="-285750" algn="r" rtl="1">
              <a:lnSpc>
                <a:spcPct val="150000"/>
              </a:lnSpc>
              <a:buFont typeface="Wingdings" panose="05000000000000000000" pitchFamily="2" charset="2"/>
              <a:buChar char="q"/>
            </a:pPr>
            <a:r>
              <a:rPr lang="ar-EG" dirty="0">
                <a:latin typeface="Alexandria" charset="0"/>
                <a:cs typeface="Alexandria" charset="0"/>
              </a:rPr>
              <a:t>أنواع الكتابة</a:t>
            </a:r>
          </a:p>
          <a:p>
            <a:pPr marL="285750" indent="-285750" algn="r" rtl="1">
              <a:lnSpc>
                <a:spcPct val="150000"/>
              </a:lnSpc>
              <a:buFont typeface="Wingdings" panose="05000000000000000000" pitchFamily="2" charset="2"/>
              <a:buChar char="ü"/>
            </a:pPr>
            <a:r>
              <a:rPr lang="ar-EG" sz="1600" dirty="0">
                <a:latin typeface="Alexandria" charset="0"/>
                <a:cs typeface="Alexandria" charset="0"/>
              </a:rPr>
              <a:t>الكتابة المبدئية </a:t>
            </a:r>
          </a:p>
          <a:p>
            <a:pPr marL="285750" indent="-285750" algn="r" rtl="1">
              <a:lnSpc>
                <a:spcPct val="150000"/>
              </a:lnSpc>
              <a:buFont typeface="Wingdings" panose="05000000000000000000" pitchFamily="2" charset="2"/>
              <a:buChar char="ü"/>
            </a:pPr>
            <a:r>
              <a:rPr lang="ar-EG" sz="1600" dirty="0">
                <a:latin typeface="Alexandria" charset="0"/>
                <a:cs typeface="Alexandria" charset="0"/>
              </a:rPr>
              <a:t>الكتابة النهائية</a:t>
            </a:r>
          </a:p>
          <a:p>
            <a:pPr algn="r" rtl="1">
              <a:lnSpc>
                <a:spcPct val="150000"/>
              </a:lnSpc>
            </a:pPr>
            <a:endParaRPr lang="ar-EG" sz="1600" dirty="0">
              <a:latin typeface="Alexandria" charset="0"/>
              <a:cs typeface="Alexandria" charset="0"/>
            </a:endParaRPr>
          </a:p>
          <a:p>
            <a:pPr marL="285750" indent="-285750" algn="r" rtl="1">
              <a:lnSpc>
                <a:spcPct val="150000"/>
              </a:lnSpc>
              <a:buFont typeface="Wingdings" panose="05000000000000000000" pitchFamily="2" charset="2"/>
              <a:buChar char="q"/>
            </a:pPr>
            <a:endParaRPr lang="ar-EG" dirty="0">
              <a:latin typeface="Alexandria" charset="0"/>
              <a:cs typeface="Alexandria" charset="0"/>
            </a:endParaRPr>
          </a:p>
          <a:p>
            <a:pPr algn="r" rtl="1">
              <a:lnSpc>
                <a:spcPct val="120000"/>
              </a:lnSpc>
            </a:pPr>
            <a:endParaRPr lang="en-US" sz="1200" dirty="0">
              <a:latin typeface="Alexandria" charset="0"/>
              <a:cs typeface="Alexandria" charset="0"/>
            </a:endParaRPr>
          </a:p>
        </p:txBody>
      </p:sp>
      <p:sp>
        <p:nvSpPr>
          <p:cNvPr id="7" name="Rectangle 6"/>
          <p:cNvSpPr/>
          <p:nvPr/>
        </p:nvSpPr>
        <p:spPr>
          <a:xfrm>
            <a:off x="1310806" y="2022099"/>
            <a:ext cx="4747323" cy="501932"/>
          </a:xfrm>
          <a:prstGeom prst="rect">
            <a:avLst/>
          </a:prstGeom>
        </p:spPr>
        <p:txBody>
          <a:bodyPr wrap="square">
            <a:spAutoFit/>
          </a:bodyPr>
          <a:lstStyle/>
          <a:p>
            <a:pPr algn="ctr" rtl="1">
              <a:lnSpc>
                <a:spcPct val="150000"/>
              </a:lnSpc>
            </a:pPr>
            <a:r>
              <a:rPr lang="ar-EG" sz="2000" b="1" dirty="0">
                <a:latin typeface="Alexandria" charset="0"/>
                <a:cs typeface="Alexandria" charset="0"/>
              </a:rPr>
              <a:t>كتابة متن الموضوع</a:t>
            </a:r>
            <a:endParaRPr lang="en-US" sz="2000" b="1" dirty="0">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ar-EG" sz="3600" b="1" dirty="0">
                <a:solidFill>
                  <a:schemeClr val="bg1"/>
                </a:solidFill>
                <a:latin typeface="Alexandria" charset="0"/>
                <a:cs typeface="Alexandria" charset="0"/>
              </a:rPr>
              <a:t>3</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D7086D-0220-376B-1C6E-F2598473CA1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B887667-28E8-261A-AAF2-AF4CFAAD27B4}"/>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E00D9447-9CA4-C76E-8087-25450E17833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71E0CDB9-3AB0-A4CB-FE71-5D97E783DC36}"/>
              </a:ext>
            </a:extLst>
          </p:cNvPr>
          <p:cNvSpPr txBox="1"/>
          <p:nvPr/>
        </p:nvSpPr>
        <p:spPr>
          <a:xfrm>
            <a:off x="1072674" y="1073250"/>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r>
              <a:rPr lang="en-US" sz="2800" b="1" dirty="0">
                <a:solidFill>
                  <a:schemeClr val="bg1"/>
                </a:solidFill>
                <a:latin typeface="Alexandria" charset="0"/>
                <a:cs typeface="Alexandria" charset="0"/>
              </a:rPr>
              <a:t>3</a:t>
            </a:r>
          </a:p>
        </p:txBody>
      </p:sp>
      <p:pic>
        <p:nvPicPr>
          <p:cNvPr id="7" name="Graphic 21">
            <a:extLst>
              <a:ext uri="{FF2B5EF4-FFF2-40B4-BE49-F238E27FC236}">
                <a16:creationId xmlns:a16="http://schemas.microsoft.com/office/drawing/2014/main" id="{95FBBDF3-F415-AC76-6252-B2E7FC2F2C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7CA9910B-0B90-8932-5B34-88BF0058A842}"/>
              </a:ext>
            </a:extLst>
          </p:cNvPr>
          <p:cNvSpPr txBox="1"/>
          <p:nvPr/>
        </p:nvSpPr>
        <p:spPr>
          <a:xfrm>
            <a:off x="1361873" y="2501149"/>
            <a:ext cx="9764752" cy="3005375"/>
          </a:xfrm>
          <a:prstGeom prst="rect">
            <a:avLst/>
          </a:prstGeom>
          <a:noFill/>
        </p:spPr>
        <p:txBody>
          <a:bodyPr wrap="square" rtlCol="0">
            <a:spAutoFit/>
          </a:bodyPr>
          <a:lstStyle/>
          <a:p>
            <a:pPr algn="just" rtl="1">
              <a:lnSpc>
                <a:spcPct val="150000"/>
              </a:lnSpc>
            </a:pPr>
            <a:r>
              <a:rPr lang="ar-EG" sz="1600" dirty="0">
                <a:latin typeface="Alexandria" charset="0"/>
                <a:cs typeface="Alexandria" charset="0"/>
              </a:rPr>
              <a:t>من الصعب تحديد اللحظة الدقيقة التي يبدأ فيها الباحث مرحلة الكتابة؛ فالقرار يعتمد بشكل أساسي على شعور الباحث بجاهزية المادة العلمية التي جمعها، ومدى كفايتها لتغطية تقسيمات الخطة البحثية الموضوعة.</a:t>
            </a:r>
          </a:p>
          <a:p>
            <a:pPr algn="just" rtl="1">
              <a:lnSpc>
                <a:spcPct val="150000"/>
              </a:lnSpc>
            </a:pPr>
            <a:endParaRPr lang="ar-EG" sz="1600" dirty="0">
              <a:latin typeface="Alexandria" charset="0"/>
              <a:cs typeface="Alexandria" charset="0"/>
            </a:endParaRPr>
          </a:p>
          <a:p>
            <a:pPr algn="just" rtl="1">
              <a:lnSpc>
                <a:spcPct val="150000"/>
              </a:lnSpc>
            </a:pPr>
            <a:r>
              <a:rPr lang="ar-EG" sz="1600" dirty="0">
                <a:latin typeface="Alexandria" charset="0"/>
                <a:cs typeface="Alexandria" charset="0"/>
              </a:rPr>
              <a:t>وكما يقوم الرسام بتجهيز أدواته من ألوان وفرشاة، ويرسم الخطوط الأولية على القماش، ثم يبدأ في إضافة التفاصيل والألوان بدقة وعناية حتى تكتمل لوحته الفنية؛ يقوم الباحث، بعد جمع مواده العلمية من مختلف المصادر، بتنسيقها وصياغتها بأسلوب واضح ومنهجي، مع تضمين التوثيق العلمي المناسب، وكتابة المقدمة والخاتمة، ليظهر بحثه كعمل متكامل يحقق هدفه العلمي.</a:t>
            </a:r>
            <a:endParaRPr lang="ar-EG" dirty="0">
              <a:solidFill>
                <a:schemeClr val="tx1"/>
              </a:solidFill>
              <a:latin typeface="Alexandria" charset="0"/>
              <a:cs typeface="Alexandria" charset="0"/>
            </a:endParaRPr>
          </a:p>
        </p:txBody>
      </p:sp>
      <p:sp>
        <p:nvSpPr>
          <p:cNvPr id="2" name="TextBox 1">
            <a:extLst>
              <a:ext uri="{FF2B5EF4-FFF2-40B4-BE49-F238E27FC236}">
                <a16:creationId xmlns:a16="http://schemas.microsoft.com/office/drawing/2014/main" id="{EB2ECC3D-6B05-EA43-11F8-7E401E62B27A}"/>
              </a:ext>
            </a:extLst>
          </p:cNvPr>
          <p:cNvSpPr txBox="1"/>
          <p:nvPr/>
        </p:nvSpPr>
        <p:spPr>
          <a:xfrm>
            <a:off x="3054485" y="1001949"/>
            <a:ext cx="5729591" cy="461665"/>
          </a:xfrm>
          <a:prstGeom prst="rect">
            <a:avLst/>
          </a:prstGeom>
          <a:noFill/>
        </p:spPr>
        <p:txBody>
          <a:bodyPr wrap="square" rtlCol="0">
            <a:spAutoFit/>
          </a:bodyPr>
          <a:lstStyle/>
          <a:p>
            <a:pPr algn="ctr" rtl="1"/>
            <a:r>
              <a:rPr lang="ar-EG" sz="2400" dirty="0">
                <a:solidFill>
                  <a:srgbClr val="00B0F0"/>
                </a:solidFill>
                <a:latin typeface="Alexandria" pitchFamily="2" charset="-78"/>
                <a:cs typeface="Alexandria" pitchFamily="2" charset="-78"/>
              </a:rPr>
              <a:t>كتابة متن الموضوع</a:t>
            </a:r>
            <a:endParaRPr lang="en-US" sz="2400"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336114722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F77344-AAF2-C207-C51E-DE0F82D506A0}"/>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CB42A2F-4A4C-DFBA-051F-1234632796DB}"/>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6538" b="16538"/>
          <a:stretch/>
        </p:blipFill>
        <p:spPr>
          <a:xfrm>
            <a:off x="2808" y="0"/>
            <a:ext cx="5547685" cy="5573488"/>
          </a:xfrm>
        </p:spPr>
      </p:pic>
      <p:sp>
        <p:nvSpPr>
          <p:cNvPr id="2" name="Right Triangle 1">
            <a:extLst>
              <a:ext uri="{FF2B5EF4-FFF2-40B4-BE49-F238E27FC236}">
                <a16:creationId xmlns:a16="http://schemas.microsoft.com/office/drawing/2014/main" id="{DDB7647B-9F14-09FB-E0AA-C21004643F8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52945144-4C26-A19C-85FE-1C7AB682457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B5DE949-48E2-1124-2E09-69FCF38BA610}"/>
              </a:ext>
            </a:extLst>
          </p:cNvPr>
          <p:cNvSpPr txBox="1"/>
          <p:nvPr/>
        </p:nvSpPr>
        <p:spPr>
          <a:xfrm>
            <a:off x="3470285" y="1411031"/>
            <a:ext cx="9647927" cy="583878"/>
          </a:xfrm>
          <a:prstGeom prst="rect">
            <a:avLst/>
          </a:prstGeom>
          <a:noFill/>
        </p:spPr>
        <p:txBody>
          <a:bodyPr wrap="square" rtlCol="0">
            <a:spAutoFit/>
          </a:bodyPr>
          <a:lstStyle/>
          <a:p>
            <a:pPr algn="ctr" rtl="1">
              <a:lnSpc>
                <a:spcPct val="150000"/>
              </a:lnSpc>
            </a:pPr>
            <a:r>
              <a:rPr lang="ar-EG" sz="2400" b="1" dirty="0">
                <a:solidFill>
                  <a:srgbClr val="00AEEF"/>
                </a:solidFill>
                <a:latin typeface="Alexandria" charset="0"/>
                <a:cs typeface="Alexandria" charset="0"/>
              </a:rPr>
              <a:t>كتابة متن الموضوع</a:t>
            </a:r>
            <a:endParaRPr lang="ar-EG" dirty="0">
              <a:latin typeface="Alexandria" charset="0"/>
              <a:cs typeface="Alexandria" charset="0"/>
            </a:endParaRPr>
          </a:p>
        </p:txBody>
      </p:sp>
      <p:sp>
        <p:nvSpPr>
          <p:cNvPr id="32" name="Rectangle 31">
            <a:extLst>
              <a:ext uri="{FF2B5EF4-FFF2-40B4-BE49-F238E27FC236}">
                <a16:creationId xmlns:a16="http://schemas.microsoft.com/office/drawing/2014/main" id="{F9DD8BF7-02BC-9091-C8BE-F837C5C2837E}"/>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61D8AD31-F4EF-14D2-ADC0-9B627CCB8ADB}"/>
              </a:ext>
            </a:extLst>
          </p:cNvPr>
          <p:cNvSpPr txBox="1"/>
          <p:nvPr/>
        </p:nvSpPr>
        <p:spPr>
          <a:xfrm>
            <a:off x="3437433" y="1329617"/>
            <a:ext cx="1091009"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DD8153FF-939F-6F05-F6DE-E888F11F2BE8}"/>
              </a:ext>
            </a:extLst>
          </p:cNvPr>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FF46CFBD-E7DE-D5F1-9561-4044B3D09B9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2E776E5B-ED6F-299A-5117-36F70AE65663}"/>
              </a:ext>
            </a:extLst>
          </p:cNvPr>
          <p:cNvSpPr txBox="1"/>
          <p:nvPr/>
        </p:nvSpPr>
        <p:spPr>
          <a:xfrm>
            <a:off x="3540866" y="3036933"/>
            <a:ext cx="8339847" cy="2810256"/>
          </a:xfrm>
          <a:prstGeom prst="rect">
            <a:avLst/>
          </a:prstGeom>
          <a:noFill/>
        </p:spPr>
        <p:txBody>
          <a:bodyPr wrap="square" rtlCol="0">
            <a:spAutoFit/>
          </a:bodyPr>
          <a:lstStyle/>
          <a:p>
            <a:pPr algn="just" rtl="1">
              <a:lnSpc>
                <a:spcPct val="150000"/>
              </a:lnSpc>
            </a:pPr>
            <a:r>
              <a:rPr lang="ar-EG" sz="2000" dirty="0">
                <a:latin typeface="Alexandria" charset="0"/>
                <a:cs typeface="Alexandria" charset="0"/>
              </a:rPr>
              <a:t>الكتابة القانونية تختلف بشكل كبير عن الكتابة الأدبية أو التاريخية، حيث تتميز بخصوصيات تتطلب من الباحث اتباع نهج دقيق ومنهجي. </a:t>
            </a:r>
          </a:p>
          <a:p>
            <a:pPr algn="just" rtl="1">
              <a:lnSpc>
                <a:spcPct val="150000"/>
              </a:lnSpc>
            </a:pPr>
            <a:endParaRPr lang="ar-EG" sz="2000" dirty="0">
              <a:latin typeface="Alexandria" charset="0"/>
              <a:cs typeface="Alexandria" charset="0"/>
            </a:endParaRPr>
          </a:p>
          <a:p>
            <a:pPr algn="just" rtl="1">
              <a:lnSpc>
                <a:spcPct val="150000"/>
              </a:lnSpc>
            </a:pPr>
            <a:r>
              <a:rPr lang="ar-EG" sz="2000" dirty="0">
                <a:latin typeface="Alexandria" charset="0"/>
                <a:cs typeface="Alexandria" charset="0"/>
              </a:rPr>
              <a:t>قبل الشروع في الكتابة، يجب على الباحث أن يعيد قراءة المادة العلمية التي جمعها بعناية وتمعن، مع مراعاة أسس الكتابة القانونية وتوثيق مصادر المعلومات بشكل سليم.</a:t>
            </a:r>
          </a:p>
        </p:txBody>
      </p:sp>
    </p:spTree>
    <p:extLst>
      <p:ext uri="{BB962C8B-B14F-4D97-AF65-F5344CB8AC3E}">
        <p14:creationId xmlns:p14="http://schemas.microsoft.com/office/powerpoint/2010/main" val="42650414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86E7A7-1C7A-45C9-523C-2296EE7646F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D503815-A119-CA74-6DB3-BFC93E9DC99A}"/>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4884" b="24884"/>
          <a:stretch/>
        </p:blipFill>
        <p:spPr>
          <a:xfrm>
            <a:off x="2808" y="0"/>
            <a:ext cx="5547685" cy="5573488"/>
          </a:xfrm>
        </p:spPr>
      </p:pic>
      <p:sp>
        <p:nvSpPr>
          <p:cNvPr id="2" name="Right Triangle 1">
            <a:extLst>
              <a:ext uri="{FF2B5EF4-FFF2-40B4-BE49-F238E27FC236}">
                <a16:creationId xmlns:a16="http://schemas.microsoft.com/office/drawing/2014/main" id="{8002E8D4-153B-EAAC-2457-F799E9549AD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D5FE368E-E1AD-B337-B400-F2CECC8FCC9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94212BDF-520C-5716-F209-42161C6620C8}"/>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11BC144D-E27A-6A83-B047-B0A70BFB3B67}"/>
              </a:ext>
            </a:extLst>
          </p:cNvPr>
          <p:cNvSpPr txBox="1"/>
          <p:nvPr/>
        </p:nvSpPr>
        <p:spPr>
          <a:xfrm>
            <a:off x="3437433" y="1329617"/>
            <a:ext cx="1091009"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5A63B52B-6F10-4A64-2A46-8221489821AC}"/>
              </a:ext>
            </a:extLst>
          </p:cNvPr>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5161F551-7C68-51C3-E3DA-475D48E8B7A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E7EBAE98-13E6-F485-5B9A-4DC214700373}"/>
              </a:ext>
            </a:extLst>
          </p:cNvPr>
          <p:cNvSpPr txBox="1"/>
          <p:nvPr/>
        </p:nvSpPr>
        <p:spPr>
          <a:xfrm>
            <a:off x="2723745" y="2693993"/>
            <a:ext cx="9215336" cy="4195251"/>
          </a:xfrm>
          <a:prstGeom prst="rect">
            <a:avLst/>
          </a:prstGeom>
          <a:noFill/>
        </p:spPr>
        <p:txBody>
          <a:bodyPr wrap="square" rtlCol="0">
            <a:spAutoFit/>
          </a:bodyPr>
          <a:lstStyle/>
          <a:p>
            <a:pPr algn="r" rtl="1">
              <a:lnSpc>
                <a:spcPct val="150000"/>
              </a:lnSpc>
            </a:pPr>
            <a:r>
              <a:rPr lang="ar-EG" sz="2000" dirty="0">
                <a:latin typeface="Alexandria" charset="0"/>
                <a:cs typeface="Alexandria" charset="0"/>
              </a:rPr>
              <a:t>عندما يقوم الباحث بصياغة أفكاره وأفكار الآخرين التي يقتبسها، يجب أن يكون ملتزماً بخطة البحث التي وضعها مسبقاً. </a:t>
            </a:r>
          </a:p>
          <a:p>
            <a:pPr algn="r" rtl="1">
              <a:lnSpc>
                <a:spcPct val="150000"/>
              </a:lnSpc>
            </a:pPr>
            <a:endParaRPr lang="ar-EG" sz="2000" dirty="0">
              <a:latin typeface="Alexandria" charset="0"/>
              <a:cs typeface="Alexandria" charset="0"/>
            </a:endParaRPr>
          </a:p>
          <a:p>
            <a:pPr algn="r" rtl="1">
              <a:lnSpc>
                <a:spcPct val="150000"/>
              </a:lnSpc>
            </a:pPr>
            <a:r>
              <a:rPr lang="ar-EG" sz="2000" dirty="0">
                <a:latin typeface="Alexandria" charset="0"/>
                <a:cs typeface="Alexandria" charset="0"/>
              </a:rPr>
              <a:t>هذا الالتزام يتطلب قراءة شاملة ومنهجية لجميع المواد التي تم جمعها، لضمان صياغة موضوع البحث بأسلوب يراعي الجوانب الشكلية والعلمية والمنهجية واللغوية.</a:t>
            </a:r>
          </a:p>
          <a:p>
            <a:pPr algn="r" rtl="1">
              <a:lnSpc>
                <a:spcPct val="150000"/>
              </a:lnSpc>
            </a:pPr>
            <a:endParaRPr lang="ar-EG" sz="2000" dirty="0">
              <a:latin typeface="Alexandria" charset="0"/>
              <a:cs typeface="Alexandria" charset="0"/>
            </a:endParaRPr>
          </a:p>
          <a:p>
            <a:pPr algn="r" rtl="1">
              <a:lnSpc>
                <a:spcPct val="150000"/>
              </a:lnSpc>
            </a:pPr>
            <a:r>
              <a:rPr lang="ar-EG" sz="2000" dirty="0">
                <a:solidFill>
                  <a:srgbClr val="00AEEF"/>
                </a:solidFill>
                <a:latin typeface="Alexandria" charset="0"/>
                <a:cs typeface="Alexandria" charset="0"/>
              </a:rPr>
              <a:t>والقراءة تكون القراءة الأفقية، والقراءة العمودية (الرأسية)</a:t>
            </a:r>
          </a:p>
          <a:p>
            <a:pPr algn="r" rtl="1">
              <a:lnSpc>
                <a:spcPct val="150000"/>
              </a:lnSpc>
            </a:pPr>
            <a:endParaRPr lang="ar-EG" sz="2000" dirty="0">
              <a:latin typeface="Alexandria" charset="0"/>
              <a:cs typeface="Alexandria" charset="0"/>
            </a:endParaRPr>
          </a:p>
        </p:txBody>
      </p:sp>
      <p:sp>
        <p:nvSpPr>
          <p:cNvPr id="4" name="TextBox 3">
            <a:extLst>
              <a:ext uri="{FF2B5EF4-FFF2-40B4-BE49-F238E27FC236}">
                <a16:creationId xmlns:a16="http://schemas.microsoft.com/office/drawing/2014/main" id="{E042FA8F-1FFD-5CF3-898E-2D2B4F2B387D}"/>
              </a:ext>
            </a:extLst>
          </p:cNvPr>
          <p:cNvSpPr txBox="1"/>
          <p:nvPr/>
        </p:nvSpPr>
        <p:spPr>
          <a:xfrm>
            <a:off x="3120089" y="963559"/>
            <a:ext cx="9647927" cy="665823"/>
          </a:xfrm>
          <a:prstGeom prst="rect">
            <a:avLst/>
          </a:prstGeom>
          <a:noFill/>
        </p:spPr>
        <p:txBody>
          <a:bodyPr wrap="square" rtlCol="0">
            <a:spAutoFit/>
          </a:bodyPr>
          <a:lstStyle/>
          <a:p>
            <a:pPr algn="ctr" rtl="1">
              <a:lnSpc>
                <a:spcPct val="150000"/>
              </a:lnSpc>
            </a:pPr>
            <a:r>
              <a:rPr lang="ar-EG" sz="2800" b="1" dirty="0">
                <a:solidFill>
                  <a:srgbClr val="00AEEF"/>
                </a:solidFill>
                <a:latin typeface="Alexandria" charset="0"/>
                <a:cs typeface="Alexandria" charset="0"/>
              </a:rPr>
              <a:t>القراءة المنهجية</a:t>
            </a:r>
            <a:endParaRPr lang="ar-EG" sz="2000" dirty="0">
              <a:latin typeface="Alexandria" charset="0"/>
              <a:cs typeface="Alexandria" charset="0"/>
            </a:endParaRPr>
          </a:p>
        </p:txBody>
      </p:sp>
    </p:spTree>
    <p:extLst>
      <p:ext uri="{BB962C8B-B14F-4D97-AF65-F5344CB8AC3E}">
        <p14:creationId xmlns:p14="http://schemas.microsoft.com/office/powerpoint/2010/main" val="31795510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AEFDF0-AE5A-0326-33A1-F5A3A9E51D5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01B759A-964B-A633-5E49-1D9D47B13773}"/>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BE51CFB5-13BD-DF01-F274-ADFAC9556CD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E91FC794-3138-0665-5F23-C6B1F88D7FCB}"/>
              </a:ext>
            </a:extLst>
          </p:cNvPr>
          <p:cNvSpPr txBox="1"/>
          <p:nvPr/>
        </p:nvSpPr>
        <p:spPr>
          <a:xfrm>
            <a:off x="1072674" y="1073250"/>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r>
              <a:rPr lang="en-US" sz="2800" b="1" dirty="0">
                <a:solidFill>
                  <a:schemeClr val="bg1"/>
                </a:solidFill>
                <a:latin typeface="Alexandria" charset="0"/>
                <a:cs typeface="Alexandria" charset="0"/>
              </a:rPr>
              <a:t>3</a:t>
            </a:r>
          </a:p>
        </p:txBody>
      </p:sp>
      <p:pic>
        <p:nvPicPr>
          <p:cNvPr id="7" name="Graphic 21">
            <a:extLst>
              <a:ext uri="{FF2B5EF4-FFF2-40B4-BE49-F238E27FC236}">
                <a16:creationId xmlns:a16="http://schemas.microsoft.com/office/drawing/2014/main" id="{3BBCFD61-E2B9-CD4C-A72B-844EA3F0EB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5E598E40-70A4-217D-8F12-8312AFD47B71}"/>
              </a:ext>
            </a:extLst>
          </p:cNvPr>
          <p:cNvSpPr txBox="1"/>
          <p:nvPr/>
        </p:nvSpPr>
        <p:spPr>
          <a:xfrm>
            <a:off x="1400784" y="2257956"/>
            <a:ext cx="9764752" cy="3467039"/>
          </a:xfrm>
          <a:prstGeom prst="rect">
            <a:avLst/>
          </a:prstGeom>
          <a:noFill/>
        </p:spPr>
        <p:txBody>
          <a:bodyPr wrap="square" rtlCol="0">
            <a:spAutoFit/>
          </a:bodyPr>
          <a:lstStyle/>
          <a:p>
            <a:pPr algn="just" rtl="1">
              <a:lnSpc>
                <a:spcPct val="150000"/>
              </a:lnSpc>
            </a:pPr>
            <a:r>
              <a:rPr lang="ar-EG" dirty="0">
                <a:solidFill>
                  <a:srgbClr val="00AEEF"/>
                </a:solidFill>
                <a:latin typeface="Alexandria" charset="0"/>
                <a:cs typeface="Alexandria" charset="0"/>
              </a:rPr>
              <a:t>القراءة الأفقية:</a:t>
            </a:r>
          </a:p>
          <a:p>
            <a:pPr algn="just" rtl="1">
              <a:lnSpc>
                <a:spcPct val="150000"/>
              </a:lnSpc>
            </a:pPr>
            <a:r>
              <a:rPr lang="ar-EG" sz="1600" dirty="0">
                <a:latin typeface="Alexandria" charset="0"/>
                <a:cs typeface="Alexandria" charset="0"/>
              </a:rPr>
              <a:t>يُقصد بها أن يقرأ الباحث موضوعات مترابطة أو متقاربة ضمن مرجع واحد، مما يساعده على استيعاب السياق العام والموضوعات ذات الصلة ببحثه الأساسي. </a:t>
            </a:r>
          </a:p>
          <a:p>
            <a:pPr algn="just" rtl="1">
              <a:lnSpc>
                <a:spcPct val="150000"/>
              </a:lnSpc>
            </a:pPr>
            <a:endParaRPr lang="ar-EG" sz="1600" dirty="0">
              <a:solidFill>
                <a:schemeClr val="tx1"/>
              </a:solidFill>
              <a:latin typeface="Alexandria" charset="0"/>
              <a:cs typeface="Alexandria" charset="0"/>
            </a:endParaRPr>
          </a:p>
          <a:p>
            <a:pPr algn="just" rtl="1">
              <a:lnSpc>
                <a:spcPct val="150000"/>
              </a:lnSpc>
            </a:pPr>
            <a:r>
              <a:rPr lang="ar-EG" dirty="0">
                <a:solidFill>
                  <a:srgbClr val="00AEEF"/>
                </a:solidFill>
                <a:latin typeface="Alexandria" charset="0"/>
                <a:cs typeface="Alexandria" charset="0"/>
              </a:rPr>
              <a:t>القراءة العمودية (الرأسية):</a:t>
            </a:r>
          </a:p>
          <a:p>
            <a:pPr algn="just" rtl="1">
              <a:lnSpc>
                <a:spcPct val="150000"/>
              </a:lnSpc>
            </a:pPr>
            <a:r>
              <a:rPr lang="ar-EG" sz="1600" dirty="0">
                <a:solidFill>
                  <a:schemeClr val="tx1"/>
                </a:solidFill>
                <a:latin typeface="Alexandria" charset="0"/>
                <a:cs typeface="Alexandria" charset="0"/>
              </a:rPr>
              <a:t>تعني أن يركز الباحث على جزئية محددة من موضوع البحث ويطالعها في جميع المراجع المتاحة لديه.</a:t>
            </a:r>
          </a:p>
          <a:p>
            <a:pPr algn="just" rtl="1">
              <a:lnSpc>
                <a:spcPct val="150000"/>
              </a:lnSpc>
            </a:pPr>
            <a:endParaRPr lang="ar-EG" sz="1600" dirty="0">
              <a:solidFill>
                <a:schemeClr val="tx1"/>
              </a:solidFill>
              <a:latin typeface="Alexandria" charset="0"/>
              <a:cs typeface="Alexandria" charset="0"/>
            </a:endParaRPr>
          </a:p>
          <a:p>
            <a:pPr algn="just" rtl="1">
              <a:lnSpc>
                <a:spcPct val="150000"/>
              </a:lnSpc>
            </a:pPr>
            <a:r>
              <a:rPr lang="ar-EG" sz="1600" dirty="0">
                <a:solidFill>
                  <a:schemeClr val="tx1"/>
                </a:solidFill>
                <a:latin typeface="Alexandria" charset="0"/>
                <a:cs typeface="Alexandria" charset="0"/>
              </a:rPr>
              <a:t>تُعد هذه الطريقة أكثر دقة ومنهجية مقارنة بالقراءة الأفقية، حيث تُمكن الباحث من التعمق في تحليل الموضوع وفهم جميع جزئياته.</a:t>
            </a:r>
          </a:p>
        </p:txBody>
      </p:sp>
      <p:sp>
        <p:nvSpPr>
          <p:cNvPr id="2" name="TextBox 1">
            <a:extLst>
              <a:ext uri="{FF2B5EF4-FFF2-40B4-BE49-F238E27FC236}">
                <a16:creationId xmlns:a16="http://schemas.microsoft.com/office/drawing/2014/main" id="{92D23139-0FE2-2F70-92A8-DEF61DAE93B9}"/>
              </a:ext>
            </a:extLst>
          </p:cNvPr>
          <p:cNvSpPr txBox="1"/>
          <p:nvPr/>
        </p:nvSpPr>
        <p:spPr>
          <a:xfrm>
            <a:off x="3054485" y="1001949"/>
            <a:ext cx="5729591" cy="461665"/>
          </a:xfrm>
          <a:prstGeom prst="rect">
            <a:avLst/>
          </a:prstGeom>
          <a:noFill/>
        </p:spPr>
        <p:txBody>
          <a:bodyPr wrap="square" rtlCol="0">
            <a:spAutoFit/>
          </a:bodyPr>
          <a:lstStyle/>
          <a:p>
            <a:pPr algn="ctr" rtl="1"/>
            <a:r>
              <a:rPr lang="ar-EG" sz="2400" dirty="0">
                <a:solidFill>
                  <a:srgbClr val="00B0F0"/>
                </a:solidFill>
                <a:latin typeface="Alexandria" pitchFamily="2" charset="-78"/>
                <a:cs typeface="Alexandria" pitchFamily="2" charset="-78"/>
              </a:rPr>
              <a:t>القراءة المنهجية</a:t>
            </a:r>
            <a:endParaRPr lang="en-US" sz="2400"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364539552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E62654-434E-82F7-F2D5-E8CD2900F34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FB10234-3439-7DB0-2431-29DFD603CDB6}"/>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79A59702-67C3-2F9F-5732-D0036592A8D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23BB2415-785A-DDC8-3878-4EE31D1D1B9A}"/>
              </a:ext>
            </a:extLst>
          </p:cNvPr>
          <p:cNvSpPr txBox="1"/>
          <p:nvPr/>
        </p:nvSpPr>
        <p:spPr>
          <a:xfrm>
            <a:off x="1072674" y="1073250"/>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r>
              <a:rPr lang="en-US" sz="2800" b="1" dirty="0">
                <a:solidFill>
                  <a:schemeClr val="bg1"/>
                </a:solidFill>
                <a:latin typeface="Alexandria" charset="0"/>
                <a:cs typeface="Alexandria" charset="0"/>
              </a:rPr>
              <a:t>3</a:t>
            </a:r>
          </a:p>
        </p:txBody>
      </p:sp>
      <p:pic>
        <p:nvPicPr>
          <p:cNvPr id="7" name="Graphic 21">
            <a:extLst>
              <a:ext uri="{FF2B5EF4-FFF2-40B4-BE49-F238E27FC236}">
                <a16:creationId xmlns:a16="http://schemas.microsoft.com/office/drawing/2014/main" id="{748B0E8F-89A2-9E90-CD48-3210AFB2F2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627A8A9F-C48C-C2A0-E651-A562FB6D03F3}"/>
              </a:ext>
            </a:extLst>
          </p:cNvPr>
          <p:cNvSpPr txBox="1"/>
          <p:nvPr/>
        </p:nvSpPr>
        <p:spPr>
          <a:xfrm>
            <a:off x="963038" y="1781301"/>
            <a:ext cx="10280319" cy="4113370"/>
          </a:xfrm>
          <a:prstGeom prst="rect">
            <a:avLst/>
          </a:prstGeom>
          <a:noFill/>
        </p:spPr>
        <p:txBody>
          <a:bodyPr wrap="square" rtlCol="0">
            <a:spAutoFit/>
          </a:bodyPr>
          <a:lstStyle/>
          <a:p>
            <a:pPr algn="just" rtl="1">
              <a:lnSpc>
                <a:spcPct val="150000"/>
              </a:lnSpc>
            </a:pPr>
            <a:r>
              <a:rPr lang="ar-EG" dirty="0">
                <a:solidFill>
                  <a:srgbClr val="00AEEF"/>
                </a:solidFill>
                <a:latin typeface="Alexandria" charset="0"/>
                <a:cs typeface="Alexandria" charset="0"/>
              </a:rPr>
              <a:t>قراءة الكتب العامة:</a:t>
            </a:r>
          </a:p>
          <a:p>
            <a:pPr algn="just" rtl="1">
              <a:lnSpc>
                <a:spcPct val="150000"/>
              </a:lnSpc>
            </a:pPr>
            <a:r>
              <a:rPr lang="ar-EG" sz="1600" dirty="0">
                <a:latin typeface="Alexandria" charset="0"/>
                <a:cs typeface="Alexandria" charset="0"/>
              </a:rPr>
              <a:t>من المهم أن يبدأ الباحث بقراءة الكتب العامة ليتمكن من استيعاب المبادئ العامة والأساسية المتعلقة بموضوع البحث، كما يجب على الباحث أن يولي اهتماماً للطبعات الأحدث من الكتب لتضمن الحصول على معلومات محدثة ودقيقة. </a:t>
            </a:r>
          </a:p>
          <a:p>
            <a:pPr marL="285750" indent="-285750" algn="just" rtl="1">
              <a:lnSpc>
                <a:spcPct val="150000"/>
              </a:lnSpc>
              <a:buFont typeface="Wingdings" panose="05000000000000000000" pitchFamily="2" charset="2"/>
              <a:buChar char="v"/>
            </a:pPr>
            <a:r>
              <a:rPr lang="ar-EG" sz="1400" dirty="0">
                <a:latin typeface="Alexandria" charset="0"/>
                <a:cs typeface="Alexandria" charset="0"/>
              </a:rPr>
              <a:t>ومع ذلك، إذا كان الباحث قد بلغ درجة علمية متقدمة ويعرف القواعد العامة، فإنه يمكنه مباشرة الانتقال إلى الدراسات المتخصصة .</a:t>
            </a:r>
          </a:p>
          <a:p>
            <a:pPr algn="just" rtl="1">
              <a:lnSpc>
                <a:spcPct val="150000"/>
              </a:lnSpc>
            </a:pPr>
            <a:endParaRPr lang="ar-EG" sz="1600" dirty="0">
              <a:latin typeface="Alexandria" charset="0"/>
              <a:cs typeface="Alexandria" charset="0"/>
            </a:endParaRPr>
          </a:p>
          <a:p>
            <a:pPr algn="just" rtl="1">
              <a:lnSpc>
                <a:spcPct val="150000"/>
              </a:lnSpc>
            </a:pPr>
            <a:r>
              <a:rPr lang="ar-EG" dirty="0">
                <a:solidFill>
                  <a:srgbClr val="00AEEF"/>
                </a:solidFill>
                <a:latin typeface="Alexandria" charset="0"/>
                <a:cs typeface="Alexandria" charset="0"/>
              </a:rPr>
              <a:t>قراءة الكتب المتخصصة: </a:t>
            </a:r>
          </a:p>
          <a:p>
            <a:pPr algn="just" rtl="1">
              <a:lnSpc>
                <a:spcPct val="150000"/>
              </a:lnSpc>
            </a:pPr>
            <a:r>
              <a:rPr lang="ar-EG" sz="1600" dirty="0">
                <a:latin typeface="Alexandria" charset="0"/>
                <a:cs typeface="Alexandria" charset="0"/>
              </a:rPr>
              <a:t>ينبغي على الباحث أيضاً التوجه لقراءة الكتب المتخصصة التي تتعلق بشكل مباشر أو غير مباشر بموضوع البحث، ويشمل ذلك الاطلاع على الرسائل العلمية والمقالات المتخصصة، والهدف من هذه القراءة هو نمكين الباحث من مراجعة المادة العلمية الدقيقة التي جمعها وانتقاء ما يستخدمه في مرحلة الكتابة.</a:t>
            </a:r>
          </a:p>
        </p:txBody>
      </p:sp>
      <p:sp>
        <p:nvSpPr>
          <p:cNvPr id="2" name="TextBox 1">
            <a:extLst>
              <a:ext uri="{FF2B5EF4-FFF2-40B4-BE49-F238E27FC236}">
                <a16:creationId xmlns:a16="http://schemas.microsoft.com/office/drawing/2014/main" id="{9411D3E1-C03B-B965-8154-D81BB8899829}"/>
              </a:ext>
            </a:extLst>
          </p:cNvPr>
          <p:cNvSpPr txBox="1"/>
          <p:nvPr/>
        </p:nvSpPr>
        <p:spPr>
          <a:xfrm>
            <a:off x="3054485" y="1001949"/>
            <a:ext cx="5729591" cy="461665"/>
          </a:xfrm>
          <a:prstGeom prst="rect">
            <a:avLst/>
          </a:prstGeom>
          <a:noFill/>
        </p:spPr>
        <p:txBody>
          <a:bodyPr wrap="square" rtlCol="0">
            <a:spAutoFit/>
          </a:bodyPr>
          <a:lstStyle/>
          <a:p>
            <a:pPr algn="ctr" rtl="1"/>
            <a:r>
              <a:rPr lang="ar-EG" sz="2400" dirty="0">
                <a:solidFill>
                  <a:srgbClr val="00B0F0"/>
                </a:solidFill>
                <a:latin typeface="Alexandria" pitchFamily="2" charset="-78"/>
                <a:cs typeface="Alexandria" pitchFamily="2" charset="-78"/>
              </a:rPr>
              <a:t>التسلسل السليم للقراءة المنهجية</a:t>
            </a:r>
            <a:endParaRPr lang="en-US" sz="2400"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385473219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3E20C9-B89A-5C54-0D9B-BD9C29E6629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6CF6866-6F67-8276-F446-0558E280E834}"/>
              </a:ext>
            </a:extLst>
          </p:cNvPr>
          <p:cNvSpPr/>
          <p:nvPr/>
        </p:nvSpPr>
        <p:spPr>
          <a:xfrm>
            <a:off x="690915" y="16836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94217B22-ACC8-B238-958F-78D9F408CEB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56AC9A44-E2DE-4DB0-0E81-D59988533853}"/>
              </a:ext>
            </a:extLst>
          </p:cNvPr>
          <p:cNvSpPr txBox="1"/>
          <p:nvPr/>
        </p:nvSpPr>
        <p:spPr>
          <a:xfrm>
            <a:off x="1072674" y="1073250"/>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r>
              <a:rPr lang="en-US" sz="2800" b="1" dirty="0">
                <a:solidFill>
                  <a:schemeClr val="bg1"/>
                </a:solidFill>
                <a:latin typeface="Alexandria" charset="0"/>
                <a:cs typeface="Alexandria" charset="0"/>
              </a:rPr>
              <a:t>3</a:t>
            </a:r>
          </a:p>
        </p:txBody>
      </p:sp>
      <p:pic>
        <p:nvPicPr>
          <p:cNvPr id="7" name="Graphic 21">
            <a:extLst>
              <a:ext uri="{FF2B5EF4-FFF2-40B4-BE49-F238E27FC236}">
                <a16:creationId xmlns:a16="http://schemas.microsoft.com/office/drawing/2014/main" id="{EC3E0981-70A8-A1A4-6E00-25C2119E38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D6CB513F-6924-916B-926E-6739C15B34D8}"/>
              </a:ext>
            </a:extLst>
          </p:cNvPr>
          <p:cNvSpPr txBox="1"/>
          <p:nvPr/>
        </p:nvSpPr>
        <p:spPr>
          <a:xfrm>
            <a:off x="1429967" y="2199590"/>
            <a:ext cx="9764752" cy="3692614"/>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EG" sz="1400" b="0" i="0" u="none" strike="noStrike" kern="1200" cap="none" spc="0" normalizeH="0" baseline="0" noProof="0" dirty="0">
                <a:ln>
                  <a:noFill/>
                </a:ln>
                <a:solidFill>
                  <a:prstClr val="black"/>
                </a:solidFill>
                <a:effectLst/>
                <a:uLnTx/>
                <a:uFillTx/>
                <a:latin typeface="Alexandria" charset="0"/>
                <a:ea typeface="+mn-ea"/>
                <a:cs typeface="Alexandria" charset="0"/>
              </a:rPr>
              <a:t>من المهم أن يدرك الباحث أن الانتقال من قراءة الكتب العامة إلى الكتب المتخصصة لا يعني أنه يجب أن يتوقف عن العودة إلى الكتب العامة، بل يجب أن يتكامل هذان النوعان من الكتب في عملية البحث، حيث يوفر الأول القواعد العامة، بينما يقدم الثاني التفاصيل المتعمقة والمبادئ الفرعية المتعلقة بالموضوع؛ فكلاهما مادة علمية جمعها ودونها الباحث له أن يعتمد عليها في كتابة بحثه.</a:t>
            </a:r>
            <a:endParaRPr kumimoji="0" lang="ar-EG" sz="12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algn="just" rtl="1">
              <a:lnSpc>
                <a:spcPct val="150000"/>
              </a:lnSpc>
            </a:pPr>
            <a:endParaRPr lang="ar-EG" dirty="0">
              <a:solidFill>
                <a:srgbClr val="00AEEF"/>
              </a:solidFill>
              <a:latin typeface="Alexandria" charset="0"/>
              <a:cs typeface="Alexandria" charset="0"/>
            </a:endParaRPr>
          </a:p>
          <a:p>
            <a:pPr algn="just" rtl="1">
              <a:lnSpc>
                <a:spcPct val="150000"/>
              </a:lnSpc>
            </a:pPr>
            <a:r>
              <a:rPr lang="ar-EG" dirty="0">
                <a:solidFill>
                  <a:srgbClr val="00AEEF"/>
                </a:solidFill>
                <a:latin typeface="Alexandria" charset="0"/>
                <a:cs typeface="Alexandria" charset="0"/>
              </a:rPr>
              <a:t>الرجوع إلى مصادر القاعدة القانونية والأحكام القضائية:</a:t>
            </a:r>
          </a:p>
          <a:p>
            <a:pPr algn="just" rtl="1">
              <a:lnSpc>
                <a:spcPct val="150000"/>
              </a:lnSpc>
            </a:pPr>
            <a:r>
              <a:rPr lang="ar-EG" sz="1600" dirty="0">
                <a:latin typeface="Alexandria" charset="0"/>
                <a:cs typeface="Alexandria" charset="0"/>
              </a:rPr>
              <a:t>من الضروري أن يراجع الباحث النصوص القانونية ذات العلاقة بموضوعه، بالإضافة إلى الاطلاع على الأحكام القضائية التي تم تطبيقها على هذه النصوص، حيث يساعد هذا النوع من البحث في تتبع تطبيقات القوانين في الواقع العملي وتوفير فهم أعمق للنصوص القانونية.</a:t>
            </a:r>
          </a:p>
          <a:p>
            <a:pPr algn="just" rtl="1">
              <a:lnSpc>
                <a:spcPct val="150000"/>
              </a:lnSpc>
            </a:pPr>
            <a:endParaRPr lang="ar-EG" dirty="0">
              <a:solidFill>
                <a:srgbClr val="00AEEF"/>
              </a:solidFill>
              <a:latin typeface="Alexandria" charset="0"/>
              <a:cs typeface="Alexandria" charset="0"/>
            </a:endParaRPr>
          </a:p>
        </p:txBody>
      </p:sp>
      <p:sp>
        <p:nvSpPr>
          <p:cNvPr id="2" name="TextBox 1">
            <a:extLst>
              <a:ext uri="{FF2B5EF4-FFF2-40B4-BE49-F238E27FC236}">
                <a16:creationId xmlns:a16="http://schemas.microsoft.com/office/drawing/2014/main" id="{08455E79-E2C2-65F3-C9A2-73FF4043E2EB}"/>
              </a:ext>
            </a:extLst>
          </p:cNvPr>
          <p:cNvSpPr txBox="1"/>
          <p:nvPr/>
        </p:nvSpPr>
        <p:spPr>
          <a:xfrm>
            <a:off x="3054485" y="1001949"/>
            <a:ext cx="5729591" cy="461665"/>
          </a:xfrm>
          <a:prstGeom prst="rect">
            <a:avLst/>
          </a:prstGeom>
          <a:noFill/>
        </p:spPr>
        <p:txBody>
          <a:bodyPr wrap="square" rtlCol="0">
            <a:spAutoFit/>
          </a:bodyPr>
          <a:lstStyle/>
          <a:p>
            <a:pPr algn="ctr" rtl="1"/>
            <a:r>
              <a:rPr lang="ar-EG" sz="2400" dirty="0">
                <a:solidFill>
                  <a:srgbClr val="00B0F0"/>
                </a:solidFill>
                <a:latin typeface="Alexandria" pitchFamily="2" charset="-78"/>
                <a:cs typeface="Alexandria" pitchFamily="2" charset="-78"/>
              </a:rPr>
              <a:t>التسلسل السليم للقراءة المنهجية</a:t>
            </a:r>
            <a:endParaRPr lang="en-US" sz="2400"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362324747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AFC25B-D78B-315F-6D96-F5AA3FBA793B}"/>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149C09DC-9E37-F164-C8A6-C5D80B73D58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4884" b="24884"/>
          <a:stretch/>
        </p:blipFill>
        <p:spPr>
          <a:xfrm>
            <a:off x="2808" y="0"/>
            <a:ext cx="5547685" cy="5573488"/>
          </a:xfrm>
        </p:spPr>
      </p:pic>
      <p:sp>
        <p:nvSpPr>
          <p:cNvPr id="2" name="Right Triangle 1">
            <a:extLst>
              <a:ext uri="{FF2B5EF4-FFF2-40B4-BE49-F238E27FC236}">
                <a16:creationId xmlns:a16="http://schemas.microsoft.com/office/drawing/2014/main" id="{E93FDEDD-2EDA-14A2-C2F0-4A3E2B3ED97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F9DDB0B7-39A3-8392-80E8-15E16E5C452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315FDA1B-1AAA-181E-065E-D9FA31EE75B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0F306E8D-96D7-2949-5D41-2274509A1F6A}"/>
              </a:ext>
            </a:extLst>
          </p:cNvPr>
          <p:cNvSpPr txBox="1"/>
          <p:nvPr/>
        </p:nvSpPr>
        <p:spPr>
          <a:xfrm>
            <a:off x="3437433" y="1329617"/>
            <a:ext cx="1091009"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0C59B236-804A-5D58-BFD1-C4465C371037}"/>
              </a:ext>
            </a:extLst>
          </p:cNvPr>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CC1DF57D-FEE2-0BC0-01AF-05292C2265C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910362D1-3195-9BF4-EF10-BB5EC38A9A89}"/>
              </a:ext>
            </a:extLst>
          </p:cNvPr>
          <p:cNvSpPr txBox="1"/>
          <p:nvPr/>
        </p:nvSpPr>
        <p:spPr>
          <a:xfrm>
            <a:off x="2743201" y="1721228"/>
            <a:ext cx="9215336" cy="4379917"/>
          </a:xfrm>
          <a:prstGeom prst="rect">
            <a:avLst/>
          </a:prstGeom>
          <a:noFill/>
        </p:spPr>
        <p:txBody>
          <a:bodyPr wrap="square" rtlCol="0">
            <a:spAutoFit/>
          </a:bodyPr>
          <a:lstStyle/>
          <a:p>
            <a:pPr algn="r" rtl="1">
              <a:lnSpc>
                <a:spcPct val="150000"/>
              </a:lnSpc>
            </a:pPr>
            <a:r>
              <a:rPr lang="ar-EG" sz="2400" b="1" dirty="0">
                <a:latin typeface="Alexandria" charset="0"/>
                <a:cs typeface="Alexandria" charset="0"/>
              </a:rPr>
              <a:t>مراعاة سلامة الكتابة:</a:t>
            </a:r>
          </a:p>
          <a:p>
            <a:pPr algn="r" rtl="1">
              <a:lnSpc>
                <a:spcPct val="150000"/>
              </a:lnSpc>
            </a:pPr>
            <a:endParaRPr lang="ar-EG" sz="2000" dirty="0">
              <a:latin typeface="Alexandria" charset="0"/>
              <a:cs typeface="Alexandria" charset="0"/>
            </a:endParaRPr>
          </a:p>
          <a:p>
            <a:pPr algn="r" rtl="1">
              <a:lnSpc>
                <a:spcPct val="150000"/>
              </a:lnSpc>
            </a:pPr>
            <a:r>
              <a:rPr lang="ar-EG" sz="2000" dirty="0">
                <a:latin typeface="Alexandria" charset="0"/>
                <a:cs typeface="Alexandria" charset="0"/>
              </a:rPr>
              <a:t>بعد أن يطلع الباحث على كل جزء من أجزاء البحث في المصادر المتاحة لديه، يعيد صياغة هذا الجزء بأسلوبه الخاص. </a:t>
            </a:r>
          </a:p>
          <a:p>
            <a:pPr algn="r" rtl="1">
              <a:lnSpc>
                <a:spcPct val="150000"/>
              </a:lnSpc>
            </a:pPr>
            <a:endParaRPr lang="ar-EG" sz="2000" dirty="0">
              <a:latin typeface="Alexandria" charset="0"/>
              <a:cs typeface="Alexandria" charset="0"/>
            </a:endParaRPr>
          </a:p>
          <a:p>
            <a:pPr algn="r" rtl="1">
              <a:lnSpc>
                <a:spcPct val="150000"/>
              </a:lnSpc>
            </a:pPr>
            <a:r>
              <a:rPr lang="ar-EG" sz="2000" dirty="0">
                <a:latin typeface="Alexandria" charset="0"/>
                <a:cs typeface="Alexandria" charset="0"/>
              </a:rPr>
              <a:t>ويجب أن يحرص على الكتابة القانونية الدقيقة والسليمة، والتي تشمل الجوانب التالية: السلامة الشكلية، والسلامة العلمية، والسلامة المنهجية، والسلامة اللغوية. </a:t>
            </a:r>
          </a:p>
          <a:p>
            <a:pPr algn="r" rtl="1">
              <a:lnSpc>
                <a:spcPct val="150000"/>
              </a:lnSpc>
            </a:pPr>
            <a:endParaRPr lang="ar-EG" sz="2000" dirty="0">
              <a:latin typeface="Alexandria" charset="0"/>
              <a:cs typeface="Alexandria" charset="0"/>
            </a:endParaRPr>
          </a:p>
        </p:txBody>
      </p:sp>
      <p:sp>
        <p:nvSpPr>
          <p:cNvPr id="4" name="TextBox 3">
            <a:extLst>
              <a:ext uri="{FF2B5EF4-FFF2-40B4-BE49-F238E27FC236}">
                <a16:creationId xmlns:a16="http://schemas.microsoft.com/office/drawing/2014/main" id="{CA8106A5-F452-D050-023A-303625B79A50}"/>
              </a:ext>
            </a:extLst>
          </p:cNvPr>
          <p:cNvSpPr txBox="1"/>
          <p:nvPr/>
        </p:nvSpPr>
        <p:spPr>
          <a:xfrm>
            <a:off x="3120089" y="963559"/>
            <a:ext cx="9647927" cy="747705"/>
          </a:xfrm>
          <a:prstGeom prst="rect">
            <a:avLst/>
          </a:prstGeom>
          <a:noFill/>
        </p:spPr>
        <p:txBody>
          <a:bodyPr wrap="square" rtlCol="0">
            <a:spAutoFit/>
          </a:bodyPr>
          <a:lstStyle/>
          <a:p>
            <a:pPr algn="ctr" rtl="1">
              <a:lnSpc>
                <a:spcPct val="150000"/>
              </a:lnSpc>
            </a:pPr>
            <a:r>
              <a:rPr lang="ar-EG" sz="3200" b="1" dirty="0">
                <a:solidFill>
                  <a:srgbClr val="00AEEF"/>
                </a:solidFill>
                <a:latin typeface="Alexandria" charset="0"/>
                <a:cs typeface="Alexandria" charset="0"/>
              </a:rPr>
              <a:t>الكتابة</a:t>
            </a:r>
            <a:endParaRPr lang="ar-EG" sz="2400" dirty="0">
              <a:latin typeface="Alexandria" charset="0"/>
              <a:cs typeface="Alexandria" charset="0"/>
            </a:endParaRPr>
          </a:p>
        </p:txBody>
      </p:sp>
    </p:spTree>
    <p:extLst>
      <p:ext uri="{BB962C8B-B14F-4D97-AF65-F5344CB8AC3E}">
        <p14:creationId xmlns:p14="http://schemas.microsoft.com/office/powerpoint/2010/main" val="15897188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73085-08BB-DBFD-653F-AD6636CF56C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337473F-5010-B910-FBA6-03459BD0BDCB}"/>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06982EA4-81AB-E58C-2DD3-5424DD42239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2236A00B-6FC2-384C-5106-EDD39E00DB88}"/>
              </a:ext>
            </a:extLst>
          </p:cNvPr>
          <p:cNvSpPr txBox="1"/>
          <p:nvPr/>
        </p:nvSpPr>
        <p:spPr>
          <a:xfrm>
            <a:off x="1072674" y="1073250"/>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r>
              <a:rPr lang="en-US" sz="2800" b="1" dirty="0">
                <a:solidFill>
                  <a:schemeClr val="bg1"/>
                </a:solidFill>
                <a:latin typeface="Alexandria" charset="0"/>
                <a:cs typeface="Alexandria" charset="0"/>
              </a:rPr>
              <a:t>3</a:t>
            </a:r>
          </a:p>
        </p:txBody>
      </p:sp>
      <p:pic>
        <p:nvPicPr>
          <p:cNvPr id="7" name="Graphic 21">
            <a:extLst>
              <a:ext uri="{FF2B5EF4-FFF2-40B4-BE49-F238E27FC236}">
                <a16:creationId xmlns:a16="http://schemas.microsoft.com/office/drawing/2014/main" id="{CC9BD585-9804-6765-73D6-BE9888FB8A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8B0FEB9B-A4F3-4097-418D-043DBD7A9695}"/>
              </a:ext>
            </a:extLst>
          </p:cNvPr>
          <p:cNvSpPr txBox="1"/>
          <p:nvPr/>
        </p:nvSpPr>
        <p:spPr>
          <a:xfrm>
            <a:off x="1342418" y="2170408"/>
            <a:ext cx="9764752" cy="3374706"/>
          </a:xfrm>
          <a:prstGeom prst="rect">
            <a:avLst/>
          </a:prstGeom>
          <a:noFill/>
        </p:spPr>
        <p:txBody>
          <a:bodyPr wrap="square" rtlCol="0">
            <a:spAutoFit/>
          </a:bodyPr>
          <a:lstStyle/>
          <a:p>
            <a:pPr algn="just" rtl="1">
              <a:lnSpc>
                <a:spcPct val="150000"/>
              </a:lnSpc>
            </a:pPr>
            <a:r>
              <a:rPr lang="ar-EG" sz="1600" dirty="0">
                <a:latin typeface="Alexandria" charset="0"/>
                <a:cs typeface="Alexandria" charset="0"/>
              </a:rPr>
              <a:t>على الباحث أن يلتزم بالجوانب الشكلية عند إعداد البحث، حيث تُكتب عناوين الأبواب والفصول في منتصف صفحات منفصلة، بينما تُدرج العناوين الفرعية بخط واضح وبارز على الجهة اليمنى من الصفحة.</a:t>
            </a:r>
          </a:p>
          <a:p>
            <a:pPr algn="just" rtl="1">
              <a:lnSpc>
                <a:spcPct val="150000"/>
              </a:lnSpc>
            </a:pPr>
            <a:endParaRPr lang="ar-EG" sz="1600" dirty="0">
              <a:latin typeface="Alexandria" charset="0"/>
              <a:cs typeface="Alexandria" charset="0"/>
            </a:endParaRPr>
          </a:p>
          <a:p>
            <a:pPr algn="just" rtl="1">
              <a:lnSpc>
                <a:spcPct val="150000"/>
              </a:lnSpc>
            </a:pPr>
            <a:r>
              <a:rPr lang="ar-EG" sz="1600" dirty="0">
                <a:latin typeface="Alexandria" charset="0"/>
                <a:cs typeface="Alexandria" charset="0"/>
              </a:rPr>
              <a:t>ينبغي تنظيم النص إلى فقرات، بحيث تحتوي كل فقرة على فكرة أو رأي محدد، مع ضمان ترابط الأفكار بشكل تسلسلي، حيث تمهد كل فكرة لما يليها وتستند إلى ما سبقها، كما يُفضل أن تكون الفقرات متوازنة الطول، فلا تكون طويلة جدًا أو قصيرة للغاية، مع ترك مسافة قدرها سنتيمتر واحد عند بداية كل فقرة.</a:t>
            </a:r>
          </a:p>
          <a:p>
            <a:pPr algn="just" rtl="1">
              <a:lnSpc>
                <a:spcPct val="150000"/>
              </a:lnSpc>
            </a:pPr>
            <a:endParaRPr lang="ar-EG" sz="1600" dirty="0">
              <a:latin typeface="Alexandria" charset="0"/>
              <a:cs typeface="Alexandria" charset="0"/>
            </a:endParaRPr>
          </a:p>
          <a:p>
            <a:pPr algn="just" rtl="1">
              <a:lnSpc>
                <a:spcPct val="150000"/>
              </a:lnSpc>
            </a:pPr>
            <a:r>
              <a:rPr lang="ar-EG" sz="1600" dirty="0">
                <a:latin typeface="Alexandria" charset="0"/>
                <a:cs typeface="Alexandria" charset="0"/>
              </a:rPr>
              <a:t>يتعين تحقيق التوازن بين الأبواب والفصول من حيث عدد الصفحات، لتجنب وجود تفاوت كبير قد يؤثر على الانسجام الهيكلي للبحث.</a:t>
            </a:r>
            <a:endParaRPr lang="ar-EG" dirty="0">
              <a:solidFill>
                <a:schemeClr val="tx1"/>
              </a:solidFill>
              <a:latin typeface="Alexandria" charset="0"/>
              <a:cs typeface="Alexandria" charset="0"/>
            </a:endParaRPr>
          </a:p>
        </p:txBody>
      </p:sp>
      <p:sp>
        <p:nvSpPr>
          <p:cNvPr id="2" name="TextBox 1">
            <a:extLst>
              <a:ext uri="{FF2B5EF4-FFF2-40B4-BE49-F238E27FC236}">
                <a16:creationId xmlns:a16="http://schemas.microsoft.com/office/drawing/2014/main" id="{7BE181D9-93C4-37B5-5467-6A943CAAD00D}"/>
              </a:ext>
            </a:extLst>
          </p:cNvPr>
          <p:cNvSpPr txBox="1"/>
          <p:nvPr/>
        </p:nvSpPr>
        <p:spPr>
          <a:xfrm>
            <a:off x="3054485" y="1001949"/>
            <a:ext cx="5729591" cy="461665"/>
          </a:xfrm>
          <a:prstGeom prst="rect">
            <a:avLst/>
          </a:prstGeom>
          <a:noFill/>
        </p:spPr>
        <p:txBody>
          <a:bodyPr wrap="square" rtlCol="0">
            <a:spAutoFit/>
          </a:bodyPr>
          <a:lstStyle/>
          <a:p>
            <a:pPr algn="ctr" rtl="1"/>
            <a:r>
              <a:rPr lang="ar-EG" sz="2400" dirty="0">
                <a:solidFill>
                  <a:srgbClr val="00B0F0"/>
                </a:solidFill>
                <a:latin typeface="Alexandria" pitchFamily="2" charset="-78"/>
                <a:cs typeface="Alexandria" pitchFamily="2" charset="-78"/>
              </a:rPr>
              <a:t>السلامة الشكلية</a:t>
            </a:r>
            <a:endParaRPr lang="en-US" sz="2400"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251027204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52464A-F845-6958-9703-A49F2210F20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843C654-323E-5AC8-00EC-25C1DF607525}"/>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242AD931-4B1A-15CB-D891-FF93517AEFD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35DBE91A-7E88-F3A8-26CC-6C2936B0EEAF}"/>
              </a:ext>
            </a:extLst>
          </p:cNvPr>
          <p:cNvSpPr txBox="1"/>
          <p:nvPr/>
        </p:nvSpPr>
        <p:spPr>
          <a:xfrm>
            <a:off x="1072674" y="1073250"/>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r>
              <a:rPr lang="en-US" sz="2800" b="1" dirty="0">
                <a:solidFill>
                  <a:schemeClr val="bg1"/>
                </a:solidFill>
                <a:latin typeface="Alexandria" charset="0"/>
                <a:cs typeface="Alexandria" charset="0"/>
              </a:rPr>
              <a:t>3</a:t>
            </a:r>
          </a:p>
        </p:txBody>
      </p:sp>
      <p:pic>
        <p:nvPicPr>
          <p:cNvPr id="7" name="Graphic 21">
            <a:extLst>
              <a:ext uri="{FF2B5EF4-FFF2-40B4-BE49-F238E27FC236}">
                <a16:creationId xmlns:a16="http://schemas.microsoft.com/office/drawing/2014/main" id="{F0576A97-89A1-081F-1AE2-D2400F05B6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68CD8247-DFEE-2B12-2C4D-64A56CE1F6D7}"/>
              </a:ext>
            </a:extLst>
          </p:cNvPr>
          <p:cNvSpPr txBox="1"/>
          <p:nvPr/>
        </p:nvSpPr>
        <p:spPr>
          <a:xfrm>
            <a:off x="1391057" y="2277412"/>
            <a:ext cx="9764752" cy="3005375"/>
          </a:xfrm>
          <a:prstGeom prst="rect">
            <a:avLst/>
          </a:prstGeom>
          <a:noFill/>
        </p:spPr>
        <p:txBody>
          <a:bodyPr wrap="square" rtlCol="0">
            <a:spAutoFit/>
          </a:bodyPr>
          <a:lstStyle/>
          <a:p>
            <a:pPr algn="just" rtl="1">
              <a:lnSpc>
                <a:spcPct val="150000"/>
              </a:lnSpc>
            </a:pPr>
            <a:r>
              <a:rPr lang="ar-EG" sz="1600" dirty="0">
                <a:latin typeface="Alexandria" charset="0"/>
                <a:cs typeface="Alexandria" charset="0"/>
              </a:rPr>
              <a:t>ينبغي على الباحث الالتزام بجملة من الضوابط العلمية عند الكتابة القانونية، منها ضرورة استخدام اللغة القانونية بدقة؛ حيث يتطلب ذلك اختيار المصطلحات القانونية المناسبة التي تحمل معاني محددة ومترتبة عليها آثار قانونية، مثل الفرق بين "فسخ العقد" و "بطلان العقد" حيث يمتاز كل مصطلح بدلالة قانونية خاصة لا يجوز الخلط بينها.</a:t>
            </a:r>
          </a:p>
          <a:p>
            <a:pPr algn="just" rtl="1">
              <a:lnSpc>
                <a:spcPct val="150000"/>
              </a:lnSpc>
            </a:pPr>
            <a:endParaRPr lang="ar-EG" sz="1600" dirty="0">
              <a:latin typeface="Alexandria" charset="0"/>
              <a:cs typeface="Alexandria" charset="0"/>
            </a:endParaRPr>
          </a:p>
          <a:p>
            <a:pPr algn="just" rtl="1">
              <a:lnSpc>
                <a:spcPct val="150000"/>
              </a:lnSpc>
            </a:pPr>
            <a:r>
              <a:rPr lang="ar-EG" sz="1600" dirty="0">
                <a:latin typeface="Alexandria" charset="0"/>
                <a:cs typeface="Alexandria" charset="0"/>
              </a:rPr>
              <a:t>كما يجب مراعاة القواعد الأصولية في الكتابة القانونية، مثل الامتناع عن القياس في مجال التجريم، والالتزام بمبدأ أن "المتهم بريء حتى تثبت إدانته بحكم نهائي بات"، واحترام قواعد مثل "الاستثناء لا يجوز القياس عليه أو التوسع فيه"، باعتباره خروجا عن القاعدة العامة.</a:t>
            </a:r>
            <a:endParaRPr lang="ar-EG" dirty="0">
              <a:solidFill>
                <a:schemeClr val="tx1"/>
              </a:solidFill>
              <a:latin typeface="Alexandria" charset="0"/>
              <a:cs typeface="Alexandria" charset="0"/>
            </a:endParaRPr>
          </a:p>
        </p:txBody>
      </p:sp>
      <p:sp>
        <p:nvSpPr>
          <p:cNvPr id="2" name="TextBox 1">
            <a:extLst>
              <a:ext uri="{FF2B5EF4-FFF2-40B4-BE49-F238E27FC236}">
                <a16:creationId xmlns:a16="http://schemas.microsoft.com/office/drawing/2014/main" id="{876F946B-A944-0F8E-13DE-1DB744761800}"/>
              </a:ext>
            </a:extLst>
          </p:cNvPr>
          <p:cNvSpPr txBox="1"/>
          <p:nvPr/>
        </p:nvSpPr>
        <p:spPr>
          <a:xfrm>
            <a:off x="3054485" y="1001949"/>
            <a:ext cx="5729591" cy="461665"/>
          </a:xfrm>
          <a:prstGeom prst="rect">
            <a:avLst/>
          </a:prstGeom>
          <a:noFill/>
        </p:spPr>
        <p:txBody>
          <a:bodyPr wrap="square" rtlCol="0">
            <a:spAutoFit/>
          </a:bodyPr>
          <a:lstStyle/>
          <a:p>
            <a:pPr algn="ctr" rtl="1"/>
            <a:r>
              <a:rPr lang="ar-EG" sz="2400" dirty="0">
                <a:solidFill>
                  <a:srgbClr val="00B0F0"/>
                </a:solidFill>
                <a:latin typeface="Alexandria" pitchFamily="2" charset="-78"/>
                <a:cs typeface="Alexandria" pitchFamily="2" charset="-78"/>
              </a:rPr>
              <a:t>السلامة العلمية</a:t>
            </a:r>
            <a:endParaRPr lang="en-US" sz="2400"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139123164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EF4C5D-6A57-D0E3-2378-ACA2AEAF7D9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B43B236-30E3-38BC-AD66-81C7C20F482E}"/>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0EAAC3B4-E06A-CCDB-0003-2BC2372E5FF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CBD12C6A-EEE5-AEC5-4078-5AB2B4416113}"/>
              </a:ext>
            </a:extLst>
          </p:cNvPr>
          <p:cNvSpPr txBox="1"/>
          <p:nvPr/>
        </p:nvSpPr>
        <p:spPr>
          <a:xfrm>
            <a:off x="1072674" y="1073250"/>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r>
              <a:rPr lang="en-US" sz="2800" b="1" dirty="0">
                <a:solidFill>
                  <a:schemeClr val="bg1"/>
                </a:solidFill>
                <a:latin typeface="Alexandria" charset="0"/>
                <a:cs typeface="Alexandria" charset="0"/>
              </a:rPr>
              <a:t>3</a:t>
            </a:r>
          </a:p>
        </p:txBody>
      </p:sp>
      <p:pic>
        <p:nvPicPr>
          <p:cNvPr id="7" name="Graphic 21">
            <a:extLst>
              <a:ext uri="{FF2B5EF4-FFF2-40B4-BE49-F238E27FC236}">
                <a16:creationId xmlns:a16="http://schemas.microsoft.com/office/drawing/2014/main" id="{B53655CA-8AFB-C6C2-308A-AD8736743A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8C5B8352-C0C1-B00F-B87B-B438204AA631}"/>
              </a:ext>
            </a:extLst>
          </p:cNvPr>
          <p:cNvSpPr txBox="1"/>
          <p:nvPr/>
        </p:nvSpPr>
        <p:spPr>
          <a:xfrm>
            <a:off x="1361874" y="2462238"/>
            <a:ext cx="9764752" cy="2636043"/>
          </a:xfrm>
          <a:prstGeom prst="rect">
            <a:avLst/>
          </a:prstGeom>
          <a:noFill/>
        </p:spPr>
        <p:txBody>
          <a:bodyPr wrap="square" rtlCol="0">
            <a:spAutoFit/>
          </a:bodyPr>
          <a:lstStyle/>
          <a:p>
            <a:pPr algn="just" rtl="1">
              <a:lnSpc>
                <a:spcPct val="150000"/>
              </a:lnSpc>
            </a:pPr>
            <a:r>
              <a:rPr lang="ar-EG" sz="1600" dirty="0">
                <a:latin typeface="Alexandria" charset="0"/>
                <a:cs typeface="Alexandria" charset="0"/>
              </a:rPr>
              <a:t>من المهم كذلك الالتزام بتسلسل منطقي في عرض موضوع البحث، سواء من الناحية الشكلية، مثل ترتيب الأبواب والفصول والمباحث والمطالب والفروع، أو من الناحية الموضوعية، كعرض القواعد العامة قبل القواعد الخاصة، والقواعد الشكلية قبل الموضوعية.</a:t>
            </a:r>
          </a:p>
          <a:p>
            <a:pPr algn="just" rtl="1">
              <a:lnSpc>
                <a:spcPct val="150000"/>
              </a:lnSpc>
            </a:pPr>
            <a:endParaRPr lang="ar-EG" sz="1600" dirty="0">
              <a:latin typeface="Alexandria" charset="0"/>
              <a:cs typeface="Alexandria" charset="0"/>
            </a:endParaRPr>
          </a:p>
          <a:p>
            <a:pPr algn="just" rtl="1">
              <a:lnSpc>
                <a:spcPct val="150000"/>
              </a:lnSpc>
            </a:pPr>
            <a:r>
              <a:rPr lang="ar-EG" sz="1600" dirty="0">
                <a:latin typeface="Alexandria" charset="0"/>
                <a:cs typeface="Alexandria" charset="0"/>
              </a:rPr>
              <a:t>كمت أن الدقة العلمية تمثل جزءاً أساسياً من سلامة الكتابة، حيث يجب اختيار عنوان البحث بعناية ليعكس مضمونه، والتأكد من توثيق المصادر بشكل صحيح، سواء كانت قواعد قانونية، أو أحكاماً قضائية، أو أعمالاً فقهية، كما ينبغي تجنب أي تناقض في الآراء أو تعميم حكم قضائي بشكل خاطئ.</a:t>
            </a:r>
            <a:endParaRPr lang="ar-EG" dirty="0">
              <a:solidFill>
                <a:schemeClr val="tx1"/>
              </a:solidFill>
              <a:latin typeface="Alexandria" charset="0"/>
              <a:cs typeface="Alexandria" charset="0"/>
            </a:endParaRPr>
          </a:p>
        </p:txBody>
      </p:sp>
      <p:sp>
        <p:nvSpPr>
          <p:cNvPr id="2" name="TextBox 1">
            <a:extLst>
              <a:ext uri="{FF2B5EF4-FFF2-40B4-BE49-F238E27FC236}">
                <a16:creationId xmlns:a16="http://schemas.microsoft.com/office/drawing/2014/main" id="{45A26A90-7926-89FE-8102-C463B326F20D}"/>
              </a:ext>
            </a:extLst>
          </p:cNvPr>
          <p:cNvSpPr txBox="1"/>
          <p:nvPr/>
        </p:nvSpPr>
        <p:spPr>
          <a:xfrm>
            <a:off x="3054485" y="1001949"/>
            <a:ext cx="5729591" cy="461665"/>
          </a:xfrm>
          <a:prstGeom prst="rect">
            <a:avLst/>
          </a:prstGeom>
          <a:noFill/>
        </p:spPr>
        <p:txBody>
          <a:bodyPr wrap="square" rtlCol="0">
            <a:spAutoFit/>
          </a:bodyPr>
          <a:lstStyle/>
          <a:p>
            <a:pPr algn="ctr" rtl="1"/>
            <a:r>
              <a:rPr lang="ar-EG" sz="2400" dirty="0">
                <a:solidFill>
                  <a:srgbClr val="00B0F0"/>
                </a:solidFill>
                <a:latin typeface="Alexandria" pitchFamily="2" charset="-78"/>
                <a:cs typeface="Alexandria" pitchFamily="2" charset="-78"/>
              </a:rPr>
              <a:t>السلامة العلمية</a:t>
            </a:r>
            <a:endParaRPr lang="en-US" sz="2400"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63061870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2CB501-1224-ECF8-23D6-5B473718EA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10308EB-D341-9718-50F5-2E6CBC635BB1}"/>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6CB22603-1E44-06FD-281F-46004947DDB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B510A411-9A22-586D-8E31-EAD2F5D8B133}"/>
              </a:ext>
            </a:extLst>
          </p:cNvPr>
          <p:cNvSpPr txBox="1"/>
          <p:nvPr/>
        </p:nvSpPr>
        <p:spPr>
          <a:xfrm>
            <a:off x="1072674" y="1073250"/>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r>
              <a:rPr lang="en-US" sz="2800" b="1" dirty="0">
                <a:solidFill>
                  <a:schemeClr val="bg1"/>
                </a:solidFill>
                <a:latin typeface="Alexandria" charset="0"/>
                <a:cs typeface="Alexandria" charset="0"/>
              </a:rPr>
              <a:t>3</a:t>
            </a:r>
          </a:p>
        </p:txBody>
      </p:sp>
      <p:pic>
        <p:nvPicPr>
          <p:cNvPr id="7" name="Graphic 21">
            <a:extLst>
              <a:ext uri="{FF2B5EF4-FFF2-40B4-BE49-F238E27FC236}">
                <a16:creationId xmlns:a16="http://schemas.microsoft.com/office/drawing/2014/main" id="{1F906545-E3B8-7715-1C1C-EBB90CD2BF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3EB1EC36-9DE3-5B85-C2BC-76E842B53569}"/>
              </a:ext>
            </a:extLst>
          </p:cNvPr>
          <p:cNvSpPr txBox="1"/>
          <p:nvPr/>
        </p:nvSpPr>
        <p:spPr>
          <a:xfrm>
            <a:off x="1439695" y="2150953"/>
            <a:ext cx="9764752" cy="3374706"/>
          </a:xfrm>
          <a:prstGeom prst="rect">
            <a:avLst/>
          </a:prstGeom>
          <a:noFill/>
        </p:spPr>
        <p:txBody>
          <a:bodyPr wrap="square" rtlCol="0">
            <a:spAutoFit/>
          </a:bodyPr>
          <a:lstStyle/>
          <a:p>
            <a:pPr algn="just" rtl="1">
              <a:lnSpc>
                <a:spcPct val="150000"/>
              </a:lnSpc>
            </a:pPr>
            <a:r>
              <a:rPr lang="ar-EG" sz="1600" dirty="0">
                <a:latin typeface="Alexandria" charset="0"/>
                <a:cs typeface="Alexandria" charset="0"/>
              </a:rPr>
              <a:t>التأصيل العلمي يعد كذلك ضرورياً، خاصة عند مناقشة قضية قانونية أو نظرية معينة، حيث يتعين على الباحث تقديم تحليل عميق لهذه المسائل، وطرح وجهة نظره بوضوح مدعومة بالمقارنة والتأصيل بدلاً من الاكتفاء بالسرد.</a:t>
            </a:r>
          </a:p>
          <a:p>
            <a:pPr algn="just" rtl="1">
              <a:lnSpc>
                <a:spcPct val="150000"/>
              </a:lnSpc>
            </a:pPr>
            <a:endParaRPr lang="ar-EG" sz="1600" dirty="0">
              <a:latin typeface="Alexandria" charset="0"/>
              <a:cs typeface="Alexandria" charset="0"/>
            </a:endParaRPr>
          </a:p>
          <a:p>
            <a:pPr algn="just" rtl="1">
              <a:lnSpc>
                <a:spcPct val="150000"/>
              </a:lnSpc>
            </a:pPr>
            <a:r>
              <a:rPr lang="ar-EG" sz="1600" dirty="0">
                <a:latin typeface="Alexandria" charset="0"/>
                <a:cs typeface="Alexandria" charset="0"/>
              </a:rPr>
              <a:t>أما من ناحية الأسلوب، فيجب أن يكون واضحاً وقوياً، مع اختيار الكلمات الدقيقة وترتيب الفقرات بشكل يعكس تسلسل الأفكار. </a:t>
            </a:r>
          </a:p>
          <a:p>
            <a:pPr algn="just" rtl="1">
              <a:lnSpc>
                <a:spcPct val="150000"/>
              </a:lnSpc>
            </a:pPr>
            <a:endParaRPr lang="ar-EG" sz="1600" dirty="0">
              <a:latin typeface="Alexandria" charset="0"/>
              <a:cs typeface="Alexandria" charset="0"/>
            </a:endParaRPr>
          </a:p>
          <a:p>
            <a:pPr algn="just" rtl="1">
              <a:lnSpc>
                <a:spcPct val="150000"/>
              </a:lnSpc>
            </a:pPr>
            <a:r>
              <a:rPr lang="ar-EG" sz="1600" dirty="0">
                <a:latin typeface="Alexandria" charset="0"/>
                <a:cs typeface="Alexandria" charset="0"/>
              </a:rPr>
              <a:t>يُفضل استخدام روابط لفظية تُسهل الانتقال بين الجمل والفقرات، مثل: "بادئ ذي بدء"، "مما تجدر الإشارة إليه"، و"من هذا المنطلق"، مما يُضفي انسجاماً على النص ويساعد على إيصال الفكرة بفعالية.</a:t>
            </a:r>
            <a:endParaRPr lang="ar-EG" dirty="0">
              <a:solidFill>
                <a:schemeClr val="tx1"/>
              </a:solidFill>
              <a:latin typeface="Alexandria" charset="0"/>
              <a:cs typeface="Alexandria" charset="0"/>
            </a:endParaRPr>
          </a:p>
        </p:txBody>
      </p:sp>
      <p:sp>
        <p:nvSpPr>
          <p:cNvPr id="2" name="TextBox 1">
            <a:extLst>
              <a:ext uri="{FF2B5EF4-FFF2-40B4-BE49-F238E27FC236}">
                <a16:creationId xmlns:a16="http://schemas.microsoft.com/office/drawing/2014/main" id="{82E05ECC-3B89-1232-9BC7-BBEC78EC9021}"/>
              </a:ext>
            </a:extLst>
          </p:cNvPr>
          <p:cNvSpPr txBox="1"/>
          <p:nvPr/>
        </p:nvSpPr>
        <p:spPr>
          <a:xfrm>
            <a:off x="3054485" y="1001949"/>
            <a:ext cx="5729591" cy="461665"/>
          </a:xfrm>
          <a:prstGeom prst="rect">
            <a:avLst/>
          </a:prstGeom>
          <a:noFill/>
        </p:spPr>
        <p:txBody>
          <a:bodyPr wrap="square" rtlCol="0">
            <a:spAutoFit/>
          </a:bodyPr>
          <a:lstStyle/>
          <a:p>
            <a:pPr algn="ctr" rtl="1"/>
            <a:r>
              <a:rPr lang="ar-EG" sz="2400" dirty="0">
                <a:solidFill>
                  <a:srgbClr val="00B0F0"/>
                </a:solidFill>
                <a:latin typeface="Alexandria" pitchFamily="2" charset="-78"/>
                <a:cs typeface="Alexandria" pitchFamily="2" charset="-78"/>
              </a:rPr>
              <a:t>السلامة العلمية</a:t>
            </a:r>
            <a:endParaRPr lang="en-US" sz="2400"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269064906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A7188A-05F1-6F99-3366-8FA44A83839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1A70C0D-21DC-7B16-75E8-CE5450AD1527}"/>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69C930F8-36AF-A52E-7FFF-A9F34C5DDE2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6BC73BC8-4E29-E591-849F-363EA874832E}"/>
              </a:ext>
            </a:extLst>
          </p:cNvPr>
          <p:cNvSpPr txBox="1"/>
          <p:nvPr/>
        </p:nvSpPr>
        <p:spPr>
          <a:xfrm>
            <a:off x="1072674" y="1073250"/>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r>
              <a:rPr lang="en-US" sz="2800" b="1" dirty="0">
                <a:solidFill>
                  <a:schemeClr val="bg1"/>
                </a:solidFill>
                <a:latin typeface="Alexandria" charset="0"/>
                <a:cs typeface="Alexandria" charset="0"/>
              </a:rPr>
              <a:t>3</a:t>
            </a:r>
          </a:p>
        </p:txBody>
      </p:sp>
      <p:pic>
        <p:nvPicPr>
          <p:cNvPr id="7" name="Graphic 21">
            <a:extLst>
              <a:ext uri="{FF2B5EF4-FFF2-40B4-BE49-F238E27FC236}">
                <a16:creationId xmlns:a16="http://schemas.microsoft.com/office/drawing/2014/main" id="{0611C130-D94E-10F7-C5D5-A49A479592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B37DE61D-0F47-327F-7E03-22E641FE6F64}"/>
              </a:ext>
            </a:extLst>
          </p:cNvPr>
          <p:cNvSpPr txBox="1"/>
          <p:nvPr/>
        </p:nvSpPr>
        <p:spPr>
          <a:xfrm>
            <a:off x="1439695" y="2326050"/>
            <a:ext cx="9764752" cy="3005375"/>
          </a:xfrm>
          <a:prstGeom prst="rect">
            <a:avLst/>
          </a:prstGeom>
          <a:noFill/>
        </p:spPr>
        <p:txBody>
          <a:bodyPr wrap="square" rtlCol="0">
            <a:spAutoFit/>
          </a:bodyPr>
          <a:lstStyle/>
          <a:p>
            <a:pPr algn="just" rtl="1">
              <a:lnSpc>
                <a:spcPct val="150000"/>
              </a:lnSpc>
            </a:pPr>
            <a:r>
              <a:rPr lang="ar-EG" sz="1600" dirty="0">
                <a:latin typeface="Alexandria" charset="0"/>
                <a:cs typeface="Alexandria" charset="0"/>
              </a:rPr>
              <a:t>ينبغي على الباحث الالتزام بالسلامة المنهجية أثناء إعداد البحث، والتي تشمل عدة جوانب، منها الحرص على تبويب البحث بشكل متوازن من حيث الشكل والمضمون، ويتطلب ذلك تضمين العناصر الأساسية في مقدمة البحث، مع التأكد من أن الخاتمة تقدم إجابات واضحة عن القضايا المطروحة في المقدمة. </a:t>
            </a:r>
          </a:p>
          <a:p>
            <a:pPr algn="just" rtl="1">
              <a:lnSpc>
                <a:spcPct val="150000"/>
              </a:lnSpc>
            </a:pPr>
            <a:endParaRPr lang="ar-EG" sz="1600" dirty="0">
              <a:latin typeface="Alexandria" charset="0"/>
              <a:cs typeface="Alexandria" charset="0"/>
            </a:endParaRPr>
          </a:p>
          <a:p>
            <a:pPr algn="just" rtl="1">
              <a:lnSpc>
                <a:spcPct val="150000"/>
              </a:lnSpc>
            </a:pPr>
            <a:r>
              <a:rPr lang="ar-EG" sz="1600" dirty="0">
                <a:latin typeface="Alexandria" charset="0"/>
                <a:cs typeface="Alexandria" charset="0"/>
              </a:rPr>
              <a:t>كما يجب مراعاة دقة الاقتباس وتوثيق المراجع بطريقة صحيحة ضمن الهوامش.</a:t>
            </a:r>
          </a:p>
          <a:p>
            <a:pPr algn="just" rtl="1">
              <a:lnSpc>
                <a:spcPct val="150000"/>
              </a:lnSpc>
            </a:pPr>
            <a:endParaRPr lang="ar-EG" sz="1600" dirty="0">
              <a:latin typeface="Alexandria" charset="0"/>
              <a:cs typeface="Alexandria" charset="0"/>
            </a:endParaRPr>
          </a:p>
          <a:p>
            <a:pPr algn="just" rtl="1">
              <a:lnSpc>
                <a:spcPct val="150000"/>
              </a:lnSpc>
            </a:pPr>
            <a:r>
              <a:rPr lang="ar-EG" sz="1600" dirty="0">
                <a:latin typeface="Alexandria" charset="0"/>
                <a:cs typeface="Alexandria" charset="0"/>
              </a:rPr>
              <a:t>ويُعتبر ترابط أجزاء البحث أمرًا ضرورياً، حيث ينبغي أن يتكامل القسم الأول مع القسم الثاني، والباب الأول مع الباب الثاني، مع تحقيق التسلسل المنطقي بين الفصول والمباحث والمطالب والفروع.</a:t>
            </a:r>
            <a:endParaRPr lang="ar-EG" dirty="0">
              <a:solidFill>
                <a:schemeClr val="tx1"/>
              </a:solidFill>
              <a:latin typeface="Alexandria" charset="0"/>
              <a:cs typeface="Alexandria" charset="0"/>
            </a:endParaRPr>
          </a:p>
        </p:txBody>
      </p:sp>
      <p:sp>
        <p:nvSpPr>
          <p:cNvPr id="2" name="TextBox 1">
            <a:extLst>
              <a:ext uri="{FF2B5EF4-FFF2-40B4-BE49-F238E27FC236}">
                <a16:creationId xmlns:a16="http://schemas.microsoft.com/office/drawing/2014/main" id="{18C2373F-11CF-A0CA-62F7-104BC5877D84}"/>
              </a:ext>
            </a:extLst>
          </p:cNvPr>
          <p:cNvSpPr txBox="1"/>
          <p:nvPr/>
        </p:nvSpPr>
        <p:spPr>
          <a:xfrm>
            <a:off x="3054485" y="1001949"/>
            <a:ext cx="5729591" cy="461665"/>
          </a:xfrm>
          <a:prstGeom prst="rect">
            <a:avLst/>
          </a:prstGeom>
          <a:noFill/>
        </p:spPr>
        <p:txBody>
          <a:bodyPr wrap="square" rtlCol="0">
            <a:spAutoFit/>
          </a:bodyPr>
          <a:lstStyle/>
          <a:p>
            <a:pPr algn="ctr" rtl="1"/>
            <a:r>
              <a:rPr lang="ar-EG" sz="2400" dirty="0">
                <a:solidFill>
                  <a:srgbClr val="00B0F0"/>
                </a:solidFill>
                <a:latin typeface="Alexandria" pitchFamily="2" charset="-78"/>
                <a:cs typeface="Alexandria" pitchFamily="2" charset="-78"/>
              </a:rPr>
              <a:t>السلامة المنهجية</a:t>
            </a:r>
            <a:endParaRPr lang="en-US" sz="2400"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64005743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4CB585-9D4C-2120-8812-05D0681CBB5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5AED360-85A7-6BF1-D43E-CCF72AAF24FB}"/>
              </a:ext>
            </a:extLst>
          </p:cNvPr>
          <p:cNvSpPr/>
          <p:nvPr/>
        </p:nvSpPr>
        <p:spPr>
          <a:xfrm>
            <a:off x="681187" y="18003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3D534297-A7BA-53B8-C75F-2E9040D7ED5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AD36DC4E-DA71-22CE-F50E-F9849C6367C0}"/>
              </a:ext>
            </a:extLst>
          </p:cNvPr>
          <p:cNvSpPr txBox="1"/>
          <p:nvPr/>
        </p:nvSpPr>
        <p:spPr>
          <a:xfrm>
            <a:off x="1072674" y="1073250"/>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r>
              <a:rPr lang="en-US" sz="2800" b="1" dirty="0">
                <a:solidFill>
                  <a:schemeClr val="bg1"/>
                </a:solidFill>
                <a:latin typeface="Alexandria" charset="0"/>
                <a:cs typeface="Alexandria" charset="0"/>
              </a:rPr>
              <a:t>3</a:t>
            </a:r>
          </a:p>
        </p:txBody>
      </p:sp>
      <p:pic>
        <p:nvPicPr>
          <p:cNvPr id="7" name="Graphic 21">
            <a:extLst>
              <a:ext uri="{FF2B5EF4-FFF2-40B4-BE49-F238E27FC236}">
                <a16:creationId xmlns:a16="http://schemas.microsoft.com/office/drawing/2014/main" id="{07ACC506-0A25-C288-287D-4E50CA325F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481D455A-2BEF-BC34-74AF-A340C07CFBD2}"/>
              </a:ext>
            </a:extLst>
          </p:cNvPr>
          <p:cNvSpPr txBox="1"/>
          <p:nvPr/>
        </p:nvSpPr>
        <p:spPr>
          <a:xfrm>
            <a:off x="797668" y="2277413"/>
            <a:ext cx="10504056" cy="3744038"/>
          </a:xfrm>
          <a:prstGeom prst="rect">
            <a:avLst/>
          </a:prstGeom>
          <a:noFill/>
        </p:spPr>
        <p:txBody>
          <a:bodyPr wrap="square" rtlCol="0">
            <a:spAutoFit/>
          </a:bodyPr>
          <a:lstStyle/>
          <a:p>
            <a:pPr algn="just" rtl="1">
              <a:lnSpc>
                <a:spcPct val="150000"/>
              </a:lnSpc>
            </a:pPr>
            <a:r>
              <a:rPr lang="ar-EG" sz="1600" dirty="0">
                <a:latin typeface="Alexandria" charset="0"/>
                <a:cs typeface="Alexandria" charset="0"/>
              </a:rPr>
              <a:t>الكتابة باللغة العربية السليمة تُعد ركيزة أساسية في إعداد الأبحاث القانونية، ولا يُقبل من الباحث التذرع بعدم التخصص في اللغة العربية لتبرير الأخطاء اللغوية.</a:t>
            </a:r>
          </a:p>
          <a:p>
            <a:pPr algn="just" rtl="1">
              <a:lnSpc>
                <a:spcPct val="150000"/>
              </a:lnSpc>
            </a:pPr>
            <a:r>
              <a:rPr lang="ar-EG" sz="1600" dirty="0">
                <a:solidFill>
                  <a:srgbClr val="00AEEF"/>
                </a:solidFill>
                <a:latin typeface="Alexandria" charset="0"/>
                <a:cs typeface="Alexandria" charset="0"/>
              </a:rPr>
              <a:t>تتعدد مظاهر السلامة اللغوية وتشمل على سبيل المثال لا الحصر ما يلي:</a:t>
            </a:r>
          </a:p>
          <a:p>
            <a:pPr algn="just" rtl="1">
              <a:lnSpc>
                <a:spcPct val="150000"/>
              </a:lnSpc>
            </a:pPr>
            <a:endParaRPr lang="ar-EG" sz="1600" dirty="0">
              <a:latin typeface="Alexandria" charset="0"/>
              <a:cs typeface="Alexandria" charset="0"/>
            </a:endParaRPr>
          </a:p>
          <a:p>
            <a:pPr algn="just" rtl="1">
              <a:lnSpc>
                <a:spcPct val="150000"/>
              </a:lnSpc>
            </a:pPr>
            <a:r>
              <a:rPr lang="ar-EG" sz="1600" dirty="0">
                <a:solidFill>
                  <a:srgbClr val="00AEEF"/>
                </a:solidFill>
                <a:latin typeface="Alexandria" charset="0"/>
                <a:cs typeface="Alexandria" charset="0"/>
              </a:rPr>
              <a:t>جمال الأسلوب: </a:t>
            </a:r>
            <a:r>
              <a:rPr lang="ar-EG" sz="1600" dirty="0">
                <a:latin typeface="Alexandria" charset="0"/>
                <a:cs typeface="Alexandria" charset="0"/>
              </a:rPr>
              <a:t>اختيار الكلمات بعناية لتكوين جمل متناسقة وعبارات واضحة، مع مراعاة استخدام الجمل القصيرة بشكل عام لتجنب التعقيد.</a:t>
            </a:r>
          </a:p>
          <a:p>
            <a:pPr algn="just" rtl="1">
              <a:lnSpc>
                <a:spcPct val="150000"/>
              </a:lnSpc>
            </a:pPr>
            <a:endParaRPr lang="ar-EG" sz="1600" dirty="0">
              <a:latin typeface="Alexandria" charset="0"/>
              <a:cs typeface="Alexandria" charset="0"/>
            </a:endParaRPr>
          </a:p>
          <a:p>
            <a:pPr algn="just" rtl="1">
              <a:lnSpc>
                <a:spcPct val="150000"/>
              </a:lnSpc>
            </a:pPr>
            <a:r>
              <a:rPr lang="ar-EG" sz="1600" dirty="0">
                <a:solidFill>
                  <a:srgbClr val="00AEEF"/>
                </a:solidFill>
                <a:latin typeface="Alexandria" charset="0"/>
                <a:cs typeface="Alexandria" charset="0"/>
              </a:rPr>
              <a:t>ترابط الجمل: </a:t>
            </a:r>
            <a:r>
              <a:rPr lang="ar-EG" sz="1600" dirty="0">
                <a:latin typeface="Alexandria" charset="0"/>
                <a:cs typeface="Alexandria" charset="0"/>
              </a:rPr>
              <a:t>ضمان تسلسل الأفكار بحيث تتصل كل جملة بما قبلها وما بعدها بسلاسة.</a:t>
            </a:r>
          </a:p>
          <a:p>
            <a:pPr algn="just" rtl="1">
              <a:lnSpc>
                <a:spcPct val="150000"/>
              </a:lnSpc>
            </a:pPr>
            <a:endParaRPr lang="ar-EG" sz="1600" dirty="0">
              <a:latin typeface="Alexandria" charset="0"/>
              <a:cs typeface="Alexandria" charset="0"/>
            </a:endParaRPr>
          </a:p>
          <a:p>
            <a:pPr algn="just" rtl="1">
              <a:lnSpc>
                <a:spcPct val="150000"/>
              </a:lnSpc>
            </a:pPr>
            <a:endParaRPr lang="ar-EG" sz="1600" dirty="0">
              <a:latin typeface="Alexandria" charset="0"/>
              <a:cs typeface="Alexandria" charset="0"/>
            </a:endParaRPr>
          </a:p>
        </p:txBody>
      </p:sp>
      <p:sp>
        <p:nvSpPr>
          <p:cNvPr id="2" name="TextBox 1">
            <a:extLst>
              <a:ext uri="{FF2B5EF4-FFF2-40B4-BE49-F238E27FC236}">
                <a16:creationId xmlns:a16="http://schemas.microsoft.com/office/drawing/2014/main" id="{8DA1A2CA-BF9B-54D4-6DA6-1FD72676FBBD}"/>
              </a:ext>
            </a:extLst>
          </p:cNvPr>
          <p:cNvSpPr txBox="1"/>
          <p:nvPr/>
        </p:nvSpPr>
        <p:spPr>
          <a:xfrm>
            <a:off x="3054485" y="1001949"/>
            <a:ext cx="5729591" cy="461665"/>
          </a:xfrm>
          <a:prstGeom prst="rect">
            <a:avLst/>
          </a:prstGeom>
          <a:noFill/>
        </p:spPr>
        <p:txBody>
          <a:bodyPr wrap="square" rtlCol="0">
            <a:spAutoFit/>
          </a:bodyPr>
          <a:lstStyle/>
          <a:p>
            <a:pPr algn="ctr" rtl="1"/>
            <a:r>
              <a:rPr lang="ar-EG" sz="2400" dirty="0">
                <a:solidFill>
                  <a:srgbClr val="00B0F0"/>
                </a:solidFill>
                <a:latin typeface="Alexandria" pitchFamily="2" charset="-78"/>
                <a:cs typeface="Alexandria" pitchFamily="2" charset="-78"/>
              </a:rPr>
              <a:t>السلامة اللغوية</a:t>
            </a:r>
            <a:endParaRPr lang="en-US" sz="2400"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5077460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03080C-49C2-7B39-4571-DC373AFFF2B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E5E19B7-9878-0C78-73BF-0AA4F5EC5016}"/>
              </a:ext>
            </a:extLst>
          </p:cNvPr>
          <p:cNvSpPr/>
          <p:nvPr/>
        </p:nvSpPr>
        <p:spPr>
          <a:xfrm>
            <a:off x="632549" y="18003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289560D7-1FD3-4C39-487B-847E2A3AFBC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B737A82F-0787-4734-5900-FE294955400B}"/>
              </a:ext>
            </a:extLst>
          </p:cNvPr>
          <p:cNvSpPr txBox="1"/>
          <p:nvPr/>
        </p:nvSpPr>
        <p:spPr>
          <a:xfrm>
            <a:off x="1072674" y="1073250"/>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r>
              <a:rPr lang="en-US" sz="2800" b="1" dirty="0">
                <a:solidFill>
                  <a:schemeClr val="bg1"/>
                </a:solidFill>
                <a:latin typeface="Alexandria" charset="0"/>
                <a:cs typeface="Alexandria" charset="0"/>
              </a:rPr>
              <a:t>3</a:t>
            </a:r>
          </a:p>
        </p:txBody>
      </p:sp>
      <p:pic>
        <p:nvPicPr>
          <p:cNvPr id="7" name="Graphic 21">
            <a:extLst>
              <a:ext uri="{FF2B5EF4-FFF2-40B4-BE49-F238E27FC236}">
                <a16:creationId xmlns:a16="http://schemas.microsoft.com/office/drawing/2014/main" id="{E38F979A-733F-D950-49B9-49BE4D72C0D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999A30A-6F49-6791-F357-39B8B12EEA29}"/>
              </a:ext>
            </a:extLst>
          </p:cNvPr>
          <p:cNvSpPr txBox="1"/>
          <p:nvPr/>
        </p:nvSpPr>
        <p:spPr>
          <a:xfrm>
            <a:off x="807395" y="1995310"/>
            <a:ext cx="10504056" cy="3784947"/>
          </a:xfrm>
          <a:prstGeom prst="rect">
            <a:avLst/>
          </a:prstGeom>
          <a:noFill/>
        </p:spPr>
        <p:txBody>
          <a:bodyPr wrap="square" rtlCol="0">
            <a:spAutoFit/>
          </a:bodyPr>
          <a:lstStyle/>
          <a:p>
            <a:pPr algn="just" rtl="1">
              <a:lnSpc>
                <a:spcPct val="150000"/>
              </a:lnSpc>
            </a:pPr>
            <a:r>
              <a:rPr lang="ar-EG" dirty="0">
                <a:solidFill>
                  <a:srgbClr val="00AEEF"/>
                </a:solidFill>
                <a:latin typeface="Alexandria" charset="0"/>
                <a:cs typeface="Alexandria" charset="0"/>
              </a:rPr>
              <a:t>تقليل التباعد: </a:t>
            </a:r>
            <a:r>
              <a:rPr lang="ar-EG" dirty="0">
                <a:latin typeface="Alexandria" charset="0"/>
                <a:cs typeface="Alexandria" charset="0"/>
              </a:rPr>
              <a:t>الحفاظ على قرب المبتدأ من الخبر والفعل من فاعله، لتجنب إرباك القارئ وضياع المعنى.</a:t>
            </a:r>
          </a:p>
          <a:p>
            <a:pPr algn="just" rtl="1">
              <a:lnSpc>
                <a:spcPct val="150000"/>
              </a:lnSpc>
            </a:pPr>
            <a:endParaRPr lang="ar-EG" dirty="0">
              <a:latin typeface="Alexandria" charset="0"/>
              <a:cs typeface="Alexandria" charset="0"/>
            </a:endParaRPr>
          </a:p>
          <a:p>
            <a:pPr algn="just" rtl="1">
              <a:lnSpc>
                <a:spcPct val="150000"/>
              </a:lnSpc>
            </a:pPr>
            <a:r>
              <a:rPr lang="ar-EG" dirty="0">
                <a:solidFill>
                  <a:srgbClr val="00AEEF"/>
                </a:solidFill>
                <a:latin typeface="Alexandria" charset="0"/>
                <a:cs typeface="Alexandria" charset="0"/>
              </a:rPr>
              <a:t>توضيح الكلمات الغامضة: </a:t>
            </a:r>
            <a:r>
              <a:rPr lang="ar-EG" dirty="0">
                <a:latin typeface="Alexandria" charset="0"/>
                <a:cs typeface="Alexandria" charset="0"/>
              </a:rPr>
              <a:t>تشكيل الكلمات المبهمة والأفعال المبنية للمجهول لضمان سهولة الفهم.</a:t>
            </a:r>
          </a:p>
          <a:p>
            <a:pPr algn="just" rtl="1">
              <a:lnSpc>
                <a:spcPct val="150000"/>
              </a:lnSpc>
            </a:pPr>
            <a:endParaRPr lang="ar-EG" dirty="0">
              <a:latin typeface="Alexandria" charset="0"/>
              <a:cs typeface="Alexandria" charset="0"/>
            </a:endParaRPr>
          </a:p>
          <a:p>
            <a:pPr algn="just" rtl="1">
              <a:lnSpc>
                <a:spcPct val="150000"/>
              </a:lnSpc>
            </a:pPr>
            <a:r>
              <a:rPr lang="ar-EG" dirty="0">
                <a:solidFill>
                  <a:srgbClr val="00AEEF"/>
                </a:solidFill>
                <a:latin typeface="Alexandria" charset="0"/>
                <a:cs typeface="Alexandria" charset="0"/>
              </a:rPr>
              <a:t>سلامة الإعراب والإملاء: </a:t>
            </a:r>
            <a:r>
              <a:rPr lang="ar-EG" dirty="0">
                <a:latin typeface="Alexandria" charset="0"/>
                <a:cs typeface="Alexandria" charset="0"/>
              </a:rPr>
              <a:t>التأكد من صحة قواعد النحو والإملاء للحفاظ على جودة النص.</a:t>
            </a:r>
          </a:p>
          <a:p>
            <a:pPr algn="just" rtl="1">
              <a:lnSpc>
                <a:spcPct val="150000"/>
              </a:lnSpc>
            </a:pPr>
            <a:endParaRPr lang="ar-EG" dirty="0">
              <a:latin typeface="Alexandria" charset="0"/>
              <a:cs typeface="Alexandria" charset="0"/>
            </a:endParaRPr>
          </a:p>
          <a:p>
            <a:pPr algn="just" rtl="1">
              <a:lnSpc>
                <a:spcPct val="150000"/>
              </a:lnSpc>
            </a:pPr>
            <a:r>
              <a:rPr lang="ar-EG" dirty="0">
                <a:solidFill>
                  <a:srgbClr val="00AEEF"/>
                </a:solidFill>
                <a:latin typeface="Alexandria" charset="0"/>
                <a:cs typeface="Alexandria" charset="0"/>
              </a:rPr>
              <a:t>تجنب الإفراط في ضمير المتكلم: </a:t>
            </a:r>
            <a:r>
              <a:rPr lang="ar-EG" dirty="0">
                <a:latin typeface="Alexandria" charset="0"/>
                <a:cs typeface="Alexandria" charset="0"/>
              </a:rPr>
              <a:t>تقليل استخدام ضمائر مثل "أنا" و"نحن" و"أرى"، وفي حال استخدامها يكون ذلك في إطار التواضع والأدب العلمي، بدلاً من ذلك، يمكن استخدام عبارات مثل "يُلاحظ أن..." أو "يمكن ملاحظة أن...".</a:t>
            </a:r>
          </a:p>
        </p:txBody>
      </p:sp>
      <p:sp>
        <p:nvSpPr>
          <p:cNvPr id="2" name="TextBox 1">
            <a:extLst>
              <a:ext uri="{FF2B5EF4-FFF2-40B4-BE49-F238E27FC236}">
                <a16:creationId xmlns:a16="http://schemas.microsoft.com/office/drawing/2014/main" id="{592EEF57-905D-F6CE-8A38-E41E54C9DF13}"/>
              </a:ext>
            </a:extLst>
          </p:cNvPr>
          <p:cNvSpPr txBox="1"/>
          <p:nvPr/>
        </p:nvSpPr>
        <p:spPr>
          <a:xfrm>
            <a:off x="3054485" y="1001949"/>
            <a:ext cx="5729591" cy="461665"/>
          </a:xfrm>
          <a:prstGeom prst="rect">
            <a:avLst/>
          </a:prstGeom>
          <a:noFill/>
        </p:spPr>
        <p:txBody>
          <a:bodyPr wrap="square" rtlCol="0">
            <a:spAutoFit/>
          </a:bodyPr>
          <a:lstStyle/>
          <a:p>
            <a:pPr algn="ctr" rtl="1"/>
            <a:r>
              <a:rPr lang="ar-EG" sz="2400" dirty="0">
                <a:solidFill>
                  <a:srgbClr val="00B0F0"/>
                </a:solidFill>
                <a:latin typeface="Alexandria" pitchFamily="2" charset="-78"/>
                <a:cs typeface="Alexandria" pitchFamily="2" charset="-78"/>
              </a:rPr>
              <a:t>السلامة اللغوية</a:t>
            </a:r>
            <a:endParaRPr lang="en-US" sz="2400"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427924907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6D71DA-C059-6203-BCD9-27CE7036D3E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706C5C5-C858-EA5E-2531-FAEAC7512FDA}"/>
              </a:ext>
            </a:extLst>
          </p:cNvPr>
          <p:cNvSpPr/>
          <p:nvPr/>
        </p:nvSpPr>
        <p:spPr>
          <a:xfrm>
            <a:off x="632549" y="18003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3ACD6314-96F2-D6A9-0383-ED3510D86AF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7D605B0B-7165-4831-84E9-927D34E0B3BD}"/>
              </a:ext>
            </a:extLst>
          </p:cNvPr>
          <p:cNvSpPr txBox="1"/>
          <p:nvPr/>
        </p:nvSpPr>
        <p:spPr>
          <a:xfrm>
            <a:off x="1072674" y="1073250"/>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r>
              <a:rPr lang="en-US" sz="2800" b="1" dirty="0">
                <a:solidFill>
                  <a:schemeClr val="bg1"/>
                </a:solidFill>
                <a:latin typeface="Alexandria" charset="0"/>
                <a:cs typeface="Alexandria" charset="0"/>
              </a:rPr>
              <a:t>3</a:t>
            </a:r>
          </a:p>
        </p:txBody>
      </p:sp>
      <p:pic>
        <p:nvPicPr>
          <p:cNvPr id="7" name="Graphic 21">
            <a:extLst>
              <a:ext uri="{FF2B5EF4-FFF2-40B4-BE49-F238E27FC236}">
                <a16:creationId xmlns:a16="http://schemas.microsoft.com/office/drawing/2014/main" id="{086A7E35-357E-F276-2330-38322D85CF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913C51C-6601-4CD7-5D34-B2C91DE49E60}"/>
              </a:ext>
            </a:extLst>
          </p:cNvPr>
          <p:cNvSpPr txBox="1"/>
          <p:nvPr/>
        </p:nvSpPr>
        <p:spPr>
          <a:xfrm>
            <a:off x="856034" y="2014765"/>
            <a:ext cx="10504056" cy="3784947"/>
          </a:xfrm>
          <a:prstGeom prst="rect">
            <a:avLst/>
          </a:prstGeom>
          <a:noFill/>
        </p:spPr>
        <p:txBody>
          <a:bodyPr wrap="square" rtlCol="0">
            <a:spAutoFit/>
          </a:bodyPr>
          <a:lstStyle/>
          <a:p>
            <a:pPr algn="just" rtl="1">
              <a:lnSpc>
                <a:spcPct val="150000"/>
              </a:lnSpc>
            </a:pPr>
            <a:r>
              <a:rPr lang="ar-EG" sz="1600" dirty="0">
                <a:solidFill>
                  <a:srgbClr val="00AEEF"/>
                </a:solidFill>
                <a:latin typeface="Alexandria" charset="0"/>
                <a:cs typeface="Alexandria" charset="0"/>
              </a:rPr>
              <a:t>استخدام علامات الترقيم بدقة: </a:t>
            </a:r>
            <a:r>
              <a:rPr lang="ar-EG" sz="1600" dirty="0">
                <a:latin typeface="Alexandria" charset="0"/>
                <a:cs typeface="Alexandria" charset="0"/>
              </a:rPr>
              <a:t>مثل النقطة والفاصلة والفاصلة المنقوطة وعلامة الاستفهام، بما يُسهم في تحسين القراءة ويزيد من تأثير النص على المستمع. </a:t>
            </a:r>
          </a:p>
          <a:p>
            <a:pPr algn="just" rtl="1">
              <a:lnSpc>
                <a:spcPct val="150000"/>
              </a:lnSpc>
            </a:pPr>
            <a:endParaRPr lang="ar-EG" sz="1600" dirty="0">
              <a:latin typeface="Alexandria" charset="0"/>
              <a:cs typeface="Alexandria" charset="0"/>
            </a:endParaRPr>
          </a:p>
          <a:p>
            <a:pPr algn="just" rtl="1">
              <a:lnSpc>
                <a:spcPct val="150000"/>
              </a:lnSpc>
            </a:pPr>
            <a:r>
              <a:rPr lang="ar-EG" sz="1600" dirty="0">
                <a:latin typeface="Alexandria" charset="0"/>
                <a:cs typeface="Alexandria" charset="0"/>
              </a:rPr>
              <a:t>التوقف عند الفاصلة برهة قصيرة، وعند النقطة بوقفة أطول، يساعد في إبراز الأفكار بوضوح، مع التعبير عن التأثر أو التعجب عند الحاجة باستخدام علامات التعجب.</a:t>
            </a:r>
          </a:p>
          <a:p>
            <a:pPr algn="just" rtl="1">
              <a:lnSpc>
                <a:spcPct val="150000"/>
              </a:lnSpc>
            </a:pPr>
            <a:endParaRPr lang="ar-EG" sz="1600" dirty="0">
              <a:latin typeface="Alexandria" charset="0"/>
              <a:cs typeface="Alexandria" charset="0"/>
            </a:endParaRPr>
          </a:p>
          <a:p>
            <a:pPr marL="285750" indent="-285750" algn="just" rtl="1">
              <a:lnSpc>
                <a:spcPct val="150000"/>
              </a:lnSpc>
              <a:buFont typeface="Wingdings" panose="05000000000000000000" pitchFamily="2" charset="2"/>
              <a:buChar char="v"/>
            </a:pPr>
            <a:r>
              <a:rPr lang="ar-EG" sz="1600" dirty="0">
                <a:latin typeface="Alexandria" charset="0"/>
                <a:cs typeface="Alexandria" charset="0"/>
              </a:rPr>
              <a:t>الالتزام بهذه المعايير اللغوية الواردة على سبيل المثال، وغيرها من المعايير يُسهم في تقديم نص قانوني يتميز بالدقة والوضوح والأسلوب الراقي.</a:t>
            </a:r>
          </a:p>
          <a:p>
            <a:pPr marL="285750" indent="-285750" algn="just" rtl="1">
              <a:lnSpc>
                <a:spcPct val="150000"/>
              </a:lnSpc>
              <a:buFont typeface="Wingdings" panose="05000000000000000000" pitchFamily="2" charset="2"/>
              <a:buChar char="v"/>
            </a:pPr>
            <a:endParaRPr lang="ar-EG" sz="1600" dirty="0">
              <a:latin typeface="Alexandria" charset="0"/>
              <a:cs typeface="Alexandria" charset="0"/>
            </a:endParaRPr>
          </a:p>
          <a:p>
            <a:pPr marL="285750" indent="-285750" algn="just" rtl="1">
              <a:lnSpc>
                <a:spcPct val="150000"/>
              </a:lnSpc>
              <a:buFont typeface="Wingdings" panose="05000000000000000000" pitchFamily="2" charset="2"/>
              <a:buChar char="v"/>
            </a:pPr>
            <a:r>
              <a:rPr lang="ar-EG" sz="1600" dirty="0">
                <a:latin typeface="Alexandria" charset="0"/>
                <a:cs typeface="Alexandria" charset="0"/>
              </a:rPr>
              <a:t>كما أن الباحث يكتسب أسلوب الكتابة الجيد بكثرة الاستزادة والقراءة في الكتب والمؤلفات القانونية.</a:t>
            </a:r>
          </a:p>
        </p:txBody>
      </p:sp>
      <p:sp>
        <p:nvSpPr>
          <p:cNvPr id="2" name="TextBox 1">
            <a:extLst>
              <a:ext uri="{FF2B5EF4-FFF2-40B4-BE49-F238E27FC236}">
                <a16:creationId xmlns:a16="http://schemas.microsoft.com/office/drawing/2014/main" id="{3DAA546B-E2B9-3CDD-A0B1-8F69135C3F2E}"/>
              </a:ext>
            </a:extLst>
          </p:cNvPr>
          <p:cNvSpPr txBox="1"/>
          <p:nvPr/>
        </p:nvSpPr>
        <p:spPr>
          <a:xfrm>
            <a:off x="3054485" y="1001949"/>
            <a:ext cx="5729591" cy="461665"/>
          </a:xfrm>
          <a:prstGeom prst="rect">
            <a:avLst/>
          </a:prstGeom>
          <a:noFill/>
        </p:spPr>
        <p:txBody>
          <a:bodyPr wrap="square" rtlCol="0">
            <a:spAutoFit/>
          </a:bodyPr>
          <a:lstStyle/>
          <a:p>
            <a:pPr algn="ctr" rtl="1"/>
            <a:r>
              <a:rPr lang="ar-EG" sz="2400" dirty="0">
                <a:solidFill>
                  <a:srgbClr val="00B0F0"/>
                </a:solidFill>
                <a:latin typeface="Alexandria" pitchFamily="2" charset="-78"/>
                <a:cs typeface="Alexandria" pitchFamily="2" charset="-78"/>
              </a:rPr>
              <a:t>السلامة اللغوية</a:t>
            </a:r>
            <a:endParaRPr lang="en-US" sz="2400"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96289058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7F5ADB-74E5-277B-22CB-40EFB2B8ACC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CC300A40-B8F3-54AE-EFB8-6FFB75174CBE}"/>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4884" b="24884"/>
          <a:stretch/>
        </p:blipFill>
        <p:spPr>
          <a:xfrm>
            <a:off x="2808" y="0"/>
            <a:ext cx="5547685" cy="5573488"/>
          </a:xfrm>
        </p:spPr>
      </p:pic>
      <p:sp>
        <p:nvSpPr>
          <p:cNvPr id="2" name="Right Triangle 1">
            <a:extLst>
              <a:ext uri="{FF2B5EF4-FFF2-40B4-BE49-F238E27FC236}">
                <a16:creationId xmlns:a16="http://schemas.microsoft.com/office/drawing/2014/main" id="{9D2616C9-CB4B-AA47-0B3E-E2583306FEC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34D524AE-0D3A-8881-93B6-81D14BBA8D6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E58993FC-42CB-25A5-4E58-CF43E13EE9F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E99A3FD8-013C-FF2D-CF32-C1A2AAA01916}"/>
              </a:ext>
            </a:extLst>
          </p:cNvPr>
          <p:cNvSpPr txBox="1"/>
          <p:nvPr/>
        </p:nvSpPr>
        <p:spPr>
          <a:xfrm>
            <a:off x="3437433" y="1329617"/>
            <a:ext cx="1091009"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65DF8061-B841-A463-83F4-85B7E3E2AA56}"/>
              </a:ext>
            </a:extLst>
          </p:cNvPr>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533ED5D3-52AF-05E4-5CB0-C13F18E3C8B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59F35111-021A-763E-AA71-B1265078964E}"/>
              </a:ext>
            </a:extLst>
          </p:cNvPr>
          <p:cNvSpPr txBox="1"/>
          <p:nvPr/>
        </p:nvSpPr>
        <p:spPr>
          <a:xfrm>
            <a:off x="2684834" y="2158972"/>
            <a:ext cx="9234792" cy="4200445"/>
          </a:xfrm>
          <a:prstGeom prst="rect">
            <a:avLst/>
          </a:prstGeom>
          <a:noFill/>
        </p:spPr>
        <p:txBody>
          <a:bodyPr wrap="square" rtlCol="0">
            <a:spAutoFit/>
          </a:bodyPr>
          <a:lstStyle/>
          <a:p>
            <a:pPr algn="r" rtl="1">
              <a:lnSpc>
                <a:spcPct val="150000"/>
              </a:lnSpc>
            </a:pPr>
            <a:r>
              <a:rPr lang="ar-EG" b="1" dirty="0">
                <a:latin typeface="Alexandria" charset="0"/>
                <a:cs typeface="Alexandria" charset="0"/>
              </a:rPr>
              <a:t>الكتابة الأولية في البحث العلمي القانوني:</a:t>
            </a:r>
            <a:br>
              <a:rPr lang="ar-EG" dirty="0">
                <a:latin typeface="Alexandria" charset="0"/>
                <a:cs typeface="Alexandria" charset="0"/>
              </a:rPr>
            </a:br>
            <a:br>
              <a:rPr lang="ar-EG" dirty="0">
                <a:latin typeface="Alexandria" charset="0"/>
                <a:cs typeface="Alexandria" charset="0"/>
              </a:rPr>
            </a:br>
            <a:r>
              <a:rPr lang="ar-EG" dirty="0">
                <a:latin typeface="Alexandria" charset="0"/>
                <a:cs typeface="Alexandria" charset="0"/>
              </a:rPr>
              <a:t>تُعتبر الكتابة الأولية مرحلة أساسية تتطلب من الباحث مجهوداً عقلياً وعلمياً يتجاوز مجرد نقل آراء وأفكار الآخرين. </a:t>
            </a:r>
          </a:p>
          <a:p>
            <a:pPr algn="r" rtl="1">
              <a:lnSpc>
                <a:spcPct val="150000"/>
              </a:lnSpc>
            </a:pPr>
            <a:endParaRPr lang="ar-EG" dirty="0">
              <a:latin typeface="Alexandria" charset="0"/>
              <a:cs typeface="Alexandria" charset="0"/>
            </a:endParaRPr>
          </a:p>
          <a:p>
            <a:pPr algn="r" rtl="1">
              <a:lnSpc>
                <a:spcPct val="150000"/>
              </a:lnSpc>
            </a:pPr>
            <a:r>
              <a:rPr lang="ar-EG" dirty="0">
                <a:latin typeface="Alexandria" charset="0"/>
                <a:cs typeface="Alexandria" charset="0"/>
              </a:rPr>
              <a:t>في هذه المرحلة، يلعب الباحث دوراً محورياً يتمثل في صياغة محتوى متماسك يعكس شخصيته البحثية وقدراته العلمية. </a:t>
            </a:r>
          </a:p>
          <a:p>
            <a:pPr algn="r" rtl="1">
              <a:lnSpc>
                <a:spcPct val="150000"/>
              </a:lnSpc>
            </a:pPr>
            <a:endParaRPr lang="ar-EG" dirty="0">
              <a:latin typeface="Alexandria" charset="0"/>
              <a:cs typeface="Alexandria" charset="0"/>
            </a:endParaRPr>
          </a:p>
          <a:p>
            <a:pPr algn="r" rtl="1">
              <a:lnSpc>
                <a:spcPct val="150000"/>
              </a:lnSpc>
            </a:pPr>
            <a:r>
              <a:rPr lang="ar-EG" dirty="0">
                <a:latin typeface="Alexandria" charset="0"/>
                <a:cs typeface="Alexandria" charset="0"/>
              </a:rPr>
              <a:t>ولأن هذه الكتابة تشكل الأساس للنسخة النهائية، فمن الضروري أن تكون محكمة ودقيقة قدر الإمكان، مع إبراز مهارات الباحث وتحليل أفكاره بشكل واضح.</a:t>
            </a:r>
            <a:endParaRPr lang="ar-EG" sz="1600" dirty="0">
              <a:latin typeface="Alexandria" charset="0"/>
              <a:cs typeface="Alexandria" charset="0"/>
            </a:endParaRPr>
          </a:p>
        </p:txBody>
      </p:sp>
      <p:sp>
        <p:nvSpPr>
          <p:cNvPr id="4" name="TextBox 3">
            <a:extLst>
              <a:ext uri="{FF2B5EF4-FFF2-40B4-BE49-F238E27FC236}">
                <a16:creationId xmlns:a16="http://schemas.microsoft.com/office/drawing/2014/main" id="{9FF0DBB3-8301-4483-F466-6C8B3D175A41}"/>
              </a:ext>
            </a:extLst>
          </p:cNvPr>
          <p:cNvSpPr txBox="1"/>
          <p:nvPr/>
        </p:nvSpPr>
        <p:spPr>
          <a:xfrm>
            <a:off x="3120089" y="963559"/>
            <a:ext cx="9647927" cy="747705"/>
          </a:xfrm>
          <a:prstGeom prst="rect">
            <a:avLst/>
          </a:prstGeom>
          <a:noFill/>
        </p:spPr>
        <p:txBody>
          <a:bodyPr wrap="square" rtlCol="0">
            <a:spAutoFit/>
          </a:bodyPr>
          <a:lstStyle/>
          <a:p>
            <a:pPr algn="ctr" rtl="1">
              <a:lnSpc>
                <a:spcPct val="150000"/>
              </a:lnSpc>
            </a:pPr>
            <a:r>
              <a:rPr lang="ar-EG" sz="3200" b="1" dirty="0">
                <a:solidFill>
                  <a:srgbClr val="00AEEF"/>
                </a:solidFill>
                <a:latin typeface="Alexandria" charset="0"/>
                <a:cs typeface="Alexandria" charset="0"/>
              </a:rPr>
              <a:t>أنواع الكتابة</a:t>
            </a:r>
            <a:endParaRPr lang="ar-EG" sz="2400" dirty="0">
              <a:latin typeface="Alexandria" charset="0"/>
              <a:cs typeface="Alexandria" charset="0"/>
            </a:endParaRPr>
          </a:p>
        </p:txBody>
      </p:sp>
    </p:spTree>
    <p:extLst>
      <p:ext uri="{BB962C8B-B14F-4D97-AF65-F5344CB8AC3E}">
        <p14:creationId xmlns:p14="http://schemas.microsoft.com/office/powerpoint/2010/main" val="323175745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12CCFF-524E-99B3-215A-F8598BF7A57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9964F82-A6A2-7942-0D1E-566D9CD858C3}"/>
              </a:ext>
            </a:extLst>
          </p:cNvPr>
          <p:cNvSpPr/>
          <p:nvPr/>
        </p:nvSpPr>
        <p:spPr>
          <a:xfrm>
            <a:off x="690915" y="1712830"/>
            <a:ext cx="10812720" cy="45809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E644CAFD-C850-6D33-5CA0-CC87A884FBE8}"/>
              </a:ext>
            </a:extLst>
          </p:cNvPr>
          <p:cNvSpPr/>
          <p:nvPr/>
        </p:nvSpPr>
        <p:spPr>
          <a:xfrm>
            <a:off x="990947" y="7992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D16610EC-6147-1D0D-8AAD-4571394AD21C}"/>
              </a:ext>
            </a:extLst>
          </p:cNvPr>
          <p:cNvSpPr txBox="1"/>
          <p:nvPr/>
        </p:nvSpPr>
        <p:spPr>
          <a:xfrm>
            <a:off x="1072674" y="1073250"/>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r>
              <a:rPr lang="en-US" sz="2800" b="1" dirty="0">
                <a:solidFill>
                  <a:schemeClr val="bg1"/>
                </a:solidFill>
                <a:latin typeface="Alexandria" charset="0"/>
                <a:cs typeface="Alexandria" charset="0"/>
              </a:rPr>
              <a:t>3</a:t>
            </a:r>
          </a:p>
        </p:txBody>
      </p:sp>
      <p:pic>
        <p:nvPicPr>
          <p:cNvPr id="7" name="Graphic 21">
            <a:extLst>
              <a:ext uri="{FF2B5EF4-FFF2-40B4-BE49-F238E27FC236}">
                <a16:creationId xmlns:a16="http://schemas.microsoft.com/office/drawing/2014/main" id="{5F05B747-F45D-9519-D1D8-951FE00E77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DF8283C1-BF06-2C48-D7D6-5FFA54515BC3}"/>
              </a:ext>
            </a:extLst>
          </p:cNvPr>
          <p:cNvSpPr txBox="1"/>
          <p:nvPr/>
        </p:nvSpPr>
        <p:spPr>
          <a:xfrm>
            <a:off x="1031132" y="1868851"/>
            <a:ext cx="10367868" cy="4113370"/>
          </a:xfrm>
          <a:prstGeom prst="rect">
            <a:avLst/>
          </a:prstGeom>
          <a:noFill/>
        </p:spPr>
        <p:txBody>
          <a:bodyPr wrap="square" rtlCol="0">
            <a:spAutoFit/>
          </a:bodyPr>
          <a:lstStyle/>
          <a:p>
            <a:pPr algn="just" rtl="1">
              <a:lnSpc>
                <a:spcPct val="150000"/>
              </a:lnSpc>
            </a:pPr>
            <a:r>
              <a:rPr lang="ar-EG" sz="1600" dirty="0">
                <a:latin typeface="Alexandria" charset="0"/>
                <a:cs typeface="Alexandria" charset="0"/>
              </a:rPr>
              <a:t>تتنوع طرق الكتابة الأولية بحسب تفضيلات الباحث، ففي كل الأحوال هذه المرحلة تُعد مبدئية وقابلة للتعديل سواء بالحذف أو الإضافة. </a:t>
            </a:r>
          </a:p>
          <a:p>
            <a:pPr algn="just" rtl="1">
              <a:lnSpc>
                <a:spcPct val="150000"/>
              </a:lnSpc>
            </a:pPr>
            <a:endParaRPr lang="ar-EG" sz="1600" dirty="0">
              <a:latin typeface="Alexandria" charset="0"/>
              <a:cs typeface="Alexandria" charset="0"/>
            </a:endParaRPr>
          </a:p>
          <a:p>
            <a:pPr algn="just" rtl="1">
              <a:lnSpc>
                <a:spcPct val="150000"/>
              </a:lnSpc>
            </a:pPr>
            <a:r>
              <a:rPr lang="ar-EG" sz="1600" dirty="0">
                <a:latin typeface="Alexandria" charset="0"/>
                <a:cs typeface="Alexandria" charset="0"/>
              </a:rPr>
              <a:t>بعد جمع المعلومات المتعلقة بالموضوع، يبدأ الباحث كتابة المادة العلمية وفق خطة البحث، ملتزماً بالتسلسل الفكري والترابط المنهجي. </a:t>
            </a:r>
          </a:p>
          <a:p>
            <a:pPr algn="just" rtl="1">
              <a:lnSpc>
                <a:spcPct val="150000"/>
              </a:lnSpc>
            </a:pPr>
            <a:endParaRPr lang="ar-EG" sz="1600" dirty="0">
              <a:latin typeface="Alexandria" charset="0"/>
              <a:cs typeface="Alexandria" charset="0"/>
            </a:endParaRPr>
          </a:p>
          <a:p>
            <a:pPr algn="just" rtl="1">
              <a:lnSpc>
                <a:spcPct val="150000"/>
              </a:lnSpc>
            </a:pPr>
            <a:r>
              <a:rPr lang="ar-EG" sz="1600" dirty="0">
                <a:latin typeface="Alexandria" charset="0"/>
                <a:cs typeface="Alexandria" charset="0"/>
              </a:rPr>
              <a:t>أثناء كتابة كل جزء من أجزاء خطة البحث، يعتمد الباحث على المادة العلمية المجمعة، التي يقرأها قراءة تحليلية وناقدة، مع الالتزام بالمعايير الشكلية والعلمية والمنهجية واللغوية.</a:t>
            </a:r>
          </a:p>
          <a:p>
            <a:pPr algn="just" rtl="1">
              <a:lnSpc>
                <a:spcPct val="150000"/>
              </a:lnSpc>
            </a:pPr>
            <a:endParaRPr lang="ar-EG" sz="1600" dirty="0">
              <a:latin typeface="Alexandria" charset="0"/>
              <a:cs typeface="Alexandria" charset="0"/>
            </a:endParaRPr>
          </a:p>
          <a:p>
            <a:pPr algn="just" rtl="1">
              <a:lnSpc>
                <a:spcPct val="150000"/>
              </a:lnSpc>
            </a:pPr>
            <a:r>
              <a:rPr lang="ar-EG" sz="1600" dirty="0">
                <a:latin typeface="Alexandria" charset="0"/>
                <a:cs typeface="Alexandria" charset="0"/>
              </a:rPr>
              <a:t>عند كتابة النصوص، يُفضل أن يعتمد الباحث على أسلوبه الخاص مع الاقتباس عند الحاجة، مع التوثيق، وبعد الانتهاء من أي جزء، يختتم الباحث الفقرة بخلاصة قصيرة لما قبلها تمهد لما سيأتي بعدها.</a:t>
            </a:r>
            <a:endParaRPr lang="ar-EG" dirty="0">
              <a:solidFill>
                <a:schemeClr val="tx1"/>
              </a:solidFill>
              <a:latin typeface="Alexandria" charset="0"/>
              <a:cs typeface="Alexandria" charset="0"/>
            </a:endParaRPr>
          </a:p>
        </p:txBody>
      </p:sp>
      <p:sp>
        <p:nvSpPr>
          <p:cNvPr id="2" name="TextBox 1">
            <a:extLst>
              <a:ext uri="{FF2B5EF4-FFF2-40B4-BE49-F238E27FC236}">
                <a16:creationId xmlns:a16="http://schemas.microsoft.com/office/drawing/2014/main" id="{26EF133C-E8B8-C11C-6252-529C6CB7F386}"/>
              </a:ext>
            </a:extLst>
          </p:cNvPr>
          <p:cNvSpPr txBox="1"/>
          <p:nvPr/>
        </p:nvSpPr>
        <p:spPr>
          <a:xfrm>
            <a:off x="3054485" y="1001949"/>
            <a:ext cx="5729591" cy="461665"/>
          </a:xfrm>
          <a:prstGeom prst="rect">
            <a:avLst/>
          </a:prstGeom>
          <a:noFill/>
        </p:spPr>
        <p:txBody>
          <a:bodyPr wrap="square" rtlCol="0">
            <a:spAutoFit/>
          </a:bodyPr>
          <a:lstStyle/>
          <a:p>
            <a:pPr algn="ctr" rtl="1"/>
            <a:r>
              <a:rPr lang="ar-EG" sz="2400" dirty="0">
                <a:solidFill>
                  <a:srgbClr val="00B0F0"/>
                </a:solidFill>
                <a:latin typeface="Alexandria" pitchFamily="2" charset="-78"/>
                <a:cs typeface="Alexandria" pitchFamily="2" charset="-78"/>
              </a:rPr>
              <a:t>كيفية الشروع في الكتابة الأولية</a:t>
            </a:r>
            <a:endParaRPr lang="en-US" sz="2400"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421689421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1FC3DB-90D0-72F9-2D06-D9E776CA5CF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B1F77DB-8A34-A7F6-47EF-6C9AC8BD527C}"/>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25EE1A3B-061E-6A93-B5EA-DC3E87DE25DF}"/>
              </a:ext>
            </a:extLst>
          </p:cNvPr>
          <p:cNvSpPr/>
          <p:nvPr/>
        </p:nvSpPr>
        <p:spPr>
          <a:xfrm>
            <a:off x="990947" y="7992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FC55FF98-108F-118B-9CE0-CF2596FAD05A}"/>
              </a:ext>
            </a:extLst>
          </p:cNvPr>
          <p:cNvSpPr txBox="1"/>
          <p:nvPr/>
        </p:nvSpPr>
        <p:spPr>
          <a:xfrm>
            <a:off x="1072674" y="1073250"/>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r>
              <a:rPr lang="en-US" sz="2800" b="1" dirty="0">
                <a:solidFill>
                  <a:schemeClr val="bg1"/>
                </a:solidFill>
                <a:latin typeface="Alexandria" charset="0"/>
                <a:cs typeface="Alexandria" charset="0"/>
              </a:rPr>
              <a:t>3</a:t>
            </a:r>
          </a:p>
        </p:txBody>
      </p:sp>
      <p:pic>
        <p:nvPicPr>
          <p:cNvPr id="7" name="Graphic 21">
            <a:extLst>
              <a:ext uri="{FF2B5EF4-FFF2-40B4-BE49-F238E27FC236}">
                <a16:creationId xmlns:a16="http://schemas.microsoft.com/office/drawing/2014/main" id="{AF6823A0-DDC9-B820-8653-BD012C233DA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BD224CB-6AE9-5D30-39B4-A36FD3645E56}"/>
              </a:ext>
            </a:extLst>
          </p:cNvPr>
          <p:cNvSpPr txBox="1"/>
          <p:nvPr/>
        </p:nvSpPr>
        <p:spPr>
          <a:xfrm>
            <a:off x="933856" y="2131498"/>
            <a:ext cx="10367868" cy="3369449"/>
          </a:xfrm>
          <a:prstGeom prst="rect">
            <a:avLst/>
          </a:prstGeom>
          <a:noFill/>
        </p:spPr>
        <p:txBody>
          <a:bodyPr wrap="square" rtlCol="0">
            <a:spAutoFit/>
          </a:bodyPr>
          <a:lstStyle/>
          <a:p>
            <a:pPr algn="just" rtl="1">
              <a:lnSpc>
                <a:spcPct val="150000"/>
              </a:lnSpc>
            </a:pPr>
            <a:r>
              <a:rPr lang="ar-EG" dirty="0">
                <a:latin typeface="Alexandria" charset="0"/>
                <a:cs typeface="Alexandria" charset="0"/>
              </a:rPr>
              <a:t>إذا واجه الباحث أثناء الكتابة إشكاليات تتطلب مزيداً من البحث أو الرجوع إلى مراجع إضافية، يُفضل تأجيل البت فيها إلى مرحلة لاحقة. </a:t>
            </a:r>
          </a:p>
          <a:p>
            <a:pPr algn="just" rtl="1">
              <a:lnSpc>
                <a:spcPct val="150000"/>
              </a:lnSpc>
            </a:pPr>
            <a:endParaRPr lang="ar-EG" dirty="0">
              <a:latin typeface="Alexandria" charset="0"/>
              <a:cs typeface="Alexandria" charset="0"/>
            </a:endParaRPr>
          </a:p>
          <a:p>
            <a:pPr algn="just" rtl="1">
              <a:lnSpc>
                <a:spcPct val="150000"/>
              </a:lnSpc>
            </a:pPr>
            <a:r>
              <a:rPr lang="ar-EG" dirty="0">
                <a:latin typeface="Alexandria" charset="0"/>
                <a:cs typeface="Alexandria" charset="0"/>
              </a:rPr>
              <a:t>كذلك، يمكن تدوين الأفكار المؤجلة أو الإشكاليات غير المحلولة في دفتر خاص، ليتم الرجوع إليها لاحقاً.</a:t>
            </a:r>
          </a:p>
          <a:p>
            <a:pPr algn="just" rtl="1">
              <a:lnSpc>
                <a:spcPct val="150000"/>
              </a:lnSpc>
            </a:pPr>
            <a:endParaRPr lang="ar-EG" dirty="0">
              <a:solidFill>
                <a:schemeClr val="tx1"/>
              </a:solidFill>
              <a:latin typeface="Alexandria" charset="0"/>
              <a:cs typeface="Alexandria" charset="0"/>
            </a:endParaRPr>
          </a:p>
          <a:p>
            <a:pPr algn="just" rtl="1">
              <a:lnSpc>
                <a:spcPct val="150000"/>
              </a:lnSpc>
            </a:pPr>
            <a:r>
              <a:rPr lang="ar-EG" dirty="0">
                <a:solidFill>
                  <a:schemeClr val="tx1"/>
                </a:solidFill>
                <a:latin typeface="Alexandria" charset="0"/>
                <a:cs typeface="Alexandria" charset="0"/>
              </a:rPr>
              <a:t>من المستحسن أن يراجع الباحث كل جزء بعد الانتهاء منه، لإجراء التعديلات اللازمة. </a:t>
            </a:r>
          </a:p>
          <a:p>
            <a:pPr algn="just" rtl="1">
              <a:lnSpc>
                <a:spcPct val="150000"/>
              </a:lnSpc>
            </a:pPr>
            <a:endParaRPr lang="ar-EG" dirty="0">
              <a:latin typeface="Alexandria" charset="0"/>
              <a:cs typeface="Alexandria" charset="0"/>
            </a:endParaRPr>
          </a:p>
          <a:p>
            <a:pPr algn="just" rtl="1">
              <a:lnSpc>
                <a:spcPct val="150000"/>
              </a:lnSpc>
            </a:pPr>
            <a:r>
              <a:rPr lang="ar-EG" dirty="0">
                <a:solidFill>
                  <a:schemeClr val="tx1"/>
                </a:solidFill>
                <a:latin typeface="Alexandria" charset="0"/>
                <a:cs typeface="Alexandria" charset="0"/>
              </a:rPr>
              <a:t>هذا النهج يُسهم في تقديم بحث متكامل يعكس الالتزام بالمعايير العلمية والأكاديمية.</a:t>
            </a:r>
          </a:p>
        </p:txBody>
      </p:sp>
      <p:sp>
        <p:nvSpPr>
          <p:cNvPr id="2" name="TextBox 1">
            <a:extLst>
              <a:ext uri="{FF2B5EF4-FFF2-40B4-BE49-F238E27FC236}">
                <a16:creationId xmlns:a16="http://schemas.microsoft.com/office/drawing/2014/main" id="{0AEC6582-CD0E-05E5-F7DF-74CA5118AAD2}"/>
              </a:ext>
            </a:extLst>
          </p:cNvPr>
          <p:cNvSpPr txBox="1"/>
          <p:nvPr/>
        </p:nvSpPr>
        <p:spPr>
          <a:xfrm>
            <a:off x="3054485" y="1001949"/>
            <a:ext cx="5729591" cy="461665"/>
          </a:xfrm>
          <a:prstGeom prst="rect">
            <a:avLst/>
          </a:prstGeom>
          <a:noFill/>
        </p:spPr>
        <p:txBody>
          <a:bodyPr wrap="square" rtlCol="0">
            <a:spAutoFit/>
          </a:bodyPr>
          <a:lstStyle/>
          <a:p>
            <a:pPr algn="ctr" rtl="1"/>
            <a:r>
              <a:rPr lang="ar-EG" sz="2400" dirty="0">
                <a:solidFill>
                  <a:srgbClr val="00B0F0"/>
                </a:solidFill>
                <a:latin typeface="Alexandria" pitchFamily="2" charset="-78"/>
                <a:cs typeface="Alexandria" pitchFamily="2" charset="-78"/>
              </a:rPr>
              <a:t>كيفية الشروع في الكتابة الأولية</a:t>
            </a:r>
            <a:endParaRPr lang="en-US" sz="2400"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314856756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270625-88DA-2975-CAC9-D46DFF80FCD2}"/>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7F74B47-0884-707E-E650-9A39AF9FEBEB}"/>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4884" b="24884"/>
          <a:stretch/>
        </p:blipFill>
        <p:spPr>
          <a:xfrm>
            <a:off x="2808" y="0"/>
            <a:ext cx="5547685" cy="5573488"/>
          </a:xfrm>
        </p:spPr>
      </p:pic>
      <p:sp>
        <p:nvSpPr>
          <p:cNvPr id="2" name="Right Triangle 1">
            <a:extLst>
              <a:ext uri="{FF2B5EF4-FFF2-40B4-BE49-F238E27FC236}">
                <a16:creationId xmlns:a16="http://schemas.microsoft.com/office/drawing/2014/main" id="{AFA280A0-7B7C-10CD-C32C-F5464E5F69F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33840F5D-10C1-B8A0-8D8A-2CBC8135119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E60A0FC2-5020-225A-ADE9-A4EFBE055991}"/>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470F4384-3C09-A378-9F16-C372863C8CBC}"/>
              </a:ext>
            </a:extLst>
          </p:cNvPr>
          <p:cNvSpPr txBox="1"/>
          <p:nvPr/>
        </p:nvSpPr>
        <p:spPr>
          <a:xfrm>
            <a:off x="3437433" y="1329617"/>
            <a:ext cx="1091009"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473BE53C-70A5-BAE0-F9D6-677DFBEFEE91}"/>
              </a:ext>
            </a:extLst>
          </p:cNvPr>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FCF182BC-57B7-697D-F59E-854C6D7C6B1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0193B547-B93C-95DD-BE2E-81D199691B9C}"/>
              </a:ext>
            </a:extLst>
          </p:cNvPr>
          <p:cNvSpPr txBox="1"/>
          <p:nvPr/>
        </p:nvSpPr>
        <p:spPr>
          <a:xfrm>
            <a:off x="2655651" y="2314614"/>
            <a:ext cx="9234792" cy="3784947"/>
          </a:xfrm>
          <a:prstGeom prst="rect">
            <a:avLst/>
          </a:prstGeom>
          <a:noFill/>
        </p:spPr>
        <p:txBody>
          <a:bodyPr wrap="square" rtlCol="0">
            <a:spAutoFit/>
          </a:bodyPr>
          <a:lstStyle/>
          <a:p>
            <a:pPr algn="r" rtl="1">
              <a:lnSpc>
                <a:spcPct val="150000"/>
              </a:lnSpc>
            </a:pPr>
            <a:r>
              <a:rPr lang="ar-EG" b="1" dirty="0">
                <a:latin typeface="Alexandria" charset="0"/>
                <a:cs typeface="Alexandria" charset="0"/>
              </a:rPr>
              <a:t>الكتابة النهائية في البحث العلمي القانوني</a:t>
            </a:r>
            <a:br>
              <a:rPr lang="ar-EG" dirty="0">
                <a:latin typeface="Alexandria" charset="0"/>
                <a:cs typeface="Alexandria" charset="0"/>
              </a:rPr>
            </a:br>
            <a:br>
              <a:rPr lang="ar-EG" dirty="0">
                <a:latin typeface="Alexandria" charset="0"/>
                <a:cs typeface="Alexandria" charset="0"/>
              </a:rPr>
            </a:br>
            <a:r>
              <a:rPr lang="ar-EG" dirty="0">
                <a:latin typeface="Alexandria" charset="0"/>
                <a:cs typeface="Alexandria" charset="0"/>
              </a:rPr>
              <a:t>تُعد الكتابة النهائية مرحلة جوهرية تُستكمل فيها الجهود المبذولة خلال الكتابة الأولية، حيث يعيد الباحث تقييم ما كتب من حيث الشكل والمضمون. </a:t>
            </a:r>
          </a:p>
          <a:p>
            <a:pPr algn="r" rtl="1">
              <a:lnSpc>
                <a:spcPct val="150000"/>
              </a:lnSpc>
            </a:pPr>
            <a:endParaRPr lang="ar-EG" dirty="0">
              <a:latin typeface="Alexandria" charset="0"/>
              <a:cs typeface="Alexandria" charset="0"/>
            </a:endParaRPr>
          </a:p>
          <a:p>
            <a:pPr algn="r" rtl="1">
              <a:lnSpc>
                <a:spcPct val="150000"/>
              </a:lnSpc>
            </a:pPr>
            <a:r>
              <a:rPr lang="ar-EG" dirty="0">
                <a:latin typeface="Alexandria" charset="0"/>
                <a:cs typeface="Alexandria" charset="0"/>
              </a:rPr>
              <a:t>في هذه المرحلة، يقوم الباحث بإضافة ما غفل عنه، وحذف الزائد، وتفصيل ما يحتاج إلى توضيح، واختصار ما يمكن أن يُعتبر تكراراً أو إسهاباً غير مبرر. </a:t>
            </a:r>
          </a:p>
          <a:p>
            <a:pPr algn="r" rtl="1">
              <a:lnSpc>
                <a:spcPct val="150000"/>
              </a:lnSpc>
            </a:pPr>
            <a:endParaRPr lang="ar-EG" dirty="0">
              <a:latin typeface="Alexandria" charset="0"/>
              <a:cs typeface="Alexandria" charset="0"/>
            </a:endParaRPr>
          </a:p>
          <a:p>
            <a:pPr algn="r" rtl="1">
              <a:lnSpc>
                <a:spcPct val="150000"/>
              </a:lnSpc>
            </a:pPr>
            <a:r>
              <a:rPr lang="ar-EG" dirty="0">
                <a:latin typeface="Alexandria" charset="0"/>
                <a:cs typeface="Alexandria" charset="0"/>
              </a:rPr>
              <a:t>كما يُراجع الباحث القيود والمفاهيم، مع الالتزام بتحقيق التوازن والدقة.</a:t>
            </a:r>
            <a:endParaRPr lang="ar-EG" sz="1600" dirty="0">
              <a:latin typeface="Alexandria" charset="0"/>
              <a:cs typeface="Alexandria" charset="0"/>
            </a:endParaRPr>
          </a:p>
        </p:txBody>
      </p:sp>
      <p:sp>
        <p:nvSpPr>
          <p:cNvPr id="4" name="TextBox 3">
            <a:extLst>
              <a:ext uri="{FF2B5EF4-FFF2-40B4-BE49-F238E27FC236}">
                <a16:creationId xmlns:a16="http://schemas.microsoft.com/office/drawing/2014/main" id="{AEEE92A8-B742-8420-6367-6CFCDE4F07C5}"/>
              </a:ext>
            </a:extLst>
          </p:cNvPr>
          <p:cNvSpPr txBox="1"/>
          <p:nvPr/>
        </p:nvSpPr>
        <p:spPr>
          <a:xfrm>
            <a:off x="3120089" y="963559"/>
            <a:ext cx="9647927" cy="747705"/>
          </a:xfrm>
          <a:prstGeom prst="rect">
            <a:avLst/>
          </a:prstGeom>
          <a:noFill/>
        </p:spPr>
        <p:txBody>
          <a:bodyPr wrap="square" rtlCol="0">
            <a:spAutoFit/>
          </a:bodyPr>
          <a:lstStyle/>
          <a:p>
            <a:pPr algn="ctr" rtl="1">
              <a:lnSpc>
                <a:spcPct val="150000"/>
              </a:lnSpc>
            </a:pPr>
            <a:r>
              <a:rPr lang="ar-EG" sz="3200" b="1" dirty="0">
                <a:solidFill>
                  <a:srgbClr val="00AEEF"/>
                </a:solidFill>
                <a:latin typeface="Alexandria" charset="0"/>
                <a:cs typeface="Alexandria" charset="0"/>
              </a:rPr>
              <a:t>أنواع الكتابة</a:t>
            </a:r>
            <a:endParaRPr lang="ar-EG" sz="2400" dirty="0">
              <a:latin typeface="Alexandria" charset="0"/>
              <a:cs typeface="Alexandria" charset="0"/>
            </a:endParaRPr>
          </a:p>
        </p:txBody>
      </p:sp>
    </p:spTree>
    <p:extLst>
      <p:ext uri="{BB962C8B-B14F-4D97-AF65-F5344CB8AC3E}">
        <p14:creationId xmlns:p14="http://schemas.microsoft.com/office/powerpoint/2010/main" val="427618542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CAE7DA-D74C-9149-AAF1-D95F7C4CC86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700E84C-D3B2-84DA-3789-5039F6034ED6}"/>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92A6C956-0C02-BD06-DD20-E13CBD4A8502}"/>
              </a:ext>
            </a:extLst>
          </p:cNvPr>
          <p:cNvSpPr/>
          <p:nvPr/>
        </p:nvSpPr>
        <p:spPr>
          <a:xfrm>
            <a:off x="990947" y="7992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F36180C9-55F1-3688-371A-0EAF3E178431}"/>
              </a:ext>
            </a:extLst>
          </p:cNvPr>
          <p:cNvSpPr txBox="1"/>
          <p:nvPr/>
        </p:nvSpPr>
        <p:spPr>
          <a:xfrm>
            <a:off x="1072674" y="1073250"/>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r>
              <a:rPr lang="en-US" sz="2800" b="1" dirty="0">
                <a:solidFill>
                  <a:schemeClr val="bg1"/>
                </a:solidFill>
                <a:latin typeface="Alexandria" charset="0"/>
                <a:cs typeface="Alexandria" charset="0"/>
              </a:rPr>
              <a:t>3</a:t>
            </a:r>
          </a:p>
        </p:txBody>
      </p:sp>
      <p:pic>
        <p:nvPicPr>
          <p:cNvPr id="7" name="Graphic 21">
            <a:extLst>
              <a:ext uri="{FF2B5EF4-FFF2-40B4-BE49-F238E27FC236}">
                <a16:creationId xmlns:a16="http://schemas.microsoft.com/office/drawing/2014/main" id="{EAB21F35-E450-D8E9-77B2-2A0CFF36160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5A99BAE3-D937-0365-A2D3-53A2439C55E3}"/>
              </a:ext>
            </a:extLst>
          </p:cNvPr>
          <p:cNvSpPr txBox="1"/>
          <p:nvPr/>
        </p:nvSpPr>
        <p:spPr>
          <a:xfrm>
            <a:off x="933856" y="2131498"/>
            <a:ext cx="10367868" cy="3697872"/>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dirty="0">
                <a:latin typeface="Alexandria" charset="0"/>
                <a:cs typeface="Alexandria" charset="0"/>
              </a:rPr>
              <a:t>التأكد من أن الخطة البحثية تتسم بالتماسك والمنطقية والتوازن.</a:t>
            </a:r>
          </a:p>
          <a:p>
            <a:pPr marL="285750" indent="-285750" algn="just" rtl="1">
              <a:lnSpc>
                <a:spcPct val="150000"/>
              </a:lnSpc>
              <a:buFont typeface="Wingdings" panose="05000000000000000000" pitchFamily="2" charset="2"/>
              <a:buChar char="ü"/>
            </a:pPr>
            <a:r>
              <a:rPr lang="ar-EG" dirty="0">
                <a:latin typeface="Alexandria" charset="0"/>
                <a:cs typeface="Alexandria" charset="0"/>
              </a:rPr>
              <a:t>مراجعة عرض الآراء والنظريات للتأكد من أنه تم بموضوعية ودقة، مع الإشارة إلى أحدث المستجدات في المجال.</a:t>
            </a:r>
          </a:p>
          <a:p>
            <a:pPr marL="285750" indent="-285750" algn="just" rtl="1">
              <a:lnSpc>
                <a:spcPct val="150000"/>
              </a:lnSpc>
              <a:buFont typeface="Wingdings" panose="05000000000000000000" pitchFamily="2" charset="2"/>
              <a:buChar char="ü"/>
            </a:pPr>
            <a:r>
              <a:rPr lang="ar-EG" dirty="0">
                <a:latin typeface="Alexandria" charset="0"/>
                <a:cs typeface="Alexandria" charset="0"/>
              </a:rPr>
              <a:t>التحقق من تغطية جميع الجوانب المتعلقة بموضوع البحث بصورة شاملة.</a:t>
            </a:r>
          </a:p>
          <a:p>
            <a:pPr marL="285750" indent="-285750" algn="just" rtl="1">
              <a:lnSpc>
                <a:spcPct val="150000"/>
              </a:lnSpc>
              <a:buFont typeface="Wingdings" panose="05000000000000000000" pitchFamily="2" charset="2"/>
              <a:buChar char="ü"/>
            </a:pPr>
            <a:r>
              <a:rPr lang="ar-EG" dirty="0">
                <a:latin typeface="Alexandria" charset="0"/>
                <a:cs typeface="Alexandria" charset="0"/>
              </a:rPr>
              <a:t>ضمان أن الخاتمة تتفق مع المقدمة وتحقق الأهداف المحددة للبحث.</a:t>
            </a:r>
          </a:p>
          <a:p>
            <a:pPr marL="285750" indent="-285750" algn="just" rtl="1">
              <a:lnSpc>
                <a:spcPct val="150000"/>
              </a:lnSpc>
              <a:buFont typeface="Wingdings" panose="05000000000000000000" pitchFamily="2" charset="2"/>
              <a:buChar char="ü"/>
            </a:pPr>
            <a:r>
              <a:rPr lang="ar-EG" dirty="0">
                <a:latin typeface="Alexandria" charset="0"/>
                <a:cs typeface="Alexandria" charset="0"/>
              </a:rPr>
              <a:t>التأكد من أن المراجع المستخدمة حديثة وكافية، مع الالتزام بتوثيقها وفقاً للمعايير العلمية المعتمدة.</a:t>
            </a:r>
          </a:p>
          <a:p>
            <a:pPr marL="285750" indent="-285750" algn="just" rtl="1">
              <a:lnSpc>
                <a:spcPct val="150000"/>
              </a:lnSpc>
              <a:buFont typeface="Wingdings" panose="05000000000000000000" pitchFamily="2" charset="2"/>
              <a:buChar char="ü"/>
            </a:pPr>
            <a:endParaRPr lang="ar-EG" sz="1600" dirty="0">
              <a:latin typeface="Alexandria" charset="0"/>
              <a:cs typeface="Alexandria" charset="0"/>
            </a:endParaRPr>
          </a:p>
          <a:p>
            <a:pPr marL="285750" indent="-285750" algn="just" rtl="1">
              <a:lnSpc>
                <a:spcPct val="150000"/>
              </a:lnSpc>
              <a:buFont typeface="Wingdings" panose="05000000000000000000" pitchFamily="2" charset="2"/>
              <a:buChar char="v"/>
            </a:pPr>
            <a:r>
              <a:rPr lang="ar-EG" sz="1600" dirty="0">
                <a:latin typeface="Alexandria" charset="0"/>
                <a:cs typeface="Alexandria" charset="0"/>
              </a:rPr>
              <a:t>الحرص على هذه النقاط يُسهم في تقديم عمل بحثي متكامل، يعكس التزام الباحث بمعايير الجودة الأكاديمية.</a:t>
            </a:r>
            <a:endParaRPr lang="ar-EG" sz="1600" dirty="0">
              <a:solidFill>
                <a:schemeClr val="tx1"/>
              </a:solidFill>
              <a:latin typeface="Alexandria" charset="0"/>
              <a:cs typeface="Alexandria" charset="0"/>
            </a:endParaRPr>
          </a:p>
        </p:txBody>
      </p:sp>
      <p:sp>
        <p:nvSpPr>
          <p:cNvPr id="2" name="TextBox 1">
            <a:extLst>
              <a:ext uri="{FF2B5EF4-FFF2-40B4-BE49-F238E27FC236}">
                <a16:creationId xmlns:a16="http://schemas.microsoft.com/office/drawing/2014/main" id="{22F15B90-9D81-3E64-6224-2B97042BB4AA}"/>
              </a:ext>
            </a:extLst>
          </p:cNvPr>
          <p:cNvSpPr txBox="1"/>
          <p:nvPr/>
        </p:nvSpPr>
        <p:spPr>
          <a:xfrm>
            <a:off x="2286000" y="1070042"/>
            <a:ext cx="8005864" cy="461665"/>
          </a:xfrm>
          <a:prstGeom prst="rect">
            <a:avLst/>
          </a:prstGeom>
          <a:noFill/>
        </p:spPr>
        <p:txBody>
          <a:bodyPr wrap="square" rtlCol="0">
            <a:spAutoFit/>
          </a:bodyPr>
          <a:lstStyle/>
          <a:p>
            <a:pPr algn="ctr" rtl="1"/>
            <a:r>
              <a:rPr lang="ar-EG" sz="2400" dirty="0">
                <a:solidFill>
                  <a:srgbClr val="00B0F0"/>
                </a:solidFill>
                <a:latin typeface="Alexandria" pitchFamily="2" charset="-78"/>
                <a:cs typeface="Alexandria" pitchFamily="2" charset="-78"/>
              </a:rPr>
              <a:t>على الباحث في مرحلة الكتابة النهائية</a:t>
            </a:r>
            <a:endParaRPr lang="en-US" sz="2400"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9124627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F41343-3827-C5C2-E3AE-F3932D705FA4}"/>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0D48F4ED-11B4-459A-D158-28FD105BD060}"/>
              </a:ext>
            </a:extLst>
          </p:cNvPr>
          <p:cNvSpPr/>
          <p:nvPr/>
        </p:nvSpPr>
        <p:spPr>
          <a:xfrm>
            <a:off x="1114399" y="1391055"/>
            <a:ext cx="4955591" cy="48589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550EDB94-D73B-67DC-82B7-46FE750FCAD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5367" b="15367"/>
          <a:stretch/>
        </p:blipFill>
        <p:spPr>
          <a:xfrm>
            <a:off x="6066817" y="1449422"/>
            <a:ext cx="4962146" cy="2577830"/>
          </a:xfrm>
        </p:spPr>
      </p:pic>
      <p:sp>
        <p:nvSpPr>
          <p:cNvPr id="6" name="Rectangle 5">
            <a:extLst>
              <a:ext uri="{FF2B5EF4-FFF2-40B4-BE49-F238E27FC236}">
                <a16:creationId xmlns:a16="http://schemas.microsoft.com/office/drawing/2014/main" id="{F4982EA5-5B4B-B05A-A5A8-9AB4E96AFFC2}"/>
              </a:ext>
            </a:extLst>
          </p:cNvPr>
          <p:cNvSpPr/>
          <p:nvPr/>
        </p:nvSpPr>
        <p:spPr>
          <a:xfrm>
            <a:off x="1215957" y="2075243"/>
            <a:ext cx="4275969" cy="3836371"/>
          </a:xfrm>
          <a:prstGeom prst="rect">
            <a:avLst/>
          </a:prstGeom>
        </p:spPr>
        <p:txBody>
          <a:bodyPr wrap="square">
            <a:spAutoFit/>
          </a:bodyPr>
          <a:lstStyle/>
          <a:p>
            <a:pPr marL="285750" indent="-285750" algn="r" rtl="1">
              <a:lnSpc>
                <a:spcPct val="150000"/>
              </a:lnSpc>
              <a:buFont typeface="Wingdings" panose="05000000000000000000" pitchFamily="2" charset="2"/>
              <a:buChar char="q"/>
            </a:pPr>
            <a:r>
              <a:rPr lang="ar-EG" dirty="0">
                <a:latin typeface="Alexandria" charset="0"/>
                <a:cs typeface="Alexandria" charset="0"/>
              </a:rPr>
              <a:t>الاقتباس </a:t>
            </a:r>
          </a:p>
          <a:p>
            <a:pPr marL="285750" indent="-285750" algn="r" rtl="1">
              <a:lnSpc>
                <a:spcPct val="150000"/>
              </a:lnSpc>
              <a:buFont typeface="Wingdings" panose="05000000000000000000" pitchFamily="2" charset="2"/>
              <a:buChar char="ü"/>
            </a:pPr>
            <a:r>
              <a:rPr lang="ar-EG" sz="1600" dirty="0">
                <a:latin typeface="Alexandria" charset="0"/>
                <a:cs typeface="Alexandria" charset="0"/>
              </a:rPr>
              <a:t>المقصود بالاقتباس وأهميته </a:t>
            </a:r>
          </a:p>
          <a:p>
            <a:pPr marL="285750" indent="-285750" algn="r" rtl="1">
              <a:lnSpc>
                <a:spcPct val="150000"/>
              </a:lnSpc>
              <a:buFont typeface="Wingdings" panose="05000000000000000000" pitchFamily="2" charset="2"/>
              <a:buChar char="ü"/>
            </a:pPr>
            <a:r>
              <a:rPr lang="ar-EG" sz="1600" dirty="0">
                <a:latin typeface="Alexandria" charset="0"/>
                <a:cs typeface="Alexandria" charset="0"/>
              </a:rPr>
              <a:t>أنواع الاقتباس </a:t>
            </a:r>
          </a:p>
          <a:p>
            <a:pPr marL="285750" indent="-285750" algn="r" rtl="1">
              <a:lnSpc>
                <a:spcPct val="150000"/>
              </a:lnSpc>
              <a:buFont typeface="Wingdings" panose="05000000000000000000" pitchFamily="2" charset="2"/>
              <a:buChar char="ü"/>
            </a:pPr>
            <a:r>
              <a:rPr lang="ar-EG" sz="1600" dirty="0">
                <a:latin typeface="Alexandria" charset="0"/>
                <a:cs typeface="Alexandria" charset="0"/>
              </a:rPr>
              <a:t>ضوابط الاقتباس </a:t>
            </a:r>
          </a:p>
          <a:p>
            <a:pPr algn="r" rtl="1">
              <a:lnSpc>
                <a:spcPct val="150000"/>
              </a:lnSpc>
            </a:pPr>
            <a:endParaRPr lang="ar-EG" sz="1600" dirty="0">
              <a:latin typeface="Alexandria" charset="0"/>
              <a:cs typeface="Alexandria" charset="0"/>
            </a:endParaRPr>
          </a:p>
          <a:p>
            <a:pPr marL="285750" indent="-285750" algn="r" rtl="1">
              <a:lnSpc>
                <a:spcPct val="150000"/>
              </a:lnSpc>
              <a:buFont typeface="Wingdings" panose="05000000000000000000" pitchFamily="2" charset="2"/>
              <a:buChar char="q"/>
            </a:pPr>
            <a:r>
              <a:rPr lang="ar-EG" dirty="0">
                <a:latin typeface="Alexandria" charset="0"/>
                <a:cs typeface="Alexandria" charset="0"/>
              </a:rPr>
              <a:t>الهامش </a:t>
            </a:r>
          </a:p>
          <a:p>
            <a:pPr marL="285750" indent="-285750" algn="r" rtl="1">
              <a:lnSpc>
                <a:spcPct val="150000"/>
              </a:lnSpc>
              <a:buFont typeface="Wingdings" panose="05000000000000000000" pitchFamily="2" charset="2"/>
              <a:buChar char="ü"/>
            </a:pPr>
            <a:r>
              <a:rPr lang="ar-EG" sz="1600" dirty="0">
                <a:latin typeface="Alexandria" charset="0"/>
                <a:cs typeface="Alexandria" charset="0"/>
              </a:rPr>
              <a:t>تعريف الهامش وموضعه </a:t>
            </a:r>
          </a:p>
          <a:p>
            <a:pPr marL="285750" indent="-285750" algn="r" rtl="1">
              <a:lnSpc>
                <a:spcPct val="150000"/>
              </a:lnSpc>
              <a:buFont typeface="Wingdings" panose="05000000000000000000" pitchFamily="2" charset="2"/>
              <a:buChar char="ü"/>
            </a:pPr>
            <a:r>
              <a:rPr lang="ar-EG" sz="1600" dirty="0">
                <a:latin typeface="Alexandria" charset="0"/>
                <a:cs typeface="Alexandria" charset="0"/>
              </a:rPr>
              <a:t>ترقيم الهامش </a:t>
            </a:r>
          </a:p>
          <a:p>
            <a:pPr marL="285750" indent="-285750" algn="r" rtl="1">
              <a:lnSpc>
                <a:spcPct val="150000"/>
              </a:lnSpc>
              <a:buFont typeface="Wingdings" panose="05000000000000000000" pitchFamily="2" charset="2"/>
              <a:buChar char="ü"/>
            </a:pPr>
            <a:r>
              <a:rPr lang="ar-EG" sz="1600" dirty="0">
                <a:latin typeface="Alexandria" charset="0"/>
                <a:cs typeface="Alexandria" charset="0"/>
              </a:rPr>
              <a:t>أنواع الهامش </a:t>
            </a:r>
          </a:p>
          <a:p>
            <a:pPr marL="285750" indent="-285750" algn="r" rtl="1">
              <a:lnSpc>
                <a:spcPct val="150000"/>
              </a:lnSpc>
              <a:buFont typeface="Wingdings" panose="05000000000000000000" pitchFamily="2" charset="2"/>
              <a:buChar char="ü"/>
            </a:pPr>
            <a:r>
              <a:rPr lang="ar-EG" sz="1600" dirty="0">
                <a:latin typeface="Alexandria" charset="0"/>
                <a:cs typeface="Alexandria" charset="0"/>
              </a:rPr>
              <a:t>طريقة توثيق المصادر المختلفة</a:t>
            </a:r>
          </a:p>
        </p:txBody>
      </p:sp>
      <p:sp>
        <p:nvSpPr>
          <p:cNvPr id="7" name="Rectangle 6">
            <a:extLst>
              <a:ext uri="{FF2B5EF4-FFF2-40B4-BE49-F238E27FC236}">
                <a16:creationId xmlns:a16="http://schemas.microsoft.com/office/drawing/2014/main" id="{DBCD59A2-1C95-20C9-7E2A-3249AAACCFD2}"/>
              </a:ext>
            </a:extLst>
          </p:cNvPr>
          <p:cNvSpPr/>
          <p:nvPr/>
        </p:nvSpPr>
        <p:spPr>
          <a:xfrm>
            <a:off x="1232985" y="1477351"/>
            <a:ext cx="4747323" cy="501932"/>
          </a:xfrm>
          <a:prstGeom prst="rect">
            <a:avLst/>
          </a:prstGeom>
        </p:spPr>
        <p:txBody>
          <a:bodyPr wrap="square">
            <a:spAutoFit/>
          </a:bodyPr>
          <a:lstStyle/>
          <a:p>
            <a:pPr algn="ctr" rtl="1">
              <a:lnSpc>
                <a:spcPct val="150000"/>
              </a:lnSpc>
            </a:pPr>
            <a:r>
              <a:rPr lang="ar-EG" sz="2000" b="1" dirty="0">
                <a:latin typeface="Alexandria" charset="0"/>
                <a:cs typeface="Alexandria" charset="0"/>
              </a:rPr>
              <a:t>توثيق المعلومات</a:t>
            </a:r>
            <a:endParaRPr lang="en-US" sz="2000" b="1" dirty="0">
              <a:latin typeface="Alexandria" charset="0"/>
              <a:cs typeface="Alexandria" charset="0"/>
            </a:endParaRPr>
          </a:p>
        </p:txBody>
      </p:sp>
      <p:sp>
        <p:nvSpPr>
          <p:cNvPr id="18" name="Rectangle 17">
            <a:extLst>
              <a:ext uri="{FF2B5EF4-FFF2-40B4-BE49-F238E27FC236}">
                <a16:creationId xmlns:a16="http://schemas.microsoft.com/office/drawing/2014/main" id="{C662CC18-8D65-756C-ACCF-97C75946BCC8}"/>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7E1FF3EF-EDB2-8EFC-0944-6BF680BE7FCB}"/>
              </a:ext>
            </a:extLst>
          </p:cNvPr>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a:extLst>
              <a:ext uri="{FF2B5EF4-FFF2-40B4-BE49-F238E27FC236}">
                <a16:creationId xmlns:a16="http://schemas.microsoft.com/office/drawing/2014/main" id="{ECE47392-965F-5529-C067-6306A4897368}"/>
              </a:ext>
            </a:extLst>
          </p:cNvPr>
          <p:cNvSpPr txBox="1"/>
          <p:nvPr/>
        </p:nvSpPr>
        <p:spPr>
          <a:xfrm>
            <a:off x="5826569" y="3769896"/>
            <a:ext cx="819100" cy="645160"/>
          </a:xfrm>
          <a:prstGeom prst="rect">
            <a:avLst/>
          </a:prstGeom>
          <a:noFill/>
        </p:spPr>
        <p:txBody>
          <a:bodyPr wrap="square" rtlCol="0">
            <a:spAutoFit/>
          </a:bodyPr>
          <a:lstStyle/>
          <a:p>
            <a:pPr algn="ctr"/>
            <a:r>
              <a:rPr lang="ar-EG" sz="3600" b="1" dirty="0">
                <a:solidFill>
                  <a:schemeClr val="bg1"/>
                </a:solidFill>
                <a:latin typeface="Alexandria" charset="0"/>
                <a:cs typeface="Alexandria" charset="0"/>
              </a:rPr>
              <a:t>3</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73EF40CF-C94B-1DD2-C525-EA487F53E53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CB4CFAD-5275-63D2-6F60-F78DB89E334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00001473"/>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BB42FC-1416-1134-79F9-9197D00BAA7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F6D96E91-ADFF-8375-6409-B82D2405B21D}"/>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6538" b="16538"/>
          <a:stretch/>
        </p:blipFill>
        <p:spPr>
          <a:xfrm>
            <a:off x="2808" y="0"/>
            <a:ext cx="5547685" cy="5573488"/>
          </a:xfrm>
        </p:spPr>
      </p:pic>
      <p:sp>
        <p:nvSpPr>
          <p:cNvPr id="2" name="Right Triangle 1">
            <a:extLst>
              <a:ext uri="{FF2B5EF4-FFF2-40B4-BE49-F238E27FC236}">
                <a16:creationId xmlns:a16="http://schemas.microsoft.com/office/drawing/2014/main" id="{EAD56578-D417-CDC1-24C0-D2943453926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97069557-2DA2-35C6-D10B-23C8854C198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D87DAB7D-A23A-5FB6-DD55-4DCFC658EE6E}"/>
              </a:ext>
            </a:extLst>
          </p:cNvPr>
          <p:cNvSpPr txBox="1"/>
          <p:nvPr/>
        </p:nvSpPr>
        <p:spPr>
          <a:xfrm>
            <a:off x="2837987" y="1284572"/>
            <a:ext cx="9647927" cy="583878"/>
          </a:xfrm>
          <a:prstGeom prst="rect">
            <a:avLst/>
          </a:prstGeom>
          <a:noFill/>
        </p:spPr>
        <p:txBody>
          <a:bodyPr wrap="square" rtlCol="0">
            <a:spAutoFit/>
          </a:bodyPr>
          <a:lstStyle/>
          <a:p>
            <a:pPr algn="ctr" rtl="1">
              <a:lnSpc>
                <a:spcPct val="150000"/>
              </a:lnSpc>
            </a:pPr>
            <a:r>
              <a:rPr lang="ar-EG" sz="2400" b="1" dirty="0">
                <a:solidFill>
                  <a:srgbClr val="00AEEF"/>
                </a:solidFill>
                <a:latin typeface="Alexandria" charset="0"/>
                <a:cs typeface="Alexandria" charset="0"/>
              </a:rPr>
              <a:t>توثيق المعلومات في البحث القانوني</a:t>
            </a:r>
            <a:endParaRPr lang="ar-EG" dirty="0">
              <a:latin typeface="Alexandria" charset="0"/>
              <a:cs typeface="Alexandria" charset="0"/>
            </a:endParaRPr>
          </a:p>
        </p:txBody>
      </p:sp>
      <p:sp>
        <p:nvSpPr>
          <p:cNvPr id="32" name="Rectangle 31">
            <a:extLst>
              <a:ext uri="{FF2B5EF4-FFF2-40B4-BE49-F238E27FC236}">
                <a16:creationId xmlns:a16="http://schemas.microsoft.com/office/drawing/2014/main" id="{D6422500-EDB5-F546-AFD4-29BDB8A30542}"/>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643B5E90-C6DA-C5AB-FC26-5F0A7F54CEE5}"/>
              </a:ext>
            </a:extLst>
          </p:cNvPr>
          <p:cNvSpPr txBox="1"/>
          <p:nvPr/>
        </p:nvSpPr>
        <p:spPr>
          <a:xfrm>
            <a:off x="3437433" y="1329617"/>
            <a:ext cx="1091009"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7BA3268B-9FB2-1659-AB85-2465011280B6}"/>
              </a:ext>
            </a:extLst>
          </p:cNvPr>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E2D5DADB-2380-52B0-990A-0756BBD2906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1A1C7F50-C45D-B4C8-B4C4-D3EF6670AAB9}"/>
              </a:ext>
            </a:extLst>
          </p:cNvPr>
          <p:cNvSpPr txBox="1"/>
          <p:nvPr/>
        </p:nvSpPr>
        <p:spPr>
          <a:xfrm>
            <a:off x="2286001" y="2243972"/>
            <a:ext cx="9594714" cy="4338945"/>
          </a:xfrm>
          <a:prstGeom prst="rect">
            <a:avLst/>
          </a:prstGeom>
          <a:noFill/>
        </p:spPr>
        <p:txBody>
          <a:bodyPr wrap="square" rtlCol="0">
            <a:spAutoFit/>
          </a:bodyPr>
          <a:lstStyle/>
          <a:p>
            <a:pPr algn="just" rtl="1">
              <a:lnSpc>
                <a:spcPct val="150000"/>
              </a:lnSpc>
            </a:pPr>
            <a:endParaRPr lang="ar-EG" dirty="0">
              <a:latin typeface="Alexandria" charset="0"/>
              <a:cs typeface="Alexandria" charset="0"/>
            </a:endParaRPr>
          </a:p>
          <a:p>
            <a:pPr algn="just" rtl="1">
              <a:lnSpc>
                <a:spcPct val="150000"/>
              </a:lnSpc>
            </a:pPr>
            <a:r>
              <a:rPr lang="ar-EG" sz="2400" b="1" dirty="0">
                <a:latin typeface="Alexandria" charset="0"/>
                <a:cs typeface="Alexandria" charset="0"/>
              </a:rPr>
              <a:t>الاقتباس:</a:t>
            </a:r>
          </a:p>
          <a:p>
            <a:pPr algn="just" rtl="1">
              <a:lnSpc>
                <a:spcPct val="150000"/>
              </a:lnSpc>
            </a:pPr>
            <a:endParaRPr lang="ar-EG" dirty="0">
              <a:latin typeface="Alexandria" charset="0"/>
              <a:cs typeface="Alexandria" charset="0"/>
            </a:endParaRPr>
          </a:p>
          <a:p>
            <a:pPr algn="just" rtl="1">
              <a:lnSpc>
                <a:spcPct val="150000"/>
              </a:lnSpc>
            </a:pPr>
            <a:r>
              <a:rPr lang="ar-EG" dirty="0">
                <a:latin typeface="Alexandria" charset="0"/>
                <a:cs typeface="Alexandria" charset="0"/>
              </a:rPr>
              <a:t>الاقتباس يعد من القضايا الأساسية التي يجب على الباحث إلمامها بشكل جيد، لأن تجاهل قواعده قد يعرضه لانتقادات من لجنة المناقشة أو من الباحثين الآخرين الذين يطلعون على عمله. </a:t>
            </a:r>
          </a:p>
          <a:p>
            <a:pPr algn="just" rtl="1">
              <a:lnSpc>
                <a:spcPct val="150000"/>
              </a:lnSpc>
            </a:pPr>
            <a:endParaRPr lang="ar-EG" dirty="0">
              <a:latin typeface="Alexandria" charset="0"/>
              <a:cs typeface="Alexandria" charset="0"/>
            </a:endParaRPr>
          </a:p>
          <a:p>
            <a:pPr algn="just" rtl="1">
              <a:lnSpc>
                <a:spcPct val="150000"/>
              </a:lnSpc>
            </a:pPr>
            <a:r>
              <a:rPr lang="ar-EG" dirty="0">
                <a:latin typeface="Alexandria" charset="0"/>
                <a:cs typeface="Alexandria" charset="0"/>
              </a:rPr>
              <a:t>للأسف، تنتشر ظاهرة نقل الأفكار والآراء بشكل حرفي دون الإشارة إلى مصدرها، وهو ما قد يتسبب في اكتشاف الأمر من قبل الأساتذة أو الباحثين في نفس المجال.</a:t>
            </a:r>
          </a:p>
          <a:p>
            <a:pPr algn="just" rtl="1">
              <a:lnSpc>
                <a:spcPct val="150000"/>
              </a:lnSpc>
            </a:pPr>
            <a:endParaRPr lang="ar-EG" dirty="0">
              <a:latin typeface="Alexandria" charset="0"/>
              <a:cs typeface="Alexandria" charset="0"/>
            </a:endParaRPr>
          </a:p>
        </p:txBody>
      </p:sp>
    </p:spTree>
    <p:extLst>
      <p:ext uri="{BB962C8B-B14F-4D97-AF65-F5344CB8AC3E}">
        <p14:creationId xmlns:p14="http://schemas.microsoft.com/office/powerpoint/2010/main" val="182433206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5A9CB0-4384-61F7-53C8-68078512C7EC}"/>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1CDF2B5-A878-B1F4-6404-37663AAC5C7C}"/>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6538" b="16538"/>
          <a:stretch/>
        </p:blipFill>
        <p:spPr>
          <a:xfrm>
            <a:off x="2808" y="0"/>
            <a:ext cx="5547685" cy="5573488"/>
          </a:xfrm>
        </p:spPr>
      </p:pic>
      <p:sp>
        <p:nvSpPr>
          <p:cNvPr id="2" name="Right Triangle 1">
            <a:extLst>
              <a:ext uri="{FF2B5EF4-FFF2-40B4-BE49-F238E27FC236}">
                <a16:creationId xmlns:a16="http://schemas.microsoft.com/office/drawing/2014/main" id="{2B71DD95-1E08-24E0-0C02-423C0D8BC6E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0735E402-3106-F65F-1C49-C9E7FB3446A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F75AF09-0F7C-D7BC-112A-E2FEDD8AA4CC}"/>
              </a:ext>
            </a:extLst>
          </p:cNvPr>
          <p:cNvSpPr txBox="1"/>
          <p:nvPr/>
        </p:nvSpPr>
        <p:spPr>
          <a:xfrm>
            <a:off x="2837987" y="1284572"/>
            <a:ext cx="9647927" cy="583878"/>
          </a:xfrm>
          <a:prstGeom prst="rect">
            <a:avLst/>
          </a:prstGeom>
          <a:noFill/>
        </p:spPr>
        <p:txBody>
          <a:bodyPr wrap="square" rtlCol="0">
            <a:spAutoFit/>
          </a:bodyPr>
          <a:lstStyle/>
          <a:p>
            <a:pPr algn="ctr" rtl="1">
              <a:lnSpc>
                <a:spcPct val="150000"/>
              </a:lnSpc>
            </a:pPr>
            <a:r>
              <a:rPr lang="ar-EG" sz="2400" b="1" dirty="0">
                <a:solidFill>
                  <a:srgbClr val="00AEEF"/>
                </a:solidFill>
                <a:latin typeface="Alexandria" charset="0"/>
                <a:cs typeface="Alexandria" charset="0"/>
              </a:rPr>
              <a:t>توثيق المعلومات في البحث القانوني</a:t>
            </a:r>
            <a:endParaRPr lang="ar-EG" dirty="0">
              <a:latin typeface="Alexandria" charset="0"/>
              <a:cs typeface="Alexandria" charset="0"/>
            </a:endParaRPr>
          </a:p>
        </p:txBody>
      </p:sp>
      <p:sp>
        <p:nvSpPr>
          <p:cNvPr id="32" name="Rectangle 31">
            <a:extLst>
              <a:ext uri="{FF2B5EF4-FFF2-40B4-BE49-F238E27FC236}">
                <a16:creationId xmlns:a16="http://schemas.microsoft.com/office/drawing/2014/main" id="{E6C50FF9-4E89-627B-0513-A7F747B40AEA}"/>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129A5B75-98DF-08ED-919A-0986A3B1E15B}"/>
              </a:ext>
            </a:extLst>
          </p:cNvPr>
          <p:cNvSpPr txBox="1"/>
          <p:nvPr/>
        </p:nvSpPr>
        <p:spPr>
          <a:xfrm>
            <a:off x="3437433" y="1329617"/>
            <a:ext cx="1091009"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2CF8784C-9C00-7A8F-7350-04865D19582B}"/>
              </a:ext>
            </a:extLst>
          </p:cNvPr>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DF21D8A9-5592-8F27-4B24-8509BED1AC7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91755B5E-CA33-4836-488D-CA49C809059C}"/>
              </a:ext>
            </a:extLst>
          </p:cNvPr>
          <p:cNvSpPr txBox="1"/>
          <p:nvPr/>
        </p:nvSpPr>
        <p:spPr>
          <a:xfrm>
            <a:off x="2363823" y="2691445"/>
            <a:ext cx="9594714" cy="3784947"/>
          </a:xfrm>
          <a:prstGeom prst="rect">
            <a:avLst/>
          </a:prstGeom>
          <a:noFill/>
        </p:spPr>
        <p:txBody>
          <a:bodyPr wrap="square" rtlCol="0">
            <a:spAutoFit/>
          </a:bodyPr>
          <a:lstStyle/>
          <a:p>
            <a:pPr algn="just" rtl="1">
              <a:lnSpc>
                <a:spcPct val="150000"/>
              </a:lnSpc>
            </a:pPr>
            <a:endParaRPr lang="ar-EG" dirty="0">
              <a:latin typeface="Alexandria" charset="0"/>
              <a:cs typeface="Alexandria" charset="0"/>
            </a:endParaRPr>
          </a:p>
          <a:p>
            <a:pPr algn="just" rtl="1">
              <a:lnSpc>
                <a:spcPct val="150000"/>
              </a:lnSpc>
            </a:pPr>
            <a:r>
              <a:rPr lang="ar-EG" dirty="0">
                <a:latin typeface="Alexandria" charset="0"/>
                <a:cs typeface="Alexandria" charset="0"/>
              </a:rPr>
              <a:t>الاقتباس هو عملية علمية تهدف إلى دعم فكرة معينة، سواء كان ذلك من خلال نقل نصوص محددة بشكل حرفي أو من خلال الاستشهاد بأفكار وآراء لتأكيد أو نقد فكرة معينة.</a:t>
            </a:r>
          </a:p>
          <a:p>
            <a:pPr algn="just" rtl="1">
              <a:lnSpc>
                <a:spcPct val="150000"/>
              </a:lnSpc>
            </a:pPr>
            <a:endParaRPr lang="ar-EG" dirty="0">
              <a:latin typeface="Alexandria" charset="0"/>
              <a:cs typeface="Alexandria" charset="0"/>
            </a:endParaRPr>
          </a:p>
          <a:p>
            <a:pPr algn="just" rtl="1">
              <a:lnSpc>
                <a:spcPct val="150000"/>
              </a:lnSpc>
            </a:pPr>
            <a:r>
              <a:rPr lang="ar-EG" dirty="0">
                <a:latin typeface="Alexandria" charset="0"/>
                <a:cs typeface="Alexandria" charset="0"/>
              </a:rPr>
              <a:t>يغطي مجال الاقتباس النصوص القانونية، والمراجع الأكاديمية، والأحكام القضائية، والمحاضرات، والندوات العلمية المسجلة، طالما تم نشرها.</a:t>
            </a:r>
          </a:p>
          <a:p>
            <a:pPr algn="just" rtl="1">
              <a:lnSpc>
                <a:spcPct val="150000"/>
              </a:lnSpc>
            </a:pPr>
            <a:endParaRPr lang="ar-EG" dirty="0">
              <a:latin typeface="Alexandria" charset="0"/>
              <a:cs typeface="Alexandria" charset="0"/>
            </a:endParaRPr>
          </a:p>
          <a:p>
            <a:pPr algn="just" rtl="1">
              <a:lnSpc>
                <a:spcPct val="150000"/>
              </a:lnSpc>
            </a:pPr>
            <a:r>
              <a:rPr lang="ar-EG" dirty="0">
                <a:latin typeface="Alexandria" charset="0"/>
                <a:cs typeface="Alexandria" charset="0"/>
              </a:rPr>
              <a:t>وإذا كانت المادة غير منشورة، يجب الحصول على إذن من صاحبها قبل استخدامها، وفي حال الاقتباس من مفاهيم أو مقولات عامة مشهورة، لا حاجة لتوثيقها.</a:t>
            </a:r>
          </a:p>
        </p:txBody>
      </p:sp>
    </p:spTree>
    <p:extLst>
      <p:ext uri="{BB962C8B-B14F-4D97-AF65-F5344CB8AC3E}">
        <p14:creationId xmlns:p14="http://schemas.microsoft.com/office/powerpoint/2010/main" val="45842298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050E42-803B-1C3A-A385-3D5B872A526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53D47E-ADF8-1AAC-F90A-E308A22625CE}"/>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DB843BEE-3F89-7A47-629F-2A7685D6DE7A}"/>
              </a:ext>
            </a:extLst>
          </p:cNvPr>
          <p:cNvSpPr/>
          <p:nvPr/>
        </p:nvSpPr>
        <p:spPr>
          <a:xfrm>
            <a:off x="990947" y="7992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FCC590FC-6571-69E4-ED43-43CCEBBDE258}"/>
              </a:ext>
            </a:extLst>
          </p:cNvPr>
          <p:cNvSpPr txBox="1"/>
          <p:nvPr/>
        </p:nvSpPr>
        <p:spPr>
          <a:xfrm>
            <a:off x="1072674" y="1073250"/>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r>
              <a:rPr lang="en-US" sz="2800" b="1" dirty="0">
                <a:solidFill>
                  <a:schemeClr val="bg1"/>
                </a:solidFill>
                <a:latin typeface="Alexandria" charset="0"/>
                <a:cs typeface="Alexandria" charset="0"/>
              </a:rPr>
              <a:t>3</a:t>
            </a:r>
          </a:p>
        </p:txBody>
      </p:sp>
      <p:pic>
        <p:nvPicPr>
          <p:cNvPr id="7" name="Graphic 21">
            <a:extLst>
              <a:ext uri="{FF2B5EF4-FFF2-40B4-BE49-F238E27FC236}">
                <a16:creationId xmlns:a16="http://schemas.microsoft.com/office/drawing/2014/main" id="{8F73C374-4F8B-6597-B0DC-472E029403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CD1B2B1C-9738-D239-3C59-E09415A641FE}"/>
              </a:ext>
            </a:extLst>
          </p:cNvPr>
          <p:cNvSpPr txBox="1"/>
          <p:nvPr/>
        </p:nvSpPr>
        <p:spPr>
          <a:xfrm>
            <a:off x="914401" y="2413600"/>
            <a:ext cx="10367868" cy="3369449"/>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dirty="0">
                <a:latin typeface="Alexandria" charset="0"/>
                <a:cs typeface="Alexandria" charset="0"/>
              </a:rPr>
              <a:t>تعزيز موقف الباحث بالنسبة لقضية أو فكرة معينة.</a:t>
            </a:r>
          </a:p>
          <a:p>
            <a:pPr marL="285750" indent="-285750" algn="just" rtl="1">
              <a:lnSpc>
                <a:spcPct val="150000"/>
              </a:lnSpc>
              <a:buFont typeface="Wingdings" panose="05000000000000000000" pitchFamily="2" charset="2"/>
              <a:buChar char="ü"/>
            </a:pPr>
            <a:r>
              <a:rPr lang="ar-EG" dirty="0">
                <a:latin typeface="Alexandria" charset="0"/>
                <a:cs typeface="Alexandria" charset="0"/>
              </a:rPr>
              <a:t>إجراء مقارنة بين الآراء المختلفة التي ذكرها صاحب النص المقتبس وآراء باحثين آخرين.</a:t>
            </a:r>
          </a:p>
          <a:p>
            <a:pPr marL="285750" indent="-285750" algn="just" rtl="1">
              <a:lnSpc>
                <a:spcPct val="150000"/>
              </a:lnSpc>
              <a:buFont typeface="Wingdings" panose="05000000000000000000" pitchFamily="2" charset="2"/>
              <a:buChar char="ü"/>
            </a:pPr>
            <a:r>
              <a:rPr lang="ar-EG" dirty="0">
                <a:latin typeface="Alexandria" charset="0"/>
                <a:cs typeface="Alexandria" charset="0"/>
              </a:rPr>
              <a:t>تمكين الباحث من دحض آراء معارضة.</a:t>
            </a:r>
          </a:p>
          <a:p>
            <a:pPr marL="285750" indent="-285750" algn="just" rtl="1">
              <a:lnSpc>
                <a:spcPct val="150000"/>
              </a:lnSpc>
              <a:buFont typeface="Wingdings" panose="05000000000000000000" pitchFamily="2" charset="2"/>
              <a:buChar char="ü"/>
            </a:pPr>
            <a:r>
              <a:rPr lang="ar-EG" dirty="0">
                <a:latin typeface="Alexandria" charset="0"/>
                <a:cs typeface="Alexandria" charset="0"/>
              </a:rPr>
              <a:t>صعوبة إيجاد بديل دقيق لبعض المصطلحات.</a:t>
            </a:r>
          </a:p>
          <a:p>
            <a:pPr marL="285750" indent="-285750" algn="just" rtl="1">
              <a:lnSpc>
                <a:spcPct val="150000"/>
              </a:lnSpc>
              <a:buFont typeface="Wingdings" panose="05000000000000000000" pitchFamily="2" charset="2"/>
              <a:buChar char="ü"/>
            </a:pPr>
            <a:r>
              <a:rPr lang="ar-EG" dirty="0">
                <a:latin typeface="Alexandria" charset="0"/>
                <a:cs typeface="Alexandria" charset="0"/>
              </a:rPr>
              <a:t>إضفاء تماسك وتكامل للفكرة البحثية من خلال الاستشهاد بالنصوص المقتبسة.</a:t>
            </a:r>
          </a:p>
          <a:p>
            <a:pPr marL="285750" indent="-285750" algn="just" rtl="1">
              <a:lnSpc>
                <a:spcPct val="150000"/>
              </a:lnSpc>
              <a:buFont typeface="Wingdings" panose="05000000000000000000" pitchFamily="2" charset="2"/>
              <a:buChar char="ü"/>
            </a:pPr>
            <a:r>
              <a:rPr lang="ar-EG" dirty="0">
                <a:latin typeface="Alexandria" charset="0"/>
                <a:cs typeface="Alexandria" charset="0"/>
              </a:rPr>
              <a:t>دعم البحث بالمراجع القانونية أو الفقهية المناسبة.</a:t>
            </a:r>
          </a:p>
          <a:p>
            <a:pPr algn="just" rtl="1">
              <a:lnSpc>
                <a:spcPct val="150000"/>
              </a:lnSpc>
            </a:pPr>
            <a:endParaRPr lang="ar-EG" dirty="0">
              <a:latin typeface="Alexandria" charset="0"/>
              <a:cs typeface="Alexandria" charset="0"/>
            </a:endParaRPr>
          </a:p>
          <a:p>
            <a:pPr marL="285750" indent="-285750" algn="just" rtl="1">
              <a:lnSpc>
                <a:spcPct val="150000"/>
              </a:lnSpc>
              <a:buFont typeface="Wingdings" panose="05000000000000000000" pitchFamily="2" charset="2"/>
              <a:buChar char="v"/>
            </a:pPr>
            <a:r>
              <a:rPr lang="ar-EG" dirty="0">
                <a:latin typeface="Alexandria" charset="0"/>
                <a:cs typeface="Alexandria" charset="0"/>
              </a:rPr>
              <a:t>مع ضرورة أن تكون الاقتباسات متعلقة مباشرة بموضوع البحث.</a:t>
            </a:r>
            <a:endParaRPr lang="ar-EG" sz="1600" dirty="0">
              <a:solidFill>
                <a:schemeClr val="tx1"/>
              </a:solidFill>
              <a:latin typeface="Alexandria" charset="0"/>
              <a:cs typeface="Alexandria" charset="0"/>
            </a:endParaRPr>
          </a:p>
        </p:txBody>
      </p:sp>
      <p:sp>
        <p:nvSpPr>
          <p:cNvPr id="2" name="TextBox 1">
            <a:extLst>
              <a:ext uri="{FF2B5EF4-FFF2-40B4-BE49-F238E27FC236}">
                <a16:creationId xmlns:a16="http://schemas.microsoft.com/office/drawing/2014/main" id="{A01C5B03-F7E8-8375-ABFC-6B954A129672}"/>
              </a:ext>
            </a:extLst>
          </p:cNvPr>
          <p:cNvSpPr txBox="1"/>
          <p:nvPr/>
        </p:nvSpPr>
        <p:spPr>
          <a:xfrm>
            <a:off x="2286000" y="1070042"/>
            <a:ext cx="8005864" cy="461665"/>
          </a:xfrm>
          <a:prstGeom prst="rect">
            <a:avLst/>
          </a:prstGeom>
          <a:noFill/>
        </p:spPr>
        <p:txBody>
          <a:bodyPr wrap="square" rtlCol="0">
            <a:spAutoFit/>
          </a:bodyPr>
          <a:lstStyle/>
          <a:p>
            <a:pPr algn="ctr" rtl="1"/>
            <a:r>
              <a:rPr lang="ar-EG" sz="2400" dirty="0">
                <a:solidFill>
                  <a:srgbClr val="00B0F0"/>
                </a:solidFill>
                <a:latin typeface="Alexandria" pitchFamily="2" charset="-78"/>
                <a:cs typeface="Alexandria" pitchFamily="2" charset="-78"/>
              </a:rPr>
              <a:t>أهمية الاقتباس</a:t>
            </a:r>
            <a:endParaRPr lang="en-US" sz="2400"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91001370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E98C66-7DB9-6130-274B-B71EDDD99D4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1894E35-BDA2-C334-7993-2BF21F7ABD75}"/>
              </a:ext>
            </a:extLst>
          </p:cNvPr>
          <p:cNvSpPr/>
          <p:nvPr/>
        </p:nvSpPr>
        <p:spPr>
          <a:xfrm>
            <a:off x="875741" y="1693375"/>
            <a:ext cx="10812720" cy="46782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sz="1600" dirty="0"/>
              <a:t>لا توجد عوائق تمنع الباحث من استخدام مناهج البحث العلمي في مجال البحث القانوني، لكن يتوجب مراعاة بعض القواعد الأساسية المرتبطة بالبحث القانوني.</a:t>
            </a:r>
          </a:p>
          <a:p>
            <a:r>
              <a:rPr lang="ar-EG" sz="1600" b="1" dirty="0"/>
              <a:t>أولاً: استخدام مناهج البحث العلمي في البحث القانوني:</a:t>
            </a:r>
            <a:endParaRPr lang="ar-EG" sz="1600" dirty="0"/>
          </a:p>
          <a:p>
            <a:r>
              <a:rPr lang="ar-EG" sz="1600" dirty="0"/>
              <a:t>من الواضح أنه يمكن توظيف مناهج البحث العلمي في الدراسات القانونية، حيث ساهم استخدام المناهج العلمية، وخاصة الاستقرائي والاستنباطي، في تطوير قواعد قانونية عامة ومجردة. وقد مكن ذلك القضاء من إصدار أحكام مستندة إلى قواعد الاستدلال المنطقي، والتي تتضمن مقدمتين واحدة صغرى وأخرى كبرى، وتؤدي إلى نتيجة، مما يحقق تلازمًا واتساقًا منطقيًا بين المقدمات والنتيجة.</a:t>
            </a:r>
          </a:p>
          <a:p>
            <a:r>
              <a:rPr lang="ar-EG" sz="1600" dirty="0"/>
              <a:t>كما يمكن الاعتماد على المنهج التجريبي في بعض المجالات القانونية، مثل القانون الإداري وقانون المرافعات وقانون العمل. في سياق قانون العمل، يمكن دراسة تأثير تطبيق نظام جديد للحوافز أو الإجازات على إنتاجية العمال.</a:t>
            </a:r>
          </a:p>
        </p:txBody>
      </p:sp>
      <p:sp>
        <p:nvSpPr>
          <p:cNvPr id="5" name="Rectangle 4">
            <a:extLst>
              <a:ext uri="{FF2B5EF4-FFF2-40B4-BE49-F238E27FC236}">
                <a16:creationId xmlns:a16="http://schemas.microsoft.com/office/drawing/2014/main" id="{6D1466B1-FEAC-7E9A-5DC2-12C3AC0B5AE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E666D6D-48F7-9F9E-B8DD-BDD05F70D686}"/>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9D0819B-7C74-D023-ECF6-68DB76F887E2}"/>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43FD2211-1D42-08B2-6B6E-09B9A2F0A0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8ED2FC7-C2BA-6E25-CCEF-15F532EB39EF}"/>
              </a:ext>
            </a:extLst>
          </p:cNvPr>
          <p:cNvSpPr txBox="1"/>
          <p:nvPr/>
        </p:nvSpPr>
        <p:spPr>
          <a:xfrm>
            <a:off x="2140547" y="967207"/>
            <a:ext cx="9007350" cy="461665"/>
          </a:xfrm>
          <a:prstGeom prst="rect">
            <a:avLst/>
          </a:prstGeom>
          <a:noFill/>
        </p:spPr>
        <p:txBody>
          <a:bodyPr wrap="square" rtlCol="0">
            <a:spAutoFit/>
          </a:bodyPr>
          <a:lstStyle/>
          <a:p>
            <a:pPr algn="ctr"/>
            <a:r>
              <a:rPr lang="ar-EG" sz="2400" dirty="0">
                <a:solidFill>
                  <a:srgbClr val="00AEEF"/>
                </a:solidFill>
                <a:latin typeface="Alexandria Black" pitchFamily="2" charset="-78"/>
                <a:cs typeface="Alexandria Black" pitchFamily="2" charset="-78"/>
              </a:rPr>
              <a:t>أنواع الاقتباس</a:t>
            </a:r>
          </a:p>
        </p:txBody>
      </p:sp>
      <p:sp>
        <p:nvSpPr>
          <p:cNvPr id="3" name="TextBox 2">
            <a:extLst>
              <a:ext uri="{FF2B5EF4-FFF2-40B4-BE49-F238E27FC236}">
                <a16:creationId xmlns:a16="http://schemas.microsoft.com/office/drawing/2014/main" id="{B8CB5E59-D0EC-5EB9-C889-85EDE8EC37EB}"/>
              </a:ext>
            </a:extLst>
          </p:cNvPr>
          <p:cNvSpPr txBox="1"/>
          <p:nvPr/>
        </p:nvSpPr>
        <p:spPr>
          <a:xfrm>
            <a:off x="797668" y="1799687"/>
            <a:ext cx="10601303" cy="4385111"/>
          </a:xfrm>
          <a:prstGeom prst="rect">
            <a:avLst/>
          </a:prstGeom>
          <a:noFill/>
        </p:spPr>
        <p:txBody>
          <a:bodyPr wrap="square" rtlCol="0">
            <a:spAutoFit/>
          </a:bodyPr>
          <a:lstStyle/>
          <a:p>
            <a:pPr algn="just" rtl="1">
              <a:lnSpc>
                <a:spcPct val="150000"/>
              </a:lnSpc>
            </a:pPr>
            <a:r>
              <a:rPr lang="ar-EG" b="1" dirty="0">
                <a:latin typeface="Alexandria" charset="0"/>
                <a:cs typeface="Alexandria" charset="0"/>
              </a:rPr>
              <a:t>الاقتباس الحرفي:</a:t>
            </a:r>
          </a:p>
          <a:p>
            <a:pPr algn="just" rtl="1">
              <a:lnSpc>
                <a:spcPct val="150000"/>
              </a:lnSpc>
            </a:pPr>
            <a:endParaRPr lang="ar-EG" dirty="0">
              <a:latin typeface="Alexandria" charset="0"/>
              <a:cs typeface="Alexandria" charset="0"/>
            </a:endParaRPr>
          </a:p>
          <a:p>
            <a:pPr algn="just" rtl="1">
              <a:lnSpc>
                <a:spcPct val="150000"/>
              </a:lnSpc>
            </a:pPr>
            <a:r>
              <a:rPr lang="ar-EG" sz="1600" dirty="0">
                <a:latin typeface="Alexandria" charset="0"/>
                <a:cs typeface="Alexandria" charset="0"/>
              </a:rPr>
              <a:t>يحدث الاقتباس الحرفي عندما يقوم الباحث بنقل نص أو جزء من نص كما هو دون أي تغيير أو تعديل. </a:t>
            </a:r>
          </a:p>
          <a:p>
            <a:pPr algn="just" rtl="1">
              <a:lnSpc>
                <a:spcPct val="150000"/>
              </a:lnSpc>
            </a:pPr>
            <a:r>
              <a:rPr lang="ar-EG" sz="1600" dirty="0">
                <a:latin typeface="Alexandria" charset="0"/>
                <a:cs typeface="Alexandria" charset="0"/>
              </a:rPr>
              <a:t>هذا النوع من الاقتباس يتم في أغلب الأحيان عندما يكون الاقتباس قصيراً (عدة أسطر). </a:t>
            </a:r>
          </a:p>
          <a:p>
            <a:pPr algn="just" rtl="1">
              <a:lnSpc>
                <a:spcPct val="150000"/>
              </a:lnSpc>
            </a:pPr>
            <a:endParaRPr lang="ar-EG" sz="1600" dirty="0">
              <a:latin typeface="Alexandria" charset="0"/>
              <a:cs typeface="Alexandria" charset="0"/>
            </a:endParaRPr>
          </a:p>
          <a:p>
            <a:pPr algn="just" rtl="1">
              <a:lnSpc>
                <a:spcPct val="150000"/>
              </a:lnSpc>
            </a:pPr>
            <a:r>
              <a:rPr lang="ar-EG" sz="1600" dirty="0">
                <a:latin typeface="Alexandria" charset="0"/>
                <a:cs typeface="Alexandria" charset="0"/>
              </a:rPr>
              <a:t>يجب على الباحث أن:</a:t>
            </a:r>
          </a:p>
          <a:p>
            <a:pPr marL="285750" indent="-285750" algn="just" rtl="1">
              <a:lnSpc>
                <a:spcPct val="150000"/>
              </a:lnSpc>
              <a:buFont typeface="Wingdings" panose="05000000000000000000" pitchFamily="2" charset="2"/>
              <a:buChar char="ü"/>
            </a:pPr>
            <a:r>
              <a:rPr lang="ar-EG" sz="1600" dirty="0">
                <a:latin typeface="Alexandria" charset="0"/>
                <a:cs typeface="Alexandria" charset="0"/>
              </a:rPr>
              <a:t>يضع النص المقتبس بين علامتي تنصيص.</a:t>
            </a:r>
          </a:p>
          <a:p>
            <a:pPr marL="285750" indent="-285750" algn="just" rtl="1">
              <a:lnSpc>
                <a:spcPct val="150000"/>
              </a:lnSpc>
              <a:buFont typeface="Wingdings" panose="05000000000000000000" pitchFamily="2" charset="2"/>
              <a:buChar char="ü"/>
            </a:pPr>
            <a:r>
              <a:rPr lang="ar-EG" sz="1600" dirty="0">
                <a:latin typeface="Alexandria" charset="0"/>
                <a:cs typeface="Alexandria" charset="0"/>
              </a:rPr>
              <a:t>ينقل النص كما هو دون إدخال أي تعديلات أو تصحيحات.</a:t>
            </a:r>
          </a:p>
          <a:p>
            <a:pPr marL="285750" indent="-285750" algn="just" rtl="1">
              <a:lnSpc>
                <a:spcPct val="150000"/>
              </a:lnSpc>
              <a:buFont typeface="Wingdings" panose="05000000000000000000" pitchFamily="2" charset="2"/>
              <a:buChar char="ü"/>
            </a:pPr>
            <a:r>
              <a:rPr lang="ar-EG" sz="1600" dirty="0">
                <a:latin typeface="Alexandria" charset="0"/>
                <a:cs typeface="Alexandria" charset="0"/>
              </a:rPr>
              <a:t>إذا كانت هناك إضافة من الباحث لتوضيح المعنى، يجب وضعها بين قوسين.</a:t>
            </a:r>
          </a:p>
          <a:p>
            <a:pPr marL="285750" indent="-285750" algn="just" rtl="1">
              <a:lnSpc>
                <a:spcPct val="150000"/>
              </a:lnSpc>
              <a:buFont typeface="Wingdings" panose="05000000000000000000" pitchFamily="2" charset="2"/>
              <a:buChar char="ü"/>
            </a:pPr>
            <a:r>
              <a:rPr lang="ar-EG" sz="1600" dirty="0">
                <a:latin typeface="Alexandria" charset="0"/>
                <a:cs typeface="Alexandria" charset="0"/>
              </a:rPr>
              <a:t>في حالة اختصار النص المقتبس، يجب وضع ثلاث نقاط متتالية.</a:t>
            </a:r>
          </a:p>
          <a:p>
            <a:pPr marL="285750" indent="-285750" algn="just" rtl="1">
              <a:lnSpc>
                <a:spcPct val="150000"/>
              </a:lnSpc>
              <a:buFont typeface="Wingdings" panose="05000000000000000000" pitchFamily="2" charset="2"/>
              <a:buChar char="ü"/>
            </a:pPr>
            <a:r>
              <a:rPr lang="ar-EG" sz="1600" dirty="0">
                <a:latin typeface="Alexandria" charset="0"/>
                <a:cs typeface="Alexandria" charset="0"/>
              </a:rPr>
              <a:t>مع توثيق المصدر في الهامش أسفل الصفحة</a:t>
            </a:r>
            <a:r>
              <a:rPr lang="ar-EG" dirty="0">
                <a:latin typeface="Alexandria" charset="0"/>
                <a:cs typeface="Alexandria" charset="0"/>
              </a:rPr>
              <a:t>.</a:t>
            </a:r>
          </a:p>
        </p:txBody>
      </p:sp>
    </p:spTree>
    <p:extLst>
      <p:ext uri="{BB962C8B-B14F-4D97-AF65-F5344CB8AC3E}">
        <p14:creationId xmlns:p14="http://schemas.microsoft.com/office/powerpoint/2010/main" val="419145964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C65E0C-FD9B-6AE1-05E3-83604CC53A0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14F06E8-6855-5B6B-9931-F89500687BA4}"/>
              </a:ext>
            </a:extLst>
          </p:cNvPr>
          <p:cNvSpPr/>
          <p:nvPr/>
        </p:nvSpPr>
        <p:spPr>
          <a:xfrm>
            <a:off x="875741" y="1693375"/>
            <a:ext cx="10812720" cy="46782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sz="1600" dirty="0"/>
              <a:t>لا توجد عوائق تمنع الباحث من استخدام مناهج البحث العلمي في مجال البحث القانوني، لكن يتوجب مراعاة بعض القواعد الأساسية المرتبطة بالبحث القانوني.</a:t>
            </a:r>
          </a:p>
          <a:p>
            <a:r>
              <a:rPr lang="ar-EG" sz="1600" b="1" dirty="0"/>
              <a:t>أولاً: استخدام مناهج البحث العلمي في البحث القانوني:</a:t>
            </a:r>
            <a:endParaRPr lang="ar-EG" sz="1600" dirty="0"/>
          </a:p>
          <a:p>
            <a:r>
              <a:rPr lang="ar-EG" sz="1600" dirty="0"/>
              <a:t>من الواضح أنه يمكن توظيف مناهج البحث العلمي في الدراسات القانونية، حيث ساهم استخدام المناهج العلمية، وخاصة الاستقرائي والاستنباطي، في تطوير قواعد قانونية عامة ومجردة. وقد مكن ذلك القضاء من إصدار أحكام مستندة إلى قواعد الاستدلال المنطقي، والتي تتضمن مقدمتين واحدة صغرى وأخرى كبرى، وتؤدي إلى نتيجة، مما يحقق تلازمًا واتساقًا منطقيًا بين المقدمات والنتيجة.</a:t>
            </a:r>
          </a:p>
          <a:p>
            <a:r>
              <a:rPr lang="ar-EG" sz="1600" dirty="0"/>
              <a:t>كما يمكن الاعتماد على المنهج التجريبي في بعض المجالات القانونية، مثل القانون الإداري وقانون المرافعات وقانون العمل. في سياق قانون العمل، يمكن دراسة تأثير تطبيق نظام جديد للحوافز أو الإجازات على إنتاجية العمال.</a:t>
            </a:r>
          </a:p>
        </p:txBody>
      </p:sp>
      <p:sp>
        <p:nvSpPr>
          <p:cNvPr id="5" name="Rectangle 4">
            <a:extLst>
              <a:ext uri="{FF2B5EF4-FFF2-40B4-BE49-F238E27FC236}">
                <a16:creationId xmlns:a16="http://schemas.microsoft.com/office/drawing/2014/main" id="{3D359FEE-041B-4467-C6AE-E7D96D9B664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48B4600-5113-31EC-8625-E6F6E106D03B}"/>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3CB291B-BCA4-2557-7D32-287AE2390741}"/>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70901803-8D93-A067-DF25-996A307694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07B7328-EF88-2521-B0B1-F9A874991937}"/>
              </a:ext>
            </a:extLst>
          </p:cNvPr>
          <p:cNvSpPr txBox="1"/>
          <p:nvPr/>
        </p:nvSpPr>
        <p:spPr>
          <a:xfrm>
            <a:off x="2140547" y="967207"/>
            <a:ext cx="9007350" cy="461665"/>
          </a:xfrm>
          <a:prstGeom prst="rect">
            <a:avLst/>
          </a:prstGeom>
          <a:noFill/>
        </p:spPr>
        <p:txBody>
          <a:bodyPr wrap="square" rtlCol="0">
            <a:spAutoFit/>
          </a:bodyPr>
          <a:lstStyle/>
          <a:p>
            <a:pPr algn="ctr"/>
            <a:r>
              <a:rPr lang="ar-EG" sz="2400" dirty="0">
                <a:solidFill>
                  <a:srgbClr val="00AEEF"/>
                </a:solidFill>
                <a:latin typeface="Alexandria Black" pitchFamily="2" charset="-78"/>
                <a:cs typeface="Alexandria Black" pitchFamily="2" charset="-78"/>
              </a:rPr>
              <a:t>أنواع الاقتباس</a:t>
            </a:r>
          </a:p>
        </p:txBody>
      </p:sp>
      <p:sp>
        <p:nvSpPr>
          <p:cNvPr id="3" name="TextBox 2">
            <a:extLst>
              <a:ext uri="{FF2B5EF4-FFF2-40B4-BE49-F238E27FC236}">
                <a16:creationId xmlns:a16="http://schemas.microsoft.com/office/drawing/2014/main" id="{00283291-E1F7-B56A-1729-47252FCE3C95}"/>
              </a:ext>
            </a:extLst>
          </p:cNvPr>
          <p:cNvSpPr txBox="1"/>
          <p:nvPr/>
        </p:nvSpPr>
        <p:spPr>
          <a:xfrm>
            <a:off x="856034" y="2266615"/>
            <a:ext cx="10601303" cy="3097707"/>
          </a:xfrm>
          <a:prstGeom prst="rect">
            <a:avLst/>
          </a:prstGeom>
          <a:noFill/>
        </p:spPr>
        <p:txBody>
          <a:bodyPr wrap="square" rtlCol="0">
            <a:spAutoFit/>
          </a:bodyPr>
          <a:lstStyle/>
          <a:p>
            <a:pPr algn="just" rtl="1">
              <a:lnSpc>
                <a:spcPct val="150000"/>
              </a:lnSpc>
            </a:pPr>
            <a:r>
              <a:rPr lang="ar-EG" b="1" dirty="0">
                <a:latin typeface="Alexandria" charset="0"/>
                <a:cs typeface="Alexandria" charset="0"/>
              </a:rPr>
              <a:t>الاقتباس غير الحرفي</a:t>
            </a:r>
          </a:p>
          <a:p>
            <a:pPr algn="just" rtl="1">
              <a:lnSpc>
                <a:spcPct val="150000"/>
              </a:lnSpc>
            </a:pPr>
            <a:endParaRPr lang="ar-EG" dirty="0">
              <a:latin typeface="Alexandria" charset="0"/>
              <a:cs typeface="Alexandria" charset="0"/>
            </a:endParaRPr>
          </a:p>
          <a:p>
            <a:pPr algn="just" rtl="1">
              <a:lnSpc>
                <a:spcPct val="150000"/>
              </a:lnSpc>
            </a:pPr>
            <a:r>
              <a:rPr lang="ar-EG" sz="1600" dirty="0">
                <a:latin typeface="Alexandria" charset="0"/>
                <a:cs typeface="Alexandria" charset="0"/>
              </a:rPr>
              <a:t>في الاقتباس غير الحرفي، يعبر الباحث عن فكرة أو رأي اقتبسه بأسلوبه الخاص، مع الحفاظ على المعنى الأصلي. </a:t>
            </a:r>
          </a:p>
          <a:p>
            <a:pPr algn="just" rtl="1">
              <a:lnSpc>
                <a:spcPct val="150000"/>
              </a:lnSpc>
            </a:pPr>
            <a:endParaRPr lang="ar-EG" sz="1600" dirty="0">
              <a:latin typeface="Alexandria" charset="0"/>
              <a:cs typeface="Alexandria" charset="0"/>
            </a:endParaRPr>
          </a:p>
          <a:p>
            <a:pPr algn="just" rtl="1">
              <a:lnSpc>
                <a:spcPct val="150000"/>
              </a:lnSpc>
            </a:pPr>
            <a:endParaRPr lang="ar-EG" sz="1600" dirty="0">
              <a:latin typeface="Alexandria" charset="0"/>
              <a:cs typeface="Alexandria" charset="0"/>
            </a:endParaRPr>
          </a:p>
          <a:p>
            <a:pPr algn="just" rtl="1">
              <a:lnSpc>
                <a:spcPct val="150000"/>
              </a:lnSpc>
            </a:pPr>
            <a:r>
              <a:rPr lang="ar-EG" sz="1600" b="1" dirty="0">
                <a:latin typeface="Alexandria" charset="0"/>
                <a:cs typeface="Alexandria" charset="0"/>
              </a:rPr>
              <a:t>في جميع الأحوال، يجب على الباحث مراعاة:</a:t>
            </a:r>
          </a:p>
          <a:p>
            <a:pPr marL="285750" indent="-285750" algn="just" rtl="1">
              <a:lnSpc>
                <a:spcPct val="150000"/>
              </a:lnSpc>
              <a:buFont typeface="Wingdings" panose="05000000000000000000" pitchFamily="2" charset="2"/>
              <a:buChar char="ü"/>
            </a:pPr>
            <a:r>
              <a:rPr lang="ar-EG" sz="1600" dirty="0">
                <a:latin typeface="Alexandria" charset="0"/>
                <a:cs typeface="Alexandria" charset="0"/>
              </a:rPr>
              <a:t>أن يكون المعنى المقتبس مطابقًا لما قصده صاحب النص الأصلي.</a:t>
            </a:r>
          </a:p>
          <a:p>
            <a:pPr marL="285750" indent="-285750" algn="just" rtl="1">
              <a:lnSpc>
                <a:spcPct val="150000"/>
              </a:lnSpc>
              <a:buFont typeface="Wingdings" panose="05000000000000000000" pitchFamily="2" charset="2"/>
              <a:buChar char="ü"/>
            </a:pPr>
            <a:r>
              <a:rPr lang="ar-EG" sz="1600" dirty="0">
                <a:latin typeface="Alexandria" charset="0"/>
                <a:cs typeface="Alexandria" charset="0"/>
              </a:rPr>
              <a:t>الإشارة إلى مصدر الاقتباس وتوثيقه توثيقاً علمياً صحيحاً.</a:t>
            </a:r>
            <a:endParaRPr lang="ar-EG" dirty="0">
              <a:latin typeface="Alexandria" charset="0"/>
              <a:cs typeface="Alexandria" charset="0"/>
            </a:endParaRPr>
          </a:p>
        </p:txBody>
      </p:sp>
    </p:spTree>
    <p:extLst>
      <p:ext uri="{BB962C8B-B14F-4D97-AF65-F5344CB8AC3E}">
        <p14:creationId xmlns:p14="http://schemas.microsoft.com/office/powerpoint/2010/main" val="183333655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40D2D9-C5D4-C1C3-6C6E-CE2AC4FD2EA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AA8B900-D3A9-7520-E3FE-4C2AD8836783}"/>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8D37A9A4-50C9-9EFD-4B62-42E7339A47E0}"/>
              </a:ext>
            </a:extLst>
          </p:cNvPr>
          <p:cNvSpPr/>
          <p:nvPr/>
        </p:nvSpPr>
        <p:spPr>
          <a:xfrm>
            <a:off x="990947" y="7992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CA537F03-3141-C11B-A4FD-4D0D16A60365}"/>
              </a:ext>
            </a:extLst>
          </p:cNvPr>
          <p:cNvSpPr txBox="1"/>
          <p:nvPr/>
        </p:nvSpPr>
        <p:spPr>
          <a:xfrm>
            <a:off x="1072674" y="1073250"/>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r>
              <a:rPr lang="en-US" sz="2800" b="1" dirty="0">
                <a:solidFill>
                  <a:schemeClr val="bg1"/>
                </a:solidFill>
                <a:latin typeface="Alexandria" charset="0"/>
                <a:cs typeface="Alexandria" charset="0"/>
              </a:rPr>
              <a:t>3</a:t>
            </a:r>
          </a:p>
        </p:txBody>
      </p:sp>
      <p:pic>
        <p:nvPicPr>
          <p:cNvPr id="7" name="Graphic 21">
            <a:extLst>
              <a:ext uri="{FF2B5EF4-FFF2-40B4-BE49-F238E27FC236}">
                <a16:creationId xmlns:a16="http://schemas.microsoft.com/office/drawing/2014/main" id="{420FE95F-87C0-DC61-3066-5E18F0EFED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DC25F6BC-46A2-44E4-F26D-150F8790A0BE}"/>
              </a:ext>
            </a:extLst>
          </p:cNvPr>
          <p:cNvSpPr txBox="1"/>
          <p:nvPr/>
        </p:nvSpPr>
        <p:spPr>
          <a:xfrm>
            <a:off x="963039" y="2335778"/>
            <a:ext cx="10367868" cy="2953950"/>
          </a:xfrm>
          <a:prstGeom prst="rect">
            <a:avLst/>
          </a:prstGeom>
          <a:noFill/>
        </p:spPr>
        <p:txBody>
          <a:bodyPr wrap="square" rtlCol="0">
            <a:spAutoFit/>
          </a:bodyPr>
          <a:lstStyle/>
          <a:p>
            <a:pPr algn="just" rtl="1">
              <a:lnSpc>
                <a:spcPct val="150000"/>
              </a:lnSpc>
            </a:pPr>
            <a:r>
              <a:rPr lang="ar-EG" dirty="0">
                <a:latin typeface="Alexandria" charset="0"/>
                <a:cs typeface="Alexandria" charset="0"/>
              </a:rPr>
              <a:t>يخدم الاقتباس البحث ويحقق أهدافه، وبالتالي يجب على الباحث مراعاة عدة ضوابط لضمان فعاليته:</a:t>
            </a:r>
          </a:p>
          <a:p>
            <a:pPr algn="just" rtl="1">
              <a:lnSpc>
                <a:spcPct val="150000"/>
              </a:lnSpc>
            </a:pPr>
            <a:endParaRPr lang="ar-EG" dirty="0">
              <a:latin typeface="Alexandria" charset="0"/>
              <a:cs typeface="Alexandria" charset="0"/>
            </a:endParaRPr>
          </a:p>
          <a:p>
            <a:pPr marL="285750" indent="-285750" algn="just" rtl="1">
              <a:lnSpc>
                <a:spcPct val="150000"/>
              </a:lnSpc>
              <a:buFont typeface="Wingdings" panose="05000000000000000000" pitchFamily="2" charset="2"/>
              <a:buChar char="ü"/>
            </a:pPr>
            <a:r>
              <a:rPr lang="ar-EG" dirty="0">
                <a:latin typeface="Alexandria" charset="0"/>
                <a:cs typeface="Alexandria" charset="0"/>
              </a:rPr>
              <a:t>الأمانة العلمية والاختيار الدقيق للمصادر المقتبس منها، والتأكد من أن المؤلفين الذين يتم الاقتباس منهم موثوقون.</a:t>
            </a:r>
          </a:p>
          <a:p>
            <a:pPr marL="285750" indent="-285750" algn="just" rtl="1">
              <a:lnSpc>
                <a:spcPct val="150000"/>
              </a:lnSpc>
              <a:buFont typeface="Wingdings" panose="05000000000000000000" pitchFamily="2" charset="2"/>
              <a:buChar char="ü"/>
            </a:pPr>
            <a:r>
              <a:rPr lang="ar-EG" dirty="0">
                <a:latin typeface="Alexandria" charset="0"/>
                <a:cs typeface="Alexandria" charset="0"/>
              </a:rPr>
              <a:t>الاقتباس مباشرة من المصادر الأصلية، وإذا تعذر ذلك، يجب الإشارة إلى المؤلف الأصلي من خلال المرجع الوسيط.</a:t>
            </a:r>
          </a:p>
          <a:p>
            <a:pPr marL="285750" indent="-285750" algn="just" rtl="1">
              <a:lnSpc>
                <a:spcPct val="150000"/>
              </a:lnSpc>
              <a:buFont typeface="Wingdings" panose="05000000000000000000" pitchFamily="2" charset="2"/>
              <a:buChar char="ü"/>
            </a:pPr>
            <a:r>
              <a:rPr lang="ar-EG" dirty="0">
                <a:latin typeface="Alexandria" charset="0"/>
                <a:cs typeface="Alexandria" charset="0"/>
              </a:rPr>
              <a:t>تكامل المادة المقتبسة مع سياق الفكرة في البحث، بحيث لا يحدث تنافر بينهما.</a:t>
            </a:r>
            <a:endParaRPr lang="ar-EG" dirty="0">
              <a:solidFill>
                <a:schemeClr val="tx1"/>
              </a:solidFill>
              <a:latin typeface="Alexandria" charset="0"/>
              <a:cs typeface="Alexandria" charset="0"/>
            </a:endParaRPr>
          </a:p>
        </p:txBody>
      </p:sp>
      <p:sp>
        <p:nvSpPr>
          <p:cNvPr id="2" name="TextBox 1">
            <a:extLst>
              <a:ext uri="{FF2B5EF4-FFF2-40B4-BE49-F238E27FC236}">
                <a16:creationId xmlns:a16="http://schemas.microsoft.com/office/drawing/2014/main" id="{65B2334B-63DE-43B9-EB0F-16B9AC5D6A93}"/>
              </a:ext>
            </a:extLst>
          </p:cNvPr>
          <p:cNvSpPr txBox="1"/>
          <p:nvPr/>
        </p:nvSpPr>
        <p:spPr>
          <a:xfrm>
            <a:off x="3054485" y="1001949"/>
            <a:ext cx="5729591" cy="461665"/>
          </a:xfrm>
          <a:prstGeom prst="rect">
            <a:avLst/>
          </a:prstGeom>
          <a:noFill/>
        </p:spPr>
        <p:txBody>
          <a:bodyPr wrap="square" rtlCol="0">
            <a:spAutoFit/>
          </a:bodyPr>
          <a:lstStyle/>
          <a:p>
            <a:pPr algn="ctr" rtl="1"/>
            <a:r>
              <a:rPr lang="ar-EG" sz="2400" dirty="0">
                <a:solidFill>
                  <a:srgbClr val="00B0F0"/>
                </a:solidFill>
                <a:latin typeface="Alexandria" pitchFamily="2" charset="-78"/>
                <a:cs typeface="Alexandria" pitchFamily="2" charset="-78"/>
              </a:rPr>
              <a:t>ضوابط الاقتباس</a:t>
            </a:r>
            <a:endParaRPr lang="en-US" sz="2400"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316674322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0F504E-C947-B9CC-3F9F-60581865D24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FA54055-85ED-DF24-4061-33874CD2C580}"/>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3F134741-5681-98C1-0A90-FB11739C8982}"/>
              </a:ext>
            </a:extLst>
          </p:cNvPr>
          <p:cNvSpPr/>
          <p:nvPr/>
        </p:nvSpPr>
        <p:spPr>
          <a:xfrm>
            <a:off x="990947" y="7992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6B44C2F5-040C-8B95-20AD-60E8BFFD33BA}"/>
              </a:ext>
            </a:extLst>
          </p:cNvPr>
          <p:cNvSpPr txBox="1"/>
          <p:nvPr/>
        </p:nvSpPr>
        <p:spPr>
          <a:xfrm>
            <a:off x="1072674" y="1073250"/>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r>
              <a:rPr lang="en-US" sz="2800" b="1" dirty="0">
                <a:solidFill>
                  <a:schemeClr val="bg1"/>
                </a:solidFill>
                <a:latin typeface="Alexandria" charset="0"/>
                <a:cs typeface="Alexandria" charset="0"/>
              </a:rPr>
              <a:t>3</a:t>
            </a:r>
          </a:p>
        </p:txBody>
      </p:sp>
      <p:pic>
        <p:nvPicPr>
          <p:cNvPr id="7" name="Graphic 21">
            <a:extLst>
              <a:ext uri="{FF2B5EF4-FFF2-40B4-BE49-F238E27FC236}">
                <a16:creationId xmlns:a16="http://schemas.microsoft.com/office/drawing/2014/main" id="{7291714D-001C-9F44-99FD-6F2DD039C6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C94A803-835A-E609-CDCB-1BC9C03BDC70}"/>
              </a:ext>
            </a:extLst>
          </p:cNvPr>
          <p:cNvSpPr txBox="1"/>
          <p:nvPr/>
        </p:nvSpPr>
        <p:spPr>
          <a:xfrm>
            <a:off x="963039" y="2034220"/>
            <a:ext cx="10367868" cy="4200445"/>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dirty="0">
                <a:latin typeface="Alexandria" charset="0"/>
                <a:cs typeface="Alexandria" charset="0"/>
              </a:rPr>
              <a:t>الحفاظ على الشخصية البحثية للباحث وعدم طغيان الاقتباسات على أفكاره الخاصة.</a:t>
            </a:r>
          </a:p>
          <a:p>
            <a:pPr marL="285750" indent="-285750" algn="just" rtl="1">
              <a:lnSpc>
                <a:spcPct val="150000"/>
              </a:lnSpc>
              <a:buFont typeface="Wingdings" panose="05000000000000000000" pitchFamily="2" charset="2"/>
              <a:buChar char="ü"/>
            </a:pPr>
            <a:endParaRPr lang="ar-EG" dirty="0">
              <a:latin typeface="Alexandria" charset="0"/>
              <a:cs typeface="Alexandria" charset="0"/>
            </a:endParaRPr>
          </a:p>
          <a:p>
            <a:pPr marL="285750" indent="-285750" algn="just" rtl="1">
              <a:lnSpc>
                <a:spcPct val="150000"/>
              </a:lnSpc>
              <a:buFont typeface="Wingdings" panose="05000000000000000000" pitchFamily="2" charset="2"/>
              <a:buChar char="ü"/>
            </a:pPr>
            <a:r>
              <a:rPr lang="ar-EG" dirty="0">
                <a:latin typeface="Alexandria" charset="0"/>
                <a:cs typeface="Alexandria" charset="0"/>
              </a:rPr>
              <a:t>إيراد المادة المقتبسة بلغة أجنبية في هامش البحث في حال كان البحث مكتوباً باللغة العربية، إلا إذا كانت هناك ضرورة لإدراج النص الأصلي في المتن.</a:t>
            </a:r>
          </a:p>
          <a:p>
            <a:pPr marL="285750" indent="-285750" algn="just" rtl="1">
              <a:lnSpc>
                <a:spcPct val="150000"/>
              </a:lnSpc>
              <a:buFont typeface="Wingdings" panose="05000000000000000000" pitchFamily="2" charset="2"/>
              <a:buChar char="ü"/>
            </a:pPr>
            <a:endParaRPr lang="ar-EG" dirty="0">
              <a:latin typeface="Alexandria" charset="0"/>
              <a:cs typeface="Alexandria" charset="0"/>
            </a:endParaRPr>
          </a:p>
          <a:p>
            <a:pPr marL="285750" indent="-285750" algn="just" rtl="1">
              <a:lnSpc>
                <a:spcPct val="150000"/>
              </a:lnSpc>
              <a:buFont typeface="Wingdings" panose="05000000000000000000" pitchFamily="2" charset="2"/>
              <a:buChar char="ü"/>
            </a:pPr>
            <a:r>
              <a:rPr lang="ar-EG" dirty="0">
                <a:latin typeface="Alexandria" charset="0"/>
                <a:cs typeface="Alexandria" charset="0"/>
              </a:rPr>
              <a:t>يجب أن يكون الاقتباس منطقياً ومناسباً لتأكيد الفكرة الرئيسية في البحث. </a:t>
            </a:r>
          </a:p>
          <a:p>
            <a:pPr marL="285750" indent="-285750" algn="just" rtl="1">
              <a:lnSpc>
                <a:spcPct val="150000"/>
              </a:lnSpc>
              <a:buFont typeface="Wingdings" panose="05000000000000000000" pitchFamily="2" charset="2"/>
              <a:buChar char="ü"/>
            </a:pPr>
            <a:endParaRPr lang="ar-EG" dirty="0">
              <a:latin typeface="Alexandria" charset="0"/>
              <a:cs typeface="Alexandria" charset="0"/>
            </a:endParaRPr>
          </a:p>
          <a:p>
            <a:pPr marL="285750" indent="-285750" algn="just" rtl="1">
              <a:lnSpc>
                <a:spcPct val="150000"/>
              </a:lnSpc>
              <a:buFont typeface="Wingdings" panose="05000000000000000000" pitchFamily="2" charset="2"/>
              <a:buChar char="ü"/>
            </a:pPr>
            <a:r>
              <a:rPr lang="ar-EG" dirty="0">
                <a:latin typeface="Alexandria" charset="0"/>
                <a:cs typeface="Alexandria" charset="0"/>
              </a:rPr>
              <a:t>إذا كان الاقتباس يتعدى الأسطر المعدودة، يتم وضعه بشكل مميز عن المتن (بحجم خط أصغر، مع مسافة حوله).</a:t>
            </a:r>
          </a:p>
          <a:p>
            <a:pPr algn="just" rtl="1">
              <a:lnSpc>
                <a:spcPct val="150000"/>
              </a:lnSpc>
            </a:pPr>
            <a:endParaRPr lang="ar-EG" dirty="0">
              <a:latin typeface="Alexandria" charset="0"/>
              <a:cs typeface="Alexandria" charset="0"/>
            </a:endParaRPr>
          </a:p>
        </p:txBody>
      </p:sp>
      <p:sp>
        <p:nvSpPr>
          <p:cNvPr id="2" name="TextBox 1">
            <a:extLst>
              <a:ext uri="{FF2B5EF4-FFF2-40B4-BE49-F238E27FC236}">
                <a16:creationId xmlns:a16="http://schemas.microsoft.com/office/drawing/2014/main" id="{678DB001-993F-D579-CDD0-D5C92D50A387}"/>
              </a:ext>
            </a:extLst>
          </p:cNvPr>
          <p:cNvSpPr txBox="1"/>
          <p:nvPr/>
        </p:nvSpPr>
        <p:spPr>
          <a:xfrm>
            <a:off x="3054485" y="1001949"/>
            <a:ext cx="5729591" cy="461665"/>
          </a:xfrm>
          <a:prstGeom prst="rect">
            <a:avLst/>
          </a:prstGeom>
          <a:noFill/>
        </p:spPr>
        <p:txBody>
          <a:bodyPr wrap="square" rtlCol="0">
            <a:spAutoFit/>
          </a:bodyPr>
          <a:lstStyle/>
          <a:p>
            <a:pPr algn="ctr" rtl="1"/>
            <a:r>
              <a:rPr lang="ar-EG" sz="2400" dirty="0">
                <a:solidFill>
                  <a:srgbClr val="00B0F0"/>
                </a:solidFill>
                <a:latin typeface="Alexandria" pitchFamily="2" charset="-78"/>
                <a:cs typeface="Alexandria" pitchFamily="2" charset="-78"/>
              </a:rPr>
              <a:t>ضوابط الاقتباس</a:t>
            </a:r>
            <a:endParaRPr lang="en-US" sz="2400"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91294622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CF8438-F3B9-3D8D-5EBB-2DCFDA9C2FB0}"/>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4C937D2-7776-6FCF-D0A3-D6781A40292E}"/>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6538" b="16538"/>
          <a:stretch/>
        </p:blipFill>
        <p:spPr>
          <a:xfrm>
            <a:off x="2808" y="0"/>
            <a:ext cx="5547685" cy="5573488"/>
          </a:xfrm>
        </p:spPr>
      </p:pic>
      <p:sp>
        <p:nvSpPr>
          <p:cNvPr id="2" name="Right Triangle 1">
            <a:extLst>
              <a:ext uri="{FF2B5EF4-FFF2-40B4-BE49-F238E27FC236}">
                <a16:creationId xmlns:a16="http://schemas.microsoft.com/office/drawing/2014/main" id="{E97D637C-EDC2-D01D-EC96-1540E003E73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21B028E1-6544-9878-CA8A-BEA7AFDDFBD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BCBB9CA1-F2FA-F1B8-31E2-140FEBE47820}"/>
              </a:ext>
            </a:extLst>
          </p:cNvPr>
          <p:cNvSpPr txBox="1"/>
          <p:nvPr/>
        </p:nvSpPr>
        <p:spPr>
          <a:xfrm>
            <a:off x="2837987" y="1284572"/>
            <a:ext cx="9647927" cy="583878"/>
          </a:xfrm>
          <a:prstGeom prst="rect">
            <a:avLst/>
          </a:prstGeom>
          <a:noFill/>
        </p:spPr>
        <p:txBody>
          <a:bodyPr wrap="square" rtlCol="0">
            <a:spAutoFit/>
          </a:bodyPr>
          <a:lstStyle/>
          <a:p>
            <a:pPr algn="ctr" rtl="1">
              <a:lnSpc>
                <a:spcPct val="150000"/>
              </a:lnSpc>
            </a:pPr>
            <a:r>
              <a:rPr lang="ar-EG" sz="2400" b="1" dirty="0">
                <a:solidFill>
                  <a:srgbClr val="00AEEF"/>
                </a:solidFill>
                <a:latin typeface="Alexandria" charset="0"/>
                <a:cs typeface="Alexandria" charset="0"/>
              </a:rPr>
              <a:t>التوثيق بالهامش</a:t>
            </a:r>
            <a:endParaRPr lang="ar-EG" dirty="0">
              <a:latin typeface="Alexandria" charset="0"/>
              <a:cs typeface="Alexandria" charset="0"/>
            </a:endParaRPr>
          </a:p>
        </p:txBody>
      </p:sp>
      <p:sp>
        <p:nvSpPr>
          <p:cNvPr id="32" name="Rectangle 31">
            <a:extLst>
              <a:ext uri="{FF2B5EF4-FFF2-40B4-BE49-F238E27FC236}">
                <a16:creationId xmlns:a16="http://schemas.microsoft.com/office/drawing/2014/main" id="{C5234CB2-E5A3-84D8-5FE1-031A1471E298}"/>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28A4F3E3-B402-A0B5-CF89-F200D3FD5816}"/>
              </a:ext>
            </a:extLst>
          </p:cNvPr>
          <p:cNvSpPr txBox="1"/>
          <p:nvPr/>
        </p:nvSpPr>
        <p:spPr>
          <a:xfrm>
            <a:off x="3437433" y="1329617"/>
            <a:ext cx="1091009"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E41775D8-64EE-48C2-7656-A4E63FBD4CB6}"/>
              </a:ext>
            </a:extLst>
          </p:cNvPr>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DA705953-D7D0-9BE0-62C1-FB0EC5AA45D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D70BD1E7-2E03-005A-B6C7-5B9450A1D62B}"/>
              </a:ext>
            </a:extLst>
          </p:cNvPr>
          <p:cNvSpPr txBox="1"/>
          <p:nvPr/>
        </p:nvSpPr>
        <p:spPr>
          <a:xfrm>
            <a:off x="2723745" y="3080552"/>
            <a:ext cx="9234791" cy="3415615"/>
          </a:xfrm>
          <a:prstGeom prst="rect">
            <a:avLst/>
          </a:prstGeom>
          <a:noFill/>
        </p:spPr>
        <p:txBody>
          <a:bodyPr wrap="square" rtlCol="0">
            <a:spAutoFit/>
          </a:bodyPr>
          <a:lstStyle/>
          <a:p>
            <a:pPr algn="just" rtl="1">
              <a:lnSpc>
                <a:spcPct val="150000"/>
              </a:lnSpc>
            </a:pPr>
            <a:r>
              <a:rPr lang="ar-EG" sz="1600" dirty="0">
                <a:latin typeface="Alexandria" charset="0"/>
                <a:cs typeface="Alexandria" charset="0"/>
              </a:rPr>
              <a:t>استكمالاً لما استشهد به الباحث من أفكار وآراء الآخرين، ومن أجل تحقيق الأمانة العلمية، يجب على الباحث أن ينسب هذه الأفكار والآراء إلى أصحابها، وهو ما يُعرف بتوثيق مصادر المعلومات وإدراجها في الهوامش.</a:t>
            </a:r>
          </a:p>
          <a:p>
            <a:pPr algn="just" rtl="1">
              <a:lnSpc>
                <a:spcPct val="150000"/>
              </a:lnSpc>
            </a:pPr>
            <a:endParaRPr lang="ar-EG" sz="1600" dirty="0">
              <a:latin typeface="Alexandria" charset="0"/>
              <a:cs typeface="Alexandria" charset="0"/>
            </a:endParaRPr>
          </a:p>
          <a:p>
            <a:pPr algn="just" rtl="1">
              <a:lnSpc>
                <a:spcPct val="150000"/>
              </a:lnSpc>
            </a:pPr>
            <a:r>
              <a:rPr lang="ar-EG" sz="1600" dirty="0">
                <a:latin typeface="Alexandria" charset="0"/>
                <a:cs typeface="Alexandria" charset="0"/>
              </a:rPr>
              <a:t>الهامش هو الجزء الموجود في أسفل الصفحة، مفصولاً عن المتن بخط أفقي، ويُستخدم لشرح أو توضيح فكرة واردة في المتن، أو لتوثيق المصدر الذي تم الاقتباس منه، أو للإحالة إلى جزء آخر من البحث.</a:t>
            </a:r>
          </a:p>
          <a:p>
            <a:pPr algn="just" rtl="1">
              <a:lnSpc>
                <a:spcPct val="150000"/>
              </a:lnSpc>
            </a:pPr>
            <a:endParaRPr lang="ar-EG" sz="1600" dirty="0">
              <a:latin typeface="Alexandria" charset="0"/>
              <a:cs typeface="Alexandria" charset="0"/>
            </a:endParaRPr>
          </a:p>
          <a:p>
            <a:pPr algn="just" rtl="1">
              <a:lnSpc>
                <a:spcPct val="150000"/>
              </a:lnSpc>
            </a:pPr>
            <a:endParaRPr lang="ar-EG" dirty="0">
              <a:latin typeface="Alexandria" charset="0"/>
              <a:cs typeface="Alexandria" charset="0"/>
            </a:endParaRPr>
          </a:p>
        </p:txBody>
      </p:sp>
    </p:spTree>
    <p:extLst>
      <p:ext uri="{BB962C8B-B14F-4D97-AF65-F5344CB8AC3E}">
        <p14:creationId xmlns:p14="http://schemas.microsoft.com/office/powerpoint/2010/main" val="341320696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1CBB46-CA5D-0A15-D589-2E1526292A76}"/>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33415CC5-CA0B-F334-A6AC-A473428CAF25}"/>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6538" b="16538"/>
          <a:stretch/>
        </p:blipFill>
        <p:spPr>
          <a:xfrm>
            <a:off x="2808" y="0"/>
            <a:ext cx="5547685" cy="5573488"/>
          </a:xfrm>
        </p:spPr>
      </p:pic>
      <p:sp>
        <p:nvSpPr>
          <p:cNvPr id="2" name="Right Triangle 1">
            <a:extLst>
              <a:ext uri="{FF2B5EF4-FFF2-40B4-BE49-F238E27FC236}">
                <a16:creationId xmlns:a16="http://schemas.microsoft.com/office/drawing/2014/main" id="{178F1DB2-E0E4-8475-74CE-D74ACEFE8EF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6B5BBCED-FC6A-BE48-F8DE-E9C4D68954F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0954B16-346C-32C8-A339-499D9894A113}"/>
              </a:ext>
            </a:extLst>
          </p:cNvPr>
          <p:cNvSpPr txBox="1"/>
          <p:nvPr/>
        </p:nvSpPr>
        <p:spPr>
          <a:xfrm>
            <a:off x="2837987" y="1284572"/>
            <a:ext cx="9647927" cy="583878"/>
          </a:xfrm>
          <a:prstGeom prst="rect">
            <a:avLst/>
          </a:prstGeom>
          <a:noFill/>
        </p:spPr>
        <p:txBody>
          <a:bodyPr wrap="square" rtlCol="0">
            <a:spAutoFit/>
          </a:bodyPr>
          <a:lstStyle/>
          <a:p>
            <a:pPr algn="ctr" rtl="1">
              <a:lnSpc>
                <a:spcPct val="150000"/>
              </a:lnSpc>
            </a:pPr>
            <a:r>
              <a:rPr lang="ar-EG" sz="2400" b="1" dirty="0">
                <a:solidFill>
                  <a:srgbClr val="00AEEF"/>
                </a:solidFill>
                <a:latin typeface="Alexandria" charset="0"/>
                <a:cs typeface="Alexandria" charset="0"/>
              </a:rPr>
              <a:t>أنواع الهوامش</a:t>
            </a:r>
            <a:endParaRPr lang="ar-EG" dirty="0">
              <a:latin typeface="Alexandria" charset="0"/>
              <a:cs typeface="Alexandria" charset="0"/>
            </a:endParaRPr>
          </a:p>
        </p:txBody>
      </p:sp>
      <p:sp>
        <p:nvSpPr>
          <p:cNvPr id="32" name="Rectangle 31">
            <a:extLst>
              <a:ext uri="{FF2B5EF4-FFF2-40B4-BE49-F238E27FC236}">
                <a16:creationId xmlns:a16="http://schemas.microsoft.com/office/drawing/2014/main" id="{5A877F26-02D9-8CE3-28E4-6C4AA02980CE}"/>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C276D626-9B69-93EE-9D1E-6D687F3870E6}"/>
              </a:ext>
            </a:extLst>
          </p:cNvPr>
          <p:cNvSpPr txBox="1"/>
          <p:nvPr/>
        </p:nvSpPr>
        <p:spPr>
          <a:xfrm>
            <a:off x="3437433" y="1329617"/>
            <a:ext cx="1091009"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31FD2002-16D0-5709-F1AA-A408376E4B18}"/>
              </a:ext>
            </a:extLst>
          </p:cNvPr>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D19BDFE7-A47F-1553-B753-9D706D9F7AE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74062688-1618-72C4-81DA-A908D0F85F51}"/>
              </a:ext>
            </a:extLst>
          </p:cNvPr>
          <p:cNvSpPr txBox="1"/>
          <p:nvPr/>
        </p:nvSpPr>
        <p:spPr>
          <a:xfrm>
            <a:off x="2869661" y="3129189"/>
            <a:ext cx="9088876" cy="2994922"/>
          </a:xfrm>
          <a:prstGeom prst="rect">
            <a:avLst/>
          </a:prstGeom>
          <a:noFill/>
        </p:spPr>
        <p:txBody>
          <a:bodyPr wrap="square" rtlCol="0">
            <a:spAutoFit/>
          </a:bodyPr>
          <a:lstStyle/>
          <a:p>
            <a:pPr algn="just" rtl="1">
              <a:lnSpc>
                <a:spcPct val="150000"/>
              </a:lnSpc>
            </a:pPr>
            <a:r>
              <a:rPr lang="ar-EG" dirty="0">
                <a:solidFill>
                  <a:srgbClr val="00AEEF"/>
                </a:solidFill>
                <a:latin typeface="Alexandria" charset="0"/>
                <a:cs typeface="Alexandria" charset="0"/>
              </a:rPr>
              <a:t>هامش الشرح والتفسير: </a:t>
            </a:r>
            <a:r>
              <a:rPr lang="ar-EG" dirty="0">
                <a:latin typeface="Alexandria" charset="0"/>
                <a:cs typeface="Alexandria" charset="0"/>
              </a:rPr>
              <a:t>يُستخدم هذا النوع من الهوامش لتوضيح فكرة أو مسألة فرعية ترتبط بموضوع البحث، مثل شرح مصطلح قانوني أو ذكر شخصية علمية أو حادثة تاريخية.</a:t>
            </a:r>
          </a:p>
          <a:p>
            <a:pPr algn="just" rtl="1">
              <a:lnSpc>
                <a:spcPct val="150000"/>
              </a:lnSpc>
            </a:pPr>
            <a:endParaRPr lang="ar-EG" dirty="0">
              <a:latin typeface="Alexandria" charset="0"/>
              <a:cs typeface="Alexandria" charset="0"/>
            </a:endParaRPr>
          </a:p>
          <a:p>
            <a:pPr algn="just" rtl="1">
              <a:lnSpc>
                <a:spcPct val="150000"/>
              </a:lnSpc>
            </a:pPr>
            <a:r>
              <a:rPr lang="ar-EG" dirty="0">
                <a:solidFill>
                  <a:srgbClr val="00AEEF"/>
                </a:solidFill>
                <a:latin typeface="Alexandria" charset="0"/>
                <a:cs typeface="Alexandria" charset="0"/>
              </a:rPr>
              <a:t>هامش الإحالة: </a:t>
            </a:r>
          </a:p>
          <a:p>
            <a:pPr algn="just" rtl="1">
              <a:lnSpc>
                <a:spcPct val="150000"/>
              </a:lnSpc>
            </a:pPr>
            <a:r>
              <a:rPr lang="ar-EG" dirty="0">
                <a:solidFill>
                  <a:srgbClr val="00AEEF"/>
                </a:solidFill>
                <a:latin typeface="Alexandria" charset="0"/>
                <a:cs typeface="Alexandria" charset="0"/>
              </a:rPr>
              <a:t>الإحالة الداخلية: </a:t>
            </a:r>
            <a:r>
              <a:rPr lang="ar-EG" dirty="0">
                <a:latin typeface="Alexandria" charset="0"/>
                <a:cs typeface="Alexandria" charset="0"/>
              </a:rPr>
              <a:t>تشير إلى فقرات في نفس البحث التي تم ذكرها سابقاً أو سيتم ذكرها لاحقاً.</a:t>
            </a:r>
          </a:p>
          <a:p>
            <a:pPr algn="just" rtl="1">
              <a:lnSpc>
                <a:spcPct val="150000"/>
              </a:lnSpc>
            </a:pPr>
            <a:r>
              <a:rPr lang="ar-EG" dirty="0">
                <a:solidFill>
                  <a:srgbClr val="00AEEF"/>
                </a:solidFill>
                <a:latin typeface="Alexandria" charset="0"/>
                <a:cs typeface="Alexandria" charset="0"/>
              </a:rPr>
              <a:t>الإحالة الخارجية: </a:t>
            </a:r>
            <a:r>
              <a:rPr lang="ar-EG" dirty="0">
                <a:latin typeface="Alexandria" charset="0"/>
                <a:cs typeface="Alexandria" charset="0"/>
              </a:rPr>
              <a:t>تستخدم لتوثيق المراجع المختلفة أو للرجوع إلى ملاحق البحث.</a:t>
            </a:r>
          </a:p>
          <a:p>
            <a:pPr algn="just" rtl="1">
              <a:lnSpc>
                <a:spcPct val="150000"/>
              </a:lnSpc>
            </a:pPr>
            <a:endParaRPr lang="ar-EG" sz="2000" dirty="0">
              <a:latin typeface="Alexandria" charset="0"/>
              <a:cs typeface="Alexandria" charset="0"/>
            </a:endParaRPr>
          </a:p>
        </p:txBody>
      </p:sp>
    </p:spTree>
    <p:extLst>
      <p:ext uri="{BB962C8B-B14F-4D97-AF65-F5344CB8AC3E}">
        <p14:creationId xmlns:p14="http://schemas.microsoft.com/office/powerpoint/2010/main" val="42662396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63E736-783D-0E8C-5C05-4D6B8D1BB50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B06F68C-D3C8-20F1-01A1-03BBC69422C5}"/>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FBA0C4D3-E49C-3B3B-820C-555130CED204}"/>
              </a:ext>
            </a:extLst>
          </p:cNvPr>
          <p:cNvSpPr/>
          <p:nvPr/>
        </p:nvSpPr>
        <p:spPr>
          <a:xfrm>
            <a:off x="990947" y="7992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E549F0A0-5F02-3016-4F22-9A384C711EF2}"/>
              </a:ext>
            </a:extLst>
          </p:cNvPr>
          <p:cNvSpPr txBox="1"/>
          <p:nvPr/>
        </p:nvSpPr>
        <p:spPr>
          <a:xfrm>
            <a:off x="1072674" y="1073250"/>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r>
              <a:rPr lang="en-US" sz="2800" b="1" dirty="0">
                <a:solidFill>
                  <a:schemeClr val="bg1"/>
                </a:solidFill>
                <a:latin typeface="Alexandria" charset="0"/>
                <a:cs typeface="Alexandria" charset="0"/>
              </a:rPr>
              <a:t>3</a:t>
            </a:r>
          </a:p>
        </p:txBody>
      </p:sp>
      <p:pic>
        <p:nvPicPr>
          <p:cNvPr id="7" name="Graphic 21">
            <a:extLst>
              <a:ext uri="{FF2B5EF4-FFF2-40B4-BE49-F238E27FC236}">
                <a16:creationId xmlns:a16="http://schemas.microsoft.com/office/drawing/2014/main" id="{45C5536B-0041-9119-67C4-8BAF65B805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46081CB1-0A9D-0E9F-6E86-9045CF55BE2F}"/>
              </a:ext>
            </a:extLst>
          </p:cNvPr>
          <p:cNvSpPr txBox="1"/>
          <p:nvPr/>
        </p:nvSpPr>
        <p:spPr>
          <a:xfrm>
            <a:off x="963039" y="2034220"/>
            <a:ext cx="10367868" cy="3784947"/>
          </a:xfrm>
          <a:prstGeom prst="rect">
            <a:avLst/>
          </a:prstGeom>
          <a:noFill/>
        </p:spPr>
        <p:txBody>
          <a:bodyPr wrap="square" rtlCol="0">
            <a:spAutoFit/>
          </a:bodyPr>
          <a:lstStyle/>
          <a:p>
            <a:pPr algn="just" rtl="1">
              <a:lnSpc>
                <a:spcPct val="150000"/>
              </a:lnSpc>
            </a:pPr>
            <a:r>
              <a:rPr lang="ar-EG" dirty="0">
                <a:latin typeface="Alexandria" charset="0"/>
                <a:cs typeface="Alexandria" charset="0"/>
              </a:rPr>
              <a:t>يتبع الباحث نظاماً موحداً لتوثيق المراجع في الهوامش، حيث تشمل الإشارة إلى اسم المؤلف، عنوان الكتاب أو المقال، تاريخ النشر، ورقم الصفحة المستشهد بها. </a:t>
            </a:r>
          </a:p>
          <a:p>
            <a:pPr algn="just" rtl="1">
              <a:lnSpc>
                <a:spcPct val="150000"/>
              </a:lnSpc>
            </a:pPr>
            <a:endParaRPr lang="ar-EG" dirty="0">
              <a:latin typeface="Alexandria" charset="0"/>
              <a:cs typeface="Alexandria" charset="0"/>
            </a:endParaRPr>
          </a:p>
          <a:p>
            <a:pPr algn="just" rtl="1">
              <a:lnSpc>
                <a:spcPct val="150000"/>
              </a:lnSpc>
            </a:pPr>
            <a:r>
              <a:rPr lang="ar-EG" dirty="0">
                <a:latin typeface="Alexandria" charset="0"/>
                <a:cs typeface="Alexandria" charset="0"/>
              </a:rPr>
              <a:t>يجب على الباحث أن يتبع نفس طريقة التوثيق طوال البحث.</a:t>
            </a:r>
          </a:p>
          <a:p>
            <a:pPr algn="just" rtl="1">
              <a:lnSpc>
                <a:spcPct val="150000"/>
              </a:lnSpc>
            </a:pPr>
            <a:endParaRPr lang="ar-EG" dirty="0">
              <a:latin typeface="Alexandria" charset="0"/>
              <a:cs typeface="Alexandria" charset="0"/>
            </a:endParaRPr>
          </a:p>
          <a:p>
            <a:pPr algn="just" rtl="1">
              <a:lnSpc>
                <a:spcPct val="150000"/>
              </a:lnSpc>
            </a:pPr>
            <a:r>
              <a:rPr lang="ar-EG" dirty="0">
                <a:latin typeface="Alexandria" charset="0"/>
                <a:cs typeface="Alexandria" charset="0"/>
              </a:rPr>
              <a:t>يمكن توثيق المراجع إما في المتن أو في الهوامش. </a:t>
            </a:r>
          </a:p>
          <a:p>
            <a:pPr algn="just" rtl="1">
              <a:lnSpc>
                <a:spcPct val="150000"/>
              </a:lnSpc>
            </a:pPr>
            <a:endParaRPr lang="ar-EG" dirty="0">
              <a:latin typeface="Alexandria" charset="0"/>
              <a:cs typeface="Alexandria" charset="0"/>
            </a:endParaRPr>
          </a:p>
          <a:p>
            <a:pPr algn="just" rtl="1">
              <a:lnSpc>
                <a:spcPct val="150000"/>
              </a:lnSpc>
            </a:pPr>
            <a:r>
              <a:rPr lang="ar-EG" dirty="0">
                <a:latin typeface="Alexandria" charset="0"/>
                <a:cs typeface="Alexandria" charset="0"/>
              </a:rPr>
              <a:t>في حالة التوثيق في المتن، يُستخدم نظام (المؤلف،التاريخ)، بينما في التوثيق في الهوامش، يتم ذكر المراجع بشكل مفصل في أسفل الصفحة.</a:t>
            </a:r>
          </a:p>
        </p:txBody>
      </p:sp>
      <p:sp>
        <p:nvSpPr>
          <p:cNvPr id="2" name="TextBox 1">
            <a:extLst>
              <a:ext uri="{FF2B5EF4-FFF2-40B4-BE49-F238E27FC236}">
                <a16:creationId xmlns:a16="http://schemas.microsoft.com/office/drawing/2014/main" id="{26B92257-5ED0-4967-483E-A2C82675882F}"/>
              </a:ext>
            </a:extLst>
          </p:cNvPr>
          <p:cNvSpPr txBox="1"/>
          <p:nvPr/>
        </p:nvSpPr>
        <p:spPr>
          <a:xfrm>
            <a:off x="3054485" y="1001949"/>
            <a:ext cx="5729591" cy="461665"/>
          </a:xfrm>
          <a:prstGeom prst="rect">
            <a:avLst/>
          </a:prstGeom>
          <a:noFill/>
        </p:spPr>
        <p:txBody>
          <a:bodyPr wrap="square" rtlCol="0">
            <a:spAutoFit/>
          </a:bodyPr>
          <a:lstStyle/>
          <a:p>
            <a:pPr algn="ctr" rtl="1"/>
            <a:r>
              <a:rPr lang="ar-EG" sz="2400" dirty="0">
                <a:solidFill>
                  <a:srgbClr val="00B0F0"/>
                </a:solidFill>
                <a:latin typeface="Alexandria" pitchFamily="2" charset="-78"/>
                <a:cs typeface="Alexandria" pitchFamily="2" charset="-78"/>
              </a:rPr>
              <a:t>كيفية توثيق المراجع في الهوامش</a:t>
            </a:r>
            <a:endParaRPr lang="en-US" sz="2400"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53557388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F5C82D-DFB4-8C47-E46C-4D2859F3F47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3C6A725-AF8C-AEB9-D24C-15BD4D380F36}"/>
              </a:ext>
            </a:extLst>
          </p:cNvPr>
          <p:cNvSpPr/>
          <p:nvPr/>
        </p:nvSpPr>
        <p:spPr>
          <a:xfrm>
            <a:off x="661732" y="15960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D13955B1-BE76-F5EC-3100-4854D873F4C6}"/>
              </a:ext>
            </a:extLst>
          </p:cNvPr>
          <p:cNvSpPr/>
          <p:nvPr/>
        </p:nvSpPr>
        <p:spPr>
          <a:xfrm>
            <a:off x="990947" y="7992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5AF660F5-26C3-2C96-FF38-93B33019AEDE}"/>
              </a:ext>
            </a:extLst>
          </p:cNvPr>
          <p:cNvSpPr txBox="1"/>
          <p:nvPr/>
        </p:nvSpPr>
        <p:spPr>
          <a:xfrm>
            <a:off x="1072674" y="1073250"/>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r>
              <a:rPr lang="en-US" sz="2800" b="1" dirty="0">
                <a:solidFill>
                  <a:schemeClr val="bg1"/>
                </a:solidFill>
                <a:latin typeface="Alexandria" charset="0"/>
                <a:cs typeface="Alexandria" charset="0"/>
              </a:rPr>
              <a:t>3</a:t>
            </a:r>
          </a:p>
        </p:txBody>
      </p:sp>
      <p:pic>
        <p:nvPicPr>
          <p:cNvPr id="7" name="Graphic 21">
            <a:extLst>
              <a:ext uri="{FF2B5EF4-FFF2-40B4-BE49-F238E27FC236}">
                <a16:creationId xmlns:a16="http://schemas.microsoft.com/office/drawing/2014/main" id="{1240BC1C-6F0A-50A6-D911-AE4135616A4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B623F306-35F1-E109-8027-9B30FE5860EA}"/>
              </a:ext>
            </a:extLst>
          </p:cNvPr>
          <p:cNvSpPr txBox="1"/>
          <p:nvPr/>
        </p:nvSpPr>
        <p:spPr>
          <a:xfrm>
            <a:off x="875490" y="2121768"/>
            <a:ext cx="10367868" cy="3415615"/>
          </a:xfrm>
          <a:prstGeom prst="rect">
            <a:avLst/>
          </a:prstGeom>
          <a:noFill/>
        </p:spPr>
        <p:txBody>
          <a:bodyPr wrap="square" rtlCol="0">
            <a:spAutoFit/>
          </a:bodyPr>
          <a:lstStyle/>
          <a:p>
            <a:pPr algn="just" rtl="1">
              <a:lnSpc>
                <a:spcPct val="150000"/>
              </a:lnSpc>
            </a:pPr>
            <a:r>
              <a:rPr lang="ar-EG" sz="1600" dirty="0">
                <a:latin typeface="Alexandria" charset="0"/>
                <a:cs typeface="Alexandria" charset="0"/>
              </a:rPr>
              <a:t>عند ذكر الكتاب لأول مرة، يجب توثيق جميع البيانات المتعلقة بالكتاب مثل اسم المؤلف، العنوان، الطبعة، دار النشر، تاريخ النشر، ورقم الصفحة.</a:t>
            </a:r>
          </a:p>
          <a:p>
            <a:pPr algn="just" rtl="1">
              <a:lnSpc>
                <a:spcPct val="150000"/>
              </a:lnSpc>
            </a:pPr>
            <a:endParaRPr lang="ar-EG" sz="1600" dirty="0">
              <a:latin typeface="Alexandria" charset="0"/>
              <a:cs typeface="Alexandria" charset="0"/>
            </a:endParaRPr>
          </a:p>
          <a:p>
            <a:pPr algn="just" rtl="1">
              <a:lnSpc>
                <a:spcPct val="150000"/>
              </a:lnSpc>
            </a:pPr>
            <a:r>
              <a:rPr lang="ar-EG" sz="1600" dirty="0">
                <a:latin typeface="Alexandria" charset="0"/>
                <a:cs typeface="Alexandria" charset="0"/>
              </a:rPr>
              <a:t>إذا تم ذكر الكتاب للمرة الثانية، يُمكن استخدام اختصار يشمل اسم المؤلف وعنوان الكتاب فقط، مع ذكر رقم الصفحة.</a:t>
            </a:r>
          </a:p>
          <a:p>
            <a:pPr algn="just" rtl="1">
              <a:lnSpc>
                <a:spcPct val="150000"/>
              </a:lnSpc>
            </a:pPr>
            <a:endParaRPr lang="ar-EG" sz="1600" dirty="0">
              <a:latin typeface="Alexandria" charset="0"/>
              <a:cs typeface="Alexandria" charset="0"/>
            </a:endParaRPr>
          </a:p>
          <a:p>
            <a:pPr algn="just" rtl="1">
              <a:lnSpc>
                <a:spcPct val="150000"/>
              </a:lnSpc>
            </a:pPr>
            <a:r>
              <a:rPr lang="ar-EG" sz="1600" dirty="0">
                <a:latin typeface="Alexandria" charset="0"/>
                <a:cs typeface="Alexandria" charset="0"/>
              </a:rPr>
              <a:t>إذا استخدم الباحث ذات المصدر في الهامش مرتين متتاليتين (يكتب اسم الباحث ، والمرجع سابق، ورقم الصفحة)</a:t>
            </a:r>
          </a:p>
          <a:p>
            <a:pPr algn="just" rtl="1">
              <a:lnSpc>
                <a:spcPct val="150000"/>
              </a:lnSpc>
            </a:pPr>
            <a:endParaRPr lang="ar-EG" sz="1600" dirty="0">
              <a:latin typeface="Alexandria" charset="0"/>
              <a:cs typeface="Alexandria" charset="0"/>
            </a:endParaRPr>
          </a:p>
          <a:p>
            <a:pPr algn="just" rtl="1">
              <a:lnSpc>
                <a:spcPct val="150000"/>
              </a:lnSpc>
            </a:pPr>
            <a:r>
              <a:rPr lang="ar-EG" sz="1600" dirty="0">
                <a:latin typeface="Alexandria" charset="0"/>
                <a:cs typeface="Alexandria" charset="0"/>
              </a:rPr>
              <a:t>إذا استخدم الباحث ذات المصدر في الهامش مرتين غير متتاليتين (يكتب اسم الباحث ، ومرجع سابق، ورقم الصفحة)</a:t>
            </a:r>
          </a:p>
          <a:p>
            <a:pPr algn="just" rtl="1">
              <a:lnSpc>
                <a:spcPct val="150000"/>
              </a:lnSpc>
            </a:pPr>
            <a:endParaRPr lang="ar-EG" sz="1600" dirty="0">
              <a:latin typeface="Alexandria" charset="0"/>
              <a:cs typeface="Alexandria" charset="0"/>
            </a:endParaRPr>
          </a:p>
        </p:txBody>
      </p:sp>
      <p:sp>
        <p:nvSpPr>
          <p:cNvPr id="2" name="TextBox 1">
            <a:extLst>
              <a:ext uri="{FF2B5EF4-FFF2-40B4-BE49-F238E27FC236}">
                <a16:creationId xmlns:a16="http://schemas.microsoft.com/office/drawing/2014/main" id="{1B867416-27C2-1662-B8CA-5790B0B13A47}"/>
              </a:ext>
            </a:extLst>
          </p:cNvPr>
          <p:cNvSpPr txBox="1"/>
          <p:nvPr/>
        </p:nvSpPr>
        <p:spPr>
          <a:xfrm>
            <a:off x="3054485" y="1001949"/>
            <a:ext cx="5729591" cy="461665"/>
          </a:xfrm>
          <a:prstGeom prst="rect">
            <a:avLst/>
          </a:prstGeom>
          <a:noFill/>
        </p:spPr>
        <p:txBody>
          <a:bodyPr wrap="square" rtlCol="0">
            <a:spAutoFit/>
          </a:bodyPr>
          <a:lstStyle/>
          <a:p>
            <a:pPr algn="ctr" rtl="1"/>
            <a:r>
              <a:rPr lang="ar-EG" sz="2400" dirty="0">
                <a:solidFill>
                  <a:srgbClr val="00B0F0"/>
                </a:solidFill>
                <a:latin typeface="Alexandria" pitchFamily="2" charset="-78"/>
                <a:cs typeface="Alexandria" pitchFamily="2" charset="-78"/>
              </a:rPr>
              <a:t>كيفية توثيق المواقع في الهوامش</a:t>
            </a:r>
            <a:endParaRPr lang="en-US" sz="2400"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74587998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0ABDB2-08EC-E214-D338-7BC99F01DE6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CDBE5FA-D131-1FEF-60FC-54EB3F2C61C9}"/>
              </a:ext>
            </a:extLst>
          </p:cNvPr>
          <p:cNvSpPr/>
          <p:nvPr/>
        </p:nvSpPr>
        <p:spPr>
          <a:xfrm>
            <a:off x="875741" y="18003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sz="1600" dirty="0"/>
              <a:t>لا توجد عوائق تمنع الباحث من استخدام مناهج البحث العلمي في مجال البحث القانوني، لكن يتوجب مراعاة بعض القواعد الأساسية المرتبطة بالبحث القانوني.</a:t>
            </a:r>
          </a:p>
          <a:p>
            <a:r>
              <a:rPr lang="ar-EG" sz="1600" b="1" dirty="0"/>
              <a:t>أولاً: استخدام مناهج البحث العلمي في البحث القانوني:</a:t>
            </a:r>
            <a:endParaRPr lang="ar-EG" sz="1600" dirty="0"/>
          </a:p>
          <a:p>
            <a:r>
              <a:rPr lang="ar-EG" sz="1600" dirty="0"/>
              <a:t>من الواضح أنه يمكن توظيف مناهج البحث العلمي في الدراسات القانونية، حيث ساهم استخدام المناهج العلمية، وخاصة الاستقرائي والاستنباطي، في تطوير قواعد قانونية عامة ومجردة. وقد مكن ذلك القضاء من إصدار أحكام مستندة إلى قواعد الاستدلال المنطقي، والتي تتضمن مقدمتين واحدة صغرى وأخرى كبرى، وتؤدي إلى نتيجة، مما يحقق تلازمًا واتساقًا منطقيًا بين المقدمات والنتيجة.</a:t>
            </a:r>
          </a:p>
          <a:p>
            <a:r>
              <a:rPr lang="ar-EG" sz="1600" dirty="0"/>
              <a:t>كما يمكن الاعتماد على المنهج التجريبي في بعض المجالات القانونية، مثل القانون الإداري وقانون المرافعات وقانون العمل. في سياق قانون العمل، يمكن دراسة تأثير تطبيق نظام جديد للحوافز أو الإجازات على إنتاجية العمال.</a:t>
            </a:r>
          </a:p>
        </p:txBody>
      </p:sp>
      <p:sp>
        <p:nvSpPr>
          <p:cNvPr id="5" name="Rectangle 4">
            <a:extLst>
              <a:ext uri="{FF2B5EF4-FFF2-40B4-BE49-F238E27FC236}">
                <a16:creationId xmlns:a16="http://schemas.microsoft.com/office/drawing/2014/main" id="{A7F9CA52-E589-9466-A144-091005617E3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05DE0C9-A97B-4BC7-35C1-8D11056BFE2F}"/>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3986010-8AC4-C7FC-2D03-3BFB0ADD70A6}"/>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F4C9CCDA-2E48-0319-8E61-7F9755FD750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5DB788C-FB30-97F9-25C5-4DAACF53C1D6}"/>
              </a:ext>
            </a:extLst>
          </p:cNvPr>
          <p:cNvSpPr txBox="1"/>
          <p:nvPr/>
        </p:nvSpPr>
        <p:spPr>
          <a:xfrm>
            <a:off x="2325372" y="957480"/>
            <a:ext cx="9007350" cy="584775"/>
          </a:xfrm>
          <a:prstGeom prst="rect">
            <a:avLst/>
          </a:prstGeom>
          <a:noFill/>
        </p:spPr>
        <p:txBody>
          <a:bodyPr wrap="square" rtlCol="0">
            <a:spAutoFit/>
          </a:bodyPr>
          <a:lstStyle/>
          <a:p>
            <a:pPr algn="ctr"/>
            <a:r>
              <a:rPr lang="ar-EG" sz="3200" dirty="0">
                <a:solidFill>
                  <a:srgbClr val="FF0000"/>
                </a:solidFill>
                <a:latin typeface="Alexandria Black" pitchFamily="2" charset="-78"/>
                <a:cs typeface="Alexandria Black" pitchFamily="2" charset="-78"/>
              </a:rPr>
              <a:t>ملاحظة هامة</a:t>
            </a:r>
          </a:p>
        </p:txBody>
      </p:sp>
      <p:sp>
        <p:nvSpPr>
          <p:cNvPr id="3" name="TextBox 2">
            <a:extLst>
              <a:ext uri="{FF2B5EF4-FFF2-40B4-BE49-F238E27FC236}">
                <a16:creationId xmlns:a16="http://schemas.microsoft.com/office/drawing/2014/main" id="{F0902316-262A-F740-1690-A159945D80DE}"/>
              </a:ext>
            </a:extLst>
          </p:cNvPr>
          <p:cNvSpPr txBox="1"/>
          <p:nvPr/>
        </p:nvSpPr>
        <p:spPr>
          <a:xfrm>
            <a:off x="3920248" y="2247158"/>
            <a:ext cx="7576000" cy="3784947"/>
          </a:xfrm>
          <a:prstGeom prst="rect">
            <a:avLst/>
          </a:prstGeom>
          <a:noFill/>
        </p:spPr>
        <p:txBody>
          <a:bodyPr wrap="square" rtlCol="0">
            <a:spAutoFit/>
          </a:bodyPr>
          <a:lstStyle/>
          <a:p>
            <a:pPr algn="just" rtl="1">
              <a:lnSpc>
                <a:spcPct val="150000"/>
              </a:lnSpc>
            </a:pPr>
            <a:r>
              <a:rPr lang="ar-EG" dirty="0">
                <a:latin typeface="Alexandria" charset="0"/>
                <a:cs typeface="Alexandria" charset="0"/>
              </a:rPr>
              <a:t>في حالة الأبحاث المعدة للنشر يجب على الباحث أن يراسل المجلة أو يزور موقعها الإلكتروني للاطلاع على نظام التوثيق المتبع فيها واتباعه بدقة في البحث المقدم. </a:t>
            </a:r>
          </a:p>
          <a:p>
            <a:pPr algn="just" rtl="1">
              <a:lnSpc>
                <a:spcPct val="150000"/>
              </a:lnSpc>
            </a:pPr>
            <a:endParaRPr lang="ar-EG" dirty="0">
              <a:latin typeface="Alexandria" charset="0"/>
              <a:cs typeface="Alexandria" charset="0"/>
            </a:endParaRPr>
          </a:p>
          <a:p>
            <a:pPr algn="just" rtl="1">
              <a:lnSpc>
                <a:spcPct val="150000"/>
              </a:lnSpc>
            </a:pPr>
            <a:r>
              <a:rPr lang="ar-EG" dirty="0">
                <a:latin typeface="Alexandria" charset="0"/>
                <a:cs typeface="Alexandria" charset="0"/>
              </a:rPr>
              <a:t>كما يجب أن يكون الباحث على علم بوجود أنواع متعددة من طرق التوثيق التي تختلف من مجلة لأخرى.</a:t>
            </a:r>
          </a:p>
          <a:p>
            <a:pPr algn="just" rtl="1">
              <a:lnSpc>
                <a:spcPct val="150000"/>
              </a:lnSpc>
            </a:pPr>
            <a:endParaRPr lang="ar-EG" dirty="0">
              <a:latin typeface="Alexandria" charset="0"/>
              <a:cs typeface="Alexandria" charset="0"/>
            </a:endParaRPr>
          </a:p>
          <a:p>
            <a:pPr algn="just" rtl="1">
              <a:lnSpc>
                <a:spcPct val="150000"/>
              </a:lnSpc>
            </a:pPr>
            <a:r>
              <a:rPr lang="ar-EG" dirty="0">
                <a:latin typeface="Alexandria" charset="0"/>
                <a:cs typeface="Alexandria" charset="0"/>
              </a:rPr>
              <a:t>وكذلك في حالة إعداد رسائل الماجستير أو الدكتوراة على الباحث أن يلتزم بأسلوب التوثيق المعتمد والمطلوب منه.</a:t>
            </a:r>
          </a:p>
        </p:txBody>
      </p:sp>
      <p:pic>
        <p:nvPicPr>
          <p:cNvPr id="4" name="Picture 3">
            <a:extLst>
              <a:ext uri="{FF2B5EF4-FFF2-40B4-BE49-F238E27FC236}">
                <a16:creationId xmlns:a16="http://schemas.microsoft.com/office/drawing/2014/main" id="{89855485-4F07-EACE-7DD9-7535FF60DF9E}"/>
              </a:ext>
            </a:extLst>
          </p:cNvPr>
          <p:cNvPicPr>
            <a:picLocks noChangeAspect="1"/>
          </p:cNvPicPr>
          <p:nvPr/>
        </p:nvPicPr>
        <p:blipFill>
          <a:blip r:embed="rId3"/>
          <a:stretch>
            <a:fillRect/>
          </a:stretch>
        </p:blipFill>
        <p:spPr>
          <a:xfrm>
            <a:off x="1051804" y="3354523"/>
            <a:ext cx="2933296" cy="2199972"/>
          </a:xfrm>
          <a:prstGeom prst="rect">
            <a:avLst/>
          </a:prstGeom>
        </p:spPr>
      </p:pic>
    </p:spTree>
    <p:extLst>
      <p:ext uri="{BB962C8B-B14F-4D97-AF65-F5344CB8AC3E}">
        <p14:creationId xmlns:p14="http://schemas.microsoft.com/office/powerpoint/2010/main" val="78986360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8AEB25-222D-AD9B-2E2C-286C6095041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8B4A782-604A-4A54-029D-B8E431126309}"/>
              </a:ext>
            </a:extLst>
          </p:cNvPr>
          <p:cNvSpPr/>
          <p:nvPr/>
        </p:nvSpPr>
        <p:spPr>
          <a:xfrm>
            <a:off x="661732" y="15960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442C584E-122E-85A0-E7B1-07910ECDB7F9}"/>
              </a:ext>
            </a:extLst>
          </p:cNvPr>
          <p:cNvSpPr/>
          <p:nvPr/>
        </p:nvSpPr>
        <p:spPr>
          <a:xfrm>
            <a:off x="990947" y="7992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376C6325-E4C5-AD9D-B724-0B210FD93374}"/>
              </a:ext>
            </a:extLst>
          </p:cNvPr>
          <p:cNvSpPr txBox="1"/>
          <p:nvPr/>
        </p:nvSpPr>
        <p:spPr>
          <a:xfrm>
            <a:off x="1072674" y="1073250"/>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r>
              <a:rPr lang="en-US" sz="2800" b="1" dirty="0">
                <a:solidFill>
                  <a:schemeClr val="bg1"/>
                </a:solidFill>
                <a:latin typeface="Alexandria" charset="0"/>
                <a:cs typeface="Alexandria" charset="0"/>
              </a:rPr>
              <a:t>3</a:t>
            </a:r>
          </a:p>
        </p:txBody>
      </p:sp>
      <p:pic>
        <p:nvPicPr>
          <p:cNvPr id="7" name="Graphic 21">
            <a:extLst>
              <a:ext uri="{FF2B5EF4-FFF2-40B4-BE49-F238E27FC236}">
                <a16:creationId xmlns:a16="http://schemas.microsoft.com/office/drawing/2014/main" id="{F7597DB8-43FE-A036-0A7C-80E3F9D85D3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2716F65C-645E-6A38-3A01-BCB5729D0BBD}"/>
              </a:ext>
            </a:extLst>
          </p:cNvPr>
          <p:cNvSpPr txBox="1"/>
          <p:nvPr/>
        </p:nvSpPr>
        <p:spPr>
          <a:xfrm>
            <a:off x="875490" y="2121768"/>
            <a:ext cx="10367868" cy="3374706"/>
          </a:xfrm>
          <a:prstGeom prst="rect">
            <a:avLst/>
          </a:prstGeom>
          <a:noFill/>
        </p:spPr>
        <p:txBody>
          <a:bodyPr wrap="square" rtlCol="0">
            <a:spAutoFit/>
          </a:bodyPr>
          <a:lstStyle/>
          <a:p>
            <a:pPr algn="just" rtl="1">
              <a:lnSpc>
                <a:spcPct val="150000"/>
              </a:lnSpc>
            </a:pPr>
            <a:r>
              <a:rPr lang="ar-EG" sz="1600" dirty="0">
                <a:latin typeface="Alexandria" charset="0"/>
                <a:cs typeface="Alexandria" charset="0"/>
              </a:rPr>
              <a:t>في ختام هذه المحاضرة، يمكننا التأكيد على أن كتابة البحث العلمي في المجال القانوني أمر يتطلب التزاماً دقيقاً بالمنهجية والأسس العلمية. </a:t>
            </a:r>
          </a:p>
          <a:p>
            <a:pPr algn="just" rtl="1">
              <a:lnSpc>
                <a:spcPct val="150000"/>
              </a:lnSpc>
            </a:pPr>
            <a:endParaRPr lang="ar-EG" sz="1600" dirty="0">
              <a:latin typeface="Alexandria" charset="0"/>
              <a:cs typeface="Alexandria" charset="0"/>
            </a:endParaRPr>
          </a:p>
          <a:p>
            <a:pPr algn="just" rtl="1">
              <a:lnSpc>
                <a:spcPct val="150000"/>
              </a:lnSpc>
            </a:pPr>
            <a:r>
              <a:rPr lang="ar-EG" sz="1600" dirty="0">
                <a:latin typeface="Alexandria" charset="0"/>
                <a:cs typeface="Alexandria" charset="0"/>
              </a:rPr>
              <a:t>من خلال القراءة المنهجية، نضمن فهم المادة العلمية بشكل عميق، مما ينعكس إيجاباً على جودة الكتابة القانونية. </a:t>
            </a:r>
          </a:p>
          <a:p>
            <a:pPr algn="just" rtl="1">
              <a:lnSpc>
                <a:spcPct val="150000"/>
              </a:lnSpc>
            </a:pPr>
            <a:r>
              <a:rPr lang="ar-EG" sz="1600" dirty="0">
                <a:latin typeface="Alexandria" charset="0"/>
                <a:cs typeface="Alexandria" charset="0"/>
              </a:rPr>
              <a:t>كما أن توثيق المصادر والاقتباس السليم من شأنه أن يعزز مصداقية البحث ويوفر دعماً أكاديمياً قوياً. </a:t>
            </a:r>
          </a:p>
          <a:p>
            <a:pPr algn="just" rtl="1">
              <a:lnSpc>
                <a:spcPct val="150000"/>
              </a:lnSpc>
            </a:pPr>
            <a:endParaRPr lang="ar-EG" sz="1600" dirty="0">
              <a:latin typeface="Alexandria" charset="0"/>
              <a:cs typeface="Alexandria" charset="0"/>
            </a:endParaRPr>
          </a:p>
          <a:p>
            <a:pPr algn="just" rtl="1">
              <a:lnSpc>
                <a:spcPct val="150000"/>
              </a:lnSpc>
            </a:pPr>
            <a:r>
              <a:rPr lang="ar-EG" sz="1600" dirty="0">
                <a:latin typeface="Alexandria" charset="0"/>
                <a:cs typeface="Alexandria" charset="0"/>
              </a:rPr>
              <a:t>إن الالتزام بأسس الكتابة القانونية، بما في ذلك التوثيق الهامشي وتوثيق المصادر المتنوعة، يعكس احترافية الباحث واهتمامه بالأمانة العلمية، وهو ما يعد أساساً لنجاح أي بحث قانوني.</a:t>
            </a:r>
          </a:p>
        </p:txBody>
      </p:sp>
    </p:spTree>
    <p:extLst>
      <p:ext uri="{BB962C8B-B14F-4D97-AF65-F5344CB8AC3E}">
        <p14:creationId xmlns:p14="http://schemas.microsoft.com/office/powerpoint/2010/main" val="228936070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17610" y="1497714"/>
            <a:ext cx="8417320" cy="4072333"/>
          </a:xfrm>
          <a:prstGeom prst="rect">
            <a:avLst/>
          </a:prstGeom>
          <a:noFill/>
        </p:spPr>
        <p:txBody>
          <a:bodyPr wrap="square" rtlCol="0">
            <a:spAutoFit/>
          </a:bodyPr>
          <a:lstStyle/>
          <a:p>
            <a:pPr algn="r" rtl="1">
              <a:lnSpc>
                <a:spcPct val="150000"/>
              </a:lnSpc>
            </a:pPr>
            <a:r>
              <a:rPr lang="ar-EG" sz="2000" b="1" dirty="0">
                <a:solidFill>
                  <a:srgbClr val="00AEEF"/>
                </a:solidFill>
                <a:latin typeface="Alexandria" charset="0"/>
                <a:cs typeface="Alexandria" charset="0"/>
              </a:rPr>
              <a:t>المراجع</a:t>
            </a:r>
          </a:p>
          <a:p>
            <a:pPr marL="285750" indent="-285750" algn="r" rtl="1">
              <a:lnSpc>
                <a:spcPct val="150000"/>
              </a:lnSpc>
              <a:buFont typeface="Wingdings" panose="05000000000000000000" pitchFamily="2" charset="2"/>
              <a:buChar char="§"/>
            </a:pPr>
            <a:r>
              <a:rPr lang="ar-EG" sz="1400" dirty="0">
                <a:solidFill>
                  <a:srgbClr val="2D3956"/>
                </a:solidFill>
                <a:latin typeface="Alexandria" charset="0"/>
                <a:cs typeface="Alexandria" charset="0"/>
              </a:rPr>
              <a:t>د/ جابر جاد نصار، أصول وفنون البحث العلمي، الطبعة الأولى، دار النهضة العربية بالقاهرة، 2022</a:t>
            </a:r>
          </a:p>
          <a:p>
            <a:pPr marL="285750" indent="-285750" algn="r" rtl="1">
              <a:lnSpc>
                <a:spcPct val="150000"/>
              </a:lnSpc>
              <a:buFont typeface="Wingdings" panose="05000000000000000000" pitchFamily="2" charset="2"/>
              <a:buChar char="§"/>
            </a:pPr>
            <a:r>
              <a:rPr lang="ar-EG" sz="1400" dirty="0">
                <a:solidFill>
                  <a:srgbClr val="2D3956"/>
                </a:solidFill>
                <a:latin typeface="Alexandria" charset="0"/>
                <a:cs typeface="Alexandria" charset="0"/>
              </a:rPr>
              <a:t>د/ سقلاب فريدة، محاضرات في منهجية العلوم القانونية، جامعة عبدالرحمن ميره، بجايه – الجزائر، 2017- 2018</a:t>
            </a:r>
          </a:p>
          <a:p>
            <a:pPr marL="285750" indent="-285750" algn="r" rtl="1">
              <a:lnSpc>
                <a:spcPct val="150000"/>
              </a:lnSpc>
              <a:buFont typeface="Wingdings" panose="05000000000000000000" pitchFamily="2" charset="2"/>
              <a:buChar char="§"/>
            </a:pPr>
            <a:r>
              <a:rPr lang="ar-EG" sz="1400" dirty="0">
                <a:solidFill>
                  <a:srgbClr val="2D3956"/>
                </a:solidFill>
                <a:latin typeface="Alexandria" charset="0"/>
                <a:cs typeface="Alexandria" charset="0"/>
              </a:rPr>
              <a:t>د/ محمد عادل عسكر، د/ أكمل يوسف السعيد، القواعد الأساسية لأصول البحث القانوني، مطبعة جامعة المنصوؤة، بدون تاريخ</a:t>
            </a:r>
          </a:p>
          <a:p>
            <a:pPr marL="285750" indent="-285750" algn="r" rtl="1">
              <a:lnSpc>
                <a:spcPct val="150000"/>
              </a:lnSpc>
              <a:buFont typeface="Wingdings" panose="05000000000000000000" pitchFamily="2" charset="2"/>
              <a:buChar char="§"/>
            </a:pPr>
            <a:r>
              <a:rPr lang="ar-EG" sz="1400" dirty="0">
                <a:solidFill>
                  <a:srgbClr val="2D3956"/>
                </a:solidFill>
                <a:latin typeface="Alexandria" charset="0"/>
                <a:cs typeface="Alexandria" charset="0"/>
              </a:rPr>
              <a:t>د/ مصطفى البنداري أبو سعده، المنهجية القانونية بين القواعد النظرية والمهارات التطبيقية، دار النهضة العربية بالقاهرة، الطبعة الأولى، 2022 – 2023</a:t>
            </a:r>
          </a:p>
          <a:p>
            <a:pPr algn="r" rtl="1">
              <a:lnSpc>
                <a:spcPct val="150000"/>
              </a:lnSpc>
            </a:pPr>
            <a:endParaRPr lang="ar-EG" sz="1400" dirty="0">
              <a:solidFill>
                <a:srgbClr val="2D3956"/>
              </a:solidFill>
              <a:latin typeface="Alexandria" charset="0"/>
              <a:cs typeface="Alexandria" charset="0"/>
            </a:endParaRPr>
          </a:p>
          <a:p>
            <a:pPr marL="285750" indent="-285750">
              <a:lnSpc>
                <a:spcPct val="150000"/>
              </a:lnSpc>
              <a:buFont typeface="Wingdings" panose="05000000000000000000" pitchFamily="2" charset="2"/>
              <a:buChar char="§"/>
            </a:pPr>
            <a:r>
              <a:rPr lang="en-US" sz="1400" dirty="0">
                <a:solidFill>
                  <a:srgbClr val="2D3956"/>
                </a:solidFill>
                <a:latin typeface="Alexandria" charset="0"/>
                <a:cs typeface="Alexandria" charset="0"/>
              </a:rPr>
              <a:t>McConville, M., &amp; Chui, W. H. (2007). Research methods for law. In Edinburgh University Press eBooks.</a:t>
            </a:r>
          </a:p>
          <a:p>
            <a:pPr algn="r" rtl="1">
              <a:lnSpc>
                <a:spcPct val="150000"/>
              </a:lnSpc>
            </a:pPr>
            <a:endParaRPr lang="en-US" sz="1400"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ACC9A911-23AF-4D6B-960B-1A780C58D828}">
  <ds:schemaRefs>
    <ds:schemaRef ds:uri="http://purl.org/dc/elements/1.1/"/>
    <ds:schemaRef ds:uri="aca13214-df29-4e3c-a050-857c0bf7bd8e"/>
    <ds:schemaRef ds:uri="http://www.w3.org/XML/1998/namespace"/>
    <ds:schemaRef ds:uri="688354b5-287c-4cda-825e-1d7935aea40e"/>
    <ds:schemaRef ds:uri="http://schemas.microsoft.com/office/2006/documentManagement/types"/>
    <ds:schemaRef ds:uri="http://purl.org/dc/terms/"/>
    <ds:schemaRef ds:uri="http://schemas.microsoft.com/office/infopath/2007/PartnerControls"/>
    <ds:schemaRef ds:uri="http://schemas.microsoft.com/office/2006/metadata/properties"/>
    <ds:schemaRef ds:uri="http://schemas.openxmlformats.org/package/2006/metadata/core-properties"/>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9573</TotalTime>
  <Words>3756</Words>
  <Application>Microsoft Office PowerPoint</Application>
  <PresentationFormat>Widescreen</PresentationFormat>
  <Paragraphs>379</Paragraphs>
  <Slides>43</Slides>
  <Notes>11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43</vt:i4>
      </vt:variant>
    </vt:vector>
  </HeadingPairs>
  <TitlesOfParts>
    <vt:vector size="51" baseType="lpstr">
      <vt:lpstr>Alexandria</vt:lpstr>
      <vt:lpstr>Alexandria Black</vt:lpstr>
      <vt:lpstr>Arial</vt:lpstr>
      <vt:lpstr>Calibri</vt:lpstr>
      <vt:lpstr>Calibri Light</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Nourallah Elkolaly</cp:lastModifiedBy>
  <cp:revision>146</cp:revision>
  <dcterms:created xsi:type="dcterms:W3CDTF">2023-04-29T09:08:00Z</dcterms:created>
  <dcterms:modified xsi:type="dcterms:W3CDTF">2024-11-17T03:14:19Z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