
<file path=[Content_Types].xml><?xml version="1.0" encoding="utf-8"?>
<Types xmlns="http://schemas.openxmlformats.org/package/2006/content-types">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59.xml"/>
  <Override ContentType="application/vnd.openxmlformats-officedocument.presentationml.notesSlide+xml" PartName="/ppt/notesSlides/notesSlide32.xml"/>
  <Override ContentType="application/vnd.openxmlformats-officedocument.presentationml.notesSlide+xml" PartName="/ppt/notesSlides/notesSlide3.xml"/>
  <Override ContentType="application/vnd.openxmlformats-officedocument.presentationml.notesSlide+xml" PartName="/ppt/notesSlides/notesSlide33.xml"/>
  <Override ContentType="application/vnd.openxmlformats-officedocument.presentationml.notesSlide+xml" PartName="/ppt/notesSlides/notesSlide41.xml"/>
  <Override ContentType="application/vnd.openxmlformats-officedocument.presentationml.notesSlide+xml" PartName="/ppt/notesSlides/notesSlide15.xml"/>
  <Override ContentType="application/vnd.openxmlformats-officedocument.presentationml.notesSlide+xml" PartName="/ppt/notesSlides/notesSlide24.xml"/>
  <Override ContentType="application/vnd.openxmlformats-officedocument.presentationml.notesSlide+xml" PartName="/ppt/notesSlides/notesSlide50.xml"/>
  <Override ContentType="application/vnd.openxmlformats-officedocument.presentationml.notesSlide+xml" PartName="/ppt/notesSlides/notesSlide17.xml"/>
  <Override ContentType="application/vnd.openxmlformats-officedocument.presentationml.notesSlide+xml" PartName="/ppt/notesSlides/notesSlide42.xml"/>
  <Override ContentType="application/vnd.openxmlformats-officedocument.presentationml.notesSlide+xml" PartName="/ppt/notesSlides/notesSlide16.xml"/>
  <Override ContentType="application/vnd.openxmlformats-officedocument.presentationml.notesSlide+xml" PartName="/ppt/notesSlides/notesSlide34.xml"/>
  <Override ContentType="application/vnd.openxmlformats-officedocument.presentationml.notesSlide+xml" PartName="/ppt/notesSlides/notesSlide51.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43.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56.xml"/>
  <Override ContentType="application/vnd.openxmlformats-officedocument.presentationml.notesSlide+xml" PartName="/ppt/notesSlides/notesSlide30.xml"/>
  <Override ContentType="application/vnd.openxmlformats-officedocument.presentationml.notesSlide+xml" PartName="/ppt/notesSlides/notesSlide26.xml"/>
  <Override ContentType="application/vnd.openxmlformats-officedocument.presentationml.notesSlide+xml" PartName="/ppt/notesSlides/notesSlide39.xml"/>
  <Override ContentType="application/vnd.openxmlformats-officedocument.presentationml.notesSlide+xml" PartName="/ppt/notesSlides/notesSlide31.xml"/>
  <Override ContentType="application/vnd.openxmlformats-officedocument.presentationml.notesSlide+xml" PartName="/ppt/notesSlides/notesSlide57.xml"/>
  <Override ContentType="application/vnd.openxmlformats-officedocument.presentationml.notesSlide+xml" PartName="/ppt/notesSlides/notesSlide44.xml"/>
  <Override ContentType="application/vnd.openxmlformats-officedocument.presentationml.notesSlide+xml" PartName="/ppt/notesSlides/notesSlide58.xml"/>
  <Override ContentType="application/vnd.openxmlformats-officedocument.presentationml.notesSlide+xml" PartName="/ppt/notesSlides/notesSlide27.xml"/>
  <Override ContentType="application/vnd.openxmlformats-officedocument.presentationml.notesSlide+xml" PartName="/ppt/notesSlides/notesSlide14.xml"/>
  <Override ContentType="application/vnd.openxmlformats-officedocument.presentationml.notesSlide+xml" PartName="/ppt/notesSlides/notesSlide2.xml"/>
  <Override ContentType="application/vnd.openxmlformats-officedocument.presentationml.notesSlide+xml" PartName="/ppt/notesSlides/notesSlide37.xml"/>
  <Override ContentType="application/vnd.openxmlformats-officedocument.presentationml.notesSlide+xml" PartName="/ppt/notesSlides/notesSlide29.xml"/>
  <Override ContentType="application/vnd.openxmlformats-officedocument.presentationml.notesSlide+xml" PartName="/ppt/notesSlides/notesSlide54.xml"/>
  <Override ContentType="application/vnd.openxmlformats-officedocument.presentationml.notesSlide+xml" PartName="/ppt/notesSlides/notesSlide45.xml"/>
  <Override ContentType="application/vnd.openxmlformats-officedocument.presentationml.notesSlide+xml" PartName="/ppt/notesSlides/notesSlide46.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11.xml"/>
  <Override ContentType="application/vnd.openxmlformats-officedocument.presentationml.notesSlide+xml" PartName="/ppt/notesSlides/notesSlide55.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47.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38.xml"/>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48.xml"/>
  <Override ContentType="application/vnd.openxmlformats-officedocument.presentationml.notesSlide+xml" PartName="/ppt/notesSlides/notesSlide22.xml"/>
  <Override ContentType="application/vnd.openxmlformats-officedocument.presentationml.notesSlide+xml" PartName="/ppt/notesSlides/notesSlide52.xml"/>
  <Override ContentType="application/vnd.openxmlformats-officedocument.presentationml.notesSlide+xml" PartName="/ppt/notesSlides/notesSlide7.xml"/>
  <Override ContentType="application/vnd.openxmlformats-officedocument.presentationml.notesSlide+xml" PartName="/ppt/notesSlides/notesSlide35.xml"/>
  <Override ContentType="application/vnd.openxmlformats-officedocument.presentationml.notesSlide+xml" PartName="/ppt/notesSlides/notesSlide5.xml"/>
  <Override ContentType="application/vnd.openxmlformats-officedocument.presentationml.notesSlide+xml" PartName="/ppt/notesSlides/notesSlide36.xml"/>
  <Override ContentType="application/vnd.openxmlformats-officedocument.presentationml.notesSlide+xml" PartName="/ppt/notesSlides/notesSlide49.xml"/>
  <Override ContentType="application/vnd.openxmlformats-officedocument.presentationml.notesSlide+xml" PartName="/ppt/notesSlides/notesSlide19.xml"/>
  <Override ContentType="application/vnd.openxmlformats-officedocument.presentationml.notesSlide+xml" PartName="/ppt/notesSlides/notesSlide53.xml"/>
  <Override ContentType="application/vnd.openxmlformats-officedocument.presentationml.notesSlide+xml" PartName="/ppt/notesSlides/notesSlide40.xml"/>
  <Override ContentType="application/vnd.openxmlformats-officedocument.presentationml.notesSlide+xml" PartName="/ppt/notesSlides/notesSlide23.xml"/>
  <Override ContentType="application/vnd.openxmlformats-officedocument.presentationml.notesSlide+xml" PartName="/ppt/notesSlides/notesSlide10.xml"/>
  <Override ContentType="application/vnd.openxmlformats-officedocument.presentationml.tableStyles+xml" PartName="/ppt/tableStyles.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43.xml"/>
  <Override ContentType="application/vnd.openxmlformats-officedocument.presentationml.slide+xml" PartName="/ppt/slides/slide35.xml"/>
  <Override ContentType="application/vnd.openxmlformats-officedocument.presentationml.slide+xml" PartName="/ppt/slides/slide52.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5.xml"/>
  <Override ContentType="application/vnd.openxmlformats-officedocument.presentationml.slide+xml" PartName="/ppt/slides/slide17.xml"/>
  <Override ContentType="application/vnd.openxmlformats-officedocument.presentationml.slide+xml" PartName="/ppt/slides/slide42.xml"/>
  <Override ContentType="application/vnd.openxmlformats-officedocument.presentationml.slide+xml" PartName="/ppt/slides/slide25.xml"/>
  <Override ContentType="application/vnd.openxmlformats-officedocument.presentationml.slide+xml" PartName="/ppt/slides/slide50.xml"/>
  <Override ContentType="application/vnd.openxmlformats-officedocument.presentationml.slide+xml" PartName="/ppt/slides/slide34.xml"/>
  <Override ContentType="application/vnd.openxmlformats-officedocument.presentationml.slide+xml" PartName="/ppt/slides/slide33.xml"/>
  <Override ContentType="application/vnd.openxmlformats-officedocument.presentationml.slide+xml" PartName="/ppt/slides/slide51.xml"/>
  <Override ContentType="application/vnd.openxmlformats-officedocument.presentationml.slide+xml" PartName="/ppt/slides/slide16.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37.xml"/>
  <Override ContentType="application/vnd.openxmlformats-officedocument.presentationml.slide+xml" PartName="/ppt/slides/slide41.xml"/>
  <Override ContentType="application/vnd.openxmlformats-officedocument.presentationml.slide+xml" PartName="/ppt/slides/slide7.xml"/>
  <Override ContentType="application/vnd.openxmlformats-officedocument.presentationml.slide+xml" PartName="/ppt/slides/slide54.xml"/>
  <Override ContentType="application/vnd.openxmlformats-officedocument.presentationml.slide+xml" PartName="/ppt/slides/slide36.xml"/>
  <Override ContentType="application/vnd.openxmlformats-officedocument.presentationml.slide+xml" PartName="/ppt/slides/slide23.xml"/>
  <Override ContentType="application/vnd.openxmlformats-officedocument.presentationml.slide+xml" PartName="/ppt/slides/slide49.xml"/>
  <Override ContentType="application/vnd.openxmlformats-officedocument.presentationml.slide+xml" PartName="/ppt/slides/slide10.xml"/>
  <Override ContentType="application/vnd.openxmlformats-officedocument.presentationml.slide+xml" PartName="/ppt/slides/slide6.xml"/>
  <Override ContentType="application/vnd.openxmlformats-officedocument.presentationml.slide+xml" PartName="/ppt/slides/slide53.xml"/>
  <Override ContentType="application/vnd.openxmlformats-officedocument.presentationml.slide+xml" PartName="/ppt/slides/slide40.xml"/>
  <Override ContentType="application/vnd.openxmlformats-officedocument.presentationml.slide+xml" PartName="/ppt/slides/slide48.xml"/>
  <Override ContentType="application/vnd.openxmlformats-officedocument.presentationml.slide+xml" PartName="/ppt/slides/slide30.xml"/>
  <Override ContentType="application/vnd.openxmlformats-officedocument.presentationml.slide+xml" PartName="/ppt/slides/slide22.xml"/>
  <Override ContentType="application/vnd.openxmlformats-officedocument.presentationml.slide+xml" PartName="/ppt/slides/slide39.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6.xml"/>
  <Override ContentType="application/vnd.openxmlformats-officedocument.presentationml.slide+xml" PartName="/ppt/slides/slide12.xml"/>
  <Override ContentType="application/vnd.openxmlformats-officedocument.presentationml.slide+xml" PartName="/ppt/slides/slide47.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38.xml"/>
  <Override ContentType="application/vnd.openxmlformats-officedocument.presentationml.slide+xml" PartName="/ppt/slides/slide46.xml"/>
  <Override ContentType="application/vnd.openxmlformats-officedocument.presentationml.slide+xml" PartName="/ppt/slides/slide8.xml"/>
  <Override ContentType="application/vnd.openxmlformats-officedocument.presentationml.slide+xml" PartName="/ppt/slides/slide55.xml"/>
  <Override ContentType="application/vnd.openxmlformats-officedocument.presentationml.slide+xml" PartName="/ppt/slides/slide29.xml"/>
  <Override ContentType="application/vnd.openxmlformats-officedocument.presentationml.slide+xml" PartName="/ppt/slides/slide59.xml"/>
  <Override ContentType="application/vnd.openxmlformats-officedocument.presentationml.slide+xml" PartName="/ppt/slides/slide32.xml"/>
  <Override ContentType="application/vnd.openxmlformats-officedocument.presentationml.slide+xml" PartName="/ppt/slides/slide1.xml"/>
  <Override ContentType="application/vnd.openxmlformats-officedocument.presentationml.slide+xml" PartName="/ppt/slides/slide58.xml"/>
  <Override ContentType="application/vnd.openxmlformats-officedocument.presentationml.slide+xml" PartName="/ppt/slides/slide45.xml"/>
  <Override ContentType="application/vnd.openxmlformats-officedocument.presentationml.slide+xml" PartName="/ppt/slides/slide28.xml"/>
  <Override ContentType="application/vnd.openxmlformats-officedocument.presentationml.slide+xml" PartName="/ppt/slides/slide15.xml"/>
  <Override ContentType="application/vnd.openxmlformats-officedocument.presentationml.slide+xml" PartName="/ppt/slides/slide31.xml"/>
  <Override ContentType="application/vnd.openxmlformats-officedocument.presentationml.slide+xml" PartName="/ppt/slides/slide27.xml"/>
  <Override ContentType="application/vnd.openxmlformats-officedocument.presentationml.slide+xml" PartName="/ppt/slides/slide57.xml"/>
  <Override ContentType="application/vnd.openxmlformats-officedocument.presentationml.slide+xml" PartName="/ppt/slides/slide2.xml"/>
  <Override ContentType="application/vnd.openxmlformats-officedocument.presentationml.slide+xml" PartName="/ppt/slides/slide44.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package/2006/relationships/metadata/core-properties" Target="docProps/core.xml"/><Relationship Id="rId2"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48" r:id="rId5"/>
  </p:sldMasterIdLst>
  <p:notesMasterIdLst>
    <p:notesMasterId r:id="rId6"/>
  </p:notesMasterIdLst>
  <p:sldIdLst>
    <p:sldId id="256" r:id="rId7"/>
    <p:sldId id="257" r:id="rId8"/>
    <p:sldId id="258" r:id="rId9"/>
    <p:sldId id="259" r:id="rId10"/>
    <p:sldId id="260" r:id="rId11"/>
    <p:sldId id="261" r:id="rId12"/>
    <p:sldId id="262" r:id="rId13"/>
    <p:sldId id="263" r:id="rId14"/>
    <p:sldId id="264" r:id="rId15"/>
    <p:sldId id="265" r:id="rId16"/>
    <p:sldId id="266" r:id="rId17"/>
    <p:sldId id="267" r:id="rId18"/>
    <p:sldId id="268" r:id="rId19"/>
    <p:sldId id="269" r:id="rId20"/>
    <p:sldId id="270" r:id="rId21"/>
    <p:sldId id="271" r:id="rId22"/>
    <p:sldId id="272" r:id="rId23"/>
    <p:sldId id="273" r:id="rId24"/>
    <p:sldId id="274" r:id="rId25"/>
    <p:sldId id="275" r:id="rId26"/>
    <p:sldId id="276" r:id="rId27"/>
    <p:sldId id="277" r:id="rId28"/>
    <p:sldId id="278" r:id="rId29"/>
    <p:sldId id="279" r:id="rId30"/>
    <p:sldId id="280" r:id="rId31"/>
    <p:sldId id="281" r:id="rId32"/>
    <p:sldId id="282" r:id="rId33"/>
    <p:sldId id="283" r:id="rId34"/>
    <p:sldId id="284" r:id="rId35"/>
    <p:sldId id="285" r:id="rId36"/>
    <p:sldId id="286" r:id="rId37"/>
    <p:sldId id="287" r:id="rId38"/>
    <p:sldId id="288" r:id="rId39"/>
    <p:sldId id="289" r:id="rId40"/>
    <p:sldId id="290" r:id="rId41"/>
    <p:sldId id="291" r:id="rId42"/>
    <p:sldId id="292" r:id="rId43"/>
    <p:sldId id="293" r:id="rId44"/>
    <p:sldId id="294" r:id="rId45"/>
    <p:sldId id="295" r:id="rId46"/>
    <p:sldId id="296" r:id="rId47"/>
    <p:sldId id="297" r:id="rId48"/>
    <p:sldId id="298" r:id="rId49"/>
    <p:sldId id="299" r:id="rId50"/>
    <p:sldId id="300" r:id="rId51"/>
    <p:sldId id="301" r:id="rId52"/>
    <p:sldId id="302" r:id="rId53"/>
    <p:sldId id="303" r:id="rId54"/>
    <p:sldId id="304" r:id="rId55"/>
    <p:sldId id="305" r:id="rId56"/>
    <p:sldId id="306" r:id="rId57"/>
    <p:sldId id="307" r:id="rId58"/>
    <p:sldId id="308" r:id="rId59"/>
    <p:sldId id="309" r:id="rId60"/>
    <p:sldId id="310" r:id="rId61"/>
    <p:sldId id="311" r:id="rId62"/>
    <p:sldId id="312" r:id="rId63"/>
    <p:sldId id="313" r:id="rId64"/>
    <p:sldId id="314" r:id="rId65"/>
  </p:sldIdLst>
  <p:sldSz cy="6858000" cx="12192000"/>
  <p:notesSz cx="6858000" cy="9144000"/>
  <p:embeddedFontLst>
    <p:embeddedFont>
      <p:font typeface="Tajawal Medium"/>
      <p:regular r:id="rId66"/>
      <p:bold r:id="rId67"/>
    </p:embeddedFont>
    <p:embeddedFont>
      <p:font typeface="Helvetica Neue"/>
      <p:regular r:id="rId68"/>
      <p:bold r:id="rId69"/>
      <p:italic r:id="rId70"/>
      <p:boldItalic r:id="rId71"/>
    </p:embeddedFont>
    <p:embeddedFont>
      <p:font typeface="Open Sans"/>
      <p:regular r:id="rId72"/>
      <p:bold r:id="rId73"/>
      <p:italic r:id="rId74"/>
      <p:boldItalic r:id="rId75"/>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2160">
          <p15:clr>
            <a:srgbClr val="000000"/>
          </p15:clr>
        </p15:guide>
        <p15:guide id="2" pos="3840">
          <p15:clr>
            <a:srgbClr val="000000"/>
          </p15:clr>
        </p15:guide>
      </p15:sldGuideLst>
    </p:ext>
    <p:ext uri="http://customooxmlschemas.google.com/">
      <go:slidesCustomData xmlns:go="http://customooxmlschemas.google.com/" r:id="rId76" roundtripDataSignature="AMtx7mhaxmVP8/ujbGx5n5LOPxk/tNCiFw=="/>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tableStyles.xml><?xml version="1.0" encoding="utf-8"?>
<a:tblStyleLst xmlns:a="http://schemas.openxmlformats.org/drawingml/2006/main" xmlns:r="http://schemas.openxmlformats.org/officeDocument/2006/relationships" def="{F4C991AD-7138-4150-99D2-A69FC394543A}">
  <a:tblStyle styleId="{F4C991AD-7138-4150-99D2-A69FC394543A}" styleName="Table_0">
    <a:wholeTbl>
      <a:tcTxStyle b="off" i="off">
        <a:font>
          <a:latin typeface="Calibri"/>
          <a:ea typeface="Calibri"/>
          <a:cs typeface="Calibri"/>
        </a:font>
        <a:schemeClr val="dk1"/>
      </a:tcTxStyle>
      <a:tcStyle>
        <a:tcBdr>
          <a:left>
            <a:ln cap="flat" cmpd="sng" w="12700">
              <a:solidFill>
                <a:schemeClr val="lt1"/>
              </a:solidFill>
              <a:prstDash val="solid"/>
              <a:round/>
              <a:headEnd len="sm" w="sm" type="none"/>
              <a:tailEnd len="sm" w="sm" type="none"/>
            </a:ln>
          </a:left>
          <a:right>
            <a:ln cap="flat" cmpd="sng" w="12700">
              <a:solidFill>
                <a:schemeClr val="lt1"/>
              </a:solidFill>
              <a:prstDash val="solid"/>
              <a:round/>
              <a:headEnd len="sm" w="sm" type="none"/>
              <a:tailEnd len="sm" w="sm" type="none"/>
            </a:ln>
          </a:right>
          <a:top>
            <a:ln cap="flat" cmpd="sng" w="12700">
              <a:solidFill>
                <a:schemeClr val="lt1"/>
              </a:solidFill>
              <a:prstDash val="solid"/>
              <a:round/>
              <a:headEnd len="sm" w="sm" type="none"/>
              <a:tailEnd len="sm" w="sm" type="none"/>
            </a:ln>
          </a:top>
          <a:bottom>
            <a:ln cap="flat" cmpd="sng" w="12700">
              <a:solidFill>
                <a:schemeClr val="lt1"/>
              </a:solidFill>
              <a:prstDash val="solid"/>
              <a:round/>
              <a:headEnd len="sm" w="sm" type="none"/>
              <a:tailEnd len="sm" w="sm" type="none"/>
            </a:ln>
          </a:bottom>
          <a:insideH>
            <a:ln cap="flat" cmpd="sng" w="12700">
              <a:solidFill>
                <a:schemeClr val="lt1"/>
              </a:solidFill>
              <a:prstDash val="solid"/>
              <a:round/>
              <a:headEnd len="sm" w="sm" type="none"/>
              <a:tailEnd len="sm" w="sm" type="none"/>
            </a:ln>
          </a:insideH>
          <a:insideV>
            <a:ln cap="flat" cmpd="sng" w="12700">
              <a:solidFill>
                <a:schemeClr val="lt1"/>
              </a:solidFill>
              <a:prstDash val="solid"/>
              <a:round/>
              <a:headEnd len="sm" w="sm" type="none"/>
              <a:tailEnd len="sm" w="sm" type="none"/>
            </a:ln>
          </a:insideV>
        </a:tcBdr>
        <a:fill>
          <a:solidFill>
            <a:srgbClr val="E9EFF7"/>
          </a:solidFill>
        </a:fill>
      </a:tcStyle>
    </a:wholeTbl>
    <a:band1H>
      <a:tcTxStyle/>
      <a:tcStyle>
        <a:fill>
          <a:solidFill>
            <a:srgbClr val="D0DEEF"/>
          </a:solidFill>
        </a:fill>
      </a:tcStyle>
    </a:band1H>
    <a:band2H>
      <a:tcTxStyle/>
    </a:band2H>
    <a:band1V>
      <a:tcTxStyle/>
      <a:tcStyle>
        <a:fill>
          <a:solidFill>
            <a:srgbClr val="D0DEEF"/>
          </a:solidFill>
        </a:fill>
      </a:tcStyle>
    </a:band1V>
    <a:band2V>
      <a:tcTxStyle/>
    </a:band2V>
    <a:lastCol>
      <a:tcTxStyle b="on" i="off">
        <a:font>
          <a:latin typeface="Calibri"/>
          <a:ea typeface="Calibri"/>
          <a:cs typeface="Calibri"/>
        </a:font>
        <a:schemeClr val="lt1"/>
      </a:tcTxStyle>
      <a:tcStyle>
        <a:fill>
          <a:solidFill>
            <a:schemeClr val="accent1"/>
          </a:solidFill>
        </a:fill>
      </a:tcStyle>
    </a:lastCol>
    <a:firstCol>
      <a:tcTxStyle b="on" i="off">
        <a:font>
          <a:latin typeface="Calibri"/>
          <a:ea typeface="Calibri"/>
          <a:cs typeface="Calibri"/>
        </a:font>
        <a:schemeClr val="lt1"/>
      </a:tcTxStyle>
      <a:tcStyle>
        <a:fill>
          <a:solidFill>
            <a:schemeClr val="accent1"/>
          </a:solidFill>
        </a:fill>
      </a:tcStyle>
    </a:firstCol>
    <a:lastRow>
      <a:tcTxStyle b="on" i="off">
        <a:font>
          <a:latin typeface="Calibri"/>
          <a:ea typeface="Calibri"/>
          <a:cs typeface="Calibri"/>
        </a:font>
        <a:schemeClr val="lt1"/>
      </a:tcTxStyle>
      <a:tcStyle>
        <a:tcBdr>
          <a:top>
            <a:ln cap="flat" cmpd="sng" w="38100">
              <a:solidFill>
                <a:schemeClr val="lt1"/>
              </a:solidFill>
              <a:prstDash val="solid"/>
              <a:round/>
              <a:headEnd len="sm" w="sm" type="none"/>
              <a:tailEnd len="sm" w="sm" type="none"/>
            </a:ln>
          </a:top>
        </a:tcBdr>
        <a:fill>
          <a:solidFill>
            <a:schemeClr val="accent1"/>
          </a:solidFill>
        </a:fill>
      </a:tcStyle>
    </a:lastRow>
    <a:seCell>
      <a:tcTxStyle/>
    </a:seCell>
    <a:swCell>
      <a:tcTxStyle/>
    </a:swCell>
    <a:firstRow>
      <a:tcTxStyle b="on" i="off">
        <a:font>
          <a:latin typeface="Calibri"/>
          <a:ea typeface="Calibri"/>
          <a:cs typeface="Calibri"/>
        </a:font>
        <a:schemeClr val="lt1"/>
      </a:tcTxStyle>
      <a:tcStyle>
        <a:tcBdr>
          <a:bottom>
            <a:ln cap="flat" cmpd="sng" w="38100">
              <a:solidFill>
                <a:schemeClr val="lt1"/>
              </a:solidFill>
              <a:prstDash val="solid"/>
              <a:round/>
              <a:headEnd len="sm" w="sm" type="none"/>
              <a:tailEnd len="sm" w="sm" type="none"/>
            </a:ln>
          </a:bottom>
        </a:tcBdr>
        <a:fill>
          <a:solidFill>
            <a:schemeClr val="accent1"/>
          </a:solidFill>
        </a:fill>
      </a:tcStyle>
    </a:firstRow>
    <a:neCell>
      <a:tcTxStyle/>
    </a:neCell>
    <a:nwCell>
      <a:tcTxStyle/>
    </a:nwCell>
  </a:tblStyle>
  <a:tblStyle styleId="{5842DA5C-0DFB-4512-B10D-8E3E5BB87C24}" styleName="Table_1">
    <a:wholeTbl>
      <a:tcTxStyle>
        <a:font>
          <a:latin typeface="Arial"/>
          <a:ea typeface="Arial"/>
          <a:cs typeface="Arial"/>
        </a:font>
        <a:srgbClr val="000000"/>
      </a:tcTxStyle>
    </a:wholeTbl>
    <a:band1H>
      <a:tcTxStyle/>
    </a:band1H>
    <a:band2H>
      <a:tcTxStyle/>
    </a:band2H>
    <a:band1V>
      <a:tcTxStyle/>
    </a:band1V>
    <a:band2V>
      <a:tcTxStyle/>
    </a:band2V>
    <a:lastCol>
      <a:tcTxStyle/>
    </a:lastCol>
    <a:firstCol>
      <a:tcTxStyle/>
    </a:firstCol>
    <a:lastRow>
      <a:tcTxStyle/>
    </a:lastRow>
    <a:seCell>
      <a:tcTxStyle/>
    </a:seCell>
    <a:swCell>
      <a:tcTxStyle/>
    </a:swCell>
    <a:firstRow>
      <a:tcTxStyle/>
    </a:firstRow>
    <a:neCell>
      <a:tcTxStyle/>
    </a:neCell>
    <a:nwCell>
      <a:tcTxStyle/>
    </a:nwCell>
  </a:tblStyle>
</a:tblStyleLst>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2160" orient="horz"/>
        <p:guide pos="3840"/>
      </p:guideLst>
    </p:cSldViewPr>
  </p:slideViewPr>
</p:viewPr>
</file>

<file path=ppt/_rels/presentation.xml.rels><?xml version="1.0" encoding="UTF-8" standalone="yes"?><Relationships xmlns="http://schemas.openxmlformats.org/package/2006/relationships"><Relationship Id="rId40" Type="http://schemas.openxmlformats.org/officeDocument/2006/relationships/slide" Target="slides/slide34.xml"/><Relationship Id="rId42" Type="http://schemas.openxmlformats.org/officeDocument/2006/relationships/slide" Target="slides/slide36.xml"/><Relationship Id="rId41" Type="http://schemas.openxmlformats.org/officeDocument/2006/relationships/slide" Target="slides/slide35.xml"/><Relationship Id="rId44" Type="http://schemas.openxmlformats.org/officeDocument/2006/relationships/slide" Target="slides/slide38.xml"/><Relationship Id="rId43" Type="http://schemas.openxmlformats.org/officeDocument/2006/relationships/slide" Target="slides/slide37.xml"/><Relationship Id="rId46" Type="http://schemas.openxmlformats.org/officeDocument/2006/relationships/slide" Target="slides/slide40.xml"/><Relationship Id="rId45" Type="http://schemas.openxmlformats.org/officeDocument/2006/relationships/slide" Target="slides/slide39.xml"/><Relationship Id="rId1" Type="http://schemas.openxmlformats.org/officeDocument/2006/relationships/theme" Target="theme/theme1.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tableStyles" Target="tableStyles.xml"/><Relationship Id="rId9" Type="http://schemas.openxmlformats.org/officeDocument/2006/relationships/slide" Target="slides/slide3.xml"/><Relationship Id="rId48" Type="http://schemas.openxmlformats.org/officeDocument/2006/relationships/slide" Target="slides/slide42.xml"/><Relationship Id="rId47" Type="http://schemas.openxmlformats.org/officeDocument/2006/relationships/slide" Target="slides/slide41.xml"/><Relationship Id="rId49" Type="http://schemas.openxmlformats.org/officeDocument/2006/relationships/slide" Target="slides/slide43.xml"/><Relationship Id="rId5" Type="http://schemas.openxmlformats.org/officeDocument/2006/relationships/slideMaster" Target="slideMasters/slideMaster1.xml"/><Relationship Id="rId6" Type="http://schemas.openxmlformats.org/officeDocument/2006/relationships/notesMaster" Target="notesMasters/notesMaster1.xml"/><Relationship Id="rId7" Type="http://schemas.openxmlformats.org/officeDocument/2006/relationships/slide" Target="slides/slide1.xml"/><Relationship Id="rId8" Type="http://schemas.openxmlformats.org/officeDocument/2006/relationships/slide" Target="slides/slide2.xml"/><Relationship Id="rId73" Type="http://schemas.openxmlformats.org/officeDocument/2006/relationships/font" Target="fonts/OpenSans-bold.fntdata"/><Relationship Id="rId72" Type="http://schemas.openxmlformats.org/officeDocument/2006/relationships/font" Target="fonts/OpenSans-regular.fntdata"/><Relationship Id="rId31" Type="http://schemas.openxmlformats.org/officeDocument/2006/relationships/slide" Target="slides/slide25.xml"/><Relationship Id="rId75" Type="http://schemas.openxmlformats.org/officeDocument/2006/relationships/font" Target="fonts/OpenSans-boldItalic.fntdata"/><Relationship Id="rId30" Type="http://schemas.openxmlformats.org/officeDocument/2006/relationships/slide" Target="slides/slide24.xml"/><Relationship Id="rId74" Type="http://schemas.openxmlformats.org/officeDocument/2006/relationships/font" Target="fonts/OpenSans-italic.fntdata"/><Relationship Id="rId33" Type="http://schemas.openxmlformats.org/officeDocument/2006/relationships/slide" Target="slides/slide27.xml"/><Relationship Id="rId32" Type="http://schemas.openxmlformats.org/officeDocument/2006/relationships/slide" Target="slides/slide26.xml"/><Relationship Id="rId76" Type="http://customschemas.google.com/relationships/presentationmetadata" Target="metadata"/><Relationship Id="rId35" Type="http://schemas.openxmlformats.org/officeDocument/2006/relationships/slide" Target="slides/slide29.xml"/><Relationship Id="rId34" Type="http://schemas.openxmlformats.org/officeDocument/2006/relationships/slide" Target="slides/slide28.xml"/><Relationship Id="rId71" Type="http://schemas.openxmlformats.org/officeDocument/2006/relationships/font" Target="fonts/HelveticaNeue-boldItalic.fntdata"/><Relationship Id="rId70" Type="http://schemas.openxmlformats.org/officeDocument/2006/relationships/font" Target="fonts/HelveticaNeue-italic.fntdata"/><Relationship Id="rId37" Type="http://schemas.openxmlformats.org/officeDocument/2006/relationships/slide" Target="slides/slide31.xml"/><Relationship Id="rId36" Type="http://schemas.openxmlformats.org/officeDocument/2006/relationships/slide" Target="slides/slide30.xml"/><Relationship Id="rId39" Type="http://schemas.openxmlformats.org/officeDocument/2006/relationships/slide" Target="slides/slide33.xml"/><Relationship Id="rId38" Type="http://schemas.openxmlformats.org/officeDocument/2006/relationships/slide" Target="slides/slide32.xml"/><Relationship Id="rId62" Type="http://schemas.openxmlformats.org/officeDocument/2006/relationships/slide" Target="slides/slide56.xml"/><Relationship Id="rId61" Type="http://schemas.openxmlformats.org/officeDocument/2006/relationships/slide" Target="slides/slide55.xml"/><Relationship Id="rId20" Type="http://schemas.openxmlformats.org/officeDocument/2006/relationships/slide" Target="slides/slide14.xml"/><Relationship Id="rId64" Type="http://schemas.openxmlformats.org/officeDocument/2006/relationships/slide" Target="slides/slide58.xml"/><Relationship Id="rId63" Type="http://schemas.openxmlformats.org/officeDocument/2006/relationships/slide" Target="slides/slide57.xml"/><Relationship Id="rId22" Type="http://schemas.openxmlformats.org/officeDocument/2006/relationships/slide" Target="slides/slide16.xml"/><Relationship Id="rId66" Type="http://schemas.openxmlformats.org/officeDocument/2006/relationships/font" Target="fonts/TajawalMedium-regular.fntdata"/><Relationship Id="rId21" Type="http://schemas.openxmlformats.org/officeDocument/2006/relationships/slide" Target="slides/slide15.xml"/><Relationship Id="rId65" Type="http://schemas.openxmlformats.org/officeDocument/2006/relationships/slide" Target="slides/slide59.xml"/><Relationship Id="rId24" Type="http://schemas.openxmlformats.org/officeDocument/2006/relationships/slide" Target="slides/slide18.xml"/><Relationship Id="rId68" Type="http://schemas.openxmlformats.org/officeDocument/2006/relationships/font" Target="fonts/HelveticaNeue-regular.fntdata"/><Relationship Id="rId23" Type="http://schemas.openxmlformats.org/officeDocument/2006/relationships/slide" Target="slides/slide17.xml"/><Relationship Id="rId67" Type="http://schemas.openxmlformats.org/officeDocument/2006/relationships/font" Target="fonts/TajawalMedium-bold.fntdata"/><Relationship Id="rId60" Type="http://schemas.openxmlformats.org/officeDocument/2006/relationships/slide" Target="slides/slide54.xml"/><Relationship Id="rId26" Type="http://schemas.openxmlformats.org/officeDocument/2006/relationships/slide" Target="slides/slide20.xml"/><Relationship Id="rId25" Type="http://schemas.openxmlformats.org/officeDocument/2006/relationships/slide" Target="slides/slide19.xml"/><Relationship Id="rId69" Type="http://schemas.openxmlformats.org/officeDocument/2006/relationships/font" Target="fonts/HelveticaNeue-bold.fntdata"/><Relationship Id="rId28" Type="http://schemas.openxmlformats.org/officeDocument/2006/relationships/slide" Target="slides/slide22.xml"/><Relationship Id="rId27" Type="http://schemas.openxmlformats.org/officeDocument/2006/relationships/slide" Target="slides/slide21.xml"/><Relationship Id="rId29" Type="http://schemas.openxmlformats.org/officeDocument/2006/relationships/slide" Target="slides/slide23.xml"/><Relationship Id="rId51" Type="http://schemas.openxmlformats.org/officeDocument/2006/relationships/slide" Target="slides/slide45.xml"/><Relationship Id="rId50" Type="http://schemas.openxmlformats.org/officeDocument/2006/relationships/slide" Target="slides/slide44.xml"/><Relationship Id="rId53" Type="http://schemas.openxmlformats.org/officeDocument/2006/relationships/slide" Target="slides/slide47.xml"/><Relationship Id="rId52" Type="http://schemas.openxmlformats.org/officeDocument/2006/relationships/slide" Target="slides/slide46.xml"/><Relationship Id="rId11" Type="http://schemas.openxmlformats.org/officeDocument/2006/relationships/slide" Target="slides/slide5.xml"/><Relationship Id="rId55" Type="http://schemas.openxmlformats.org/officeDocument/2006/relationships/slide" Target="slides/slide49.xml"/><Relationship Id="rId10" Type="http://schemas.openxmlformats.org/officeDocument/2006/relationships/slide" Target="slides/slide4.xml"/><Relationship Id="rId54" Type="http://schemas.openxmlformats.org/officeDocument/2006/relationships/slide" Target="slides/slide48.xml"/><Relationship Id="rId13" Type="http://schemas.openxmlformats.org/officeDocument/2006/relationships/slide" Target="slides/slide7.xml"/><Relationship Id="rId57" Type="http://schemas.openxmlformats.org/officeDocument/2006/relationships/slide" Target="slides/slide51.xml"/><Relationship Id="rId12" Type="http://schemas.openxmlformats.org/officeDocument/2006/relationships/slide" Target="slides/slide6.xml"/><Relationship Id="rId56" Type="http://schemas.openxmlformats.org/officeDocument/2006/relationships/slide" Target="slides/slide50.xml"/><Relationship Id="rId15" Type="http://schemas.openxmlformats.org/officeDocument/2006/relationships/slide" Target="slides/slide9.xml"/><Relationship Id="rId59" Type="http://schemas.openxmlformats.org/officeDocument/2006/relationships/slide" Target="slides/slide53.xml"/><Relationship Id="rId14" Type="http://schemas.openxmlformats.org/officeDocument/2006/relationships/slide" Target="slides/slide8.xml"/><Relationship Id="rId58" Type="http://schemas.openxmlformats.org/officeDocument/2006/relationships/slide" Target="slides/slide52.xml"/><Relationship Id="rId17" Type="http://schemas.openxmlformats.org/officeDocument/2006/relationships/slide" Target="slides/slide11.xml"/><Relationship Id="rId16" Type="http://schemas.openxmlformats.org/officeDocument/2006/relationships/slide" Target="slides/slide10.xml"/><Relationship Id="rId19" Type="http://schemas.openxmlformats.org/officeDocument/2006/relationships/slide" Target="slides/slide13.xml"/><Relationship Id="rId18" Type="http://schemas.openxmlformats.org/officeDocument/2006/relationships/slide" Target="slides/slide1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 name="Shape 2"/>
        <p:cNvGrpSpPr/>
        <p:nvPr/>
      </p:nvGrpSpPr>
      <p:grpSpPr>
        <a:xfrm>
          <a:off x="0" y="0"/>
          <a:ext cx="0" cy="0"/>
          <a:chOff x="0" y="0"/>
          <a:chExt cx="0" cy="0"/>
        </a:xfrm>
      </p:grpSpPr>
      <p:sp>
        <p:nvSpPr>
          <p:cNvPr id="3" name="Google Shape;3;n"/>
          <p:cNvSpPr txBox="1"/>
          <p:nvPr>
            <p:ph idx="2" type="hdr"/>
          </p:nvPr>
        </p:nvSpPr>
        <p:spPr>
          <a:xfrm>
            <a:off x="0" y="0"/>
            <a:ext cx="2971800" cy="458788"/>
          </a:xfrm>
          <a:prstGeom prst="rect">
            <a:avLst/>
          </a:prstGeom>
          <a:noFill/>
          <a:ln>
            <a:noFill/>
          </a:ln>
        </p:spPr>
        <p:txBody>
          <a:bodyPr anchorCtr="0" anchor="t" bIns="45700" lIns="91425" spcFirstLastPara="1" rIns="91425" wrap="square" tIns="45700">
            <a:noAutofit/>
          </a:bodyPr>
          <a:lstStyle>
            <a:lvl1pPr lvl="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4" name="Google Shape;4;n"/>
          <p:cNvSpPr txBox="1"/>
          <p:nvPr>
            <p:ph idx="10" type="dt"/>
          </p:nvPr>
        </p:nvSpPr>
        <p:spPr>
          <a:xfrm>
            <a:off x="3884613" y="0"/>
            <a:ext cx="2971800" cy="458788"/>
          </a:xfrm>
          <a:prstGeom prst="rect">
            <a:avLst/>
          </a:prstGeom>
          <a:noFill/>
          <a:ln>
            <a:noFill/>
          </a:ln>
        </p:spPr>
        <p:txBody>
          <a:bodyPr anchorCtr="0" anchor="t" bIns="45700" lIns="91425" spcFirstLastPara="1" rIns="91425" wrap="square" tIns="45700">
            <a:noAutofit/>
          </a:bodyPr>
          <a:lstStyle>
            <a:lvl1pPr lvl="0" marR="0" rtl="0" algn="r">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5" name="Google Shape;5;n"/>
          <p:cNvSpPr/>
          <p:nvPr>
            <p:ph idx="3"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6" name="Google Shape;6;n"/>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lvl1pPr indent="-228600" lvl="0" marL="4572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indent="-228600" lvl="1" marL="9144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2pPr>
            <a:lvl3pPr indent="-228600" lvl="2" marL="13716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3pPr>
            <a:lvl4pPr indent="-228600" lvl="3" marL="18288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4pPr>
            <a:lvl5pPr indent="-228600" lvl="4" marL="22860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5pPr>
            <a:lvl6pPr indent="-228600" lvl="5" marL="27432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6pPr>
            <a:lvl7pPr indent="-228600" lvl="6" marL="32004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7pPr>
            <a:lvl8pPr indent="-228600" lvl="7" marL="36576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8pPr>
            <a:lvl9pPr indent="-228600" lvl="8" marL="41148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9pPr>
          </a:lstStyle>
          <a:p/>
        </p:txBody>
      </p:sp>
      <p:sp>
        <p:nvSpPr>
          <p:cNvPr id="7" name="Google Shape;7;n"/>
          <p:cNvSpPr txBox="1"/>
          <p:nvPr>
            <p:ph idx="11" type="ftr"/>
          </p:nvPr>
        </p:nvSpPr>
        <p:spPr>
          <a:xfrm>
            <a:off x="0" y="8685213"/>
            <a:ext cx="2971800" cy="458787"/>
          </a:xfrm>
          <a:prstGeom prst="rect">
            <a:avLst/>
          </a:prstGeom>
          <a:noFill/>
          <a:ln>
            <a:noFill/>
          </a:ln>
        </p:spPr>
        <p:txBody>
          <a:bodyPr anchorCtr="0" anchor="b" bIns="45700" lIns="91425" spcFirstLastPara="1" rIns="91425" wrap="square" tIns="45700">
            <a:noAutofit/>
          </a:bodyPr>
          <a:lstStyle>
            <a:lvl1pPr lvl="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8" name="Google Shape;8;n"/>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marR="0" rtl="0" algn="r">
              <a:spcBef>
                <a:spcPts val="0"/>
              </a:spcBef>
              <a:spcAft>
                <a:spcPts val="0"/>
              </a:spcAft>
              <a:buNone/>
            </a:pPr>
            <a:fld id="{00000000-1234-1234-1234-123412341234}" type="slidenum">
              <a:rPr b="0" i="0" lang="en-US" sz="1200" u="none" cap="none" strike="noStrike">
                <a:solidFill>
                  <a:schemeClr val="dk1"/>
                </a:solidFill>
                <a:latin typeface="Calibri"/>
                <a:ea typeface="Calibri"/>
                <a:cs typeface="Calibri"/>
                <a:sym typeface="Calibri"/>
              </a:rPr>
              <a:t>‹#›</a:t>
            </a:fld>
            <a:endParaRPr b="0" i="0" sz="1200" u="none" cap="none" strike="noStrike">
              <a:solidFill>
                <a:schemeClr val="dk1"/>
              </a:solidFill>
              <a:latin typeface="Calibri"/>
              <a:ea typeface="Calibri"/>
              <a:cs typeface="Calibri"/>
              <a:sym typeface="Calibri"/>
            </a:endParaRPr>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4" name="Shape 84"/>
        <p:cNvGrpSpPr/>
        <p:nvPr/>
      </p:nvGrpSpPr>
      <p:grpSpPr>
        <a:xfrm>
          <a:off x="0" y="0"/>
          <a:ext cx="0" cy="0"/>
          <a:chOff x="0" y="0"/>
          <a:chExt cx="0" cy="0"/>
        </a:xfrm>
      </p:grpSpPr>
      <p:sp>
        <p:nvSpPr>
          <p:cNvPr id="85" name="Google Shape;85;p1: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86" name="Google Shape;86;p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7" name="Shape 97"/>
        <p:cNvGrpSpPr/>
        <p:nvPr/>
      </p:nvGrpSpPr>
      <p:grpSpPr>
        <a:xfrm>
          <a:off x="0" y="0"/>
          <a:ext cx="0" cy="0"/>
          <a:chOff x="0" y="0"/>
          <a:chExt cx="0" cy="0"/>
        </a:xfrm>
      </p:grpSpPr>
      <p:sp>
        <p:nvSpPr>
          <p:cNvPr id="98" name="Google Shape;98;p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99" name="Google Shape;99;p2: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r">
              <a:spcBef>
                <a:spcPts val="0"/>
              </a:spcBef>
              <a:spcAft>
                <a:spcPts val="0"/>
              </a:spcAft>
              <a:buNone/>
            </a:pPr>
            <a:r>
              <a:t/>
            </a:r>
            <a:endParaRPr/>
          </a:p>
        </p:txBody>
      </p:sp>
      <p:sp>
        <p:nvSpPr>
          <p:cNvPr id="100" name="Google Shape;100;p2: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2" name="Shape 112"/>
        <p:cNvGrpSpPr/>
        <p:nvPr/>
      </p:nvGrpSpPr>
      <p:grpSpPr>
        <a:xfrm>
          <a:off x="0" y="0"/>
          <a:ext cx="0" cy="0"/>
          <a:chOff x="0" y="0"/>
          <a:chExt cx="0" cy="0"/>
        </a:xfrm>
      </p:grpSpPr>
      <p:sp>
        <p:nvSpPr>
          <p:cNvPr id="113" name="Google Shape;113;p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14" name="Google Shape;114;p3: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r">
              <a:spcBef>
                <a:spcPts val="0"/>
              </a:spcBef>
              <a:spcAft>
                <a:spcPts val="0"/>
              </a:spcAft>
              <a:buNone/>
            </a:pPr>
            <a:r>
              <a:t/>
            </a:r>
            <a:endParaRPr/>
          </a:p>
        </p:txBody>
      </p:sp>
      <p:sp>
        <p:nvSpPr>
          <p:cNvPr id="115" name="Google Shape;115;p3: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7" name="Shape 127"/>
        <p:cNvGrpSpPr/>
        <p:nvPr/>
      </p:nvGrpSpPr>
      <p:grpSpPr>
        <a:xfrm>
          <a:off x="0" y="0"/>
          <a:ext cx="0" cy="0"/>
          <a:chOff x="0" y="0"/>
          <a:chExt cx="0" cy="0"/>
        </a:xfrm>
      </p:grpSpPr>
      <p:sp>
        <p:nvSpPr>
          <p:cNvPr id="128" name="Google Shape;128;p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29" name="Google Shape;129;p4: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r">
              <a:spcBef>
                <a:spcPts val="0"/>
              </a:spcBef>
              <a:spcAft>
                <a:spcPts val="0"/>
              </a:spcAft>
              <a:buNone/>
            </a:pPr>
            <a:r>
              <a:t/>
            </a:r>
            <a:endParaRPr/>
          </a:p>
        </p:txBody>
      </p:sp>
      <p:sp>
        <p:nvSpPr>
          <p:cNvPr id="130" name="Google Shape;130;p4: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4" name="Shape 144"/>
        <p:cNvGrpSpPr/>
        <p:nvPr/>
      </p:nvGrpSpPr>
      <p:grpSpPr>
        <a:xfrm>
          <a:off x="0" y="0"/>
          <a:ext cx="0" cy="0"/>
          <a:chOff x="0" y="0"/>
          <a:chExt cx="0" cy="0"/>
        </a:xfrm>
      </p:grpSpPr>
      <p:sp>
        <p:nvSpPr>
          <p:cNvPr id="145" name="Google Shape;145;p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46" name="Google Shape;146;p5: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r">
              <a:spcBef>
                <a:spcPts val="0"/>
              </a:spcBef>
              <a:spcAft>
                <a:spcPts val="0"/>
              </a:spcAft>
              <a:buNone/>
            </a:pPr>
            <a:r>
              <a:t/>
            </a:r>
            <a:endParaRPr/>
          </a:p>
        </p:txBody>
      </p:sp>
      <p:sp>
        <p:nvSpPr>
          <p:cNvPr id="147" name="Google Shape;147;p5: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9" name="Shape 159"/>
        <p:cNvGrpSpPr/>
        <p:nvPr/>
      </p:nvGrpSpPr>
      <p:grpSpPr>
        <a:xfrm>
          <a:off x="0" y="0"/>
          <a:ext cx="0" cy="0"/>
          <a:chOff x="0" y="0"/>
          <a:chExt cx="0" cy="0"/>
        </a:xfrm>
      </p:grpSpPr>
      <p:sp>
        <p:nvSpPr>
          <p:cNvPr id="160" name="Google Shape;160;p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61" name="Google Shape;161;p6: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r">
              <a:spcBef>
                <a:spcPts val="0"/>
              </a:spcBef>
              <a:spcAft>
                <a:spcPts val="0"/>
              </a:spcAft>
              <a:buNone/>
            </a:pPr>
            <a:r>
              <a:t/>
            </a:r>
            <a:endParaRPr/>
          </a:p>
        </p:txBody>
      </p:sp>
      <p:sp>
        <p:nvSpPr>
          <p:cNvPr id="162" name="Google Shape;162;p6: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4" name="Shape 174"/>
        <p:cNvGrpSpPr/>
        <p:nvPr/>
      </p:nvGrpSpPr>
      <p:grpSpPr>
        <a:xfrm>
          <a:off x="0" y="0"/>
          <a:ext cx="0" cy="0"/>
          <a:chOff x="0" y="0"/>
          <a:chExt cx="0" cy="0"/>
        </a:xfrm>
      </p:grpSpPr>
      <p:sp>
        <p:nvSpPr>
          <p:cNvPr id="175" name="Google Shape;175;p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76" name="Google Shape;176;p7: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r">
              <a:spcBef>
                <a:spcPts val="0"/>
              </a:spcBef>
              <a:spcAft>
                <a:spcPts val="0"/>
              </a:spcAft>
              <a:buNone/>
            </a:pPr>
            <a:r>
              <a:t/>
            </a:r>
            <a:endParaRPr/>
          </a:p>
        </p:txBody>
      </p:sp>
      <p:sp>
        <p:nvSpPr>
          <p:cNvPr id="177" name="Google Shape;177;p7: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1" name="Shape 191"/>
        <p:cNvGrpSpPr/>
        <p:nvPr/>
      </p:nvGrpSpPr>
      <p:grpSpPr>
        <a:xfrm>
          <a:off x="0" y="0"/>
          <a:ext cx="0" cy="0"/>
          <a:chOff x="0" y="0"/>
          <a:chExt cx="0" cy="0"/>
        </a:xfrm>
      </p:grpSpPr>
      <p:sp>
        <p:nvSpPr>
          <p:cNvPr id="192" name="Google Shape;192;p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93" name="Google Shape;193;p8: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r">
              <a:spcBef>
                <a:spcPts val="0"/>
              </a:spcBef>
              <a:spcAft>
                <a:spcPts val="0"/>
              </a:spcAft>
              <a:buNone/>
            </a:pPr>
            <a:r>
              <a:t/>
            </a:r>
            <a:endParaRPr/>
          </a:p>
        </p:txBody>
      </p:sp>
      <p:sp>
        <p:nvSpPr>
          <p:cNvPr id="194" name="Google Shape;194;p8: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6" name="Shape 206"/>
        <p:cNvGrpSpPr/>
        <p:nvPr/>
      </p:nvGrpSpPr>
      <p:grpSpPr>
        <a:xfrm>
          <a:off x="0" y="0"/>
          <a:ext cx="0" cy="0"/>
          <a:chOff x="0" y="0"/>
          <a:chExt cx="0" cy="0"/>
        </a:xfrm>
      </p:grpSpPr>
      <p:sp>
        <p:nvSpPr>
          <p:cNvPr id="207" name="Google Shape;207;p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08" name="Google Shape;208;p9: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r">
              <a:spcBef>
                <a:spcPts val="0"/>
              </a:spcBef>
              <a:spcAft>
                <a:spcPts val="0"/>
              </a:spcAft>
              <a:buNone/>
            </a:pPr>
            <a:r>
              <a:t/>
            </a:r>
            <a:endParaRPr/>
          </a:p>
        </p:txBody>
      </p:sp>
      <p:sp>
        <p:nvSpPr>
          <p:cNvPr id="209" name="Google Shape;209;p9: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1" name="Shape 221"/>
        <p:cNvGrpSpPr/>
        <p:nvPr/>
      </p:nvGrpSpPr>
      <p:grpSpPr>
        <a:xfrm>
          <a:off x="0" y="0"/>
          <a:ext cx="0" cy="0"/>
          <a:chOff x="0" y="0"/>
          <a:chExt cx="0" cy="0"/>
        </a:xfrm>
      </p:grpSpPr>
      <p:sp>
        <p:nvSpPr>
          <p:cNvPr id="222" name="Google Shape;222;p1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23" name="Google Shape;223;p10: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r">
              <a:spcBef>
                <a:spcPts val="0"/>
              </a:spcBef>
              <a:spcAft>
                <a:spcPts val="0"/>
              </a:spcAft>
              <a:buNone/>
            </a:pPr>
            <a:r>
              <a:t/>
            </a:r>
            <a:endParaRPr/>
          </a:p>
        </p:txBody>
      </p:sp>
      <p:sp>
        <p:nvSpPr>
          <p:cNvPr id="224" name="Google Shape;224;p10: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6" name="Shape 236"/>
        <p:cNvGrpSpPr/>
        <p:nvPr/>
      </p:nvGrpSpPr>
      <p:grpSpPr>
        <a:xfrm>
          <a:off x="0" y="0"/>
          <a:ext cx="0" cy="0"/>
          <a:chOff x="0" y="0"/>
          <a:chExt cx="0" cy="0"/>
        </a:xfrm>
      </p:grpSpPr>
      <p:sp>
        <p:nvSpPr>
          <p:cNvPr id="237" name="Google Shape;237;p1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38" name="Google Shape;238;p11: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r">
              <a:spcBef>
                <a:spcPts val="0"/>
              </a:spcBef>
              <a:spcAft>
                <a:spcPts val="0"/>
              </a:spcAft>
              <a:buNone/>
            </a:pPr>
            <a:r>
              <a:t/>
            </a:r>
            <a:endParaRPr/>
          </a:p>
        </p:txBody>
      </p:sp>
      <p:sp>
        <p:nvSpPr>
          <p:cNvPr id="239" name="Google Shape;239;p11: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2" name="Shape 252"/>
        <p:cNvGrpSpPr/>
        <p:nvPr/>
      </p:nvGrpSpPr>
      <p:grpSpPr>
        <a:xfrm>
          <a:off x="0" y="0"/>
          <a:ext cx="0" cy="0"/>
          <a:chOff x="0" y="0"/>
          <a:chExt cx="0" cy="0"/>
        </a:xfrm>
      </p:grpSpPr>
      <p:sp>
        <p:nvSpPr>
          <p:cNvPr id="253" name="Google Shape;253;p1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54" name="Google Shape;254;p12: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r">
              <a:spcBef>
                <a:spcPts val="0"/>
              </a:spcBef>
              <a:spcAft>
                <a:spcPts val="0"/>
              </a:spcAft>
              <a:buNone/>
            </a:pPr>
            <a:r>
              <a:t/>
            </a:r>
            <a:endParaRPr/>
          </a:p>
        </p:txBody>
      </p:sp>
      <p:sp>
        <p:nvSpPr>
          <p:cNvPr id="255" name="Google Shape;255;p12: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8" name="Shape 268"/>
        <p:cNvGrpSpPr/>
        <p:nvPr/>
      </p:nvGrpSpPr>
      <p:grpSpPr>
        <a:xfrm>
          <a:off x="0" y="0"/>
          <a:ext cx="0" cy="0"/>
          <a:chOff x="0" y="0"/>
          <a:chExt cx="0" cy="0"/>
        </a:xfrm>
      </p:grpSpPr>
      <p:sp>
        <p:nvSpPr>
          <p:cNvPr id="269" name="Google Shape;269;p1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70" name="Google Shape;270;p13: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r">
              <a:spcBef>
                <a:spcPts val="0"/>
              </a:spcBef>
              <a:spcAft>
                <a:spcPts val="0"/>
              </a:spcAft>
              <a:buNone/>
            </a:pPr>
            <a:r>
              <a:t/>
            </a:r>
            <a:endParaRPr/>
          </a:p>
        </p:txBody>
      </p:sp>
      <p:sp>
        <p:nvSpPr>
          <p:cNvPr id="271" name="Google Shape;271;p13: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3" name="Shape 283"/>
        <p:cNvGrpSpPr/>
        <p:nvPr/>
      </p:nvGrpSpPr>
      <p:grpSpPr>
        <a:xfrm>
          <a:off x="0" y="0"/>
          <a:ext cx="0" cy="0"/>
          <a:chOff x="0" y="0"/>
          <a:chExt cx="0" cy="0"/>
        </a:xfrm>
      </p:grpSpPr>
      <p:sp>
        <p:nvSpPr>
          <p:cNvPr id="284" name="Google Shape;284;p1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85" name="Google Shape;285;p14: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r">
              <a:spcBef>
                <a:spcPts val="0"/>
              </a:spcBef>
              <a:spcAft>
                <a:spcPts val="0"/>
              </a:spcAft>
              <a:buNone/>
            </a:pPr>
            <a:r>
              <a:t/>
            </a:r>
            <a:endParaRPr/>
          </a:p>
        </p:txBody>
      </p:sp>
      <p:sp>
        <p:nvSpPr>
          <p:cNvPr id="286" name="Google Shape;286;p14: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8" name="Shape 298"/>
        <p:cNvGrpSpPr/>
        <p:nvPr/>
      </p:nvGrpSpPr>
      <p:grpSpPr>
        <a:xfrm>
          <a:off x="0" y="0"/>
          <a:ext cx="0" cy="0"/>
          <a:chOff x="0" y="0"/>
          <a:chExt cx="0" cy="0"/>
        </a:xfrm>
      </p:grpSpPr>
      <p:sp>
        <p:nvSpPr>
          <p:cNvPr id="299" name="Google Shape;299;p1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300" name="Google Shape;300;p15: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r">
              <a:spcBef>
                <a:spcPts val="0"/>
              </a:spcBef>
              <a:spcAft>
                <a:spcPts val="0"/>
              </a:spcAft>
              <a:buNone/>
            </a:pPr>
            <a:r>
              <a:t/>
            </a:r>
            <a:endParaRPr/>
          </a:p>
        </p:txBody>
      </p:sp>
      <p:sp>
        <p:nvSpPr>
          <p:cNvPr id="301" name="Google Shape;301;p15: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3" name="Shape 313"/>
        <p:cNvGrpSpPr/>
        <p:nvPr/>
      </p:nvGrpSpPr>
      <p:grpSpPr>
        <a:xfrm>
          <a:off x="0" y="0"/>
          <a:ext cx="0" cy="0"/>
          <a:chOff x="0" y="0"/>
          <a:chExt cx="0" cy="0"/>
        </a:xfrm>
      </p:grpSpPr>
      <p:sp>
        <p:nvSpPr>
          <p:cNvPr id="314" name="Google Shape;314;p1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315" name="Google Shape;315;p16: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r">
              <a:spcBef>
                <a:spcPts val="0"/>
              </a:spcBef>
              <a:spcAft>
                <a:spcPts val="0"/>
              </a:spcAft>
              <a:buNone/>
            </a:pPr>
            <a:r>
              <a:t/>
            </a:r>
            <a:endParaRPr/>
          </a:p>
        </p:txBody>
      </p:sp>
      <p:sp>
        <p:nvSpPr>
          <p:cNvPr id="316" name="Google Shape;316;p16: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28" name="Shape 328"/>
        <p:cNvGrpSpPr/>
        <p:nvPr/>
      </p:nvGrpSpPr>
      <p:grpSpPr>
        <a:xfrm>
          <a:off x="0" y="0"/>
          <a:ext cx="0" cy="0"/>
          <a:chOff x="0" y="0"/>
          <a:chExt cx="0" cy="0"/>
        </a:xfrm>
      </p:grpSpPr>
      <p:sp>
        <p:nvSpPr>
          <p:cNvPr id="329" name="Google Shape;329;p1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330" name="Google Shape;330;p17: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r">
              <a:spcBef>
                <a:spcPts val="0"/>
              </a:spcBef>
              <a:spcAft>
                <a:spcPts val="0"/>
              </a:spcAft>
              <a:buNone/>
            </a:pPr>
            <a:r>
              <a:t/>
            </a:r>
            <a:endParaRPr/>
          </a:p>
        </p:txBody>
      </p:sp>
      <p:sp>
        <p:nvSpPr>
          <p:cNvPr id="331" name="Google Shape;331;p17: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43" name="Shape 343"/>
        <p:cNvGrpSpPr/>
        <p:nvPr/>
      </p:nvGrpSpPr>
      <p:grpSpPr>
        <a:xfrm>
          <a:off x="0" y="0"/>
          <a:ext cx="0" cy="0"/>
          <a:chOff x="0" y="0"/>
          <a:chExt cx="0" cy="0"/>
        </a:xfrm>
      </p:grpSpPr>
      <p:sp>
        <p:nvSpPr>
          <p:cNvPr id="344" name="Google Shape;344;p1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345" name="Google Shape;345;p18: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r">
              <a:spcBef>
                <a:spcPts val="0"/>
              </a:spcBef>
              <a:spcAft>
                <a:spcPts val="0"/>
              </a:spcAft>
              <a:buNone/>
            </a:pPr>
            <a:r>
              <a:t/>
            </a:r>
            <a:endParaRPr/>
          </a:p>
        </p:txBody>
      </p:sp>
      <p:sp>
        <p:nvSpPr>
          <p:cNvPr id="346" name="Google Shape;346;p18: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58" name="Shape 358"/>
        <p:cNvGrpSpPr/>
        <p:nvPr/>
      </p:nvGrpSpPr>
      <p:grpSpPr>
        <a:xfrm>
          <a:off x="0" y="0"/>
          <a:ext cx="0" cy="0"/>
          <a:chOff x="0" y="0"/>
          <a:chExt cx="0" cy="0"/>
        </a:xfrm>
      </p:grpSpPr>
      <p:sp>
        <p:nvSpPr>
          <p:cNvPr id="359" name="Google Shape;359;p1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360" name="Google Shape;360;p19: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r">
              <a:spcBef>
                <a:spcPts val="0"/>
              </a:spcBef>
              <a:spcAft>
                <a:spcPts val="0"/>
              </a:spcAft>
              <a:buNone/>
            </a:pPr>
            <a:r>
              <a:t/>
            </a:r>
            <a:endParaRPr/>
          </a:p>
        </p:txBody>
      </p:sp>
      <p:sp>
        <p:nvSpPr>
          <p:cNvPr id="361" name="Google Shape;361;p19: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73" name="Shape 373"/>
        <p:cNvGrpSpPr/>
        <p:nvPr/>
      </p:nvGrpSpPr>
      <p:grpSpPr>
        <a:xfrm>
          <a:off x="0" y="0"/>
          <a:ext cx="0" cy="0"/>
          <a:chOff x="0" y="0"/>
          <a:chExt cx="0" cy="0"/>
        </a:xfrm>
      </p:grpSpPr>
      <p:sp>
        <p:nvSpPr>
          <p:cNvPr id="374" name="Google Shape;374;p2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375" name="Google Shape;375;p20: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r">
              <a:spcBef>
                <a:spcPts val="0"/>
              </a:spcBef>
              <a:spcAft>
                <a:spcPts val="0"/>
              </a:spcAft>
              <a:buNone/>
            </a:pPr>
            <a:r>
              <a:t/>
            </a:r>
            <a:endParaRPr/>
          </a:p>
        </p:txBody>
      </p:sp>
      <p:sp>
        <p:nvSpPr>
          <p:cNvPr id="376" name="Google Shape;376;p20: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88" name="Shape 388"/>
        <p:cNvGrpSpPr/>
        <p:nvPr/>
      </p:nvGrpSpPr>
      <p:grpSpPr>
        <a:xfrm>
          <a:off x="0" y="0"/>
          <a:ext cx="0" cy="0"/>
          <a:chOff x="0" y="0"/>
          <a:chExt cx="0" cy="0"/>
        </a:xfrm>
      </p:grpSpPr>
      <p:sp>
        <p:nvSpPr>
          <p:cNvPr id="389" name="Google Shape;389;p2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390" name="Google Shape;390;p21: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r">
              <a:spcBef>
                <a:spcPts val="0"/>
              </a:spcBef>
              <a:spcAft>
                <a:spcPts val="0"/>
              </a:spcAft>
              <a:buNone/>
            </a:pPr>
            <a:r>
              <a:t/>
            </a:r>
            <a:endParaRPr/>
          </a:p>
        </p:txBody>
      </p:sp>
      <p:sp>
        <p:nvSpPr>
          <p:cNvPr id="391" name="Google Shape;391;p21: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05" name="Shape 405"/>
        <p:cNvGrpSpPr/>
        <p:nvPr/>
      </p:nvGrpSpPr>
      <p:grpSpPr>
        <a:xfrm>
          <a:off x="0" y="0"/>
          <a:ext cx="0" cy="0"/>
          <a:chOff x="0" y="0"/>
          <a:chExt cx="0" cy="0"/>
        </a:xfrm>
      </p:grpSpPr>
      <p:sp>
        <p:nvSpPr>
          <p:cNvPr id="406" name="Google Shape;406;p2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407" name="Google Shape;407;p22: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r">
              <a:spcBef>
                <a:spcPts val="0"/>
              </a:spcBef>
              <a:spcAft>
                <a:spcPts val="0"/>
              </a:spcAft>
              <a:buNone/>
            </a:pPr>
            <a:r>
              <a:t/>
            </a:r>
            <a:endParaRPr/>
          </a:p>
        </p:txBody>
      </p:sp>
      <p:sp>
        <p:nvSpPr>
          <p:cNvPr id="408" name="Google Shape;408;p22: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20" name="Shape 420"/>
        <p:cNvGrpSpPr/>
        <p:nvPr/>
      </p:nvGrpSpPr>
      <p:grpSpPr>
        <a:xfrm>
          <a:off x="0" y="0"/>
          <a:ext cx="0" cy="0"/>
          <a:chOff x="0" y="0"/>
          <a:chExt cx="0" cy="0"/>
        </a:xfrm>
      </p:grpSpPr>
      <p:sp>
        <p:nvSpPr>
          <p:cNvPr id="421" name="Google Shape;421;p2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422" name="Google Shape;422;p23: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r">
              <a:spcBef>
                <a:spcPts val="0"/>
              </a:spcBef>
              <a:spcAft>
                <a:spcPts val="0"/>
              </a:spcAft>
              <a:buNone/>
            </a:pPr>
            <a:r>
              <a:t/>
            </a:r>
            <a:endParaRPr/>
          </a:p>
        </p:txBody>
      </p:sp>
      <p:sp>
        <p:nvSpPr>
          <p:cNvPr id="423" name="Google Shape;423;p23: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35" name="Shape 435"/>
        <p:cNvGrpSpPr/>
        <p:nvPr/>
      </p:nvGrpSpPr>
      <p:grpSpPr>
        <a:xfrm>
          <a:off x="0" y="0"/>
          <a:ext cx="0" cy="0"/>
          <a:chOff x="0" y="0"/>
          <a:chExt cx="0" cy="0"/>
        </a:xfrm>
      </p:grpSpPr>
      <p:sp>
        <p:nvSpPr>
          <p:cNvPr id="436" name="Google Shape;436;p2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437" name="Google Shape;437;p24: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r">
              <a:spcBef>
                <a:spcPts val="0"/>
              </a:spcBef>
              <a:spcAft>
                <a:spcPts val="0"/>
              </a:spcAft>
              <a:buNone/>
            </a:pPr>
            <a:r>
              <a:t/>
            </a:r>
            <a:endParaRPr/>
          </a:p>
        </p:txBody>
      </p:sp>
      <p:sp>
        <p:nvSpPr>
          <p:cNvPr id="438" name="Google Shape;438;p24: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52" name="Shape 452"/>
        <p:cNvGrpSpPr/>
        <p:nvPr/>
      </p:nvGrpSpPr>
      <p:grpSpPr>
        <a:xfrm>
          <a:off x="0" y="0"/>
          <a:ext cx="0" cy="0"/>
          <a:chOff x="0" y="0"/>
          <a:chExt cx="0" cy="0"/>
        </a:xfrm>
      </p:grpSpPr>
      <p:sp>
        <p:nvSpPr>
          <p:cNvPr id="453" name="Google Shape;453;p2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454" name="Google Shape;454;p25: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r">
              <a:spcBef>
                <a:spcPts val="0"/>
              </a:spcBef>
              <a:spcAft>
                <a:spcPts val="0"/>
              </a:spcAft>
              <a:buNone/>
            </a:pPr>
            <a:r>
              <a:t/>
            </a:r>
            <a:endParaRPr/>
          </a:p>
        </p:txBody>
      </p:sp>
      <p:sp>
        <p:nvSpPr>
          <p:cNvPr id="455" name="Google Shape;455;p25: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67" name="Shape 467"/>
        <p:cNvGrpSpPr/>
        <p:nvPr/>
      </p:nvGrpSpPr>
      <p:grpSpPr>
        <a:xfrm>
          <a:off x="0" y="0"/>
          <a:ext cx="0" cy="0"/>
          <a:chOff x="0" y="0"/>
          <a:chExt cx="0" cy="0"/>
        </a:xfrm>
      </p:grpSpPr>
      <p:sp>
        <p:nvSpPr>
          <p:cNvPr id="468" name="Google Shape;468;p2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469" name="Google Shape;469;p26: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r">
              <a:spcBef>
                <a:spcPts val="0"/>
              </a:spcBef>
              <a:spcAft>
                <a:spcPts val="0"/>
              </a:spcAft>
              <a:buNone/>
            </a:pPr>
            <a:r>
              <a:t/>
            </a:r>
            <a:endParaRPr/>
          </a:p>
        </p:txBody>
      </p:sp>
      <p:sp>
        <p:nvSpPr>
          <p:cNvPr id="470" name="Google Shape;470;p26: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82" name="Shape 482"/>
        <p:cNvGrpSpPr/>
        <p:nvPr/>
      </p:nvGrpSpPr>
      <p:grpSpPr>
        <a:xfrm>
          <a:off x="0" y="0"/>
          <a:ext cx="0" cy="0"/>
          <a:chOff x="0" y="0"/>
          <a:chExt cx="0" cy="0"/>
        </a:xfrm>
      </p:grpSpPr>
      <p:sp>
        <p:nvSpPr>
          <p:cNvPr id="483" name="Google Shape;483;p2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484" name="Google Shape;484;p27: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r">
              <a:spcBef>
                <a:spcPts val="0"/>
              </a:spcBef>
              <a:spcAft>
                <a:spcPts val="0"/>
              </a:spcAft>
              <a:buNone/>
            </a:pPr>
            <a:r>
              <a:t/>
            </a:r>
            <a:endParaRPr/>
          </a:p>
        </p:txBody>
      </p:sp>
      <p:sp>
        <p:nvSpPr>
          <p:cNvPr id="485" name="Google Shape;485;p27: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98" name="Shape 498"/>
        <p:cNvGrpSpPr/>
        <p:nvPr/>
      </p:nvGrpSpPr>
      <p:grpSpPr>
        <a:xfrm>
          <a:off x="0" y="0"/>
          <a:ext cx="0" cy="0"/>
          <a:chOff x="0" y="0"/>
          <a:chExt cx="0" cy="0"/>
        </a:xfrm>
      </p:grpSpPr>
      <p:sp>
        <p:nvSpPr>
          <p:cNvPr id="499" name="Google Shape;499;p2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500" name="Google Shape;500;p28: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r">
              <a:spcBef>
                <a:spcPts val="0"/>
              </a:spcBef>
              <a:spcAft>
                <a:spcPts val="0"/>
              </a:spcAft>
              <a:buNone/>
            </a:pPr>
            <a:r>
              <a:t/>
            </a:r>
            <a:endParaRPr/>
          </a:p>
        </p:txBody>
      </p:sp>
      <p:sp>
        <p:nvSpPr>
          <p:cNvPr id="501" name="Google Shape;501;p28: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14" name="Shape 514"/>
        <p:cNvGrpSpPr/>
        <p:nvPr/>
      </p:nvGrpSpPr>
      <p:grpSpPr>
        <a:xfrm>
          <a:off x="0" y="0"/>
          <a:ext cx="0" cy="0"/>
          <a:chOff x="0" y="0"/>
          <a:chExt cx="0" cy="0"/>
        </a:xfrm>
      </p:grpSpPr>
      <p:sp>
        <p:nvSpPr>
          <p:cNvPr id="515" name="Google Shape;515;p2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516" name="Google Shape;516;p29: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r">
              <a:spcBef>
                <a:spcPts val="0"/>
              </a:spcBef>
              <a:spcAft>
                <a:spcPts val="0"/>
              </a:spcAft>
              <a:buNone/>
            </a:pPr>
            <a:r>
              <a:t/>
            </a:r>
            <a:endParaRPr/>
          </a:p>
        </p:txBody>
      </p:sp>
      <p:sp>
        <p:nvSpPr>
          <p:cNvPr id="517" name="Google Shape;517;p29: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29" name="Shape 529"/>
        <p:cNvGrpSpPr/>
        <p:nvPr/>
      </p:nvGrpSpPr>
      <p:grpSpPr>
        <a:xfrm>
          <a:off x="0" y="0"/>
          <a:ext cx="0" cy="0"/>
          <a:chOff x="0" y="0"/>
          <a:chExt cx="0" cy="0"/>
        </a:xfrm>
      </p:grpSpPr>
      <p:sp>
        <p:nvSpPr>
          <p:cNvPr id="530" name="Google Shape;530;p3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531" name="Google Shape;531;p30: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r">
              <a:spcBef>
                <a:spcPts val="0"/>
              </a:spcBef>
              <a:spcAft>
                <a:spcPts val="0"/>
              </a:spcAft>
              <a:buNone/>
            </a:pPr>
            <a:r>
              <a:t/>
            </a:r>
            <a:endParaRPr/>
          </a:p>
        </p:txBody>
      </p:sp>
      <p:sp>
        <p:nvSpPr>
          <p:cNvPr id="532" name="Google Shape;532;p30: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3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44" name="Shape 544"/>
        <p:cNvGrpSpPr/>
        <p:nvPr/>
      </p:nvGrpSpPr>
      <p:grpSpPr>
        <a:xfrm>
          <a:off x="0" y="0"/>
          <a:ext cx="0" cy="0"/>
          <a:chOff x="0" y="0"/>
          <a:chExt cx="0" cy="0"/>
        </a:xfrm>
      </p:grpSpPr>
      <p:sp>
        <p:nvSpPr>
          <p:cNvPr id="545" name="Google Shape;545;p3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546" name="Google Shape;546;p31: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r">
              <a:spcBef>
                <a:spcPts val="0"/>
              </a:spcBef>
              <a:spcAft>
                <a:spcPts val="0"/>
              </a:spcAft>
              <a:buNone/>
            </a:pPr>
            <a:r>
              <a:t/>
            </a:r>
            <a:endParaRPr/>
          </a:p>
        </p:txBody>
      </p:sp>
      <p:sp>
        <p:nvSpPr>
          <p:cNvPr id="547" name="Google Shape;547;p31: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3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61" name="Shape 561"/>
        <p:cNvGrpSpPr/>
        <p:nvPr/>
      </p:nvGrpSpPr>
      <p:grpSpPr>
        <a:xfrm>
          <a:off x="0" y="0"/>
          <a:ext cx="0" cy="0"/>
          <a:chOff x="0" y="0"/>
          <a:chExt cx="0" cy="0"/>
        </a:xfrm>
      </p:grpSpPr>
      <p:sp>
        <p:nvSpPr>
          <p:cNvPr id="562" name="Google Shape;562;p3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563" name="Google Shape;563;p32: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r">
              <a:spcBef>
                <a:spcPts val="0"/>
              </a:spcBef>
              <a:spcAft>
                <a:spcPts val="0"/>
              </a:spcAft>
              <a:buNone/>
            </a:pPr>
            <a:r>
              <a:t/>
            </a:r>
            <a:endParaRPr/>
          </a:p>
        </p:txBody>
      </p:sp>
      <p:sp>
        <p:nvSpPr>
          <p:cNvPr id="564" name="Google Shape;564;p32: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3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76" name="Shape 576"/>
        <p:cNvGrpSpPr/>
        <p:nvPr/>
      </p:nvGrpSpPr>
      <p:grpSpPr>
        <a:xfrm>
          <a:off x="0" y="0"/>
          <a:ext cx="0" cy="0"/>
          <a:chOff x="0" y="0"/>
          <a:chExt cx="0" cy="0"/>
        </a:xfrm>
      </p:grpSpPr>
      <p:sp>
        <p:nvSpPr>
          <p:cNvPr id="577" name="Google Shape;577;p3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578" name="Google Shape;578;p33: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r">
              <a:spcBef>
                <a:spcPts val="0"/>
              </a:spcBef>
              <a:spcAft>
                <a:spcPts val="0"/>
              </a:spcAft>
              <a:buNone/>
            </a:pPr>
            <a:r>
              <a:t/>
            </a:r>
            <a:endParaRPr/>
          </a:p>
        </p:txBody>
      </p:sp>
      <p:sp>
        <p:nvSpPr>
          <p:cNvPr id="579" name="Google Shape;579;p33: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3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91" name="Shape 591"/>
        <p:cNvGrpSpPr/>
        <p:nvPr/>
      </p:nvGrpSpPr>
      <p:grpSpPr>
        <a:xfrm>
          <a:off x="0" y="0"/>
          <a:ext cx="0" cy="0"/>
          <a:chOff x="0" y="0"/>
          <a:chExt cx="0" cy="0"/>
        </a:xfrm>
      </p:grpSpPr>
      <p:sp>
        <p:nvSpPr>
          <p:cNvPr id="592" name="Google Shape;592;p3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593" name="Google Shape;593;p34: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r">
              <a:spcBef>
                <a:spcPts val="0"/>
              </a:spcBef>
              <a:spcAft>
                <a:spcPts val="0"/>
              </a:spcAft>
              <a:buNone/>
            </a:pPr>
            <a:r>
              <a:t/>
            </a:r>
            <a:endParaRPr/>
          </a:p>
        </p:txBody>
      </p:sp>
      <p:sp>
        <p:nvSpPr>
          <p:cNvPr id="594" name="Google Shape;594;p34: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3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07" name="Shape 607"/>
        <p:cNvGrpSpPr/>
        <p:nvPr/>
      </p:nvGrpSpPr>
      <p:grpSpPr>
        <a:xfrm>
          <a:off x="0" y="0"/>
          <a:ext cx="0" cy="0"/>
          <a:chOff x="0" y="0"/>
          <a:chExt cx="0" cy="0"/>
        </a:xfrm>
      </p:grpSpPr>
      <p:sp>
        <p:nvSpPr>
          <p:cNvPr id="608" name="Google Shape;608;p3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609" name="Google Shape;609;p35: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r">
              <a:spcBef>
                <a:spcPts val="0"/>
              </a:spcBef>
              <a:spcAft>
                <a:spcPts val="0"/>
              </a:spcAft>
              <a:buNone/>
            </a:pPr>
            <a:r>
              <a:t/>
            </a:r>
            <a:endParaRPr/>
          </a:p>
        </p:txBody>
      </p:sp>
      <p:sp>
        <p:nvSpPr>
          <p:cNvPr id="610" name="Google Shape;610;p35: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3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22" name="Shape 622"/>
        <p:cNvGrpSpPr/>
        <p:nvPr/>
      </p:nvGrpSpPr>
      <p:grpSpPr>
        <a:xfrm>
          <a:off x="0" y="0"/>
          <a:ext cx="0" cy="0"/>
          <a:chOff x="0" y="0"/>
          <a:chExt cx="0" cy="0"/>
        </a:xfrm>
      </p:grpSpPr>
      <p:sp>
        <p:nvSpPr>
          <p:cNvPr id="623" name="Google Shape;623;p3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624" name="Google Shape;624;p36: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r">
              <a:spcBef>
                <a:spcPts val="0"/>
              </a:spcBef>
              <a:spcAft>
                <a:spcPts val="0"/>
              </a:spcAft>
              <a:buNone/>
            </a:pPr>
            <a:r>
              <a:t/>
            </a:r>
            <a:endParaRPr/>
          </a:p>
        </p:txBody>
      </p:sp>
      <p:sp>
        <p:nvSpPr>
          <p:cNvPr id="625" name="Google Shape;625;p36: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3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37" name="Shape 637"/>
        <p:cNvGrpSpPr/>
        <p:nvPr/>
      </p:nvGrpSpPr>
      <p:grpSpPr>
        <a:xfrm>
          <a:off x="0" y="0"/>
          <a:ext cx="0" cy="0"/>
          <a:chOff x="0" y="0"/>
          <a:chExt cx="0" cy="0"/>
        </a:xfrm>
      </p:grpSpPr>
      <p:sp>
        <p:nvSpPr>
          <p:cNvPr id="638" name="Google Shape;638;p3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639" name="Google Shape;639;p37: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r">
              <a:spcBef>
                <a:spcPts val="0"/>
              </a:spcBef>
              <a:spcAft>
                <a:spcPts val="0"/>
              </a:spcAft>
              <a:buNone/>
            </a:pPr>
            <a:r>
              <a:t/>
            </a:r>
            <a:endParaRPr/>
          </a:p>
        </p:txBody>
      </p:sp>
      <p:sp>
        <p:nvSpPr>
          <p:cNvPr id="640" name="Google Shape;640;p37: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3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52" name="Shape 652"/>
        <p:cNvGrpSpPr/>
        <p:nvPr/>
      </p:nvGrpSpPr>
      <p:grpSpPr>
        <a:xfrm>
          <a:off x="0" y="0"/>
          <a:ext cx="0" cy="0"/>
          <a:chOff x="0" y="0"/>
          <a:chExt cx="0" cy="0"/>
        </a:xfrm>
      </p:grpSpPr>
      <p:sp>
        <p:nvSpPr>
          <p:cNvPr id="653" name="Google Shape;653;p3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654" name="Google Shape;654;p38: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r">
              <a:spcBef>
                <a:spcPts val="0"/>
              </a:spcBef>
              <a:spcAft>
                <a:spcPts val="0"/>
              </a:spcAft>
              <a:buNone/>
            </a:pPr>
            <a:r>
              <a:t/>
            </a:r>
            <a:endParaRPr/>
          </a:p>
        </p:txBody>
      </p:sp>
      <p:sp>
        <p:nvSpPr>
          <p:cNvPr id="655" name="Google Shape;655;p38: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3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67" name="Shape 667"/>
        <p:cNvGrpSpPr/>
        <p:nvPr/>
      </p:nvGrpSpPr>
      <p:grpSpPr>
        <a:xfrm>
          <a:off x="0" y="0"/>
          <a:ext cx="0" cy="0"/>
          <a:chOff x="0" y="0"/>
          <a:chExt cx="0" cy="0"/>
        </a:xfrm>
      </p:grpSpPr>
      <p:sp>
        <p:nvSpPr>
          <p:cNvPr id="668" name="Google Shape;668;p3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669" name="Google Shape;669;p39: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r">
              <a:spcBef>
                <a:spcPts val="0"/>
              </a:spcBef>
              <a:spcAft>
                <a:spcPts val="0"/>
              </a:spcAft>
              <a:buNone/>
            </a:pPr>
            <a:r>
              <a:t/>
            </a:r>
            <a:endParaRPr/>
          </a:p>
        </p:txBody>
      </p:sp>
      <p:sp>
        <p:nvSpPr>
          <p:cNvPr id="670" name="Google Shape;670;p39: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4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82" name="Shape 682"/>
        <p:cNvGrpSpPr/>
        <p:nvPr/>
      </p:nvGrpSpPr>
      <p:grpSpPr>
        <a:xfrm>
          <a:off x="0" y="0"/>
          <a:ext cx="0" cy="0"/>
          <a:chOff x="0" y="0"/>
          <a:chExt cx="0" cy="0"/>
        </a:xfrm>
      </p:grpSpPr>
      <p:sp>
        <p:nvSpPr>
          <p:cNvPr id="683" name="Google Shape;683;p4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684" name="Google Shape;684;p40: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r">
              <a:spcBef>
                <a:spcPts val="0"/>
              </a:spcBef>
              <a:spcAft>
                <a:spcPts val="0"/>
              </a:spcAft>
              <a:buNone/>
            </a:pPr>
            <a:r>
              <a:t/>
            </a:r>
            <a:endParaRPr/>
          </a:p>
        </p:txBody>
      </p:sp>
      <p:sp>
        <p:nvSpPr>
          <p:cNvPr id="685" name="Google Shape;685;p40: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4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97" name="Shape 697"/>
        <p:cNvGrpSpPr/>
        <p:nvPr/>
      </p:nvGrpSpPr>
      <p:grpSpPr>
        <a:xfrm>
          <a:off x="0" y="0"/>
          <a:ext cx="0" cy="0"/>
          <a:chOff x="0" y="0"/>
          <a:chExt cx="0" cy="0"/>
        </a:xfrm>
      </p:grpSpPr>
      <p:sp>
        <p:nvSpPr>
          <p:cNvPr id="698" name="Google Shape;698;p4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699" name="Google Shape;699;p41: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r">
              <a:spcBef>
                <a:spcPts val="0"/>
              </a:spcBef>
              <a:spcAft>
                <a:spcPts val="0"/>
              </a:spcAft>
              <a:buNone/>
            </a:pPr>
            <a:r>
              <a:t/>
            </a:r>
            <a:endParaRPr/>
          </a:p>
        </p:txBody>
      </p:sp>
      <p:sp>
        <p:nvSpPr>
          <p:cNvPr id="700" name="Google Shape;700;p41: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4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12" name="Shape 712"/>
        <p:cNvGrpSpPr/>
        <p:nvPr/>
      </p:nvGrpSpPr>
      <p:grpSpPr>
        <a:xfrm>
          <a:off x="0" y="0"/>
          <a:ext cx="0" cy="0"/>
          <a:chOff x="0" y="0"/>
          <a:chExt cx="0" cy="0"/>
        </a:xfrm>
      </p:grpSpPr>
      <p:sp>
        <p:nvSpPr>
          <p:cNvPr id="713" name="Google Shape;713;p4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714" name="Google Shape;714;p42: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r">
              <a:spcBef>
                <a:spcPts val="0"/>
              </a:spcBef>
              <a:spcAft>
                <a:spcPts val="0"/>
              </a:spcAft>
              <a:buNone/>
            </a:pPr>
            <a:r>
              <a:t/>
            </a:r>
            <a:endParaRPr/>
          </a:p>
        </p:txBody>
      </p:sp>
      <p:sp>
        <p:nvSpPr>
          <p:cNvPr id="715" name="Google Shape;715;p42: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4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27" name="Shape 727"/>
        <p:cNvGrpSpPr/>
        <p:nvPr/>
      </p:nvGrpSpPr>
      <p:grpSpPr>
        <a:xfrm>
          <a:off x="0" y="0"/>
          <a:ext cx="0" cy="0"/>
          <a:chOff x="0" y="0"/>
          <a:chExt cx="0" cy="0"/>
        </a:xfrm>
      </p:grpSpPr>
      <p:sp>
        <p:nvSpPr>
          <p:cNvPr id="728" name="Google Shape;728;p4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729" name="Google Shape;729;p43: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r">
              <a:spcBef>
                <a:spcPts val="0"/>
              </a:spcBef>
              <a:spcAft>
                <a:spcPts val="0"/>
              </a:spcAft>
              <a:buNone/>
            </a:pPr>
            <a:r>
              <a:t/>
            </a:r>
            <a:endParaRPr/>
          </a:p>
        </p:txBody>
      </p:sp>
      <p:sp>
        <p:nvSpPr>
          <p:cNvPr id="730" name="Google Shape;730;p43: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4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42" name="Shape 742"/>
        <p:cNvGrpSpPr/>
        <p:nvPr/>
      </p:nvGrpSpPr>
      <p:grpSpPr>
        <a:xfrm>
          <a:off x="0" y="0"/>
          <a:ext cx="0" cy="0"/>
          <a:chOff x="0" y="0"/>
          <a:chExt cx="0" cy="0"/>
        </a:xfrm>
      </p:grpSpPr>
      <p:sp>
        <p:nvSpPr>
          <p:cNvPr id="743" name="Google Shape;743;p4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744" name="Google Shape;744;p44: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r">
              <a:spcBef>
                <a:spcPts val="0"/>
              </a:spcBef>
              <a:spcAft>
                <a:spcPts val="0"/>
              </a:spcAft>
              <a:buNone/>
            </a:pPr>
            <a:r>
              <a:t/>
            </a:r>
            <a:endParaRPr/>
          </a:p>
        </p:txBody>
      </p:sp>
      <p:sp>
        <p:nvSpPr>
          <p:cNvPr id="745" name="Google Shape;745;p44: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4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57" name="Shape 757"/>
        <p:cNvGrpSpPr/>
        <p:nvPr/>
      </p:nvGrpSpPr>
      <p:grpSpPr>
        <a:xfrm>
          <a:off x="0" y="0"/>
          <a:ext cx="0" cy="0"/>
          <a:chOff x="0" y="0"/>
          <a:chExt cx="0" cy="0"/>
        </a:xfrm>
      </p:grpSpPr>
      <p:sp>
        <p:nvSpPr>
          <p:cNvPr id="758" name="Google Shape;758;p4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759" name="Google Shape;759;p45: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r">
              <a:spcBef>
                <a:spcPts val="0"/>
              </a:spcBef>
              <a:spcAft>
                <a:spcPts val="0"/>
              </a:spcAft>
              <a:buNone/>
            </a:pPr>
            <a:r>
              <a:t/>
            </a:r>
            <a:endParaRPr/>
          </a:p>
        </p:txBody>
      </p:sp>
      <p:sp>
        <p:nvSpPr>
          <p:cNvPr id="760" name="Google Shape;760;p45: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4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73" name="Shape 773"/>
        <p:cNvGrpSpPr/>
        <p:nvPr/>
      </p:nvGrpSpPr>
      <p:grpSpPr>
        <a:xfrm>
          <a:off x="0" y="0"/>
          <a:ext cx="0" cy="0"/>
          <a:chOff x="0" y="0"/>
          <a:chExt cx="0" cy="0"/>
        </a:xfrm>
      </p:grpSpPr>
      <p:sp>
        <p:nvSpPr>
          <p:cNvPr id="774" name="Google Shape;774;p4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775" name="Google Shape;775;p46: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r">
              <a:spcBef>
                <a:spcPts val="0"/>
              </a:spcBef>
              <a:spcAft>
                <a:spcPts val="0"/>
              </a:spcAft>
              <a:buNone/>
            </a:pPr>
            <a:r>
              <a:t/>
            </a:r>
            <a:endParaRPr/>
          </a:p>
        </p:txBody>
      </p:sp>
      <p:sp>
        <p:nvSpPr>
          <p:cNvPr id="776" name="Google Shape;776;p46: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4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88" name="Shape 788"/>
        <p:cNvGrpSpPr/>
        <p:nvPr/>
      </p:nvGrpSpPr>
      <p:grpSpPr>
        <a:xfrm>
          <a:off x="0" y="0"/>
          <a:ext cx="0" cy="0"/>
          <a:chOff x="0" y="0"/>
          <a:chExt cx="0" cy="0"/>
        </a:xfrm>
      </p:grpSpPr>
      <p:sp>
        <p:nvSpPr>
          <p:cNvPr id="789" name="Google Shape;789;p4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790" name="Google Shape;790;p47: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r">
              <a:spcBef>
                <a:spcPts val="0"/>
              </a:spcBef>
              <a:spcAft>
                <a:spcPts val="0"/>
              </a:spcAft>
              <a:buNone/>
            </a:pPr>
            <a:r>
              <a:t/>
            </a:r>
            <a:endParaRPr/>
          </a:p>
        </p:txBody>
      </p:sp>
      <p:sp>
        <p:nvSpPr>
          <p:cNvPr id="791" name="Google Shape;791;p47: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4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03" name="Shape 803"/>
        <p:cNvGrpSpPr/>
        <p:nvPr/>
      </p:nvGrpSpPr>
      <p:grpSpPr>
        <a:xfrm>
          <a:off x="0" y="0"/>
          <a:ext cx="0" cy="0"/>
          <a:chOff x="0" y="0"/>
          <a:chExt cx="0" cy="0"/>
        </a:xfrm>
      </p:grpSpPr>
      <p:sp>
        <p:nvSpPr>
          <p:cNvPr id="804" name="Google Shape;804;p4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805" name="Google Shape;805;p48: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r">
              <a:spcBef>
                <a:spcPts val="0"/>
              </a:spcBef>
              <a:spcAft>
                <a:spcPts val="0"/>
              </a:spcAft>
              <a:buNone/>
            </a:pPr>
            <a:r>
              <a:t/>
            </a:r>
            <a:endParaRPr/>
          </a:p>
        </p:txBody>
      </p:sp>
      <p:sp>
        <p:nvSpPr>
          <p:cNvPr id="806" name="Google Shape;806;p48: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4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18" name="Shape 818"/>
        <p:cNvGrpSpPr/>
        <p:nvPr/>
      </p:nvGrpSpPr>
      <p:grpSpPr>
        <a:xfrm>
          <a:off x="0" y="0"/>
          <a:ext cx="0" cy="0"/>
          <a:chOff x="0" y="0"/>
          <a:chExt cx="0" cy="0"/>
        </a:xfrm>
      </p:grpSpPr>
      <p:sp>
        <p:nvSpPr>
          <p:cNvPr id="819" name="Google Shape;819;p4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820" name="Google Shape;820;p49: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r">
              <a:spcBef>
                <a:spcPts val="0"/>
              </a:spcBef>
              <a:spcAft>
                <a:spcPts val="0"/>
              </a:spcAft>
              <a:buNone/>
            </a:pPr>
            <a:r>
              <a:t/>
            </a:r>
            <a:endParaRPr/>
          </a:p>
        </p:txBody>
      </p:sp>
      <p:sp>
        <p:nvSpPr>
          <p:cNvPr id="821" name="Google Shape;821;p49: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5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33" name="Shape 833"/>
        <p:cNvGrpSpPr/>
        <p:nvPr/>
      </p:nvGrpSpPr>
      <p:grpSpPr>
        <a:xfrm>
          <a:off x="0" y="0"/>
          <a:ext cx="0" cy="0"/>
          <a:chOff x="0" y="0"/>
          <a:chExt cx="0" cy="0"/>
        </a:xfrm>
      </p:grpSpPr>
      <p:sp>
        <p:nvSpPr>
          <p:cNvPr id="834" name="Google Shape;834;p5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835" name="Google Shape;835;p50: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r">
              <a:spcBef>
                <a:spcPts val="0"/>
              </a:spcBef>
              <a:spcAft>
                <a:spcPts val="0"/>
              </a:spcAft>
              <a:buNone/>
            </a:pPr>
            <a:r>
              <a:t/>
            </a:r>
            <a:endParaRPr/>
          </a:p>
        </p:txBody>
      </p:sp>
      <p:sp>
        <p:nvSpPr>
          <p:cNvPr id="836" name="Google Shape;836;p50: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5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48" name="Shape 848"/>
        <p:cNvGrpSpPr/>
        <p:nvPr/>
      </p:nvGrpSpPr>
      <p:grpSpPr>
        <a:xfrm>
          <a:off x="0" y="0"/>
          <a:ext cx="0" cy="0"/>
          <a:chOff x="0" y="0"/>
          <a:chExt cx="0" cy="0"/>
        </a:xfrm>
      </p:grpSpPr>
      <p:sp>
        <p:nvSpPr>
          <p:cNvPr id="849" name="Google Shape;849;p5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850" name="Google Shape;850;p51: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r">
              <a:spcBef>
                <a:spcPts val="0"/>
              </a:spcBef>
              <a:spcAft>
                <a:spcPts val="0"/>
              </a:spcAft>
              <a:buNone/>
            </a:pPr>
            <a:r>
              <a:t/>
            </a:r>
            <a:endParaRPr/>
          </a:p>
        </p:txBody>
      </p:sp>
      <p:sp>
        <p:nvSpPr>
          <p:cNvPr id="851" name="Google Shape;851;p51: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5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63" name="Shape 863"/>
        <p:cNvGrpSpPr/>
        <p:nvPr/>
      </p:nvGrpSpPr>
      <p:grpSpPr>
        <a:xfrm>
          <a:off x="0" y="0"/>
          <a:ext cx="0" cy="0"/>
          <a:chOff x="0" y="0"/>
          <a:chExt cx="0" cy="0"/>
        </a:xfrm>
      </p:grpSpPr>
      <p:sp>
        <p:nvSpPr>
          <p:cNvPr id="864" name="Google Shape;864;p5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865" name="Google Shape;865;p52: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r">
              <a:spcBef>
                <a:spcPts val="0"/>
              </a:spcBef>
              <a:spcAft>
                <a:spcPts val="0"/>
              </a:spcAft>
              <a:buNone/>
            </a:pPr>
            <a:r>
              <a:t/>
            </a:r>
            <a:endParaRPr/>
          </a:p>
        </p:txBody>
      </p:sp>
      <p:sp>
        <p:nvSpPr>
          <p:cNvPr id="866" name="Google Shape;866;p52: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5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78" name="Shape 878"/>
        <p:cNvGrpSpPr/>
        <p:nvPr/>
      </p:nvGrpSpPr>
      <p:grpSpPr>
        <a:xfrm>
          <a:off x="0" y="0"/>
          <a:ext cx="0" cy="0"/>
          <a:chOff x="0" y="0"/>
          <a:chExt cx="0" cy="0"/>
        </a:xfrm>
      </p:grpSpPr>
      <p:sp>
        <p:nvSpPr>
          <p:cNvPr id="879" name="Google Shape;879;p5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880" name="Google Shape;880;p53: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r">
              <a:spcBef>
                <a:spcPts val="0"/>
              </a:spcBef>
              <a:spcAft>
                <a:spcPts val="0"/>
              </a:spcAft>
              <a:buNone/>
            </a:pPr>
            <a:r>
              <a:t/>
            </a:r>
            <a:endParaRPr/>
          </a:p>
        </p:txBody>
      </p:sp>
      <p:sp>
        <p:nvSpPr>
          <p:cNvPr id="881" name="Google Shape;881;p53: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5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93" name="Shape 893"/>
        <p:cNvGrpSpPr/>
        <p:nvPr/>
      </p:nvGrpSpPr>
      <p:grpSpPr>
        <a:xfrm>
          <a:off x="0" y="0"/>
          <a:ext cx="0" cy="0"/>
          <a:chOff x="0" y="0"/>
          <a:chExt cx="0" cy="0"/>
        </a:xfrm>
      </p:grpSpPr>
      <p:sp>
        <p:nvSpPr>
          <p:cNvPr id="894" name="Google Shape;894;p5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895" name="Google Shape;895;p54: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r">
              <a:spcBef>
                <a:spcPts val="0"/>
              </a:spcBef>
              <a:spcAft>
                <a:spcPts val="0"/>
              </a:spcAft>
              <a:buNone/>
            </a:pPr>
            <a:r>
              <a:t/>
            </a:r>
            <a:endParaRPr/>
          </a:p>
        </p:txBody>
      </p:sp>
      <p:sp>
        <p:nvSpPr>
          <p:cNvPr id="896" name="Google Shape;896;p54: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5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08" name="Shape 908"/>
        <p:cNvGrpSpPr/>
        <p:nvPr/>
      </p:nvGrpSpPr>
      <p:grpSpPr>
        <a:xfrm>
          <a:off x="0" y="0"/>
          <a:ext cx="0" cy="0"/>
          <a:chOff x="0" y="0"/>
          <a:chExt cx="0" cy="0"/>
        </a:xfrm>
      </p:grpSpPr>
      <p:sp>
        <p:nvSpPr>
          <p:cNvPr id="909" name="Google Shape;909;p5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910" name="Google Shape;910;p55: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r">
              <a:spcBef>
                <a:spcPts val="0"/>
              </a:spcBef>
              <a:spcAft>
                <a:spcPts val="0"/>
              </a:spcAft>
              <a:buNone/>
            </a:pPr>
            <a:r>
              <a:t/>
            </a:r>
            <a:endParaRPr/>
          </a:p>
        </p:txBody>
      </p:sp>
      <p:sp>
        <p:nvSpPr>
          <p:cNvPr id="911" name="Google Shape;911;p55: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5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24" name="Shape 924"/>
        <p:cNvGrpSpPr/>
        <p:nvPr/>
      </p:nvGrpSpPr>
      <p:grpSpPr>
        <a:xfrm>
          <a:off x="0" y="0"/>
          <a:ext cx="0" cy="0"/>
          <a:chOff x="0" y="0"/>
          <a:chExt cx="0" cy="0"/>
        </a:xfrm>
      </p:grpSpPr>
      <p:sp>
        <p:nvSpPr>
          <p:cNvPr id="925" name="Google Shape;925;p5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926" name="Google Shape;926;p56: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r">
              <a:spcBef>
                <a:spcPts val="0"/>
              </a:spcBef>
              <a:spcAft>
                <a:spcPts val="0"/>
              </a:spcAft>
              <a:buNone/>
            </a:pPr>
            <a:r>
              <a:t/>
            </a:r>
            <a:endParaRPr/>
          </a:p>
        </p:txBody>
      </p:sp>
      <p:sp>
        <p:nvSpPr>
          <p:cNvPr id="927" name="Google Shape;927;p56: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5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39" name="Shape 939"/>
        <p:cNvGrpSpPr/>
        <p:nvPr/>
      </p:nvGrpSpPr>
      <p:grpSpPr>
        <a:xfrm>
          <a:off x="0" y="0"/>
          <a:ext cx="0" cy="0"/>
          <a:chOff x="0" y="0"/>
          <a:chExt cx="0" cy="0"/>
        </a:xfrm>
      </p:grpSpPr>
      <p:sp>
        <p:nvSpPr>
          <p:cNvPr id="940" name="Google Shape;940;p5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941" name="Google Shape;941;p57: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r">
              <a:spcBef>
                <a:spcPts val="0"/>
              </a:spcBef>
              <a:spcAft>
                <a:spcPts val="0"/>
              </a:spcAft>
              <a:buNone/>
            </a:pPr>
            <a:r>
              <a:t/>
            </a:r>
            <a:endParaRPr/>
          </a:p>
        </p:txBody>
      </p:sp>
      <p:sp>
        <p:nvSpPr>
          <p:cNvPr id="942" name="Google Shape;942;p57: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5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54" name="Shape 954"/>
        <p:cNvGrpSpPr/>
        <p:nvPr/>
      </p:nvGrpSpPr>
      <p:grpSpPr>
        <a:xfrm>
          <a:off x="0" y="0"/>
          <a:ext cx="0" cy="0"/>
          <a:chOff x="0" y="0"/>
          <a:chExt cx="0" cy="0"/>
        </a:xfrm>
      </p:grpSpPr>
      <p:sp>
        <p:nvSpPr>
          <p:cNvPr id="955" name="Google Shape;955;p5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956" name="Google Shape;956;p58: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r">
              <a:spcBef>
                <a:spcPts val="0"/>
              </a:spcBef>
              <a:spcAft>
                <a:spcPts val="0"/>
              </a:spcAft>
              <a:buNone/>
            </a:pPr>
            <a:r>
              <a:t/>
            </a:r>
            <a:endParaRPr/>
          </a:p>
        </p:txBody>
      </p:sp>
      <p:sp>
        <p:nvSpPr>
          <p:cNvPr id="957" name="Google Shape;957;p58: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5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69" name="Shape 969"/>
        <p:cNvGrpSpPr/>
        <p:nvPr/>
      </p:nvGrpSpPr>
      <p:grpSpPr>
        <a:xfrm>
          <a:off x="0" y="0"/>
          <a:ext cx="0" cy="0"/>
          <a:chOff x="0" y="0"/>
          <a:chExt cx="0" cy="0"/>
        </a:xfrm>
      </p:grpSpPr>
      <p:sp>
        <p:nvSpPr>
          <p:cNvPr id="970" name="Google Shape;970;p59: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971" name="Google Shape;971;p5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15" name="Shape 15"/>
        <p:cNvGrpSpPr/>
        <p:nvPr/>
      </p:nvGrpSpPr>
      <p:grpSpPr>
        <a:xfrm>
          <a:off x="0" y="0"/>
          <a:ext cx="0" cy="0"/>
          <a:chOff x="0" y="0"/>
          <a:chExt cx="0" cy="0"/>
        </a:xfrm>
      </p:grpSpPr>
      <p:sp>
        <p:nvSpPr>
          <p:cNvPr id="16" name="Google Shape;16;p61"/>
          <p:cNvSpPr txBox="1"/>
          <p:nvPr>
            <p:ph type="ctrTitle"/>
          </p:nvPr>
        </p:nvSpPr>
        <p:spPr>
          <a:xfrm>
            <a:off x="1524000" y="1122363"/>
            <a:ext cx="9144000" cy="2387600"/>
          </a:xfrm>
          <a:prstGeom prst="rect">
            <a:avLst/>
          </a:prstGeom>
          <a:noFill/>
          <a:ln>
            <a:noFill/>
          </a:ln>
        </p:spPr>
        <p:txBody>
          <a:bodyPr anchorCtr="0" anchor="b" bIns="45700" lIns="91425" spcFirstLastPara="1" rIns="91425" wrap="square" tIns="45700">
            <a:normAutofit/>
          </a:bodyPr>
          <a:lstStyle>
            <a:lvl1pPr lvl="0" algn="ctr">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7" name="Google Shape;17;p61"/>
          <p:cNvSpPr txBox="1"/>
          <p:nvPr>
            <p:ph idx="1" type="subTitle"/>
          </p:nvPr>
        </p:nvSpPr>
        <p:spPr>
          <a:xfrm>
            <a:off x="1524000" y="3602038"/>
            <a:ext cx="9144000" cy="1655762"/>
          </a:xfrm>
          <a:prstGeom prst="rect">
            <a:avLst/>
          </a:prstGeom>
          <a:noFill/>
          <a:ln>
            <a:noFill/>
          </a:ln>
        </p:spPr>
        <p:txBody>
          <a:bodyPr anchorCtr="0" anchor="t" bIns="45700" lIns="91425" spcFirstLastPara="1" rIns="91425" wrap="square" tIns="4570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p:txBody>
      </p:sp>
      <p:sp>
        <p:nvSpPr>
          <p:cNvPr id="18" name="Google Shape;18;p61"/>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9" name="Google Shape;19;p61"/>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0" name="Google Shape;20;p61"/>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21" name="Shape 21"/>
        <p:cNvGrpSpPr/>
        <p:nvPr/>
      </p:nvGrpSpPr>
      <p:grpSpPr>
        <a:xfrm>
          <a:off x="0" y="0"/>
          <a:ext cx="0" cy="0"/>
          <a:chOff x="0" y="0"/>
          <a:chExt cx="0" cy="0"/>
        </a:xfrm>
      </p:grpSpPr>
      <p:sp>
        <p:nvSpPr>
          <p:cNvPr id="22" name="Google Shape;22;p62"/>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3" name="Google Shape;23;p62"/>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4" name="Google Shape;24;p62"/>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25" name="Shape 25"/>
        <p:cNvGrpSpPr/>
        <p:nvPr/>
      </p:nvGrpSpPr>
      <p:grpSpPr>
        <a:xfrm>
          <a:off x="0" y="0"/>
          <a:ext cx="0" cy="0"/>
          <a:chOff x="0" y="0"/>
          <a:chExt cx="0" cy="0"/>
        </a:xfrm>
      </p:grpSpPr>
      <p:sp>
        <p:nvSpPr>
          <p:cNvPr id="26" name="Google Shape;26;p63"/>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7" name="Google Shape;27;p63"/>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28" name="Google Shape;28;p63"/>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9" name="Google Shape;29;p63"/>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0" name="Google Shape;30;p63"/>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31" name="Shape 31"/>
        <p:cNvGrpSpPr/>
        <p:nvPr/>
      </p:nvGrpSpPr>
      <p:grpSpPr>
        <a:xfrm>
          <a:off x="0" y="0"/>
          <a:ext cx="0" cy="0"/>
          <a:chOff x="0" y="0"/>
          <a:chExt cx="0" cy="0"/>
        </a:xfrm>
      </p:grpSpPr>
      <p:sp>
        <p:nvSpPr>
          <p:cNvPr id="32" name="Google Shape;32;p64"/>
          <p:cNvSpPr txBox="1"/>
          <p:nvPr>
            <p:ph type="title"/>
          </p:nvPr>
        </p:nvSpPr>
        <p:spPr>
          <a:xfrm>
            <a:off x="831850" y="1709738"/>
            <a:ext cx="10515600" cy="2852737"/>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3" name="Google Shape;33;p64"/>
          <p:cNvSpPr txBox="1"/>
          <p:nvPr>
            <p:ph idx="1" type="body"/>
          </p:nvPr>
        </p:nvSpPr>
        <p:spPr>
          <a:xfrm>
            <a:off x="831850" y="4589463"/>
            <a:ext cx="10515600" cy="1500187"/>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rgbClr val="888888"/>
              </a:buClr>
              <a:buSzPts val="2400"/>
              <a:buNone/>
              <a:defRPr sz="2400">
                <a:solidFill>
                  <a:srgbClr val="888888"/>
                </a:solidFill>
              </a:defRPr>
            </a:lvl1pPr>
            <a:lvl2pPr indent="-228600" lvl="1" marL="914400" algn="l">
              <a:lnSpc>
                <a:spcPct val="90000"/>
              </a:lnSpc>
              <a:spcBef>
                <a:spcPts val="500"/>
              </a:spcBef>
              <a:spcAft>
                <a:spcPts val="0"/>
              </a:spcAft>
              <a:buClr>
                <a:srgbClr val="888888"/>
              </a:buClr>
              <a:buSzPts val="2000"/>
              <a:buNone/>
              <a:defRPr sz="2000">
                <a:solidFill>
                  <a:srgbClr val="888888"/>
                </a:solidFill>
              </a:defRPr>
            </a:lvl2pPr>
            <a:lvl3pPr indent="-228600" lvl="2" marL="1371600" algn="l">
              <a:lnSpc>
                <a:spcPct val="90000"/>
              </a:lnSpc>
              <a:spcBef>
                <a:spcPts val="500"/>
              </a:spcBef>
              <a:spcAft>
                <a:spcPts val="0"/>
              </a:spcAft>
              <a:buClr>
                <a:srgbClr val="888888"/>
              </a:buClr>
              <a:buSzPts val="1800"/>
              <a:buNone/>
              <a:defRPr sz="1800">
                <a:solidFill>
                  <a:srgbClr val="888888"/>
                </a:solidFill>
              </a:defRPr>
            </a:lvl3pPr>
            <a:lvl4pPr indent="-228600" lvl="3" marL="1828800" algn="l">
              <a:lnSpc>
                <a:spcPct val="90000"/>
              </a:lnSpc>
              <a:spcBef>
                <a:spcPts val="500"/>
              </a:spcBef>
              <a:spcAft>
                <a:spcPts val="0"/>
              </a:spcAft>
              <a:buClr>
                <a:srgbClr val="888888"/>
              </a:buClr>
              <a:buSzPts val="1600"/>
              <a:buNone/>
              <a:defRPr sz="1600">
                <a:solidFill>
                  <a:srgbClr val="888888"/>
                </a:solidFill>
              </a:defRPr>
            </a:lvl4pPr>
            <a:lvl5pPr indent="-228600" lvl="4" marL="2286000" algn="l">
              <a:lnSpc>
                <a:spcPct val="90000"/>
              </a:lnSpc>
              <a:spcBef>
                <a:spcPts val="500"/>
              </a:spcBef>
              <a:spcAft>
                <a:spcPts val="0"/>
              </a:spcAft>
              <a:buClr>
                <a:srgbClr val="888888"/>
              </a:buClr>
              <a:buSzPts val="1600"/>
              <a:buNone/>
              <a:defRPr sz="1600">
                <a:solidFill>
                  <a:srgbClr val="888888"/>
                </a:solidFill>
              </a:defRPr>
            </a:lvl5pPr>
            <a:lvl6pPr indent="-228600" lvl="5" marL="2743200" algn="l">
              <a:lnSpc>
                <a:spcPct val="90000"/>
              </a:lnSpc>
              <a:spcBef>
                <a:spcPts val="500"/>
              </a:spcBef>
              <a:spcAft>
                <a:spcPts val="0"/>
              </a:spcAft>
              <a:buClr>
                <a:srgbClr val="888888"/>
              </a:buClr>
              <a:buSzPts val="1600"/>
              <a:buNone/>
              <a:defRPr sz="1600">
                <a:solidFill>
                  <a:srgbClr val="888888"/>
                </a:solidFill>
              </a:defRPr>
            </a:lvl6pPr>
            <a:lvl7pPr indent="-228600" lvl="6" marL="3200400" algn="l">
              <a:lnSpc>
                <a:spcPct val="90000"/>
              </a:lnSpc>
              <a:spcBef>
                <a:spcPts val="500"/>
              </a:spcBef>
              <a:spcAft>
                <a:spcPts val="0"/>
              </a:spcAft>
              <a:buClr>
                <a:srgbClr val="888888"/>
              </a:buClr>
              <a:buSzPts val="1600"/>
              <a:buNone/>
              <a:defRPr sz="1600">
                <a:solidFill>
                  <a:srgbClr val="888888"/>
                </a:solidFill>
              </a:defRPr>
            </a:lvl7pPr>
            <a:lvl8pPr indent="-228600" lvl="7" marL="3657600" algn="l">
              <a:lnSpc>
                <a:spcPct val="90000"/>
              </a:lnSpc>
              <a:spcBef>
                <a:spcPts val="500"/>
              </a:spcBef>
              <a:spcAft>
                <a:spcPts val="0"/>
              </a:spcAft>
              <a:buClr>
                <a:srgbClr val="888888"/>
              </a:buClr>
              <a:buSzPts val="1600"/>
              <a:buNone/>
              <a:defRPr sz="1600">
                <a:solidFill>
                  <a:srgbClr val="888888"/>
                </a:solidFill>
              </a:defRPr>
            </a:lvl8pPr>
            <a:lvl9pPr indent="-228600" lvl="8" marL="4114800" algn="l">
              <a:lnSpc>
                <a:spcPct val="90000"/>
              </a:lnSpc>
              <a:spcBef>
                <a:spcPts val="500"/>
              </a:spcBef>
              <a:spcAft>
                <a:spcPts val="0"/>
              </a:spcAft>
              <a:buClr>
                <a:srgbClr val="888888"/>
              </a:buClr>
              <a:buSzPts val="1600"/>
              <a:buNone/>
              <a:defRPr sz="1600">
                <a:solidFill>
                  <a:srgbClr val="888888"/>
                </a:solidFill>
              </a:defRPr>
            </a:lvl9pPr>
          </a:lstStyle>
          <a:p/>
        </p:txBody>
      </p:sp>
      <p:sp>
        <p:nvSpPr>
          <p:cNvPr id="34" name="Google Shape;34;p64"/>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5" name="Google Shape;35;p64"/>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6" name="Google Shape;36;p64"/>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37" name="Shape 37"/>
        <p:cNvGrpSpPr/>
        <p:nvPr/>
      </p:nvGrpSpPr>
      <p:grpSpPr>
        <a:xfrm>
          <a:off x="0" y="0"/>
          <a:ext cx="0" cy="0"/>
          <a:chOff x="0" y="0"/>
          <a:chExt cx="0" cy="0"/>
        </a:xfrm>
      </p:grpSpPr>
      <p:sp>
        <p:nvSpPr>
          <p:cNvPr id="38" name="Google Shape;38;p65"/>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9" name="Google Shape;39;p65"/>
          <p:cNvSpPr txBox="1"/>
          <p:nvPr>
            <p:ph idx="1" type="body"/>
          </p:nvPr>
        </p:nvSpPr>
        <p:spPr>
          <a:xfrm>
            <a:off x="838200" y="1825625"/>
            <a:ext cx="5181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0" name="Google Shape;40;p65"/>
          <p:cNvSpPr txBox="1"/>
          <p:nvPr>
            <p:ph idx="2" type="body"/>
          </p:nvPr>
        </p:nvSpPr>
        <p:spPr>
          <a:xfrm>
            <a:off x="6172200" y="1825625"/>
            <a:ext cx="5181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1" name="Google Shape;41;p65"/>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2" name="Google Shape;42;p65"/>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3" name="Google Shape;43;p65"/>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44" name="Shape 44"/>
        <p:cNvGrpSpPr/>
        <p:nvPr/>
      </p:nvGrpSpPr>
      <p:grpSpPr>
        <a:xfrm>
          <a:off x="0" y="0"/>
          <a:ext cx="0" cy="0"/>
          <a:chOff x="0" y="0"/>
          <a:chExt cx="0" cy="0"/>
        </a:xfrm>
      </p:grpSpPr>
      <p:sp>
        <p:nvSpPr>
          <p:cNvPr id="45" name="Google Shape;45;p66"/>
          <p:cNvSpPr txBox="1"/>
          <p:nvPr>
            <p:ph type="title"/>
          </p:nvPr>
        </p:nvSpPr>
        <p:spPr>
          <a:xfrm>
            <a:off x="839788"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46" name="Google Shape;46;p66"/>
          <p:cNvSpPr txBox="1"/>
          <p:nvPr>
            <p:ph idx="1" type="body"/>
          </p:nvPr>
        </p:nvSpPr>
        <p:spPr>
          <a:xfrm>
            <a:off x="839788" y="1681163"/>
            <a:ext cx="5157787"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47" name="Google Shape;47;p66"/>
          <p:cNvSpPr txBox="1"/>
          <p:nvPr>
            <p:ph idx="2" type="body"/>
          </p:nvPr>
        </p:nvSpPr>
        <p:spPr>
          <a:xfrm>
            <a:off x="839788" y="2505075"/>
            <a:ext cx="5157787"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8" name="Google Shape;48;p66"/>
          <p:cNvSpPr txBox="1"/>
          <p:nvPr>
            <p:ph idx="3" type="body"/>
          </p:nvPr>
        </p:nvSpPr>
        <p:spPr>
          <a:xfrm>
            <a:off x="6172200" y="1681163"/>
            <a:ext cx="5183188"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49" name="Google Shape;49;p66"/>
          <p:cNvSpPr txBox="1"/>
          <p:nvPr>
            <p:ph idx="4" type="body"/>
          </p:nvPr>
        </p:nvSpPr>
        <p:spPr>
          <a:xfrm>
            <a:off x="6172200" y="2505075"/>
            <a:ext cx="5183188"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50" name="Google Shape;50;p66"/>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1" name="Google Shape;51;p66"/>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2" name="Google Shape;52;p66"/>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53" name="Shape 53"/>
        <p:cNvGrpSpPr/>
        <p:nvPr/>
      </p:nvGrpSpPr>
      <p:grpSpPr>
        <a:xfrm>
          <a:off x="0" y="0"/>
          <a:ext cx="0" cy="0"/>
          <a:chOff x="0" y="0"/>
          <a:chExt cx="0" cy="0"/>
        </a:xfrm>
      </p:grpSpPr>
      <p:sp>
        <p:nvSpPr>
          <p:cNvPr id="54" name="Google Shape;54;p67"/>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55" name="Google Shape;55;p67"/>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6" name="Google Shape;56;p67"/>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7" name="Google Shape;57;p67"/>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58" name="Shape 58"/>
        <p:cNvGrpSpPr/>
        <p:nvPr/>
      </p:nvGrpSpPr>
      <p:grpSpPr>
        <a:xfrm>
          <a:off x="0" y="0"/>
          <a:ext cx="0" cy="0"/>
          <a:chOff x="0" y="0"/>
          <a:chExt cx="0" cy="0"/>
        </a:xfrm>
      </p:grpSpPr>
      <p:sp>
        <p:nvSpPr>
          <p:cNvPr id="59" name="Google Shape;59;p68"/>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60" name="Google Shape;60;p68"/>
          <p:cNvSpPr txBox="1"/>
          <p:nvPr>
            <p:ph idx="1" type="body"/>
          </p:nvPr>
        </p:nvSpPr>
        <p:spPr>
          <a:xfrm>
            <a:off x="5183188" y="987425"/>
            <a:ext cx="6172200" cy="4873625"/>
          </a:xfrm>
          <a:prstGeom prst="rect">
            <a:avLst/>
          </a:prstGeom>
          <a:noFill/>
          <a:ln>
            <a:noFill/>
          </a:ln>
        </p:spPr>
        <p:txBody>
          <a:bodyPr anchorCtr="0" anchor="t" bIns="45700" lIns="91425" spcFirstLastPara="1" rIns="91425" wrap="square" tIns="45700">
            <a:normAutofit/>
          </a:bodyPr>
          <a:lstStyle>
            <a:lvl1pPr indent="-431800" lvl="0" marL="457200" algn="l">
              <a:lnSpc>
                <a:spcPct val="90000"/>
              </a:lnSpc>
              <a:spcBef>
                <a:spcPts val="1000"/>
              </a:spcBef>
              <a:spcAft>
                <a:spcPts val="0"/>
              </a:spcAft>
              <a:buClr>
                <a:schemeClr val="dk1"/>
              </a:buClr>
              <a:buSzPts val="3200"/>
              <a:buChar char="•"/>
              <a:defRPr sz="3200"/>
            </a:lvl1pPr>
            <a:lvl2pPr indent="-406400" lvl="1" marL="914400" algn="l">
              <a:lnSpc>
                <a:spcPct val="90000"/>
              </a:lnSpc>
              <a:spcBef>
                <a:spcPts val="500"/>
              </a:spcBef>
              <a:spcAft>
                <a:spcPts val="0"/>
              </a:spcAft>
              <a:buClr>
                <a:schemeClr val="dk1"/>
              </a:buClr>
              <a:buSzPts val="2800"/>
              <a:buChar char="•"/>
              <a:defRPr sz="2800"/>
            </a:lvl2pPr>
            <a:lvl3pPr indent="-381000" lvl="2" marL="1371600" algn="l">
              <a:lnSpc>
                <a:spcPct val="90000"/>
              </a:lnSpc>
              <a:spcBef>
                <a:spcPts val="500"/>
              </a:spcBef>
              <a:spcAft>
                <a:spcPts val="0"/>
              </a:spcAft>
              <a:buClr>
                <a:schemeClr val="dk1"/>
              </a:buClr>
              <a:buSzPts val="2400"/>
              <a:buChar char="•"/>
              <a:defRPr sz="2400"/>
            </a:lvl3pPr>
            <a:lvl4pPr indent="-355600" lvl="3" marL="1828800" algn="l">
              <a:lnSpc>
                <a:spcPct val="90000"/>
              </a:lnSpc>
              <a:spcBef>
                <a:spcPts val="500"/>
              </a:spcBef>
              <a:spcAft>
                <a:spcPts val="0"/>
              </a:spcAft>
              <a:buClr>
                <a:schemeClr val="dk1"/>
              </a:buClr>
              <a:buSzPts val="2000"/>
              <a:buChar char="•"/>
              <a:defRPr sz="2000"/>
            </a:lvl4pPr>
            <a:lvl5pPr indent="-355600" lvl="4" marL="2286000" algn="l">
              <a:lnSpc>
                <a:spcPct val="90000"/>
              </a:lnSpc>
              <a:spcBef>
                <a:spcPts val="500"/>
              </a:spcBef>
              <a:spcAft>
                <a:spcPts val="0"/>
              </a:spcAft>
              <a:buClr>
                <a:schemeClr val="dk1"/>
              </a:buClr>
              <a:buSzPts val="2000"/>
              <a:buChar char="•"/>
              <a:defRPr sz="2000"/>
            </a:lvl5pPr>
            <a:lvl6pPr indent="-355600" lvl="5" marL="2743200" algn="l">
              <a:lnSpc>
                <a:spcPct val="90000"/>
              </a:lnSpc>
              <a:spcBef>
                <a:spcPts val="500"/>
              </a:spcBef>
              <a:spcAft>
                <a:spcPts val="0"/>
              </a:spcAft>
              <a:buClr>
                <a:schemeClr val="dk1"/>
              </a:buClr>
              <a:buSzPts val="2000"/>
              <a:buChar char="•"/>
              <a:defRPr sz="2000"/>
            </a:lvl6pPr>
            <a:lvl7pPr indent="-355600" lvl="6" marL="3200400" algn="l">
              <a:lnSpc>
                <a:spcPct val="90000"/>
              </a:lnSpc>
              <a:spcBef>
                <a:spcPts val="500"/>
              </a:spcBef>
              <a:spcAft>
                <a:spcPts val="0"/>
              </a:spcAft>
              <a:buClr>
                <a:schemeClr val="dk1"/>
              </a:buClr>
              <a:buSzPts val="2000"/>
              <a:buChar char="•"/>
              <a:defRPr sz="2000"/>
            </a:lvl7pPr>
            <a:lvl8pPr indent="-355600" lvl="7" marL="3657600" algn="l">
              <a:lnSpc>
                <a:spcPct val="90000"/>
              </a:lnSpc>
              <a:spcBef>
                <a:spcPts val="500"/>
              </a:spcBef>
              <a:spcAft>
                <a:spcPts val="0"/>
              </a:spcAft>
              <a:buClr>
                <a:schemeClr val="dk1"/>
              </a:buClr>
              <a:buSzPts val="2000"/>
              <a:buChar char="•"/>
              <a:defRPr sz="2000"/>
            </a:lvl8pPr>
            <a:lvl9pPr indent="-355600" lvl="8" marL="4114800" algn="l">
              <a:lnSpc>
                <a:spcPct val="90000"/>
              </a:lnSpc>
              <a:spcBef>
                <a:spcPts val="500"/>
              </a:spcBef>
              <a:spcAft>
                <a:spcPts val="0"/>
              </a:spcAft>
              <a:buClr>
                <a:schemeClr val="dk1"/>
              </a:buClr>
              <a:buSzPts val="2000"/>
              <a:buChar char="•"/>
              <a:defRPr sz="2000"/>
            </a:lvl9pPr>
          </a:lstStyle>
          <a:p/>
        </p:txBody>
      </p:sp>
      <p:sp>
        <p:nvSpPr>
          <p:cNvPr id="61" name="Google Shape;61;p68"/>
          <p:cNvSpPr txBox="1"/>
          <p:nvPr>
            <p:ph idx="2" type="body"/>
          </p:nvPr>
        </p:nvSpPr>
        <p:spPr>
          <a:xfrm>
            <a:off x="839788" y="2057400"/>
            <a:ext cx="3932237"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62" name="Google Shape;62;p68"/>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3" name="Google Shape;63;p68"/>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4" name="Google Shape;64;p68"/>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type="picTx">
  <p:cSld name="PICTURE_WITH_CAPTION_TEXT">
    <p:spTree>
      <p:nvGrpSpPr>
        <p:cNvPr id="65" name="Shape 65"/>
        <p:cNvGrpSpPr/>
        <p:nvPr/>
      </p:nvGrpSpPr>
      <p:grpSpPr>
        <a:xfrm>
          <a:off x="0" y="0"/>
          <a:ext cx="0" cy="0"/>
          <a:chOff x="0" y="0"/>
          <a:chExt cx="0" cy="0"/>
        </a:xfrm>
      </p:grpSpPr>
      <p:sp>
        <p:nvSpPr>
          <p:cNvPr id="66" name="Google Shape;66;p69"/>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67" name="Google Shape;67;p69"/>
          <p:cNvSpPr/>
          <p:nvPr>
            <p:ph idx="2" type="pic"/>
          </p:nvPr>
        </p:nvSpPr>
        <p:spPr>
          <a:xfrm>
            <a:off x="5183188" y="987425"/>
            <a:ext cx="6172200" cy="4873625"/>
          </a:xfrm>
          <a:prstGeom prst="rect">
            <a:avLst/>
          </a:prstGeom>
          <a:noFill/>
          <a:ln>
            <a:noFill/>
          </a:ln>
        </p:spPr>
      </p:sp>
      <p:sp>
        <p:nvSpPr>
          <p:cNvPr id="68" name="Google Shape;68;p69"/>
          <p:cNvSpPr txBox="1"/>
          <p:nvPr>
            <p:ph idx="1" type="body"/>
          </p:nvPr>
        </p:nvSpPr>
        <p:spPr>
          <a:xfrm>
            <a:off x="839788" y="2057400"/>
            <a:ext cx="3932237"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69" name="Google Shape;69;p69"/>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0" name="Google Shape;70;p69"/>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1" name="Google Shape;71;p69"/>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72" name="Shape 72"/>
        <p:cNvGrpSpPr/>
        <p:nvPr/>
      </p:nvGrpSpPr>
      <p:grpSpPr>
        <a:xfrm>
          <a:off x="0" y="0"/>
          <a:ext cx="0" cy="0"/>
          <a:chOff x="0" y="0"/>
          <a:chExt cx="0" cy="0"/>
        </a:xfrm>
      </p:grpSpPr>
      <p:sp>
        <p:nvSpPr>
          <p:cNvPr id="73" name="Google Shape;73;p70"/>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74" name="Google Shape;74;p70"/>
          <p:cNvSpPr txBox="1"/>
          <p:nvPr>
            <p:ph idx="1" type="body"/>
          </p:nvPr>
        </p:nvSpPr>
        <p:spPr>
          <a:xfrm rot="5400000">
            <a:off x="3920331" y="-1256506"/>
            <a:ext cx="4351338" cy="105156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75" name="Google Shape;75;p70"/>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6" name="Google Shape;76;p70"/>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7" name="Google Shape;77;p70"/>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type="vertTitleAndTx">
  <p:cSld name="VERTICAL_TITLE_AND_VERTICAL_TEXT">
    <p:spTree>
      <p:nvGrpSpPr>
        <p:cNvPr id="78" name="Shape 78"/>
        <p:cNvGrpSpPr/>
        <p:nvPr/>
      </p:nvGrpSpPr>
      <p:grpSpPr>
        <a:xfrm>
          <a:off x="0" y="0"/>
          <a:ext cx="0" cy="0"/>
          <a:chOff x="0" y="0"/>
          <a:chExt cx="0" cy="0"/>
        </a:xfrm>
      </p:grpSpPr>
      <p:sp>
        <p:nvSpPr>
          <p:cNvPr id="79" name="Google Shape;79;p71"/>
          <p:cNvSpPr txBox="1"/>
          <p:nvPr>
            <p:ph type="title"/>
          </p:nvPr>
        </p:nvSpPr>
        <p:spPr>
          <a:xfrm rot="5400000">
            <a:off x="7133431" y="1956594"/>
            <a:ext cx="5811838" cy="2628900"/>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80" name="Google Shape;80;p71"/>
          <p:cNvSpPr txBox="1"/>
          <p:nvPr>
            <p:ph idx="1" type="body"/>
          </p:nvPr>
        </p:nvSpPr>
        <p:spPr>
          <a:xfrm rot="5400000">
            <a:off x="1799431" y="-596106"/>
            <a:ext cx="5811838" cy="77343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81" name="Google Shape;81;p71"/>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2" name="Google Shape;82;p71"/>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3" name="Google Shape;83;p71"/>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1.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9" name="Shape 9"/>
        <p:cNvGrpSpPr/>
        <p:nvPr/>
      </p:nvGrpSpPr>
      <p:grpSpPr>
        <a:xfrm>
          <a:off x="0" y="0"/>
          <a:ext cx="0" cy="0"/>
          <a:chOff x="0" y="0"/>
          <a:chExt cx="0" cy="0"/>
        </a:xfrm>
      </p:grpSpPr>
      <p:sp>
        <p:nvSpPr>
          <p:cNvPr id="10" name="Google Shape;10;p60"/>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marR="0" rtl="0" algn="l">
              <a:lnSpc>
                <a:spcPct val="90000"/>
              </a:lnSpc>
              <a:spcBef>
                <a:spcPts val="0"/>
              </a:spcBef>
              <a:spcAft>
                <a:spcPts val="0"/>
              </a:spcAft>
              <a:buClr>
                <a:schemeClr val="dk1"/>
              </a:buClr>
              <a:buSzPts val="4400"/>
              <a:buFont typeface="Calibri"/>
              <a:buNone/>
              <a:defRPr b="0" i="0" sz="4400" u="none" cap="none" strike="noStrik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11" name="Google Shape;11;p60"/>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lvl1pPr indent="-406400" lvl="0" marL="457200" marR="0" rtl="0" algn="l">
              <a:lnSpc>
                <a:spcPct val="90000"/>
              </a:lnSpc>
              <a:spcBef>
                <a:spcPts val="100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1pPr>
            <a:lvl2pPr indent="-381000" lvl="1" marL="914400"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2pPr>
            <a:lvl3pPr indent="-355600" lvl="2" marL="1371600"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3pPr>
            <a:lvl4pPr indent="-342900" lvl="3" marL="1828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4pPr>
            <a:lvl5pPr indent="-342900" lvl="4" marL="22860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12" name="Google Shape;12;p60"/>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marR="0" rtl="0" algn="l">
              <a:spcBef>
                <a:spcPts val="0"/>
              </a:spcBef>
              <a:spcAft>
                <a:spcPts val="0"/>
              </a:spcAft>
              <a:buSzPts val="1400"/>
              <a:buNone/>
              <a:defRPr b="0" i="0" sz="1200" u="none" cap="none" strike="noStrike">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13" name="Google Shape;13;p60"/>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marR="0" rtl="0" algn="ctr">
              <a:spcBef>
                <a:spcPts val="0"/>
              </a:spcBef>
              <a:spcAft>
                <a:spcPts val="0"/>
              </a:spcAft>
              <a:buSzPts val="1400"/>
              <a:buNone/>
              <a:defRPr b="0" i="0" sz="1200" u="none" cap="none" strike="noStrike">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14" name="Google Shape;14;p60"/>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rtl="0" algn="r">
              <a:spcBef>
                <a:spcPts val="0"/>
              </a:spcBef>
              <a:buNone/>
              <a:defRPr b="0" i="0" sz="1200" u="none" cap="none" strike="noStrike">
                <a:solidFill>
                  <a:srgbClr val="888888"/>
                </a:solidFill>
                <a:latin typeface="Calibri"/>
                <a:ea typeface="Calibri"/>
                <a:cs typeface="Calibri"/>
                <a:sym typeface="Calibri"/>
              </a:defRPr>
            </a:lvl1pPr>
            <a:lvl2pPr indent="0" lvl="1" marL="0" marR="0" rtl="0" algn="r">
              <a:spcBef>
                <a:spcPts val="0"/>
              </a:spcBef>
              <a:buNone/>
              <a:defRPr b="0" i="0" sz="1200" u="none" cap="none" strike="noStrike">
                <a:solidFill>
                  <a:srgbClr val="888888"/>
                </a:solidFill>
                <a:latin typeface="Calibri"/>
                <a:ea typeface="Calibri"/>
                <a:cs typeface="Calibri"/>
                <a:sym typeface="Calibri"/>
              </a:defRPr>
            </a:lvl2pPr>
            <a:lvl3pPr indent="0" lvl="2" marL="0" marR="0" rtl="0" algn="r">
              <a:spcBef>
                <a:spcPts val="0"/>
              </a:spcBef>
              <a:buNone/>
              <a:defRPr b="0" i="0" sz="1200" u="none" cap="none" strike="noStrike">
                <a:solidFill>
                  <a:srgbClr val="888888"/>
                </a:solidFill>
                <a:latin typeface="Calibri"/>
                <a:ea typeface="Calibri"/>
                <a:cs typeface="Calibri"/>
                <a:sym typeface="Calibri"/>
              </a:defRPr>
            </a:lvl3pPr>
            <a:lvl4pPr indent="0" lvl="3" marL="0" marR="0" rtl="0" algn="r">
              <a:spcBef>
                <a:spcPts val="0"/>
              </a:spcBef>
              <a:buNone/>
              <a:defRPr b="0" i="0" sz="1200" u="none" cap="none" strike="noStrike">
                <a:solidFill>
                  <a:srgbClr val="888888"/>
                </a:solidFill>
                <a:latin typeface="Calibri"/>
                <a:ea typeface="Calibri"/>
                <a:cs typeface="Calibri"/>
                <a:sym typeface="Calibri"/>
              </a:defRPr>
            </a:lvl4pPr>
            <a:lvl5pPr indent="0" lvl="4" marL="0" marR="0" rtl="0" algn="r">
              <a:spcBef>
                <a:spcPts val="0"/>
              </a:spcBef>
              <a:buNone/>
              <a:defRPr b="0" i="0" sz="1200" u="none" cap="none" strike="noStrike">
                <a:solidFill>
                  <a:srgbClr val="888888"/>
                </a:solidFill>
                <a:latin typeface="Calibri"/>
                <a:ea typeface="Calibri"/>
                <a:cs typeface="Calibri"/>
                <a:sym typeface="Calibri"/>
              </a:defRPr>
            </a:lvl5pPr>
            <a:lvl6pPr indent="0" lvl="5" marL="0" marR="0" rtl="0" algn="r">
              <a:spcBef>
                <a:spcPts val="0"/>
              </a:spcBef>
              <a:buNone/>
              <a:defRPr b="0" i="0" sz="1200" u="none" cap="none" strike="noStrike">
                <a:solidFill>
                  <a:srgbClr val="888888"/>
                </a:solidFill>
                <a:latin typeface="Calibri"/>
                <a:ea typeface="Calibri"/>
                <a:cs typeface="Calibri"/>
                <a:sym typeface="Calibri"/>
              </a:defRPr>
            </a:lvl6pPr>
            <a:lvl7pPr indent="0" lvl="6" marL="0" marR="0" rtl="0" algn="r">
              <a:spcBef>
                <a:spcPts val="0"/>
              </a:spcBef>
              <a:buNone/>
              <a:defRPr b="0" i="0" sz="1200" u="none" cap="none" strike="noStrike">
                <a:solidFill>
                  <a:srgbClr val="888888"/>
                </a:solidFill>
                <a:latin typeface="Calibri"/>
                <a:ea typeface="Calibri"/>
                <a:cs typeface="Calibri"/>
                <a:sym typeface="Calibri"/>
              </a:defRPr>
            </a:lvl7pPr>
            <a:lvl8pPr indent="0" lvl="7" marL="0" marR="0" rtl="0" algn="r">
              <a:spcBef>
                <a:spcPts val="0"/>
              </a:spcBef>
              <a:buNone/>
              <a:defRPr b="0" i="0" sz="1200" u="none" cap="none" strike="noStrike">
                <a:solidFill>
                  <a:srgbClr val="888888"/>
                </a:solidFill>
                <a:latin typeface="Calibri"/>
                <a:ea typeface="Calibri"/>
                <a:cs typeface="Calibri"/>
                <a:sym typeface="Calibri"/>
              </a:defRPr>
            </a:lvl8pPr>
            <a:lvl9pPr indent="0" lvl="8" marL="0" marR="0" rtl="0" algn="r">
              <a:spcBef>
                <a:spcPts val="0"/>
              </a:spcBef>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 accent1="accent1" accent2="accent2" accent3="accent3" accent4="accent4" accent5="accent5" accent6="accent6" bg1="lt1" bg2="dk2" tx1="dk1" tx2="lt2" folHlink="folHlink" hlink="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8.png"/><Relationship Id="rId4" Type="http://schemas.openxmlformats.org/officeDocument/2006/relationships/image" Target="../media/image4.png"/><Relationship Id="rId5" Type="http://schemas.openxmlformats.org/officeDocument/2006/relationships/image" Target="../media/image5.png"/><Relationship Id="rId6" Type="http://schemas.openxmlformats.org/officeDocument/2006/relationships/image" Target="../media/image3.png"/><Relationship Id="rId7" Type="http://schemas.openxmlformats.org/officeDocument/2006/relationships/image" Target="../media/image6.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 Id="rId3" Type="http://schemas.openxmlformats.org/officeDocument/2006/relationships/image" Target="../media/image1.png"/><Relationship Id="rId4" Type="http://schemas.openxmlformats.org/officeDocument/2006/relationships/image" Target="../media/image10.png"/><Relationship Id="rId5" Type="http://schemas.openxmlformats.org/officeDocument/2006/relationships/image" Target="../media/image12.png"/><Relationship Id="rId6" Type="http://schemas.openxmlformats.org/officeDocument/2006/relationships/image" Target="../media/image2.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 Id="rId3" Type="http://schemas.openxmlformats.org/officeDocument/2006/relationships/image" Target="../media/image1.png"/><Relationship Id="rId4" Type="http://schemas.openxmlformats.org/officeDocument/2006/relationships/image" Target="../media/image10.png"/><Relationship Id="rId5" Type="http://schemas.openxmlformats.org/officeDocument/2006/relationships/image" Target="../media/image12.png"/><Relationship Id="rId6" Type="http://schemas.openxmlformats.org/officeDocument/2006/relationships/image" Target="../media/image2.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 Id="rId3" Type="http://schemas.openxmlformats.org/officeDocument/2006/relationships/image" Target="../media/image1.png"/><Relationship Id="rId4" Type="http://schemas.openxmlformats.org/officeDocument/2006/relationships/image" Target="../media/image10.png"/><Relationship Id="rId5" Type="http://schemas.openxmlformats.org/officeDocument/2006/relationships/image" Target="../media/image12.png"/><Relationship Id="rId6" Type="http://schemas.openxmlformats.org/officeDocument/2006/relationships/image" Target="../media/image2.png"/><Relationship Id="rId7" Type="http://schemas.openxmlformats.org/officeDocument/2006/relationships/image" Target="../media/image9.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 Id="rId3" Type="http://schemas.openxmlformats.org/officeDocument/2006/relationships/image" Target="../media/image1.png"/><Relationship Id="rId4" Type="http://schemas.openxmlformats.org/officeDocument/2006/relationships/image" Target="../media/image10.png"/><Relationship Id="rId5" Type="http://schemas.openxmlformats.org/officeDocument/2006/relationships/image" Target="../media/image12.png"/><Relationship Id="rId6" Type="http://schemas.openxmlformats.org/officeDocument/2006/relationships/image" Target="../media/image2.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 Id="rId3" Type="http://schemas.openxmlformats.org/officeDocument/2006/relationships/image" Target="../media/image1.png"/><Relationship Id="rId4" Type="http://schemas.openxmlformats.org/officeDocument/2006/relationships/image" Target="../media/image10.png"/><Relationship Id="rId5" Type="http://schemas.openxmlformats.org/officeDocument/2006/relationships/image" Target="../media/image12.png"/><Relationship Id="rId6" Type="http://schemas.openxmlformats.org/officeDocument/2006/relationships/image" Target="../media/image2.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xml"/><Relationship Id="rId3" Type="http://schemas.openxmlformats.org/officeDocument/2006/relationships/image" Target="../media/image1.png"/><Relationship Id="rId4" Type="http://schemas.openxmlformats.org/officeDocument/2006/relationships/image" Target="../media/image10.png"/><Relationship Id="rId5" Type="http://schemas.openxmlformats.org/officeDocument/2006/relationships/image" Target="../media/image12.png"/><Relationship Id="rId6" Type="http://schemas.openxmlformats.org/officeDocument/2006/relationships/image" Target="../media/image2.png"/><Relationship Id="rId7" Type="http://schemas.openxmlformats.org/officeDocument/2006/relationships/image" Target="../media/image11.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xml"/><Relationship Id="rId3" Type="http://schemas.openxmlformats.org/officeDocument/2006/relationships/image" Target="../media/image1.png"/><Relationship Id="rId4" Type="http://schemas.openxmlformats.org/officeDocument/2006/relationships/image" Target="../media/image10.png"/><Relationship Id="rId5" Type="http://schemas.openxmlformats.org/officeDocument/2006/relationships/image" Target="../media/image12.png"/><Relationship Id="rId6" Type="http://schemas.openxmlformats.org/officeDocument/2006/relationships/image" Target="../media/image2.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xml"/><Relationship Id="rId3" Type="http://schemas.openxmlformats.org/officeDocument/2006/relationships/image" Target="../media/image1.png"/><Relationship Id="rId4" Type="http://schemas.openxmlformats.org/officeDocument/2006/relationships/image" Target="../media/image10.png"/><Relationship Id="rId5" Type="http://schemas.openxmlformats.org/officeDocument/2006/relationships/image" Target="../media/image12.png"/><Relationship Id="rId6" Type="http://schemas.openxmlformats.org/officeDocument/2006/relationships/image" Target="../media/image2.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0.xml"/><Relationship Id="rId3" Type="http://schemas.openxmlformats.org/officeDocument/2006/relationships/image" Target="../media/image1.png"/><Relationship Id="rId4" Type="http://schemas.openxmlformats.org/officeDocument/2006/relationships/image" Target="../media/image10.png"/><Relationship Id="rId5" Type="http://schemas.openxmlformats.org/officeDocument/2006/relationships/image" Target="../media/image12.png"/><Relationship Id="rId6" Type="http://schemas.openxmlformats.org/officeDocument/2006/relationships/image" Target="../media/image2.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1.xml"/><Relationship Id="rId3" Type="http://schemas.openxmlformats.org/officeDocument/2006/relationships/image" Target="../media/image1.png"/><Relationship Id="rId4" Type="http://schemas.openxmlformats.org/officeDocument/2006/relationships/image" Target="../media/image10.png"/><Relationship Id="rId5" Type="http://schemas.openxmlformats.org/officeDocument/2006/relationships/image" Target="../media/image12.png"/><Relationship Id="rId6" Type="http://schemas.openxmlformats.org/officeDocument/2006/relationships/image" Target="../media/image2.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2.xml"/><Relationship Id="rId3" Type="http://schemas.openxmlformats.org/officeDocument/2006/relationships/image" Target="../media/image1.png"/><Relationship Id="rId4" Type="http://schemas.openxmlformats.org/officeDocument/2006/relationships/image" Target="../media/image10.png"/><Relationship Id="rId5" Type="http://schemas.openxmlformats.org/officeDocument/2006/relationships/image" Target="../media/image12.png"/><Relationship Id="rId6" Type="http://schemas.openxmlformats.org/officeDocument/2006/relationships/image" Target="../media/image2.png"/><Relationship Id="rId7" Type="http://schemas.openxmlformats.org/officeDocument/2006/relationships/image" Target="../media/image15.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3.xml"/><Relationship Id="rId3" Type="http://schemas.openxmlformats.org/officeDocument/2006/relationships/image" Target="../media/image1.png"/><Relationship Id="rId4" Type="http://schemas.openxmlformats.org/officeDocument/2006/relationships/image" Target="../media/image10.png"/><Relationship Id="rId5" Type="http://schemas.openxmlformats.org/officeDocument/2006/relationships/image" Target="../media/image12.png"/><Relationship Id="rId6" Type="http://schemas.openxmlformats.org/officeDocument/2006/relationships/image" Target="../media/image2.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4.xml"/><Relationship Id="rId3" Type="http://schemas.openxmlformats.org/officeDocument/2006/relationships/image" Target="../media/image1.png"/><Relationship Id="rId4" Type="http://schemas.openxmlformats.org/officeDocument/2006/relationships/image" Target="../media/image10.png"/><Relationship Id="rId5" Type="http://schemas.openxmlformats.org/officeDocument/2006/relationships/image" Target="../media/image12.png"/><Relationship Id="rId6" Type="http://schemas.openxmlformats.org/officeDocument/2006/relationships/image" Target="../media/image2.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5.xml"/><Relationship Id="rId3" Type="http://schemas.openxmlformats.org/officeDocument/2006/relationships/image" Target="../media/image1.png"/><Relationship Id="rId4" Type="http://schemas.openxmlformats.org/officeDocument/2006/relationships/image" Target="../media/image10.png"/><Relationship Id="rId5" Type="http://schemas.openxmlformats.org/officeDocument/2006/relationships/image" Target="../media/image12.png"/><Relationship Id="rId6" Type="http://schemas.openxmlformats.org/officeDocument/2006/relationships/image" Target="../media/image2.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6.xml"/><Relationship Id="rId3" Type="http://schemas.openxmlformats.org/officeDocument/2006/relationships/image" Target="../media/image1.png"/><Relationship Id="rId4" Type="http://schemas.openxmlformats.org/officeDocument/2006/relationships/image" Target="../media/image10.png"/><Relationship Id="rId5" Type="http://schemas.openxmlformats.org/officeDocument/2006/relationships/image" Target="../media/image12.png"/><Relationship Id="rId6" Type="http://schemas.openxmlformats.org/officeDocument/2006/relationships/image" Target="../media/image2.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7.xml"/><Relationship Id="rId3" Type="http://schemas.openxmlformats.org/officeDocument/2006/relationships/image" Target="../media/image1.png"/><Relationship Id="rId4" Type="http://schemas.openxmlformats.org/officeDocument/2006/relationships/image" Target="../media/image10.png"/><Relationship Id="rId5" Type="http://schemas.openxmlformats.org/officeDocument/2006/relationships/image" Target="../media/image12.png"/><Relationship Id="rId6" Type="http://schemas.openxmlformats.org/officeDocument/2006/relationships/image" Target="../media/image2.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8.xml"/><Relationship Id="rId3" Type="http://schemas.openxmlformats.org/officeDocument/2006/relationships/image" Target="../media/image1.png"/><Relationship Id="rId4" Type="http://schemas.openxmlformats.org/officeDocument/2006/relationships/image" Target="../media/image10.png"/><Relationship Id="rId5" Type="http://schemas.openxmlformats.org/officeDocument/2006/relationships/image" Target="../media/image12.png"/><Relationship Id="rId6" Type="http://schemas.openxmlformats.org/officeDocument/2006/relationships/image" Target="../media/image2.pn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9.xml"/><Relationship Id="rId3" Type="http://schemas.openxmlformats.org/officeDocument/2006/relationships/image" Target="../media/image1.png"/><Relationship Id="rId4" Type="http://schemas.openxmlformats.org/officeDocument/2006/relationships/image" Target="../media/image10.png"/><Relationship Id="rId5" Type="http://schemas.openxmlformats.org/officeDocument/2006/relationships/image" Target="../media/image12.png"/><Relationship Id="rId6" Type="http://schemas.openxmlformats.org/officeDocument/2006/relationships/image" Target="../media/image2.pn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0.xml"/><Relationship Id="rId3" Type="http://schemas.openxmlformats.org/officeDocument/2006/relationships/image" Target="../media/image1.png"/><Relationship Id="rId4" Type="http://schemas.openxmlformats.org/officeDocument/2006/relationships/image" Target="../media/image10.png"/><Relationship Id="rId5" Type="http://schemas.openxmlformats.org/officeDocument/2006/relationships/image" Target="../media/image12.png"/><Relationship Id="rId6" Type="http://schemas.openxmlformats.org/officeDocument/2006/relationships/image" Target="../media/image2.pn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1.xml"/><Relationship Id="rId3" Type="http://schemas.openxmlformats.org/officeDocument/2006/relationships/image" Target="../media/image1.png"/><Relationship Id="rId4" Type="http://schemas.openxmlformats.org/officeDocument/2006/relationships/image" Target="../media/image10.png"/><Relationship Id="rId5" Type="http://schemas.openxmlformats.org/officeDocument/2006/relationships/image" Target="../media/image12.png"/><Relationship Id="rId6" Type="http://schemas.openxmlformats.org/officeDocument/2006/relationships/image" Target="../media/image2.png"/><Relationship Id="rId7" Type="http://schemas.openxmlformats.org/officeDocument/2006/relationships/image" Target="../media/image17.pn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2.xml"/><Relationship Id="rId3" Type="http://schemas.openxmlformats.org/officeDocument/2006/relationships/image" Target="../media/image1.png"/><Relationship Id="rId4" Type="http://schemas.openxmlformats.org/officeDocument/2006/relationships/image" Target="../media/image10.png"/><Relationship Id="rId5" Type="http://schemas.openxmlformats.org/officeDocument/2006/relationships/image" Target="../media/image12.png"/><Relationship Id="rId6" Type="http://schemas.openxmlformats.org/officeDocument/2006/relationships/image" Target="../media/image2.pn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3.xml"/><Relationship Id="rId3" Type="http://schemas.openxmlformats.org/officeDocument/2006/relationships/image" Target="../media/image1.png"/><Relationship Id="rId4" Type="http://schemas.openxmlformats.org/officeDocument/2006/relationships/image" Target="../media/image10.png"/><Relationship Id="rId5" Type="http://schemas.openxmlformats.org/officeDocument/2006/relationships/image" Target="../media/image12.png"/><Relationship Id="rId6" Type="http://schemas.openxmlformats.org/officeDocument/2006/relationships/image" Target="../media/image2.pn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4.xml"/><Relationship Id="rId3" Type="http://schemas.openxmlformats.org/officeDocument/2006/relationships/image" Target="../media/image1.png"/><Relationship Id="rId4" Type="http://schemas.openxmlformats.org/officeDocument/2006/relationships/image" Target="../media/image10.png"/><Relationship Id="rId5" Type="http://schemas.openxmlformats.org/officeDocument/2006/relationships/image" Target="../media/image12.png"/><Relationship Id="rId6" Type="http://schemas.openxmlformats.org/officeDocument/2006/relationships/image" Target="../media/image2.png"/><Relationship Id="rId7" Type="http://schemas.openxmlformats.org/officeDocument/2006/relationships/image" Target="../media/image16.pn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5.xml"/><Relationship Id="rId3" Type="http://schemas.openxmlformats.org/officeDocument/2006/relationships/image" Target="../media/image1.png"/><Relationship Id="rId4" Type="http://schemas.openxmlformats.org/officeDocument/2006/relationships/image" Target="../media/image10.png"/><Relationship Id="rId5" Type="http://schemas.openxmlformats.org/officeDocument/2006/relationships/image" Target="../media/image12.png"/><Relationship Id="rId6" Type="http://schemas.openxmlformats.org/officeDocument/2006/relationships/image" Target="../media/image2.png"/></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6.xml"/><Relationship Id="rId3" Type="http://schemas.openxmlformats.org/officeDocument/2006/relationships/image" Target="../media/image1.png"/><Relationship Id="rId4" Type="http://schemas.openxmlformats.org/officeDocument/2006/relationships/image" Target="../media/image10.png"/><Relationship Id="rId5" Type="http://schemas.openxmlformats.org/officeDocument/2006/relationships/image" Target="../media/image12.png"/><Relationship Id="rId6" Type="http://schemas.openxmlformats.org/officeDocument/2006/relationships/image" Target="../media/image2.png"/></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7.xml"/><Relationship Id="rId3" Type="http://schemas.openxmlformats.org/officeDocument/2006/relationships/image" Target="../media/image1.png"/><Relationship Id="rId4" Type="http://schemas.openxmlformats.org/officeDocument/2006/relationships/image" Target="../media/image10.png"/><Relationship Id="rId5" Type="http://schemas.openxmlformats.org/officeDocument/2006/relationships/image" Target="../media/image12.png"/><Relationship Id="rId6" Type="http://schemas.openxmlformats.org/officeDocument/2006/relationships/image" Target="../media/image2.png"/><Relationship Id="rId7" Type="http://schemas.openxmlformats.org/officeDocument/2006/relationships/image" Target="../media/image21.png"/></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8.xml"/><Relationship Id="rId3" Type="http://schemas.openxmlformats.org/officeDocument/2006/relationships/image" Target="../media/image1.png"/><Relationship Id="rId4" Type="http://schemas.openxmlformats.org/officeDocument/2006/relationships/image" Target="../media/image10.png"/><Relationship Id="rId5" Type="http://schemas.openxmlformats.org/officeDocument/2006/relationships/image" Target="../media/image12.png"/><Relationship Id="rId6" Type="http://schemas.openxmlformats.org/officeDocument/2006/relationships/image" Target="../media/image2.png"/><Relationship Id="rId7" Type="http://schemas.openxmlformats.org/officeDocument/2006/relationships/image" Target="../media/image14.png"/></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9.xml"/><Relationship Id="rId3" Type="http://schemas.openxmlformats.org/officeDocument/2006/relationships/image" Target="../media/image1.png"/><Relationship Id="rId4" Type="http://schemas.openxmlformats.org/officeDocument/2006/relationships/image" Target="../media/image10.png"/><Relationship Id="rId5" Type="http://schemas.openxmlformats.org/officeDocument/2006/relationships/image" Target="../media/image12.png"/><Relationship Id="rId6" Type="http://schemas.openxmlformats.org/officeDocument/2006/relationships/image" Target="../media/image2.png"/></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0.xml"/><Relationship Id="rId3" Type="http://schemas.openxmlformats.org/officeDocument/2006/relationships/image" Target="../media/image1.png"/><Relationship Id="rId4" Type="http://schemas.openxmlformats.org/officeDocument/2006/relationships/image" Target="../media/image10.png"/><Relationship Id="rId5" Type="http://schemas.openxmlformats.org/officeDocument/2006/relationships/image" Target="../media/image12.png"/><Relationship Id="rId6" Type="http://schemas.openxmlformats.org/officeDocument/2006/relationships/image" Target="../media/image2.png"/></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1.xml"/><Relationship Id="rId3" Type="http://schemas.openxmlformats.org/officeDocument/2006/relationships/image" Target="../media/image1.png"/><Relationship Id="rId4" Type="http://schemas.openxmlformats.org/officeDocument/2006/relationships/image" Target="../media/image10.png"/><Relationship Id="rId5" Type="http://schemas.openxmlformats.org/officeDocument/2006/relationships/image" Target="../media/image12.png"/><Relationship Id="rId6" Type="http://schemas.openxmlformats.org/officeDocument/2006/relationships/image" Target="../media/image2.png"/><Relationship Id="rId7" Type="http://schemas.openxmlformats.org/officeDocument/2006/relationships/image" Target="../media/image18.png"/></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2.xml"/><Relationship Id="rId3" Type="http://schemas.openxmlformats.org/officeDocument/2006/relationships/image" Target="../media/image1.png"/><Relationship Id="rId4" Type="http://schemas.openxmlformats.org/officeDocument/2006/relationships/image" Target="../media/image10.png"/><Relationship Id="rId5" Type="http://schemas.openxmlformats.org/officeDocument/2006/relationships/image" Target="../media/image12.png"/><Relationship Id="rId6" Type="http://schemas.openxmlformats.org/officeDocument/2006/relationships/image" Target="../media/image2.png"/></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3.xml"/><Relationship Id="rId3" Type="http://schemas.openxmlformats.org/officeDocument/2006/relationships/image" Target="../media/image1.png"/><Relationship Id="rId4" Type="http://schemas.openxmlformats.org/officeDocument/2006/relationships/image" Target="../media/image10.png"/><Relationship Id="rId5" Type="http://schemas.openxmlformats.org/officeDocument/2006/relationships/image" Target="../media/image12.png"/><Relationship Id="rId6" Type="http://schemas.openxmlformats.org/officeDocument/2006/relationships/image" Target="../media/image2.png"/></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4.xml"/><Relationship Id="rId3" Type="http://schemas.openxmlformats.org/officeDocument/2006/relationships/image" Target="../media/image1.png"/><Relationship Id="rId4" Type="http://schemas.openxmlformats.org/officeDocument/2006/relationships/image" Target="../media/image10.png"/><Relationship Id="rId5" Type="http://schemas.openxmlformats.org/officeDocument/2006/relationships/image" Target="../media/image12.png"/><Relationship Id="rId6" Type="http://schemas.openxmlformats.org/officeDocument/2006/relationships/image" Target="../media/image2.png"/><Relationship Id="rId7" Type="http://schemas.openxmlformats.org/officeDocument/2006/relationships/image" Target="../media/image19.png"/></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5.xml"/><Relationship Id="rId3" Type="http://schemas.openxmlformats.org/officeDocument/2006/relationships/image" Target="../media/image1.png"/><Relationship Id="rId4" Type="http://schemas.openxmlformats.org/officeDocument/2006/relationships/image" Target="../media/image10.png"/><Relationship Id="rId5" Type="http://schemas.openxmlformats.org/officeDocument/2006/relationships/image" Target="../media/image12.png"/><Relationship Id="rId6" Type="http://schemas.openxmlformats.org/officeDocument/2006/relationships/image" Target="../media/image2.png"/></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6.xml"/><Relationship Id="rId3" Type="http://schemas.openxmlformats.org/officeDocument/2006/relationships/image" Target="../media/image1.png"/><Relationship Id="rId4" Type="http://schemas.openxmlformats.org/officeDocument/2006/relationships/image" Target="../media/image10.png"/><Relationship Id="rId5" Type="http://schemas.openxmlformats.org/officeDocument/2006/relationships/image" Target="../media/image12.png"/><Relationship Id="rId6" Type="http://schemas.openxmlformats.org/officeDocument/2006/relationships/image" Target="../media/image2.png"/></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7.xml"/><Relationship Id="rId3" Type="http://schemas.openxmlformats.org/officeDocument/2006/relationships/image" Target="../media/image1.png"/><Relationship Id="rId4" Type="http://schemas.openxmlformats.org/officeDocument/2006/relationships/image" Target="../media/image10.png"/><Relationship Id="rId5" Type="http://schemas.openxmlformats.org/officeDocument/2006/relationships/image" Target="../media/image12.png"/><Relationship Id="rId6" Type="http://schemas.openxmlformats.org/officeDocument/2006/relationships/image" Target="../media/image2.png"/></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8.xml"/><Relationship Id="rId3" Type="http://schemas.openxmlformats.org/officeDocument/2006/relationships/image" Target="../media/image1.png"/><Relationship Id="rId4" Type="http://schemas.openxmlformats.org/officeDocument/2006/relationships/image" Target="../media/image10.png"/><Relationship Id="rId5" Type="http://schemas.openxmlformats.org/officeDocument/2006/relationships/image" Target="../media/image12.png"/><Relationship Id="rId6" Type="http://schemas.openxmlformats.org/officeDocument/2006/relationships/image" Target="../media/image2.png"/></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9.xml"/><Relationship Id="rId3" Type="http://schemas.openxmlformats.org/officeDocument/2006/relationships/image" Target="../media/image1.png"/><Relationship Id="rId4" Type="http://schemas.openxmlformats.org/officeDocument/2006/relationships/image" Target="../media/image10.png"/><Relationship Id="rId5" Type="http://schemas.openxmlformats.org/officeDocument/2006/relationships/image" Target="../media/image12.png"/><Relationship Id="rId6" Type="http://schemas.openxmlformats.org/officeDocument/2006/relationships/image" Target="../media/image2.png"/></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0.xml"/><Relationship Id="rId3" Type="http://schemas.openxmlformats.org/officeDocument/2006/relationships/image" Target="../media/image1.png"/><Relationship Id="rId4" Type="http://schemas.openxmlformats.org/officeDocument/2006/relationships/image" Target="../media/image10.png"/><Relationship Id="rId5" Type="http://schemas.openxmlformats.org/officeDocument/2006/relationships/image" Target="../media/image12.png"/><Relationship Id="rId6" Type="http://schemas.openxmlformats.org/officeDocument/2006/relationships/image" Target="../media/image2.png"/></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1.xml"/><Relationship Id="rId3" Type="http://schemas.openxmlformats.org/officeDocument/2006/relationships/image" Target="../media/image1.png"/><Relationship Id="rId4" Type="http://schemas.openxmlformats.org/officeDocument/2006/relationships/image" Target="../media/image10.png"/><Relationship Id="rId5" Type="http://schemas.openxmlformats.org/officeDocument/2006/relationships/image" Target="../media/image12.png"/><Relationship Id="rId6" Type="http://schemas.openxmlformats.org/officeDocument/2006/relationships/image" Target="../media/image2.png"/></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2.xml"/><Relationship Id="rId3" Type="http://schemas.openxmlformats.org/officeDocument/2006/relationships/image" Target="../media/image1.png"/><Relationship Id="rId4" Type="http://schemas.openxmlformats.org/officeDocument/2006/relationships/image" Target="../media/image10.png"/><Relationship Id="rId5" Type="http://schemas.openxmlformats.org/officeDocument/2006/relationships/image" Target="../media/image12.png"/><Relationship Id="rId6" Type="http://schemas.openxmlformats.org/officeDocument/2006/relationships/image" Target="../media/image2.png"/></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3.xml"/><Relationship Id="rId3" Type="http://schemas.openxmlformats.org/officeDocument/2006/relationships/image" Target="../media/image1.png"/><Relationship Id="rId4" Type="http://schemas.openxmlformats.org/officeDocument/2006/relationships/image" Target="../media/image10.png"/><Relationship Id="rId5" Type="http://schemas.openxmlformats.org/officeDocument/2006/relationships/image" Target="../media/image12.png"/><Relationship Id="rId6" Type="http://schemas.openxmlformats.org/officeDocument/2006/relationships/image" Target="../media/image2.png"/></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4.xml"/><Relationship Id="rId3" Type="http://schemas.openxmlformats.org/officeDocument/2006/relationships/image" Target="../media/image1.png"/><Relationship Id="rId4" Type="http://schemas.openxmlformats.org/officeDocument/2006/relationships/image" Target="../media/image10.png"/><Relationship Id="rId5" Type="http://schemas.openxmlformats.org/officeDocument/2006/relationships/image" Target="../media/image12.png"/><Relationship Id="rId6" Type="http://schemas.openxmlformats.org/officeDocument/2006/relationships/image" Target="../media/image2.png"/></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5.xml"/><Relationship Id="rId3" Type="http://schemas.openxmlformats.org/officeDocument/2006/relationships/image" Target="../media/image1.png"/><Relationship Id="rId4" Type="http://schemas.openxmlformats.org/officeDocument/2006/relationships/image" Target="../media/image10.png"/><Relationship Id="rId5" Type="http://schemas.openxmlformats.org/officeDocument/2006/relationships/image" Target="../media/image12.png"/><Relationship Id="rId6" Type="http://schemas.openxmlformats.org/officeDocument/2006/relationships/image" Target="../media/image2.png"/><Relationship Id="rId7" Type="http://schemas.openxmlformats.org/officeDocument/2006/relationships/image" Target="../media/image20.png"/></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6.xml"/><Relationship Id="rId3" Type="http://schemas.openxmlformats.org/officeDocument/2006/relationships/image" Target="../media/image1.png"/><Relationship Id="rId4" Type="http://schemas.openxmlformats.org/officeDocument/2006/relationships/image" Target="../media/image10.png"/><Relationship Id="rId5" Type="http://schemas.openxmlformats.org/officeDocument/2006/relationships/image" Target="../media/image12.png"/><Relationship Id="rId6" Type="http://schemas.openxmlformats.org/officeDocument/2006/relationships/image" Target="../media/image2.png"/></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7.xml"/><Relationship Id="rId3" Type="http://schemas.openxmlformats.org/officeDocument/2006/relationships/image" Target="../media/image1.png"/><Relationship Id="rId4" Type="http://schemas.openxmlformats.org/officeDocument/2006/relationships/image" Target="../media/image10.png"/><Relationship Id="rId5" Type="http://schemas.openxmlformats.org/officeDocument/2006/relationships/image" Target="../media/image12.png"/><Relationship Id="rId6" Type="http://schemas.openxmlformats.org/officeDocument/2006/relationships/image" Target="../media/image2.png"/></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8.xml"/><Relationship Id="rId3" Type="http://schemas.openxmlformats.org/officeDocument/2006/relationships/image" Target="../media/image1.png"/><Relationship Id="rId4" Type="http://schemas.openxmlformats.org/officeDocument/2006/relationships/image" Target="../media/image10.png"/><Relationship Id="rId5" Type="http://schemas.openxmlformats.org/officeDocument/2006/relationships/image" Target="../media/image12.png"/><Relationship Id="rId6" Type="http://schemas.openxmlformats.org/officeDocument/2006/relationships/image" Target="../media/image2.png"/></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9.xml"/><Relationship Id="rId3" Type="http://schemas.openxmlformats.org/officeDocument/2006/relationships/image" Target="../media/image1.png"/><Relationship Id="rId4" Type="http://schemas.openxmlformats.org/officeDocument/2006/relationships/image" Target="../media/image10.png"/><Relationship Id="rId5" Type="http://schemas.openxmlformats.org/officeDocument/2006/relationships/image" Target="../media/image12.png"/><Relationship Id="rId6" Type="http://schemas.openxmlformats.org/officeDocument/2006/relationships/image" Target="../media/image2.png"/></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0.xml"/><Relationship Id="rId3" Type="http://schemas.openxmlformats.org/officeDocument/2006/relationships/image" Target="../media/image1.png"/><Relationship Id="rId4" Type="http://schemas.openxmlformats.org/officeDocument/2006/relationships/image" Target="../media/image10.png"/><Relationship Id="rId5" Type="http://schemas.openxmlformats.org/officeDocument/2006/relationships/image" Target="../media/image12.png"/><Relationship Id="rId6" Type="http://schemas.openxmlformats.org/officeDocument/2006/relationships/image" Target="../media/image2.png"/></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1.xml"/><Relationship Id="rId3" Type="http://schemas.openxmlformats.org/officeDocument/2006/relationships/image" Target="../media/image1.png"/><Relationship Id="rId4" Type="http://schemas.openxmlformats.org/officeDocument/2006/relationships/image" Target="../media/image10.png"/><Relationship Id="rId5" Type="http://schemas.openxmlformats.org/officeDocument/2006/relationships/image" Target="../media/image12.png"/><Relationship Id="rId6" Type="http://schemas.openxmlformats.org/officeDocument/2006/relationships/image" Target="../media/image2.png"/></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2.xml"/><Relationship Id="rId3" Type="http://schemas.openxmlformats.org/officeDocument/2006/relationships/image" Target="../media/image1.png"/><Relationship Id="rId4" Type="http://schemas.openxmlformats.org/officeDocument/2006/relationships/image" Target="../media/image10.png"/><Relationship Id="rId5" Type="http://schemas.openxmlformats.org/officeDocument/2006/relationships/image" Target="../media/image12.png"/><Relationship Id="rId6" Type="http://schemas.openxmlformats.org/officeDocument/2006/relationships/image" Target="../media/image2.png"/></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3.xml"/><Relationship Id="rId3" Type="http://schemas.openxmlformats.org/officeDocument/2006/relationships/image" Target="../media/image1.png"/><Relationship Id="rId4" Type="http://schemas.openxmlformats.org/officeDocument/2006/relationships/image" Target="../media/image10.png"/><Relationship Id="rId5" Type="http://schemas.openxmlformats.org/officeDocument/2006/relationships/image" Target="../media/image12.png"/><Relationship Id="rId6" Type="http://schemas.openxmlformats.org/officeDocument/2006/relationships/image" Target="../media/image2.png"/></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4.xml"/><Relationship Id="rId3" Type="http://schemas.openxmlformats.org/officeDocument/2006/relationships/image" Target="../media/image1.png"/><Relationship Id="rId4" Type="http://schemas.openxmlformats.org/officeDocument/2006/relationships/image" Target="../media/image10.png"/><Relationship Id="rId5" Type="http://schemas.openxmlformats.org/officeDocument/2006/relationships/image" Target="../media/image12.png"/><Relationship Id="rId6" Type="http://schemas.openxmlformats.org/officeDocument/2006/relationships/image" Target="../media/image2.png"/></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5.xml"/><Relationship Id="rId3" Type="http://schemas.openxmlformats.org/officeDocument/2006/relationships/image" Target="../media/image1.png"/><Relationship Id="rId4" Type="http://schemas.openxmlformats.org/officeDocument/2006/relationships/image" Target="../media/image10.png"/><Relationship Id="rId5" Type="http://schemas.openxmlformats.org/officeDocument/2006/relationships/image" Target="../media/image12.png"/><Relationship Id="rId6" Type="http://schemas.openxmlformats.org/officeDocument/2006/relationships/image" Target="../media/image2.png"/><Relationship Id="rId7" Type="http://schemas.openxmlformats.org/officeDocument/2006/relationships/image" Target="../media/image13.png"/></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6.xml"/><Relationship Id="rId3" Type="http://schemas.openxmlformats.org/officeDocument/2006/relationships/image" Target="../media/image1.png"/><Relationship Id="rId4" Type="http://schemas.openxmlformats.org/officeDocument/2006/relationships/image" Target="../media/image10.png"/><Relationship Id="rId5" Type="http://schemas.openxmlformats.org/officeDocument/2006/relationships/image" Target="../media/image12.png"/><Relationship Id="rId6" Type="http://schemas.openxmlformats.org/officeDocument/2006/relationships/image" Target="../media/image2.png"/></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7.xml"/><Relationship Id="rId3" Type="http://schemas.openxmlformats.org/officeDocument/2006/relationships/image" Target="../media/image1.png"/><Relationship Id="rId4" Type="http://schemas.openxmlformats.org/officeDocument/2006/relationships/image" Target="../media/image10.png"/><Relationship Id="rId5" Type="http://schemas.openxmlformats.org/officeDocument/2006/relationships/image" Target="../media/image12.png"/><Relationship Id="rId6" Type="http://schemas.openxmlformats.org/officeDocument/2006/relationships/image" Target="../media/image2.png"/></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8.xml"/><Relationship Id="rId3" Type="http://schemas.openxmlformats.org/officeDocument/2006/relationships/image" Target="../media/image1.png"/><Relationship Id="rId4" Type="http://schemas.openxmlformats.org/officeDocument/2006/relationships/image" Target="../media/image10.png"/><Relationship Id="rId5" Type="http://schemas.openxmlformats.org/officeDocument/2006/relationships/image" Target="../media/image12.png"/><Relationship Id="rId6" Type="http://schemas.openxmlformats.org/officeDocument/2006/relationships/image" Target="../media/image2.png"/></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9.xml"/><Relationship Id="rId3" Type="http://schemas.openxmlformats.org/officeDocument/2006/relationships/image" Target="../media/image1.png"/><Relationship Id="rId4" Type="http://schemas.openxmlformats.org/officeDocument/2006/relationships/image" Target="../media/image10.png"/><Relationship Id="rId5" Type="http://schemas.openxmlformats.org/officeDocument/2006/relationships/image" Target="../media/image12.png"/><Relationship Id="rId6"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7" name="Shape 87"/>
        <p:cNvGrpSpPr/>
        <p:nvPr/>
      </p:nvGrpSpPr>
      <p:grpSpPr>
        <a:xfrm>
          <a:off x="0" y="0"/>
          <a:ext cx="0" cy="0"/>
          <a:chOff x="0" y="0"/>
          <a:chExt cx="0" cy="0"/>
        </a:xfrm>
      </p:grpSpPr>
      <p:pic>
        <p:nvPicPr>
          <p:cNvPr id="88" name="Google Shape;88;p1"/>
          <p:cNvPicPr preferRelativeResize="0"/>
          <p:nvPr/>
        </p:nvPicPr>
        <p:blipFill rotWithShape="1">
          <a:blip r:embed="rId3">
            <a:alphaModFix/>
          </a:blip>
          <a:srcRect b="0" l="0" r="0" t="0"/>
          <a:stretch/>
        </p:blipFill>
        <p:spPr>
          <a:xfrm>
            <a:off x="575549" y="0"/>
            <a:ext cx="11616451" cy="6680068"/>
          </a:xfrm>
          <a:prstGeom prst="rect">
            <a:avLst/>
          </a:prstGeom>
          <a:noFill/>
          <a:ln>
            <a:noFill/>
          </a:ln>
        </p:spPr>
      </p:pic>
      <p:sp>
        <p:nvSpPr>
          <p:cNvPr id="89" name="Google Shape;89;p1"/>
          <p:cNvSpPr/>
          <p:nvPr/>
        </p:nvSpPr>
        <p:spPr>
          <a:xfrm rot="10800000">
            <a:off x="-79022" y="-93133"/>
            <a:ext cx="12350045" cy="7044267"/>
          </a:xfrm>
          <a:prstGeom prst="rect">
            <a:avLst/>
          </a:prstGeom>
          <a:gradFill>
            <a:gsLst>
              <a:gs pos="0">
                <a:srgbClr val="86CEFF">
                  <a:alpha val="32941"/>
                </a:srgbClr>
              </a:gs>
              <a:gs pos="50000">
                <a:srgbClr val="B6DFFF">
                  <a:alpha val="21960"/>
                </a:srgbClr>
              </a:gs>
              <a:gs pos="100000">
                <a:srgbClr val="DBEEFE">
                  <a:alpha val="43921"/>
                </a:srgbClr>
              </a:gs>
            </a:gsLst>
            <a:lin ang="540000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pic>
        <p:nvPicPr>
          <p:cNvPr id="90" name="Google Shape;90;p1"/>
          <p:cNvPicPr preferRelativeResize="0"/>
          <p:nvPr/>
        </p:nvPicPr>
        <p:blipFill rotWithShape="1">
          <a:blip r:embed="rId4">
            <a:alphaModFix/>
          </a:blip>
          <a:srcRect b="11911" l="984" r="913" t="0"/>
          <a:stretch/>
        </p:blipFill>
        <p:spPr>
          <a:xfrm>
            <a:off x="0" y="4199708"/>
            <a:ext cx="12200709" cy="2688772"/>
          </a:xfrm>
          <a:prstGeom prst="rect">
            <a:avLst/>
          </a:prstGeom>
          <a:noFill/>
          <a:ln>
            <a:noFill/>
          </a:ln>
        </p:spPr>
      </p:pic>
      <p:pic>
        <p:nvPicPr>
          <p:cNvPr id="91" name="Google Shape;91;p1"/>
          <p:cNvPicPr preferRelativeResize="0"/>
          <p:nvPr/>
        </p:nvPicPr>
        <p:blipFill rotWithShape="1">
          <a:blip r:embed="rId5">
            <a:alphaModFix/>
          </a:blip>
          <a:srcRect b="0" l="0" r="0" t="0"/>
          <a:stretch/>
        </p:blipFill>
        <p:spPr>
          <a:xfrm>
            <a:off x="730762" y="4963885"/>
            <a:ext cx="1699476" cy="1524000"/>
          </a:xfrm>
          <a:prstGeom prst="rect">
            <a:avLst/>
          </a:prstGeom>
          <a:noFill/>
          <a:ln>
            <a:noFill/>
          </a:ln>
        </p:spPr>
      </p:pic>
      <p:pic>
        <p:nvPicPr>
          <p:cNvPr id="92" name="Google Shape;92;p1"/>
          <p:cNvPicPr preferRelativeResize="0"/>
          <p:nvPr/>
        </p:nvPicPr>
        <p:blipFill rotWithShape="1">
          <a:blip r:embed="rId6">
            <a:alphaModFix/>
          </a:blip>
          <a:srcRect b="0" l="0" r="0" t="0"/>
          <a:stretch/>
        </p:blipFill>
        <p:spPr>
          <a:xfrm>
            <a:off x="0" y="530031"/>
            <a:ext cx="6714451" cy="1961378"/>
          </a:xfrm>
          <a:prstGeom prst="rect">
            <a:avLst/>
          </a:prstGeom>
          <a:noFill/>
          <a:ln>
            <a:noFill/>
          </a:ln>
        </p:spPr>
      </p:pic>
      <p:pic>
        <p:nvPicPr>
          <p:cNvPr id="93" name="Google Shape;93;p1"/>
          <p:cNvPicPr preferRelativeResize="0"/>
          <p:nvPr/>
        </p:nvPicPr>
        <p:blipFill rotWithShape="1">
          <a:blip r:embed="rId7">
            <a:alphaModFix/>
          </a:blip>
          <a:srcRect b="0" l="0" r="0" t="0"/>
          <a:stretch/>
        </p:blipFill>
        <p:spPr>
          <a:xfrm>
            <a:off x="6318308" y="3084310"/>
            <a:ext cx="5882401" cy="1034667"/>
          </a:xfrm>
          <a:prstGeom prst="rect">
            <a:avLst/>
          </a:prstGeom>
          <a:noFill/>
          <a:ln>
            <a:noFill/>
          </a:ln>
        </p:spPr>
      </p:pic>
      <p:sp>
        <p:nvSpPr>
          <p:cNvPr id="94" name="Google Shape;94;p1"/>
          <p:cNvSpPr txBox="1"/>
          <p:nvPr/>
        </p:nvSpPr>
        <p:spPr>
          <a:xfrm>
            <a:off x="187133" y="903966"/>
            <a:ext cx="5708227" cy="1692771"/>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0" i="0" lang="en-US" sz="2800" u="none" cap="none" strike="noStrike">
                <a:solidFill>
                  <a:schemeClr val="lt1"/>
                </a:solidFill>
                <a:latin typeface="Calibri"/>
                <a:ea typeface="Calibri"/>
                <a:cs typeface="Calibri"/>
                <a:sym typeface="Calibri"/>
              </a:rPr>
              <a:t>Managing People and Organizations</a:t>
            </a:r>
            <a:endParaRPr/>
          </a:p>
          <a:p>
            <a:pPr indent="0" lvl="0" marL="0" marR="0" rtl="0" algn="l">
              <a:spcBef>
                <a:spcPts val="0"/>
              </a:spcBef>
              <a:spcAft>
                <a:spcPts val="0"/>
              </a:spcAft>
              <a:buNone/>
            </a:pPr>
            <a:r>
              <a:t/>
            </a:r>
            <a:endParaRPr sz="2000">
              <a:solidFill>
                <a:srgbClr val="24A9E1"/>
              </a:solidFill>
              <a:latin typeface="Tajawal Medium"/>
              <a:ea typeface="Tajawal Medium"/>
              <a:cs typeface="Tajawal Medium"/>
              <a:sym typeface="Tajawal Medium"/>
            </a:endParaRPr>
          </a:p>
          <a:p>
            <a:pPr indent="0" lvl="0" marL="0" marR="0" rtl="0" algn="l">
              <a:spcBef>
                <a:spcPts val="0"/>
              </a:spcBef>
              <a:spcAft>
                <a:spcPts val="0"/>
              </a:spcAft>
              <a:buNone/>
            </a:pPr>
            <a:r>
              <a:rPr lang="en-US" sz="2800">
                <a:solidFill>
                  <a:srgbClr val="24A9E1"/>
                </a:solidFill>
                <a:latin typeface="Tajawal Medium"/>
                <a:ea typeface="Tajawal Medium"/>
                <a:cs typeface="Tajawal Medium"/>
                <a:sym typeface="Tajawal Medium"/>
              </a:rPr>
              <a:t>Prepared by Dr. Salahaldin Abuabdou</a:t>
            </a:r>
            <a:endParaRPr sz="2800">
              <a:solidFill>
                <a:schemeClr val="lt1"/>
              </a:solidFill>
              <a:latin typeface="Tajawal Medium"/>
              <a:ea typeface="Tajawal Medium"/>
              <a:cs typeface="Tajawal Medium"/>
              <a:sym typeface="Tajawal Medium"/>
            </a:endParaRPr>
          </a:p>
          <a:p>
            <a:pPr indent="0" lvl="0" marL="0" marR="0" rtl="0" algn="l">
              <a:spcBef>
                <a:spcPts val="0"/>
              </a:spcBef>
              <a:spcAft>
                <a:spcPts val="0"/>
              </a:spcAft>
              <a:buNone/>
            </a:pPr>
            <a:r>
              <a:rPr lang="en-US" sz="2800">
                <a:solidFill>
                  <a:schemeClr val="lt1"/>
                </a:solidFill>
                <a:latin typeface="Tajawal Medium"/>
                <a:ea typeface="Tajawal Medium"/>
                <a:cs typeface="Tajawal Medium"/>
                <a:sym typeface="Tajawal Medium"/>
              </a:rPr>
              <a:t>Lecture 9</a:t>
            </a:r>
            <a:endParaRPr sz="2800">
              <a:solidFill>
                <a:schemeClr val="lt1"/>
              </a:solidFill>
              <a:latin typeface="Tajawal Medium"/>
              <a:ea typeface="Tajawal Medium"/>
              <a:cs typeface="Tajawal Medium"/>
              <a:sym typeface="Tajawal Medium"/>
            </a:endParaRPr>
          </a:p>
        </p:txBody>
      </p:sp>
      <p:sp>
        <p:nvSpPr>
          <p:cNvPr id="95" name="Google Shape;95;p1"/>
          <p:cNvSpPr txBox="1"/>
          <p:nvPr/>
        </p:nvSpPr>
        <p:spPr>
          <a:xfrm>
            <a:off x="6405144" y="3429008"/>
            <a:ext cx="5708700" cy="120060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2800">
                <a:solidFill>
                  <a:schemeClr val="lt1"/>
                </a:solidFill>
                <a:latin typeface="Tajawal Medium"/>
                <a:ea typeface="Tajawal Medium"/>
                <a:cs typeface="Tajawal Medium"/>
                <a:sym typeface="Tajawal Medium"/>
              </a:rPr>
              <a:t> </a:t>
            </a:r>
            <a:r>
              <a:rPr lang="en-US" sz="3600">
                <a:solidFill>
                  <a:schemeClr val="lt1"/>
                </a:solidFill>
                <a:latin typeface="Tajawal Medium"/>
                <a:ea typeface="Tajawal Medium"/>
                <a:cs typeface="Tajawal Medium"/>
                <a:sym typeface="Tajawal Medium"/>
              </a:rPr>
              <a:t>Chapter 7. </a:t>
            </a:r>
            <a:r>
              <a:rPr lang="en-US" sz="3600">
                <a:solidFill>
                  <a:schemeClr val="lt1"/>
                </a:solidFill>
                <a:latin typeface="Tajawal Medium"/>
                <a:ea typeface="Tajawal Medium"/>
                <a:cs typeface="Tajawal Medium"/>
                <a:sym typeface="Tajawal Medium"/>
              </a:rPr>
              <a:t>Groups and Teams</a:t>
            </a:r>
            <a:endParaRPr/>
          </a:p>
        </p:txBody>
      </p:sp>
      <p:sp>
        <p:nvSpPr>
          <p:cNvPr id="96" name="Google Shape;96;p1"/>
          <p:cNvSpPr txBox="1"/>
          <p:nvPr/>
        </p:nvSpPr>
        <p:spPr>
          <a:xfrm>
            <a:off x="266156" y="616610"/>
            <a:ext cx="6182138"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800">
                <a:solidFill>
                  <a:srgbClr val="24A9E1"/>
                </a:solidFill>
                <a:latin typeface="Tajawal Medium"/>
                <a:ea typeface="Tajawal Medium"/>
                <a:cs typeface="Tajawal Medium"/>
                <a:sym typeface="Tajawal Medium"/>
              </a:rPr>
              <a:t>MGM603</a:t>
            </a:r>
            <a:endParaRPr sz="1800">
              <a:solidFill>
                <a:schemeClr val="dk1"/>
              </a:solidFill>
              <a:latin typeface="Calibri"/>
              <a:ea typeface="Calibri"/>
              <a:cs typeface="Calibri"/>
              <a:sym typeface="Calibri"/>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1" name="Shape 101"/>
        <p:cNvGrpSpPr/>
        <p:nvPr/>
      </p:nvGrpSpPr>
      <p:grpSpPr>
        <a:xfrm>
          <a:off x="0" y="0"/>
          <a:ext cx="0" cy="0"/>
          <a:chOff x="0" y="0"/>
          <a:chExt cx="0" cy="0"/>
        </a:xfrm>
      </p:grpSpPr>
      <p:pic>
        <p:nvPicPr>
          <p:cNvPr id="102" name="Google Shape;102;p2"/>
          <p:cNvPicPr preferRelativeResize="0"/>
          <p:nvPr/>
        </p:nvPicPr>
        <p:blipFill rotWithShape="1">
          <a:blip r:embed="rId3">
            <a:alphaModFix/>
          </a:blip>
          <a:srcRect b="0" l="0" r="0" t="0"/>
          <a:stretch/>
        </p:blipFill>
        <p:spPr>
          <a:xfrm>
            <a:off x="651740" y="5508979"/>
            <a:ext cx="1222425" cy="1096206"/>
          </a:xfrm>
          <a:prstGeom prst="rect">
            <a:avLst/>
          </a:prstGeom>
          <a:noFill/>
          <a:ln>
            <a:noFill/>
          </a:ln>
        </p:spPr>
      </p:pic>
      <p:pic>
        <p:nvPicPr>
          <p:cNvPr id="103" name="Google Shape;103;p2"/>
          <p:cNvPicPr preferRelativeResize="0"/>
          <p:nvPr/>
        </p:nvPicPr>
        <p:blipFill rotWithShape="1">
          <a:blip r:embed="rId4">
            <a:alphaModFix/>
          </a:blip>
          <a:srcRect b="0" l="0" r="0" t="0"/>
          <a:stretch/>
        </p:blipFill>
        <p:spPr>
          <a:xfrm>
            <a:off x="2289771" y="5954663"/>
            <a:ext cx="9902229" cy="204838"/>
          </a:xfrm>
          <a:prstGeom prst="rect">
            <a:avLst/>
          </a:prstGeom>
          <a:noFill/>
          <a:ln>
            <a:noFill/>
          </a:ln>
        </p:spPr>
      </p:pic>
      <p:pic>
        <p:nvPicPr>
          <p:cNvPr id="104" name="Google Shape;104;p2"/>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105" name="Google Shape;105;p2"/>
          <p:cNvPicPr preferRelativeResize="0"/>
          <p:nvPr/>
        </p:nvPicPr>
        <p:blipFill rotWithShape="1">
          <a:blip r:embed="rId5">
            <a:alphaModFix/>
          </a:blip>
          <a:srcRect b="0" l="0" r="0" t="0"/>
          <a:stretch/>
        </p:blipFill>
        <p:spPr>
          <a:xfrm>
            <a:off x="12072675" y="2204822"/>
            <a:ext cx="238650" cy="2709534"/>
          </a:xfrm>
          <a:prstGeom prst="rect">
            <a:avLst/>
          </a:prstGeom>
          <a:noFill/>
          <a:ln>
            <a:noFill/>
          </a:ln>
        </p:spPr>
      </p:pic>
      <p:pic>
        <p:nvPicPr>
          <p:cNvPr id="106" name="Google Shape;106;p2"/>
          <p:cNvPicPr preferRelativeResize="0"/>
          <p:nvPr/>
        </p:nvPicPr>
        <p:blipFill rotWithShape="1">
          <a:blip r:embed="rId6">
            <a:alphaModFix/>
          </a:blip>
          <a:srcRect b="0" l="0" r="0" t="0"/>
          <a:stretch/>
        </p:blipFill>
        <p:spPr>
          <a:xfrm>
            <a:off x="-17323" y="0"/>
            <a:ext cx="9533101" cy="1610200"/>
          </a:xfrm>
          <a:prstGeom prst="rect">
            <a:avLst/>
          </a:prstGeom>
          <a:noFill/>
          <a:ln>
            <a:noFill/>
          </a:ln>
        </p:spPr>
      </p:pic>
      <p:grpSp>
        <p:nvGrpSpPr>
          <p:cNvPr id="107" name="Google Shape;107;p2"/>
          <p:cNvGrpSpPr/>
          <p:nvPr/>
        </p:nvGrpSpPr>
        <p:grpSpPr>
          <a:xfrm>
            <a:off x="130614" y="576828"/>
            <a:ext cx="5272804" cy="536288"/>
            <a:chOff x="130614" y="576828"/>
            <a:chExt cx="5272804" cy="536288"/>
          </a:xfrm>
        </p:grpSpPr>
        <p:sp>
          <p:nvSpPr>
            <p:cNvPr id="108" name="Google Shape;108;p2"/>
            <p:cNvSpPr txBox="1"/>
            <p:nvPr/>
          </p:nvSpPr>
          <p:spPr>
            <a:xfrm>
              <a:off x="2449853" y="576828"/>
              <a:ext cx="2953565" cy="52322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800">
                  <a:solidFill>
                    <a:schemeClr val="lt1"/>
                  </a:solidFill>
                  <a:latin typeface="Times New Roman"/>
                  <a:ea typeface="Times New Roman"/>
                  <a:cs typeface="Times New Roman"/>
                  <a:sym typeface="Times New Roman"/>
                </a:rPr>
                <a:t> Groups and Teams</a:t>
              </a:r>
              <a:endParaRPr/>
            </a:p>
          </p:txBody>
        </p:sp>
        <p:sp>
          <p:nvSpPr>
            <p:cNvPr id="109" name="Google Shape;109;p2"/>
            <p:cNvSpPr/>
            <p:nvPr/>
          </p:nvSpPr>
          <p:spPr>
            <a:xfrm>
              <a:off x="130614" y="589896"/>
              <a:ext cx="2085827" cy="52322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800">
                  <a:solidFill>
                    <a:schemeClr val="lt1"/>
                  </a:solidFill>
                  <a:latin typeface="Times New Roman"/>
                  <a:ea typeface="Times New Roman"/>
                  <a:cs typeface="Times New Roman"/>
                  <a:sym typeface="Times New Roman"/>
                </a:rPr>
                <a:t>CHAPTER</a:t>
              </a:r>
              <a:r>
                <a:rPr lang="en-US" sz="2800">
                  <a:solidFill>
                    <a:schemeClr val="lt1"/>
                  </a:solidFill>
                  <a:latin typeface="Calibri"/>
                  <a:ea typeface="Calibri"/>
                  <a:cs typeface="Calibri"/>
                  <a:sym typeface="Calibri"/>
                </a:rPr>
                <a:t> 7</a:t>
              </a:r>
              <a:endParaRPr/>
            </a:p>
          </p:txBody>
        </p:sp>
      </p:grpSp>
      <p:sp>
        <p:nvSpPr>
          <p:cNvPr id="110" name="Google Shape;110;p2"/>
          <p:cNvSpPr txBox="1"/>
          <p:nvPr/>
        </p:nvSpPr>
        <p:spPr>
          <a:xfrm>
            <a:off x="2022102" y="1916570"/>
            <a:ext cx="9902229" cy="4038093"/>
          </a:xfrm>
          <a:prstGeom prst="rect">
            <a:avLst/>
          </a:prstGeom>
          <a:noFill/>
          <a:ln>
            <a:noFill/>
          </a:ln>
        </p:spPr>
        <p:txBody>
          <a:bodyPr anchorCtr="0" anchor="t" bIns="45700" lIns="91425" spcFirstLastPara="1" rIns="91425" wrap="square" tIns="45700">
            <a:spAutoFit/>
          </a:bodyPr>
          <a:lstStyle/>
          <a:p>
            <a:pPr indent="-457200" lvl="0" marL="457200" marR="0" rtl="0" algn="l">
              <a:spcBef>
                <a:spcPts val="0"/>
              </a:spcBef>
              <a:spcAft>
                <a:spcPts val="0"/>
              </a:spcAft>
              <a:buClr>
                <a:schemeClr val="dk1"/>
              </a:buClr>
              <a:buSzPts val="2000"/>
              <a:buFont typeface="Calibri"/>
              <a:buAutoNum type="arabicPeriod"/>
            </a:pPr>
            <a:r>
              <a:rPr lang="en-US" sz="2000">
                <a:solidFill>
                  <a:schemeClr val="dk1"/>
                </a:solidFill>
                <a:latin typeface="Times New Roman"/>
                <a:ea typeface="Times New Roman"/>
                <a:cs typeface="Times New Roman"/>
                <a:sym typeface="Times New Roman"/>
              </a:rPr>
              <a:t>Define groups and teams and identify and describe several types of each.</a:t>
            </a:r>
            <a:endParaRPr/>
          </a:p>
          <a:p>
            <a:pPr indent="-457200" lvl="0" marL="457200" marR="0" rtl="0" algn="just">
              <a:lnSpc>
                <a:spcPct val="150000"/>
              </a:lnSpc>
              <a:spcBef>
                <a:spcPts val="0"/>
              </a:spcBef>
              <a:spcAft>
                <a:spcPts val="0"/>
              </a:spcAft>
              <a:buClr>
                <a:schemeClr val="dk1"/>
              </a:buClr>
              <a:buSzPts val="2000"/>
              <a:buFont typeface="Calibri"/>
              <a:buAutoNum type="arabicPeriod"/>
            </a:pPr>
            <a:r>
              <a:rPr lang="en-US" sz="2000">
                <a:solidFill>
                  <a:schemeClr val="dk1"/>
                </a:solidFill>
                <a:latin typeface="Times New Roman"/>
                <a:ea typeface="Times New Roman"/>
                <a:cs typeface="Times New Roman"/>
                <a:sym typeface="Times New Roman"/>
              </a:rPr>
              <a:t>Identify the five core group performance factors and relate them to groups and teams in organizations.</a:t>
            </a:r>
            <a:endParaRPr/>
          </a:p>
          <a:p>
            <a:pPr indent="-457200" lvl="0" marL="457200" marR="0" rtl="0" algn="just">
              <a:lnSpc>
                <a:spcPct val="150000"/>
              </a:lnSpc>
              <a:spcBef>
                <a:spcPts val="0"/>
              </a:spcBef>
              <a:spcAft>
                <a:spcPts val="0"/>
              </a:spcAft>
              <a:buClr>
                <a:schemeClr val="dk1"/>
              </a:buClr>
              <a:buSzPts val="2000"/>
              <a:buFont typeface="Calibri"/>
              <a:buAutoNum type="arabicPeriod"/>
            </a:pPr>
            <a:r>
              <a:rPr lang="en-US" sz="2000">
                <a:solidFill>
                  <a:schemeClr val="dk1"/>
                </a:solidFill>
                <a:latin typeface="Times New Roman"/>
                <a:ea typeface="Times New Roman"/>
                <a:cs typeface="Times New Roman"/>
                <a:sym typeface="Times New Roman"/>
              </a:rPr>
              <a:t>Discuss the stages of group and team development, other team performance factors, and the implementation process in the context of creating new teams.</a:t>
            </a:r>
            <a:endParaRPr/>
          </a:p>
          <a:p>
            <a:pPr indent="-457200" lvl="0" marL="457200" marR="0" rtl="0" algn="just">
              <a:lnSpc>
                <a:spcPct val="150000"/>
              </a:lnSpc>
              <a:spcBef>
                <a:spcPts val="0"/>
              </a:spcBef>
              <a:spcAft>
                <a:spcPts val="0"/>
              </a:spcAft>
              <a:buClr>
                <a:schemeClr val="dk1"/>
              </a:buClr>
              <a:buSzPts val="2000"/>
              <a:buFont typeface="Calibri"/>
              <a:buAutoNum type="arabicPeriod"/>
            </a:pPr>
            <a:r>
              <a:rPr lang="en-US" sz="2000">
                <a:solidFill>
                  <a:schemeClr val="dk1"/>
                </a:solidFill>
                <a:latin typeface="Times New Roman"/>
                <a:ea typeface="Times New Roman"/>
                <a:cs typeface="Times New Roman"/>
                <a:sym typeface="Times New Roman"/>
              </a:rPr>
              <a:t>Identify the primary benefits and costs of teams, how managers can promote effective team performance, and important team competencies.</a:t>
            </a:r>
            <a:endParaRPr/>
          </a:p>
          <a:p>
            <a:pPr indent="-457200" lvl="0" marL="457200" marR="0" rtl="0" algn="just">
              <a:lnSpc>
                <a:spcPct val="150000"/>
              </a:lnSpc>
              <a:spcBef>
                <a:spcPts val="0"/>
              </a:spcBef>
              <a:spcAft>
                <a:spcPts val="0"/>
              </a:spcAft>
              <a:buClr>
                <a:schemeClr val="dk1"/>
              </a:buClr>
              <a:buSzPts val="2000"/>
              <a:buFont typeface="Calibri"/>
              <a:buAutoNum type="arabicPeriod"/>
            </a:pPr>
            <a:r>
              <a:rPr lang="en-US" sz="2000">
                <a:solidFill>
                  <a:schemeClr val="dk1"/>
                </a:solidFill>
                <a:latin typeface="Times New Roman"/>
                <a:ea typeface="Times New Roman"/>
                <a:cs typeface="Times New Roman"/>
                <a:sym typeface="Times New Roman"/>
              </a:rPr>
              <a:t>Describe emerging team opportunities and challenges related to virtual teams and diversity and multicultural teams.</a:t>
            </a:r>
            <a:endParaRPr/>
          </a:p>
        </p:txBody>
      </p:sp>
      <p:sp>
        <p:nvSpPr>
          <p:cNvPr id="111" name="Google Shape;111;p2"/>
          <p:cNvSpPr txBox="1"/>
          <p:nvPr/>
        </p:nvSpPr>
        <p:spPr>
          <a:xfrm>
            <a:off x="1874165" y="1565887"/>
            <a:ext cx="6208642"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1800">
                <a:solidFill>
                  <a:srgbClr val="C1510A"/>
                </a:solidFill>
                <a:latin typeface="Helvetica Neue"/>
                <a:ea typeface="Helvetica Neue"/>
                <a:cs typeface="Helvetica Neue"/>
                <a:sym typeface="Helvetica Neue"/>
              </a:rPr>
              <a:t>Learning Outcomes</a:t>
            </a:r>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6" name="Shape 116"/>
        <p:cNvGrpSpPr/>
        <p:nvPr/>
      </p:nvGrpSpPr>
      <p:grpSpPr>
        <a:xfrm>
          <a:off x="0" y="0"/>
          <a:ext cx="0" cy="0"/>
          <a:chOff x="0" y="0"/>
          <a:chExt cx="0" cy="0"/>
        </a:xfrm>
      </p:grpSpPr>
      <p:pic>
        <p:nvPicPr>
          <p:cNvPr id="117" name="Google Shape;117;p3"/>
          <p:cNvPicPr preferRelativeResize="0"/>
          <p:nvPr/>
        </p:nvPicPr>
        <p:blipFill rotWithShape="1">
          <a:blip r:embed="rId3">
            <a:alphaModFix/>
          </a:blip>
          <a:srcRect b="0" l="0" r="0" t="0"/>
          <a:stretch/>
        </p:blipFill>
        <p:spPr>
          <a:xfrm>
            <a:off x="651740" y="5508979"/>
            <a:ext cx="1222425" cy="1096206"/>
          </a:xfrm>
          <a:prstGeom prst="rect">
            <a:avLst/>
          </a:prstGeom>
          <a:noFill/>
          <a:ln>
            <a:noFill/>
          </a:ln>
        </p:spPr>
      </p:pic>
      <p:pic>
        <p:nvPicPr>
          <p:cNvPr id="118" name="Google Shape;118;p3"/>
          <p:cNvPicPr preferRelativeResize="0"/>
          <p:nvPr/>
        </p:nvPicPr>
        <p:blipFill rotWithShape="1">
          <a:blip r:embed="rId4">
            <a:alphaModFix/>
          </a:blip>
          <a:srcRect b="0" l="0" r="0" t="0"/>
          <a:stretch/>
        </p:blipFill>
        <p:spPr>
          <a:xfrm>
            <a:off x="2289771" y="5954663"/>
            <a:ext cx="9902229" cy="204838"/>
          </a:xfrm>
          <a:prstGeom prst="rect">
            <a:avLst/>
          </a:prstGeom>
          <a:noFill/>
          <a:ln>
            <a:noFill/>
          </a:ln>
        </p:spPr>
      </p:pic>
      <p:pic>
        <p:nvPicPr>
          <p:cNvPr id="119" name="Google Shape;119;p3"/>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120" name="Google Shape;120;p3"/>
          <p:cNvPicPr preferRelativeResize="0"/>
          <p:nvPr/>
        </p:nvPicPr>
        <p:blipFill rotWithShape="1">
          <a:blip r:embed="rId5">
            <a:alphaModFix/>
          </a:blip>
          <a:srcRect b="0" l="0" r="0" t="0"/>
          <a:stretch/>
        </p:blipFill>
        <p:spPr>
          <a:xfrm>
            <a:off x="12072675" y="2204822"/>
            <a:ext cx="238650" cy="2709534"/>
          </a:xfrm>
          <a:prstGeom prst="rect">
            <a:avLst/>
          </a:prstGeom>
          <a:noFill/>
          <a:ln>
            <a:noFill/>
          </a:ln>
        </p:spPr>
      </p:pic>
      <p:pic>
        <p:nvPicPr>
          <p:cNvPr id="121" name="Google Shape;121;p3"/>
          <p:cNvPicPr preferRelativeResize="0"/>
          <p:nvPr/>
        </p:nvPicPr>
        <p:blipFill rotWithShape="1">
          <a:blip r:embed="rId6">
            <a:alphaModFix/>
          </a:blip>
          <a:srcRect b="0" l="0" r="0" t="0"/>
          <a:stretch/>
        </p:blipFill>
        <p:spPr>
          <a:xfrm>
            <a:off x="-17323" y="0"/>
            <a:ext cx="9533101" cy="1610200"/>
          </a:xfrm>
          <a:prstGeom prst="rect">
            <a:avLst/>
          </a:prstGeom>
          <a:noFill/>
          <a:ln>
            <a:noFill/>
          </a:ln>
        </p:spPr>
      </p:pic>
      <p:sp>
        <p:nvSpPr>
          <p:cNvPr id="122" name="Google Shape;122;p3"/>
          <p:cNvSpPr txBox="1"/>
          <p:nvPr/>
        </p:nvSpPr>
        <p:spPr>
          <a:xfrm>
            <a:off x="1874165" y="1410145"/>
            <a:ext cx="10198510" cy="40011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2000">
                <a:solidFill>
                  <a:srgbClr val="C1510A"/>
                </a:solidFill>
                <a:latin typeface="Helvetica Neue"/>
                <a:ea typeface="Helvetica Neue"/>
                <a:cs typeface="Helvetica Neue"/>
                <a:sym typeface="Helvetica Neue"/>
              </a:rPr>
              <a:t>Types of Groups and Teams:</a:t>
            </a:r>
            <a:endParaRPr b="1" sz="2000">
              <a:solidFill>
                <a:srgbClr val="0A1F61"/>
              </a:solidFill>
              <a:latin typeface="Helvetica Neue"/>
              <a:ea typeface="Helvetica Neue"/>
              <a:cs typeface="Helvetica Neue"/>
              <a:sym typeface="Helvetica Neue"/>
            </a:endParaRPr>
          </a:p>
        </p:txBody>
      </p:sp>
      <p:graphicFrame>
        <p:nvGraphicFramePr>
          <p:cNvPr id="123" name="Google Shape;123;p3"/>
          <p:cNvGraphicFramePr/>
          <p:nvPr/>
        </p:nvGraphicFramePr>
        <p:xfrm>
          <a:off x="1874167" y="1907229"/>
          <a:ext cx="3000000" cy="3000000"/>
        </p:xfrm>
        <a:graphic>
          <a:graphicData uri="http://schemas.openxmlformats.org/drawingml/2006/table">
            <a:tbl>
              <a:tblPr bandRow="1" firstRow="1">
                <a:noFill/>
                <a:tableStyleId>{F4C991AD-7138-4150-99D2-A69FC394543A}</a:tableStyleId>
              </a:tblPr>
              <a:tblGrid>
                <a:gridCol w="1964125"/>
                <a:gridCol w="7938100"/>
              </a:tblGrid>
              <a:tr h="370850">
                <a:tc>
                  <a:txBody>
                    <a:bodyPr/>
                    <a:lstStyle/>
                    <a:p>
                      <a:pPr indent="0" lvl="0" marL="0" marR="0" rtl="0" algn="just">
                        <a:spcBef>
                          <a:spcPts val="0"/>
                        </a:spcBef>
                        <a:spcAft>
                          <a:spcPts val="0"/>
                        </a:spcAft>
                        <a:buNone/>
                      </a:pPr>
                      <a:r>
                        <a:rPr b="0" lang="en-US" sz="1800" u="none" cap="none" strike="noStrike">
                          <a:solidFill>
                            <a:schemeClr val="dk1"/>
                          </a:solidFill>
                        </a:rPr>
                        <a:t> Types of Groups and Teams</a:t>
                      </a:r>
                      <a:endParaRPr/>
                    </a:p>
                  </a:txBody>
                  <a:tcPr marT="45725" marB="45725" marR="91450" marL="91450"/>
                </a:tc>
                <a:tc>
                  <a:txBody>
                    <a:bodyPr/>
                    <a:lstStyle/>
                    <a:p>
                      <a:pPr indent="-285750" lvl="0" marL="285750" marR="0" rtl="0" algn="just">
                        <a:spcBef>
                          <a:spcPts val="0"/>
                        </a:spcBef>
                        <a:spcAft>
                          <a:spcPts val="0"/>
                        </a:spcAft>
                        <a:buClr>
                          <a:schemeClr val="dk1"/>
                        </a:buClr>
                        <a:buSzPts val="1800"/>
                        <a:buFont typeface="Noto Sans Symbols"/>
                        <a:buChar char="▪"/>
                      </a:pPr>
                      <a:r>
                        <a:rPr b="1" lang="en-US" sz="1800" u="sng" cap="none" strike="noStrike">
                          <a:solidFill>
                            <a:schemeClr val="dk1"/>
                          </a:solidFill>
                        </a:rPr>
                        <a:t>A group  </a:t>
                      </a:r>
                      <a:r>
                        <a:rPr b="0" lang="en-US" sz="1800" u="none" cap="none" strike="noStrike">
                          <a:solidFill>
                            <a:schemeClr val="dk1"/>
                          </a:solidFill>
                        </a:rPr>
                        <a:t>is Two or more people who interact with one another such that each person influences and is influenced by each other person.</a:t>
                      </a:r>
                      <a:endParaRPr/>
                    </a:p>
                    <a:p>
                      <a:pPr indent="-171450" lvl="0" marL="285750" marR="0" rtl="0" algn="just">
                        <a:spcBef>
                          <a:spcPts val="0"/>
                        </a:spcBef>
                        <a:spcAft>
                          <a:spcPts val="0"/>
                        </a:spcAft>
                        <a:buClr>
                          <a:schemeClr val="dk1"/>
                        </a:buClr>
                        <a:buSzPts val="1800"/>
                        <a:buFont typeface="Noto Sans Symbols"/>
                        <a:buNone/>
                      </a:pPr>
                      <a:r>
                        <a:t/>
                      </a:r>
                      <a:endParaRPr b="0" sz="1800" u="none" cap="none" strike="noStrike">
                        <a:solidFill>
                          <a:schemeClr val="dk1"/>
                        </a:solidFill>
                      </a:endParaRPr>
                    </a:p>
                    <a:p>
                      <a:pPr indent="-285750" lvl="0" marL="285750" marR="0" rtl="0" algn="just">
                        <a:spcBef>
                          <a:spcPts val="0"/>
                        </a:spcBef>
                        <a:spcAft>
                          <a:spcPts val="0"/>
                        </a:spcAft>
                        <a:buClr>
                          <a:schemeClr val="dk1"/>
                        </a:buClr>
                        <a:buSzPts val="1800"/>
                        <a:buFont typeface="Noto Sans Symbols"/>
                        <a:buChar char="▪"/>
                      </a:pPr>
                      <a:r>
                        <a:rPr b="0" lang="en-US" sz="1800" u="none" cap="none" strike="noStrike">
                          <a:solidFill>
                            <a:schemeClr val="dk1"/>
                          </a:solidFill>
                        </a:rPr>
                        <a:t>Two people who are physically near each other are not a group unless they interact and have some influence on each other. Coworkers may work side by side on related tasks—but if they do not interact, they are not a group.</a:t>
                      </a:r>
                      <a:endParaRPr/>
                    </a:p>
                    <a:p>
                      <a:pPr indent="0" lvl="0" marL="0" marR="0" rtl="0" algn="just">
                        <a:spcBef>
                          <a:spcPts val="0"/>
                        </a:spcBef>
                        <a:spcAft>
                          <a:spcPts val="0"/>
                        </a:spcAft>
                        <a:buNone/>
                      </a:pPr>
                      <a:r>
                        <a:t/>
                      </a:r>
                      <a:endParaRPr b="0" sz="1800" u="none" cap="none" strike="noStrike">
                        <a:solidFill>
                          <a:schemeClr val="dk1"/>
                        </a:solidFill>
                      </a:endParaRPr>
                    </a:p>
                    <a:p>
                      <a:pPr indent="-285750" lvl="0" marL="285750" marR="0" rtl="0" algn="just">
                        <a:spcBef>
                          <a:spcPts val="0"/>
                        </a:spcBef>
                        <a:spcAft>
                          <a:spcPts val="0"/>
                        </a:spcAft>
                        <a:buClr>
                          <a:schemeClr val="dk1"/>
                        </a:buClr>
                        <a:buSzPts val="1800"/>
                        <a:buFont typeface="Noto Sans Symbols"/>
                        <a:buChar char="▪"/>
                      </a:pPr>
                      <a:r>
                        <a:rPr b="1" lang="en-US" sz="1800" u="sng" cap="none" strike="noStrike">
                          <a:solidFill>
                            <a:schemeClr val="dk1"/>
                          </a:solidFill>
                        </a:rPr>
                        <a:t>A team</a:t>
                      </a:r>
                      <a:r>
                        <a:rPr b="0" lang="en-US" sz="1800" u="none" cap="none" strike="noStrike">
                          <a:solidFill>
                            <a:schemeClr val="dk1"/>
                          </a:solidFill>
                        </a:rPr>
                        <a:t> is An interdependent collection of at least two individuals who share a common goal and share accountability for the team’s as well as their own outcomes.</a:t>
                      </a:r>
                      <a:endParaRPr/>
                    </a:p>
                    <a:p>
                      <a:pPr indent="-171450" lvl="0" marL="285750" marR="0" rtl="0" algn="just">
                        <a:spcBef>
                          <a:spcPts val="0"/>
                        </a:spcBef>
                        <a:spcAft>
                          <a:spcPts val="0"/>
                        </a:spcAft>
                        <a:buClr>
                          <a:schemeClr val="dk1"/>
                        </a:buClr>
                        <a:buSzPts val="1800"/>
                        <a:buFont typeface="Noto Sans Symbols"/>
                        <a:buNone/>
                      </a:pPr>
                      <a:r>
                        <a:t/>
                      </a:r>
                      <a:endParaRPr b="0" sz="1800" u="none" cap="none" strike="noStrike">
                        <a:solidFill>
                          <a:schemeClr val="dk1"/>
                        </a:solidFill>
                      </a:endParaRPr>
                    </a:p>
                    <a:p>
                      <a:pPr indent="-285750" lvl="0" marL="285750" marR="0" rtl="0" algn="just">
                        <a:spcBef>
                          <a:spcPts val="0"/>
                        </a:spcBef>
                        <a:spcAft>
                          <a:spcPts val="0"/>
                        </a:spcAft>
                        <a:buClr>
                          <a:schemeClr val="dk1"/>
                        </a:buClr>
                        <a:buSzPts val="1800"/>
                        <a:buFont typeface="Noto Sans Symbols"/>
                        <a:buChar char="▪"/>
                      </a:pPr>
                      <a:r>
                        <a:rPr b="0" lang="en-US" sz="1800" u="none" cap="none" strike="noStrike">
                          <a:solidFill>
                            <a:schemeClr val="dk1"/>
                          </a:solidFill>
                        </a:rPr>
                        <a:t>A key part of this definition is that team members are interdependent with respect to information, resources, and skills. As tasks become more complex, they require greater coordination among team members. </a:t>
                      </a:r>
                      <a:endParaRPr/>
                    </a:p>
                  </a:txBody>
                  <a:tcPr marT="45725" marB="45725" marR="91450" marL="91450"/>
                </a:tc>
              </a:tr>
            </a:tbl>
          </a:graphicData>
        </a:graphic>
      </p:graphicFrame>
      <p:grpSp>
        <p:nvGrpSpPr>
          <p:cNvPr id="124" name="Google Shape;124;p3"/>
          <p:cNvGrpSpPr/>
          <p:nvPr/>
        </p:nvGrpSpPr>
        <p:grpSpPr>
          <a:xfrm>
            <a:off x="130614" y="576828"/>
            <a:ext cx="5272804" cy="536288"/>
            <a:chOff x="130614" y="576828"/>
            <a:chExt cx="5272804" cy="536288"/>
          </a:xfrm>
        </p:grpSpPr>
        <p:sp>
          <p:nvSpPr>
            <p:cNvPr id="125" name="Google Shape;125;p3"/>
            <p:cNvSpPr txBox="1"/>
            <p:nvPr/>
          </p:nvSpPr>
          <p:spPr>
            <a:xfrm>
              <a:off x="2449853" y="576828"/>
              <a:ext cx="2953565" cy="52322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800">
                  <a:solidFill>
                    <a:schemeClr val="lt1"/>
                  </a:solidFill>
                  <a:latin typeface="Times New Roman"/>
                  <a:ea typeface="Times New Roman"/>
                  <a:cs typeface="Times New Roman"/>
                  <a:sym typeface="Times New Roman"/>
                </a:rPr>
                <a:t> Groups and Teams</a:t>
              </a:r>
              <a:endParaRPr/>
            </a:p>
          </p:txBody>
        </p:sp>
        <p:sp>
          <p:nvSpPr>
            <p:cNvPr id="126" name="Google Shape;126;p3"/>
            <p:cNvSpPr/>
            <p:nvPr/>
          </p:nvSpPr>
          <p:spPr>
            <a:xfrm>
              <a:off x="130614" y="589896"/>
              <a:ext cx="2085827" cy="52322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800">
                  <a:solidFill>
                    <a:schemeClr val="lt1"/>
                  </a:solidFill>
                  <a:latin typeface="Times New Roman"/>
                  <a:ea typeface="Times New Roman"/>
                  <a:cs typeface="Times New Roman"/>
                  <a:sym typeface="Times New Roman"/>
                </a:rPr>
                <a:t>CHAPTER</a:t>
              </a:r>
              <a:r>
                <a:rPr lang="en-US" sz="2800">
                  <a:solidFill>
                    <a:schemeClr val="lt1"/>
                  </a:solidFill>
                  <a:latin typeface="Calibri"/>
                  <a:ea typeface="Calibri"/>
                  <a:cs typeface="Calibri"/>
                  <a:sym typeface="Calibri"/>
                </a:rPr>
                <a:t> 7</a:t>
              </a:r>
              <a:endParaRPr/>
            </a:p>
          </p:txBody>
        </p:sp>
      </p:gr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1" name="Shape 131"/>
        <p:cNvGrpSpPr/>
        <p:nvPr/>
      </p:nvGrpSpPr>
      <p:grpSpPr>
        <a:xfrm>
          <a:off x="0" y="0"/>
          <a:ext cx="0" cy="0"/>
          <a:chOff x="0" y="0"/>
          <a:chExt cx="0" cy="0"/>
        </a:xfrm>
      </p:grpSpPr>
      <p:pic>
        <p:nvPicPr>
          <p:cNvPr id="132" name="Google Shape;132;p4"/>
          <p:cNvPicPr preferRelativeResize="0"/>
          <p:nvPr/>
        </p:nvPicPr>
        <p:blipFill rotWithShape="1">
          <a:blip r:embed="rId3">
            <a:alphaModFix/>
          </a:blip>
          <a:srcRect b="0" l="0" r="0" t="0"/>
          <a:stretch/>
        </p:blipFill>
        <p:spPr>
          <a:xfrm>
            <a:off x="651740" y="5508979"/>
            <a:ext cx="1222425" cy="1096206"/>
          </a:xfrm>
          <a:prstGeom prst="rect">
            <a:avLst/>
          </a:prstGeom>
          <a:noFill/>
          <a:ln>
            <a:noFill/>
          </a:ln>
        </p:spPr>
      </p:pic>
      <p:pic>
        <p:nvPicPr>
          <p:cNvPr id="133" name="Google Shape;133;p4"/>
          <p:cNvPicPr preferRelativeResize="0"/>
          <p:nvPr/>
        </p:nvPicPr>
        <p:blipFill rotWithShape="1">
          <a:blip r:embed="rId4">
            <a:alphaModFix/>
          </a:blip>
          <a:srcRect b="0" l="0" r="0" t="0"/>
          <a:stretch/>
        </p:blipFill>
        <p:spPr>
          <a:xfrm>
            <a:off x="2289771" y="5954663"/>
            <a:ext cx="9902229" cy="204838"/>
          </a:xfrm>
          <a:prstGeom prst="rect">
            <a:avLst/>
          </a:prstGeom>
          <a:noFill/>
          <a:ln>
            <a:noFill/>
          </a:ln>
        </p:spPr>
      </p:pic>
      <p:pic>
        <p:nvPicPr>
          <p:cNvPr id="134" name="Google Shape;134;p4"/>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135" name="Google Shape;135;p4"/>
          <p:cNvPicPr preferRelativeResize="0"/>
          <p:nvPr/>
        </p:nvPicPr>
        <p:blipFill rotWithShape="1">
          <a:blip r:embed="rId5">
            <a:alphaModFix/>
          </a:blip>
          <a:srcRect b="0" l="0" r="0" t="0"/>
          <a:stretch/>
        </p:blipFill>
        <p:spPr>
          <a:xfrm>
            <a:off x="12072675" y="2204822"/>
            <a:ext cx="238650" cy="2709534"/>
          </a:xfrm>
          <a:prstGeom prst="rect">
            <a:avLst/>
          </a:prstGeom>
          <a:noFill/>
          <a:ln>
            <a:noFill/>
          </a:ln>
        </p:spPr>
      </p:pic>
      <p:pic>
        <p:nvPicPr>
          <p:cNvPr id="136" name="Google Shape;136;p4"/>
          <p:cNvPicPr preferRelativeResize="0"/>
          <p:nvPr/>
        </p:nvPicPr>
        <p:blipFill rotWithShape="1">
          <a:blip r:embed="rId6">
            <a:alphaModFix/>
          </a:blip>
          <a:srcRect b="0" l="0" r="0" t="0"/>
          <a:stretch/>
        </p:blipFill>
        <p:spPr>
          <a:xfrm>
            <a:off x="-17323" y="0"/>
            <a:ext cx="9533101" cy="1610200"/>
          </a:xfrm>
          <a:prstGeom prst="rect">
            <a:avLst/>
          </a:prstGeom>
          <a:noFill/>
          <a:ln>
            <a:noFill/>
          </a:ln>
        </p:spPr>
      </p:pic>
      <p:sp>
        <p:nvSpPr>
          <p:cNvPr id="137" name="Google Shape;137;p4"/>
          <p:cNvSpPr txBox="1"/>
          <p:nvPr/>
        </p:nvSpPr>
        <p:spPr>
          <a:xfrm>
            <a:off x="1874165" y="1410145"/>
            <a:ext cx="10198510" cy="40011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2000">
                <a:solidFill>
                  <a:srgbClr val="C1510A"/>
                </a:solidFill>
                <a:latin typeface="Helvetica Neue"/>
                <a:ea typeface="Helvetica Neue"/>
                <a:cs typeface="Helvetica Neue"/>
                <a:sym typeface="Helvetica Neue"/>
              </a:rPr>
              <a:t>Types of Groups and Teams:</a:t>
            </a:r>
            <a:endParaRPr b="1" sz="2000">
              <a:solidFill>
                <a:srgbClr val="0A1F61"/>
              </a:solidFill>
              <a:latin typeface="Helvetica Neue"/>
              <a:ea typeface="Helvetica Neue"/>
              <a:cs typeface="Helvetica Neue"/>
              <a:sym typeface="Helvetica Neue"/>
            </a:endParaRPr>
          </a:p>
        </p:txBody>
      </p:sp>
      <p:grpSp>
        <p:nvGrpSpPr>
          <p:cNvPr id="138" name="Google Shape;138;p4"/>
          <p:cNvGrpSpPr/>
          <p:nvPr/>
        </p:nvGrpSpPr>
        <p:grpSpPr>
          <a:xfrm>
            <a:off x="2216441" y="1809365"/>
            <a:ext cx="9734306" cy="3886200"/>
            <a:chOff x="2216441" y="1809365"/>
            <a:chExt cx="9734306" cy="3886200"/>
          </a:xfrm>
        </p:grpSpPr>
        <p:pic>
          <p:nvPicPr>
            <p:cNvPr id="139" name="Google Shape;139;p4"/>
            <p:cNvPicPr preferRelativeResize="0"/>
            <p:nvPr/>
          </p:nvPicPr>
          <p:blipFill rotWithShape="1">
            <a:blip r:embed="rId7">
              <a:alphaModFix/>
            </a:blip>
            <a:srcRect b="0" l="0" r="0" t="0"/>
            <a:stretch/>
          </p:blipFill>
          <p:spPr>
            <a:xfrm>
              <a:off x="6597697" y="1809365"/>
              <a:ext cx="5353050" cy="3886200"/>
            </a:xfrm>
            <a:prstGeom prst="rect">
              <a:avLst/>
            </a:prstGeom>
            <a:noFill/>
            <a:ln>
              <a:noFill/>
            </a:ln>
          </p:spPr>
        </p:pic>
        <p:sp>
          <p:nvSpPr>
            <p:cNvPr id="140" name="Google Shape;140;p4"/>
            <p:cNvSpPr txBox="1"/>
            <p:nvPr/>
          </p:nvSpPr>
          <p:spPr>
            <a:xfrm>
              <a:off x="2216441" y="2859480"/>
              <a:ext cx="4381256" cy="1477328"/>
            </a:xfrm>
            <a:prstGeom prst="rect">
              <a:avLst/>
            </a:prstGeom>
            <a:solidFill>
              <a:srgbClr val="FF9518"/>
            </a:solidFill>
            <a:ln>
              <a:noFill/>
            </a:ln>
          </p:spPr>
          <p:txBody>
            <a:bodyPr anchorCtr="0" anchor="t" bIns="45700" lIns="91425" spcFirstLastPara="1" rIns="91425" wrap="square" tIns="45700">
              <a:spAutoFit/>
            </a:bodyPr>
            <a:lstStyle/>
            <a:p>
              <a:pPr indent="0" lvl="0" marL="0" marR="0" rtl="0" algn="just">
                <a:spcBef>
                  <a:spcPts val="0"/>
                </a:spcBef>
                <a:spcAft>
                  <a:spcPts val="0"/>
                </a:spcAft>
                <a:buNone/>
              </a:pPr>
              <a:r>
                <a:rPr lang="en-US" sz="1800">
                  <a:solidFill>
                    <a:schemeClr val="dk1"/>
                  </a:solidFill>
                  <a:latin typeface="Calibri"/>
                  <a:ea typeface="Calibri"/>
                  <a:cs typeface="Calibri"/>
                  <a:sym typeface="Calibri"/>
                </a:rPr>
                <a:t>Groups are prevalent throughout most organizations. A variety of different kinds of workgroups and teams like this one perform many different kinds of functions and play a number of different roles.</a:t>
              </a:r>
              <a:endParaRPr/>
            </a:p>
          </p:txBody>
        </p:sp>
      </p:grpSp>
      <p:grpSp>
        <p:nvGrpSpPr>
          <p:cNvPr id="141" name="Google Shape;141;p4"/>
          <p:cNvGrpSpPr/>
          <p:nvPr/>
        </p:nvGrpSpPr>
        <p:grpSpPr>
          <a:xfrm>
            <a:off x="130614" y="576828"/>
            <a:ext cx="5272804" cy="536288"/>
            <a:chOff x="130614" y="576828"/>
            <a:chExt cx="5272804" cy="536288"/>
          </a:xfrm>
        </p:grpSpPr>
        <p:sp>
          <p:nvSpPr>
            <p:cNvPr id="142" name="Google Shape;142;p4"/>
            <p:cNvSpPr txBox="1"/>
            <p:nvPr/>
          </p:nvSpPr>
          <p:spPr>
            <a:xfrm>
              <a:off x="2449853" y="576828"/>
              <a:ext cx="2953565" cy="52322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800">
                  <a:solidFill>
                    <a:schemeClr val="lt1"/>
                  </a:solidFill>
                  <a:latin typeface="Times New Roman"/>
                  <a:ea typeface="Times New Roman"/>
                  <a:cs typeface="Times New Roman"/>
                  <a:sym typeface="Times New Roman"/>
                </a:rPr>
                <a:t> Groups and Teams</a:t>
              </a:r>
              <a:endParaRPr/>
            </a:p>
          </p:txBody>
        </p:sp>
        <p:sp>
          <p:nvSpPr>
            <p:cNvPr id="143" name="Google Shape;143;p4"/>
            <p:cNvSpPr/>
            <p:nvPr/>
          </p:nvSpPr>
          <p:spPr>
            <a:xfrm>
              <a:off x="130614" y="589896"/>
              <a:ext cx="2085827" cy="52322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800">
                  <a:solidFill>
                    <a:schemeClr val="lt1"/>
                  </a:solidFill>
                  <a:latin typeface="Times New Roman"/>
                  <a:ea typeface="Times New Roman"/>
                  <a:cs typeface="Times New Roman"/>
                  <a:sym typeface="Times New Roman"/>
                </a:rPr>
                <a:t>CHAPTER</a:t>
              </a:r>
              <a:r>
                <a:rPr lang="en-US" sz="2800">
                  <a:solidFill>
                    <a:schemeClr val="lt1"/>
                  </a:solidFill>
                  <a:latin typeface="Calibri"/>
                  <a:ea typeface="Calibri"/>
                  <a:cs typeface="Calibri"/>
                  <a:sym typeface="Calibri"/>
                </a:rPr>
                <a:t> 7</a:t>
              </a:r>
              <a:endParaRPr/>
            </a:p>
          </p:txBody>
        </p:sp>
      </p:gr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8" name="Shape 148"/>
        <p:cNvGrpSpPr/>
        <p:nvPr/>
      </p:nvGrpSpPr>
      <p:grpSpPr>
        <a:xfrm>
          <a:off x="0" y="0"/>
          <a:ext cx="0" cy="0"/>
          <a:chOff x="0" y="0"/>
          <a:chExt cx="0" cy="0"/>
        </a:xfrm>
      </p:grpSpPr>
      <p:pic>
        <p:nvPicPr>
          <p:cNvPr id="149" name="Google Shape;149;p5"/>
          <p:cNvPicPr preferRelativeResize="0"/>
          <p:nvPr/>
        </p:nvPicPr>
        <p:blipFill rotWithShape="1">
          <a:blip r:embed="rId3">
            <a:alphaModFix/>
          </a:blip>
          <a:srcRect b="0" l="0" r="0" t="0"/>
          <a:stretch/>
        </p:blipFill>
        <p:spPr>
          <a:xfrm>
            <a:off x="651740" y="5508979"/>
            <a:ext cx="1222425" cy="1096206"/>
          </a:xfrm>
          <a:prstGeom prst="rect">
            <a:avLst/>
          </a:prstGeom>
          <a:noFill/>
          <a:ln>
            <a:noFill/>
          </a:ln>
        </p:spPr>
      </p:pic>
      <p:pic>
        <p:nvPicPr>
          <p:cNvPr id="150" name="Google Shape;150;p5"/>
          <p:cNvPicPr preferRelativeResize="0"/>
          <p:nvPr/>
        </p:nvPicPr>
        <p:blipFill rotWithShape="1">
          <a:blip r:embed="rId4">
            <a:alphaModFix/>
          </a:blip>
          <a:srcRect b="0" l="0" r="0" t="0"/>
          <a:stretch/>
        </p:blipFill>
        <p:spPr>
          <a:xfrm>
            <a:off x="2289771" y="5954663"/>
            <a:ext cx="9902229" cy="204838"/>
          </a:xfrm>
          <a:prstGeom prst="rect">
            <a:avLst/>
          </a:prstGeom>
          <a:noFill/>
          <a:ln>
            <a:noFill/>
          </a:ln>
        </p:spPr>
      </p:pic>
      <p:pic>
        <p:nvPicPr>
          <p:cNvPr id="151" name="Google Shape;151;p5"/>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152" name="Google Shape;152;p5"/>
          <p:cNvPicPr preferRelativeResize="0"/>
          <p:nvPr/>
        </p:nvPicPr>
        <p:blipFill rotWithShape="1">
          <a:blip r:embed="rId5">
            <a:alphaModFix/>
          </a:blip>
          <a:srcRect b="0" l="0" r="0" t="0"/>
          <a:stretch/>
        </p:blipFill>
        <p:spPr>
          <a:xfrm>
            <a:off x="12072675" y="2204822"/>
            <a:ext cx="238650" cy="2709534"/>
          </a:xfrm>
          <a:prstGeom prst="rect">
            <a:avLst/>
          </a:prstGeom>
          <a:noFill/>
          <a:ln>
            <a:noFill/>
          </a:ln>
        </p:spPr>
      </p:pic>
      <p:pic>
        <p:nvPicPr>
          <p:cNvPr id="153" name="Google Shape;153;p5"/>
          <p:cNvPicPr preferRelativeResize="0"/>
          <p:nvPr/>
        </p:nvPicPr>
        <p:blipFill rotWithShape="1">
          <a:blip r:embed="rId6">
            <a:alphaModFix/>
          </a:blip>
          <a:srcRect b="0" l="0" r="0" t="0"/>
          <a:stretch/>
        </p:blipFill>
        <p:spPr>
          <a:xfrm>
            <a:off x="-17323" y="0"/>
            <a:ext cx="9533101" cy="1610200"/>
          </a:xfrm>
          <a:prstGeom prst="rect">
            <a:avLst/>
          </a:prstGeom>
          <a:noFill/>
          <a:ln>
            <a:noFill/>
          </a:ln>
        </p:spPr>
      </p:pic>
      <p:sp>
        <p:nvSpPr>
          <p:cNvPr id="154" name="Google Shape;154;p5"/>
          <p:cNvSpPr txBox="1"/>
          <p:nvPr/>
        </p:nvSpPr>
        <p:spPr>
          <a:xfrm>
            <a:off x="1874165" y="1410145"/>
            <a:ext cx="10198510" cy="40011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i="0" lang="en-US" sz="2000">
                <a:solidFill>
                  <a:srgbClr val="C1510A"/>
                </a:solidFill>
                <a:latin typeface="Helvetica Neue"/>
                <a:ea typeface="Helvetica Neue"/>
                <a:cs typeface="Helvetica Neue"/>
                <a:sym typeface="Helvetica Neue"/>
              </a:rPr>
              <a:t>Workgroups</a:t>
            </a:r>
            <a:endParaRPr/>
          </a:p>
        </p:txBody>
      </p:sp>
      <p:graphicFrame>
        <p:nvGraphicFramePr>
          <p:cNvPr id="155" name="Google Shape;155;p5"/>
          <p:cNvGraphicFramePr/>
          <p:nvPr/>
        </p:nvGraphicFramePr>
        <p:xfrm>
          <a:off x="1874167" y="1907229"/>
          <a:ext cx="3000000" cy="3000000"/>
        </p:xfrm>
        <a:graphic>
          <a:graphicData uri="http://schemas.openxmlformats.org/drawingml/2006/table">
            <a:tbl>
              <a:tblPr bandRow="1" firstRow="1">
                <a:noFill/>
                <a:tableStyleId>{F4C991AD-7138-4150-99D2-A69FC394543A}</a:tableStyleId>
              </a:tblPr>
              <a:tblGrid>
                <a:gridCol w="1964125"/>
                <a:gridCol w="7938100"/>
              </a:tblGrid>
              <a:tr h="370850">
                <a:tc>
                  <a:txBody>
                    <a:bodyPr/>
                    <a:lstStyle/>
                    <a:p>
                      <a:pPr indent="0" lvl="0" marL="0" marR="0" rtl="0" algn="just">
                        <a:lnSpc>
                          <a:spcPct val="100000"/>
                        </a:lnSpc>
                        <a:spcBef>
                          <a:spcPts val="0"/>
                        </a:spcBef>
                        <a:spcAft>
                          <a:spcPts val="0"/>
                        </a:spcAft>
                        <a:buClr>
                          <a:schemeClr val="dk1"/>
                        </a:buClr>
                        <a:buSzPts val="1800"/>
                        <a:buFont typeface="Calibri"/>
                        <a:buNone/>
                      </a:pPr>
                      <a:r>
                        <a:rPr b="0" lang="en-US" sz="1800" u="none" cap="none" strike="noStrike">
                          <a:solidFill>
                            <a:schemeClr val="dk1"/>
                          </a:solidFill>
                        </a:rPr>
                        <a:t> </a:t>
                      </a:r>
                      <a:r>
                        <a:rPr b="1" i="0" lang="en-US" sz="1800" u="none" cap="none" strike="noStrike">
                          <a:solidFill>
                            <a:schemeClr val="dk1"/>
                          </a:solidFill>
                          <a:latin typeface="Calibri"/>
                          <a:ea typeface="Calibri"/>
                          <a:cs typeface="Calibri"/>
                          <a:sym typeface="Calibri"/>
                        </a:rPr>
                        <a:t>Workgroups</a:t>
                      </a:r>
                      <a:endParaRPr/>
                    </a:p>
                    <a:p>
                      <a:pPr indent="0" lvl="0" marL="0" marR="0" rtl="0" algn="just">
                        <a:spcBef>
                          <a:spcPts val="0"/>
                        </a:spcBef>
                        <a:spcAft>
                          <a:spcPts val="0"/>
                        </a:spcAft>
                        <a:buNone/>
                      </a:pPr>
                      <a:r>
                        <a:t/>
                      </a:r>
                      <a:endParaRPr b="0" sz="1800" u="none" cap="none" strike="noStrike">
                        <a:solidFill>
                          <a:schemeClr val="dk1"/>
                        </a:solidFill>
                      </a:endParaRPr>
                    </a:p>
                  </a:txBody>
                  <a:tcPr marT="45725" marB="45725" marR="91450" marL="91450"/>
                </a:tc>
                <a:tc>
                  <a:txBody>
                    <a:bodyPr/>
                    <a:lstStyle/>
                    <a:p>
                      <a:pPr indent="-285750" lvl="0" marL="285750" marR="0" rtl="0" algn="just">
                        <a:spcBef>
                          <a:spcPts val="0"/>
                        </a:spcBef>
                        <a:spcAft>
                          <a:spcPts val="0"/>
                        </a:spcAft>
                        <a:buClr>
                          <a:schemeClr val="dk1"/>
                        </a:buClr>
                        <a:buSzPts val="1800"/>
                        <a:buFont typeface="Noto Sans Symbols"/>
                        <a:buChar char="▪"/>
                      </a:pPr>
                      <a:r>
                        <a:rPr b="1" lang="en-US" sz="1800" u="sng" cap="none" strike="noStrike">
                          <a:solidFill>
                            <a:schemeClr val="dk1"/>
                          </a:solidFill>
                        </a:rPr>
                        <a:t>Workgroups </a:t>
                      </a:r>
                      <a:r>
                        <a:rPr b="0" lang="en-US" sz="1800" u="none" cap="none" strike="noStrike">
                          <a:solidFill>
                            <a:schemeClr val="dk1"/>
                          </a:solidFill>
                        </a:rPr>
                        <a:t>are formal groups established by the organization to do its work</a:t>
                      </a:r>
                      <a:endParaRPr/>
                    </a:p>
                    <a:p>
                      <a:pPr indent="-171450" lvl="0" marL="285750" marR="0" rtl="0" algn="just">
                        <a:spcBef>
                          <a:spcPts val="0"/>
                        </a:spcBef>
                        <a:spcAft>
                          <a:spcPts val="0"/>
                        </a:spcAft>
                        <a:buClr>
                          <a:schemeClr val="dk1"/>
                        </a:buClr>
                        <a:buSzPts val="1800"/>
                        <a:buFont typeface="Noto Sans Symbols"/>
                        <a:buNone/>
                      </a:pPr>
                      <a:r>
                        <a:t/>
                      </a:r>
                      <a:endParaRPr b="0" sz="1800" u="none" cap="none" strike="noStrike">
                        <a:solidFill>
                          <a:schemeClr val="dk1"/>
                        </a:solidFill>
                      </a:endParaRPr>
                    </a:p>
                    <a:p>
                      <a:pPr indent="-285750" lvl="0" marL="285750" marR="0" rtl="0" algn="just">
                        <a:spcBef>
                          <a:spcPts val="0"/>
                        </a:spcBef>
                        <a:spcAft>
                          <a:spcPts val="0"/>
                        </a:spcAft>
                        <a:buClr>
                          <a:schemeClr val="dk1"/>
                        </a:buClr>
                        <a:buSzPts val="1800"/>
                        <a:buFont typeface="Noto Sans Symbols"/>
                        <a:buChar char="▪"/>
                      </a:pPr>
                      <a:r>
                        <a:rPr b="0" lang="en-US" sz="1800" u="none" cap="none" strike="noStrike">
                          <a:solidFill>
                            <a:schemeClr val="dk1"/>
                          </a:solidFill>
                        </a:rPr>
                        <a:t> Workgroups include </a:t>
                      </a:r>
                      <a:r>
                        <a:rPr b="1" lang="en-US" sz="1800" u="none" cap="none" strike="noStrike">
                          <a:solidFill>
                            <a:schemeClr val="dk1"/>
                          </a:solidFill>
                        </a:rPr>
                        <a:t>command (or functional) </a:t>
                      </a:r>
                      <a:r>
                        <a:rPr b="0" lang="en-US" sz="1800" u="none" cap="none" strike="noStrike">
                          <a:solidFill>
                            <a:schemeClr val="dk1"/>
                          </a:solidFill>
                        </a:rPr>
                        <a:t>groups and </a:t>
                      </a:r>
                      <a:r>
                        <a:rPr b="1" lang="en-US" sz="1800" u="none" cap="none" strike="noStrike">
                          <a:solidFill>
                            <a:schemeClr val="dk1"/>
                          </a:solidFill>
                        </a:rPr>
                        <a:t>affinity groups </a:t>
                      </a:r>
                      <a:r>
                        <a:rPr b="0" lang="en-US" sz="1800" u="none" cap="none" strike="noStrike">
                          <a:solidFill>
                            <a:schemeClr val="dk1"/>
                          </a:solidFill>
                        </a:rPr>
                        <a:t>(as well as teams). </a:t>
                      </a:r>
                      <a:endParaRPr/>
                    </a:p>
                    <a:p>
                      <a:pPr indent="-171450" lvl="0" marL="285750" marR="0" rtl="0" algn="just">
                        <a:spcBef>
                          <a:spcPts val="0"/>
                        </a:spcBef>
                        <a:spcAft>
                          <a:spcPts val="0"/>
                        </a:spcAft>
                        <a:buClr>
                          <a:schemeClr val="dk1"/>
                        </a:buClr>
                        <a:buSzPts val="1800"/>
                        <a:buFont typeface="Noto Sans Symbols"/>
                        <a:buNone/>
                      </a:pPr>
                      <a:r>
                        <a:t/>
                      </a:r>
                      <a:endParaRPr b="0" sz="1800" u="none" cap="none" strike="noStrike">
                        <a:solidFill>
                          <a:schemeClr val="dk1"/>
                        </a:solidFill>
                      </a:endParaRPr>
                    </a:p>
                    <a:p>
                      <a:pPr indent="-342900" lvl="0" marL="342900" marR="0" rtl="0" algn="just">
                        <a:spcBef>
                          <a:spcPts val="0"/>
                        </a:spcBef>
                        <a:spcAft>
                          <a:spcPts val="0"/>
                        </a:spcAft>
                        <a:buClr>
                          <a:schemeClr val="dk1"/>
                        </a:buClr>
                        <a:buSzPts val="1800"/>
                        <a:buFont typeface="Calibri"/>
                        <a:buAutoNum type="arabicPeriod"/>
                      </a:pPr>
                      <a:r>
                        <a:rPr b="1" lang="en-US" sz="1800" u="sng" cap="none" strike="noStrike">
                          <a:solidFill>
                            <a:schemeClr val="dk1"/>
                          </a:solidFill>
                        </a:rPr>
                        <a:t>A command group </a:t>
                      </a:r>
                      <a:r>
                        <a:rPr b="0" lang="en-US" sz="1800" u="none" cap="none" strike="noStrike">
                          <a:solidFill>
                            <a:schemeClr val="dk1"/>
                          </a:solidFill>
                        </a:rPr>
                        <a:t>is relatively permanent and is characterized by functional reporting relationships such as having both a group manager and those who report to the manager.</a:t>
                      </a:r>
                      <a:endParaRPr/>
                    </a:p>
                    <a:p>
                      <a:pPr indent="-228600" lvl="0" marL="342900" marR="0" rtl="0" algn="just">
                        <a:spcBef>
                          <a:spcPts val="0"/>
                        </a:spcBef>
                        <a:spcAft>
                          <a:spcPts val="0"/>
                        </a:spcAft>
                        <a:buClr>
                          <a:schemeClr val="dk1"/>
                        </a:buClr>
                        <a:buSzPts val="1800"/>
                        <a:buFont typeface="Calibri"/>
                        <a:buNone/>
                      </a:pPr>
                      <a:r>
                        <a:t/>
                      </a:r>
                      <a:endParaRPr b="0" sz="1800" u="none" cap="none" strike="noStrike">
                        <a:solidFill>
                          <a:schemeClr val="dk1"/>
                        </a:solidFill>
                      </a:endParaRPr>
                    </a:p>
                    <a:p>
                      <a:pPr indent="-342900" lvl="0" marL="342900" marR="0" rtl="0" algn="just">
                        <a:spcBef>
                          <a:spcPts val="0"/>
                        </a:spcBef>
                        <a:spcAft>
                          <a:spcPts val="0"/>
                        </a:spcAft>
                        <a:buClr>
                          <a:schemeClr val="dk1"/>
                        </a:buClr>
                        <a:buSzPts val="1800"/>
                        <a:buFont typeface="Calibri"/>
                        <a:buAutoNum type="arabicPeriod"/>
                      </a:pPr>
                      <a:r>
                        <a:rPr b="1" lang="en-US" sz="1800" u="sng" cap="none" strike="noStrike">
                          <a:solidFill>
                            <a:schemeClr val="dk1"/>
                          </a:solidFill>
                          <a:latin typeface="Calibri"/>
                          <a:ea typeface="Calibri"/>
                          <a:cs typeface="Calibri"/>
                          <a:sym typeface="Calibri"/>
                        </a:rPr>
                        <a:t> Affinity groups </a:t>
                      </a:r>
                      <a:r>
                        <a:rPr b="0" lang="en-US" sz="1800" u="none" cap="none" strike="noStrike">
                          <a:solidFill>
                            <a:schemeClr val="dk1"/>
                          </a:solidFill>
                        </a:rPr>
                        <a:t>are relatively permanent collections of employees from the same level in the organization who meet on a regular basis to share information, capture emerging opportunities, and solve problems</a:t>
                      </a:r>
                      <a:endParaRPr/>
                    </a:p>
                  </a:txBody>
                  <a:tcPr marT="45725" marB="45725" marR="91450" marL="91450"/>
                </a:tc>
              </a:tr>
            </a:tbl>
          </a:graphicData>
        </a:graphic>
      </p:graphicFrame>
      <p:grpSp>
        <p:nvGrpSpPr>
          <p:cNvPr id="156" name="Google Shape;156;p5"/>
          <p:cNvGrpSpPr/>
          <p:nvPr/>
        </p:nvGrpSpPr>
        <p:grpSpPr>
          <a:xfrm>
            <a:off x="130614" y="576828"/>
            <a:ext cx="5272804" cy="536288"/>
            <a:chOff x="130614" y="576828"/>
            <a:chExt cx="5272804" cy="536288"/>
          </a:xfrm>
        </p:grpSpPr>
        <p:sp>
          <p:nvSpPr>
            <p:cNvPr id="157" name="Google Shape;157;p5"/>
            <p:cNvSpPr txBox="1"/>
            <p:nvPr/>
          </p:nvSpPr>
          <p:spPr>
            <a:xfrm>
              <a:off x="2449853" y="576828"/>
              <a:ext cx="2953565" cy="52322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800">
                  <a:solidFill>
                    <a:schemeClr val="lt1"/>
                  </a:solidFill>
                  <a:latin typeface="Times New Roman"/>
                  <a:ea typeface="Times New Roman"/>
                  <a:cs typeface="Times New Roman"/>
                  <a:sym typeface="Times New Roman"/>
                </a:rPr>
                <a:t> Groups and Teams</a:t>
              </a:r>
              <a:endParaRPr/>
            </a:p>
          </p:txBody>
        </p:sp>
        <p:sp>
          <p:nvSpPr>
            <p:cNvPr id="158" name="Google Shape;158;p5"/>
            <p:cNvSpPr/>
            <p:nvPr/>
          </p:nvSpPr>
          <p:spPr>
            <a:xfrm>
              <a:off x="130614" y="589896"/>
              <a:ext cx="2085827" cy="52322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800">
                  <a:solidFill>
                    <a:schemeClr val="lt1"/>
                  </a:solidFill>
                  <a:latin typeface="Times New Roman"/>
                  <a:ea typeface="Times New Roman"/>
                  <a:cs typeface="Times New Roman"/>
                  <a:sym typeface="Times New Roman"/>
                </a:rPr>
                <a:t>CHAPTER</a:t>
              </a:r>
              <a:r>
                <a:rPr lang="en-US" sz="2800">
                  <a:solidFill>
                    <a:schemeClr val="lt1"/>
                  </a:solidFill>
                  <a:latin typeface="Calibri"/>
                  <a:ea typeface="Calibri"/>
                  <a:cs typeface="Calibri"/>
                  <a:sym typeface="Calibri"/>
                </a:rPr>
                <a:t> 7</a:t>
              </a:r>
              <a:endParaRPr/>
            </a:p>
          </p:txBody>
        </p:sp>
      </p:gr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3" name="Shape 163"/>
        <p:cNvGrpSpPr/>
        <p:nvPr/>
      </p:nvGrpSpPr>
      <p:grpSpPr>
        <a:xfrm>
          <a:off x="0" y="0"/>
          <a:ext cx="0" cy="0"/>
          <a:chOff x="0" y="0"/>
          <a:chExt cx="0" cy="0"/>
        </a:xfrm>
      </p:grpSpPr>
      <p:pic>
        <p:nvPicPr>
          <p:cNvPr id="164" name="Google Shape;164;p6"/>
          <p:cNvPicPr preferRelativeResize="0"/>
          <p:nvPr/>
        </p:nvPicPr>
        <p:blipFill rotWithShape="1">
          <a:blip r:embed="rId3">
            <a:alphaModFix/>
          </a:blip>
          <a:srcRect b="0" l="0" r="0" t="0"/>
          <a:stretch/>
        </p:blipFill>
        <p:spPr>
          <a:xfrm>
            <a:off x="651740" y="5508979"/>
            <a:ext cx="1222425" cy="1096206"/>
          </a:xfrm>
          <a:prstGeom prst="rect">
            <a:avLst/>
          </a:prstGeom>
          <a:noFill/>
          <a:ln>
            <a:noFill/>
          </a:ln>
        </p:spPr>
      </p:pic>
      <p:pic>
        <p:nvPicPr>
          <p:cNvPr id="165" name="Google Shape;165;p6"/>
          <p:cNvPicPr preferRelativeResize="0"/>
          <p:nvPr/>
        </p:nvPicPr>
        <p:blipFill rotWithShape="1">
          <a:blip r:embed="rId4">
            <a:alphaModFix/>
          </a:blip>
          <a:srcRect b="0" l="0" r="0" t="0"/>
          <a:stretch/>
        </p:blipFill>
        <p:spPr>
          <a:xfrm>
            <a:off x="2289771" y="5954663"/>
            <a:ext cx="9902229" cy="204838"/>
          </a:xfrm>
          <a:prstGeom prst="rect">
            <a:avLst/>
          </a:prstGeom>
          <a:noFill/>
          <a:ln>
            <a:noFill/>
          </a:ln>
        </p:spPr>
      </p:pic>
      <p:pic>
        <p:nvPicPr>
          <p:cNvPr id="166" name="Google Shape;166;p6"/>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167" name="Google Shape;167;p6"/>
          <p:cNvPicPr preferRelativeResize="0"/>
          <p:nvPr/>
        </p:nvPicPr>
        <p:blipFill rotWithShape="1">
          <a:blip r:embed="rId5">
            <a:alphaModFix/>
          </a:blip>
          <a:srcRect b="0" l="0" r="0" t="0"/>
          <a:stretch/>
        </p:blipFill>
        <p:spPr>
          <a:xfrm>
            <a:off x="12072675" y="2204822"/>
            <a:ext cx="238650" cy="2709534"/>
          </a:xfrm>
          <a:prstGeom prst="rect">
            <a:avLst/>
          </a:prstGeom>
          <a:noFill/>
          <a:ln>
            <a:noFill/>
          </a:ln>
        </p:spPr>
      </p:pic>
      <p:pic>
        <p:nvPicPr>
          <p:cNvPr id="168" name="Google Shape;168;p6"/>
          <p:cNvPicPr preferRelativeResize="0"/>
          <p:nvPr/>
        </p:nvPicPr>
        <p:blipFill rotWithShape="1">
          <a:blip r:embed="rId6">
            <a:alphaModFix/>
          </a:blip>
          <a:srcRect b="0" l="0" r="0" t="0"/>
          <a:stretch/>
        </p:blipFill>
        <p:spPr>
          <a:xfrm>
            <a:off x="-17323" y="0"/>
            <a:ext cx="9533101" cy="1610200"/>
          </a:xfrm>
          <a:prstGeom prst="rect">
            <a:avLst/>
          </a:prstGeom>
          <a:noFill/>
          <a:ln>
            <a:noFill/>
          </a:ln>
        </p:spPr>
      </p:pic>
      <p:sp>
        <p:nvSpPr>
          <p:cNvPr id="169" name="Google Shape;169;p6"/>
          <p:cNvSpPr txBox="1"/>
          <p:nvPr/>
        </p:nvSpPr>
        <p:spPr>
          <a:xfrm>
            <a:off x="1874165" y="1410145"/>
            <a:ext cx="10198510" cy="40011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i="0" lang="en-US" sz="2000">
                <a:solidFill>
                  <a:srgbClr val="C1510A"/>
                </a:solidFill>
                <a:latin typeface="Helvetica Neue"/>
                <a:ea typeface="Helvetica Neue"/>
                <a:cs typeface="Helvetica Neue"/>
                <a:sym typeface="Helvetica Neue"/>
              </a:rPr>
              <a:t>Workgroups</a:t>
            </a:r>
            <a:endParaRPr/>
          </a:p>
        </p:txBody>
      </p:sp>
      <p:graphicFrame>
        <p:nvGraphicFramePr>
          <p:cNvPr id="170" name="Google Shape;170;p6"/>
          <p:cNvGraphicFramePr/>
          <p:nvPr/>
        </p:nvGraphicFramePr>
        <p:xfrm>
          <a:off x="1874167" y="1907229"/>
          <a:ext cx="3000000" cy="3000000"/>
        </p:xfrm>
        <a:graphic>
          <a:graphicData uri="http://schemas.openxmlformats.org/drawingml/2006/table">
            <a:tbl>
              <a:tblPr bandRow="1" firstRow="1">
                <a:noFill/>
                <a:tableStyleId>{F4C991AD-7138-4150-99D2-A69FC394543A}</a:tableStyleId>
              </a:tblPr>
              <a:tblGrid>
                <a:gridCol w="1964125"/>
                <a:gridCol w="7938100"/>
              </a:tblGrid>
              <a:tr h="370850">
                <a:tc>
                  <a:txBody>
                    <a:bodyPr/>
                    <a:lstStyle/>
                    <a:p>
                      <a:pPr indent="0" lvl="0" marL="0" marR="0" rtl="0" algn="just">
                        <a:lnSpc>
                          <a:spcPct val="100000"/>
                        </a:lnSpc>
                        <a:spcBef>
                          <a:spcPts val="0"/>
                        </a:spcBef>
                        <a:spcAft>
                          <a:spcPts val="0"/>
                        </a:spcAft>
                        <a:buClr>
                          <a:schemeClr val="dk1"/>
                        </a:buClr>
                        <a:buSzPts val="1800"/>
                        <a:buFont typeface="Calibri"/>
                        <a:buNone/>
                      </a:pPr>
                      <a:r>
                        <a:rPr b="0" lang="en-US" sz="1800" u="none" cap="none" strike="noStrike">
                          <a:solidFill>
                            <a:schemeClr val="dk1"/>
                          </a:solidFill>
                        </a:rPr>
                        <a:t> </a:t>
                      </a:r>
                      <a:r>
                        <a:rPr b="1" i="0" lang="en-US" sz="1800" u="none" cap="none" strike="noStrike">
                          <a:solidFill>
                            <a:schemeClr val="dk1"/>
                          </a:solidFill>
                          <a:latin typeface="Calibri"/>
                          <a:ea typeface="Calibri"/>
                          <a:cs typeface="Calibri"/>
                          <a:sym typeface="Calibri"/>
                        </a:rPr>
                        <a:t>Workgroups- </a:t>
                      </a:r>
                      <a:endParaRPr/>
                    </a:p>
                    <a:p>
                      <a:pPr indent="0" lvl="0" marL="0" marR="0" rtl="0" algn="just">
                        <a:lnSpc>
                          <a:spcPct val="100000"/>
                        </a:lnSpc>
                        <a:spcBef>
                          <a:spcPts val="0"/>
                        </a:spcBef>
                        <a:spcAft>
                          <a:spcPts val="0"/>
                        </a:spcAft>
                        <a:buClr>
                          <a:schemeClr val="dk1"/>
                        </a:buClr>
                        <a:buSzPts val="1800"/>
                        <a:buFont typeface="Calibri"/>
                        <a:buNone/>
                      </a:pPr>
                      <a:r>
                        <a:rPr b="1" i="0" lang="en-US" sz="1800" u="none" cap="none" strike="noStrike">
                          <a:solidFill>
                            <a:schemeClr val="dk1"/>
                          </a:solidFill>
                          <a:latin typeface="Calibri"/>
                          <a:ea typeface="Calibri"/>
                          <a:cs typeface="Calibri"/>
                          <a:sym typeface="Calibri"/>
                        </a:rPr>
                        <a:t>command groups</a:t>
                      </a:r>
                      <a:endParaRPr/>
                    </a:p>
                    <a:p>
                      <a:pPr indent="0" lvl="0" marL="0" marR="0" rtl="0" algn="just">
                        <a:spcBef>
                          <a:spcPts val="0"/>
                        </a:spcBef>
                        <a:spcAft>
                          <a:spcPts val="0"/>
                        </a:spcAft>
                        <a:buNone/>
                      </a:pPr>
                      <a:r>
                        <a:t/>
                      </a:r>
                      <a:endParaRPr b="0" sz="1800" u="none" cap="none" strike="noStrike">
                        <a:solidFill>
                          <a:schemeClr val="dk1"/>
                        </a:solidFill>
                      </a:endParaRPr>
                    </a:p>
                  </a:txBody>
                  <a:tcPr marT="45725" marB="45725" marR="91450" marL="91450"/>
                </a:tc>
                <a:tc>
                  <a:txBody>
                    <a:bodyPr/>
                    <a:lstStyle/>
                    <a:p>
                      <a:pPr indent="-285750" lvl="0" marL="285750" marR="0" rtl="0" algn="just">
                        <a:spcBef>
                          <a:spcPts val="0"/>
                        </a:spcBef>
                        <a:spcAft>
                          <a:spcPts val="0"/>
                        </a:spcAft>
                        <a:buClr>
                          <a:schemeClr val="dk1"/>
                        </a:buClr>
                        <a:buSzPts val="1800"/>
                        <a:buFont typeface="Noto Sans Symbols"/>
                        <a:buChar char="▪"/>
                      </a:pPr>
                      <a:r>
                        <a:rPr b="0" lang="en-US" sz="1800" u="none" cap="none" strike="noStrike">
                          <a:solidFill>
                            <a:schemeClr val="dk1"/>
                          </a:solidFill>
                        </a:rPr>
                        <a:t>In business organizations, most employees work in command groups, as typically specified on an official organization chart.</a:t>
                      </a:r>
                      <a:endParaRPr/>
                    </a:p>
                    <a:p>
                      <a:pPr indent="-171450" lvl="0" marL="285750" marR="0" rtl="0" algn="just">
                        <a:spcBef>
                          <a:spcPts val="0"/>
                        </a:spcBef>
                        <a:spcAft>
                          <a:spcPts val="0"/>
                        </a:spcAft>
                        <a:buClr>
                          <a:schemeClr val="dk1"/>
                        </a:buClr>
                        <a:buSzPts val="1800"/>
                        <a:buFont typeface="Noto Sans Symbols"/>
                        <a:buNone/>
                      </a:pPr>
                      <a:r>
                        <a:t/>
                      </a:r>
                      <a:endParaRPr b="0" sz="1800" u="none" cap="none" strike="noStrike">
                        <a:solidFill>
                          <a:schemeClr val="dk1"/>
                        </a:solidFill>
                      </a:endParaRPr>
                    </a:p>
                    <a:p>
                      <a:pPr indent="-285750" lvl="0" marL="285750" marR="0" rtl="0" algn="just">
                        <a:spcBef>
                          <a:spcPts val="0"/>
                        </a:spcBef>
                        <a:spcAft>
                          <a:spcPts val="0"/>
                        </a:spcAft>
                        <a:buClr>
                          <a:schemeClr val="dk1"/>
                        </a:buClr>
                        <a:buSzPts val="1800"/>
                        <a:buFont typeface="Noto Sans Symbols"/>
                        <a:buChar char="▪"/>
                      </a:pPr>
                      <a:r>
                        <a:rPr b="0" lang="en-US" sz="1800" u="none" cap="none" strike="noStrike">
                          <a:solidFill>
                            <a:schemeClr val="dk1"/>
                          </a:solidFill>
                        </a:rPr>
                        <a:t> The size, shape, and organization of a company’s command group can vary considerably. Typical command groups in organizations include the quality-assurance department, the customer service department, the cost-accounting department, and the human resource department.</a:t>
                      </a:r>
                      <a:endParaRPr/>
                    </a:p>
                    <a:p>
                      <a:pPr indent="-171450" lvl="0" marL="285750" marR="0" rtl="0" algn="just">
                        <a:spcBef>
                          <a:spcPts val="0"/>
                        </a:spcBef>
                        <a:spcAft>
                          <a:spcPts val="0"/>
                        </a:spcAft>
                        <a:buClr>
                          <a:schemeClr val="dk1"/>
                        </a:buClr>
                        <a:buSzPts val="1800"/>
                        <a:buFont typeface="Noto Sans Symbols"/>
                        <a:buNone/>
                      </a:pPr>
                      <a:r>
                        <a:t/>
                      </a:r>
                      <a:endParaRPr b="0" sz="1800" u="none" cap="none" strike="noStrike">
                        <a:solidFill>
                          <a:schemeClr val="dk1"/>
                        </a:solidFill>
                      </a:endParaRPr>
                    </a:p>
                    <a:p>
                      <a:pPr indent="-285750" lvl="0" marL="285750" marR="0" rtl="0" algn="just">
                        <a:spcBef>
                          <a:spcPts val="0"/>
                        </a:spcBef>
                        <a:spcAft>
                          <a:spcPts val="0"/>
                        </a:spcAft>
                        <a:buClr>
                          <a:schemeClr val="dk1"/>
                        </a:buClr>
                        <a:buSzPts val="1800"/>
                        <a:buFont typeface="Noto Sans Symbols"/>
                        <a:buChar char="▪"/>
                      </a:pPr>
                      <a:r>
                        <a:rPr b="0" lang="en-US" sz="1800" u="none" cap="none" strike="noStrike">
                          <a:solidFill>
                            <a:schemeClr val="dk1"/>
                          </a:solidFill>
                        </a:rPr>
                        <a:t> Other types of command groups include work teams organized as in the Japanese style of management, in which subsections of manufacturing and assembly processes are each assigned to a team of workers.</a:t>
                      </a:r>
                      <a:endParaRPr/>
                    </a:p>
                    <a:p>
                      <a:pPr indent="-171450" lvl="0" marL="285750" marR="0" rtl="0" algn="just">
                        <a:spcBef>
                          <a:spcPts val="0"/>
                        </a:spcBef>
                        <a:spcAft>
                          <a:spcPts val="0"/>
                        </a:spcAft>
                        <a:buClr>
                          <a:schemeClr val="dk1"/>
                        </a:buClr>
                        <a:buSzPts val="1800"/>
                        <a:buFont typeface="Noto Sans Symbols"/>
                        <a:buNone/>
                      </a:pPr>
                      <a:r>
                        <a:t/>
                      </a:r>
                      <a:endParaRPr b="0" sz="1800" u="none" cap="none" strike="noStrike">
                        <a:solidFill>
                          <a:schemeClr val="dk1"/>
                        </a:solidFill>
                      </a:endParaRPr>
                    </a:p>
                    <a:p>
                      <a:pPr indent="-285750" lvl="0" marL="285750" marR="0" rtl="0" algn="just">
                        <a:spcBef>
                          <a:spcPts val="0"/>
                        </a:spcBef>
                        <a:spcAft>
                          <a:spcPts val="0"/>
                        </a:spcAft>
                        <a:buClr>
                          <a:schemeClr val="dk1"/>
                        </a:buClr>
                        <a:buSzPts val="1800"/>
                        <a:buFont typeface="Noto Sans Symbols"/>
                        <a:buChar char="▪"/>
                      </a:pPr>
                      <a:r>
                        <a:rPr b="0" lang="en-US" sz="1800" u="none" cap="none" strike="noStrike">
                          <a:solidFill>
                            <a:schemeClr val="dk1"/>
                          </a:solidFill>
                        </a:rPr>
                        <a:t> The team members decide among themselves who will perform each task.</a:t>
                      </a:r>
                      <a:endParaRPr/>
                    </a:p>
                  </a:txBody>
                  <a:tcPr marT="45725" marB="45725" marR="91450" marL="91450"/>
                </a:tc>
              </a:tr>
            </a:tbl>
          </a:graphicData>
        </a:graphic>
      </p:graphicFrame>
      <p:grpSp>
        <p:nvGrpSpPr>
          <p:cNvPr id="171" name="Google Shape;171;p6"/>
          <p:cNvGrpSpPr/>
          <p:nvPr/>
        </p:nvGrpSpPr>
        <p:grpSpPr>
          <a:xfrm>
            <a:off x="130614" y="576828"/>
            <a:ext cx="5272804" cy="536288"/>
            <a:chOff x="130614" y="576828"/>
            <a:chExt cx="5272804" cy="536288"/>
          </a:xfrm>
        </p:grpSpPr>
        <p:sp>
          <p:nvSpPr>
            <p:cNvPr id="172" name="Google Shape;172;p6"/>
            <p:cNvSpPr txBox="1"/>
            <p:nvPr/>
          </p:nvSpPr>
          <p:spPr>
            <a:xfrm>
              <a:off x="2449853" y="576828"/>
              <a:ext cx="2953565" cy="52322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800">
                  <a:solidFill>
                    <a:schemeClr val="lt1"/>
                  </a:solidFill>
                  <a:latin typeface="Times New Roman"/>
                  <a:ea typeface="Times New Roman"/>
                  <a:cs typeface="Times New Roman"/>
                  <a:sym typeface="Times New Roman"/>
                </a:rPr>
                <a:t> Groups and Teams</a:t>
              </a:r>
              <a:endParaRPr/>
            </a:p>
          </p:txBody>
        </p:sp>
        <p:sp>
          <p:nvSpPr>
            <p:cNvPr id="173" name="Google Shape;173;p6"/>
            <p:cNvSpPr/>
            <p:nvPr/>
          </p:nvSpPr>
          <p:spPr>
            <a:xfrm>
              <a:off x="130614" y="589896"/>
              <a:ext cx="2085827" cy="52322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800">
                  <a:solidFill>
                    <a:schemeClr val="lt1"/>
                  </a:solidFill>
                  <a:latin typeface="Times New Roman"/>
                  <a:ea typeface="Times New Roman"/>
                  <a:cs typeface="Times New Roman"/>
                  <a:sym typeface="Times New Roman"/>
                </a:rPr>
                <a:t>CHAPTER</a:t>
              </a:r>
              <a:r>
                <a:rPr lang="en-US" sz="2800">
                  <a:solidFill>
                    <a:schemeClr val="lt1"/>
                  </a:solidFill>
                  <a:latin typeface="Calibri"/>
                  <a:ea typeface="Calibri"/>
                  <a:cs typeface="Calibri"/>
                  <a:sym typeface="Calibri"/>
                </a:rPr>
                <a:t> 7</a:t>
              </a:r>
              <a:endParaRPr/>
            </a:p>
          </p:txBody>
        </p:sp>
      </p:gr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8" name="Shape 178"/>
        <p:cNvGrpSpPr/>
        <p:nvPr/>
      </p:nvGrpSpPr>
      <p:grpSpPr>
        <a:xfrm>
          <a:off x="0" y="0"/>
          <a:ext cx="0" cy="0"/>
          <a:chOff x="0" y="0"/>
          <a:chExt cx="0" cy="0"/>
        </a:xfrm>
      </p:grpSpPr>
      <p:pic>
        <p:nvPicPr>
          <p:cNvPr id="179" name="Google Shape;179;p7"/>
          <p:cNvPicPr preferRelativeResize="0"/>
          <p:nvPr/>
        </p:nvPicPr>
        <p:blipFill rotWithShape="1">
          <a:blip r:embed="rId3">
            <a:alphaModFix/>
          </a:blip>
          <a:srcRect b="0" l="0" r="0" t="0"/>
          <a:stretch/>
        </p:blipFill>
        <p:spPr>
          <a:xfrm>
            <a:off x="651740" y="5508979"/>
            <a:ext cx="1222425" cy="1096206"/>
          </a:xfrm>
          <a:prstGeom prst="rect">
            <a:avLst/>
          </a:prstGeom>
          <a:noFill/>
          <a:ln>
            <a:noFill/>
          </a:ln>
        </p:spPr>
      </p:pic>
      <p:pic>
        <p:nvPicPr>
          <p:cNvPr id="180" name="Google Shape;180;p7"/>
          <p:cNvPicPr preferRelativeResize="0"/>
          <p:nvPr/>
        </p:nvPicPr>
        <p:blipFill rotWithShape="1">
          <a:blip r:embed="rId4">
            <a:alphaModFix/>
          </a:blip>
          <a:srcRect b="0" l="0" r="0" t="0"/>
          <a:stretch/>
        </p:blipFill>
        <p:spPr>
          <a:xfrm>
            <a:off x="2289771" y="5954663"/>
            <a:ext cx="9902229" cy="204838"/>
          </a:xfrm>
          <a:prstGeom prst="rect">
            <a:avLst/>
          </a:prstGeom>
          <a:noFill/>
          <a:ln>
            <a:noFill/>
          </a:ln>
        </p:spPr>
      </p:pic>
      <p:pic>
        <p:nvPicPr>
          <p:cNvPr id="181" name="Google Shape;181;p7"/>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182" name="Google Shape;182;p7"/>
          <p:cNvPicPr preferRelativeResize="0"/>
          <p:nvPr/>
        </p:nvPicPr>
        <p:blipFill rotWithShape="1">
          <a:blip r:embed="rId5">
            <a:alphaModFix/>
          </a:blip>
          <a:srcRect b="0" l="0" r="0" t="0"/>
          <a:stretch/>
        </p:blipFill>
        <p:spPr>
          <a:xfrm>
            <a:off x="12072675" y="2204822"/>
            <a:ext cx="238650" cy="2709534"/>
          </a:xfrm>
          <a:prstGeom prst="rect">
            <a:avLst/>
          </a:prstGeom>
          <a:noFill/>
          <a:ln>
            <a:noFill/>
          </a:ln>
        </p:spPr>
      </p:pic>
      <p:pic>
        <p:nvPicPr>
          <p:cNvPr id="183" name="Google Shape;183;p7"/>
          <p:cNvPicPr preferRelativeResize="0"/>
          <p:nvPr/>
        </p:nvPicPr>
        <p:blipFill rotWithShape="1">
          <a:blip r:embed="rId6">
            <a:alphaModFix/>
          </a:blip>
          <a:srcRect b="0" l="0" r="0" t="0"/>
          <a:stretch/>
        </p:blipFill>
        <p:spPr>
          <a:xfrm>
            <a:off x="-17323" y="0"/>
            <a:ext cx="9533101" cy="1610200"/>
          </a:xfrm>
          <a:prstGeom prst="rect">
            <a:avLst/>
          </a:prstGeom>
          <a:noFill/>
          <a:ln>
            <a:noFill/>
          </a:ln>
        </p:spPr>
      </p:pic>
      <p:sp>
        <p:nvSpPr>
          <p:cNvPr id="184" name="Google Shape;184;p7"/>
          <p:cNvSpPr txBox="1"/>
          <p:nvPr/>
        </p:nvSpPr>
        <p:spPr>
          <a:xfrm>
            <a:off x="1874165" y="1410145"/>
            <a:ext cx="10198510" cy="40011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i="0" lang="en-US" sz="2000">
                <a:solidFill>
                  <a:srgbClr val="C1510A"/>
                </a:solidFill>
                <a:latin typeface="Helvetica Neue"/>
                <a:ea typeface="Helvetica Neue"/>
                <a:cs typeface="Helvetica Neue"/>
                <a:sym typeface="Helvetica Neue"/>
              </a:rPr>
              <a:t>Teams</a:t>
            </a:r>
            <a:endParaRPr/>
          </a:p>
        </p:txBody>
      </p:sp>
      <p:grpSp>
        <p:nvGrpSpPr>
          <p:cNvPr id="185" name="Google Shape;185;p7"/>
          <p:cNvGrpSpPr/>
          <p:nvPr/>
        </p:nvGrpSpPr>
        <p:grpSpPr>
          <a:xfrm>
            <a:off x="1874165" y="1397078"/>
            <a:ext cx="9990707" cy="4557586"/>
            <a:chOff x="1874165" y="1982756"/>
            <a:chExt cx="9990707" cy="3971907"/>
          </a:xfrm>
        </p:grpSpPr>
        <p:pic>
          <p:nvPicPr>
            <p:cNvPr id="186" name="Google Shape;186;p7"/>
            <p:cNvPicPr preferRelativeResize="0"/>
            <p:nvPr/>
          </p:nvPicPr>
          <p:blipFill rotWithShape="1">
            <a:blip r:embed="rId7">
              <a:alphaModFix/>
            </a:blip>
            <a:srcRect b="0" l="0" r="0" t="0"/>
            <a:stretch/>
          </p:blipFill>
          <p:spPr>
            <a:xfrm>
              <a:off x="6321322" y="1982756"/>
              <a:ext cx="5543550" cy="3971907"/>
            </a:xfrm>
            <a:prstGeom prst="rect">
              <a:avLst/>
            </a:prstGeom>
            <a:noFill/>
            <a:ln>
              <a:noFill/>
            </a:ln>
          </p:spPr>
        </p:pic>
        <p:sp>
          <p:nvSpPr>
            <p:cNvPr id="187" name="Google Shape;187;p7"/>
            <p:cNvSpPr txBox="1"/>
            <p:nvPr/>
          </p:nvSpPr>
          <p:spPr>
            <a:xfrm>
              <a:off x="1874165" y="2739422"/>
              <a:ext cx="4447157" cy="3139321"/>
            </a:xfrm>
            <a:prstGeom prst="rect">
              <a:avLst/>
            </a:prstGeom>
            <a:solidFill>
              <a:srgbClr val="FF9518"/>
            </a:solidFill>
            <a:ln>
              <a:noFill/>
            </a:ln>
          </p:spPr>
          <p:txBody>
            <a:bodyPr anchorCtr="0" anchor="t" bIns="45700" lIns="91425" spcFirstLastPara="1" rIns="91425" wrap="square" tIns="45700">
              <a:spAutoFit/>
            </a:bodyPr>
            <a:lstStyle/>
            <a:p>
              <a:pPr indent="0" lvl="0" marL="0" marR="0" rtl="0" algn="just">
                <a:spcBef>
                  <a:spcPts val="0"/>
                </a:spcBef>
                <a:spcAft>
                  <a:spcPts val="0"/>
                </a:spcAft>
                <a:buNone/>
              </a:pPr>
              <a:r>
                <a:rPr i="1" lang="en-US" sz="1800">
                  <a:solidFill>
                    <a:schemeClr val="dk1"/>
                  </a:solidFill>
                  <a:latin typeface="Calibri"/>
                  <a:ea typeface="Calibri"/>
                  <a:cs typeface="Calibri"/>
                  <a:sym typeface="Calibri"/>
                </a:rPr>
                <a:t>Groups composition plays a big role in how a group functions and performs. For example, the group on the left includes people who, on the surface at least, seem very different from one another along several obvious dimensions. The group on the right, though, is comprised of people who appear to be very similar to one another. These differences and similarities will affect how the groups members interact and the outcomes they are able to achieve.</a:t>
              </a:r>
              <a:endParaRPr/>
            </a:p>
          </p:txBody>
        </p:sp>
      </p:grpSp>
      <p:grpSp>
        <p:nvGrpSpPr>
          <p:cNvPr id="188" name="Google Shape;188;p7"/>
          <p:cNvGrpSpPr/>
          <p:nvPr/>
        </p:nvGrpSpPr>
        <p:grpSpPr>
          <a:xfrm>
            <a:off x="130614" y="576828"/>
            <a:ext cx="5272804" cy="536288"/>
            <a:chOff x="130614" y="576828"/>
            <a:chExt cx="5272804" cy="536288"/>
          </a:xfrm>
        </p:grpSpPr>
        <p:sp>
          <p:nvSpPr>
            <p:cNvPr id="189" name="Google Shape;189;p7"/>
            <p:cNvSpPr txBox="1"/>
            <p:nvPr/>
          </p:nvSpPr>
          <p:spPr>
            <a:xfrm>
              <a:off x="2449853" y="576828"/>
              <a:ext cx="2953565" cy="52322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800">
                  <a:solidFill>
                    <a:schemeClr val="lt1"/>
                  </a:solidFill>
                  <a:latin typeface="Times New Roman"/>
                  <a:ea typeface="Times New Roman"/>
                  <a:cs typeface="Times New Roman"/>
                  <a:sym typeface="Times New Roman"/>
                </a:rPr>
                <a:t> Groups and Teams</a:t>
              </a:r>
              <a:endParaRPr/>
            </a:p>
          </p:txBody>
        </p:sp>
        <p:sp>
          <p:nvSpPr>
            <p:cNvPr id="190" name="Google Shape;190;p7"/>
            <p:cNvSpPr/>
            <p:nvPr/>
          </p:nvSpPr>
          <p:spPr>
            <a:xfrm>
              <a:off x="130614" y="589896"/>
              <a:ext cx="2085827" cy="52322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800">
                  <a:solidFill>
                    <a:schemeClr val="lt1"/>
                  </a:solidFill>
                  <a:latin typeface="Times New Roman"/>
                  <a:ea typeface="Times New Roman"/>
                  <a:cs typeface="Times New Roman"/>
                  <a:sym typeface="Times New Roman"/>
                </a:rPr>
                <a:t>CHAPTER</a:t>
              </a:r>
              <a:r>
                <a:rPr lang="en-US" sz="2800">
                  <a:solidFill>
                    <a:schemeClr val="lt1"/>
                  </a:solidFill>
                  <a:latin typeface="Calibri"/>
                  <a:ea typeface="Calibri"/>
                  <a:cs typeface="Calibri"/>
                  <a:sym typeface="Calibri"/>
                </a:rPr>
                <a:t> 7</a:t>
              </a:r>
              <a:endParaRPr/>
            </a:p>
          </p:txBody>
        </p:sp>
      </p:gr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5" name="Shape 195"/>
        <p:cNvGrpSpPr/>
        <p:nvPr/>
      </p:nvGrpSpPr>
      <p:grpSpPr>
        <a:xfrm>
          <a:off x="0" y="0"/>
          <a:ext cx="0" cy="0"/>
          <a:chOff x="0" y="0"/>
          <a:chExt cx="0" cy="0"/>
        </a:xfrm>
      </p:grpSpPr>
      <p:pic>
        <p:nvPicPr>
          <p:cNvPr id="196" name="Google Shape;196;p8"/>
          <p:cNvPicPr preferRelativeResize="0"/>
          <p:nvPr/>
        </p:nvPicPr>
        <p:blipFill rotWithShape="1">
          <a:blip r:embed="rId3">
            <a:alphaModFix/>
          </a:blip>
          <a:srcRect b="0" l="0" r="0" t="0"/>
          <a:stretch/>
        </p:blipFill>
        <p:spPr>
          <a:xfrm>
            <a:off x="651740" y="5508979"/>
            <a:ext cx="1222425" cy="1096206"/>
          </a:xfrm>
          <a:prstGeom prst="rect">
            <a:avLst/>
          </a:prstGeom>
          <a:noFill/>
          <a:ln>
            <a:noFill/>
          </a:ln>
        </p:spPr>
      </p:pic>
      <p:pic>
        <p:nvPicPr>
          <p:cNvPr id="197" name="Google Shape;197;p8"/>
          <p:cNvPicPr preferRelativeResize="0"/>
          <p:nvPr/>
        </p:nvPicPr>
        <p:blipFill rotWithShape="1">
          <a:blip r:embed="rId4">
            <a:alphaModFix/>
          </a:blip>
          <a:srcRect b="0" l="0" r="0" t="0"/>
          <a:stretch/>
        </p:blipFill>
        <p:spPr>
          <a:xfrm>
            <a:off x="2289771" y="5954663"/>
            <a:ext cx="9902229" cy="204838"/>
          </a:xfrm>
          <a:prstGeom prst="rect">
            <a:avLst/>
          </a:prstGeom>
          <a:noFill/>
          <a:ln>
            <a:noFill/>
          </a:ln>
        </p:spPr>
      </p:pic>
      <p:pic>
        <p:nvPicPr>
          <p:cNvPr id="198" name="Google Shape;198;p8"/>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199" name="Google Shape;199;p8"/>
          <p:cNvPicPr preferRelativeResize="0"/>
          <p:nvPr/>
        </p:nvPicPr>
        <p:blipFill rotWithShape="1">
          <a:blip r:embed="rId5">
            <a:alphaModFix/>
          </a:blip>
          <a:srcRect b="0" l="0" r="0" t="0"/>
          <a:stretch/>
        </p:blipFill>
        <p:spPr>
          <a:xfrm>
            <a:off x="12072675" y="2204822"/>
            <a:ext cx="238650" cy="2709534"/>
          </a:xfrm>
          <a:prstGeom prst="rect">
            <a:avLst/>
          </a:prstGeom>
          <a:noFill/>
          <a:ln>
            <a:noFill/>
          </a:ln>
        </p:spPr>
      </p:pic>
      <p:pic>
        <p:nvPicPr>
          <p:cNvPr id="200" name="Google Shape;200;p8"/>
          <p:cNvPicPr preferRelativeResize="0"/>
          <p:nvPr/>
        </p:nvPicPr>
        <p:blipFill rotWithShape="1">
          <a:blip r:embed="rId6">
            <a:alphaModFix/>
          </a:blip>
          <a:srcRect b="0" l="0" r="0" t="0"/>
          <a:stretch/>
        </p:blipFill>
        <p:spPr>
          <a:xfrm>
            <a:off x="-17323" y="0"/>
            <a:ext cx="9533101" cy="1610200"/>
          </a:xfrm>
          <a:prstGeom prst="rect">
            <a:avLst/>
          </a:prstGeom>
          <a:noFill/>
          <a:ln>
            <a:noFill/>
          </a:ln>
        </p:spPr>
      </p:pic>
      <p:sp>
        <p:nvSpPr>
          <p:cNvPr id="201" name="Google Shape;201;p8"/>
          <p:cNvSpPr txBox="1"/>
          <p:nvPr/>
        </p:nvSpPr>
        <p:spPr>
          <a:xfrm>
            <a:off x="1874165" y="1410145"/>
            <a:ext cx="10198510" cy="40011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i="0" lang="en-US" sz="2000">
                <a:solidFill>
                  <a:srgbClr val="C1510A"/>
                </a:solidFill>
                <a:latin typeface="Helvetica Neue"/>
                <a:ea typeface="Helvetica Neue"/>
                <a:cs typeface="Helvetica Neue"/>
                <a:sym typeface="Helvetica Neue"/>
              </a:rPr>
              <a:t>Teams</a:t>
            </a:r>
            <a:endParaRPr/>
          </a:p>
        </p:txBody>
      </p:sp>
      <p:graphicFrame>
        <p:nvGraphicFramePr>
          <p:cNvPr id="202" name="Google Shape;202;p8"/>
          <p:cNvGraphicFramePr/>
          <p:nvPr/>
        </p:nvGraphicFramePr>
        <p:xfrm>
          <a:off x="1874167" y="1907229"/>
          <a:ext cx="3000000" cy="3000000"/>
        </p:xfrm>
        <a:graphic>
          <a:graphicData uri="http://schemas.openxmlformats.org/drawingml/2006/table">
            <a:tbl>
              <a:tblPr bandRow="1" firstRow="1">
                <a:noFill/>
                <a:tableStyleId>{F4C991AD-7138-4150-99D2-A69FC394543A}</a:tableStyleId>
              </a:tblPr>
              <a:tblGrid>
                <a:gridCol w="1964125"/>
                <a:gridCol w="7938100"/>
              </a:tblGrid>
              <a:tr h="370850">
                <a:tc>
                  <a:txBody>
                    <a:bodyPr/>
                    <a:lstStyle/>
                    <a:p>
                      <a:pPr indent="0" lvl="0" marL="0" marR="0" rtl="0" algn="just">
                        <a:lnSpc>
                          <a:spcPct val="100000"/>
                        </a:lnSpc>
                        <a:spcBef>
                          <a:spcPts val="0"/>
                        </a:spcBef>
                        <a:spcAft>
                          <a:spcPts val="0"/>
                        </a:spcAft>
                        <a:buClr>
                          <a:schemeClr val="dk1"/>
                        </a:buClr>
                        <a:buSzPts val="1800"/>
                        <a:buFont typeface="Calibri"/>
                        <a:buNone/>
                      </a:pPr>
                      <a:r>
                        <a:rPr b="0" lang="en-US" sz="1800" u="none" cap="none" strike="noStrike">
                          <a:solidFill>
                            <a:schemeClr val="dk1"/>
                          </a:solidFill>
                        </a:rPr>
                        <a:t> </a:t>
                      </a:r>
                      <a:r>
                        <a:rPr b="1" i="0" lang="en-US" sz="1800" u="none" cap="none" strike="noStrike">
                          <a:solidFill>
                            <a:schemeClr val="dk1"/>
                          </a:solidFill>
                          <a:latin typeface="Calibri"/>
                          <a:ea typeface="Calibri"/>
                          <a:cs typeface="Calibri"/>
                          <a:sym typeface="Calibri"/>
                        </a:rPr>
                        <a:t>Teams</a:t>
                      </a:r>
                      <a:endParaRPr b="0" sz="1800" u="none" cap="none" strike="noStrike">
                        <a:solidFill>
                          <a:schemeClr val="dk1"/>
                        </a:solidFill>
                      </a:endParaRPr>
                    </a:p>
                  </a:txBody>
                  <a:tcPr marT="45725" marB="45725" marR="91450" marL="91450"/>
                </a:tc>
                <a:tc>
                  <a:txBody>
                    <a:bodyPr/>
                    <a:lstStyle/>
                    <a:p>
                      <a:pPr indent="-285750" lvl="0" marL="285750" marR="0" rtl="0" algn="just">
                        <a:spcBef>
                          <a:spcPts val="0"/>
                        </a:spcBef>
                        <a:spcAft>
                          <a:spcPts val="0"/>
                        </a:spcAft>
                        <a:buClr>
                          <a:schemeClr val="dk1"/>
                        </a:buClr>
                        <a:buSzPts val="1800"/>
                        <a:buFont typeface="Noto Sans Symbols"/>
                        <a:buChar char="▪"/>
                      </a:pPr>
                      <a:r>
                        <a:rPr b="0" lang="en-US" sz="1800" u="none" cap="none" strike="noStrike">
                          <a:solidFill>
                            <a:schemeClr val="dk1"/>
                          </a:solidFill>
                        </a:rPr>
                        <a:t>Organizations also use a wide variety of different types of teams</a:t>
                      </a:r>
                      <a:endParaRPr/>
                    </a:p>
                    <a:p>
                      <a:pPr indent="-171450" lvl="0" marL="285750" marR="0" rtl="0" algn="just">
                        <a:spcBef>
                          <a:spcPts val="0"/>
                        </a:spcBef>
                        <a:spcAft>
                          <a:spcPts val="0"/>
                        </a:spcAft>
                        <a:buClr>
                          <a:schemeClr val="dk1"/>
                        </a:buClr>
                        <a:buSzPts val="1800"/>
                        <a:buFont typeface="Noto Sans Symbols"/>
                        <a:buNone/>
                      </a:pPr>
                      <a:r>
                        <a:t/>
                      </a:r>
                      <a:endParaRPr b="0" sz="1800" u="none" cap="none" strike="noStrike">
                        <a:solidFill>
                          <a:schemeClr val="dk1"/>
                        </a:solidFill>
                      </a:endParaRPr>
                    </a:p>
                    <a:p>
                      <a:pPr indent="-285750" lvl="0" marL="285750" marR="0" rtl="0" algn="just">
                        <a:spcBef>
                          <a:spcPts val="0"/>
                        </a:spcBef>
                        <a:spcAft>
                          <a:spcPts val="0"/>
                        </a:spcAft>
                        <a:buClr>
                          <a:schemeClr val="dk1"/>
                        </a:buClr>
                        <a:buSzPts val="1800"/>
                        <a:buFont typeface="Noto Sans Symbols"/>
                        <a:buChar char="▪"/>
                      </a:pPr>
                      <a:r>
                        <a:rPr b="0" lang="en-US" sz="1800" u="none" cap="none" strike="noStrike">
                          <a:solidFill>
                            <a:schemeClr val="dk1"/>
                          </a:solidFill>
                        </a:rPr>
                        <a:t> Each type of team is composed of different members and responsible for different types of tasks. </a:t>
                      </a:r>
                      <a:endParaRPr/>
                    </a:p>
                    <a:p>
                      <a:pPr indent="-171450" lvl="0" marL="285750" marR="0" rtl="0" algn="just">
                        <a:spcBef>
                          <a:spcPts val="0"/>
                        </a:spcBef>
                        <a:spcAft>
                          <a:spcPts val="0"/>
                        </a:spcAft>
                        <a:buClr>
                          <a:schemeClr val="dk1"/>
                        </a:buClr>
                        <a:buSzPts val="1800"/>
                        <a:buFont typeface="Noto Sans Symbols"/>
                        <a:buNone/>
                      </a:pPr>
                      <a:r>
                        <a:t/>
                      </a:r>
                      <a:endParaRPr b="0" sz="1800" u="none" cap="none" strike="noStrike">
                        <a:solidFill>
                          <a:schemeClr val="dk1"/>
                        </a:solidFill>
                      </a:endParaRPr>
                    </a:p>
                    <a:p>
                      <a:pPr indent="-342900" lvl="0" marL="342900" marR="0" rtl="0" algn="just">
                        <a:spcBef>
                          <a:spcPts val="0"/>
                        </a:spcBef>
                        <a:spcAft>
                          <a:spcPts val="0"/>
                        </a:spcAft>
                        <a:buClr>
                          <a:schemeClr val="dk1"/>
                        </a:buClr>
                        <a:buSzPts val="1800"/>
                        <a:buFont typeface="Calibri"/>
                        <a:buAutoNum type="arabicPeriod"/>
                      </a:pPr>
                      <a:r>
                        <a:rPr b="1" lang="en-US" sz="1800" u="none" cap="none" strike="noStrike">
                          <a:solidFill>
                            <a:schemeClr val="dk1"/>
                          </a:solidFill>
                        </a:rPr>
                        <a:t> </a:t>
                      </a:r>
                      <a:r>
                        <a:rPr b="1" lang="en-US" sz="1800" u="sng" cap="none" strike="noStrike">
                          <a:solidFill>
                            <a:schemeClr val="dk1"/>
                          </a:solidFill>
                          <a:latin typeface="Calibri"/>
                          <a:ea typeface="Calibri"/>
                          <a:cs typeface="Calibri"/>
                          <a:sym typeface="Calibri"/>
                        </a:rPr>
                        <a:t>The functional teams </a:t>
                      </a:r>
                      <a:r>
                        <a:rPr b="0" lang="en-US" sz="1800" u="none" cap="none" strike="noStrike">
                          <a:solidFill>
                            <a:schemeClr val="dk1"/>
                          </a:solidFill>
                        </a:rPr>
                        <a:t>come from the same department or functional area. A team of marketing employees and a team of finance employees are examples of functional teams.</a:t>
                      </a:r>
                      <a:endParaRPr/>
                    </a:p>
                    <a:p>
                      <a:pPr indent="-228600" lvl="0" marL="342900" marR="0" rtl="0" algn="just">
                        <a:spcBef>
                          <a:spcPts val="0"/>
                        </a:spcBef>
                        <a:spcAft>
                          <a:spcPts val="0"/>
                        </a:spcAft>
                        <a:buClr>
                          <a:schemeClr val="dk1"/>
                        </a:buClr>
                        <a:buSzPts val="1800"/>
                        <a:buFont typeface="Calibri"/>
                        <a:buNone/>
                      </a:pPr>
                      <a:r>
                        <a:t/>
                      </a:r>
                      <a:endParaRPr b="0" sz="1800" u="none" cap="none" strike="noStrike">
                        <a:solidFill>
                          <a:schemeClr val="dk1"/>
                        </a:solidFill>
                      </a:endParaRPr>
                    </a:p>
                    <a:p>
                      <a:pPr indent="-342900" lvl="0" marL="342900" marR="0" rtl="0" algn="just">
                        <a:spcBef>
                          <a:spcPts val="0"/>
                        </a:spcBef>
                        <a:spcAft>
                          <a:spcPts val="0"/>
                        </a:spcAft>
                        <a:buClr>
                          <a:schemeClr val="dk1"/>
                        </a:buClr>
                        <a:buSzPts val="1800"/>
                        <a:buFont typeface="Calibri"/>
                        <a:buAutoNum type="arabicPeriod"/>
                      </a:pPr>
                      <a:r>
                        <a:rPr b="1" lang="en-US" sz="1800" u="sng" cap="none" strike="noStrike">
                          <a:solidFill>
                            <a:schemeClr val="dk1"/>
                          </a:solidFill>
                        </a:rPr>
                        <a:t>Cross-functional </a:t>
                      </a:r>
                      <a:r>
                        <a:rPr b="0" lang="en-US" sz="1800" u="none" cap="none" strike="noStrike">
                          <a:solidFill>
                            <a:schemeClr val="dk1"/>
                          </a:solidFill>
                        </a:rPr>
                        <a:t>teams have members from different departments or functional areas. This is one of the most common types of work teams.</a:t>
                      </a:r>
                      <a:endParaRPr/>
                    </a:p>
                    <a:p>
                      <a:pPr indent="-285750" lvl="0" marL="285750" marR="0" rtl="0" algn="just">
                        <a:spcBef>
                          <a:spcPts val="0"/>
                        </a:spcBef>
                        <a:spcAft>
                          <a:spcPts val="0"/>
                        </a:spcAft>
                        <a:buClr>
                          <a:schemeClr val="dk1"/>
                        </a:buClr>
                        <a:buSzPts val="1800"/>
                        <a:buFont typeface="Noto Sans Symbols"/>
                        <a:buChar char="▪"/>
                      </a:pPr>
                      <a:r>
                        <a:rPr b="0" lang="en-US" sz="1800" u="none" cap="none" strike="noStrike">
                          <a:solidFill>
                            <a:schemeClr val="dk1"/>
                          </a:solidFill>
                        </a:rPr>
                        <a:t> </a:t>
                      </a:r>
                      <a:r>
                        <a:rPr b="0" lang="en-US" sz="1800" u="none" cap="none" strike="noStrike">
                          <a:solidFill>
                            <a:srgbClr val="C00000"/>
                          </a:solidFill>
                        </a:rPr>
                        <a:t>An example </a:t>
                      </a:r>
                      <a:r>
                        <a:rPr b="0" lang="en-US" sz="1800" u="none" cap="none" strike="noStrike">
                          <a:solidFill>
                            <a:schemeClr val="dk1"/>
                          </a:solidFill>
                        </a:rPr>
                        <a:t>of a cross-functional team is a top-management team with members representing different functions or units of the organization.</a:t>
                      </a:r>
                      <a:endParaRPr/>
                    </a:p>
                  </a:txBody>
                  <a:tcPr marT="45725" marB="45725" marR="91450" marL="91450"/>
                </a:tc>
              </a:tr>
            </a:tbl>
          </a:graphicData>
        </a:graphic>
      </p:graphicFrame>
      <p:grpSp>
        <p:nvGrpSpPr>
          <p:cNvPr id="203" name="Google Shape;203;p8"/>
          <p:cNvGrpSpPr/>
          <p:nvPr/>
        </p:nvGrpSpPr>
        <p:grpSpPr>
          <a:xfrm>
            <a:off x="130614" y="576828"/>
            <a:ext cx="5272804" cy="536288"/>
            <a:chOff x="130614" y="576828"/>
            <a:chExt cx="5272804" cy="536288"/>
          </a:xfrm>
        </p:grpSpPr>
        <p:sp>
          <p:nvSpPr>
            <p:cNvPr id="204" name="Google Shape;204;p8"/>
            <p:cNvSpPr txBox="1"/>
            <p:nvPr/>
          </p:nvSpPr>
          <p:spPr>
            <a:xfrm>
              <a:off x="2449853" y="576828"/>
              <a:ext cx="2953565" cy="52322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800">
                  <a:solidFill>
                    <a:schemeClr val="lt1"/>
                  </a:solidFill>
                  <a:latin typeface="Times New Roman"/>
                  <a:ea typeface="Times New Roman"/>
                  <a:cs typeface="Times New Roman"/>
                  <a:sym typeface="Times New Roman"/>
                </a:rPr>
                <a:t> Groups and Teams</a:t>
              </a:r>
              <a:endParaRPr/>
            </a:p>
          </p:txBody>
        </p:sp>
        <p:sp>
          <p:nvSpPr>
            <p:cNvPr id="205" name="Google Shape;205;p8"/>
            <p:cNvSpPr/>
            <p:nvPr/>
          </p:nvSpPr>
          <p:spPr>
            <a:xfrm>
              <a:off x="130614" y="589896"/>
              <a:ext cx="2085827" cy="52322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800">
                  <a:solidFill>
                    <a:schemeClr val="lt1"/>
                  </a:solidFill>
                  <a:latin typeface="Times New Roman"/>
                  <a:ea typeface="Times New Roman"/>
                  <a:cs typeface="Times New Roman"/>
                  <a:sym typeface="Times New Roman"/>
                </a:rPr>
                <a:t>CHAPTER</a:t>
              </a:r>
              <a:r>
                <a:rPr lang="en-US" sz="2800">
                  <a:solidFill>
                    <a:schemeClr val="lt1"/>
                  </a:solidFill>
                  <a:latin typeface="Calibri"/>
                  <a:ea typeface="Calibri"/>
                  <a:cs typeface="Calibri"/>
                  <a:sym typeface="Calibri"/>
                </a:rPr>
                <a:t> 7</a:t>
              </a:r>
              <a:endParaRPr/>
            </a:p>
          </p:txBody>
        </p:sp>
      </p:gr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0" name="Shape 210"/>
        <p:cNvGrpSpPr/>
        <p:nvPr/>
      </p:nvGrpSpPr>
      <p:grpSpPr>
        <a:xfrm>
          <a:off x="0" y="0"/>
          <a:ext cx="0" cy="0"/>
          <a:chOff x="0" y="0"/>
          <a:chExt cx="0" cy="0"/>
        </a:xfrm>
      </p:grpSpPr>
      <p:pic>
        <p:nvPicPr>
          <p:cNvPr id="211" name="Google Shape;211;p9"/>
          <p:cNvPicPr preferRelativeResize="0"/>
          <p:nvPr/>
        </p:nvPicPr>
        <p:blipFill rotWithShape="1">
          <a:blip r:embed="rId3">
            <a:alphaModFix/>
          </a:blip>
          <a:srcRect b="0" l="0" r="0" t="0"/>
          <a:stretch/>
        </p:blipFill>
        <p:spPr>
          <a:xfrm>
            <a:off x="651740" y="5508979"/>
            <a:ext cx="1222425" cy="1096206"/>
          </a:xfrm>
          <a:prstGeom prst="rect">
            <a:avLst/>
          </a:prstGeom>
          <a:noFill/>
          <a:ln>
            <a:noFill/>
          </a:ln>
        </p:spPr>
      </p:pic>
      <p:pic>
        <p:nvPicPr>
          <p:cNvPr id="212" name="Google Shape;212;p9"/>
          <p:cNvPicPr preferRelativeResize="0"/>
          <p:nvPr/>
        </p:nvPicPr>
        <p:blipFill rotWithShape="1">
          <a:blip r:embed="rId4">
            <a:alphaModFix/>
          </a:blip>
          <a:srcRect b="0" l="0" r="0" t="0"/>
          <a:stretch/>
        </p:blipFill>
        <p:spPr>
          <a:xfrm>
            <a:off x="2289771" y="5954663"/>
            <a:ext cx="9902229" cy="204838"/>
          </a:xfrm>
          <a:prstGeom prst="rect">
            <a:avLst/>
          </a:prstGeom>
          <a:noFill/>
          <a:ln>
            <a:noFill/>
          </a:ln>
        </p:spPr>
      </p:pic>
      <p:pic>
        <p:nvPicPr>
          <p:cNvPr id="213" name="Google Shape;213;p9"/>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214" name="Google Shape;214;p9"/>
          <p:cNvPicPr preferRelativeResize="0"/>
          <p:nvPr/>
        </p:nvPicPr>
        <p:blipFill rotWithShape="1">
          <a:blip r:embed="rId5">
            <a:alphaModFix/>
          </a:blip>
          <a:srcRect b="0" l="0" r="0" t="0"/>
          <a:stretch/>
        </p:blipFill>
        <p:spPr>
          <a:xfrm>
            <a:off x="12072675" y="2204822"/>
            <a:ext cx="238650" cy="2709534"/>
          </a:xfrm>
          <a:prstGeom prst="rect">
            <a:avLst/>
          </a:prstGeom>
          <a:noFill/>
          <a:ln>
            <a:noFill/>
          </a:ln>
        </p:spPr>
      </p:pic>
      <p:pic>
        <p:nvPicPr>
          <p:cNvPr id="215" name="Google Shape;215;p9"/>
          <p:cNvPicPr preferRelativeResize="0"/>
          <p:nvPr/>
        </p:nvPicPr>
        <p:blipFill rotWithShape="1">
          <a:blip r:embed="rId6">
            <a:alphaModFix/>
          </a:blip>
          <a:srcRect b="0" l="0" r="0" t="0"/>
          <a:stretch/>
        </p:blipFill>
        <p:spPr>
          <a:xfrm>
            <a:off x="-17323" y="0"/>
            <a:ext cx="9533101" cy="1610200"/>
          </a:xfrm>
          <a:prstGeom prst="rect">
            <a:avLst/>
          </a:prstGeom>
          <a:noFill/>
          <a:ln>
            <a:noFill/>
          </a:ln>
        </p:spPr>
      </p:pic>
      <p:sp>
        <p:nvSpPr>
          <p:cNvPr id="216" name="Google Shape;216;p9"/>
          <p:cNvSpPr txBox="1"/>
          <p:nvPr/>
        </p:nvSpPr>
        <p:spPr>
          <a:xfrm>
            <a:off x="1874165" y="1410145"/>
            <a:ext cx="10198510" cy="40011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i="0" lang="en-US" sz="2000">
                <a:solidFill>
                  <a:srgbClr val="C1510A"/>
                </a:solidFill>
                <a:latin typeface="Helvetica Neue"/>
                <a:ea typeface="Helvetica Neue"/>
                <a:cs typeface="Helvetica Neue"/>
                <a:sym typeface="Helvetica Neue"/>
              </a:rPr>
              <a:t>Teams</a:t>
            </a:r>
            <a:endParaRPr/>
          </a:p>
        </p:txBody>
      </p:sp>
      <p:graphicFrame>
        <p:nvGraphicFramePr>
          <p:cNvPr id="217" name="Google Shape;217;p9"/>
          <p:cNvGraphicFramePr/>
          <p:nvPr/>
        </p:nvGraphicFramePr>
        <p:xfrm>
          <a:off x="1874167" y="1810255"/>
          <a:ext cx="3000000" cy="3000000"/>
        </p:xfrm>
        <a:graphic>
          <a:graphicData uri="http://schemas.openxmlformats.org/drawingml/2006/table">
            <a:tbl>
              <a:tblPr bandRow="1" firstRow="1">
                <a:noFill/>
                <a:tableStyleId>{F4C991AD-7138-4150-99D2-A69FC394543A}</a:tableStyleId>
              </a:tblPr>
              <a:tblGrid>
                <a:gridCol w="1964125"/>
                <a:gridCol w="7938100"/>
              </a:tblGrid>
              <a:tr h="3754575">
                <a:tc>
                  <a:txBody>
                    <a:bodyPr/>
                    <a:lstStyle/>
                    <a:p>
                      <a:pPr indent="0" lvl="0" marL="0" marR="0" rtl="0" algn="just">
                        <a:lnSpc>
                          <a:spcPct val="100000"/>
                        </a:lnSpc>
                        <a:spcBef>
                          <a:spcPts val="0"/>
                        </a:spcBef>
                        <a:spcAft>
                          <a:spcPts val="0"/>
                        </a:spcAft>
                        <a:buClr>
                          <a:schemeClr val="dk1"/>
                        </a:buClr>
                        <a:buSzPts val="1800"/>
                        <a:buFont typeface="Calibri"/>
                        <a:buNone/>
                      </a:pPr>
                      <a:r>
                        <a:rPr b="0" lang="en-US" sz="1800" u="none" cap="none" strike="noStrike">
                          <a:solidFill>
                            <a:schemeClr val="dk1"/>
                          </a:solidFill>
                        </a:rPr>
                        <a:t> </a:t>
                      </a:r>
                      <a:r>
                        <a:rPr b="1" i="0" lang="en-US" sz="1800" u="none" cap="none" strike="noStrike">
                          <a:solidFill>
                            <a:schemeClr val="dk1"/>
                          </a:solidFill>
                          <a:latin typeface="Calibri"/>
                          <a:ea typeface="Calibri"/>
                          <a:cs typeface="Calibri"/>
                          <a:sym typeface="Calibri"/>
                        </a:rPr>
                        <a:t>Teams</a:t>
                      </a:r>
                      <a:endParaRPr b="0" sz="1800" u="none" cap="none" strike="noStrike">
                        <a:solidFill>
                          <a:schemeClr val="dk1"/>
                        </a:solidFill>
                      </a:endParaRPr>
                    </a:p>
                  </a:txBody>
                  <a:tcPr marT="45725" marB="45725" marR="91450" marL="91450"/>
                </a:tc>
                <a:tc>
                  <a:txBody>
                    <a:bodyPr/>
                    <a:lstStyle/>
                    <a:p>
                      <a:pPr indent="0" lvl="0" marL="0" marR="0" rtl="0" algn="just">
                        <a:spcBef>
                          <a:spcPts val="0"/>
                        </a:spcBef>
                        <a:spcAft>
                          <a:spcPts val="0"/>
                        </a:spcAft>
                        <a:buClr>
                          <a:schemeClr val="dk1"/>
                        </a:buClr>
                        <a:buSzPts val="1800"/>
                        <a:buFont typeface="Calibri"/>
                        <a:buNone/>
                      </a:pPr>
                      <a:r>
                        <a:rPr b="0" lang="en-US" sz="1800" u="none" cap="none" strike="noStrike">
                          <a:solidFill>
                            <a:schemeClr val="dk1"/>
                          </a:solidFill>
                        </a:rPr>
                        <a:t>3. </a:t>
                      </a:r>
                      <a:r>
                        <a:rPr b="1" i="0" lang="en-US" sz="1800" u="sng" cap="none" strike="noStrike">
                          <a:solidFill>
                            <a:schemeClr val="dk1"/>
                          </a:solidFill>
                        </a:rPr>
                        <a:t>Problem-solving teams </a:t>
                      </a:r>
                      <a:r>
                        <a:rPr b="0" lang="en-US" sz="1800" u="none" cap="none" strike="noStrike">
                          <a:solidFill>
                            <a:schemeClr val="dk1"/>
                          </a:solidFill>
                        </a:rPr>
                        <a:t>are teams established to solve problems and make improvements at work. The core strength of problem-solving teams is that because employees are the ones actually doing the work, they usually know the job best.</a:t>
                      </a:r>
                      <a:endParaRPr/>
                    </a:p>
                    <a:p>
                      <a:pPr indent="0" lvl="0" marL="0" marR="0" rtl="0" algn="just">
                        <a:spcBef>
                          <a:spcPts val="0"/>
                        </a:spcBef>
                        <a:spcAft>
                          <a:spcPts val="0"/>
                        </a:spcAft>
                        <a:buClr>
                          <a:schemeClr val="dk1"/>
                        </a:buClr>
                        <a:buSzPts val="1800"/>
                        <a:buFont typeface="Calibri"/>
                        <a:buNone/>
                      </a:pPr>
                      <a:r>
                        <a:rPr b="0" lang="en-US" sz="1800" u="none" cap="none" strike="noStrike">
                          <a:solidFill>
                            <a:schemeClr val="dk1"/>
                          </a:solidFill>
                        </a:rPr>
                        <a:t> </a:t>
                      </a:r>
                      <a:r>
                        <a:rPr b="0" lang="en-US" sz="1800" u="none" cap="none" strike="noStrike">
                          <a:solidFill>
                            <a:srgbClr val="C00000"/>
                          </a:solidFill>
                        </a:rPr>
                        <a:t>For example, </a:t>
                      </a:r>
                      <a:r>
                        <a:rPr b="0" lang="en-US" sz="1800" u="none" cap="none" strike="noStrike">
                          <a:solidFill>
                            <a:schemeClr val="dk1"/>
                          </a:solidFill>
                        </a:rPr>
                        <a:t>Colgate and JM Huber, a raw material supplier, jointly assembled a multidisciplinary team to identify ways to reduce costs. The team ultimately realized savings of hundreds of thousands of dollars</a:t>
                      </a:r>
                      <a:endParaRPr/>
                    </a:p>
                    <a:p>
                      <a:pPr indent="0" lvl="0" marL="0" marR="0" rtl="0" algn="just">
                        <a:spcBef>
                          <a:spcPts val="0"/>
                        </a:spcBef>
                        <a:spcAft>
                          <a:spcPts val="0"/>
                        </a:spcAft>
                        <a:buClr>
                          <a:schemeClr val="dk1"/>
                        </a:buClr>
                        <a:buSzPts val="1800"/>
                        <a:buFont typeface="Calibri"/>
                        <a:buNone/>
                      </a:pPr>
                      <a:r>
                        <a:t/>
                      </a:r>
                      <a:endParaRPr b="0" sz="1800" u="none" cap="none" strike="noStrike">
                        <a:solidFill>
                          <a:schemeClr val="dk1"/>
                        </a:solidFill>
                      </a:endParaRPr>
                    </a:p>
                    <a:p>
                      <a:pPr indent="0" lvl="0" marL="0" marR="0" rtl="0" algn="just">
                        <a:spcBef>
                          <a:spcPts val="0"/>
                        </a:spcBef>
                        <a:spcAft>
                          <a:spcPts val="0"/>
                        </a:spcAft>
                        <a:buClr>
                          <a:schemeClr val="dk1"/>
                        </a:buClr>
                        <a:buSzPts val="1800"/>
                        <a:buFont typeface="Calibri"/>
                        <a:buNone/>
                      </a:pPr>
                      <a:r>
                        <a:rPr b="1" lang="en-US" sz="1800" u="sng" cap="none" strike="noStrike">
                          <a:solidFill>
                            <a:schemeClr val="dk1"/>
                          </a:solidFill>
                        </a:rPr>
                        <a:t>4. Self-directed teams </a:t>
                      </a:r>
                      <a:r>
                        <a:rPr b="0" lang="en-US" sz="1800" u="none" cap="none" strike="noStrike">
                          <a:solidFill>
                            <a:schemeClr val="dk1"/>
                          </a:solidFill>
                        </a:rPr>
                        <a:t>set their own goals and pursue them in ways decided by the team. Team members are responsible for tasks typically reserved for team leaders or managers, including scheduling work and vacations, ordering supplies, and evaluating their performance. </a:t>
                      </a:r>
                      <a:endParaRPr/>
                    </a:p>
                    <a:p>
                      <a:pPr indent="0" lvl="0" marL="0" marR="0" rtl="0" algn="just">
                        <a:spcBef>
                          <a:spcPts val="0"/>
                        </a:spcBef>
                        <a:spcAft>
                          <a:spcPts val="0"/>
                        </a:spcAft>
                        <a:buClr>
                          <a:srgbClr val="C00000"/>
                        </a:buClr>
                        <a:buSzPts val="1800"/>
                        <a:buFont typeface="Calibri"/>
                        <a:buNone/>
                      </a:pPr>
                      <a:r>
                        <a:rPr b="0" lang="en-US" sz="1800" u="none" cap="none" strike="noStrike">
                          <a:solidFill>
                            <a:srgbClr val="C00000"/>
                          </a:solidFill>
                        </a:rPr>
                        <a:t> for example, </a:t>
                      </a:r>
                      <a:r>
                        <a:rPr b="0" lang="en-US" sz="1800" u="none" cap="none" strike="noStrike">
                          <a:solidFill>
                            <a:schemeClr val="dk1"/>
                          </a:solidFill>
                        </a:rPr>
                        <a:t>At 3M (makers of Post-It Notes, Scotch Tape, and myriad other products), self-directed work teams have made improvements in products, services, and processes while increasing customer responsiveness, lowering operating costs, increasing productivity, and decreasing cycle times.</a:t>
                      </a:r>
                      <a:endParaRPr/>
                    </a:p>
                    <a:p>
                      <a:pPr indent="0" lvl="0" marL="0" marR="0" rtl="0" algn="just">
                        <a:spcBef>
                          <a:spcPts val="0"/>
                        </a:spcBef>
                        <a:spcAft>
                          <a:spcPts val="0"/>
                        </a:spcAft>
                        <a:buClr>
                          <a:schemeClr val="dk1"/>
                        </a:buClr>
                        <a:buSzPts val="1800"/>
                        <a:buFont typeface="Calibri"/>
                        <a:buNone/>
                      </a:pPr>
                      <a:r>
                        <a:t/>
                      </a:r>
                      <a:endParaRPr b="0" sz="1800" u="none" cap="none" strike="noStrike">
                        <a:solidFill>
                          <a:schemeClr val="dk1"/>
                        </a:solidFill>
                      </a:endParaRPr>
                    </a:p>
                  </a:txBody>
                  <a:tcPr marT="45725" marB="45725" marR="91450" marL="91450"/>
                </a:tc>
              </a:tr>
            </a:tbl>
          </a:graphicData>
        </a:graphic>
      </p:graphicFrame>
      <p:grpSp>
        <p:nvGrpSpPr>
          <p:cNvPr id="218" name="Google Shape;218;p9"/>
          <p:cNvGrpSpPr/>
          <p:nvPr/>
        </p:nvGrpSpPr>
        <p:grpSpPr>
          <a:xfrm>
            <a:off x="130614" y="576828"/>
            <a:ext cx="5272804" cy="536288"/>
            <a:chOff x="130614" y="576828"/>
            <a:chExt cx="5272804" cy="536288"/>
          </a:xfrm>
        </p:grpSpPr>
        <p:sp>
          <p:nvSpPr>
            <p:cNvPr id="219" name="Google Shape;219;p9"/>
            <p:cNvSpPr txBox="1"/>
            <p:nvPr/>
          </p:nvSpPr>
          <p:spPr>
            <a:xfrm>
              <a:off x="2449853" y="576828"/>
              <a:ext cx="2953565" cy="52322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800">
                  <a:solidFill>
                    <a:schemeClr val="lt1"/>
                  </a:solidFill>
                  <a:latin typeface="Times New Roman"/>
                  <a:ea typeface="Times New Roman"/>
                  <a:cs typeface="Times New Roman"/>
                  <a:sym typeface="Times New Roman"/>
                </a:rPr>
                <a:t> Groups and Teams</a:t>
              </a:r>
              <a:endParaRPr/>
            </a:p>
          </p:txBody>
        </p:sp>
        <p:sp>
          <p:nvSpPr>
            <p:cNvPr id="220" name="Google Shape;220;p9"/>
            <p:cNvSpPr/>
            <p:nvPr/>
          </p:nvSpPr>
          <p:spPr>
            <a:xfrm>
              <a:off x="130614" y="589896"/>
              <a:ext cx="2085827" cy="52322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800">
                  <a:solidFill>
                    <a:schemeClr val="lt1"/>
                  </a:solidFill>
                  <a:latin typeface="Times New Roman"/>
                  <a:ea typeface="Times New Roman"/>
                  <a:cs typeface="Times New Roman"/>
                  <a:sym typeface="Times New Roman"/>
                </a:rPr>
                <a:t>CHAPTER</a:t>
              </a:r>
              <a:r>
                <a:rPr lang="en-US" sz="2800">
                  <a:solidFill>
                    <a:schemeClr val="lt1"/>
                  </a:solidFill>
                  <a:latin typeface="Calibri"/>
                  <a:ea typeface="Calibri"/>
                  <a:cs typeface="Calibri"/>
                  <a:sym typeface="Calibri"/>
                </a:rPr>
                <a:t> 7</a:t>
              </a:r>
              <a:endParaRPr/>
            </a:p>
          </p:txBody>
        </p:sp>
      </p:gr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5" name="Shape 225"/>
        <p:cNvGrpSpPr/>
        <p:nvPr/>
      </p:nvGrpSpPr>
      <p:grpSpPr>
        <a:xfrm>
          <a:off x="0" y="0"/>
          <a:ext cx="0" cy="0"/>
          <a:chOff x="0" y="0"/>
          <a:chExt cx="0" cy="0"/>
        </a:xfrm>
      </p:grpSpPr>
      <p:pic>
        <p:nvPicPr>
          <p:cNvPr id="226" name="Google Shape;226;p10"/>
          <p:cNvPicPr preferRelativeResize="0"/>
          <p:nvPr/>
        </p:nvPicPr>
        <p:blipFill rotWithShape="1">
          <a:blip r:embed="rId3">
            <a:alphaModFix/>
          </a:blip>
          <a:srcRect b="0" l="0" r="0" t="0"/>
          <a:stretch/>
        </p:blipFill>
        <p:spPr>
          <a:xfrm>
            <a:off x="651740" y="5508979"/>
            <a:ext cx="1222425" cy="1096206"/>
          </a:xfrm>
          <a:prstGeom prst="rect">
            <a:avLst/>
          </a:prstGeom>
          <a:noFill/>
          <a:ln>
            <a:noFill/>
          </a:ln>
        </p:spPr>
      </p:pic>
      <p:pic>
        <p:nvPicPr>
          <p:cNvPr id="227" name="Google Shape;227;p10"/>
          <p:cNvPicPr preferRelativeResize="0"/>
          <p:nvPr/>
        </p:nvPicPr>
        <p:blipFill rotWithShape="1">
          <a:blip r:embed="rId4">
            <a:alphaModFix/>
          </a:blip>
          <a:srcRect b="0" l="0" r="0" t="0"/>
          <a:stretch/>
        </p:blipFill>
        <p:spPr>
          <a:xfrm>
            <a:off x="2289771" y="5954663"/>
            <a:ext cx="9902229" cy="204838"/>
          </a:xfrm>
          <a:prstGeom prst="rect">
            <a:avLst/>
          </a:prstGeom>
          <a:noFill/>
          <a:ln>
            <a:noFill/>
          </a:ln>
        </p:spPr>
      </p:pic>
      <p:pic>
        <p:nvPicPr>
          <p:cNvPr id="228" name="Google Shape;228;p10"/>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229" name="Google Shape;229;p10"/>
          <p:cNvPicPr preferRelativeResize="0"/>
          <p:nvPr/>
        </p:nvPicPr>
        <p:blipFill rotWithShape="1">
          <a:blip r:embed="rId5">
            <a:alphaModFix/>
          </a:blip>
          <a:srcRect b="0" l="0" r="0" t="0"/>
          <a:stretch/>
        </p:blipFill>
        <p:spPr>
          <a:xfrm>
            <a:off x="12072675" y="2204822"/>
            <a:ext cx="238650" cy="2709534"/>
          </a:xfrm>
          <a:prstGeom prst="rect">
            <a:avLst/>
          </a:prstGeom>
          <a:noFill/>
          <a:ln>
            <a:noFill/>
          </a:ln>
        </p:spPr>
      </p:pic>
      <p:pic>
        <p:nvPicPr>
          <p:cNvPr id="230" name="Google Shape;230;p10"/>
          <p:cNvPicPr preferRelativeResize="0"/>
          <p:nvPr/>
        </p:nvPicPr>
        <p:blipFill rotWithShape="1">
          <a:blip r:embed="rId6">
            <a:alphaModFix/>
          </a:blip>
          <a:srcRect b="0" l="0" r="0" t="0"/>
          <a:stretch/>
        </p:blipFill>
        <p:spPr>
          <a:xfrm>
            <a:off x="-17323" y="0"/>
            <a:ext cx="9533101" cy="1610200"/>
          </a:xfrm>
          <a:prstGeom prst="rect">
            <a:avLst/>
          </a:prstGeom>
          <a:noFill/>
          <a:ln>
            <a:noFill/>
          </a:ln>
        </p:spPr>
      </p:pic>
      <p:sp>
        <p:nvSpPr>
          <p:cNvPr id="231" name="Google Shape;231;p10"/>
          <p:cNvSpPr txBox="1"/>
          <p:nvPr/>
        </p:nvSpPr>
        <p:spPr>
          <a:xfrm>
            <a:off x="1874165" y="1318788"/>
            <a:ext cx="10198510" cy="40011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i="0" lang="en-US" sz="2000">
                <a:solidFill>
                  <a:srgbClr val="C1510A"/>
                </a:solidFill>
                <a:latin typeface="Helvetica Neue"/>
                <a:ea typeface="Helvetica Neue"/>
                <a:cs typeface="Helvetica Neue"/>
                <a:sym typeface="Helvetica Neue"/>
              </a:rPr>
              <a:t>Teams</a:t>
            </a:r>
            <a:endParaRPr/>
          </a:p>
        </p:txBody>
      </p:sp>
      <p:graphicFrame>
        <p:nvGraphicFramePr>
          <p:cNvPr id="232" name="Google Shape;232;p10"/>
          <p:cNvGraphicFramePr/>
          <p:nvPr/>
        </p:nvGraphicFramePr>
        <p:xfrm>
          <a:off x="1874165" y="1642944"/>
          <a:ext cx="3000000" cy="3000000"/>
        </p:xfrm>
        <a:graphic>
          <a:graphicData uri="http://schemas.openxmlformats.org/drawingml/2006/table">
            <a:tbl>
              <a:tblPr bandRow="1" firstRow="1">
                <a:noFill/>
                <a:tableStyleId>{F4C991AD-7138-4150-99D2-A69FC394543A}</a:tableStyleId>
              </a:tblPr>
              <a:tblGrid>
                <a:gridCol w="1134075"/>
                <a:gridCol w="9064425"/>
              </a:tblGrid>
              <a:tr h="4360575">
                <a:tc>
                  <a:txBody>
                    <a:bodyPr/>
                    <a:lstStyle/>
                    <a:p>
                      <a:pPr indent="0" lvl="0" marL="0" marR="0" rtl="0" algn="just">
                        <a:lnSpc>
                          <a:spcPct val="100000"/>
                        </a:lnSpc>
                        <a:spcBef>
                          <a:spcPts val="0"/>
                        </a:spcBef>
                        <a:spcAft>
                          <a:spcPts val="0"/>
                        </a:spcAft>
                        <a:buClr>
                          <a:schemeClr val="dk1"/>
                        </a:buClr>
                        <a:buSzPts val="1800"/>
                        <a:buFont typeface="Calibri"/>
                        <a:buNone/>
                      </a:pPr>
                      <a:r>
                        <a:rPr b="0" lang="en-US" sz="1800" u="none" cap="none" strike="noStrike">
                          <a:solidFill>
                            <a:schemeClr val="dk1"/>
                          </a:solidFill>
                        </a:rPr>
                        <a:t> </a:t>
                      </a:r>
                      <a:r>
                        <a:rPr b="1" i="0" lang="en-US" sz="1800" u="none" cap="none" strike="noStrike">
                          <a:solidFill>
                            <a:schemeClr val="dk1"/>
                          </a:solidFill>
                          <a:latin typeface="Calibri"/>
                          <a:ea typeface="Calibri"/>
                          <a:cs typeface="Calibri"/>
                          <a:sym typeface="Calibri"/>
                        </a:rPr>
                        <a:t>Teams</a:t>
                      </a:r>
                      <a:endParaRPr b="0" sz="1800" u="none" cap="none" strike="noStrike">
                        <a:solidFill>
                          <a:schemeClr val="dk1"/>
                        </a:solidFill>
                      </a:endParaRPr>
                    </a:p>
                  </a:txBody>
                  <a:tcPr marT="45725" marB="45725" marR="91450" marL="91450"/>
                </a:tc>
                <a:tc>
                  <a:txBody>
                    <a:bodyPr/>
                    <a:lstStyle/>
                    <a:p>
                      <a:pPr indent="0" lvl="0" marL="0" marR="0" rtl="0" algn="just">
                        <a:spcBef>
                          <a:spcPts val="0"/>
                        </a:spcBef>
                        <a:spcAft>
                          <a:spcPts val="0"/>
                        </a:spcAft>
                        <a:buClr>
                          <a:schemeClr val="dk1"/>
                        </a:buClr>
                        <a:buSzPts val="1800"/>
                        <a:buFont typeface="Calibri"/>
                        <a:buNone/>
                      </a:pPr>
                      <a:r>
                        <a:rPr b="1" lang="en-US" sz="1800" u="sng" cap="none" strike="noStrike">
                          <a:solidFill>
                            <a:schemeClr val="dk1"/>
                          </a:solidFill>
                        </a:rPr>
                        <a:t>5- Venture teams </a:t>
                      </a:r>
                      <a:r>
                        <a:rPr b="0" lang="en-US" sz="1800" u="none" cap="none" strike="noStrike">
                          <a:solidFill>
                            <a:schemeClr val="dk1"/>
                          </a:solidFill>
                        </a:rPr>
                        <a:t>are teams that operate semi-autonomously to create and develop new products (product development teams), processes (process design teams), or businesses (venture teams).</a:t>
                      </a:r>
                      <a:endParaRPr/>
                    </a:p>
                    <a:p>
                      <a:pPr indent="0" lvl="0" marL="0" marR="0" rtl="0" algn="just">
                        <a:spcBef>
                          <a:spcPts val="0"/>
                        </a:spcBef>
                        <a:spcAft>
                          <a:spcPts val="0"/>
                        </a:spcAft>
                        <a:buClr>
                          <a:schemeClr val="dk1"/>
                        </a:buClr>
                        <a:buSzPts val="1800"/>
                        <a:buFont typeface="Calibri"/>
                        <a:buNone/>
                      </a:pPr>
                      <a:r>
                        <a:t/>
                      </a:r>
                      <a:endParaRPr b="0" sz="1800" u="none" cap="none" strike="noStrike">
                        <a:solidFill>
                          <a:schemeClr val="dk1"/>
                        </a:solidFill>
                      </a:endParaRPr>
                    </a:p>
                    <a:p>
                      <a:pPr indent="0" lvl="0" marL="0" marR="0" rtl="0" algn="just">
                        <a:spcBef>
                          <a:spcPts val="0"/>
                        </a:spcBef>
                        <a:spcAft>
                          <a:spcPts val="0"/>
                        </a:spcAft>
                        <a:buClr>
                          <a:schemeClr val="dk1"/>
                        </a:buClr>
                        <a:buSzPts val="1800"/>
                        <a:buFont typeface="Calibri"/>
                        <a:buNone/>
                      </a:pPr>
                      <a:r>
                        <a:rPr b="1" lang="en-US" sz="1800" u="none" cap="none" strike="noStrike">
                          <a:solidFill>
                            <a:schemeClr val="dk1"/>
                          </a:solidFill>
                        </a:rPr>
                        <a:t>6- Virtual teams </a:t>
                      </a:r>
                      <a:r>
                        <a:rPr b="0" lang="en-US" sz="1800" u="none" cap="none" strike="noStrike">
                          <a:solidFill>
                            <a:schemeClr val="dk1"/>
                          </a:solidFill>
                        </a:rPr>
                        <a:t>are teams of geographically and/or organizationally dispersed coworkers who communicate using the Internet and other information technologies</a:t>
                      </a:r>
                      <a:endParaRPr/>
                    </a:p>
                    <a:p>
                      <a:pPr indent="0" lvl="0" marL="0" marR="0" rtl="0" algn="just">
                        <a:spcBef>
                          <a:spcPts val="0"/>
                        </a:spcBef>
                        <a:spcAft>
                          <a:spcPts val="0"/>
                        </a:spcAft>
                        <a:buClr>
                          <a:srgbClr val="C00000"/>
                        </a:buClr>
                        <a:buSzPts val="1800"/>
                        <a:buFont typeface="Calibri"/>
                        <a:buNone/>
                      </a:pPr>
                      <a:r>
                        <a:rPr b="0" lang="en-US" sz="1800" u="none" cap="none" strike="noStrike">
                          <a:solidFill>
                            <a:srgbClr val="C00000"/>
                          </a:solidFill>
                        </a:rPr>
                        <a:t>For example, </a:t>
                      </a:r>
                      <a:r>
                        <a:rPr b="0" lang="en-US" sz="1800" u="none" cap="none" strike="noStrike">
                          <a:solidFill>
                            <a:schemeClr val="dk1"/>
                          </a:solidFill>
                        </a:rPr>
                        <a:t>PricewaterhouseCoopers, one of the world’s largest accounting firms, with more than 236,000 employees in 158 countries, uses virtual teams to bring employees from around the globe “together” for a week or two to prepare work for a particular client. The Whirlpool Corporation used a virtual team composed of experts from the United States, Brazil, and Italy during a two-year project to develop a chlorofluorocarbon-free refrigerator</a:t>
                      </a:r>
                      <a:endParaRPr/>
                    </a:p>
                    <a:p>
                      <a:pPr indent="0" lvl="0" marL="0" marR="0" rtl="0" algn="just">
                        <a:spcBef>
                          <a:spcPts val="0"/>
                        </a:spcBef>
                        <a:spcAft>
                          <a:spcPts val="0"/>
                        </a:spcAft>
                        <a:buClr>
                          <a:schemeClr val="dk1"/>
                        </a:buClr>
                        <a:buSzPts val="1800"/>
                        <a:buFont typeface="Calibri"/>
                        <a:buNone/>
                      </a:pPr>
                      <a:r>
                        <a:t/>
                      </a:r>
                      <a:endParaRPr b="0" sz="1800" u="none" cap="none" strike="noStrike">
                        <a:solidFill>
                          <a:schemeClr val="dk1"/>
                        </a:solidFill>
                      </a:endParaRPr>
                    </a:p>
                    <a:p>
                      <a:pPr indent="0" lvl="0" marL="0" marR="0" rtl="0" algn="just">
                        <a:spcBef>
                          <a:spcPts val="0"/>
                        </a:spcBef>
                        <a:spcAft>
                          <a:spcPts val="0"/>
                        </a:spcAft>
                        <a:buClr>
                          <a:schemeClr val="dk1"/>
                        </a:buClr>
                        <a:buSzPts val="1800"/>
                        <a:buFont typeface="Calibri"/>
                        <a:buNone/>
                      </a:pPr>
                      <a:r>
                        <a:rPr b="1" lang="en-US" sz="1800" u="sng" cap="none" strike="noStrike">
                          <a:solidFill>
                            <a:schemeClr val="dk1"/>
                          </a:solidFill>
                        </a:rPr>
                        <a:t>7- Global teams </a:t>
                      </a:r>
                      <a:r>
                        <a:rPr b="0" lang="en-US" sz="1800" u="none" cap="none" strike="noStrike">
                          <a:solidFill>
                            <a:schemeClr val="dk1"/>
                          </a:solidFill>
                        </a:rPr>
                        <a:t>have members from different countries. Global teams can be virtual or meet face-to-face. Procter &amp; Gamble, a multinational manufacturer of family, personal, and household care products, uses global teams to allow employees at its Cincinnati headquarters to collaborate with employees and suppliers all over the world.</a:t>
                      </a:r>
                      <a:endParaRPr/>
                    </a:p>
                  </a:txBody>
                  <a:tcPr marT="45725" marB="45725" marR="91450" marL="91450"/>
                </a:tc>
              </a:tr>
            </a:tbl>
          </a:graphicData>
        </a:graphic>
      </p:graphicFrame>
      <p:grpSp>
        <p:nvGrpSpPr>
          <p:cNvPr id="233" name="Google Shape;233;p10"/>
          <p:cNvGrpSpPr/>
          <p:nvPr/>
        </p:nvGrpSpPr>
        <p:grpSpPr>
          <a:xfrm>
            <a:off x="130614" y="576828"/>
            <a:ext cx="5272804" cy="536288"/>
            <a:chOff x="130614" y="576828"/>
            <a:chExt cx="5272804" cy="536288"/>
          </a:xfrm>
        </p:grpSpPr>
        <p:sp>
          <p:nvSpPr>
            <p:cNvPr id="234" name="Google Shape;234;p10"/>
            <p:cNvSpPr txBox="1"/>
            <p:nvPr/>
          </p:nvSpPr>
          <p:spPr>
            <a:xfrm>
              <a:off x="2449853" y="576828"/>
              <a:ext cx="2953565" cy="52322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800">
                  <a:solidFill>
                    <a:schemeClr val="lt1"/>
                  </a:solidFill>
                  <a:latin typeface="Times New Roman"/>
                  <a:ea typeface="Times New Roman"/>
                  <a:cs typeface="Times New Roman"/>
                  <a:sym typeface="Times New Roman"/>
                </a:rPr>
                <a:t> Groups and Teams</a:t>
              </a:r>
              <a:endParaRPr/>
            </a:p>
          </p:txBody>
        </p:sp>
        <p:sp>
          <p:nvSpPr>
            <p:cNvPr id="235" name="Google Shape;235;p10"/>
            <p:cNvSpPr/>
            <p:nvPr/>
          </p:nvSpPr>
          <p:spPr>
            <a:xfrm>
              <a:off x="130614" y="589896"/>
              <a:ext cx="2085827" cy="52322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800">
                  <a:solidFill>
                    <a:schemeClr val="lt1"/>
                  </a:solidFill>
                  <a:latin typeface="Times New Roman"/>
                  <a:ea typeface="Times New Roman"/>
                  <a:cs typeface="Times New Roman"/>
                  <a:sym typeface="Times New Roman"/>
                </a:rPr>
                <a:t>CHAPTER</a:t>
              </a:r>
              <a:r>
                <a:rPr lang="en-US" sz="2800">
                  <a:solidFill>
                    <a:schemeClr val="lt1"/>
                  </a:solidFill>
                  <a:latin typeface="Calibri"/>
                  <a:ea typeface="Calibri"/>
                  <a:cs typeface="Calibri"/>
                  <a:sym typeface="Calibri"/>
                </a:rPr>
                <a:t> 7</a:t>
              </a:r>
              <a:endParaRPr/>
            </a:p>
          </p:txBody>
        </p:sp>
      </p:gr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0" name="Shape 240"/>
        <p:cNvGrpSpPr/>
        <p:nvPr/>
      </p:nvGrpSpPr>
      <p:grpSpPr>
        <a:xfrm>
          <a:off x="0" y="0"/>
          <a:ext cx="0" cy="0"/>
          <a:chOff x="0" y="0"/>
          <a:chExt cx="0" cy="0"/>
        </a:xfrm>
      </p:grpSpPr>
      <p:pic>
        <p:nvPicPr>
          <p:cNvPr id="241" name="Google Shape;241;p11"/>
          <p:cNvPicPr preferRelativeResize="0"/>
          <p:nvPr/>
        </p:nvPicPr>
        <p:blipFill rotWithShape="1">
          <a:blip r:embed="rId3">
            <a:alphaModFix/>
          </a:blip>
          <a:srcRect b="0" l="0" r="0" t="0"/>
          <a:stretch/>
        </p:blipFill>
        <p:spPr>
          <a:xfrm>
            <a:off x="651740" y="5508979"/>
            <a:ext cx="1222425" cy="1096206"/>
          </a:xfrm>
          <a:prstGeom prst="rect">
            <a:avLst/>
          </a:prstGeom>
          <a:noFill/>
          <a:ln>
            <a:noFill/>
          </a:ln>
        </p:spPr>
      </p:pic>
      <p:pic>
        <p:nvPicPr>
          <p:cNvPr id="242" name="Google Shape;242;p11"/>
          <p:cNvPicPr preferRelativeResize="0"/>
          <p:nvPr/>
        </p:nvPicPr>
        <p:blipFill rotWithShape="1">
          <a:blip r:embed="rId4">
            <a:alphaModFix/>
          </a:blip>
          <a:srcRect b="0" l="0" r="0" t="0"/>
          <a:stretch/>
        </p:blipFill>
        <p:spPr>
          <a:xfrm>
            <a:off x="2289771" y="5954663"/>
            <a:ext cx="9902229" cy="204838"/>
          </a:xfrm>
          <a:prstGeom prst="rect">
            <a:avLst/>
          </a:prstGeom>
          <a:noFill/>
          <a:ln>
            <a:noFill/>
          </a:ln>
        </p:spPr>
      </p:pic>
      <p:pic>
        <p:nvPicPr>
          <p:cNvPr id="243" name="Google Shape;243;p11"/>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244" name="Google Shape;244;p11"/>
          <p:cNvPicPr preferRelativeResize="0"/>
          <p:nvPr/>
        </p:nvPicPr>
        <p:blipFill rotWithShape="1">
          <a:blip r:embed="rId5">
            <a:alphaModFix/>
          </a:blip>
          <a:srcRect b="0" l="0" r="0" t="0"/>
          <a:stretch/>
        </p:blipFill>
        <p:spPr>
          <a:xfrm>
            <a:off x="12072675" y="2204822"/>
            <a:ext cx="238650" cy="2709534"/>
          </a:xfrm>
          <a:prstGeom prst="rect">
            <a:avLst/>
          </a:prstGeom>
          <a:noFill/>
          <a:ln>
            <a:noFill/>
          </a:ln>
        </p:spPr>
      </p:pic>
      <p:pic>
        <p:nvPicPr>
          <p:cNvPr id="245" name="Google Shape;245;p11"/>
          <p:cNvPicPr preferRelativeResize="0"/>
          <p:nvPr/>
        </p:nvPicPr>
        <p:blipFill rotWithShape="1">
          <a:blip r:embed="rId6">
            <a:alphaModFix/>
          </a:blip>
          <a:srcRect b="0" l="0" r="0" t="0"/>
          <a:stretch/>
        </p:blipFill>
        <p:spPr>
          <a:xfrm>
            <a:off x="0" y="88216"/>
            <a:ext cx="9533101" cy="1610200"/>
          </a:xfrm>
          <a:prstGeom prst="rect">
            <a:avLst/>
          </a:prstGeom>
          <a:noFill/>
          <a:ln>
            <a:noFill/>
          </a:ln>
        </p:spPr>
      </p:pic>
      <p:sp>
        <p:nvSpPr>
          <p:cNvPr id="246" name="Google Shape;246;p11"/>
          <p:cNvSpPr txBox="1"/>
          <p:nvPr/>
        </p:nvSpPr>
        <p:spPr>
          <a:xfrm>
            <a:off x="1874165" y="1422114"/>
            <a:ext cx="10198510" cy="40011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i="0" lang="en-US" sz="2000">
                <a:solidFill>
                  <a:srgbClr val="C1510A"/>
                </a:solidFill>
                <a:latin typeface="Helvetica Neue"/>
                <a:ea typeface="Helvetica Neue"/>
                <a:cs typeface="Helvetica Neue"/>
                <a:sym typeface="Helvetica Neue"/>
              </a:rPr>
              <a:t>Teams</a:t>
            </a:r>
            <a:endParaRPr/>
          </a:p>
        </p:txBody>
      </p:sp>
      <p:grpSp>
        <p:nvGrpSpPr>
          <p:cNvPr id="247" name="Google Shape;247;p11"/>
          <p:cNvGrpSpPr/>
          <p:nvPr/>
        </p:nvGrpSpPr>
        <p:grpSpPr>
          <a:xfrm>
            <a:off x="130614" y="576828"/>
            <a:ext cx="5272804" cy="536288"/>
            <a:chOff x="130614" y="576828"/>
            <a:chExt cx="5272804" cy="536288"/>
          </a:xfrm>
        </p:grpSpPr>
        <p:sp>
          <p:nvSpPr>
            <p:cNvPr id="248" name="Google Shape;248;p11"/>
            <p:cNvSpPr txBox="1"/>
            <p:nvPr/>
          </p:nvSpPr>
          <p:spPr>
            <a:xfrm>
              <a:off x="2449853" y="576828"/>
              <a:ext cx="2953565" cy="52322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800">
                  <a:solidFill>
                    <a:schemeClr val="lt1"/>
                  </a:solidFill>
                  <a:latin typeface="Times New Roman"/>
                  <a:ea typeface="Times New Roman"/>
                  <a:cs typeface="Times New Roman"/>
                  <a:sym typeface="Times New Roman"/>
                </a:rPr>
                <a:t> Groups and Teams</a:t>
              </a:r>
              <a:endParaRPr/>
            </a:p>
          </p:txBody>
        </p:sp>
        <p:sp>
          <p:nvSpPr>
            <p:cNvPr id="249" name="Google Shape;249;p11"/>
            <p:cNvSpPr/>
            <p:nvPr/>
          </p:nvSpPr>
          <p:spPr>
            <a:xfrm>
              <a:off x="130614" y="589896"/>
              <a:ext cx="2085827" cy="52322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800">
                  <a:solidFill>
                    <a:schemeClr val="lt1"/>
                  </a:solidFill>
                  <a:latin typeface="Times New Roman"/>
                  <a:ea typeface="Times New Roman"/>
                  <a:cs typeface="Times New Roman"/>
                  <a:sym typeface="Times New Roman"/>
                </a:rPr>
                <a:t>CHAPTER</a:t>
              </a:r>
              <a:r>
                <a:rPr lang="en-US" sz="2800">
                  <a:solidFill>
                    <a:schemeClr val="lt1"/>
                  </a:solidFill>
                  <a:latin typeface="Calibri"/>
                  <a:ea typeface="Calibri"/>
                  <a:cs typeface="Calibri"/>
                  <a:sym typeface="Calibri"/>
                </a:rPr>
                <a:t> 7</a:t>
              </a:r>
              <a:endParaRPr/>
            </a:p>
          </p:txBody>
        </p:sp>
      </p:grpSp>
      <p:graphicFrame>
        <p:nvGraphicFramePr>
          <p:cNvPr id="250" name="Google Shape;250;p11"/>
          <p:cNvGraphicFramePr/>
          <p:nvPr/>
        </p:nvGraphicFramePr>
        <p:xfrm>
          <a:off x="1997046" y="2165310"/>
          <a:ext cx="3000000" cy="3000000"/>
        </p:xfrm>
        <a:graphic>
          <a:graphicData uri="http://schemas.openxmlformats.org/drawingml/2006/table">
            <a:tbl>
              <a:tblPr>
                <a:noFill/>
                <a:tableStyleId>{5842DA5C-0DFB-4512-B10D-8E3E5BB87C24}</a:tableStyleId>
              </a:tblPr>
              <a:tblGrid>
                <a:gridCol w="2775000"/>
                <a:gridCol w="6768200"/>
              </a:tblGrid>
              <a:tr h="360300">
                <a:tc>
                  <a:txBody>
                    <a:bodyPr/>
                    <a:lstStyle/>
                    <a:p>
                      <a:pPr indent="0" lvl="0" marL="0" marR="0" rtl="0" algn="l">
                        <a:spcBef>
                          <a:spcPts val="0"/>
                        </a:spcBef>
                        <a:spcAft>
                          <a:spcPts val="0"/>
                        </a:spcAft>
                        <a:buNone/>
                      </a:pPr>
                      <a:r>
                        <a:rPr b="1" i="1" lang="en-US" sz="1700" u="none" cap="none" strike="noStrike">
                          <a:solidFill>
                            <a:srgbClr val="3F3F3F"/>
                          </a:solidFill>
                          <a:latin typeface="Arial"/>
                          <a:ea typeface="Arial"/>
                          <a:cs typeface="Arial"/>
                          <a:sym typeface="Arial"/>
                        </a:rPr>
                        <a:t>Functional teams</a:t>
                      </a:r>
                      <a:endParaRPr b="1" sz="1700" u="none" cap="none" strike="noStrike">
                        <a:solidFill>
                          <a:srgbClr val="3F3F3F"/>
                        </a:solidFill>
                        <a:latin typeface="Arial"/>
                        <a:ea typeface="Arial"/>
                        <a:cs typeface="Arial"/>
                        <a:sym typeface="Arial"/>
                      </a:endParaRPr>
                    </a:p>
                  </a:txBody>
                  <a:tcPr marT="64475" marB="64475" marR="92100" marL="92100">
                    <a:lnL cap="flat" cmpd="sng" w="9525">
                      <a:solidFill>
                        <a:srgbClr val="BFBFBF"/>
                      </a:solidFill>
                      <a:prstDash val="solid"/>
                      <a:round/>
                      <a:headEnd len="sm" w="sm" type="none"/>
                      <a:tailEnd len="sm" w="sm" type="none"/>
                    </a:lnL>
                    <a:lnR cap="flat" cmpd="sng" w="9525">
                      <a:solidFill>
                        <a:srgbClr val="BFBFBF"/>
                      </a:solidFill>
                      <a:prstDash val="solid"/>
                      <a:round/>
                      <a:headEnd len="sm" w="sm" type="none"/>
                      <a:tailEnd len="sm" w="sm" type="none"/>
                    </a:lnR>
                    <a:lnT cap="flat" cmpd="sng" w="9525">
                      <a:solidFill>
                        <a:srgbClr val="BFBFBF"/>
                      </a:solidFill>
                      <a:prstDash val="solid"/>
                      <a:round/>
                      <a:headEnd len="sm" w="sm" type="none"/>
                      <a:tailEnd len="sm" w="sm" type="none"/>
                    </a:lnT>
                    <a:lnB cap="flat" cmpd="sng" w="9525">
                      <a:solidFill>
                        <a:srgbClr val="BFBFBF"/>
                      </a:solidFill>
                      <a:prstDash val="solid"/>
                      <a:round/>
                      <a:headEnd len="sm" w="sm" type="none"/>
                      <a:tailEnd len="sm" w="sm" type="none"/>
                    </a:lnB>
                  </a:tcPr>
                </a:tc>
                <a:tc>
                  <a:txBody>
                    <a:bodyPr/>
                    <a:lstStyle/>
                    <a:p>
                      <a:pPr indent="0" lvl="0" marL="0" marR="0" rtl="0" algn="l">
                        <a:spcBef>
                          <a:spcPts val="0"/>
                        </a:spcBef>
                        <a:spcAft>
                          <a:spcPts val="0"/>
                        </a:spcAft>
                        <a:buNone/>
                      </a:pPr>
                      <a:r>
                        <a:rPr lang="en-US" sz="1700" u="none" cap="none" strike="noStrike">
                          <a:solidFill>
                            <a:srgbClr val="3F3F3F"/>
                          </a:solidFill>
                          <a:latin typeface="Arial"/>
                          <a:ea typeface="Arial"/>
                          <a:cs typeface="Arial"/>
                          <a:sym typeface="Arial"/>
                        </a:rPr>
                        <a:t>members come from the same department or functional area</a:t>
                      </a:r>
                      <a:endParaRPr/>
                    </a:p>
                  </a:txBody>
                  <a:tcPr marT="64475" marB="64475" marR="92100" marL="92100">
                    <a:lnL cap="flat" cmpd="sng" w="9525">
                      <a:solidFill>
                        <a:srgbClr val="BFBFBF"/>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BFBFBF"/>
                      </a:solidFill>
                      <a:prstDash val="solid"/>
                      <a:round/>
                      <a:headEnd len="sm" w="sm" type="none"/>
                      <a:tailEnd len="sm" w="sm" type="none"/>
                    </a:lnT>
                    <a:lnB cap="flat" cmpd="sng" w="9525">
                      <a:solidFill>
                        <a:srgbClr val="BFBFBF"/>
                      </a:solidFill>
                      <a:prstDash val="solid"/>
                      <a:round/>
                      <a:headEnd len="sm" w="sm" type="none"/>
                      <a:tailEnd len="sm" w="sm" type="none"/>
                    </a:lnB>
                  </a:tcPr>
                </a:tc>
              </a:tr>
              <a:tr h="602750">
                <a:tc>
                  <a:txBody>
                    <a:bodyPr/>
                    <a:lstStyle/>
                    <a:p>
                      <a:pPr indent="0" lvl="0" marL="0" marR="0" rtl="0" algn="l">
                        <a:spcBef>
                          <a:spcPts val="0"/>
                        </a:spcBef>
                        <a:spcAft>
                          <a:spcPts val="0"/>
                        </a:spcAft>
                        <a:buNone/>
                      </a:pPr>
                      <a:r>
                        <a:rPr b="1" i="1" lang="en-US" sz="1700" u="none" cap="none" strike="noStrike">
                          <a:solidFill>
                            <a:srgbClr val="3F3F3F"/>
                          </a:solidFill>
                          <a:latin typeface="Arial"/>
                          <a:ea typeface="Arial"/>
                          <a:cs typeface="Arial"/>
                          <a:sym typeface="Arial"/>
                        </a:rPr>
                        <a:t>Cross-functional teams</a:t>
                      </a:r>
                      <a:endParaRPr b="1" sz="1700" u="none" cap="none" strike="noStrike">
                        <a:solidFill>
                          <a:srgbClr val="3F3F3F"/>
                        </a:solidFill>
                        <a:latin typeface="Arial"/>
                        <a:ea typeface="Arial"/>
                        <a:cs typeface="Arial"/>
                        <a:sym typeface="Arial"/>
                      </a:endParaRPr>
                    </a:p>
                  </a:txBody>
                  <a:tcPr marT="64475" marB="64475" marR="92100" marL="92100">
                    <a:lnL cap="flat" cmpd="sng" w="9525">
                      <a:solidFill>
                        <a:srgbClr val="BFBFBF"/>
                      </a:solidFill>
                      <a:prstDash val="solid"/>
                      <a:round/>
                      <a:headEnd len="sm" w="sm" type="none"/>
                      <a:tailEnd len="sm" w="sm" type="none"/>
                    </a:lnL>
                    <a:lnR cap="flat" cmpd="sng" w="9525">
                      <a:solidFill>
                        <a:srgbClr val="BFBFBF"/>
                      </a:solidFill>
                      <a:prstDash val="solid"/>
                      <a:round/>
                      <a:headEnd len="sm" w="sm" type="none"/>
                      <a:tailEnd len="sm" w="sm" type="none"/>
                    </a:lnR>
                    <a:lnT cap="flat" cmpd="sng" w="9525">
                      <a:solidFill>
                        <a:srgbClr val="BFBFBF"/>
                      </a:solidFill>
                      <a:prstDash val="solid"/>
                      <a:round/>
                      <a:headEnd len="sm" w="sm" type="none"/>
                      <a:tailEnd len="sm" w="sm" type="none"/>
                    </a:lnT>
                    <a:lnB cap="flat" cmpd="sng" w="9525">
                      <a:solidFill>
                        <a:srgbClr val="BFBFBF"/>
                      </a:solidFill>
                      <a:prstDash val="solid"/>
                      <a:round/>
                      <a:headEnd len="sm" w="sm" type="none"/>
                      <a:tailEnd len="sm" w="sm" type="none"/>
                    </a:lnB>
                    <a:solidFill>
                      <a:srgbClr val="EEF7FC"/>
                    </a:solidFill>
                  </a:tcPr>
                </a:tc>
                <a:tc>
                  <a:txBody>
                    <a:bodyPr/>
                    <a:lstStyle/>
                    <a:p>
                      <a:pPr indent="0" lvl="0" marL="0" marR="0" rtl="0" algn="l">
                        <a:spcBef>
                          <a:spcPts val="0"/>
                        </a:spcBef>
                        <a:spcAft>
                          <a:spcPts val="0"/>
                        </a:spcAft>
                        <a:buNone/>
                      </a:pPr>
                      <a:r>
                        <a:rPr lang="en-US" sz="1700" u="none" cap="none" strike="noStrike">
                          <a:solidFill>
                            <a:srgbClr val="3F3F3F"/>
                          </a:solidFill>
                          <a:latin typeface="Arial"/>
                          <a:ea typeface="Arial"/>
                          <a:cs typeface="Arial"/>
                          <a:sym typeface="Arial"/>
                        </a:rPr>
                        <a:t>members come from different departments or functional areas</a:t>
                      </a:r>
                      <a:endParaRPr/>
                    </a:p>
                  </a:txBody>
                  <a:tcPr marT="64475" marB="64475" marR="92100" marL="92100">
                    <a:lnL cap="flat" cmpd="sng" w="9525">
                      <a:solidFill>
                        <a:srgbClr val="BFBFBF"/>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BFBFBF"/>
                      </a:solidFill>
                      <a:prstDash val="solid"/>
                      <a:round/>
                      <a:headEnd len="sm" w="sm" type="none"/>
                      <a:tailEnd len="sm" w="sm" type="none"/>
                    </a:lnT>
                    <a:lnB cap="flat" cmpd="sng" w="9525">
                      <a:solidFill>
                        <a:srgbClr val="BFBFBF"/>
                      </a:solidFill>
                      <a:prstDash val="solid"/>
                      <a:round/>
                      <a:headEnd len="sm" w="sm" type="none"/>
                      <a:tailEnd len="sm" w="sm" type="none"/>
                    </a:lnB>
                    <a:solidFill>
                      <a:srgbClr val="EEF7FC"/>
                    </a:solidFill>
                  </a:tcPr>
                </a:tc>
              </a:tr>
              <a:tr h="360300">
                <a:tc>
                  <a:txBody>
                    <a:bodyPr/>
                    <a:lstStyle/>
                    <a:p>
                      <a:pPr indent="0" lvl="0" marL="0" marR="0" rtl="0" algn="l">
                        <a:spcBef>
                          <a:spcPts val="0"/>
                        </a:spcBef>
                        <a:spcAft>
                          <a:spcPts val="0"/>
                        </a:spcAft>
                        <a:buNone/>
                      </a:pPr>
                      <a:r>
                        <a:rPr b="1" i="1" lang="en-US" sz="1700" u="none" cap="none" strike="noStrike">
                          <a:solidFill>
                            <a:srgbClr val="3F3F3F"/>
                          </a:solidFill>
                          <a:latin typeface="Arial"/>
                          <a:ea typeface="Arial"/>
                          <a:cs typeface="Arial"/>
                          <a:sym typeface="Arial"/>
                        </a:rPr>
                        <a:t>Problem-solving teams</a:t>
                      </a:r>
                      <a:endParaRPr b="1" sz="1700" u="none" cap="none" strike="noStrike">
                        <a:solidFill>
                          <a:srgbClr val="3F3F3F"/>
                        </a:solidFill>
                        <a:latin typeface="Arial"/>
                        <a:ea typeface="Arial"/>
                        <a:cs typeface="Arial"/>
                        <a:sym typeface="Arial"/>
                      </a:endParaRPr>
                    </a:p>
                  </a:txBody>
                  <a:tcPr marT="64475" marB="64475" marR="92100" marL="92100">
                    <a:lnL cap="flat" cmpd="sng" w="9525">
                      <a:solidFill>
                        <a:srgbClr val="BFBFBF"/>
                      </a:solidFill>
                      <a:prstDash val="solid"/>
                      <a:round/>
                      <a:headEnd len="sm" w="sm" type="none"/>
                      <a:tailEnd len="sm" w="sm" type="none"/>
                    </a:lnL>
                    <a:lnR cap="flat" cmpd="sng" w="9525">
                      <a:solidFill>
                        <a:srgbClr val="BFBFBF"/>
                      </a:solidFill>
                      <a:prstDash val="solid"/>
                      <a:round/>
                      <a:headEnd len="sm" w="sm" type="none"/>
                      <a:tailEnd len="sm" w="sm" type="none"/>
                    </a:lnR>
                    <a:lnT cap="flat" cmpd="sng" w="9525">
                      <a:solidFill>
                        <a:srgbClr val="BFBFBF"/>
                      </a:solidFill>
                      <a:prstDash val="solid"/>
                      <a:round/>
                      <a:headEnd len="sm" w="sm" type="none"/>
                      <a:tailEnd len="sm" w="sm" type="none"/>
                    </a:lnT>
                    <a:lnB cap="flat" cmpd="sng" w="9525">
                      <a:solidFill>
                        <a:srgbClr val="BFBFBF"/>
                      </a:solidFill>
                      <a:prstDash val="solid"/>
                      <a:round/>
                      <a:headEnd len="sm" w="sm" type="none"/>
                      <a:tailEnd len="sm" w="sm" type="none"/>
                    </a:lnB>
                  </a:tcPr>
                </a:tc>
                <a:tc>
                  <a:txBody>
                    <a:bodyPr/>
                    <a:lstStyle/>
                    <a:p>
                      <a:pPr indent="0" lvl="0" marL="0" marR="0" rtl="0" algn="l">
                        <a:spcBef>
                          <a:spcPts val="0"/>
                        </a:spcBef>
                        <a:spcAft>
                          <a:spcPts val="0"/>
                        </a:spcAft>
                        <a:buNone/>
                      </a:pPr>
                      <a:r>
                        <a:rPr lang="en-US" sz="1700" u="none" cap="none" strike="noStrike">
                          <a:solidFill>
                            <a:srgbClr val="3F3F3F"/>
                          </a:solidFill>
                          <a:latin typeface="Arial"/>
                          <a:ea typeface="Arial"/>
                          <a:cs typeface="Arial"/>
                          <a:sym typeface="Arial"/>
                        </a:rPr>
                        <a:t>teams created to solve problems and make improvements</a:t>
                      </a:r>
                      <a:endParaRPr/>
                    </a:p>
                  </a:txBody>
                  <a:tcPr marT="64475" marB="64475" marR="92100" marL="92100">
                    <a:lnL cap="flat" cmpd="sng" w="9525">
                      <a:solidFill>
                        <a:srgbClr val="BFBFBF"/>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BFBFBF"/>
                      </a:solidFill>
                      <a:prstDash val="solid"/>
                      <a:round/>
                      <a:headEnd len="sm" w="sm" type="none"/>
                      <a:tailEnd len="sm" w="sm" type="none"/>
                    </a:lnT>
                    <a:lnB cap="flat" cmpd="sng" w="9525">
                      <a:solidFill>
                        <a:srgbClr val="BFBFBF"/>
                      </a:solidFill>
                      <a:prstDash val="solid"/>
                      <a:round/>
                      <a:headEnd len="sm" w="sm" type="none"/>
                      <a:tailEnd len="sm" w="sm" type="none"/>
                    </a:lnB>
                  </a:tcPr>
                </a:tc>
              </a:tr>
              <a:tr h="602750">
                <a:tc>
                  <a:txBody>
                    <a:bodyPr/>
                    <a:lstStyle/>
                    <a:p>
                      <a:pPr indent="0" lvl="0" marL="0" marR="0" rtl="0" algn="l">
                        <a:spcBef>
                          <a:spcPts val="0"/>
                        </a:spcBef>
                        <a:spcAft>
                          <a:spcPts val="0"/>
                        </a:spcAft>
                        <a:buNone/>
                      </a:pPr>
                      <a:r>
                        <a:rPr b="1" i="1" lang="en-US" sz="1700" u="none" cap="none" strike="noStrike">
                          <a:solidFill>
                            <a:srgbClr val="3F3F3F"/>
                          </a:solidFill>
                          <a:latin typeface="Arial"/>
                          <a:ea typeface="Arial"/>
                          <a:cs typeface="Arial"/>
                          <a:sym typeface="Arial"/>
                        </a:rPr>
                        <a:t>Self-directed teams</a:t>
                      </a:r>
                      <a:endParaRPr b="1" sz="1700" u="none" cap="none" strike="noStrike">
                        <a:solidFill>
                          <a:srgbClr val="3F3F3F"/>
                        </a:solidFill>
                        <a:latin typeface="Arial"/>
                        <a:ea typeface="Arial"/>
                        <a:cs typeface="Arial"/>
                        <a:sym typeface="Arial"/>
                      </a:endParaRPr>
                    </a:p>
                  </a:txBody>
                  <a:tcPr marT="64475" marB="64475" marR="92100" marL="92100">
                    <a:lnL cap="flat" cmpd="sng" w="9525">
                      <a:solidFill>
                        <a:srgbClr val="BFBFBF"/>
                      </a:solidFill>
                      <a:prstDash val="solid"/>
                      <a:round/>
                      <a:headEnd len="sm" w="sm" type="none"/>
                      <a:tailEnd len="sm" w="sm" type="none"/>
                    </a:lnL>
                    <a:lnR cap="flat" cmpd="sng" w="9525">
                      <a:solidFill>
                        <a:srgbClr val="BFBFBF"/>
                      </a:solidFill>
                      <a:prstDash val="solid"/>
                      <a:round/>
                      <a:headEnd len="sm" w="sm" type="none"/>
                      <a:tailEnd len="sm" w="sm" type="none"/>
                    </a:lnR>
                    <a:lnT cap="flat" cmpd="sng" w="9525">
                      <a:solidFill>
                        <a:srgbClr val="BFBFBF"/>
                      </a:solidFill>
                      <a:prstDash val="solid"/>
                      <a:round/>
                      <a:headEnd len="sm" w="sm" type="none"/>
                      <a:tailEnd len="sm" w="sm" type="none"/>
                    </a:lnT>
                    <a:lnB cap="flat" cmpd="sng" w="9525">
                      <a:solidFill>
                        <a:srgbClr val="BFBFBF"/>
                      </a:solidFill>
                      <a:prstDash val="solid"/>
                      <a:round/>
                      <a:headEnd len="sm" w="sm" type="none"/>
                      <a:tailEnd len="sm" w="sm" type="none"/>
                    </a:lnB>
                    <a:solidFill>
                      <a:srgbClr val="EEF7FC"/>
                    </a:solidFill>
                  </a:tcPr>
                </a:tc>
                <a:tc>
                  <a:txBody>
                    <a:bodyPr/>
                    <a:lstStyle/>
                    <a:p>
                      <a:pPr indent="0" lvl="0" marL="0" marR="0" rtl="0" algn="l">
                        <a:spcBef>
                          <a:spcPts val="0"/>
                        </a:spcBef>
                        <a:spcAft>
                          <a:spcPts val="0"/>
                        </a:spcAft>
                        <a:buNone/>
                      </a:pPr>
                      <a:r>
                        <a:rPr lang="en-US" sz="1700" u="none" cap="none" strike="noStrike">
                          <a:solidFill>
                            <a:srgbClr val="3F3F3F"/>
                          </a:solidFill>
                          <a:latin typeface="Arial"/>
                          <a:ea typeface="Arial"/>
                          <a:cs typeface="Arial"/>
                          <a:sym typeface="Arial"/>
                        </a:rPr>
                        <a:t>set their own goals and pursue them in ways defined by the team</a:t>
                      </a:r>
                      <a:endParaRPr/>
                    </a:p>
                  </a:txBody>
                  <a:tcPr marT="64475" marB="64475" marR="92100" marL="92100">
                    <a:lnL cap="flat" cmpd="sng" w="9525">
                      <a:solidFill>
                        <a:srgbClr val="BFBFBF"/>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BFBFBF"/>
                      </a:solidFill>
                      <a:prstDash val="solid"/>
                      <a:round/>
                      <a:headEnd len="sm" w="sm" type="none"/>
                      <a:tailEnd len="sm" w="sm" type="none"/>
                    </a:lnT>
                    <a:lnB cap="flat" cmpd="sng" w="9525">
                      <a:solidFill>
                        <a:srgbClr val="BFBFBF"/>
                      </a:solidFill>
                      <a:prstDash val="solid"/>
                      <a:round/>
                      <a:headEnd len="sm" w="sm" type="none"/>
                      <a:tailEnd len="sm" w="sm" type="none"/>
                    </a:lnB>
                    <a:solidFill>
                      <a:srgbClr val="EEF7FC"/>
                    </a:solidFill>
                  </a:tcPr>
                </a:tc>
              </a:tr>
              <a:tr h="602750">
                <a:tc>
                  <a:txBody>
                    <a:bodyPr/>
                    <a:lstStyle/>
                    <a:p>
                      <a:pPr indent="0" lvl="0" marL="0" marR="0" rtl="0" algn="l">
                        <a:spcBef>
                          <a:spcPts val="0"/>
                        </a:spcBef>
                        <a:spcAft>
                          <a:spcPts val="0"/>
                        </a:spcAft>
                        <a:buNone/>
                      </a:pPr>
                      <a:r>
                        <a:rPr b="1" i="1" lang="en-US" sz="1700" u="none" cap="none" strike="noStrike">
                          <a:solidFill>
                            <a:srgbClr val="3F3F3F"/>
                          </a:solidFill>
                          <a:latin typeface="Arial"/>
                          <a:ea typeface="Arial"/>
                          <a:cs typeface="Arial"/>
                          <a:sym typeface="Arial"/>
                        </a:rPr>
                        <a:t>Venture teams</a:t>
                      </a:r>
                      <a:endParaRPr b="1" sz="1700" u="none" cap="none" strike="noStrike">
                        <a:solidFill>
                          <a:srgbClr val="3F3F3F"/>
                        </a:solidFill>
                        <a:latin typeface="Arial"/>
                        <a:ea typeface="Arial"/>
                        <a:cs typeface="Arial"/>
                        <a:sym typeface="Arial"/>
                      </a:endParaRPr>
                    </a:p>
                  </a:txBody>
                  <a:tcPr marT="64475" marB="64475" marR="92100" marL="92100">
                    <a:lnL cap="flat" cmpd="sng" w="9525">
                      <a:solidFill>
                        <a:srgbClr val="BFBFBF"/>
                      </a:solidFill>
                      <a:prstDash val="solid"/>
                      <a:round/>
                      <a:headEnd len="sm" w="sm" type="none"/>
                      <a:tailEnd len="sm" w="sm" type="none"/>
                    </a:lnL>
                    <a:lnR cap="flat" cmpd="sng" w="9525">
                      <a:solidFill>
                        <a:srgbClr val="BFBFBF"/>
                      </a:solidFill>
                      <a:prstDash val="solid"/>
                      <a:round/>
                      <a:headEnd len="sm" w="sm" type="none"/>
                      <a:tailEnd len="sm" w="sm" type="none"/>
                    </a:lnR>
                    <a:lnT cap="flat" cmpd="sng" w="9525">
                      <a:solidFill>
                        <a:srgbClr val="BFBFBF"/>
                      </a:solidFill>
                      <a:prstDash val="solid"/>
                      <a:round/>
                      <a:headEnd len="sm" w="sm" type="none"/>
                      <a:tailEnd len="sm" w="sm" type="none"/>
                    </a:lnT>
                    <a:lnB cap="flat" cmpd="sng" w="9525">
                      <a:solidFill>
                        <a:srgbClr val="BFBFBF"/>
                      </a:solidFill>
                      <a:prstDash val="solid"/>
                      <a:round/>
                      <a:headEnd len="sm" w="sm" type="none"/>
                      <a:tailEnd len="sm" w="sm" type="none"/>
                    </a:lnB>
                  </a:tcPr>
                </a:tc>
                <a:tc>
                  <a:txBody>
                    <a:bodyPr/>
                    <a:lstStyle/>
                    <a:p>
                      <a:pPr indent="0" lvl="0" marL="0" marR="0" rtl="0" algn="l">
                        <a:spcBef>
                          <a:spcPts val="0"/>
                        </a:spcBef>
                        <a:spcAft>
                          <a:spcPts val="0"/>
                        </a:spcAft>
                        <a:buNone/>
                      </a:pPr>
                      <a:r>
                        <a:rPr lang="en-US" sz="1700" u="none" cap="none" strike="noStrike">
                          <a:solidFill>
                            <a:srgbClr val="3F3F3F"/>
                          </a:solidFill>
                          <a:latin typeface="Arial"/>
                          <a:ea typeface="Arial"/>
                          <a:cs typeface="Arial"/>
                          <a:sym typeface="Arial"/>
                        </a:rPr>
                        <a:t>teams that operate semi-autonomously to create and develop new products, processes, or businesses</a:t>
                      </a:r>
                      <a:endParaRPr/>
                    </a:p>
                  </a:txBody>
                  <a:tcPr marT="64475" marB="64475" marR="92100" marL="92100">
                    <a:lnL cap="flat" cmpd="sng" w="9525">
                      <a:solidFill>
                        <a:srgbClr val="BFBFBF"/>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BFBFBF"/>
                      </a:solidFill>
                      <a:prstDash val="solid"/>
                      <a:round/>
                      <a:headEnd len="sm" w="sm" type="none"/>
                      <a:tailEnd len="sm" w="sm" type="none"/>
                    </a:lnT>
                    <a:lnB cap="flat" cmpd="sng" w="9525">
                      <a:solidFill>
                        <a:srgbClr val="BFBFBF"/>
                      </a:solidFill>
                      <a:prstDash val="solid"/>
                      <a:round/>
                      <a:headEnd len="sm" w="sm" type="none"/>
                      <a:tailEnd len="sm" w="sm" type="none"/>
                    </a:lnB>
                  </a:tcPr>
                </a:tc>
              </a:tr>
              <a:tr h="845200">
                <a:tc>
                  <a:txBody>
                    <a:bodyPr/>
                    <a:lstStyle/>
                    <a:p>
                      <a:pPr indent="0" lvl="0" marL="0" marR="0" rtl="0" algn="l">
                        <a:spcBef>
                          <a:spcPts val="0"/>
                        </a:spcBef>
                        <a:spcAft>
                          <a:spcPts val="0"/>
                        </a:spcAft>
                        <a:buNone/>
                      </a:pPr>
                      <a:r>
                        <a:rPr b="1" i="1" lang="en-US" sz="1700" u="none" cap="none" strike="noStrike">
                          <a:solidFill>
                            <a:srgbClr val="3F3F3F"/>
                          </a:solidFill>
                          <a:latin typeface="Arial"/>
                          <a:ea typeface="Arial"/>
                          <a:cs typeface="Arial"/>
                          <a:sym typeface="Arial"/>
                        </a:rPr>
                        <a:t>Virtual teams</a:t>
                      </a:r>
                      <a:endParaRPr b="1" sz="1700" u="none" cap="none" strike="noStrike">
                        <a:solidFill>
                          <a:srgbClr val="3F3F3F"/>
                        </a:solidFill>
                        <a:latin typeface="Arial"/>
                        <a:ea typeface="Arial"/>
                        <a:cs typeface="Arial"/>
                        <a:sym typeface="Arial"/>
                      </a:endParaRPr>
                    </a:p>
                  </a:txBody>
                  <a:tcPr marT="64475" marB="64475" marR="92100" marL="92100">
                    <a:lnL cap="flat" cmpd="sng" w="9525">
                      <a:solidFill>
                        <a:srgbClr val="BFBFBF"/>
                      </a:solidFill>
                      <a:prstDash val="solid"/>
                      <a:round/>
                      <a:headEnd len="sm" w="sm" type="none"/>
                      <a:tailEnd len="sm" w="sm" type="none"/>
                    </a:lnL>
                    <a:lnR cap="flat" cmpd="sng" w="9525">
                      <a:solidFill>
                        <a:srgbClr val="BFBFBF"/>
                      </a:solidFill>
                      <a:prstDash val="solid"/>
                      <a:round/>
                      <a:headEnd len="sm" w="sm" type="none"/>
                      <a:tailEnd len="sm" w="sm" type="none"/>
                    </a:lnR>
                    <a:lnT cap="flat" cmpd="sng" w="9525">
                      <a:solidFill>
                        <a:srgbClr val="BFBFBF"/>
                      </a:solidFill>
                      <a:prstDash val="solid"/>
                      <a:round/>
                      <a:headEnd len="sm" w="sm" type="none"/>
                      <a:tailEnd len="sm" w="sm" type="none"/>
                    </a:lnT>
                    <a:lnB cap="flat" cmpd="sng" w="9525">
                      <a:solidFill>
                        <a:srgbClr val="BFBFBF"/>
                      </a:solidFill>
                      <a:prstDash val="solid"/>
                      <a:round/>
                      <a:headEnd len="sm" w="sm" type="none"/>
                      <a:tailEnd len="sm" w="sm" type="none"/>
                    </a:lnB>
                    <a:solidFill>
                      <a:srgbClr val="EEF7FC"/>
                    </a:solidFill>
                  </a:tcPr>
                </a:tc>
                <a:tc>
                  <a:txBody>
                    <a:bodyPr/>
                    <a:lstStyle/>
                    <a:p>
                      <a:pPr indent="0" lvl="0" marL="0" marR="0" rtl="0" algn="l">
                        <a:spcBef>
                          <a:spcPts val="0"/>
                        </a:spcBef>
                        <a:spcAft>
                          <a:spcPts val="0"/>
                        </a:spcAft>
                        <a:buNone/>
                      </a:pPr>
                      <a:r>
                        <a:rPr lang="en-US" sz="1700" u="none" cap="none" strike="noStrike">
                          <a:solidFill>
                            <a:srgbClr val="3F3F3F"/>
                          </a:solidFill>
                          <a:latin typeface="Arial"/>
                          <a:ea typeface="Arial"/>
                          <a:cs typeface="Arial"/>
                          <a:sym typeface="Arial"/>
                        </a:rPr>
                        <a:t>teams of geographically and/or organizationally dispersed coworkers who communicate using telecommunications and information technologies</a:t>
                      </a:r>
                      <a:endParaRPr/>
                    </a:p>
                  </a:txBody>
                  <a:tcPr marT="64475" marB="64475" marR="92100" marL="92100">
                    <a:lnL cap="flat" cmpd="sng" w="9525">
                      <a:solidFill>
                        <a:srgbClr val="BFBFBF"/>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BFBFBF"/>
                      </a:solidFill>
                      <a:prstDash val="solid"/>
                      <a:round/>
                      <a:headEnd len="sm" w="sm" type="none"/>
                      <a:tailEnd len="sm" w="sm" type="none"/>
                    </a:lnT>
                    <a:lnB cap="flat" cmpd="sng" w="9525">
                      <a:solidFill>
                        <a:srgbClr val="BFBFBF"/>
                      </a:solidFill>
                      <a:prstDash val="solid"/>
                      <a:round/>
                      <a:headEnd len="sm" w="sm" type="none"/>
                      <a:tailEnd len="sm" w="sm" type="none"/>
                    </a:lnB>
                    <a:solidFill>
                      <a:srgbClr val="EEF7FC"/>
                    </a:solidFill>
                  </a:tcPr>
                </a:tc>
              </a:tr>
              <a:tr h="602750">
                <a:tc>
                  <a:txBody>
                    <a:bodyPr/>
                    <a:lstStyle/>
                    <a:p>
                      <a:pPr indent="0" lvl="0" marL="0" marR="0" rtl="0" algn="l">
                        <a:spcBef>
                          <a:spcPts val="0"/>
                        </a:spcBef>
                        <a:spcAft>
                          <a:spcPts val="0"/>
                        </a:spcAft>
                        <a:buNone/>
                      </a:pPr>
                      <a:r>
                        <a:rPr b="1" i="1" lang="en-US" sz="1700" u="none" cap="none" strike="noStrike">
                          <a:solidFill>
                            <a:srgbClr val="3F3F3F"/>
                          </a:solidFill>
                          <a:latin typeface="Arial"/>
                          <a:ea typeface="Arial"/>
                          <a:cs typeface="Arial"/>
                          <a:sym typeface="Arial"/>
                        </a:rPr>
                        <a:t>Global teams</a:t>
                      </a:r>
                      <a:endParaRPr b="1" sz="1700" u="none" cap="none" strike="noStrike">
                        <a:solidFill>
                          <a:srgbClr val="3F3F3F"/>
                        </a:solidFill>
                        <a:latin typeface="Arial"/>
                        <a:ea typeface="Arial"/>
                        <a:cs typeface="Arial"/>
                        <a:sym typeface="Arial"/>
                      </a:endParaRPr>
                    </a:p>
                  </a:txBody>
                  <a:tcPr marT="64475" marB="64475" marR="92100" marL="92100">
                    <a:lnL cap="flat" cmpd="sng" w="9525">
                      <a:solidFill>
                        <a:srgbClr val="BFBFBF"/>
                      </a:solidFill>
                      <a:prstDash val="solid"/>
                      <a:round/>
                      <a:headEnd len="sm" w="sm" type="none"/>
                      <a:tailEnd len="sm" w="sm" type="none"/>
                    </a:lnL>
                    <a:lnR cap="flat" cmpd="sng" w="9525">
                      <a:solidFill>
                        <a:srgbClr val="BFBFBF"/>
                      </a:solidFill>
                      <a:prstDash val="solid"/>
                      <a:round/>
                      <a:headEnd len="sm" w="sm" type="none"/>
                      <a:tailEnd len="sm" w="sm" type="none"/>
                    </a:lnR>
                    <a:lnT cap="flat" cmpd="sng" w="9525">
                      <a:solidFill>
                        <a:srgbClr val="BFBFBF"/>
                      </a:solidFill>
                      <a:prstDash val="solid"/>
                      <a:round/>
                      <a:headEnd len="sm" w="sm" type="none"/>
                      <a:tailEnd len="sm" w="sm" type="none"/>
                    </a:lnT>
                    <a:lnB cap="flat" cmpd="sng" w="9525">
                      <a:solidFill>
                        <a:srgbClr val="BFBFBF"/>
                      </a:solidFill>
                      <a:prstDash val="solid"/>
                      <a:round/>
                      <a:headEnd len="sm" w="sm" type="none"/>
                      <a:tailEnd len="sm" w="sm" type="none"/>
                    </a:lnB>
                  </a:tcPr>
                </a:tc>
                <a:tc>
                  <a:txBody>
                    <a:bodyPr/>
                    <a:lstStyle/>
                    <a:p>
                      <a:pPr indent="0" lvl="0" marL="0" marR="0" rtl="0" algn="l">
                        <a:spcBef>
                          <a:spcPts val="0"/>
                        </a:spcBef>
                        <a:spcAft>
                          <a:spcPts val="0"/>
                        </a:spcAft>
                        <a:buNone/>
                      </a:pPr>
                      <a:r>
                        <a:rPr lang="en-US" sz="1700" u="none" cap="none" strike="noStrike">
                          <a:solidFill>
                            <a:srgbClr val="3F3F3F"/>
                          </a:solidFill>
                          <a:latin typeface="Arial"/>
                          <a:ea typeface="Arial"/>
                          <a:cs typeface="Arial"/>
                          <a:sym typeface="Arial"/>
                        </a:rPr>
                        <a:t>face-to-face or virtual teams whose members are from different countries</a:t>
                      </a:r>
                      <a:endParaRPr/>
                    </a:p>
                  </a:txBody>
                  <a:tcPr marT="64475" marB="64475" marR="92100" marL="92100">
                    <a:lnL cap="flat" cmpd="sng" w="9525">
                      <a:solidFill>
                        <a:srgbClr val="BFBFBF"/>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BFBFBF"/>
                      </a:solidFill>
                      <a:prstDash val="solid"/>
                      <a:round/>
                      <a:headEnd len="sm" w="sm" type="none"/>
                      <a:tailEnd len="sm" w="sm" type="none"/>
                    </a:lnT>
                    <a:lnB cap="flat" cmpd="sng" w="9525">
                      <a:solidFill>
                        <a:srgbClr val="BFBFBF"/>
                      </a:solidFill>
                      <a:prstDash val="solid"/>
                      <a:round/>
                      <a:headEnd len="sm" w="sm" type="none"/>
                      <a:tailEnd len="sm" w="sm" type="none"/>
                    </a:lnB>
                  </a:tcPr>
                </a:tc>
              </a:tr>
            </a:tbl>
          </a:graphicData>
        </a:graphic>
      </p:graphicFrame>
      <p:sp>
        <p:nvSpPr>
          <p:cNvPr id="251" name="Google Shape;251;p11"/>
          <p:cNvSpPr/>
          <p:nvPr/>
        </p:nvSpPr>
        <p:spPr>
          <a:xfrm>
            <a:off x="4461979" y="2130941"/>
            <a:ext cx="2662152" cy="291188"/>
          </a:xfrm>
          <a:prstGeom prst="rect">
            <a:avLst/>
          </a:prstGeom>
          <a:noFill/>
          <a:ln>
            <a:noFill/>
          </a:ln>
        </p:spPr>
        <p:txBody>
          <a:bodyPr anchorCtr="0" anchor="ctr" bIns="61875" lIns="0" spcFirstLastPara="1" rIns="0" wrap="square" tIns="0">
            <a:spAutoFit/>
          </a:bodyPr>
          <a:lstStyle/>
          <a:p>
            <a:pPr indent="0" lvl="0" marL="0" marR="0" rtl="0" algn="l">
              <a:lnSpc>
                <a:spcPct val="100000"/>
              </a:lnSpc>
              <a:spcBef>
                <a:spcPts val="0"/>
              </a:spcBef>
              <a:spcAft>
                <a:spcPts val="0"/>
              </a:spcAft>
              <a:buClr>
                <a:srgbClr val="FFFFFF"/>
              </a:buClr>
              <a:buSzPts val="1800"/>
              <a:buFont typeface="Open Sans"/>
              <a:buNone/>
            </a:pPr>
            <a:r>
              <a:rPr b="1" i="0" lang="en-US" sz="1800" u="none" cap="none" strike="noStrike">
                <a:solidFill>
                  <a:srgbClr val="FFFFFF"/>
                </a:solidFill>
                <a:latin typeface="Open Sans"/>
                <a:ea typeface="Open Sans"/>
                <a:cs typeface="Open Sans"/>
                <a:sym typeface="Open Sans"/>
              </a:rPr>
              <a:t>Table7.1.</a:t>
            </a:r>
            <a:r>
              <a:rPr b="1" i="0" lang="en-US" sz="1800" u="none" cap="none" strike="noStrike">
                <a:solidFill>
                  <a:srgbClr val="3F3F3F"/>
                </a:solidFill>
                <a:latin typeface="Helvetica Neue"/>
                <a:ea typeface="Helvetica Neue"/>
                <a:cs typeface="Helvetica Neue"/>
                <a:sym typeface="Helvetica Neue"/>
              </a:rPr>
              <a:t>Types of Teams</a:t>
            </a:r>
            <a:endParaRPr/>
          </a:p>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chemeClr val="dk1"/>
              </a:solidFill>
              <a:latin typeface="Arial"/>
              <a:ea typeface="Arial"/>
              <a:cs typeface="Arial"/>
              <a:sym typeface="Arial"/>
            </a:endParaRPr>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6" name="Shape 256"/>
        <p:cNvGrpSpPr/>
        <p:nvPr/>
      </p:nvGrpSpPr>
      <p:grpSpPr>
        <a:xfrm>
          <a:off x="0" y="0"/>
          <a:ext cx="0" cy="0"/>
          <a:chOff x="0" y="0"/>
          <a:chExt cx="0" cy="0"/>
        </a:xfrm>
      </p:grpSpPr>
      <p:pic>
        <p:nvPicPr>
          <p:cNvPr id="257" name="Google Shape;257;p12"/>
          <p:cNvPicPr preferRelativeResize="0"/>
          <p:nvPr/>
        </p:nvPicPr>
        <p:blipFill rotWithShape="1">
          <a:blip r:embed="rId3">
            <a:alphaModFix/>
          </a:blip>
          <a:srcRect b="0" l="0" r="0" t="0"/>
          <a:stretch/>
        </p:blipFill>
        <p:spPr>
          <a:xfrm>
            <a:off x="651740" y="5508979"/>
            <a:ext cx="1222425" cy="1096206"/>
          </a:xfrm>
          <a:prstGeom prst="rect">
            <a:avLst/>
          </a:prstGeom>
          <a:noFill/>
          <a:ln>
            <a:noFill/>
          </a:ln>
        </p:spPr>
      </p:pic>
      <p:pic>
        <p:nvPicPr>
          <p:cNvPr id="258" name="Google Shape;258;p12"/>
          <p:cNvPicPr preferRelativeResize="0"/>
          <p:nvPr/>
        </p:nvPicPr>
        <p:blipFill rotWithShape="1">
          <a:blip r:embed="rId4">
            <a:alphaModFix/>
          </a:blip>
          <a:srcRect b="0" l="0" r="0" t="0"/>
          <a:stretch/>
        </p:blipFill>
        <p:spPr>
          <a:xfrm>
            <a:off x="2289771" y="5954663"/>
            <a:ext cx="9902229" cy="204838"/>
          </a:xfrm>
          <a:prstGeom prst="rect">
            <a:avLst/>
          </a:prstGeom>
          <a:noFill/>
          <a:ln>
            <a:noFill/>
          </a:ln>
        </p:spPr>
      </p:pic>
      <p:pic>
        <p:nvPicPr>
          <p:cNvPr id="259" name="Google Shape;259;p12"/>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260" name="Google Shape;260;p12"/>
          <p:cNvPicPr preferRelativeResize="0"/>
          <p:nvPr/>
        </p:nvPicPr>
        <p:blipFill rotWithShape="1">
          <a:blip r:embed="rId5">
            <a:alphaModFix/>
          </a:blip>
          <a:srcRect b="0" l="0" r="0" t="0"/>
          <a:stretch/>
        </p:blipFill>
        <p:spPr>
          <a:xfrm>
            <a:off x="12072675" y="2204822"/>
            <a:ext cx="238650" cy="2709534"/>
          </a:xfrm>
          <a:prstGeom prst="rect">
            <a:avLst/>
          </a:prstGeom>
          <a:noFill/>
          <a:ln>
            <a:noFill/>
          </a:ln>
        </p:spPr>
      </p:pic>
      <p:pic>
        <p:nvPicPr>
          <p:cNvPr id="261" name="Google Shape;261;p12"/>
          <p:cNvPicPr preferRelativeResize="0"/>
          <p:nvPr/>
        </p:nvPicPr>
        <p:blipFill rotWithShape="1">
          <a:blip r:embed="rId6">
            <a:alphaModFix/>
          </a:blip>
          <a:srcRect b="0" l="0" r="0" t="0"/>
          <a:stretch/>
        </p:blipFill>
        <p:spPr>
          <a:xfrm>
            <a:off x="0" y="88216"/>
            <a:ext cx="9533101" cy="1610200"/>
          </a:xfrm>
          <a:prstGeom prst="rect">
            <a:avLst/>
          </a:prstGeom>
          <a:noFill/>
          <a:ln>
            <a:noFill/>
          </a:ln>
        </p:spPr>
      </p:pic>
      <p:sp>
        <p:nvSpPr>
          <p:cNvPr id="262" name="Google Shape;262;p12"/>
          <p:cNvSpPr txBox="1"/>
          <p:nvPr/>
        </p:nvSpPr>
        <p:spPr>
          <a:xfrm>
            <a:off x="1874165" y="1422114"/>
            <a:ext cx="10198510" cy="40011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i="0" lang="en-US" sz="2000">
                <a:solidFill>
                  <a:srgbClr val="C1510A"/>
                </a:solidFill>
                <a:latin typeface="Helvetica Neue"/>
                <a:ea typeface="Helvetica Neue"/>
                <a:cs typeface="Helvetica Neue"/>
                <a:sym typeface="Helvetica Neue"/>
              </a:rPr>
              <a:t>Teams</a:t>
            </a:r>
            <a:endParaRPr/>
          </a:p>
        </p:txBody>
      </p:sp>
      <p:grpSp>
        <p:nvGrpSpPr>
          <p:cNvPr id="263" name="Google Shape;263;p12"/>
          <p:cNvGrpSpPr/>
          <p:nvPr/>
        </p:nvGrpSpPr>
        <p:grpSpPr>
          <a:xfrm>
            <a:off x="130614" y="576828"/>
            <a:ext cx="5272804" cy="536288"/>
            <a:chOff x="130614" y="576828"/>
            <a:chExt cx="5272804" cy="536288"/>
          </a:xfrm>
        </p:grpSpPr>
        <p:sp>
          <p:nvSpPr>
            <p:cNvPr id="264" name="Google Shape;264;p12"/>
            <p:cNvSpPr txBox="1"/>
            <p:nvPr/>
          </p:nvSpPr>
          <p:spPr>
            <a:xfrm>
              <a:off x="2449853" y="576828"/>
              <a:ext cx="2953565" cy="52322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800">
                  <a:solidFill>
                    <a:schemeClr val="lt1"/>
                  </a:solidFill>
                  <a:latin typeface="Times New Roman"/>
                  <a:ea typeface="Times New Roman"/>
                  <a:cs typeface="Times New Roman"/>
                  <a:sym typeface="Times New Roman"/>
                </a:rPr>
                <a:t> Groups and Teams</a:t>
              </a:r>
              <a:endParaRPr/>
            </a:p>
          </p:txBody>
        </p:sp>
        <p:sp>
          <p:nvSpPr>
            <p:cNvPr id="265" name="Google Shape;265;p12"/>
            <p:cNvSpPr/>
            <p:nvPr/>
          </p:nvSpPr>
          <p:spPr>
            <a:xfrm>
              <a:off x="130614" y="589896"/>
              <a:ext cx="2085827" cy="52322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800">
                  <a:solidFill>
                    <a:schemeClr val="lt1"/>
                  </a:solidFill>
                  <a:latin typeface="Times New Roman"/>
                  <a:ea typeface="Times New Roman"/>
                  <a:cs typeface="Times New Roman"/>
                  <a:sym typeface="Times New Roman"/>
                </a:rPr>
                <a:t>CHAPTER</a:t>
              </a:r>
              <a:r>
                <a:rPr lang="en-US" sz="2800">
                  <a:solidFill>
                    <a:schemeClr val="lt1"/>
                  </a:solidFill>
                  <a:latin typeface="Calibri"/>
                  <a:ea typeface="Calibri"/>
                  <a:cs typeface="Calibri"/>
                  <a:sym typeface="Calibri"/>
                </a:rPr>
                <a:t> 7</a:t>
              </a:r>
              <a:endParaRPr/>
            </a:p>
          </p:txBody>
        </p:sp>
      </p:grpSp>
      <p:pic>
        <p:nvPicPr>
          <p:cNvPr id="266" name="Google Shape;266;p12"/>
          <p:cNvPicPr preferRelativeResize="0"/>
          <p:nvPr/>
        </p:nvPicPr>
        <p:blipFill rotWithShape="1">
          <a:blip r:embed="rId7">
            <a:alphaModFix/>
          </a:blip>
          <a:srcRect b="0" l="0" r="0" t="0"/>
          <a:stretch/>
        </p:blipFill>
        <p:spPr>
          <a:xfrm>
            <a:off x="6096000" y="1698416"/>
            <a:ext cx="5667375" cy="4095750"/>
          </a:xfrm>
          <a:prstGeom prst="rect">
            <a:avLst/>
          </a:prstGeom>
          <a:noFill/>
          <a:ln>
            <a:noFill/>
          </a:ln>
        </p:spPr>
      </p:pic>
      <p:sp>
        <p:nvSpPr>
          <p:cNvPr id="267" name="Google Shape;267;p12"/>
          <p:cNvSpPr txBox="1"/>
          <p:nvPr/>
        </p:nvSpPr>
        <p:spPr>
          <a:xfrm>
            <a:off x="1668209" y="2660232"/>
            <a:ext cx="4516852" cy="2585323"/>
          </a:xfrm>
          <a:prstGeom prst="rect">
            <a:avLst/>
          </a:prstGeom>
          <a:solidFill>
            <a:srgbClr val="FF9518"/>
          </a:solidFill>
          <a:ln>
            <a:noFill/>
          </a:ln>
        </p:spPr>
        <p:txBody>
          <a:bodyPr anchorCtr="0" anchor="t" bIns="45700" lIns="91425" spcFirstLastPara="1" rIns="91425" wrap="square" tIns="45700">
            <a:spAutoFit/>
          </a:bodyPr>
          <a:lstStyle/>
          <a:p>
            <a:pPr indent="0" lvl="0" marL="0" marR="0" rtl="0" algn="just">
              <a:spcBef>
                <a:spcPts val="0"/>
              </a:spcBef>
              <a:spcAft>
                <a:spcPts val="0"/>
              </a:spcAft>
              <a:buNone/>
            </a:pPr>
            <a:r>
              <a:rPr i="1" lang="en-US" sz="1800">
                <a:solidFill>
                  <a:schemeClr val="dk1"/>
                </a:solidFill>
                <a:latin typeface="Calibri"/>
                <a:ea typeface="Calibri"/>
                <a:cs typeface="Calibri"/>
                <a:sym typeface="Calibri"/>
              </a:rPr>
              <a:t>Virtual teams are becoming increasingly common in organizations. New forms of technology, coupled with pressures to reduce travel costs, make it easy for colleagues who are geographically dispersed to interact in ways that mirror face-to-face interactions. Of course, they may also have a reduced personal connection with their colleagues when meeting this way.</a:t>
            </a:r>
            <a:endParaRPr/>
          </a:p>
        </p:txBody>
      </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72" name="Shape 272"/>
        <p:cNvGrpSpPr/>
        <p:nvPr/>
      </p:nvGrpSpPr>
      <p:grpSpPr>
        <a:xfrm>
          <a:off x="0" y="0"/>
          <a:ext cx="0" cy="0"/>
          <a:chOff x="0" y="0"/>
          <a:chExt cx="0" cy="0"/>
        </a:xfrm>
      </p:grpSpPr>
      <p:pic>
        <p:nvPicPr>
          <p:cNvPr id="273" name="Google Shape;273;p13"/>
          <p:cNvPicPr preferRelativeResize="0"/>
          <p:nvPr/>
        </p:nvPicPr>
        <p:blipFill rotWithShape="1">
          <a:blip r:embed="rId3">
            <a:alphaModFix/>
          </a:blip>
          <a:srcRect b="0" l="0" r="0" t="0"/>
          <a:stretch/>
        </p:blipFill>
        <p:spPr>
          <a:xfrm>
            <a:off x="651740" y="5508979"/>
            <a:ext cx="1222425" cy="1096206"/>
          </a:xfrm>
          <a:prstGeom prst="rect">
            <a:avLst/>
          </a:prstGeom>
          <a:noFill/>
          <a:ln>
            <a:noFill/>
          </a:ln>
        </p:spPr>
      </p:pic>
      <p:pic>
        <p:nvPicPr>
          <p:cNvPr id="274" name="Google Shape;274;p13"/>
          <p:cNvPicPr preferRelativeResize="0"/>
          <p:nvPr/>
        </p:nvPicPr>
        <p:blipFill rotWithShape="1">
          <a:blip r:embed="rId4">
            <a:alphaModFix/>
          </a:blip>
          <a:srcRect b="0" l="0" r="0" t="0"/>
          <a:stretch/>
        </p:blipFill>
        <p:spPr>
          <a:xfrm>
            <a:off x="2289771" y="5954663"/>
            <a:ext cx="9902229" cy="204838"/>
          </a:xfrm>
          <a:prstGeom prst="rect">
            <a:avLst/>
          </a:prstGeom>
          <a:noFill/>
          <a:ln>
            <a:noFill/>
          </a:ln>
        </p:spPr>
      </p:pic>
      <p:pic>
        <p:nvPicPr>
          <p:cNvPr id="275" name="Google Shape;275;p13"/>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276" name="Google Shape;276;p13"/>
          <p:cNvPicPr preferRelativeResize="0"/>
          <p:nvPr/>
        </p:nvPicPr>
        <p:blipFill rotWithShape="1">
          <a:blip r:embed="rId5">
            <a:alphaModFix/>
          </a:blip>
          <a:srcRect b="0" l="0" r="0" t="0"/>
          <a:stretch/>
        </p:blipFill>
        <p:spPr>
          <a:xfrm>
            <a:off x="12072675" y="2204822"/>
            <a:ext cx="238650" cy="2709534"/>
          </a:xfrm>
          <a:prstGeom prst="rect">
            <a:avLst/>
          </a:prstGeom>
          <a:noFill/>
          <a:ln>
            <a:noFill/>
          </a:ln>
        </p:spPr>
      </p:pic>
      <p:pic>
        <p:nvPicPr>
          <p:cNvPr id="277" name="Google Shape;277;p13"/>
          <p:cNvPicPr preferRelativeResize="0"/>
          <p:nvPr/>
        </p:nvPicPr>
        <p:blipFill rotWithShape="1">
          <a:blip r:embed="rId6">
            <a:alphaModFix/>
          </a:blip>
          <a:srcRect b="0" l="0" r="0" t="0"/>
          <a:stretch/>
        </p:blipFill>
        <p:spPr>
          <a:xfrm>
            <a:off x="-17323" y="0"/>
            <a:ext cx="9533101" cy="1610200"/>
          </a:xfrm>
          <a:prstGeom prst="rect">
            <a:avLst/>
          </a:prstGeom>
          <a:noFill/>
          <a:ln>
            <a:noFill/>
          </a:ln>
        </p:spPr>
      </p:pic>
      <p:sp>
        <p:nvSpPr>
          <p:cNvPr id="278" name="Google Shape;278;p13"/>
          <p:cNvSpPr txBox="1"/>
          <p:nvPr/>
        </p:nvSpPr>
        <p:spPr>
          <a:xfrm>
            <a:off x="1874165" y="1318788"/>
            <a:ext cx="10198510" cy="1015663"/>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2000">
                <a:solidFill>
                  <a:srgbClr val="C1510A"/>
                </a:solidFill>
                <a:latin typeface="Helvetica Neue"/>
                <a:ea typeface="Helvetica Neue"/>
                <a:cs typeface="Helvetica Neue"/>
                <a:sym typeface="Helvetica Neue"/>
              </a:rPr>
              <a:t>Informal Groups</a:t>
            </a:r>
            <a:endParaRPr/>
          </a:p>
          <a:p>
            <a:pPr indent="0" lvl="0" marL="0" marR="0" rtl="0" algn="l">
              <a:spcBef>
                <a:spcPts val="0"/>
              </a:spcBef>
              <a:spcAft>
                <a:spcPts val="0"/>
              </a:spcAft>
              <a:buNone/>
            </a:pPr>
            <a:br>
              <a:rPr lang="en-US" sz="2000">
                <a:solidFill>
                  <a:schemeClr val="dk1"/>
                </a:solidFill>
                <a:latin typeface="Calibri"/>
                <a:ea typeface="Calibri"/>
                <a:cs typeface="Calibri"/>
                <a:sym typeface="Calibri"/>
              </a:rPr>
            </a:br>
            <a:endParaRPr b="1" i="0" sz="2000">
              <a:solidFill>
                <a:srgbClr val="C1510A"/>
              </a:solidFill>
              <a:latin typeface="Helvetica Neue"/>
              <a:ea typeface="Helvetica Neue"/>
              <a:cs typeface="Helvetica Neue"/>
              <a:sym typeface="Helvetica Neue"/>
            </a:endParaRPr>
          </a:p>
        </p:txBody>
      </p:sp>
      <p:graphicFrame>
        <p:nvGraphicFramePr>
          <p:cNvPr id="279" name="Google Shape;279;p13"/>
          <p:cNvGraphicFramePr/>
          <p:nvPr/>
        </p:nvGraphicFramePr>
        <p:xfrm>
          <a:off x="1874165" y="1741431"/>
          <a:ext cx="3000000" cy="3000000"/>
        </p:xfrm>
        <a:graphic>
          <a:graphicData uri="http://schemas.openxmlformats.org/drawingml/2006/table">
            <a:tbl>
              <a:tblPr bandRow="1" firstRow="1">
                <a:noFill/>
                <a:tableStyleId>{F4C991AD-7138-4150-99D2-A69FC394543A}</a:tableStyleId>
              </a:tblPr>
              <a:tblGrid>
                <a:gridCol w="1119350"/>
                <a:gridCol w="8946700"/>
              </a:tblGrid>
              <a:tr h="4360575">
                <a:tc>
                  <a:txBody>
                    <a:bodyPr/>
                    <a:lstStyle/>
                    <a:p>
                      <a:pPr indent="0" lvl="0" marL="0" marR="0" rtl="0" algn="just">
                        <a:lnSpc>
                          <a:spcPct val="100000"/>
                        </a:lnSpc>
                        <a:spcBef>
                          <a:spcPts val="0"/>
                        </a:spcBef>
                        <a:spcAft>
                          <a:spcPts val="0"/>
                        </a:spcAft>
                        <a:buClr>
                          <a:schemeClr val="dk1"/>
                        </a:buClr>
                        <a:buSzPts val="1800"/>
                        <a:buFont typeface="Calibri"/>
                        <a:buNone/>
                      </a:pPr>
                      <a:r>
                        <a:rPr b="0" lang="en-US" sz="1800" u="none" cap="none" strike="noStrike">
                          <a:solidFill>
                            <a:schemeClr val="dk1"/>
                          </a:solidFill>
                        </a:rPr>
                        <a:t> </a:t>
                      </a:r>
                      <a:r>
                        <a:rPr b="1" i="0" lang="en-US" sz="1800" u="none" cap="none" strike="noStrike">
                          <a:solidFill>
                            <a:schemeClr val="dk1"/>
                          </a:solidFill>
                          <a:latin typeface="Calibri"/>
                          <a:ea typeface="Calibri"/>
                          <a:cs typeface="Calibri"/>
                          <a:sym typeface="Calibri"/>
                        </a:rPr>
                        <a:t>Informal Groups</a:t>
                      </a:r>
                      <a:endParaRPr/>
                    </a:p>
                    <a:p>
                      <a:pPr indent="0" lvl="0" marL="0" marR="0" rtl="0" algn="just">
                        <a:lnSpc>
                          <a:spcPct val="100000"/>
                        </a:lnSpc>
                        <a:spcBef>
                          <a:spcPts val="0"/>
                        </a:spcBef>
                        <a:spcAft>
                          <a:spcPts val="0"/>
                        </a:spcAft>
                        <a:buClr>
                          <a:schemeClr val="dk1"/>
                        </a:buClr>
                        <a:buSzPts val="1800"/>
                        <a:buFont typeface="Calibri"/>
                        <a:buNone/>
                      </a:pPr>
                      <a:r>
                        <a:t/>
                      </a:r>
                      <a:endParaRPr b="0" sz="1800" u="none" cap="none" strike="noStrike">
                        <a:solidFill>
                          <a:schemeClr val="dk1"/>
                        </a:solidFill>
                      </a:endParaRPr>
                    </a:p>
                  </a:txBody>
                  <a:tcPr marT="45725" marB="45725" marR="91450" marL="91450"/>
                </a:tc>
                <a:tc>
                  <a:txBody>
                    <a:bodyPr/>
                    <a:lstStyle/>
                    <a:p>
                      <a:pPr indent="-285750" lvl="0" marL="285750" marR="0" rtl="0" algn="just">
                        <a:spcBef>
                          <a:spcPts val="0"/>
                        </a:spcBef>
                        <a:spcAft>
                          <a:spcPts val="0"/>
                        </a:spcAft>
                        <a:buClr>
                          <a:schemeClr val="dk1"/>
                        </a:buClr>
                        <a:buSzPts val="1800"/>
                        <a:buFont typeface="Noto Sans Symbols"/>
                        <a:buChar char="▪"/>
                      </a:pPr>
                      <a:r>
                        <a:rPr b="1" lang="en-US" sz="1800" u="sng" cap="none" strike="noStrike">
                          <a:solidFill>
                            <a:schemeClr val="dk1"/>
                          </a:solidFill>
                        </a:rPr>
                        <a:t>informal groups </a:t>
                      </a:r>
                      <a:r>
                        <a:rPr b="0" lang="en-US" sz="1800" u="none" cap="none" strike="noStrike">
                          <a:solidFill>
                            <a:schemeClr val="dk1"/>
                          </a:solidFill>
                        </a:rPr>
                        <a:t>are formed by their members and consist of friendship groups, which are relatively permanent, and interest groups, which may be shorter-lived.</a:t>
                      </a:r>
                      <a:endParaRPr b="0" sz="1800" u="none" cap="none" strike="noStrike">
                        <a:solidFill>
                          <a:schemeClr val="dk1"/>
                        </a:solidFill>
                      </a:endParaRPr>
                    </a:p>
                    <a:p>
                      <a:pPr indent="-171450" lvl="0" marL="285750" marR="0" rtl="0" algn="just">
                        <a:spcBef>
                          <a:spcPts val="0"/>
                        </a:spcBef>
                        <a:spcAft>
                          <a:spcPts val="0"/>
                        </a:spcAft>
                        <a:buClr>
                          <a:schemeClr val="dk1"/>
                        </a:buClr>
                        <a:buSzPts val="1800"/>
                        <a:buFont typeface="Noto Sans Symbols"/>
                        <a:buNone/>
                      </a:pPr>
                      <a:r>
                        <a:t/>
                      </a:r>
                      <a:endParaRPr b="0" sz="1800" u="none" cap="none" strike="noStrike">
                        <a:solidFill>
                          <a:schemeClr val="dk1"/>
                        </a:solidFill>
                      </a:endParaRPr>
                    </a:p>
                    <a:p>
                      <a:pPr indent="-342900" lvl="0" marL="342900" marR="0" rtl="0" algn="just">
                        <a:spcBef>
                          <a:spcPts val="0"/>
                        </a:spcBef>
                        <a:spcAft>
                          <a:spcPts val="0"/>
                        </a:spcAft>
                        <a:buClr>
                          <a:schemeClr val="dk1"/>
                        </a:buClr>
                        <a:buSzPts val="1800"/>
                        <a:buFont typeface="Calibri"/>
                        <a:buAutoNum type="arabicPeriod"/>
                      </a:pPr>
                      <a:r>
                        <a:rPr b="1" lang="en-US" sz="1800" u="sng" cap="none" strike="noStrike">
                          <a:solidFill>
                            <a:schemeClr val="dk1"/>
                          </a:solidFill>
                        </a:rPr>
                        <a:t>Friendship groups </a:t>
                      </a:r>
                      <a:r>
                        <a:rPr b="0" lang="en-US" sz="1800" u="none" cap="none" strike="noStrike">
                          <a:solidFill>
                            <a:schemeClr val="dk1"/>
                          </a:solidFill>
                        </a:rPr>
                        <a:t>arise out of cordial personal relationships among members and the enjoyment they get from being together.</a:t>
                      </a:r>
                      <a:endParaRPr/>
                    </a:p>
                    <a:p>
                      <a:pPr indent="-228600" lvl="0" marL="342900" marR="0" rtl="0" algn="just">
                        <a:spcBef>
                          <a:spcPts val="0"/>
                        </a:spcBef>
                        <a:spcAft>
                          <a:spcPts val="0"/>
                        </a:spcAft>
                        <a:buClr>
                          <a:schemeClr val="dk1"/>
                        </a:buClr>
                        <a:buSzPts val="1800"/>
                        <a:buFont typeface="Calibri"/>
                        <a:buNone/>
                      </a:pPr>
                      <a:r>
                        <a:t/>
                      </a:r>
                      <a:endParaRPr b="0" sz="1800" u="none" cap="none" strike="noStrike">
                        <a:solidFill>
                          <a:schemeClr val="dk1"/>
                        </a:solidFill>
                      </a:endParaRPr>
                    </a:p>
                    <a:p>
                      <a:pPr indent="-342900" lvl="0" marL="342900" marR="0" rtl="0" algn="just">
                        <a:spcBef>
                          <a:spcPts val="0"/>
                        </a:spcBef>
                        <a:spcAft>
                          <a:spcPts val="0"/>
                        </a:spcAft>
                        <a:buClr>
                          <a:schemeClr val="dk1"/>
                        </a:buClr>
                        <a:buSzPts val="1800"/>
                        <a:buFont typeface="Calibri"/>
                        <a:buAutoNum type="arabicPeriod"/>
                      </a:pPr>
                      <a:r>
                        <a:rPr b="1" lang="en-US" sz="1800" u="sng" cap="none" strike="noStrike">
                          <a:solidFill>
                            <a:schemeClr val="dk1"/>
                          </a:solidFill>
                        </a:rPr>
                        <a:t> Interest groups </a:t>
                      </a:r>
                      <a:r>
                        <a:rPr b="0" lang="en-US" sz="1800" u="none" cap="none" strike="noStrike">
                          <a:solidFill>
                            <a:schemeClr val="dk1"/>
                          </a:solidFill>
                        </a:rPr>
                        <a:t>are organized around a common activity or interest, although friendships may also develop among members.</a:t>
                      </a:r>
                      <a:endParaRPr/>
                    </a:p>
                    <a:p>
                      <a:pPr indent="-228600" lvl="0" marL="342900" marR="0" rtl="0" algn="just">
                        <a:spcBef>
                          <a:spcPts val="0"/>
                        </a:spcBef>
                        <a:spcAft>
                          <a:spcPts val="0"/>
                        </a:spcAft>
                        <a:buClr>
                          <a:schemeClr val="dk1"/>
                        </a:buClr>
                        <a:buSzPts val="1800"/>
                        <a:buFont typeface="Calibri"/>
                        <a:buNone/>
                      </a:pPr>
                      <a:r>
                        <a:t/>
                      </a:r>
                      <a:endParaRPr b="0" sz="1800" u="none" cap="none" strike="noStrike">
                        <a:solidFill>
                          <a:schemeClr val="dk1"/>
                        </a:solidFill>
                      </a:endParaRPr>
                    </a:p>
                    <a:p>
                      <a:pPr indent="0" lvl="0" marL="0" marR="0" rtl="0" algn="just">
                        <a:spcBef>
                          <a:spcPts val="0"/>
                        </a:spcBef>
                        <a:spcAft>
                          <a:spcPts val="0"/>
                        </a:spcAft>
                        <a:buClr>
                          <a:schemeClr val="dk1"/>
                        </a:buClr>
                        <a:buSzPts val="1800"/>
                        <a:buFont typeface="Calibri"/>
                        <a:buNone/>
                      </a:pPr>
                      <a:r>
                        <a:rPr b="1" lang="en-US" sz="1800" u="sng" cap="none" strike="noStrike">
                          <a:solidFill>
                            <a:schemeClr val="dk1"/>
                          </a:solidFill>
                        </a:rPr>
                        <a:t>Good examples: </a:t>
                      </a:r>
                      <a:r>
                        <a:rPr b="0" lang="en-US" sz="1800" u="none" cap="none" strike="noStrike">
                          <a:solidFill>
                            <a:schemeClr val="dk1"/>
                          </a:solidFill>
                        </a:rPr>
                        <a:t>of interest groups are the networks of working women that have developed over the last several years.</a:t>
                      </a:r>
                      <a:endParaRPr/>
                    </a:p>
                    <a:p>
                      <a:pPr indent="0" lvl="0" marL="0" marR="0" rtl="0" algn="just">
                        <a:spcBef>
                          <a:spcPts val="0"/>
                        </a:spcBef>
                        <a:spcAft>
                          <a:spcPts val="0"/>
                        </a:spcAft>
                        <a:buClr>
                          <a:schemeClr val="dk1"/>
                        </a:buClr>
                        <a:buSzPts val="1800"/>
                        <a:buFont typeface="Calibri"/>
                        <a:buNone/>
                      </a:pPr>
                      <a:r>
                        <a:t/>
                      </a:r>
                      <a:endParaRPr b="0" sz="1800" u="none" cap="none" strike="noStrike">
                        <a:solidFill>
                          <a:schemeClr val="dk1"/>
                        </a:solidFill>
                      </a:endParaRPr>
                    </a:p>
                    <a:p>
                      <a:pPr indent="0" lvl="0" marL="0" marR="0" rtl="0" algn="just">
                        <a:spcBef>
                          <a:spcPts val="0"/>
                        </a:spcBef>
                        <a:spcAft>
                          <a:spcPts val="0"/>
                        </a:spcAft>
                        <a:buClr>
                          <a:schemeClr val="dk1"/>
                        </a:buClr>
                        <a:buSzPts val="1800"/>
                        <a:buFont typeface="Calibri"/>
                        <a:buNone/>
                      </a:pPr>
                      <a:r>
                        <a:rPr b="0" lang="en-US" sz="1800" u="none" cap="none" strike="noStrike">
                          <a:solidFill>
                            <a:schemeClr val="dk1"/>
                          </a:solidFill>
                        </a:rPr>
                        <a:t> Many of these groups began as informal social gatherings of women who wanted to meet with other women working in male-dominated organizations, but they soon developed into interest groups whose benefits went far beyond their initial social purposes.</a:t>
                      </a:r>
                      <a:endParaRPr/>
                    </a:p>
                  </a:txBody>
                  <a:tcPr marT="45725" marB="45725" marR="91450" marL="91450"/>
                </a:tc>
              </a:tr>
            </a:tbl>
          </a:graphicData>
        </a:graphic>
      </p:graphicFrame>
      <p:grpSp>
        <p:nvGrpSpPr>
          <p:cNvPr id="280" name="Google Shape;280;p13"/>
          <p:cNvGrpSpPr/>
          <p:nvPr/>
        </p:nvGrpSpPr>
        <p:grpSpPr>
          <a:xfrm>
            <a:off x="130614" y="576828"/>
            <a:ext cx="5272804" cy="536288"/>
            <a:chOff x="130614" y="576828"/>
            <a:chExt cx="5272804" cy="536288"/>
          </a:xfrm>
        </p:grpSpPr>
        <p:sp>
          <p:nvSpPr>
            <p:cNvPr id="281" name="Google Shape;281;p13"/>
            <p:cNvSpPr txBox="1"/>
            <p:nvPr/>
          </p:nvSpPr>
          <p:spPr>
            <a:xfrm>
              <a:off x="2449853" y="576828"/>
              <a:ext cx="2953565" cy="52322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800">
                  <a:solidFill>
                    <a:schemeClr val="lt1"/>
                  </a:solidFill>
                  <a:latin typeface="Times New Roman"/>
                  <a:ea typeface="Times New Roman"/>
                  <a:cs typeface="Times New Roman"/>
                  <a:sym typeface="Times New Roman"/>
                </a:rPr>
                <a:t> Groups and Teams</a:t>
              </a:r>
              <a:endParaRPr/>
            </a:p>
          </p:txBody>
        </p:sp>
        <p:sp>
          <p:nvSpPr>
            <p:cNvPr id="282" name="Google Shape;282;p13"/>
            <p:cNvSpPr/>
            <p:nvPr/>
          </p:nvSpPr>
          <p:spPr>
            <a:xfrm>
              <a:off x="130614" y="589896"/>
              <a:ext cx="2085827" cy="52322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800">
                  <a:solidFill>
                    <a:schemeClr val="lt1"/>
                  </a:solidFill>
                  <a:latin typeface="Times New Roman"/>
                  <a:ea typeface="Times New Roman"/>
                  <a:cs typeface="Times New Roman"/>
                  <a:sym typeface="Times New Roman"/>
                </a:rPr>
                <a:t>CHAPTER</a:t>
              </a:r>
              <a:r>
                <a:rPr lang="en-US" sz="2800">
                  <a:solidFill>
                    <a:schemeClr val="lt1"/>
                  </a:solidFill>
                  <a:latin typeface="Calibri"/>
                  <a:ea typeface="Calibri"/>
                  <a:cs typeface="Calibri"/>
                  <a:sym typeface="Calibri"/>
                </a:rPr>
                <a:t> 7</a:t>
              </a:r>
              <a:endParaRPr/>
            </a:p>
          </p:txBody>
        </p:sp>
      </p:gr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87" name="Shape 287"/>
        <p:cNvGrpSpPr/>
        <p:nvPr/>
      </p:nvGrpSpPr>
      <p:grpSpPr>
        <a:xfrm>
          <a:off x="0" y="0"/>
          <a:ext cx="0" cy="0"/>
          <a:chOff x="0" y="0"/>
          <a:chExt cx="0" cy="0"/>
        </a:xfrm>
      </p:grpSpPr>
      <p:pic>
        <p:nvPicPr>
          <p:cNvPr id="288" name="Google Shape;288;p14"/>
          <p:cNvPicPr preferRelativeResize="0"/>
          <p:nvPr/>
        </p:nvPicPr>
        <p:blipFill rotWithShape="1">
          <a:blip r:embed="rId3">
            <a:alphaModFix/>
          </a:blip>
          <a:srcRect b="0" l="0" r="0" t="0"/>
          <a:stretch/>
        </p:blipFill>
        <p:spPr>
          <a:xfrm>
            <a:off x="651740" y="5508979"/>
            <a:ext cx="1222425" cy="1096206"/>
          </a:xfrm>
          <a:prstGeom prst="rect">
            <a:avLst/>
          </a:prstGeom>
          <a:noFill/>
          <a:ln>
            <a:noFill/>
          </a:ln>
        </p:spPr>
      </p:pic>
      <p:pic>
        <p:nvPicPr>
          <p:cNvPr id="289" name="Google Shape;289;p14"/>
          <p:cNvPicPr preferRelativeResize="0"/>
          <p:nvPr/>
        </p:nvPicPr>
        <p:blipFill rotWithShape="1">
          <a:blip r:embed="rId4">
            <a:alphaModFix/>
          </a:blip>
          <a:srcRect b="0" l="0" r="0" t="0"/>
          <a:stretch/>
        </p:blipFill>
        <p:spPr>
          <a:xfrm>
            <a:off x="2289771" y="5954663"/>
            <a:ext cx="9902229" cy="204838"/>
          </a:xfrm>
          <a:prstGeom prst="rect">
            <a:avLst/>
          </a:prstGeom>
          <a:noFill/>
          <a:ln>
            <a:noFill/>
          </a:ln>
        </p:spPr>
      </p:pic>
      <p:pic>
        <p:nvPicPr>
          <p:cNvPr id="290" name="Google Shape;290;p14"/>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291" name="Google Shape;291;p14"/>
          <p:cNvPicPr preferRelativeResize="0"/>
          <p:nvPr/>
        </p:nvPicPr>
        <p:blipFill rotWithShape="1">
          <a:blip r:embed="rId5">
            <a:alphaModFix/>
          </a:blip>
          <a:srcRect b="0" l="0" r="0" t="0"/>
          <a:stretch/>
        </p:blipFill>
        <p:spPr>
          <a:xfrm>
            <a:off x="12072675" y="2204822"/>
            <a:ext cx="238650" cy="2709534"/>
          </a:xfrm>
          <a:prstGeom prst="rect">
            <a:avLst/>
          </a:prstGeom>
          <a:noFill/>
          <a:ln>
            <a:noFill/>
          </a:ln>
        </p:spPr>
      </p:pic>
      <p:pic>
        <p:nvPicPr>
          <p:cNvPr id="292" name="Google Shape;292;p14"/>
          <p:cNvPicPr preferRelativeResize="0"/>
          <p:nvPr/>
        </p:nvPicPr>
        <p:blipFill rotWithShape="1">
          <a:blip r:embed="rId6">
            <a:alphaModFix/>
          </a:blip>
          <a:srcRect b="0" l="0" r="0" t="0"/>
          <a:stretch/>
        </p:blipFill>
        <p:spPr>
          <a:xfrm>
            <a:off x="-17323" y="0"/>
            <a:ext cx="9533101" cy="1610200"/>
          </a:xfrm>
          <a:prstGeom prst="rect">
            <a:avLst/>
          </a:prstGeom>
          <a:noFill/>
          <a:ln>
            <a:noFill/>
          </a:ln>
        </p:spPr>
      </p:pic>
      <p:sp>
        <p:nvSpPr>
          <p:cNvPr id="293" name="Google Shape;293;p14"/>
          <p:cNvSpPr txBox="1"/>
          <p:nvPr/>
        </p:nvSpPr>
        <p:spPr>
          <a:xfrm>
            <a:off x="1874165" y="1318788"/>
            <a:ext cx="10198510" cy="1015663"/>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i="0" lang="en-US" sz="2000">
                <a:solidFill>
                  <a:srgbClr val="C1510A"/>
                </a:solidFill>
                <a:latin typeface="Helvetica Neue"/>
                <a:ea typeface="Helvetica Neue"/>
                <a:cs typeface="Helvetica Neue"/>
                <a:sym typeface="Helvetica Neue"/>
              </a:rPr>
              <a:t>Group Performance Factors</a:t>
            </a:r>
            <a:endParaRPr/>
          </a:p>
          <a:p>
            <a:pPr indent="0" lvl="0" marL="0" marR="0" rtl="0" algn="l">
              <a:spcBef>
                <a:spcPts val="0"/>
              </a:spcBef>
              <a:spcAft>
                <a:spcPts val="0"/>
              </a:spcAft>
              <a:buNone/>
            </a:pPr>
            <a:br>
              <a:rPr lang="en-US" sz="2000">
                <a:solidFill>
                  <a:schemeClr val="dk1"/>
                </a:solidFill>
                <a:latin typeface="Calibri"/>
                <a:ea typeface="Calibri"/>
                <a:cs typeface="Calibri"/>
                <a:sym typeface="Calibri"/>
              </a:rPr>
            </a:br>
            <a:endParaRPr b="1" i="0" sz="2000">
              <a:solidFill>
                <a:srgbClr val="C1510A"/>
              </a:solidFill>
              <a:latin typeface="Helvetica Neue"/>
              <a:ea typeface="Helvetica Neue"/>
              <a:cs typeface="Helvetica Neue"/>
              <a:sym typeface="Helvetica Neue"/>
            </a:endParaRPr>
          </a:p>
        </p:txBody>
      </p:sp>
      <p:graphicFrame>
        <p:nvGraphicFramePr>
          <p:cNvPr id="294" name="Google Shape;294;p14"/>
          <p:cNvGraphicFramePr/>
          <p:nvPr/>
        </p:nvGraphicFramePr>
        <p:xfrm>
          <a:off x="1874165" y="1815872"/>
          <a:ext cx="3000000" cy="3000000"/>
        </p:xfrm>
        <a:graphic>
          <a:graphicData uri="http://schemas.openxmlformats.org/drawingml/2006/table">
            <a:tbl>
              <a:tblPr bandRow="1" firstRow="1">
                <a:noFill/>
                <a:tableStyleId>{F4C991AD-7138-4150-99D2-A69FC394543A}</a:tableStyleId>
              </a:tblPr>
              <a:tblGrid>
                <a:gridCol w="1119350"/>
                <a:gridCol w="8946700"/>
              </a:tblGrid>
              <a:tr h="4360575">
                <a:tc>
                  <a:txBody>
                    <a:bodyPr/>
                    <a:lstStyle/>
                    <a:p>
                      <a:pPr indent="0" lvl="0" marL="0" marR="0" rtl="0" algn="just">
                        <a:lnSpc>
                          <a:spcPct val="100000"/>
                        </a:lnSpc>
                        <a:spcBef>
                          <a:spcPts val="0"/>
                        </a:spcBef>
                        <a:spcAft>
                          <a:spcPts val="0"/>
                        </a:spcAft>
                        <a:buClr>
                          <a:schemeClr val="dk1"/>
                        </a:buClr>
                        <a:buSzPts val="1800"/>
                        <a:buFont typeface="Calibri"/>
                        <a:buNone/>
                      </a:pPr>
                      <a:r>
                        <a:rPr b="0" lang="en-US" sz="1800" u="none" cap="none" strike="noStrike">
                          <a:solidFill>
                            <a:schemeClr val="dk1"/>
                          </a:solidFill>
                        </a:rPr>
                        <a:t> </a:t>
                      </a:r>
                      <a:r>
                        <a:rPr b="1" i="0" lang="en-US" sz="1800" u="none" cap="none" strike="noStrike">
                          <a:solidFill>
                            <a:schemeClr val="dk1"/>
                          </a:solidFill>
                          <a:latin typeface="Calibri"/>
                          <a:ea typeface="Calibri"/>
                          <a:cs typeface="Calibri"/>
                          <a:sym typeface="Calibri"/>
                        </a:rPr>
                        <a:t>Group Performance Factors</a:t>
                      </a:r>
                      <a:endParaRPr b="0" sz="1800" u="none" cap="none" strike="noStrike">
                        <a:solidFill>
                          <a:schemeClr val="dk1"/>
                        </a:solidFill>
                      </a:endParaRPr>
                    </a:p>
                  </a:txBody>
                  <a:tcPr marT="45725" marB="45725" marR="91450" marL="91450"/>
                </a:tc>
                <a:tc>
                  <a:txBody>
                    <a:bodyPr/>
                    <a:lstStyle/>
                    <a:p>
                      <a:pPr indent="-285750" lvl="0" marL="285750" marR="0" rtl="0" algn="just">
                        <a:spcBef>
                          <a:spcPts val="0"/>
                        </a:spcBef>
                        <a:spcAft>
                          <a:spcPts val="0"/>
                        </a:spcAft>
                        <a:buClr>
                          <a:schemeClr val="dk1"/>
                        </a:buClr>
                        <a:buSzPts val="1800"/>
                        <a:buFont typeface="Noto Sans Symbols"/>
                        <a:buChar char="▪"/>
                      </a:pPr>
                      <a:r>
                        <a:rPr b="0" lang="en-US" sz="1800" u="none" cap="none" strike="noStrike">
                          <a:solidFill>
                            <a:schemeClr val="dk1"/>
                          </a:solidFill>
                        </a:rPr>
                        <a:t>The performance of any group is affected by several factors (in addition to its reasons for forming and the stages of its development, discussed later).</a:t>
                      </a:r>
                      <a:endParaRPr/>
                    </a:p>
                    <a:p>
                      <a:pPr indent="-171450" lvl="0" marL="285750" marR="0" rtl="0" algn="just">
                        <a:spcBef>
                          <a:spcPts val="0"/>
                        </a:spcBef>
                        <a:spcAft>
                          <a:spcPts val="0"/>
                        </a:spcAft>
                        <a:buClr>
                          <a:schemeClr val="dk1"/>
                        </a:buClr>
                        <a:buSzPts val="1800"/>
                        <a:buFont typeface="Noto Sans Symbols"/>
                        <a:buNone/>
                      </a:pPr>
                      <a:r>
                        <a:t/>
                      </a:r>
                      <a:endParaRPr b="0" sz="1800" u="none" cap="none" strike="noStrike">
                        <a:solidFill>
                          <a:schemeClr val="dk1"/>
                        </a:solidFill>
                      </a:endParaRPr>
                    </a:p>
                    <a:p>
                      <a:pPr indent="-285750" lvl="0" marL="285750" marR="0" rtl="0" algn="just">
                        <a:spcBef>
                          <a:spcPts val="0"/>
                        </a:spcBef>
                        <a:spcAft>
                          <a:spcPts val="0"/>
                        </a:spcAft>
                        <a:buClr>
                          <a:schemeClr val="dk1"/>
                        </a:buClr>
                        <a:buSzPts val="1800"/>
                        <a:buFont typeface="Noto Sans Symbols"/>
                        <a:buChar char="▪"/>
                      </a:pPr>
                      <a:r>
                        <a:rPr b="0" lang="en-US" sz="1800" u="none" cap="none" strike="noStrike">
                          <a:solidFill>
                            <a:schemeClr val="dk1"/>
                          </a:solidFill>
                        </a:rPr>
                        <a:t>In a high-performing group, a group synergy often develops in which the group’s performance is more than the sum of the individual contributions of its members. Several additional factors may account for this accelerated performance.</a:t>
                      </a:r>
                      <a:endParaRPr/>
                    </a:p>
                    <a:p>
                      <a:pPr indent="-171450" lvl="0" marL="285750" marR="0" rtl="0" algn="just">
                        <a:spcBef>
                          <a:spcPts val="0"/>
                        </a:spcBef>
                        <a:spcAft>
                          <a:spcPts val="0"/>
                        </a:spcAft>
                        <a:buClr>
                          <a:schemeClr val="dk1"/>
                        </a:buClr>
                        <a:buSzPts val="1800"/>
                        <a:buFont typeface="Noto Sans Symbols"/>
                        <a:buNone/>
                      </a:pPr>
                      <a:r>
                        <a:t/>
                      </a:r>
                      <a:endParaRPr b="0" sz="1800" u="none" cap="none" strike="noStrike">
                        <a:solidFill>
                          <a:schemeClr val="dk1"/>
                        </a:solidFill>
                      </a:endParaRPr>
                    </a:p>
                    <a:p>
                      <a:pPr indent="-285750" lvl="0" marL="285750" marR="0" rtl="0" algn="just">
                        <a:spcBef>
                          <a:spcPts val="0"/>
                        </a:spcBef>
                        <a:spcAft>
                          <a:spcPts val="0"/>
                        </a:spcAft>
                        <a:buClr>
                          <a:schemeClr val="dk1"/>
                        </a:buClr>
                        <a:buSzPts val="1800"/>
                        <a:buFont typeface="Noto Sans Symbols"/>
                        <a:buChar char="▪"/>
                      </a:pPr>
                      <a:r>
                        <a:rPr b="0" lang="en-US" sz="1800" u="none" cap="none" strike="noStrike">
                          <a:solidFill>
                            <a:schemeClr val="dk1"/>
                          </a:solidFill>
                        </a:rPr>
                        <a:t>The five basic group performance factors are composition, size, norms, cohesiveness, and informal leadership.</a:t>
                      </a:r>
                      <a:endParaRPr/>
                    </a:p>
                    <a:p>
                      <a:pPr indent="-171450" lvl="0" marL="285750" marR="0" rtl="0" algn="just">
                        <a:spcBef>
                          <a:spcPts val="0"/>
                        </a:spcBef>
                        <a:spcAft>
                          <a:spcPts val="0"/>
                        </a:spcAft>
                        <a:buClr>
                          <a:schemeClr val="dk1"/>
                        </a:buClr>
                        <a:buSzPts val="1800"/>
                        <a:buFont typeface="Noto Sans Symbols"/>
                        <a:buNone/>
                      </a:pPr>
                      <a:r>
                        <a:t/>
                      </a:r>
                      <a:endParaRPr b="0" sz="1800" u="none" cap="none" strike="noStrike">
                        <a:solidFill>
                          <a:schemeClr val="dk1"/>
                        </a:solidFill>
                      </a:endParaRPr>
                    </a:p>
                    <a:p>
                      <a:pPr indent="-285750" lvl="0" marL="285750" marR="0" rtl="0" algn="just">
                        <a:spcBef>
                          <a:spcPts val="0"/>
                        </a:spcBef>
                        <a:spcAft>
                          <a:spcPts val="0"/>
                        </a:spcAft>
                        <a:buClr>
                          <a:schemeClr val="dk1"/>
                        </a:buClr>
                        <a:buSzPts val="1800"/>
                        <a:buFont typeface="Noto Sans Symbols"/>
                        <a:buChar char="▪"/>
                      </a:pPr>
                      <a:r>
                        <a:rPr b="0" lang="en-US" sz="1800" u="none" cap="none" strike="noStrike">
                          <a:solidFill>
                            <a:schemeClr val="dk1"/>
                          </a:solidFill>
                        </a:rPr>
                        <a:t>If you are part of a group or team that is not performing effectively, the Improve Your Skills feature might be a useful diagnostic tool.</a:t>
                      </a:r>
                      <a:endParaRPr/>
                    </a:p>
                  </a:txBody>
                  <a:tcPr marT="45725" marB="45725" marR="91450" marL="91450"/>
                </a:tc>
              </a:tr>
            </a:tbl>
          </a:graphicData>
        </a:graphic>
      </p:graphicFrame>
      <p:grpSp>
        <p:nvGrpSpPr>
          <p:cNvPr id="295" name="Google Shape;295;p14"/>
          <p:cNvGrpSpPr/>
          <p:nvPr/>
        </p:nvGrpSpPr>
        <p:grpSpPr>
          <a:xfrm>
            <a:off x="130614" y="576828"/>
            <a:ext cx="5272804" cy="536288"/>
            <a:chOff x="130614" y="576828"/>
            <a:chExt cx="5272804" cy="536288"/>
          </a:xfrm>
        </p:grpSpPr>
        <p:sp>
          <p:nvSpPr>
            <p:cNvPr id="296" name="Google Shape;296;p14"/>
            <p:cNvSpPr txBox="1"/>
            <p:nvPr/>
          </p:nvSpPr>
          <p:spPr>
            <a:xfrm>
              <a:off x="2449853" y="576828"/>
              <a:ext cx="2953565" cy="52322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800">
                  <a:solidFill>
                    <a:schemeClr val="lt1"/>
                  </a:solidFill>
                  <a:latin typeface="Times New Roman"/>
                  <a:ea typeface="Times New Roman"/>
                  <a:cs typeface="Times New Roman"/>
                  <a:sym typeface="Times New Roman"/>
                </a:rPr>
                <a:t> Groups and Teams</a:t>
              </a:r>
              <a:endParaRPr/>
            </a:p>
          </p:txBody>
        </p:sp>
        <p:sp>
          <p:nvSpPr>
            <p:cNvPr id="297" name="Google Shape;297;p14"/>
            <p:cNvSpPr/>
            <p:nvPr/>
          </p:nvSpPr>
          <p:spPr>
            <a:xfrm>
              <a:off x="130614" y="589896"/>
              <a:ext cx="2085827" cy="52322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800">
                  <a:solidFill>
                    <a:schemeClr val="lt1"/>
                  </a:solidFill>
                  <a:latin typeface="Times New Roman"/>
                  <a:ea typeface="Times New Roman"/>
                  <a:cs typeface="Times New Roman"/>
                  <a:sym typeface="Times New Roman"/>
                </a:rPr>
                <a:t>CHAPTER</a:t>
              </a:r>
              <a:r>
                <a:rPr lang="en-US" sz="2800">
                  <a:solidFill>
                    <a:schemeClr val="lt1"/>
                  </a:solidFill>
                  <a:latin typeface="Calibri"/>
                  <a:ea typeface="Calibri"/>
                  <a:cs typeface="Calibri"/>
                  <a:sym typeface="Calibri"/>
                </a:rPr>
                <a:t> 7</a:t>
              </a:r>
              <a:endParaRPr/>
            </a:p>
          </p:txBody>
        </p:sp>
      </p:gr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02" name="Shape 302"/>
        <p:cNvGrpSpPr/>
        <p:nvPr/>
      </p:nvGrpSpPr>
      <p:grpSpPr>
        <a:xfrm>
          <a:off x="0" y="0"/>
          <a:ext cx="0" cy="0"/>
          <a:chOff x="0" y="0"/>
          <a:chExt cx="0" cy="0"/>
        </a:xfrm>
      </p:grpSpPr>
      <p:pic>
        <p:nvPicPr>
          <p:cNvPr id="303" name="Google Shape;303;p15"/>
          <p:cNvPicPr preferRelativeResize="0"/>
          <p:nvPr/>
        </p:nvPicPr>
        <p:blipFill rotWithShape="1">
          <a:blip r:embed="rId3">
            <a:alphaModFix/>
          </a:blip>
          <a:srcRect b="0" l="0" r="0" t="0"/>
          <a:stretch/>
        </p:blipFill>
        <p:spPr>
          <a:xfrm>
            <a:off x="651740" y="5508979"/>
            <a:ext cx="1222425" cy="1096206"/>
          </a:xfrm>
          <a:prstGeom prst="rect">
            <a:avLst/>
          </a:prstGeom>
          <a:noFill/>
          <a:ln>
            <a:noFill/>
          </a:ln>
        </p:spPr>
      </p:pic>
      <p:pic>
        <p:nvPicPr>
          <p:cNvPr id="304" name="Google Shape;304;p15"/>
          <p:cNvPicPr preferRelativeResize="0"/>
          <p:nvPr/>
        </p:nvPicPr>
        <p:blipFill rotWithShape="1">
          <a:blip r:embed="rId4">
            <a:alphaModFix/>
          </a:blip>
          <a:srcRect b="0" l="0" r="0" t="0"/>
          <a:stretch/>
        </p:blipFill>
        <p:spPr>
          <a:xfrm>
            <a:off x="2289771" y="5954663"/>
            <a:ext cx="9902229" cy="204838"/>
          </a:xfrm>
          <a:prstGeom prst="rect">
            <a:avLst/>
          </a:prstGeom>
          <a:noFill/>
          <a:ln>
            <a:noFill/>
          </a:ln>
        </p:spPr>
      </p:pic>
      <p:pic>
        <p:nvPicPr>
          <p:cNvPr id="305" name="Google Shape;305;p15"/>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306" name="Google Shape;306;p15"/>
          <p:cNvPicPr preferRelativeResize="0"/>
          <p:nvPr/>
        </p:nvPicPr>
        <p:blipFill rotWithShape="1">
          <a:blip r:embed="rId5">
            <a:alphaModFix/>
          </a:blip>
          <a:srcRect b="0" l="0" r="0" t="0"/>
          <a:stretch/>
        </p:blipFill>
        <p:spPr>
          <a:xfrm>
            <a:off x="12072675" y="2204822"/>
            <a:ext cx="238650" cy="2709534"/>
          </a:xfrm>
          <a:prstGeom prst="rect">
            <a:avLst/>
          </a:prstGeom>
          <a:noFill/>
          <a:ln>
            <a:noFill/>
          </a:ln>
        </p:spPr>
      </p:pic>
      <p:pic>
        <p:nvPicPr>
          <p:cNvPr id="307" name="Google Shape;307;p15"/>
          <p:cNvPicPr preferRelativeResize="0"/>
          <p:nvPr/>
        </p:nvPicPr>
        <p:blipFill rotWithShape="1">
          <a:blip r:embed="rId6">
            <a:alphaModFix/>
          </a:blip>
          <a:srcRect b="0" l="0" r="0" t="0"/>
          <a:stretch/>
        </p:blipFill>
        <p:spPr>
          <a:xfrm>
            <a:off x="-17323" y="0"/>
            <a:ext cx="9533101" cy="1610200"/>
          </a:xfrm>
          <a:prstGeom prst="rect">
            <a:avLst/>
          </a:prstGeom>
          <a:noFill/>
          <a:ln>
            <a:noFill/>
          </a:ln>
        </p:spPr>
      </p:pic>
      <p:sp>
        <p:nvSpPr>
          <p:cNvPr id="308" name="Google Shape;308;p15"/>
          <p:cNvSpPr txBox="1"/>
          <p:nvPr/>
        </p:nvSpPr>
        <p:spPr>
          <a:xfrm>
            <a:off x="1874165" y="1318788"/>
            <a:ext cx="10198510" cy="1015663"/>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i="0" lang="en-US" sz="2000">
                <a:solidFill>
                  <a:srgbClr val="C1510A"/>
                </a:solidFill>
                <a:latin typeface="Helvetica Neue"/>
                <a:ea typeface="Helvetica Neue"/>
                <a:cs typeface="Helvetica Neue"/>
                <a:sym typeface="Helvetica Neue"/>
              </a:rPr>
              <a:t>Group Performance Factors</a:t>
            </a:r>
            <a:endParaRPr/>
          </a:p>
          <a:p>
            <a:pPr indent="0" lvl="0" marL="0" marR="0" rtl="0" algn="l">
              <a:spcBef>
                <a:spcPts val="0"/>
              </a:spcBef>
              <a:spcAft>
                <a:spcPts val="0"/>
              </a:spcAft>
              <a:buNone/>
            </a:pPr>
            <a:br>
              <a:rPr lang="en-US" sz="2000">
                <a:solidFill>
                  <a:schemeClr val="dk1"/>
                </a:solidFill>
                <a:latin typeface="Calibri"/>
                <a:ea typeface="Calibri"/>
                <a:cs typeface="Calibri"/>
                <a:sym typeface="Calibri"/>
              </a:rPr>
            </a:br>
            <a:endParaRPr b="1" i="0" sz="2000">
              <a:solidFill>
                <a:srgbClr val="C1510A"/>
              </a:solidFill>
              <a:latin typeface="Helvetica Neue"/>
              <a:ea typeface="Helvetica Neue"/>
              <a:cs typeface="Helvetica Neue"/>
              <a:sym typeface="Helvetica Neue"/>
            </a:endParaRPr>
          </a:p>
        </p:txBody>
      </p:sp>
      <p:graphicFrame>
        <p:nvGraphicFramePr>
          <p:cNvPr id="309" name="Google Shape;309;p15"/>
          <p:cNvGraphicFramePr/>
          <p:nvPr/>
        </p:nvGraphicFramePr>
        <p:xfrm>
          <a:off x="1874165" y="1815872"/>
          <a:ext cx="3000000" cy="3000000"/>
        </p:xfrm>
        <a:graphic>
          <a:graphicData uri="http://schemas.openxmlformats.org/drawingml/2006/table">
            <a:tbl>
              <a:tblPr bandRow="1" firstRow="1">
                <a:noFill/>
                <a:tableStyleId>{F4C991AD-7138-4150-99D2-A69FC394543A}</a:tableStyleId>
              </a:tblPr>
              <a:tblGrid>
                <a:gridCol w="1465375"/>
                <a:gridCol w="8600650"/>
              </a:tblGrid>
              <a:tr h="4360575">
                <a:tc>
                  <a:txBody>
                    <a:bodyPr/>
                    <a:lstStyle/>
                    <a:p>
                      <a:pPr indent="0" lvl="0" marL="0" marR="0" rtl="0" algn="just">
                        <a:lnSpc>
                          <a:spcPct val="100000"/>
                        </a:lnSpc>
                        <a:spcBef>
                          <a:spcPts val="0"/>
                        </a:spcBef>
                        <a:spcAft>
                          <a:spcPts val="0"/>
                        </a:spcAft>
                        <a:buClr>
                          <a:schemeClr val="dk1"/>
                        </a:buClr>
                        <a:buSzPts val="1800"/>
                        <a:buFont typeface="Calibri"/>
                        <a:buNone/>
                      </a:pPr>
                      <a:r>
                        <a:rPr b="0" lang="en-US" sz="1800" u="none" cap="none" strike="noStrike">
                          <a:solidFill>
                            <a:schemeClr val="dk1"/>
                          </a:solidFill>
                        </a:rPr>
                        <a:t> </a:t>
                      </a:r>
                      <a:r>
                        <a:rPr b="1" i="0" lang="en-US" sz="1800" u="none" cap="none" strike="noStrike">
                          <a:solidFill>
                            <a:schemeClr val="dk1"/>
                          </a:solidFill>
                          <a:latin typeface="Calibri"/>
                          <a:ea typeface="Calibri"/>
                          <a:cs typeface="Calibri"/>
                          <a:sym typeface="Calibri"/>
                        </a:rPr>
                        <a:t>Group Performance Factors</a:t>
                      </a:r>
                      <a:endParaRPr b="0" sz="1800" u="none" cap="none" strike="noStrike">
                        <a:solidFill>
                          <a:schemeClr val="dk1"/>
                        </a:solidFill>
                      </a:endParaRPr>
                    </a:p>
                  </a:txBody>
                  <a:tcPr marT="45725" marB="45725" marR="91450" marL="91450"/>
                </a:tc>
                <a:tc>
                  <a:txBody>
                    <a:bodyPr/>
                    <a:lstStyle/>
                    <a:p>
                      <a:pPr indent="0" lvl="0" marL="0" marR="0" rtl="0" algn="just">
                        <a:spcBef>
                          <a:spcPts val="0"/>
                        </a:spcBef>
                        <a:spcAft>
                          <a:spcPts val="0"/>
                        </a:spcAft>
                        <a:buClr>
                          <a:schemeClr val="dk1"/>
                        </a:buClr>
                        <a:buSzPts val="1800"/>
                        <a:buFont typeface="Noto Sans Symbols"/>
                        <a:buNone/>
                      </a:pPr>
                      <a:r>
                        <a:rPr b="1" lang="en-US" sz="1800" u="sng" cap="none" strike="noStrike">
                          <a:solidFill>
                            <a:schemeClr val="dk1"/>
                          </a:solidFill>
                        </a:rPr>
                        <a:t>Diagnosing Team Problems</a:t>
                      </a:r>
                      <a:endParaRPr/>
                    </a:p>
                    <a:p>
                      <a:pPr indent="0" lvl="0" marL="0" marR="0" rtl="0" algn="just">
                        <a:spcBef>
                          <a:spcPts val="0"/>
                        </a:spcBef>
                        <a:spcAft>
                          <a:spcPts val="0"/>
                        </a:spcAft>
                        <a:buClr>
                          <a:schemeClr val="dk1"/>
                        </a:buClr>
                        <a:buSzPts val="1800"/>
                        <a:buFont typeface="Calibri"/>
                        <a:buNone/>
                      </a:pPr>
                      <a:r>
                        <a:rPr b="1" lang="en-US" sz="1800" u="none" cap="none" strike="noStrike">
                          <a:solidFill>
                            <a:schemeClr val="dk1"/>
                          </a:solidFill>
                        </a:rPr>
                        <a:t>Here are some questions you can ask in diagnosing team issues.</a:t>
                      </a:r>
                      <a:endParaRPr/>
                    </a:p>
                    <a:p>
                      <a:pPr indent="0" lvl="0" marL="0" marR="0" rtl="0" algn="just">
                        <a:spcBef>
                          <a:spcPts val="0"/>
                        </a:spcBef>
                        <a:spcAft>
                          <a:spcPts val="0"/>
                        </a:spcAft>
                        <a:buClr>
                          <a:schemeClr val="dk1"/>
                        </a:buClr>
                        <a:buSzPts val="1800"/>
                        <a:buFont typeface="Calibri"/>
                        <a:buNone/>
                      </a:pPr>
                      <a:r>
                        <a:t/>
                      </a:r>
                      <a:endParaRPr b="1" sz="1800" u="none" cap="none" strike="noStrike">
                        <a:solidFill>
                          <a:schemeClr val="dk1"/>
                        </a:solidFill>
                      </a:endParaRPr>
                    </a:p>
                    <a:p>
                      <a:pPr indent="0" lvl="0" marL="0" marR="0" rtl="0" algn="just">
                        <a:spcBef>
                          <a:spcPts val="0"/>
                        </a:spcBef>
                        <a:spcAft>
                          <a:spcPts val="0"/>
                        </a:spcAft>
                        <a:buClr>
                          <a:schemeClr val="dk1"/>
                        </a:buClr>
                        <a:buSzPts val="1800"/>
                        <a:buFont typeface="Calibri"/>
                        <a:buNone/>
                      </a:pPr>
                      <a:r>
                        <a:rPr b="0" i="1" lang="en-US" sz="1800" u="sng" cap="none" strike="noStrike">
                          <a:solidFill>
                            <a:schemeClr val="dk1"/>
                          </a:solidFill>
                        </a:rPr>
                        <a:t>1. Clear direction</a:t>
                      </a:r>
                      <a:endParaRPr/>
                    </a:p>
                    <a:p>
                      <a:pPr indent="-285750" lvl="0" marL="285750" marR="0" rtl="0" algn="just">
                        <a:spcBef>
                          <a:spcPts val="0"/>
                        </a:spcBef>
                        <a:spcAft>
                          <a:spcPts val="0"/>
                        </a:spcAft>
                        <a:buClr>
                          <a:schemeClr val="dk1"/>
                        </a:buClr>
                        <a:buSzPts val="1800"/>
                        <a:buFont typeface="Noto Sans Symbols"/>
                        <a:buChar char="▪"/>
                      </a:pPr>
                      <a:r>
                        <a:rPr b="0" lang="en-US" sz="1800" u="none" cap="none" strike="noStrike">
                          <a:solidFill>
                            <a:schemeClr val="dk1"/>
                          </a:solidFill>
                        </a:rPr>
                        <a:t>Can each of the team members articulate the purpose that the team exists to achieve?</a:t>
                      </a:r>
                      <a:endParaRPr/>
                    </a:p>
                    <a:p>
                      <a:pPr indent="-171450" lvl="0" marL="285750" marR="0" rtl="0" algn="just">
                        <a:spcBef>
                          <a:spcPts val="0"/>
                        </a:spcBef>
                        <a:spcAft>
                          <a:spcPts val="0"/>
                        </a:spcAft>
                        <a:buClr>
                          <a:schemeClr val="dk1"/>
                        </a:buClr>
                        <a:buSzPts val="1800"/>
                        <a:buFont typeface="Noto Sans Symbols"/>
                        <a:buNone/>
                      </a:pPr>
                      <a:r>
                        <a:t/>
                      </a:r>
                      <a:endParaRPr b="0" sz="1800" u="none" cap="none" strike="noStrike">
                        <a:solidFill>
                          <a:schemeClr val="dk1"/>
                        </a:solidFill>
                      </a:endParaRPr>
                    </a:p>
                    <a:p>
                      <a:pPr indent="0" lvl="0" marL="0" marR="0" rtl="0" algn="just">
                        <a:spcBef>
                          <a:spcPts val="0"/>
                        </a:spcBef>
                        <a:spcAft>
                          <a:spcPts val="0"/>
                        </a:spcAft>
                        <a:buClr>
                          <a:schemeClr val="dk1"/>
                        </a:buClr>
                        <a:buSzPts val="1800"/>
                        <a:buFont typeface="Calibri"/>
                        <a:buNone/>
                      </a:pPr>
                      <a:r>
                        <a:rPr b="0" i="1" lang="en-US" sz="1800" u="sng" cap="none" strike="noStrike">
                          <a:solidFill>
                            <a:schemeClr val="dk1"/>
                          </a:solidFill>
                          <a:latin typeface="Calibri"/>
                          <a:ea typeface="Calibri"/>
                          <a:cs typeface="Calibri"/>
                          <a:sym typeface="Calibri"/>
                        </a:rPr>
                        <a:t>2.  A real team task</a:t>
                      </a:r>
                      <a:endParaRPr/>
                    </a:p>
                    <a:p>
                      <a:pPr indent="-285750" lvl="0" marL="285750" marR="0" rtl="0" algn="just">
                        <a:spcBef>
                          <a:spcPts val="0"/>
                        </a:spcBef>
                        <a:spcAft>
                          <a:spcPts val="0"/>
                        </a:spcAft>
                        <a:buClr>
                          <a:schemeClr val="dk1"/>
                        </a:buClr>
                        <a:buSzPts val="1800"/>
                        <a:buFont typeface="Noto Sans Symbols"/>
                        <a:buChar char="▪"/>
                      </a:pPr>
                      <a:r>
                        <a:rPr b="0" lang="en-US" sz="1800" u="none" cap="none" strike="noStrike">
                          <a:solidFill>
                            <a:schemeClr val="dk1"/>
                          </a:solidFill>
                        </a:rPr>
                        <a:t>Is the team assigned collective responsibility for all of its customers and major outputs?</a:t>
                      </a:r>
                      <a:endParaRPr/>
                    </a:p>
                    <a:p>
                      <a:pPr indent="-285750" lvl="0" marL="285750" marR="0" rtl="0" algn="just">
                        <a:spcBef>
                          <a:spcPts val="0"/>
                        </a:spcBef>
                        <a:spcAft>
                          <a:spcPts val="0"/>
                        </a:spcAft>
                        <a:buClr>
                          <a:schemeClr val="dk1"/>
                        </a:buClr>
                        <a:buSzPts val="1800"/>
                        <a:buFont typeface="Noto Sans Symbols"/>
                        <a:buChar char="▪"/>
                      </a:pPr>
                      <a:r>
                        <a:rPr b="0" lang="en-US" sz="1800" u="none" cap="none" strike="noStrike">
                          <a:solidFill>
                            <a:schemeClr val="dk1"/>
                          </a:solidFill>
                        </a:rPr>
                        <a:t>Does the team make collective decisions about work strategies (rather than leaving it to individuals)?</a:t>
                      </a:r>
                      <a:endParaRPr/>
                    </a:p>
                    <a:p>
                      <a:pPr indent="-285750" lvl="0" marL="285750" marR="0" rtl="0" algn="just">
                        <a:spcBef>
                          <a:spcPts val="0"/>
                        </a:spcBef>
                        <a:spcAft>
                          <a:spcPts val="0"/>
                        </a:spcAft>
                        <a:buClr>
                          <a:schemeClr val="dk1"/>
                        </a:buClr>
                        <a:buSzPts val="1800"/>
                        <a:buFont typeface="Noto Sans Symbols"/>
                        <a:buChar char="▪"/>
                      </a:pPr>
                      <a:r>
                        <a:rPr b="0" lang="en-US" sz="1800" u="none" cap="none" strike="noStrike">
                          <a:solidFill>
                            <a:schemeClr val="dk1"/>
                          </a:solidFill>
                        </a:rPr>
                        <a:t>Are team members willing and able to help one another?</a:t>
                      </a:r>
                      <a:endParaRPr/>
                    </a:p>
                    <a:p>
                      <a:pPr indent="-285750" lvl="0" marL="285750" marR="0" rtl="0" algn="just">
                        <a:spcBef>
                          <a:spcPts val="0"/>
                        </a:spcBef>
                        <a:spcAft>
                          <a:spcPts val="0"/>
                        </a:spcAft>
                        <a:buClr>
                          <a:schemeClr val="dk1"/>
                        </a:buClr>
                        <a:buSzPts val="1800"/>
                        <a:buFont typeface="Noto Sans Symbols"/>
                        <a:buChar char="▪"/>
                      </a:pPr>
                      <a:r>
                        <a:rPr b="0" lang="en-US" sz="1800" u="none" cap="none" strike="noStrike">
                          <a:solidFill>
                            <a:schemeClr val="dk1"/>
                          </a:solidFill>
                        </a:rPr>
                        <a:t>Does the team get team-level feedback about its performance?</a:t>
                      </a:r>
                      <a:endParaRPr/>
                    </a:p>
                    <a:p>
                      <a:pPr indent="-171450" lvl="0" marL="285750" marR="0" rtl="0" algn="just">
                        <a:spcBef>
                          <a:spcPts val="0"/>
                        </a:spcBef>
                        <a:spcAft>
                          <a:spcPts val="0"/>
                        </a:spcAft>
                        <a:buClr>
                          <a:schemeClr val="dk1"/>
                        </a:buClr>
                        <a:buSzPts val="1800"/>
                        <a:buFont typeface="Noto Sans Symbols"/>
                        <a:buNone/>
                      </a:pPr>
                      <a:r>
                        <a:t/>
                      </a:r>
                      <a:endParaRPr b="0" sz="1800" u="none" cap="none" strike="noStrike">
                        <a:solidFill>
                          <a:schemeClr val="dk1"/>
                        </a:solidFill>
                      </a:endParaRPr>
                    </a:p>
                    <a:p>
                      <a:pPr indent="0" lvl="0" marL="0" marR="0" rtl="0" algn="just">
                        <a:spcBef>
                          <a:spcPts val="0"/>
                        </a:spcBef>
                        <a:spcAft>
                          <a:spcPts val="0"/>
                        </a:spcAft>
                        <a:buClr>
                          <a:schemeClr val="dk1"/>
                        </a:buClr>
                        <a:buSzPts val="1800"/>
                        <a:buFont typeface="Calibri"/>
                        <a:buNone/>
                      </a:pPr>
                      <a:r>
                        <a:rPr b="0" i="1" lang="en-US" sz="1800" u="sng" cap="none" strike="noStrike">
                          <a:solidFill>
                            <a:schemeClr val="dk1"/>
                          </a:solidFill>
                          <a:latin typeface="Calibri"/>
                          <a:ea typeface="Calibri"/>
                          <a:cs typeface="Calibri"/>
                          <a:sym typeface="Calibri"/>
                        </a:rPr>
                        <a:t>3. Team rewards</a:t>
                      </a:r>
                      <a:endParaRPr/>
                    </a:p>
                    <a:p>
                      <a:pPr indent="-285750" lvl="0" marL="285750" marR="0" rtl="0" algn="just">
                        <a:spcBef>
                          <a:spcPts val="0"/>
                        </a:spcBef>
                        <a:spcAft>
                          <a:spcPts val="0"/>
                        </a:spcAft>
                        <a:buClr>
                          <a:schemeClr val="dk1"/>
                        </a:buClr>
                        <a:buSzPts val="1800"/>
                        <a:buFont typeface="Noto Sans Symbols"/>
                        <a:buChar char="▪"/>
                      </a:pPr>
                      <a:r>
                        <a:rPr b="0" lang="en-US" sz="1800" u="none" cap="none" strike="noStrike">
                          <a:solidFill>
                            <a:schemeClr val="dk1"/>
                          </a:solidFill>
                        </a:rPr>
                        <a:t>Are more than 80 percent of all rewards available to teams only, and not to individuals?</a:t>
                      </a:r>
                      <a:endParaRPr/>
                    </a:p>
                    <a:p>
                      <a:pPr indent="0" lvl="0" marL="0" marR="0" rtl="0" algn="just">
                        <a:spcBef>
                          <a:spcPts val="0"/>
                        </a:spcBef>
                        <a:spcAft>
                          <a:spcPts val="0"/>
                        </a:spcAft>
                        <a:buClr>
                          <a:schemeClr val="dk1"/>
                        </a:buClr>
                        <a:buSzPts val="1800"/>
                        <a:buFont typeface="Noto Sans Symbols"/>
                        <a:buNone/>
                      </a:pPr>
                      <a:r>
                        <a:t/>
                      </a:r>
                      <a:endParaRPr b="0" sz="1800" u="none" cap="none" strike="noStrike">
                        <a:solidFill>
                          <a:schemeClr val="dk1"/>
                        </a:solidFill>
                      </a:endParaRPr>
                    </a:p>
                  </a:txBody>
                  <a:tcPr marT="45725" marB="45725" marR="91450" marL="91450"/>
                </a:tc>
              </a:tr>
            </a:tbl>
          </a:graphicData>
        </a:graphic>
      </p:graphicFrame>
      <p:grpSp>
        <p:nvGrpSpPr>
          <p:cNvPr id="310" name="Google Shape;310;p15"/>
          <p:cNvGrpSpPr/>
          <p:nvPr/>
        </p:nvGrpSpPr>
        <p:grpSpPr>
          <a:xfrm>
            <a:off x="130614" y="576828"/>
            <a:ext cx="5272804" cy="536288"/>
            <a:chOff x="130614" y="576828"/>
            <a:chExt cx="5272804" cy="536288"/>
          </a:xfrm>
        </p:grpSpPr>
        <p:sp>
          <p:nvSpPr>
            <p:cNvPr id="311" name="Google Shape;311;p15"/>
            <p:cNvSpPr txBox="1"/>
            <p:nvPr/>
          </p:nvSpPr>
          <p:spPr>
            <a:xfrm>
              <a:off x="2449853" y="576828"/>
              <a:ext cx="2953565" cy="52322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800">
                  <a:solidFill>
                    <a:schemeClr val="lt1"/>
                  </a:solidFill>
                  <a:latin typeface="Times New Roman"/>
                  <a:ea typeface="Times New Roman"/>
                  <a:cs typeface="Times New Roman"/>
                  <a:sym typeface="Times New Roman"/>
                </a:rPr>
                <a:t> Groups and Teams</a:t>
              </a:r>
              <a:endParaRPr/>
            </a:p>
          </p:txBody>
        </p:sp>
        <p:sp>
          <p:nvSpPr>
            <p:cNvPr id="312" name="Google Shape;312;p15"/>
            <p:cNvSpPr/>
            <p:nvPr/>
          </p:nvSpPr>
          <p:spPr>
            <a:xfrm>
              <a:off x="130614" y="589896"/>
              <a:ext cx="2085827" cy="52322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800">
                  <a:solidFill>
                    <a:schemeClr val="lt1"/>
                  </a:solidFill>
                  <a:latin typeface="Times New Roman"/>
                  <a:ea typeface="Times New Roman"/>
                  <a:cs typeface="Times New Roman"/>
                  <a:sym typeface="Times New Roman"/>
                </a:rPr>
                <a:t>CHAPTER</a:t>
              </a:r>
              <a:r>
                <a:rPr lang="en-US" sz="2800">
                  <a:solidFill>
                    <a:schemeClr val="lt1"/>
                  </a:solidFill>
                  <a:latin typeface="Calibri"/>
                  <a:ea typeface="Calibri"/>
                  <a:cs typeface="Calibri"/>
                  <a:sym typeface="Calibri"/>
                </a:rPr>
                <a:t> 7</a:t>
              </a:r>
              <a:endParaRPr/>
            </a:p>
          </p:txBody>
        </p:sp>
      </p:grpSp>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17" name="Shape 317"/>
        <p:cNvGrpSpPr/>
        <p:nvPr/>
      </p:nvGrpSpPr>
      <p:grpSpPr>
        <a:xfrm>
          <a:off x="0" y="0"/>
          <a:ext cx="0" cy="0"/>
          <a:chOff x="0" y="0"/>
          <a:chExt cx="0" cy="0"/>
        </a:xfrm>
      </p:grpSpPr>
      <p:pic>
        <p:nvPicPr>
          <p:cNvPr id="318" name="Google Shape;318;p16"/>
          <p:cNvPicPr preferRelativeResize="0"/>
          <p:nvPr/>
        </p:nvPicPr>
        <p:blipFill rotWithShape="1">
          <a:blip r:embed="rId3">
            <a:alphaModFix/>
          </a:blip>
          <a:srcRect b="0" l="0" r="0" t="0"/>
          <a:stretch/>
        </p:blipFill>
        <p:spPr>
          <a:xfrm>
            <a:off x="651740" y="5508979"/>
            <a:ext cx="1222425" cy="1096206"/>
          </a:xfrm>
          <a:prstGeom prst="rect">
            <a:avLst/>
          </a:prstGeom>
          <a:noFill/>
          <a:ln>
            <a:noFill/>
          </a:ln>
        </p:spPr>
      </p:pic>
      <p:pic>
        <p:nvPicPr>
          <p:cNvPr id="319" name="Google Shape;319;p16"/>
          <p:cNvPicPr preferRelativeResize="0"/>
          <p:nvPr/>
        </p:nvPicPr>
        <p:blipFill rotWithShape="1">
          <a:blip r:embed="rId4">
            <a:alphaModFix/>
          </a:blip>
          <a:srcRect b="0" l="0" r="0" t="0"/>
          <a:stretch/>
        </p:blipFill>
        <p:spPr>
          <a:xfrm>
            <a:off x="2289771" y="5954663"/>
            <a:ext cx="9902229" cy="204838"/>
          </a:xfrm>
          <a:prstGeom prst="rect">
            <a:avLst/>
          </a:prstGeom>
          <a:noFill/>
          <a:ln>
            <a:noFill/>
          </a:ln>
        </p:spPr>
      </p:pic>
      <p:pic>
        <p:nvPicPr>
          <p:cNvPr id="320" name="Google Shape;320;p16"/>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321" name="Google Shape;321;p16"/>
          <p:cNvPicPr preferRelativeResize="0"/>
          <p:nvPr/>
        </p:nvPicPr>
        <p:blipFill rotWithShape="1">
          <a:blip r:embed="rId5">
            <a:alphaModFix/>
          </a:blip>
          <a:srcRect b="0" l="0" r="0" t="0"/>
          <a:stretch/>
        </p:blipFill>
        <p:spPr>
          <a:xfrm>
            <a:off x="12072675" y="2204822"/>
            <a:ext cx="238650" cy="2709534"/>
          </a:xfrm>
          <a:prstGeom prst="rect">
            <a:avLst/>
          </a:prstGeom>
          <a:noFill/>
          <a:ln>
            <a:noFill/>
          </a:ln>
        </p:spPr>
      </p:pic>
      <p:pic>
        <p:nvPicPr>
          <p:cNvPr id="322" name="Google Shape;322;p16"/>
          <p:cNvPicPr preferRelativeResize="0"/>
          <p:nvPr/>
        </p:nvPicPr>
        <p:blipFill rotWithShape="1">
          <a:blip r:embed="rId6">
            <a:alphaModFix/>
          </a:blip>
          <a:srcRect b="0" l="0" r="0" t="0"/>
          <a:stretch/>
        </p:blipFill>
        <p:spPr>
          <a:xfrm>
            <a:off x="-17323" y="0"/>
            <a:ext cx="9533101" cy="1610200"/>
          </a:xfrm>
          <a:prstGeom prst="rect">
            <a:avLst/>
          </a:prstGeom>
          <a:noFill/>
          <a:ln>
            <a:noFill/>
          </a:ln>
        </p:spPr>
      </p:pic>
      <p:sp>
        <p:nvSpPr>
          <p:cNvPr id="323" name="Google Shape;323;p16"/>
          <p:cNvSpPr txBox="1"/>
          <p:nvPr/>
        </p:nvSpPr>
        <p:spPr>
          <a:xfrm>
            <a:off x="1874165" y="1318788"/>
            <a:ext cx="10198510" cy="1015663"/>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i="0" lang="en-US" sz="2000">
                <a:solidFill>
                  <a:srgbClr val="C1510A"/>
                </a:solidFill>
                <a:latin typeface="Helvetica Neue"/>
                <a:ea typeface="Helvetica Neue"/>
                <a:cs typeface="Helvetica Neue"/>
                <a:sym typeface="Helvetica Neue"/>
              </a:rPr>
              <a:t>Group Performance Factors</a:t>
            </a:r>
            <a:endParaRPr/>
          </a:p>
          <a:p>
            <a:pPr indent="0" lvl="0" marL="0" marR="0" rtl="0" algn="l">
              <a:spcBef>
                <a:spcPts val="0"/>
              </a:spcBef>
              <a:spcAft>
                <a:spcPts val="0"/>
              </a:spcAft>
              <a:buNone/>
            </a:pPr>
            <a:br>
              <a:rPr lang="en-US" sz="2000">
                <a:solidFill>
                  <a:schemeClr val="dk1"/>
                </a:solidFill>
                <a:latin typeface="Calibri"/>
                <a:ea typeface="Calibri"/>
                <a:cs typeface="Calibri"/>
                <a:sym typeface="Calibri"/>
              </a:rPr>
            </a:br>
            <a:endParaRPr b="1" i="0" sz="2000">
              <a:solidFill>
                <a:srgbClr val="C1510A"/>
              </a:solidFill>
              <a:latin typeface="Helvetica Neue"/>
              <a:ea typeface="Helvetica Neue"/>
              <a:cs typeface="Helvetica Neue"/>
              <a:sym typeface="Helvetica Neue"/>
            </a:endParaRPr>
          </a:p>
        </p:txBody>
      </p:sp>
      <p:grpSp>
        <p:nvGrpSpPr>
          <p:cNvPr id="324" name="Google Shape;324;p16"/>
          <p:cNvGrpSpPr/>
          <p:nvPr/>
        </p:nvGrpSpPr>
        <p:grpSpPr>
          <a:xfrm>
            <a:off x="130614" y="576828"/>
            <a:ext cx="5272804" cy="536288"/>
            <a:chOff x="130614" y="576828"/>
            <a:chExt cx="5272804" cy="536288"/>
          </a:xfrm>
        </p:grpSpPr>
        <p:sp>
          <p:nvSpPr>
            <p:cNvPr id="325" name="Google Shape;325;p16"/>
            <p:cNvSpPr txBox="1"/>
            <p:nvPr/>
          </p:nvSpPr>
          <p:spPr>
            <a:xfrm>
              <a:off x="2449853" y="576828"/>
              <a:ext cx="2953565" cy="52322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800">
                  <a:solidFill>
                    <a:schemeClr val="lt1"/>
                  </a:solidFill>
                  <a:latin typeface="Times New Roman"/>
                  <a:ea typeface="Times New Roman"/>
                  <a:cs typeface="Times New Roman"/>
                  <a:sym typeface="Times New Roman"/>
                </a:rPr>
                <a:t> Groups and Teams</a:t>
              </a:r>
              <a:endParaRPr/>
            </a:p>
          </p:txBody>
        </p:sp>
        <p:sp>
          <p:nvSpPr>
            <p:cNvPr id="326" name="Google Shape;326;p16"/>
            <p:cNvSpPr/>
            <p:nvPr/>
          </p:nvSpPr>
          <p:spPr>
            <a:xfrm>
              <a:off x="130614" y="589896"/>
              <a:ext cx="2085827" cy="52322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800">
                  <a:solidFill>
                    <a:schemeClr val="lt1"/>
                  </a:solidFill>
                  <a:latin typeface="Times New Roman"/>
                  <a:ea typeface="Times New Roman"/>
                  <a:cs typeface="Times New Roman"/>
                  <a:sym typeface="Times New Roman"/>
                </a:rPr>
                <a:t>CHAPTER</a:t>
              </a:r>
              <a:r>
                <a:rPr lang="en-US" sz="2800">
                  <a:solidFill>
                    <a:schemeClr val="lt1"/>
                  </a:solidFill>
                  <a:latin typeface="Calibri"/>
                  <a:ea typeface="Calibri"/>
                  <a:cs typeface="Calibri"/>
                  <a:sym typeface="Calibri"/>
                </a:rPr>
                <a:t> 7</a:t>
              </a:r>
              <a:endParaRPr/>
            </a:p>
          </p:txBody>
        </p:sp>
      </p:grpSp>
      <p:graphicFrame>
        <p:nvGraphicFramePr>
          <p:cNvPr id="327" name="Google Shape;327;p16"/>
          <p:cNvGraphicFramePr/>
          <p:nvPr/>
        </p:nvGraphicFramePr>
        <p:xfrm>
          <a:off x="1450627" y="1743277"/>
          <a:ext cx="3000000" cy="3000000"/>
        </p:xfrm>
        <a:graphic>
          <a:graphicData uri="http://schemas.openxmlformats.org/drawingml/2006/table">
            <a:tbl>
              <a:tblPr bandRow="1" firstRow="1">
                <a:noFill/>
                <a:tableStyleId>{F4C991AD-7138-4150-99D2-A69FC394543A}</a:tableStyleId>
              </a:tblPr>
              <a:tblGrid>
                <a:gridCol w="1702425"/>
                <a:gridCol w="8680975"/>
              </a:tblGrid>
              <a:tr h="4360575">
                <a:tc>
                  <a:txBody>
                    <a:bodyPr/>
                    <a:lstStyle/>
                    <a:p>
                      <a:pPr indent="0" lvl="0" marL="0" marR="0" rtl="0" algn="just">
                        <a:lnSpc>
                          <a:spcPct val="100000"/>
                        </a:lnSpc>
                        <a:spcBef>
                          <a:spcPts val="0"/>
                        </a:spcBef>
                        <a:spcAft>
                          <a:spcPts val="0"/>
                        </a:spcAft>
                        <a:buClr>
                          <a:schemeClr val="dk1"/>
                        </a:buClr>
                        <a:buSzPts val="1800"/>
                        <a:buFont typeface="Calibri"/>
                        <a:buNone/>
                      </a:pPr>
                      <a:r>
                        <a:rPr b="0" lang="en-US" sz="1800" u="none" cap="none" strike="noStrike">
                          <a:solidFill>
                            <a:schemeClr val="dk1"/>
                          </a:solidFill>
                        </a:rPr>
                        <a:t> </a:t>
                      </a:r>
                      <a:r>
                        <a:rPr b="1" i="0" lang="en-US" sz="1800" u="none" cap="none" strike="noStrike">
                          <a:solidFill>
                            <a:schemeClr val="dk1"/>
                          </a:solidFill>
                          <a:latin typeface="Calibri"/>
                          <a:ea typeface="Calibri"/>
                          <a:cs typeface="Calibri"/>
                          <a:sym typeface="Calibri"/>
                        </a:rPr>
                        <a:t>Group Performance Factors</a:t>
                      </a:r>
                      <a:endParaRPr b="0" sz="1800" u="none" cap="none" strike="noStrike">
                        <a:solidFill>
                          <a:schemeClr val="dk1"/>
                        </a:solidFill>
                      </a:endParaRPr>
                    </a:p>
                  </a:txBody>
                  <a:tcPr marT="45725" marB="45725" marR="91450" marL="91450"/>
                </a:tc>
                <a:tc>
                  <a:txBody>
                    <a:bodyPr/>
                    <a:lstStyle/>
                    <a:p>
                      <a:pPr indent="0" lvl="0" marL="0" marR="0" rtl="0" algn="just">
                        <a:spcBef>
                          <a:spcPts val="0"/>
                        </a:spcBef>
                        <a:spcAft>
                          <a:spcPts val="0"/>
                        </a:spcAft>
                        <a:buClr>
                          <a:schemeClr val="dk1"/>
                        </a:buClr>
                        <a:buSzPts val="1800"/>
                        <a:buFont typeface="Noto Sans Symbols"/>
                        <a:buNone/>
                      </a:pPr>
                      <a:r>
                        <a:rPr b="0" i="1" lang="en-US" sz="1800" u="sng" cap="none" strike="noStrike">
                          <a:solidFill>
                            <a:schemeClr val="dk1"/>
                          </a:solidFill>
                        </a:rPr>
                        <a:t>4. Basic material resources</a:t>
                      </a:r>
                      <a:endParaRPr/>
                    </a:p>
                    <a:p>
                      <a:pPr indent="-285750" lvl="0" marL="285750" marR="0" rtl="0" algn="just">
                        <a:spcBef>
                          <a:spcPts val="0"/>
                        </a:spcBef>
                        <a:spcAft>
                          <a:spcPts val="0"/>
                        </a:spcAft>
                        <a:buClr>
                          <a:schemeClr val="dk1"/>
                        </a:buClr>
                        <a:buSzPts val="1800"/>
                        <a:buFont typeface="Noto Sans Symbols"/>
                        <a:buChar char="▪"/>
                      </a:pPr>
                      <a:r>
                        <a:rPr b="0" lang="en-US" sz="1800" u="none" cap="none" strike="noStrike">
                          <a:solidFill>
                            <a:schemeClr val="dk1"/>
                          </a:solidFill>
                        </a:rPr>
                        <a:t>Does the team have its own meeting space?</a:t>
                      </a:r>
                      <a:endParaRPr/>
                    </a:p>
                    <a:p>
                      <a:pPr indent="-285750" lvl="0" marL="285750" marR="0" rtl="0" algn="just">
                        <a:spcBef>
                          <a:spcPts val="0"/>
                        </a:spcBef>
                        <a:spcAft>
                          <a:spcPts val="0"/>
                        </a:spcAft>
                        <a:buClr>
                          <a:schemeClr val="dk1"/>
                        </a:buClr>
                        <a:buSzPts val="1800"/>
                        <a:buFont typeface="Noto Sans Symbols"/>
                        <a:buChar char="▪"/>
                      </a:pPr>
                      <a:r>
                        <a:rPr b="0" lang="en-US" sz="1800" u="none" cap="none" strike="noStrike">
                          <a:solidFill>
                            <a:schemeClr val="dk1"/>
                          </a:solidFill>
                        </a:rPr>
                        <a:t>Can the team easily get the basic materials it needs to do its work?</a:t>
                      </a:r>
                      <a:endParaRPr/>
                    </a:p>
                    <a:p>
                      <a:pPr indent="-171450" lvl="0" marL="285750" marR="0" rtl="0" algn="just">
                        <a:spcBef>
                          <a:spcPts val="0"/>
                        </a:spcBef>
                        <a:spcAft>
                          <a:spcPts val="0"/>
                        </a:spcAft>
                        <a:buClr>
                          <a:schemeClr val="dk1"/>
                        </a:buClr>
                        <a:buSzPts val="1800"/>
                        <a:buFont typeface="Noto Sans Symbols"/>
                        <a:buNone/>
                      </a:pPr>
                      <a:r>
                        <a:t/>
                      </a:r>
                      <a:endParaRPr b="0" sz="1800" u="none" cap="none" strike="noStrike">
                        <a:solidFill>
                          <a:schemeClr val="dk1"/>
                        </a:solidFill>
                      </a:endParaRPr>
                    </a:p>
                    <a:p>
                      <a:pPr indent="0" lvl="0" marL="0" marR="0" rtl="0" algn="just">
                        <a:spcBef>
                          <a:spcPts val="0"/>
                        </a:spcBef>
                        <a:spcAft>
                          <a:spcPts val="0"/>
                        </a:spcAft>
                        <a:buClr>
                          <a:schemeClr val="dk1"/>
                        </a:buClr>
                        <a:buSzPts val="1800"/>
                        <a:buFont typeface="Noto Sans Symbols"/>
                        <a:buNone/>
                      </a:pPr>
                      <a:r>
                        <a:rPr b="0" i="1" lang="en-US" sz="1800" u="sng" cap="none" strike="noStrike">
                          <a:solidFill>
                            <a:schemeClr val="dk1"/>
                          </a:solidFill>
                          <a:latin typeface="Calibri"/>
                          <a:ea typeface="Calibri"/>
                          <a:cs typeface="Calibri"/>
                          <a:sym typeface="Calibri"/>
                        </a:rPr>
                        <a:t>5. Authority to manage the work</a:t>
                      </a:r>
                      <a:endParaRPr/>
                    </a:p>
                    <a:p>
                      <a:pPr indent="-285750" lvl="0" marL="285750" marR="0" rtl="0" algn="just">
                        <a:spcBef>
                          <a:spcPts val="0"/>
                        </a:spcBef>
                        <a:spcAft>
                          <a:spcPts val="0"/>
                        </a:spcAft>
                        <a:buClr>
                          <a:schemeClr val="dk1"/>
                        </a:buClr>
                        <a:buSzPts val="1800"/>
                        <a:buFont typeface="Noto Sans Symbols"/>
                        <a:buChar char="▪"/>
                      </a:pPr>
                      <a:r>
                        <a:rPr b="0" lang="en-US" sz="1800" u="none" cap="none" strike="noStrike">
                          <a:solidFill>
                            <a:schemeClr val="dk1"/>
                          </a:solidFill>
                        </a:rPr>
                        <a:t>How to meet client demands  </a:t>
                      </a:r>
                      <a:endParaRPr/>
                    </a:p>
                    <a:p>
                      <a:pPr indent="-285750" lvl="0" marL="285750" marR="0" rtl="0" algn="just">
                        <a:spcBef>
                          <a:spcPts val="0"/>
                        </a:spcBef>
                        <a:spcAft>
                          <a:spcPts val="0"/>
                        </a:spcAft>
                        <a:buClr>
                          <a:schemeClr val="dk1"/>
                        </a:buClr>
                        <a:buSzPts val="1800"/>
                        <a:buFont typeface="Noto Sans Symbols"/>
                        <a:buChar char="▪"/>
                      </a:pPr>
                      <a:r>
                        <a:rPr b="0" lang="en-US" sz="1800" u="none" cap="none" strike="noStrike">
                          <a:solidFill>
                            <a:schemeClr val="dk1"/>
                          </a:solidFill>
                        </a:rPr>
                        <a:t> Which actions to take, and when</a:t>
                      </a:r>
                      <a:endParaRPr/>
                    </a:p>
                    <a:p>
                      <a:pPr indent="-285750" lvl="0" marL="285750" marR="0" rtl="0" algn="just">
                        <a:spcBef>
                          <a:spcPts val="0"/>
                        </a:spcBef>
                        <a:spcAft>
                          <a:spcPts val="0"/>
                        </a:spcAft>
                        <a:buClr>
                          <a:schemeClr val="dk1"/>
                        </a:buClr>
                        <a:buSzPts val="1800"/>
                        <a:buFont typeface="Noto Sans Symbols"/>
                        <a:buChar char="▪"/>
                      </a:pPr>
                      <a:r>
                        <a:rPr b="0" lang="en-US" sz="1800" u="none" cap="none" strike="noStrike">
                          <a:solidFill>
                            <a:schemeClr val="dk1"/>
                          </a:solidFill>
                        </a:rPr>
                        <a:t>Whether to change their work strategies when they deem necessary</a:t>
                      </a:r>
                      <a:endParaRPr/>
                    </a:p>
                    <a:p>
                      <a:pPr indent="-285750" lvl="0" marL="285750" marR="0" rtl="0" algn="just">
                        <a:spcBef>
                          <a:spcPts val="0"/>
                        </a:spcBef>
                        <a:spcAft>
                          <a:spcPts val="0"/>
                        </a:spcAft>
                        <a:buClr>
                          <a:schemeClr val="dk1"/>
                        </a:buClr>
                        <a:buSzPts val="1800"/>
                        <a:buFont typeface="Noto Sans Symbols"/>
                        <a:buChar char="▪"/>
                      </a:pPr>
                      <a:r>
                        <a:rPr b="0" lang="en-US" sz="1800" u="none" cap="none" strike="noStrike">
                          <a:solidFill>
                            <a:schemeClr val="dk1"/>
                          </a:solidFill>
                        </a:rPr>
                        <a:t>Do team members have the authority to decide the following without first receiving special authorization?</a:t>
                      </a:r>
                      <a:endParaRPr/>
                    </a:p>
                    <a:p>
                      <a:pPr indent="0" lvl="0" marL="0" marR="0" rtl="0" algn="just">
                        <a:spcBef>
                          <a:spcPts val="0"/>
                        </a:spcBef>
                        <a:spcAft>
                          <a:spcPts val="0"/>
                        </a:spcAft>
                        <a:buClr>
                          <a:schemeClr val="dk1"/>
                        </a:buClr>
                        <a:buSzPts val="1800"/>
                        <a:buFont typeface="Noto Sans Symbols"/>
                        <a:buNone/>
                      </a:pPr>
                      <a:r>
                        <a:t/>
                      </a:r>
                      <a:endParaRPr b="0" sz="1800" u="none" cap="none" strike="noStrike">
                        <a:solidFill>
                          <a:schemeClr val="dk1"/>
                        </a:solidFill>
                      </a:endParaRPr>
                    </a:p>
                  </a:txBody>
                  <a:tcPr marT="45725" marB="45725" marR="91450" marL="91450"/>
                </a:tc>
              </a:tr>
            </a:tbl>
          </a:graphicData>
        </a:graphic>
      </p:graphicFrame>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32" name="Shape 332"/>
        <p:cNvGrpSpPr/>
        <p:nvPr/>
      </p:nvGrpSpPr>
      <p:grpSpPr>
        <a:xfrm>
          <a:off x="0" y="0"/>
          <a:ext cx="0" cy="0"/>
          <a:chOff x="0" y="0"/>
          <a:chExt cx="0" cy="0"/>
        </a:xfrm>
      </p:grpSpPr>
      <p:pic>
        <p:nvPicPr>
          <p:cNvPr id="333" name="Google Shape;333;p17"/>
          <p:cNvPicPr preferRelativeResize="0"/>
          <p:nvPr/>
        </p:nvPicPr>
        <p:blipFill rotWithShape="1">
          <a:blip r:embed="rId3">
            <a:alphaModFix/>
          </a:blip>
          <a:srcRect b="0" l="0" r="0" t="0"/>
          <a:stretch/>
        </p:blipFill>
        <p:spPr>
          <a:xfrm>
            <a:off x="651740" y="5508979"/>
            <a:ext cx="1222425" cy="1096206"/>
          </a:xfrm>
          <a:prstGeom prst="rect">
            <a:avLst/>
          </a:prstGeom>
          <a:noFill/>
          <a:ln>
            <a:noFill/>
          </a:ln>
        </p:spPr>
      </p:pic>
      <p:pic>
        <p:nvPicPr>
          <p:cNvPr id="334" name="Google Shape;334;p17"/>
          <p:cNvPicPr preferRelativeResize="0"/>
          <p:nvPr/>
        </p:nvPicPr>
        <p:blipFill rotWithShape="1">
          <a:blip r:embed="rId4">
            <a:alphaModFix/>
          </a:blip>
          <a:srcRect b="0" l="0" r="0" t="0"/>
          <a:stretch/>
        </p:blipFill>
        <p:spPr>
          <a:xfrm>
            <a:off x="2289771" y="5954663"/>
            <a:ext cx="9902229" cy="204838"/>
          </a:xfrm>
          <a:prstGeom prst="rect">
            <a:avLst/>
          </a:prstGeom>
          <a:noFill/>
          <a:ln>
            <a:noFill/>
          </a:ln>
        </p:spPr>
      </p:pic>
      <p:pic>
        <p:nvPicPr>
          <p:cNvPr id="335" name="Google Shape;335;p17"/>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336" name="Google Shape;336;p17"/>
          <p:cNvPicPr preferRelativeResize="0"/>
          <p:nvPr/>
        </p:nvPicPr>
        <p:blipFill rotWithShape="1">
          <a:blip r:embed="rId5">
            <a:alphaModFix/>
          </a:blip>
          <a:srcRect b="0" l="0" r="0" t="0"/>
          <a:stretch/>
        </p:blipFill>
        <p:spPr>
          <a:xfrm>
            <a:off x="12072675" y="2204822"/>
            <a:ext cx="238650" cy="2709534"/>
          </a:xfrm>
          <a:prstGeom prst="rect">
            <a:avLst/>
          </a:prstGeom>
          <a:noFill/>
          <a:ln>
            <a:noFill/>
          </a:ln>
        </p:spPr>
      </p:pic>
      <p:pic>
        <p:nvPicPr>
          <p:cNvPr id="337" name="Google Shape;337;p17"/>
          <p:cNvPicPr preferRelativeResize="0"/>
          <p:nvPr/>
        </p:nvPicPr>
        <p:blipFill rotWithShape="1">
          <a:blip r:embed="rId6">
            <a:alphaModFix/>
          </a:blip>
          <a:srcRect b="0" l="0" r="0" t="0"/>
          <a:stretch/>
        </p:blipFill>
        <p:spPr>
          <a:xfrm>
            <a:off x="-17323" y="0"/>
            <a:ext cx="9533101" cy="1610200"/>
          </a:xfrm>
          <a:prstGeom prst="rect">
            <a:avLst/>
          </a:prstGeom>
          <a:noFill/>
          <a:ln>
            <a:noFill/>
          </a:ln>
        </p:spPr>
      </p:pic>
      <p:sp>
        <p:nvSpPr>
          <p:cNvPr id="338" name="Google Shape;338;p17"/>
          <p:cNvSpPr txBox="1"/>
          <p:nvPr/>
        </p:nvSpPr>
        <p:spPr>
          <a:xfrm>
            <a:off x="1874165" y="1318788"/>
            <a:ext cx="10198510" cy="1015663"/>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i="0" lang="en-US" sz="2000">
                <a:solidFill>
                  <a:srgbClr val="C1510A"/>
                </a:solidFill>
                <a:latin typeface="Helvetica Neue"/>
                <a:ea typeface="Helvetica Neue"/>
                <a:cs typeface="Helvetica Neue"/>
                <a:sym typeface="Helvetica Neue"/>
              </a:rPr>
              <a:t>Group Performance Factors</a:t>
            </a:r>
            <a:endParaRPr/>
          </a:p>
          <a:p>
            <a:pPr indent="0" lvl="0" marL="0" marR="0" rtl="0" algn="l">
              <a:spcBef>
                <a:spcPts val="0"/>
              </a:spcBef>
              <a:spcAft>
                <a:spcPts val="0"/>
              </a:spcAft>
              <a:buNone/>
            </a:pPr>
            <a:br>
              <a:rPr lang="en-US" sz="2000">
                <a:solidFill>
                  <a:schemeClr val="dk1"/>
                </a:solidFill>
                <a:latin typeface="Calibri"/>
                <a:ea typeface="Calibri"/>
                <a:cs typeface="Calibri"/>
                <a:sym typeface="Calibri"/>
              </a:rPr>
            </a:br>
            <a:endParaRPr b="1" i="0" sz="2000">
              <a:solidFill>
                <a:srgbClr val="C1510A"/>
              </a:solidFill>
              <a:latin typeface="Helvetica Neue"/>
              <a:ea typeface="Helvetica Neue"/>
              <a:cs typeface="Helvetica Neue"/>
              <a:sym typeface="Helvetica Neue"/>
            </a:endParaRPr>
          </a:p>
        </p:txBody>
      </p:sp>
      <p:grpSp>
        <p:nvGrpSpPr>
          <p:cNvPr id="339" name="Google Shape;339;p17"/>
          <p:cNvGrpSpPr/>
          <p:nvPr/>
        </p:nvGrpSpPr>
        <p:grpSpPr>
          <a:xfrm>
            <a:off x="130614" y="576828"/>
            <a:ext cx="5272804" cy="536288"/>
            <a:chOff x="130614" y="576828"/>
            <a:chExt cx="5272804" cy="536288"/>
          </a:xfrm>
        </p:grpSpPr>
        <p:sp>
          <p:nvSpPr>
            <p:cNvPr id="340" name="Google Shape;340;p17"/>
            <p:cNvSpPr txBox="1"/>
            <p:nvPr/>
          </p:nvSpPr>
          <p:spPr>
            <a:xfrm>
              <a:off x="2449853" y="576828"/>
              <a:ext cx="2953565" cy="52322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800">
                  <a:solidFill>
                    <a:schemeClr val="lt1"/>
                  </a:solidFill>
                  <a:latin typeface="Times New Roman"/>
                  <a:ea typeface="Times New Roman"/>
                  <a:cs typeface="Times New Roman"/>
                  <a:sym typeface="Times New Roman"/>
                </a:rPr>
                <a:t> Groups and Teams</a:t>
              </a:r>
              <a:endParaRPr/>
            </a:p>
          </p:txBody>
        </p:sp>
        <p:sp>
          <p:nvSpPr>
            <p:cNvPr id="341" name="Google Shape;341;p17"/>
            <p:cNvSpPr/>
            <p:nvPr/>
          </p:nvSpPr>
          <p:spPr>
            <a:xfrm>
              <a:off x="130614" y="589896"/>
              <a:ext cx="2085827" cy="52322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800">
                  <a:solidFill>
                    <a:schemeClr val="lt1"/>
                  </a:solidFill>
                  <a:latin typeface="Times New Roman"/>
                  <a:ea typeface="Times New Roman"/>
                  <a:cs typeface="Times New Roman"/>
                  <a:sym typeface="Times New Roman"/>
                </a:rPr>
                <a:t>CHAPTER</a:t>
              </a:r>
              <a:r>
                <a:rPr lang="en-US" sz="2800">
                  <a:solidFill>
                    <a:schemeClr val="lt1"/>
                  </a:solidFill>
                  <a:latin typeface="Calibri"/>
                  <a:ea typeface="Calibri"/>
                  <a:cs typeface="Calibri"/>
                  <a:sym typeface="Calibri"/>
                </a:rPr>
                <a:t> 7</a:t>
              </a:r>
              <a:endParaRPr/>
            </a:p>
          </p:txBody>
        </p:sp>
      </p:grpSp>
      <p:graphicFrame>
        <p:nvGraphicFramePr>
          <p:cNvPr id="342" name="Google Shape;342;p17"/>
          <p:cNvGraphicFramePr/>
          <p:nvPr/>
        </p:nvGraphicFramePr>
        <p:xfrm>
          <a:off x="1808602" y="1741431"/>
          <a:ext cx="3000000" cy="3000000"/>
        </p:xfrm>
        <a:graphic>
          <a:graphicData uri="http://schemas.openxmlformats.org/drawingml/2006/table">
            <a:tbl>
              <a:tblPr bandRow="1" firstRow="1">
                <a:noFill/>
                <a:tableStyleId>{F4C991AD-7138-4150-99D2-A69FC394543A}</a:tableStyleId>
              </a:tblPr>
              <a:tblGrid>
                <a:gridCol w="1595550"/>
                <a:gridCol w="8136100"/>
              </a:tblGrid>
              <a:tr h="4360575">
                <a:tc>
                  <a:txBody>
                    <a:bodyPr/>
                    <a:lstStyle/>
                    <a:p>
                      <a:pPr indent="0" lvl="0" marL="0" marR="0" rtl="0" algn="just">
                        <a:lnSpc>
                          <a:spcPct val="100000"/>
                        </a:lnSpc>
                        <a:spcBef>
                          <a:spcPts val="0"/>
                        </a:spcBef>
                        <a:spcAft>
                          <a:spcPts val="0"/>
                        </a:spcAft>
                        <a:buClr>
                          <a:schemeClr val="dk1"/>
                        </a:buClr>
                        <a:buSzPts val="1800"/>
                        <a:buFont typeface="Calibri"/>
                        <a:buNone/>
                      </a:pPr>
                      <a:r>
                        <a:rPr b="0" lang="en-US" sz="1800" u="none" cap="none" strike="noStrike">
                          <a:solidFill>
                            <a:schemeClr val="dk1"/>
                          </a:solidFill>
                        </a:rPr>
                        <a:t> </a:t>
                      </a:r>
                      <a:r>
                        <a:rPr b="1" i="0" lang="en-US" sz="1800" u="none" cap="none" strike="noStrike">
                          <a:solidFill>
                            <a:schemeClr val="dk1"/>
                          </a:solidFill>
                          <a:latin typeface="Calibri"/>
                          <a:ea typeface="Calibri"/>
                          <a:cs typeface="Calibri"/>
                          <a:sym typeface="Calibri"/>
                        </a:rPr>
                        <a:t>Group Performance Factors</a:t>
                      </a:r>
                      <a:endParaRPr b="0" sz="1800" u="none" cap="none" strike="noStrike">
                        <a:solidFill>
                          <a:schemeClr val="dk1"/>
                        </a:solidFill>
                      </a:endParaRPr>
                    </a:p>
                  </a:txBody>
                  <a:tcPr marT="45725" marB="45725" marR="91450" marL="91450"/>
                </a:tc>
                <a:tc>
                  <a:txBody>
                    <a:bodyPr/>
                    <a:lstStyle/>
                    <a:p>
                      <a:pPr indent="0" lvl="0" marL="0" marR="0" rtl="0" algn="just">
                        <a:spcBef>
                          <a:spcPts val="0"/>
                        </a:spcBef>
                        <a:spcAft>
                          <a:spcPts val="0"/>
                        </a:spcAft>
                        <a:buClr>
                          <a:schemeClr val="dk1"/>
                        </a:buClr>
                        <a:buSzPts val="1800"/>
                        <a:buFont typeface="Noto Sans Symbols"/>
                        <a:buNone/>
                      </a:pPr>
                      <a:r>
                        <a:rPr b="0" i="1" lang="en-US" sz="1800" u="sng" cap="none" strike="noStrike">
                          <a:solidFill>
                            <a:schemeClr val="dk1"/>
                          </a:solidFill>
                          <a:latin typeface="Calibri"/>
                          <a:ea typeface="Calibri"/>
                          <a:cs typeface="Calibri"/>
                          <a:sym typeface="Calibri"/>
                        </a:rPr>
                        <a:t>6. Team goals</a:t>
                      </a:r>
                      <a:endParaRPr/>
                    </a:p>
                    <a:p>
                      <a:pPr indent="-285750" lvl="0" marL="285750" marR="0" rtl="0" algn="just">
                        <a:spcBef>
                          <a:spcPts val="0"/>
                        </a:spcBef>
                        <a:spcAft>
                          <a:spcPts val="0"/>
                        </a:spcAft>
                        <a:buClr>
                          <a:schemeClr val="dk1"/>
                        </a:buClr>
                        <a:buSzPts val="1800"/>
                        <a:buFont typeface="Noto Sans Symbols"/>
                        <a:buChar char="▪"/>
                      </a:pPr>
                      <a:r>
                        <a:rPr b="0" lang="en-US" sz="1800" u="none" cap="none" strike="noStrike">
                          <a:solidFill>
                            <a:schemeClr val="dk1"/>
                          </a:solidFill>
                        </a:rPr>
                        <a:t>Can team members articulate specific and shared team goals?</a:t>
                      </a:r>
                      <a:endParaRPr/>
                    </a:p>
                    <a:p>
                      <a:pPr indent="0" lvl="0" marL="0" marR="0" rtl="0" algn="just">
                        <a:spcBef>
                          <a:spcPts val="0"/>
                        </a:spcBef>
                        <a:spcAft>
                          <a:spcPts val="0"/>
                        </a:spcAft>
                        <a:buClr>
                          <a:schemeClr val="dk1"/>
                        </a:buClr>
                        <a:buSzPts val="1800"/>
                        <a:buFont typeface="Noto Sans Symbols"/>
                        <a:buNone/>
                      </a:pPr>
                      <a:r>
                        <a:t/>
                      </a:r>
                      <a:endParaRPr b="0" i="1" sz="1800" u="sng" cap="none" strike="noStrike">
                        <a:solidFill>
                          <a:schemeClr val="dk1"/>
                        </a:solidFill>
                        <a:latin typeface="Calibri"/>
                        <a:ea typeface="Calibri"/>
                        <a:cs typeface="Calibri"/>
                        <a:sym typeface="Calibri"/>
                      </a:endParaRPr>
                    </a:p>
                    <a:p>
                      <a:pPr indent="0" lvl="0" marL="0" marR="0" rtl="0" algn="just">
                        <a:spcBef>
                          <a:spcPts val="0"/>
                        </a:spcBef>
                        <a:spcAft>
                          <a:spcPts val="0"/>
                        </a:spcAft>
                        <a:buClr>
                          <a:schemeClr val="dk1"/>
                        </a:buClr>
                        <a:buSzPts val="1800"/>
                        <a:buFont typeface="Noto Sans Symbols"/>
                        <a:buNone/>
                      </a:pPr>
                      <a:r>
                        <a:rPr b="0" i="1" lang="en-US" sz="1800" u="sng" cap="none" strike="noStrike">
                          <a:solidFill>
                            <a:schemeClr val="dk1"/>
                          </a:solidFill>
                          <a:latin typeface="Calibri"/>
                          <a:ea typeface="Calibri"/>
                          <a:cs typeface="Calibri"/>
                          <a:sym typeface="Calibri"/>
                        </a:rPr>
                        <a:t>7. Improvement norms</a:t>
                      </a:r>
                      <a:endParaRPr/>
                    </a:p>
                    <a:p>
                      <a:pPr indent="-285750" lvl="0" marL="285750" marR="0" rtl="0" algn="just">
                        <a:spcBef>
                          <a:spcPts val="0"/>
                        </a:spcBef>
                        <a:spcAft>
                          <a:spcPts val="0"/>
                        </a:spcAft>
                        <a:buClr>
                          <a:schemeClr val="dk1"/>
                        </a:buClr>
                        <a:buSzPts val="1800"/>
                        <a:buFont typeface="Noto Sans Symbols"/>
                        <a:buChar char="▪"/>
                      </a:pPr>
                      <a:r>
                        <a:rPr b="0" lang="en-US" sz="1800" u="none" cap="none" strike="noStrike">
                          <a:solidFill>
                            <a:schemeClr val="dk1"/>
                          </a:solidFill>
                        </a:rPr>
                        <a:t>Do team members encourage one another to detect and solve problems?</a:t>
                      </a:r>
                      <a:endParaRPr/>
                    </a:p>
                    <a:p>
                      <a:pPr indent="-285750" lvl="0" marL="285750" marR="0" rtl="0" algn="just">
                        <a:spcBef>
                          <a:spcPts val="0"/>
                        </a:spcBef>
                        <a:spcAft>
                          <a:spcPts val="0"/>
                        </a:spcAft>
                        <a:buClr>
                          <a:schemeClr val="dk1"/>
                        </a:buClr>
                        <a:buSzPts val="1800"/>
                        <a:buFont typeface="Noto Sans Symbols"/>
                        <a:buChar char="▪"/>
                      </a:pPr>
                      <a:r>
                        <a:rPr b="0" lang="en-US" sz="1800" u="none" cap="none" strike="noStrike">
                          <a:solidFill>
                            <a:schemeClr val="dk1"/>
                          </a:solidFill>
                        </a:rPr>
                        <a:t>Do members openly discuss differences in what members have to contribute to the team?</a:t>
                      </a:r>
                      <a:endParaRPr/>
                    </a:p>
                    <a:p>
                      <a:pPr indent="-285750" lvl="0" marL="285750" marR="0" rtl="0" algn="just">
                        <a:spcBef>
                          <a:spcPts val="0"/>
                        </a:spcBef>
                        <a:spcAft>
                          <a:spcPts val="0"/>
                        </a:spcAft>
                        <a:buClr>
                          <a:schemeClr val="dk1"/>
                        </a:buClr>
                        <a:buSzPts val="1800"/>
                        <a:buFont typeface="Noto Sans Symbols"/>
                        <a:buChar char="▪"/>
                      </a:pPr>
                      <a:r>
                        <a:rPr b="0" lang="en-US" sz="1800" u="none" cap="none" strike="noStrike">
                          <a:solidFill>
                            <a:schemeClr val="dk1"/>
                          </a:solidFill>
                        </a:rPr>
                        <a:t>Do members encourage experimentation with new ways of operating?</a:t>
                      </a:r>
                      <a:endParaRPr/>
                    </a:p>
                    <a:p>
                      <a:pPr indent="-285750" lvl="0" marL="285750" marR="0" rtl="0" algn="just">
                        <a:spcBef>
                          <a:spcPts val="0"/>
                        </a:spcBef>
                        <a:spcAft>
                          <a:spcPts val="0"/>
                        </a:spcAft>
                        <a:buClr>
                          <a:schemeClr val="dk1"/>
                        </a:buClr>
                        <a:buSzPts val="1800"/>
                        <a:buFont typeface="Noto Sans Symbols"/>
                        <a:buChar char="▪"/>
                      </a:pPr>
                      <a:r>
                        <a:rPr b="0" lang="en-US" sz="1800" u="none" cap="none" strike="noStrike">
                          <a:solidFill>
                            <a:schemeClr val="dk1"/>
                          </a:solidFill>
                        </a:rPr>
                        <a:t>Does the team actively seek to learn from other teams?</a:t>
                      </a:r>
                      <a:endParaRPr/>
                    </a:p>
                  </a:txBody>
                  <a:tcPr marT="45725" marB="45725" marR="91450" marL="91450"/>
                </a:tc>
              </a:tr>
            </a:tbl>
          </a:graphicData>
        </a:graphic>
      </p:graphicFrame>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47" name="Shape 347"/>
        <p:cNvGrpSpPr/>
        <p:nvPr/>
      </p:nvGrpSpPr>
      <p:grpSpPr>
        <a:xfrm>
          <a:off x="0" y="0"/>
          <a:ext cx="0" cy="0"/>
          <a:chOff x="0" y="0"/>
          <a:chExt cx="0" cy="0"/>
        </a:xfrm>
      </p:grpSpPr>
      <p:pic>
        <p:nvPicPr>
          <p:cNvPr id="348" name="Google Shape;348;p18"/>
          <p:cNvPicPr preferRelativeResize="0"/>
          <p:nvPr/>
        </p:nvPicPr>
        <p:blipFill rotWithShape="1">
          <a:blip r:embed="rId3">
            <a:alphaModFix/>
          </a:blip>
          <a:srcRect b="0" l="0" r="0" t="0"/>
          <a:stretch/>
        </p:blipFill>
        <p:spPr>
          <a:xfrm>
            <a:off x="651740" y="5508979"/>
            <a:ext cx="1222425" cy="1096206"/>
          </a:xfrm>
          <a:prstGeom prst="rect">
            <a:avLst/>
          </a:prstGeom>
          <a:noFill/>
          <a:ln>
            <a:noFill/>
          </a:ln>
        </p:spPr>
      </p:pic>
      <p:pic>
        <p:nvPicPr>
          <p:cNvPr id="349" name="Google Shape;349;p18"/>
          <p:cNvPicPr preferRelativeResize="0"/>
          <p:nvPr/>
        </p:nvPicPr>
        <p:blipFill rotWithShape="1">
          <a:blip r:embed="rId4">
            <a:alphaModFix/>
          </a:blip>
          <a:srcRect b="0" l="0" r="0" t="0"/>
          <a:stretch/>
        </p:blipFill>
        <p:spPr>
          <a:xfrm>
            <a:off x="2289771" y="5954663"/>
            <a:ext cx="9902229" cy="204838"/>
          </a:xfrm>
          <a:prstGeom prst="rect">
            <a:avLst/>
          </a:prstGeom>
          <a:noFill/>
          <a:ln>
            <a:noFill/>
          </a:ln>
        </p:spPr>
      </p:pic>
      <p:pic>
        <p:nvPicPr>
          <p:cNvPr id="350" name="Google Shape;350;p18"/>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351" name="Google Shape;351;p18"/>
          <p:cNvPicPr preferRelativeResize="0"/>
          <p:nvPr/>
        </p:nvPicPr>
        <p:blipFill rotWithShape="1">
          <a:blip r:embed="rId5">
            <a:alphaModFix/>
          </a:blip>
          <a:srcRect b="0" l="0" r="0" t="0"/>
          <a:stretch/>
        </p:blipFill>
        <p:spPr>
          <a:xfrm>
            <a:off x="12072675" y="2204822"/>
            <a:ext cx="238650" cy="2709534"/>
          </a:xfrm>
          <a:prstGeom prst="rect">
            <a:avLst/>
          </a:prstGeom>
          <a:noFill/>
          <a:ln>
            <a:noFill/>
          </a:ln>
        </p:spPr>
      </p:pic>
      <p:pic>
        <p:nvPicPr>
          <p:cNvPr id="352" name="Google Shape;352;p18"/>
          <p:cNvPicPr preferRelativeResize="0"/>
          <p:nvPr/>
        </p:nvPicPr>
        <p:blipFill rotWithShape="1">
          <a:blip r:embed="rId6">
            <a:alphaModFix/>
          </a:blip>
          <a:srcRect b="0" l="0" r="0" t="0"/>
          <a:stretch/>
        </p:blipFill>
        <p:spPr>
          <a:xfrm>
            <a:off x="-17323" y="0"/>
            <a:ext cx="9533101" cy="1610200"/>
          </a:xfrm>
          <a:prstGeom prst="rect">
            <a:avLst/>
          </a:prstGeom>
          <a:noFill/>
          <a:ln>
            <a:noFill/>
          </a:ln>
        </p:spPr>
      </p:pic>
      <p:sp>
        <p:nvSpPr>
          <p:cNvPr id="353" name="Google Shape;353;p18"/>
          <p:cNvSpPr txBox="1"/>
          <p:nvPr/>
        </p:nvSpPr>
        <p:spPr>
          <a:xfrm>
            <a:off x="1874165" y="1318788"/>
            <a:ext cx="10198510" cy="40011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i="0" lang="en-US" sz="2000">
                <a:solidFill>
                  <a:srgbClr val="C1510A"/>
                </a:solidFill>
                <a:latin typeface="Helvetica Neue"/>
                <a:ea typeface="Helvetica Neue"/>
                <a:cs typeface="Helvetica Neue"/>
                <a:sym typeface="Helvetica Neue"/>
              </a:rPr>
              <a:t>Group Composition</a:t>
            </a:r>
            <a:endParaRPr/>
          </a:p>
        </p:txBody>
      </p:sp>
      <p:grpSp>
        <p:nvGrpSpPr>
          <p:cNvPr id="354" name="Google Shape;354;p18"/>
          <p:cNvGrpSpPr/>
          <p:nvPr/>
        </p:nvGrpSpPr>
        <p:grpSpPr>
          <a:xfrm>
            <a:off x="130614" y="576828"/>
            <a:ext cx="5272804" cy="536288"/>
            <a:chOff x="130614" y="576828"/>
            <a:chExt cx="5272804" cy="536288"/>
          </a:xfrm>
        </p:grpSpPr>
        <p:sp>
          <p:nvSpPr>
            <p:cNvPr id="355" name="Google Shape;355;p18"/>
            <p:cNvSpPr txBox="1"/>
            <p:nvPr/>
          </p:nvSpPr>
          <p:spPr>
            <a:xfrm>
              <a:off x="2449853" y="576828"/>
              <a:ext cx="2953565" cy="52322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800">
                  <a:solidFill>
                    <a:schemeClr val="lt1"/>
                  </a:solidFill>
                  <a:latin typeface="Times New Roman"/>
                  <a:ea typeface="Times New Roman"/>
                  <a:cs typeface="Times New Roman"/>
                  <a:sym typeface="Times New Roman"/>
                </a:rPr>
                <a:t> Groups and Teams</a:t>
              </a:r>
              <a:endParaRPr/>
            </a:p>
          </p:txBody>
        </p:sp>
        <p:sp>
          <p:nvSpPr>
            <p:cNvPr id="356" name="Google Shape;356;p18"/>
            <p:cNvSpPr/>
            <p:nvPr/>
          </p:nvSpPr>
          <p:spPr>
            <a:xfrm>
              <a:off x="130614" y="589896"/>
              <a:ext cx="2085827" cy="52322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800">
                  <a:solidFill>
                    <a:schemeClr val="lt1"/>
                  </a:solidFill>
                  <a:latin typeface="Times New Roman"/>
                  <a:ea typeface="Times New Roman"/>
                  <a:cs typeface="Times New Roman"/>
                  <a:sym typeface="Times New Roman"/>
                </a:rPr>
                <a:t>CHAPTER</a:t>
              </a:r>
              <a:r>
                <a:rPr lang="en-US" sz="2800">
                  <a:solidFill>
                    <a:schemeClr val="lt1"/>
                  </a:solidFill>
                  <a:latin typeface="Calibri"/>
                  <a:ea typeface="Calibri"/>
                  <a:cs typeface="Calibri"/>
                  <a:sym typeface="Calibri"/>
                </a:rPr>
                <a:t> 7</a:t>
              </a:r>
              <a:endParaRPr/>
            </a:p>
          </p:txBody>
        </p:sp>
      </p:grpSp>
      <p:graphicFrame>
        <p:nvGraphicFramePr>
          <p:cNvPr id="357" name="Google Shape;357;p18"/>
          <p:cNvGraphicFramePr/>
          <p:nvPr/>
        </p:nvGraphicFramePr>
        <p:xfrm>
          <a:off x="1808601" y="1741431"/>
          <a:ext cx="3000000" cy="3000000"/>
        </p:xfrm>
        <a:graphic>
          <a:graphicData uri="http://schemas.openxmlformats.org/drawingml/2006/table">
            <a:tbl>
              <a:tblPr bandRow="1" firstRow="1">
                <a:noFill/>
                <a:tableStyleId>{F4C991AD-7138-4150-99D2-A69FC394543A}</a:tableStyleId>
              </a:tblPr>
              <a:tblGrid>
                <a:gridCol w="1656775"/>
                <a:gridCol w="8448325"/>
              </a:tblGrid>
              <a:tr h="4360575">
                <a:tc>
                  <a:txBody>
                    <a:bodyPr/>
                    <a:lstStyle/>
                    <a:p>
                      <a:pPr indent="0" lvl="0" marL="0" marR="0" rtl="0" algn="just">
                        <a:lnSpc>
                          <a:spcPct val="100000"/>
                        </a:lnSpc>
                        <a:spcBef>
                          <a:spcPts val="0"/>
                        </a:spcBef>
                        <a:spcAft>
                          <a:spcPts val="0"/>
                        </a:spcAft>
                        <a:buClr>
                          <a:schemeClr val="dk1"/>
                        </a:buClr>
                        <a:buSzPts val="1800"/>
                        <a:buFont typeface="Calibri"/>
                        <a:buNone/>
                      </a:pPr>
                      <a:r>
                        <a:rPr b="1" lang="en-US" sz="1800" u="none" cap="none" strike="noStrike">
                          <a:solidFill>
                            <a:schemeClr val="dk1"/>
                          </a:solidFill>
                        </a:rPr>
                        <a:t>Group Composition</a:t>
                      </a:r>
                      <a:endParaRPr/>
                    </a:p>
                  </a:txBody>
                  <a:tcPr marT="45725" marB="45725" marR="91450" marL="91450"/>
                </a:tc>
                <a:tc>
                  <a:txBody>
                    <a:bodyPr/>
                    <a:lstStyle/>
                    <a:p>
                      <a:pPr indent="0" lvl="0" marL="0" marR="0" rtl="0" algn="just">
                        <a:spcBef>
                          <a:spcPts val="0"/>
                        </a:spcBef>
                        <a:spcAft>
                          <a:spcPts val="0"/>
                        </a:spcAft>
                        <a:buClr>
                          <a:schemeClr val="dk1"/>
                        </a:buClr>
                        <a:buSzPts val="1800"/>
                        <a:buFont typeface="Noto Sans Symbols"/>
                        <a:buNone/>
                      </a:pPr>
                      <a:r>
                        <a:rPr b="1" i="0" lang="en-US" sz="1800" u="sng" cap="none" strike="noStrike">
                          <a:solidFill>
                            <a:schemeClr val="dk1"/>
                          </a:solidFill>
                          <a:latin typeface="Calibri"/>
                          <a:ea typeface="Calibri"/>
                          <a:cs typeface="Calibri"/>
                          <a:sym typeface="Calibri"/>
                        </a:rPr>
                        <a:t>Group Composition: </a:t>
                      </a:r>
                      <a:r>
                        <a:rPr b="0" i="0" lang="en-US" sz="1800" u="none" cap="none" strike="noStrike">
                          <a:solidFill>
                            <a:schemeClr val="dk1"/>
                          </a:solidFill>
                          <a:latin typeface="Calibri"/>
                          <a:ea typeface="Calibri"/>
                          <a:cs typeface="Calibri"/>
                          <a:sym typeface="Calibri"/>
                        </a:rPr>
                        <a:t>The degree of similarity or difference among group members on factors important to the group’s work</a:t>
                      </a:r>
                      <a:endParaRPr/>
                    </a:p>
                    <a:p>
                      <a:pPr indent="0" lvl="0" marL="0" marR="0" rtl="0" algn="just">
                        <a:spcBef>
                          <a:spcPts val="0"/>
                        </a:spcBef>
                        <a:spcAft>
                          <a:spcPts val="0"/>
                        </a:spcAft>
                        <a:buClr>
                          <a:schemeClr val="dk1"/>
                        </a:buClr>
                        <a:buSzPts val="1800"/>
                        <a:buFont typeface="Noto Sans Symbols"/>
                        <a:buNone/>
                      </a:pPr>
                      <a:r>
                        <a:t/>
                      </a:r>
                      <a:endParaRPr b="0" i="0" sz="1800" u="none" cap="none" strike="noStrike">
                        <a:solidFill>
                          <a:schemeClr val="dk1"/>
                        </a:solidFill>
                        <a:latin typeface="Calibri"/>
                        <a:ea typeface="Calibri"/>
                        <a:cs typeface="Calibri"/>
                        <a:sym typeface="Calibri"/>
                      </a:endParaRPr>
                    </a:p>
                    <a:p>
                      <a:pPr indent="-285750" lvl="0" marL="285750" marR="0" rtl="0" algn="just">
                        <a:spcBef>
                          <a:spcPts val="0"/>
                        </a:spcBef>
                        <a:spcAft>
                          <a:spcPts val="0"/>
                        </a:spcAft>
                        <a:buClr>
                          <a:schemeClr val="dk1"/>
                        </a:buClr>
                        <a:buSzPts val="1800"/>
                        <a:buFont typeface="Noto Sans Symbols"/>
                        <a:buChar char="▪"/>
                      </a:pPr>
                      <a:r>
                        <a:rPr b="0" i="0" lang="en-US" sz="1800" u="none" cap="none" strike="noStrike">
                          <a:solidFill>
                            <a:schemeClr val="dk1"/>
                          </a:solidFill>
                          <a:latin typeface="Calibri"/>
                          <a:ea typeface="Calibri"/>
                          <a:cs typeface="Calibri"/>
                          <a:sym typeface="Calibri"/>
                        </a:rPr>
                        <a:t>Group composition is most often described in terms of </a:t>
                      </a:r>
                      <a:r>
                        <a:rPr b="1" i="0" lang="en-US" sz="1800" u="sng" cap="none" strike="noStrike">
                          <a:solidFill>
                            <a:schemeClr val="dk1"/>
                          </a:solidFill>
                          <a:latin typeface="Calibri"/>
                          <a:ea typeface="Calibri"/>
                          <a:cs typeface="Calibri"/>
                          <a:sym typeface="Calibri"/>
                        </a:rPr>
                        <a:t>the homogeneity </a:t>
                      </a:r>
                      <a:r>
                        <a:rPr b="0" i="0" lang="en-US" sz="1800" u="none" cap="none" strike="noStrike">
                          <a:solidFill>
                            <a:schemeClr val="dk1"/>
                          </a:solidFill>
                          <a:latin typeface="Calibri"/>
                          <a:ea typeface="Calibri"/>
                          <a:cs typeface="Calibri"/>
                          <a:sym typeface="Calibri"/>
                        </a:rPr>
                        <a:t>or </a:t>
                      </a:r>
                      <a:r>
                        <a:rPr b="1" i="0" lang="en-US" sz="1800" u="sng" cap="none" strike="noStrike">
                          <a:solidFill>
                            <a:schemeClr val="dk1"/>
                          </a:solidFill>
                          <a:latin typeface="Calibri"/>
                          <a:ea typeface="Calibri"/>
                          <a:cs typeface="Calibri"/>
                          <a:sym typeface="Calibri"/>
                        </a:rPr>
                        <a:t>heterogeneity </a:t>
                      </a:r>
                      <a:r>
                        <a:rPr b="0" i="0" lang="en-US" sz="1800" u="none" cap="none" strike="noStrike">
                          <a:solidFill>
                            <a:schemeClr val="dk1"/>
                          </a:solidFill>
                          <a:latin typeface="Calibri"/>
                          <a:ea typeface="Calibri"/>
                          <a:cs typeface="Calibri"/>
                          <a:sym typeface="Calibri"/>
                        </a:rPr>
                        <a:t>of the members</a:t>
                      </a:r>
                      <a:endParaRPr/>
                    </a:p>
                    <a:p>
                      <a:pPr indent="-171450" lvl="0" marL="285750" marR="0" rtl="0" algn="just">
                        <a:spcBef>
                          <a:spcPts val="0"/>
                        </a:spcBef>
                        <a:spcAft>
                          <a:spcPts val="0"/>
                        </a:spcAft>
                        <a:buClr>
                          <a:schemeClr val="dk1"/>
                        </a:buClr>
                        <a:buSzPts val="1800"/>
                        <a:buFont typeface="Noto Sans Symbols"/>
                        <a:buNone/>
                      </a:pPr>
                      <a:r>
                        <a:t/>
                      </a:r>
                      <a:endParaRPr b="1" i="0" sz="1800" u="none" cap="none" strike="noStrike">
                        <a:solidFill>
                          <a:schemeClr val="dk1"/>
                        </a:solidFill>
                        <a:latin typeface="Calibri"/>
                        <a:ea typeface="Calibri"/>
                        <a:cs typeface="Calibri"/>
                        <a:sym typeface="Calibri"/>
                      </a:endParaRPr>
                    </a:p>
                    <a:p>
                      <a:pPr indent="-285750" lvl="0" marL="285750" marR="0" rtl="0" algn="just">
                        <a:spcBef>
                          <a:spcPts val="0"/>
                        </a:spcBef>
                        <a:spcAft>
                          <a:spcPts val="0"/>
                        </a:spcAft>
                        <a:buClr>
                          <a:schemeClr val="dk1"/>
                        </a:buClr>
                        <a:buSzPts val="1800"/>
                        <a:buFont typeface="Noto Sans Symbols"/>
                        <a:buChar char="▪"/>
                      </a:pPr>
                      <a:r>
                        <a:rPr b="1" i="0" lang="en-US" sz="1800" u="none" cap="none" strike="noStrike">
                          <a:solidFill>
                            <a:schemeClr val="dk1"/>
                          </a:solidFill>
                          <a:latin typeface="Calibri"/>
                          <a:ea typeface="Calibri"/>
                          <a:cs typeface="Calibri"/>
                          <a:sym typeface="Calibri"/>
                        </a:rPr>
                        <a:t>A group is homogeneous </a:t>
                      </a:r>
                      <a:r>
                        <a:rPr b="0" i="0" lang="en-US" sz="1800" u="none" cap="none" strike="noStrike">
                          <a:solidFill>
                            <a:schemeClr val="dk1"/>
                          </a:solidFill>
                          <a:latin typeface="Calibri"/>
                          <a:ea typeface="Calibri"/>
                          <a:cs typeface="Calibri"/>
                          <a:sym typeface="Calibri"/>
                        </a:rPr>
                        <a:t>if the members are similar in one or several ways that are critical to the work of the group, such as in age, work experience, education, technical specialty, or cultural background. </a:t>
                      </a:r>
                      <a:endParaRPr/>
                    </a:p>
                    <a:p>
                      <a:pPr indent="-171450" lvl="0" marL="285750" marR="0" rtl="0" algn="just">
                        <a:spcBef>
                          <a:spcPts val="0"/>
                        </a:spcBef>
                        <a:spcAft>
                          <a:spcPts val="0"/>
                        </a:spcAft>
                        <a:buClr>
                          <a:schemeClr val="dk1"/>
                        </a:buClr>
                        <a:buSzPts val="1800"/>
                        <a:buFont typeface="Noto Sans Symbols"/>
                        <a:buNone/>
                      </a:pPr>
                      <a:r>
                        <a:t/>
                      </a:r>
                      <a:endParaRPr b="0" i="0" sz="1800" u="none" cap="none" strike="noStrike">
                        <a:solidFill>
                          <a:schemeClr val="dk1"/>
                        </a:solidFill>
                        <a:latin typeface="Calibri"/>
                        <a:ea typeface="Calibri"/>
                        <a:cs typeface="Calibri"/>
                        <a:sym typeface="Calibri"/>
                      </a:endParaRPr>
                    </a:p>
                    <a:p>
                      <a:pPr indent="-285750" lvl="0" marL="285750" marR="0" rtl="0" algn="just">
                        <a:spcBef>
                          <a:spcPts val="0"/>
                        </a:spcBef>
                        <a:spcAft>
                          <a:spcPts val="0"/>
                        </a:spcAft>
                        <a:buClr>
                          <a:schemeClr val="dk1"/>
                        </a:buClr>
                        <a:buSzPts val="1800"/>
                        <a:buFont typeface="Noto Sans Symbols"/>
                        <a:buChar char="▪"/>
                      </a:pPr>
                      <a:r>
                        <a:rPr b="1" i="0" lang="en-US" sz="1800" u="none" cap="none" strike="noStrike">
                          <a:solidFill>
                            <a:schemeClr val="dk1"/>
                          </a:solidFill>
                          <a:latin typeface="Calibri"/>
                          <a:ea typeface="Calibri"/>
                          <a:cs typeface="Calibri"/>
                          <a:sym typeface="Calibri"/>
                        </a:rPr>
                        <a:t>In heterogeneous groups, </a:t>
                      </a:r>
                      <a:r>
                        <a:rPr b="0" i="0" lang="en-US" sz="1800" u="none" cap="none" strike="noStrike">
                          <a:solidFill>
                            <a:schemeClr val="dk1"/>
                          </a:solidFill>
                          <a:latin typeface="Calibri"/>
                          <a:ea typeface="Calibri"/>
                          <a:cs typeface="Calibri"/>
                          <a:sym typeface="Calibri"/>
                        </a:rPr>
                        <a:t>the members differ in one or more ways that are critical to the work of the group.</a:t>
                      </a:r>
                      <a:endParaRPr/>
                    </a:p>
                    <a:p>
                      <a:pPr indent="-171450" lvl="0" marL="285750" marR="0" rtl="0" algn="just">
                        <a:spcBef>
                          <a:spcPts val="0"/>
                        </a:spcBef>
                        <a:spcAft>
                          <a:spcPts val="0"/>
                        </a:spcAft>
                        <a:buClr>
                          <a:schemeClr val="dk1"/>
                        </a:buClr>
                        <a:buSzPts val="1800"/>
                        <a:buFont typeface="Noto Sans Symbols"/>
                        <a:buNone/>
                      </a:pPr>
                      <a:r>
                        <a:t/>
                      </a:r>
                      <a:endParaRPr b="0" i="0" sz="1800" u="none" cap="none" strike="noStrike">
                        <a:solidFill>
                          <a:schemeClr val="dk1"/>
                        </a:solidFill>
                        <a:latin typeface="Calibri"/>
                        <a:ea typeface="Calibri"/>
                        <a:cs typeface="Calibri"/>
                        <a:sym typeface="Calibri"/>
                      </a:endParaRPr>
                    </a:p>
                    <a:p>
                      <a:pPr indent="-285750" lvl="0" marL="285750" marR="0" rtl="0" algn="just">
                        <a:spcBef>
                          <a:spcPts val="0"/>
                        </a:spcBef>
                        <a:spcAft>
                          <a:spcPts val="0"/>
                        </a:spcAft>
                        <a:buClr>
                          <a:schemeClr val="dk1"/>
                        </a:buClr>
                        <a:buSzPts val="1800"/>
                        <a:buFont typeface="Noto Sans Symbols"/>
                        <a:buChar char="▪"/>
                      </a:pPr>
                      <a:r>
                        <a:rPr b="0" i="0" lang="en-US" sz="1800" u="none" cap="none" strike="noStrike">
                          <a:solidFill>
                            <a:schemeClr val="dk1"/>
                          </a:solidFill>
                          <a:latin typeface="Calibri"/>
                          <a:ea typeface="Calibri"/>
                          <a:cs typeface="Calibri"/>
                          <a:sym typeface="Calibri"/>
                        </a:rPr>
                        <a:t>A substantial amount of research has explored the relationship between a group’s </a:t>
                      </a:r>
                      <a:r>
                        <a:rPr b="1" i="0" lang="en-US" sz="1800" u="none" cap="none" strike="noStrike">
                          <a:solidFill>
                            <a:schemeClr val="dk1"/>
                          </a:solidFill>
                          <a:latin typeface="Calibri"/>
                          <a:ea typeface="Calibri"/>
                          <a:cs typeface="Calibri"/>
                          <a:sym typeface="Calibri"/>
                        </a:rPr>
                        <a:t>composition and its productivity. </a:t>
                      </a:r>
                      <a:endParaRPr/>
                    </a:p>
                  </a:txBody>
                  <a:tcPr marT="45725" marB="45725" marR="91450" marL="91450"/>
                </a:tc>
              </a:tr>
            </a:tbl>
          </a:graphicData>
        </a:graphic>
      </p:graphicFrame>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62" name="Shape 362"/>
        <p:cNvGrpSpPr/>
        <p:nvPr/>
      </p:nvGrpSpPr>
      <p:grpSpPr>
        <a:xfrm>
          <a:off x="0" y="0"/>
          <a:ext cx="0" cy="0"/>
          <a:chOff x="0" y="0"/>
          <a:chExt cx="0" cy="0"/>
        </a:xfrm>
      </p:grpSpPr>
      <p:pic>
        <p:nvPicPr>
          <p:cNvPr id="363" name="Google Shape;363;p19"/>
          <p:cNvPicPr preferRelativeResize="0"/>
          <p:nvPr/>
        </p:nvPicPr>
        <p:blipFill rotWithShape="1">
          <a:blip r:embed="rId3">
            <a:alphaModFix/>
          </a:blip>
          <a:srcRect b="0" l="0" r="0" t="0"/>
          <a:stretch/>
        </p:blipFill>
        <p:spPr>
          <a:xfrm>
            <a:off x="651740" y="5508979"/>
            <a:ext cx="1222425" cy="1096206"/>
          </a:xfrm>
          <a:prstGeom prst="rect">
            <a:avLst/>
          </a:prstGeom>
          <a:noFill/>
          <a:ln>
            <a:noFill/>
          </a:ln>
        </p:spPr>
      </p:pic>
      <p:pic>
        <p:nvPicPr>
          <p:cNvPr id="364" name="Google Shape;364;p19"/>
          <p:cNvPicPr preferRelativeResize="0"/>
          <p:nvPr/>
        </p:nvPicPr>
        <p:blipFill rotWithShape="1">
          <a:blip r:embed="rId4">
            <a:alphaModFix/>
          </a:blip>
          <a:srcRect b="0" l="0" r="0" t="0"/>
          <a:stretch/>
        </p:blipFill>
        <p:spPr>
          <a:xfrm>
            <a:off x="2289771" y="5954663"/>
            <a:ext cx="9902229" cy="204838"/>
          </a:xfrm>
          <a:prstGeom prst="rect">
            <a:avLst/>
          </a:prstGeom>
          <a:noFill/>
          <a:ln>
            <a:noFill/>
          </a:ln>
        </p:spPr>
      </p:pic>
      <p:pic>
        <p:nvPicPr>
          <p:cNvPr id="365" name="Google Shape;365;p19"/>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366" name="Google Shape;366;p19"/>
          <p:cNvPicPr preferRelativeResize="0"/>
          <p:nvPr/>
        </p:nvPicPr>
        <p:blipFill rotWithShape="1">
          <a:blip r:embed="rId5">
            <a:alphaModFix/>
          </a:blip>
          <a:srcRect b="0" l="0" r="0" t="0"/>
          <a:stretch/>
        </p:blipFill>
        <p:spPr>
          <a:xfrm>
            <a:off x="12072675" y="2204822"/>
            <a:ext cx="238650" cy="2709534"/>
          </a:xfrm>
          <a:prstGeom prst="rect">
            <a:avLst/>
          </a:prstGeom>
          <a:noFill/>
          <a:ln>
            <a:noFill/>
          </a:ln>
        </p:spPr>
      </p:pic>
      <p:pic>
        <p:nvPicPr>
          <p:cNvPr id="367" name="Google Shape;367;p19"/>
          <p:cNvPicPr preferRelativeResize="0"/>
          <p:nvPr/>
        </p:nvPicPr>
        <p:blipFill rotWithShape="1">
          <a:blip r:embed="rId6">
            <a:alphaModFix/>
          </a:blip>
          <a:srcRect b="0" l="0" r="0" t="0"/>
          <a:stretch/>
        </p:blipFill>
        <p:spPr>
          <a:xfrm>
            <a:off x="-17323" y="0"/>
            <a:ext cx="9533101" cy="1610200"/>
          </a:xfrm>
          <a:prstGeom prst="rect">
            <a:avLst/>
          </a:prstGeom>
          <a:noFill/>
          <a:ln>
            <a:noFill/>
          </a:ln>
        </p:spPr>
      </p:pic>
      <p:sp>
        <p:nvSpPr>
          <p:cNvPr id="368" name="Google Shape;368;p19"/>
          <p:cNvSpPr txBox="1"/>
          <p:nvPr/>
        </p:nvSpPr>
        <p:spPr>
          <a:xfrm>
            <a:off x="1874165" y="1318788"/>
            <a:ext cx="10198510" cy="40011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i="0" lang="en-US" sz="2000">
                <a:solidFill>
                  <a:srgbClr val="C1510A"/>
                </a:solidFill>
                <a:latin typeface="Helvetica Neue"/>
                <a:ea typeface="Helvetica Neue"/>
                <a:cs typeface="Helvetica Neue"/>
                <a:sym typeface="Helvetica Neue"/>
              </a:rPr>
              <a:t>Group Composition</a:t>
            </a:r>
            <a:endParaRPr/>
          </a:p>
        </p:txBody>
      </p:sp>
      <p:grpSp>
        <p:nvGrpSpPr>
          <p:cNvPr id="369" name="Google Shape;369;p19"/>
          <p:cNvGrpSpPr/>
          <p:nvPr/>
        </p:nvGrpSpPr>
        <p:grpSpPr>
          <a:xfrm>
            <a:off x="130614" y="576828"/>
            <a:ext cx="5272804" cy="536288"/>
            <a:chOff x="130614" y="576828"/>
            <a:chExt cx="5272804" cy="536288"/>
          </a:xfrm>
        </p:grpSpPr>
        <p:sp>
          <p:nvSpPr>
            <p:cNvPr id="370" name="Google Shape;370;p19"/>
            <p:cNvSpPr txBox="1"/>
            <p:nvPr/>
          </p:nvSpPr>
          <p:spPr>
            <a:xfrm>
              <a:off x="2449853" y="576828"/>
              <a:ext cx="2953565" cy="52322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800">
                  <a:solidFill>
                    <a:schemeClr val="lt1"/>
                  </a:solidFill>
                  <a:latin typeface="Times New Roman"/>
                  <a:ea typeface="Times New Roman"/>
                  <a:cs typeface="Times New Roman"/>
                  <a:sym typeface="Times New Roman"/>
                </a:rPr>
                <a:t> Groups and Teams</a:t>
              </a:r>
              <a:endParaRPr/>
            </a:p>
          </p:txBody>
        </p:sp>
        <p:sp>
          <p:nvSpPr>
            <p:cNvPr id="371" name="Google Shape;371;p19"/>
            <p:cNvSpPr/>
            <p:nvPr/>
          </p:nvSpPr>
          <p:spPr>
            <a:xfrm>
              <a:off x="130614" y="589896"/>
              <a:ext cx="2085827" cy="52322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800">
                  <a:solidFill>
                    <a:schemeClr val="lt1"/>
                  </a:solidFill>
                  <a:latin typeface="Times New Roman"/>
                  <a:ea typeface="Times New Roman"/>
                  <a:cs typeface="Times New Roman"/>
                  <a:sym typeface="Times New Roman"/>
                </a:rPr>
                <a:t>CHAPTER</a:t>
              </a:r>
              <a:r>
                <a:rPr lang="en-US" sz="2800">
                  <a:solidFill>
                    <a:schemeClr val="lt1"/>
                  </a:solidFill>
                  <a:latin typeface="Calibri"/>
                  <a:ea typeface="Calibri"/>
                  <a:cs typeface="Calibri"/>
                  <a:sym typeface="Calibri"/>
                </a:rPr>
                <a:t> 7</a:t>
              </a:r>
              <a:endParaRPr/>
            </a:p>
          </p:txBody>
        </p:sp>
      </p:grpSp>
      <p:graphicFrame>
        <p:nvGraphicFramePr>
          <p:cNvPr id="372" name="Google Shape;372;p19"/>
          <p:cNvGraphicFramePr/>
          <p:nvPr/>
        </p:nvGraphicFramePr>
        <p:xfrm>
          <a:off x="1808601" y="1741431"/>
          <a:ext cx="3000000" cy="3000000"/>
        </p:xfrm>
        <a:graphic>
          <a:graphicData uri="http://schemas.openxmlformats.org/drawingml/2006/table">
            <a:tbl>
              <a:tblPr bandRow="1" firstRow="1">
                <a:noFill/>
                <a:tableStyleId>{F4C991AD-7138-4150-99D2-A69FC394543A}</a:tableStyleId>
              </a:tblPr>
              <a:tblGrid>
                <a:gridCol w="1411675"/>
                <a:gridCol w="8693425"/>
              </a:tblGrid>
              <a:tr h="4360575">
                <a:tc>
                  <a:txBody>
                    <a:bodyPr/>
                    <a:lstStyle/>
                    <a:p>
                      <a:pPr indent="0" lvl="0" marL="0" marR="0" rtl="0" algn="just">
                        <a:lnSpc>
                          <a:spcPct val="100000"/>
                        </a:lnSpc>
                        <a:spcBef>
                          <a:spcPts val="0"/>
                        </a:spcBef>
                        <a:spcAft>
                          <a:spcPts val="0"/>
                        </a:spcAft>
                        <a:buClr>
                          <a:schemeClr val="dk1"/>
                        </a:buClr>
                        <a:buSzPts val="1800"/>
                        <a:buFont typeface="Calibri"/>
                        <a:buNone/>
                      </a:pPr>
                      <a:r>
                        <a:rPr b="1" lang="en-US" sz="1800" u="none" cap="none" strike="noStrike">
                          <a:solidFill>
                            <a:schemeClr val="dk1"/>
                          </a:solidFill>
                        </a:rPr>
                        <a:t>Group Composition</a:t>
                      </a:r>
                      <a:endParaRPr/>
                    </a:p>
                  </a:txBody>
                  <a:tcPr marT="45725" marB="45725" marR="91450" marL="91450"/>
                </a:tc>
                <a:tc>
                  <a:txBody>
                    <a:bodyPr/>
                    <a:lstStyle/>
                    <a:p>
                      <a:pPr indent="-285750" lvl="0" marL="285750" marR="0" rtl="0" algn="just">
                        <a:spcBef>
                          <a:spcPts val="0"/>
                        </a:spcBef>
                        <a:spcAft>
                          <a:spcPts val="0"/>
                        </a:spcAft>
                        <a:buClr>
                          <a:schemeClr val="dk1"/>
                        </a:buClr>
                        <a:buSzPts val="1800"/>
                        <a:buFont typeface="Noto Sans Symbols"/>
                        <a:buChar char="▪"/>
                      </a:pPr>
                      <a:r>
                        <a:rPr b="1" i="0" lang="en-US" sz="1800" u="none" cap="none" strike="noStrike">
                          <a:solidFill>
                            <a:schemeClr val="dk1"/>
                          </a:solidFill>
                          <a:latin typeface="Calibri"/>
                          <a:ea typeface="Calibri"/>
                          <a:cs typeface="Calibri"/>
                          <a:sym typeface="Calibri"/>
                        </a:rPr>
                        <a:t>A homogeneous group </a:t>
                      </a:r>
                      <a:r>
                        <a:rPr b="0" i="0" lang="en-US" sz="1800" u="none" cap="none" strike="noStrike">
                          <a:solidFill>
                            <a:schemeClr val="dk1"/>
                          </a:solidFill>
                          <a:latin typeface="Calibri"/>
                          <a:ea typeface="Calibri"/>
                          <a:cs typeface="Calibri"/>
                          <a:sym typeface="Calibri"/>
                        </a:rPr>
                        <a:t>is likely to be more productive when the group task is simple, cooperation is necessary, </a:t>
                      </a:r>
                      <a:r>
                        <a:rPr b="1" i="0" lang="en-US" sz="1800" u="sng" cap="none" strike="noStrike">
                          <a:solidFill>
                            <a:schemeClr val="dk1"/>
                          </a:solidFill>
                          <a:latin typeface="Calibri"/>
                          <a:ea typeface="Calibri"/>
                          <a:cs typeface="Calibri"/>
                          <a:sym typeface="Calibri"/>
                        </a:rPr>
                        <a:t>the group tasks are sequential, or quick action is required</a:t>
                      </a:r>
                      <a:r>
                        <a:rPr b="0" i="0" lang="en-US" sz="1800" u="none" cap="none" strike="noStrike">
                          <a:solidFill>
                            <a:schemeClr val="dk1"/>
                          </a:solidFill>
                          <a:latin typeface="Calibri"/>
                          <a:ea typeface="Calibri"/>
                          <a:cs typeface="Calibri"/>
                          <a:sym typeface="Calibri"/>
                        </a:rPr>
                        <a:t>. </a:t>
                      </a:r>
                      <a:endParaRPr/>
                    </a:p>
                    <a:p>
                      <a:pPr indent="-171450" lvl="0" marL="285750" marR="0" rtl="0" algn="just">
                        <a:spcBef>
                          <a:spcPts val="0"/>
                        </a:spcBef>
                        <a:spcAft>
                          <a:spcPts val="0"/>
                        </a:spcAft>
                        <a:buClr>
                          <a:schemeClr val="dk1"/>
                        </a:buClr>
                        <a:buSzPts val="1800"/>
                        <a:buFont typeface="Noto Sans Symbols"/>
                        <a:buNone/>
                      </a:pPr>
                      <a:r>
                        <a:t/>
                      </a:r>
                      <a:endParaRPr b="0" i="0" sz="1800" u="none" cap="none" strike="noStrike">
                        <a:solidFill>
                          <a:schemeClr val="dk1"/>
                        </a:solidFill>
                        <a:latin typeface="Calibri"/>
                        <a:ea typeface="Calibri"/>
                        <a:cs typeface="Calibri"/>
                        <a:sym typeface="Calibri"/>
                      </a:endParaRPr>
                    </a:p>
                    <a:p>
                      <a:pPr indent="-285750" lvl="0" marL="285750" marR="0" rtl="0" algn="just">
                        <a:spcBef>
                          <a:spcPts val="0"/>
                        </a:spcBef>
                        <a:spcAft>
                          <a:spcPts val="0"/>
                        </a:spcAft>
                        <a:buClr>
                          <a:schemeClr val="dk1"/>
                        </a:buClr>
                        <a:buSzPts val="1800"/>
                        <a:buFont typeface="Noto Sans Symbols"/>
                        <a:buChar char="▪"/>
                      </a:pPr>
                      <a:r>
                        <a:rPr b="1" i="0" lang="en-US" sz="1800" u="none" cap="none" strike="noStrike">
                          <a:solidFill>
                            <a:schemeClr val="dk1"/>
                          </a:solidFill>
                          <a:latin typeface="Calibri"/>
                          <a:ea typeface="Calibri"/>
                          <a:cs typeface="Calibri"/>
                          <a:sym typeface="Calibri"/>
                        </a:rPr>
                        <a:t>A heterogeneous group </a:t>
                      </a:r>
                      <a:r>
                        <a:rPr b="0" i="0" lang="en-US" sz="1800" u="none" cap="none" strike="noStrike">
                          <a:solidFill>
                            <a:schemeClr val="dk1"/>
                          </a:solidFill>
                          <a:latin typeface="Calibri"/>
                          <a:ea typeface="Calibri"/>
                          <a:cs typeface="Calibri"/>
                          <a:sym typeface="Calibri"/>
                        </a:rPr>
                        <a:t>is more likely to be productive when the task </a:t>
                      </a:r>
                      <a:r>
                        <a:rPr b="1" i="0" lang="en-US" sz="1800" u="sng" cap="none" strike="noStrike">
                          <a:solidFill>
                            <a:schemeClr val="dk1"/>
                          </a:solidFill>
                          <a:latin typeface="Calibri"/>
                          <a:ea typeface="Calibri"/>
                          <a:cs typeface="Calibri"/>
                          <a:sym typeface="Calibri"/>
                        </a:rPr>
                        <a:t>is complex, requires a collective effort</a:t>
                      </a:r>
                      <a:r>
                        <a:rPr b="0" i="0" lang="en-US" sz="1800" u="none" cap="none" strike="noStrike">
                          <a:solidFill>
                            <a:schemeClr val="dk1"/>
                          </a:solidFill>
                          <a:latin typeface="Calibri"/>
                          <a:ea typeface="Calibri"/>
                          <a:cs typeface="Calibri"/>
                          <a:sym typeface="Calibri"/>
                        </a:rPr>
                        <a:t> (that is, each member does a different task, and the sum of these efforts constitutes the group output), and demands creativity, and when speed is less important than thorough deliberations.</a:t>
                      </a:r>
                      <a:endParaRPr/>
                    </a:p>
                    <a:p>
                      <a:pPr indent="-171450" lvl="0" marL="285750" marR="0" rtl="0" algn="just">
                        <a:spcBef>
                          <a:spcPts val="0"/>
                        </a:spcBef>
                        <a:spcAft>
                          <a:spcPts val="0"/>
                        </a:spcAft>
                        <a:buClr>
                          <a:schemeClr val="dk1"/>
                        </a:buClr>
                        <a:buSzPts val="1800"/>
                        <a:buFont typeface="Noto Sans Symbols"/>
                        <a:buNone/>
                      </a:pPr>
                      <a:r>
                        <a:t/>
                      </a:r>
                      <a:endParaRPr b="0" i="0" sz="1800" u="none" cap="none" strike="noStrike">
                        <a:solidFill>
                          <a:schemeClr val="dk1"/>
                        </a:solidFill>
                        <a:latin typeface="Calibri"/>
                        <a:ea typeface="Calibri"/>
                        <a:cs typeface="Calibri"/>
                        <a:sym typeface="Calibri"/>
                      </a:endParaRPr>
                    </a:p>
                    <a:p>
                      <a:pPr indent="-285750" lvl="0" marL="285750" marR="0" rtl="0" algn="just">
                        <a:spcBef>
                          <a:spcPts val="0"/>
                        </a:spcBef>
                        <a:spcAft>
                          <a:spcPts val="0"/>
                        </a:spcAft>
                        <a:buClr>
                          <a:schemeClr val="dk1"/>
                        </a:buClr>
                        <a:buSzPts val="1800"/>
                        <a:buFont typeface="Noto Sans Symbols"/>
                        <a:buChar char="▪"/>
                      </a:pPr>
                      <a:r>
                        <a:rPr b="0" i="0" lang="en-US" sz="1800" u="none" cap="none" strike="noStrike">
                          <a:solidFill>
                            <a:schemeClr val="dk1"/>
                          </a:solidFill>
                          <a:latin typeface="Calibri"/>
                          <a:ea typeface="Calibri"/>
                          <a:cs typeface="Calibri"/>
                          <a:sym typeface="Calibri"/>
                        </a:rPr>
                        <a:t> </a:t>
                      </a:r>
                      <a:r>
                        <a:rPr b="0" i="0" lang="en-US" sz="1800" u="none" cap="none" strike="noStrike">
                          <a:solidFill>
                            <a:srgbClr val="FF0000"/>
                          </a:solidFill>
                          <a:latin typeface="Calibri"/>
                          <a:ea typeface="Calibri"/>
                          <a:cs typeface="Calibri"/>
                          <a:sym typeface="Calibri"/>
                        </a:rPr>
                        <a:t>For example, </a:t>
                      </a:r>
                      <a:r>
                        <a:rPr b="0" i="0" lang="en-US" sz="1800" u="none" cap="none" strike="noStrike">
                          <a:solidFill>
                            <a:schemeClr val="dk1"/>
                          </a:solidFill>
                          <a:latin typeface="Calibri"/>
                          <a:ea typeface="Calibri"/>
                          <a:cs typeface="Calibri"/>
                          <a:sym typeface="Calibri"/>
                        </a:rPr>
                        <a:t>a group asked to generate ideas for marketing a new product probably needs to be heterogeneous to develop as many different ideas as possible.</a:t>
                      </a:r>
                      <a:endParaRPr/>
                    </a:p>
                    <a:p>
                      <a:pPr indent="-171450" lvl="0" marL="285750" marR="0" rtl="0" algn="just">
                        <a:spcBef>
                          <a:spcPts val="0"/>
                        </a:spcBef>
                        <a:spcAft>
                          <a:spcPts val="0"/>
                        </a:spcAft>
                        <a:buClr>
                          <a:schemeClr val="dk1"/>
                        </a:buClr>
                        <a:buSzPts val="1800"/>
                        <a:buFont typeface="Noto Sans Symbols"/>
                        <a:buNone/>
                      </a:pPr>
                      <a:r>
                        <a:t/>
                      </a:r>
                      <a:endParaRPr b="0" i="0" sz="1800" u="none" cap="none" strike="noStrike">
                        <a:solidFill>
                          <a:schemeClr val="dk1"/>
                        </a:solidFill>
                        <a:latin typeface="Calibri"/>
                        <a:ea typeface="Calibri"/>
                        <a:cs typeface="Calibri"/>
                        <a:sym typeface="Calibri"/>
                      </a:endParaRPr>
                    </a:p>
                    <a:p>
                      <a:pPr indent="-285750" lvl="0" marL="285750" marR="0" rtl="0" algn="just">
                        <a:spcBef>
                          <a:spcPts val="0"/>
                        </a:spcBef>
                        <a:spcAft>
                          <a:spcPts val="0"/>
                        </a:spcAft>
                        <a:buClr>
                          <a:schemeClr val="dk1"/>
                        </a:buClr>
                        <a:buSzPts val="1800"/>
                        <a:buFont typeface="Noto Sans Symbols"/>
                        <a:buChar char="▪"/>
                      </a:pPr>
                      <a:r>
                        <a:rPr b="0" i="0" lang="en-US" sz="1800" u="none" cap="none" strike="noStrike">
                          <a:solidFill>
                            <a:schemeClr val="dk1"/>
                          </a:solidFill>
                          <a:latin typeface="Calibri"/>
                          <a:ea typeface="Calibri"/>
                          <a:cs typeface="Calibri"/>
                          <a:sym typeface="Calibri"/>
                        </a:rPr>
                        <a:t>A </a:t>
                      </a:r>
                      <a:r>
                        <a:rPr b="1" i="0" lang="en-US" sz="1800" u="none" cap="none" strike="noStrike">
                          <a:solidFill>
                            <a:schemeClr val="dk1"/>
                          </a:solidFill>
                          <a:latin typeface="Calibri"/>
                          <a:ea typeface="Calibri"/>
                          <a:cs typeface="Calibri"/>
                          <a:sym typeface="Calibri"/>
                        </a:rPr>
                        <a:t>homogeneous group </a:t>
                      </a:r>
                      <a:r>
                        <a:rPr b="0" i="0" lang="en-US" sz="1800" u="none" cap="none" strike="noStrike">
                          <a:solidFill>
                            <a:schemeClr val="dk1"/>
                          </a:solidFill>
                          <a:latin typeface="Calibri"/>
                          <a:ea typeface="Calibri"/>
                          <a:cs typeface="Calibri"/>
                          <a:sym typeface="Calibri"/>
                        </a:rPr>
                        <a:t>tends to have less conflict, fewer differences of opinion, smoother communication, and more interactions. </a:t>
                      </a:r>
                      <a:endParaRPr/>
                    </a:p>
                    <a:p>
                      <a:pPr indent="-171450" lvl="0" marL="285750" marR="0" rtl="0" algn="just">
                        <a:spcBef>
                          <a:spcPts val="0"/>
                        </a:spcBef>
                        <a:spcAft>
                          <a:spcPts val="0"/>
                        </a:spcAft>
                        <a:buClr>
                          <a:schemeClr val="dk1"/>
                        </a:buClr>
                        <a:buSzPts val="1800"/>
                        <a:buFont typeface="Noto Sans Symbols"/>
                        <a:buNone/>
                      </a:pPr>
                      <a:r>
                        <a:t/>
                      </a:r>
                      <a:endParaRPr b="0" i="0" sz="1800" u="none" cap="none" strike="noStrike">
                        <a:solidFill>
                          <a:schemeClr val="dk1"/>
                        </a:solidFill>
                        <a:latin typeface="Calibri"/>
                        <a:ea typeface="Calibri"/>
                        <a:cs typeface="Calibri"/>
                        <a:sym typeface="Calibri"/>
                      </a:endParaRPr>
                    </a:p>
                    <a:p>
                      <a:pPr indent="-171450" lvl="0" marL="285750" marR="0" rtl="0" algn="just">
                        <a:spcBef>
                          <a:spcPts val="0"/>
                        </a:spcBef>
                        <a:spcAft>
                          <a:spcPts val="0"/>
                        </a:spcAft>
                        <a:buClr>
                          <a:schemeClr val="dk1"/>
                        </a:buClr>
                        <a:buSzPts val="1800"/>
                        <a:buFont typeface="Noto Sans Symbols"/>
                        <a:buNone/>
                      </a:pPr>
                      <a:r>
                        <a:t/>
                      </a:r>
                      <a:endParaRPr b="0" i="0" sz="1800" u="none" cap="none" strike="noStrike">
                        <a:solidFill>
                          <a:schemeClr val="dk1"/>
                        </a:solidFill>
                        <a:latin typeface="Calibri"/>
                        <a:ea typeface="Calibri"/>
                        <a:cs typeface="Calibri"/>
                        <a:sym typeface="Calibri"/>
                      </a:endParaRPr>
                    </a:p>
                    <a:p>
                      <a:pPr indent="0" lvl="0" marL="0" marR="0" rtl="0" algn="just">
                        <a:spcBef>
                          <a:spcPts val="0"/>
                        </a:spcBef>
                        <a:spcAft>
                          <a:spcPts val="0"/>
                        </a:spcAft>
                        <a:buClr>
                          <a:schemeClr val="dk1"/>
                        </a:buClr>
                        <a:buSzPts val="1800"/>
                        <a:buFont typeface="Noto Sans Symbols"/>
                        <a:buNone/>
                      </a:pPr>
                      <a:r>
                        <a:t/>
                      </a:r>
                      <a:endParaRPr b="0" i="0" sz="1800" u="none" cap="none" strike="noStrike">
                        <a:solidFill>
                          <a:schemeClr val="dk1"/>
                        </a:solidFill>
                        <a:latin typeface="Calibri"/>
                        <a:ea typeface="Calibri"/>
                        <a:cs typeface="Calibri"/>
                        <a:sym typeface="Calibri"/>
                      </a:endParaRPr>
                    </a:p>
                  </a:txBody>
                  <a:tcPr marT="45725" marB="45725" marR="91450" marL="91450"/>
                </a:tc>
              </a:tr>
            </a:tbl>
          </a:graphicData>
        </a:graphic>
      </p:graphicFrame>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77" name="Shape 377"/>
        <p:cNvGrpSpPr/>
        <p:nvPr/>
      </p:nvGrpSpPr>
      <p:grpSpPr>
        <a:xfrm>
          <a:off x="0" y="0"/>
          <a:ext cx="0" cy="0"/>
          <a:chOff x="0" y="0"/>
          <a:chExt cx="0" cy="0"/>
        </a:xfrm>
      </p:grpSpPr>
      <p:pic>
        <p:nvPicPr>
          <p:cNvPr id="378" name="Google Shape;378;p20"/>
          <p:cNvPicPr preferRelativeResize="0"/>
          <p:nvPr/>
        </p:nvPicPr>
        <p:blipFill rotWithShape="1">
          <a:blip r:embed="rId3">
            <a:alphaModFix/>
          </a:blip>
          <a:srcRect b="0" l="0" r="0" t="0"/>
          <a:stretch/>
        </p:blipFill>
        <p:spPr>
          <a:xfrm>
            <a:off x="651740" y="5508979"/>
            <a:ext cx="1222425" cy="1096206"/>
          </a:xfrm>
          <a:prstGeom prst="rect">
            <a:avLst/>
          </a:prstGeom>
          <a:noFill/>
          <a:ln>
            <a:noFill/>
          </a:ln>
        </p:spPr>
      </p:pic>
      <p:pic>
        <p:nvPicPr>
          <p:cNvPr id="379" name="Google Shape;379;p20"/>
          <p:cNvPicPr preferRelativeResize="0"/>
          <p:nvPr/>
        </p:nvPicPr>
        <p:blipFill rotWithShape="1">
          <a:blip r:embed="rId4">
            <a:alphaModFix/>
          </a:blip>
          <a:srcRect b="0" l="0" r="0" t="0"/>
          <a:stretch/>
        </p:blipFill>
        <p:spPr>
          <a:xfrm>
            <a:off x="2289771" y="5954663"/>
            <a:ext cx="9902229" cy="204838"/>
          </a:xfrm>
          <a:prstGeom prst="rect">
            <a:avLst/>
          </a:prstGeom>
          <a:noFill/>
          <a:ln>
            <a:noFill/>
          </a:ln>
        </p:spPr>
      </p:pic>
      <p:pic>
        <p:nvPicPr>
          <p:cNvPr id="380" name="Google Shape;380;p20"/>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381" name="Google Shape;381;p20"/>
          <p:cNvPicPr preferRelativeResize="0"/>
          <p:nvPr/>
        </p:nvPicPr>
        <p:blipFill rotWithShape="1">
          <a:blip r:embed="rId5">
            <a:alphaModFix/>
          </a:blip>
          <a:srcRect b="0" l="0" r="0" t="0"/>
          <a:stretch/>
        </p:blipFill>
        <p:spPr>
          <a:xfrm>
            <a:off x="12072675" y="2204822"/>
            <a:ext cx="238650" cy="2709534"/>
          </a:xfrm>
          <a:prstGeom prst="rect">
            <a:avLst/>
          </a:prstGeom>
          <a:noFill/>
          <a:ln>
            <a:noFill/>
          </a:ln>
        </p:spPr>
      </p:pic>
      <p:pic>
        <p:nvPicPr>
          <p:cNvPr id="382" name="Google Shape;382;p20"/>
          <p:cNvPicPr preferRelativeResize="0"/>
          <p:nvPr/>
        </p:nvPicPr>
        <p:blipFill rotWithShape="1">
          <a:blip r:embed="rId6">
            <a:alphaModFix/>
          </a:blip>
          <a:srcRect b="0" l="0" r="0" t="0"/>
          <a:stretch/>
        </p:blipFill>
        <p:spPr>
          <a:xfrm>
            <a:off x="-17323" y="0"/>
            <a:ext cx="9533101" cy="1610200"/>
          </a:xfrm>
          <a:prstGeom prst="rect">
            <a:avLst/>
          </a:prstGeom>
          <a:noFill/>
          <a:ln>
            <a:noFill/>
          </a:ln>
        </p:spPr>
      </p:pic>
      <p:sp>
        <p:nvSpPr>
          <p:cNvPr id="383" name="Google Shape;383;p20"/>
          <p:cNvSpPr txBox="1"/>
          <p:nvPr/>
        </p:nvSpPr>
        <p:spPr>
          <a:xfrm>
            <a:off x="1874165" y="1318788"/>
            <a:ext cx="10198510" cy="40011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i="0" lang="en-US" sz="2000">
                <a:solidFill>
                  <a:srgbClr val="C1510A"/>
                </a:solidFill>
                <a:latin typeface="Helvetica Neue"/>
                <a:ea typeface="Helvetica Neue"/>
                <a:cs typeface="Helvetica Neue"/>
                <a:sym typeface="Helvetica Neue"/>
              </a:rPr>
              <a:t>Group Composition</a:t>
            </a:r>
            <a:endParaRPr/>
          </a:p>
        </p:txBody>
      </p:sp>
      <p:grpSp>
        <p:nvGrpSpPr>
          <p:cNvPr id="384" name="Google Shape;384;p20"/>
          <p:cNvGrpSpPr/>
          <p:nvPr/>
        </p:nvGrpSpPr>
        <p:grpSpPr>
          <a:xfrm>
            <a:off x="130614" y="576828"/>
            <a:ext cx="5272804" cy="536288"/>
            <a:chOff x="130614" y="576828"/>
            <a:chExt cx="5272804" cy="536288"/>
          </a:xfrm>
        </p:grpSpPr>
        <p:sp>
          <p:nvSpPr>
            <p:cNvPr id="385" name="Google Shape;385;p20"/>
            <p:cNvSpPr txBox="1"/>
            <p:nvPr/>
          </p:nvSpPr>
          <p:spPr>
            <a:xfrm>
              <a:off x="2449853" y="576828"/>
              <a:ext cx="2953565" cy="52322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800">
                  <a:solidFill>
                    <a:schemeClr val="lt1"/>
                  </a:solidFill>
                  <a:latin typeface="Times New Roman"/>
                  <a:ea typeface="Times New Roman"/>
                  <a:cs typeface="Times New Roman"/>
                  <a:sym typeface="Times New Roman"/>
                </a:rPr>
                <a:t> Groups and Teams</a:t>
              </a:r>
              <a:endParaRPr/>
            </a:p>
          </p:txBody>
        </p:sp>
        <p:sp>
          <p:nvSpPr>
            <p:cNvPr id="386" name="Google Shape;386;p20"/>
            <p:cNvSpPr/>
            <p:nvPr/>
          </p:nvSpPr>
          <p:spPr>
            <a:xfrm>
              <a:off x="130614" y="589896"/>
              <a:ext cx="2085827" cy="52322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800">
                  <a:solidFill>
                    <a:schemeClr val="lt1"/>
                  </a:solidFill>
                  <a:latin typeface="Times New Roman"/>
                  <a:ea typeface="Times New Roman"/>
                  <a:cs typeface="Times New Roman"/>
                  <a:sym typeface="Times New Roman"/>
                </a:rPr>
                <a:t>CHAPTER</a:t>
              </a:r>
              <a:r>
                <a:rPr lang="en-US" sz="2800">
                  <a:solidFill>
                    <a:schemeClr val="lt1"/>
                  </a:solidFill>
                  <a:latin typeface="Calibri"/>
                  <a:ea typeface="Calibri"/>
                  <a:cs typeface="Calibri"/>
                  <a:sym typeface="Calibri"/>
                </a:rPr>
                <a:t> 7</a:t>
              </a:r>
              <a:endParaRPr/>
            </a:p>
          </p:txBody>
        </p:sp>
      </p:grpSp>
      <p:graphicFrame>
        <p:nvGraphicFramePr>
          <p:cNvPr id="387" name="Google Shape;387;p20"/>
          <p:cNvGraphicFramePr/>
          <p:nvPr/>
        </p:nvGraphicFramePr>
        <p:xfrm>
          <a:off x="1759769" y="1778668"/>
          <a:ext cx="3000000" cy="3000000"/>
        </p:xfrm>
        <a:graphic>
          <a:graphicData uri="http://schemas.openxmlformats.org/drawingml/2006/table">
            <a:tbl>
              <a:tblPr bandRow="1" firstRow="1">
                <a:noFill/>
                <a:tableStyleId>{F4C991AD-7138-4150-99D2-A69FC394543A}</a:tableStyleId>
              </a:tblPr>
              <a:tblGrid>
                <a:gridCol w="1407500"/>
                <a:gridCol w="8697600"/>
              </a:tblGrid>
              <a:tr h="4360575">
                <a:tc>
                  <a:txBody>
                    <a:bodyPr/>
                    <a:lstStyle/>
                    <a:p>
                      <a:pPr indent="0" lvl="0" marL="0" marR="0" rtl="0" algn="just">
                        <a:lnSpc>
                          <a:spcPct val="100000"/>
                        </a:lnSpc>
                        <a:spcBef>
                          <a:spcPts val="0"/>
                        </a:spcBef>
                        <a:spcAft>
                          <a:spcPts val="0"/>
                        </a:spcAft>
                        <a:buClr>
                          <a:schemeClr val="dk1"/>
                        </a:buClr>
                        <a:buSzPts val="1800"/>
                        <a:buFont typeface="Calibri"/>
                        <a:buNone/>
                      </a:pPr>
                      <a:r>
                        <a:rPr b="1" lang="en-US" sz="1800" u="none" cap="none" strike="noStrike">
                          <a:solidFill>
                            <a:schemeClr val="dk1"/>
                          </a:solidFill>
                        </a:rPr>
                        <a:t>Group Composition</a:t>
                      </a:r>
                      <a:endParaRPr/>
                    </a:p>
                  </a:txBody>
                  <a:tcPr marT="45725" marB="45725" marR="91450" marL="91450"/>
                </a:tc>
                <a:tc>
                  <a:txBody>
                    <a:bodyPr/>
                    <a:lstStyle/>
                    <a:p>
                      <a:pPr indent="-285750" lvl="0" marL="285750" marR="0" rtl="0" algn="just">
                        <a:spcBef>
                          <a:spcPts val="0"/>
                        </a:spcBef>
                        <a:spcAft>
                          <a:spcPts val="0"/>
                        </a:spcAft>
                        <a:buClr>
                          <a:schemeClr val="dk1"/>
                        </a:buClr>
                        <a:buSzPts val="1800"/>
                        <a:buFont typeface="Noto Sans Symbols"/>
                        <a:buChar char="▪"/>
                      </a:pPr>
                      <a:r>
                        <a:rPr b="0" i="0" lang="en-US" sz="1800" u="none" cap="none" strike="noStrike">
                          <a:solidFill>
                            <a:schemeClr val="dk1"/>
                          </a:solidFill>
                          <a:latin typeface="Calibri"/>
                          <a:ea typeface="Calibri"/>
                          <a:cs typeface="Calibri"/>
                          <a:sym typeface="Calibri"/>
                        </a:rPr>
                        <a:t>When a task requires cooperation and speed, a homogeneous group is therefore more desirable.</a:t>
                      </a:r>
                      <a:endParaRPr/>
                    </a:p>
                    <a:p>
                      <a:pPr indent="-171450" lvl="0" marL="285750" marR="0" rtl="0" algn="just">
                        <a:spcBef>
                          <a:spcPts val="0"/>
                        </a:spcBef>
                        <a:spcAft>
                          <a:spcPts val="0"/>
                        </a:spcAft>
                        <a:buClr>
                          <a:schemeClr val="dk1"/>
                        </a:buClr>
                        <a:buSzPts val="1800"/>
                        <a:buFont typeface="Noto Sans Symbols"/>
                        <a:buNone/>
                      </a:pPr>
                      <a:r>
                        <a:t/>
                      </a:r>
                      <a:endParaRPr b="0" i="0" sz="1800" u="none" cap="none" strike="noStrike">
                        <a:solidFill>
                          <a:schemeClr val="dk1"/>
                        </a:solidFill>
                        <a:latin typeface="Calibri"/>
                        <a:ea typeface="Calibri"/>
                        <a:cs typeface="Calibri"/>
                        <a:sym typeface="Calibri"/>
                      </a:endParaRPr>
                    </a:p>
                    <a:p>
                      <a:pPr indent="-285750" lvl="0" marL="285750" marR="0" rtl="0" algn="just">
                        <a:spcBef>
                          <a:spcPts val="0"/>
                        </a:spcBef>
                        <a:spcAft>
                          <a:spcPts val="0"/>
                        </a:spcAft>
                        <a:buClr>
                          <a:schemeClr val="dk1"/>
                        </a:buClr>
                        <a:buSzPts val="1800"/>
                        <a:buFont typeface="Noto Sans Symbols"/>
                        <a:buChar char="▪"/>
                      </a:pPr>
                      <a:r>
                        <a:rPr b="0" i="0" lang="en-US" sz="1800" u="none" cap="none" strike="noStrike">
                          <a:solidFill>
                            <a:schemeClr val="dk1"/>
                          </a:solidFill>
                          <a:latin typeface="Calibri"/>
                          <a:ea typeface="Calibri"/>
                          <a:cs typeface="Calibri"/>
                          <a:sym typeface="Calibri"/>
                        </a:rPr>
                        <a:t> If, however, the task requires complex analysis of information and creativity to arrive at the best possible solution, a heterogeneous group may be more appropriate because it generates a wide range of viewpoints. More discussion and more conflict are likely, both of which can enhance the group’s decision making.</a:t>
                      </a:r>
                      <a:endParaRPr/>
                    </a:p>
                    <a:p>
                      <a:pPr indent="-171450" lvl="0" marL="285750" marR="0" rtl="0" algn="just">
                        <a:spcBef>
                          <a:spcPts val="0"/>
                        </a:spcBef>
                        <a:spcAft>
                          <a:spcPts val="0"/>
                        </a:spcAft>
                        <a:buClr>
                          <a:schemeClr val="dk1"/>
                        </a:buClr>
                        <a:buSzPts val="1800"/>
                        <a:buFont typeface="Noto Sans Symbols"/>
                        <a:buNone/>
                      </a:pPr>
                      <a:r>
                        <a:t/>
                      </a:r>
                      <a:endParaRPr b="0" i="0" sz="1800" u="none" cap="none" strike="noStrike">
                        <a:solidFill>
                          <a:schemeClr val="dk1"/>
                        </a:solidFill>
                        <a:latin typeface="Calibri"/>
                        <a:ea typeface="Calibri"/>
                        <a:cs typeface="Calibri"/>
                        <a:sym typeface="Calibri"/>
                      </a:endParaRPr>
                    </a:p>
                    <a:p>
                      <a:pPr indent="-285750" lvl="0" marL="285750" marR="0" rtl="0" algn="just">
                        <a:spcBef>
                          <a:spcPts val="0"/>
                        </a:spcBef>
                        <a:spcAft>
                          <a:spcPts val="0"/>
                        </a:spcAft>
                        <a:buClr>
                          <a:schemeClr val="dk1"/>
                        </a:buClr>
                        <a:buSzPts val="1800"/>
                        <a:buFont typeface="Noto Sans Symbols"/>
                        <a:buChar char="▪"/>
                      </a:pPr>
                      <a:r>
                        <a:rPr b="0" i="0" lang="en-US" sz="1800" u="none" cap="none" strike="noStrike">
                          <a:solidFill>
                            <a:schemeClr val="dk1"/>
                          </a:solidFill>
                          <a:latin typeface="Calibri"/>
                          <a:ea typeface="Calibri"/>
                          <a:cs typeface="Calibri"/>
                          <a:sym typeface="Calibri"/>
                        </a:rPr>
                        <a:t>Group composition becomes especially important as organizations become increasingly more culturally diverse.</a:t>
                      </a:r>
                      <a:endParaRPr/>
                    </a:p>
                    <a:p>
                      <a:pPr indent="-171450" lvl="0" marL="285750" marR="0" rtl="0" algn="just">
                        <a:spcBef>
                          <a:spcPts val="0"/>
                        </a:spcBef>
                        <a:spcAft>
                          <a:spcPts val="0"/>
                        </a:spcAft>
                        <a:buClr>
                          <a:schemeClr val="dk1"/>
                        </a:buClr>
                        <a:buSzPts val="1800"/>
                        <a:buFont typeface="Noto Sans Symbols"/>
                        <a:buNone/>
                      </a:pPr>
                      <a:r>
                        <a:t/>
                      </a:r>
                      <a:endParaRPr b="0" i="0" sz="1800" u="none" cap="none" strike="noStrike">
                        <a:solidFill>
                          <a:schemeClr val="dk1"/>
                        </a:solidFill>
                        <a:latin typeface="Calibri"/>
                        <a:ea typeface="Calibri"/>
                        <a:cs typeface="Calibri"/>
                        <a:sym typeface="Calibri"/>
                      </a:endParaRPr>
                    </a:p>
                    <a:p>
                      <a:pPr indent="-285750" lvl="0" marL="285750" marR="0" rtl="0" algn="just">
                        <a:spcBef>
                          <a:spcPts val="0"/>
                        </a:spcBef>
                        <a:spcAft>
                          <a:spcPts val="0"/>
                        </a:spcAft>
                        <a:buClr>
                          <a:schemeClr val="dk1"/>
                        </a:buClr>
                        <a:buSzPts val="1800"/>
                        <a:buFont typeface="Noto Sans Symbols"/>
                        <a:buChar char="▪"/>
                      </a:pPr>
                      <a:r>
                        <a:rPr b="0" i="0" lang="en-US" sz="1800" u="none" cap="none" strike="noStrike">
                          <a:solidFill>
                            <a:schemeClr val="dk1"/>
                          </a:solidFill>
                          <a:latin typeface="Calibri"/>
                          <a:ea typeface="Calibri"/>
                          <a:cs typeface="Calibri"/>
                          <a:sym typeface="Calibri"/>
                        </a:rPr>
                        <a:t> Cultures differ in the importance they place on group membership and in how they view authority, uncertainty, and other important factors.</a:t>
                      </a:r>
                      <a:endParaRPr/>
                    </a:p>
                  </a:txBody>
                  <a:tcPr marT="45725" marB="45725" marR="91450" marL="91450"/>
                </a:tc>
              </a:tr>
            </a:tbl>
          </a:graphicData>
        </a:graphic>
      </p:graphicFrame>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92" name="Shape 392"/>
        <p:cNvGrpSpPr/>
        <p:nvPr/>
      </p:nvGrpSpPr>
      <p:grpSpPr>
        <a:xfrm>
          <a:off x="0" y="0"/>
          <a:ext cx="0" cy="0"/>
          <a:chOff x="0" y="0"/>
          <a:chExt cx="0" cy="0"/>
        </a:xfrm>
      </p:grpSpPr>
      <p:pic>
        <p:nvPicPr>
          <p:cNvPr id="393" name="Google Shape;393;p21"/>
          <p:cNvPicPr preferRelativeResize="0"/>
          <p:nvPr/>
        </p:nvPicPr>
        <p:blipFill rotWithShape="1">
          <a:blip r:embed="rId3">
            <a:alphaModFix/>
          </a:blip>
          <a:srcRect b="0" l="0" r="0" t="0"/>
          <a:stretch/>
        </p:blipFill>
        <p:spPr>
          <a:xfrm>
            <a:off x="651740" y="5508979"/>
            <a:ext cx="1222425" cy="1096206"/>
          </a:xfrm>
          <a:prstGeom prst="rect">
            <a:avLst/>
          </a:prstGeom>
          <a:noFill/>
          <a:ln>
            <a:noFill/>
          </a:ln>
        </p:spPr>
      </p:pic>
      <p:pic>
        <p:nvPicPr>
          <p:cNvPr id="394" name="Google Shape;394;p21"/>
          <p:cNvPicPr preferRelativeResize="0"/>
          <p:nvPr/>
        </p:nvPicPr>
        <p:blipFill rotWithShape="1">
          <a:blip r:embed="rId4">
            <a:alphaModFix/>
          </a:blip>
          <a:srcRect b="0" l="0" r="0" t="0"/>
          <a:stretch/>
        </p:blipFill>
        <p:spPr>
          <a:xfrm>
            <a:off x="2289771" y="5954663"/>
            <a:ext cx="9902229" cy="204838"/>
          </a:xfrm>
          <a:prstGeom prst="rect">
            <a:avLst/>
          </a:prstGeom>
          <a:noFill/>
          <a:ln>
            <a:noFill/>
          </a:ln>
        </p:spPr>
      </p:pic>
      <p:pic>
        <p:nvPicPr>
          <p:cNvPr id="395" name="Google Shape;395;p21"/>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396" name="Google Shape;396;p21"/>
          <p:cNvPicPr preferRelativeResize="0"/>
          <p:nvPr/>
        </p:nvPicPr>
        <p:blipFill rotWithShape="1">
          <a:blip r:embed="rId5">
            <a:alphaModFix/>
          </a:blip>
          <a:srcRect b="0" l="0" r="0" t="0"/>
          <a:stretch/>
        </p:blipFill>
        <p:spPr>
          <a:xfrm>
            <a:off x="12072675" y="2204822"/>
            <a:ext cx="238650" cy="2709534"/>
          </a:xfrm>
          <a:prstGeom prst="rect">
            <a:avLst/>
          </a:prstGeom>
          <a:noFill/>
          <a:ln>
            <a:noFill/>
          </a:ln>
        </p:spPr>
      </p:pic>
      <p:pic>
        <p:nvPicPr>
          <p:cNvPr id="397" name="Google Shape;397;p21"/>
          <p:cNvPicPr preferRelativeResize="0"/>
          <p:nvPr/>
        </p:nvPicPr>
        <p:blipFill rotWithShape="1">
          <a:blip r:embed="rId6">
            <a:alphaModFix/>
          </a:blip>
          <a:srcRect b="0" l="0" r="0" t="0"/>
          <a:stretch/>
        </p:blipFill>
        <p:spPr>
          <a:xfrm>
            <a:off x="-17323" y="0"/>
            <a:ext cx="9533101" cy="1610200"/>
          </a:xfrm>
          <a:prstGeom prst="rect">
            <a:avLst/>
          </a:prstGeom>
          <a:noFill/>
          <a:ln>
            <a:noFill/>
          </a:ln>
        </p:spPr>
      </p:pic>
      <p:sp>
        <p:nvSpPr>
          <p:cNvPr id="398" name="Google Shape;398;p21"/>
          <p:cNvSpPr txBox="1"/>
          <p:nvPr/>
        </p:nvSpPr>
        <p:spPr>
          <a:xfrm>
            <a:off x="1874165" y="1318788"/>
            <a:ext cx="10198510" cy="40011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i="0" lang="en-US" sz="2000">
                <a:solidFill>
                  <a:srgbClr val="C1510A"/>
                </a:solidFill>
                <a:latin typeface="Helvetica Neue"/>
                <a:ea typeface="Helvetica Neue"/>
                <a:cs typeface="Helvetica Neue"/>
                <a:sym typeface="Helvetica Neue"/>
              </a:rPr>
              <a:t>Group Composition</a:t>
            </a:r>
            <a:endParaRPr/>
          </a:p>
        </p:txBody>
      </p:sp>
      <p:grpSp>
        <p:nvGrpSpPr>
          <p:cNvPr id="399" name="Google Shape;399;p21"/>
          <p:cNvGrpSpPr/>
          <p:nvPr/>
        </p:nvGrpSpPr>
        <p:grpSpPr>
          <a:xfrm>
            <a:off x="130614" y="576828"/>
            <a:ext cx="5272804" cy="536288"/>
            <a:chOff x="130614" y="576828"/>
            <a:chExt cx="5272804" cy="536288"/>
          </a:xfrm>
        </p:grpSpPr>
        <p:sp>
          <p:nvSpPr>
            <p:cNvPr id="400" name="Google Shape;400;p21"/>
            <p:cNvSpPr txBox="1"/>
            <p:nvPr/>
          </p:nvSpPr>
          <p:spPr>
            <a:xfrm>
              <a:off x="2449853" y="576828"/>
              <a:ext cx="2953565" cy="52322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800">
                  <a:solidFill>
                    <a:schemeClr val="lt1"/>
                  </a:solidFill>
                  <a:latin typeface="Times New Roman"/>
                  <a:ea typeface="Times New Roman"/>
                  <a:cs typeface="Times New Roman"/>
                  <a:sym typeface="Times New Roman"/>
                </a:rPr>
                <a:t> Groups and Teams</a:t>
              </a:r>
              <a:endParaRPr/>
            </a:p>
          </p:txBody>
        </p:sp>
        <p:sp>
          <p:nvSpPr>
            <p:cNvPr id="401" name="Google Shape;401;p21"/>
            <p:cNvSpPr/>
            <p:nvPr/>
          </p:nvSpPr>
          <p:spPr>
            <a:xfrm>
              <a:off x="130614" y="589896"/>
              <a:ext cx="2085827" cy="52322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800">
                  <a:solidFill>
                    <a:schemeClr val="lt1"/>
                  </a:solidFill>
                  <a:latin typeface="Times New Roman"/>
                  <a:ea typeface="Times New Roman"/>
                  <a:cs typeface="Times New Roman"/>
                  <a:sym typeface="Times New Roman"/>
                </a:rPr>
                <a:t>CHAPTER</a:t>
              </a:r>
              <a:r>
                <a:rPr lang="en-US" sz="2800">
                  <a:solidFill>
                    <a:schemeClr val="lt1"/>
                  </a:solidFill>
                  <a:latin typeface="Calibri"/>
                  <a:ea typeface="Calibri"/>
                  <a:cs typeface="Calibri"/>
                  <a:sym typeface="Calibri"/>
                </a:rPr>
                <a:t> 7</a:t>
              </a:r>
              <a:endParaRPr/>
            </a:p>
          </p:txBody>
        </p:sp>
      </p:grpSp>
      <p:grpSp>
        <p:nvGrpSpPr>
          <p:cNvPr id="402" name="Google Shape;402;p21"/>
          <p:cNvGrpSpPr/>
          <p:nvPr/>
        </p:nvGrpSpPr>
        <p:grpSpPr>
          <a:xfrm>
            <a:off x="1874165" y="1844272"/>
            <a:ext cx="10066044" cy="3867415"/>
            <a:chOff x="1874165" y="1844272"/>
            <a:chExt cx="10066044" cy="3867415"/>
          </a:xfrm>
        </p:grpSpPr>
        <p:pic>
          <p:nvPicPr>
            <p:cNvPr id="403" name="Google Shape;403;p21"/>
            <p:cNvPicPr preferRelativeResize="0"/>
            <p:nvPr/>
          </p:nvPicPr>
          <p:blipFill rotWithShape="1">
            <a:blip r:embed="rId7">
              <a:alphaModFix/>
            </a:blip>
            <a:srcRect b="0" l="0" r="0" t="0"/>
            <a:stretch/>
          </p:blipFill>
          <p:spPr>
            <a:xfrm>
              <a:off x="6722786" y="1844272"/>
              <a:ext cx="5217423" cy="3867415"/>
            </a:xfrm>
            <a:prstGeom prst="rect">
              <a:avLst/>
            </a:prstGeom>
            <a:noFill/>
            <a:ln>
              <a:noFill/>
            </a:ln>
          </p:spPr>
        </p:pic>
        <p:sp>
          <p:nvSpPr>
            <p:cNvPr id="404" name="Google Shape;404;p21"/>
            <p:cNvSpPr txBox="1"/>
            <p:nvPr/>
          </p:nvSpPr>
          <p:spPr>
            <a:xfrm>
              <a:off x="1874165" y="2405619"/>
              <a:ext cx="4963957" cy="2585323"/>
            </a:xfrm>
            <a:prstGeom prst="rect">
              <a:avLst/>
            </a:prstGeom>
            <a:solidFill>
              <a:srgbClr val="FF9518"/>
            </a:solidFill>
            <a:ln>
              <a:noFill/>
            </a:ln>
          </p:spPr>
          <p:txBody>
            <a:bodyPr anchorCtr="0" anchor="t" bIns="45700" lIns="91425" spcFirstLastPara="1" rIns="91425" wrap="square" tIns="45700">
              <a:spAutoFit/>
            </a:bodyPr>
            <a:lstStyle/>
            <a:p>
              <a:pPr indent="0" lvl="0" marL="0" marR="0" rtl="0" algn="just">
                <a:spcBef>
                  <a:spcPts val="0"/>
                </a:spcBef>
                <a:spcAft>
                  <a:spcPts val="0"/>
                </a:spcAft>
                <a:buNone/>
              </a:pPr>
              <a:r>
                <a:rPr i="1" lang="en-US" sz="1800">
                  <a:solidFill>
                    <a:schemeClr val="dk1"/>
                  </a:solidFill>
                  <a:latin typeface="Calibri"/>
                  <a:ea typeface="Calibri"/>
                  <a:cs typeface="Calibri"/>
                  <a:sym typeface="Calibri"/>
                </a:rPr>
                <a:t>Groups composition plays a big role in how a group functions and performs. For example, the group on the left includes people who, on the surface at least, seem very different from one another along several obvious dimensions. The group on the right, though, is comprised of people who appear to be very similar to one another. These differences and similarities will affect how the groups members interact and the outcomes they are able to achieve.</a:t>
              </a:r>
              <a:endParaRPr/>
            </a:p>
          </p:txBody>
        </p:sp>
      </p:grpSp>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09" name="Shape 409"/>
        <p:cNvGrpSpPr/>
        <p:nvPr/>
      </p:nvGrpSpPr>
      <p:grpSpPr>
        <a:xfrm>
          <a:off x="0" y="0"/>
          <a:ext cx="0" cy="0"/>
          <a:chOff x="0" y="0"/>
          <a:chExt cx="0" cy="0"/>
        </a:xfrm>
      </p:grpSpPr>
      <p:pic>
        <p:nvPicPr>
          <p:cNvPr id="410" name="Google Shape;410;p22"/>
          <p:cNvPicPr preferRelativeResize="0"/>
          <p:nvPr/>
        </p:nvPicPr>
        <p:blipFill rotWithShape="1">
          <a:blip r:embed="rId3">
            <a:alphaModFix/>
          </a:blip>
          <a:srcRect b="0" l="0" r="0" t="0"/>
          <a:stretch/>
        </p:blipFill>
        <p:spPr>
          <a:xfrm>
            <a:off x="651740" y="5508979"/>
            <a:ext cx="1222425" cy="1096206"/>
          </a:xfrm>
          <a:prstGeom prst="rect">
            <a:avLst/>
          </a:prstGeom>
          <a:noFill/>
          <a:ln>
            <a:noFill/>
          </a:ln>
        </p:spPr>
      </p:pic>
      <p:pic>
        <p:nvPicPr>
          <p:cNvPr id="411" name="Google Shape;411;p22"/>
          <p:cNvPicPr preferRelativeResize="0"/>
          <p:nvPr/>
        </p:nvPicPr>
        <p:blipFill rotWithShape="1">
          <a:blip r:embed="rId4">
            <a:alphaModFix/>
          </a:blip>
          <a:srcRect b="0" l="0" r="0" t="0"/>
          <a:stretch/>
        </p:blipFill>
        <p:spPr>
          <a:xfrm>
            <a:off x="2289771" y="5954663"/>
            <a:ext cx="9902229" cy="204838"/>
          </a:xfrm>
          <a:prstGeom prst="rect">
            <a:avLst/>
          </a:prstGeom>
          <a:noFill/>
          <a:ln>
            <a:noFill/>
          </a:ln>
        </p:spPr>
      </p:pic>
      <p:pic>
        <p:nvPicPr>
          <p:cNvPr id="412" name="Google Shape;412;p22"/>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413" name="Google Shape;413;p22"/>
          <p:cNvPicPr preferRelativeResize="0"/>
          <p:nvPr/>
        </p:nvPicPr>
        <p:blipFill rotWithShape="1">
          <a:blip r:embed="rId5">
            <a:alphaModFix/>
          </a:blip>
          <a:srcRect b="0" l="0" r="0" t="0"/>
          <a:stretch/>
        </p:blipFill>
        <p:spPr>
          <a:xfrm>
            <a:off x="12072675" y="2204822"/>
            <a:ext cx="238650" cy="2709534"/>
          </a:xfrm>
          <a:prstGeom prst="rect">
            <a:avLst/>
          </a:prstGeom>
          <a:noFill/>
          <a:ln>
            <a:noFill/>
          </a:ln>
        </p:spPr>
      </p:pic>
      <p:pic>
        <p:nvPicPr>
          <p:cNvPr id="414" name="Google Shape;414;p22"/>
          <p:cNvPicPr preferRelativeResize="0"/>
          <p:nvPr/>
        </p:nvPicPr>
        <p:blipFill rotWithShape="1">
          <a:blip r:embed="rId6">
            <a:alphaModFix/>
          </a:blip>
          <a:srcRect b="0" l="0" r="0" t="0"/>
          <a:stretch/>
        </p:blipFill>
        <p:spPr>
          <a:xfrm>
            <a:off x="-17323" y="0"/>
            <a:ext cx="9533101" cy="1610200"/>
          </a:xfrm>
          <a:prstGeom prst="rect">
            <a:avLst/>
          </a:prstGeom>
          <a:noFill/>
          <a:ln>
            <a:noFill/>
          </a:ln>
        </p:spPr>
      </p:pic>
      <p:sp>
        <p:nvSpPr>
          <p:cNvPr id="415" name="Google Shape;415;p22"/>
          <p:cNvSpPr txBox="1"/>
          <p:nvPr/>
        </p:nvSpPr>
        <p:spPr>
          <a:xfrm>
            <a:off x="1874165" y="1318788"/>
            <a:ext cx="10198510" cy="1015663"/>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2000">
                <a:solidFill>
                  <a:srgbClr val="C1510A"/>
                </a:solidFill>
                <a:latin typeface="Helvetica Neue"/>
                <a:ea typeface="Helvetica Neue"/>
                <a:cs typeface="Helvetica Neue"/>
                <a:sym typeface="Helvetica Neue"/>
              </a:rPr>
              <a:t>Group Size</a:t>
            </a:r>
            <a:endParaRPr/>
          </a:p>
          <a:p>
            <a:pPr indent="0" lvl="0" marL="0" marR="0" rtl="0" algn="l">
              <a:spcBef>
                <a:spcPts val="0"/>
              </a:spcBef>
              <a:spcAft>
                <a:spcPts val="0"/>
              </a:spcAft>
              <a:buNone/>
            </a:pPr>
            <a:br>
              <a:rPr lang="en-US" sz="2000">
                <a:solidFill>
                  <a:schemeClr val="dk1"/>
                </a:solidFill>
                <a:latin typeface="Calibri"/>
                <a:ea typeface="Calibri"/>
                <a:cs typeface="Calibri"/>
                <a:sym typeface="Calibri"/>
              </a:rPr>
            </a:br>
            <a:endParaRPr b="1" i="0" sz="2000">
              <a:solidFill>
                <a:srgbClr val="C1510A"/>
              </a:solidFill>
              <a:latin typeface="Helvetica Neue"/>
              <a:ea typeface="Helvetica Neue"/>
              <a:cs typeface="Helvetica Neue"/>
              <a:sym typeface="Helvetica Neue"/>
            </a:endParaRPr>
          </a:p>
        </p:txBody>
      </p:sp>
      <p:grpSp>
        <p:nvGrpSpPr>
          <p:cNvPr id="416" name="Google Shape;416;p22"/>
          <p:cNvGrpSpPr/>
          <p:nvPr/>
        </p:nvGrpSpPr>
        <p:grpSpPr>
          <a:xfrm>
            <a:off x="130614" y="576828"/>
            <a:ext cx="5272804" cy="536288"/>
            <a:chOff x="130614" y="576828"/>
            <a:chExt cx="5272804" cy="536288"/>
          </a:xfrm>
        </p:grpSpPr>
        <p:sp>
          <p:nvSpPr>
            <p:cNvPr id="417" name="Google Shape;417;p22"/>
            <p:cNvSpPr txBox="1"/>
            <p:nvPr/>
          </p:nvSpPr>
          <p:spPr>
            <a:xfrm>
              <a:off x="2449853" y="576828"/>
              <a:ext cx="2953565" cy="52322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800">
                  <a:solidFill>
                    <a:schemeClr val="lt1"/>
                  </a:solidFill>
                  <a:latin typeface="Times New Roman"/>
                  <a:ea typeface="Times New Roman"/>
                  <a:cs typeface="Times New Roman"/>
                  <a:sym typeface="Times New Roman"/>
                </a:rPr>
                <a:t> Groups and Teams</a:t>
              </a:r>
              <a:endParaRPr/>
            </a:p>
          </p:txBody>
        </p:sp>
        <p:sp>
          <p:nvSpPr>
            <p:cNvPr id="418" name="Google Shape;418;p22"/>
            <p:cNvSpPr/>
            <p:nvPr/>
          </p:nvSpPr>
          <p:spPr>
            <a:xfrm>
              <a:off x="130614" y="589896"/>
              <a:ext cx="2085827" cy="52322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800">
                  <a:solidFill>
                    <a:schemeClr val="lt1"/>
                  </a:solidFill>
                  <a:latin typeface="Times New Roman"/>
                  <a:ea typeface="Times New Roman"/>
                  <a:cs typeface="Times New Roman"/>
                  <a:sym typeface="Times New Roman"/>
                </a:rPr>
                <a:t>CHAPTER</a:t>
              </a:r>
              <a:r>
                <a:rPr lang="en-US" sz="2800">
                  <a:solidFill>
                    <a:schemeClr val="lt1"/>
                  </a:solidFill>
                  <a:latin typeface="Calibri"/>
                  <a:ea typeface="Calibri"/>
                  <a:cs typeface="Calibri"/>
                  <a:sym typeface="Calibri"/>
                </a:rPr>
                <a:t> 7</a:t>
              </a:r>
              <a:endParaRPr/>
            </a:p>
          </p:txBody>
        </p:sp>
      </p:grpSp>
      <p:graphicFrame>
        <p:nvGraphicFramePr>
          <p:cNvPr id="419" name="Google Shape;419;p22"/>
          <p:cNvGraphicFramePr/>
          <p:nvPr/>
        </p:nvGraphicFramePr>
        <p:xfrm>
          <a:off x="1759769" y="1778668"/>
          <a:ext cx="3000000" cy="3000000"/>
        </p:xfrm>
        <a:graphic>
          <a:graphicData uri="http://schemas.openxmlformats.org/drawingml/2006/table">
            <a:tbl>
              <a:tblPr bandRow="1" firstRow="1">
                <a:noFill/>
                <a:tableStyleId>{F4C991AD-7138-4150-99D2-A69FC394543A}</a:tableStyleId>
              </a:tblPr>
              <a:tblGrid>
                <a:gridCol w="1407500"/>
                <a:gridCol w="8697600"/>
              </a:tblGrid>
              <a:tr h="4360575">
                <a:tc>
                  <a:txBody>
                    <a:bodyPr/>
                    <a:lstStyle/>
                    <a:p>
                      <a:pPr indent="0" lvl="0" marL="0" marR="0" rtl="0" algn="just">
                        <a:lnSpc>
                          <a:spcPct val="100000"/>
                        </a:lnSpc>
                        <a:spcBef>
                          <a:spcPts val="0"/>
                        </a:spcBef>
                        <a:spcAft>
                          <a:spcPts val="0"/>
                        </a:spcAft>
                        <a:buClr>
                          <a:schemeClr val="dk1"/>
                        </a:buClr>
                        <a:buSzPts val="1800"/>
                        <a:buFont typeface="Calibri"/>
                        <a:buNone/>
                      </a:pPr>
                      <a:r>
                        <a:rPr b="1" lang="en-US" sz="1800" u="none" cap="none" strike="noStrike">
                          <a:solidFill>
                            <a:schemeClr val="dk1"/>
                          </a:solidFill>
                        </a:rPr>
                        <a:t>Group Size</a:t>
                      </a:r>
                      <a:endParaRPr/>
                    </a:p>
                  </a:txBody>
                  <a:tcPr marT="45725" marB="45725" marR="91450" marL="91450"/>
                </a:tc>
                <a:tc>
                  <a:txBody>
                    <a:bodyPr/>
                    <a:lstStyle/>
                    <a:p>
                      <a:pPr indent="-285750" lvl="0" marL="285750" marR="0" rtl="0" algn="just">
                        <a:spcBef>
                          <a:spcPts val="0"/>
                        </a:spcBef>
                        <a:spcAft>
                          <a:spcPts val="0"/>
                        </a:spcAft>
                        <a:buClr>
                          <a:schemeClr val="dk1"/>
                        </a:buClr>
                        <a:buSzPts val="1800"/>
                        <a:buFont typeface="Noto Sans Symbols"/>
                        <a:buChar char="▪"/>
                      </a:pPr>
                      <a:r>
                        <a:rPr b="0" i="0" lang="en-US" sz="1800" u="none" cap="none" strike="noStrike">
                          <a:solidFill>
                            <a:schemeClr val="dk1"/>
                          </a:solidFill>
                          <a:latin typeface="Calibri"/>
                          <a:ea typeface="Calibri"/>
                          <a:cs typeface="Calibri"/>
                          <a:sym typeface="Calibri"/>
                        </a:rPr>
                        <a:t>A group—the number of people in the group—can have as few as two members or as many members as can interact and influence one another.</a:t>
                      </a:r>
                      <a:endParaRPr/>
                    </a:p>
                    <a:p>
                      <a:pPr indent="-171450" lvl="0" marL="285750" marR="0" rtl="0" algn="just">
                        <a:spcBef>
                          <a:spcPts val="0"/>
                        </a:spcBef>
                        <a:spcAft>
                          <a:spcPts val="0"/>
                        </a:spcAft>
                        <a:buClr>
                          <a:schemeClr val="dk1"/>
                        </a:buClr>
                        <a:buSzPts val="1800"/>
                        <a:buFont typeface="Noto Sans Symbols"/>
                        <a:buNone/>
                      </a:pPr>
                      <a:r>
                        <a:t/>
                      </a:r>
                      <a:endParaRPr b="0" i="0" sz="1800" u="none" cap="none" strike="noStrike">
                        <a:solidFill>
                          <a:schemeClr val="dk1"/>
                        </a:solidFill>
                        <a:latin typeface="Calibri"/>
                        <a:ea typeface="Calibri"/>
                        <a:cs typeface="Calibri"/>
                        <a:sym typeface="Calibri"/>
                      </a:endParaRPr>
                    </a:p>
                    <a:p>
                      <a:pPr indent="-285750" lvl="0" marL="285750" marR="0" rtl="0" algn="just">
                        <a:spcBef>
                          <a:spcPts val="0"/>
                        </a:spcBef>
                        <a:spcAft>
                          <a:spcPts val="0"/>
                        </a:spcAft>
                        <a:buClr>
                          <a:schemeClr val="dk1"/>
                        </a:buClr>
                        <a:buSzPts val="1800"/>
                        <a:buFont typeface="Noto Sans Symbols"/>
                        <a:buChar char="▪"/>
                      </a:pPr>
                      <a:r>
                        <a:rPr b="0" i="0" lang="en-US" sz="1800" u="none" cap="none" strike="noStrike">
                          <a:solidFill>
                            <a:schemeClr val="dk1"/>
                          </a:solidFill>
                          <a:latin typeface="Calibri"/>
                          <a:ea typeface="Calibri"/>
                          <a:cs typeface="Calibri"/>
                          <a:sym typeface="Calibri"/>
                        </a:rPr>
                        <a:t> Group size can have an important effect on performance. A group with many members has more resources available and may be able to complete a large number of relatively independent tasks.</a:t>
                      </a:r>
                      <a:endParaRPr/>
                    </a:p>
                    <a:p>
                      <a:pPr indent="-171450" lvl="0" marL="285750" marR="0" rtl="0" algn="just">
                        <a:spcBef>
                          <a:spcPts val="0"/>
                        </a:spcBef>
                        <a:spcAft>
                          <a:spcPts val="0"/>
                        </a:spcAft>
                        <a:buClr>
                          <a:schemeClr val="dk1"/>
                        </a:buClr>
                        <a:buSzPts val="1800"/>
                        <a:buFont typeface="Noto Sans Symbols"/>
                        <a:buNone/>
                      </a:pPr>
                      <a:r>
                        <a:t/>
                      </a:r>
                      <a:endParaRPr b="0" i="0" sz="1800" u="none" cap="none" strike="noStrike">
                        <a:solidFill>
                          <a:schemeClr val="dk1"/>
                        </a:solidFill>
                        <a:latin typeface="Calibri"/>
                        <a:ea typeface="Calibri"/>
                        <a:cs typeface="Calibri"/>
                        <a:sym typeface="Calibri"/>
                      </a:endParaRPr>
                    </a:p>
                    <a:p>
                      <a:pPr indent="-285750" lvl="0" marL="285750" marR="0" rtl="0" algn="just">
                        <a:spcBef>
                          <a:spcPts val="0"/>
                        </a:spcBef>
                        <a:spcAft>
                          <a:spcPts val="0"/>
                        </a:spcAft>
                        <a:buClr>
                          <a:schemeClr val="dk1"/>
                        </a:buClr>
                        <a:buSzPts val="1800"/>
                        <a:buFont typeface="Noto Sans Symbols"/>
                        <a:buChar char="▪"/>
                      </a:pPr>
                      <a:r>
                        <a:rPr b="0" i="0" lang="en-US" sz="1800" u="none" cap="none" strike="noStrike">
                          <a:solidFill>
                            <a:schemeClr val="dk1"/>
                          </a:solidFill>
                          <a:latin typeface="Calibri"/>
                          <a:ea typeface="Calibri"/>
                          <a:cs typeface="Calibri"/>
                          <a:sym typeface="Calibri"/>
                        </a:rPr>
                        <a:t> In groups established to generate ideas, those with more members tend to produce more ideas, although the rate of increase in the number of ideas diminishes rapidly as the group grows.</a:t>
                      </a:r>
                      <a:endParaRPr/>
                    </a:p>
                    <a:p>
                      <a:pPr indent="-171450" lvl="0" marL="285750" marR="0" rtl="0" algn="just">
                        <a:spcBef>
                          <a:spcPts val="0"/>
                        </a:spcBef>
                        <a:spcAft>
                          <a:spcPts val="0"/>
                        </a:spcAft>
                        <a:buClr>
                          <a:schemeClr val="dk1"/>
                        </a:buClr>
                        <a:buSzPts val="1800"/>
                        <a:buFont typeface="Noto Sans Symbols"/>
                        <a:buNone/>
                      </a:pPr>
                      <a:r>
                        <a:t/>
                      </a:r>
                      <a:endParaRPr b="0" i="0" sz="1800" u="none" cap="none" strike="noStrike">
                        <a:solidFill>
                          <a:schemeClr val="dk1"/>
                        </a:solidFill>
                        <a:latin typeface="Calibri"/>
                        <a:ea typeface="Calibri"/>
                        <a:cs typeface="Calibri"/>
                        <a:sym typeface="Calibri"/>
                      </a:endParaRPr>
                    </a:p>
                    <a:p>
                      <a:pPr indent="-285750" lvl="0" marL="285750" marR="0" rtl="0" algn="just">
                        <a:spcBef>
                          <a:spcPts val="0"/>
                        </a:spcBef>
                        <a:spcAft>
                          <a:spcPts val="0"/>
                        </a:spcAft>
                        <a:buClr>
                          <a:schemeClr val="dk1"/>
                        </a:buClr>
                        <a:buSzPts val="1800"/>
                        <a:buFont typeface="Noto Sans Symbols"/>
                        <a:buChar char="▪"/>
                      </a:pPr>
                      <a:r>
                        <a:rPr b="0" i="0" lang="en-US" sz="1800" u="none" cap="none" strike="noStrike">
                          <a:solidFill>
                            <a:schemeClr val="dk1"/>
                          </a:solidFill>
                          <a:latin typeface="Calibri"/>
                          <a:ea typeface="Calibri"/>
                          <a:cs typeface="Calibri"/>
                          <a:sym typeface="Calibri"/>
                        </a:rPr>
                        <a:t>Beyond a certain point, the greater complexity of interactions and communication may make it more difficult for a large group to achieve agreement.</a:t>
                      </a:r>
                      <a:endParaRPr/>
                    </a:p>
                  </a:txBody>
                  <a:tcPr marT="45725" marB="45725" marR="91450" marL="91450"/>
                </a:tc>
              </a:tr>
            </a:tbl>
          </a:graphicData>
        </a:graphic>
      </p:graphicFrame>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24" name="Shape 424"/>
        <p:cNvGrpSpPr/>
        <p:nvPr/>
      </p:nvGrpSpPr>
      <p:grpSpPr>
        <a:xfrm>
          <a:off x="0" y="0"/>
          <a:ext cx="0" cy="0"/>
          <a:chOff x="0" y="0"/>
          <a:chExt cx="0" cy="0"/>
        </a:xfrm>
      </p:grpSpPr>
      <p:pic>
        <p:nvPicPr>
          <p:cNvPr id="425" name="Google Shape;425;p23"/>
          <p:cNvPicPr preferRelativeResize="0"/>
          <p:nvPr/>
        </p:nvPicPr>
        <p:blipFill rotWithShape="1">
          <a:blip r:embed="rId3">
            <a:alphaModFix/>
          </a:blip>
          <a:srcRect b="0" l="0" r="0" t="0"/>
          <a:stretch/>
        </p:blipFill>
        <p:spPr>
          <a:xfrm>
            <a:off x="651740" y="5508979"/>
            <a:ext cx="1222425" cy="1096206"/>
          </a:xfrm>
          <a:prstGeom prst="rect">
            <a:avLst/>
          </a:prstGeom>
          <a:noFill/>
          <a:ln>
            <a:noFill/>
          </a:ln>
        </p:spPr>
      </p:pic>
      <p:pic>
        <p:nvPicPr>
          <p:cNvPr id="426" name="Google Shape;426;p23"/>
          <p:cNvPicPr preferRelativeResize="0"/>
          <p:nvPr/>
        </p:nvPicPr>
        <p:blipFill rotWithShape="1">
          <a:blip r:embed="rId4">
            <a:alphaModFix/>
          </a:blip>
          <a:srcRect b="0" l="0" r="0" t="0"/>
          <a:stretch/>
        </p:blipFill>
        <p:spPr>
          <a:xfrm>
            <a:off x="2289771" y="5954663"/>
            <a:ext cx="9902229" cy="204838"/>
          </a:xfrm>
          <a:prstGeom prst="rect">
            <a:avLst/>
          </a:prstGeom>
          <a:noFill/>
          <a:ln>
            <a:noFill/>
          </a:ln>
        </p:spPr>
      </p:pic>
      <p:pic>
        <p:nvPicPr>
          <p:cNvPr id="427" name="Google Shape;427;p23"/>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428" name="Google Shape;428;p23"/>
          <p:cNvPicPr preferRelativeResize="0"/>
          <p:nvPr/>
        </p:nvPicPr>
        <p:blipFill rotWithShape="1">
          <a:blip r:embed="rId5">
            <a:alphaModFix/>
          </a:blip>
          <a:srcRect b="0" l="0" r="0" t="0"/>
          <a:stretch/>
        </p:blipFill>
        <p:spPr>
          <a:xfrm>
            <a:off x="12072675" y="2204822"/>
            <a:ext cx="238650" cy="2709534"/>
          </a:xfrm>
          <a:prstGeom prst="rect">
            <a:avLst/>
          </a:prstGeom>
          <a:noFill/>
          <a:ln>
            <a:noFill/>
          </a:ln>
        </p:spPr>
      </p:pic>
      <p:pic>
        <p:nvPicPr>
          <p:cNvPr id="429" name="Google Shape;429;p23"/>
          <p:cNvPicPr preferRelativeResize="0"/>
          <p:nvPr/>
        </p:nvPicPr>
        <p:blipFill rotWithShape="1">
          <a:blip r:embed="rId6">
            <a:alphaModFix/>
          </a:blip>
          <a:srcRect b="0" l="0" r="0" t="0"/>
          <a:stretch/>
        </p:blipFill>
        <p:spPr>
          <a:xfrm>
            <a:off x="-17323" y="0"/>
            <a:ext cx="9533101" cy="1610200"/>
          </a:xfrm>
          <a:prstGeom prst="rect">
            <a:avLst/>
          </a:prstGeom>
          <a:noFill/>
          <a:ln>
            <a:noFill/>
          </a:ln>
        </p:spPr>
      </p:pic>
      <p:sp>
        <p:nvSpPr>
          <p:cNvPr id="430" name="Google Shape;430;p23"/>
          <p:cNvSpPr txBox="1"/>
          <p:nvPr/>
        </p:nvSpPr>
        <p:spPr>
          <a:xfrm>
            <a:off x="1874165" y="1318788"/>
            <a:ext cx="10198510" cy="1015663"/>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2000">
                <a:solidFill>
                  <a:srgbClr val="C1510A"/>
                </a:solidFill>
                <a:latin typeface="Helvetica Neue"/>
                <a:ea typeface="Helvetica Neue"/>
                <a:cs typeface="Helvetica Neue"/>
                <a:sym typeface="Helvetica Neue"/>
              </a:rPr>
              <a:t>Group Size</a:t>
            </a:r>
            <a:endParaRPr/>
          </a:p>
          <a:p>
            <a:pPr indent="0" lvl="0" marL="0" marR="0" rtl="0" algn="l">
              <a:spcBef>
                <a:spcPts val="0"/>
              </a:spcBef>
              <a:spcAft>
                <a:spcPts val="0"/>
              </a:spcAft>
              <a:buNone/>
            </a:pPr>
            <a:br>
              <a:rPr lang="en-US" sz="2000">
                <a:solidFill>
                  <a:schemeClr val="dk1"/>
                </a:solidFill>
                <a:latin typeface="Calibri"/>
                <a:ea typeface="Calibri"/>
                <a:cs typeface="Calibri"/>
                <a:sym typeface="Calibri"/>
              </a:rPr>
            </a:br>
            <a:endParaRPr b="1" i="0" sz="2000">
              <a:solidFill>
                <a:srgbClr val="C1510A"/>
              </a:solidFill>
              <a:latin typeface="Helvetica Neue"/>
              <a:ea typeface="Helvetica Neue"/>
              <a:cs typeface="Helvetica Neue"/>
              <a:sym typeface="Helvetica Neue"/>
            </a:endParaRPr>
          </a:p>
        </p:txBody>
      </p:sp>
      <p:grpSp>
        <p:nvGrpSpPr>
          <p:cNvPr id="431" name="Google Shape;431;p23"/>
          <p:cNvGrpSpPr/>
          <p:nvPr/>
        </p:nvGrpSpPr>
        <p:grpSpPr>
          <a:xfrm>
            <a:off x="130614" y="576828"/>
            <a:ext cx="5272804" cy="536288"/>
            <a:chOff x="130614" y="576828"/>
            <a:chExt cx="5272804" cy="536288"/>
          </a:xfrm>
        </p:grpSpPr>
        <p:sp>
          <p:nvSpPr>
            <p:cNvPr id="432" name="Google Shape;432;p23"/>
            <p:cNvSpPr txBox="1"/>
            <p:nvPr/>
          </p:nvSpPr>
          <p:spPr>
            <a:xfrm>
              <a:off x="2449853" y="576828"/>
              <a:ext cx="2953565" cy="52322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800">
                  <a:solidFill>
                    <a:schemeClr val="lt1"/>
                  </a:solidFill>
                  <a:latin typeface="Times New Roman"/>
                  <a:ea typeface="Times New Roman"/>
                  <a:cs typeface="Times New Roman"/>
                  <a:sym typeface="Times New Roman"/>
                </a:rPr>
                <a:t> Groups and Teams</a:t>
              </a:r>
              <a:endParaRPr/>
            </a:p>
          </p:txBody>
        </p:sp>
        <p:sp>
          <p:nvSpPr>
            <p:cNvPr id="433" name="Google Shape;433;p23"/>
            <p:cNvSpPr/>
            <p:nvPr/>
          </p:nvSpPr>
          <p:spPr>
            <a:xfrm>
              <a:off x="130614" y="589896"/>
              <a:ext cx="2085827" cy="52322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800">
                  <a:solidFill>
                    <a:schemeClr val="lt1"/>
                  </a:solidFill>
                  <a:latin typeface="Times New Roman"/>
                  <a:ea typeface="Times New Roman"/>
                  <a:cs typeface="Times New Roman"/>
                  <a:sym typeface="Times New Roman"/>
                </a:rPr>
                <a:t>CHAPTER</a:t>
              </a:r>
              <a:r>
                <a:rPr lang="en-US" sz="2800">
                  <a:solidFill>
                    <a:schemeClr val="lt1"/>
                  </a:solidFill>
                  <a:latin typeface="Calibri"/>
                  <a:ea typeface="Calibri"/>
                  <a:cs typeface="Calibri"/>
                  <a:sym typeface="Calibri"/>
                </a:rPr>
                <a:t> 7</a:t>
              </a:r>
              <a:endParaRPr/>
            </a:p>
          </p:txBody>
        </p:sp>
      </p:grpSp>
      <p:graphicFrame>
        <p:nvGraphicFramePr>
          <p:cNvPr id="434" name="Google Shape;434;p23"/>
          <p:cNvGraphicFramePr/>
          <p:nvPr/>
        </p:nvGraphicFramePr>
        <p:xfrm>
          <a:off x="1666362" y="1666592"/>
          <a:ext cx="3000000" cy="3000000"/>
        </p:xfrm>
        <a:graphic>
          <a:graphicData uri="http://schemas.openxmlformats.org/drawingml/2006/table">
            <a:tbl>
              <a:tblPr bandRow="1" firstRow="1">
                <a:noFill/>
                <a:tableStyleId>{F4C991AD-7138-4150-99D2-A69FC394543A}</a:tableStyleId>
              </a:tblPr>
              <a:tblGrid>
                <a:gridCol w="1210900"/>
                <a:gridCol w="8987600"/>
              </a:tblGrid>
              <a:tr h="4360575">
                <a:tc>
                  <a:txBody>
                    <a:bodyPr/>
                    <a:lstStyle/>
                    <a:p>
                      <a:pPr indent="0" lvl="0" marL="0" marR="0" rtl="0" algn="just">
                        <a:lnSpc>
                          <a:spcPct val="100000"/>
                        </a:lnSpc>
                        <a:spcBef>
                          <a:spcPts val="0"/>
                        </a:spcBef>
                        <a:spcAft>
                          <a:spcPts val="0"/>
                        </a:spcAft>
                        <a:buClr>
                          <a:schemeClr val="dk1"/>
                        </a:buClr>
                        <a:buSzPts val="1800"/>
                        <a:buFont typeface="Calibri"/>
                        <a:buNone/>
                      </a:pPr>
                      <a:r>
                        <a:rPr b="1" lang="en-US" sz="1800" u="none" cap="none" strike="noStrike">
                          <a:solidFill>
                            <a:schemeClr val="dk1"/>
                          </a:solidFill>
                        </a:rPr>
                        <a:t>Group Size</a:t>
                      </a:r>
                      <a:endParaRPr/>
                    </a:p>
                  </a:txBody>
                  <a:tcPr marT="45725" marB="45725" marR="91450" marL="91450"/>
                </a:tc>
                <a:tc>
                  <a:txBody>
                    <a:bodyPr/>
                    <a:lstStyle/>
                    <a:p>
                      <a:pPr indent="-285750" lvl="0" marL="285750" marR="0" rtl="0" algn="just">
                        <a:spcBef>
                          <a:spcPts val="0"/>
                        </a:spcBef>
                        <a:spcAft>
                          <a:spcPts val="0"/>
                        </a:spcAft>
                        <a:buClr>
                          <a:schemeClr val="dk1"/>
                        </a:buClr>
                        <a:buSzPts val="1800"/>
                        <a:buFont typeface="Noto Sans Symbols"/>
                        <a:buChar char="▪"/>
                      </a:pPr>
                      <a:r>
                        <a:rPr b="1" i="0" lang="en-US" sz="1800" u="sng" cap="none" strike="noStrike">
                          <a:solidFill>
                            <a:schemeClr val="dk1"/>
                          </a:solidFill>
                          <a:latin typeface="Calibri"/>
                          <a:ea typeface="Calibri"/>
                          <a:cs typeface="Calibri"/>
                          <a:sym typeface="Calibri"/>
                        </a:rPr>
                        <a:t>Social loafing </a:t>
                      </a:r>
                      <a:r>
                        <a:rPr b="0" i="0" lang="en-US" sz="1800" u="none" cap="none" strike="noStrike">
                          <a:solidFill>
                            <a:schemeClr val="dk1"/>
                          </a:solidFill>
                          <a:latin typeface="Calibri"/>
                          <a:ea typeface="Calibri"/>
                          <a:cs typeface="Calibri"/>
                          <a:sym typeface="Calibri"/>
                        </a:rPr>
                        <a:t>is the tendency of some members of groups not to put forth as much effort in a group situation as they would working alone. </a:t>
                      </a:r>
                      <a:endParaRPr/>
                    </a:p>
                    <a:p>
                      <a:pPr indent="-171450" lvl="0" marL="285750" marR="0" rtl="0" algn="just">
                        <a:spcBef>
                          <a:spcPts val="0"/>
                        </a:spcBef>
                        <a:spcAft>
                          <a:spcPts val="0"/>
                        </a:spcAft>
                        <a:buClr>
                          <a:schemeClr val="dk1"/>
                        </a:buClr>
                        <a:buSzPts val="1800"/>
                        <a:buFont typeface="Noto Sans Symbols"/>
                        <a:buNone/>
                      </a:pPr>
                      <a:r>
                        <a:t/>
                      </a:r>
                      <a:endParaRPr b="0" i="0" sz="1800" u="none" cap="none" strike="noStrike">
                        <a:solidFill>
                          <a:schemeClr val="dk1"/>
                        </a:solidFill>
                        <a:latin typeface="Calibri"/>
                        <a:ea typeface="Calibri"/>
                        <a:cs typeface="Calibri"/>
                        <a:sym typeface="Calibri"/>
                      </a:endParaRPr>
                    </a:p>
                    <a:p>
                      <a:pPr indent="-285750" lvl="0" marL="285750" marR="0" rtl="0" algn="just">
                        <a:spcBef>
                          <a:spcPts val="0"/>
                        </a:spcBef>
                        <a:spcAft>
                          <a:spcPts val="0"/>
                        </a:spcAft>
                        <a:buClr>
                          <a:schemeClr val="dk1"/>
                        </a:buClr>
                        <a:buSzPts val="1800"/>
                        <a:buFont typeface="Noto Sans Symbols"/>
                        <a:buChar char="▪"/>
                      </a:pPr>
                      <a:r>
                        <a:rPr b="0" i="0" lang="en-US" sz="1800" u="none" cap="none" strike="noStrike">
                          <a:solidFill>
                            <a:schemeClr val="dk1"/>
                          </a:solidFill>
                          <a:latin typeface="Calibri"/>
                          <a:ea typeface="Calibri"/>
                          <a:cs typeface="Calibri"/>
                          <a:sym typeface="Calibri"/>
                        </a:rPr>
                        <a:t> Social loafing often results from the assumption by some members that if they do not work hard, other members will pick up the slack.</a:t>
                      </a:r>
                      <a:endParaRPr/>
                    </a:p>
                    <a:p>
                      <a:pPr indent="-171450" lvl="0" marL="285750" marR="0" rtl="0" algn="just">
                        <a:spcBef>
                          <a:spcPts val="0"/>
                        </a:spcBef>
                        <a:spcAft>
                          <a:spcPts val="0"/>
                        </a:spcAft>
                        <a:buClr>
                          <a:schemeClr val="dk1"/>
                        </a:buClr>
                        <a:buSzPts val="1800"/>
                        <a:buFont typeface="Noto Sans Symbols"/>
                        <a:buNone/>
                      </a:pPr>
                      <a:r>
                        <a:t/>
                      </a:r>
                      <a:endParaRPr b="0" i="0" sz="1800" u="none" cap="none" strike="noStrike">
                        <a:solidFill>
                          <a:schemeClr val="dk1"/>
                        </a:solidFill>
                        <a:latin typeface="Calibri"/>
                        <a:ea typeface="Calibri"/>
                        <a:cs typeface="Calibri"/>
                        <a:sym typeface="Calibri"/>
                      </a:endParaRPr>
                    </a:p>
                    <a:p>
                      <a:pPr indent="-285750" lvl="0" marL="285750" marR="0" rtl="0" algn="just">
                        <a:spcBef>
                          <a:spcPts val="0"/>
                        </a:spcBef>
                        <a:spcAft>
                          <a:spcPts val="0"/>
                        </a:spcAft>
                        <a:buClr>
                          <a:schemeClr val="dk1"/>
                        </a:buClr>
                        <a:buSzPts val="1800"/>
                        <a:buFont typeface="Noto Sans Symbols"/>
                        <a:buChar char="▪"/>
                      </a:pPr>
                      <a:r>
                        <a:rPr b="0" i="0" lang="en-US" sz="1800" u="none" cap="none" strike="noStrike">
                          <a:solidFill>
                            <a:schemeClr val="dk1"/>
                          </a:solidFill>
                          <a:latin typeface="Calibri"/>
                          <a:ea typeface="Calibri"/>
                          <a:cs typeface="Calibri"/>
                          <a:sym typeface="Calibri"/>
                        </a:rPr>
                        <a:t> How much of a problem this becomes depends on the nature of the task, the characteristics of the people involved, and the ability of the group leadership to be aware of the potential problem and do something about it.</a:t>
                      </a:r>
                      <a:endParaRPr/>
                    </a:p>
                    <a:p>
                      <a:pPr indent="-171450" lvl="0" marL="285750" marR="0" rtl="0" algn="just">
                        <a:spcBef>
                          <a:spcPts val="0"/>
                        </a:spcBef>
                        <a:spcAft>
                          <a:spcPts val="0"/>
                        </a:spcAft>
                        <a:buClr>
                          <a:schemeClr val="dk1"/>
                        </a:buClr>
                        <a:buSzPts val="1800"/>
                        <a:buFont typeface="Noto Sans Symbols"/>
                        <a:buNone/>
                      </a:pPr>
                      <a:r>
                        <a:t/>
                      </a:r>
                      <a:endParaRPr b="0" i="0" sz="1800" u="none" cap="none" strike="noStrike">
                        <a:solidFill>
                          <a:schemeClr val="dk1"/>
                        </a:solidFill>
                        <a:latin typeface="Calibri"/>
                        <a:ea typeface="Calibri"/>
                        <a:cs typeface="Calibri"/>
                        <a:sym typeface="Calibri"/>
                      </a:endParaRPr>
                    </a:p>
                    <a:p>
                      <a:pPr indent="-285750" lvl="0" marL="285750" marR="0" rtl="0" algn="just">
                        <a:spcBef>
                          <a:spcPts val="0"/>
                        </a:spcBef>
                        <a:spcAft>
                          <a:spcPts val="0"/>
                        </a:spcAft>
                        <a:buClr>
                          <a:schemeClr val="dk1"/>
                        </a:buClr>
                        <a:buSzPts val="1800"/>
                        <a:buFont typeface="Noto Sans Symbols"/>
                        <a:buChar char="▪"/>
                      </a:pPr>
                      <a:r>
                        <a:rPr b="0" i="0" lang="en-US" sz="1800" u="none" cap="none" strike="noStrike">
                          <a:solidFill>
                            <a:schemeClr val="dk1"/>
                          </a:solidFill>
                          <a:latin typeface="Calibri"/>
                          <a:ea typeface="Calibri"/>
                          <a:cs typeface="Calibri"/>
                          <a:sym typeface="Calibri"/>
                        </a:rPr>
                        <a:t>The most effective size of a group, therefore, is determined by the group members’ ability to interact and influence one another effectively. </a:t>
                      </a:r>
                      <a:endParaRPr/>
                    </a:p>
                  </a:txBody>
                  <a:tcPr marT="45725" marB="45725" marR="91450" marL="91450"/>
                </a:tc>
              </a:tr>
            </a:tbl>
          </a:graphicData>
        </a:graphic>
      </p:graphicFrame>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39" name="Shape 439"/>
        <p:cNvGrpSpPr/>
        <p:nvPr/>
      </p:nvGrpSpPr>
      <p:grpSpPr>
        <a:xfrm>
          <a:off x="0" y="0"/>
          <a:ext cx="0" cy="0"/>
          <a:chOff x="0" y="0"/>
          <a:chExt cx="0" cy="0"/>
        </a:xfrm>
      </p:grpSpPr>
      <p:pic>
        <p:nvPicPr>
          <p:cNvPr id="440" name="Google Shape;440;p24"/>
          <p:cNvPicPr preferRelativeResize="0"/>
          <p:nvPr/>
        </p:nvPicPr>
        <p:blipFill rotWithShape="1">
          <a:blip r:embed="rId3">
            <a:alphaModFix/>
          </a:blip>
          <a:srcRect b="0" l="0" r="0" t="0"/>
          <a:stretch/>
        </p:blipFill>
        <p:spPr>
          <a:xfrm>
            <a:off x="651740" y="5508979"/>
            <a:ext cx="1222425" cy="1096206"/>
          </a:xfrm>
          <a:prstGeom prst="rect">
            <a:avLst/>
          </a:prstGeom>
          <a:noFill/>
          <a:ln>
            <a:noFill/>
          </a:ln>
        </p:spPr>
      </p:pic>
      <p:pic>
        <p:nvPicPr>
          <p:cNvPr id="441" name="Google Shape;441;p24"/>
          <p:cNvPicPr preferRelativeResize="0"/>
          <p:nvPr/>
        </p:nvPicPr>
        <p:blipFill rotWithShape="1">
          <a:blip r:embed="rId4">
            <a:alphaModFix/>
          </a:blip>
          <a:srcRect b="0" l="0" r="0" t="0"/>
          <a:stretch/>
        </p:blipFill>
        <p:spPr>
          <a:xfrm>
            <a:off x="2289771" y="5954663"/>
            <a:ext cx="9902229" cy="204838"/>
          </a:xfrm>
          <a:prstGeom prst="rect">
            <a:avLst/>
          </a:prstGeom>
          <a:noFill/>
          <a:ln>
            <a:noFill/>
          </a:ln>
        </p:spPr>
      </p:pic>
      <p:pic>
        <p:nvPicPr>
          <p:cNvPr id="442" name="Google Shape;442;p24"/>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443" name="Google Shape;443;p24"/>
          <p:cNvPicPr preferRelativeResize="0"/>
          <p:nvPr/>
        </p:nvPicPr>
        <p:blipFill rotWithShape="1">
          <a:blip r:embed="rId5">
            <a:alphaModFix/>
          </a:blip>
          <a:srcRect b="0" l="0" r="0" t="0"/>
          <a:stretch/>
        </p:blipFill>
        <p:spPr>
          <a:xfrm>
            <a:off x="12072675" y="2204822"/>
            <a:ext cx="238650" cy="2709534"/>
          </a:xfrm>
          <a:prstGeom prst="rect">
            <a:avLst/>
          </a:prstGeom>
          <a:noFill/>
          <a:ln>
            <a:noFill/>
          </a:ln>
        </p:spPr>
      </p:pic>
      <p:pic>
        <p:nvPicPr>
          <p:cNvPr id="444" name="Google Shape;444;p24"/>
          <p:cNvPicPr preferRelativeResize="0"/>
          <p:nvPr/>
        </p:nvPicPr>
        <p:blipFill rotWithShape="1">
          <a:blip r:embed="rId6">
            <a:alphaModFix/>
          </a:blip>
          <a:srcRect b="0" l="0" r="0" t="0"/>
          <a:stretch/>
        </p:blipFill>
        <p:spPr>
          <a:xfrm>
            <a:off x="-17323" y="0"/>
            <a:ext cx="9533101" cy="1610200"/>
          </a:xfrm>
          <a:prstGeom prst="rect">
            <a:avLst/>
          </a:prstGeom>
          <a:noFill/>
          <a:ln>
            <a:noFill/>
          </a:ln>
        </p:spPr>
      </p:pic>
      <p:sp>
        <p:nvSpPr>
          <p:cNvPr id="445" name="Google Shape;445;p24"/>
          <p:cNvSpPr txBox="1"/>
          <p:nvPr/>
        </p:nvSpPr>
        <p:spPr>
          <a:xfrm>
            <a:off x="1874165" y="1465242"/>
            <a:ext cx="10198510" cy="707886"/>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2000">
                <a:solidFill>
                  <a:srgbClr val="C1510A"/>
                </a:solidFill>
                <a:latin typeface="Helvetica Neue"/>
                <a:ea typeface="Helvetica Neue"/>
                <a:cs typeface="Helvetica Neue"/>
                <a:sym typeface="Helvetica Neue"/>
              </a:rPr>
              <a:t>Group Size</a:t>
            </a:r>
            <a:endParaRPr/>
          </a:p>
          <a:p>
            <a:pPr indent="0" lvl="0" marL="0" marR="0" rtl="0" algn="l">
              <a:spcBef>
                <a:spcPts val="0"/>
              </a:spcBef>
              <a:spcAft>
                <a:spcPts val="0"/>
              </a:spcAft>
              <a:buNone/>
            </a:pPr>
            <a:r>
              <a:t/>
            </a:r>
            <a:endParaRPr b="1" i="0" sz="2000">
              <a:solidFill>
                <a:srgbClr val="C1510A"/>
              </a:solidFill>
              <a:latin typeface="Helvetica Neue"/>
              <a:ea typeface="Helvetica Neue"/>
              <a:cs typeface="Helvetica Neue"/>
              <a:sym typeface="Helvetica Neue"/>
            </a:endParaRPr>
          </a:p>
        </p:txBody>
      </p:sp>
      <p:grpSp>
        <p:nvGrpSpPr>
          <p:cNvPr id="446" name="Google Shape;446;p24"/>
          <p:cNvGrpSpPr/>
          <p:nvPr/>
        </p:nvGrpSpPr>
        <p:grpSpPr>
          <a:xfrm>
            <a:off x="130614" y="576828"/>
            <a:ext cx="5272804" cy="536288"/>
            <a:chOff x="130614" y="576828"/>
            <a:chExt cx="5272804" cy="536288"/>
          </a:xfrm>
        </p:grpSpPr>
        <p:sp>
          <p:nvSpPr>
            <p:cNvPr id="447" name="Google Shape;447;p24"/>
            <p:cNvSpPr txBox="1"/>
            <p:nvPr/>
          </p:nvSpPr>
          <p:spPr>
            <a:xfrm>
              <a:off x="2449853" y="576828"/>
              <a:ext cx="2953565" cy="52322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800">
                  <a:solidFill>
                    <a:schemeClr val="lt1"/>
                  </a:solidFill>
                  <a:latin typeface="Times New Roman"/>
                  <a:ea typeface="Times New Roman"/>
                  <a:cs typeface="Times New Roman"/>
                  <a:sym typeface="Times New Roman"/>
                </a:rPr>
                <a:t> Groups and Teams</a:t>
              </a:r>
              <a:endParaRPr/>
            </a:p>
          </p:txBody>
        </p:sp>
        <p:sp>
          <p:nvSpPr>
            <p:cNvPr id="448" name="Google Shape;448;p24"/>
            <p:cNvSpPr/>
            <p:nvPr/>
          </p:nvSpPr>
          <p:spPr>
            <a:xfrm>
              <a:off x="130614" y="589896"/>
              <a:ext cx="2085827" cy="52322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800">
                  <a:solidFill>
                    <a:schemeClr val="lt1"/>
                  </a:solidFill>
                  <a:latin typeface="Times New Roman"/>
                  <a:ea typeface="Times New Roman"/>
                  <a:cs typeface="Times New Roman"/>
                  <a:sym typeface="Times New Roman"/>
                </a:rPr>
                <a:t>CHAPTER</a:t>
              </a:r>
              <a:r>
                <a:rPr lang="en-US" sz="2800">
                  <a:solidFill>
                    <a:schemeClr val="lt1"/>
                  </a:solidFill>
                  <a:latin typeface="Calibri"/>
                  <a:ea typeface="Calibri"/>
                  <a:cs typeface="Calibri"/>
                  <a:sym typeface="Calibri"/>
                </a:rPr>
                <a:t> 7</a:t>
              </a:r>
              <a:endParaRPr/>
            </a:p>
          </p:txBody>
        </p:sp>
      </p:grpSp>
      <p:grpSp>
        <p:nvGrpSpPr>
          <p:cNvPr id="449" name="Google Shape;449;p24"/>
          <p:cNvGrpSpPr/>
          <p:nvPr/>
        </p:nvGrpSpPr>
        <p:grpSpPr>
          <a:xfrm>
            <a:off x="1964649" y="1959222"/>
            <a:ext cx="9869376" cy="3781549"/>
            <a:chOff x="1964649" y="1959222"/>
            <a:chExt cx="9869376" cy="3781549"/>
          </a:xfrm>
        </p:grpSpPr>
        <p:pic>
          <p:nvPicPr>
            <p:cNvPr id="450" name="Google Shape;450;p24"/>
            <p:cNvPicPr preferRelativeResize="0"/>
            <p:nvPr/>
          </p:nvPicPr>
          <p:blipFill rotWithShape="1">
            <a:blip r:embed="rId7">
              <a:alphaModFix/>
            </a:blip>
            <a:srcRect b="0" l="0" r="0" t="0"/>
            <a:stretch/>
          </p:blipFill>
          <p:spPr>
            <a:xfrm>
              <a:off x="5925748" y="1959222"/>
              <a:ext cx="5908277" cy="3781549"/>
            </a:xfrm>
            <a:prstGeom prst="rect">
              <a:avLst/>
            </a:prstGeom>
            <a:noFill/>
            <a:ln>
              <a:noFill/>
            </a:ln>
          </p:spPr>
        </p:pic>
        <p:sp>
          <p:nvSpPr>
            <p:cNvPr id="451" name="Google Shape;451;p24"/>
            <p:cNvSpPr txBox="1"/>
            <p:nvPr/>
          </p:nvSpPr>
          <p:spPr>
            <a:xfrm>
              <a:off x="1964649" y="2418836"/>
              <a:ext cx="3786794" cy="2862322"/>
            </a:xfrm>
            <a:prstGeom prst="rect">
              <a:avLst/>
            </a:prstGeom>
            <a:solidFill>
              <a:srgbClr val="FF9518"/>
            </a:solidFill>
            <a:ln>
              <a:noFill/>
            </a:ln>
          </p:spPr>
          <p:txBody>
            <a:bodyPr anchorCtr="0" anchor="t" bIns="45700" lIns="91425" spcFirstLastPara="1" rIns="91425" wrap="square" tIns="45700">
              <a:spAutoFit/>
            </a:bodyPr>
            <a:lstStyle/>
            <a:p>
              <a:pPr indent="0" lvl="0" marL="0" marR="0" rtl="0" algn="just">
                <a:spcBef>
                  <a:spcPts val="0"/>
                </a:spcBef>
                <a:spcAft>
                  <a:spcPts val="0"/>
                </a:spcAft>
                <a:buNone/>
              </a:pPr>
              <a:r>
                <a:rPr b="1" i="1" lang="en-US" sz="1800">
                  <a:solidFill>
                    <a:schemeClr val="dk1"/>
                  </a:solidFill>
                  <a:latin typeface="Calibri"/>
                  <a:ea typeface="Calibri"/>
                  <a:cs typeface="Calibri"/>
                  <a:sym typeface="Calibri"/>
                </a:rPr>
                <a:t>Social loafing </a:t>
              </a:r>
              <a:r>
                <a:rPr i="1" lang="en-US" sz="1800">
                  <a:solidFill>
                    <a:schemeClr val="dk1"/>
                  </a:solidFill>
                  <a:latin typeface="Calibri"/>
                  <a:ea typeface="Calibri"/>
                  <a:cs typeface="Calibri"/>
                  <a:sym typeface="Calibri"/>
                </a:rPr>
                <a:t>occurs when one or more members of a group put forth less effort than others and let other members of the group pick up the slack. This man, for example, is distracted and not paying attention to what his team members are doing. But he may end up getting just as much credit as they do when their project is completed.</a:t>
              </a:r>
              <a:endParaRPr/>
            </a:p>
          </p:txBody>
        </p:sp>
      </p:grpSp>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56" name="Shape 456"/>
        <p:cNvGrpSpPr/>
        <p:nvPr/>
      </p:nvGrpSpPr>
      <p:grpSpPr>
        <a:xfrm>
          <a:off x="0" y="0"/>
          <a:ext cx="0" cy="0"/>
          <a:chOff x="0" y="0"/>
          <a:chExt cx="0" cy="0"/>
        </a:xfrm>
      </p:grpSpPr>
      <p:pic>
        <p:nvPicPr>
          <p:cNvPr id="457" name="Google Shape;457;p25"/>
          <p:cNvPicPr preferRelativeResize="0"/>
          <p:nvPr/>
        </p:nvPicPr>
        <p:blipFill rotWithShape="1">
          <a:blip r:embed="rId3">
            <a:alphaModFix/>
          </a:blip>
          <a:srcRect b="0" l="0" r="0" t="0"/>
          <a:stretch/>
        </p:blipFill>
        <p:spPr>
          <a:xfrm>
            <a:off x="651740" y="5508979"/>
            <a:ext cx="1222425" cy="1096206"/>
          </a:xfrm>
          <a:prstGeom prst="rect">
            <a:avLst/>
          </a:prstGeom>
          <a:noFill/>
          <a:ln>
            <a:noFill/>
          </a:ln>
        </p:spPr>
      </p:pic>
      <p:pic>
        <p:nvPicPr>
          <p:cNvPr id="458" name="Google Shape;458;p25"/>
          <p:cNvPicPr preferRelativeResize="0"/>
          <p:nvPr/>
        </p:nvPicPr>
        <p:blipFill rotWithShape="1">
          <a:blip r:embed="rId4">
            <a:alphaModFix/>
          </a:blip>
          <a:srcRect b="0" l="0" r="0" t="0"/>
          <a:stretch/>
        </p:blipFill>
        <p:spPr>
          <a:xfrm>
            <a:off x="2289771" y="5954663"/>
            <a:ext cx="9902229" cy="204838"/>
          </a:xfrm>
          <a:prstGeom prst="rect">
            <a:avLst/>
          </a:prstGeom>
          <a:noFill/>
          <a:ln>
            <a:noFill/>
          </a:ln>
        </p:spPr>
      </p:pic>
      <p:pic>
        <p:nvPicPr>
          <p:cNvPr id="459" name="Google Shape;459;p25"/>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460" name="Google Shape;460;p25"/>
          <p:cNvPicPr preferRelativeResize="0"/>
          <p:nvPr/>
        </p:nvPicPr>
        <p:blipFill rotWithShape="1">
          <a:blip r:embed="rId5">
            <a:alphaModFix/>
          </a:blip>
          <a:srcRect b="0" l="0" r="0" t="0"/>
          <a:stretch/>
        </p:blipFill>
        <p:spPr>
          <a:xfrm>
            <a:off x="12072675" y="2204822"/>
            <a:ext cx="238650" cy="2709534"/>
          </a:xfrm>
          <a:prstGeom prst="rect">
            <a:avLst/>
          </a:prstGeom>
          <a:noFill/>
          <a:ln>
            <a:noFill/>
          </a:ln>
        </p:spPr>
      </p:pic>
      <p:pic>
        <p:nvPicPr>
          <p:cNvPr id="461" name="Google Shape;461;p25"/>
          <p:cNvPicPr preferRelativeResize="0"/>
          <p:nvPr/>
        </p:nvPicPr>
        <p:blipFill rotWithShape="1">
          <a:blip r:embed="rId6">
            <a:alphaModFix/>
          </a:blip>
          <a:srcRect b="0" l="0" r="0" t="0"/>
          <a:stretch/>
        </p:blipFill>
        <p:spPr>
          <a:xfrm>
            <a:off x="-17323" y="0"/>
            <a:ext cx="9533101" cy="1610200"/>
          </a:xfrm>
          <a:prstGeom prst="rect">
            <a:avLst/>
          </a:prstGeom>
          <a:noFill/>
          <a:ln>
            <a:noFill/>
          </a:ln>
        </p:spPr>
      </p:pic>
      <p:sp>
        <p:nvSpPr>
          <p:cNvPr id="462" name="Google Shape;462;p25"/>
          <p:cNvSpPr txBox="1"/>
          <p:nvPr/>
        </p:nvSpPr>
        <p:spPr>
          <a:xfrm>
            <a:off x="1874165" y="1411062"/>
            <a:ext cx="10198510" cy="40011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2000">
                <a:solidFill>
                  <a:srgbClr val="C1510A"/>
                </a:solidFill>
                <a:latin typeface="Helvetica Neue"/>
                <a:ea typeface="Helvetica Neue"/>
                <a:cs typeface="Helvetica Neue"/>
                <a:sym typeface="Helvetica Neue"/>
              </a:rPr>
              <a:t>Group Norms</a:t>
            </a:r>
            <a:endParaRPr b="1" i="0" sz="2000">
              <a:solidFill>
                <a:srgbClr val="C1510A"/>
              </a:solidFill>
              <a:latin typeface="Helvetica Neue"/>
              <a:ea typeface="Helvetica Neue"/>
              <a:cs typeface="Helvetica Neue"/>
              <a:sym typeface="Helvetica Neue"/>
            </a:endParaRPr>
          </a:p>
        </p:txBody>
      </p:sp>
      <p:grpSp>
        <p:nvGrpSpPr>
          <p:cNvPr id="463" name="Google Shape;463;p25"/>
          <p:cNvGrpSpPr/>
          <p:nvPr/>
        </p:nvGrpSpPr>
        <p:grpSpPr>
          <a:xfrm>
            <a:off x="130614" y="576828"/>
            <a:ext cx="5272804" cy="536288"/>
            <a:chOff x="130614" y="576828"/>
            <a:chExt cx="5272804" cy="536288"/>
          </a:xfrm>
        </p:grpSpPr>
        <p:sp>
          <p:nvSpPr>
            <p:cNvPr id="464" name="Google Shape;464;p25"/>
            <p:cNvSpPr txBox="1"/>
            <p:nvPr/>
          </p:nvSpPr>
          <p:spPr>
            <a:xfrm>
              <a:off x="2449853" y="576828"/>
              <a:ext cx="2953565" cy="52322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800">
                  <a:solidFill>
                    <a:schemeClr val="lt1"/>
                  </a:solidFill>
                  <a:latin typeface="Times New Roman"/>
                  <a:ea typeface="Times New Roman"/>
                  <a:cs typeface="Times New Roman"/>
                  <a:sym typeface="Times New Roman"/>
                </a:rPr>
                <a:t> Groups and Teams</a:t>
              </a:r>
              <a:endParaRPr/>
            </a:p>
          </p:txBody>
        </p:sp>
        <p:sp>
          <p:nvSpPr>
            <p:cNvPr id="465" name="Google Shape;465;p25"/>
            <p:cNvSpPr/>
            <p:nvPr/>
          </p:nvSpPr>
          <p:spPr>
            <a:xfrm>
              <a:off x="130614" y="589896"/>
              <a:ext cx="2085827" cy="52322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800">
                  <a:solidFill>
                    <a:schemeClr val="lt1"/>
                  </a:solidFill>
                  <a:latin typeface="Times New Roman"/>
                  <a:ea typeface="Times New Roman"/>
                  <a:cs typeface="Times New Roman"/>
                  <a:sym typeface="Times New Roman"/>
                </a:rPr>
                <a:t>CHAPTER</a:t>
              </a:r>
              <a:r>
                <a:rPr lang="en-US" sz="2800">
                  <a:solidFill>
                    <a:schemeClr val="lt1"/>
                  </a:solidFill>
                  <a:latin typeface="Calibri"/>
                  <a:ea typeface="Calibri"/>
                  <a:cs typeface="Calibri"/>
                  <a:sym typeface="Calibri"/>
                </a:rPr>
                <a:t> 7</a:t>
              </a:r>
              <a:endParaRPr/>
            </a:p>
          </p:txBody>
        </p:sp>
      </p:grpSp>
      <p:graphicFrame>
        <p:nvGraphicFramePr>
          <p:cNvPr id="466" name="Google Shape;466;p25"/>
          <p:cNvGraphicFramePr/>
          <p:nvPr/>
        </p:nvGraphicFramePr>
        <p:xfrm>
          <a:off x="1728922" y="1874282"/>
          <a:ext cx="3000000" cy="3000000"/>
        </p:xfrm>
        <a:graphic>
          <a:graphicData uri="http://schemas.openxmlformats.org/drawingml/2006/table">
            <a:tbl>
              <a:tblPr bandRow="1" firstRow="1">
                <a:noFill/>
                <a:tableStyleId>{F4C991AD-7138-4150-99D2-A69FC394543A}</a:tableStyleId>
              </a:tblPr>
              <a:tblGrid>
                <a:gridCol w="1319075"/>
                <a:gridCol w="8786025"/>
              </a:tblGrid>
              <a:tr h="4360575">
                <a:tc>
                  <a:txBody>
                    <a:bodyPr/>
                    <a:lstStyle/>
                    <a:p>
                      <a:pPr indent="0" lvl="0" marL="0" marR="0" rtl="0" algn="just">
                        <a:lnSpc>
                          <a:spcPct val="100000"/>
                        </a:lnSpc>
                        <a:spcBef>
                          <a:spcPts val="0"/>
                        </a:spcBef>
                        <a:spcAft>
                          <a:spcPts val="0"/>
                        </a:spcAft>
                        <a:buClr>
                          <a:schemeClr val="dk1"/>
                        </a:buClr>
                        <a:buSzPts val="1800"/>
                        <a:buFont typeface="Calibri"/>
                        <a:buNone/>
                      </a:pPr>
                      <a:r>
                        <a:rPr b="1" lang="en-US" sz="1800" u="none" cap="none" strike="noStrike">
                          <a:solidFill>
                            <a:schemeClr val="dk1"/>
                          </a:solidFill>
                        </a:rPr>
                        <a:t>Group Size</a:t>
                      </a:r>
                      <a:endParaRPr/>
                    </a:p>
                  </a:txBody>
                  <a:tcPr marT="45725" marB="45725" marR="91450" marL="91450"/>
                </a:tc>
                <a:tc>
                  <a:txBody>
                    <a:bodyPr/>
                    <a:lstStyle/>
                    <a:p>
                      <a:pPr indent="-285750" lvl="0" marL="285750" marR="0" rtl="0" algn="just">
                        <a:spcBef>
                          <a:spcPts val="0"/>
                        </a:spcBef>
                        <a:spcAft>
                          <a:spcPts val="0"/>
                        </a:spcAft>
                        <a:buClr>
                          <a:schemeClr val="dk1"/>
                        </a:buClr>
                        <a:buSzPts val="1800"/>
                        <a:buFont typeface="Noto Sans Symbols"/>
                        <a:buChar char="▪"/>
                      </a:pPr>
                      <a:r>
                        <a:rPr b="1" i="0" lang="en-US" sz="1800" u="sng" cap="none" strike="noStrike">
                          <a:solidFill>
                            <a:schemeClr val="dk1"/>
                          </a:solidFill>
                          <a:latin typeface="Calibri"/>
                          <a:ea typeface="Calibri"/>
                          <a:cs typeface="Calibri"/>
                          <a:sym typeface="Calibri"/>
                        </a:rPr>
                        <a:t>A norm </a:t>
                      </a:r>
                      <a:r>
                        <a:rPr b="0" i="0" lang="en-US" sz="1800" u="none" cap="none" strike="noStrike">
                          <a:solidFill>
                            <a:schemeClr val="dk1"/>
                          </a:solidFill>
                          <a:latin typeface="Calibri"/>
                          <a:ea typeface="Calibri"/>
                          <a:cs typeface="Calibri"/>
                          <a:sym typeface="Calibri"/>
                        </a:rPr>
                        <a:t>is a standard against which the appropriateness of a behavior is judged</a:t>
                      </a:r>
                      <a:r>
                        <a:rPr b="1" i="0" lang="en-US" sz="1800" u="sng" cap="none" strike="noStrike">
                          <a:solidFill>
                            <a:schemeClr val="dk1"/>
                          </a:solidFill>
                          <a:latin typeface="Calibri"/>
                          <a:ea typeface="Calibri"/>
                          <a:cs typeface="Calibri"/>
                          <a:sym typeface="Calibri"/>
                        </a:rPr>
                        <a:t>.</a:t>
                      </a:r>
                      <a:endParaRPr/>
                    </a:p>
                    <a:p>
                      <a:pPr indent="-171450" lvl="0" marL="285750" marR="0" rtl="0" algn="just">
                        <a:spcBef>
                          <a:spcPts val="0"/>
                        </a:spcBef>
                        <a:spcAft>
                          <a:spcPts val="0"/>
                        </a:spcAft>
                        <a:buClr>
                          <a:schemeClr val="dk1"/>
                        </a:buClr>
                        <a:buSzPts val="1800"/>
                        <a:buFont typeface="Noto Sans Symbols"/>
                        <a:buNone/>
                      </a:pPr>
                      <a:r>
                        <a:t/>
                      </a:r>
                      <a:endParaRPr b="0" i="0" sz="1800" u="none" cap="none" strike="noStrike">
                        <a:solidFill>
                          <a:schemeClr val="dk1"/>
                        </a:solidFill>
                        <a:latin typeface="Calibri"/>
                        <a:ea typeface="Calibri"/>
                        <a:cs typeface="Calibri"/>
                        <a:sym typeface="Calibri"/>
                      </a:endParaRPr>
                    </a:p>
                    <a:p>
                      <a:pPr indent="-285750" lvl="0" marL="285750" marR="0" rtl="0" algn="just">
                        <a:spcBef>
                          <a:spcPts val="0"/>
                        </a:spcBef>
                        <a:spcAft>
                          <a:spcPts val="0"/>
                        </a:spcAft>
                        <a:buClr>
                          <a:schemeClr val="dk1"/>
                        </a:buClr>
                        <a:buSzPts val="1800"/>
                        <a:buFont typeface="Noto Sans Symbols"/>
                        <a:buChar char="▪"/>
                      </a:pPr>
                      <a:r>
                        <a:rPr b="0" i="0" lang="en-US" sz="1800" u="none" cap="none" strike="noStrike">
                          <a:solidFill>
                            <a:schemeClr val="dk1"/>
                          </a:solidFill>
                          <a:latin typeface="Calibri"/>
                          <a:ea typeface="Calibri"/>
                          <a:cs typeface="Calibri"/>
                          <a:sym typeface="Calibri"/>
                        </a:rPr>
                        <a:t> Thus, norms determine the behavior expected in a certain situation. </a:t>
                      </a:r>
                      <a:endParaRPr/>
                    </a:p>
                    <a:p>
                      <a:pPr indent="-171450" lvl="0" marL="285750" marR="0" rtl="0" algn="just">
                        <a:spcBef>
                          <a:spcPts val="0"/>
                        </a:spcBef>
                        <a:spcAft>
                          <a:spcPts val="0"/>
                        </a:spcAft>
                        <a:buClr>
                          <a:schemeClr val="dk1"/>
                        </a:buClr>
                        <a:buSzPts val="1800"/>
                        <a:buFont typeface="Noto Sans Symbols"/>
                        <a:buNone/>
                      </a:pPr>
                      <a:r>
                        <a:t/>
                      </a:r>
                      <a:endParaRPr b="0" i="0" sz="1800" u="none" cap="none" strike="noStrike">
                        <a:solidFill>
                          <a:schemeClr val="dk1"/>
                        </a:solidFill>
                        <a:latin typeface="Calibri"/>
                        <a:ea typeface="Calibri"/>
                        <a:cs typeface="Calibri"/>
                        <a:sym typeface="Calibri"/>
                      </a:endParaRPr>
                    </a:p>
                    <a:p>
                      <a:pPr indent="-285750" lvl="0" marL="285750" marR="0" rtl="0" algn="just">
                        <a:spcBef>
                          <a:spcPts val="0"/>
                        </a:spcBef>
                        <a:spcAft>
                          <a:spcPts val="0"/>
                        </a:spcAft>
                        <a:buClr>
                          <a:schemeClr val="dk1"/>
                        </a:buClr>
                        <a:buSzPts val="1800"/>
                        <a:buFont typeface="Noto Sans Symbols"/>
                        <a:buChar char="▪"/>
                      </a:pPr>
                      <a:r>
                        <a:rPr b="0" i="0" lang="en-US" sz="1800" u="none" cap="none" strike="noStrike">
                          <a:solidFill>
                            <a:schemeClr val="dk1"/>
                          </a:solidFill>
                          <a:latin typeface="Calibri"/>
                          <a:ea typeface="Calibri"/>
                          <a:cs typeface="Calibri"/>
                          <a:sym typeface="Calibri"/>
                        </a:rPr>
                        <a:t>Group norms usually are established during the second stage of group development (communication and decision making) and are carried forward into the maturity stage.</a:t>
                      </a:r>
                      <a:endParaRPr/>
                    </a:p>
                    <a:p>
                      <a:pPr indent="-171450" lvl="0" marL="285750" marR="0" rtl="0" algn="just">
                        <a:spcBef>
                          <a:spcPts val="0"/>
                        </a:spcBef>
                        <a:spcAft>
                          <a:spcPts val="0"/>
                        </a:spcAft>
                        <a:buClr>
                          <a:schemeClr val="dk1"/>
                        </a:buClr>
                        <a:buSzPts val="1800"/>
                        <a:buFont typeface="Noto Sans Symbols"/>
                        <a:buNone/>
                      </a:pPr>
                      <a:r>
                        <a:t/>
                      </a:r>
                      <a:endParaRPr b="0" i="0" sz="1800" u="none" cap="none" strike="noStrike">
                        <a:solidFill>
                          <a:schemeClr val="dk1"/>
                        </a:solidFill>
                        <a:latin typeface="Calibri"/>
                        <a:ea typeface="Calibri"/>
                        <a:cs typeface="Calibri"/>
                        <a:sym typeface="Calibri"/>
                      </a:endParaRPr>
                    </a:p>
                    <a:p>
                      <a:pPr indent="-285750" lvl="0" marL="285750" marR="0" rtl="0" algn="just">
                        <a:spcBef>
                          <a:spcPts val="0"/>
                        </a:spcBef>
                        <a:spcAft>
                          <a:spcPts val="0"/>
                        </a:spcAft>
                        <a:buClr>
                          <a:schemeClr val="dk1"/>
                        </a:buClr>
                        <a:buSzPts val="1800"/>
                        <a:buFont typeface="Noto Sans Symbols"/>
                        <a:buChar char="▪"/>
                      </a:pPr>
                      <a:r>
                        <a:rPr b="0" i="0" lang="en-US" sz="1800" u="none" cap="none" strike="noStrike">
                          <a:solidFill>
                            <a:schemeClr val="dk1"/>
                          </a:solidFill>
                          <a:latin typeface="Calibri"/>
                          <a:ea typeface="Calibri"/>
                          <a:cs typeface="Calibri"/>
                          <a:sym typeface="Calibri"/>
                        </a:rPr>
                        <a:t> By providing a basis for predicting others’ behaviors, norms enable people to behave in a manner consistent with and acceptable to the group. Without norms, the activities in a group would be chaotic.</a:t>
                      </a:r>
                      <a:endParaRPr/>
                    </a:p>
                    <a:p>
                      <a:pPr indent="-171450" lvl="0" marL="285750" marR="0" rtl="0" algn="just">
                        <a:spcBef>
                          <a:spcPts val="0"/>
                        </a:spcBef>
                        <a:spcAft>
                          <a:spcPts val="0"/>
                        </a:spcAft>
                        <a:buClr>
                          <a:schemeClr val="dk1"/>
                        </a:buClr>
                        <a:buSzPts val="1800"/>
                        <a:buFont typeface="Noto Sans Symbols"/>
                        <a:buNone/>
                      </a:pPr>
                      <a:r>
                        <a:t/>
                      </a:r>
                      <a:endParaRPr b="0" i="0" sz="1800" u="none" cap="none" strike="noStrike">
                        <a:solidFill>
                          <a:schemeClr val="dk1"/>
                        </a:solidFill>
                        <a:latin typeface="Calibri"/>
                        <a:ea typeface="Calibri"/>
                        <a:cs typeface="Calibri"/>
                        <a:sym typeface="Calibri"/>
                      </a:endParaRPr>
                    </a:p>
                    <a:p>
                      <a:pPr indent="-285750" lvl="0" marL="285750" marR="0" rtl="0" algn="just">
                        <a:spcBef>
                          <a:spcPts val="0"/>
                        </a:spcBef>
                        <a:spcAft>
                          <a:spcPts val="0"/>
                        </a:spcAft>
                        <a:buClr>
                          <a:schemeClr val="dk1"/>
                        </a:buClr>
                        <a:buSzPts val="1800"/>
                        <a:buFont typeface="Noto Sans Symbols"/>
                        <a:buChar char="▪"/>
                      </a:pPr>
                      <a:r>
                        <a:rPr b="0" i="0" lang="en-US" sz="1800" u="none" cap="none" strike="noStrike">
                          <a:solidFill>
                            <a:schemeClr val="dk1"/>
                          </a:solidFill>
                          <a:latin typeface="Calibri"/>
                          <a:ea typeface="Calibri"/>
                          <a:cs typeface="Calibri"/>
                          <a:sym typeface="Calibri"/>
                        </a:rPr>
                        <a:t>Norms result from the combination of members’ personality characteristics, the situation, the task, and the historical traditions of the group.</a:t>
                      </a:r>
                      <a:endParaRPr/>
                    </a:p>
                  </a:txBody>
                  <a:tcPr marT="45725" marB="45725" marR="91450" marL="91450"/>
                </a:tc>
              </a:tr>
            </a:tbl>
          </a:graphicData>
        </a:graphic>
      </p:graphicFrame>
    </p:spTree>
  </p:cSld>
  <p:clrMapOvr>
    <a:masterClrMapping/>
  </p:clrMapOvr>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71" name="Shape 471"/>
        <p:cNvGrpSpPr/>
        <p:nvPr/>
      </p:nvGrpSpPr>
      <p:grpSpPr>
        <a:xfrm>
          <a:off x="0" y="0"/>
          <a:ext cx="0" cy="0"/>
          <a:chOff x="0" y="0"/>
          <a:chExt cx="0" cy="0"/>
        </a:xfrm>
      </p:grpSpPr>
      <p:pic>
        <p:nvPicPr>
          <p:cNvPr id="472" name="Google Shape;472;p26"/>
          <p:cNvPicPr preferRelativeResize="0"/>
          <p:nvPr/>
        </p:nvPicPr>
        <p:blipFill rotWithShape="1">
          <a:blip r:embed="rId3">
            <a:alphaModFix/>
          </a:blip>
          <a:srcRect b="0" l="0" r="0" t="0"/>
          <a:stretch/>
        </p:blipFill>
        <p:spPr>
          <a:xfrm>
            <a:off x="651740" y="5508979"/>
            <a:ext cx="1222425" cy="1096206"/>
          </a:xfrm>
          <a:prstGeom prst="rect">
            <a:avLst/>
          </a:prstGeom>
          <a:noFill/>
          <a:ln>
            <a:noFill/>
          </a:ln>
        </p:spPr>
      </p:pic>
      <p:pic>
        <p:nvPicPr>
          <p:cNvPr id="473" name="Google Shape;473;p26"/>
          <p:cNvPicPr preferRelativeResize="0"/>
          <p:nvPr/>
        </p:nvPicPr>
        <p:blipFill rotWithShape="1">
          <a:blip r:embed="rId4">
            <a:alphaModFix/>
          </a:blip>
          <a:srcRect b="0" l="0" r="0" t="0"/>
          <a:stretch/>
        </p:blipFill>
        <p:spPr>
          <a:xfrm>
            <a:off x="2289771" y="5954663"/>
            <a:ext cx="9902229" cy="204838"/>
          </a:xfrm>
          <a:prstGeom prst="rect">
            <a:avLst/>
          </a:prstGeom>
          <a:noFill/>
          <a:ln>
            <a:noFill/>
          </a:ln>
        </p:spPr>
      </p:pic>
      <p:pic>
        <p:nvPicPr>
          <p:cNvPr id="474" name="Google Shape;474;p26"/>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475" name="Google Shape;475;p26"/>
          <p:cNvPicPr preferRelativeResize="0"/>
          <p:nvPr/>
        </p:nvPicPr>
        <p:blipFill rotWithShape="1">
          <a:blip r:embed="rId5">
            <a:alphaModFix/>
          </a:blip>
          <a:srcRect b="0" l="0" r="0" t="0"/>
          <a:stretch/>
        </p:blipFill>
        <p:spPr>
          <a:xfrm>
            <a:off x="12072675" y="2204822"/>
            <a:ext cx="238650" cy="2709534"/>
          </a:xfrm>
          <a:prstGeom prst="rect">
            <a:avLst/>
          </a:prstGeom>
          <a:noFill/>
          <a:ln>
            <a:noFill/>
          </a:ln>
        </p:spPr>
      </p:pic>
      <p:pic>
        <p:nvPicPr>
          <p:cNvPr id="476" name="Google Shape;476;p26"/>
          <p:cNvPicPr preferRelativeResize="0"/>
          <p:nvPr/>
        </p:nvPicPr>
        <p:blipFill rotWithShape="1">
          <a:blip r:embed="rId6">
            <a:alphaModFix/>
          </a:blip>
          <a:srcRect b="0" l="0" r="0" t="0"/>
          <a:stretch/>
        </p:blipFill>
        <p:spPr>
          <a:xfrm>
            <a:off x="-17323" y="0"/>
            <a:ext cx="9533101" cy="1610200"/>
          </a:xfrm>
          <a:prstGeom prst="rect">
            <a:avLst/>
          </a:prstGeom>
          <a:noFill/>
          <a:ln>
            <a:noFill/>
          </a:ln>
        </p:spPr>
      </p:pic>
      <p:sp>
        <p:nvSpPr>
          <p:cNvPr id="477" name="Google Shape;477;p26"/>
          <p:cNvSpPr txBox="1"/>
          <p:nvPr/>
        </p:nvSpPr>
        <p:spPr>
          <a:xfrm>
            <a:off x="1874165" y="1411062"/>
            <a:ext cx="10198510" cy="40011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2000">
                <a:solidFill>
                  <a:srgbClr val="C1510A"/>
                </a:solidFill>
                <a:latin typeface="Helvetica Neue"/>
                <a:ea typeface="Helvetica Neue"/>
                <a:cs typeface="Helvetica Neue"/>
                <a:sym typeface="Helvetica Neue"/>
              </a:rPr>
              <a:t>Group Cohesiveness</a:t>
            </a:r>
            <a:endParaRPr/>
          </a:p>
        </p:txBody>
      </p:sp>
      <p:grpSp>
        <p:nvGrpSpPr>
          <p:cNvPr id="478" name="Google Shape;478;p26"/>
          <p:cNvGrpSpPr/>
          <p:nvPr/>
        </p:nvGrpSpPr>
        <p:grpSpPr>
          <a:xfrm>
            <a:off x="130614" y="576828"/>
            <a:ext cx="5272804" cy="536288"/>
            <a:chOff x="130614" y="576828"/>
            <a:chExt cx="5272804" cy="536288"/>
          </a:xfrm>
        </p:grpSpPr>
        <p:sp>
          <p:nvSpPr>
            <p:cNvPr id="479" name="Google Shape;479;p26"/>
            <p:cNvSpPr txBox="1"/>
            <p:nvPr/>
          </p:nvSpPr>
          <p:spPr>
            <a:xfrm>
              <a:off x="2449853" y="576828"/>
              <a:ext cx="2953565" cy="52322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800">
                  <a:solidFill>
                    <a:schemeClr val="lt1"/>
                  </a:solidFill>
                  <a:latin typeface="Times New Roman"/>
                  <a:ea typeface="Times New Roman"/>
                  <a:cs typeface="Times New Roman"/>
                  <a:sym typeface="Times New Roman"/>
                </a:rPr>
                <a:t> Groups and Teams</a:t>
              </a:r>
              <a:endParaRPr/>
            </a:p>
          </p:txBody>
        </p:sp>
        <p:sp>
          <p:nvSpPr>
            <p:cNvPr id="480" name="Google Shape;480;p26"/>
            <p:cNvSpPr/>
            <p:nvPr/>
          </p:nvSpPr>
          <p:spPr>
            <a:xfrm>
              <a:off x="130614" y="589896"/>
              <a:ext cx="2085827" cy="52322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800">
                  <a:solidFill>
                    <a:schemeClr val="lt1"/>
                  </a:solidFill>
                  <a:latin typeface="Times New Roman"/>
                  <a:ea typeface="Times New Roman"/>
                  <a:cs typeface="Times New Roman"/>
                  <a:sym typeface="Times New Roman"/>
                </a:rPr>
                <a:t>CHAPTER</a:t>
              </a:r>
              <a:r>
                <a:rPr lang="en-US" sz="2800">
                  <a:solidFill>
                    <a:schemeClr val="lt1"/>
                  </a:solidFill>
                  <a:latin typeface="Calibri"/>
                  <a:ea typeface="Calibri"/>
                  <a:cs typeface="Calibri"/>
                  <a:sym typeface="Calibri"/>
                </a:rPr>
                <a:t> 7</a:t>
              </a:r>
              <a:endParaRPr/>
            </a:p>
          </p:txBody>
        </p:sp>
      </p:grpSp>
      <p:graphicFrame>
        <p:nvGraphicFramePr>
          <p:cNvPr id="481" name="Google Shape;481;p26"/>
          <p:cNvGraphicFramePr/>
          <p:nvPr/>
        </p:nvGraphicFramePr>
        <p:xfrm>
          <a:off x="1759769" y="1741548"/>
          <a:ext cx="3000000" cy="3000000"/>
        </p:xfrm>
        <a:graphic>
          <a:graphicData uri="http://schemas.openxmlformats.org/drawingml/2006/table">
            <a:tbl>
              <a:tblPr bandRow="1" firstRow="1">
                <a:noFill/>
                <a:tableStyleId>{F4C991AD-7138-4150-99D2-A69FC394543A}</a:tableStyleId>
              </a:tblPr>
              <a:tblGrid>
                <a:gridCol w="1579775"/>
                <a:gridCol w="8525325"/>
              </a:tblGrid>
              <a:tr h="4360575">
                <a:tc>
                  <a:txBody>
                    <a:bodyPr/>
                    <a:lstStyle/>
                    <a:p>
                      <a:pPr indent="0" lvl="0" marL="0" marR="0" rtl="0" algn="just">
                        <a:lnSpc>
                          <a:spcPct val="100000"/>
                        </a:lnSpc>
                        <a:spcBef>
                          <a:spcPts val="0"/>
                        </a:spcBef>
                        <a:spcAft>
                          <a:spcPts val="0"/>
                        </a:spcAft>
                        <a:buClr>
                          <a:schemeClr val="dk1"/>
                        </a:buClr>
                        <a:buSzPts val="1800"/>
                        <a:buFont typeface="Calibri"/>
                        <a:buNone/>
                      </a:pPr>
                      <a:r>
                        <a:rPr b="1" lang="en-US" sz="1800" u="none" cap="none" strike="noStrike">
                          <a:solidFill>
                            <a:schemeClr val="dk1"/>
                          </a:solidFill>
                        </a:rPr>
                        <a:t>Group cohesiveness </a:t>
                      </a:r>
                      <a:endParaRPr/>
                    </a:p>
                  </a:txBody>
                  <a:tcPr marT="45725" marB="45725" marR="91450" marL="91450"/>
                </a:tc>
                <a:tc>
                  <a:txBody>
                    <a:bodyPr/>
                    <a:lstStyle/>
                    <a:p>
                      <a:pPr indent="-285750" lvl="0" marL="285750" marR="0" rtl="0" algn="just">
                        <a:spcBef>
                          <a:spcPts val="0"/>
                        </a:spcBef>
                        <a:spcAft>
                          <a:spcPts val="0"/>
                        </a:spcAft>
                        <a:buClr>
                          <a:schemeClr val="dk1"/>
                        </a:buClr>
                        <a:buSzPts val="1800"/>
                        <a:buFont typeface="Noto Sans Symbols"/>
                        <a:buChar char="▪"/>
                      </a:pPr>
                      <a:r>
                        <a:rPr b="1" i="0" lang="en-US" sz="1800" u="sng" cap="none" strike="noStrike">
                          <a:solidFill>
                            <a:schemeClr val="dk1"/>
                          </a:solidFill>
                          <a:latin typeface="Calibri"/>
                          <a:ea typeface="Calibri"/>
                          <a:cs typeface="Calibri"/>
                          <a:sym typeface="Calibri"/>
                        </a:rPr>
                        <a:t> Group cohesiveness </a:t>
                      </a:r>
                      <a:r>
                        <a:rPr b="0" i="0" lang="en-US" sz="1800" u="none" cap="none" strike="noStrike">
                          <a:solidFill>
                            <a:schemeClr val="dk1"/>
                          </a:solidFill>
                          <a:latin typeface="Calibri"/>
                          <a:ea typeface="Calibri"/>
                          <a:cs typeface="Calibri"/>
                          <a:sym typeface="Calibri"/>
                        </a:rPr>
                        <a:t>is the extent to which a group is committed to remaining together; it results from forces acting on the members to remain in the group.</a:t>
                      </a:r>
                      <a:endParaRPr/>
                    </a:p>
                    <a:p>
                      <a:pPr indent="-171450" lvl="0" marL="285750" marR="0" rtl="0" algn="just">
                        <a:spcBef>
                          <a:spcPts val="0"/>
                        </a:spcBef>
                        <a:spcAft>
                          <a:spcPts val="0"/>
                        </a:spcAft>
                        <a:buClr>
                          <a:schemeClr val="dk1"/>
                        </a:buClr>
                        <a:buSzPts val="1800"/>
                        <a:buFont typeface="Noto Sans Symbols"/>
                        <a:buNone/>
                      </a:pPr>
                      <a:r>
                        <a:t/>
                      </a:r>
                      <a:endParaRPr b="0" i="0" sz="1800" u="none" cap="none" strike="noStrike">
                        <a:solidFill>
                          <a:schemeClr val="dk1"/>
                        </a:solidFill>
                        <a:latin typeface="Calibri"/>
                        <a:ea typeface="Calibri"/>
                        <a:cs typeface="Calibri"/>
                        <a:sym typeface="Calibri"/>
                      </a:endParaRPr>
                    </a:p>
                    <a:p>
                      <a:pPr indent="-285750" lvl="0" marL="285750" marR="0" rtl="0" algn="just">
                        <a:spcBef>
                          <a:spcPts val="0"/>
                        </a:spcBef>
                        <a:spcAft>
                          <a:spcPts val="0"/>
                        </a:spcAft>
                        <a:buClr>
                          <a:schemeClr val="dk1"/>
                        </a:buClr>
                        <a:buSzPts val="1800"/>
                        <a:buFont typeface="Noto Sans Symbols"/>
                        <a:buChar char="▪"/>
                      </a:pPr>
                      <a:r>
                        <a:rPr b="0" i="0" lang="en-US" sz="1800" u="none" cap="none" strike="noStrike">
                          <a:solidFill>
                            <a:schemeClr val="dk1"/>
                          </a:solidFill>
                          <a:latin typeface="Calibri"/>
                          <a:ea typeface="Calibri"/>
                          <a:cs typeface="Calibri"/>
                          <a:sym typeface="Calibri"/>
                        </a:rPr>
                        <a:t>The forces that create cohesiveness are attraction to the group, resistance to leaving the group, and motivation to remain a member of the group.</a:t>
                      </a:r>
                      <a:endParaRPr/>
                    </a:p>
                    <a:p>
                      <a:pPr indent="-171450" lvl="0" marL="285750" marR="0" rtl="0" algn="just">
                        <a:spcBef>
                          <a:spcPts val="0"/>
                        </a:spcBef>
                        <a:spcAft>
                          <a:spcPts val="0"/>
                        </a:spcAft>
                        <a:buClr>
                          <a:schemeClr val="dk1"/>
                        </a:buClr>
                        <a:buSzPts val="1800"/>
                        <a:buFont typeface="Noto Sans Symbols"/>
                        <a:buNone/>
                      </a:pPr>
                      <a:r>
                        <a:t/>
                      </a:r>
                      <a:endParaRPr b="0" i="0" sz="1800" u="none" cap="none" strike="noStrike">
                        <a:solidFill>
                          <a:schemeClr val="dk1"/>
                        </a:solidFill>
                        <a:latin typeface="Calibri"/>
                        <a:ea typeface="Calibri"/>
                        <a:cs typeface="Calibri"/>
                        <a:sym typeface="Calibri"/>
                      </a:endParaRPr>
                    </a:p>
                    <a:p>
                      <a:pPr indent="-285750" lvl="0" marL="285750" marR="0" rtl="0" algn="just">
                        <a:spcBef>
                          <a:spcPts val="0"/>
                        </a:spcBef>
                        <a:spcAft>
                          <a:spcPts val="0"/>
                        </a:spcAft>
                        <a:buClr>
                          <a:schemeClr val="dk1"/>
                        </a:buClr>
                        <a:buSzPts val="1800"/>
                        <a:buFont typeface="Noto Sans Symbols"/>
                        <a:buChar char="▪"/>
                      </a:pPr>
                      <a:r>
                        <a:rPr b="0" i="0" lang="en-US" sz="1800" u="none" cap="none" strike="noStrike">
                          <a:solidFill>
                            <a:schemeClr val="dk1"/>
                          </a:solidFill>
                          <a:latin typeface="Calibri"/>
                          <a:ea typeface="Calibri"/>
                          <a:cs typeface="Calibri"/>
                          <a:sym typeface="Calibri"/>
                        </a:rPr>
                        <a:t>group cohesiveness is related to many aspects of group dynamics: maturity, homogeneity, manageable size, and frequency of interactions.</a:t>
                      </a:r>
                      <a:endParaRPr/>
                    </a:p>
                    <a:p>
                      <a:pPr indent="-171450" lvl="0" marL="285750" marR="0" rtl="0" algn="just">
                        <a:spcBef>
                          <a:spcPts val="0"/>
                        </a:spcBef>
                        <a:spcAft>
                          <a:spcPts val="0"/>
                        </a:spcAft>
                        <a:buClr>
                          <a:schemeClr val="dk1"/>
                        </a:buClr>
                        <a:buSzPts val="1800"/>
                        <a:buFont typeface="Noto Sans Symbols"/>
                        <a:buNone/>
                      </a:pPr>
                      <a:r>
                        <a:t/>
                      </a:r>
                      <a:endParaRPr b="0" i="0" sz="1800" u="none" cap="none" strike="noStrike">
                        <a:solidFill>
                          <a:schemeClr val="dk1"/>
                        </a:solidFill>
                        <a:latin typeface="Calibri"/>
                        <a:ea typeface="Calibri"/>
                        <a:cs typeface="Calibri"/>
                        <a:sym typeface="Calibri"/>
                      </a:endParaRPr>
                    </a:p>
                    <a:p>
                      <a:pPr indent="-285750" lvl="0" marL="285750" marR="0" rtl="0" algn="just">
                        <a:spcBef>
                          <a:spcPts val="0"/>
                        </a:spcBef>
                        <a:spcAft>
                          <a:spcPts val="0"/>
                        </a:spcAft>
                        <a:buClr>
                          <a:schemeClr val="dk1"/>
                        </a:buClr>
                        <a:buSzPts val="1800"/>
                        <a:buFont typeface="Noto Sans Symbols"/>
                        <a:buChar char="▪"/>
                      </a:pPr>
                      <a:r>
                        <a:rPr b="0" i="0" lang="en-US" sz="1800" u="none" cap="none" strike="noStrike">
                          <a:solidFill>
                            <a:schemeClr val="dk1"/>
                          </a:solidFill>
                          <a:latin typeface="Calibri"/>
                          <a:ea typeface="Calibri"/>
                          <a:cs typeface="Calibri"/>
                          <a:sym typeface="Calibri"/>
                        </a:rPr>
                        <a:t>The following  figure shows that group cohesiveness can be increased by competition or by the presence of an external threat. </a:t>
                      </a:r>
                      <a:endParaRPr/>
                    </a:p>
                    <a:p>
                      <a:pPr indent="-171450" lvl="0" marL="285750" marR="0" rtl="0" algn="just">
                        <a:spcBef>
                          <a:spcPts val="0"/>
                        </a:spcBef>
                        <a:spcAft>
                          <a:spcPts val="0"/>
                        </a:spcAft>
                        <a:buClr>
                          <a:schemeClr val="dk1"/>
                        </a:buClr>
                        <a:buSzPts val="1800"/>
                        <a:buFont typeface="Noto Sans Symbols"/>
                        <a:buNone/>
                      </a:pPr>
                      <a:r>
                        <a:t/>
                      </a:r>
                      <a:endParaRPr b="0" i="0" sz="1800" u="none" cap="none" strike="noStrike">
                        <a:solidFill>
                          <a:schemeClr val="dk1"/>
                        </a:solidFill>
                        <a:latin typeface="Calibri"/>
                        <a:ea typeface="Calibri"/>
                        <a:cs typeface="Calibri"/>
                        <a:sym typeface="Calibri"/>
                      </a:endParaRPr>
                    </a:p>
                    <a:p>
                      <a:pPr indent="-285750" lvl="0" marL="285750" marR="0" rtl="0" algn="just">
                        <a:spcBef>
                          <a:spcPts val="0"/>
                        </a:spcBef>
                        <a:spcAft>
                          <a:spcPts val="0"/>
                        </a:spcAft>
                        <a:buClr>
                          <a:schemeClr val="dk1"/>
                        </a:buClr>
                        <a:buSzPts val="1800"/>
                        <a:buFont typeface="Noto Sans Symbols"/>
                        <a:buChar char="▪"/>
                      </a:pPr>
                      <a:r>
                        <a:rPr b="0" i="0" lang="en-US" sz="1800" u="none" cap="none" strike="noStrike">
                          <a:solidFill>
                            <a:schemeClr val="dk1"/>
                          </a:solidFill>
                          <a:latin typeface="Calibri"/>
                          <a:ea typeface="Calibri"/>
                          <a:cs typeface="Calibri"/>
                          <a:sym typeface="Calibri"/>
                        </a:rPr>
                        <a:t> Finally, successfully reaching goals often increases the cohesiveness of a group because people are proud to be identified with a winner and to be thought of as competent and successful. </a:t>
                      </a:r>
                      <a:endParaRPr/>
                    </a:p>
                  </a:txBody>
                  <a:tcPr marT="45725" marB="45725" marR="91450" marL="91450"/>
                </a:tc>
              </a:tr>
            </a:tbl>
          </a:graphicData>
        </a:graphic>
      </p:graphicFrame>
    </p:spTree>
  </p:cSld>
  <p:clrMapOvr>
    <a:masterClrMapping/>
  </p:clrMapOvr>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86" name="Shape 486"/>
        <p:cNvGrpSpPr/>
        <p:nvPr/>
      </p:nvGrpSpPr>
      <p:grpSpPr>
        <a:xfrm>
          <a:off x="0" y="0"/>
          <a:ext cx="0" cy="0"/>
          <a:chOff x="0" y="0"/>
          <a:chExt cx="0" cy="0"/>
        </a:xfrm>
      </p:grpSpPr>
      <p:pic>
        <p:nvPicPr>
          <p:cNvPr id="487" name="Google Shape;487;p27"/>
          <p:cNvPicPr preferRelativeResize="0"/>
          <p:nvPr/>
        </p:nvPicPr>
        <p:blipFill rotWithShape="1">
          <a:blip r:embed="rId3">
            <a:alphaModFix/>
          </a:blip>
          <a:srcRect b="0" l="0" r="0" t="0"/>
          <a:stretch/>
        </p:blipFill>
        <p:spPr>
          <a:xfrm>
            <a:off x="651740" y="5508979"/>
            <a:ext cx="1222425" cy="1096206"/>
          </a:xfrm>
          <a:prstGeom prst="rect">
            <a:avLst/>
          </a:prstGeom>
          <a:noFill/>
          <a:ln>
            <a:noFill/>
          </a:ln>
        </p:spPr>
      </p:pic>
      <p:pic>
        <p:nvPicPr>
          <p:cNvPr id="488" name="Google Shape;488;p27"/>
          <p:cNvPicPr preferRelativeResize="0"/>
          <p:nvPr/>
        </p:nvPicPr>
        <p:blipFill rotWithShape="1">
          <a:blip r:embed="rId4">
            <a:alphaModFix/>
          </a:blip>
          <a:srcRect b="0" l="0" r="0" t="0"/>
          <a:stretch/>
        </p:blipFill>
        <p:spPr>
          <a:xfrm>
            <a:off x="2289771" y="5954663"/>
            <a:ext cx="9902229" cy="204838"/>
          </a:xfrm>
          <a:prstGeom prst="rect">
            <a:avLst/>
          </a:prstGeom>
          <a:noFill/>
          <a:ln>
            <a:noFill/>
          </a:ln>
        </p:spPr>
      </p:pic>
      <p:pic>
        <p:nvPicPr>
          <p:cNvPr id="489" name="Google Shape;489;p27"/>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490" name="Google Shape;490;p27"/>
          <p:cNvPicPr preferRelativeResize="0"/>
          <p:nvPr/>
        </p:nvPicPr>
        <p:blipFill rotWithShape="1">
          <a:blip r:embed="rId5">
            <a:alphaModFix/>
          </a:blip>
          <a:srcRect b="0" l="0" r="0" t="0"/>
          <a:stretch/>
        </p:blipFill>
        <p:spPr>
          <a:xfrm>
            <a:off x="12072675" y="2204822"/>
            <a:ext cx="238650" cy="2709534"/>
          </a:xfrm>
          <a:prstGeom prst="rect">
            <a:avLst/>
          </a:prstGeom>
          <a:noFill/>
          <a:ln>
            <a:noFill/>
          </a:ln>
        </p:spPr>
      </p:pic>
      <p:pic>
        <p:nvPicPr>
          <p:cNvPr id="491" name="Google Shape;491;p27"/>
          <p:cNvPicPr preferRelativeResize="0"/>
          <p:nvPr/>
        </p:nvPicPr>
        <p:blipFill rotWithShape="1">
          <a:blip r:embed="rId6">
            <a:alphaModFix/>
          </a:blip>
          <a:srcRect b="0" l="0" r="0" t="0"/>
          <a:stretch/>
        </p:blipFill>
        <p:spPr>
          <a:xfrm>
            <a:off x="-17323" y="0"/>
            <a:ext cx="9533101" cy="1610200"/>
          </a:xfrm>
          <a:prstGeom prst="rect">
            <a:avLst/>
          </a:prstGeom>
          <a:noFill/>
          <a:ln>
            <a:noFill/>
          </a:ln>
        </p:spPr>
      </p:pic>
      <p:sp>
        <p:nvSpPr>
          <p:cNvPr id="492" name="Google Shape;492;p27"/>
          <p:cNvSpPr txBox="1"/>
          <p:nvPr/>
        </p:nvSpPr>
        <p:spPr>
          <a:xfrm>
            <a:off x="1874165" y="1411062"/>
            <a:ext cx="10198510" cy="40011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2000">
                <a:solidFill>
                  <a:srgbClr val="C1510A"/>
                </a:solidFill>
                <a:latin typeface="Helvetica Neue"/>
                <a:ea typeface="Helvetica Neue"/>
                <a:cs typeface="Helvetica Neue"/>
                <a:sym typeface="Helvetica Neue"/>
              </a:rPr>
              <a:t>Group Cohesiveness</a:t>
            </a:r>
            <a:endParaRPr/>
          </a:p>
        </p:txBody>
      </p:sp>
      <p:grpSp>
        <p:nvGrpSpPr>
          <p:cNvPr id="493" name="Google Shape;493;p27"/>
          <p:cNvGrpSpPr/>
          <p:nvPr/>
        </p:nvGrpSpPr>
        <p:grpSpPr>
          <a:xfrm>
            <a:off x="130614" y="576828"/>
            <a:ext cx="5272804" cy="536288"/>
            <a:chOff x="130614" y="576828"/>
            <a:chExt cx="5272804" cy="536288"/>
          </a:xfrm>
        </p:grpSpPr>
        <p:sp>
          <p:nvSpPr>
            <p:cNvPr id="494" name="Google Shape;494;p27"/>
            <p:cNvSpPr txBox="1"/>
            <p:nvPr/>
          </p:nvSpPr>
          <p:spPr>
            <a:xfrm>
              <a:off x="2449853" y="576828"/>
              <a:ext cx="2953565" cy="52322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800">
                  <a:solidFill>
                    <a:schemeClr val="lt1"/>
                  </a:solidFill>
                  <a:latin typeface="Times New Roman"/>
                  <a:ea typeface="Times New Roman"/>
                  <a:cs typeface="Times New Roman"/>
                  <a:sym typeface="Times New Roman"/>
                </a:rPr>
                <a:t> Groups and Teams</a:t>
              </a:r>
              <a:endParaRPr/>
            </a:p>
          </p:txBody>
        </p:sp>
        <p:sp>
          <p:nvSpPr>
            <p:cNvPr id="495" name="Google Shape;495;p27"/>
            <p:cNvSpPr/>
            <p:nvPr/>
          </p:nvSpPr>
          <p:spPr>
            <a:xfrm>
              <a:off x="130614" y="589896"/>
              <a:ext cx="2085827" cy="52322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800">
                  <a:solidFill>
                    <a:schemeClr val="lt1"/>
                  </a:solidFill>
                  <a:latin typeface="Times New Roman"/>
                  <a:ea typeface="Times New Roman"/>
                  <a:cs typeface="Times New Roman"/>
                  <a:sym typeface="Times New Roman"/>
                </a:rPr>
                <a:t>CHAPTER</a:t>
              </a:r>
              <a:r>
                <a:rPr lang="en-US" sz="2800">
                  <a:solidFill>
                    <a:schemeClr val="lt1"/>
                  </a:solidFill>
                  <a:latin typeface="Calibri"/>
                  <a:ea typeface="Calibri"/>
                  <a:cs typeface="Calibri"/>
                  <a:sym typeface="Calibri"/>
                </a:rPr>
                <a:t> 7</a:t>
              </a:r>
              <a:endParaRPr/>
            </a:p>
          </p:txBody>
        </p:sp>
      </p:grpSp>
      <p:pic>
        <p:nvPicPr>
          <p:cNvPr id="496" name="Google Shape;496;p27"/>
          <p:cNvPicPr preferRelativeResize="0"/>
          <p:nvPr/>
        </p:nvPicPr>
        <p:blipFill rotWithShape="1">
          <a:blip r:embed="rId7">
            <a:alphaModFix/>
          </a:blip>
          <a:srcRect b="0" l="0" r="0" t="0"/>
          <a:stretch/>
        </p:blipFill>
        <p:spPr>
          <a:xfrm>
            <a:off x="6095999" y="1676933"/>
            <a:ext cx="5603287" cy="4010025"/>
          </a:xfrm>
          <a:prstGeom prst="rect">
            <a:avLst/>
          </a:prstGeom>
          <a:noFill/>
          <a:ln>
            <a:noFill/>
          </a:ln>
        </p:spPr>
      </p:pic>
      <p:sp>
        <p:nvSpPr>
          <p:cNvPr id="497" name="Google Shape;497;p27"/>
          <p:cNvSpPr txBox="1"/>
          <p:nvPr/>
        </p:nvSpPr>
        <p:spPr>
          <a:xfrm>
            <a:off x="1760631" y="2025621"/>
            <a:ext cx="4096830" cy="3416320"/>
          </a:xfrm>
          <a:prstGeom prst="rect">
            <a:avLst/>
          </a:prstGeom>
          <a:noFill/>
          <a:ln>
            <a:noFill/>
          </a:ln>
        </p:spPr>
        <p:txBody>
          <a:bodyPr anchorCtr="0" anchor="t" bIns="45700" lIns="91425" spcFirstLastPara="1" rIns="91425" wrap="square" tIns="45700">
            <a:spAutoFit/>
          </a:bodyPr>
          <a:lstStyle/>
          <a:p>
            <a:pPr indent="0" lvl="0" marL="0" marR="0" rtl="0" algn="just">
              <a:spcBef>
                <a:spcPts val="0"/>
              </a:spcBef>
              <a:spcAft>
                <a:spcPts val="0"/>
              </a:spcAft>
              <a:buNone/>
            </a:pPr>
            <a:r>
              <a:rPr b="1" lang="en-US" sz="1800">
                <a:solidFill>
                  <a:schemeClr val="dk1"/>
                </a:solidFill>
                <a:latin typeface="Calibri"/>
                <a:ea typeface="Calibri"/>
                <a:cs typeface="Calibri"/>
                <a:sym typeface="Calibri"/>
              </a:rPr>
              <a:t>Figure 7.1. Factors That Affect Group Cohesiveness and Consequences of Group Cohesiveness</a:t>
            </a:r>
            <a:endParaRPr/>
          </a:p>
          <a:p>
            <a:pPr indent="0" lvl="0" marL="0" marR="0" rtl="0" algn="just">
              <a:spcBef>
                <a:spcPts val="0"/>
              </a:spcBef>
              <a:spcAft>
                <a:spcPts val="0"/>
              </a:spcAft>
              <a:buNone/>
            </a:pPr>
            <a:r>
              <a:rPr lang="en-US" sz="1800">
                <a:solidFill>
                  <a:schemeClr val="dk1"/>
                </a:solidFill>
                <a:latin typeface="Calibri"/>
                <a:ea typeface="Calibri"/>
                <a:cs typeface="Calibri"/>
                <a:sym typeface="Calibri"/>
              </a:rPr>
              <a:t>The factors that increase and decrease cohesiveness and the consequences of high and low cohesiveness indicate that although it is often preferable to have a highly cohesive group, in some situations the effects of a highly cohesive group can be negative for the organization.</a:t>
            </a:r>
            <a:endParaRPr/>
          </a:p>
          <a:p>
            <a:pPr indent="0" lvl="0" marL="0" marR="0" rtl="0" algn="just">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just">
              <a:spcBef>
                <a:spcPts val="0"/>
              </a:spcBef>
              <a:spcAft>
                <a:spcPts val="0"/>
              </a:spcAft>
              <a:buNone/>
            </a:pPr>
            <a:r>
              <a:t/>
            </a:r>
            <a:endParaRPr b="1" sz="1800">
              <a:solidFill>
                <a:schemeClr val="dk1"/>
              </a:solidFill>
              <a:latin typeface="Calibri"/>
              <a:ea typeface="Calibri"/>
              <a:cs typeface="Calibri"/>
              <a:sym typeface="Calibri"/>
            </a:endParaRPr>
          </a:p>
        </p:txBody>
      </p:sp>
    </p:spTree>
  </p:cSld>
  <p:clrMapOvr>
    <a:masterClrMapping/>
  </p:clrMapOvr>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02" name="Shape 502"/>
        <p:cNvGrpSpPr/>
        <p:nvPr/>
      </p:nvGrpSpPr>
      <p:grpSpPr>
        <a:xfrm>
          <a:off x="0" y="0"/>
          <a:ext cx="0" cy="0"/>
          <a:chOff x="0" y="0"/>
          <a:chExt cx="0" cy="0"/>
        </a:xfrm>
      </p:grpSpPr>
      <p:pic>
        <p:nvPicPr>
          <p:cNvPr id="503" name="Google Shape;503;p28"/>
          <p:cNvPicPr preferRelativeResize="0"/>
          <p:nvPr/>
        </p:nvPicPr>
        <p:blipFill rotWithShape="1">
          <a:blip r:embed="rId3">
            <a:alphaModFix/>
          </a:blip>
          <a:srcRect b="0" l="0" r="0" t="0"/>
          <a:stretch/>
        </p:blipFill>
        <p:spPr>
          <a:xfrm>
            <a:off x="651740" y="5508979"/>
            <a:ext cx="1222425" cy="1096206"/>
          </a:xfrm>
          <a:prstGeom prst="rect">
            <a:avLst/>
          </a:prstGeom>
          <a:noFill/>
          <a:ln>
            <a:noFill/>
          </a:ln>
        </p:spPr>
      </p:pic>
      <p:pic>
        <p:nvPicPr>
          <p:cNvPr id="504" name="Google Shape;504;p28"/>
          <p:cNvPicPr preferRelativeResize="0"/>
          <p:nvPr/>
        </p:nvPicPr>
        <p:blipFill rotWithShape="1">
          <a:blip r:embed="rId4">
            <a:alphaModFix/>
          </a:blip>
          <a:srcRect b="0" l="0" r="0" t="0"/>
          <a:stretch/>
        </p:blipFill>
        <p:spPr>
          <a:xfrm>
            <a:off x="2289771" y="5954663"/>
            <a:ext cx="9902229" cy="204838"/>
          </a:xfrm>
          <a:prstGeom prst="rect">
            <a:avLst/>
          </a:prstGeom>
          <a:noFill/>
          <a:ln>
            <a:noFill/>
          </a:ln>
        </p:spPr>
      </p:pic>
      <p:pic>
        <p:nvPicPr>
          <p:cNvPr id="505" name="Google Shape;505;p28"/>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506" name="Google Shape;506;p28"/>
          <p:cNvPicPr preferRelativeResize="0"/>
          <p:nvPr/>
        </p:nvPicPr>
        <p:blipFill rotWithShape="1">
          <a:blip r:embed="rId5">
            <a:alphaModFix/>
          </a:blip>
          <a:srcRect b="0" l="0" r="0" t="0"/>
          <a:stretch/>
        </p:blipFill>
        <p:spPr>
          <a:xfrm>
            <a:off x="12072675" y="2204822"/>
            <a:ext cx="238650" cy="2709534"/>
          </a:xfrm>
          <a:prstGeom prst="rect">
            <a:avLst/>
          </a:prstGeom>
          <a:noFill/>
          <a:ln>
            <a:noFill/>
          </a:ln>
        </p:spPr>
      </p:pic>
      <p:pic>
        <p:nvPicPr>
          <p:cNvPr id="507" name="Google Shape;507;p28"/>
          <p:cNvPicPr preferRelativeResize="0"/>
          <p:nvPr/>
        </p:nvPicPr>
        <p:blipFill rotWithShape="1">
          <a:blip r:embed="rId6">
            <a:alphaModFix/>
          </a:blip>
          <a:srcRect b="0" l="0" r="0" t="0"/>
          <a:stretch/>
        </p:blipFill>
        <p:spPr>
          <a:xfrm>
            <a:off x="-17323" y="0"/>
            <a:ext cx="9533101" cy="1610200"/>
          </a:xfrm>
          <a:prstGeom prst="rect">
            <a:avLst/>
          </a:prstGeom>
          <a:noFill/>
          <a:ln>
            <a:noFill/>
          </a:ln>
        </p:spPr>
      </p:pic>
      <p:sp>
        <p:nvSpPr>
          <p:cNvPr id="508" name="Google Shape;508;p28"/>
          <p:cNvSpPr txBox="1"/>
          <p:nvPr/>
        </p:nvSpPr>
        <p:spPr>
          <a:xfrm>
            <a:off x="1874165" y="1411062"/>
            <a:ext cx="10198510" cy="40011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2000">
                <a:solidFill>
                  <a:srgbClr val="C1510A"/>
                </a:solidFill>
                <a:latin typeface="Helvetica Neue"/>
                <a:ea typeface="Helvetica Neue"/>
                <a:cs typeface="Helvetica Neue"/>
                <a:sym typeface="Helvetica Neue"/>
              </a:rPr>
              <a:t>Group Cohesiveness</a:t>
            </a:r>
            <a:endParaRPr/>
          </a:p>
        </p:txBody>
      </p:sp>
      <p:grpSp>
        <p:nvGrpSpPr>
          <p:cNvPr id="509" name="Google Shape;509;p28"/>
          <p:cNvGrpSpPr/>
          <p:nvPr/>
        </p:nvGrpSpPr>
        <p:grpSpPr>
          <a:xfrm>
            <a:off x="130614" y="576828"/>
            <a:ext cx="5272804" cy="536288"/>
            <a:chOff x="130614" y="576828"/>
            <a:chExt cx="5272804" cy="536288"/>
          </a:xfrm>
        </p:grpSpPr>
        <p:sp>
          <p:nvSpPr>
            <p:cNvPr id="510" name="Google Shape;510;p28"/>
            <p:cNvSpPr txBox="1"/>
            <p:nvPr/>
          </p:nvSpPr>
          <p:spPr>
            <a:xfrm>
              <a:off x="2449853" y="576828"/>
              <a:ext cx="2953565" cy="52322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800">
                  <a:solidFill>
                    <a:schemeClr val="lt1"/>
                  </a:solidFill>
                  <a:latin typeface="Times New Roman"/>
                  <a:ea typeface="Times New Roman"/>
                  <a:cs typeface="Times New Roman"/>
                  <a:sym typeface="Times New Roman"/>
                </a:rPr>
                <a:t> Groups and Teams</a:t>
              </a:r>
              <a:endParaRPr/>
            </a:p>
          </p:txBody>
        </p:sp>
        <p:sp>
          <p:nvSpPr>
            <p:cNvPr id="511" name="Google Shape;511;p28"/>
            <p:cNvSpPr/>
            <p:nvPr/>
          </p:nvSpPr>
          <p:spPr>
            <a:xfrm>
              <a:off x="130614" y="589896"/>
              <a:ext cx="2085827" cy="52322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800">
                  <a:solidFill>
                    <a:schemeClr val="lt1"/>
                  </a:solidFill>
                  <a:latin typeface="Times New Roman"/>
                  <a:ea typeface="Times New Roman"/>
                  <a:cs typeface="Times New Roman"/>
                  <a:sym typeface="Times New Roman"/>
                </a:rPr>
                <a:t>CHAPTER</a:t>
              </a:r>
              <a:r>
                <a:rPr lang="en-US" sz="2800">
                  <a:solidFill>
                    <a:schemeClr val="lt1"/>
                  </a:solidFill>
                  <a:latin typeface="Calibri"/>
                  <a:ea typeface="Calibri"/>
                  <a:cs typeface="Calibri"/>
                  <a:sym typeface="Calibri"/>
                </a:rPr>
                <a:t> 7</a:t>
              </a:r>
              <a:endParaRPr/>
            </a:p>
          </p:txBody>
        </p:sp>
      </p:grpSp>
      <p:sp>
        <p:nvSpPr>
          <p:cNvPr id="512" name="Google Shape;512;p28"/>
          <p:cNvSpPr txBox="1"/>
          <p:nvPr/>
        </p:nvSpPr>
        <p:spPr>
          <a:xfrm>
            <a:off x="1760631" y="2025621"/>
            <a:ext cx="4096830" cy="3416320"/>
          </a:xfrm>
          <a:prstGeom prst="rect">
            <a:avLst/>
          </a:prstGeom>
          <a:noFill/>
          <a:ln>
            <a:noFill/>
          </a:ln>
        </p:spPr>
        <p:txBody>
          <a:bodyPr anchorCtr="0" anchor="t" bIns="45700" lIns="91425" spcFirstLastPara="1" rIns="91425" wrap="square" tIns="45700">
            <a:spAutoFit/>
          </a:bodyPr>
          <a:lstStyle/>
          <a:p>
            <a:pPr indent="0" lvl="0" marL="0" marR="0" rtl="0" algn="just">
              <a:spcBef>
                <a:spcPts val="0"/>
              </a:spcBef>
              <a:spcAft>
                <a:spcPts val="0"/>
              </a:spcAft>
              <a:buNone/>
            </a:pPr>
            <a:r>
              <a:rPr b="1" lang="en-US" sz="1800">
                <a:solidFill>
                  <a:schemeClr val="dk1"/>
                </a:solidFill>
                <a:latin typeface="Calibri"/>
                <a:ea typeface="Calibri"/>
                <a:cs typeface="Calibri"/>
                <a:sym typeface="Calibri"/>
              </a:rPr>
              <a:t>Figure7.2. Group Cohesiveness, Goals, and Productivity</a:t>
            </a:r>
            <a:endParaRPr/>
          </a:p>
          <a:p>
            <a:pPr indent="0" lvl="0" marL="0" marR="0" rtl="0" algn="just">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just">
              <a:spcBef>
                <a:spcPts val="0"/>
              </a:spcBef>
              <a:spcAft>
                <a:spcPts val="0"/>
              </a:spcAft>
              <a:buNone/>
            </a:pPr>
            <a:r>
              <a:rPr i="1" lang="en-US" sz="1800">
                <a:solidFill>
                  <a:schemeClr val="dk1"/>
                </a:solidFill>
                <a:latin typeface="Calibri"/>
                <a:ea typeface="Calibri"/>
                <a:cs typeface="Calibri"/>
                <a:sym typeface="Calibri"/>
              </a:rPr>
              <a:t>This figure shows that the best combination is for the group to be cohesive and for the group’s goals to be congruent with the organization’s goals. The lowest potential group performance also occurs with highly cohesive groups when the group’s goals are not consistent with the organization’s goals.</a:t>
            </a:r>
            <a:endParaRPr b="1" i="1" sz="1800">
              <a:solidFill>
                <a:schemeClr val="dk1"/>
              </a:solidFill>
              <a:latin typeface="Calibri"/>
              <a:ea typeface="Calibri"/>
              <a:cs typeface="Calibri"/>
              <a:sym typeface="Calibri"/>
            </a:endParaRPr>
          </a:p>
          <a:p>
            <a:pPr indent="0" lvl="0" marL="0" marR="0" rtl="0" algn="just">
              <a:spcBef>
                <a:spcPts val="0"/>
              </a:spcBef>
              <a:spcAft>
                <a:spcPts val="0"/>
              </a:spcAft>
              <a:buNone/>
            </a:pPr>
            <a:r>
              <a:t/>
            </a:r>
            <a:endParaRPr b="1" sz="1800">
              <a:solidFill>
                <a:schemeClr val="dk1"/>
              </a:solidFill>
              <a:latin typeface="Calibri"/>
              <a:ea typeface="Calibri"/>
              <a:cs typeface="Calibri"/>
              <a:sym typeface="Calibri"/>
            </a:endParaRPr>
          </a:p>
        </p:txBody>
      </p:sp>
      <p:pic>
        <p:nvPicPr>
          <p:cNvPr id="513" name="Google Shape;513;p28"/>
          <p:cNvPicPr preferRelativeResize="0"/>
          <p:nvPr/>
        </p:nvPicPr>
        <p:blipFill rotWithShape="1">
          <a:blip r:embed="rId7">
            <a:alphaModFix/>
          </a:blip>
          <a:srcRect b="0" l="0" r="0" t="0"/>
          <a:stretch/>
        </p:blipFill>
        <p:spPr>
          <a:xfrm>
            <a:off x="6513650" y="1883540"/>
            <a:ext cx="5419725" cy="3870151"/>
          </a:xfrm>
          <a:prstGeom prst="rect">
            <a:avLst/>
          </a:prstGeom>
          <a:noFill/>
          <a:ln>
            <a:noFill/>
          </a:ln>
        </p:spPr>
      </p:pic>
    </p:spTree>
  </p:cSld>
  <p:clrMapOvr>
    <a:masterClrMapping/>
  </p:clrMapOvr>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18" name="Shape 518"/>
        <p:cNvGrpSpPr/>
        <p:nvPr/>
      </p:nvGrpSpPr>
      <p:grpSpPr>
        <a:xfrm>
          <a:off x="0" y="0"/>
          <a:ext cx="0" cy="0"/>
          <a:chOff x="0" y="0"/>
          <a:chExt cx="0" cy="0"/>
        </a:xfrm>
      </p:grpSpPr>
      <p:pic>
        <p:nvPicPr>
          <p:cNvPr id="519" name="Google Shape;519;p29"/>
          <p:cNvPicPr preferRelativeResize="0"/>
          <p:nvPr/>
        </p:nvPicPr>
        <p:blipFill rotWithShape="1">
          <a:blip r:embed="rId3">
            <a:alphaModFix/>
          </a:blip>
          <a:srcRect b="0" l="0" r="0" t="0"/>
          <a:stretch/>
        </p:blipFill>
        <p:spPr>
          <a:xfrm>
            <a:off x="651740" y="5508979"/>
            <a:ext cx="1222425" cy="1096206"/>
          </a:xfrm>
          <a:prstGeom prst="rect">
            <a:avLst/>
          </a:prstGeom>
          <a:noFill/>
          <a:ln>
            <a:noFill/>
          </a:ln>
        </p:spPr>
      </p:pic>
      <p:pic>
        <p:nvPicPr>
          <p:cNvPr id="520" name="Google Shape;520;p29"/>
          <p:cNvPicPr preferRelativeResize="0"/>
          <p:nvPr/>
        </p:nvPicPr>
        <p:blipFill rotWithShape="1">
          <a:blip r:embed="rId4">
            <a:alphaModFix/>
          </a:blip>
          <a:srcRect b="0" l="0" r="0" t="0"/>
          <a:stretch/>
        </p:blipFill>
        <p:spPr>
          <a:xfrm>
            <a:off x="2289771" y="5954663"/>
            <a:ext cx="9902229" cy="204838"/>
          </a:xfrm>
          <a:prstGeom prst="rect">
            <a:avLst/>
          </a:prstGeom>
          <a:noFill/>
          <a:ln>
            <a:noFill/>
          </a:ln>
        </p:spPr>
      </p:pic>
      <p:pic>
        <p:nvPicPr>
          <p:cNvPr id="521" name="Google Shape;521;p29"/>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522" name="Google Shape;522;p29"/>
          <p:cNvPicPr preferRelativeResize="0"/>
          <p:nvPr/>
        </p:nvPicPr>
        <p:blipFill rotWithShape="1">
          <a:blip r:embed="rId5">
            <a:alphaModFix/>
          </a:blip>
          <a:srcRect b="0" l="0" r="0" t="0"/>
          <a:stretch/>
        </p:blipFill>
        <p:spPr>
          <a:xfrm>
            <a:off x="12072675" y="2204822"/>
            <a:ext cx="238650" cy="2709534"/>
          </a:xfrm>
          <a:prstGeom prst="rect">
            <a:avLst/>
          </a:prstGeom>
          <a:noFill/>
          <a:ln>
            <a:noFill/>
          </a:ln>
        </p:spPr>
      </p:pic>
      <p:pic>
        <p:nvPicPr>
          <p:cNvPr id="523" name="Google Shape;523;p29"/>
          <p:cNvPicPr preferRelativeResize="0"/>
          <p:nvPr/>
        </p:nvPicPr>
        <p:blipFill rotWithShape="1">
          <a:blip r:embed="rId6">
            <a:alphaModFix/>
          </a:blip>
          <a:srcRect b="0" l="0" r="0" t="0"/>
          <a:stretch/>
        </p:blipFill>
        <p:spPr>
          <a:xfrm>
            <a:off x="-17323" y="0"/>
            <a:ext cx="9533101" cy="1610200"/>
          </a:xfrm>
          <a:prstGeom prst="rect">
            <a:avLst/>
          </a:prstGeom>
          <a:noFill/>
          <a:ln>
            <a:noFill/>
          </a:ln>
        </p:spPr>
      </p:pic>
      <p:sp>
        <p:nvSpPr>
          <p:cNvPr id="524" name="Google Shape;524;p29"/>
          <p:cNvSpPr txBox="1"/>
          <p:nvPr/>
        </p:nvSpPr>
        <p:spPr>
          <a:xfrm>
            <a:off x="1874165" y="1411062"/>
            <a:ext cx="10198510" cy="40011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2000">
                <a:solidFill>
                  <a:srgbClr val="C1510A"/>
                </a:solidFill>
                <a:latin typeface="Helvetica Neue"/>
                <a:ea typeface="Helvetica Neue"/>
                <a:cs typeface="Helvetica Neue"/>
                <a:sym typeface="Helvetica Neue"/>
              </a:rPr>
              <a:t>Group Cohesiveness</a:t>
            </a:r>
            <a:endParaRPr/>
          </a:p>
        </p:txBody>
      </p:sp>
      <p:grpSp>
        <p:nvGrpSpPr>
          <p:cNvPr id="525" name="Google Shape;525;p29"/>
          <p:cNvGrpSpPr/>
          <p:nvPr/>
        </p:nvGrpSpPr>
        <p:grpSpPr>
          <a:xfrm>
            <a:off x="130614" y="576828"/>
            <a:ext cx="5272804" cy="536288"/>
            <a:chOff x="130614" y="576828"/>
            <a:chExt cx="5272804" cy="536288"/>
          </a:xfrm>
        </p:grpSpPr>
        <p:sp>
          <p:nvSpPr>
            <p:cNvPr id="526" name="Google Shape;526;p29"/>
            <p:cNvSpPr txBox="1"/>
            <p:nvPr/>
          </p:nvSpPr>
          <p:spPr>
            <a:xfrm>
              <a:off x="2449853" y="576828"/>
              <a:ext cx="2953565" cy="52322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800">
                  <a:solidFill>
                    <a:schemeClr val="lt1"/>
                  </a:solidFill>
                  <a:latin typeface="Times New Roman"/>
                  <a:ea typeface="Times New Roman"/>
                  <a:cs typeface="Times New Roman"/>
                  <a:sym typeface="Times New Roman"/>
                </a:rPr>
                <a:t> Groups and Teams</a:t>
              </a:r>
              <a:endParaRPr/>
            </a:p>
          </p:txBody>
        </p:sp>
        <p:sp>
          <p:nvSpPr>
            <p:cNvPr id="527" name="Google Shape;527;p29"/>
            <p:cNvSpPr/>
            <p:nvPr/>
          </p:nvSpPr>
          <p:spPr>
            <a:xfrm>
              <a:off x="130614" y="589896"/>
              <a:ext cx="2085827" cy="52322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800">
                  <a:solidFill>
                    <a:schemeClr val="lt1"/>
                  </a:solidFill>
                  <a:latin typeface="Times New Roman"/>
                  <a:ea typeface="Times New Roman"/>
                  <a:cs typeface="Times New Roman"/>
                  <a:sym typeface="Times New Roman"/>
                </a:rPr>
                <a:t>CHAPTER</a:t>
              </a:r>
              <a:r>
                <a:rPr lang="en-US" sz="2800">
                  <a:solidFill>
                    <a:schemeClr val="lt1"/>
                  </a:solidFill>
                  <a:latin typeface="Calibri"/>
                  <a:ea typeface="Calibri"/>
                  <a:cs typeface="Calibri"/>
                  <a:sym typeface="Calibri"/>
                </a:rPr>
                <a:t> 7</a:t>
              </a:r>
              <a:endParaRPr/>
            </a:p>
          </p:txBody>
        </p:sp>
      </p:grpSp>
      <p:graphicFrame>
        <p:nvGraphicFramePr>
          <p:cNvPr id="528" name="Google Shape;528;p29"/>
          <p:cNvGraphicFramePr/>
          <p:nvPr/>
        </p:nvGraphicFramePr>
        <p:xfrm>
          <a:off x="1759769" y="1846553"/>
          <a:ext cx="3000000" cy="3000000"/>
        </p:xfrm>
        <a:graphic>
          <a:graphicData uri="http://schemas.openxmlformats.org/drawingml/2006/table">
            <a:tbl>
              <a:tblPr bandRow="1" firstRow="1">
                <a:noFill/>
                <a:tableStyleId>{F4C991AD-7138-4150-99D2-A69FC394543A}</a:tableStyleId>
              </a:tblPr>
              <a:tblGrid>
                <a:gridCol w="1579775"/>
                <a:gridCol w="8525325"/>
              </a:tblGrid>
              <a:tr h="4360575">
                <a:tc>
                  <a:txBody>
                    <a:bodyPr/>
                    <a:lstStyle/>
                    <a:p>
                      <a:pPr indent="0" lvl="0" marL="0" marR="0" rtl="0" algn="just">
                        <a:lnSpc>
                          <a:spcPct val="100000"/>
                        </a:lnSpc>
                        <a:spcBef>
                          <a:spcPts val="0"/>
                        </a:spcBef>
                        <a:spcAft>
                          <a:spcPts val="0"/>
                        </a:spcAft>
                        <a:buClr>
                          <a:schemeClr val="dk1"/>
                        </a:buClr>
                        <a:buSzPts val="1800"/>
                        <a:buFont typeface="Calibri"/>
                        <a:buNone/>
                      </a:pPr>
                      <a:r>
                        <a:rPr b="1" lang="en-US" sz="1800" u="none" cap="none" strike="noStrike">
                          <a:solidFill>
                            <a:schemeClr val="dk1"/>
                          </a:solidFill>
                        </a:rPr>
                        <a:t>Group cohesiveness </a:t>
                      </a:r>
                      <a:endParaRPr/>
                    </a:p>
                  </a:txBody>
                  <a:tcPr marT="45725" marB="45725" marR="91450" marL="91450"/>
                </a:tc>
                <a:tc>
                  <a:txBody>
                    <a:bodyPr/>
                    <a:lstStyle/>
                    <a:p>
                      <a:pPr indent="-285750" lvl="0" marL="285750" marR="0" rtl="0" algn="just">
                        <a:spcBef>
                          <a:spcPts val="0"/>
                        </a:spcBef>
                        <a:spcAft>
                          <a:spcPts val="0"/>
                        </a:spcAft>
                        <a:buClr>
                          <a:schemeClr val="dk1"/>
                        </a:buClr>
                        <a:buSzPts val="1800"/>
                        <a:buFont typeface="Noto Sans Symbols"/>
                        <a:buChar char="▪"/>
                      </a:pPr>
                      <a:r>
                        <a:rPr b="1" i="0" lang="en-US" sz="1800" u="none" cap="none" strike="noStrike">
                          <a:solidFill>
                            <a:schemeClr val="dk1"/>
                          </a:solidFill>
                          <a:latin typeface="Calibri"/>
                          <a:ea typeface="Calibri"/>
                          <a:cs typeface="Calibri"/>
                          <a:sym typeface="Calibri"/>
                        </a:rPr>
                        <a:t>Cohesiveness</a:t>
                      </a:r>
                      <a:r>
                        <a:rPr b="0" i="0" lang="en-US" sz="1800" u="none" cap="none" strike="noStrike">
                          <a:solidFill>
                            <a:schemeClr val="dk1"/>
                          </a:solidFill>
                          <a:latin typeface="Calibri"/>
                          <a:ea typeface="Calibri"/>
                          <a:cs typeface="Calibri"/>
                          <a:sym typeface="Calibri"/>
                        </a:rPr>
                        <a:t> may also be a primary factor in the development of certain problems for some decision-making groups.</a:t>
                      </a:r>
                      <a:endParaRPr/>
                    </a:p>
                    <a:p>
                      <a:pPr indent="-171450" lvl="0" marL="285750" marR="0" rtl="0" algn="just">
                        <a:spcBef>
                          <a:spcPts val="0"/>
                        </a:spcBef>
                        <a:spcAft>
                          <a:spcPts val="0"/>
                        </a:spcAft>
                        <a:buClr>
                          <a:schemeClr val="dk1"/>
                        </a:buClr>
                        <a:buSzPts val="1800"/>
                        <a:buFont typeface="Noto Sans Symbols"/>
                        <a:buNone/>
                      </a:pPr>
                      <a:r>
                        <a:t/>
                      </a:r>
                      <a:endParaRPr b="0" i="0" sz="1800" u="none" cap="none" strike="noStrike">
                        <a:solidFill>
                          <a:schemeClr val="dk1"/>
                        </a:solidFill>
                        <a:latin typeface="Calibri"/>
                        <a:ea typeface="Calibri"/>
                        <a:cs typeface="Calibri"/>
                        <a:sym typeface="Calibri"/>
                      </a:endParaRPr>
                    </a:p>
                    <a:p>
                      <a:pPr indent="-285750" lvl="0" marL="285750" marR="0" rtl="0" algn="just">
                        <a:spcBef>
                          <a:spcPts val="0"/>
                        </a:spcBef>
                        <a:spcAft>
                          <a:spcPts val="0"/>
                        </a:spcAft>
                        <a:buClr>
                          <a:schemeClr val="dk1"/>
                        </a:buClr>
                        <a:buSzPts val="1800"/>
                        <a:buFont typeface="Noto Sans Symbols"/>
                        <a:buChar char="▪"/>
                      </a:pPr>
                      <a:r>
                        <a:rPr b="0" i="0" lang="en-US" sz="1800" u="none" cap="none" strike="noStrike">
                          <a:solidFill>
                            <a:schemeClr val="dk1"/>
                          </a:solidFill>
                          <a:latin typeface="Calibri"/>
                          <a:ea typeface="Calibri"/>
                          <a:cs typeface="Calibri"/>
                          <a:sym typeface="Calibri"/>
                        </a:rPr>
                        <a:t> An example </a:t>
                      </a:r>
                      <a:r>
                        <a:rPr b="1" i="0" lang="en-US" sz="1800" u="sng" cap="none" strike="noStrike">
                          <a:solidFill>
                            <a:schemeClr val="dk1"/>
                          </a:solidFill>
                          <a:latin typeface="Calibri"/>
                          <a:ea typeface="Calibri"/>
                          <a:cs typeface="Calibri"/>
                          <a:sym typeface="Calibri"/>
                        </a:rPr>
                        <a:t>is groupthink, </a:t>
                      </a:r>
                      <a:r>
                        <a:rPr b="0" i="0" lang="en-US" sz="1800" u="none" cap="none" strike="noStrike">
                          <a:solidFill>
                            <a:schemeClr val="dk1"/>
                          </a:solidFill>
                          <a:latin typeface="Calibri"/>
                          <a:ea typeface="Calibri"/>
                          <a:cs typeface="Calibri"/>
                          <a:sym typeface="Calibri"/>
                        </a:rPr>
                        <a:t>which occurs when a group’s overriding concern is a unanimous decision rather than critical analysis of alternatives. </a:t>
                      </a:r>
                      <a:endParaRPr/>
                    </a:p>
                    <a:p>
                      <a:pPr indent="-171450" lvl="0" marL="285750" marR="0" rtl="0" algn="just">
                        <a:spcBef>
                          <a:spcPts val="0"/>
                        </a:spcBef>
                        <a:spcAft>
                          <a:spcPts val="0"/>
                        </a:spcAft>
                        <a:buClr>
                          <a:schemeClr val="dk1"/>
                        </a:buClr>
                        <a:buSzPts val="1800"/>
                        <a:buFont typeface="Noto Sans Symbols"/>
                        <a:buNone/>
                      </a:pPr>
                      <a:r>
                        <a:t/>
                      </a:r>
                      <a:endParaRPr b="0" i="0" sz="1800" u="none" cap="none" strike="noStrike">
                        <a:solidFill>
                          <a:schemeClr val="dk1"/>
                        </a:solidFill>
                        <a:latin typeface="Calibri"/>
                        <a:ea typeface="Calibri"/>
                        <a:cs typeface="Calibri"/>
                        <a:sym typeface="Calibri"/>
                      </a:endParaRPr>
                    </a:p>
                    <a:p>
                      <a:pPr indent="-285750" lvl="0" marL="285750" marR="0" rtl="0" algn="just">
                        <a:spcBef>
                          <a:spcPts val="0"/>
                        </a:spcBef>
                        <a:spcAft>
                          <a:spcPts val="0"/>
                        </a:spcAft>
                        <a:buClr>
                          <a:schemeClr val="dk1"/>
                        </a:buClr>
                        <a:buSzPts val="1800"/>
                        <a:buFont typeface="Noto Sans Symbols"/>
                        <a:buChar char="▪"/>
                      </a:pPr>
                      <a:r>
                        <a:rPr b="0" i="0" lang="en-US" sz="1800" u="none" cap="none" strike="noStrike">
                          <a:solidFill>
                            <a:schemeClr val="dk1"/>
                          </a:solidFill>
                          <a:latin typeface="Calibri"/>
                          <a:ea typeface="Calibri"/>
                          <a:cs typeface="Calibri"/>
                          <a:sym typeface="Calibri"/>
                        </a:rPr>
                        <a:t>These problems, together with the evidence regarding group cohesiveness and productivity, mean that a manager must carefully weigh the pros and cons of fostering highly cohesive groups.</a:t>
                      </a:r>
                      <a:endParaRPr/>
                    </a:p>
                    <a:p>
                      <a:pPr indent="-171450" lvl="0" marL="285750" marR="0" rtl="0" algn="just">
                        <a:spcBef>
                          <a:spcPts val="0"/>
                        </a:spcBef>
                        <a:spcAft>
                          <a:spcPts val="0"/>
                        </a:spcAft>
                        <a:buClr>
                          <a:schemeClr val="dk1"/>
                        </a:buClr>
                        <a:buSzPts val="1800"/>
                        <a:buFont typeface="Noto Sans Symbols"/>
                        <a:buNone/>
                      </a:pPr>
                      <a:r>
                        <a:t/>
                      </a:r>
                      <a:endParaRPr b="0" i="0" sz="1800" u="none" cap="none" strike="noStrike">
                        <a:solidFill>
                          <a:schemeClr val="dk1"/>
                        </a:solidFill>
                        <a:latin typeface="Calibri"/>
                        <a:ea typeface="Calibri"/>
                        <a:cs typeface="Calibri"/>
                        <a:sym typeface="Calibri"/>
                      </a:endParaRPr>
                    </a:p>
                    <a:p>
                      <a:pPr indent="-285750" lvl="0" marL="285750" marR="0" rtl="0" algn="just">
                        <a:spcBef>
                          <a:spcPts val="0"/>
                        </a:spcBef>
                        <a:spcAft>
                          <a:spcPts val="0"/>
                        </a:spcAft>
                        <a:buClr>
                          <a:schemeClr val="dk1"/>
                        </a:buClr>
                        <a:buSzPts val="1800"/>
                        <a:buFont typeface="Noto Sans Symbols"/>
                        <a:buChar char="▪"/>
                      </a:pPr>
                      <a:r>
                        <a:rPr b="0" i="0" lang="en-US" sz="1800" u="none" cap="none" strike="noStrike">
                          <a:solidFill>
                            <a:schemeClr val="dk1"/>
                          </a:solidFill>
                          <a:latin typeface="Calibri"/>
                          <a:ea typeface="Calibri"/>
                          <a:cs typeface="Calibri"/>
                          <a:sym typeface="Calibri"/>
                        </a:rPr>
                        <a:t>Finally, there is emerging evidence that the emotional intelligence of group members can promote cohesiveness. In this context, emotional intelligence refers to interpersonal capability that includes the ability to perceive and express emotions, to understand and use them, and to manage emotions in oneself and other people.</a:t>
                      </a:r>
                      <a:endParaRPr/>
                    </a:p>
                  </a:txBody>
                  <a:tcPr marT="45725" marB="45725" marR="91450" marL="91450"/>
                </a:tc>
              </a:tr>
            </a:tbl>
          </a:graphicData>
        </a:graphic>
      </p:graphicFrame>
    </p:spTree>
  </p:cSld>
  <p:clrMapOvr>
    <a:masterClrMapping/>
  </p:clrMapOvr>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33" name="Shape 533"/>
        <p:cNvGrpSpPr/>
        <p:nvPr/>
      </p:nvGrpSpPr>
      <p:grpSpPr>
        <a:xfrm>
          <a:off x="0" y="0"/>
          <a:ext cx="0" cy="0"/>
          <a:chOff x="0" y="0"/>
          <a:chExt cx="0" cy="0"/>
        </a:xfrm>
      </p:grpSpPr>
      <p:pic>
        <p:nvPicPr>
          <p:cNvPr id="534" name="Google Shape;534;p30"/>
          <p:cNvPicPr preferRelativeResize="0"/>
          <p:nvPr/>
        </p:nvPicPr>
        <p:blipFill rotWithShape="1">
          <a:blip r:embed="rId3">
            <a:alphaModFix/>
          </a:blip>
          <a:srcRect b="0" l="0" r="0" t="0"/>
          <a:stretch/>
        </p:blipFill>
        <p:spPr>
          <a:xfrm>
            <a:off x="651740" y="5508979"/>
            <a:ext cx="1222425" cy="1096206"/>
          </a:xfrm>
          <a:prstGeom prst="rect">
            <a:avLst/>
          </a:prstGeom>
          <a:noFill/>
          <a:ln>
            <a:noFill/>
          </a:ln>
        </p:spPr>
      </p:pic>
      <p:pic>
        <p:nvPicPr>
          <p:cNvPr id="535" name="Google Shape;535;p30"/>
          <p:cNvPicPr preferRelativeResize="0"/>
          <p:nvPr/>
        </p:nvPicPr>
        <p:blipFill rotWithShape="1">
          <a:blip r:embed="rId4">
            <a:alphaModFix/>
          </a:blip>
          <a:srcRect b="0" l="0" r="0" t="0"/>
          <a:stretch/>
        </p:blipFill>
        <p:spPr>
          <a:xfrm>
            <a:off x="2289771" y="5954663"/>
            <a:ext cx="9902229" cy="204838"/>
          </a:xfrm>
          <a:prstGeom prst="rect">
            <a:avLst/>
          </a:prstGeom>
          <a:noFill/>
          <a:ln>
            <a:noFill/>
          </a:ln>
        </p:spPr>
      </p:pic>
      <p:pic>
        <p:nvPicPr>
          <p:cNvPr id="536" name="Google Shape;536;p30"/>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537" name="Google Shape;537;p30"/>
          <p:cNvPicPr preferRelativeResize="0"/>
          <p:nvPr/>
        </p:nvPicPr>
        <p:blipFill rotWithShape="1">
          <a:blip r:embed="rId5">
            <a:alphaModFix/>
          </a:blip>
          <a:srcRect b="0" l="0" r="0" t="0"/>
          <a:stretch/>
        </p:blipFill>
        <p:spPr>
          <a:xfrm>
            <a:off x="12072675" y="2204822"/>
            <a:ext cx="238650" cy="2709534"/>
          </a:xfrm>
          <a:prstGeom prst="rect">
            <a:avLst/>
          </a:prstGeom>
          <a:noFill/>
          <a:ln>
            <a:noFill/>
          </a:ln>
        </p:spPr>
      </p:pic>
      <p:pic>
        <p:nvPicPr>
          <p:cNvPr id="538" name="Google Shape;538;p30"/>
          <p:cNvPicPr preferRelativeResize="0"/>
          <p:nvPr/>
        </p:nvPicPr>
        <p:blipFill rotWithShape="1">
          <a:blip r:embed="rId6">
            <a:alphaModFix/>
          </a:blip>
          <a:srcRect b="0" l="0" r="0" t="0"/>
          <a:stretch/>
        </p:blipFill>
        <p:spPr>
          <a:xfrm>
            <a:off x="-17323" y="0"/>
            <a:ext cx="9533101" cy="1610200"/>
          </a:xfrm>
          <a:prstGeom prst="rect">
            <a:avLst/>
          </a:prstGeom>
          <a:noFill/>
          <a:ln>
            <a:noFill/>
          </a:ln>
        </p:spPr>
      </p:pic>
      <p:sp>
        <p:nvSpPr>
          <p:cNvPr id="539" name="Google Shape;539;p30"/>
          <p:cNvSpPr txBox="1"/>
          <p:nvPr/>
        </p:nvSpPr>
        <p:spPr>
          <a:xfrm>
            <a:off x="1874165" y="1411062"/>
            <a:ext cx="10198510" cy="707886"/>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2000">
                <a:solidFill>
                  <a:srgbClr val="C1510A"/>
                </a:solidFill>
                <a:latin typeface="Helvetica Neue"/>
                <a:ea typeface="Helvetica Neue"/>
                <a:cs typeface="Helvetica Neue"/>
                <a:sym typeface="Helvetica Neue"/>
              </a:rPr>
              <a:t>Informal Leadership</a:t>
            </a:r>
            <a:endParaRPr/>
          </a:p>
          <a:p>
            <a:pPr indent="0" lvl="0" marL="0" marR="0" rtl="0" algn="l">
              <a:spcBef>
                <a:spcPts val="0"/>
              </a:spcBef>
              <a:spcAft>
                <a:spcPts val="0"/>
              </a:spcAft>
              <a:buNone/>
            </a:pPr>
            <a:r>
              <a:t/>
            </a:r>
            <a:endParaRPr b="1" sz="2000">
              <a:solidFill>
                <a:srgbClr val="C1510A"/>
              </a:solidFill>
              <a:latin typeface="Helvetica Neue"/>
              <a:ea typeface="Helvetica Neue"/>
              <a:cs typeface="Helvetica Neue"/>
              <a:sym typeface="Helvetica Neue"/>
            </a:endParaRPr>
          </a:p>
        </p:txBody>
      </p:sp>
      <p:grpSp>
        <p:nvGrpSpPr>
          <p:cNvPr id="540" name="Google Shape;540;p30"/>
          <p:cNvGrpSpPr/>
          <p:nvPr/>
        </p:nvGrpSpPr>
        <p:grpSpPr>
          <a:xfrm>
            <a:off x="130614" y="576828"/>
            <a:ext cx="5272804" cy="536288"/>
            <a:chOff x="130614" y="576828"/>
            <a:chExt cx="5272804" cy="536288"/>
          </a:xfrm>
        </p:grpSpPr>
        <p:sp>
          <p:nvSpPr>
            <p:cNvPr id="541" name="Google Shape;541;p30"/>
            <p:cNvSpPr txBox="1"/>
            <p:nvPr/>
          </p:nvSpPr>
          <p:spPr>
            <a:xfrm>
              <a:off x="2449853" y="576828"/>
              <a:ext cx="2953565" cy="52322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800">
                  <a:solidFill>
                    <a:schemeClr val="lt1"/>
                  </a:solidFill>
                  <a:latin typeface="Times New Roman"/>
                  <a:ea typeface="Times New Roman"/>
                  <a:cs typeface="Times New Roman"/>
                  <a:sym typeface="Times New Roman"/>
                </a:rPr>
                <a:t> Groups and Teams</a:t>
              </a:r>
              <a:endParaRPr/>
            </a:p>
          </p:txBody>
        </p:sp>
        <p:sp>
          <p:nvSpPr>
            <p:cNvPr id="542" name="Google Shape;542;p30"/>
            <p:cNvSpPr/>
            <p:nvPr/>
          </p:nvSpPr>
          <p:spPr>
            <a:xfrm>
              <a:off x="130614" y="589896"/>
              <a:ext cx="2085827" cy="52322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800">
                  <a:solidFill>
                    <a:schemeClr val="lt1"/>
                  </a:solidFill>
                  <a:latin typeface="Times New Roman"/>
                  <a:ea typeface="Times New Roman"/>
                  <a:cs typeface="Times New Roman"/>
                  <a:sym typeface="Times New Roman"/>
                </a:rPr>
                <a:t>CHAPTER</a:t>
              </a:r>
              <a:r>
                <a:rPr lang="en-US" sz="2800">
                  <a:solidFill>
                    <a:schemeClr val="lt1"/>
                  </a:solidFill>
                  <a:latin typeface="Calibri"/>
                  <a:ea typeface="Calibri"/>
                  <a:cs typeface="Calibri"/>
                  <a:sym typeface="Calibri"/>
                </a:rPr>
                <a:t> 7</a:t>
              </a:r>
              <a:endParaRPr/>
            </a:p>
          </p:txBody>
        </p:sp>
      </p:grpSp>
      <p:graphicFrame>
        <p:nvGraphicFramePr>
          <p:cNvPr id="543" name="Google Shape;543;p30"/>
          <p:cNvGraphicFramePr/>
          <p:nvPr/>
        </p:nvGraphicFramePr>
        <p:xfrm>
          <a:off x="1759769" y="1846553"/>
          <a:ext cx="3000000" cy="3000000"/>
        </p:xfrm>
        <a:graphic>
          <a:graphicData uri="http://schemas.openxmlformats.org/drawingml/2006/table">
            <a:tbl>
              <a:tblPr bandRow="1" firstRow="1">
                <a:noFill/>
                <a:tableStyleId>{F4C991AD-7138-4150-99D2-A69FC394543A}</a:tableStyleId>
              </a:tblPr>
              <a:tblGrid>
                <a:gridCol w="1579775"/>
                <a:gridCol w="8525325"/>
              </a:tblGrid>
              <a:tr h="4360575">
                <a:tc>
                  <a:txBody>
                    <a:bodyPr/>
                    <a:lstStyle/>
                    <a:p>
                      <a:pPr indent="0" lvl="0" marL="0" marR="0" rtl="0" algn="just">
                        <a:lnSpc>
                          <a:spcPct val="100000"/>
                        </a:lnSpc>
                        <a:spcBef>
                          <a:spcPts val="0"/>
                        </a:spcBef>
                        <a:spcAft>
                          <a:spcPts val="0"/>
                        </a:spcAft>
                        <a:buClr>
                          <a:schemeClr val="dk1"/>
                        </a:buClr>
                        <a:buSzPts val="1800"/>
                        <a:buFont typeface="Calibri"/>
                        <a:buNone/>
                      </a:pPr>
                      <a:r>
                        <a:rPr b="1" lang="en-US" sz="1800" u="none" cap="none" strike="noStrike">
                          <a:solidFill>
                            <a:schemeClr val="dk1"/>
                          </a:solidFill>
                        </a:rPr>
                        <a:t>Informal Leadership</a:t>
                      </a:r>
                      <a:endParaRPr/>
                    </a:p>
                  </a:txBody>
                  <a:tcPr marT="45725" marB="45725" marR="91450" marL="91450"/>
                </a:tc>
                <a:tc>
                  <a:txBody>
                    <a:bodyPr/>
                    <a:lstStyle/>
                    <a:p>
                      <a:pPr indent="-285750" lvl="0" marL="285750" marR="0" rtl="0" algn="just">
                        <a:spcBef>
                          <a:spcPts val="0"/>
                        </a:spcBef>
                        <a:spcAft>
                          <a:spcPts val="0"/>
                        </a:spcAft>
                        <a:buClr>
                          <a:schemeClr val="dk1"/>
                        </a:buClr>
                        <a:buSzPts val="1800"/>
                        <a:buFont typeface="Noto Sans Symbols"/>
                        <a:buChar char="▪"/>
                      </a:pPr>
                      <a:r>
                        <a:rPr b="1" i="0" lang="en-US" sz="1800" u="sng" cap="none" strike="noStrike">
                          <a:solidFill>
                            <a:schemeClr val="dk1"/>
                          </a:solidFill>
                          <a:latin typeface="Calibri"/>
                          <a:ea typeface="Calibri"/>
                          <a:cs typeface="Calibri"/>
                          <a:sym typeface="Calibri"/>
                        </a:rPr>
                        <a:t>informal leader </a:t>
                      </a:r>
                      <a:r>
                        <a:rPr b="0" i="0" lang="en-US" sz="1800" u="none" cap="none" strike="noStrike">
                          <a:solidFill>
                            <a:schemeClr val="dk1"/>
                          </a:solidFill>
                          <a:latin typeface="Calibri"/>
                          <a:ea typeface="Calibri"/>
                          <a:cs typeface="Calibri"/>
                          <a:sym typeface="Calibri"/>
                        </a:rPr>
                        <a:t>is a person who engages in leadership activities but whose right to do so has not been formally recognized. </a:t>
                      </a:r>
                      <a:endParaRPr/>
                    </a:p>
                    <a:p>
                      <a:pPr indent="-171450" lvl="0" marL="285750" marR="0" rtl="0" algn="just">
                        <a:spcBef>
                          <a:spcPts val="0"/>
                        </a:spcBef>
                        <a:spcAft>
                          <a:spcPts val="0"/>
                        </a:spcAft>
                        <a:buClr>
                          <a:schemeClr val="dk1"/>
                        </a:buClr>
                        <a:buSzPts val="1800"/>
                        <a:buFont typeface="Noto Sans Symbols"/>
                        <a:buNone/>
                      </a:pPr>
                      <a:r>
                        <a:t/>
                      </a:r>
                      <a:endParaRPr b="0" i="0" sz="1800" u="none" cap="none" strike="noStrike">
                        <a:solidFill>
                          <a:schemeClr val="dk1"/>
                        </a:solidFill>
                        <a:latin typeface="Calibri"/>
                        <a:ea typeface="Calibri"/>
                        <a:cs typeface="Calibri"/>
                        <a:sym typeface="Calibri"/>
                      </a:endParaRPr>
                    </a:p>
                    <a:p>
                      <a:pPr indent="-285750" lvl="0" marL="285750" marR="0" rtl="0" algn="just">
                        <a:spcBef>
                          <a:spcPts val="0"/>
                        </a:spcBef>
                        <a:spcAft>
                          <a:spcPts val="0"/>
                        </a:spcAft>
                        <a:buClr>
                          <a:schemeClr val="dk1"/>
                        </a:buClr>
                        <a:buSzPts val="1800"/>
                        <a:buFont typeface="Noto Sans Symbols"/>
                        <a:buChar char="▪"/>
                      </a:pPr>
                      <a:r>
                        <a:rPr b="0" i="0" lang="en-US" sz="1800" u="none" cap="none" strike="noStrike">
                          <a:solidFill>
                            <a:schemeClr val="dk1"/>
                          </a:solidFill>
                          <a:latin typeface="Calibri"/>
                          <a:ea typeface="Calibri"/>
                          <a:cs typeface="Calibri"/>
                          <a:sym typeface="Calibri"/>
                        </a:rPr>
                        <a:t>The formal and the informal leader in any group or team may be the same person, or they may be different people. </a:t>
                      </a:r>
                      <a:endParaRPr/>
                    </a:p>
                    <a:p>
                      <a:pPr indent="-171450" lvl="0" marL="285750" marR="0" rtl="0" algn="just">
                        <a:spcBef>
                          <a:spcPts val="0"/>
                        </a:spcBef>
                        <a:spcAft>
                          <a:spcPts val="0"/>
                        </a:spcAft>
                        <a:buClr>
                          <a:schemeClr val="dk1"/>
                        </a:buClr>
                        <a:buSzPts val="1800"/>
                        <a:buFont typeface="Noto Sans Symbols"/>
                        <a:buNone/>
                      </a:pPr>
                      <a:r>
                        <a:t/>
                      </a:r>
                      <a:endParaRPr b="0" i="0" sz="1800" u="none" cap="none" strike="noStrike">
                        <a:solidFill>
                          <a:schemeClr val="dk1"/>
                        </a:solidFill>
                        <a:latin typeface="Calibri"/>
                        <a:ea typeface="Calibri"/>
                        <a:cs typeface="Calibri"/>
                        <a:sym typeface="Calibri"/>
                      </a:endParaRPr>
                    </a:p>
                    <a:p>
                      <a:pPr indent="-285750" lvl="0" marL="285750" marR="0" rtl="0" algn="just">
                        <a:spcBef>
                          <a:spcPts val="0"/>
                        </a:spcBef>
                        <a:spcAft>
                          <a:spcPts val="0"/>
                        </a:spcAft>
                        <a:buClr>
                          <a:schemeClr val="dk1"/>
                        </a:buClr>
                        <a:buSzPts val="1800"/>
                        <a:buFont typeface="Noto Sans Symbols"/>
                        <a:buChar char="▪"/>
                      </a:pPr>
                      <a:r>
                        <a:rPr b="0" i="0" lang="en-US" sz="1800" u="none" cap="none" strike="noStrike">
                          <a:solidFill>
                            <a:schemeClr val="dk1"/>
                          </a:solidFill>
                          <a:latin typeface="Calibri"/>
                          <a:ea typeface="Calibri"/>
                          <a:cs typeface="Calibri"/>
                          <a:sym typeface="Calibri"/>
                        </a:rPr>
                        <a:t>For example, most groups and teams need people to play both task and socioemotional roles. An informal leader is likely to be a person capable of carrying out both roles effectively. </a:t>
                      </a:r>
                      <a:endParaRPr/>
                    </a:p>
                    <a:p>
                      <a:pPr indent="-171450" lvl="0" marL="285750" marR="0" rtl="0" algn="just">
                        <a:spcBef>
                          <a:spcPts val="0"/>
                        </a:spcBef>
                        <a:spcAft>
                          <a:spcPts val="0"/>
                        </a:spcAft>
                        <a:buClr>
                          <a:schemeClr val="dk1"/>
                        </a:buClr>
                        <a:buSzPts val="1800"/>
                        <a:buFont typeface="Noto Sans Symbols"/>
                        <a:buNone/>
                      </a:pPr>
                      <a:r>
                        <a:t/>
                      </a:r>
                      <a:endParaRPr b="0" i="0" sz="1800" u="none" cap="none" strike="noStrike">
                        <a:solidFill>
                          <a:schemeClr val="dk1"/>
                        </a:solidFill>
                        <a:latin typeface="Calibri"/>
                        <a:ea typeface="Calibri"/>
                        <a:cs typeface="Calibri"/>
                        <a:sym typeface="Calibri"/>
                      </a:endParaRPr>
                    </a:p>
                    <a:p>
                      <a:pPr indent="-285750" lvl="0" marL="285750" marR="0" rtl="0" algn="just">
                        <a:spcBef>
                          <a:spcPts val="0"/>
                        </a:spcBef>
                        <a:spcAft>
                          <a:spcPts val="0"/>
                        </a:spcAft>
                        <a:buClr>
                          <a:schemeClr val="dk1"/>
                        </a:buClr>
                        <a:buSzPts val="1800"/>
                        <a:buFont typeface="Noto Sans Symbols"/>
                        <a:buChar char="▪"/>
                      </a:pPr>
                      <a:r>
                        <a:rPr b="0" i="0" lang="en-US" sz="1800" u="none" cap="none" strike="noStrike">
                          <a:solidFill>
                            <a:schemeClr val="dk1"/>
                          </a:solidFill>
                          <a:latin typeface="Calibri"/>
                          <a:ea typeface="Calibri"/>
                          <a:cs typeface="Calibri"/>
                          <a:sym typeface="Calibri"/>
                        </a:rPr>
                        <a:t>If the formal leader can fulfill one role but not the other, an informal leader often emerges to supplement the formal leader’s functions. If the formal leader can fill neither role, one or more informal leaders may emerge to carry out both sets of functions.</a:t>
                      </a:r>
                      <a:endParaRPr/>
                    </a:p>
                  </a:txBody>
                  <a:tcPr marT="45725" marB="45725" marR="91450" marL="91450"/>
                </a:tc>
              </a:tr>
            </a:tbl>
          </a:graphicData>
        </a:graphic>
      </p:graphicFrame>
    </p:spTree>
  </p:cSld>
  <p:clrMapOvr>
    <a:masterClrMapping/>
  </p:clrMapOvr>
</p:sld>
</file>

<file path=ppt/slides/slide3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48" name="Shape 548"/>
        <p:cNvGrpSpPr/>
        <p:nvPr/>
      </p:nvGrpSpPr>
      <p:grpSpPr>
        <a:xfrm>
          <a:off x="0" y="0"/>
          <a:ext cx="0" cy="0"/>
          <a:chOff x="0" y="0"/>
          <a:chExt cx="0" cy="0"/>
        </a:xfrm>
      </p:grpSpPr>
      <p:pic>
        <p:nvPicPr>
          <p:cNvPr id="549" name="Google Shape;549;p31"/>
          <p:cNvPicPr preferRelativeResize="0"/>
          <p:nvPr/>
        </p:nvPicPr>
        <p:blipFill rotWithShape="1">
          <a:blip r:embed="rId3">
            <a:alphaModFix/>
          </a:blip>
          <a:srcRect b="0" l="0" r="0" t="0"/>
          <a:stretch/>
        </p:blipFill>
        <p:spPr>
          <a:xfrm>
            <a:off x="651740" y="5508979"/>
            <a:ext cx="1222425" cy="1096206"/>
          </a:xfrm>
          <a:prstGeom prst="rect">
            <a:avLst/>
          </a:prstGeom>
          <a:noFill/>
          <a:ln>
            <a:noFill/>
          </a:ln>
        </p:spPr>
      </p:pic>
      <p:pic>
        <p:nvPicPr>
          <p:cNvPr id="550" name="Google Shape;550;p31"/>
          <p:cNvPicPr preferRelativeResize="0"/>
          <p:nvPr/>
        </p:nvPicPr>
        <p:blipFill rotWithShape="1">
          <a:blip r:embed="rId4">
            <a:alphaModFix/>
          </a:blip>
          <a:srcRect b="0" l="0" r="0" t="0"/>
          <a:stretch/>
        </p:blipFill>
        <p:spPr>
          <a:xfrm>
            <a:off x="2289771" y="5954663"/>
            <a:ext cx="9902229" cy="204838"/>
          </a:xfrm>
          <a:prstGeom prst="rect">
            <a:avLst/>
          </a:prstGeom>
          <a:noFill/>
          <a:ln>
            <a:noFill/>
          </a:ln>
        </p:spPr>
      </p:pic>
      <p:pic>
        <p:nvPicPr>
          <p:cNvPr id="551" name="Google Shape;551;p31"/>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552" name="Google Shape;552;p31"/>
          <p:cNvPicPr preferRelativeResize="0"/>
          <p:nvPr/>
        </p:nvPicPr>
        <p:blipFill rotWithShape="1">
          <a:blip r:embed="rId5">
            <a:alphaModFix/>
          </a:blip>
          <a:srcRect b="0" l="0" r="0" t="0"/>
          <a:stretch/>
        </p:blipFill>
        <p:spPr>
          <a:xfrm>
            <a:off x="12072675" y="2204822"/>
            <a:ext cx="238650" cy="2709534"/>
          </a:xfrm>
          <a:prstGeom prst="rect">
            <a:avLst/>
          </a:prstGeom>
          <a:noFill/>
          <a:ln>
            <a:noFill/>
          </a:ln>
        </p:spPr>
      </p:pic>
      <p:pic>
        <p:nvPicPr>
          <p:cNvPr id="553" name="Google Shape;553;p31"/>
          <p:cNvPicPr preferRelativeResize="0"/>
          <p:nvPr/>
        </p:nvPicPr>
        <p:blipFill rotWithShape="1">
          <a:blip r:embed="rId6">
            <a:alphaModFix/>
          </a:blip>
          <a:srcRect b="0" l="0" r="0" t="0"/>
          <a:stretch/>
        </p:blipFill>
        <p:spPr>
          <a:xfrm>
            <a:off x="-17323" y="0"/>
            <a:ext cx="9533101" cy="1610200"/>
          </a:xfrm>
          <a:prstGeom prst="rect">
            <a:avLst/>
          </a:prstGeom>
          <a:noFill/>
          <a:ln>
            <a:noFill/>
          </a:ln>
        </p:spPr>
      </p:pic>
      <p:sp>
        <p:nvSpPr>
          <p:cNvPr id="554" name="Google Shape;554;p31"/>
          <p:cNvSpPr txBox="1"/>
          <p:nvPr/>
        </p:nvSpPr>
        <p:spPr>
          <a:xfrm>
            <a:off x="1874165" y="1411062"/>
            <a:ext cx="10198510" cy="707886"/>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2000">
                <a:solidFill>
                  <a:srgbClr val="C1510A"/>
                </a:solidFill>
                <a:latin typeface="Helvetica Neue"/>
                <a:ea typeface="Helvetica Neue"/>
                <a:cs typeface="Helvetica Neue"/>
                <a:sym typeface="Helvetica Neue"/>
              </a:rPr>
              <a:t>Informal Leadership</a:t>
            </a:r>
            <a:endParaRPr/>
          </a:p>
          <a:p>
            <a:pPr indent="0" lvl="0" marL="0" marR="0" rtl="0" algn="l">
              <a:spcBef>
                <a:spcPts val="0"/>
              </a:spcBef>
              <a:spcAft>
                <a:spcPts val="0"/>
              </a:spcAft>
              <a:buNone/>
            </a:pPr>
            <a:r>
              <a:t/>
            </a:r>
            <a:endParaRPr b="1" sz="2000">
              <a:solidFill>
                <a:srgbClr val="C1510A"/>
              </a:solidFill>
              <a:latin typeface="Helvetica Neue"/>
              <a:ea typeface="Helvetica Neue"/>
              <a:cs typeface="Helvetica Neue"/>
              <a:sym typeface="Helvetica Neue"/>
            </a:endParaRPr>
          </a:p>
        </p:txBody>
      </p:sp>
      <p:grpSp>
        <p:nvGrpSpPr>
          <p:cNvPr id="555" name="Google Shape;555;p31"/>
          <p:cNvGrpSpPr/>
          <p:nvPr/>
        </p:nvGrpSpPr>
        <p:grpSpPr>
          <a:xfrm>
            <a:off x="130614" y="576828"/>
            <a:ext cx="5272804" cy="536288"/>
            <a:chOff x="130614" y="576828"/>
            <a:chExt cx="5272804" cy="536288"/>
          </a:xfrm>
        </p:grpSpPr>
        <p:sp>
          <p:nvSpPr>
            <p:cNvPr id="556" name="Google Shape;556;p31"/>
            <p:cNvSpPr txBox="1"/>
            <p:nvPr/>
          </p:nvSpPr>
          <p:spPr>
            <a:xfrm>
              <a:off x="2449853" y="576828"/>
              <a:ext cx="2953565" cy="52322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800">
                  <a:solidFill>
                    <a:schemeClr val="lt1"/>
                  </a:solidFill>
                  <a:latin typeface="Times New Roman"/>
                  <a:ea typeface="Times New Roman"/>
                  <a:cs typeface="Times New Roman"/>
                  <a:sym typeface="Times New Roman"/>
                </a:rPr>
                <a:t> Groups and Teams</a:t>
              </a:r>
              <a:endParaRPr/>
            </a:p>
          </p:txBody>
        </p:sp>
        <p:sp>
          <p:nvSpPr>
            <p:cNvPr id="557" name="Google Shape;557;p31"/>
            <p:cNvSpPr/>
            <p:nvPr/>
          </p:nvSpPr>
          <p:spPr>
            <a:xfrm>
              <a:off x="130614" y="589896"/>
              <a:ext cx="2085827" cy="52322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800">
                  <a:solidFill>
                    <a:schemeClr val="lt1"/>
                  </a:solidFill>
                  <a:latin typeface="Times New Roman"/>
                  <a:ea typeface="Times New Roman"/>
                  <a:cs typeface="Times New Roman"/>
                  <a:sym typeface="Times New Roman"/>
                </a:rPr>
                <a:t>CHAPTER</a:t>
              </a:r>
              <a:r>
                <a:rPr lang="en-US" sz="2800">
                  <a:solidFill>
                    <a:schemeClr val="lt1"/>
                  </a:solidFill>
                  <a:latin typeface="Calibri"/>
                  <a:ea typeface="Calibri"/>
                  <a:cs typeface="Calibri"/>
                  <a:sym typeface="Calibri"/>
                </a:rPr>
                <a:t> 7</a:t>
              </a:r>
              <a:endParaRPr/>
            </a:p>
          </p:txBody>
        </p:sp>
      </p:grpSp>
      <p:grpSp>
        <p:nvGrpSpPr>
          <p:cNvPr id="558" name="Google Shape;558;p31"/>
          <p:cNvGrpSpPr/>
          <p:nvPr/>
        </p:nvGrpSpPr>
        <p:grpSpPr>
          <a:xfrm>
            <a:off x="1943202" y="1765005"/>
            <a:ext cx="9968818" cy="3943350"/>
            <a:chOff x="1943202" y="1765005"/>
            <a:chExt cx="9968818" cy="3943350"/>
          </a:xfrm>
        </p:grpSpPr>
        <p:pic>
          <p:nvPicPr>
            <p:cNvPr id="559" name="Google Shape;559;p31"/>
            <p:cNvPicPr preferRelativeResize="0"/>
            <p:nvPr/>
          </p:nvPicPr>
          <p:blipFill rotWithShape="1">
            <a:blip r:embed="rId7">
              <a:alphaModFix/>
            </a:blip>
            <a:srcRect b="0" l="0" r="0" t="0"/>
            <a:stretch/>
          </p:blipFill>
          <p:spPr>
            <a:xfrm>
              <a:off x="6654220" y="1765005"/>
              <a:ext cx="5257800" cy="3943350"/>
            </a:xfrm>
            <a:prstGeom prst="rect">
              <a:avLst/>
            </a:prstGeom>
            <a:noFill/>
            <a:ln>
              <a:noFill/>
            </a:ln>
          </p:spPr>
        </p:pic>
        <p:sp>
          <p:nvSpPr>
            <p:cNvPr id="560" name="Google Shape;560;p31"/>
            <p:cNvSpPr txBox="1"/>
            <p:nvPr/>
          </p:nvSpPr>
          <p:spPr>
            <a:xfrm>
              <a:off x="1943202" y="2467270"/>
              <a:ext cx="4550363" cy="3139321"/>
            </a:xfrm>
            <a:prstGeom prst="rect">
              <a:avLst/>
            </a:prstGeom>
            <a:solidFill>
              <a:srgbClr val="FF9518"/>
            </a:solidFill>
            <a:ln>
              <a:noFill/>
            </a:ln>
          </p:spPr>
          <p:txBody>
            <a:bodyPr anchorCtr="0" anchor="t" bIns="45700" lIns="91425" spcFirstLastPara="1" rIns="91425" wrap="square" tIns="45700">
              <a:spAutoFit/>
            </a:bodyPr>
            <a:lstStyle/>
            <a:p>
              <a:pPr indent="0" lvl="0" marL="0" marR="0" rtl="0" algn="just">
                <a:spcBef>
                  <a:spcPts val="0"/>
                </a:spcBef>
                <a:spcAft>
                  <a:spcPts val="0"/>
                </a:spcAft>
                <a:buNone/>
              </a:pPr>
              <a:r>
                <a:rPr lang="en-US" sz="1800">
                  <a:solidFill>
                    <a:schemeClr val="dk1"/>
                  </a:solidFill>
                  <a:latin typeface="Calibri"/>
                  <a:ea typeface="Calibri"/>
                  <a:cs typeface="Calibri"/>
                  <a:sym typeface="Calibri"/>
                </a:rPr>
                <a:t>An informal leader is someone who engages in leadership activities without the formal authority to do so. Take these construction supervisors, for instance. The project manager may be away handling other responsibilities and one of the two supervisors in the center is taking charge during the manager’s absence. This supervisor, then, is emerging as an informal leader by taking on a larger role than has been actually granted to them by the company.</a:t>
              </a:r>
              <a:endParaRPr/>
            </a:p>
          </p:txBody>
        </p:sp>
      </p:grpSp>
    </p:spTree>
  </p:cSld>
  <p:clrMapOvr>
    <a:masterClrMapping/>
  </p:clrMapOvr>
</p:sld>
</file>

<file path=ppt/slides/slide3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65" name="Shape 565"/>
        <p:cNvGrpSpPr/>
        <p:nvPr/>
      </p:nvGrpSpPr>
      <p:grpSpPr>
        <a:xfrm>
          <a:off x="0" y="0"/>
          <a:ext cx="0" cy="0"/>
          <a:chOff x="0" y="0"/>
          <a:chExt cx="0" cy="0"/>
        </a:xfrm>
      </p:grpSpPr>
      <p:pic>
        <p:nvPicPr>
          <p:cNvPr id="566" name="Google Shape;566;p32"/>
          <p:cNvPicPr preferRelativeResize="0"/>
          <p:nvPr/>
        </p:nvPicPr>
        <p:blipFill rotWithShape="1">
          <a:blip r:embed="rId3">
            <a:alphaModFix/>
          </a:blip>
          <a:srcRect b="0" l="0" r="0" t="0"/>
          <a:stretch/>
        </p:blipFill>
        <p:spPr>
          <a:xfrm>
            <a:off x="651740" y="5508979"/>
            <a:ext cx="1222425" cy="1096206"/>
          </a:xfrm>
          <a:prstGeom prst="rect">
            <a:avLst/>
          </a:prstGeom>
          <a:noFill/>
          <a:ln>
            <a:noFill/>
          </a:ln>
        </p:spPr>
      </p:pic>
      <p:pic>
        <p:nvPicPr>
          <p:cNvPr id="567" name="Google Shape;567;p32"/>
          <p:cNvPicPr preferRelativeResize="0"/>
          <p:nvPr/>
        </p:nvPicPr>
        <p:blipFill rotWithShape="1">
          <a:blip r:embed="rId4">
            <a:alphaModFix/>
          </a:blip>
          <a:srcRect b="0" l="0" r="0" t="0"/>
          <a:stretch/>
        </p:blipFill>
        <p:spPr>
          <a:xfrm>
            <a:off x="2289771" y="5954663"/>
            <a:ext cx="9902229" cy="204838"/>
          </a:xfrm>
          <a:prstGeom prst="rect">
            <a:avLst/>
          </a:prstGeom>
          <a:noFill/>
          <a:ln>
            <a:noFill/>
          </a:ln>
        </p:spPr>
      </p:pic>
      <p:pic>
        <p:nvPicPr>
          <p:cNvPr id="568" name="Google Shape;568;p32"/>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569" name="Google Shape;569;p32"/>
          <p:cNvPicPr preferRelativeResize="0"/>
          <p:nvPr/>
        </p:nvPicPr>
        <p:blipFill rotWithShape="1">
          <a:blip r:embed="rId5">
            <a:alphaModFix/>
          </a:blip>
          <a:srcRect b="0" l="0" r="0" t="0"/>
          <a:stretch/>
        </p:blipFill>
        <p:spPr>
          <a:xfrm>
            <a:off x="12072675" y="2204822"/>
            <a:ext cx="238650" cy="2709534"/>
          </a:xfrm>
          <a:prstGeom prst="rect">
            <a:avLst/>
          </a:prstGeom>
          <a:noFill/>
          <a:ln>
            <a:noFill/>
          </a:ln>
        </p:spPr>
      </p:pic>
      <p:pic>
        <p:nvPicPr>
          <p:cNvPr id="570" name="Google Shape;570;p32"/>
          <p:cNvPicPr preferRelativeResize="0"/>
          <p:nvPr/>
        </p:nvPicPr>
        <p:blipFill rotWithShape="1">
          <a:blip r:embed="rId6">
            <a:alphaModFix/>
          </a:blip>
          <a:srcRect b="0" l="0" r="0" t="0"/>
          <a:stretch/>
        </p:blipFill>
        <p:spPr>
          <a:xfrm>
            <a:off x="-17323" y="0"/>
            <a:ext cx="9533101" cy="1610200"/>
          </a:xfrm>
          <a:prstGeom prst="rect">
            <a:avLst/>
          </a:prstGeom>
          <a:noFill/>
          <a:ln>
            <a:noFill/>
          </a:ln>
        </p:spPr>
      </p:pic>
      <p:sp>
        <p:nvSpPr>
          <p:cNvPr id="571" name="Google Shape;571;p32"/>
          <p:cNvSpPr txBox="1"/>
          <p:nvPr/>
        </p:nvSpPr>
        <p:spPr>
          <a:xfrm>
            <a:off x="1874165" y="1411062"/>
            <a:ext cx="10198510" cy="707886"/>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2000">
                <a:solidFill>
                  <a:srgbClr val="C1510A"/>
                </a:solidFill>
                <a:latin typeface="Helvetica Neue"/>
                <a:ea typeface="Helvetica Neue"/>
                <a:cs typeface="Helvetica Neue"/>
                <a:sym typeface="Helvetica Neue"/>
              </a:rPr>
              <a:t>Creating New Groups and Teams</a:t>
            </a:r>
            <a:endParaRPr/>
          </a:p>
          <a:p>
            <a:pPr indent="0" lvl="0" marL="0" marR="0" rtl="0" algn="l">
              <a:spcBef>
                <a:spcPts val="0"/>
              </a:spcBef>
              <a:spcAft>
                <a:spcPts val="0"/>
              </a:spcAft>
              <a:buNone/>
            </a:pPr>
            <a:r>
              <a:t/>
            </a:r>
            <a:endParaRPr b="1" sz="2000">
              <a:solidFill>
                <a:srgbClr val="C1510A"/>
              </a:solidFill>
              <a:latin typeface="Helvetica Neue"/>
              <a:ea typeface="Helvetica Neue"/>
              <a:cs typeface="Helvetica Neue"/>
              <a:sym typeface="Helvetica Neue"/>
            </a:endParaRPr>
          </a:p>
        </p:txBody>
      </p:sp>
      <p:grpSp>
        <p:nvGrpSpPr>
          <p:cNvPr id="572" name="Google Shape;572;p32"/>
          <p:cNvGrpSpPr/>
          <p:nvPr/>
        </p:nvGrpSpPr>
        <p:grpSpPr>
          <a:xfrm>
            <a:off x="130614" y="576828"/>
            <a:ext cx="5272804" cy="536288"/>
            <a:chOff x="130614" y="576828"/>
            <a:chExt cx="5272804" cy="536288"/>
          </a:xfrm>
        </p:grpSpPr>
        <p:sp>
          <p:nvSpPr>
            <p:cNvPr id="573" name="Google Shape;573;p32"/>
            <p:cNvSpPr txBox="1"/>
            <p:nvPr/>
          </p:nvSpPr>
          <p:spPr>
            <a:xfrm>
              <a:off x="2449853" y="576828"/>
              <a:ext cx="2953565" cy="52322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800">
                  <a:solidFill>
                    <a:schemeClr val="lt1"/>
                  </a:solidFill>
                  <a:latin typeface="Times New Roman"/>
                  <a:ea typeface="Times New Roman"/>
                  <a:cs typeface="Times New Roman"/>
                  <a:sym typeface="Times New Roman"/>
                </a:rPr>
                <a:t> Groups and Teams</a:t>
              </a:r>
              <a:endParaRPr/>
            </a:p>
          </p:txBody>
        </p:sp>
        <p:sp>
          <p:nvSpPr>
            <p:cNvPr id="574" name="Google Shape;574;p32"/>
            <p:cNvSpPr/>
            <p:nvPr/>
          </p:nvSpPr>
          <p:spPr>
            <a:xfrm>
              <a:off x="130614" y="589896"/>
              <a:ext cx="2085827" cy="52322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800">
                  <a:solidFill>
                    <a:schemeClr val="lt1"/>
                  </a:solidFill>
                  <a:latin typeface="Times New Roman"/>
                  <a:ea typeface="Times New Roman"/>
                  <a:cs typeface="Times New Roman"/>
                  <a:sym typeface="Times New Roman"/>
                </a:rPr>
                <a:t>CHAPTER</a:t>
              </a:r>
              <a:r>
                <a:rPr lang="en-US" sz="2800">
                  <a:solidFill>
                    <a:schemeClr val="lt1"/>
                  </a:solidFill>
                  <a:latin typeface="Calibri"/>
                  <a:ea typeface="Calibri"/>
                  <a:cs typeface="Calibri"/>
                  <a:sym typeface="Calibri"/>
                </a:rPr>
                <a:t> 7</a:t>
              </a:r>
              <a:endParaRPr/>
            </a:p>
          </p:txBody>
        </p:sp>
      </p:grpSp>
      <p:graphicFrame>
        <p:nvGraphicFramePr>
          <p:cNvPr id="575" name="Google Shape;575;p32"/>
          <p:cNvGraphicFramePr/>
          <p:nvPr/>
        </p:nvGraphicFramePr>
        <p:xfrm>
          <a:off x="1759769" y="1846553"/>
          <a:ext cx="3000000" cy="3000000"/>
        </p:xfrm>
        <a:graphic>
          <a:graphicData uri="http://schemas.openxmlformats.org/drawingml/2006/table">
            <a:tbl>
              <a:tblPr bandRow="1" firstRow="1">
                <a:noFill/>
                <a:tableStyleId>{F4C991AD-7138-4150-99D2-A69FC394543A}</a:tableStyleId>
              </a:tblPr>
              <a:tblGrid>
                <a:gridCol w="1579775"/>
                <a:gridCol w="8525325"/>
              </a:tblGrid>
              <a:tr h="4360575">
                <a:tc>
                  <a:txBody>
                    <a:bodyPr/>
                    <a:lstStyle/>
                    <a:p>
                      <a:pPr indent="0" lvl="0" marL="0" marR="0" rtl="0" algn="just">
                        <a:lnSpc>
                          <a:spcPct val="100000"/>
                        </a:lnSpc>
                        <a:spcBef>
                          <a:spcPts val="0"/>
                        </a:spcBef>
                        <a:spcAft>
                          <a:spcPts val="0"/>
                        </a:spcAft>
                        <a:buClr>
                          <a:schemeClr val="dk1"/>
                        </a:buClr>
                        <a:buSzPts val="1800"/>
                        <a:buFont typeface="Calibri"/>
                        <a:buNone/>
                      </a:pPr>
                      <a:r>
                        <a:t/>
                      </a:r>
                      <a:endParaRPr b="1" sz="1800" u="none" cap="none" strike="noStrike">
                        <a:solidFill>
                          <a:schemeClr val="dk1"/>
                        </a:solidFill>
                      </a:endParaRPr>
                    </a:p>
                  </a:txBody>
                  <a:tcPr marT="45725" marB="45725" marR="91450" marL="91450"/>
                </a:tc>
                <a:tc>
                  <a:txBody>
                    <a:bodyPr/>
                    <a:lstStyle/>
                    <a:p>
                      <a:pPr indent="-285750" lvl="0" marL="285750" marR="0" rtl="0" algn="just">
                        <a:spcBef>
                          <a:spcPts val="0"/>
                        </a:spcBef>
                        <a:spcAft>
                          <a:spcPts val="0"/>
                        </a:spcAft>
                        <a:buClr>
                          <a:schemeClr val="dk1"/>
                        </a:buClr>
                        <a:buSzPts val="1800"/>
                        <a:buFont typeface="Noto Sans Symbols"/>
                        <a:buChar char="▪"/>
                      </a:pPr>
                      <a:r>
                        <a:rPr b="0" i="0" lang="en-US" sz="1800" u="none" cap="none" strike="noStrike">
                          <a:solidFill>
                            <a:schemeClr val="dk1"/>
                          </a:solidFill>
                          <a:latin typeface="Calibri"/>
                          <a:ea typeface="Calibri"/>
                          <a:cs typeface="Calibri"/>
                          <a:sym typeface="Calibri"/>
                        </a:rPr>
                        <a:t>Managers frequently have the opportunity to create new groups and teams.</a:t>
                      </a:r>
                      <a:endParaRPr/>
                    </a:p>
                    <a:p>
                      <a:pPr indent="-171450" lvl="0" marL="285750" marR="0" rtl="0" algn="just">
                        <a:spcBef>
                          <a:spcPts val="0"/>
                        </a:spcBef>
                        <a:spcAft>
                          <a:spcPts val="0"/>
                        </a:spcAft>
                        <a:buClr>
                          <a:schemeClr val="dk1"/>
                        </a:buClr>
                        <a:buSzPts val="1800"/>
                        <a:buFont typeface="Noto Sans Symbols"/>
                        <a:buNone/>
                      </a:pPr>
                      <a:r>
                        <a:t/>
                      </a:r>
                      <a:endParaRPr b="0" i="0" sz="1800" u="none" cap="none" strike="noStrike">
                        <a:solidFill>
                          <a:schemeClr val="dk1"/>
                        </a:solidFill>
                        <a:latin typeface="Calibri"/>
                        <a:ea typeface="Calibri"/>
                        <a:cs typeface="Calibri"/>
                        <a:sym typeface="Calibri"/>
                      </a:endParaRPr>
                    </a:p>
                    <a:p>
                      <a:pPr indent="-285750" lvl="0" marL="285750" marR="0" rtl="0" algn="just">
                        <a:spcBef>
                          <a:spcPts val="0"/>
                        </a:spcBef>
                        <a:spcAft>
                          <a:spcPts val="0"/>
                        </a:spcAft>
                        <a:buClr>
                          <a:schemeClr val="dk1"/>
                        </a:buClr>
                        <a:buSzPts val="1800"/>
                        <a:buFont typeface="Noto Sans Symbols"/>
                        <a:buChar char="▪"/>
                      </a:pPr>
                      <a:r>
                        <a:rPr b="0" i="0" lang="en-US" sz="1800" u="none" cap="none" strike="noStrike">
                          <a:solidFill>
                            <a:schemeClr val="dk1"/>
                          </a:solidFill>
                          <a:latin typeface="Calibri"/>
                          <a:ea typeface="Calibri"/>
                          <a:cs typeface="Calibri"/>
                          <a:sym typeface="Calibri"/>
                        </a:rPr>
                        <a:t> Given the significant roles that groups and teams can play in organizational effectiveness, it is clearly important that this process be approached logically and rationally. </a:t>
                      </a:r>
                      <a:endParaRPr/>
                    </a:p>
                    <a:p>
                      <a:pPr indent="-171450" lvl="0" marL="285750" marR="0" rtl="0" algn="just">
                        <a:spcBef>
                          <a:spcPts val="0"/>
                        </a:spcBef>
                        <a:spcAft>
                          <a:spcPts val="0"/>
                        </a:spcAft>
                        <a:buClr>
                          <a:schemeClr val="dk1"/>
                        </a:buClr>
                        <a:buSzPts val="1800"/>
                        <a:buFont typeface="Noto Sans Symbols"/>
                        <a:buNone/>
                      </a:pPr>
                      <a:r>
                        <a:t/>
                      </a:r>
                      <a:endParaRPr b="0" i="0" sz="1800" u="none" cap="none" strike="noStrike">
                        <a:solidFill>
                          <a:schemeClr val="dk1"/>
                        </a:solidFill>
                        <a:latin typeface="Calibri"/>
                        <a:ea typeface="Calibri"/>
                        <a:cs typeface="Calibri"/>
                        <a:sym typeface="Calibri"/>
                      </a:endParaRPr>
                    </a:p>
                    <a:p>
                      <a:pPr indent="-285750" lvl="0" marL="285750" marR="0" rtl="0" algn="just">
                        <a:spcBef>
                          <a:spcPts val="0"/>
                        </a:spcBef>
                        <a:spcAft>
                          <a:spcPts val="0"/>
                        </a:spcAft>
                        <a:buClr>
                          <a:schemeClr val="dk1"/>
                        </a:buClr>
                        <a:buSzPts val="1800"/>
                        <a:buFont typeface="Noto Sans Symbols"/>
                        <a:buChar char="▪"/>
                      </a:pPr>
                      <a:r>
                        <a:rPr b="0" i="0" lang="en-US" sz="1800" u="none" cap="none" strike="noStrike">
                          <a:solidFill>
                            <a:schemeClr val="dk1"/>
                          </a:solidFill>
                          <a:latin typeface="Calibri"/>
                          <a:ea typeface="Calibri"/>
                          <a:cs typeface="Calibri"/>
                          <a:sym typeface="Calibri"/>
                        </a:rPr>
                        <a:t>In general, if a new group or team is being created, managers should be aware of the stages that groups and teams go through, understand how various performance factors should be considered, and be aware of the formal process experts suggest for implementing teams.</a:t>
                      </a:r>
                      <a:endParaRPr/>
                    </a:p>
                  </a:txBody>
                  <a:tcPr marT="45725" marB="45725" marR="91450" marL="91450"/>
                </a:tc>
              </a:tr>
            </a:tbl>
          </a:graphicData>
        </a:graphic>
      </p:graphicFrame>
    </p:spTree>
  </p:cSld>
  <p:clrMapOvr>
    <a:masterClrMapping/>
  </p:clrMapOvr>
</p:sld>
</file>

<file path=ppt/slides/slide3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80" name="Shape 580"/>
        <p:cNvGrpSpPr/>
        <p:nvPr/>
      </p:nvGrpSpPr>
      <p:grpSpPr>
        <a:xfrm>
          <a:off x="0" y="0"/>
          <a:ext cx="0" cy="0"/>
          <a:chOff x="0" y="0"/>
          <a:chExt cx="0" cy="0"/>
        </a:xfrm>
      </p:grpSpPr>
      <p:pic>
        <p:nvPicPr>
          <p:cNvPr id="581" name="Google Shape;581;p33"/>
          <p:cNvPicPr preferRelativeResize="0"/>
          <p:nvPr/>
        </p:nvPicPr>
        <p:blipFill rotWithShape="1">
          <a:blip r:embed="rId3">
            <a:alphaModFix/>
          </a:blip>
          <a:srcRect b="0" l="0" r="0" t="0"/>
          <a:stretch/>
        </p:blipFill>
        <p:spPr>
          <a:xfrm>
            <a:off x="651740" y="5508979"/>
            <a:ext cx="1222425" cy="1096206"/>
          </a:xfrm>
          <a:prstGeom prst="rect">
            <a:avLst/>
          </a:prstGeom>
          <a:noFill/>
          <a:ln>
            <a:noFill/>
          </a:ln>
        </p:spPr>
      </p:pic>
      <p:pic>
        <p:nvPicPr>
          <p:cNvPr id="582" name="Google Shape;582;p33"/>
          <p:cNvPicPr preferRelativeResize="0"/>
          <p:nvPr/>
        </p:nvPicPr>
        <p:blipFill rotWithShape="1">
          <a:blip r:embed="rId4">
            <a:alphaModFix/>
          </a:blip>
          <a:srcRect b="0" l="0" r="0" t="0"/>
          <a:stretch/>
        </p:blipFill>
        <p:spPr>
          <a:xfrm>
            <a:off x="2289771" y="5954663"/>
            <a:ext cx="9902229" cy="204838"/>
          </a:xfrm>
          <a:prstGeom prst="rect">
            <a:avLst/>
          </a:prstGeom>
          <a:noFill/>
          <a:ln>
            <a:noFill/>
          </a:ln>
        </p:spPr>
      </p:pic>
      <p:pic>
        <p:nvPicPr>
          <p:cNvPr id="583" name="Google Shape;583;p33"/>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584" name="Google Shape;584;p33"/>
          <p:cNvPicPr preferRelativeResize="0"/>
          <p:nvPr/>
        </p:nvPicPr>
        <p:blipFill rotWithShape="1">
          <a:blip r:embed="rId5">
            <a:alphaModFix/>
          </a:blip>
          <a:srcRect b="0" l="0" r="0" t="0"/>
          <a:stretch/>
        </p:blipFill>
        <p:spPr>
          <a:xfrm>
            <a:off x="12072675" y="2204822"/>
            <a:ext cx="238650" cy="2709534"/>
          </a:xfrm>
          <a:prstGeom prst="rect">
            <a:avLst/>
          </a:prstGeom>
          <a:noFill/>
          <a:ln>
            <a:noFill/>
          </a:ln>
        </p:spPr>
      </p:pic>
      <p:pic>
        <p:nvPicPr>
          <p:cNvPr id="585" name="Google Shape;585;p33"/>
          <p:cNvPicPr preferRelativeResize="0"/>
          <p:nvPr/>
        </p:nvPicPr>
        <p:blipFill rotWithShape="1">
          <a:blip r:embed="rId6">
            <a:alphaModFix/>
          </a:blip>
          <a:srcRect b="0" l="0" r="0" t="0"/>
          <a:stretch/>
        </p:blipFill>
        <p:spPr>
          <a:xfrm>
            <a:off x="-17323" y="0"/>
            <a:ext cx="9533101" cy="1610200"/>
          </a:xfrm>
          <a:prstGeom prst="rect">
            <a:avLst/>
          </a:prstGeom>
          <a:noFill/>
          <a:ln>
            <a:noFill/>
          </a:ln>
        </p:spPr>
      </p:pic>
      <p:sp>
        <p:nvSpPr>
          <p:cNvPr id="586" name="Google Shape;586;p33"/>
          <p:cNvSpPr txBox="1"/>
          <p:nvPr/>
        </p:nvSpPr>
        <p:spPr>
          <a:xfrm>
            <a:off x="1874165" y="1411062"/>
            <a:ext cx="10198510" cy="40011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2000">
                <a:solidFill>
                  <a:srgbClr val="C1510A"/>
                </a:solidFill>
                <a:latin typeface="Helvetica Neue"/>
                <a:ea typeface="Helvetica Neue"/>
                <a:cs typeface="Helvetica Neue"/>
                <a:sym typeface="Helvetica Neue"/>
              </a:rPr>
              <a:t>Stages of Group and Team Development</a:t>
            </a:r>
            <a:endParaRPr/>
          </a:p>
        </p:txBody>
      </p:sp>
      <p:grpSp>
        <p:nvGrpSpPr>
          <p:cNvPr id="587" name="Google Shape;587;p33"/>
          <p:cNvGrpSpPr/>
          <p:nvPr/>
        </p:nvGrpSpPr>
        <p:grpSpPr>
          <a:xfrm>
            <a:off x="130614" y="576828"/>
            <a:ext cx="5272804" cy="536288"/>
            <a:chOff x="130614" y="576828"/>
            <a:chExt cx="5272804" cy="536288"/>
          </a:xfrm>
        </p:grpSpPr>
        <p:sp>
          <p:nvSpPr>
            <p:cNvPr id="588" name="Google Shape;588;p33"/>
            <p:cNvSpPr txBox="1"/>
            <p:nvPr/>
          </p:nvSpPr>
          <p:spPr>
            <a:xfrm>
              <a:off x="2449853" y="576828"/>
              <a:ext cx="2953565" cy="52322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800">
                  <a:solidFill>
                    <a:schemeClr val="lt1"/>
                  </a:solidFill>
                  <a:latin typeface="Times New Roman"/>
                  <a:ea typeface="Times New Roman"/>
                  <a:cs typeface="Times New Roman"/>
                  <a:sym typeface="Times New Roman"/>
                </a:rPr>
                <a:t> Groups and Teams</a:t>
              </a:r>
              <a:endParaRPr/>
            </a:p>
          </p:txBody>
        </p:sp>
        <p:sp>
          <p:nvSpPr>
            <p:cNvPr id="589" name="Google Shape;589;p33"/>
            <p:cNvSpPr/>
            <p:nvPr/>
          </p:nvSpPr>
          <p:spPr>
            <a:xfrm>
              <a:off x="130614" y="589896"/>
              <a:ext cx="2085827" cy="52322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800">
                  <a:solidFill>
                    <a:schemeClr val="lt1"/>
                  </a:solidFill>
                  <a:latin typeface="Times New Roman"/>
                  <a:ea typeface="Times New Roman"/>
                  <a:cs typeface="Times New Roman"/>
                  <a:sym typeface="Times New Roman"/>
                </a:rPr>
                <a:t>CHAPTER</a:t>
              </a:r>
              <a:r>
                <a:rPr lang="en-US" sz="2800">
                  <a:solidFill>
                    <a:schemeClr val="lt1"/>
                  </a:solidFill>
                  <a:latin typeface="Calibri"/>
                  <a:ea typeface="Calibri"/>
                  <a:cs typeface="Calibri"/>
                  <a:sym typeface="Calibri"/>
                </a:rPr>
                <a:t> 7</a:t>
              </a:r>
              <a:endParaRPr/>
            </a:p>
          </p:txBody>
        </p:sp>
      </p:grpSp>
      <p:graphicFrame>
        <p:nvGraphicFramePr>
          <p:cNvPr id="590" name="Google Shape;590;p33"/>
          <p:cNvGraphicFramePr/>
          <p:nvPr/>
        </p:nvGraphicFramePr>
        <p:xfrm>
          <a:off x="1759769" y="1846553"/>
          <a:ext cx="3000000" cy="3000000"/>
        </p:xfrm>
        <a:graphic>
          <a:graphicData uri="http://schemas.openxmlformats.org/drawingml/2006/table">
            <a:tbl>
              <a:tblPr bandRow="1" firstRow="1">
                <a:noFill/>
                <a:tableStyleId>{F4C991AD-7138-4150-99D2-A69FC394543A}</a:tableStyleId>
              </a:tblPr>
              <a:tblGrid>
                <a:gridCol w="1574975"/>
                <a:gridCol w="8499450"/>
              </a:tblGrid>
              <a:tr h="3165350">
                <a:tc>
                  <a:txBody>
                    <a:bodyPr/>
                    <a:lstStyle/>
                    <a:p>
                      <a:pPr indent="0" lvl="0" marL="0" marR="0" rtl="0" algn="just">
                        <a:lnSpc>
                          <a:spcPct val="100000"/>
                        </a:lnSpc>
                        <a:spcBef>
                          <a:spcPts val="0"/>
                        </a:spcBef>
                        <a:spcAft>
                          <a:spcPts val="0"/>
                        </a:spcAft>
                        <a:buClr>
                          <a:schemeClr val="dk1"/>
                        </a:buClr>
                        <a:buSzPts val="1800"/>
                        <a:buFont typeface="Calibri"/>
                        <a:buNone/>
                      </a:pPr>
                      <a:r>
                        <a:t/>
                      </a:r>
                      <a:endParaRPr b="1" sz="1800" u="none" cap="none" strike="noStrike">
                        <a:solidFill>
                          <a:schemeClr val="dk1"/>
                        </a:solidFill>
                      </a:endParaRPr>
                    </a:p>
                  </a:txBody>
                  <a:tcPr marT="45725" marB="45725" marR="91450" marL="91450"/>
                </a:tc>
                <a:tc>
                  <a:txBody>
                    <a:bodyPr/>
                    <a:lstStyle/>
                    <a:p>
                      <a:pPr indent="-285750" lvl="0" marL="285750" marR="0" rtl="0" algn="just">
                        <a:spcBef>
                          <a:spcPts val="0"/>
                        </a:spcBef>
                        <a:spcAft>
                          <a:spcPts val="0"/>
                        </a:spcAft>
                        <a:buClr>
                          <a:schemeClr val="dk1"/>
                        </a:buClr>
                        <a:buSzPts val="1800"/>
                        <a:buFont typeface="Noto Sans Symbols"/>
                        <a:buChar char="▪"/>
                      </a:pPr>
                      <a:r>
                        <a:rPr b="0" i="0" lang="en-US" sz="1800" u="none" cap="none" strike="noStrike">
                          <a:solidFill>
                            <a:schemeClr val="dk1"/>
                          </a:solidFill>
                          <a:latin typeface="Calibri"/>
                          <a:ea typeface="Calibri"/>
                          <a:cs typeface="Calibri"/>
                          <a:sym typeface="Calibri"/>
                        </a:rPr>
                        <a:t>Groups are not static, and when a new group or team is created it generally goes through some “growing pains” before it becomes fully functional.</a:t>
                      </a:r>
                      <a:endParaRPr/>
                    </a:p>
                    <a:p>
                      <a:pPr indent="-171450" lvl="0" marL="285750" marR="0" rtl="0" algn="just">
                        <a:spcBef>
                          <a:spcPts val="0"/>
                        </a:spcBef>
                        <a:spcAft>
                          <a:spcPts val="0"/>
                        </a:spcAft>
                        <a:buClr>
                          <a:schemeClr val="dk1"/>
                        </a:buClr>
                        <a:buSzPts val="1800"/>
                        <a:buFont typeface="Noto Sans Symbols"/>
                        <a:buNone/>
                      </a:pPr>
                      <a:r>
                        <a:t/>
                      </a:r>
                      <a:endParaRPr b="0" i="0" sz="1800" u="none" cap="none" strike="noStrike">
                        <a:solidFill>
                          <a:schemeClr val="dk1"/>
                        </a:solidFill>
                        <a:latin typeface="Calibri"/>
                        <a:ea typeface="Calibri"/>
                        <a:cs typeface="Calibri"/>
                        <a:sym typeface="Calibri"/>
                      </a:endParaRPr>
                    </a:p>
                    <a:p>
                      <a:pPr indent="-285750" lvl="0" marL="285750" marR="0" rtl="0" algn="just">
                        <a:spcBef>
                          <a:spcPts val="0"/>
                        </a:spcBef>
                        <a:spcAft>
                          <a:spcPts val="0"/>
                        </a:spcAft>
                        <a:buClr>
                          <a:schemeClr val="dk1"/>
                        </a:buClr>
                        <a:buSzPts val="1800"/>
                        <a:buFont typeface="Noto Sans Symbols"/>
                        <a:buChar char="▪"/>
                      </a:pPr>
                      <a:r>
                        <a:rPr b="0" i="0" lang="en-US" sz="1800" u="none" cap="none" strike="noStrike">
                          <a:solidFill>
                            <a:schemeClr val="dk1"/>
                          </a:solidFill>
                          <a:latin typeface="Calibri"/>
                          <a:ea typeface="Calibri"/>
                          <a:cs typeface="Calibri"/>
                          <a:sym typeface="Calibri"/>
                        </a:rPr>
                        <a:t> Traditional research on small groups per se (as opposed to teams) has focused on a four-stage development process:</a:t>
                      </a:r>
                      <a:endParaRPr/>
                    </a:p>
                    <a:p>
                      <a:pPr indent="-171450" lvl="0" marL="285750" marR="0" rtl="0" algn="just">
                        <a:spcBef>
                          <a:spcPts val="0"/>
                        </a:spcBef>
                        <a:spcAft>
                          <a:spcPts val="0"/>
                        </a:spcAft>
                        <a:buClr>
                          <a:schemeClr val="dk1"/>
                        </a:buClr>
                        <a:buSzPts val="1800"/>
                        <a:buFont typeface="Noto Sans Symbols"/>
                        <a:buNone/>
                      </a:pPr>
                      <a:r>
                        <a:t/>
                      </a:r>
                      <a:endParaRPr b="0" i="0" sz="1800" u="none" cap="none" strike="noStrike">
                        <a:solidFill>
                          <a:schemeClr val="dk1"/>
                        </a:solidFill>
                        <a:latin typeface="Calibri"/>
                        <a:ea typeface="Calibri"/>
                        <a:cs typeface="Calibri"/>
                        <a:sym typeface="Calibri"/>
                      </a:endParaRPr>
                    </a:p>
                    <a:p>
                      <a:pPr indent="-342900" lvl="0" marL="342900" marR="0" rtl="0" algn="just">
                        <a:spcBef>
                          <a:spcPts val="0"/>
                        </a:spcBef>
                        <a:spcAft>
                          <a:spcPts val="0"/>
                        </a:spcAft>
                        <a:buClr>
                          <a:schemeClr val="dk1"/>
                        </a:buClr>
                        <a:buSzPts val="1800"/>
                        <a:buFont typeface="Calibri"/>
                        <a:buAutoNum type="arabicPeriod"/>
                      </a:pPr>
                      <a:r>
                        <a:rPr b="0" i="0" lang="en-US" sz="1800" u="none" cap="none" strike="noStrike">
                          <a:solidFill>
                            <a:schemeClr val="dk1"/>
                          </a:solidFill>
                          <a:latin typeface="Calibri"/>
                          <a:ea typeface="Calibri"/>
                          <a:cs typeface="Calibri"/>
                          <a:sym typeface="Calibri"/>
                        </a:rPr>
                        <a:t>mutual acceptance,</a:t>
                      </a:r>
                      <a:endParaRPr/>
                    </a:p>
                    <a:p>
                      <a:pPr indent="-342900" lvl="0" marL="342900" marR="0" rtl="0" algn="just">
                        <a:spcBef>
                          <a:spcPts val="0"/>
                        </a:spcBef>
                        <a:spcAft>
                          <a:spcPts val="0"/>
                        </a:spcAft>
                        <a:buClr>
                          <a:schemeClr val="dk1"/>
                        </a:buClr>
                        <a:buSzPts val="1800"/>
                        <a:buFont typeface="Calibri"/>
                        <a:buAutoNum type="arabicPeriod"/>
                      </a:pPr>
                      <a:r>
                        <a:rPr b="0" i="0" lang="en-US" sz="1800" u="none" cap="none" strike="noStrike">
                          <a:solidFill>
                            <a:schemeClr val="dk1"/>
                          </a:solidFill>
                          <a:latin typeface="Calibri"/>
                          <a:ea typeface="Calibri"/>
                          <a:cs typeface="Calibri"/>
                          <a:sym typeface="Calibri"/>
                        </a:rPr>
                        <a:t>communication and decision making,</a:t>
                      </a:r>
                      <a:endParaRPr/>
                    </a:p>
                    <a:p>
                      <a:pPr indent="-342900" lvl="0" marL="342900" marR="0" rtl="0" algn="just">
                        <a:spcBef>
                          <a:spcPts val="0"/>
                        </a:spcBef>
                        <a:spcAft>
                          <a:spcPts val="0"/>
                        </a:spcAft>
                        <a:buClr>
                          <a:schemeClr val="dk1"/>
                        </a:buClr>
                        <a:buSzPts val="1800"/>
                        <a:buFont typeface="Calibri"/>
                        <a:buAutoNum type="arabicPeriod"/>
                      </a:pPr>
                      <a:r>
                        <a:rPr b="0" i="0" lang="en-US" sz="1800" u="none" cap="none" strike="noStrike">
                          <a:solidFill>
                            <a:schemeClr val="dk1"/>
                          </a:solidFill>
                          <a:latin typeface="Calibri"/>
                          <a:ea typeface="Calibri"/>
                          <a:cs typeface="Calibri"/>
                          <a:sym typeface="Calibri"/>
                        </a:rPr>
                        <a:t>motivation and productivity, and</a:t>
                      </a:r>
                      <a:endParaRPr/>
                    </a:p>
                    <a:p>
                      <a:pPr indent="-342900" lvl="0" marL="342900" marR="0" rtl="0" algn="just">
                        <a:spcBef>
                          <a:spcPts val="0"/>
                        </a:spcBef>
                        <a:spcAft>
                          <a:spcPts val="0"/>
                        </a:spcAft>
                        <a:buClr>
                          <a:schemeClr val="dk1"/>
                        </a:buClr>
                        <a:buSzPts val="1800"/>
                        <a:buFont typeface="Calibri"/>
                        <a:buAutoNum type="arabicPeriod"/>
                      </a:pPr>
                      <a:r>
                        <a:rPr b="0" i="0" lang="en-US" sz="1800" u="none" cap="none" strike="noStrike">
                          <a:solidFill>
                            <a:schemeClr val="dk1"/>
                          </a:solidFill>
                          <a:latin typeface="Calibri"/>
                          <a:ea typeface="Calibri"/>
                          <a:cs typeface="Calibri"/>
                          <a:sym typeface="Calibri"/>
                        </a:rPr>
                        <a:t>control and organization.</a:t>
                      </a:r>
                      <a:endParaRPr/>
                    </a:p>
                    <a:p>
                      <a:pPr indent="-228600" lvl="0" marL="342900" marR="0" rtl="0" algn="just">
                        <a:spcBef>
                          <a:spcPts val="0"/>
                        </a:spcBef>
                        <a:spcAft>
                          <a:spcPts val="0"/>
                        </a:spcAft>
                        <a:buClr>
                          <a:schemeClr val="dk1"/>
                        </a:buClr>
                        <a:buSzPts val="1800"/>
                        <a:buFont typeface="Calibri"/>
                        <a:buNone/>
                      </a:pPr>
                      <a:r>
                        <a:t/>
                      </a:r>
                      <a:endParaRPr b="0" i="0" sz="1800" u="none" cap="none" strike="noStrike">
                        <a:solidFill>
                          <a:schemeClr val="dk1"/>
                        </a:solidFill>
                        <a:latin typeface="Calibri"/>
                        <a:ea typeface="Calibri"/>
                        <a:cs typeface="Calibri"/>
                        <a:sym typeface="Calibri"/>
                      </a:endParaRPr>
                    </a:p>
                    <a:p>
                      <a:pPr indent="0" lvl="0" marL="0" marR="0" rtl="0" algn="just">
                        <a:spcBef>
                          <a:spcPts val="0"/>
                        </a:spcBef>
                        <a:spcAft>
                          <a:spcPts val="0"/>
                        </a:spcAft>
                        <a:buClr>
                          <a:schemeClr val="dk1"/>
                        </a:buClr>
                        <a:buSzPts val="1800"/>
                        <a:buFont typeface="Calibri"/>
                        <a:buNone/>
                      </a:pPr>
                      <a:r>
                        <a:rPr b="0" i="0" lang="en-US" sz="1800" u="none" cap="none" strike="noStrike">
                          <a:solidFill>
                            <a:schemeClr val="dk1"/>
                          </a:solidFill>
                          <a:latin typeface="Calibri"/>
                          <a:ea typeface="Calibri"/>
                          <a:cs typeface="Calibri"/>
                          <a:sym typeface="Calibri"/>
                        </a:rPr>
                        <a:t>The stages and the activities that typify them are shown in Figure 7.3. We will discuss the stages as separate and distinct. It is difficult to pinpoint exactly when a group moves from one stage to another, however, because the activities in the phases tend to overlap.</a:t>
                      </a:r>
                      <a:endParaRPr/>
                    </a:p>
                  </a:txBody>
                  <a:tcPr marT="45725" marB="45725" marR="91450" marL="91450"/>
                </a:tc>
              </a:tr>
            </a:tbl>
          </a:graphicData>
        </a:graphic>
      </p:graphicFrame>
    </p:spTree>
  </p:cSld>
  <p:clrMapOvr>
    <a:masterClrMapping/>
  </p:clrMapOvr>
</p:sld>
</file>

<file path=ppt/slides/slide3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95" name="Shape 595"/>
        <p:cNvGrpSpPr/>
        <p:nvPr/>
      </p:nvGrpSpPr>
      <p:grpSpPr>
        <a:xfrm>
          <a:off x="0" y="0"/>
          <a:ext cx="0" cy="0"/>
          <a:chOff x="0" y="0"/>
          <a:chExt cx="0" cy="0"/>
        </a:xfrm>
      </p:grpSpPr>
      <p:pic>
        <p:nvPicPr>
          <p:cNvPr id="596" name="Google Shape;596;p34"/>
          <p:cNvPicPr preferRelativeResize="0"/>
          <p:nvPr/>
        </p:nvPicPr>
        <p:blipFill rotWithShape="1">
          <a:blip r:embed="rId3">
            <a:alphaModFix/>
          </a:blip>
          <a:srcRect b="0" l="0" r="0" t="0"/>
          <a:stretch/>
        </p:blipFill>
        <p:spPr>
          <a:xfrm>
            <a:off x="651740" y="5508979"/>
            <a:ext cx="1222425" cy="1096206"/>
          </a:xfrm>
          <a:prstGeom prst="rect">
            <a:avLst/>
          </a:prstGeom>
          <a:noFill/>
          <a:ln>
            <a:noFill/>
          </a:ln>
        </p:spPr>
      </p:pic>
      <p:pic>
        <p:nvPicPr>
          <p:cNvPr id="597" name="Google Shape;597;p34"/>
          <p:cNvPicPr preferRelativeResize="0"/>
          <p:nvPr/>
        </p:nvPicPr>
        <p:blipFill rotWithShape="1">
          <a:blip r:embed="rId4">
            <a:alphaModFix/>
          </a:blip>
          <a:srcRect b="0" l="0" r="0" t="0"/>
          <a:stretch/>
        </p:blipFill>
        <p:spPr>
          <a:xfrm>
            <a:off x="2289771" y="5954663"/>
            <a:ext cx="9902229" cy="204838"/>
          </a:xfrm>
          <a:prstGeom prst="rect">
            <a:avLst/>
          </a:prstGeom>
          <a:noFill/>
          <a:ln>
            <a:noFill/>
          </a:ln>
        </p:spPr>
      </p:pic>
      <p:pic>
        <p:nvPicPr>
          <p:cNvPr id="598" name="Google Shape;598;p34"/>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599" name="Google Shape;599;p34"/>
          <p:cNvPicPr preferRelativeResize="0"/>
          <p:nvPr/>
        </p:nvPicPr>
        <p:blipFill rotWithShape="1">
          <a:blip r:embed="rId5">
            <a:alphaModFix/>
          </a:blip>
          <a:srcRect b="0" l="0" r="0" t="0"/>
          <a:stretch/>
        </p:blipFill>
        <p:spPr>
          <a:xfrm>
            <a:off x="12072675" y="2204822"/>
            <a:ext cx="238650" cy="2709534"/>
          </a:xfrm>
          <a:prstGeom prst="rect">
            <a:avLst/>
          </a:prstGeom>
          <a:noFill/>
          <a:ln>
            <a:noFill/>
          </a:ln>
        </p:spPr>
      </p:pic>
      <p:pic>
        <p:nvPicPr>
          <p:cNvPr id="600" name="Google Shape;600;p34"/>
          <p:cNvPicPr preferRelativeResize="0"/>
          <p:nvPr/>
        </p:nvPicPr>
        <p:blipFill rotWithShape="1">
          <a:blip r:embed="rId6">
            <a:alphaModFix/>
          </a:blip>
          <a:srcRect b="0" l="0" r="0" t="0"/>
          <a:stretch/>
        </p:blipFill>
        <p:spPr>
          <a:xfrm>
            <a:off x="-17323" y="0"/>
            <a:ext cx="9533101" cy="1610200"/>
          </a:xfrm>
          <a:prstGeom prst="rect">
            <a:avLst/>
          </a:prstGeom>
          <a:noFill/>
          <a:ln>
            <a:noFill/>
          </a:ln>
        </p:spPr>
      </p:pic>
      <p:sp>
        <p:nvSpPr>
          <p:cNvPr id="601" name="Google Shape;601;p34"/>
          <p:cNvSpPr txBox="1"/>
          <p:nvPr/>
        </p:nvSpPr>
        <p:spPr>
          <a:xfrm>
            <a:off x="1874165" y="1411062"/>
            <a:ext cx="10198510" cy="40011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2000">
                <a:solidFill>
                  <a:srgbClr val="C1510A"/>
                </a:solidFill>
                <a:latin typeface="Helvetica Neue"/>
                <a:ea typeface="Helvetica Neue"/>
                <a:cs typeface="Helvetica Neue"/>
                <a:sym typeface="Helvetica Neue"/>
              </a:rPr>
              <a:t>Stages of Group and Team Development</a:t>
            </a:r>
            <a:endParaRPr/>
          </a:p>
        </p:txBody>
      </p:sp>
      <p:grpSp>
        <p:nvGrpSpPr>
          <p:cNvPr id="602" name="Google Shape;602;p34"/>
          <p:cNvGrpSpPr/>
          <p:nvPr/>
        </p:nvGrpSpPr>
        <p:grpSpPr>
          <a:xfrm>
            <a:off x="130614" y="576828"/>
            <a:ext cx="5272804" cy="536288"/>
            <a:chOff x="130614" y="576828"/>
            <a:chExt cx="5272804" cy="536288"/>
          </a:xfrm>
        </p:grpSpPr>
        <p:sp>
          <p:nvSpPr>
            <p:cNvPr id="603" name="Google Shape;603;p34"/>
            <p:cNvSpPr txBox="1"/>
            <p:nvPr/>
          </p:nvSpPr>
          <p:spPr>
            <a:xfrm>
              <a:off x="2449853" y="576828"/>
              <a:ext cx="2953565" cy="52322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800">
                  <a:solidFill>
                    <a:schemeClr val="lt1"/>
                  </a:solidFill>
                  <a:latin typeface="Times New Roman"/>
                  <a:ea typeface="Times New Roman"/>
                  <a:cs typeface="Times New Roman"/>
                  <a:sym typeface="Times New Roman"/>
                </a:rPr>
                <a:t> Groups and Teams</a:t>
              </a:r>
              <a:endParaRPr/>
            </a:p>
          </p:txBody>
        </p:sp>
        <p:sp>
          <p:nvSpPr>
            <p:cNvPr id="604" name="Google Shape;604;p34"/>
            <p:cNvSpPr/>
            <p:nvPr/>
          </p:nvSpPr>
          <p:spPr>
            <a:xfrm>
              <a:off x="130614" y="589896"/>
              <a:ext cx="2085827" cy="52322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800">
                  <a:solidFill>
                    <a:schemeClr val="lt1"/>
                  </a:solidFill>
                  <a:latin typeface="Times New Roman"/>
                  <a:ea typeface="Times New Roman"/>
                  <a:cs typeface="Times New Roman"/>
                  <a:sym typeface="Times New Roman"/>
                </a:rPr>
                <a:t>CHAPTER</a:t>
              </a:r>
              <a:r>
                <a:rPr lang="en-US" sz="2800">
                  <a:solidFill>
                    <a:schemeClr val="lt1"/>
                  </a:solidFill>
                  <a:latin typeface="Calibri"/>
                  <a:ea typeface="Calibri"/>
                  <a:cs typeface="Calibri"/>
                  <a:sym typeface="Calibri"/>
                </a:rPr>
                <a:t> 7</a:t>
              </a:r>
              <a:endParaRPr/>
            </a:p>
          </p:txBody>
        </p:sp>
      </p:grpSp>
      <p:pic>
        <p:nvPicPr>
          <p:cNvPr id="605" name="Google Shape;605;p34"/>
          <p:cNvPicPr preferRelativeResize="0"/>
          <p:nvPr/>
        </p:nvPicPr>
        <p:blipFill rotWithShape="1">
          <a:blip r:embed="rId7">
            <a:alphaModFix/>
          </a:blip>
          <a:srcRect b="0" l="0" r="0" t="0"/>
          <a:stretch/>
        </p:blipFill>
        <p:spPr>
          <a:xfrm>
            <a:off x="5558068" y="1921214"/>
            <a:ext cx="6359957" cy="3807062"/>
          </a:xfrm>
          <a:prstGeom prst="rect">
            <a:avLst/>
          </a:prstGeom>
          <a:noFill/>
          <a:ln>
            <a:noFill/>
          </a:ln>
        </p:spPr>
      </p:pic>
      <p:sp>
        <p:nvSpPr>
          <p:cNvPr id="606" name="Google Shape;606;p34"/>
          <p:cNvSpPr txBox="1"/>
          <p:nvPr/>
        </p:nvSpPr>
        <p:spPr>
          <a:xfrm>
            <a:off x="1417827" y="2972997"/>
            <a:ext cx="3985591" cy="1754326"/>
          </a:xfrm>
          <a:prstGeom prst="rect">
            <a:avLst/>
          </a:prstGeom>
          <a:solidFill>
            <a:srgbClr val="FF9518"/>
          </a:solidFill>
          <a:ln>
            <a:noFill/>
          </a:ln>
        </p:spPr>
        <p:txBody>
          <a:bodyPr anchorCtr="0" anchor="t" bIns="45700" lIns="91425" spcFirstLastPara="1" rIns="91425" wrap="square" tIns="45700">
            <a:spAutoFit/>
          </a:bodyPr>
          <a:lstStyle/>
          <a:p>
            <a:pPr indent="0" lvl="0" marL="0" marR="0" rtl="0" algn="just">
              <a:spcBef>
                <a:spcPts val="0"/>
              </a:spcBef>
              <a:spcAft>
                <a:spcPts val="0"/>
              </a:spcAft>
              <a:buNone/>
            </a:pPr>
            <a:r>
              <a:rPr i="1" lang="en-US" sz="1800">
                <a:solidFill>
                  <a:schemeClr val="dk1"/>
                </a:solidFill>
                <a:latin typeface="Calibri"/>
                <a:ea typeface="Calibri"/>
                <a:cs typeface="Calibri"/>
                <a:sym typeface="Calibri"/>
              </a:rPr>
              <a:t>This figure shows the stages of evolution from a newly formed group to a mature group. Note that as new members are added or an existing group gets a new task, the group needs to go through the stages again.</a:t>
            </a:r>
            <a:endParaRPr/>
          </a:p>
        </p:txBody>
      </p:sp>
    </p:spTree>
  </p:cSld>
  <p:clrMapOvr>
    <a:masterClrMapping/>
  </p:clrMapOvr>
</p:sld>
</file>

<file path=ppt/slides/slide3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11" name="Shape 611"/>
        <p:cNvGrpSpPr/>
        <p:nvPr/>
      </p:nvGrpSpPr>
      <p:grpSpPr>
        <a:xfrm>
          <a:off x="0" y="0"/>
          <a:ext cx="0" cy="0"/>
          <a:chOff x="0" y="0"/>
          <a:chExt cx="0" cy="0"/>
        </a:xfrm>
      </p:grpSpPr>
      <p:pic>
        <p:nvPicPr>
          <p:cNvPr id="612" name="Google Shape;612;p35"/>
          <p:cNvPicPr preferRelativeResize="0"/>
          <p:nvPr/>
        </p:nvPicPr>
        <p:blipFill rotWithShape="1">
          <a:blip r:embed="rId3">
            <a:alphaModFix/>
          </a:blip>
          <a:srcRect b="0" l="0" r="0" t="0"/>
          <a:stretch/>
        </p:blipFill>
        <p:spPr>
          <a:xfrm>
            <a:off x="651740" y="5508979"/>
            <a:ext cx="1222425" cy="1096206"/>
          </a:xfrm>
          <a:prstGeom prst="rect">
            <a:avLst/>
          </a:prstGeom>
          <a:noFill/>
          <a:ln>
            <a:noFill/>
          </a:ln>
        </p:spPr>
      </p:pic>
      <p:pic>
        <p:nvPicPr>
          <p:cNvPr id="613" name="Google Shape;613;p35"/>
          <p:cNvPicPr preferRelativeResize="0"/>
          <p:nvPr/>
        </p:nvPicPr>
        <p:blipFill rotWithShape="1">
          <a:blip r:embed="rId4">
            <a:alphaModFix/>
          </a:blip>
          <a:srcRect b="0" l="0" r="0" t="0"/>
          <a:stretch/>
        </p:blipFill>
        <p:spPr>
          <a:xfrm>
            <a:off x="2289771" y="5954663"/>
            <a:ext cx="9902229" cy="204838"/>
          </a:xfrm>
          <a:prstGeom prst="rect">
            <a:avLst/>
          </a:prstGeom>
          <a:noFill/>
          <a:ln>
            <a:noFill/>
          </a:ln>
        </p:spPr>
      </p:pic>
      <p:pic>
        <p:nvPicPr>
          <p:cNvPr id="614" name="Google Shape;614;p35"/>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615" name="Google Shape;615;p35"/>
          <p:cNvPicPr preferRelativeResize="0"/>
          <p:nvPr/>
        </p:nvPicPr>
        <p:blipFill rotWithShape="1">
          <a:blip r:embed="rId5">
            <a:alphaModFix/>
          </a:blip>
          <a:srcRect b="0" l="0" r="0" t="0"/>
          <a:stretch/>
        </p:blipFill>
        <p:spPr>
          <a:xfrm>
            <a:off x="12072675" y="2204822"/>
            <a:ext cx="238650" cy="2709534"/>
          </a:xfrm>
          <a:prstGeom prst="rect">
            <a:avLst/>
          </a:prstGeom>
          <a:noFill/>
          <a:ln>
            <a:noFill/>
          </a:ln>
        </p:spPr>
      </p:pic>
      <p:pic>
        <p:nvPicPr>
          <p:cNvPr id="616" name="Google Shape;616;p35"/>
          <p:cNvPicPr preferRelativeResize="0"/>
          <p:nvPr/>
        </p:nvPicPr>
        <p:blipFill rotWithShape="1">
          <a:blip r:embed="rId6">
            <a:alphaModFix/>
          </a:blip>
          <a:srcRect b="0" l="0" r="0" t="0"/>
          <a:stretch/>
        </p:blipFill>
        <p:spPr>
          <a:xfrm>
            <a:off x="-17323" y="0"/>
            <a:ext cx="9533101" cy="1610200"/>
          </a:xfrm>
          <a:prstGeom prst="rect">
            <a:avLst/>
          </a:prstGeom>
          <a:noFill/>
          <a:ln>
            <a:noFill/>
          </a:ln>
        </p:spPr>
      </p:pic>
      <p:sp>
        <p:nvSpPr>
          <p:cNvPr id="617" name="Google Shape;617;p35"/>
          <p:cNvSpPr txBox="1"/>
          <p:nvPr/>
        </p:nvSpPr>
        <p:spPr>
          <a:xfrm>
            <a:off x="1874165" y="1411062"/>
            <a:ext cx="10198510" cy="40011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2000">
                <a:solidFill>
                  <a:srgbClr val="C1510A"/>
                </a:solidFill>
                <a:latin typeface="Helvetica Neue"/>
                <a:ea typeface="Helvetica Neue"/>
                <a:cs typeface="Helvetica Neue"/>
                <a:sym typeface="Helvetica Neue"/>
              </a:rPr>
              <a:t>Stages of Group and Team Development</a:t>
            </a:r>
            <a:endParaRPr/>
          </a:p>
        </p:txBody>
      </p:sp>
      <p:grpSp>
        <p:nvGrpSpPr>
          <p:cNvPr id="618" name="Google Shape;618;p35"/>
          <p:cNvGrpSpPr/>
          <p:nvPr/>
        </p:nvGrpSpPr>
        <p:grpSpPr>
          <a:xfrm>
            <a:off x="130614" y="576828"/>
            <a:ext cx="5272804" cy="536288"/>
            <a:chOff x="130614" y="576828"/>
            <a:chExt cx="5272804" cy="536288"/>
          </a:xfrm>
        </p:grpSpPr>
        <p:sp>
          <p:nvSpPr>
            <p:cNvPr id="619" name="Google Shape;619;p35"/>
            <p:cNvSpPr txBox="1"/>
            <p:nvPr/>
          </p:nvSpPr>
          <p:spPr>
            <a:xfrm>
              <a:off x="2449853" y="576828"/>
              <a:ext cx="2953565" cy="52322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800">
                  <a:solidFill>
                    <a:schemeClr val="lt1"/>
                  </a:solidFill>
                  <a:latin typeface="Times New Roman"/>
                  <a:ea typeface="Times New Roman"/>
                  <a:cs typeface="Times New Roman"/>
                  <a:sym typeface="Times New Roman"/>
                </a:rPr>
                <a:t> Groups and Teams</a:t>
              </a:r>
              <a:endParaRPr/>
            </a:p>
          </p:txBody>
        </p:sp>
        <p:sp>
          <p:nvSpPr>
            <p:cNvPr id="620" name="Google Shape;620;p35"/>
            <p:cNvSpPr/>
            <p:nvPr/>
          </p:nvSpPr>
          <p:spPr>
            <a:xfrm>
              <a:off x="130614" y="589896"/>
              <a:ext cx="2085827" cy="52322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800">
                  <a:solidFill>
                    <a:schemeClr val="lt1"/>
                  </a:solidFill>
                  <a:latin typeface="Times New Roman"/>
                  <a:ea typeface="Times New Roman"/>
                  <a:cs typeface="Times New Roman"/>
                  <a:sym typeface="Times New Roman"/>
                </a:rPr>
                <a:t>CHAPTER</a:t>
              </a:r>
              <a:r>
                <a:rPr lang="en-US" sz="2800">
                  <a:solidFill>
                    <a:schemeClr val="lt1"/>
                  </a:solidFill>
                  <a:latin typeface="Calibri"/>
                  <a:ea typeface="Calibri"/>
                  <a:cs typeface="Calibri"/>
                  <a:sym typeface="Calibri"/>
                </a:rPr>
                <a:t> 7</a:t>
              </a:r>
              <a:endParaRPr/>
            </a:p>
          </p:txBody>
        </p:sp>
      </p:grpSp>
      <p:graphicFrame>
        <p:nvGraphicFramePr>
          <p:cNvPr id="621" name="Google Shape;621;p35"/>
          <p:cNvGraphicFramePr/>
          <p:nvPr/>
        </p:nvGraphicFramePr>
        <p:xfrm>
          <a:off x="1790450" y="1867183"/>
          <a:ext cx="3000000" cy="3000000"/>
        </p:xfrm>
        <a:graphic>
          <a:graphicData uri="http://schemas.openxmlformats.org/drawingml/2006/table">
            <a:tbl>
              <a:tblPr bandRow="1" firstRow="1">
                <a:noFill/>
                <a:tableStyleId>{F4C991AD-7138-4150-99D2-A69FC394543A}</a:tableStyleId>
              </a:tblPr>
              <a:tblGrid>
                <a:gridCol w="1350325"/>
                <a:gridCol w="8724100"/>
              </a:tblGrid>
              <a:tr h="3165350">
                <a:tc>
                  <a:txBody>
                    <a:bodyPr/>
                    <a:lstStyle/>
                    <a:p>
                      <a:pPr indent="0" lvl="0" marL="0" marR="0" rtl="0" algn="just">
                        <a:lnSpc>
                          <a:spcPct val="100000"/>
                        </a:lnSpc>
                        <a:spcBef>
                          <a:spcPts val="0"/>
                        </a:spcBef>
                        <a:spcAft>
                          <a:spcPts val="0"/>
                        </a:spcAft>
                        <a:buClr>
                          <a:schemeClr val="dk1"/>
                        </a:buClr>
                        <a:buSzPts val="1800"/>
                        <a:buFont typeface="Calibri"/>
                        <a:buNone/>
                      </a:pPr>
                      <a:r>
                        <a:rPr b="1" lang="en-US" sz="1800" u="none" cap="none" strike="noStrike">
                          <a:solidFill>
                            <a:schemeClr val="dk1"/>
                          </a:solidFill>
                        </a:rPr>
                        <a:t>Mutual Acceptance</a:t>
                      </a:r>
                      <a:endParaRPr/>
                    </a:p>
                    <a:p>
                      <a:pPr indent="0" lvl="0" marL="0" marR="0" rtl="0" algn="just">
                        <a:lnSpc>
                          <a:spcPct val="100000"/>
                        </a:lnSpc>
                        <a:spcBef>
                          <a:spcPts val="0"/>
                        </a:spcBef>
                        <a:spcAft>
                          <a:spcPts val="0"/>
                        </a:spcAft>
                        <a:buClr>
                          <a:schemeClr val="dk1"/>
                        </a:buClr>
                        <a:buSzPts val="1800"/>
                        <a:buFont typeface="Calibri"/>
                        <a:buNone/>
                      </a:pPr>
                      <a:r>
                        <a:t/>
                      </a:r>
                      <a:endParaRPr b="1" sz="1800" u="none" cap="none" strike="noStrike">
                        <a:solidFill>
                          <a:schemeClr val="dk1"/>
                        </a:solidFill>
                      </a:endParaRPr>
                    </a:p>
                  </a:txBody>
                  <a:tcPr marT="45725" marB="45725" marR="91450" marL="91450"/>
                </a:tc>
                <a:tc>
                  <a:txBody>
                    <a:bodyPr/>
                    <a:lstStyle/>
                    <a:p>
                      <a:pPr indent="-342900" lvl="0" marL="342900" marR="0" rtl="0" algn="just">
                        <a:spcBef>
                          <a:spcPts val="0"/>
                        </a:spcBef>
                        <a:spcAft>
                          <a:spcPts val="0"/>
                        </a:spcAft>
                        <a:buClr>
                          <a:schemeClr val="dk1"/>
                        </a:buClr>
                        <a:buSzPts val="1800"/>
                        <a:buFont typeface="Calibri"/>
                        <a:buAutoNum type="arabicPeriod"/>
                      </a:pPr>
                      <a:r>
                        <a:rPr b="1" i="0" lang="en-US" sz="1800" u="none" cap="none" strike="noStrike">
                          <a:solidFill>
                            <a:schemeClr val="dk1"/>
                          </a:solidFill>
                          <a:latin typeface="Calibri"/>
                          <a:ea typeface="Calibri"/>
                          <a:cs typeface="Calibri"/>
                          <a:sym typeface="Calibri"/>
                        </a:rPr>
                        <a:t>Mutual Acceptance</a:t>
                      </a:r>
                      <a:endParaRPr/>
                    </a:p>
                    <a:p>
                      <a:pPr indent="-285750" lvl="0" marL="285750" marR="0" rtl="0" algn="just">
                        <a:spcBef>
                          <a:spcPts val="0"/>
                        </a:spcBef>
                        <a:spcAft>
                          <a:spcPts val="0"/>
                        </a:spcAft>
                        <a:buClr>
                          <a:schemeClr val="dk1"/>
                        </a:buClr>
                        <a:buSzPts val="1800"/>
                        <a:buFont typeface="Noto Sans Symbols"/>
                        <a:buChar char="▪"/>
                      </a:pPr>
                      <a:r>
                        <a:rPr b="0" i="0" lang="en-US" sz="1800" u="none" cap="none" strike="noStrike">
                          <a:solidFill>
                            <a:schemeClr val="dk1"/>
                          </a:solidFill>
                          <a:latin typeface="Calibri"/>
                          <a:ea typeface="Calibri"/>
                          <a:cs typeface="Calibri"/>
                          <a:sym typeface="Calibri"/>
                        </a:rPr>
                        <a:t>In the mutual acceptance stage of group development (</a:t>
                      </a:r>
                      <a:r>
                        <a:rPr b="1" i="0" lang="en-US" sz="1800" u="sng" cap="none" strike="noStrike">
                          <a:solidFill>
                            <a:schemeClr val="dk1"/>
                          </a:solidFill>
                          <a:latin typeface="Calibri"/>
                          <a:ea typeface="Calibri"/>
                          <a:cs typeface="Calibri"/>
                          <a:sym typeface="Calibri"/>
                        </a:rPr>
                        <a:t>also called the forming stage</a:t>
                      </a:r>
                      <a:r>
                        <a:rPr b="0" i="0" lang="en-US" sz="1800" u="none" cap="none" strike="noStrike">
                          <a:solidFill>
                            <a:schemeClr val="dk1"/>
                          </a:solidFill>
                          <a:latin typeface="Calibri"/>
                          <a:ea typeface="Calibri"/>
                          <a:cs typeface="Calibri"/>
                          <a:sym typeface="Calibri"/>
                        </a:rPr>
                        <a:t>), the group forms, and members get to know one another by sharing information about themselves.</a:t>
                      </a:r>
                      <a:endParaRPr/>
                    </a:p>
                    <a:p>
                      <a:pPr indent="-171450" lvl="0" marL="285750" marR="0" rtl="0" algn="just">
                        <a:spcBef>
                          <a:spcPts val="0"/>
                        </a:spcBef>
                        <a:spcAft>
                          <a:spcPts val="0"/>
                        </a:spcAft>
                        <a:buClr>
                          <a:schemeClr val="dk1"/>
                        </a:buClr>
                        <a:buSzPts val="1800"/>
                        <a:buFont typeface="Noto Sans Symbols"/>
                        <a:buNone/>
                      </a:pPr>
                      <a:r>
                        <a:t/>
                      </a:r>
                      <a:endParaRPr b="0" i="0" sz="1800" u="none" cap="none" strike="noStrike">
                        <a:solidFill>
                          <a:schemeClr val="dk1"/>
                        </a:solidFill>
                        <a:latin typeface="Calibri"/>
                        <a:ea typeface="Calibri"/>
                        <a:cs typeface="Calibri"/>
                        <a:sym typeface="Calibri"/>
                      </a:endParaRPr>
                    </a:p>
                    <a:p>
                      <a:pPr indent="-285750" lvl="0" marL="285750" marR="0" rtl="0" algn="just">
                        <a:spcBef>
                          <a:spcPts val="0"/>
                        </a:spcBef>
                        <a:spcAft>
                          <a:spcPts val="0"/>
                        </a:spcAft>
                        <a:buClr>
                          <a:schemeClr val="dk1"/>
                        </a:buClr>
                        <a:buSzPts val="1800"/>
                        <a:buFont typeface="Noto Sans Symbols"/>
                        <a:buChar char="▪"/>
                      </a:pPr>
                      <a:r>
                        <a:rPr b="0" i="0" lang="en-US" sz="1800" u="none" cap="none" strike="noStrike">
                          <a:solidFill>
                            <a:schemeClr val="dk1"/>
                          </a:solidFill>
                          <a:latin typeface="Calibri"/>
                          <a:ea typeface="Calibri"/>
                          <a:cs typeface="Calibri"/>
                          <a:sym typeface="Calibri"/>
                        </a:rPr>
                        <a:t> They often test one another’s opinions by discussing subjects that have little to do with the group, such as the weather, politics, sports, or recent events within the organization.</a:t>
                      </a:r>
                      <a:endParaRPr/>
                    </a:p>
                    <a:p>
                      <a:pPr indent="-285750" lvl="0" marL="285750" marR="0" rtl="0" algn="just">
                        <a:spcBef>
                          <a:spcPts val="0"/>
                        </a:spcBef>
                        <a:spcAft>
                          <a:spcPts val="0"/>
                        </a:spcAft>
                        <a:buClr>
                          <a:schemeClr val="dk1"/>
                        </a:buClr>
                        <a:buSzPts val="1800"/>
                        <a:buFont typeface="Noto Sans Symbols"/>
                        <a:buChar char="▪"/>
                      </a:pPr>
                      <a:r>
                        <a:rPr b="0" i="0" lang="en-US" sz="1800" u="none" cap="none" strike="noStrike">
                          <a:solidFill>
                            <a:schemeClr val="dk1"/>
                          </a:solidFill>
                          <a:latin typeface="Calibri"/>
                          <a:ea typeface="Calibri"/>
                          <a:cs typeface="Calibri"/>
                          <a:sym typeface="Calibri"/>
                        </a:rPr>
                        <a:t> </a:t>
                      </a:r>
                      <a:endParaRPr/>
                    </a:p>
                    <a:p>
                      <a:pPr indent="-285750" lvl="0" marL="285750" marR="0" rtl="0" algn="just">
                        <a:spcBef>
                          <a:spcPts val="0"/>
                        </a:spcBef>
                        <a:spcAft>
                          <a:spcPts val="0"/>
                        </a:spcAft>
                        <a:buClr>
                          <a:schemeClr val="dk1"/>
                        </a:buClr>
                        <a:buSzPts val="1800"/>
                        <a:buFont typeface="Noto Sans Symbols"/>
                        <a:buChar char="▪"/>
                      </a:pPr>
                      <a:r>
                        <a:rPr b="0" i="0" lang="en-US" sz="1800" u="none" cap="none" strike="noStrike">
                          <a:solidFill>
                            <a:schemeClr val="dk1"/>
                          </a:solidFill>
                          <a:latin typeface="Calibri"/>
                          <a:ea typeface="Calibri"/>
                          <a:cs typeface="Calibri"/>
                          <a:sym typeface="Calibri"/>
                        </a:rPr>
                        <a:t>Some aspects of the group’s task, such as its formal objectives, may also be discussed at this stage.</a:t>
                      </a:r>
                      <a:endParaRPr/>
                    </a:p>
                    <a:p>
                      <a:pPr indent="-171450" lvl="0" marL="285750" marR="0" rtl="0" algn="just">
                        <a:spcBef>
                          <a:spcPts val="0"/>
                        </a:spcBef>
                        <a:spcAft>
                          <a:spcPts val="0"/>
                        </a:spcAft>
                        <a:buClr>
                          <a:schemeClr val="dk1"/>
                        </a:buClr>
                        <a:buSzPts val="1800"/>
                        <a:buFont typeface="Noto Sans Symbols"/>
                        <a:buNone/>
                      </a:pPr>
                      <a:r>
                        <a:t/>
                      </a:r>
                      <a:endParaRPr b="0" i="0" sz="1800" u="none" cap="none" strike="noStrike">
                        <a:solidFill>
                          <a:schemeClr val="dk1"/>
                        </a:solidFill>
                        <a:latin typeface="Calibri"/>
                        <a:ea typeface="Calibri"/>
                        <a:cs typeface="Calibri"/>
                        <a:sym typeface="Calibri"/>
                      </a:endParaRPr>
                    </a:p>
                    <a:p>
                      <a:pPr indent="-285750" lvl="0" marL="285750" marR="0" rtl="0" algn="just">
                        <a:spcBef>
                          <a:spcPts val="0"/>
                        </a:spcBef>
                        <a:spcAft>
                          <a:spcPts val="0"/>
                        </a:spcAft>
                        <a:buClr>
                          <a:schemeClr val="dk1"/>
                        </a:buClr>
                        <a:buSzPts val="1800"/>
                        <a:buFont typeface="Noto Sans Symbols"/>
                        <a:buChar char="▪"/>
                      </a:pPr>
                      <a:r>
                        <a:rPr b="0" i="0" lang="en-US" sz="1800" u="none" cap="none" strike="noStrike">
                          <a:solidFill>
                            <a:schemeClr val="dk1"/>
                          </a:solidFill>
                          <a:latin typeface="Calibri"/>
                          <a:ea typeface="Calibri"/>
                          <a:cs typeface="Calibri"/>
                          <a:sym typeface="Calibri"/>
                        </a:rPr>
                        <a:t> However, such discussion probably will not be very productive because the members are unfamiliar with one another and do not know how to evaluate one another’s comments. </a:t>
                      </a:r>
                      <a:endParaRPr/>
                    </a:p>
                  </a:txBody>
                  <a:tcPr marT="45725" marB="45725" marR="91450" marL="91450"/>
                </a:tc>
              </a:tr>
            </a:tbl>
          </a:graphicData>
        </a:graphic>
      </p:graphicFrame>
    </p:spTree>
  </p:cSld>
  <p:clrMapOvr>
    <a:masterClrMapping/>
  </p:clrMapOvr>
</p:sld>
</file>

<file path=ppt/slides/slide3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26" name="Shape 626"/>
        <p:cNvGrpSpPr/>
        <p:nvPr/>
      </p:nvGrpSpPr>
      <p:grpSpPr>
        <a:xfrm>
          <a:off x="0" y="0"/>
          <a:ext cx="0" cy="0"/>
          <a:chOff x="0" y="0"/>
          <a:chExt cx="0" cy="0"/>
        </a:xfrm>
      </p:grpSpPr>
      <p:pic>
        <p:nvPicPr>
          <p:cNvPr id="627" name="Google Shape;627;p36"/>
          <p:cNvPicPr preferRelativeResize="0"/>
          <p:nvPr/>
        </p:nvPicPr>
        <p:blipFill rotWithShape="1">
          <a:blip r:embed="rId3">
            <a:alphaModFix/>
          </a:blip>
          <a:srcRect b="0" l="0" r="0" t="0"/>
          <a:stretch/>
        </p:blipFill>
        <p:spPr>
          <a:xfrm>
            <a:off x="651740" y="5508979"/>
            <a:ext cx="1222425" cy="1096206"/>
          </a:xfrm>
          <a:prstGeom prst="rect">
            <a:avLst/>
          </a:prstGeom>
          <a:noFill/>
          <a:ln>
            <a:noFill/>
          </a:ln>
        </p:spPr>
      </p:pic>
      <p:pic>
        <p:nvPicPr>
          <p:cNvPr id="628" name="Google Shape;628;p36"/>
          <p:cNvPicPr preferRelativeResize="0"/>
          <p:nvPr/>
        </p:nvPicPr>
        <p:blipFill rotWithShape="1">
          <a:blip r:embed="rId4">
            <a:alphaModFix/>
          </a:blip>
          <a:srcRect b="0" l="0" r="0" t="0"/>
          <a:stretch/>
        </p:blipFill>
        <p:spPr>
          <a:xfrm>
            <a:off x="2289771" y="5954663"/>
            <a:ext cx="9902229" cy="204838"/>
          </a:xfrm>
          <a:prstGeom prst="rect">
            <a:avLst/>
          </a:prstGeom>
          <a:noFill/>
          <a:ln>
            <a:noFill/>
          </a:ln>
        </p:spPr>
      </p:pic>
      <p:pic>
        <p:nvPicPr>
          <p:cNvPr id="629" name="Google Shape;629;p36"/>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630" name="Google Shape;630;p36"/>
          <p:cNvPicPr preferRelativeResize="0"/>
          <p:nvPr/>
        </p:nvPicPr>
        <p:blipFill rotWithShape="1">
          <a:blip r:embed="rId5">
            <a:alphaModFix/>
          </a:blip>
          <a:srcRect b="0" l="0" r="0" t="0"/>
          <a:stretch/>
        </p:blipFill>
        <p:spPr>
          <a:xfrm>
            <a:off x="12072675" y="2204822"/>
            <a:ext cx="238650" cy="2709534"/>
          </a:xfrm>
          <a:prstGeom prst="rect">
            <a:avLst/>
          </a:prstGeom>
          <a:noFill/>
          <a:ln>
            <a:noFill/>
          </a:ln>
        </p:spPr>
      </p:pic>
      <p:pic>
        <p:nvPicPr>
          <p:cNvPr id="631" name="Google Shape;631;p36"/>
          <p:cNvPicPr preferRelativeResize="0"/>
          <p:nvPr/>
        </p:nvPicPr>
        <p:blipFill rotWithShape="1">
          <a:blip r:embed="rId6">
            <a:alphaModFix/>
          </a:blip>
          <a:srcRect b="0" l="0" r="0" t="0"/>
          <a:stretch/>
        </p:blipFill>
        <p:spPr>
          <a:xfrm>
            <a:off x="-17323" y="0"/>
            <a:ext cx="9533101" cy="1610200"/>
          </a:xfrm>
          <a:prstGeom prst="rect">
            <a:avLst/>
          </a:prstGeom>
          <a:noFill/>
          <a:ln>
            <a:noFill/>
          </a:ln>
        </p:spPr>
      </p:pic>
      <p:sp>
        <p:nvSpPr>
          <p:cNvPr id="632" name="Google Shape;632;p36"/>
          <p:cNvSpPr txBox="1"/>
          <p:nvPr/>
        </p:nvSpPr>
        <p:spPr>
          <a:xfrm>
            <a:off x="1874165" y="1411062"/>
            <a:ext cx="10198510" cy="40011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2000">
                <a:solidFill>
                  <a:srgbClr val="C1510A"/>
                </a:solidFill>
                <a:latin typeface="Helvetica Neue"/>
                <a:ea typeface="Helvetica Neue"/>
                <a:cs typeface="Helvetica Neue"/>
                <a:sym typeface="Helvetica Neue"/>
              </a:rPr>
              <a:t>Stages of Group and Team Development</a:t>
            </a:r>
            <a:endParaRPr/>
          </a:p>
        </p:txBody>
      </p:sp>
      <p:grpSp>
        <p:nvGrpSpPr>
          <p:cNvPr id="633" name="Google Shape;633;p36"/>
          <p:cNvGrpSpPr/>
          <p:nvPr/>
        </p:nvGrpSpPr>
        <p:grpSpPr>
          <a:xfrm>
            <a:off x="130614" y="576828"/>
            <a:ext cx="5272804" cy="536288"/>
            <a:chOff x="130614" y="576828"/>
            <a:chExt cx="5272804" cy="536288"/>
          </a:xfrm>
        </p:grpSpPr>
        <p:sp>
          <p:nvSpPr>
            <p:cNvPr id="634" name="Google Shape;634;p36"/>
            <p:cNvSpPr txBox="1"/>
            <p:nvPr/>
          </p:nvSpPr>
          <p:spPr>
            <a:xfrm>
              <a:off x="2449853" y="576828"/>
              <a:ext cx="2953565" cy="52322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800">
                  <a:solidFill>
                    <a:schemeClr val="lt1"/>
                  </a:solidFill>
                  <a:latin typeface="Times New Roman"/>
                  <a:ea typeface="Times New Roman"/>
                  <a:cs typeface="Times New Roman"/>
                  <a:sym typeface="Times New Roman"/>
                </a:rPr>
                <a:t> Groups and Teams</a:t>
              </a:r>
              <a:endParaRPr/>
            </a:p>
          </p:txBody>
        </p:sp>
        <p:sp>
          <p:nvSpPr>
            <p:cNvPr id="635" name="Google Shape;635;p36"/>
            <p:cNvSpPr/>
            <p:nvPr/>
          </p:nvSpPr>
          <p:spPr>
            <a:xfrm>
              <a:off x="130614" y="589896"/>
              <a:ext cx="2085827" cy="52322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800">
                  <a:solidFill>
                    <a:schemeClr val="lt1"/>
                  </a:solidFill>
                  <a:latin typeface="Times New Roman"/>
                  <a:ea typeface="Times New Roman"/>
                  <a:cs typeface="Times New Roman"/>
                  <a:sym typeface="Times New Roman"/>
                </a:rPr>
                <a:t>CHAPTER</a:t>
              </a:r>
              <a:r>
                <a:rPr lang="en-US" sz="2800">
                  <a:solidFill>
                    <a:schemeClr val="lt1"/>
                  </a:solidFill>
                  <a:latin typeface="Calibri"/>
                  <a:ea typeface="Calibri"/>
                  <a:cs typeface="Calibri"/>
                  <a:sym typeface="Calibri"/>
                </a:rPr>
                <a:t> 7</a:t>
              </a:r>
              <a:endParaRPr/>
            </a:p>
          </p:txBody>
        </p:sp>
      </p:grpSp>
      <p:graphicFrame>
        <p:nvGraphicFramePr>
          <p:cNvPr id="636" name="Google Shape;636;p36"/>
          <p:cNvGraphicFramePr/>
          <p:nvPr/>
        </p:nvGraphicFramePr>
        <p:xfrm>
          <a:off x="1874165" y="1868866"/>
          <a:ext cx="3000000" cy="3000000"/>
        </p:xfrm>
        <a:graphic>
          <a:graphicData uri="http://schemas.openxmlformats.org/drawingml/2006/table">
            <a:tbl>
              <a:tblPr bandRow="1" firstRow="1">
                <a:noFill/>
                <a:tableStyleId>{F4C991AD-7138-4150-99D2-A69FC394543A}</a:tableStyleId>
              </a:tblPr>
              <a:tblGrid>
                <a:gridCol w="1840650"/>
                <a:gridCol w="8233775"/>
              </a:tblGrid>
              <a:tr h="3165350">
                <a:tc>
                  <a:txBody>
                    <a:bodyPr/>
                    <a:lstStyle/>
                    <a:p>
                      <a:pPr indent="0" lvl="0" marL="0" marR="0" rtl="0" algn="just">
                        <a:spcBef>
                          <a:spcPts val="0"/>
                        </a:spcBef>
                        <a:spcAft>
                          <a:spcPts val="0"/>
                        </a:spcAft>
                        <a:buClr>
                          <a:schemeClr val="dk1"/>
                        </a:buClr>
                        <a:buSzPts val="1800"/>
                        <a:buFont typeface="Noto Sans Symbols"/>
                        <a:buNone/>
                      </a:pPr>
                      <a:r>
                        <a:rPr b="1" i="0" lang="en-US" sz="1800" u="none" cap="none" strike="noStrike">
                          <a:solidFill>
                            <a:schemeClr val="dk1"/>
                          </a:solidFill>
                          <a:latin typeface="Calibri"/>
                          <a:ea typeface="Calibri"/>
                          <a:cs typeface="Calibri"/>
                          <a:sym typeface="Calibri"/>
                        </a:rPr>
                        <a:t>Communication and Decision Making</a:t>
                      </a:r>
                      <a:endParaRPr/>
                    </a:p>
                    <a:p>
                      <a:pPr indent="0" lvl="0" marL="0" marR="0" rtl="0" algn="just">
                        <a:lnSpc>
                          <a:spcPct val="100000"/>
                        </a:lnSpc>
                        <a:spcBef>
                          <a:spcPts val="0"/>
                        </a:spcBef>
                        <a:spcAft>
                          <a:spcPts val="0"/>
                        </a:spcAft>
                        <a:buClr>
                          <a:schemeClr val="dk1"/>
                        </a:buClr>
                        <a:buSzPts val="1800"/>
                        <a:buFont typeface="Calibri"/>
                        <a:buNone/>
                      </a:pPr>
                      <a:r>
                        <a:t/>
                      </a:r>
                      <a:endParaRPr b="1" sz="1800" u="none" cap="none" strike="noStrike">
                        <a:solidFill>
                          <a:schemeClr val="dk1"/>
                        </a:solidFill>
                      </a:endParaRPr>
                    </a:p>
                  </a:txBody>
                  <a:tcPr marT="45725" marB="45725" marR="91450" marL="91450"/>
                </a:tc>
                <a:tc>
                  <a:txBody>
                    <a:bodyPr/>
                    <a:lstStyle/>
                    <a:p>
                      <a:pPr indent="0" lvl="0" marL="0" marR="0" rtl="0" algn="just">
                        <a:spcBef>
                          <a:spcPts val="0"/>
                        </a:spcBef>
                        <a:spcAft>
                          <a:spcPts val="0"/>
                        </a:spcAft>
                        <a:buClr>
                          <a:schemeClr val="dk1"/>
                        </a:buClr>
                        <a:buSzPts val="1800"/>
                        <a:buFont typeface="Noto Sans Symbols"/>
                        <a:buNone/>
                      </a:pPr>
                      <a:r>
                        <a:rPr b="1" i="0" lang="en-US" sz="1800" u="none" cap="none" strike="noStrike">
                          <a:solidFill>
                            <a:schemeClr val="dk1"/>
                          </a:solidFill>
                          <a:latin typeface="Calibri"/>
                          <a:ea typeface="Calibri"/>
                          <a:cs typeface="Calibri"/>
                          <a:sym typeface="Calibri"/>
                        </a:rPr>
                        <a:t>2- Communication and Decision Making</a:t>
                      </a:r>
                      <a:endParaRPr/>
                    </a:p>
                    <a:p>
                      <a:pPr indent="-285750" lvl="0" marL="285750" marR="0" rtl="0" algn="just">
                        <a:spcBef>
                          <a:spcPts val="0"/>
                        </a:spcBef>
                        <a:spcAft>
                          <a:spcPts val="0"/>
                        </a:spcAft>
                        <a:buClr>
                          <a:schemeClr val="dk1"/>
                        </a:buClr>
                        <a:buSzPts val="1800"/>
                        <a:buFont typeface="Noto Sans Symbols"/>
                        <a:buChar char="▪"/>
                      </a:pPr>
                      <a:r>
                        <a:rPr b="0" i="0" lang="en-US" sz="1800" u="none" cap="none" strike="noStrike">
                          <a:solidFill>
                            <a:schemeClr val="dk1"/>
                          </a:solidFill>
                          <a:latin typeface="Calibri"/>
                          <a:ea typeface="Calibri"/>
                          <a:cs typeface="Calibri"/>
                          <a:sym typeface="Calibri"/>
                        </a:rPr>
                        <a:t>The group progresses to the communication and decision-making stage (</a:t>
                      </a:r>
                      <a:r>
                        <a:rPr b="1" i="0" lang="en-US" sz="1800" u="sng" cap="none" strike="noStrike">
                          <a:solidFill>
                            <a:schemeClr val="dk1"/>
                          </a:solidFill>
                          <a:latin typeface="Calibri"/>
                          <a:ea typeface="Calibri"/>
                          <a:cs typeface="Calibri"/>
                          <a:sym typeface="Calibri"/>
                        </a:rPr>
                        <a:t>also called storming stage)</a:t>
                      </a:r>
                      <a:r>
                        <a:rPr b="0" i="0" lang="en-US" sz="1800" u="none" cap="none" strike="noStrike">
                          <a:solidFill>
                            <a:schemeClr val="dk1"/>
                          </a:solidFill>
                          <a:latin typeface="Calibri"/>
                          <a:ea typeface="Calibri"/>
                          <a:cs typeface="Calibri"/>
                          <a:sym typeface="Calibri"/>
                        </a:rPr>
                        <a:t> once group members have begun to accept one another. </a:t>
                      </a:r>
                      <a:endParaRPr/>
                    </a:p>
                    <a:p>
                      <a:pPr indent="-171450" lvl="0" marL="285750" marR="0" rtl="0" algn="just">
                        <a:spcBef>
                          <a:spcPts val="0"/>
                        </a:spcBef>
                        <a:spcAft>
                          <a:spcPts val="0"/>
                        </a:spcAft>
                        <a:buClr>
                          <a:schemeClr val="dk1"/>
                        </a:buClr>
                        <a:buSzPts val="1800"/>
                        <a:buFont typeface="Noto Sans Symbols"/>
                        <a:buNone/>
                      </a:pPr>
                      <a:r>
                        <a:t/>
                      </a:r>
                      <a:endParaRPr b="0" i="0" sz="1800" u="none" cap="none" strike="noStrike">
                        <a:solidFill>
                          <a:schemeClr val="dk1"/>
                        </a:solidFill>
                        <a:latin typeface="Calibri"/>
                        <a:ea typeface="Calibri"/>
                        <a:cs typeface="Calibri"/>
                        <a:sym typeface="Calibri"/>
                      </a:endParaRPr>
                    </a:p>
                    <a:p>
                      <a:pPr indent="-285750" lvl="0" marL="285750" marR="0" rtl="0" algn="just">
                        <a:spcBef>
                          <a:spcPts val="0"/>
                        </a:spcBef>
                        <a:spcAft>
                          <a:spcPts val="0"/>
                        </a:spcAft>
                        <a:buClr>
                          <a:schemeClr val="dk1"/>
                        </a:buClr>
                        <a:buSzPts val="1800"/>
                        <a:buFont typeface="Noto Sans Symbols"/>
                        <a:buChar char="▪"/>
                      </a:pPr>
                      <a:r>
                        <a:rPr b="0" i="0" lang="en-US" sz="1800" u="none" cap="none" strike="noStrike">
                          <a:solidFill>
                            <a:schemeClr val="dk1"/>
                          </a:solidFill>
                          <a:latin typeface="Calibri"/>
                          <a:ea typeface="Calibri"/>
                          <a:cs typeface="Calibri"/>
                          <a:sym typeface="Calibri"/>
                        </a:rPr>
                        <a:t>In this stage, members discuss their feelings and opinions more openly, which can increase conflict; they may show more tolerance for opposing viewpoints and explore different ideas to bring about a reasonable solution or decision. </a:t>
                      </a:r>
                      <a:endParaRPr/>
                    </a:p>
                    <a:p>
                      <a:pPr indent="-171450" lvl="0" marL="285750" marR="0" rtl="0" algn="just">
                        <a:spcBef>
                          <a:spcPts val="0"/>
                        </a:spcBef>
                        <a:spcAft>
                          <a:spcPts val="0"/>
                        </a:spcAft>
                        <a:buClr>
                          <a:schemeClr val="dk1"/>
                        </a:buClr>
                        <a:buSzPts val="1800"/>
                        <a:buFont typeface="Noto Sans Symbols"/>
                        <a:buNone/>
                      </a:pPr>
                      <a:r>
                        <a:t/>
                      </a:r>
                      <a:endParaRPr b="0" i="0" sz="1800" u="none" cap="none" strike="noStrike">
                        <a:solidFill>
                          <a:schemeClr val="dk1"/>
                        </a:solidFill>
                        <a:latin typeface="Calibri"/>
                        <a:ea typeface="Calibri"/>
                        <a:cs typeface="Calibri"/>
                        <a:sym typeface="Calibri"/>
                      </a:endParaRPr>
                    </a:p>
                    <a:p>
                      <a:pPr indent="-285750" lvl="0" marL="285750" marR="0" rtl="0" algn="just">
                        <a:spcBef>
                          <a:spcPts val="0"/>
                        </a:spcBef>
                        <a:spcAft>
                          <a:spcPts val="0"/>
                        </a:spcAft>
                        <a:buClr>
                          <a:schemeClr val="dk1"/>
                        </a:buClr>
                        <a:buSzPts val="1800"/>
                        <a:buFont typeface="Noto Sans Symbols"/>
                        <a:buChar char="▪"/>
                      </a:pPr>
                      <a:r>
                        <a:rPr b="0" i="0" lang="en-US" sz="1800" u="none" cap="none" strike="noStrike">
                          <a:solidFill>
                            <a:schemeClr val="dk1"/>
                          </a:solidFill>
                          <a:latin typeface="Calibri"/>
                          <a:ea typeface="Calibri"/>
                          <a:cs typeface="Calibri"/>
                          <a:sym typeface="Calibri"/>
                        </a:rPr>
                        <a:t>The membership usually begins to develop norms of behavior during this stage. Members discuss and eventually agree on the group’s goals. Then they are assigned roles and tasks to accomplish the goals.</a:t>
                      </a:r>
                      <a:endParaRPr/>
                    </a:p>
                  </a:txBody>
                  <a:tcPr marT="45725" marB="45725" marR="91450" marL="91450"/>
                </a:tc>
              </a:tr>
            </a:tbl>
          </a:graphicData>
        </a:graphic>
      </p:graphicFrame>
    </p:spTree>
  </p:cSld>
  <p:clrMapOvr>
    <a:masterClrMapping/>
  </p:clrMapOvr>
</p:sld>
</file>

<file path=ppt/slides/slide3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41" name="Shape 641"/>
        <p:cNvGrpSpPr/>
        <p:nvPr/>
      </p:nvGrpSpPr>
      <p:grpSpPr>
        <a:xfrm>
          <a:off x="0" y="0"/>
          <a:ext cx="0" cy="0"/>
          <a:chOff x="0" y="0"/>
          <a:chExt cx="0" cy="0"/>
        </a:xfrm>
      </p:grpSpPr>
      <p:pic>
        <p:nvPicPr>
          <p:cNvPr id="642" name="Google Shape;642;p37"/>
          <p:cNvPicPr preferRelativeResize="0"/>
          <p:nvPr/>
        </p:nvPicPr>
        <p:blipFill rotWithShape="1">
          <a:blip r:embed="rId3">
            <a:alphaModFix/>
          </a:blip>
          <a:srcRect b="0" l="0" r="0" t="0"/>
          <a:stretch/>
        </p:blipFill>
        <p:spPr>
          <a:xfrm>
            <a:off x="651740" y="5508979"/>
            <a:ext cx="1222425" cy="1096206"/>
          </a:xfrm>
          <a:prstGeom prst="rect">
            <a:avLst/>
          </a:prstGeom>
          <a:noFill/>
          <a:ln>
            <a:noFill/>
          </a:ln>
        </p:spPr>
      </p:pic>
      <p:pic>
        <p:nvPicPr>
          <p:cNvPr id="643" name="Google Shape;643;p37"/>
          <p:cNvPicPr preferRelativeResize="0"/>
          <p:nvPr/>
        </p:nvPicPr>
        <p:blipFill rotWithShape="1">
          <a:blip r:embed="rId4">
            <a:alphaModFix/>
          </a:blip>
          <a:srcRect b="0" l="0" r="0" t="0"/>
          <a:stretch/>
        </p:blipFill>
        <p:spPr>
          <a:xfrm>
            <a:off x="2289771" y="5954663"/>
            <a:ext cx="9902229" cy="204838"/>
          </a:xfrm>
          <a:prstGeom prst="rect">
            <a:avLst/>
          </a:prstGeom>
          <a:noFill/>
          <a:ln>
            <a:noFill/>
          </a:ln>
        </p:spPr>
      </p:pic>
      <p:pic>
        <p:nvPicPr>
          <p:cNvPr id="644" name="Google Shape;644;p37"/>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645" name="Google Shape;645;p37"/>
          <p:cNvPicPr preferRelativeResize="0"/>
          <p:nvPr/>
        </p:nvPicPr>
        <p:blipFill rotWithShape="1">
          <a:blip r:embed="rId5">
            <a:alphaModFix/>
          </a:blip>
          <a:srcRect b="0" l="0" r="0" t="0"/>
          <a:stretch/>
        </p:blipFill>
        <p:spPr>
          <a:xfrm>
            <a:off x="12072675" y="2204822"/>
            <a:ext cx="238650" cy="2709534"/>
          </a:xfrm>
          <a:prstGeom prst="rect">
            <a:avLst/>
          </a:prstGeom>
          <a:noFill/>
          <a:ln>
            <a:noFill/>
          </a:ln>
        </p:spPr>
      </p:pic>
      <p:pic>
        <p:nvPicPr>
          <p:cNvPr id="646" name="Google Shape;646;p37"/>
          <p:cNvPicPr preferRelativeResize="0"/>
          <p:nvPr/>
        </p:nvPicPr>
        <p:blipFill rotWithShape="1">
          <a:blip r:embed="rId6">
            <a:alphaModFix/>
          </a:blip>
          <a:srcRect b="0" l="0" r="0" t="0"/>
          <a:stretch/>
        </p:blipFill>
        <p:spPr>
          <a:xfrm>
            <a:off x="-17323" y="0"/>
            <a:ext cx="9533101" cy="1610200"/>
          </a:xfrm>
          <a:prstGeom prst="rect">
            <a:avLst/>
          </a:prstGeom>
          <a:noFill/>
          <a:ln>
            <a:noFill/>
          </a:ln>
        </p:spPr>
      </p:pic>
      <p:sp>
        <p:nvSpPr>
          <p:cNvPr id="647" name="Google Shape;647;p37"/>
          <p:cNvSpPr txBox="1"/>
          <p:nvPr/>
        </p:nvSpPr>
        <p:spPr>
          <a:xfrm>
            <a:off x="1874165" y="1411062"/>
            <a:ext cx="10198510" cy="40011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2000">
                <a:solidFill>
                  <a:srgbClr val="C1510A"/>
                </a:solidFill>
                <a:latin typeface="Helvetica Neue"/>
                <a:ea typeface="Helvetica Neue"/>
                <a:cs typeface="Helvetica Neue"/>
                <a:sym typeface="Helvetica Neue"/>
              </a:rPr>
              <a:t>Stages of Group and Team Development</a:t>
            </a:r>
            <a:endParaRPr/>
          </a:p>
        </p:txBody>
      </p:sp>
      <p:grpSp>
        <p:nvGrpSpPr>
          <p:cNvPr id="648" name="Google Shape;648;p37"/>
          <p:cNvGrpSpPr/>
          <p:nvPr/>
        </p:nvGrpSpPr>
        <p:grpSpPr>
          <a:xfrm>
            <a:off x="130614" y="576828"/>
            <a:ext cx="5272804" cy="536288"/>
            <a:chOff x="130614" y="576828"/>
            <a:chExt cx="5272804" cy="536288"/>
          </a:xfrm>
        </p:grpSpPr>
        <p:sp>
          <p:nvSpPr>
            <p:cNvPr id="649" name="Google Shape;649;p37"/>
            <p:cNvSpPr txBox="1"/>
            <p:nvPr/>
          </p:nvSpPr>
          <p:spPr>
            <a:xfrm>
              <a:off x="2449853" y="576828"/>
              <a:ext cx="2953565" cy="52322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800">
                  <a:solidFill>
                    <a:schemeClr val="lt1"/>
                  </a:solidFill>
                  <a:latin typeface="Times New Roman"/>
                  <a:ea typeface="Times New Roman"/>
                  <a:cs typeface="Times New Roman"/>
                  <a:sym typeface="Times New Roman"/>
                </a:rPr>
                <a:t> Groups and Teams</a:t>
              </a:r>
              <a:endParaRPr/>
            </a:p>
          </p:txBody>
        </p:sp>
        <p:sp>
          <p:nvSpPr>
            <p:cNvPr id="650" name="Google Shape;650;p37"/>
            <p:cNvSpPr/>
            <p:nvPr/>
          </p:nvSpPr>
          <p:spPr>
            <a:xfrm>
              <a:off x="130614" y="589896"/>
              <a:ext cx="2085827" cy="52322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800">
                  <a:solidFill>
                    <a:schemeClr val="lt1"/>
                  </a:solidFill>
                  <a:latin typeface="Times New Roman"/>
                  <a:ea typeface="Times New Roman"/>
                  <a:cs typeface="Times New Roman"/>
                  <a:sym typeface="Times New Roman"/>
                </a:rPr>
                <a:t>CHAPTER</a:t>
              </a:r>
              <a:r>
                <a:rPr lang="en-US" sz="2800">
                  <a:solidFill>
                    <a:schemeClr val="lt1"/>
                  </a:solidFill>
                  <a:latin typeface="Calibri"/>
                  <a:ea typeface="Calibri"/>
                  <a:cs typeface="Calibri"/>
                  <a:sym typeface="Calibri"/>
                </a:rPr>
                <a:t> 7</a:t>
              </a:r>
              <a:endParaRPr/>
            </a:p>
          </p:txBody>
        </p:sp>
      </p:grpSp>
      <p:graphicFrame>
        <p:nvGraphicFramePr>
          <p:cNvPr id="651" name="Google Shape;651;p37"/>
          <p:cNvGraphicFramePr/>
          <p:nvPr/>
        </p:nvGraphicFramePr>
        <p:xfrm>
          <a:off x="1874165" y="1842600"/>
          <a:ext cx="3000000" cy="3000000"/>
        </p:xfrm>
        <a:graphic>
          <a:graphicData uri="http://schemas.openxmlformats.org/drawingml/2006/table">
            <a:tbl>
              <a:tblPr bandRow="1" firstRow="1">
                <a:noFill/>
                <a:tableStyleId>{F4C991AD-7138-4150-99D2-A69FC394543A}</a:tableStyleId>
              </a:tblPr>
              <a:tblGrid>
                <a:gridCol w="1438875"/>
                <a:gridCol w="8635550"/>
              </a:tblGrid>
              <a:tr h="3165350">
                <a:tc>
                  <a:txBody>
                    <a:bodyPr/>
                    <a:lstStyle/>
                    <a:p>
                      <a:pPr indent="0" lvl="0" marL="0" marR="0" rtl="0" algn="just">
                        <a:spcBef>
                          <a:spcPts val="0"/>
                        </a:spcBef>
                        <a:spcAft>
                          <a:spcPts val="0"/>
                        </a:spcAft>
                        <a:buClr>
                          <a:schemeClr val="dk1"/>
                        </a:buClr>
                        <a:buSzPts val="1800"/>
                        <a:buFont typeface="Noto Sans Symbols"/>
                        <a:buNone/>
                      </a:pPr>
                      <a:r>
                        <a:rPr b="1" i="0" lang="en-US" sz="1800" u="none" cap="none" strike="noStrike">
                          <a:solidFill>
                            <a:schemeClr val="dk1"/>
                          </a:solidFill>
                          <a:latin typeface="Calibri"/>
                          <a:ea typeface="Calibri"/>
                          <a:cs typeface="Calibri"/>
                          <a:sym typeface="Calibri"/>
                        </a:rPr>
                        <a:t>Motivation and Productivity</a:t>
                      </a:r>
                      <a:endParaRPr/>
                    </a:p>
                    <a:p>
                      <a:pPr indent="0" lvl="0" marL="0" marR="0" rtl="0" algn="just">
                        <a:lnSpc>
                          <a:spcPct val="100000"/>
                        </a:lnSpc>
                        <a:spcBef>
                          <a:spcPts val="0"/>
                        </a:spcBef>
                        <a:spcAft>
                          <a:spcPts val="0"/>
                        </a:spcAft>
                        <a:buClr>
                          <a:schemeClr val="dk1"/>
                        </a:buClr>
                        <a:buSzPts val="1800"/>
                        <a:buFont typeface="Calibri"/>
                        <a:buNone/>
                      </a:pPr>
                      <a:r>
                        <a:t/>
                      </a:r>
                      <a:endParaRPr b="1" sz="1800" u="none" cap="none" strike="noStrike">
                        <a:solidFill>
                          <a:schemeClr val="dk1"/>
                        </a:solidFill>
                      </a:endParaRPr>
                    </a:p>
                  </a:txBody>
                  <a:tcPr marT="45725" marB="45725" marR="91450" marL="91450"/>
                </a:tc>
                <a:tc>
                  <a:txBody>
                    <a:bodyPr/>
                    <a:lstStyle/>
                    <a:p>
                      <a:pPr indent="0" lvl="0" marL="0" marR="0" rtl="0" algn="just">
                        <a:spcBef>
                          <a:spcPts val="0"/>
                        </a:spcBef>
                        <a:spcAft>
                          <a:spcPts val="0"/>
                        </a:spcAft>
                        <a:buClr>
                          <a:schemeClr val="dk1"/>
                        </a:buClr>
                        <a:buSzPts val="1800"/>
                        <a:buFont typeface="Noto Sans Symbols"/>
                        <a:buNone/>
                      </a:pPr>
                      <a:r>
                        <a:rPr b="1" i="0" lang="en-US" sz="1800" u="none" cap="none" strike="noStrike">
                          <a:solidFill>
                            <a:schemeClr val="dk1"/>
                          </a:solidFill>
                          <a:latin typeface="Calibri"/>
                          <a:ea typeface="Calibri"/>
                          <a:cs typeface="Calibri"/>
                          <a:sym typeface="Calibri"/>
                        </a:rPr>
                        <a:t>3- Motivation and Productivity</a:t>
                      </a:r>
                      <a:endParaRPr/>
                    </a:p>
                    <a:p>
                      <a:pPr indent="-171450" lvl="0" marL="285750" marR="0" rtl="0" algn="just">
                        <a:spcBef>
                          <a:spcPts val="0"/>
                        </a:spcBef>
                        <a:spcAft>
                          <a:spcPts val="0"/>
                        </a:spcAft>
                        <a:buClr>
                          <a:schemeClr val="dk1"/>
                        </a:buClr>
                        <a:buSzPts val="1800"/>
                        <a:buFont typeface="Noto Sans Symbols"/>
                        <a:buNone/>
                      </a:pPr>
                      <a:r>
                        <a:t/>
                      </a:r>
                      <a:endParaRPr b="0" i="0" sz="1800" u="none" cap="none" strike="noStrike">
                        <a:solidFill>
                          <a:schemeClr val="dk1"/>
                        </a:solidFill>
                        <a:latin typeface="Calibri"/>
                        <a:ea typeface="Calibri"/>
                        <a:cs typeface="Calibri"/>
                        <a:sym typeface="Calibri"/>
                      </a:endParaRPr>
                    </a:p>
                    <a:p>
                      <a:pPr indent="-285750" lvl="0" marL="285750" marR="0" rtl="0" algn="just">
                        <a:spcBef>
                          <a:spcPts val="0"/>
                        </a:spcBef>
                        <a:spcAft>
                          <a:spcPts val="0"/>
                        </a:spcAft>
                        <a:buClr>
                          <a:schemeClr val="dk1"/>
                        </a:buClr>
                        <a:buSzPts val="1800"/>
                        <a:buFont typeface="Noto Sans Symbols"/>
                        <a:buChar char="▪"/>
                      </a:pPr>
                      <a:r>
                        <a:rPr b="0" i="0" lang="en-US" sz="1800" u="none" cap="none" strike="noStrike">
                          <a:solidFill>
                            <a:schemeClr val="dk1"/>
                          </a:solidFill>
                          <a:latin typeface="Calibri"/>
                          <a:ea typeface="Calibri"/>
                          <a:cs typeface="Calibri"/>
                          <a:sym typeface="Calibri"/>
                        </a:rPr>
                        <a:t>In the next stage, motivation and productivity stage </a:t>
                      </a:r>
                      <a:r>
                        <a:rPr b="1" i="0" lang="en-US" sz="1800" u="none" cap="none" strike="noStrike">
                          <a:solidFill>
                            <a:schemeClr val="dk1"/>
                          </a:solidFill>
                          <a:latin typeface="Calibri"/>
                          <a:ea typeface="Calibri"/>
                          <a:cs typeface="Calibri"/>
                          <a:sym typeface="Calibri"/>
                        </a:rPr>
                        <a:t>(also called the norming stage), </a:t>
                      </a:r>
                      <a:r>
                        <a:rPr b="0" i="0" lang="en-US" sz="1800" u="none" cap="none" strike="noStrike">
                          <a:solidFill>
                            <a:schemeClr val="dk1"/>
                          </a:solidFill>
                          <a:latin typeface="Calibri"/>
                          <a:ea typeface="Calibri"/>
                          <a:cs typeface="Calibri"/>
                          <a:sym typeface="Calibri"/>
                        </a:rPr>
                        <a:t>the emphasis shifts away from personal concerns and viewpoints to activities that will benefit the group.</a:t>
                      </a:r>
                      <a:endParaRPr/>
                    </a:p>
                    <a:p>
                      <a:pPr indent="-171450" lvl="0" marL="285750" marR="0" rtl="0" algn="just">
                        <a:spcBef>
                          <a:spcPts val="0"/>
                        </a:spcBef>
                        <a:spcAft>
                          <a:spcPts val="0"/>
                        </a:spcAft>
                        <a:buClr>
                          <a:schemeClr val="dk1"/>
                        </a:buClr>
                        <a:buSzPts val="1800"/>
                        <a:buFont typeface="Noto Sans Symbols"/>
                        <a:buNone/>
                      </a:pPr>
                      <a:r>
                        <a:t/>
                      </a:r>
                      <a:endParaRPr b="0" i="0" sz="1800" u="none" cap="none" strike="noStrike">
                        <a:solidFill>
                          <a:schemeClr val="dk1"/>
                        </a:solidFill>
                        <a:latin typeface="Calibri"/>
                        <a:ea typeface="Calibri"/>
                        <a:cs typeface="Calibri"/>
                        <a:sym typeface="Calibri"/>
                      </a:endParaRPr>
                    </a:p>
                    <a:p>
                      <a:pPr indent="-285750" lvl="0" marL="285750" marR="0" rtl="0" algn="just">
                        <a:spcBef>
                          <a:spcPts val="0"/>
                        </a:spcBef>
                        <a:spcAft>
                          <a:spcPts val="0"/>
                        </a:spcAft>
                        <a:buClr>
                          <a:schemeClr val="dk1"/>
                        </a:buClr>
                        <a:buSzPts val="1800"/>
                        <a:buFont typeface="Noto Sans Symbols"/>
                        <a:buChar char="▪"/>
                      </a:pPr>
                      <a:r>
                        <a:rPr b="0" i="0" lang="en-US" sz="1800" u="none" cap="none" strike="noStrike">
                          <a:solidFill>
                            <a:schemeClr val="dk1"/>
                          </a:solidFill>
                          <a:latin typeface="Calibri"/>
                          <a:ea typeface="Calibri"/>
                          <a:cs typeface="Calibri"/>
                          <a:sym typeface="Calibri"/>
                        </a:rPr>
                        <a:t> Members perform their assigned tasks, cooperate with one another, and help one another accomplish their goals. </a:t>
                      </a:r>
                      <a:endParaRPr/>
                    </a:p>
                    <a:p>
                      <a:pPr indent="-171450" lvl="0" marL="285750" marR="0" rtl="0" algn="just">
                        <a:spcBef>
                          <a:spcPts val="0"/>
                        </a:spcBef>
                        <a:spcAft>
                          <a:spcPts val="0"/>
                        </a:spcAft>
                        <a:buClr>
                          <a:schemeClr val="dk1"/>
                        </a:buClr>
                        <a:buSzPts val="1800"/>
                        <a:buFont typeface="Noto Sans Symbols"/>
                        <a:buNone/>
                      </a:pPr>
                      <a:r>
                        <a:t/>
                      </a:r>
                      <a:endParaRPr b="0" i="0" sz="1800" u="none" cap="none" strike="noStrike">
                        <a:solidFill>
                          <a:schemeClr val="dk1"/>
                        </a:solidFill>
                        <a:latin typeface="Calibri"/>
                        <a:ea typeface="Calibri"/>
                        <a:cs typeface="Calibri"/>
                        <a:sym typeface="Calibri"/>
                      </a:endParaRPr>
                    </a:p>
                    <a:p>
                      <a:pPr indent="-285750" lvl="0" marL="285750" marR="0" rtl="0" algn="just">
                        <a:spcBef>
                          <a:spcPts val="0"/>
                        </a:spcBef>
                        <a:spcAft>
                          <a:spcPts val="0"/>
                        </a:spcAft>
                        <a:buClr>
                          <a:schemeClr val="dk1"/>
                        </a:buClr>
                        <a:buSzPts val="1800"/>
                        <a:buFont typeface="Noto Sans Symbols"/>
                        <a:buChar char="▪"/>
                      </a:pPr>
                      <a:r>
                        <a:rPr b="0" i="0" lang="en-US" sz="1800" u="none" cap="none" strike="noStrike">
                          <a:solidFill>
                            <a:schemeClr val="dk1"/>
                          </a:solidFill>
                          <a:latin typeface="Calibri"/>
                          <a:ea typeface="Calibri"/>
                          <a:cs typeface="Calibri"/>
                          <a:sym typeface="Calibri"/>
                        </a:rPr>
                        <a:t>The members are highly motivated and may carry out their tasks creatively. In this stage, the group is accomplishing its work and moving toward the final stage of development.</a:t>
                      </a:r>
                      <a:endParaRPr/>
                    </a:p>
                  </a:txBody>
                  <a:tcPr marT="45725" marB="45725" marR="91450" marL="91450"/>
                </a:tc>
              </a:tr>
            </a:tbl>
          </a:graphicData>
        </a:graphic>
      </p:graphicFrame>
    </p:spTree>
  </p:cSld>
  <p:clrMapOvr>
    <a:masterClrMapping/>
  </p:clrMapOvr>
</p:sld>
</file>

<file path=ppt/slides/slide3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56" name="Shape 656"/>
        <p:cNvGrpSpPr/>
        <p:nvPr/>
      </p:nvGrpSpPr>
      <p:grpSpPr>
        <a:xfrm>
          <a:off x="0" y="0"/>
          <a:ext cx="0" cy="0"/>
          <a:chOff x="0" y="0"/>
          <a:chExt cx="0" cy="0"/>
        </a:xfrm>
      </p:grpSpPr>
      <p:pic>
        <p:nvPicPr>
          <p:cNvPr id="657" name="Google Shape;657;p38"/>
          <p:cNvPicPr preferRelativeResize="0"/>
          <p:nvPr/>
        </p:nvPicPr>
        <p:blipFill rotWithShape="1">
          <a:blip r:embed="rId3">
            <a:alphaModFix/>
          </a:blip>
          <a:srcRect b="0" l="0" r="0" t="0"/>
          <a:stretch/>
        </p:blipFill>
        <p:spPr>
          <a:xfrm>
            <a:off x="651740" y="5508979"/>
            <a:ext cx="1222425" cy="1096206"/>
          </a:xfrm>
          <a:prstGeom prst="rect">
            <a:avLst/>
          </a:prstGeom>
          <a:noFill/>
          <a:ln>
            <a:noFill/>
          </a:ln>
        </p:spPr>
      </p:pic>
      <p:pic>
        <p:nvPicPr>
          <p:cNvPr id="658" name="Google Shape;658;p38"/>
          <p:cNvPicPr preferRelativeResize="0"/>
          <p:nvPr/>
        </p:nvPicPr>
        <p:blipFill rotWithShape="1">
          <a:blip r:embed="rId4">
            <a:alphaModFix/>
          </a:blip>
          <a:srcRect b="0" l="0" r="0" t="0"/>
          <a:stretch/>
        </p:blipFill>
        <p:spPr>
          <a:xfrm>
            <a:off x="2289771" y="5954663"/>
            <a:ext cx="9902229" cy="204838"/>
          </a:xfrm>
          <a:prstGeom prst="rect">
            <a:avLst/>
          </a:prstGeom>
          <a:noFill/>
          <a:ln>
            <a:noFill/>
          </a:ln>
        </p:spPr>
      </p:pic>
      <p:pic>
        <p:nvPicPr>
          <p:cNvPr id="659" name="Google Shape;659;p38"/>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660" name="Google Shape;660;p38"/>
          <p:cNvPicPr preferRelativeResize="0"/>
          <p:nvPr/>
        </p:nvPicPr>
        <p:blipFill rotWithShape="1">
          <a:blip r:embed="rId5">
            <a:alphaModFix/>
          </a:blip>
          <a:srcRect b="0" l="0" r="0" t="0"/>
          <a:stretch/>
        </p:blipFill>
        <p:spPr>
          <a:xfrm>
            <a:off x="12072675" y="2204822"/>
            <a:ext cx="238650" cy="2709534"/>
          </a:xfrm>
          <a:prstGeom prst="rect">
            <a:avLst/>
          </a:prstGeom>
          <a:noFill/>
          <a:ln>
            <a:noFill/>
          </a:ln>
        </p:spPr>
      </p:pic>
      <p:pic>
        <p:nvPicPr>
          <p:cNvPr id="661" name="Google Shape;661;p38"/>
          <p:cNvPicPr preferRelativeResize="0"/>
          <p:nvPr/>
        </p:nvPicPr>
        <p:blipFill rotWithShape="1">
          <a:blip r:embed="rId6">
            <a:alphaModFix/>
          </a:blip>
          <a:srcRect b="0" l="0" r="0" t="0"/>
          <a:stretch/>
        </p:blipFill>
        <p:spPr>
          <a:xfrm>
            <a:off x="-17323" y="0"/>
            <a:ext cx="9533101" cy="1610200"/>
          </a:xfrm>
          <a:prstGeom prst="rect">
            <a:avLst/>
          </a:prstGeom>
          <a:noFill/>
          <a:ln>
            <a:noFill/>
          </a:ln>
        </p:spPr>
      </p:pic>
      <p:sp>
        <p:nvSpPr>
          <p:cNvPr id="662" name="Google Shape;662;p38"/>
          <p:cNvSpPr txBox="1"/>
          <p:nvPr/>
        </p:nvSpPr>
        <p:spPr>
          <a:xfrm>
            <a:off x="1874165" y="1411062"/>
            <a:ext cx="10198510" cy="40011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2000">
                <a:solidFill>
                  <a:srgbClr val="C1510A"/>
                </a:solidFill>
                <a:latin typeface="Helvetica Neue"/>
                <a:ea typeface="Helvetica Neue"/>
                <a:cs typeface="Helvetica Neue"/>
                <a:sym typeface="Helvetica Neue"/>
              </a:rPr>
              <a:t>Stages of Group and Team Development</a:t>
            </a:r>
            <a:endParaRPr/>
          </a:p>
        </p:txBody>
      </p:sp>
      <p:grpSp>
        <p:nvGrpSpPr>
          <p:cNvPr id="663" name="Google Shape;663;p38"/>
          <p:cNvGrpSpPr/>
          <p:nvPr/>
        </p:nvGrpSpPr>
        <p:grpSpPr>
          <a:xfrm>
            <a:off x="130614" y="576828"/>
            <a:ext cx="5272804" cy="536288"/>
            <a:chOff x="130614" y="576828"/>
            <a:chExt cx="5272804" cy="536288"/>
          </a:xfrm>
        </p:grpSpPr>
        <p:sp>
          <p:nvSpPr>
            <p:cNvPr id="664" name="Google Shape;664;p38"/>
            <p:cNvSpPr txBox="1"/>
            <p:nvPr/>
          </p:nvSpPr>
          <p:spPr>
            <a:xfrm>
              <a:off x="2449853" y="576828"/>
              <a:ext cx="2953565" cy="52322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800">
                  <a:solidFill>
                    <a:schemeClr val="lt1"/>
                  </a:solidFill>
                  <a:latin typeface="Times New Roman"/>
                  <a:ea typeface="Times New Roman"/>
                  <a:cs typeface="Times New Roman"/>
                  <a:sym typeface="Times New Roman"/>
                </a:rPr>
                <a:t> Groups and Teams</a:t>
              </a:r>
              <a:endParaRPr/>
            </a:p>
          </p:txBody>
        </p:sp>
        <p:sp>
          <p:nvSpPr>
            <p:cNvPr id="665" name="Google Shape;665;p38"/>
            <p:cNvSpPr/>
            <p:nvPr/>
          </p:nvSpPr>
          <p:spPr>
            <a:xfrm>
              <a:off x="130614" y="589896"/>
              <a:ext cx="2085827" cy="52322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800">
                  <a:solidFill>
                    <a:schemeClr val="lt1"/>
                  </a:solidFill>
                  <a:latin typeface="Times New Roman"/>
                  <a:ea typeface="Times New Roman"/>
                  <a:cs typeface="Times New Roman"/>
                  <a:sym typeface="Times New Roman"/>
                </a:rPr>
                <a:t>CHAPTER</a:t>
              </a:r>
              <a:r>
                <a:rPr lang="en-US" sz="2800">
                  <a:solidFill>
                    <a:schemeClr val="lt1"/>
                  </a:solidFill>
                  <a:latin typeface="Calibri"/>
                  <a:ea typeface="Calibri"/>
                  <a:cs typeface="Calibri"/>
                  <a:sym typeface="Calibri"/>
                </a:rPr>
                <a:t> 7</a:t>
              </a:r>
              <a:endParaRPr/>
            </a:p>
          </p:txBody>
        </p:sp>
      </p:grpSp>
      <p:graphicFrame>
        <p:nvGraphicFramePr>
          <p:cNvPr id="666" name="Google Shape;666;p38"/>
          <p:cNvGraphicFramePr/>
          <p:nvPr/>
        </p:nvGraphicFramePr>
        <p:xfrm>
          <a:off x="1874165" y="1829348"/>
          <a:ext cx="3000000" cy="3000000"/>
        </p:xfrm>
        <a:graphic>
          <a:graphicData uri="http://schemas.openxmlformats.org/drawingml/2006/table">
            <a:tbl>
              <a:tblPr bandRow="1" firstRow="1">
                <a:noFill/>
                <a:tableStyleId>{F4C991AD-7138-4150-99D2-A69FC394543A}</a:tableStyleId>
              </a:tblPr>
              <a:tblGrid>
                <a:gridCol w="1438875"/>
                <a:gridCol w="8635550"/>
              </a:tblGrid>
              <a:tr h="2313500">
                <a:tc>
                  <a:txBody>
                    <a:bodyPr/>
                    <a:lstStyle/>
                    <a:p>
                      <a:pPr indent="0" lvl="0" marL="0" marR="0" rtl="0" algn="just">
                        <a:spcBef>
                          <a:spcPts val="0"/>
                        </a:spcBef>
                        <a:spcAft>
                          <a:spcPts val="0"/>
                        </a:spcAft>
                        <a:buClr>
                          <a:schemeClr val="dk1"/>
                        </a:buClr>
                        <a:buSzPts val="1800"/>
                        <a:buFont typeface="Noto Sans Symbols"/>
                        <a:buNone/>
                      </a:pPr>
                      <a:r>
                        <a:rPr b="1" i="0" lang="en-US" sz="1800" u="none" cap="none" strike="noStrike">
                          <a:solidFill>
                            <a:schemeClr val="dk1"/>
                          </a:solidFill>
                          <a:latin typeface="Calibri"/>
                          <a:ea typeface="Calibri"/>
                          <a:cs typeface="Calibri"/>
                          <a:sym typeface="Calibri"/>
                        </a:rPr>
                        <a:t>Control and Organization</a:t>
                      </a:r>
                      <a:endParaRPr/>
                    </a:p>
                    <a:p>
                      <a:pPr indent="0" lvl="0" marL="0" marR="0" rtl="0" algn="just">
                        <a:lnSpc>
                          <a:spcPct val="100000"/>
                        </a:lnSpc>
                        <a:spcBef>
                          <a:spcPts val="0"/>
                        </a:spcBef>
                        <a:spcAft>
                          <a:spcPts val="0"/>
                        </a:spcAft>
                        <a:buClr>
                          <a:schemeClr val="dk1"/>
                        </a:buClr>
                        <a:buSzPts val="1800"/>
                        <a:buFont typeface="Calibri"/>
                        <a:buNone/>
                      </a:pPr>
                      <a:r>
                        <a:t/>
                      </a:r>
                      <a:endParaRPr b="1" sz="1800" u="none" cap="none" strike="noStrike">
                        <a:solidFill>
                          <a:schemeClr val="dk1"/>
                        </a:solidFill>
                      </a:endParaRPr>
                    </a:p>
                  </a:txBody>
                  <a:tcPr marT="45725" marB="45725" marR="91450" marL="91450"/>
                </a:tc>
                <a:tc>
                  <a:txBody>
                    <a:bodyPr/>
                    <a:lstStyle/>
                    <a:p>
                      <a:pPr indent="0" lvl="0" marL="0" marR="0" rtl="0" algn="just">
                        <a:spcBef>
                          <a:spcPts val="0"/>
                        </a:spcBef>
                        <a:spcAft>
                          <a:spcPts val="0"/>
                        </a:spcAft>
                        <a:buClr>
                          <a:schemeClr val="dk1"/>
                        </a:buClr>
                        <a:buSzPts val="1800"/>
                        <a:buFont typeface="Noto Sans Symbols"/>
                        <a:buNone/>
                      </a:pPr>
                      <a:r>
                        <a:rPr b="1" i="0" lang="en-US" sz="1800" u="none" cap="none" strike="noStrike">
                          <a:solidFill>
                            <a:schemeClr val="dk1"/>
                          </a:solidFill>
                          <a:latin typeface="Calibri"/>
                          <a:ea typeface="Calibri"/>
                          <a:cs typeface="Calibri"/>
                          <a:sym typeface="Calibri"/>
                        </a:rPr>
                        <a:t>4- Control and Organization</a:t>
                      </a:r>
                      <a:endParaRPr/>
                    </a:p>
                    <a:p>
                      <a:pPr indent="0" lvl="0" marL="0" marR="0" rtl="0" algn="just">
                        <a:spcBef>
                          <a:spcPts val="0"/>
                        </a:spcBef>
                        <a:spcAft>
                          <a:spcPts val="0"/>
                        </a:spcAft>
                        <a:buClr>
                          <a:schemeClr val="dk1"/>
                        </a:buClr>
                        <a:buSzPts val="1800"/>
                        <a:buFont typeface="Noto Sans Symbols"/>
                        <a:buNone/>
                      </a:pPr>
                      <a:r>
                        <a:t/>
                      </a:r>
                      <a:endParaRPr b="1" i="0" sz="1800" u="none" cap="none" strike="noStrike">
                        <a:solidFill>
                          <a:schemeClr val="dk1"/>
                        </a:solidFill>
                        <a:latin typeface="Calibri"/>
                        <a:ea typeface="Calibri"/>
                        <a:cs typeface="Calibri"/>
                        <a:sym typeface="Calibri"/>
                      </a:endParaRPr>
                    </a:p>
                    <a:p>
                      <a:pPr indent="-285750" lvl="0" marL="285750" marR="0" rtl="0" algn="just">
                        <a:spcBef>
                          <a:spcPts val="0"/>
                        </a:spcBef>
                        <a:spcAft>
                          <a:spcPts val="0"/>
                        </a:spcAft>
                        <a:buClr>
                          <a:schemeClr val="dk1"/>
                        </a:buClr>
                        <a:buSzPts val="1800"/>
                        <a:buFont typeface="Noto Sans Symbols"/>
                        <a:buChar char="▪"/>
                      </a:pPr>
                      <a:r>
                        <a:rPr b="0" i="0" lang="en-US" sz="1800" u="none" cap="none" strike="noStrike">
                          <a:solidFill>
                            <a:schemeClr val="dk1"/>
                          </a:solidFill>
                          <a:latin typeface="Calibri"/>
                          <a:ea typeface="Calibri"/>
                          <a:cs typeface="Calibri"/>
                          <a:sym typeface="Calibri"/>
                        </a:rPr>
                        <a:t>In the final stage, control and organization stage (</a:t>
                      </a:r>
                      <a:r>
                        <a:rPr b="1" i="0" lang="en-US" sz="1800" u="sng" cap="none" strike="noStrike">
                          <a:solidFill>
                            <a:schemeClr val="dk1"/>
                          </a:solidFill>
                          <a:latin typeface="Calibri"/>
                          <a:ea typeface="Calibri"/>
                          <a:cs typeface="Calibri"/>
                          <a:sym typeface="Calibri"/>
                        </a:rPr>
                        <a:t>also called the performing stage</a:t>
                      </a:r>
                      <a:r>
                        <a:rPr b="0" i="0" lang="en-US" sz="1800" u="none" cap="none" strike="noStrike">
                          <a:solidFill>
                            <a:schemeClr val="dk1"/>
                          </a:solidFill>
                          <a:latin typeface="Calibri"/>
                          <a:ea typeface="Calibri"/>
                          <a:cs typeface="Calibri"/>
                          <a:sym typeface="Calibri"/>
                        </a:rPr>
                        <a:t>), the group works effectively toward accomplishing its goals.</a:t>
                      </a:r>
                      <a:endParaRPr/>
                    </a:p>
                    <a:p>
                      <a:pPr indent="-171450" lvl="0" marL="285750" marR="0" rtl="0" algn="just">
                        <a:spcBef>
                          <a:spcPts val="0"/>
                        </a:spcBef>
                        <a:spcAft>
                          <a:spcPts val="0"/>
                        </a:spcAft>
                        <a:buClr>
                          <a:schemeClr val="dk1"/>
                        </a:buClr>
                        <a:buSzPts val="1800"/>
                        <a:buFont typeface="Noto Sans Symbols"/>
                        <a:buNone/>
                      </a:pPr>
                      <a:r>
                        <a:t/>
                      </a:r>
                      <a:endParaRPr b="0" i="0" sz="1800" u="none" cap="none" strike="noStrike">
                        <a:solidFill>
                          <a:schemeClr val="dk1"/>
                        </a:solidFill>
                        <a:latin typeface="Calibri"/>
                        <a:ea typeface="Calibri"/>
                        <a:cs typeface="Calibri"/>
                        <a:sym typeface="Calibri"/>
                      </a:endParaRPr>
                    </a:p>
                    <a:p>
                      <a:pPr indent="-285750" lvl="0" marL="285750" marR="0" rtl="0" algn="just">
                        <a:spcBef>
                          <a:spcPts val="0"/>
                        </a:spcBef>
                        <a:spcAft>
                          <a:spcPts val="0"/>
                        </a:spcAft>
                        <a:buClr>
                          <a:schemeClr val="dk1"/>
                        </a:buClr>
                        <a:buSzPts val="1800"/>
                        <a:buFont typeface="Noto Sans Symbols"/>
                        <a:buChar char="▪"/>
                      </a:pPr>
                      <a:r>
                        <a:rPr b="0" i="0" lang="en-US" sz="1800" u="none" cap="none" strike="noStrike">
                          <a:solidFill>
                            <a:schemeClr val="dk1"/>
                          </a:solidFill>
                          <a:latin typeface="Calibri"/>
                          <a:ea typeface="Calibri"/>
                          <a:cs typeface="Calibri"/>
                          <a:sym typeface="Calibri"/>
                        </a:rPr>
                        <a:t> Tasks are assigned by mutual agreement and according to ability. In a mature group, the members’ activities are relatively spontaneous and flexible rather than subject to rigid structural restraints. </a:t>
                      </a:r>
                      <a:endParaRPr/>
                    </a:p>
                    <a:p>
                      <a:pPr indent="-171450" lvl="0" marL="285750" marR="0" rtl="0" algn="just">
                        <a:spcBef>
                          <a:spcPts val="0"/>
                        </a:spcBef>
                        <a:spcAft>
                          <a:spcPts val="0"/>
                        </a:spcAft>
                        <a:buClr>
                          <a:schemeClr val="dk1"/>
                        </a:buClr>
                        <a:buSzPts val="1800"/>
                        <a:buFont typeface="Noto Sans Symbols"/>
                        <a:buNone/>
                      </a:pPr>
                      <a:r>
                        <a:t/>
                      </a:r>
                      <a:endParaRPr b="0" i="0" sz="1800" u="none" cap="none" strike="noStrike">
                        <a:solidFill>
                          <a:schemeClr val="dk1"/>
                        </a:solidFill>
                        <a:latin typeface="Calibri"/>
                        <a:ea typeface="Calibri"/>
                        <a:cs typeface="Calibri"/>
                        <a:sym typeface="Calibri"/>
                      </a:endParaRPr>
                    </a:p>
                    <a:p>
                      <a:pPr indent="-285750" lvl="0" marL="285750" marR="0" rtl="0" algn="just">
                        <a:spcBef>
                          <a:spcPts val="0"/>
                        </a:spcBef>
                        <a:spcAft>
                          <a:spcPts val="0"/>
                        </a:spcAft>
                        <a:buClr>
                          <a:schemeClr val="dk1"/>
                        </a:buClr>
                        <a:buSzPts val="1800"/>
                        <a:buFont typeface="Noto Sans Symbols"/>
                        <a:buChar char="▪"/>
                      </a:pPr>
                      <a:r>
                        <a:rPr b="0" i="0" lang="en-US" sz="1800" u="none" cap="none" strike="noStrike">
                          <a:solidFill>
                            <a:schemeClr val="dk1"/>
                          </a:solidFill>
                          <a:latin typeface="Calibri"/>
                          <a:ea typeface="Calibri"/>
                          <a:cs typeface="Calibri"/>
                          <a:sym typeface="Calibri"/>
                        </a:rPr>
                        <a:t>Mature groups evaluate their activities and potential outcomes and take corrective actions if necessary. The characteristics of flexibility, spontaneity, and self-correction are very important if the group is to remain productive over an extended period.</a:t>
                      </a:r>
                      <a:endParaRPr/>
                    </a:p>
                  </a:txBody>
                  <a:tcPr marT="45725" marB="45725" marR="91450" marL="91450"/>
                </a:tc>
              </a:tr>
            </a:tbl>
          </a:graphicData>
        </a:graphic>
      </p:graphicFrame>
    </p:spTree>
  </p:cSld>
  <p:clrMapOvr>
    <a:masterClrMapping/>
  </p:clrMapOvr>
</p:sld>
</file>

<file path=ppt/slides/slide3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71" name="Shape 671"/>
        <p:cNvGrpSpPr/>
        <p:nvPr/>
      </p:nvGrpSpPr>
      <p:grpSpPr>
        <a:xfrm>
          <a:off x="0" y="0"/>
          <a:ext cx="0" cy="0"/>
          <a:chOff x="0" y="0"/>
          <a:chExt cx="0" cy="0"/>
        </a:xfrm>
      </p:grpSpPr>
      <p:pic>
        <p:nvPicPr>
          <p:cNvPr id="672" name="Google Shape;672;p39"/>
          <p:cNvPicPr preferRelativeResize="0"/>
          <p:nvPr/>
        </p:nvPicPr>
        <p:blipFill rotWithShape="1">
          <a:blip r:embed="rId3">
            <a:alphaModFix/>
          </a:blip>
          <a:srcRect b="0" l="0" r="0" t="0"/>
          <a:stretch/>
        </p:blipFill>
        <p:spPr>
          <a:xfrm>
            <a:off x="651740" y="5508979"/>
            <a:ext cx="1222425" cy="1096206"/>
          </a:xfrm>
          <a:prstGeom prst="rect">
            <a:avLst/>
          </a:prstGeom>
          <a:noFill/>
          <a:ln>
            <a:noFill/>
          </a:ln>
        </p:spPr>
      </p:pic>
      <p:pic>
        <p:nvPicPr>
          <p:cNvPr id="673" name="Google Shape;673;p39"/>
          <p:cNvPicPr preferRelativeResize="0"/>
          <p:nvPr/>
        </p:nvPicPr>
        <p:blipFill rotWithShape="1">
          <a:blip r:embed="rId4">
            <a:alphaModFix/>
          </a:blip>
          <a:srcRect b="0" l="0" r="0" t="0"/>
          <a:stretch/>
        </p:blipFill>
        <p:spPr>
          <a:xfrm>
            <a:off x="2289771" y="5954663"/>
            <a:ext cx="9902229" cy="204838"/>
          </a:xfrm>
          <a:prstGeom prst="rect">
            <a:avLst/>
          </a:prstGeom>
          <a:noFill/>
          <a:ln>
            <a:noFill/>
          </a:ln>
        </p:spPr>
      </p:pic>
      <p:pic>
        <p:nvPicPr>
          <p:cNvPr id="674" name="Google Shape;674;p39"/>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675" name="Google Shape;675;p39"/>
          <p:cNvPicPr preferRelativeResize="0"/>
          <p:nvPr/>
        </p:nvPicPr>
        <p:blipFill rotWithShape="1">
          <a:blip r:embed="rId5">
            <a:alphaModFix/>
          </a:blip>
          <a:srcRect b="0" l="0" r="0" t="0"/>
          <a:stretch/>
        </p:blipFill>
        <p:spPr>
          <a:xfrm>
            <a:off x="12072675" y="2204822"/>
            <a:ext cx="238650" cy="2709534"/>
          </a:xfrm>
          <a:prstGeom prst="rect">
            <a:avLst/>
          </a:prstGeom>
          <a:noFill/>
          <a:ln>
            <a:noFill/>
          </a:ln>
        </p:spPr>
      </p:pic>
      <p:pic>
        <p:nvPicPr>
          <p:cNvPr id="676" name="Google Shape;676;p39"/>
          <p:cNvPicPr preferRelativeResize="0"/>
          <p:nvPr/>
        </p:nvPicPr>
        <p:blipFill rotWithShape="1">
          <a:blip r:embed="rId6">
            <a:alphaModFix/>
          </a:blip>
          <a:srcRect b="0" l="0" r="0" t="0"/>
          <a:stretch/>
        </p:blipFill>
        <p:spPr>
          <a:xfrm>
            <a:off x="-17323" y="0"/>
            <a:ext cx="9533101" cy="1610200"/>
          </a:xfrm>
          <a:prstGeom prst="rect">
            <a:avLst/>
          </a:prstGeom>
          <a:noFill/>
          <a:ln>
            <a:noFill/>
          </a:ln>
        </p:spPr>
      </p:pic>
      <p:sp>
        <p:nvSpPr>
          <p:cNvPr id="677" name="Google Shape;677;p39"/>
          <p:cNvSpPr txBox="1"/>
          <p:nvPr/>
        </p:nvSpPr>
        <p:spPr>
          <a:xfrm>
            <a:off x="1874165" y="1411062"/>
            <a:ext cx="10198510" cy="40011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2000">
                <a:solidFill>
                  <a:srgbClr val="C1510A"/>
                </a:solidFill>
                <a:latin typeface="Helvetica Neue"/>
                <a:ea typeface="Helvetica Neue"/>
                <a:cs typeface="Helvetica Neue"/>
                <a:sym typeface="Helvetica Neue"/>
              </a:rPr>
              <a:t>Stages of Group and Team Development</a:t>
            </a:r>
            <a:endParaRPr/>
          </a:p>
        </p:txBody>
      </p:sp>
      <p:grpSp>
        <p:nvGrpSpPr>
          <p:cNvPr id="678" name="Google Shape;678;p39"/>
          <p:cNvGrpSpPr/>
          <p:nvPr/>
        </p:nvGrpSpPr>
        <p:grpSpPr>
          <a:xfrm>
            <a:off x="130614" y="576828"/>
            <a:ext cx="5272804" cy="536288"/>
            <a:chOff x="130614" y="576828"/>
            <a:chExt cx="5272804" cy="536288"/>
          </a:xfrm>
        </p:grpSpPr>
        <p:sp>
          <p:nvSpPr>
            <p:cNvPr id="679" name="Google Shape;679;p39"/>
            <p:cNvSpPr txBox="1"/>
            <p:nvPr/>
          </p:nvSpPr>
          <p:spPr>
            <a:xfrm>
              <a:off x="2449853" y="576828"/>
              <a:ext cx="2953565" cy="52322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800">
                  <a:solidFill>
                    <a:schemeClr val="lt1"/>
                  </a:solidFill>
                  <a:latin typeface="Times New Roman"/>
                  <a:ea typeface="Times New Roman"/>
                  <a:cs typeface="Times New Roman"/>
                  <a:sym typeface="Times New Roman"/>
                </a:rPr>
                <a:t> Groups and Teams</a:t>
              </a:r>
              <a:endParaRPr/>
            </a:p>
          </p:txBody>
        </p:sp>
        <p:sp>
          <p:nvSpPr>
            <p:cNvPr id="680" name="Google Shape;680;p39"/>
            <p:cNvSpPr/>
            <p:nvPr/>
          </p:nvSpPr>
          <p:spPr>
            <a:xfrm>
              <a:off x="130614" y="589896"/>
              <a:ext cx="2085827" cy="52322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800">
                  <a:solidFill>
                    <a:schemeClr val="lt1"/>
                  </a:solidFill>
                  <a:latin typeface="Times New Roman"/>
                  <a:ea typeface="Times New Roman"/>
                  <a:cs typeface="Times New Roman"/>
                  <a:sym typeface="Times New Roman"/>
                </a:rPr>
                <a:t>CHAPTER</a:t>
              </a:r>
              <a:r>
                <a:rPr lang="en-US" sz="2800">
                  <a:solidFill>
                    <a:schemeClr val="lt1"/>
                  </a:solidFill>
                  <a:latin typeface="Calibri"/>
                  <a:ea typeface="Calibri"/>
                  <a:cs typeface="Calibri"/>
                  <a:sym typeface="Calibri"/>
                </a:rPr>
                <a:t> 7</a:t>
              </a:r>
              <a:endParaRPr/>
            </a:p>
          </p:txBody>
        </p:sp>
      </p:grpSp>
      <p:graphicFrame>
        <p:nvGraphicFramePr>
          <p:cNvPr id="681" name="Google Shape;681;p39"/>
          <p:cNvGraphicFramePr/>
          <p:nvPr/>
        </p:nvGraphicFramePr>
        <p:xfrm>
          <a:off x="1874165" y="1843900"/>
          <a:ext cx="3000000" cy="3000000"/>
        </p:xfrm>
        <a:graphic>
          <a:graphicData uri="http://schemas.openxmlformats.org/drawingml/2006/table">
            <a:tbl>
              <a:tblPr bandRow="1" firstRow="1">
                <a:noFill/>
                <a:tableStyleId>{F4C991AD-7138-4150-99D2-A69FC394543A}</a:tableStyleId>
              </a:tblPr>
              <a:tblGrid>
                <a:gridCol w="1438875"/>
                <a:gridCol w="8635550"/>
              </a:tblGrid>
              <a:tr h="2313500">
                <a:tc>
                  <a:txBody>
                    <a:bodyPr/>
                    <a:lstStyle/>
                    <a:p>
                      <a:pPr indent="0" lvl="0" marL="0" marR="0" rtl="0" algn="just">
                        <a:lnSpc>
                          <a:spcPct val="100000"/>
                        </a:lnSpc>
                        <a:spcBef>
                          <a:spcPts val="0"/>
                        </a:spcBef>
                        <a:spcAft>
                          <a:spcPts val="0"/>
                        </a:spcAft>
                        <a:buClr>
                          <a:schemeClr val="dk1"/>
                        </a:buClr>
                        <a:buSzPts val="1800"/>
                        <a:buFont typeface="Calibri"/>
                        <a:buNone/>
                      </a:pPr>
                      <a:r>
                        <a:t/>
                      </a:r>
                      <a:endParaRPr b="1" sz="1800" u="none" cap="none" strike="noStrike">
                        <a:solidFill>
                          <a:schemeClr val="dk1"/>
                        </a:solidFill>
                      </a:endParaRPr>
                    </a:p>
                  </a:txBody>
                  <a:tcPr marT="45725" marB="45725" marR="91450" marL="91450"/>
                </a:tc>
                <a:tc>
                  <a:txBody>
                    <a:bodyPr/>
                    <a:lstStyle/>
                    <a:p>
                      <a:pPr indent="-285750" lvl="0" marL="285750" marR="0" rtl="0" algn="just">
                        <a:spcBef>
                          <a:spcPts val="0"/>
                        </a:spcBef>
                        <a:spcAft>
                          <a:spcPts val="0"/>
                        </a:spcAft>
                        <a:buClr>
                          <a:schemeClr val="dk1"/>
                        </a:buClr>
                        <a:buSzPts val="1800"/>
                        <a:buFont typeface="Noto Sans Symbols"/>
                        <a:buChar char="▪"/>
                      </a:pPr>
                      <a:r>
                        <a:rPr b="0" i="0" lang="en-US" sz="1800" u="none" cap="none" strike="noStrike">
                          <a:solidFill>
                            <a:schemeClr val="dk1"/>
                          </a:solidFill>
                          <a:latin typeface="Calibri"/>
                          <a:ea typeface="Calibri"/>
                          <a:cs typeface="Calibri"/>
                          <a:sym typeface="Calibri"/>
                        </a:rPr>
                        <a:t>Finally, as working conditions and relationships change, either through a change in membership or when a task is completed and a new task is begun, groups may need to re-experience one or more of the stages of development to maintain the cohesiveness and productivity characteristic of a well-developed group. </a:t>
                      </a:r>
                      <a:endParaRPr/>
                    </a:p>
                    <a:p>
                      <a:pPr indent="-171450" lvl="0" marL="285750" marR="0" rtl="0" algn="just">
                        <a:spcBef>
                          <a:spcPts val="0"/>
                        </a:spcBef>
                        <a:spcAft>
                          <a:spcPts val="0"/>
                        </a:spcAft>
                        <a:buClr>
                          <a:schemeClr val="dk1"/>
                        </a:buClr>
                        <a:buSzPts val="1800"/>
                        <a:buFont typeface="Noto Sans Symbols"/>
                        <a:buNone/>
                      </a:pPr>
                      <a:r>
                        <a:t/>
                      </a:r>
                      <a:endParaRPr b="0" i="0" sz="1800" u="none" cap="none" strike="noStrike">
                        <a:solidFill>
                          <a:schemeClr val="dk1"/>
                        </a:solidFill>
                        <a:latin typeface="Calibri"/>
                        <a:ea typeface="Calibri"/>
                        <a:cs typeface="Calibri"/>
                        <a:sym typeface="Calibri"/>
                      </a:endParaRPr>
                    </a:p>
                    <a:p>
                      <a:pPr indent="-285750" lvl="0" marL="285750" marR="0" rtl="0" algn="just">
                        <a:spcBef>
                          <a:spcPts val="0"/>
                        </a:spcBef>
                        <a:spcAft>
                          <a:spcPts val="0"/>
                        </a:spcAft>
                        <a:buClr>
                          <a:schemeClr val="dk1"/>
                        </a:buClr>
                        <a:buSzPts val="1800"/>
                        <a:buFont typeface="Noto Sans Symbols"/>
                        <a:buChar char="▪"/>
                      </a:pPr>
                      <a:r>
                        <a:rPr b="0" i="0" lang="en-US" sz="1800" u="none" cap="none" strike="noStrike">
                          <a:solidFill>
                            <a:schemeClr val="dk1"/>
                          </a:solidFill>
                          <a:latin typeface="Calibri"/>
                          <a:ea typeface="Calibri"/>
                          <a:cs typeface="Calibri"/>
                          <a:sym typeface="Calibri"/>
                        </a:rPr>
                        <a:t>The San Francisco Forty-Niners, for </a:t>
                      </a:r>
                      <a:r>
                        <a:rPr b="0" i="0" lang="en-US" sz="1800" u="none" cap="none" strike="noStrike">
                          <a:solidFill>
                            <a:srgbClr val="C00000"/>
                          </a:solidFill>
                          <a:latin typeface="Calibri"/>
                          <a:ea typeface="Calibri"/>
                          <a:cs typeface="Calibri"/>
                          <a:sym typeface="Calibri"/>
                        </a:rPr>
                        <a:t>example</a:t>
                      </a:r>
                      <a:r>
                        <a:rPr b="0" i="0" lang="en-US" sz="1800" u="none" cap="none" strike="noStrike">
                          <a:solidFill>
                            <a:schemeClr val="dk1"/>
                          </a:solidFill>
                          <a:latin typeface="Calibri"/>
                          <a:ea typeface="Calibri"/>
                          <a:cs typeface="Calibri"/>
                          <a:sym typeface="Calibri"/>
                        </a:rPr>
                        <a:t>, once returned from an NFL players strike to an uncomfortable and apprehension-filled period. </a:t>
                      </a:r>
                      <a:endParaRPr/>
                    </a:p>
                    <a:p>
                      <a:pPr indent="-285750" lvl="0" marL="285750" marR="0" rtl="0" algn="just">
                        <a:spcBef>
                          <a:spcPts val="0"/>
                        </a:spcBef>
                        <a:spcAft>
                          <a:spcPts val="0"/>
                        </a:spcAft>
                        <a:buClr>
                          <a:schemeClr val="dk1"/>
                        </a:buClr>
                        <a:buSzPts val="1800"/>
                        <a:buFont typeface="Noto Sans Symbols"/>
                        <a:buChar char="▪"/>
                      </a:pPr>
                      <a:r>
                        <a:rPr b="0" i="0" lang="en-US" sz="1800" u="none" cap="none" strike="noStrike">
                          <a:solidFill>
                            <a:schemeClr val="dk1"/>
                          </a:solidFill>
                          <a:latin typeface="Calibri"/>
                          <a:ea typeface="Calibri"/>
                          <a:cs typeface="Calibri"/>
                          <a:sym typeface="Calibri"/>
                        </a:rPr>
                        <a:t>Their coach conducted rigorous practices but also allowed time for players to get together to air their feelings. Slowly, team unity returned, and players began joking and socializing again as they prepared for the rest of the season. </a:t>
                      </a:r>
                      <a:endParaRPr/>
                    </a:p>
                    <a:p>
                      <a:pPr indent="-285750" lvl="0" marL="285750" marR="0" rtl="0" algn="just">
                        <a:spcBef>
                          <a:spcPts val="0"/>
                        </a:spcBef>
                        <a:spcAft>
                          <a:spcPts val="0"/>
                        </a:spcAft>
                        <a:buClr>
                          <a:schemeClr val="dk1"/>
                        </a:buClr>
                        <a:buSzPts val="1800"/>
                        <a:buFont typeface="Noto Sans Symbols"/>
                        <a:buChar char="▪"/>
                      </a:pPr>
                      <a:r>
                        <a:rPr b="0" i="0" lang="en-US" sz="1800" u="none" cap="none" strike="noStrike">
                          <a:solidFill>
                            <a:schemeClr val="dk1"/>
                          </a:solidFill>
                          <a:latin typeface="Calibri"/>
                          <a:ea typeface="Calibri"/>
                          <a:cs typeface="Calibri"/>
                          <a:sym typeface="Calibri"/>
                        </a:rPr>
                        <a:t>Their redevelopment as a mature group resulted in two subsequent Super Bowl victories.</a:t>
                      </a:r>
                      <a:endParaRPr/>
                    </a:p>
                  </a:txBody>
                  <a:tcPr marT="45725" marB="45725" marR="91450" marL="91450"/>
                </a:tc>
              </a:tr>
            </a:tbl>
          </a:graphicData>
        </a:graphic>
      </p:graphicFrame>
    </p:spTree>
  </p:cSld>
  <p:clrMapOvr>
    <a:masterClrMapping/>
  </p:clrMapOvr>
</p:sld>
</file>

<file path=ppt/slides/slide4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86" name="Shape 686"/>
        <p:cNvGrpSpPr/>
        <p:nvPr/>
      </p:nvGrpSpPr>
      <p:grpSpPr>
        <a:xfrm>
          <a:off x="0" y="0"/>
          <a:ext cx="0" cy="0"/>
          <a:chOff x="0" y="0"/>
          <a:chExt cx="0" cy="0"/>
        </a:xfrm>
      </p:grpSpPr>
      <p:pic>
        <p:nvPicPr>
          <p:cNvPr id="687" name="Google Shape;687;p40"/>
          <p:cNvPicPr preferRelativeResize="0"/>
          <p:nvPr/>
        </p:nvPicPr>
        <p:blipFill rotWithShape="1">
          <a:blip r:embed="rId3">
            <a:alphaModFix/>
          </a:blip>
          <a:srcRect b="0" l="0" r="0" t="0"/>
          <a:stretch/>
        </p:blipFill>
        <p:spPr>
          <a:xfrm>
            <a:off x="651740" y="5508979"/>
            <a:ext cx="1222425" cy="1096206"/>
          </a:xfrm>
          <a:prstGeom prst="rect">
            <a:avLst/>
          </a:prstGeom>
          <a:noFill/>
          <a:ln>
            <a:noFill/>
          </a:ln>
        </p:spPr>
      </p:pic>
      <p:pic>
        <p:nvPicPr>
          <p:cNvPr id="688" name="Google Shape;688;p40"/>
          <p:cNvPicPr preferRelativeResize="0"/>
          <p:nvPr/>
        </p:nvPicPr>
        <p:blipFill rotWithShape="1">
          <a:blip r:embed="rId4">
            <a:alphaModFix/>
          </a:blip>
          <a:srcRect b="0" l="0" r="0" t="0"/>
          <a:stretch/>
        </p:blipFill>
        <p:spPr>
          <a:xfrm>
            <a:off x="2289771" y="5954663"/>
            <a:ext cx="9902229" cy="204838"/>
          </a:xfrm>
          <a:prstGeom prst="rect">
            <a:avLst/>
          </a:prstGeom>
          <a:noFill/>
          <a:ln>
            <a:noFill/>
          </a:ln>
        </p:spPr>
      </p:pic>
      <p:pic>
        <p:nvPicPr>
          <p:cNvPr id="689" name="Google Shape;689;p40"/>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690" name="Google Shape;690;p40"/>
          <p:cNvPicPr preferRelativeResize="0"/>
          <p:nvPr/>
        </p:nvPicPr>
        <p:blipFill rotWithShape="1">
          <a:blip r:embed="rId5">
            <a:alphaModFix/>
          </a:blip>
          <a:srcRect b="0" l="0" r="0" t="0"/>
          <a:stretch/>
        </p:blipFill>
        <p:spPr>
          <a:xfrm>
            <a:off x="12072675" y="2204822"/>
            <a:ext cx="238650" cy="2709534"/>
          </a:xfrm>
          <a:prstGeom prst="rect">
            <a:avLst/>
          </a:prstGeom>
          <a:noFill/>
          <a:ln>
            <a:noFill/>
          </a:ln>
        </p:spPr>
      </p:pic>
      <p:pic>
        <p:nvPicPr>
          <p:cNvPr id="691" name="Google Shape;691;p40"/>
          <p:cNvPicPr preferRelativeResize="0"/>
          <p:nvPr/>
        </p:nvPicPr>
        <p:blipFill rotWithShape="1">
          <a:blip r:embed="rId6">
            <a:alphaModFix/>
          </a:blip>
          <a:srcRect b="0" l="0" r="0" t="0"/>
          <a:stretch/>
        </p:blipFill>
        <p:spPr>
          <a:xfrm>
            <a:off x="-17323" y="0"/>
            <a:ext cx="9533101" cy="1610200"/>
          </a:xfrm>
          <a:prstGeom prst="rect">
            <a:avLst/>
          </a:prstGeom>
          <a:noFill/>
          <a:ln>
            <a:noFill/>
          </a:ln>
        </p:spPr>
      </p:pic>
      <p:sp>
        <p:nvSpPr>
          <p:cNvPr id="692" name="Google Shape;692;p40"/>
          <p:cNvSpPr txBox="1"/>
          <p:nvPr/>
        </p:nvSpPr>
        <p:spPr>
          <a:xfrm>
            <a:off x="1874165" y="1411062"/>
            <a:ext cx="10198510" cy="40011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2000">
                <a:solidFill>
                  <a:srgbClr val="C1510A"/>
                </a:solidFill>
                <a:latin typeface="Helvetica Neue"/>
                <a:ea typeface="Helvetica Neue"/>
                <a:cs typeface="Helvetica Neue"/>
                <a:sym typeface="Helvetica Neue"/>
              </a:rPr>
              <a:t>Understanding Team Performance Factors</a:t>
            </a:r>
            <a:endParaRPr/>
          </a:p>
        </p:txBody>
      </p:sp>
      <p:grpSp>
        <p:nvGrpSpPr>
          <p:cNvPr id="693" name="Google Shape;693;p40"/>
          <p:cNvGrpSpPr/>
          <p:nvPr/>
        </p:nvGrpSpPr>
        <p:grpSpPr>
          <a:xfrm>
            <a:off x="130614" y="576828"/>
            <a:ext cx="5272804" cy="536288"/>
            <a:chOff x="130614" y="576828"/>
            <a:chExt cx="5272804" cy="536288"/>
          </a:xfrm>
        </p:grpSpPr>
        <p:sp>
          <p:nvSpPr>
            <p:cNvPr id="694" name="Google Shape;694;p40"/>
            <p:cNvSpPr txBox="1"/>
            <p:nvPr/>
          </p:nvSpPr>
          <p:spPr>
            <a:xfrm>
              <a:off x="2449853" y="576828"/>
              <a:ext cx="2953565" cy="52322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800">
                  <a:solidFill>
                    <a:schemeClr val="lt1"/>
                  </a:solidFill>
                  <a:latin typeface="Times New Roman"/>
                  <a:ea typeface="Times New Roman"/>
                  <a:cs typeface="Times New Roman"/>
                  <a:sym typeface="Times New Roman"/>
                </a:rPr>
                <a:t> Groups and Teams</a:t>
              </a:r>
              <a:endParaRPr/>
            </a:p>
          </p:txBody>
        </p:sp>
        <p:sp>
          <p:nvSpPr>
            <p:cNvPr id="695" name="Google Shape;695;p40"/>
            <p:cNvSpPr/>
            <p:nvPr/>
          </p:nvSpPr>
          <p:spPr>
            <a:xfrm>
              <a:off x="130614" y="589896"/>
              <a:ext cx="2085827" cy="52322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800">
                  <a:solidFill>
                    <a:schemeClr val="lt1"/>
                  </a:solidFill>
                  <a:latin typeface="Times New Roman"/>
                  <a:ea typeface="Times New Roman"/>
                  <a:cs typeface="Times New Roman"/>
                  <a:sym typeface="Times New Roman"/>
                </a:rPr>
                <a:t>CHAPTER</a:t>
              </a:r>
              <a:r>
                <a:rPr lang="en-US" sz="2800">
                  <a:solidFill>
                    <a:schemeClr val="lt1"/>
                  </a:solidFill>
                  <a:latin typeface="Calibri"/>
                  <a:ea typeface="Calibri"/>
                  <a:cs typeface="Calibri"/>
                  <a:sym typeface="Calibri"/>
                </a:rPr>
                <a:t> 7</a:t>
              </a:r>
              <a:endParaRPr/>
            </a:p>
          </p:txBody>
        </p:sp>
      </p:grpSp>
      <p:graphicFrame>
        <p:nvGraphicFramePr>
          <p:cNvPr id="696" name="Google Shape;696;p40"/>
          <p:cNvGraphicFramePr/>
          <p:nvPr/>
        </p:nvGraphicFramePr>
        <p:xfrm>
          <a:off x="1524000" y="1749014"/>
          <a:ext cx="3000000" cy="3000000"/>
        </p:xfrm>
        <a:graphic>
          <a:graphicData uri="http://schemas.openxmlformats.org/drawingml/2006/table">
            <a:tbl>
              <a:tblPr bandRow="1" firstRow="1">
                <a:noFill/>
                <a:tableStyleId>{F4C991AD-7138-4150-99D2-A69FC394543A}</a:tableStyleId>
              </a:tblPr>
              <a:tblGrid>
                <a:gridCol w="1444475"/>
                <a:gridCol w="8980100"/>
              </a:tblGrid>
              <a:tr h="2313500">
                <a:tc>
                  <a:txBody>
                    <a:bodyPr/>
                    <a:lstStyle/>
                    <a:p>
                      <a:pPr indent="0" lvl="0" marL="0" marR="0" rtl="0" algn="just">
                        <a:lnSpc>
                          <a:spcPct val="100000"/>
                        </a:lnSpc>
                        <a:spcBef>
                          <a:spcPts val="0"/>
                        </a:spcBef>
                        <a:spcAft>
                          <a:spcPts val="0"/>
                        </a:spcAft>
                        <a:buClr>
                          <a:schemeClr val="dk1"/>
                        </a:buClr>
                        <a:buSzPts val="1800"/>
                        <a:buFont typeface="Calibri"/>
                        <a:buNone/>
                      </a:pPr>
                      <a:r>
                        <a:rPr b="1" lang="en-US" sz="1800" u="none" cap="none" strike="noStrike">
                          <a:solidFill>
                            <a:schemeClr val="dk1"/>
                          </a:solidFill>
                        </a:rPr>
                        <a:t>Understanding Team Performance Factors</a:t>
                      </a:r>
                      <a:endParaRPr/>
                    </a:p>
                    <a:p>
                      <a:pPr indent="0" lvl="0" marL="0" marR="0" rtl="0" algn="just">
                        <a:lnSpc>
                          <a:spcPct val="100000"/>
                        </a:lnSpc>
                        <a:spcBef>
                          <a:spcPts val="0"/>
                        </a:spcBef>
                        <a:spcAft>
                          <a:spcPts val="0"/>
                        </a:spcAft>
                        <a:buClr>
                          <a:schemeClr val="dk1"/>
                        </a:buClr>
                        <a:buSzPts val="1800"/>
                        <a:buFont typeface="Calibri"/>
                        <a:buNone/>
                      </a:pPr>
                      <a:r>
                        <a:t/>
                      </a:r>
                      <a:endParaRPr b="1" sz="1800" u="none" cap="none" strike="noStrike">
                        <a:solidFill>
                          <a:schemeClr val="dk1"/>
                        </a:solidFill>
                      </a:endParaRPr>
                    </a:p>
                  </a:txBody>
                  <a:tcPr marT="45725" marB="45725" marR="91450" marL="91450"/>
                </a:tc>
                <a:tc>
                  <a:txBody>
                    <a:bodyPr/>
                    <a:lstStyle/>
                    <a:p>
                      <a:pPr indent="-285750" lvl="0" marL="285750" marR="0" rtl="0" algn="just">
                        <a:spcBef>
                          <a:spcPts val="0"/>
                        </a:spcBef>
                        <a:spcAft>
                          <a:spcPts val="0"/>
                        </a:spcAft>
                        <a:buClr>
                          <a:schemeClr val="dk1"/>
                        </a:buClr>
                        <a:buSzPts val="1800"/>
                        <a:buFont typeface="Noto Sans Symbols"/>
                        <a:buChar char="▪"/>
                      </a:pPr>
                      <a:r>
                        <a:rPr b="0" i="0" lang="en-US" sz="1800" u="none" cap="none" strike="noStrike">
                          <a:solidFill>
                            <a:schemeClr val="dk1"/>
                          </a:solidFill>
                          <a:latin typeface="Calibri"/>
                          <a:ea typeface="Calibri"/>
                          <a:cs typeface="Calibri"/>
                          <a:sym typeface="Calibri"/>
                        </a:rPr>
                        <a:t>People working together in teams have the potential to produce more or higher-quality outputs than would have resulted if the individual efforts of team members were later combined</a:t>
                      </a:r>
                      <a:endParaRPr/>
                    </a:p>
                    <a:p>
                      <a:pPr indent="-171450" lvl="0" marL="285750" marR="0" rtl="0" algn="just">
                        <a:spcBef>
                          <a:spcPts val="0"/>
                        </a:spcBef>
                        <a:spcAft>
                          <a:spcPts val="0"/>
                        </a:spcAft>
                        <a:buClr>
                          <a:schemeClr val="dk1"/>
                        </a:buClr>
                        <a:buSzPts val="1800"/>
                        <a:buFont typeface="Noto Sans Symbols"/>
                        <a:buNone/>
                      </a:pPr>
                      <a:r>
                        <a:t/>
                      </a:r>
                      <a:endParaRPr b="0" i="0" sz="1800" u="none" cap="none" strike="noStrike">
                        <a:solidFill>
                          <a:schemeClr val="dk1"/>
                        </a:solidFill>
                        <a:latin typeface="Calibri"/>
                        <a:ea typeface="Calibri"/>
                        <a:cs typeface="Calibri"/>
                        <a:sym typeface="Calibri"/>
                      </a:endParaRPr>
                    </a:p>
                    <a:p>
                      <a:pPr indent="-285750" lvl="0" marL="285750" marR="0" rtl="0" algn="just">
                        <a:spcBef>
                          <a:spcPts val="0"/>
                        </a:spcBef>
                        <a:spcAft>
                          <a:spcPts val="0"/>
                        </a:spcAft>
                        <a:buClr>
                          <a:schemeClr val="dk1"/>
                        </a:buClr>
                        <a:buSzPts val="1800"/>
                        <a:buFont typeface="Noto Sans Symbols"/>
                        <a:buChar char="▪"/>
                      </a:pPr>
                      <a:r>
                        <a:rPr b="1" i="0" lang="en-US" sz="1800" u="sng" cap="none" strike="noStrike">
                          <a:solidFill>
                            <a:schemeClr val="dk1"/>
                          </a:solidFill>
                          <a:latin typeface="Calibri"/>
                          <a:ea typeface="Calibri"/>
                          <a:cs typeface="Calibri"/>
                          <a:sym typeface="Calibri"/>
                        </a:rPr>
                        <a:t>Process gain </a:t>
                      </a:r>
                      <a:r>
                        <a:rPr b="0" i="0" lang="en-US" sz="1800" u="none" cap="none" strike="noStrike">
                          <a:solidFill>
                            <a:schemeClr val="dk1"/>
                          </a:solidFill>
                          <a:latin typeface="Calibri"/>
                          <a:ea typeface="Calibri"/>
                          <a:cs typeface="Calibri"/>
                          <a:sym typeface="Calibri"/>
                        </a:rPr>
                        <a:t>refers to the performance improvements that occur because people work together rather than independently. </a:t>
                      </a:r>
                      <a:r>
                        <a:rPr b="1" i="0" lang="en-US" sz="1800" u="sng" cap="none" strike="noStrike">
                          <a:solidFill>
                            <a:schemeClr val="dk1"/>
                          </a:solidFill>
                          <a:latin typeface="Calibri"/>
                          <a:ea typeface="Calibri"/>
                          <a:cs typeface="Calibri"/>
                          <a:sym typeface="Calibri"/>
                        </a:rPr>
                        <a:t>Process gain </a:t>
                      </a:r>
                      <a:r>
                        <a:rPr b="0" i="0" lang="en-US" sz="1800" u="none" cap="none" strike="noStrike">
                          <a:solidFill>
                            <a:schemeClr val="dk1"/>
                          </a:solidFill>
                          <a:latin typeface="Calibri"/>
                          <a:ea typeface="Calibri"/>
                          <a:cs typeface="Calibri"/>
                          <a:sym typeface="Calibri"/>
                        </a:rPr>
                        <a:t>is the goal of working in teams—people working together doing more and doing it better than would be possible working alone.</a:t>
                      </a:r>
                      <a:endParaRPr/>
                    </a:p>
                    <a:p>
                      <a:pPr indent="-171450" lvl="0" marL="285750" marR="0" rtl="0" algn="just">
                        <a:spcBef>
                          <a:spcPts val="0"/>
                        </a:spcBef>
                        <a:spcAft>
                          <a:spcPts val="0"/>
                        </a:spcAft>
                        <a:buClr>
                          <a:schemeClr val="dk1"/>
                        </a:buClr>
                        <a:buSzPts val="1800"/>
                        <a:buFont typeface="Noto Sans Symbols"/>
                        <a:buNone/>
                      </a:pPr>
                      <a:r>
                        <a:t/>
                      </a:r>
                      <a:endParaRPr b="0" i="0" sz="1800" u="none" cap="none" strike="noStrike">
                        <a:solidFill>
                          <a:schemeClr val="dk1"/>
                        </a:solidFill>
                        <a:latin typeface="Calibri"/>
                        <a:ea typeface="Calibri"/>
                        <a:cs typeface="Calibri"/>
                        <a:sym typeface="Calibri"/>
                      </a:endParaRPr>
                    </a:p>
                    <a:p>
                      <a:pPr indent="-285750" lvl="0" marL="285750" marR="0" rtl="0" algn="just">
                        <a:spcBef>
                          <a:spcPts val="0"/>
                        </a:spcBef>
                        <a:spcAft>
                          <a:spcPts val="0"/>
                        </a:spcAft>
                        <a:buClr>
                          <a:schemeClr val="dk1"/>
                        </a:buClr>
                        <a:buSzPts val="1800"/>
                        <a:buFont typeface="Noto Sans Symbols"/>
                        <a:buChar char="▪"/>
                      </a:pPr>
                      <a:r>
                        <a:rPr b="1" i="0" lang="en-US" sz="1800" u="sng" cap="none" strike="noStrike">
                          <a:solidFill>
                            <a:schemeClr val="dk1"/>
                          </a:solidFill>
                          <a:latin typeface="Calibri"/>
                          <a:ea typeface="Calibri"/>
                          <a:cs typeface="Calibri"/>
                          <a:sym typeface="Calibri"/>
                        </a:rPr>
                        <a:t>Process loss </a:t>
                      </a:r>
                      <a:r>
                        <a:rPr b="0" i="0" lang="en-US" sz="1800" u="none" cap="none" strike="noStrike">
                          <a:solidFill>
                            <a:schemeClr val="dk1"/>
                          </a:solidFill>
                          <a:latin typeface="Calibri"/>
                          <a:ea typeface="Calibri"/>
                          <a:cs typeface="Calibri"/>
                          <a:sym typeface="Calibri"/>
                        </a:rPr>
                        <a:t>occurs when a team of people working in a group or team together performs worse than the individual members would have if they had worked alone.</a:t>
                      </a:r>
                      <a:endParaRPr/>
                    </a:p>
                    <a:p>
                      <a:pPr indent="-171450" lvl="0" marL="285750" marR="0" rtl="0" algn="just">
                        <a:spcBef>
                          <a:spcPts val="0"/>
                        </a:spcBef>
                        <a:spcAft>
                          <a:spcPts val="0"/>
                        </a:spcAft>
                        <a:buClr>
                          <a:schemeClr val="dk1"/>
                        </a:buClr>
                        <a:buSzPts val="1800"/>
                        <a:buFont typeface="Noto Sans Symbols"/>
                        <a:buNone/>
                      </a:pPr>
                      <a:r>
                        <a:t/>
                      </a:r>
                      <a:endParaRPr b="0" i="0" sz="1800" u="none" cap="none" strike="noStrike">
                        <a:solidFill>
                          <a:schemeClr val="dk1"/>
                        </a:solidFill>
                        <a:latin typeface="Calibri"/>
                        <a:ea typeface="Calibri"/>
                        <a:cs typeface="Calibri"/>
                        <a:sym typeface="Calibri"/>
                      </a:endParaRPr>
                    </a:p>
                    <a:p>
                      <a:pPr indent="-285750" lvl="0" marL="285750" marR="0" rtl="0" algn="just">
                        <a:spcBef>
                          <a:spcPts val="0"/>
                        </a:spcBef>
                        <a:spcAft>
                          <a:spcPts val="0"/>
                        </a:spcAft>
                        <a:buClr>
                          <a:schemeClr val="dk1"/>
                        </a:buClr>
                        <a:buSzPts val="1800"/>
                        <a:buFont typeface="Noto Sans Symbols"/>
                        <a:buChar char="▪"/>
                      </a:pPr>
                      <a:r>
                        <a:rPr b="0" i="0" lang="en-US" sz="1800" u="none" cap="none" strike="noStrike">
                          <a:solidFill>
                            <a:schemeClr val="dk1"/>
                          </a:solidFill>
                          <a:latin typeface="Calibri"/>
                          <a:ea typeface="Calibri"/>
                          <a:cs typeface="Calibri"/>
                          <a:sym typeface="Calibri"/>
                        </a:rPr>
                        <a:t>One useful technique for promoting process gain is to develop and promote team efficacy.</a:t>
                      </a:r>
                      <a:endParaRPr/>
                    </a:p>
                    <a:p>
                      <a:pPr indent="-171450" lvl="0" marL="285750" marR="0" rtl="0" algn="just">
                        <a:spcBef>
                          <a:spcPts val="0"/>
                        </a:spcBef>
                        <a:spcAft>
                          <a:spcPts val="0"/>
                        </a:spcAft>
                        <a:buClr>
                          <a:schemeClr val="dk1"/>
                        </a:buClr>
                        <a:buSzPts val="1800"/>
                        <a:buFont typeface="Noto Sans Symbols"/>
                        <a:buNone/>
                      </a:pPr>
                      <a:r>
                        <a:t/>
                      </a:r>
                      <a:endParaRPr b="0" i="0" sz="1800" u="none" cap="none" strike="noStrike">
                        <a:solidFill>
                          <a:schemeClr val="dk1"/>
                        </a:solidFill>
                        <a:latin typeface="Calibri"/>
                        <a:ea typeface="Calibri"/>
                        <a:cs typeface="Calibri"/>
                        <a:sym typeface="Calibri"/>
                      </a:endParaRPr>
                    </a:p>
                    <a:p>
                      <a:pPr indent="-285750" lvl="0" marL="285750" marR="0" rtl="0" algn="just">
                        <a:spcBef>
                          <a:spcPts val="0"/>
                        </a:spcBef>
                        <a:spcAft>
                          <a:spcPts val="0"/>
                        </a:spcAft>
                        <a:buClr>
                          <a:schemeClr val="dk1"/>
                        </a:buClr>
                        <a:buSzPts val="1800"/>
                        <a:buFont typeface="Noto Sans Symbols"/>
                        <a:buChar char="▪"/>
                      </a:pPr>
                      <a:r>
                        <a:rPr b="1" i="0" lang="en-US" sz="1800" u="sng" cap="none" strike="noStrike">
                          <a:solidFill>
                            <a:schemeClr val="dk1"/>
                          </a:solidFill>
                          <a:latin typeface="Calibri"/>
                          <a:ea typeface="Calibri"/>
                          <a:cs typeface="Calibri"/>
                          <a:sym typeface="Calibri"/>
                        </a:rPr>
                        <a:t>Team efficacy </a:t>
                      </a:r>
                      <a:r>
                        <a:rPr b="0" i="0" lang="en-US" sz="1800" u="none" cap="none" strike="noStrike">
                          <a:solidFill>
                            <a:schemeClr val="dk1"/>
                          </a:solidFill>
                          <a:latin typeface="Calibri"/>
                          <a:ea typeface="Calibri"/>
                          <a:cs typeface="Calibri"/>
                          <a:sym typeface="Calibri"/>
                        </a:rPr>
                        <a:t>is a team’s shared belief that it can organize and execute the behaviors necessary to reach its goals. </a:t>
                      </a:r>
                      <a:endParaRPr/>
                    </a:p>
                  </a:txBody>
                  <a:tcPr marT="45725" marB="45725" marR="91450" marL="91450"/>
                </a:tc>
              </a:tr>
            </a:tbl>
          </a:graphicData>
        </a:graphic>
      </p:graphicFrame>
    </p:spTree>
  </p:cSld>
  <p:clrMapOvr>
    <a:masterClrMapping/>
  </p:clrMapOvr>
</p:sld>
</file>

<file path=ppt/slides/slide4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01" name="Shape 701"/>
        <p:cNvGrpSpPr/>
        <p:nvPr/>
      </p:nvGrpSpPr>
      <p:grpSpPr>
        <a:xfrm>
          <a:off x="0" y="0"/>
          <a:ext cx="0" cy="0"/>
          <a:chOff x="0" y="0"/>
          <a:chExt cx="0" cy="0"/>
        </a:xfrm>
      </p:grpSpPr>
      <p:pic>
        <p:nvPicPr>
          <p:cNvPr id="702" name="Google Shape;702;p41"/>
          <p:cNvPicPr preferRelativeResize="0"/>
          <p:nvPr/>
        </p:nvPicPr>
        <p:blipFill rotWithShape="1">
          <a:blip r:embed="rId3">
            <a:alphaModFix/>
          </a:blip>
          <a:srcRect b="0" l="0" r="0" t="0"/>
          <a:stretch/>
        </p:blipFill>
        <p:spPr>
          <a:xfrm>
            <a:off x="651740" y="5508979"/>
            <a:ext cx="1222425" cy="1096206"/>
          </a:xfrm>
          <a:prstGeom prst="rect">
            <a:avLst/>
          </a:prstGeom>
          <a:noFill/>
          <a:ln>
            <a:noFill/>
          </a:ln>
        </p:spPr>
      </p:pic>
      <p:pic>
        <p:nvPicPr>
          <p:cNvPr id="703" name="Google Shape;703;p41"/>
          <p:cNvPicPr preferRelativeResize="0"/>
          <p:nvPr/>
        </p:nvPicPr>
        <p:blipFill rotWithShape="1">
          <a:blip r:embed="rId4">
            <a:alphaModFix/>
          </a:blip>
          <a:srcRect b="0" l="0" r="0" t="0"/>
          <a:stretch/>
        </p:blipFill>
        <p:spPr>
          <a:xfrm>
            <a:off x="2289771" y="5954663"/>
            <a:ext cx="9902229" cy="204838"/>
          </a:xfrm>
          <a:prstGeom prst="rect">
            <a:avLst/>
          </a:prstGeom>
          <a:noFill/>
          <a:ln>
            <a:noFill/>
          </a:ln>
        </p:spPr>
      </p:pic>
      <p:pic>
        <p:nvPicPr>
          <p:cNvPr id="704" name="Google Shape;704;p41"/>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705" name="Google Shape;705;p41"/>
          <p:cNvPicPr preferRelativeResize="0"/>
          <p:nvPr/>
        </p:nvPicPr>
        <p:blipFill rotWithShape="1">
          <a:blip r:embed="rId5">
            <a:alphaModFix/>
          </a:blip>
          <a:srcRect b="0" l="0" r="0" t="0"/>
          <a:stretch/>
        </p:blipFill>
        <p:spPr>
          <a:xfrm>
            <a:off x="12072675" y="2204822"/>
            <a:ext cx="238650" cy="2709534"/>
          </a:xfrm>
          <a:prstGeom prst="rect">
            <a:avLst/>
          </a:prstGeom>
          <a:noFill/>
          <a:ln>
            <a:noFill/>
          </a:ln>
        </p:spPr>
      </p:pic>
      <p:pic>
        <p:nvPicPr>
          <p:cNvPr id="706" name="Google Shape;706;p41"/>
          <p:cNvPicPr preferRelativeResize="0"/>
          <p:nvPr/>
        </p:nvPicPr>
        <p:blipFill rotWithShape="1">
          <a:blip r:embed="rId6">
            <a:alphaModFix/>
          </a:blip>
          <a:srcRect b="0" l="0" r="0" t="0"/>
          <a:stretch/>
        </p:blipFill>
        <p:spPr>
          <a:xfrm>
            <a:off x="-17323" y="0"/>
            <a:ext cx="9533101" cy="1610200"/>
          </a:xfrm>
          <a:prstGeom prst="rect">
            <a:avLst/>
          </a:prstGeom>
          <a:noFill/>
          <a:ln>
            <a:noFill/>
          </a:ln>
        </p:spPr>
      </p:pic>
      <p:sp>
        <p:nvSpPr>
          <p:cNvPr id="707" name="Google Shape;707;p41"/>
          <p:cNvSpPr txBox="1"/>
          <p:nvPr/>
        </p:nvSpPr>
        <p:spPr>
          <a:xfrm>
            <a:off x="1874165" y="1411062"/>
            <a:ext cx="10198510" cy="40011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2000">
                <a:solidFill>
                  <a:srgbClr val="C1510A"/>
                </a:solidFill>
                <a:latin typeface="Helvetica Neue"/>
                <a:ea typeface="Helvetica Neue"/>
                <a:cs typeface="Helvetica Neue"/>
                <a:sym typeface="Helvetica Neue"/>
              </a:rPr>
              <a:t>Understanding Team Performance Factors</a:t>
            </a:r>
            <a:endParaRPr/>
          </a:p>
        </p:txBody>
      </p:sp>
      <p:grpSp>
        <p:nvGrpSpPr>
          <p:cNvPr id="708" name="Google Shape;708;p41"/>
          <p:cNvGrpSpPr/>
          <p:nvPr/>
        </p:nvGrpSpPr>
        <p:grpSpPr>
          <a:xfrm>
            <a:off x="130614" y="576828"/>
            <a:ext cx="5272804" cy="536288"/>
            <a:chOff x="130614" y="576828"/>
            <a:chExt cx="5272804" cy="536288"/>
          </a:xfrm>
        </p:grpSpPr>
        <p:sp>
          <p:nvSpPr>
            <p:cNvPr id="709" name="Google Shape;709;p41"/>
            <p:cNvSpPr txBox="1"/>
            <p:nvPr/>
          </p:nvSpPr>
          <p:spPr>
            <a:xfrm>
              <a:off x="2449853" y="576828"/>
              <a:ext cx="2953565" cy="52322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800">
                  <a:solidFill>
                    <a:schemeClr val="lt1"/>
                  </a:solidFill>
                  <a:latin typeface="Times New Roman"/>
                  <a:ea typeface="Times New Roman"/>
                  <a:cs typeface="Times New Roman"/>
                  <a:sym typeface="Times New Roman"/>
                </a:rPr>
                <a:t> Groups and Teams</a:t>
              </a:r>
              <a:endParaRPr/>
            </a:p>
          </p:txBody>
        </p:sp>
        <p:sp>
          <p:nvSpPr>
            <p:cNvPr id="710" name="Google Shape;710;p41"/>
            <p:cNvSpPr/>
            <p:nvPr/>
          </p:nvSpPr>
          <p:spPr>
            <a:xfrm>
              <a:off x="130614" y="589896"/>
              <a:ext cx="2085827" cy="52322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800">
                  <a:solidFill>
                    <a:schemeClr val="lt1"/>
                  </a:solidFill>
                  <a:latin typeface="Times New Roman"/>
                  <a:ea typeface="Times New Roman"/>
                  <a:cs typeface="Times New Roman"/>
                  <a:sym typeface="Times New Roman"/>
                </a:rPr>
                <a:t>CHAPTER</a:t>
              </a:r>
              <a:r>
                <a:rPr lang="en-US" sz="2800">
                  <a:solidFill>
                    <a:schemeClr val="lt1"/>
                  </a:solidFill>
                  <a:latin typeface="Calibri"/>
                  <a:ea typeface="Calibri"/>
                  <a:cs typeface="Calibri"/>
                  <a:sym typeface="Calibri"/>
                </a:rPr>
                <a:t> 7</a:t>
              </a:r>
              <a:endParaRPr/>
            </a:p>
          </p:txBody>
        </p:sp>
      </p:grpSp>
      <p:graphicFrame>
        <p:nvGraphicFramePr>
          <p:cNvPr id="711" name="Google Shape;711;p41"/>
          <p:cNvGraphicFramePr/>
          <p:nvPr/>
        </p:nvGraphicFramePr>
        <p:xfrm>
          <a:off x="1524000" y="1877432"/>
          <a:ext cx="3000000" cy="3000000"/>
        </p:xfrm>
        <a:graphic>
          <a:graphicData uri="http://schemas.openxmlformats.org/drawingml/2006/table">
            <a:tbl>
              <a:tblPr bandRow="1" firstRow="1">
                <a:noFill/>
                <a:tableStyleId>{F4C991AD-7138-4150-99D2-A69FC394543A}</a:tableStyleId>
              </a:tblPr>
              <a:tblGrid>
                <a:gridCol w="1444475"/>
                <a:gridCol w="8980100"/>
              </a:tblGrid>
              <a:tr h="2313500">
                <a:tc>
                  <a:txBody>
                    <a:bodyPr/>
                    <a:lstStyle/>
                    <a:p>
                      <a:pPr indent="0" lvl="0" marL="0" marR="0" rtl="0" algn="just">
                        <a:lnSpc>
                          <a:spcPct val="100000"/>
                        </a:lnSpc>
                        <a:spcBef>
                          <a:spcPts val="0"/>
                        </a:spcBef>
                        <a:spcAft>
                          <a:spcPts val="0"/>
                        </a:spcAft>
                        <a:buClr>
                          <a:schemeClr val="dk1"/>
                        </a:buClr>
                        <a:buSzPts val="1800"/>
                        <a:buFont typeface="Calibri"/>
                        <a:buNone/>
                      </a:pPr>
                      <a:r>
                        <a:rPr b="1" lang="en-US" sz="1800" u="none" cap="none" strike="noStrike">
                          <a:solidFill>
                            <a:schemeClr val="dk1"/>
                          </a:solidFill>
                        </a:rPr>
                        <a:t>Understanding Team Performance Factors</a:t>
                      </a:r>
                      <a:endParaRPr/>
                    </a:p>
                    <a:p>
                      <a:pPr indent="0" lvl="0" marL="0" marR="0" rtl="0" algn="just">
                        <a:lnSpc>
                          <a:spcPct val="100000"/>
                        </a:lnSpc>
                        <a:spcBef>
                          <a:spcPts val="0"/>
                        </a:spcBef>
                        <a:spcAft>
                          <a:spcPts val="0"/>
                        </a:spcAft>
                        <a:buClr>
                          <a:schemeClr val="dk1"/>
                        </a:buClr>
                        <a:buSzPts val="1800"/>
                        <a:buFont typeface="Calibri"/>
                        <a:buNone/>
                      </a:pPr>
                      <a:r>
                        <a:t/>
                      </a:r>
                      <a:endParaRPr b="1" sz="1800" u="none" cap="none" strike="noStrike">
                        <a:solidFill>
                          <a:schemeClr val="dk1"/>
                        </a:solidFill>
                      </a:endParaRPr>
                    </a:p>
                  </a:txBody>
                  <a:tcPr marT="45725" marB="45725" marR="91450" marL="91450"/>
                </a:tc>
                <a:tc>
                  <a:txBody>
                    <a:bodyPr/>
                    <a:lstStyle/>
                    <a:p>
                      <a:pPr indent="-285750" lvl="0" marL="285750" marR="0" rtl="0" algn="just">
                        <a:spcBef>
                          <a:spcPts val="0"/>
                        </a:spcBef>
                        <a:spcAft>
                          <a:spcPts val="0"/>
                        </a:spcAft>
                        <a:buClr>
                          <a:schemeClr val="dk1"/>
                        </a:buClr>
                        <a:buSzPts val="1800"/>
                        <a:buFont typeface="Noto Sans Symbols"/>
                        <a:buChar char="▪"/>
                      </a:pPr>
                      <a:r>
                        <a:rPr b="0" i="0" lang="en-US" sz="1800" u="none" cap="none" strike="noStrike">
                          <a:solidFill>
                            <a:schemeClr val="dk1"/>
                          </a:solidFill>
                          <a:latin typeface="Calibri"/>
                          <a:ea typeface="Calibri"/>
                          <a:cs typeface="Calibri"/>
                          <a:sym typeface="Calibri"/>
                        </a:rPr>
                        <a:t>Managers should also try to build trust among team members. Trust is our confidence that other people will honor their commitments, especially when it is difficult to monitor or observe the other people’s behavior</a:t>
                      </a:r>
                      <a:endParaRPr/>
                    </a:p>
                    <a:p>
                      <a:pPr indent="-171450" lvl="0" marL="285750" marR="0" rtl="0" algn="just">
                        <a:spcBef>
                          <a:spcPts val="0"/>
                        </a:spcBef>
                        <a:spcAft>
                          <a:spcPts val="0"/>
                        </a:spcAft>
                        <a:buClr>
                          <a:schemeClr val="dk1"/>
                        </a:buClr>
                        <a:buSzPts val="1800"/>
                        <a:buFont typeface="Noto Sans Symbols"/>
                        <a:buNone/>
                      </a:pPr>
                      <a:r>
                        <a:t/>
                      </a:r>
                      <a:endParaRPr b="0" i="0" sz="1800" u="none" cap="none" strike="noStrike">
                        <a:solidFill>
                          <a:schemeClr val="dk1"/>
                        </a:solidFill>
                        <a:latin typeface="Calibri"/>
                        <a:ea typeface="Calibri"/>
                        <a:cs typeface="Calibri"/>
                        <a:sym typeface="Calibri"/>
                      </a:endParaRPr>
                    </a:p>
                    <a:p>
                      <a:pPr indent="-285750" lvl="0" marL="285750" marR="0" rtl="0" algn="just">
                        <a:spcBef>
                          <a:spcPts val="0"/>
                        </a:spcBef>
                        <a:spcAft>
                          <a:spcPts val="0"/>
                        </a:spcAft>
                        <a:buClr>
                          <a:schemeClr val="dk1"/>
                        </a:buClr>
                        <a:buSzPts val="1800"/>
                        <a:buFont typeface="Noto Sans Symbols"/>
                        <a:buChar char="▪"/>
                      </a:pPr>
                      <a:r>
                        <a:rPr b="0" i="0" lang="en-US" sz="1800" u="none" cap="none" strike="noStrike">
                          <a:solidFill>
                            <a:schemeClr val="dk1"/>
                          </a:solidFill>
                          <a:latin typeface="Calibri"/>
                          <a:ea typeface="Calibri"/>
                          <a:cs typeface="Calibri"/>
                          <a:sym typeface="Calibri"/>
                        </a:rPr>
                        <a:t>An opposite behavior occurs when people actually work harder and are more motivated when others are present than when they are working alone. </a:t>
                      </a:r>
                      <a:endParaRPr/>
                    </a:p>
                    <a:p>
                      <a:pPr indent="-171450" lvl="0" marL="285750" marR="0" rtl="0" algn="just">
                        <a:spcBef>
                          <a:spcPts val="0"/>
                        </a:spcBef>
                        <a:spcAft>
                          <a:spcPts val="0"/>
                        </a:spcAft>
                        <a:buClr>
                          <a:schemeClr val="dk1"/>
                        </a:buClr>
                        <a:buSzPts val="1800"/>
                        <a:buFont typeface="Noto Sans Symbols"/>
                        <a:buNone/>
                      </a:pPr>
                      <a:r>
                        <a:t/>
                      </a:r>
                      <a:endParaRPr b="0" i="0" sz="1800" u="none" cap="none" strike="noStrike">
                        <a:solidFill>
                          <a:schemeClr val="dk1"/>
                        </a:solidFill>
                        <a:latin typeface="Calibri"/>
                        <a:ea typeface="Calibri"/>
                        <a:cs typeface="Calibri"/>
                        <a:sym typeface="Calibri"/>
                      </a:endParaRPr>
                    </a:p>
                    <a:p>
                      <a:pPr indent="-285750" lvl="0" marL="285750" marR="0" rtl="0" algn="just">
                        <a:spcBef>
                          <a:spcPts val="0"/>
                        </a:spcBef>
                        <a:spcAft>
                          <a:spcPts val="0"/>
                        </a:spcAft>
                        <a:buClr>
                          <a:schemeClr val="dk1"/>
                        </a:buClr>
                        <a:buSzPts val="1800"/>
                        <a:buFont typeface="Noto Sans Symbols"/>
                        <a:buChar char="▪"/>
                      </a:pPr>
                      <a:r>
                        <a:rPr b="1" i="0" lang="en-US" sz="1800" u="none" cap="none" strike="noStrike">
                          <a:solidFill>
                            <a:schemeClr val="dk1"/>
                          </a:solidFill>
                          <a:latin typeface="Calibri"/>
                          <a:ea typeface="Calibri"/>
                          <a:cs typeface="Calibri"/>
                          <a:sym typeface="Calibri"/>
                        </a:rPr>
                        <a:t>Social facilitation </a:t>
                      </a:r>
                      <a:r>
                        <a:rPr b="0" i="0" lang="en-US" sz="1800" u="none" cap="none" strike="noStrike">
                          <a:solidFill>
                            <a:schemeClr val="dk1"/>
                          </a:solidFill>
                          <a:latin typeface="Calibri"/>
                          <a:ea typeface="Calibri"/>
                          <a:cs typeface="Calibri"/>
                          <a:sym typeface="Calibri"/>
                        </a:rPr>
                        <a:t>happens when people are motivated to look good to others and want to maintain a positive self-image.</a:t>
                      </a:r>
                      <a:endParaRPr/>
                    </a:p>
                    <a:p>
                      <a:pPr indent="-171450" lvl="0" marL="285750" marR="0" rtl="0" algn="just">
                        <a:spcBef>
                          <a:spcPts val="0"/>
                        </a:spcBef>
                        <a:spcAft>
                          <a:spcPts val="0"/>
                        </a:spcAft>
                        <a:buClr>
                          <a:schemeClr val="dk1"/>
                        </a:buClr>
                        <a:buSzPts val="1800"/>
                        <a:buFont typeface="Noto Sans Symbols"/>
                        <a:buNone/>
                      </a:pPr>
                      <a:r>
                        <a:t/>
                      </a:r>
                      <a:endParaRPr b="0" i="0" sz="1800" u="none" cap="none" strike="noStrike">
                        <a:solidFill>
                          <a:schemeClr val="dk1"/>
                        </a:solidFill>
                        <a:latin typeface="Calibri"/>
                        <a:ea typeface="Calibri"/>
                        <a:cs typeface="Calibri"/>
                        <a:sym typeface="Calibri"/>
                      </a:endParaRPr>
                    </a:p>
                    <a:p>
                      <a:pPr indent="-285750" lvl="0" marL="285750" marR="0" rtl="0" algn="just">
                        <a:spcBef>
                          <a:spcPts val="0"/>
                        </a:spcBef>
                        <a:spcAft>
                          <a:spcPts val="0"/>
                        </a:spcAft>
                        <a:buClr>
                          <a:schemeClr val="dk1"/>
                        </a:buClr>
                        <a:buSzPts val="1800"/>
                        <a:buFont typeface="Noto Sans Symbols"/>
                        <a:buChar char="▪"/>
                      </a:pPr>
                      <a:r>
                        <a:rPr b="0" i="0" lang="en-US" sz="1800" u="none" cap="none" strike="noStrike">
                          <a:solidFill>
                            <a:schemeClr val="dk1"/>
                          </a:solidFill>
                          <a:latin typeface="Calibri"/>
                          <a:ea typeface="Calibri"/>
                          <a:cs typeface="Calibri"/>
                          <a:sym typeface="Calibri"/>
                        </a:rPr>
                        <a:t> It happens when people are working alone, but in the presence of an audience. People sometimes increase their effort when working in a group simply because others are present or because of evaluation apprehension</a:t>
                      </a:r>
                      <a:endParaRPr/>
                    </a:p>
                  </a:txBody>
                  <a:tcPr marT="45725" marB="45725" marR="91450" marL="91450"/>
                </a:tc>
              </a:tr>
            </a:tbl>
          </a:graphicData>
        </a:graphic>
      </p:graphicFrame>
    </p:spTree>
  </p:cSld>
  <p:clrMapOvr>
    <a:masterClrMapping/>
  </p:clrMapOvr>
</p:sld>
</file>

<file path=ppt/slides/slide4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16" name="Shape 716"/>
        <p:cNvGrpSpPr/>
        <p:nvPr/>
      </p:nvGrpSpPr>
      <p:grpSpPr>
        <a:xfrm>
          <a:off x="0" y="0"/>
          <a:ext cx="0" cy="0"/>
          <a:chOff x="0" y="0"/>
          <a:chExt cx="0" cy="0"/>
        </a:xfrm>
      </p:grpSpPr>
      <p:pic>
        <p:nvPicPr>
          <p:cNvPr id="717" name="Google Shape;717;p42"/>
          <p:cNvPicPr preferRelativeResize="0"/>
          <p:nvPr/>
        </p:nvPicPr>
        <p:blipFill rotWithShape="1">
          <a:blip r:embed="rId3">
            <a:alphaModFix/>
          </a:blip>
          <a:srcRect b="0" l="0" r="0" t="0"/>
          <a:stretch/>
        </p:blipFill>
        <p:spPr>
          <a:xfrm>
            <a:off x="651740" y="5508979"/>
            <a:ext cx="1222425" cy="1096206"/>
          </a:xfrm>
          <a:prstGeom prst="rect">
            <a:avLst/>
          </a:prstGeom>
          <a:noFill/>
          <a:ln>
            <a:noFill/>
          </a:ln>
        </p:spPr>
      </p:pic>
      <p:pic>
        <p:nvPicPr>
          <p:cNvPr id="718" name="Google Shape;718;p42"/>
          <p:cNvPicPr preferRelativeResize="0"/>
          <p:nvPr/>
        </p:nvPicPr>
        <p:blipFill rotWithShape="1">
          <a:blip r:embed="rId4">
            <a:alphaModFix/>
          </a:blip>
          <a:srcRect b="0" l="0" r="0" t="0"/>
          <a:stretch/>
        </p:blipFill>
        <p:spPr>
          <a:xfrm>
            <a:off x="2289771" y="5954663"/>
            <a:ext cx="9902229" cy="204838"/>
          </a:xfrm>
          <a:prstGeom prst="rect">
            <a:avLst/>
          </a:prstGeom>
          <a:noFill/>
          <a:ln>
            <a:noFill/>
          </a:ln>
        </p:spPr>
      </p:pic>
      <p:pic>
        <p:nvPicPr>
          <p:cNvPr id="719" name="Google Shape;719;p42"/>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720" name="Google Shape;720;p42"/>
          <p:cNvPicPr preferRelativeResize="0"/>
          <p:nvPr/>
        </p:nvPicPr>
        <p:blipFill rotWithShape="1">
          <a:blip r:embed="rId5">
            <a:alphaModFix/>
          </a:blip>
          <a:srcRect b="0" l="0" r="0" t="0"/>
          <a:stretch/>
        </p:blipFill>
        <p:spPr>
          <a:xfrm>
            <a:off x="12072675" y="2204822"/>
            <a:ext cx="238650" cy="2709534"/>
          </a:xfrm>
          <a:prstGeom prst="rect">
            <a:avLst/>
          </a:prstGeom>
          <a:noFill/>
          <a:ln>
            <a:noFill/>
          </a:ln>
        </p:spPr>
      </p:pic>
      <p:pic>
        <p:nvPicPr>
          <p:cNvPr id="721" name="Google Shape;721;p42"/>
          <p:cNvPicPr preferRelativeResize="0"/>
          <p:nvPr/>
        </p:nvPicPr>
        <p:blipFill rotWithShape="1">
          <a:blip r:embed="rId6">
            <a:alphaModFix/>
          </a:blip>
          <a:srcRect b="0" l="0" r="0" t="0"/>
          <a:stretch/>
        </p:blipFill>
        <p:spPr>
          <a:xfrm>
            <a:off x="-17323" y="0"/>
            <a:ext cx="9533101" cy="1610200"/>
          </a:xfrm>
          <a:prstGeom prst="rect">
            <a:avLst/>
          </a:prstGeom>
          <a:noFill/>
          <a:ln>
            <a:noFill/>
          </a:ln>
        </p:spPr>
      </p:pic>
      <p:sp>
        <p:nvSpPr>
          <p:cNvPr id="722" name="Google Shape;722;p42"/>
          <p:cNvSpPr txBox="1"/>
          <p:nvPr/>
        </p:nvSpPr>
        <p:spPr>
          <a:xfrm>
            <a:off x="1874165" y="1411062"/>
            <a:ext cx="10198510" cy="40011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2000">
                <a:solidFill>
                  <a:srgbClr val="C1510A"/>
                </a:solidFill>
                <a:latin typeface="Helvetica Neue"/>
                <a:ea typeface="Helvetica Neue"/>
                <a:cs typeface="Helvetica Neue"/>
                <a:sym typeface="Helvetica Neue"/>
              </a:rPr>
              <a:t>Understanding Team Performance Factors</a:t>
            </a:r>
            <a:endParaRPr/>
          </a:p>
        </p:txBody>
      </p:sp>
      <p:grpSp>
        <p:nvGrpSpPr>
          <p:cNvPr id="723" name="Google Shape;723;p42"/>
          <p:cNvGrpSpPr/>
          <p:nvPr/>
        </p:nvGrpSpPr>
        <p:grpSpPr>
          <a:xfrm>
            <a:off x="130614" y="576828"/>
            <a:ext cx="5272804" cy="536288"/>
            <a:chOff x="130614" y="576828"/>
            <a:chExt cx="5272804" cy="536288"/>
          </a:xfrm>
        </p:grpSpPr>
        <p:sp>
          <p:nvSpPr>
            <p:cNvPr id="724" name="Google Shape;724;p42"/>
            <p:cNvSpPr txBox="1"/>
            <p:nvPr/>
          </p:nvSpPr>
          <p:spPr>
            <a:xfrm>
              <a:off x="2449853" y="576828"/>
              <a:ext cx="2953565" cy="52322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800">
                  <a:solidFill>
                    <a:schemeClr val="lt1"/>
                  </a:solidFill>
                  <a:latin typeface="Times New Roman"/>
                  <a:ea typeface="Times New Roman"/>
                  <a:cs typeface="Times New Roman"/>
                  <a:sym typeface="Times New Roman"/>
                </a:rPr>
                <a:t> Groups and Teams</a:t>
              </a:r>
              <a:endParaRPr/>
            </a:p>
          </p:txBody>
        </p:sp>
        <p:sp>
          <p:nvSpPr>
            <p:cNvPr id="725" name="Google Shape;725;p42"/>
            <p:cNvSpPr/>
            <p:nvPr/>
          </p:nvSpPr>
          <p:spPr>
            <a:xfrm>
              <a:off x="130614" y="589896"/>
              <a:ext cx="2085827" cy="52322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800">
                  <a:solidFill>
                    <a:schemeClr val="lt1"/>
                  </a:solidFill>
                  <a:latin typeface="Times New Roman"/>
                  <a:ea typeface="Times New Roman"/>
                  <a:cs typeface="Times New Roman"/>
                  <a:sym typeface="Times New Roman"/>
                </a:rPr>
                <a:t>CHAPTER</a:t>
              </a:r>
              <a:r>
                <a:rPr lang="en-US" sz="2800">
                  <a:solidFill>
                    <a:schemeClr val="lt1"/>
                  </a:solidFill>
                  <a:latin typeface="Calibri"/>
                  <a:ea typeface="Calibri"/>
                  <a:cs typeface="Calibri"/>
                  <a:sym typeface="Calibri"/>
                </a:rPr>
                <a:t> 7</a:t>
              </a:r>
              <a:endParaRPr/>
            </a:p>
          </p:txBody>
        </p:sp>
      </p:grpSp>
      <p:graphicFrame>
        <p:nvGraphicFramePr>
          <p:cNvPr id="726" name="Google Shape;726;p42"/>
          <p:cNvGraphicFramePr/>
          <p:nvPr/>
        </p:nvGraphicFramePr>
        <p:xfrm>
          <a:off x="1537252" y="1860259"/>
          <a:ext cx="3000000" cy="3000000"/>
        </p:xfrm>
        <a:graphic>
          <a:graphicData uri="http://schemas.openxmlformats.org/drawingml/2006/table">
            <a:tbl>
              <a:tblPr bandRow="1" firstRow="1">
                <a:noFill/>
                <a:tableStyleId>{F4C991AD-7138-4150-99D2-A69FC394543A}</a:tableStyleId>
              </a:tblPr>
              <a:tblGrid>
                <a:gridCol w="1444475"/>
                <a:gridCol w="8980100"/>
              </a:tblGrid>
              <a:tr h="2313500">
                <a:tc>
                  <a:txBody>
                    <a:bodyPr/>
                    <a:lstStyle/>
                    <a:p>
                      <a:pPr indent="0" lvl="0" marL="0" marR="0" rtl="0" algn="just">
                        <a:lnSpc>
                          <a:spcPct val="100000"/>
                        </a:lnSpc>
                        <a:spcBef>
                          <a:spcPts val="0"/>
                        </a:spcBef>
                        <a:spcAft>
                          <a:spcPts val="0"/>
                        </a:spcAft>
                        <a:buClr>
                          <a:schemeClr val="dk1"/>
                        </a:buClr>
                        <a:buSzPts val="1800"/>
                        <a:buFont typeface="Calibri"/>
                        <a:buNone/>
                      </a:pPr>
                      <a:r>
                        <a:rPr b="1" lang="en-US" sz="1800" u="none" cap="none" strike="noStrike">
                          <a:solidFill>
                            <a:schemeClr val="dk1"/>
                          </a:solidFill>
                        </a:rPr>
                        <a:t>Understanding Team Performance Factors</a:t>
                      </a:r>
                      <a:endParaRPr/>
                    </a:p>
                    <a:p>
                      <a:pPr indent="0" lvl="0" marL="0" marR="0" rtl="0" algn="just">
                        <a:lnSpc>
                          <a:spcPct val="100000"/>
                        </a:lnSpc>
                        <a:spcBef>
                          <a:spcPts val="0"/>
                        </a:spcBef>
                        <a:spcAft>
                          <a:spcPts val="0"/>
                        </a:spcAft>
                        <a:buClr>
                          <a:schemeClr val="dk1"/>
                        </a:buClr>
                        <a:buSzPts val="1800"/>
                        <a:buFont typeface="Calibri"/>
                        <a:buNone/>
                      </a:pPr>
                      <a:r>
                        <a:t/>
                      </a:r>
                      <a:endParaRPr b="1" sz="1800" u="none" cap="none" strike="noStrike">
                        <a:solidFill>
                          <a:schemeClr val="dk1"/>
                        </a:solidFill>
                      </a:endParaRPr>
                    </a:p>
                  </a:txBody>
                  <a:tcPr marT="45725" marB="45725" marR="91450" marL="91450"/>
                </a:tc>
                <a:tc>
                  <a:txBody>
                    <a:bodyPr/>
                    <a:lstStyle/>
                    <a:p>
                      <a:pPr indent="-285750" lvl="0" marL="285750" marR="0" rtl="0" algn="just">
                        <a:spcBef>
                          <a:spcPts val="0"/>
                        </a:spcBef>
                        <a:spcAft>
                          <a:spcPts val="0"/>
                        </a:spcAft>
                        <a:buClr>
                          <a:schemeClr val="dk1"/>
                        </a:buClr>
                        <a:buSzPts val="1800"/>
                        <a:buFont typeface="Noto Sans Symbols"/>
                        <a:buChar char="▪"/>
                      </a:pPr>
                      <a:r>
                        <a:rPr b="0" i="0" lang="en-US" sz="1800" u="none" cap="none" strike="noStrike">
                          <a:solidFill>
                            <a:schemeClr val="dk1"/>
                          </a:solidFill>
                          <a:latin typeface="Calibri"/>
                          <a:ea typeface="Calibri"/>
                          <a:cs typeface="Calibri"/>
                          <a:sym typeface="Calibri"/>
                        </a:rPr>
                        <a:t>In addition, managers should establish clear roles.</a:t>
                      </a:r>
                      <a:endParaRPr/>
                    </a:p>
                    <a:p>
                      <a:pPr indent="-171450" lvl="0" marL="285750" marR="0" rtl="0" algn="just">
                        <a:spcBef>
                          <a:spcPts val="0"/>
                        </a:spcBef>
                        <a:spcAft>
                          <a:spcPts val="0"/>
                        </a:spcAft>
                        <a:buClr>
                          <a:schemeClr val="dk1"/>
                        </a:buClr>
                        <a:buSzPts val="1800"/>
                        <a:buFont typeface="Noto Sans Symbols"/>
                        <a:buNone/>
                      </a:pPr>
                      <a:r>
                        <a:t/>
                      </a:r>
                      <a:endParaRPr b="0" i="0" sz="1800" u="none" cap="none" strike="noStrike">
                        <a:solidFill>
                          <a:schemeClr val="dk1"/>
                        </a:solidFill>
                        <a:latin typeface="Calibri"/>
                        <a:ea typeface="Calibri"/>
                        <a:cs typeface="Calibri"/>
                        <a:sym typeface="Calibri"/>
                      </a:endParaRPr>
                    </a:p>
                    <a:p>
                      <a:pPr indent="-285750" lvl="0" marL="285750" marR="0" rtl="0" algn="just">
                        <a:spcBef>
                          <a:spcPts val="0"/>
                        </a:spcBef>
                        <a:spcAft>
                          <a:spcPts val="0"/>
                        </a:spcAft>
                        <a:buClr>
                          <a:schemeClr val="dk1"/>
                        </a:buClr>
                        <a:buSzPts val="1800"/>
                        <a:buFont typeface="Noto Sans Symbols"/>
                        <a:buChar char="▪"/>
                      </a:pPr>
                      <a:r>
                        <a:rPr b="0" i="0" lang="en-US" sz="1800" u="none" cap="none" strike="noStrike">
                          <a:solidFill>
                            <a:schemeClr val="dk1"/>
                          </a:solidFill>
                          <a:latin typeface="Calibri"/>
                          <a:ea typeface="Calibri"/>
                          <a:cs typeface="Calibri"/>
                          <a:sym typeface="Calibri"/>
                        </a:rPr>
                        <a:t> </a:t>
                      </a:r>
                      <a:r>
                        <a:rPr b="1" i="0" lang="en-US" sz="1800" u="none" cap="none" strike="noStrike">
                          <a:solidFill>
                            <a:schemeClr val="dk1"/>
                          </a:solidFill>
                          <a:latin typeface="Calibri"/>
                          <a:ea typeface="Calibri"/>
                          <a:cs typeface="Calibri"/>
                          <a:sym typeface="Calibri"/>
                        </a:rPr>
                        <a:t>Roles define </a:t>
                      </a:r>
                      <a:r>
                        <a:rPr b="0" i="0" lang="en-US" sz="1800" u="none" cap="none" strike="noStrike">
                          <a:solidFill>
                            <a:schemeClr val="dk1"/>
                          </a:solidFill>
                          <a:latin typeface="Calibri"/>
                          <a:ea typeface="Calibri"/>
                          <a:cs typeface="Calibri"/>
                          <a:sym typeface="Calibri"/>
                        </a:rPr>
                        <a:t>the behaviors and tasks each team member is expected to perform because of the position they hold. </a:t>
                      </a:r>
                      <a:endParaRPr/>
                    </a:p>
                    <a:p>
                      <a:pPr indent="-171450" lvl="0" marL="285750" marR="0" rtl="0" algn="just">
                        <a:spcBef>
                          <a:spcPts val="0"/>
                        </a:spcBef>
                        <a:spcAft>
                          <a:spcPts val="0"/>
                        </a:spcAft>
                        <a:buClr>
                          <a:schemeClr val="dk1"/>
                        </a:buClr>
                        <a:buSzPts val="1800"/>
                        <a:buFont typeface="Noto Sans Symbols"/>
                        <a:buNone/>
                      </a:pPr>
                      <a:r>
                        <a:t/>
                      </a:r>
                      <a:endParaRPr b="0" i="0" sz="1800" u="none" cap="none" strike="noStrike">
                        <a:solidFill>
                          <a:schemeClr val="dk1"/>
                        </a:solidFill>
                        <a:latin typeface="Calibri"/>
                        <a:ea typeface="Calibri"/>
                        <a:cs typeface="Calibri"/>
                        <a:sym typeface="Calibri"/>
                      </a:endParaRPr>
                    </a:p>
                    <a:p>
                      <a:pPr indent="-285750" lvl="0" marL="285750" marR="0" rtl="0" algn="just">
                        <a:spcBef>
                          <a:spcPts val="0"/>
                        </a:spcBef>
                        <a:spcAft>
                          <a:spcPts val="0"/>
                        </a:spcAft>
                        <a:buClr>
                          <a:schemeClr val="dk1"/>
                        </a:buClr>
                        <a:buSzPts val="1800"/>
                        <a:buFont typeface="Noto Sans Symbols"/>
                        <a:buChar char="▪"/>
                      </a:pPr>
                      <a:r>
                        <a:rPr b="0" i="0" lang="en-US" sz="1800" u="none" cap="none" strike="noStrike">
                          <a:solidFill>
                            <a:schemeClr val="dk1"/>
                          </a:solidFill>
                          <a:latin typeface="Calibri"/>
                          <a:ea typeface="Calibri"/>
                          <a:cs typeface="Calibri"/>
                          <a:sym typeface="Calibri"/>
                        </a:rPr>
                        <a:t>One of the primary outcomes of the process of group and team development is the establishment of </a:t>
                      </a:r>
                      <a:r>
                        <a:rPr b="1" i="0" lang="en-US" sz="1800" u="none" cap="none" strike="noStrike">
                          <a:solidFill>
                            <a:schemeClr val="dk1"/>
                          </a:solidFill>
                          <a:latin typeface="Calibri"/>
                          <a:ea typeface="Calibri"/>
                          <a:cs typeface="Calibri"/>
                          <a:sym typeface="Calibri"/>
                        </a:rPr>
                        <a:t>clear roles in the team.</a:t>
                      </a:r>
                      <a:endParaRPr/>
                    </a:p>
                    <a:p>
                      <a:pPr indent="-171450" lvl="0" marL="285750" marR="0" rtl="0" algn="just">
                        <a:spcBef>
                          <a:spcPts val="0"/>
                        </a:spcBef>
                        <a:spcAft>
                          <a:spcPts val="0"/>
                        </a:spcAft>
                        <a:buClr>
                          <a:schemeClr val="dk1"/>
                        </a:buClr>
                        <a:buSzPts val="1800"/>
                        <a:buFont typeface="Noto Sans Symbols"/>
                        <a:buNone/>
                      </a:pPr>
                      <a:r>
                        <a:t/>
                      </a:r>
                      <a:endParaRPr b="0" i="0" sz="1800" u="none" cap="none" strike="noStrike">
                        <a:solidFill>
                          <a:schemeClr val="dk1"/>
                        </a:solidFill>
                        <a:latin typeface="Calibri"/>
                        <a:ea typeface="Calibri"/>
                        <a:cs typeface="Calibri"/>
                        <a:sym typeface="Calibri"/>
                      </a:endParaRPr>
                    </a:p>
                    <a:p>
                      <a:pPr indent="-285750" lvl="0" marL="285750" marR="0" rtl="0" algn="just">
                        <a:spcBef>
                          <a:spcPts val="0"/>
                        </a:spcBef>
                        <a:spcAft>
                          <a:spcPts val="0"/>
                        </a:spcAft>
                        <a:buClr>
                          <a:schemeClr val="dk1"/>
                        </a:buClr>
                        <a:buSzPts val="1800"/>
                        <a:buFont typeface="Noto Sans Symbols"/>
                        <a:buChar char="▪"/>
                      </a:pPr>
                      <a:r>
                        <a:rPr b="0" i="0" lang="en-US" sz="1800" u="none" cap="none" strike="noStrike">
                          <a:solidFill>
                            <a:schemeClr val="dk1"/>
                          </a:solidFill>
                          <a:latin typeface="Calibri"/>
                          <a:ea typeface="Calibri"/>
                          <a:cs typeface="Calibri"/>
                          <a:sym typeface="Calibri"/>
                        </a:rPr>
                        <a:t> Understanding what your teammates expect you to do and what you can expect your teammates to do reduces conflict and enables smooth team performance.</a:t>
                      </a:r>
                      <a:endParaRPr/>
                    </a:p>
                    <a:p>
                      <a:pPr indent="-171450" lvl="0" marL="285750" marR="0" rtl="0" algn="just">
                        <a:spcBef>
                          <a:spcPts val="0"/>
                        </a:spcBef>
                        <a:spcAft>
                          <a:spcPts val="0"/>
                        </a:spcAft>
                        <a:buClr>
                          <a:schemeClr val="dk1"/>
                        </a:buClr>
                        <a:buSzPts val="1800"/>
                        <a:buFont typeface="Noto Sans Symbols"/>
                        <a:buNone/>
                      </a:pPr>
                      <a:r>
                        <a:t/>
                      </a:r>
                      <a:endParaRPr b="0" i="0" sz="1800" u="none" cap="none" strike="noStrike">
                        <a:solidFill>
                          <a:schemeClr val="dk1"/>
                        </a:solidFill>
                        <a:latin typeface="Calibri"/>
                        <a:ea typeface="Calibri"/>
                        <a:cs typeface="Calibri"/>
                        <a:sym typeface="Calibri"/>
                      </a:endParaRPr>
                    </a:p>
                    <a:p>
                      <a:pPr indent="-285750" lvl="0" marL="285750" marR="0" rtl="0" algn="just">
                        <a:spcBef>
                          <a:spcPts val="0"/>
                        </a:spcBef>
                        <a:spcAft>
                          <a:spcPts val="0"/>
                        </a:spcAft>
                        <a:buClr>
                          <a:schemeClr val="dk1"/>
                        </a:buClr>
                        <a:buSzPts val="1800"/>
                        <a:buFont typeface="Noto Sans Symbols"/>
                        <a:buChar char="▪"/>
                      </a:pPr>
                      <a:r>
                        <a:rPr b="0" i="0" lang="en-US" sz="1800" u="none" cap="none" strike="noStrike">
                          <a:solidFill>
                            <a:schemeClr val="dk1"/>
                          </a:solidFill>
                          <a:latin typeface="Calibri"/>
                          <a:ea typeface="Calibri"/>
                          <a:cs typeface="Calibri"/>
                          <a:sym typeface="Calibri"/>
                        </a:rPr>
                        <a:t> Making team roles and expectations clear helps to reduce process loss.</a:t>
                      </a:r>
                      <a:endParaRPr/>
                    </a:p>
                  </a:txBody>
                  <a:tcPr marT="45725" marB="45725" marR="91450" marL="91450"/>
                </a:tc>
              </a:tr>
            </a:tbl>
          </a:graphicData>
        </a:graphic>
      </p:graphicFrame>
    </p:spTree>
  </p:cSld>
  <p:clrMapOvr>
    <a:masterClrMapping/>
  </p:clrMapOvr>
</p:sld>
</file>

<file path=ppt/slides/slide4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31" name="Shape 731"/>
        <p:cNvGrpSpPr/>
        <p:nvPr/>
      </p:nvGrpSpPr>
      <p:grpSpPr>
        <a:xfrm>
          <a:off x="0" y="0"/>
          <a:ext cx="0" cy="0"/>
          <a:chOff x="0" y="0"/>
          <a:chExt cx="0" cy="0"/>
        </a:xfrm>
      </p:grpSpPr>
      <p:pic>
        <p:nvPicPr>
          <p:cNvPr id="732" name="Google Shape;732;p43"/>
          <p:cNvPicPr preferRelativeResize="0"/>
          <p:nvPr/>
        </p:nvPicPr>
        <p:blipFill rotWithShape="1">
          <a:blip r:embed="rId3">
            <a:alphaModFix/>
          </a:blip>
          <a:srcRect b="0" l="0" r="0" t="0"/>
          <a:stretch/>
        </p:blipFill>
        <p:spPr>
          <a:xfrm>
            <a:off x="651740" y="5508979"/>
            <a:ext cx="1222425" cy="1096206"/>
          </a:xfrm>
          <a:prstGeom prst="rect">
            <a:avLst/>
          </a:prstGeom>
          <a:noFill/>
          <a:ln>
            <a:noFill/>
          </a:ln>
        </p:spPr>
      </p:pic>
      <p:pic>
        <p:nvPicPr>
          <p:cNvPr id="733" name="Google Shape;733;p43"/>
          <p:cNvPicPr preferRelativeResize="0"/>
          <p:nvPr/>
        </p:nvPicPr>
        <p:blipFill rotWithShape="1">
          <a:blip r:embed="rId4">
            <a:alphaModFix/>
          </a:blip>
          <a:srcRect b="0" l="0" r="0" t="0"/>
          <a:stretch/>
        </p:blipFill>
        <p:spPr>
          <a:xfrm>
            <a:off x="2289771" y="5954663"/>
            <a:ext cx="9902229" cy="204838"/>
          </a:xfrm>
          <a:prstGeom prst="rect">
            <a:avLst/>
          </a:prstGeom>
          <a:noFill/>
          <a:ln>
            <a:noFill/>
          </a:ln>
        </p:spPr>
      </p:pic>
      <p:pic>
        <p:nvPicPr>
          <p:cNvPr id="734" name="Google Shape;734;p43"/>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735" name="Google Shape;735;p43"/>
          <p:cNvPicPr preferRelativeResize="0"/>
          <p:nvPr/>
        </p:nvPicPr>
        <p:blipFill rotWithShape="1">
          <a:blip r:embed="rId5">
            <a:alphaModFix/>
          </a:blip>
          <a:srcRect b="0" l="0" r="0" t="0"/>
          <a:stretch/>
        </p:blipFill>
        <p:spPr>
          <a:xfrm>
            <a:off x="12072675" y="2204822"/>
            <a:ext cx="238650" cy="2709534"/>
          </a:xfrm>
          <a:prstGeom prst="rect">
            <a:avLst/>
          </a:prstGeom>
          <a:noFill/>
          <a:ln>
            <a:noFill/>
          </a:ln>
        </p:spPr>
      </p:pic>
      <p:pic>
        <p:nvPicPr>
          <p:cNvPr id="736" name="Google Shape;736;p43"/>
          <p:cNvPicPr preferRelativeResize="0"/>
          <p:nvPr/>
        </p:nvPicPr>
        <p:blipFill rotWithShape="1">
          <a:blip r:embed="rId6">
            <a:alphaModFix/>
          </a:blip>
          <a:srcRect b="0" l="0" r="0" t="0"/>
          <a:stretch/>
        </p:blipFill>
        <p:spPr>
          <a:xfrm>
            <a:off x="-17323" y="0"/>
            <a:ext cx="9533101" cy="1610200"/>
          </a:xfrm>
          <a:prstGeom prst="rect">
            <a:avLst/>
          </a:prstGeom>
          <a:noFill/>
          <a:ln>
            <a:noFill/>
          </a:ln>
        </p:spPr>
      </p:pic>
      <p:sp>
        <p:nvSpPr>
          <p:cNvPr id="737" name="Google Shape;737;p43"/>
          <p:cNvSpPr txBox="1"/>
          <p:nvPr/>
        </p:nvSpPr>
        <p:spPr>
          <a:xfrm>
            <a:off x="1874165" y="1411062"/>
            <a:ext cx="10198510" cy="40011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2000">
                <a:solidFill>
                  <a:srgbClr val="C1510A"/>
                </a:solidFill>
                <a:latin typeface="Helvetica Neue"/>
                <a:ea typeface="Helvetica Neue"/>
                <a:cs typeface="Helvetica Neue"/>
                <a:sym typeface="Helvetica Neue"/>
              </a:rPr>
              <a:t>Understanding Team Performance Factors</a:t>
            </a:r>
            <a:endParaRPr/>
          </a:p>
        </p:txBody>
      </p:sp>
      <p:grpSp>
        <p:nvGrpSpPr>
          <p:cNvPr id="738" name="Google Shape;738;p43"/>
          <p:cNvGrpSpPr/>
          <p:nvPr/>
        </p:nvGrpSpPr>
        <p:grpSpPr>
          <a:xfrm>
            <a:off x="130614" y="576828"/>
            <a:ext cx="5272804" cy="536288"/>
            <a:chOff x="130614" y="576828"/>
            <a:chExt cx="5272804" cy="536288"/>
          </a:xfrm>
        </p:grpSpPr>
        <p:sp>
          <p:nvSpPr>
            <p:cNvPr id="739" name="Google Shape;739;p43"/>
            <p:cNvSpPr txBox="1"/>
            <p:nvPr/>
          </p:nvSpPr>
          <p:spPr>
            <a:xfrm>
              <a:off x="2449853" y="576828"/>
              <a:ext cx="2953565" cy="52322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800">
                  <a:solidFill>
                    <a:schemeClr val="lt1"/>
                  </a:solidFill>
                  <a:latin typeface="Times New Roman"/>
                  <a:ea typeface="Times New Roman"/>
                  <a:cs typeface="Times New Roman"/>
                  <a:sym typeface="Times New Roman"/>
                </a:rPr>
                <a:t> Groups and Teams</a:t>
              </a:r>
              <a:endParaRPr/>
            </a:p>
          </p:txBody>
        </p:sp>
        <p:sp>
          <p:nvSpPr>
            <p:cNvPr id="740" name="Google Shape;740;p43"/>
            <p:cNvSpPr/>
            <p:nvPr/>
          </p:nvSpPr>
          <p:spPr>
            <a:xfrm>
              <a:off x="130614" y="589896"/>
              <a:ext cx="2085827" cy="52322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800">
                  <a:solidFill>
                    <a:schemeClr val="lt1"/>
                  </a:solidFill>
                  <a:latin typeface="Times New Roman"/>
                  <a:ea typeface="Times New Roman"/>
                  <a:cs typeface="Times New Roman"/>
                  <a:sym typeface="Times New Roman"/>
                </a:rPr>
                <a:t>CHAPTER</a:t>
              </a:r>
              <a:r>
                <a:rPr lang="en-US" sz="2800">
                  <a:solidFill>
                    <a:schemeClr val="lt1"/>
                  </a:solidFill>
                  <a:latin typeface="Calibri"/>
                  <a:ea typeface="Calibri"/>
                  <a:cs typeface="Calibri"/>
                  <a:sym typeface="Calibri"/>
                </a:rPr>
                <a:t> 7</a:t>
              </a:r>
              <a:endParaRPr/>
            </a:p>
          </p:txBody>
        </p:sp>
      </p:grpSp>
      <p:graphicFrame>
        <p:nvGraphicFramePr>
          <p:cNvPr id="741" name="Google Shape;741;p43"/>
          <p:cNvGraphicFramePr/>
          <p:nvPr/>
        </p:nvGraphicFramePr>
        <p:xfrm>
          <a:off x="1524000" y="1921214"/>
          <a:ext cx="3000000" cy="3000000"/>
        </p:xfrm>
        <a:graphic>
          <a:graphicData uri="http://schemas.openxmlformats.org/drawingml/2006/table">
            <a:tbl>
              <a:tblPr bandRow="1" firstRow="1">
                <a:noFill/>
                <a:tableStyleId>{F4C991AD-7138-4150-99D2-A69FC394543A}</a:tableStyleId>
              </a:tblPr>
              <a:tblGrid>
                <a:gridCol w="1444475"/>
                <a:gridCol w="8980100"/>
              </a:tblGrid>
              <a:tr h="2313500">
                <a:tc>
                  <a:txBody>
                    <a:bodyPr/>
                    <a:lstStyle/>
                    <a:p>
                      <a:pPr indent="0" lvl="0" marL="0" marR="0" rtl="0" algn="just">
                        <a:lnSpc>
                          <a:spcPct val="100000"/>
                        </a:lnSpc>
                        <a:spcBef>
                          <a:spcPts val="0"/>
                        </a:spcBef>
                        <a:spcAft>
                          <a:spcPts val="0"/>
                        </a:spcAft>
                        <a:buClr>
                          <a:schemeClr val="dk1"/>
                        </a:buClr>
                        <a:buSzPts val="1800"/>
                        <a:buFont typeface="Calibri"/>
                        <a:buNone/>
                      </a:pPr>
                      <a:r>
                        <a:rPr b="1" lang="en-US" sz="1800" u="none" cap="none" strike="noStrike">
                          <a:solidFill>
                            <a:schemeClr val="dk1"/>
                          </a:solidFill>
                        </a:rPr>
                        <a:t>Understanding Team Performance Factors</a:t>
                      </a:r>
                      <a:endParaRPr/>
                    </a:p>
                    <a:p>
                      <a:pPr indent="0" lvl="0" marL="0" marR="0" rtl="0" algn="just">
                        <a:lnSpc>
                          <a:spcPct val="100000"/>
                        </a:lnSpc>
                        <a:spcBef>
                          <a:spcPts val="0"/>
                        </a:spcBef>
                        <a:spcAft>
                          <a:spcPts val="0"/>
                        </a:spcAft>
                        <a:buClr>
                          <a:schemeClr val="dk1"/>
                        </a:buClr>
                        <a:buSzPts val="1800"/>
                        <a:buFont typeface="Calibri"/>
                        <a:buNone/>
                      </a:pPr>
                      <a:r>
                        <a:t/>
                      </a:r>
                      <a:endParaRPr b="1" sz="1800" u="none" cap="none" strike="noStrike">
                        <a:solidFill>
                          <a:schemeClr val="dk1"/>
                        </a:solidFill>
                      </a:endParaRPr>
                    </a:p>
                  </a:txBody>
                  <a:tcPr marT="45725" marB="45725" marR="91450" marL="91450"/>
                </a:tc>
                <a:tc>
                  <a:txBody>
                    <a:bodyPr/>
                    <a:lstStyle/>
                    <a:p>
                      <a:pPr indent="-285750" lvl="0" marL="285750" marR="0" rtl="0" algn="just">
                        <a:spcBef>
                          <a:spcPts val="0"/>
                        </a:spcBef>
                        <a:spcAft>
                          <a:spcPts val="0"/>
                        </a:spcAft>
                        <a:buClr>
                          <a:schemeClr val="dk1"/>
                        </a:buClr>
                        <a:buSzPts val="1800"/>
                        <a:buFont typeface="Noto Sans Symbols"/>
                        <a:buChar char="▪"/>
                      </a:pPr>
                      <a:r>
                        <a:rPr b="0" i="0" lang="en-US" sz="1800" u="none" cap="none" strike="noStrike">
                          <a:solidFill>
                            <a:schemeClr val="dk1"/>
                          </a:solidFill>
                          <a:latin typeface="Calibri"/>
                          <a:ea typeface="Calibri"/>
                          <a:cs typeface="Calibri"/>
                          <a:sym typeface="Calibri"/>
                        </a:rPr>
                        <a:t>It is also important to establish positive norms. By helping team members know what to expect from one another, norms help to ensure high performance. </a:t>
                      </a:r>
                      <a:endParaRPr/>
                    </a:p>
                    <a:p>
                      <a:pPr indent="-171450" lvl="0" marL="285750" marR="0" rtl="0" algn="just">
                        <a:spcBef>
                          <a:spcPts val="0"/>
                        </a:spcBef>
                        <a:spcAft>
                          <a:spcPts val="0"/>
                        </a:spcAft>
                        <a:buClr>
                          <a:schemeClr val="dk1"/>
                        </a:buClr>
                        <a:buSzPts val="1800"/>
                        <a:buFont typeface="Noto Sans Symbols"/>
                        <a:buNone/>
                      </a:pPr>
                      <a:r>
                        <a:t/>
                      </a:r>
                      <a:endParaRPr b="0" i="0" sz="1800" u="none" cap="none" strike="noStrike">
                        <a:solidFill>
                          <a:schemeClr val="dk1"/>
                        </a:solidFill>
                        <a:latin typeface="Calibri"/>
                        <a:ea typeface="Calibri"/>
                        <a:cs typeface="Calibri"/>
                        <a:sym typeface="Calibri"/>
                      </a:endParaRPr>
                    </a:p>
                    <a:p>
                      <a:pPr indent="-285750" lvl="0" marL="285750" marR="0" rtl="0" algn="just">
                        <a:spcBef>
                          <a:spcPts val="0"/>
                        </a:spcBef>
                        <a:spcAft>
                          <a:spcPts val="0"/>
                        </a:spcAft>
                        <a:buClr>
                          <a:schemeClr val="dk1"/>
                        </a:buClr>
                        <a:buSzPts val="1800"/>
                        <a:buFont typeface="Noto Sans Symbols"/>
                        <a:buChar char="▪"/>
                      </a:pPr>
                      <a:r>
                        <a:rPr b="0" i="0" lang="en-US" sz="1800" u="none" cap="none" strike="noStrike">
                          <a:solidFill>
                            <a:schemeClr val="dk1"/>
                          </a:solidFill>
                          <a:latin typeface="Calibri"/>
                          <a:ea typeface="Calibri"/>
                          <a:cs typeface="Calibri"/>
                          <a:sym typeface="Calibri"/>
                        </a:rPr>
                        <a:t>An example of a positive team norm is arriving to meetings prepared and on time, and participating fully. Team members comply with team norms</a:t>
                      </a:r>
                      <a:endParaRPr/>
                    </a:p>
                    <a:p>
                      <a:pPr indent="-171450" lvl="0" marL="285750" marR="0" rtl="0" algn="just">
                        <a:spcBef>
                          <a:spcPts val="0"/>
                        </a:spcBef>
                        <a:spcAft>
                          <a:spcPts val="0"/>
                        </a:spcAft>
                        <a:buClr>
                          <a:schemeClr val="dk1"/>
                        </a:buClr>
                        <a:buSzPts val="1800"/>
                        <a:buFont typeface="Noto Sans Symbols"/>
                        <a:buNone/>
                      </a:pPr>
                      <a:r>
                        <a:t/>
                      </a:r>
                      <a:endParaRPr b="0" i="0" sz="1800" u="none" cap="none" strike="noStrike">
                        <a:solidFill>
                          <a:schemeClr val="dk1"/>
                        </a:solidFill>
                        <a:latin typeface="Calibri"/>
                        <a:ea typeface="Calibri"/>
                        <a:cs typeface="Calibri"/>
                        <a:sym typeface="Calibri"/>
                      </a:endParaRPr>
                    </a:p>
                    <a:p>
                      <a:pPr indent="-342900" lvl="0" marL="342900" marR="0" rtl="0" algn="just">
                        <a:spcBef>
                          <a:spcPts val="0"/>
                        </a:spcBef>
                        <a:spcAft>
                          <a:spcPts val="0"/>
                        </a:spcAft>
                        <a:buClr>
                          <a:schemeClr val="dk1"/>
                        </a:buClr>
                        <a:buSzPts val="1800"/>
                        <a:buFont typeface="Calibri"/>
                        <a:buAutoNum type="arabicPeriod"/>
                      </a:pPr>
                      <a:r>
                        <a:rPr b="0" i="0" lang="en-US" sz="1800" u="none" cap="none" strike="noStrike">
                          <a:solidFill>
                            <a:schemeClr val="dk1"/>
                          </a:solidFill>
                          <a:latin typeface="Calibri"/>
                          <a:ea typeface="Calibri"/>
                          <a:cs typeface="Calibri"/>
                          <a:sym typeface="Calibri"/>
                        </a:rPr>
                        <a:t>to avoid punishments and receive rewards;</a:t>
                      </a:r>
                      <a:endParaRPr/>
                    </a:p>
                    <a:p>
                      <a:pPr indent="-228600" lvl="0" marL="342900" marR="0" rtl="0" algn="just">
                        <a:spcBef>
                          <a:spcPts val="0"/>
                        </a:spcBef>
                        <a:spcAft>
                          <a:spcPts val="0"/>
                        </a:spcAft>
                        <a:buClr>
                          <a:schemeClr val="dk1"/>
                        </a:buClr>
                        <a:buSzPts val="1800"/>
                        <a:buFont typeface="Calibri"/>
                        <a:buNone/>
                      </a:pPr>
                      <a:r>
                        <a:t/>
                      </a:r>
                      <a:endParaRPr b="0" i="0" sz="1800" u="none" cap="none" strike="noStrike">
                        <a:solidFill>
                          <a:schemeClr val="dk1"/>
                        </a:solidFill>
                        <a:latin typeface="Calibri"/>
                        <a:ea typeface="Calibri"/>
                        <a:cs typeface="Calibri"/>
                        <a:sym typeface="Calibri"/>
                      </a:endParaRPr>
                    </a:p>
                    <a:p>
                      <a:pPr indent="-342900" lvl="0" marL="342900" marR="0" rtl="0" algn="just">
                        <a:spcBef>
                          <a:spcPts val="0"/>
                        </a:spcBef>
                        <a:spcAft>
                          <a:spcPts val="0"/>
                        </a:spcAft>
                        <a:buClr>
                          <a:schemeClr val="dk1"/>
                        </a:buClr>
                        <a:buSzPts val="1800"/>
                        <a:buFont typeface="Calibri"/>
                        <a:buAutoNum type="arabicPeriod"/>
                      </a:pPr>
                      <a:r>
                        <a:rPr b="0" i="0" lang="en-US" sz="1800" u="none" cap="none" strike="noStrike">
                          <a:solidFill>
                            <a:schemeClr val="dk1"/>
                          </a:solidFill>
                          <a:latin typeface="Calibri"/>
                          <a:ea typeface="Calibri"/>
                          <a:cs typeface="Calibri"/>
                          <a:sym typeface="Calibri"/>
                        </a:rPr>
                        <a:t>to imitate team members whom they like and admire; and</a:t>
                      </a:r>
                      <a:endParaRPr/>
                    </a:p>
                    <a:p>
                      <a:pPr indent="-228600" lvl="0" marL="342900" marR="0" rtl="0" algn="just">
                        <a:spcBef>
                          <a:spcPts val="0"/>
                        </a:spcBef>
                        <a:spcAft>
                          <a:spcPts val="0"/>
                        </a:spcAft>
                        <a:buClr>
                          <a:schemeClr val="dk1"/>
                        </a:buClr>
                        <a:buSzPts val="1800"/>
                        <a:buFont typeface="Calibri"/>
                        <a:buNone/>
                      </a:pPr>
                      <a:r>
                        <a:t/>
                      </a:r>
                      <a:endParaRPr b="0" i="0" sz="1800" u="none" cap="none" strike="noStrike">
                        <a:solidFill>
                          <a:schemeClr val="dk1"/>
                        </a:solidFill>
                        <a:latin typeface="Calibri"/>
                        <a:ea typeface="Calibri"/>
                        <a:cs typeface="Calibri"/>
                        <a:sym typeface="Calibri"/>
                      </a:endParaRPr>
                    </a:p>
                    <a:p>
                      <a:pPr indent="-342900" lvl="0" marL="342900" marR="0" rtl="0" algn="just">
                        <a:spcBef>
                          <a:spcPts val="0"/>
                        </a:spcBef>
                        <a:spcAft>
                          <a:spcPts val="0"/>
                        </a:spcAft>
                        <a:buClr>
                          <a:schemeClr val="dk1"/>
                        </a:buClr>
                        <a:buSzPts val="1800"/>
                        <a:buFont typeface="Calibri"/>
                        <a:buAutoNum type="arabicPeriod"/>
                      </a:pPr>
                      <a:r>
                        <a:rPr b="0" i="0" lang="en-US" sz="1800" u="none" cap="none" strike="noStrike">
                          <a:solidFill>
                            <a:schemeClr val="dk1"/>
                          </a:solidFill>
                          <a:latin typeface="Calibri"/>
                          <a:ea typeface="Calibri"/>
                          <a:cs typeface="Calibri"/>
                          <a:sym typeface="Calibri"/>
                        </a:rPr>
                        <a:t>because they have internalized the norm and believe it is the appropriate way to behave.</a:t>
                      </a:r>
                      <a:endParaRPr/>
                    </a:p>
                  </a:txBody>
                  <a:tcPr marT="45725" marB="45725" marR="91450" marL="91450"/>
                </a:tc>
              </a:tr>
            </a:tbl>
          </a:graphicData>
        </a:graphic>
      </p:graphicFrame>
    </p:spTree>
  </p:cSld>
  <p:clrMapOvr>
    <a:masterClrMapping/>
  </p:clrMapOvr>
</p:sld>
</file>

<file path=ppt/slides/slide4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46" name="Shape 746"/>
        <p:cNvGrpSpPr/>
        <p:nvPr/>
      </p:nvGrpSpPr>
      <p:grpSpPr>
        <a:xfrm>
          <a:off x="0" y="0"/>
          <a:ext cx="0" cy="0"/>
          <a:chOff x="0" y="0"/>
          <a:chExt cx="0" cy="0"/>
        </a:xfrm>
      </p:grpSpPr>
      <p:pic>
        <p:nvPicPr>
          <p:cNvPr id="747" name="Google Shape;747;p44"/>
          <p:cNvPicPr preferRelativeResize="0"/>
          <p:nvPr/>
        </p:nvPicPr>
        <p:blipFill rotWithShape="1">
          <a:blip r:embed="rId3">
            <a:alphaModFix/>
          </a:blip>
          <a:srcRect b="0" l="0" r="0" t="0"/>
          <a:stretch/>
        </p:blipFill>
        <p:spPr>
          <a:xfrm>
            <a:off x="651740" y="5508979"/>
            <a:ext cx="1222425" cy="1096206"/>
          </a:xfrm>
          <a:prstGeom prst="rect">
            <a:avLst/>
          </a:prstGeom>
          <a:noFill/>
          <a:ln>
            <a:noFill/>
          </a:ln>
        </p:spPr>
      </p:pic>
      <p:pic>
        <p:nvPicPr>
          <p:cNvPr id="748" name="Google Shape;748;p44"/>
          <p:cNvPicPr preferRelativeResize="0"/>
          <p:nvPr/>
        </p:nvPicPr>
        <p:blipFill rotWithShape="1">
          <a:blip r:embed="rId4">
            <a:alphaModFix/>
          </a:blip>
          <a:srcRect b="0" l="0" r="0" t="0"/>
          <a:stretch/>
        </p:blipFill>
        <p:spPr>
          <a:xfrm>
            <a:off x="2289771" y="5954663"/>
            <a:ext cx="9902229" cy="204838"/>
          </a:xfrm>
          <a:prstGeom prst="rect">
            <a:avLst/>
          </a:prstGeom>
          <a:noFill/>
          <a:ln>
            <a:noFill/>
          </a:ln>
        </p:spPr>
      </p:pic>
      <p:pic>
        <p:nvPicPr>
          <p:cNvPr id="749" name="Google Shape;749;p44"/>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750" name="Google Shape;750;p44"/>
          <p:cNvPicPr preferRelativeResize="0"/>
          <p:nvPr/>
        </p:nvPicPr>
        <p:blipFill rotWithShape="1">
          <a:blip r:embed="rId5">
            <a:alphaModFix/>
          </a:blip>
          <a:srcRect b="0" l="0" r="0" t="0"/>
          <a:stretch/>
        </p:blipFill>
        <p:spPr>
          <a:xfrm>
            <a:off x="12072675" y="2204822"/>
            <a:ext cx="238650" cy="2709534"/>
          </a:xfrm>
          <a:prstGeom prst="rect">
            <a:avLst/>
          </a:prstGeom>
          <a:noFill/>
          <a:ln>
            <a:noFill/>
          </a:ln>
        </p:spPr>
      </p:pic>
      <p:pic>
        <p:nvPicPr>
          <p:cNvPr id="751" name="Google Shape;751;p44"/>
          <p:cNvPicPr preferRelativeResize="0"/>
          <p:nvPr/>
        </p:nvPicPr>
        <p:blipFill rotWithShape="1">
          <a:blip r:embed="rId6">
            <a:alphaModFix/>
          </a:blip>
          <a:srcRect b="0" l="0" r="0" t="0"/>
          <a:stretch/>
        </p:blipFill>
        <p:spPr>
          <a:xfrm>
            <a:off x="-17323" y="0"/>
            <a:ext cx="9533101" cy="1610200"/>
          </a:xfrm>
          <a:prstGeom prst="rect">
            <a:avLst/>
          </a:prstGeom>
          <a:noFill/>
          <a:ln>
            <a:noFill/>
          </a:ln>
        </p:spPr>
      </p:pic>
      <p:sp>
        <p:nvSpPr>
          <p:cNvPr id="752" name="Google Shape;752;p44"/>
          <p:cNvSpPr txBox="1"/>
          <p:nvPr/>
        </p:nvSpPr>
        <p:spPr>
          <a:xfrm>
            <a:off x="1874165" y="1411062"/>
            <a:ext cx="10198510" cy="40011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2000">
                <a:solidFill>
                  <a:srgbClr val="C1510A"/>
                </a:solidFill>
                <a:latin typeface="Helvetica Neue"/>
                <a:ea typeface="Helvetica Neue"/>
                <a:cs typeface="Helvetica Neue"/>
                <a:sym typeface="Helvetica Neue"/>
              </a:rPr>
              <a:t>The Implementation Process</a:t>
            </a:r>
            <a:endParaRPr/>
          </a:p>
        </p:txBody>
      </p:sp>
      <p:grpSp>
        <p:nvGrpSpPr>
          <p:cNvPr id="753" name="Google Shape;753;p44"/>
          <p:cNvGrpSpPr/>
          <p:nvPr/>
        </p:nvGrpSpPr>
        <p:grpSpPr>
          <a:xfrm>
            <a:off x="130614" y="576828"/>
            <a:ext cx="5272804" cy="536288"/>
            <a:chOff x="130614" y="576828"/>
            <a:chExt cx="5272804" cy="536288"/>
          </a:xfrm>
        </p:grpSpPr>
        <p:sp>
          <p:nvSpPr>
            <p:cNvPr id="754" name="Google Shape;754;p44"/>
            <p:cNvSpPr txBox="1"/>
            <p:nvPr/>
          </p:nvSpPr>
          <p:spPr>
            <a:xfrm>
              <a:off x="2449853" y="576828"/>
              <a:ext cx="2953565" cy="52322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800">
                  <a:solidFill>
                    <a:schemeClr val="lt1"/>
                  </a:solidFill>
                  <a:latin typeface="Times New Roman"/>
                  <a:ea typeface="Times New Roman"/>
                  <a:cs typeface="Times New Roman"/>
                  <a:sym typeface="Times New Roman"/>
                </a:rPr>
                <a:t> Groups and Teams</a:t>
              </a:r>
              <a:endParaRPr/>
            </a:p>
          </p:txBody>
        </p:sp>
        <p:sp>
          <p:nvSpPr>
            <p:cNvPr id="755" name="Google Shape;755;p44"/>
            <p:cNvSpPr/>
            <p:nvPr/>
          </p:nvSpPr>
          <p:spPr>
            <a:xfrm>
              <a:off x="130614" y="589896"/>
              <a:ext cx="2085827" cy="52322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800">
                  <a:solidFill>
                    <a:schemeClr val="lt1"/>
                  </a:solidFill>
                  <a:latin typeface="Times New Roman"/>
                  <a:ea typeface="Times New Roman"/>
                  <a:cs typeface="Times New Roman"/>
                  <a:sym typeface="Times New Roman"/>
                </a:rPr>
                <a:t>CHAPTER</a:t>
              </a:r>
              <a:r>
                <a:rPr lang="en-US" sz="2800">
                  <a:solidFill>
                    <a:schemeClr val="lt1"/>
                  </a:solidFill>
                  <a:latin typeface="Calibri"/>
                  <a:ea typeface="Calibri"/>
                  <a:cs typeface="Calibri"/>
                  <a:sym typeface="Calibri"/>
                </a:rPr>
                <a:t> 7</a:t>
              </a:r>
              <a:endParaRPr/>
            </a:p>
          </p:txBody>
        </p:sp>
      </p:grpSp>
      <p:graphicFrame>
        <p:nvGraphicFramePr>
          <p:cNvPr id="756" name="Google Shape;756;p44"/>
          <p:cNvGraphicFramePr/>
          <p:nvPr/>
        </p:nvGraphicFramePr>
        <p:xfrm>
          <a:off x="1648088" y="1889867"/>
          <a:ext cx="3000000" cy="3000000"/>
        </p:xfrm>
        <a:graphic>
          <a:graphicData uri="http://schemas.openxmlformats.org/drawingml/2006/table">
            <a:tbl>
              <a:tblPr bandRow="1" firstRow="1">
                <a:noFill/>
                <a:tableStyleId>{F4C991AD-7138-4150-99D2-A69FC394543A}</a:tableStyleId>
              </a:tblPr>
              <a:tblGrid>
                <a:gridCol w="1444475"/>
                <a:gridCol w="8980100"/>
              </a:tblGrid>
              <a:tr h="2313500">
                <a:tc>
                  <a:txBody>
                    <a:bodyPr/>
                    <a:lstStyle/>
                    <a:p>
                      <a:pPr indent="0" lvl="0" marL="0" marR="0" rtl="0" algn="just">
                        <a:lnSpc>
                          <a:spcPct val="100000"/>
                        </a:lnSpc>
                        <a:spcBef>
                          <a:spcPts val="0"/>
                        </a:spcBef>
                        <a:spcAft>
                          <a:spcPts val="0"/>
                        </a:spcAft>
                        <a:buClr>
                          <a:schemeClr val="dk1"/>
                        </a:buClr>
                        <a:buSzPts val="1800"/>
                        <a:buFont typeface="Calibri"/>
                        <a:buNone/>
                      </a:pPr>
                      <a:r>
                        <a:rPr b="1" lang="en-US" sz="1800" u="none" cap="none" strike="noStrike">
                          <a:solidFill>
                            <a:schemeClr val="dk1"/>
                          </a:solidFill>
                        </a:rPr>
                        <a:t>The Implementation Process</a:t>
                      </a:r>
                      <a:endParaRPr/>
                    </a:p>
                    <a:p>
                      <a:pPr indent="0" lvl="0" marL="0" marR="0" rtl="0" algn="just">
                        <a:lnSpc>
                          <a:spcPct val="100000"/>
                        </a:lnSpc>
                        <a:spcBef>
                          <a:spcPts val="0"/>
                        </a:spcBef>
                        <a:spcAft>
                          <a:spcPts val="0"/>
                        </a:spcAft>
                        <a:buClr>
                          <a:schemeClr val="dk1"/>
                        </a:buClr>
                        <a:buSzPts val="1800"/>
                        <a:buFont typeface="Calibri"/>
                        <a:buNone/>
                      </a:pPr>
                      <a:r>
                        <a:t/>
                      </a:r>
                      <a:endParaRPr b="1" sz="1800" u="none" cap="none" strike="noStrike">
                        <a:solidFill>
                          <a:schemeClr val="dk1"/>
                        </a:solidFill>
                      </a:endParaRPr>
                    </a:p>
                  </a:txBody>
                  <a:tcPr marT="45725" marB="45725" marR="91450" marL="91450"/>
                </a:tc>
                <a:tc>
                  <a:txBody>
                    <a:bodyPr/>
                    <a:lstStyle/>
                    <a:p>
                      <a:pPr indent="-285750" lvl="0" marL="285750" marR="0" rtl="0" algn="just">
                        <a:spcBef>
                          <a:spcPts val="0"/>
                        </a:spcBef>
                        <a:spcAft>
                          <a:spcPts val="0"/>
                        </a:spcAft>
                        <a:buClr>
                          <a:schemeClr val="dk1"/>
                        </a:buClr>
                        <a:buSzPts val="1800"/>
                        <a:buFont typeface="Noto Sans Symbols"/>
                        <a:buChar char="▪"/>
                      </a:pPr>
                      <a:r>
                        <a:rPr b="0" i="0" lang="en-US" sz="1800" u="none" cap="none" strike="noStrike">
                          <a:solidFill>
                            <a:schemeClr val="dk1"/>
                          </a:solidFill>
                          <a:latin typeface="Calibri"/>
                          <a:ea typeface="Calibri"/>
                          <a:cs typeface="Calibri"/>
                          <a:sym typeface="Calibri"/>
                        </a:rPr>
                        <a:t>Implementing teams across an organization is not easy; it takes a lot of hard work, time, training, and patience.</a:t>
                      </a:r>
                      <a:endParaRPr/>
                    </a:p>
                    <a:p>
                      <a:pPr indent="-171450" lvl="0" marL="285750" marR="0" rtl="0" algn="just">
                        <a:spcBef>
                          <a:spcPts val="0"/>
                        </a:spcBef>
                        <a:spcAft>
                          <a:spcPts val="0"/>
                        </a:spcAft>
                        <a:buClr>
                          <a:schemeClr val="dk1"/>
                        </a:buClr>
                        <a:buSzPts val="1800"/>
                        <a:buFont typeface="Noto Sans Symbols"/>
                        <a:buNone/>
                      </a:pPr>
                      <a:r>
                        <a:t/>
                      </a:r>
                      <a:endParaRPr b="0" i="0" sz="1800" u="none" cap="none" strike="noStrike">
                        <a:solidFill>
                          <a:schemeClr val="dk1"/>
                        </a:solidFill>
                        <a:latin typeface="Calibri"/>
                        <a:ea typeface="Calibri"/>
                        <a:cs typeface="Calibri"/>
                        <a:sym typeface="Calibri"/>
                      </a:endParaRPr>
                    </a:p>
                    <a:p>
                      <a:pPr indent="-285750" lvl="0" marL="285750" marR="0" rtl="0" algn="just">
                        <a:spcBef>
                          <a:spcPts val="0"/>
                        </a:spcBef>
                        <a:spcAft>
                          <a:spcPts val="0"/>
                        </a:spcAft>
                        <a:buClr>
                          <a:schemeClr val="dk1"/>
                        </a:buClr>
                        <a:buSzPts val="1800"/>
                        <a:buFont typeface="Noto Sans Symbols"/>
                        <a:buChar char="▪"/>
                      </a:pPr>
                      <a:r>
                        <a:rPr b="0" i="0" lang="en-US" sz="1800" u="none" cap="none" strike="noStrike">
                          <a:solidFill>
                            <a:schemeClr val="dk1"/>
                          </a:solidFill>
                          <a:latin typeface="Calibri"/>
                          <a:ea typeface="Calibri"/>
                          <a:cs typeface="Calibri"/>
                          <a:sym typeface="Calibri"/>
                        </a:rPr>
                        <a:t> Indeed, changing from a traditional organizational structure to a team-based structure is a major organizational change and calls for a complete cultural change for the organization.</a:t>
                      </a:r>
                      <a:endParaRPr/>
                    </a:p>
                    <a:p>
                      <a:pPr indent="-171450" lvl="0" marL="285750" marR="0" rtl="0" algn="just">
                        <a:spcBef>
                          <a:spcPts val="0"/>
                        </a:spcBef>
                        <a:spcAft>
                          <a:spcPts val="0"/>
                        </a:spcAft>
                        <a:buClr>
                          <a:schemeClr val="dk1"/>
                        </a:buClr>
                        <a:buSzPts val="1800"/>
                        <a:buFont typeface="Noto Sans Symbols"/>
                        <a:buNone/>
                      </a:pPr>
                      <a:r>
                        <a:t/>
                      </a:r>
                      <a:endParaRPr b="0" i="0" sz="1800" u="none" cap="none" strike="noStrike">
                        <a:solidFill>
                          <a:schemeClr val="dk1"/>
                        </a:solidFill>
                        <a:latin typeface="Calibri"/>
                        <a:ea typeface="Calibri"/>
                        <a:cs typeface="Calibri"/>
                        <a:sym typeface="Calibri"/>
                      </a:endParaRPr>
                    </a:p>
                    <a:p>
                      <a:pPr indent="-285750" lvl="0" marL="285750" marR="0" rtl="0" algn="just">
                        <a:spcBef>
                          <a:spcPts val="0"/>
                        </a:spcBef>
                        <a:spcAft>
                          <a:spcPts val="0"/>
                        </a:spcAft>
                        <a:buClr>
                          <a:schemeClr val="dk1"/>
                        </a:buClr>
                        <a:buSzPts val="1800"/>
                        <a:buFont typeface="Noto Sans Symbols"/>
                        <a:buChar char="▪"/>
                      </a:pPr>
                      <a:r>
                        <a:rPr b="0" i="0" lang="en-US" sz="1800" u="none" cap="none" strike="noStrike">
                          <a:solidFill>
                            <a:schemeClr val="dk1"/>
                          </a:solidFill>
                          <a:latin typeface="Calibri"/>
                          <a:ea typeface="Calibri"/>
                          <a:cs typeface="Calibri"/>
                          <a:sym typeface="Calibri"/>
                        </a:rPr>
                        <a:t>Typically, the organization is hierarchically designed to provide clear direction and control. However, many organizations need to be able to react quickly to a dynamic environment. Team procedures artificially imposed on existing processes are a recipe for disaster. </a:t>
                      </a:r>
                      <a:endParaRPr/>
                    </a:p>
                    <a:p>
                      <a:pPr indent="-171450" lvl="0" marL="285750" marR="0" rtl="0" algn="just">
                        <a:spcBef>
                          <a:spcPts val="0"/>
                        </a:spcBef>
                        <a:spcAft>
                          <a:spcPts val="0"/>
                        </a:spcAft>
                        <a:buClr>
                          <a:schemeClr val="dk1"/>
                        </a:buClr>
                        <a:buSzPts val="1800"/>
                        <a:buFont typeface="Noto Sans Symbols"/>
                        <a:buNone/>
                      </a:pPr>
                      <a:r>
                        <a:t/>
                      </a:r>
                      <a:endParaRPr b="0" i="0" sz="1800" u="none" cap="none" strike="noStrike">
                        <a:solidFill>
                          <a:schemeClr val="dk1"/>
                        </a:solidFill>
                        <a:latin typeface="Calibri"/>
                        <a:ea typeface="Calibri"/>
                        <a:cs typeface="Calibri"/>
                        <a:sym typeface="Calibri"/>
                      </a:endParaRPr>
                    </a:p>
                    <a:p>
                      <a:pPr indent="-285750" lvl="0" marL="285750" marR="0" rtl="0" algn="just">
                        <a:spcBef>
                          <a:spcPts val="0"/>
                        </a:spcBef>
                        <a:spcAft>
                          <a:spcPts val="0"/>
                        </a:spcAft>
                        <a:buClr>
                          <a:schemeClr val="dk1"/>
                        </a:buClr>
                        <a:buSzPts val="1800"/>
                        <a:buFont typeface="Noto Sans Symbols"/>
                        <a:buChar char="▪"/>
                      </a:pPr>
                      <a:r>
                        <a:rPr b="0" i="0" lang="en-US" sz="1800" u="none" cap="none" strike="noStrike">
                          <a:solidFill>
                            <a:schemeClr val="dk1"/>
                          </a:solidFill>
                          <a:latin typeface="Calibri"/>
                          <a:ea typeface="Calibri"/>
                          <a:cs typeface="Calibri"/>
                          <a:sym typeface="Calibri"/>
                        </a:rPr>
                        <a:t>In this section, we present several essential elements peculiar to an organizational change to a team-based situation. .</a:t>
                      </a:r>
                      <a:endParaRPr/>
                    </a:p>
                  </a:txBody>
                  <a:tcPr marT="45725" marB="45725" marR="91450" marL="91450"/>
                </a:tc>
              </a:tr>
            </a:tbl>
          </a:graphicData>
        </a:graphic>
      </p:graphicFrame>
    </p:spTree>
  </p:cSld>
  <p:clrMapOvr>
    <a:masterClrMapping/>
  </p:clrMapOvr>
</p:sld>
</file>

<file path=ppt/slides/slide4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61" name="Shape 761"/>
        <p:cNvGrpSpPr/>
        <p:nvPr/>
      </p:nvGrpSpPr>
      <p:grpSpPr>
        <a:xfrm>
          <a:off x="0" y="0"/>
          <a:ext cx="0" cy="0"/>
          <a:chOff x="0" y="0"/>
          <a:chExt cx="0" cy="0"/>
        </a:xfrm>
      </p:grpSpPr>
      <p:pic>
        <p:nvPicPr>
          <p:cNvPr id="762" name="Google Shape;762;p45"/>
          <p:cNvPicPr preferRelativeResize="0"/>
          <p:nvPr/>
        </p:nvPicPr>
        <p:blipFill rotWithShape="1">
          <a:blip r:embed="rId3">
            <a:alphaModFix/>
          </a:blip>
          <a:srcRect b="0" l="0" r="0" t="0"/>
          <a:stretch/>
        </p:blipFill>
        <p:spPr>
          <a:xfrm>
            <a:off x="651740" y="5508979"/>
            <a:ext cx="1222425" cy="1096206"/>
          </a:xfrm>
          <a:prstGeom prst="rect">
            <a:avLst/>
          </a:prstGeom>
          <a:noFill/>
          <a:ln>
            <a:noFill/>
          </a:ln>
        </p:spPr>
      </p:pic>
      <p:pic>
        <p:nvPicPr>
          <p:cNvPr id="763" name="Google Shape;763;p45"/>
          <p:cNvPicPr preferRelativeResize="0"/>
          <p:nvPr/>
        </p:nvPicPr>
        <p:blipFill rotWithShape="1">
          <a:blip r:embed="rId4">
            <a:alphaModFix/>
          </a:blip>
          <a:srcRect b="0" l="0" r="0" t="0"/>
          <a:stretch/>
        </p:blipFill>
        <p:spPr>
          <a:xfrm>
            <a:off x="2289771" y="5954663"/>
            <a:ext cx="9902229" cy="204838"/>
          </a:xfrm>
          <a:prstGeom prst="rect">
            <a:avLst/>
          </a:prstGeom>
          <a:noFill/>
          <a:ln>
            <a:noFill/>
          </a:ln>
        </p:spPr>
      </p:pic>
      <p:pic>
        <p:nvPicPr>
          <p:cNvPr id="764" name="Google Shape;764;p45"/>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765" name="Google Shape;765;p45"/>
          <p:cNvPicPr preferRelativeResize="0"/>
          <p:nvPr/>
        </p:nvPicPr>
        <p:blipFill rotWithShape="1">
          <a:blip r:embed="rId5">
            <a:alphaModFix/>
          </a:blip>
          <a:srcRect b="0" l="0" r="0" t="0"/>
          <a:stretch/>
        </p:blipFill>
        <p:spPr>
          <a:xfrm>
            <a:off x="12072675" y="2204822"/>
            <a:ext cx="238650" cy="2709534"/>
          </a:xfrm>
          <a:prstGeom prst="rect">
            <a:avLst/>
          </a:prstGeom>
          <a:noFill/>
          <a:ln>
            <a:noFill/>
          </a:ln>
        </p:spPr>
      </p:pic>
      <p:pic>
        <p:nvPicPr>
          <p:cNvPr id="766" name="Google Shape;766;p45"/>
          <p:cNvPicPr preferRelativeResize="0"/>
          <p:nvPr/>
        </p:nvPicPr>
        <p:blipFill rotWithShape="1">
          <a:blip r:embed="rId6">
            <a:alphaModFix/>
          </a:blip>
          <a:srcRect b="0" l="0" r="0" t="0"/>
          <a:stretch/>
        </p:blipFill>
        <p:spPr>
          <a:xfrm>
            <a:off x="-17323" y="0"/>
            <a:ext cx="9533101" cy="1610200"/>
          </a:xfrm>
          <a:prstGeom prst="rect">
            <a:avLst/>
          </a:prstGeom>
          <a:noFill/>
          <a:ln>
            <a:noFill/>
          </a:ln>
        </p:spPr>
      </p:pic>
      <p:sp>
        <p:nvSpPr>
          <p:cNvPr id="767" name="Google Shape;767;p45"/>
          <p:cNvSpPr txBox="1"/>
          <p:nvPr/>
        </p:nvSpPr>
        <p:spPr>
          <a:xfrm>
            <a:off x="1874165" y="1411062"/>
            <a:ext cx="10198510" cy="40011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2000">
                <a:solidFill>
                  <a:srgbClr val="C1510A"/>
                </a:solidFill>
                <a:latin typeface="Helvetica Neue"/>
                <a:ea typeface="Helvetica Neue"/>
                <a:cs typeface="Helvetica Neue"/>
                <a:sym typeface="Helvetica Neue"/>
              </a:rPr>
              <a:t>The Implementation Process</a:t>
            </a:r>
            <a:endParaRPr/>
          </a:p>
        </p:txBody>
      </p:sp>
      <p:grpSp>
        <p:nvGrpSpPr>
          <p:cNvPr id="768" name="Google Shape;768;p45"/>
          <p:cNvGrpSpPr/>
          <p:nvPr/>
        </p:nvGrpSpPr>
        <p:grpSpPr>
          <a:xfrm>
            <a:off x="130614" y="576828"/>
            <a:ext cx="5272804" cy="536288"/>
            <a:chOff x="130614" y="576828"/>
            <a:chExt cx="5272804" cy="536288"/>
          </a:xfrm>
        </p:grpSpPr>
        <p:sp>
          <p:nvSpPr>
            <p:cNvPr id="769" name="Google Shape;769;p45"/>
            <p:cNvSpPr txBox="1"/>
            <p:nvPr/>
          </p:nvSpPr>
          <p:spPr>
            <a:xfrm>
              <a:off x="2449853" y="576828"/>
              <a:ext cx="2953565" cy="52322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800">
                  <a:solidFill>
                    <a:schemeClr val="lt1"/>
                  </a:solidFill>
                  <a:latin typeface="Times New Roman"/>
                  <a:ea typeface="Times New Roman"/>
                  <a:cs typeface="Times New Roman"/>
                  <a:sym typeface="Times New Roman"/>
                </a:rPr>
                <a:t> Groups and Teams</a:t>
              </a:r>
              <a:endParaRPr/>
            </a:p>
          </p:txBody>
        </p:sp>
        <p:sp>
          <p:nvSpPr>
            <p:cNvPr id="770" name="Google Shape;770;p45"/>
            <p:cNvSpPr/>
            <p:nvPr/>
          </p:nvSpPr>
          <p:spPr>
            <a:xfrm>
              <a:off x="130614" y="589896"/>
              <a:ext cx="2085827" cy="52322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800">
                  <a:solidFill>
                    <a:schemeClr val="lt1"/>
                  </a:solidFill>
                  <a:latin typeface="Times New Roman"/>
                  <a:ea typeface="Times New Roman"/>
                  <a:cs typeface="Times New Roman"/>
                  <a:sym typeface="Times New Roman"/>
                </a:rPr>
                <a:t>CHAPTER</a:t>
              </a:r>
              <a:r>
                <a:rPr lang="en-US" sz="2800">
                  <a:solidFill>
                    <a:schemeClr val="lt1"/>
                  </a:solidFill>
                  <a:latin typeface="Calibri"/>
                  <a:ea typeface="Calibri"/>
                  <a:cs typeface="Calibri"/>
                  <a:sym typeface="Calibri"/>
                </a:rPr>
                <a:t> 7</a:t>
              </a:r>
              <a:endParaRPr/>
            </a:p>
          </p:txBody>
        </p:sp>
      </p:grpSp>
      <p:pic>
        <p:nvPicPr>
          <p:cNvPr id="771" name="Google Shape;771;p45"/>
          <p:cNvPicPr preferRelativeResize="0"/>
          <p:nvPr/>
        </p:nvPicPr>
        <p:blipFill rotWithShape="1">
          <a:blip r:embed="rId7">
            <a:alphaModFix/>
          </a:blip>
          <a:srcRect b="0" l="0" r="0" t="0"/>
          <a:stretch/>
        </p:blipFill>
        <p:spPr>
          <a:xfrm>
            <a:off x="5844209" y="1610200"/>
            <a:ext cx="6056243" cy="4143492"/>
          </a:xfrm>
          <a:prstGeom prst="rect">
            <a:avLst/>
          </a:prstGeom>
          <a:noFill/>
          <a:ln>
            <a:noFill/>
          </a:ln>
        </p:spPr>
      </p:pic>
      <p:sp>
        <p:nvSpPr>
          <p:cNvPr id="772" name="Google Shape;772;p45"/>
          <p:cNvSpPr txBox="1"/>
          <p:nvPr/>
        </p:nvSpPr>
        <p:spPr>
          <a:xfrm>
            <a:off x="2008690" y="2524178"/>
            <a:ext cx="4445118" cy="2862322"/>
          </a:xfrm>
          <a:prstGeom prst="rect">
            <a:avLst/>
          </a:prstGeom>
          <a:noFill/>
          <a:ln>
            <a:noFill/>
          </a:ln>
        </p:spPr>
        <p:txBody>
          <a:bodyPr anchorCtr="0" anchor="t" bIns="45700" lIns="91425" spcFirstLastPara="1" rIns="91425" wrap="square" tIns="45700">
            <a:spAutoFit/>
          </a:bodyPr>
          <a:lstStyle/>
          <a:p>
            <a:pPr indent="0" lvl="0" marL="0" marR="0" rtl="0" algn="just">
              <a:spcBef>
                <a:spcPts val="0"/>
              </a:spcBef>
              <a:spcAft>
                <a:spcPts val="0"/>
              </a:spcAft>
              <a:buNone/>
            </a:pPr>
            <a:r>
              <a:rPr b="1" i="1" lang="en-US" sz="1800">
                <a:solidFill>
                  <a:schemeClr val="dk1"/>
                </a:solidFill>
                <a:latin typeface="Calibri"/>
                <a:ea typeface="Calibri"/>
                <a:cs typeface="Calibri"/>
                <a:sym typeface="Calibri"/>
              </a:rPr>
              <a:t>Figure 7.4. Phases of Team Implementations</a:t>
            </a:r>
            <a:endParaRPr/>
          </a:p>
          <a:p>
            <a:pPr indent="0" lvl="0" marL="0" marR="0" rtl="0" algn="just">
              <a:spcBef>
                <a:spcPts val="0"/>
              </a:spcBef>
              <a:spcAft>
                <a:spcPts val="0"/>
              </a:spcAft>
              <a:buNone/>
            </a:pPr>
            <a:r>
              <a:t/>
            </a:r>
            <a:endParaRPr i="1" sz="1800">
              <a:solidFill>
                <a:schemeClr val="dk1"/>
              </a:solidFill>
              <a:latin typeface="Calibri"/>
              <a:ea typeface="Calibri"/>
              <a:cs typeface="Calibri"/>
              <a:sym typeface="Calibri"/>
            </a:endParaRPr>
          </a:p>
          <a:p>
            <a:pPr indent="0" lvl="0" marL="0" marR="0" rtl="0" algn="just">
              <a:spcBef>
                <a:spcPts val="0"/>
              </a:spcBef>
              <a:spcAft>
                <a:spcPts val="0"/>
              </a:spcAft>
              <a:buNone/>
            </a:pPr>
            <a:r>
              <a:rPr i="1" lang="en-US" sz="1800">
                <a:solidFill>
                  <a:schemeClr val="dk1"/>
                </a:solidFill>
                <a:latin typeface="Calibri"/>
                <a:ea typeface="Calibri"/>
                <a:cs typeface="Calibri"/>
                <a:sym typeface="Calibri"/>
              </a:rPr>
              <a:t>Implementation of teams in organizations is a long and arduous process. After the decision is made to initiate teams, the steering committee develops the plans for the design team, which plans the entire process. The goal is for teams to become self-managing. The time it takes for each stage varies with the organization.</a:t>
            </a:r>
            <a:endParaRPr/>
          </a:p>
        </p:txBody>
      </p:sp>
    </p:spTree>
  </p:cSld>
  <p:clrMapOvr>
    <a:masterClrMapping/>
  </p:clrMapOvr>
</p:sld>
</file>

<file path=ppt/slides/slide4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77" name="Shape 777"/>
        <p:cNvGrpSpPr/>
        <p:nvPr/>
      </p:nvGrpSpPr>
      <p:grpSpPr>
        <a:xfrm>
          <a:off x="0" y="0"/>
          <a:ext cx="0" cy="0"/>
          <a:chOff x="0" y="0"/>
          <a:chExt cx="0" cy="0"/>
        </a:xfrm>
      </p:grpSpPr>
      <p:pic>
        <p:nvPicPr>
          <p:cNvPr id="778" name="Google Shape;778;p46"/>
          <p:cNvPicPr preferRelativeResize="0"/>
          <p:nvPr/>
        </p:nvPicPr>
        <p:blipFill rotWithShape="1">
          <a:blip r:embed="rId3">
            <a:alphaModFix/>
          </a:blip>
          <a:srcRect b="0" l="0" r="0" t="0"/>
          <a:stretch/>
        </p:blipFill>
        <p:spPr>
          <a:xfrm>
            <a:off x="651740" y="5508979"/>
            <a:ext cx="1222425" cy="1096206"/>
          </a:xfrm>
          <a:prstGeom prst="rect">
            <a:avLst/>
          </a:prstGeom>
          <a:noFill/>
          <a:ln>
            <a:noFill/>
          </a:ln>
        </p:spPr>
      </p:pic>
      <p:pic>
        <p:nvPicPr>
          <p:cNvPr id="779" name="Google Shape;779;p46"/>
          <p:cNvPicPr preferRelativeResize="0"/>
          <p:nvPr/>
        </p:nvPicPr>
        <p:blipFill rotWithShape="1">
          <a:blip r:embed="rId4">
            <a:alphaModFix/>
          </a:blip>
          <a:srcRect b="0" l="0" r="0" t="0"/>
          <a:stretch/>
        </p:blipFill>
        <p:spPr>
          <a:xfrm>
            <a:off x="2289771" y="5954663"/>
            <a:ext cx="9902229" cy="204838"/>
          </a:xfrm>
          <a:prstGeom prst="rect">
            <a:avLst/>
          </a:prstGeom>
          <a:noFill/>
          <a:ln>
            <a:noFill/>
          </a:ln>
        </p:spPr>
      </p:pic>
      <p:pic>
        <p:nvPicPr>
          <p:cNvPr id="780" name="Google Shape;780;p46"/>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781" name="Google Shape;781;p46"/>
          <p:cNvPicPr preferRelativeResize="0"/>
          <p:nvPr/>
        </p:nvPicPr>
        <p:blipFill rotWithShape="1">
          <a:blip r:embed="rId5">
            <a:alphaModFix/>
          </a:blip>
          <a:srcRect b="0" l="0" r="0" t="0"/>
          <a:stretch/>
        </p:blipFill>
        <p:spPr>
          <a:xfrm>
            <a:off x="12072675" y="2204822"/>
            <a:ext cx="238650" cy="2709534"/>
          </a:xfrm>
          <a:prstGeom prst="rect">
            <a:avLst/>
          </a:prstGeom>
          <a:noFill/>
          <a:ln>
            <a:noFill/>
          </a:ln>
        </p:spPr>
      </p:pic>
      <p:pic>
        <p:nvPicPr>
          <p:cNvPr id="782" name="Google Shape;782;p46"/>
          <p:cNvPicPr preferRelativeResize="0"/>
          <p:nvPr/>
        </p:nvPicPr>
        <p:blipFill rotWithShape="1">
          <a:blip r:embed="rId6">
            <a:alphaModFix/>
          </a:blip>
          <a:srcRect b="0" l="0" r="0" t="0"/>
          <a:stretch/>
        </p:blipFill>
        <p:spPr>
          <a:xfrm>
            <a:off x="-17323" y="0"/>
            <a:ext cx="9533101" cy="1610200"/>
          </a:xfrm>
          <a:prstGeom prst="rect">
            <a:avLst/>
          </a:prstGeom>
          <a:noFill/>
          <a:ln>
            <a:noFill/>
          </a:ln>
        </p:spPr>
      </p:pic>
      <p:sp>
        <p:nvSpPr>
          <p:cNvPr id="783" name="Google Shape;783;p46"/>
          <p:cNvSpPr txBox="1"/>
          <p:nvPr/>
        </p:nvSpPr>
        <p:spPr>
          <a:xfrm>
            <a:off x="1874165" y="1411062"/>
            <a:ext cx="10198510" cy="40011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2000">
                <a:solidFill>
                  <a:srgbClr val="C1510A"/>
                </a:solidFill>
                <a:latin typeface="Helvetica Neue"/>
                <a:ea typeface="Helvetica Neue"/>
                <a:cs typeface="Helvetica Neue"/>
                <a:sym typeface="Helvetica Neue"/>
              </a:rPr>
              <a:t>The Implementation Process</a:t>
            </a:r>
            <a:endParaRPr/>
          </a:p>
        </p:txBody>
      </p:sp>
      <p:grpSp>
        <p:nvGrpSpPr>
          <p:cNvPr id="784" name="Google Shape;784;p46"/>
          <p:cNvGrpSpPr/>
          <p:nvPr/>
        </p:nvGrpSpPr>
        <p:grpSpPr>
          <a:xfrm>
            <a:off x="130614" y="576828"/>
            <a:ext cx="5272804" cy="536288"/>
            <a:chOff x="130614" y="576828"/>
            <a:chExt cx="5272804" cy="536288"/>
          </a:xfrm>
        </p:grpSpPr>
        <p:sp>
          <p:nvSpPr>
            <p:cNvPr id="785" name="Google Shape;785;p46"/>
            <p:cNvSpPr txBox="1"/>
            <p:nvPr/>
          </p:nvSpPr>
          <p:spPr>
            <a:xfrm>
              <a:off x="2449853" y="576828"/>
              <a:ext cx="2953565" cy="52322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800">
                  <a:solidFill>
                    <a:schemeClr val="lt1"/>
                  </a:solidFill>
                  <a:latin typeface="Times New Roman"/>
                  <a:ea typeface="Times New Roman"/>
                  <a:cs typeface="Times New Roman"/>
                  <a:sym typeface="Times New Roman"/>
                </a:rPr>
                <a:t> Groups and Teams</a:t>
              </a:r>
              <a:endParaRPr/>
            </a:p>
          </p:txBody>
        </p:sp>
        <p:sp>
          <p:nvSpPr>
            <p:cNvPr id="786" name="Google Shape;786;p46"/>
            <p:cNvSpPr/>
            <p:nvPr/>
          </p:nvSpPr>
          <p:spPr>
            <a:xfrm>
              <a:off x="130614" y="589896"/>
              <a:ext cx="2085827" cy="52322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800">
                  <a:solidFill>
                    <a:schemeClr val="lt1"/>
                  </a:solidFill>
                  <a:latin typeface="Times New Roman"/>
                  <a:ea typeface="Times New Roman"/>
                  <a:cs typeface="Times New Roman"/>
                  <a:sym typeface="Times New Roman"/>
                </a:rPr>
                <a:t>CHAPTER</a:t>
              </a:r>
              <a:r>
                <a:rPr lang="en-US" sz="2800">
                  <a:solidFill>
                    <a:schemeClr val="lt1"/>
                  </a:solidFill>
                  <a:latin typeface="Calibri"/>
                  <a:ea typeface="Calibri"/>
                  <a:cs typeface="Calibri"/>
                  <a:sym typeface="Calibri"/>
                </a:rPr>
                <a:t> 7</a:t>
              </a:r>
              <a:endParaRPr/>
            </a:p>
          </p:txBody>
        </p:sp>
      </p:grpSp>
      <p:graphicFrame>
        <p:nvGraphicFramePr>
          <p:cNvPr id="787" name="Google Shape;787;p46"/>
          <p:cNvGraphicFramePr/>
          <p:nvPr/>
        </p:nvGraphicFramePr>
        <p:xfrm>
          <a:off x="1648088" y="1889867"/>
          <a:ext cx="3000000" cy="3000000"/>
        </p:xfrm>
        <a:graphic>
          <a:graphicData uri="http://schemas.openxmlformats.org/drawingml/2006/table">
            <a:tbl>
              <a:tblPr bandRow="1" firstRow="1">
                <a:noFill/>
                <a:tableStyleId>{F4C991AD-7138-4150-99D2-A69FC394543A}</a:tableStyleId>
              </a:tblPr>
              <a:tblGrid>
                <a:gridCol w="1444475"/>
                <a:gridCol w="8980100"/>
              </a:tblGrid>
              <a:tr h="2313500">
                <a:tc>
                  <a:txBody>
                    <a:bodyPr/>
                    <a:lstStyle/>
                    <a:p>
                      <a:pPr indent="0" lvl="0" marL="0" marR="0" rtl="0" algn="just">
                        <a:lnSpc>
                          <a:spcPct val="100000"/>
                        </a:lnSpc>
                        <a:spcBef>
                          <a:spcPts val="0"/>
                        </a:spcBef>
                        <a:spcAft>
                          <a:spcPts val="0"/>
                        </a:spcAft>
                        <a:buClr>
                          <a:schemeClr val="dk1"/>
                        </a:buClr>
                        <a:buSzPts val="1800"/>
                        <a:buFont typeface="Calibri"/>
                        <a:buNone/>
                      </a:pPr>
                      <a:r>
                        <a:rPr b="1" lang="en-US" sz="1800" u="none" cap="none" strike="noStrike">
                          <a:solidFill>
                            <a:schemeClr val="dk1"/>
                          </a:solidFill>
                        </a:rPr>
                        <a:t>The Implementation Process</a:t>
                      </a:r>
                      <a:endParaRPr/>
                    </a:p>
                    <a:p>
                      <a:pPr indent="0" lvl="0" marL="0" marR="0" rtl="0" algn="just">
                        <a:lnSpc>
                          <a:spcPct val="100000"/>
                        </a:lnSpc>
                        <a:spcBef>
                          <a:spcPts val="0"/>
                        </a:spcBef>
                        <a:spcAft>
                          <a:spcPts val="0"/>
                        </a:spcAft>
                        <a:buClr>
                          <a:schemeClr val="dk1"/>
                        </a:buClr>
                        <a:buSzPts val="1800"/>
                        <a:buFont typeface="Calibri"/>
                        <a:buNone/>
                      </a:pPr>
                      <a:r>
                        <a:t/>
                      </a:r>
                      <a:endParaRPr b="1" sz="1800" u="none" cap="none" strike="noStrike">
                        <a:solidFill>
                          <a:schemeClr val="dk1"/>
                        </a:solidFill>
                      </a:endParaRPr>
                    </a:p>
                  </a:txBody>
                  <a:tcPr marT="45725" marB="45725" marR="91450" marL="91450"/>
                </a:tc>
                <a:tc>
                  <a:txBody>
                    <a:bodyPr/>
                    <a:lstStyle/>
                    <a:p>
                      <a:pPr indent="0" lvl="0" marL="0" marR="0" rtl="0" algn="just">
                        <a:spcBef>
                          <a:spcPts val="0"/>
                        </a:spcBef>
                        <a:spcAft>
                          <a:spcPts val="0"/>
                        </a:spcAft>
                        <a:buClr>
                          <a:srgbClr val="833C0B"/>
                        </a:buClr>
                        <a:buSzPts val="1800"/>
                        <a:buFont typeface="Noto Sans Symbols"/>
                        <a:buNone/>
                      </a:pPr>
                      <a:r>
                        <a:rPr b="1" i="0" lang="en-US" sz="1800" u="sng" cap="none" strike="noStrike">
                          <a:solidFill>
                            <a:srgbClr val="833C0B"/>
                          </a:solidFill>
                          <a:latin typeface="Calibri"/>
                          <a:ea typeface="Calibri"/>
                          <a:cs typeface="Calibri"/>
                          <a:sym typeface="Calibri"/>
                        </a:rPr>
                        <a:t>Phase 1: Start-Up:</a:t>
                      </a:r>
                      <a:endParaRPr/>
                    </a:p>
                    <a:p>
                      <a:pPr indent="0" lvl="0" marL="0" marR="0" rtl="0" algn="just">
                        <a:spcBef>
                          <a:spcPts val="0"/>
                        </a:spcBef>
                        <a:spcAft>
                          <a:spcPts val="0"/>
                        </a:spcAft>
                        <a:buClr>
                          <a:schemeClr val="dk1"/>
                        </a:buClr>
                        <a:buSzPts val="1800"/>
                        <a:buFont typeface="Noto Sans Symbols"/>
                        <a:buNone/>
                      </a:pPr>
                      <a:r>
                        <a:t/>
                      </a:r>
                      <a:endParaRPr b="1" i="0" sz="1800" u="sng" cap="none" strike="noStrike">
                        <a:solidFill>
                          <a:srgbClr val="833C0B"/>
                        </a:solidFill>
                        <a:latin typeface="Calibri"/>
                        <a:ea typeface="Calibri"/>
                        <a:cs typeface="Calibri"/>
                        <a:sym typeface="Calibri"/>
                      </a:endParaRPr>
                    </a:p>
                    <a:p>
                      <a:pPr indent="-285750" lvl="0" marL="285750" marR="0" rtl="0" algn="just">
                        <a:spcBef>
                          <a:spcPts val="0"/>
                        </a:spcBef>
                        <a:spcAft>
                          <a:spcPts val="0"/>
                        </a:spcAft>
                        <a:buClr>
                          <a:schemeClr val="dk1"/>
                        </a:buClr>
                        <a:buSzPts val="1800"/>
                        <a:buFont typeface="Noto Sans Symbols"/>
                        <a:buChar char="▪"/>
                      </a:pPr>
                      <a:r>
                        <a:rPr b="0" i="0" lang="en-US" sz="1800" u="none" cap="none" strike="noStrike">
                          <a:solidFill>
                            <a:schemeClr val="dk1"/>
                          </a:solidFill>
                          <a:latin typeface="Calibri"/>
                          <a:ea typeface="Calibri"/>
                          <a:cs typeface="Calibri"/>
                          <a:sym typeface="Calibri"/>
                        </a:rPr>
                        <a:t>In phase 1, team members are selected and prepared to work in teams so that the teams have the best possible chance of success. </a:t>
                      </a:r>
                      <a:endParaRPr/>
                    </a:p>
                    <a:p>
                      <a:pPr indent="-285750" lvl="0" marL="285750" marR="0" rtl="0" algn="just">
                        <a:spcBef>
                          <a:spcPts val="0"/>
                        </a:spcBef>
                        <a:spcAft>
                          <a:spcPts val="0"/>
                        </a:spcAft>
                        <a:buClr>
                          <a:schemeClr val="dk1"/>
                        </a:buClr>
                        <a:buSzPts val="1800"/>
                        <a:buFont typeface="Noto Sans Symbols"/>
                        <a:buChar char="▪"/>
                      </a:pPr>
                      <a:r>
                        <a:rPr b="0" i="0" lang="en-US" sz="1800" u="none" cap="none" strike="noStrike">
                          <a:solidFill>
                            <a:schemeClr val="dk1"/>
                          </a:solidFill>
                          <a:latin typeface="Calibri"/>
                          <a:ea typeface="Calibri"/>
                          <a:cs typeface="Calibri"/>
                          <a:sym typeface="Calibri"/>
                        </a:rPr>
                        <a:t>Much of the initial training is informational or “awareness” training that sends the message that top management is firmly committed to teams and that teams are not experimental. </a:t>
                      </a:r>
                      <a:endParaRPr/>
                    </a:p>
                    <a:p>
                      <a:pPr indent="-171450" lvl="0" marL="285750" marR="0" rtl="0" algn="just">
                        <a:spcBef>
                          <a:spcPts val="0"/>
                        </a:spcBef>
                        <a:spcAft>
                          <a:spcPts val="0"/>
                        </a:spcAft>
                        <a:buClr>
                          <a:schemeClr val="dk1"/>
                        </a:buClr>
                        <a:buSzPts val="1800"/>
                        <a:buFont typeface="Noto Sans Symbols"/>
                        <a:buNone/>
                      </a:pPr>
                      <a:r>
                        <a:t/>
                      </a:r>
                      <a:endParaRPr b="0" i="0" sz="1800" u="none" cap="none" strike="noStrike">
                        <a:solidFill>
                          <a:schemeClr val="dk1"/>
                        </a:solidFill>
                        <a:latin typeface="Calibri"/>
                        <a:ea typeface="Calibri"/>
                        <a:cs typeface="Calibri"/>
                        <a:sym typeface="Calibri"/>
                      </a:endParaRPr>
                    </a:p>
                    <a:p>
                      <a:pPr indent="0" lvl="0" marL="0" marR="0" rtl="0" algn="just">
                        <a:spcBef>
                          <a:spcPts val="0"/>
                        </a:spcBef>
                        <a:spcAft>
                          <a:spcPts val="0"/>
                        </a:spcAft>
                        <a:buClr>
                          <a:srgbClr val="833C0B"/>
                        </a:buClr>
                        <a:buSzPts val="1800"/>
                        <a:buFont typeface="Noto Sans Symbols"/>
                        <a:buNone/>
                      </a:pPr>
                      <a:r>
                        <a:rPr b="1" i="0" lang="en-US" sz="1800" u="sng" cap="none" strike="noStrike">
                          <a:solidFill>
                            <a:srgbClr val="833C0B"/>
                          </a:solidFill>
                          <a:latin typeface="Calibri"/>
                          <a:ea typeface="Calibri"/>
                          <a:cs typeface="Calibri"/>
                          <a:sym typeface="Calibri"/>
                        </a:rPr>
                        <a:t>Phase 2: Reality and Unrest:</a:t>
                      </a:r>
                      <a:endParaRPr/>
                    </a:p>
                    <a:p>
                      <a:pPr indent="0" lvl="0" marL="0" marR="0" rtl="0" algn="just">
                        <a:spcBef>
                          <a:spcPts val="0"/>
                        </a:spcBef>
                        <a:spcAft>
                          <a:spcPts val="0"/>
                        </a:spcAft>
                        <a:buClr>
                          <a:schemeClr val="dk1"/>
                        </a:buClr>
                        <a:buSzPts val="1800"/>
                        <a:buFont typeface="Noto Sans Symbols"/>
                        <a:buNone/>
                      </a:pPr>
                      <a:r>
                        <a:t/>
                      </a:r>
                      <a:endParaRPr b="1" i="0" sz="1800" u="sng" cap="none" strike="noStrike">
                        <a:solidFill>
                          <a:srgbClr val="833C0B"/>
                        </a:solidFill>
                        <a:latin typeface="Calibri"/>
                        <a:ea typeface="Calibri"/>
                        <a:cs typeface="Calibri"/>
                        <a:sym typeface="Calibri"/>
                      </a:endParaRPr>
                    </a:p>
                    <a:p>
                      <a:pPr indent="-285750" lvl="0" marL="285750" marR="0" rtl="0" algn="just">
                        <a:spcBef>
                          <a:spcPts val="0"/>
                        </a:spcBef>
                        <a:spcAft>
                          <a:spcPts val="0"/>
                        </a:spcAft>
                        <a:buClr>
                          <a:schemeClr val="dk1"/>
                        </a:buClr>
                        <a:buSzPts val="1800"/>
                        <a:buFont typeface="Noto Sans Symbols"/>
                        <a:buChar char="▪"/>
                      </a:pPr>
                      <a:r>
                        <a:rPr b="0" i="0" lang="en-US" sz="1800" u="none" cap="none" strike="noStrike">
                          <a:solidFill>
                            <a:schemeClr val="dk1"/>
                          </a:solidFill>
                          <a:latin typeface="Calibri"/>
                          <a:ea typeface="Calibri"/>
                          <a:cs typeface="Calibri"/>
                          <a:sym typeface="Calibri"/>
                        </a:rPr>
                        <a:t>After perhaps six to nine months, team members and managers report frustration and confusion about the ambiguities of the new situation. </a:t>
                      </a:r>
                      <a:endParaRPr/>
                    </a:p>
                    <a:p>
                      <a:pPr indent="-285750" lvl="0" marL="285750" marR="0" rtl="0" algn="just">
                        <a:spcBef>
                          <a:spcPts val="0"/>
                        </a:spcBef>
                        <a:spcAft>
                          <a:spcPts val="0"/>
                        </a:spcAft>
                        <a:buClr>
                          <a:schemeClr val="dk1"/>
                        </a:buClr>
                        <a:buSzPts val="1800"/>
                        <a:buFont typeface="Noto Sans Symbols"/>
                        <a:buChar char="▪"/>
                      </a:pPr>
                      <a:r>
                        <a:rPr b="0" i="0" lang="en-US" sz="1800" u="none" cap="none" strike="noStrike">
                          <a:solidFill>
                            <a:schemeClr val="dk1"/>
                          </a:solidFill>
                          <a:latin typeface="Calibri"/>
                          <a:ea typeface="Calibri"/>
                          <a:cs typeface="Calibri"/>
                          <a:sym typeface="Calibri"/>
                        </a:rPr>
                        <a:t>For employees, unfamiliar tasks, more responsibility, and worry about job security replace hope for the opportunities presented by the new approach. All of the training and preparation, as important as it is, is never enough to prepare for the storm and backlash. </a:t>
                      </a:r>
                      <a:endParaRPr/>
                    </a:p>
                  </a:txBody>
                  <a:tcPr marT="45725" marB="45725" marR="91450" marL="91450"/>
                </a:tc>
              </a:tr>
            </a:tbl>
          </a:graphicData>
        </a:graphic>
      </p:graphicFrame>
    </p:spTree>
  </p:cSld>
  <p:clrMapOvr>
    <a:masterClrMapping/>
  </p:clrMapOvr>
</p:sld>
</file>

<file path=ppt/slides/slide4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92" name="Shape 792"/>
        <p:cNvGrpSpPr/>
        <p:nvPr/>
      </p:nvGrpSpPr>
      <p:grpSpPr>
        <a:xfrm>
          <a:off x="0" y="0"/>
          <a:ext cx="0" cy="0"/>
          <a:chOff x="0" y="0"/>
          <a:chExt cx="0" cy="0"/>
        </a:xfrm>
      </p:grpSpPr>
      <p:pic>
        <p:nvPicPr>
          <p:cNvPr id="793" name="Google Shape;793;p47"/>
          <p:cNvPicPr preferRelativeResize="0"/>
          <p:nvPr/>
        </p:nvPicPr>
        <p:blipFill rotWithShape="1">
          <a:blip r:embed="rId3">
            <a:alphaModFix/>
          </a:blip>
          <a:srcRect b="0" l="0" r="0" t="0"/>
          <a:stretch/>
        </p:blipFill>
        <p:spPr>
          <a:xfrm>
            <a:off x="651740" y="5508979"/>
            <a:ext cx="1222425" cy="1096206"/>
          </a:xfrm>
          <a:prstGeom prst="rect">
            <a:avLst/>
          </a:prstGeom>
          <a:noFill/>
          <a:ln>
            <a:noFill/>
          </a:ln>
        </p:spPr>
      </p:pic>
      <p:pic>
        <p:nvPicPr>
          <p:cNvPr id="794" name="Google Shape;794;p47"/>
          <p:cNvPicPr preferRelativeResize="0"/>
          <p:nvPr/>
        </p:nvPicPr>
        <p:blipFill rotWithShape="1">
          <a:blip r:embed="rId4">
            <a:alphaModFix/>
          </a:blip>
          <a:srcRect b="0" l="0" r="0" t="0"/>
          <a:stretch/>
        </p:blipFill>
        <p:spPr>
          <a:xfrm>
            <a:off x="2289771" y="5954663"/>
            <a:ext cx="9902229" cy="204838"/>
          </a:xfrm>
          <a:prstGeom prst="rect">
            <a:avLst/>
          </a:prstGeom>
          <a:noFill/>
          <a:ln>
            <a:noFill/>
          </a:ln>
        </p:spPr>
      </p:pic>
      <p:pic>
        <p:nvPicPr>
          <p:cNvPr id="795" name="Google Shape;795;p47"/>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796" name="Google Shape;796;p47"/>
          <p:cNvPicPr preferRelativeResize="0"/>
          <p:nvPr/>
        </p:nvPicPr>
        <p:blipFill rotWithShape="1">
          <a:blip r:embed="rId5">
            <a:alphaModFix/>
          </a:blip>
          <a:srcRect b="0" l="0" r="0" t="0"/>
          <a:stretch/>
        </p:blipFill>
        <p:spPr>
          <a:xfrm>
            <a:off x="12072675" y="2204822"/>
            <a:ext cx="238650" cy="2709534"/>
          </a:xfrm>
          <a:prstGeom prst="rect">
            <a:avLst/>
          </a:prstGeom>
          <a:noFill/>
          <a:ln>
            <a:noFill/>
          </a:ln>
        </p:spPr>
      </p:pic>
      <p:pic>
        <p:nvPicPr>
          <p:cNvPr id="797" name="Google Shape;797;p47"/>
          <p:cNvPicPr preferRelativeResize="0"/>
          <p:nvPr/>
        </p:nvPicPr>
        <p:blipFill rotWithShape="1">
          <a:blip r:embed="rId6">
            <a:alphaModFix/>
          </a:blip>
          <a:srcRect b="0" l="0" r="0" t="0"/>
          <a:stretch/>
        </p:blipFill>
        <p:spPr>
          <a:xfrm>
            <a:off x="-17323" y="0"/>
            <a:ext cx="9533101" cy="1610200"/>
          </a:xfrm>
          <a:prstGeom prst="rect">
            <a:avLst/>
          </a:prstGeom>
          <a:noFill/>
          <a:ln>
            <a:noFill/>
          </a:ln>
        </p:spPr>
      </p:pic>
      <p:sp>
        <p:nvSpPr>
          <p:cNvPr id="798" name="Google Shape;798;p47"/>
          <p:cNvSpPr txBox="1"/>
          <p:nvPr/>
        </p:nvSpPr>
        <p:spPr>
          <a:xfrm>
            <a:off x="1874165" y="1411062"/>
            <a:ext cx="10198510" cy="40011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2000">
                <a:solidFill>
                  <a:srgbClr val="C1510A"/>
                </a:solidFill>
                <a:latin typeface="Helvetica Neue"/>
                <a:ea typeface="Helvetica Neue"/>
                <a:cs typeface="Helvetica Neue"/>
                <a:sym typeface="Helvetica Neue"/>
              </a:rPr>
              <a:t>The Implementation Process</a:t>
            </a:r>
            <a:endParaRPr/>
          </a:p>
        </p:txBody>
      </p:sp>
      <p:grpSp>
        <p:nvGrpSpPr>
          <p:cNvPr id="799" name="Google Shape;799;p47"/>
          <p:cNvGrpSpPr/>
          <p:nvPr/>
        </p:nvGrpSpPr>
        <p:grpSpPr>
          <a:xfrm>
            <a:off x="130614" y="576828"/>
            <a:ext cx="5272804" cy="536288"/>
            <a:chOff x="130614" y="576828"/>
            <a:chExt cx="5272804" cy="536288"/>
          </a:xfrm>
        </p:grpSpPr>
        <p:sp>
          <p:nvSpPr>
            <p:cNvPr id="800" name="Google Shape;800;p47"/>
            <p:cNvSpPr txBox="1"/>
            <p:nvPr/>
          </p:nvSpPr>
          <p:spPr>
            <a:xfrm>
              <a:off x="2449853" y="576828"/>
              <a:ext cx="2953565" cy="52322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800">
                  <a:solidFill>
                    <a:schemeClr val="lt1"/>
                  </a:solidFill>
                  <a:latin typeface="Times New Roman"/>
                  <a:ea typeface="Times New Roman"/>
                  <a:cs typeface="Times New Roman"/>
                  <a:sym typeface="Times New Roman"/>
                </a:rPr>
                <a:t> Groups and Teams</a:t>
              </a:r>
              <a:endParaRPr/>
            </a:p>
          </p:txBody>
        </p:sp>
        <p:sp>
          <p:nvSpPr>
            <p:cNvPr id="801" name="Google Shape;801;p47"/>
            <p:cNvSpPr/>
            <p:nvPr/>
          </p:nvSpPr>
          <p:spPr>
            <a:xfrm>
              <a:off x="130614" y="589896"/>
              <a:ext cx="2085827" cy="52322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800">
                  <a:solidFill>
                    <a:schemeClr val="lt1"/>
                  </a:solidFill>
                  <a:latin typeface="Times New Roman"/>
                  <a:ea typeface="Times New Roman"/>
                  <a:cs typeface="Times New Roman"/>
                  <a:sym typeface="Times New Roman"/>
                </a:rPr>
                <a:t>CHAPTER</a:t>
              </a:r>
              <a:r>
                <a:rPr lang="en-US" sz="2800">
                  <a:solidFill>
                    <a:schemeClr val="lt1"/>
                  </a:solidFill>
                  <a:latin typeface="Calibri"/>
                  <a:ea typeface="Calibri"/>
                  <a:cs typeface="Calibri"/>
                  <a:sym typeface="Calibri"/>
                </a:rPr>
                <a:t> 7</a:t>
              </a:r>
              <a:endParaRPr/>
            </a:p>
          </p:txBody>
        </p:sp>
      </p:grpSp>
      <p:graphicFrame>
        <p:nvGraphicFramePr>
          <p:cNvPr id="802" name="Google Shape;802;p47"/>
          <p:cNvGraphicFramePr/>
          <p:nvPr/>
        </p:nvGraphicFramePr>
        <p:xfrm>
          <a:off x="1666361" y="1811172"/>
          <a:ext cx="3000000" cy="3000000"/>
        </p:xfrm>
        <a:graphic>
          <a:graphicData uri="http://schemas.openxmlformats.org/drawingml/2006/table">
            <a:tbl>
              <a:tblPr bandRow="1" firstRow="1">
                <a:noFill/>
                <a:tableStyleId>{F4C991AD-7138-4150-99D2-A69FC394543A}</a:tableStyleId>
              </a:tblPr>
              <a:tblGrid>
                <a:gridCol w="1413150"/>
                <a:gridCol w="8785350"/>
              </a:tblGrid>
              <a:tr h="2313500">
                <a:tc>
                  <a:txBody>
                    <a:bodyPr/>
                    <a:lstStyle/>
                    <a:p>
                      <a:pPr indent="0" lvl="0" marL="0" marR="0" rtl="0" algn="just">
                        <a:lnSpc>
                          <a:spcPct val="100000"/>
                        </a:lnSpc>
                        <a:spcBef>
                          <a:spcPts val="0"/>
                        </a:spcBef>
                        <a:spcAft>
                          <a:spcPts val="0"/>
                        </a:spcAft>
                        <a:buClr>
                          <a:schemeClr val="dk1"/>
                        </a:buClr>
                        <a:buSzPts val="1800"/>
                        <a:buFont typeface="Calibri"/>
                        <a:buNone/>
                      </a:pPr>
                      <a:r>
                        <a:rPr b="1" lang="en-US" sz="1800" u="none" cap="none" strike="noStrike">
                          <a:solidFill>
                            <a:schemeClr val="dk1"/>
                          </a:solidFill>
                        </a:rPr>
                        <a:t>The Implementation Process</a:t>
                      </a:r>
                      <a:endParaRPr/>
                    </a:p>
                    <a:p>
                      <a:pPr indent="0" lvl="0" marL="0" marR="0" rtl="0" algn="just">
                        <a:lnSpc>
                          <a:spcPct val="100000"/>
                        </a:lnSpc>
                        <a:spcBef>
                          <a:spcPts val="0"/>
                        </a:spcBef>
                        <a:spcAft>
                          <a:spcPts val="0"/>
                        </a:spcAft>
                        <a:buClr>
                          <a:schemeClr val="dk1"/>
                        </a:buClr>
                        <a:buSzPts val="1800"/>
                        <a:buFont typeface="Calibri"/>
                        <a:buNone/>
                      </a:pPr>
                      <a:r>
                        <a:t/>
                      </a:r>
                      <a:endParaRPr b="1" sz="1800" u="none" cap="none" strike="noStrike">
                        <a:solidFill>
                          <a:schemeClr val="dk1"/>
                        </a:solidFill>
                      </a:endParaRPr>
                    </a:p>
                  </a:txBody>
                  <a:tcPr marT="45725" marB="45725" marR="91450" marL="91450"/>
                </a:tc>
                <a:tc>
                  <a:txBody>
                    <a:bodyPr/>
                    <a:lstStyle/>
                    <a:p>
                      <a:pPr indent="0" lvl="0" marL="0" marR="0" rtl="0" algn="just">
                        <a:spcBef>
                          <a:spcPts val="0"/>
                        </a:spcBef>
                        <a:spcAft>
                          <a:spcPts val="0"/>
                        </a:spcAft>
                        <a:buClr>
                          <a:srgbClr val="833C0B"/>
                        </a:buClr>
                        <a:buSzPts val="1800"/>
                        <a:buFont typeface="Noto Sans Symbols"/>
                        <a:buNone/>
                      </a:pPr>
                      <a:r>
                        <a:rPr b="1" i="0" lang="en-US" sz="1800" u="sng" cap="none" strike="noStrike">
                          <a:solidFill>
                            <a:srgbClr val="833C0B"/>
                          </a:solidFill>
                          <a:latin typeface="Calibri"/>
                          <a:ea typeface="Calibri"/>
                          <a:cs typeface="Calibri"/>
                          <a:sym typeface="Calibri"/>
                        </a:rPr>
                        <a:t>Phase 3: Leader-Centered Teams</a:t>
                      </a:r>
                      <a:endParaRPr/>
                    </a:p>
                    <a:p>
                      <a:pPr indent="-285750" lvl="0" marL="285750" marR="0" rtl="0" algn="just">
                        <a:spcBef>
                          <a:spcPts val="0"/>
                        </a:spcBef>
                        <a:spcAft>
                          <a:spcPts val="0"/>
                        </a:spcAft>
                        <a:buClr>
                          <a:schemeClr val="dk1"/>
                        </a:buClr>
                        <a:buSzPts val="1800"/>
                        <a:buFont typeface="Noto Sans Symbols"/>
                        <a:buChar char="▪"/>
                      </a:pPr>
                      <a:r>
                        <a:rPr b="0" i="0" lang="en-US" sz="1800" u="none" cap="none" strike="noStrike">
                          <a:solidFill>
                            <a:schemeClr val="dk1"/>
                          </a:solidFill>
                          <a:latin typeface="Calibri"/>
                          <a:ea typeface="Calibri"/>
                          <a:cs typeface="Calibri"/>
                          <a:sym typeface="Calibri"/>
                        </a:rPr>
                        <a:t>As the discomfort and frustrations of the previous phase peak, teams usually long for a system that resembles the old manager-center organizational structure.</a:t>
                      </a:r>
                      <a:endParaRPr/>
                    </a:p>
                    <a:p>
                      <a:pPr indent="-285750" lvl="0" marL="285750" marR="0" rtl="0" algn="just">
                        <a:spcBef>
                          <a:spcPts val="0"/>
                        </a:spcBef>
                        <a:spcAft>
                          <a:spcPts val="0"/>
                        </a:spcAft>
                        <a:buClr>
                          <a:schemeClr val="dk1"/>
                        </a:buClr>
                        <a:buSzPts val="1800"/>
                        <a:buFont typeface="Noto Sans Symbols"/>
                        <a:buChar char="▪"/>
                      </a:pPr>
                      <a:r>
                        <a:rPr b="0" i="0" lang="en-US" sz="1800" u="none" cap="none" strike="noStrike">
                          <a:solidFill>
                            <a:schemeClr val="dk1"/>
                          </a:solidFill>
                          <a:latin typeface="Calibri"/>
                          <a:ea typeface="Calibri"/>
                          <a:cs typeface="Calibri"/>
                          <a:sym typeface="Calibri"/>
                        </a:rPr>
                        <a:t>However, members are learning about self-direction and leadership from within the team and usually start to focus on a single leader in the team</a:t>
                      </a:r>
                      <a:endParaRPr/>
                    </a:p>
                    <a:p>
                      <a:pPr indent="0" lvl="0" marL="0" marR="0" rtl="0" algn="just">
                        <a:spcBef>
                          <a:spcPts val="0"/>
                        </a:spcBef>
                        <a:spcAft>
                          <a:spcPts val="0"/>
                        </a:spcAft>
                        <a:buClr>
                          <a:schemeClr val="dk1"/>
                        </a:buClr>
                        <a:buSzPts val="1800"/>
                        <a:buFont typeface="Noto Sans Symbols"/>
                        <a:buNone/>
                      </a:pPr>
                      <a:r>
                        <a:t/>
                      </a:r>
                      <a:endParaRPr b="1" i="0" sz="1800" u="sng" cap="none" strike="noStrike">
                        <a:solidFill>
                          <a:srgbClr val="833C0B"/>
                        </a:solidFill>
                        <a:latin typeface="Calibri"/>
                        <a:ea typeface="Calibri"/>
                        <a:cs typeface="Calibri"/>
                        <a:sym typeface="Calibri"/>
                      </a:endParaRPr>
                    </a:p>
                    <a:p>
                      <a:pPr indent="0" lvl="0" marL="0" marR="0" rtl="0" algn="just">
                        <a:spcBef>
                          <a:spcPts val="0"/>
                        </a:spcBef>
                        <a:spcAft>
                          <a:spcPts val="0"/>
                        </a:spcAft>
                        <a:buClr>
                          <a:srgbClr val="833C0B"/>
                        </a:buClr>
                        <a:buSzPts val="1800"/>
                        <a:buFont typeface="Noto Sans Symbols"/>
                        <a:buNone/>
                      </a:pPr>
                      <a:r>
                        <a:rPr b="1" i="0" lang="en-US" sz="1800" u="sng" cap="none" strike="noStrike">
                          <a:solidFill>
                            <a:srgbClr val="833C0B"/>
                          </a:solidFill>
                          <a:latin typeface="Calibri"/>
                          <a:ea typeface="Calibri"/>
                          <a:cs typeface="Calibri"/>
                          <a:sym typeface="Calibri"/>
                        </a:rPr>
                        <a:t>Phase 4: Tightly Formed Teams</a:t>
                      </a:r>
                      <a:endParaRPr/>
                    </a:p>
                    <a:p>
                      <a:pPr indent="-285750" lvl="0" marL="285750" marR="0" rtl="0" algn="just">
                        <a:spcBef>
                          <a:spcPts val="0"/>
                        </a:spcBef>
                        <a:spcAft>
                          <a:spcPts val="0"/>
                        </a:spcAft>
                        <a:buClr>
                          <a:schemeClr val="dk1"/>
                        </a:buClr>
                        <a:buSzPts val="1800"/>
                        <a:buFont typeface="Noto Sans Symbols"/>
                        <a:buChar char="▪"/>
                      </a:pPr>
                      <a:r>
                        <a:rPr b="0" i="0" lang="en-US" sz="1800" u="none" cap="none" strike="noStrike">
                          <a:solidFill>
                            <a:schemeClr val="dk1"/>
                          </a:solidFill>
                          <a:latin typeface="Calibri"/>
                          <a:ea typeface="Calibri"/>
                          <a:cs typeface="Calibri"/>
                          <a:sym typeface="Calibri"/>
                        </a:rPr>
                        <a:t>In the fourth phase of team implementation, teams become tightly formed to the point that their internal focus can become detrimental to other teams and to the organization as a whole. Such teams are usually extremely confident of their ability to do everything. </a:t>
                      </a:r>
                      <a:endParaRPr/>
                    </a:p>
                    <a:p>
                      <a:pPr indent="-171450" lvl="0" marL="285750" marR="0" rtl="0" algn="just">
                        <a:spcBef>
                          <a:spcPts val="0"/>
                        </a:spcBef>
                        <a:spcAft>
                          <a:spcPts val="0"/>
                        </a:spcAft>
                        <a:buClr>
                          <a:schemeClr val="dk1"/>
                        </a:buClr>
                        <a:buSzPts val="1800"/>
                        <a:buFont typeface="Noto Sans Symbols"/>
                        <a:buNone/>
                      </a:pPr>
                      <a:r>
                        <a:t/>
                      </a:r>
                      <a:endParaRPr b="0" i="0" sz="1800" u="none" cap="none" strike="noStrike">
                        <a:solidFill>
                          <a:schemeClr val="dk1"/>
                        </a:solidFill>
                        <a:latin typeface="Calibri"/>
                        <a:ea typeface="Calibri"/>
                        <a:cs typeface="Calibri"/>
                        <a:sym typeface="Calibri"/>
                      </a:endParaRPr>
                    </a:p>
                    <a:p>
                      <a:pPr indent="0" lvl="0" marL="0" marR="0" rtl="0" algn="just">
                        <a:spcBef>
                          <a:spcPts val="0"/>
                        </a:spcBef>
                        <a:spcAft>
                          <a:spcPts val="0"/>
                        </a:spcAft>
                        <a:buClr>
                          <a:srgbClr val="833C0B"/>
                        </a:buClr>
                        <a:buSzPts val="1800"/>
                        <a:buFont typeface="Noto Sans Symbols"/>
                        <a:buNone/>
                      </a:pPr>
                      <a:r>
                        <a:rPr b="1" i="0" lang="en-US" sz="1800" u="sng" cap="none" strike="noStrike">
                          <a:solidFill>
                            <a:srgbClr val="833C0B"/>
                          </a:solidFill>
                          <a:latin typeface="Calibri"/>
                          <a:ea typeface="Calibri"/>
                          <a:cs typeface="Calibri"/>
                          <a:sym typeface="Calibri"/>
                        </a:rPr>
                        <a:t>Phase 5: Self-Managing Teams</a:t>
                      </a:r>
                      <a:endParaRPr/>
                    </a:p>
                    <a:p>
                      <a:pPr indent="-285750" lvl="0" marL="285750" marR="0" rtl="0" algn="just">
                        <a:spcBef>
                          <a:spcPts val="0"/>
                        </a:spcBef>
                        <a:spcAft>
                          <a:spcPts val="0"/>
                        </a:spcAft>
                        <a:buClr>
                          <a:schemeClr val="dk1"/>
                        </a:buClr>
                        <a:buSzPts val="1800"/>
                        <a:buFont typeface="Noto Sans Symbols"/>
                        <a:buChar char="▪"/>
                      </a:pPr>
                      <a:r>
                        <a:rPr b="0" i="0" lang="en-US" sz="1800" u="none" cap="none" strike="noStrike">
                          <a:solidFill>
                            <a:schemeClr val="dk1"/>
                          </a:solidFill>
                          <a:latin typeface="Calibri"/>
                          <a:ea typeface="Calibri"/>
                          <a:cs typeface="Calibri"/>
                          <a:sym typeface="Calibri"/>
                        </a:rPr>
                        <a:t>Phase 5 is the end result of the months or years of planning and implementation. Mature teams are meeting or exceeding their performance goals. Team members are taking responsibility for team-related leadership functions. </a:t>
                      </a:r>
                      <a:endParaRPr/>
                    </a:p>
                  </a:txBody>
                  <a:tcPr marT="45725" marB="45725" marR="91450" marL="91450"/>
                </a:tc>
              </a:tr>
            </a:tbl>
          </a:graphicData>
        </a:graphic>
      </p:graphicFrame>
    </p:spTree>
  </p:cSld>
  <p:clrMapOvr>
    <a:masterClrMapping/>
  </p:clrMapOvr>
</p:sld>
</file>

<file path=ppt/slides/slide4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07" name="Shape 807"/>
        <p:cNvGrpSpPr/>
        <p:nvPr/>
      </p:nvGrpSpPr>
      <p:grpSpPr>
        <a:xfrm>
          <a:off x="0" y="0"/>
          <a:ext cx="0" cy="0"/>
          <a:chOff x="0" y="0"/>
          <a:chExt cx="0" cy="0"/>
        </a:xfrm>
      </p:grpSpPr>
      <p:pic>
        <p:nvPicPr>
          <p:cNvPr id="808" name="Google Shape;808;p48"/>
          <p:cNvPicPr preferRelativeResize="0"/>
          <p:nvPr/>
        </p:nvPicPr>
        <p:blipFill rotWithShape="1">
          <a:blip r:embed="rId3">
            <a:alphaModFix/>
          </a:blip>
          <a:srcRect b="0" l="0" r="0" t="0"/>
          <a:stretch/>
        </p:blipFill>
        <p:spPr>
          <a:xfrm>
            <a:off x="651740" y="5508979"/>
            <a:ext cx="1222425" cy="1096206"/>
          </a:xfrm>
          <a:prstGeom prst="rect">
            <a:avLst/>
          </a:prstGeom>
          <a:noFill/>
          <a:ln>
            <a:noFill/>
          </a:ln>
        </p:spPr>
      </p:pic>
      <p:pic>
        <p:nvPicPr>
          <p:cNvPr id="809" name="Google Shape;809;p48"/>
          <p:cNvPicPr preferRelativeResize="0"/>
          <p:nvPr/>
        </p:nvPicPr>
        <p:blipFill rotWithShape="1">
          <a:blip r:embed="rId4">
            <a:alphaModFix/>
          </a:blip>
          <a:srcRect b="0" l="0" r="0" t="0"/>
          <a:stretch/>
        </p:blipFill>
        <p:spPr>
          <a:xfrm>
            <a:off x="2289771" y="5954663"/>
            <a:ext cx="9902229" cy="204838"/>
          </a:xfrm>
          <a:prstGeom prst="rect">
            <a:avLst/>
          </a:prstGeom>
          <a:noFill/>
          <a:ln>
            <a:noFill/>
          </a:ln>
        </p:spPr>
      </p:pic>
      <p:pic>
        <p:nvPicPr>
          <p:cNvPr id="810" name="Google Shape;810;p48"/>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811" name="Google Shape;811;p48"/>
          <p:cNvPicPr preferRelativeResize="0"/>
          <p:nvPr/>
        </p:nvPicPr>
        <p:blipFill rotWithShape="1">
          <a:blip r:embed="rId5">
            <a:alphaModFix/>
          </a:blip>
          <a:srcRect b="0" l="0" r="0" t="0"/>
          <a:stretch/>
        </p:blipFill>
        <p:spPr>
          <a:xfrm>
            <a:off x="12072675" y="2204822"/>
            <a:ext cx="238650" cy="2709534"/>
          </a:xfrm>
          <a:prstGeom prst="rect">
            <a:avLst/>
          </a:prstGeom>
          <a:noFill/>
          <a:ln>
            <a:noFill/>
          </a:ln>
        </p:spPr>
      </p:pic>
      <p:pic>
        <p:nvPicPr>
          <p:cNvPr id="812" name="Google Shape;812;p48"/>
          <p:cNvPicPr preferRelativeResize="0"/>
          <p:nvPr/>
        </p:nvPicPr>
        <p:blipFill rotWithShape="1">
          <a:blip r:embed="rId6">
            <a:alphaModFix/>
          </a:blip>
          <a:srcRect b="0" l="0" r="0" t="0"/>
          <a:stretch/>
        </p:blipFill>
        <p:spPr>
          <a:xfrm>
            <a:off x="-17323" y="0"/>
            <a:ext cx="9533101" cy="1610200"/>
          </a:xfrm>
          <a:prstGeom prst="rect">
            <a:avLst/>
          </a:prstGeom>
          <a:noFill/>
          <a:ln>
            <a:noFill/>
          </a:ln>
        </p:spPr>
      </p:pic>
      <p:sp>
        <p:nvSpPr>
          <p:cNvPr id="813" name="Google Shape;813;p48"/>
          <p:cNvSpPr txBox="1"/>
          <p:nvPr/>
        </p:nvSpPr>
        <p:spPr>
          <a:xfrm>
            <a:off x="1874165" y="1411062"/>
            <a:ext cx="10198510" cy="40011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2000">
                <a:solidFill>
                  <a:srgbClr val="C1510A"/>
                </a:solidFill>
                <a:latin typeface="Helvetica Neue"/>
                <a:ea typeface="Helvetica Neue"/>
                <a:cs typeface="Helvetica Neue"/>
                <a:sym typeface="Helvetica Neue"/>
              </a:rPr>
              <a:t>Teamwork Competencies</a:t>
            </a:r>
            <a:endParaRPr/>
          </a:p>
        </p:txBody>
      </p:sp>
      <p:grpSp>
        <p:nvGrpSpPr>
          <p:cNvPr id="814" name="Google Shape;814;p48"/>
          <p:cNvGrpSpPr/>
          <p:nvPr/>
        </p:nvGrpSpPr>
        <p:grpSpPr>
          <a:xfrm>
            <a:off x="130614" y="576828"/>
            <a:ext cx="5272804" cy="536288"/>
            <a:chOff x="130614" y="576828"/>
            <a:chExt cx="5272804" cy="536288"/>
          </a:xfrm>
        </p:grpSpPr>
        <p:sp>
          <p:nvSpPr>
            <p:cNvPr id="815" name="Google Shape;815;p48"/>
            <p:cNvSpPr txBox="1"/>
            <p:nvPr/>
          </p:nvSpPr>
          <p:spPr>
            <a:xfrm>
              <a:off x="2449853" y="576828"/>
              <a:ext cx="2953565" cy="52322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800">
                  <a:solidFill>
                    <a:schemeClr val="lt1"/>
                  </a:solidFill>
                  <a:latin typeface="Times New Roman"/>
                  <a:ea typeface="Times New Roman"/>
                  <a:cs typeface="Times New Roman"/>
                  <a:sym typeface="Times New Roman"/>
                </a:rPr>
                <a:t> Groups and Teams</a:t>
              </a:r>
              <a:endParaRPr/>
            </a:p>
          </p:txBody>
        </p:sp>
        <p:sp>
          <p:nvSpPr>
            <p:cNvPr id="816" name="Google Shape;816;p48"/>
            <p:cNvSpPr/>
            <p:nvPr/>
          </p:nvSpPr>
          <p:spPr>
            <a:xfrm>
              <a:off x="130614" y="589896"/>
              <a:ext cx="2085827" cy="52322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800">
                  <a:solidFill>
                    <a:schemeClr val="lt1"/>
                  </a:solidFill>
                  <a:latin typeface="Times New Roman"/>
                  <a:ea typeface="Times New Roman"/>
                  <a:cs typeface="Times New Roman"/>
                  <a:sym typeface="Times New Roman"/>
                </a:rPr>
                <a:t>CHAPTER</a:t>
              </a:r>
              <a:r>
                <a:rPr lang="en-US" sz="2800">
                  <a:solidFill>
                    <a:schemeClr val="lt1"/>
                  </a:solidFill>
                  <a:latin typeface="Calibri"/>
                  <a:ea typeface="Calibri"/>
                  <a:cs typeface="Calibri"/>
                  <a:sym typeface="Calibri"/>
                </a:rPr>
                <a:t> 7</a:t>
              </a:r>
              <a:endParaRPr/>
            </a:p>
          </p:txBody>
        </p:sp>
      </p:grpSp>
      <p:graphicFrame>
        <p:nvGraphicFramePr>
          <p:cNvPr id="817" name="Google Shape;817;p48"/>
          <p:cNvGraphicFramePr/>
          <p:nvPr/>
        </p:nvGraphicFramePr>
        <p:xfrm>
          <a:off x="1666361" y="1828431"/>
          <a:ext cx="3000000" cy="3000000"/>
        </p:xfrm>
        <a:graphic>
          <a:graphicData uri="http://schemas.openxmlformats.org/drawingml/2006/table">
            <a:tbl>
              <a:tblPr bandRow="1" firstRow="1">
                <a:noFill/>
                <a:tableStyleId>{F4C991AD-7138-4150-99D2-A69FC394543A}</a:tableStyleId>
              </a:tblPr>
              <a:tblGrid>
                <a:gridCol w="1315375"/>
                <a:gridCol w="9090925"/>
              </a:tblGrid>
              <a:tr h="2313500">
                <a:tc>
                  <a:txBody>
                    <a:bodyPr/>
                    <a:lstStyle/>
                    <a:p>
                      <a:pPr indent="0" lvl="0" marL="0" marR="0" rtl="0" algn="just">
                        <a:lnSpc>
                          <a:spcPct val="100000"/>
                        </a:lnSpc>
                        <a:spcBef>
                          <a:spcPts val="0"/>
                        </a:spcBef>
                        <a:spcAft>
                          <a:spcPts val="0"/>
                        </a:spcAft>
                        <a:buClr>
                          <a:schemeClr val="dk1"/>
                        </a:buClr>
                        <a:buSzPts val="1800"/>
                        <a:buFont typeface="Calibri"/>
                        <a:buNone/>
                      </a:pPr>
                      <a:r>
                        <a:rPr b="1" lang="en-US" sz="1800" u="none" cap="none" strike="noStrike">
                          <a:solidFill>
                            <a:schemeClr val="dk1"/>
                          </a:solidFill>
                        </a:rPr>
                        <a:t>Managing Teams</a:t>
                      </a:r>
                      <a:endParaRPr/>
                    </a:p>
                    <a:p>
                      <a:pPr indent="0" lvl="0" marL="0" marR="0" rtl="0" algn="just">
                        <a:lnSpc>
                          <a:spcPct val="100000"/>
                        </a:lnSpc>
                        <a:spcBef>
                          <a:spcPts val="0"/>
                        </a:spcBef>
                        <a:spcAft>
                          <a:spcPts val="0"/>
                        </a:spcAft>
                        <a:buClr>
                          <a:schemeClr val="dk1"/>
                        </a:buClr>
                        <a:buSzPts val="1800"/>
                        <a:buFont typeface="Calibri"/>
                        <a:buNone/>
                      </a:pPr>
                      <a:r>
                        <a:t/>
                      </a:r>
                      <a:endParaRPr b="1" sz="1800" u="none" cap="none" strike="noStrike">
                        <a:solidFill>
                          <a:schemeClr val="dk1"/>
                        </a:solidFill>
                      </a:endParaRPr>
                    </a:p>
                  </a:txBody>
                  <a:tcPr marT="45725" marB="45725" marR="91450" marL="91450"/>
                </a:tc>
                <a:tc>
                  <a:txBody>
                    <a:bodyPr/>
                    <a:lstStyle/>
                    <a:p>
                      <a:pPr indent="0" lvl="0" marL="0" marR="0" rtl="0" algn="just">
                        <a:spcBef>
                          <a:spcPts val="0"/>
                        </a:spcBef>
                        <a:spcAft>
                          <a:spcPts val="0"/>
                        </a:spcAft>
                        <a:buClr>
                          <a:schemeClr val="dk1"/>
                        </a:buClr>
                        <a:buSzPts val="1800"/>
                        <a:buFont typeface="Noto Sans Symbols"/>
                        <a:buNone/>
                      </a:pPr>
                      <a:r>
                        <a:rPr b="1" i="0" lang="en-US" sz="1800" u="none" cap="none" strike="noStrike">
                          <a:solidFill>
                            <a:schemeClr val="dk1"/>
                          </a:solidFill>
                          <a:latin typeface="Calibri"/>
                          <a:ea typeface="Calibri"/>
                          <a:cs typeface="Calibri"/>
                          <a:sym typeface="Calibri"/>
                        </a:rPr>
                        <a:t>1. Conflict resolution abilities</a:t>
                      </a:r>
                      <a:endParaRPr/>
                    </a:p>
                    <a:p>
                      <a:pPr indent="0" lvl="0" marL="0" marR="0" rtl="0" algn="just">
                        <a:spcBef>
                          <a:spcPts val="0"/>
                        </a:spcBef>
                        <a:spcAft>
                          <a:spcPts val="0"/>
                        </a:spcAft>
                        <a:buClr>
                          <a:schemeClr val="dk1"/>
                        </a:buClr>
                        <a:buSzPts val="1800"/>
                        <a:buFont typeface="Noto Sans Symbols"/>
                        <a:buNone/>
                      </a:pPr>
                      <a:r>
                        <a:rPr b="0" i="0" lang="en-US" sz="1800" u="none" cap="none" strike="noStrike">
                          <a:solidFill>
                            <a:schemeClr val="dk1"/>
                          </a:solidFill>
                          <a:latin typeface="Calibri"/>
                          <a:ea typeface="Calibri"/>
                          <a:cs typeface="Calibri"/>
                          <a:sym typeface="Calibri"/>
                        </a:rPr>
                        <a:t>The ability to recognize and encourage desirable and discourage undesirable team conflict</a:t>
                      </a:r>
                      <a:endParaRPr/>
                    </a:p>
                    <a:p>
                      <a:pPr indent="0" lvl="0" marL="0" marR="0" rtl="0" algn="just">
                        <a:spcBef>
                          <a:spcPts val="0"/>
                        </a:spcBef>
                        <a:spcAft>
                          <a:spcPts val="0"/>
                        </a:spcAft>
                        <a:buClr>
                          <a:schemeClr val="dk1"/>
                        </a:buClr>
                        <a:buSzPts val="1800"/>
                        <a:buFont typeface="Noto Sans Symbols"/>
                        <a:buNone/>
                      </a:pPr>
                      <a:r>
                        <a:rPr b="0" i="0" lang="en-US" sz="1800" u="none" cap="none" strike="noStrike">
                          <a:solidFill>
                            <a:schemeClr val="dk1"/>
                          </a:solidFill>
                          <a:latin typeface="Calibri"/>
                          <a:ea typeface="Calibri"/>
                          <a:cs typeface="Calibri"/>
                          <a:sym typeface="Calibri"/>
                        </a:rPr>
                        <a:t>The ability to recognize the type and source of conflict confronting the team</a:t>
                      </a:r>
                      <a:endParaRPr/>
                    </a:p>
                    <a:p>
                      <a:pPr indent="0" lvl="0" marL="0" marR="0" rtl="0" algn="just">
                        <a:spcBef>
                          <a:spcPts val="0"/>
                        </a:spcBef>
                        <a:spcAft>
                          <a:spcPts val="0"/>
                        </a:spcAft>
                        <a:buClr>
                          <a:schemeClr val="dk1"/>
                        </a:buClr>
                        <a:buSzPts val="1800"/>
                        <a:buFont typeface="Noto Sans Symbols"/>
                        <a:buNone/>
                      </a:pPr>
                      <a:r>
                        <a:rPr b="0" i="0" lang="en-US" sz="1800" u="none" cap="none" strike="noStrike">
                          <a:solidFill>
                            <a:schemeClr val="dk1"/>
                          </a:solidFill>
                          <a:latin typeface="Calibri"/>
                          <a:ea typeface="Calibri"/>
                          <a:cs typeface="Calibri"/>
                          <a:sym typeface="Calibri"/>
                        </a:rPr>
                        <a:t>The ability to employ an integrative (win–win) negotiation strategy, rather than the traditional distributive (win–lose) strategy</a:t>
                      </a:r>
                      <a:endParaRPr/>
                    </a:p>
                    <a:p>
                      <a:pPr indent="0" lvl="0" marL="0" marR="0" rtl="0" algn="just">
                        <a:spcBef>
                          <a:spcPts val="0"/>
                        </a:spcBef>
                        <a:spcAft>
                          <a:spcPts val="0"/>
                        </a:spcAft>
                        <a:buClr>
                          <a:schemeClr val="dk1"/>
                        </a:buClr>
                        <a:buSzPts val="1800"/>
                        <a:buFont typeface="Noto Sans Symbols"/>
                        <a:buNone/>
                      </a:pPr>
                      <a:r>
                        <a:rPr b="1" i="0" lang="en-US" sz="1800" u="none" cap="none" strike="noStrike">
                          <a:solidFill>
                            <a:schemeClr val="dk1"/>
                          </a:solidFill>
                          <a:latin typeface="Calibri"/>
                          <a:ea typeface="Calibri"/>
                          <a:cs typeface="Calibri"/>
                          <a:sym typeface="Calibri"/>
                        </a:rPr>
                        <a:t>2. Collaborative problem-solving abilities</a:t>
                      </a:r>
                      <a:endParaRPr/>
                    </a:p>
                    <a:p>
                      <a:pPr indent="-285750" lvl="0" marL="285750" marR="0" rtl="0" algn="just">
                        <a:spcBef>
                          <a:spcPts val="0"/>
                        </a:spcBef>
                        <a:spcAft>
                          <a:spcPts val="0"/>
                        </a:spcAft>
                        <a:buClr>
                          <a:schemeClr val="dk1"/>
                        </a:buClr>
                        <a:buSzPts val="1800"/>
                        <a:buFont typeface="Noto Sans Symbols"/>
                        <a:buChar char="▪"/>
                      </a:pPr>
                      <a:r>
                        <a:rPr b="0" i="0" lang="en-US" sz="1800" u="none" cap="none" strike="noStrike">
                          <a:solidFill>
                            <a:schemeClr val="dk1"/>
                          </a:solidFill>
                          <a:latin typeface="Calibri"/>
                          <a:ea typeface="Calibri"/>
                          <a:cs typeface="Calibri"/>
                          <a:sym typeface="Calibri"/>
                        </a:rPr>
                        <a:t>The ability to identify situations requiring participative group problem solving and to utilize the proper degree and type of participation</a:t>
                      </a:r>
                      <a:endParaRPr/>
                    </a:p>
                    <a:p>
                      <a:pPr indent="-285750" lvl="0" marL="285750" marR="0" rtl="0" algn="just">
                        <a:spcBef>
                          <a:spcPts val="0"/>
                        </a:spcBef>
                        <a:spcAft>
                          <a:spcPts val="0"/>
                        </a:spcAft>
                        <a:buClr>
                          <a:schemeClr val="dk1"/>
                        </a:buClr>
                        <a:buSzPts val="1800"/>
                        <a:buFont typeface="Noto Sans Symbols"/>
                        <a:buChar char="▪"/>
                      </a:pPr>
                      <a:r>
                        <a:rPr b="0" i="0" lang="en-US" sz="1800" u="none" cap="none" strike="noStrike">
                          <a:solidFill>
                            <a:schemeClr val="dk1"/>
                          </a:solidFill>
                          <a:latin typeface="Calibri"/>
                          <a:ea typeface="Calibri"/>
                          <a:cs typeface="Calibri"/>
                          <a:sym typeface="Calibri"/>
                        </a:rPr>
                        <a:t>The ability to recognize the obstacles to collaborative group problem solving and implement appropriate corrective actions</a:t>
                      </a:r>
                      <a:endParaRPr/>
                    </a:p>
                    <a:p>
                      <a:pPr indent="0" lvl="0" marL="0" marR="0" rtl="0" algn="just">
                        <a:spcBef>
                          <a:spcPts val="0"/>
                        </a:spcBef>
                        <a:spcAft>
                          <a:spcPts val="0"/>
                        </a:spcAft>
                        <a:buClr>
                          <a:schemeClr val="dk1"/>
                        </a:buClr>
                        <a:buSzPts val="1800"/>
                        <a:buFont typeface="Noto Sans Symbols"/>
                        <a:buNone/>
                      </a:pPr>
                      <a:r>
                        <a:rPr b="0" i="0" lang="en-US" sz="1800" u="none" cap="none" strike="noStrike">
                          <a:solidFill>
                            <a:schemeClr val="dk1"/>
                          </a:solidFill>
                          <a:latin typeface="Calibri"/>
                          <a:ea typeface="Calibri"/>
                          <a:cs typeface="Calibri"/>
                          <a:sym typeface="Calibri"/>
                        </a:rPr>
                        <a:t>3</a:t>
                      </a:r>
                      <a:r>
                        <a:rPr b="1" i="0" lang="en-US" sz="1800" u="none" cap="none" strike="noStrike">
                          <a:solidFill>
                            <a:schemeClr val="dk1"/>
                          </a:solidFill>
                          <a:latin typeface="Calibri"/>
                          <a:ea typeface="Calibri"/>
                          <a:cs typeface="Calibri"/>
                          <a:sym typeface="Calibri"/>
                        </a:rPr>
                        <a:t>. Communication abilities</a:t>
                      </a:r>
                      <a:endParaRPr/>
                    </a:p>
                    <a:p>
                      <a:pPr indent="-285750" lvl="0" marL="285750" marR="0" rtl="0" algn="just">
                        <a:spcBef>
                          <a:spcPts val="0"/>
                        </a:spcBef>
                        <a:spcAft>
                          <a:spcPts val="0"/>
                        </a:spcAft>
                        <a:buClr>
                          <a:schemeClr val="dk1"/>
                        </a:buClr>
                        <a:buSzPts val="1800"/>
                        <a:buFont typeface="Noto Sans Symbols"/>
                        <a:buChar char="▪"/>
                      </a:pPr>
                      <a:r>
                        <a:rPr b="0" i="0" lang="en-US" sz="1800" u="none" cap="none" strike="noStrike">
                          <a:solidFill>
                            <a:schemeClr val="dk1"/>
                          </a:solidFill>
                          <a:latin typeface="Calibri"/>
                          <a:ea typeface="Calibri"/>
                          <a:cs typeface="Calibri"/>
                          <a:sym typeface="Calibri"/>
                        </a:rPr>
                        <a:t>The ability to communicate openly and supportively</a:t>
                      </a:r>
                      <a:endParaRPr/>
                    </a:p>
                    <a:p>
                      <a:pPr indent="-285750" lvl="0" marL="285750" marR="0" rtl="0" algn="just">
                        <a:spcBef>
                          <a:spcPts val="0"/>
                        </a:spcBef>
                        <a:spcAft>
                          <a:spcPts val="0"/>
                        </a:spcAft>
                        <a:buClr>
                          <a:schemeClr val="dk1"/>
                        </a:buClr>
                        <a:buSzPts val="1800"/>
                        <a:buFont typeface="Noto Sans Symbols"/>
                        <a:buChar char="▪"/>
                      </a:pPr>
                      <a:r>
                        <a:rPr b="0" i="0" lang="en-US" sz="1800" u="none" cap="none" strike="noStrike">
                          <a:solidFill>
                            <a:schemeClr val="dk1"/>
                          </a:solidFill>
                          <a:latin typeface="Calibri"/>
                          <a:ea typeface="Calibri"/>
                          <a:cs typeface="Calibri"/>
                          <a:sym typeface="Calibri"/>
                        </a:rPr>
                        <a:t>The ability to listen objectively and to appropriately use active listening techniques</a:t>
                      </a:r>
                      <a:endParaRPr/>
                    </a:p>
                    <a:p>
                      <a:pPr indent="-285750" lvl="0" marL="285750" marR="0" rtl="0" algn="just">
                        <a:spcBef>
                          <a:spcPts val="0"/>
                        </a:spcBef>
                        <a:spcAft>
                          <a:spcPts val="0"/>
                        </a:spcAft>
                        <a:buClr>
                          <a:schemeClr val="dk1"/>
                        </a:buClr>
                        <a:buSzPts val="1800"/>
                        <a:buFont typeface="Noto Sans Symbols"/>
                        <a:buChar char="▪"/>
                      </a:pPr>
                      <a:r>
                        <a:rPr b="0" i="0" lang="en-US" sz="1800" u="none" cap="none" strike="noStrike">
                          <a:solidFill>
                            <a:schemeClr val="dk1"/>
                          </a:solidFill>
                          <a:latin typeface="Calibri"/>
                          <a:ea typeface="Calibri"/>
                          <a:cs typeface="Calibri"/>
                          <a:sym typeface="Calibri"/>
                        </a:rPr>
                        <a:t>The ability to maximize the congruence between nonverbal and verbal messages and to recognize and interpret the nonverbal messages of others</a:t>
                      </a:r>
                      <a:endParaRPr/>
                    </a:p>
                  </a:txBody>
                  <a:tcPr marT="45725" marB="45725" marR="91450" marL="91450"/>
                </a:tc>
              </a:tr>
            </a:tbl>
          </a:graphicData>
        </a:graphic>
      </p:graphicFrame>
    </p:spTree>
  </p:cSld>
  <p:clrMapOvr>
    <a:masterClrMapping/>
  </p:clrMapOvr>
</p:sld>
</file>

<file path=ppt/slides/slide4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22" name="Shape 822"/>
        <p:cNvGrpSpPr/>
        <p:nvPr/>
      </p:nvGrpSpPr>
      <p:grpSpPr>
        <a:xfrm>
          <a:off x="0" y="0"/>
          <a:ext cx="0" cy="0"/>
          <a:chOff x="0" y="0"/>
          <a:chExt cx="0" cy="0"/>
        </a:xfrm>
      </p:grpSpPr>
      <p:pic>
        <p:nvPicPr>
          <p:cNvPr id="823" name="Google Shape;823;p49"/>
          <p:cNvPicPr preferRelativeResize="0"/>
          <p:nvPr/>
        </p:nvPicPr>
        <p:blipFill rotWithShape="1">
          <a:blip r:embed="rId3">
            <a:alphaModFix/>
          </a:blip>
          <a:srcRect b="0" l="0" r="0" t="0"/>
          <a:stretch/>
        </p:blipFill>
        <p:spPr>
          <a:xfrm>
            <a:off x="651740" y="5508979"/>
            <a:ext cx="1222425" cy="1096206"/>
          </a:xfrm>
          <a:prstGeom prst="rect">
            <a:avLst/>
          </a:prstGeom>
          <a:noFill/>
          <a:ln>
            <a:noFill/>
          </a:ln>
        </p:spPr>
      </p:pic>
      <p:pic>
        <p:nvPicPr>
          <p:cNvPr id="824" name="Google Shape;824;p49"/>
          <p:cNvPicPr preferRelativeResize="0"/>
          <p:nvPr/>
        </p:nvPicPr>
        <p:blipFill rotWithShape="1">
          <a:blip r:embed="rId4">
            <a:alphaModFix/>
          </a:blip>
          <a:srcRect b="0" l="0" r="0" t="0"/>
          <a:stretch/>
        </p:blipFill>
        <p:spPr>
          <a:xfrm>
            <a:off x="2289771" y="5954663"/>
            <a:ext cx="9902229" cy="204838"/>
          </a:xfrm>
          <a:prstGeom prst="rect">
            <a:avLst/>
          </a:prstGeom>
          <a:noFill/>
          <a:ln>
            <a:noFill/>
          </a:ln>
        </p:spPr>
      </p:pic>
      <p:pic>
        <p:nvPicPr>
          <p:cNvPr id="825" name="Google Shape;825;p49"/>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826" name="Google Shape;826;p49"/>
          <p:cNvPicPr preferRelativeResize="0"/>
          <p:nvPr/>
        </p:nvPicPr>
        <p:blipFill rotWithShape="1">
          <a:blip r:embed="rId5">
            <a:alphaModFix/>
          </a:blip>
          <a:srcRect b="0" l="0" r="0" t="0"/>
          <a:stretch/>
        </p:blipFill>
        <p:spPr>
          <a:xfrm>
            <a:off x="12072675" y="2204822"/>
            <a:ext cx="238650" cy="2709534"/>
          </a:xfrm>
          <a:prstGeom prst="rect">
            <a:avLst/>
          </a:prstGeom>
          <a:noFill/>
          <a:ln>
            <a:noFill/>
          </a:ln>
        </p:spPr>
      </p:pic>
      <p:pic>
        <p:nvPicPr>
          <p:cNvPr id="827" name="Google Shape;827;p49"/>
          <p:cNvPicPr preferRelativeResize="0"/>
          <p:nvPr/>
        </p:nvPicPr>
        <p:blipFill rotWithShape="1">
          <a:blip r:embed="rId6">
            <a:alphaModFix/>
          </a:blip>
          <a:srcRect b="0" l="0" r="0" t="0"/>
          <a:stretch/>
        </p:blipFill>
        <p:spPr>
          <a:xfrm>
            <a:off x="-17323" y="0"/>
            <a:ext cx="9533101" cy="1610200"/>
          </a:xfrm>
          <a:prstGeom prst="rect">
            <a:avLst/>
          </a:prstGeom>
          <a:noFill/>
          <a:ln>
            <a:noFill/>
          </a:ln>
        </p:spPr>
      </p:pic>
      <p:sp>
        <p:nvSpPr>
          <p:cNvPr id="828" name="Google Shape;828;p49"/>
          <p:cNvSpPr txBox="1"/>
          <p:nvPr/>
        </p:nvSpPr>
        <p:spPr>
          <a:xfrm>
            <a:off x="1874165" y="1411062"/>
            <a:ext cx="10198510" cy="40011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2000">
                <a:solidFill>
                  <a:srgbClr val="C1510A"/>
                </a:solidFill>
                <a:latin typeface="Helvetica Neue"/>
                <a:ea typeface="Helvetica Neue"/>
                <a:cs typeface="Helvetica Neue"/>
                <a:sym typeface="Helvetica Neue"/>
              </a:rPr>
              <a:t>Teamwork Competencies</a:t>
            </a:r>
            <a:endParaRPr/>
          </a:p>
        </p:txBody>
      </p:sp>
      <p:grpSp>
        <p:nvGrpSpPr>
          <p:cNvPr id="829" name="Google Shape;829;p49"/>
          <p:cNvGrpSpPr/>
          <p:nvPr/>
        </p:nvGrpSpPr>
        <p:grpSpPr>
          <a:xfrm>
            <a:off x="130614" y="576828"/>
            <a:ext cx="5272804" cy="536288"/>
            <a:chOff x="130614" y="576828"/>
            <a:chExt cx="5272804" cy="536288"/>
          </a:xfrm>
        </p:grpSpPr>
        <p:sp>
          <p:nvSpPr>
            <p:cNvPr id="830" name="Google Shape;830;p49"/>
            <p:cNvSpPr txBox="1"/>
            <p:nvPr/>
          </p:nvSpPr>
          <p:spPr>
            <a:xfrm>
              <a:off x="2449853" y="576828"/>
              <a:ext cx="2953565" cy="52322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800">
                  <a:solidFill>
                    <a:schemeClr val="lt1"/>
                  </a:solidFill>
                  <a:latin typeface="Times New Roman"/>
                  <a:ea typeface="Times New Roman"/>
                  <a:cs typeface="Times New Roman"/>
                  <a:sym typeface="Times New Roman"/>
                </a:rPr>
                <a:t> Groups and Teams</a:t>
              </a:r>
              <a:endParaRPr/>
            </a:p>
          </p:txBody>
        </p:sp>
        <p:sp>
          <p:nvSpPr>
            <p:cNvPr id="831" name="Google Shape;831;p49"/>
            <p:cNvSpPr/>
            <p:nvPr/>
          </p:nvSpPr>
          <p:spPr>
            <a:xfrm>
              <a:off x="130614" y="589896"/>
              <a:ext cx="2085827" cy="52322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800">
                  <a:solidFill>
                    <a:schemeClr val="lt1"/>
                  </a:solidFill>
                  <a:latin typeface="Times New Roman"/>
                  <a:ea typeface="Times New Roman"/>
                  <a:cs typeface="Times New Roman"/>
                  <a:sym typeface="Times New Roman"/>
                </a:rPr>
                <a:t>CHAPTER</a:t>
              </a:r>
              <a:r>
                <a:rPr lang="en-US" sz="2800">
                  <a:solidFill>
                    <a:schemeClr val="lt1"/>
                  </a:solidFill>
                  <a:latin typeface="Calibri"/>
                  <a:ea typeface="Calibri"/>
                  <a:cs typeface="Calibri"/>
                  <a:sym typeface="Calibri"/>
                </a:rPr>
                <a:t> 7</a:t>
              </a:r>
              <a:endParaRPr/>
            </a:p>
          </p:txBody>
        </p:sp>
      </p:grpSp>
      <p:graphicFrame>
        <p:nvGraphicFramePr>
          <p:cNvPr id="832" name="Google Shape;832;p49"/>
          <p:cNvGraphicFramePr/>
          <p:nvPr/>
        </p:nvGraphicFramePr>
        <p:xfrm>
          <a:off x="1666361" y="1811172"/>
          <a:ext cx="3000000" cy="3000000"/>
        </p:xfrm>
        <a:graphic>
          <a:graphicData uri="http://schemas.openxmlformats.org/drawingml/2006/table">
            <a:tbl>
              <a:tblPr bandRow="1" firstRow="1">
                <a:noFill/>
                <a:tableStyleId>{F4C991AD-7138-4150-99D2-A69FC394543A}</a:tableStyleId>
              </a:tblPr>
              <a:tblGrid>
                <a:gridCol w="1386875"/>
                <a:gridCol w="8621925"/>
              </a:tblGrid>
              <a:tr h="2313500">
                <a:tc>
                  <a:txBody>
                    <a:bodyPr/>
                    <a:lstStyle/>
                    <a:p>
                      <a:pPr indent="0" lvl="0" marL="0" marR="0" rtl="0" algn="just">
                        <a:lnSpc>
                          <a:spcPct val="100000"/>
                        </a:lnSpc>
                        <a:spcBef>
                          <a:spcPts val="0"/>
                        </a:spcBef>
                        <a:spcAft>
                          <a:spcPts val="0"/>
                        </a:spcAft>
                        <a:buClr>
                          <a:schemeClr val="dk1"/>
                        </a:buClr>
                        <a:buSzPts val="1800"/>
                        <a:buFont typeface="Calibri"/>
                        <a:buNone/>
                      </a:pPr>
                      <a:r>
                        <a:rPr b="1" lang="en-US" sz="1800" u="none" cap="none" strike="noStrike">
                          <a:solidFill>
                            <a:schemeClr val="dk1"/>
                          </a:solidFill>
                        </a:rPr>
                        <a:t>Managing Teams</a:t>
                      </a:r>
                      <a:endParaRPr/>
                    </a:p>
                    <a:p>
                      <a:pPr indent="0" lvl="0" marL="0" marR="0" rtl="0" algn="just">
                        <a:lnSpc>
                          <a:spcPct val="100000"/>
                        </a:lnSpc>
                        <a:spcBef>
                          <a:spcPts val="0"/>
                        </a:spcBef>
                        <a:spcAft>
                          <a:spcPts val="0"/>
                        </a:spcAft>
                        <a:buClr>
                          <a:schemeClr val="dk1"/>
                        </a:buClr>
                        <a:buSzPts val="1800"/>
                        <a:buFont typeface="Calibri"/>
                        <a:buNone/>
                      </a:pPr>
                      <a:r>
                        <a:t/>
                      </a:r>
                      <a:endParaRPr b="1" sz="1800" u="none" cap="none" strike="noStrike">
                        <a:solidFill>
                          <a:schemeClr val="dk1"/>
                        </a:solidFill>
                      </a:endParaRPr>
                    </a:p>
                  </a:txBody>
                  <a:tcPr marT="45725" marB="45725" marR="91450" marL="91450"/>
                </a:tc>
                <a:tc>
                  <a:txBody>
                    <a:bodyPr/>
                    <a:lstStyle/>
                    <a:p>
                      <a:pPr indent="0" lvl="0" marL="0" marR="0" rtl="0" algn="just">
                        <a:spcBef>
                          <a:spcPts val="0"/>
                        </a:spcBef>
                        <a:spcAft>
                          <a:spcPts val="0"/>
                        </a:spcAft>
                        <a:buClr>
                          <a:schemeClr val="dk1"/>
                        </a:buClr>
                        <a:buSzPts val="1800"/>
                        <a:buFont typeface="Noto Sans Symbols"/>
                        <a:buNone/>
                      </a:pPr>
                      <a:r>
                        <a:rPr b="1" i="0" lang="en-US" sz="1800" u="none" cap="none" strike="noStrike">
                          <a:solidFill>
                            <a:schemeClr val="dk1"/>
                          </a:solidFill>
                          <a:latin typeface="Calibri"/>
                          <a:ea typeface="Calibri"/>
                          <a:cs typeface="Calibri"/>
                          <a:sym typeface="Calibri"/>
                        </a:rPr>
                        <a:t>4. Goal-setting and self-management abilities</a:t>
                      </a:r>
                      <a:endParaRPr/>
                    </a:p>
                    <a:p>
                      <a:pPr indent="0" lvl="0" marL="0" marR="0" rtl="0" algn="just">
                        <a:spcBef>
                          <a:spcPts val="0"/>
                        </a:spcBef>
                        <a:spcAft>
                          <a:spcPts val="0"/>
                        </a:spcAft>
                        <a:buClr>
                          <a:schemeClr val="dk1"/>
                        </a:buClr>
                        <a:buSzPts val="1800"/>
                        <a:buFont typeface="Noto Sans Symbols"/>
                        <a:buNone/>
                      </a:pPr>
                      <a:r>
                        <a:t/>
                      </a:r>
                      <a:endParaRPr b="1" i="0" sz="1800" u="none" cap="none" strike="noStrike">
                        <a:solidFill>
                          <a:schemeClr val="dk1"/>
                        </a:solidFill>
                        <a:latin typeface="Calibri"/>
                        <a:ea typeface="Calibri"/>
                        <a:cs typeface="Calibri"/>
                        <a:sym typeface="Calibri"/>
                      </a:endParaRPr>
                    </a:p>
                    <a:p>
                      <a:pPr indent="-285750" lvl="0" marL="285750" marR="0" rtl="0" algn="just">
                        <a:spcBef>
                          <a:spcPts val="0"/>
                        </a:spcBef>
                        <a:spcAft>
                          <a:spcPts val="0"/>
                        </a:spcAft>
                        <a:buClr>
                          <a:schemeClr val="dk1"/>
                        </a:buClr>
                        <a:buSzPts val="1800"/>
                        <a:buFont typeface="Noto Sans Symbols"/>
                        <a:buChar char="▪"/>
                      </a:pPr>
                      <a:r>
                        <a:rPr b="0" i="0" lang="en-US" sz="1800" u="none" cap="none" strike="noStrike">
                          <a:solidFill>
                            <a:schemeClr val="dk1"/>
                          </a:solidFill>
                          <a:latin typeface="Calibri"/>
                          <a:ea typeface="Calibri"/>
                          <a:cs typeface="Calibri"/>
                          <a:sym typeface="Calibri"/>
                        </a:rPr>
                        <a:t>The ability to help establish specific, challenging, and accepted team goals</a:t>
                      </a:r>
                      <a:endParaRPr/>
                    </a:p>
                    <a:p>
                      <a:pPr indent="-285750" lvl="0" marL="285750" marR="0" rtl="0" algn="just">
                        <a:spcBef>
                          <a:spcPts val="0"/>
                        </a:spcBef>
                        <a:spcAft>
                          <a:spcPts val="0"/>
                        </a:spcAft>
                        <a:buClr>
                          <a:schemeClr val="dk1"/>
                        </a:buClr>
                        <a:buSzPts val="1800"/>
                        <a:buFont typeface="Noto Sans Symbols"/>
                        <a:buChar char="▪"/>
                      </a:pPr>
                      <a:r>
                        <a:rPr b="0" i="0" lang="en-US" sz="1800" u="none" cap="none" strike="noStrike">
                          <a:solidFill>
                            <a:schemeClr val="dk1"/>
                          </a:solidFill>
                          <a:latin typeface="Calibri"/>
                          <a:ea typeface="Calibri"/>
                          <a:cs typeface="Calibri"/>
                          <a:sym typeface="Calibri"/>
                        </a:rPr>
                        <a:t>The ability to provide constructive feedback</a:t>
                      </a:r>
                      <a:endParaRPr/>
                    </a:p>
                    <a:p>
                      <a:pPr indent="-171450" lvl="0" marL="285750" marR="0" rtl="0" algn="just">
                        <a:spcBef>
                          <a:spcPts val="0"/>
                        </a:spcBef>
                        <a:spcAft>
                          <a:spcPts val="0"/>
                        </a:spcAft>
                        <a:buClr>
                          <a:schemeClr val="dk1"/>
                        </a:buClr>
                        <a:buSzPts val="1800"/>
                        <a:buFont typeface="Noto Sans Symbols"/>
                        <a:buNone/>
                      </a:pPr>
                      <a:r>
                        <a:t/>
                      </a:r>
                      <a:endParaRPr b="0" i="0" sz="1800" u="none" cap="none" strike="noStrike">
                        <a:solidFill>
                          <a:schemeClr val="dk1"/>
                        </a:solidFill>
                        <a:latin typeface="Calibri"/>
                        <a:ea typeface="Calibri"/>
                        <a:cs typeface="Calibri"/>
                        <a:sym typeface="Calibri"/>
                      </a:endParaRPr>
                    </a:p>
                    <a:p>
                      <a:pPr indent="0" lvl="0" marL="0" marR="0" rtl="0" algn="just">
                        <a:spcBef>
                          <a:spcPts val="0"/>
                        </a:spcBef>
                        <a:spcAft>
                          <a:spcPts val="0"/>
                        </a:spcAft>
                        <a:buClr>
                          <a:schemeClr val="dk1"/>
                        </a:buClr>
                        <a:buSzPts val="1800"/>
                        <a:buFont typeface="Noto Sans Symbols"/>
                        <a:buNone/>
                      </a:pPr>
                      <a:r>
                        <a:rPr b="1" i="0" lang="en-US" sz="1800" u="none" cap="none" strike="noStrike">
                          <a:solidFill>
                            <a:schemeClr val="dk1"/>
                          </a:solidFill>
                          <a:latin typeface="Calibri"/>
                          <a:ea typeface="Calibri"/>
                          <a:cs typeface="Calibri"/>
                          <a:sym typeface="Calibri"/>
                        </a:rPr>
                        <a:t>5. Planning and task coordination abilities</a:t>
                      </a:r>
                      <a:endParaRPr/>
                    </a:p>
                    <a:p>
                      <a:pPr indent="-171450" lvl="0" marL="285750" marR="0" rtl="0" algn="just">
                        <a:spcBef>
                          <a:spcPts val="0"/>
                        </a:spcBef>
                        <a:spcAft>
                          <a:spcPts val="0"/>
                        </a:spcAft>
                        <a:buClr>
                          <a:schemeClr val="dk1"/>
                        </a:buClr>
                        <a:buSzPts val="1800"/>
                        <a:buFont typeface="Noto Sans Symbols"/>
                        <a:buNone/>
                      </a:pPr>
                      <a:r>
                        <a:t/>
                      </a:r>
                      <a:endParaRPr b="0" i="0" sz="1800" u="none" cap="none" strike="noStrike">
                        <a:solidFill>
                          <a:schemeClr val="dk1"/>
                        </a:solidFill>
                        <a:latin typeface="Calibri"/>
                        <a:ea typeface="Calibri"/>
                        <a:cs typeface="Calibri"/>
                        <a:sym typeface="Calibri"/>
                      </a:endParaRPr>
                    </a:p>
                    <a:p>
                      <a:pPr indent="-285750" lvl="0" marL="285750" marR="0" rtl="0" algn="just">
                        <a:spcBef>
                          <a:spcPts val="0"/>
                        </a:spcBef>
                        <a:spcAft>
                          <a:spcPts val="0"/>
                        </a:spcAft>
                        <a:buClr>
                          <a:schemeClr val="dk1"/>
                        </a:buClr>
                        <a:buSzPts val="1800"/>
                        <a:buFont typeface="Noto Sans Symbols"/>
                        <a:buChar char="▪"/>
                      </a:pPr>
                      <a:r>
                        <a:rPr b="0" i="0" lang="en-US" sz="1800" u="none" cap="none" strike="noStrike">
                          <a:solidFill>
                            <a:schemeClr val="dk1"/>
                          </a:solidFill>
                          <a:latin typeface="Calibri"/>
                          <a:ea typeface="Calibri"/>
                          <a:cs typeface="Calibri"/>
                          <a:sym typeface="Calibri"/>
                        </a:rPr>
                        <a:t>The ability to coordinate and synchronize activities, information, and tasks among team members</a:t>
                      </a:r>
                      <a:endParaRPr/>
                    </a:p>
                    <a:p>
                      <a:pPr indent="-285750" lvl="0" marL="285750" marR="0" rtl="0" algn="just">
                        <a:spcBef>
                          <a:spcPts val="0"/>
                        </a:spcBef>
                        <a:spcAft>
                          <a:spcPts val="0"/>
                        </a:spcAft>
                        <a:buClr>
                          <a:schemeClr val="dk1"/>
                        </a:buClr>
                        <a:buSzPts val="1800"/>
                        <a:buFont typeface="Noto Sans Symbols"/>
                        <a:buChar char="▪"/>
                      </a:pPr>
                      <a:r>
                        <a:rPr b="0" i="0" lang="en-US" sz="1800" u="none" cap="none" strike="noStrike">
                          <a:solidFill>
                            <a:schemeClr val="dk1"/>
                          </a:solidFill>
                          <a:latin typeface="Calibri"/>
                          <a:ea typeface="Calibri"/>
                          <a:cs typeface="Calibri"/>
                          <a:sym typeface="Calibri"/>
                        </a:rPr>
                        <a:t>The ability to help establish task and role assignments for individual team members and ensure proper balancing of workload</a:t>
                      </a:r>
                      <a:endParaRPr/>
                    </a:p>
                  </a:txBody>
                  <a:tcPr marT="45725" marB="45725" marR="91450" marL="91450"/>
                </a:tc>
              </a:tr>
            </a:tbl>
          </a:graphicData>
        </a:graphic>
      </p:graphicFrame>
    </p:spTree>
  </p:cSld>
  <p:clrMapOvr>
    <a:masterClrMapping/>
  </p:clrMapOvr>
</p:sld>
</file>

<file path=ppt/slides/slide5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37" name="Shape 837"/>
        <p:cNvGrpSpPr/>
        <p:nvPr/>
      </p:nvGrpSpPr>
      <p:grpSpPr>
        <a:xfrm>
          <a:off x="0" y="0"/>
          <a:ext cx="0" cy="0"/>
          <a:chOff x="0" y="0"/>
          <a:chExt cx="0" cy="0"/>
        </a:xfrm>
      </p:grpSpPr>
      <p:pic>
        <p:nvPicPr>
          <p:cNvPr id="838" name="Google Shape;838;p50"/>
          <p:cNvPicPr preferRelativeResize="0"/>
          <p:nvPr/>
        </p:nvPicPr>
        <p:blipFill rotWithShape="1">
          <a:blip r:embed="rId3">
            <a:alphaModFix/>
          </a:blip>
          <a:srcRect b="0" l="0" r="0" t="0"/>
          <a:stretch/>
        </p:blipFill>
        <p:spPr>
          <a:xfrm>
            <a:off x="651740" y="5508979"/>
            <a:ext cx="1222425" cy="1096206"/>
          </a:xfrm>
          <a:prstGeom prst="rect">
            <a:avLst/>
          </a:prstGeom>
          <a:noFill/>
          <a:ln>
            <a:noFill/>
          </a:ln>
        </p:spPr>
      </p:pic>
      <p:pic>
        <p:nvPicPr>
          <p:cNvPr id="839" name="Google Shape;839;p50"/>
          <p:cNvPicPr preferRelativeResize="0"/>
          <p:nvPr/>
        </p:nvPicPr>
        <p:blipFill rotWithShape="1">
          <a:blip r:embed="rId4">
            <a:alphaModFix/>
          </a:blip>
          <a:srcRect b="0" l="0" r="0" t="0"/>
          <a:stretch/>
        </p:blipFill>
        <p:spPr>
          <a:xfrm>
            <a:off x="2289771" y="5954663"/>
            <a:ext cx="9902229" cy="204838"/>
          </a:xfrm>
          <a:prstGeom prst="rect">
            <a:avLst/>
          </a:prstGeom>
          <a:noFill/>
          <a:ln>
            <a:noFill/>
          </a:ln>
        </p:spPr>
      </p:pic>
      <p:pic>
        <p:nvPicPr>
          <p:cNvPr id="840" name="Google Shape;840;p50"/>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841" name="Google Shape;841;p50"/>
          <p:cNvPicPr preferRelativeResize="0"/>
          <p:nvPr/>
        </p:nvPicPr>
        <p:blipFill rotWithShape="1">
          <a:blip r:embed="rId5">
            <a:alphaModFix/>
          </a:blip>
          <a:srcRect b="0" l="0" r="0" t="0"/>
          <a:stretch/>
        </p:blipFill>
        <p:spPr>
          <a:xfrm>
            <a:off x="12072675" y="2204822"/>
            <a:ext cx="238650" cy="2709534"/>
          </a:xfrm>
          <a:prstGeom prst="rect">
            <a:avLst/>
          </a:prstGeom>
          <a:noFill/>
          <a:ln>
            <a:noFill/>
          </a:ln>
        </p:spPr>
      </p:pic>
      <p:pic>
        <p:nvPicPr>
          <p:cNvPr id="842" name="Google Shape;842;p50"/>
          <p:cNvPicPr preferRelativeResize="0"/>
          <p:nvPr/>
        </p:nvPicPr>
        <p:blipFill rotWithShape="1">
          <a:blip r:embed="rId6">
            <a:alphaModFix/>
          </a:blip>
          <a:srcRect b="0" l="0" r="0" t="0"/>
          <a:stretch/>
        </p:blipFill>
        <p:spPr>
          <a:xfrm>
            <a:off x="-17323" y="0"/>
            <a:ext cx="9533101" cy="1610200"/>
          </a:xfrm>
          <a:prstGeom prst="rect">
            <a:avLst/>
          </a:prstGeom>
          <a:noFill/>
          <a:ln>
            <a:noFill/>
          </a:ln>
        </p:spPr>
      </p:pic>
      <p:sp>
        <p:nvSpPr>
          <p:cNvPr id="843" name="Google Shape;843;p50"/>
          <p:cNvSpPr txBox="1"/>
          <p:nvPr/>
        </p:nvSpPr>
        <p:spPr>
          <a:xfrm>
            <a:off x="1874165" y="1411062"/>
            <a:ext cx="10198510" cy="40011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2000">
                <a:solidFill>
                  <a:srgbClr val="C1510A"/>
                </a:solidFill>
                <a:latin typeface="Helvetica Neue"/>
                <a:ea typeface="Helvetica Neue"/>
                <a:cs typeface="Helvetica Neue"/>
                <a:sym typeface="Helvetica Neue"/>
              </a:rPr>
              <a:t>Emerging Team Opportunities and Challenges</a:t>
            </a:r>
            <a:endParaRPr/>
          </a:p>
        </p:txBody>
      </p:sp>
      <p:grpSp>
        <p:nvGrpSpPr>
          <p:cNvPr id="844" name="Google Shape;844;p50"/>
          <p:cNvGrpSpPr/>
          <p:nvPr/>
        </p:nvGrpSpPr>
        <p:grpSpPr>
          <a:xfrm>
            <a:off x="130614" y="576828"/>
            <a:ext cx="5272804" cy="536288"/>
            <a:chOff x="130614" y="576828"/>
            <a:chExt cx="5272804" cy="536288"/>
          </a:xfrm>
        </p:grpSpPr>
        <p:sp>
          <p:nvSpPr>
            <p:cNvPr id="845" name="Google Shape;845;p50"/>
            <p:cNvSpPr txBox="1"/>
            <p:nvPr/>
          </p:nvSpPr>
          <p:spPr>
            <a:xfrm>
              <a:off x="2449853" y="576828"/>
              <a:ext cx="2953565" cy="52322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800">
                  <a:solidFill>
                    <a:schemeClr val="lt1"/>
                  </a:solidFill>
                  <a:latin typeface="Times New Roman"/>
                  <a:ea typeface="Times New Roman"/>
                  <a:cs typeface="Times New Roman"/>
                  <a:sym typeface="Times New Roman"/>
                </a:rPr>
                <a:t> Groups and Teams</a:t>
              </a:r>
              <a:endParaRPr/>
            </a:p>
          </p:txBody>
        </p:sp>
        <p:sp>
          <p:nvSpPr>
            <p:cNvPr id="846" name="Google Shape;846;p50"/>
            <p:cNvSpPr/>
            <p:nvPr/>
          </p:nvSpPr>
          <p:spPr>
            <a:xfrm>
              <a:off x="130614" y="589896"/>
              <a:ext cx="2085827" cy="52322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800">
                  <a:solidFill>
                    <a:schemeClr val="lt1"/>
                  </a:solidFill>
                  <a:latin typeface="Times New Roman"/>
                  <a:ea typeface="Times New Roman"/>
                  <a:cs typeface="Times New Roman"/>
                  <a:sym typeface="Times New Roman"/>
                </a:rPr>
                <a:t>CHAPTER</a:t>
              </a:r>
              <a:r>
                <a:rPr lang="en-US" sz="2800">
                  <a:solidFill>
                    <a:schemeClr val="lt1"/>
                  </a:solidFill>
                  <a:latin typeface="Calibri"/>
                  <a:ea typeface="Calibri"/>
                  <a:cs typeface="Calibri"/>
                  <a:sym typeface="Calibri"/>
                </a:rPr>
                <a:t> 7</a:t>
              </a:r>
              <a:endParaRPr/>
            </a:p>
          </p:txBody>
        </p:sp>
      </p:grpSp>
      <p:graphicFrame>
        <p:nvGraphicFramePr>
          <p:cNvPr id="847" name="Google Shape;847;p50"/>
          <p:cNvGraphicFramePr/>
          <p:nvPr/>
        </p:nvGraphicFramePr>
        <p:xfrm>
          <a:off x="1666361" y="1811172"/>
          <a:ext cx="3000000" cy="3000000"/>
        </p:xfrm>
        <a:graphic>
          <a:graphicData uri="http://schemas.openxmlformats.org/drawingml/2006/table">
            <a:tbl>
              <a:tblPr bandRow="1" firstRow="1">
                <a:noFill/>
                <a:tableStyleId>{F4C991AD-7138-4150-99D2-A69FC394543A}</a:tableStyleId>
              </a:tblPr>
              <a:tblGrid>
                <a:gridCol w="1386875"/>
                <a:gridCol w="8621925"/>
              </a:tblGrid>
              <a:tr h="2313500">
                <a:tc>
                  <a:txBody>
                    <a:bodyPr/>
                    <a:lstStyle/>
                    <a:p>
                      <a:pPr indent="0" lvl="0" marL="0" marR="0" rtl="0" algn="just">
                        <a:lnSpc>
                          <a:spcPct val="100000"/>
                        </a:lnSpc>
                        <a:spcBef>
                          <a:spcPts val="0"/>
                        </a:spcBef>
                        <a:spcAft>
                          <a:spcPts val="0"/>
                        </a:spcAft>
                        <a:buClr>
                          <a:schemeClr val="dk1"/>
                        </a:buClr>
                        <a:buSzPts val="1800"/>
                        <a:buFont typeface="Calibri"/>
                        <a:buNone/>
                      </a:pPr>
                      <a:r>
                        <a:rPr b="1" lang="en-US" sz="1800" u="none" cap="none" strike="noStrike">
                          <a:solidFill>
                            <a:schemeClr val="dk1"/>
                          </a:solidFill>
                        </a:rPr>
                        <a:t>Emerging Team Opportunities and Challenges</a:t>
                      </a:r>
                      <a:endParaRPr/>
                    </a:p>
                    <a:p>
                      <a:pPr indent="0" lvl="0" marL="0" marR="0" rtl="0" algn="just">
                        <a:lnSpc>
                          <a:spcPct val="100000"/>
                        </a:lnSpc>
                        <a:spcBef>
                          <a:spcPts val="0"/>
                        </a:spcBef>
                        <a:spcAft>
                          <a:spcPts val="0"/>
                        </a:spcAft>
                        <a:buClr>
                          <a:schemeClr val="dk1"/>
                        </a:buClr>
                        <a:buSzPts val="1800"/>
                        <a:buFont typeface="Calibri"/>
                        <a:buNone/>
                      </a:pPr>
                      <a:r>
                        <a:t/>
                      </a:r>
                      <a:endParaRPr b="1" sz="1800" u="none" cap="none" strike="noStrike">
                        <a:solidFill>
                          <a:schemeClr val="dk1"/>
                        </a:solidFill>
                      </a:endParaRPr>
                    </a:p>
                  </a:txBody>
                  <a:tcPr marT="45725" marB="45725" marR="91450" marL="91450"/>
                </a:tc>
                <a:tc>
                  <a:txBody>
                    <a:bodyPr/>
                    <a:lstStyle/>
                    <a:p>
                      <a:pPr indent="-285750" lvl="0" marL="285750" marR="0" rtl="0" algn="just">
                        <a:spcBef>
                          <a:spcPts val="0"/>
                        </a:spcBef>
                        <a:spcAft>
                          <a:spcPts val="0"/>
                        </a:spcAft>
                        <a:buClr>
                          <a:schemeClr val="dk1"/>
                        </a:buClr>
                        <a:buSzPts val="1800"/>
                        <a:buFont typeface="Noto Sans Symbols"/>
                        <a:buChar char="▪"/>
                      </a:pPr>
                      <a:r>
                        <a:rPr b="0" i="0" lang="en-US" sz="1800" u="none" cap="none" strike="noStrike">
                          <a:solidFill>
                            <a:schemeClr val="dk1"/>
                          </a:solidFill>
                          <a:latin typeface="Calibri"/>
                          <a:ea typeface="Calibri"/>
                          <a:cs typeface="Calibri"/>
                          <a:sym typeface="Calibri"/>
                        </a:rPr>
                        <a:t> As teams become increasingly common in organizations, two additional sets of opportunities and challenges must be addressed. These involve virtual teams and diversity and multicultural teams.</a:t>
                      </a:r>
                      <a:endParaRPr/>
                    </a:p>
                    <a:p>
                      <a:pPr indent="-171450" lvl="0" marL="285750" marR="0" rtl="0" algn="just">
                        <a:spcBef>
                          <a:spcPts val="0"/>
                        </a:spcBef>
                        <a:spcAft>
                          <a:spcPts val="0"/>
                        </a:spcAft>
                        <a:buClr>
                          <a:schemeClr val="dk1"/>
                        </a:buClr>
                        <a:buSzPts val="1800"/>
                        <a:buFont typeface="Noto Sans Symbols"/>
                        <a:buNone/>
                      </a:pPr>
                      <a:r>
                        <a:t/>
                      </a:r>
                      <a:endParaRPr b="0" i="0" sz="1800" u="none" cap="none" strike="noStrike">
                        <a:solidFill>
                          <a:schemeClr val="dk1"/>
                        </a:solidFill>
                        <a:latin typeface="Calibri"/>
                        <a:ea typeface="Calibri"/>
                        <a:cs typeface="Calibri"/>
                        <a:sym typeface="Calibri"/>
                      </a:endParaRPr>
                    </a:p>
                    <a:p>
                      <a:pPr indent="0" lvl="0" marL="0" marR="0" rtl="0" algn="just">
                        <a:spcBef>
                          <a:spcPts val="0"/>
                        </a:spcBef>
                        <a:spcAft>
                          <a:spcPts val="0"/>
                        </a:spcAft>
                        <a:buClr>
                          <a:schemeClr val="dk1"/>
                        </a:buClr>
                        <a:buSzPts val="1800"/>
                        <a:buFont typeface="Noto Sans Symbols"/>
                        <a:buNone/>
                      </a:pPr>
                      <a:r>
                        <a:rPr b="1" i="0" lang="en-US" sz="1800" u="sng" cap="none" strike="noStrike">
                          <a:solidFill>
                            <a:schemeClr val="dk1"/>
                          </a:solidFill>
                          <a:latin typeface="Calibri"/>
                          <a:ea typeface="Calibri"/>
                          <a:cs typeface="Calibri"/>
                          <a:sym typeface="Calibri"/>
                        </a:rPr>
                        <a:t>Virtual Teams</a:t>
                      </a:r>
                      <a:endParaRPr/>
                    </a:p>
                    <a:p>
                      <a:pPr indent="-285750" lvl="0" marL="285750" marR="0" rtl="0" algn="just">
                        <a:spcBef>
                          <a:spcPts val="0"/>
                        </a:spcBef>
                        <a:spcAft>
                          <a:spcPts val="0"/>
                        </a:spcAft>
                        <a:buClr>
                          <a:schemeClr val="dk1"/>
                        </a:buClr>
                        <a:buSzPts val="1800"/>
                        <a:buFont typeface="Noto Sans Symbols"/>
                        <a:buChar char="▪"/>
                      </a:pPr>
                      <a:r>
                        <a:rPr b="0" i="0" lang="en-US" sz="1800" u="none" cap="none" strike="noStrike">
                          <a:solidFill>
                            <a:schemeClr val="dk1"/>
                          </a:solidFill>
                          <a:latin typeface="Calibri"/>
                          <a:ea typeface="Calibri"/>
                          <a:cs typeface="Calibri"/>
                          <a:sym typeface="Calibri"/>
                        </a:rPr>
                        <a:t>Managing virtual teams can be difficult. Virtual team members are frequently separated by both geographic space and time, increasing the challenges of working together effectively. In such environments, team members are often isolated from one another and find it difficult to feel connected to their team.</a:t>
                      </a:r>
                      <a:endParaRPr/>
                    </a:p>
                    <a:p>
                      <a:pPr indent="0" lvl="0" marL="0" marR="0" rtl="0" algn="just">
                        <a:spcBef>
                          <a:spcPts val="0"/>
                        </a:spcBef>
                        <a:spcAft>
                          <a:spcPts val="0"/>
                        </a:spcAft>
                        <a:buClr>
                          <a:schemeClr val="dk1"/>
                        </a:buClr>
                        <a:buSzPts val="1800"/>
                        <a:buFont typeface="Noto Sans Symbols"/>
                        <a:buNone/>
                      </a:pPr>
                      <a:r>
                        <a:t/>
                      </a:r>
                      <a:endParaRPr b="1" i="0" sz="1800" u="sng" cap="none" strike="noStrike">
                        <a:solidFill>
                          <a:schemeClr val="dk1"/>
                        </a:solidFill>
                        <a:latin typeface="Calibri"/>
                        <a:ea typeface="Calibri"/>
                        <a:cs typeface="Calibri"/>
                        <a:sym typeface="Calibri"/>
                      </a:endParaRPr>
                    </a:p>
                    <a:p>
                      <a:pPr indent="0" lvl="0" marL="0" marR="0" rtl="0" algn="just">
                        <a:spcBef>
                          <a:spcPts val="0"/>
                        </a:spcBef>
                        <a:spcAft>
                          <a:spcPts val="0"/>
                        </a:spcAft>
                        <a:buClr>
                          <a:schemeClr val="dk1"/>
                        </a:buClr>
                        <a:buSzPts val="1800"/>
                        <a:buFont typeface="Noto Sans Symbols"/>
                        <a:buNone/>
                      </a:pPr>
                      <a:r>
                        <a:rPr b="1" i="0" lang="en-US" sz="1800" u="sng" cap="none" strike="noStrike">
                          <a:solidFill>
                            <a:schemeClr val="dk1"/>
                          </a:solidFill>
                          <a:latin typeface="Calibri"/>
                          <a:ea typeface="Calibri"/>
                          <a:cs typeface="Calibri"/>
                          <a:sym typeface="Calibri"/>
                        </a:rPr>
                        <a:t>Virtual Team Leadership Skills</a:t>
                      </a:r>
                      <a:endParaRPr/>
                    </a:p>
                    <a:p>
                      <a:pPr indent="-285750" lvl="0" marL="285750" marR="0" rtl="0" algn="just">
                        <a:spcBef>
                          <a:spcPts val="0"/>
                        </a:spcBef>
                        <a:spcAft>
                          <a:spcPts val="0"/>
                        </a:spcAft>
                        <a:buClr>
                          <a:schemeClr val="dk1"/>
                        </a:buClr>
                        <a:buSzPts val="1800"/>
                        <a:buFont typeface="Noto Sans Symbols"/>
                        <a:buChar char="▪"/>
                      </a:pPr>
                      <a:r>
                        <a:rPr b="0" i="0" lang="en-US" sz="1800" u="none" cap="none" strike="noStrike">
                          <a:solidFill>
                            <a:schemeClr val="dk1"/>
                          </a:solidFill>
                          <a:latin typeface="Calibri"/>
                          <a:ea typeface="Calibri"/>
                          <a:cs typeface="Calibri"/>
                          <a:sym typeface="Calibri"/>
                        </a:rPr>
                        <a:t>The effective leadership of teams whose members are linked by technology and whose members often do not see each other requires unique skills and behaviors compared to managing and leading teams located in the same place</a:t>
                      </a:r>
                      <a:endParaRPr/>
                    </a:p>
                  </a:txBody>
                  <a:tcPr marT="45725" marB="45725" marR="91450" marL="91450"/>
                </a:tc>
              </a:tr>
            </a:tbl>
          </a:graphicData>
        </a:graphic>
      </p:graphicFrame>
    </p:spTree>
  </p:cSld>
  <p:clrMapOvr>
    <a:masterClrMapping/>
  </p:clrMapOvr>
</p:sld>
</file>

<file path=ppt/slides/slide5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52" name="Shape 852"/>
        <p:cNvGrpSpPr/>
        <p:nvPr/>
      </p:nvGrpSpPr>
      <p:grpSpPr>
        <a:xfrm>
          <a:off x="0" y="0"/>
          <a:ext cx="0" cy="0"/>
          <a:chOff x="0" y="0"/>
          <a:chExt cx="0" cy="0"/>
        </a:xfrm>
      </p:grpSpPr>
      <p:pic>
        <p:nvPicPr>
          <p:cNvPr id="853" name="Google Shape;853;p51"/>
          <p:cNvPicPr preferRelativeResize="0"/>
          <p:nvPr/>
        </p:nvPicPr>
        <p:blipFill rotWithShape="1">
          <a:blip r:embed="rId3">
            <a:alphaModFix/>
          </a:blip>
          <a:srcRect b="0" l="0" r="0" t="0"/>
          <a:stretch/>
        </p:blipFill>
        <p:spPr>
          <a:xfrm>
            <a:off x="651740" y="5508979"/>
            <a:ext cx="1222425" cy="1096206"/>
          </a:xfrm>
          <a:prstGeom prst="rect">
            <a:avLst/>
          </a:prstGeom>
          <a:noFill/>
          <a:ln>
            <a:noFill/>
          </a:ln>
        </p:spPr>
      </p:pic>
      <p:pic>
        <p:nvPicPr>
          <p:cNvPr id="854" name="Google Shape;854;p51"/>
          <p:cNvPicPr preferRelativeResize="0"/>
          <p:nvPr/>
        </p:nvPicPr>
        <p:blipFill rotWithShape="1">
          <a:blip r:embed="rId4">
            <a:alphaModFix/>
          </a:blip>
          <a:srcRect b="0" l="0" r="0" t="0"/>
          <a:stretch/>
        </p:blipFill>
        <p:spPr>
          <a:xfrm>
            <a:off x="2289771" y="5954663"/>
            <a:ext cx="9902229" cy="204838"/>
          </a:xfrm>
          <a:prstGeom prst="rect">
            <a:avLst/>
          </a:prstGeom>
          <a:noFill/>
          <a:ln>
            <a:noFill/>
          </a:ln>
        </p:spPr>
      </p:pic>
      <p:pic>
        <p:nvPicPr>
          <p:cNvPr id="855" name="Google Shape;855;p51"/>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856" name="Google Shape;856;p51"/>
          <p:cNvPicPr preferRelativeResize="0"/>
          <p:nvPr/>
        </p:nvPicPr>
        <p:blipFill rotWithShape="1">
          <a:blip r:embed="rId5">
            <a:alphaModFix/>
          </a:blip>
          <a:srcRect b="0" l="0" r="0" t="0"/>
          <a:stretch/>
        </p:blipFill>
        <p:spPr>
          <a:xfrm>
            <a:off x="12072675" y="2204822"/>
            <a:ext cx="238650" cy="2709534"/>
          </a:xfrm>
          <a:prstGeom prst="rect">
            <a:avLst/>
          </a:prstGeom>
          <a:noFill/>
          <a:ln>
            <a:noFill/>
          </a:ln>
        </p:spPr>
      </p:pic>
      <p:pic>
        <p:nvPicPr>
          <p:cNvPr id="857" name="Google Shape;857;p51"/>
          <p:cNvPicPr preferRelativeResize="0"/>
          <p:nvPr/>
        </p:nvPicPr>
        <p:blipFill rotWithShape="1">
          <a:blip r:embed="rId6">
            <a:alphaModFix/>
          </a:blip>
          <a:srcRect b="0" l="0" r="0" t="0"/>
          <a:stretch/>
        </p:blipFill>
        <p:spPr>
          <a:xfrm>
            <a:off x="-17323" y="0"/>
            <a:ext cx="9533101" cy="1610200"/>
          </a:xfrm>
          <a:prstGeom prst="rect">
            <a:avLst/>
          </a:prstGeom>
          <a:noFill/>
          <a:ln>
            <a:noFill/>
          </a:ln>
        </p:spPr>
      </p:pic>
      <p:sp>
        <p:nvSpPr>
          <p:cNvPr id="858" name="Google Shape;858;p51"/>
          <p:cNvSpPr txBox="1"/>
          <p:nvPr/>
        </p:nvSpPr>
        <p:spPr>
          <a:xfrm>
            <a:off x="1874165" y="1411062"/>
            <a:ext cx="10198510" cy="40011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2000">
                <a:solidFill>
                  <a:srgbClr val="C1510A"/>
                </a:solidFill>
                <a:latin typeface="Helvetica Neue"/>
                <a:ea typeface="Helvetica Neue"/>
                <a:cs typeface="Helvetica Neue"/>
                <a:sym typeface="Helvetica Neue"/>
              </a:rPr>
              <a:t>Emerging Team Opportunities and Challenges</a:t>
            </a:r>
            <a:endParaRPr/>
          </a:p>
        </p:txBody>
      </p:sp>
      <p:grpSp>
        <p:nvGrpSpPr>
          <p:cNvPr id="859" name="Google Shape;859;p51"/>
          <p:cNvGrpSpPr/>
          <p:nvPr/>
        </p:nvGrpSpPr>
        <p:grpSpPr>
          <a:xfrm>
            <a:off x="130614" y="576828"/>
            <a:ext cx="5272804" cy="536288"/>
            <a:chOff x="130614" y="576828"/>
            <a:chExt cx="5272804" cy="536288"/>
          </a:xfrm>
        </p:grpSpPr>
        <p:sp>
          <p:nvSpPr>
            <p:cNvPr id="860" name="Google Shape;860;p51"/>
            <p:cNvSpPr txBox="1"/>
            <p:nvPr/>
          </p:nvSpPr>
          <p:spPr>
            <a:xfrm>
              <a:off x="2449853" y="576828"/>
              <a:ext cx="2953565" cy="52322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800">
                  <a:solidFill>
                    <a:schemeClr val="lt1"/>
                  </a:solidFill>
                  <a:latin typeface="Times New Roman"/>
                  <a:ea typeface="Times New Roman"/>
                  <a:cs typeface="Times New Roman"/>
                  <a:sym typeface="Times New Roman"/>
                </a:rPr>
                <a:t> Groups and Teams</a:t>
              </a:r>
              <a:endParaRPr/>
            </a:p>
          </p:txBody>
        </p:sp>
        <p:sp>
          <p:nvSpPr>
            <p:cNvPr id="861" name="Google Shape;861;p51"/>
            <p:cNvSpPr/>
            <p:nvPr/>
          </p:nvSpPr>
          <p:spPr>
            <a:xfrm>
              <a:off x="130614" y="589896"/>
              <a:ext cx="2085827" cy="52322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800">
                  <a:solidFill>
                    <a:schemeClr val="lt1"/>
                  </a:solidFill>
                  <a:latin typeface="Times New Roman"/>
                  <a:ea typeface="Times New Roman"/>
                  <a:cs typeface="Times New Roman"/>
                  <a:sym typeface="Times New Roman"/>
                </a:rPr>
                <a:t>CHAPTER</a:t>
              </a:r>
              <a:r>
                <a:rPr lang="en-US" sz="2800">
                  <a:solidFill>
                    <a:schemeClr val="lt1"/>
                  </a:solidFill>
                  <a:latin typeface="Calibri"/>
                  <a:ea typeface="Calibri"/>
                  <a:cs typeface="Calibri"/>
                  <a:sym typeface="Calibri"/>
                </a:rPr>
                <a:t> 7</a:t>
              </a:r>
              <a:endParaRPr/>
            </a:p>
          </p:txBody>
        </p:sp>
      </p:grpSp>
      <p:graphicFrame>
        <p:nvGraphicFramePr>
          <p:cNvPr id="862" name="Google Shape;862;p51"/>
          <p:cNvGraphicFramePr/>
          <p:nvPr/>
        </p:nvGraphicFramePr>
        <p:xfrm>
          <a:off x="1666361" y="1811172"/>
          <a:ext cx="3000000" cy="3000000"/>
        </p:xfrm>
        <a:graphic>
          <a:graphicData uri="http://schemas.openxmlformats.org/drawingml/2006/table">
            <a:tbl>
              <a:tblPr bandRow="1" firstRow="1">
                <a:noFill/>
                <a:tableStyleId>{F4C991AD-7138-4150-99D2-A69FC394543A}</a:tableStyleId>
              </a:tblPr>
              <a:tblGrid>
                <a:gridCol w="1427275"/>
                <a:gridCol w="8873075"/>
              </a:tblGrid>
              <a:tr h="2313500">
                <a:tc>
                  <a:txBody>
                    <a:bodyPr/>
                    <a:lstStyle/>
                    <a:p>
                      <a:pPr indent="0" lvl="0" marL="0" marR="0" rtl="0" algn="just">
                        <a:lnSpc>
                          <a:spcPct val="100000"/>
                        </a:lnSpc>
                        <a:spcBef>
                          <a:spcPts val="0"/>
                        </a:spcBef>
                        <a:spcAft>
                          <a:spcPts val="0"/>
                        </a:spcAft>
                        <a:buClr>
                          <a:schemeClr val="dk1"/>
                        </a:buClr>
                        <a:buSzPts val="1800"/>
                        <a:buFont typeface="Calibri"/>
                        <a:buNone/>
                      </a:pPr>
                      <a:r>
                        <a:rPr b="1" lang="en-US" sz="1800" u="none" cap="none" strike="noStrike">
                          <a:solidFill>
                            <a:schemeClr val="dk1"/>
                          </a:solidFill>
                        </a:rPr>
                        <a:t>Emerging Team Opportunities and Challenges</a:t>
                      </a:r>
                      <a:endParaRPr/>
                    </a:p>
                    <a:p>
                      <a:pPr indent="0" lvl="0" marL="0" marR="0" rtl="0" algn="just">
                        <a:lnSpc>
                          <a:spcPct val="100000"/>
                        </a:lnSpc>
                        <a:spcBef>
                          <a:spcPts val="0"/>
                        </a:spcBef>
                        <a:spcAft>
                          <a:spcPts val="0"/>
                        </a:spcAft>
                        <a:buClr>
                          <a:schemeClr val="dk1"/>
                        </a:buClr>
                        <a:buSzPts val="1800"/>
                        <a:buFont typeface="Calibri"/>
                        <a:buNone/>
                      </a:pPr>
                      <a:r>
                        <a:t/>
                      </a:r>
                      <a:endParaRPr b="1" sz="1800" u="none" cap="none" strike="noStrike">
                        <a:solidFill>
                          <a:schemeClr val="dk1"/>
                        </a:solidFill>
                      </a:endParaRPr>
                    </a:p>
                  </a:txBody>
                  <a:tcPr marT="45725" marB="45725" marR="91450" marL="91450"/>
                </a:tc>
                <a:tc>
                  <a:txBody>
                    <a:bodyPr/>
                    <a:lstStyle/>
                    <a:p>
                      <a:pPr indent="0" lvl="0" marL="0" marR="0" rtl="0" algn="just">
                        <a:spcBef>
                          <a:spcPts val="0"/>
                        </a:spcBef>
                        <a:spcAft>
                          <a:spcPts val="0"/>
                        </a:spcAft>
                        <a:buClr>
                          <a:schemeClr val="dk1"/>
                        </a:buClr>
                        <a:buSzPts val="1800"/>
                        <a:buFont typeface="Noto Sans Symbols"/>
                        <a:buNone/>
                      </a:pPr>
                      <a:r>
                        <a:rPr b="1" i="0" lang="en-US" sz="1800" u="sng" cap="none" strike="noStrike">
                          <a:solidFill>
                            <a:schemeClr val="dk1"/>
                          </a:solidFill>
                          <a:latin typeface="Calibri"/>
                          <a:ea typeface="Calibri"/>
                          <a:cs typeface="Calibri"/>
                          <a:sym typeface="Calibri"/>
                        </a:rPr>
                        <a:t>Leader Behaviors</a:t>
                      </a:r>
                      <a:endParaRPr/>
                    </a:p>
                    <a:p>
                      <a:pPr indent="-285750" lvl="0" marL="285750" marR="0" rtl="0" algn="just">
                        <a:spcBef>
                          <a:spcPts val="0"/>
                        </a:spcBef>
                        <a:spcAft>
                          <a:spcPts val="0"/>
                        </a:spcAft>
                        <a:buClr>
                          <a:schemeClr val="dk1"/>
                        </a:buClr>
                        <a:buSzPts val="1800"/>
                        <a:buFont typeface="Noto Sans Symbols"/>
                        <a:buChar char="▪"/>
                      </a:pPr>
                      <a:r>
                        <a:rPr b="0" i="0" lang="en-US" sz="1800" u="none" cap="none" strike="noStrike">
                          <a:solidFill>
                            <a:schemeClr val="dk1"/>
                          </a:solidFill>
                          <a:latin typeface="Calibri"/>
                          <a:ea typeface="Calibri"/>
                          <a:cs typeface="Calibri"/>
                          <a:sym typeface="Calibri"/>
                        </a:rPr>
                        <a:t>The lack of face-to-face contact with virtual team members makes it difficult for leaders to monitor team member performance and to implement solutions to work problems. It is also difficult for virtual team leaders to perform typical mentoring, coaching, and development functions.</a:t>
                      </a:r>
                      <a:endParaRPr/>
                    </a:p>
                    <a:p>
                      <a:pPr indent="-171450" lvl="0" marL="285750" marR="0" rtl="0" algn="just">
                        <a:spcBef>
                          <a:spcPts val="0"/>
                        </a:spcBef>
                        <a:spcAft>
                          <a:spcPts val="0"/>
                        </a:spcAft>
                        <a:buClr>
                          <a:schemeClr val="dk1"/>
                        </a:buClr>
                        <a:buSzPts val="1800"/>
                        <a:buFont typeface="Noto Sans Symbols"/>
                        <a:buNone/>
                      </a:pPr>
                      <a:r>
                        <a:t/>
                      </a:r>
                      <a:endParaRPr b="0" i="0" sz="1800" u="none" cap="none" strike="noStrike">
                        <a:solidFill>
                          <a:schemeClr val="dk1"/>
                        </a:solidFill>
                        <a:latin typeface="Calibri"/>
                        <a:ea typeface="Calibri"/>
                        <a:cs typeface="Calibri"/>
                        <a:sym typeface="Calibri"/>
                      </a:endParaRPr>
                    </a:p>
                    <a:p>
                      <a:pPr indent="0" lvl="0" marL="0" marR="0" rtl="0" algn="just">
                        <a:spcBef>
                          <a:spcPts val="0"/>
                        </a:spcBef>
                        <a:spcAft>
                          <a:spcPts val="0"/>
                        </a:spcAft>
                        <a:buClr>
                          <a:schemeClr val="dk1"/>
                        </a:buClr>
                        <a:buSzPts val="1800"/>
                        <a:buFont typeface="Noto Sans Symbols"/>
                        <a:buNone/>
                      </a:pPr>
                      <a:r>
                        <a:rPr b="1" i="0" lang="en-US" sz="1800" u="sng" cap="none" strike="noStrike">
                          <a:solidFill>
                            <a:schemeClr val="dk1"/>
                          </a:solidFill>
                          <a:latin typeface="Calibri"/>
                          <a:ea typeface="Calibri"/>
                          <a:cs typeface="Calibri"/>
                          <a:sym typeface="Calibri"/>
                        </a:rPr>
                        <a:t>Groupware and Group Decision Support Systems</a:t>
                      </a:r>
                      <a:endParaRPr/>
                    </a:p>
                    <a:p>
                      <a:pPr indent="-285750" lvl="0" marL="285750" marR="0" rtl="0" algn="just">
                        <a:spcBef>
                          <a:spcPts val="0"/>
                        </a:spcBef>
                        <a:spcAft>
                          <a:spcPts val="0"/>
                        </a:spcAft>
                        <a:buClr>
                          <a:schemeClr val="dk1"/>
                        </a:buClr>
                        <a:buSzPts val="1800"/>
                        <a:buFont typeface="Noto Sans Symbols"/>
                        <a:buChar char="▪"/>
                      </a:pPr>
                      <a:r>
                        <a:rPr b="0" i="0" lang="en-US" sz="1800" u="none" cap="none" strike="noStrike">
                          <a:solidFill>
                            <a:schemeClr val="dk1"/>
                          </a:solidFill>
                          <a:latin typeface="Calibri"/>
                          <a:ea typeface="Calibri"/>
                          <a:cs typeface="Calibri"/>
                          <a:sym typeface="Calibri"/>
                        </a:rPr>
                        <a:t>Synchronous and asynchronous information technologies support members of virtual teams. Synchronous technologies such as videoconferencing, instant messaging, electronic meetings, and even conference calls allow real-time communication and interaction. </a:t>
                      </a:r>
                      <a:endParaRPr/>
                    </a:p>
                  </a:txBody>
                  <a:tcPr marT="45725" marB="45725" marR="91450" marL="91450"/>
                </a:tc>
              </a:tr>
            </a:tbl>
          </a:graphicData>
        </a:graphic>
      </p:graphicFrame>
    </p:spTree>
  </p:cSld>
  <p:clrMapOvr>
    <a:masterClrMapping/>
  </p:clrMapOvr>
</p:sld>
</file>

<file path=ppt/slides/slide5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67" name="Shape 867"/>
        <p:cNvGrpSpPr/>
        <p:nvPr/>
      </p:nvGrpSpPr>
      <p:grpSpPr>
        <a:xfrm>
          <a:off x="0" y="0"/>
          <a:ext cx="0" cy="0"/>
          <a:chOff x="0" y="0"/>
          <a:chExt cx="0" cy="0"/>
        </a:xfrm>
      </p:grpSpPr>
      <p:pic>
        <p:nvPicPr>
          <p:cNvPr id="868" name="Google Shape;868;p52"/>
          <p:cNvPicPr preferRelativeResize="0"/>
          <p:nvPr/>
        </p:nvPicPr>
        <p:blipFill rotWithShape="1">
          <a:blip r:embed="rId3">
            <a:alphaModFix/>
          </a:blip>
          <a:srcRect b="0" l="0" r="0" t="0"/>
          <a:stretch/>
        </p:blipFill>
        <p:spPr>
          <a:xfrm>
            <a:off x="651740" y="5508979"/>
            <a:ext cx="1222425" cy="1096206"/>
          </a:xfrm>
          <a:prstGeom prst="rect">
            <a:avLst/>
          </a:prstGeom>
          <a:noFill/>
          <a:ln>
            <a:noFill/>
          </a:ln>
        </p:spPr>
      </p:pic>
      <p:pic>
        <p:nvPicPr>
          <p:cNvPr id="869" name="Google Shape;869;p52"/>
          <p:cNvPicPr preferRelativeResize="0"/>
          <p:nvPr/>
        </p:nvPicPr>
        <p:blipFill rotWithShape="1">
          <a:blip r:embed="rId4">
            <a:alphaModFix/>
          </a:blip>
          <a:srcRect b="0" l="0" r="0" t="0"/>
          <a:stretch/>
        </p:blipFill>
        <p:spPr>
          <a:xfrm>
            <a:off x="2289771" y="5954663"/>
            <a:ext cx="9902229" cy="204838"/>
          </a:xfrm>
          <a:prstGeom prst="rect">
            <a:avLst/>
          </a:prstGeom>
          <a:noFill/>
          <a:ln>
            <a:noFill/>
          </a:ln>
        </p:spPr>
      </p:pic>
      <p:pic>
        <p:nvPicPr>
          <p:cNvPr id="870" name="Google Shape;870;p52"/>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871" name="Google Shape;871;p52"/>
          <p:cNvPicPr preferRelativeResize="0"/>
          <p:nvPr/>
        </p:nvPicPr>
        <p:blipFill rotWithShape="1">
          <a:blip r:embed="rId5">
            <a:alphaModFix/>
          </a:blip>
          <a:srcRect b="0" l="0" r="0" t="0"/>
          <a:stretch/>
        </p:blipFill>
        <p:spPr>
          <a:xfrm>
            <a:off x="12072675" y="2204822"/>
            <a:ext cx="238650" cy="2709534"/>
          </a:xfrm>
          <a:prstGeom prst="rect">
            <a:avLst/>
          </a:prstGeom>
          <a:noFill/>
          <a:ln>
            <a:noFill/>
          </a:ln>
        </p:spPr>
      </p:pic>
      <p:pic>
        <p:nvPicPr>
          <p:cNvPr id="872" name="Google Shape;872;p52"/>
          <p:cNvPicPr preferRelativeResize="0"/>
          <p:nvPr/>
        </p:nvPicPr>
        <p:blipFill rotWithShape="1">
          <a:blip r:embed="rId6">
            <a:alphaModFix/>
          </a:blip>
          <a:srcRect b="0" l="0" r="0" t="0"/>
          <a:stretch/>
        </p:blipFill>
        <p:spPr>
          <a:xfrm>
            <a:off x="-17323" y="0"/>
            <a:ext cx="9533101" cy="1610200"/>
          </a:xfrm>
          <a:prstGeom prst="rect">
            <a:avLst/>
          </a:prstGeom>
          <a:noFill/>
          <a:ln>
            <a:noFill/>
          </a:ln>
        </p:spPr>
      </p:pic>
      <p:sp>
        <p:nvSpPr>
          <p:cNvPr id="873" name="Google Shape;873;p52"/>
          <p:cNvSpPr txBox="1"/>
          <p:nvPr/>
        </p:nvSpPr>
        <p:spPr>
          <a:xfrm>
            <a:off x="1874165" y="1411062"/>
            <a:ext cx="10198510" cy="40011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2000">
                <a:solidFill>
                  <a:srgbClr val="C1510A"/>
                </a:solidFill>
                <a:latin typeface="Helvetica Neue"/>
                <a:ea typeface="Helvetica Neue"/>
                <a:cs typeface="Helvetica Neue"/>
                <a:sym typeface="Helvetica Neue"/>
              </a:rPr>
              <a:t>Diversity and Multicultural Teams</a:t>
            </a:r>
            <a:endParaRPr/>
          </a:p>
        </p:txBody>
      </p:sp>
      <p:grpSp>
        <p:nvGrpSpPr>
          <p:cNvPr id="874" name="Google Shape;874;p52"/>
          <p:cNvGrpSpPr/>
          <p:nvPr/>
        </p:nvGrpSpPr>
        <p:grpSpPr>
          <a:xfrm>
            <a:off x="130614" y="576828"/>
            <a:ext cx="5272804" cy="536288"/>
            <a:chOff x="130614" y="576828"/>
            <a:chExt cx="5272804" cy="536288"/>
          </a:xfrm>
        </p:grpSpPr>
        <p:sp>
          <p:nvSpPr>
            <p:cNvPr id="875" name="Google Shape;875;p52"/>
            <p:cNvSpPr txBox="1"/>
            <p:nvPr/>
          </p:nvSpPr>
          <p:spPr>
            <a:xfrm>
              <a:off x="2449853" y="576828"/>
              <a:ext cx="2953565" cy="52322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800">
                  <a:solidFill>
                    <a:schemeClr val="lt1"/>
                  </a:solidFill>
                  <a:latin typeface="Times New Roman"/>
                  <a:ea typeface="Times New Roman"/>
                  <a:cs typeface="Times New Roman"/>
                  <a:sym typeface="Times New Roman"/>
                </a:rPr>
                <a:t> Groups and Teams</a:t>
              </a:r>
              <a:endParaRPr/>
            </a:p>
          </p:txBody>
        </p:sp>
        <p:sp>
          <p:nvSpPr>
            <p:cNvPr id="876" name="Google Shape;876;p52"/>
            <p:cNvSpPr/>
            <p:nvPr/>
          </p:nvSpPr>
          <p:spPr>
            <a:xfrm>
              <a:off x="130614" y="589896"/>
              <a:ext cx="2085827" cy="52322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800">
                  <a:solidFill>
                    <a:schemeClr val="lt1"/>
                  </a:solidFill>
                  <a:latin typeface="Times New Roman"/>
                  <a:ea typeface="Times New Roman"/>
                  <a:cs typeface="Times New Roman"/>
                  <a:sym typeface="Times New Roman"/>
                </a:rPr>
                <a:t>CHAPTER</a:t>
              </a:r>
              <a:r>
                <a:rPr lang="en-US" sz="2800">
                  <a:solidFill>
                    <a:schemeClr val="lt1"/>
                  </a:solidFill>
                  <a:latin typeface="Calibri"/>
                  <a:ea typeface="Calibri"/>
                  <a:cs typeface="Calibri"/>
                  <a:sym typeface="Calibri"/>
                </a:rPr>
                <a:t> 7</a:t>
              </a:r>
              <a:endParaRPr/>
            </a:p>
          </p:txBody>
        </p:sp>
      </p:grpSp>
      <p:graphicFrame>
        <p:nvGraphicFramePr>
          <p:cNvPr id="877" name="Google Shape;877;p52"/>
          <p:cNvGraphicFramePr/>
          <p:nvPr/>
        </p:nvGraphicFramePr>
        <p:xfrm>
          <a:off x="1666361" y="1811172"/>
          <a:ext cx="3000000" cy="3000000"/>
        </p:xfrm>
        <a:graphic>
          <a:graphicData uri="http://schemas.openxmlformats.org/drawingml/2006/table">
            <a:tbl>
              <a:tblPr bandRow="1" firstRow="1">
                <a:noFill/>
                <a:tableStyleId>{F4C991AD-7138-4150-99D2-A69FC394543A}</a:tableStyleId>
              </a:tblPr>
              <a:tblGrid>
                <a:gridCol w="1427275"/>
                <a:gridCol w="8873075"/>
              </a:tblGrid>
              <a:tr h="2313500">
                <a:tc>
                  <a:txBody>
                    <a:bodyPr/>
                    <a:lstStyle/>
                    <a:p>
                      <a:pPr indent="0" lvl="0" marL="0" marR="0" rtl="0" algn="just">
                        <a:lnSpc>
                          <a:spcPct val="100000"/>
                        </a:lnSpc>
                        <a:spcBef>
                          <a:spcPts val="0"/>
                        </a:spcBef>
                        <a:spcAft>
                          <a:spcPts val="0"/>
                        </a:spcAft>
                        <a:buClr>
                          <a:schemeClr val="dk1"/>
                        </a:buClr>
                        <a:buSzPts val="1800"/>
                        <a:buFont typeface="Calibri"/>
                        <a:buNone/>
                      </a:pPr>
                      <a:r>
                        <a:rPr b="1" lang="en-US" sz="1800" u="none" cap="none" strike="noStrike">
                          <a:solidFill>
                            <a:schemeClr val="dk1"/>
                          </a:solidFill>
                        </a:rPr>
                        <a:t>Emerging Team Opportunities and Challenges</a:t>
                      </a:r>
                      <a:endParaRPr/>
                    </a:p>
                    <a:p>
                      <a:pPr indent="0" lvl="0" marL="0" marR="0" rtl="0" algn="just">
                        <a:lnSpc>
                          <a:spcPct val="100000"/>
                        </a:lnSpc>
                        <a:spcBef>
                          <a:spcPts val="0"/>
                        </a:spcBef>
                        <a:spcAft>
                          <a:spcPts val="0"/>
                        </a:spcAft>
                        <a:buClr>
                          <a:schemeClr val="dk1"/>
                        </a:buClr>
                        <a:buSzPts val="1800"/>
                        <a:buFont typeface="Calibri"/>
                        <a:buNone/>
                      </a:pPr>
                      <a:r>
                        <a:t/>
                      </a:r>
                      <a:endParaRPr b="1" sz="1800" u="none" cap="none" strike="noStrike">
                        <a:solidFill>
                          <a:schemeClr val="dk1"/>
                        </a:solidFill>
                      </a:endParaRPr>
                    </a:p>
                  </a:txBody>
                  <a:tcPr marT="45725" marB="45725" marR="91450" marL="91450"/>
                </a:tc>
                <a:tc>
                  <a:txBody>
                    <a:bodyPr/>
                    <a:lstStyle/>
                    <a:p>
                      <a:pPr indent="-285750" lvl="0" marL="285750" marR="0" rtl="0" algn="just">
                        <a:spcBef>
                          <a:spcPts val="0"/>
                        </a:spcBef>
                        <a:spcAft>
                          <a:spcPts val="0"/>
                        </a:spcAft>
                        <a:buClr>
                          <a:schemeClr val="dk1"/>
                        </a:buClr>
                        <a:buSzPts val="1800"/>
                        <a:buFont typeface="Noto Sans Symbols"/>
                        <a:buChar char="▪"/>
                      </a:pPr>
                      <a:r>
                        <a:rPr b="0" i="0" lang="en-US" sz="1800" u="none" cap="none" strike="noStrike">
                          <a:solidFill>
                            <a:schemeClr val="dk1"/>
                          </a:solidFill>
                          <a:latin typeface="Calibri"/>
                          <a:ea typeface="Calibri"/>
                          <a:cs typeface="Calibri"/>
                          <a:sym typeface="Calibri"/>
                        </a:rPr>
                        <a:t>Diversity can both help and hinder team effectiveness. Diversity can be a source of creativity and innovation that can create a competitive advantage and improve a team’s decision making</a:t>
                      </a:r>
                      <a:endParaRPr/>
                    </a:p>
                    <a:p>
                      <a:pPr indent="-171450" lvl="0" marL="285750" marR="0" rtl="0" algn="just">
                        <a:spcBef>
                          <a:spcPts val="0"/>
                        </a:spcBef>
                        <a:spcAft>
                          <a:spcPts val="0"/>
                        </a:spcAft>
                        <a:buClr>
                          <a:schemeClr val="dk1"/>
                        </a:buClr>
                        <a:buSzPts val="1800"/>
                        <a:buFont typeface="Noto Sans Symbols"/>
                        <a:buNone/>
                      </a:pPr>
                      <a:r>
                        <a:t/>
                      </a:r>
                      <a:endParaRPr b="0" i="0" sz="1800" u="none" cap="none" strike="noStrike">
                        <a:solidFill>
                          <a:schemeClr val="dk1"/>
                        </a:solidFill>
                        <a:latin typeface="Calibri"/>
                        <a:ea typeface="Calibri"/>
                        <a:cs typeface="Calibri"/>
                        <a:sym typeface="Calibri"/>
                      </a:endParaRPr>
                    </a:p>
                    <a:p>
                      <a:pPr indent="-285750" lvl="0" marL="285750" marR="0" rtl="0" algn="just">
                        <a:spcBef>
                          <a:spcPts val="0"/>
                        </a:spcBef>
                        <a:spcAft>
                          <a:spcPts val="0"/>
                        </a:spcAft>
                        <a:buClr>
                          <a:schemeClr val="dk1"/>
                        </a:buClr>
                        <a:buSzPts val="1800"/>
                        <a:buFont typeface="Noto Sans Symbols"/>
                        <a:buChar char="▪"/>
                      </a:pPr>
                      <a:r>
                        <a:rPr b="0" i="0" lang="en-US" sz="1800" u="none" cap="none" strike="noStrike">
                          <a:solidFill>
                            <a:schemeClr val="dk1"/>
                          </a:solidFill>
                          <a:latin typeface="Calibri"/>
                          <a:ea typeface="Calibri"/>
                          <a:cs typeface="Calibri"/>
                          <a:sym typeface="Calibri"/>
                        </a:rPr>
                        <a:t> Innovative companies intentionally use heterogeneous teams to solve problems.</a:t>
                      </a:r>
                      <a:endParaRPr/>
                    </a:p>
                    <a:p>
                      <a:pPr indent="-171450" lvl="0" marL="285750" marR="0" rtl="0" algn="just">
                        <a:spcBef>
                          <a:spcPts val="0"/>
                        </a:spcBef>
                        <a:spcAft>
                          <a:spcPts val="0"/>
                        </a:spcAft>
                        <a:buClr>
                          <a:schemeClr val="dk1"/>
                        </a:buClr>
                        <a:buSzPts val="1800"/>
                        <a:buFont typeface="Noto Sans Symbols"/>
                        <a:buNone/>
                      </a:pPr>
                      <a:r>
                        <a:t/>
                      </a:r>
                      <a:endParaRPr b="0" i="0" sz="1800" u="none" cap="none" strike="noStrike">
                        <a:solidFill>
                          <a:schemeClr val="dk1"/>
                        </a:solidFill>
                        <a:latin typeface="Calibri"/>
                        <a:ea typeface="Calibri"/>
                        <a:cs typeface="Calibri"/>
                        <a:sym typeface="Calibri"/>
                      </a:endParaRPr>
                    </a:p>
                    <a:p>
                      <a:pPr indent="-285750" lvl="0" marL="285750" marR="0" rtl="0" algn="just">
                        <a:spcBef>
                          <a:spcPts val="0"/>
                        </a:spcBef>
                        <a:spcAft>
                          <a:spcPts val="0"/>
                        </a:spcAft>
                        <a:buClr>
                          <a:schemeClr val="dk1"/>
                        </a:buClr>
                        <a:buSzPts val="1800"/>
                        <a:buFont typeface="Noto Sans Symbols"/>
                        <a:buChar char="▪"/>
                      </a:pPr>
                      <a:r>
                        <a:rPr b="0" i="0" lang="en-US" sz="1800" u="none" cap="none" strike="noStrike">
                          <a:solidFill>
                            <a:schemeClr val="dk1"/>
                          </a:solidFill>
                          <a:latin typeface="Calibri"/>
                          <a:ea typeface="Calibri"/>
                          <a:cs typeface="Calibri"/>
                          <a:sym typeface="Calibri"/>
                        </a:rPr>
                        <a:t>Despite its potential for improving team performance, diversity can be a two-edged sword.</a:t>
                      </a:r>
                      <a:endParaRPr/>
                    </a:p>
                    <a:p>
                      <a:pPr indent="-171450" lvl="0" marL="285750" marR="0" rtl="0" algn="just">
                        <a:spcBef>
                          <a:spcPts val="0"/>
                        </a:spcBef>
                        <a:spcAft>
                          <a:spcPts val="0"/>
                        </a:spcAft>
                        <a:buClr>
                          <a:schemeClr val="dk1"/>
                        </a:buClr>
                        <a:buSzPts val="1800"/>
                        <a:buFont typeface="Noto Sans Symbols"/>
                        <a:buNone/>
                      </a:pPr>
                      <a:r>
                        <a:t/>
                      </a:r>
                      <a:endParaRPr b="0" i="0" sz="1800" u="none" cap="none" strike="noStrike">
                        <a:solidFill>
                          <a:schemeClr val="dk1"/>
                        </a:solidFill>
                        <a:latin typeface="Calibri"/>
                        <a:ea typeface="Calibri"/>
                        <a:cs typeface="Calibri"/>
                        <a:sym typeface="Calibri"/>
                      </a:endParaRPr>
                    </a:p>
                    <a:p>
                      <a:pPr indent="-285750" lvl="0" marL="285750" marR="0" rtl="0" algn="just">
                        <a:spcBef>
                          <a:spcPts val="0"/>
                        </a:spcBef>
                        <a:spcAft>
                          <a:spcPts val="0"/>
                        </a:spcAft>
                        <a:buClr>
                          <a:schemeClr val="dk1"/>
                        </a:buClr>
                        <a:buSzPts val="1800"/>
                        <a:buFont typeface="Noto Sans Symbols"/>
                        <a:buChar char="▪"/>
                      </a:pPr>
                      <a:r>
                        <a:rPr b="0" i="0" lang="en-US" sz="1800" u="none" cap="none" strike="noStrike">
                          <a:solidFill>
                            <a:schemeClr val="dk1"/>
                          </a:solidFill>
                          <a:latin typeface="Calibri"/>
                          <a:ea typeface="Calibri"/>
                          <a:cs typeface="Calibri"/>
                          <a:sym typeface="Calibri"/>
                        </a:rPr>
                        <a:t>Diversity can create misunderstandings and conflict that can lead to absenteeism, poor quality, low morale, and loss of competitiveness as well as lowered workgroup cohesiveness. </a:t>
                      </a:r>
                      <a:endParaRPr/>
                    </a:p>
                    <a:p>
                      <a:pPr indent="-171450" lvl="0" marL="285750" marR="0" rtl="0" algn="just">
                        <a:spcBef>
                          <a:spcPts val="0"/>
                        </a:spcBef>
                        <a:spcAft>
                          <a:spcPts val="0"/>
                        </a:spcAft>
                        <a:buClr>
                          <a:schemeClr val="dk1"/>
                        </a:buClr>
                        <a:buSzPts val="1800"/>
                        <a:buFont typeface="Noto Sans Symbols"/>
                        <a:buNone/>
                      </a:pPr>
                      <a:r>
                        <a:t/>
                      </a:r>
                      <a:endParaRPr b="0" i="0" sz="1800" u="none" cap="none" strike="noStrike">
                        <a:solidFill>
                          <a:schemeClr val="dk1"/>
                        </a:solidFill>
                        <a:latin typeface="Calibri"/>
                        <a:ea typeface="Calibri"/>
                        <a:cs typeface="Calibri"/>
                        <a:sym typeface="Calibri"/>
                      </a:endParaRPr>
                    </a:p>
                    <a:p>
                      <a:pPr indent="-285750" lvl="0" marL="285750" marR="0" rtl="0" algn="just">
                        <a:spcBef>
                          <a:spcPts val="0"/>
                        </a:spcBef>
                        <a:spcAft>
                          <a:spcPts val="0"/>
                        </a:spcAft>
                        <a:buClr>
                          <a:schemeClr val="dk1"/>
                        </a:buClr>
                        <a:buSzPts val="1800"/>
                        <a:buFont typeface="Noto Sans Symbols"/>
                        <a:buChar char="▪"/>
                      </a:pPr>
                      <a:r>
                        <a:rPr b="0" i="0" lang="en-US" sz="1800" u="none" cap="none" strike="noStrike">
                          <a:solidFill>
                            <a:schemeClr val="dk1"/>
                          </a:solidFill>
                          <a:latin typeface="Calibri"/>
                          <a:ea typeface="Calibri"/>
                          <a:cs typeface="Calibri"/>
                          <a:sym typeface="Calibri"/>
                        </a:rPr>
                        <a:t>Diverse groups are less able to provide for all of their members’ needs and tend to have less integration and communication and more conflict than do homogeneous groups.</a:t>
                      </a:r>
                      <a:endParaRPr/>
                    </a:p>
                  </a:txBody>
                  <a:tcPr marT="45725" marB="45725" marR="91450" marL="91450"/>
                </a:tc>
              </a:tr>
            </a:tbl>
          </a:graphicData>
        </a:graphic>
      </p:graphicFrame>
    </p:spTree>
  </p:cSld>
  <p:clrMapOvr>
    <a:masterClrMapping/>
  </p:clrMapOvr>
</p:sld>
</file>

<file path=ppt/slides/slide5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82" name="Shape 882"/>
        <p:cNvGrpSpPr/>
        <p:nvPr/>
      </p:nvGrpSpPr>
      <p:grpSpPr>
        <a:xfrm>
          <a:off x="0" y="0"/>
          <a:ext cx="0" cy="0"/>
          <a:chOff x="0" y="0"/>
          <a:chExt cx="0" cy="0"/>
        </a:xfrm>
      </p:grpSpPr>
      <p:pic>
        <p:nvPicPr>
          <p:cNvPr id="883" name="Google Shape;883;p53"/>
          <p:cNvPicPr preferRelativeResize="0"/>
          <p:nvPr/>
        </p:nvPicPr>
        <p:blipFill rotWithShape="1">
          <a:blip r:embed="rId3">
            <a:alphaModFix/>
          </a:blip>
          <a:srcRect b="0" l="0" r="0" t="0"/>
          <a:stretch/>
        </p:blipFill>
        <p:spPr>
          <a:xfrm>
            <a:off x="651740" y="5508979"/>
            <a:ext cx="1222425" cy="1096206"/>
          </a:xfrm>
          <a:prstGeom prst="rect">
            <a:avLst/>
          </a:prstGeom>
          <a:noFill/>
          <a:ln>
            <a:noFill/>
          </a:ln>
        </p:spPr>
      </p:pic>
      <p:pic>
        <p:nvPicPr>
          <p:cNvPr id="884" name="Google Shape;884;p53"/>
          <p:cNvPicPr preferRelativeResize="0"/>
          <p:nvPr/>
        </p:nvPicPr>
        <p:blipFill rotWithShape="1">
          <a:blip r:embed="rId4">
            <a:alphaModFix/>
          </a:blip>
          <a:srcRect b="0" l="0" r="0" t="0"/>
          <a:stretch/>
        </p:blipFill>
        <p:spPr>
          <a:xfrm>
            <a:off x="2289771" y="5954663"/>
            <a:ext cx="9902229" cy="204838"/>
          </a:xfrm>
          <a:prstGeom prst="rect">
            <a:avLst/>
          </a:prstGeom>
          <a:noFill/>
          <a:ln>
            <a:noFill/>
          </a:ln>
        </p:spPr>
      </p:pic>
      <p:pic>
        <p:nvPicPr>
          <p:cNvPr id="885" name="Google Shape;885;p53"/>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886" name="Google Shape;886;p53"/>
          <p:cNvPicPr preferRelativeResize="0"/>
          <p:nvPr/>
        </p:nvPicPr>
        <p:blipFill rotWithShape="1">
          <a:blip r:embed="rId5">
            <a:alphaModFix/>
          </a:blip>
          <a:srcRect b="0" l="0" r="0" t="0"/>
          <a:stretch/>
        </p:blipFill>
        <p:spPr>
          <a:xfrm>
            <a:off x="12072675" y="2204822"/>
            <a:ext cx="238650" cy="2709534"/>
          </a:xfrm>
          <a:prstGeom prst="rect">
            <a:avLst/>
          </a:prstGeom>
          <a:noFill/>
          <a:ln>
            <a:noFill/>
          </a:ln>
        </p:spPr>
      </p:pic>
      <p:pic>
        <p:nvPicPr>
          <p:cNvPr id="887" name="Google Shape;887;p53"/>
          <p:cNvPicPr preferRelativeResize="0"/>
          <p:nvPr/>
        </p:nvPicPr>
        <p:blipFill rotWithShape="1">
          <a:blip r:embed="rId6">
            <a:alphaModFix/>
          </a:blip>
          <a:srcRect b="0" l="0" r="0" t="0"/>
          <a:stretch/>
        </p:blipFill>
        <p:spPr>
          <a:xfrm>
            <a:off x="-17323" y="0"/>
            <a:ext cx="9533101" cy="1610200"/>
          </a:xfrm>
          <a:prstGeom prst="rect">
            <a:avLst/>
          </a:prstGeom>
          <a:noFill/>
          <a:ln>
            <a:noFill/>
          </a:ln>
        </p:spPr>
      </p:pic>
      <p:sp>
        <p:nvSpPr>
          <p:cNvPr id="888" name="Google Shape;888;p53"/>
          <p:cNvSpPr txBox="1"/>
          <p:nvPr/>
        </p:nvSpPr>
        <p:spPr>
          <a:xfrm>
            <a:off x="1874165" y="1411062"/>
            <a:ext cx="10198510" cy="40011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2000">
                <a:solidFill>
                  <a:srgbClr val="C1510A"/>
                </a:solidFill>
                <a:latin typeface="Helvetica Neue"/>
                <a:ea typeface="Helvetica Neue"/>
                <a:cs typeface="Helvetica Neue"/>
                <a:sym typeface="Helvetica Neue"/>
              </a:rPr>
              <a:t>Diversity and Multicultural Teams</a:t>
            </a:r>
            <a:endParaRPr/>
          </a:p>
        </p:txBody>
      </p:sp>
      <p:grpSp>
        <p:nvGrpSpPr>
          <p:cNvPr id="889" name="Google Shape;889;p53"/>
          <p:cNvGrpSpPr/>
          <p:nvPr/>
        </p:nvGrpSpPr>
        <p:grpSpPr>
          <a:xfrm>
            <a:off x="130614" y="576828"/>
            <a:ext cx="5272804" cy="536288"/>
            <a:chOff x="130614" y="576828"/>
            <a:chExt cx="5272804" cy="536288"/>
          </a:xfrm>
        </p:grpSpPr>
        <p:sp>
          <p:nvSpPr>
            <p:cNvPr id="890" name="Google Shape;890;p53"/>
            <p:cNvSpPr txBox="1"/>
            <p:nvPr/>
          </p:nvSpPr>
          <p:spPr>
            <a:xfrm>
              <a:off x="2449853" y="576828"/>
              <a:ext cx="2953565" cy="52322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800">
                  <a:solidFill>
                    <a:schemeClr val="lt1"/>
                  </a:solidFill>
                  <a:latin typeface="Times New Roman"/>
                  <a:ea typeface="Times New Roman"/>
                  <a:cs typeface="Times New Roman"/>
                  <a:sym typeface="Times New Roman"/>
                </a:rPr>
                <a:t> Groups and Teams</a:t>
              </a:r>
              <a:endParaRPr/>
            </a:p>
          </p:txBody>
        </p:sp>
        <p:sp>
          <p:nvSpPr>
            <p:cNvPr id="891" name="Google Shape;891;p53"/>
            <p:cNvSpPr/>
            <p:nvPr/>
          </p:nvSpPr>
          <p:spPr>
            <a:xfrm>
              <a:off x="130614" y="589896"/>
              <a:ext cx="2085827" cy="52322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800">
                  <a:solidFill>
                    <a:schemeClr val="lt1"/>
                  </a:solidFill>
                  <a:latin typeface="Times New Roman"/>
                  <a:ea typeface="Times New Roman"/>
                  <a:cs typeface="Times New Roman"/>
                  <a:sym typeface="Times New Roman"/>
                </a:rPr>
                <a:t>CHAPTER</a:t>
              </a:r>
              <a:r>
                <a:rPr lang="en-US" sz="2800">
                  <a:solidFill>
                    <a:schemeClr val="lt1"/>
                  </a:solidFill>
                  <a:latin typeface="Calibri"/>
                  <a:ea typeface="Calibri"/>
                  <a:cs typeface="Calibri"/>
                  <a:sym typeface="Calibri"/>
                </a:rPr>
                <a:t> 7</a:t>
              </a:r>
              <a:endParaRPr/>
            </a:p>
          </p:txBody>
        </p:sp>
      </p:grpSp>
      <p:graphicFrame>
        <p:nvGraphicFramePr>
          <p:cNvPr id="892" name="Google Shape;892;p53"/>
          <p:cNvGraphicFramePr/>
          <p:nvPr/>
        </p:nvGraphicFramePr>
        <p:xfrm>
          <a:off x="1666361" y="1811172"/>
          <a:ext cx="3000000" cy="3000000"/>
        </p:xfrm>
        <a:graphic>
          <a:graphicData uri="http://schemas.openxmlformats.org/drawingml/2006/table">
            <a:tbl>
              <a:tblPr bandRow="1" firstRow="1">
                <a:noFill/>
                <a:tableStyleId>{F4C991AD-7138-4150-99D2-A69FC394543A}</a:tableStyleId>
              </a:tblPr>
              <a:tblGrid>
                <a:gridCol w="1487650"/>
                <a:gridCol w="8812700"/>
              </a:tblGrid>
              <a:tr h="2313500">
                <a:tc>
                  <a:txBody>
                    <a:bodyPr/>
                    <a:lstStyle/>
                    <a:p>
                      <a:pPr indent="0" lvl="0" marL="0" marR="0" rtl="0" algn="just">
                        <a:lnSpc>
                          <a:spcPct val="100000"/>
                        </a:lnSpc>
                        <a:spcBef>
                          <a:spcPts val="0"/>
                        </a:spcBef>
                        <a:spcAft>
                          <a:spcPts val="0"/>
                        </a:spcAft>
                        <a:buClr>
                          <a:schemeClr val="dk1"/>
                        </a:buClr>
                        <a:buSzPts val="1800"/>
                        <a:buFont typeface="Calibri"/>
                        <a:buNone/>
                      </a:pPr>
                      <a:r>
                        <a:rPr b="1" lang="en-US" sz="1800" u="none" cap="none" strike="noStrike">
                          <a:solidFill>
                            <a:schemeClr val="dk1"/>
                          </a:solidFill>
                        </a:rPr>
                        <a:t>Emerging Team Opportunities and Challenges</a:t>
                      </a:r>
                      <a:endParaRPr/>
                    </a:p>
                    <a:p>
                      <a:pPr indent="0" lvl="0" marL="0" marR="0" rtl="0" algn="just">
                        <a:lnSpc>
                          <a:spcPct val="100000"/>
                        </a:lnSpc>
                        <a:spcBef>
                          <a:spcPts val="0"/>
                        </a:spcBef>
                        <a:spcAft>
                          <a:spcPts val="0"/>
                        </a:spcAft>
                        <a:buClr>
                          <a:schemeClr val="dk1"/>
                        </a:buClr>
                        <a:buSzPts val="1800"/>
                        <a:buFont typeface="Calibri"/>
                        <a:buNone/>
                      </a:pPr>
                      <a:r>
                        <a:t/>
                      </a:r>
                      <a:endParaRPr b="1" sz="1800" u="none" cap="none" strike="noStrike">
                        <a:solidFill>
                          <a:schemeClr val="dk1"/>
                        </a:solidFill>
                      </a:endParaRPr>
                    </a:p>
                  </a:txBody>
                  <a:tcPr marT="45725" marB="45725" marR="91450" marL="91450"/>
                </a:tc>
                <a:tc>
                  <a:txBody>
                    <a:bodyPr/>
                    <a:lstStyle/>
                    <a:p>
                      <a:pPr indent="0" lvl="0" marL="0" marR="0" rtl="0" algn="just">
                        <a:spcBef>
                          <a:spcPts val="0"/>
                        </a:spcBef>
                        <a:spcAft>
                          <a:spcPts val="0"/>
                        </a:spcAft>
                        <a:buClr>
                          <a:schemeClr val="dk1"/>
                        </a:buClr>
                        <a:buSzPts val="1800"/>
                        <a:buFont typeface="Noto Sans Symbols"/>
                        <a:buNone/>
                      </a:pPr>
                      <a:r>
                        <a:rPr b="1" i="0" lang="en-US" sz="1800" u="sng" cap="none" strike="noStrike">
                          <a:solidFill>
                            <a:schemeClr val="dk1"/>
                          </a:solidFill>
                          <a:latin typeface="Calibri"/>
                          <a:ea typeface="Calibri"/>
                          <a:cs typeface="Calibri"/>
                          <a:sym typeface="Calibri"/>
                        </a:rPr>
                        <a:t>Increasing the Effectiveness of Multicultural Teams</a:t>
                      </a:r>
                      <a:endParaRPr/>
                    </a:p>
                    <a:p>
                      <a:pPr indent="-285750" lvl="0" marL="285750" marR="0" rtl="0" algn="just">
                        <a:spcBef>
                          <a:spcPts val="0"/>
                        </a:spcBef>
                        <a:spcAft>
                          <a:spcPts val="0"/>
                        </a:spcAft>
                        <a:buClr>
                          <a:schemeClr val="dk1"/>
                        </a:buClr>
                        <a:buSzPts val="1800"/>
                        <a:buFont typeface="Noto Sans Symbols"/>
                        <a:buChar char="▪"/>
                      </a:pPr>
                      <a:r>
                        <a:rPr b="0" i="0" lang="en-US" sz="1800" u="none" cap="none" strike="noStrike">
                          <a:solidFill>
                            <a:schemeClr val="dk1"/>
                          </a:solidFill>
                          <a:latin typeface="Calibri"/>
                          <a:ea typeface="Calibri"/>
                          <a:cs typeface="Calibri"/>
                          <a:sym typeface="Calibri"/>
                        </a:rPr>
                        <a:t>What should you do to increase the effectiveness of multicultural teams? The best solution seems to be to make minor concessions on process—learn to adjust to and even respect another approach to decision making. </a:t>
                      </a:r>
                      <a:endParaRPr/>
                    </a:p>
                    <a:p>
                      <a:pPr indent="-285750" lvl="0" marL="285750" marR="0" rtl="0" algn="just">
                        <a:spcBef>
                          <a:spcPts val="0"/>
                        </a:spcBef>
                        <a:spcAft>
                          <a:spcPts val="0"/>
                        </a:spcAft>
                        <a:buClr>
                          <a:schemeClr val="dk1"/>
                        </a:buClr>
                        <a:buSzPts val="1800"/>
                        <a:buFont typeface="Noto Sans Symbols"/>
                        <a:buChar char="▪"/>
                      </a:pPr>
                      <a:r>
                        <a:rPr b="0" i="0" lang="en-US" sz="1800" u="none" cap="none" strike="noStrike">
                          <a:solidFill>
                            <a:schemeClr val="dk1"/>
                          </a:solidFill>
                          <a:latin typeface="Calibri"/>
                          <a:ea typeface="Calibri"/>
                          <a:cs typeface="Calibri"/>
                          <a:sym typeface="Calibri"/>
                        </a:rPr>
                        <a:t>For example, global American managers have learned to keep impatient bosses away from team meetings and give them frequent updates.</a:t>
                      </a:r>
                      <a:endParaRPr/>
                    </a:p>
                    <a:p>
                      <a:pPr indent="-171450" lvl="0" marL="285750" marR="0" rtl="0" algn="just">
                        <a:spcBef>
                          <a:spcPts val="0"/>
                        </a:spcBef>
                        <a:spcAft>
                          <a:spcPts val="0"/>
                        </a:spcAft>
                        <a:buClr>
                          <a:schemeClr val="dk1"/>
                        </a:buClr>
                        <a:buSzPts val="1800"/>
                        <a:buFont typeface="Noto Sans Symbols"/>
                        <a:buNone/>
                      </a:pPr>
                      <a:r>
                        <a:t/>
                      </a:r>
                      <a:endParaRPr b="0" i="0" sz="1800" u="none" cap="none" strike="noStrike">
                        <a:solidFill>
                          <a:schemeClr val="dk1"/>
                        </a:solidFill>
                        <a:latin typeface="Calibri"/>
                        <a:ea typeface="Calibri"/>
                        <a:cs typeface="Calibri"/>
                        <a:sym typeface="Calibri"/>
                      </a:endParaRPr>
                    </a:p>
                    <a:p>
                      <a:pPr indent="-285750" lvl="0" marL="285750" marR="0" rtl="0" algn="just">
                        <a:spcBef>
                          <a:spcPts val="0"/>
                        </a:spcBef>
                        <a:spcAft>
                          <a:spcPts val="0"/>
                        </a:spcAft>
                        <a:buClr>
                          <a:schemeClr val="dk1"/>
                        </a:buClr>
                        <a:buSzPts val="1800"/>
                        <a:buFont typeface="Noto Sans Symbols"/>
                        <a:buChar char="▪"/>
                      </a:pPr>
                      <a:r>
                        <a:rPr b="0" i="0" lang="en-US" sz="1800" u="none" cap="none" strike="noStrike">
                          <a:solidFill>
                            <a:schemeClr val="dk1"/>
                          </a:solidFill>
                          <a:latin typeface="Calibri"/>
                          <a:ea typeface="Calibri"/>
                          <a:cs typeface="Calibri"/>
                          <a:sym typeface="Calibri"/>
                        </a:rPr>
                        <a:t> A comparable lesson for managers from other cultures is to be explicit about what they need—saying, for example, “We have to see the big picture before we will be ready to talk about details.”</a:t>
                      </a:r>
                      <a:endParaRPr/>
                    </a:p>
                    <a:p>
                      <a:pPr indent="-171450" lvl="0" marL="285750" marR="0" rtl="0" algn="just">
                        <a:spcBef>
                          <a:spcPts val="0"/>
                        </a:spcBef>
                        <a:spcAft>
                          <a:spcPts val="0"/>
                        </a:spcAft>
                        <a:buClr>
                          <a:schemeClr val="dk1"/>
                        </a:buClr>
                        <a:buSzPts val="1800"/>
                        <a:buFont typeface="Noto Sans Symbols"/>
                        <a:buNone/>
                      </a:pPr>
                      <a:r>
                        <a:t/>
                      </a:r>
                      <a:endParaRPr b="0" i="0" sz="1800" u="none" cap="none" strike="noStrike">
                        <a:solidFill>
                          <a:schemeClr val="dk1"/>
                        </a:solidFill>
                        <a:latin typeface="Calibri"/>
                        <a:ea typeface="Calibri"/>
                        <a:cs typeface="Calibri"/>
                        <a:sym typeface="Calibri"/>
                      </a:endParaRPr>
                    </a:p>
                  </a:txBody>
                  <a:tcPr marT="45725" marB="45725" marR="91450" marL="91450"/>
                </a:tc>
              </a:tr>
            </a:tbl>
          </a:graphicData>
        </a:graphic>
      </p:graphicFrame>
    </p:spTree>
  </p:cSld>
  <p:clrMapOvr>
    <a:masterClrMapping/>
  </p:clrMapOvr>
</p:sld>
</file>

<file path=ppt/slides/slide5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97" name="Shape 897"/>
        <p:cNvGrpSpPr/>
        <p:nvPr/>
      </p:nvGrpSpPr>
      <p:grpSpPr>
        <a:xfrm>
          <a:off x="0" y="0"/>
          <a:ext cx="0" cy="0"/>
          <a:chOff x="0" y="0"/>
          <a:chExt cx="0" cy="0"/>
        </a:xfrm>
      </p:grpSpPr>
      <p:pic>
        <p:nvPicPr>
          <p:cNvPr id="898" name="Google Shape;898;p54"/>
          <p:cNvPicPr preferRelativeResize="0"/>
          <p:nvPr/>
        </p:nvPicPr>
        <p:blipFill rotWithShape="1">
          <a:blip r:embed="rId3">
            <a:alphaModFix/>
          </a:blip>
          <a:srcRect b="0" l="0" r="0" t="0"/>
          <a:stretch/>
        </p:blipFill>
        <p:spPr>
          <a:xfrm>
            <a:off x="651740" y="5508979"/>
            <a:ext cx="1222425" cy="1096206"/>
          </a:xfrm>
          <a:prstGeom prst="rect">
            <a:avLst/>
          </a:prstGeom>
          <a:noFill/>
          <a:ln>
            <a:noFill/>
          </a:ln>
        </p:spPr>
      </p:pic>
      <p:pic>
        <p:nvPicPr>
          <p:cNvPr id="899" name="Google Shape;899;p54"/>
          <p:cNvPicPr preferRelativeResize="0"/>
          <p:nvPr/>
        </p:nvPicPr>
        <p:blipFill rotWithShape="1">
          <a:blip r:embed="rId4">
            <a:alphaModFix/>
          </a:blip>
          <a:srcRect b="0" l="0" r="0" t="0"/>
          <a:stretch/>
        </p:blipFill>
        <p:spPr>
          <a:xfrm>
            <a:off x="2289771" y="5954663"/>
            <a:ext cx="9902229" cy="204838"/>
          </a:xfrm>
          <a:prstGeom prst="rect">
            <a:avLst/>
          </a:prstGeom>
          <a:noFill/>
          <a:ln>
            <a:noFill/>
          </a:ln>
        </p:spPr>
      </p:pic>
      <p:pic>
        <p:nvPicPr>
          <p:cNvPr id="900" name="Google Shape;900;p54"/>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901" name="Google Shape;901;p54"/>
          <p:cNvPicPr preferRelativeResize="0"/>
          <p:nvPr/>
        </p:nvPicPr>
        <p:blipFill rotWithShape="1">
          <a:blip r:embed="rId5">
            <a:alphaModFix/>
          </a:blip>
          <a:srcRect b="0" l="0" r="0" t="0"/>
          <a:stretch/>
        </p:blipFill>
        <p:spPr>
          <a:xfrm>
            <a:off x="12072675" y="2204822"/>
            <a:ext cx="238650" cy="2709534"/>
          </a:xfrm>
          <a:prstGeom prst="rect">
            <a:avLst/>
          </a:prstGeom>
          <a:noFill/>
          <a:ln>
            <a:noFill/>
          </a:ln>
        </p:spPr>
      </p:pic>
      <p:pic>
        <p:nvPicPr>
          <p:cNvPr id="902" name="Google Shape;902;p54"/>
          <p:cNvPicPr preferRelativeResize="0"/>
          <p:nvPr/>
        </p:nvPicPr>
        <p:blipFill rotWithShape="1">
          <a:blip r:embed="rId6">
            <a:alphaModFix/>
          </a:blip>
          <a:srcRect b="0" l="0" r="0" t="0"/>
          <a:stretch/>
        </p:blipFill>
        <p:spPr>
          <a:xfrm>
            <a:off x="-17323" y="0"/>
            <a:ext cx="9533101" cy="1610200"/>
          </a:xfrm>
          <a:prstGeom prst="rect">
            <a:avLst/>
          </a:prstGeom>
          <a:noFill/>
          <a:ln>
            <a:noFill/>
          </a:ln>
        </p:spPr>
      </p:pic>
      <p:sp>
        <p:nvSpPr>
          <p:cNvPr id="903" name="Google Shape;903;p54"/>
          <p:cNvSpPr txBox="1"/>
          <p:nvPr/>
        </p:nvSpPr>
        <p:spPr>
          <a:xfrm>
            <a:off x="1874165" y="1411062"/>
            <a:ext cx="10198510" cy="40011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2000">
                <a:solidFill>
                  <a:srgbClr val="C1510A"/>
                </a:solidFill>
                <a:latin typeface="Helvetica Neue"/>
                <a:ea typeface="Helvetica Neue"/>
                <a:cs typeface="Helvetica Neue"/>
                <a:sym typeface="Helvetica Neue"/>
              </a:rPr>
              <a:t>Diversity and Multicultural Teams</a:t>
            </a:r>
            <a:endParaRPr/>
          </a:p>
        </p:txBody>
      </p:sp>
      <p:grpSp>
        <p:nvGrpSpPr>
          <p:cNvPr id="904" name="Google Shape;904;p54"/>
          <p:cNvGrpSpPr/>
          <p:nvPr/>
        </p:nvGrpSpPr>
        <p:grpSpPr>
          <a:xfrm>
            <a:off x="130614" y="576828"/>
            <a:ext cx="5272804" cy="536288"/>
            <a:chOff x="130614" y="576828"/>
            <a:chExt cx="5272804" cy="536288"/>
          </a:xfrm>
        </p:grpSpPr>
        <p:sp>
          <p:nvSpPr>
            <p:cNvPr id="905" name="Google Shape;905;p54"/>
            <p:cNvSpPr txBox="1"/>
            <p:nvPr/>
          </p:nvSpPr>
          <p:spPr>
            <a:xfrm>
              <a:off x="2449853" y="576828"/>
              <a:ext cx="2953565" cy="52322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800">
                  <a:solidFill>
                    <a:schemeClr val="lt1"/>
                  </a:solidFill>
                  <a:latin typeface="Times New Roman"/>
                  <a:ea typeface="Times New Roman"/>
                  <a:cs typeface="Times New Roman"/>
                  <a:sym typeface="Times New Roman"/>
                </a:rPr>
                <a:t> Groups and Teams</a:t>
              </a:r>
              <a:endParaRPr/>
            </a:p>
          </p:txBody>
        </p:sp>
        <p:sp>
          <p:nvSpPr>
            <p:cNvPr id="906" name="Google Shape;906;p54"/>
            <p:cNvSpPr/>
            <p:nvPr/>
          </p:nvSpPr>
          <p:spPr>
            <a:xfrm>
              <a:off x="130614" y="589896"/>
              <a:ext cx="2085827" cy="52322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800">
                  <a:solidFill>
                    <a:schemeClr val="lt1"/>
                  </a:solidFill>
                  <a:latin typeface="Times New Roman"/>
                  <a:ea typeface="Times New Roman"/>
                  <a:cs typeface="Times New Roman"/>
                  <a:sym typeface="Times New Roman"/>
                </a:rPr>
                <a:t>CHAPTER</a:t>
              </a:r>
              <a:r>
                <a:rPr lang="en-US" sz="2800">
                  <a:solidFill>
                    <a:schemeClr val="lt1"/>
                  </a:solidFill>
                  <a:latin typeface="Calibri"/>
                  <a:ea typeface="Calibri"/>
                  <a:cs typeface="Calibri"/>
                  <a:sym typeface="Calibri"/>
                </a:rPr>
                <a:t> 7</a:t>
              </a:r>
              <a:endParaRPr/>
            </a:p>
          </p:txBody>
        </p:sp>
      </p:grpSp>
      <p:graphicFrame>
        <p:nvGraphicFramePr>
          <p:cNvPr id="907" name="Google Shape;907;p54"/>
          <p:cNvGraphicFramePr/>
          <p:nvPr/>
        </p:nvGraphicFramePr>
        <p:xfrm>
          <a:off x="1666361" y="1811172"/>
          <a:ext cx="3000000" cy="3000000"/>
        </p:xfrm>
        <a:graphic>
          <a:graphicData uri="http://schemas.openxmlformats.org/drawingml/2006/table">
            <a:tbl>
              <a:tblPr bandRow="1" firstRow="1">
                <a:noFill/>
                <a:tableStyleId>{F4C991AD-7138-4150-99D2-A69FC394543A}</a:tableStyleId>
              </a:tblPr>
              <a:tblGrid>
                <a:gridCol w="1427275"/>
                <a:gridCol w="8873075"/>
              </a:tblGrid>
              <a:tr h="2313500">
                <a:tc>
                  <a:txBody>
                    <a:bodyPr/>
                    <a:lstStyle/>
                    <a:p>
                      <a:pPr indent="0" lvl="0" marL="0" marR="0" rtl="0" algn="just">
                        <a:lnSpc>
                          <a:spcPct val="100000"/>
                        </a:lnSpc>
                        <a:spcBef>
                          <a:spcPts val="0"/>
                        </a:spcBef>
                        <a:spcAft>
                          <a:spcPts val="0"/>
                        </a:spcAft>
                        <a:buClr>
                          <a:schemeClr val="dk1"/>
                        </a:buClr>
                        <a:buSzPts val="1800"/>
                        <a:buFont typeface="Calibri"/>
                        <a:buNone/>
                      </a:pPr>
                      <a:r>
                        <a:rPr b="1" lang="en-US" sz="1800" u="none" cap="none" strike="noStrike">
                          <a:solidFill>
                            <a:schemeClr val="dk1"/>
                          </a:solidFill>
                        </a:rPr>
                        <a:t>Emerging Team Opportunities and Challenges</a:t>
                      </a:r>
                      <a:endParaRPr/>
                    </a:p>
                    <a:p>
                      <a:pPr indent="0" lvl="0" marL="0" marR="0" rtl="0" algn="just">
                        <a:lnSpc>
                          <a:spcPct val="100000"/>
                        </a:lnSpc>
                        <a:spcBef>
                          <a:spcPts val="0"/>
                        </a:spcBef>
                        <a:spcAft>
                          <a:spcPts val="0"/>
                        </a:spcAft>
                        <a:buClr>
                          <a:schemeClr val="dk1"/>
                        </a:buClr>
                        <a:buSzPts val="1800"/>
                        <a:buFont typeface="Calibri"/>
                        <a:buNone/>
                      </a:pPr>
                      <a:r>
                        <a:t/>
                      </a:r>
                      <a:endParaRPr b="1" sz="1800" u="none" cap="none" strike="noStrike">
                        <a:solidFill>
                          <a:schemeClr val="dk1"/>
                        </a:solidFill>
                      </a:endParaRPr>
                    </a:p>
                  </a:txBody>
                  <a:tcPr marT="45725" marB="45725" marR="91450" marL="91450"/>
                </a:tc>
                <a:tc>
                  <a:txBody>
                    <a:bodyPr/>
                    <a:lstStyle/>
                    <a:p>
                      <a:pPr indent="0" lvl="0" marL="0" marR="0" rtl="0" algn="just">
                        <a:spcBef>
                          <a:spcPts val="0"/>
                        </a:spcBef>
                        <a:spcAft>
                          <a:spcPts val="0"/>
                        </a:spcAft>
                        <a:buClr>
                          <a:schemeClr val="dk1"/>
                        </a:buClr>
                        <a:buSzPts val="1800"/>
                        <a:buFont typeface="Calibri"/>
                        <a:buNone/>
                      </a:pPr>
                      <a:r>
                        <a:rPr b="1" i="0" lang="en-US" sz="1800" u="sng" cap="none" strike="noStrike">
                          <a:solidFill>
                            <a:schemeClr val="dk1"/>
                          </a:solidFill>
                          <a:latin typeface="Calibri"/>
                          <a:ea typeface="Calibri"/>
                          <a:cs typeface="Calibri"/>
                          <a:sym typeface="Calibri"/>
                        </a:rPr>
                        <a:t>Four strategies for dealing with the challenges of multicultural teams are:</a:t>
                      </a:r>
                      <a:endParaRPr/>
                    </a:p>
                    <a:p>
                      <a:pPr indent="-171450" lvl="0" marL="285750" marR="0" rtl="0" algn="just">
                        <a:spcBef>
                          <a:spcPts val="0"/>
                        </a:spcBef>
                        <a:spcAft>
                          <a:spcPts val="0"/>
                        </a:spcAft>
                        <a:buClr>
                          <a:schemeClr val="dk1"/>
                        </a:buClr>
                        <a:buSzPts val="1800"/>
                        <a:buFont typeface="Noto Sans Symbols"/>
                        <a:buNone/>
                      </a:pPr>
                      <a:r>
                        <a:t/>
                      </a:r>
                      <a:endParaRPr b="0" i="0" sz="1800" u="none" cap="none" strike="noStrike">
                        <a:solidFill>
                          <a:schemeClr val="dk1"/>
                        </a:solidFill>
                        <a:latin typeface="Calibri"/>
                        <a:ea typeface="Calibri"/>
                        <a:cs typeface="Calibri"/>
                        <a:sym typeface="Calibri"/>
                      </a:endParaRPr>
                    </a:p>
                    <a:p>
                      <a:pPr indent="-285750" lvl="0" marL="285750" marR="0" rtl="0" algn="just">
                        <a:spcBef>
                          <a:spcPts val="0"/>
                        </a:spcBef>
                        <a:spcAft>
                          <a:spcPts val="0"/>
                        </a:spcAft>
                        <a:buClr>
                          <a:schemeClr val="dk1"/>
                        </a:buClr>
                        <a:buSzPts val="1800"/>
                        <a:buFont typeface="Noto Sans Symbols"/>
                        <a:buChar char="▪"/>
                      </a:pPr>
                      <a:r>
                        <a:rPr b="1" i="0" lang="en-US" sz="1800" u="none" cap="none" strike="noStrike">
                          <a:solidFill>
                            <a:schemeClr val="dk1"/>
                          </a:solidFill>
                          <a:latin typeface="Calibri"/>
                          <a:ea typeface="Calibri"/>
                          <a:cs typeface="Calibri"/>
                          <a:sym typeface="Calibri"/>
                        </a:rPr>
                        <a:t>Adaptation</a:t>
                      </a:r>
                      <a:r>
                        <a:rPr b="0" i="0" lang="en-US" sz="1800" u="none" cap="none" strike="noStrike">
                          <a:solidFill>
                            <a:schemeClr val="dk1"/>
                          </a:solidFill>
                          <a:latin typeface="Calibri"/>
                          <a:ea typeface="Calibri"/>
                          <a:cs typeface="Calibri"/>
                          <a:sym typeface="Calibri"/>
                        </a:rPr>
                        <a:t>: seeing a problem as a cultural difference and not a personality issue. This works when team members are willing and able to identify and acknowledge their cultural differences and to assume responsibility for figuring out how to live with them.</a:t>
                      </a:r>
                      <a:endParaRPr/>
                    </a:p>
                    <a:p>
                      <a:pPr indent="-285750" lvl="0" marL="285750" marR="0" rtl="0" algn="just">
                        <a:spcBef>
                          <a:spcPts val="0"/>
                        </a:spcBef>
                        <a:spcAft>
                          <a:spcPts val="0"/>
                        </a:spcAft>
                        <a:buClr>
                          <a:schemeClr val="dk1"/>
                        </a:buClr>
                        <a:buSzPts val="1800"/>
                        <a:buFont typeface="Noto Sans Symbols"/>
                        <a:buChar char="▪"/>
                      </a:pPr>
                      <a:r>
                        <a:rPr b="1" i="0" lang="en-US" sz="1800" u="none" cap="none" strike="noStrike">
                          <a:solidFill>
                            <a:schemeClr val="dk1"/>
                          </a:solidFill>
                          <a:latin typeface="Calibri"/>
                          <a:ea typeface="Calibri"/>
                          <a:cs typeface="Calibri"/>
                          <a:sym typeface="Calibri"/>
                        </a:rPr>
                        <a:t>Structural intervention: </a:t>
                      </a:r>
                      <a:r>
                        <a:rPr b="0" i="0" lang="en-US" sz="1800" u="none" cap="none" strike="noStrike">
                          <a:solidFill>
                            <a:schemeClr val="dk1"/>
                          </a:solidFill>
                          <a:latin typeface="Calibri"/>
                          <a:ea typeface="Calibri"/>
                          <a:cs typeface="Calibri"/>
                          <a:sym typeface="Calibri"/>
                        </a:rPr>
                        <a:t>changing the shape of the team. Social interaction and working can be structured to engage everyone on the team.</a:t>
                      </a:r>
                      <a:endParaRPr/>
                    </a:p>
                    <a:p>
                      <a:pPr indent="-285750" lvl="0" marL="285750" marR="0" rtl="0" algn="just">
                        <a:spcBef>
                          <a:spcPts val="0"/>
                        </a:spcBef>
                        <a:spcAft>
                          <a:spcPts val="0"/>
                        </a:spcAft>
                        <a:buClr>
                          <a:schemeClr val="dk1"/>
                        </a:buClr>
                        <a:buSzPts val="1800"/>
                        <a:buFont typeface="Noto Sans Symbols"/>
                        <a:buChar char="▪"/>
                      </a:pPr>
                      <a:r>
                        <a:rPr b="1" i="0" lang="en-US" sz="1800" u="none" cap="none" strike="noStrike">
                          <a:solidFill>
                            <a:schemeClr val="dk1"/>
                          </a:solidFill>
                          <a:latin typeface="Calibri"/>
                          <a:ea typeface="Calibri"/>
                          <a:cs typeface="Calibri"/>
                          <a:sym typeface="Calibri"/>
                        </a:rPr>
                        <a:t>Managerial intervention: </a:t>
                      </a:r>
                      <a:r>
                        <a:rPr b="0" i="0" lang="en-US" sz="1800" u="none" cap="none" strike="noStrike">
                          <a:solidFill>
                            <a:schemeClr val="dk1"/>
                          </a:solidFill>
                          <a:latin typeface="Calibri"/>
                          <a:ea typeface="Calibri"/>
                          <a:cs typeface="Calibri"/>
                          <a:sym typeface="Calibri"/>
                        </a:rPr>
                        <a:t>setting norms early or bringing in a higher-level manager. This usually works best early in a team’s life. In one case, a manager set norms of respect by telling his new team that no one had been chosen for English skills; each member was chosen because he or she was technically the best person for the job, so get over the accents.</a:t>
                      </a:r>
                      <a:endParaRPr/>
                    </a:p>
                    <a:p>
                      <a:pPr indent="-285750" lvl="0" marL="285750" marR="0" rtl="0" algn="just">
                        <a:spcBef>
                          <a:spcPts val="0"/>
                        </a:spcBef>
                        <a:spcAft>
                          <a:spcPts val="0"/>
                        </a:spcAft>
                        <a:buClr>
                          <a:schemeClr val="dk1"/>
                        </a:buClr>
                        <a:buSzPts val="1800"/>
                        <a:buFont typeface="Noto Sans Symbols"/>
                        <a:buChar char="▪"/>
                      </a:pPr>
                      <a:r>
                        <a:rPr b="1" i="0" lang="en-US" sz="1800" u="none" cap="none" strike="noStrike">
                          <a:solidFill>
                            <a:schemeClr val="dk1"/>
                          </a:solidFill>
                          <a:latin typeface="Calibri"/>
                          <a:ea typeface="Calibri"/>
                          <a:cs typeface="Calibri"/>
                          <a:sym typeface="Calibri"/>
                        </a:rPr>
                        <a:t>Exit</a:t>
                      </a:r>
                      <a:r>
                        <a:rPr b="0" i="0" lang="en-US" sz="1800" u="none" cap="none" strike="noStrike">
                          <a:solidFill>
                            <a:schemeClr val="dk1"/>
                          </a:solidFill>
                          <a:latin typeface="Calibri"/>
                          <a:ea typeface="Calibri"/>
                          <a:cs typeface="Calibri"/>
                          <a:sym typeface="Calibri"/>
                        </a:rPr>
                        <a:t>: removing a team member when other options have failed. If emotions get too high and too much face has been lost, it can be almost impossible to get a team to work together effectively again.*</a:t>
                      </a:r>
                      <a:endParaRPr/>
                    </a:p>
                  </a:txBody>
                  <a:tcPr marT="45725" marB="45725" marR="91450" marL="91450"/>
                </a:tc>
              </a:tr>
            </a:tbl>
          </a:graphicData>
        </a:graphic>
      </p:graphicFrame>
    </p:spTree>
  </p:cSld>
  <p:clrMapOvr>
    <a:masterClrMapping/>
  </p:clrMapOvr>
</p:sld>
</file>

<file path=ppt/slides/slide5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12" name="Shape 912"/>
        <p:cNvGrpSpPr/>
        <p:nvPr/>
      </p:nvGrpSpPr>
      <p:grpSpPr>
        <a:xfrm>
          <a:off x="0" y="0"/>
          <a:ext cx="0" cy="0"/>
          <a:chOff x="0" y="0"/>
          <a:chExt cx="0" cy="0"/>
        </a:xfrm>
      </p:grpSpPr>
      <p:pic>
        <p:nvPicPr>
          <p:cNvPr id="913" name="Google Shape;913;p55"/>
          <p:cNvPicPr preferRelativeResize="0"/>
          <p:nvPr/>
        </p:nvPicPr>
        <p:blipFill rotWithShape="1">
          <a:blip r:embed="rId3">
            <a:alphaModFix/>
          </a:blip>
          <a:srcRect b="0" l="0" r="0" t="0"/>
          <a:stretch/>
        </p:blipFill>
        <p:spPr>
          <a:xfrm>
            <a:off x="651740" y="5508979"/>
            <a:ext cx="1222425" cy="1096206"/>
          </a:xfrm>
          <a:prstGeom prst="rect">
            <a:avLst/>
          </a:prstGeom>
          <a:noFill/>
          <a:ln>
            <a:noFill/>
          </a:ln>
        </p:spPr>
      </p:pic>
      <p:pic>
        <p:nvPicPr>
          <p:cNvPr id="914" name="Google Shape;914;p55"/>
          <p:cNvPicPr preferRelativeResize="0"/>
          <p:nvPr/>
        </p:nvPicPr>
        <p:blipFill rotWithShape="1">
          <a:blip r:embed="rId4">
            <a:alphaModFix/>
          </a:blip>
          <a:srcRect b="0" l="0" r="0" t="0"/>
          <a:stretch/>
        </p:blipFill>
        <p:spPr>
          <a:xfrm>
            <a:off x="2289771" y="5954663"/>
            <a:ext cx="9902229" cy="204838"/>
          </a:xfrm>
          <a:prstGeom prst="rect">
            <a:avLst/>
          </a:prstGeom>
          <a:noFill/>
          <a:ln>
            <a:noFill/>
          </a:ln>
        </p:spPr>
      </p:pic>
      <p:pic>
        <p:nvPicPr>
          <p:cNvPr id="915" name="Google Shape;915;p55"/>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916" name="Google Shape;916;p55"/>
          <p:cNvPicPr preferRelativeResize="0"/>
          <p:nvPr/>
        </p:nvPicPr>
        <p:blipFill rotWithShape="1">
          <a:blip r:embed="rId5">
            <a:alphaModFix/>
          </a:blip>
          <a:srcRect b="0" l="0" r="0" t="0"/>
          <a:stretch/>
        </p:blipFill>
        <p:spPr>
          <a:xfrm>
            <a:off x="12072675" y="2204822"/>
            <a:ext cx="238650" cy="2709534"/>
          </a:xfrm>
          <a:prstGeom prst="rect">
            <a:avLst/>
          </a:prstGeom>
          <a:noFill/>
          <a:ln>
            <a:noFill/>
          </a:ln>
        </p:spPr>
      </p:pic>
      <p:pic>
        <p:nvPicPr>
          <p:cNvPr id="917" name="Google Shape;917;p55"/>
          <p:cNvPicPr preferRelativeResize="0"/>
          <p:nvPr/>
        </p:nvPicPr>
        <p:blipFill rotWithShape="1">
          <a:blip r:embed="rId6">
            <a:alphaModFix/>
          </a:blip>
          <a:srcRect b="0" l="0" r="0" t="0"/>
          <a:stretch/>
        </p:blipFill>
        <p:spPr>
          <a:xfrm>
            <a:off x="-17323" y="0"/>
            <a:ext cx="9533101" cy="1610200"/>
          </a:xfrm>
          <a:prstGeom prst="rect">
            <a:avLst/>
          </a:prstGeom>
          <a:noFill/>
          <a:ln>
            <a:noFill/>
          </a:ln>
        </p:spPr>
      </p:pic>
      <p:sp>
        <p:nvSpPr>
          <p:cNvPr id="918" name="Google Shape;918;p55"/>
          <p:cNvSpPr txBox="1"/>
          <p:nvPr/>
        </p:nvSpPr>
        <p:spPr>
          <a:xfrm>
            <a:off x="1874165" y="1411062"/>
            <a:ext cx="10198510" cy="40011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2000">
                <a:solidFill>
                  <a:srgbClr val="C1510A"/>
                </a:solidFill>
                <a:latin typeface="Helvetica Neue"/>
                <a:ea typeface="Helvetica Neue"/>
                <a:cs typeface="Helvetica Neue"/>
                <a:sym typeface="Helvetica Neue"/>
              </a:rPr>
              <a:t>Diversity and Multicultural Teams</a:t>
            </a:r>
            <a:endParaRPr/>
          </a:p>
        </p:txBody>
      </p:sp>
      <p:grpSp>
        <p:nvGrpSpPr>
          <p:cNvPr id="919" name="Google Shape;919;p55"/>
          <p:cNvGrpSpPr/>
          <p:nvPr/>
        </p:nvGrpSpPr>
        <p:grpSpPr>
          <a:xfrm>
            <a:off x="130614" y="576828"/>
            <a:ext cx="5272804" cy="536288"/>
            <a:chOff x="130614" y="576828"/>
            <a:chExt cx="5272804" cy="536288"/>
          </a:xfrm>
        </p:grpSpPr>
        <p:sp>
          <p:nvSpPr>
            <p:cNvPr id="920" name="Google Shape;920;p55"/>
            <p:cNvSpPr txBox="1"/>
            <p:nvPr/>
          </p:nvSpPr>
          <p:spPr>
            <a:xfrm>
              <a:off x="2449853" y="576828"/>
              <a:ext cx="2953565" cy="52322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800">
                  <a:solidFill>
                    <a:schemeClr val="lt1"/>
                  </a:solidFill>
                  <a:latin typeface="Times New Roman"/>
                  <a:ea typeface="Times New Roman"/>
                  <a:cs typeface="Times New Roman"/>
                  <a:sym typeface="Times New Roman"/>
                </a:rPr>
                <a:t> Groups and Teams</a:t>
              </a:r>
              <a:endParaRPr/>
            </a:p>
          </p:txBody>
        </p:sp>
        <p:sp>
          <p:nvSpPr>
            <p:cNvPr id="921" name="Google Shape;921;p55"/>
            <p:cNvSpPr/>
            <p:nvPr/>
          </p:nvSpPr>
          <p:spPr>
            <a:xfrm>
              <a:off x="130614" y="589896"/>
              <a:ext cx="2085827" cy="52322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800">
                  <a:solidFill>
                    <a:schemeClr val="lt1"/>
                  </a:solidFill>
                  <a:latin typeface="Times New Roman"/>
                  <a:ea typeface="Times New Roman"/>
                  <a:cs typeface="Times New Roman"/>
                  <a:sym typeface="Times New Roman"/>
                </a:rPr>
                <a:t>CHAPTER</a:t>
              </a:r>
              <a:r>
                <a:rPr lang="en-US" sz="2800">
                  <a:solidFill>
                    <a:schemeClr val="lt1"/>
                  </a:solidFill>
                  <a:latin typeface="Calibri"/>
                  <a:ea typeface="Calibri"/>
                  <a:cs typeface="Calibri"/>
                  <a:sym typeface="Calibri"/>
                </a:rPr>
                <a:t> 7</a:t>
              </a:r>
              <a:endParaRPr/>
            </a:p>
          </p:txBody>
        </p:sp>
      </p:grpSp>
      <p:pic>
        <p:nvPicPr>
          <p:cNvPr id="922" name="Google Shape;922;p55"/>
          <p:cNvPicPr preferRelativeResize="0"/>
          <p:nvPr/>
        </p:nvPicPr>
        <p:blipFill rotWithShape="1">
          <a:blip r:embed="rId7">
            <a:alphaModFix/>
          </a:blip>
          <a:srcRect b="0" l="0" r="0" t="0"/>
          <a:stretch/>
        </p:blipFill>
        <p:spPr>
          <a:xfrm>
            <a:off x="6501535" y="2109118"/>
            <a:ext cx="5038725" cy="3790950"/>
          </a:xfrm>
          <a:prstGeom prst="rect">
            <a:avLst/>
          </a:prstGeom>
          <a:noFill/>
          <a:ln>
            <a:noFill/>
          </a:ln>
        </p:spPr>
      </p:pic>
      <p:sp>
        <p:nvSpPr>
          <p:cNvPr id="923" name="Google Shape;923;p55"/>
          <p:cNvSpPr txBox="1"/>
          <p:nvPr/>
        </p:nvSpPr>
        <p:spPr>
          <a:xfrm>
            <a:off x="2216441" y="2849186"/>
            <a:ext cx="3877424" cy="2585323"/>
          </a:xfrm>
          <a:prstGeom prst="rect">
            <a:avLst/>
          </a:prstGeom>
          <a:solidFill>
            <a:srgbClr val="FF9518"/>
          </a:solidFill>
          <a:ln>
            <a:noFill/>
          </a:ln>
        </p:spPr>
        <p:txBody>
          <a:bodyPr anchorCtr="0" anchor="t" bIns="45700" lIns="91425" spcFirstLastPara="1" rIns="91425" wrap="square" tIns="45700">
            <a:spAutoFit/>
          </a:bodyPr>
          <a:lstStyle/>
          <a:p>
            <a:pPr indent="0" lvl="0" marL="0" marR="0" rtl="0" algn="just">
              <a:spcBef>
                <a:spcPts val="0"/>
              </a:spcBef>
              <a:spcAft>
                <a:spcPts val="0"/>
              </a:spcAft>
              <a:buNone/>
            </a:pPr>
            <a:r>
              <a:rPr lang="en-US" sz="1800">
                <a:solidFill>
                  <a:schemeClr val="dk1"/>
                </a:solidFill>
                <a:latin typeface="Calibri"/>
                <a:ea typeface="Calibri"/>
                <a:cs typeface="Calibri"/>
                <a:sym typeface="Calibri"/>
              </a:rPr>
              <a:t>Just as diversity is becoming more common in organizations, so too are groups and teams also becoming more diverse. This group, for instance, reflects several different forms of diversity. Group and team diversity can promote creativity and innovation. Unfortunately it can also be a source of conflict.</a:t>
            </a:r>
            <a:endParaRPr/>
          </a:p>
        </p:txBody>
      </p:sp>
    </p:spTree>
  </p:cSld>
  <p:clrMapOvr>
    <a:masterClrMapping/>
  </p:clrMapOvr>
</p:sld>
</file>

<file path=ppt/slides/slide5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28" name="Shape 928"/>
        <p:cNvGrpSpPr/>
        <p:nvPr/>
      </p:nvGrpSpPr>
      <p:grpSpPr>
        <a:xfrm>
          <a:off x="0" y="0"/>
          <a:ext cx="0" cy="0"/>
          <a:chOff x="0" y="0"/>
          <a:chExt cx="0" cy="0"/>
        </a:xfrm>
      </p:grpSpPr>
      <p:pic>
        <p:nvPicPr>
          <p:cNvPr id="929" name="Google Shape;929;p56"/>
          <p:cNvPicPr preferRelativeResize="0"/>
          <p:nvPr/>
        </p:nvPicPr>
        <p:blipFill rotWithShape="1">
          <a:blip r:embed="rId3">
            <a:alphaModFix/>
          </a:blip>
          <a:srcRect b="0" l="0" r="0" t="0"/>
          <a:stretch/>
        </p:blipFill>
        <p:spPr>
          <a:xfrm>
            <a:off x="651740" y="5508979"/>
            <a:ext cx="1222425" cy="1096206"/>
          </a:xfrm>
          <a:prstGeom prst="rect">
            <a:avLst/>
          </a:prstGeom>
          <a:noFill/>
          <a:ln>
            <a:noFill/>
          </a:ln>
        </p:spPr>
      </p:pic>
      <p:pic>
        <p:nvPicPr>
          <p:cNvPr id="930" name="Google Shape;930;p56"/>
          <p:cNvPicPr preferRelativeResize="0"/>
          <p:nvPr/>
        </p:nvPicPr>
        <p:blipFill rotWithShape="1">
          <a:blip r:embed="rId4">
            <a:alphaModFix/>
          </a:blip>
          <a:srcRect b="0" l="0" r="0" t="0"/>
          <a:stretch/>
        </p:blipFill>
        <p:spPr>
          <a:xfrm>
            <a:off x="2289771" y="5954663"/>
            <a:ext cx="9902229" cy="204838"/>
          </a:xfrm>
          <a:prstGeom prst="rect">
            <a:avLst/>
          </a:prstGeom>
          <a:noFill/>
          <a:ln>
            <a:noFill/>
          </a:ln>
        </p:spPr>
      </p:pic>
      <p:pic>
        <p:nvPicPr>
          <p:cNvPr id="931" name="Google Shape;931;p56"/>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932" name="Google Shape;932;p56"/>
          <p:cNvPicPr preferRelativeResize="0"/>
          <p:nvPr/>
        </p:nvPicPr>
        <p:blipFill rotWithShape="1">
          <a:blip r:embed="rId5">
            <a:alphaModFix/>
          </a:blip>
          <a:srcRect b="0" l="0" r="0" t="0"/>
          <a:stretch/>
        </p:blipFill>
        <p:spPr>
          <a:xfrm>
            <a:off x="12072675" y="2204822"/>
            <a:ext cx="238650" cy="2709534"/>
          </a:xfrm>
          <a:prstGeom prst="rect">
            <a:avLst/>
          </a:prstGeom>
          <a:noFill/>
          <a:ln>
            <a:noFill/>
          </a:ln>
        </p:spPr>
      </p:pic>
      <p:pic>
        <p:nvPicPr>
          <p:cNvPr id="933" name="Google Shape;933;p56"/>
          <p:cNvPicPr preferRelativeResize="0"/>
          <p:nvPr/>
        </p:nvPicPr>
        <p:blipFill rotWithShape="1">
          <a:blip r:embed="rId6">
            <a:alphaModFix/>
          </a:blip>
          <a:srcRect b="0" l="0" r="0" t="0"/>
          <a:stretch/>
        </p:blipFill>
        <p:spPr>
          <a:xfrm>
            <a:off x="-17323" y="0"/>
            <a:ext cx="9533101" cy="1610200"/>
          </a:xfrm>
          <a:prstGeom prst="rect">
            <a:avLst/>
          </a:prstGeom>
          <a:noFill/>
          <a:ln>
            <a:noFill/>
          </a:ln>
        </p:spPr>
      </p:pic>
      <p:grpSp>
        <p:nvGrpSpPr>
          <p:cNvPr id="934" name="Google Shape;934;p56"/>
          <p:cNvGrpSpPr/>
          <p:nvPr/>
        </p:nvGrpSpPr>
        <p:grpSpPr>
          <a:xfrm>
            <a:off x="130614" y="576828"/>
            <a:ext cx="5272804" cy="536288"/>
            <a:chOff x="130614" y="576828"/>
            <a:chExt cx="5272804" cy="536288"/>
          </a:xfrm>
        </p:grpSpPr>
        <p:sp>
          <p:nvSpPr>
            <p:cNvPr id="935" name="Google Shape;935;p56"/>
            <p:cNvSpPr txBox="1"/>
            <p:nvPr/>
          </p:nvSpPr>
          <p:spPr>
            <a:xfrm>
              <a:off x="2449853" y="576828"/>
              <a:ext cx="2953565" cy="52322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800">
                  <a:solidFill>
                    <a:schemeClr val="lt1"/>
                  </a:solidFill>
                  <a:latin typeface="Times New Roman"/>
                  <a:ea typeface="Times New Roman"/>
                  <a:cs typeface="Times New Roman"/>
                  <a:sym typeface="Times New Roman"/>
                </a:rPr>
                <a:t> Groups and Teams</a:t>
              </a:r>
              <a:endParaRPr/>
            </a:p>
          </p:txBody>
        </p:sp>
        <p:sp>
          <p:nvSpPr>
            <p:cNvPr id="936" name="Google Shape;936;p56"/>
            <p:cNvSpPr/>
            <p:nvPr/>
          </p:nvSpPr>
          <p:spPr>
            <a:xfrm>
              <a:off x="130614" y="589896"/>
              <a:ext cx="2085827" cy="52322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800">
                  <a:solidFill>
                    <a:schemeClr val="lt1"/>
                  </a:solidFill>
                  <a:latin typeface="Times New Roman"/>
                  <a:ea typeface="Times New Roman"/>
                  <a:cs typeface="Times New Roman"/>
                  <a:sym typeface="Times New Roman"/>
                </a:rPr>
                <a:t>CHAPTER</a:t>
              </a:r>
              <a:r>
                <a:rPr lang="en-US" sz="2800">
                  <a:solidFill>
                    <a:schemeClr val="lt1"/>
                  </a:solidFill>
                  <a:latin typeface="Calibri"/>
                  <a:ea typeface="Calibri"/>
                  <a:cs typeface="Calibri"/>
                  <a:sym typeface="Calibri"/>
                </a:rPr>
                <a:t> 7</a:t>
              </a:r>
              <a:endParaRPr/>
            </a:p>
          </p:txBody>
        </p:sp>
      </p:grpSp>
      <p:sp>
        <p:nvSpPr>
          <p:cNvPr id="937" name="Google Shape;937;p56"/>
          <p:cNvSpPr txBox="1"/>
          <p:nvPr/>
        </p:nvSpPr>
        <p:spPr>
          <a:xfrm>
            <a:off x="1715102" y="1752663"/>
            <a:ext cx="10282051" cy="4524315"/>
          </a:xfrm>
          <a:prstGeom prst="rect">
            <a:avLst/>
          </a:prstGeom>
          <a:noFill/>
          <a:ln>
            <a:noFill/>
          </a:ln>
        </p:spPr>
        <p:txBody>
          <a:bodyPr anchorCtr="0" anchor="t" bIns="45700" lIns="91425" spcFirstLastPara="1" rIns="91425" wrap="square" tIns="45700">
            <a:spAutoFit/>
          </a:bodyPr>
          <a:lstStyle/>
          <a:p>
            <a:pPr indent="-285750" lvl="0" marL="285750" marR="0" rtl="0" algn="l">
              <a:spcBef>
                <a:spcPts val="0"/>
              </a:spcBef>
              <a:spcAft>
                <a:spcPts val="0"/>
              </a:spcAft>
              <a:buClr>
                <a:schemeClr val="dk1"/>
              </a:buClr>
              <a:buSzPts val="1800"/>
              <a:buFont typeface="Noto Sans Symbols"/>
              <a:buChar char="▪"/>
            </a:pPr>
            <a:r>
              <a:rPr lang="en-US" sz="1800">
                <a:solidFill>
                  <a:schemeClr val="dk1"/>
                </a:solidFill>
                <a:latin typeface="Calibri"/>
                <a:ea typeface="Calibri"/>
                <a:cs typeface="Calibri"/>
                <a:sym typeface="Calibri"/>
              </a:rPr>
              <a:t>A group is two or more persons who interact with one another such that each person influences and is influenced by each other person.</a:t>
            </a:r>
            <a:endParaRPr/>
          </a:p>
          <a:p>
            <a:pPr indent="-171450" lvl="0" marL="285750" marR="0" rtl="0" algn="l">
              <a:spcBef>
                <a:spcPts val="0"/>
              </a:spcBef>
              <a:spcAft>
                <a:spcPts val="0"/>
              </a:spcAft>
              <a:buClr>
                <a:schemeClr val="dk1"/>
              </a:buClr>
              <a:buSzPts val="1800"/>
              <a:buFont typeface="Noto Sans Symbols"/>
              <a:buNone/>
            </a:pPr>
            <a:r>
              <a:t/>
            </a:r>
            <a:endParaRPr sz="1800">
              <a:solidFill>
                <a:schemeClr val="dk1"/>
              </a:solidFill>
              <a:latin typeface="Calibri"/>
              <a:ea typeface="Calibri"/>
              <a:cs typeface="Calibri"/>
              <a:sym typeface="Calibri"/>
            </a:endParaRPr>
          </a:p>
          <a:p>
            <a:pPr indent="-285750" lvl="0" marL="285750" marR="0" rtl="0" algn="l">
              <a:spcBef>
                <a:spcPts val="0"/>
              </a:spcBef>
              <a:spcAft>
                <a:spcPts val="0"/>
              </a:spcAft>
              <a:buClr>
                <a:schemeClr val="dk1"/>
              </a:buClr>
              <a:buSzPts val="1800"/>
              <a:buFont typeface="Noto Sans Symbols"/>
              <a:buChar char="▪"/>
            </a:pPr>
            <a:r>
              <a:rPr lang="en-US" sz="1800">
                <a:solidFill>
                  <a:schemeClr val="dk1"/>
                </a:solidFill>
                <a:latin typeface="Calibri"/>
                <a:ea typeface="Calibri"/>
                <a:cs typeface="Calibri"/>
                <a:sym typeface="Calibri"/>
              </a:rPr>
              <a:t> Teams are an interdependent collection of at least two individuals who share a common goal and share accountability for the team’s as well as their own outcomes.</a:t>
            </a:r>
            <a:endParaRPr/>
          </a:p>
          <a:p>
            <a:pPr indent="-171450" lvl="0" marL="285750" marR="0" rtl="0" algn="l">
              <a:spcBef>
                <a:spcPts val="0"/>
              </a:spcBef>
              <a:spcAft>
                <a:spcPts val="0"/>
              </a:spcAft>
              <a:buClr>
                <a:schemeClr val="dk1"/>
              </a:buClr>
              <a:buSzPts val="1800"/>
              <a:buFont typeface="Noto Sans Symbols"/>
              <a:buNone/>
            </a:pPr>
            <a:r>
              <a:t/>
            </a:r>
            <a:endParaRPr sz="1800">
              <a:solidFill>
                <a:schemeClr val="dk1"/>
              </a:solidFill>
              <a:latin typeface="Calibri"/>
              <a:ea typeface="Calibri"/>
              <a:cs typeface="Calibri"/>
              <a:sym typeface="Calibri"/>
            </a:endParaRPr>
          </a:p>
          <a:p>
            <a:pPr indent="-285750" lvl="0" marL="285750" marR="0" rtl="0" algn="l">
              <a:spcBef>
                <a:spcPts val="0"/>
              </a:spcBef>
              <a:spcAft>
                <a:spcPts val="0"/>
              </a:spcAft>
              <a:buClr>
                <a:schemeClr val="dk1"/>
              </a:buClr>
              <a:buSzPts val="1800"/>
              <a:buFont typeface="Noto Sans Symbols"/>
              <a:buChar char="▪"/>
            </a:pPr>
            <a:r>
              <a:rPr lang="en-US" sz="1800">
                <a:solidFill>
                  <a:schemeClr val="dk1"/>
                </a:solidFill>
                <a:latin typeface="Calibri"/>
                <a:ea typeface="Calibri"/>
                <a:cs typeface="Calibri"/>
                <a:sym typeface="Calibri"/>
              </a:rPr>
              <a:t> Groups and teams are not necessarily the same thing. All teams are groups, but not all groups are teams. Common kinds of groups in organizations include workgroups, teams, and informal groups.</a:t>
            </a:r>
            <a:endParaRPr/>
          </a:p>
          <a:p>
            <a:pPr indent="-171450" lvl="0" marL="285750" marR="0" rtl="0" algn="l">
              <a:spcBef>
                <a:spcPts val="0"/>
              </a:spcBef>
              <a:spcAft>
                <a:spcPts val="0"/>
              </a:spcAft>
              <a:buClr>
                <a:schemeClr val="dk1"/>
              </a:buClr>
              <a:buSzPts val="1800"/>
              <a:buFont typeface="Noto Sans Symbols"/>
              <a:buNone/>
            </a:pPr>
            <a:r>
              <a:t/>
            </a:r>
            <a:endParaRPr sz="1800">
              <a:solidFill>
                <a:schemeClr val="dk1"/>
              </a:solidFill>
              <a:latin typeface="Calibri"/>
              <a:ea typeface="Calibri"/>
              <a:cs typeface="Calibri"/>
              <a:sym typeface="Calibri"/>
            </a:endParaRPr>
          </a:p>
          <a:p>
            <a:pPr indent="-285750" lvl="0" marL="285750" marR="0" rtl="0" algn="l">
              <a:spcBef>
                <a:spcPts val="0"/>
              </a:spcBef>
              <a:spcAft>
                <a:spcPts val="0"/>
              </a:spcAft>
              <a:buClr>
                <a:schemeClr val="dk1"/>
              </a:buClr>
              <a:buSzPts val="1800"/>
              <a:buFont typeface="Noto Sans Symbols"/>
              <a:buChar char="▪"/>
            </a:pPr>
            <a:r>
              <a:rPr lang="en-US" sz="1800">
                <a:solidFill>
                  <a:schemeClr val="dk1"/>
                </a:solidFill>
                <a:latin typeface="Calibri"/>
                <a:ea typeface="Calibri"/>
                <a:cs typeface="Calibri"/>
                <a:sym typeface="Calibri"/>
              </a:rPr>
              <a:t>The performance of any group is affected by several factors other than its reasons for forming and the stages of its development. </a:t>
            </a:r>
            <a:endParaRPr/>
          </a:p>
          <a:p>
            <a:pPr indent="-171450" lvl="0" marL="285750" marR="0" rtl="0" algn="l">
              <a:spcBef>
                <a:spcPts val="0"/>
              </a:spcBef>
              <a:spcAft>
                <a:spcPts val="0"/>
              </a:spcAft>
              <a:buClr>
                <a:schemeClr val="dk1"/>
              </a:buClr>
              <a:buSzPts val="1800"/>
              <a:buFont typeface="Noto Sans Symbols"/>
              <a:buNone/>
            </a:pPr>
            <a:r>
              <a:t/>
            </a:r>
            <a:endParaRPr sz="1800">
              <a:solidFill>
                <a:schemeClr val="dk1"/>
              </a:solidFill>
              <a:latin typeface="Calibri"/>
              <a:ea typeface="Calibri"/>
              <a:cs typeface="Calibri"/>
              <a:sym typeface="Calibri"/>
            </a:endParaRPr>
          </a:p>
          <a:p>
            <a:pPr indent="-285750" lvl="0" marL="285750" marR="0" rtl="0" algn="l">
              <a:spcBef>
                <a:spcPts val="0"/>
              </a:spcBef>
              <a:spcAft>
                <a:spcPts val="0"/>
              </a:spcAft>
              <a:buClr>
                <a:schemeClr val="dk1"/>
              </a:buClr>
              <a:buSzPts val="1800"/>
              <a:buFont typeface="Noto Sans Symbols"/>
              <a:buChar char="▪"/>
            </a:pPr>
            <a:r>
              <a:rPr lang="en-US" sz="1800">
                <a:solidFill>
                  <a:schemeClr val="dk1"/>
                </a:solidFill>
                <a:latin typeface="Calibri"/>
                <a:ea typeface="Calibri"/>
                <a:cs typeface="Calibri"/>
                <a:sym typeface="Calibri"/>
              </a:rPr>
              <a:t>The five basic group performance factors are composition, size, norms, cohesiveness, and informal leadership. Group composition is most often described in terms of the homogeneity or heterogeneity of the members. Group size can also have an important effect on performance. </a:t>
            </a:r>
            <a:endParaRPr/>
          </a:p>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938" name="Google Shape;938;p56"/>
          <p:cNvSpPr txBox="1"/>
          <p:nvPr/>
        </p:nvSpPr>
        <p:spPr>
          <a:xfrm>
            <a:off x="1874165" y="1383331"/>
            <a:ext cx="6208642"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1800" u="sng">
                <a:solidFill>
                  <a:srgbClr val="C55A11"/>
                </a:solidFill>
                <a:latin typeface="Calibri"/>
                <a:ea typeface="Calibri"/>
                <a:cs typeface="Calibri"/>
                <a:sym typeface="Calibri"/>
              </a:rPr>
              <a:t>Summary and Application</a:t>
            </a:r>
            <a:endParaRPr/>
          </a:p>
        </p:txBody>
      </p:sp>
    </p:spTree>
  </p:cSld>
  <p:clrMapOvr>
    <a:masterClrMapping/>
  </p:clrMapOvr>
</p:sld>
</file>

<file path=ppt/slides/slide5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43" name="Shape 943"/>
        <p:cNvGrpSpPr/>
        <p:nvPr/>
      </p:nvGrpSpPr>
      <p:grpSpPr>
        <a:xfrm>
          <a:off x="0" y="0"/>
          <a:ext cx="0" cy="0"/>
          <a:chOff x="0" y="0"/>
          <a:chExt cx="0" cy="0"/>
        </a:xfrm>
      </p:grpSpPr>
      <p:pic>
        <p:nvPicPr>
          <p:cNvPr id="944" name="Google Shape;944;p57"/>
          <p:cNvPicPr preferRelativeResize="0"/>
          <p:nvPr/>
        </p:nvPicPr>
        <p:blipFill rotWithShape="1">
          <a:blip r:embed="rId3">
            <a:alphaModFix/>
          </a:blip>
          <a:srcRect b="0" l="0" r="0" t="0"/>
          <a:stretch/>
        </p:blipFill>
        <p:spPr>
          <a:xfrm>
            <a:off x="651740" y="5508979"/>
            <a:ext cx="1222425" cy="1096206"/>
          </a:xfrm>
          <a:prstGeom prst="rect">
            <a:avLst/>
          </a:prstGeom>
          <a:noFill/>
          <a:ln>
            <a:noFill/>
          </a:ln>
        </p:spPr>
      </p:pic>
      <p:pic>
        <p:nvPicPr>
          <p:cNvPr id="945" name="Google Shape;945;p57"/>
          <p:cNvPicPr preferRelativeResize="0"/>
          <p:nvPr/>
        </p:nvPicPr>
        <p:blipFill rotWithShape="1">
          <a:blip r:embed="rId4">
            <a:alphaModFix/>
          </a:blip>
          <a:srcRect b="0" l="0" r="0" t="0"/>
          <a:stretch/>
        </p:blipFill>
        <p:spPr>
          <a:xfrm>
            <a:off x="2289771" y="5954663"/>
            <a:ext cx="9902229" cy="204838"/>
          </a:xfrm>
          <a:prstGeom prst="rect">
            <a:avLst/>
          </a:prstGeom>
          <a:noFill/>
          <a:ln>
            <a:noFill/>
          </a:ln>
        </p:spPr>
      </p:pic>
      <p:pic>
        <p:nvPicPr>
          <p:cNvPr id="946" name="Google Shape;946;p57"/>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947" name="Google Shape;947;p57"/>
          <p:cNvPicPr preferRelativeResize="0"/>
          <p:nvPr/>
        </p:nvPicPr>
        <p:blipFill rotWithShape="1">
          <a:blip r:embed="rId5">
            <a:alphaModFix/>
          </a:blip>
          <a:srcRect b="0" l="0" r="0" t="0"/>
          <a:stretch/>
        </p:blipFill>
        <p:spPr>
          <a:xfrm>
            <a:off x="12072675" y="2204822"/>
            <a:ext cx="238650" cy="2709534"/>
          </a:xfrm>
          <a:prstGeom prst="rect">
            <a:avLst/>
          </a:prstGeom>
          <a:noFill/>
          <a:ln>
            <a:noFill/>
          </a:ln>
        </p:spPr>
      </p:pic>
      <p:pic>
        <p:nvPicPr>
          <p:cNvPr id="948" name="Google Shape;948;p57"/>
          <p:cNvPicPr preferRelativeResize="0"/>
          <p:nvPr/>
        </p:nvPicPr>
        <p:blipFill rotWithShape="1">
          <a:blip r:embed="rId6">
            <a:alphaModFix/>
          </a:blip>
          <a:srcRect b="0" l="0" r="0" t="0"/>
          <a:stretch/>
        </p:blipFill>
        <p:spPr>
          <a:xfrm>
            <a:off x="-17323" y="0"/>
            <a:ext cx="9533101" cy="1610200"/>
          </a:xfrm>
          <a:prstGeom prst="rect">
            <a:avLst/>
          </a:prstGeom>
          <a:noFill/>
          <a:ln>
            <a:noFill/>
          </a:ln>
        </p:spPr>
      </p:pic>
      <p:grpSp>
        <p:nvGrpSpPr>
          <p:cNvPr id="949" name="Google Shape;949;p57"/>
          <p:cNvGrpSpPr/>
          <p:nvPr/>
        </p:nvGrpSpPr>
        <p:grpSpPr>
          <a:xfrm>
            <a:off x="130614" y="576828"/>
            <a:ext cx="5272804" cy="536288"/>
            <a:chOff x="130614" y="576828"/>
            <a:chExt cx="5272804" cy="536288"/>
          </a:xfrm>
        </p:grpSpPr>
        <p:sp>
          <p:nvSpPr>
            <p:cNvPr id="950" name="Google Shape;950;p57"/>
            <p:cNvSpPr txBox="1"/>
            <p:nvPr/>
          </p:nvSpPr>
          <p:spPr>
            <a:xfrm>
              <a:off x="2449853" y="576828"/>
              <a:ext cx="2953565" cy="52322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800">
                  <a:solidFill>
                    <a:schemeClr val="lt1"/>
                  </a:solidFill>
                  <a:latin typeface="Times New Roman"/>
                  <a:ea typeface="Times New Roman"/>
                  <a:cs typeface="Times New Roman"/>
                  <a:sym typeface="Times New Roman"/>
                </a:rPr>
                <a:t> Groups and Teams</a:t>
              </a:r>
              <a:endParaRPr/>
            </a:p>
          </p:txBody>
        </p:sp>
        <p:sp>
          <p:nvSpPr>
            <p:cNvPr id="951" name="Google Shape;951;p57"/>
            <p:cNvSpPr/>
            <p:nvPr/>
          </p:nvSpPr>
          <p:spPr>
            <a:xfrm>
              <a:off x="130614" y="589896"/>
              <a:ext cx="2085827" cy="52322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800">
                  <a:solidFill>
                    <a:schemeClr val="lt1"/>
                  </a:solidFill>
                  <a:latin typeface="Times New Roman"/>
                  <a:ea typeface="Times New Roman"/>
                  <a:cs typeface="Times New Roman"/>
                  <a:sym typeface="Times New Roman"/>
                </a:rPr>
                <a:t>CHAPTER</a:t>
              </a:r>
              <a:r>
                <a:rPr lang="en-US" sz="2800">
                  <a:solidFill>
                    <a:schemeClr val="lt1"/>
                  </a:solidFill>
                  <a:latin typeface="Calibri"/>
                  <a:ea typeface="Calibri"/>
                  <a:cs typeface="Calibri"/>
                  <a:sym typeface="Calibri"/>
                </a:rPr>
                <a:t> 7</a:t>
              </a:r>
              <a:endParaRPr/>
            </a:p>
          </p:txBody>
        </p:sp>
      </p:grpSp>
      <p:sp>
        <p:nvSpPr>
          <p:cNvPr id="952" name="Google Shape;952;p57"/>
          <p:cNvSpPr txBox="1"/>
          <p:nvPr/>
        </p:nvSpPr>
        <p:spPr>
          <a:xfrm>
            <a:off x="1993490" y="1689944"/>
            <a:ext cx="10317835" cy="4247317"/>
          </a:xfrm>
          <a:prstGeom prst="rect">
            <a:avLst/>
          </a:prstGeom>
          <a:noFill/>
          <a:ln>
            <a:noFill/>
          </a:ln>
        </p:spPr>
        <p:txBody>
          <a:bodyPr anchorCtr="0" anchor="t" bIns="45700" lIns="91425" spcFirstLastPara="1" rIns="91425" wrap="square" tIns="45700">
            <a:spAutoFit/>
          </a:bodyPr>
          <a:lstStyle/>
          <a:p>
            <a:pPr indent="-285750" lvl="0" marL="285750" marR="0" rtl="0" algn="just">
              <a:spcBef>
                <a:spcPts val="0"/>
              </a:spcBef>
              <a:spcAft>
                <a:spcPts val="0"/>
              </a:spcAft>
              <a:buClr>
                <a:schemeClr val="dk1"/>
              </a:buClr>
              <a:buSzPts val="1800"/>
              <a:buFont typeface="Noto Sans Symbols"/>
              <a:buChar char="▪"/>
            </a:pPr>
            <a:r>
              <a:rPr lang="en-US" sz="1800">
                <a:solidFill>
                  <a:schemeClr val="dk1"/>
                </a:solidFill>
                <a:latin typeface="Calibri"/>
                <a:ea typeface="Calibri"/>
                <a:cs typeface="Calibri"/>
                <a:sym typeface="Calibri"/>
              </a:rPr>
              <a:t>A norm is a standard against which the appropriateness of a behavior is judged and determines the behavior expected in a certain situation. </a:t>
            </a:r>
            <a:endParaRPr/>
          </a:p>
          <a:p>
            <a:pPr indent="-171450" lvl="0" marL="285750" marR="0" rtl="0" algn="just">
              <a:spcBef>
                <a:spcPts val="0"/>
              </a:spcBef>
              <a:spcAft>
                <a:spcPts val="0"/>
              </a:spcAft>
              <a:buClr>
                <a:schemeClr val="dk1"/>
              </a:buClr>
              <a:buSzPts val="1800"/>
              <a:buFont typeface="Noto Sans Symbols"/>
              <a:buNone/>
            </a:pPr>
            <a:r>
              <a:t/>
            </a:r>
            <a:endParaRPr sz="1800">
              <a:solidFill>
                <a:schemeClr val="dk1"/>
              </a:solidFill>
              <a:latin typeface="Calibri"/>
              <a:ea typeface="Calibri"/>
              <a:cs typeface="Calibri"/>
              <a:sym typeface="Calibri"/>
            </a:endParaRPr>
          </a:p>
          <a:p>
            <a:pPr indent="-285750" lvl="0" marL="285750" marR="0" rtl="0" algn="just">
              <a:spcBef>
                <a:spcPts val="0"/>
              </a:spcBef>
              <a:spcAft>
                <a:spcPts val="0"/>
              </a:spcAft>
              <a:buClr>
                <a:schemeClr val="dk1"/>
              </a:buClr>
              <a:buSzPts val="1800"/>
              <a:buFont typeface="Noto Sans Symbols"/>
              <a:buChar char="▪"/>
            </a:pPr>
            <a:r>
              <a:rPr lang="en-US" sz="1800">
                <a:solidFill>
                  <a:schemeClr val="dk1"/>
                </a:solidFill>
                <a:latin typeface="Calibri"/>
                <a:ea typeface="Calibri"/>
                <a:cs typeface="Calibri"/>
                <a:sym typeface="Calibri"/>
              </a:rPr>
              <a:t>Group cohesiveness is the extent to which a group is committed to remaining together; it results from forces acting on the members to remain in the group. </a:t>
            </a:r>
            <a:endParaRPr/>
          </a:p>
          <a:p>
            <a:pPr indent="-171450" lvl="0" marL="285750" marR="0" rtl="0" algn="just">
              <a:spcBef>
                <a:spcPts val="0"/>
              </a:spcBef>
              <a:spcAft>
                <a:spcPts val="0"/>
              </a:spcAft>
              <a:buClr>
                <a:schemeClr val="dk1"/>
              </a:buClr>
              <a:buSzPts val="1800"/>
              <a:buFont typeface="Noto Sans Symbols"/>
              <a:buNone/>
            </a:pPr>
            <a:r>
              <a:t/>
            </a:r>
            <a:endParaRPr sz="1800">
              <a:solidFill>
                <a:schemeClr val="dk1"/>
              </a:solidFill>
              <a:latin typeface="Calibri"/>
              <a:ea typeface="Calibri"/>
              <a:cs typeface="Calibri"/>
              <a:sym typeface="Calibri"/>
            </a:endParaRPr>
          </a:p>
          <a:p>
            <a:pPr indent="-285750" lvl="0" marL="285750" marR="0" rtl="0" algn="just">
              <a:spcBef>
                <a:spcPts val="0"/>
              </a:spcBef>
              <a:spcAft>
                <a:spcPts val="0"/>
              </a:spcAft>
              <a:buClr>
                <a:schemeClr val="dk1"/>
              </a:buClr>
              <a:buSzPts val="1800"/>
              <a:buFont typeface="Noto Sans Symbols"/>
              <a:buChar char="▪"/>
            </a:pPr>
            <a:r>
              <a:rPr lang="en-US" sz="1800">
                <a:solidFill>
                  <a:schemeClr val="dk1"/>
                </a:solidFill>
                <a:latin typeface="Calibri"/>
                <a:ea typeface="Calibri"/>
                <a:cs typeface="Calibri"/>
                <a:sym typeface="Calibri"/>
              </a:rPr>
              <a:t>The final group performance factor is informal leadership: the emergence of an individual who engages in leadership activities but whose right to do so has not been formally recognized.</a:t>
            </a:r>
            <a:endParaRPr/>
          </a:p>
          <a:p>
            <a:pPr indent="0" lvl="0" marL="0" marR="0" rtl="0" algn="just">
              <a:spcBef>
                <a:spcPts val="0"/>
              </a:spcBef>
              <a:spcAft>
                <a:spcPts val="0"/>
              </a:spcAft>
              <a:buNone/>
            </a:pPr>
            <a:r>
              <a:t/>
            </a:r>
            <a:endParaRPr sz="1800">
              <a:solidFill>
                <a:schemeClr val="dk1"/>
              </a:solidFill>
              <a:latin typeface="Calibri"/>
              <a:ea typeface="Calibri"/>
              <a:cs typeface="Calibri"/>
              <a:sym typeface="Calibri"/>
            </a:endParaRPr>
          </a:p>
          <a:p>
            <a:pPr indent="0" lvl="0" marL="0" marR="0" rtl="0" algn="just">
              <a:spcBef>
                <a:spcPts val="0"/>
              </a:spcBef>
              <a:spcAft>
                <a:spcPts val="0"/>
              </a:spcAft>
              <a:buNone/>
            </a:pPr>
            <a:r>
              <a:rPr lang="en-US" sz="1800">
                <a:solidFill>
                  <a:schemeClr val="dk1"/>
                </a:solidFill>
                <a:latin typeface="Calibri"/>
                <a:ea typeface="Calibri"/>
                <a:cs typeface="Calibri"/>
                <a:sym typeface="Calibri"/>
              </a:rPr>
              <a:t>When a new group or team is formed, it typically goes through several stages of development. Traditional research on small groups per se (as opposed to teams) has focused on a four-stage development process:</a:t>
            </a:r>
            <a:endParaRPr/>
          </a:p>
          <a:p>
            <a:pPr indent="-342900" lvl="0" marL="342900" marR="0" rtl="0" algn="just">
              <a:spcBef>
                <a:spcPts val="0"/>
              </a:spcBef>
              <a:spcAft>
                <a:spcPts val="0"/>
              </a:spcAft>
              <a:buClr>
                <a:schemeClr val="dk1"/>
              </a:buClr>
              <a:buSzPts val="1800"/>
              <a:buFont typeface="Calibri"/>
              <a:buAutoNum type="arabicPeriod"/>
            </a:pPr>
            <a:r>
              <a:rPr lang="en-US" sz="1800">
                <a:solidFill>
                  <a:schemeClr val="dk1"/>
                </a:solidFill>
                <a:latin typeface="Calibri"/>
                <a:ea typeface="Calibri"/>
                <a:cs typeface="Calibri"/>
                <a:sym typeface="Calibri"/>
              </a:rPr>
              <a:t>mutual acceptance,</a:t>
            </a:r>
            <a:endParaRPr/>
          </a:p>
          <a:p>
            <a:pPr indent="-342900" lvl="0" marL="342900" marR="0" rtl="0" algn="just">
              <a:spcBef>
                <a:spcPts val="0"/>
              </a:spcBef>
              <a:spcAft>
                <a:spcPts val="0"/>
              </a:spcAft>
              <a:buClr>
                <a:schemeClr val="dk1"/>
              </a:buClr>
              <a:buSzPts val="1800"/>
              <a:buFont typeface="Calibri"/>
              <a:buAutoNum type="arabicPeriod"/>
            </a:pPr>
            <a:r>
              <a:rPr lang="en-US" sz="1800">
                <a:solidFill>
                  <a:schemeClr val="dk1"/>
                </a:solidFill>
                <a:latin typeface="Calibri"/>
                <a:ea typeface="Calibri"/>
                <a:cs typeface="Calibri"/>
                <a:sym typeface="Calibri"/>
              </a:rPr>
              <a:t>communication and decision making,</a:t>
            </a:r>
            <a:endParaRPr/>
          </a:p>
          <a:p>
            <a:pPr indent="-342900" lvl="0" marL="342900" marR="0" rtl="0" algn="just">
              <a:spcBef>
                <a:spcPts val="0"/>
              </a:spcBef>
              <a:spcAft>
                <a:spcPts val="0"/>
              </a:spcAft>
              <a:buClr>
                <a:schemeClr val="dk1"/>
              </a:buClr>
              <a:buSzPts val="1800"/>
              <a:buFont typeface="Calibri"/>
              <a:buAutoNum type="arabicPeriod"/>
            </a:pPr>
            <a:r>
              <a:rPr lang="en-US" sz="1800">
                <a:solidFill>
                  <a:schemeClr val="dk1"/>
                </a:solidFill>
                <a:latin typeface="Calibri"/>
                <a:ea typeface="Calibri"/>
                <a:cs typeface="Calibri"/>
                <a:sym typeface="Calibri"/>
              </a:rPr>
              <a:t>motivation and productivity, and</a:t>
            </a:r>
            <a:endParaRPr/>
          </a:p>
          <a:p>
            <a:pPr indent="-342900" lvl="0" marL="342900" marR="0" rtl="0" algn="just">
              <a:spcBef>
                <a:spcPts val="0"/>
              </a:spcBef>
              <a:spcAft>
                <a:spcPts val="0"/>
              </a:spcAft>
              <a:buClr>
                <a:schemeClr val="dk1"/>
              </a:buClr>
              <a:buSzPts val="1800"/>
              <a:buFont typeface="Calibri"/>
              <a:buAutoNum type="arabicPeriod"/>
            </a:pPr>
            <a:r>
              <a:rPr lang="en-US" sz="1800">
                <a:solidFill>
                  <a:schemeClr val="dk1"/>
                </a:solidFill>
                <a:latin typeface="Calibri"/>
                <a:ea typeface="Calibri"/>
                <a:cs typeface="Calibri"/>
                <a:sym typeface="Calibri"/>
              </a:rPr>
              <a:t>control and organization.</a:t>
            </a:r>
            <a:endParaRPr/>
          </a:p>
        </p:txBody>
      </p:sp>
      <p:sp>
        <p:nvSpPr>
          <p:cNvPr id="953" name="Google Shape;953;p57"/>
          <p:cNvSpPr txBox="1"/>
          <p:nvPr/>
        </p:nvSpPr>
        <p:spPr>
          <a:xfrm>
            <a:off x="1874165" y="1383331"/>
            <a:ext cx="6208642"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1800" u="sng">
                <a:solidFill>
                  <a:srgbClr val="C55A11"/>
                </a:solidFill>
                <a:latin typeface="Calibri"/>
                <a:ea typeface="Calibri"/>
                <a:cs typeface="Calibri"/>
                <a:sym typeface="Calibri"/>
              </a:rPr>
              <a:t>Summary and Application</a:t>
            </a:r>
            <a:endParaRPr/>
          </a:p>
        </p:txBody>
      </p:sp>
    </p:spTree>
  </p:cSld>
  <p:clrMapOvr>
    <a:masterClrMapping/>
  </p:clrMapOvr>
</p:sld>
</file>

<file path=ppt/slides/slide5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58" name="Shape 958"/>
        <p:cNvGrpSpPr/>
        <p:nvPr/>
      </p:nvGrpSpPr>
      <p:grpSpPr>
        <a:xfrm>
          <a:off x="0" y="0"/>
          <a:ext cx="0" cy="0"/>
          <a:chOff x="0" y="0"/>
          <a:chExt cx="0" cy="0"/>
        </a:xfrm>
      </p:grpSpPr>
      <p:pic>
        <p:nvPicPr>
          <p:cNvPr id="959" name="Google Shape;959;p58"/>
          <p:cNvPicPr preferRelativeResize="0"/>
          <p:nvPr/>
        </p:nvPicPr>
        <p:blipFill rotWithShape="1">
          <a:blip r:embed="rId3">
            <a:alphaModFix/>
          </a:blip>
          <a:srcRect b="0" l="0" r="0" t="0"/>
          <a:stretch/>
        </p:blipFill>
        <p:spPr>
          <a:xfrm>
            <a:off x="651740" y="5508979"/>
            <a:ext cx="1222425" cy="1096206"/>
          </a:xfrm>
          <a:prstGeom prst="rect">
            <a:avLst/>
          </a:prstGeom>
          <a:noFill/>
          <a:ln>
            <a:noFill/>
          </a:ln>
        </p:spPr>
      </p:pic>
      <p:pic>
        <p:nvPicPr>
          <p:cNvPr id="960" name="Google Shape;960;p58"/>
          <p:cNvPicPr preferRelativeResize="0"/>
          <p:nvPr/>
        </p:nvPicPr>
        <p:blipFill rotWithShape="1">
          <a:blip r:embed="rId4">
            <a:alphaModFix/>
          </a:blip>
          <a:srcRect b="0" l="0" r="0" t="0"/>
          <a:stretch/>
        </p:blipFill>
        <p:spPr>
          <a:xfrm>
            <a:off x="2289771" y="5954663"/>
            <a:ext cx="9902229" cy="204838"/>
          </a:xfrm>
          <a:prstGeom prst="rect">
            <a:avLst/>
          </a:prstGeom>
          <a:noFill/>
          <a:ln>
            <a:noFill/>
          </a:ln>
        </p:spPr>
      </p:pic>
      <p:pic>
        <p:nvPicPr>
          <p:cNvPr id="961" name="Google Shape;961;p58"/>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962" name="Google Shape;962;p58"/>
          <p:cNvPicPr preferRelativeResize="0"/>
          <p:nvPr/>
        </p:nvPicPr>
        <p:blipFill rotWithShape="1">
          <a:blip r:embed="rId5">
            <a:alphaModFix/>
          </a:blip>
          <a:srcRect b="0" l="0" r="0" t="0"/>
          <a:stretch/>
        </p:blipFill>
        <p:spPr>
          <a:xfrm>
            <a:off x="12072675" y="2204822"/>
            <a:ext cx="238650" cy="2709534"/>
          </a:xfrm>
          <a:prstGeom prst="rect">
            <a:avLst/>
          </a:prstGeom>
          <a:noFill/>
          <a:ln>
            <a:noFill/>
          </a:ln>
        </p:spPr>
      </p:pic>
      <p:pic>
        <p:nvPicPr>
          <p:cNvPr id="963" name="Google Shape;963;p58"/>
          <p:cNvPicPr preferRelativeResize="0"/>
          <p:nvPr/>
        </p:nvPicPr>
        <p:blipFill rotWithShape="1">
          <a:blip r:embed="rId6">
            <a:alphaModFix/>
          </a:blip>
          <a:srcRect b="0" l="0" r="0" t="0"/>
          <a:stretch/>
        </p:blipFill>
        <p:spPr>
          <a:xfrm>
            <a:off x="-17323" y="0"/>
            <a:ext cx="9533101" cy="1610200"/>
          </a:xfrm>
          <a:prstGeom prst="rect">
            <a:avLst/>
          </a:prstGeom>
          <a:noFill/>
          <a:ln>
            <a:noFill/>
          </a:ln>
        </p:spPr>
      </p:pic>
      <p:grpSp>
        <p:nvGrpSpPr>
          <p:cNvPr id="964" name="Google Shape;964;p58"/>
          <p:cNvGrpSpPr/>
          <p:nvPr/>
        </p:nvGrpSpPr>
        <p:grpSpPr>
          <a:xfrm>
            <a:off x="130614" y="576828"/>
            <a:ext cx="5272804" cy="536288"/>
            <a:chOff x="130614" y="576828"/>
            <a:chExt cx="5272804" cy="536288"/>
          </a:xfrm>
        </p:grpSpPr>
        <p:sp>
          <p:nvSpPr>
            <p:cNvPr id="965" name="Google Shape;965;p58"/>
            <p:cNvSpPr txBox="1"/>
            <p:nvPr/>
          </p:nvSpPr>
          <p:spPr>
            <a:xfrm>
              <a:off x="2449853" y="576828"/>
              <a:ext cx="2953565" cy="52322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800">
                  <a:solidFill>
                    <a:schemeClr val="lt1"/>
                  </a:solidFill>
                  <a:latin typeface="Times New Roman"/>
                  <a:ea typeface="Times New Roman"/>
                  <a:cs typeface="Times New Roman"/>
                  <a:sym typeface="Times New Roman"/>
                </a:rPr>
                <a:t> Groups and Teams</a:t>
              </a:r>
              <a:endParaRPr/>
            </a:p>
          </p:txBody>
        </p:sp>
        <p:sp>
          <p:nvSpPr>
            <p:cNvPr id="966" name="Google Shape;966;p58"/>
            <p:cNvSpPr/>
            <p:nvPr/>
          </p:nvSpPr>
          <p:spPr>
            <a:xfrm>
              <a:off x="130614" y="589896"/>
              <a:ext cx="2085827" cy="52322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800">
                  <a:solidFill>
                    <a:schemeClr val="lt1"/>
                  </a:solidFill>
                  <a:latin typeface="Times New Roman"/>
                  <a:ea typeface="Times New Roman"/>
                  <a:cs typeface="Times New Roman"/>
                  <a:sym typeface="Times New Roman"/>
                </a:rPr>
                <a:t>CHAPTER</a:t>
              </a:r>
              <a:r>
                <a:rPr lang="en-US" sz="2800">
                  <a:solidFill>
                    <a:schemeClr val="lt1"/>
                  </a:solidFill>
                  <a:latin typeface="Calibri"/>
                  <a:ea typeface="Calibri"/>
                  <a:cs typeface="Calibri"/>
                  <a:sym typeface="Calibri"/>
                </a:rPr>
                <a:t> 7</a:t>
              </a:r>
              <a:endParaRPr/>
            </a:p>
          </p:txBody>
        </p:sp>
      </p:grpSp>
      <p:sp>
        <p:nvSpPr>
          <p:cNvPr id="967" name="Google Shape;967;p58"/>
          <p:cNvSpPr txBox="1"/>
          <p:nvPr/>
        </p:nvSpPr>
        <p:spPr>
          <a:xfrm>
            <a:off x="1874165" y="1809765"/>
            <a:ext cx="9999783" cy="4247317"/>
          </a:xfrm>
          <a:prstGeom prst="rect">
            <a:avLst/>
          </a:prstGeom>
          <a:noFill/>
          <a:ln>
            <a:noFill/>
          </a:ln>
        </p:spPr>
        <p:txBody>
          <a:bodyPr anchorCtr="0" anchor="t" bIns="45700" lIns="91425" spcFirstLastPara="1" rIns="91425" wrap="square" tIns="45700">
            <a:spAutoFit/>
          </a:bodyPr>
          <a:lstStyle/>
          <a:p>
            <a:pPr indent="-285750" lvl="0" marL="285750" marR="0" rtl="0" algn="just">
              <a:spcBef>
                <a:spcPts val="0"/>
              </a:spcBef>
              <a:spcAft>
                <a:spcPts val="0"/>
              </a:spcAft>
              <a:buClr>
                <a:schemeClr val="dk1"/>
              </a:buClr>
              <a:buSzPts val="1800"/>
              <a:buFont typeface="Noto Sans Symbols"/>
              <a:buChar char="▪"/>
            </a:pPr>
            <a:r>
              <a:rPr lang="en-US" sz="1800">
                <a:solidFill>
                  <a:schemeClr val="dk1"/>
                </a:solidFill>
                <a:latin typeface="Calibri"/>
                <a:ea typeface="Calibri"/>
                <a:cs typeface="Calibri"/>
                <a:sym typeface="Calibri"/>
              </a:rPr>
              <a:t>In terms of teamwork, other factors that contribute to performance include process gain or loss, team efficacy, trust, social facilitation, and roles. </a:t>
            </a:r>
            <a:endParaRPr/>
          </a:p>
          <a:p>
            <a:pPr indent="-171450" lvl="0" marL="285750" marR="0" rtl="0" algn="just">
              <a:spcBef>
                <a:spcPts val="0"/>
              </a:spcBef>
              <a:spcAft>
                <a:spcPts val="0"/>
              </a:spcAft>
              <a:buClr>
                <a:schemeClr val="dk1"/>
              </a:buClr>
              <a:buSzPts val="1800"/>
              <a:buFont typeface="Noto Sans Symbols"/>
              <a:buNone/>
            </a:pPr>
            <a:r>
              <a:t/>
            </a:r>
            <a:endParaRPr sz="1800">
              <a:solidFill>
                <a:schemeClr val="dk1"/>
              </a:solidFill>
              <a:latin typeface="Calibri"/>
              <a:ea typeface="Calibri"/>
              <a:cs typeface="Calibri"/>
              <a:sym typeface="Calibri"/>
            </a:endParaRPr>
          </a:p>
          <a:p>
            <a:pPr indent="-285750" lvl="0" marL="285750" marR="0" rtl="0" algn="just">
              <a:spcBef>
                <a:spcPts val="0"/>
              </a:spcBef>
              <a:spcAft>
                <a:spcPts val="0"/>
              </a:spcAft>
              <a:buClr>
                <a:schemeClr val="dk1"/>
              </a:buClr>
              <a:buSzPts val="1800"/>
              <a:buFont typeface="Noto Sans Symbols"/>
              <a:buChar char="▪"/>
            </a:pPr>
            <a:r>
              <a:rPr lang="en-US" sz="1800">
                <a:solidFill>
                  <a:schemeClr val="dk1"/>
                </a:solidFill>
                <a:latin typeface="Calibri"/>
                <a:ea typeface="Calibri"/>
                <a:cs typeface="Calibri"/>
                <a:sym typeface="Calibri"/>
              </a:rPr>
              <a:t>The process of implementation of teams should be approached as would be the case for any major organizational change.</a:t>
            </a:r>
            <a:endParaRPr/>
          </a:p>
          <a:p>
            <a:pPr indent="-171450" lvl="0" marL="285750" marR="0" rtl="0" algn="just">
              <a:spcBef>
                <a:spcPts val="0"/>
              </a:spcBef>
              <a:spcAft>
                <a:spcPts val="0"/>
              </a:spcAft>
              <a:buClr>
                <a:schemeClr val="dk1"/>
              </a:buClr>
              <a:buSzPts val="1800"/>
              <a:buFont typeface="Noto Sans Symbols"/>
              <a:buNone/>
            </a:pPr>
            <a:r>
              <a:t/>
            </a:r>
            <a:endParaRPr sz="1800">
              <a:solidFill>
                <a:schemeClr val="dk1"/>
              </a:solidFill>
              <a:latin typeface="Calibri"/>
              <a:ea typeface="Calibri"/>
              <a:cs typeface="Calibri"/>
              <a:sym typeface="Calibri"/>
            </a:endParaRPr>
          </a:p>
          <a:p>
            <a:pPr indent="-285750" lvl="0" marL="285750" marR="0" rtl="0" algn="just">
              <a:spcBef>
                <a:spcPts val="0"/>
              </a:spcBef>
              <a:spcAft>
                <a:spcPts val="0"/>
              </a:spcAft>
              <a:buClr>
                <a:schemeClr val="dk1"/>
              </a:buClr>
              <a:buSzPts val="1800"/>
              <a:buFont typeface="Noto Sans Symbols"/>
              <a:buChar char="▪"/>
            </a:pPr>
            <a:r>
              <a:rPr lang="en-US" sz="1800">
                <a:solidFill>
                  <a:schemeClr val="dk1"/>
                </a:solidFill>
                <a:latin typeface="Calibri"/>
                <a:ea typeface="Calibri"/>
                <a:cs typeface="Calibri"/>
                <a:sym typeface="Calibri"/>
              </a:rPr>
              <a:t>Managers need to have a clear understanding of the potential benefits and costs of using teams. They should also know what they need to do to promote effective team performance, including providing top-management support, understanding time frames, and planning for the likely need to change rewards.  Working to develop teamwork competencies is also important.</a:t>
            </a:r>
            <a:endParaRPr/>
          </a:p>
          <a:p>
            <a:pPr indent="0" lvl="0" marL="0" marR="0" rtl="0" algn="just">
              <a:spcBef>
                <a:spcPts val="0"/>
              </a:spcBef>
              <a:spcAft>
                <a:spcPts val="0"/>
              </a:spcAft>
              <a:buNone/>
            </a:pPr>
            <a:r>
              <a:t/>
            </a:r>
            <a:endParaRPr sz="1800">
              <a:solidFill>
                <a:schemeClr val="dk1"/>
              </a:solidFill>
              <a:latin typeface="Calibri"/>
              <a:ea typeface="Calibri"/>
              <a:cs typeface="Calibri"/>
              <a:sym typeface="Calibri"/>
            </a:endParaRPr>
          </a:p>
          <a:p>
            <a:pPr indent="-285750" lvl="0" marL="285750" marR="0" rtl="0" algn="just">
              <a:spcBef>
                <a:spcPts val="0"/>
              </a:spcBef>
              <a:spcAft>
                <a:spcPts val="0"/>
              </a:spcAft>
              <a:buClr>
                <a:schemeClr val="dk1"/>
              </a:buClr>
              <a:buSzPts val="1800"/>
              <a:buFont typeface="Noto Sans Symbols"/>
              <a:buChar char="▪"/>
            </a:pPr>
            <a:r>
              <a:rPr lang="en-US" sz="1800">
                <a:solidFill>
                  <a:schemeClr val="dk1"/>
                </a:solidFill>
                <a:latin typeface="Calibri"/>
                <a:ea typeface="Calibri"/>
                <a:cs typeface="Calibri"/>
                <a:sym typeface="Calibri"/>
              </a:rPr>
              <a:t>Virtual teams and multicultural teams are important emerging areas of teamwork that are relevant to most organizations today.</a:t>
            </a:r>
            <a:endParaRPr/>
          </a:p>
          <a:p>
            <a:pPr indent="-171450" lvl="0" marL="285750" marR="0" rtl="0" algn="just">
              <a:spcBef>
                <a:spcPts val="0"/>
              </a:spcBef>
              <a:spcAft>
                <a:spcPts val="0"/>
              </a:spcAft>
              <a:buClr>
                <a:schemeClr val="dk1"/>
              </a:buClr>
              <a:buSzPts val="1800"/>
              <a:buFont typeface="Noto Sans Symbols"/>
              <a:buNone/>
            </a:pPr>
            <a:r>
              <a:t/>
            </a:r>
            <a:endParaRPr sz="1800">
              <a:solidFill>
                <a:schemeClr val="dk1"/>
              </a:solidFill>
              <a:latin typeface="Calibri"/>
              <a:ea typeface="Calibri"/>
              <a:cs typeface="Calibri"/>
              <a:sym typeface="Calibri"/>
            </a:endParaRPr>
          </a:p>
          <a:p>
            <a:pPr indent="-285750" lvl="0" marL="285750" marR="0" rtl="0" algn="just">
              <a:spcBef>
                <a:spcPts val="0"/>
              </a:spcBef>
              <a:spcAft>
                <a:spcPts val="0"/>
              </a:spcAft>
              <a:buClr>
                <a:schemeClr val="dk1"/>
              </a:buClr>
              <a:buSzPts val="1800"/>
              <a:buFont typeface="Noto Sans Symbols"/>
              <a:buChar char="▪"/>
            </a:pPr>
            <a:r>
              <a:rPr lang="en-US" sz="1800">
                <a:solidFill>
                  <a:schemeClr val="dk1"/>
                </a:solidFill>
                <a:latin typeface="Calibri"/>
                <a:ea typeface="Calibri"/>
                <a:cs typeface="Calibri"/>
                <a:sym typeface="Calibri"/>
              </a:rPr>
              <a:t> Managers should strive to understand how to most effectively use these two kinds of teams.</a:t>
            </a:r>
            <a:endParaRPr/>
          </a:p>
        </p:txBody>
      </p:sp>
      <p:sp>
        <p:nvSpPr>
          <p:cNvPr id="968" name="Google Shape;968;p58"/>
          <p:cNvSpPr txBox="1"/>
          <p:nvPr/>
        </p:nvSpPr>
        <p:spPr>
          <a:xfrm>
            <a:off x="1874165" y="1383331"/>
            <a:ext cx="6208642"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1800" u="sng">
                <a:solidFill>
                  <a:srgbClr val="C55A11"/>
                </a:solidFill>
                <a:latin typeface="Calibri"/>
                <a:ea typeface="Calibri"/>
                <a:cs typeface="Calibri"/>
                <a:sym typeface="Calibri"/>
              </a:rPr>
              <a:t>Summary and Application</a:t>
            </a:r>
            <a:endParaRPr/>
          </a:p>
        </p:txBody>
      </p:sp>
    </p:spTree>
  </p:cSld>
  <p:clrMapOvr>
    <a:masterClrMapping/>
  </p:clrMapOvr>
</p:sld>
</file>

<file path=ppt/slides/slide5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72" name="Shape 972"/>
        <p:cNvGrpSpPr/>
        <p:nvPr/>
      </p:nvGrpSpPr>
      <p:grpSpPr>
        <a:xfrm>
          <a:off x="0" y="0"/>
          <a:ext cx="0" cy="0"/>
          <a:chOff x="0" y="0"/>
          <a:chExt cx="0" cy="0"/>
        </a:xfrm>
      </p:grpSpPr>
      <p:pic>
        <p:nvPicPr>
          <p:cNvPr id="973" name="Google Shape;973;p59"/>
          <p:cNvPicPr preferRelativeResize="0"/>
          <p:nvPr/>
        </p:nvPicPr>
        <p:blipFill rotWithShape="1">
          <a:blip r:embed="rId3">
            <a:alphaModFix/>
          </a:blip>
          <a:srcRect b="0" l="0" r="0" t="0"/>
          <a:stretch/>
        </p:blipFill>
        <p:spPr>
          <a:xfrm>
            <a:off x="651740" y="5508979"/>
            <a:ext cx="1222425" cy="1096206"/>
          </a:xfrm>
          <a:prstGeom prst="rect">
            <a:avLst/>
          </a:prstGeom>
          <a:noFill/>
          <a:ln>
            <a:noFill/>
          </a:ln>
        </p:spPr>
      </p:pic>
      <p:pic>
        <p:nvPicPr>
          <p:cNvPr id="974" name="Google Shape;974;p59"/>
          <p:cNvPicPr preferRelativeResize="0"/>
          <p:nvPr/>
        </p:nvPicPr>
        <p:blipFill rotWithShape="1">
          <a:blip r:embed="rId4">
            <a:alphaModFix/>
          </a:blip>
          <a:srcRect b="0" l="0" r="0" t="0"/>
          <a:stretch/>
        </p:blipFill>
        <p:spPr>
          <a:xfrm>
            <a:off x="2289771" y="5954663"/>
            <a:ext cx="9902229" cy="204838"/>
          </a:xfrm>
          <a:prstGeom prst="rect">
            <a:avLst/>
          </a:prstGeom>
          <a:noFill/>
          <a:ln>
            <a:noFill/>
          </a:ln>
        </p:spPr>
      </p:pic>
      <p:pic>
        <p:nvPicPr>
          <p:cNvPr id="975" name="Google Shape;975;p59"/>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976" name="Google Shape;976;p59"/>
          <p:cNvPicPr preferRelativeResize="0"/>
          <p:nvPr/>
        </p:nvPicPr>
        <p:blipFill rotWithShape="1">
          <a:blip r:embed="rId5">
            <a:alphaModFix/>
          </a:blip>
          <a:srcRect b="0" l="0" r="0" t="0"/>
          <a:stretch/>
        </p:blipFill>
        <p:spPr>
          <a:xfrm>
            <a:off x="12072675" y="2204822"/>
            <a:ext cx="238650" cy="2709534"/>
          </a:xfrm>
          <a:prstGeom prst="rect">
            <a:avLst/>
          </a:prstGeom>
          <a:noFill/>
          <a:ln>
            <a:noFill/>
          </a:ln>
        </p:spPr>
      </p:pic>
      <p:pic>
        <p:nvPicPr>
          <p:cNvPr id="977" name="Google Shape;977;p59"/>
          <p:cNvPicPr preferRelativeResize="0"/>
          <p:nvPr/>
        </p:nvPicPr>
        <p:blipFill rotWithShape="1">
          <a:blip r:embed="rId6">
            <a:alphaModFix/>
          </a:blip>
          <a:srcRect b="0" l="0" r="0" t="0"/>
          <a:stretch/>
        </p:blipFill>
        <p:spPr>
          <a:xfrm>
            <a:off x="-17323" y="-39757"/>
            <a:ext cx="9533101" cy="1610200"/>
          </a:xfrm>
          <a:prstGeom prst="rect">
            <a:avLst/>
          </a:prstGeom>
          <a:noFill/>
          <a:ln>
            <a:noFill/>
          </a:ln>
        </p:spPr>
      </p:pic>
      <p:sp>
        <p:nvSpPr>
          <p:cNvPr id="978" name="Google Shape;978;p59"/>
          <p:cNvSpPr txBox="1"/>
          <p:nvPr/>
        </p:nvSpPr>
        <p:spPr>
          <a:xfrm>
            <a:off x="183595" y="2451594"/>
            <a:ext cx="11836099" cy="144655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i="1" lang="en-US" sz="8800">
                <a:solidFill>
                  <a:srgbClr val="002060"/>
                </a:solidFill>
                <a:latin typeface="Times New Roman"/>
                <a:ea typeface="Times New Roman"/>
                <a:cs typeface="Times New Roman"/>
                <a:sym typeface="Times New Roman"/>
              </a:rPr>
              <a:t>Thanks</a:t>
            </a:r>
            <a:endParaRPr/>
          </a:p>
        </p:txBody>
      </p:sp>
    </p:spTree>
  </p:cSld>
  <p:clrMapOvr>
    <a:masterClrMapping/>
  </p:clrMapOvr>
</p:sld>
</file>

<file path=ppt/theme/theme1.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2021-08-03T13:03:26Z</dcterms:created>
  <dc:creator>LENOVO</dc:creator>
</cp:coreProperties>
</file>