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diagrams/data2.xml" ContentType="application/vnd.openxmlformats-officedocument.drawingml.diagramData+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slideLayouts/slideLayout9.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colors1.xml" ContentType="application/vnd.openxmlformats-officedocument.drawingml.diagramColors+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quickStyle1.xml" ContentType="application/vnd.openxmlformats-officedocument.drawingml.diagramStyle+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303" r:id="rId2"/>
    <p:sldId id="332" r:id="rId3"/>
    <p:sldId id="333" r:id="rId4"/>
    <p:sldId id="334" r:id="rId5"/>
    <p:sldId id="331" r:id="rId6"/>
    <p:sldId id="335" r:id="rId7"/>
    <p:sldId id="336" r:id="rId8"/>
    <p:sldId id="337" r:id="rId9"/>
    <p:sldId id="339" r:id="rId10"/>
    <p:sldId id="340" r:id="rId11"/>
    <p:sldId id="338" r:id="rId12"/>
    <p:sldId id="342" r:id="rId13"/>
    <p:sldId id="341" r:id="rId14"/>
    <p:sldId id="343" r:id="rId15"/>
    <p:sldId id="344" r:id="rId16"/>
    <p:sldId id="345" r:id="rId17"/>
    <p:sldId id="346" r:id="rId18"/>
    <p:sldId id="347" r:id="rId19"/>
    <p:sldId id="348" r:id="rId20"/>
    <p:sldId id="351" r:id="rId21"/>
    <p:sldId id="349" r:id="rId22"/>
    <p:sldId id="350" r:id="rId23"/>
    <p:sldId id="306"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32"/>
            <p14:sldId id="333"/>
            <p14:sldId id="334"/>
            <p14:sldId id="331"/>
            <p14:sldId id="335"/>
            <p14:sldId id="336"/>
            <p14:sldId id="337"/>
            <p14:sldId id="339"/>
            <p14:sldId id="340"/>
            <p14:sldId id="338"/>
            <p14:sldId id="342"/>
            <p14:sldId id="341"/>
            <p14:sldId id="343"/>
            <p14:sldId id="344"/>
            <p14:sldId id="345"/>
            <p14:sldId id="346"/>
            <p14:sldId id="347"/>
            <p14:sldId id="348"/>
            <p14:sldId id="351"/>
            <p14:sldId id="349"/>
            <p14:sldId id="350"/>
            <p14:sldId id="30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95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openxmlformats.org/officeDocument/2006/relationships/customXml" Target="../customXml/item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00D1F23-D6A7-42F0-8410-4FEB9F591E62}"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365DB9FC-3CA9-4422-99BF-3EE95CE075DF}">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الفخر بعملك : يشعر الطالب بالفخر بما قام به من عمل ، لأن ما قام به خاص به ولا يخص أي شخص آخر ، والأهم من ذلك الحصول على تقدير لما قام به من جهد . </a:t>
          </a:r>
        </a:p>
      </dgm:t>
    </dgm:pt>
    <dgm:pt modelId="{55939323-16B3-4BEC-BDB5-377A8F886905}" type="parTrans" cxnId="{C7AFDE1C-8B54-4F2D-B392-4F4A749E8E1C}">
      <dgm:prSet/>
      <dgm:spPr/>
      <dgm:t>
        <a:bodyPr/>
        <a:lstStyle/>
        <a:p>
          <a:pPr rtl="1"/>
          <a:endParaRPr lang="ar-EG"/>
        </a:p>
      </dgm:t>
    </dgm:pt>
    <dgm:pt modelId="{E49F6FF3-1B11-4EB0-83A3-6423F529D867}" type="sibTrans" cxnId="{C7AFDE1C-8B54-4F2D-B392-4F4A749E8E1C}">
      <dgm:prSet/>
      <dgm:spPr/>
      <dgm:t>
        <a:bodyPr/>
        <a:lstStyle/>
        <a:p>
          <a:pPr rtl="1"/>
          <a:endParaRPr lang="ar-EG"/>
        </a:p>
      </dgm:t>
    </dgm:pt>
    <dgm:pt modelId="{F9421081-2F87-4492-8C0B-57230F760449}">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تحقيق مستوى حقيقي من التحصيل: الطالب الذي يجتهد لتقديم عمل فكري خاص به هو الذي يتعلم وهو الذي يفوز بالنهاية.  </a:t>
          </a:r>
        </a:p>
      </dgm:t>
    </dgm:pt>
    <dgm:pt modelId="{0795D701-A304-4DAB-AC5E-B13050E20B34}" type="parTrans" cxnId="{9AD13B0A-7E35-4A78-9D94-22990F1ABF84}">
      <dgm:prSet/>
      <dgm:spPr/>
      <dgm:t>
        <a:bodyPr/>
        <a:lstStyle/>
        <a:p>
          <a:pPr rtl="1"/>
          <a:endParaRPr lang="ar-EG"/>
        </a:p>
      </dgm:t>
    </dgm:pt>
    <dgm:pt modelId="{5E8B9421-D880-43A5-A0A5-DBB91C6E0735}" type="sibTrans" cxnId="{9AD13B0A-7E35-4A78-9D94-22990F1ABF84}">
      <dgm:prSet/>
      <dgm:spPr/>
      <dgm:t>
        <a:bodyPr/>
        <a:lstStyle/>
        <a:p>
          <a:pPr rtl="1"/>
          <a:endParaRPr lang="ar-EG"/>
        </a:p>
      </dgm:t>
    </dgm:pt>
    <dgm:pt modelId="{65C740CD-B795-4C9A-AF52-DCD53056BEC3}" type="pres">
      <dgm:prSet presAssocID="{700D1F23-D6A7-42F0-8410-4FEB9F591E62}" presName="vert0" presStyleCnt="0">
        <dgm:presLayoutVars>
          <dgm:dir/>
          <dgm:animOne val="branch"/>
          <dgm:animLvl val="lvl"/>
        </dgm:presLayoutVars>
      </dgm:prSet>
      <dgm:spPr/>
    </dgm:pt>
    <dgm:pt modelId="{E7016A2F-DAA5-476A-A2D3-E7D5E3EBD168}" type="pres">
      <dgm:prSet presAssocID="{365DB9FC-3CA9-4422-99BF-3EE95CE075DF}" presName="thickLine" presStyleLbl="alignNode1" presStyleIdx="0" presStyleCnt="2"/>
      <dgm:spPr/>
    </dgm:pt>
    <dgm:pt modelId="{0EEC0D0D-59AB-43E1-9978-48A51A71BEB1}" type="pres">
      <dgm:prSet presAssocID="{365DB9FC-3CA9-4422-99BF-3EE95CE075DF}" presName="horz1" presStyleCnt="0"/>
      <dgm:spPr/>
    </dgm:pt>
    <dgm:pt modelId="{87B607B3-BD48-491F-BEEF-1F6FC597C408}" type="pres">
      <dgm:prSet presAssocID="{365DB9FC-3CA9-4422-99BF-3EE95CE075DF}" presName="tx1" presStyleLbl="revTx" presStyleIdx="0" presStyleCnt="2"/>
      <dgm:spPr/>
    </dgm:pt>
    <dgm:pt modelId="{E161B11C-16AE-4DB1-B3D3-56871AB73D86}" type="pres">
      <dgm:prSet presAssocID="{365DB9FC-3CA9-4422-99BF-3EE95CE075DF}" presName="vert1" presStyleCnt="0"/>
      <dgm:spPr/>
    </dgm:pt>
    <dgm:pt modelId="{D49FD1DD-370A-4FFD-8EE5-8FB108FD58DF}" type="pres">
      <dgm:prSet presAssocID="{F9421081-2F87-4492-8C0B-57230F760449}" presName="thickLine" presStyleLbl="alignNode1" presStyleIdx="1" presStyleCnt="2"/>
      <dgm:spPr/>
    </dgm:pt>
    <dgm:pt modelId="{7A13926B-7347-4B15-8668-5A1ADB14386D}" type="pres">
      <dgm:prSet presAssocID="{F9421081-2F87-4492-8C0B-57230F760449}" presName="horz1" presStyleCnt="0"/>
      <dgm:spPr/>
    </dgm:pt>
    <dgm:pt modelId="{04370B65-50BD-49DC-86A5-A9FB318A7715}" type="pres">
      <dgm:prSet presAssocID="{F9421081-2F87-4492-8C0B-57230F760449}" presName="tx1" presStyleLbl="revTx" presStyleIdx="1" presStyleCnt="2"/>
      <dgm:spPr/>
    </dgm:pt>
    <dgm:pt modelId="{5D9D2332-FC89-4404-B1E4-EE525001A88D}" type="pres">
      <dgm:prSet presAssocID="{F9421081-2F87-4492-8C0B-57230F760449}" presName="vert1" presStyleCnt="0"/>
      <dgm:spPr/>
    </dgm:pt>
  </dgm:ptLst>
  <dgm:cxnLst>
    <dgm:cxn modelId="{9AD13B0A-7E35-4A78-9D94-22990F1ABF84}" srcId="{700D1F23-D6A7-42F0-8410-4FEB9F591E62}" destId="{F9421081-2F87-4492-8C0B-57230F760449}" srcOrd="1" destOrd="0" parTransId="{0795D701-A304-4DAB-AC5E-B13050E20B34}" sibTransId="{5E8B9421-D880-43A5-A0A5-DBB91C6E0735}"/>
    <dgm:cxn modelId="{C7AFDE1C-8B54-4F2D-B392-4F4A749E8E1C}" srcId="{700D1F23-D6A7-42F0-8410-4FEB9F591E62}" destId="{365DB9FC-3CA9-4422-99BF-3EE95CE075DF}" srcOrd="0" destOrd="0" parTransId="{55939323-16B3-4BEC-BDB5-377A8F886905}" sibTransId="{E49F6FF3-1B11-4EB0-83A3-6423F529D867}"/>
    <dgm:cxn modelId="{0E82AB3E-EE72-4C67-B2D4-FE68035145FF}" type="presOf" srcId="{700D1F23-D6A7-42F0-8410-4FEB9F591E62}" destId="{65C740CD-B795-4C9A-AF52-DCD53056BEC3}" srcOrd="0" destOrd="0" presId="urn:microsoft.com/office/officeart/2008/layout/LinedList"/>
    <dgm:cxn modelId="{54C19682-EF43-4ECB-AE88-4D83D9BB0453}" type="presOf" srcId="{F9421081-2F87-4492-8C0B-57230F760449}" destId="{04370B65-50BD-49DC-86A5-A9FB318A7715}" srcOrd="0" destOrd="0" presId="urn:microsoft.com/office/officeart/2008/layout/LinedList"/>
    <dgm:cxn modelId="{B7AEAC93-385C-4FEE-B8A3-5AAAA08E51D9}" type="presOf" srcId="{365DB9FC-3CA9-4422-99BF-3EE95CE075DF}" destId="{87B607B3-BD48-491F-BEEF-1F6FC597C408}" srcOrd="0" destOrd="0" presId="urn:microsoft.com/office/officeart/2008/layout/LinedList"/>
    <dgm:cxn modelId="{5CF587A7-5C3F-49FC-8AC8-248F9C7ED361}" type="presParOf" srcId="{65C740CD-B795-4C9A-AF52-DCD53056BEC3}" destId="{E7016A2F-DAA5-476A-A2D3-E7D5E3EBD168}" srcOrd="0" destOrd="0" presId="urn:microsoft.com/office/officeart/2008/layout/LinedList"/>
    <dgm:cxn modelId="{58598567-D493-486E-AFCE-191EA4A2CEFB}" type="presParOf" srcId="{65C740CD-B795-4C9A-AF52-DCD53056BEC3}" destId="{0EEC0D0D-59AB-43E1-9978-48A51A71BEB1}" srcOrd="1" destOrd="0" presId="urn:microsoft.com/office/officeart/2008/layout/LinedList"/>
    <dgm:cxn modelId="{2A2543A0-EB93-47D6-9C16-068393D9FA33}" type="presParOf" srcId="{0EEC0D0D-59AB-43E1-9978-48A51A71BEB1}" destId="{87B607B3-BD48-491F-BEEF-1F6FC597C408}" srcOrd="0" destOrd="0" presId="urn:microsoft.com/office/officeart/2008/layout/LinedList"/>
    <dgm:cxn modelId="{27CA86BE-791C-480F-A6CF-519F65817173}" type="presParOf" srcId="{0EEC0D0D-59AB-43E1-9978-48A51A71BEB1}" destId="{E161B11C-16AE-4DB1-B3D3-56871AB73D86}" srcOrd="1" destOrd="0" presId="urn:microsoft.com/office/officeart/2008/layout/LinedList"/>
    <dgm:cxn modelId="{45A49BD5-91E9-40A5-958D-45FD59D99B81}" type="presParOf" srcId="{65C740CD-B795-4C9A-AF52-DCD53056BEC3}" destId="{D49FD1DD-370A-4FFD-8EE5-8FB108FD58DF}" srcOrd="2" destOrd="0" presId="urn:microsoft.com/office/officeart/2008/layout/LinedList"/>
    <dgm:cxn modelId="{728CE412-3168-4873-BB65-D67B75470EA7}" type="presParOf" srcId="{65C740CD-B795-4C9A-AF52-DCD53056BEC3}" destId="{7A13926B-7347-4B15-8668-5A1ADB14386D}" srcOrd="3" destOrd="0" presId="urn:microsoft.com/office/officeart/2008/layout/LinedList"/>
    <dgm:cxn modelId="{09907191-2A27-4F95-A0D9-C3A3203880BE}" type="presParOf" srcId="{7A13926B-7347-4B15-8668-5A1ADB14386D}" destId="{04370B65-50BD-49DC-86A5-A9FB318A7715}" srcOrd="0" destOrd="0" presId="urn:microsoft.com/office/officeart/2008/layout/LinedList"/>
    <dgm:cxn modelId="{1D24E740-4F6D-4D53-8DBA-24DAC4F8C304}" type="presParOf" srcId="{7A13926B-7347-4B15-8668-5A1ADB14386D}" destId="{5D9D2332-FC89-4404-B1E4-EE525001A88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FA2D0AE-2F96-4857-AA8E-9CC69DE7BD9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E9F93A3A-28DA-44DB-B790-350E2ACC63D2}">
      <dgm:prSet custT="1"/>
      <dgm:spPr/>
      <dgm:t>
        <a:bodyPr/>
        <a:lstStyle/>
        <a:p>
          <a:pPr algn="just" rtl="1"/>
          <a:r>
            <a:rPr lang="ar-EG" sz="3200" u="sng" dirty="0">
              <a:solidFill>
                <a:schemeClr val="bg1"/>
              </a:solidFill>
              <a:latin typeface="Sakkal Majalla" panose="02000000000000000000" pitchFamily="2" charset="-78"/>
              <a:cs typeface="Sakkal Majalla" panose="02000000000000000000" pitchFamily="2" charset="-78"/>
            </a:rPr>
            <a:t>النسخ من مصدر واحد : </a:t>
          </a:r>
          <a:r>
            <a:rPr lang="ar-EG" sz="3200" dirty="0">
              <a:solidFill>
                <a:schemeClr val="bg1"/>
              </a:solidFill>
              <a:latin typeface="Sakkal Majalla" panose="02000000000000000000" pitchFamily="2" charset="-78"/>
              <a:cs typeface="Sakkal Majalla" panose="02000000000000000000" pitchFamily="2" charset="-78"/>
            </a:rPr>
            <a:t>يقوم الطالب بالنسخ من مصدر واحد لكتابة الجزء الأكبر من بحثه  من المصادر التالية: كتاب منشور ، مقالة منشورة، الإنترنت، جزء من عمل قدم من قبل طالب آخر من أجل نفس الواجب أو واجب شبيه. </a:t>
          </a:r>
        </a:p>
      </dgm:t>
    </dgm:pt>
    <dgm:pt modelId="{181FB535-BBD7-4781-8C57-CC996546F68D}" type="parTrans" cxnId="{2299CAA8-6D71-460B-9AF5-601C4FAD01CE}">
      <dgm:prSet/>
      <dgm:spPr/>
      <dgm:t>
        <a:bodyPr/>
        <a:lstStyle/>
        <a:p>
          <a:pPr rtl="1"/>
          <a:endParaRPr lang="ar-EG"/>
        </a:p>
      </dgm:t>
    </dgm:pt>
    <dgm:pt modelId="{0E7551C0-FC4C-4E14-BF8A-353A2BB4F100}" type="sibTrans" cxnId="{2299CAA8-6D71-460B-9AF5-601C4FAD01CE}">
      <dgm:prSet/>
      <dgm:spPr/>
      <dgm:t>
        <a:bodyPr/>
        <a:lstStyle/>
        <a:p>
          <a:pPr rtl="1"/>
          <a:endParaRPr lang="ar-EG"/>
        </a:p>
      </dgm:t>
    </dgm:pt>
    <dgm:pt modelId="{532BFC2E-4383-4C45-86B1-2935A0CCE1B1}">
      <dgm:prSet custT="1"/>
      <dgm:spPr/>
      <dgm:t>
        <a:bodyPr/>
        <a:lstStyle/>
        <a:p>
          <a:pPr algn="just" rtl="1"/>
          <a:r>
            <a:rPr lang="ar-EG" sz="3200" u="sng" dirty="0">
              <a:solidFill>
                <a:schemeClr val="bg1"/>
              </a:solidFill>
              <a:latin typeface="Sakkal Majalla" panose="02000000000000000000" pitchFamily="2" charset="-78"/>
              <a:cs typeface="Sakkal Majalla" panose="02000000000000000000" pitchFamily="2" charset="-78"/>
            </a:rPr>
            <a:t>النسخ من مصادر عديدة : </a:t>
          </a:r>
          <a:r>
            <a:rPr lang="ar-EG" sz="3200" dirty="0">
              <a:solidFill>
                <a:schemeClr val="bg1"/>
              </a:solidFill>
              <a:latin typeface="Sakkal Majalla" panose="02000000000000000000" pitchFamily="2" charset="-78"/>
              <a:cs typeface="Sakkal Majalla" panose="02000000000000000000" pitchFamily="2" charset="-78"/>
            </a:rPr>
            <a:t>يشبه النوع السابق إلا ان الطالب يستخدم أكثر من مصدر لنقل 4 مصادر مثلا ، حيث يقوم بنسخ جملة أو مجموعة جمل من المصدر أ ، ثم جملة أخرى من المصدر ب ، وفقرة أخرى من المصدر ج  وأخرى من المصدر د . ويعتقد الطالب أنه لم يفعل أي خطأ لأنه أدرج المصادر في قائمة المراجع غير أن ذلك يعد انتحالا بالرغم من أن البناء أو التركيب من صنع الطالب إلا ان الكلمات ليست كلماته . </a:t>
          </a:r>
        </a:p>
      </dgm:t>
    </dgm:pt>
    <dgm:pt modelId="{C898501D-CC8B-4643-80BD-840CBD73DA41}" type="parTrans" cxnId="{FAD78241-91D0-4611-A265-BE85C209A2DC}">
      <dgm:prSet/>
      <dgm:spPr/>
      <dgm:t>
        <a:bodyPr/>
        <a:lstStyle/>
        <a:p>
          <a:pPr rtl="1"/>
          <a:endParaRPr lang="ar-EG"/>
        </a:p>
      </dgm:t>
    </dgm:pt>
    <dgm:pt modelId="{A6AF1358-9EB2-4C83-ADEF-D37F8526E238}" type="sibTrans" cxnId="{FAD78241-91D0-4611-A265-BE85C209A2DC}">
      <dgm:prSet/>
      <dgm:spPr/>
      <dgm:t>
        <a:bodyPr/>
        <a:lstStyle/>
        <a:p>
          <a:pPr rtl="1"/>
          <a:endParaRPr lang="ar-EG"/>
        </a:p>
      </dgm:t>
    </dgm:pt>
    <dgm:pt modelId="{A0CD50D8-DBDE-488A-9206-390B1E922B58}" type="pres">
      <dgm:prSet presAssocID="{CFA2D0AE-2F96-4857-AA8E-9CC69DE7BD91}" presName="vert0" presStyleCnt="0">
        <dgm:presLayoutVars>
          <dgm:dir/>
          <dgm:animOne val="branch"/>
          <dgm:animLvl val="lvl"/>
        </dgm:presLayoutVars>
      </dgm:prSet>
      <dgm:spPr/>
    </dgm:pt>
    <dgm:pt modelId="{8CB4B284-A1D2-4E61-B77B-98734607EBE5}" type="pres">
      <dgm:prSet presAssocID="{E9F93A3A-28DA-44DB-B790-350E2ACC63D2}" presName="thickLine" presStyleLbl="alignNode1" presStyleIdx="0" presStyleCnt="2"/>
      <dgm:spPr/>
    </dgm:pt>
    <dgm:pt modelId="{5806E9DB-98E7-4F30-9CFB-6F9748C3EE19}" type="pres">
      <dgm:prSet presAssocID="{E9F93A3A-28DA-44DB-B790-350E2ACC63D2}" presName="horz1" presStyleCnt="0"/>
      <dgm:spPr/>
    </dgm:pt>
    <dgm:pt modelId="{660CBEFA-850A-4A2D-8C77-DB180DD43CAF}" type="pres">
      <dgm:prSet presAssocID="{E9F93A3A-28DA-44DB-B790-350E2ACC63D2}" presName="tx1" presStyleLbl="revTx" presStyleIdx="0" presStyleCnt="2"/>
      <dgm:spPr/>
    </dgm:pt>
    <dgm:pt modelId="{86F5A4CB-47B0-4B41-BA54-42FFF3530B1E}" type="pres">
      <dgm:prSet presAssocID="{E9F93A3A-28DA-44DB-B790-350E2ACC63D2}" presName="vert1" presStyleCnt="0"/>
      <dgm:spPr/>
    </dgm:pt>
    <dgm:pt modelId="{D17987F7-7912-4E00-8129-98A571BE87B8}" type="pres">
      <dgm:prSet presAssocID="{532BFC2E-4383-4C45-86B1-2935A0CCE1B1}" presName="thickLine" presStyleLbl="alignNode1" presStyleIdx="1" presStyleCnt="2"/>
      <dgm:spPr/>
    </dgm:pt>
    <dgm:pt modelId="{C197004E-2828-47FF-8F46-D40197964492}" type="pres">
      <dgm:prSet presAssocID="{532BFC2E-4383-4C45-86B1-2935A0CCE1B1}" presName="horz1" presStyleCnt="0"/>
      <dgm:spPr/>
    </dgm:pt>
    <dgm:pt modelId="{D6C347C9-B4A4-4038-AFC0-AF34E0635472}" type="pres">
      <dgm:prSet presAssocID="{532BFC2E-4383-4C45-86B1-2935A0CCE1B1}" presName="tx1" presStyleLbl="revTx" presStyleIdx="1" presStyleCnt="2"/>
      <dgm:spPr/>
    </dgm:pt>
    <dgm:pt modelId="{57E0CDBC-1AC3-4CAC-A7F3-EDB3E34CF3E6}" type="pres">
      <dgm:prSet presAssocID="{532BFC2E-4383-4C45-86B1-2935A0CCE1B1}" presName="vert1" presStyleCnt="0"/>
      <dgm:spPr/>
    </dgm:pt>
  </dgm:ptLst>
  <dgm:cxnLst>
    <dgm:cxn modelId="{D8A5CA09-28A0-49ED-BD55-258154412C5C}" type="presOf" srcId="{CFA2D0AE-2F96-4857-AA8E-9CC69DE7BD91}" destId="{A0CD50D8-DBDE-488A-9206-390B1E922B58}" srcOrd="0" destOrd="0" presId="urn:microsoft.com/office/officeart/2008/layout/LinedList"/>
    <dgm:cxn modelId="{62D70541-66EB-4E10-9F72-E623B1046A8A}" type="presOf" srcId="{532BFC2E-4383-4C45-86B1-2935A0CCE1B1}" destId="{D6C347C9-B4A4-4038-AFC0-AF34E0635472}" srcOrd="0" destOrd="0" presId="urn:microsoft.com/office/officeart/2008/layout/LinedList"/>
    <dgm:cxn modelId="{FAD78241-91D0-4611-A265-BE85C209A2DC}" srcId="{CFA2D0AE-2F96-4857-AA8E-9CC69DE7BD91}" destId="{532BFC2E-4383-4C45-86B1-2935A0CCE1B1}" srcOrd="1" destOrd="0" parTransId="{C898501D-CC8B-4643-80BD-840CBD73DA41}" sibTransId="{A6AF1358-9EB2-4C83-ADEF-D37F8526E238}"/>
    <dgm:cxn modelId="{2299CAA8-6D71-460B-9AF5-601C4FAD01CE}" srcId="{CFA2D0AE-2F96-4857-AA8E-9CC69DE7BD91}" destId="{E9F93A3A-28DA-44DB-B790-350E2ACC63D2}" srcOrd="0" destOrd="0" parTransId="{181FB535-BBD7-4781-8C57-CC996546F68D}" sibTransId="{0E7551C0-FC4C-4E14-BF8A-353A2BB4F100}"/>
    <dgm:cxn modelId="{120722A9-C6B3-43AA-A01E-0EB9F0586E95}" type="presOf" srcId="{E9F93A3A-28DA-44DB-B790-350E2ACC63D2}" destId="{660CBEFA-850A-4A2D-8C77-DB180DD43CAF}" srcOrd="0" destOrd="0" presId="urn:microsoft.com/office/officeart/2008/layout/LinedList"/>
    <dgm:cxn modelId="{5B44094C-9DF8-4C5D-B0F4-9B3A5E029D07}" type="presParOf" srcId="{A0CD50D8-DBDE-488A-9206-390B1E922B58}" destId="{8CB4B284-A1D2-4E61-B77B-98734607EBE5}" srcOrd="0" destOrd="0" presId="urn:microsoft.com/office/officeart/2008/layout/LinedList"/>
    <dgm:cxn modelId="{90417FFA-C71B-4DCB-9620-C82277C208DD}" type="presParOf" srcId="{A0CD50D8-DBDE-488A-9206-390B1E922B58}" destId="{5806E9DB-98E7-4F30-9CFB-6F9748C3EE19}" srcOrd="1" destOrd="0" presId="urn:microsoft.com/office/officeart/2008/layout/LinedList"/>
    <dgm:cxn modelId="{BC072FB7-06E5-4A3A-8FB5-F80E8CDFF97B}" type="presParOf" srcId="{5806E9DB-98E7-4F30-9CFB-6F9748C3EE19}" destId="{660CBEFA-850A-4A2D-8C77-DB180DD43CAF}" srcOrd="0" destOrd="0" presId="urn:microsoft.com/office/officeart/2008/layout/LinedList"/>
    <dgm:cxn modelId="{0E84C57E-A90A-422E-A6A6-5A2A2776026C}" type="presParOf" srcId="{5806E9DB-98E7-4F30-9CFB-6F9748C3EE19}" destId="{86F5A4CB-47B0-4B41-BA54-42FFF3530B1E}" srcOrd="1" destOrd="0" presId="urn:microsoft.com/office/officeart/2008/layout/LinedList"/>
    <dgm:cxn modelId="{D881C86C-5D0E-4872-8DBC-B85C1893AD17}" type="presParOf" srcId="{A0CD50D8-DBDE-488A-9206-390B1E922B58}" destId="{D17987F7-7912-4E00-8129-98A571BE87B8}" srcOrd="2" destOrd="0" presId="urn:microsoft.com/office/officeart/2008/layout/LinedList"/>
    <dgm:cxn modelId="{66DAE1E5-4D09-4C7C-B387-558E19532E79}" type="presParOf" srcId="{A0CD50D8-DBDE-488A-9206-390B1E922B58}" destId="{C197004E-2828-47FF-8F46-D40197964492}" srcOrd="3" destOrd="0" presId="urn:microsoft.com/office/officeart/2008/layout/LinedList"/>
    <dgm:cxn modelId="{33BFD188-FDAD-4B89-8E9F-7D05F4973F71}" type="presParOf" srcId="{C197004E-2828-47FF-8F46-D40197964492}" destId="{D6C347C9-B4A4-4038-AFC0-AF34E0635472}" srcOrd="0" destOrd="0" presId="urn:microsoft.com/office/officeart/2008/layout/LinedList"/>
    <dgm:cxn modelId="{81A6E9D7-738B-463D-AE45-DBC066ED64F8}" type="presParOf" srcId="{C197004E-2828-47FF-8F46-D40197964492}" destId="{57E0CDBC-1AC3-4CAC-A7F3-EDB3E34CF3E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016A2F-DAA5-476A-A2D3-E7D5E3EBD168}">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7B607B3-BD48-491F-BEEF-1F6FC597C408}">
      <dsp:nvSpPr>
        <dsp:cNvPr id="0" name=""/>
        <dsp:cNvSpPr/>
      </dsp:nvSpPr>
      <dsp:spPr>
        <a:xfrm>
          <a:off x="0" y="0"/>
          <a:ext cx="1051560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just" defTabSz="1689100" rtl="1">
            <a:lnSpc>
              <a:spcPct val="90000"/>
            </a:lnSpc>
            <a:spcBef>
              <a:spcPct val="0"/>
            </a:spcBef>
            <a:spcAft>
              <a:spcPct val="35000"/>
            </a:spcAft>
            <a:buNone/>
          </a:pPr>
          <a:r>
            <a:rPr lang="ar-EG" sz="3800" kern="1200" dirty="0">
              <a:solidFill>
                <a:schemeClr val="bg1"/>
              </a:solidFill>
              <a:latin typeface="Sakkal Majalla" panose="02000000000000000000" pitchFamily="2" charset="-78"/>
              <a:cs typeface="Sakkal Majalla" panose="02000000000000000000" pitchFamily="2" charset="-78"/>
            </a:rPr>
            <a:t>الفخر بعملك : يشعر الطالب بالفخر بما قام به من عمل ، لأن ما قام به خاص به ولا يخص أي شخص آخر ، والأهم من ذلك الحصول على تقدير لما قام به من جهد . </a:t>
          </a:r>
        </a:p>
      </dsp:txBody>
      <dsp:txXfrm>
        <a:off x="0" y="0"/>
        <a:ext cx="10515600" cy="2175669"/>
      </dsp:txXfrm>
    </dsp:sp>
    <dsp:sp modelId="{D49FD1DD-370A-4FFD-8EE5-8FB108FD58DF}">
      <dsp:nvSpPr>
        <dsp:cNvPr id="0" name=""/>
        <dsp:cNvSpPr/>
      </dsp:nvSpPr>
      <dsp:spPr>
        <a:xfrm>
          <a:off x="0" y="217566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370B65-50BD-49DC-86A5-A9FB318A7715}">
      <dsp:nvSpPr>
        <dsp:cNvPr id="0" name=""/>
        <dsp:cNvSpPr/>
      </dsp:nvSpPr>
      <dsp:spPr>
        <a:xfrm>
          <a:off x="0" y="2175669"/>
          <a:ext cx="1051560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just" defTabSz="1689100" rtl="1">
            <a:lnSpc>
              <a:spcPct val="90000"/>
            </a:lnSpc>
            <a:spcBef>
              <a:spcPct val="0"/>
            </a:spcBef>
            <a:spcAft>
              <a:spcPct val="35000"/>
            </a:spcAft>
            <a:buNone/>
          </a:pPr>
          <a:r>
            <a:rPr lang="ar-EG" sz="3800" kern="1200" dirty="0">
              <a:solidFill>
                <a:schemeClr val="bg1"/>
              </a:solidFill>
              <a:latin typeface="Sakkal Majalla" panose="02000000000000000000" pitchFamily="2" charset="-78"/>
              <a:cs typeface="Sakkal Majalla" panose="02000000000000000000" pitchFamily="2" charset="-78"/>
            </a:rPr>
            <a:t>تحقيق مستوى حقيقي من التحصيل: الطالب الذي يجتهد لتقديم عمل فكري خاص به هو الذي يتعلم وهو الذي يفوز بالنهاية.  </a:t>
          </a:r>
        </a:p>
      </dsp:txBody>
      <dsp:txXfrm>
        <a:off x="0" y="2175669"/>
        <a:ext cx="10515600" cy="217566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B4B284-A1D2-4E61-B77B-98734607EBE5}">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60CBEFA-850A-4A2D-8C77-DB180DD43CAF}">
      <dsp:nvSpPr>
        <dsp:cNvPr id="0" name=""/>
        <dsp:cNvSpPr/>
      </dsp:nvSpPr>
      <dsp:spPr>
        <a:xfrm>
          <a:off x="0" y="0"/>
          <a:ext cx="1051560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u="sng" kern="1200" dirty="0">
              <a:solidFill>
                <a:schemeClr val="bg1"/>
              </a:solidFill>
              <a:latin typeface="Sakkal Majalla" panose="02000000000000000000" pitchFamily="2" charset="-78"/>
              <a:cs typeface="Sakkal Majalla" panose="02000000000000000000" pitchFamily="2" charset="-78"/>
            </a:rPr>
            <a:t>النسخ من مصدر واحد : </a:t>
          </a:r>
          <a:r>
            <a:rPr lang="ar-EG" sz="3200" kern="1200" dirty="0">
              <a:solidFill>
                <a:schemeClr val="bg1"/>
              </a:solidFill>
              <a:latin typeface="Sakkal Majalla" panose="02000000000000000000" pitchFamily="2" charset="-78"/>
              <a:cs typeface="Sakkal Majalla" panose="02000000000000000000" pitchFamily="2" charset="-78"/>
            </a:rPr>
            <a:t>يقوم الطالب بالنسخ من مصدر واحد لكتابة الجزء الأكبر من بحثه  من المصادر التالية: كتاب منشور ، مقالة منشورة، الإنترنت، جزء من عمل قدم من قبل طالب آخر من أجل نفس الواجب أو واجب شبيه. </a:t>
          </a:r>
        </a:p>
      </dsp:txBody>
      <dsp:txXfrm>
        <a:off x="0" y="0"/>
        <a:ext cx="10515600" cy="2175669"/>
      </dsp:txXfrm>
    </dsp:sp>
    <dsp:sp modelId="{D17987F7-7912-4E00-8129-98A571BE87B8}">
      <dsp:nvSpPr>
        <dsp:cNvPr id="0" name=""/>
        <dsp:cNvSpPr/>
      </dsp:nvSpPr>
      <dsp:spPr>
        <a:xfrm>
          <a:off x="0" y="217566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C347C9-B4A4-4038-AFC0-AF34E0635472}">
      <dsp:nvSpPr>
        <dsp:cNvPr id="0" name=""/>
        <dsp:cNvSpPr/>
      </dsp:nvSpPr>
      <dsp:spPr>
        <a:xfrm>
          <a:off x="0" y="2175669"/>
          <a:ext cx="1051560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u="sng" kern="1200" dirty="0">
              <a:solidFill>
                <a:schemeClr val="bg1"/>
              </a:solidFill>
              <a:latin typeface="Sakkal Majalla" panose="02000000000000000000" pitchFamily="2" charset="-78"/>
              <a:cs typeface="Sakkal Majalla" panose="02000000000000000000" pitchFamily="2" charset="-78"/>
            </a:rPr>
            <a:t>النسخ من مصادر عديدة : </a:t>
          </a:r>
          <a:r>
            <a:rPr lang="ar-EG" sz="3200" kern="1200" dirty="0">
              <a:solidFill>
                <a:schemeClr val="bg1"/>
              </a:solidFill>
              <a:latin typeface="Sakkal Majalla" panose="02000000000000000000" pitchFamily="2" charset="-78"/>
              <a:cs typeface="Sakkal Majalla" panose="02000000000000000000" pitchFamily="2" charset="-78"/>
            </a:rPr>
            <a:t>يشبه النوع السابق إلا ان الطالب يستخدم أكثر من مصدر لنقل 4 مصادر مثلا ، حيث يقوم بنسخ جملة أو مجموعة جمل من المصدر أ ، ثم جملة أخرى من المصدر ب ، وفقرة أخرى من المصدر ج  وأخرى من المصدر د . ويعتقد الطالب أنه لم يفعل أي خطأ لأنه أدرج المصادر في قائمة المراجع غير أن ذلك يعد انتحالا بالرغم من أن البناء أو التركيب من صنع الطالب إلا ان الكلمات ليست كلماته . </a:t>
          </a:r>
        </a:p>
      </dsp:txBody>
      <dsp:txXfrm>
        <a:off x="0" y="2175669"/>
        <a:ext cx="10515600" cy="2175669"/>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64277" y="2687633"/>
            <a:ext cx="4235518" cy="1938992"/>
          </a:xfrm>
          <a:prstGeom prst="rect">
            <a:avLst/>
          </a:prstGeom>
          <a:noFill/>
        </p:spPr>
        <p:txBody>
          <a:bodyPr wrap="none" rtlCol="0">
            <a:spAutoFit/>
          </a:bodyPr>
          <a:lstStyle/>
          <a:p>
            <a:pPr algn="r" rtl="1"/>
            <a:r>
              <a:rPr lang="ar-EG" sz="4400" b="1" dirty="0">
                <a:solidFill>
                  <a:srgbClr val="00B0F0"/>
                </a:solidFill>
                <a:latin typeface="Times New Roman" panose="02020603050405020304" pitchFamily="18" charset="0"/>
                <a:cs typeface="Times New Roman" panose="02020603050405020304" pitchFamily="18" charset="0"/>
              </a:rPr>
              <a:t>أخلاقيات البحث العلمي</a:t>
            </a:r>
          </a:p>
          <a:p>
            <a:pPr algn="ctr" rtl="1"/>
            <a:r>
              <a:rPr lang="ar-EG" sz="3200" b="1" dirty="0">
                <a:solidFill>
                  <a:srgbClr val="00B0F0"/>
                </a:solidFill>
                <a:latin typeface="Times New Roman" panose="02020603050405020304" pitchFamily="18" charset="0"/>
                <a:cs typeface="Times New Roman" panose="02020603050405020304" pitchFamily="18" charset="0"/>
              </a:rPr>
              <a:t>الحلقة النقاشية الثانية</a:t>
            </a:r>
          </a:p>
          <a:p>
            <a:pPr algn="r" rtl="1"/>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383294" y="4046039"/>
            <a:ext cx="2196435" cy="646331"/>
          </a:xfrm>
          <a:prstGeom prst="rect">
            <a:avLst/>
          </a:prstGeom>
          <a:noFill/>
        </p:spPr>
        <p:txBody>
          <a:bodyPr wrap="none" rtlCol="0">
            <a:spAutoFit/>
          </a:bodyPr>
          <a:lstStyle/>
          <a:p>
            <a:r>
              <a:rPr lang="ar-EG" sz="3600" b="1" dirty="0">
                <a:solidFill>
                  <a:srgbClr val="FF0000"/>
                </a:solidFill>
                <a:latin typeface="Times New Roman" panose="02020603050405020304" pitchFamily="18" charset="0"/>
                <a:cs typeface="Times New Roman" panose="02020603050405020304" pitchFamily="18" charset="0"/>
              </a:rPr>
              <a:t>د/ أميرة جادو</a:t>
            </a:r>
            <a:endParaRPr lang="en-US" sz="3600" b="1" dirty="0">
              <a:solidFill>
                <a:srgbClr val="FF000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76463" y="248508"/>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mc:Choice xmlns:p14="http://schemas.microsoft.com/office/powerpoint/2010/main" Requires="p14">
      <p:transition spd="slow" p14:dur="2000" advTm="32403"/>
    </mc:Choice>
    <mc:Fallback>
      <p:transition spd="slow" advTm="3240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FA36ED3-9D9C-1AE8-7FB3-0AA3FDA2AF51}"/>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عناصر الحلقة النقاشية الثانية </a:t>
            </a:r>
          </a:p>
        </p:txBody>
      </p:sp>
      <p:sp>
        <p:nvSpPr>
          <p:cNvPr id="3" name="عنصر نائب للمحتوى 2">
            <a:extLst>
              <a:ext uri="{FF2B5EF4-FFF2-40B4-BE49-F238E27FC236}">
                <a16:creationId xmlns:a16="http://schemas.microsoft.com/office/drawing/2014/main" id="{AFA91E79-368C-807D-E9B6-7881E13AB23F}"/>
              </a:ext>
            </a:extLst>
          </p:cNvPr>
          <p:cNvSpPr>
            <a:spLocks noGrp="1"/>
          </p:cNvSpPr>
          <p:nvPr>
            <p:ph idx="1"/>
          </p:nvPr>
        </p:nvSpPr>
        <p:spPr>
          <a:xfrm>
            <a:off x="838200" y="1394085"/>
            <a:ext cx="10515600" cy="4782878"/>
          </a:xfrm>
        </p:spPr>
        <p:txBody>
          <a:bodyPr>
            <a:noAutofit/>
          </a:bodyPr>
          <a:lstStyle/>
          <a:p>
            <a:pPr algn="r" rtl="1"/>
            <a:r>
              <a:rPr lang="ar-EG" sz="3200" dirty="0">
                <a:solidFill>
                  <a:schemeClr val="bg1"/>
                </a:solidFill>
                <a:latin typeface="Sakkal Majalla" panose="02000000000000000000" pitchFamily="2" charset="-78"/>
                <a:cs typeface="Sakkal Majalla" panose="02000000000000000000" pitchFamily="2" charset="-78"/>
              </a:rPr>
              <a:t>السطو الأكاديمي والانتحال العلمي </a:t>
            </a:r>
            <a:r>
              <a:rPr lang="en-US" sz="3200" dirty="0">
                <a:solidFill>
                  <a:schemeClr val="bg1"/>
                </a:solidFill>
                <a:latin typeface="Sakkal Majalla" panose="02000000000000000000" pitchFamily="2" charset="-78"/>
                <a:cs typeface="Sakkal Majalla" panose="02000000000000000000" pitchFamily="2" charset="-78"/>
              </a:rPr>
              <a:t>Plagiarism</a:t>
            </a:r>
            <a:r>
              <a:rPr lang="ar-EG" sz="3200" dirty="0">
                <a:solidFill>
                  <a:schemeClr val="bg1"/>
                </a:solidFill>
                <a:latin typeface="Sakkal Majalla" panose="02000000000000000000" pitchFamily="2" charset="-78"/>
                <a:cs typeface="Sakkal Majalla" panose="02000000000000000000" pitchFamily="2" charset="-78"/>
              </a:rPr>
              <a:t> </a:t>
            </a:r>
          </a:p>
          <a:p>
            <a:pPr lvl="1" algn="r" rtl="1">
              <a:buFont typeface="Wingdings" panose="05000000000000000000" pitchFamily="2" charset="2"/>
              <a:buChar char="ü"/>
            </a:pPr>
            <a:r>
              <a:rPr lang="ar-EG" sz="3200" dirty="0">
                <a:solidFill>
                  <a:schemeClr val="bg1"/>
                </a:solidFill>
                <a:latin typeface="Sakkal Majalla" panose="02000000000000000000" pitchFamily="2" charset="-78"/>
                <a:cs typeface="Sakkal Majalla" panose="02000000000000000000" pitchFamily="2" charset="-78"/>
              </a:rPr>
              <a:t> تعريفات الانتحال العلمي </a:t>
            </a:r>
          </a:p>
          <a:p>
            <a:pPr lvl="1" algn="r" rtl="1">
              <a:buFont typeface="Wingdings" panose="05000000000000000000" pitchFamily="2" charset="2"/>
              <a:buChar char="ü"/>
            </a:pPr>
            <a:r>
              <a:rPr lang="ar-EG" sz="3200" dirty="0">
                <a:solidFill>
                  <a:schemeClr val="bg1"/>
                </a:solidFill>
                <a:latin typeface="Sakkal Majalla" panose="02000000000000000000" pitchFamily="2" charset="-78"/>
                <a:cs typeface="Sakkal Majalla" panose="02000000000000000000" pitchFamily="2" charset="-78"/>
              </a:rPr>
              <a:t>الانتحال العلمي للصور والفيديوهات والموسيقى</a:t>
            </a:r>
          </a:p>
          <a:p>
            <a:pPr algn="r" rtl="1"/>
            <a:r>
              <a:rPr lang="ar-EG" sz="3600" dirty="0">
                <a:solidFill>
                  <a:schemeClr val="bg1"/>
                </a:solidFill>
                <a:latin typeface="Sakkal Majalla" panose="02000000000000000000" pitchFamily="2" charset="-78"/>
                <a:cs typeface="Sakkal Majalla" panose="02000000000000000000" pitchFamily="2" charset="-78"/>
              </a:rPr>
              <a:t> أنواع الانتحال العلمي </a:t>
            </a:r>
          </a:p>
          <a:p>
            <a:pPr lvl="1" algn="r" rtl="1">
              <a:buFont typeface="Wingdings" panose="05000000000000000000" pitchFamily="2" charset="2"/>
              <a:buChar char="ü"/>
            </a:pPr>
            <a:r>
              <a:rPr lang="ar-EG" sz="3200" dirty="0">
                <a:solidFill>
                  <a:schemeClr val="bg1"/>
                </a:solidFill>
                <a:latin typeface="Sakkal Majalla" panose="02000000000000000000" pitchFamily="2" charset="-78"/>
                <a:cs typeface="Sakkal Majalla" panose="02000000000000000000" pitchFamily="2" charset="-78"/>
              </a:rPr>
              <a:t>الانتحال العلمي المقصود </a:t>
            </a:r>
          </a:p>
          <a:p>
            <a:pPr lvl="1" algn="r" rtl="1">
              <a:buFont typeface="Wingdings" panose="05000000000000000000" pitchFamily="2" charset="2"/>
              <a:buChar char="ü"/>
            </a:pPr>
            <a:r>
              <a:rPr lang="ar-EG" sz="3200" dirty="0">
                <a:solidFill>
                  <a:schemeClr val="bg1"/>
                </a:solidFill>
                <a:latin typeface="Sakkal Majalla" panose="02000000000000000000" pitchFamily="2" charset="-78"/>
                <a:cs typeface="Sakkal Majalla" panose="02000000000000000000" pitchFamily="2" charset="-78"/>
              </a:rPr>
              <a:t>الانتحال العلمي غير المقصود</a:t>
            </a:r>
          </a:p>
          <a:p>
            <a:pPr lvl="1" algn="r" rtl="1">
              <a:buFont typeface="Wingdings" panose="05000000000000000000" pitchFamily="2" charset="2"/>
              <a:buChar char="ü"/>
            </a:pPr>
            <a:r>
              <a:rPr lang="ar-EG" sz="3200" dirty="0">
                <a:solidFill>
                  <a:schemeClr val="bg1"/>
                </a:solidFill>
                <a:latin typeface="Sakkal Majalla" panose="02000000000000000000" pitchFamily="2" charset="-78"/>
                <a:cs typeface="Sakkal Majalla" panose="02000000000000000000" pitchFamily="2" charset="-78"/>
              </a:rPr>
              <a:t>الانتحال أو السطو العلمي العرضي </a:t>
            </a:r>
          </a:p>
          <a:p>
            <a:pPr lvl="1" algn="r" rtl="1">
              <a:buFont typeface="Wingdings" panose="05000000000000000000" pitchFamily="2" charset="2"/>
              <a:buChar char="ü"/>
            </a:pPr>
            <a:r>
              <a:rPr lang="ar-EG" sz="3200" dirty="0">
                <a:solidFill>
                  <a:schemeClr val="bg1"/>
                </a:solidFill>
                <a:latin typeface="Sakkal Majalla" panose="02000000000000000000" pitchFamily="2" charset="-78"/>
                <a:cs typeface="Sakkal Majalla" panose="02000000000000000000" pitchFamily="2" charset="-78"/>
              </a:rPr>
              <a:t>الانتحال العلمي الرئيس </a:t>
            </a:r>
            <a:r>
              <a:rPr lang="en-US" sz="3200" dirty="0">
                <a:solidFill>
                  <a:schemeClr val="bg1"/>
                </a:solidFill>
                <a:latin typeface="Sakkal Majalla" panose="02000000000000000000" pitchFamily="2" charset="-78"/>
                <a:cs typeface="Sakkal Majalla" panose="02000000000000000000" pitchFamily="2" charset="-78"/>
              </a:rPr>
              <a:t>Major Plagiarism </a:t>
            </a:r>
            <a:endParaRPr lang="ar-EG" sz="3200" dirty="0">
              <a:solidFill>
                <a:schemeClr val="bg1"/>
              </a:solidFill>
              <a:latin typeface="Sakkal Majalla" panose="02000000000000000000" pitchFamily="2" charset="-78"/>
              <a:cs typeface="Sakkal Majalla" panose="02000000000000000000" pitchFamily="2" charset="-78"/>
            </a:endParaRPr>
          </a:p>
          <a:p>
            <a:pPr lvl="1" algn="r" rtl="1">
              <a:buFont typeface="Wingdings" panose="05000000000000000000" pitchFamily="2" charset="2"/>
              <a:buChar char="ü"/>
            </a:pPr>
            <a:r>
              <a:rPr lang="ar-EG" sz="3200" dirty="0">
                <a:solidFill>
                  <a:schemeClr val="bg1"/>
                </a:solidFill>
                <a:latin typeface="Sakkal Majalla" panose="02000000000000000000" pitchFamily="2" charset="-78"/>
                <a:cs typeface="Sakkal Majalla" panose="02000000000000000000" pitchFamily="2" charset="-78"/>
              </a:rPr>
              <a:t>الانتحال العلمي الذاتي </a:t>
            </a:r>
            <a:r>
              <a:rPr lang="en-US" sz="3200" dirty="0">
                <a:solidFill>
                  <a:schemeClr val="bg1"/>
                </a:solidFill>
                <a:latin typeface="Sakkal Majalla" panose="02000000000000000000" pitchFamily="2" charset="-78"/>
                <a:cs typeface="Sakkal Majalla" panose="02000000000000000000" pitchFamily="2" charset="-78"/>
              </a:rPr>
              <a:t>Self- Plagiarism</a:t>
            </a:r>
            <a:r>
              <a:rPr lang="ar-EG" sz="3200" dirty="0">
                <a:solidFill>
                  <a:schemeClr val="bg1"/>
                </a:solidFill>
                <a:latin typeface="Sakkal Majalla" panose="02000000000000000000" pitchFamily="2" charset="-78"/>
                <a:cs typeface="Sakkal Majalla" panose="02000000000000000000" pitchFamily="2" charset="-78"/>
              </a:rPr>
              <a:t> </a:t>
            </a:r>
          </a:p>
        </p:txBody>
      </p:sp>
    </p:spTree>
    <p:extLst>
      <p:ext uri="{BB962C8B-B14F-4D97-AF65-F5344CB8AC3E}">
        <p14:creationId xmlns:p14="http://schemas.microsoft.com/office/powerpoint/2010/main" val="90123794"/>
      </p:ext>
    </p:extLst>
  </p:cSld>
  <p:clrMapOvr>
    <a:masterClrMapping/>
  </p:clrMapOvr>
  <mc:AlternateContent xmlns:mc="http://schemas.openxmlformats.org/markup-compatibility/2006">
    <mc:Choice xmlns:p14="http://schemas.microsoft.com/office/powerpoint/2010/main" Requires="p14">
      <p:transition spd="slow" p14:dur="2000" advTm="42734"/>
    </mc:Choice>
    <mc:Fallback>
      <p:transition spd="slow" advTm="4273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AB30795-B277-515D-7BA0-D34A3314AD66}"/>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تابع عناصر الحلقة النقاشية الثانية  </a:t>
            </a:r>
          </a:p>
        </p:txBody>
      </p:sp>
      <p:sp>
        <p:nvSpPr>
          <p:cNvPr id="3" name="عنصر نائب للمحتوى 2">
            <a:extLst>
              <a:ext uri="{FF2B5EF4-FFF2-40B4-BE49-F238E27FC236}">
                <a16:creationId xmlns:a16="http://schemas.microsoft.com/office/drawing/2014/main" id="{B0AD9FC9-23A3-1DF6-2A14-DB660EC78D57}"/>
              </a:ext>
            </a:extLst>
          </p:cNvPr>
          <p:cNvSpPr>
            <a:spLocks noGrp="1"/>
          </p:cNvSpPr>
          <p:nvPr>
            <p:ph idx="1"/>
          </p:nvPr>
        </p:nvSpPr>
        <p:spPr>
          <a:xfrm>
            <a:off x="838200" y="1612537"/>
            <a:ext cx="10515600" cy="4351338"/>
          </a:xfrm>
        </p:spPr>
        <p:txBody>
          <a:bodyPr>
            <a:normAutofit/>
          </a:bodyPr>
          <a:lstStyle/>
          <a:p>
            <a:pPr algn="r" rtl="1"/>
            <a:r>
              <a:rPr lang="ar-EG" sz="3200" dirty="0">
                <a:solidFill>
                  <a:schemeClr val="bg1"/>
                </a:solidFill>
                <a:latin typeface="Sakkal Majalla" panose="02000000000000000000" pitchFamily="2" charset="-78"/>
                <a:cs typeface="Sakkal Majalla" panose="02000000000000000000" pitchFamily="2" charset="-78"/>
              </a:rPr>
              <a:t>الممارسات التي تعد انتحالا أو سطوا علميا </a:t>
            </a:r>
          </a:p>
          <a:p>
            <a:pPr algn="r" rtl="1"/>
            <a:r>
              <a:rPr lang="ar-EG" sz="3200" dirty="0">
                <a:solidFill>
                  <a:schemeClr val="bg1"/>
                </a:solidFill>
                <a:latin typeface="Sakkal Majalla" panose="02000000000000000000" pitchFamily="2" charset="-78"/>
                <a:cs typeface="Sakkal Majalla" panose="02000000000000000000" pitchFamily="2" charset="-78"/>
              </a:rPr>
              <a:t>انتحال الأفكار </a:t>
            </a:r>
            <a:r>
              <a:rPr lang="en-US" sz="3200" dirty="0">
                <a:solidFill>
                  <a:schemeClr val="bg1"/>
                </a:solidFill>
                <a:latin typeface="Sakkal Majalla" panose="02000000000000000000" pitchFamily="2" charset="-78"/>
                <a:cs typeface="Sakkal Majalla" panose="02000000000000000000" pitchFamily="2" charset="-78"/>
              </a:rPr>
              <a:t>Plagiarism of Ideas</a:t>
            </a:r>
            <a:r>
              <a:rPr lang="ar-EG" sz="3200" dirty="0">
                <a:solidFill>
                  <a:schemeClr val="bg1"/>
                </a:solidFill>
                <a:latin typeface="Sakkal Majalla" panose="02000000000000000000" pitchFamily="2" charset="-78"/>
                <a:cs typeface="Sakkal Majalla" panose="02000000000000000000" pitchFamily="2" charset="-78"/>
              </a:rPr>
              <a:t> </a:t>
            </a:r>
          </a:p>
          <a:p>
            <a:pPr algn="r" rtl="1"/>
            <a:r>
              <a:rPr lang="ar-EG" sz="3200" dirty="0">
                <a:solidFill>
                  <a:schemeClr val="bg1"/>
                </a:solidFill>
                <a:latin typeface="Sakkal Majalla" panose="02000000000000000000" pitchFamily="2" charset="-78"/>
                <a:cs typeface="Sakkal Majalla" panose="02000000000000000000" pitchFamily="2" charset="-78"/>
              </a:rPr>
              <a:t>أسباب الانتحال العلمي وفوائد عدم الانتحال</a:t>
            </a:r>
          </a:p>
          <a:p>
            <a:pPr lvl="1" algn="r" rtl="1">
              <a:buFont typeface="Wingdings" panose="05000000000000000000" pitchFamily="2" charset="2"/>
              <a:buChar char="ü"/>
            </a:pPr>
            <a:r>
              <a:rPr lang="ar-EG" sz="3200" dirty="0">
                <a:solidFill>
                  <a:schemeClr val="bg1"/>
                </a:solidFill>
                <a:latin typeface="Sakkal Majalla" panose="02000000000000000000" pitchFamily="2" charset="-78"/>
                <a:cs typeface="Sakkal Majalla" panose="02000000000000000000" pitchFamily="2" charset="-78"/>
              </a:rPr>
              <a:t> الفخر بعملك </a:t>
            </a:r>
          </a:p>
          <a:p>
            <a:pPr lvl="1" algn="r" rtl="1">
              <a:buFont typeface="Wingdings" panose="05000000000000000000" pitchFamily="2" charset="2"/>
              <a:buChar char="ü"/>
            </a:pPr>
            <a:r>
              <a:rPr lang="ar-EG" sz="3200" dirty="0">
                <a:solidFill>
                  <a:schemeClr val="bg1"/>
                </a:solidFill>
                <a:latin typeface="Sakkal Majalla" panose="02000000000000000000" pitchFamily="2" charset="-78"/>
                <a:cs typeface="Sakkal Majalla" panose="02000000000000000000" pitchFamily="2" charset="-78"/>
              </a:rPr>
              <a:t>تحقيق مستوى حقيقي من التحصيل  </a:t>
            </a:r>
          </a:p>
          <a:p>
            <a:pPr algn="r" rtl="1"/>
            <a:r>
              <a:rPr lang="ar-EG" sz="3200" dirty="0">
                <a:solidFill>
                  <a:schemeClr val="bg1"/>
                </a:solidFill>
                <a:latin typeface="Sakkal Majalla" panose="02000000000000000000" pitchFamily="2" charset="-78"/>
                <a:cs typeface="Sakkal Majalla" panose="02000000000000000000" pitchFamily="2" charset="-78"/>
              </a:rPr>
              <a:t>أشكال الانتحال العلمي </a:t>
            </a:r>
          </a:p>
          <a:p>
            <a:pPr lvl="1" algn="r" rtl="1">
              <a:buFont typeface="Wingdings" panose="05000000000000000000" pitchFamily="2" charset="2"/>
              <a:buChar char="ü"/>
            </a:pPr>
            <a:r>
              <a:rPr lang="ar-EG" sz="3200" dirty="0">
                <a:solidFill>
                  <a:schemeClr val="bg1"/>
                </a:solidFill>
                <a:latin typeface="Sakkal Majalla" panose="02000000000000000000" pitchFamily="2" charset="-78"/>
                <a:cs typeface="Sakkal Majalla" panose="02000000000000000000" pitchFamily="2" charset="-78"/>
              </a:rPr>
              <a:t> النسخ من مصدر واحد </a:t>
            </a:r>
          </a:p>
          <a:p>
            <a:pPr lvl="1" algn="r" rtl="1">
              <a:buFont typeface="Wingdings" panose="05000000000000000000" pitchFamily="2" charset="2"/>
              <a:buChar char="ü"/>
            </a:pPr>
            <a:r>
              <a:rPr lang="ar-EG" sz="3200" dirty="0">
                <a:solidFill>
                  <a:schemeClr val="bg1"/>
                </a:solidFill>
                <a:latin typeface="Sakkal Majalla" panose="02000000000000000000" pitchFamily="2" charset="-78"/>
                <a:cs typeface="Sakkal Majalla" panose="02000000000000000000" pitchFamily="2" charset="-78"/>
              </a:rPr>
              <a:t> النسخ من عدة مصادر </a:t>
            </a:r>
          </a:p>
        </p:txBody>
      </p:sp>
    </p:spTree>
    <p:extLst>
      <p:ext uri="{BB962C8B-B14F-4D97-AF65-F5344CB8AC3E}">
        <p14:creationId xmlns:p14="http://schemas.microsoft.com/office/powerpoint/2010/main" val="1818768575"/>
      </p:ext>
    </p:extLst>
  </p:cSld>
  <p:clrMapOvr>
    <a:masterClrMapping/>
  </p:clrMapOvr>
  <mc:AlternateContent xmlns:mc="http://schemas.openxmlformats.org/markup-compatibility/2006">
    <mc:Choice xmlns:p14="http://schemas.microsoft.com/office/powerpoint/2010/main" Requires="p14">
      <p:transition spd="slow" p14:dur="2000" advTm="36702"/>
    </mc:Choice>
    <mc:Fallback>
      <p:transition spd="slow" advTm="3670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0BF49F3-8FE6-B2F4-0D65-897E58FF2AB4}"/>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تابع عناصر الحلقة النقاشية الثانية </a:t>
            </a:r>
          </a:p>
        </p:txBody>
      </p:sp>
      <p:sp>
        <p:nvSpPr>
          <p:cNvPr id="3" name="عنصر نائب للمحتوى 2">
            <a:extLst>
              <a:ext uri="{FF2B5EF4-FFF2-40B4-BE49-F238E27FC236}">
                <a16:creationId xmlns:a16="http://schemas.microsoft.com/office/drawing/2014/main" id="{48423A6B-7321-33B8-94FC-00C2FF65D7BC}"/>
              </a:ext>
            </a:extLst>
          </p:cNvPr>
          <p:cNvSpPr>
            <a:spLocks noGrp="1"/>
          </p:cNvSpPr>
          <p:nvPr>
            <p:ph idx="1"/>
          </p:nvPr>
        </p:nvSpPr>
        <p:spPr/>
        <p:txBody>
          <a:bodyPr>
            <a:normAutofit/>
          </a:bodyPr>
          <a:lstStyle/>
          <a:p>
            <a:pPr algn="r" rtl="1"/>
            <a:r>
              <a:rPr lang="ar-EG" sz="3200" dirty="0">
                <a:solidFill>
                  <a:schemeClr val="bg1"/>
                </a:solidFill>
                <a:latin typeface="Sakkal Majalla" panose="02000000000000000000" pitchFamily="2" charset="-78"/>
                <a:cs typeface="Sakkal Majalla" panose="02000000000000000000" pitchFamily="2" charset="-78"/>
              </a:rPr>
              <a:t>إشكالية الترجمة العكسية والانتحال العلمي </a:t>
            </a:r>
          </a:p>
          <a:p>
            <a:pPr algn="r" rtl="1"/>
            <a:r>
              <a:rPr lang="ar-EG" sz="3200" dirty="0">
                <a:solidFill>
                  <a:schemeClr val="bg1"/>
                </a:solidFill>
                <a:latin typeface="Sakkal Majalla" panose="02000000000000000000" pitchFamily="2" charset="-78"/>
                <a:cs typeface="Sakkal Majalla" panose="02000000000000000000" pitchFamily="2" charset="-78"/>
              </a:rPr>
              <a:t>استراتيجيات تجنب الانتحال العلمي </a:t>
            </a:r>
          </a:p>
          <a:p>
            <a:pPr lvl="1" algn="r" rtl="1">
              <a:buFont typeface="Wingdings" panose="05000000000000000000" pitchFamily="2" charset="2"/>
              <a:buChar char="ü"/>
            </a:pPr>
            <a:r>
              <a:rPr lang="ar-EG" sz="3200" dirty="0">
                <a:solidFill>
                  <a:schemeClr val="bg1"/>
                </a:solidFill>
                <a:latin typeface="Sakkal Majalla" panose="02000000000000000000" pitchFamily="2" charset="-78"/>
                <a:cs typeface="Sakkal Majalla" panose="02000000000000000000" pitchFamily="2" charset="-78"/>
              </a:rPr>
              <a:t> إعادة الصياغة </a:t>
            </a:r>
          </a:p>
          <a:p>
            <a:pPr lvl="1" algn="r" rtl="1">
              <a:buFont typeface="Wingdings" panose="05000000000000000000" pitchFamily="2" charset="2"/>
              <a:buChar char="ü"/>
            </a:pPr>
            <a:r>
              <a:rPr lang="ar-EG" sz="3200" dirty="0">
                <a:solidFill>
                  <a:schemeClr val="bg1"/>
                </a:solidFill>
                <a:latin typeface="Sakkal Majalla" panose="02000000000000000000" pitchFamily="2" charset="-78"/>
                <a:cs typeface="Sakkal Majalla" panose="02000000000000000000" pitchFamily="2" charset="-78"/>
              </a:rPr>
              <a:t> استخدام علامات الاقتباس </a:t>
            </a:r>
          </a:p>
          <a:p>
            <a:pPr lvl="1" algn="r" rtl="1">
              <a:buFont typeface="Wingdings" panose="05000000000000000000" pitchFamily="2" charset="2"/>
              <a:buChar char="ü"/>
            </a:pPr>
            <a:r>
              <a:rPr lang="ar-EG" sz="3200" dirty="0">
                <a:solidFill>
                  <a:schemeClr val="bg1"/>
                </a:solidFill>
                <a:latin typeface="Sakkal Majalla" panose="02000000000000000000" pitchFamily="2" charset="-78"/>
                <a:cs typeface="Sakkal Majalla" panose="02000000000000000000" pitchFamily="2" charset="-78"/>
              </a:rPr>
              <a:t> تدوين الملاحظات </a:t>
            </a:r>
          </a:p>
        </p:txBody>
      </p:sp>
    </p:spTree>
    <p:extLst>
      <p:ext uri="{BB962C8B-B14F-4D97-AF65-F5344CB8AC3E}">
        <p14:creationId xmlns:p14="http://schemas.microsoft.com/office/powerpoint/2010/main" val="2762041242"/>
      </p:ext>
    </p:extLst>
  </p:cSld>
  <p:clrMapOvr>
    <a:masterClrMapping/>
  </p:clrMapOvr>
  <mc:AlternateContent xmlns:mc="http://schemas.openxmlformats.org/markup-compatibility/2006">
    <mc:Choice xmlns:p14="http://schemas.microsoft.com/office/powerpoint/2010/main" Requires="p14">
      <p:transition spd="slow" p14:dur="2000" advTm="33148"/>
    </mc:Choice>
    <mc:Fallback>
      <p:transition spd="slow" advTm="3314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3BE0F8D-C97E-BDEC-FB67-0F72AA22EFC9}"/>
              </a:ext>
            </a:extLst>
          </p:cNvPr>
          <p:cNvSpPr>
            <a:spLocks noGrp="1"/>
          </p:cNvSpPr>
          <p:nvPr>
            <p:ph type="title"/>
          </p:nvPr>
        </p:nvSpPr>
        <p:spPr/>
        <p:txBody>
          <a:bodyPr/>
          <a:lstStyle/>
          <a:p>
            <a:pPr algn="ctr" rtl="1"/>
            <a:r>
              <a:rPr lang="ar-EG" dirty="0">
                <a:solidFill>
                  <a:schemeClr val="accent5"/>
                </a:solidFill>
                <a:latin typeface="Sakkal Majalla" panose="02000000000000000000" pitchFamily="2" charset="-78"/>
                <a:cs typeface="Sakkal Majalla" panose="02000000000000000000" pitchFamily="2" charset="-78"/>
              </a:rPr>
              <a:t>السطو الأكاديمي والانتحال العلمي</a:t>
            </a:r>
          </a:p>
        </p:txBody>
      </p:sp>
      <p:sp>
        <p:nvSpPr>
          <p:cNvPr id="3" name="عنصر نائب للمحتوى 2">
            <a:extLst>
              <a:ext uri="{FF2B5EF4-FFF2-40B4-BE49-F238E27FC236}">
                <a16:creationId xmlns:a16="http://schemas.microsoft.com/office/drawing/2014/main" id="{6FF087E9-5555-A16B-E877-6697D938B967}"/>
              </a:ext>
            </a:extLst>
          </p:cNvPr>
          <p:cNvSpPr>
            <a:spLocks noGrp="1"/>
          </p:cNvSpPr>
          <p:nvPr>
            <p:ph idx="1"/>
          </p:nvPr>
        </p:nvSpPr>
        <p:spPr>
          <a:xfrm>
            <a:off x="718279" y="1495816"/>
            <a:ext cx="10515600" cy="4695122"/>
          </a:xfrm>
        </p:spPr>
        <p:txBody>
          <a:bodyPr>
            <a:normAutofit fontScale="92500"/>
          </a:bodyPr>
          <a:lstStyle/>
          <a:p>
            <a:pPr marL="0" indent="0" algn="ctr" rtl="1">
              <a:buNone/>
            </a:pPr>
            <a:r>
              <a:rPr lang="ar-EG" sz="3600" b="1" u="sng" dirty="0">
                <a:solidFill>
                  <a:schemeClr val="accent5"/>
                </a:solidFill>
                <a:latin typeface="Sakkal Majalla" panose="02000000000000000000" pitchFamily="2" charset="-78"/>
                <a:cs typeface="Sakkal Majalla" panose="02000000000000000000" pitchFamily="2" charset="-78"/>
              </a:rPr>
              <a:t>بعض تعريفات الانتحال العلمي </a:t>
            </a:r>
          </a:p>
          <a:p>
            <a:pPr algn="just" rtl="1"/>
            <a:r>
              <a:rPr lang="ar-EG" sz="3600" dirty="0">
                <a:solidFill>
                  <a:schemeClr val="bg1"/>
                </a:solidFill>
                <a:latin typeface="Sakkal Majalla" panose="02000000000000000000" pitchFamily="2" charset="-78"/>
                <a:cs typeface="Sakkal Majalla" panose="02000000000000000000" pitchFamily="2" charset="-78"/>
              </a:rPr>
              <a:t>" سرقة وادعاء ملكية أفكار الآخرين . استخدام ما توصل إليه الآخرون من انتاج فكري على أنه إنتاجه ودون توثيق للمصدر الأساسي"  ( تعريف قاموس ميريام وبستر)</a:t>
            </a:r>
          </a:p>
          <a:p>
            <a:pPr algn="just" rtl="1"/>
            <a:r>
              <a:rPr lang="ar-EG" sz="3600" dirty="0">
                <a:solidFill>
                  <a:schemeClr val="bg1"/>
                </a:solidFill>
                <a:latin typeface="Sakkal Majalla" panose="02000000000000000000" pitchFamily="2" charset="-78"/>
                <a:cs typeface="Sakkal Majalla" panose="02000000000000000000" pitchFamily="2" charset="-78"/>
              </a:rPr>
              <a:t>" استخدام كلمات وأفكار الآخرين على أنها أفكارهم ومفرداتهم دون الإشارة إلى ملكية الآخرين لها .ويعد الانتحال العلمي الشكل الأكثر انتشارا وشيوعا لانتهاك النزاهة الأكاديمية" ( تعريف جامعة ويل كورنيل)</a:t>
            </a:r>
          </a:p>
          <a:p>
            <a:pPr algn="just" rtl="1"/>
            <a:r>
              <a:rPr lang="ar-EG" sz="3600" dirty="0">
                <a:solidFill>
                  <a:schemeClr val="bg1"/>
                </a:solidFill>
                <a:latin typeface="Sakkal Majalla" panose="02000000000000000000" pitchFamily="2" charset="-78"/>
                <a:cs typeface="Sakkal Majalla" panose="02000000000000000000" pitchFamily="2" charset="-78"/>
              </a:rPr>
              <a:t>" تقديم أفكار، أو كلمات، أو صور، أو أعمال إبداعية على أنها من إنتاج الكاتب دون الإشارة إلى ملكية أصحابها الأصليين لها ، والانتحال العلمي يعد جريمة حتى وإن كان غير مقصود " ( تعريف جامعة </a:t>
            </a:r>
            <a:r>
              <a:rPr lang="en-US" sz="3600" dirty="0">
                <a:solidFill>
                  <a:schemeClr val="bg1"/>
                </a:solidFill>
                <a:latin typeface="Sakkal Majalla" panose="02000000000000000000" pitchFamily="2" charset="-78"/>
                <a:cs typeface="Sakkal Majalla" panose="02000000000000000000" pitchFamily="2" charset="-78"/>
              </a:rPr>
              <a:t>Maine</a:t>
            </a:r>
            <a:r>
              <a:rPr lang="ar-EG" sz="3600" dirty="0">
                <a:solidFill>
                  <a:schemeClr val="bg1"/>
                </a:solidFill>
                <a:latin typeface="Sakkal Majalla" panose="02000000000000000000" pitchFamily="2" charset="-78"/>
                <a:cs typeface="Sakkal Majalla" panose="02000000000000000000" pitchFamily="2" charset="-78"/>
              </a:rPr>
              <a:t>)</a:t>
            </a:r>
          </a:p>
          <a:p>
            <a:pPr algn="r" rtl="1"/>
            <a:endParaRPr lang="ar-EG"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717954537"/>
      </p:ext>
    </p:extLst>
  </p:cSld>
  <p:clrMapOvr>
    <a:masterClrMapping/>
  </p:clrMapOvr>
  <mc:AlternateContent xmlns:mc="http://schemas.openxmlformats.org/markup-compatibility/2006">
    <mc:Choice xmlns:p14="http://schemas.microsoft.com/office/powerpoint/2010/main" Requires="p14">
      <p:transition spd="slow" p14:dur="2000" advTm="115078"/>
    </mc:Choice>
    <mc:Fallback>
      <p:transition spd="slow" advTm="11507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29B8ED2-4443-A10C-3137-67413A01D4E6}"/>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الانتحال العلمي للصور والفيديوهات والموسيقى. </a:t>
            </a:r>
          </a:p>
        </p:txBody>
      </p:sp>
      <p:sp>
        <p:nvSpPr>
          <p:cNvPr id="3" name="عنصر نائب للمحتوى 2">
            <a:extLst>
              <a:ext uri="{FF2B5EF4-FFF2-40B4-BE49-F238E27FC236}">
                <a16:creationId xmlns:a16="http://schemas.microsoft.com/office/drawing/2014/main" id="{099CCA72-6046-6680-8FF6-488B2F924BA5}"/>
              </a:ext>
            </a:extLst>
          </p:cNvPr>
          <p:cNvSpPr>
            <a:spLocks noGrp="1"/>
          </p:cNvSpPr>
          <p:nvPr>
            <p:ph idx="1"/>
          </p:nvPr>
        </p:nvSpPr>
        <p:spPr>
          <a:xfrm>
            <a:off x="838200" y="1690687"/>
            <a:ext cx="10515600" cy="4605181"/>
          </a:xfrm>
        </p:spPr>
        <p:txBody>
          <a:bodyPr>
            <a:noAutofit/>
          </a:bodyPr>
          <a:lstStyle/>
          <a:p>
            <a:pPr algn="just" rtl="1"/>
            <a:r>
              <a:rPr lang="ar-EG" sz="3300" dirty="0">
                <a:solidFill>
                  <a:schemeClr val="bg1"/>
                </a:solidFill>
                <a:latin typeface="Sakkal Majalla" panose="02000000000000000000" pitchFamily="2" charset="-78"/>
                <a:cs typeface="Sakkal Majalla" panose="02000000000000000000" pitchFamily="2" charset="-78"/>
              </a:rPr>
              <a:t>يمثل استخدام صورة أو فيديو أو مقطوعة موسيقية في عمل خاص بك دون موافقة صريحة أحد أشكال انتهاك حقوق لنشر والتأليف ونوع من أنواع الانتحال العلمي . </a:t>
            </a:r>
          </a:p>
          <a:p>
            <a:pPr marL="0" indent="0" algn="just" rtl="1">
              <a:buNone/>
            </a:pPr>
            <a:r>
              <a:rPr lang="ar-EG" sz="3300" b="1" dirty="0">
                <a:solidFill>
                  <a:schemeClr val="accent5"/>
                </a:solidFill>
                <a:latin typeface="Sakkal Majalla" panose="02000000000000000000" pitchFamily="2" charset="-78"/>
                <a:cs typeface="Sakkal Majalla" panose="02000000000000000000" pitchFamily="2" charset="-78"/>
              </a:rPr>
              <a:t>أنواع الانتحال العلمي ( أكثر الممارسات) في هذا المجال في عصر التطور التكنولوجي </a:t>
            </a:r>
          </a:p>
          <a:p>
            <a:pPr algn="just" rtl="1"/>
            <a:r>
              <a:rPr lang="ar-EG" sz="3300" dirty="0">
                <a:solidFill>
                  <a:schemeClr val="bg1"/>
                </a:solidFill>
                <a:latin typeface="Sakkal Majalla" panose="02000000000000000000" pitchFamily="2" charset="-78"/>
                <a:cs typeface="Sakkal Majalla" panose="02000000000000000000" pitchFamily="2" charset="-78"/>
              </a:rPr>
              <a:t>نسخ وسائط إعلامية ( خاصة الصور) من مواقع على شبكة الانترنت ولصقها في بحوث خاصة بك ، أو وضعها في موقع على الشبكة الخاصة بك. </a:t>
            </a:r>
          </a:p>
          <a:p>
            <a:pPr algn="just" rtl="1"/>
            <a:r>
              <a:rPr lang="ar-EG" sz="3300" dirty="0">
                <a:solidFill>
                  <a:schemeClr val="bg1"/>
                </a:solidFill>
                <a:latin typeface="Sakkal Majalla" panose="02000000000000000000" pitchFamily="2" charset="-78"/>
                <a:cs typeface="Sakkal Majalla" panose="02000000000000000000" pitchFamily="2" charset="-78"/>
              </a:rPr>
              <a:t>عمل فيديو باستخدام لقطات من فيديوهات أخرى لآخرين ، أو استخدام مقطوعة موسيقية محمية بموجب حقوق التأليف والنشر كموسيقى تصويرية لعمل آخر. </a:t>
            </a:r>
          </a:p>
          <a:p>
            <a:pPr algn="just" rtl="1"/>
            <a:r>
              <a:rPr lang="ar-EG" sz="3300" dirty="0">
                <a:solidFill>
                  <a:schemeClr val="bg1"/>
                </a:solidFill>
                <a:latin typeface="Sakkal Majalla" panose="02000000000000000000" pitchFamily="2" charset="-78"/>
                <a:cs typeface="Sakkal Majalla" panose="02000000000000000000" pitchFamily="2" charset="-78"/>
              </a:rPr>
              <a:t>تأليف مقطوعة موسيقية أخذت الكثير من الجمل الموسيقية من مقطوعة أخرى. </a:t>
            </a:r>
          </a:p>
        </p:txBody>
      </p:sp>
    </p:spTree>
    <p:extLst>
      <p:ext uri="{BB962C8B-B14F-4D97-AF65-F5344CB8AC3E}">
        <p14:creationId xmlns:p14="http://schemas.microsoft.com/office/powerpoint/2010/main" val="3040515151"/>
      </p:ext>
    </p:extLst>
  </p:cSld>
  <p:clrMapOvr>
    <a:masterClrMapping/>
  </p:clrMapOvr>
  <mc:AlternateContent xmlns:mc="http://schemas.openxmlformats.org/markup-compatibility/2006">
    <mc:Choice xmlns:p14="http://schemas.microsoft.com/office/powerpoint/2010/main" Requires="p14">
      <p:transition spd="slow" p14:dur="2000" advTm="127117"/>
    </mc:Choice>
    <mc:Fallback>
      <p:transition spd="slow" advTm="12711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816D0AE-C2BF-B1A2-2BBA-568F83A1DA7A}"/>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حالات تمثل مناطق رمادية في هذا الصدد</a:t>
            </a:r>
          </a:p>
        </p:txBody>
      </p:sp>
      <p:sp>
        <p:nvSpPr>
          <p:cNvPr id="3" name="عنصر نائب للمحتوى 2">
            <a:extLst>
              <a:ext uri="{FF2B5EF4-FFF2-40B4-BE49-F238E27FC236}">
                <a16:creationId xmlns:a16="http://schemas.microsoft.com/office/drawing/2014/main" id="{10E3CC5E-F539-6016-BAB6-20718B5F8D5A}"/>
              </a:ext>
            </a:extLst>
          </p:cNvPr>
          <p:cNvSpPr>
            <a:spLocks noGrp="1"/>
          </p:cNvSpPr>
          <p:nvPr>
            <p:ph idx="1"/>
          </p:nvPr>
        </p:nvSpPr>
        <p:spPr>
          <a:xfrm>
            <a:off x="838200" y="1528997"/>
            <a:ext cx="10515600" cy="4647966"/>
          </a:xfrm>
        </p:spPr>
        <p:txBody>
          <a:bodyPr>
            <a:noAutofit/>
          </a:bodyPr>
          <a:lstStyle/>
          <a:p>
            <a:pPr algn="just" rtl="1"/>
            <a:r>
              <a:rPr lang="ar-EG" sz="3600" dirty="0">
                <a:solidFill>
                  <a:schemeClr val="bg1"/>
                </a:solidFill>
                <a:latin typeface="Sakkal Majalla" panose="02000000000000000000" pitchFamily="2" charset="-78"/>
                <a:cs typeface="Sakkal Majalla" panose="02000000000000000000" pitchFamily="2" charset="-78"/>
              </a:rPr>
              <a:t> عمل صورة  أو مسح ضوئي لصورة تتمتع بحقوق التأليف والنشر  ( على سبيل المثال: استخدام صورة لغلاف كتاب دون الإشارة إلى المصدر الأصلي. </a:t>
            </a:r>
          </a:p>
          <a:p>
            <a:pPr algn="just" rtl="1"/>
            <a:r>
              <a:rPr lang="ar-EG" sz="3600" dirty="0">
                <a:solidFill>
                  <a:schemeClr val="bg1"/>
                </a:solidFill>
                <a:latin typeface="Sakkal Majalla" panose="02000000000000000000" pitchFamily="2" charset="-78"/>
                <a:cs typeface="Sakkal Majalla" panose="02000000000000000000" pitchFamily="2" charset="-78"/>
              </a:rPr>
              <a:t>إعادة إنتاج عمل بصري باستخدام وسيط مختلف ( على سبيل المثال: عمل لوحة زيتية تشبه بشكل كبير صورة فوتوغرافية لشخص آخر). </a:t>
            </a:r>
          </a:p>
          <a:p>
            <a:pPr marL="0" indent="0" algn="just" rtl="1">
              <a:buNone/>
            </a:pPr>
            <a:r>
              <a:rPr lang="ar-EG" sz="3600" dirty="0">
                <a:solidFill>
                  <a:schemeClr val="bg1"/>
                </a:solidFill>
                <a:latin typeface="Sakkal Majalla" panose="02000000000000000000" pitchFamily="2" charset="-78"/>
                <a:cs typeface="Sakkal Majalla" panose="02000000000000000000" pitchFamily="2" charset="-78"/>
              </a:rPr>
              <a:t> </a:t>
            </a:r>
            <a:r>
              <a:rPr lang="ar-EG" sz="3600" dirty="0">
                <a:solidFill>
                  <a:schemeClr val="accent5"/>
                </a:solidFill>
                <a:latin typeface="Sakkal Majalla" panose="02000000000000000000" pitchFamily="2" charset="-78"/>
                <a:cs typeface="Sakkal Majalla" panose="02000000000000000000" pitchFamily="2" charset="-78"/>
              </a:rPr>
              <a:t>يوجد مدخلين آمنين للتعامل مع تلك المواقف: </a:t>
            </a:r>
          </a:p>
          <a:p>
            <a:pPr lvl="1" algn="just" rtl="1">
              <a:buFont typeface="Courier New" panose="02070309020205020404" pitchFamily="49" charset="0"/>
              <a:buChar char="o"/>
            </a:pPr>
            <a:r>
              <a:rPr lang="ar-EG" sz="3600" dirty="0">
                <a:solidFill>
                  <a:schemeClr val="bg1"/>
                </a:solidFill>
                <a:latin typeface="Sakkal Majalla" panose="02000000000000000000" pitchFamily="2" charset="-78"/>
                <a:cs typeface="Sakkal Majalla" panose="02000000000000000000" pitchFamily="2" charset="-78"/>
              </a:rPr>
              <a:t> تجنبها بالكلية </a:t>
            </a:r>
          </a:p>
          <a:p>
            <a:pPr lvl="1" algn="just" rtl="1">
              <a:buFont typeface="Courier New" panose="02070309020205020404" pitchFamily="49" charset="0"/>
              <a:buChar char="o"/>
            </a:pPr>
            <a:r>
              <a:rPr lang="ar-EG" sz="3600" dirty="0">
                <a:solidFill>
                  <a:schemeClr val="bg1"/>
                </a:solidFill>
                <a:latin typeface="Sakkal Majalla" panose="02000000000000000000" pitchFamily="2" charset="-78"/>
                <a:cs typeface="Sakkal Majalla" panose="02000000000000000000" pitchFamily="2" charset="-78"/>
              </a:rPr>
              <a:t>الحصول على موافقة صريحة بالاستخدام وتوثيق ذلك بشكل صحيح </a:t>
            </a:r>
          </a:p>
        </p:txBody>
      </p:sp>
    </p:spTree>
    <p:extLst>
      <p:ext uri="{BB962C8B-B14F-4D97-AF65-F5344CB8AC3E}">
        <p14:creationId xmlns:p14="http://schemas.microsoft.com/office/powerpoint/2010/main" val="1767007164"/>
      </p:ext>
    </p:extLst>
  </p:cSld>
  <p:clrMapOvr>
    <a:masterClrMapping/>
  </p:clrMapOvr>
  <mc:AlternateContent xmlns:mc="http://schemas.openxmlformats.org/markup-compatibility/2006">
    <mc:Choice xmlns:p14="http://schemas.microsoft.com/office/powerpoint/2010/main" Requires="p14">
      <p:transition spd="slow" p14:dur="2000" advTm="141364"/>
    </mc:Choice>
    <mc:Fallback>
      <p:transition spd="slow" advTm="14136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8E1C7AB-977F-D76F-92A2-97665BA43BDE}"/>
              </a:ext>
            </a:extLst>
          </p:cNvPr>
          <p:cNvSpPr>
            <a:spLocks noGrp="1"/>
          </p:cNvSpPr>
          <p:nvPr>
            <p:ph type="title"/>
          </p:nvPr>
        </p:nvSpPr>
        <p:spPr/>
        <p:txBody>
          <a:bodyPr/>
          <a:lstStyle/>
          <a:p>
            <a:pPr algn="r" rtl="1"/>
            <a:r>
              <a:rPr lang="ar-EG" dirty="0">
                <a:solidFill>
                  <a:schemeClr val="accent5"/>
                </a:solidFill>
              </a:rPr>
              <a:t>أنواع الانتحال العلمي</a:t>
            </a:r>
          </a:p>
        </p:txBody>
      </p:sp>
      <p:sp>
        <p:nvSpPr>
          <p:cNvPr id="3" name="عنصر نائب للمحتوى 2">
            <a:extLst>
              <a:ext uri="{FF2B5EF4-FFF2-40B4-BE49-F238E27FC236}">
                <a16:creationId xmlns:a16="http://schemas.microsoft.com/office/drawing/2014/main" id="{A585683E-DE8E-3FA5-2120-54847AE83C85}"/>
              </a:ext>
            </a:extLst>
          </p:cNvPr>
          <p:cNvSpPr>
            <a:spLocks noGrp="1"/>
          </p:cNvSpPr>
          <p:nvPr>
            <p:ph idx="1"/>
          </p:nvPr>
        </p:nvSpPr>
        <p:spPr>
          <a:xfrm>
            <a:off x="838200" y="1447643"/>
            <a:ext cx="10515600" cy="5045231"/>
          </a:xfrm>
        </p:spPr>
        <p:txBody>
          <a:bodyPr>
            <a:noAutofit/>
          </a:bodyPr>
          <a:lstStyle/>
          <a:p>
            <a:pPr algn="r" rtl="1"/>
            <a:r>
              <a:rPr lang="ar-EG" sz="3600" u="sng" dirty="0">
                <a:solidFill>
                  <a:schemeClr val="accent5"/>
                </a:solidFill>
                <a:latin typeface="Sakkal Majalla" panose="02000000000000000000" pitchFamily="2" charset="-78"/>
                <a:cs typeface="Sakkal Majalla" panose="02000000000000000000" pitchFamily="2" charset="-78"/>
              </a:rPr>
              <a:t>السطو العلمي المباشر( المقصود) </a:t>
            </a:r>
            <a:r>
              <a:rPr lang="en-US" sz="3600" u="sng" dirty="0">
                <a:solidFill>
                  <a:schemeClr val="accent5"/>
                </a:solidFill>
                <a:latin typeface="Sakkal Majalla" panose="02000000000000000000" pitchFamily="2" charset="-78"/>
                <a:cs typeface="Sakkal Majalla" panose="02000000000000000000" pitchFamily="2" charset="-78"/>
              </a:rPr>
              <a:t>Direct Plagiarism </a:t>
            </a:r>
            <a:r>
              <a:rPr lang="ar-EG" sz="3600" u="sng" dirty="0">
                <a:solidFill>
                  <a:schemeClr val="accent5"/>
                </a:solidFill>
                <a:latin typeface="Sakkal Majalla" panose="02000000000000000000" pitchFamily="2" charset="-78"/>
                <a:cs typeface="Sakkal Majalla" panose="02000000000000000000" pitchFamily="2" charset="-78"/>
              </a:rPr>
              <a:t>. </a:t>
            </a:r>
          </a:p>
          <a:p>
            <a:pPr marL="0" indent="0" algn="r" rtl="1">
              <a:buNone/>
            </a:pPr>
            <a:r>
              <a:rPr lang="ar-EG" sz="3600" dirty="0">
                <a:solidFill>
                  <a:schemeClr val="bg1"/>
                </a:solidFill>
                <a:latin typeface="Sakkal Majalla" panose="02000000000000000000" pitchFamily="2" charset="-78"/>
                <a:cs typeface="Sakkal Majalla" panose="02000000000000000000" pitchFamily="2" charset="-78"/>
              </a:rPr>
              <a:t>نسخ كلمة بكلمة لنص أو جزء منه مأخوذ من عمل شخص آخر دون الإشارة إلى ملكية الشخص الأصلي له أو وضع ذلك بين علامات الاقتباس ، ويطلب ذلك إجراءات تأديبية من بينها الطرد من الجامعة </a:t>
            </a:r>
          </a:p>
          <a:p>
            <a:pPr marL="0" indent="0" algn="r" rtl="1">
              <a:buNone/>
            </a:pPr>
            <a:r>
              <a:rPr lang="ar-EG" sz="3600" dirty="0">
                <a:solidFill>
                  <a:schemeClr val="bg1"/>
                </a:solidFill>
                <a:latin typeface="Sakkal Majalla" panose="02000000000000000000" pitchFamily="2" charset="-78"/>
                <a:cs typeface="Sakkal Majalla" panose="02000000000000000000" pitchFamily="2" charset="-78"/>
              </a:rPr>
              <a:t>أمثلة على السطو العلمي المقصود </a:t>
            </a:r>
          </a:p>
          <a:p>
            <a:pPr marL="0" indent="0" algn="r" rtl="1">
              <a:buNone/>
            </a:pPr>
            <a:r>
              <a:rPr lang="ar-EG" sz="3600" dirty="0">
                <a:solidFill>
                  <a:schemeClr val="bg1"/>
                </a:solidFill>
                <a:latin typeface="Sakkal Majalla" panose="02000000000000000000" pitchFamily="2" charset="-78"/>
                <a:cs typeface="Sakkal Majalla" panose="02000000000000000000" pitchFamily="2" charset="-78"/>
              </a:rPr>
              <a:t>- قيام الطالب بسؤال شخص آخر لإعداد البحث له</a:t>
            </a:r>
          </a:p>
          <a:p>
            <a:pPr marL="0" indent="0" algn="r" rtl="1">
              <a:buNone/>
            </a:pPr>
            <a:r>
              <a:rPr lang="ar-EG" sz="3600" dirty="0">
                <a:solidFill>
                  <a:schemeClr val="bg1"/>
                </a:solidFill>
                <a:latin typeface="Sakkal Majalla" panose="02000000000000000000" pitchFamily="2" charset="-78"/>
                <a:cs typeface="Sakkal Majalla" panose="02000000000000000000" pitchFamily="2" charset="-78"/>
              </a:rPr>
              <a:t>- قيام الطالب بتنزيل ورقة بحثية من الانترنت وتقديمها على أنها عمل خاص به. </a:t>
            </a:r>
          </a:p>
        </p:txBody>
      </p:sp>
    </p:spTree>
    <p:extLst>
      <p:ext uri="{BB962C8B-B14F-4D97-AF65-F5344CB8AC3E}">
        <p14:creationId xmlns:p14="http://schemas.microsoft.com/office/powerpoint/2010/main" val="2090659410"/>
      </p:ext>
    </p:extLst>
  </p:cSld>
  <p:clrMapOvr>
    <a:masterClrMapping/>
  </p:clrMapOvr>
  <mc:AlternateContent xmlns:mc="http://schemas.openxmlformats.org/markup-compatibility/2006">
    <mc:Choice xmlns:p14="http://schemas.microsoft.com/office/powerpoint/2010/main" Requires="p14">
      <p:transition spd="slow" p14:dur="2000" advTm="125503"/>
    </mc:Choice>
    <mc:Fallback>
      <p:transition spd="slow" advTm="12550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5A1BE83E-3996-610A-B2FE-E2D0F97C58C1}"/>
              </a:ext>
            </a:extLst>
          </p:cNvPr>
          <p:cNvSpPr>
            <a:spLocks noGrp="1"/>
          </p:cNvSpPr>
          <p:nvPr>
            <p:ph idx="1"/>
          </p:nvPr>
        </p:nvSpPr>
        <p:spPr>
          <a:xfrm>
            <a:off x="838200" y="1034321"/>
            <a:ext cx="10515600" cy="5142642"/>
          </a:xfrm>
        </p:spPr>
        <p:txBody>
          <a:bodyPr>
            <a:normAutofit/>
          </a:bodyPr>
          <a:lstStyle/>
          <a:p>
            <a:pPr marL="0" indent="0" algn="just" rtl="1">
              <a:buNone/>
            </a:pPr>
            <a:r>
              <a:rPr lang="ar-EG" sz="3600" dirty="0">
                <a:solidFill>
                  <a:schemeClr val="bg1"/>
                </a:solidFill>
                <a:latin typeface="Sakkal Majalla" panose="02000000000000000000" pitchFamily="2" charset="-78"/>
                <a:cs typeface="Sakkal Majalla" panose="02000000000000000000" pitchFamily="2" charset="-78"/>
              </a:rPr>
              <a:t>- قيام الطالب بنسخ عمل طالب آخر أو نسخ أجزاء كبيرة منه. </a:t>
            </a:r>
          </a:p>
          <a:p>
            <a:pPr marL="0" indent="0" algn="just" rtl="1">
              <a:buNone/>
            </a:pPr>
            <a:r>
              <a:rPr lang="ar-EG" sz="3600" dirty="0">
                <a:solidFill>
                  <a:schemeClr val="bg1"/>
                </a:solidFill>
                <a:latin typeface="Sakkal Majalla" panose="02000000000000000000" pitchFamily="2" charset="-78"/>
                <a:cs typeface="Sakkal Majalla" panose="02000000000000000000" pitchFamily="2" charset="-78"/>
              </a:rPr>
              <a:t>قيام الطالب بنسخ أجزاء كبيرة من مقررات دراسية إلى بحثه كما لو قد قام بكتابة تلك المادة بنفسه. </a:t>
            </a:r>
          </a:p>
          <a:p>
            <a:pPr algn="just" rtl="1"/>
            <a:r>
              <a:rPr lang="ar-EG" sz="3600" u="sng" dirty="0">
                <a:solidFill>
                  <a:schemeClr val="accent5"/>
                </a:solidFill>
                <a:latin typeface="Sakkal Majalla" panose="02000000000000000000" pitchFamily="2" charset="-78"/>
                <a:cs typeface="Sakkal Majalla" panose="02000000000000000000" pitchFamily="2" charset="-78"/>
              </a:rPr>
              <a:t>أسباب الانتحال العلمي المقصود</a:t>
            </a:r>
          </a:p>
          <a:p>
            <a:pPr marL="0" indent="0" algn="just" rtl="1">
              <a:buNone/>
            </a:pPr>
            <a:r>
              <a:rPr lang="ar-EG" sz="3600" dirty="0">
                <a:solidFill>
                  <a:schemeClr val="bg1"/>
                </a:solidFill>
                <a:latin typeface="Sakkal Majalla" panose="02000000000000000000" pitchFamily="2" charset="-78"/>
                <a:cs typeface="Sakkal Majalla" panose="02000000000000000000" pitchFamily="2" charset="-78"/>
              </a:rPr>
              <a:t>- الاعتقاد بأن المشرف ليس لديه وقت للقراءة الدقيقة ولذا لن يهتم. </a:t>
            </a:r>
          </a:p>
          <a:p>
            <a:pPr marL="0" indent="0" algn="just" rtl="1">
              <a:buNone/>
            </a:pPr>
            <a:r>
              <a:rPr lang="ar-EG" sz="3600" dirty="0">
                <a:solidFill>
                  <a:schemeClr val="bg1"/>
                </a:solidFill>
                <a:latin typeface="Sakkal Majalla" panose="02000000000000000000" pitchFamily="2" charset="-78"/>
                <a:cs typeface="Sakkal Majalla" panose="02000000000000000000" pitchFamily="2" charset="-78"/>
              </a:rPr>
              <a:t>- عدم توفر الوقت الكافي للقيام بالتكليفات بنفسه </a:t>
            </a:r>
          </a:p>
          <a:p>
            <a:pPr marL="0" indent="0" algn="just" rtl="1">
              <a:buNone/>
            </a:pPr>
            <a:r>
              <a:rPr lang="ar-EG" sz="3600" dirty="0">
                <a:solidFill>
                  <a:schemeClr val="bg1"/>
                </a:solidFill>
                <a:latin typeface="Sakkal Majalla" panose="02000000000000000000" pitchFamily="2" charset="-78"/>
                <a:cs typeface="Sakkal Majalla" panose="02000000000000000000" pitchFamily="2" charset="-78"/>
              </a:rPr>
              <a:t>- قد لا يكون لدى الباحث الحماس للقيام بالتكليف نظرا لعدم قناعته به </a:t>
            </a:r>
          </a:p>
          <a:p>
            <a:pPr marL="0" indent="0" algn="just" rtl="1">
              <a:buNone/>
            </a:pPr>
            <a:r>
              <a:rPr lang="ar-EG" sz="3600" dirty="0">
                <a:solidFill>
                  <a:schemeClr val="bg1"/>
                </a:solidFill>
                <a:latin typeface="Sakkal Majalla" panose="02000000000000000000" pitchFamily="2" charset="-78"/>
                <a:cs typeface="Sakkal Majalla" panose="02000000000000000000" pitchFamily="2" charset="-78"/>
              </a:rPr>
              <a:t>- عدم قدرة الباحث على القيام بعمله بنفسه. </a:t>
            </a:r>
          </a:p>
          <a:p>
            <a:pPr marL="0" indent="0" algn="r" rtl="1">
              <a:buNone/>
            </a:pPr>
            <a:endParaRPr lang="ar-EG" dirty="0">
              <a:solidFill>
                <a:schemeClr val="bg1"/>
              </a:solidFill>
            </a:endParaRPr>
          </a:p>
        </p:txBody>
      </p:sp>
    </p:spTree>
    <p:extLst>
      <p:ext uri="{BB962C8B-B14F-4D97-AF65-F5344CB8AC3E}">
        <p14:creationId xmlns:p14="http://schemas.microsoft.com/office/powerpoint/2010/main" val="4063417726"/>
      </p:ext>
    </p:extLst>
  </p:cSld>
  <p:clrMapOvr>
    <a:masterClrMapping/>
  </p:clrMapOvr>
  <mc:AlternateContent xmlns:mc="http://schemas.openxmlformats.org/markup-compatibility/2006">
    <mc:Choice xmlns:p14="http://schemas.microsoft.com/office/powerpoint/2010/main" Requires="p14">
      <p:transition spd="slow" p14:dur="2000" advTm="209215"/>
    </mc:Choice>
    <mc:Fallback>
      <p:transition spd="slow" advTm="20921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8D780E98-4DB5-9360-3D96-B3ADD02B106C}"/>
              </a:ext>
            </a:extLst>
          </p:cNvPr>
          <p:cNvSpPr>
            <a:spLocks noGrp="1"/>
          </p:cNvSpPr>
          <p:nvPr>
            <p:ph idx="1"/>
          </p:nvPr>
        </p:nvSpPr>
        <p:spPr>
          <a:xfrm>
            <a:off x="838200" y="989351"/>
            <a:ext cx="10515600" cy="5187612"/>
          </a:xfrm>
        </p:spPr>
        <p:txBody>
          <a:bodyPr>
            <a:normAutofit/>
          </a:bodyPr>
          <a:lstStyle/>
          <a:p>
            <a:pPr algn="just" rtl="1"/>
            <a:r>
              <a:rPr lang="ar-EG" sz="3600" b="1" u="sng" dirty="0">
                <a:solidFill>
                  <a:schemeClr val="accent5"/>
                </a:solidFill>
                <a:latin typeface="Sakkal Majalla" panose="02000000000000000000" pitchFamily="2" charset="-78"/>
                <a:cs typeface="Sakkal Majalla" panose="02000000000000000000" pitchFamily="2" charset="-78"/>
              </a:rPr>
              <a:t>الانتحال العلمي غير المقصود. </a:t>
            </a:r>
          </a:p>
          <a:p>
            <a:pPr marL="0" indent="0" algn="just" rtl="1">
              <a:buNone/>
            </a:pPr>
            <a:r>
              <a:rPr lang="ar-EG" sz="3200" dirty="0">
                <a:solidFill>
                  <a:schemeClr val="bg1"/>
                </a:solidFill>
                <a:latin typeface="Sakkal Majalla" panose="02000000000000000000" pitchFamily="2" charset="-78"/>
                <a:cs typeface="Sakkal Majalla" panose="02000000000000000000" pitchFamily="2" charset="-78"/>
              </a:rPr>
              <a:t>عندما يقوم الباحث باستعارة كلمات وأفكار الآخرين بدون توثيق جيد مع عدم توافر النية لنسبتهم لنفسه . ورغم أن هذ غير مقصودا إلا انه يمثل انتهاكا للنزاهة الأكاديمية. </a:t>
            </a:r>
          </a:p>
          <a:p>
            <a:pPr marL="0" indent="0" algn="just" rtl="1">
              <a:buNone/>
            </a:pPr>
            <a:r>
              <a:rPr lang="ar-EG" sz="3200" u="sng" dirty="0">
                <a:solidFill>
                  <a:schemeClr val="accent5"/>
                </a:solidFill>
                <a:latin typeface="Sakkal Majalla" panose="02000000000000000000" pitchFamily="2" charset="-78"/>
                <a:cs typeface="Sakkal Majalla" panose="02000000000000000000" pitchFamily="2" charset="-78"/>
              </a:rPr>
              <a:t>أمثلة على الانتحال العلمي غير المقصود. </a:t>
            </a:r>
          </a:p>
          <a:p>
            <a:pPr marL="0" indent="0" algn="just" rtl="1">
              <a:buNone/>
            </a:pPr>
            <a:r>
              <a:rPr lang="ar-EG" sz="3200" dirty="0">
                <a:solidFill>
                  <a:schemeClr val="bg1"/>
                </a:solidFill>
                <a:latin typeface="Sakkal Majalla" panose="02000000000000000000" pitchFamily="2" charset="-78"/>
                <a:cs typeface="Sakkal Majalla" panose="02000000000000000000" pitchFamily="2" charset="-78"/>
              </a:rPr>
              <a:t>   الاقتباس السيء </a:t>
            </a:r>
          </a:p>
          <a:p>
            <a:pPr algn="just" rtl="1">
              <a:buFont typeface="Wingdings" panose="05000000000000000000" pitchFamily="2" charset="2"/>
              <a:buChar char="ü"/>
            </a:pPr>
            <a:r>
              <a:rPr lang="ar-EG" sz="3200" dirty="0">
                <a:solidFill>
                  <a:schemeClr val="bg1"/>
                </a:solidFill>
                <a:latin typeface="Sakkal Majalla" panose="02000000000000000000" pitchFamily="2" charset="-78"/>
                <a:cs typeface="Sakkal Majalla" panose="02000000000000000000" pitchFamily="2" charset="-78"/>
              </a:rPr>
              <a:t>عندما يقوم الباحث بوضع علامات الاقتباس حول جزء منه وليس كل الاقتباس </a:t>
            </a:r>
          </a:p>
          <a:p>
            <a:pPr algn="just" rtl="1">
              <a:buFont typeface="Wingdings" panose="05000000000000000000" pitchFamily="2" charset="2"/>
              <a:buChar char="ü"/>
            </a:pPr>
            <a:r>
              <a:rPr lang="ar-EG" sz="3200" dirty="0">
                <a:solidFill>
                  <a:schemeClr val="bg1"/>
                </a:solidFill>
                <a:latin typeface="Sakkal Majalla" panose="02000000000000000000" pitchFamily="2" charset="-78"/>
                <a:cs typeface="Sakkal Majalla" panose="02000000000000000000" pitchFamily="2" charset="-78"/>
              </a:rPr>
              <a:t>عندما يقوم الطالب بنسخ ولصق عدة جمل ويقوم بتوثيقها دون استخدام علامات الاقتباس ، فإن ذلك لا يقدم اعترافا كاملا بالمصدر الأصلي ، حيث يفيد ذلك بأنك قمت بإعادة الصياغة في حين أنك قمت بعملية اقتباس </a:t>
            </a:r>
            <a:endParaRPr lang="ar-EG" sz="3200" dirty="0">
              <a:latin typeface="Sakkal Majalla" panose="02000000000000000000" pitchFamily="2" charset="-78"/>
              <a:cs typeface="Sakkal Majalla" panose="02000000000000000000" pitchFamily="2" charset="-78"/>
            </a:endParaRPr>
          </a:p>
          <a:p>
            <a:pPr algn="r" rtl="1"/>
            <a:endParaRPr lang="ar-EG" dirty="0">
              <a:solidFill>
                <a:schemeClr val="bg1"/>
              </a:solidFill>
            </a:endParaRPr>
          </a:p>
        </p:txBody>
      </p:sp>
    </p:spTree>
    <p:extLst>
      <p:ext uri="{BB962C8B-B14F-4D97-AF65-F5344CB8AC3E}">
        <p14:creationId xmlns:p14="http://schemas.microsoft.com/office/powerpoint/2010/main" val="2525742720"/>
      </p:ext>
    </p:extLst>
  </p:cSld>
  <p:clrMapOvr>
    <a:masterClrMapping/>
  </p:clrMapOvr>
  <mc:AlternateContent xmlns:mc="http://schemas.openxmlformats.org/markup-compatibility/2006">
    <mc:Choice xmlns:p14="http://schemas.microsoft.com/office/powerpoint/2010/main" Requires="p14">
      <p:transition spd="slow" p14:dur="2000" advTm="150524"/>
    </mc:Choice>
    <mc:Fallback>
      <p:transition spd="slow" advTm="15052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BE54972E-C2E5-F6C3-D4EA-4F9C48E65473}"/>
              </a:ext>
            </a:extLst>
          </p:cNvPr>
          <p:cNvSpPr>
            <a:spLocks noGrp="1"/>
          </p:cNvSpPr>
          <p:nvPr>
            <p:ph idx="1"/>
          </p:nvPr>
        </p:nvSpPr>
        <p:spPr>
          <a:xfrm>
            <a:off x="838200" y="974361"/>
            <a:ext cx="10515600" cy="5202602"/>
          </a:xfrm>
        </p:spPr>
        <p:txBody>
          <a:bodyPr>
            <a:normAutofit/>
          </a:bodyPr>
          <a:lstStyle/>
          <a:p>
            <a:pPr algn="just" rtl="1"/>
            <a:r>
              <a:rPr lang="ar-EG" sz="3600" b="1" u="sng" dirty="0">
                <a:solidFill>
                  <a:schemeClr val="accent5"/>
                </a:solidFill>
                <a:latin typeface="Sakkal Majalla" panose="02000000000000000000" pitchFamily="2" charset="-78"/>
                <a:cs typeface="Sakkal Majalla" panose="02000000000000000000" pitchFamily="2" charset="-78"/>
              </a:rPr>
              <a:t>السطو العلمي العرضي </a:t>
            </a:r>
            <a:r>
              <a:rPr lang="en-US" sz="3600" b="1" u="sng" dirty="0">
                <a:solidFill>
                  <a:schemeClr val="accent5"/>
                </a:solidFill>
                <a:latin typeface="Sakkal Majalla" panose="02000000000000000000" pitchFamily="2" charset="-78"/>
                <a:cs typeface="Sakkal Majalla" panose="02000000000000000000" pitchFamily="2" charset="-78"/>
              </a:rPr>
              <a:t>Accidental Plagiarism</a:t>
            </a:r>
            <a:r>
              <a:rPr lang="ar-EG" sz="3600" b="1" u="sng" dirty="0">
                <a:solidFill>
                  <a:schemeClr val="accent5"/>
                </a:solidFill>
                <a:latin typeface="Sakkal Majalla" panose="02000000000000000000" pitchFamily="2" charset="-78"/>
                <a:cs typeface="Sakkal Majalla" panose="02000000000000000000" pitchFamily="2" charset="-78"/>
              </a:rPr>
              <a:t> </a:t>
            </a:r>
          </a:p>
          <a:p>
            <a:pPr marL="0" indent="0" algn="just" rtl="1">
              <a:buNone/>
            </a:pPr>
            <a:r>
              <a:rPr lang="ar-EG" sz="3600" dirty="0">
                <a:solidFill>
                  <a:schemeClr val="bg1"/>
                </a:solidFill>
                <a:latin typeface="Sakkal Majalla" panose="02000000000000000000" pitchFamily="2" charset="-78"/>
                <a:cs typeface="Sakkal Majalla" panose="02000000000000000000" pitchFamily="2" charset="-78"/>
              </a:rPr>
              <a:t> ويحدث هذا النوع من الانتحال بسبب قلة خبرة الباحث أو نقص المهارة البحثية لجهله بطرق الاقتباس والاستشهاد والتوثيق </a:t>
            </a:r>
          </a:p>
          <a:p>
            <a:pPr algn="just" rtl="1"/>
            <a:r>
              <a:rPr lang="ar-EG" sz="3600" b="1" u="sng" dirty="0">
                <a:solidFill>
                  <a:schemeClr val="accent5"/>
                </a:solidFill>
                <a:latin typeface="Sakkal Majalla" panose="02000000000000000000" pitchFamily="2" charset="-78"/>
                <a:cs typeface="Sakkal Majalla" panose="02000000000000000000" pitchFamily="2" charset="-78"/>
              </a:rPr>
              <a:t>من أمثلة السطو العلمي العرضي</a:t>
            </a:r>
          </a:p>
          <a:p>
            <a:pPr algn="just" rtl="1">
              <a:buFont typeface="Wingdings" panose="05000000000000000000" pitchFamily="2" charset="2"/>
              <a:buChar char="ü"/>
            </a:pPr>
            <a:r>
              <a:rPr lang="ar-EG" sz="3600" dirty="0">
                <a:solidFill>
                  <a:schemeClr val="bg1"/>
                </a:solidFill>
                <a:latin typeface="Sakkal Majalla" panose="02000000000000000000" pitchFamily="2" charset="-78"/>
                <a:cs typeface="Sakkal Majalla" panose="02000000000000000000" pitchFamily="2" charset="-78"/>
              </a:rPr>
              <a:t> ينسى الباحث تحديد وتوثيق مصاد معلوماته. </a:t>
            </a:r>
          </a:p>
          <a:p>
            <a:pPr algn="just" rtl="1">
              <a:buFont typeface="Wingdings" panose="05000000000000000000" pitchFamily="2" charset="2"/>
              <a:buChar char="ü"/>
            </a:pPr>
            <a:r>
              <a:rPr lang="ar-EG" sz="3600" dirty="0">
                <a:solidFill>
                  <a:schemeClr val="bg1"/>
                </a:solidFill>
                <a:latin typeface="Sakkal Majalla" panose="02000000000000000000" pitchFamily="2" charset="-78"/>
                <a:cs typeface="Sakkal Majalla" panose="02000000000000000000" pitchFamily="2" charset="-78"/>
              </a:rPr>
              <a:t>إعادة الصياغة دون أن يهتم بتوثيق المصدر </a:t>
            </a:r>
          </a:p>
          <a:p>
            <a:pPr algn="just" rtl="1">
              <a:buFont typeface="Wingdings" panose="05000000000000000000" pitchFamily="2" charset="2"/>
              <a:buChar char="v"/>
            </a:pPr>
            <a:r>
              <a:rPr lang="ar-EG" sz="3600" dirty="0">
                <a:solidFill>
                  <a:schemeClr val="bg1"/>
                </a:solidFill>
                <a:latin typeface="Sakkal Majalla" panose="02000000000000000000" pitchFamily="2" charset="-78"/>
                <a:cs typeface="Sakkal Majalla" panose="02000000000000000000" pitchFamily="2" charset="-78"/>
              </a:rPr>
              <a:t>   ولكن قلة الخبرة أو الجهل لا يعفي الباحث من المسؤولية ، ويعرض صاحبه لنفس الجزاءات. </a:t>
            </a:r>
          </a:p>
          <a:p>
            <a:pPr algn="r" rtl="1"/>
            <a:endParaRPr lang="ar-EG" dirty="0"/>
          </a:p>
          <a:p>
            <a:pPr marL="0" indent="0" algn="r" rtl="1">
              <a:buNone/>
            </a:pPr>
            <a:endParaRPr lang="ar-EG" dirty="0"/>
          </a:p>
        </p:txBody>
      </p:sp>
    </p:spTree>
    <p:extLst>
      <p:ext uri="{BB962C8B-B14F-4D97-AF65-F5344CB8AC3E}">
        <p14:creationId xmlns:p14="http://schemas.microsoft.com/office/powerpoint/2010/main" val="1490651964"/>
      </p:ext>
    </p:extLst>
  </p:cSld>
  <p:clrMapOvr>
    <a:masterClrMapping/>
  </p:clrMapOvr>
  <mc:AlternateContent xmlns:mc="http://schemas.openxmlformats.org/markup-compatibility/2006">
    <mc:Choice xmlns:p14="http://schemas.microsoft.com/office/powerpoint/2010/main" Requires="p14">
      <p:transition spd="slow" p14:dur="2000" advTm="96873"/>
    </mc:Choice>
    <mc:Fallback>
      <p:transition spd="slow" advTm="9687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56DC30A7-F36B-245C-AB23-227A14CC476B}"/>
              </a:ext>
            </a:extLst>
          </p:cNvPr>
          <p:cNvSpPr>
            <a:spLocks noGrp="1"/>
          </p:cNvSpPr>
          <p:nvPr>
            <p:ph idx="1"/>
          </p:nvPr>
        </p:nvSpPr>
        <p:spPr>
          <a:xfrm>
            <a:off x="838200" y="1379095"/>
            <a:ext cx="10515600" cy="4797868"/>
          </a:xfrm>
        </p:spPr>
        <p:txBody>
          <a:bodyPr>
            <a:normAutofit/>
          </a:bodyPr>
          <a:lstStyle/>
          <a:p>
            <a:pPr algn="just" rtl="1"/>
            <a:r>
              <a:rPr lang="ar-EG" sz="3600" b="1" u="sng" dirty="0">
                <a:solidFill>
                  <a:schemeClr val="accent5"/>
                </a:solidFill>
                <a:latin typeface="Sakkal Majalla" panose="02000000000000000000" pitchFamily="2" charset="-78"/>
                <a:cs typeface="Sakkal Majalla" panose="02000000000000000000" pitchFamily="2" charset="-78"/>
              </a:rPr>
              <a:t>الانتحال العلمي الرئيس </a:t>
            </a:r>
          </a:p>
          <a:p>
            <a:pPr marL="0" indent="0" algn="just" rtl="1">
              <a:buNone/>
            </a:pPr>
            <a:r>
              <a:rPr lang="ar-EG" sz="3600" dirty="0">
                <a:solidFill>
                  <a:schemeClr val="bg1"/>
                </a:solidFill>
                <a:latin typeface="Sakkal Majalla" panose="02000000000000000000" pitchFamily="2" charset="-78"/>
                <a:cs typeface="Sakkal Majalla" panose="02000000000000000000" pitchFamily="2" charset="-78"/>
              </a:rPr>
              <a:t>يعد أكثر أنواع السطو العلمي انتشارا بين الطلاب والباحثين . </a:t>
            </a:r>
          </a:p>
          <a:p>
            <a:pPr marL="0" indent="0" algn="just" rtl="1">
              <a:buNone/>
            </a:pPr>
            <a:r>
              <a:rPr lang="ar-EG" sz="3600" u="sng" dirty="0">
                <a:solidFill>
                  <a:schemeClr val="accent5"/>
                </a:solidFill>
                <a:latin typeface="Sakkal Majalla" panose="02000000000000000000" pitchFamily="2" charset="-78"/>
                <a:cs typeface="Sakkal Majalla" panose="02000000000000000000" pitchFamily="2" charset="-78"/>
              </a:rPr>
              <a:t>أمثلة على الانتحال العلمي الرئيس: </a:t>
            </a:r>
          </a:p>
          <a:p>
            <a:pPr algn="just" rtl="1">
              <a:buFont typeface="Wingdings" panose="05000000000000000000" pitchFamily="2" charset="2"/>
              <a:buChar char="ü"/>
            </a:pPr>
            <a:r>
              <a:rPr lang="ar-EG" sz="3600" dirty="0">
                <a:solidFill>
                  <a:schemeClr val="bg1"/>
                </a:solidFill>
                <a:latin typeface="Sakkal Majalla" panose="02000000000000000000" pitchFamily="2" charset="-78"/>
                <a:cs typeface="Sakkal Majalla" panose="02000000000000000000" pitchFamily="2" charset="-78"/>
              </a:rPr>
              <a:t>نسخ عدة فقرات بشكل كامل أو جزئي من مصادرها دون توثيق المصدر الأصلي.  </a:t>
            </a:r>
          </a:p>
          <a:p>
            <a:pPr algn="just" rtl="1">
              <a:buFont typeface="Wingdings" panose="05000000000000000000" pitchFamily="2" charset="2"/>
              <a:buChar char="ü"/>
            </a:pPr>
            <a:r>
              <a:rPr lang="ar-EG" sz="3600" dirty="0">
                <a:solidFill>
                  <a:schemeClr val="bg1"/>
                </a:solidFill>
                <a:latin typeface="Sakkal Majalla" panose="02000000000000000000" pitchFamily="2" charset="-78"/>
                <a:cs typeface="Sakkal Majalla" panose="02000000000000000000" pitchFamily="2" charset="-78"/>
              </a:rPr>
              <a:t>تقديم ورقة بحثية لأكثر من جهة في نفس الوقت . </a:t>
            </a:r>
          </a:p>
          <a:p>
            <a:pPr algn="just" rtl="1">
              <a:buFont typeface="Wingdings" panose="05000000000000000000" pitchFamily="2" charset="2"/>
              <a:buChar char="ü"/>
            </a:pPr>
            <a:r>
              <a:rPr lang="ar-EG" sz="3600" dirty="0">
                <a:solidFill>
                  <a:schemeClr val="bg1"/>
                </a:solidFill>
                <a:latin typeface="Sakkal Majalla" panose="02000000000000000000" pitchFamily="2" charset="-78"/>
                <a:cs typeface="Sakkal Majalla" panose="02000000000000000000" pitchFamily="2" charset="-78"/>
              </a:rPr>
              <a:t>طلب المساعدة من شخص أو مؤسسة للقيام بالتكليف أو الورقة البحثية مقابل مبلغ من المال . </a:t>
            </a:r>
          </a:p>
        </p:txBody>
      </p:sp>
    </p:spTree>
    <p:extLst>
      <p:ext uri="{BB962C8B-B14F-4D97-AF65-F5344CB8AC3E}">
        <p14:creationId xmlns:p14="http://schemas.microsoft.com/office/powerpoint/2010/main" val="2787687526"/>
      </p:ext>
    </p:extLst>
  </p:cSld>
  <p:clrMapOvr>
    <a:masterClrMapping/>
  </p:clrMapOvr>
  <mc:AlternateContent xmlns:mc="http://schemas.openxmlformats.org/markup-compatibility/2006">
    <mc:Choice xmlns:p14="http://schemas.microsoft.com/office/powerpoint/2010/main" Requires="p14">
      <p:transition spd="slow" p14:dur="2000" advTm="93772"/>
    </mc:Choice>
    <mc:Fallback>
      <p:transition spd="slow" advTm="9377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5BB2A912-4C22-957F-E0A2-38DBA830EC0D}"/>
              </a:ext>
            </a:extLst>
          </p:cNvPr>
          <p:cNvSpPr>
            <a:spLocks noGrp="1"/>
          </p:cNvSpPr>
          <p:nvPr>
            <p:ph idx="1"/>
          </p:nvPr>
        </p:nvSpPr>
        <p:spPr>
          <a:xfrm>
            <a:off x="838200" y="1253331"/>
            <a:ext cx="10515600" cy="4351338"/>
          </a:xfrm>
        </p:spPr>
        <p:txBody>
          <a:bodyPr/>
          <a:lstStyle/>
          <a:p>
            <a:pPr marL="0" indent="0" algn="just" rtl="1">
              <a:buNone/>
            </a:pPr>
            <a:r>
              <a:rPr lang="ar-EG" sz="3600" b="1" u="sng" dirty="0">
                <a:solidFill>
                  <a:schemeClr val="accent5"/>
                </a:solidFill>
                <a:latin typeface="Sakkal Majalla" panose="02000000000000000000" pitchFamily="2" charset="-78"/>
                <a:cs typeface="Sakkal Majalla" panose="02000000000000000000" pitchFamily="2" charset="-78"/>
              </a:rPr>
              <a:t>السطو العلمي الذاتي </a:t>
            </a:r>
            <a:r>
              <a:rPr lang="en-US" sz="3600" b="1" u="sng" dirty="0">
                <a:solidFill>
                  <a:schemeClr val="accent5"/>
                </a:solidFill>
                <a:latin typeface="Sakkal Majalla" panose="02000000000000000000" pitchFamily="2" charset="-78"/>
                <a:cs typeface="Sakkal Majalla" panose="02000000000000000000" pitchFamily="2" charset="-78"/>
              </a:rPr>
              <a:t>Self- Plagiarism</a:t>
            </a:r>
            <a:r>
              <a:rPr lang="ar-EG" sz="3600" b="1" u="sng" dirty="0">
                <a:solidFill>
                  <a:schemeClr val="accent5"/>
                </a:solidFill>
                <a:latin typeface="Sakkal Majalla" panose="02000000000000000000" pitchFamily="2" charset="-78"/>
                <a:cs typeface="Sakkal Majalla" panose="02000000000000000000" pitchFamily="2" charset="-78"/>
              </a:rPr>
              <a:t> </a:t>
            </a:r>
          </a:p>
          <a:p>
            <a:pPr marL="0" indent="0" algn="just" rtl="1">
              <a:buNone/>
            </a:pPr>
            <a:r>
              <a:rPr lang="ar-EG" sz="3600" dirty="0">
                <a:solidFill>
                  <a:schemeClr val="bg1"/>
                </a:solidFill>
                <a:latin typeface="Sakkal Majalla" panose="02000000000000000000" pitchFamily="2" charset="-78"/>
                <a:cs typeface="Sakkal Majalla" panose="02000000000000000000" pitchFamily="2" charset="-78"/>
              </a:rPr>
              <a:t>عندما يقوم طالب أو باحث بتقديم عمل سابق خاص به على أنه عمل جديد ، أو عندما يقوم بخلط أجزاء من أعمال سابقة له دون الحصول على إذن مسبق ممن لهم حق النشر أو المشرفين على البحث السابق من أساتذة معنيين، معتقدين أنهم لن يقوموا بسرقة أنفسهم لأنهم بالفعل لم يقوموا بسرقة كلمات أو أفكار شخص آخر ، غير ان الانتحال الذاتي يمثل انتهاكا لجوانب العقد الضمني بين القارئ والكاتب أن المادة المقدمة من قبل الكاتب جديدة وأصيلة ودقيقة . </a:t>
            </a:r>
          </a:p>
          <a:p>
            <a:pPr algn="r" rtl="1"/>
            <a:endParaRPr lang="ar-EG" dirty="0"/>
          </a:p>
        </p:txBody>
      </p:sp>
    </p:spTree>
    <p:extLst>
      <p:ext uri="{BB962C8B-B14F-4D97-AF65-F5344CB8AC3E}">
        <p14:creationId xmlns:p14="http://schemas.microsoft.com/office/powerpoint/2010/main" val="3062902584"/>
      </p:ext>
    </p:extLst>
  </p:cSld>
  <p:clrMapOvr>
    <a:masterClrMapping/>
  </p:clrMapOvr>
  <mc:AlternateContent xmlns:mc="http://schemas.openxmlformats.org/markup-compatibility/2006">
    <mc:Choice xmlns:p14="http://schemas.microsoft.com/office/powerpoint/2010/main" Requires="p14">
      <p:transition spd="slow" p14:dur="2000" advTm="91508"/>
    </mc:Choice>
    <mc:Fallback>
      <p:transition spd="slow" advTm="9150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E86F364-9ADD-736A-FB1F-1063A2AF41ED}"/>
              </a:ext>
            </a:extLst>
          </p:cNvPr>
          <p:cNvSpPr>
            <a:spLocks noGrp="1"/>
          </p:cNvSpPr>
          <p:nvPr>
            <p:ph type="title"/>
          </p:nvPr>
        </p:nvSpPr>
        <p:spPr>
          <a:xfrm>
            <a:off x="838200" y="365126"/>
            <a:ext cx="10515600" cy="1208842"/>
          </a:xfrm>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الممارسات التي تعد انتحالا أو سطوا علميا </a:t>
            </a:r>
          </a:p>
        </p:txBody>
      </p:sp>
      <p:sp>
        <p:nvSpPr>
          <p:cNvPr id="3" name="عنصر نائب للمحتوى 2">
            <a:extLst>
              <a:ext uri="{FF2B5EF4-FFF2-40B4-BE49-F238E27FC236}">
                <a16:creationId xmlns:a16="http://schemas.microsoft.com/office/drawing/2014/main" id="{B6012D06-49E5-A95B-DF8C-965A97ADA600}"/>
              </a:ext>
            </a:extLst>
          </p:cNvPr>
          <p:cNvSpPr>
            <a:spLocks noGrp="1"/>
          </p:cNvSpPr>
          <p:nvPr>
            <p:ph idx="1"/>
          </p:nvPr>
        </p:nvSpPr>
        <p:spPr>
          <a:xfrm>
            <a:off x="838200" y="1573968"/>
            <a:ext cx="10515600" cy="4482058"/>
          </a:xfrm>
        </p:spPr>
        <p:txBody>
          <a:bodyPr>
            <a:normAutofit fontScale="92500"/>
          </a:bodyPr>
          <a:lstStyle/>
          <a:p>
            <a:pPr algn="r" rtl="1"/>
            <a:r>
              <a:rPr lang="ar-EG" sz="3200" dirty="0">
                <a:solidFill>
                  <a:schemeClr val="bg1"/>
                </a:solidFill>
                <a:latin typeface="Sakkal Majalla" panose="02000000000000000000" pitchFamily="2" charset="-78"/>
                <a:cs typeface="Sakkal Majalla" panose="02000000000000000000" pitchFamily="2" charset="-78"/>
              </a:rPr>
              <a:t>وضعت جامعة </a:t>
            </a:r>
            <a:r>
              <a:rPr lang="en-US" sz="3200" dirty="0">
                <a:solidFill>
                  <a:schemeClr val="bg1"/>
                </a:solidFill>
                <a:latin typeface="Sakkal Majalla" panose="02000000000000000000" pitchFamily="2" charset="-78"/>
                <a:cs typeface="Sakkal Majalla" panose="02000000000000000000" pitchFamily="2" charset="-78"/>
              </a:rPr>
              <a:t>Greenwich</a:t>
            </a:r>
            <a:r>
              <a:rPr lang="ar-EG" sz="3200" dirty="0">
                <a:solidFill>
                  <a:schemeClr val="bg1"/>
                </a:solidFill>
                <a:latin typeface="Sakkal Majalla" panose="02000000000000000000" pitchFamily="2" charset="-78"/>
                <a:cs typeface="Sakkal Majalla" panose="02000000000000000000" pitchFamily="2" charset="-78"/>
              </a:rPr>
              <a:t> مجموعة من بعض الأعمال التي تعد انتحالا علميا على النحو التالي: </a:t>
            </a:r>
          </a:p>
          <a:p>
            <a:pPr marL="0" indent="0" algn="r" rtl="1">
              <a:buNone/>
            </a:pPr>
            <a:r>
              <a:rPr lang="ar-EG" sz="3200" dirty="0">
                <a:solidFill>
                  <a:schemeClr val="bg1"/>
                </a:solidFill>
                <a:latin typeface="Sakkal Majalla" panose="02000000000000000000" pitchFamily="2" charset="-78"/>
                <a:cs typeface="Sakkal Majalla" panose="02000000000000000000" pitchFamily="2" charset="-78"/>
              </a:rPr>
              <a:t> 1- استخدام أعمال منشورة بدون توثيق وهذا هو الشكل الأكثر شيوعا</a:t>
            </a:r>
          </a:p>
          <a:p>
            <a:pPr marL="0" indent="0" algn="r" rtl="1">
              <a:buNone/>
            </a:pPr>
            <a:r>
              <a:rPr lang="ar-EG" sz="3200" dirty="0">
                <a:solidFill>
                  <a:schemeClr val="bg1"/>
                </a:solidFill>
                <a:latin typeface="Sakkal Majalla" panose="02000000000000000000" pitchFamily="2" charset="-78"/>
                <a:cs typeface="Sakkal Majalla" panose="02000000000000000000" pitchFamily="2" charset="-78"/>
              </a:rPr>
              <a:t>2- نسخ مقالات من برامج تعليمية </a:t>
            </a:r>
          </a:p>
          <a:p>
            <a:pPr marL="0" indent="0" algn="r" rtl="1">
              <a:buNone/>
            </a:pPr>
            <a:r>
              <a:rPr lang="ar-EG" sz="3200" dirty="0">
                <a:solidFill>
                  <a:schemeClr val="bg1"/>
                </a:solidFill>
                <a:latin typeface="Sakkal Majalla" panose="02000000000000000000" pitchFamily="2" charset="-78"/>
                <a:cs typeface="Sakkal Majalla" panose="02000000000000000000" pitchFamily="2" charset="-78"/>
              </a:rPr>
              <a:t>3-  الاستعانة بأي شخص آخر عندما يكون العمل المقدم فرديا.</a:t>
            </a:r>
          </a:p>
          <a:p>
            <a:pPr marL="0" indent="0" algn="r" rtl="1">
              <a:buNone/>
            </a:pPr>
            <a:r>
              <a:rPr lang="ar-EG" sz="3200" dirty="0">
                <a:solidFill>
                  <a:schemeClr val="bg1"/>
                </a:solidFill>
                <a:latin typeface="Sakkal Majalla" panose="02000000000000000000" pitchFamily="2" charset="-78"/>
                <a:cs typeface="Sakkal Majalla" panose="02000000000000000000" pitchFamily="2" charset="-78"/>
              </a:rPr>
              <a:t>4- استخدام مواد ( معلومات – بيانات – إحصائيات) غير معترف بها منشورة على الانترنت. </a:t>
            </a:r>
          </a:p>
          <a:p>
            <a:pPr marL="0" indent="0" algn="r" rtl="1">
              <a:buNone/>
            </a:pPr>
            <a:r>
              <a:rPr lang="ar-EG" sz="3200" dirty="0">
                <a:solidFill>
                  <a:schemeClr val="bg1"/>
                </a:solidFill>
                <a:latin typeface="Sakkal Majalla" panose="02000000000000000000" pitchFamily="2" charset="-78"/>
                <a:cs typeface="Sakkal Majalla" panose="02000000000000000000" pitchFamily="2" charset="-78"/>
              </a:rPr>
              <a:t> 5- شراء نماذج لواجبات من أي مصدر كان . </a:t>
            </a:r>
          </a:p>
          <a:p>
            <a:pPr marL="0" indent="0" algn="r" rtl="1">
              <a:buNone/>
            </a:pPr>
            <a:r>
              <a:rPr lang="ar-EG" sz="3200" dirty="0">
                <a:solidFill>
                  <a:schemeClr val="bg1"/>
                </a:solidFill>
                <a:latin typeface="Sakkal Majalla" panose="02000000000000000000" pitchFamily="2" charset="-78"/>
                <a:cs typeface="Sakkal Majalla" panose="02000000000000000000" pitchFamily="2" charset="-78"/>
              </a:rPr>
              <a:t> 6- تزوير النتائج </a:t>
            </a:r>
          </a:p>
          <a:p>
            <a:pPr marL="0" indent="0" algn="r" rtl="1">
              <a:buNone/>
            </a:pPr>
            <a:r>
              <a:rPr lang="ar-EG" sz="3200" dirty="0">
                <a:solidFill>
                  <a:schemeClr val="bg1"/>
                </a:solidFill>
                <a:latin typeface="Sakkal Majalla" panose="02000000000000000000" pitchFamily="2" charset="-78"/>
                <a:cs typeface="Sakkal Majalla" panose="02000000000000000000" pitchFamily="2" charset="-78"/>
              </a:rPr>
              <a:t> 7- إعادة الصياغة بشكل غير دقيق بشكل يجعل الصياغة الجديدة قريبة جدا من الكتابة الأصلية. </a:t>
            </a:r>
          </a:p>
          <a:p>
            <a:pPr algn="r" rtl="1"/>
            <a:endParaRPr lang="ar-EG" dirty="0"/>
          </a:p>
        </p:txBody>
      </p:sp>
    </p:spTree>
    <p:extLst>
      <p:ext uri="{BB962C8B-B14F-4D97-AF65-F5344CB8AC3E}">
        <p14:creationId xmlns:p14="http://schemas.microsoft.com/office/powerpoint/2010/main" val="1229403967"/>
      </p:ext>
    </p:extLst>
  </p:cSld>
  <p:clrMapOvr>
    <a:masterClrMapping/>
  </p:clrMapOvr>
  <mc:AlternateContent xmlns:mc="http://schemas.openxmlformats.org/markup-compatibility/2006">
    <mc:Choice xmlns:p14="http://schemas.microsoft.com/office/powerpoint/2010/main" Requires="p14">
      <p:transition spd="slow" p14:dur="2000" advTm="276559"/>
    </mc:Choice>
    <mc:Fallback>
      <p:transition spd="slow" advTm="27655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28BAD97-DDCD-F723-2FF0-FD7246EF3D6A}"/>
              </a:ext>
            </a:extLst>
          </p:cNvPr>
          <p:cNvSpPr>
            <a:spLocks noGrp="1"/>
          </p:cNvSpPr>
          <p:nvPr>
            <p:ph type="title"/>
          </p:nvPr>
        </p:nvSpPr>
        <p:spPr>
          <a:xfrm>
            <a:off x="838200" y="656430"/>
            <a:ext cx="10515600" cy="1325563"/>
          </a:xfrm>
        </p:spPr>
        <p:txBody>
          <a:bodyPr/>
          <a:lstStyle/>
          <a:p>
            <a:pPr algn="r" rtl="1"/>
            <a:r>
              <a:rPr lang="ar-EG" sz="4400" dirty="0">
                <a:solidFill>
                  <a:schemeClr val="accent5"/>
                </a:solidFill>
                <a:latin typeface="Sakkal Majalla" panose="02000000000000000000" pitchFamily="2" charset="-78"/>
                <a:cs typeface="Sakkal Majalla" panose="02000000000000000000" pitchFamily="2" charset="-78"/>
              </a:rPr>
              <a:t>انتحال الأفكار </a:t>
            </a:r>
            <a:r>
              <a:rPr lang="en-US" sz="4400" dirty="0">
                <a:solidFill>
                  <a:schemeClr val="accent5"/>
                </a:solidFill>
                <a:latin typeface="Sakkal Majalla" panose="02000000000000000000" pitchFamily="2" charset="-78"/>
                <a:cs typeface="Sakkal Majalla" panose="02000000000000000000" pitchFamily="2" charset="-78"/>
              </a:rPr>
              <a:t>Plagiarism of Ideas</a:t>
            </a:r>
            <a:endParaRPr lang="ar-EG" dirty="0">
              <a:solidFill>
                <a:schemeClr val="accent5"/>
              </a:solidFill>
            </a:endParaRPr>
          </a:p>
        </p:txBody>
      </p:sp>
      <p:sp>
        <p:nvSpPr>
          <p:cNvPr id="3" name="عنصر نائب للمحتوى 2">
            <a:extLst>
              <a:ext uri="{FF2B5EF4-FFF2-40B4-BE49-F238E27FC236}">
                <a16:creationId xmlns:a16="http://schemas.microsoft.com/office/drawing/2014/main" id="{3744C1CA-2576-E346-63CA-E3E225AB37D2}"/>
              </a:ext>
            </a:extLst>
          </p:cNvPr>
          <p:cNvSpPr>
            <a:spLocks noGrp="1"/>
          </p:cNvSpPr>
          <p:nvPr>
            <p:ph idx="1"/>
          </p:nvPr>
        </p:nvSpPr>
        <p:spPr>
          <a:xfrm>
            <a:off x="838200" y="2138362"/>
            <a:ext cx="10515600" cy="4351338"/>
          </a:xfrm>
        </p:spPr>
        <p:txBody>
          <a:bodyPr>
            <a:normAutofit/>
          </a:bodyPr>
          <a:lstStyle/>
          <a:p>
            <a:pPr algn="just" rtl="1"/>
            <a:r>
              <a:rPr lang="ar-EG" sz="3600" dirty="0">
                <a:solidFill>
                  <a:schemeClr val="bg1"/>
                </a:solidFill>
                <a:latin typeface="Sakkal Majalla" panose="02000000000000000000" pitchFamily="2" charset="-78"/>
                <a:cs typeface="Sakkal Majalla" panose="02000000000000000000" pitchFamily="2" charset="-78"/>
              </a:rPr>
              <a:t>ينقسم الانتحال العلمي إلى انتحال علمي للنصوص المكتوبة والانتحال العلمي الخاص بالأفكار سواء كانت شرح، أو نظرية، أو برنامج، أو استنتاج، أو فرضية بشكل كلي ،أو جزئي دون اسنادها إلى مصادرها الأولية.  </a:t>
            </a:r>
          </a:p>
          <a:p>
            <a:pPr algn="just" rtl="1"/>
            <a:r>
              <a:rPr lang="ar-EG" sz="3600" dirty="0">
                <a:solidFill>
                  <a:schemeClr val="bg1"/>
                </a:solidFill>
                <a:latin typeface="Sakkal Majalla" panose="02000000000000000000" pitchFamily="2" charset="-78"/>
                <a:cs typeface="Sakkal Majalla" panose="02000000000000000000" pitchFamily="2" charset="-78"/>
              </a:rPr>
              <a:t>يحدث هذا الانتحال بشكل أكبر في مجال علوم الطب والصيدلة والهندسة ........ الخ </a:t>
            </a:r>
          </a:p>
        </p:txBody>
      </p:sp>
    </p:spTree>
    <p:extLst>
      <p:ext uri="{BB962C8B-B14F-4D97-AF65-F5344CB8AC3E}">
        <p14:creationId xmlns:p14="http://schemas.microsoft.com/office/powerpoint/2010/main" val="2752687737"/>
      </p:ext>
    </p:extLst>
  </p:cSld>
  <p:clrMapOvr>
    <a:masterClrMapping/>
  </p:clrMapOvr>
  <mc:AlternateContent xmlns:mc="http://schemas.openxmlformats.org/markup-compatibility/2006">
    <mc:Choice xmlns:p14="http://schemas.microsoft.com/office/powerpoint/2010/main" Requires="p14">
      <p:transition spd="slow" p14:dur="2000" advTm="122645"/>
    </mc:Choice>
    <mc:Fallback>
      <p:transition spd="slow" advTm="12264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9C58535-2B15-6556-81C0-DCE81BC9A05B}"/>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المعرفة العامة </a:t>
            </a:r>
            <a:r>
              <a:rPr lang="en-US" b="1" dirty="0">
                <a:solidFill>
                  <a:schemeClr val="accent5"/>
                </a:solidFill>
                <a:latin typeface="Sakkal Majalla" panose="02000000000000000000" pitchFamily="2" charset="-78"/>
                <a:cs typeface="Sakkal Majalla" panose="02000000000000000000" pitchFamily="2" charset="-78"/>
              </a:rPr>
              <a:t>Common knowledge</a:t>
            </a:r>
            <a:endParaRPr lang="ar-EG" b="1" dirty="0">
              <a:solidFill>
                <a:schemeClr val="accent5"/>
              </a:solidFill>
              <a:latin typeface="Sakkal Majalla" panose="02000000000000000000" pitchFamily="2" charset="-78"/>
              <a:cs typeface="Sakkal Majalla" panose="02000000000000000000" pitchFamily="2" charset="-78"/>
            </a:endParaRPr>
          </a:p>
        </p:txBody>
      </p:sp>
      <p:sp>
        <p:nvSpPr>
          <p:cNvPr id="3" name="عنصر نائب للمحتوى 2">
            <a:extLst>
              <a:ext uri="{FF2B5EF4-FFF2-40B4-BE49-F238E27FC236}">
                <a16:creationId xmlns:a16="http://schemas.microsoft.com/office/drawing/2014/main" id="{C580B67C-0524-282D-4DC9-68487353F854}"/>
              </a:ext>
            </a:extLst>
          </p:cNvPr>
          <p:cNvSpPr>
            <a:spLocks noGrp="1"/>
          </p:cNvSpPr>
          <p:nvPr>
            <p:ph idx="1"/>
          </p:nvPr>
        </p:nvSpPr>
        <p:spPr>
          <a:xfrm>
            <a:off x="838200" y="1540811"/>
            <a:ext cx="10515600" cy="4952063"/>
          </a:xfrm>
        </p:spPr>
        <p:txBody>
          <a:bodyPr>
            <a:noAutofit/>
          </a:bodyPr>
          <a:lstStyle/>
          <a:p>
            <a:pPr algn="just" rtl="1"/>
            <a:r>
              <a:rPr lang="ar-EG" sz="3200" dirty="0">
                <a:solidFill>
                  <a:schemeClr val="bg1"/>
                </a:solidFill>
                <a:latin typeface="Sakkal Majalla" panose="02000000000000000000" pitchFamily="2" charset="-78"/>
                <a:cs typeface="Sakkal Majalla" panose="02000000000000000000" pitchFamily="2" charset="-78"/>
              </a:rPr>
              <a:t>المعرفة العامة تشير إلى المعلومات التي يثق في صحتها القارئ متوسط التعليم دون الحاجة إلى الرجوع إلى المصادر المختلفة للتأكد منها ويتضمن ذلك: </a:t>
            </a:r>
          </a:p>
          <a:p>
            <a:pPr lvl="1" algn="just" rtl="1">
              <a:buFont typeface="Wingdings" panose="05000000000000000000" pitchFamily="2" charset="2"/>
              <a:buChar char="v"/>
            </a:pPr>
            <a:r>
              <a:rPr lang="ar-EG" sz="3200" dirty="0">
                <a:solidFill>
                  <a:schemeClr val="bg1"/>
                </a:solidFill>
                <a:latin typeface="Sakkal Majalla" panose="02000000000000000000" pitchFamily="2" charset="-78"/>
                <a:cs typeface="Sakkal Majalla" panose="02000000000000000000" pitchFamily="2" charset="-78"/>
              </a:rPr>
              <a:t> المعلومات التي يعرفها معظم الناس مثل أن الأرض كروية ، أو أن باراك أوباما أول رئيس أمريكي من أصول مختلطة ، وكلك الحكم والأقوال المأثورة. </a:t>
            </a:r>
          </a:p>
          <a:p>
            <a:pPr lvl="1" algn="just" rtl="1">
              <a:buFont typeface="Wingdings" panose="05000000000000000000" pitchFamily="2" charset="2"/>
              <a:buChar char="v"/>
            </a:pPr>
            <a:r>
              <a:rPr lang="ar-EG" sz="3200" dirty="0">
                <a:solidFill>
                  <a:schemeClr val="bg1"/>
                </a:solidFill>
                <a:latin typeface="Sakkal Majalla" panose="02000000000000000000" pitchFamily="2" charset="-78"/>
                <a:cs typeface="Sakkal Majalla" panose="02000000000000000000" pitchFamily="2" charset="-78"/>
              </a:rPr>
              <a:t> المعلومات التي يتشاركها مجموعة ثقافية أو وطنية مثل أسماء الأبطال المشهورين أو الأحداث المشهورة في تاريخ الأمة التي يتم الاحتفال بها. </a:t>
            </a:r>
          </a:p>
          <a:p>
            <a:pPr lvl="1" algn="just" rtl="1">
              <a:buFont typeface="Wingdings" panose="05000000000000000000" pitchFamily="2" charset="2"/>
              <a:buChar char="v"/>
            </a:pPr>
            <a:r>
              <a:rPr lang="ar-EG" sz="3200" dirty="0">
                <a:solidFill>
                  <a:schemeClr val="bg1"/>
                </a:solidFill>
                <a:latin typeface="Sakkal Majalla" panose="02000000000000000000" pitchFamily="2" charset="-78"/>
                <a:cs typeface="Sakkal Majalla" panose="02000000000000000000" pitchFamily="2" charset="-78"/>
              </a:rPr>
              <a:t> المعرفة التي يتشاركها أعضاء مجال علمي معين كالمعرفة التي يتشاركها الأطباء ، أو المهندسون، أو المعلمون ، أو المحامون ........ الخ. </a:t>
            </a:r>
          </a:p>
          <a:p>
            <a:pPr marL="0" indent="0" algn="just" rtl="1">
              <a:buNone/>
            </a:pPr>
            <a:r>
              <a:rPr lang="ar-EG" sz="3200" dirty="0">
                <a:solidFill>
                  <a:schemeClr val="bg1"/>
                </a:solidFill>
                <a:latin typeface="Sakkal Majalla" panose="02000000000000000000" pitchFamily="2" charset="-78"/>
                <a:cs typeface="Sakkal Majalla" panose="02000000000000000000" pitchFamily="2" charset="-78"/>
              </a:rPr>
              <a:t>ومع ذلك فإن ما يعتبر معرفة عامة في ثقافة ما أو مجتمع ما قد لا يعتبر معرفة عامة بالنسبة للثقافات الأخرى أو المجتمعات الأخرى ، ولذا ينبغي على الباحث إذا ما شك في ذلك عليه أن يقوم بالتوثيق. </a:t>
            </a:r>
          </a:p>
        </p:txBody>
      </p:sp>
    </p:spTree>
    <p:extLst>
      <p:ext uri="{BB962C8B-B14F-4D97-AF65-F5344CB8AC3E}">
        <p14:creationId xmlns:p14="http://schemas.microsoft.com/office/powerpoint/2010/main" val="3689520834"/>
      </p:ext>
    </p:extLst>
  </p:cSld>
  <p:clrMapOvr>
    <a:masterClrMapping/>
  </p:clrMapOvr>
  <mc:AlternateContent xmlns:mc="http://schemas.openxmlformats.org/markup-compatibility/2006">
    <mc:Choice xmlns:p14="http://schemas.microsoft.com/office/powerpoint/2010/main" Requires="p14">
      <p:transition spd="slow" p14:dur="2000" advTm="222994"/>
    </mc:Choice>
    <mc:Fallback>
      <p:transition spd="slow" advTm="22299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3896E7C-67C9-B433-7E46-2D9FF99508F5}"/>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أسباب الانتحال العلمي </a:t>
            </a:r>
          </a:p>
        </p:txBody>
      </p:sp>
      <p:sp>
        <p:nvSpPr>
          <p:cNvPr id="3" name="عنصر نائب للمحتوى 2">
            <a:extLst>
              <a:ext uri="{FF2B5EF4-FFF2-40B4-BE49-F238E27FC236}">
                <a16:creationId xmlns:a16="http://schemas.microsoft.com/office/drawing/2014/main" id="{EB5210E4-CCDB-296C-1879-ADF3A9E6772E}"/>
              </a:ext>
            </a:extLst>
          </p:cNvPr>
          <p:cNvSpPr>
            <a:spLocks noGrp="1"/>
          </p:cNvSpPr>
          <p:nvPr>
            <p:ph idx="1"/>
          </p:nvPr>
        </p:nvSpPr>
        <p:spPr>
          <a:xfrm>
            <a:off x="838200" y="1465861"/>
            <a:ext cx="10515600" cy="4695096"/>
          </a:xfrm>
        </p:spPr>
        <p:txBody>
          <a:bodyPr>
            <a:noAutofit/>
          </a:bodyPr>
          <a:lstStyle/>
          <a:p>
            <a:pPr algn="just" rtl="1"/>
            <a:r>
              <a:rPr lang="ar-EG" sz="3200" dirty="0">
                <a:solidFill>
                  <a:schemeClr val="bg1"/>
                </a:solidFill>
                <a:latin typeface="Sakkal Majalla" panose="02000000000000000000" pitchFamily="2" charset="-78"/>
                <a:cs typeface="Sakkal Majalla" panose="02000000000000000000" pitchFamily="2" charset="-78"/>
              </a:rPr>
              <a:t> انتشار وتوافر المعلومات والمصادر المختلفة عبر الانترنت </a:t>
            </a:r>
          </a:p>
          <a:p>
            <a:pPr algn="just" rtl="1"/>
            <a:r>
              <a:rPr lang="ar-EG" sz="3200" dirty="0">
                <a:solidFill>
                  <a:schemeClr val="bg1"/>
                </a:solidFill>
                <a:latin typeface="Sakkal Majalla" panose="02000000000000000000" pitchFamily="2" charset="-78"/>
                <a:cs typeface="Sakkal Majalla" panose="02000000000000000000" pitchFamily="2" charset="-78"/>
              </a:rPr>
              <a:t>عدم إلمام الباحث بمفهوم الانتحال العلمي نظرا لعدم توافر جزء خاص بذلك في المقررات الدراسية. </a:t>
            </a:r>
          </a:p>
          <a:p>
            <a:pPr algn="just" rtl="1"/>
            <a:r>
              <a:rPr lang="ar-EG" sz="3200" dirty="0">
                <a:solidFill>
                  <a:schemeClr val="bg1"/>
                </a:solidFill>
                <a:latin typeface="Sakkal Majalla" panose="02000000000000000000" pitchFamily="2" charset="-78"/>
                <a:cs typeface="Sakkal Majalla" panose="02000000000000000000" pitchFamily="2" charset="-78"/>
              </a:rPr>
              <a:t>مطالبة الطالب بالقيام بتكليفات عديدة قبل الاختبارات بفترة وجيزة مما يضع الطالب تحت ضغط عامل الوقت . </a:t>
            </a:r>
          </a:p>
          <a:p>
            <a:pPr algn="just" rtl="1"/>
            <a:r>
              <a:rPr lang="ar-EG" sz="3200" dirty="0">
                <a:solidFill>
                  <a:schemeClr val="bg1"/>
                </a:solidFill>
                <a:latin typeface="Sakkal Majalla" panose="02000000000000000000" pitchFamily="2" charset="-78"/>
                <a:cs typeface="Sakkal Majalla" panose="02000000000000000000" pitchFamily="2" charset="-78"/>
              </a:rPr>
              <a:t>الشعور لعدم ظهور الباحث في صورة الفاشل ولذلك يقوم بالنسخ ليظهر بصورة الناجح. </a:t>
            </a:r>
          </a:p>
          <a:p>
            <a:pPr algn="just" rtl="1"/>
            <a:r>
              <a:rPr lang="ar-EG" sz="3200" dirty="0">
                <a:solidFill>
                  <a:schemeClr val="bg1"/>
                </a:solidFill>
                <a:latin typeface="Sakkal Majalla" panose="02000000000000000000" pitchFamily="2" charset="-78"/>
                <a:cs typeface="Sakkal Majalla" panose="02000000000000000000" pitchFamily="2" charset="-78"/>
              </a:rPr>
              <a:t>نقص المهارة البحثية .</a:t>
            </a:r>
          </a:p>
          <a:p>
            <a:pPr algn="just" rtl="1"/>
            <a:r>
              <a:rPr lang="ar-EG" sz="3200" dirty="0">
                <a:solidFill>
                  <a:schemeClr val="bg1"/>
                </a:solidFill>
                <a:latin typeface="Sakkal Majalla" panose="02000000000000000000" pitchFamily="2" charset="-78"/>
                <a:cs typeface="Sakkal Majalla" panose="02000000000000000000" pitchFamily="2" charset="-78"/>
              </a:rPr>
              <a:t>اعتقاد الطالب بأن المشرف على البحث لن يلتفت للانتحال. </a:t>
            </a:r>
          </a:p>
          <a:p>
            <a:pPr algn="just" rtl="1"/>
            <a:r>
              <a:rPr lang="ar-EG" sz="3200" dirty="0">
                <a:solidFill>
                  <a:schemeClr val="bg1"/>
                </a:solidFill>
                <a:latin typeface="Sakkal Majalla" panose="02000000000000000000" pitchFamily="2" charset="-78"/>
                <a:cs typeface="Sakkal Majalla" panose="02000000000000000000" pitchFamily="2" charset="-78"/>
              </a:rPr>
              <a:t>عدم قدرة الطالب على إعادة الصياغة باستخدام أسلوبه.  </a:t>
            </a:r>
          </a:p>
        </p:txBody>
      </p:sp>
    </p:spTree>
    <p:extLst>
      <p:ext uri="{BB962C8B-B14F-4D97-AF65-F5344CB8AC3E}">
        <p14:creationId xmlns:p14="http://schemas.microsoft.com/office/powerpoint/2010/main" val="1282819451"/>
      </p:ext>
    </p:extLst>
  </p:cSld>
  <p:clrMapOvr>
    <a:masterClrMapping/>
  </p:clrMapOvr>
  <mc:AlternateContent xmlns:mc="http://schemas.openxmlformats.org/markup-compatibility/2006">
    <mc:Choice xmlns:p14="http://schemas.microsoft.com/office/powerpoint/2010/main" Requires="p14">
      <p:transition spd="slow" p14:dur="2000" advTm="316651"/>
    </mc:Choice>
    <mc:Fallback>
      <p:transition spd="slow" advTm="31665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D184A37-CB69-7742-057A-2BB893E3663D}"/>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فوائد عدم الانتحال</a:t>
            </a:r>
          </a:p>
        </p:txBody>
      </p:sp>
      <p:graphicFrame>
        <p:nvGraphicFramePr>
          <p:cNvPr id="4" name="عنصر نائب للمحتوى 3">
            <a:extLst>
              <a:ext uri="{FF2B5EF4-FFF2-40B4-BE49-F238E27FC236}">
                <a16:creationId xmlns:a16="http://schemas.microsoft.com/office/drawing/2014/main" id="{E16C0153-9622-067F-E5A1-E5AC18F949FE}"/>
              </a:ext>
            </a:extLst>
          </p:cNvPr>
          <p:cNvGraphicFramePr>
            <a:graphicFrameLocks noGrp="1"/>
          </p:cNvGraphicFramePr>
          <p:nvPr>
            <p:ph idx="1"/>
            <p:extLst>
              <p:ext uri="{D42A27DB-BD31-4B8C-83A1-F6EECF244321}">
                <p14:modId xmlns:p14="http://schemas.microsoft.com/office/powerpoint/2010/main" val="39295928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95698991"/>
      </p:ext>
    </p:extLst>
  </p:cSld>
  <p:clrMapOvr>
    <a:masterClrMapping/>
  </p:clrMapOvr>
  <mc:AlternateContent xmlns:mc="http://schemas.openxmlformats.org/markup-compatibility/2006">
    <mc:Choice xmlns:p14="http://schemas.microsoft.com/office/powerpoint/2010/main" Requires="p14">
      <p:transition spd="slow" p14:dur="2000" advTm="78449"/>
    </mc:Choice>
    <mc:Fallback>
      <p:transition spd="slow" advTm="78449"/>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D2D3FE7-6B7A-17ED-CBC2-37C5EF2FBAB3}"/>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أشكال الانتحال العلمي</a:t>
            </a:r>
          </a:p>
        </p:txBody>
      </p:sp>
      <p:graphicFrame>
        <p:nvGraphicFramePr>
          <p:cNvPr id="4" name="عنصر نائب للمحتوى 3">
            <a:extLst>
              <a:ext uri="{FF2B5EF4-FFF2-40B4-BE49-F238E27FC236}">
                <a16:creationId xmlns:a16="http://schemas.microsoft.com/office/drawing/2014/main" id="{48D09DF8-FC33-D829-35C0-FC0A9C074DFC}"/>
              </a:ext>
            </a:extLst>
          </p:cNvPr>
          <p:cNvGraphicFramePr>
            <a:graphicFrameLocks noGrp="1"/>
          </p:cNvGraphicFramePr>
          <p:nvPr>
            <p:ph idx="1"/>
            <p:extLst>
              <p:ext uri="{D42A27DB-BD31-4B8C-83A1-F6EECF244321}">
                <p14:modId xmlns:p14="http://schemas.microsoft.com/office/powerpoint/2010/main" val="2958645316"/>
              </p:ext>
            </p:extLst>
          </p:nvPr>
        </p:nvGraphicFramePr>
        <p:xfrm>
          <a:off x="838200" y="1420890"/>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42637966"/>
      </p:ext>
    </p:extLst>
  </p:cSld>
  <p:clrMapOvr>
    <a:masterClrMapping/>
  </p:clrMapOvr>
  <mc:AlternateContent xmlns:mc="http://schemas.openxmlformats.org/markup-compatibility/2006">
    <mc:Choice xmlns:p14="http://schemas.microsoft.com/office/powerpoint/2010/main" Requires="p14">
      <p:transition spd="slow" p14:dur="2000" advTm="141214"/>
    </mc:Choice>
    <mc:Fallback>
      <p:transition spd="slow" advTm="14121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C1072A9C-325B-9661-5D06-C0A93AE7254F}"/>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إشكالية الترجمة العكسية والانتحال العلمي </a:t>
            </a:r>
          </a:p>
        </p:txBody>
      </p:sp>
      <p:sp>
        <p:nvSpPr>
          <p:cNvPr id="3" name="عنصر نائب للمحتوى 2">
            <a:extLst>
              <a:ext uri="{FF2B5EF4-FFF2-40B4-BE49-F238E27FC236}">
                <a16:creationId xmlns:a16="http://schemas.microsoft.com/office/drawing/2014/main" id="{0B474D28-B180-6DC9-A0BC-CEC356086701}"/>
              </a:ext>
            </a:extLst>
          </p:cNvPr>
          <p:cNvSpPr>
            <a:spLocks noGrp="1"/>
          </p:cNvSpPr>
          <p:nvPr>
            <p:ph idx="1"/>
          </p:nvPr>
        </p:nvSpPr>
        <p:spPr>
          <a:xfrm>
            <a:off x="838200" y="1810635"/>
            <a:ext cx="10515600" cy="4351338"/>
          </a:xfrm>
        </p:spPr>
        <p:txBody>
          <a:bodyPr>
            <a:normAutofit/>
          </a:bodyPr>
          <a:lstStyle/>
          <a:p>
            <a:pPr algn="just" rtl="1"/>
            <a:r>
              <a:rPr lang="ar-EG" sz="3600" dirty="0">
                <a:solidFill>
                  <a:schemeClr val="bg1"/>
                </a:solidFill>
                <a:latin typeface="Sakkal Majalla" panose="02000000000000000000" pitchFamily="2" charset="-78"/>
                <a:cs typeface="Sakkal Majalla" panose="02000000000000000000" pitchFamily="2" charset="-78"/>
              </a:rPr>
              <a:t>تعد الترجمة العكسية </a:t>
            </a:r>
            <a:r>
              <a:rPr lang="en-US" sz="3600" dirty="0">
                <a:solidFill>
                  <a:schemeClr val="bg1"/>
                </a:solidFill>
                <a:latin typeface="Sakkal Majalla" panose="02000000000000000000" pitchFamily="2" charset="-78"/>
                <a:cs typeface="Sakkal Majalla" panose="02000000000000000000" pitchFamily="2" charset="-78"/>
              </a:rPr>
              <a:t>Back Translation</a:t>
            </a:r>
            <a:r>
              <a:rPr lang="ar-EG" sz="3600" dirty="0">
                <a:solidFill>
                  <a:schemeClr val="bg1"/>
                </a:solidFill>
                <a:latin typeface="Sakkal Majalla" panose="02000000000000000000" pitchFamily="2" charset="-78"/>
                <a:cs typeface="Sakkal Majalla" panose="02000000000000000000" pitchFamily="2" charset="-78"/>
              </a:rPr>
              <a:t> أحد الطرق أو الأساليب الحديثة التي تستخدم في الانتحال العلمي ، حيث يقوم الباحث بأخذ نص ما بشكل حرفي وترجمته إلى لغة أجنبية كالفرنسية أو العربية أو غيرها ، ومن ثم إعادة ترجمتها مرة أخرى إلى اللغة المقتبس منها. </a:t>
            </a:r>
          </a:p>
        </p:txBody>
      </p:sp>
    </p:spTree>
    <p:extLst>
      <p:ext uri="{BB962C8B-B14F-4D97-AF65-F5344CB8AC3E}">
        <p14:creationId xmlns:p14="http://schemas.microsoft.com/office/powerpoint/2010/main" val="223417246"/>
      </p:ext>
    </p:extLst>
  </p:cSld>
  <p:clrMapOvr>
    <a:masterClrMapping/>
  </p:clrMapOvr>
  <mc:AlternateContent xmlns:mc="http://schemas.openxmlformats.org/markup-compatibility/2006">
    <mc:Choice xmlns:p14="http://schemas.microsoft.com/office/powerpoint/2010/main" Requires="p14">
      <p:transition spd="slow" p14:dur="2000" advTm="64706"/>
    </mc:Choice>
    <mc:Fallback>
      <p:transition spd="slow" advTm="6470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AC4A36F-9357-7314-44B4-784EF48C1B04}"/>
              </a:ext>
            </a:extLst>
          </p:cNvPr>
          <p:cNvSpPr>
            <a:spLocks noGrp="1"/>
          </p:cNvSpPr>
          <p:nvPr>
            <p:ph type="title"/>
          </p:nvPr>
        </p:nvSpPr>
        <p:spPr>
          <a:xfrm>
            <a:off x="838200" y="545007"/>
            <a:ext cx="10515600" cy="1325563"/>
          </a:xfrm>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استراتيجيات تجنب الانتحال العلمي (ثلاث استراتيجيات)</a:t>
            </a:r>
          </a:p>
        </p:txBody>
      </p:sp>
      <p:sp>
        <p:nvSpPr>
          <p:cNvPr id="3" name="عنصر نائب للمحتوى 2">
            <a:extLst>
              <a:ext uri="{FF2B5EF4-FFF2-40B4-BE49-F238E27FC236}">
                <a16:creationId xmlns:a16="http://schemas.microsoft.com/office/drawing/2014/main" id="{52B1152A-0EDD-771F-9EAD-D12566D6045D}"/>
              </a:ext>
            </a:extLst>
          </p:cNvPr>
          <p:cNvSpPr>
            <a:spLocks noGrp="1"/>
          </p:cNvSpPr>
          <p:nvPr>
            <p:ph idx="1"/>
          </p:nvPr>
        </p:nvSpPr>
        <p:spPr>
          <a:xfrm>
            <a:off x="838200" y="1870570"/>
            <a:ext cx="10515600" cy="4351338"/>
          </a:xfrm>
        </p:spPr>
        <p:txBody>
          <a:bodyPr>
            <a:normAutofit lnSpcReduction="10000"/>
          </a:bodyPr>
          <a:lstStyle/>
          <a:p>
            <a:pPr marL="0" indent="0" algn="just" rtl="1">
              <a:buNone/>
            </a:pPr>
            <a:r>
              <a:rPr lang="ar-EG" sz="3200" b="1" u="sng" dirty="0">
                <a:solidFill>
                  <a:schemeClr val="accent5"/>
                </a:solidFill>
                <a:latin typeface="Sakkal Majalla" panose="02000000000000000000" pitchFamily="2" charset="-78"/>
                <a:cs typeface="Sakkal Majalla" panose="02000000000000000000" pitchFamily="2" charset="-78"/>
              </a:rPr>
              <a:t>أولا :  إعادة الصياغة: </a:t>
            </a:r>
          </a:p>
          <a:p>
            <a:pPr marL="0" indent="0" algn="just" rtl="1">
              <a:buNone/>
            </a:pPr>
            <a:r>
              <a:rPr lang="ar-EG" dirty="0">
                <a:solidFill>
                  <a:schemeClr val="bg1"/>
                </a:solidFill>
                <a:latin typeface="Sakkal Majalla" panose="02000000000000000000" pitchFamily="2" charset="-78"/>
                <a:cs typeface="Sakkal Majalla" panose="02000000000000000000" pitchFamily="2" charset="-78"/>
              </a:rPr>
              <a:t>التعبير عن أفكار شخص آخر باستخدام كلمات خاصة بك . يمكن استخدام بعض المصطلحات شائعة الاستخدام مثل أدوات الربط، ولكن من الضروري  تجنب استبدال بعض المفردات بأخرى دون باقي المادة العلمية </a:t>
            </a:r>
          </a:p>
          <a:p>
            <a:pPr algn="just" rtl="1"/>
            <a:r>
              <a:rPr lang="ar-EG" u="sng" dirty="0">
                <a:solidFill>
                  <a:schemeClr val="bg1"/>
                </a:solidFill>
                <a:latin typeface="Sakkal Majalla" panose="02000000000000000000" pitchFamily="2" charset="-78"/>
                <a:cs typeface="Sakkal Majalla" panose="02000000000000000000" pitchFamily="2" charset="-78"/>
              </a:rPr>
              <a:t>لكي تضمن أن إعادة الصياغة لا تعتبر نوع ما من الانتحال يجب عمل ما يلي: </a:t>
            </a:r>
          </a:p>
          <a:p>
            <a:pPr algn="just" rtl="1">
              <a:buFont typeface="Wingdings" panose="05000000000000000000" pitchFamily="2" charset="2"/>
              <a:buChar char="ü"/>
            </a:pPr>
            <a:r>
              <a:rPr lang="ar-EG" dirty="0">
                <a:solidFill>
                  <a:schemeClr val="bg1"/>
                </a:solidFill>
                <a:latin typeface="Sakkal Majalla" panose="02000000000000000000" pitchFamily="2" charset="-78"/>
                <a:cs typeface="Sakkal Majalla" panose="02000000000000000000" pitchFamily="2" charset="-78"/>
              </a:rPr>
              <a:t>  لا تعتمد على مصدر واحد فقط </a:t>
            </a:r>
          </a:p>
          <a:p>
            <a:pPr algn="just" rtl="1">
              <a:buFont typeface="Wingdings" panose="05000000000000000000" pitchFamily="2" charset="2"/>
              <a:buChar char="ü"/>
            </a:pPr>
            <a:r>
              <a:rPr lang="ar-EG" dirty="0">
                <a:solidFill>
                  <a:schemeClr val="bg1"/>
                </a:solidFill>
                <a:latin typeface="Sakkal Majalla" panose="02000000000000000000" pitchFamily="2" charset="-78"/>
                <a:cs typeface="Sakkal Majalla" panose="02000000000000000000" pitchFamily="2" charset="-78"/>
              </a:rPr>
              <a:t> كن حزر عند كتابة الملاحظات الخاصة بك. </a:t>
            </a:r>
          </a:p>
          <a:p>
            <a:pPr marL="0" indent="0" algn="just" rtl="1">
              <a:buNone/>
            </a:pPr>
            <a:r>
              <a:rPr lang="ar-EG" dirty="0">
                <a:solidFill>
                  <a:schemeClr val="bg1"/>
                </a:solidFill>
                <a:latin typeface="Sakkal Majalla" panose="02000000000000000000" pitchFamily="2" charset="-78"/>
                <a:cs typeface="Sakkal Majalla" panose="02000000000000000000" pitchFamily="2" charset="-78"/>
              </a:rPr>
              <a:t>سؤال : ماذا تفعل عندما لا توجد طريقة أخرى جيدة لإعادة الصياغة ؟ </a:t>
            </a:r>
          </a:p>
          <a:p>
            <a:pPr marL="0" indent="0" algn="just" rtl="1">
              <a:buNone/>
            </a:pPr>
            <a:r>
              <a:rPr lang="ar-EG" dirty="0">
                <a:solidFill>
                  <a:schemeClr val="bg1"/>
                </a:solidFill>
                <a:latin typeface="Sakkal Majalla" panose="02000000000000000000" pitchFamily="2" charset="-78"/>
                <a:cs typeface="Sakkal Majalla" panose="02000000000000000000" pitchFamily="2" charset="-78"/>
              </a:rPr>
              <a:t>الجواب : يجب عليك أن تقوم بالاقتباس المباشر بين علامتي اقتباس  </a:t>
            </a:r>
          </a:p>
        </p:txBody>
      </p:sp>
    </p:spTree>
    <p:extLst>
      <p:ext uri="{BB962C8B-B14F-4D97-AF65-F5344CB8AC3E}">
        <p14:creationId xmlns:p14="http://schemas.microsoft.com/office/powerpoint/2010/main" val="892789406"/>
      </p:ext>
    </p:extLst>
  </p:cSld>
  <p:clrMapOvr>
    <a:masterClrMapping/>
  </p:clrMapOvr>
  <mc:AlternateContent xmlns:mc="http://schemas.openxmlformats.org/markup-compatibility/2006">
    <mc:Choice xmlns:p14="http://schemas.microsoft.com/office/powerpoint/2010/main" Requires="p14">
      <p:transition spd="slow" p14:dur="2000" advTm="160080"/>
    </mc:Choice>
    <mc:Fallback>
      <p:transition spd="slow" advTm="16008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B3CE7962-539F-268B-615D-797FC500FE9E}"/>
              </a:ext>
            </a:extLst>
          </p:cNvPr>
          <p:cNvSpPr>
            <a:spLocks noGrp="1"/>
          </p:cNvSpPr>
          <p:nvPr>
            <p:ph idx="1"/>
          </p:nvPr>
        </p:nvSpPr>
        <p:spPr>
          <a:xfrm>
            <a:off x="838200" y="989351"/>
            <a:ext cx="10515600" cy="5187612"/>
          </a:xfrm>
        </p:spPr>
        <p:txBody>
          <a:bodyPr>
            <a:normAutofit/>
          </a:bodyPr>
          <a:lstStyle/>
          <a:p>
            <a:pPr algn="just" rtl="1"/>
            <a:r>
              <a:rPr lang="ar-EG" sz="3600" b="1" u="sng" dirty="0">
                <a:solidFill>
                  <a:schemeClr val="accent5"/>
                </a:solidFill>
                <a:latin typeface="Sakkal Majalla" panose="02000000000000000000" pitchFamily="2" charset="-78"/>
                <a:cs typeface="Sakkal Majalla" panose="02000000000000000000" pitchFamily="2" charset="-78"/>
              </a:rPr>
              <a:t>ثانيا: استخدام علامات الاقتباس</a:t>
            </a:r>
          </a:p>
          <a:p>
            <a:pPr marL="0" indent="0" algn="just" rtl="1">
              <a:buNone/>
            </a:pPr>
            <a:r>
              <a:rPr lang="ar-EG" sz="3600" dirty="0">
                <a:solidFill>
                  <a:schemeClr val="bg1"/>
                </a:solidFill>
                <a:latin typeface="Sakkal Majalla" panose="02000000000000000000" pitchFamily="2" charset="-78"/>
                <a:cs typeface="Sakkal Majalla" panose="02000000000000000000" pitchFamily="2" charset="-78"/>
              </a:rPr>
              <a:t>إذا قام الباحث باستخدام نفس الكلمات كما هي بدون أي تغيير أو إضافة أو حذف كما وردت في المصدر الأصلي فعليه أن يستخدم علامات الاقتباس ثم توثيق الكتب أو المصدر الذي أخذ منه والصفحة التي أخذ منها المادة المقتبسة.  </a:t>
            </a:r>
          </a:p>
          <a:p>
            <a:pPr algn="just" rtl="1">
              <a:buFont typeface="Wingdings" panose="05000000000000000000" pitchFamily="2" charset="2"/>
              <a:buChar char="ü"/>
            </a:pPr>
            <a:r>
              <a:rPr lang="ar-EG" sz="3600" dirty="0">
                <a:solidFill>
                  <a:schemeClr val="bg1"/>
                </a:solidFill>
                <a:latin typeface="Sakkal Majalla" panose="02000000000000000000" pitchFamily="2" charset="-78"/>
                <a:cs typeface="Sakkal Majalla" panose="02000000000000000000" pitchFamily="2" charset="-78"/>
              </a:rPr>
              <a:t>الباحث الجيد لا ينبغي أن يكثر من الاقتباسات في بحثه </a:t>
            </a:r>
          </a:p>
          <a:p>
            <a:pPr marL="0" indent="0" algn="just" rtl="1">
              <a:buNone/>
            </a:pPr>
            <a:r>
              <a:rPr lang="ar-EG" sz="3600" b="1" u="sng" dirty="0">
                <a:solidFill>
                  <a:schemeClr val="accent5"/>
                </a:solidFill>
                <a:latin typeface="Sakkal Majalla" panose="02000000000000000000" pitchFamily="2" charset="-78"/>
                <a:cs typeface="Sakkal Majalla" panose="02000000000000000000" pitchFamily="2" charset="-78"/>
              </a:rPr>
              <a:t>ثالثا: تدوين الملاحظات </a:t>
            </a:r>
          </a:p>
          <a:p>
            <a:pPr marL="0" indent="0" algn="just" rtl="1">
              <a:buNone/>
            </a:pPr>
            <a:r>
              <a:rPr lang="ar-EG" sz="3600" dirty="0">
                <a:solidFill>
                  <a:schemeClr val="bg1"/>
                </a:solidFill>
                <a:latin typeface="Sakkal Majalla" panose="02000000000000000000" pitchFamily="2" charset="-78"/>
                <a:cs typeface="Sakkal Majalla" panose="02000000000000000000" pitchFamily="2" charset="-78"/>
              </a:rPr>
              <a:t>من الممكن أن يقوم الباحث بشكل غير مقصود أثناء تدوين الملاحظات باستخدام نفس لغة المصدر الأصلي سواء المفردات او الأسلوب اللغوي ، ولذلك يجب أن ينتبه الطالب لذلك عند تدوين الملاحظات حتى يتجنب هذا الأمر عند تدوينه للملاحظات. </a:t>
            </a:r>
          </a:p>
        </p:txBody>
      </p:sp>
    </p:spTree>
    <p:extLst>
      <p:ext uri="{BB962C8B-B14F-4D97-AF65-F5344CB8AC3E}">
        <p14:creationId xmlns:p14="http://schemas.microsoft.com/office/powerpoint/2010/main" val="2521789068"/>
      </p:ext>
    </p:extLst>
  </p:cSld>
  <p:clrMapOvr>
    <a:masterClrMapping/>
  </p:clrMapOvr>
  <mc:AlternateContent xmlns:mc="http://schemas.openxmlformats.org/markup-compatibility/2006">
    <mc:Choice xmlns:p14="http://schemas.microsoft.com/office/powerpoint/2010/main" Requires="p14">
      <p:transition spd="slow" p14:dur="2000" advTm="119984"/>
    </mc:Choice>
    <mc:Fallback>
      <p:transition spd="slow" advTm="11998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B761509-3B9A-49A6-A84B-C3D8681169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7"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91DE43FD-EB47-414A-B0AB-169B0FFFA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272922" cy="6858000"/>
          </a:xfrm>
          <a:custGeom>
            <a:avLst/>
            <a:gdLst>
              <a:gd name="connsiteX0" fmla="*/ 0 w 9272922"/>
              <a:gd name="connsiteY0" fmla="*/ 0 h 6858000"/>
              <a:gd name="connsiteX1" fmla="*/ 1733417 w 9272922"/>
              <a:gd name="connsiteY1" fmla="*/ 0 h 6858000"/>
              <a:gd name="connsiteX2" fmla="*/ 3307976 w 9272922"/>
              <a:gd name="connsiteY2" fmla="*/ 0 h 6858000"/>
              <a:gd name="connsiteX3" fmla="*/ 8126249 w 9272922"/>
              <a:gd name="connsiteY3" fmla="*/ 0 h 6858000"/>
              <a:gd name="connsiteX4" fmla="*/ 8138896 w 9272922"/>
              <a:gd name="connsiteY4" fmla="*/ 31774 h 6858000"/>
              <a:gd name="connsiteX5" fmla="*/ 9193904 w 9272922"/>
              <a:gd name="connsiteY5" fmla="*/ 2682457 h 6858000"/>
              <a:gd name="connsiteX6" fmla="*/ 9193904 w 9272922"/>
              <a:gd name="connsiteY6" fmla="*/ 3752208 h 6858000"/>
              <a:gd name="connsiteX7" fmla="*/ 8036400 w 9272922"/>
              <a:gd name="connsiteY7" fmla="*/ 6660411 h 6858000"/>
              <a:gd name="connsiteX8" fmla="*/ 7957938 w 9272922"/>
              <a:gd name="connsiteY8" fmla="*/ 6857542 h 6858000"/>
              <a:gd name="connsiteX9" fmla="*/ 3307976 w 9272922"/>
              <a:gd name="connsiteY9" fmla="*/ 6857542 h 6858000"/>
              <a:gd name="connsiteX10" fmla="*/ 3307976 w 9272922"/>
              <a:gd name="connsiteY10" fmla="*/ 6858000 h 6858000"/>
              <a:gd name="connsiteX11" fmla="*/ 0 w 9272922"/>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272922" h="6858000">
                <a:moveTo>
                  <a:pt x="0" y="0"/>
                </a:moveTo>
                <a:lnTo>
                  <a:pt x="1733417" y="0"/>
                </a:lnTo>
                <a:lnTo>
                  <a:pt x="3307976" y="0"/>
                </a:lnTo>
                <a:lnTo>
                  <a:pt x="8126249" y="0"/>
                </a:lnTo>
                <a:lnTo>
                  <a:pt x="8138896" y="31774"/>
                </a:lnTo>
                <a:cubicBezTo>
                  <a:pt x="9193904" y="2682457"/>
                  <a:pt x="9193904" y="2682457"/>
                  <a:pt x="9193904" y="2682457"/>
                </a:cubicBezTo>
                <a:cubicBezTo>
                  <a:pt x="9299262" y="2988100"/>
                  <a:pt x="9299262" y="3446565"/>
                  <a:pt x="9193904" y="3752208"/>
                </a:cubicBezTo>
                <a:cubicBezTo>
                  <a:pt x="8709916" y="4968215"/>
                  <a:pt x="8331802" y="5918220"/>
                  <a:pt x="8036400" y="6660411"/>
                </a:cubicBezTo>
                <a:lnTo>
                  <a:pt x="7957938" y="6857542"/>
                </a:lnTo>
                <a:lnTo>
                  <a:pt x="3307976" y="6857542"/>
                </a:lnTo>
                <a:lnTo>
                  <a:pt x="3307976"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صورة 3" descr="صورة تحتوي على نص, رسم, تصميم الجرافيك, الرسومات&#10;&#10;تم إنشاء الوصف تلقائياً">
            <a:extLst>
              <a:ext uri="{FF2B5EF4-FFF2-40B4-BE49-F238E27FC236}">
                <a16:creationId xmlns:a16="http://schemas.microsoft.com/office/drawing/2014/main" id="{11EB13D7-E40B-D4DF-1BEF-2B23C86549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467" y="1190042"/>
            <a:ext cx="7047923" cy="4473681"/>
          </a:xfrm>
          <a:prstGeom prst="rect">
            <a:avLst/>
          </a:prstGeom>
        </p:spPr>
      </p:pic>
      <p:grpSp>
        <p:nvGrpSpPr>
          <p:cNvPr id="13" name="Group 12">
            <a:extLst>
              <a:ext uri="{FF2B5EF4-FFF2-40B4-BE49-F238E27FC236}">
                <a16:creationId xmlns:a16="http://schemas.microsoft.com/office/drawing/2014/main" id="{58495BCC-CE77-4CC2-952E-846F41119F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160561" y="1075188"/>
            <a:ext cx="1562267" cy="1172973"/>
            <a:chOff x="9160561" y="1075188"/>
            <a:chExt cx="1562267" cy="1172973"/>
          </a:xfrm>
        </p:grpSpPr>
        <p:sp>
          <p:nvSpPr>
            <p:cNvPr id="14" name="Freeform 5">
              <a:extLst>
                <a:ext uri="{FF2B5EF4-FFF2-40B4-BE49-F238E27FC236}">
                  <a16:creationId xmlns:a16="http://schemas.microsoft.com/office/drawing/2014/main" id="{1B42538B-E30F-4967-A6C1-8EBA775F4D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60561" y="1423846"/>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5" name="Freeform 5">
              <a:extLst>
                <a:ext uri="{FF2B5EF4-FFF2-40B4-BE49-F238E27FC236}">
                  <a16:creationId xmlns:a16="http://schemas.microsoft.com/office/drawing/2014/main" id="{9A6BD9AC-4DE7-4B20-8547-4E3B375C21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60661" y="1075188"/>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3589234521"/>
      </p:ext>
    </p:extLst>
  </p:cSld>
  <p:clrMapOvr>
    <a:masterClrMapping/>
  </p:clrMapOvr>
  <mc:AlternateContent xmlns:mc="http://schemas.openxmlformats.org/markup-compatibility/2006">
    <mc:Choice xmlns:p14="http://schemas.microsoft.com/office/powerpoint/2010/main" Requires="p14">
      <p:transition spd="slow" p14:dur="2000" advTm="9997"/>
    </mc:Choice>
    <mc:Fallback>
      <p:transition spd="slow" advTm="999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A3A52CA-0953-43BD-9CA9-694905C60738}"/>
</file>

<file path=customXml/itemProps2.xml><?xml version="1.0" encoding="utf-8"?>
<ds:datastoreItem xmlns:ds="http://schemas.openxmlformats.org/officeDocument/2006/customXml" ds:itemID="{1310B321-D265-41D9-A6DF-2A7A272A0DD1}"/>
</file>

<file path=customXml/itemProps3.xml><?xml version="1.0" encoding="utf-8"?>
<ds:datastoreItem xmlns:ds="http://schemas.openxmlformats.org/officeDocument/2006/customXml" ds:itemID="{C6164274-2596-44FD-9B2C-6B14D0C1194F}"/>
</file>

<file path=docProps/app.xml><?xml version="1.0" encoding="utf-8"?>
<Properties xmlns="http://schemas.openxmlformats.org/officeDocument/2006/extended-properties" xmlns:vt="http://schemas.openxmlformats.org/officeDocument/2006/docPropsVTypes">
  <TotalTime>2031</TotalTime>
  <Words>1693</Words>
  <Application>Microsoft Office PowerPoint</Application>
  <PresentationFormat>شاشة عريضة</PresentationFormat>
  <Paragraphs>127</Paragraphs>
  <Slides>23</Slides>
  <Notes>1</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23</vt:i4>
      </vt:variant>
    </vt:vector>
  </HeadingPairs>
  <TitlesOfParts>
    <vt:vector size="31" baseType="lpstr">
      <vt:lpstr>Arial</vt:lpstr>
      <vt:lpstr>Calibri</vt:lpstr>
      <vt:lpstr>Calibri Light</vt:lpstr>
      <vt:lpstr>Courier New</vt:lpstr>
      <vt:lpstr>Sakkal Majalla</vt:lpstr>
      <vt:lpstr>Times New Roman</vt:lpstr>
      <vt:lpstr>Wingdings</vt:lpstr>
      <vt:lpstr>Office Theme</vt:lpstr>
      <vt:lpstr>عرض تقديمي في PowerPoint</vt:lpstr>
      <vt:lpstr>عناصر الحلقة النقاشية الثانية </vt:lpstr>
      <vt:lpstr>تابع عناصر الحلقة النقاشية الثانية  </vt:lpstr>
      <vt:lpstr>تابع عناصر الحلقة النقاشية الثانية </vt:lpstr>
      <vt:lpstr>السطو الأكاديمي والانتحال العلمي</vt:lpstr>
      <vt:lpstr>الانتحال العلمي للصور والفيديوهات والموسيقى. </vt:lpstr>
      <vt:lpstr>حالات تمثل مناطق رمادية في هذا الصدد</vt:lpstr>
      <vt:lpstr>أنواع الانتحال العلمي</vt:lpstr>
      <vt:lpstr>عرض تقديمي في PowerPoint</vt:lpstr>
      <vt:lpstr>عرض تقديمي في PowerPoint</vt:lpstr>
      <vt:lpstr>عرض تقديمي في PowerPoint</vt:lpstr>
      <vt:lpstr>عرض تقديمي في PowerPoint</vt:lpstr>
      <vt:lpstr>عرض تقديمي في PowerPoint</vt:lpstr>
      <vt:lpstr>الممارسات التي تعد انتحالا أو سطوا علميا </vt:lpstr>
      <vt:lpstr>انتحال الأفكار Plagiarism of Ideas</vt:lpstr>
      <vt:lpstr>المعرفة العامة Common knowledge</vt:lpstr>
      <vt:lpstr>أسباب الانتحال العلمي </vt:lpstr>
      <vt:lpstr>فوائد عدم الانتحال</vt:lpstr>
      <vt:lpstr>أشكال الانتحال العلمي</vt:lpstr>
      <vt:lpstr>إشكالية الترجمة العكسية والانتحال العلمي </vt:lpstr>
      <vt:lpstr>استراتيجيات تجنب الانتحال العلمي (ثلاث استراتيجيات)</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Mohamed Shawky</cp:lastModifiedBy>
  <cp:revision>131</cp:revision>
  <dcterms:created xsi:type="dcterms:W3CDTF">2023-04-29T09:08:23Z</dcterms:created>
  <dcterms:modified xsi:type="dcterms:W3CDTF">2023-10-07T07:07:09Z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